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handoutMasterIdLst>
    <p:handoutMasterId r:id="rId37"/>
  </p:handoutMasterIdLst>
  <p:sldIdLst>
    <p:sldId id="336" r:id="rId2"/>
    <p:sldId id="438" r:id="rId3"/>
    <p:sldId id="440" r:id="rId4"/>
    <p:sldId id="439" r:id="rId5"/>
    <p:sldId id="441" r:id="rId6"/>
    <p:sldId id="442" r:id="rId7"/>
    <p:sldId id="443" r:id="rId8"/>
    <p:sldId id="449" r:id="rId9"/>
    <p:sldId id="450" r:id="rId10"/>
    <p:sldId id="451" r:id="rId11"/>
    <p:sldId id="452" r:id="rId12"/>
    <p:sldId id="472" r:id="rId13"/>
    <p:sldId id="454" r:id="rId14"/>
    <p:sldId id="474" r:id="rId15"/>
    <p:sldId id="475" r:id="rId16"/>
    <p:sldId id="476" r:id="rId17"/>
    <p:sldId id="456" r:id="rId18"/>
    <p:sldId id="479" r:id="rId19"/>
    <p:sldId id="480" r:id="rId20"/>
    <p:sldId id="477" r:id="rId21"/>
    <p:sldId id="478" r:id="rId22"/>
    <p:sldId id="461" r:id="rId23"/>
    <p:sldId id="481" r:id="rId24"/>
    <p:sldId id="460" r:id="rId25"/>
    <p:sldId id="462" r:id="rId26"/>
    <p:sldId id="483" r:id="rId27"/>
    <p:sldId id="489" r:id="rId28"/>
    <p:sldId id="445" r:id="rId29"/>
    <p:sldId id="465" r:id="rId30"/>
    <p:sldId id="466" r:id="rId31"/>
    <p:sldId id="446" r:id="rId32"/>
    <p:sldId id="447" r:id="rId33"/>
    <p:sldId id="468" r:id="rId34"/>
    <p:sldId id="471"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id="{5CFDC328-6314-4FAD-8973-18F9A7BFDEF1}">
          <p14:sldIdLst>
            <p14:sldId id="336"/>
          </p14:sldIdLst>
        </p14:section>
        <p14:section name="CAPÍTULO I" id="{C9418099-3EA9-411A-A523-AEA8CD5230DB}">
          <p14:sldIdLst>
            <p14:sldId id="438"/>
            <p14:sldId id="440"/>
            <p14:sldId id="439"/>
            <p14:sldId id="441"/>
            <p14:sldId id="442"/>
          </p14:sldIdLst>
        </p14:section>
        <p14:section name="CAPÍTULO II" id="{2F03A6D5-DA20-46B5-A697-2BB735513432}">
          <p14:sldIdLst>
            <p14:sldId id="443"/>
            <p14:sldId id="449"/>
            <p14:sldId id="450"/>
            <p14:sldId id="451"/>
          </p14:sldIdLst>
        </p14:section>
        <p14:section name="CAPÍTULO III" id="{AB335F92-62B6-4D14-8C4B-21C7152CEE28}">
          <p14:sldIdLst>
            <p14:sldId id="452"/>
            <p14:sldId id="472"/>
            <p14:sldId id="454"/>
            <p14:sldId id="474"/>
            <p14:sldId id="475"/>
            <p14:sldId id="476"/>
            <p14:sldId id="456"/>
            <p14:sldId id="479"/>
            <p14:sldId id="480"/>
            <p14:sldId id="477"/>
            <p14:sldId id="478"/>
            <p14:sldId id="461"/>
            <p14:sldId id="481"/>
            <p14:sldId id="460"/>
            <p14:sldId id="462"/>
            <p14:sldId id="483"/>
            <p14:sldId id="489"/>
          </p14:sldIdLst>
        </p14:section>
        <p14:section name="CAPÍTULO IV" id="{79BAA38A-A28F-4EEA-BCAE-A11B9965586B}">
          <p14:sldIdLst>
            <p14:sldId id="445"/>
            <p14:sldId id="465"/>
            <p14:sldId id="466"/>
          </p14:sldIdLst>
        </p14:section>
        <p14:section name="CAPÍTULO V" id="{F9A0C0D3-7745-4223-A7EB-1D88E25FCD65}">
          <p14:sldIdLst>
            <p14:sldId id="446"/>
          </p14:sldIdLst>
        </p14:section>
        <p14:section name="CAPÍTULO VI" id="{5C6F45F7-9F4C-4D06-9B8F-AB32D79D1D91}">
          <p14:sldIdLst>
            <p14:sldId id="447"/>
            <p14:sldId id="468"/>
            <p14:sldId id="4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7" clrIdx="0">
    <p:extLst>
      <p:ext uri="{19B8F6BF-5375-455C-9EA6-DF929625EA0E}">
        <p15:presenceInfo xmlns:p15="http://schemas.microsoft.com/office/powerpoint/2012/main" userId="Andrea" providerId="None"/>
      </p:ext>
    </p:extLst>
  </p:cmAuthor>
  <p:cmAuthor id="2" name="Pc" initials="P" lastIdx="1" clrIdx="1">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5400" autoAdjust="0"/>
  </p:normalViewPr>
  <p:slideViewPr>
    <p:cSldViewPr snapToGrid="0">
      <p:cViewPr varScale="1">
        <p:scale>
          <a:sx n="84" d="100"/>
          <a:sy n="84" d="100"/>
        </p:scale>
        <p:origin x="571"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DA193-407C-4D0D-91F0-B522E01CC466}"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s-ES"/>
        </a:p>
      </dgm:t>
    </dgm:pt>
    <dgm:pt modelId="{4031AD88-0532-4C54-9C53-8D26487F3BF3}">
      <dgm:prSet phldrT="[Texto]" custT="1"/>
      <dgm:spPr/>
      <dgm:t>
        <a:bodyPr/>
        <a:lstStyle/>
        <a:p>
          <a:r>
            <a:rPr lang="es-ES" sz="1200" b="1" dirty="0" smtClean="0">
              <a:latin typeface="Arial" panose="020B0604020202020204" pitchFamily="34" charset="0"/>
              <a:cs typeface="Arial" panose="020B0604020202020204" pitchFamily="34" charset="0"/>
            </a:rPr>
            <a:t>1912</a:t>
          </a:r>
        </a:p>
        <a:p>
          <a:r>
            <a:rPr lang="es-ES" sz="1400" dirty="0" smtClean="0">
              <a:latin typeface="Arial" panose="020B0604020202020204" pitchFamily="34" charset="0"/>
              <a:cs typeface="Arial" panose="020B0604020202020204" pitchFamily="34" charset="0"/>
            </a:rPr>
            <a:t>Primer uso de agentes químicos irritantes</a:t>
          </a:r>
          <a:endParaRPr lang="es-ES" sz="1400" dirty="0">
            <a:latin typeface="Arial" panose="020B0604020202020204" pitchFamily="34" charset="0"/>
            <a:cs typeface="Arial" panose="020B0604020202020204" pitchFamily="34" charset="0"/>
          </a:endParaRPr>
        </a:p>
      </dgm:t>
    </dgm:pt>
    <dgm:pt modelId="{8103DA51-7DAB-4545-B0F9-8DF6092024D5}" type="parTrans" cxnId="{3E1484A6-39AA-4F43-8FFB-533314627192}">
      <dgm:prSet/>
      <dgm:spPr/>
      <dgm:t>
        <a:bodyPr/>
        <a:lstStyle/>
        <a:p>
          <a:endParaRPr lang="es-ES">
            <a:latin typeface="Arial" panose="020B0604020202020204" pitchFamily="34" charset="0"/>
            <a:cs typeface="Arial" panose="020B0604020202020204" pitchFamily="34" charset="0"/>
          </a:endParaRPr>
        </a:p>
      </dgm:t>
    </dgm:pt>
    <dgm:pt modelId="{D37C11F0-EADC-48D7-9E8B-859514313B1E}" type="sibTrans" cxnId="{3E1484A6-39AA-4F43-8FFB-533314627192}">
      <dgm:prSet/>
      <dgm:spPr/>
      <dgm:t>
        <a:bodyPr/>
        <a:lstStyle/>
        <a:p>
          <a:endParaRPr lang="es-ES">
            <a:latin typeface="Arial" panose="020B0604020202020204" pitchFamily="34" charset="0"/>
            <a:cs typeface="Arial" panose="020B0604020202020204" pitchFamily="34" charset="0"/>
          </a:endParaRPr>
        </a:p>
      </dgm:t>
    </dgm:pt>
    <dgm:pt modelId="{DA86942C-DE14-4BDE-880E-05C3F4AC727B}">
      <dgm:prSet phldrT="[Texto]"/>
      <dgm:spPr/>
      <dgm:t>
        <a:bodyPr/>
        <a:lstStyle/>
        <a:p>
          <a:r>
            <a:rPr lang="es-ES" b="1" dirty="0" smtClean="0">
              <a:latin typeface="Arial" panose="020B0604020202020204" pitchFamily="34" charset="0"/>
              <a:cs typeface="Arial" panose="020B0604020202020204" pitchFamily="34" charset="0"/>
            </a:rPr>
            <a:t>2016</a:t>
          </a:r>
        </a:p>
        <a:p>
          <a:r>
            <a:rPr lang="es-EC" dirty="0" smtClean="0">
              <a:latin typeface="Arial" panose="020B0604020202020204" pitchFamily="34" charset="0"/>
              <a:cs typeface="Arial" panose="020B0604020202020204" pitchFamily="34" charset="0"/>
            </a:rPr>
            <a:t>450 empresas fabricantes en 52 países</a:t>
          </a:r>
          <a:endParaRPr lang="es-ES" dirty="0">
            <a:latin typeface="Arial" panose="020B0604020202020204" pitchFamily="34" charset="0"/>
            <a:cs typeface="Arial" panose="020B0604020202020204" pitchFamily="34" charset="0"/>
          </a:endParaRPr>
        </a:p>
      </dgm:t>
    </dgm:pt>
    <dgm:pt modelId="{16793DA5-D15E-4F1E-9AA0-46D0AE4B8208}" type="parTrans" cxnId="{A63CDCF3-FC13-4E6B-9970-E9A8B3FADFC2}">
      <dgm:prSet/>
      <dgm:spPr/>
      <dgm:t>
        <a:bodyPr/>
        <a:lstStyle/>
        <a:p>
          <a:endParaRPr lang="es-ES">
            <a:latin typeface="Arial" panose="020B0604020202020204" pitchFamily="34" charset="0"/>
            <a:cs typeface="Arial" panose="020B0604020202020204" pitchFamily="34" charset="0"/>
          </a:endParaRPr>
        </a:p>
      </dgm:t>
    </dgm:pt>
    <dgm:pt modelId="{365D3913-50B5-4A6C-BB44-5BC1197B1594}" type="sibTrans" cxnId="{A63CDCF3-FC13-4E6B-9970-E9A8B3FADFC2}">
      <dgm:prSet/>
      <dgm:spPr/>
      <dgm:t>
        <a:bodyPr/>
        <a:lstStyle/>
        <a:p>
          <a:endParaRPr lang="es-ES">
            <a:latin typeface="Arial" panose="020B0604020202020204" pitchFamily="34" charset="0"/>
            <a:cs typeface="Arial" panose="020B0604020202020204" pitchFamily="34" charset="0"/>
          </a:endParaRPr>
        </a:p>
      </dgm:t>
    </dgm:pt>
    <dgm:pt modelId="{1AA8BEB5-F948-413C-940C-B123CA8C8791}">
      <dgm:prSet phldrT="[Texto]"/>
      <dgm:spPr/>
      <dgm:t>
        <a:bodyPr/>
        <a:lstStyle/>
        <a:p>
          <a:r>
            <a:rPr lang="es-ES" b="1" dirty="0" smtClean="0">
              <a:latin typeface="Arial" panose="020B0604020202020204" pitchFamily="34" charset="0"/>
              <a:cs typeface="Arial" panose="020B0604020202020204" pitchFamily="34" charset="0"/>
            </a:rPr>
            <a:t>Ecuador 2020</a:t>
          </a:r>
        </a:p>
        <a:p>
          <a:r>
            <a:rPr lang="es-ES" dirty="0" smtClean="0">
              <a:latin typeface="Arial" panose="020B0604020202020204" pitchFamily="34" charset="0"/>
              <a:cs typeface="Arial" panose="020B0604020202020204" pitchFamily="34" charset="0"/>
            </a:rPr>
            <a:t>Armas no-letales importadas</a:t>
          </a:r>
          <a:endParaRPr lang="es-ES" dirty="0">
            <a:latin typeface="Arial" panose="020B0604020202020204" pitchFamily="34" charset="0"/>
            <a:cs typeface="Arial" panose="020B0604020202020204" pitchFamily="34" charset="0"/>
          </a:endParaRPr>
        </a:p>
      </dgm:t>
    </dgm:pt>
    <dgm:pt modelId="{5CF504E3-3C2E-45AE-B892-EF679BFF79AB}" type="parTrans" cxnId="{5D0C2332-808B-43E3-9DA7-A703944A0652}">
      <dgm:prSet/>
      <dgm:spPr/>
      <dgm:t>
        <a:bodyPr/>
        <a:lstStyle/>
        <a:p>
          <a:endParaRPr lang="es-ES">
            <a:latin typeface="Arial" panose="020B0604020202020204" pitchFamily="34" charset="0"/>
            <a:cs typeface="Arial" panose="020B0604020202020204" pitchFamily="34" charset="0"/>
          </a:endParaRPr>
        </a:p>
      </dgm:t>
    </dgm:pt>
    <dgm:pt modelId="{E5A1EE6E-725F-4D31-B118-DF5945D976CE}" type="sibTrans" cxnId="{5D0C2332-808B-43E3-9DA7-A703944A0652}">
      <dgm:prSet/>
      <dgm:spPr/>
      <dgm:t>
        <a:bodyPr/>
        <a:lstStyle/>
        <a:p>
          <a:endParaRPr lang="es-ES">
            <a:latin typeface="Arial" panose="020B0604020202020204" pitchFamily="34" charset="0"/>
            <a:cs typeface="Arial" panose="020B0604020202020204" pitchFamily="34" charset="0"/>
          </a:endParaRPr>
        </a:p>
      </dgm:t>
    </dgm:pt>
    <dgm:pt modelId="{80E5032F-776A-416F-A863-2A2435452C55}" type="pres">
      <dgm:prSet presAssocID="{9E4DA193-407C-4D0D-91F0-B522E01CC466}" presName="CompostProcess" presStyleCnt="0">
        <dgm:presLayoutVars>
          <dgm:dir/>
          <dgm:resizeHandles val="exact"/>
        </dgm:presLayoutVars>
      </dgm:prSet>
      <dgm:spPr/>
      <dgm:t>
        <a:bodyPr/>
        <a:lstStyle/>
        <a:p>
          <a:endParaRPr lang="es-ES"/>
        </a:p>
      </dgm:t>
    </dgm:pt>
    <dgm:pt modelId="{44E54B06-6728-4397-837F-CAB19C7458C9}" type="pres">
      <dgm:prSet presAssocID="{9E4DA193-407C-4D0D-91F0-B522E01CC466}" presName="arrow" presStyleLbl="bgShp" presStyleIdx="0" presStyleCnt="1"/>
      <dgm:spPr/>
    </dgm:pt>
    <dgm:pt modelId="{1ABE79FE-C484-469A-9363-D3ADCB8A3DF3}" type="pres">
      <dgm:prSet presAssocID="{9E4DA193-407C-4D0D-91F0-B522E01CC466}" presName="linearProcess" presStyleCnt="0"/>
      <dgm:spPr/>
    </dgm:pt>
    <dgm:pt modelId="{7B0203F5-9D19-431E-8C65-352020BAA5FF}" type="pres">
      <dgm:prSet presAssocID="{4031AD88-0532-4C54-9C53-8D26487F3BF3}" presName="textNode" presStyleLbl="node1" presStyleIdx="0" presStyleCnt="3">
        <dgm:presLayoutVars>
          <dgm:bulletEnabled val="1"/>
        </dgm:presLayoutVars>
      </dgm:prSet>
      <dgm:spPr/>
      <dgm:t>
        <a:bodyPr/>
        <a:lstStyle/>
        <a:p>
          <a:endParaRPr lang="es-ES"/>
        </a:p>
      </dgm:t>
    </dgm:pt>
    <dgm:pt modelId="{87051B11-6EC8-413E-B105-4B207F74C062}" type="pres">
      <dgm:prSet presAssocID="{D37C11F0-EADC-48D7-9E8B-859514313B1E}" presName="sibTrans" presStyleCnt="0"/>
      <dgm:spPr/>
    </dgm:pt>
    <dgm:pt modelId="{D9D18D9D-6F51-4C82-8D6B-BD290B5CE9AB}" type="pres">
      <dgm:prSet presAssocID="{DA86942C-DE14-4BDE-880E-05C3F4AC727B}" presName="textNode" presStyleLbl="node1" presStyleIdx="1" presStyleCnt="3">
        <dgm:presLayoutVars>
          <dgm:bulletEnabled val="1"/>
        </dgm:presLayoutVars>
      </dgm:prSet>
      <dgm:spPr/>
      <dgm:t>
        <a:bodyPr/>
        <a:lstStyle/>
        <a:p>
          <a:endParaRPr lang="es-ES"/>
        </a:p>
      </dgm:t>
    </dgm:pt>
    <dgm:pt modelId="{E9D0D4E2-5D2F-4048-931F-77072B8619AE}" type="pres">
      <dgm:prSet presAssocID="{365D3913-50B5-4A6C-BB44-5BC1197B1594}" presName="sibTrans" presStyleCnt="0"/>
      <dgm:spPr/>
    </dgm:pt>
    <dgm:pt modelId="{D146B8A3-8C48-48DE-B9AA-557065C23797}" type="pres">
      <dgm:prSet presAssocID="{1AA8BEB5-F948-413C-940C-B123CA8C8791}" presName="textNode" presStyleLbl="node1" presStyleIdx="2" presStyleCnt="3" custScaleX="134483">
        <dgm:presLayoutVars>
          <dgm:bulletEnabled val="1"/>
        </dgm:presLayoutVars>
      </dgm:prSet>
      <dgm:spPr/>
      <dgm:t>
        <a:bodyPr/>
        <a:lstStyle/>
        <a:p>
          <a:endParaRPr lang="es-ES"/>
        </a:p>
      </dgm:t>
    </dgm:pt>
  </dgm:ptLst>
  <dgm:cxnLst>
    <dgm:cxn modelId="{5D0C2332-808B-43E3-9DA7-A703944A0652}" srcId="{9E4DA193-407C-4D0D-91F0-B522E01CC466}" destId="{1AA8BEB5-F948-413C-940C-B123CA8C8791}" srcOrd="2" destOrd="0" parTransId="{5CF504E3-3C2E-45AE-B892-EF679BFF79AB}" sibTransId="{E5A1EE6E-725F-4D31-B118-DF5945D976CE}"/>
    <dgm:cxn modelId="{DEADE02F-3723-4D22-991A-43580B9B9310}" type="presOf" srcId="{DA86942C-DE14-4BDE-880E-05C3F4AC727B}" destId="{D9D18D9D-6F51-4C82-8D6B-BD290B5CE9AB}" srcOrd="0" destOrd="0" presId="urn:microsoft.com/office/officeart/2005/8/layout/hProcess9"/>
    <dgm:cxn modelId="{C08657BA-B402-471F-8754-9195EC88F1F9}" type="presOf" srcId="{1AA8BEB5-F948-413C-940C-B123CA8C8791}" destId="{D146B8A3-8C48-48DE-B9AA-557065C23797}" srcOrd="0" destOrd="0" presId="urn:microsoft.com/office/officeart/2005/8/layout/hProcess9"/>
    <dgm:cxn modelId="{68209777-D3E8-460D-9097-05BBA79D7B06}" type="presOf" srcId="{4031AD88-0532-4C54-9C53-8D26487F3BF3}" destId="{7B0203F5-9D19-431E-8C65-352020BAA5FF}" srcOrd="0" destOrd="0" presId="urn:microsoft.com/office/officeart/2005/8/layout/hProcess9"/>
    <dgm:cxn modelId="{4A4B039A-B513-4B73-BA24-31C1ECDC3EA3}" type="presOf" srcId="{9E4DA193-407C-4D0D-91F0-B522E01CC466}" destId="{80E5032F-776A-416F-A863-2A2435452C55}" srcOrd="0" destOrd="0" presId="urn:microsoft.com/office/officeart/2005/8/layout/hProcess9"/>
    <dgm:cxn modelId="{A63CDCF3-FC13-4E6B-9970-E9A8B3FADFC2}" srcId="{9E4DA193-407C-4D0D-91F0-B522E01CC466}" destId="{DA86942C-DE14-4BDE-880E-05C3F4AC727B}" srcOrd="1" destOrd="0" parTransId="{16793DA5-D15E-4F1E-9AA0-46D0AE4B8208}" sibTransId="{365D3913-50B5-4A6C-BB44-5BC1197B1594}"/>
    <dgm:cxn modelId="{3E1484A6-39AA-4F43-8FFB-533314627192}" srcId="{9E4DA193-407C-4D0D-91F0-B522E01CC466}" destId="{4031AD88-0532-4C54-9C53-8D26487F3BF3}" srcOrd="0" destOrd="0" parTransId="{8103DA51-7DAB-4545-B0F9-8DF6092024D5}" sibTransId="{D37C11F0-EADC-48D7-9E8B-859514313B1E}"/>
    <dgm:cxn modelId="{4011E44E-29F5-49B1-9693-7F6F93CE9A0C}" type="presParOf" srcId="{80E5032F-776A-416F-A863-2A2435452C55}" destId="{44E54B06-6728-4397-837F-CAB19C7458C9}" srcOrd="0" destOrd="0" presId="urn:microsoft.com/office/officeart/2005/8/layout/hProcess9"/>
    <dgm:cxn modelId="{4DD6C333-FC4E-4975-9322-D1F847104644}" type="presParOf" srcId="{80E5032F-776A-416F-A863-2A2435452C55}" destId="{1ABE79FE-C484-469A-9363-D3ADCB8A3DF3}" srcOrd="1" destOrd="0" presId="urn:microsoft.com/office/officeart/2005/8/layout/hProcess9"/>
    <dgm:cxn modelId="{D053F960-D0BC-4316-A0BD-61C87151EC20}" type="presParOf" srcId="{1ABE79FE-C484-469A-9363-D3ADCB8A3DF3}" destId="{7B0203F5-9D19-431E-8C65-352020BAA5FF}" srcOrd="0" destOrd="0" presId="urn:microsoft.com/office/officeart/2005/8/layout/hProcess9"/>
    <dgm:cxn modelId="{37BEECAA-1546-4117-867D-779BCE02029C}" type="presParOf" srcId="{1ABE79FE-C484-469A-9363-D3ADCB8A3DF3}" destId="{87051B11-6EC8-413E-B105-4B207F74C062}" srcOrd="1" destOrd="0" presId="urn:microsoft.com/office/officeart/2005/8/layout/hProcess9"/>
    <dgm:cxn modelId="{80130F34-AEC1-4FCA-A5D4-5CA3BA07BD5D}" type="presParOf" srcId="{1ABE79FE-C484-469A-9363-D3ADCB8A3DF3}" destId="{D9D18D9D-6F51-4C82-8D6B-BD290B5CE9AB}" srcOrd="2" destOrd="0" presId="urn:microsoft.com/office/officeart/2005/8/layout/hProcess9"/>
    <dgm:cxn modelId="{3176E596-D2F3-42C4-A05E-BDCEF86239C8}" type="presParOf" srcId="{1ABE79FE-C484-469A-9363-D3ADCB8A3DF3}" destId="{E9D0D4E2-5D2F-4048-931F-77072B8619AE}" srcOrd="3" destOrd="0" presId="urn:microsoft.com/office/officeart/2005/8/layout/hProcess9"/>
    <dgm:cxn modelId="{2ABD841D-DE8A-4036-BA61-05B564CFE4D1}" type="presParOf" srcId="{1ABE79FE-C484-469A-9363-D3ADCB8A3DF3}" destId="{D146B8A3-8C48-48DE-B9AA-557065C2379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B0DBD-C4DF-48F6-94E0-0884588B8E0B}" type="doc">
      <dgm:prSet loTypeId="urn:microsoft.com/office/officeart/2005/8/layout/process1" loCatId="process" qsTypeId="urn:microsoft.com/office/officeart/2005/8/quickstyle/simple1" qsCatId="simple" csTypeId="urn:microsoft.com/office/officeart/2005/8/colors/accent0_2" csCatId="mainScheme" phldr="1"/>
      <dgm:spPr/>
    </dgm:pt>
    <dgm:pt modelId="{E823BC29-D6BA-4A34-9B25-5642F41C5798}">
      <dgm:prSet phldrT="[Texto]" custT="1"/>
      <dgm:spPr/>
      <dgm:t>
        <a:bodyPr/>
        <a:lstStyle/>
        <a:p>
          <a:r>
            <a:rPr lang="es-ES" sz="1300" b="1" dirty="0" smtClean="0">
              <a:latin typeface="Arial" panose="020B0604020202020204" pitchFamily="34" charset="0"/>
              <a:cs typeface="Arial" panose="020B0604020202020204" pitchFamily="34" charset="0"/>
            </a:rPr>
            <a:t>2019</a:t>
          </a:r>
        </a:p>
        <a:p>
          <a:r>
            <a:rPr lang="es-ES" sz="1400" dirty="0" smtClean="0">
              <a:latin typeface="Arial" panose="020B0604020202020204" pitchFamily="34" charset="0"/>
              <a:cs typeface="Arial" panose="020B0604020202020204" pitchFamily="34" charset="0"/>
            </a:rPr>
            <a:t>Protestas a nivel mundial</a:t>
          </a:r>
          <a:endParaRPr lang="es-ES" sz="1400" dirty="0">
            <a:latin typeface="Arial" panose="020B0604020202020204" pitchFamily="34" charset="0"/>
            <a:cs typeface="Arial" panose="020B0604020202020204" pitchFamily="34" charset="0"/>
          </a:endParaRPr>
        </a:p>
      </dgm:t>
    </dgm:pt>
    <dgm:pt modelId="{3665E54B-6117-4758-874D-7B2DA8A41722}" type="parTrans" cxnId="{1962D4D3-1710-4621-BBFC-6EFA1605B080}">
      <dgm:prSet/>
      <dgm:spPr/>
      <dgm:t>
        <a:bodyPr/>
        <a:lstStyle/>
        <a:p>
          <a:endParaRPr lang="es-ES">
            <a:latin typeface="Arial" panose="020B0604020202020204" pitchFamily="34" charset="0"/>
            <a:cs typeface="Arial" panose="020B0604020202020204" pitchFamily="34" charset="0"/>
          </a:endParaRPr>
        </a:p>
      </dgm:t>
    </dgm:pt>
    <dgm:pt modelId="{271C7AEF-EFD5-4698-A952-CD05DFD3620B}" type="sibTrans" cxnId="{1962D4D3-1710-4621-BBFC-6EFA1605B080}">
      <dgm:prSet/>
      <dgm:spPr/>
      <dgm:t>
        <a:bodyPr/>
        <a:lstStyle/>
        <a:p>
          <a:endParaRPr lang="es-ES">
            <a:latin typeface="Arial" panose="020B0604020202020204" pitchFamily="34" charset="0"/>
            <a:cs typeface="Arial" panose="020B0604020202020204" pitchFamily="34" charset="0"/>
          </a:endParaRPr>
        </a:p>
      </dgm:t>
    </dgm:pt>
    <dgm:pt modelId="{3807F559-B68D-4458-8E5F-9933CDB1D239}">
      <dgm:prSet phldrT="[Texto]" custT="1"/>
      <dgm:spPr/>
      <dgm:t>
        <a:bodyPr/>
        <a:lstStyle/>
        <a:p>
          <a:r>
            <a:rPr lang="es-ES" sz="1300" b="1" dirty="0" smtClean="0">
              <a:latin typeface="Arial" panose="020B0604020202020204" pitchFamily="34" charset="0"/>
              <a:cs typeface="Arial" panose="020B0604020202020204" pitchFamily="34" charset="0"/>
            </a:rPr>
            <a:t>Ecuador</a:t>
          </a:r>
        </a:p>
        <a:p>
          <a:r>
            <a:rPr lang="es-ES" sz="1300" b="1" dirty="0" smtClean="0">
              <a:latin typeface="Arial" panose="020B0604020202020204" pitchFamily="34" charset="0"/>
              <a:cs typeface="Arial" panose="020B0604020202020204" pitchFamily="34" charset="0"/>
            </a:rPr>
            <a:t>Octubre 2019</a:t>
          </a:r>
        </a:p>
        <a:p>
          <a:r>
            <a:rPr lang="es-ES" sz="1400" dirty="0" smtClean="0">
              <a:latin typeface="Arial" panose="020B0604020202020204" pitchFamily="34" charset="0"/>
              <a:cs typeface="Arial" panose="020B0604020202020204" pitchFamily="34" charset="0"/>
            </a:rPr>
            <a:t>Tumulto en contra de la eliminación de subsidios a combustibles</a:t>
          </a:r>
          <a:endParaRPr lang="es-ES" sz="1400" dirty="0">
            <a:latin typeface="Arial" panose="020B0604020202020204" pitchFamily="34" charset="0"/>
            <a:cs typeface="Arial" panose="020B0604020202020204" pitchFamily="34" charset="0"/>
          </a:endParaRPr>
        </a:p>
      </dgm:t>
    </dgm:pt>
    <dgm:pt modelId="{C9F92B08-DB6C-4700-B3ED-46C8B51D80D8}" type="parTrans" cxnId="{120CEDE8-7577-408A-B02D-E0869546625A}">
      <dgm:prSet/>
      <dgm:spPr/>
      <dgm:t>
        <a:bodyPr/>
        <a:lstStyle/>
        <a:p>
          <a:endParaRPr lang="es-ES">
            <a:latin typeface="Arial" panose="020B0604020202020204" pitchFamily="34" charset="0"/>
            <a:cs typeface="Arial" panose="020B0604020202020204" pitchFamily="34" charset="0"/>
          </a:endParaRPr>
        </a:p>
      </dgm:t>
    </dgm:pt>
    <dgm:pt modelId="{201A4E10-F001-4563-B913-EA2EC72FC5F3}" type="sibTrans" cxnId="{120CEDE8-7577-408A-B02D-E0869546625A}">
      <dgm:prSet/>
      <dgm:spPr/>
      <dgm:t>
        <a:bodyPr/>
        <a:lstStyle/>
        <a:p>
          <a:endParaRPr lang="es-ES">
            <a:latin typeface="Arial" panose="020B0604020202020204" pitchFamily="34" charset="0"/>
            <a:cs typeface="Arial" panose="020B0604020202020204" pitchFamily="34" charset="0"/>
          </a:endParaRPr>
        </a:p>
      </dgm:t>
    </dgm:pt>
    <dgm:pt modelId="{DC2B85C7-6A15-4E93-A21B-2976E6CB2337}">
      <dgm:prSet phldrT="[Texto]"/>
      <dgm:spPr/>
      <dgm:t>
        <a:bodyPr/>
        <a:lstStyle/>
        <a:p>
          <a:r>
            <a:rPr lang="es-ES" b="1" dirty="0" smtClean="0">
              <a:latin typeface="Arial" panose="020B0604020202020204" pitchFamily="34" charset="0"/>
              <a:cs typeface="Arial" panose="020B0604020202020204" pitchFamily="34" charset="0"/>
            </a:rPr>
            <a:t>Armamento no-letal</a:t>
          </a:r>
        </a:p>
        <a:p>
          <a:r>
            <a:rPr lang="es-ES" dirty="0" smtClean="0">
              <a:latin typeface="Arial" panose="020B0604020202020204" pitchFamily="34" charset="0"/>
              <a:cs typeface="Arial" panose="020B0604020202020204" pitchFamily="34" charset="0"/>
            </a:rPr>
            <a:t>Utilizado para contrarrestar altercados y vandalismo</a:t>
          </a:r>
          <a:endParaRPr lang="es-ES" dirty="0">
            <a:latin typeface="Arial" panose="020B0604020202020204" pitchFamily="34" charset="0"/>
            <a:cs typeface="Arial" panose="020B0604020202020204" pitchFamily="34" charset="0"/>
          </a:endParaRPr>
        </a:p>
      </dgm:t>
    </dgm:pt>
    <dgm:pt modelId="{3356C31D-6747-407A-BB40-7471C2D75039}" type="parTrans" cxnId="{B132B7FA-C775-47DF-923B-E9C2C6F43A19}">
      <dgm:prSet/>
      <dgm:spPr/>
      <dgm:t>
        <a:bodyPr/>
        <a:lstStyle/>
        <a:p>
          <a:endParaRPr lang="es-ES">
            <a:latin typeface="Arial" panose="020B0604020202020204" pitchFamily="34" charset="0"/>
            <a:cs typeface="Arial" panose="020B0604020202020204" pitchFamily="34" charset="0"/>
          </a:endParaRPr>
        </a:p>
      </dgm:t>
    </dgm:pt>
    <dgm:pt modelId="{105FA1C7-76C3-4799-A5AA-8AF62F8CB8BC}" type="sibTrans" cxnId="{B132B7FA-C775-47DF-923B-E9C2C6F43A19}">
      <dgm:prSet/>
      <dgm:spPr/>
      <dgm:t>
        <a:bodyPr/>
        <a:lstStyle/>
        <a:p>
          <a:endParaRPr lang="es-ES">
            <a:latin typeface="Arial" panose="020B0604020202020204" pitchFamily="34" charset="0"/>
            <a:cs typeface="Arial" panose="020B0604020202020204" pitchFamily="34" charset="0"/>
          </a:endParaRPr>
        </a:p>
      </dgm:t>
    </dgm:pt>
    <dgm:pt modelId="{4680D625-2181-406D-94A4-2F7CB7706C25}" type="pres">
      <dgm:prSet presAssocID="{483B0DBD-C4DF-48F6-94E0-0884588B8E0B}" presName="Name0" presStyleCnt="0">
        <dgm:presLayoutVars>
          <dgm:dir/>
          <dgm:resizeHandles val="exact"/>
        </dgm:presLayoutVars>
      </dgm:prSet>
      <dgm:spPr/>
    </dgm:pt>
    <dgm:pt modelId="{3BF018DC-6243-463D-B6D2-06CC7E84D0F5}" type="pres">
      <dgm:prSet presAssocID="{E823BC29-D6BA-4A34-9B25-5642F41C5798}" presName="node" presStyleLbl="node1" presStyleIdx="0" presStyleCnt="3">
        <dgm:presLayoutVars>
          <dgm:bulletEnabled val="1"/>
        </dgm:presLayoutVars>
      </dgm:prSet>
      <dgm:spPr/>
      <dgm:t>
        <a:bodyPr/>
        <a:lstStyle/>
        <a:p>
          <a:endParaRPr lang="es-ES"/>
        </a:p>
      </dgm:t>
    </dgm:pt>
    <dgm:pt modelId="{8095B9B0-1392-4A82-9B19-AFF97722DBE2}" type="pres">
      <dgm:prSet presAssocID="{271C7AEF-EFD5-4698-A952-CD05DFD3620B}" presName="sibTrans" presStyleLbl="sibTrans2D1" presStyleIdx="0" presStyleCnt="2"/>
      <dgm:spPr/>
      <dgm:t>
        <a:bodyPr/>
        <a:lstStyle/>
        <a:p>
          <a:endParaRPr lang="es-ES"/>
        </a:p>
      </dgm:t>
    </dgm:pt>
    <dgm:pt modelId="{26C79C1B-0367-44F8-BF2D-5BB37A3C5A7D}" type="pres">
      <dgm:prSet presAssocID="{271C7AEF-EFD5-4698-A952-CD05DFD3620B}" presName="connectorText" presStyleLbl="sibTrans2D1" presStyleIdx="0" presStyleCnt="2"/>
      <dgm:spPr/>
      <dgm:t>
        <a:bodyPr/>
        <a:lstStyle/>
        <a:p>
          <a:endParaRPr lang="es-ES"/>
        </a:p>
      </dgm:t>
    </dgm:pt>
    <dgm:pt modelId="{268213E5-2105-46ED-A596-EFE9EDFCA955}" type="pres">
      <dgm:prSet presAssocID="{3807F559-B68D-4458-8E5F-9933CDB1D239}" presName="node" presStyleLbl="node1" presStyleIdx="1" presStyleCnt="3" custScaleX="234257">
        <dgm:presLayoutVars>
          <dgm:bulletEnabled val="1"/>
        </dgm:presLayoutVars>
      </dgm:prSet>
      <dgm:spPr/>
      <dgm:t>
        <a:bodyPr/>
        <a:lstStyle/>
        <a:p>
          <a:endParaRPr lang="es-ES"/>
        </a:p>
      </dgm:t>
    </dgm:pt>
    <dgm:pt modelId="{E5D084C0-0FBE-49AB-80C2-D3723E243976}" type="pres">
      <dgm:prSet presAssocID="{201A4E10-F001-4563-B913-EA2EC72FC5F3}" presName="sibTrans" presStyleLbl="sibTrans2D1" presStyleIdx="1" presStyleCnt="2"/>
      <dgm:spPr/>
      <dgm:t>
        <a:bodyPr/>
        <a:lstStyle/>
        <a:p>
          <a:endParaRPr lang="es-ES"/>
        </a:p>
      </dgm:t>
    </dgm:pt>
    <dgm:pt modelId="{F49586BB-BB99-4627-8E34-F5B30AAED1FD}" type="pres">
      <dgm:prSet presAssocID="{201A4E10-F001-4563-B913-EA2EC72FC5F3}" presName="connectorText" presStyleLbl="sibTrans2D1" presStyleIdx="1" presStyleCnt="2"/>
      <dgm:spPr/>
      <dgm:t>
        <a:bodyPr/>
        <a:lstStyle/>
        <a:p>
          <a:endParaRPr lang="es-ES"/>
        </a:p>
      </dgm:t>
    </dgm:pt>
    <dgm:pt modelId="{DB0554A3-4D63-48C6-853A-F41B214E2C69}" type="pres">
      <dgm:prSet presAssocID="{DC2B85C7-6A15-4E93-A21B-2976E6CB2337}" presName="node" presStyleLbl="node1" presStyleIdx="2" presStyleCnt="3">
        <dgm:presLayoutVars>
          <dgm:bulletEnabled val="1"/>
        </dgm:presLayoutVars>
      </dgm:prSet>
      <dgm:spPr/>
      <dgm:t>
        <a:bodyPr/>
        <a:lstStyle/>
        <a:p>
          <a:endParaRPr lang="es-ES"/>
        </a:p>
      </dgm:t>
    </dgm:pt>
  </dgm:ptLst>
  <dgm:cxnLst>
    <dgm:cxn modelId="{5AD1D4D6-677D-4C03-80F2-62E9AEE5FDD0}" type="presOf" srcId="{201A4E10-F001-4563-B913-EA2EC72FC5F3}" destId="{F49586BB-BB99-4627-8E34-F5B30AAED1FD}" srcOrd="1" destOrd="0" presId="urn:microsoft.com/office/officeart/2005/8/layout/process1"/>
    <dgm:cxn modelId="{A0FE2CD7-0C4C-4A6D-87F2-3405C4739A77}" type="presOf" srcId="{271C7AEF-EFD5-4698-A952-CD05DFD3620B}" destId="{8095B9B0-1392-4A82-9B19-AFF97722DBE2}" srcOrd="0" destOrd="0" presId="urn:microsoft.com/office/officeart/2005/8/layout/process1"/>
    <dgm:cxn modelId="{406B377D-4F48-47F2-BF01-B7CC43DD4034}" type="presOf" srcId="{DC2B85C7-6A15-4E93-A21B-2976E6CB2337}" destId="{DB0554A3-4D63-48C6-853A-F41B214E2C69}" srcOrd="0" destOrd="0" presId="urn:microsoft.com/office/officeart/2005/8/layout/process1"/>
    <dgm:cxn modelId="{B132B7FA-C775-47DF-923B-E9C2C6F43A19}" srcId="{483B0DBD-C4DF-48F6-94E0-0884588B8E0B}" destId="{DC2B85C7-6A15-4E93-A21B-2976E6CB2337}" srcOrd="2" destOrd="0" parTransId="{3356C31D-6747-407A-BB40-7471C2D75039}" sibTransId="{105FA1C7-76C3-4799-A5AA-8AF62F8CB8BC}"/>
    <dgm:cxn modelId="{1962D4D3-1710-4621-BBFC-6EFA1605B080}" srcId="{483B0DBD-C4DF-48F6-94E0-0884588B8E0B}" destId="{E823BC29-D6BA-4A34-9B25-5642F41C5798}" srcOrd="0" destOrd="0" parTransId="{3665E54B-6117-4758-874D-7B2DA8A41722}" sibTransId="{271C7AEF-EFD5-4698-A952-CD05DFD3620B}"/>
    <dgm:cxn modelId="{07E9E112-C397-4165-962E-D49978FA819F}" type="presOf" srcId="{201A4E10-F001-4563-B913-EA2EC72FC5F3}" destId="{E5D084C0-0FBE-49AB-80C2-D3723E243976}" srcOrd="0" destOrd="0" presId="urn:microsoft.com/office/officeart/2005/8/layout/process1"/>
    <dgm:cxn modelId="{1F2DA000-7859-44DD-A45F-E2E2D9987F74}" type="presOf" srcId="{271C7AEF-EFD5-4698-A952-CD05DFD3620B}" destId="{26C79C1B-0367-44F8-BF2D-5BB37A3C5A7D}" srcOrd="1" destOrd="0" presId="urn:microsoft.com/office/officeart/2005/8/layout/process1"/>
    <dgm:cxn modelId="{F1A30C57-B7AD-4C3B-AF69-C4F3B76427BF}" type="presOf" srcId="{483B0DBD-C4DF-48F6-94E0-0884588B8E0B}" destId="{4680D625-2181-406D-94A4-2F7CB7706C25}" srcOrd="0" destOrd="0" presId="urn:microsoft.com/office/officeart/2005/8/layout/process1"/>
    <dgm:cxn modelId="{A7CC75A9-BA18-42AE-A1AD-754BD48D0F93}" type="presOf" srcId="{3807F559-B68D-4458-8E5F-9933CDB1D239}" destId="{268213E5-2105-46ED-A596-EFE9EDFCA955}" srcOrd="0" destOrd="0" presId="urn:microsoft.com/office/officeart/2005/8/layout/process1"/>
    <dgm:cxn modelId="{4589C17E-B956-44C5-AE71-88A2E1EBAB4C}" type="presOf" srcId="{E823BC29-D6BA-4A34-9B25-5642F41C5798}" destId="{3BF018DC-6243-463D-B6D2-06CC7E84D0F5}" srcOrd="0" destOrd="0" presId="urn:microsoft.com/office/officeart/2005/8/layout/process1"/>
    <dgm:cxn modelId="{120CEDE8-7577-408A-B02D-E0869546625A}" srcId="{483B0DBD-C4DF-48F6-94E0-0884588B8E0B}" destId="{3807F559-B68D-4458-8E5F-9933CDB1D239}" srcOrd="1" destOrd="0" parTransId="{C9F92B08-DB6C-4700-B3ED-46C8B51D80D8}" sibTransId="{201A4E10-F001-4563-B913-EA2EC72FC5F3}"/>
    <dgm:cxn modelId="{7471C9E7-FBF9-4E38-B3D7-2477E442E94F}" type="presParOf" srcId="{4680D625-2181-406D-94A4-2F7CB7706C25}" destId="{3BF018DC-6243-463D-B6D2-06CC7E84D0F5}" srcOrd="0" destOrd="0" presId="urn:microsoft.com/office/officeart/2005/8/layout/process1"/>
    <dgm:cxn modelId="{A43356DE-9DBB-471B-90CE-C920FF796F5F}" type="presParOf" srcId="{4680D625-2181-406D-94A4-2F7CB7706C25}" destId="{8095B9B0-1392-4A82-9B19-AFF97722DBE2}" srcOrd="1" destOrd="0" presId="urn:microsoft.com/office/officeart/2005/8/layout/process1"/>
    <dgm:cxn modelId="{76843DB9-E572-4C62-AE54-5D61510BD09F}" type="presParOf" srcId="{8095B9B0-1392-4A82-9B19-AFF97722DBE2}" destId="{26C79C1B-0367-44F8-BF2D-5BB37A3C5A7D}" srcOrd="0" destOrd="0" presId="urn:microsoft.com/office/officeart/2005/8/layout/process1"/>
    <dgm:cxn modelId="{59FA6EF4-7DED-4400-AE59-C5B6D4FFCBFC}" type="presParOf" srcId="{4680D625-2181-406D-94A4-2F7CB7706C25}" destId="{268213E5-2105-46ED-A596-EFE9EDFCA955}" srcOrd="2" destOrd="0" presId="urn:microsoft.com/office/officeart/2005/8/layout/process1"/>
    <dgm:cxn modelId="{8CB4170F-F9FB-41F4-9A09-C6103F56255F}" type="presParOf" srcId="{4680D625-2181-406D-94A4-2F7CB7706C25}" destId="{E5D084C0-0FBE-49AB-80C2-D3723E243976}" srcOrd="3" destOrd="0" presId="urn:microsoft.com/office/officeart/2005/8/layout/process1"/>
    <dgm:cxn modelId="{EBF14857-9449-4A9E-A1C8-4186C256B90D}" type="presParOf" srcId="{E5D084C0-0FBE-49AB-80C2-D3723E243976}" destId="{F49586BB-BB99-4627-8E34-F5B30AAED1FD}" srcOrd="0" destOrd="0" presId="urn:microsoft.com/office/officeart/2005/8/layout/process1"/>
    <dgm:cxn modelId="{B47CEFBF-8CBF-4A98-868F-8452B7F3B06E}" type="presParOf" srcId="{4680D625-2181-406D-94A4-2F7CB7706C25}" destId="{DB0554A3-4D63-48C6-853A-F41B214E2C6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03618-9F89-4081-ADE6-F456ACB4BFB2}"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s-ES"/>
        </a:p>
      </dgm:t>
    </dgm:pt>
    <dgm:pt modelId="{79D4B2D5-E578-4919-92E4-CC8CE4FC0406}">
      <dgm:prSet phldrT="[Texto]" custT="1"/>
      <dgm:spPr/>
      <dgm:t>
        <a:bodyPr/>
        <a:lstStyle/>
        <a:p>
          <a:r>
            <a:rPr lang="es-ES" sz="2200" dirty="0" smtClean="0">
              <a:latin typeface="Arial" panose="020B0604020202020204" pitchFamily="34" charset="0"/>
              <a:cs typeface="Arial" panose="020B0604020202020204" pitchFamily="34" charset="0"/>
            </a:rPr>
            <a:t>Objetivo general</a:t>
          </a:r>
          <a:endParaRPr lang="es-ES" sz="2200" dirty="0">
            <a:latin typeface="Arial" panose="020B0604020202020204" pitchFamily="34" charset="0"/>
            <a:cs typeface="Arial" panose="020B0604020202020204" pitchFamily="34" charset="0"/>
          </a:endParaRPr>
        </a:p>
      </dgm:t>
    </dgm:pt>
    <dgm:pt modelId="{D805B366-A5B5-4C3A-A404-04DA36C626D5}" type="parTrans" cxnId="{CF634234-B62B-4205-B956-7A9A948CB0F7}">
      <dgm:prSet/>
      <dgm:spPr/>
      <dgm:t>
        <a:bodyPr/>
        <a:lstStyle/>
        <a:p>
          <a:endParaRPr lang="es-ES"/>
        </a:p>
      </dgm:t>
    </dgm:pt>
    <dgm:pt modelId="{C24BA68B-83B9-4858-AF7B-BD85C75DD580}" type="sibTrans" cxnId="{CF634234-B62B-4205-B956-7A9A948CB0F7}">
      <dgm:prSet/>
      <dgm:spPr/>
      <dgm:t>
        <a:bodyPr/>
        <a:lstStyle/>
        <a:p>
          <a:endParaRPr lang="es-ES"/>
        </a:p>
      </dgm:t>
    </dgm:pt>
    <dgm:pt modelId="{108AB3CA-7432-4937-B545-A9439DA06AB2}" type="pres">
      <dgm:prSet presAssocID="{82903618-9F89-4081-ADE6-F456ACB4BFB2}" presName="linear" presStyleCnt="0">
        <dgm:presLayoutVars>
          <dgm:dir/>
          <dgm:animLvl val="lvl"/>
          <dgm:resizeHandles val="exact"/>
        </dgm:presLayoutVars>
      </dgm:prSet>
      <dgm:spPr/>
      <dgm:t>
        <a:bodyPr/>
        <a:lstStyle/>
        <a:p>
          <a:endParaRPr lang="es-ES"/>
        </a:p>
      </dgm:t>
    </dgm:pt>
    <dgm:pt modelId="{D8D2D530-CD4C-4B5B-BB0E-B1DCF9AA9350}" type="pres">
      <dgm:prSet presAssocID="{79D4B2D5-E578-4919-92E4-CC8CE4FC0406}" presName="parentLin" presStyleCnt="0"/>
      <dgm:spPr/>
    </dgm:pt>
    <dgm:pt modelId="{06A6B737-59B9-4DE3-A8D2-362044B37AB2}" type="pres">
      <dgm:prSet presAssocID="{79D4B2D5-E578-4919-92E4-CC8CE4FC0406}" presName="parentLeftMargin" presStyleLbl="node1" presStyleIdx="0" presStyleCnt="1"/>
      <dgm:spPr/>
      <dgm:t>
        <a:bodyPr/>
        <a:lstStyle/>
        <a:p>
          <a:endParaRPr lang="es-ES"/>
        </a:p>
      </dgm:t>
    </dgm:pt>
    <dgm:pt modelId="{92146E47-3E3E-4D86-A792-99E691C88066}" type="pres">
      <dgm:prSet presAssocID="{79D4B2D5-E578-4919-92E4-CC8CE4FC0406}" presName="parentText" presStyleLbl="node1" presStyleIdx="0" presStyleCnt="1" custScaleX="69862" custScaleY="24725" custLinFactNeighborX="-48539" custLinFactNeighborY="-30258">
        <dgm:presLayoutVars>
          <dgm:chMax val="0"/>
          <dgm:bulletEnabled val="1"/>
        </dgm:presLayoutVars>
      </dgm:prSet>
      <dgm:spPr/>
      <dgm:t>
        <a:bodyPr/>
        <a:lstStyle/>
        <a:p>
          <a:endParaRPr lang="es-ES"/>
        </a:p>
      </dgm:t>
    </dgm:pt>
    <dgm:pt modelId="{44EEC715-E568-4FE3-BE50-B756A3DA8079}" type="pres">
      <dgm:prSet presAssocID="{79D4B2D5-E578-4919-92E4-CC8CE4FC0406}" presName="negativeSpace" presStyleCnt="0"/>
      <dgm:spPr/>
    </dgm:pt>
    <dgm:pt modelId="{1736DF1B-E0B6-4537-AE17-EB1FBD1C5E86}" type="pres">
      <dgm:prSet presAssocID="{79D4B2D5-E578-4919-92E4-CC8CE4FC0406}" presName="childText" presStyleLbl="conFgAcc1" presStyleIdx="0" presStyleCnt="1" custScaleY="74899" custLinFactNeighborX="-137" custLinFactNeighborY="15127">
        <dgm:presLayoutVars>
          <dgm:bulletEnabled val="1"/>
        </dgm:presLayoutVars>
      </dgm:prSet>
      <dgm:spPr/>
    </dgm:pt>
  </dgm:ptLst>
  <dgm:cxnLst>
    <dgm:cxn modelId="{C534A6BE-89D4-4845-94A6-144BA23C679B}" type="presOf" srcId="{82903618-9F89-4081-ADE6-F456ACB4BFB2}" destId="{108AB3CA-7432-4937-B545-A9439DA06AB2}" srcOrd="0" destOrd="0" presId="urn:microsoft.com/office/officeart/2005/8/layout/list1"/>
    <dgm:cxn modelId="{CF634234-B62B-4205-B956-7A9A948CB0F7}" srcId="{82903618-9F89-4081-ADE6-F456ACB4BFB2}" destId="{79D4B2D5-E578-4919-92E4-CC8CE4FC0406}" srcOrd="0" destOrd="0" parTransId="{D805B366-A5B5-4C3A-A404-04DA36C626D5}" sibTransId="{C24BA68B-83B9-4858-AF7B-BD85C75DD580}"/>
    <dgm:cxn modelId="{5A6DA7DE-D37D-408D-A63A-1FD60A02EBB4}" type="presOf" srcId="{79D4B2D5-E578-4919-92E4-CC8CE4FC0406}" destId="{92146E47-3E3E-4D86-A792-99E691C88066}" srcOrd="1" destOrd="0" presId="urn:microsoft.com/office/officeart/2005/8/layout/list1"/>
    <dgm:cxn modelId="{60286331-CD44-44ED-82B7-44D732160843}" type="presOf" srcId="{79D4B2D5-E578-4919-92E4-CC8CE4FC0406}" destId="{06A6B737-59B9-4DE3-A8D2-362044B37AB2}" srcOrd="0" destOrd="0" presId="urn:microsoft.com/office/officeart/2005/8/layout/list1"/>
    <dgm:cxn modelId="{2BC31531-12C8-465B-A81D-96E3D61E03D1}" type="presParOf" srcId="{108AB3CA-7432-4937-B545-A9439DA06AB2}" destId="{D8D2D530-CD4C-4B5B-BB0E-B1DCF9AA9350}" srcOrd="0" destOrd="0" presId="urn:microsoft.com/office/officeart/2005/8/layout/list1"/>
    <dgm:cxn modelId="{4C7C7139-3FB9-4B11-BC3C-B61BB8C83870}" type="presParOf" srcId="{D8D2D530-CD4C-4B5B-BB0E-B1DCF9AA9350}" destId="{06A6B737-59B9-4DE3-A8D2-362044B37AB2}" srcOrd="0" destOrd="0" presId="urn:microsoft.com/office/officeart/2005/8/layout/list1"/>
    <dgm:cxn modelId="{CFD949FB-400B-4744-9CA3-F0F216AC7BE4}" type="presParOf" srcId="{D8D2D530-CD4C-4B5B-BB0E-B1DCF9AA9350}" destId="{92146E47-3E3E-4D86-A792-99E691C88066}" srcOrd="1" destOrd="0" presId="urn:microsoft.com/office/officeart/2005/8/layout/list1"/>
    <dgm:cxn modelId="{5CF9C435-0F9B-4A93-9299-DF40406ABA15}" type="presParOf" srcId="{108AB3CA-7432-4937-B545-A9439DA06AB2}" destId="{44EEC715-E568-4FE3-BE50-B756A3DA8079}" srcOrd="1" destOrd="0" presId="urn:microsoft.com/office/officeart/2005/8/layout/list1"/>
    <dgm:cxn modelId="{D815AAE6-5078-4EDE-BCD9-81A62122BC16}" type="presParOf" srcId="{108AB3CA-7432-4937-B545-A9439DA06AB2}" destId="{1736DF1B-E0B6-4537-AE17-EB1FBD1C5E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03618-9F89-4081-ADE6-F456ACB4BFB2}"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s-ES"/>
        </a:p>
      </dgm:t>
    </dgm:pt>
    <dgm:pt modelId="{4CEB0C21-92A7-41CA-8F92-35E358A45A54}">
      <dgm:prSet phldrT="[Texto]" custT="1"/>
      <dgm:spPr/>
      <dgm:t>
        <a:bodyPr/>
        <a:lstStyle/>
        <a:p>
          <a:r>
            <a:rPr lang="es-ES" sz="2200" dirty="0" smtClean="0">
              <a:latin typeface="Arial" panose="020B0604020202020204" pitchFamily="34" charset="0"/>
              <a:cs typeface="Arial" panose="020B0604020202020204" pitchFamily="34" charset="0"/>
            </a:rPr>
            <a:t>Objetivos específicos</a:t>
          </a:r>
          <a:endParaRPr lang="es-ES" sz="2200" dirty="0">
            <a:latin typeface="Arial" panose="020B0604020202020204" pitchFamily="34" charset="0"/>
            <a:cs typeface="Arial" panose="020B0604020202020204" pitchFamily="34" charset="0"/>
          </a:endParaRPr>
        </a:p>
      </dgm:t>
    </dgm:pt>
    <dgm:pt modelId="{3C2A0CC2-9807-4FFE-B538-73D1CAB0E6C7}" type="parTrans" cxnId="{D94F9567-346D-4A9E-84E5-663F4B8A544F}">
      <dgm:prSet/>
      <dgm:spPr/>
      <dgm:t>
        <a:bodyPr/>
        <a:lstStyle/>
        <a:p>
          <a:endParaRPr lang="es-ES"/>
        </a:p>
      </dgm:t>
    </dgm:pt>
    <dgm:pt modelId="{6A550797-56F9-4EB1-8744-7B7E0FBCB4C9}" type="sibTrans" cxnId="{D94F9567-346D-4A9E-84E5-663F4B8A544F}">
      <dgm:prSet/>
      <dgm:spPr/>
      <dgm:t>
        <a:bodyPr/>
        <a:lstStyle/>
        <a:p>
          <a:endParaRPr lang="es-ES"/>
        </a:p>
      </dgm:t>
    </dgm:pt>
    <dgm:pt modelId="{108AB3CA-7432-4937-B545-A9439DA06AB2}" type="pres">
      <dgm:prSet presAssocID="{82903618-9F89-4081-ADE6-F456ACB4BFB2}" presName="linear" presStyleCnt="0">
        <dgm:presLayoutVars>
          <dgm:dir/>
          <dgm:animLvl val="lvl"/>
          <dgm:resizeHandles val="exact"/>
        </dgm:presLayoutVars>
      </dgm:prSet>
      <dgm:spPr/>
      <dgm:t>
        <a:bodyPr/>
        <a:lstStyle/>
        <a:p>
          <a:endParaRPr lang="es-ES"/>
        </a:p>
      </dgm:t>
    </dgm:pt>
    <dgm:pt modelId="{3D391B9B-D079-44D0-9928-77376679A116}" type="pres">
      <dgm:prSet presAssocID="{4CEB0C21-92A7-41CA-8F92-35E358A45A54}" presName="parentLin" presStyleCnt="0"/>
      <dgm:spPr/>
    </dgm:pt>
    <dgm:pt modelId="{DB6F6A95-CCE8-4A5F-BCC0-FE3B62E0387E}" type="pres">
      <dgm:prSet presAssocID="{4CEB0C21-92A7-41CA-8F92-35E358A45A54}" presName="parentLeftMargin" presStyleLbl="node1" presStyleIdx="0" presStyleCnt="1"/>
      <dgm:spPr/>
      <dgm:t>
        <a:bodyPr/>
        <a:lstStyle/>
        <a:p>
          <a:endParaRPr lang="es-ES"/>
        </a:p>
      </dgm:t>
    </dgm:pt>
    <dgm:pt modelId="{81C406C0-46C4-45A1-B4FA-9B0C2E50709E}" type="pres">
      <dgm:prSet presAssocID="{4CEB0C21-92A7-41CA-8F92-35E358A45A54}" presName="parentText" presStyleLbl="node1" presStyleIdx="0" presStyleCnt="1" custScaleX="51137" custScaleY="25963" custLinFactNeighborX="-78733" custLinFactNeighborY="-39593">
        <dgm:presLayoutVars>
          <dgm:chMax val="0"/>
          <dgm:bulletEnabled val="1"/>
        </dgm:presLayoutVars>
      </dgm:prSet>
      <dgm:spPr/>
      <dgm:t>
        <a:bodyPr/>
        <a:lstStyle/>
        <a:p>
          <a:endParaRPr lang="es-ES"/>
        </a:p>
      </dgm:t>
    </dgm:pt>
    <dgm:pt modelId="{FB53BB94-EEE9-4525-A60A-A0B9E2986804}" type="pres">
      <dgm:prSet presAssocID="{4CEB0C21-92A7-41CA-8F92-35E358A45A54}" presName="negativeSpace" presStyleCnt="0"/>
      <dgm:spPr/>
    </dgm:pt>
    <dgm:pt modelId="{AE084486-DF2F-4FCE-A860-03D312612795}" type="pres">
      <dgm:prSet presAssocID="{4CEB0C21-92A7-41CA-8F92-35E358A45A54}" presName="childText" presStyleLbl="conFgAcc1" presStyleIdx="0" presStyleCnt="1" custScaleY="172558" custLinFactNeighborY="1906">
        <dgm:presLayoutVars>
          <dgm:bulletEnabled val="1"/>
        </dgm:presLayoutVars>
      </dgm:prSet>
      <dgm:spPr/>
    </dgm:pt>
  </dgm:ptLst>
  <dgm:cxnLst>
    <dgm:cxn modelId="{C534A6BE-89D4-4845-94A6-144BA23C679B}" type="presOf" srcId="{82903618-9F89-4081-ADE6-F456ACB4BFB2}" destId="{108AB3CA-7432-4937-B545-A9439DA06AB2}" srcOrd="0" destOrd="0" presId="urn:microsoft.com/office/officeart/2005/8/layout/list1"/>
    <dgm:cxn modelId="{D94F9567-346D-4A9E-84E5-663F4B8A544F}" srcId="{82903618-9F89-4081-ADE6-F456ACB4BFB2}" destId="{4CEB0C21-92A7-41CA-8F92-35E358A45A54}" srcOrd="0" destOrd="0" parTransId="{3C2A0CC2-9807-4FFE-B538-73D1CAB0E6C7}" sibTransId="{6A550797-56F9-4EB1-8744-7B7E0FBCB4C9}"/>
    <dgm:cxn modelId="{F8217F46-19AC-4156-93CD-961D7BD0F178}" type="presOf" srcId="{4CEB0C21-92A7-41CA-8F92-35E358A45A54}" destId="{DB6F6A95-CCE8-4A5F-BCC0-FE3B62E0387E}" srcOrd="0" destOrd="0" presId="urn:microsoft.com/office/officeart/2005/8/layout/list1"/>
    <dgm:cxn modelId="{067D5CEC-876F-4331-AE2E-1D5317A5E661}" type="presOf" srcId="{4CEB0C21-92A7-41CA-8F92-35E358A45A54}" destId="{81C406C0-46C4-45A1-B4FA-9B0C2E50709E}" srcOrd="1" destOrd="0" presId="urn:microsoft.com/office/officeart/2005/8/layout/list1"/>
    <dgm:cxn modelId="{B732AD94-A2A3-4135-8115-F45343381BDA}" type="presParOf" srcId="{108AB3CA-7432-4937-B545-A9439DA06AB2}" destId="{3D391B9B-D079-44D0-9928-77376679A116}" srcOrd="0" destOrd="0" presId="urn:microsoft.com/office/officeart/2005/8/layout/list1"/>
    <dgm:cxn modelId="{F2676E86-486E-415F-A49C-D6CE85CC50E4}" type="presParOf" srcId="{3D391B9B-D079-44D0-9928-77376679A116}" destId="{DB6F6A95-CCE8-4A5F-BCC0-FE3B62E0387E}" srcOrd="0" destOrd="0" presId="urn:microsoft.com/office/officeart/2005/8/layout/list1"/>
    <dgm:cxn modelId="{98ABD3E5-D903-482C-B725-3DCCE8BA53B5}" type="presParOf" srcId="{3D391B9B-D079-44D0-9928-77376679A116}" destId="{81C406C0-46C4-45A1-B4FA-9B0C2E50709E}" srcOrd="1" destOrd="0" presId="urn:microsoft.com/office/officeart/2005/8/layout/list1"/>
    <dgm:cxn modelId="{45E15488-171C-4720-A752-22230BFB78B1}" type="presParOf" srcId="{108AB3CA-7432-4937-B545-A9439DA06AB2}" destId="{FB53BB94-EEE9-4525-A60A-A0B9E2986804}" srcOrd="1" destOrd="0" presId="urn:microsoft.com/office/officeart/2005/8/layout/list1"/>
    <dgm:cxn modelId="{BBAB34CE-20A7-442F-AA7F-435E10181DBB}" type="presParOf" srcId="{108AB3CA-7432-4937-B545-A9439DA06AB2}" destId="{AE084486-DF2F-4FCE-A860-03D312612795}"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54B06-6728-4397-837F-CAB19C7458C9}">
      <dsp:nvSpPr>
        <dsp:cNvPr id="0" name=""/>
        <dsp:cNvSpPr/>
      </dsp:nvSpPr>
      <dsp:spPr>
        <a:xfrm>
          <a:off x="378561" y="0"/>
          <a:ext cx="4290364" cy="276743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203F5-9D19-431E-8C65-352020BAA5FF}">
      <dsp:nvSpPr>
        <dsp:cNvPr id="0" name=""/>
        <dsp:cNvSpPr/>
      </dsp:nvSpPr>
      <dsp:spPr>
        <a:xfrm>
          <a:off x="2182" y="830230"/>
          <a:ext cx="1463968" cy="110697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anose="020B0604020202020204" pitchFamily="34" charset="0"/>
              <a:cs typeface="Arial" panose="020B0604020202020204" pitchFamily="34" charset="0"/>
            </a:rPr>
            <a:t>1912</a:t>
          </a:r>
        </a:p>
        <a:p>
          <a:pPr lvl="0" algn="ctr" defTabSz="5334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Primer uso de agentes químicos irritantes</a:t>
          </a:r>
          <a:endParaRPr lang="es-ES" sz="1400" kern="1200" dirty="0">
            <a:latin typeface="Arial" panose="020B0604020202020204" pitchFamily="34" charset="0"/>
            <a:cs typeface="Arial" panose="020B0604020202020204" pitchFamily="34" charset="0"/>
          </a:endParaRPr>
        </a:p>
      </dsp:txBody>
      <dsp:txXfrm>
        <a:off x="56220" y="884268"/>
        <a:ext cx="1355892" cy="998898"/>
      </dsp:txXfrm>
    </dsp:sp>
    <dsp:sp modelId="{D9D18D9D-6F51-4C82-8D6B-BD290B5CE9AB}">
      <dsp:nvSpPr>
        <dsp:cNvPr id="0" name=""/>
        <dsp:cNvSpPr/>
      </dsp:nvSpPr>
      <dsp:spPr>
        <a:xfrm>
          <a:off x="1539349" y="830230"/>
          <a:ext cx="1463968" cy="110697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Arial" panose="020B0604020202020204" pitchFamily="34" charset="0"/>
              <a:cs typeface="Arial" panose="020B0604020202020204" pitchFamily="34" charset="0"/>
            </a:rPr>
            <a:t>2016</a:t>
          </a:r>
        </a:p>
        <a:p>
          <a:pPr lvl="0" algn="ctr"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450 empresas fabricantes en 52 países</a:t>
          </a:r>
          <a:endParaRPr lang="es-ES" sz="1500" kern="1200" dirty="0">
            <a:latin typeface="Arial" panose="020B0604020202020204" pitchFamily="34" charset="0"/>
            <a:cs typeface="Arial" panose="020B0604020202020204" pitchFamily="34" charset="0"/>
          </a:endParaRPr>
        </a:p>
      </dsp:txBody>
      <dsp:txXfrm>
        <a:off x="1593387" y="884268"/>
        <a:ext cx="1355892" cy="998898"/>
      </dsp:txXfrm>
    </dsp:sp>
    <dsp:sp modelId="{D146B8A3-8C48-48DE-B9AA-557065C23797}">
      <dsp:nvSpPr>
        <dsp:cNvPr id="0" name=""/>
        <dsp:cNvSpPr/>
      </dsp:nvSpPr>
      <dsp:spPr>
        <a:xfrm>
          <a:off x="3076516" y="830230"/>
          <a:ext cx="1968789" cy="110697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Arial" panose="020B0604020202020204" pitchFamily="34" charset="0"/>
              <a:cs typeface="Arial" panose="020B0604020202020204" pitchFamily="34" charset="0"/>
            </a:rPr>
            <a:t>Ecuador 2020</a:t>
          </a:r>
        </a:p>
        <a:p>
          <a:pPr lvl="0" algn="ctr"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Armas no-letales importadas</a:t>
          </a:r>
          <a:endParaRPr lang="es-ES" sz="1500" kern="1200" dirty="0">
            <a:latin typeface="Arial" panose="020B0604020202020204" pitchFamily="34" charset="0"/>
            <a:cs typeface="Arial" panose="020B0604020202020204" pitchFamily="34" charset="0"/>
          </a:endParaRPr>
        </a:p>
      </dsp:txBody>
      <dsp:txXfrm>
        <a:off x="3130554" y="884268"/>
        <a:ext cx="1860713" cy="998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018DC-6243-463D-B6D2-06CC7E84D0F5}">
      <dsp:nvSpPr>
        <dsp:cNvPr id="0" name=""/>
        <dsp:cNvSpPr/>
      </dsp:nvSpPr>
      <dsp:spPr>
        <a:xfrm>
          <a:off x="5144" y="0"/>
          <a:ext cx="1256498" cy="15544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Arial" panose="020B0604020202020204" pitchFamily="34" charset="0"/>
              <a:cs typeface="Arial" panose="020B0604020202020204" pitchFamily="34" charset="0"/>
            </a:rPr>
            <a:t>2019</a:t>
          </a:r>
        </a:p>
        <a:p>
          <a:pPr lvl="0" algn="ctr" defTabSz="57785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Protestas a nivel mundial</a:t>
          </a:r>
          <a:endParaRPr lang="es-ES" sz="1400" kern="1200" dirty="0">
            <a:latin typeface="Arial" panose="020B0604020202020204" pitchFamily="34" charset="0"/>
            <a:cs typeface="Arial" panose="020B0604020202020204" pitchFamily="34" charset="0"/>
          </a:endParaRPr>
        </a:p>
      </dsp:txBody>
      <dsp:txXfrm>
        <a:off x="41946" y="36802"/>
        <a:ext cx="1182894" cy="1480876"/>
      </dsp:txXfrm>
    </dsp:sp>
    <dsp:sp modelId="{8095B9B0-1392-4A82-9B19-AFF97722DBE2}">
      <dsp:nvSpPr>
        <dsp:cNvPr id="0" name=""/>
        <dsp:cNvSpPr/>
      </dsp:nvSpPr>
      <dsp:spPr>
        <a:xfrm>
          <a:off x="1387292" y="621434"/>
          <a:ext cx="266377" cy="3116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latin typeface="Arial" panose="020B0604020202020204" pitchFamily="34" charset="0"/>
            <a:cs typeface="Arial" panose="020B0604020202020204" pitchFamily="34" charset="0"/>
          </a:endParaRPr>
        </a:p>
      </dsp:txBody>
      <dsp:txXfrm>
        <a:off x="1387292" y="683756"/>
        <a:ext cx="186464" cy="186967"/>
      </dsp:txXfrm>
    </dsp:sp>
    <dsp:sp modelId="{268213E5-2105-46ED-A596-EFE9EDFCA955}">
      <dsp:nvSpPr>
        <dsp:cNvPr id="0" name=""/>
        <dsp:cNvSpPr/>
      </dsp:nvSpPr>
      <dsp:spPr>
        <a:xfrm>
          <a:off x="1764242" y="0"/>
          <a:ext cx="2943435" cy="15544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Arial" panose="020B0604020202020204" pitchFamily="34" charset="0"/>
              <a:cs typeface="Arial" panose="020B0604020202020204" pitchFamily="34" charset="0"/>
            </a:rPr>
            <a:t>Ecuador</a:t>
          </a:r>
        </a:p>
        <a:p>
          <a:pPr lvl="0" algn="ctr" defTabSz="577850">
            <a:lnSpc>
              <a:spcPct val="90000"/>
            </a:lnSpc>
            <a:spcBef>
              <a:spcPct val="0"/>
            </a:spcBef>
            <a:spcAft>
              <a:spcPct val="35000"/>
            </a:spcAft>
          </a:pPr>
          <a:r>
            <a:rPr lang="es-ES" sz="1300" b="1" kern="1200" dirty="0" smtClean="0">
              <a:latin typeface="Arial" panose="020B0604020202020204" pitchFamily="34" charset="0"/>
              <a:cs typeface="Arial" panose="020B0604020202020204" pitchFamily="34" charset="0"/>
            </a:rPr>
            <a:t>Octubre 2019</a:t>
          </a:r>
        </a:p>
        <a:p>
          <a:pPr lvl="0" algn="ctr" defTabSz="57785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Tumulto en contra de la eliminación de subsidios a combustibles</a:t>
          </a:r>
          <a:endParaRPr lang="es-ES" sz="1400" kern="1200" dirty="0">
            <a:latin typeface="Arial" panose="020B0604020202020204" pitchFamily="34" charset="0"/>
            <a:cs typeface="Arial" panose="020B0604020202020204" pitchFamily="34" charset="0"/>
          </a:endParaRPr>
        </a:p>
      </dsp:txBody>
      <dsp:txXfrm>
        <a:off x="1809771" y="45529"/>
        <a:ext cx="2852377" cy="1463422"/>
      </dsp:txXfrm>
    </dsp:sp>
    <dsp:sp modelId="{E5D084C0-0FBE-49AB-80C2-D3723E243976}">
      <dsp:nvSpPr>
        <dsp:cNvPr id="0" name=""/>
        <dsp:cNvSpPr/>
      </dsp:nvSpPr>
      <dsp:spPr>
        <a:xfrm>
          <a:off x="4833327" y="621434"/>
          <a:ext cx="266377" cy="3116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latin typeface="Arial" panose="020B0604020202020204" pitchFamily="34" charset="0"/>
            <a:cs typeface="Arial" panose="020B0604020202020204" pitchFamily="34" charset="0"/>
          </a:endParaRPr>
        </a:p>
      </dsp:txBody>
      <dsp:txXfrm>
        <a:off x="4833327" y="683756"/>
        <a:ext cx="186464" cy="186967"/>
      </dsp:txXfrm>
    </dsp:sp>
    <dsp:sp modelId="{DB0554A3-4D63-48C6-853A-F41B214E2C69}">
      <dsp:nvSpPr>
        <dsp:cNvPr id="0" name=""/>
        <dsp:cNvSpPr/>
      </dsp:nvSpPr>
      <dsp:spPr>
        <a:xfrm>
          <a:off x="5210277" y="0"/>
          <a:ext cx="1256498" cy="15544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Armamento no-letal</a:t>
          </a:r>
        </a:p>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Utilizado para contrarrestar altercados y vandalismo</a:t>
          </a:r>
          <a:endParaRPr lang="es-ES" sz="1400" kern="1200" dirty="0">
            <a:latin typeface="Arial" panose="020B0604020202020204" pitchFamily="34" charset="0"/>
            <a:cs typeface="Arial" panose="020B0604020202020204" pitchFamily="34" charset="0"/>
          </a:endParaRPr>
        </a:p>
      </dsp:txBody>
      <dsp:txXfrm>
        <a:off x="5247079" y="36802"/>
        <a:ext cx="1182894" cy="1480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6DF1B-E0B6-4537-AE17-EB1FBD1C5E86}">
      <dsp:nvSpPr>
        <dsp:cNvPr id="0" name=""/>
        <dsp:cNvSpPr/>
      </dsp:nvSpPr>
      <dsp:spPr>
        <a:xfrm>
          <a:off x="0" y="663921"/>
          <a:ext cx="6673088" cy="12268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46E47-3E3E-4D86-A792-99E691C88066}">
      <dsp:nvSpPr>
        <dsp:cNvPr id="0" name=""/>
        <dsp:cNvSpPr/>
      </dsp:nvSpPr>
      <dsp:spPr>
        <a:xfrm>
          <a:off x="171701" y="423178"/>
          <a:ext cx="3263366" cy="47442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6559" tIns="0" rIns="176559" bIns="0" numCol="1" spcCol="1270" anchor="ctr" anchorCtr="0">
          <a:noAutofit/>
        </a:bodyPr>
        <a:lstStyle/>
        <a:p>
          <a:pPr lvl="0" algn="l" defTabSz="977900">
            <a:lnSpc>
              <a:spcPct val="90000"/>
            </a:lnSpc>
            <a:spcBef>
              <a:spcPct val="0"/>
            </a:spcBef>
            <a:spcAft>
              <a:spcPct val="35000"/>
            </a:spcAft>
          </a:pPr>
          <a:r>
            <a:rPr lang="es-ES" sz="2200" kern="1200" dirty="0" smtClean="0">
              <a:latin typeface="Arial" panose="020B0604020202020204" pitchFamily="34" charset="0"/>
              <a:cs typeface="Arial" panose="020B0604020202020204" pitchFamily="34" charset="0"/>
            </a:rPr>
            <a:t>Objetivo general</a:t>
          </a:r>
          <a:endParaRPr lang="es-ES" sz="2200" kern="1200" dirty="0">
            <a:latin typeface="Arial" panose="020B0604020202020204" pitchFamily="34" charset="0"/>
            <a:cs typeface="Arial" panose="020B0604020202020204" pitchFamily="34" charset="0"/>
          </a:endParaRPr>
        </a:p>
      </dsp:txBody>
      <dsp:txXfrm>
        <a:off x="194860" y="446337"/>
        <a:ext cx="3217048" cy="428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84486-DF2F-4FCE-A860-03D312612795}">
      <dsp:nvSpPr>
        <dsp:cNvPr id="0" name=""/>
        <dsp:cNvSpPr/>
      </dsp:nvSpPr>
      <dsp:spPr>
        <a:xfrm>
          <a:off x="0" y="424692"/>
          <a:ext cx="11795760" cy="28265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406C0-46C4-45A1-B4FA-9B0C2E50709E}">
      <dsp:nvSpPr>
        <dsp:cNvPr id="0" name=""/>
        <dsp:cNvSpPr/>
      </dsp:nvSpPr>
      <dsp:spPr>
        <a:xfrm>
          <a:off x="125430" y="107917"/>
          <a:ext cx="4222398" cy="498178"/>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096" tIns="0" rIns="312096" bIns="0" numCol="1" spcCol="1270" anchor="ctr" anchorCtr="0">
          <a:noAutofit/>
        </a:bodyPr>
        <a:lstStyle/>
        <a:p>
          <a:pPr lvl="0" algn="l" defTabSz="977900">
            <a:lnSpc>
              <a:spcPct val="90000"/>
            </a:lnSpc>
            <a:spcBef>
              <a:spcPct val="0"/>
            </a:spcBef>
            <a:spcAft>
              <a:spcPct val="35000"/>
            </a:spcAft>
          </a:pPr>
          <a:r>
            <a:rPr lang="es-ES" sz="2200" kern="1200" dirty="0" smtClean="0">
              <a:latin typeface="Arial" panose="020B0604020202020204" pitchFamily="34" charset="0"/>
              <a:cs typeface="Arial" panose="020B0604020202020204" pitchFamily="34" charset="0"/>
            </a:rPr>
            <a:t>Objetivos específicos</a:t>
          </a:r>
          <a:endParaRPr lang="es-ES" sz="2200" kern="1200" dirty="0">
            <a:latin typeface="Arial" panose="020B0604020202020204" pitchFamily="34" charset="0"/>
            <a:cs typeface="Arial" panose="020B0604020202020204" pitchFamily="34" charset="0"/>
          </a:endParaRPr>
        </a:p>
      </dsp:txBody>
      <dsp:txXfrm>
        <a:off x="149749" y="132236"/>
        <a:ext cx="4173760" cy="4495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23B0E4C-F602-43FB-8C80-0831C76474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9509824E-49C3-43D6-ABCB-3CE19FB71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C4D6BC-735B-409B-B54F-12A4FAEC0238}" type="datetimeFigureOut">
              <a:rPr lang="es-EC" smtClean="0"/>
              <a:t>28/1/2022</a:t>
            </a:fld>
            <a:endParaRPr lang="es-EC"/>
          </a:p>
        </p:txBody>
      </p:sp>
      <p:sp>
        <p:nvSpPr>
          <p:cNvPr id="4" name="Marcador de pie de página 3">
            <a:extLst>
              <a:ext uri="{FF2B5EF4-FFF2-40B4-BE49-F238E27FC236}">
                <a16:creationId xmlns:a16="http://schemas.microsoft.com/office/drawing/2014/main" id="{0E468ABC-F14D-48F7-A628-E6F9EF0FC5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0C2805F1-ABB9-4CD3-A118-06B1A05B09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B6CAD-5864-4F85-A8EE-427E99A87860}" type="slidenum">
              <a:rPr lang="es-EC" smtClean="0"/>
              <a:t>‹Nº›</a:t>
            </a:fld>
            <a:endParaRPr lang="es-EC"/>
          </a:p>
        </p:txBody>
      </p:sp>
    </p:spTree>
    <p:extLst>
      <p:ext uri="{BB962C8B-B14F-4D97-AF65-F5344CB8AC3E}">
        <p14:creationId xmlns:p14="http://schemas.microsoft.com/office/powerpoint/2010/main" val="32143579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39C28-9193-4562-9D7A-1EF010C15851}" type="datetimeFigureOut">
              <a:rPr lang="es-EC" smtClean="0"/>
              <a:t>28/1/2022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9DB09-8D2A-4D6E-9F24-FD44D7E0E9C9}" type="slidenum">
              <a:rPr lang="es-EC" smtClean="0"/>
              <a:t>‹Nº›</a:t>
            </a:fld>
            <a:endParaRPr lang="es-EC"/>
          </a:p>
        </p:txBody>
      </p:sp>
    </p:spTree>
    <p:extLst>
      <p:ext uri="{BB962C8B-B14F-4D97-AF65-F5344CB8AC3E}">
        <p14:creationId xmlns:p14="http://schemas.microsoft.com/office/powerpoint/2010/main" val="138456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8612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8193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2107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5443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62454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2856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8378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0896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617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1771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054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5208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27529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2827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8340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68866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2105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66994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32190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46687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6026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3043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49309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09201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43667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88135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2574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4283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65541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93915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797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7050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52121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2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97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4" name="Rectangle 25"/>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5" name="Rectangle 26"/>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6" name="Rectangle 27"/>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90513" y="260350"/>
            <a:ext cx="1055687"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pic>
        <p:nvPicPr>
          <p:cNvPr id="9" name="Picture 49" descr="LOGO ESPE ORIGINAL cop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463" y="115888"/>
            <a:ext cx="4416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04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3315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2003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endParaRPr lang="es-EC"/>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C"/>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B105AC-5687-4D32-BF4C-3C4CB09FD13A}" type="slidenum">
              <a:rPr lang="es-EC" smtClean="0"/>
              <a:t>‹Nº›</a:t>
            </a:fld>
            <a:endParaRPr lang="es-EC"/>
          </a:p>
        </p:txBody>
      </p:sp>
    </p:spTree>
    <p:extLst>
      <p:ext uri="{BB962C8B-B14F-4D97-AF65-F5344CB8AC3E}">
        <p14:creationId xmlns:p14="http://schemas.microsoft.com/office/powerpoint/2010/main" val="181004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5501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1766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55184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7350655" y="270748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37009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4579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4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25211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2496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7" name="Rectangle 21"/>
          <p:cNvSpPr>
            <a:spLocks noChangeArrowheads="1"/>
          </p:cNvSpPr>
          <p:nvPr/>
        </p:nvSpPr>
        <p:spPr bwMode="auto">
          <a:xfrm rot="10800000">
            <a:off x="0" y="6308725"/>
            <a:ext cx="10514013"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8" name="Line 23"/>
          <p:cNvSpPr>
            <a:spLocks noChangeShapeType="1"/>
          </p:cNvSpPr>
          <p:nvPr/>
        </p:nvSpPr>
        <p:spPr bwMode="auto">
          <a:xfrm rot="10800000" flipH="1">
            <a:off x="33338" y="6296025"/>
            <a:ext cx="88804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sp>
        <p:nvSpPr>
          <p:cNvPr id="1029" name="Line 24"/>
          <p:cNvSpPr>
            <a:spLocks noChangeShapeType="1"/>
          </p:cNvSpPr>
          <p:nvPr/>
        </p:nvSpPr>
        <p:spPr bwMode="auto">
          <a:xfrm rot="10800000" flipH="1">
            <a:off x="33338" y="6245225"/>
            <a:ext cx="8880475"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pic>
        <p:nvPicPr>
          <p:cNvPr id="1030" name="Picture 26" descr="LOGO ESPE ORIGINAL copia"/>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977313"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320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E68755-8565-47DD-98A1-C065A7ED00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2" t="13897" r="964"/>
          <a:stretch/>
        </p:blipFill>
        <p:spPr>
          <a:xfrm>
            <a:off x="0" y="994116"/>
            <a:ext cx="12191999" cy="5904963"/>
          </a:xfrm>
          <a:prstGeom prst="rect">
            <a:avLst/>
          </a:prstGeom>
        </p:spPr>
      </p:pic>
      <p:pic>
        <p:nvPicPr>
          <p:cNvPr id="8" name="Imagen 7">
            <a:extLst>
              <a:ext uri="{FF2B5EF4-FFF2-40B4-BE49-F238E27FC236}">
                <a16:creationId xmlns:a16="http://schemas.microsoft.com/office/drawing/2014/main" id="{9545A711-E28C-49FF-AC2F-88B39BCA0D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417" y="69668"/>
            <a:ext cx="3422552" cy="883368"/>
          </a:xfrm>
          <a:prstGeom prst="rect">
            <a:avLst/>
          </a:prstGeom>
        </p:spPr>
      </p:pic>
      <p:sp>
        <p:nvSpPr>
          <p:cNvPr id="10" name="CuadroTexto 9">
            <a:extLst>
              <a:ext uri="{FF2B5EF4-FFF2-40B4-BE49-F238E27FC236}">
                <a16:creationId xmlns:a16="http://schemas.microsoft.com/office/drawing/2014/main" id="{1B44BEE3-5E5C-4C87-BB8E-2FE82A95B143}"/>
              </a:ext>
            </a:extLst>
          </p:cNvPr>
          <p:cNvSpPr txBox="1"/>
          <p:nvPr/>
        </p:nvSpPr>
        <p:spPr>
          <a:xfrm>
            <a:off x="3068756" y="1036774"/>
            <a:ext cx="6249596" cy="338554"/>
          </a:xfrm>
          <a:prstGeom prst="rect">
            <a:avLst/>
          </a:prstGeom>
          <a:noFill/>
        </p:spPr>
        <p:txBody>
          <a:bodyPr wrap="none" rtlCol="0">
            <a:spAutoFit/>
          </a:bodyPr>
          <a:lstStyle/>
          <a:p>
            <a:r>
              <a:rPr lang="es-EC" sz="1600" b="1" dirty="0">
                <a:latin typeface="Arial" panose="020B0604020202020204" pitchFamily="34" charset="0"/>
                <a:cs typeface="Arial" panose="020B0604020202020204" pitchFamily="34" charset="0"/>
              </a:rPr>
              <a:t>DEPARTAMENTO DE CIENCIAS </a:t>
            </a:r>
            <a:r>
              <a:rPr lang="es-EC" sz="1600" b="1" dirty="0" smtClean="0">
                <a:latin typeface="Arial" panose="020B0604020202020204" pitchFamily="34" charset="0"/>
                <a:cs typeface="Arial" panose="020B0604020202020204" pitchFamily="34" charset="0"/>
              </a:rPr>
              <a:t>DE LA ENERGÍA Y MECÁNICA</a:t>
            </a:r>
            <a:endParaRPr lang="es-EC" sz="16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D77CB54F-119B-41F1-B3A8-694B171B4F82}"/>
              </a:ext>
            </a:extLst>
          </p:cNvPr>
          <p:cNvSpPr txBox="1"/>
          <p:nvPr/>
        </p:nvSpPr>
        <p:spPr>
          <a:xfrm>
            <a:off x="4558535" y="1552199"/>
            <a:ext cx="2533450" cy="338554"/>
          </a:xfrm>
          <a:prstGeom prst="rect">
            <a:avLst/>
          </a:prstGeom>
          <a:noFill/>
        </p:spPr>
        <p:txBody>
          <a:bodyPr wrap="none" rtlCol="0">
            <a:spAutoFit/>
          </a:bodyPr>
          <a:lstStyle/>
          <a:p>
            <a:r>
              <a:rPr lang="es-EC" sz="1600" b="1" dirty="0">
                <a:latin typeface="Arial" panose="020B0604020202020204" pitchFamily="34" charset="0"/>
                <a:cs typeface="Arial" panose="020B0604020202020204" pitchFamily="34" charset="0"/>
              </a:rPr>
              <a:t>INGENIERÍA </a:t>
            </a:r>
            <a:r>
              <a:rPr lang="es-EC" sz="1600" b="1" dirty="0" smtClean="0">
                <a:latin typeface="Arial" panose="020B0604020202020204" pitchFamily="34" charset="0"/>
                <a:cs typeface="Arial" panose="020B0604020202020204" pitchFamily="34" charset="0"/>
              </a:rPr>
              <a:t>MECÁNICA</a:t>
            </a:r>
            <a:endParaRPr lang="es-EC" sz="16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6277B6F-A647-444F-A31D-0F088D5CCB46}"/>
              </a:ext>
            </a:extLst>
          </p:cNvPr>
          <p:cNvSpPr txBox="1"/>
          <p:nvPr/>
        </p:nvSpPr>
        <p:spPr>
          <a:xfrm>
            <a:off x="1521467" y="2080798"/>
            <a:ext cx="9261446" cy="338554"/>
          </a:xfrm>
          <a:prstGeom prst="rect">
            <a:avLst/>
          </a:prstGeom>
          <a:noFill/>
        </p:spPr>
        <p:txBody>
          <a:bodyPr wrap="none" rtlCol="0">
            <a:spAutoFit/>
          </a:bodyPr>
          <a:lstStyle/>
          <a:p>
            <a:r>
              <a:rPr lang="es-EC" sz="1600" dirty="0">
                <a:latin typeface="Arial" panose="020B0604020202020204" pitchFamily="34" charset="0"/>
                <a:cs typeface="Arial" panose="020B0604020202020204" pitchFamily="34" charset="0"/>
              </a:rPr>
              <a:t>TRABAJO DE TITULACIÓN PREVIO A LA OBTENCIÓN DEL TÍTULO DE </a:t>
            </a:r>
            <a:r>
              <a:rPr lang="es-EC" sz="1600" dirty="0" smtClean="0">
                <a:latin typeface="Arial" panose="020B0604020202020204" pitchFamily="34" charset="0"/>
                <a:cs typeface="Arial" panose="020B0604020202020204" pitchFamily="34" charset="0"/>
              </a:rPr>
              <a:t>INGENIERO MECÁNICO</a:t>
            </a:r>
            <a:endParaRPr lang="es-EC" sz="16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318EB3D1-C123-498B-B6DB-5EDA155404EA}"/>
              </a:ext>
            </a:extLst>
          </p:cNvPr>
          <p:cNvSpPr txBox="1"/>
          <p:nvPr/>
        </p:nvSpPr>
        <p:spPr>
          <a:xfrm>
            <a:off x="4251648" y="4137668"/>
            <a:ext cx="3907608" cy="338554"/>
          </a:xfrm>
          <a:prstGeom prst="rect">
            <a:avLst/>
          </a:prstGeom>
          <a:noFill/>
        </p:spPr>
        <p:txBody>
          <a:bodyPr wrap="none" rtlCol="0">
            <a:spAutoFit/>
          </a:bodyPr>
          <a:lstStyle/>
          <a:p>
            <a:r>
              <a:rPr lang="es-EC" sz="1600" b="1" dirty="0" smtClean="0">
                <a:latin typeface="Arial" panose="020B0604020202020204" pitchFamily="34" charset="0"/>
                <a:cs typeface="Arial" panose="020B0604020202020204" pitchFamily="34" charset="0"/>
              </a:rPr>
              <a:t>Autor: </a:t>
            </a:r>
            <a:r>
              <a:rPr lang="es-EC" sz="1600" dirty="0" smtClean="0">
                <a:latin typeface="Arial" panose="020B0604020202020204" pitchFamily="34" charset="0"/>
                <a:cs typeface="Arial" panose="020B0604020202020204" pitchFamily="34" charset="0"/>
              </a:rPr>
              <a:t>Olivo Valencia, Sebastián Israel </a:t>
            </a:r>
            <a:endParaRPr lang="es-EC" sz="160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B60E6395-4E1E-47CE-B700-6351CF2939FA}"/>
              </a:ext>
            </a:extLst>
          </p:cNvPr>
          <p:cNvSpPr txBox="1"/>
          <p:nvPr/>
        </p:nvSpPr>
        <p:spPr>
          <a:xfrm>
            <a:off x="3836309" y="4476222"/>
            <a:ext cx="4738285" cy="338554"/>
          </a:xfrm>
          <a:prstGeom prst="rect">
            <a:avLst/>
          </a:prstGeom>
          <a:noFill/>
        </p:spPr>
        <p:txBody>
          <a:bodyPr wrap="none" rtlCol="0">
            <a:spAutoFit/>
          </a:bodyPr>
          <a:lstStyle/>
          <a:p>
            <a:r>
              <a:rPr lang="es-EC" sz="1600" b="1" dirty="0">
                <a:latin typeface="Arial" panose="020B0604020202020204" pitchFamily="34" charset="0"/>
                <a:cs typeface="Arial" panose="020B0604020202020204" pitchFamily="34" charset="0"/>
              </a:rPr>
              <a:t>Director: </a:t>
            </a:r>
            <a:r>
              <a:rPr lang="es-EC" sz="1600" dirty="0" smtClean="0">
                <a:latin typeface="Arial" panose="020B0604020202020204" pitchFamily="34" charset="0"/>
                <a:cs typeface="Arial" panose="020B0604020202020204" pitchFamily="34" charset="0"/>
              </a:rPr>
              <a:t>Castellanos Villa, Santiago David PhD  </a:t>
            </a:r>
            <a:endParaRPr lang="es-EC" sz="16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310FB14D-D666-4105-A803-25B7A0CA27DC}"/>
              </a:ext>
            </a:extLst>
          </p:cNvPr>
          <p:cNvSpPr txBox="1"/>
          <p:nvPr/>
        </p:nvSpPr>
        <p:spPr>
          <a:xfrm>
            <a:off x="4581779" y="5159146"/>
            <a:ext cx="3230372" cy="338554"/>
          </a:xfrm>
          <a:prstGeom prst="rect">
            <a:avLst/>
          </a:prstGeom>
          <a:noFill/>
        </p:spPr>
        <p:txBody>
          <a:bodyPr wrap="none" rtlCol="0">
            <a:spAutoFit/>
          </a:bodyPr>
          <a:lstStyle/>
          <a:p>
            <a:pPr algn="ctr"/>
            <a:r>
              <a:rPr lang="es-EC" sz="1600" dirty="0">
                <a:latin typeface="Arial" panose="020B0604020202020204" pitchFamily="34" charset="0"/>
                <a:cs typeface="Arial" panose="020B0604020202020204" pitchFamily="34" charset="0"/>
              </a:rPr>
              <a:t>Sangolquí</a:t>
            </a:r>
            <a:r>
              <a:rPr lang="es-EC" sz="1600" dirty="0" smtClean="0">
                <a:latin typeface="Arial" panose="020B0604020202020204" pitchFamily="34" charset="0"/>
                <a:cs typeface="Arial" panose="020B0604020202020204" pitchFamily="34" charset="0"/>
              </a:rPr>
              <a:t>, 14 de enero de</a:t>
            </a:r>
            <a:r>
              <a:rPr lang="es-EC" sz="1600" dirty="0" smtClean="0">
                <a:solidFill>
                  <a:srgbClr val="FF0000"/>
                </a:solidFill>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2022  </a:t>
            </a:r>
            <a:endParaRPr lang="es-EC" sz="16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62FA0988-49D4-450F-8C9C-5B9497CFEB8D}"/>
              </a:ext>
            </a:extLst>
          </p:cNvPr>
          <p:cNvSpPr txBox="1"/>
          <p:nvPr/>
        </p:nvSpPr>
        <p:spPr>
          <a:xfrm>
            <a:off x="1521467" y="2596223"/>
            <a:ext cx="9751438" cy="1200329"/>
          </a:xfrm>
          <a:prstGeom prst="rect">
            <a:avLst/>
          </a:prstGeom>
          <a:noFill/>
        </p:spPr>
        <p:txBody>
          <a:bodyPr wrap="square">
            <a:spAutoFit/>
          </a:bodyPr>
          <a:lstStyle/>
          <a:p>
            <a:pPr algn="ctr"/>
            <a:r>
              <a:rPr lang="es-EC" dirty="0" smtClean="0">
                <a:latin typeface="Arial" panose="020B0604020202020204" pitchFamily="34" charset="0"/>
                <a:cs typeface="Arial" panose="020B0604020202020204" pitchFamily="34" charset="0"/>
              </a:rPr>
              <a:t> </a:t>
            </a:r>
            <a:r>
              <a:rPr lang="es-EC" sz="2400" b="1" dirty="0" smtClean="0">
                <a:latin typeface="Arial" panose="020B0604020202020204" pitchFamily="34" charset="0"/>
                <a:cs typeface="Arial" panose="020B0604020202020204" pitchFamily="34" charset="0"/>
              </a:rPr>
              <a:t>Diseño y simulación de un prototipo de arma no-letal de impacto por energía cinética para munición con agentes RCAs con capacidad para adaptarse a un vehículo táctico militar</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9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41324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 – ESTADO DEL ARTE</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933302" y="661649"/>
            <a:ext cx="3817071"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Mecanismos de acoplamiento</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pic>
        <p:nvPicPr>
          <p:cNvPr id="5" name="Imagen 4"/>
          <p:cNvPicPr/>
          <p:nvPr/>
        </p:nvPicPr>
        <p:blipFill rotWithShape="1">
          <a:blip r:embed="rId3" cstate="email">
            <a:extLst>
              <a:ext uri="{28A0092B-C50C-407E-A947-70E740481C1C}">
                <a14:useLocalDpi xmlns:a14="http://schemas.microsoft.com/office/drawing/2010/main"/>
              </a:ext>
            </a:extLst>
          </a:blip>
          <a:srcRect/>
          <a:stretch/>
        </p:blipFill>
        <p:spPr bwMode="auto">
          <a:xfrm>
            <a:off x="4040329" y="1154154"/>
            <a:ext cx="3472858" cy="2232608"/>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cstate="email">
            <a:extLst>
              <a:ext uri="{28A0092B-C50C-407E-A947-70E740481C1C}">
                <a14:useLocalDpi xmlns:a14="http://schemas.microsoft.com/office/drawing/2010/main"/>
              </a:ext>
            </a:extLst>
          </a:blip>
          <a:srcRect/>
          <a:stretch/>
        </p:blipFill>
        <p:spPr bwMode="auto">
          <a:xfrm>
            <a:off x="7988179" y="2720805"/>
            <a:ext cx="3517492" cy="2125834"/>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5" cstate="email">
            <a:extLst>
              <a:ext uri="{28A0092B-C50C-407E-A947-70E740481C1C}">
                <a14:useLocalDpi xmlns:a14="http://schemas.microsoft.com/office/drawing/2010/main"/>
              </a:ext>
            </a:extLst>
          </a:blip>
          <a:srcRect/>
          <a:stretch/>
        </p:blipFill>
        <p:spPr bwMode="auto">
          <a:xfrm>
            <a:off x="650633" y="1580458"/>
            <a:ext cx="2719541" cy="3817965"/>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6" cstate="email">
            <a:extLst>
              <a:ext uri="{28A0092B-C50C-407E-A947-70E740481C1C}">
                <a14:useLocalDpi xmlns:a14="http://schemas.microsoft.com/office/drawing/2010/main"/>
              </a:ext>
            </a:extLst>
          </a:blip>
          <a:srcRect/>
          <a:stretch/>
        </p:blipFill>
        <p:spPr bwMode="auto">
          <a:xfrm rot="5400000">
            <a:off x="4969695" y="3305603"/>
            <a:ext cx="1606339" cy="3124295"/>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4000061" y="1154155"/>
            <a:ext cx="3543304" cy="239508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4001213" y="3910775"/>
            <a:ext cx="3543304" cy="191395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537882" y="1154155"/>
            <a:ext cx="2945045" cy="46705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8207110" y="2505456"/>
            <a:ext cx="3325983" cy="25726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3905596" y="3576088"/>
            <a:ext cx="1670650" cy="253916"/>
          </a:xfrm>
          <a:prstGeom prst="rect">
            <a:avLst/>
          </a:prstGeom>
        </p:spPr>
        <p:txBody>
          <a:bodyPr wrap="none">
            <a:spAutoFit/>
          </a:bodyPr>
          <a:lstStyle/>
          <a:p>
            <a:r>
              <a:rPr lang="es-EC" sz="1050" dirty="0" smtClean="0">
                <a:solidFill>
                  <a:srgbClr val="000000"/>
                </a:solidFill>
                <a:latin typeface="Arial" panose="020B0604020202020204" pitchFamily="34" charset="0"/>
                <a:ea typeface="Times New Roman" panose="02020603050405020304" pitchFamily="18" charset="0"/>
              </a:rPr>
              <a:t>(</a:t>
            </a:r>
            <a:r>
              <a:rPr lang="es-EC" sz="1050" dirty="0" err="1" smtClean="0">
                <a:solidFill>
                  <a:srgbClr val="000000"/>
                </a:solidFill>
                <a:latin typeface="Arial" panose="020B0604020202020204" pitchFamily="34" charset="0"/>
                <a:ea typeface="Times New Roman" panose="02020603050405020304" pitchFamily="18" charset="0"/>
              </a:rPr>
              <a:t>Ruhland</a:t>
            </a:r>
            <a:r>
              <a:rPr lang="es-EC" sz="1050" dirty="0" smtClean="0">
                <a:solidFill>
                  <a:srgbClr val="000000"/>
                </a:solidFill>
                <a:latin typeface="Arial" panose="020B0604020202020204" pitchFamily="34" charset="0"/>
                <a:ea typeface="Times New Roman" panose="02020603050405020304" pitchFamily="18" charset="0"/>
              </a:rPr>
              <a:t> </a:t>
            </a:r>
            <a:r>
              <a:rPr lang="es-EC" sz="1050" dirty="0">
                <a:solidFill>
                  <a:srgbClr val="000000"/>
                </a:solidFill>
                <a:latin typeface="Arial" panose="020B0604020202020204" pitchFamily="34" charset="0"/>
                <a:ea typeface="Times New Roman" panose="02020603050405020304" pitchFamily="18" charset="0"/>
              </a:rPr>
              <a:t>&amp; </a:t>
            </a:r>
            <a:r>
              <a:rPr lang="es-EC" sz="1050" dirty="0" smtClean="0">
                <a:solidFill>
                  <a:srgbClr val="000000"/>
                </a:solidFill>
                <a:latin typeface="Arial" panose="020B0604020202020204" pitchFamily="34" charset="0"/>
                <a:ea typeface="Times New Roman" panose="02020603050405020304" pitchFamily="18" charset="0"/>
              </a:rPr>
              <a:t>Bruce, 2008</a:t>
            </a:r>
            <a:r>
              <a:rPr lang="es-EC" sz="1050" dirty="0">
                <a:solidFill>
                  <a:srgbClr val="000000"/>
                </a:solidFill>
                <a:latin typeface="Arial" panose="020B0604020202020204" pitchFamily="34" charset="0"/>
                <a:ea typeface="Times New Roman" panose="02020603050405020304" pitchFamily="18" charset="0"/>
              </a:rPr>
              <a:t>)</a:t>
            </a:r>
            <a:endParaRPr lang="es-EC" sz="1050" dirty="0"/>
          </a:p>
        </p:txBody>
      </p:sp>
      <p:sp>
        <p:nvSpPr>
          <p:cNvPr id="14" name="Rectángulo 13"/>
          <p:cNvSpPr/>
          <p:nvPr/>
        </p:nvSpPr>
        <p:spPr>
          <a:xfrm>
            <a:off x="8094357" y="5029091"/>
            <a:ext cx="1327608" cy="369332"/>
          </a:xfrm>
          <a:prstGeom prst="rect">
            <a:avLst/>
          </a:prstGeom>
        </p:spPr>
        <p:txBody>
          <a:bodyPr wrap="none">
            <a:spAutoFit/>
          </a:bodyPr>
          <a:lstStyle/>
          <a:p>
            <a:r>
              <a:rPr lang="es-EC" sz="1050" dirty="0" smtClean="0">
                <a:solidFill>
                  <a:srgbClr val="000000"/>
                </a:solidFill>
                <a:latin typeface="Arial" panose="020B0604020202020204" pitchFamily="34" charset="0"/>
                <a:ea typeface="Times New Roman" panose="02020603050405020304" pitchFamily="18" charset="0"/>
              </a:rPr>
              <a:t>(Barry</a:t>
            </a:r>
            <a:r>
              <a:rPr lang="es-EC" dirty="0" smtClean="0">
                <a:solidFill>
                  <a:srgbClr val="000000"/>
                </a:solidFill>
                <a:latin typeface="Arial" panose="020B0604020202020204" pitchFamily="34" charset="0"/>
                <a:ea typeface="Times New Roman" panose="02020603050405020304" pitchFamily="18" charset="0"/>
              </a:rPr>
              <a:t> </a:t>
            </a:r>
            <a:r>
              <a:rPr lang="es-EC" sz="1050" dirty="0">
                <a:solidFill>
                  <a:srgbClr val="000000"/>
                </a:solidFill>
                <a:latin typeface="Arial" panose="020B0604020202020204" pitchFamily="34" charset="0"/>
                <a:ea typeface="Times New Roman" panose="02020603050405020304" pitchFamily="18" charset="0"/>
              </a:rPr>
              <a:t>et </a:t>
            </a:r>
            <a:r>
              <a:rPr lang="es-EC" sz="1050" dirty="0" smtClean="0">
                <a:solidFill>
                  <a:srgbClr val="000000"/>
                </a:solidFill>
                <a:latin typeface="Arial" panose="020B0604020202020204" pitchFamily="34" charset="0"/>
                <a:ea typeface="Times New Roman" panose="02020603050405020304" pitchFamily="18" charset="0"/>
              </a:rPr>
              <a:t>al., 2008</a:t>
            </a:r>
            <a:r>
              <a:rPr lang="es-EC" sz="1050" dirty="0">
                <a:solidFill>
                  <a:srgbClr val="000000"/>
                </a:solidFill>
                <a:latin typeface="Arial" panose="020B0604020202020204" pitchFamily="34" charset="0"/>
                <a:ea typeface="Times New Roman" panose="02020603050405020304" pitchFamily="18" charset="0"/>
              </a:rPr>
              <a:t>)</a:t>
            </a:r>
          </a:p>
        </p:txBody>
      </p:sp>
      <p:sp>
        <p:nvSpPr>
          <p:cNvPr id="15" name="Rectángulo 14"/>
          <p:cNvSpPr/>
          <p:nvPr/>
        </p:nvSpPr>
        <p:spPr>
          <a:xfrm>
            <a:off x="485628" y="5912972"/>
            <a:ext cx="1524776" cy="253916"/>
          </a:xfrm>
          <a:prstGeom prst="rect">
            <a:avLst/>
          </a:prstGeom>
        </p:spPr>
        <p:txBody>
          <a:bodyPr wrap="none">
            <a:spAutoFit/>
          </a:bodyPr>
          <a:lstStyle/>
          <a:p>
            <a:r>
              <a:rPr lang="es-EC" sz="1050" dirty="0" smtClean="0">
                <a:solidFill>
                  <a:srgbClr val="000000"/>
                </a:solidFill>
                <a:latin typeface="Arial" panose="020B0604020202020204" pitchFamily="34" charset="0"/>
                <a:ea typeface="Times New Roman" panose="02020603050405020304" pitchFamily="18" charset="0"/>
              </a:rPr>
              <a:t>(Carroll </a:t>
            </a:r>
            <a:r>
              <a:rPr lang="es-EC" sz="1050" dirty="0">
                <a:solidFill>
                  <a:srgbClr val="000000"/>
                </a:solidFill>
                <a:latin typeface="Arial" panose="020B0604020202020204" pitchFamily="34" charset="0"/>
                <a:ea typeface="Times New Roman" panose="02020603050405020304" pitchFamily="18" charset="0"/>
              </a:rPr>
              <a:t>III et </a:t>
            </a:r>
            <a:r>
              <a:rPr lang="es-EC" sz="1050" dirty="0" smtClean="0">
                <a:solidFill>
                  <a:srgbClr val="000000"/>
                </a:solidFill>
                <a:latin typeface="Arial" panose="020B0604020202020204" pitchFamily="34" charset="0"/>
                <a:ea typeface="Times New Roman" panose="02020603050405020304" pitchFamily="18" charset="0"/>
              </a:rPr>
              <a:t>al., 2008</a:t>
            </a:r>
            <a:r>
              <a:rPr lang="es-EC" sz="1050" dirty="0">
                <a:solidFill>
                  <a:srgbClr val="000000"/>
                </a:solidFill>
                <a:latin typeface="Arial" panose="020B0604020202020204" pitchFamily="34" charset="0"/>
                <a:ea typeface="Times New Roman" panose="02020603050405020304" pitchFamily="18" charset="0"/>
              </a:rPr>
              <a:t>)</a:t>
            </a:r>
            <a:endParaRPr lang="es-EC" sz="1050" dirty="0"/>
          </a:p>
        </p:txBody>
      </p:sp>
      <p:sp>
        <p:nvSpPr>
          <p:cNvPr id="16" name="Rectángulo 15"/>
          <p:cNvSpPr/>
          <p:nvPr/>
        </p:nvSpPr>
        <p:spPr>
          <a:xfrm>
            <a:off x="3905596" y="5888923"/>
            <a:ext cx="1624163" cy="253916"/>
          </a:xfrm>
          <a:prstGeom prst="rect">
            <a:avLst/>
          </a:prstGeom>
        </p:spPr>
        <p:txBody>
          <a:bodyPr wrap="none">
            <a:spAutoFit/>
          </a:bodyPr>
          <a:lstStyle/>
          <a:p>
            <a:r>
              <a:rPr lang="es-EC" sz="1050" dirty="0" smtClean="0">
                <a:solidFill>
                  <a:srgbClr val="000000"/>
                </a:solidFill>
                <a:latin typeface="Arial" panose="020B0604020202020204" pitchFamily="34" charset="0"/>
                <a:ea typeface="Times New Roman" panose="02020603050405020304" pitchFamily="18" charset="0"/>
              </a:rPr>
              <a:t>(</a:t>
            </a:r>
            <a:r>
              <a:rPr lang="es-EC" sz="1050" dirty="0" err="1" smtClean="0">
                <a:solidFill>
                  <a:srgbClr val="000000"/>
                </a:solidFill>
                <a:latin typeface="Arial" panose="020B0604020202020204" pitchFamily="34" charset="0"/>
                <a:ea typeface="Times New Roman" panose="02020603050405020304" pitchFamily="18" charset="0"/>
              </a:rPr>
              <a:t>Patry</a:t>
            </a:r>
            <a:r>
              <a:rPr lang="es-EC" sz="1050" dirty="0" smtClean="0">
                <a:solidFill>
                  <a:srgbClr val="000000"/>
                </a:solidFill>
                <a:latin typeface="Arial" panose="020B0604020202020204" pitchFamily="34" charset="0"/>
                <a:ea typeface="Times New Roman" panose="02020603050405020304" pitchFamily="18" charset="0"/>
              </a:rPr>
              <a:t> </a:t>
            </a:r>
            <a:r>
              <a:rPr lang="es-EC" sz="1050" dirty="0">
                <a:solidFill>
                  <a:srgbClr val="000000"/>
                </a:solidFill>
                <a:latin typeface="Arial" panose="020B0604020202020204" pitchFamily="34" charset="0"/>
                <a:ea typeface="Times New Roman" panose="02020603050405020304" pitchFamily="18" charset="0"/>
              </a:rPr>
              <a:t>&amp; </a:t>
            </a:r>
            <a:r>
              <a:rPr lang="es-EC" sz="1050" dirty="0" err="1" smtClean="0">
                <a:solidFill>
                  <a:srgbClr val="000000"/>
                </a:solidFill>
                <a:latin typeface="Arial" panose="020B0604020202020204" pitchFamily="34" charset="0"/>
                <a:ea typeface="Times New Roman" panose="02020603050405020304" pitchFamily="18" charset="0"/>
              </a:rPr>
              <a:t>Berejnoi</a:t>
            </a:r>
            <a:r>
              <a:rPr lang="es-EC" sz="1050" dirty="0" smtClean="0">
                <a:solidFill>
                  <a:srgbClr val="000000"/>
                </a:solidFill>
                <a:latin typeface="Arial" panose="020B0604020202020204" pitchFamily="34" charset="0"/>
                <a:ea typeface="Times New Roman" panose="02020603050405020304" pitchFamily="18" charset="0"/>
              </a:rPr>
              <a:t>, 2006</a:t>
            </a:r>
            <a:r>
              <a:rPr lang="es-EC" sz="1050" dirty="0">
                <a:solidFill>
                  <a:srgbClr val="000000"/>
                </a:solidFill>
                <a:latin typeface="Arial" panose="020B0604020202020204" pitchFamily="34" charset="0"/>
                <a:ea typeface="Times New Roman" panose="02020603050405020304" pitchFamily="18" charset="0"/>
              </a:rPr>
              <a:t>)</a:t>
            </a:r>
            <a:endParaRPr lang="es-EC" sz="1050" dirty="0"/>
          </a:p>
        </p:txBody>
      </p:sp>
    </p:spTree>
    <p:extLst>
      <p:ext uri="{BB962C8B-B14F-4D97-AF65-F5344CB8AC3E}">
        <p14:creationId xmlns:p14="http://schemas.microsoft.com/office/powerpoint/2010/main" val="197331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pic>
        <p:nvPicPr>
          <p:cNvPr id="6" name="Imagen 5"/>
          <p:cNvPicPr/>
          <p:nvPr/>
        </p:nvPicPr>
        <p:blipFill>
          <a:blip r:embed="rId3" cstate="email">
            <a:extLst>
              <a:ext uri="{28A0092B-C50C-407E-A947-70E740481C1C}">
                <a14:useLocalDpi xmlns:a14="http://schemas.microsoft.com/office/drawing/2010/main"/>
              </a:ext>
            </a:extLst>
          </a:blip>
          <a:stretch>
            <a:fillRect/>
          </a:stretch>
        </p:blipFill>
        <p:spPr>
          <a:xfrm>
            <a:off x="749808" y="768096"/>
            <a:ext cx="9308592" cy="5212080"/>
          </a:xfrm>
          <a:prstGeom prst="rect">
            <a:avLst/>
          </a:prstGeom>
        </p:spPr>
      </p:pic>
      <p:sp>
        <p:nvSpPr>
          <p:cNvPr id="12" name="CuadroTexto 11"/>
          <p:cNvSpPr txBox="1"/>
          <p:nvPr/>
        </p:nvSpPr>
        <p:spPr>
          <a:xfrm rot="16200000">
            <a:off x="-1832558" y="3037684"/>
            <a:ext cx="4242189" cy="523220"/>
          </a:xfrm>
          <a:prstGeom prst="rect">
            <a:avLst/>
          </a:prstGeom>
          <a:noFill/>
        </p:spPr>
        <p:txBody>
          <a:bodyPr wrap="square" rtlCol="0">
            <a:spAutoFit/>
          </a:bodyPr>
          <a:lstStyle/>
          <a:p>
            <a:pPr algn="ctr"/>
            <a:r>
              <a:rPr lang="es-EC" sz="2800" b="1" dirty="0" smtClean="0">
                <a:solidFill>
                  <a:schemeClr val="tx2"/>
                </a:solidFill>
                <a:latin typeface="Arial" panose="020B0604020202020204" pitchFamily="34" charset="0"/>
                <a:cs typeface="Arial" panose="020B0604020202020204" pitchFamily="34" charset="0"/>
              </a:rPr>
              <a:t>Ingeniería Inversa</a:t>
            </a:r>
            <a:endParaRPr lang="es-EC" sz="2800" b="1" dirty="0">
              <a:solidFill>
                <a:schemeClr val="tx2"/>
              </a:solidFill>
              <a:latin typeface="Arial" panose="020B0604020202020204" pitchFamily="34" charset="0"/>
              <a:cs typeface="Arial" panose="020B0604020202020204" pitchFamily="34" charset="0"/>
            </a:endParaRPr>
          </a:p>
        </p:txBody>
      </p:sp>
      <p:cxnSp>
        <p:nvCxnSpPr>
          <p:cNvPr id="15" name="Conector recto 14"/>
          <p:cNvCxnSpPr/>
          <p:nvPr/>
        </p:nvCxnSpPr>
        <p:spPr>
          <a:xfrm>
            <a:off x="550147" y="768096"/>
            <a:ext cx="0" cy="53594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0258060" y="1390422"/>
            <a:ext cx="1755648" cy="333702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redondeado 2"/>
          <p:cNvSpPr/>
          <p:nvPr/>
        </p:nvSpPr>
        <p:spPr>
          <a:xfrm>
            <a:off x="10348746" y="1829334"/>
            <a:ext cx="1546844" cy="438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Funcionamiento</a:t>
            </a:r>
            <a:endParaRPr lang="es-EC" sz="1400" dirty="0">
              <a:solidFill>
                <a:schemeClr val="tx1"/>
              </a:solidFill>
              <a:latin typeface="Arial" panose="020B0604020202020204" pitchFamily="34" charset="0"/>
              <a:cs typeface="Arial" panose="020B0604020202020204" pitchFamily="34" charset="0"/>
            </a:endParaRPr>
          </a:p>
        </p:txBody>
      </p:sp>
      <p:sp>
        <p:nvSpPr>
          <p:cNvPr id="9" name="Rectángulo redondeado 8"/>
          <p:cNvSpPr/>
          <p:nvPr/>
        </p:nvSpPr>
        <p:spPr>
          <a:xfrm>
            <a:off x="10348746" y="2468157"/>
            <a:ext cx="1546844" cy="542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Partes e interacciones</a:t>
            </a:r>
            <a:endParaRPr lang="es-EC" sz="1400" dirty="0">
              <a:solidFill>
                <a:schemeClr val="tx1"/>
              </a:solidFill>
              <a:latin typeface="Arial" panose="020B0604020202020204" pitchFamily="34" charset="0"/>
              <a:cs typeface="Arial" panose="020B0604020202020204" pitchFamily="34" charset="0"/>
            </a:endParaRPr>
          </a:p>
        </p:txBody>
      </p:sp>
      <p:sp>
        <p:nvSpPr>
          <p:cNvPr id="10" name="Rectángulo redondeado 9"/>
          <p:cNvSpPr/>
          <p:nvPr/>
        </p:nvSpPr>
        <p:spPr>
          <a:xfrm>
            <a:off x="10348746" y="3351996"/>
            <a:ext cx="1546844" cy="438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Materiales y propiedades</a:t>
            </a:r>
            <a:endParaRPr lang="es-EC" sz="1400" dirty="0">
              <a:solidFill>
                <a:schemeClr val="tx1"/>
              </a:solidFill>
              <a:latin typeface="Arial" panose="020B0604020202020204" pitchFamily="34" charset="0"/>
              <a:cs typeface="Arial" panose="020B0604020202020204" pitchFamily="34" charset="0"/>
            </a:endParaRPr>
          </a:p>
        </p:txBody>
      </p:sp>
      <p:sp>
        <p:nvSpPr>
          <p:cNvPr id="11" name="Rectángulo redondeado 10"/>
          <p:cNvSpPr/>
          <p:nvPr/>
        </p:nvSpPr>
        <p:spPr>
          <a:xfrm>
            <a:off x="10348746" y="4132203"/>
            <a:ext cx="1546844" cy="4389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Manufactura</a:t>
            </a:r>
            <a:endParaRPr lang="es-EC" sz="1400" dirty="0">
              <a:solidFill>
                <a:schemeClr val="tx1"/>
              </a:solidFill>
              <a:latin typeface="Arial" panose="020B0604020202020204" pitchFamily="34" charset="0"/>
              <a:cs typeface="Arial" panose="020B0604020202020204" pitchFamily="34" charset="0"/>
            </a:endParaRPr>
          </a:p>
        </p:txBody>
      </p:sp>
      <p:sp>
        <p:nvSpPr>
          <p:cNvPr id="13" name="Rectángulo 12"/>
          <p:cNvSpPr/>
          <p:nvPr/>
        </p:nvSpPr>
        <p:spPr>
          <a:xfrm>
            <a:off x="10348746" y="1188453"/>
            <a:ext cx="1574276" cy="40233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Arial" panose="020B0604020202020204" pitchFamily="34" charset="0"/>
                <a:cs typeface="Arial" panose="020B0604020202020204" pitchFamily="34" charset="0"/>
              </a:rPr>
              <a:t>INFORMACIÓN</a:t>
            </a:r>
            <a:endParaRPr lang="es-EC"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83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15" name="CuadroTexto 14"/>
          <p:cNvSpPr txBox="1"/>
          <p:nvPr/>
        </p:nvSpPr>
        <p:spPr>
          <a:xfrm rot="16200000">
            <a:off x="-1503374" y="3037684"/>
            <a:ext cx="4242189" cy="523220"/>
          </a:xfrm>
          <a:prstGeom prst="rect">
            <a:avLst/>
          </a:prstGeom>
          <a:noFill/>
        </p:spPr>
        <p:txBody>
          <a:bodyPr wrap="square" rtlCol="0">
            <a:spAutoFit/>
          </a:bodyPr>
          <a:lstStyle/>
          <a:p>
            <a:pPr algn="ctr"/>
            <a:r>
              <a:rPr lang="es-EC" sz="2800" b="1" dirty="0" smtClean="0">
                <a:solidFill>
                  <a:schemeClr val="tx2"/>
                </a:solidFill>
                <a:latin typeface="Arial" panose="020B0604020202020204" pitchFamily="34" charset="0"/>
                <a:cs typeface="Arial" panose="020B0604020202020204" pitchFamily="34" charset="0"/>
              </a:rPr>
              <a:t>Ingeniería Inversa</a:t>
            </a:r>
            <a:endParaRPr lang="es-EC" sz="2800" b="1" dirty="0">
              <a:solidFill>
                <a:schemeClr val="tx2"/>
              </a:solidFill>
              <a:latin typeface="Arial" panose="020B0604020202020204" pitchFamily="34" charset="0"/>
              <a:cs typeface="Arial" panose="020B0604020202020204" pitchFamily="34" charset="0"/>
            </a:endParaRPr>
          </a:p>
        </p:txBody>
      </p:sp>
      <p:cxnSp>
        <p:nvCxnSpPr>
          <p:cNvPr id="16" name="Conector recto 15"/>
          <p:cNvCxnSpPr/>
          <p:nvPr/>
        </p:nvCxnSpPr>
        <p:spPr>
          <a:xfrm>
            <a:off x="879331" y="768096"/>
            <a:ext cx="0" cy="53594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552" y="886969"/>
            <a:ext cx="10339756" cy="5110606"/>
          </a:xfrm>
          <a:prstGeom prst="rect">
            <a:avLst/>
          </a:prstGeom>
        </p:spPr>
      </p:pic>
    </p:spTree>
    <p:extLst>
      <p:ext uri="{BB962C8B-B14F-4D97-AF65-F5344CB8AC3E}">
        <p14:creationId xmlns:p14="http://schemas.microsoft.com/office/powerpoint/2010/main" val="202709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5" name="CuadroTexto 4"/>
          <p:cNvSpPr txBox="1"/>
          <p:nvPr/>
        </p:nvSpPr>
        <p:spPr>
          <a:xfrm flipH="1">
            <a:off x="4721281" y="835424"/>
            <a:ext cx="2027173"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Tubo cañón</a:t>
            </a:r>
            <a:endParaRPr lang="es-EC" b="1" dirty="0">
              <a:latin typeface="Arial" panose="020B0604020202020204" pitchFamily="34" charset="0"/>
              <a:cs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2013952176"/>
              </p:ext>
            </p:extLst>
          </p:nvPr>
        </p:nvGraphicFramePr>
        <p:xfrm>
          <a:off x="346572" y="2274765"/>
          <a:ext cx="3301884" cy="2722880"/>
        </p:xfrm>
        <a:graphic>
          <a:graphicData uri="http://schemas.openxmlformats.org/drawingml/2006/table">
            <a:tbl>
              <a:tblPr firstRow="1" bandRow="1">
                <a:tableStyleId>{5C22544A-7EE6-4342-B048-85BDC9FD1C3A}</a:tableStyleId>
              </a:tblPr>
              <a:tblGrid>
                <a:gridCol w="1084014">
                  <a:extLst>
                    <a:ext uri="{9D8B030D-6E8A-4147-A177-3AD203B41FA5}">
                      <a16:colId xmlns:a16="http://schemas.microsoft.com/office/drawing/2014/main" val="401323002"/>
                    </a:ext>
                  </a:extLst>
                </a:gridCol>
                <a:gridCol w="2217870">
                  <a:extLst>
                    <a:ext uri="{9D8B030D-6E8A-4147-A177-3AD203B41FA5}">
                      <a16:colId xmlns:a16="http://schemas.microsoft.com/office/drawing/2014/main" val="874680426"/>
                    </a:ext>
                  </a:extLst>
                </a:gridCol>
              </a:tblGrid>
              <a:tr h="370840">
                <a:tc gridSpan="2">
                  <a:txBody>
                    <a:bodyPr/>
                    <a:lstStyle/>
                    <a:p>
                      <a:pPr algn="ctr"/>
                      <a:r>
                        <a:rPr lang="es-EC" sz="1600" dirty="0" smtClean="0">
                          <a:latin typeface="Arial" panose="020B0604020202020204" pitchFamily="34" charset="0"/>
                          <a:cs typeface="Arial" panose="020B0604020202020204" pitchFamily="34" charset="0"/>
                        </a:rPr>
                        <a:t>Datos de diseño</a:t>
                      </a:r>
                      <a:endParaRPr lang="es-EC" sz="1600" dirty="0">
                        <a:latin typeface="Arial" panose="020B0604020202020204" pitchFamily="34" charset="0"/>
                        <a:cs typeface="Arial" panose="020B0604020202020204" pitchFamily="34" charset="0"/>
                      </a:endParaRPr>
                    </a:p>
                  </a:txBody>
                  <a:tcPr/>
                </a:tc>
                <a:tc hMerge="1">
                  <a:txBody>
                    <a:bodyPr/>
                    <a:lstStyle/>
                    <a:p>
                      <a:endParaRPr lang="es-EC" dirty="0"/>
                    </a:p>
                  </a:txBody>
                  <a:tcPr/>
                </a:tc>
                <a:extLst>
                  <a:ext uri="{0D108BD9-81ED-4DB2-BD59-A6C34878D82A}">
                    <a16:rowId xmlns:a16="http://schemas.microsoft.com/office/drawing/2014/main" val="2688232863"/>
                  </a:ext>
                </a:extLst>
              </a:tr>
              <a:tr h="370840">
                <a:tc>
                  <a:txBody>
                    <a:bodyPr/>
                    <a:lstStyle/>
                    <a:p>
                      <a:pPr algn="l"/>
                      <a:r>
                        <a:rPr lang="es-EC" sz="1600" dirty="0" smtClean="0">
                          <a:latin typeface="Arial" panose="020B0604020202020204" pitchFamily="34" charset="0"/>
                          <a:cs typeface="Arial" panose="020B0604020202020204" pitchFamily="34" charset="0"/>
                        </a:rPr>
                        <a:t>Presión</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l"/>
                      <a:r>
                        <a:rPr lang="es-EC" sz="1600" dirty="0" smtClean="0">
                          <a:latin typeface="Arial" panose="020B0604020202020204" pitchFamily="34" charset="0"/>
                          <a:cs typeface="Arial" panose="020B0604020202020204" pitchFamily="34" charset="0"/>
                        </a:rPr>
                        <a:t>800 psi (5,516 MPa)</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822534202"/>
                  </a:ext>
                </a:extLst>
              </a:tr>
              <a:tr h="370840">
                <a:tc>
                  <a:txBody>
                    <a:bodyPr/>
                    <a:lstStyle/>
                    <a:p>
                      <a:pPr algn="l"/>
                      <a:r>
                        <a:rPr lang="es-EC" sz="1600" dirty="0" smtClean="0">
                          <a:latin typeface="Arial" panose="020B0604020202020204" pitchFamily="34" charset="0"/>
                          <a:cs typeface="Arial" panose="020B0604020202020204" pitchFamily="34" charset="0"/>
                        </a:rPr>
                        <a:t>Material</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l"/>
                      <a:r>
                        <a:rPr lang="es-EC" sz="1600" dirty="0" smtClean="0">
                          <a:latin typeface="Arial" panose="020B0604020202020204" pitchFamily="34" charset="0"/>
                          <a:cs typeface="Arial" panose="020B0604020202020204" pitchFamily="34" charset="0"/>
                        </a:rPr>
                        <a:t>Al</a:t>
                      </a:r>
                      <a:r>
                        <a:rPr lang="es-EC" sz="1600" baseline="0" dirty="0" smtClean="0">
                          <a:latin typeface="Arial" panose="020B0604020202020204" pitchFamily="34" charset="0"/>
                          <a:cs typeface="Arial" panose="020B0604020202020204" pitchFamily="34" charset="0"/>
                        </a:rPr>
                        <a:t> 7075-T6 </a:t>
                      </a:r>
                    </a:p>
                    <a:p>
                      <a:pPr algn="l"/>
                      <a:r>
                        <a:rPr lang="es-EC" sz="1600" baseline="0" dirty="0" smtClean="0">
                          <a:latin typeface="Arial" panose="020B0604020202020204" pitchFamily="34" charset="0"/>
                          <a:cs typeface="Arial" panose="020B0604020202020204" pitchFamily="34" charset="0"/>
                        </a:rPr>
                        <a:t>(</a:t>
                      </a:r>
                      <a:r>
                        <a:rPr lang="es-EC" sz="1600" baseline="0" dirty="0" err="1" smtClean="0">
                          <a:latin typeface="Arial" panose="020B0604020202020204" pitchFamily="34" charset="0"/>
                          <a:cs typeface="Arial" panose="020B0604020202020204" pitchFamily="34" charset="0"/>
                        </a:rPr>
                        <a:t>S</a:t>
                      </a:r>
                      <a:r>
                        <a:rPr lang="es-EC" sz="1600" baseline="-25000" dirty="0" err="1" smtClean="0">
                          <a:latin typeface="Arial" panose="020B0604020202020204" pitchFamily="34" charset="0"/>
                          <a:cs typeface="Arial" panose="020B0604020202020204" pitchFamily="34" charset="0"/>
                        </a:rPr>
                        <a:t>ut</a:t>
                      </a:r>
                      <a:r>
                        <a:rPr lang="es-EC" sz="1600" baseline="-25000" dirty="0" smtClean="0">
                          <a:latin typeface="Arial" panose="020B0604020202020204" pitchFamily="34" charset="0"/>
                          <a:cs typeface="Arial" panose="020B0604020202020204" pitchFamily="34" charset="0"/>
                        </a:rPr>
                        <a:t> </a:t>
                      </a:r>
                      <a:r>
                        <a:rPr lang="es-EC" sz="1600" baseline="0" dirty="0" smtClean="0">
                          <a:latin typeface="Arial" panose="020B0604020202020204" pitchFamily="34" charset="0"/>
                          <a:cs typeface="Arial" panose="020B0604020202020204" pitchFamily="34" charset="0"/>
                        </a:rPr>
                        <a:t>= 572 MPa) </a:t>
                      </a:r>
                    </a:p>
                    <a:p>
                      <a:pPr algn="l"/>
                      <a:r>
                        <a:rPr lang="es-EC" sz="1600" baseline="0" dirty="0" smtClean="0">
                          <a:latin typeface="Arial" panose="020B0604020202020204" pitchFamily="34" charset="0"/>
                          <a:cs typeface="Arial" panose="020B0604020202020204" pitchFamily="34" charset="0"/>
                        </a:rPr>
                        <a:t>(</a:t>
                      </a:r>
                      <a:r>
                        <a:rPr lang="es-EC" sz="1600" baseline="0" dirty="0" err="1" smtClean="0">
                          <a:latin typeface="Arial" panose="020B0604020202020204" pitchFamily="34" charset="0"/>
                          <a:cs typeface="Arial" panose="020B0604020202020204" pitchFamily="34" charset="0"/>
                        </a:rPr>
                        <a:t>S</a:t>
                      </a:r>
                      <a:r>
                        <a:rPr lang="es-EC" sz="1600" baseline="-25000" dirty="0" err="1" smtClean="0">
                          <a:latin typeface="Arial" panose="020B0604020202020204" pitchFamily="34" charset="0"/>
                          <a:cs typeface="Arial" panose="020B0604020202020204" pitchFamily="34" charset="0"/>
                        </a:rPr>
                        <a:t>uy</a:t>
                      </a:r>
                      <a:r>
                        <a:rPr lang="es-EC" sz="1600" baseline="-25000" dirty="0" smtClean="0">
                          <a:latin typeface="Arial" panose="020B0604020202020204" pitchFamily="34" charset="0"/>
                          <a:cs typeface="Arial" panose="020B0604020202020204" pitchFamily="34" charset="0"/>
                        </a:rPr>
                        <a:t> </a:t>
                      </a:r>
                      <a:r>
                        <a:rPr lang="es-EC" sz="1600" baseline="0" dirty="0" smtClean="0">
                          <a:latin typeface="Arial" panose="020B0604020202020204" pitchFamily="34" charset="0"/>
                          <a:cs typeface="Arial" panose="020B0604020202020204" pitchFamily="34" charset="0"/>
                        </a:rPr>
                        <a:t>= 503 MPa)</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804629758"/>
                  </a:ext>
                </a:extLst>
              </a:tr>
              <a:tr h="370840">
                <a:tc>
                  <a:txBody>
                    <a:bodyPr/>
                    <a:lstStyle/>
                    <a:p>
                      <a:pPr algn="l"/>
                      <a:r>
                        <a:rPr lang="es-EC" sz="1600" dirty="0" smtClean="0">
                          <a:latin typeface="Arial" panose="020B0604020202020204" pitchFamily="34" charset="0"/>
                          <a:cs typeface="Arial" panose="020B0604020202020204" pitchFamily="34" charset="0"/>
                        </a:rPr>
                        <a:t>Diámetro interno</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l"/>
                      <a:r>
                        <a:rPr lang="es-EC" sz="1600" dirty="0" smtClean="0">
                          <a:latin typeface="Arial" panose="020B0604020202020204" pitchFamily="34" charset="0"/>
                          <a:cs typeface="Arial" panose="020B0604020202020204" pitchFamily="34" charset="0"/>
                        </a:rPr>
                        <a:t>17,534 mm</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806791091"/>
                  </a:ext>
                </a:extLst>
              </a:tr>
              <a:tr h="370840">
                <a:tc>
                  <a:txBody>
                    <a:bodyPr/>
                    <a:lstStyle/>
                    <a:p>
                      <a:pPr algn="l"/>
                      <a:r>
                        <a:rPr lang="es-EC" sz="1600" dirty="0" smtClean="0">
                          <a:latin typeface="Arial" panose="020B0604020202020204" pitchFamily="34" charset="0"/>
                          <a:cs typeface="Arial" panose="020B0604020202020204" pitchFamily="34" charset="0"/>
                        </a:rPr>
                        <a:t>Factor de seguridad</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l"/>
                      <a:r>
                        <a:rPr lang="es-EC" sz="1600" dirty="0" smtClean="0">
                          <a:latin typeface="Arial" panose="020B0604020202020204" pitchFamily="34" charset="0"/>
                          <a:cs typeface="Arial" panose="020B0604020202020204" pitchFamily="34" charset="0"/>
                        </a:rPr>
                        <a:t>Mín. 2</a:t>
                      </a:r>
                      <a:endParaRPr lang="es-EC" sz="16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139223723"/>
                  </a:ext>
                </a:extLst>
              </a:tr>
            </a:tbl>
          </a:graphicData>
        </a:graphic>
      </p:graphicFrame>
      <p:pic>
        <p:nvPicPr>
          <p:cNvPr id="12" name="Imagen 1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6341" y="3812404"/>
            <a:ext cx="5043477" cy="1450530"/>
          </a:xfrm>
          <a:prstGeom prst="rect">
            <a:avLst/>
          </a:prstGeom>
          <a:noFill/>
          <a:ln>
            <a:noFill/>
          </a:ln>
        </p:spPr>
      </p:pic>
      <p:pic>
        <p:nvPicPr>
          <p:cNvPr id="13" name="Imagen 12"/>
          <p:cNvPicPr/>
          <p:nvPr/>
        </p:nvPicPr>
        <p:blipFill rotWithShape="1">
          <a:blip r:embed="rId4" cstate="email">
            <a:extLst>
              <a:ext uri="{28A0092B-C50C-407E-A947-70E740481C1C}">
                <a14:useLocalDpi xmlns:a14="http://schemas.microsoft.com/office/drawing/2010/main"/>
              </a:ext>
            </a:extLst>
          </a:blip>
          <a:srcRect/>
          <a:stretch/>
        </p:blipFill>
        <p:spPr bwMode="auto">
          <a:xfrm>
            <a:off x="7845552" y="1755629"/>
            <a:ext cx="3798002" cy="1765338"/>
          </a:xfrm>
          <a:prstGeom prst="rect">
            <a:avLst/>
          </a:prstGeom>
          <a:ln>
            <a:noFill/>
          </a:ln>
          <a:extLst>
            <a:ext uri="{53640926-AAD7-44D8-BBD7-CCE9431645EC}">
              <a14:shadowObscured xmlns:a14="http://schemas.microsoft.com/office/drawing/2010/main"/>
            </a:ext>
          </a:extLst>
        </p:spPr>
      </p:pic>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5705" y="1755629"/>
            <a:ext cx="2758327" cy="1703299"/>
          </a:xfrm>
          <a:prstGeom prst="rect">
            <a:avLst/>
          </a:prstGeom>
        </p:spPr>
      </p:pic>
      <p:cxnSp>
        <p:nvCxnSpPr>
          <p:cNvPr id="16" name="Conector recto 15"/>
          <p:cNvCxnSpPr/>
          <p:nvPr/>
        </p:nvCxnSpPr>
        <p:spPr>
          <a:xfrm>
            <a:off x="3840480" y="1472125"/>
            <a:ext cx="0" cy="4626923"/>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7" name="Rectángulo 16"/>
          <p:cNvSpPr/>
          <p:nvPr/>
        </p:nvSpPr>
        <p:spPr>
          <a:xfrm>
            <a:off x="4582146" y="5467001"/>
            <a:ext cx="5831866" cy="338554"/>
          </a:xfrm>
          <a:prstGeom prst="rect">
            <a:avLst/>
          </a:prstGeom>
          <a:ln w="19050">
            <a:solidFill>
              <a:schemeClr val="tx2"/>
            </a:solidFill>
          </a:ln>
        </p:spPr>
        <p:txBody>
          <a:bodyPr wrap="square">
            <a:spAutoFit/>
          </a:bodyPr>
          <a:lstStyle/>
          <a:p>
            <a:pPr algn="just"/>
            <a:r>
              <a:rPr lang="es-EC" sz="1600" dirty="0" smtClean="0">
                <a:latin typeface="Arial" panose="020B0604020202020204" pitchFamily="34" charset="0"/>
                <a:ea typeface="Calibri" panose="020F0502020204030204" pitchFamily="34" charset="0"/>
              </a:rPr>
              <a:t>Esfuerzo </a:t>
            </a:r>
            <a:r>
              <a:rPr lang="es-EC" sz="1600" dirty="0">
                <a:latin typeface="Arial" panose="020B0604020202020204" pitchFamily="34" charset="0"/>
                <a:ea typeface="Calibri" panose="020F0502020204030204" pitchFamily="34" charset="0"/>
              </a:rPr>
              <a:t>máximo de 57.38 </a:t>
            </a:r>
            <a:r>
              <a:rPr lang="es-EC" sz="1600" dirty="0" smtClean="0">
                <a:latin typeface="Arial" panose="020B0604020202020204" pitchFamily="34" charset="0"/>
                <a:ea typeface="Calibri" panose="020F0502020204030204" pitchFamily="34" charset="0"/>
              </a:rPr>
              <a:t>MPa </a:t>
            </a:r>
            <a:r>
              <a:rPr lang="es-EC" sz="1600" dirty="0">
                <a:latin typeface="Arial" panose="020B0604020202020204" pitchFamily="34" charset="0"/>
                <a:ea typeface="Calibri" panose="020F0502020204030204" pitchFamily="34" charset="0"/>
              </a:rPr>
              <a:t>y</a:t>
            </a:r>
            <a:r>
              <a:rPr lang="es-EC" sz="1600" dirty="0" smtClean="0">
                <a:latin typeface="Arial" panose="020B0604020202020204" pitchFamily="34" charset="0"/>
                <a:ea typeface="Calibri" panose="020F0502020204030204" pitchFamily="34" charset="0"/>
              </a:rPr>
              <a:t> factor </a:t>
            </a:r>
            <a:r>
              <a:rPr lang="es-EC" sz="1600" dirty="0">
                <a:latin typeface="Arial" panose="020B0604020202020204" pitchFamily="34" charset="0"/>
                <a:ea typeface="Calibri" panose="020F0502020204030204" pitchFamily="34" charset="0"/>
              </a:rPr>
              <a:t>de seguridad de 8.76.</a:t>
            </a:r>
            <a:endParaRPr lang="es-EC" sz="1600" dirty="0"/>
          </a:p>
        </p:txBody>
      </p:sp>
      <p:cxnSp>
        <p:nvCxnSpPr>
          <p:cNvPr id="19" name="Conector recto 18"/>
          <p:cNvCxnSpPr/>
          <p:nvPr/>
        </p:nvCxnSpPr>
        <p:spPr>
          <a:xfrm>
            <a:off x="4087368" y="1581853"/>
            <a:ext cx="7735824" cy="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p:cNvCxnSpPr/>
          <p:nvPr/>
        </p:nvCxnSpPr>
        <p:spPr>
          <a:xfrm>
            <a:off x="4087368" y="3636205"/>
            <a:ext cx="7735824" cy="0"/>
          </a:xfrm>
          <a:prstGeom prst="line">
            <a:avLst/>
          </a:prstGeom>
        </p:spPr>
        <p:style>
          <a:lnRef idx="1">
            <a:schemeClr val="dk1"/>
          </a:lnRef>
          <a:fillRef idx="0">
            <a:schemeClr val="dk1"/>
          </a:fillRef>
          <a:effectRef idx="0">
            <a:schemeClr val="dk1"/>
          </a:effectRef>
          <a:fontRef idx="minor">
            <a:schemeClr val="tx1"/>
          </a:fontRef>
        </p:style>
      </p:cxnSp>
      <p:cxnSp>
        <p:nvCxnSpPr>
          <p:cNvPr id="22" name="Conector recto 21"/>
          <p:cNvCxnSpPr/>
          <p:nvPr/>
        </p:nvCxnSpPr>
        <p:spPr>
          <a:xfrm>
            <a:off x="7498080" y="1581853"/>
            <a:ext cx="0" cy="205745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40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pic>
        <p:nvPicPr>
          <p:cNvPr id="6" name="Imagen 5"/>
          <p:cNvPicPr/>
          <p:nvPr/>
        </p:nvPicPr>
        <p:blipFill rotWithShape="1">
          <a:blip r:embed="rId3" cstate="email">
            <a:extLst>
              <a:ext uri="{28A0092B-C50C-407E-A947-70E740481C1C}">
                <a14:useLocalDpi xmlns:a14="http://schemas.microsoft.com/office/drawing/2010/main"/>
              </a:ext>
            </a:extLst>
          </a:blip>
          <a:srcRect/>
          <a:stretch/>
        </p:blipFill>
        <p:spPr bwMode="auto">
          <a:xfrm>
            <a:off x="461323" y="1861143"/>
            <a:ext cx="4869629" cy="1288497"/>
          </a:xfrm>
          <a:prstGeom prst="rect">
            <a:avLst/>
          </a:prstGeom>
          <a:ln>
            <a:noFill/>
          </a:ln>
          <a:extLst>
            <a:ext uri="{53640926-AAD7-44D8-BBD7-CCE9431645EC}">
              <a14:shadowObscured xmlns:a14="http://schemas.microsoft.com/office/drawing/2010/main"/>
            </a:ext>
          </a:extLst>
        </p:spPr>
      </p:pic>
      <p:sp>
        <p:nvSpPr>
          <p:cNvPr id="11" name="CuadroTexto 10"/>
          <p:cNvSpPr txBox="1"/>
          <p:nvPr/>
        </p:nvSpPr>
        <p:spPr>
          <a:xfrm flipH="1">
            <a:off x="2262043" y="968789"/>
            <a:ext cx="2027173"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Tubo cañón</a:t>
            </a:r>
            <a:endParaRPr lang="es-EC" b="1" dirty="0">
              <a:latin typeface="Arial" panose="020B0604020202020204" pitchFamily="34" charset="0"/>
              <a:cs typeface="Arial" panose="020B0604020202020204" pitchFamily="34" charset="0"/>
            </a:endParaRPr>
          </a:p>
        </p:txBody>
      </p:sp>
      <p:sp>
        <p:nvSpPr>
          <p:cNvPr id="12" name="CuadroTexto 11"/>
          <p:cNvSpPr txBox="1"/>
          <p:nvPr/>
        </p:nvSpPr>
        <p:spPr>
          <a:xfrm flipH="1">
            <a:off x="7873238" y="968789"/>
            <a:ext cx="2027173"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Culata</a:t>
            </a:r>
            <a:endParaRPr lang="es-EC" b="1" dirty="0">
              <a:latin typeface="Arial" panose="020B0604020202020204" pitchFamily="34" charset="0"/>
              <a:cs typeface="Arial" panose="020B0604020202020204" pitchFamily="34" charset="0"/>
            </a:endParaRPr>
          </a:p>
        </p:txBody>
      </p:sp>
      <p:pic>
        <p:nvPicPr>
          <p:cNvPr id="13" name="Imagen 12"/>
          <p:cNvPicPr/>
          <p:nvPr/>
        </p:nvPicPr>
        <p:blipFill>
          <a:blip r:embed="rId4" cstate="email">
            <a:extLst>
              <a:ext uri="{28A0092B-C50C-407E-A947-70E740481C1C}">
                <a14:useLocalDpi xmlns:a14="http://schemas.microsoft.com/office/drawing/2010/main"/>
              </a:ext>
            </a:extLst>
          </a:blip>
          <a:stretch>
            <a:fillRect/>
          </a:stretch>
        </p:blipFill>
        <p:spPr>
          <a:xfrm>
            <a:off x="6702553" y="1757206"/>
            <a:ext cx="4279647" cy="2074251"/>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970957711"/>
              </p:ext>
            </p:extLst>
          </p:nvPr>
        </p:nvGraphicFramePr>
        <p:xfrm>
          <a:off x="7178039" y="4133086"/>
          <a:ext cx="3413736" cy="1402080"/>
        </p:xfrm>
        <a:graphic>
          <a:graphicData uri="http://schemas.openxmlformats.org/drawingml/2006/table">
            <a:tbl>
              <a:tblPr firstRow="1" bandRow="1">
                <a:tableStyleId>{5C22544A-7EE6-4342-B048-85BDC9FD1C3A}</a:tableStyleId>
              </a:tblPr>
              <a:tblGrid>
                <a:gridCol w="1706868">
                  <a:extLst>
                    <a:ext uri="{9D8B030D-6E8A-4147-A177-3AD203B41FA5}">
                      <a16:colId xmlns:a16="http://schemas.microsoft.com/office/drawing/2014/main" val="3784422149"/>
                    </a:ext>
                  </a:extLst>
                </a:gridCol>
                <a:gridCol w="1706868">
                  <a:extLst>
                    <a:ext uri="{9D8B030D-6E8A-4147-A177-3AD203B41FA5}">
                      <a16:colId xmlns:a16="http://schemas.microsoft.com/office/drawing/2014/main" val="3881109218"/>
                    </a:ext>
                  </a:extLst>
                </a:gridCol>
              </a:tblGrid>
              <a:tr h="314660">
                <a:tc>
                  <a:txBody>
                    <a:bodyPr/>
                    <a:lstStyle/>
                    <a:p>
                      <a:r>
                        <a:rPr lang="es-EC" sz="1700" dirty="0" smtClean="0">
                          <a:solidFill>
                            <a:schemeClr val="tx1"/>
                          </a:solidFill>
                        </a:rPr>
                        <a:t>Datos técnicos</a:t>
                      </a:r>
                      <a:endParaRPr lang="es-EC" sz="1700" dirty="0">
                        <a:solidFill>
                          <a:schemeClr val="tx1"/>
                        </a:solidFill>
                      </a:endParaRPr>
                    </a:p>
                  </a:txBody>
                  <a:tcPr>
                    <a:solidFill>
                      <a:schemeClr val="bg1">
                        <a:lumMod val="85000"/>
                      </a:schemeClr>
                    </a:solidFill>
                  </a:tcPr>
                </a:tc>
                <a:tc>
                  <a:txBody>
                    <a:bodyPr/>
                    <a:lstStyle/>
                    <a:p>
                      <a:r>
                        <a:rPr lang="es-EC" sz="1700" dirty="0" smtClean="0">
                          <a:solidFill>
                            <a:schemeClr val="tx1"/>
                          </a:solidFill>
                        </a:rPr>
                        <a:t>Especificaciones</a:t>
                      </a:r>
                      <a:endParaRPr lang="es-EC" sz="1700" dirty="0">
                        <a:solidFill>
                          <a:schemeClr val="tx1"/>
                        </a:solidFill>
                      </a:endParaRPr>
                    </a:p>
                  </a:txBody>
                  <a:tcPr>
                    <a:solidFill>
                      <a:schemeClr val="bg1">
                        <a:lumMod val="85000"/>
                      </a:schemeClr>
                    </a:solidFill>
                  </a:tcPr>
                </a:tc>
                <a:extLst>
                  <a:ext uri="{0D108BD9-81ED-4DB2-BD59-A6C34878D82A}">
                    <a16:rowId xmlns:a16="http://schemas.microsoft.com/office/drawing/2014/main" val="498055053"/>
                  </a:ext>
                </a:extLst>
              </a:tr>
              <a:tr h="314660">
                <a:tc>
                  <a:txBody>
                    <a:bodyPr/>
                    <a:lstStyle/>
                    <a:p>
                      <a:r>
                        <a:rPr lang="es-EC" sz="1700" dirty="0" smtClean="0"/>
                        <a:t>Longitud</a:t>
                      </a:r>
                      <a:endParaRPr lang="es-EC" sz="1700" dirty="0"/>
                    </a:p>
                  </a:txBody>
                  <a:tcPr>
                    <a:solidFill>
                      <a:schemeClr val="bg1">
                        <a:lumMod val="85000"/>
                      </a:schemeClr>
                    </a:solidFill>
                  </a:tcPr>
                </a:tc>
                <a:tc>
                  <a:txBody>
                    <a:bodyPr/>
                    <a:lstStyle/>
                    <a:p>
                      <a:r>
                        <a:rPr lang="es-EC" sz="1700" dirty="0" smtClean="0"/>
                        <a:t>14 in (355 mm)</a:t>
                      </a:r>
                      <a:endParaRPr lang="es-EC" sz="1700" dirty="0"/>
                    </a:p>
                  </a:txBody>
                  <a:tcPr>
                    <a:solidFill>
                      <a:schemeClr val="bg1">
                        <a:lumMod val="85000"/>
                      </a:schemeClr>
                    </a:solidFill>
                  </a:tcPr>
                </a:tc>
                <a:extLst>
                  <a:ext uri="{0D108BD9-81ED-4DB2-BD59-A6C34878D82A}">
                    <a16:rowId xmlns:a16="http://schemas.microsoft.com/office/drawing/2014/main" val="3437300096"/>
                  </a:ext>
                </a:extLst>
              </a:tr>
              <a:tr h="314660">
                <a:tc>
                  <a:txBody>
                    <a:bodyPr/>
                    <a:lstStyle/>
                    <a:p>
                      <a:r>
                        <a:rPr lang="es-EC" sz="1700" dirty="0" smtClean="0"/>
                        <a:t>Material</a:t>
                      </a:r>
                      <a:endParaRPr lang="es-EC" sz="1700" dirty="0"/>
                    </a:p>
                  </a:txBody>
                  <a:tcPr>
                    <a:solidFill>
                      <a:schemeClr val="bg1">
                        <a:lumMod val="85000"/>
                      </a:schemeClr>
                    </a:solidFill>
                  </a:tcPr>
                </a:tc>
                <a:tc>
                  <a:txBody>
                    <a:bodyPr/>
                    <a:lstStyle/>
                    <a:p>
                      <a:r>
                        <a:rPr lang="es-EC" sz="1700" dirty="0" smtClean="0"/>
                        <a:t>ABS</a:t>
                      </a:r>
                      <a:endParaRPr lang="es-EC" sz="1700" dirty="0"/>
                    </a:p>
                  </a:txBody>
                  <a:tcPr>
                    <a:solidFill>
                      <a:schemeClr val="bg1">
                        <a:lumMod val="85000"/>
                      </a:schemeClr>
                    </a:solidFill>
                  </a:tcPr>
                </a:tc>
                <a:extLst>
                  <a:ext uri="{0D108BD9-81ED-4DB2-BD59-A6C34878D82A}">
                    <a16:rowId xmlns:a16="http://schemas.microsoft.com/office/drawing/2014/main" val="2789276731"/>
                  </a:ext>
                </a:extLst>
              </a:tr>
              <a:tr h="314660">
                <a:tc>
                  <a:txBody>
                    <a:bodyPr/>
                    <a:lstStyle/>
                    <a:p>
                      <a:r>
                        <a:rPr lang="es-EC" sz="1700" dirty="0" smtClean="0"/>
                        <a:t>Masa</a:t>
                      </a:r>
                      <a:endParaRPr lang="es-EC" sz="1700" dirty="0"/>
                    </a:p>
                  </a:txBody>
                  <a:tcPr>
                    <a:solidFill>
                      <a:schemeClr val="bg1">
                        <a:lumMod val="85000"/>
                      </a:schemeClr>
                    </a:solidFill>
                  </a:tcPr>
                </a:tc>
                <a:tc>
                  <a:txBody>
                    <a:bodyPr/>
                    <a:lstStyle/>
                    <a:p>
                      <a:r>
                        <a:rPr lang="es-EC" sz="1700" dirty="0" smtClean="0"/>
                        <a:t>0,39 kg</a:t>
                      </a:r>
                      <a:endParaRPr lang="es-EC" sz="1700" dirty="0"/>
                    </a:p>
                  </a:txBody>
                  <a:tcPr>
                    <a:solidFill>
                      <a:schemeClr val="bg1">
                        <a:lumMod val="85000"/>
                      </a:schemeClr>
                    </a:solidFill>
                  </a:tcPr>
                </a:tc>
                <a:extLst>
                  <a:ext uri="{0D108BD9-81ED-4DB2-BD59-A6C34878D82A}">
                    <a16:rowId xmlns:a16="http://schemas.microsoft.com/office/drawing/2014/main" val="3469827433"/>
                  </a:ext>
                </a:extLst>
              </a:tr>
            </a:tbl>
          </a:graphicData>
        </a:graphic>
      </p:graphicFrame>
      <p:cxnSp>
        <p:nvCxnSpPr>
          <p:cNvPr id="15" name="Conector recto 14"/>
          <p:cNvCxnSpPr/>
          <p:nvPr/>
        </p:nvCxnSpPr>
        <p:spPr>
          <a:xfrm>
            <a:off x="6016752" y="1244122"/>
            <a:ext cx="0" cy="47832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 name="Tabla 15"/>
          <p:cNvGraphicFramePr>
            <a:graphicFrameLocks noGrp="1"/>
          </p:cNvGraphicFramePr>
          <p:nvPr>
            <p:extLst>
              <p:ext uri="{D42A27DB-BD31-4B8C-83A1-F6EECF244321}">
                <p14:modId xmlns:p14="http://schemas.microsoft.com/office/powerpoint/2010/main" val="4063157822"/>
              </p:ext>
            </p:extLst>
          </p:nvPr>
        </p:nvGraphicFramePr>
        <p:xfrm>
          <a:off x="1031243" y="3360326"/>
          <a:ext cx="4338312" cy="2804160"/>
        </p:xfrm>
        <a:graphic>
          <a:graphicData uri="http://schemas.openxmlformats.org/drawingml/2006/table">
            <a:tbl>
              <a:tblPr firstRow="1" bandRow="1">
                <a:tableStyleId>{5C22544A-7EE6-4342-B048-85BDC9FD1C3A}</a:tableStyleId>
              </a:tblPr>
              <a:tblGrid>
                <a:gridCol w="2169156">
                  <a:extLst>
                    <a:ext uri="{9D8B030D-6E8A-4147-A177-3AD203B41FA5}">
                      <a16:colId xmlns:a16="http://schemas.microsoft.com/office/drawing/2014/main" val="3784422149"/>
                    </a:ext>
                  </a:extLst>
                </a:gridCol>
                <a:gridCol w="2169156">
                  <a:extLst>
                    <a:ext uri="{9D8B030D-6E8A-4147-A177-3AD203B41FA5}">
                      <a16:colId xmlns:a16="http://schemas.microsoft.com/office/drawing/2014/main" val="3881109218"/>
                    </a:ext>
                  </a:extLst>
                </a:gridCol>
              </a:tblGrid>
              <a:tr h="314660">
                <a:tc>
                  <a:txBody>
                    <a:bodyPr/>
                    <a:lstStyle/>
                    <a:p>
                      <a:r>
                        <a:rPr lang="es-EC" sz="1700" dirty="0" smtClean="0">
                          <a:solidFill>
                            <a:schemeClr val="tx1"/>
                          </a:solidFill>
                        </a:rPr>
                        <a:t>Datos técnicos</a:t>
                      </a:r>
                      <a:endParaRPr lang="es-EC" sz="1700" dirty="0">
                        <a:solidFill>
                          <a:schemeClr val="tx1"/>
                        </a:solidFill>
                      </a:endParaRPr>
                    </a:p>
                  </a:txBody>
                  <a:tcPr>
                    <a:solidFill>
                      <a:schemeClr val="bg1">
                        <a:lumMod val="85000"/>
                      </a:schemeClr>
                    </a:solidFill>
                  </a:tcPr>
                </a:tc>
                <a:tc>
                  <a:txBody>
                    <a:bodyPr/>
                    <a:lstStyle/>
                    <a:p>
                      <a:r>
                        <a:rPr lang="es-EC" sz="1700" dirty="0" smtClean="0">
                          <a:solidFill>
                            <a:schemeClr val="tx1"/>
                          </a:solidFill>
                        </a:rPr>
                        <a:t>Especificaciones</a:t>
                      </a:r>
                      <a:endParaRPr lang="es-EC" sz="1700" dirty="0">
                        <a:solidFill>
                          <a:schemeClr val="tx1"/>
                        </a:solidFill>
                      </a:endParaRPr>
                    </a:p>
                  </a:txBody>
                  <a:tcPr>
                    <a:solidFill>
                      <a:schemeClr val="bg1">
                        <a:lumMod val="85000"/>
                      </a:schemeClr>
                    </a:solidFill>
                  </a:tcPr>
                </a:tc>
                <a:extLst>
                  <a:ext uri="{0D108BD9-81ED-4DB2-BD59-A6C34878D82A}">
                    <a16:rowId xmlns:a16="http://schemas.microsoft.com/office/drawing/2014/main" val="498055053"/>
                  </a:ext>
                </a:extLst>
              </a:tr>
              <a:tr h="314660">
                <a:tc>
                  <a:txBody>
                    <a:bodyPr/>
                    <a:lstStyle/>
                    <a:p>
                      <a:r>
                        <a:rPr lang="es-EC" sz="1700" dirty="0" smtClean="0"/>
                        <a:t>Longitud</a:t>
                      </a:r>
                      <a:endParaRPr lang="es-EC" sz="1700" dirty="0"/>
                    </a:p>
                  </a:txBody>
                  <a:tcPr>
                    <a:solidFill>
                      <a:schemeClr val="bg1">
                        <a:lumMod val="85000"/>
                      </a:schemeClr>
                    </a:solidFill>
                  </a:tcPr>
                </a:tc>
                <a:tc>
                  <a:txBody>
                    <a:bodyPr/>
                    <a:lstStyle/>
                    <a:p>
                      <a:r>
                        <a:rPr lang="es-EC" sz="1700" dirty="0" smtClean="0"/>
                        <a:t>14 in (355 mm)</a:t>
                      </a:r>
                      <a:endParaRPr lang="es-EC" sz="1700" dirty="0"/>
                    </a:p>
                  </a:txBody>
                  <a:tcPr>
                    <a:solidFill>
                      <a:schemeClr val="bg1">
                        <a:lumMod val="85000"/>
                      </a:schemeClr>
                    </a:solidFill>
                  </a:tcPr>
                </a:tc>
                <a:extLst>
                  <a:ext uri="{0D108BD9-81ED-4DB2-BD59-A6C34878D82A}">
                    <a16:rowId xmlns:a16="http://schemas.microsoft.com/office/drawing/2014/main" val="3437300096"/>
                  </a:ext>
                </a:extLst>
              </a:tr>
              <a:tr h="314660">
                <a:tc>
                  <a:txBody>
                    <a:bodyPr/>
                    <a:lstStyle/>
                    <a:p>
                      <a:r>
                        <a:rPr lang="es-EC" sz="1700" dirty="0" smtClean="0"/>
                        <a:t>Diámetro interno</a:t>
                      </a:r>
                      <a:endParaRPr lang="es-EC" sz="1700" dirty="0"/>
                    </a:p>
                  </a:txBody>
                  <a:tcPr>
                    <a:solidFill>
                      <a:schemeClr val="bg1">
                        <a:lumMod val="85000"/>
                      </a:schemeClr>
                    </a:solidFill>
                  </a:tcPr>
                </a:tc>
                <a:tc>
                  <a:txBody>
                    <a:bodyPr/>
                    <a:lstStyle/>
                    <a:p>
                      <a:r>
                        <a:rPr lang="es-EC" sz="1700" dirty="0" smtClean="0"/>
                        <a:t>0,6903 (17,534 mm)</a:t>
                      </a:r>
                      <a:endParaRPr lang="es-EC" sz="1700" dirty="0"/>
                    </a:p>
                  </a:txBody>
                  <a:tcPr>
                    <a:solidFill>
                      <a:schemeClr val="bg1">
                        <a:lumMod val="85000"/>
                      </a:schemeClr>
                    </a:solidFill>
                  </a:tcPr>
                </a:tc>
                <a:extLst>
                  <a:ext uri="{0D108BD9-81ED-4DB2-BD59-A6C34878D82A}">
                    <a16:rowId xmlns:a16="http://schemas.microsoft.com/office/drawing/2014/main" val="2789276731"/>
                  </a:ext>
                </a:extLst>
              </a:tr>
              <a:tr h="314660">
                <a:tc>
                  <a:txBody>
                    <a:bodyPr/>
                    <a:lstStyle/>
                    <a:p>
                      <a:r>
                        <a:rPr lang="es-EC" sz="1700" dirty="0" smtClean="0"/>
                        <a:t>Material</a:t>
                      </a:r>
                      <a:endParaRPr lang="es-EC" sz="1700" dirty="0"/>
                    </a:p>
                  </a:txBody>
                  <a:tcPr>
                    <a:solidFill>
                      <a:schemeClr val="bg1">
                        <a:lumMod val="85000"/>
                      </a:schemeClr>
                    </a:solidFill>
                  </a:tcPr>
                </a:tc>
                <a:tc>
                  <a:txBody>
                    <a:bodyPr/>
                    <a:lstStyle/>
                    <a:p>
                      <a:r>
                        <a:rPr lang="es-EC" sz="1700" dirty="0" smtClean="0"/>
                        <a:t>Al 7075-T6</a:t>
                      </a:r>
                      <a:endParaRPr lang="es-EC" sz="1700" dirty="0"/>
                    </a:p>
                  </a:txBody>
                  <a:tcPr>
                    <a:solidFill>
                      <a:schemeClr val="bg1">
                        <a:lumMod val="85000"/>
                      </a:schemeClr>
                    </a:solidFill>
                  </a:tcPr>
                </a:tc>
                <a:extLst>
                  <a:ext uri="{0D108BD9-81ED-4DB2-BD59-A6C34878D82A}">
                    <a16:rowId xmlns:a16="http://schemas.microsoft.com/office/drawing/2014/main" val="3469827433"/>
                  </a:ext>
                </a:extLst>
              </a:tr>
              <a:tr h="314660">
                <a:tc>
                  <a:txBody>
                    <a:bodyPr/>
                    <a:lstStyle/>
                    <a:p>
                      <a:r>
                        <a:rPr lang="es-EC" sz="1700" dirty="0" smtClean="0"/>
                        <a:t>Espesor</a:t>
                      </a:r>
                      <a:endParaRPr lang="es-EC" sz="1700" dirty="0"/>
                    </a:p>
                  </a:txBody>
                  <a:tcPr>
                    <a:solidFill>
                      <a:schemeClr val="bg1">
                        <a:lumMod val="85000"/>
                      </a:schemeClr>
                    </a:solidFill>
                  </a:tcPr>
                </a:tc>
                <a:tc>
                  <a:txBody>
                    <a:bodyPr/>
                    <a:lstStyle/>
                    <a:p>
                      <a:r>
                        <a:rPr lang="es-EC" sz="1700" dirty="0" smtClean="0"/>
                        <a:t>3 mm</a:t>
                      </a:r>
                      <a:endParaRPr lang="es-EC" sz="1700" dirty="0"/>
                    </a:p>
                  </a:txBody>
                  <a:tcPr>
                    <a:solidFill>
                      <a:schemeClr val="bg1">
                        <a:lumMod val="85000"/>
                      </a:schemeClr>
                    </a:solidFill>
                  </a:tcPr>
                </a:tc>
                <a:extLst>
                  <a:ext uri="{0D108BD9-81ED-4DB2-BD59-A6C34878D82A}">
                    <a16:rowId xmlns:a16="http://schemas.microsoft.com/office/drawing/2014/main" val="4202594418"/>
                  </a:ext>
                </a:extLst>
              </a:tr>
              <a:tr h="314660">
                <a:tc>
                  <a:txBody>
                    <a:bodyPr/>
                    <a:lstStyle/>
                    <a:p>
                      <a:r>
                        <a:rPr lang="es-EC" sz="1700" dirty="0" smtClean="0"/>
                        <a:t>Tipo de rosca</a:t>
                      </a:r>
                      <a:endParaRPr lang="es-EC" sz="1700" dirty="0"/>
                    </a:p>
                  </a:txBody>
                  <a:tcPr>
                    <a:solidFill>
                      <a:schemeClr val="bg1">
                        <a:lumMod val="85000"/>
                      </a:schemeClr>
                    </a:solidFill>
                  </a:tcPr>
                </a:tc>
                <a:tc>
                  <a:txBody>
                    <a:bodyPr/>
                    <a:lstStyle/>
                    <a:p>
                      <a:r>
                        <a:rPr lang="es-EC" sz="1700" dirty="0" smtClean="0"/>
                        <a:t>ISO 22x1,5</a:t>
                      </a:r>
                      <a:endParaRPr lang="es-EC" sz="1700" dirty="0"/>
                    </a:p>
                  </a:txBody>
                  <a:tcPr>
                    <a:solidFill>
                      <a:schemeClr val="bg1">
                        <a:lumMod val="85000"/>
                      </a:schemeClr>
                    </a:solidFill>
                  </a:tcPr>
                </a:tc>
                <a:extLst>
                  <a:ext uri="{0D108BD9-81ED-4DB2-BD59-A6C34878D82A}">
                    <a16:rowId xmlns:a16="http://schemas.microsoft.com/office/drawing/2014/main" val="69085047"/>
                  </a:ext>
                </a:extLst>
              </a:tr>
              <a:tr h="314660">
                <a:tc>
                  <a:txBody>
                    <a:bodyPr/>
                    <a:lstStyle/>
                    <a:p>
                      <a:r>
                        <a:rPr lang="es-EC" sz="1700" dirty="0" smtClean="0"/>
                        <a:t>Tipo de o-ring</a:t>
                      </a:r>
                      <a:endParaRPr lang="es-EC" sz="1700" dirty="0"/>
                    </a:p>
                  </a:txBody>
                  <a:tcPr>
                    <a:solidFill>
                      <a:schemeClr val="bg1">
                        <a:lumMod val="85000"/>
                      </a:schemeClr>
                    </a:solidFill>
                  </a:tcPr>
                </a:tc>
                <a:tc>
                  <a:txBody>
                    <a:bodyPr/>
                    <a:lstStyle/>
                    <a:p>
                      <a:r>
                        <a:rPr lang="es-EC" sz="1700" dirty="0" smtClean="0"/>
                        <a:t>Buna, 70A, 2-115</a:t>
                      </a:r>
                      <a:endParaRPr lang="es-EC" sz="1700" dirty="0"/>
                    </a:p>
                  </a:txBody>
                  <a:tcPr>
                    <a:solidFill>
                      <a:schemeClr val="bg1">
                        <a:lumMod val="85000"/>
                      </a:schemeClr>
                    </a:solidFill>
                  </a:tcPr>
                </a:tc>
                <a:extLst>
                  <a:ext uri="{0D108BD9-81ED-4DB2-BD59-A6C34878D82A}">
                    <a16:rowId xmlns:a16="http://schemas.microsoft.com/office/drawing/2014/main" val="3273426401"/>
                  </a:ext>
                </a:extLst>
              </a:tr>
              <a:tr h="314660">
                <a:tc>
                  <a:txBody>
                    <a:bodyPr/>
                    <a:lstStyle/>
                    <a:p>
                      <a:r>
                        <a:rPr lang="es-EC" sz="1700" dirty="0" smtClean="0"/>
                        <a:t>Masa</a:t>
                      </a:r>
                      <a:endParaRPr lang="es-EC" sz="1700" dirty="0"/>
                    </a:p>
                  </a:txBody>
                  <a:tcPr>
                    <a:solidFill>
                      <a:schemeClr val="bg1">
                        <a:lumMod val="85000"/>
                      </a:schemeClr>
                    </a:solidFill>
                  </a:tcPr>
                </a:tc>
                <a:tc>
                  <a:txBody>
                    <a:bodyPr/>
                    <a:lstStyle/>
                    <a:p>
                      <a:r>
                        <a:rPr lang="es-EC" sz="1700" dirty="0" smtClean="0"/>
                        <a:t>0,2 Kg</a:t>
                      </a:r>
                      <a:endParaRPr lang="es-EC" sz="1700" dirty="0"/>
                    </a:p>
                  </a:txBody>
                  <a:tcPr>
                    <a:solidFill>
                      <a:schemeClr val="bg1">
                        <a:lumMod val="85000"/>
                      </a:schemeClr>
                    </a:solidFill>
                  </a:tcPr>
                </a:tc>
                <a:extLst>
                  <a:ext uri="{0D108BD9-81ED-4DB2-BD59-A6C34878D82A}">
                    <a16:rowId xmlns:a16="http://schemas.microsoft.com/office/drawing/2014/main" val="3959396095"/>
                  </a:ext>
                </a:extLst>
              </a:tr>
            </a:tbl>
          </a:graphicData>
        </a:graphic>
      </p:graphicFrame>
    </p:spTree>
    <p:extLst>
      <p:ext uri="{BB962C8B-B14F-4D97-AF65-F5344CB8AC3E}">
        <p14:creationId xmlns:p14="http://schemas.microsoft.com/office/powerpoint/2010/main" val="17657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pic>
        <p:nvPicPr>
          <p:cNvPr id="12" name="Imagen 11"/>
          <p:cNvPicPr/>
          <p:nvPr/>
        </p:nvPicPr>
        <p:blipFill rotWithShape="1">
          <a:blip r:embed="rId3" cstate="email">
            <a:extLst>
              <a:ext uri="{28A0092B-C50C-407E-A947-70E740481C1C}">
                <a14:useLocalDpi xmlns:a14="http://schemas.microsoft.com/office/drawing/2010/main"/>
              </a:ext>
            </a:extLst>
          </a:blip>
          <a:srcRect/>
          <a:stretch/>
        </p:blipFill>
        <p:spPr>
          <a:xfrm>
            <a:off x="434161" y="1756301"/>
            <a:ext cx="3145413" cy="2310194"/>
          </a:xfrm>
          <a:prstGeom prst="rect">
            <a:avLst/>
          </a:prstGeom>
        </p:spPr>
      </p:pic>
      <p:sp>
        <p:nvSpPr>
          <p:cNvPr id="13" name="CuadroTexto 12"/>
          <p:cNvSpPr txBox="1"/>
          <p:nvPr/>
        </p:nvSpPr>
        <p:spPr>
          <a:xfrm flipH="1">
            <a:off x="993280" y="873645"/>
            <a:ext cx="2027173"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Mango</a:t>
            </a:r>
            <a:endParaRPr lang="es-EC" b="1" dirty="0">
              <a:latin typeface="Arial" panose="020B0604020202020204" pitchFamily="34" charset="0"/>
              <a:cs typeface="Arial" panose="020B0604020202020204" pitchFamily="34" charset="0"/>
            </a:endParaRPr>
          </a:p>
        </p:txBody>
      </p:sp>
      <p:pic>
        <p:nvPicPr>
          <p:cNvPr id="14" name="Imagen 13"/>
          <p:cNvPicPr/>
          <p:nvPr/>
        </p:nvPicPr>
        <p:blipFill rotWithShape="1">
          <a:blip r:embed="rId4" cstate="email">
            <a:extLst>
              <a:ext uri="{28A0092B-C50C-407E-A947-70E740481C1C}">
                <a14:useLocalDpi xmlns:a14="http://schemas.microsoft.com/office/drawing/2010/main"/>
              </a:ext>
            </a:extLst>
          </a:blip>
          <a:srcRect/>
          <a:stretch/>
        </p:blipFill>
        <p:spPr bwMode="auto">
          <a:xfrm>
            <a:off x="4174539" y="2300376"/>
            <a:ext cx="3507044" cy="2667825"/>
          </a:xfrm>
          <a:prstGeom prst="rect">
            <a:avLst/>
          </a:prstGeom>
          <a:ln>
            <a:noFill/>
          </a:ln>
          <a:extLst>
            <a:ext uri="{53640926-AAD7-44D8-BBD7-CCE9431645EC}">
              <a14:shadowObscured xmlns:a14="http://schemas.microsoft.com/office/drawing/2010/main"/>
            </a:ext>
          </a:extLst>
        </p:spPr>
      </p:pic>
      <p:sp>
        <p:nvSpPr>
          <p:cNvPr id="15" name="CuadroTexto 14"/>
          <p:cNvSpPr txBox="1"/>
          <p:nvPr/>
        </p:nvSpPr>
        <p:spPr>
          <a:xfrm flipH="1">
            <a:off x="4541702" y="873645"/>
            <a:ext cx="2600777"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Codo de alimentación</a:t>
            </a:r>
            <a:endParaRPr lang="es-EC" b="1" dirty="0">
              <a:latin typeface="Arial" panose="020B0604020202020204" pitchFamily="34" charset="0"/>
              <a:cs typeface="Arial" panose="020B0604020202020204" pitchFamily="34" charset="0"/>
            </a:endParaRPr>
          </a:p>
        </p:txBody>
      </p:sp>
      <p:cxnSp>
        <p:nvCxnSpPr>
          <p:cNvPr id="16" name="Conector recto 15"/>
          <p:cNvCxnSpPr/>
          <p:nvPr/>
        </p:nvCxnSpPr>
        <p:spPr>
          <a:xfrm>
            <a:off x="3877056" y="1242685"/>
            <a:ext cx="0" cy="47832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7805928" y="1242684"/>
            <a:ext cx="0" cy="47832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8" name="Tabla 17"/>
          <p:cNvGraphicFramePr>
            <a:graphicFrameLocks noGrp="1"/>
          </p:cNvGraphicFramePr>
          <p:nvPr>
            <p:extLst>
              <p:ext uri="{D42A27DB-BD31-4B8C-83A1-F6EECF244321}">
                <p14:modId xmlns:p14="http://schemas.microsoft.com/office/powerpoint/2010/main" val="507070374"/>
              </p:ext>
            </p:extLst>
          </p:nvPr>
        </p:nvGraphicFramePr>
        <p:xfrm>
          <a:off x="186647" y="4556721"/>
          <a:ext cx="3566064" cy="1051560"/>
        </p:xfrm>
        <a:graphic>
          <a:graphicData uri="http://schemas.openxmlformats.org/drawingml/2006/table">
            <a:tbl>
              <a:tblPr firstRow="1" bandRow="1">
                <a:tableStyleId>{5C22544A-7EE6-4342-B048-85BDC9FD1C3A}</a:tableStyleId>
              </a:tblPr>
              <a:tblGrid>
                <a:gridCol w="1523797">
                  <a:extLst>
                    <a:ext uri="{9D8B030D-6E8A-4147-A177-3AD203B41FA5}">
                      <a16:colId xmlns:a16="http://schemas.microsoft.com/office/drawing/2014/main" val="3784422149"/>
                    </a:ext>
                  </a:extLst>
                </a:gridCol>
                <a:gridCol w="2042267">
                  <a:extLst>
                    <a:ext uri="{9D8B030D-6E8A-4147-A177-3AD203B41FA5}">
                      <a16:colId xmlns:a16="http://schemas.microsoft.com/office/drawing/2014/main" val="3881109218"/>
                    </a:ext>
                  </a:extLst>
                </a:gridCol>
              </a:tblGrid>
              <a:tr h="270000">
                <a:tc>
                  <a:txBody>
                    <a:bodyPr/>
                    <a:lstStyle/>
                    <a:p>
                      <a:r>
                        <a:rPr lang="es-EC" sz="1700" dirty="0" smtClean="0">
                          <a:solidFill>
                            <a:schemeClr val="tx1"/>
                          </a:solidFill>
                        </a:rPr>
                        <a:t>Datos técnicos</a:t>
                      </a:r>
                      <a:endParaRPr lang="es-EC" sz="1700" dirty="0">
                        <a:solidFill>
                          <a:schemeClr val="tx1"/>
                        </a:solidFill>
                      </a:endParaRPr>
                    </a:p>
                  </a:txBody>
                  <a:tcPr>
                    <a:solidFill>
                      <a:schemeClr val="bg1">
                        <a:lumMod val="85000"/>
                      </a:schemeClr>
                    </a:solidFill>
                  </a:tcPr>
                </a:tc>
                <a:tc>
                  <a:txBody>
                    <a:bodyPr/>
                    <a:lstStyle/>
                    <a:p>
                      <a:r>
                        <a:rPr lang="es-EC" sz="1700" dirty="0" smtClean="0">
                          <a:solidFill>
                            <a:schemeClr val="tx1"/>
                          </a:solidFill>
                        </a:rPr>
                        <a:t>Especificaciones</a:t>
                      </a:r>
                      <a:endParaRPr lang="es-EC" sz="1700" dirty="0">
                        <a:solidFill>
                          <a:schemeClr val="tx1"/>
                        </a:solidFill>
                      </a:endParaRPr>
                    </a:p>
                  </a:txBody>
                  <a:tcPr>
                    <a:solidFill>
                      <a:schemeClr val="bg1">
                        <a:lumMod val="85000"/>
                      </a:schemeClr>
                    </a:solidFill>
                  </a:tcPr>
                </a:tc>
                <a:extLst>
                  <a:ext uri="{0D108BD9-81ED-4DB2-BD59-A6C34878D82A}">
                    <a16:rowId xmlns:a16="http://schemas.microsoft.com/office/drawing/2014/main" val="498055053"/>
                  </a:ext>
                </a:extLst>
              </a:tr>
              <a:tr h="270000">
                <a:tc>
                  <a:txBody>
                    <a:bodyPr/>
                    <a:lstStyle/>
                    <a:p>
                      <a:r>
                        <a:rPr lang="es-EC" sz="1700" dirty="0" smtClean="0"/>
                        <a:t>Material</a:t>
                      </a:r>
                      <a:endParaRPr lang="es-EC" sz="1700" dirty="0"/>
                    </a:p>
                  </a:txBody>
                  <a:tcPr>
                    <a:solidFill>
                      <a:schemeClr val="bg1">
                        <a:lumMod val="85000"/>
                      </a:schemeClr>
                    </a:solidFill>
                  </a:tcPr>
                </a:tc>
                <a:tc>
                  <a:txBody>
                    <a:bodyPr/>
                    <a:lstStyle/>
                    <a:p>
                      <a:r>
                        <a:rPr lang="es-EC" sz="1700" dirty="0" smtClean="0"/>
                        <a:t>ABS</a:t>
                      </a:r>
                      <a:r>
                        <a:rPr lang="es-EC" sz="1700" baseline="0" dirty="0" smtClean="0"/>
                        <a:t> / PLA + / Nylon</a:t>
                      </a:r>
                      <a:endParaRPr lang="es-EC" sz="1700" dirty="0"/>
                    </a:p>
                  </a:txBody>
                  <a:tcPr>
                    <a:solidFill>
                      <a:schemeClr val="bg1">
                        <a:lumMod val="85000"/>
                      </a:schemeClr>
                    </a:solidFill>
                  </a:tcPr>
                </a:tc>
                <a:extLst>
                  <a:ext uri="{0D108BD9-81ED-4DB2-BD59-A6C34878D82A}">
                    <a16:rowId xmlns:a16="http://schemas.microsoft.com/office/drawing/2014/main" val="2789276731"/>
                  </a:ext>
                </a:extLst>
              </a:tr>
              <a:tr h="270000">
                <a:tc>
                  <a:txBody>
                    <a:bodyPr/>
                    <a:lstStyle/>
                    <a:p>
                      <a:r>
                        <a:rPr lang="es-EC" sz="1700" dirty="0" smtClean="0"/>
                        <a:t>Masa</a:t>
                      </a:r>
                      <a:endParaRPr lang="es-EC" sz="1700" dirty="0"/>
                    </a:p>
                  </a:txBody>
                  <a:tcPr>
                    <a:solidFill>
                      <a:schemeClr val="bg1">
                        <a:lumMod val="85000"/>
                      </a:schemeClr>
                    </a:solidFill>
                  </a:tcPr>
                </a:tc>
                <a:tc>
                  <a:txBody>
                    <a:bodyPr/>
                    <a:lstStyle/>
                    <a:p>
                      <a:r>
                        <a:rPr lang="es-EC" sz="1700" dirty="0" smtClean="0"/>
                        <a:t>0,07 kg</a:t>
                      </a:r>
                      <a:endParaRPr lang="es-EC" sz="1700" dirty="0"/>
                    </a:p>
                  </a:txBody>
                  <a:tcPr>
                    <a:solidFill>
                      <a:schemeClr val="bg1">
                        <a:lumMod val="85000"/>
                      </a:schemeClr>
                    </a:solidFill>
                  </a:tcPr>
                </a:tc>
                <a:extLst>
                  <a:ext uri="{0D108BD9-81ED-4DB2-BD59-A6C34878D82A}">
                    <a16:rowId xmlns:a16="http://schemas.microsoft.com/office/drawing/2014/main" val="3469827433"/>
                  </a:ext>
                </a:extLst>
              </a:tr>
            </a:tbl>
          </a:graphicData>
        </a:graphic>
      </p:graphicFrame>
      <p:sp>
        <p:nvSpPr>
          <p:cNvPr id="23" name="CuadroTexto 22"/>
          <p:cNvSpPr txBox="1"/>
          <p:nvPr/>
        </p:nvSpPr>
        <p:spPr>
          <a:xfrm flipH="1">
            <a:off x="8653455" y="873645"/>
            <a:ext cx="2508291"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Cargador falso</a:t>
            </a:r>
            <a:endParaRPr lang="es-EC" b="1" dirty="0">
              <a:latin typeface="Arial" panose="020B0604020202020204" pitchFamily="34" charset="0"/>
              <a:cs typeface="Arial" panose="020B0604020202020204" pitchFamily="34" charset="0"/>
            </a:endParaRPr>
          </a:p>
        </p:txBody>
      </p:sp>
      <p:pic>
        <p:nvPicPr>
          <p:cNvPr id="11" name="Imagen 10"/>
          <p:cNvPicPr/>
          <p:nvPr/>
        </p:nvPicPr>
        <p:blipFill rotWithShape="1">
          <a:blip r:embed="rId5" cstate="email">
            <a:extLst>
              <a:ext uri="{28A0092B-C50C-407E-A947-70E740481C1C}">
                <a14:useLocalDpi xmlns:a14="http://schemas.microsoft.com/office/drawing/2010/main"/>
              </a:ext>
            </a:extLst>
          </a:blip>
          <a:srcRect/>
          <a:stretch/>
        </p:blipFill>
        <p:spPr>
          <a:xfrm>
            <a:off x="7842601" y="1656397"/>
            <a:ext cx="4026311" cy="2476691"/>
          </a:xfrm>
          <a:prstGeom prst="rect">
            <a:avLst/>
          </a:prstGeom>
        </p:spPr>
      </p:pic>
      <p:graphicFrame>
        <p:nvGraphicFramePr>
          <p:cNvPr id="19" name="Tabla 18"/>
          <p:cNvGraphicFramePr>
            <a:graphicFrameLocks noGrp="1"/>
          </p:cNvGraphicFramePr>
          <p:nvPr>
            <p:extLst>
              <p:ext uri="{D42A27DB-BD31-4B8C-83A1-F6EECF244321}">
                <p14:modId xmlns:p14="http://schemas.microsoft.com/office/powerpoint/2010/main" val="131545542"/>
              </p:ext>
            </p:extLst>
          </p:nvPr>
        </p:nvGraphicFramePr>
        <p:xfrm>
          <a:off x="7938423" y="4427181"/>
          <a:ext cx="4091016" cy="1051560"/>
        </p:xfrm>
        <a:graphic>
          <a:graphicData uri="http://schemas.openxmlformats.org/drawingml/2006/table">
            <a:tbl>
              <a:tblPr firstRow="1" bandRow="1">
                <a:tableStyleId>{5C22544A-7EE6-4342-B048-85BDC9FD1C3A}</a:tableStyleId>
              </a:tblPr>
              <a:tblGrid>
                <a:gridCol w="2045508">
                  <a:extLst>
                    <a:ext uri="{9D8B030D-6E8A-4147-A177-3AD203B41FA5}">
                      <a16:colId xmlns:a16="http://schemas.microsoft.com/office/drawing/2014/main" val="3784422149"/>
                    </a:ext>
                  </a:extLst>
                </a:gridCol>
                <a:gridCol w="2045508">
                  <a:extLst>
                    <a:ext uri="{9D8B030D-6E8A-4147-A177-3AD203B41FA5}">
                      <a16:colId xmlns:a16="http://schemas.microsoft.com/office/drawing/2014/main" val="3881109218"/>
                    </a:ext>
                  </a:extLst>
                </a:gridCol>
              </a:tblGrid>
              <a:tr h="270000">
                <a:tc>
                  <a:txBody>
                    <a:bodyPr/>
                    <a:lstStyle/>
                    <a:p>
                      <a:r>
                        <a:rPr lang="es-EC" sz="1700" dirty="0" smtClean="0">
                          <a:solidFill>
                            <a:schemeClr val="tx1"/>
                          </a:solidFill>
                        </a:rPr>
                        <a:t>Datos técnicos</a:t>
                      </a:r>
                      <a:endParaRPr lang="es-EC" sz="1700" dirty="0">
                        <a:solidFill>
                          <a:schemeClr val="tx1"/>
                        </a:solidFill>
                      </a:endParaRPr>
                    </a:p>
                  </a:txBody>
                  <a:tcPr>
                    <a:solidFill>
                      <a:schemeClr val="bg1">
                        <a:lumMod val="85000"/>
                      </a:schemeClr>
                    </a:solidFill>
                  </a:tcPr>
                </a:tc>
                <a:tc>
                  <a:txBody>
                    <a:bodyPr/>
                    <a:lstStyle/>
                    <a:p>
                      <a:r>
                        <a:rPr lang="es-EC" sz="1700" dirty="0" smtClean="0">
                          <a:solidFill>
                            <a:schemeClr val="tx1"/>
                          </a:solidFill>
                        </a:rPr>
                        <a:t>Especificaciones</a:t>
                      </a:r>
                      <a:endParaRPr lang="es-EC" sz="1700" dirty="0">
                        <a:solidFill>
                          <a:schemeClr val="tx1"/>
                        </a:solidFill>
                      </a:endParaRPr>
                    </a:p>
                  </a:txBody>
                  <a:tcPr>
                    <a:solidFill>
                      <a:schemeClr val="bg1">
                        <a:lumMod val="85000"/>
                      </a:schemeClr>
                    </a:solidFill>
                  </a:tcPr>
                </a:tc>
                <a:extLst>
                  <a:ext uri="{0D108BD9-81ED-4DB2-BD59-A6C34878D82A}">
                    <a16:rowId xmlns:a16="http://schemas.microsoft.com/office/drawing/2014/main" val="498055053"/>
                  </a:ext>
                </a:extLst>
              </a:tr>
              <a:tr h="270000">
                <a:tc>
                  <a:txBody>
                    <a:bodyPr/>
                    <a:lstStyle/>
                    <a:p>
                      <a:r>
                        <a:rPr lang="es-EC" sz="1700" dirty="0" smtClean="0"/>
                        <a:t>Material</a:t>
                      </a:r>
                      <a:endParaRPr lang="es-EC" sz="1700" dirty="0"/>
                    </a:p>
                  </a:txBody>
                  <a:tcPr>
                    <a:solidFill>
                      <a:schemeClr val="bg1">
                        <a:lumMod val="85000"/>
                      </a:schemeClr>
                    </a:solidFill>
                  </a:tcPr>
                </a:tc>
                <a:tc>
                  <a:txBody>
                    <a:bodyPr/>
                    <a:lstStyle/>
                    <a:p>
                      <a:r>
                        <a:rPr lang="es-EC" sz="1700" dirty="0" smtClean="0"/>
                        <a:t>ABS</a:t>
                      </a:r>
                      <a:r>
                        <a:rPr lang="es-EC" sz="1700" baseline="0" dirty="0" smtClean="0"/>
                        <a:t> / PLA + / Nylon</a:t>
                      </a:r>
                      <a:endParaRPr lang="es-EC" sz="1700" dirty="0"/>
                    </a:p>
                  </a:txBody>
                  <a:tcPr>
                    <a:solidFill>
                      <a:schemeClr val="bg1">
                        <a:lumMod val="85000"/>
                      </a:schemeClr>
                    </a:solidFill>
                  </a:tcPr>
                </a:tc>
                <a:extLst>
                  <a:ext uri="{0D108BD9-81ED-4DB2-BD59-A6C34878D82A}">
                    <a16:rowId xmlns:a16="http://schemas.microsoft.com/office/drawing/2014/main" val="2789276731"/>
                  </a:ext>
                </a:extLst>
              </a:tr>
              <a:tr h="270000">
                <a:tc>
                  <a:txBody>
                    <a:bodyPr/>
                    <a:lstStyle/>
                    <a:p>
                      <a:r>
                        <a:rPr lang="es-EC" sz="1700" dirty="0" smtClean="0"/>
                        <a:t>Masa</a:t>
                      </a:r>
                      <a:endParaRPr lang="es-EC" sz="1700" dirty="0"/>
                    </a:p>
                  </a:txBody>
                  <a:tcPr>
                    <a:solidFill>
                      <a:schemeClr val="bg1">
                        <a:lumMod val="85000"/>
                      </a:schemeClr>
                    </a:solidFill>
                  </a:tcPr>
                </a:tc>
                <a:tc>
                  <a:txBody>
                    <a:bodyPr/>
                    <a:lstStyle/>
                    <a:p>
                      <a:r>
                        <a:rPr lang="es-EC" sz="1700" dirty="0" smtClean="0"/>
                        <a:t>0,09 kg</a:t>
                      </a:r>
                      <a:endParaRPr lang="es-EC" sz="1700" dirty="0"/>
                    </a:p>
                  </a:txBody>
                  <a:tcPr>
                    <a:solidFill>
                      <a:schemeClr val="bg1">
                        <a:lumMod val="85000"/>
                      </a:schemeClr>
                    </a:solidFill>
                  </a:tcPr>
                </a:tc>
                <a:extLst>
                  <a:ext uri="{0D108BD9-81ED-4DB2-BD59-A6C34878D82A}">
                    <a16:rowId xmlns:a16="http://schemas.microsoft.com/office/drawing/2014/main" val="3469827433"/>
                  </a:ext>
                </a:extLst>
              </a:tr>
            </a:tbl>
          </a:graphicData>
        </a:graphic>
      </p:graphicFrame>
    </p:spTree>
    <p:extLst>
      <p:ext uri="{BB962C8B-B14F-4D97-AF65-F5344CB8AC3E}">
        <p14:creationId xmlns:p14="http://schemas.microsoft.com/office/powerpoint/2010/main" val="258632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13" name="CuadroTexto 12"/>
          <p:cNvSpPr txBox="1"/>
          <p:nvPr/>
        </p:nvSpPr>
        <p:spPr>
          <a:xfrm flipH="1">
            <a:off x="4029272" y="782242"/>
            <a:ext cx="3350120"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Cuerpo del arma no-letal</a:t>
            </a:r>
            <a:endParaRPr lang="es-EC"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3672" y="1470663"/>
            <a:ext cx="4879847" cy="2334213"/>
          </a:xfrm>
          <a:prstGeom prst="rect">
            <a:avLst/>
          </a:prstGeom>
        </p:spPr>
      </p:pic>
      <p:pic>
        <p:nvPicPr>
          <p:cNvPr id="8" name="Imagen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97880" y="1487006"/>
            <a:ext cx="5852160" cy="2317870"/>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3987954260"/>
              </p:ext>
            </p:extLst>
          </p:nvPr>
        </p:nvGraphicFramePr>
        <p:xfrm>
          <a:off x="1097279" y="4055801"/>
          <a:ext cx="9265737" cy="1920240"/>
        </p:xfrm>
        <a:graphic>
          <a:graphicData uri="http://schemas.openxmlformats.org/drawingml/2006/table">
            <a:tbl>
              <a:tblPr firstRow="1" bandRow="1">
                <a:tableStyleId>{5C22544A-7EE6-4342-B048-85BDC9FD1C3A}</a:tableStyleId>
              </a:tblPr>
              <a:tblGrid>
                <a:gridCol w="526057">
                  <a:extLst>
                    <a:ext uri="{9D8B030D-6E8A-4147-A177-3AD203B41FA5}">
                      <a16:colId xmlns:a16="http://schemas.microsoft.com/office/drawing/2014/main" val="694658656"/>
                    </a:ext>
                  </a:extLst>
                </a:gridCol>
                <a:gridCol w="3017249">
                  <a:extLst>
                    <a:ext uri="{9D8B030D-6E8A-4147-A177-3AD203B41FA5}">
                      <a16:colId xmlns:a16="http://schemas.microsoft.com/office/drawing/2014/main" val="1760244612"/>
                    </a:ext>
                  </a:extLst>
                </a:gridCol>
                <a:gridCol w="1907477">
                  <a:extLst>
                    <a:ext uri="{9D8B030D-6E8A-4147-A177-3AD203B41FA5}">
                      <a16:colId xmlns:a16="http://schemas.microsoft.com/office/drawing/2014/main" val="2635593763"/>
                    </a:ext>
                  </a:extLst>
                </a:gridCol>
                <a:gridCol w="1907477">
                  <a:extLst>
                    <a:ext uri="{9D8B030D-6E8A-4147-A177-3AD203B41FA5}">
                      <a16:colId xmlns:a16="http://schemas.microsoft.com/office/drawing/2014/main" val="3784422149"/>
                    </a:ext>
                  </a:extLst>
                </a:gridCol>
                <a:gridCol w="1907477">
                  <a:extLst>
                    <a:ext uri="{9D8B030D-6E8A-4147-A177-3AD203B41FA5}">
                      <a16:colId xmlns:a16="http://schemas.microsoft.com/office/drawing/2014/main" val="3881109218"/>
                    </a:ext>
                  </a:extLst>
                </a:gridCol>
              </a:tblGrid>
              <a:tr h="314660">
                <a:tc>
                  <a:txBody>
                    <a:bodyPr/>
                    <a:lstStyle/>
                    <a:p>
                      <a:r>
                        <a:rPr lang="es-EC" sz="1500" dirty="0" smtClean="0">
                          <a:solidFill>
                            <a:schemeClr val="tx1"/>
                          </a:solidFill>
                        </a:rPr>
                        <a:t>No.</a:t>
                      </a:r>
                      <a:endParaRPr lang="es-EC" sz="1500" dirty="0">
                        <a:solidFill>
                          <a:schemeClr val="tx1"/>
                        </a:solidFill>
                      </a:endParaRPr>
                    </a:p>
                  </a:txBody>
                  <a:tcPr>
                    <a:solidFill>
                      <a:schemeClr val="bg1">
                        <a:lumMod val="85000"/>
                      </a:schemeClr>
                    </a:solidFill>
                  </a:tcPr>
                </a:tc>
                <a:tc>
                  <a:txBody>
                    <a:bodyPr/>
                    <a:lstStyle/>
                    <a:p>
                      <a:r>
                        <a:rPr lang="es-EC" sz="1500" dirty="0" smtClean="0">
                          <a:solidFill>
                            <a:schemeClr val="tx1"/>
                          </a:solidFill>
                        </a:rPr>
                        <a:t>Parámetro</a:t>
                      </a:r>
                      <a:endParaRPr lang="es-EC" sz="1500" dirty="0">
                        <a:solidFill>
                          <a:schemeClr val="tx1"/>
                        </a:solidFill>
                      </a:endParaRPr>
                    </a:p>
                  </a:txBody>
                  <a:tcPr>
                    <a:solidFill>
                      <a:schemeClr val="bg1">
                        <a:lumMod val="85000"/>
                      </a:schemeClr>
                    </a:solidFill>
                  </a:tcPr>
                </a:tc>
                <a:tc>
                  <a:txBody>
                    <a:bodyPr/>
                    <a:lstStyle/>
                    <a:p>
                      <a:r>
                        <a:rPr lang="es-EC" sz="1500" dirty="0" smtClean="0">
                          <a:solidFill>
                            <a:schemeClr val="tx1"/>
                          </a:solidFill>
                        </a:rPr>
                        <a:t>Ponderación</a:t>
                      </a:r>
                      <a:endParaRPr lang="es-EC" sz="1500" dirty="0">
                        <a:solidFill>
                          <a:schemeClr val="tx1"/>
                        </a:solidFill>
                      </a:endParaRPr>
                    </a:p>
                  </a:txBody>
                  <a:tcPr>
                    <a:solidFill>
                      <a:schemeClr val="bg1">
                        <a:lumMod val="85000"/>
                      </a:schemeClr>
                    </a:solidFill>
                  </a:tcPr>
                </a:tc>
                <a:tc>
                  <a:txBody>
                    <a:bodyPr/>
                    <a:lstStyle/>
                    <a:p>
                      <a:r>
                        <a:rPr lang="es-EC" sz="1500" dirty="0" smtClean="0">
                          <a:solidFill>
                            <a:schemeClr val="tx1"/>
                          </a:solidFill>
                        </a:rPr>
                        <a:t>Sistema de</a:t>
                      </a:r>
                      <a:r>
                        <a:rPr lang="es-EC" sz="1500" baseline="0" dirty="0" smtClean="0">
                          <a:solidFill>
                            <a:schemeClr val="tx1"/>
                          </a:solidFill>
                        </a:rPr>
                        <a:t> disparo 1</a:t>
                      </a:r>
                      <a:endParaRPr lang="es-EC" sz="1500" dirty="0">
                        <a:solidFill>
                          <a:schemeClr val="tx1"/>
                        </a:solidFill>
                      </a:endParaRPr>
                    </a:p>
                  </a:txBody>
                  <a:tcPr>
                    <a:solidFill>
                      <a:schemeClr val="bg1">
                        <a:lumMod val="85000"/>
                      </a:schemeClr>
                    </a:solidFill>
                  </a:tcPr>
                </a:tc>
                <a:tc>
                  <a:txBody>
                    <a:bodyPr/>
                    <a:lstStyle/>
                    <a:p>
                      <a:r>
                        <a:rPr lang="es-EC" sz="1500" dirty="0" smtClean="0">
                          <a:solidFill>
                            <a:schemeClr val="tx1"/>
                          </a:solidFill>
                        </a:rPr>
                        <a:t>Sistema de disparo 2</a:t>
                      </a:r>
                      <a:endParaRPr lang="es-EC" sz="1500" dirty="0">
                        <a:solidFill>
                          <a:schemeClr val="tx1"/>
                        </a:solidFill>
                      </a:endParaRPr>
                    </a:p>
                  </a:txBody>
                  <a:tcPr>
                    <a:solidFill>
                      <a:schemeClr val="bg1">
                        <a:lumMod val="85000"/>
                      </a:schemeClr>
                    </a:solidFill>
                  </a:tcPr>
                </a:tc>
                <a:extLst>
                  <a:ext uri="{0D108BD9-81ED-4DB2-BD59-A6C34878D82A}">
                    <a16:rowId xmlns:a16="http://schemas.microsoft.com/office/drawing/2014/main" val="498055053"/>
                  </a:ext>
                </a:extLst>
              </a:tr>
              <a:tr h="314660">
                <a:tc>
                  <a:txBody>
                    <a:bodyPr/>
                    <a:lstStyle/>
                    <a:p>
                      <a:pPr algn="ctr"/>
                      <a:r>
                        <a:rPr lang="es-EC" sz="1500" dirty="0" smtClean="0"/>
                        <a:t>1</a:t>
                      </a:r>
                      <a:endParaRPr lang="es-EC" sz="1500" dirty="0"/>
                    </a:p>
                  </a:txBody>
                  <a:tcPr>
                    <a:solidFill>
                      <a:schemeClr val="bg1">
                        <a:lumMod val="85000"/>
                      </a:schemeClr>
                    </a:solidFill>
                  </a:tcPr>
                </a:tc>
                <a:tc>
                  <a:txBody>
                    <a:bodyPr/>
                    <a:lstStyle/>
                    <a:p>
                      <a:r>
                        <a:rPr lang="es-EC" sz="1500" dirty="0" smtClean="0"/>
                        <a:t>Simplicidad del sistema</a:t>
                      </a:r>
                      <a:endParaRPr lang="es-EC" sz="1500" dirty="0"/>
                    </a:p>
                  </a:txBody>
                  <a:tcPr>
                    <a:solidFill>
                      <a:schemeClr val="bg1">
                        <a:lumMod val="85000"/>
                      </a:schemeClr>
                    </a:solidFill>
                  </a:tcPr>
                </a:tc>
                <a:tc>
                  <a:txBody>
                    <a:bodyPr/>
                    <a:lstStyle/>
                    <a:p>
                      <a:r>
                        <a:rPr lang="es-EC" sz="1500" dirty="0" smtClean="0"/>
                        <a:t>30%</a:t>
                      </a:r>
                      <a:endParaRPr lang="es-EC" sz="1500" dirty="0"/>
                    </a:p>
                  </a:txBody>
                  <a:tcPr>
                    <a:solidFill>
                      <a:schemeClr val="bg1">
                        <a:lumMod val="85000"/>
                      </a:schemeClr>
                    </a:solidFill>
                  </a:tcPr>
                </a:tc>
                <a:tc>
                  <a:txBody>
                    <a:bodyPr/>
                    <a:lstStyle/>
                    <a:p>
                      <a:r>
                        <a:rPr lang="es-EC" sz="1500" dirty="0" smtClean="0"/>
                        <a:t>15 %</a:t>
                      </a:r>
                      <a:endParaRPr lang="es-EC" sz="1500" dirty="0"/>
                    </a:p>
                  </a:txBody>
                  <a:tcPr>
                    <a:solidFill>
                      <a:schemeClr val="bg1">
                        <a:lumMod val="85000"/>
                      </a:schemeClr>
                    </a:solidFill>
                  </a:tcPr>
                </a:tc>
                <a:tc>
                  <a:txBody>
                    <a:bodyPr/>
                    <a:lstStyle/>
                    <a:p>
                      <a:r>
                        <a:rPr lang="es-EC" sz="1500" dirty="0" smtClean="0"/>
                        <a:t>25 %</a:t>
                      </a:r>
                      <a:endParaRPr lang="es-EC" sz="1500" dirty="0"/>
                    </a:p>
                  </a:txBody>
                  <a:tcPr>
                    <a:solidFill>
                      <a:schemeClr val="bg1">
                        <a:lumMod val="85000"/>
                      </a:schemeClr>
                    </a:solidFill>
                  </a:tcPr>
                </a:tc>
                <a:extLst>
                  <a:ext uri="{0D108BD9-81ED-4DB2-BD59-A6C34878D82A}">
                    <a16:rowId xmlns:a16="http://schemas.microsoft.com/office/drawing/2014/main" val="3437300096"/>
                  </a:ext>
                </a:extLst>
              </a:tr>
              <a:tr h="314660">
                <a:tc>
                  <a:txBody>
                    <a:bodyPr/>
                    <a:lstStyle/>
                    <a:p>
                      <a:pPr algn="ctr"/>
                      <a:r>
                        <a:rPr lang="es-EC" sz="1500" dirty="0" smtClean="0"/>
                        <a:t>2</a:t>
                      </a:r>
                      <a:endParaRPr lang="es-EC" sz="1500" dirty="0"/>
                    </a:p>
                  </a:txBody>
                  <a:tcPr>
                    <a:solidFill>
                      <a:schemeClr val="bg1">
                        <a:lumMod val="85000"/>
                      </a:schemeClr>
                    </a:solidFill>
                  </a:tcPr>
                </a:tc>
                <a:tc>
                  <a:txBody>
                    <a:bodyPr/>
                    <a:lstStyle/>
                    <a:p>
                      <a:r>
                        <a:rPr lang="es-EC" sz="1500" dirty="0" smtClean="0"/>
                        <a:t>Facilidad de manufactura</a:t>
                      </a:r>
                      <a:endParaRPr lang="es-EC" sz="1500" dirty="0"/>
                    </a:p>
                  </a:txBody>
                  <a:tcPr>
                    <a:solidFill>
                      <a:schemeClr val="bg1">
                        <a:lumMod val="85000"/>
                      </a:schemeClr>
                    </a:solidFill>
                  </a:tcPr>
                </a:tc>
                <a:tc>
                  <a:txBody>
                    <a:bodyPr/>
                    <a:lstStyle/>
                    <a:p>
                      <a:r>
                        <a:rPr lang="es-EC" sz="1500" dirty="0" smtClean="0"/>
                        <a:t>30 %</a:t>
                      </a:r>
                      <a:endParaRPr lang="es-EC" sz="1500" dirty="0"/>
                    </a:p>
                  </a:txBody>
                  <a:tcPr>
                    <a:solidFill>
                      <a:schemeClr val="bg1">
                        <a:lumMod val="85000"/>
                      </a:schemeClr>
                    </a:solidFill>
                  </a:tcPr>
                </a:tc>
                <a:tc>
                  <a:txBody>
                    <a:bodyPr/>
                    <a:lstStyle/>
                    <a:p>
                      <a:r>
                        <a:rPr lang="es-EC" sz="1500" dirty="0" smtClean="0"/>
                        <a:t>10 %</a:t>
                      </a:r>
                      <a:endParaRPr lang="es-EC" sz="1500" dirty="0"/>
                    </a:p>
                  </a:txBody>
                  <a:tcPr>
                    <a:solidFill>
                      <a:schemeClr val="bg1">
                        <a:lumMod val="85000"/>
                      </a:schemeClr>
                    </a:solidFill>
                  </a:tcPr>
                </a:tc>
                <a:tc>
                  <a:txBody>
                    <a:bodyPr/>
                    <a:lstStyle/>
                    <a:p>
                      <a:r>
                        <a:rPr lang="es-EC" sz="1500" dirty="0" smtClean="0"/>
                        <a:t>25 %</a:t>
                      </a:r>
                      <a:endParaRPr lang="es-EC" sz="1500" dirty="0"/>
                    </a:p>
                  </a:txBody>
                  <a:tcPr>
                    <a:solidFill>
                      <a:schemeClr val="bg1">
                        <a:lumMod val="85000"/>
                      </a:schemeClr>
                    </a:solidFill>
                  </a:tcPr>
                </a:tc>
                <a:extLst>
                  <a:ext uri="{0D108BD9-81ED-4DB2-BD59-A6C34878D82A}">
                    <a16:rowId xmlns:a16="http://schemas.microsoft.com/office/drawing/2014/main" val="2789276731"/>
                  </a:ext>
                </a:extLst>
              </a:tr>
              <a:tr h="314660">
                <a:tc>
                  <a:txBody>
                    <a:bodyPr/>
                    <a:lstStyle/>
                    <a:p>
                      <a:pPr algn="ctr"/>
                      <a:r>
                        <a:rPr lang="es-EC" sz="1500" dirty="0" smtClean="0"/>
                        <a:t>3</a:t>
                      </a:r>
                      <a:endParaRPr lang="es-EC" sz="1500" dirty="0"/>
                    </a:p>
                  </a:txBody>
                  <a:tcPr>
                    <a:solidFill>
                      <a:schemeClr val="bg1">
                        <a:lumMod val="85000"/>
                      </a:schemeClr>
                    </a:solidFill>
                  </a:tcPr>
                </a:tc>
                <a:tc>
                  <a:txBody>
                    <a:bodyPr/>
                    <a:lstStyle/>
                    <a:p>
                      <a:r>
                        <a:rPr lang="es-EC" sz="1500" dirty="0" smtClean="0"/>
                        <a:t>Bajo</a:t>
                      </a:r>
                      <a:r>
                        <a:rPr lang="es-EC" sz="1500" baseline="0" dirty="0" smtClean="0"/>
                        <a:t> costo de fabricación</a:t>
                      </a:r>
                      <a:endParaRPr lang="es-EC" sz="1500" dirty="0"/>
                    </a:p>
                  </a:txBody>
                  <a:tcPr>
                    <a:solidFill>
                      <a:schemeClr val="bg1">
                        <a:lumMod val="85000"/>
                      </a:schemeClr>
                    </a:solidFill>
                  </a:tcPr>
                </a:tc>
                <a:tc>
                  <a:txBody>
                    <a:bodyPr/>
                    <a:lstStyle/>
                    <a:p>
                      <a:r>
                        <a:rPr lang="es-EC" sz="1500" dirty="0" smtClean="0"/>
                        <a:t>20 %</a:t>
                      </a:r>
                      <a:endParaRPr lang="es-EC" sz="1500" dirty="0"/>
                    </a:p>
                  </a:txBody>
                  <a:tcPr>
                    <a:solidFill>
                      <a:schemeClr val="bg1">
                        <a:lumMod val="85000"/>
                      </a:schemeClr>
                    </a:solidFill>
                  </a:tcPr>
                </a:tc>
                <a:tc>
                  <a:txBody>
                    <a:bodyPr/>
                    <a:lstStyle/>
                    <a:p>
                      <a:r>
                        <a:rPr lang="es-EC" sz="1500" dirty="0" smtClean="0"/>
                        <a:t>10 %</a:t>
                      </a:r>
                      <a:endParaRPr lang="es-EC" sz="1500" dirty="0"/>
                    </a:p>
                  </a:txBody>
                  <a:tcPr>
                    <a:solidFill>
                      <a:schemeClr val="bg1">
                        <a:lumMod val="85000"/>
                      </a:schemeClr>
                    </a:solidFill>
                  </a:tcPr>
                </a:tc>
                <a:tc>
                  <a:txBody>
                    <a:bodyPr/>
                    <a:lstStyle/>
                    <a:p>
                      <a:r>
                        <a:rPr lang="es-EC" sz="1500" dirty="0" smtClean="0"/>
                        <a:t>20 %</a:t>
                      </a:r>
                      <a:endParaRPr lang="es-EC" sz="1500" dirty="0"/>
                    </a:p>
                  </a:txBody>
                  <a:tcPr>
                    <a:solidFill>
                      <a:schemeClr val="bg1">
                        <a:lumMod val="85000"/>
                      </a:schemeClr>
                    </a:solidFill>
                  </a:tcPr>
                </a:tc>
                <a:extLst>
                  <a:ext uri="{0D108BD9-81ED-4DB2-BD59-A6C34878D82A}">
                    <a16:rowId xmlns:a16="http://schemas.microsoft.com/office/drawing/2014/main" val="3469827433"/>
                  </a:ext>
                </a:extLst>
              </a:tr>
              <a:tr h="314660">
                <a:tc>
                  <a:txBody>
                    <a:bodyPr/>
                    <a:lstStyle/>
                    <a:p>
                      <a:pPr algn="ctr"/>
                      <a:r>
                        <a:rPr lang="es-EC" sz="1500" dirty="0" smtClean="0"/>
                        <a:t>4</a:t>
                      </a:r>
                      <a:endParaRPr lang="es-EC" sz="1500" dirty="0"/>
                    </a:p>
                  </a:txBody>
                  <a:tcPr>
                    <a:solidFill>
                      <a:schemeClr val="bg1">
                        <a:lumMod val="85000"/>
                      </a:schemeClr>
                    </a:solidFill>
                  </a:tcPr>
                </a:tc>
                <a:tc>
                  <a:txBody>
                    <a:bodyPr/>
                    <a:lstStyle/>
                    <a:p>
                      <a:r>
                        <a:rPr lang="es-EC" sz="1500" dirty="0" smtClean="0"/>
                        <a:t>Alta</a:t>
                      </a:r>
                      <a:r>
                        <a:rPr lang="es-EC" sz="1500" baseline="0" dirty="0" smtClean="0"/>
                        <a:t> e</a:t>
                      </a:r>
                      <a:r>
                        <a:rPr lang="es-EC" sz="1500" dirty="0" smtClean="0"/>
                        <a:t>ficiencia de disparo</a:t>
                      </a:r>
                      <a:endParaRPr lang="es-EC" sz="1500" dirty="0"/>
                    </a:p>
                  </a:txBody>
                  <a:tcPr>
                    <a:solidFill>
                      <a:schemeClr val="bg1">
                        <a:lumMod val="85000"/>
                      </a:schemeClr>
                    </a:solidFill>
                  </a:tcPr>
                </a:tc>
                <a:tc>
                  <a:txBody>
                    <a:bodyPr/>
                    <a:lstStyle/>
                    <a:p>
                      <a:r>
                        <a:rPr lang="es-EC" sz="1500" dirty="0" smtClean="0"/>
                        <a:t>20 %</a:t>
                      </a:r>
                      <a:endParaRPr lang="es-EC" sz="1500" dirty="0"/>
                    </a:p>
                  </a:txBody>
                  <a:tcPr>
                    <a:solidFill>
                      <a:schemeClr val="bg1">
                        <a:lumMod val="85000"/>
                      </a:schemeClr>
                    </a:solidFill>
                  </a:tcPr>
                </a:tc>
                <a:tc>
                  <a:txBody>
                    <a:bodyPr/>
                    <a:lstStyle/>
                    <a:p>
                      <a:r>
                        <a:rPr lang="es-EC" sz="1500" dirty="0" smtClean="0"/>
                        <a:t>15 %</a:t>
                      </a:r>
                      <a:endParaRPr lang="es-EC" sz="1500" dirty="0"/>
                    </a:p>
                  </a:txBody>
                  <a:tcPr>
                    <a:solidFill>
                      <a:schemeClr val="bg1">
                        <a:lumMod val="85000"/>
                      </a:schemeClr>
                    </a:solidFill>
                  </a:tcPr>
                </a:tc>
                <a:tc>
                  <a:txBody>
                    <a:bodyPr/>
                    <a:lstStyle/>
                    <a:p>
                      <a:r>
                        <a:rPr lang="es-EC" sz="1500" dirty="0" smtClean="0"/>
                        <a:t>18 %</a:t>
                      </a:r>
                      <a:endParaRPr lang="es-EC" sz="1500" dirty="0"/>
                    </a:p>
                  </a:txBody>
                  <a:tcPr>
                    <a:solidFill>
                      <a:schemeClr val="bg1">
                        <a:lumMod val="85000"/>
                      </a:schemeClr>
                    </a:solidFill>
                  </a:tcPr>
                </a:tc>
                <a:extLst>
                  <a:ext uri="{0D108BD9-81ED-4DB2-BD59-A6C34878D82A}">
                    <a16:rowId xmlns:a16="http://schemas.microsoft.com/office/drawing/2014/main" val="4202594418"/>
                  </a:ext>
                </a:extLst>
              </a:tr>
              <a:tr h="314660">
                <a:tc gridSpan="2">
                  <a:txBody>
                    <a:bodyPr/>
                    <a:lstStyle/>
                    <a:p>
                      <a:endParaRPr lang="es-EC" sz="1500" dirty="0"/>
                    </a:p>
                  </a:txBody>
                  <a:tcPr>
                    <a:solidFill>
                      <a:schemeClr val="bg1"/>
                    </a:solidFill>
                  </a:tcPr>
                </a:tc>
                <a:tc hMerge="1">
                  <a:txBody>
                    <a:bodyPr/>
                    <a:lstStyle/>
                    <a:p>
                      <a:endParaRPr lang="es-EC" sz="1200" dirty="0"/>
                    </a:p>
                  </a:txBody>
                  <a:tcPr>
                    <a:solidFill>
                      <a:schemeClr val="bg1">
                        <a:lumMod val="85000"/>
                      </a:schemeClr>
                    </a:solidFill>
                  </a:tcPr>
                </a:tc>
                <a:tc>
                  <a:txBody>
                    <a:bodyPr/>
                    <a:lstStyle/>
                    <a:p>
                      <a:r>
                        <a:rPr lang="es-EC" sz="1500" b="1" dirty="0" smtClean="0"/>
                        <a:t>100 %</a:t>
                      </a:r>
                      <a:endParaRPr lang="es-EC" sz="1500" b="1" dirty="0"/>
                    </a:p>
                  </a:txBody>
                  <a:tcPr>
                    <a:solidFill>
                      <a:schemeClr val="bg1">
                        <a:lumMod val="85000"/>
                      </a:schemeClr>
                    </a:solidFill>
                  </a:tcPr>
                </a:tc>
                <a:tc>
                  <a:txBody>
                    <a:bodyPr/>
                    <a:lstStyle/>
                    <a:p>
                      <a:r>
                        <a:rPr lang="es-EC" sz="1500" b="1" dirty="0" smtClean="0"/>
                        <a:t>50%</a:t>
                      </a:r>
                      <a:endParaRPr lang="es-EC" sz="1500" b="1" dirty="0"/>
                    </a:p>
                  </a:txBody>
                  <a:tcPr>
                    <a:solidFill>
                      <a:schemeClr val="bg1">
                        <a:lumMod val="85000"/>
                      </a:schemeClr>
                    </a:solidFill>
                  </a:tcPr>
                </a:tc>
                <a:tc>
                  <a:txBody>
                    <a:bodyPr/>
                    <a:lstStyle/>
                    <a:p>
                      <a:r>
                        <a:rPr lang="es-EC" sz="1500" b="1" dirty="0" smtClean="0">
                          <a:solidFill>
                            <a:schemeClr val="tx2"/>
                          </a:solidFill>
                        </a:rPr>
                        <a:t>88%</a:t>
                      </a:r>
                      <a:endParaRPr lang="es-EC" sz="1500" b="1" dirty="0">
                        <a:solidFill>
                          <a:schemeClr val="tx2"/>
                        </a:solidFill>
                      </a:endParaRPr>
                    </a:p>
                  </a:txBody>
                  <a:tcPr>
                    <a:solidFill>
                      <a:schemeClr val="bg1">
                        <a:lumMod val="85000"/>
                      </a:schemeClr>
                    </a:solidFill>
                  </a:tcPr>
                </a:tc>
                <a:extLst>
                  <a:ext uri="{0D108BD9-81ED-4DB2-BD59-A6C34878D82A}">
                    <a16:rowId xmlns:a16="http://schemas.microsoft.com/office/drawing/2014/main" val="3273426401"/>
                  </a:ext>
                </a:extLst>
              </a:tr>
            </a:tbl>
          </a:graphicData>
        </a:graphic>
      </p:graphicFrame>
      <p:sp>
        <p:nvSpPr>
          <p:cNvPr id="9" name="Elipse 8"/>
          <p:cNvSpPr/>
          <p:nvPr/>
        </p:nvSpPr>
        <p:spPr>
          <a:xfrm>
            <a:off x="539496" y="3163824"/>
            <a:ext cx="557784" cy="530352"/>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14" name="Elipse 13"/>
          <p:cNvSpPr/>
          <p:nvPr/>
        </p:nvSpPr>
        <p:spPr>
          <a:xfrm>
            <a:off x="6039612" y="3177182"/>
            <a:ext cx="557784" cy="530352"/>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cxnSp>
        <p:nvCxnSpPr>
          <p:cNvPr id="15" name="Conector recto de flecha 14"/>
          <p:cNvCxnSpPr/>
          <p:nvPr/>
        </p:nvCxnSpPr>
        <p:spPr>
          <a:xfrm flipH="1" flipV="1">
            <a:off x="4029272" y="2843784"/>
            <a:ext cx="222688" cy="32004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4221166" y="3152001"/>
            <a:ext cx="655949"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Fiador</a:t>
            </a:r>
            <a:endParaRPr lang="es-EC" sz="1200" b="1" dirty="0">
              <a:latin typeface="Arial" panose="020B0604020202020204" pitchFamily="34" charset="0"/>
              <a:cs typeface="Arial" panose="020B0604020202020204" pitchFamily="34" charset="0"/>
            </a:endParaRPr>
          </a:p>
        </p:txBody>
      </p:sp>
      <p:cxnSp>
        <p:nvCxnSpPr>
          <p:cNvPr id="19" name="Conector recto de flecha 18"/>
          <p:cNvCxnSpPr/>
          <p:nvPr/>
        </p:nvCxnSpPr>
        <p:spPr>
          <a:xfrm flipH="1" flipV="1">
            <a:off x="10363016" y="2519725"/>
            <a:ext cx="222688" cy="32004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554910" y="2827942"/>
            <a:ext cx="655949"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Fiador</a:t>
            </a:r>
            <a:endParaRPr lang="es-EC" sz="1200" b="1" dirty="0">
              <a:latin typeface="Arial" panose="020B0604020202020204" pitchFamily="34" charset="0"/>
              <a:cs typeface="Arial" panose="020B0604020202020204" pitchFamily="34" charset="0"/>
            </a:endParaRPr>
          </a:p>
        </p:txBody>
      </p:sp>
      <p:cxnSp>
        <p:nvCxnSpPr>
          <p:cNvPr id="21" name="Conector recto de flecha 20"/>
          <p:cNvCxnSpPr>
            <a:stCxn id="22" idx="3"/>
          </p:cNvCxnSpPr>
          <p:nvPr/>
        </p:nvCxnSpPr>
        <p:spPr>
          <a:xfrm flipV="1">
            <a:off x="2774127" y="3197139"/>
            <a:ext cx="407985" cy="303869"/>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2108560" y="3362508"/>
            <a:ext cx="665567"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Gatillo</a:t>
            </a:r>
            <a:endParaRPr lang="es-EC" sz="1200" b="1" dirty="0">
              <a:latin typeface="Arial" panose="020B0604020202020204" pitchFamily="34" charset="0"/>
              <a:cs typeface="Arial" panose="020B0604020202020204" pitchFamily="34" charset="0"/>
            </a:endParaRPr>
          </a:p>
        </p:txBody>
      </p:sp>
      <p:cxnSp>
        <p:nvCxnSpPr>
          <p:cNvPr id="26" name="Conector recto de flecha 25"/>
          <p:cNvCxnSpPr>
            <a:stCxn id="27" idx="3"/>
          </p:cNvCxnSpPr>
          <p:nvPr/>
        </p:nvCxnSpPr>
        <p:spPr>
          <a:xfrm flipV="1">
            <a:off x="9464487" y="3058640"/>
            <a:ext cx="407985" cy="303869"/>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8798920" y="3224009"/>
            <a:ext cx="665567"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Gatillo</a:t>
            </a:r>
            <a:endParaRPr lang="es-EC" sz="1200" b="1" dirty="0">
              <a:latin typeface="Arial" panose="020B0604020202020204" pitchFamily="34" charset="0"/>
              <a:cs typeface="Arial" panose="020B0604020202020204" pitchFamily="34" charset="0"/>
            </a:endParaRPr>
          </a:p>
        </p:txBody>
      </p:sp>
      <p:cxnSp>
        <p:nvCxnSpPr>
          <p:cNvPr id="28" name="Conector recto de flecha 27"/>
          <p:cNvCxnSpPr>
            <a:stCxn id="29" idx="2"/>
          </p:cNvCxnSpPr>
          <p:nvPr/>
        </p:nvCxnSpPr>
        <p:spPr>
          <a:xfrm flipH="1">
            <a:off x="3849141" y="1526266"/>
            <a:ext cx="38208" cy="809014"/>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3371823" y="1249267"/>
            <a:ext cx="1031051"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M. Percutor</a:t>
            </a:r>
            <a:endParaRPr lang="es-EC" sz="1200" b="1" dirty="0">
              <a:latin typeface="Arial" panose="020B0604020202020204" pitchFamily="34" charset="0"/>
              <a:cs typeface="Arial" panose="020B0604020202020204" pitchFamily="34" charset="0"/>
            </a:endParaRPr>
          </a:p>
        </p:txBody>
      </p:sp>
      <p:cxnSp>
        <p:nvCxnSpPr>
          <p:cNvPr id="32" name="Conector recto de flecha 31"/>
          <p:cNvCxnSpPr>
            <a:stCxn id="33" idx="2"/>
          </p:cNvCxnSpPr>
          <p:nvPr/>
        </p:nvCxnSpPr>
        <p:spPr>
          <a:xfrm flipH="1">
            <a:off x="10290369" y="1575003"/>
            <a:ext cx="72647" cy="43175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9847490" y="1298004"/>
            <a:ext cx="1031051"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M. Percutor</a:t>
            </a:r>
            <a:endParaRPr lang="es-EC" sz="1200" b="1" dirty="0">
              <a:latin typeface="Arial" panose="020B0604020202020204" pitchFamily="34" charset="0"/>
              <a:cs typeface="Arial" panose="020B0604020202020204" pitchFamily="34" charset="0"/>
            </a:endParaRPr>
          </a:p>
        </p:txBody>
      </p:sp>
      <p:cxnSp>
        <p:nvCxnSpPr>
          <p:cNvPr id="34" name="Conector recto de flecha 33"/>
          <p:cNvCxnSpPr>
            <a:stCxn id="35" idx="2"/>
          </p:cNvCxnSpPr>
          <p:nvPr/>
        </p:nvCxnSpPr>
        <p:spPr>
          <a:xfrm flipH="1">
            <a:off x="2846740" y="1534144"/>
            <a:ext cx="9328" cy="43175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2403860" y="1257145"/>
            <a:ext cx="904415"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C. Frontal</a:t>
            </a:r>
            <a:endParaRPr lang="es-EC" sz="1200" b="1" dirty="0">
              <a:latin typeface="Arial" panose="020B0604020202020204" pitchFamily="34" charset="0"/>
              <a:cs typeface="Arial" panose="020B0604020202020204" pitchFamily="34" charset="0"/>
            </a:endParaRPr>
          </a:p>
        </p:txBody>
      </p:sp>
      <p:cxnSp>
        <p:nvCxnSpPr>
          <p:cNvPr id="36" name="Conector recto de flecha 35"/>
          <p:cNvCxnSpPr>
            <a:stCxn id="37" idx="2"/>
          </p:cNvCxnSpPr>
          <p:nvPr/>
        </p:nvCxnSpPr>
        <p:spPr>
          <a:xfrm flipH="1">
            <a:off x="6904547" y="1582876"/>
            <a:ext cx="9328" cy="43175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6461667" y="1305877"/>
            <a:ext cx="904415"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C. Frontal</a:t>
            </a:r>
            <a:endParaRPr lang="es-EC" sz="1200" b="1" dirty="0">
              <a:latin typeface="Arial" panose="020B0604020202020204" pitchFamily="34" charset="0"/>
              <a:cs typeface="Arial" panose="020B0604020202020204" pitchFamily="34" charset="0"/>
            </a:endParaRPr>
          </a:p>
        </p:txBody>
      </p:sp>
      <p:cxnSp>
        <p:nvCxnSpPr>
          <p:cNvPr id="39" name="Conector recto de flecha 38"/>
          <p:cNvCxnSpPr>
            <a:stCxn id="40" idx="2"/>
          </p:cNvCxnSpPr>
          <p:nvPr/>
        </p:nvCxnSpPr>
        <p:spPr>
          <a:xfrm flipH="1">
            <a:off x="4251968" y="1534144"/>
            <a:ext cx="774953" cy="649647"/>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4498571" y="1257145"/>
            <a:ext cx="1056700" cy="276999"/>
          </a:xfrm>
          <a:prstGeom prst="rect">
            <a:avLst/>
          </a:prstGeom>
          <a:solidFill>
            <a:srgbClr val="FFFF00"/>
          </a:solidFill>
        </p:spPr>
        <p:txBody>
          <a:bodyPr wrap="none" rtlCol="0">
            <a:spAutoFit/>
          </a:bodyPr>
          <a:lstStyle/>
          <a:p>
            <a:r>
              <a:rPr lang="es-EC" sz="1200" b="1" dirty="0">
                <a:latin typeface="Arial" panose="020B0604020202020204" pitchFamily="34" charset="0"/>
                <a:cs typeface="Arial" panose="020B0604020202020204" pitchFamily="34" charset="0"/>
              </a:rPr>
              <a:t>B</a:t>
            </a:r>
            <a:r>
              <a:rPr lang="es-EC" sz="1200" b="1" dirty="0" smtClean="0">
                <a:latin typeface="Arial" panose="020B0604020202020204" pitchFamily="34" charset="0"/>
                <a:cs typeface="Arial" panose="020B0604020202020204" pitchFamily="34" charset="0"/>
              </a:rPr>
              <a:t>. Conector</a:t>
            </a:r>
            <a:endParaRPr lang="es-EC" sz="1200" b="1" dirty="0">
              <a:latin typeface="Arial" panose="020B0604020202020204" pitchFamily="34" charset="0"/>
              <a:cs typeface="Arial" panose="020B0604020202020204" pitchFamily="34" charset="0"/>
            </a:endParaRPr>
          </a:p>
        </p:txBody>
      </p:sp>
      <p:cxnSp>
        <p:nvCxnSpPr>
          <p:cNvPr id="42" name="Conector recto de flecha 41"/>
          <p:cNvCxnSpPr>
            <a:stCxn id="43" idx="2"/>
          </p:cNvCxnSpPr>
          <p:nvPr/>
        </p:nvCxnSpPr>
        <p:spPr>
          <a:xfrm flipH="1">
            <a:off x="4877141" y="2175436"/>
            <a:ext cx="424213" cy="247235"/>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4750786" y="1898437"/>
            <a:ext cx="1101135"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R. Velocidad</a:t>
            </a:r>
            <a:endParaRPr lang="es-EC" sz="1200" b="1" dirty="0">
              <a:latin typeface="Arial" panose="020B0604020202020204" pitchFamily="34" charset="0"/>
              <a:cs typeface="Arial" panose="020B0604020202020204" pitchFamily="34" charset="0"/>
            </a:endParaRPr>
          </a:p>
        </p:txBody>
      </p:sp>
      <p:cxnSp>
        <p:nvCxnSpPr>
          <p:cNvPr id="44" name="Conector recto de flecha 43"/>
          <p:cNvCxnSpPr>
            <a:stCxn id="45" idx="2"/>
          </p:cNvCxnSpPr>
          <p:nvPr/>
        </p:nvCxnSpPr>
        <p:spPr>
          <a:xfrm flipH="1">
            <a:off x="7828343" y="1409545"/>
            <a:ext cx="866750" cy="437543"/>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8166743" y="1132546"/>
            <a:ext cx="1056700" cy="276999"/>
          </a:xfrm>
          <a:prstGeom prst="rect">
            <a:avLst/>
          </a:prstGeom>
          <a:solidFill>
            <a:srgbClr val="FFFF00"/>
          </a:solidFill>
        </p:spPr>
        <p:txBody>
          <a:bodyPr wrap="none" rtlCol="0">
            <a:spAutoFit/>
          </a:bodyPr>
          <a:lstStyle/>
          <a:p>
            <a:r>
              <a:rPr lang="es-EC" sz="1200" b="1" dirty="0">
                <a:latin typeface="Arial" panose="020B0604020202020204" pitchFamily="34" charset="0"/>
                <a:cs typeface="Arial" panose="020B0604020202020204" pitchFamily="34" charset="0"/>
              </a:rPr>
              <a:t>B</a:t>
            </a:r>
            <a:r>
              <a:rPr lang="es-EC" sz="1200" b="1" dirty="0" smtClean="0">
                <a:latin typeface="Arial" panose="020B0604020202020204" pitchFamily="34" charset="0"/>
                <a:cs typeface="Arial" panose="020B0604020202020204" pitchFamily="34" charset="0"/>
              </a:rPr>
              <a:t>. Conector</a:t>
            </a:r>
            <a:endParaRPr lang="es-EC" sz="1200" b="1" dirty="0">
              <a:latin typeface="Arial" panose="020B0604020202020204" pitchFamily="34" charset="0"/>
              <a:cs typeface="Arial" panose="020B0604020202020204" pitchFamily="34" charset="0"/>
            </a:endParaRPr>
          </a:p>
        </p:txBody>
      </p:sp>
      <p:cxnSp>
        <p:nvCxnSpPr>
          <p:cNvPr id="49" name="Conector recto de flecha 48"/>
          <p:cNvCxnSpPr>
            <a:stCxn id="50" idx="2"/>
          </p:cNvCxnSpPr>
          <p:nvPr/>
        </p:nvCxnSpPr>
        <p:spPr>
          <a:xfrm flipH="1">
            <a:off x="11096807" y="1865168"/>
            <a:ext cx="424213" cy="247235"/>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0" name="CuadroTexto 49"/>
          <p:cNvSpPr txBox="1"/>
          <p:nvPr/>
        </p:nvSpPr>
        <p:spPr>
          <a:xfrm>
            <a:off x="10970452" y="1588169"/>
            <a:ext cx="1101135"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R. Velocidad</a:t>
            </a:r>
            <a:endParaRPr lang="es-EC" sz="1200" b="1" dirty="0">
              <a:latin typeface="Arial" panose="020B0604020202020204" pitchFamily="34" charset="0"/>
              <a:cs typeface="Arial" panose="020B0604020202020204" pitchFamily="34" charset="0"/>
            </a:endParaRPr>
          </a:p>
        </p:txBody>
      </p:sp>
      <p:cxnSp>
        <p:nvCxnSpPr>
          <p:cNvPr id="51" name="Conector recto de flecha 50"/>
          <p:cNvCxnSpPr>
            <a:stCxn id="52" idx="3"/>
          </p:cNvCxnSpPr>
          <p:nvPr/>
        </p:nvCxnSpPr>
        <p:spPr>
          <a:xfrm flipV="1">
            <a:off x="1487771" y="2452067"/>
            <a:ext cx="350277" cy="303868"/>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764496" y="2617435"/>
            <a:ext cx="723275"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Válvula</a:t>
            </a:r>
            <a:endParaRPr lang="es-EC" sz="1200" b="1" dirty="0">
              <a:latin typeface="Arial" panose="020B0604020202020204" pitchFamily="34" charset="0"/>
              <a:cs typeface="Arial" panose="020B0604020202020204" pitchFamily="34" charset="0"/>
            </a:endParaRPr>
          </a:p>
        </p:txBody>
      </p:sp>
      <p:cxnSp>
        <p:nvCxnSpPr>
          <p:cNvPr id="53" name="Conector recto de flecha 52"/>
          <p:cNvCxnSpPr>
            <a:stCxn id="54" idx="3"/>
          </p:cNvCxnSpPr>
          <p:nvPr/>
        </p:nvCxnSpPr>
        <p:spPr>
          <a:xfrm flipV="1">
            <a:off x="8102667" y="2215857"/>
            <a:ext cx="350277" cy="303868"/>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4" name="CuadroTexto 53"/>
          <p:cNvSpPr txBox="1"/>
          <p:nvPr/>
        </p:nvSpPr>
        <p:spPr>
          <a:xfrm>
            <a:off x="7379392" y="2381225"/>
            <a:ext cx="723275" cy="276999"/>
          </a:xfrm>
          <a:prstGeom prst="rect">
            <a:avLst/>
          </a:prstGeom>
          <a:solidFill>
            <a:srgbClr val="FFFF00"/>
          </a:solidFill>
        </p:spPr>
        <p:txBody>
          <a:bodyPr wrap="none" rtlCol="0">
            <a:spAutoFit/>
          </a:bodyPr>
          <a:lstStyle/>
          <a:p>
            <a:r>
              <a:rPr lang="es-EC" sz="1200" b="1" dirty="0" smtClean="0">
                <a:latin typeface="Arial" panose="020B0604020202020204" pitchFamily="34" charset="0"/>
                <a:cs typeface="Arial" panose="020B0604020202020204" pitchFamily="34" charset="0"/>
              </a:rPr>
              <a:t>Válvula</a:t>
            </a:r>
            <a:endParaRPr lang="es-EC" sz="1200" b="1" dirty="0">
              <a:latin typeface="Arial" panose="020B0604020202020204" pitchFamily="34" charset="0"/>
              <a:cs typeface="Arial" panose="020B0604020202020204" pitchFamily="34" charset="0"/>
            </a:endParaRPr>
          </a:p>
        </p:txBody>
      </p:sp>
      <p:sp>
        <p:nvSpPr>
          <p:cNvPr id="2" name="Rectángulo 1"/>
          <p:cNvSpPr/>
          <p:nvPr/>
        </p:nvSpPr>
        <p:spPr>
          <a:xfrm>
            <a:off x="8474788" y="4051659"/>
            <a:ext cx="1888228" cy="1887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8504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par>
                                <p:cTn id="78" presetID="10" presetClass="entr" presetSubtype="0"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par>
                                <p:cTn id="84" presetID="10"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P spid="27" grpId="0" animBg="1"/>
      <p:bldP spid="29" grpId="0" animBg="1"/>
      <p:bldP spid="33" grpId="0" animBg="1"/>
      <p:bldP spid="35" grpId="0" animBg="1"/>
      <p:bldP spid="37" grpId="0" animBg="1"/>
      <p:bldP spid="40" grpId="0" animBg="1"/>
      <p:bldP spid="43" grpId="0" animBg="1"/>
      <p:bldP spid="45" grpId="0" animBg="1"/>
      <p:bldP spid="50" grpId="0" animBg="1"/>
      <p:bldP spid="52" grpId="0" animBg="1"/>
      <p:bldP spid="5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6" name="CuadroTexto 5"/>
          <p:cNvSpPr txBox="1"/>
          <p:nvPr/>
        </p:nvSpPr>
        <p:spPr>
          <a:xfrm flipH="1">
            <a:off x="3577080" y="726136"/>
            <a:ext cx="4825240" cy="369332"/>
          </a:xfrm>
          <a:prstGeom prst="rect">
            <a:avLst/>
          </a:prstGeom>
          <a:noFill/>
          <a:ln w="28575">
            <a:solidFill>
              <a:schemeClr val="tx2"/>
            </a:solidFill>
          </a:ln>
        </p:spPr>
        <p:txBody>
          <a:bodyPr wrap="square" rtlCol="0">
            <a:spAutoFit/>
          </a:bodyPr>
          <a:lstStyle/>
          <a:p>
            <a:pPr algn="ctr"/>
            <a:r>
              <a:rPr lang="es-EC" b="1" dirty="0" smtClean="0">
                <a:latin typeface="Arial" panose="020B0604020202020204" pitchFamily="34" charset="0"/>
                <a:cs typeface="Arial" panose="020B0604020202020204" pitchFamily="34" charset="0"/>
              </a:rPr>
              <a:t>Análisis de liberación del martillo percutor</a:t>
            </a:r>
            <a:endParaRPr lang="es-EC"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03822"/>
            <a:ext cx="5254968" cy="2611782"/>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38" y="4317022"/>
            <a:ext cx="4344524" cy="1583313"/>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1836" y="3139434"/>
            <a:ext cx="6135491" cy="2863542"/>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7965" y="1743658"/>
            <a:ext cx="4057254" cy="766055"/>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67090" y="1773089"/>
            <a:ext cx="1274603" cy="596887"/>
          </a:xfrm>
          <a:prstGeom prst="rect">
            <a:avLst/>
          </a:prstGeom>
        </p:spPr>
      </p:pic>
      <p:sp>
        <p:nvSpPr>
          <p:cNvPr id="14" name="CuadroTexto 13"/>
          <p:cNvSpPr txBox="1"/>
          <p:nvPr/>
        </p:nvSpPr>
        <p:spPr>
          <a:xfrm>
            <a:off x="340177" y="3954736"/>
            <a:ext cx="1180714"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DATOS</a:t>
            </a:r>
            <a:endParaRPr lang="es-EC" b="1" dirty="0">
              <a:latin typeface="Arial" panose="020B0604020202020204" pitchFamily="34" charset="0"/>
              <a:cs typeface="Arial" panose="020B0604020202020204" pitchFamily="34" charset="0"/>
            </a:endParaRPr>
          </a:p>
        </p:txBody>
      </p:sp>
      <p:sp>
        <p:nvSpPr>
          <p:cNvPr id="15" name="CuadroTexto 14"/>
          <p:cNvSpPr txBox="1"/>
          <p:nvPr/>
        </p:nvSpPr>
        <p:spPr>
          <a:xfrm>
            <a:off x="340177" y="1192710"/>
            <a:ext cx="1180714"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DCL</a:t>
            </a:r>
            <a:endParaRPr lang="es-EC" b="1" dirty="0">
              <a:latin typeface="Arial" panose="020B0604020202020204" pitchFamily="34" charset="0"/>
              <a:cs typeface="Arial" panose="020B0604020202020204" pitchFamily="34" charset="0"/>
            </a:endParaRPr>
          </a:p>
        </p:txBody>
      </p:sp>
      <p:cxnSp>
        <p:nvCxnSpPr>
          <p:cNvPr id="17" name="Conector recto 16"/>
          <p:cNvCxnSpPr/>
          <p:nvPr/>
        </p:nvCxnSpPr>
        <p:spPr>
          <a:xfrm>
            <a:off x="5458408" y="1203822"/>
            <a:ext cx="0" cy="4898398"/>
          </a:xfrm>
          <a:prstGeom prst="line">
            <a:avLst/>
          </a:prstGeom>
        </p:spPr>
        <p:style>
          <a:lnRef idx="1">
            <a:schemeClr val="dk1"/>
          </a:lnRef>
          <a:fillRef idx="0">
            <a:schemeClr val="dk1"/>
          </a:fillRef>
          <a:effectRef idx="0">
            <a:schemeClr val="dk1"/>
          </a:effectRef>
          <a:fontRef idx="minor">
            <a:schemeClr val="tx1"/>
          </a:fontRef>
        </p:style>
      </p:cxnSp>
      <p:sp>
        <p:nvSpPr>
          <p:cNvPr id="18" name="CuadroTexto 17"/>
          <p:cNvSpPr txBox="1"/>
          <p:nvPr/>
        </p:nvSpPr>
        <p:spPr>
          <a:xfrm>
            <a:off x="5829877" y="1192711"/>
            <a:ext cx="3362607"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PRINCIPIO DE TRABAJO Y ENERGÍA</a:t>
            </a:r>
            <a:endParaRPr lang="es-EC" b="1" dirty="0">
              <a:latin typeface="Arial" panose="020B0604020202020204" pitchFamily="34" charset="0"/>
              <a:cs typeface="Arial" panose="020B0604020202020204" pitchFamily="34" charset="0"/>
            </a:endParaRPr>
          </a:p>
        </p:txBody>
      </p:sp>
      <p:sp>
        <p:nvSpPr>
          <p:cNvPr id="19" name="CuadroTexto 18"/>
          <p:cNvSpPr txBox="1"/>
          <p:nvPr/>
        </p:nvSpPr>
        <p:spPr>
          <a:xfrm>
            <a:off x="5829876" y="2689957"/>
            <a:ext cx="3362607"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VELOCIDAD DEL MARTILLO PERCUTOR</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41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cxnSp>
        <p:nvCxnSpPr>
          <p:cNvPr id="36" name="Conector recto 35"/>
          <p:cNvCxnSpPr/>
          <p:nvPr/>
        </p:nvCxnSpPr>
        <p:spPr>
          <a:xfrm>
            <a:off x="1642188" y="1996751"/>
            <a:ext cx="0" cy="13156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331033" y="3854152"/>
            <a:ext cx="1180714"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DATOS</a:t>
            </a:r>
            <a:endParaRPr lang="es-EC" b="1" dirty="0">
              <a:latin typeface="Arial" panose="020B0604020202020204" pitchFamily="34" charset="0"/>
              <a:cs typeface="Arial" panose="020B0604020202020204" pitchFamily="34" charset="0"/>
            </a:endParaRPr>
          </a:p>
        </p:txBody>
      </p:sp>
      <p:cxnSp>
        <p:nvCxnSpPr>
          <p:cNvPr id="17" name="Conector recto 16"/>
          <p:cNvCxnSpPr/>
          <p:nvPr/>
        </p:nvCxnSpPr>
        <p:spPr>
          <a:xfrm>
            <a:off x="5458408" y="1203822"/>
            <a:ext cx="0" cy="4898398"/>
          </a:xfrm>
          <a:prstGeom prst="line">
            <a:avLst/>
          </a:prstGeom>
        </p:spPr>
        <p:style>
          <a:lnRef idx="1">
            <a:schemeClr val="dk1"/>
          </a:lnRef>
          <a:fillRef idx="0">
            <a:schemeClr val="dk1"/>
          </a:fillRef>
          <a:effectRef idx="0">
            <a:schemeClr val="dk1"/>
          </a:effectRef>
          <a:fontRef idx="minor">
            <a:schemeClr val="tx1"/>
          </a:fontRef>
        </p:style>
      </p:cxnSp>
      <p:sp>
        <p:nvSpPr>
          <p:cNvPr id="18" name="CuadroTexto 17"/>
          <p:cNvSpPr txBox="1"/>
          <p:nvPr/>
        </p:nvSpPr>
        <p:spPr>
          <a:xfrm>
            <a:off x="5829877" y="1192711"/>
            <a:ext cx="3362607"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ECUACIONES DEL MRUV</a:t>
            </a:r>
            <a:endParaRPr lang="es-EC" b="1" dirty="0">
              <a:latin typeface="Arial" panose="020B0604020202020204" pitchFamily="34" charset="0"/>
              <a:cs typeface="Arial" panose="020B0604020202020204" pitchFamily="34" charset="0"/>
            </a:endParaRPr>
          </a:p>
        </p:txBody>
      </p:sp>
      <p:sp>
        <p:nvSpPr>
          <p:cNvPr id="19" name="CuadroTexto 18"/>
          <p:cNvSpPr txBox="1"/>
          <p:nvPr/>
        </p:nvSpPr>
        <p:spPr>
          <a:xfrm>
            <a:off x="5829876" y="2689957"/>
            <a:ext cx="3362607"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VELOCIDAD DEL MARTILLO PERCUTOR</a:t>
            </a:r>
            <a:endParaRPr lang="es-EC" b="1" dirty="0">
              <a:latin typeface="Arial" panose="020B0604020202020204" pitchFamily="34" charset="0"/>
              <a:cs typeface="Arial" panose="020B0604020202020204" pitchFamily="34" charset="0"/>
            </a:endParaRPr>
          </a:p>
        </p:txBody>
      </p:sp>
      <p:sp>
        <p:nvSpPr>
          <p:cNvPr id="16" name="CuadroTexto 15"/>
          <p:cNvSpPr txBox="1"/>
          <p:nvPr/>
        </p:nvSpPr>
        <p:spPr>
          <a:xfrm flipH="1">
            <a:off x="3577080" y="726136"/>
            <a:ext cx="4529512" cy="338554"/>
          </a:xfrm>
          <a:prstGeom prst="rect">
            <a:avLst/>
          </a:prstGeom>
          <a:noFill/>
          <a:ln w="28575">
            <a:solidFill>
              <a:schemeClr val="tx2"/>
            </a:solidFill>
          </a:ln>
        </p:spPr>
        <p:txBody>
          <a:bodyPr wrap="square" rtlCol="0">
            <a:spAutoFit/>
          </a:bodyPr>
          <a:lstStyle/>
          <a:p>
            <a:pPr algn="ctr"/>
            <a:r>
              <a:rPr lang="es-EC" sz="1600" b="1" dirty="0" smtClean="0">
                <a:latin typeface="Arial" panose="020B0604020202020204" pitchFamily="34" charset="0"/>
                <a:cs typeface="Arial" panose="020B0604020202020204" pitchFamily="34" charset="0"/>
              </a:rPr>
              <a:t>Análisis del retroceso del martillo percutor</a:t>
            </a:r>
            <a:endParaRPr lang="es-EC" sz="16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76" y="1469708"/>
            <a:ext cx="5347327" cy="2278457"/>
          </a:xfrm>
          <a:prstGeom prst="rect">
            <a:avLst/>
          </a:prstGeom>
        </p:spPr>
      </p:pic>
      <p:sp>
        <p:nvSpPr>
          <p:cNvPr id="15" name="CuadroTexto 14"/>
          <p:cNvSpPr txBox="1"/>
          <p:nvPr/>
        </p:nvSpPr>
        <p:spPr>
          <a:xfrm>
            <a:off x="340177" y="1192710"/>
            <a:ext cx="1180714" cy="276999"/>
          </a:xfrm>
          <a:prstGeom prst="rect">
            <a:avLst/>
          </a:prstGeom>
          <a:solidFill>
            <a:schemeClr val="bg1">
              <a:lumMod val="95000"/>
            </a:schemeClr>
          </a:solidFill>
          <a:ln w="28575">
            <a:solidFill>
              <a:schemeClr val="tx2"/>
            </a:solidFill>
          </a:ln>
        </p:spPr>
        <p:txBody>
          <a:bodyPr wrap="square" rtlCol="0">
            <a:spAutoFit/>
          </a:bodyPr>
          <a:lstStyle/>
          <a:p>
            <a:pPr algn="ctr"/>
            <a:r>
              <a:rPr lang="es-EC" sz="1200" b="1" dirty="0" smtClean="0">
                <a:latin typeface="Arial" panose="020B0604020202020204" pitchFamily="34" charset="0"/>
                <a:cs typeface="Arial" panose="020B0604020202020204" pitchFamily="34" charset="0"/>
              </a:rPr>
              <a:t>DCL</a:t>
            </a:r>
            <a:endParaRPr lang="es-EC" b="1" dirty="0">
              <a:latin typeface="Arial" panose="020B0604020202020204" pitchFamily="34" charset="0"/>
              <a:cs typeface="Arial" panose="020B0604020202020204" pitchFamily="34" charset="0"/>
            </a:endParaRPr>
          </a:p>
        </p:txBody>
      </p:sp>
      <p:cxnSp>
        <p:nvCxnSpPr>
          <p:cNvPr id="37" name="Conector recto 36"/>
          <p:cNvCxnSpPr/>
          <p:nvPr/>
        </p:nvCxnSpPr>
        <p:spPr>
          <a:xfrm>
            <a:off x="1663960" y="1996751"/>
            <a:ext cx="0" cy="13156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906" y="4195159"/>
            <a:ext cx="4399075" cy="1999051"/>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7330" y="3147200"/>
            <a:ext cx="5942400" cy="2868198"/>
          </a:xfrm>
          <a:prstGeom prst="rect">
            <a:avLst/>
          </a:prstGeom>
        </p:spPr>
      </p:pic>
      <p:pic>
        <p:nvPicPr>
          <p:cNvPr id="21" name="Imagen 2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23960" y="1657346"/>
            <a:ext cx="2885770" cy="787706"/>
          </a:xfrm>
          <a:prstGeom prst="rect">
            <a:avLst/>
          </a:prstGeom>
        </p:spPr>
      </p:pic>
      <p:pic>
        <p:nvPicPr>
          <p:cNvPr id="22" name="Imagen 21"/>
          <p:cNvPicPr>
            <a:picLocks noChangeAspect="1"/>
          </p:cNvPicPr>
          <p:nvPr/>
        </p:nvPicPr>
        <p:blipFill>
          <a:blip r:embed="rId7"/>
          <a:stretch>
            <a:fillRect/>
          </a:stretch>
        </p:blipFill>
        <p:spPr>
          <a:xfrm>
            <a:off x="5992266" y="1689888"/>
            <a:ext cx="2572109" cy="647790"/>
          </a:xfrm>
          <a:prstGeom prst="rect">
            <a:avLst/>
          </a:prstGeom>
        </p:spPr>
      </p:pic>
      <p:cxnSp>
        <p:nvCxnSpPr>
          <p:cNvPr id="24" name="Conector recto 23"/>
          <p:cNvCxnSpPr/>
          <p:nvPr/>
        </p:nvCxnSpPr>
        <p:spPr>
          <a:xfrm>
            <a:off x="8692810" y="1563624"/>
            <a:ext cx="0" cy="10453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96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200399" y="1065678"/>
            <a:ext cx="8897592" cy="5163271"/>
          </a:xfrm>
          <a:prstGeom prst="rect">
            <a:avLst/>
          </a:prstGeom>
        </p:spPr>
      </p:pic>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16" name="CuadroTexto 15"/>
          <p:cNvSpPr txBox="1"/>
          <p:nvPr/>
        </p:nvSpPr>
        <p:spPr>
          <a:xfrm flipH="1">
            <a:off x="3498618" y="727124"/>
            <a:ext cx="4987295" cy="338554"/>
          </a:xfrm>
          <a:prstGeom prst="rect">
            <a:avLst/>
          </a:prstGeom>
          <a:noFill/>
          <a:ln w="28575">
            <a:solidFill>
              <a:schemeClr val="tx2"/>
            </a:solidFill>
          </a:ln>
        </p:spPr>
        <p:txBody>
          <a:bodyPr wrap="square" rtlCol="0">
            <a:spAutoFit/>
          </a:bodyPr>
          <a:lstStyle/>
          <a:p>
            <a:pPr algn="ctr"/>
            <a:r>
              <a:rPr lang="es-EC" sz="1600" b="1" dirty="0" smtClean="0">
                <a:latin typeface="Arial" panose="020B0604020202020204" pitchFamily="34" charset="0"/>
                <a:cs typeface="Arial" panose="020B0604020202020204" pitchFamily="34" charset="0"/>
              </a:rPr>
              <a:t>Análisis del mecanismo de acople del cargador</a:t>
            </a:r>
            <a:endParaRPr lang="es-EC" sz="16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312" y="1065678"/>
            <a:ext cx="3015853" cy="3332587"/>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312" y="4736819"/>
            <a:ext cx="4180913" cy="895539"/>
          </a:xfrm>
          <a:prstGeom prst="rect">
            <a:avLst/>
          </a:prstGeom>
        </p:spPr>
      </p:pic>
    </p:spTree>
    <p:extLst>
      <p:ext uri="{BB962C8B-B14F-4D97-AF65-F5344CB8AC3E}">
        <p14:creationId xmlns:p14="http://schemas.microsoft.com/office/powerpoint/2010/main" val="26649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08406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 - GENERALIDADES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907915" y="661649"/>
            <a:ext cx="1867819"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Antecedentes</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Tabla 7"/>
          <p:cNvGraphicFramePr>
            <a:graphicFrameLocks noGrp="1"/>
          </p:cNvGraphicFramePr>
          <p:nvPr>
            <p:extLst>
              <p:ext uri="{D42A27DB-BD31-4B8C-83A1-F6EECF244321}">
                <p14:modId xmlns:p14="http://schemas.microsoft.com/office/powerpoint/2010/main" val="735461989"/>
              </p:ext>
            </p:extLst>
          </p:nvPr>
        </p:nvGraphicFramePr>
        <p:xfrm>
          <a:off x="340360" y="1341458"/>
          <a:ext cx="5392928" cy="1188720"/>
        </p:xfrm>
        <a:graphic>
          <a:graphicData uri="http://schemas.openxmlformats.org/drawingml/2006/table">
            <a:tbl>
              <a:tblPr firstRow="1" bandRow="1">
                <a:tableStyleId>{5C22544A-7EE6-4342-B048-85BDC9FD1C3A}</a:tableStyleId>
              </a:tblPr>
              <a:tblGrid>
                <a:gridCol w="5392928">
                  <a:extLst>
                    <a:ext uri="{9D8B030D-6E8A-4147-A177-3AD203B41FA5}">
                      <a16:colId xmlns:a16="http://schemas.microsoft.com/office/drawing/2014/main" val="2793420643"/>
                    </a:ext>
                  </a:extLst>
                </a:gridCol>
              </a:tblGrid>
              <a:tr h="362543">
                <a:tc>
                  <a:txBody>
                    <a:bodyPr/>
                    <a:lstStyle/>
                    <a:p>
                      <a:r>
                        <a:rPr lang="es-EC" dirty="0" smtClean="0">
                          <a:latin typeface="Arial" panose="020B0604020202020204" pitchFamily="34" charset="0"/>
                          <a:cs typeface="Arial" panose="020B0604020202020204" pitchFamily="34" charset="0"/>
                        </a:rPr>
                        <a:t>Armas no-letales</a:t>
                      </a:r>
                      <a:endParaRPr lang="es-EC"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225664492"/>
                  </a:ext>
                </a:extLst>
              </a:tr>
              <a:tr h="362543">
                <a:tc>
                  <a:txBody>
                    <a:bodyPr/>
                    <a:lstStyle/>
                    <a:p>
                      <a:pPr algn="just"/>
                      <a:r>
                        <a:rPr lang="es-EC" sz="1600" dirty="0" smtClean="0">
                          <a:latin typeface="Arial" panose="020B0604020202020204" pitchFamily="34" charset="0"/>
                          <a:cs typeface="Arial" panose="020B0604020202020204" pitchFamily="34" charset="0"/>
                        </a:rPr>
                        <a:t>Explícitamente diseñadas y desarrolladas para repeler un grupo de personas, con baja probabilidad de lesiones permanentes o impacto en el medio ambiente. </a:t>
                      </a:r>
                      <a:endParaRPr lang="es-EC"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0548189"/>
                  </a:ext>
                </a:extLst>
              </a:tr>
            </a:tbl>
          </a:graphicData>
        </a:graphic>
      </p:graphicFrame>
      <p:sp>
        <p:nvSpPr>
          <p:cNvPr id="3" name="Rectángulo 2"/>
          <p:cNvSpPr/>
          <p:nvPr/>
        </p:nvSpPr>
        <p:spPr>
          <a:xfrm>
            <a:off x="340360" y="2550097"/>
            <a:ext cx="2927404" cy="253916"/>
          </a:xfrm>
          <a:prstGeom prst="rect">
            <a:avLst/>
          </a:prstGeom>
        </p:spPr>
        <p:txBody>
          <a:bodyPr wrap="none">
            <a:spAutoFit/>
          </a:bodyPr>
          <a:lstStyle/>
          <a:p>
            <a:r>
              <a:rPr lang="es-EC" sz="1050" dirty="0">
                <a:solidFill>
                  <a:srgbClr val="000000"/>
                </a:solidFill>
                <a:latin typeface="Arial" panose="020B0604020202020204" pitchFamily="34" charset="0"/>
                <a:ea typeface="Times New Roman" panose="02020603050405020304" pitchFamily="18" charset="0"/>
              </a:rPr>
              <a:t>(</a:t>
            </a:r>
            <a:r>
              <a:rPr lang="es-EC" sz="1050" dirty="0" err="1">
                <a:solidFill>
                  <a:srgbClr val="000000"/>
                </a:solidFill>
                <a:latin typeface="Arial" panose="020B0604020202020204" pitchFamily="34" charset="0"/>
                <a:ea typeface="Times New Roman" panose="02020603050405020304" pitchFamily="18" charset="0"/>
              </a:rPr>
              <a:t>United</a:t>
            </a:r>
            <a:r>
              <a:rPr lang="es-EC" sz="1050" dirty="0">
                <a:solidFill>
                  <a:srgbClr val="000000"/>
                </a:solidFill>
                <a:latin typeface="Arial" panose="020B0604020202020204" pitchFamily="34" charset="0"/>
                <a:ea typeface="Times New Roman" panose="02020603050405020304" pitchFamily="18" charset="0"/>
              </a:rPr>
              <a:t> </a:t>
            </a:r>
            <a:r>
              <a:rPr lang="es-EC" sz="1050" dirty="0" err="1">
                <a:solidFill>
                  <a:srgbClr val="000000"/>
                </a:solidFill>
                <a:latin typeface="Arial" panose="020B0604020202020204" pitchFamily="34" charset="0"/>
                <a:ea typeface="Times New Roman" panose="02020603050405020304" pitchFamily="18" charset="0"/>
              </a:rPr>
              <a:t>States</a:t>
            </a:r>
            <a:r>
              <a:rPr lang="es-EC" sz="1050" dirty="0">
                <a:solidFill>
                  <a:srgbClr val="000000"/>
                </a:solidFill>
                <a:latin typeface="Arial" panose="020B0604020202020204" pitchFamily="34" charset="0"/>
                <a:ea typeface="Times New Roman" panose="02020603050405020304" pitchFamily="18" charset="0"/>
              </a:rPr>
              <a:t> </a:t>
            </a:r>
            <a:r>
              <a:rPr lang="es-EC" sz="1050" dirty="0" err="1">
                <a:solidFill>
                  <a:srgbClr val="000000"/>
                </a:solidFill>
                <a:latin typeface="Arial" panose="020B0604020202020204" pitchFamily="34" charset="0"/>
                <a:ea typeface="Times New Roman" panose="02020603050405020304" pitchFamily="18" charset="0"/>
              </a:rPr>
              <a:t>Department</a:t>
            </a:r>
            <a:r>
              <a:rPr lang="es-EC" sz="1050" dirty="0">
                <a:solidFill>
                  <a:srgbClr val="000000"/>
                </a:solidFill>
                <a:latin typeface="Arial" panose="020B0604020202020204" pitchFamily="34" charset="0"/>
                <a:ea typeface="Times New Roman" panose="02020603050405020304" pitchFamily="18" charset="0"/>
              </a:rPr>
              <a:t> of </a:t>
            </a:r>
            <a:r>
              <a:rPr lang="es-EC" sz="1050" dirty="0" err="1">
                <a:solidFill>
                  <a:srgbClr val="000000"/>
                </a:solidFill>
                <a:latin typeface="Arial" panose="020B0604020202020204" pitchFamily="34" charset="0"/>
                <a:ea typeface="Times New Roman" panose="02020603050405020304" pitchFamily="18" charset="0"/>
              </a:rPr>
              <a:t>Defense</a:t>
            </a:r>
            <a:r>
              <a:rPr lang="es-EC" sz="1050" dirty="0">
                <a:solidFill>
                  <a:srgbClr val="000000"/>
                </a:solidFill>
                <a:latin typeface="Arial" panose="020B0604020202020204" pitchFamily="34" charset="0"/>
                <a:ea typeface="Times New Roman" panose="02020603050405020304" pitchFamily="18" charset="0"/>
              </a:rPr>
              <a:t>, 1996).</a:t>
            </a:r>
            <a:endParaRPr lang="es-EC" sz="1050" dirty="0"/>
          </a:p>
        </p:txBody>
      </p:sp>
      <p:graphicFrame>
        <p:nvGraphicFramePr>
          <p:cNvPr id="6" name="Diagrama 5"/>
          <p:cNvGraphicFramePr/>
          <p:nvPr>
            <p:extLst>
              <p:ext uri="{D42A27DB-BD31-4B8C-83A1-F6EECF244321}">
                <p14:modId xmlns:p14="http://schemas.microsoft.com/office/powerpoint/2010/main" val="2174872916"/>
              </p:ext>
            </p:extLst>
          </p:nvPr>
        </p:nvGraphicFramePr>
        <p:xfrm>
          <a:off x="493776" y="2990088"/>
          <a:ext cx="5047488" cy="276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1996154" y="4954262"/>
            <a:ext cx="1040670" cy="223138"/>
          </a:xfrm>
          <a:prstGeom prst="rect">
            <a:avLst/>
          </a:prstGeom>
        </p:spPr>
        <p:txBody>
          <a:bodyPr wrap="none">
            <a:spAutoFit/>
          </a:bodyPr>
          <a:lstStyle/>
          <a:p>
            <a:r>
              <a:rPr lang="es-EC" sz="850" dirty="0">
                <a:solidFill>
                  <a:srgbClr val="000000"/>
                </a:solidFill>
                <a:latin typeface="Arial" panose="020B0604020202020204" pitchFamily="34" charset="0"/>
                <a:ea typeface="Times New Roman" panose="02020603050405020304" pitchFamily="18" charset="0"/>
              </a:rPr>
              <a:t>(UNLIREC, 2016)</a:t>
            </a:r>
            <a:endParaRPr lang="es-EC" sz="850" dirty="0"/>
          </a:p>
        </p:txBody>
      </p:sp>
      <p:sp>
        <p:nvSpPr>
          <p:cNvPr id="10" name="Rectángulo 9"/>
          <p:cNvSpPr/>
          <p:nvPr/>
        </p:nvSpPr>
        <p:spPr>
          <a:xfrm>
            <a:off x="3498532" y="4954262"/>
            <a:ext cx="909223" cy="223138"/>
          </a:xfrm>
          <a:prstGeom prst="rect">
            <a:avLst/>
          </a:prstGeom>
        </p:spPr>
        <p:txBody>
          <a:bodyPr wrap="none">
            <a:spAutoFit/>
          </a:bodyPr>
          <a:lstStyle/>
          <a:p>
            <a:r>
              <a:rPr lang="es-EC" sz="850" dirty="0" smtClean="0">
                <a:solidFill>
                  <a:srgbClr val="000000"/>
                </a:solidFill>
                <a:latin typeface="Arial" panose="020B0604020202020204" pitchFamily="34" charset="0"/>
                <a:ea typeface="Times New Roman" panose="02020603050405020304" pitchFamily="18" charset="0"/>
              </a:rPr>
              <a:t>(Puente, 2020)</a:t>
            </a:r>
            <a:endParaRPr lang="es-EC" sz="850" dirty="0"/>
          </a:p>
        </p:txBody>
      </p:sp>
      <p:sp>
        <p:nvSpPr>
          <p:cNvPr id="11" name="Rectángulo 10"/>
          <p:cNvSpPr/>
          <p:nvPr/>
        </p:nvSpPr>
        <p:spPr>
          <a:xfrm>
            <a:off x="493776" y="4954262"/>
            <a:ext cx="987771" cy="223138"/>
          </a:xfrm>
          <a:prstGeom prst="rect">
            <a:avLst/>
          </a:prstGeom>
        </p:spPr>
        <p:txBody>
          <a:bodyPr wrap="none">
            <a:spAutoFit/>
          </a:bodyPr>
          <a:lstStyle/>
          <a:p>
            <a:r>
              <a:rPr lang="es-EC" sz="850" dirty="0" smtClean="0">
                <a:solidFill>
                  <a:srgbClr val="000000"/>
                </a:solidFill>
                <a:latin typeface="Arial" panose="020B0604020202020204" pitchFamily="34" charset="0"/>
                <a:ea typeface="Times New Roman" panose="02020603050405020304" pitchFamily="18" charset="0"/>
              </a:rPr>
              <a:t>(Davison, 2009)</a:t>
            </a:r>
            <a:endParaRPr lang="es-EC" sz="850" dirty="0"/>
          </a:p>
        </p:txBody>
      </p:sp>
      <p:pic>
        <p:nvPicPr>
          <p:cNvPr id="4098" name="Picture 2" descr="Armas de fogueo : Actuación Policial - NETPO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00572" y="2242960"/>
            <a:ext cx="2258888" cy="2350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4" name="Picture 8" descr="Cómo se siente respirar gas lacrimógeno durante una protesta? - Noticia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13242" y="2530178"/>
            <a:ext cx="2675520" cy="1770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201168" y="6320949"/>
            <a:ext cx="3983516" cy="738664"/>
          </a:xfrm>
          <a:prstGeom prst="rect">
            <a:avLst/>
          </a:prstGeom>
          <a:noFill/>
        </p:spPr>
        <p:txBody>
          <a:bodyPr wrap="square" rtlCol="0">
            <a:spAutoFit/>
          </a:bodyPr>
          <a:lstStyle/>
          <a:p>
            <a:r>
              <a:rPr lang="es-EC" sz="850" b="1" dirty="0" smtClean="0">
                <a:latin typeface="Arial" panose="020B0604020202020204" pitchFamily="34" charset="0"/>
                <a:cs typeface="Arial" panose="020B0604020202020204" pitchFamily="34" charset="0"/>
              </a:rPr>
              <a:t>Referencias Fotográficas:</a:t>
            </a:r>
            <a:endParaRPr lang="es-EC" sz="850" dirty="0" smtClean="0">
              <a:latin typeface="Arial" panose="020B0604020202020204" pitchFamily="34" charset="0"/>
              <a:cs typeface="Arial" panose="020B0604020202020204" pitchFamily="34" charset="0"/>
            </a:endParaRPr>
          </a:p>
          <a:p>
            <a:r>
              <a:rPr lang="es-EC" sz="850" dirty="0">
                <a:latin typeface="Arial" panose="020B0604020202020204" pitchFamily="34" charset="0"/>
                <a:cs typeface="Arial" panose="020B0604020202020204" pitchFamily="34" charset="0"/>
              </a:rPr>
              <a:t>https://www.netpol.es</a:t>
            </a:r>
            <a:r>
              <a:rPr lang="es-EC" sz="850" dirty="0" smtClean="0">
                <a:latin typeface="Arial" panose="020B0604020202020204" pitchFamily="34" charset="0"/>
                <a:cs typeface="Arial" panose="020B0604020202020204" pitchFamily="34" charset="0"/>
              </a:rPr>
              <a:t>/</a:t>
            </a:r>
            <a:r>
              <a:rPr lang="es-EC" sz="850" dirty="0">
                <a:latin typeface="Arial" panose="020B0604020202020204" pitchFamily="34" charset="0"/>
                <a:cs typeface="Arial" panose="020B0604020202020204" pitchFamily="34" charset="0"/>
              </a:rPr>
              <a:t>           </a:t>
            </a:r>
            <a:r>
              <a:rPr lang="es-EC" sz="850" dirty="0" smtClean="0">
                <a:latin typeface="Arial" panose="020B0604020202020204" pitchFamily="34" charset="0"/>
                <a:cs typeface="Arial" panose="020B0604020202020204" pitchFamily="34" charset="0"/>
              </a:rPr>
              <a:t>       </a:t>
            </a:r>
          </a:p>
          <a:p>
            <a:r>
              <a:rPr lang="es-EC" sz="850" dirty="0">
                <a:latin typeface="Arial" panose="020B0604020202020204" pitchFamily="34" charset="0"/>
                <a:cs typeface="Arial" panose="020B0604020202020204" pitchFamily="34" charset="0"/>
              </a:rPr>
              <a:t>https://tpwd.texas.gov/ </a:t>
            </a:r>
            <a:r>
              <a:rPr lang="es-EC" sz="850" dirty="0" smtClean="0">
                <a:latin typeface="Arial" panose="020B0604020202020204" pitchFamily="34" charset="0"/>
                <a:cs typeface="Arial" panose="020B0604020202020204" pitchFamily="34" charset="0"/>
              </a:rPr>
              <a:t>                </a:t>
            </a:r>
          </a:p>
          <a:p>
            <a:endParaRPr lang="es-EC" sz="850" dirty="0">
              <a:latin typeface="Arial" panose="020B0604020202020204" pitchFamily="34" charset="0"/>
              <a:cs typeface="Arial" panose="020B0604020202020204" pitchFamily="34" charset="0"/>
            </a:endParaRPr>
          </a:p>
          <a:p>
            <a:endParaRPr lang="es-EC"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3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01549" y="943418"/>
            <a:ext cx="11279174" cy="3991532"/>
          </a:xfrm>
          <a:prstGeom prst="rect">
            <a:avLst/>
          </a:prstGeom>
        </p:spPr>
      </p:pic>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6" name="CuadroTexto 5"/>
          <p:cNvSpPr txBox="1"/>
          <p:nvPr/>
        </p:nvSpPr>
        <p:spPr>
          <a:xfrm flipH="1">
            <a:off x="3577080" y="726136"/>
            <a:ext cx="4529512" cy="338554"/>
          </a:xfrm>
          <a:prstGeom prst="rect">
            <a:avLst/>
          </a:prstGeom>
          <a:noFill/>
          <a:ln w="28575">
            <a:solidFill>
              <a:schemeClr val="tx2"/>
            </a:solidFill>
          </a:ln>
        </p:spPr>
        <p:txBody>
          <a:bodyPr wrap="square" rtlCol="0">
            <a:spAutoFit/>
          </a:bodyPr>
          <a:lstStyle/>
          <a:p>
            <a:pPr algn="ctr"/>
            <a:r>
              <a:rPr lang="es-EC" sz="1600" b="1" dirty="0" smtClean="0">
                <a:latin typeface="Arial" panose="020B0604020202020204" pitchFamily="34" charset="0"/>
                <a:cs typeface="Arial" panose="020B0604020202020204" pitchFamily="34" charset="0"/>
              </a:rPr>
              <a:t>Análisis del mecanismo de carga</a:t>
            </a:r>
            <a:endParaRPr lang="es-EC" sz="1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95" y="4934950"/>
            <a:ext cx="6510529" cy="1044558"/>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2552" y="4934951"/>
            <a:ext cx="5340096" cy="748236"/>
          </a:xfrm>
          <a:prstGeom prst="rect">
            <a:avLst/>
          </a:prstGeom>
        </p:spPr>
      </p:pic>
    </p:spTree>
    <p:extLst>
      <p:ext uri="{BB962C8B-B14F-4D97-AF65-F5344CB8AC3E}">
        <p14:creationId xmlns:p14="http://schemas.microsoft.com/office/powerpoint/2010/main" val="413366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388005" y="1064690"/>
            <a:ext cx="8726118" cy="4858428"/>
          </a:xfrm>
          <a:prstGeom prst="rect">
            <a:avLst/>
          </a:prstGeom>
        </p:spPr>
      </p:pic>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6" name="CuadroTexto 5"/>
          <p:cNvSpPr txBox="1"/>
          <p:nvPr/>
        </p:nvSpPr>
        <p:spPr>
          <a:xfrm flipH="1">
            <a:off x="3577080" y="726136"/>
            <a:ext cx="4529512" cy="338554"/>
          </a:xfrm>
          <a:prstGeom prst="rect">
            <a:avLst/>
          </a:prstGeom>
          <a:noFill/>
          <a:ln w="28575">
            <a:solidFill>
              <a:schemeClr val="tx2"/>
            </a:solidFill>
          </a:ln>
        </p:spPr>
        <p:txBody>
          <a:bodyPr wrap="square" rtlCol="0">
            <a:spAutoFit/>
          </a:bodyPr>
          <a:lstStyle/>
          <a:p>
            <a:pPr algn="ctr"/>
            <a:r>
              <a:rPr lang="es-EC" sz="1600" b="1" dirty="0" smtClean="0">
                <a:latin typeface="Arial" panose="020B0604020202020204" pitchFamily="34" charset="0"/>
                <a:cs typeface="Arial" panose="020B0604020202020204" pitchFamily="34" charset="0"/>
              </a:rPr>
              <a:t>Análisis del mecanismo de bloqueo</a:t>
            </a:r>
            <a:endParaRPr lang="es-EC" sz="1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95" y="1229272"/>
            <a:ext cx="3914987" cy="800626"/>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96" y="2176202"/>
            <a:ext cx="2281594" cy="1892878"/>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95" y="4309566"/>
            <a:ext cx="3561579" cy="719634"/>
          </a:xfrm>
          <a:prstGeom prst="rect">
            <a:avLst/>
          </a:prstGeom>
        </p:spPr>
      </p:pic>
      <p:pic>
        <p:nvPicPr>
          <p:cNvPr id="8" name="Imagen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8894" y="5032680"/>
            <a:ext cx="1346170" cy="783991"/>
          </a:xfrm>
          <a:prstGeom prst="rect">
            <a:avLst/>
          </a:prstGeom>
        </p:spPr>
      </p:pic>
    </p:spTree>
    <p:extLst>
      <p:ext uri="{BB962C8B-B14F-4D97-AF65-F5344CB8AC3E}">
        <p14:creationId xmlns:p14="http://schemas.microsoft.com/office/powerpoint/2010/main" val="264850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585459" y="661649"/>
            <a:ext cx="4512774"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Diseño del sistema de alimentación</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72952481"/>
              </p:ext>
            </p:extLst>
          </p:nvPr>
        </p:nvGraphicFramePr>
        <p:xfrm>
          <a:off x="262293" y="4846097"/>
          <a:ext cx="3240000" cy="12573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784422149"/>
                    </a:ext>
                  </a:extLst>
                </a:gridCol>
                <a:gridCol w="1620000">
                  <a:extLst>
                    <a:ext uri="{9D8B030D-6E8A-4147-A177-3AD203B41FA5}">
                      <a16:colId xmlns:a16="http://schemas.microsoft.com/office/drawing/2014/main" val="3881109218"/>
                    </a:ext>
                  </a:extLst>
                </a:gridCol>
              </a:tblGrid>
              <a:tr h="244800">
                <a:tc>
                  <a:txBody>
                    <a:bodyPr/>
                    <a:lstStyle/>
                    <a:p>
                      <a:r>
                        <a:rPr lang="es-EC" sz="1050" dirty="0" smtClean="0">
                          <a:solidFill>
                            <a:schemeClr val="tx1"/>
                          </a:solidFill>
                          <a:latin typeface="Arial" panose="020B0604020202020204" pitchFamily="34" charset="0"/>
                          <a:cs typeface="Arial" panose="020B0604020202020204" pitchFamily="34" charset="0"/>
                        </a:rPr>
                        <a:t>Datos técnicos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solidFill>
                            <a:schemeClr val="tx1"/>
                          </a:solidFill>
                          <a:latin typeface="Arial" panose="020B0604020202020204" pitchFamily="34" charset="0"/>
                          <a:cs typeface="Arial" panose="020B0604020202020204" pitchFamily="34" charset="0"/>
                        </a:rPr>
                        <a:t>Valores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98055053"/>
                  </a:ext>
                </a:extLst>
              </a:tr>
              <a:tr h="244800">
                <a:tc>
                  <a:txBody>
                    <a:bodyPr/>
                    <a:lstStyle/>
                    <a:p>
                      <a:r>
                        <a:rPr lang="es-EC" sz="1050" dirty="0" smtClean="0">
                          <a:latin typeface="Arial" panose="020B0604020202020204" pitchFamily="34" charset="0"/>
                          <a:cs typeface="Arial" panose="020B0604020202020204" pitchFamily="34" charset="0"/>
                        </a:rPr>
                        <a:t>Capacidad</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b="0" i="0" kern="1200" dirty="0" smtClean="0">
                          <a:solidFill>
                            <a:schemeClr val="dk1"/>
                          </a:solidFill>
                          <a:effectLst/>
                          <a:latin typeface="Arial" panose="020B0604020202020204" pitchFamily="34" charset="0"/>
                          <a:ea typeface="+mn-ea"/>
                          <a:cs typeface="Arial" panose="020B0604020202020204" pitchFamily="34" charset="0"/>
                        </a:rPr>
                        <a:t>≈ 10</a:t>
                      </a:r>
                      <a:r>
                        <a:rPr lang="es-EC" sz="1050" dirty="0" smtClean="0">
                          <a:latin typeface="Arial" panose="020B0604020202020204" pitchFamily="34" charset="0"/>
                          <a:cs typeface="Arial" panose="020B0604020202020204" pitchFamily="34" charset="0"/>
                        </a:rPr>
                        <a:t>00 proyectiles</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789276731"/>
                  </a:ext>
                </a:extLst>
              </a:tr>
              <a:tr h="244800">
                <a:tc>
                  <a:txBody>
                    <a:bodyPr/>
                    <a:lstStyle/>
                    <a:p>
                      <a:r>
                        <a:rPr lang="es-EC" sz="1050" dirty="0" smtClean="0">
                          <a:latin typeface="Arial" panose="020B0604020202020204" pitchFamily="34" charset="0"/>
                          <a:cs typeface="Arial" panose="020B0604020202020204" pitchFamily="34" charset="0"/>
                        </a:rPr>
                        <a:t>Calibre</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0,68</a:t>
                      </a:r>
                      <a:r>
                        <a:rPr lang="es-EC" sz="1050" baseline="0" dirty="0" smtClean="0">
                          <a:latin typeface="Arial" panose="020B0604020202020204" pitchFamily="34" charset="0"/>
                          <a:cs typeface="Arial" panose="020B0604020202020204" pitchFamily="34" charset="0"/>
                        </a:rPr>
                        <a:t> in</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469827433"/>
                  </a:ext>
                </a:extLst>
              </a:tr>
              <a:tr h="244800">
                <a:tc>
                  <a:txBody>
                    <a:bodyPr/>
                    <a:lstStyle/>
                    <a:p>
                      <a:r>
                        <a:rPr lang="es-EC" sz="1050" dirty="0" smtClean="0">
                          <a:latin typeface="Arial" panose="020B0604020202020204" pitchFamily="34" charset="0"/>
                          <a:cs typeface="Arial" panose="020B0604020202020204" pitchFamily="34" charset="0"/>
                        </a:rPr>
                        <a:t>Material</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PLA</a:t>
                      </a:r>
                      <a:r>
                        <a:rPr lang="es-EC" sz="1050" baseline="0" dirty="0" smtClean="0">
                          <a:latin typeface="Arial" panose="020B0604020202020204" pitchFamily="34" charset="0"/>
                          <a:cs typeface="Arial" panose="020B0604020202020204" pitchFamily="34" charset="0"/>
                        </a:rPr>
                        <a:t> o tubos de cobre</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837487858"/>
                  </a:ext>
                </a:extLst>
              </a:tr>
              <a:tr h="244800">
                <a:tc>
                  <a:txBody>
                    <a:bodyPr/>
                    <a:lstStyle/>
                    <a:p>
                      <a:r>
                        <a:rPr lang="es-EC" sz="1050" dirty="0" smtClean="0">
                          <a:latin typeface="Arial" panose="020B0604020202020204" pitchFamily="34" charset="0"/>
                          <a:cs typeface="Arial" panose="020B0604020202020204" pitchFamily="34" charset="0"/>
                        </a:rPr>
                        <a:t>Acción</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Por gravedad</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85813053"/>
                  </a:ext>
                </a:extLst>
              </a:tr>
            </a:tbl>
          </a:graphicData>
        </a:graphic>
      </p:graphicFrame>
      <p:pic>
        <p:nvPicPr>
          <p:cNvPr id="8" name="Imagen 7"/>
          <p:cNvPicPr/>
          <p:nvPr/>
        </p:nvPicPr>
        <p:blipFill>
          <a:blip r:embed="rId3" cstate="email">
            <a:extLst>
              <a:ext uri="{28A0092B-C50C-407E-A947-70E740481C1C}">
                <a14:useLocalDpi xmlns:a14="http://schemas.microsoft.com/office/drawing/2010/main"/>
              </a:ext>
            </a:extLst>
          </a:blip>
          <a:stretch>
            <a:fillRect/>
          </a:stretch>
        </p:blipFill>
        <p:spPr>
          <a:xfrm>
            <a:off x="380295" y="1216049"/>
            <a:ext cx="3003995" cy="3469894"/>
          </a:xfrm>
          <a:prstGeom prst="rect">
            <a:avLst/>
          </a:prstGeom>
        </p:spPr>
      </p:pic>
      <p:pic>
        <p:nvPicPr>
          <p:cNvPr id="9" name="Imagen 8"/>
          <p:cNvPicPr/>
          <p:nvPr/>
        </p:nvPicPr>
        <p:blipFill>
          <a:blip r:embed="rId4" cstate="email">
            <a:extLst>
              <a:ext uri="{28A0092B-C50C-407E-A947-70E740481C1C}">
                <a14:useLocalDpi xmlns:a14="http://schemas.microsoft.com/office/drawing/2010/main"/>
              </a:ext>
            </a:extLst>
          </a:blip>
          <a:stretch>
            <a:fillRect/>
          </a:stretch>
        </p:blipFill>
        <p:spPr>
          <a:xfrm>
            <a:off x="4786668" y="1216049"/>
            <a:ext cx="2795778" cy="3469894"/>
          </a:xfrm>
          <a:prstGeom prst="rect">
            <a:avLst/>
          </a:prstGeom>
        </p:spPr>
      </p:pic>
      <p:cxnSp>
        <p:nvCxnSpPr>
          <p:cNvPr id="10" name="Conector recto 9"/>
          <p:cNvCxnSpPr/>
          <p:nvPr/>
        </p:nvCxnSpPr>
        <p:spPr>
          <a:xfrm>
            <a:off x="4060947" y="1216049"/>
            <a:ext cx="0" cy="5001871"/>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11" name="Tabla 10"/>
          <p:cNvGraphicFramePr>
            <a:graphicFrameLocks noGrp="1"/>
          </p:cNvGraphicFramePr>
          <p:nvPr>
            <p:extLst>
              <p:ext uri="{D42A27DB-BD31-4B8C-83A1-F6EECF244321}">
                <p14:modId xmlns:p14="http://schemas.microsoft.com/office/powerpoint/2010/main" val="4046231674"/>
              </p:ext>
            </p:extLst>
          </p:nvPr>
        </p:nvGraphicFramePr>
        <p:xfrm>
          <a:off x="4698504" y="4825002"/>
          <a:ext cx="3240000" cy="12573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784422149"/>
                    </a:ext>
                  </a:extLst>
                </a:gridCol>
                <a:gridCol w="1620000">
                  <a:extLst>
                    <a:ext uri="{9D8B030D-6E8A-4147-A177-3AD203B41FA5}">
                      <a16:colId xmlns:a16="http://schemas.microsoft.com/office/drawing/2014/main" val="3881109218"/>
                    </a:ext>
                  </a:extLst>
                </a:gridCol>
              </a:tblGrid>
              <a:tr h="244800">
                <a:tc>
                  <a:txBody>
                    <a:bodyPr/>
                    <a:lstStyle/>
                    <a:p>
                      <a:r>
                        <a:rPr lang="es-EC" sz="1050" dirty="0" smtClean="0">
                          <a:solidFill>
                            <a:schemeClr val="tx1"/>
                          </a:solidFill>
                          <a:latin typeface="Arial" panose="020B0604020202020204" pitchFamily="34" charset="0"/>
                          <a:cs typeface="Arial" panose="020B0604020202020204" pitchFamily="34" charset="0"/>
                        </a:rPr>
                        <a:t>Datos técnicos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solidFill>
                            <a:schemeClr val="tx1"/>
                          </a:solidFill>
                          <a:latin typeface="Arial" panose="020B0604020202020204" pitchFamily="34" charset="0"/>
                          <a:cs typeface="Arial" panose="020B0604020202020204" pitchFamily="34" charset="0"/>
                        </a:rPr>
                        <a:t>Valores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98055053"/>
                  </a:ext>
                </a:extLst>
              </a:tr>
              <a:tr h="244800">
                <a:tc>
                  <a:txBody>
                    <a:bodyPr/>
                    <a:lstStyle/>
                    <a:p>
                      <a:r>
                        <a:rPr lang="es-EC" sz="1050" dirty="0" smtClean="0">
                          <a:latin typeface="Arial" panose="020B0604020202020204" pitchFamily="34" charset="0"/>
                          <a:cs typeface="Arial" panose="020B0604020202020204" pitchFamily="34" charset="0"/>
                        </a:rPr>
                        <a:t>Capacidad</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b="0" i="0" kern="1200" dirty="0" smtClean="0">
                          <a:solidFill>
                            <a:schemeClr val="dk1"/>
                          </a:solidFill>
                          <a:effectLst/>
                          <a:latin typeface="Arial" panose="020B0604020202020204" pitchFamily="34" charset="0"/>
                          <a:ea typeface="+mn-ea"/>
                          <a:cs typeface="Arial" panose="020B0604020202020204" pitchFamily="34" charset="0"/>
                        </a:rPr>
                        <a:t>≈ 15</a:t>
                      </a:r>
                      <a:r>
                        <a:rPr lang="es-EC" sz="1050" dirty="0" smtClean="0">
                          <a:latin typeface="Arial" panose="020B0604020202020204" pitchFamily="34" charset="0"/>
                          <a:cs typeface="Arial" panose="020B0604020202020204" pitchFamily="34" charset="0"/>
                        </a:rPr>
                        <a:t>00 proyectiles</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789276731"/>
                  </a:ext>
                </a:extLst>
              </a:tr>
              <a:tr h="244800">
                <a:tc>
                  <a:txBody>
                    <a:bodyPr/>
                    <a:lstStyle/>
                    <a:p>
                      <a:r>
                        <a:rPr lang="es-EC" sz="1050" dirty="0" smtClean="0">
                          <a:latin typeface="Arial" panose="020B0604020202020204" pitchFamily="34" charset="0"/>
                          <a:cs typeface="Arial" panose="020B0604020202020204" pitchFamily="34" charset="0"/>
                        </a:rPr>
                        <a:t>Calibre</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0,68</a:t>
                      </a:r>
                      <a:r>
                        <a:rPr lang="es-EC" sz="1050" baseline="0" dirty="0" smtClean="0">
                          <a:latin typeface="Arial" panose="020B0604020202020204" pitchFamily="34" charset="0"/>
                          <a:cs typeface="Arial" panose="020B0604020202020204" pitchFamily="34" charset="0"/>
                        </a:rPr>
                        <a:t> in</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469827433"/>
                  </a:ext>
                </a:extLst>
              </a:tr>
              <a:tr h="244800">
                <a:tc>
                  <a:txBody>
                    <a:bodyPr/>
                    <a:lstStyle/>
                    <a:p>
                      <a:r>
                        <a:rPr lang="es-EC" sz="1050" dirty="0" smtClean="0">
                          <a:latin typeface="Arial" panose="020B0604020202020204" pitchFamily="34" charset="0"/>
                          <a:cs typeface="Arial" panose="020B0604020202020204" pitchFamily="34" charset="0"/>
                        </a:rPr>
                        <a:t>Material</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ASTM A36</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837487858"/>
                  </a:ext>
                </a:extLst>
              </a:tr>
              <a:tr h="244800">
                <a:tc>
                  <a:txBody>
                    <a:bodyPr/>
                    <a:lstStyle/>
                    <a:p>
                      <a:r>
                        <a:rPr lang="es-EC" sz="1050" dirty="0" smtClean="0">
                          <a:latin typeface="Arial" panose="020B0604020202020204" pitchFamily="34" charset="0"/>
                          <a:cs typeface="Arial" panose="020B0604020202020204" pitchFamily="34" charset="0"/>
                        </a:rPr>
                        <a:t>Acción</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Por gravedad</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85813053"/>
                  </a:ext>
                </a:extLst>
              </a:tr>
            </a:tbl>
          </a:graphicData>
        </a:graphic>
      </p:graphicFrame>
      <p:cxnSp>
        <p:nvCxnSpPr>
          <p:cNvPr id="14" name="Conector recto 13"/>
          <p:cNvCxnSpPr/>
          <p:nvPr/>
        </p:nvCxnSpPr>
        <p:spPr>
          <a:xfrm>
            <a:off x="8821923" y="1216048"/>
            <a:ext cx="0" cy="5001871"/>
          </a:xfrm>
          <a:prstGeom prst="line">
            <a:avLst/>
          </a:prstGeom>
          <a:ln w="19050"/>
        </p:spPr>
        <p:style>
          <a:lnRef idx="1">
            <a:schemeClr val="dk1"/>
          </a:lnRef>
          <a:fillRef idx="0">
            <a:schemeClr val="dk1"/>
          </a:fillRef>
          <a:effectRef idx="0">
            <a:schemeClr val="dk1"/>
          </a:effectRef>
          <a:fontRef idx="minor">
            <a:schemeClr val="tx1"/>
          </a:fontRef>
        </p:style>
      </p:cxnSp>
      <p:sp>
        <p:nvSpPr>
          <p:cNvPr id="20" name="CuadroTexto 19"/>
          <p:cNvSpPr txBox="1"/>
          <p:nvPr/>
        </p:nvSpPr>
        <p:spPr>
          <a:xfrm>
            <a:off x="9292952" y="2715768"/>
            <a:ext cx="2703976" cy="1585049"/>
          </a:xfrm>
          <a:prstGeom prst="rect">
            <a:avLst/>
          </a:prstGeom>
          <a:noFill/>
          <a:ln w="19050">
            <a:noFill/>
          </a:ln>
        </p:spPr>
        <p:txBody>
          <a:bodyPr wrap="square" rtlCol="0">
            <a:spAutoFit/>
          </a:bodyPr>
          <a:lstStyle/>
          <a:p>
            <a:pPr>
              <a:lnSpc>
                <a:spcPct val="150000"/>
              </a:lnSpc>
            </a:pPr>
            <a:r>
              <a:rPr lang="es-EC" b="1" u="sng" dirty="0" smtClean="0">
                <a:latin typeface="Arial" panose="020B0604020202020204" pitchFamily="34" charset="0"/>
                <a:cs typeface="Arial" panose="020B0604020202020204" pitchFamily="34" charset="0"/>
              </a:rPr>
              <a:t>Consideraciones:</a:t>
            </a:r>
          </a:p>
          <a:p>
            <a:pPr marL="285750" indent="-285750">
              <a:lnSpc>
                <a:spcPct val="150000"/>
              </a:lnSpc>
              <a:buFont typeface="Arial" panose="020B0604020202020204" pitchFamily="34" charset="0"/>
              <a:buChar char="•"/>
            </a:pPr>
            <a:r>
              <a:rPr lang="es-EC" sz="1400" dirty="0" smtClean="0">
                <a:latin typeface="Arial" panose="020B0604020202020204" pitchFamily="34" charset="0"/>
                <a:cs typeface="Arial" panose="020B0604020202020204" pitchFamily="34" charset="0"/>
              </a:rPr>
              <a:t>Manufactura factible. </a:t>
            </a:r>
          </a:p>
          <a:p>
            <a:pPr marL="285750" indent="-285750">
              <a:buFont typeface="Arial" panose="020B0604020202020204" pitchFamily="34" charset="0"/>
              <a:buChar char="•"/>
            </a:pPr>
            <a:r>
              <a:rPr lang="es-EC" sz="1400" dirty="0" smtClean="0">
                <a:latin typeface="Arial" panose="020B0604020202020204" pitchFamily="34" charset="0"/>
                <a:cs typeface="Arial" panose="020B0604020202020204" pitchFamily="34" charset="0"/>
              </a:rPr>
              <a:t>Evitar sobreposicionamiento de proyectiles.</a:t>
            </a:r>
          </a:p>
          <a:p>
            <a:pPr marL="285750" indent="-285750">
              <a:lnSpc>
                <a:spcPct val="150000"/>
              </a:lnSpc>
              <a:buFont typeface="Arial" panose="020B0604020202020204" pitchFamily="34" charset="0"/>
              <a:buChar char="•"/>
            </a:pPr>
            <a:r>
              <a:rPr lang="es-EC" sz="1400" dirty="0" smtClean="0">
                <a:latin typeface="Arial" panose="020B0604020202020204" pitchFamily="34" charset="0"/>
                <a:cs typeface="Arial" panose="020B0604020202020204" pitchFamily="34" charset="0"/>
              </a:rPr>
              <a:t>Impedir cuellos de botella</a:t>
            </a:r>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585459" y="661649"/>
            <a:ext cx="4512774"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Diseño del sistema de alimentación</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2250185448"/>
              </p:ext>
            </p:extLst>
          </p:nvPr>
        </p:nvGraphicFramePr>
        <p:xfrm>
          <a:off x="8807933" y="3597582"/>
          <a:ext cx="3240000" cy="12573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784422149"/>
                    </a:ext>
                  </a:extLst>
                </a:gridCol>
                <a:gridCol w="1620000">
                  <a:extLst>
                    <a:ext uri="{9D8B030D-6E8A-4147-A177-3AD203B41FA5}">
                      <a16:colId xmlns:a16="http://schemas.microsoft.com/office/drawing/2014/main" val="3881109218"/>
                    </a:ext>
                  </a:extLst>
                </a:gridCol>
              </a:tblGrid>
              <a:tr h="244800">
                <a:tc>
                  <a:txBody>
                    <a:bodyPr/>
                    <a:lstStyle/>
                    <a:p>
                      <a:r>
                        <a:rPr lang="es-EC" sz="1050" dirty="0" smtClean="0">
                          <a:solidFill>
                            <a:schemeClr val="tx1"/>
                          </a:solidFill>
                          <a:latin typeface="Arial" panose="020B0604020202020204" pitchFamily="34" charset="0"/>
                          <a:cs typeface="Arial" panose="020B0604020202020204" pitchFamily="34" charset="0"/>
                        </a:rPr>
                        <a:t>Datos técnicos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solidFill>
                            <a:schemeClr val="tx1"/>
                          </a:solidFill>
                          <a:latin typeface="Arial" panose="020B0604020202020204" pitchFamily="34" charset="0"/>
                          <a:cs typeface="Arial" panose="020B0604020202020204" pitchFamily="34" charset="0"/>
                        </a:rPr>
                        <a:t>Valores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98055053"/>
                  </a:ext>
                </a:extLst>
              </a:tr>
              <a:tr h="244800">
                <a:tc>
                  <a:txBody>
                    <a:bodyPr/>
                    <a:lstStyle/>
                    <a:p>
                      <a:r>
                        <a:rPr lang="es-EC" sz="1050" dirty="0" smtClean="0">
                          <a:latin typeface="Arial" panose="020B0604020202020204" pitchFamily="34" charset="0"/>
                          <a:cs typeface="Arial" panose="020B0604020202020204" pitchFamily="34" charset="0"/>
                        </a:rPr>
                        <a:t>Capacidad</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b="0" i="0" kern="1200" dirty="0" smtClean="0">
                          <a:solidFill>
                            <a:schemeClr val="dk1"/>
                          </a:solidFill>
                          <a:effectLst/>
                          <a:latin typeface="Arial" panose="020B0604020202020204" pitchFamily="34" charset="0"/>
                          <a:ea typeface="+mn-ea"/>
                          <a:cs typeface="Arial" panose="020B0604020202020204" pitchFamily="34" charset="0"/>
                        </a:rPr>
                        <a:t>≈ 5</a:t>
                      </a:r>
                      <a:r>
                        <a:rPr lang="es-EC" sz="1050" dirty="0" smtClean="0">
                          <a:latin typeface="Arial" panose="020B0604020202020204" pitchFamily="34" charset="0"/>
                          <a:cs typeface="Arial" panose="020B0604020202020204" pitchFamily="34" charset="0"/>
                        </a:rPr>
                        <a:t>00 proyectiles</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789276731"/>
                  </a:ext>
                </a:extLst>
              </a:tr>
              <a:tr h="244800">
                <a:tc>
                  <a:txBody>
                    <a:bodyPr/>
                    <a:lstStyle/>
                    <a:p>
                      <a:r>
                        <a:rPr lang="es-EC" sz="1050" dirty="0" smtClean="0">
                          <a:latin typeface="Arial" panose="020B0604020202020204" pitchFamily="34" charset="0"/>
                          <a:cs typeface="Arial" panose="020B0604020202020204" pitchFamily="34" charset="0"/>
                        </a:rPr>
                        <a:t>Calibre</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0,68</a:t>
                      </a:r>
                      <a:r>
                        <a:rPr lang="es-EC" sz="1050" baseline="0" dirty="0" smtClean="0">
                          <a:latin typeface="Arial" panose="020B0604020202020204" pitchFamily="34" charset="0"/>
                          <a:cs typeface="Arial" panose="020B0604020202020204" pitchFamily="34" charset="0"/>
                        </a:rPr>
                        <a:t> in</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469827433"/>
                  </a:ext>
                </a:extLst>
              </a:tr>
              <a:tr h="244800">
                <a:tc>
                  <a:txBody>
                    <a:bodyPr/>
                    <a:lstStyle/>
                    <a:p>
                      <a:r>
                        <a:rPr lang="es-EC" sz="1050" dirty="0" smtClean="0">
                          <a:latin typeface="Arial" panose="020B0604020202020204" pitchFamily="34" charset="0"/>
                          <a:cs typeface="Arial" panose="020B0604020202020204" pitchFamily="34" charset="0"/>
                        </a:rPr>
                        <a:t>Material</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ASTM</a:t>
                      </a:r>
                      <a:r>
                        <a:rPr lang="es-EC" sz="1050" baseline="0" dirty="0" smtClean="0">
                          <a:latin typeface="Arial" panose="020B0604020202020204" pitchFamily="34" charset="0"/>
                          <a:cs typeface="Arial" panose="020B0604020202020204" pitchFamily="34" charset="0"/>
                        </a:rPr>
                        <a:t> A36</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837487858"/>
                  </a:ext>
                </a:extLst>
              </a:tr>
              <a:tr h="244800">
                <a:tc>
                  <a:txBody>
                    <a:bodyPr/>
                    <a:lstStyle/>
                    <a:p>
                      <a:r>
                        <a:rPr lang="es-EC" sz="1050" dirty="0" smtClean="0">
                          <a:latin typeface="Arial" panose="020B0604020202020204" pitchFamily="34" charset="0"/>
                          <a:cs typeface="Arial" panose="020B0604020202020204" pitchFamily="34" charset="0"/>
                        </a:rPr>
                        <a:t>Acción</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Electrónica</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85813053"/>
                  </a:ext>
                </a:extLst>
              </a:tr>
            </a:tbl>
          </a:graphicData>
        </a:graphic>
      </p:graphicFrame>
      <p:graphicFrame>
        <p:nvGraphicFramePr>
          <p:cNvPr id="25" name="Tabla 24"/>
          <p:cNvGraphicFramePr>
            <a:graphicFrameLocks noGrp="1"/>
          </p:cNvGraphicFramePr>
          <p:nvPr>
            <p:extLst>
              <p:ext uri="{D42A27DB-BD31-4B8C-83A1-F6EECF244321}">
                <p14:modId xmlns:p14="http://schemas.microsoft.com/office/powerpoint/2010/main" val="3530772865"/>
              </p:ext>
            </p:extLst>
          </p:nvPr>
        </p:nvGraphicFramePr>
        <p:xfrm>
          <a:off x="9031961" y="2138873"/>
          <a:ext cx="2718792" cy="1005840"/>
        </p:xfrm>
        <a:graphic>
          <a:graphicData uri="http://schemas.openxmlformats.org/drawingml/2006/table">
            <a:tbl>
              <a:tblPr firstRow="1" bandRow="1">
                <a:tableStyleId>{5C22544A-7EE6-4342-B048-85BDC9FD1C3A}</a:tableStyleId>
              </a:tblPr>
              <a:tblGrid>
                <a:gridCol w="1359396">
                  <a:extLst>
                    <a:ext uri="{9D8B030D-6E8A-4147-A177-3AD203B41FA5}">
                      <a16:colId xmlns:a16="http://schemas.microsoft.com/office/drawing/2014/main" val="3784422149"/>
                    </a:ext>
                  </a:extLst>
                </a:gridCol>
                <a:gridCol w="1359396">
                  <a:extLst>
                    <a:ext uri="{9D8B030D-6E8A-4147-A177-3AD203B41FA5}">
                      <a16:colId xmlns:a16="http://schemas.microsoft.com/office/drawing/2014/main" val="3881109218"/>
                    </a:ext>
                  </a:extLst>
                </a:gridCol>
              </a:tblGrid>
              <a:tr h="228568">
                <a:tc>
                  <a:txBody>
                    <a:bodyPr/>
                    <a:lstStyle/>
                    <a:p>
                      <a:r>
                        <a:rPr lang="es-EC" sz="1050" dirty="0" smtClean="0">
                          <a:solidFill>
                            <a:schemeClr val="tx1"/>
                          </a:solidFill>
                          <a:latin typeface="Arial" panose="020B0604020202020204" pitchFamily="34" charset="0"/>
                          <a:cs typeface="Arial" panose="020B0604020202020204" pitchFamily="34" charset="0"/>
                        </a:rPr>
                        <a:t>Datos técnicos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solidFill>
                            <a:schemeClr val="tx1"/>
                          </a:solidFill>
                          <a:latin typeface="Arial" panose="020B0604020202020204" pitchFamily="34" charset="0"/>
                          <a:cs typeface="Arial" panose="020B0604020202020204" pitchFamily="34" charset="0"/>
                        </a:rPr>
                        <a:t>Valores</a:t>
                      </a:r>
                      <a:endParaRPr lang="es-EC" sz="105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98055053"/>
                  </a:ext>
                </a:extLst>
              </a:tr>
              <a:tr h="228568">
                <a:tc>
                  <a:txBody>
                    <a:bodyPr/>
                    <a:lstStyle/>
                    <a:p>
                      <a:r>
                        <a:rPr lang="es-EC" sz="1050" dirty="0" smtClean="0">
                          <a:latin typeface="Arial" panose="020B0604020202020204" pitchFamily="34" charset="0"/>
                          <a:cs typeface="Arial" panose="020B0604020202020204" pitchFamily="34" charset="0"/>
                        </a:rPr>
                        <a:t>Motor</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DC</a:t>
                      </a:r>
                      <a:r>
                        <a:rPr lang="es-EC" sz="1050" baseline="0" dirty="0" smtClean="0">
                          <a:latin typeface="Arial" panose="020B0604020202020204" pitchFamily="34" charset="0"/>
                          <a:cs typeface="Arial" panose="020B0604020202020204" pitchFamily="34" charset="0"/>
                        </a:rPr>
                        <a:t> 12 V, 130 RPM</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789276731"/>
                  </a:ext>
                </a:extLst>
              </a:tr>
              <a:tr h="228568">
                <a:tc>
                  <a:txBody>
                    <a:bodyPr/>
                    <a:lstStyle/>
                    <a:p>
                      <a:r>
                        <a:rPr lang="es-EC" sz="1050" dirty="0" smtClean="0">
                          <a:latin typeface="Arial" panose="020B0604020202020204" pitchFamily="34" charset="0"/>
                          <a:cs typeface="Arial" panose="020B0604020202020204" pitchFamily="34" charset="0"/>
                        </a:rPr>
                        <a:t>Batería</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12 V</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469827433"/>
                  </a:ext>
                </a:extLst>
              </a:tr>
              <a:tr h="228568">
                <a:tc>
                  <a:txBody>
                    <a:bodyPr/>
                    <a:lstStyle/>
                    <a:p>
                      <a:r>
                        <a:rPr lang="es-EC" sz="1050" dirty="0" smtClean="0">
                          <a:latin typeface="Arial" panose="020B0604020202020204" pitchFamily="34" charset="0"/>
                          <a:cs typeface="Arial" panose="020B0604020202020204" pitchFamily="34" charset="0"/>
                        </a:rPr>
                        <a:t>BPS</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s-EC" sz="1050" dirty="0" smtClean="0">
                          <a:latin typeface="Arial" panose="020B0604020202020204" pitchFamily="34" charset="0"/>
                          <a:cs typeface="Arial" panose="020B0604020202020204" pitchFamily="34" charset="0"/>
                        </a:rPr>
                        <a:t>13</a:t>
                      </a:r>
                      <a:endParaRPr lang="es-EC" sz="105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837487858"/>
                  </a:ext>
                </a:extLst>
              </a:tr>
            </a:tbl>
          </a:graphicData>
        </a:graphic>
      </p:graphicFrame>
      <p:pic>
        <p:nvPicPr>
          <p:cNvPr id="8" name="Imagen 7"/>
          <p:cNvPicPr>
            <a:picLocks noChangeAspect="1"/>
          </p:cNvPicPr>
          <p:nvPr/>
        </p:nvPicPr>
        <p:blipFill>
          <a:blip r:embed="rId3"/>
          <a:stretch>
            <a:fillRect/>
          </a:stretch>
        </p:blipFill>
        <p:spPr>
          <a:xfrm>
            <a:off x="82295" y="1221913"/>
            <a:ext cx="8465034" cy="4809069"/>
          </a:xfrm>
          <a:prstGeom prst="rect">
            <a:avLst/>
          </a:prstGeom>
        </p:spPr>
      </p:pic>
    </p:spTree>
    <p:extLst>
      <p:ext uri="{BB962C8B-B14F-4D97-AF65-F5344CB8AC3E}">
        <p14:creationId xmlns:p14="http://schemas.microsoft.com/office/powerpoint/2010/main" val="250934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640757" y="661649"/>
            <a:ext cx="4402167"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Diseño del mecanismo acoplador</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971531475"/>
              </p:ext>
            </p:extLst>
          </p:nvPr>
        </p:nvGraphicFramePr>
        <p:xfrm>
          <a:off x="201168" y="1194481"/>
          <a:ext cx="3712464" cy="739255"/>
        </p:xfrm>
        <a:graphic>
          <a:graphicData uri="http://schemas.openxmlformats.org/drawingml/2006/table">
            <a:tbl>
              <a:tblPr firstRow="1" bandRow="1">
                <a:tableStyleId>{073A0DAA-6AF3-43AB-8588-CEC1D06C72B9}</a:tableStyleId>
              </a:tblPr>
              <a:tblGrid>
                <a:gridCol w="3712464">
                  <a:extLst>
                    <a:ext uri="{9D8B030D-6E8A-4147-A177-3AD203B41FA5}">
                      <a16:colId xmlns:a16="http://schemas.microsoft.com/office/drawing/2014/main" val="566453000"/>
                    </a:ext>
                  </a:extLst>
                </a:gridCol>
              </a:tblGrid>
              <a:tr h="285208">
                <a:tc>
                  <a:txBody>
                    <a:bodyPr/>
                    <a:lstStyle/>
                    <a:p>
                      <a:pPr algn="ctr"/>
                      <a:r>
                        <a:rPr lang="es-EC" sz="1600" dirty="0" smtClean="0"/>
                        <a:t>Mecanismo de acoplamiento</a:t>
                      </a:r>
                      <a:endParaRPr lang="es-EC"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5199461"/>
                  </a:ext>
                </a:extLst>
              </a:tr>
              <a:tr h="403975">
                <a:tc>
                  <a:txBody>
                    <a:bodyPr/>
                    <a:lstStyle/>
                    <a:p>
                      <a:pPr algn="ctr"/>
                      <a:r>
                        <a:rPr lang="es-EC" sz="1600" dirty="0" smtClean="0"/>
                        <a:t>Sistema de</a:t>
                      </a:r>
                      <a:r>
                        <a:rPr lang="es-EC" sz="1600" baseline="0" dirty="0" smtClean="0"/>
                        <a:t> brazo oscilante</a:t>
                      </a:r>
                      <a:endParaRPr lang="es-EC"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1595260"/>
                  </a:ext>
                </a:extLst>
              </a:tr>
            </a:tbl>
          </a:graphicData>
        </a:graphic>
      </p:graphicFrame>
      <p:pic>
        <p:nvPicPr>
          <p:cNvPr id="9" name="Imagen 8" descr="C:\Users\DELL\Desktop\0. E - ARMA - ESTRUCTURA - V2.PNG"/>
          <p:cNvPicPr/>
          <p:nvPr/>
        </p:nvPicPr>
        <p:blipFill rotWithShape="1">
          <a:blip r:embed="rId3" cstate="email">
            <a:extLst>
              <a:ext uri="{28A0092B-C50C-407E-A947-70E740481C1C}">
                <a14:useLocalDpi xmlns:a14="http://schemas.microsoft.com/office/drawing/2010/main"/>
              </a:ext>
            </a:extLst>
          </a:blip>
          <a:srcRect/>
          <a:stretch/>
        </p:blipFill>
        <p:spPr bwMode="auto">
          <a:xfrm>
            <a:off x="182880" y="1933736"/>
            <a:ext cx="4059936" cy="4293328"/>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4" cstate="email">
            <a:extLst>
              <a:ext uri="{28A0092B-C50C-407E-A947-70E740481C1C}">
                <a14:useLocalDpi xmlns:a14="http://schemas.microsoft.com/office/drawing/2010/main"/>
              </a:ext>
            </a:extLst>
          </a:blip>
          <a:srcRect/>
          <a:stretch/>
        </p:blipFill>
        <p:spPr bwMode="auto">
          <a:xfrm>
            <a:off x="4715616" y="1303140"/>
            <a:ext cx="3554603" cy="2756796"/>
          </a:xfrm>
          <a:prstGeom prst="rect">
            <a:avLst/>
          </a:prstGeom>
          <a:ln>
            <a:noFill/>
          </a:ln>
          <a:extLst>
            <a:ext uri="{53640926-AAD7-44D8-BBD7-CCE9431645EC}">
              <a14:shadowObscured xmlns:a14="http://schemas.microsoft.com/office/drawing/2010/main"/>
            </a:ext>
          </a:extLst>
        </p:spPr>
      </p:pic>
      <p:cxnSp>
        <p:nvCxnSpPr>
          <p:cNvPr id="11" name="Conector recto de flecha 10"/>
          <p:cNvCxnSpPr/>
          <p:nvPr/>
        </p:nvCxnSpPr>
        <p:spPr>
          <a:xfrm flipV="1">
            <a:off x="1179576" y="2112264"/>
            <a:ext cx="4370832" cy="1792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49317" y="4383748"/>
            <a:ext cx="4389396" cy="1171304"/>
          </a:xfrm>
          <a:prstGeom prst="rect">
            <a:avLst/>
          </a:prstGeom>
        </p:spPr>
      </p:pic>
      <p:pic>
        <p:nvPicPr>
          <p:cNvPr id="14" name="Imagen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11513" y="1194481"/>
            <a:ext cx="1783080" cy="4793226"/>
          </a:xfrm>
          <a:prstGeom prst="rect">
            <a:avLst/>
          </a:prstGeom>
        </p:spPr>
      </p:pic>
      <p:cxnSp>
        <p:nvCxnSpPr>
          <p:cNvPr id="15" name="Conector recto de flecha 14"/>
          <p:cNvCxnSpPr>
            <a:endCxn id="13" idx="1"/>
          </p:cNvCxnSpPr>
          <p:nvPr/>
        </p:nvCxnSpPr>
        <p:spPr>
          <a:xfrm>
            <a:off x="2871216" y="3765586"/>
            <a:ext cx="2078101" cy="12038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3411585" y="3851342"/>
            <a:ext cx="7001019" cy="5265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6638544" y="1287806"/>
            <a:ext cx="2005677" cy="523220"/>
          </a:xfrm>
          <a:prstGeom prst="rect">
            <a:avLst/>
          </a:prstGeom>
          <a:noFill/>
          <a:ln w="19050">
            <a:solidFill>
              <a:schemeClr val="tx2"/>
            </a:solidFill>
          </a:ln>
        </p:spPr>
        <p:txBody>
          <a:bodyPr wrap="none" rtlCol="0">
            <a:spAutoFit/>
          </a:bodyPr>
          <a:lstStyle/>
          <a:p>
            <a:r>
              <a:rPr lang="es-EC" sz="1400" dirty="0" smtClean="0">
                <a:latin typeface="Arial" panose="020B0604020202020204" pitchFamily="34" charset="0"/>
                <a:cs typeface="Arial" panose="020B0604020202020204" pitchFamily="34" charset="0"/>
              </a:rPr>
              <a:t>Estructura del sistema </a:t>
            </a:r>
          </a:p>
          <a:p>
            <a:r>
              <a:rPr lang="es-EC" sz="1400" dirty="0" smtClean="0">
                <a:latin typeface="Arial" panose="020B0604020202020204" pitchFamily="34" charset="0"/>
                <a:cs typeface="Arial" panose="020B0604020202020204" pitchFamily="34" charset="0"/>
              </a:rPr>
              <a:t>de alimentación</a:t>
            </a:r>
            <a:endParaRPr lang="es-EC" sz="1400" dirty="0">
              <a:latin typeface="Arial" panose="020B0604020202020204" pitchFamily="34" charset="0"/>
              <a:cs typeface="Arial" panose="020B0604020202020204" pitchFamily="34" charset="0"/>
            </a:endParaRPr>
          </a:p>
        </p:txBody>
      </p:sp>
      <p:sp>
        <p:nvSpPr>
          <p:cNvPr id="22" name="CuadroTexto 21"/>
          <p:cNvSpPr txBox="1"/>
          <p:nvPr/>
        </p:nvSpPr>
        <p:spPr>
          <a:xfrm>
            <a:off x="6232716" y="5511243"/>
            <a:ext cx="1588897" cy="307777"/>
          </a:xfrm>
          <a:prstGeom prst="rect">
            <a:avLst/>
          </a:prstGeom>
          <a:noFill/>
          <a:ln w="19050">
            <a:solidFill>
              <a:schemeClr val="tx2"/>
            </a:solidFill>
          </a:ln>
        </p:spPr>
        <p:txBody>
          <a:bodyPr wrap="none" rtlCol="0">
            <a:spAutoFit/>
          </a:bodyPr>
          <a:lstStyle/>
          <a:p>
            <a:r>
              <a:rPr lang="es-EC" sz="1400" dirty="0" smtClean="0">
                <a:latin typeface="Arial" panose="020B0604020202020204" pitchFamily="34" charset="0"/>
                <a:cs typeface="Arial" panose="020B0604020202020204" pitchFamily="34" charset="0"/>
              </a:rPr>
              <a:t>Brazos oscilantes</a:t>
            </a:r>
            <a:endParaRPr lang="es-EC" sz="1400" dirty="0">
              <a:latin typeface="Arial" panose="020B0604020202020204" pitchFamily="34" charset="0"/>
              <a:cs typeface="Arial" panose="020B0604020202020204" pitchFamily="34" charset="0"/>
            </a:endParaRPr>
          </a:p>
        </p:txBody>
      </p:sp>
      <p:sp>
        <p:nvSpPr>
          <p:cNvPr id="23" name="CuadroTexto 22"/>
          <p:cNvSpPr txBox="1"/>
          <p:nvPr/>
        </p:nvSpPr>
        <p:spPr>
          <a:xfrm>
            <a:off x="9269118" y="2806701"/>
            <a:ext cx="1109599" cy="523220"/>
          </a:xfrm>
          <a:prstGeom prst="rect">
            <a:avLst/>
          </a:prstGeom>
          <a:noFill/>
          <a:ln w="19050">
            <a:solidFill>
              <a:schemeClr val="tx2"/>
            </a:solidFill>
          </a:ln>
        </p:spPr>
        <p:txBody>
          <a:bodyPr wrap="none" rtlCol="0">
            <a:spAutoFit/>
          </a:bodyPr>
          <a:lstStyle/>
          <a:p>
            <a:r>
              <a:rPr lang="es-EC" sz="1400" dirty="0" smtClean="0">
                <a:latin typeface="Arial" panose="020B0604020202020204" pitchFamily="34" charset="0"/>
                <a:cs typeface="Arial" panose="020B0604020202020204" pitchFamily="34" charset="0"/>
              </a:rPr>
              <a:t>Soporte de </a:t>
            </a:r>
          </a:p>
          <a:p>
            <a:r>
              <a:rPr lang="es-EC" sz="1400" dirty="0" smtClean="0">
                <a:latin typeface="Arial" panose="020B0604020202020204" pitchFamily="34" charset="0"/>
                <a:cs typeface="Arial" panose="020B0604020202020204" pitchFamily="34" charset="0"/>
              </a:rPr>
              <a:t>los brazos</a:t>
            </a:r>
          </a:p>
        </p:txBody>
      </p:sp>
    </p:spTree>
    <p:extLst>
      <p:ext uri="{BB962C8B-B14F-4D97-AF65-F5344CB8AC3E}">
        <p14:creationId xmlns:p14="http://schemas.microsoft.com/office/powerpoint/2010/main" val="10920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505979" y="661649"/>
            <a:ext cx="4671728"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Validación del mecanismo acoplador</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58478"/>
            <a:ext cx="11795760"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p:cNvPicPr/>
          <p:nvPr/>
        </p:nvPicPr>
        <p:blipFill rotWithShape="1">
          <a:blip r:embed="rId3" cstate="email">
            <a:extLst>
              <a:ext uri="{28A0092B-C50C-407E-A947-70E740481C1C}">
                <a14:useLocalDpi xmlns:a14="http://schemas.microsoft.com/office/drawing/2010/main"/>
              </a:ext>
            </a:extLst>
          </a:blip>
          <a:srcRect/>
          <a:stretch/>
        </p:blipFill>
        <p:spPr bwMode="auto">
          <a:xfrm>
            <a:off x="4124269" y="1868192"/>
            <a:ext cx="3840155" cy="1755648"/>
          </a:xfrm>
          <a:prstGeom prst="rect">
            <a:avLst/>
          </a:prstGeom>
          <a:ln>
            <a:noFill/>
          </a:ln>
          <a:extLst>
            <a:ext uri="{53640926-AAD7-44D8-BBD7-CCE9431645EC}">
              <a14:shadowObscured xmlns:a14="http://schemas.microsoft.com/office/drawing/2010/main"/>
            </a:ext>
          </a:extLst>
        </p:spPr>
      </p:pic>
      <p:pic>
        <p:nvPicPr>
          <p:cNvPr id="8" name="Imagen 7"/>
          <p:cNvPicPr/>
          <p:nvPr/>
        </p:nvPicPr>
        <p:blipFill>
          <a:blip r:embed="rId4" cstate="email">
            <a:extLst>
              <a:ext uri="{28A0092B-C50C-407E-A947-70E740481C1C}">
                <a14:useLocalDpi xmlns:a14="http://schemas.microsoft.com/office/drawing/2010/main"/>
              </a:ext>
            </a:extLst>
          </a:blip>
          <a:stretch>
            <a:fillRect/>
          </a:stretch>
        </p:blipFill>
        <p:spPr>
          <a:xfrm>
            <a:off x="210312" y="2340864"/>
            <a:ext cx="3401568" cy="2681418"/>
          </a:xfrm>
          <a:prstGeom prst="rect">
            <a:avLst/>
          </a:prstGeom>
        </p:spPr>
      </p:pic>
      <p:sp>
        <p:nvSpPr>
          <p:cNvPr id="9" name="CuadroTexto 8"/>
          <p:cNvSpPr txBox="1"/>
          <p:nvPr/>
        </p:nvSpPr>
        <p:spPr>
          <a:xfrm>
            <a:off x="451842" y="1467732"/>
            <a:ext cx="3238547" cy="307777"/>
          </a:xfrm>
          <a:prstGeom prst="rect">
            <a:avLst/>
          </a:prstGeom>
          <a:noFill/>
          <a:ln w="19050">
            <a:solidFill>
              <a:schemeClr val="tx2"/>
            </a:solidFill>
          </a:ln>
        </p:spPr>
        <p:txBody>
          <a:bodyPr wrap="square" rtlCol="0">
            <a:spAutoFit/>
          </a:bodyPr>
          <a:lstStyle/>
          <a:p>
            <a:pPr algn="ctr"/>
            <a:r>
              <a:rPr lang="es-EC" sz="1400" dirty="0" smtClean="0">
                <a:latin typeface="Arial" panose="020B0604020202020204" pitchFamily="34" charset="0"/>
                <a:cs typeface="Arial" panose="020B0604020202020204" pitchFamily="34" charset="0"/>
              </a:rPr>
              <a:t>Estructura del sistema de alimentación</a:t>
            </a:r>
            <a:endParaRPr lang="es-EC" sz="1400" dirty="0">
              <a:latin typeface="Arial" panose="020B0604020202020204" pitchFamily="34" charset="0"/>
              <a:cs typeface="Arial" panose="020B0604020202020204" pitchFamily="34" charset="0"/>
            </a:endParaRPr>
          </a:p>
        </p:txBody>
      </p:sp>
      <p:cxnSp>
        <p:nvCxnSpPr>
          <p:cNvPr id="10" name="Conector recto 9"/>
          <p:cNvCxnSpPr/>
          <p:nvPr/>
        </p:nvCxnSpPr>
        <p:spPr>
          <a:xfrm>
            <a:off x="3818405" y="1883633"/>
            <a:ext cx="0" cy="4005103"/>
          </a:xfrm>
          <a:prstGeom prst="line">
            <a:avLst/>
          </a:prstGeom>
          <a:ln w="19050"/>
        </p:spPr>
        <p:style>
          <a:lnRef idx="1">
            <a:schemeClr val="dk1"/>
          </a:lnRef>
          <a:fillRef idx="0">
            <a:schemeClr val="dk1"/>
          </a:fillRef>
          <a:effectRef idx="0">
            <a:schemeClr val="dk1"/>
          </a:effectRef>
          <a:fontRef idx="minor">
            <a:schemeClr val="tx1"/>
          </a:fontRef>
        </p:style>
      </p:cxnSp>
      <p:sp>
        <p:nvSpPr>
          <p:cNvPr id="12" name="Rectángulo redondeado 11"/>
          <p:cNvSpPr/>
          <p:nvPr/>
        </p:nvSpPr>
        <p:spPr>
          <a:xfrm>
            <a:off x="4455439" y="4462272"/>
            <a:ext cx="1879877" cy="448056"/>
          </a:xfrm>
          <a:prstGeom prst="round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1. Preparación del modelo CAD</a:t>
            </a:r>
            <a:endParaRPr lang="es-EC" sz="1400" dirty="0">
              <a:solidFill>
                <a:schemeClr val="tx1"/>
              </a:solidFill>
              <a:latin typeface="Arial" panose="020B0604020202020204" pitchFamily="34" charset="0"/>
              <a:cs typeface="Arial" panose="020B0604020202020204" pitchFamily="34" charset="0"/>
            </a:endParaRPr>
          </a:p>
        </p:txBody>
      </p:sp>
      <p:sp>
        <p:nvSpPr>
          <p:cNvPr id="13" name="Rectángulo redondeado 12"/>
          <p:cNvSpPr/>
          <p:nvPr/>
        </p:nvSpPr>
        <p:spPr>
          <a:xfrm>
            <a:off x="6848119" y="4462272"/>
            <a:ext cx="1879877" cy="448056"/>
          </a:xfrm>
          <a:prstGeom prst="round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2. Propiedades de materiales</a:t>
            </a:r>
          </a:p>
        </p:txBody>
      </p:sp>
      <p:sp>
        <p:nvSpPr>
          <p:cNvPr id="14" name="Rectángulo redondeado 13"/>
          <p:cNvSpPr/>
          <p:nvPr/>
        </p:nvSpPr>
        <p:spPr>
          <a:xfrm>
            <a:off x="9284947" y="4462272"/>
            <a:ext cx="1879877" cy="448056"/>
          </a:xfrm>
          <a:prstGeom prst="round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3. Condiciones de frontera</a:t>
            </a:r>
          </a:p>
        </p:txBody>
      </p:sp>
      <p:sp>
        <p:nvSpPr>
          <p:cNvPr id="15" name="Rectángulo redondeado 14"/>
          <p:cNvSpPr/>
          <p:nvPr/>
        </p:nvSpPr>
        <p:spPr>
          <a:xfrm>
            <a:off x="4449266" y="5167140"/>
            <a:ext cx="1879877" cy="448056"/>
          </a:xfrm>
          <a:prstGeom prst="round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4. Mallado</a:t>
            </a:r>
          </a:p>
        </p:txBody>
      </p:sp>
      <p:sp>
        <p:nvSpPr>
          <p:cNvPr id="16" name="Rectángulo redondeado 15"/>
          <p:cNvSpPr/>
          <p:nvPr/>
        </p:nvSpPr>
        <p:spPr>
          <a:xfrm>
            <a:off x="6841946" y="5167140"/>
            <a:ext cx="1879877" cy="448056"/>
          </a:xfrm>
          <a:prstGeom prst="round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5. Análisis de convergencia</a:t>
            </a:r>
          </a:p>
        </p:txBody>
      </p:sp>
      <p:sp>
        <p:nvSpPr>
          <p:cNvPr id="17" name="Rectángulo redondeado 16"/>
          <p:cNvSpPr/>
          <p:nvPr/>
        </p:nvSpPr>
        <p:spPr>
          <a:xfrm>
            <a:off x="9278774" y="5167140"/>
            <a:ext cx="1879877" cy="448056"/>
          </a:xfrm>
          <a:prstGeom prst="round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6. Resultados</a:t>
            </a:r>
          </a:p>
        </p:txBody>
      </p:sp>
      <p:sp>
        <p:nvSpPr>
          <p:cNvPr id="18" name="Flecha derecha 17"/>
          <p:cNvSpPr/>
          <p:nvPr/>
        </p:nvSpPr>
        <p:spPr>
          <a:xfrm>
            <a:off x="6472476" y="4608576"/>
            <a:ext cx="219456" cy="1645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8896743" y="4604004"/>
            <a:ext cx="219456" cy="1645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19"/>
          <p:cNvSpPr/>
          <p:nvPr/>
        </p:nvSpPr>
        <p:spPr>
          <a:xfrm>
            <a:off x="6497890" y="5308872"/>
            <a:ext cx="219456" cy="1645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derecha 20"/>
          <p:cNvSpPr/>
          <p:nvPr/>
        </p:nvSpPr>
        <p:spPr>
          <a:xfrm>
            <a:off x="8896743" y="5320242"/>
            <a:ext cx="219456" cy="1645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redondeado 21"/>
          <p:cNvSpPr/>
          <p:nvPr/>
        </p:nvSpPr>
        <p:spPr>
          <a:xfrm>
            <a:off x="4104485" y="1433842"/>
            <a:ext cx="3859939" cy="25534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CuadroTexto 22"/>
          <p:cNvSpPr txBox="1"/>
          <p:nvPr/>
        </p:nvSpPr>
        <p:spPr>
          <a:xfrm>
            <a:off x="5428029" y="1270642"/>
            <a:ext cx="1519968" cy="369332"/>
          </a:xfrm>
          <a:prstGeom prst="rect">
            <a:avLst/>
          </a:prstGeom>
          <a:solidFill>
            <a:schemeClr val="bg1"/>
          </a:solidFill>
          <a:ln w="28575">
            <a:solidFill>
              <a:schemeClr val="tx2"/>
            </a:solidFill>
          </a:ln>
        </p:spPr>
        <p:txBody>
          <a:bodyPr wrap="none" rtlCol="0">
            <a:spAutoFit/>
          </a:bodyPr>
          <a:lstStyle/>
          <a:p>
            <a:r>
              <a:rPr lang="es-EC" b="1" dirty="0" smtClean="0"/>
              <a:t>Escenario uno</a:t>
            </a:r>
            <a:endParaRPr lang="es-EC" b="1" dirty="0"/>
          </a:p>
        </p:txBody>
      </p:sp>
      <p:pic>
        <p:nvPicPr>
          <p:cNvPr id="24" name="Imagen 23"/>
          <p:cNvPicPr/>
          <p:nvPr/>
        </p:nvPicPr>
        <p:blipFill rotWithShape="1">
          <a:blip r:embed="rId5" cstate="email">
            <a:extLst>
              <a:ext uri="{28A0092B-C50C-407E-A947-70E740481C1C}">
                <a14:useLocalDpi xmlns:a14="http://schemas.microsoft.com/office/drawing/2010/main"/>
              </a:ext>
            </a:extLst>
          </a:blip>
          <a:srcRect/>
          <a:stretch/>
        </p:blipFill>
        <p:spPr bwMode="auto">
          <a:xfrm>
            <a:off x="8541373" y="1624821"/>
            <a:ext cx="2998355" cy="2362423"/>
          </a:xfrm>
          <a:prstGeom prst="rect">
            <a:avLst/>
          </a:prstGeom>
          <a:ln>
            <a:noFill/>
          </a:ln>
          <a:extLst>
            <a:ext uri="{53640926-AAD7-44D8-BBD7-CCE9431645EC}">
              <a14:shadowObscured xmlns:a14="http://schemas.microsoft.com/office/drawing/2010/main"/>
            </a:ext>
          </a:extLst>
        </p:spPr>
      </p:pic>
      <p:sp>
        <p:nvSpPr>
          <p:cNvPr id="25" name="Rectángulo redondeado 24"/>
          <p:cNvSpPr/>
          <p:nvPr/>
        </p:nvSpPr>
        <p:spPr>
          <a:xfrm>
            <a:off x="8136989" y="1433842"/>
            <a:ext cx="3859939" cy="25534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460533" y="1270642"/>
            <a:ext cx="1495922" cy="369332"/>
          </a:xfrm>
          <a:prstGeom prst="rect">
            <a:avLst/>
          </a:prstGeom>
          <a:solidFill>
            <a:schemeClr val="bg1"/>
          </a:solidFill>
          <a:ln w="28575">
            <a:solidFill>
              <a:schemeClr val="tx2"/>
            </a:solidFill>
          </a:ln>
        </p:spPr>
        <p:txBody>
          <a:bodyPr wrap="none" rtlCol="0">
            <a:spAutoFit/>
          </a:bodyPr>
          <a:lstStyle/>
          <a:p>
            <a:r>
              <a:rPr lang="es-EC" b="1" dirty="0" smtClean="0"/>
              <a:t>Escenario dos</a:t>
            </a:r>
            <a:endParaRPr lang="es-EC" b="1" dirty="0"/>
          </a:p>
        </p:txBody>
      </p:sp>
    </p:spTree>
    <p:extLst>
      <p:ext uri="{BB962C8B-B14F-4D97-AF65-F5344CB8AC3E}">
        <p14:creationId xmlns:p14="http://schemas.microsoft.com/office/powerpoint/2010/main" val="120076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505979" y="661649"/>
            <a:ext cx="4671728"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Validación del mecanismo acoplador</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sp>
        <p:nvSpPr>
          <p:cNvPr id="9" name="CuadroTexto 8"/>
          <p:cNvSpPr txBox="1"/>
          <p:nvPr/>
        </p:nvSpPr>
        <p:spPr>
          <a:xfrm>
            <a:off x="1513126" y="1251838"/>
            <a:ext cx="1992853" cy="369332"/>
          </a:xfrm>
          <a:prstGeom prst="rect">
            <a:avLst/>
          </a:prstGeom>
          <a:noFill/>
          <a:ln w="28575">
            <a:solidFill>
              <a:schemeClr val="tx2"/>
            </a:solidFill>
          </a:ln>
        </p:spPr>
        <p:txBody>
          <a:bodyPr wrap="none" rtlCol="0">
            <a:spAutoFit/>
          </a:bodyPr>
          <a:lstStyle/>
          <a:p>
            <a:r>
              <a:rPr lang="es-EC" dirty="0" smtClean="0">
                <a:latin typeface="Arial" panose="020B0604020202020204" pitchFamily="34" charset="0"/>
                <a:cs typeface="Arial" panose="020B0604020202020204" pitchFamily="34" charset="0"/>
              </a:rPr>
              <a:t>Brazos oscilantes</a:t>
            </a:r>
            <a:endParaRPr lang="es-EC"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3" y="1883632"/>
            <a:ext cx="4970785" cy="1326447"/>
          </a:xfrm>
          <a:prstGeom prst="rect">
            <a:avLst/>
          </a:prstGeom>
        </p:spPr>
      </p:pic>
      <p:cxnSp>
        <p:nvCxnSpPr>
          <p:cNvPr id="12" name="Conector recto 11"/>
          <p:cNvCxnSpPr/>
          <p:nvPr/>
        </p:nvCxnSpPr>
        <p:spPr>
          <a:xfrm>
            <a:off x="5001768" y="1315875"/>
            <a:ext cx="0" cy="45088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n 12"/>
          <p:cNvPicPr/>
          <p:nvPr/>
        </p:nvPicPr>
        <p:blipFill rotWithShape="1">
          <a:blip r:embed="rId4" cstate="email">
            <a:extLst>
              <a:ext uri="{28A0092B-C50C-407E-A947-70E740481C1C}">
                <a14:useLocalDpi xmlns:a14="http://schemas.microsoft.com/office/drawing/2010/main"/>
              </a:ext>
            </a:extLst>
          </a:blip>
          <a:srcRect/>
          <a:stretch/>
        </p:blipFill>
        <p:spPr bwMode="auto">
          <a:xfrm>
            <a:off x="5933601" y="1141415"/>
            <a:ext cx="3496825" cy="2639647"/>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5" cstate="email">
            <a:extLst>
              <a:ext uri="{28A0092B-C50C-407E-A947-70E740481C1C}">
                <a14:useLocalDpi xmlns:a14="http://schemas.microsoft.com/office/drawing/2010/main"/>
              </a:ext>
            </a:extLst>
          </a:blip>
          <a:srcRect/>
          <a:stretch/>
        </p:blipFill>
        <p:spPr bwMode="auto">
          <a:xfrm>
            <a:off x="5913870" y="3757460"/>
            <a:ext cx="3484190" cy="2234133"/>
          </a:xfrm>
          <a:prstGeom prst="rect">
            <a:avLst/>
          </a:prstGeom>
          <a:ln>
            <a:noFill/>
          </a:ln>
          <a:extLst>
            <a:ext uri="{53640926-AAD7-44D8-BBD7-CCE9431645EC}">
              <a14:shadowObscured xmlns:a14="http://schemas.microsoft.com/office/drawing/2010/main"/>
            </a:ext>
          </a:extLst>
        </p:spPr>
      </p:pic>
      <p:sp>
        <p:nvSpPr>
          <p:cNvPr id="16" name="Rectángulo redondeado 15"/>
          <p:cNvSpPr/>
          <p:nvPr/>
        </p:nvSpPr>
        <p:spPr>
          <a:xfrm>
            <a:off x="5363003" y="1131628"/>
            <a:ext cx="4416552" cy="25534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rot="16200000">
            <a:off x="4580115" y="2276573"/>
            <a:ext cx="1519968" cy="369332"/>
          </a:xfrm>
          <a:prstGeom prst="rect">
            <a:avLst/>
          </a:prstGeom>
          <a:solidFill>
            <a:schemeClr val="bg1"/>
          </a:solidFill>
          <a:ln w="28575">
            <a:solidFill>
              <a:schemeClr val="tx2"/>
            </a:solidFill>
          </a:ln>
        </p:spPr>
        <p:txBody>
          <a:bodyPr wrap="none" rtlCol="0">
            <a:spAutoFit/>
          </a:bodyPr>
          <a:lstStyle/>
          <a:p>
            <a:r>
              <a:rPr lang="es-EC" b="1" dirty="0" smtClean="0"/>
              <a:t>Escenario uno</a:t>
            </a:r>
            <a:endParaRPr lang="es-EC" b="1" dirty="0"/>
          </a:p>
        </p:txBody>
      </p:sp>
      <p:sp>
        <p:nvSpPr>
          <p:cNvPr id="17" name="Rectángulo redondeado 16"/>
          <p:cNvSpPr/>
          <p:nvPr/>
        </p:nvSpPr>
        <p:spPr>
          <a:xfrm>
            <a:off x="5336104" y="3719354"/>
            <a:ext cx="4416552" cy="2290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p:cNvSpPr txBox="1"/>
          <p:nvPr/>
        </p:nvSpPr>
        <p:spPr>
          <a:xfrm rot="16200000">
            <a:off x="4592138" y="4699631"/>
            <a:ext cx="1495922" cy="369332"/>
          </a:xfrm>
          <a:prstGeom prst="rect">
            <a:avLst/>
          </a:prstGeom>
          <a:solidFill>
            <a:schemeClr val="bg1"/>
          </a:solidFill>
          <a:ln w="28575">
            <a:solidFill>
              <a:schemeClr val="tx2"/>
            </a:solidFill>
          </a:ln>
        </p:spPr>
        <p:txBody>
          <a:bodyPr wrap="none" rtlCol="0">
            <a:spAutoFit/>
          </a:bodyPr>
          <a:lstStyle/>
          <a:p>
            <a:r>
              <a:rPr lang="es-EC" b="1" dirty="0" smtClean="0"/>
              <a:t>Escenario dos</a:t>
            </a:r>
            <a:endParaRPr lang="es-EC" b="1" dirty="0"/>
          </a:p>
        </p:txBody>
      </p:sp>
      <p:pic>
        <p:nvPicPr>
          <p:cNvPr id="27" name="Imagen 2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719" y="3629596"/>
            <a:ext cx="4897633" cy="1059670"/>
          </a:xfrm>
          <a:prstGeom prst="rect">
            <a:avLst/>
          </a:prstGeom>
        </p:spPr>
      </p:pic>
      <p:cxnSp>
        <p:nvCxnSpPr>
          <p:cNvPr id="20" name="Conector recto de flecha 19"/>
          <p:cNvCxnSpPr/>
          <p:nvPr/>
        </p:nvCxnSpPr>
        <p:spPr>
          <a:xfrm flipH="1" flipV="1">
            <a:off x="445325" y="4257102"/>
            <a:ext cx="152364" cy="5526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1904255" y="4265819"/>
            <a:ext cx="310796" cy="9824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2395723" y="4488066"/>
            <a:ext cx="885642" cy="4954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3948781" y="4138730"/>
            <a:ext cx="690112" cy="8296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rot="20997152">
            <a:off x="919434" y="1951217"/>
            <a:ext cx="801823"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Brazo 1</a:t>
            </a:r>
            <a:endParaRPr lang="es-EC" sz="1400" dirty="0">
              <a:latin typeface="Arial" panose="020B0604020202020204" pitchFamily="34" charset="0"/>
              <a:cs typeface="Arial" panose="020B0604020202020204" pitchFamily="34" charset="0"/>
            </a:endParaRPr>
          </a:p>
        </p:txBody>
      </p:sp>
      <p:sp>
        <p:nvSpPr>
          <p:cNvPr id="32" name="CuadroTexto 31"/>
          <p:cNvSpPr txBox="1"/>
          <p:nvPr/>
        </p:nvSpPr>
        <p:spPr>
          <a:xfrm rot="20997152">
            <a:off x="3126258" y="2032967"/>
            <a:ext cx="801823"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Brazo 2</a:t>
            </a:r>
            <a:endParaRPr lang="es-EC" sz="1400" dirty="0">
              <a:latin typeface="Arial" panose="020B0604020202020204" pitchFamily="34" charset="0"/>
              <a:cs typeface="Arial" panose="020B0604020202020204" pitchFamily="34" charset="0"/>
            </a:endParaRPr>
          </a:p>
        </p:txBody>
      </p:sp>
      <p:sp>
        <p:nvSpPr>
          <p:cNvPr id="33" name="CuadroTexto 32"/>
          <p:cNvSpPr txBox="1"/>
          <p:nvPr/>
        </p:nvSpPr>
        <p:spPr>
          <a:xfrm>
            <a:off x="1540562" y="5227166"/>
            <a:ext cx="909223" cy="276999"/>
          </a:xfrm>
          <a:prstGeom prst="rect">
            <a:avLst/>
          </a:prstGeom>
          <a:noFill/>
        </p:spPr>
        <p:txBody>
          <a:bodyPr wrap="none" rtlCol="0">
            <a:spAutoFit/>
          </a:bodyPr>
          <a:lstStyle/>
          <a:p>
            <a:r>
              <a:rPr lang="es-EC" sz="1200" dirty="0" smtClean="0">
                <a:latin typeface="Arial" panose="020B0604020202020204" pitchFamily="34" charset="0"/>
                <a:cs typeface="Arial" panose="020B0604020202020204" pitchFamily="34" charset="0"/>
              </a:rPr>
              <a:t>Eje común</a:t>
            </a:r>
            <a:endParaRPr lang="es-EC" sz="1200" dirty="0">
              <a:latin typeface="Arial" panose="020B0604020202020204" pitchFamily="34" charset="0"/>
              <a:cs typeface="Arial" panose="020B0604020202020204" pitchFamily="34" charset="0"/>
            </a:endParaRPr>
          </a:p>
        </p:txBody>
      </p:sp>
      <p:sp>
        <p:nvSpPr>
          <p:cNvPr id="34" name="CuadroTexto 33"/>
          <p:cNvSpPr txBox="1"/>
          <p:nvPr/>
        </p:nvSpPr>
        <p:spPr>
          <a:xfrm>
            <a:off x="2947205" y="4951728"/>
            <a:ext cx="1487908" cy="276999"/>
          </a:xfrm>
          <a:prstGeom prst="rect">
            <a:avLst/>
          </a:prstGeom>
          <a:noFill/>
        </p:spPr>
        <p:txBody>
          <a:bodyPr wrap="none" rtlCol="0">
            <a:spAutoFit/>
          </a:bodyPr>
          <a:lstStyle/>
          <a:p>
            <a:r>
              <a:rPr lang="es-EC" sz="1200" dirty="0" smtClean="0">
                <a:latin typeface="Arial" panose="020B0604020202020204" pitchFamily="34" charset="0"/>
                <a:cs typeface="Arial" panose="020B0604020202020204" pitchFamily="34" charset="0"/>
              </a:rPr>
              <a:t>Bloqueo de fricción</a:t>
            </a:r>
            <a:endParaRPr lang="es-EC" sz="1200" dirty="0">
              <a:latin typeface="Arial" panose="020B0604020202020204" pitchFamily="34" charset="0"/>
              <a:cs typeface="Arial" panose="020B0604020202020204" pitchFamily="34" charset="0"/>
            </a:endParaRPr>
          </a:p>
        </p:txBody>
      </p:sp>
      <p:sp>
        <p:nvSpPr>
          <p:cNvPr id="35" name="CuadroTexto 34"/>
          <p:cNvSpPr txBox="1"/>
          <p:nvPr/>
        </p:nvSpPr>
        <p:spPr>
          <a:xfrm>
            <a:off x="170525" y="4831784"/>
            <a:ext cx="1257075" cy="276999"/>
          </a:xfrm>
          <a:prstGeom prst="rect">
            <a:avLst/>
          </a:prstGeom>
          <a:noFill/>
        </p:spPr>
        <p:txBody>
          <a:bodyPr wrap="none" rtlCol="0">
            <a:spAutoFit/>
          </a:bodyPr>
          <a:lstStyle/>
          <a:p>
            <a:r>
              <a:rPr lang="es-EC" sz="1200" dirty="0" smtClean="0">
                <a:latin typeface="Arial" panose="020B0604020202020204" pitchFamily="34" charset="0"/>
                <a:cs typeface="Arial" panose="020B0604020202020204" pitchFamily="34" charset="0"/>
              </a:rPr>
              <a:t>Cono de acople</a:t>
            </a:r>
            <a:endParaRPr lang="es-EC" sz="1200" dirty="0">
              <a:latin typeface="Arial" panose="020B0604020202020204" pitchFamily="34" charset="0"/>
              <a:cs typeface="Arial" panose="020B0604020202020204" pitchFamily="34" charset="0"/>
            </a:endParaRPr>
          </a:p>
        </p:txBody>
      </p:sp>
      <p:sp>
        <p:nvSpPr>
          <p:cNvPr id="37" name="CuadroTexto 36"/>
          <p:cNvSpPr txBox="1"/>
          <p:nvPr/>
        </p:nvSpPr>
        <p:spPr>
          <a:xfrm>
            <a:off x="10059466" y="2290768"/>
            <a:ext cx="1783081" cy="2677656"/>
          </a:xfrm>
          <a:prstGeom prst="rect">
            <a:avLst/>
          </a:prstGeom>
          <a:noFill/>
        </p:spPr>
        <p:txBody>
          <a:bodyPr wrap="square" rtlCol="0">
            <a:spAutoFit/>
          </a:bodyPr>
          <a:lstStyle/>
          <a:p>
            <a:r>
              <a:rPr lang="es-EC" sz="1400" b="1" u="sng" dirty="0" smtClean="0">
                <a:latin typeface="Arial" panose="020B0604020202020204" pitchFamily="34" charset="0"/>
                <a:cs typeface="Arial" panose="020B0604020202020204" pitchFamily="34" charset="0"/>
              </a:rPr>
              <a:t>Simulación:</a:t>
            </a:r>
          </a:p>
          <a:p>
            <a:endParaRPr lang="es-EC" sz="1400" b="1" u="sng" dirty="0" smtClean="0">
              <a:latin typeface="Arial" panose="020B0604020202020204" pitchFamily="34" charset="0"/>
              <a:cs typeface="Arial" panose="020B0604020202020204" pitchFamily="34" charset="0"/>
            </a:endParaRPr>
          </a:p>
          <a:p>
            <a:pPr marL="342900" indent="-342900">
              <a:buAutoNum type="arabicPeriod"/>
            </a:pPr>
            <a:r>
              <a:rPr lang="es-EC" sz="1400" dirty="0" smtClean="0">
                <a:latin typeface="Arial" panose="020B0604020202020204" pitchFamily="34" charset="0"/>
                <a:cs typeface="Arial" panose="020B0604020202020204" pitchFamily="34" charset="0"/>
              </a:rPr>
              <a:t>Preparación del modelo CAD</a:t>
            </a:r>
          </a:p>
          <a:p>
            <a:pPr marL="342900" indent="-342900">
              <a:buAutoNum type="arabicPeriod"/>
            </a:pPr>
            <a:r>
              <a:rPr lang="es-EC" sz="1400" dirty="0" smtClean="0">
                <a:latin typeface="Arial" panose="020B0604020202020204" pitchFamily="34" charset="0"/>
                <a:cs typeface="Arial" panose="020B0604020202020204" pitchFamily="34" charset="0"/>
              </a:rPr>
              <a:t>Propiedades de materiales</a:t>
            </a:r>
          </a:p>
          <a:p>
            <a:pPr marL="342900" indent="-342900">
              <a:buAutoNum type="arabicPeriod"/>
            </a:pPr>
            <a:r>
              <a:rPr lang="es-EC" sz="1400" dirty="0" smtClean="0">
                <a:latin typeface="Arial" panose="020B0604020202020204" pitchFamily="34" charset="0"/>
                <a:cs typeface="Arial" panose="020B0604020202020204" pitchFamily="34" charset="0"/>
              </a:rPr>
              <a:t>Condiciones de frontera</a:t>
            </a:r>
          </a:p>
          <a:p>
            <a:pPr marL="342900" indent="-342900">
              <a:buAutoNum type="arabicPeriod"/>
            </a:pPr>
            <a:r>
              <a:rPr lang="es-EC" sz="1400" dirty="0" smtClean="0">
                <a:latin typeface="Arial" panose="020B0604020202020204" pitchFamily="34" charset="0"/>
                <a:cs typeface="Arial" panose="020B0604020202020204" pitchFamily="34" charset="0"/>
              </a:rPr>
              <a:t>Mallado</a:t>
            </a:r>
          </a:p>
          <a:p>
            <a:pPr marL="342900" indent="-342900">
              <a:buAutoNum type="arabicPeriod"/>
            </a:pPr>
            <a:r>
              <a:rPr lang="es-EC" sz="1400" dirty="0" smtClean="0">
                <a:latin typeface="Arial" panose="020B0604020202020204" pitchFamily="34" charset="0"/>
                <a:cs typeface="Arial" panose="020B0604020202020204" pitchFamily="34" charset="0"/>
              </a:rPr>
              <a:t>Análisis de convergencia</a:t>
            </a:r>
          </a:p>
          <a:p>
            <a:pPr marL="342900" indent="-342900">
              <a:buAutoNum type="arabicPeriod"/>
            </a:pPr>
            <a:r>
              <a:rPr lang="es-EC" sz="1400" dirty="0" smtClean="0">
                <a:latin typeface="Arial" panose="020B0604020202020204" pitchFamily="34" charset="0"/>
                <a:cs typeface="Arial" panose="020B0604020202020204" pitchFamily="34" charset="0"/>
              </a:rPr>
              <a:t>Resultados</a:t>
            </a:r>
          </a:p>
        </p:txBody>
      </p:sp>
      <p:cxnSp>
        <p:nvCxnSpPr>
          <p:cNvPr id="38" name="Conector recto 37"/>
          <p:cNvCxnSpPr/>
          <p:nvPr/>
        </p:nvCxnSpPr>
        <p:spPr>
          <a:xfrm>
            <a:off x="9945624" y="1315874"/>
            <a:ext cx="0" cy="45088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28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7" grpId="0" animBg="1"/>
      <p:bldP spid="18"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23620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III – DISEÑO Y VALIDACIÓN</a:t>
            </a:r>
            <a:endParaRPr lang="es-EC" sz="2400" i="0" dirty="0">
              <a:solidFill>
                <a:schemeClr val="tx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t="2466"/>
          <a:stretch/>
        </p:blipFill>
        <p:spPr>
          <a:xfrm>
            <a:off x="1468147" y="661649"/>
            <a:ext cx="8707065" cy="5296129"/>
          </a:xfrm>
          <a:prstGeom prst="rect">
            <a:avLst/>
          </a:prstGeom>
        </p:spPr>
      </p:pic>
    </p:spTree>
    <p:extLst>
      <p:ext uri="{BB962C8B-B14F-4D97-AF65-F5344CB8AC3E}">
        <p14:creationId xmlns:p14="http://schemas.microsoft.com/office/powerpoint/2010/main" val="355567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611113"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IV – PROTOTIPADO Y PRUEBAS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5029746" y="661649"/>
            <a:ext cx="1624164"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Fabricación</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183" y="1368494"/>
            <a:ext cx="5769865" cy="3573678"/>
          </a:xfrm>
          <a:prstGeom prst="rect">
            <a:avLst/>
          </a:prstGeom>
        </p:spPr>
      </p:pic>
      <p:pic>
        <p:nvPicPr>
          <p:cNvPr id="6" name="Imagen 5"/>
          <p:cNvPicPr/>
          <p:nvPr/>
        </p:nvPicPr>
        <p:blipFill>
          <a:blip r:embed="rId4" cstate="email">
            <a:extLst>
              <a:ext uri="{28A0092B-C50C-407E-A947-70E740481C1C}">
                <a14:useLocalDpi xmlns:a14="http://schemas.microsoft.com/office/drawing/2010/main"/>
              </a:ext>
            </a:extLst>
          </a:blip>
          <a:stretch>
            <a:fillRect/>
          </a:stretch>
        </p:blipFill>
        <p:spPr>
          <a:xfrm>
            <a:off x="6653910" y="1304486"/>
            <a:ext cx="5032122" cy="4072186"/>
          </a:xfrm>
          <a:prstGeom prst="rect">
            <a:avLst/>
          </a:prstGeom>
        </p:spPr>
      </p:pic>
      <p:pic>
        <p:nvPicPr>
          <p:cNvPr id="8" name="Imagen 7"/>
          <p:cNvPicPr/>
          <p:nvPr/>
        </p:nvPicPr>
        <p:blipFill>
          <a:blip r:embed="rId5" cstate="email">
            <a:extLst>
              <a:ext uri="{28A0092B-C50C-407E-A947-70E740481C1C}">
                <a14:useLocalDpi xmlns:a14="http://schemas.microsoft.com/office/drawing/2010/main"/>
              </a:ext>
            </a:extLst>
          </a:blip>
          <a:stretch>
            <a:fillRect/>
          </a:stretch>
        </p:blipFill>
        <p:spPr>
          <a:xfrm>
            <a:off x="283464" y="1467732"/>
            <a:ext cx="5815584" cy="3474440"/>
          </a:xfrm>
          <a:prstGeom prst="rect">
            <a:avLst/>
          </a:prstGeom>
        </p:spPr>
      </p:pic>
      <p:pic>
        <p:nvPicPr>
          <p:cNvPr id="9" name="Imagen 8" descr="D:\ESPE\Tesis\Desarrollo de tesis\Imágenes y fotos\Impresión 3D\20211012_144450.jpg"/>
          <p:cNvPicPr/>
          <p:nvPr/>
        </p:nvPicPr>
        <p:blipFill rotWithShape="1">
          <a:blip r:embed="rId6" cstate="email">
            <a:extLst>
              <a:ext uri="{28A0092B-C50C-407E-A947-70E740481C1C}">
                <a14:useLocalDpi xmlns:a14="http://schemas.microsoft.com/office/drawing/2010/main"/>
              </a:ext>
            </a:extLst>
          </a:blip>
          <a:srcRect/>
          <a:stretch/>
        </p:blipFill>
        <p:spPr bwMode="auto">
          <a:xfrm>
            <a:off x="6208776" y="1298622"/>
            <a:ext cx="5788152" cy="3952966"/>
          </a:xfrm>
          <a:prstGeom prst="rect">
            <a:avLst/>
          </a:prstGeom>
          <a:noFill/>
          <a:ln>
            <a:noFill/>
          </a:ln>
        </p:spPr>
      </p:pic>
    </p:spTree>
    <p:extLst>
      <p:ext uri="{BB962C8B-B14F-4D97-AF65-F5344CB8AC3E}">
        <p14:creationId xmlns:p14="http://schemas.microsoft.com/office/powerpoint/2010/main" val="268992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611113"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IV – PROTOTIPADO Y PRUEBAS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5036961" y="661649"/>
            <a:ext cx="1609736"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Ensamblaje</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pic>
        <p:nvPicPr>
          <p:cNvPr id="5" name="Imagen 4" descr="D:\ESPE\Tesis\Desarrollo de tesis\Imágenes y fotos\Impresión 3D\20211028_095757.jpg"/>
          <p:cNvPicPr/>
          <p:nvPr/>
        </p:nvPicPr>
        <p:blipFill rotWithShape="1">
          <a:blip r:embed="rId3" cstate="email">
            <a:extLst>
              <a:ext uri="{28A0092B-C50C-407E-A947-70E740481C1C}">
                <a14:useLocalDpi xmlns:a14="http://schemas.microsoft.com/office/drawing/2010/main"/>
              </a:ext>
            </a:extLst>
          </a:blip>
          <a:srcRect/>
          <a:stretch/>
        </p:blipFill>
        <p:spPr bwMode="auto">
          <a:xfrm>
            <a:off x="355429" y="3776503"/>
            <a:ext cx="4902372" cy="2163064"/>
          </a:xfrm>
          <a:prstGeom prst="rect">
            <a:avLst/>
          </a:prstGeom>
          <a:noFill/>
          <a:ln>
            <a:noFill/>
          </a:ln>
          <a:extLst>
            <a:ext uri="{53640926-AAD7-44D8-BBD7-CCE9431645EC}">
              <a14:shadowObscured xmlns:a14="http://schemas.microsoft.com/office/drawing/2010/main"/>
            </a:ext>
          </a:extLst>
        </p:spPr>
      </p:pic>
      <p:pic>
        <p:nvPicPr>
          <p:cNvPr id="6" name="Imagen 5" descr="D:\ESPE\Tesis\Desarrollo de tesis\Imágenes y fotos\Impresión 3D\20211129_10592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015" y="1221913"/>
            <a:ext cx="4267200" cy="2400300"/>
          </a:xfrm>
          <a:prstGeom prst="rect">
            <a:avLst/>
          </a:prstGeom>
          <a:noFill/>
          <a:ln>
            <a:noFill/>
          </a:ln>
        </p:spPr>
      </p:pic>
      <p:pic>
        <p:nvPicPr>
          <p:cNvPr id="8" name="Imagen 7" descr="D:\ESPE\Tesis\Desarrollo de tesis\Imágenes y fotos\Impresión 3D\2.jpg"/>
          <p:cNvPicPr/>
          <p:nvPr/>
        </p:nvPicPr>
        <p:blipFill rotWithShape="1">
          <a:blip r:embed="rId5" cstate="email">
            <a:extLst>
              <a:ext uri="{28A0092B-C50C-407E-A947-70E740481C1C}">
                <a14:useLocalDpi xmlns:a14="http://schemas.microsoft.com/office/drawing/2010/main"/>
              </a:ext>
            </a:extLst>
          </a:blip>
          <a:srcRect/>
          <a:stretch/>
        </p:blipFill>
        <p:spPr bwMode="auto">
          <a:xfrm>
            <a:off x="5726164" y="1345757"/>
            <a:ext cx="6232168" cy="2140884"/>
          </a:xfrm>
          <a:prstGeom prst="rect">
            <a:avLst/>
          </a:prstGeom>
          <a:noFill/>
          <a:ln>
            <a:noFill/>
          </a:ln>
          <a:extLst>
            <a:ext uri="{53640926-AAD7-44D8-BBD7-CCE9431645EC}">
              <a14:shadowObscured xmlns:a14="http://schemas.microsoft.com/office/drawing/2010/main"/>
            </a:ext>
          </a:extLst>
        </p:spPr>
      </p:pic>
      <p:pic>
        <p:nvPicPr>
          <p:cNvPr id="9" name="Imagen 8" descr="D:\ESPE\Tesis\Desarrollo de tesis\Imágenes y fotos\Impresión 3D\1.jpg"/>
          <p:cNvPicPr/>
          <p:nvPr/>
        </p:nvPicPr>
        <p:blipFill rotWithShape="1">
          <a:blip r:embed="rId6" cstate="email">
            <a:extLst>
              <a:ext uri="{28A0092B-C50C-407E-A947-70E740481C1C}">
                <a14:useLocalDpi xmlns:a14="http://schemas.microsoft.com/office/drawing/2010/main"/>
              </a:ext>
            </a:extLst>
          </a:blip>
          <a:srcRect/>
          <a:stretch/>
        </p:blipFill>
        <p:spPr bwMode="auto">
          <a:xfrm>
            <a:off x="5726164" y="3764775"/>
            <a:ext cx="6232168" cy="1991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26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08406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 - GENERALIDADES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297174" y="661649"/>
            <a:ext cx="3089307"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Definición del problema</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pic>
        <p:nvPicPr>
          <p:cNvPr id="5" name="Imagen 4" descr="https://lh5.googleusercontent.com/mh0laM15GHKg1-aNsSUCWW-C1T7pxyoeiaQqt5RW9vAp0qt7z0apOL0ep6t2GJhBbR4SiwOAQUk1h0AvRugoxrju_i-Ui2ErllDdQYUB6MaT0vtcGkXC2el2nyksRUVU_EIxEjw9"/>
          <p:cNvPicPr/>
          <p:nvPr/>
        </p:nvPicPr>
        <p:blipFill rotWithShape="1">
          <a:blip r:embed="rId3" cstate="email">
            <a:extLst>
              <a:ext uri="{28A0092B-C50C-407E-A947-70E740481C1C}">
                <a14:useLocalDpi xmlns:a14="http://schemas.microsoft.com/office/drawing/2010/main"/>
              </a:ext>
            </a:extLst>
          </a:blip>
          <a:srcRect/>
          <a:stretch/>
        </p:blipFill>
        <p:spPr bwMode="auto">
          <a:xfrm>
            <a:off x="2197989" y="3680458"/>
            <a:ext cx="2793238" cy="1868359"/>
          </a:xfrm>
          <a:prstGeom prst="rect">
            <a:avLst/>
          </a:prstGeom>
          <a:ln w="19050" cap="sq">
            <a:solidFill>
              <a:schemeClr val="tx2">
                <a:lumMod val="75000"/>
              </a:schemeClr>
            </a:solidFill>
            <a:prstDash val="solid"/>
            <a:miter lim="800000"/>
          </a:ln>
          <a:effectLst>
            <a:outerShdw blurRad="50800" dist="38100" dir="2700000" algn="tl" rotWithShape="0">
              <a:srgbClr val="000000">
                <a:alpha val="43000"/>
              </a:srgbClr>
            </a:outerShdw>
          </a:effectLst>
        </p:spPr>
      </p:pic>
      <p:graphicFrame>
        <p:nvGraphicFramePr>
          <p:cNvPr id="3" name="Diagrama 2"/>
          <p:cNvGraphicFramePr/>
          <p:nvPr>
            <p:extLst>
              <p:ext uri="{D42A27DB-BD31-4B8C-83A1-F6EECF244321}">
                <p14:modId xmlns:p14="http://schemas.microsoft.com/office/powerpoint/2010/main" val="499548868"/>
              </p:ext>
            </p:extLst>
          </p:nvPr>
        </p:nvGraphicFramePr>
        <p:xfrm>
          <a:off x="358648" y="1545336"/>
          <a:ext cx="6471920" cy="1554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Conector recto 9"/>
          <p:cNvCxnSpPr/>
          <p:nvPr/>
        </p:nvCxnSpPr>
        <p:spPr>
          <a:xfrm>
            <a:off x="7040880" y="1234440"/>
            <a:ext cx="9144" cy="489204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CuadroTexto 13"/>
          <p:cNvSpPr txBox="1"/>
          <p:nvPr/>
        </p:nvSpPr>
        <p:spPr>
          <a:xfrm>
            <a:off x="158716" y="6266085"/>
            <a:ext cx="3098419" cy="738664"/>
          </a:xfrm>
          <a:prstGeom prst="rect">
            <a:avLst/>
          </a:prstGeom>
          <a:noFill/>
        </p:spPr>
        <p:txBody>
          <a:bodyPr wrap="square" rtlCol="0">
            <a:spAutoFit/>
          </a:bodyPr>
          <a:lstStyle/>
          <a:p>
            <a:r>
              <a:rPr lang="es-EC" sz="850" b="1" dirty="0" smtClean="0">
                <a:latin typeface="Arial" panose="020B0604020202020204" pitchFamily="34" charset="0"/>
                <a:cs typeface="Arial" panose="020B0604020202020204" pitchFamily="34" charset="0"/>
              </a:rPr>
              <a:t>Referencias Fotográficas:</a:t>
            </a:r>
            <a:endParaRPr lang="es-EC" sz="850" dirty="0" smtClean="0">
              <a:latin typeface="Arial" panose="020B0604020202020204" pitchFamily="34" charset="0"/>
              <a:cs typeface="Arial" panose="020B0604020202020204" pitchFamily="34" charset="0"/>
            </a:endParaRP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www.infodefensa.com/</a:t>
            </a:r>
          </a:p>
          <a:p>
            <a:r>
              <a:rPr lang="es-EC" sz="850" dirty="0">
                <a:latin typeface="Arial" panose="020B0604020202020204" pitchFamily="34" charset="0"/>
                <a:cs typeface="Arial" panose="020B0604020202020204" pitchFamily="34" charset="0"/>
              </a:rPr>
              <a:t>https://elpais.com</a:t>
            </a:r>
            <a:r>
              <a:rPr lang="es-EC" sz="850" dirty="0" smtClean="0">
                <a:latin typeface="Arial" panose="020B0604020202020204" pitchFamily="34" charset="0"/>
                <a:cs typeface="Arial" panose="020B0604020202020204" pitchFamily="34" charset="0"/>
              </a:rPr>
              <a:t>/</a:t>
            </a:r>
          </a:p>
          <a:p>
            <a:r>
              <a:rPr lang="es-EC" sz="850" dirty="0">
                <a:latin typeface="Arial" panose="020B0604020202020204" pitchFamily="34" charset="0"/>
                <a:cs typeface="Arial" panose="020B0604020202020204" pitchFamily="34" charset="0"/>
              </a:rPr>
              <a:t>https://decem.espe.edu.ec/</a:t>
            </a:r>
          </a:p>
          <a:p>
            <a:endParaRPr lang="es-EC" sz="800" dirty="0" smtClean="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524B4651-2E03-476A-83F3-5B055823E574}"/>
              </a:ext>
            </a:extLst>
          </p:cNvPr>
          <p:cNvSpPr txBox="1"/>
          <p:nvPr/>
        </p:nvSpPr>
        <p:spPr>
          <a:xfrm>
            <a:off x="274321" y="3122682"/>
            <a:ext cx="1700784" cy="253916"/>
          </a:xfrm>
          <a:prstGeom prst="rect">
            <a:avLst/>
          </a:prstGeom>
          <a:noFill/>
        </p:spPr>
        <p:txBody>
          <a:bodyPr wrap="square" rtlCol="0">
            <a:spAutoFit/>
          </a:bodyPr>
          <a:lstStyle/>
          <a:p>
            <a:r>
              <a:rPr lang="es-EC" sz="1050" dirty="0" smtClean="0">
                <a:latin typeface="Arial" panose="020B0604020202020204" pitchFamily="34" charset="0"/>
                <a:cs typeface="Arial" panose="020B0604020202020204" pitchFamily="34" charset="0"/>
              </a:rPr>
              <a:t>(El comercio, 2019)</a:t>
            </a:r>
            <a:endParaRPr lang="es-EC" sz="105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524B4651-2E03-476A-83F3-5B055823E574}"/>
              </a:ext>
            </a:extLst>
          </p:cNvPr>
          <p:cNvSpPr txBox="1"/>
          <p:nvPr/>
        </p:nvSpPr>
        <p:spPr>
          <a:xfrm>
            <a:off x="2109217" y="3135346"/>
            <a:ext cx="1700784" cy="253916"/>
          </a:xfrm>
          <a:prstGeom prst="rect">
            <a:avLst/>
          </a:prstGeom>
          <a:noFill/>
        </p:spPr>
        <p:txBody>
          <a:bodyPr wrap="square" rtlCol="0">
            <a:spAutoFit/>
          </a:bodyPr>
          <a:lstStyle/>
          <a:p>
            <a:r>
              <a:rPr lang="es-EC" sz="1050" dirty="0" smtClean="0">
                <a:latin typeface="Arial" panose="020B0604020202020204" pitchFamily="34" charset="0"/>
                <a:cs typeface="Arial" panose="020B0604020202020204" pitchFamily="34" charset="0"/>
              </a:rPr>
              <a:t>(Bravo, 2019)</a:t>
            </a:r>
            <a:endParaRPr lang="es-EC" sz="105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524B4651-2E03-476A-83F3-5B055823E574}"/>
              </a:ext>
            </a:extLst>
          </p:cNvPr>
          <p:cNvSpPr txBox="1"/>
          <p:nvPr/>
        </p:nvSpPr>
        <p:spPr>
          <a:xfrm>
            <a:off x="5529073" y="3135346"/>
            <a:ext cx="1700784" cy="253916"/>
          </a:xfrm>
          <a:prstGeom prst="rect">
            <a:avLst/>
          </a:prstGeom>
          <a:noFill/>
        </p:spPr>
        <p:txBody>
          <a:bodyPr wrap="square" rtlCol="0">
            <a:spAutoFit/>
          </a:bodyPr>
          <a:lstStyle/>
          <a:p>
            <a:r>
              <a:rPr lang="es-EC" sz="1050" dirty="0" smtClean="0">
                <a:latin typeface="Arial" panose="020B0604020202020204" pitchFamily="34" charset="0"/>
                <a:cs typeface="Arial" panose="020B0604020202020204" pitchFamily="34" charset="0"/>
              </a:rPr>
              <a:t>(Infobae, 2019)</a:t>
            </a:r>
            <a:endParaRPr lang="es-EC" sz="1050" dirty="0">
              <a:latin typeface="Arial" panose="020B0604020202020204" pitchFamily="34" charset="0"/>
              <a:cs typeface="Arial" panose="020B0604020202020204" pitchFamily="34" charset="0"/>
            </a:endParaRPr>
          </a:p>
        </p:txBody>
      </p:sp>
      <p:pic>
        <p:nvPicPr>
          <p:cNvPr id="3074" name="Picture 2" descr="Filosofía - DECEM"/>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019700" y="2310271"/>
            <a:ext cx="1525625" cy="12292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7440681" y="4137585"/>
            <a:ext cx="4209287" cy="954107"/>
          </a:xfrm>
          <a:prstGeom prst="rect">
            <a:avLst/>
          </a:prstGeom>
        </p:spPr>
        <p:txBody>
          <a:bodyPr wrap="square">
            <a:spAutoFit/>
          </a:bodyPr>
          <a:lstStyle/>
          <a:p>
            <a:pPr algn="just"/>
            <a:r>
              <a:rPr lang="es-EC" sz="1400" dirty="0" smtClean="0">
                <a:solidFill>
                  <a:srgbClr val="000000"/>
                </a:solidFill>
                <a:latin typeface="Arial" panose="020B0604020202020204" pitchFamily="34" charset="0"/>
                <a:ea typeface="Times New Roman" panose="02020603050405020304" pitchFamily="18" charset="0"/>
              </a:rPr>
              <a:t>“EQUIPAMIENTO </a:t>
            </a:r>
            <a:r>
              <a:rPr lang="es-EC" sz="1400" dirty="0">
                <a:solidFill>
                  <a:srgbClr val="000000"/>
                </a:solidFill>
                <a:latin typeface="Arial" panose="020B0604020202020204" pitchFamily="34" charset="0"/>
                <a:ea typeface="Times New Roman" panose="02020603050405020304" pitchFamily="18" charset="0"/>
              </a:rPr>
              <a:t>MILITAR DEL FUTURO: SISTEMA DE ARMAS ANTI-DISTURBIOS PARA VEHÍCULOS MILITARES USADOS EN INCIDENTES DE DESORDEN </a:t>
            </a:r>
            <a:r>
              <a:rPr lang="es-EC" sz="1400" dirty="0" smtClean="0">
                <a:solidFill>
                  <a:srgbClr val="000000"/>
                </a:solidFill>
                <a:latin typeface="Arial" panose="020B0604020202020204" pitchFamily="34" charset="0"/>
                <a:ea typeface="Times New Roman" panose="02020603050405020304" pitchFamily="18" charset="0"/>
              </a:rPr>
              <a:t>PÚBLICO”</a:t>
            </a:r>
            <a:endParaRPr lang="es-EC" sz="1400" dirty="0"/>
          </a:p>
        </p:txBody>
      </p:sp>
      <p:sp>
        <p:nvSpPr>
          <p:cNvPr id="20" name="Flecha doblada 19"/>
          <p:cNvSpPr/>
          <p:nvPr/>
        </p:nvSpPr>
        <p:spPr>
          <a:xfrm rot="5400000">
            <a:off x="9913611" y="2983409"/>
            <a:ext cx="462116" cy="740663"/>
          </a:xfrm>
          <a:prstGeom prst="ben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5019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6611113"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IV – PROTOTIPADO Y PRUEBAS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067951" y="661649"/>
            <a:ext cx="3547767"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Pruebas de funcionamiento</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sp>
        <p:nvSpPr>
          <p:cNvPr id="8" name="Rectángulo redondeado 7"/>
          <p:cNvSpPr/>
          <p:nvPr/>
        </p:nvSpPr>
        <p:spPr>
          <a:xfrm>
            <a:off x="8363712" y="2569463"/>
            <a:ext cx="2883408" cy="202082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5632" y="3116235"/>
            <a:ext cx="2670048" cy="1139735"/>
          </a:xfrm>
          <a:prstGeom prst="rect">
            <a:avLst/>
          </a:prstGeom>
        </p:spPr>
      </p:pic>
      <p:sp>
        <p:nvSpPr>
          <p:cNvPr id="9" name="Rectángulo redondeado 8"/>
          <p:cNvSpPr/>
          <p:nvPr/>
        </p:nvSpPr>
        <p:spPr>
          <a:xfrm>
            <a:off x="8977884" y="2352150"/>
            <a:ext cx="1655064" cy="42976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Arial" panose="020B0604020202020204" pitchFamily="34" charset="0"/>
                <a:cs typeface="Arial" panose="020B0604020202020204" pitchFamily="34" charset="0"/>
              </a:rPr>
              <a:t>Resultados</a:t>
            </a:r>
            <a:endParaRPr lang="es-EC" sz="1600" b="1" dirty="0">
              <a:solidFill>
                <a:schemeClr val="tx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719798" y="1226880"/>
            <a:ext cx="6696306" cy="4918446"/>
          </a:xfrm>
          <a:prstGeom prst="rect">
            <a:avLst/>
          </a:prstGeom>
        </p:spPr>
      </p:pic>
    </p:spTree>
    <p:extLst>
      <p:ext uri="{BB962C8B-B14F-4D97-AF65-F5344CB8AC3E}">
        <p14:creationId xmlns:p14="http://schemas.microsoft.com/office/powerpoint/2010/main" val="35884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8174737"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V – ANÁLISIS ECONÓMICO Y FINANCIERO</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514113" y="661649"/>
            <a:ext cx="4655442"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Estudio económico del arma no-letal</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a 4"/>
          <p:cNvGraphicFramePr>
            <a:graphicFrameLocks noGrp="1"/>
          </p:cNvGraphicFramePr>
          <p:nvPr>
            <p:extLst>
              <p:ext uri="{D42A27DB-BD31-4B8C-83A1-F6EECF244321}">
                <p14:modId xmlns:p14="http://schemas.microsoft.com/office/powerpoint/2010/main" val="4274746928"/>
              </p:ext>
            </p:extLst>
          </p:nvPr>
        </p:nvGraphicFramePr>
        <p:xfrm>
          <a:off x="889000" y="1352450"/>
          <a:ext cx="3975608" cy="2270760"/>
        </p:xfrm>
        <a:graphic>
          <a:graphicData uri="http://schemas.openxmlformats.org/drawingml/2006/table">
            <a:tbl>
              <a:tblPr firstRow="1" bandRow="1">
                <a:tableStyleId>{5C22544A-7EE6-4342-B048-85BDC9FD1C3A}</a:tableStyleId>
              </a:tblPr>
              <a:tblGrid>
                <a:gridCol w="1987804">
                  <a:extLst>
                    <a:ext uri="{9D8B030D-6E8A-4147-A177-3AD203B41FA5}">
                      <a16:colId xmlns:a16="http://schemas.microsoft.com/office/drawing/2014/main" val="566453000"/>
                    </a:ext>
                  </a:extLst>
                </a:gridCol>
                <a:gridCol w="1987804">
                  <a:extLst>
                    <a:ext uri="{9D8B030D-6E8A-4147-A177-3AD203B41FA5}">
                      <a16:colId xmlns:a16="http://schemas.microsoft.com/office/drawing/2014/main" val="4094276272"/>
                    </a:ext>
                  </a:extLst>
                </a:gridCol>
              </a:tblGrid>
              <a:tr h="370840">
                <a:tc gridSpan="2">
                  <a:txBody>
                    <a:bodyPr/>
                    <a:lstStyle/>
                    <a:p>
                      <a:pPr algn="ctr"/>
                      <a:r>
                        <a:rPr lang="es-EC" sz="1600" dirty="0" smtClean="0">
                          <a:latin typeface="Arial" panose="020B0604020202020204" pitchFamily="34" charset="0"/>
                          <a:cs typeface="Arial" panose="020B0604020202020204" pitchFamily="34" charset="0"/>
                        </a:rPr>
                        <a:t>Costos directos</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s-EC" sz="1600"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2075199461"/>
                  </a:ext>
                </a:extLst>
              </a:tr>
              <a:tr h="370840">
                <a:tc>
                  <a:txBody>
                    <a:bodyPr/>
                    <a:lstStyle/>
                    <a:p>
                      <a:r>
                        <a:rPr lang="es-EC" sz="1600" dirty="0" smtClean="0">
                          <a:latin typeface="Arial" panose="020B0604020202020204" pitchFamily="34" charset="0"/>
                          <a:cs typeface="Arial" panose="020B0604020202020204" pitchFamily="34" charset="0"/>
                        </a:rPr>
                        <a:t>Materiales</a:t>
                      </a:r>
                      <a:r>
                        <a:rPr lang="es-EC" sz="1600" baseline="0" dirty="0" smtClean="0">
                          <a:latin typeface="Arial" panose="020B0604020202020204" pitchFamily="34" charset="0"/>
                          <a:cs typeface="Arial" panose="020B0604020202020204" pitchFamily="34" charset="0"/>
                        </a:rPr>
                        <a:t> para el arma no-letal</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$ 394,47</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1595260"/>
                  </a:ext>
                </a:extLst>
              </a:tr>
              <a:tr h="370840">
                <a:tc>
                  <a:txBody>
                    <a:bodyPr/>
                    <a:lstStyle/>
                    <a:p>
                      <a:r>
                        <a:rPr lang="es-EC" sz="1600" dirty="0" smtClean="0">
                          <a:latin typeface="Arial" panose="020B0604020202020204" pitchFamily="34" charset="0"/>
                          <a:cs typeface="Arial" panose="020B0604020202020204" pitchFamily="34" charset="0"/>
                        </a:rPr>
                        <a:t>Servicios</a:t>
                      </a:r>
                      <a:r>
                        <a:rPr lang="es-EC" sz="1600" baseline="0" dirty="0" smtClean="0">
                          <a:latin typeface="Arial" panose="020B0604020202020204" pitchFamily="34" charset="0"/>
                          <a:cs typeface="Arial" panose="020B0604020202020204" pitchFamily="34" charset="0"/>
                        </a:rPr>
                        <a:t> (I3D, Suelda)</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$ 276,64</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4224529"/>
                  </a:ext>
                </a:extLst>
              </a:tr>
              <a:tr h="370840">
                <a:tc>
                  <a:txBody>
                    <a:bodyPr/>
                    <a:lstStyle/>
                    <a:p>
                      <a:r>
                        <a:rPr lang="es-EC" sz="1600" dirty="0" smtClean="0">
                          <a:latin typeface="Arial" panose="020B0604020202020204" pitchFamily="34" charset="0"/>
                          <a:cs typeface="Arial" panose="020B0604020202020204" pitchFamily="34" charset="0"/>
                        </a:rPr>
                        <a:t>Remuneraciones</a:t>
                      </a:r>
                      <a:r>
                        <a:rPr lang="es-EC" sz="1600" baseline="0" dirty="0" smtClean="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$ 2840,00</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4614716"/>
                  </a:ext>
                </a:extLst>
              </a:tr>
              <a:tr h="370840">
                <a:tc>
                  <a:txBody>
                    <a:bodyPr/>
                    <a:lstStyle/>
                    <a:p>
                      <a:r>
                        <a:rPr lang="es-EC" sz="1600" b="1" dirty="0" smtClean="0">
                          <a:latin typeface="Arial" panose="020B0604020202020204" pitchFamily="34" charset="0"/>
                          <a:cs typeface="Arial" panose="020B0604020202020204" pitchFamily="34" charset="0"/>
                        </a:rPr>
                        <a:t>Total</a:t>
                      </a:r>
                      <a:endParaRPr lang="es-EC"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s-EC" sz="1600" b="1" dirty="0" smtClean="0">
                          <a:latin typeface="Arial" panose="020B0604020202020204" pitchFamily="34" charset="0"/>
                          <a:cs typeface="Arial" panose="020B0604020202020204" pitchFamily="34" charset="0"/>
                        </a:rPr>
                        <a:t>$ 3511,11</a:t>
                      </a:r>
                      <a:endParaRPr lang="es-EC"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0579694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78646712"/>
              </p:ext>
            </p:extLst>
          </p:nvPr>
        </p:nvGraphicFramePr>
        <p:xfrm>
          <a:off x="6099048" y="1352450"/>
          <a:ext cx="3975608" cy="2595880"/>
        </p:xfrm>
        <a:graphic>
          <a:graphicData uri="http://schemas.openxmlformats.org/drawingml/2006/table">
            <a:tbl>
              <a:tblPr firstRow="1" bandRow="1">
                <a:tableStyleId>{5C22544A-7EE6-4342-B048-85BDC9FD1C3A}</a:tableStyleId>
              </a:tblPr>
              <a:tblGrid>
                <a:gridCol w="1987804">
                  <a:extLst>
                    <a:ext uri="{9D8B030D-6E8A-4147-A177-3AD203B41FA5}">
                      <a16:colId xmlns:a16="http://schemas.microsoft.com/office/drawing/2014/main" val="566453000"/>
                    </a:ext>
                  </a:extLst>
                </a:gridCol>
                <a:gridCol w="1987804">
                  <a:extLst>
                    <a:ext uri="{9D8B030D-6E8A-4147-A177-3AD203B41FA5}">
                      <a16:colId xmlns:a16="http://schemas.microsoft.com/office/drawing/2014/main" val="2816514570"/>
                    </a:ext>
                  </a:extLst>
                </a:gridCol>
              </a:tblGrid>
              <a:tr h="370840">
                <a:tc gridSpan="2">
                  <a:txBody>
                    <a:bodyPr/>
                    <a:lstStyle/>
                    <a:p>
                      <a:pPr algn="ctr"/>
                      <a:r>
                        <a:rPr lang="es-EC" sz="1600" dirty="0" smtClean="0">
                          <a:latin typeface="Arial" panose="020B0604020202020204" pitchFamily="34" charset="0"/>
                          <a:cs typeface="Arial" panose="020B0604020202020204" pitchFamily="34" charset="0"/>
                        </a:rPr>
                        <a:t>Costos indirectos</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s-EC" sz="1600"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2075199461"/>
                  </a:ext>
                </a:extLst>
              </a:tr>
              <a:tr h="370840">
                <a:tc>
                  <a:txBody>
                    <a:bodyPr/>
                    <a:lstStyle/>
                    <a:p>
                      <a:r>
                        <a:rPr lang="es-EC" sz="1600" dirty="0" smtClean="0">
                          <a:latin typeface="Arial" panose="020B0604020202020204" pitchFamily="34" charset="0"/>
                          <a:cs typeface="Arial" panose="020B0604020202020204" pitchFamily="34" charset="0"/>
                        </a:rPr>
                        <a:t>Movilización</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$ 100,00</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1595260"/>
                  </a:ext>
                </a:extLst>
              </a:tr>
              <a:tr h="370840">
                <a:tc>
                  <a:txBody>
                    <a:bodyPr/>
                    <a:lstStyle/>
                    <a:p>
                      <a:r>
                        <a:rPr lang="es-EC" sz="1600" dirty="0" smtClean="0">
                          <a:latin typeface="Arial" panose="020B0604020202020204" pitchFamily="34" charset="0"/>
                          <a:cs typeface="Arial" panose="020B0604020202020204" pitchFamily="34" charset="0"/>
                        </a:rPr>
                        <a:t>Material de oficina</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$ 20,00</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3620928"/>
                  </a:ext>
                </a:extLst>
              </a:tr>
              <a:tr h="370840">
                <a:tc>
                  <a:txBody>
                    <a:bodyPr/>
                    <a:lstStyle/>
                    <a:p>
                      <a:r>
                        <a:rPr lang="es-EC" sz="1600" dirty="0" smtClean="0">
                          <a:latin typeface="Arial" panose="020B0604020202020204" pitchFamily="34" charset="0"/>
                          <a:cs typeface="Arial" panose="020B0604020202020204" pitchFamily="34" charset="0"/>
                        </a:rPr>
                        <a:t>Energía eléctrica</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$ 80,00</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958128"/>
                  </a:ext>
                </a:extLst>
              </a:tr>
              <a:tr h="370840">
                <a:tc>
                  <a:txBody>
                    <a:bodyPr/>
                    <a:lstStyle/>
                    <a:p>
                      <a:r>
                        <a:rPr lang="es-EC" sz="1600" dirty="0" smtClean="0">
                          <a:latin typeface="Arial" panose="020B0604020202020204" pitchFamily="34" charset="0"/>
                          <a:cs typeface="Arial" panose="020B0604020202020204" pitchFamily="34" charset="0"/>
                        </a:rPr>
                        <a:t>Internet</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$ 100,00</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2494291"/>
                  </a:ext>
                </a:extLst>
              </a:tr>
              <a:tr h="370840">
                <a:tc>
                  <a:txBody>
                    <a:bodyPr/>
                    <a:lstStyle/>
                    <a:p>
                      <a:r>
                        <a:rPr lang="es-EC" sz="1600" dirty="0" smtClean="0">
                          <a:latin typeface="Arial" panose="020B0604020202020204" pitchFamily="34" charset="0"/>
                          <a:cs typeface="Arial" panose="020B0604020202020204" pitchFamily="34" charset="0"/>
                        </a:rPr>
                        <a:t>Otros</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dirty="0" smtClean="0">
                          <a:latin typeface="Arial" panose="020B0604020202020204" pitchFamily="34" charset="0"/>
                          <a:cs typeface="Arial" panose="020B0604020202020204" pitchFamily="34" charset="0"/>
                        </a:rPr>
                        <a:t>$ 20,00</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2707711"/>
                  </a:ext>
                </a:extLst>
              </a:tr>
              <a:tr h="370840">
                <a:tc>
                  <a:txBody>
                    <a:bodyPr/>
                    <a:lstStyle/>
                    <a:p>
                      <a:r>
                        <a:rPr lang="es-EC" sz="1600" b="1" dirty="0" smtClean="0">
                          <a:latin typeface="Arial" panose="020B0604020202020204" pitchFamily="34" charset="0"/>
                          <a:cs typeface="Arial" panose="020B0604020202020204" pitchFamily="34" charset="0"/>
                        </a:rPr>
                        <a:t>Total</a:t>
                      </a:r>
                      <a:endParaRPr lang="es-EC"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s-EC" sz="1600" b="1" dirty="0" smtClean="0">
                          <a:latin typeface="Arial" panose="020B0604020202020204" pitchFamily="34" charset="0"/>
                          <a:cs typeface="Arial" panose="020B0604020202020204" pitchFamily="34" charset="0"/>
                        </a:rPr>
                        <a:t>$ 320,00</a:t>
                      </a:r>
                      <a:endParaRPr lang="es-EC"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32791083"/>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073915441"/>
              </p:ext>
            </p:extLst>
          </p:nvPr>
        </p:nvGraphicFramePr>
        <p:xfrm>
          <a:off x="2252239" y="4233157"/>
          <a:ext cx="6699736" cy="1320800"/>
        </p:xfrm>
        <a:graphic>
          <a:graphicData uri="http://schemas.openxmlformats.org/drawingml/2006/table">
            <a:tbl>
              <a:tblPr firstRow="1" bandRow="1">
                <a:tableStyleId>{5C22544A-7EE6-4342-B048-85BDC9FD1C3A}</a:tableStyleId>
              </a:tblPr>
              <a:tblGrid>
                <a:gridCol w="3349868">
                  <a:extLst>
                    <a:ext uri="{9D8B030D-6E8A-4147-A177-3AD203B41FA5}">
                      <a16:colId xmlns:a16="http://schemas.microsoft.com/office/drawing/2014/main" val="566453000"/>
                    </a:ext>
                  </a:extLst>
                </a:gridCol>
                <a:gridCol w="3349868">
                  <a:extLst>
                    <a:ext uri="{9D8B030D-6E8A-4147-A177-3AD203B41FA5}">
                      <a16:colId xmlns:a16="http://schemas.microsoft.com/office/drawing/2014/main" val="1583111418"/>
                    </a:ext>
                  </a:extLst>
                </a:gridCol>
              </a:tblGrid>
              <a:tr h="370840">
                <a:tc gridSpan="2">
                  <a:txBody>
                    <a:bodyPr/>
                    <a:lstStyle/>
                    <a:p>
                      <a:pPr algn="ctr"/>
                      <a:r>
                        <a:rPr lang="es-EC" sz="1600" dirty="0" smtClean="0">
                          <a:latin typeface="Arial" panose="020B0604020202020204" pitchFamily="34" charset="0"/>
                          <a:cs typeface="Arial" panose="020B0604020202020204" pitchFamily="34" charset="0"/>
                        </a:rPr>
                        <a:t>Costo</a:t>
                      </a:r>
                      <a:r>
                        <a:rPr lang="es-EC" sz="1600" baseline="0" dirty="0" smtClean="0">
                          <a:latin typeface="Arial" panose="020B0604020202020204" pitchFamily="34" charset="0"/>
                          <a:cs typeface="Arial" panose="020B0604020202020204" pitchFamily="34" charset="0"/>
                        </a:rPr>
                        <a:t> Total</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s-EC" sz="1600"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2075199461"/>
                  </a:ext>
                </a:extLst>
              </a:tr>
              <a:tr h="370840">
                <a:tc>
                  <a:txBody>
                    <a:bodyPr/>
                    <a:lstStyle/>
                    <a:p>
                      <a:r>
                        <a:rPr lang="es-EC" sz="1600" b="1" dirty="0" smtClean="0">
                          <a:latin typeface="Arial" panose="020B0604020202020204" pitchFamily="34" charset="0"/>
                          <a:cs typeface="Arial" panose="020B0604020202020204" pitchFamily="34" charset="0"/>
                        </a:rPr>
                        <a:t>Costo total</a:t>
                      </a:r>
                      <a:endParaRPr lang="es-EC"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b="1" dirty="0" smtClean="0">
                          <a:latin typeface="Arial" panose="020B0604020202020204" pitchFamily="34" charset="0"/>
                          <a:cs typeface="Arial" panose="020B0604020202020204" pitchFamily="34" charset="0"/>
                        </a:rPr>
                        <a:t>$ 3831,11</a:t>
                      </a:r>
                      <a:endParaRPr lang="es-EC"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1595260"/>
                  </a:ext>
                </a:extLst>
              </a:tr>
              <a:tr h="370840">
                <a:tc>
                  <a:txBody>
                    <a:bodyPr/>
                    <a:lstStyle/>
                    <a:p>
                      <a:r>
                        <a:rPr lang="es-EC" sz="1600" b="1" dirty="0" smtClean="0">
                          <a:latin typeface="Arial" panose="020B0604020202020204" pitchFamily="34" charset="0"/>
                          <a:cs typeface="Arial" panose="020B0604020202020204" pitchFamily="34" charset="0"/>
                        </a:rPr>
                        <a:t>Costo sin</a:t>
                      </a:r>
                      <a:r>
                        <a:rPr lang="es-EC" sz="1600" b="1" baseline="0" dirty="0" smtClean="0">
                          <a:latin typeface="Arial" panose="020B0604020202020204" pitchFamily="34" charset="0"/>
                          <a:cs typeface="Arial" panose="020B0604020202020204" pitchFamily="34" charset="0"/>
                        </a:rPr>
                        <a:t> gastos cubiertos por la universidad</a:t>
                      </a:r>
                      <a:endParaRPr lang="es-EC"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C" sz="1600" b="1" dirty="0" smtClean="0">
                          <a:latin typeface="Arial" panose="020B0604020202020204" pitchFamily="34" charset="0"/>
                          <a:cs typeface="Arial" panose="020B0604020202020204" pitchFamily="34" charset="0"/>
                        </a:rPr>
                        <a:t>$ 494,47</a:t>
                      </a:r>
                      <a:endParaRPr lang="es-EC"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258342"/>
                  </a:ext>
                </a:extLst>
              </a:tr>
            </a:tbl>
          </a:graphicData>
        </a:graphic>
      </p:graphicFrame>
    </p:spTree>
    <p:extLst>
      <p:ext uri="{BB962C8B-B14F-4D97-AF65-F5344CB8AC3E}">
        <p14:creationId xmlns:p14="http://schemas.microsoft.com/office/powerpoint/2010/main" val="287341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929030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VI – CONCLUSIONES Y RECOMENDACIONES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907920" y="661649"/>
            <a:ext cx="1867820"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Conclusiones</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sp>
        <p:nvSpPr>
          <p:cNvPr id="3" name="Rectángulo 2"/>
          <p:cNvSpPr/>
          <p:nvPr/>
        </p:nvSpPr>
        <p:spPr>
          <a:xfrm>
            <a:off x="201168" y="1157905"/>
            <a:ext cx="11649456" cy="5432256"/>
          </a:xfrm>
          <a:prstGeom prst="rect">
            <a:avLst/>
          </a:prstGeom>
        </p:spPr>
        <p:txBody>
          <a:bodyPr wrap="square">
            <a:spAutoFit/>
          </a:bodyPr>
          <a:lstStyle/>
          <a:p>
            <a:pPr marL="265113" lvl="0" indent="-265113" algn="just">
              <a:spcAft>
                <a:spcPts val="0"/>
              </a:spcAft>
              <a:buFont typeface="Arial" panose="020B0604020202020204" pitchFamily="34" charset="0"/>
              <a:buChar char="•"/>
            </a:pPr>
            <a:r>
              <a:rPr lang="es-EC" sz="1500" dirty="0">
                <a:latin typeface="Arial" panose="020B0604020202020204" pitchFamily="34" charset="0"/>
                <a:ea typeface="Calibri" panose="020F0502020204030204" pitchFamily="34" charset="0"/>
                <a:cs typeface="Arial" panose="020B0604020202020204" pitchFamily="34" charset="0"/>
              </a:rPr>
              <a:t>S</a:t>
            </a:r>
            <a:r>
              <a:rPr lang="es-EC" sz="1500" dirty="0" smtClean="0">
                <a:latin typeface="Arial" panose="020B0604020202020204" pitchFamily="34" charset="0"/>
                <a:ea typeface="Calibri" panose="020F0502020204030204" pitchFamily="34" charset="0"/>
                <a:cs typeface="Arial" panose="020B0604020202020204" pitchFamily="34" charset="0"/>
              </a:rPr>
              <a:t>e identificó </a:t>
            </a:r>
            <a:r>
              <a:rPr lang="es-EC" sz="1500" dirty="0">
                <a:latin typeface="Arial" panose="020B0604020202020204" pitchFamily="34" charset="0"/>
                <a:ea typeface="Calibri" panose="020F0502020204030204" pitchFamily="34" charset="0"/>
                <a:cs typeface="Arial" panose="020B0604020202020204" pitchFamily="34" charset="0"/>
              </a:rPr>
              <a:t>que la industria militar tiene una tendencia al desarrollo de armas de energía cinética para munición con agentes RCAs, esto muy probablemente es debido a la precisión, efectividad y menor efecto invasivo al ambiente circundante de estos dispositivos. </a:t>
            </a:r>
            <a:endParaRPr lang="es-EC" sz="1500" dirty="0" smtClean="0">
              <a:latin typeface="Arial" panose="020B0604020202020204" pitchFamily="34" charset="0"/>
              <a:ea typeface="Calibri" panose="020F0502020204030204" pitchFamily="34" charset="0"/>
              <a:cs typeface="Arial" panose="020B0604020202020204" pitchFamily="34" charset="0"/>
            </a:endParaRPr>
          </a:p>
          <a:p>
            <a:pPr marL="265113" lvl="0" indent="-265113" algn="just">
              <a:spcAft>
                <a:spcPts val="0"/>
              </a:spcAf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r>
              <a:rPr lang="es-EC" sz="1500" dirty="0" smtClean="0">
                <a:latin typeface="Arial" panose="020B0604020202020204" pitchFamily="34" charset="0"/>
                <a:ea typeface="Calibri" panose="020F0502020204030204" pitchFamily="34" charset="0"/>
                <a:cs typeface="Arial" panose="020B0604020202020204" pitchFamily="34" charset="0"/>
              </a:rPr>
              <a:t>Los sistemas de accionamiento mecánico son preferidos para uso militar en lugar de los electrónicos, ya que estos último a pesar de permitir una cadencia de tiro mayor, tienen una probabilidad considerable de que presente desperfectos en el uso.</a:t>
            </a:r>
          </a:p>
          <a:p>
            <a:pPr marL="265113" indent="-265113" algn="just">
              <a:buFont typeface="Arial" panose="020B0604020202020204" pitchFamily="34" charset="0"/>
              <a:buChar char="•"/>
            </a:pPr>
            <a:endParaRPr lang="es-EC" sz="1500" dirty="0" smtClean="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r>
              <a:rPr lang="es-EC" sz="1500" dirty="0" smtClean="0">
                <a:latin typeface="Arial" panose="020B0604020202020204" pitchFamily="34" charset="0"/>
                <a:ea typeface="Calibri" panose="020F0502020204030204" pitchFamily="34" charset="0"/>
                <a:cs typeface="Arial" panose="020B0604020202020204" pitchFamily="34" charset="0"/>
              </a:rPr>
              <a:t>El </a:t>
            </a:r>
            <a:r>
              <a:rPr lang="es-EC" sz="1500" dirty="0">
                <a:latin typeface="Arial" panose="020B0604020202020204" pitchFamily="34" charset="0"/>
                <a:ea typeface="Calibri" panose="020F0502020204030204" pitchFamily="34" charset="0"/>
                <a:cs typeface="Arial" panose="020B0604020202020204" pitchFamily="34" charset="0"/>
              </a:rPr>
              <a:t>acceso a las armas no-letales de energía </a:t>
            </a:r>
            <a:r>
              <a:rPr lang="es-EC" sz="1500" dirty="0" smtClean="0">
                <a:latin typeface="Arial" panose="020B0604020202020204" pitchFamily="34" charset="0"/>
                <a:ea typeface="Calibri" panose="020F0502020204030204" pitchFamily="34" charset="0"/>
                <a:cs typeface="Arial" panose="020B0604020202020204" pitchFamily="34" charset="0"/>
              </a:rPr>
              <a:t>cinética fue </a:t>
            </a:r>
            <a:r>
              <a:rPr lang="es-EC" sz="1500" dirty="0">
                <a:latin typeface="Arial" panose="020B0604020202020204" pitchFamily="34" charset="0"/>
                <a:ea typeface="Calibri" panose="020F0502020204030204" pitchFamily="34" charset="0"/>
                <a:cs typeface="Arial" panose="020B0604020202020204" pitchFamily="34" charset="0"/>
              </a:rPr>
              <a:t>una base primordial para el desarrollo de la ingeniería inversa y el análisis del funcionamiento de los mecanismos de los dispositivos, siendo que a partir de ello se desarrolló </a:t>
            </a:r>
            <a:r>
              <a:rPr lang="es-EC" sz="1500" dirty="0" smtClean="0">
                <a:latin typeface="Arial" panose="020B0604020202020204" pitchFamily="34" charset="0"/>
                <a:ea typeface="Calibri" panose="020F0502020204030204" pitchFamily="34" charset="0"/>
                <a:cs typeface="Arial" panose="020B0604020202020204" pitchFamily="34" charset="0"/>
              </a:rPr>
              <a:t>el nuevo prototipo.</a:t>
            </a:r>
          </a:p>
          <a:p>
            <a:pPr marL="265113" indent="-265113" algn="jus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r>
              <a:rPr lang="es-EC" sz="1500" dirty="0" smtClean="0">
                <a:latin typeface="Arial" panose="020B0604020202020204" pitchFamily="34" charset="0"/>
                <a:ea typeface="Calibri" panose="020F0502020204030204" pitchFamily="34" charset="0"/>
                <a:cs typeface="Arial" panose="020B0604020202020204" pitchFamily="34" charset="0"/>
              </a:rPr>
              <a:t>Se </a:t>
            </a:r>
            <a:r>
              <a:rPr lang="es-EC" sz="1500" dirty="0">
                <a:latin typeface="Arial" panose="020B0604020202020204" pitchFamily="34" charset="0"/>
                <a:ea typeface="Calibri" panose="020F0502020204030204" pitchFamily="34" charset="0"/>
                <a:cs typeface="Arial" panose="020B0604020202020204" pitchFamily="34" charset="0"/>
              </a:rPr>
              <a:t>realizó la investigación de varios tipos de mecanismos capaces de anclar armas a vehículos tácticos militares. Siendo el sistema de brazo oscilante la mejor opción para articular el arma no-letal dentro de los vehículos con los que cuenta las Fuerzas Armadas del Ecuador</a:t>
            </a:r>
            <a:r>
              <a:rPr lang="es-EC" sz="1500" dirty="0" smtClean="0">
                <a:latin typeface="Arial" panose="020B0604020202020204" pitchFamily="34" charset="0"/>
                <a:ea typeface="Calibri" panose="020F0502020204030204" pitchFamily="34" charset="0"/>
                <a:cs typeface="Arial" panose="020B0604020202020204" pitchFamily="34" charset="0"/>
              </a:rPr>
              <a:t>.</a:t>
            </a:r>
          </a:p>
          <a:p>
            <a:pPr marL="265113" indent="-265113" algn="jus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r>
              <a:rPr lang="es-EC" sz="1500" dirty="0">
                <a:latin typeface="Arial" panose="020B0604020202020204" pitchFamily="34" charset="0"/>
                <a:ea typeface="Calibri" panose="020F0502020204030204" pitchFamily="34" charset="0"/>
                <a:cs typeface="Arial" panose="020B0604020202020204" pitchFamily="34" charset="0"/>
              </a:rPr>
              <a:t>L</a:t>
            </a:r>
            <a:r>
              <a:rPr lang="es-EC" sz="1500" dirty="0" smtClean="0">
                <a:latin typeface="Arial" panose="020B0604020202020204" pitchFamily="34" charset="0"/>
                <a:ea typeface="Calibri" panose="020F0502020204030204" pitchFamily="34" charset="0"/>
                <a:cs typeface="Arial" panose="020B0604020202020204" pitchFamily="34" charset="0"/>
              </a:rPr>
              <a:t>a </a:t>
            </a:r>
            <a:r>
              <a:rPr lang="es-EC" sz="1500" dirty="0">
                <a:latin typeface="Arial" panose="020B0604020202020204" pitchFamily="34" charset="0"/>
                <a:ea typeface="Calibri" panose="020F0502020204030204" pitchFamily="34" charset="0"/>
                <a:cs typeface="Arial" panose="020B0604020202020204" pitchFamily="34" charset="0"/>
              </a:rPr>
              <a:t>evaluación de los modelos funcionales del sistema de alimentación permitió operacionalizar dicho sistema, evitando que se presenten problemas de funcionamiento que no pudieron ser detectados en las simulaciones digitales del software CAD</a:t>
            </a:r>
            <a:r>
              <a:rPr lang="es-EC" sz="1500" dirty="0" smtClean="0">
                <a:latin typeface="Arial" panose="020B0604020202020204" pitchFamily="34" charset="0"/>
                <a:ea typeface="Calibri" panose="020F0502020204030204" pitchFamily="34" charset="0"/>
                <a:cs typeface="Arial" panose="020B0604020202020204" pitchFamily="34" charset="0"/>
              </a:rPr>
              <a:t>.</a:t>
            </a:r>
          </a:p>
          <a:p>
            <a:pPr marL="265113" indent="-265113" algn="jus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r>
              <a:rPr lang="es-EC" sz="1500" dirty="0" smtClean="0">
                <a:latin typeface="Arial" panose="020B0604020202020204" pitchFamily="34" charset="0"/>
                <a:ea typeface="Calibri" panose="020F0502020204030204" pitchFamily="34" charset="0"/>
                <a:cs typeface="Arial" panose="020B0604020202020204" pitchFamily="34" charset="0"/>
              </a:rPr>
              <a:t>Gracias </a:t>
            </a:r>
            <a:r>
              <a:rPr lang="es-EC" sz="1500" dirty="0">
                <a:latin typeface="Arial" panose="020B0604020202020204" pitchFamily="34" charset="0"/>
                <a:ea typeface="Calibri" panose="020F0502020204030204" pitchFamily="34" charset="0"/>
                <a:cs typeface="Arial" panose="020B0604020202020204" pitchFamily="34" charset="0"/>
              </a:rPr>
              <a:t>al </a:t>
            </a:r>
            <a:r>
              <a:rPr lang="es-EC" sz="1500" dirty="0" err="1">
                <a:latin typeface="Arial" panose="020B0604020202020204" pitchFamily="34" charset="0"/>
                <a:ea typeface="Calibri" panose="020F0502020204030204" pitchFamily="34" charset="0"/>
                <a:cs typeface="Arial" panose="020B0604020202020204" pitchFamily="34" charset="0"/>
              </a:rPr>
              <a:t>prototipado</a:t>
            </a:r>
            <a:r>
              <a:rPr lang="es-EC" sz="1500" dirty="0">
                <a:latin typeface="Arial" panose="020B0604020202020204" pitchFamily="34" charset="0"/>
                <a:ea typeface="Calibri" panose="020F0502020204030204" pitchFamily="34" charset="0"/>
                <a:cs typeface="Arial" panose="020B0604020202020204" pitchFamily="34" charset="0"/>
              </a:rPr>
              <a:t> de este </a:t>
            </a:r>
            <a:r>
              <a:rPr lang="es-EC" sz="1500" dirty="0" smtClean="0">
                <a:latin typeface="Arial" panose="020B0604020202020204" pitchFamily="34" charset="0"/>
                <a:ea typeface="Calibri" panose="020F0502020204030204" pitchFamily="34" charset="0"/>
                <a:cs typeface="Arial" panose="020B0604020202020204" pitchFamily="34" charset="0"/>
              </a:rPr>
              <a:t>modelo, utilizando tecnología de impresión 3D FDM, </a:t>
            </a:r>
            <a:r>
              <a:rPr lang="es-EC" sz="1500" dirty="0">
                <a:latin typeface="Arial" panose="020B0604020202020204" pitchFamily="34" charset="0"/>
                <a:ea typeface="Calibri" panose="020F0502020204030204" pitchFamily="34" charset="0"/>
                <a:cs typeface="Arial" panose="020B0604020202020204" pitchFamily="34" charset="0"/>
              </a:rPr>
              <a:t>se pudo </a:t>
            </a:r>
            <a:r>
              <a:rPr lang="es-EC" sz="1500" dirty="0" smtClean="0">
                <a:latin typeface="Arial" panose="020B0604020202020204" pitchFamily="34" charset="0"/>
                <a:ea typeface="Calibri" panose="020F0502020204030204" pitchFamily="34" charset="0"/>
                <a:cs typeface="Arial" panose="020B0604020202020204" pitchFamily="34" charset="0"/>
              </a:rPr>
              <a:t>corroborar el funcionamiento de los mecanismos internos. </a:t>
            </a:r>
            <a:r>
              <a:rPr lang="es-EC" sz="1500" dirty="0">
                <a:latin typeface="Arial" panose="020B0604020202020204" pitchFamily="34" charset="0"/>
                <a:ea typeface="Calibri" panose="020F0502020204030204" pitchFamily="34" charset="0"/>
                <a:cs typeface="Arial" panose="020B0604020202020204" pitchFamily="34" charset="0"/>
              </a:rPr>
              <a:t>Las pruebas de </a:t>
            </a:r>
            <a:r>
              <a:rPr lang="es-EC" sz="1500" dirty="0" smtClean="0">
                <a:latin typeface="Arial" panose="020B0604020202020204" pitchFamily="34" charset="0"/>
                <a:ea typeface="Calibri" panose="020F0502020204030204" pitchFamily="34" charset="0"/>
                <a:cs typeface="Arial" panose="020B0604020202020204" pitchFamily="34" charset="0"/>
              </a:rPr>
              <a:t>tiro entregaron </a:t>
            </a:r>
            <a:r>
              <a:rPr lang="es-EC" sz="1500" dirty="0">
                <a:latin typeface="Arial" panose="020B0604020202020204" pitchFamily="34" charset="0"/>
                <a:ea typeface="Calibri" panose="020F0502020204030204" pitchFamily="34" charset="0"/>
                <a:cs typeface="Arial" panose="020B0604020202020204" pitchFamily="34" charset="0"/>
              </a:rPr>
              <a:t>resultados de una velocidad promedio de disparo de 77 m/s y una energía cinética de impacto de 8.9 J, lo que se ajusta a los estándares de funcionamiento.</a:t>
            </a:r>
          </a:p>
          <a:p>
            <a:pPr marL="265113" indent="-265113" algn="jus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endParaRPr lang="es-EC" sz="1600" dirty="0">
              <a:latin typeface="Arial" panose="020B0604020202020204" pitchFamily="34" charset="0"/>
              <a:ea typeface="Calibri" panose="020F0502020204030204" pitchFamily="34" charset="0"/>
              <a:cs typeface="Arial" panose="020B0604020202020204" pitchFamily="34" charset="0"/>
            </a:endParaRPr>
          </a:p>
          <a:p>
            <a:pPr marL="265113" indent="-265113" algn="just">
              <a:buFont typeface="Arial" panose="020B0604020202020204" pitchFamily="34" charset="0"/>
              <a:buChar char="•"/>
            </a:pPr>
            <a:endParaRPr lang="es-EC"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13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929030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VI – CONCLUSIONES Y RECOMENDACIONES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615375" y="661649"/>
            <a:ext cx="2452916"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Recomendaciones</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p:cNvSpPr/>
          <p:nvPr/>
        </p:nvSpPr>
        <p:spPr>
          <a:xfrm>
            <a:off x="201168" y="1467732"/>
            <a:ext cx="11178540" cy="2862322"/>
          </a:xfrm>
          <a:prstGeom prst="rect">
            <a:avLst/>
          </a:prstGeom>
        </p:spPr>
        <p:txBody>
          <a:bodyPr wrap="square">
            <a:spAutoFit/>
          </a:bodyPr>
          <a:lstStyle/>
          <a:p>
            <a:pPr marL="342900" lvl="0" indent="-342900" algn="just">
              <a:spcAft>
                <a:spcPts val="600"/>
              </a:spcAft>
              <a:buFont typeface="Arial" panose="020B0604020202020204" pitchFamily="34" charset="0"/>
              <a:buChar char="•"/>
            </a:pPr>
            <a:r>
              <a:rPr lang="es-EC" sz="1500" dirty="0">
                <a:latin typeface="Arial" panose="020B0604020202020204" pitchFamily="34" charset="0"/>
                <a:ea typeface="Calibri" panose="020F0502020204030204" pitchFamily="34" charset="0"/>
                <a:cs typeface="Arial" panose="020B0604020202020204" pitchFamily="34" charset="0"/>
              </a:rPr>
              <a:t>L</a:t>
            </a:r>
            <a:r>
              <a:rPr lang="es-EC" sz="1500" dirty="0" smtClean="0">
                <a:latin typeface="Arial" panose="020B0604020202020204" pitchFamily="34" charset="0"/>
                <a:ea typeface="Calibri" panose="020F0502020204030204" pitchFamily="34" charset="0"/>
                <a:cs typeface="Arial" panose="020B0604020202020204" pitchFamily="34" charset="0"/>
              </a:rPr>
              <a:t>eer </a:t>
            </a:r>
            <a:r>
              <a:rPr lang="es-EC" sz="1500" dirty="0">
                <a:latin typeface="Arial" panose="020B0604020202020204" pitchFamily="34" charset="0"/>
                <a:ea typeface="Calibri" panose="020F0502020204030204" pitchFamily="34" charset="0"/>
                <a:cs typeface="Arial" panose="020B0604020202020204" pitchFamily="34" charset="0"/>
              </a:rPr>
              <a:t>el manual del usuario del prototipo de arma no-letal y familiarizarse con los componentes antes de </a:t>
            </a:r>
            <a:r>
              <a:rPr lang="es-EC" sz="1500" dirty="0" smtClean="0">
                <a:latin typeface="Arial" panose="020B0604020202020204" pitchFamily="34" charset="0"/>
                <a:ea typeface="Calibri" panose="020F0502020204030204" pitchFamily="34" charset="0"/>
                <a:cs typeface="Arial" panose="020B0604020202020204" pitchFamily="34" charset="0"/>
              </a:rPr>
              <a:t>utilizarlo.</a:t>
            </a:r>
          </a:p>
          <a:p>
            <a:pPr marL="342900" lvl="0" indent="-342900" algn="just">
              <a:spcAft>
                <a:spcPts val="600"/>
              </a:spcAf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Arial" panose="020B0604020202020204" pitchFamily="34" charset="0"/>
              <a:buChar char="•"/>
            </a:pPr>
            <a:r>
              <a:rPr lang="es-EC" sz="1500" dirty="0">
                <a:latin typeface="Arial" panose="020B0604020202020204" pitchFamily="34" charset="0"/>
                <a:ea typeface="Calibri" panose="020F0502020204030204" pitchFamily="34" charset="0"/>
                <a:cs typeface="Arial" panose="020B0604020202020204" pitchFamily="34" charset="0"/>
              </a:rPr>
              <a:t>Para la mejora del sistema de alimentación se podría implementar un sensor de sonido, de tal forma que el rodete gire únicamente cada vez que </a:t>
            </a:r>
            <a:r>
              <a:rPr lang="es-EC" sz="1500" dirty="0" smtClean="0">
                <a:latin typeface="Arial" panose="020B0604020202020204" pitchFamily="34" charset="0"/>
                <a:ea typeface="Calibri" panose="020F0502020204030204" pitchFamily="34" charset="0"/>
                <a:cs typeface="Arial" panose="020B0604020202020204" pitchFamily="34" charset="0"/>
              </a:rPr>
              <a:t>se detecte </a:t>
            </a:r>
            <a:r>
              <a:rPr lang="es-EC" sz="1500" dirty="0">
                <a:latin typeface="Arial" panose="020B0604020202020204" pitchFamily="34" charset="0"/>
                <a:ea typeface="Calibri" panose="020F0502020204030204" pitchFamily="34" charset="0"/>
                <a:cs typeface="Arial" panose="020B0604020202020204" pitchFamily="34" charset="0"/>
              </a:rPr>
              <a:t>el sonido de cada </a:t>
            </a:r>
            <a:r>
              <a:rPr lang="es-EC" sz="1500" dirty="0" smtClean="0">
                <a:latin typeface="Arial" panose="020B0604020202020204" pitchFamily="34" charset="0"/>
                <a:ea typeface="Calibri" panose="020F0502020204030204" pitchFamily="34" charset="0"/>
                <a:cs typeface="Arial" panose="020B0604020202020204" pitchFamily="34" charset="0"/>
              </a:rPr>
              <a:t>disparo.</a:t>
            </a:r>
          </a:p>
          <a:p>
            <a:pPr marL="342900" lvl="0" indent="-342900" algn="just">
              <a:spcAft>
                <a:spcPts val="600"/>
              </a:spcAf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Arial" panose="020B0604020202020204" pitchFamily="34" charset="0"/>
              <a:buChar char="•"/>
            </a:pPr>
            <a:r>
              <a:rPr lang="es-EC" sz="1500" dirty="0" smtClean="0">
                <a:latin typeface="Arial" panose="020B0604020202020204" pitchFamily="34" charset="0"/>
                <a:ea typeface="Calibri" panose="020F0502020204030204" pitchFamily="34" charset="0"/>
                <a:cs typeface="Arial" panose="020B0604020202020204" pitchFamily="34" charset="0"/>
              </a:rPr>
              <a:t>En  la etapa de fabricación se </a:t>
            </a:r>
            <a:r>
              <a:rPr lang="es-EC" sz="1500" dirty="0">
                <a:latin typeface="Arial" panose="020B0604020202020204" pitchFamily="34" charset="0"/>
                <a:ea typeface="Calibri" panose="020F0502020204030204" pitchFamily="34" charset="0"/>
                <a:cs typeface="Arial" panose="020B0604020202020204" pitchFamily="34" charset="0"/>
              </a:rPr>
              <a:t>deben respetar las dimensiones y tolerancias geométricas de </a:t>
            </a:r>
            <a:r>
              <a:rPr lang="es-EC" sz="1500" dirty="0" smtClean="0">
                <a:latin typeface="Arial" panose="020B0604020202020204" pitchFamily="34" charset="0"/>
                <a:ea typeface="Calibri" panose="020F0502020204030204" pitchFamily="34" charset="0"/>
                <a:cs typeface="Arial" panose="020B0604020202020204" pitchFamily="34" charset="0"/>
              </a:rPr>
              <a:t>cada componente. Caso contrario, las partes no encajarán en sus cavidades, se generará mayor desgaste y por ende un mal funcionamiento.</a:t>
            </a:r>
          </a:p>
          <a:p>
            <a:pPr marL="342900" lvl="0" indent="-342900" algn="just">
              <a:spcAft>
                <a:spcPts val="600"/>
              </a:spcAft>
              <a:buFont typeface="Arial" panose="020B0604020202020204" pitchFamily="34" charset="0"/>
              <a:buChar char="•"/>
            </a:pPr>
            <a:endParaRPr lang="es-EC" sz="1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Arial" panose="020B0604020202020204" pitchFamily="34" charset="0"/>
              <a:buChar char="•"/>
            </a:pPr>
            <a:r>
              <a:rPr lang="es-EC" sz="1500" dirty="0" smtClean="0">
                <a:latin typeface="Arial" panose="020B0604020202020204" pitchFamily="34" charset="0"/>
                <a:ea typeface="Calibri" panose="020F0502020204030204" pitchFamily="34" charset="0"/>
                <a:cs typeface="Arial" panose="020B0604020202020204" pitchFamily="34" charset="0"/>
              </a:rPr>
              <a:t>No utilizar RCAs para ensayos con el prototipo, ya que al ser un </a:t>
            </a:r>
            <a:r>
              <a:rPr lang="es-EC" sz="1500" dirty="0">
                <a:latin typeface="Arial" panose="020B0604020202020204" pitchFamily="34" charset="0"/>
                <a:ea typeface="Calibri" panose="020F0502020204030204" pitchFamily="34" charset="0"/>
                <a:cs typeface="Arial" panose="020B0604020202020204" pitchFamily="34" charset="0"/>
              </a:rPr>
              <a:t>modelo impreso no se </a:t>
            </a:r>
            <a:r>
              <a:rPr lang="es-EC" sz="1500" dirty="0" smtClean="0">
                <a:latin typeface="Arial" panose="020B0604020202020204" pitchFamily="34" charset="0"/>
                <a:ea typeface="Calibri" panose="020F0502020204030204" pitchFamily="34" charset="0"/>
                <a:cs typeface="Arial" panose="020B0604020202020204" pitchFamily="34" charset="0"/>
              </a:rPr>
              <a:t>alcanza </a:t>
            </a:r>
            <a:r>
              <a:rPr lang="es-EC" sz="1500" dirty="0">
                <a:latin typeface="Arial" panose="020B0604020202020204" pitchFamily="34" charset="0"/>
                <a:ea typeface="Calibri" panose="020F0502020204030204" pitchFamily="34" charset="0"/>
                <a:cs typeface="Arial" panose="020B0604020202020204" pitchFamily="34" charset="0"/>
              </a:rPr>
              <a:t>las tolerancias señaladas en los planos, y esto puede causar que los proyectiles se rompan antes de </a:t>
            </a:r>
            <a:r>
              <a:rPr lang="es-EC" sz="1500" dirty="0" smtClean="0">
                <a:latin typeface="Arial" panose="020B0604020202020204" pitchFamily="34" charset="0"/>
                <a:ea typeface="Calibri" panose="020F0502020204030204" pitchFamily="34" charset="0"/>
                <a:cs typeface="Arial" panose="020B0604020202020204" pitchFamily="34" charset="0"/>
              </a:rPr>
              <a:t>ser </a:t>
            </a:r>
            <a:r>
              <a:rPr lang="es-EC" sz="1500" dirty="0">
                <a:latin typeface="Arial" panose="020B0604020202020204" pitchFamily="34" charset="0"/>
                <a:ea typeface="Calibri" panose="020F0502020204030204" pitchFamily="34" charset="0"/>
                <a:cs typeface="Arial" panose="020B0604020202020204" pitchFamily="34" charset="0"/>
              </a:rPr>
              <a:t>eyectados. </a:t>
            </a:r>
          </a:p>
        </p:txBody>
      </p:sp>
    </p:spTree>
    <p:extLst>
      <p:ext uri="{BB962C8B-B14F-4D97-AF65-F5344CB8AC3E}">
        <p14:creationId xmlns:p14="http://schemas.microsoft.com/office/powerpoint/2010/main" val="341767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1" y="2174038"/>
            <a:ext cx="12192000" cy="2542032"/>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2820144" y="3121888"/>
            <a:ext cx="6551709" cy="646331"/>
          </a:xfrm>
          <a:prstGeom prst="rect">
            <a:avLst/>
          </a:prstGeom>
          <a:noFill/>
        </p:spPr>
        <p:txBody>
          <a:bodyPr wrap="square" rtlCol="0">
            <a:spAutoFit/>
          </a:bodyPr>
          <a:lstStyle/>
          <a:p>
            <a:pPr algn="ctr"/>
            <a:r>
              <a:rPr lang="es-EC" sz="3600" b="1" dirty="0" smtClean="0">
                <a:solidFill>
                  <a:schemeClr val="tx2">
                    <a:lumMod val="75000"/>
                  </a:schemeClr>
                </a:solidFill>
                <a:latin typeface="3ds Light" panose="02000503020000020004" pitchFamily="50" charset="0"/>
                <a:cs typeface="Arial" panose="020B0604020202020204" pitchFamily="34" charset="0"/>
              </a:rPr>
              <a:t>GRACIAS POR SU ATENCIÓN</a:t>
            </a:r>
            <a:endParaRPr lang="es-EC" sz="3600" b="1" dirty="0">
              <a:solidFill>
                <a:schemeClr val="tx2">
                  <a:lumMod val="75000"/>
                </a:schemeClr>
              </a:solidFill>
              <a:latin typeface="3ds Light" panose="02000503020000020004" pitchFamily="50" charset="0"/>
              <a:cs typeface="Arial" panose="020B0604020202020204" pitchFamily="34" charset="0"/>
            </a:endParaRPr>
          </a:p>
        </p:txBody>
      </p:sp>
    </p:spTree>
    <p:extLst>
      <p:ext uri="{BB962C8B-B14F-4D97-AF65-F5344CB8AC3E}">
        <p14:creationId xmlns:p14="http://schemas.microsoft.com/office/powerpoint/2010/main" val="186697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08406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 - GENERALIDADES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5166000" y="661649"/>
            <a:ext cx="1351653"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Objetivos</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 name="Diagrama 2"/>
          <p:cNvGraphicFramePr/>
          <p:nvPr>
            <p:extLst>
              <p:ext uri="{D42A27DB-BD31-4B8C-83A1-F6EECF244321}">
                <p14:modId xmlns:p14="http://schemas.microsoft.com/office/powerpoint/2010/main" val="1169793128"/>
              </p:ext>
            </p:extLst>
          </p:nvPr>
        </p:nvGraphicFramePr>
        <p:xfrm>
          <a:off x="2505282" y="713760"/>
          <a:ext cx="6673088" cy="2264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3681099238"/>
              </p:ext>
            </p:extLst>
          </p:nvPr>
        </p:nvGraphicFramePr>
        <p:xfrm>
          <a:off x="201168" y="2624328"/>
          <a:ext cx="11795760" cy="3639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uadroTexto 4"/>
          <p:cNvSpPr txBox="1"/>
          <p:nvPr/>
        </p:nvSpPr>
        <p:spPr>
          <a:xfrm>
            <a:off x="2624327" y="1622023"/>
            <a:ext cx="6327648" cy="1200329"/>
          </a:xfrm>
          <a:prstGeom prst="rect">
            <a:avLst/>
          </a:prstGeom>
          <a:noFill/>
        </p:spPr>
        <p:txBody>
          <a:bodyPr wrap="square" rtlCol="0">
            <a:spAutoFit/>
          </a:bodyPr>
          <a:lstStyle/>
          <a:p>
            <a:pPr algn="just"/>
            <a:r>
              <a:rPr lang="es-EC" dirty="0">
                <a:latin typeface="Arial" panose="020B0604020202020204" pitchFamily="34" charset="0"/>
                <a:cs typeface="Arial" panose="020B0604020202020204" pitchFamily="34" charset="0"/>
              </a:rPr>
              <a:t>Desarrollar el diseño para la fabricación de un prototipo de un arma no-letal de impacto por energía cinética con capacidad para adaptarse a un vehículo táctico militar.</a:t>
            </a:r>
          </a:p>
          <a:p>
            <a:endParaRPr lang="es-EC" dirty="0"/>
          </a:p>
        </p:txBody>
      </p:sp>
      <p:sp>
        <p:nvSpPr>
          <p:cNvPr id="8" name="CuadroTexto 7"/>
          <p:cNvSpPr txBox="1"/>
          <p:nvPr/>
        </p:nvSpPr>
        <p:spPr>
          <a:xfrm>
            <a:off x="368045" y="3447419"/>
            <a:ext cx="11080243" cy="2164695"/>
          </a:xfrm>
          <a:prstGeom prst="rect">
            <a:avLst/>
          </a:prstGeom>
          <a:noFill/>
        </p:spPr>
        <p:txBody>
          <a:bodyPr wrap="square" rtlCol="0">
            <a:spAutoFit/>
          </a:bodyPr>
          <a:lstStyle/>
          <a:p>
            <a:pPr marL="285750" lvl="0" indent="-285750" algn="just">
              <a:spcAft>
                <a:spcPts val="800"/>
              </a:spcAft>
              <a:buFont typeface="Arial" panose="020B0604020202020204" pitchFamily="34" charset="0"/>
              <a:buChar char="•"/>
            </a:pPr>
            <a:r>
              <a:rPr lang="es-EC" dirty="0" smtClean="0">
                <a:latin typeface="Arial" panose="020B0604020202020204" pitchFamily="34" charset="0"/>
                <a:cs typeface="Arial" panose="020B0604020202020204" pitchFamily="34" charset="0"/>
              </a:rPr>
              <a:t>Investigar </a:t>
            </a:r>
            <a:r>
              <a:rPr lang="es-EC" dirty="0">
                <a:latin typeface="Arial" panose="020B0604020202020204" pitchFamily="34" charset="0"/>
                <a:cs typeface="Arial" panose="020B0604020202020204" pitchFamily="34" charset="0"/>
              </a:rPr>
              <a:t>los tipos de armas no-letales de impacto por energía </a:t>
            </a:r>
            <a:r>
              <a:rPr lang="es-EC" dirty="0" smtClean="0">
                <a:latin typeface="Arial" panose="020B0604020202020204" pitchFamily="34" charset="0"/>
                <a:cs typeface="Arial" panose="020B0604020202020204" pitchFamily="34" charset="0"/>
              </a:rPr>
              <a:t>cinética.</a:t>
            </a:r>
            <a:endParaRPr lang="es-EC" dirty="0">
              <a:latin typeface="Arial" panose="020B0604020202020204" pitchFamily="34" charset="0"/>
              <a:cs typeface="Arial" panose="020B0604020202020204" pitchFamily="34" charset="0"/>
            </a:endParaRPr>
          </a:p>
          <a:p>
            <a:pPr marL="285750" lvl="0" indent="-285750" algn="just">
              <a:spcAft>
                <a:spcPts val="800"/>
              </a:spcAft>
              <a:buFont typeface="Arial" panose="020B0604020202020204" pitchFamily="34" charset="0"/>
              <a:buChar char="•"/>
            </a:pPr>
            <a:r>
              <a:rPr lang="es-EC" dirty="0">
                <a:latin typeface="Arial" panose="020B0604020202020204" pitchFamily="34" charset="0"/>
                <a:cs typeface="Arial" panose="020B0604020202020204" pitchFamily="34" charset="0"/>
              </a:rPr>
              <a:t>Realizar la ingeniería inversa de armas no-letales de </a:t>
            </a:r>
            <a:r>
              <a:rPr lang="es-EC" dirty="0" smtClean="0">
                <a:latin typeface="Arial" panose="020B0604020202020204" pitchFamily="34" charset="0"/>
                <a:cs typeface="Arial" panose="020B0604020202020204" pitchFamily="34" charset="0"/>
              </a:rPr>
              <a:t>impacto. </a:t>
            </a:r>
            <a:endParaRPr lang="es-EC" dirty="0">
              <a:latin typeface="Arial" panose="020B0604020202020204" pitchFamily="34" charset="0"/>
              <a:cs typeface="Arial" panose="020B0604020202020204" pitchFamily="34" charset="0"/>
            </a:endParaRPr>
          </a:p>
          <a:p>
            <a:pPr marL="285750" lvl="0" indent="-285750" algn="just">
              <a:spcAft>
                <a:spcPts val="800"/>
              </a:spcAft>
              <a:buFont typeface="Arial" panose="020B0604020202020204" pitchFamily="34" charset="0"/>
              <a:buChar char="•"/>
            </a:pPr>
            <a:r>
              <a:rPr lang="es-EC" dirty="0" smtClean="0">
                <a:latin typeface="Arial" panose="020B0604020202020204" pitchFamily="34" charset="0"/>
                <a:cs typeface="Arial" panose="020B0604020202020204" pitchFamily="34" charset="0"/>
              </a:rPr>
              <a:t>Diseñar un prototipo de arma no-letal, sistema de alimentación y mecanismo de acoplamiento mediante el uso de software CAD/CAE.</a:t>
            </a:r>
          </a:p>
          <a:p>
            <a:pPr marL="285750" lvl="0" indent="-285750" algn="just">
              <a:spcAft>
                <a:spcPts val="800"/>
              </a:spcAft>
              <a:buFont typeface="Arial" panose="020B0604020202020204" pitchFamily="34" charset="0"/>
              <a:buChar char="•"/>
            </a:pPr>
            <a:r>
              <a:rPr lang="es-EC" dirty="0" smtClean="0">
                <a:latin typeface="Arial" panose="020B0604020202020204" pitchFamily="34" charset="0"/>
                <a:cs typeface="Arial" panose="020B0604020202020204" pitchFamily="34" charset="0"/>
              </a:rPr>
              <a:t>Crear un modelo físico usando </a:t>
            </a:r>
            <a:r>
              <a:rPr lang="es-EC" dirty="0">
                <a:latin typeface="Arial" panose="020B0604020202020204" pitchFamily="34" charset="0"/>
                <a:cs typeface="Arial" panose="020B0604020202020204" pitchFamily="34" charset="0"/>
              </a:rPr>
              <a:t>manufactura aditiva.</a:t>
            </a:r>
          </a:p>
          <a:p>
            <a:pPr marL="285750" lvl="0" indent="-285750" algn="just">
              <a:spcAft>
                <a:spcPts val="800"/>
              </a:spcAft>
              <a:buFont typeface="Arial" panose="020B0604020202020204" pitchFamily="34" charset="0"/>
              <a:buChar char="•"/>
            </a:pPr>
            <a:r>
              <a:rPr lang="es-EC" dirty="0">
                <a:latin typeface="Arial" panose="020B0604020202020204" pitchFamily="34" charset="0"/>
                <a:cs typeface="Arial" panose="020B0604020202020204" pitchFamily="34" charset="0"/>
              </a:rPr>
              <a:t>Elaborar la planificación para la </a:t>
            </a:r>
            <a:r>
              <a:rPr lang="es-EC" dirty="0" smtClean="0">
                <a:latin typeface="Arial" panose="020B0604020202020204" pitchFamily="34" charset="0"/>
                <a:cs typeface="Arial" panose="020B0604020202020204" pitchFamily="34" charset="0"/>
              </a:rPr>
              <a:t>manufactura y </a:t>
            </a:r>
            <a:r>
              <a:rPr lang="es-EC" dirty="0">
                <a:latin typeface="Arial" panose="020B0604020202020204" pitchFamily="34" charset="0"/>
                <a:cs typeface="Arial" panose="020B0604020202020204" pitchFamily="34" charset="0"/>
              </a:rPr>
              <a:t>el ensamblaje del </a:t>
            </a:r>
            <a:r>
              <a:rPr lang="es-EC" dirty="0" smtClean="0">
                <a:latin typeface="Arial" panose="020B0604020202020204" pitchFamily="34" charset="0"/>
                <a:cs typeface="Arial" panose="020B0604020202020204" pitchFamily="34" charset="0"/>
              </a:rPr>
              <a:t>prototipo.</a:t>
            </a:r>
            <a:endParaRPr lang="es-EC"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28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08406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 - GENERALIDADES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098407" y="661649"/>
            <a:ext cx="3486852"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Justificación e importancia</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1062836677"/>
              </p:ext>
            </p:extLst>
          </p:nvPr>
        </p:nvGraphicFramePr>
        <p:xfrm>
          <a:off x="823809" y="1595325"/>
          <a:ext cx="5392928" cy="1554480"/>
        </p:xfrm>
        <a:graphic>
          <a:graphicData uri="http://schemas.openxmlformats.org/drawingml/2006/table">
            <a:tbl>
              <a:tblPr firstRow="1" bandRow="1">
                <a:tableStyleId>{5C22544A-7EE6-4342-B048-85BDC9FD1C3A}</a:tableStyleId>
              </a:tblPr>
              <a:tblGrid>
                <a:gridCol w="5392928">
                  <a:extLst>
                    <a:ext uri="{9D8B030D-6E8A-4147-A177-3AD203B41FA5}">
                      <a16:colId xmlns:a16="http://schemas.microsoft.com/office/drawing/2014/main" val="2793420643"/>
                    </a:ext>
                  </a:extLst>
                </a:gridCol>
              </a:tblGrid>
              <a:tr h="362543">
                <a:tc>
                  <a:txBody>
                    <a:bodyPr/>
                    <a:lstStyle/>
                    <a:p>
                      <a:r>
                        <a:rPr lang="es-EC" dirty="0" smtClean="0">
                          <a:latin typeface="Arial" panose="020B0604020202020204" pitchFamily="34" charset="0"/>
                          <a:cs typeface="Arial" panose="020B0604020202020204" pitchFamily="34" charset="0"/>
                        </a:rPr>
                        <a:t>Enfoque Nacional</a:t>
                      </a:r>
                      <a:endParaRPr lang="es-EC"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225664492"/>
                  </a:ext>
                </a:extLst>
              </a:tr>
              <a:tr h="362543">
                <a:tc>
                  <a:txBody>
                    <a:bodyPr/>
                    <a:lstStyle/>
                    <a:p>
                      <a:pPr algn="just"/>
                      <a:r>
                        <a:rPr lang="es-EC" sz="1800" dirty="0" smtClean="0">
                          <a:latin typeface="Arial" panose="020B0604020202020204" pitchFamily="34" charset="0"/>
                          <a:cs typeface="Arial" panose="020B0604020202020204" pitchFamily="34" charset="0"/>
                        </a:rPr>
                        <a:t>Contribuir con el país para el desarrollo de su propia</a:t>
                      </a:r>
                      <a:r>
                        <a:rPr lang="es-EC" sz="1800" baseline="0" dirty="0" smtClean="0">
                          <a:latin typeface="Arial" panose="020B0604020202020204" pitchFamily="34" charset="0"/>
                          <a:cs typeface="Arial" panose="020B0604020202020204" pitchFamily="34" charset="0"/>
                        </a:rPr>
                        <a:t> tecnología militar </a:t>
                      </a:r>
                      <a:r>
                        <a:rPr lang="es-EC" sz="1800" dirty="0" smtClean="0">
                          <a:latin typeface="Arial" panose="020B0604020202020204" pitchFamily="34" charset="0"/>
                          <a:cs typeface="Arial" panose="020B0604020202020204" pitchFamily="34" charset="0"/>
                        </a:rPr>
                        <a:t>en lo que respecta a armamento no-letal</a:t>
                      </a:r>
                      <a:r>
                        <a:rPr lang="es-EC" sz="1800" baseline="0" dirty="0" smtClean="0">
                          <a:latin typeface="Arial" panose="020B0604020202020204" pitchFamily="34" charset="0"/>
                          <a:cs typeface="Arial" panose="020B0604020202020204" pitchFamily="34" charset="0"/>
                        </a:rPr>
                        <a:t> y a no ser dependientes de otros países.</a:t>
                      </a:r>
                      <a:endParaRPr lang="es-EC" sz="18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33054818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64984144"/>
              </p:ext>
            </p:extLst>
          </p:nvPr>
        </p:nvGraphicFramePr>
        <p:xfrm>
          <a:off x="823809" y="3851522"/>
          <a:ext cx="5392928" cy="1280160"/>
        </p:xfrm>
        <a:graphic>
          <a:graphicData uri="http://schemas.openxmlformats.org/drawingml/2006/table">
            <a:tbl>
              <a:tblPr firstRow="1" bandRow="1">
                <a:tableStyleId>{5C22544A-7EE6-4342-B048-85BDC9FD1C3A}</a:tableStyleId>
              </a:tblPr>
              <a:tblGrid>
                <a:gridCol w="5392928">
                  <a:extLst>
                    <a:ext uri="{9D8B030D-6E8A-4147-A177-3AD203B41FA5}">
                      <a16:colId xmlns:a16="http://schemas.microsoft.com/office/drawing/2014/main" val="2793420643"/>
                    </a:ext>
                  </a:extLst>
                </a:gridCol>
              </a:tblGrid>
              <a:tr h="362543">
                <a:tc>
                  <a:txBody>
                    <a:bodyPr/>
                    <a:lstStyle/>
                    <a:p>
                      <a:r>
                        <a:rPr lang="es-EC" dirty="0" smtClean="0">
                          <a:latin typeface="Arial" panose="020B0604020202020204" pitchFamily="34" charset="0"/>
                          <a:cs typeface="Arial" panose="020B0604020202020204" pitchFamily="34" charset="0"/>
                        </a:rPr>
                        <a:t>Enfoque Universitario</a:t>
                      </a:r>
                      <a:endParaRPr lang="es-EC"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225664492"/>
                  </a:ext>
                </a:extLst>
              </a:tr>
              <a:tr h="362543">
                <a:tc>
                  <a:txBody>
                    <a:bodyPr/>
                    <a:lstStyle/>
                    <a:p>
                      <a:pPr algn="just"/>
                      <a:r>
                        <a:rPr lang="es-EC" sz="1800" dirty="0" smtClean="0">
                          <a:latin typeface="Arial" panose="020B0604020202020204" pitchFamily="34" charset="0"/>
                          <a:cs typeface="Arial" panose="020B0604020202020204" pitchFamily="34" charset="0"/>
                        </a:rPr>
                        <a:t>Colaborar</a:t>
                      </a:r>
                      <a:r>
                        <a:rPr lang="es-EC" sz="1800" baseline="0" dirty="0" smtClean="0">
                          <a:latin typeface="Arial" panose="020B0604020202020204" pitchFamily="34" charset="0"/>
                          <a:cs typeface="Arial" panose="020B0604020202020204" pitchFamily="34" charset="0"/>
                        </a:rPr>
                        <a:t> con el DECEM </a:t>
                      </a:r>
                      <a:r>
                        <a:rPr lang="es-EC" sz="1800" kern="1200" dirty="0" smtClean="0">
                          <a:solidFill>
                            <a:schemeClr val="dk1"/>
                          </a:solidFill>
                          <a:latin typeface="Arial" panose="020B0604020202020204" pitchFamily="34" charset="0"/>
                          <a:ea typeface="+mn-ea"/>
                          <a:cs typeface="Arial" panose="020B0604020202020204" pitchFamily="34" charset="0"/>
                        </a:rPr>
                        <a:t>en el desarrollo de proyectos militares a favor de las Fuerzas Armadas.</a:t>
                      </a:r>
                      <a:endParaRPr lang="es-EC" sz="1800" kern="1200" dirty="0">
                        <a:solidFill>
                          <a:schemeClr val="dk1"/>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330548189"/>
                  </a:ext>
                </a:extLst>
              </a:tr>
            </a:tbl>
          </a:graphicData>
        </a:graphic>
      </p:graphicFrame>
      <p:sp>
        <p:nvSpPr>
          <p:cNvPr id="12" name="CuadroTexto 11"/>
          <p:cNvSpPr txBox="1"/>
          <p:nvPr/>
        </p:nvSpPr>
        <p:spPr>
          <a:xfrm>
            <a:off x="201168" y="6339237"/>
            <a:ext cx="3098419" cy="607859"/>
          </a:xfrm>
          <a:prstGeom prst="rect">
            <a:avLst/>
          </a:prstGeom>
          <a:noFill/>
        </p:spPr>
        <p:txBody>
          <a:bodyPr wrap="square" rtlCol="0">
            <a:spAutoFit/>
          </a:bodyPr>
          <a:lstStyle/>
          <a:p>
            <a:r>
              <a:rPr lang="es-EC" sz="850" b="1" dirty="0" smtClean="0">
                <a:latin typeface="Arial" panose="020B0604020202020204" pitchFamily="34" charset="0"/>
                <a:cs typeface="Arial" panose="020B0604020202020204" pitchFamily="34" charset="0"/>
              </a:rPr>
              <a:t>Referencias Fotográficas:</a:t>
            </a:r>
            <a:endParaRPr lang="es-EC" sz="850" dirty="0" smtClean="0">
              <a:latin typeface="Arial" panose="020B0604020202020204" pitchFamily="34" charset="0"/>
              <a:cs typeface="Arial" panose="020B0604020202020204" pitchFamily="34" charset="0"/>
            </a:endParaRP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://www.google.com</a:t>
            </a:r>
            <a:r>
              <a:rPr lang="es-EC" sz="850" dirty="0">
                <a:latin typeface="Arial" panose="020B0604020202020204" pitchFamily="34" charset="0"/>
                <a:cs typeface="Arial" panose="020B0604020202020204" pitchFamily="34" charset="0"/>
              </a:rPr>
              <a:t>/</a:t>
            </a:r>
            <a:endParaRPr lang="es-EC" sz="850" dirty="0" smtClean="0">
              <a:latin typeface="Arial" panose="020B0604020202020204" pitchFamily="34" charset="0"/>
              <a:cs typeface="Arial" panose="020B0604020202020204" pitchFamily="34" charset="0"/>
            </a:endParaRPr>
          </a:p>
          <a:p>
            <a:endParaRPr lang="es-EC" sz="850" dirty="0">
              <a:latin typeface="Arial" panose="020B0604020202020204" pitchFamily="34" charset="0"/>
              <a:cs typeface="Arial" panose="020B0604020202020204" pitchFamily="34" charset="0"/>
            </a:endParaRPr>
          </a:p>
          <a:p>
            <a:endParaRPr lang="es-EC" sz="800" dirty="0" smtClean="0">
              <a:latin typeface="Arial" panose="020B0604020202020204" pitchFamily="34" charset="0"/>
              <a:cs typeface="Arial" panose="020B0604020202020204" pitchFamily="34" charset="0"/>
            </a:endParaRPr>
          </a:p>
        </p:txBody>
      </p:sp>
      <p:pic>
        <p:nvPicPr>
          <p:cNvPr id="3074" name="Picture 2" descr="No hay ninguna descripción de la foto disponi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91898" y="2467476"/>
            <a:ext cx="3631381" cy="174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084065"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 - GENERALIDADES</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5257372" y="661649"/>
            <a:ext cx="1168911"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Alcance</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sp>
        <p:nvSpPr>
          <p:cNvPr id="3" name="Rectángulo 2"/>
          <p:cNvSpPr/>
          <p:nvPr/>
        </p:nvSpPr>
        <p:spPr>
          <a:xfrm>
            <a:off x="667512" y="1956766"/>
            <a:ext cx="5056204" cy="2949525"/>
          </a:xfrm>
          <a:prstGeom prst="rect">
            <a:avLst/>
          </a:prstGeom>
        </p:spPr>
        <p:txBody>
          <a:bodyPr wrap="square">
            <a:spAutoFit/>
          </a:bodyPr>
          <a:lstStyle/>
          <a:p>
            <a:pPr marL="342900" lvl="0" indent="-342900" algn="just">
              <a:spcAft>
                <a:spcPts val="1800"/>
              </a:spcAft>
              <a:buFont typeface="Symbol" panose="05050102010706020507" pitchFamily="18" charset="2"/>
              <a:buChar char=""/>
            </a:pP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El diseño del prototipo de un arma </a:t>
            </a: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no-letal con </a:t>
            </a: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capacidad de adaptarse a un vehículo </a:t>
            </a: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militar.</a:t>
            </a:r>
            <a:endParaRPr lang="es-EC"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800"/>
              </a:spcAft>
              <a:buFont typeface="Symbol" panose="05050102010706020507" pitchFamily="18" charset="2"/>
              <a:buChar char=""/>
            </a:pP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Planos de conjunto, despiece y </a:t>
            </a: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detalle de todos los sistemas.</a:t>
            </a:r>
          </a:p>
          <a:p>
            <a:pPr marL="342900" lvl="0" indent="-342900" algn="just">
              <a:lnSpc>
                <a:spcPct val="150000"/>
              </a:lnSpc>
              <a:spcAft>
                <a:spcPts val="1800"/>
              </a:spcAft>
              <a:buFont typeface="Symbol" panose="05050102010706020507" pitchFamily="18" charset="2"/>
              <a:buChar char=""/>
            </a:pP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Memoria </a:t>
            </a: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de </a:t>
            </a: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cálculo.</a:t>
            </a:r>
            <a:endParaRPr lang="es-EC"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600"/>
              </a:spcAft>
              <a:buFont typeface="Symbol" panose="05050102010706020507" pitchFamily="18" charset="2"/>
              <a:buChar char=""/>
            </a:pP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Manual del usuario.</a:t>
            </a:r>
            <a:endParaRPr lang="es-EC"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32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a 22"/>
          <p:cNvGraphicFramePr>
            <a:graphicFrameLocks noGrp="1"/>
          </p:cNvGraphicFramePr>
          <p:nvPr>
            <p:extLst>
              <p:ext uri="{D42A27DB-BD31-4B8C-83A1-F6EECF244321}">
                <p14:modId xmlns:p14="http://schemas.microsoft.com/office/powerpoint/2010/main" val="2027794"/>
              </p:ext>
            </p:extLst>
          </p:nvPr>
        </p:nvGraphicFramePr>
        <p:xfrm>
          <a:off x="8859520" y="1121141"/>
          <a:ext cx="2987941" cy="4810232"/>
        </p:xfrm>
        <a:graphic>
          <a:graphicData uri="http://schemas.openxmlformats.org/drawingml/2006/table">
            <a:tbl>
              <a:tblPr firstRow="1" bandRow="1">
                <a:tableStyleId>{5C22544A-7EE6-4342-B048-85BDC9FD1C3A}</a:tableStyleId>
              </a:tblPr>
              <a:tblGrid>
                <a:gridCol w="2987941">
                  <a:extLst>
                    <a:ext uri="{9D8B030D-6E8A-4147-A177-3AD203B41FA5}">
                      <a16:colId xmlns:a16="http://schemas.microsoft.com/office/drawing/2014/main" val="946843461"/>
                    </a:ext>
                  </a:extLst>
                </a:gridCol>
              </a:tblGrid>
              <a:tr h="731748">
                <a:tc>
                  <a:txBody>
                    <a:bodyPr/>
                    <a:lstStyle/>
                    <a:p>
                      <a:pPr algn="ctr"/>
                      <a:r>
                        <a:rPr lang="es-EC" sz="1600" dirty="0" smtClean="0">
                          <a:solidFill>
                            <a:schemeClr val="tx1"/>
                          </a:solidFill>
                          <a:latin typeface="Arial" panose="020B0604020202020204" pitchFamily="34" charset="0"/>
                          <a:cs typeface="Arial" panose="020B0604020202020204" pitchFamily="34" charset="0"/>
                        </a:rPr>
                        <a:t>Energía Cinética + RCAs</a:t>
                      </a:r>
                      <a:endParaRPr lang="es-EC" sz="1600" dirty="0">
                        <a:solidFill>
                          <a:schemeClr val="tx1"/>
                        </a:solidFill>
                        <a:latin typeface="Arial" panose="020B060402020202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3110443609"/>
                  </a:ext>
                </a:extLst>
              </a:tr>
              <a:tr h="4078484">
                <a:tc>
                  <a:txBody>
                    <a:bodyPr/>
                    <a:lstStyle/>
                    <a:p>
                      <a:pPr algn="ctr"/>
                      <a:endParaRPr lang="es-EC" sz="16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508262020"/>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3076697130"/>
              </p:ext>
            </p:extLst>
          </p:nvPr>
        </p:nvGraphicFramePr>
        <p:xfrm>
          <a:off x="4494983" y="1121141"/>
          <a:ext cx="2848357" cy="4810232"/>
        </p:xfrm>
        <a:graphic>
          <a:graphicData uri="http://schemas.openxmlformats.org/drawingml/2006/table">
            <a:tbl>
              <a:tblPr firstRow="1" bandRow="1">
                <a:tableStyleId>{5C22544A-7EE6-4342-B048-85BDC9FD1C3A}</a:tableStyleId>
              </a:tblPr>
              <a:tblGrid>
                <a:gridCol w="2848357">
                  <a:extLst>
                    <a:ext uri="{9D8B030D-6E8A-4147-A177-3AD203B41FA5}">
                      <a16:colId xmlns:a16="http://schemas.microsoft.com/office/drawing/2014/main" val="948230374"/>
                    </a:ext>
                  </a:extLst>
                </a:gridCol>
              </a:tblGrid>
              <a:tr h="731748">
                <a:tc>
                  <a:txBody>
                    <a:bodyPr/>
                    <a:lstStyle/>
                    <a:p>
                      <a:pPr algn="ctr"/>
                      <a:r>
                        <a:rPr lang="es-EC" sz="1600" dirty="0" smtClean="0">
                          <a:solidFill>
                            <a:schemeClr val="tx1"/>
                          </a:solidFill>
                          <a:latin typeface="Arial" panose="020B0604020202020204" pitchFamily="34" charset="0"/>
                          <a:cs typeface="Arial" panose="020B0604020202020204" pitchFamily="34" charset="0"/>
                        </a:rPr>
                        <a:t>RCAs (</a:t>
                      </a:r>
                      <a:r>
                        <a:rPr lang="es-EC" sz="1600" dirty="0" err="1" smtClean="0">
                          <a:solidFill>
                            <a:schemeClr val="tx1"/>
                          </a:solidFill>
                          <a:latin typeface="Arial" panose="020B0604020202020204" pitchFamily="34" charset="0"/>
                          <a:cs typeface="Arial" panose="020B0604020202020204" pitchFamily="34" charset="0"/>
                        </a:rPr>
                        <a:t>Riot</a:t>
                      </a:r>
                      <a:r>
                        <a:rPr lang="es-EC" sz="1600" dirty="0" smtClean="0">
                          <a:solidFill>
                            <a:schemeClr val="tx1"/>
                          </a:solidFill>
                          <a:latin typeface="Arial" panose="020B0604020202020204" pitchFamily="34" charset="0"/>
                          <a:cs typeface="Arial" panose="020B0604020202020204" pitchFamily="34" charset="0"/>
                        </a:rPr>
                        <a:t> Control </a:t>
                      </a:r>
                      <a:r>
                        <a:rPr lang="es-EC" sz="1600" dirty="0" err="1" smtClean="0">
                          <a:solidFill>
                            <a:schemeClr val="tx1"/>
                          </a:solidFill>
                          <a:latin typeface="Arial" panose="020B0604020202020204" pitchFamily="34" charset="0"/>
                          <a:cs typeface="Arial" panose="020B0604020202020204" pitchFamily="34" charset="0"/>
                        </a:rPr>
                        <a:t>Agents</a:t>
                      </a:r>
                      <a:r>
                        <a:rPr lang="es-EC" sz="1600" dirty="0" smtClean="0">
                          <a:solidFill>
                            <a:schemeClr val="tx1"/>
                          </a:solidFill>
                          <a:latin typeface="Arial" panose="020B0604020202020204" pitchFamily="34" charset="0"/>
                          <a:cs typeface="Arial" panose="020B0604020202020204" pitchFamily="34" charset="0"/>
                        </a:rPr>
                        <a:t>)</a:t>
                      </a:r>
                      <a:endParaRPr lang="es-EC" sz="1600" dirty="0">
                        <a:solidFill>
                          <a:schemeClr val="tx1"/>
                        </a:solidFill>
                        <a:latin typeface="Arial" panose="020B060402020202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3110443609"/>
                  </a:ext>
                </a:extLst>
              </a:tr>
              <a:tr h="4078484">
                <a:tc>
                  <a:txBody>
                    <a:bodyPr/>
                    <a:lstStyle/>
                    <a:p>
                      <a:pPr algn="ctr"/>
                      <a:endParaRPr lang="es-EC" sz="16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508262020"/>
                  </a:ext>
                </a:extLst>
              </a:tr>
            </a:tbl>
          </a:graphicData>
        </a:graphic>
      </p:graphicFrame>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41324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 – ESTADO DEL ARTE</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717163" y="661649"/>
            <a:ext cx="2249334"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Armas no-letales</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372266673"/>
              </p:ext>
            </p:extLst>
          </p:nvPr>
        </p:nvGraphicFramePr>
        <p:xfrm>
          <a:off x="258394" y="1121141"/>
          <a:ext cx="3415908" cy="4810232"/>
        </p:xfrm>
        <a:graphic>
          <a:graphicData uri="http://schemas.openxmlformats.org/drawingml/2006/table">
            <a:tbl>
              <a:tblPr firstRow="1" bandRow="1">
                <a:tableStyleId>{5C22544A-7EE6-4342-B048-85BDC9FD1C3A}</a:tableStyleId>
              </a:tblPr>
              <a:tblGrid>
                <a:gridCol w="3415908">
                  <a:extLst>
                    <a:ext uri="{9D8B030D-6E8A-4147-A177-3AD203B41FA5}">
                      <a16:colId xmlns:a16="http://schemas.microsoft.com/office/drawing/2014/main" val="1286629350"/>
                    </a:ext>
                  </a:extLst>
                </a:gridCol>
              </a:tblGrid>
              <a:tr h="731748">
                <a:tc>
                  <a:txBody>
                    <a:bodyPr/>
                    <a:lstStyle/>
                    <a:p>
                      <a:pPr algn="ctr"/>
                      <a:r>
                        <a:rPr lang="es-EC" sz="1600" dirty="0" smtClean="0">
                          <a:solidFill>
                            <a:schemeClr val="tx1"/>
                          </a:solidFill>
                          <a:latin typeface="Arial" panose="020B0604020202020204" pitchFamily="34" charset="0"/>
                          <a:cs typeface="Arial" panose="020B0604020202020204" pitchFamily="34" charset="0"/>
                        </a:rPr>
                        <a:t>Armas no-letales de Energía Cinética</a:t>
                      </a:r>
                      <a:endParaRPr lang="es-EC" sz="1600" dirty="0">
                        <a:solidFill>
                          <a:schemeClr val="tx1"/>
                        </a:solidFill>
                        <a:latin typeface="Arial" panose="020B060402020202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3110443609"/>
                  </a:ext>
                </a:extLst>
              </a:tr>
              <a:tr h="4078484">
                <a:tc>
                  <a:txBody>
                    <a:bodyPr/>
                    <a:lstStyle/>
                    <a:p>
                      <a:pPr algn="ctr"/>
                      <a:endParaRPr lang="es-EC" sz="16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508262020"/>
                  </a:ext>
                </a:extLst>
              </a:tr>
            </a:tbl>
          </a:graphicData>
        </a:graphic>
      </p:graphicFrame>
      <p:sp>
        <p:nvSpPr>
          <p:cNvPr id="6" name="CuadroTexto 5"/>
          <p:cNvSpPr txBox="1"/>
          <p:nvPr/>
        </p:nvSpPr>
        <p:spPr>
          <a:xfrm>
            <a:off x="1138703" y="1929524"/>
            <a:ext cx="2044149" cy="369332"/>
          </a:xfrm>
          <a:prstGeom prst="rect">
            <a:avLst/>
          </a:prstGeom>
          <a:noFill/>
          <a:ln>
            <a:solidFill>
              <a:schemeClr val="tx2"/>
            </a:solidFill>
          </a:ln>
        </p:spPr>
        <p:txBody>
          <a:bodyPr wrap="none" rtlCol="0">
            <a:spAutoFit/>
          </a:bodyPr>
          <a:lstStyle/>
          <a:p>
            <a:r>
              <a:rPr lang="es-EC" dirty="0" smtClean="0">
                <a:latin typeface="Arial" panose="020B0604020202020204" pitchFamily="34" charset="0"/>
                <a:cs typeface="Arial" panose="020B0604020202020204" pitchFamily="34" charset="0"/>
              </a:rPr>
              <a:t>Armas de impacto</a:t>
            </a:r>
            <a:endParaRPr lang="es-EC" dirty="0">
              <a:latin typeface="Arial" panose="020B0604020202020204" pitchFamily="34" charset="0"/>
              <a:cs typeface="Arial" panose="020B0604020202020204" pitchFamily="34" charset="0"/>
            </a:endParaRPr>
          </a:p>
        </p:txBody>
      </p:sp>
      <p:pic>
        <p:nvPicPr>
          <p:cNvPr id="8" name="Imagen 7" descr="https://lh6.googleusercontent.com/BgdkYWCekE81JWtrQYcBXquSOGuPGwBn47btXBWdupBLj9NC86-EjU1i6SEA_4d-A1vYpMgOsE6-0EBD8li1HsIZ2XtDbXANmbpHf9hE0HqgJJlSqNJVQaYvLCnjgz5UCv8ZR5Tf"/>
          <p:cNvPicPr/>
          <p:nvPr/>
        </p:nvPicPr>
        <p:blipFill rotWithShape="1">
          <a:blip r:embed="rId3" cstate="email">
            <a:extLst>
              <a:ext uri="{28A0092B-C50C-407E-A947-70E740481C1C}">
                <a14:useLocalDpi xmlns:a14="http://schemas.microsoft.com/office/drawing/2010/main"/>
              </a:ext>
            </a:extLst>
          </a:blip>
          <a:srcRect/>
          <a:stretch/>
        </p:blipFill>
        <p:spPr bwMode="auto">
          <a:xfrm>
            <a:off x="706882" y="2739105"/>
            <a:ext cx="2907792" cy="1753470"/>
          </a:xfrm>
          <a:prstGeom prst="rect">
            <a:avLst/>
          </a:prstGeom>
          <a:noFill/>
          <a:ln>
            <a:noFill/>
          </a:ln>
        </p:spPr>
      </p:pic>
      <p:pic>
        <p:nvPicPr>
          <p:cNvPr id="9" name="Imagen 8" descr="https://lh5.googleusercontent.com/ByWpwZ38kfgrTl-D-zUOgnhF_sikP5MhcrAIBsQqC3KHy52Xz0F_Ghxtg6JjXtUM0Ji74wp0-XZYm3VzThPCSJNZVZKekjEnTzxDLBBGUpHK9Q5sIcLYj8l677Uur3d6jR2yCv8f"/>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257" y="4908625"/>
            <a:ext cx="3027045" cy="609600"/>
          </a:xfrm>
          <a:prstGeom prst="rect">
            <a:avLst/>
          </a:prstGeom>
          <a:noFill/>
          <a:ln>
            <a:noFill/>
          </a:ln>
        </p:spPr>
      </p:pic>
      <p:sp>
        <p:nvSpPr>
          <p:cNvPr id="10" name="CuadroTexto 9"/>
          <p:cNvSpPr txBox="1"/>
          <p:nvPr/>
        </p:nvSpPr>
        <p:spPr>
          <a:xfrm>
            <a:off x="258394" y="2443506"/>
            <a:ext cx="1354858" cy="261610"/>
          </a:xfrm>
          <a:prstGeom prst="rect">
            <a:avLst/>
          </a:prstGeom>
          <a:noFill/>
        </p:spPr>
        <p:txBody>
          <a:bodyPr wrap="none" rtlCol="0">
            <a:spAutoFit/>
          </a:bodyPr>
          <a:lstStyle/>
          <a:p>
            <a:r>
              <a:rPr lang="es-EC" sz="1100" b="1" dirty="0" smtClean="0">
                <a:latin typeface="Arial" panose="020B0604020202020204" pitchFamily="34" charset="0"/>
                <a:cs typeface="Arial" panose="020B0604020202020204" pitchFamily="34" charset="0"/>
              </a:rPr>
              <a:t>Cañones de agua</a:t>
            </a:r>
            <a:endParaRPr lang="es-EC" sz="1100" b="1" dirty="0">
              <a:latin typeface="Arial" panose="020B0604020202020204" pitchFamily="34" charset="0"/>
              <a:cs typeface="Arial" panose="020B0604020202020204" pitchFamily="34" charset="0"/>
            </a:endParaRPr>
          </a:p>
        </p:txBody>
      </p:sp>
      <p:sp>
        <p:nvSpPr>
          <p:cNvPr id="11" name="CuadroTexto 10"/>
          <p:cNvSpPr txBox="1"/>
          <p:nvPr/>
        </p:nvSpPr>
        <p:spPr>
          <a:xfrm>
            <a:off x="258394" y="4598108"/>
            <a:ext cx="970137" cy="261610"/>
          </a:xfrm>
          <a:prstGeom prst="rect">
            <a:avLst/>
          </a:prstGeom>
          <a:noFill/>
        </p:spPr>
        <p:txBody>
          <a:bodyPr wrap="none" rtlCol="0">
            <a:spAutoFit/>
          </a:bodyPr>
          <a:lstStyle/>
          <a:p>
            <a:r>
              <a:rPr lang="es-EC" sz="1100" b="1" dirty="0" smtClean="0">
                <a:latin typeface="Arial" panose="020B0604020202020204" pitchFamily="34" charset="0"/>
                <a:cs typeface="Arial" panose="020B0604020202020204" pitchFamily="34" charset="0"/>
              </a:rPr>
              <a:t>Lanzadores</a:t>
            </a:r>
            <a:endParaRPr lang="es-EC" sz="1050" b="1" dirty="0">
              <a:latin typeface="Arial" panose="020B0604020202020204" pitchFamily="34" charset="0"/>
              <a:cs typeface="Arial" panose="020B0604020202020204" pitchFamily="34" charset="0"/>
            </a:endParaRPr>
          </a:p>
        </p:txBody>
      </p:sp>
      <p:sp>
        <p:nvSpPr>
          <p:cNvPr id="12" name="CuadroTexto 11"/>
          <p:cNvSpPr txBox="1"/>
          <p:nvPr/>
        </p:nvSpPr>
        <p:spPr>
          <a:xfrm>
            <a:off x="5037485" y="1935509"/>
            <a:ext cx="2018501" cy="369332"/>
          </a:xfrm>
          <a:prstGeom prst="rect">
            <a:avLst/>
          </a:prstGeom>
          <a:noFill/>
          <a:ln>
            <a:solidFill>
              <a:schemeClr val="tx2"/>
            </a:solidFill>
          </a:ln>
        </p:spPr>
        <p:txBody>
          <a:bodyPr wrap="none" rtlCol="0">
            <a:spAutoFit/>
          </a:bodyPr>
          <a:lstStyle/>
          <a:p>
            <a:r>
              <a:rPr lang="es-EC" dirty="0" smtClean="0">
                <a:latin typeface="Arial" panose="020B0604020202020204" pitchFamily="34" charset="0"/>
                <a:cs typeface="Arial" panose="020B0604020202020204" pitchFamily="34" charset="0"/>
              </a:rPr>
              <a:t>Agentes químicos</a:t>
            </a:r>
            <a:endParaRPr lang="es-EC" dirty="0">
              <a:latin typeface="Arial" panose="020B0604020202020204" pitchFamily="34" charset="0"/>
              <a:cs typeface="Arial" panose="020B0604020202020204" pitchFamily="34" charset="0"/>
            </a:endParaRPr>
          </a:p>
        </p:txBody>
      </p:sp>
      <p:sp>
        <p:nvSpPr>
          <p:cNvPr id="13" name="CuadroTexto 12"/>
          <p:cNvSpPr txBox="1"/>
          <p:nvPr/>
        </p:nvSpPr>
        <p:spPr>
          <a:xfrm>
            <a:off x="4596708" y="2454794"/>
            <a:ext cx="2024913" cy="261610"/>
          </a:xfrm>
          <a:prstGeom prst="rect">
            <a:avLst/>
          </a:prstGeom>
          <a:noFill/>
        </p:spPr>
        <p:txBody>
          <a:bodyPr wrap="none" rtlCol="0">
            <a:spAutoFit/>
          </a:bodyPr>
          <a:lstStyle/>
          <a:p>
            <a:r>
              <a:rPr lang="es-EC" sz="1100" b="1" dirty="0" smtClean="0">
                <a:latin typeface="Arial" panose="020B0604020202020204" pitchFamily="34" charset="0"/>
                <a:cs typeface="Arial" panose="020B0604020202020204" pitchFamily="34" charset="0"/>
              </a:rPr>
              <a:t>CN o CS (Gas lacrimógeno)</a:t>
            </a:r>
            <a:endParaRPr lang="es-EC" sz="1100" b="1" dirty="0">
              <a:latin typeface="Arial" panose="020B0604020202020204" pitchFamily="34" charset="0"/>
              <a:cs typeface="Arial" panose="020B0604020202020204" pitchFamily="34" charset="0"/>
            </a:endParaRPr>
          </a:p>
        </p:txBody>
      </p:sp>
      <p:sp>
        <p:nvSpPr>
          <p:cNvPr id="14" name="CuadroTexto 13"/>
          <p:cNvSpPr txBox="1"/>
          <p:nvPr/>
        </p:nvSpPr>
        <p:spPr>
          <a:xfrm>
            <a:off x="4596708" y="4028927"/>
            <a:ext cx="1960793" cy="261610"/>
          </a:xfrm>
          <a:prstGeom prst="rect">
            <a:avLst/>
          </a:prstGeom>
          <a:noFill/>
        </p:spPr>
        <p:txBody>
          <a:bodyPr wrap="none" rtlCol="0">
            <a:spAutoFit/>
          </a:bodyPr>
          <a:lstStyle/>
          <a:p>
            <a:r>
              <a:rPr lang="es-EC" sz="1100" b="1" dirty="0" smtClean="0">
                <a:latin typeface="Arial" panose="020B0604020202020204" pitchFamily="34" charset="0"/>
                <a:cs typeface="Arial" panose="020B0604020202020204" pitchFamily="34" charset="0"/>
              </a:rPr>
              <a:t>OC y PAVA (Gas pimienta)</a:t>
            </a:r>
            <a:endParaRPr lang="es-EC" sz="1100" b="1" dirty="0">
              <a:latin typeface="Arial" panose="020B0604020202020204" pitchFamily="34" charset="0"/>
              <a:cs typeface="Arial" panose="020B0604020202020204" pitchFamily="34" charset="0"/>
            </a:endParaRPr>
          </a:p>
        </p:txBody>
      </p:sp>
      <p:pic>
        <p:nvPicPr>
          <p:cNvPr id="3074" name="Picture 2" descr="Cómo funciona el gas lacrimógeno? | Muy Interesan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4884" y="2713925"/>
            <a:ext cx="2203704" cy="1272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as Pimienta Maxima - Defensa personal - Residen Militaría"/>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11851" y="4288613"/>
            <a:ext cx="1049995" cy="159757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p:nvPr/>
        </p:nvPicPr>
        <p:blipFill>
          <a:blip r:embed="rId7" cstate="email">
            <a:extLst>
              <a:ext uri="{28A0092B-C50C-407E-A947-70E740481C1C}">
                <a14:useLocalDpi xmlns:a14="http://schemas.microsoft.com/office/drawing/2010/main"/>
              </a:ext>
            </a:extLst>
          </a:blip>
          <a:stretch>
            <a:fillRect/>
          </a:stretch>
        </p:blipFill>
        <p:spPr>
          <a:xfrm>
            <a:off x="9032709" y="2257008"/>
            <a:ext cx="2635556" cy="1269249"/>
          </a:xfrm>
          <a:prstGeom prst="rect">
            <a:avLst/>
          </a:prstGeom>
        </p:spPr>
      </p:pic>
      <p:pic>
        <p:nvPicPr>
          <p:cNvPr id="19" name="Imagen 18"/>
          <p:cNvPicPr/>
          <p:nvPr/>
        </p:nvPicPr>
        <p:blipFill rotWithShape="1">
          <a:blip r:embed="rId8" cstate="email">
            <a:extLst>
              <a:ext uri="{28A0092B-C50C-407E-A947-70E740481C1C}">
                <a14:useLocalDpi xmlns:a14="http://schemas.microsoft.com/office/drawing/2010/main"/>
              </a:ext>
            </a:extLst>
          </a:blip>
          <a:srcRect/>
          <a:stretch/>
        </p:blipFill>
        <p:spPr>
          <a:xfrm>
            <a:off x="9347529" y="4159732"/>
            <a:ext cx="2005916" cy="1167882"/>
          </a:xfrm>
          <a:prstGeom prst="rect">
            <a:avLst/>
          </a:prstGeom>
        </p:spPr>
      </p:pic>
      <p:sp>
        <p:nvSpPr>
          <p:cNvPr id="20" name="CuadroTexto 19"/>
          <p:cNvSpPr txBox="1"/>
          <p:nvPr/>
        </p:nvSpPr>
        <p:spPr>
          <a:xfrm>
            <a:off x="175568" y="6275229"/>
            <a:ext cx="2517145" cy="738664"/>
          </a:xfrm>
          <a:prstGeom prst="rect">
            <a:avLst/>
          </a:prstGeom>
          <a:noFill/>
        </p:spPr>
        <p:txBody>
          <a:bodyPr wrap="square" rtlCol="0">
            <a:spAutoFit/>
          </a:bodyPr>
          <a:lstStyle/>
          <a:p>
            <a:r>
              <a:rPr lang="es-EC" sz="850" b="1" dirty="0" smtClean="0">
                <a:latin typeface="Arial" panose="020B0604020202020204" pitchFamily="34" charset="0"/>
                <a:cs typeface="Arial" panose="020B0604020202020204" pitchFamily="34" charset="0"/>
              </a:rPr>
              <a:t>Referencias Fotográficas:</a:t>
            </a:r>
            <a:endParaRPr lang="es-EC" sz="850" dirty="0" smtClean="0">
              <a:latin typeface="Arial" panose="020B0604020202020204" pitchFamily="34" charset="0"/>
              <a:cs typeface="Arial" panose="020B0604020202020204" pitchFamily="34" charset="0"/>
            </a:endParaRP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www.reuters.com/</a:t>
            </a: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desarrolloydefensa.blogspot.com/</a:t>
            </a: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www.muyinteresante.com.mx/</a:t>
            </a:r>
            <a:endParaRPr lang="es-EC" sz="850" dirty="0">
              <a:latin typeface="Arial" panose="020B0604020202020204" pitchFamily="34" charset="0"/>
              <a:cs typeface="Arial" panose="020B0604020202020204" pitchFamily="34" charset="0"/>
            </a:endParaRPr>
          </a:p>
          <a:p>
            <a:endParaRPr lang="es-EC" sz="800" dirty="0" smtClean="0">
              <a:latin typeface="Arial" panose="020B0604020202020204" pitchFamily="34" charset="0"/>
              <a:cs typeface="Arial" panose="020B0604020202020204" pitchFamily="34" charset="0"/>
            </a:endParaRPr>
          </a:p>
        </p:txBody>
      </p:sp>
      <p:sp>
        <p:nvSpPr>
          <p:cNvPr id="21" name="CuadroTexto 20"/>
          <p:cNvSpPr txBox="1"/>
          <p:nvPr/>
        </p:nvSpPr>
        <p:spPr>
          <a:xfrm>
            <a:off x="2692713" y="6374705"/>
            <a:ext cx="2517145" cy="223138"/>
          </a:xfrm>
          <a:prstGeom prst="rect">
            <a:avLst/>
          </a:prstGeom>
          <a:noFill/>
        </p:spPr>
        <p:txBody>
          <a:bodyPr wrap="square" rtlCol="0">
            <a:spAutoFit/>
          </a:bodyPr>
          <a:lstStyle/>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fnherstal.com/</a:t>
            </a:r>
          </a:p>
        </p:txBody>
      </p:sp>
      <p:sp>
        <p:nvSpPr>
          <p:cNvPr id="16" name="CuadroTexto 15"/>
          <p:cNvSpPr txBox="1"/>
          <p:nvPr/>
        </p:nvSpPr>
        <p:spPr>
          <a:xfrm>
            <a:off x="3699345" y="3011839"/>
            <a:ext cx="723275" cy="1200329"/>
          </a:xfrm>
          <a:prstGeom prst="rect">
            <a:avLst/>
          </a:prstGeom>
          <a:noFill/>
        </p:spPr>
        <p:txBody>
          <a:bodyPr wrap="none" rtlCol="0">
            <a:spAutoFit/>
          </a:bodyPr>
          <a:lstStyle/>
          <a:p>
            <a:r>
              <a:rPr lang="es-EC" sz="7200" b="1" dirty="0" smtClean="0">
                <a:latin typeface="Arial" panose="020B0604020202020204" pitchFamily="34" charset="0"/>
                <a:cs typeface="Arial" panose="020B0604020202020204" pitchFamily="34" charset="0"/>
              </a:rPr>
              <a:t>+</a:t>
            </a:r>
            <a:endParaRPr lang="es-EC" b="1" dirty="0">
              <a:latin typeface="Arial" panose="020B0604020202020204" pitchFamily="34" charset="0"/>
              <a:cs typeface="Arial" panose="020B0604020202020204" pitchFamily="34" charset="0"/>
            </a:endParaRPr>
          </a:p>
        </p:txBody>
      </p:sp>
      <p:sp>
        <p:nvSpPr>
          <p:cNvPr id="26" name="CuadroTexto 25"/>
          <p:cNvSpPr txBox="1"/>
          <p:nvPr/>
        </p:nvSpPr>
        <p:spPr>
          <a:xfrm>
            <a:off x="7633497" y="3011839"/>
            <a:ext cx="723275" cy="1200329"/>
          </a:xfrm>
          <a:prstGeom prst="rect">
            <a:avLst/>
          </a:prstGeom>
          <a:noFill/>
        </p:spPr>
        <p:txBody>
          <a:bodyPr wrap="none" rtlCol="0">
            <a:spAutoFit/>
          </a:bodyPr>
          <a:lstStyle/>
          <a:p>
            <a:r>
              <a:rPr lang="es-EC" sz="7200" b="1" dirty="0">
                <a:latin typeface="Arial" panose="020B0604020202020204" pitchFamily="34" charset="0"/>
                <a:cs typeface="Arial" panose="020B0604020202020204" pitchFamily="34" charset="0"/>
              </a:rPr>
              <a:t>=</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41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41324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 – ESTADO DEL ARTE</a:t>
            </a:r>
            <a:endParaRPr lang="es-EC" sz="2400" i="0" dirty="0">
              <a:solidFill>
                <a:schemeClr val="tx1"/>
              </a:solidFill>
              <a:latin typeface="Arial" panose="020B0604020202020204" pitchFamily="34" charset="0"/>
              <a:cs typeface="Arial" panose="020B0604020202020204" pitchFamily="34" charset="0"/>
            </a:endParaRPr>
          </a:p>
        </p:txBody>
      </p:sp>
      <p:cxnSp>
        <p:nvCxnSpPr>
          <p:cNvPr id="7" name="Conector recto 6"/>
          <p:cNvCxnSpPr/>
          <p:nvPr/>
        </p:nvCxnSpPr>
        <p:spPr>
          <a:xfrm>
            <a:off x="201168" y="1021902"/>
            <a:ext cx="11795760" cy="0"/>
          </a:xfrm>
          <a:prstGeom prst="line">
            <a:avLst/>
          </a:prstGeom>
        </p:spPr>
        <p:style>
          <a:lnRef idx="1">
            <a:schemeClr val="dk1"/>
          </a:lnRef>
          <a:fillRef idx="0">
            <a:schemeClr val="dk1"/>
          </a:fillRef>
          <a:effectRef idx="0">
            <a:schemeClr val="dk1"/>
          </a:effectRef>
          <a:fontRef idx="minor">
            <a:schemeClr val="tx1"/>
          </a:fontRef>
        </p:style>
      </p:cxnSp>
      <p:sp>
        <p:nvSpPr>
          <p:cNvPr id="5" name="CuadroTexto 4"/>
          <p:cNvSpPr txBox="1"/>
          <p:nvPr/>
        </p:nvSpPr>
        <p:spPr>
          <a:xfrm>
            <a:off x="1706880" y="692426"/>
            <a:ext cx="8522208" cy="338554"/>
          </a:xfrm>
          <a:prstGeom prst="rect">
            <a:avLst/>
          </a:prstGeom>
          <a:noFill/>
        </p:spPr>
        <p:txBody>
          <a:bodyPr wrap="square" rtlCol="0">
            <a:spAutoFit/>
          </a:bodyPr>
          <a:lstStyle/>
          <a:p>
            <a:r>
              <a:rPr lang="es-EC" sz="1600" b="1" dirty="0">
                <a:latin typeface="Arial" panose="020B0604020202020204" pitchFamily="34" charset="0"/>
                <a:cs typeface="Arial" panose="020B0604020202020204" pitchFamily="34" charset="0"/>
              </a:rPr>
              <a:t>Mecanismos de </a:t>
            </a:r>
            <a:r>
              <a:rPr lang="es-EC" sz="1600" b="1" dirty="0" smtClean="0">
                <a:latin typeface="Arial" panose="020B0604020202020204" pitchFamily="34" charset="0"/>
                <a:cs typeface="Arial" panose="020B0604020202020204" pitchFamily="34" charset="0"/>
              </a:rPr>
              <a:t>funcionamiento - Armas no-letales de Energía Cinética con RCAs</a:t>
            </a:r>
            <a:endParaRPr lang="es-EC" sz="1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697" y="1061757"/>
            <a:ext cx="10383596" cy="5125066"/>
          </a:xfrm>
          <a:prstGeom prst="rect">
            <a:avLst/>
          </a:prstGeom>
        </p:spPr>
      </p:pic>
    </p:spTree>
    <p:extLst>
      <p:ext uri="{BB962C8B-B14F-4D97-AF65-F5344CB8AC3E}">
        <p14:creationId xmlns:p14="http://schemas.microsoft.com/office/powerpoint/2010/main" val="23432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C39D12-68CF-4970-B39F-D1E34A5354AD}"/>
              </a:ext>
            </a:extLst>
          </p:cNvPr>
          <p:cNvSpPr>
            <a:spLocks noGrp="1"/>
          </p:cNvSpPr>
          <p:nvPr>
            <p:ph type="title"/>
          </p:nvPr>
        </p:nvSpPr>
        <p:spPr>
          <a:xfrm>
            <a:off x="82295" y="101385"/>
            <a:ext cx="5413249" cy="560264"/>
          </a:xfrm>
        </p:spPr>
        <p:txBody>
          <a:bodyPr/>
          <a:lstStyle/>
          <a:p>
            <a:pPr algn="l"/>
            <a:r>
              <a:rPr lang="es-EC" sz="2400" i="0" dirty="0" smtClean="0">
                <a:solidFill>
                  <a:schemeClr val="tx1"/>
                </a:solidFill>
                <a:latin typeface="Arial" panose="020B0604020202020204" pitchFamily="34" charset="0"/>
                <a:cs typeface="Arial" panose="020B0604020202020204" pitchFamily="34" charset="0"/>
              </a:rPr>
              <a:t>CAPÍTULO II – ESTADO DEL ARTE</a:t>
            </a:r>
            <a:endParaRPr lang="es-EC" sz="2400" i="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4183374" y="661649"/>
            <a:ext cx="3316934" cy="400110"/>
          </a:xfrm>
          <a:prstGeom prst="rect">
            <a:avLst/>
          </a:prstGeom>
          <a:noFill/>
        </p:spPr>
        <p:txBody>
          <a:bodyPr wrap="none" rtlCol="0">
            <a:spAutoFit/>
          </a:bodyPr>
          <a:lstStyle/>
          <a:p>
            <a:pPr algn="ctr"/>
            <a:r>
              <a:rPr lang="es-EC" sz="2000" b="1" dirty="0" smtClean="0">
                <a:latin typeface="Arial" panose="020B0604020202020204" pitchFamily="34" charset="0"/>
                <a:cs typeface="Arial" panose="020B0604020202020204" pitchFamily="34" charset="0"/>
              </a:rPr>
              <a:t>Sistemas de alimentación</a:t>
            </a:r>
            <a:endParaRPr lang="es-EC" sz="2000" b="1" dirty="0">
              <a:latin typeface="Arial" panose="020B0604020202020204" pitchFamily="34" charset="0"/>
              <a:cs typeface="Arial" panose="020B0604020202020204" pitchFamily="34" charset="0"/>
            </a:endParaRPr>
          </a:p>
        </p:txBody>
      </p:sp>
      <p:cxnSp>
        <p:nvCxnSpPr>
          <p:cNvPr id="7" name="Conector recto 6"/>
          <p:cNvCxnSpPr/>
          <p:nvPr/>
        </p:nvCxnSpPr>
        <p:spPr>
          <a:xfrm>
            <a:off x="201168" y="1067622"/>
            <a:ext cx="11795760" cy="0"/>
          </a:xfrm>
          <a:prstGeom prst="line">
            <a:avLst/>
          </a:prstGeom>
        </p:spPr>
        <p:style>
          <a:lnRef idx="1">
            <a:schemeClr val="dk1"/>
          </a:lnRef>
          <a:fillRef idx="0">
            <a:schemeClr val="dk1"/>
          </a:fillRef>
          <a:effectRef idx="0">
            <a:schemeClr val="dk1"/>
          </a:effectRef>
          <a:fontRef idx="minor">
            <a:schemeClr val="tx1"/>
          </a:fontRef>
        </p:style>
      </p:cxn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585" y="1288346"/>
            <a:ext cx="4190463" cy="1748892"/>
          </a:xfrm>
          <a:prstGeom prst="rect">
            <a:avLst/>
          </a:prstGeom>
        </p:spPr>
      </p:pic>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r="27654"/>
          <a:stretch/>
        </p:blipFill>
        <p:spPr>
          <a:xfrm>
            <a:off x="1788078" y="3227032"/>
            <a:ext cx="4494072" cy="2536255"/>
          </a:xfrm>
          <a:prstGeom prst="rect">
            <a:avLst/>
          </a:prstGeom>
        </p:spPr>
      </p:pic>
      <p:sp>
        <p:nvSpPr>
          <p:cNvPr id="8" name="Rectángulo 7"/>
          <p:cNvSpPr/>
          <p:nvPr/>
        </p:nvSpPr>
        <p:spPr>
          <a:xfrm>
            <a:off x="749808" y="1176551"/>
            <a:ext cx="6456241" cy="194155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8019288" y="1176551"/>
            <a:ext cx="3209545" cy="227581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8019289" y="3552893"/>
            <a:ext cx="3209544" cy="220466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rot="16200000">
            <a:off x="7037732" y="2186972"/>
            <a:ext cx="2001451" cy="307777"/>
          </a:xfrm>
          <a:prstGeom prst="rect">
            <a:avLst/>
          </a:prstGeom>
          <a:solidFill>
            <a:schemeClr val="bg1"/>
          </a:solidFill>
          <a:ln w="28575">
            <a:solidFill>
              <a:schemeClr val="tx2"/>
            </a:solidFill>
          </a:ln>
        </p:spPr>
        <p:txBody>
          <a:bodyPr wrap="square" rtlCol="0">
            <a:spAutoFit/>
          </a:bodyPr>
          <a:lstStyle/>
          <a:p>
            <a:pPr algn="ctr"/>
            <a:r>
              <a:rPr lang="es-EC" sz="1400" b="1" dirty="0" smtClean="0">
                <a:latin typeface="Arial" panose="020B0604020202020204" pitchFamily="34" charset="0"/>
                <a:cs typeface="Arial" panose="020B0604020202020204" pitchFamily="34" charset="0"/>
              </a:rPr>
              <a:t>ACCIÓN MECÁNICA</a:t>
            </a:r>
            <a:endParaRPr lang="es-EC" sz="1400" b="1" dirty="0">
              <a:latin typeface="Arial" panose="020B0604020202020204" pitchFamily="34" charset="0"/>
              <a:cs typeface="Arial" panose="020B0604020202020204" pitchFamily="34" charset="0"/>
            </a:endParaRPr>
          </a:p>
        </p:txBody>
      </p:sp>
      <p:sp>
        <p:nvSpPr>
          <p:cNvPr id="14" name="CuadroTexto 13"/>
          <p:cNvSpPr txBox="1"/>
          <p:nvPr/>
        </p:nvSpPr>
        <p:spPr>
          <a:xfrm rot="16200000">
            <a:off x="7035331" y="4501338"/>
            <a:ext cx="2006256" cy="307777"/>
          </a:xfrm>
          <a:prstGeom prst="rect">
            <a:avLst/>
          </a:prstGeom>
          <a:solidFill>
            <a:schemeClr val="bg1"/>
          </a:solidFill>
          <a:ln w="28575">
            <a:solidFill>
              <a:schemeClr val="tx2"/>
            </a:solidFill>
          </a:ln>
        </p:spPr>
        <p:txBody>
          <a:bodyPr wrap="square" rtlCol="0">
            <a:spAutoFit/>
          </a:bodyPr>
          <a:lstStyle/>
          <a:p>
            <a:pPr algn="ctr"/>
            <a:r>
              <a:rPr lang="es-EC" sz="1400" b="1" dirty="0" smtClean="0">
                <a:latin typeface="Arial" panose="020B0604020202020204" pitchFamily="34" charset="0"/>
                <a:cs typeface="Arial" panose="020B0604020202020204" pitchFamily="34" charset="0"/>
              </a:rPr>
              <a:t>ACCIÓN NEUMÁTICA</a:t>
            </a:r>
            <a:endParaRPr lang="es-EC" sz="1400" b="1" dirty="0">
              <a:latin typeface="Arial" panose="020B0604020202020204" pitchFamily="34" charset="0"/>
              <a:cs typeface="Arial" panose="020B0604020202020204" pitchFamily="34" charset="0"/>
            </a:endParaRPr>
          </a:p>
        </p:txBody>
      </p:sp>
      <p:pic>
        <p:nvPicPr>
          <p:cNvPr id="15" name="Imagen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66025" y="1298448"/>
            <a:ext cx="1762955" cy="2132548"/>
          </a:xfrm>
          <a:prstGeom prst="rect">
            <a:avLst/>
          </a:prstGeom>
        </p:spPr>
      </p:pic>
      <p:pic>
        <p:nvPicPr>
          <p:cNvPr id="16" name="Imagen 15"/>
          <p:cNvPicPr/>
          <p:nvPr/>
        </p:nvPicPr>
        <p:blipFill rotWithShape="1">
          <a:blip r:embed="rId6" cstate="email">
            <a:extLst>
              <a:ext uri="{28A0092B-C50C-407E-A947-70E740481C1C}">
                <a14:useLocalDpi xmlns:a14="http://schemas.microsoft.com/office/drawing/2010/main"/>
              </a:ext>
            </a:extLst>
          </a:blip>
          <a:srcRect/>
          <a:stretch/>
        </p:blipFill>
        <p:spPr bwMode="auto">
          <a:xfrm>
            <a:off x="8427323" y="3839896"/>
            <a:ext cx="2640363" cy="1769229"/>
          </a:xfrm>
          <a:prstGeom prst="rect">
            <a:avLst/>
          </a:prstGeom>
          <a:noFill/>
          <a:ln>
            <a:noFill/>
          </a:ln>
          <a:extLst>
            <a:ext uri="{53640926-AAD7-44D8-BBD7-CCE9431645EC}">
              <a14:shadowObscured xmlns:a14="http://schemas.microsoft.com/office/drawing/2010/main"/>
            </a:ext>
          </a:extLst>
        </p:spPr>
      </p:pic>
      <p:sp>
        <p:nvSpPr>
          <p:cNvPr id="17" name="Rectángulo 16"/>
          <p:cNvSpPr/>
          <p:nvPr/>
        </p:nvSpPr>
        <p:spPr>
          <a:xfrm>
            <a:off x="749808" y="3215410"/>
            <a:ext cx="6442746" cy="2542149"/>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rot="16200000">
            <a:off x="-78853" y="1993439"/>
            <a:ext cx="1675184" cy="307777"/>
          </a:xfrm>
          <a:prstGeom prst="rect">
            <a:avLst/>
          </a:prstGeom>
          <a:solidFill>
            <a:schemeClr val="bg1"/>
          </a:solidFill>
          <a:ln w="28575">
            <a:solidFill>
              <a:schemeClr val="tx2"/>
            </a:solidFill>
          </a:ln>
        </p:spPr>
        <p:txBody>
          <a:bodyPr wrap="square" rtlCol="0">
            <a:spAutoFit/>
          </a:bodyPr>
          <a:lstStyle/>
          <a:p>
            <a:pPr algn="ctr"/>
            <a:r>
              <a:rPr lang="es-EC" sz="1400" b="1" dirty="0" smtClean="0">
                <a:latin typeface="Arial" panose="020B0604020202020204" pitchFamily="34" charset="0"/>
                <a:cs typeface="Arial" panose="020B0604020202020204" pitchFamily="34" charset="0"/>
              </a:rPr>
              <a:t>POR GRAVEDAD</a:t>
            </a:r>
            <a:endParaRPr lang="es-EC" sz="1400" b="1" dirty="0">
              <a:latin typeface="Arial" panose="020B0604020202020204" pitchFamily="34" charset="0"/>
              <a:cs typeface="Arial" panose="020B0604020202020204" pitchFamily="34" charset="0"/>
            </a:endParaRPr>
          </a:p>
        </p:txBody>
      </p:sp>
      <p:sp>
        <p:nvSpPr>
          <p:cNvPr id="12" name="CuadroTexto 11"/>
          <p:cNvSpPr txBox="1"/>
          <p:nvPr/>
        </p:nvSpPr>
        <p:spPr>
          <a:xfrm rot="16200000">
            <a:off x="-399082" y="4287602"/>
            <a:ext cx="2290562" cy="307777"/>
          </a:xfrm>
          <a:prstGeom prst="rect">
            <a:avLst/>
          </a:prstGeom>
          <a:solidFill>
            <a:schemeClr val="bg1"/>
          </a:solidFill>
          <a:ln w="28575">
            <a:solidFill>
              <a:schemeClr val="tx2"/>
            </a:solidFill>
          </a:ln>
        </p:spPr>
        <p:txBody>
          <a:bodyPr wrap="square" rtlCol="0">
            <a:spAutoFit/>
          </a:bodyPr>
          <a:lstStyle/>
          <a:p>
            <a:pPr algn="ctr"/>
            <a:r>
              <a:rPr lang="es-EC" sz="1400" b="1" dirty="0" smtClean="0">
                <a:latin typeface="Arial" panose="020B0604020202020204" pitchFamily="34" charset="0"/>
                <a:cs typeface="Arial" panose="020B0604020202020204" pitchFamily="34" charset="0"/>
              </a:rPr>
              <a:t>ACCIÓN ELECTRÓNICA</a:t>
            </a:r>
            <a:endParaRPr lang="es-EC" sz="1400" b="1" dirty="0">
              <a:latin typeface="Arial" panose="020B0604020202020204" pitchFamily="34" charset="0"/>
              <a:cs typeface="Arial" panose="020B0604020202020204" pitchFamily="34" charset="0"/>
            </a:endParaRPr>
          </a:p>
        </p:txBody>
      </p:sp>
      <p:sp>
        <p:nvSpPr>
          <p:cNvPr id="18" name="CuadroTexto 17"/>
          <p:cNvSpPr txBox="1"/>
          <p:nvPr/>
        </p:nvSpPr>
        <p:spPr>
          <a:xfrm>
            <a:off x="335984" y="6288359"/>
            <a:ext cx="2517145" cy="615553"/>
          </a:xfrm>
          <a:prstGeom prst="rect">
            <a:avLst/>
          </a:prstGeom>
          <a:noFill/>
        </p:spPr>
        <p:txBody>
          <a:bodyPr wrap="square" rtlCol="0">
            <a:spAutoFit/>
          </a:bodyPr>
          <a:lstStyle/>
          <a:p>
            <a:r>
              <a:rPr lang="es-EC" sz="850" b="1" dirty="0" smtClean="0">
                <a:latin typeface="Arial" panose="020B0604020202020204" pitchFamily="34" charset="0"/>
                <a:cs typeface="Arial" panose="020B0604020202020204" pitchFamily="34" charset="0"/>
              </a:rPr>
              <a:t>Referencias Fotográficas:</a:t>
            </a:r>
            <a:endParaRPr lang="es-EC" sz="850" dirty="0" smtClean="0">
              <a:latin typeface="Arial" panose="020B0604020202020204" pitchFamily="34" charset="0"/>
              <a:cs typeface="Arial" panose="020B0604020202020204" pitchFamily="34" charset="0"/>
            </a:endParaRP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www.gopaintball.nl/</a:t>
            </a: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www.paintballemboscada.com/</a:t>
            </a: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www.maxxloader.com/</a:t>
            </a:r>
            <a:endParaRPr lang="es-EC" sz="850" dirty="0">
              <a:latin typeface="Arial" panose="020B0604020202020204" pitchFamily="34" charset="0"/>
              <a:cs typeface="Arial" panose="020B0604020202020204" pitchFamily="34" charset="0"/>
            </a:endParaRPr>
          </a:p>
        </p:txBody>
      </p:sp>
      <p:sp>
        <p:nvSpPr>
          <p:cNvPr id="19" name="CuadroTexto 18"/>
          <p:cNvSpPr txBox="1"/>
          <p:nvPr/>
        </p:nvSpPr>
        <p:spPr>
          <a:xfrm>
            <a:off x="2654878" y="6414028"/>
            <a:ext cx="2517145" cy="353943"/>
          </a:xfrm>
          <a:prstGeom prst="rect">
            <a:avLst/>
          </a:prstGeom>
          <a:noFill/>
        </p:spPr>
        <p:txBody>
          <a:bodyPr wrap="square" rtlCol="0">
            <a:spAutoFit/>
          </a:bodyPr>
          <a:lstStyle/>
          <a:p>
            <a:r>
              <a:rPr lang="es-EC" sz="850" dirty="0" smtClean="0">
                <a:latin typeface="Arial" panose="020B0604020202020204" pitchFamily="34" charset="0"/>
                <a:cs typeface="Arial" panose="020B0604020202020204" pitchFamily="34" charset="0"/>
              </a:rPr>
              <a:t>https</a:t>
            </a:r>
            <a:r>
              <a:rPr lang="es-EC" sz="850" dirty="0">
                <a:latin typeface="Arial" panose="020B0604020202020204" pitchFamily="34" charset="0"/>
                <a:cs typeface="Arial" panose="020B0604020202020204" pitchFamily="34" charset="0"/>
              </a:rPr>
              <a:t>://</a:t>
            </a:r>
            <a:r>
              <a:rPr lang="es-EC" sz="850" dirty="0" smtClean="0">
                <a:latin typeface="Arial" panose="020B0604020202020204" pitchFamily="34" charset="0"/>
                <a:cs typeface="Arial" panose="020B0604020202020204" pitchFamily="34" charset="0"/>
              </a:rPr>
              <a:t>www.pepperball.com/</a:t>
            </a:r>
          </a:p>
          <a:p>
            <a:r>
              <a:rPr lang="es-EC" sz="850" dirty="0">
                <a:latin typeface="Arial" panose="020B0604020202020204" pitchFamily="34" charset="0"/>
                <a:cs typeface="Arial" panose="020B0604020202020204" pitchFamily="34" charset="0"/>
              </a:rPr>
              <a:t>https://</a:t>
            </a:r>
            <a:r>
              <a:rPr lang="es-EC" sz="850" dirty="0" smtClean="0">
                <a:latin typeface="Arial" panose="020B0604020202020204" pitchFamily="34" charset="0"/>
                <a:cs typeface="Arial" panose="020B0604020202020204" pitchFamily="34" charset="0"/>
              </a:rPr>
              <a:t>www.tippmannparts.com/</a:t>
            </a:r>
            <a:endParaRPr lang="es-EC" sz="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2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7" grpId="0" animBg="1"/>
      <p:bldP spid="12" grpId="0" animBg="1"/>
    </p:bldLst>
  </p:timing>
</p:sld>
</file>

<file path=ppt/theme/theme1.xml><?xml version="1.0" encoding="utf-8"?>
<a:theme xmlns:a="http://schemas.openxmlformats.org/drawingml/2006/main" name="TemaES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Berlin Sans FB Demi"/>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1" id="{0F9E024F-55E6-40A2-91F2-5D07BA05CD51}" vid="{2E3A5D47-31DE-42F3-B788-4F47F3D716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58069</TotalTime>
  <Words>1713</Words>
  <Application>Microsoft Office PowerPoint</Application>
  <PresentationFormat>Panorámica</PresentationFormat>
  <Paragraphs>378</Paragraphs>
  <Slides>34</Slides>
  <Notes>33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3" baseType="lpstr">
      <vt:lpstr>3ds Light</vt:lpstr>
      <vt:lpstr>Arial</vt:lpstr>
      <vt:lpstr>Berlin Sans FB Demi</vt:lpstr>
      <vt:lpstr>Calibri</vt:lpstr>
      <vt:lpstr>Symbol</vt:lpstr>
      <vt:lpstr>Times New Roman</vt:lpstr>
      <vt:lpstr>Tw Cen MT</vt:lpstr>
      <vt:lpstr>TemaESPE</vt:lpstr>
      <vt:lpstr>CorelDRAW</vt:lpstr>
      <vt:lpstr>Presentación de PowerPoint</vt:lpstr>
      <vt:lpstr>CAPÍTULO I - GENERALIDADES</vt:lpstr>
      <vt:lpstr>CAPÍTULO I - GENERALIDADES</vt:lpstr>
      <vt:lpstr>CAPÍTULO I - GENERALIDADES</vt:lpstr>
      <vt:lpstr>CAPÍTULO I - GENERALIDADES</vt:lpstr>
      <vt:lpstr>CAPÍTULO I - GENERALIDADES</vt:lpstr>
      <vt:lpstr>CAPÍTULO II – ESTADO DEL ARTE</vt:lpstr>
      <vt:lpstr>CAPÍTULO II – ESTADO DEL ARTE</vt:lpstr>
      <vt:lpstr>CAPÍTULO II – ESTADO DEL ARTE</vt:lpstr>
      <vt:lpstr>CAPÍTULO II – ESTADO DEL ARTE</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III – DISEÑO Y VALIDACIÓN</vt:lpstr>
      <vt:lpstr>CAPÍTULO IV – PROTOTIPADO Y PRUEBAS</vt:lpstr>
      <vt:lpstr>CAPÍTULO IV – PROTOTIPADO Y PRUEBAS</vt:lpstr>
      <vt:lpstr>CAPÍTULO IV – PROTOTIPADO Y PRUEBAS</vt:lpstr>
      <vt:lpstr>CAPÍTULO V – ANÁLISIS ECONÓMICO Y FINANCIERO</vt:lpstr>
      <vt:lpstr>CAPÍTULO VI – CONCLUSIONES Y RECOMENDACIONES</vt:lpstr>
      <vt:lpstr>CAPÍTULO VI – CONCLUSIONES Y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Andrius</dc:creator>
  <cp:lastModifiedBy>Sebastián Olivo</cp:lastModifiedBy>
  <cp:revision>1362</cp:revision>
  <dcterms:created xsi:type="dcterms:W3CDTF">2016-12-30T05:03:01Z</dcterms:created>
  <dcterms:modified xsi:type="dcterms:W3CDTF">2022-01-28T15:45:42Z</dcterms:modified>
</cp:coreProperties>
</file>