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402" r:id="rId3"/>
    <p:sldId id="275" r:id="rId4"/>
    <p:sldId id="408" r:id="rId5"/>
    <p:sldId id="543" r:id="rId6"/>
    <p:sldId id="259" r:id="rId7"/>
    <p:sldId id="544" r:id="rId8"/>
    <p:sldId id="534" r:id="rId9"/>
    <p:sldId id="545" r:id="rId10"/>
    <p:sldId id="403" r:id="rId11"/>
    <p:sldId id="559" r:id="rId12"/>
    <p:sldId id="537" r:id="rId13"/>
    <p:sldId id="546" r:id="rId14"/>
    <p:sldId id="547" r:id="rId15"/>
    <p:sldId id="549" r:id="rId16"/>
    <p:sldId id="550" r:id="rId17"/>
    <p:sldId id="551" r:id="rId18"/>
    <p:sldId id="552" r:id="rId19"/>
    <p:sldId id="553" r:id="rId20"/>
    <p:sldId id="554" r:id="rId21"/>
    <p:sldId id="563" r:id="rId22"/>
    <p:sldId id="564" r:id="rId23"/>
    <p:sldId id="565" r:id="rId24"/>
    <p:sldId id="555" r:id="rId25"/>
    <p:sldId id="566" r:id="rId26"/>
    <p:sldId id="567" r:id="rId27"/>
    <p:sldId id="568" r:id="rId28"/>
    <p:sldId id="569" r:id="rId29"/>
    <p:sldId id="570" r:id="rId30"/>
    <p:sldId id="571" r:id="rId3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A50021"/>
    <a:srgbClr val="00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71" autoAdjust="0"/>
    <p:restoredTop sz="94660"/>
  </p:normalViewPr>
  <p:slideViewPr>
    <p:cSldViewPr snapToGrid="0">
      <p:cViewPr varScale="1">
        <p:scale>
          <a:sx n="71" d="100"/>
          <a:sy n="71" d="100"/>
        </p:scale>
        <p:origin x="168"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DE919A-FD62-430F-9F2B-D6882407C716}" type="doc">
      <dgm:prSet loTypeId="urn:microsoft.com/office/officeart/2008/layout/LinedList" loCatId="hierarchy" qsTypeId="urn:microsoft.com/office/officeart/2005/8/quickstyle/simple5" qsCatId="simple" csTypeId="urn:microsoft.com/office/officeart/2005/8/colors/colorful1" csCatId="colorful" phldr="1"/>
      <dgm:spPr/>
      <dgm:t>
        <a:bodyPr/>
        <a:lstStyle/>
        <a:p>
          <a:endParaRPr lang="es-ES"/>
        </a:p>
      </dgm:t>
    </dgm:pt>
    <dgm:pt modelId="{8D3E0B0B-FFC4-4994-83B7-4D19BCFC0D1C}">
      <dgm:prSet phldrT="[Texto]" custT="1">
        <dgm:style>
          <a:lnRef idx="1">
            <a:schemeClr val="accent2"/>
          </a:lnRef>
          <a:fillRef idx="3">
            <a:schemeClr val="accent2"/>
          </a:fillRef>
          <a:effectRef idx="2">
            <a:schemeClr val="accent2"/>
          </a:effectRef>
          <a:fontRef idx="minor">
            <a:schemeClr val="lt1"/>
          </a:fontRef>
        </dgm:style>
      </dgm:prSet>
      <dgm:spPr/>
      <dgm:t>
        <a:bodyPr vert="vert270"/>
        <a:lstStyle/>
        <a:p>
          <a:pPr algn="ctr"/>
          <a:r>
            <a:rPr lang="es-E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Metodología de la investigación</a:t>
          </a:r>
        </a:p>
      </dgm:t>
    </dgm:pt>
    <dgm:pt modelId="{5BF08A52-AFFB-473A-A2BE-425FFB0700D1}" type="parTrans" cxnId="{F8E03506-55ED-4B4C-B197-ADDD2FA3C835}">
      <dgm:prSet/>
      <dgm:spPr/>
      <dgm:t>
        <a:bodyPr/>
        <a:lstStyle/>
        <a:p>
          <a:endParaRPr lang="es-ES"/>
        </a:p>
      </dgm:t>
    </dgm:pt>
    <dgm:pt modelId="{367737DF-1025-4A74-8E9D-0EFEAD3A2E9D}" type="sibTrans" cxnId="{F8E03506-55ED-4B4C-B197-ADDD2FA3C835}">
      <dgm:prSet/>
      <dgm:spPr/>
      <dgm:t>
        <a:bodyPr/>
        <a:lstStyle/>
        <a:p>
          <a:endParaRPr lang="es-ES"/>
        </a:p>
      </dgm:t>
    </dgm:pt>
    <dgm:pt modelId="{41911D1F-D8E3-4973-8ED5-866965B58273}">
      <dgm:prSet phldrT="[Texto]" custT="1">
        <dgm:style>
          <a:lnRef idx="1">
            <a:schemeClr val="accent4"/>
          </a:lnRef>
          <a:fillRef idx="3">
            <a:schemeClr val="accent4"/>
          </a:fillRef>
          <a:effectRef idx="2">
            <a:schemeClr val="accent4"/>
          </a:effectRef>
          <a:fontRef idx="minor">
            <a:schemeClr val="lt1"/>
          </a:fontRef>
        </dgm:style>
      </dgm:prSet>
      <dgm:spPr/>
      <dgm:t>
        <a:bodyPr/>
        <a:lstStyle/>
        <a:p>
          <a:r>
            <a:rPr lang="es-ES" sz="4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Enfoque</a:t>
          </a:r>
        </a:p>
      </dgm:t>
    </dgm:pt>
    <dgm:pt modelId="{6C486E24-4E8E-4B53-B42A-23D4011472F0}" type="parTrans" cxnId="{DED68B74-F4EB-431F-821E-05F85A3E6F9F}">
      <dgm:prSet>
        <dgm:style>
          <a:lnRef idx="3">
            <a:schemeClr val="accent6"/>
          </a:lnRef>
          <a:fillRef idx="0">
            <a:schemeClr val="accent6"/>
          </a:fillRef>
          <a:effectRef idx="2">
            <a:schemeClr val="accent6"/>
          </a:effectRef>
          <a:fontRef idx="minor">
            <a:schemeClr val="tx1"/>
          </a:fontRef>
        </dgm:style>
      </dgm:prSet>
      <dgm:spPr>
        <a:ln>
          <a:solidFill>
            <a:srgbClr val="FFC000"/>
          </a:solidFill>
        </a:ln>
      </dgm:spPr>
      <dgm:t>
        <a:bodyPr/>
        <a:lstStyle/>
        <a:p>
          <a:endParaRPr lang="es-ES" dirty="0"/>
        </a:p>
      </dgm:t>
    </dgm:pt>
    <dgm:pt modelId="{7391917E-45B9-4BB0-9F5F-5B7D84B4C0AD}" type="sibTrans" cxnId="{DED68B74-F4EB-431F-821E-05F85A3E6F9F}">
      <dgm:prSet/>
      <dgm:spPr/>
      <dgm:t>
        <a:bodyPr/>
        <a:lstStyle/>
        <a:p>
          <a:endParaRPr lang="es-ES"/>
        </a:p>
      </dgm:t>
    </dgm:pt>
    <dgm:pt modelId="{F71A4D3E-9616-4670-BD09-80288818BB4E}">
      <dgm:prSet phldrT="[Texto]" custT="1">
        <dgm:style>
          <a:lnRef idx="1">
            <a:schemeClr val="accent4"/>
          </a:lnRef>
          <a:fillRef idx="2">
            <a:schemeClr val="accent4"/>
          </a:fillRef>
          <a:effectRef idx="1">
            <a:schemeClr val="accent4"/>
          </a:effectRef>
          <a:fontRef idx="minor">
            <a:schemeClr val="dk1"/>
          </a:fontRef>
        </dgm:style>
      </dgm:prSet>
      <dgm:spPr/>
      <dgm:t>
        <a:bodyPr/>
        <a:lstStyle/>
        <a:p>
          <a:pPr algn="l"/>
          <a:r>
            <a:rPr lang="es-EC" sz="2400" b="0" dirty="0">
              <a:effectLst>
                <a:outerShdw blurRad="38100" dist="38100" dir="2700000" algn="tl">
                  <a:srgbClr val="000000">
                    <a:alpha val="43137"/>
                  </a:srgbClr>
                </a:outerShdw>
              </a:effectLst>
            </a:rPr>
            <a:t>Investigación cuantitativa</a:t>
          </a:r>
          <a:endParaRPr lang="es-ES" sz="2400" b="0" i="1" dirty="0">
            <a:effectLst>
              <a:outerShdw blurRad="38100" dist="38100" dir="2700000" algn="tl">
                <a:srgbClr val="000000">
                  <a:alpha val="43137"/>
                </a:srgbClr>
              </a:outerShdw>
            </a:effectLst>
          </a:endParaRPr>
        </a:p>
      </dgm:t>
    </dgm:pt>
    <dgm:pt modelId="{F908D1E5-5CCE-4998-BD05-B065136DA37E}" type="parTrans" cxnId="{0747623D-1C72-41AC-9FCB-232AC60973DF}">
      <dgm:prSet>
        <dgm:style>
          <a:lnRef idx="1">
            <a:schemeClr val="accent2"/>
          </a:lnRef>
          <a:fillRef idx="0">
            <a:schemeClr val="accent2"/>
          </a:fillRef>
          <a:effectRef idx="0">
            <a:schemeClr val="accent2"/>
          </a:effectRef>
          <a:fontRef idx="minor">
            <a:schemeClr val="tx1"/>
          </a:fontRef>
        </dgm:style>
      </dgm:prSet>
      <dgm:spPr>
        <a:ln/>
      </dgm:spPr>
      <dgm:t>
        <a:bodyPr/>
        <a:lstStyle/>
        <a:p>
          <a:endParaRPr lang="es-ES"/>
        </a:p>
      </dgm:t>
    </dgm:pt>
    <dgm:pt modelId="{F4EC7D0A-7894-4F74-BF1F-CB5260DA8FEC}" type="sibTrans" cxnId="{0747623D-1C72-41AC-9FCB-232AC60973DF}">
      <dgm:prSet/>
      <dgm:spPr/>
      <dgm:t>
        <a:bodyPr/>
        <a:lstStyle/>
        <a:p>
          <a:endParaRPr lang="es-ES"/>
        </a:p>
      </dgm:t>
    </dgm:pt>
    <dgm:pt modelId="{6D92202B-917A-4D76-B08F-E26E8E071B00}">
      <dgm:prSet phldrT="[Texto]"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S" sz="4400" b="1" dirty="0">
              <a:effectLst>
                <a:outerShdw blurRad="38100" dist="38100" dir="2700000" algn="tl">
                  <a:srgbClr val="000000">
                    <a:alpha val="43137"/>
                  </a:srgbClr>
                </a:outerShdw>
              </a:effectLst>
            </a:rPr>
            <a:t>Tipo </a:t>
          </a:r>
        </a:p>
      </dgm:t>
    </dgm:pt>
    <dgm:pt modelId="{80DDB0B3-8CA1-41B9-B638-D8462998E1BB}" type="parTrans" cxnId="{97036DF0-3C3B-40C0-8BCE-C8447C800050}">
      <dgm:prSet>
        <dgm:style>
          <a:lnRef idx="3">
            <a:schemeClr val="accent6"/>
          </a:lnRef>
          <a:fillRef idx="0">
            <a:schemeClr val="accent6"/>
          </a:fillRef>
          <a:effectRef idx="2">
            <a:schemeClr val="accent6"/>
          </a:effectRef>
          <a:fontRef idx="minor">
            <a:schemeClr val="tx1"/>
          </a:fontRef>
        </dgm:style>
      </dgm:prSet>
      <dgm:spPr>
        <a:ln>
          <a:solidFill>
            <a:srgbClr val="FFC000"/>
          </a:solidFill>
        </a:ln>
      </dgm:spPr>
      <dgm:t>
        <a:bodyPr/>
        <a:lstStyle/>
        <a:p>
          <a:endParaRPr lang="es-ES"/>
        </a:p>
      </dgm:t>
    </dgm:pt>
    <dgm:pt modelId="{1F1C02D4-5C63-40CC-B7C9-E234EE3C48B9}" type="sibTrans" cxnId="{97036DF0-3C3B-40C0-8BCE-C8447C800050}">
      <dgm:prSet/>
      <dgm:spPr/>
      <dgm:t>
        <a:bodyPr/>
        <a:lstStyle/>
        <a:p>
          <a:endParaRPr lang="es-ES"/>
        </a:p>
      </dgm:t>
    </dgm:pt>
    <dgm:pt modelId="{3B5EEE11-DA00-4759-B244-1BA51A6DFBCB}">
      <dgm:prSet phldrT="[Texto]">
        <dgm:style>
          <a:lnRef idx="3">
            <a:schemeClr val="lt1"/>
          </a:lnRef>
          <a:fillRef idx="1">
            <a:schemeClr val="accent2"/>
          </a:fillRef>
          <a:effectRef idx="1">
            <a:schemeClr val="accent2"/>
          </a:effectRef>
          <a:fontRef idx="minor">
            <a:schemeClr val="lt1"/>
          </a:fontRef>
        </dgm:style>
      </dgm:prSet>
      <dgm:spPr/>
      <dgm:t>
        <a:bodyPr/>
        <a:lstStyle/>
        <a:p>
          <a:pPr algn="l">
            <a:buFont typeface="+mj-lt"/>
            <a:buAutoNum type="arabicPeriod"/>
          </a:pPr>
          <a:r>
            <a:rPr lang="es-ES" b="1" i="1" dirty="0">
              <a:effectLst/>
            </a:rPr>
            <a:t>1. Bibliográfica documental</a:t>
          </a:r>
        </a:p>
      </dgm:t>
    </dgm:pt>
    <dgm:pt modelId="{4BCCBF43-D6AF-4BE6-B9D4-6D4328486F32}" type="parTrans" cxnId="{A3B63E2A-F640-46F0-9B26-736AA452DBEF}">
      <dgm:prSet>
        <dgm:style>
          <a:lnRef idx="3">
            <a:schemeClr val="accent4"/>
          </a:lnRef>
          <a:fillRef idx="0">
            <a:schemeClr val="accent4"/>
          </a:fillRef>
          <a:effectRef idx="2">
            <a:schemeClr val="accent4"/>
          </a:effectRef>
          <a:fontRef idx="minor">
            <a:schemeClr val="tx1"/>
          </a:fontRef>
        </dgm:style>
      </dgm:prSet>
      <dgm:spPr>
        <a:ln/>
      </dgm:spPr>
      <dgm:t>
        <a:bodyPr/>
        <a:lstStyle/>
        <a:p>
          <a:endParaRPr lang="es-ES"/>
        </a:p>
      </dgm:t>
    </dgm:pt>
    <dgm:pt modelId="{3354B9A9-AA25-4CD0-BC0C-BC159DE81192}" type="sibTrans" cxnId="{A3B63E2A-F640-46F0-9B26-736AA452DBEF}">
      <dgm:prSet/>
      <dgm:spPr/>
      <dgm:t>
        <a:bodyPr/>
        <a:lstStyle/>
        <a:p>
          <a:endParaRPr lang="es-ES"/>
        </a:p>
      </dgm:t>
    </dgm:pt>
    <dgm:pt modelId="{F8EAE2E5-AC7D-4843-9505-E3D621CBC242}">
      <dgm:prSet phldrT="[Texto]">
        <dgm:style>
          <a:lnRef idx="3">
            <a:schemeClr val="lt1"/>
          </a:lnRef>
          <a:fillRef idx="1">
            <a:schemeClr val="accent2"/>
          </a:fillRef>
          <a:effectRef idx="1">
            <a:schemeClr val="accent2"/>
          </a:effectRef>
          <a:fontRef idx="minor">
            <a:schemeClr val="lt1"/>
          </a:fontRef>
        </dgm:style>
      </dgm:prSet>
      <dgm:spPr/>
      <dgm:t>
        <a:bodyPr/>
        <a:lstStyle/>
        <a:p>
          <a:pPr algn="l">
            <a:buFont typeface="+mj-lt"/>
            <a:buAutoNum type="arabicPeriod"/>
          </a:pPr>
          <a:r>
            <a:rPr lang="es-ES" b="1" i="1" dirty="0">
              <a:effectLst/>
            </a:rPr>
            <a:t>2. Método Cuantitativa</a:t>
          </a:r>
        </a:p>
      </dgm:t>
    </dgm:pt>
    <dgm:pt modelId="{E6E8649B-993E-458F-956B-26B7BEAA3864}" type="parTrans" cxnId="{8A253FA6-FBF3-4AC7-BF24-11CE28A71BD2}">
      <dgm:prSet>
        <dgm:style>
          <a:lnRef idx="3">
            <a:schemeClr val="accent4"/>
          </a:lnRef>
          <a:fillRef idx="0">
            <a:schemeClr val="accent4"/>
          </a:fillRef>
          <a:effectRef idx="2">
            <a:schemeClr val="accent4"/>
          </a:effectRef>
          <a:fontRef idx="minor">
            <a:schemeClr val="tx1"/>
          </a:fontRef>
        </dgm:style>
      </dgm:prSet>
      <dgm:spPr>
        <a:ln/>
      </dgm:spPr>
      <dgm:t>
        <a:bodyPr/>
        <a:lstStyle/>
        <a:p>
          <a:endParaRPr lang="es-ES"/>
        </a:p>
      </dgm:t>
    </dgm:pt>
    <dgm:pt modelId="{994640A1-1068-4EAA-8A9C-C95C9B23CCEA}" type="sibTrans" cxnId="{8A253FA6-FBF3-4AC7-BF24-11CE28A71BD2}">
      <dgm:prSet/>
      <dgm:spPr/>
      <dgm:t>
        <a:bodyPr/>
        <a:lstStyle/>
        <a:p>
          <a:endParaRPr lang="es-ES"/>
        </a:p>
      </dgm:t>
    </dgm:pt>
    <dgm:pt modelId="{0BC3DE7F-B8F4-42B8-85F8-42731DBE1B22}">
      <dgm:prSet phldrT="[Texto]">
        <dgm:style>
          <a:lnRef idx="3">
            <a:schemeClr val="lt1"/>
          </a:lnRef>
          <a:fillRef idx="1">
            <a:schemeClr val="accent2"/>
          </a:fillRef>
          <a:effectRef idx="1">
            <a:schemeClr val="accent2"/>
          </a:effectRef>
          <a:fontRef idx="minor">
            <a:schemeClr val="lt1"/>
          </a:fontRef>
        </dgm:style>
      </dgm:prSet>
      <dgm:spPr/>
      <dgm:t>
        <a:bodyPr/>
        <a:lstStyle/>
        <a:p>
          <a:pPr algn="l">
            <a:buFont typeface="+mj-lt"/>
            <a:buAutoNum type="arabicPeriod"/>
          </a:pPr>
          <a:r>
            <a:rPr lang="es-ES" b="1" i="1" dirty="0">
              <a:effectLst/>
            </a:rPr>
            <a:t>3. Gestión de Datos </a:t>
          </a:r>
        </a:p>
      </dgm:t>
    </dgm:pt>
    <dgm:pt modelId="{7273830F-CDA2-4075-B774-62FCFA826433}" type="parTrans" cxnId="{13EBD14B-CD3B-4779-94E6-90C622CB301E}">
      <dgm:prSet>
        <dgm:style>
          <a:lnRef idx="3">
            <a:schemeClr val="accent4"/>
          </a:lnRef>
          <a:fillRef idx="0">
            <a:schemeClr val="accent4"/>
          </a:fillRef>
          <a:effectRef idx="2">
            <a:schemeClr val="accent4"/>
          </a:effectRef>
          <a:fontRef idx="minor">
            <a:schemeClr val="tx1"/>
          </a:fontRef>
        </dgm:style>
      </dgm:prSet>
      <dgm:spPr>
        <a:ln/>
      </dgm:spPr>
      <dgm:t>
        <a:bodyPr/>
        <a:lstStyle/>
        <a:p>
          <a:endParaRPr lang="es-ES"/>
        </a:p>
      </dgm:t>
    </dgm:pt>
    <dgm:pt modelId="{B3DA1C8E-4695-4FD3-AD93-E5551C14840B}" type="sibTrans" cxnId="{13EBD14B-CD3B-4779-94E6-90C622CB301E}">
      <dgm:prSet/>
      <dgm:spPr/>
      <dgm:t>
        <a:bodyPr/>
        <a:lstStyle/>
        <a:p>
          <a:endParaRPr lang="es-ES"/>
        </a:p>
      </dgm:t>
    </dgm:pt>
    <dgm:pt modelId="{D21A97C9-59D8-47B6-BEFE-149660956322}">
      <dgm:prSet phldrT="[Texto]">
        <dgm:style>
          <a:lnRef idx="3">
            <a:schemeClr val="lt1"/>
          </a:lnRef>
          <a:fillRef idx="1">
            <a:schemeClr val="accent2"/>
          </a:fillRef>
          <a:effectRef idx="1">
            <a:schemeClr val="accent2"/>
          </a:effectRef>
          <a:fontRef idx="minor">
            <a:schemeClr val="lt1"/>
          </a:fontRef>
        </dgm:style>
      </dgm:prSet>
      <dgm:spPr/>
      <dgm:t>
        <a:bodyPr/>
        <a:lstStyle/>
        <a:p>
          <a:pPr algn="l">
            <a:buFont typeface="+mj-lt"/>
            <a:buAutoNum type="arabicPeriod"/>
          </a:pPr>
          <a:r>
            <a:rPr lang="es-ES" b="1" i="1" dirty="0">
              <a:effectLst/>
            </a:rPr>
            <a:t>5. Propuesta</a:t>
          </a:r>
        </a:p>
      </dgm:t>
    </dgm:pt>
    <dgm:pt modelId="{77A53080-89CB-4541-A083-A2131B6FDF35}" type="parTrans" cxnId="{EF6C8361-7117-42FF-9758-848534265E0B}">
      <dgm:prSet>
        <dgm:style>
          <a:lnRef idx="3">
            <a:schemeClr val="accent4"/>
          </a:lnRef>
          <a:fillRef idx="0">
            <a:schemeClr val="accent4"/>
          </a:fillRef>
          <a:effectRef idx="2">
            <a:schemeClr val="accent4"/>
          </a:effectRef>
          <a:fontRef idx="minor">
            <a:schemeClr val="tx1"/>
          </a:fontRef>
        </dgm:style>
      </dgm:prSet>
      <dgm:spPr>
        <a:ln/>
      </dgm:spPr>
      <dgm:t>
        <a:bodyPr/>
        <a:lstStyle/>
        <a:p>
          <a:endParaRPr lang="es-ES"/>
        </a:p>
      </dgm:t>
    </dgm:pt>
    <dgm:pt modelId="{31535184-5407-44F7-B64D-692D6FFEAFFA}" type="sibTrans" cxnId="{EF6C8361-7117-42FF-9758-848534265E0B}">
      <dgm:prSet/>
      <dgm:spPr/>
      <dgm:t>
        <a:bodyPr/>
        <a:lstStyle/>
        <a:p>
          <a:endParaRPr lang="es-ES"/>
        </a:p>
      </dgm:t>
    </dgm:pt>
    <dgm:pt modelId="{6FE1594B-2CB9-4055-9192-26C705BD2A5B}">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ES" sz="2400" b="0" dirty="0">
              <a:effectLst>
                <a:outerShdw blurRad="38100" dist="38100" dir="2700000" algn="tl">
                  <a:srgbClr val="000000">
                    <a:alpha val="43137"/>
                  </a:srgbClr>
                </a:outerShdw>
              </a:effectLst>
            </a:rPr>
            <a:t>Descriptiva</a:t>
          </a:r>
        </a:p>
      </dgm:t>
    </dgm:pt>
    <dgm:pt modelId="{113E14B7-BDEE-4449-B445-C07417A9AFB3}" type="parTrans" cxnId="{9C29D634-CB36-4DE4-ACBA-DF8B61A112A0}">
      <dgm:prSet/>
      <dgm:spPr/>
      <dgm:t>
        <a:bodyPr/>
        <a:lstStyle/>
        <a:p>
          <a:endParaRPr lang="es-ES"/>
        </a:p>
      </dgm:t>
    </dgm:pt>
    <dgm:pt modelId="{FD11222A-ECD9-43F7-92DF-5FF20AE6523C}" type="sibTrans" cxnId="{9C29D634-CB36-4DE4-ACBA-DF8B61A112A0}">
      <dgm:prSet/>
      <dgm:spPr/>
      <dgm:t>
        <a:bodyPr/>
        <a:lstStyle/>
        <a:p>
          <a:endParaRPr lang="es-ES"/>
        </a:p>
      </dgm:t>
    </dgm:pt>
    <dgm:pt modelId="{F1C341A0-4D94-448B-AF6F-E777A4AD0E5A}">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S" sz="4400" b="1" dirty="0">
              <a:effectLst>
                <a:outerShdw blurRad="38100" dist="38100" dir="2700000" algn="tl">
                  <a:srgbClr val="000000">
                    <a:alpha val="43137"/>
                  </a:srgbClr>
                </a:outerShdw>
              </a:effectLst>
            </a:rPr>
            <a:t>Diseño</a:t>
          </a:r>
        </a:p>
      </dgm:t>
    </dgm:pt>
    <dgm:pt modelId="{04581484-6A86-478E-8EB8-11FA0A93C65E}" type="parTrans" cxnId="{D31BDA2D-47D7-4AEE-992A-29B22D825C33}">
      <dgm:prSet/>
      <dgm:spPr/>
      <dgm:t>
        <a:bodyPr/>
        <a:lstStyle/>
        <a:p>
          <a:endParaRPr lang="es-EC"/>
        </a:p>
      </dgm:t>
    </dgm:pt>
    <dgm:pt modelId="{28572091-306E-45F0-AEB1-CDE4473CD51C}" type="sibTrans" cxnId="{D31BDA2D-47D7-4AEE-992A-29B22D825C33}">
      <dgm:prSet/>
      <dgm:spPr/>
      <dgm:t>
        <a:bodyPr/>
        <a:lstStyle/>
        <a:p>
          <a:endParaRPr lang="es-EC"/>
        </a:p>
      </dgm:t>
    </dgm:pt>
    <dgm:pt modelId="{0E22AD8B-0DF8-4B97-AE2B-01827569ACAB}">
      <dgm:prSet phldrT="[Texto]">
        <dgm:style>
          <a:lnRef idx="3">
            <a:schemeClr val="lt1"/>
          </a:lnRef>
          <a:fillRef idx="1">
            <a:schemeClr val="accent2"/>
          </a:fillRef>
          <a:effectRef idx="1">
            <a:schemeClr val="accent2"/>
          </a:effectRef>
          <a:fontRef idx="minor">
            <a:schemeClr val="lt1"/>
          </a:fontRef>
        </dgm:style>
      </dgm:prSet>
      <dgm:spPr/>
      <dgm:t>
        <a:bodyPr/>
        <a:lstStyle/>
        <a:p>
          <a:pPr algn="l">
            <a:buFont typeface="+mj-lt"/>
            <a:buAutoNum type="arabicPeriod"/>
          </a:pPr>
          <a:r>
            <a:rPr lang="es-ES" b="1" i="1" dirty="0">
              <a:effectLst/>
            </a:rPr>
            <a:t>4. Análisis síntesis</a:t>
          </a:r>
        </a:p>
      </dgm:t>
    </dgm:pt>
    <dgm:pt modelId="{616C6AF0-EC81-4E8F-8BB3-1A57C47624D6}" type="parTrans" cxnId="{FB77DDA3-E347-4CB4-9FD5-5FE32D9C0ADD}">
      <dgm:prSet/>
      <dgm:spPr/>
      <dgm:t>
        <a:bodyPr/>
        <a:lstStyle/>
        <a:p>
          <a:endParaRPr lang="es-EC"/>
        </a:p>
      </dgm:t>
    </dgm:pt>
    <dgm:pt modelId="{FD817212-BC6C-49D7-B0B9-405CB1C59AFF}" type="sibTrans" cxnId="{FB77DDA3-E347-4CB4-9FD5-5FE32D9C0ADD}">
      <dgm:prSet/>
      <dgm:spPr/>
      <dgm:t>
        <a:bodyPr/>
        <a:lstStyle/>
        <a:p>
          <a:endParaRPr lang="es-EC"/>
        </a:p>
      </dgm:t>
    </dgm:pt>
    <dgm:pt modelId="{9DD34FBA-A144-49C7-BE96-BDFA11619E66}" type="pres">
      <dgm:prSet presAssocID="{24DE919A-FD62-430F-9F2B-D6882407C716}" presName="vert0" presStyleCnt="0">
        <dgm:presLayoutVars>
          <dgm:dir/>
          <dgm:animOne val="branch"/>
          <dgm:animLvl val="lvl"/>
        </dgm:presLayoutVars>
      </dgm:prSet>
      <dgm:spPr/>
    </dgm:pt>
    <dgm:pt modelId="{6DCC7CE9-A921-4834-B6CC-D12BDED53250}" type="pres">
      <dgm:prSet presAssocID="{8D3E0B0B-FFC4-4994-83B7-4D19BCFC0D1C}" presName="thickLine" presStyleLbl="alignNode1" presStyleIdx="0" presStyleCnt="1"/>
      <dgm:spPr/>
    </dgm:pt>
    <dgm:pt modelId="{F9BBD9B9-B6F9-4313-9091-4DFF87740B2E}" type="pres">
      <dgm:prSet presAssocID="{8D3E0B0B-FFC4-4994-83B7-4D19BCFC0D1C}" presName="horz1" presStyleCnt="0"/>
      <dgm:spPr/>
    </dgm:pt>
    <dgm:pt modelId="{BE4BA89C-8CEA-418B-A16C-BC6F96F967BC}" type="pres">
      <dgm:prSet presAssocID="{8D3E0B0B-FFC4-4994-83B7-4D19BCFC0D1C}" presName="tx1" presStyleLbl="revTx" presStyleIdx="0" presStyleCnt="11" custScaleX="49153"/>
      <dgm:spPr>
        <a:prstGeom prst="snip1Rect">
          <a:avLst/>
        </a:prstGeom>
      </dgm:spPr>
    </dgm:pt>
    <dgm:pt modelId="{CFC68B32-CCBA-443A-9A17-89DA538BFB59}" type="pres">
      <dgm:prSet presAssocID="{8D3E0B0B-FFC4-4994-83B7-4D19BCFC0D1C}" presName="vert1" presStyleCnt="0"/>
      <dgm:spPr/>
    </dgm:pt>
    <dgm:pt modelId="{3C8DE336-D477-4B45-A226-E16433A53E4D}" type="pres">
      <dgm:prSet presAssocID="{41911D1F-D8E3-4973-8ED5-866965B58273}" presName="vertSpace2a" presStyleCnt="0"/>
      <dgm:spPr/>
    </dgm:pt>
    <dgm:pt modelId="{CC9A0499-9895-4F02-9DA4-88443CD4902C}" type="pres">
      <dgm:prSet presAssocID="{41911D1F-D8E3-4973-8ED5-866965B58273}" presName="horz2" presStyleCnt="0"/>
      <dgm:spPr/>
    </dgm:pt>
    <dgm:pt modelId="{DE500B9D-318E-47A5-BCC9-F173BA48DC45}" type="pres">
      <dgm:prSet presAssocID="{41911D1F-D8E3-4973-8ED5-866965B58273}" presName="horzSpace2" presStyleCnt="0"/>
      <dgm:spPr/>
    </dgm:pt>
    <dgm:pt modelId="{D25C7153-AD06-41BC-87EF-6181050A2E85}" type="pres">
      <dgm:prSet presAssocID="{41911D1F-D8E3-4973-8ED5-866965B58273}" presName="tx2" presStyleLbl="revTx" presStyleIdx="1" presStyleCnt="11" custScaleY="37639"/>
      <dgm:spPr>
        <a:prstGeom prst="snip2DiagRect">
          <a:avLst/>
        </a:prstGeom>
      </dgm:spPr>
    </dgm:pt>
    <dgm:pt modelId="{BAD9367D-30EE-4BD0-8A82-84BF11CB688A}" type="pres">
      <dgm:prSet presAssocID="{41911D1F-D8E3-4973-8ED5-866965B58273}" presName="vert2" presStyleCnt="0"/>
      <dgm:spPr/>
    </dgm:pt>
    <dgm:pt modelId="{26653BDD-8E78-4F97-B6A2-5814A778CF2B}" type="pres">
      <dgm:prSet presAssocID="{F71A4D3E-9616-4670-BD09-80288818BB4E}" presName="horz3" presStyleCnt="0"/>
      <dgm:spPr/>
    </dgm:pt>
    <dgm:pt modelId="{1BA40DF0-C33D-4F18-89AB-5CEB92417E5D}" type="pres">
      <dgm:prSet presAssocID="{F71A4D3E-9616-4670-BD09-80288818BB4E}" presName="horzSpace3" presStyleCnt="0"/>
      <dgm:spPr/>
    </dgm:pt>
    <dgm:pt modelId="{564E5A10-3522-461A-84B8-26590B36E493}" type="pres">
      <dgm:prSet presAssocID="{F71A4D3E-9616-4670-BD09-80288818BB4E}" presName="tx3" presStyleLbl="revTx" presStyleIdx="2" presStyleCnt="11" custScaleY="37639"/>
      <dgm:spPr>
        <a:prstGeom prst="snip2DiagRect">
          <a:avLst/>
        </a:prstGeom>
      </dgm:spPr>
    </dgm:pt>
    <dgm:pt modelId="{DA976FE2-F1BC-49D4-8C0C-BFE48898E39C}" type="pres">
      <dgm:prSet presAssocID="{F71A4D3E-9616-4670-BD09-80288818BB4E}" presName="vert3" presStyleCnt="0"/>
      <dgm:spPr/>
    </dgm:pt>
    <dgm:pt modelId="{D474D39E-B107-456C-9A2A-631C0037981C}" type="pres">
      <dgm:prSet presAssocID="{41911D1F-D8E3-4973-8ED5-866965B58273}" presName="thinLine2b" presStyleLbl="callout" presStyleIdx="0" presStyleCnt="7"/>
      <dgm:spPr/>
    </dgm:pt>
    <dgm:pt modelId="{5B34C339-C875-4704-9187-4DCFFC896CB2}" type="pres">
      <dgm:prSet presAssocID="{41911D1F-D8E3-4973-8ED5-866965B58273}" presName="vertSpace2b" presStyleCnt="0"/>
      <dgm:spPr/>
    </dgm:pt>
    <dgm:pt modelId="{B4125F91-D292-4112-9155-C3A36E76DF1A}" type="pres">
      <dgm:prSet presAssocID="{6D92202B-917A-4D76-B08F-E26E8E071B00}" presName="horz2" presStyleCnt="0"/>
      <dgm:spPr/>
    </dgm:pt>
    <dgm:pt modelId="{F8458C1F-3E15-40A3-8078-1D3D10FC27E2}" type="pres">
      <dgm:prSet presAssocID="{6D92202B-917A-4D76-B08F-E26E8E071B00}" presName="horzSpace2" presStyleCnt="0"/>
      <dgm:spPr/>
    </dgm:pt>
    <dgm:pt modelId="{76C3406A-5C3C-4B04-B909-9A6025CDEAF9}" type="pres">
      <dgm:prSet presAssocID="{6D92202B-917A-4D76-B08F-E26E8E071B00}" presName="tx2" presStyleLbl="revTx" presStyleIdx="3" presStyleCnt="11" custScaleY="37639"/>
      <dgm:spPr>
        <a:prstGeom prst="snip2DiagRect">
          <a:avLst/>
        </a:prstGeom>
      </dgm:spPr>
    </dgm:pt>
    <dgm:pt modelId="{4AE6DB58-CDFD-41D6-AF1D-9E1F39A63369}" type="pres">
      <dgm:prSet presAssocID="{6D92202B-917A-4D76-B08F-E26E8E071B00}" presName="vert2" presStyleCnt="0"/>
      <dgm:spPr/>
    </dgm:pt>
    <dgm:pt modelId="{EE7DF997-F199-419D-8188-38DA17B47B14}" type="pres">
      <dgm:prSet presAssocID="{6FE1594B-2CB9-4055-9192-26C705BD2A5B}" presName="horz3" presStyleCnt="0"/>
      <dgm:spPr/>
    </dgm:pt>
    <dgm:pt modelId="{BB777966-4239-407F-BE81-B64C98618A43}" type="pres">
      <dgm:prSet presAssocID="{6FE1594B-2CB9-4055-9192-26C705BD2A5B}" presName="horzSpace3" presStyleCnt="0"/>
      <dgm:spPr/>
    </dgm:pt>
    <dgm:pt modelId="{3850952C-D06A-42EA-9EAC-D896CFA8E2EC}" type="pres">
      <dgm:prSet presAssocID="{6FE1594B-2CB9-4055-9192-26C705BD2A5B}" presName="tx3" presStyleLbl="revTx" presStyleIdx="4" presStyleCnt="11" custScaleY="37639"/>
      <dgm:spPr>
        <a:prstGeom prst="snip2DiagRect">
          <a:avLst/>
        </a:prstGeom>
      </dgm:spPr>
    </dgm:pt>
    <dgm:pt modelId="{2CDFBB77-7EC3-4AA1-B085-F91D294BF603}" type="pres">
      <dgm:prSet presAssocID="{6FE1594B-2CB9-4055-9192-26C705BD2A5B}" presName="vert3" presStyleCnt="0"/>
      <dgm:spPr/>
    </dgm:pt>
    <dgm:pt modelId="{87BBA484-7A6F-4EEE-BA5D-9B12AD951F3F}" type="pres">
      <dgm:prSet presAssocID="{6D92202B-917A-4D76-B08F-E26E8E071B00}" presName="thinLine2b" presStyleLbl="callout" presStyleIdx="1" presStyleCnt="7"/>
      <dgm:spPr/>
    </dgm:pt>
    <dgm:pt modelId="{FAA3BB8D-53D3-4800-8E66-B035B643A08B}" type="pres">
      <dgm:prSet presAssocID="{6D92202B-917A-4D76-B08F-E26E8E071B00}" presName="vertSpace2b" presStyleCnt="0"/>
      <dgm:spPr/>
    </dgm:pt>
    <dgm:pt modelId="{D1B9672C-F217-4462-99DA-434170CAB0F1}" type="pres">
      <dgm:prSet presAssocID="{F1C341A0-4D94-448B-AF6F-E777A4AD0E5A}" presName="horz2" presStyleCnt="0"/>
      <dgm:spPr/>
    </dgm:pt>
    <dgm:pt modelId="{281EFF40-6E88-4D10-8ACE-77F0E9209CC8}" type="pres">
      <dgm:prSet presAssocID="{F1C341A0-4D94-448B-AF6F-E777A4AD0E5A}" presName="horzSpace2" presStyleCnt="0"/>
      <dgm:spPr/>
    </dgm:pt>
    <dgm:pt modelId="{59E424B3-0B7D-49DA-83A8-6B4BBFBDE335}" type="pres">
      <dgm:prSet presAssocID="{F1C341A0-4D94-448B-AF6F-E777A4AD0E5A}" presName="tx2" presStyleLbl="revTx" presStyleIdx="5" presStyleCnt="11"/>
      <dgm:spPr>
        <a:prstGeom prst="snip2DiagRect">
          <a:avLst/>
        </a:prstGeom>
      </dgm:spPr>
    </dgm:pt>
    <dgm:pt modelId="{192159F6-15F9-4C89-9D00-4AC98EE83486}" type="pres">
      <dgm:prSet presAssocID="{F1C341A0-4D94-448B-AF6F-E777A4AD0E5A}" presName="vert2" presStyleCnt="0"/>
      <dgm:spPr/>
    </dgm:pt>
    <dgm:pt modelId="{CB4BDD69-9E7B-4F82-B5BC-90C27EA1EABB}" type="pres">
      <dgm:prSet presAssocID="{3B5EEE11-DA00-4759-B244-1BA51A6DFBCB}" presName="horz3" presStyleCnt="0"/>
      <dgm:spPr/>
    </dgm:pt>
    <dgm:pt modelId="{B5E66C4C-AAB0-4B18-991C-E22AFB93425F}" type="pres">
      <dgm:prSet presAssocID="{3B5EEE11-DA00-4759-B244-1BA51A6DFBCB}" presName="horzSpace3" presStyleCnt="0"/>
      <dgm:spPr/>
    </dgm:pt>
    <dgm:pt modelId="{209F08AA-97B6-40A0-BCD1-735FDA84E0C8}" type="pres">
      <dgm:prSet presAssocID="{3B5EEE11-DA00-4759-B244-1BA51A6DFBCB}" presName="tx3" presStyleLbl="revTx" presStyleIdx="6" presStyleCnt="11"/>
      <dgm:spPr>
        <a:prstGeom prst="snip2DiagRect">
          <a:avLst/>
        </a:prstGeom>
      </dgm:spPr>
    </dgm:pt>
    <dgm:pt modelId="{CB40A7B8-E82A-4C77-9AF5-4710E46EE78C}" type="pres">
      <dgm:prSet presAssocID="{3B5EEE11-DA00-4759-B244-1BA51A6DFBCB}" presName="vert3" presStyleCnt="0"/>
      <dgm:spPr/>
    </dgm:pt>
    <dgm:pt modelId="{DECCA6F2-0C8C-4144-B1B8-1AC8E06646EB}" type="pres">
      <dgm:prSet presAssocID="{3354B9A9-AA25-4CD0-BC0C-BC159DE81192}" presName="thinLine3" presStyleLbl="callout" presStyleIdx="2" presStyleCnt="7"/>
      <dgm:spPr/>
    </dgm:pt>
    <dgm:pt modelId="{1C497103-7865-4770-B6C1-EDD98A0BFB54}" type="pres">
      <dgm:prSet presAssocID="{F8EAE2E5-AC7D-4843-9505-E3D621CBC242}" presName="horz3" presStyleCnt="0"/>
      <dgm:spPr/>
    </dgm:pt>
    <dgm:pt modelId="{BE034E11-D57A-4FE3-8FAD-A5AABDD2B825}" type="pres">
      <dgm:prSet presAssocID="{F8EAE2E5-AC7D-4843-9505-E3D621CBC242}" presName="horzSpace3" presStyleCnt="0"/>
      <dgm:spPr/>
    </dgm:pt>
    <dgm:pt modelId="{D4365E57-7ADB-4050-AC3B-93A25C6CC32D}" type="pres">
      <dgm:prSet presAssocID="{F8EAE2E5-AC7D-4843-9505-E3D621CBC242}" presName="tx3" presStyleLbl="revTx" presStyleIdx="7" presStyleCnt="11"/>
      <dgm:spPr>
        <a:prstGeom prst="snip2DiagRect">
          <a:avLst/>
        </a:prstGeom>
      </dgm:spPr>
    </dgm:pt>
    <dgm:pt modelId="{02749451-6493-4853-8CCF-BAF4FB9AB2EA}" type="pres">
      <dgm:prSet presAssocID="{F8EAE2E5-AC7D-4843-9505-E3D621CBC242}" presName="vert3" presStyleCnt="0"/>
      <dgm:spPr/>
    </dgm:pt>
    <dgm:pt modelId="{BDABD383-54B5-4F05-A643-16EC3EAF5C80}" type="pres">
      <dgm:prSet presAssocID="{994640A1-1068-4EAA-8A9C-C95C9B23CCEA}" presName="thinLine3" presStyleLbl="callout" presStyleIdx="3" presStyleCnt="7"/>
      <dgm:spPr/>
    </dgm:pt>
    <dgm:pt modelId="{74310DF4-60A8-47E8-BD5A-83F4C7D05A1E}" type="pres">
      <dgm:prSet presAssocID="{0BC3DE7F-B8F4-42B8-85F8-42731DBE1B22}" presName="horz3" presStyleCnt="0"/>
      <dgm:spPr/>
    </dgm:pt>
    <dgm:pt modelId="{17D17523-8B05-4A92-AC2E-0424A4910F8B}" type="pres">
      <dgm:prSet presAssocID="{0BC3DE7F-B8F4-42B8-85F8-42731DBE1B22}" presName="horzSpace3" presStyleCnt="0"/>
      <dgm:spPr/>
    </dgm:pt>
    <dgm:pt modelId="{45405D18-555F-47EB-AFE9-3FCFC56858BB}" type="pres">
      <dgm:prSet presAssocID="{0BC3DE7F-B8F4-42B8-85F8-42731DBE1B22}" presName="tx3" presStyleLbl="revTx" presStyleIdx="8" presStyleCnt="11"/>
      <dgm:spPr>
        <a:prstGeom prst="snip2DiagRect">
          <a:avLst/>
        </a:prstGeom>
      </dgm:spPr>
    </dgm:pt>
    <dgm:pt modelId="{B50C465C-66EF-4C11-8E53-305B682BB6E8}" type="pres">
      <dgm:prSet presAssocID="{0BC3DE7F-B8F4-42B8-85F8-42731DBE1B22}" presName="vert3" presStyleCnt="0"/>
      <dgm:spPr/>
    </dgm:pt>
    <dgm:pt modelId="{3494B6FF-A203-4B36-822B-A4780F72094D}" type="pres">
      <dgm:prSet presAssocID="{B3DA1C8E-4695-4FD3-AD93-E5551C14840B}" presName="thinLine3" presStyleLbl="callout" presStyleIdx="4" presStyleCnt="7"/>
      <dgm:spPr/>
    </dgm:pt>
    <dgm:pt modelId="{9C3633CE-6A28-41AC-983F-71442F805242}" type="pres">
      <dgm:prSet presAssocID="{0E22AD8B-0DF8-4B97-AE2B-01827569ACAB}" presName="horz3" presStyleCnt="0"/>
      <dgm:spPr/>
    </dgm:pt>
    <dgm:pt modelId="{3396EE5E-0D79-40D3-A218-E6BE4D8D39D9}" type="pres">
      <dgm:prSet presAssocID="{0E22AD8B-0DF8-4B97-AE2B-01827569ACAB}" presName="horzSpace3" presStyleCnt="0"/>
      <dgm:spPr/>
    </dgm:pt>
    <dgm:pt modelId="{BE368896-6D65-4968-862F-9EBD560E53E6}" type="pres">
      <dgm:prSet presAssocID="{0E22AD8B-0DF8-4B97-AE2B-01827569ACAB}" presName="tx3" presStyleLbl="revTx" presStyleIdx="9" presStyleCnt="11"/>
      <dgm:spPr>
        <a:prstGeom prst="snip2DiagRect">
          <a:avLst/>
        </a:prstGeom>
      </dgm:spPr>
    </dgm:pt>
    <dgm:pt modelId="{226E4DF4-AE09-431D-8435-26D917288D28}" type="pres">
      <dgm:prSet presAssocID="{0E22AD8B-0DF8-4B97-AE2B-01827569ACAB}" presName="vert3" presStyleCnt="0"/>
      <dgm:spPr/>
    </dgm:pt>
    <dgm:pt modelId="{A3DB7406-61F4-4F59-811F-7383DEDA707B}" type="pres">
      <dgm:prSet presAssocID="{FD817212-BC6C-49D7-B0B9-405CB1C59AFF}" presName="thinLine3" presStyleLbl="callout" presStyleIdx="5" presStyleCnt="7"/>
      <dgm:spPr/>
    </dgm:pt>
    <dgm:pt modelId="{52D57B0E-2C59-47E0-BD9E-D69356B11D2D}" type="pres">
      <dgm:prSet presAssocID="{D21A97C9-59D8-47B6-BEFE-149660956322}" presName="horz3" presStyleCnt="0"/>
      <dgm:spPr/>
    </dgm:pt>
    <dgm:pt modelId="{08BB9325-9510-4FC7-B425-7DFD2B59A5A4}" type="pres">
      <dgm:prSet presAssocID="{D21A97C9-59D8-47B6-BEFE-149660956322}" presName="horzSpace3" presStyleCnt="0"/>
      <dgm:spPr/>
    </dgm:pt>
    <dgm:pt modelId="{4AC20FF6-E235-4706-A289-65C6E159EEFB}" type="pres">
      <dgm:prSet presAssocID="{D21A97C9-59D8-47B6-BEFE-149660956322}" presName="tx3" presStyleLbl="revTx" presStyleIdx="10" presStyleCnt="11"/>
      <dgm:spPr>
        <a:prstGeom prst="snip2DiagRect">
          <a:avLst/>
        </a:prstGeom>
      </dgm:spPr>
    </dgm:pt>
    <dgm:pt modelId="{F60AC5D3-5E43-4025-9F91-C18C854D34BE}" type="pres">
      <dgm:prSet presAssocID="{D21A97C9-59D8-47B6-BEFE-149660956322}" presName="vert3" presStyleCnt="0"/>
      <dgm:spPr/>
    </dgm:pt>
    <dgm:pt modelId="{3D927D3B-753B-4892-8469-716723233A19}" type="pres">
      <dgm:prSet presAssocID="{F1C341A0-4D94-448B-AF6F-E777A4AD0E5A}" presName="thinLine2b" presStyleLbl="callout" presStyleIdx="6" presStyleCnt="7"/>
      <dgm:spPr/>
    </dgm:pt>
    <dgm:pt modelId="{CBA0C40C-DFD5-4BA2-8B92-0694F571E548}" type="pres">
      <dgm:prSet presAssocID="{F1C341A0-4D94-448B-AF6F-E777A4AD0E5A}" presName="vertSpace2b" presStyleCnt="0"/>
      <dgm:spPr/>
    </dgm:pt>
  </dgm:ptLst>
  <dgm:cxnLst>
    <dgm:cxn modelId="{F8E03506-55ED-4B4C-B197-ADDD2FA3C835}" srcId="{24DE919A-FD62-430F-9F2B-D6882407C716}" destId="{8D3E0B0B-FFC4-4994-83B7-4D19BCFC0D1C}" srcOrd="0" destOrd="0" parTransId="{5BF08A52-AFFB-473A-A2BE-425FFB0700D1}" sibTransId="{367737DF-1025-4A74-8E9D-0EFEAD3A2E9D}"/>
    <dgm:cxn modelId="{4D5AED0F-EBB7-42C2-BAF9-7CACB823AB77}" type="presOf" srcId="{24DE919A-FD62-430F-9F2B-D6882407C716}" destId="{9DD34FBA-A144-49C7-BE96-BDFA11619E66}" srcOrd="0" destOrd="0" presId="urn:microsoft.com/office/officeart/2008/layout/LinedList"/>
    <dgm:cxn modelId="{55197E14-459C-44E0-B8B6-9E1D86F41E91}" type="presOf" srcId="{3B5EEE11-DA00-4759-B244-1BA51A6DFBCB}" destId="{209F08AA-97B6-40A0-BCD1-735FDA84E0C8}" srcOrd="0" destOrd="0" presId="urn:microsoft.com/office/officeart/2008/layout/LinedList"/>
    <dgm:cxn modelId="{F8D85716-D898-4503-BE4E-6172883ED94A}" type="presOf" srcId="{41911D1F-D8E3-4973-8ED5-866965B58273}" destId="{D25C7153-AD06-41BC-87EF-6181050A2E85}" srcOrd="0" destOrd="0" presId="urn:microsoft.com/office/officeart/2008/layout/LinedList"/>
    <dgm:cxn modelId="{A3B63E2A-F640-46F0-9B26-736AA452DBEF}" srcId="{F1C341A0-4D94-448B-AF6F-E777A4AD0E5A}" destId="{3B5EEE11-DA00-4759-B244-1BA51A6DFBCB}" srcOrd="0" destOrd="0" parTransId="{4BCCBF43-D6AF-4BE6-B9D4-6D4328486F32}" sibTransId="{3354B9A9-AA25-4CD0-BC0C-BC159DE81192}"/>
    <dgm:cxn modelId="{D31BDA2D-47D7-4AEE-992A-29B22D825C33}" srcId="{8D3E0B0B-FFC4-4994-83B7-4D19BCFC0D1C}" destId="{F1C341A0-4D94-448B-AF6F-E777A4AD0E5A}" srcOrd="2" destOrd="0" parTransId="{04581484-6A86-478E-8EB8-11FA0A93C65E}" sibTransId="{28572091-306E-45F0-AEB1-CDE4473CD51C}"/>
    <dgm:cxn modelId="{9C29D634-CB36-4DE4-ACBA-DF8B61A112A0}" srcId="{6D92202B-917A-4D76-B08F-E26E8E071B00}" destId="{6FE1594B-2CB9-4055-9192-26C705BD2A5B}" srcOrd="0" destOrd="0" parTransId="{113E14B7-BDEE-4449-B445-C07417A9AFB3}" sibTransId="{FD11222A-ECD9-43F7-92DF-5FF20AE6523C}"/>
    <dgm:cxn modelId="{0747623D-1C72-41AC-9FCB-232AC60973DF}" srcId="{41911D1F-D8E3-4973-8ED5-866965B58273}" destId="{F71A4D3E-9616-4670-BD09-80288818BB4E}" srcOrd="0" destOrd="0" parTransId="{F908D1E5-5CCE-4998-BD05-B065136DA37E}" sibTransId="{F4EC7D0A-7894-4F74-BF1F-CB5260DA8FEC}"/>
    <dgm:cxn modelId="{8C096B45-9708-41C4-9965-8B09F58B9FBB}" type="presOf" srcId="{6FE1594B-2CB9-4055-9192-26C705BD2A5B}" destId="{3850952C-D06A-42EA-9EAC-D896CFA8E2EC}" srcOrd="0" destOrd="0" presId="urn:microsoft.com/office/officeart/2008/layout/LinedList"/>
    <dgm:cxn modelId="{13EBD14B-CD3B-4779-94E6-90C622CB301E}" srcId="{F1C341A0-4D94-448B-AF6F-E777A4AD0E5A}" destId="{0BC3DE7F-B8F4-42B8-85F8-42731DBE1B22}" srcOrd="2" destOrd="0" parTransId="{7273830F-CDA2-4075-B774-62FCFA826433}" sibTransId="{B3DA1C8E-4695-4FD3-AD93-E5551C14840B}"/>
    <dgm:cxn modelId="{8007704F-D8E9-4CDF-ABFD-6BF982F65B6A}" type="presOf" srcId="{6D92202B-917A-4D76-B08F-E26E8E071B00}" destId="{76C3406A-5C3C-4B04-B909-9A6025CDEAF9}" srcOrd="0" destOrd="0" presId="urn:microsoft.com/office/officeart/2008/layout/LinedList"/>
    <dgm:cxn modelId="{A3273058-C304-4F5F-ABFF-88FA01A8E89B}" type="presOf" srcId="{D21A97C9-59D8-47B6-BEFE-149660956322}" destId="{4AC20FF6-E235-4706-A289-65C6E159EEFB}" srcOrd="0" destOrd="0" presId="urn:microsoft.com/office/officeart/2008/layout/LinedList"/>
    <dgm:cxn modelId="{496F4D61-6F8D-4B8B-8078-FF01FCDDD1BA}" type="presOf" srcId="{0BC3DE7F-B8F4-42B8-85F8-42731DBE1B22}" destId="{45405D18-555F-47EB-AFE9-3FCFC56858BB}" srcOrd="0" destOrd="0" presId="urn:microsoft.com/office/officeart/2008/layout/LinedList"/>
    <dgm:cxn modelId="{EF6C8361-7117-42FF-9758-848534265E0B}" srcId="{F1C341A0-4D94-448B-AF6F-E777A4AD0E5A}" destId="{D21A97C9-59D8-47B6-BEFE-149660956322}" srcOrd="4" destOrd="0" parTransId="{77A53080-89CB-4541-A083-A2131B6FDF35}" sibTransId="{31535184-5407-44F7-B64D-692D6FFEAFFA}"/>
    <dgm:cxn modelId="{DED68B74-F4EB-431F-821E-05F85A3E6F9F}" srcId="{8D3E0B0B-FFC4-4994-83B7-4D19BCFC0D1C}" destId="{41911D1F-D8E3-4973-8ED5-866965B58273}" srcOrd="0" destOrd="0" parTransId="{6C486E24-4E8E-4B53-B42A-23D4011472F0}" sibTransId="{7391917E-45B9-4BB0-9F5F-5B7D84B4C0AD}"/>
    <dgm:cxn modelId="{F0668578-55FA-4663-86B7-8BAE57C699BD}" type="presOf" srcId="{F8EAE2E5-AC7D-4843-9505-E3D621CBC242}" destId="{D4365E57-7ADB-4050-AC3B-93A25C6CC32D}" srcOrd="0" destOrd="0" presId="urn:microsoft.com/office/officeart/2008/layout/LinedList"/>
    <dgm:cxn modelId="{FB77DDA3-E347-4CB4-9FD5-5FE32D9C0ADD}" srcId="{F1C341A0-4D94-448B-AF6F-E777A4AD0E5A}" destId="{0E22AD8B-0DF8-4B97-AE2B-01827569ACAB}" srcOrd="3" destOrd="0" parTransId="{616C6AF0-EC81-4E8F-8BB3-1A57C47624D6}" sibTransId="{FD817212-BC6C-49D7-B0B9-405CB1C59AFF}"/>
    <dgm:cxn modelId="{8A253FA6-FBF3-4AC7-BF24-11CE28A71BD2}" srcId="{F1C341A0-4D94-448B-AF6F-E777A4AD0E5A}" destId="{F8EAE2E5-AC7D-4843-9505-E3D621CBC242}" srcOrd="1" destOrd="0" parTransId="{E6E8649B-993E-458F-956B-26B7BEAA3864}" sibTransId="{994640A1-1068-4EAA-8A9C-C95C9B23CCEA}"/>
    <dgm:cxn modelId="{1D9AC9D2-CF72-4C05-BEF1-F6632396F8A5}" type="presOf" srcId="{F1C341A0-4D94-448B-AF6F-E777A4AD0E5A}" destId="{59E424B3-0B7D-49DA-83A8-6B4BBFBDE335}" srcOrd="0" destOrd="0" presId="urn:microsoft.com/office/officeart/2008/layout/LinedList"/>
    <dgm:cxn modelId="{97036DF0-3C3B-40C0-8BCE-C8447C800050}" srcId="{8D3E0B0B-FFC4-4994-83B7-4D19BCFC0D1C}" destId="{6D92202B-917A-4D76-B08F-E26E8E071B00}" srcOrd="1" destOrd="0" parTransId="{80DDB0B3-8CA1-41B9-B638-D8462998E1BB}" sibTransId="{1F1C02D4-5C63-40CC-B7C9-E234EE3C48B9}"/>
    <dgm:cxn modelId="{5B03F3F6-5617-47CB-9CD0-1BAB162562A4}" type="presOf" srcId="{0E22AD8B-0DF8-4B97-AE2B-01827569ACAB}" destId="{BE368896-6D65-4968-862F-9EBD560E53E6}" srcOrd="0" destOrd="0" presId="urn:microsoft.com/office/officeart/2008/layout/LinedList"/>
    <dgm:cxn modelId="{7C0C5DFA-9A86-4AD5-B7B5-E6AD3FCC2008}" type="presOf" srcId="{F71A4D3E-9616-4670-BD09-80288818BB4E}" destId="{564E5A10-3522-461A-84B8-26590B36E493}" srcOrd="0" destOrd="0" presId="urn:microsoft.com/office/officeart/2008/layout/LinedList"/>
    <dgm:cxn modelId="{0D24D1FA-1F08-4780-97B9-B83A278D10FE}" type="presOf" srcId="{8D3E0B0B-FFC4-4994-83B7-4D19BCFC0D1C}" destId="{BE4BA89C-8CEA-418B-A16C-BC6F96F967BC}" srcOrd="0" destOrd="0" presId="urn:microsoft.com/office/officeart/2008/layout/LinedList"/>
    <dgm:cxn modelId="{CE0BA983-5B9A-4556-9A4D-C1692C64D4A0}" type="presParOf" srcId="{9DD34FBA-A144-49C7-BE96-BDFA11619E66}" destId="{6DCC7CE9-A921-4834-B6CC-D12BDED53250}" srcOrd="0" destOrd="0" presId="urn:microsoft.com/office/officeart/2008/layout/LinedList"/>
    <dgm:cxn modelId="{A41F4C56-8069-4CB4-962E-6F231E35071F}" type="presParOf" srcId="{9DD34FBA-A144-49C7-BE96-BDFA11619E66}" destId="{F9BBD9B9-B6F9-4313-9091-4DFF87740B2E}" srcOrd="1" destOrd="0" presId="urn:microsoft.com/office/officeart/2008/layout/LinedList"/>
    <dgm:cxn modelId="{E891BF94-0EA5-46A8-B27D-508AA1B12E0D}" type="presParOf" srcId="{F9BBD9B9-B6F9-4313-9091-4DFF87740B2E}" destId="{BE4BA89C-8CEA-418B-A16C-BC6F96F967BC}" srcOrd="0" destOrd="0" presId="urn:microsoft.com/office/officeart/2008/layout/LinedList"/>
    <dgm:cxn modelId="{54F3B298-0B21-4D2B-9539-C8BDB6B208CE}" type="presParOf" srcId="{F9BBD9B9-B6F9-4313-9091-4DFF87740B2E}" destId="{CFC68B32-CCBA-443A-9A17-89DA538BFB59}" srcOrd="1" destOrd="0" presId="urn:microsoft.com/office/officeart/2008/layout/LinedList"/>
    <dgm:cxn modelId="{9AA49552-4517-40F1-8CAB-ACCDB8BA74F5}" type="presParOf" srcId="{CFC68B32-CCBA-443A-9A17-89DA538BFB59}" destId="{3C8DE336-D477-4B45-A226-E16433A53E4D}" srcOrd="0" destOrd="0" presId="urn:microsoft.com/office/officeart/2008/layout/LinedList"/>
    <dgm:cxn modelId="{B8C83569-C2C7-42EC-88D8-8475E15BADCF}" type="presParOf" srcId="{CFC68B32-CCBA-443A-9A17-89DA538BFB59}" destId="{CC9A0499-9895-4F02-9DA4-88443CD4902C}" srcOrd="1" destOrd="0" presId="urn:microsoft.com/office/officeart/2008/layout/LinedList"/>
    <dgm:cxn modelId="{2F6A2009-F336-400E-876C-F328D6B56D21}" type="presParOf" srcId="{CC9A0499-9895-4F02-9DA4-88443CD4902C}" destId="{DE500B9D-318E-47A5-BCC9-F173BA48DC45}" srcOrd="0" destOrd="0" presId="urn:microsoft.com/office/officeart/2008/layout/LinedList"/>
    <dgm:cxn modelId="{D1DC2F28-6153-4BA7-971F-951C82ED71B8}" type="presParOf" srcId="{CC9A0499-9895-4F02-9DA4-88443CD4902C}" destId="{D25C7153-AD06-41BC-87EF-6181050A2E85}" srcOrd="1" destOrd="0" presId="urn:microsoft.com/office/officeart/2008/layout/LinedList"/>
    <dgm:cxn modelId="{AEE923AB-40C2-4EE5-85A7-A00D960B4E4F}" type="presParOf" srcId="{CC9A0499-9895-4F02-9DA4-88443CD4902C}" destId="{BAD9367D-30EE-4BD0-8A82-84BF11CB688A}" srcOrd="2" destOrd="0" presId="urn:microsoft.com/office/officeart/2008/layout/LinedList"/>
    <dgm:cxn modelId="{BE686FF8-3A44-450B-A3E4-7D902BD86EE0}" type="presParOf" srcId="{BAD9367D-30EE-4BD0-8A82-84BF11CB688A}" destId="{26653BDD-8E78-4F97-B6A2-5814A778CF2B}" srcOrd="0" destOrd="0" presId="urn:microsoft.com/office/officeart/2008/layout/LinedList"/>
    <dgm:cxn modelId="{2B2D0870-8879-45B7-A6F3-AFFB52A93123}" type="presParOf" srcId="{26653BDD-8E78-4F97-B6A2-5814A778CF2B}" destId="{1BA40DF0-C33D-4F18-89AB-5CEB92417E5D}" srcOrd="0" destOrd="0" presId="urn:microsoft.com/office/officeart/2008/layout/LinedList"/>
    <dgm:cxn modelId="{4D525D74-7770-4199-9E54-11B6FAA92168}" type="presParOf" srcId="{26653BDD-8E78-4F97-B6A2-5814A778CF2B}" destId="{564E5A10-3522-461A-84B8-26590B36E493}" srcOrd="1" destOrd="0" presId="urn:microsoft.com/office/officeart/2008/layout/LinedList"/>
    <dgm:cxn modelId="{B18B1431-C535-4EE3-915D-EF0969EE7246}" type="presParOf" srcId="{26653BDD-8E78-4F97-B6A2-5814A778CF2B}" destId="{DA976FE2-F1BC-49D4-8C0C-BFE48898E39C}" srcOrd="2" destOrd="0" presId="urn:microsoft.com/office/officeart/2008/layout/LinedList"/>
    <dgm:cxn modelId="{524FED8F-97A6-490D-8A93-0B8C38363A90}" type="presParOf" srcId="{CFC68B32-CCBA-443A-9A17-89DA538BFB59}" destId="{D474D39E-B107-456C-9A2A-631C0037981C}" srcOrd="2" destOrd="0" presId="urn:microsoft.com/office/officeart/2008/layout/LinedList"/>
    <dgm:cxn modelId="{0C7CDFBD-B591-4F57-9266-2942760FE8E4}" type="presParOf" srcId="{CFC68B32-CCBA-443A-9A17-89DA538BFB59}" destId="{5B34C339-C875-4704-9187-4DCFFC896CB2}" srcOrd="3" destOrd="0" presId="urn:microsoft.com/office/officeart/2008/layout/LinedList"/>
    <dgm:cxn modelId="{D4F70587-2D12-492D-94BC-E39ED5685C12}" type="presParOf" srcId="{CFC68B32-CCBA-443A-9A17-89DA538BFB59}" destId="{B4125F91-D292-4112-9155-C3A36E76DF1A}" srcOrd="4" destOrd="0" presId="urn:microsoft.com/office/officeart/2008/layout/LinedList"/>
    <dgm:cxn modelId="{9035ED91-E483-4AD3-B8A8-0801B1726565}" type="presParOf" srcId="{B4125F91-D292-4112-9155-C3A36E76DF1A}" destId="{F8458C1F-3E15-40A3-8078-1D3D10FC27E2}" srcOrd="0" destOrd="0" presId="urn:microsoft.com/office/officeart/2008/layout/LinedList"/>
    <dgm:cxn modelId="{9DE12E6E-3DCE-453C-9782-7964957C7DE1}" type="presParOf" srcId="{B4125F91-D292-4112-9155-C3A36E76DF1A}" destId="{76C3406A-5C3C-4B04-B909-9A6025CDEAF9}" srcOrd="1" destOrd="0" presId="urn:microsoft.com/office/officeart/2008/layout/LinedList"/>
    <dgm:cxn modelId="{C2C106AC-6844-4302-9F5D-B62338843377}" type="presParOf" srcId="{B4125F91-D292-4112-9155-C3A36E76DF1A}" destId="{4AE6DB58-CDFD-41D6-AF1D-9E1F39A63369}" srcOrd="2" destOrd="0" presId="urn:microsoft.com/office/officeart/2008/layout/LinedList"/>
    <dgm:cxn modelId="{A6C02DA6-3EE4-447C-BD6C-13E8D107E52C}" type="presParOf" srcId="{4AE6DB58-CDFD-41D6-AF1D-9E1F39A63369}" destId="{EE7DF997-F199-419D-8188-38DA17B47B14}" srcOrd="0" destOrd="0" presId="urn:microsoft.com/office/officeart/2008/layout/LinedList"/>
    <dgm:cxn modelId="{E1865F1F-4FFC-4C7D-9C39-6E61FDC0F637}" type="presParOf" srcId="{EE7DF997-F199-419D-8188-38DA17B47B14}" destId="{BB777966-4239-407F-BE81-B64C98618A43}" srcOrd="0" destOrd="0" presId="urn:microsoft.com/office/officeart/2008/layout/LinedList"/>
    <dgm:cxn modelId="{91C58086-746E-4006-B4C0-0331523C8EB3}" type="presParOf" srcId="{EE7DF997-F199-419D-8188-38DA17B47B14}" destId="{3850952C-D06A-42EA-9EAC-D896CFA8E2EC}" srcOrd="1" destOrd="0" presId="urn:microsoft.com/office/officeart/2008/layout/LinedList"/>
    <dgm:cxn modelId="{101476D1-1C99-4E4A-9A5A-DA2C78663B6B}" type="presParOf" srcId="{EE7DF997-F199-419D-8188-38DA17B47B14}" destId="{2CDFBB77-7EC3-4AA1-B085-F91D294BF603}" srcOrd="2" destOrd="0" presId="urn:microsoft.com/office/officeart/2008/layout/LinedList"/>
    <dgm:cxn modelId="{FB255D8F-ABB5-41B5-BAA8-A6AE4ABA9A26}" type="presParOf" srcId="{CFC68B32-CCBA-443A-9A17-89DA538BFB59}" destId="{87BBA484-7A6F-4EEE-BA5D-9B12AD951F3F}" srcOrd="5" destOrd="0" presId="urn:microsoft.com/office/officeart/2008/layout/LinedList"/>
    <dgm:cxn modelId="{D570A074-53BE-4A4C-80E5-72C4C68B5B46}" type="presParOf" srcId="{CFC68B32-CCBA-443A-9A17-89DA538BFB59}" destId="{FAA3BB8D-53D3-4800-8E66-B035B643A08B}" srcOrd="6" destOrd="0" presId="urn:microsoft.com/office/officeart/2008/layout/LinedList"/>
    <dgm:cxn modelId="{BA0928A3-05D2-45FA-819F-A31B777F0460}" type="presParOf" srcId="{CFC68B32-CCBA-443A-9A17-89DA538BFB59}" destId="{D1B9672C-F217-4462-99DA-434170CAB0F1}" srcOrd="7" destOrd="0" presId="urn:microsoft.com/office/officeart/2008/layout/LinedList"/>
    <dgm:cxn modelId="{12E79FF4-644C-4A63-AF1B-236915D3E65A}" type="presParOf" srcId="{D1B9672C-F217-4462-99DA-434170CAB0F1}" destId="{281EFF40-6E88-4D10-8ACE-77F0E9209CC8}" srcOrd="0" destOrd="0" presId="urn:microsoft.com/office/officeart/2008/layout/LinedList"/>
    <dgm:cxn modelId="{B91F18CF-846C-4887-B8BA-4C32535CD3F1}" type="presParOf" srcId="{D1B9672C-F217-4462-99DA-434170CAB0F1}" destId="{59E424B3-0B7D-49DA-83A8-6B4BBFBDE335}" srcOrd="1" destOrd="0" presId="urn:microsoft.com/office/officeart/2008/layout/LinedList"/>
    <dgm:cxn modelId="{83AEFF90-9F39-491A-8643-7F87C5A30F44}" type="presParOf" srcId="{D1B9672C-F217-4462-99DA-434170CAB0F1}" destId="{192159F6-15F9-4C89-9D00-4AC98EE83486}" srcOrd="2" destOrd="0" presId="urn:microsoft.com/office/officeart/2008/layout/LinedList"/>
    <dgm:cxn modelId="{C33FD95B-ADF5-4092-BD53-505518AC2CA3}" type="presParOf" srcId="{192159F6-15F9-4C89-9D00-4AC98EE83486}" destId="{CB4BDD69-9E7B-4F82-B5BC-90C27EA1EABB}" srcOrd="0" destOrd="0" presId="urn:microsoft.com/office/officeart/2008/layout/LinedList"/>
    <dgm:cxn modelId="{857D26AB-6DC2-4EAF-A57C-3FDE9FE69FD1}" type="presParOf" srcId="{CB4BDD69-9E7B-4F82-B5BC-90C27EA1EABB}" destId="{B5E66C4C-AAB0-4B18-991C-E22AFB93425F}" srcOrd="0" destOrd="0" presId="urn:microsoft.com/office/officeart/2008/layout/LinedList"/>
    <dgm:cxn modelId="{667B29DC-3838-4381-95EA-57E5EBF6C6F7}" type="presParOf" srcId="{CB4BDD69-9E7B-4F82-B5BC-90C27EA1EABB}" destId="{209F08AA-97B6-40A0-BCD1-735FDA84E0C8}" srcOrd="1" destOrd="0" presId="urn:microsoft.com/office/officeart/2008/layout/LinedList"/>
    <dgm:cxn modelId="{A6C42A51-7D3C-4BE4-A225-786B32C4EE50}" type="presParOf" srcId="{CB4BDD69-9E7B-4F82-B5BC-90C27EA1EABB}" destId="{CB40A7B8-E82A-4C77-9AF5-4710E46EE78C}" srcOrd="2" destOrd="0" presId="urn:microsoft.com/office/officeart/2008/layout/LinedList"/>
    <dgm:cxn modelId="{34BC7CEC-838D-4A3B-B19C-D3C28DD3D639}" type="presParOf" srcId="{192159F6-15F9-4C89-9D00-4AC98EE83486}" destId="{DECCA6F2-0C8C-4144-B1B8-1AC8E06646EB}" srcOrd="1" destOrd="0" presId="urn:microsoft.com/office/officeart/2008/layout/LinedList"/>
    <dgm:cxn modelId="{5272B42B-3E8C-456B-B65A-4609082FECD1}" type="presParOf" srcId="{192159F6-15F9-4C89-9D00-4AC98EE83486}" destId="{1C497103-7865-4770-B6C1-EDD98A0BFB54}" srcOrd="2" destOrd="0" presId="urn:microsoft.com/office/officeart/2008/layout/LinedList"/>
    <dgm:cxn modelId="{57DD4A7C-E104-42B0-AF84-22ED20B36D78}" type="presParOf" srcId="{1C497103-7865-4770-B6C1-EDD98A0BFB54}" destId="{BE034E11-D57A-4FE3-8FAD-A5AABDD2B825}" srcOrd="0" destOrd="0" presId="urn:microsoft.com/office/officeart/2008/layout/LinedList"/>
    <dgm:cxn modelId="{9D51BB7F-B011-4597-818A-5727630AC202}" type="presParOf" srcId="{1C497103-7865-4770-B6C1-EDD98A0BFB54}" destId="{D4365E57-7ADB-4050-AC3B-93A25C6CC32D}" srcOrd="1" destOrd="0" presId="urn:microsoft.com/office/officeart/2008/layout/LinedList"/>
    <dgm:cxn modelId="{6B20B188-8C36-459B-AEFE-3BE8EB9350FC}" type="presParOf" srcId="{1C497103-7865-4770-B6C1-EDD98A0BFB54}" destId="{02749451-6493-4853-8CCF-BAF4FB9AB2EA}" srcOrd="2" destOrd="0" presId="urn:microsoft.com/office/officeart/2008/layout/LinedList"/>
    <dgm:cxn modelId="{3C93D100-821D-480B-A356-7C924E363112}" type="presParOf" srcId="{192159F6-15F9-4C89-9D00-4AC98EE83486}" destId="{BDABD383-54B5-4F05-A643-16EC3EAF5C80}" srcOrd="3" destOrd="0" presId="urn:microsoft.com/office/officeart/2008/layout/LinedList"/>
    <dgm:cxn modelId="{D38215F4-03E5-40BF-AD1D-99FAA6C5F496}" type="presParOf" srcId="{192159F6-15F9-4C89-9D00-4AC98EE83486}" destId="{74310DF4-60A8-47E8-BD5A-83F4C7D05A1E}" srcOrd="4" destOrd="0" presId="urn:microsoft.com/office/officeart/2008/layout/LinedList"/>
    <dgm:cxn modelId="{F8FBB8D3-2312-4D2B-B409-F990554EA860}" type="presParOf" srcId="{74310DF4-60A8-47E8-BD5A-83F4C7D05A1E}" destId="{17D17523-8B05-4A92-AC2E-0424A4910F8B}" srcOrd="0" destOrd="0" presId="urn:microsoft.com/office/officeart/2008/layout/LinedList"/>
    <dgm:cxn modelId="{4DAF6B54-6ABE-49CF-9370-C0F0F82157D2}" type="presParOf" srcId="{74310DF4-60A8-47E8-BD5A-83F4C7D05A1E}" destId="{45405D18-555F-47EB-AFE9-3FCFC56858BB}" srcOrd="1" destOrd="0" presId="urn:microsoft.com/office/officeart/2008/layout/LinedList"/>
    <dgm:cxn modelId="{34ED7FDA-A019-47AB-AE56-907AE7716D3D}" type="presParOf" srcId="{74310DF4-60A8-47E8-BD5A-83F4C7D05A1E}" destId="{B50C465C-66EF-4C11-8E53-305B682BB6E8}" srcOrd="2" destOrd="0" presId="urn:microsoft.com/office/officeart/2008/layout/LinedList"/>
    <dgm:cxn modelId="{5236EC20-E672-44A7-9334-34D130FDF95A}" type="presParOf" srcId="{192159F6-15F9-4C89-9D00-4AC98EE83486}" destId="{3494B6FF-A203-4B36-822B-A4780F72094D}" srcOrd="5" destOrd="0" presId="urn:microsoft.com/office/officeart/2008/layout/LinedList"/>
    <dgm:cxn modelId="{378D5441-E1DB-44C6-80DD-289CA62D833F}" type="presParOf" srcId="{192159F6-15F9-4C89-9D00-4AC98EE83486}" destId="{9C3633CE-6A28-41AC-983F-71442F805242}" srcOrd="6" destOrd="0" presId="urn:microsoft.com/office/officeart/2008/layout/LinedList"/>
    <dgm:cxn modelId="{AFD3BF86-D695-4491-882C-C1B51C0934AF}" type="presParOf" srcId="{9C3633CE-6A28-41AC-983F-71442F805242}" destId="{3396EE5E-0D79-40D3-A218-E6BE4D8D39D9}" srcOrd="0" destOrd="0" presId="urn:microsoft.com/office/officeart/2008/layout/LinedList"/>
    <dgm:cxn modelId="{7AD85921-8140-4B69-AB80-D2BB12FE08E8}" type="presParOf" srcId="{9C3633CE-6A28-41AC-983F-71442F805242}" destId="{BE368896-6D65-4968-862F-9EBD560E53E6}" srcOrd="1" destOrd="0" presId="urn:microsoft.com/office/officeart/2008/layout/LinedList"/>
    <dgm:cxn modelId="{FA36597D-7E83-4045-8B3B-5445D9305A1E}" type="presParOf" srcId="{9C3633CE-6A28-41AC-983F-71442F805242}" destId="{226E4DF4-AE09-431D-8435-26D917288D28}" srcOrd="2" destOrd="0" presId="urn:microsoft.com/office/officeart/2008/layout/LinedList"/>
    <dgm:cxn modelId="{BF78D075-5825-4D92-9BB2-157BD780F257}" type="presParOf" srcId="{192159F6-15F9-4C89-9D00-4AC98EE83486}" destId="{A3DB7406-61F4-4F59-811F-7383DEDA707B}" srcOrd="7" destOrd="0" presId="urn:microsoft.com/office/officeart/2008/layout/LinedList"/>
    <dgm:cxn modelId="{B6F47C6A-A207-4520-8CCA-C1A2D6DEF713}" type="presParOf" srcId="{192159F6-15F9-4C89-9D00-4AC98EE83486}" destId="{52D57B0E-2C59-47E0-BD9E-D69356B11D2D}" srcOrd="8" destOrd="0" presId="urn:microsoft.com/office/officeart/2008/layout/LinedList"/>
    <dgm:cxn modelId="{EED00F3F-0F2E-417F-BA4B-F5AFAA162641}" type="presParOf" srcId="{52D57B0E-2C59-47E0-BD9E-D69356B11D2D}" destId="{08BB9325-9510-4FC7-B425-7DFD2B59A5A4}" srcOrd="0" destOrd="0" presId="urn:microsoft.com/office/officeart/2008/layout/LinedList"/>
    <dgm:cxn modelId="{B7480011-BF0D-4E4F-A39D-7CD1D6DF432D}" type="presParOf" srcId="{52D57B0E-2C59-47E0-BD9E-D69356B11D2D}" destId="{4AC20FF6-E235-4706-A289-65C6E159EEFB}" srcOrd="1" destOrd="0" presId="urn:microsoft.com/office/officeart/2008/layout/LinedList"/>
    <dgm:cxn modelId="{31101B4E-2FA9-4D02-90FA-FBF8BC9D1D98}" type="presParOf" srcId="{52D57B0E-2C59-47E0-BD9E-D69356B11D2D}" destId="{F60AC5D3-5E43-4025-9F91-C18C854D34BE}" srcOrd="2" destOrd="0" presId="urn:microsoft.com/office/officeart/2008/layout/LinedList"/>
    <dgm:cxn modelId="{3F5BFF8E-A729-4CDC-B15C-08115224224F}" type="presParOf" srcId="{CFC68B32-CCBA-443A-9A17-89DA538BFB59}" destId="{3D927D3B-753B-4892-8469-716723233A19}" srcOrd="8" destOrd="0" presId="urn:microsoft.com/office/officeart/2008/layout/LinedList"/>
    <dgm:cxn modelId="{B31540AB-8928-4472-87DD-D80D89607326}" type="presParOf" srcId="{CFC68B32-CCBA-443A-9A17-89DA538BFB59}" destId="{CBA0C40C-DFD5-4BA2-8B92-0694F571E548}" srcOrd="9" destOrd="0" presId="urn:microsoft.com/office/officeart/2008/layout/LinedList"/>
  </dgm:cxnLst>
  <dgm:bg/>
  <dgm:whole>
    <a:ln>
      <a:solidFill>
        <a:schemeClr val="accent3"/>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C7CE9-A921-4834-B6CC-D12BDED53250}">
      <dsp:nvSpPr>
        <dsp:cNvPr id="0" name=""/>
        <dsp:cNvSpPr/>
      </dsp:nvSpPr>
      <dsp:spPr>
        <a:xfrm>
          <a:off x="0" y="2530"/>
          <a:ext cx="1042987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E4BA89C-8CEA-418B-A16C-BC6F96F967BC}">
      <dsp:nvSpPr>
        <dsp:cNvPr id="0" name=""/>
        <dsp:cNvSpPr/>
      </dsp:nvSpPr>
      <dsp:spPr>
        <a:xfrm>
          <a:off x="0" y="2530"/>
          <a:ext cx="1025319" cy="5177883"/>
        </a:xfrm>
        <a:prstGeom prst="snip1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vert270"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s-ES" sz="3200" b="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Metodología de la investigación</a:t>
          </a:r>
        </a:p>
      </dsp:txBody>
      <dsp:txXfrm>
        <a:off x="0" y="87975"/>
        <a:ext cx="939874" cy="5092438"/>
      </dsp:txXfrm>
    </dsp:sp>
    <dsp:sp modelId="{D25C7153-AD06-41BC-87EF-6181050A2E85}">
      <dsp:nvSpPr>
        <dsp:cNvPr id="0" name=""/>
        <dsp:cNvSpPr/>
      </dsp:nvSpPr>
      <dsp:spPr>
        <a:xfrm>
          <a:off x="1181767" y="135011"/>
          <a:ext cx="4015501" cy="997290"/>
        </a:xfrm>
        <a:prstGeom prst="snip2DiagRect">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s-ES" sz="4800" b="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Enfoque</a:t>
          </a:r>
        </a:p>
      </dsp:txBody>
      <dsp:txXfrm>
        <a:off x="1264876" y="218120"/>
        <a:ext cx="3849283" cy="831072"/>
      </dsp:txXfrm>
    </dsp:sp>
    <dsp:sp modelId="{564E5A10-3522-461A-84B8-26590B36E493}">
      <dsp:nvSpPr>
        <dsp:cNvPr id="0" name=""/>
        <dsp:cNvSpPr/>
      </dsp:nvSpPr>
      <dsp:spPr>
        <a:xfrm>
          <a:off x="5353717" y="135011"/>
          <a:ext cx="4015501" cy="997290"/>
        </a:xfrm>
        <a:prstGeom prst="snip2Diag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C" sz="2400" b="0" kern="1200" dirty="0">
              <a:effectLst>
                <a:outerShdw blurRad="38100" dist="38100" dir="2700000" algn="tl">
                  <a:srgbClr val="000000">
                    <a:alpha val="43137"/>
                  </a:srgbClr>
                </a:outerShdw>
              </a:effectLst>
            </a:rPr>
            <a:t>Investigación cuantitativa</a:t>
          </a:r>
          <a:endParaRPr lang="es-ES" sz="2400" b="0" i="1" kern="1200" dirty="0">
            <a:effectLst>
              <a:outerShdw blurRad="38100" dist="38100" dir="2700000" algn="tl">
                <a:srgbClr val="000000">
                  <a:alpha val="43137"/>
                </a:srgbClr>
              </a:outerShdw>
            </a:effectLst>
          </a:endParaRPr>
        </a:p>
      </dsp:txBody>
      <dsp:txXfrm>
        <a:off x="5436826" y="218120"/>
        <a:ext cx="3849283" cy="831072"/>
      </dsp:txXfrm>
    </dsp:sp>
    <dsp:sp modelId="{D474D39E-B107-456C-9A2A-631C0037981C}">
      <dsp:nvSpPr>
        <dsp:cNvPr id="0" name=""/>
        <dsp:cNvSpPr/>
      </dsp:nvSpPr>
      <dsp:spPr>
        <a:xfrm>
          <a:off x="1025319" y="1132302"/>
          <a:ext cx="8343900"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76C3406A-5C3C-4B04-B909-9A6025CDEAF9}">
      <dsp:nvSpPr>
        <dsp:cNvPr id="0" name=""/>
        <dsp:cNvSpPr/>
      </dsp:nvSpPr>
      <dsp:spPr>
        <a:xfrm>
          <a:off x="1181767" y="1264783"/>
          <a:ext cx="4015501" cy="997290"/>
        </a:xfrm>
        <a:prstGeom prst="snip2DiagRect">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s-ES" sz="4400" b="1" kern="1200" dirty="0">
              <a:effectLst>
                <a:outerShdw blurRad="38100" dist="38100" dir="2700000" algn="tl">
                  <a:srgbClr val="000000">
                    <a:alpha val="43137"/>
                  </a:srgbClr>
                </a:outerShdw>
              </a:effectLst>
            </a:rPr>
            <a:t>Tipo </a:t>
          </a:r>
        </a:p>
      </dsp:txBody>
      <dsp:txXfrm>
        <a:off x="1264876" y="1347892"/>
        <a:ext cx="3849283" cy="831072"/>
      </dsp:txXfrm>
    </dsp:sp>
    <dsp:sp modelId="{3850952C-D06A-42EA-9EAC-D896CFA8E2EC}">
      <dsp:nvSpPr>
        <dsp:cNvPr id="0" name=""/>
        <dsp:cNvSpPr/>
      </dsp:nvSpPr>
      <dsp:spPr>
        <a:xfrm>
          <a:off x="5353717" y="1264783"/>
          <a:ext cx="4015501" cy="997290"/>
        </a:xfrm>
        <a:prstGeom prst="snip2Diag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b="0" kern="1200" dirty="0">
              <a:effectLst>
                <a:outerShdw blurRad="38100" dist="38100" dir="2700000" algn="tl">
                  <a:srgbClr val="000000">
                    <a:alpha val="43137"/>
                  </a:srgbClr>
                </a:outerShdw>
              </a:effectLst>
            </a:rPr>
            <a:t>Descriptiva</a:t>
          </a:r>
        </a:p>
      </dsp:txBody>
      <dsp:txXfrm>
        <a:off x="5436826" y="1347892"/>
        <a:ext cx="3849283" cy="831072"/>
      </dsp:txXfrm>
    </dsp:sp>
    <dsp:sp modelId="{87BBA484-7A6F-4EEE-BA5D-9B12AD951F3F}">
      <dsp:nvSpPr>
        <dsp:cNvPr id="0" name=""/>
        <dsp:cNvSpPr/>
      </dsp:nvSpPr>
      <dsp:spPr>
        <a:xfrm>
          <a:off x="1025319" y="2262073"/>
          <a:ext cx="8343900"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59E424B3-0B7D-49DA-83A8-6B4BBFBDE335}">
      <dsp:nvSpPr>
        <dsp:cNvPr id="0" name=""/>
        <dsp:cNvSpPr/>
      </dsp:nvSpPr>
      <dsp:spPr>
        <a:xfrm>
          <a:off x="1181767" y="2394554"/>
          <a:ext cx="4015501" cy="2649620"/>
        </a:xfrm>
        <a:prstGeom prst="snip2DiagRect">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s-ES" sz="4400" b="1" kern="1200" dirty="0">
              <a:effectLst>
                <a:outerShdw blurRad="38100" dist="38100" dir="2700000" algn="tl">
                  <a:srgbClr val="000000">
                    <a:alpha val="43137"/>
                  </a:srgbClr>
                </a:outerShdw>
              </a:effectLst>
            </a:rPr>
            <a:t>Diseño</a:t>
          </a:r>
        </a:p>
      </dsp:txBody>
      <dsp:txXfrm>
        <a:off x="1402573" y="2615360"/>
        <a:ext cx="3573889" cy="2208008"/>
      </dsp:txXfrm>
    </dsp:sp>
    <dsp:sp modelId="{209F08AA-97B6-40A0-BCD1-735FDA84E0C8}">
      <dsp:nvSpPr>
        <dsp:cNvPr id="0" name=""/>
        <dsp:cNvSpPr/>
      </dsp:nvSpPr>
      <dsp:spPr>
        <a:xfrm>
          <a:off x="5353717" y="2394554"/>
          <a:ext cx="4015501" cy="529794"/>
        </a:xfrm>
        <a:prstGeom prst="snip2DiagRect">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mj-lt"/>
            <a:buNone/>
          </a:pPr>
          <a:r>
            <a:rPr lang="es-ES" sz="2000" b="1" i="1" kern="1200" dirty="0">
              <a:effectLst/>
            </a:rPr>
            <a:t>1. Bibliográfica documental</a:t>
          </a:r>
        </a:p>
      </dsp:txBody>
      <dsp:txXfrm>
        <a:off x="5397867" y="2438704"/>
        <a:ext cx="3927201" cy="441494"/>
      </dsp:txXfrm>
    </dsp:sp>
    <dsp:sp modelId="{DECCA6F2-0C8C-4144-B1B8-1AC8E06646EB}">
      <dsp:nvSpPr>
        <dsp:cNvPr id="0" name=""/>
        <dsp:cNvSpPr/>
      </dsp:nvSpPr>
      <dsp:spPr>
        <a:xfrm>
          <a:off x="5197269" y="2924349"/>
          <a:ext cx="4015501"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D4365E57-7ADB-4050-AC3B-93A25C6CC32D}">
      <dsp:nvSpPr>
        <dsp:cNvPr id="0" name=""/>
        <dsp:cNvSpPr/>
      </dsp:nvSpPr>
      <dsp:spPr>
        <a:xfrm>
          <a:off x="5353717" y="2924349"/>
          <a:ext cx="4015501" cy="529794"/>
        </a:xfrm>
        <a:prstGeom prst="snip2DiagRect">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mj-lt"/>
            <a:buNone/>
          </a:pPr>
          <a:r>
            <a:rPr lang="es-ES" sz="2000" b="1" i="1" kern="1200" dirty="0">
              <a:effectLst/>
            </a:rPr>
            <a:t>2. Método Cuantitativa</a:t>
          </a:r>
        </a:p>
      </dsp:txBody>
      <dsp:txXfrm>
        <a:off x="5397867" y="2968499"/>
        <a:ext cx="3927201" cy="441494"/>
      </dsp:txXfrm>
    </dsp:sp>
    <dsp:sp modelId="{BDABD383-54B5-4F05-A643-16EC3EAF5C80}">
      <dsp:nvSpPr>
        <dsp:cNvPr id="0" name=""/>
        <dsp:cNvSpPr/>
      </dsp:nvSpPr>
      <dsp:spPr>
        <a:xfrm>
          <a:off x="5197269" y="3454144"/>
          <a:ext cx="4015501"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45405D18-555F-47EB-AFE9-3FCFC56858BB}">
      <dsp:nvSpPr>
        <dsp:cNvPr id="0" name=""/>
        <dsp:cNvSpPr/>
      </dsp:nvSpPr>
      <dsp:spPr>
        <a:xfrm>
          <a:off x="5353717" y="3454144"/>
          <a:ext cx="4015501" cy="529794"/>
        </a:xfrm>
        <a:prstGeom prst="snip2DiagRect">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mj-lt"/>
            <a:buNone/>
          </a:pPr>
          <a:r>
            <a:rPr lang="es-ES" sz="2000" b="1" i="1" kern="1200" dirty="0">
              <a:effectLst/>
            </a:rPr>
            <a:t>3. Gestión de Datos </a:t>
          </a:r>
        </a:p>
      </dsp:txBody>
      <dsp:txXfrm>
        <a:off x="5397867" y="3498294"/>
        <a:ext cx="3927201" cy="441494"/>
      </dsp:txXfrm>
    </dsp:sp>
    <dsp:sp modelId="{3494B6FF-A203-4B36-822B-A4780F72094D}">
      <dsp:nvSpPr>
        <dsp:cNvPr id="0" name=""/>
        <dsp:cNvSpPr/>
      </dsp:nvSpPr>
      <dsp:spPr>
        <a:xfrm>
          <a:off x="5197269" y="3983938"/>
          <a:ext cx="4015501"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BE368896-6D65-4968-862F-9EBD560E53E6}">
      <dsp:nvSpPr>
        <dsp:cNvPr id="0" name=""/>
        <dsp:cNvSpPr/>
      </dsp:nvSpPr>
      <dsp:spPr>
        <a:xfrm>
          <a:off x="5353717" y="3983938"/>
          <a:ext cx="4015501" cy="529794"/>
        </a:xfrm>
        <a:prstGeom prst="snip2DiagRect">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mj-lt"/>
            <a:buNone/>
          </a:pPr>
          <a:r>
            <a:rPr lang="es-ES" sz="2000" b="1" i="1" kern="1200" dirty="0">
              <a:effectLst/>
            </a:rPr>
            <a:t>4. Análisis síntesis</a:t>
          </a:r>
        </a:p>
      </dsp:txBody>
      <dsp:txXfrm>
        <a:off x="5397867" y="4028088"/>
        <a:ext cx="3927201" cy="441494"/>
      </dsp:txXfrm>
    </dsp:sp>
    <dsp:sp modelId="{A3DB7406-61F4-4F59-811F-7383DEDA707B}">
      <dsp:nvSpPr>
        <dsp:cNvPr id="0" name=""/>
        <dsp:cNvSpPr/>
      </dsp:nvSpPr>
      <dsp:spPr>
        <a:xfrm>
          <a:off x="5197269" y="4513733"/>
          <a:ext cx="4015501"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4AC20FF6-E235-4706-A289-65C6E159EEFB}">
      <dsp:nvSpPr>
        <dsp:cNvPr id="0" name=""/>
        <dsp:cNvSpPr/>
      </dsp:nvSpPr>
      <dsp:spPr>
        <a:xfrm>
          <a:off x="5353717" y="4513733"/>
          <a:ext cx="4015501" cy="529794"/>
        </a:xfrm>
        <a:prstGeom prst="snip2DiagRect">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mj-lt"/>
            <a:buNone/>
          </a:pPr>
          <a:r>
            <a:rPr lang="es-ES" sz="2000" b="1" i="1" kern="1200" dirty="0">
              <a:effectLst/>
            </a:rPr>
            <a:t>5. Propuesta</a:t>
          </a:r>
        </a:p>
      </dsp:txBody>
      <dsp:txXfrm>
        <a:off x="5397867" y="4557883"/>
        <a:ext cx="3927201" cy="441494"/>
      </dsp:txXfrm>
    </dsp:sp>
    <dsp:sp modelId="{3D927D3B-753B-4892-8469-716723233A19}">
      <dsp:nvSpPr>
        <dsp:cNvPr id="0" name=""/>
        <dsp:cNvSpPr/>
      </dsp:nvSpPr>
      <dsp:spPr>
        <a:xfrm>
          <a:off x="1025319" y="5044174"/>
          <a:ext cx="8343900"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0B9379-3AF8-4AFE-BD09-59FCB03848C4}" type="datetimeFigureOut">
              <a:rPr lang="es-EC" smtClean="0"/>
              <a:t>10/11/21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DB2F3E-C859-4F42-8E4D-B5D17EAC7178}" type="slidenum">
              <a:rPr lang="es-EC" smtClean="0"/>
              <a:t>‹#›</a:t>
            </a:fld>
            <a:endParaRPr lang="es-EC"/>
          </a:p>
        </p:txBody>
      </p:sp>
    </p:spTree>
    <p:extLst>
      <p:ext uri="{BB962C8B-B14F-4D97-AF65-F5344CB8AC3E}">
        <p14:creationId xmlns:p14="http://schemas.microsoft.com/office/powerpoint/2010/main" val="2116964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1497764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68963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73778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B1C3CE-52CC-4AA6-A3B4-8EE4008EB1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E8A4F21D-4114-4B53-B617-04B8D3D4CE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1BDEB529-6B20-4250-9200-634706511AF8}"/>
              </a:ext>
            </a:extLst>
          </p:cNvPr>
          <p:cNvSpPr>
            <a:spLocks noGrp="1"/>
          </p:cNvSpPr>
          <p:nvPr>
            <p:ph type="dt" sz="half" idx="10"/>
          </p:nvPr>
        </p:nvSpPr>
        <p:spPr/>
        <p:txBody>
          <a:bodyPr/>
          <a:lstStyle/>
          <a:p>
            <a:fld id="{D4F2E2A7-59A8-4C1E-B863-97F10BFF2C3C}" type="datetimeFigureOut">
              <a:rPr lang="es-EC" smtClean="0"/>
              <a:t>10/11/21</a:t>
            </a:fld>
            <a:endParaRPr lang="es-EC"/>
          </a:p>
        </p:txBody>
      </p:sp>
      <p:sp>
        <p:nvSpPr>
          <p:cNvPr id="5" name="Marcador de pie de página 4">
            <a:extLst>
              <a:ext uri="{FF2B5EF4-FFF2-40B4-BE49-F238E27FC236}">
                <a16:creationId xmlns:a16="http://schemas.microsoft.com/office/drawing/2014/main" id="{7C92922A-8F44-4E47-99BD-D53CECB1C93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38992ED3-B223-4ED7-92AA-22B68DD9E83B}"/>
              </a:ext>
            </a:extLst>
          </p:cNvPr>
          <p:cNvSpPr>
            <a:spLocks noGrp="1"/>
          </p:cNvSpPr>
          <p:nvPr>
            <p:ph type="sldNum" sz="quarter" idx="12"/>
          </p:nvPr>
        </p:nvSpPr>
        <p:spPr/>
        <p:txBody>
          <a:bodyPr/>
          <a:lstStyle/>
          <a:p>
            <a:fld id="{3C6E7BC5-500C-4431-9028-5AC0EB76587D}" type="slidenum">
              <a:rPr lang="es-EC" smtClean="0"/>
              <a:t>‹#›</a:t>
            </a:fld>
            <a:endParaRPr lang="es-EC"/>
          </a:p>
        </p:txBody>
      </p:sp>
    </p:spTree>
    <p:extLst>
      <p:ext uri="{BB962C8B-B14F-4D97-AF65-F5344CB8AC3E}">
        <p14:creationId xmlns:p14="http://schemas.microsoft.com/office/powerpoint/2010/main" val="1308289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35891-B981-4489-A434-FF7C610824E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972F2670-2E3E-43F8-B4A8-98E8093F41D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A383AF2-FFBD-4749-B97C-D5B129737A20}"/>
              </a:ext>
            </a:extLst>
          </p:cNvPr>
          <p:cNvSpPr>
            <a:spLocks noGrp="1"/>
          </p:cNvSpPr>
          <p:nvPr>
            <p:ph type="dt" sz="half" idx="10"/>
          </p:nvPr>
        </p:nvSpPr>
        <p:spPr/>
        <p:txBody>
          <a:bodyPr/>
          <a:lstStyle/>
          <a:p>
            <a:fld id="{D4F2E2A7-59A8-4C1E-B863-97F10BFF2C3C}" type="datetimeFigureOut">
              <a:rPr lang="es-EC" smtClean="0"/>
              <a:t>10/11/21</a:t>
            </a:fld>
            <a:endParaRPr lang="es-EC"/>
          </a:p>
        </p:txBody>
      </p:sp>
      <p:sp>
        <p:nvSpPr>
          <p:cNvPr id="5" name="Marcador de pie de página 4">
            <a:extLst>
              <a:ext uri="{FF2B5EF4-FFF2-40B4-BE49-F238E27FC236}">
                <a16:creationId xmlns:a16="http://schemas.microsoft.com/office/drawing/2014/main" id="{582B2A92-3761-4268-BB12-DCE28F4BBDA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36B3257F-9F1B-40C3-8DD1-2B1E8124E3DA}"/>
              </a:ext>
            </a:extLst>
          </p:cNvPr>
          <p:cNvSpPr>
            <a:spLocks noGrp="1"/>
          </p:cNvSpPr>
          <p:nvPr>
            <p:ph type="sldNum" sz="quarter" idx="12"/>
          </p:nvPr>
        </p:nvSpPr>
        <p:spPr/>
        <p:txBody>
          <a:bodyPr/>
          <a:lstStyle/>
          <a:p>
            <a:fld id="{3C6E7BC5-500C-4431-9028-5AC0EB76587D}" type="slidenum">
              <a:rPr lang="es-EC" smtClean="0"/>
              <a:t>‹#›</a:t>
            </a:fld>
            <a:endParaRPr lang="es-EC"/>
          </a:p>
        </p:txBody>
      </p:sp>
    </p:spTree>
    <p:extLst>
      <p:ext uri="{BB962C8B-B14F-4D97-AF65-F5344CB8AC3E}">
        <p14:creationId xmlns:p14="http://schemas.microsoft.com/office/powerpoint/2010/main" val="379773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CF48F2-B223-46AD-A458-79C1ADEF4D3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654A2674-2B31-4B38-9C5B-672C08565D3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7A5A8D9-5C32-4875-AB72-B4CFD7C4C914}"/>
              </a:ext>
            </a:extLst>
          </p:cNvPr>
          <p:cNvSpPr>
            <a:spLocks noGrp="1"/>
          </p:cNvSpPr>
          <p:nvPr>
            <p:ph type="dt" sz="half" idx="10"/>
          </p:nvPr>
        </p:nvSpPr>
        <p:spPr/>
        <p:txBody>
          <a:bodyPr/>
          <a:lstStyle/>
          <a:p>
            <a:fld id="{D4F2E2A7-59A8-4C1E-B863-97F10BFF2C3C}" type="datetimeFigureOut">
              <a:rPr lang="es-EC" smtClean="0"/>
              <a:t>10/11/21</a:t>
            </a:fld>
            <a:endParaRPr lang="es-EC"/>
          </a:p>
        </p:txBody>
      </p:sp>
      <p:sp>
        <p:nvSpPr>
          <p:cNvPr id="5" name="Marcador de pie de página 4">
            <a:extLst>
              <a:ext uri="{FF2B5EF4-FFF2-40B4-BE49-F238E27FC236}">
                <a16:creationId xmlns:a16="http://schemas.microsoft.com/office/drawing/2014/main" id="{867AE959-8162-4514-87B5-27375E56BFD9}"/>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1344FD1-63A5-4594-BE38-5B841837FF1A}"/>
              </a:ext>
            </a:extLst>
          </p:cNvPr>
          <p:cNvSpPr>
            <a:spLocks noGrp="1"/>
          </p:cNvSpPr>
          <p:nvPr>
            <p:ph type="sldNum" sz="quarter" idx="12"/>
          </p:nvPr>
        </p:nvSpPr>
        <p:spPr/>
        <p:txBody>
          <a:bodyPr/>
          <a:lstStyle/>
          <a:p>
            <a:fld id="{3C6E7BC5-500C-4431-9028-5AC0EB76587D}" type="slidenum">
              <a:rPr lang="es-EC" smtClean="0"/>
              <a:t>‹#›</a:t>
            </a:fld>
            <a:endParaRPr lang="es-EC"/>
          </a:p>
        </p:txBody>
      </p:sp>
    </p:spTree>
    <p:extLst>
      <p:ext uri="{BB962C8B-B14F-4D97-AF65-F5344CB8AC3E}">
        <p14:creationId xmlns:p14="http://schemas.microsoft.com/office/powerpoint/2010/main" val="1005050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BC745-CF90-4F4E-9269-62C5F8E07AD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5E470542-7824-4DE6-97DA-2C395541AD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E2846DE-7DDB-489E-9D1F-23C23A36F1DD}"/>
              </a:ext>
            </a:extLst>
          </p:cNvPr>
          <p:cNvSpPr>
            <a:spLocks noGrp="1"/>
          </p:cNvSpPr>
          <p:nvPr>
            <p:ph type="dt" sz="half" idx="10"/>
          </p:nvPr>
        </p:nvSpPr>
        <p:spPr/>
        <p:txBody>
          <a:bodyPr/>
          <a:lstStyle/>
          <a:p>
            <a:fld id="{D4F2E2A7-59A8-4C1E-B863-97F10BFF2C3C}" type="datetimeFigureOut">
              <a:rPr lang="es-EC" smtClean="0"/>
              <a:t>10/11/21</a:t>
            </a:fld>
            <a:endParaRPr lang="es-EC"/>
          </a:p>
        </p:txBody>
      </p:sp>
      <p:sp>
        <p:nvSpPr>
          <p:cNvPr id="5" name="Marcador de pie de página 4">
            <a:extLst>
              <a:ext uri="{FF2B5EF4-FFF2-40B4-BE49-F238E27FC236}">
                <a16:creationId xmlns:a16="http://schemas.microsoft.com/office/drawing/2014/main" id="{5EC5F65A-54FD-4AF8-9DA1-D0E1EE1B727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2CF102B-1875-412F-879B-90A260226B40}"/>
              </a:ext>
            </a:extLst>
          </p:cNvPr>
          <p:cNvSpPr>
            <a:spLocks noGrp="1"/>
          </p:cNvSpPr>
          <p:nvPr>
            <p:ph type="sldNum" sz="quarter" idx="12"/>
          </p:nvPr>
        </p:nvSpPr>
        <p:spPr/>
        <p:txBody>
          <a:bodyPr/>
          <a:lstStyle/>
          <a:p>
            <a:fld id="{3C6E7BC5-500C-4431-9028-5AC0EB76587D}" type="slidenum">
              <a:rPr lang="es-EC" smtClean="0"/>
              <a:t>‹#›</a:t>
            </a:fld>
            <a:endParaRPr lang="es-EC"/>
          </a:p>
        </p:txBody>
      </p:sp>
    </p:spTree>
    <p:extLst>
      <p:ext uri="{BB962C8B-B14F-4D97-AF65-F5344CB8AC3E}">
        <p14:creationId xmlns:p14="http://schemas.microsoft.com/office/powerpoint/2010/main" val="397784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A2A94-034A-482A-ADB1-186439DEAB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E749F4E2-C10D-430F-AD06-361C6D7B7F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D7A150C-B715-4F01-9507-7D3E52AC7013}"/>
              </a:ext>
            </a:extLst>
          </p:cNvPr>
          <p:cNvSpPr>
            <a:spLocks noGrp="1"/>
          </p:cNvSpPr>
          <p:nvPr>
            <p:ph type="dt" sz="half" idx="10"/>
          </p:nvPr>
        </p:nvSpPr>
        <p:spPr/>
        <p:txBody>
          <a:bodyPr/>
          <a:lstStyle/>
          <a:p>
            <a:fld id="{D4F2E2A7-59A8-4C1E-B863-97F10BFF2C3C}" type="datetimeFigureOut">
              <a:rPr lang="es-EC" smtClean="0"/>
              <a:t>10/11/21</a:t>
            </a:fld>
            <a:endParaRPr lang="es-EC"/>
          </a:p>
        </p:txBody>
      </p:sp>
      <p:sp>
        <p:nvSpPr>
          <p:cNvPr id="5" name="Marcador de pie de página 4">
            <a:extLst>
              <a:ext uri="{FF2B5EF4-FFF2-40B4-BE49-F238E27FC236}">
                <a16:creationId xmlns:a16="http://schemas.microsoft.com/office/drawing/2014/main" id="{58EB0732-8C17-4131-94EB-FE79EBB36EE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F0B8B7F-5162-4A45-BC56-686238E584DB}"/>
              </a:ext>
            </a:extLst>
          </p:cNvPr>
          <p:cNvSpPr>
            <a:spLocks noGrp="1"/>
          </p:cNvSpPr>
          <p:nvPr>
            <p:ph type="sldNum" sz="quarter" idx="12"/>
          </p:nvPr>
        </p:nvSpPr>
        <p:spPr/>
        <p:txBody>
          <a:bodyPr/>
          <a:lstStyle/>
          <a:p>
            <a:fld id="{3C6E7BC5-500C-4431-9028-5AC0EB76587D}" type="slidenum">
              <a:rPr lang="es-EC" smtClean="0"/>
              <a:t>‹#›</a:t>
            </a:fld>
            <a:endParaRPr lang="es-EC"/>
          </a:p>
        </p:txBody>
      </p:sp>
    </p:spTree>
    <p:extLst>
      <p:ext uri="{BB962C8B-B14F-4D97-AF65-F5344CB8AC3E}">
        <p14:creationId xmlns:p14="http://schemas.microsoft.com/office/powerpoint/2010/main" val="3139169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02E7B-B547-4882-B998-A0BD3166EE8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EECFBCDD-F29C-43F9-BFBC-6F89F3613CA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2F69D01A-D79B-49B7-857F-1EE206741C8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64074E16-1D4E-48BA-BDD2-4317B63EA147}"/>
              </a:ext>
            </a:extLst>
          </p:cNvPr>
          <p:cNvSpPr>
            <a:spLocks noGrp="1"/>
          </p:cNvSpPr>
          <p:nvPr>
            <p:ph type="dt" sz="half" idx="10"/>
          </p:nvPr>
        </p:nvSpPr>
        <p:spPr/>
        <p:txBody>
          <a:bodyPr/>
          <a:lstStyle/>
          <a:p>
            <a:fld id="{D4F2E2A7-59A8-4C1E-B863-97F10BFF2C3C}" type="datetimeFigureOut">
              <a:rPr lang="es-EC" smtClean="0"/>
              <a:t>10/11/21</a:t>
            </a:fld>
            <a:endParaRPr lang="es-EC"/>
          </a:p>
        </p:txBody>
      </p:sp>
      <p:sp>
        <p:nvSpPr>
          <p:cNvPr id="6" name="Marcador de pie de página 5">
            <a:extLst>
              <a:ext uri="{FF2B5EF4-FFF2-40B4-BE49-F238E27FC236}">
                <a16:creationId xmlns:a16="http://schemas.microsoft.com/office/drawing/2014/main" id="{1E3E2BDF-31CE-4990-A927-8EC4D4C18BA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5D9FEBBF-5468-4F94-B8A6-09F8C5E9F717}"/>
              </a:ext>
            </a:extLst>
          </p:cNvPr>
          <p:cNvSpPr>
            <a:spLocks noGrp="1"/>
          </p:cNvSpPr>
          <p:nvPr>
            <p:ph type="sldNum" sz="quarter" idx="12"/>
          </p:nvPr>
        </p:nvSpPr>
        <p:spPr/>
        <p:txBody>
          <a:bodyPr/>
          <a:lstStyle/>
          <a:p>
            <a:fld id="{3C6E7BC5-500C-4431-9028-5AC0EB76587D}" type="slidenum">
              <a:rPr lang="es-EC" smtClean="0"/>
              <a:t>‹#›</a:t>
            </a:fld>
            <a:endParaRPr lang="es-EC"/>
          </a:p>
        </p:txBody>
      </p:sp>
    </p:spTree>
    <p:extLst>
      <p:ext uri="{BB962C8B-B14F-4D97-AF65-F5344CB8AC3E}">
        <p14:creationId xmlns:p14="http://schemas.microsoft.com/office/powerpoint/2010/main" val="671916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BE3201-2671-480A-89A1-69A947AF026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86C41DBE-9911-4419-BFBA-0516552F89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D16B5A7-C354-4ACE-BE83-2A76AAB9726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C9B50273-B543-452D-84D9-5E41ED737A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F02EDF9-365F-4DAD-942A-82BE4D367D3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5D268B31-A506-4B92-AA97-A9C1E83B7E41}"/>
              </a:ext>
            </a:extLst>
          </p:cNvPr>
          <p:cNvSpPr>
            <a:spLocks noGrp="1"/>
          </p:cNvSpPr>
          <p:nvPr>
            <p:ph type="dt" sz="half" idx="10"/>
          </p:nvPr>
        </p:nvSpPr>
        <p:spPr/>
        <p:txBody>
          <a:bodyPr/>
          <a:lstStyle/>
          <a:p>
            <a:fld id="{D4F2E2A7-59A8-4C1E-B863-97F10BFF2C3C}" type="datetimeFigureOut">
              <a:rPr lang="es-EC" smtClean="0"/>
              <a:t>10/11/21</a:t>
            </a:fld>
            <a:endParaRPr lang="es-EC"/>
          </a:p>
        </p:txBody>
      </p:sp>
      <p:sp>
        <p:nvSpPr>
          <p:cNvPr id="8" name="Marcador de pie de página 7">
            <a:extLst>
              <a:ext uri="{FF2B5EF4-FFF2-40B4-BE49-F238E27FC236}">
                <a16:creationId xmlns:a16="http://schemas.microsoft.com/office/drawing/2014/main" id="{04BA5E2B-C5B1-4369-9119-BF1AB9829477}"/>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A4B61B72-10DB-4BA5-B882-E79ED1707540}"/>
              </a:ext>
            </a:extLst>
          </p:cNvPr>
          <p:cNvSpPr>
            <a:spLocks noGrp="1"/>
          </p:cNvSpPr>
          <p:nvPr>
            <p:ph type="sldNum" sz="quarter" idx="12"/>
          </p:nvPr>
        </p:nvSpPr>
        <p:spPr/>
        <p:txBody>
          <a:bodyPr/>
          <a:lstStyle/>
          <a:p>
            <a:fld id="{3C6E7BC5-500C-4431-9028-5AC0EB76587D}" type="slidenum">
              <a:rPr lang="es-EC" smtClean="0"/>
              <a:t>‹#›</a:t>
            </a:fld>
            <a:endParaRPr lang="es-EC"/>
          </a:p>
        </p:txBody>
      </p:sp>
    </p:spTree>
    <p:extLst>
      <p:ext uri="{BB962C8B-B14F-4D97-AF65-F5344CB8AC3E}">
        <p14:creationId xmlns:p14="http://schemas.microsoft.com/office/powerpoint/2010/main" val="1036678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2ABBD0-6A6B-464E-BBA4-28B09114EA3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0015AC42-52D8-402E-B6BF-A72374271329}"/>
              </a:ext>
            </a:extLst>
          </p:cNvPr>
          <p:cNvSpPr>
            <a:spLocks noGrp="1"/>
          </p:cNvSpPr>
          <p:nvPr>
            <p:ph type="dt" sz="half" idx="10"/>
          </p:nvPr>
        </p:nvSpPr>
        <p:spPr/>
        <p:txBody>
          <a:bodyPr/>
          <a:lstStyle/>
          <a:p>
            <a:fld id="{D4F2E2A7-59A8-4C1E-B863-97F10BFF2C3C}" type="datetimeFigureOut">
              <a:rPr lang="es-EC" smtClean="0"/>
              <a:t>10/11/21</a:t>
            </a:fld>
            <a:endParaRPr lang="es-EC"/>
          </a:p>
        </p:txBody>
      </p:sp>
      <p:sp>
        <p:nvSpPr>
          <p:cNvPr id="4" name="Marcador de pie de página 3">
            <a:extLst>
              <a:ext uri="{FF2B5EF4-FFF2-40B4-BE49-F238E27FC236}">
                <a16:creationId xmlns:a16="http://schemas.microsoft.com/office/drawing/2014/main" id="{4678E5F2-022A-4B9D-A56E-D66E8CC8164F}"/>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8169E991-67F8-497C-B136-6E5A08B5A8C9}"/>
              </a:ext>
            </a:extLst>
          </p:cNvPr>
          <p:cNvSpPr>
            <a:spLocks noGrp="1"/>
          </p:cNvSpPr>
          <p:nvPr>
            <p:ph type="sldNum" sz="quarter" idx="12"/>
          </p:nvPr>
        </p:nvSpPr>
        <p:spPr/>
        <p:txBody>
          <a:bodyPr/>
          <a:lstStyle/>
          <a:p>
            <a:fld id="{3C6E7BC5-500C-4431-9028-5AC0EB76587D}" type="slidenum">
              <a:rPr lang="es-EC" smtClean="0"/>
              <a:t>‹#›</a:t>
            </a:fld>
            <a:endParaRPr lang="es-EC"/>
          </a:p>
        </p:txBody>
      </p:sp>
    </p:spTree>
    <p:extLst>
      <p:ext uri="{BB962C8B-B14F-4D97-AF65-F5344CB8AC3E}">
        <p14:creationId xmlns:p14="http://schemas.microsoft.com/office/powerpoint/2010/main" val="2960305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58A09AB-EDC6-4636-8D0F-EACA9F2A1A06}"/>
              </a:ext>
            </a:extLst>
          </p:cNvPr>
          <p:cNvSpPr>
            <a:spLocks noGrp="1"/>
          </p:cNvSpPr>
          <p:nvPr>
            <p:ph type="dt" sz="half" idx="10"/>
          </p:nvPr>
        </p:nvSpPr>
        <p:spPr/>
        <p:txBody>
          <a:bodyPr/>
          <a:lstStyle/>
          <a:p>
            <a:fld id="{D4F2E2A7-59A8-4C1E-B863-97F10BFF2C3C}" type="datetimeFigureOut">
              <a:rPr lang="es-EC" smtClean="0"/>
              <a:t>10/11/21</a:t>
            </a:fld>
            <a:endParaRPr lang="es-EC"/>
          </a:p>
        </p:txBody>
      </p:sp>
      <p:sp>
        <p:nvSpPr>
          <p:cNvPr id="3" name="Marcador de pie de página 2">
            <a:extLst>
              <a:ext uri="{FF2B5EF4-FFF2-40B4-BE49-F238E27FC236}">
                <a16:creationId xmlns:a16="http://schemas.microsoft.com/office/drawing/2014/main" id="{31BF122B-45FE-4A77-AA2C-BA5D27071F88}"/>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A6FDCC68-2FB7-4EFD-96F2-1578EF05787A}"/>
              </a:ext>
            </a:extLst>
          </p:cNvPr>
          <p:cNvSpPr>
            <a:spLocks noGrp="1"/>
          </p:cNvSpPr>
          <p:nvPr>
            <p:ph type="sldNum" sz="quarter" idx="12"/>
          </p:nvPr>
        </p:nvSpPr>
        <p:spPr/>
        <p:txBody>
          <a:bodyPr/>
          <a:lstStyle/>
          <a:p>
            <a:fld id="{3C6E7BC5-500C-4431-9028-5AC0EB76587D}" type="slidenum">
              <a:rPr lang="es-EC" smtClean="0"/>
              <a:t>‹#›</a:t>
            </a:fld>
            <a:endParaRPr lang="es-EC"/>
          </a:p>
        </p:txBody>
      </p:sp>
    </p:spTree>
    <p:extLst>
      <p:ext uri="{BB962C8B-B14F-4D97-AF65-F5344CB8AC3E}">
        <p14:creationId xmlns:p14="http://schemas.microsoft.com/office/powerpoint/2010/main" val="336157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D5068D-448A-498F-BAB9-508A6ED6CED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B8392E7-7702-4593-89E9-15ACA5EFA2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130CC75E-5FA1-4FE3-9A8D-0334380409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CF5B148-0E7C-4DEF-AAF0-1E1777A933DB}"/>
              </a:ext>
            </a:extLst>
          </p:cNvPr>
          <p:cNvSpPr>
            <a:spLocks noGrp="1"/>
          </p:cNvSpPr>
          <p:nvPr>
            <p:ph type="dt" sz="half" idx="10"/>
          </p:nvPr>
        </p:nvSpPr>
        <p:spPr/>
        <p:txBody>
          <a:bodyPr/>
          <a:lstStyle/>
          <a:p>
            <a:fld id="{D4F2E2A7-59A8-4C1E-B863-97F10BFF2C3C}" type="datetimeFigureOut">
              <a:rPr lang="es-EC" smtClean="0"/>
              <a:t>10/11/21</a:t>
            </a:fld>
            <a:endParaRPr lang="es-EC"/>
          </a:p>
        </p:txBody>
      </p:sp>
      <p:sp>
        <p:nvSpPr>
          <p:cNvPr id="6" name="Marcador de pie de página 5">
            <a:extLst>
              <a:ext uri="{FF2B5EF4-FFF2-40B4-BE49-F238E27FC236}">
                <a16:creationId xmlns:a16="http://schemas.microsoft.com/office/drawing/2014/main" id="{15C6F739-D023-4492-AF7C-BB88228BD5A6}"/>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84AE6F0-31A8-43A1-BCFE-91D6F4BBD707}"/>
              </a:ext>
            </a:extLst>
          </p:cNvPr>
          <p:cNvSpPr>
            <a:spLocks noGrp="1"/>
          </p:cNvSpPr>
          <p:nvPr>
            <p:ph type="sldNum" sz="quarter" idx="12"/>
          </p:nvPr>
        </p:nvSpPr>
        <p:spPr/>
        <p:txBody>
          <a:bodyPr/>
          <a:lstStyle/>
          <a:p>
            <a:fld id="{3C6E7BC5-500C-4431-9028-5AC0EB76587D}" type="slidenum">
              <a:rPr lang="es-EC" smtClean="0"/>
              <a:t>‹#›</a:t>
            </a:fld>
            <a:endParaRPr lang="es-EC"/>
          </a:p>
        </p:txBody>
      </p:sp>
    </p:spTree>
    <p:extLst>
      <p:ext uri="{BB962C8B-B14F-4D97-AF65-F5344CB8AC3E}">
        <p14:creationId xmlns:p14="http://schemas.microsoft.com/office/powerpoint/2010/main" val="1825971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78997-EE79-4788-A161-8289116AF48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4317D80D-97CE-4CB6-AF09-92852DAB07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9B76B41E-8889-4589-B1B4-D612BF3D76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B5937C-12B6-4D74-B987-014552B82A4F}"/>
              </a:ext>
            </a:extLst>
          </p:cNvPr>
          <p:cNvSpPr>
            <a:spLocks noGrp="1"/>
          </p:cNvSpPr>
          <p:nvPr>
            <p:ph type="dt" sz="half" idx="10"/>
          </p:nvPr>
        </p:nvSpPr>
        <p:spPr/>
        <p:txBody>
          <a:bodyPr/>
          <a:lstStyle/>
          <a:p>
            <a:fld id="{D4F2E2A7-59A8-4C1E-B863-97F10BFF2C3C}" type="datetimeFigureOut">
              <a:rPr lang="es-EC" smtClean="0"/>
              <a:t>10/11/21</a:t>
            </a:fld>
            <a:endParaRPr lang="es-EC"/>
          </a:p>
        </p:txBody>
      </p:sp>
      <p:sp>
        <p:nvSpPr>
          <p:cNvPr id="6" name="Marcador de pie de página 5">
            <a:extLst>
              <a:ext uri="{FF2B5EF4-FFF2-40B4-BE49-F238E27FC236}">
                <a16:creationId xmlns:a16="http://schemas.microsoft.com/office/drawing/2014/main" id="{0FBE6AE8-A57E-4014-BE74-98B409E4226B}"/>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94E7B31F-890D-4794-8EB0-E1CE8F0825A0}"/>
              </a:ext>
            </a:extLst>
          </p:cNvPr>
          <p:cNvSpPr>
            <a:spLocks noGrp="1"/>
          </p:cNvSpPr>
          <p:nvPr>
            <p:ph type="sldNum" sz="quarter" idx="12"/>
          </p:nvPr>
        </p:nvSpPr>
        <p:spPr/>
        <p:txBody>
          <a:bodyPr/>
          <a:lstStyle/>
          <a:p>
            <a:fld id="{3C6E7BC5-500C-4431-9028-5AC0EB76587D}" type="slidenum">
              <a:rPr lang="es-EC" smtClean="0"/>
              <a:t>‹#›</a:t>
            </a:fld>
            <a:endParaRPr lang="es-EC"/>
          </a:p>
        </p:txBody>
      </p:sp>
    </p:spTree>
    <p:extLst>
      <p:ext uri="{BB962C8B-B14F-4D97-AF65-F5344CB8AC3E}">
        <p14:creationId xmlns:p14="http://schemas.microsoft.com/office/powerpoint/2010/main" val="4146951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3BA1491-5C76-436E-99E0-19CB6D6D94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16371A33-8FEE-41CB-99C4-D6DFCC213C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8D29FBE8-43AF-4B77-8102-8F77D60C72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2E2A7-59A8-4C1E-B863-97F10BFF2C3C}" type="datetimeFigureOut">
              <a:rPr lang="es-EC" smtClean="0"/>
              <a:t>10/11/21</a:t>
            </a:fld>
            <a:endParaRPr lang="es-EC"/>
          </a:p>
        </p:txBody>
      </p:sp>
      <p:sp>
        <p:nvSpPr>
          <p:cNvPr id="5" name="Marcador de pie de página 4">
            <a:extLst>
              <a:ext uri="{FF2B5EF4-FFF2-40B4-BE49-F238E27FC236}">
                <a16:creationId xmlns:a16="http://schemas.microsoft.com/office/drawing/2014/main" id="{97724FD5-B703-4B6E-B920-D66EAF8A6B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08BB5308-F92C-4ACF-9C09-E012E240A0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6E7BC5-500C-4431-9028-5AC0EB76587D}" type="slidenum">
              <a:rPr lang="es-EC" smtClean="0"/>
              <a:t>‹#›</a:t>
            </a:fld>
            <a:endParaRPr lang="es-EC"/>
          </a:p>
        </p:txBody>
      </p:sp>
    </p:spTree>
    <p:extLst>
      <p:ext uri="{BB962C8B-B14F-4D97-AF65-F5344CB8AC3E}">
        <p14:creationId xmlns:p14="http://schemas.microsoft.com/office/powerpoint/2010/main" val="491452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image" Target="../media/image10.jpg"/><Relationship Id="rId7" Type="http://schemas.openxmlformats.org/officeDocument/2006/relationships/image" Target="../media/image5.tiff"/><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image" Target="../media/image10.jpg"/><Relationship Id="rId7" Type="http://schemas.openxmlformats.org/officeDocument/2006/relationships/image" Target="../media/image5.tiff"/><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image" Target="../media/image10.jpg"/><Relationship Id="rId7" Type="http://schemas.openxmlformats.org/officeDocument/2006/relationships/image" Target="../media/image5.tiff"/><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diagramLayout" Target="../diagrams/layout1.xml"/><Relationship Id="rId7" Type="http://schemas.openxmlformats.org/officeDocument/2006/relationships/image" Target="../media/image5.tiff"/><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5.tiff"/><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5.tiff"/><Relationship Id="rId7"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9" Type="http://schemas.openxmlformats.org/officeDocument/2006/relationships/image" Target="../media/image1.tiff"/></Relationships>
</file>

<file path=ppt/slides/_rels/slide1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4.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9.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1.tiff"/><Relationship Id="rId4" Type="http://schemas.openxmlformats.org/officeDocument/2006/relationships/image" Target="../media/image9.jpeg"/><Relationship Id="rId9" Type="http://schemas.openxmlformats.org/officeDocument/2006/relationships/image" Target="../media/image5.tiff"/></Relationships>
</file>

<file path=ppt/slides/_rels/slide1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4.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9.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1.tiff"/><Relationship Id="rId4" Type="http://schemas.openxmlformats.org/officeDocument/2006/relationships/image" Target="../media/image9.jpeg"/><Relationship Id="rId9" Type="http://schemas.openxmlformats.org/officeDocument/2006/relationships/image" Target="../media/image5.tiff"/></Relationships>
</file>

<file path=ppt/slides/_rels/slide1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4.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9.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1.tiff"/><Relationship Id="rId4" Type="http://schemas.openxmlformats.org/officeDocument/2006/relationships/image" Target="../media/image9.jpeg"/><Relationship Id="rId9" Type="http://schemas.openxmlformats.org/officeDocument/2006/relationships/image" Target="../media/image5.tiff"/></Relationships>
</file>

<file path=ppt/slides/_rels/slide1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4.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9.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1.tiff"/><Relationship Id="rId4" Type="http://schemas.openxmlformats.org/officeDocument/2006/relationships/image" Target="../media/image9.jpeg"/><Relationship Id="rId9" Type="http://schemas.openxmlformats.org/officeDocument/2006/relationships/image" Target="../media/image5.tiff"/></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4.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9.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1.tiff"/><Relationship Id="rId4" Type="http://schemas.openxmlformats.org/officeDocument/2006/relationships/image" Target="../media/image9.jpeg"/><Relationship Id="rId9" Type="http://schemas.openxmlformats.org/officeDocument/2006/relationships/image" Target="../media/image5.tiff"/></Relationships>
</file>

<file path=ppt/slides/_rels/slide2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4.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9.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1.tiff"/><Relationship Id="rId4" Type="http://schemas.openxmlformats.org/officeDocument/2006/relationships/image" Target="../media/image9.jpeg"/><Relationship Id="rId9" Type="http://schemas.openxmlformats.org/officeDocument/2006/relationships/image" Target="../media/image5.tiff"/></Relationships>
</file>

<file path=ppt/slides/_rels/slide2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4.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9.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1.tiff"/><Relationship Id="rId4" Type="http://schemas.openxmlformats.org/officeDocument/2006/relationships/image" Target="../media/image9.jpeg"/><Relationship Id="rId9" Type="http://schemas.openxmlformats.org/officeDocument/2006/relationships/image" Target="../media/image5.tiff"/></Relationships>
</file>

<file path=ppt/slides/_rels/slide2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4.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9.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1.tiff"/><Relationship Id="rId4" Type="http://schemas.openxmlformats.org/officeDocument/2006/relationships/image" Target="../media/image9.jpeg"/><Relationship Id="rId9" Type="http://schemas.openxmlformats.org/officeDocument/2006/relationships/image" Target="../media/image5.tiff"/></Relationships>
</file>

<file path=ppt/slides/_rels/slide24.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tiff"/></Relationships>
</file>

<file path=ppt/slides/_rels/slide25.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tiff"/></Relationships>
</file>

<file path=ppt/slides/_rels/slide26.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tiff"/></Relationships>
</file>

<file path=ppt/slides/_rels/slide2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2.jpg"/><Relationship Id="rId1" Type="http://schemas.openxmlformats.org/officeDocument/2006/relationships/slideLayout" Target="../slideLayouts/slideLayout9.xml"/><Relationship Id="rId4" Type="http://schemas.openxmlformats.org/officeDocument/2006/relationships/image" Target="../media/image1.tiff"/></Relationships>
</file>

<file path=ppt/slides/_rels/slide2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5.tiff"/><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5.tif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SAFETY%20RULES.wmv"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tiff"/></Relationships>
</file>

<file path=ppt/slides/_rels/slide30.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image" Target="../media/image10.jpg"/><Relationship Id="rId7" Type="http://schemas.openxmlformats.org/officeDocument/2006/relationships/image" Target="../media/image5.tiff"/><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9.xml"/><Relationship Id="rId6" Type="http://schemas.openxmlformats.org/officeDocument/2006/relationships/image" Target="../media/image1.tiff"/><Relationship Id="rId5" Type="http://schemas.openxmlformats.org/officeDocument/2006/relationships/image" Target="../media/image5.tiff"/><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9.xml"/><Relationship Id="rId6" Type="http://schemas.openxmlformats.org/officeDocument/2006/relationships/image" Target="../media/image1.tiff"/><Relationship Id="rId5" Type="http://schemas.openxmlformats.org/officeDocument/2006/relationships/image" Target="../media/image5.tif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1.tiff"/><Relationship Id="rId5" Type="http://schemas.openxmlformats.org/officeDocument/2006/relationships/image" Target="../media/image5.tiff"/><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image" Target="../media/image10.jpg"/><Relationship Id="rId7" Type="http://schemas.openxmlformats.org/officeDocument/2006/relationships/image" Target="../media/image5.tiff"/><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5.tif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5.tif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12 Rectángulo redondeado"/>
          <p:cNvSpPr>
            <a:spLocks noChangeArrowheads="1"/>
          </p:cNvSpPr>
          <p:nvPr/>
        </p:nvSpPr>
        <p:spPr bwMode="auto">
          <a:xfrm>
            <a:off x="3935417" y="3573467"/>
            <a:ext cx="5761037" cy="71913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marL="609585" indent="-609585" algn="just">
              <a:lnSpc>
                <a:spcPct val="80000"/>
              </a:lnSpc>
            </a:pPr>
            <a:endParaRPr lang="es-EC" sz="2600" b="1" dirty="0">
              <a:solidFill>
                <a:schemeClr val="bg1"/>
              </a:solidFill>
              <a:latin typeface="Times New Roman" pitchFamily="18" charset="0"/>
            </a:endParaRPr>
          </a:p>
        </p:txBody>
      </p:sp>
      <p:sp>
        <p:nvSpPr>
          <p:cNvPr id="31" name="Rectángulo 15"/>
          <p:cNvSpPr/>
          <p:nvPr/>
        </p:nvSpPr>
        <p:spPr>
          <a:xfrm>
            <a:off x="2152912" y="326317"/>
            <a:ext cx="7995137" cy="1045158"/>
          </a:xfrm>
          <a:prstGeom prst="rect">
            <a:avLst/>
          </a:prstGeom>
        </p:spPr>
        <p:txBody>
          <a:bodyPr wrap="square">
            <a:spAutoFit/>
          </a:bodyPr>
          <a:lstStyle/>
          <a:p>
            <a:pPr algn="ctr">
              <a:lnSpc>
                <a:spcPct val="200000"/>
              </a:lnSpc>
            </a:pPr>
            <a:r>
              <a:rPr lang="es-ES" sz="3600" b="1" dirty="0">
                <a:solidFill>
                  <a:schemeClr val="accent6">
                    <a:lumMod val="75000"/>
                  </a:schemeClr>
                </a:solidFill>
                <a:effectLst/>
                <a:latin typeface="Calibri" panose="020F0502020204030204" pitchFamily="34" charset="0"/>
                <a:ea typeface="Times New Roman" panose="02020603050405020304" pitchFamily="18" charset="0"/>
                <a:cs typeface="Calibri" panose="020F0502020204030204" pitchFamily="34" charset="0"/>
              </a:rPr>
              <a:t>ESCUELA POLITÉCNICA DEL EJÉRCITO </a:t>
            </a:r>
            <a:endParaRPr lang="es-EC" sz="3600" b="1" dirty="0">
              <a:solidFill>
                <a:schemeClr val="accent6">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Rectángulo 15">
            <a:extLst>
              <a:ext uri="{FF2B5EF4-FFF2-40B4-BE49-F238E27FC236}">
                <a16:creationId xmlns:a16="http://schemas.microsoft.com/office/drawing/2014/main" id="{24888AA2-26A7-4D6F-9269-73FAEA76708E}"/>
              </a:ext>
            </a:extLst>
          </p:cNvPr>
          <p:cNvSpPr/>
          <p:nvPr/>
        </p:nvSpPr>
        <p:spPr>
          <a:xfrm>
            <a:off x="2406329" y="5330550"/>
            <a:ext cx="7290125" cy="584775"/>
          </a:xfrm>
          <a:prstGeom prst="rect">
            <a:avLst/>
          </a:prstGeom>
        </p:spPr>
        <p:txBody>
          <a:bodyPr wrap="square">
            <a:spAutoFit/>
          </a:bodyPr>
          <a:lstStyle/>
          <a:p>
            <a:r>
              <a:rPr lang="es-EC" sz="3200" dirty="0"/>
              <a:t>    MAYO. DE I. FERNANDO VITERI MOLINA</a:t>
            </a:r>
          </a:p>
        </p:txBody>
      </p:sp>
      <p:sp>
        <p:nvSpPr>
          <p:cNvPr id="6" name="Rectángulo 15">
            <a:extLst>
              <a:ext uri="{FF2B5EF4-FFF2-40B4-BE49-F238E27FC236}">
                <a16:creationId xmlns:a16="http://schemas.microsoft.com/office/drawing/2014/main" id="{CAF3BC93-A644-4E77-9589-680313E221EF}"/>
              </a:ext>
            </a:extLst>
          </p:cNvPr>
          <p:cNvSpPr/>
          <p:nvPr/>
        </p:nvSpPr>
        <p:spPr>
          <a:xfrm>
            <a:off x="4901873" y="5779649"/>
            <a:ext cx="7290125" cy="584775"/>
          </a:xfrm>
          <a:prstGeom prst="rect">
            <a:avLst/>
          </a:prstGeom>
        </p:spPr>
        <p:txBody>
          <a:bodyPr wrap="square">
            <a:spAutoFit/>
          </a:bodyPr>
          <a:lstStyle/>
          <a:p>
            <a:endParaRPr lang="es-EC" sz="3200" dirty="0"/>
          </a:p>
        </p:txBody>
      </p:sp>
      <p:sp>
        <p:nvSpPr>
          <p:cNvPr id="7" name="Rectángulo 6">
            <a:extLst>
              <a:ext uri="{FF2B5EF4-FFF2-40B4-BE49-F238E27FC236}">
                <a16:creationId xmlns:a16="http://schemas.microsoft.com/office/drawing/2014/main" id="{F824DED0-08DE-4925-8FF2-4BF7A18CE016}"/>
              </a:ext>
            </a:extLst>
          </p:cNvPr>
          <p:cNvSpPr/>
          <p:nvPr/>
        </p:nvSpPr>
        <p:spPr>
          <a:xfrm>
            <a:off x="5188742" y="6072036"/>
            <a:ext cx="1384966" cy="523220"/>
          </a:xfrm>
          <a:prstGeom prst="rect">
            <a:avLst/>
          </a:prstGeom>
        </p:spPr>
        <p:txBody>
          <a:bodyPr wrap="square">
            <a:spAutoFit/>
          </a:bodyPr>
          <a:lstStyle/>
          <a:p>
            <a:pPr marL="450215" algn="ctr">
              <a:spcAft>
                <a:spcPts val="0"/>
              </a:spcAft>
            </a:pPr>
            <a:r>
              <a:rPr lang="es-EC" sz="2800" b="1" dirty="0">
                <a:latin typeface="Calibri" panose="020F0502020204030204" pitchFamily="34" charset="0"/>
                <a:ea typeface="Times New Roman" panose="02020603050405020304" pitchFamily="18" charset="0"/>
                <a:cs typeface="Calibri" panose="020F0502020204030204" pitchFamily="34" charset="0"/>
              </a:rPr>
              <a:t>2021 </a:t>
            </a:r>
            <a:endParaRPr lang="es-EC" sz="12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 name="Picture 1">
            <a:extLst>
              <a:ext uri="{FF2B5EF4-FFF2-40B4-BE49-F238E27FC236}">
                <a16:creationId xmlns:a16="http://schemas.microsoft.com/office/drawing/2014/main" id="{BA62D94A-0731-6542-BB7A-EA43C10341EB}"/>
              </a:ext>
            </a:extLst>
          </p:cNvPr>
          <p:cNvPicPr>
            <a:picLocks noChangeAspect="1"/>
          </p:cNvPicPr>
          <p:nvPr/>
        </p:nvPicPr>
        <p:blipFill>
          <a:blip r:embed="rId3"/>
          <a:stretch>
            <a:fillRect/>
          </a:stretch>
        </p:blipFill>
        <p:spPr>
          <a:xfrm>
            <a:off x="4090469" y="1679183"/>
            <a:ext cx="3723397" cy="3358980"/>
          </a:xfrm>
          <a:prstGeom prst="rect">
            <a:avLst/>
          </a:prstGeom>
        </p:spPr>
      </p:pic>
    </p:spTree>
    <p:extLst>
      <p:ext uri="{BB962C8B-B14F-4D97-AF65-F5344CB8AC3E}">
        <p14:creationId xmlns:p14="http://schemas.microsoft.com/office/powerpoint/2010/main" val="1915181463"/>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Title 1"/>
          <p:cNvSpPr txBox="1">
            <a:spLocks/>
          </p:cNvSpPr>
          <p:nvPr/>
        </p:nvSpPr>
        <p:spPr bwMode="auto">
          <a:xfrm>
            <a:off x="2247037" y="443068"/>
            <a:ext cx="7848141" cy="584775"/>
          </a:xfrm>
          <a:prstGeom prst="rect">
            <a:avLst/>
          </a:prstGeom>
          <a:effectLst>
            <a:outerShdw blurRad="50800" dist="12700" dir="5400000" algn="ctr" rotWithShape="0">
              <a:sysClr val="windowText" lastClr="000000"/>
            </a:outerShdw>
          </a:effectLst>
        </p:spPr>
        <p:style>
          <a:lnRef idx="0">
            <a:scrgbClr r="0" g="0" b="0"/>
          </a:lnRef>
          <a:fillRef idx="1002">
            <a:schemeClr val="dk1"/>
          </a:fillRef>
          <a:effectRef idx="0">
            <a:scrgbClr r="0" g="0" b="0"/>
          </a:effectRef>
          <a:fontRef idx="major"/>
        </p:style>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j-ea"/>
                <a:cs typeface="Times New Roman" pitchFamily="18" charset="0"/>
              </a:rPr>
              <a:t>OBJETIVO GENERAL</a:t>
            </a:r>
          </a:p>
        </p:txBody>
      </p:sp>
      <p:sp>
        <p:nvSpPr>
          <p:cNvPr id="6" name="TextBox 25">
            <a:extLst>
              <a:ext uri="{FF2B5EF4-FFF2-40B4-BE49-F238E27FC236}">
                <a16:creationId xmlns:a16="http://schemas.microsoft.com/office/drawing/2014/main" id="{0B6E2F5E-FE77-4CAF-AED5-D54CC32DD9E4}"/>
              </a:ext>
            </a:extLst>
          </p:cNvPr>
          <p:cNvSpPr txBox="1"/>
          <p:nvPr/>
        </p:nvSpPr>
        <p:spPr>
          <a:xfrm>
            <a:off x="2120348" y="2112943"/>
            <a:ext cx="7974830" cy="2062103"/>
          </a:xfrm>
          <a:prstGeom prst="rect">
            <a:avLst/>
          </a:prstGeom>
          <a:noFill/>
        </p:spPr>
        <p:txBody>
          <a:bodyPr wrap="square" rtlCol="0">
            <a:spAutoFit/>
          </a:bodyPr>
          <a:lstStyle/>
          <a:p>
            <a:pPr algn="just">
              <a:defRPr/>
            </a:pPr>
            <a:r>
              <a:rPr lang="es-E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Analizar</a:t>
            </a:r>
            <a:r>
              <a:rPr lang="es-ES" sz="2800" b="1" dirty="0">
                <a:solidFill>
                  <a:schemeClr val="bg1"/>
                </a:solidFill>
                <a:effectLst/>
                <a:latin typeface="Times New Roman" panose="02020603050405020304" pitchFamily="18" charset="0"/>
                <a:ea typeface="Calibri" panose="020F0502020204030204" pitchFamily="34" charset="0"/>
              </a:rPr>
              <a:t> </a:t>
            </a:r>
            <a:r>
              <a:rPr lang="es-ES" sz="2800" dirty="0">
                <a:solidFill>
                  <a:schemeClr val="bg1"/>
                </a:solidFill>
                <a:latin typeface="Calibri" panose="020F0502020204030204" pitchFamily="34" charset="0"/>
                <a:cs typeface="Calibri" panose="020F0502020204030204" pitchFamily="34" charset="0"/>
              </a:rPr>
              <a:t>el proceso de selección de aspirantes a cadetes a la Escuela Superior Militar “ELOY ALFARO” y su repercusión en el proceso de formación.</a:t>
            </a:r>
            <a:endParaRPr lang="es-EC" sz="2800" dirty="0">
              <a:solidFill>
                <a:schemeClr val="bg1"/>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C" sz="4400" b="1" i="0" u="none" strike="noStrike" kern="1200" cap="none" spc="0" normalizeH="0" baseline="0" dirty="0">
              <a:ln>
                <a:noFill/>
              </a:ln>
              <a:solidFill>
                <a:schemeClr val="bg1"/>
              </a:solidFill>
              <a:effectLst/>
              <a:uLnTx/>
              <a:uFillTx/>
              <a:latin typeface="Noto Sans" panose="020B0502040504020204" pitchFamily="34"/>
              <a:ea typeface="Noto Sans" panose="020B0502040504020204" pitchFamily="34"/>
              <a:cs typeface="Noto Sans" panose="020B0502040504020204" pitchFamily="34"/>
            </a:endParaRPr>
          </a:p>
        </p:txBody>
      </p:sp>
      <p:grpSp>
        <p:nvGrpSpPr>
          <p:cNvPr id="2" name="Group 1">
            <a:extLst>
              <a:ext uri="{FF2B5EF4-FFF2-40B4-BE49-F238E27FC236}">
                <a16:creationId xmlns:a16="http://schemas.microsoft.com/office/drawing/2014/main" id="{73F10669-31DA-4F3D-8CB0-DB4921BBBB4E}"/>
              </a:ext>
            </a:extLst>
          </p:cNvPr>
          <p:cNvGrpSpPr/>
          <p:nvPr/>
        </p:nvGrpSpPr>
        <p:grpSpPr>
          <a:xfrm>
            <a:off x="677449" y="5062331"/>
            <a:ext cx="11271247" cy="1378002"/>
            <a:chOff x="677449" y="5062331"/>
            <a:chExt cx="11271247" cy="1378002"/>
          </a:xfrm>
        </p:grpSpPr>
        <p:grpSp>
          <p:nvGrpSpPr>
            <p:cNvPr id="8" name="Group 7">
              <a:extLst>
                <a:ext uri="{FF2B5EF4-FFF2-40B4-BE49-F238E27FC236}">
                  <a16:creationId xmlns:a16="http://schemas.microsoft.com/office/drawing/2014/main" id="{16162EB6-4361-41AA-A967-65C3DD6185B8}"/>
                </a:ext>
              </a:extLst>
            </p:cNvPr>
            <p:cNvGrpSpPr/>
            <p:nvPr/>
          </p:nvGrpSpPr>
          <p:grpSpPr>
            <a:xfrm>
              <a:off x="677449" y="5062331"/>
              <a:ext cx="3139177" cy="1378002"/>
              <a:chOff x="572328" y="1608482"/>
              <a:chExt cx="4251462" cy="3069535"/>
            </a:xfrm>
          </p:grpSpPr>
          <p:pic>
            <p:nvPicPr>
              <p:cNvPr id="9" name="Picture 2" descr="CADETES DE... - ESMIL - Escuela Superior Militar Eloy Alfaro | Facebook">
                <a:extLst>
                  <a:ext uri="{FF2B5EF4-FFF2-40B4-BE49-F238E27FC236}">
                    <a16:creationId xmlns:a16="http://schemas.microsoft.com/office/drawing/2014/main" id="{4B69461B-741A-4D0C-9F2C-E3DBA5BBC5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328" y="1608482"/>
                <a:ext cx="2104611" cy="12130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CE76ADE-289C-4653-B477-2144C66BA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939" y="1608482"/>
                <a:ext cx="2146851" cy="1213086"/>
              </a:xfrm>
              <a:prstGeom prst="rect">
                <a:avLst/>
              </a:prstGeom>
              <a:ln>
                <a:noFill/>
              </a:ln>
              <a:effectLst>
                <a:softEdge rad="112500"/>
              </a:effectLst>
            </p:spPr>
          </p:pic>
          <p:pic>
            <p:nvPicPr>
              <p:cNvPr id="11" name="Picture 10">
                <a:extLst>
                  <a:ext uri="{FF2B5EF4-FFF2-40B4-BE49-F238E27FC236}">
                    <a16:creationId xmlns:a16="http://schemas.microsoft.com/office/drawing/2014/main" id="{82665AE3-36BE-4434-B7F7-EC7AECA9E1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328" y="2821568"/>
                <a:ext cx="4251462" cy="1856449"/>
              </a:xfrm>
              <a:prstGeom prst="rect">
                <a:avLst/>
              </a:prstGeom>
              <a:ln>
                <a:noFill/>
              </a:ln>
              <a:effectLst>
                <a:softEdge rad="112500"/>
              </a:effectLst>
            </p:spPr>
          </p:pic>
        </p:grpSp>
        <p:pic>
          <p:nvPicPr>
            <p:cNvPr id="13" name="Picture 12">
              <a:extLst>
                <a:ext uri="{FF2B5EF4-FFF2-40B4-BE49-F238E27FC236}">
                  <a16:creationId xmlns:a16="http://schemas.microsoft.com/office/drawing/2014/main" id="{CF1BA832-2D28-4BDD-852D-9F16504B3B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3820" y="5062331"/>
              <a:ext cx="4706110" cy="1378002"/>
            </a:xfrm>
            <a:prstGeom prst="rect">
              <a:avLst/>
            </a:prstGeom>
            <a:ln>
              <a:noFill/>
            </a:ln>
            <a:effectLst>
              <a:softEdge rad="112500"/>
            </a:effectLst>
          </p:spPr>
        </p:pic>
        <p:pic>
          <p:nvPicPr>
            <p:cNvPr id="14" name="Picture 13">
              <a:extLst>
                <a:ext uri="{FF2B5EF4-FFF2-40B4-BE49-F238E27FC236}">
                  <a16:creationId xmlns:a16="http://schemas.microsoft.com/office/drawing/2014/main" id="{81F3B607-50DC-4645-97AB-38C82BCC4281}"/>
                </a:ext>
              </a:extLst>
            </p:cNvPr>
            <p:cNvPicPr>
              <a:picLocks noChangeAspect="1"/>
            </p:cNvPicPr>
            <p:nvPr/>
          </p:nvPicPr>
          <p:blipFill rotWithShape="1">
            <a:blip r:embed="rId6">
              <a:extLst>
                <a:ext uri="{28A0092B-C50C-407E-A947-70E740481C1C}">
                  <a14:useLocalDpi xmlns:a14="http://schemas.microsoft.com/office/drawing/2010/main" val="0"/>
                </a:ext>
              </a:extLst>
            </a:blip>
            <a:srcRect t="34322" r="4310"/>
            <a:stretch/>
          </p:blipFill>
          <p:spPr>
            <a:xfrm>
              <a:off x="9037983" y="5062331"/>
              <a:ext cx="2910713" cy="1378002"/>
            </a:xfrm>
            <a:prstGeom prst="rect">
              <a:avLst/>
            </a:prstGeom>
            <a:ln>
              <a:noFill/>
            </a:ln>
            <a:effectLst>
              <a:softEdge rad="112500"/>
            </a:effectLst>
          </p:spPr>
        </p:pic>
      </p:grpSp>
      <p:pic>
        <p:nvPicPr>
          <p:cNvPr id="16" name="Picture 15">
            <a:extLst>
              <a:ext uri="{FF2B5EF4-FFF2-40B4-BE49-F238E27FC236}">
                <a16:creationId xmlns:a16="http://schemas.microsoft.com/office/drawing/2014/main" id="{D04B5415-6185-0A4F-83C0-CF2807DF7EC3}"/>
              </a:ext>
            </a:extLst>
          </p:cNvPr>
          <p:cNvPicPr>
            <a:picLocks noChangeAspect="1"/>
          </p:cNvPicPr>
          <p:nvPr/>
        </p:nvPicPr>
        <p:blipFill>
          <a:blip r:embed="rId7"/>
          <a:stretch>
            <a:fillRect/>
          </a:stretch>
        </p:blipFill>
        <p:spPr>
          <a:xfrm>
            <a:off x="10800079" y="397389"/>
            <a:ext cx="1043044" cy="1043044"/>
          </a:xfrm>
          <a:prstGeom prst="rect">
            <a:avLst/>
          </a:prstGeom>
        </p:spPr>
      </p:pic>
      <p:pic>
        <p:nvPicPr>
          <p:cNvPr id="17" name="Picture 16">
            <a:extLst>
              <a:ext uri="{FF2B5EF4-FFF2-40B4-BE49-F238E27FC236}">
                <a16:creationId xmlns:a16="http://schemas.microsoft.com/office/drawing/2014/main" id="{E4338374-D26C-4744-B0A6-BBC506DF620D}"/>
              </a:ext>
            </a:extLst>
          </p:cNvPr>
          <p:cNvPicPr>
            <a:picLocks noChangeAspect="1"/>
          </p:cNvPicPr>
          <p:nvPr/>
        </p:nvPicPr>
        <p:blipFill>
          <a:blip r:embed="rId8"/>
          <a:stretch>
            <a:fillRect/>
          </a:stretch>
        </p:blipFill>
        <p:spPr>
          <a:xfrm>
            <a:off x="644354" y="182440"/>
            <a:ext cx="1632741" cy="1472941"/>
          </a:xfrm>
          <a:prstGeom prst="rect">
            <a:avLst/>
          </a:prstGeom>
        </p:spPr>
      </p:pic>
    </p:spTree>
    <p:extLst>
      <p:ext uri="{BB962C8B-B14F-4D97-AF65-F5344CB8AC3E}">
        <p14:creationId xmlns:p14="http://schemas.microsoft.com/office/powerpoint/2010/main" val="795461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Title 1"/>
          <p:cNvSpPr txBox="1">
            <a:spLocks/>
          </p:cNvSpPr>
          <p:nvPr/>
        </p:nvSpPr>
        <p:spPr bwMode="auto">
          <a:xfrm>
            <a:off x="2247037" y="443068"/>
            <a:ext cx="7848141" cy="584775"/>
          </a:xfrm>
          <a:prstGeom prst="rect">
            <a:avLst/>
          </a:prstGeom>
          <a:effectLst>
            <a:outerShdw blurRad="50800" dist="12700" dir="5400000" algn="ctr" rotWithShape="0">
              <a:sysClr val="windowText" lastClr="000000"/>
            </a:outerShdw>
          </a:effectLst>
        </p:spPr>
        <p:style>
          <a:lnRef idx="0">
            <a:scrgbClr r="0" g="0" b="0"/>
          </a:lnRef>
          <a:fillRef idx="1002">
            <a:schemeClr val="dk1"/>
          </a:fillRef>
          <a:effectRef idx="0">
            <a:scrgbClr r="0" g="0" b="0"/>
          </a:effectRef>
          <a:fontRef idx="major"/>
        </p:style>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j-ea"/>
                <a:cs typeface="Times New Roman" pitchFamily="18" charset="0"/>
              </a:rPr>
              <a:t>OBJETIVOS ESPECÍFICOS</a:t>
            </a:r>
          </a:p>
        </p:txBody>
      </p:sp>
      <p:sp>
        <p:nvSpPr>
          <p:cNvPr id="6" name="TextBox 25">
            <a:extLst>
              <a:ext uri="{FF2B5EF4-FFF2-40B4-BE49-F238E27FC236}">
                <a16:creationId xmlns:a16="http://schemas.microsoft.com/office/drawing/2014/main" id="{0B6E2F5E-FE77-4CAF-AED5-D54CC32DD9E4}"/>
              </a:ext>
            </a:extLst>
          </p:cNvPr>
          <p:cNvSpPr txBox="1"/>
          <p:nvPr/>
        </p:nvSpPr>
        <p:spPr>
          <a:xfrm>
            <a:off x="2120348" y="1455333"/>
            <a:ext cx="7974830" cy="4093428"/>
          </a:xfrm>
          <a:prstGeom prst="rect">
            <a:avLst/>
          </a:prstGeom>
          <a:noFill/>
        </p:spPr>
        <p:txBody>
          <a:bodyPr wrap="square" rtlCol="0">
            <a:spAutoFit/>
          </a:bodyPr>
          <a:lstStyle/>
          <a:p>
            <a:pPr marL="342900" lvl="0" indent="-342900">
              <a:buFont typeface="Arial" panose="020B0604020202020204" pitchFamily="34" charset="0"/>
              <a:buChar char="•"/>
            </a:pPr>
            <a:r>
              <a:rPr lang="es-ES" sz="2400" dirty="0">
                <a:solidFill>
                  <a:schemeClr val="bg1"/>
                </a:solidFill>
              </a:rPr>
              <a:t>Analizar el proceso de selección de aspirantes a cadetes de la ESMIL y determinar sus fortalezas y debilidades, para proponer recomendaciones.</a:t>
            </a:r>
            <a:endParaRPr lang="en-US" sz="2400" dirty="0">
              <a:solidFill>
                <a:schemeClr val="bg1"/>
              </a:solidFill>
            </a:endParaRPr>
          </a:p>
          <a:p>
            <a:pPr marL="342900" lvl="0" indent="-342900">
              <a:buFont typeface="Arial" panose="020B0604020202020204" pitchFamily="34" charset="0"/>
              <a:buChar char="•"/>
            </a:pPr>
            <a:endParaRPr lang="es-ES" sz="2400" dirty="0">
              <a:solidFill>
                <a:schemeClr val="bg1"/>
              </a:solidFill>
            </a:endParaRPr>
          </a:p>
          <a:p>
            <a:pPr marL="342900" lvl="0" indent="-342900">
              <a:buFont typeface="Arial" panose="020B0604020202020204" pitchFamily="34" charset="0"/>
              <a:buChar char="•"/>
            </a:pPr>
            <a:r>
              <a:rPr lang="es-ES" sz="2400" dirty="0">
                <a:solidFill>
                  <a:schemeClr val="bg1"/>
                </a:solidFill>
              </a:rPr>
              <a:t>Determinar las particularidades que tiene el proceso de selección, a través de entrevistas a autoridades de la Escuela Superior militar “ELOY ALFARO”, de la observación del sistema y mediante encuestas al personal de los diferentes departamentos de dicha escuela.</a:t>
            </a:r>
            <a:endParaRPr lang="en-US" sz="2400" dirty="0">
              <a:solidFill>
                <a:schemeClr val="bg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C" sz="4400" b="1" i="0" u="none" strike="noStrike" kern="1200" cap="none" spc="0" normalizeH="0" baseline="0" dirty="0">
              <a:ln>
                <a:noFill/>
              </a:ln>
              <a:solidFill>
                <a:schemeClr val="bg1"/>
              </a:solidFill>
              <a:effectLst/>
              <a:uLnTx/>
              <a:uFillTx/>
              <a:latin typeface="Noto Sans" panose="020B0502040504020204" pitchFamily="34"/>
              <a:ea typeface="Noto Sans" panose="020B0502040504020204" pitchFamily="34"/>
              <a:cs typeface="Noto Sans" panose="020B0502040504020204" pitchFamily="34"/>
            </a:endParaRPr>
          </a:p>
        </p:txBody>
      </p:sp>
      <p:grpSp>
        <p:nvGrpSpPr>
          <p:cNvPr id="2" name="Group 1">
            <a:extLst>
              <a:ext uri="{FF2B5EF4-FFF2-40B4-BE49-F238E27FC236}">
                <a16:creationId xmlns:a16="http://schemas.microsoft.com/office/drawing/2014/main" id="{73F10669-31DA-4F3D-8CB0-DB4921BBBB4E}"/>
              </a:ext>
            </a:extLst>
          </p:cNvPr>
          <p:cNvGrpSpPr/>
          <p:nvPr/>
        </p:nvGrpSpPr>
        <p:grpSpPr>
          <a:xfrm>
            <a:off x="677449" y="5062331"/>
            <a:ext cx="11271247" cy="1378002"/>
            <a:chOff x="677449" y="5062331"/>
            <a:chExt cx="11271247" cy="1378002"/>
          </a:xfrm>
        </p:grpSpPr>
        <p:grpSp>
          <p:nvGrpSpPr>
            <p:cNvPr id="8" name="Group 7">
              <a:extLst>
                <a:ext uri="{FF2B5EF4-FFF2-40B4-BE49-F238E27FC236}">
                  <a16:creationId xmlns:a16="http://schemas.microsoft.com/office/drawing/2014/main" id="{16162EB6-4361-41AA-A967-65C3DD6185B8}"/>
                </a:ext>
              </a:extLst>
            </p:cNvPr>
            <p:cNvGrpSpPr/>
            <p:nvPr/>
          </p:nvGrpSpPr>
          <p:grpSpPr>
            <a:xfrm>
              <a:off x="677449" y="5062331"/>
              <a:ext cx="3139177" cy="1378002"/>
              <a:chOff x="572328" y="1608482"/>
              <a:chExt cx="4251462" cy="3069535"/>
            </a:xfrm>
          </p:grpSpPr>
          <p:pic>
            <p:nvPicPr>
              <p:cNvPr id="9" name="Picture 2" descr="CADETES DE... - ESMIL - Escuela Superior Militar Eloy Alfaro | Facebook">
                <a:extLst>
                  <a:ext uri="{FF2B5EF4-FFF2-40B4-BE49-F238E27FC236}">
                    <a16:creationId xmlns:a16="http://schemas.microsoft.com/office/drawing/2014/main" id="{4B69461B-741A-4D0C-9F2C-E3DBA5BBC5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328" y="1608482"/>
                <a:ext cx="2104611" cy="12130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CE76ADE-289C-4653-B477-2144C66BA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939" y="1608482"/>
                <a:ext cx="2146851" cy="1213086"/>
              </a:xfrm>
              <a:prstGeom prst="rect">
                <a:avLst/>
              </a:prstGeom>
              <a:ln>
                <a:noFill/>
              </a:ln>
              <a:effectLst>
                <a:softEdge rad="112500"/>
              </a:effectLst>
            </p:spPr>
          </p:pic>
          <p:pic>
            <p:nvPicPr>
              <p:cNvPr id="11" name="Picture 10">
                <a:extLst>
                  <a:ext uri="{FF2B5EF4-FFF2-40B4-BE49-F238E27FC236}">
                    <a16:creationId xmlns:a16="http://schemas.microsoft.com/office/drawing/2014/main" id="{82665AE3-36BE-4434-B7F7-EC7AECA9E1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328" y="2821568"/>
                <a:ext cx="4251462" cy="1856449"/>
              </a:xfrm>
              <a:prstGeom prst="rect">
                <a:avLst/>
              </a:prstGeom>
              <a:ln>
                <a:noFill/>
              </a:ln>
              <a:effectLst>
                <a:softEdge rad="112500"/>
              </a:effectLst>
            </p:spPr>
          </p:pic>
        </p:grpSp>
        <p:pic>
          <p:nvPicPr>
            <p:cNvPr id="13" name="Picture 12">
              <a:extLst>
                <a:ext uri="{FF2B5EF4-FFF2-40B4-BE49-F238E27FC236}">
                  <a16:creationId xmlns:a16="http://schemas.microsoft.com/office/drawing/2014/main" id="{CF1BA832-2D28-4BDD-852D-9F16504B3B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3820" y="5062331"/>
              <a:ext cx="4706110" cy="1378002"/>
            </a:xfrm>
            <a:prstGeom prst="rect">
              <a:avLst/>
            </a:prstGeom>
            <a:ln>
              <a:noFill/>
            </a:ln>
            <a:effectLst>
              <a:softEdge rad="112500"/>
            </a:effectLst>
          </p:spPr>
        </p:pic>
        <p:pic>
          <p:nvPicPr>
            <p:cNvPr id="14" name="Picture 13">
              <a:extLst>
                <a:ext uri="{FF2B5EF4-FFF2-40B4-BE49-F238E27FC236}">
                  <a16:creationId xmlns:a16="http://schemas.microsoft.com/office/drawing/2014/main" id="{81F3B607-50DC-4645-97AB-38C82BCC4281}"/>
                </a:ext>
              </a:extLst>
            </p:cNvPr>
            <p:cNvPicPr>
              <a:picLocks noChangeAspect="1"/>
            </p:cNvPicPr>
            <p:nvPr/>
          </p:nvPicPr>
          <p:blipFill rotWithShape="1">
            <a:blip r:embed="rId6">
              <a:extLst>
                <a:ext uri="{28A0092B-C50C-407E-A947-70E740481C1C}">
                  <a14:useLocalDpi xmlns:a14="http://schemas.microsoft.com/office/drawing/2010/main" val="0"/>
                </a:ext>
              </a:extLst>
            </a:blip>
            <a:srcRect t="34322" r="4310"/>
            <a:stretch/>
          </p:blipFill>
          <p:spPr>
            <a:xfrm>
              <a:off x="9037983" y="5062331"/>
              <a:ext cx="2910713" cy="1378002"/>
            </a:xfrm>
            <a:prstGeom prst="rect">
              <a:avLst/>
            </a:prstGeom>
            <a:ln>
              <a:noFill/>
            </a:ln>
            <a:effectLst>
              <a:softEdge rad="112500"/>
            </a:effectLst>
          </p:spPr>
        </p:pic>
      </p:grpSp>
      <p:pic>
        <p:nvPicPr>
          <p:cNvPr id="16" name="Picture 15">
            <a:extLst>
              <a:ext uri="{FF2B5EF4-FFF2-40B4-BE49-F238E27FC236}">
                <a16:creationId xmlns:a16="http://schemas.microsoft.com/office/drawing/2014/main" id="{21DE47B2-E543-2046-8C08-2D5FA8E5D2CA}"/>
              </a:ext>
            </a:extLst>
          </p:cNvPr>
          <p:cNvPicPr>
            <a:picLocks noChangeAspect="1"/>
          </p:cNvPicPr>
          <p:nvPr/>
        </p:nvPicPr>
        <p:blipFill>
          <a:blip r:embed="rId7"/>
          <a:stretch>
            <a:fillRect/>
          </a:stretch>
        </p:blipFill>
        <p:spPr>
          <a:xfrm>
            <a:off x="10800079" y="397389"/>
            <a:ext cx="1043044" cy="1043044"/>
          </a:xfrm>
          <a:prstGeom prst="rect">
            <a:avLst/>
          </a:prstGeom>
        </p:spPr>
      </p:pic>
      <p:pic>
        <p:nvPicPr>
          <p:cNvPr id="17" name="Picture 16">
            <a:extLst>
              <a:ext uri="{FF2B5EF4-FFF2-40B4-BE49-F238E27FC236}">
                <a16:creationId xmlns:a16="http://schemas.microsoft.com/office/drawing/2014/main" id="{2CDCEA16-8873-A246-BDCB-4F5CB9B89EAE}"/>
              </a:ext>
            </a:extLst>
          </p:cNvPr>
          <p:cNvPicPr>
            <a:picLocks noChangeAspect="1"/>
          </p:cNvPicPr>
          <p:nvPr/>
        </p:nvPicPr>
        <p:blipFill>
          <a:blip r:embed="rId8"/>
          <a:stretch>
            <a:fillRect/>
          </a:stretch>
        </p:blipFill>
        <p:spPr>
          <a:xfrm>
            <a:off x="644354" y="182440"/>
            <a:ext cx="1632741" cy="1472941"/>
          </a:xfrm>
          <a:prstGeom prst="rect">
            <a:avLst/>
          </a:prstGeom>
        </p:spPr>
      </p:pic>
    </p:spTree>
    <p:extLst>
      <p:ext uri="{BB962C8B-B14F-4D97-AF65-F5344CB8AC3E}">
        <p14:creationId xmlns:p14="http://schemas.microsoft.com/office/powerpoint/2010/main" val="2411204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Title 1"/>
          <p:cNvSpPr txBox="1">
            <a:spLocks/>
          </p:cNvSpPr>
          <p:nvPr/>
        </p:nvSpPr>
        <p:spPr bwMode="auto">
          <a:xfrm>
            <a:off x="2176217" y="443068"/>
            <a:ext cx="7848141" cy="584775"/>
          </a:xfrm>
          <a:prstGeom prst="rect">
            <a:avLst/>
          </a:prstGeom>
          <a:effectLst>
            <a:outerShdw blurRad="50800" dist="12700" dir="5400000" algn="ctr" rotWithShape="0">
              <a:sysClr val="windowText" lastClr="000000"/>
            </a:outerShdw>
          </a:effectLst>
        </p:spPr>
        <p:style>
          <a:lnRef idx="0">
            <a:scrgbClr r="0" g="0" b="0"/>
          </a:lnRef>
          <a:fillRef idx="1002">
            <a:schemeClr val="dk1"/>
          </a:fillRef>
          <a:effectRef idx="0">
            <a:scrgbClr r="0" g="0" b="0"/>
          </a:effectRef>
          <a:fontRef idx="major"/>
        </p:style>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j-ea"/>
                <a:cs typeface="Times New Roman" pitchFamily="18" charset="0"/>
              </a:rPr>
              <a:t>HIPÓTESIS </a:t>
            </a:r>
          </a:p>
        </p:txBody>
      </p:sp>
      <p:sp>
        <p:nvSpPr>
          <p:cNvPr id="3" name="TextBox 2">
            <a:extLst>
              <a:ext uri="{FF2B5EF4-FFF2-40B4-BE49-F238E27FC236}">
                <a16:creationId xmlns:a16="http://schemas.microsoft.com/office/drawing/2014/main" id="{C8820180-0245-470E-BF57-BF2F31E8ADA2}"/>
              </a:ext>
            </a:extLst>
          </p:cNvPr>
          <p:cNvSpPr txBox="1"/>
          <p:nvPr/>
        </p:nvSpPr>
        <p:spPr>
          <a:xfrm>
            <a:off x="1755913" y="2239618"/>
            <a:ext cx="8680174" cy="1569660"/>
          </a:xfrm>
          <a:prstGeom prst="rect">
            <a:avLst/>
          </a:prstGeom>
          <a:noFill/>
        </p:spPr>
        <p:txBody>
          <a:bodyPr wrap="square" rtlCol="0">
            <a:spAutoFit/>
          </a:bodyPr>
          <a:lstStyle/>
          <a:p>
            <a:pPr algn="just"/>
            <a:r>
              <a:rPr lang="es-EC" sz="3200" dirty="0">
                <a:solidFill>
                  <a:schemeClr val="bg1"/>
                </a:solidFill>
              </a:rPr>
              <a:t>El proceso</a:t>
            </a:r>
            <a:r>
              <a:rPr lang="es-ES" sz="3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 selección de aspirantes a cadetes de la ESMIL influye en el nivel de calidad profesional de los integrantes de ese instituto. </a:t>
            </a:r>
            <a:endParaRPr lang="es-EC" sz="3200" dirty="0"/>
          </a:p>
        </p:txBody>
      </p:sp>
      <p:grpSp>
        <p:nvGrpSpPr>
          <p:cNvPr id="10" name="Group 9">
            <a:extLst>
              <a:ext uri="{FF2B5EF4-FFF2-40B4-BE49-F238E27FC236}">
                <a16:creationId xmlns:a16="http://schemas.microsoft.com/office/drawing/2014/main" id="{DF2ED678-0F5A-4772-A132-334771099427}"/>
              </a:ext>
            </a:extLst>
          </p:cNvPr>
          <p:cNvGrpSpPr/>
          <p:nvPr/>
        </p:nvGrpSpPr>
        <p:grpSpPr>
          <a:xfrm>
            <a:off x="571433" y="5062331"/>
            <a:ext cx="11271247" cy="1378002"/>
            <a:chOff x="677449" y="5062331"/>
            <a:chExt cx="11271247" cy="1378002"/>
          </a:xfrm>
        </p:grpSpPr>
        <p:grpSp>
          <p:nvGrpSpPr>
            <p:cNvPr id="11" name="Group 10">
              <a:extLst>
                <a:ext uri="{FF2B5EF4-FFF2-40B4-BE49-F238E27FC236}">
                  <a16:creationId xmlns:a16="http://schemas.microsoft.com/office/drawing/2014/main" id="{473905FD-7C95-4E40-A450-E5279143DA2A}"/>
                </a:ext>
              </a:extLst>
            </p:cNvPr>
            <p:cNvGrpSpPr/>
            <p:nvPr/>
          </p:nvGrpSpPr>
          <p:grpSpPr>
            <a:xfrm>
              <a:off x="677449" y="5062331"/>
              <a:ext cx="3139177" cy="1378002"/>
              <a:chOff x="572328" y="1608482"/>
              <a:chExt cx="4251462" cy="3069535"/>
            </a:xfrm>
          </p:grpSpPr>
          <p:pic>
            <p:nvPicPr>
              <p:cNvPr id="14" name="Picture 2" descr="CADETES DE... - ESMIL - Escuela Superior Militar Eloy Alfaro | Facebook">
                <a:extLst>
                  <a:ext uri="{FF2B5EF4-FFF2-40B4-BE49-F238E27FC236}">
                    <a16:creationId xmlns:a16="http://schemas.microsoft.com/office/drawing/2014/main" id="{2F8EB247-A06D-467D-9D2A-3674ACD5E5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328" y="1608482"/>
                <a:ext cx="2104611" cy="12130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3E53DA70-58A8-4C34-A6E9-850E88F15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939" y="1608482"/>
                <a:ext cx="2146851" cy="1213086"/>
              </a:xfrm>
              <a:prstGeom prst="rect">
                <a:avLst/>
              </a:prstGeom>
              <a:ln>
                <a:noFill/>
              </a:ln>
              <a:effectLst>
                <a:softEdge rad="112500"/>
              </a:effectLst>
            </p:spPr>
          </p:pic>
          <p:pic>
            <p:nvPicPr>
              <p:cNvPr id="16" name="Picture 15">
                <a:extLst>
                  <a:ext uri="{FF2B5EF4-FFF2-40B4-BE49-F238E27FC236}">
                    <a16:creationId xmlns:a16="http://schemas.microsoft.com/office/drawing/2014/main" id="{F0F05AF3-F53E-4EA6-9397-25AA84AAAB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328" y="2821568"/>
                <a:ext cx="4251462" cy="1856449"/>
              </a:xfrm>
              <a:prstGeom prst="rect">
                <a:avLst/>
              </a:prstGeom>
              <a:ln>
                <a:noFill/>
              </a:ln>
              <a:effectLst>
                <a:softEdge rad="112500"/>
              </a:effectLst>
            </p:spPr>
          </p:pic>
        </p:grpSp>
        <p:pic>
          <p:nvPicPr>
            <p:cNvPr id="12" name="Picture 11">
              <a:extLst>
                <a:ext uri="{FF2B5EF4-FFF2-40B4-BE49-F238E27FC236}">
                  <a16:creationId xmlns:a16="http://schemas.microsoft.com/office/drawing/2014/main" id="{F2572037-6CFA-4BEF-87E4-4EA29D8872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3820" y="5062331"/>
              <a:ext cx="4706110" cy="1378002"/>
            </a:xfrm>
            <a:prstGeom prst="rect">
              <a:avLst/>
            </a:prstGeom>
            <a:ln>
              <a:noFill/>
            </a:ln>
            <a:effectLst>
              <a:softEdge rad="112500"/>
            </a:effectLst>
          </p:spPr>
        </p:pic>
        <p:pic>
          <p:nvPicPr>
            <p:cNvPr id="13" name="Picture 12">
              <a:extLst>
                <a:ext uri="{FF2B5EF4-FFF2-40B4-BE49-F238E27FC236}">
                  <a16:creationId xmlns:a16="http://schemas.microsoft.com/office/drawing/2014/main" id="{2F02C661-9D54-490C-8896-0F9FF9F9B001}"/>
                </a:ext>
              </a:extLst>
            </p:cNvPr>
            <p:cNvPicPr>
              <a:picLocks noChangeAspect="1"/>
            </p:cNvPicPr>
            <p:nvPr/>
          </p:nvPicPr>
          <p:blipFill rotWithShape="1">
            <a:blip r:embed="rId6">
              <a:extLst>
                <a:ext uri="{28A0092B-C50C-407E-A947-70E740481C1C}">
                  <a14:useLocalDpi xmlns:a14="http://schemas.microsoft.com/office/drawing/2010/main" val="0"/>
                </a:ext>
              </a:extLst>
            </a:blip>
            <a:srcRect t="34322" r="4310"/>
            <a:stretch/>
          </p:blipFill>
          <p:spPr>
            <a:xfrm>
              <a:off x="9037983" y="5062331"/>
              <a:ext cx="2910713" cy="1378002"/>
            </a:xfrm>
            <a:prstGeom prst="rect">
              <a:avLst/>
            </a:prstGeom>
            <a:ln>
              <a:noFill/>
            </a:ln>
            <a:effectLst>
              <a:softEdge rad="112500"/>
            </a:effectLst>
          </p:spPr>
        </p:pic>
      </p:grpSp>
      <p:pic>
        <p:nvPicPr>
          <p:cNvPr id="18" name="Picture 17">
            <a:extLst>
              <a:ext uri="{FF2B5EF4-FFF2-40B4-BE49-F238E27FC236}">
                <a16:creationId xmlns:a16="http://schemas.microsoft.com/office/drawing/2014/main" id="{2320371C-92AA-D646-9924-E250D89E17A2}"/>
              </a:ext>
            </a:extLst>
          </p:cNvPr>
          <p:cNvPicPr>
            <a:picLocks noChangeAspect="1"/>
          </p:cNvPicPr>
          <p:nvPr/>
        </p:nvPicPr>
        <p:blipFill>
          <a:blip r:embed="rId7"/>
          <a:stretch>
            <a:fillRect/>
          </a:stretch>
        </p:blipFill>
        <p:spPr>
          <a:xfrm>
            <a:off x="10800079" y="397389"/>
            <a:ext cx="1043044" cy="1043044"/>
          </a:xfrm>
          <a:prstGeom prst="rect">
            <a:avLst/>
          </a:prstGeom>
        </p:spPr>
      </p:pic>
      <p:pic>
        <p:nvPicPr>
          <p:cNvPr id="19" name="Picture 18">
            <a:extLst>
              <a:ext uri="{FF2B5EF4-FFF2-40B4-BE49-F238E27FC236}">
                <a16:creationId xmlns:a16="http://schemas.microsoft.com/office/drawing/2014/main" id="{A32702A0-1689-2A4C-92FA-0E4DACDE6A97}"/>
              </a:ext>
            </a:extLst>
          </p:cNvPr>
          <p:cNvPicPr>
            <a:picLocks noChangeAspect="1"/>
          </p:cNvPicPr>
          <p:nvPr/>
        </p:nvPicPr>
        <p:blipFill>
          <a:blip r:embed="rId8"/>
          <a:stretch>
            <a:fillRect/>
          </a:stretch>
        </p:blipFill>
        <p:spPr>
          <a:xfrm>
            <a:off x="644354" y="182440"/>
            <a:ext cx="1632741" cy="1472941"/>
          </a:xfrm>
          <a:prstGeom prst="rect">
            <a:avLst/>
          </a:prstGeom>
        </p:spPr>
      </p:pic>
    </p:spTree>
    <p:extLst>
      <p:ext uri="{BB962C8B-B14F-4D97-AF65-F5344CB8AC3E}">
        <p14:creationId xmlns:p14="http://schemas.microsoft.com/office/powerpoint/2010/main" val="1583428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Title 1"/>
          <p:cNvSpPr txBox="1">
            <a:spLocks/>
          </p:cNvSpPr>
          <p:nvPr/>
        </p:nvSpPr>
        <p:spPr bwMode="auto">
          <a:xfrm>
            <a:off x="2176217" y="443068"/>
            <a:ext cx="7848141" cy="584775"/>
          </a:xfrm>
          <a:prstGeom prst="rect">
            <a:avLst/>
          </a:prstGeom>
          <a:effectLst>
            <a:outerShdw blurRad="50800" dist="12700" dir="5400000" algn="ctr" rotWithShape="0">
              <a:sysClr val="windowText" lastClr="000000"/>
            </a:outerShdw>
          </a:effectLst>
        </p:spPr>
        <p:style>
          <a:lnRef idx="0">
            <a:scrgbClr r="0" g="0" b="0"/>
          </a:lnRef>
          <a:fillRef idx="1002">
            <a:schemeClr val="dk1"/>
          </a:fillRef>
          <a:effectRef idx="0">
            <a:scrgbClr r="0" g="0" b="0"/>
          </a:effectRef>
          <a:fontRef idx="major"/>
        </p:style>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j-ea"/>
                <a:cs typeface="Times New Roman" pitchFamily="18" charset="0"/>
              </a:rPr>
              <a:t>METODOLOGÍA   </a:t>
            </a:r>
          </a:p>
        </p:txBody>
      </p:sp>
      <p:graphicFrame>
        <p:nvGraphicFramePr>
          <p:cNvPr id="30" name="Diagrama 1">
            <a:extLst>
              <a:ext uri="{FF2B5EF4-FFF2-40B4-BE49-F238E27FC236}">
                <a16:creationId xmlns:a16="http://schemas.microsoft.com/office/drawing/2014/main" id="{AB141C60-170C-4219-959E-ECCF75E3C81E}"/>
              </a:ext>
            </a:extLst>
          </p:cNvPr>
          <p:cNvGraphicFramePr/>
          <p:nvPr>
            <p:extLst>
              <p:ext uri="{D42A27DB-BD31-4B8C-83A1-F6EECF244321}">
                <p14:modId xmlns:p14="http://schemas.microsoft.com/office/powerpoint/2010/main" val="2081577793"/>
              </p:ext>
            </p:extLst>
          </p:nvPr>
        </p:nvGraphicFramePr>
        <p:xfrm>
          <a:off x="914398" y="1483992"/>
          <a:ext cx="10429875" cy="5182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760A1979-FEBF-7B47-A83C-8CD30DBAAAC6}"/>
              </a:ext>
            </a:extLst>
          </p:cNvPr>
          <p:cNvPicPr>
            <a:picLocks noChangeAspect="1"/>
          </p:cNvPicPr>
          <p:nvPr/>
        </p:nvPicPr>
        <p:blipFill>
          <a:blip r:embed="rId7"/>
          <a:stretch>
            <a:fillRect/>
          </a:stretch>
        </p:blipFill>
        <p:spPr>
          <a:xfrm>
            <a:off x="10800079" y="397389"/>
            <a:ext cx="1043044" cy="1043044"/>
          </a:xfrm>
          <a:prstGeom prst="rect">
            <a:avLst/>
          </a:prstGeom>
        </p:spPr>
      </p:pic>
      <p:pic>
        <p:nvPicPr>
          <p:cNvPr id="7" name="Picture 6">
            <a:extLst>
              <a:ext uri="{FF2B5EF4-FFF2-40B4-BE49-F238E27FC236}">
                <a16:creationId xmlns:a16="http://schemas.microsoft.com/office/drawing/2014/main" id="{6AE8F263-D754-7F4C-BB78-AAC89A5EB3BA}"/>
              </a:ext>
            </a:extLst>
          </p:cNvPr>
          <p:cNvPicPr>
            <a:picLocks noChangeAspect="1"/>
          </p:cNvPicPr>
          <p:nvPr/>
        </p:nvPicPr>
        <p:blipFill>
          <a:blip r:embed="rId8"/>
          <a:stretch>
            <a:fillRect/>
          </a:stretch>
        </p:blipFill>
        <p:spPr>
          <a:xfrm>
            <a:off x="644354" y="182440"/>
            <a:ext cx="1632741" cy="1472941"/>
          </a:xfrm>
          <a:prstGeom prst="rect">
            <a:avLst/>
          </a:prstGeom>
        </p:spPr>
      </p:pic>
    </p:spTree>
    <p:extLst>
      <p:ext uri="{BB962C8B-B14F-4D97-AF65-F5344CB8AC3E}">
        <p14:creationId xmlns:p14="http://schemas.microsoft.com/office/powerpoint/2010/main" val="22975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0">
                                            <p:graphicEl>
                                              <a:dgm id="{6DCC7CE9-A921-4834-B6CC-D12BDED53250}"/>
                                            </p:graphicEl>
                                          </p:spTgt>
                                        </p:tgtEl>
                                        <p:attrNameLst>
                                          <p:attrName>style.visibility</p:attrName>
                                        </p:attrNameLst>
                                      </p:cBhvr>
                                      <p:to>
                                        <p:strVal val="visible"/>
                                      </p:to>
                                    </p:set>
                                    <p:anim calcmode="lin" valueType="num">
                                      <p:cBhvr>
                                        <p:cTn id="7" dur="1000" fill="hold"/>
                                        <p:tgtEl>
                                          <p:spTgt spid="30">
                                            <p:graphicEl>
                                              <a:dgm id="{6DCC7CE9-A921-4834-B6CC-D12BDED53250}"/>
                                            </p:graphicEl>
                                          </p:spTgt>
                                        </p:tgtEl>
                                        <p:attrNameLst>
                                          <p:attrName>ppt_w</p:attrName>
                                        </p:attrNameLst>
                                      </p:cBhvr>
                                      <p:tavLst>
                                        <p:tav tm="0">
                                          <p:val>
                                            <p:strVal val="#ppt_w*0.70"/>
                                          </p:val>
                                        </p:tav>
                                        <p:tav tm="100000">
                                          <p:val>
                                            <p:strVal val="#ppt_w"/>
                                          </p:val>
                                        </p:tav>
                                      </p:tavLst>
                                    </p:anim>
                                    <p:anim calcmode="lin" valueType="num">
                                      <p:cBhvr>
                                        <p:cTn id="8" dur="1000" fill="hold"/>
                                        <p:tgtEl>
                                          <p:spTgt spid="30">
                                            <p:graphicEl>
                                              <a:dgm id="{6DCC7CE9-A921-4834-B6CC-D12BDED53250}"/>
                                            </p:graphicEl>
                                          </p:spTgt>
                                        </p:tgtEl>
                                        <p:attrNameLst>
                                          <p:attrName>ppt_h</p:attrName>
                                        </p:attrNameLst>
                                      </p:cBhvr>
                                      <p:tavLst>
                                        <p:tav tm="0">
                                          <p:val>
                                            <p:strVal val="#ppt_h"/>
                                          </p:val>
                                        </p:tav>
                                        <p:tav tm="100000">
                                          <p:val>
                                            <p:strVal val="#ppt_h"/>
                                          </p:val>
                                        </p:tav>
                                      </p:tavLst>
                                    </p:anim>
                                    <p:animEffect transition="in" filter="fade">
                                      <p:cBhvr>
                                        <p:cTn id="9" dur="1000"/>
                                        <p:tgtEl>
                                          <p:spTgt spid="30">
                                            <p:graphicEl>
                                              <a:dgm id="{6DCC7CE9-A921-4834-B6CC-D12BDED53250}"/>
                                            </p:graphic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0">
                                            <p:graphicEl>
                                              <a:dgm id="{BE4BA89C-8CEA-418B-A16C-BC6F96F967BC}"/>
                                            </p:graphicEl>
                                          </p:spTgt>
                                        </p:tgtEl>
                                        <p:attrNameLst>
                                          <p:attrName>style.visibility</p:attrName>
                                        </p:attrNameLst>
                                      </p:cBhvr>
                                      <p:to>
                                        <p:strVal val="visible"/>
                                      </p:to>
                                    </p:set>
                                    <p:anim calcmode="lin" valueType="num">
                                      <p:cBhvr>
                                        <p:cTn id="12" dur="1000" fill="hold"/>
                                        <p:tgtEl>
                                          <p:spTgt spid="30">
                                            <p:graphicEl>
                                              <a:dgm id="{BE4BA89C-8CEA-418B-A16C-BC6F96F967BC}"/>
                                            </p:graphicEl>
                                          </p:spTgt>
                                        </p:tgtEl>
                                        <p:attrNameLst>
                                          <p:attrName>ppt_w</p:attrName>
                                        </p:attrNameLst>
                                      </p:cBhvr>
                                      <p:tavLst>
                                        <p:tav tm="0">
                                          <p:val>
                                            <p:strVal val="#ppt_w*0.70"/>
                                          </p:val>
                                        </p:tav>
                                        <p:tav tm="100000">
                                          <p:val>
                                            <p:strVal val="#ppt_w"/>
                                          </p:val>
                                        </p:tav>
                                      </p:tavLst>
                                    </p:anim>
                                    <p:anim calcmode="lin" valueType="num">
                                      <p:cBhvr>
                                        <p:cTn id="13" dur="1000" fill="hold"/>
                                        <p:tgtEl>
                                          <p:spTgt spid="30">
                                            <p:graphicEl>
                                              <a:dgm id="{BE4BA89C-8CEA-418B-A16C-BC6F96F967BC}"/>
                                            </p:graphicEl>
                                          </p:spTgt>
                                        </p:tgtEl>
                                        <p:attrNameLst>
                                          <p:attrName>ppt_h</p:attrName>
                                        </p:attrNameLst>
                                      </p:cBhvr>
                                      <p:tavLst>
                                        <p:tav tm="0">
                                          <p:val>
                                            <p:strVal val="#ppt_h"/>
                                          </p:val>
                                        </p:tav>
                                        <p:tav tm="100000">
                                          <p:val>
                                            <p:strVal val="#ppt_h"/>
                                          </p:val>
                                        </p:tav>
                                      </p:tavLst>
                                    </p:anim>
                                    <p:animEffect transition="in" filter="fade">
                                      <p:cBhvr>
                                        <p:cTn id="14" dur="1000"/>
                                        <p:tgtEl>
                                          <p:spTgt spid="30">
                                            <p:graphicEl>
                                              <a:dgm id="{BE4BA89C-8CEA-418B-A16C-BC6F96F967BC}"/>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0">
                                            <p:graphicEl>
                                              <a:dgm id="{D474D39E-B107-456C-9A2A-631C0037981C}"/>
                                            </p:graphicEl>
                                          </p:spTgt>
                                        </p:tgtEl>
                                        <p:attrNameLst>
                                          <p:attrName>style.visibility</p:attrName>
                                        </p:attrNameLst>
                                      </p:cBhvr>
                                      <p:to>
                                        <p:strVal val="visible"/>
                                      </p:to>
                                    </p:set>
                                    <p:anim calcmode="lin" valueType="num">
                                      <p:cBhvr>
                                        <p:cTn id="19" dur="1000" fill="hold"/>
                                        <p:tgtEl>
                                          <p:spTgt spid="30">
                                            <p:graphicEl>
                                              <a:dgm id="{D474D39E-B107-456C-9A2A-631C0037981C}"/>
                                            </p:graphicEl>
                                          </p:spTgt>
                                        </p:tgtEl>
                                        <p:attrNameLst>
                                          <p:attrName>ppt_w</p:attrName>
                                        </p:attrNameLst>
                                      </p:cBhvr>
                                      <p:tavLst>
                                        <p:tav tm="0">
                                          <p:val>
                                            <p:strVal val="#ppt_w*0.70"/>
                                          </p:val>
                                        </p:tav>
                                        <p:tav tm="100000">
                                          <p:val>
                                            <p:strVal val="#ppt_w"/>
                                          </p:val>
                                        </p:tav>
                                      </p:tavLst>
                                    </p:anim>
                                    <p:anim calcmode="lin" valueType="num">
                                      <p:cBhvr>
                                        <p:cTn id="20" dur="1000" fill="hold"/>
                                        <p:tgtEl>
                                          <p:spTgt spid="30">
                                            <p:graphicEl>
                                              <a:dgm id="{D474D39E-B107-456C-9A2A-631C0037981C}"/>
                                            </p:graphicEl>
                                          </p:spTgt>
                                        </p:tgtEl>
                                        <p:attrNameLst>
                                          <p:attrName>ppt_h</p:attrName>
                                        </p:attrNameLst>
                                      </p:cBhvr>
                                      <p:tavLst>
                                        <p:tav tm="0">
                                          <p:val>
                                            <p:strVal val="#ppt_h"/>
                                          </p:val>
                                        </p:tav>
                                        <p:tav tm="100000">
                                          <p:val>
                                            <p:strVal val="#ppt_h"/>
                                          </p:val>
                                        </p:tav>
                                      </p:tavLst>
                                    </p:anim>
                                    <p:animEffect transition="in" filter="fade">
                                      <p:cBhvr>
                                        <p:cTn id="21" dur="1000"/>
                                        <p:tgtEl>
                                          <p:spTgt spid="30">
                                            <p:graphicEl>
                                              <a:dgm id="{D474D39E-B107-456C-9A2A-631C0037981C}"/>
                                            </p:graphic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0">
                                            <p:graphicEl>
                                              <a:dgm id="{D25C7153-AD06-41BC-87EF-6181050A2E85}"/>
                                            </p:graphicEl>
                                          </p:spTgt>
                                        </p:tgtEl>
                                        <p:attrNameLst>
                                          <p:attrName>style.visibility</p:attrName>
                                        </p:attrNameLst>
                                      </p:cBhvr>
                                      <p:to>
                                        <p:strVal val="visible"/>
                                      </p:to>
                                    </p:set>
                                    <p:anim calcmode="lin" valueType="num">
                                      <p:cBhvr>
                                        <p:cTn id="24" dur="1000" fill="hold"/>
                                        <p:tgtEl>
                                          <p:spTgt spid="30">
                                            <p:graphicEl>
                                              <a:dgm id="{D25C7153-AD06-41BC-87EF-6181050A2E85}"/>
                                            </p:graphicEl>
                                          </p:spTgt>
                                        </p:tgtEl>
                                        <p:attrNameLst>
                                          <p:attrName>ppt_w</p:attrName>
                                        </p:attrNameLst>
                                      </p:cBhvr>
                                      <p:tavLst>
                                        <p:tav tm="0">
                                          <p:val>
                                            <p:strVal val="#ppt_w*0.70"/>
                                          </p:val>
                                        </p:tav>
                                        <p:tav tm="100000">
                                          <p:val>
                                            <p:strVal val="#ppt_w"/>
                                          </p:val>
                                        </p:tav>
                                      </p:tavLst>
                                    </p:anim>
                                    <p:anim calcmode="lin" valueType="num">
                                      <p:cBhvr>
                                        <p:cTn id="25" dur="1000" fill="hold"/>
                                        <p:tgtEl>
                                          <p:spTgt spid="30">
                                            <p:graphicEl>
                                              <a:dgm id="{D25C7153-AD06-41BC-87EF-6181050A2E85}"/>
                                            </p:graphicEl>
                                          </p:spTgt>
                                        </p:tgtEl>
                                        <p:attrNameLst>
                                          <p:attrName>ppt_h</p:attrName>
                                        </p:attrNameLst>
                                      </p:cBhvr>
                                      <p:tavLst>
                                        <p:tav tm="0">
                                          <p:val>
                                            <p:strVal val="#ppt_h"/>
                                          </p:val>
                                        </p:tav>
                                        <p:tav tm="100000">
                                          <p:val>
                                            <p:strVal val="#ppt_h"/>
                                          </p:val>
                                        </p:tav>
                                      </p:tavLst>
                                    </p:anim>
                                    <p:animEffect transition="in" filter="fade">
                                      <p:cBhvr>
                                        <p:cTn id="26" dur="1000"/>
                                        <p:tgtEl>
                                          <p:spTgt spid="30">
                                            <p:graphicEl>
                                              <a:dgm id="{D25C7153-AD06-41BC-87EF-6181050A2E85}"/>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30">
                                            <p:graphicEl>
                                              <a:dgm id="{87BBA484-7A6F-4EEE-BA5D-9B12AD951F3F}"/>
                                            </p:graphicEl>
                                          </p:spTgt>
                                        </p:tgtEl>
                                        <p:attrNameLst>
                                          <p:attrName>style.visibility</p:attrName>
                                        </p:attrNameLst>
                                      </p:cBhvr>
                                      <p:to>
                                        <p:strVal val="visible"/>
                                      </p:to>
                                    </p:set>
                                    <p:anim calcmode="lin" valueType="num">
                                      <p:cBhvr>
                                        <p:cTn id="31" dur="1000" fill="hold"/>
                                        <p:tgtEl>
                                          <p:spTgt spid="30">
                                            <p:graphicEl>
                                              <a:dgm id="{87BBA484-7A6F-4EEE-BA5D-9B12AD951F3F}"/>
                                            </p:graphicEl>
                                          </p:spTgt>
                                        </p:tgtEl>
                                        <p:attrNameLst>
                                          <p:attrName>ppt_w</p:attrName>
                                        </p:attrNameLst>
                                      </p:cBhvr>
                                      <p:tavLst>
                                        <p:tav tm="0">
                                          <p:val>
                                            <p:strVal val="#ppt_w*0.70"/>
                                          </p:val>
                                        </p:tav>
                                        <p:tav tm="100000">
                                          <p:val>
                                            <p:strVal val="#ppt_w"/>
                                          </p:val>
                                        </p:tav>
                                      </p:tavLst>
                                    </p:anim>
                                    <p:anim calcmode="lin" valueType="num">
                                      <p:cBhvr>
                                        <p:cTn id="32" dur="1000" fill="hold"/>
                                        <p:tgtEl>
                                          <p:spTgt spid="30">
                                            <p:graphicEl>
                                              <a:dgm id="{87BBA484-7A6F-4EEE-BA5D-9B12AD951F3F}"/>
                                            </p:graphicEl>
                                          </p:spTgt>
                                        </p:tgtEl>
                                        <p:attrNameLst>
                                          <p:attrName>ppt_h</p:attrName>
                                        </p:attrNameLst>
                                      </p:cBhvr>
                                      <p:tavLst>
                                        <p:tav tm="0">
                                          <p:val>
                                            <p:strVal val="#ppt_h"/>
                                          </p:val>
                                        </p:tav>
                                        <p:tav tm="100000">
                                          <p:val>
                                            <p:strVal val="#ppt_h"/>
                                          </p:val>
                                        </p:tav>
                                      </p:tavLst>
                                    </p:anim>
                                    <p:animEffect transition="in" filter="fade">
                                      <p:cBhvr>
                                        <p:cTn id="33" dur="1000"/>
                                        <p:tgtEl>
                                          <p:spTgt spid="30">
                                            <p:graphicEl>
                                              <a:dgm id="{87BBA484-7A6F-4EEE-BA5D-9B12AD951F3F}"/>
                                            </p:graphicEl>
                                          </p:spTgt>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30">
                                            <p:graphicEl>
                                              <a:dgm id="{76C3406A-5C3C-4B04-B909-9A6025CDEAF9}"/>
                                            </p:graphicEl>
                                          </p:spTgt>
                                        </p:tgtEl>
                                        <p:attrNameLst>
                                          <p:attrName>style.visibility</p:attrName>
                                        </p:attrNameLst>
                                      </p:cBhvr>
                                      <p:to>
                                        <p:strVal val="visible"/>
                                      </p:to>
                                    </p:set>
                                    <p:anim calcmode="lin" valueType="num">
                                      <p:cBhvr>
                                        <p:cTn id="36" dur="1000" fill="hold"/>
                                        <p:tgtEl>
                                          <p:spTgt spid="30">
                                            <p:graphicEl>
                                              <a:dgm id="{76C3406A-5C3C-4B04-B909-9A6025CDEAF9}"/>
                                            </p:graphicEl>
                                          </p:spTgt>
                                        </p:tgtEl>
                                        <p:attrNameLst>
                                          <p:attrName>ppt_w</p:attrName>
                                        </p:attrNameLst>
                                      </p:cBhvr>
                                      <p:tavLst>
                                        <p:tav tm="0">
                                          <p:val>
                                            <p:strVal val="#ppt_w*0.70"/>
                                          </p:val>
                                        </p:tav>
                                        <p:tav tm="100000">
                                          <p:val>
                                            <p:strVal val="#ppt_w"/>
                                          </p:val>
                                        </p:tav>
                                      </p:tavLst>
                                    </p:anim>
                                    <p:anim calcmode="lin" valueType="num">
                                      <p:cBhvr>
                                        <p:cTn id="37" dur="1000" fill="hold"/>
                                        <p:tgtEl>
                                          <p:spTgt spid="30">
                                            <p:graphicEl>
                                              <a:dgm id="{76C3406A-5C3C-4B04-B909-9A6025CDEAF9}"/>
                                            </p:graphicEl>
                                          </p:spTgt>
                                        </p:tgtEl>
                                        <p:attrNameLst>
                                          <p:attrName>ppt_h</p:attrName>
                                        </p:attrNameLst>
                                      </p:cBhvr>
                                      <p:tavLst>
                                        <p:tav tm="0">
                                          <p:val>
                                            <p:strVal val="#ppt_h"/>
                                          </p:val>
                                        </p:tav>
                                        <p:tav tm="100000">
                                          <p:val>
                                            <p:strVal val="#ppt_h"/>
                                          </p:val>
                                        </p:tav>
                                      </p:tavLst>
                                    </p:anim>
                                    <p:animEffect transition="in" filter="fade">
                                      <p:cBhvr>
                                        <p:cTn id="38" dur="1000"/>
                                        <p:tgtEl>
                                          <p:spTgt spid="30">
                                            <p:graphicEl>
                                              <a:dgm id="{76C3406A-5C3C-4B04-B909-9A6025CDEAF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30">
                                            <p:graphicEl>
                                              <a:dgm id="{3D927D3B-753B-4892-8469-716723233A19}"/>
                                            </p:graphicEl>
                                          </p:spTgt>
                                        </p:tgtEl>
                                        <p:attrNameLst>
                                          <p:attrName>style.visibility</p:attrName>
                                        </p:attrNameLst>
                                      </p:cBhvr>
                                      <p:to>
                                        <p:strVal val="visible"/>
                                      </p:to>
                                    </p:set>
                                    <p:anim calcmode="lin" valueType="num">
                                      <p:cBhvr>
                                        <p:cTn id="43" dur="1000" fill="hold"/>
                                        <p:tgtEl>
                                          <p:spTgt spid="30">
                                            <p:graphicEl>
                                              <a:dgm id="{3D927D3B-753B-4892-8469-716723233A19}"/>
                                            </p:graphicEl>
                                          </p:spTgt>
                                        </p:tgtEl>
                                        <p:attrNameLst>
                                          <p:attrName>ppt_w</p:attrName>
                                        </p:attrNameLst>
                                      </p:cBhvr>
                                      <p:tavLst>
                                        <p:tav tm="0">
                                          <p:val>
                                            <p:strVal val="#ppt_w*0.70"/>
                                          </p:val>
                                        </p:tav>
                                        <p:tav tm="100000">
                                          <p:val>
                                            <p:strVal val="#ppt_w"/>
                                          </p:val>
                                        </p:tav>
                                      </p:tavLst>
                                    </p:anim>
                                    <p:anim calcmode="lin" valueType="num">
                                      <p:cBhvr>
                                        <p:cTn id="44" dur="1000" fill="hold"/>
                                        <p:tgtEl>
                                          <p:spTgt spid="30">
                                            <p:graphicEl>
                                              <a:dgm id="{3D927D3B-753B-4892-8469-716723233A19}"/>
                                            </p:graphicEl>
                                          </p:spTgt>
                                        </p:tgtEl>
                                        <p:attrNameLst>
                                          <p:attrName>ppt_h</p:attrName>
                                        </p:attrNameLst>
                                      </p:cBhvr>
                                      <p:tavLst>
                                        <p:tav tm="0">
                                          <p:val>
                                            <p:strVal val="#ppt_h"/>
                                          </p:val>
                                        </p:tav>
                                        <p:tav tm="100000">
                                          <p:val>
                                            <p:strVal val="#ppt_h"/>
                                          </p:val>
                                        </p:tav>
                                      </p:tavLst>
                                    </p:anim>
                                    <p:animEffect transition="in" filter="fade">
                                      <p:cBhvr>
                                        <p:cTn id="45" dur="1000"/>
                                        <p:tgtEl>
                                          <p:spTgt spid="30">
                                            <p:graphicEl>
                                              <a:dgm id="{3D927D3B-753B-4892-8469-716723233A19}"/>
                                            </p:graphicEl>
                                          </p:spTgt>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30">
                                            <p:graphicEl>
                                              <a:dgm id="{59E424B3-0B7D-49DA-83A8-6B4BBFBDE335}"/>
                                            </p:graphicEl>
                                          </p:spTgt>
                                        </p:tgtEl>
                                        <p:attrNameLst>
                                          <p:attrName>style.visibility</p:attrName>
                                        </p:attrNameLst>
                                      </p:cBhvr>
                                      <p:to>
                                        <p:strVal val="visible"/>
                                      </p:to>
                                    </p:set>
                                    <p:anim calcmode="lin" valueType="num">
                                      <p:cBhvr>
                                        <p:cTn id="48" dur="1000" fill="hold"/>
                                        <p:tgtEl>
                                          <p:spTgt spid="30">
                                            <p:graphicEl>
                                              <a:dgm id="{59E424B3-0B7D-49DA-83A8-6B4BBFBDE335}"/>
                                            </p:graphicEl>
                                          </p:spTgt>
                                        </p:tgtEl>
                                        <p:attrNameLst>
                                          <p:attrName>ppt_w</p:attrName>
                                        </p:attrNameLst>
                                      </p:cBhvr>
                                      <p:tavLst>
                                        <p:tav tm="0">
                                          <p:val>
                                            <p:strVal val="#ppt_w*0.70"/>
                                          </p:val>
                                        </p:tav>
                                        <p:tav tm="100000">
                                          <p:val>
                                            <p:strVal val="#ppt_w"/>
                                          </p:val>
                                        </p:tav>
                                      </p:tavLst>
                                    </p:anim>
                                    <p:anim calcmode="lin" valueType="num">
                                      <p:cBhvr>
                                        <p:cTn id="49" dur="1000" fill="hold"/>
                                        <p:tgtEl>
                                          <p:spTgt spid="30">
                                            <p:graphicEl>
                                              <a:dgm id="{59E424B3-0B7D-49DA-83A8-6B4BBFBDE335}"/>
                                            </p:graphicEl>
                                          </p:spTgt>
                                        </p:tgtEl>
                                        <p:attrNameLst>
                                          <p:attrName>ppt_h</p:attrName>
                                        </p:attrNameLst>
                                      </p:cBhvr>
                                      <p:tavLst>
                                        <p:tav tm="0">
                                          <p:val>
                                            <p:strVal val="#ppt_h"/>
                                          </p:val>
                                        </p:tav>
                                        <p:tav tm="100000">
                                          <p:val>
                                            <p:strVal val="#ppt_h"/>
                                          </p:val>
                                        </p:tav>
                                      </p:tavLst>
                                    </p:anim>
                                    <p:animEffect transition="in" filter="fade">
                                      <p:cBhvr>
                                        <p:cTn id="50" dur="1000"/>
                                        <p:tgtEl>
                                          <p:spTgt spid="30">
                                            <p:graphicEl>
                                              <a:dgm id="{59E424B3-0B7D-49DA-83A8-6B4BBFBDE33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30">
                                            <p:graphicEl>
                                              <a:dgm id="{564E5A10-3522-461A-84B8-26590B36E493}"/>
                                            </p:graphicEl>
                                          </p:spTgt>
                                        </p:tgtEl>
                                        <p:attrNameLst>
                                          <p:attrName>style.visibility</p:attrName>
                                        </p:attrNameLst>
                                      </p:cBhvr>
                                      <p:to>
                                        <p:strVal val="visible"/>
                                      </p:to>
                                    </p:set>
                                    <p:anim calcmode="lin" valueType="num">
                                      <p:cBhvr>
                                        <p:cTn id="55" dur="1000" fill="hold"/>
                                        <p:tgtEl>
                                          <p:spTgt spid="30">
                                            <p:graphicEl>
                                              <a:dgm id="{564E5A10-3522-461A-84B8-26590B36E493}"/>
                                            </p:graphicEl>
                                          </p:spTgt>
                                        </p:tgtEl>
                                        <p:attrNameLst>
                                          <p:attrName>ppt_w</p:attrName>
                                        </p:attrNameLst>
                                      </p:cBhvr>
                                      <p:tavLst>
                                        <p:tav tm="0">
                                          <p:val>
                                            <p:strVal val="#ppt_w*0.70"/>
                                          </p:val>
                                        </p:tav>
                                        <p:tav tm="100000">
                                          <p:val>
                                            <p:strVal val="#ppt_w"/>
                                          </p:val>
                                        </p:tav>
                                      </p:tavLst>
                                    </p:anim>
                                    <p:anim calcmode="lin" valueType="num">
                                      <p:cBhvr>
                                        <p:cTn id="56" dur="1000" fill="hold"/>
                                        <p:tgtEl>
                                          <p:spTgt spid="30">
                                            <p:graphicEl>
                                              <a:dgm id="{564E5A10-3522-461A-84B8-26590B36E493}"/>
                                            </p:graphicEl>
                                          </p:spTgt>
                                        </p:tgtEl>
                                        <p:attrNameLst>
                                          <p:attrName>ppt_h</p:attrName>
                                        </p:attrNameLst>
                                      </p:cBhvr>
                                      <p:tavLst>
                                        <p:tav tm="0">
                                          <p:val>
                                            <p:strVal val="#ppt_h"/>
                                          </p:val>
                                        </p:tav>
                                        <p:tav tm="100000">
                                          <p:val>
                                            <p:strVal val="#ppt_h"/>
                                          </p:val>
                                        </p:tav>
                                      </p:tavLst>
                                    </p:anim>
                                    <p:animEffect transition="in" filter="fade">
                                      <p:cBhvr>
                                        <p:cTn id="57" dur="1000"/>
                                        <p:tgtEl>
                                          <p:spTgt spid="30">
                                            <p:graphicEl>
                                              <a:dgm id="{564E5A10-3522-461A-84B8-26590B36E493}"/>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30">
                                            <p:graphicEl>
                                              <a:dgm id="{3850952C-D06A-42EA-9EAC-D896CFA8E2EC}"/>
                                            </p:graphicEl>
                                          </p:spTgt>
                                        </p:tgtEl>
                                        <p:attrNameLst>
                                          <p:attrName>style.visibility</p:attrName>
                                        </p:attrNameLst>
                                      </p:cBhvr>
                                      <p:to>
                                        <p:strVal val="visible"/>
                                      </p:to>
                                    </p:set>
                                    <p:anim calcmode="lin" valueType="num">
                                      <p:cBhvr>
                                        <p:cTn id="62" dur="1000" fill="hold"/>
                                        <p:tgtEl>
                                          <p:spTgt spid="30">
                                            <p:graphicEl>
                                              <a:dgm id="{3850952C-D06A-42EA-9EAC-D896CFA8E2EC}"/>
                                            </p:graphicEl>
                                          </p:spTgt>
                                        </p:tgtEl>
                                        <p:attrNameLst>
                                          <p:attrName>ppt_w</p:attrName>
                                        </p:attrNameLst>
                                      </p:cBhvr>
                                      <p:tavLst>
                                        <p:tav tm="0">
                                          <p:val>
                                            <p:strVal val="#ppt_w*0.70"/>
                                          </p:val>
                                        </p:tav>
                                        <p:tav tm="100000">
                                          <p:val>
                                            <p:strVal val="#ppt_w"/>
                                          </p:val>
                                        </p:tav>
                                      </p:tavLst>
                                    </p:anim>
                                    <p:anim calcmode="lin" valueType="num">
                                      <p:cBhvr>
                                        <p:cTn id="63" dur="1000" fill="hold"/>
                                        <p:tgtEl>
                                          <p:spTgt spid="30">
                                            <p:graphicEl>
                                              <a:dgm id="{3850952C-D06A-42EA-9EAC-D896CFA8E2EC}"/>
                                            </p:graphicEl>
                                          </p:spTgt>
                                        </p:tgtEl>
                                        <p:attrNameLst>
                                          <p:attrName>ppt_h</p:attrName>
                                        </p:attrNameLst>
                                      </p:cBhvr>
                                      <p:tavLst>
                                        <p:tav tm="0">
                                          <p:val>
                                            <p:strVal val="#ppt_h"/>
                                          </p:val>
                                        </p:tav>
                                        <p:tav tm="100000">
                                          <p:val>
                                            <p:strVal val="#ppt_h"/>
                                          </p:val>
                                        </p:tav>
                                      </p:tavLst>
                                    </p:anim>
                                    <p:animEffect transition="in" filter="fade">
                                      <p:cBhvr>
                                        <p:cTn id="64" dur="1000"/>
                                        <p:tgtEl>
                                          <p:spTgt spid="30">
                                            <p:graphicEl>
                                              <a:dgm id="{3850952C-D06A-42EA-9EAC-D896CFA8E2EC}"/>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grpId="0" nodeType="clickEffect">
                                  <p:stCondLst>
                                    <p:cond delay="0"/>
                                  </p:stCondLst>
                                  <p:childTnLst>
                                    <p:set>
                                      <p:cBhvr>
                                        <p:cTn id="68" dur="1" fill="hold">
                                          <p:stCondLst>
                                            <p:cond delay="0"/>
                                          </p:stCondLst>
                                        </p:cTn>
                                        <p:tgtEl>
                                          <p:spTgt spid="30">
                                            <p:graphicEl>
                                              <a:dgm id="{209F08AA-97B6-40A0-BCD1-735FDA84E0C8}"/>
                                            </p:graphicEl>
                                          </p:spTgt>
                                        </p:tgtEl>
                                        <p:attrNameLst>
                                          <p:attrName>style.visibility</p:attrName>
                                        </p:attrNameLst>
                                      </p:cBhvr>
                                      <p:to>
                                        <p:strVal val="visible"/>
                                      </p:to>
                                    </p:set>
                                    <p:anim calcmode="lin" valueType="num">
                                      <p:cBhvr>
                                        <p:cTn id="69" dur="1000" fill="hold"/>
                                        <p:tgtEl>
                                          <p:spTgt spid="30">
                                            <p:graphicEl>
                                              <a:dgm id="{209F08AA-97B6-40A0-BCD1-735FDA84E0C8}"/>
                                            </p:graphicEl>
                                          </p:spTgt>
                                        </p:tgtEl>
                                        <p:attrNameLst>
                                          <p:attrName>ppt_w</p:attrName>
                                        </p:attrNameLst>
                                      </p:cBhvr>
                                      <p:tavLst>
                                        <p:tav tm="0">
                                          <p:val>
                                            <p:strVal val="#ppt_w*0.70"/>
                                          </p:val>
                                        </p:tav>
                                        <p:tav tm="100000">
                                          <p:val>
                                            <p:strVal val="#ppt_w"/>
                                          </p:val>
                                        </p:tav>
                                      </p:tavLst>
                                    </p:anim>
                                    <p:anim calcmode="lin" valueType="num">
                                      <p:cBhvr>
                                        <p:cTn id="70" dur="1000" fill="hold"/>
                                        <p:tgtEl>
                                          <p:spTgt spid="30">
                                            <p:graphicEl>
                                              <a:dgm id="{209F08AA-97B6-40A0-BCD1-735FDA84E0C8}"/>
                                            </p:graphicEl>
                                          </p:spTgt>
                                        </p:tgtEl>
                                        <p:attrNameLst>
                                          <p:attrName>ppt_h</p:attrName>
                                        </p:attrNameLst>
                                      </p:cBhvr>
                                      <p:tavLst>
                                        <p:tav tm="0">
                                          <p:val>
                                            <p:strVal val="#ppt_h"/>
                                          </p:val>
                                        </p:tav>
                                        <p:tav tm="100000">
                                          <p:val>
                                            <p:strVal val="#ppt_h"/>
                                          </p:val>
                                        </p:tav>
                                      </p:tavLst>
                                    </p:anim>
                                    <p:animEffect transition="in" filter="fade">
                                      <p:cBhvr>
                                        <p:cTn id="71" dur="1000"/>
                                        <p:tgtEl>
                                          <p:spTgt spid="30">
                                            <p:graphicEl>
                                              <a:dgm id="{209F08AA-97B6-40A0-BCD1-735FDA84E0C8}"/>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5" presetClass="entr" presetSubtype="0" fill="hold" grpId="0" nodeType="clickEffect">
                                  <p:stCondLst>
                                    <p:cond delay="0"/>
                                  </p:stCondLst>
                                  <p:childTnLst>
                                    <p:set>
                                      <p:cBhvr>
                                        <p:cTn id="75" dur="1" fill="hold">
                                          <p:stCondLst>
                                            <p:cond delay="0"/>
                                          </p:stCondLst>
                                        </p:cTn>
                                        <p:tgtEl>
                                          <p:spTgt spid="30">
                                            <p:graphicEl>
                                              <a:dgm id="{DECCA6F2-0C8C-4144-B1B8-1AC8E06646EB}"/>
                                            </p:graphicEl>
                                          </p:spTgt>
                                        </p:tgtEl>
                                        <p:attrNameLst>
                                          <p:attrName>style.visibility</p:attrName>
                                        </p:attrNameLst>
                                      </p:cBhvr>
                                      <p:to>
                                        <p:strVal val="visible"/>
                                      </p:to>
                                    </p:set>
                                    <p:anim calcmode="lin" valueType="num">
                                      <p:cBhvr>
                                        <p:cTn id="76" dur="1000" fill="hold"/>
                                        <p:tgtEl>
                                          <p:spTgt spid="30">
                                            <p:graphicEl>
                                              <a:dgm id="{DECCA6F2-0C8C-4144-B1B8-1AC8E06646EB}"/>
                                            </p:graphicEl>
                                          </p:spTgt>
                                        </p:tgtEl>
                                        <p:attrNameLst>
                                          <p:attrName>ppt_w</p:attrName>
                                        </p:attrNameLst>
                                      </p:cBhvr>
                                      <p:tavLst>
                                        <p:tav tm="0">
                                          <p:val>
                                            <p:strVal val="#ppt_w*0.70"/>
                                          </p:val>
                                        </p:tav>
                                        <p:tav tm="100000">
                                          <p:val>
                                            <p:strVal val="#ppt_w"/>
                                          </p:val>
                                        </p:tav>
                                      </p:tavLst>
                                    </p:anim>
                                    <p:anim calcmode="lin" valueType="num">
                                      <p:cBhvr>
                                        <p:cTn id="77" dur="1000" fill="hold"/>
                                        <p:tgtEl>
                                          <p:spTgt spid="30">
                                            <p:graphicEl>
                                              <a:dgm id="{DECCA6F2-0C8C-4144-B1B8-1AC8E06646EB}"/>
                                            </p:graphicEl>
                                          </p:spTgt>
                                        </p:tgtEl>
                                        <p:attrNameLst>
                                          <p:attrName>ppt_h</p:attrName>
                                        </p:attrNameLst>
                                      </p:cBhvr>
                                      <p:tavLst>
                                        <p:tav tm="0">
                                          <p:val>
                                            <p:strVal val="#ppt_h"/>
                                          </p:val>
                                        </p:tav>
                                        <p:tav tm="100000">
                                          <p:val>
                                            <p:strVal val="#ppt_h"/>
                                          </p:val>
                                        </p:tav>
                                      </p:tavLst>
                                    </p:anim>
                                    <p:animEffect transition="in" filter="fade">
                                      <p:cBhvr>
                                        <p:cTn id="78" dur="1000"/>
                                        <p:tgtEl>
                                          <p:spTgt spid="30">
                                            <p:graphicEl>
                                              <a:dgm id="{DECCA6F2-0C8C-4144-B1B8-1AC8E06646EB}"/>
                                            </p:graphicEl>
                                          </p:spTgt>
                                        </p:tgtEl>
                                      </p:cBhvr>
                                    </p:animEffect>
                                  </p:childTnLst>
                                </p:cTn>
                              </p:par>
                              <p:par>
                                <p:cTn id="79" presetID="55" presetClass="entr" presetSubtype="0" fill="hold" grpId="0" nodeType="withEffect">
                                  <p:stCondLst>
                                    <p:cond delay="0"/>
                                  </p:stCondLst>
                                  <p:childTnLst>
                                    <p:set>
                                      <p:cBhvr>
                                        <p:cTn id="80" dur="1" fill="hold">
                                          <p:stCondLst>
                                            <p:cond delay="0"/>
                                          </p:stCondLst>
                                        </p:cTn>
                                        <p:tgtEl>
                                          <p:spTgt spid="30">
                                            <p:graphicEl>
                                              <a:dgm id="{D4365E57-7ADB-4050-AC3B-93A25C6CC32D}"/>
                                            </p:graphicEl>
                                          </p:spTgt>
                                        </p:tgtEl>
                                        <p:attrNameLst>
                                          <p:attrName>style.visibility</p:attrName>
                                        </p:attrNameLst>
                                      </p:cBhvr>
                                      <p:to>
                                        <p:strVal val="visible"/>
                                      </p:to>
                                    </p:set>
                                    <p:anim calcmode="lin" valueType="num">
                                      <p:cBhvr>
                                        <p:cTn id="81" dur="1000" fill="hold"/>
                                        <p:tgtEl>
                                          <p:spTgt spid="30">
                                            <p:graphicEl>
                                              <a:dgm id="{D4365E57-7ADB-4050-AC3B-93A25C6CC32D}"/>
                                            </p:graphicEl>
                                          </p:spTgt>
                                        </p:tgtEl>
                                        <p:attrNameLst>
                                          <p:attrName>ppt_w</p:attrName>
                                        </p:attrNameLst>
                                      </p:cBhvr>
                                      <p:tavLst>
                                        <p:tav tm="0">
                                          <p:val>
                                            <p:strVal val="#ppt_w*0.70"/>
                                          </p:val>
                                        </p:tav>
                                        <p:tav tm="100000">
                                          <p:val>
                                            <p:strVal val="#ppt_w"/>
                                          </p:val>
                                        </p:tav>
                                      </p:tavLst>
                                    </p:anim>
                                    <p:anim calcmode="lin" valueType="num">
                                      <p:cBhvr>
                                        <p:cTn id="82" dur="1000" fill="hold"/>
                                        <p:tgtEl>
                                          <p:spTgt spid="30">
                                            <p:graphicEl>
                                              <a:dgm id="{D4365E57-7ADB-4050-AC3B-93A25C6CC32D}"/>
                                            </p:graphicEl>
                                          </p:spTgt>
                                        </p:tgtEl>
                                        <p:attrNameLst>
                                          <p:attrName>ppt_h</p:attrName>
                                        </p:attrNameLst>
                                      </p:cBhvr>
                                      <p:tavLst>
                                        <p:tav tm="0">
                                          <p:val>
                                            <p:strVal val="#ppt_h"/>
                                          </p:val>
                                        </p:tav>
                                        <p:tav tm="100000">
                                          <p:val>
                                            <p:strVal val="#ppt_h"/>
                                          </p:val>
                                        </p:tav>
                                      </p:tavLst>
                                    </p:anim>
                                    <p:animEffect transition="in" filter="fade">
                                      <p:cBhvr>
                                        <p:cTn id="83" dur="1000"/>
                                        <p:tgtEl>
                                          <p:spTgt spid="30">
                                            <p:graphicEl>
                                              <a:dgm id="{D4365E57-7ADB-4050-AC3B-93A25C6CC32D}"/>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5" presetClass="entr" presetSubtype="0" fill="hold" grpId="0" nodeType="clickEffect">
                                  <p:stCondLst>
                                    <p:cond delay="0"/>
                                  </p:stCondLst>
                                  <p:childTnLst>
                                    <p:set>
                                      <p:cBhvr>
                                        <p:cTn id="87" dur="1" fill="hold">
                                          <p:stCondLst>
                                            <p:cond delay="0"/>
                                          </p:stCondLst>
                                        </p:cTn>
                                        <p:tgtEl>
                                          <p:spTgt spid="30">
                                            <p:graphicEl>
                                              <a:dgm id="{BDABD383-54B5-4F05-A643-16EC3EAF5C80}"/>
                                            </p:graphicEl>
                                          </p:spTgt>
                                        </p:tgtEl>
                                        <p:attrNameLst>
                                          <p:attrName>style.visibility</p:attrName>
                                        </p:attrNameLst>
                                      </p:cBhvr>
                                      <p:to>
                                        <p:strVal val="visible"/>
                                      </p:to>
                                    </p:set>
                                    <p:anim calcmode="lin" valueType="num">
                                      <p:cBhvr>
                                        <p:cTn id="88" dur="1000" fill="hold"/>
                                        <p:tgtEl>
                                          <p:spTgt spid="30">
                                            <p:graphicEl>
                                              <a:dgm id="{BDABD383-54B5-4F05-A643-16EC3EAF5C80}"/>
                                            </p:graphicEl>
                                          </p:spTgt>
                                        </p:tgtEl>
                                        <p:attrNameLst>
                                          <p:attrName>ppt_w</p:attrName>
                                        </p:attrNameLst>
                                      </p:cBhvr>
                                      <p:tavLst>
                                        <p:tav tm="0">
                                          <p:val>
                                            <p:strVal val="#ppt_w*0.70"/>
                                          </p:val>
                                        </p:tav>
                                        <p:tav tm="100000">
                                          <p:val>
                                            <p:strVal val="#ppt_w"/>
                                          </p:val>
                                        </p:tav>
                                      </p:tavLst>
                                    </p:anim>
                                    <p:anim calcmode="lin" valueType="num">
                                      <p:cBhvr>
                                        <p:cTn id="89" dur="1000" fill="hold"/>
                                        <p:tgtEl>
                                          <p:spTgt spid="30">
                                            <p:graphicEl>
                                              <a:dgm id="{BDABD383-54B5-4F05-A643-16EC3EAF5C80}"/>
                                            </p:graphicEl>
                                          </p:spTgt>
                                        </p:tgtEl>
                                        <p:attrNameLst>
                                          <p:attrName>ppt_h</p:attrName>
                                        </p:attrNameLst>
                                      </p:cBhvr>
                                      <p:tavLst>
                                        <p:tav tm="0">
                                          <p:val>
                                            <p:strVal val="#ppt_h"/>
                                          </p:val>
                                        </p:tav>
                                        <p:tav tm="100000">
                                          <p:val>
                                            <p:strVal val="#ppt_h"/>
                                          </p:val>
                                        </p:tav>
                                      </p:tavLst>
                                    </p:anim>
                                    <p:animEffect transition="in" filter="fade">
                                      <p:cBhvr>
                                        <p:cTn id="90" dur="1000"/>
                                        <p:tgtEl>
                                          <p:spTgt spid="30">
                                            <p:graphicEl>
                                              <a:dgm id="{BDABD383-54B5-4F05-A643-16EC3EAF5C80}"/>
                                            </p:graphicEl>
                                          </p:spTgt>
                                        </p:tgtEl>
                                      </p:cBhvr>
                                    </p:animEffect>
                                  </p:childTnLst>
                                </p:cTn>
                              </p:par>
                              <p:par>
                                <p:cTn id="91" presetID="55" presetClass="entr" presetSubtype="0" fill="hold" grpId="0" nodeType="withEffect">
                                  <p:stCondLst>
                                    <p:cond delay="0"/>
                                  </p:stCondLst>
                                  <p:childTnLst>
                                    <p:set>
                                      <p:cBhvr>
                                        <p:cTn id="92" dur="1" fill="hold">
                                          <p:stCondLst>
                                            <p:cond delay="0"/>
                                          </p:stCondLst>
                                        </p:cTn>
                                        <p:tgtEl>
                                          <p:spTgt spid="30">
                                            <p:graphicEl>
                                              <a:dgm id="{45405D18-555F-47EB-AFE9-3FCFC56858BB}"/>
                                            </p:graphicEl>
                                          </p:spTgt>
                                        </p:tgtEl>
                                        <p:attrNameLst>
                                          <p:attrName>style.visibility</p:attrName>
                                        </p:attrNameLst>
                                      </p:cBhvr>
                                      <p:to>
                                        <p:strVal val="visible"/>
                                      </p:to>
                                    </p:set>
                                    <p:anim calcmode="lin" valueType="num">
                                      <p:cBhvr>
                                        <p:cTn id="93" dur="1000" fill="hold"/>
                                        <p:tgtEl>
                                          <p:spTgt spid="30">
                                            <p:graphicEl>
                                              <a:dgm id="{45405D18-555F-47EB-AFE9-3FCFC56858BB}"/>
                                            </p:graphicEl>
                                          </p:spTgt>
                                        </p:tgtEl>
                                        <p:attrNameLst>
                                          <p:attrName>ppt_w</p:attrName>
                                        </p:attrNameLst>
                                      </p:cBhvr>
                                      <p:tavLst>
                                        <p:tav tm="0">
                                          <p:val>
                                            <p:strVal val="#ppt_w*0.70"/>
                                          </p:val>
                                        </p:tav>
                                        <p:tav tm="100000">
                                          <p:val>
                                            <p:strVal val="#ppt_w"/>
                                          </p:val>
                                        </p:tav>
                                      </p:tavLst>
                                    </p:anim>
                                    <p:anim calcmode="lin" valueType="num">
                                      <p:cBhvr>
                                        <p:cTn id="94" dur="1000" fill="hold"/>
                                        <p:tgtEl>
                                          <p:spTgt spid="30">
                                            <p:graphicEl>
                                              <a:dgm id="{45405D18-555F-47EB-AFE9-3FCFC56858BB}"/>
                                            </p:graphicEl>
                                          </p:spTgt>
                                        </p:tgtEl>
                                        <p:attrNameLst>
                                          <p:attrName>ppt_h</p:attrName>
                                        </p:attrNameLst>
                                      </p:cBhvr>
                                      <p:tavLst>
                                        <p:tav tm="0">
                                          <p:val>
                                            <p:strVal val="#ppt_h"/>
                                          </p:val>
                                        </p:tav>
                                        <p:tav tm="100000">
                                          <p:val>
                                            <p:strVal val="#ppt_h"/>
                                          </p:val>
                                        </p:tav>
                                      </p:tavLst>
                                    </p:anim>
                                    <p:animEffect transition="in" filter="fade">
                                      <p:cBhvr>
                                        <p:cTn id="95" dur="1000"/>
                                        <p:tgtEl>
                                          <p:spTgt spid="30">
                                            <p:graphicEl>
                                              <a:dgm id="{45405D18-555F-47EB-AFE9-3FCFC56858BB}"/>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5" presetClass="entr" presetSubtype="0" fill="hold" grpId="0" nodeType="clickEffect">
                                  <p:stCondLst>
                                    <p:cond delay="0"/>
                                  </p:stCondLst>
                                  <p:childTnLst>
                                    <p:set>
                                      <p:cBhvr>
                                        <p:cTn id="99" dur="1" fill="hold">
                                          <p:stCondLst>
                                            <p:cond delay="0"/>
                                          </p:stCondLst>
                                        </p:cTn>
                                        <p:tgtEl>
                                          <p:spTgt spid="30">
                                            <p:graphicEl>
                                              <a:dgm id="{3494B6FF-A203-4B36-822B-A4780F72094D}"/>
                                            </p:graphicEl>
                                          </p:spTgt>
                                        </p:tgtEl>
                                        <p:attrNameLst>
                                          <p:attrName>style.visibility</p:attrName>
                                        </p:attrNameLst>
                                      </p:cBhvr>
                                      <p:to>
                                        <p:strVal val="visible"/>
                                      </p:to>
                                    </p:set>
                                    <p:anim calcmode="lin" valueType="num">
                                      <p:cBhvr>
                                        <p:cTn id="100" dur="1000" fill="hold"/>
                                        <p:tgtEl>
                                          <p:spTgt spid="30">
                                            <p:graphicEl>
                                              <a:dgm id="{3494B6FF-A203-4B36-822B-A4780F72094D}"/>
                                            </p:graphicEl>
                                          </p:spTgt>
                                        </p:tgtEl>
                                        <p:attrNameLst>
                                          <p:attrName>ppt_w</p:attrName>
                                        </p:attrNameLst>
                                      </p:cBhvr>
                                      <p:tavLst>
                                        <p:tav tm="0">
                                          <p:val>
                                            <p:strVal val="#ppt_w*0.70"/>
                                          </p:val>
                                        </p:tav>
                                        <p:tav tm="100000">
                                          <p:val>
                                            <p:strVal val="#ppt_w"/>
                                          </p:val>
                                        </p:tav>
                                      </p:tavLst>
                                    </p:anim>
                                    <p:anim calcmode="lin" valueType="num">
                                      <p:cBhvr>
                                        <p:cTn id="101" dur="1000" fill="hold"/>
                                        <p:tgtEl>
                                          <p:spTgt spid="30">
                                            <p:graphicEl>
                                              <a:dgm id="{3494B6FF-A203-4B36-822B-A4780F72094D}"/>
                                            </p:graphicEl>
                                          </p:spTgt>
                                        </p:tgtEl>
                                        <p:attrNameLst>
                                          <p:attrName>ppt_h</p:attrName>
                                        </p:attrNameLst>
                                      </p:cBhvr>
                                      <p:tavLst>
                                        <p:tav tm="0">
                                          <p:val>
                                            <p:strVal val="#ppt_h"/>
                                          </p:val>
                                        </p:tav>
                                        <p:tav tm="100000">
                                          <p:val>
                                            <p:strVal val="#ppt_h"/>
                                          </p:val>
                                        </p:tav>
                                      </p:tavLst>
                                    </p:anim>
                                    <p:animEffect transition="in" filter="fade">
                                      <p:cBhvr>
                                        <p:cTn id="102" dur="1000"/>
                                        <p:tgtEl>
                                          <p:spTgt spid="30">
                                            <p:graphicEl>
                                              <a:dgm id="{3494B6FF-A203-4B36-822B-A4780F72094D}"/>
                                            </p:graphicEl>
                                          </p:spTgt>
                                        </p:tgtEl>
                                      </p:cBhvr>
                                    </p:animEffect>
                                  </p:childTnLst>
                                </p:cTn>
                              </p:par>
                              <p:par>
                                <p:cTn id="103" presetID="55" presetClass="entr" presetSubtype="0" fill="hold" grpId="0" nodeType="withEffect">
                                  <p:stCondLst>
                                    <p:cond delay="0"/>
                                  </p:stCondLst>
                                  <p:childTnLst>
                                    <p:set>
                                      <p:cBhvr>
                                        <p:cTn id="104" dur="1" fill="hold">
                                          <p:stCondLst>
                                            <p:cond delay="0"/>
                                          </p:stCondLst>
                                        </p:cTn>
                                        <p:tgtEl>
                                          <p:spTgt spid="30">
                                            <p:graphicEl>
                                              <a:dgm id="{BE368896-6D65-4968-862F-9EBD560E53E6}"/>
                                            </p:graphicEl>
                                          </p:spTgt>
                                        </p:tgtEl>
                                        <p:attrNameLst>
                                          <p:attrName>style.visibility</p:attrName>
                                        </p:attrNameLst>
                                      </p:cBhvr>
                                      <p:to>
                                        <p:strVal val="visible"/>
                                      </p:to>
                                    </p:set>
                                    <p:anim calcmode="lin" valueType="num">
                                      <p:cBhvr>
                                        <p:cTn id="105" dur="1000" fill="hold"/>
                                        <p:tgtEl>
                                          <p:spTgt spid="30">
                                            <p:graphicEl>
                                              <a:dgm id="{BE368896-6D65-4968-862F-9EBD560E53E6}"/>
                                            </p:graphicEl>
                                          </p:spTgt>
                                        </p:tgtEl>
                                        <p:attrNameLst>
                                          <p:attrName>ppt_w</p:attrName>
                                        </p:attrNameLst>
                                      </p:cBhvr>
                                      <p:tavLst>
                                        <p:tav tm="0">
                                          <p:val>
                                            <p:strVal val="#ppt_w*0.70"/>
                                          </p:val>
                                        </p:tav>
                                        <p:tav tm="100000">
                                          <p:val>
                                            <p:strVal val="#ppt_w"/>
                                          </p:val>
                                        </p:tav>
                                      </p:tavLst>
                                    </p:anim>
                                    <p:anim calcmode="lin" valueType="num">
                                      <p:cBhvr>
                                        <p:cTn id="106" dur="1000" fill="hold"/>
                                        <p:tgtEl>
                                          <p:spTgt spid="30">
                                            <p:graphicEl>
                                              <a:dgm id="{BE368896-6D65-4968-862F-9EBD560E53E6}"/>
                                            </p:graphicEl>
                                          </p:spTgt>
                                        </p:tgtEl>
                                        <p:attrNameLst>
                                          <p:attrName>ppt_h</p:attrName>
                                        </p:attrNameLst>
                                      </p:cBhvr>
                                      <p:tavLst>
                                        <p:tav tm="0">
                                          <p:val>
                                            <p:strVal val="#ppt_h"/>
                                          </p:val>
                                        </p:tav>
                                        <p:tav tm="100000">
                                          <p:val>
                                            <p:strVal val="#ppt_h"/>
                                          </p:val>
                                        </p:tav>
                                      </p:tavLst>
                                    </p:anim>
                                    <p:animEffect transition="in" filter="fade">
                                      <p:cBhvr>
                                        <p:cTn id="107" dur="1000"/>
                                        <p:tgtEl>
                                          <p:spTgt spid="30">
                                            <p:graphicEl>
                                              <a:dgm id="{BE368896-6D65-4968-862F-9EBD560E53E6}"/>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5" presetClass="entr" presetSubtype="0" fill="hold" grpId="0" nodeType="clickEffect">
                                  <p:stCondLst>
                                    <p:cond delay="0"/>
                                  </p:stCondLst>
                                  <p:childTnLst>
                                    <p:set>
                                      <p:cBhvr>
                                        <p:cTn id="111" dur="1" fill="hold">
                                          <p:stCondLst>
                                            <p:cond delay="0"/>
                                          </p:stCondLst>
                                        </p:cTn>
                                        <p:tgtEl>
                                          <p:spTgt spid="30">
                                            <p:graphicEl>
                                              <a:dgm id="{A3DB7406-61F4-4F59-811F-7383DEDA707B}"/>
                                            </p:graphicEl>
                                          </p:spTgt>
                                        </p:tgtEl>
                                        <p:attrNameLst>
                                          <p:attrName>style.visibility</p:attrName>
                                        </p:attrNameLst>
                                      </p:cBhvr>
                                      <p:to>
                                        <p:strVal val="visible"/>
                                      </p:to>
                                    </p:set>
                                    <p:anim calcmode="lin" valueType="num">
                                      <p:cBhvr>
                                        <p:cTn id="112" dur="1000" fill="hold"/>
                                        <p:tgtEl>
                                          <p:spTgt spid="30">
                                            <p:graphicEl>
                                              <a:dgm id="{A3DB7406-61F4-4F59-811F-7383DEDA707B}"/>
                                            </p:graphicEl>
                                          </p:spTgt>
                                        </p:tgtEl>
                                        <p:attrNameLst>
                                          <p:attrName>ppt_w</p:attrName>
                                        </p:attrNameLst>
                                      </p:cBhvr>
                                      <p:tavLst>
                                        <p:tav tm="0">
                                          <p:val>
                                            <p:strVal val="#ppt_w*0.70"/>
                                          </p:val>
                                        </p:tav>
                                        <p:tav tm="100000">
                                          <p:val>
                                            <p:strVal val="#ppt_w"/>
                                          </p:val>
                                        </p:tav>
                                      </p:tavLst>
                                    </p:anim>
                                    <p:anim calcmode="lin" valueType="num">
                                      <p:cBhvr>
                                        <p:cTn id="113" dur="1000" fill="hold"/>
                                        <p:tgtEl>
                                          <p:spTgt spid="30">
                                            <p:graphicEl>
                                              <a:dgm id="{A3DB7406-61F4-4F59-811F-7383DEDA707B}"/>
                                            </p:graphicEl>
                                          </p:spTgt>
                                        </p:tgtEl>
                                        <p:attrNameLst>
                                          <p:attrName>ppt_h</p:attrName>
                                        </p:attrNameLst>
                                      </p:cBhvr>
                                      <p:tavLst>
                                        <p:tav tm="0">
                                          <p:val>
                                            <p:strVal val="#ppt_h"/>
                                          </p:val>
                                        </p:tav>
                                        <p:tav tm="100000">
                                          <p:val>
                                            <p:strVal val="#ppt_h"/>
                                          </p:val>
                                        </p:tav>
                                      </p:tavLst>
                                    </p:anim>
                                    <p:animEffect transition="in" filter="fade">
                                      <p:cBhvr>
                                        <p:cTn id="114" dur="1000"/>
                                        <p:tgtEl>
                                          <p:spTgt spid="30">
                                            <p:graphicEl>
                                              <a:dgm id="{A3DB7406-61F4-4F59-811F-7383DEDA707B}"/>
                                            </p:graphicEl>
                                          </p:spTgt>
                                        </p:tgtEl>
                                      </p:cBhvr>
                                    </p:animEffect>
                                  </p:childTnLst>
                                </p:cTn>
                              </p:par>
                              <p:par>
                                <p:cTn id="115" presetID="55" presetClass="entr" presetSubtype="0" fill="hold" grpId="0" nodeType="withEffect">
                                  <p:stCondLst>
                                    <p:cond delay="0"/>
                                  </p:stCondLst>
                                  <p:childTnLst>
                                    <p:set>
                                      <p:cBhvr>
                                        <p:cTn id="116" dur="1" fill="hold">
                                          <p:stCondLst>
                                            <p:cond delay="0"/>
                                          </p:stCondLst>
                                        </p:cTn>
                                        <p:tgtEl>
                                          <p:spTgt spid="30">
                                            <p:graphicEl>
                                              <a:dgm id="{4AC20FF6-E235-4706-A289-65C6E159EEFB}"/>
                                            </p:graphicEl>
                                          </p:spTgt>
                                        </p:tgtEl>
                                        <p:attrNameLst>
                                          <p:attrName>style.visibility</p:attrName>
                                        </p:attrNameLst>
                                      </p:cBhvr>
                                      <p:to>
                                        <p:strVal val="visible"/>
                                      </p:to>
                                    </p:set>
                                    <p:anim calcmode="lin" valueType="num">
                                      <p:cBhvr>
                                        <p:cTn id="117" dur="1000" fill="hold"/>
                                        <p:tgtEl>
                                          <p:spTgt spid="30">
                                            <p:graphicEl>
                                              <a:dgm id="{4AC20FF6-E235-4706-A289-65C6E159EEFB}"/>
                                            </p:graphicEl>
                                          </p:spTgt>
                                        </p:tgtEl>
                                        <p:attrNameLst>
                                          <p:attrName>ppt_w</p:attrName>
                                        </p:attrNameLst>
                                      </p:cBhvr>
                                      <p:tavLst>
                                        <p:tav tm="0">
                                          <p:val>
                                            <p:strVal val="#ppt_w*0.70"/>
                                          </p:val>
                                        </p:tav>
                                        <p:tav tm="100000">
                                          <p:val>
                                            <p:strVal val="#ppt_w"/>
                                          </p:val>
                                        </p:tav>
                                      </p:tavLst>
                                    </p:anim>
                                    <p:anim calcmode="lin" valueType="num">
                                      <p:cBhvr>
                                        <p:cTn id="118" dur="1000" fill="hold"/>
                                        <p:tgtEl>
                                          <p:spTgt spid="30">
                                            <p:graphicEl>
                                              <a:dgm id="{4AC20FF6-E235-4706-A289-65C6E159EEFB}"/>
                                            </p:graphicEl>
                                          </p:spTgt>
                                        </p:tgtEl>
                                        <p:attrNameLst>
                                          <p:attrName>ppt_h</p:attrName>
                                        </p:attrNameLst>
                                      </p:cBhvr>
                                      <p:tavLst>
                                        <p:tav tm="0">
                                          <p:val>
                                            <p:strVal val="#ppt_h"/>
                                          </p:val>
                                        </p:tav>
                                        <p:tav tm="100000">
                                          <p:val>
                                            <p:strVal val="#ppt_h"/>
                                          </p:val>
                                        </p:tav>
                                      </p:tavLst>
                                    </p:anim>
                                    <p:animEffect transition="in" filter="fade">
                                      <p:cBhvr>
                                        <p:cTn id="119" dur="1000"/>
                                        <p:tgtEl>
                                          <p:spTgt spid="30">
                                            <p:graphicEl>
                                              <a:dgm id="{4AC20FF6-E235-4706-A289-65C6E159EEF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uiExpand="1">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Title 1"/>
          <p:cNvSpPr txBox="1">
            <a:spLocks/>
          </p:cNvSpPr>
          <p:nvPr/>
        </p:nvSpPr>
        <p:spPr bwMode="auto">
          <a:xfrm>
            <a:off x="2176217" y="443068"/>
            <a:ext cx="7848141" cy="584775"/>
          </a:xfrm>
          <a:prstGeom prst="rect">
            <a:avLst/>
          </a:prstGeom>
          <a:effectLst>
            <a:outerShdw blurRad="50800" dist="12700" dir="5400000" algn="ctr" rotWithShape="0">
              <a:sysClr val="windowText" lastClr="000000"/>
            </a:outerShdw>
          </a:effectLst>
        </p:spPr>
        <p:style>
          <a:lnRef idx="0">
            <a:scrgbClr r="0" g="0" b="0"/>
          </a:lnRef>
          <a:fillRef idx="1002">
            <a:schemeClr val="dk1"/>
          </a:fillRef>
          <a:effectRef idx="0">
            <a:scrgbClr r="0" g="0" b="0"/>
          </a:effectRef>
          <a:fontRef idx="major"/>
        </p:style>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j-ea"/>
                <a:cs typeface="Times New Roman" pitchFamily="18" charset="0"/>
              </a:rPr>
              <a:t>VARIABLES  </a:t>
            </a:r>
          </a:p>
        </p:txBody>
      </p:sp>
      <p:grpSp>
        <p:nvGrpSpPr>
          <p:cNvPr id="17" name="Group 73">
            <a:extLst>
              <a:ext uri="{FF2B5EF4-FFF2-40B4-BE49-F238E27FC236}">
                <a16:creationId xmlns:a16="http://schemas.microsoft.com/office/drawing/2014/main" id="{3501C8CF-2AF2-4A02-9AAD-E3783D36DCE9}"/>
              </a:ext>
            </a:extLst>
          </p:cNvPr>
          <p:cNvGrpSpPr/>
          <p:nvPr/>
        </p:nvGrpSpPr>
        <p:grpSpPr>
          <a:xfrm>
            <a:off x="3914247" y="1883315"/>
            <a:ext cx="4363505" cy="655107"/>
            <a:chOff x="5830771" y="583473"/>
            <a:chExt cx="4363505" cy="947379"/>
          </a:xfrm>
          <a:effectLst>
            <a:outerShdw blurRad="50800" dist="38100" algn="l" rotWithShape="0">
              <a:prstClr val="black">
                <a:alpha val="40000"/>
              </a:prstClr>
            </a:outerShdw>
          </a:effectLst>
        </p:grpSpPr>
        <p:sp>
          <p:nvSpPr>
            <p:cNvPr id="18" name="Freeform: Shape 12">
              <a:extLst>
                <a:ext uri="{FF2B5EF4-FFF2-40B4-BE49-F238E27FC236}">
                  <a16:creationId xmlns:a16="http://schemas.microsoft.com/office/drawing/2014/main" id="{1DC8BE02-7752-475C-9F99-AD6A49D994D2}"/>
                </a:ext>
              </a:extLst>
            </p:cNvPr>
            <p:cNvSpPr/>
            <p:nvPr/>
          </p:nvSpPr>
          <p:spPr>
            <a:xfrm>
              <a:off x="5830771" y="583473"/>
              <a:ext cx="4363505" cy="947379"/>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55">
              <a:extLst>
                <a:ext uri="{FF2B5EF4-FFF2-40B4-BE49-F238E27FC236}">
                  <a16:creationId xmlns:a16="http://schemas.microsoft.com/office/drawing/2014/main" id="{58E7D799-EDF0-442B-BB98-5567F1F7C044}"/>
                </a:ext>
              </a:extLst>
            </p:cNvPr>
            <p:cNvSpPr txBox="1"/>
            <p:nvPr/>
          </p:nvSpPr>
          <p:spPr>
            <a:xfrm>
              <a:off x="6821506" y="753470"/>
              <a:ext cx="2393239" cy="640170"/>
            </a:xfrm>
            <a:prstGeom prst="roundRect">
              <a:avLst/>
            </a:prstGeom>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Open Sans" panose="020B0606030504020204" pitchFamily="34" charset="0"/>
                  <a:ea typeface="Open Sans" panose="020B0606030504020204" pitchFamily="34" charset="0"/>
                  <a:cs typeface="Open Sans" panose="020B0606030504020204" pitchFamily="34" charset="0"/>
                </a:rPr>
                <a:t>Independiente</a:t>
              </a:r>
            </a:p>
          </p:txBody>
        </p:sp>
      </p:grpSp>
      <p:grpSp>
        <p:nvGrpSpPr>
          <p:cNvPr id="21" name="Group 75">
            <a:extLst>
              <a:ext uri="{FF2B5EF4-FFF2-40B4-BE49-F238E27FC236}">
                <a16:creationId xmlns:a16="http://schemas.microsoft.com/office/drawing/2014/main" id="{BDA6E271-578D-40E8-ACCC-15383E940C0E}"/>
              </a:ext>
            </a:extLst>
          </p:cNvPr>
          <p:cNvGrpSpPr/>
          <p:nvPr/>
        </p:nvGrpSpPr>
        <p:grpSpPr>
          <a:xfrm>
            <a:off x="3659629" y="3915463"/>
            <a:ext cx="4363505" cy="655107"/>
            <a:chOff x="5830771" y="2018186"/>
            <a:chExt cx="4363505" cy="947379"/>
          </a:xfrm>
          <a:effectLst>
            <a:outerShdw blurRad="50800" dist="38100" algn="l" rotWithShape="0">
              <a:prstClr val="black">
                <a:alpha val="40000"/>
              </a:prstClr>
            </a:outerShdw>
          </a:effectLst>
        </p:grpSpPr>
        <p:sp>
          <p:nvSpPr>
            <p:cNvPr id="22" name="Freeform: Shape 14">
              <a:extLst>
                <a:ext uri="{FF2B5EF4-FFF2-40B4-BE49-F238E27FC236}">
                  <a16:creationId xmlns:a16="http://schemas.microsoft.com/office/drawing/2014/main" id="{8B8B3D58-B955-41AE-B7A2-B8625421C16F}"/>
                </a:ext>
              </a:extLst>
            </p:cNvPr>
            <p:cNvSpPr/>
            <p:nvPr/>
          </p:nvSpPr>
          <p:spPr>
            <a:xfrm>
              <a:off x="5830771" y="2018186"/>
              <a:ext cx="4363505" cy="947379"/>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56">
              <a:extLst>
                <a:ext uri="{FF2B5EF4-FFF2-40B4-BE49-F238E27FC236}">
                  <a16:creationId xmlns:a16="http://schemas.microsoft.com/office/drawing/2014/main" id="{1BEB3593-9C33-48A4-82C1-A2996BFF9B5C}"/>
                </a:ext>
              </a:extLst>
            </p:cNvPr>
            <p:cNvSpPr txBox="1"/>
            <p:nvPr/>
          </p:nvSpPr>
          <p:spPr>
            <a:xfrm>
              <a:off x="7000559" y="2161853"/>
              <a:ext cx="2328490" cy="640170"/>
            </a:xfrm>
            <a:prstGeom prst="roundRect">
              <a:avLst/>
            </a:prstGeom>
            <a:ln>
              <a:no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Open Sans" panose="020B0606030504020204" pitchFamily="34" charset="0"/>
                  <a:ea typeface="Open Sans" panose="020B0606030504020204" pitchFamily="34" charset="0"/>
                  <a:cs typeface="Open Sans" panose="020B0606030504020204" pitchFamily="34" charset="0"/>
                </a:rPr>
                <a:t>Dependiente</a:t>
              </a:r>
            </a:p>
          </p:txBody>
        </p:sp>
      </p:grpSp>
      <p:sp>
        <p:nvSpPr>
          <p:cNvPr id="24" name="TextBox 63">
            <a:extLst>
              <a:ext uri="{FF2B5EF4-FFF2-40B4-BE49-F238E27FC236}">
                <a16:creationId xmlns:a16="http://schemas.microsoft.com/office/drawing/2014/main" id="{C94FEFBF-97DF-4F42-9CCA-1032D436F40E}"/>
              </a:ext>
            </a:extLst>
          </p:cNvPr>
          <p:cNvSpPr txBox="1"/>
          <p:nvPr/>
        </p:nvSpPr>
        <p:spPr>
          <a:xfrm>
            <a:off x="1913978" y="2884799"/>
            <a:ext cx="100055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white"/>
                </a:solidFill>
                <a:effectLst/>
                <a:uLnTx/>
                <a:uFillTx/>
                <a:latin typeface="Calibri" panose="020F0502020204030204"/>
                <a:ea typeface="+mn-ea"/>
                <a:cs typeface="+mn-cs"/>
              </a:rPr>
              <a:t>Proceso de selección de aspirantes a cadetes de la ESMIL.</a:t>
            </a:r>
            <a:endParaRPr kumimoji="0" lang="es-EC"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Box 64">
            <a:extLst>
              <a:ext uri="{FF2B5EF4-FFF2-40B4-BE49-F238E27FC236}">
                <a16:creationId xmlns:a16="http://schemas.microsoft.com/office/drawing/2014/main" id="{7F9D40D1-9252-4052-B1A7-9E8A2448CBBD}"/>
              </a:ext>
            </a:extLst>
          </p:cNvPr>
          <p:cNvSpPr txBox="1"/>
          <p:nvPr/>
        </p:nvSpPr>
        <p:spPr>
          <a:xfrm>
            <a:off x="871553" y="5394995"/>
            <a:ext cx="10594114" cy="461665"/>
          </a:xfrm>
          <a:prstGeom prst="rect">
            <a:avLst/>
          </a:prstGeom>
          <a:noFill/>
        </p:spPr>
        <p:txBody>
          <a:bodyPr wrap="square" rtlCol="0">
            <a:spAutoFit/>
          </a:bodyPr>
          <a:lstStyle>
            <a:defPPr>
              <a:defRPr lang="es-EC"/>
            </a:defPPr>
            <a:lvl1pPr lvl="0">
              <a:defRPr sz="2800" b="1">
                <a:effectLst>
                  <a:outerShdw blurRad="38100" dist="38100" dir="2700000" algn="tl">
                    <a:srgbClr val="000000">
                      <a:alpha val="43137"/>
                    </a:srgbClr>
                  </a:outerShdw>
                </a:effectLst>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white"/>
                </a:solidFill>
                <a:effectLst/>
                <a:uLnTx/>
                <a:uFillTx/>
                <a:latin typeface="Calibri" panose="020F0502020204030204"/>
                <a:ea typeface="+mn-ea"/>
                <a:cs typeface="+mn-cs"/>
              </a:rPr>
              <a:t>Nivel de calidad del cuerpo de cadetes que integran la Escuela Superior Militar </a:t>
            </a:r>
            <a:endParaRPr kumimoji="0" lang="es-ES"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C903DCBE-48F3-7D48-A705-7A027DD550B3}"/>
              </a:ext>
            </a:extLst>
          </p:cNvPr>
          <p:cNvPicPr>
            <a:picLocks noChangeAspect="1"/>
          </p:cNvPicPr>
          <p:nvPr/>
        </p:nvPicPr>
        <p:blipFill>
          <a:blip r:embed="rId2"/>
          <a:stretch>
            <a:fillRect/>
          </a:stretch>
        </p:blipFill>
        <p:spPr>
          <a:xfrm>
            <a:off x="10800079" y="397389"/>
            <a:ext cx="1043044" cy="1043044"/>
          </a:xfrm>
          <a:prstGeom prst="rect">
            <a:avLst/>
          </a:prstGeom>
        </p:spPr>
      </p:pic>
      <p:pic>
        <p:nvPicPr>
          <p:cNvPr id="14" name="Picture 13">
            <a:extLst>
              <a:ext uri="{FF2B5EF4-FFF2-40B4-BE49-F238E27FC236}">
                <a16:creationId xmlns:a16="http://schemas.microsoft.com/office/drawing/2014/main" id="{D1E02547-AB45-F34C-AC59-AD766D060B8A}"/>
              </a:ext>
            </a:extLst>
          </p:cNvPr>
          <p:cNvPicPr>
            <a:picLocks noChangeAspect="1"/>
          </p:cNvPicPr>
          <p:nvPr/>
        </p:nvPicPr>
        <p:blipFill>
          <a:blip r:embed="rId3"/>
          <a:stretch>
            <a:fillRect/>
          </a:stretch>
        </p:blipFill>
        <p:spPr>
          <a:xfrm>
            <a:off x="644354" y="182440"/>
            <a:ext cx="1632741" cy="1472941"/>
          </a:xfrm>
          <a:prstGeom prst="rect">
            <a:avLst/>
          </a:prstGeom>
        </p:spPr>
      </p:pic>
    </p:spTree>
    <p:extLst>
      <p:ext uri="{BB962C8B-B14F-4D97-AF65-F5344CB8AC3E}">
        <p14:creationId xmlns:p14="http://schemas.microsoft.com/office/powerpoint/2010/main" val="224083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ppt_w/2"/>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ppt_w</p:attrName>
                                        </p:attrNameLst>
                                      </p:cBhvr>
                                      <p:tavLst>
                                        <p:tav tm="0">
                                          <p:val>
                                            <p:fltVal val="0"/>
                                          </p:val>
                                        </p:tav>
                                        <p:tav tm="100000">
                                          <p:val>
                                            <p:strVal val="#ppt_w"/>
                                          </p:val>
                                        </p:tav>
                                      </p:tavLst>
                                    </p:anim>
                                    <p:anim calcmode="lin" valueType="num">
                                      <p:cBhvr>
                                        <p:cTn id="10" dur="500" fill="hold"/>
                                        <p:tgtEl>
                                          <p:spTgt spid="17"/>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par>
                          <p:cTn id="14" fill="hold">
                            <p:stCondLst>
                              <p:cond delay="500"/>
                            </p:stCondLst>
                            <p:childTnLst>
                              <p:par>
                                <p:cTn id="15" presetID="17"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ppt_x</p:attrName>
                                        </p:attrNameLst>
                                      </p:cBhvr>
                                      <p:tavLst>
                                        <p:tav tm="0">
                                          <p:val>
                                            <p:strVal val="#ppt_x-#ppt_w/2"/>
                                          </p:val>
                                        </p:tav>
                                        <p:tav tm="100000">
                                          <p:val>
                                            <p:strVal val="#ppt_x"/>
                                          </p:val>
                                        </p:tav>
                                      </p:tavLst>
                                    </p:anim>
                                    <p:anim calcmode="lin" valueType="num">
                                      <p:cBhvr>
                                        <p:cTn id="18" dur="500" fill="hold"/>
                                        <p:tgtEl>
                                          <p:spTgt spid="21"/>
                                        </p:tgtEl>
                                        <p:attrNameLst>
                                          <p:attrName>ppt_y</p:attrName>
                                        </p:attrNameLst>
                                      </p:cBhvr>
                                      <p:tavLst>
                                        <p:tav tm="0">
                                          <p:val>
                                            <p:strVal val="#ppt_y"/>
                                          </p:val>
                                        </p:tav>
                                        <p:tav tm="100000">
                                          <p:val>
                                            <p:strVal val="#ppt_y"/>
                                          </p:val>
                                        </p:tav>
                                      </p:tavLst>
                                    </p:anim>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strVal val="#ppt_h"/>
                                          </p:val>
                                        </p:tav>
                                        <p:tav tm="100000">
                                          <p:val>
                                            <p:strVal val="#ppt_h"/>
                                          </p:val>
                                        </p:tav>
                                      </p:tavLst>
                                    </p:anim>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Title 1"/>
          <p:cNvSpPr txBox="1">
            <a:spLocks/>
          </p:cNvSpPr>
          <p:nvPr/>
        </p:nvSpPr>
        <p:spPr bwMode="auto">
          <a:xfrm>
            <a:off x="2176217" y="443068"/>
            <a:ext cx="7848141" cy="584775"/>
          </a:xfrm>
          <a:prstGeom prst="rect">
            <a:avLst/>
          </a:prstGeom>
          <a:effectLst>
            <a:outerShdw blurRad="50800" dist="12700" dir="5400000" algn="ctr" rotWithShape="0">
              <a:sysClr val="windowText" lastClr="000000"/>
            </a:outerShdw>
          </a:effectLst>
        </p:spPr>
        <p:style>
          <a:lnRef idx="0">
            <a:scrgbClr r="0" g="0" b="0"/>
          </a:lnRef>
          <a:fillRef idx="1002">
            <a:schemeClr val="dk1"/>
          </a:fillRef>
          <a:effectRef idx="0">
            <a:scrgbClr r="0" g="0" b="0"/>
          </a:effectRef>
          <a:fontRef idx="major"/>
        </p:style>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j-ea"/>
                <a:cs typeface="Times New Roman" pitchFamily="18" charset="0"/>
              </a:rPr>
              <a:t>MUESTRA   </a:t>
            </a:r>
          </a:p>
        </p:txBody>
      </p:sp>
      <p:grpSp>
        <p:nvGrpSpPr>
          <p:cNvPr id="30" name="Group 73">
            <a:extLst>
              <a:ext uri="{FF2B5EF4-FFF2-40B4-BE49-F238E27FC236}">
                <a16:creationId xmlns:a16="http://schemas.microsoft.com/office/drawing/2014/main" id="{E8547373-689C-44EC-934A-0C66ACFD2799}"/>
              </a:ext>
            </a:extLst>
          </p:cNvPr>
          <p:cNvGrpSpPr/>
          <p:nvPr/>
        </p:nvGrpSpPr>
        <p:grpSpPr>
          <a:xfrm>
            <a:off x="363240" y="1547063"/>
            <a:ext cx="4363505" cy="655107"/>
            <a:chOff x="5830771" y="583473"/>
            <a:chExt cx="4363505" cy="947379"/>
          </a:xfrm>
          <a:effectLst>
            <a:outerShdw blurRad="50800" dist="38100" algn="l" rotWithShape="0">
              <a:prstClr val="black">
                <a:alpha val="40000"/>
              </a:prstClr>
            </a:outerShdw>
          </a:effectLst>
        </p:grpSpPr>
        <p:sp>
          <p:nvSpPr>
            <p:cNvPr id="31" name="Freeform: Shape 12">
              <a:extLst>
                <a:ext uri="{FF2B5EF4-FFF2-40B4-BE49-F238E27FC236}">
                  <a16:creationId xmlns:a16="http://schemas.microsoft.com/office/drawing/2014/main" id="{4AC6144B-3635-456B-934B-140D752F6A68}"/>
                </a:ext>
              </a:extLst>
            </p:cNvPr>
            <p:cNvSpPr/>
            <p:nvPr/>
          </p:nvSpPr>
          <p:spPr>
            <a:xfrm>
              <a:off x="5830771" y="583473"/>
              <a:ext cx="4363505" cy="947379"/>
            </a:xfrm>
            <a:prstGeom prst="round2Diag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2" name="TextBox 55">
              <a:extLst>
                <a:ext uri="{FF2B5EF4-FFF2-40B4-BE49-F238E27FC236}">
                  <a16:creationId xmlns:a16="http://schemas.microsoft.com/office/drawing/2014/main" id="{655347BE-9D47-4A0A-8F6A-44BAC877930A}"/>
                </a:ext>
              </a:extLst>
            </p:cNvPr>
            <p:cNvSpPr txBox="1"/>
            <p:nvPr/>
          </p:nvSpPr>
          <p:spPr>
            <a:xfrm>
              <a:off x="5949576" y="802483"/>
              <a:ext cx="4087663" cy="640170"/>
            </a:xfrm>
            <a:prstGeom prst="round2Diag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b="1" dirty="0">
                  <a:solidFill>
                    <a:schemeClr val="tx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Población</a:t>
              </a:r>
            </a:p>
          </p:txBody>
        </p:sp>
      </p:grpSp>
      <p:grpSp>
        <p:nvGrpSpPr>
          <p:cNvPr id="33" name="Group 75">
            <a:extLst>
              <a:ext uri="{FF2B5EF4-FFF2-40B4-BE49-F238E27FC236}">
                <a16:creationId xmlns:a16="http://schemas.microsoft.com/office/drawing/2014/main" id="{EFDFC134-EEB1-4EF9-A271-9E7F7B667E52}"/>
              </a:ext>
            </a:extLst>
          </p:cNvPr>
          <p:cNvGrpSpPr/>
          <p:nvPr/>
        </p:nvGrpSpPr>
        <p:grpSpPr>
          <a:xfrm>
            <a:off x="344123" y="3007820"/>
            <a:ext cx="4363505" cy="655107"/>
            <a:chOff x="5830771" y="2018186"/>
            <a:chExt cx="4363505" cy="947379"/>
          </a:xfrm>
          <a:effectLst>
            <a:outerShdw blurRad="50800" dist="38100" algn="l" rotWithShape="0">
              <a:prstClr val="black">
                <a:alpha val="40000"/>
              </a:prstClr>
            </a:outerShdw>
          </a:effectLst>
        </p:grpSpPr>
        <p:sp>
          <p:nvSpPr>
            <p:cNvPr id="34" name="Freeform: Shape 14">
              <a:extLst>
                <a:ext uri="{FF2B5EF4-FFF2-40B4-BE49-F238E27FC236}">
                  <a16:creationId xmlns:a16="http://schemas.microsoft.com/office/drawing/2014/main" id="{0A5FD0E2-5C3A-4536-849C-119BD566DBD2}"/>
                </a:ext>
              </a:extLst>
            </p:cNvPr>
            <p:cNvSpPr/>
            <p:nvPr/>
          </p:nvSpPr>
          <p:spPr>
            <a:xfrm>
              <a:off x="5830771" y="2018186"/>
              <a:ext cx="4363505" cy="947379"/>
            </a:xfrm>
            <a:prstGeom prst="round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5" name="TextBox 56">
              <a:extLst>
                <a:ext uri="{FF2B5EF4-FFF2-40B4-BE49-F238E27FC236}">
                  <a16:creationId xmlns:a16="http://schemas.microsoft.com/office/drawing/2014/main" id="{0E9F311C-40C4-42CA-993C-1460C4D49A1F}"/>
                </a:ext>
              </a:extLst>
            </p:cNvPr>
            <p:cNvSpPr txBox="1"/>
            <p:nvPr/>
          </p:nvSpPr>
          <p:spPr>
            <a:xfrm>
              <a:off x="5951582" y="2211295"/>
              <a:ext cx="4114322" cy="640170"/>
            </a:xfrm>
            <a:prstGeom prst="round2DiagRect">
              <a:avLst/>
            </a:prstGeom>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b="1" dirty="0" err="1">
                  <a:solidFill>
                    <a:schemeClr val="tx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Muestra</a:t>
              </a:r>
              <a:endParaRPr lang="en-US" sz="2000" b="1" dirty="0">
                <a:solidFill>
                  <a:schemeClr val="tx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36" name="TextBox 63">
            <a:extLst>
              <a:ext uri="{FF2B5EF4-FFF2-40B4-BE49-F238E27FC236}">
                <a16:creationId xmlns:a16="http://schemas.microsoft.com/office/drawing/2014/main" id="{CA0A2791-1612-48B0-9BF4-A2B78A168DE2}"/>
              </a:ext>
            </a:extLst>
          </p:cNvPr>
          <p:cNvSpPr txBox="1"/>
          <p:nvPr/>
        </p:nvSpPr>
        <p:spPr>
          <a:xfrm>
            <a:off x="263754" y="2303938"/>
            <a:ext cx="10308996" cy="707886"/>
          </a:xfrm>
          <a:prstGeom prst="rect">
            <a:avLst/>
          </a:prstGeom>
          <a:noFill/>
        </p:spPr>
        <p:txBody>
          <a:bodyPr wrap="square" rtlCol="0">
            <a:spAutoFit/>
          </a:bodyPr>
          <a:lstStyle/>
          <a:p>
            <a:pPr lvl="0" algn="just"/>
            <a:r>
              <a:rPr lang="es-ES" sz="2000" dirty="0">
                <a:solidFill>
                  <a:schemeClr val="bg1"/>
                </a:solidFill>
              </a:rPr>
              <a:t>La población de la presente investigación implica a alumnos de la AGE e Instructores de la ESMIL, por su grado de conocimiento y experiencia en  el tema de manejo de personal</a:t>
            </a:r>
            <a:endParaRPr lang="es-ES" sz="2000" dirty="0">
              <a:solidFill>
                <a:schemeClr val="bg1"/>
              </a:solidFill>
              <a:effectLst>
                <a:outerShdw blurRad="38100" dist="38100" dir="2700000" algn="tl">
                  <a:srgbClr val="000000">
                    <a:alpha val="43137"/>
                  </a:srgbClr>
                </a:outerShdw>
              </a:effectLst>
            </a:endParaRPr>
          </a:p>
        </p:txBody>
      </p:sp>
      <p:sp>
        <p:nvSpPr>
          <p:cNvPr id="37" name="TextBox 64">
            <a:extLst>
              <a:ext uri="{FF2B5EF4-FFF2-40B4-BE49-F238E27FC236}">
                <a16:creationId xmlns:a16="http://schemas.microsoft.com/office/drawing/2014/main" id="{82AF2FA5-CC30-49BB-A76C-AE6EA3BAF764}"/>
              </a:ext>
            </a:extLst>
          </p:cNvPr>
          <p:cNvSpPr txBox="1"/>
          <p:nvPr/>
        </p:nvSpPr>
        <p:spPr>
          <a:xfrm>
            <a:off x="344123" y="3603166"/>
            <a:ext cx="7671161" cy="707886"/>
          </a:xfrm>
          <a:prstGeom prst="rect">
            <a:avLst/>
          </a:prstGeom>
          <a:noFill/>
        </p:spPr>
        <p:txBody>
          <a:bodyPr wrap="square" rtlCol="0">
            <a:spAutoFit/>
          </a:bodyPr>
          <a:lstStyle>
            <a:defPPr>
              <a:defRPr lang="es-EC"/>
            </a:defPPr>
            <a:lvl1pPr lvl="0">
              <a:defRPr sz="2800" b="1">
                <a:effectLst>
                  <a:outerShdw blurRad="38100" dist="38100" dir="2700000" algn="tl">
                    <a:srgbClr val="000000">
                      <a:alpha val="43137"/>
                    </a:srgbClr>
                  </a:outerShdw>
                </a:effectLst>
              </a:defRPr>
            </a:lvl1pPr>
          </a:lstStyle>
          <a:p>
            <a:pPr algn="just"/>
            <a:r>
              <a:rPr lang="es-MX" sz="2000" b="0" dirty="0">
                <a:solidFill>
                  <a:schemeClr val="bg1"/>
                </a:solidFill>
                <a:effectLst/>
              </a:rPr>
              <a:t>Para el efecto se toma una población estimada de 310 personas y a partir de este número se calcula la muestra con la siguiente fórmula:</a:t>
            </a:r>
            <a:endParaRPr lang="es-EC" sz="2000" b="0" dirty="0">
              <a:solidFill>
                <a:schemeClr val="bg1"/>
              </a:solidFill>
              <a:effectLst/>
            </a:endParaRPr>
          </a:p>
        </p:txBody>
      </p:sp>
      <mc:AlternateContent xmlns:mc="http://schemas.openxmlformats.org/markup-compatibility/2006" xmlns:a14="http://schemas.microsoft.com/office/drawing/2010/main">
        <mc:Choice Requires="a14">
          <p:sp>
            <p:nvSpPr>
              <p:cNvPr id="39" name="CuadroTexto 21">
                <a:extLst>
                  <a:ext uri="{FF2B5EF4-FFF2-40B4-BE49-F238E27FC236}">
                    <a16:creationId xmlns:a16="http://schemas.microsoft.com/office/drawing/2014/main" id="{4FF29904-A170-4C1C-B0DC-E162F2A0AE02}"/>
                  </a:ext>
                </a:extLst>
              </p:cNvPr>
              <p:cNvSpPr txBox="1"/>
              <p:nvPr/>
            </p:nvSpPr>
            <p:spPr>
              <a:xfrm>
                <a:off x="871529" y="6284732"/>
                <a:ext cx="1428741" cy="400110"/>
              </a:xfrm>
              <a:prstGeom prst="rect">
                <a:avLst/>
              </a:prstGeom>
              <a:noFill/>
            </p:spPr>
            <p:txBody>
              <a:bodyPr wrap="square">
                <a:spAutoFit/>
              </a:bodyPr>
              <a:lstStyle/>
              <a:p>
                <a14:m>
                  <m:oMath xmlns:m="http://schemas.openxmlformats.org/officeDocument/2006/math">
                    <m:r>
                      <a:rPr lang="es-ES" sz="2000" b="1" i="1" smtClean="0">
                        <a:solidFill>
                          <a:schemeClr val="bg1"/>
                        </a:solidFill>
                        <a:latin typeface="Cambria Math" panose="02040503050406030204" pitchFamily="18" charset="0"/>
                      </a:rPr>
                      <m:t>𝒏</m:t>
                    </m:r>
                    <m:r>
                      <a:rPr lang="es-ES" sz="2000" b="0" i="0" smtClean="0">
                        <a:solidFill>
                          <a:schemeClr val="bg1"/>
                        </a:solidFill>
                        <a:latin typeface="Cambria Math" panose="02040503050406030204" pitchFamily="18" charset="0"/>
                      </a:rPr>
                      <m:t>=</m:t>
                    </m:r>
                  </m:oMath>
                </a14:m>
                <a:r>
                  <a:rPr lang="es-ES" sz="2000" b="1" dirty="0"/>
                  <a:t> </a:t>
                </a:r>
                <a:r>
                  <a:rPr lang="es-ES" sz="2000" b="1" dirty="0">
                    <a:solidFill>
                      <a:schemeClr val="bg1"/>
                    </a:solidFill>
                  </a:rPr>
                  <a:t>80</a:t>
                </a:r>
              </a:p>
            </p:txBody>
          </p:sp>
        </mc:Choice>
        <mc:Fallback xmlns="">
          <p:sp>
            <p:nvSpPr>
              <p:cNvPr id="39" name="CuadroTexto 21">
                <a:extLst>
                  <a:ext uri="{FF2B5EF4-FFF2-40B4-BE49-F238E27FC236}">
                    <a16:creationId xmlns:a16="http://schemas.microsoft.com/office/drawing/2014/main" id="{4FF29904-A170-4C1C-B0DC-E162F2A0AE02}"/>
                  </a:ext>
                </a:extLst>
              </p:cNvPr>
              <p:cNvSpPr txBox="1">
                <a:spLocks noRot="1" noChangeAspect="1" noMove="1" noResize="1" noEditPoints="1" noAdjustHandles="1" noChangeArrowheads="1" noChangeShapeType="1" noTextEdit="1"/>
              </p:cNvSpPr>
              <p:nvPr/>
            </p:nvSpPr>
            <p:spPr>
              <a:xfrm>
                <a:off x="871529" y="6284732"/>
                <a:ext cx="1428741" cy="400110"/>
              </a:xfrm>
              <a:prstGeom prst="rect">
                <a:avLst/>
              </a:prstGeom>
              <a:blipFill>
                <a:blip r:embed="rId5"/>
                <a:stretch>
                  <a:fillRect t="-6250" b="-25000"/>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40" name="CuadroTexto 18">
                <a:extLst>
                  <a:ext uri="{FF2B5EF4-FFF2-40B4-BE49-F238E27FC236}">
                    <a16:creationId xmlns:a16="http://schemas.microsoft.com/office/drawing/2014/main" id="{369F0108-EE19-4637-AB6C-BFC0EFB525F9}"/>
                  </a:ext>
                </a:extLst>
              </p:cNvPr>
              <p:cNvSpPr txBox="1"/>
              <p:nvPr/>
            </p:nvSpPr>
            <p:spPr>
              <a:xfrm>
                <a:off x="871529" y="5210340"/>
                <a:ext cx="3483863" cy="6873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b="1" i="1" smtClean="0">
                          <a:solidFill>
                            <a:schemeClr val="bg1"/>
                          </a:solidFill>
                          <a:latin typeface="Cambria Math" panose="02040503050406030204" pitchFamily="18" charset="0"/>
                        </a:rPr>
                        <m:t>𝒏</m:t>
                      </m:r>
                      <m:r>
                        <a:rPr lang="es-EC" b="0" i="0">
                          <a:solidFill>
                            <a:schemeClr val="bg1"/>
                          </a:solidFill>
                          <a:latin typeface="Cambria Math" panose="02040503050406030204" pitchFamily="18" charset="0"/>
                        </a:rPr>
                        <m:t>=</m:t>
                      </m:r>
                      <m:f>
                        <m:fPr>
                          <m:ctrlPr>
                            <a:rPr lang="es-EC" b="0" i="1" smtClean="0">
                              <a:solidFill>
                                <a:schemeClr val="bg1"/>
                              </a:solidFill>
                              <a:latin typeface="Cambria Math" panose="02040503050406030204" pitchFamily="18" charset="0"/>
                            </a:rPr>
                          </m:ctrlPr>
                        </m:fPr>
                        <m:num>
                          <m:sSup>
                            <m:sSupPr>
                              <m:ctrlPr>
                                <a:rPr lang="es-EC" b="0" i="1">
                                  <a:solidFill>
                                    <a:schemeClr val="bg1"/>
                                  </a:solidFill>
                                  <a:latin typeface="Cambria Math" panose="02040503050406030204" pitchFamily="18" charset="0"/>
                                </a:rPr>
                              </m:ctrlPr>
                            </m:sSupPr>
                            <m:e>
                              <m:r>
                                <a:rPr lang="es-EC" b="0" i="0">
                                  <a:solidFill>
                                    <a:schemeClr val="bg1"/>
                                  </a:solidFill>
                                  <a:latin typeface="Cambria Math" panose="02040503050406030204" pitchFamily="18" charset="0"/>
                                </a:rPr>
                                <m:t>1.96</m:t>
                              </m:r>
                            </m:e>
                            <m:sup>
                              <m:r>
                                <a:rPr lang="es-EC" b="0" i="0">
                                  <a:solidFill>
                                    <a:schemeClr val="bg1"/>
                                  </a:solidFill>
                                  <a:latin typeface="Cambria Math" panose="02040503050406030204" pitchFamily="18" charset="0"/>
                                </a:rPr>
                                <m:t>2</m:t>
                              </m:r>
                            </m:sup>
                          </m:sSup>
                          <m:r>
                            <a:rPr lang="es-EC" b="0" i="0">
                              <a:solidFill>
                                <a:schemeClr val="bg1"/>
                              </a:solidFill>
                              <a:latin typeface="Cambria Math" panose="02040503050406030204" pitchFamily="18" charset="0"/>
                            </a:rPr>
                            <m:t>∗0.25∗</m:t>
                          </m:r>
                          <m:r>
                            <a:rPr lang="es-ES" b="0" i="0" smtClean="0">
                              <a:solidFill>
                                <a:schemeClr val="bg1"/>
                              </a:solidFill>
                              <a:latin typeface="Cambria Math" panose="02040503050406030204" pitchFamily="18" charset="0"/>
                            </a:rPr>
                            <m:t>310</m:t>
                          </m:r>
                        </m:num>
                        <m:den>
                          <m:sSup>
                            <m:sSupPr>
                              <m:ctrlPr>
                                <a:rPr lang="es-EC" b="0" i="1">
                                  <a:solidFill>
                                    <a:schemeClr val="bg1"/>
                                  </a:solidFill>
                                  <a:latin typeface="Cambria Math" panose="02040503050406030204" pitchFamily="18" charset="0"/>
                                </a:rPr>
                              </m:ctrlPr>
                            </m:sSupPr>
                            <m:e>
                              <m:r>
                                <a:rPr lang="es-EC" b="0" i="0">
                                  <a:solidFill>
                                    <a:schemeClr val="bg1"/>
                                  </a:solidFill>
                                  <a:latin typeface="Cambria Math" panose="02040503050406030204" pitchFamily="18" charset="0"/>
                                </a:rPr>
                                <m:t>0.05</m:t>
                              </m:r>
                            </m:e>
                            <m:sup>
                              <m:r>
                                <a:rPr lang="es-EC" b="0" i="0">
                                  <a:solidFill>
                                    <a:schemeClr val="bg1"/>
                                  </a:solidFill>
                                  <a:latin typeface="Cambria Math" panose="02040503050406030204" pitchFamily="18" charset="0"/>
                                </a:rPr>
                                <m:t>2</m:t>
                              </m:r>
                            </m:sup>
                          </m:sSup>
                          <m:d>
                            <m:dPr>
                              <m:ctrlPr>
                                <a:rPr lang="es-EC" b="0" i="1">
                                  <a:solidFill>
                                    <a:schemeClr val="bg1"/>
                                  </a:solidFill>
                                  <a:latin typeface="Cambria Math" panose="02040503050406030204" pitchFamily="18" charset="0"/>
                                </a:rPr>
                              </m:ctrlPr>
                            </m:dPr>
                            <m:e>
                              <m:r>
                                <a:rPr lang="es-EC" b="0" i="0" smtClean="0">
                                  <a:solidFill>
                                    <a:schemeClr val="bg1"/>
                                  </a:solidFill>
                                  <a:latin typeface="Cambria Math" panose="02040503050406030204" pitchFamily="18" charset="0"/>
                                </a:rPr>
                                <m:t>8</m:t>
                              </m:r>
                              <m:r>
                                <a:rPr lang="es-EC" b="0" i="0">
                                  <a:solidFill>
                                    <a:schemeClr val="bg1"/>
                                  </a:solidFill>
                                  <a:latin typeface="Cambria Math" panose="02040503050406030204" pitchFamily="18" charset="0"/>
                                </a:rPr>
                                <m:t>0−1</m:t>
                              </m:r>
                            </m:e>
                          </m:d>
                          <m:r>
                            <a:rPr lang="es-EC" b="0" i="0">
                              <a:solidFill>
                                <a:schemeClr val="bg1"/>
                              </a:solidFill>
                              <a:latin typeface="Cambria Math" panose="02040503050406030204" pitchFamily="18" charset="0"/>
                            </a:rPr>
                            <m:t> </m:t>
                          </m:r>
                          <m:sSup>
                            <m:sSupPr>
                              <m:ctrlPr>
                                <a:rPr lang="es-EC" b="0" i="1">
                                  <a:solidFill>
                                    <a:schemeClr val="bg1"/>
                                  </a:solidFill>
                                  <a:latin typeface="Cambria Math" panose="02040503050406030204" pitchFamily="18" charset="0"/>
                                </a:rPr>
                              </m:ctrlPr>
                            </m:sSupPr>
                            <m:e>
                              <m:r>
                                <a:rPr lang="es-EC" b="0" i="0">
                                  <a:solidFill>
                                    <a:schemeClr val="bg1"/>
                                  </a:solidFill>
                                  <a:latin typeface="Cambria Math" panose="02040503050406030204" pitchFamily="18" charset="0"/>
                                </a:rPr>
                                <m:t>+1.96</m:t>
                              </m:r>
                            </m:e>
                            <m:sup>
                              <m:r>
                                <a:rPr lang="es-EC" b="0" i="0">
                                  <a:solidFill>
                                    <a:schemeClr val="bg1"/>
                                  </a:solidFill>
                                  <a:latin typeface="Cambria Math" panose="02040503050406030204" pitchFamily="18" charset="0"/>
                                </a:rPr>
                                <m:t>2</m:t>
                              </m:r>
                            </m:sup>
                          </m:sSup>
                          <m:r>
                            <a:rPr lang="es-EC" b="0" i="0">
                              <a:solidFill>
                                <a:schemeClr val="bg1"/>
                              </a:solidFill>
                              <a:latin typeface="Cambria Math" panose="02040503050406030204" pitchFamily="18" charset="0"/>
                            </a:rPr>
                            <m:t>∗0.25</m:t>
                          </m:r>
                        </m:den>
                      </m:f>
                    </m:oMath>
                  </m:oMathPara>
                </a14:m>
                <a:endParaRPr lang="es-EC" sz="1600" dirty="0"/>
              </a:p>
            </p:txBody>
          </p:sp>
        </mc:Choice>
        <mc:Fallback xmlns="">
          <p:sp>
            <p:nvSpPr>
              <p:cNvPr id="40" name="CuadroTexto 18">
                <a:extLst>
                  <a:ext uri="{FF2B5EF4-FFF2-40B4-BE49-F238E27FC236}">
                    <a16:creationId xmlns:a16="http://schemas.microsoft.com/office/drawing/2014/main" id="{369F0108-EE19-4637-AB6C-BFC0EFB525F9}"/>
                  </a:ext>
                </a:extLst>
              </p:cNvPr>
              <p:cNvSpPr txBox="1">
                <a:spLocks noRot="1" noChangeAspect="1" noMove="1" noResize="1" noEditPoints="1" noAdjustHandles="1" noChangeArrowheads="1" noChangeShapeType="1" noTextEdit="1"/>
              </p:cNvSpPr>
              <p:nvPr/>
            </p:nvSpPr>
            <p:spPr>
              <a:xfrm>
                <a:off x="871529" y="5210340"/>
                <a:ext cx="3483863" cy="687368"/>
              </a:xfrm>
              <a:prstGeom prst="rect">
                <a:avLst/>
              </a:prstGeom>
              <a:blipFill>
                <a:blip r:embed="rId6"/>
                <a:stretch>
                  <a:fillRect b="-9091"/>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D7BBABC4-2CC0-4334-99E0-18F42D7824AE}"/>
                  </a:ext>
                </a:extLst>
              </p:cNvPr>
              <p:cNvSpPr txBox="1"/>
              <p:nvPr/>
            </p:nvSpPr>
            <p:spPr>
              <a:xfrm>
                <a:off x="-870592" y="4255081"/>
                <a:ext cx="6093618" cy="7617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sz="2000" i="1" smtClean="0">
                          <a:solidFill>
                            <a:schemeClr val="bg1"/>
                          </a:solidFill>
                          <a:latin typeface="Cambria Math" panose="02040503050406030204" pitchFamily="18" charset="0"/>
                        </a:rPr>
                        <m:t>𝑛</m:t>
                      </m:r>
                      <m:r>
                        <a:rPr lang="es-EC" sz="2000" i="0" smtClean="0">
                          <a:solidFill>
                            <a:schemeClr val="bg1"/>
                          </a:solidFill>
                          <a:latin typeface="Cambria Math" panose="02040503050406030204" pitchFamily="18" charset="0"/>
                        </a:rPr>
                        <m:t>=</m:t>
                      </m:r>
                      <m:f>
                        <m:fPr>
                          <m:ctrlPr>
                            <a:rPr lang="es-EC" sz="2000" i="1">
                              <a:solidFill>
                                <a:schemeClr val="bg1"/>
                              </a:solidFill>
                              <a:latin typeface="Cambria Math" panose="02040503050406030204" pitchFamily="18" charset="0"/>
                            </a:rPr>
                          </m:ctrlPr>
                        </m:fPr>
                        <m:num>
                          <m:sSup>
                            <m:sSupPr>
                              <m:ctrlPr>
                                <a:rPr lang="es-EC" sz="2000" i="1">
                                  <a:solidFill>
                                    <a:schemeClr val="bg1"/>
                                  </a:solidFill>
                                  <a:latin typeface="Cambria Math" panose="02040503050406030204" pitchFamily="18" charset="0"/>
                                </a:rPr>
                              </m:ctrlPr>
                            </m:sSupPr>
                            <m:e>
                              <m:r>
                                <a:rPr lang="es-EC" sz="2000" i="1">
                                  <a:solidFill>
                                    <a:schemeClr val="bg1"/>
                                  </a:solidFill>
                                  <a:latin typeface="Cambria Math" panose="02040503050406030204" pitchFamily="18" charset="0"/>
                                </a:rPr>
                                <m:t>𝑘</m:t>
                              </m:r>
                            </m:e>
                            <m:sup>
                              <m:r>
                                <a:rPr lang="es-EC" sz="2000" i="0">
                                  <a:solidFill>
                                    <a:schemeClr val="bg1"/>
                                  </a:solidFill>
                                  <a:latin typeface="Cambria Math" panose="02040503050406030204" pitchFamily="18" charset="0"/>
                                </a:rPr>
                                <m:t>2</m:t>
                              </m:r>
                            </m:sup>
                          </m:sSup>
                          <m:r>
                            <a:rPr lang="es-EC" sz="2000" i="1">
                              <a:solidFill>
                                <a:schemeClr val="bg1"/>
                              </a:solidFill>
                              <a:latin typeface="Cambria Math" panose="02040503050406030204" pitchFamily="18" charset="0"/>
                            </a:rPr>
                            <m:t>𝑞𝑝𝑁</m:t>
                          </m:r>
                        </m:num>
                        <m:den>
                          <m:sSup>
                            <m:sSupPr>
                              <m:ctrlPr>
                                <a:rPr lang="es-EC" sz="2000" i="1">
                                  <a:solidFill>
                                    <a:schemeClr val="bg1"/>
                                  </a:solidFill>
                                  <a:latin typeface="Cambria Math" panose="02040503050406030204" pitchFamily="18" charset="0"/>
                                </a:rPr>
                              </m:ctrlPr>
                            </m:sSupPr>
                            <m:e>
                              <m:r>
                                <a:rPr lang="es-EC" sz="2000" i="1">
                                  <a:solidFill>
                                    <a:schemeClr val="bg1"/>
                                  </a:solidFill>
                                  <a:latin typeface="Cambria Math" panose="02040503050406030204" pitchFamily="18" charset="0"/>
                                </a:rPr>
                                <m:t>𝑒</m:t>
                              </m:r>
                            </m:e>
                            <m:sup>
                              <m:r>
                                <a:rPr lang="es-EC" sz="2000" i="0">
                                  <a:solidFill>
                                    <a:schemeClr val="bg1"/>
                                  </a:solidFill>
                                  <a:latin typeface="Cambria Math" panose="02040503050406030204" pitchFamily="18" charset="0"/>
                                </a:rPr>
                                <m:t>2</m:t>
                              </m:r>
                            </m:sup>
                          </m:sSup>
                          <m:d>
                            <m:dPr>
                              <m:ctrlPr>
                                <a:rPr lang="es-EC" sz="2000" i="1">
                                  <a:solidFill>
                                    <a:schemeClr val="bg1"/>
                                  </a:solidFill>
                                  <a:latin typeface="Cambria Math" panose="02040503050406030204" pitchFamily="18" charset="0"/>
                                </a:rPr>
                              </m:ctrlPr>
                            </m:dPr>
                            <m:e>
                              <m:r>
                                <a:rPr lang="es-EC" sz="2000" i="1">
                                  <a:solidFill>
                                    <a:schemeClr val="bg1"/>
                                  </a:solidFill>
                                  <a:latin typeface="Cambria Math" panose="02040503050406030204" pitchFamily="18" charset="0"/>
                                </a:rPr>
                                <m:t>𝑁</m:t>
                              </m:r>
                              <m:r>
                                <a:rPr lang="es-EC" sz="2000" i="0">
                                  <a:solidFill>
                                    <a:schemeClr val="bg1"/>
                                  </a:solidFill>
                                  <a:latin typeface="Cambria Math" panose="02040503050406030204" pitchFamily="18" charset="0"/>
                                </a:rPr>
                                <m:t>−1</m:t>
                              </m:r>
                            </m:e>
                          </m:d>
                          <m:r>
                            <a:rPr lang="es-EC" sz="2000" i="0">
                              <a:solidFill>
                                <a:schemeClr val="bg1"/>
                              </a:solidFill>
                              <a:latin typeface="Cambria Math" panose="02040503050406030204" pitchFamily="18" charset="0"/>
                            </a:rPr>
                            <m:t>+</m:t>
                          </m:r>
                          <m:sSup>
                            <m:sSupPr>
                              <m:ctrlPr>
                                <a:rPr lang="es-EC" sz="2000" i="1">
                                  <a:solidFill>
                                    <a:schemeClr val="bg1"/>
                                  </a:solidFill>
                                  <a:latin typeface="Cambria Math" panose="02040503050406030204" pitchFamily="18" charset="0"/>
                                </a:rPr>
                              </m:ctrlPr>
                            </m:sSupPr>
                            <m:e>
                              <m:r>
                                <a:rPr lang="es-EC" sz="2000" i="1">
                                  <a:solidFill>
                                    <a:schemeClr val="bg1"/>
                                  </a:solidFill>
                                  <a:latin typeface="Cambria Math" panose="02040503050406030204" pitchFamily="18" charset="0"/>
                                </a:rPr>
                                <m:t>𝑘</m:t>
                              </m:r>
                            </m:e>
                            <m:sup>
                              <m:r>
                                <a:rPr lang="es-EC" sz="2000" i="0">
                                  <a:solidFill>
                                    <a:schemeClr val="bg1"/>
                                  </a:solidFill>
                                  <a:latin typeface="Cambria Math" panose="02040503050406030204" pitchFamily="18" charset="0"/>
                                </a:rPr>
                                <m:t>2</m:t>
                              </m:r>
                            </m:sup>
                          </m:sSup>
                          <m:r>
                            <a:rPr lang="es-EC" sz="2000" i="1">
                              <a:solidFill>
                                <a:schemeClr val="bg1"/>
                              </a:solidFill>
                              <a:latin typeface="Cambria Math" panose="02040503050406030204" pitchFamily="18" charset="0"/>
                            </a:rPr>
                            <m:t>𝑝𝑞</m:t>
                          </m:r>
                        </m:den>
                      </m:f>
                    </m:oMath>
                  </m:oMathPara>
                </a14:m>
                <a:endParaRPr lang="es-EC" dirty="0"/>
              </a:p>
            </p:txBody>
          </p:sp>
        </mc:Choice>
        <mc:Fallback xmlns="">
          <p:sp>
            <p:nvSpPr>
              <p:cNvPr id="42" name="TextBox 41">
                <a:extLst>
                  <a:ext uri="{FF2B5EF4-FFF2-40B4-BE49-F238E27FC236}">
                    <a16:creationId xmlns:a16="http://schemas.microsoft.com/office/drawing/2014/main" id="{D7BBABC4-2CC0-4334-99E0-18F42D7824AE}"/>
                  </a:ext>
                </a:extLst>
              </p:cNvPr>
              <p:cNvSpPr txBox="1">
                <a:spLocks noRot="1" noChangeAspect="1" noMove="1" noResize="1" noEditPoints="1" noAdjustHandles="1" noChangeArrowheads="1" noChangeShapeType="1" noTextEdit="1"/>
              </p:cNvSpPr>
              <p:nvPr/>
            </p:nvSpPr>
            <p:spPr>
              <a:xfrm>
                <a:off x="-870592" y="4255081"/>
                <a:ext cx="6093618" cy="761747"/>
              </a:xfrm>
              <a:prstGeom prst="rect">
                <a:avLst/>
              </a:prstGeom>
              <a:blipFill>
                <a:blip r:embed="rId7"/>
                <a:stretch>
                  <a:fillRect/>
                </a:stretch>
              </a:blipFill>
            </p:spPr>
            <p:txBody>
              <a:bodyPr/>
              <a:lstStyle/>
              <a:p>
                <a:r>
                  <a:rPr lang="es-EC">
                    <a:noFill/>
                  </a:rPr>
                  <a:t> </a:t>
                </a:r>
              </a:p>
            </p:txBody>
          </p:sp>
        </mc:Fallback>
      </mc:AlternateContent>
      <p:sp>
        <p:nvSpPr>
          <p:cNvPr id="43" name="TextBox 42">
            <a:extLst>
              <a:ext uri="{FF2B5EF4-FFF2-40B4-BE49-F238E27FC236}">
                <a16:creationId xmlns:a16="http://schemas.microsoft.com/office/drawing/2014/main" id="{5B31AF0C-3EB2-47EC-B02F-1F14EEC46D68}"/>
              </a:ext>
            </a:extLst>
          </p:cNvPr>
          <p:cNvSpPr txBox="1"/>
          <p:nvPr/>
        </p:nvSpPr>
        <p:spPr>
          <a:xfrm>
            <a:off x="5718290" y="4376518"/>
            <a:ext cx="6341988" cy="2308324"/>
          </a:xfrm>
          <a:prstGeom prst="rect">
            <a:avLst/>
          </a:prstGeom>
          <a:noFill/>
        </p:spPr>
        <p:txBody>
          <a:bodyPr wrap="square">
            <a:spAutoFit/>
          </a:bodyPr>
          <a:lstStyle/>
          <a:p>
            <a:pPr marL="342900" lvl="0" indent="-342900" algn="just">
              <a:buFont typeface="Symbol" panose="05050102010706020507" pitchFamily="18" charset="2"/>
              <a:buChar char=""/>
            </a:pPr>
            <a:r>
              <a:rPr lang="es-E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Población o universo (N): Número total de personas que podrían ser encuestadas.</a:t>
            </a:r>
            <a:endParaRPr lang="es-EC"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Symbol" panose="05050102010706020507" pitchFamily="18" charset="2"/>
              <a:buChar char=""/>
            </a:pPr>
            <a:r>
              <a:rPr lang="es-E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Margen de error (e): Diferencia entre las respuestas de la muestra y el total de la población.</a:t>
            </a:r>
            <a:endParaRPr lang="es-EC"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Symbol" panose="05050102010706020507" pitchFamily="18" charset="2"/>
              <a:buChar char=""/>
            </a:pPr>
            <a:r>
              <a:rPr lang="es-E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Probabilidad de éxito (p): Proporción de individuos en la población que poseen una característica específica.</a:t>
            </a:r>
            <a:endParaRPr lang="es-EC"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Symbol" panose="05050102010706020507" pitchFamily="18" charset="2"/>
              <a:buChar char=""/>
            </a:pPr>
            <a:r>
              <a:rPr lang="es-E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Probabilidad de fracaso (q): Proporción de individuos en la población que no poseen una característica específica.</a:t>
            </a:r>
            <a:endParaRPr lang="es-EC"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Symbol" panose="05050102010706020507" pitchFamily="18" charset="2"/>
              <a:buChar char=""/>
            </a:pPr>
            <a:r>
              <a:rPr lang="es-E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Nivel de confianza (k): probabilidad de que las respuestas sean ciertas</a:t>
            </a:r>
            <a:endParaRPr lang="es-EC"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0647BE88-279D-B84C-A7C0-D23C6FF10DE4}"/>
              </a:ext>
            </a:extLst>
          </p:cNvPr>
          <p:cNvPicPr>
            <a:picLocks noChangeAspect="1"/>
          </p:cNvPicPr>
          <p:nvPr/>
        </p:nvPicPr>
        <p:blipFill>
          <a:blip r:embed="rId8"/>
          <a:stretch>
            <a:fillRect/>
          </a:stretch>
        </p:blipFill>
        <p:spPr>
          <a:xfrm>
            <a:off x="10800079" y="397389"/>
            <a:ext cx="1043044" cy="1043044"/>
          </a:xfrm>
          <a:prstGeom prst="rect">
            <a:avLst/>
          </a:prstGeom>
        </p:spPr>
      </p:pic>
      <p:pic>
        <p:nvPicPr>
          <p:cNvPr id="18" name="Picture 17">
            <a:extLst>
              <a:ext uri="{FF2B5EF4-FFF2-40B4-BE49-F238E27FC236}">
                <a16:creationId xmlns:a16="http://schemas.microsoft.com/office/drawing/2014/main" id="{18BF503E-7094-EB41-BACD-C23B13490156}"/>
              </a:ext>
            </a:extLst>
          </p:cNvPr>
          <p:cNvPicPr>
            <a:picLocks noChangeAspect="1"/>
          </p:cNvPicPr>
          <p:nvPr/>
        </p:nvPicPr>
        <p:blipFill>
          <a:blip r:embed="rId9"/>
          <a:stretch>
            <a:fillRect/>
          </a:stretch>
        </p:blipFill>
        <p:spPr>
          <a:xfrm>
            <a:off x="644354" y="182440"/>
            <a:ext cx="1632741" cy="1472941"/>
          </a:xfrm>
          <a:prstGeom prst="rect">
            <a:avLst/>
          </a:prstGeom>
        </p:spPr>
      </p:pic>
    </p:spTree>
    <p:extLst>
      <p:ext uri="{BB962C8B-B14F-4D97-AF65-F5344CB8AC3E}">
        <p14:creationId xmlns:p14="http://schemas.microsoft.com/office/powerpoint/2010/main" val="322976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ppt_w/2"/>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ppt_w</p:attrName>
                                        </p:attrNameLst>
                                      </p:cBhvr>
                                      <p:tavLst>
                                        <p:tav tm="0">
                                          <p:val>
                                            <p:fltVal val="0"/>
                                          </p:val>
                                        </p:tav>
                                        <p:tav tm="100000">
                                          <p:val>
                                            <p:strVal val="#ppt_w"/>
                                          </p:val>
                                        </p:tav>
                                      </p:tavLst>
                                    </p:anim>
                                    <p:anim calcmode="lin" valueType="num">
                                      <p:cBhvr>
                                        <p:cTn id="10" dur="500" fill="hold"/>
                                        <p:tgtEl>
                                          <p:spTgt spid="30"/>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childTnLst>
                                </p:cTn>
                              </p:par>
                            </p:childTnLst>
                          </p:cTn>
                        </p:par>
                        <p:par>
                          <p:cTn id="14" fill="hold">
                            <p:stCondLst>
                              <p:cond delay="500"/>
                            </p:stCondLst>
                            <p:childTnLst>
                              <p:par>
                                <p:cTn id="15" presetID="17" presetClass="entr" presetSubtype="8"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ppt_x</p:attrName>
                                        </p:attrNameLst>
                                      </p:cBhvr>
                                      <p:tavLst>
                                        <p:tav tm="0">
                                          <p:val>
                                            <p:strVal val="#ppt_x-#ppt_w/2"/>
                                          </p:val>
                                        </p:tav>
                                        <p:tav tm="100000">
                                          <p:val>
                                            <p:strVal val="#ppt_x"/>
                                          </p:val>
                                        </p:tav>
                                      </p:tavLst>
                                    </p:anim>
                                    <p:anim calcmode="lin" valueType="num">
                                      <p:cBhvr>
                                        <p:cTn id="18" dur="500" fill="hold"/>
                                        <p:tgtEl>
                                          <p:spTgt spid="33"/>
                                        </p:tgtEl>
                                        <p:attrNameLst>
                                          <p:attrName>ppt_y</p:attrName>
                                        </p:attrNameLst>
                                      </p:cBhvr>
                                      <p:tavLst>
                                        <p:tav tm="0">
                                          <p:val>
                                            <p:strVal val="#ppt_y"/>
                                          </p:val>
                                        </p:tav>
                                        <p:tav tm="100000">
                                          <p:val>
                                            <p:strVal val="#ppt_y"/>
                                          </p:val>
                                        </p:tav>
                                      </p:tavLst>
                                    </p:anim>
                                    <p:anim calcmode="lin" valueType="num">
                                      <p:cBhvr>
                                        <p:cTn id="19" dur="500" fill="hold"/>
                                        <p:tgtEl>
                                          <p:spTgt spid="33"/>
                                        </p:tgtEl>
                                        <p:attrNameLst>
                                          <p:attrName>ppt_w</p:attrName>
                                        </p:attrNameLst>
                                      </p:cBhvr>
                                      <p:tavLst>
                                        <p:tav tm="0">
                                          <p:val>
                                            <p:fltVal val="0"/>
                                          </p:val>
                                        </p:tav>
                                        <p:tav tm="100000">
                                          <p:val>
                                            <p:strVal val="#ppt_w"/>
                                          </p:val>
                                        </p:tav>
                                      </p:tavLst>
                                    </p:anim>
                                    <p:anim calcmode="lin" valueType="num">
                                      <p:cBhvr>
                                        <p:cTn id="20" dur="500" fill="hold"/>
                                        <p:tgtEl>
                                          <p:spTgt spid="33"/>
                                        </p:tgtEl>
                                        <p:attrNameLst>
                                          <p:attrName>ppt_h</p:attrName>
                                        </p:attrNameLst>
                                      </p:cBhvr>
                                      <p:tavLst>
                                        <p:tav tm="0">
                                          <p:val>
                                            <p:strVal val="#ppt_h"/>
                                          </p:val>
                                        </p:tav>
                                        <p:tav tm="100000">
                                          <p:val>
                                            <p:strVal val="#ppt_h"/>
                                          </p:val>
                                        </p:tav>
                                      </p:tavLst>
                                    </p:anim>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childTnLst>
                                </p:cTn>
                              </p:par>
                              <p:par>
                                <p:cTn id="24" presetID="10" presetClass="entr" presetSubtype="0"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9"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46000">
              <a:schemeClr val="tx1"/>
            </a:gs>
            <a:gs pos="100000">
              <a:schemeClr val="tx1">
                <a:lumMod val="95000"/>
                <a:lumOff val="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722513-8944-4602-ACB1-782D1E8C7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473" y="1965636"/>
            <a:ext cx="1924050" cy="1333500"/>
          </a:xfrm>
          <a:prstGeom prst="rect">
            <a:avLst/>
          </a:prstGeom>
          <a:ln>
            <a:noFill/>
          </a:ln>
          <a:effectLst>
            <a:softEdge rad="112500"/>
          </a:effectLst>
        </p:spPr>
      </p:pic>
      <p:sp>
        <p:nvSpPr>
          <p:cNvPr id="9" name="Arrow: Right 8">
            <a:extLst>
              <a:ext uri="{FF2B5EF4-FFF2-40B4-BE49-F238E27FC236}">
                <a16:creationId xmlns:a16="http://schemas.microsoft.com/office/drawing/2014/main" id="{FA515FB6-5D70-4605-8B39-DF060C0E2DA0}"/>
              </a:ext>
            </a:extLst>
          </p:cNvPr>
          <p:cNvSpPr/>
          <p:nvPr/>
        </p:nvSpPr>
        <p:spPr>
          <a:xfrm>
            <a:off x="2505523" y="2390070"/>
            <a:ext cx="945595"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Arrow: Right 16">
            <a:extLst>
              <a:ext uri="{FF2B5EF4-FFF2-40B4-BE49-F238E27FC236}">
                <a16:creationId xmlns:a16="http://schemas.microsoft.com/office/drawing/2014/main" id="{AA5ED4CE-5957-421E-A3FE-DCEEDA79CB46}"/>
              </a:ext>
            </a:extLst>
          </p:cNvPr>
          <p:cNvSpPr/>
          <p:nvPr/>
        </p:nvSpPr>
        <p:spPr>
          <a:xfrm>
            <a:off x="2439263" y="4244722"/>
            <a:ext cx="945595"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8E28C58D-9236-4CCF-87D0-7E09AA4D5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087" y="3820288"/>
            <a:ext cx="1861169" cy="1333500"/>
          </a:xfrm>
          <a:prstGeom prst="rect">
            <a:avLst/>
          </a:prstGeom>
          <a:ln>
            <a:noFill/>
          </a:ln>
          <a:effectLst>
            <a:softEdge rad="112500"/>
          </a:effectLst>
        </p:spPr>
      </p:pic>
      <p:sp>
        <p:nvSpPr>
          <p:cNvPr id="21" name="Title 1">
            <a:extLst>
              <a:ext uri="{FF2B5EF4-FFF2-40B4-BE49-F238E27FC236}">
                <a16:creationId xmlns:a16="http://schemas.microsoft.com/office/drawing/2014/main" id="{92ECE161-F6F3-4D36-A2A0-C07E7D2E5404}"/>
              </a:ext>
            </a:extLst>
          </p:cNvPr>
          <p:cNvSpPr txBox="1">
            <a:spLocks/>
          </p:cNvSpPr>
          <p:nvPr/>
        </p:nvSpPr>
        <p:spPr bwMode="auto">
          <a:xfrm>
            <a:off x="1896199" y="404991"/>
            <a:ext cx="8602032" cy="584775"/>
          </a:xfrm>
          <a:prstGeom prst="rect">
            <a:avLst/>
          </a:prstGeom>
          <a:effectLst>
            <a:outerShdw blurRad="50800" dist="12700" dir="5400000" algn="ctr" rotWithShape="0">
              <a:sysClr val="windowText" lastClr="000000"/>
            </a:outerShdw>
          </a:effectLst>
        </p:spPr>
        <p:style>
          <a:lnRef idx="0">
            <a:scrgbClr r="0" g="0" b="0"/>
          </a:lnRef>
          <a:fillRef idx="1002">
            <a:schemeClr val="dk1"/>
          </a:fillRef>
          <a:effectRef idx="0">
            <a:scrgbClr r="0" g="0" b="0"/>
          </a:effectRef>
          <a:fontRef idx="major"/>
        </p:style>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j-ea"/>
                <a:cs typeface="Times New Roman" pitchFamily="18" charset="0"/>
              </a:rPr>
              <a:t>RESULTADOS DE LA INVESTIGACIÓN </a:t>
            </a:r>
          </a:p>
        </p:txBody>
      </p:sp>
      <p:sp>
        <p:nvSpPr>
          <p:cNvPr id="19" name="TextBox 18">
            <a:extLst>
              <a:ext uri="{FF2B5EF4-FFF2-40B4-BE49-F238E27FC236}">
                <a16:creationId xmlns:a16="http://schemas.microsoft.com/office/drawing/2014/main" id="{0A1332FE-4E12-491A-8459-B8129B0CF059}"/>
              </a:ext>
            </a:extLst>
          </p:cNvPr>
          <p:cNvSpPr txBox="1"/>
          <p:nvPr/>
        </p:nvSpPr>
        <p:spPr>
          <a:xfrm>
            <a:off x="3517495" y="2229530"/>
            <a:ext cx="8308911" cy="267765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Ante  avance </a:t>
            </a:r>
            <a:r>
              <a:rPr lang="es-ES" sz="2400" dirty="0">
                <a:solidFill>
                  <a:prstClr val="black"/>
                </a:solidFill>
                <a:latin typeface="Calibri" panose="020F0502020204030204"/>
              </a:rPr>
              <a:t>vertiginoso de nuevas tecnologías y enseñanzas, la ESMIL como entidad educativa, esta obligada a adquirir habilidades y aprendizajes de vanguardia, no solamente en el ámbito académico, sino en el conjunto personal, ya que el liderazgo se ejerce también a través de rasgos de personalidad, cultura general y comportamiento social.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2400" dirty="0">
              <a:solidFill>
                <a:prstClr val="black"/>
              </a:solidFill>
              <a:latin typeface="Calibri" panose="020F0502020204030204"/>
            </a:endParaRPr>
          </a:p>
        </p:txBody>
      </p:sp>
      <p:grpSp>
        <p:nvGrpSpPr>
          <p:cNvPr id="20" name="Group 19">
            <a:extLst>
              <a:ext uri="{FF2B5EF4-FFF2-40B4-BE49-F238E27FC236}">
                <a16:creationId xmlns:a16="http://schemas.microsoft.com/office/drawing/2014/main" id="{FD5BE45B-37BE-465C-A66E-314D2030BC30}"/>
              </a:ext>
            </a:extLst>
          </p:cNvPr>
          <p:cNvGrpSpPr/>
          <p:nvPr/>
        </p:nvGrpSpPr>
        <p:grpSpPr>
          <a:xfrm>
            <a:off x="460376" y="5642286"/>
            <a:ext cx="11271247" cy="914176"/>
            <a:chOff x="677449" y="5062331"/>
            <a:chExt cx="11271247" cy="1378002"/>
          </a:xfrm>
        </p:grpSpPr>
        <p:grpSp>
          <p:nvGrpSpPr>
            <p:cNvPr id="22" name="Group 21">
              <a:extLst>
                <a:ext uri="{FF2B5EF4-FFF2-40B4-BE49-F238E27FC236}">
                  <a16:creationId xmlns:a16="http://schemas.microsoft.com/office/drawing/2014/main" id="{65316BFF-2110-4106-A213-B77BC823B767}"/>
                </a:ext>
              </a:extLst>
            </p:cNvPr>
            <p:cNvGrpSpPr/>
            <p:nvPr/>
          </p:nvGrpSpPr>
          <p:grpSpPr>
            <a:xfrm>
              <a:off x="677449" y="5062331"/>
              <a:ext cx="3139177" cy="1378002"/>
              <a:chOff x="572328" y="1608482"/>
              <a:chExt cx="4251462" cy="3069535"/>
            </a:xfrm>
          </p:grpSpPr>
          <p:pic>
            <p:nvPicPr>
              <p:cNvPr id="25" name="Picture 2" descr="CADETES DE... - ESMIL - Escuela Superior Militar Eloy Alfaro | Facebook">
                <a:extLst>
                  <a:ext uri="{FF2B5EF4-FFF2-40B4-BE49-F238E27FC236}">
                    <a16:creationId xmlns:a16="http://schemas.microsoft.com/office/drawing/2014/main" id="{1C5012E2-CD6D-453E-936B-6D1BAE8453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328" y="1608482"/>
                <a:ext cx="2104611" cy="12130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BB1BAF43-05CC-40D2-9413-5574A0826D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6939" y="1608482"/>
                <a:ext cx="2146851" cy="1213086"/>
              </a:xfrm>
              <a:prstGeom prst="rect">
                <a:avLst/>
              </a:prstGeom>
              <a:ln>
                <a:noFill/>
              </a:ln>
              <a:effectLst>
                <a:softEdge rad="112500"/>
              </a:effectLst>
            </p:spPr>
          </p:pic>
          <p:pic>
            <p:nvPicPr>
              <p:cNvPr id="27" name="Picture 26">
                <a:extLst>
                  <a:ext uri="{FF2B5EF4-FFF2-40B4-BE49-F238E27FC236}">
                    <a16:creationId xmlns:a16="http://schemas.microsoft.com/office/drawing/2014/main" id="{F493E62C-9AB3-4C89-92FE-9741B7FCF9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328" y="2821568"/>
                <a:ext cx="4251462" cy="1856449"/>
              </a:xfrm>
              <a:prstGeom prst="rect">
                <a:avLst/>
              </a:prstGeom>
              <a:ln>
                <a:noFill/>
              </a:ln>
              <a:effectLst>
                <a:softEdge rad="112500"/>
              </a:effectLst>
            </p:spPr>
          </p:pic>
        </p:grpSp>
        <p:pic>
          <p:nvPicPr>
            <p:cNvPr id="23" name="Picture 22">
              <a:extLst>
                <a:ext uri="{FF2B5EF4-FFF2-40B4-BE49-F238E27FC236}">
                  <a16:creationId xmlns:a16="http://schemas.microsoft.com/office/drawing/2014/main" id="{178AFD0D-8B3B-46E4-A41C-2BAEC9A992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3820" y="5062331"/>
              <a:ext cx="4706110" cy="1378002"/>
            </a:xfrm>
            <a:prstGeom prst="rect">
              <a:avLst/>
            </a:prstGeom>
            <a:ln>
              <a:noFill/>
            </a:ln>
            <a:effectLst>
              <a:softEdge rad="112500"/>
            </a:effectLst>
          </p:spPr>
        </p:pic>
        <p:pic>
          <p:nvPicPr>
            <p:cNvPr id="24" name="Picture 23">
              <a:extLst>
                <a:ext uri="{FF2B5EF4-FFF2-40B4-BE49-F238E27FC236}">
                  <a16:creationId xmlns:a16="http://schemas.microsoft.com/office/drawing/2014/main" id="{2CD10CCC-018C-47FF-A310-DACE2987D9B1}"/>
                </a:ext>
              </a:extLst>
            </p:cNvPr>
            <p:cNvPicPr>
              <a:picLocks noChangeAspect="1"/>
            </p:cNvPicPr>
            <p:nvPr/>
          </p:nvPicPr>
          <p:blipFill rotWithShape="1">
            <a:blip r:embed="rId8">
              <a:extLst>
                <a:ext uri="{28A0092B-C50C-407E-A947-70E740481C1C}">
                  <a14:useLocalDpi xmlns:a14="http://schemas.microsoft.com/office/drawing/2010/main" val="0"/>
                </a:ext>
              </a:extLst>
            </a:blip>
            <a:srcRect t="34322" r="4310"/>
            <a:stretch/>
          </p:blipFill>
          <p:spPr>
            <a:xfrm>
              <a:off x="9037983" y="5062331"/>
              <a:ext cx="2910713" cy="1378002"/>
            </a:xfrm>
            <a:prstGeom prst="rect">
              <a:avLst/>
            </a:prstGeom>
            <a:ln>
              <a:noFill/>
            </a:ln>
            <a:effectLst>
              <a:softEdge rad="112500"/>
            </a:effectLst>
          </p:spPr>
        </p:pic>
      </p:grpSp>
      <p:pic>
        <p:nvPicPr>
          <p:cNvPr id="28" name="Picture 27">
            <a:extLst>
              <a:ext uri="{FF2B5EF4-FFF2-40B4-BE49-F238E27FC236}">
                <a16:creationId xmlns:a16="http://schemas.microsoft.com/office/drawing/2014/main" id="{ACC3C619-932B-2840-95F5-10C93DEDBAEA}"/>
              </a:ext>
            </a:extLst>
          </p:cNvPr>
          <p:cNvPicPr>
            <a:picLocks noChangeAspect="1"/>
          </p:cNvPicPr>
          <p:nvPr/>
        </p:nvPicPr>
        <p:blipFill>
          <a:blip r:embed="rId9"/>
          <a:stretch>
            <a:fillRect/>
          </a:stretch>
        </p:blipFill>
        <p:spPr>
          <a:xfrm>
            <a:off x="10800079" y="397389"/>
            <a:ext cx="1043044" cy="1043044"/>
          </a:xfrm>
          <a:prstGeom prst="rect">
            <a:avLst/>
          </a:prstGeom>
        </p:spPr>
      </p:pic>
      <p:pic>
        <p:nvPicPr>
          <p:cNvPr id="29" name="Picture 28">
            <a:extLst>
              <a:ext uri="{FF2B5EF4-FFF2-40B4-BE49-F238E27FC236}">
                <a16:creationId xmlns:a16="http://schemas.microsoft.com/office/drawing/2014/main" id="{086E102D-930C-A04D-9E6C-D32D9B3AFA95}"/>
              </a:ext>
            </a:extLst>
          </p:cNvPr>
          <p:cNvPicPr>
            <a:picLocks noChangeAspect="1"/>
          </p:cNvPicPr>
          <p:nvPr/>
        </p:nvPicPr>
        <p:blipFill>
          <a:blip r:embed="rId10"/>
          <a:stretch>
            <a:fillRect/>
          </a:stretch>
        </p:blipFill>
        <p:spPr>
          <a:xfrm>
            <a:off x="644354" y="182440"/>
            <a:ext cx="1632741" cy="1472941"/>
          </a:xfrm>
          <a:prstGeom prst="rect">
            <a:avLst/>
          </a:prstGeom>
        </p:spPr>
      </p:pic>
    </p:spTree>
    <p:extLst>
      <p:ext uri="{BB962C8B-B14F-4D97-AF65-F5344CB8AC3E}">
        <p14:creationId xmlns:p14="http://schemas.microsoft.com/office/powerpoint/2010/main" val="666487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46000">
              <a:schemeClr val="tx1"/>
            </a:gs>
            <a:gs pos="100000">
              <a:schemeClr val="tx1">
                <a:lumMod val="95000"/>
                <a:lumOff val="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722513-8944-4602-ACB1-782D1E8C7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473" y="1965636"/>
            <a:ext cx="1924050" cy="1333500"/>
          </a:xfrm>
          <a:prstGeom prst="rect">
            <a:avLst/>
          </a:prstGeom>
          <a:ln>
            <a:noFill/>
          </a:ln>
          <a:effectLst>
            <a:softEdge rad="112500"/>
          </a:effectLst>
        </p:spPr>
      </p:pic>
      <p:sp>
        <p:nvSpPr>
          <p:cNvPr id="9" name="Arrow: Right 8">
            <a:extLst>
              <a:ext uri="{FF2B5EF4-FFF2-40B4-BE49-F238E27FC236}">
                <a16:creationId xmlns:a16="http://schemas.microsoft.com/office/drawing/2014/main" id="{FA515FB6-5D70-4605-8B39-DF060C0E2DA0}"/>
              </a:ext>
            </a:extLst>
          </p:cNvPr>
          <p:cNvSpPr/>
          <p:nvPr/>
        </p:nvSpPr>
        <p:spPr>
          <a:xfrm>
            <a:off x="2505523" y="2390070"/>
            <a:ext cx="945595"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Arrow: Right 16">
            <a:extLst>
              <a:ext uri="{FF2B5EF4-FFF2-40B4-BE49-F238E27FC236}">
                <a16:creationId xmlns:a16="http://schemas.microsoft.com/office/drawing/2014/main" id="{AA5ED4CE-5957-421E-A3FE-DCEEDA79CB46}"/>
              </a:ext>
            </a:extLst>
          </p:cNvPr>
          <p:cNvSpPr/>
          <p:nvPr/>
        </p:nvSpPr>
        <p:spPr>
          <a:xfrm>
            <a:off x="2439263" y="4244722"/>
            <a:ext cx="945595"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8E28C58D-9236-4CCF-87D0-7E09AA4D5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087" y="3820288"/>
            <a:ext cx="1861169" cy="1333500"/>
          </a:xfrm>
          <a:prstGeom prst="rect">
            <a:avLst/>
          </a:prstGeom>
          <a:ln>
            <a:noFill/>
          </a:ln>
          <a:effectLst>
            <a:softEdge rad="112500"/>
          </a:effectLst>
        </p:spPr>
      </p:pic>
      <p:sp>
        <p:nvSpPr>
          <p:cNvPr id="21" name="Title 1">
            <a:extLst>
              <a:ext uri="{FF2B5EF4-FFF2-40B4-BE49-F238E27FC236}">
                <a16:creationId xmlns:a16="http://schemas.microsoft.com/office/drawing/2014/main" id="{92ECE161-F6F3-4D36-A2A0-C07E7D2E5404}"/>
              </a:ext>
            </a:extLst>
          </p:cNvPr>
          <p:cNvSpPr txBox="1">
            <a:spLocks/>
          </p:cNvSpPr>
          <p:nvPr/>
        </p:nvSpPr>
        <p:spPr bwMode="auto">
          <a:xfrm>
            <a:off x="1896199" y="404991"/>
            <a:ext cx="8602032" cy="584775"/>
          </a:xfrm>
          <a:prstGeom prst="rect">
            <a:avLst/>
          </a:prstGeom>
          <a:effectLst>
            <a:outerShdw blurRad="50800" dist="12700" dir="5400000" algn="ctr" rotWithShape="0">
              <a:sysClr val="windowText" lastClr="000000"/>
            </a:outerShdw>
          </a:effectLst>
        </p:spPr>
        <p:style>
          <a:lnRef idx="0">
            <a:scrgbClr r="0" g="0" b="0"/>
          </a:lnRef>
          <a:fillRef idx="1002">
            <a:schemeClr val="dk1"/>
          </a:fillRef>
          <a:effectRef idx="0">
            <a:scrgbClr r="0" g="0" b="0"/>
          </a:effectRef>
          <a:fontRef idx="major"/>
        </p:style>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j-ea"/>
                <a:cs typeface="Times New Roman" pitchFamily="18" charset="0"/>
              </a:rPr>
              <a:t>RESULTADOS DE LA INVESTIGACIÓN </a:t>
            </a:r>
          </a:p>
        </p:txBody>
      </p:sp>
      <p:sp>
        <p:nvSpPr>
          <p:cNvPr id="19" name="TextBox 18">
            <a:extLst>
              <a:ext uri="{FF2B5EF4-FFF2-40B4-BE49-F238E27FC236}">
                <a16:creationId xmlns:a16="http://schemas.microsoft.com/office/drawing/2014/main" id="{0A1332FE-4E12-491A-8459-B8129B0CF059}"/>
              </a:ext>
            </a:extLst>
          </p:cNvPr>
          <p:cNvSpPr txBox="1"/>
          <p:nvPr/>
        </p:nvSpPr>
        <p:spPr>
          <a:xfrm>
            <a:off x="3451118" y="1868195"/>
            <a:ext cx="8308911" cy="2831544"/>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indent="457200" algn="just">
              <a:spcBef>
                <a:spcPts val="600"/>
              </a:spcBef>
              <a:spcAft>
                <a:spcPts val="600"/>
              </a:spcAft>
            </a:pPr>
            <a:r>
              <a:rPr lang="es-ES"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 puede evidenciar que gran parte de los aspirantes provenientes de los colegios de las diferentes provincias del país, no cuentan con las bases suficientes para enfrentar la malla curricular administrada por la UFA “ESPE”. </a:t>
            </a:r>
            <a:endParaRPr lang="es-ES" sz="24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indent="457200" algn="just">
              <a:spcBef>
                <a:spcPts val="600"/>
              </a:spcBef>
              <a:spcAft>
                <a:spcPts val="600"/>
              </a:spcAft>
            </a:pPr>
            <a:r>
              <a:rPr lang="es-E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Se</a:t>
            </a:r>
            <a:r>
              <a:rPr lang="es-ES"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evidencia que 88,75% de Cadetes que hoy integran el primer curso militar, tiene bajo rendimiento académico en las materias de Inglés, Matemática Fundamental y física Básica.</a:t>
            </a:r>
            <a:endParaRPr lang="es-EC"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12" name="Group 11">
            <a:extLst>
              <a:ext uri="{FF2B5EF4-FFF2-40B4-BE49-F238E27FC236}">
                <a16:creationId xmlns:a16="http://schemas.microsoft.com/office/drawing/2014/main" id="{EC5C7D66-6E72-4827-AF29-9F6A245C1CF0}"/>
              </a:ext>
            </a:extLst>
          </p:cNvPr>
          <p:cNvGrpSpPr/>
          <p:nvPr/>
        </p:nvGrpSpPr>
        <p:grpSpPr>
          <a:xfrm>
            <a:off x="460376" y="5642286"/>
            <a:ext cx="11271247" cy="914176"/>
            <a:chOff x="677449" y="5062331"/>
            <a:chExt cx="11271247" cy="1378002"/>
          </a:xfrm>
        </p:grpSpPr>
        <p:grpSp>
          <p:nvGrpSpPr>
            <p:cNvPr id="13" name="Group 12">
              <a:extLst>
                <a:ext uri="{FF2B5EF4-FFF2-40B4-BE49-F238E27FC236}">
                  <a16:creationId xmlns:a16="http://schemas.microsoft.com/office/drawing/2014/main" id="{CF28D826-6261-48D8-8443-5DAC256CA89B}"/>
                </a:ext>
              </a:extLst>
            </p:cNvPr>
            <p:cNvGrpSpPr/>
            <p:nvPr/>
          </p:nvGrpSpPr>
          <p:grpSpPr>
            <a:xfrm>
              <a:off x="677449" y="5062331"/>
              <a:ext cx="3139177" cy="1378002"/>
              <a:chOff x="572328" y="1608482"/>
              <a:chExt cx="4251462" cy="3069535"/>
            </a:xfrm>
          </p:grpSpPr>
          <p:pic>
            <p:nvPicPr>
              <p:cNvPr id="16" name="Picture 2" descr="CADETES DE... - ESMIL - Escuela Superior Militar Eloy Alfaro | Facebook">
                <a:extLst>
                  <a:ext uri="{FF2B5EF4-FFF2-40B4-BE49-F238E27FC236}">
                    <a16:creationId xmlns:a16="http://schemas.microsoft.com/office/drawing/2014/main" id="{5D9A799F-30BB-4365-99A3-E571FB6DCD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328" y="1608482"/>
                <a:ext cx="2104611" cy="12130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45B97481-2D9E-4E1B-B3EF-6A61C03FFB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6939" y="1608482"/>
                <a:ext cx="2146851" cy="1213086"/>
              </a:xfrm>
              <a:prstGeom prst="rect">
                <a:avLst/>
              </a:prstGeom>
              <a:ln>
                <a:noFill/>
              </a:ln>
              <a:effectLst>
                <a:softEdge rad="112500"/>
              </a:effectLst>
            </p:spPr>
          </p:pic>
          <p:pic>
            <p:nvPicPr>
              <p:cNvPr id="22" name="Picture 21">
                <a:extLst>
                  <a:ext uri="{FF2B5EF4-FFF2-40B4-BE49-F238E27FC236}">
                    <a16:creationId xmlns:a16="http://schemas.microsoft.com/office/drawing/2014/main" id="{31945723-D49E-4274-BA61-2BC0F33832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328" y="2821568"/>
                <a:ext cx="4251462" cy="1856449"/>
              </a:xfrm>
              <a:prstGeom prst="rect">
                <a:avLst/>
              </a:prstGeom>
              <a:ln>
                <a:noFill/>
              </a:ln>
              <a:effectLst>
                <a:softEdge rad="112500"/>
              </a:effectLst>
            </p:spPr>
          </p:pic>
        </p:grpSp>
        <p:pic>
          <p:nvPicPr>
            <p:cNvPr id="14" name="Picture 13">
              <a:extLst>
                <a:ext uri="{FF2B5EF4-FFF2-40B4-BE49-F238E27FC236}">
                  <a16:creationId xmlns:a16="http://schemas.microsoft.com/office/drawing/2014/main" id="{C8FA13A6-90B9-4626-8140-8BF024D901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3820" y="5062331"/>
              <a:ext cx="4706110" cy="1378002"/>
            </a:xfrm>
            <a:prstGeom prst="rect">
              <a:avLst/>
            </a:prstGeom>
            <a:ln>
              <a:noFill/>
            </a:ln>
            <a:effectLst>
              <a:softEdge rad="112500"/>
            </a:effectLst>
          </p:spPr>
        </p:pic>
        <p:pic>
          <p:nvPicPr>
            <p:cNvPr id="15" name="Picture 14">
              <a:extLst>
                <a:ext uri="{FF2B5EF4-FFF2-40B4-BE49-F238E27FC236}">
                  <a16:creationId xmlns:a16="http://schemas.microsoft.com/office/drawing/2014/main" id="{425FCFEB-F37F-46C1-B562-D827E1F169B3}"/>
                </a:ext>
              </a:extLst>
            </p:cNvPr>
            <p:cNvPicPr>
              <a:picLocks noChangeAspect="1"/>
            </p:cNvPicPr>
            <p:nvPr/>
          </p:nvPicPr>
          <p:blipFill rotWithShape="1">
            <a:blip r:embed="rId8">
              <a:extLst>
                <a:ext uri="{28A0092B-C50C-407E-A947-70E740481C1C}">
                  <a14:useLocalDpi xmlns:a14="http://schemas.microsoft.com/office/drawing/2010/main" val="0"/>
                </a:ext>
              </a:extLst>
            </a:blip>
            <a:srcRect t="34322" r="4310"/>
            <a:stretch/>
          </p:blipFill>
          <p:spPr>
            <a:xfrm>
              <a:off x="9037983" y="5062331"/>
              <a:ext cx="2910713" cy="1378002"/>
            </a:xfrm>
            <a:prstGeom prst="rect">
              <a:avLst/>
            </a:prstGeom>
            <a:ln>
              <a:noFill/>
            </a:ln>
            <a:effectLst>
              <a:softEdge rad="112500"/>
            </a:effectLst>
          </p:spPr>
        </p:pic>
      </p:grpSp>
      <p:pic>
        <p:nvPicPr>
          <p:cNvPr id="23" name="Picture 22">
            <a:extLst>
              <a:ext uri="{FF2B5EF4-FFF2-40B4-BE49-F238E27FC236}">
                <a16:creationId xmlns:a16="http://schemas.microsoft.com/office/drawing/2014/main" id="{B125C1BB-8AA8-FF46-A07B-22829BF6DF22}"/>
              </a:ext>
            </a:extLst>
          </p:cNvPr>
          <p:cNvPicPr>
            <a:picLocks noChangeAspect="1"/>
          </p:cNvPicPr>
          <p:nvPr/>
        </p:nvPicPr>
        <p:blipFill>
          <a:blip r:embed="rId9"/>
          <a:stretch>
            <a:fillRect/>
          </a:stretch>
        </p:blipFill>
        <p:spPr>
          <a:xfrm>
            <a:off x="10800079" y="397389"/>
            <a:ext cx="1043044" cy="1043044"/>
          </a:xfrm>
          <a:prstGeom prst="rect">
            <a:avLst/>
          </a:prstGeom>
        </p:spPr>
      </p:pic>
      <p:pic>
        <p:nvPicPr>
          <p:cNvPr id="24" name="Picture 23">
            <a:extLst>
              <a:ext uri="{FF2B5EF4-FFF2-40B4-BE49-F238E27FC236}">
                <a16:creationId xmlns:a16="http://schemas.microsoft.com/office/drawing/2014/main" id="{ED1BBE7B-109A-B04A-A414-1F0C7FB1373D}"/>
              </a:ext>
            </a:extLst>
          </p:cNvPr>
          <p:cNvPicPr>
            <a:picLocks noChangeAspect="1"/>
          </p:cNvPicPr>
          <p:nvPr/>
        </p:nvPicPr>
        <p:blipFill>
          <a:blip r:embed="rId10"/>
          <a:stretch>
            <a:fillRect/>
          </a:stretch>
        </p:blipFill>
        <p:spPr>
          <a:xfrm>
            <a:off x="644354" y="182440"/>
            <a:ext cx="1632741" cy="1472941"/>
          </a:xfrm>
          <a:prstGeom prst="rect">
            <a:avLst/>
          </a:prstGeom>
        </p:spPr>
      </p:pic>
    </p:spTree>
    <p:extLst>
      <p:ext uri="{BB962C8B-B14F-4D97-AF65-F5344CB8AC3E}">
        <p14:creationId xmlns:p14="http://schemas.microsoft.com/office/powerpoint/2010/main" val="2618654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46000">
              <a:schemeClr val="tx1"/>
            </a:gs>
            <a:gs pos="100000">
              <a:schemeClr val="tx1">
                <a:lumMod val="95000"/>
                <a:lumOff val="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722513-8944-4602-ACB1-782D1E8C7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473" y="1965636"/>
            <a:ext cx="1924050" cy="1333500"/>
          </a:xfrm>
          <a:prstGeom prst="rect">
            <a:avLst/>
          </a:prstGeom>
          <a:ln>
            <a:noFill/>
          </a:ln>
          <a:effectLst>
            <a:softEdge rad="112500"/>
          </a:effectLst>
        </p:spPr>
      </p:pic>
      <p:sp>
        <p:nvSpPr>
          <p:cNvPr id="9" name="Arrow: Right 8">
            <a:extLst>
              <a:ext uri="{FF2B5EF4-FFF2-40B4-BE49-F238E27FC236}">
                <a16:creationId xmlns:a16="http://schemas.microsoft.com/office/drawing/2014/main" id="{FA515FB6-5D70-4605-8B39-DF060C0E2DA0}"/>
              </a:ext>
            </a:extLst>
          </p:cNvPr>
          <p:cNvSpPr/>
          <p:nvPr/>
        </p:nvSpPr>
        <p:spPr>
          <a:xfrm>
            <a:off x="2505523" y="2390070"/>
            <a:ext cx="945595"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Arrow: Right 16">
            <a:extLst>
              <a:ext uri="{FF2B5EF4-FFF2-40B4-BE49-F238E27FC236}">
                <a16:creationId xmlns:a16="http://schemas.microsoft.com/office/drawing/2014/main" id="{AA5ED4CE-5957-421E-A3FE-DCEEDA79CB46}"/>
              </a:ext>
            </a:extLst>
          </p:cNvPr>
          <p:cNvSpPr/>
          <p:nvPr/>
        </p:nvSpPr>
        <p:spPr>
          <a:xfrm>
            <a:off x="2439263" y="4244722"/>
            <a:ext cx="945595"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8E28C58D-9236-4CCF-87D0-7E09AA4D5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087" y="3820288"/>
            <a:ext cx="1861169" cy="1333500"/>
          </a:xfrm>
          <a:prstGeom prst="rect">
            <a:avLst/>
          </a:prstGeom>
          <a:ln>
            <a:noFill/>
          </a:ln>
          <a:effectLst>
            <a:softEdge rad="112500"/>
          </a:effectLst>
        </p:spPr>
      </p:pic>
      <p:sp>
        <p:nvSpPr>
          <p:cNvPr id="21" name="Title 1">
            <a:extLst>
              <a:ext uri="{FF2B5EF4-FFF2-40B4-BE49-F238E27FC236}">
                <a16:creationId xmlns:a16="http://schemas.microsoft.com/office/drawing/2014/main" id="{92ECE161-F6F3-4D36-A2A0-C07E7D2E5404}"/>
              </a:ext>
            </a:extLst>
          </p:cNvPr>
          <p:cNvSpPr txBox="1">
            <a:spLocks/>
          </p:cNvSpPr>
          <p:nvPr/>
        </p:nvSpPr>
        <p:spPr bwMode="auto">
          <a:xfrm>
            <a:off x="1896199" y="404991"/>
            <a:ext cx="8602032" cy="584775"/>
          </a:xfrm>
          <a:prstGeom prst="rect">
            <a:avLst/>
          </a:prstGeom>
          <a:effectLst>
            <a:outerShdw blurRad="50800" dist="12700" dir="5400000" algn="ctr" rotWithShape="0">
              <a:sysClr val="windowText" lastClr="000000"/>
            </a:outerShdw>
          </a:effectLst>
        </p:spPr>
        <p:style>
          <a:lnRef idx="0">
            <a:scrgbClr r="0" g="0" b="0"/>
          </a:lnRef>
          <a:fillRef idx="1002">
            <a:schemeClr val="dk1"/>
          </a:fillRef>
          <a:effectRef idx="0">
            <a:scrgbClr r="0" g="0" b="0"/>
          </a:effectRef>
          <a:fontRef idx="major"/>
        </p:style>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j-ea"/>
                <a:cs typeface="Times New Roman" pitchFamily="18" charset="0"/>
              </a:rPr>
              <a:t>RESULTADOS DE LA INVESTIGACIÓN </a:t>
            </a:r>
          </a:p>
        </p:txBody>
      </p:sp>
      <p:sp>
        <p:nvSpPr>
          <p:cNvPr id="19" name="TextBox 18">
            <a:extLst>
              <a:ext uri="{FF2B5EF4-FFF2-40B4-BE49-F238E27FC236}">
                <a16:creationId xmlns:a16="http://schemas.microsoft.com/office/drawing/2014/main" id="{0A1332FE-4E12-491A-8459-B8129B0CF059}"/>
              </a:ext>
            </a:extLst>
          </p:cNvPr>
          <p:cNvSpPr txBox="1"/>
          <p:nvPr/>
        </p:nvSpPr>
        <p:spPr>
          <a:xfrm>
            <a:off x="3543883" y="2421030"/>
            <a:ext cx="8308911" cy="2308324"/>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indent="457200" algn="just">
              <a:spcBef>
                <a:spcPts val="600"/>
              </a:spcBef>
              <a:spcAft>
                <a:spcPts val="600"/>
              </a:spcAft>
            </a:pPr>
            <a:r>
              <a:rPr lang="es-ES"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Otro de los principales problemas encontrados, es que docentes de la UFA “ESPE”, en su función como docentes, cumplen con los horarios y la malla curricular establecida, sin tomar en cuenta las falencias que tienen estos estudiantes, como se puede evidenciar al tener un alto porcentaje de estudiantes con bajo rendimiento.</a:t>
            </a:r>
            <a:endParaRPr lang="es-EC"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10" name="Group 9">
            <a:extLst>
              <a:ext uri="{FF2B5EF4-FFF2-40B4-BE49-F238E27FC236}">
                <a16:creationId xmlns:a16="http://schemas.microsoft.com/office/drawing/2014/main" id="{ADA8568F-DF1B-408B-8805-16DB4DE1996E}"/>
              </a:ext>
            </a:extLst>
          </p:cNvPr>
          <p:cNvGrpSpPr/>
          <p:nvPr/>
        </p:nvGrpSpPr>
        <p:grpSpPr>
          <a:xfrm>
            <a:off x="460376" y="5642286"/>
            <a:ext cx="11271247" cy="914176"/>
            <a:chOff x="677449" y="5062331"/>
            <a:chExt cx="11271247" cy="1378002"/>
          </a:xfrm>
        </p:grpSpPr>
        <p:grpSp>
          <p:nvGrpSpPr>
            <p:cNvPr id="11" name="Group 10">
              <a:extLst>
                <a:ext uri="{FF2B5EF4-FFF2-40B4-BE49-F238E27FC236}">
                  <a16:creationId xmlns:a16="http://schemas.microsoft.com/office/drawing/2014/main" id="{D19956F6-7CB0-4BC8-A22C-E86D9480A69A}"/>
                </a:ext>
              </a:extLst>
            </p:cNvPr>
            <p:cNvGrpSpPr/>
            <p:nvPr/>
          </p:nvGrpSpPr>
          <p:grpSpPr>
            <a:xfrm>
              <a:off x="677449" y="5062331"/>
              <a:ext cx="3139177" cy="1378002"/>
              <a:chOff x="572328" y="1608482"/>
              <a:chExt cx="4251462" cy="3069535"/>
            </a:xfrm>
          </p:grpSpPr>
          <p:pic>
            <p:nvPicPr>
              <p:cNvPr id="14" name="Picture 2" descr="CADETES DE... - ESMIL - Escuela Superior Militar Eloy Alfaro | Facebook">
                <a:extLst>
                  <a:ext uri="{FF2B5EF4-FFF2-40B4-BE49-F238E27FC236}">
                    <a16:creationId xmlns:a16="http://schemas.microsoft.com/office/drawing/2014/main" id="{DC9B62EE-D918-4D85-8D60-F6AC242E4A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328" y="1608482"/>
                <a:ext cx="2104611" cy="12130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71AC7C4-BAA8-4C0A-8A11-9049680E4E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6939" y="1608482"/>
                <a:ext cx="2146851" cy="1213086"/>
              </a:xfrm>
              <a:prstGeom prst="rect">
                <a:avLst/>
              </a:prstGeom>
              <a:ln>
                <a:noFill/>
              </a:ln>
              <a:effectLst>
                <a:softEdge rad="112500"/>
              </a:effectLst>
            </p:spPr>
          </p:pic>
          <p:pic>
            <p:nvPicPr>
              <p:cNvPr id="16" name="Picture 15">
                <a:extLst>
                  <a:ext uri="{FF2B5EF4-FFF2-40B4-BE49-F238E27FC236}">
                    <a16:creationId xmlns:a16="http://schemas.microsoft.com/office/drawing/2014/main" id="{CA9AA183-29A9-485B-B383-FC9EA1AF55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328" y="2821568"/>
                <a:ext cx="4251462" cy="1856449"/>
              </a:xfrm>
              <a:prstGeom prst="rect">
                <a:avLst/>
              </a:prstGeom>
              <a:ln>
                <a:noFill/>
              </a:ln>
              <a:effectLst>
                <a:softEdge rad="112500"/>
              </a:effectLst>
            </p:spPr>
          </p:pic>
        </p:grpSp>
        <p:pic>
          <p:nvPicPr>
            <p:cNvPr id="12" name="Picture 11">
              <a:extLst>
                <a:ext uri="{FF2B5EF4-FFF2-40B4-BE49-F238E27FC236}">
                  <a16:creationId xmlns:a16="http://schemas.microsoft.com/office/drawing/2014/main" id="{64A278DE-F1B3-4134-9521-EA8CC6976C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3820" y="5062331"/>
              <a:ext cx="4706110" cy="1378002"/>
            </a:xfrm>
            <a:prstGeom prst="rect">
              <a:avLst/>
            </a:prstGeom>
            <a:ln>
              <a:noFill/>
            </a:ln>
            <a:effectLst>
              <a:softEdge rad="112500"/>
            </a:effectLst>
          </p:spPr>
        </p:pic>
        <p:pic>
          <p:nvPicPr>
            <p:cNvPr id="13" name="Picture 12">
              <a:extLst>
                <a:ext uri="{FF2B5EF4-FFF2-40B4-BE49-F238E27FC236}">
                  <a16:creationId xmlns:a16="http://schemas.microsoft.com/office/drawing/2014/main" id="{E88E7A88-066C-4EE6-9ABA-DB3AB37C968D}"/>
                </a:ext>
              </a:extLst>
            </p:cNvPr>
            <p:cNvPicPr>
              <a:picLocks noChangeAspect="1"/>
            </p:cNvPicPr>
            <p:nvPr/>
          </p:nvPicPr>
          <p:blipFill rotWithShape="1">
            <a:blip r:embed="rId8">
              <a:extLst>
                <a:ext uri="{28A0092B-C50C-407E-A947-70E740481C1C}">
                  <a14:useLocalDpi xmlns:a14="http://schemas.microsoft.com/office/drawing/2010/main" val="0"/>
                </a:ext>
              </a:extLst>
            </a:blip>
            <a:srcRect t="34322" r="4310"/>
            <a:stretch/>
          </p:blipFill>
          <p:spPr>
            <a:xfrm>
              <a:off x="9037983" y="5062331"/>
              <a:ext cx="2910713" cy="1378002"/>
            </a:xfrm>
            <a:prstGeom prst="rect">
              <a:avLst/>
            </a:prstGeom>
            <a:ln>
              <a:noFill/>
            </a:ln>
            <a:effectLst>
              <a:softEdge rad="112500"/>
            </a:effectLst>
          </p:spPr>
        </p:pic>
      </p:grpSp>
      <p:pic>
        <p:nvPicPr>
          <p:cNvPr id="20" name="Picture 19">
            <a:extLst>
              <a:ext uri="{FF2B5EF4-FFF2-40B4-BE49-F238E27FC236}">
                <a16:creationId xmlns:a16="http://schemas.microsoft.com/office/drawing/2014/main" id="{140F68DD-A376-0942-BDD9-7E96B444E335}"/>
              </a:ext>
            </a:extLst>
          </p:cNvPr>
          <p:cNvPicPr>
            <a:picLocks noChangeAspect="1"/>
          </p:cNvPicPr>
          <p:nvPr/>
        </p:nvPicPr>
        <p:blipFill>
          <a:blip r:embed="rId9"/>
          <a:stretch>
            <a:fillRect/>
          </a:stretch>
        </p:blipFill>
        <p:spPr>
          <a:xfrm>
            <a:off x="10800079" y="397389"/>
            <a:ext cx="1043044" cy="1043044"/>
          </a:xfrm>
          <a:prstGeom prst="rect">
            <a:avLst/>
          </a:prstGeom>
        </p:spPr>
      </p:pic>
      <p:pic>
        <p:nvPicPr>
          <p:cNvPr id="22" name="Picture 21">
            <a:extLst>
              <a:ext uri="{FF2B5EF4-FFF2-40B4-BE49-F238E27FC236}">
                <a16:creationId xmlns:a16="http://schemas.microsoft.com/office/drawing/2014/main" id="{AA8519D1-2B8C-4F42-9798-5790DFEE21FD}"/>
              </a:ext>
            </a:extLst>
          </p:cNvPr>
          <p:cNvPicPr>
            <a:picLocks noChangeAspect="1"/>
          </p:cNvPicPr>
          <p:nvPr/>
        </p:nvPicPr>
        <p:blipFill>
          <a:blip r:embed="rId10"/>
          <a:stretch>
            <a:fillRect/>
          </a:stretch>
        </p:blipFill>
        <p:spPr>
          <a:xfrm>
            <a:off x="644354" y="182440"/>
            <a:ext cx="1632741" cy="1472941"/>
          </a:xfrm>
          <a:prstGeom prst="rect">
            <a:avLst/>
          </a:prstGeom>
        </p:spPr>
      </p:pic>
    </p:spTree>
    <p:extLst>
      <p:ext uri="{BB962C8B-B14F-4D97-AF65-F5344CB8AC3E}">
        <p14:creationId xmlns:p14="http://schemas.microsoft.com/office/powerpoint/2010/main" val="316366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46000">
              <a:schemeClr val="tx1"/>
            </a:gs>
            <a:gs pos="100000">
              <a:schemeClr val="tx1">
                <a:lumMod val="95000"/>
                <a:lumOff val="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722513-8944-4602-ACB1-782D1E8C7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473" y="1965636"/>
            <a:ext cx="1924050" cy="1333500"/>
          </a:xfrm>
          <a:prstGeom prst="rect">
            <a:avLst/>
          </a:prstGeom>
          <a:ln>
            <a:noFill/>
          </a:ln>
          <a:effectLst>
            <a:softEdge rad="112500"/>
          </a:effectLst>
        </p:spPr>
      </p:pic>
      <p:sp>
        <p:nvSpPr>
          <p:cNvPr id="9" name="Arrow: Right 8">
            <a:extLst>
              <a:ext uri="{FF2B5EF4-FFF2-40B4-BE49-F238E27FC236}">
                <a16:creationId xmlns:a16="http://schemas.microsoft.com/office/drawing/2014/main" id="{FA515FB6-5D70-4605-8B39-DF060C0E2DA0}"/>
              </a:ext>
            </a:extLst>
          </p:cNvPr>
          <p:cNvSpPr/>
          <p:nvPr/>
        </p:nvSpPr>
        <p:spPr>
          <a:xfrm>
            <a:off x="2505523" y="2390070"/>
            <a:ext cx="945595"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Arrow: Right 16">
            <a:extLst>
              <a:ext uri="{FF2B5EF4-FFF2-40B4-BE49-F238E27FC236}">
                <a16:creationId xmlns:a16="http://schemas.microsoft.com/office/drawing/2014/main" id="{AA5ED4CE-5957-421E-A3FE-DCEEDA79CB46}"/>
              </a:ext>
            </a:extLst>
          </p:cNvPr>
          <p:cNvSpPr/>
          <p:nvPr/>
        </p:nvSpPr>
        <p:spPr>
          <a:xfrm>
            <a:off x="2439263" y="4244722"/>
            <a:ext cx="945595"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8E28C58D-9236-4CCF-87D0-7E09AA4D5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087" y="3820288"/>
            <a:ext cx="1861169" cy="1333500"/>
          </a:xfrm>
          <a:prstGeom prst="rect">
            <a:avLst/>
          </a:prstGeom>
          <a:ln>
            <a:noFill/>
          </a:ln>
          <a:effectLst>
            <a:softEdge rad="112500"/>
          </a:effectLst>
        </p:spPr>
      </p:pic>
      <p:sp>
        <p:nvSpPr>
          <p:cNvPr id="21" name="Title 1">
            <a:extLst>
              <a:ext uri="{FF2B5EF4-FFF2-40B4-BE49-F238E27FC236}">
                <a16:creationId xmlns:a16="http://schemas.microsoft.com/office/drawing/2014/main" id="{92ECE161-F6F3-4D36-A2A0-C07E7D2E5404}"/>
              </a:ext>
            </a:extLst>
          </p:cNvPr>
          <p:cNvSpPr txBox="1">
            <a:spLocks/>
          </p:cNvSpPr>
          <p:nvPr/>
        </p:nvSpPr>
        <p:spPr bwMode="auto">
          <a:xfrm>
            <a:off x="1896199" y="404991"/>
            <a:ext cx="8602032" cy="584775"/>
          </a:xfrm>
          <a:prstGeom prst="rect">
            <a:avLst/>
          </a:prstGeom>
          <a:effectLst>
            <a:outerShdw blurRad="50800" dist="12700" dir="5400000" algn="ctr" rotWithShape="0">
              <a:sysClr val="windowText" lastClr="000000"/>
            </a:outerShdw>
          </a:effectLst>
        </p:spPr>
        <p:style>
          <a:lnRef idx="0">
            <a:scrgbClr r="0" g="0" b="0"/>
          </a:lnRef>
          <a:fillRef idx="1002">
            <a:schemeClr val="dk1"/>
          </a:fillRef>
          <a:effectRef idx="0">
            <a:scrgbClr r="0" g="0" b="0"/>
          </a:effectRef>
          <a:fontRef idx="major"/>
        </p:style>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j-ea"/>
                <a:cs typeface="Times New Roman" pitchFamily="18" charset="0"/>
              </a:rPr>
              <a:t>RESULTADOS DE LA INVESTIGACIÓN </a:t>
            </a:r>
          </a:p>
        </p:txBody>
      </p:sp>
      <p:sp>
        <p:nvSpPr>
          <p:cNvPr id="19" name="TextBox 18">
            <a:extLst>
              <a:ext uri="{FF2B5EF4-FFF2-40B4-BE49-F238E27FC236}">
                <a16:creationId xmlns:a16="http://schemas.microsoft.com/office/drawing/2014/main" id="{0A1332FE-4E12-491A-8459-B8129B0CF059}"/>
              </a:ext>
            </a:extLst>
          </p:cNvPr>
          <p:cNvSpPr txBox="1"/>
          <p:nvPr/>
        </p:nvSpPr>
        <p:spPr>
          <a:xfrm>
            <a:off x="3422712" y="2450227"/>
            <a:ext cx="8308911" cy="209288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indent="457200">
              <a:spcBef>
                <a:spcPts val="600"/>
              </a:spcBef>
              <a:spcAft>
                <a:spcPts val="600"/>
              </a:spcAft>
            </a:pPr>
            <a:r>
              <a:rPr lang="es-ES"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La mayor parte de aspirantes proviene del Bachillerato Unificado, y de colegios </a:t>
            </a:r>
            <a:r>
              <a:rPr lang="es-E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considerados de clase popular hacia media. </a:t>
            </a:r>
          </a:p>
          <a:p>
            <a:pPr indent="457200">
              <a:spcBef>
                <a:spcPts val="600"/>
              </a:spcBef>
              <a:spcAft>
                <a:spcPts val="600"/>
              </a:spcAft>
            </a:pPr>
            <a:r>
              <a:rPr lang="es-E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En algunos casos la opción de la carrera militar es empleada como móvil para mejorar social y económicamente. </a:t>
            </a:r>
            <a:endParaRPr lang="es-EC"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10" name="Group 9">
            <a:extLst>
              <a:ext uri="{FF2B5EF4-FFF2-40B4-BE49-F238E27FC236}">
                <a16:creationId xmlns:a16="http://schemas.microsoft.com/office/drawing/2014/main" id="{53EBE81D-16C9-4259-A028-1A03BBC1B05E}"/>
              </a:ext>
            </a:extLst>
          </p:cNvPr>
          <p:cNvGrpSpPr/>
          <p:nvPr/>
        </p:nvGrpSpPr>
        <p:grpSpPr>
          <a:xfrm>
            <a:off x="460376" y="5642286"/>
            <a:ext cx="11271247" cy="914176"/>
            <a:chOff x="677449" y="5062331"/>
            <a:chExt cx="11271247" cy="1378002"/>
          </a:xfrm>
        </p:grpSpPr>
        <p:grpSp>
          <p:nvGrpSpPr>
            <p:cNvPr id="11" name="Group 10">
              <a:extLst>
                <a:ext uri="{FF2B5EF4-FFF2-40B4-BE49-F238E27FC236}">
                  <a16:creationId xmlns:a16="http://schemas.microsoft.com/office/drawing/2014/main" id="{30E82C34-C661-4BC2-924F-E3978B015EC7}"/>
                </a:ext>
              </a:extLst>
            </p:cNvPr>
            <p:cNvGrpSpPr/>
            <p:nvPr/>
          </p:nvGrpSpPr>
          <p:grpSpPr>
            <a:xfrm>
              <a:off x="677449" y="5062331"/>
              <a:ext cx="3139177" cy="1378002"/>
              <a:chOff x="572328" y="1608482"/>
              <a:chExt cx="4251462" cy="3069535"/>
            </a:xfrm>
          </p:grpSpPr>
          <p:pic>
            <p:nvPicPr>
              <p:cNvPr id="14" name="Picture 2" descr="CADETES DE... - ESMIL - Escuela Superior Militar Eloy Alfaro | Facebook">
                <a:extLst>
                  <a:ext uri="{FF2B5EF4-FFF2-40B4-BE49-F238E27FC236}">
                    <a16:creationId xmlns:a16="http://schemas.microsoft.com/office/drawing/2014/main" id="{1B1D8F53-0D73-4157-BFD9-31BCB9D3F7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328" y="1608482"/>
                <a:ext cx="2104611" cy="12130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72F86671-BFC0-46D6-807E-A0D31B649F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6939" y="1608482"/>
                <a:ext cx="2146851" cy="1213086"/>
              </a:xfrm>
              <a:prstGeom prst="rect">
                <a:avLst/>
              </a:prstGeom>
              <a:ln>
                <a:noFill/>
              </a:ln>
              <a:effectLst>
                <a:softEdge rad="112500"/>
              </a:effectLst>
            </p:spPr>
          </p:pic>
          <p:pic>
            <p:nvPicPr>
              <p:cNvPr id="16" name="Picture 15">
                <a:extLst>
                  <a:ext uri="{FF2B5EF4-FFF2-40B4-BE49-F238E27FC236}">
                    <a16:creationId xmlns:a16="http://schemas.microsoft.com/office/drawing/2014/main" id="{6FA4C47F-28B0-4341-8D1F-055FB6C807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328" y="2821568"/>
                <a:ext cx="4251462" cy="1856449"/>
              </a:xfrm>
              <a:prstGeom prst="rect">
                <a:avLst/>
              </a:prstGeom>
              <a:ln>
                <a:noFill/>
              </a:ln>
              <a:effectLst>
                <a:softEdge rad="112500"/>
              </a:effectLst>
            </p:spPr>
          </p:pic>
        </p:grpSp>
        <p:pic>
          <p:nvPicPr>
            <p:cNvPr id="12" name="Picture 11">
              <a:extLst>
                <a:ext uri="{FF2B5EF4-FFF2-40B4-BE49-F238E27FC236}">
                  <a16:creationId xmlns:a16="http://schemas.microsoft.com/office/drawing/2014/main" id="{40121C3C-9BA4-499C-93D5-240E195B83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3820" y="5062331"/>
              <a:ext cx="4706110" cy="1378002"/>
            </a:xfrm>
            <a:prstGeom prst="rect">
              <a:avLst/>
            </a:prstGeom>
            <a:ln>
              <a:noFill/>
            </a:ln>
            <a:effectLst>
              <a:softEdge rad="112500"/>
            </a:effectLst>
          </p:spPr>
        </p:pic>
        <p:pic>
          <p:nvPicPr>
            <p:cNvPr id="13" name="Picture 12">
              <a:extLst>
                <a:ext uri="{FF2B5EF4-FFF2-40B4-BE49-F238E27FC236}">
                  <a16:creationId xmlns:a16="http://schemas.microsoft.com/office/drawing/2014/main" id="{3460248F-B47E-4052-9655-AB659FDF889E}"/>
                </a:ext>
              </a:extLst>
            </p:cNvPr>
            <p:cNvPicPr>
              <a:picLocks noChangeAspect="1"/>
            </p:cNvPicPr>
            <p:nvPr/>
          </p:nvPicPr>
          <p:blipFill rotWithShape="1">
            <a:blip r:embed="rId8">
              <a:extLst>
                <a:ext uri="{28A0092B-C50C-407E-A947-70E740481C1C}">
                  <a14:useLocalDpi xmlns:a14="http://schemas.microsoft.com/office/drawing/2010/main" val="0"/>
                </a:ext>
              </a:extLst>
            </a:blip>
            <a:srcRect t="34322" r="4310"/>
            <a:stretch/>
          </p:blipFill>
          <p:spPr>
            <a:xfrm>
              <a:off x="9037983" y="5062331"/>
              <a:ext cx="2910713" cy="1378002"/>
            </a:xfrm>
            <a:prstGeom prst="rect">
              <a:avLst/>
            </a:prstGeom>
            <a:ln>
              <a:noFill/>
            </a:ln>
            <a:effectLst>
              <a:softEdge rad="112500"/>
            </a:effectLst>
          </p:spPr>
        </p:pic>
      </p:grpSp>
      <p:pic>
        <p:nvPicPr>
          <p:cNvPr id="20" name="Picture 19">
            <a:extLst>
              <a:ext uri="{FF2B5EF4-FFF2-40B4-BE49-F238E27FC236}">
                <a16:creationId xmlns:a16="http://schemas.microsoft.com/office/drawing/2014/main" id="{9A82E61A-FEFD-8244-974C-DFAE767612E2}"/>
              </a:ext>
            </a:extLst>
          </p:cNvPr>
          <p:cNvPicPr>
            <a:picLocks noChangeAspect="1"/>
          </p:cNvPicPr>
          <p:nvPr/>
        </p:nvPicPr>
        <p:blipFill>
          <a:blip r:embed="rId9"/>
          <a:stretch>
            <a:fillRect/>
          </a:stretch>
        </p:blipFill>
        <p:spPr>
          <a:xfrm>
            <a:off x="10800079" y="397389"/>
            <a:ext cx="1043044" cy="1043044"/>
          </a:xfrm>
          <a:prstGeom prst="rect">
            <a:avLst/>
          </a:prstGeom>
        </p:spPr>
      </p:pic>
      <p:pic>
        <p:nvPicPr>
          <p:cNvPr id="22" name="Picture 21">
            <a:extLst>
              <a:ext uri="{FF2B5EF4-FFF2-40B4-BE49-F238E27FC236}">
                <a16:creationId xmlns:a16="http://schemas.microsoft.com/office/drawing/2014/main" id="{43864C9E-93BA-AC40-AB2B-338B3CC64BC4}"/>
              </a:ext>
            </a:extLst>
          </p:cNvPr>
          <p:cNvPicPr>
            <a:picLocks noChangeAspect="1"/>
          </p:cNvPicPr>
          <p:nvPr/>
        </p:nvPicPr>
        <p:blipFill>
          <a:blip r:embed="rId10"/>
          <a:stretch>
            <a:fillRect/>
          </a:stretch>
        </p:blipFill>
        <p:spPr>
          <a:xfrm>
            <a:off x="644354" y="182440"/>
            <a:ext cx="1632741" cy="1472941"/>
          </a:xfrm>
          <a:prstGeom prst="rect">
            <a:avLst/>
          </a:prstGeom>
        </p:spPr>
      </p:pic>
    </p:spTree>
    <p:extLst>
      <p:ext uri="{BB962C8B-B14F-4D97-AF65-F5344CB8AC3E}">
        <p14:creationId xmlns:p14="http://schemas.microsoft.com/office/powerpoint/2010/main" val="3022055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12 Rectángulo redondeado"/>
          <p:cNvSpPr>
            <a:spLocks noChangeArrowheads="1"/>
          </p:cNvSpPr>
          <p:nvPr/>
        </p:nvSpPr>
        <p:spPr bwMode="auto">
          <a:xfrm>
            <a:off x="3935417" y="3573467"/>
            <a:ext cx="5761037" cy="71913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marL="609585" indent="-609585" algn="just">
              <a:lnSpc>
                <a:spcPct val="80000"/>
              </a:lnSpc>
            </a:pPr>
            <a:endParaRPr lang="es-EC" sz="2600" b="1" dirty="0">
              <a:solidFill>
                <a:schemeClr val="bg1"/>
              </a:solidFill>
              <a:latin typeface="Times New Roman" pitchFamily="18" charset="0"/>
            </a:endParaRPr>
          </a:p>
        </p:txBody>
      </p:sp>
      <p:sp>
        <p:nvSpPr>
          <p:cNvPr id="31" name="Rectángulo 15"/>
          <p:cNvSpPr/>
          <p:nvPr/>
        </p:nvSpPr>
        <p:spPr>
          <a:xfrm>
            <a:off x="6447692" y="1046733"/>
            <a:ext cx="2696308" cy="523220"/>
          </a:xfrm>
          <a:prstGeom prst="rect">
            <a:avLst/>
          </a:prstGeom>
        </p:spPr>
        <p:txBody>
          <a:bodyPr wrap="square">
            <a:spAutoFit/>
          </a:bodyPr>
          <a:lstStyle/>
          <a:p>
            <a:pPr marL="177796" indent="-177796" algn="ctr" defTabSz="685783">
              <a:spcBef>
                <a:spcPts val="300"/>
              </a:spcBef>
              <a:spcAft>
                <a:spcPts val="300"/>
              </a:spcAft>
              <a:buClr>
                <a:srgbClr val="C0504D">
                  <a:lumMod val="75000"/>
                </a:srgbClr>
              </a:buClr>
              <a:buSzPct val="120000"/>
              <a:tabLst>
                <a:tab pos="2694318" algn="l"/>
                <a:tab pos="3031255" algn="l"/>
                <a:tab pos="3368194" algn="l"/>
                <a:tab pos="3705133" algn="l"/>
                <a:tab pos="4042071" algn="l"/>
                <a:tab pos="4379009" algn="l"/>
                <a:tab pos="4715949" algn="l"/>
                <a:tab pos="5052887" algn="l"/>
                <a:tab pos="5389825" algn="l"/>
                <a:tab pos="5726763" algn="l"/>
                <a:tab pos="6063703" algn="l"/>
                <a:tab pos="6400640" algn="l"/>
                <a:tab pos="6737578" algn="l"/>
              </a:tabLst>
              <a:defRPr/>
            </a:pPr>
            <a:r>
              <a:rPr lang="es-ES_tradnl"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TEMA </a:t>
            </a:r>
            <a:endParaRPr lang="es-EC" sz="4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 name="Rectángulo 15">
            <a:extLst>
              <a:ext uri="{FF2B5EF4-FFF2-40B4-BE49-F238E27FC236}">
                <a16:creationId xmlns:a16="http://schemas.microsoft.com/office/drawing/2014/main" id="{24888AA2-26A7-4D6F-9269-73FAEA76708E}"/>
              </a:ext>
            </a:extLst>
          </p:cNvPr>
          <p:cNvSpPr/>
          <p:nvPr/>
        </p:nvSpPr>
        <p:spPr>
          <a:xfrm>
            <a:off x="4150783" y="2013727"/>
            <a:ext cx="7290125" cy="2593018"/>
          </a:xfrm>
          <a:prstGeom prst="rect">
            <a:avLst/>
          </a:prstGeom>
        </p:spPr>
        <p:txBody>
          <a:bodyPr wrap="square">
            <a:spAutoFit/>
          </a:bodyPr>
          <a:lstStyle/>
          <a:p>
            <a:pPr marL="177796" indent="-177796" algn="just" defTabSz="685783">
              <a:spcBef>
                <a:spcPts val="300"/>
              </a:spcBef>
              <a:spcAft>
                <a:spcPts val="300"/>
              </a:spcAft>
              <a:buClr>
                <a:srgbClr val="C0504D">
                  <a:lumMod val="75000"/>
                </a:srgbClr>
              </a:buClr>
              <a:buSzPct val="120000"/>
              <a:tabLst>
                <a:tab pos="2694318" algn="l"/>
                <a:tab pos="3031255" algn="l"/>
                <a:tab pos="3368194" algn="l"/>
                <a:tab pos="3705133" algn="l"/>
                <a:tab pos="4042071" algn="l"/>
                <a:tab pos="4379009" algn="l"/>
                <a:tab pos="4715949" algn="l"/>
                <a:tab pos="5052887" algn="l"/>
                <a:tab pos="5389825" algn="l"/>
                <a:tab pos="5726763" algn="l"/>
                <a:tab pos="6063703" algn="l"/>
                <a:tab pos="6400640" algn="l"/>
                <a:tab pos="6737578" algn="l"/>
              </a:tabLst>
              <a:defRPr/>
            </a:pPr>
            <a:r>
              <a:rPr lang="es-E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ANÁLISIS DEL PROCESO DE SELECCIÓN DEL PERSONAL QUE INGRESA A LA  A LA ESCUELA SUPERIOR MILITAR “ELOY ALFARO” Y PROPUESTA DE MEJORA</a:t>
            </a:r>
            <a:endParaRPr lang="es-EC"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s-EC" sz="3200" dirty="0"/>
              <a:t> </a:t>
            </a:r>
          </a:p>
        </p:txBody>
      </p:sp>
      <p:sp>
        <p:nvSpPr>
          <p:cNvPr id="6" name="Rectángulo 15">
            <a:extLst>
              <a:ext uri="{FF2B5EF4-FFF2-40B4-BE49-F238E27FC236}">
                <a16:creationId xmlns:a16="http://schemas.microsoft.com/office/drawing/2014/main" id="{CAF3BC93-A644-4E77-9589-680313E221EF}"/>
              </a:ext>
            </a:extLst>
          </p:cNvPr>
          <p:cNvSpPr/>
          <p:nvPr/>
        </p:nvSpPr>
        <p:spPr>
          <a:xfrm>
            <a:off x="4901873" y="5779649"/>
            <a:ext cx="7290125" cy="584775"/>
          </a:xfrm>
          <a:prstGeom prst="rect">
            <a:avLst/>
          </a:prstGeom>
        </p:spPr>
        <p:txBody>
          <a:bodyPr wrap="square">
            <a:spAutoFit/>
          </a:bodyPr>
          <a:lstStyle/>
          <a:p>
            <a:endParaRPr lang="es-EC" sz="3200" dirty="0"/>
          </a:p>
        </p:txBody>
      </p:sp>
      <p:pic>
        <p:nvPicPr>
          <p:cNvPr id="9" name="Picture 8">
            <a:extLst>
              <a:ext uri="{FF2B5EF4-FFF2-40B4-BE49-F238E27FC236}">
                <a16:creationId xmlns:a16="http://schemas.microsoft.com/office/drawing/2014/main" id="{7AE23080-F86A-234F-B08D-22977387BFFE}"/>
              </a:ext>
            </a:extLst>
          </p:cNvPr>
          <p:cNvPicPr>
            <a:picLocks noChangeAspect="1"/>
          </p:cNvPicPr>
          <p:nvPr/>
        </p:nvPicPr>
        <p:blipFill>
          <a:blip r:embed="rId3"/>
          <a:stretch>
            <a:fillRect/>
          </a:stretch>
        </p:blipFill>
        <p:spPr>
          <a:xfrm>
            <a:off x="329264" y="1893977"/>
            <a:ext cx="3723397" cy="3358980"/>
          </a:xfrm>
          <a:prstGeom prst="rect">
            <a:avLst/>
          </a:prstGeom>
        </p:spPr>
      </p:pic>
    </p:spTree>
    <p:extLst>
      <p:ext uri="{BB962C8B-B14F-4D97-AF65-F5344CB8AC3E}">
        <p14:creationId xmlns:p14="http://schemas.microsoft.com/office/powerpoint/2010/main" val="458501142"/>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46000">
              <a:schemeClr val="tx1"/>
            </a:gs>
            <a:gs pos="100000">
              <a:schemeClr val="tx1">
                <a:lumMod val="95000"/>
                <a:lumOff val="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722513-8944-4602-ACB1-782D1E8C7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473" y="1965636"/>
            <a:ext cx="1924050" cy="1333500"/>
          </a:xfrm>
          <a:prstGeom prst="rect">
            <a:avLst/>
          </a:prstGeom>
          <a:ln>
            <a:noFill/>
          </a:ln>
          <a:effectLst>
            <a:softEdge rad="112500"/>
          </a:effectLst>
        </p:spPr>
      </p:pic>
      <p:sp>
        <p:nvSpPr>
          <p:cNvPr id="9" name="Arrow: Right 8">
            <a:extLst>
              <a:ext uri="{FF2B5EF4-FFF2-40B4-BE49-F238E27FC236}">
                <a16:creationId xmlns:a16="http://schemas.microsoft.com/office/drawing/2014/main" id="{FA515FB6-5D70-4605-8B39-DF060C0E2DA0}"/>
              </a:ext>
            </a:extLst>
          </p:cNvPr>
          <p:cNvSpPr/>
          <p:nvPr/>
        </p:nvSpPr>
        <p:spPr>
          <a:xfrm>
            <a:off x="2505523" y="2390070"/>
            <a:ext cx="945595"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Arrow: Right 16">
            <a:extLst>
              <a:ext uri="{FF2B5EF4-FFF2-40B4-BE49-F238E27FC236}">
                <a16:creationId xmlns:a16="http://schemas.microsoft.com/office/drawing/2014/main" id="{AA5ED4CE-5957-421E-A3FE-DCEEDA79CB46}"/>
              </a:ext>
            </a:extLst>
          </p:cNvPr>
          <p:cNvSpPr/>
          <p:nvPr/>
        </p:nvSpPr>
        <p:spPr>
          <a:xfrm>
            <a:off x="2439263" y="4244722"/>
            <a:ext cx="945595"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8E28C58D-9236-4CCF-87D0-7E09AA4D5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087" y="3820288"/>
            <a:ext cx="1861169" cy="1333500"/>
          </a:xfrm>
          <a:prstGeom prst="rect">
            <a:avLst/>
          </a:prstGeom>
          <a:ln>
            <a:noFill/>
          </a:ln>
          <a:effectLst>
            <a:softEdge rad="112500"/>
          </a:effectLst>
        </p:spPr>
      </p:pic>
      <p:sp>
        <p:nvSpPr>
          <p:cNvPr id="21" name="Title 1">
            <a:extLst>
              <a:ext uri="{FF2B5EF4-FFF2-40B4-BE49-F238E27FC236}">
                <a16:creationId xmlns:a16="http://schemas.microsoft.com/office/drawing/2014/main" id="{92ECE161-F6F3-4D36-A2A0-C07E7D2E5404}"/>
              </a:ext>
            </a:extLst>
          </p:cNvPr>
          <p:cNvSpPr txBox="1">
            <a:spLocks/>
          </p:cNvSpPr>
          <p:nvPr/>
        </p:nvSpPr>
        <p:spPr bwMode="auto">
          <a:xfrm>
            <a:off x="1896199" y="404991"/>
            <a:ext cx="8602032" cy="584775"/>
          </a:xfrm>
          <a:prstGeom prst="rect">
            <a:avLst/>
          </a:prstGeom>
          <a:effectLst>
            <a:outerShdw blurRad="50800" dist="12700" dir="5400000" algn="ctr" rotWithShape="0">
              <a:sysClr val="windowText" lastClr="000000"/>
            </a:outerShdw>
          </a:effectLst>
        </p:spPr>
        <p:style>
          <a:lnRef idx="0">
            <a:scrgbClr r="0" g="0" b="0"/>
          </a:lnRef>
          <a:fillRef idx="1002">
            <a:schemeClr val="dk1"/>
          </a:fillRef>
          <a:effectRef idx="0">
            <a:scrgbClr r="0" g="0" b="0"/>
          </a:effectRef>
          <a:fontRef idx="major"/>
        </p:style>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j-ea"/>
                <a:cs typeface="Times New Roman" pitchFamily="18" charset="0"/>
              </a:rPr>
              <a:t>RESULTADOS DE LA INVESTIGACIÓN </a:t>
            </a:r>
          </a:p>
        </p:txBody>
      </p:sp>
      <p:sp>
        <p:nvSpPr>
          <p:cNvPr id="19" name="TextBox 18">
            <a:extLst>
              <a:ext uri="{FF2B5EF4-FFF2-40B4-BE49-F238E27FC236}">
                <a16:creationId xmlns:a16="http://schemas.microsoft.com/office/drawing/2014/main" id="{0A1332FE-4E12-491A-8459-B8129B0CF059}"/>
              </a:ext>
            </a:extLst>
          </p:cNvPr>
          <p:cNvSpPr txBox="1"/>
          <p:nvPr/>
        </p:nvSpPr>
        <p:spPr>
          <a:xfrm>
            <a:off x="3451118" y="1762437"/>
            <a:ext cx="8308911" cy="320087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lvl="0" indent="457200" algn="just">
              <a:spcBef>
                <a:spcPts val="600"/>
              </a:spcBef>
              <a:spcAft>
                <a:spcPts val="600"/>
              </a:spcAft>
              <a:defRPr/>
            </a:pPr>
            <a:r>
              <a:rPr lang="es-ES" sz="2400" dirty="0">
                <a:solidFill>
                  <a:schemeClr val="tx1"/>
                </a:solidFill>
                <a:latin typeface="Calibri" panose="020F0502020204030204" pitchFamily="34" charset="0"/>
                <a:cs typeface="Calibri" panose="020F0502020204030204" pitchFamily="34" charset="0"/>
              </a:rPr>
              <a:t>El 88,75%, de cadetes de ICM, no ha alcanzado las notas mínimas en las materias de Química básica y Fundamentos de matemática,  llegando a la conclusión de que no cuentan con buenas bases de conocimientos en estas áreas. </a:t>
            </a:r>
          </a:p>
          <a:p>
            <a:pPr lvl="0" indent="457200" algn="just">
              <a:spcBef>
                <a:spcPts val="600"/>
              </a:spcBef>
              <a:spcAft>
                <a:spcPts val="600"/>
              </a:spcAft>
              <a:defRPr/>
            </a:pPr>
            <a:r>
              <a:rPr lang="es-ES" sz="2400" dirty="0">
                <a:solidFill>
                  <a:schemeClr val="tx1"/>
                </a:solidFill>
                <a:latin typeface="Calibri" panose="020F0502020204030204" pitchFamily="34" charset="0"/>
                <a:cs typeface="Calibri" panose="020F0502020204030204" pitchFamily="34" charset="0"/>
              </a:rPr>
              <a:t>De igual forma, existen problemas con  el idioma inglés, ya que el aspirante debería llegar a la ESMIL con un nivel A-2, mas solamente el 10% de los cadetes ha alcanzado este grado de dominio.</a:t>
            </a:r>
            <a:r>
              <a:rPr lang="en-US" sz="2400" dirty="0">
                <a:solidFill>
                  <a:schemeClr val="tx1"/>
                </a:solidFill>
                <a:latin typeface="Calibri" panose="020F0502020204030204" pitchFamily="34" charset="0"/>
                <a:cs typeface="Calibri" panose="020F0502020204030204" pitchFamily="34" charset="0"/>
              </a:rPr>
              <a:t> </a:t>
            </a:r>
          </a:p>
        </p:txBody>
      </p:sp>
      <p:grpSp>
        <p:nvGrpSpPr>
          <p:cNvPr id="10" name="Group 9">
            <a:extLst>
              <a:ext uri="{FF2B5EF4-FFF2-40B4-BE49-F238E27FC236}">
                <a16:creationId xmlns:a16="http://schemas.microsoft.com/office/drawing/2014/main" id="{5ABFA7BA-19E6-4EAE-BF90-5933431E32E7}"/>
              </a:ext>
            </a:extLst>
          </p:cNvPr>
          <p:cNvGrpSpPr/>
          <p:nvPr/>
        </p:nvGrpSpPr>
        <p:grpSpPr>
          <a:xfrm>
            <a:off x="460376" y="5642286"/>
            <a:ext cx="11271247" cy="914176"/>
            <a:chOff x="677449" y="5062331"/>
            <a:chExt cx="11271247" cy="1378002"/>
          </a:xfrm>
        </p:grpSpPr>
        <p:grpSp>
          <p:nvGrpSpPr>
            <p:cNvPr id="11" name="Group 10">
              <a:extLst>
                <a:ext uri="{FF2B5EF4-FFF2-40B4-BE49-F238E27FC236}">
                  <a16:creationId xmlns:a16="http://schemas.microsoft.com/office/drawing/2014/main" id="{3FBE3BCD-BA1C-4DA7-8730-998AADDFBB2B}"/>
                </a:ext>
              </a:extLst>
            </p:cNvPr>
            <p:cNvGrpSpPr/>
            <p:nvPr/>
          </p:nvGrpSpPr>
          <p:grpSpPr>
            <a:xfrm>
              <a:off x="677449" y="5062331"/>
              <a:ext cx="3139177" cy="1378002"/>
              <a:chOff x="572328" y="1608482"/>
              <a:chExt cx="4251462" cy="3069535"/>
            </a:xfrm>
          </p:grpSpPr>
          <p:pic>
            <p:nvPicPr>
              <p:cNvPr id="14" name="Picture 2" descr="CADETES DE... - ESMIL - Escuela Superior Militar Eloy Alfaro | Facebook">
                <a:extLst>
                  <a:ext uri="{FF2B5EF4-FFF2-40B4-BE49-F238E27FC236}">
                    <a16:creationId xmlns:a16="http://schemas.microsoft.com/office/drawing/2014/main" id="{40BABABA-7C85-4BF4-A56B-E1D85A0939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328" y="1608482"/>
                <a:ext cx="2104611" cy="12130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6AD7B12A-87D8-4A35-8E6A-F17EF6370B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6939" y="1608482"/>
                <a:ext cx="2146851" cy="1213086"/>
              </a:xfrm>
              <a:prstGeom prst="rect">
                <a:avLst/>
              </a:prstGeom>
              <a:ln>
                <a:noFill/>
              </a:ln>
              <a:effectLst>
                <a:softEdge rad="112500"/>
              </a:effectLst>
            </p:spPr>
          </p:pic>
          <p:pic>
            <p:nvPicPr>
              <p:cNvPr id="16" name="Picture 15">
                <a:extLst>
                  <a:ext uri="{FF2B5EF4-FFF2-40B4-BE49-F238E27FC236}">
                    <a16:creationId xmlns:a16="http://schemas.microsoft.com/office/drawing/2014/main" id="{DBA3E8E5-6E99-461E-A903-DF5817BD48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328" y="2821568"/>
                <a:ext cx="4251462" cy="1856449"/>
              </a:xfrm>
              <a:prstGeom prst="rect">
                <a:avLst/>
              </a:prstGeom>
              <a:ln>
                <a:noFill/>
              </a:ln>
              <a:effectLst>
                <a:softEdge rad="112500"/>
              </a:effectLst>
            </p:spPr>
          </p:pic>
        </p:grpSp>
        <p:pic>
          <p:nvPicPr>
            <p:cNvPr id="12" name="Picture 11">
              <a:extLst>
                <a:ext uri="{FF2B5EF4-FFF2-40B4-BE49-F238E27FC236}">
                  <a16:creationId xmlns:a16="http://schemas.microsoft.com/office/drawing/2014/main" id="{AD2A7098-BE04-479C-8329-D0504DBDCA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3820" y="5062331"/>
              <a:ext cx="4706110" cy="1378002"/>
            </a:xfrm>
            <a:prstGeom prst="rect">
              <a:avLst/>
            </a:prstGeom>
            <a:ln>
              <a:noFill/>
            </a:ln>
            <a:effectLst>
              <a:softEdge rad="112500"/>
            </a:effectLst>
          </p:spPr>
        </p:pic>
        <p:pic>
          <p:nvPicPr>
            <p:cNvPr id="13" name="Picture 12">
              <a:extLst>
                <a:ext uri="{FF2B5EF4-FFF2-40B4-BE49-F238E27FC236}">
                  <a16:creationId xmlns:a16="http://schemas.microsoft.com/office/drawing/2014/main" id="{5DA3EB5F-6C20-4ADF-AD92-98F3B42D158F}"/>
                </a:ext>
              </a:extLst>
            </p:cNvPr>
            <p:cNvPicPr>
              <a:picLocks noChangeAspect="1"/>
            </p:cNvPicPr>
            <p:nvPr/>
          </p:nvPicPr>
          <p:blipFill rotWithShape="1">
            <a:blip r:embed="rId8">
              <a:extLst>
                <a:ext uri="{28A0092B-C50C-407E-A947-70E740481C1C}">
                  <a14:useLocalDpi xmlns:a14="http://schemas.microsoft.com/office/drawing/2010/main" val="0"/>
                </a:ext>
              </a:extLst>
            </a:blip>
            <a:srcRect t="34322" r="4310"/>
            <a:stretch/>
          </p:blipFill>
          <p:spPr>
            <a:xfrm>
              <a:off x="9037983" y="5062331"/>
              <a:ext cx="2910713" cy="1378002"/>
            </a:xfrm>
            <a:prstGeom prst="rect">
              <a:avLst/>
            </a:prstGeom>
            <a:ln>
              <a:noFill/>
            </a:ln>
            <a:effectLst>
              <a:softEdge rad="112500"/>
            </a:effectLst>
          </p:spPr>
        </p:pic>
      </p:grpSp>
      <p:pic>
        <p:nvPicPr>
          <p:cNvPr id="20" name="Picture 19">
            <a:extLst>
              <a:ext uri="{FF2B5EF4-FFF2-40B4-BE49-F238E27FC236}">
                <a16:creationId xmlns:a16="http://schemas.microsoft.com/office/drawing/2014/main" id="{A7E93605-7CBB-BB4E-AA8F-658422940B63}"/>
              </a:ext>
            </a:extLst>
          </p:cNvPr>
          <p:cNvPicPr>
            <a:picLocks noChangeAspect="1"/>
          </p:cNvPicPr>
          <p:nvPr/>
        </p:nvPicPr>
        <p:blipFill>
          <a:blip r:embed="rId9"/>
          <a:stretch>
            <a:fillRect/>
          </a:stretch>
        </p:blipFill>
        <p:spPr>
          <a:xfrm>
            <a:off x="10800079" y="397389"/>
            <a:ext cx="1043044" cy="1043044"/>
          </a:xfrm>
          <a:prstGeom prst="rect">
            <a:avLst/>
          </a:prstGeom>
        </p:spPr>
      </p:pic>
      <p:pic>
        <p:nvPicPr>
          <p:cNvPr id="22" name="Picture 21">
            <a:extLst>
              <a:ext uri="{FF2B5EF4-FFF2-40B4-BE49-F238E27FC236}">
                <a16:creationId xmlns:a16="http://schemas.microsoft.com/office/drawing/2014/main" id="{A5592745-5EED-5342-A75D-89D6F7D732B0}"/>
              </a:ext>
            </a:extLst>
          </p:cNvPr>
          <p:cNvPicPr>
            <a:picLocks noChangeAspect="1"/>
          </p:cNvPicPr>
          <p:nvPr/>
        </p:nvPicPr>
        <p:blipFill>
          <a:blip r:embed="rId10"/>
          <a:stretch>
            <a:fillRect/>
          </a:stretch>
        </p:blipFill>
        <p:spPr>
          <a:xfrm>
            <a:off x="644354" y="182440"/>
            <a:ext cx="1632741" cy="1472941"/>
          </a:xfrm>
          <a:prstGeom prst="rect">
            <a:avLst/>
          </a:prstGeom>
        </p:spPr>
      </p:pic>
    </p:spTree>
    <p:extLst>
      <p:ext uri="{BB962C8B-B14F-4D97-AF65-F5344CB8AC3E}">
        <p14:creationId xmlns:p14="http://schemas.microsoft.com/office/powerpoint/2010/main" val="2959579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46000">
              <a:schemeClr val="tx1"/>
            </a:gs>
            <a:gs pos="100000">
              <a:schemeClr val="tx1">
                <a:lumMod val="95000"/>
                <a:lumOff val="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722513-8944-4602-ACB1-782D1E8C7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473" y="1965636"/>
            <a:ext cx="1924050" cy="1333500"/>
          </a:xfrm>
          <a:prstGeom prst="rect">
            <a:avLst/>
          </a:prstGeom>
          <a:ln>
            <a:noFill/>
          </a:ln>
          <a:effectLst>
            <a:softEdge rad="112500"/>
          </a:effectLst>
        </p:spPr>
      </p:pic>
      <p:sp>
        <p:nvSpPr>
          <p:cNvPr id="9" name="Arrow: Right 8">
            <a:extLst>
              <a:ext uri="{FF2B5EF4-FFF2-40B4-BE49-F238E27FC236}">
                <a16:creationId xmlns:a16="http://schemas.microsoft.com/office/drawing/2014/main" id="{FA515FB6-5D70-4605-8B39-DF060C0E2DA0}"/>
              </a:ext>
            </a:extLst>
          </p:cNvPr>
          <p:cNvSpPr/>
          <p:nvPr/>
        </p:nvSpPr>
        <p:spPr>
          <a:xfrm>
            <a:off x="2505523" y="2390070"/>
            <a:ext cx="945595"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Arrow: Right 16">
            <a:extLst>
              <a:ext uri="{FF2B5EF4-FFF2-40B4-BE49-F238E27FC236}">
                <a16:creationId xmlns:a16="http://schemas.microsoft.com/office/drawing/2014/main" id="{AA5ED4CE-5957-421E-A3FE-DCEEDA79CB46}"/>
              </a:ext>
            </a:extLst>
          </p:cNvPr>
          <p:cNvSpPr/>
          <p:nvPr/>
        </p:nvSpPr>
        <p:spPr>
          <a:xfrm>
            <a:off x="2439263" y="4244722"/>
            <a:ext cx="945595"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8E28C58D-9236-4CCF-87D0-7E09AA4D5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087" y="3820288"/>
            <a:ext cx="1861169" cy="1333500"/>
          </a:xfrm>
          <a:prstGeom prst="rect">
            <a:avLst/>
          </a:prstGeom>
          <a:ln>
            <a:noFill/>
          </a:ln>
          <a:effectLst>
            <a:softEdge rad="112500"/>
          </a:effectLst>
        </p:spPr>
      </p:pic>
      <p:sp>
        <p:nvSpPr>
          <p:cNvPr id="21" name="Title 1">
            <a:extLst>
              <a:ext uri="{FF2B5EF4-FFF2-40B4-BE49-F238E27FC236}">
                <a16:creationId xmlns:a16="http://schemas.microsoft.com/office/drawing/2014/main" id="{92ECE161-F6F3-4D36-A2A0-C07E7D2E5404}"/>
              </a:ext>
            </a:extLst>
          </p:cNvPr>
          <p:cNvSpPr txBox="1">
            <a:spLocks/>
          </p:cNvSpPr>
          <p:nvPr/>
        </p:nvSpPr>
        <p:spPr bwMode="auto">
          <a:xfrm>
            <a:off x="1896199" y="404991"/>
            <a:ext cx="8602032" cy="584775"/>
          </a:xfrm>
          <a:prstGeom prst="rect">
            <a:avLst/>
          </a:prstGeom>
          <a:effectLst>
            <a:outerShdw blurRad="50800" dist="12700" dir="5400000" algn="ctr" rotWithShape="0">
              <a:sysClr val="windowText" lastClr="000000"/>
            </a:outerShdw>
          </a:effectLst>
        </p:spPr>
        <p:style>
          <a:lnRef idx="0">
            <a:scrgbClr r="0" g="0" b="0"/>
          </a:lnRef>
          <a:fillRef idx="1002">
            <a:schemeClr val="dk1"/>
          </a:fillRef>
          <a:effectRef idx="0">
            <a:scrgbClr r="0" g="0" b="0"/>
          </a:effectRef>
          <a:fontRef idx="major"/>
        </p:style>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j-ea"/>
                <a:cs typeface="Times New Roman" pitchFamily="18" charset="0"/>
              </a:rPr>
              <a:t>RESULTADOS DE LA INVESTIGACIÓN </a:t>
            </a:r>
          </a:p>
        </p:txBody>
      </p:sp>
      <p:sp>
        <p:nvSpPr>
          <p:cNvPr id="19" name="TextBox 18">
            <a:extLst>
              <a:ext uri="{FF2B5EF4-FFF2-40B4-BE49-F238E27FC236}">
                <a16:creationId xmlns:a16="http://schemas.microsoft.com/office/drawing/2014/main" id="{0A1332FE-4E12-491A-8459-B8129B0CF059}"/>
              </a:ext>
            </a:extLst>
          </p:cNvPr>
          <p:cNvSpPr txBox="1"/>
          <p:nvPr/>
        </p:nvSpPr>
        <p:spPr>
          <a:xfrm>
            <a:off x="3451118" y="1762437"/>
            <a:ext cx="8308911" cy="2985433"/>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457200" algn="just" defTabSz="914400" rtl="0" eaLnBrk="1" fontAlgn="auto" latinLnBrk="0" hangingPunct="1">
              <a:lnSpc>
                <a:spcPct val="100000"/>
              </a:lnSpc>
              <a:spcBef>
                <a:spcPts val="600"/>
              </a:spcBef>
              <a:spcAft>
                <a:spcPts val="600"/>
              </a:spcAft>
              <a:buClrTx/>
              <a:buSzTx/>
              <a:buFontTx/>
              <a:buNone/>
              <a:tabLst/>
              <a:defRPr/>
            </a:pPr>
            <a:r>
              <a:rPr lang="es-ES"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Las pruebas de ingreso a la ESMIL centran su interés en las capacidades académicas, físicas, psicológicas y médicas.</a:t>
            </a:r>
          </a:p>
          <a:p>
            <a:pPr marL="0" marR="0" lvl="0" indent="457200" algn="just" defTabSz="914400" rtl="0" eaLnBrk="1" fontAlgn="auto" latinLnBrk="0" hangingPunct="1">
              <a:lnSpc>
                <a:spcPct val="100000"/>
              </a:lnSpc>
              <a:spcBef>
                <a:spcPts val="600"/>
              </a:spcBef>
              <a:spcAft>
                <a:spcPts val="600"/>
              </a:spcAft>
              <a:buClrTx/>
              <a:buSzTx/>
              <a:buFontTx/>
              <a:buNone/>
              <a:tabLst/>
              <a:defRPr/>
            </a:pPr>
            <a:r>
              <a:rPr lang="es-E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Existe una entrevista personal, pero es considerada de menor influencia para el proceso de selección</a:t>
            </a:r>
            <a:endParaRPr lang="es-ES"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457200" algn="just" defTabSz="914400" rtl="0" eaLnBrk="1" fontAlgn="auto" latinLnBrk="0" hangingPunct="1">
              <a:lnSpc>
                <a:spcPct val="100000"/>
              </a:lnSpc>
              <a:spcBef>
                <a:spcPts val="600"/>
              </a:spcBef>
              <a:spcAft>
                <a:spcPts val="600"/>
              </a:spcAft>
              <a:buClrTx/>
              <a:buSzTx/>
              <a:buFontTx/>
              <a:buNone/>
              <a:tabLst/>
              <a:defRPr/>
            </a:pPr>
            <a:r>
              <a:rPr lang="es-ES"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Sin embargo, es una oportunidad muy precaria para establecer conclusiones sobre la verdadera capacidad del aspirante para desempeñarse como futuro cadete. </a:t>
            </a:r>
            <a:endParaRPr kumimoji="0" lang="es-EC" sz="3200" b="0" i="0" u="none" strike="noStrike" kern="1200" cap="none" spc="0" normalizeH="0" baseline="0" noProof="0" dirty="0">
              <a:ln>
                <a:noFill/>
              </a:ln>
              <a:solidFill>
                <a:schemeClr val="tx1"/>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nvGrpSpPr>
          <p:cNvPr id="10" name="Group 9">
            <a:extLst>
              <a:ext uri="{FF2B5EF4-FFF2-40B4-BE49-F238E27FC236}">
                <a16:creationId xmlns:a16="http://schemas.microsoft.com/office/drawing/2014/main" id="{5ABFA7BA-19E6-4EAE-BF90-5933431E32E7}"/>
              </a:ext>
            </a:extLst>
          </p:cNvPr>
          <p:cNvGrpSpPr/>
          <p:nvPr/>
        </p:nvGrpSpPr>
        <p:grpSpPr>
          <a:xfrm>
            <a:off x="460376" y="5642286"/>
            <a:ext cx="11271247" cy="914176"/>
            <a:chOff x="677449" y="5062331"/>
            <a:chExt cx="11271247" cy="1378002"/>
          </a:xfrm>
        </p:grpSpPr>
        <p:grpSp>
          <p:nvGrpSpPr>
            <p:cNvPr id="11" name="Group 10">
              <a:extLst>
                <a:ext uri="{FF2B5EF4-FFF2-40B4-BE49-F238E27FC236}">
                  <a16:creationId xmlns:a16="http://schemas.microsoft.com/office/drawing/2014/main" id="{3FBE3BCD-BA1C-4DA7-8730-998AADDFBB2B}"/>
                </a:ext>
              </a:extLst>
            </p:cNvPr>
            <p:cNvGrpSpPr/>
            <p:nvPr/>
          </p:nvGrpSpPr>
          <p:grpSpPr>
            <a:xfrm>
              <a:off x="677449" y="5062331"/>
              <a:ext cx="3139177" cy="1378002"/>
              <a:chOff x="572328" y="1608482"/>
              <a:chExt cx="4251462" cy="3069535"/>
            </a:xfrm>
          </p:grpSpPr>
          <p:pic>
            <p:nvPicPr>
              <p:cNvPr id="14" name="Picture 2" descr="CADETES DE... - ESMIL - Escuela Superior Militar Eloy Alfaro | Facebook">
                <a:extLst>
                  <a:ext uri="{FF2B5EF4-FFF2-40B4-BE49-F238E27FC236}">
                    <a16:creationId xmlns:a16="http://schemas.microsoft.com/office/drawing/2014/main" id="{40BABABA-7C85-4BF4-A56B-E1D85A0939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328" y="1608482"/>
                <a:ext cx="2104611" cy="12130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6AD7B12A-87D8-4A35-8E6A-F17EF6370B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6939" y="1608482"/>
                <a:ext cx="2146851" cy="1213086"/>
              </a:xfrm>
              <a:prstGeom prst="rect">
                <a:avLst/>
              </a:prstGeom>
              <a:ln>
                <a:noFill/>
              </a:ln>
              <a:effectLst>
                <a:softEdge rad="112500"/>
              </a:effectLst>
            </p:spPr>
          </p:pic>
          <p:pic>
            <p:nvPicPr>
              <p:cNvPr id="16" name="Picture 15">
                <a:extLst>
                  <a:ext uri="{FF2B5EF4-FFF2-40B4-BE49-F238E27FC236}">
                    <a16:creationId xmlns:a16="http://schemas.microsoft.com/office/drawing/2014/main" id="{DBA3E8E5-6E99-461E-A903-DF5817BD48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328" y="2821568"/>
                <a:ext cx="4251462" cy="1856449"/>
              </a:xfrm>
              <a:prstGeom prst="rect">
                <a:avLst/>
              </a:prstGeom>
              <a:ln>
                <a:noFill/>
              </a:ln>
              <a:effectLst>
                <a:softEdge rad="112500"/>
              </a:effectLst>
            </p:spPr>
          </p:pic>
        </p:grpSp>
        <p:pic>
          <p:nvPicPr>
            <p:cNvPr id="12" name="Picture 11">
              <a:extLst>
                <a:ext uri="{FF2B5EF4-FFF2-40B4-BE49-F238E27FC236}">
                  <a16:creationId xmlns:a16="http://schemas.microsoft.com/office/drawing/2014/main" id="{AD2A7098-BE04-479C-8329-D0504DBDCA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3820" y="5062331"/>
              <a:ext cx="4706110" cy="1378002"/>
            </a:xfrm>
            <a:prstGeom prst="rect">
              <a:avLst/>
            </a:prstGeom>
            <a:ln>
              <a:noFill/>
            </a:ln>
            <a:effectLst>
              <a:softEdge rad="112500"/>
            </a:effectLst>
          </p:spPr>
        </p:pic>
        <p:pic>
          <p:nvPicPr>
            <p:cNvPr id="13" name="Picture 12">
              <a:extLst>
                <a:ext uri="{FF2B5EF4-FFF2-40B4-BE49-F238E27FC236}">
                  <a16:creationId xmlns:a16="http://schemas.microsoft.com/office/drawing/2014/main" id="{5DA3EB5F-6C20-4ADF-AD92-98F3B42D158F}"/>
                </a:ext>
              </a:extLst>
            </p:cNvPr>
            <p:cNvPicPr>
              <a:picLocks noChangeAspect="1"/>
            </p:cNvPicPr>
            <p:nvPr/>
          </p:nvPicPr>
          <p:blipFill rotWithShape="1">
            <a:blip r:embed="rId8">
              <a:extLst>
                <a:ext uri="{28A0092B-C50C-407E-A947-70E740481C1C}">
                  <a14:useLocalDpi xmlns:a14="http://schemas.microsoft.com/office/drawing/2010/main" val="0"/>
                </a:ext>
              </a:extLst>
            </a:blip>
            <a:srcRect t="34322" r="4310"/>
            <a:stretch/>
          </p:blipFill>
          <p:spPr>
            <a:xfrm>
              <a:off x="9037983" y="5062331"/>
              <a:ext cx="2910713" cy="1378002"/>
            </a:xfrm>
            <a:prstGeom prst="rect">
              <a:avLst/>
            </a:prstGeom>
            <a:ln>
              <a:noFill/>
            </a:ln>
            <a:effectLst>
              <a:softEdge rad="112500"/>
            </a:effectLst>
          </p:spPr>
        </p:pic>
      </p:grpSp>
      <p:pic>
        <p:nvPicPr>
          <p:cNvPr id="20" name="Picture 19">
            <a:extLst>
              <a:ext uri="{FF2B5EF4-FFF2-40B4-BE49-F238E27FC236}">
                <a16:creationId xmlns:a16="http://schemas.microsoft.com/office/drawing/2014/main" id="{E22AE135-EFB4-D14F-AADE-11AF0523D9BC}"/>
              </a:ext>
            </a:extLst>
          </p:cNvPr>
          <p:cNvPicPr>
            <a:picLocks noChangeAspect="1"/>
          </p:cNvPicPr>
          <p:nvPr/>
        </p:nvPicPr>
        <p:blipFill>
          <a:blip r:embed="rId9"/>
          <a:stretch>
            <a:fillRect/>
          </a:stretch>
        </p:blipFill>
        <p:spPr>
          <a:xfrm>
            <a:off x="10800079" y="397389"/>
            <a:ext cx="1043044" cy="1043044"/>
          </a:xfrm>
          <a:prstGeom prst="rect">
            <a:avLst/>
          </a:prstGeom>
        </p:spPr>
      </p:pic>
      <p:pic>
        <p:nvPicPr>
          <p:cNvPr id="22" name="Picture 21">
            <a:extLst>
              <a:ext uri="{FF2B5EF4-FFF2-40B4-BE49-F238E27FC236}">
                <a16:creationId xmlns:a16="http://schemas.microsoft.com/office/drawing/2014/main" id="{2F83E52F-0AC2-874B-A49E-B2696816AA14}"/>
              </a:ext>
            </a:extLst>
          </p:cNvPr>
          <p:cNvPicPr>
            <a:picLocks noChangeAspect="1"/>
          </p:cNvPicPr>
          <p:nvPr/>
        </p:nvPicPr>
        <p:blipFill>
          <a:blip r:embed="rId10"/>
          <a:stretch>
            <a:fillRect/>
          </a:stretch>
        </p:blipFill>
        <p:spPr>
          <a:xfrm>
            <a:off x="644354" y="182440"/>
            <a:ext cx="1632741" cy="1472941"/>
          </a:xfrm>
          <a:prstGeom prst="rect">
            <a:avLst/>
          </a:prstGeom>
        </p:spPr>
      </p:pic>
    </p:spTree>
    <p:extLst>
      <p:ext uri="{BB962C8B-B14F-4D97-AF65-F5344CB8AC3E}">
        <p14:creationId xmlns:p14="http://schemas.microsoft.com/office/powerpoint/2010/main" val="1354199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46000">
              <a:schemeClr val="tx1"/>
            </a:gs>
            <a:gs pos="100000">
              <a:schemeClr val="tx1">
                <a:lumMod val="95000"/>
                <a:lumOff val="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722513-8944-4602-ACB1-782D1E8C7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473" y="1965636"/>
            <a:ext cx="1924050" cy="1333500"/>
          </a:xfrm>
          <a:prstGeom prst="rect">
            <a:avLst/>
          </a:prstGeom>
          <a:ln>
            <a:noFill/>
          </a:ln>
          <a:effectLst>
            <a:softEdge rad="112500"/>
          </a:effectLst>
        </p:spPr>
      </p:pic>
      <p:sp>
        <p:nvSpPr>
          <p:cNvPr id="9" name="Arrow: Right 8">
            <a:extLst>
              <a:ext uri="{FF2B5EF4-FFF2-40B4-BE49-F238E27FC236}">
                <a16:creationId xmlns:a16="http://schemas.microsoft.com/office/drawing/2014/main" id="{FA515FB6-5D70-4605-8B39-DF060C0E2DA0}"/>
              </a:ext>
            </a:extLst>
          </p:cNvPr>
          <p:cNvSpPr/>
          <p:nvPr/>
        </p:nvSpPr>
        <p:spPr>
          <a:xfrm>
            <a:off x="2505523" y="2390070"/>
            <a:ext cx="945595"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Arrow: Right 16">
            <a:extLst>
              <a:ext uri="{FF2B5EF4-FFF2-40B4-BE49-F238E27FC236}">
                <a16:creationId xmlns:a16="http://schemas.microsoft.com/office/drawing/2014/main" id="{AA5ED4CE-5957-421E-A3FE-DCEEDA79CB46}"/>
              </a:ext>
            </a:extLst>
          </p:cNvPr>
          <p:cNvSpPr/>
          <p:nvPr/>
        </p:nvSpPr>
        <p:spPr>
          <a:xfrm>
            <a:off x="2439263" y="4244722"/>
            <a:ext cx="945595"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8E28C58D-9236-4CCF-87D0-7E09AA4D5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087" y="3820288"/>
            <a:ext cx="1861169" cy="1333500"/>
          </a:xfrm>
          <a:prstGeom prst="rect">
            <a:avLst/>
          </a:prstGeom>
          <a:ln>
            <a:noFill/>
          </a:ln>
          <a:effectLst>
            <a:softEdge rad="112500"/>
          </a:effectLst>
        </p:spPr>
      </p:pic>
      <p:sp>
        <p:nvSpPr>
          <p:cNvPr id="21" name="Title 1">
            <a:extLst>
              <a:ext uri="{FF2B5EF4-FFF2-40B4-BE49-F238E27FC236}">
                <a16:creationId xmlns:a16="http://schemas.microsoft.com/office/drawing/2014/main" id="{92ECE161-F6F3-4D36-A2A0-C07E7D2E5404}"/>
              </a:ext>
            </a:extLst>
          </p:cNvPr>
          <p:cNvSpPr txBox="1">
            <a:spLocks/>
          </p:cNvSpPr>
          <p:nvPr/>
        </p:nvSpPr>
        <p:spPr bwMode="auto">
          <a:xfrm>
            <a:off x="1896199" y="404991"/>
            <a:ext cx="8602032" cy="584775"/>
          </a:xfrm>
          <a:prstGeom prst="rect">
            <a:avLst/>
          </a:prstGeom>
          <a:effectLst>
            <a:outerShdw blurRad="50800" dist="12700" dir="5400000" algn="ctr" rotWithShape="0">
              <a:sysClr val="windowText" lastClr="000000"/>
            </a:outerShdw>
          </a:effectLst>
        </p:spPr>
        <p:style>
          <a:lnRef idx="0">
            <a:scrgbClr r="0" g="0" b="0"/>
          </a:lnRef>
          <a:fillRef idx="1002">
            <a:schemeClr val="dk1"/>
          </a:fillRef>
          <a:effectRef idx="0">
            <a:scrgbClr r="0" g="0" b="0"/>
          </a:effectRef>
          <a:fontRef idx="major"/>
        </p:style>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j-ea"/>
                <a:cs typeface="Times New Roman" pitchFamily="18" charset="0"/>
              </a:rPr>
              <a:t>RESULTADOS DE LA INVESTIGACIÓN </a:t>
            </a:r>
          </a:p>
        </p:txBody>
      </p:sp>
      <p:sp>
        <p:nvSpPr>
          <p:cNvPr id="19" name="TextBox 18">
            <a:extLst>
              <a:ext uri="{FF2B5EF4-FFF2-40B4-BE49-F238E27FC236}">
                <a16:creationId xmlns:a16="http://schemas.microsoft.com/office/drawing/2014/main" id="{0A1332FE-4E12-491A-8459-B8129B0CF059}"/>
              </a:ext>
            </a:extLst>
          </p:cNvPr>
          <p:cNvSpPr txBox="1"/>
          <p:nvPr/>
        </p:nvSpPr>
        <p:spPr>
          <a:xfrm>
            <a:off x="3451118" y="1351050"/>
            <a:ext cx="8308911" cy="4093428"/>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lvl="0" indent="457200" algn="just">
              <a:spcBef>
                <a:spcPts val="600"/>
              </a:spcBef>
              <a:spcAft>
                <a:spcPts val="600"/>
              </a:spcAft>
              <a:defRPr/>
            </a:pPr>
            <a:r>
              <a:rPr lang="es-E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Existe una insuficiente interacción entre los candidatos y el personal encargado de la selección.</a:t>
            </a:r>
          </a:p>
          <a:p>
            <a:pPr lvl="0" indent="457200" algn="just">
              <a:spcBef>
                <a:spcPts val="600"/>
              </a:spcBef>
              <a:spcAft>
                <a:spcPts val="600"/>
              </a:spcAft>
              <a:defRPr/>
            </a:pPr>
            <a:r>
              <a:rPr lang="es-E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Se otorga mayor peso a aspectos objetivos como resultados de exámenes académicos, físicos y psicológicos, dejando de lado a otros aspectos como la cultura ciudadana, la cultura general, capacidad de palabra y el espíritu investigativo.</a:t>
            </a:r>
          </a:p>
          <a:p>
            <a:pPr lvl="0" indent="457200" algn="just">
              <a:spcBef>
                <a:spcPts val="600"/>
              </a:spcBef>
              <a:spcAft>
                <a:spcPts val="600"/>
              </a:spcAft>
              <a:defRPr/>
            </a:pPr>
            <a:r>
              <a:rPr lang="es-E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Insuficiente promoción de las perspectivas que ingresar a la ESMIL representan, orientadas a jóvenes de todos los estratos sociales y culturales, a fin de motivarlos, sin esperar que sean ellos quienes busquen información al respecto.</a:t>
            </a:r>
          </a:p>
        </p:txBody>
      </p:sp>
      <p:grpSp>
        <p:nvGrpSpPr>
          <p:cNvPr id="10" name="Group 9">
            <a:extLst>
              <a:ext uri="{FF2B5EF4-FFF2-40B4-BE49-F238E27FC236}">
                <a16:creationId xmlns:a16="http://schemas.microsoft.com/office/drawing/2014/main" id="{5ABFA7BA-19E6-4EAE-BF90-5933431E32E7}"/>
              </a:ext>
            </a:extLst>
          </p:cNvPr>
          <p:cNvGrpSpPr/>
          <p:nvPr/>
        </p:nvGrpSpPr>
        <p:grpSpPr>
          <a:xfrm>
            <a:off x="460376" y="5642286"/>
            <a:ext cx="11271247" cy="914176"/>
            <a:chOff x="677449" y="5062331"/>
            <a:chExt cx="11271247" cy="1378002"/>
          </a:xfrm>
        </p:grpSpPr>
        <p:grpSp>
          <p:nvGrpSpPr>
            <p:cNvPr id="11" name="Group 10">
              <a:extLst>
                <a:ext uri="{FF2B5EF4-FFF2-40B4-BE49-F238E27FC236}">
                  <a16:creationId xmlns:a16="http://schemas.microsoft.com/office/drawing/2014/main" id="{3FBE3BCD-BA1C-4DA7-8730-998AADDFBB2B}"/>
                </a:ext>
              </a:extLst>
            </p:cNvPr>
            <p:cNvGrpSpPr/>
            <p:nvPr/>
          </p:nvGrpSpPr>
          <p:grpSpPr>
            <a:xfrm>
              <a:off x="677449" y="5062331"/>
              <a:ext cx="3139177" cy="1378002"/>
              <a:chOff x="572328" y="1608482"/>
              <a:chExt cx="4251462" cy="3069535"/>
            </a:xfrm>
          </p:grpSpPr>
          <p:pic>
            <p:nvPicPr>
              <p:cNvPr id="14" name="Picture 2" descr="CADETES DE... - ESMIL - Escuela Superior Militar Eloy Alfaro | Facebook">
                <a:extLst>
                  <a:ext uri="{FF2B5EF4-FFF2-40B4-BE49-F238E27FC236}">
                    <a16:creationId xmlns:a16="http://schemas.microsoft.com/office/drawing/2014/main" id="{40BABABA-7C85-4BF4-A56B-E1D85A0939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328" y="1608482"/>
                <a:ext cx="2104611" cy="12130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6AD7B12A-87D8-4A35-8E6A-F17EF6370B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6939" y="1608482"/>
                <a:ext cx="2146851" cy="1213086"/>
              </a:xfrm>
              <a:prstGeom prst="rect">
                <a:avLst/>
              </a:prstGeom>
              <a:ln>
                <a:noFill/>
              </a:ln>
              <a:effectLst>
                <a:softEdge rad="112500"/>
              </a:effectLst>
            </p:spPr>
          </p:pic>
          <p:pic>
            <p:nvPicPr>
              <p:cNvPr id="16" name="Picture 15">
                <a:extLst>
                  <a:ext uri="{FF2B5EF4-FFF2-40B4-BE49-F238E27FC236}">
                    <a16:creationId xmlns:a16="http://schemas.microsoft.com/office/drawing/2014/main" id="{DBA3E8E5-6E99-461E-A903-DF5817BD48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328" y="2821568"/>
                <a:ext cx="4251462" cy="1856449"/>
              </a:xfrm>
              <a:prstGeom prst="rect">
                <a:avLst/>
              </a:prstGeom>
              <a:ln>
                <a:noFill/>
              </a:ln>
              <a:effectLst>
                <a:softEdge rad="112500"/>
              </a:effectLst>
            </p:spPr>
          </p:pic>
        </p:grpSp>
        <p:pic>
          <p:nvPicPr>
            <p:cNvPr id="12" name="Picture 11">
              <a:extLst>
                <a:ext uri="{FF2B5EF4-FFF2-40B4-BE49-F238E27FC236}">
                  <a16:creationId xmlns:a16="http://schemas.microsoft.com/office/drawing/2014/main" id="{AD2A7098-BE04-479C-8329-D0504DBDCA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3820" y="5062331"/>
              <a:ext cx="4706110" cy="1378002"/>
            </a:xfrm>
            <a:prstGeom prst="rect">
              <a:avLst/>
            </a:prstGeom>
            <a:ln>
              <a:noFill/>
            </a:ln>
            <a:effectLst>
              <a:softEdge rad="112500"/>
            </a:effectLst>
          </p:spPr>
        </p:pic>
        <p:pic>
          <p:nvPicPr>
            <p:cNvPr id="13" name="Picture 12">
              <a:extLst>
                <a:ext uri="{FF2B5EF4-FFF2-40B4-BE49-F238E27FC236}">
                  <a16:creationId xmlns:a16="http://schemas.microsoft.com/office/drawing/2014/main" id="{5DA3EB5F-6C20-4ADF-AD92-98F3B42D158F}"/>
                </a:ext>
              </a:extLst>
            </p:cNvPr>
            <p:cNvPicPr>
              <a:picLocks noChangeAspect="1"/>
            </p:cNvPicPr>
            <p:nvPr/>
          </p:nvPicPr>
          <p:blipFill rotWithShape="1">
            <a:blip r:embed="rId8">
              <a:extLst>
                <a:ext uri="{28A0092B-C50C-407E-A947-70E740481C1C}">
                  <a14:useLocalDpi xmlns:a14="http://schemas.microsoft.com/office/drawing/2010/main" val="0"/>
                </a:ext>
              </a:extLst>
            </a:blip>
            <a:srcRect t="34322" r="4310"/>
            <a:stretch/>
          </p:blipFill>
          <p:spPr>
            <a:xfrm>
              <a:off x="9037983" y="5062331"/>
              <a:ext cx="2910713" cy="1378002"/>
            </a:xfrm>
            <a:prstGeom prst="rect">
              <a:avLst/>
            </a:prstGeom>
            <a:ln>
              <a:noFill/>
            </a:ln>
            <a:effectLst>
              <a:softEdge rad="112500"/>
            </a:effectLst>
          </p:spPr>
        </p:pic>
      </p:grpSp>
      <p:pic>
        <p:nvPicPr>
          <p:cNvPr id="20" name="Picture 19">
            <a:extLst>
              <a:ext uri="{FF2B5EF4-FFF2-40B4-BE49-F238E27FC236}">
                <a16:creationId xmlns:a16="http://schemas.microsoft.com/office/drawing/2014/main" id="{A040CD35-BB07-A346-8BE5-63A9824B9264}"/>
              </a:ext>
            </a:extLst>
          </p:cNvPr>
          <p:cNvPicPr>
            <a:picLocks noChangeAspect="1"/>
          </p:cNvPicPr>
          <p:nvPr/>
        </p:nvPicPr>
        <p:blipFill>
          <a:blip r:embed="rId9"/>
          <a:stretch>
            <a:fillRect/>
          </a:stretch>
        </p:blipFill>
        <p:spPr>
          <a:xfrm>
            <a:off x="10800079" y="397389"/>
            <a:ext cx="1043044" cy="1043044"/>
          </a:xfrm>
          <a:prstGeom prst="rect">
            <a:avLst/>
          </a:prstGeom>
        </p:spPr>
      </p:pic>
      <p:pic>
        <p:nvPicPr>
          <p:cNvPr id="22" name="Picture 21">
            <a:extLst>
              <a:ext uri="{FF2B5EF4-FFF2-40B4-BE49-F238E27FC236}">
                <a16:creationId xmlns:a16="http://schemas.microsoft.com/office/drawing/2014/main" id="{E69E059B-3842-0D4A-84F8-717EF7AD2564}"/>
              </a:ext>
            </a:extLst>
          </p:cNvPr>
          <p:cNvPicPr>
            <a:picLocks noChangeAspect="1"/>
          </p:cNvPicPr>
          <p:nvPr/>
        </p:nvPicPr>
        <p:blipFill>
          <a:blip r:embed="rId10"/>
          <a:stretch>
            <a:fillRect/>
          </a:stretch>
        </p:blipFill>
        <p:spPr>
          <a:xfrm>
            <a:off x="644354" y="182440"/>
            <a:ext cx="1632741" cy="1472941"/>
          </a:xfrm>
          <a:prstGeom prst="rect">
            <a:avLst/>
          </a:prstGeom>
        </p:spPr>
      </p:pic>
    </p:spTree>
    <p:extLst>
      <p:ext uri="{BB962C8B-B14F-4D97-AF65-F5344CB8AC3E}">
        <p14:creationId xmlns:p14="http://schemas.microsoft.com/office/powerpoint/2010/main" val="1620728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46000">
              <a:schemeClr val="tx1"/>
            </a:gs>
            <a:gs pos="100000">
              <a:schemeClr val="tx1">
                <a:lumMod val="95000"/>
                <a:lumOff val="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722513-8944-4602-ACB1-782D1E8C7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473" y="1965636"/>
            <a:ext cx="1924050" cy="1333500"/>
          </a:xfrm>
          <a:prstGeom prst="rect">
            <a:avLst/>
          </a:prstGeom>
          <a:ln>
            <a:noFill/>
          </a:ln>
          <a:effectLst>
            <a:softEdge rad="112500"/>
          </a:effectLst>
        </p:spPr>
      </p:pic>
      <p:sp>
        <p:nvSpPr>
          <p:cNvPr id="9" name="Arrow: Right 8">
            <a:extLst>
              <a:ext uri="{FF2B5EF4-FFF2-40B4-BE49-F238E27FC236}">
                <a16:creationId xmlns:a16="http://schemas.microsoft.com/office/drawing/2014/main" id="{FA515FB6-5D70-4605-8B39-DF060C0E2DA0}"/>
              </a:ext>
            </a:extLst>
          </p:cNvPr>
          <p:cNvSpPr/>
          <p:nvPr/>
        </p:nvSpPr>
        <p:spPr>
          <a:xfrm>
            <a:off x="2505523" y="2390070"/>
            <a:ext cx="945595"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Arrow: Right 16">
            <a:extLst>
              <a:ext uri="{FF2B5EF4-FFF2-40B4-BE49-F238E27FC236}">
                <a16:creationId xmlns:a16="http://schemas.microsoft.com/office/drawing/2014/main" id="{AA5ED4CE-5957-421E-A3FE-DCEEDA79CB46}"/>
              </a:ext>
            </a:extLst>
          </p:cNvPr>
          <p:cNvSpPr/>
          <p:nvPr/>
        </p:nvSpPr>
        <p:spPr>
          <a:xfrm>
            <a:off x="2439263" y="4244722"/>
            <a:ext cx="945595"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8E28C58D-9236-4CCF-87D0-7E09AA4D5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087" y="3820288"/>
            <a:ext cx="1861169" cy="1333500"/>
          </a:xfrm>
          <a:prstGeom prst="rect">
            <a:avLst/>
          </a:prstGeom>
          <a:ln>
            <a:noFill/>
          </a:ln>
          <a:effectLst>
            <a:softEdge rad="112500"/>
          </a:effectLst>
        </p:spPr>
      </p:pic>
      <p:sp>
        <p:nvSpPr>
          <p:cNvPr id="21" name="Title 1">
            <a:extLst>
              <a:ext uri="{FF2B5EF4-FFF2-40B4-BE49-F238E27FC236}">
                <a16:creationId xmlns:a16="http://schemas.microsoft.com/office/drawing/2014/main" id="{92ECE161-F6F3-4D36-A2A0-C07E7D2E5404}"/>
              </a:ext>
            </a:extLst>
          </p:cNvPr>
          <p:cNvSpPr txBox="1">
            <a:spLocks/>
          </p:cNvSpPr>
          <p:nvPr/>
        </p:nvSpPr>
        <p:spPr bwMode="auto">
          <a:xfrm>
            <a:off x="1896199" y="404991"/>
            <a:ext cx="8602032" cy="584775"/>
          </a:xfrm>
          <a:prstGeom prst="rect">
            <a:avLst/>
          </a:prstGeom>
          <a:effectLst>
            <a:outerShdw blurRad="50800" dist="12700" dir="5400000" algn="ctr" rotWithShape="0">
              <a:sysClr val="windowText" lastClr="000000"/>
            </a:outerShdw>
          </a:effectLst>
        </p:spPr>
        <p:style>
          <a:lnRef idx="0">
            <a:scrgbClr r="0" g="0" b="0"/>
          </a:lnRef>
          <a:fillRef idx="1002">
            <a:schemeClr val="dk1"/>
          </a:fillRef>
          <a:effectRef idx="0">
            <a:scrgbClr r="0" g="0" b="0"/>
          </a:effectRef>
          <a:fontRef idx="major"/>
        </p:style>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j-ea"/>
                <a:cs typeface="Times New Roman" pitchFamily="18" charset="0"/>
              </a:rPr>
              <a:t>RESULTADOS DE LA INVESTIGACIÓN </a:t>
            </a:r>
          </a:p>
        </p:txBody>
      </p:sp>
      <p:sp>
        <p:nvSpPr>
          <p:cNvPr id="19" name="TextBox 18">
            <a:extLst>
              <a:ext uri="{FF2B5EF4-FFF2-40B4-BE49-F238E27FC236}">
                <a16:creationId xmlns:a16="http://schemas.microsoft.com/office/drawing/2014/main" id="{0A1332FE-4E12-491A-8459-B8129B0CF059}"/>
              </a:ext>
            </a:extLst>
          </p:cNvPr>
          <p:cNvSpPr txBox="1"/>
          <p:nvPr/>
        </p:nvSpPr>
        <p:spPr>
          <a:xfrm>
            <a:off x="3422712" y="2334807"/>
            <a:ext cx="8308911" cy="261610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lvl="0" indent="457200" algn="just">
              <a:spcBef>
                <a:spcPts val="600"/>
              </a:spcBef>
              <a:spcAft>
                <a:spcPts val="600"/>
              </a:spcAft>
              <a:defRPr/>
            </a:pPr>
            <a:r>
              <a:rPr lang="es-E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Falta de independencia del instituto para ejecutar el proceso de selección.</a:t>
            </a:r>
          </a:p>
          <a:p>
            <a:pPr lvl="0" indent="457200" algn="just">
              <a:spcBef>
                <a:spcPts val="600"/>
              </a:spcBef>
              <a:spcAft>
                <a:spcPts val="600"/>
              </a:spcAft>
              <a:defRPr/>
            </a:pPr>
            <a:r>
              <a:rPr lang="es-E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Proceso impersonal que favorece los resultados cuantitativos por sobre la valoración cualitativa del aspirante.</a:t>
            </a:r>
          </a:p>
          <a:p>
            <a:pPr lvl="0" indent="457200" algn="just">
              <a:spcBef>
                <a:spcPts val="600"/>
              </a:spcBef>
              <a:spcAft>
                <a:spcPts val="600"/>
              </a:spcAft>
              <a:defRPr/>
            </a:pPr>
            <a:r>
              <a:rPr lang="es-E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Entrevista muy general, que no permite profundizar en los antecedentes del aspirante.</a:t>
            </a:r>
          </a:p>
        </p:txBody>
      </p:sp>
      <p:grpSp>
        <p:nvGrpSpPr>
          <p:cNvPr id="10" name="Group 9">
            <a:extLst>
              <a:ext uri="{FF2B5EF4-FFF2-40B4-BE49-F238E27FC236}">
                <a16:creationId xmlns:a16="http://schemas.microsoft.com/office/drawing/2014/main" id="{5ABFA7BA-19E6-4EAE-BF90-5933431E32E7}"/>
              </a:ext>
            </a:extLst>
          </p:cNvPr>
          <p:cNvGrpSpPr/>
          <p:nvPr/>
        </p:nvGrpSpPr>
        <p:grpSpPr>
          <a:xfrm>
            <a:off x="460376" y="5642286"/>
            <a:ext cx="11271247" cy="914176"/>
            <a:chOff x="677449" y="5062331"/>
            <a:chExt cx="11271247" cy="1378002"/>
          </a:xfrm>
        </p:grpSpPr>
        <p:grpSp>
          <p:nvGrpSpPr>
            <p:cNvPr id="11" name="Group 10">
              <a:extLst>
                <a:ext uri="{FF2B5EF4-FFF2-40B4-BE49-F238E27FC236}">
                  <a16:creationId xmlns:a16="http://schemas.microsoft.com/office/drawing/2014/main" id="{3FBE3BCD-BA1C-4DA7-8730-998AADDFBB2B}"/>
                </a:ext>
              </a:extLst>
            </p:cNvPr>
            <p:cNvGrpSpPr/>
            <p:nvPr/>
          </p:nvGrpSpPr>
          <p:grpSpPr>
            <a:xfrm>
              <a:off x="677449" y="5062331"/>
              <a:ext cx="3139177" cy="1378002"/>
              <a:chOff x="572328" y="1608482"/>
              <a:chExt cx="4251462" cy="3069535"/>
            </a:xfrm>
          </p:grpSpPr>
          <p:pic>
            <p:nvPicPr>
              <p:cNvPr id="14" name="Picture 2" descr="CADETES DE... - ESMIL - Escuela Superior Militar Eloy Alfaro | Facebook">
                <a:extLst>
                  <a:ext uri="{FF2B5EF4-FFF2-40B4-BE49-F238E27FC236}">
                    <a16:creationId xmlns:a16="http://schemas.microsoft.com/office/drawing/2014/main" id="{40BABABA-7C85-4BF4-A56B-E1D85A0939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328" y="1608482"/>
                <a:ext cx="2104611" cy="12130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6AD7B12A-87D8-4A35-8E6A-F17EF6370B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6939" y="1608482"/>
                <a:ext cx="2146851" cy="1213086"/>
              </a:xfrm>
              <a:prstGeom prst="rect">
                <a:avLst/>
              </a:prstGeom>
              <a:ln>
                <a:noFill/>
              </a:ln>
              <a:effectLst>
                <a:softEdge rad="112500"/>
              </a:effectLst>
            </p:spPr>
          </p:pic>
          <p:pic>
            <p:nvPicPr>
              <p:cNvPr id="16" name="Picture 15">
                <a:extLst>
                  <a:ext uri="{FF2B5EF4-FFF2-40B4-BE49-F238E27FC236}">
                    <a16:creationId xmlns:a16="http://schemas.microsoft.com/office/drawing/2014/main" id="{DBA3E8E5-6E99-461E-A903-DF5817BD48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328" y="2821568"/>
                <a:ext cx="4251462" cy="1856449"/>
              </a:xfrm>
              <a:prstGeom prst="rect">
                <a:avLst/>
              </a:prstGeom>
              <a:ln>
                <a:noFill/>
              </a:ln>
              <a:effectLst>
                <a:softEdge rad="112500"/>
              </a:effectLst>
            </p:spPr>
          </p:pic>
        </p:grpSp>
        <p:pic>
          <p:nvPicPr>
            <p:cNvPr id="12" name="Picture 11">
              <a:extLst>
                <a:ext uri="{FF2B5EF4-FFF2-40B4-BE49-F238E27FC236}">
                  <a16:creationId xmlns:a16="http://schemas.microsoft.com/office/drawing/2014/main" id="{AD2A7098-BE04-479C-8329-D0504DBDCA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3820" y="5062331"/>
              <a:ext cx="4706110" cy="1378002"/>
            </a:xfrm>
            <a:prstGeom prst="rect">
              <a:avLst/>
            </a:prstGeom>
            <a:ln>
              <a:noFill/>
            </a:ln>
            <a:effectLst>
              <a:softEdge rad="112500"/>
            </a:effectLst>
          </p:spPr>
        </p:pic>
        <p:pic>
          <p:nvPicPr>
            <p:cNvPr id="13" name="Picture 12">
              <a:extLst>
                <a:ext uri="{FF2B5EF4-FFF2-40B4-BE49-F238E27FC236}">
                  <a16:creationId xmlns:a16="http://schemas.microsoft.com/office/drawing/2014/main" id="{5DA3EB5F-6C20-4ADF-AD92-98F3B42D158F}"/>
                </a:ext>
              </a:extLst>
            </p:cNvPr>
            <p:cNvPicPr>
              <a:picLocks noChangeAspect="1"/>
            </p:cNvPicPr>
            <p:nvPr/>
          </p:nvPicPr>
          <p:blipFill rotWithShape="1">
            <a:blip r:embed="rId8">
              <a:extLst>
                <a:ext uri="{28A0092B-C50C-407E-A947-70E740481C1C}">
                  <a14:useLocalDpi xmlns:a14="http://schemas.microsoft.com/office/drawing/2010/main" val="0"/>
                </a:ext>
              </a:extLst>
            </a:blip>
            <a:srcRect t="34322" r="4310"/>
            <a:stretch/>
          </p:blipFill>
          <p:spPr>
            <a:xfrm>
              <a:off x="9037983" y="5062331"/>
              <a:ext cx="2910713" cy="1378002"/>
            </a:xfrm>
            <a:prstGeom prst="rect">
              <a:avLst/>
            </a:prstGeom>
            <a:ln>
              <a:noFill/>
            </a:ln>
            <a:effectLst>
              <a:softEdge rad="112500"/>
            </a:effectLst>
          </p:spPr>
        </p:pic>
      </p:grpSp>
      <p:pic>
        <p:nvPicPr>
          <p:cNvPr id="20" name="Picture 19">
            <a:extLst>
              <a:ext uri="{FF2B5EF4-FFF2-40B4-BE49-F238E27FC236}">
                <a16:creationId xmlns:a16="http://schemas.microsoft.com/office/drawing/2014/main" id="{0A643C92-EEC5-E14A-81D1-2FCBEF295B12}"/>
              </a:ext>
            </a:extLst>
          </p:cNvPr>
          <p:cNvPicPr>
            <a:picLocks noChangeAspect="1"/>
          </p:cNvPicPr>
          <p:nvPr/>
        </p:nvPicPr>
        <p:blipFill>
          <a:blip r:embed="rId9"/>
          <a:stretch>
            <a:fillRect/>
          </a:stretch>
        </p:blipFill>
        <p:spPr>
          <a:xfrm>
            <a:off x="10800079" y="397389"/>
            <a:ext cx="1043044" cy="1043044"/>
          </a:xfrm>
          <a:prstGeom prst="rect">
            <a:avLst/>
          </a:prstGeom>
        </p:spPr>
      </p:pic>
      <p:pic>
        <p:nvPicPr>
          <p:cNvPr id="22" name="Picture 21">
            <a:extLst>
              <a:ext uri="{FF2B5EF4-FFF2-40B4-BE49-F238E27FC236}">
                <a16:creationId xmlns:a16="http://schemas.microsoft.com/office/drawing/2014/main" id="{F4476243-0429-BC44-A4A1-4FBAED97FA28}"/>
              </a:ext>
            </a:extLst>
          </p:cNvPr>
          <p:cNvPicPr>
            <a:picLocks noChangeAspect="1"/>
          </p:cNvPicPr>
          <p:nvPr/>
        </p:nvPicPr>
        <p:blipFill>
          <a:blip r:embed="rId10"/>
          <a:stretch>
            <a:fillRect/>
          </a:stretch>
        </p:blipFill>
        <p:spPr>
          <a:xfrm>
            <a:off x="644354" y="182440"/>
            <a:ext cx="1632741" cy="1472941"/>
          </a:xfrm>
          <a:prstGeom prst="rect">
            <a:avLst/>
          </a:prstGeom>
        </p:spPr>
      </p:pic>
    </p:spTree>
    <p:extLst>
      <p:ext uri="{BB962C8B-B14F-4D97-AF65-F5344CB8AC3E}">
        <p14:creationId xmlns:p14="http://schemas.microsoft.com/office/powerpoint/2010/main" val="144961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46000">
              <a:schemeClr val="tx1"/>
            </a:gs>
            <a:gs pos="100000">
              <a:schemeClr val="tx1">
                <a:lumMod val="95000"/>
                <a:lumOff val="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722513-8944-4602-ACB1-782D1E8C7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087" y="2332969"/>
            <a:ext cx="1924050" cy="1333500"/>
          </a:xfrm>
          <a:prstGeom prst="rect">
            <a:avLst/>
          </a:prstGeom>
          <a:ln>
            <a:noFill/>
          </a:ln>
          <a:effectLst>
            <a:softEdge rad="112500"/>
          </a:effectLst>
        </p:spPr>
      </p:pic>
      <p:sp>
        <p:nvSpPr>
          <p:cNvPr id="9" name="Arrow: Right 8">
            <a:extLst>
              <a:ext uri="{FF2B5EF4-FFF2-40B4-BE49-F238E27FC236}">
                <a16:creationId xmlns:a16="http://schemas.microsoft.com/office/drawing/2014/main" id="{FA515FB6-5D70-4605-8B39-DF060C0E2DA0}"/>
              </a:ext>
            </a:extLst>
          </p:cNvPr>
          <p:cNvSpPr/>
          <p:nvPr/>
        </p:nvSpPr>
        <p:spPr>
          <a:xfrm>
            <a:off x="2495137" y="2708464"/>
            <a:ext cx="945595"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92ECE161-F6F3-4D36-A2A0-C07E7D2E5404}"/>
              </a:ext>
            </a:extLst>
          </p:cNvPr>
          <p:cNvSpPr txBox="1">
            <a:spLocks/>
          </p:cNvSpPr>
          <p:nvPr/>
        </p:nvSpPr>
        <p:spPr bwMode="auto">
          <a:xfrm>
            <a:off x="1896199" y="404991"/>
            <a:ext cx="8602032" cy="584775"/>
          </a:xfrm>
          <a:prstGeom prst="rect">
            <a:avLst/>
          </a:prstGeom>
          <a:effectLst>
            <a:outerShdw blurRad="50800" dist="12700" dir="5400000" algn="ctr" rotWithShape="0">
              <a:sysClr val="windowText" lastClr="000000"/>
            </a:outerShdw>
          </a:effectLst>
        </p:spPr>
        <p:style>
          <a:lnRef idx="0">
            <a:scrgbClr r="0" g="0" b="0"/>
          </a:lnRef>
          <a:fillRef idx="1002">
            <a:schemeClr val="dk1"/>
          </a:fillRef>
          <a:effectRef idx="0">
            <a:scrgbClr r="0" g="0" b="0"/>
          </a:effectRef>
          <a:fontRef idx="major"/>
        </p:style>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j-ea"/>
                <a:cs typeface="Times New Roman" pitchFamily="18" charset="0"/>
              </a:rPr>
              <a:t>RESULTADOS DE LA INVESTIGACIÓN </a:t>
            </a:r>
          </a:p>
        </p:txBody>
      </p:sp>
      <p:sp>
        <p:nvSpPr>
          <p:cNvPr id="19" name="TextBox 18">
            <a:extLst>
              <a:ext uri="{FF2B5EF4-FFF2-40B4-BE49-F238E27FC236}">
                <a16:creationId xmlns:a16="http://schemas.microsoft.com/office/drawing/2014/main" id="{0A1332FE-4E12-491A-8459-B8129B0CF059}"/>
              </a:ext>
            </a:extLst>
          </p:cNvPr>
          <p:cNvSpPr txBox="1"/>
          <p:nvPr/>
        </p:nvSpPr>
        <p:spPr>
          <a:xfrm>
            <a:off x="3454567" y="1515713"/>
            <a:ext cx="8277056" cy="335476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indent="457200" algn="just">
              <a:spcBef>
                <a:spcPts val="600"/>
              </a:spcBef>
              <a:spcAft>
                <a:spcPts val="600"/>
              </a:spcAft>
            </a:pPr>
            <a:r>
              <a:rPr lang="es-ES" sz="2400" dirty="0">
                <a:solidFill>
                  <a:schemeClr val="tx1"/>
                </a:solidFill>
                <a:ea typeface="Times New Roman" panose="02020603050405020304" pitchFamily="18" charset="0"/>
              </a:rPr>
              <a:t>Con lo expuesto se evidencia que la hipótesis planteada para este trabajo de investigación se comprueba y ratifica:</a:t>
            </a:r>
          </a:p>
          <a:p>
            <a:pPr indent="457200" algn="just">
              <a:spcBef>
                <a:spcPts val="600"/>
              </a:spcBef>
              <a:spcAft>
                <a:spcPts val="600"/>
              </a:spcAft>
            </a:pPr>
            <a:r>
              <a:rPr lang="es-ES" sz="2400" dirty="0">
                <a:solidFill>
                  <a:schemeClr val="tx1"/>
                </a:solidFill>
                <a:ea typeface="Times New Roman" panose="02020603050405020304" pitchFamily="18" charset="0"/>
              </a:rPr>
              <a:t>“El proceso de selección de aspirantes a la ESMIL, influye en la calidad de cadetes que conforman este instituto.”</a:t>
            </a:r>
          </a:p>
          <a:p>
            <a:pPr indent="457200" algn="just">
              <a:spcBef>
                <a:spcPts val="600"/>
              </a:spcBef>
              <a:spcAft>
                <a:spcPts val="600"/>
              </a:spcAft>
            </a:pPr>
            <a:r>
              <a:rPr lang="es-ES" sz="2400" dirty="0">
                <a:solidFill>
                  <a:schemeClr val="tx1"/>
                </a:solidFill>
                <a:effectLst/>
                <a:ea typeface="Times New Roman" panose="02020603050405020304" pitchFamily="18" charset="0"/>
              </a:rPr>
              <a:t>Se requiere, entonces, de una herramienta más efectiva que permita determinar de mejor manera estas características intrínsecas del aspirante y de esta manera obtener personal de calida</a:t>
            </a:r>
            <a:r>
              <a:rPr lang="es-ES" sz="2400" dirty="0">
                <a:solidFill>
                  <a:schemeClr val="tx1"/>
                </a:solidFill>
                <a:ea typeface="Times New Roman" panose="02020603050405020304" pitchFamily="18" charset="0"/>
              </a:rPr>
              <a:t>d.</a:t>
            </a:r>
            <a:endParaRPr lang="es-EC" sz="2400" dirty="0">
              <a:solidFill>
                <a:schemeClr val="tx1"/>
              </a:solidFill>
              <a:effectLst/>
              <a:ea typeface="Times New Roman" panose="02020603050405020304" pitchFamily="18" charset="0"/>
            </a:endParaRPr>
          </a:p>
        </p:txBody>
      </p:sp>
      <p:grpSp>
        <p:nvGrpSpPr>
          <p:cNvPr id="10" name="Group 9">
            <a:extLst>
              <a:ext uri="{FF2B5EF4-FFF2-40B4-BE49-F238E27FC236}">
                <a16:creationId xmlns:a16="http://schemas.microsoft.com/office/drawing/2014/main" id="{71E94952-6007-4213-BFD7-602DF4BB8371}"/>
              </a:ext>
            </a:extLst>
          </p:cNvPr>
          <p:cNvGrpSpPr/>
          <p:nvPr/>
        </p:nvGrpSpPr>
        <p:grpSpPr>
          <a:xfrm>
            <a:off x="460376" y="5642286"/>
            <a:ext cx="11271247" cy="914176"/>
            <a:chOff x="677449" y="5062331"/>
            <a:chExt cx="11271247" cy="1378002"/>
          </a:xfrm>
        </p:grpSpPr>
        <p:grpSp>
          <p:nvGrpSpPr>
            <p:cNvPr id="11" name="Group 10">
              <a:extLst>
                <a:ext uri="{FF2B5EF4-FFF2-40B4-BE49-F238E27FC236}">
                  <a16:creationId xmlns:a16="http://schemas.microsoft.com/office/drawing/2014/main" id="{5B96BC35-925C-429E-B51D-1AC151A925F0}"/>
                </a:ext>
              </a:extLst>
            </p:cNvPr>
            <p:cNvGrpSpPr/>
            <p:nvPr/>
          </p:nvGrpSpPr>
          <p:grpSpPr>
            <a:xfrm>
              <a:off x="677449" y="5062331"/>
              <a:ext cx="3139177" cy="1378002"/>
              <a:chOff x="572328" y="1608482"/>
              <a:chExt cx="4251462" cy="3069535"/>
            </a:xfrm>
          </p:grpSpPr>
          <p:pic>
            <p:nvPicPr>
              <p:cNvPr id="14" name="Picture 2" descr="CADETES DE... - ESMIL - Escuela Superior Militar Eloy Alfaro | Facebook">
                <a:extLst>
                  <a:ext uri="{FF2B5EF4-FFF2-40B4-BE49-F238E27FC236}">
                    <a16:creationId xmlns:a16="http://schemas.microsoft.com/office/drawing/2014/main" id="{ECE6536F-48CF-4D72-83A9-AA4D5A757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328" y="1608482"/>
                <a:ext cx="2104611" cy="12130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68D1E1D0-5E9C-4C8B-8673-F03010832E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6939" y="1608482"/>
                <a:ext cx="2146851" cy="1213086"/>
              </a:xfrm>
              <a:prstGeom prst="rect">
                <a:avLst/>
              </a:prstGeom>
              <a:ln>
                <a:noFill/>
              </a:ln>
              <a:effectLst>
                <a:softEdge rad="112500"/>
              </a:effectLst>
            </p:spPr>
          </p:pic>
          <p:pic>
            <p:nvPicPr>
              <p:cNvPr id="16" name="Picture 15">
                <a:extLst>
                  <a:ext uri="{FF2B5EF4-FFF2-40B4-BE49-F238E27FC236}">
                    <a16:creationId xmlns:a16="http://schemas.microsoft.com/office/drawing/2014/main" id="{C75541B7-7C3A-4CCF-A37A-3A9058B184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328" y="2821568"/>
                <a:ext cx="4251462" cy="1856449"/>
              </a:xfrm>
              <a:prstGeom prst="rect">
                <a:avLst/>
              </a:prstGeom>
              <a:ln>
                <a:noFill/>
              </a:ln>
              <a:effectLst>
                <a:softEdge rad="112500"/>
              </a:effectLst>
            </p:spPr>
          </p:pic>
        </p:grpSp>
        <p:pic>
          <p:nvPicPr>
            <p:cNvPr id="12" name="Picture 11">
              <a:extLst>
                <a:ext uri="{FF2B5EF4-FFF2-40B4-BE49-F238E27FC236}">
                  <a16:creationId xmlns:a16="http://schemas.microsoft.com/office/drawing/2014/main" id="{EC0DCF00-B85C-44CE-B370-15AA9F6C94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3820" y="5062331"/>
              <a:ext cx="4706110" cy="1378002"/>
            </a:xfrm>
            <a:prstGeom prst="rect">
              <a:avLst/>
            </a:prstGeom>
            <a:ln>
              <a:noFill/>
            </a:ln>
            <a:effectLst>
              <a:softEdge rad="112500"/>
            </a:effectLst>
          </p:spPr>
        </p:pic>
        <p:pic>
          <p:nvPicPr>
            <p:cNvPr id="13" name="Picture 12">
              <a:extLst>
                <a:ext uri="{FF2B5EF4-FFF2-40B4-BE49-F238E27FC236}">
                  <a16:creationId xmlns:a16="http://schemas.microsoft.com/office/drawing/2014/main" id="{13A2EBC6-BF0E-494B-B626-31AEFCB3BB61}"/>
                </a:ext>
              </a:extLst>
            </p:cNvPr>
            <p:cNvPicPr>
              <a:picLocks noChangeAspect="1"/>
            </p:cNvPicPr>
            <p:nvPr/>
          </p:nvPicPr>
          <p:blipFill rotWithShape="1">
            <a:blip r:embed="rId7">
              <a:extLst>
                <a:ext uri="{28A0092B-C50C-407E-A947-70E740481C1C}">
                  <a14:useLocalDpi xmlns:a14="http://schemas.microsoft.com/office/drawing/2010/main" val="0"/>
                </a:ext>
              </a:extLst>
            </a:blip>
            <a:srcRect t="34322" r="4310"/>
            <a:stretch/>
          </p:blipFill>
          <p:spPr>
            <a:xfrm>
              <a:off x="9037983" y="5062331"/>
              <a:ext cx="2910713" cy="1378002"/>
            </a:xfrm>
            <a:prstGeom prst="rect">
              <a:avLst/>
            </a:prstGeom>
            <a:ln>
              <a:noFill/>
            </a:ln>
            <a:effectLst>
              <a:softEdge rad="112500"/>
            </a:effectLst>
          </p:spPr>
        </p:pic>
      </p:grpSp>
      <p:pic>
        <p:nvPicPr>
          <p:cNvPr id="17" name="Picture 16">
            <a:extLst>
              <a:ext uri="{FF2B5EF4-FFF2-40B4-BE49-F238E27FC236}">
                <a16:creationId xmlns:a16="http://schemas.microsoft.com/office/drawing/2014/main" id="{9CD1F023-E266-1048-84AF-01A20F96CA84}"/>
              </a:ext>
            </a:extLst>
          </p:cNvPr>
          <p:cNvPicPr>
            <a:picLocks noChangeAspect="1"/>
          </p:cNvPicPr>
          <p:nvPr/>
        </p:nvPicPr>
        <p:blipFill>
          <a:blip r:embed="rId8"/>
          <a:stretch>
            <a:fillRect/>
          </a:stretch>
        </p:blipFill>
        <p:spPr>
          <a:xfrm>
            <a:off x="10800079" y="397389"/>
            <a:ext cx="1043044" cy="1043044"/>
          </a:xfrm>
          <a:prstGeom prst="rect">
            <a:avLst/>
          </a:prstGeom>
        </p:spPr>
      </p:pic>
      <p:pic>
        <p:nvPicPr>
          <p:cNvPr id="18" name="Picture 17">
            <a:extLst>
              <a:ext uri="{FF2B5EF4-FFF2-40B4-BE49-F238E27FC236}">
                <a16:creationId xmlns:a16="http://schemas.microsoft.com/office/drawing/2014/main" id="{E92A6700-E32C-4A4A-BEAC-D1367BF3D7F4}"/>
              </a:ext>
            </a:extLst>
          </p:cNvPr>
          <p:cNvPicPr>
            <a:picLocks noChangeAspect="1"/>
          </p:cNvPicPr>
          <p:nvPr/>
        </p:nvPicPr>
        <p:blipFill>
          <a:blip r:embed="rId9"/>
          <a:stretch>
            <a:fillRect/>
          </a:stretch>
        </p:blipFill>
        <p:spPr>
          <a:xfrm>
            <a:off x="644354" y="182440"/>
            <a:ext cx="1632741" cy="1472941"/>
          </a:xfrm>
          <a:prstGeom prst="rect">
            <a:avLst/>
          </a:prstGeom>
        </p:spPr>
      </p:pic>
    </p:spTree>
    <p:extLst>
      <p:ext uri="{BB962C8B-B14F-4D97-AF65-F5344CB8AC3E}">
        <p14:creationId xmlns:p14="http://schemas.microsoft.com/office/powerpoint/2010/main" val="2174900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46000">
              <a:schemeClr val="tx1"/>
            </a:gs>
            <a:gs pos="100000">
              <a:schemeClr val="tx1">
                <a:lumMod val="95000"/>
                <a:lumOff val="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722513-8944-4602-ACB1-782D1E8C7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087" y="2332969"/>
            <a:ext cx="1924050" cy="1333500"/>
          </a:xfrm>
          <a:prstGeom prst="rect">
            <a:avLst/>
          </a:prstGeom>
          <a:ln>
            <a:noFill/>
          </a:ln>
          <a:effectLst>
            <a:softEdge rad="112500"/>
          </a:effectLst>
        </p:spPr>
      </p:pic>
      <p:sp>
        <p:nvSpPr>
          <p:cNvPr id="9" name="Arrow: Right 8">
            <a:extLst>
              <a:ext uri="{FF2B5EF4-FFF2-40B4-BE49-F238E27FC236}">
                <a16:creationId xmlns:a16="http://schemas.microsoft.com/office/drawing/2014/main" id="{FA515FB6-5D70-4605-8B39-DF060C0E2DA0}"/>
              </a:ext>
            </a:extLst>
          </p:cNvPr>
          <p:cNvSpPr/>
          <p:nvPr/>
        </p:nvSpPr>
        <p:spPr>
          <a:xfrm>
            <a:off x="2495137" y="2708464"/>
            <a:ext cx="945595"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92ECE161-F6F3-4D36-A2A0-C07E7D2E5404}"/>
              </a:ext>
            </a:extLst>
          </p:cNvPr>
          <p:cNvSpPr txBox="1">
            <a:spLocks/>
          </p:cNvSpPr>
          <p:nvPr/>
        </p:nvSpPr>
        <p:spPr bwMode="auto">
          <a:xfrm>
            <a:off x="1896199" y="404991"/>
            <a:ext cx="8602032" cy="584775"/>
          </a:xfrm>
          <a:prstGeom prst="rect">
            <a:avLst/>
          </a:prstGeom>
          <a:effectLst>
            <a:outerShdw blurRad="50800" dist="12700" dir="5400000" algn="ctr" rotWithShape="0">
              <a:sysClr val="windowText" lastClr="000000"/>
            </a:outerShdw>
          </a:effectLst>
        </p:spPr>
        <p:style>
          <a:lnRef idx="0">
            <a:scrgbClr r="0" g="0" b="0"/>
          </a:lnRef>
          <a:fillRef idx="1002">
            <a:schemeClr val="dk1"/>
          </a:fillRef>
          <a:effectRef idx="0">
            <a:scrgbClr r="0" g="0" b="0"/>
          </a:effectRef>
          <a:fontRef idx="major"/>
        </p:style>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j-ea"/>
                <a:cs typeface="Times New Roman" pitchFamily="18" charset="0"/>
              </a:rPr>
              <a:t>PROPUESTA</a:t>
            </a:r>
          </a:p>
        </p:txBody>
      </p:sp>
      <p:sp>
        <p:nvSpPr>
          <p:cNvPr id="19" name="TextBox 18">
            <a:extLst>
              <a:ext uri="{FF2B5EF4-FFF2-40B4-BE49-F238E27FC236}">
                <a16:creationId xmlns:a16="http://schemas.microsoft.com/office/drawing/2014/main" id="{0A1332FE-4E12-491A-8459-B8129B0CF059}"/>
              </a:ext>
            </a:extLst>
          </p:cNvPr>
          <p:cNvSpPr txBox="1"/>
          <p:nvPr/>
        </p:nvSpPr>
        <p:spPr>
          <a:xfrm>
            <a:off x="3454567" y="1109321"/>
            <a:ext cx="8277056" cy="424731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indent="457200" algn="just">
              <a:spcBef>
                <a:spcPts val="600"/>
              </a:spcBef>
              <a:spcAft>
                <a:spcPts val="600"/>
              </a:spcAft>
            </a:pPr>
            <a:r>
              <a:rPr lang="es-ES" sz="2400" dirty="0">
                <a:solidFill>
                  <a:schemeClr val="tx1"/>
                </a:solidFill>
                <a:ea typeface="Times New Roman" panose="02020603050405020304" pitchFamily="18" charset="0"/>
              </a:rPr>
              <a:t>Valores que deben ser requeridos y verificados en el personal de aspirantes:</a:t>
            </a:r>
          </a:p>
          <a:p>
            <a:pPr marL="342900" indent="-342900" algn="just">
              <a:spcBef>
                <a:spcPts val="600"/>
              </a:spcBef>
              <a:spcAft>
                <a:spcPts val="600"/>
              </a:spcAft>
              <a:buFont typeface="Arial" panose="020B0604020202020204" pitchFamily="34" charset="0"/>
              <a:buChar char="•"/>
            </a:pPr>
            <a:r>
              <a:rPr lang="es-EC" sz="2400" dirty="0">
                <a:solidFill>
                  <a:schemeClr val="tx1"/>
                </a:solidFill>
                <a:ea typeface="Times New Roman" panose="02020603050405020304" pitchFamily="18" charset="0"/>
              </a:rPr>
              <a:t>Vocación hacia la vida militar, junto a la voluntad y compromiso de servicio, con aptitud y actitud de liderazgo para dirigir grupos</a:t>
            </a:r>
            <a:r>
              <a:rPr lang="es-EC" sz="2400">
                <a:solidFill>
                  <a:schemeClr val="tx1"/>
                </a:solidFill>
                <a:ea typeface="Times New Roman" panose="02020603050405020304" pitchFamily="18" charset="0"/>
              </a:rPr>
              <a:t>. </a:t>
            </a:r>
            <a:endParaRPr lang="es-EC" sz="2400" dirty="0">
              <a:solidFill>
                <a:schemeClr val="tx1"/>
              </a:solidFill>
              <a:ea typeface="Times New Roman" panose="02020603050405020304" pitchFamily="18" charset="0"/>
            </a:endParaRPr>
          </a:p>
          <a:p>
            <a:pPr marL="342900" indent="-342900" algn="just">
              <a:spcBef>
                <a:spcPts val="600"/>
              </a:spcBef>
              <a:spcAft>
                <a:spcPts val="600"/>
              </a:spcAft>
              <a:buFont typeface="Arial" panose="020B0604020202020204" pitchFamily="34" charset="0"/>
              <a:buChar char="•"/>
            </a:pPr>
            <a:r>
              <a:rPr lang="es-EC" sz="2400" dirty="0">
                <a:solidFill>
                  <a:schemeClr val="tx1"/>
                </a:solidFill>
                <a:ea typeface="Times New Roman" panose="02020603050405020304" pitchFamily="18" charset="0"/>
              </a:rPr>
              <a:t>Valores bien cimentados y rasgos personales que destaquen la responsabilidad en las tareas encomendadas.</a:t>
            </a:r>
          </a:p>
          <a:p>
            <a:pPr marL="342900" indent="-342900" algn="just">
              <a:spcBef>
                <a:spcPts val="600"/>
              </a:spcBef>
              <a:spcAft>
                <a:spcPts val="600"/>
              </a:spcAft>
              <a:buFont typeface="Arial" panose="020B0604020202020204" pitchFamily="34" charset="0"/>
              <a:buChar char="•"/>
            </a:pPr>
            <a:r>
              <a:rPr lang="es-EC" sz="2400" dirty="0">
                <a:solidFill>
                  <a:schemeClr val="tx1"/>
                </a:solidFill>
                <a:ea typeface="Times New Roman" panose="02020603050405020304" pitchFamily="18" charset="0"/>
              </a:rPr>
              <a:t>Dominio de varios campos del conocimiento e idiomas, la voluntad de superación y auto-cultivación, buenos hábitos y costumbres arraigados desde el seno familiar</a:t>
            </a:r>
            <a:endParaRPr lang="es-EC" sz="2400" dirty="0">
              <a:solidFill>
                <a:schemeClr val="tx1"/>
              </a:solidFill>
              <a:effectLst/>
              <a:ea typeface="Times New Roman" panose="02020603050405020304" pitchFamily="18" charset="0"/>
            </a:endParaRPr>
          </a:p>
        </p:txBody>
      </p:sp>
      <p:grpSp>
        <p:nvGrpSpPr>
          <p:cNvPr id="10" name="Group 9">
            <a:extLst>
              <a:ext uri="{FF2B5EF4-FFF2-40B4-BE49-F238E27FC236}">
                <a16:creationId xmlns:a16="http://schemas.microsoft.com/office/drawing/2014/main" id="{71E94952-6007-4213-BFD7-602DF4BB8371}"/>
              </a:ext>
            </a:extLst>
          </p:cNvPr>
          <p:cNvGrpSpPr/>
          <p:nvPr/>
        </p:nvGrpSpPr>
        <p:grpSpPr>
          <a:xfrm>
            <a:off x="460376" y="5642286"/>
            <a:ext cx="11271247" cy="914176"/>
            <a:chOff x="677449" y="5062331"/>
            <a:chExt cx="11271247" cy="1378002"/>
          </a:xfrm>
        </p:grpSpPr>
        <p:grpSp>
          <p:nvGrpSpPr>
            <p:cNvPr id="11" name="Group 10">
              <a:extLst>
                <a:ext uri="{FF2B5EF4-FFF2-40B4-BE49-F238E27FC236}">
                  <a16:creationId xmlns:a16="http://schemas.microsoft.com/office/drawing/2014/main" id="{5B96BC35-925C-429E-B51D-1AC151A925F0}"/>
                </a:ext>
              </a:extLst>
            </p:cNvPr>
            <p:cNvGrpSpPr/>
            <p:nvPr/>
          </p:nvGrpSpPr>
          <p:grpSpPr>
            <a:xfrm>
              <a:off x="677449" y="5062331"/>
              <a:ext cx="3139177" cy="1378002"/>
              <a:chOff x="572328" y="1608482"/>
              <a:chExt cx="4251462" cy="3069535"/>
            </a:xfrm>
          </p:grpSpPr>
          <p:pic>
            <p:nvPicPr>
              <p:cNvPr id="14" name="Picture 2" descr="CADETES DE... - ESMIL - Escuela Superior Militar Eloy Alfaro | Facebook">
                <a:extLst>
                  <a:ext uri="{FF2B5EF4-FFF2-40B4-BE49-F238E27FC236}">
                    <a16:creationId xmlns:a16="http://schemas.microsoft.com/office/drawing/2014/main" id="{ECE6536F-48CF-4D72-83A9-AA4D5A757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328" y="1608482"/>
                <a:ext cx="2104611" cy="12130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68D1E1D0-5E9C-4C8B-8673-F03010832E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6939" y="1608482"/>
                <a:ext cx="2146851" cy="1213086"/>
              </a:xfrm>
              <a:prstGeom prst="rect">
                <a:avLst/>
              </a:prstGeom>
              <a:ln>
                <a:noFill/>
              </a:ln>
              <a:effectLst>
                <a:softEdge rad="112500"/>
              </a:effectLst>
            </p:spPr>
          </p:pic>
          <p:pic>
            <p:nvPicPr>
              <p:cNvPr id="16" name="Picture 15">
                <a:extLst>
                  <a:ext uri="{FF2B5EF4-FFF2-40B4-BE49-F238E27FC236}">
                    <a16:creationId xmlns:a16="http://schemas.microsoft.com/office/drawing/2014/main" id="{C75541B7-7C3A-4CCF-A37A-3A9058B184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328" y="2821568"/>
                <a:ext cx="4251462" cy="1856449"/>
              </a:xfrm>
              <a:prstGeom prst="rect">
                <a:avLst/>
              </a:prstGeom>
              <a:ln>
                <a:noFill/>
              </a:ln>
              <a:effectLst>
                <a:softEdge rad="112500"/>
              </a:effectLst>
            </p:spPr>
          </p:pic>
        </p:grpSp>
        <p:pic>
          <p:nvPicPr>
            <p:cNvPr id="12" name="Picture 11">
              <a:extLst>
                <a:ext uri="{FF2B5EF4-FFF2-40B4-BE49-F238E27FC236}">
                  <a16:creationId xmlns:a16="http://schemas.microsoft.com/office/drawing/2014/main" id="{EC0DCF00-B85C-44CE-B370-15AA9F6C94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3820" y="5062331"/>
              <a:ext cx="4706110" cy="1378002"/>
            </a:xfrm>
            <a:prstGeom prst="rect">
              <a:avLst/>
            </a:prstGeom>
            <a:ln>
              <a:noFill/>
            </a:ln>
            <a:effectLst>
              <a:softEdge rad="112500"/>
            </a:effectLst>
          </p:spPr>
        </p:pic>
        <p:pic>
          <p:nvPicPr>
            <p:cNvPr id="13" name="Picture 12">
              <a:extLst>
                <a:ext uri="{FF2B5EF4-FFF2-40B4-BE49-F238E27FC236}">
                  <a16:creationId xmlns:a16="http://schemas.microsoft.com/office/drawing/2014/main" id="{13A2EBC6-BF0E-494B-B626-31AEFCB3BB61}"/>
                </a:ext>
              </a:extLst>
            </p:cNvPr>
            <p:cNvPicPr>
              <a:picLocks noChangeAspect="1"/>
            </p:cNvPicPr>
            <p:nvPr/>
          </p:nvPicPr>
          <p:blipFill rotWithShape="1">
            <a:blip r:embed="rId7">
              <a:extLst>
                <a:ext uri="{28A0092B-C50C-407E-A947-70E740481C1C}">
                  <a14:useLocalDpi xmlns:a14="http://schemas.microsoft.com/office/drawing/2010/main" val="0"/>
                </a:ext>
              </a:extLst>
            </a:blip>
            <a:srcRect t="34322" r="4310"/>
            <a:stretch/>
          </p:blipFill>
          <p:spPr>
            <a:xfrm>
              <a:off x="9037983" y="5062331"/>
              <a:ext cx="2910713" cy="1378002"/>
            </a:xfrm>
            <a:prstGeom prst="rect">
              <a:avLst/>
            </a:prstGeom>
            <a:ln>
              <a:noFill/>
            </a:ln>
            <a:effectLst>
              <a:softEdge rad="112500"/>
            </a:effectLst>
          </p:spPr>
        </p:pic>
      </p:grpSp>
      <p:pic>
        <p:nvPicPr>
          <p:cNvPr id="17" name="Picture 16">
            <a:extLst>
              <a:ext uri="{FF2B5EF4-FFF2-40B4-BE49-F238E27FC236}">
                <a16:creationId xmlns:a16="http://schemas.microsoft.com/office/drawing/2014/main" id="{89C9E192-B717-FD4B-92E7-E23F53D004A9}"/>
              </a:ext>
            </a:extLst>
          </p:cNvPr>
          <p:cNvPicPr>
            <a:picLocks noChangeAspect="1"/>
          </p:cNvPicPr>
          <p:nvPr/>
        </p:nvPicPr>
        <p:blipFill>
          <a:blip r:embed="rId8"/>
          <a:stretch>
            <a:fillRect/>
          </a:stretch>
        </p:blipFill>
        <p:spPr>
          <a:xfrm>
            <a:off x="10800079" y="397389"/>
            <a:ext cx="1043044" cy="1043044"/>
          </a:xfrm>
          <a:prstGeom prst="rect">
            <a:avLst/>
          </a:prstGeom>
        </p:spPr>
      </p:pic>
      <p:pic>
        <p:nvPicPr>
          <p:cNvPr id="18" name="Picture 17">
            <a:extLst>
              <a:ext uri="{FF2B5EF4-FFF2-40B4-BE49-F238E27FC236}">
                <a16:creationId xmlns:a16="http://schemas.microsoft.com/office/drawing/2014/main" id="{AA198673-4BAF-9046-BC1B-EC3D0C085C77}"/>
              </a:ext>
            </a:extLst>
          </p:cNvPr>
          <p:cNvPicPr>
            <a:picLocks noChangeAspect="1"/>
          </p:cNvPicPr>
          <p:nvPr/>
        </p:nvPicPr>
        <p:blipFill>
          <a:blip r:embed="rId9"/>
          <a:stretch>
            <a:fillRect/>
          </a:stretch>
        </p:blipFill>
        <p:spPr>
          <a:xfrm>
            <a:off x="644354" y="182440"/>
            <a:ext cx="1632741" cy="1472941"/>
          </a:xfrm>
          <a:prstGeom prst="rect">
            <a:avLst/>
          </a:prstGeom>
        </p:spPr>
      </p:pic>
    </p:spTree>
    <p:extLst>
      <p:ext uri="{BB962C8B-B14F-4D97-AF65-F5344CB8AC3E}">
        <p14:creationId xmlns:p14="http://schemas.microsoft.com/office/powerpoint/2010/main" val="3921743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46000">
              <a:schemeClr val="tx1"/>
            </a:gs>
            <a:gs pos="100000">
              <a:schemeClr val="tx1">
                <a:lumMod val="95000"/>
                <a:lumOff val="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722513-8944-4602-ACB1-782D1E8C7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087" y="2332969"/>
            <a:ext cx="1924050" cy="1333500"/>
          </a:xfrm>
          <a:prstGeom prst="rect">
            <a:avLst/>
          </a:prstGeom>
          <a:ln>
            <a:noFill/>
          </a:ln>
          <a:effectLst>
            <a:softEdge rad="112500"/>
          </a:effectLst>
        </p:spPr>
      </p:pic>
      <p:sp>
        <p:nvSpPr>
          <p:cNvPr id="9" name="Arrow: Right 8">
            <a:extLst>
              <a:ext uri="{FF2B5EF4-FFF2-40B4-BE49-F238E27FC236}">
                <a16:creationId xmlns:a16="http://schemas.microsoft.com/office/drawing/2014/main" id="{FA515FB6-5D70-4605-8B39-DF060C0E2DA0}"/>
              </a:ext>
            </a:extLst>
          </p:cNvPr>
          <p:cNvSpPr/>
          <p:nvPr/>
        </p:nvSpPr>
        <p:spPr>
          <a:xfrm>
            <a:off x="2495137" y="2708464"/>
            <a:ext cx="945595"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92ECE161-F6F3-4D36-A2A0-C07E7D2E5404}"/>
              </a:ext>
            </a:extLst>
          </p:cNvPr>
          <p:cNvSpPr txBox="1">
            <a:spLocks/>
          </p:cNvSpPr>
          <p:nvPr/>
        </p:nvSpPr>
        <p:spPr bwMode="auto">
          <a:xfrm>
            <a:off x="1896199" y="404991"/>
            <a:ext cx="8602032" cy="584775"/>
          </a:xfrm>
          <a:prstGeom prst="rect">
            <a:avLst/>
          </a:prstGeom>
          <a:effectLst>
            <a:outerShdw blurRad="50800" dist="12700" dir="5400000" algn="ctr" rotWithShape="0">
              <a:sysClr val="windowText" lastClr="000000"/>
            </a:outerShdw>
          </a:effectLst>
        </p:spPr>
        <p:style>
          <a:lnRef idx="0">
            <a:scrgbClr r="0" g="0" b="0"/>
          </a:lnRef>
          <a:fillRef idx="1002">
            <a:schemeClr val="dk1"/>
          </a:fillRef>
          <a:effectRef idx="0">
            <a:scrgbClr r="0" g="0" b="0"/>
          </a:effectRef>
          <a:fontRef idx="major"/>
        </p:style>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j-ea"/>
                <a:cs typeface="Times New Roman" pitchFamily="18" charset="0"/>
              </a:rPr>
              <a:t>PROPUESTA</a:t>
            </a:r>
          </a:p>
        </p:txBody>
      </p:sp>
      <p:sp>
        <p:nvSpPr>
          <p:cNvPr id="19" name="TextBox 18">
            <a:extLst>
              <a:ext uri="{FF2B5EF4-FFF2-40B4-BE49-F238E27FC236}">
                <a16:creationId xmlns:a16="http://schemas.microsoft.com/office/drawing/2014/main" id="{0A1332FE-4E12-491A-8459-B8129B0CF059}"/>
              </a:ext>
            </a:extLst>
          </p:cNvPr>
          <p:cNvSpPr txBox="1"/>
          <p:nvPr/>
        </p:nvSpPr>
        <p:spPr>
          <a:xfrm>
            <a:off x="3454567" y="1109321"/>
            <a:ext cx="8277056" cy="417037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lvl="1"/>
            <a:r>
              <a:rPr lang="es-ES" sz="2400" b="1" dirty="0">
                <a:solidFill>
                  <a:srgbClr val="CC0000"/>
                </a:solidFill>
              </a:rPr>
              <a:t>PROCESO DE PROMOCIÓN Y CONVOCATORIA</a:t>
            </a:r>
            <a:endParaRPr lang="en-US" sz="2400" b="1" dirty="0">
              <a:solidFill>
                <a:srgbClr val="CC0000"/>
              </a:solidFill>
            </a:endParaRPr>
          </a:p>
          <a:p>
            <a:pPr marL="342900" indent="-342900" algn="just">
              <a:spcBef>
                <a:spcPts val="600"/>
              </a:spcBef>
              <a:spcAft>
                <a:spcPts val="600"/>
              </a:spcAft>
              <a:buFont typeface="Arial" panose="020B0604020202020204" pitchFamily="34" charset="0"/>
              <a:buChar char="•"/>
            </a:pPr>
            <a:r>
              <a:rPr lang="es-EC" sz="2400" dirty="0">
                <a:solidFill>
                  <a:schemeClr val="tx1"/>
                </a:solidFill>
                <a:ea typeface="Times New Roman" panose="02020603050405020304" pitchFamily="18" charset="0"/>
              </a:rPr>
              <a:t>Es requerida una efectiva y agresiva campaña promocional de la oferta de estudios en la ESMIL enfocados a captar aspirantes de todos los estratos sociales y condiciones, . </a:t>
            </a:r>
          </a:p>
          <a:p>
            <a:pPr marL="342900" indent="-342900" algn="just">
              <a:spcBef>
                <a:spcPts val="600"/>
              </a:spcBef>
              <a:spcAft>
                <a:spcPts val="600"/>
              </a:spcAft>
              <a:buFont typeface="Arial" panose="020B0604020202020204" pitchFamily="34" charset="0"/>
              <a:buChar char="•"/>
            </a:pPr>
            <a:r>
              <a:rPr lang="es-EC" sz="2400" dirty="0">
                <a:solidFill>
                  <a:schemeClr val="tx1"/>
                </a:solidFill>
                <a:ea typeface="Times New Roman" panose="02020603050405020304" pitchFamily="18" charset="0"/>
              </a:rPr>
              <a:t>Empleo de todas las herramientas disponibles (redes sociales, radio, televisión) actualmente para el posicionamiento de ideas en la comunidad. No solo mejores estudiantes, mejores personas.</a:t>
            </a:r>
          </a:p>
          <a:p>
            <a:pPr marL="342900" indent="-342900" algn="just">
              <a:spcBef>
                <a:spcPts val="600"/>
              </a:spcBef>
              <a:spcAft>
                <a:spcPts val="600"/>
              </a:spcAft>
              <a:buFont typeface="Arial" panose="020B0604020202020204" pitchFamily="34" charset="0"/>
              <a:buChar char="•"/>
            </a:pPr>
            <a:r>
              <a:rPr lang="es-EC" sz="2400" dirty="0">
                <a:solidFill>
                  <a:schemeClr val="tx1"/>
                </a:solidFill>
                <a:ea typeface="Times New Roman" panose="02020603050405020304" pitchFamily="18" charset="0"/>
              </a:rPr>
              <a:t>Es necesaria la contratación de expertos en manejo de redes sociales, publicidad y relaciones públicas. (Inversión a futuro)</a:t>
            </a:r>
            <a:endParaRPr lang="es-EC" sz="2400" dirty="0">
              <a:solidFill>
                <a:schemeClr val="tx1"/>
              </a:solidFill>
              <a:effectLst/>
              <a:ea typeface="Times New Roman" panose="02020603050405020304" pitchFamily="18" charset="0"/>
            </a:endParaRPr>
          </a:p>
        </p:txBody>
      </p:sp>
      <p:grpSp>
        <p:nvGrpSpPr>
          <p:cNvPr id="10" name="Group 9">
            <a:extLst>
              <a:ext uri="{FF2B5EF4-FFF2-40B4-BE49-F238E27FC236}">
                <a16:creationId xmlns:a16="http://schemas.microsoft.com/office/drawing/2014/main" id="{71E94952-6007-4213-BFD7-602DF4BB8371}"/>
              </a:ext>
            </a:extLst>
          </p:cNvPr>
          <p:cNvGrpSpPr/>
          <p:nvPr/>
        </p:nvGrpSpPr>
        <p:grpSpPr>
          <a:xfrm>
            <a:off x="460376" y="5642286"/>
            <a:ext cx="11271247" cy="914176"/>
            <a:chOff x="677449" y="5062331"/>
            <a:chExt cx="11271247" cy="1378002"/>
          </a:xfrm>
        </p:grpSpPr>
        <p:grpSp>
          <p:nvGrpSpPr>
            <p:cNvPr id="11" name="Group 10">
              <a:extLst>
                <a:ext uri="{FF2B5EF4-FFF2-40B4-BE49-F238E27FC236}">
                  <a16:creationId xmlns:a16="http://schemas.microsoft.com/office/drawing/2014/main" id="{5B96BC35-925C-429E-B51D-1AC151A925F0}"/>
                </a:ext>
              </a:extLst>
            </p:cNvPr>
            <p:cNvGrpSpPr/>
            <p:nvPr/>
          </p:nvGrpSpPr>
          <p:grpSpPr>
            <a:xfrm>
              <a:off x="677449" y="5062331"/>
              <a:ext cx="3139177" cy="1378002"/>
              <a:chOff x="572328" y="1608482"/>
              <a:chExt cx="4251462" cy="3069535"/>
            </a:xfrm>
          </p:grpSpPr>
          <p:pic>
            <p:nvPicPr>
              <p:cNvPr id="14" name="Picture 2" descr="CADETES DE... - ESMIL - Escuela Superior Militar Eloy Alfaro | Facebook">
                <a:extLst>
                  <a:ext uri="{FF2B5EF4-FFF2-40B4-BE49-F238E27FC236}">
                    <a16:creationId xmlns:a16="http://schemas.microsoft.com/office/drawing/2014/main" id="{ECE6536F-48CF-4D72-83A9-AA4D5A757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328" y="1608482"/>
                <a:ext cx="2104611" cy="12130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68D1E1D0-5E9C-4C8B-8673-F03010832E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6939" y="1608482"/>
                <a:ext cx="2146851" cy="1213086"/>
              </a:xfrm>
              <a:prstGeom prst="rect">
                <a:avLst/>
              </a:prstGeom>
              <a:ln>
                <a:noFill/>
              </a:ln>
              <a:effectLst>
                <a:softEdge rad="112500"/>
              </a:effectLst>
            </p:spPr>
          </p:pic>
          <p:pic>
            <p:nvPicPr>
              <p:cNvPr id="16" name="Picture 15">
                <a:extLst>
                  <a:ext uri="{FF2B5EF4-FFF2-40B4-BE49-F238E27FC236}">
                    <a16:creationId xmlns:a16="http://schemas.microsoft.com/office/drawing/2014/main" id="{C75541B7-7C3A-4CCF-A37A-3A9058B184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328" y="2821568"/>
                <a:ext cx="4251462" cy="1856449"/>
              </a:xfrm>
              <a:prstGeom prst="rect">
                <a:avLst/>
              </a:prstGeom>
              <a:ln>
                <a:noFill/>
              </a:ln>
              <a:effectLst>
                <a:softEdge rad="112500"/>
              </a:effectLst>
            </p:spPr>
          </p:pic>
        </p:grpSp>
        <p:pic>
          <p:nvPicPr>
            <p:cNvPr id="12" name="Picture 11">
              <a:extLst>
                <a:ext uri="{FF2B5EF4-FFF2-40B4-BE49-F238E27FC236}">
                  <a16:creationId xmlns:a16="http://schemas.microsoft.com/office/drawing/2014/main" id="{EC0DCF00-B85C-44CE-B370-15AA9F6C94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3820" y="5062331"/>
              <a:ext cx="4706110" cy="1378002"/>
            </a:xfrm>
            <a:prstGeom prst="rect">
              <a:avLst/>
            </a:prstGeom>
            <a:ln>
              <a:noFill/>
            </a:ln>
            <a:effectLst>
              <a:softEdge rad="112500"/>
            </a:effectLst>
          </p:spPr>
        </p:pic>
        <p:pic>
          <p:nvPicPr>
            <p:cNvPr id="13" name="Picture 12">
              <a:extLst>
                <a:ext uri="{FF2B5EF4-FFF2-40B4-BE49-F238E27FC236}">
                  <a16:creationId xmlns:a16="http://schemas.microsoft.com/office/drawing/2014/main" id="{13A2EBC6-BF0E-494B-B626-31AEFCB3BB61}"/>
                </a:ext>
              </a:extLst>
            </p:cNvPr>
            <p:cNvPicPr>
              <a:picLocks noChangeAspect="1"/>
            </p:cNvPicPr>
            <p:nvPr/>
          </p:nvPicPr>
          <p:blipFill rotWithShape="1">
            <a:blip r:embed="rId7">
              <a:extLst>
                <a:ext uri="{28A0092B-C50C-407E-A947-70E740481C1C}">
                  <a14:useLocalDpi xmlns:a14="http://schemas.microsoft.com/office/drawing/2010/main" val="0"/>
                </a:ext>
              </a:extLst>
            </a:blip>
            <a:srcRect t="34322" r="4310"/>
            <a:stretch/>
          </p:blipFill>
          <p:spPr>
            <a:xfrm>
              <a:off x="9037983" y="5062331"/>
              <a:ext cx="2910713" cy="1378002"/>
            </a:xfrm>
            <a:prstGeom prst="rect">
              <a:avLst/>
            </a:prstGeom>
            <a:ln>
              <a:noFill/>
            </a:ln>
            <a:effectLst>
              <a:softEdge rad="112500"/>
            </a:effectLst>
          </p:spPr>
        </p:pic>
      </p:grpSp>
      <p:pic>
        <p:nvPicPr>
          <p:cNvPr id="17" name="Picture 16">
            <a:extLst>
              <a:ext uri="{FF2B5EF4-FFF2-40B4-BE49-F238E27FC236}">
                <a16:creationId xmlns:a16="http://schemas.microsoft.com/office/drawing/2014/main" id="{B108DEB6-83F7-344D-8B88-C7A91C75DE6D}"/>
              </a:ext>
            </a:extLst>
          </p:cNvPr>
          <p:cNvPicPr>
            <a:picLocks noChangeAspect="1"/>
          </p:cNvPicPr>
          <p:nvPr/>
        </p:nvPicPr>
        <p:blipFill>
          <a:blip r:embed="rId8"/>
          <a:stretch>
            <a:fillRect/>
          </a:stretch>
        </p:blipFill>
        <p:spPr>
          <a:xfrm>
            <a:off x="10800079" y="397389"/>
            <a:ext cx="1043044" cy="1043044"/>
          </a:xfrm>
          <a:prstGeom prst="rect">
            <a:avLst/>
          </a:prstGeom>
        </p:spPr>
      </p:pic>
      <p:pic>
        <p:nvPicPr>
          <p:cNvPr id="18" name="Picture 17">
            <a:extLst>
              <a:ext uri="{FF2B5EF4-FFF2-40B4-BE49-F238E27FC236}">
                <a16:creationId xmlns:a16="http://schemas.microsoft.com/office/drawing/2014/main" id="{A9CC605B-7586-574F-AC38-6F4D05659412}"/>
              </a:ext>
            </a:extLst>
          </p:cNvPr>
          <p:cNvPicPr>
            <a:picLocks noChangeAspect="1"/>
          </p:cNvPicPr>
          <p:nvPr/>
        </p:nvPicPr>
        <p:blipFill>
          <a:blip r:embed="rId9"/>
          <a:stretch>
            <a:fillRect/>
          </a:stretch>
        </p:blipFill>
        <p:spPr>
          <a:xfrm>
            <a:off x="644354" y="182440"/>
            <a:ext cx="1632741" cy="1472941"/>
          </a:xfrm>
          <a:prstGeom prst="rect">
            <a:avLst/>
          </a:prstGeom>
        </p:spPr>
      </p:pic>
    </p:spTree>
    <p:extLst>
      <p:ext uri="{BB962C8B-B14F-4D97-AF65-F5344CB8AC3E}">
        <p14:creationId xmlns:p14="http://schemas.microsoft.com/office/powerpoint/2010/main" val="3103905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46000">
              <a:schemeClr val="tx1"/>
            </a:gs>
            <a:gs pos="100000">
              <a:schemeClr val="tx1">
                <a:lumMod val="95000"/>
                <a:lumOff val="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722513-8944-4602-ACB1-782D1E8C7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087" y="2332969"/>
            <a:ext cx="1924050" cy="1333500"/>
          </a:xfrm>
          <a:prstGeom prst="rect">
            <a:avLst/>
          </a:prstGeom>
          <a:ln>
            <a:noFill/>
          </a:ln>
          <a:effectLst>
            <a:softEdge rad="112500"/>
          </a:effectLst>
        </p:spPr>
      </p:pic>
      <p:sp>
        <p:nvSpPr>
          <p:cNvPr id="9" name="Arrow: Right 8">
            <a:extLst>
              <a:ext uri="{FF2B5EF4-FFF2-40B4-BE49-F238E27FC236}">
                <a16:creationId xmlns:a16="http://schemas.microsoft.com/office/drawing/2014/main" id="{FA515FB6-5D70-4605-8B39-DF060C0E2DA0}"/>
              </a:ext>
            </a:extLst>
          </p:cNvPr>
          <p:cNvSpPr/>
          <p:nvPr/>
        </p:nvSpPr>
        <p:spPr>
          <a:xfrm>
            <a:off x="2495138" y="2708464"/>
            <a:ext cx="366596"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92ECE161-F6F3-4D36-A2A0-C07E7D2E5404}"/>
              </a:ext>
            </a:extLst>
          </p:cNvPr>
          <p:cNvSpPr txBox="1">
            <a:spLocks/>
          </p:cNvSpPr>
          <p:nvPr/>
        </p:nvSpPr>
        <p:spPr bwMode="auto">
          <a:xfrm>
            <a:off x="1896199" y="404991"/>
            <a:ext cx="8602032" cy="584775"/>
          </a:xfrm>
          <a:prstGeom prst="rect">
            <a:avLst/>
          </a:prstGeom>
          <a:effectLst>
            <a:outerShdw blurRad="50800" dist="12700" dir="5400000" algn="ctr" rotWithShape="0">
              <a:sysClr val="windowText" lastClr="000000"/>
            </a:outerShdw>
          </a:effectLst>
        </p:spPr>
        <p:style>
          <a:lnRef idx="0">
            <a:scrgbClr r="0" g="0" b="0"/>
          </a:lnRef>
          <a:fillRef idx="1002">
            <a:schemeClr val="dk1"/>
          </a:fillRef>
          <a:effectRef idx="0">
            <a:scrgbClr r="0" g="0" b="0"/>
          </a:effectRef>
          <a:fontRef idx="major"/>
        </p:style>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j-ea"/>
                <a:cs typeface="Times New Roman" pitchFamily="18" charset="0"/>
              </a:rPr>
              <a:t>PROPUESTA</a:t>
            </a:r>
          </a:p>
        </p:txBody>
      </p:sp>
      <p:sp>
        <p:nvSpPr>
          <p:cNvPr id="19" name="TextBox 18">
            <a:extLst>
              <a:ext uri="{FF2B5EF4-FFF2-40B4-BE49-F238E27FC236}">
                <a16:creationId xmlns:a16="http://schemas.microsoft.com/office/drawing/2014/main" id="{0A1332FE-4E12-491A-8459-B8129B0CF059}"/>
              </a:ext>
            </a:extLst>
          </p:cNvPr>
          <p:cNvSpPr txBox="1"/>
          <p:nvPr/>
        </p:nvSpPr>
        <p:spPr>
          <a:xfrm>
            <a:off x="3014133" y="1109321"/>
            <a:ext cx="8717490" cy="543225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lvl="1"/>
            <a:r>
              <a:rPr lang="es-ES" sz="2400" b="1" dirty="0">
                <a:solidFill>
                  <a:srgbClr val="CC0000"/>
                </a:solidFill>
              </a:rPr>
              <a:t>PROCESO DE ADMISIÓN: CONDICIONES PERSONALES</a:t>
            </a:r>
            <a:endParaRPr lang="en-US" sz="2400" b="1" dirty="0">
              <a:solidFill>
                <a:srgbClr val="CC0000"/>
              </a:solidFill>
            </a:endParaRPr>
          </a:p>
          <a:p>
            <a:pPr marL="342900" indent="-342900" algn="just">
              <a:spcBef>
                <a:spcPts val="600"/>
              </a:spcBef>
              <a:spcAft>
                <a:spcPts val="600"/>
              </a:spcAft>
              <a:buFont typeface="Arial" panose="020B0604020202020204" pitchFamily="34" charset="0"/>
              <a:buChar char="•"/>
            </a:pPr>
            <a:r>
              <a:rPr lang="es-EC" sz="2400" dirty="0">
                <a:solidFill>
                  <a:schemeClr val="tx1"/>
                </a:solidFill>
                <a:ea typeface="Times New Roman" panose="02020603050405020304" pitchFamily="18" charset="0"/>
              </a:rPr>
              <a:t>El perfil de la persona es una herramienta muy valiosa que permitirá tomar una buena decisión en el momento de elegir a un aspirante, </a:t>
            </a:r>
          </a:p>
          <a:p>
            <a:pPr marL="342900" indent="-342900" algn="just">
              <a:spcBef>
                <a:spcPts val="600"/>
              </a:spcBef>
              <a:spcAft>
                <a:spcPts val="600"/>
              </a:spcAft>
              <a:buFont typeface="Arial" panose="020B0604020202020204" pitchFamily="34" charset="0"/>
              <a:buChar char="•"/>
            </a:pPr>
            <a:r>
              <a:rPr lang="es-EC" sz="2400" dirty="0">
                <a:solidFill>
                  <a:schemeClr val="tx1"/>
                </a:solidFill>
                <a:ea typeface="Times New Roman" panose="02020603050405020304" pitchFamily="18" charset="0"/>
              </a:rPr>
              <a:t>Acervo cultural adquirido dentro del seno familiar y en su interactuar dentro de la sociedad: Cómo comprende los problemas actuales, cómo los enfrentaría y qué haría.</a:t>
            </a:r>
          </a:p>
          <a:p>
            <a:pPr marL="342900" indent="-342900" algn="just">
              <a:spcBef>
                <a:spcPts val="600"/>
              </a:spcBef>
              <a:spcAft>
                <a:spcPts val="600"/>
              </a:spcAft>
              <a:buFont typeface="Arial" panose="020B0604020202020204" pitchFamily="34" charset="0"/>
              <a:buChar char="•"/>
            </a:pPr>
            <a:r>
              <a:rPr lang="es-EC" sz="2400" dirty="0">
                <a:solidFill>
                  <a:schemeClr val="tx1"/>
                </a:solidFill>
                <a:ea typeface="Times New Roman" panose="02020603050405020304" pitchFamily="18" charset="0"/>
              </a:rPr>
              <a:t>Capacidad de manejarse adecuadamente en cualquier ambiente social, ya que la conducta, comportamiento, presencia y hábitos del oficial que representa a la Institución Militar, es motivo de permanente escrutinio por parte de la sociedad civil e incide en la imagen institucional (Representación).</a:t>
            </a:r>
          </a:p>
          <a:p>
            <a:pPr marL="342900" indent="-342900" algn="just">
              <a:spcBef>
                <a:spcPts val="600"/>
              </a:spcBef>
              <a:spcAft>
                <a:spcPts val="600"/>
              </a:spcAft>
              <a:buFont typeface="Arial" panose="020B0604020202020204" pitchFamily="34" charset="0"/>
              <a:buChar char="•"/>
            </a:pPr>
            <a:endParaRPr lang="es-EC" sz="2400" dirty="0">
              <a:solidFill>
                <a:schemeClr val="tx1"/>
              </a:solidFill>
              <a:effectLst/>
              <a:ea typeface="Times New Roman" panose="02020603050405020304" pitchFamily="18" charset="0"/>
            </a:endParaRPr>
          </a:p>
        </p:txBody>
      </p:sp>
      <p:pic>
        <p:nvPicPr>
          <p:cNvPr id="10" name="Picture 9">
            <a:extLst>
              <a:ext uri="{FF2B5EF4-FFF2-40B4-BE49-F238E27FC236}">
                <a16:creationId xmlns:a16="http://schemas.microsoft.com/office/drawing/2014/main" id="{F29F9708-4F48-A74E-884B-C0931C191BD8}"/>
              </a:ext>
            </a:extLst>
          </p:cNvPr>
          <p:cNvPicPr>
            <a:picLocks noChangeAspect="1"/>
          </p:cNvPicPr>
          <p:nvPr/>
        </p:nvPicPr>
        <p:blipFill>
          <a:blip r:embed="rId3"/>
          <a:stretch>
            <a:fillRect/>
          </a:stretch>
        </p:blipFill>
        <p:spPr>
          <a:xfrm>
            <a:off x="10800079" y="397389"/>
            <a:ext cx="1043044" cy="1043044"/>
          </a:xfrm>
          <a:prstGeom prst="rect">
            <a:avLst/>
          </a:prstGeom>
        </p:spPr>
      </p:pic>
      <p:pic>
        <p:nvPicPr>
          <p:cNvPr id="11" name="Picture 10">
            <a:extLst>
              <a:ext uri="{FF2B5EF4-FFF2-40B4-BE49-F238E27FC236}">
                <a16:creationId xmlns:a16="http://schemas.microsoft.com/office/drawing/2014/main" id="{0F4DBDE7-923A-5E47-A036-1ABDF2A0473A}"/>
              </a:ext>
            </a:extLst>
          </p:cNvPr>
          <p:cNvPicPr>
            <a:picLocks noChangeAspect="1"/>
          </p:cNvPicPr>
          <p:nvPr/>
        </p:nvPicPr>
        <p:blipFill>
          <a:blip r:embed="rId4"/>
          <a:stretch>
            <a:fillRect/>
          </a:stretch>
        </p:blipFill>
        <p:spPr>
          <a:xfrm>
            <a:off x="644354" y="182440"/>
            <a:ext cx="1632741" cy="1472941"/>
          </a:xfrm>
          <a:prstGeom prst="rect">
            <a:avLst/>
          </a:prstGeom>
        </p:spPr>
      </p:pic>
    </p:spTree>
    <p:extLst>
      <p:ext uri="{BB962C8B-B14F-4D97-AF65-F5344CB8AC3E}">
        <p14:creationId xmlns:p14="http://schemas.microsoft.com/office/powerpoint/2010/main" val="1360589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46000">
              <a:schemeClr val="tx1"/>
            </a:gs>
            <a:gs pos="100000">
              <a:schemeClr val="tx1">
                <a:lumMod val="95000"/>
                <a:lumOff val="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97250B-6140-EF45-9EE7-50E739CDD5EF}"/>
              </a:ext>
            </a:extLst>
          </p:cNvPr>
          <p:cNvPicPr>
            <a:picLocks noChangeAspect="1"/>
          </p:cNvPicPr>
          <p:nvPr/>
        </p:nvPicPr>
        <p:blipFill>
          <a:blip r:embed="rId2"/>
          <a:stretch>
            <a:fillRect/>
          </a:stretch>
        </p:blipFill>
        <p:spPr>
          <a:xfrm>
            <a:off x="10800079" y="397389"/>
            <a:ext cx="1043044" cy="1043044"/>
          </a:xfrm>
          <a:prstGeom prst="rect">
            <a:avLst/>
          </a:prstGeom>
        </p:spPr>
      </p:pic>
      <p:pic>
        <p:nvPicPr>
          <p:cNvPr id="8" name="Picture 7">
            <a:extLst>
              <a:ext uri="{FF2B5EF4-FFF2-40B4-BE49-F238E27FC236}">
                <a16:creationId xmlns:a16="http://schemas.microsoft.com/office/drawing/2014/main" id="{D8CE234B-9FB6-B643-88B6-3404D2D45422}"/>
              </a:ext>
            </a:extLst>
          </p:cNvPr>
          <p:cNvPicPr>
            <a:picLocks noChangeAspect="1"/>
          </p:cNvPicPr>
          <p:nvPr/>
        </p:nvPicPr>
        <p:blipFill>
          <a:blip r:embed="rId3"/>
          <a:stretch>
            <a:fillRect/>
          </a:stretch>
        </p:blipFill>
        <p:spPr>
          <a:xfrm>
            <a:off x="644354" y="182440"/>
            <a:ext cx="1632741" cy="1472941"/>
          </a:xfrm>
          <a:prstGeom prst="rect">
            <a:avLst/>
          </a:prstGeom>
        </p:spPr>
      </p:pic>
      <p:sp>
        <p:nvSpPr>
          <p:cNvPr id="21" name="Title 1">
            <a:extLst>
              <a:ext uri="{FF2B5EF4-FFF2-40B4-BE49-F238E27FC236}">
                <a16:creationId xmlns:a16="http://schemas.microsoft.com/office/drawing/2014/main" id="{92ECE161-F6F3-4D36-A2A0-C07E7D2E5404}"/>
              </a:ext>
            </a:extLst>
          </p:cNvPr>
          <p:cNvSpPr txBox="1">
            <a:spLocks/>
          </p:cNvSpPr>
          <p:nvPr/>
        </p:nvSpPr>
        <p:spPr bwMode="auto">
          <a:xfrm>
            <a:off x="1896199" y="404991"/>
            <a:ext cx="8602032" cy="584775"/>
          </a:xfrm>
          <a:prstGeom prst="rect">
            <a:avLst/>
          </a:prstGeom>
          <a:effectLst>
            <a:outerShdw blurRad="50800" dist="12700" dir="5400000" algn="ctr" rotWithShape="0">
              <a:sysClr val="windowText" lastClr="000000"/>
            </a:outerShdw>
          </a:effectLst>
        </p:spPr>
        <p:style>
          <a:lnRef idx="0">
            <a:scrgbClr r="0" g="0" b="0"/>
          </a:lnRef>
          <a:fillRef idx="1002">
            <a:schemeClr val="dk1"/>
          </a:fillRef>
          <a:effectRef idx="0">
            <a:scrgbClr r="0" g="0" b="0"/>
          </a:effectRef>
          <a:fontRef idx="major"/>
        </p:style>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j-ea"/>
                <a:cs typeface="Times New Roman" pitchFamily="18" charset="0"/>
              </a:rPr>
              <a:t>PROPUESTA</a:t>
            </a:r>
          </a:p>
        </p:txBody>
      </p:sp>
      <p:sp>
        <p:nvSpPr>
          <p:cNvPr id="19" name="TextBox 18">
            <a:extLst>
              <a:ext uri="{FF2B5EF4-FFF2-40B4-BE49-F238E27FC236}">
                <a16:creationId xmlns:a16="http://schemas.microsoft.com/office/drawing/2014/main" id="{0A1332FE-4E12-491A-8459-B8129B0CF059}"/>
              </a:ext>
            </a:extLst>
          </p:cNvPr>
          <p:cNvSpPr txBox="1"/>
          <p:nvPr/>
        </p:nvSpPr>
        <p:spPr>
          <a:xfrm>
            <a:off x="408175" y="1109321"/>
            <a:ext cx="11323448" cy="543225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lvl="1"/>
            <a:r>
              <a:rPr lang="es-ES" sz="2400" b="1" dirty="0">
                <a:solidFill>
                  <a:srgbClr val="CC0000"/>
                </a:solidFill>
              </a:rPr>
              <a:t>PROCESO DE ADMISIÓN: ENTREVISTA INICIAL</a:t>
            </a:r>
            <a:endParaRPr lang="en-US" sz="2400" b="1" dirty="0">
              <a:solidFill>
                <a:srgbClr val="CC0000"/>
              </a:solidFill>
            </a:endParaRPr>
          </a:p>
          <a:p>
            <a:pPr marL="342900" indent="-342900" algn="just">
              <a:spcBef>
                <a:spcPts val="600"/>
              </a:spcBef>
              <a:spcAft>
                <a:spcPts val="600"/>
              </a:spcAft>
              <a:buFont typeface="Arial" panose="020B0604020202020204" pitchFamily="34" charset="0"/>
              <a:buChar char="•"/>
            </a:pPr>
            <a:r>
              <a:rPr lang="es-EC" sz="2400" dirty="0">
                <a:solidFill>
                  <a:schemeClr val="tx1"/>
                </a:solidFill>
                <a:ea typeface="Times New Roman" panose="02020603050405020304" pitchFamily="18" charset="0"/>
              </a:rPr>
              <a:t>Entrevista explorativa y profunda, conformada por elementos civiles y militares idóneos, para evaluar y tiene </a:t>
            </a:r>
            <a:r>
              <a:rPr lang="es-EC" sz="2400" u="sng" dirty="0">
                <a:solidFill>
                  <a:schemeClr val="tx1"/>
                </a:solidFill>
                <a:ea typeface="Times New Roman" panose="02020603050405020304" pitchFamily="18" charset="0"/>
              </a:rPr>
              <a:t>carácter de excluyente</a:t>
            </a:r>
            <a:r>
              <a:rPr lang="es-EC" sz="2400" dirty="0">
                <a:solidFill>
                  <a:schemeClr val="tx1"/>
                </a:solidFill>
                <a:ea typeface="Times New Roman" panose="02020603050405020304" pitchFamily="18" charset="0"/>
              </a:rPr>
              <a:t>. (Imparcialidad, beneficio inst.) </a:t>
            </a:r>
          </a:p>
          <a:p>
            <a:pPr marL="342900" indent="-342900" algn="just">
              <a:spcBef>
                <a:spcPts val="600"/>
              </a:spcBef>
              <a:spcAft>
                <a:spcPts val="600"/>
              </a:spcAft>
              <a:buFont typeface="Arial" panose="020B0604020202020204" pitchFamily="34" charset="0"/>
              <a:buChar char="•"/>
            </a:pPr>
            <a:r>
              <a:rPr lang="es-EC" sz="2400" dirty="0">
                <a:solidFill>
                  <a:schemeClr val="tx1"/>
                </a:solidFill>
                <a:ea typeface="Times New Roman" panose="02020603050405020304" pitchFamily="18" charset="0"/>
              </a:rPr>
              <a:t>Disposición positiva frente a las preguntas e interrogantes</a:t>
            </a:r>
          </a:p>
          <a:p>
            <a:pPr marL="342900" indent="-342900" algn="just">
              <a:spcBef>
                <a:spcPts val="600"/>
              </a:spcBef>
              <a:spcAft>
                <a:spcPts val="600"/>
              </a:spcAft>
              <a:buFont typeface="Arial" panose="020B0604020202020204" pitchFamily="34" charset="0"/>
              <a:buChar char="•"/>
            </a:pPr>
            <a:r>
              <a:rPr lang="es-EC" sz="2400" dirty="0">
                <a:solidFill>
                  <a:schemeClr val="tx1"/>
                </a:solidFill>
                <a:ea typeface="Times New Roman" panose="02020603050405020304" pitchFamily="18" charset="0"/>
              </a:rPr>
              <a:t>Aptitud verbal, Vocación de servicio, Motivaciones de ingreso, Comprensión clara de lo que significa ser cadete, futuro oficial y las implicaciones que esto conlleva dentro de la institución militar, Idioma inglés básico, Conocimientos generales de actualidad internacional, Interés por ser parte de la institución, Presencia personal y seguridad en sí mismo.</a:t>
            </a:r>
          </a:p>
          <a:p>
            <a:pPr marL="342900" indent="-342900" algn="just">
              <a:spcBef>
                <a:spcPts val="600"/>
              </a:spcBef>
              <a:spcAft>
                <a:spcPts val="600"/>
              </a:spcAft>
              <a:buFont typeface="Arial" panose="020B0604020202020204" pitchFamily="34" charset="0"/>
              <a:buChar char="•"/>
            </a:pPr>
            <a:r>
              <a:rPr lang="es-EC" sz="2400" dirty="0">
                <a:solidFill>
                  <a:schemeClr val="tx1"/>
                </a:solidFill>
                <a:ea typeface="Times New Roman" panose="02020603050405020304" pitchFamily="18" charset="0"/>
              </a:rPr>
              <a:t>Considerar que la ESMIL no está obligada a admitir aspirantes por causales diferentes al estricto interés de contar con el personal que proporcione mejores resultados para el desempeño del instituto a nivel académico-militar y al fortalecimiento de su prestigio como alma máter del Ejército.</a:t>
            </a:r>
          </a:p>
        </p:txBody>
      </p:sp>
    </p:spTree>
    <p:extLst>
      <p:ext uri="{BB962C8B-B14F-4D97-AF65-F5344CB8AC3E}">
        <p14:creationId xmlns:p14="http://schemas.microsoft.com/office/powerpoint/2010/main" val="1131960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46000">
              <a:schemeClr val="tx1"/>
            </a:gs>
            <a:gs pos="100000">
              <a:schemeClr val="tx1">
                <a:lumMod val="95000"/>
                <a:lumOff val="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873E6D-BDE5-F140-A49F-CE33BAAD467B}"/>
              </a:ext>
            </a:extLst>
          </p:cNvPr>
          <p:cNvPicPr>
            <a:picLocks noChangeAspect="1"/>
          </p:cNvPicPr>
          <p:nvPr/>
        </p:nvPicPr>
        <p:blipFill>
          <a:blip r:embed="rId2"/>
          <a:stretch>
            <a:fillRect/>
          </a:stretch>
        </p:blipFill>
        <p:spPr>
          <a:xfrm>
            <a:off x="10800079" y="397389"/>
            <a:ext cx="1043044" cy="1043044"/>
          </a:xfrm>
          <a:prstGeom prst="rect">
            <a:avLst/>
          </a:prstGeom>
        </p:spPr>
      </p:pic>
      <p:pic>
        <p:nvPicPr>
          <p:cNvPr id="8" name="Picture 7">
            <a:extLst>
              <a:ext uri="{FF2B5EF4-FFF2-40B4-BE49-F238E27FC236}">
                <a16:creationId xmlns:a16="http://schemas.microsoft.com/office/drawing/2014/main" id="{7B9834D4-52A7-1B40-9F4B-96681E298D18}"/>
              </a:ext>
            </a:extLst>
          </p:cNvPr>
          <p:cNvPicPr>
            <a:picLocks noChangeAspect="1"/>
          </p:cNvPicPr>
          <p:nvPr/>
        </p:nvPicPr>
        <p:blipFill>
          <a:blip r:embed="rId3"/>
          <a:stretch>
            <a:fillRect/>
          </a:stretch>
        </p:blipFill>
        <p:spPr>
          <a:xfrm>
            <a:off x="644354" y="182440"/>
            <a:ext cx="1632741" cy="1472941"/>
          </a:xfrm>
          <a:prstGeom prst="rect">
            <a:avLst/>
          </a:prstGeom>
        </p:spPr>
      </p:pic>
      <p:sp>
        <p:nvSpPr>
          <p:cNvPr id="21" name="Title 1">
            <a:extLst>
              <a:ext uri="{FF2B5EF4-FFF2-40B4-BE49-F238E27FC236}">
                <a16:creationId xmlns:a16="http://schemas.microsoft.com/office/drawing/2014/main" id="{92ECE161-F6F3-4D36-A2A0-C07E7D2E5404}"/>
              </a:ext>
            </a:extLst>
          </p:cNvPr>
          <p:cNvSpPr txBox="1">
            <a:spLocks/>
          </p:cNvSpPr>
          <p:nvPr/>
        </p:nvSpPr>
        <p:spPr bwMode="auto">
          <a:xfrm>
            <a:off x="1896199" y="404991"/>
            <a:ext cx="8602032" cy="584775"/>
          </a:xfrm>
          <a:prstGeom prst="rect">
            <a:avLst/>
          </a:prstGeom>
          <a:effectLst>
            <a:outerShdw blurRad="50800" dist="12700" dir="5400000" algn="ctr" rotWithShape="0">
              <a:sysClr val="windowText" lastClr="000000"/>
            </a:outerShdw>
          </a:effectLst>
        </p:spPr>
        <p:style>
          <a:lnRef idx="0">
            <a:scrgbClr r="0" g="0" b="0"/>
          </a:lnRef>
          <a:fillRef idx="1002">
            <a:schemeClr val="dk1"/>
          </a:fillRef>
          <a:effectRef idx="0">
            <a:scrgbClr r="0" g="0" b="0"/>
          </a:effectRef>
          <a:fontRef idx="major"/>
        </p:style>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j-ea"/>
                <a:cs typeface="Times New Roman" pitchFamily="18" charset="0"/>
              </a:rPr>
              <a:t>PROPUESTA</a:t>
            </a:r>
          </a:p>
        </p:txBody>
      </p:sp>
      <p:sp>
        <p:nvSpPr>
          <p:cNvPr id="19" name="TextBox 18">
            <a:extLst>
              <a:ext uri="{FF2B5EF4-FFF2-40B4-BE49-F238E27FC236}">
                <a16:creationId xmlns:a16="http://schemas.microsoft.com/office/drawing/2014/main" id="{0A1332FE-4E12-491A-8459-B8129B0CF059}"/>
              </a:ext>
            </a:extLst>
          </p:cNvPr>
          <p:cNvSpPr txBox="1"/>
          <p:nvPr/>
        </p:nvSpPr>
        <p:spPr>
          <a:xfrm>
            <a:off x="1049867" y="1109321"/>
            <a:ext cx="10681756" cy="617092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lvl="1"/>
            <a:r>
              <a:rPr lang="es-ES" sz="2400" b="1" dirty="0">
                <a:solidFill>
                  <a:srgbClr val="CC0000"/>
                </a:solidFill>
              </a:rPr>
              <a:t>PROCESO DE ADMISIÓN: PERIODO DE NIVELACIÓN ACADÉMICA</a:t>
            </a:r>
            <a:endParaRPr lang="en-US" sz="2400" b="1" dirty="0">
              <a:solidFill>
                <a:srgbClr val="CC0000"/>
              </a:solidFill>
            </a:endParaRPr>
          </a:p>
          <a:p>
            <a:pPr marL="342900" indent="-342900" algn="just">
              <a:spcBef>
                <a:spcPts val="600"/>
              </a:spcBef>
              <a:spcAft>
                <a:spcPts val="600"/>
              </a:spcAft>
              <a:buFont typeface="Arial" panose="020B0604020202020204" pitchFamily="34" charset="0"/>
              <a:buChar char="•"/>
            </a:pPr>
            <a:r>
              <a:rPr lang="es-EC" sz="2400" dirty="0">
                <a:solidFill>
                  <a:schemeClr val="tx1"/>
                </a:solidFill>
                <a:ea typeface="Times New Roman" panose="02020603050405020304" pitchFamily="18" charset="0"/>
              </a:rPr>
              <a:t>El personal que ha sido calificado como idóneo en las subsiguientes pruebas: médicas, físicas, psicológicas (que se mantienen igual), se someterán a un periodo de nivelación académica en:</a:t>
            </a:r>
          </a:p>
          <a:p>
            <a:pPr marL="342900" indent="-342900" algn="just">
              <a:spcBef>
                <a:spcPts val="600"/>
              </a:spcBef>
              <a:spcAft>
                <a:spcPts val="600"/>
              </a:spcAft>
              <a:buFont typeface="Arial" panose="020B0604020202020204" pitchFamily="34" charset="0"/>
              <a:buChar char="•"/>
            </a:pPr>
            <a:r>
              <a:rPr lang="es-EC" sz="2400" dirty="0">
                <a:solidFill>
                  <a:schemeClr val="tx1"/>
                </a:solidFill>
                <a:ea typeface="Times New Roman" panose="02020603050405020304" pitchFamily="18" charset="0"/>
              </a:rPr>
              <a:t>Inglés, Matemáticas, Estadística Descriptiva Técnica, Física Clásica, Geometría y Trigonometría, Fundamentos Contables, con un curso de nivelación pre-politécnico en donde luego de un periodo de un mes de clases de nivelación, se procederá a realizar un proceso de evaluación.</a:t>
            </a:r>
          </a:p>
          <a:p>
            <a:pPr marL="342900" indent="-342900" algn="just">
              <a:spcBef>
                <a:spcPts val="600"/>
              </a:spcBef>
              <a:spcAft>
                <a:spcPts val="600"/>
              </a:spcAft>
              <a:buFont typeface="Arial" panose="020B0604020202020204" pitchFamily="34" charset="0"/>
              <a:buChar char="•"/>
            </a:pPr>
            <a:r>
              <a:rPr lang="es-EC" sz="2400" dirty="0">
                <a:solidFill>
                  <a:schemeClr val="tx1"/>
                </a:solidFill>
                <a:ea typeface="Times New Roman" panose="02020603050405020304" pitchFamily="18" charset="0"/>
              </a:rPr>
              <a:t>El periodo pre-politécnico permitirá realizar un análisis más amplio de las verdaderas bases conceptuales y de conocimientos generales del aspirante y que le permitirá desenvolverse sin contratiempos durante su periodo de formación como futuro cadete y el beneficio institucional que conllevaría su admisión. Este periodo, en términos generales, es excluyente y establecería la lista final de aceptados para el ingreso a la ESMIL.</a:t>
            </a:r>
          </a:p>
          <a:p>
            <a:pPr marL="342900" indent="-342900" algn="just">
              <a:spcBef>
                <a:spcPts val="600"/>
              </a:spcBef>
              <a:spcAft>
                <a:spcPts val="600"/>
              </a:spcAft>
              <a:buFont typeface="Arial" panose="020B0604020202020204" pitchFamily="34" charset="0"/>
              <a:buChar char="•"/>
            </a:pPr>
            <a:endParaRPr lang="es-EC" sz="2400" dirty="0">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3839609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11 Rectángulo redondeado"/>
          <p:cNvSpPr>
            <a:spLocks noChangeArrowheads="1"/>
          </p:cNvSpPr>
          <p:nvPr/>
        </p:nvSpPr>
        <p:spPr bwMode="auto">
          <a:xfrm>
            <a:off x="3143251" y="4292604"/>
            <a:ext cx="5905500" cy="50482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marL="609585" indent="-609585" algn="just">
              <a:lnSpc>
                <a:spcPct val="80000"/>
              </a:lnSpc>
            </a:pPr>
            <a:endParaRPr lang="es-EC" sz="2600" b="1" dirty="0">
              <a:solidFill>
                <a:schemeClr val="bg1"/>
              </a:solidFill>
              <a:latin typeface="Times New Roman" pitchFamily="18" charset="0"/>
            </a:endParaRPr>
          </a:p>
        </p:txBody>
      </p:sp>
      <p:sp>
        <p:nvSpPr>
          <p:cNvPr id="47110" name="12 Rectángulo redondeado"/>
          <p:cNvSpPr>
            <a:spLocks noChangeArrowheads="1"/>
          </p:cNvSpPr>
          <p:nvPr/>
        </p:nvSpPr>
        <p:spPr bwMode="auto">
          <a:xfrm>
            <a:off x="3935417" y="3573467"/>
            <a:ext cx="5761037" cy="71913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marL="609585" indent="-609585" algn="just">
              <a:lnSpc>
                <a:spcPct val="80000"/>
              </a:lnSpc>
            </a:pPr>
            <a:endParaRPr lang="es-EC" sz="2600" b="1" dirty="0">
              <a:solidFill>
                <a:schemeClr val="bg1"/>
              </a:solidFill>
              <a:latin typeface="Times New Roman" pitchFamily="18" charset="0"/>
            </a:endParaRPr>
          </a:p>
        </p:txBody>
      </p:sp>
      <p:sp>
        <p:nvSpPr>
          <p:cNvPr id="7" name="Rectángulo 15">
            <a:hlinkClick r:id="rId3" action="ppaction://hlinkfile"/>
          </p:cNvPr>
          <p:cNvSpPr/>
          <p:nvPr/>
        </p:nvSpPr>
        <p:spPr>
          <a:xfrm>
            <a:off x="5243946" y="452541"/>
            <a:ext cx="5829729" cy="707886"/>
          </a:xfrm>
          <a:prstGeom prst="rect">
            <a:avLst/>
          </a:prstGeom>
        </p:spPr>
        <p:txBody>
          <a:bodyPr wrap="square">
            <a:spAutoFit/>
          </a:bodyPr>
          <a:lstStyle/>
          <a:p>
            <a:pPr marL="177796" indent="-177796" algn="ctr" defTabSz="685783">
              <a:spcBef>
                <a:spcPts val="300"/>
              </a:spcBef>
              <a:spcAft>
                <a:spcPts val="300"/>
              </a:spcAft>
              <a:buClr>
                <a:srgbClr val="C0504D">
                  <a:lumMod val="75000"/>
                </a:srgbClr>
              </a:buClr>
              <a:buSzPct val="120000"/>
              <a:tabLst>
                <a:tab pos="2694318" algn="l"/>
                <a:tab pos="3031255" algn="l"/>
                <a:tab pos="3368194" algn="l"/>
                <a:tab pos="3705133" algn="l"/>
                <a:tab pos="4042071" algn="l"/>
                <a:tab pos="4379009" algn="l"/>
                <a:tab pos="4715949" algn="l"/>
                <a:tab pos="5052887" algn="l"/>
                <a:tab pos="5389825" algn="l"/>
                <a:tab pos="5726763" algn="l"/>
                <a:tab pos="6063703" algn="l"/>
                <a:tab pos="6400640" algn="l"/>
                <a:tab pos="6737578" algn="l"/>
              </a:tabLst>
              <a:defRPr/>
            </a:pPr>
            <a:r>
              <a:rPr lang="en-US" sz="4000" b="1" u="sng" dirty="0">
                <a:solidFill>
                  <a:srgbClr val="22222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SUMARIO</a:t>
            </a:r>
            <a:endParaRPr lang="es-EC" sz="40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 name="Rectángulo 9">
            <a:extLst>
              <a:ext uri="{FF2B5EF4-FFF2-40B4-BE49-F238E27FC236}">
                <a16:creationId xmlns:a16="http://schemas.microsoft.com/office/drawing/2014/main" id="{E4CC803B-DEBE-4DA8-A28C-286634FBE68F}"/>
              </a:ext>
            </a:extLst>
          </p:cNvPr>
          <p:cNvSpPr/>
          <p:nvPr/>
        </p:nvSpPr>
        <p:spPr>
          <a:xfrm>
            <a:off x="5518151" y="2049973"/>
            <a:ext cx="6673848" cy="1938992"/>
          </a:xfrm>
          <a:prstGeom prst="rect">
            <a:avLst/>
          </a:prstGeom>
        </p:spPr>
        <p:txBody>
          <a:bodyPr wrap="square">
            <a:spAutoFit/>
          </a:bodyPr>
          <a:lstStyle/>
          <a:p>
            <a:pPr marL="285750" lvl="0" indent="-285750">
              <a:buFont typeface="Arial" panose="020B0604020202020204" pitchFamily="34" charset="0"/>
              <a:buChar char="•"/>
            </a:pPr>
            <a:r>
              <a:rPr lang="es-EC" sz="4000" dirty="0"/>
              <a:t>Formulación del problema </a:t>
            </a:r>
          </a:p>
          <a:p>
            <a:pPr marL="285750" lvl="0" indent="-285750">
              <a:buFont typeface="Arial" panose="020B0604020202020204" pitchFamily="34" charset="0"/>
              <a:buChar char="•"/>
            </a:pPr>
            <a:r>
              <a:rPr lang="es-EC" sz="4000" dirty="0"/>
              <a:t>Conclusiones  </a:t>
            </a:r>
          </a:p>
          <a:p>
            <a:pPr marL="285750" lvl="0" indent="-285750">
              <a:buFont typeface="Arial" panose="020B0604020202020204" pitchFamily="34" charset="0"/>
              <a:buChar char="•"/>
            </a:pPr>
            <a:r>
              <a:rPr lang="es-EC" sz="4000" dirty="0"/>
              <a:t>Propuesta </a:t>
            </a:r>
            <a:endParaRPr lang="es-EC" sz="2800" i="1" dirty="0">
              <a:effectLst>
                <a:outerShdw blurRad="38100" dist="38100" dir="2700000" algn="tl">
                  <a:srgbClr val="000000">
                    <a:alpha val="43137"/>
                  </a:srgbClr>
                </a:outerShdw>
              </a:effectLst>
              <a:cs typeface="Times New Roman" panose="02020603050405020304" pitchFamily="18" charset="0"/>
            </a:endParaRPr>
          </a:p>
        </p:txBody>
      </p:sp>
      <p:pic>
        <p:nvPicPr>
          <p:cNvPr id="9" name="Picture 8">
            <a:extLst>
              <a:ext uri="{FF2B5EF4-FFF2-40B4-BE49-F238E27FC236}">
                <a16:creationId xmlns:a16="http://schemas.microsoft.com/office/drawing/2014/main" id="{D1CD5552-D6A7-5846-9851-A43F428B9CCD}"/>
              </a:ext>
            </a:extLst>
          </p:cNvPr>
          <p:cNvPicPr>
            <a:picLocks noChangeAspect="1"/>
          </p:cNvPicPr>
          <p:nvPr/>
        </p:nvPicPr>
        <p:blipFill>
          <a:blip r:embed="rId4"/>
          <a:stretch>
            <a:fillRect/>
          </a:stretch>
        </p:blipFill>
        <p:spPr>
          <a:xfrm>
            <a:off x="1003387" y="1893977"/>
            <a:ext cx="3723397" cy="3358980"/>
          </a:xfrm>
          <a:prstGeom prst="rect">
            <a:avLst/>
          </a:prstGeom>
        </p:spPr>
      </p:pic>
    </p:spTree>
    <p:extLst>
      <p:ext uri="{BB962C8B-B14F-4D97-AF65-F5344CB8AC3E}">
        <p14:creationId xmlns:p14="http://schemas.microsoft.com/office/powerpoint/2010/main" val="3235358392"/>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46000">
              <a:schemeClr val="tx1"/>
            </a:gs>
            <a:gs pos="100000">
              <a:schemeClr val="tx1">
                <a:lumMod val="95000"/>
                <a:lumOff val="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D32883-E889-774A-9F9E-CE2F6B4640CC}"/>
              </a:ext>
            </a:extLst>
          </p:cNvPr>
          <p:cNvSpPr/>
          <p:nvPr/>
        </p:nvSpPr>
        <p:spPr>
          <a:xfrm>
            <a:off x="2004854" y="2967335"/>
            <a:ext cx="8182305"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GRACIAS POR SU ATENCIÓN</a:t>
            </a:r>
          </a:p>
        </p:txBody>
      </p:sp>
      <p:grpSp>
        <p:nvGrpSpPr>
          <p:cNvPr id="7" name="Group 6">
            <a:extLst>
              <a:ext uri="{FF2B5EF4-FFF2-40B4-BE49-F238E27FC236}">
                <a16:creationId xmlns:a16="http://schemas.microsoft.com/office/drawing/2014/main" id="{FBCDAC79-D176-FB41-9035-CF5FC604103F}"/>
              </a:ext>
            </a:extLst>
          </p:cNvPr>
          <p:cNvGrpSpPr/>
          <p:nvPr/>
        </p:nvGrpSpPr>
        <p:grpSpPr>
          <a:xfrm>
            <a:off x="460376" y="5642286"/>
            <a:ext cx="11271247" cy="914176"/>
            <a:chOff x="677449" y="5062331"/>
            <a:chExt cx="11271247" cy="1378002"/>
          </a:xfrm>
        </p:grpSpPr>
        <p:grpSp>
          <p:nvGrpSpPr>
            <p:cNvPr id="8" name="Group 7">
              <a:extLst>
                <a:ext uri="{FF2B5EF4-FFF2-40B4-BE49-F238E27FC236}">
                  <a16:creationId xmlns:a16="http://schemas.microsoft.com/office/drawing/2014/main" id="{D91E3256-39A0-B444-9FB4-A7F14F9237F5}"/>
                </a:ext>
              </a:extLst>
            </p:cNvPr>
            <p:cNvGrpSpPr/>
            <p:nvPr/>
          </p:nvGrpSpPr>
          <p:grpSpPr>
            <a:xfrm>
              <a:off x="677449" y="5062331"/>
              <a:ext cx="3139177" cy="1378002"/>
              <a:chOff x="572328" y="1608482"/>
              <a:chExt cx="4251462" cy="3069535"/>
            </a:xfrm>
          </p:grpSpPr>
          <p:pic>
            <p:nvPicPr>
              <p:cNvPr id="11" name="Picture 2" descr="CADETES DE... - ESMIL - Escuela Superior Militar Eloy Alfaro | Facebook">
                <a:extLst>
                  <a:ext uri="{FF2B5EF4-FFF2-40B4-BE49-F238E27FC236}">
                    <a16:creationId xmlns:a16="http://schemas.microsoft.com/office/drawing/2014/main" id="{B9D0C1E2-8341-8142-803A-53D585B63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328" y="1608482"/>
                <a:ext cx="2104611" cy="12130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B589AB9-00E3-4E42-8EAF-39C6231DD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939" y="1608482"/>
                <a:ext cx="2146851" cy="1213086"/>
              </a:xfrm>
              <a:prstGeom prst="rect">
                <a:avLst/>
              </a:prstGeom>
              <a:ln>
                <a:noFill/>
              </a:ln>
              <a:effectLst>
                <a:softEdge rad="112500"/>
              </a:effectLst>
            </p:spPr>
          </p:pic>
          <p:pic>
            <p:nvPicPr>
              <p:cNvPr id="13" name="Picture 12">
                <a:extLst>
                  <a:ext uri="{FF2B5EF4-FFF2-40B4-BE49-F238E27FC236}">
                    <a16:creationId xmlns:a16="http://schemas.microsoft.com/office/drawing/2014/main" id="{F8414E51-2CB5-2A47-B5EF-7979EAA622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328" y="2821568"/>
                <a:ext cx="4251462" cy="1856449"/>
              </a:xfrm>
              <a:prstGeom prst="rect">
                <a:avLst/>
              </a:prstGeom>
              <a:ln>
                <a:noFill/>
              </a:ln>
              <a:effectLst>
                <a:softEdge rad="112500"/>
              </a:effectLst>
            </p:spPr>
          </p:pic>
        </p:grpSp>
        <p:pic>
          <p:nvPicPr>
            <p:cNvPr id="9" name="Picture 8">
              <a:extLst>
                <a:ext uri="{FF2B5EF4-FFF2-40B4-BE49-F238E27FC236}">
                  <a16:creationId xmlns:a16="http://schemas.microsoft.com/office/drawing/2014/main" id="{A60D143A-44E0-6E43-B0F7-E3ACCE8098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3820" y="5062331"/>
              <a:ext cx="4706110" cy="1378002"/>
            </a:xfrm>
            <a:prstGeom prst="rect">
              <a:avLst/>
            </a:prstGeom>
            <a:ln>
              <a:noFill/>
            </a:ln>
            <a:effectLst>
              <a:softEdge rad="112500"/>
            </a:effectLst>
          </p:spPr>
        </p:pic>
        <p:pic>
          <p:nvPicPr>
            <p:cNvPr id="10" name="Picture 9">
              <a:extLst>
                <a:ext uri="{FF2B5EF4-FFF2-40B4-BE49-F238E27FC236}">
                  <a16:creationId xmlns:a16="http://schemas.microsoft.com/office/drawing/2014/main" id="{BD945235-0620-7343-9CEE-A82FE0CC4C28}"/>
                </a:ext>
              </a:extLst>
            </p:cNvPr>
            <p:cNvPicPr>
              <a:picLocks noChangeAspect="1"/>
            </p:cNvPicPr>
            <p:nvPr/>
          </p:nvPicPr>
          <p:blipFill rotWithShape="1">
            <a:blip r:embed="rId6">
              <a:extLst>
                <a:ext uri="{28A0092B-C50C-407E-A947-70E740481C1C}">
                  <a14:useLocalDpi xmlns:a14="http://schemas.microsoft.com/office/drawing/2010/main" val="0"/>
                </a:ext>
              </a:extLst>
            </a:blip>
            <a:srcRect t="34322" r="4310"/>
            <a:stretch/>
          </p:blipFill>
          <p:spPr>
            <a:xfrm>
              <a:off x="9037983" y="5062331"/>
              <a:ext cx="2910713" cy="1378002"/>
            </a:xfrm>
            <a:prstGeom prst="rect">
              <a:avLst/>
            </a:prstGeom>
            <a:ln>
              <a:noFill/>
            </a:ln>
            <a:effectLst>
              <a:softEdge rad="112500"/>
            </a:effectLst>
          </p:spPr>
        </p:pic>
      </p:grpSp>
      <p:pic>
        <p:nvPicPr>
          <p:cNvPr id="14" name="Picture 13">
            <a:extLst>
              <a:ext uri="{FF2B5EF4-FFF2-40B4-BE49-F238E27FC236}">
                <a16:creationId xmlns:a16="http://schemas.microsoft.com/office/drawing/2014/main" id="{09DBEF6F-8C40-9E4B-8B9F-84DE5D0D8DA7}"/>
              </a:ext>
            </a:extLst>
          </p:cNvPr>
          <p:cNvPicPr>
            <a:picLocks noChangeAspect="1"/>
          </p:cNvPicPr>
          <p:nvPr/>
        </p:nvPicPr>
        <p:blipFill>
          <a:blip r:embed="rId7"/>
          <a:stretch>
            <a:fillRect/>
          </a:stretch>
        </p:blipFill>
        <p:spPr>
          <a:xfrm>
            <a:off x="10800079" y="397389"/>
            <a:ext cx="1043044" cy="1043044"/>
          </a:xfrm>
          <a:prstGeom prst="rect">
            <a:avLst/>
          </a:prstGeom>
        </p:spPr>
      </p:pic>
      <p:pic>
        <p:nvPicPr>
          <p:cNvPr id="15" name="Picture 14">
            <a:extLst>
              <a:ext uri="{FF2B5EF4-FFF2-40B4-BE49-F238E27FC236}">
                <a16:creationId xmlns:a16="http://schemas.microsoft.com/office/drawing/2014/main" id="{2B464F38-BB9F-E447-9B95-78A597FB5B67}"/>
              </a:ext>
            </a:extLst>
          </p:cNvPr>
          <p:cNvPicPr>
            <a:picLocks noChangeAspect="1"/>
          </p:cNvPicPr>
          <p:nvPr/>
        </p:nvPicPr>
        <p:blipFill>
          <a:blip r:embed="rId8"/>
          <a:stretch>
            <a:fillRect/>
          </a:stretch>
        </p:blipFill>
        <p:spPr>
          <a:xfrm>
            <a:off x="644354" y="182440"/>
            <a:ext cx="1632741" cy="1472941"/>
          </a:xfrm>
          <a:prstGeom prst="rect">
            <a:avLst/>
          </a:prstGeom>
        </p:spPr>
      </p:pic>
    </p:spTree>
    <p:extLst>
      <p:ext uri="{BB962C8B-B14F-4D97-AF65-F5344CB8AC3E}">
        <p14:creationId xmlns:p14="http://schemas.microsoft.com/office/powerpoint/2010/main" val="2388196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46000">
              <a:schemeClr val="tx1"/>
            </a:gs>
            <a:gs pos="100000">
              <a:schemeClr val="tx1">
                <a:lumMod val="95000"/>
                <a:lumOff val="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5466E3-D035-466D-B5D9-FFEE0D390B64}"/>
              </a:ext>
            </a:extLst>
          </p:cNvPr>
          <p:cNvSpPr txBox="1"/>
          <p:nvPr/>
        </p:nvSpPr>
        <p:spPr>
          <a:xfrm>
            <a:off x="3472069" y="1802296"/>
            <a:ext cx="8030817" cy="83099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just"/>
            <a:r>
              <a:rPr lang="es-ES" sz="2400" dirty="0">
                <a:solidFill>
                  <a:schemeClr val="tx1"/>
                </a:solidFill>
                <a:effectLst/>
                <a:ea typeface="Times New Roman" panose="02020603050405020304" pitchFamily="18" charset="0"/>
              </a:rPr>
              <a:t>En los últimos años, la imagen institucional del Ejército Ecuatoriano se ha visto desdibujada </a:t>
            </a:r>
            <a:endParaRPr lang="es-EC" dirty="0">
              <a:solidFill>
                <a:schemeClr val="tx1"/>
              </a:solidFill>
            </a:endParaRPr>
          </a:p>
        </p:txBody>
      </p:sp>
      <p:pic>
        <p:nvPicPr>
          <p:cNvPr id="8" name="Picture 7">
            <a:extLst>
              <a:ext uri="{FF2B5EF4-FFF2-40B4-BE49-F238E27FC236}">
                <a16:creationId xmlns:a16="http://schemas.microsoft.com/office/drawing/2014/main" id="{7E722513-8944-4602-ACB1-782D1E8C7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354" y="1551044"/>
            <a:ext cx="1924050" cy="1333500"/>
          </a:xfrm>
          <a:prstGeom prst="rect">
            <a:avLst/>
          </a:prstGeom>
          <a:ln>
            <a:noFill/>
          </a:ln>
          <a:effectLst>
            <a:softEdge rad="112500"/>
          </a:effectLst>
        </p:spPr>
      </p:pic>
      <p:sp>
        <p:nvSpPr>
          <p:cNvPr id="9" name="Arrow: Right 8">
            <a:extLst>
              <a:ext uri="{FF2B5EF4-FFF2-40B4-BE49-F238E27FC236}">
                <a16:creationId xmlns:a16="http://schemas.microsoft.com/office/drawing/2014/main" id="{FA515FB6-5D70-4605-8B39-DF060C0E2DA0}"/>
              </a:ext>
            </a:extLst>
          </p:cNvPr>
          <p:cNvSpPr/>
          <p:nvPr/>
        </p:nvSpPr>
        <p:spPr>
          <a:xfrm>
            <a:off x="2526474" y="1975478"/>
            <a:ext cx="945595"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Picture 11">
            <a:extLst>
              <a:ext uri="{FF2B5EF4-FFF2-40B4-BE49-F238E27FC236}">
                <a16:creationId xmlns:a16="http://schemas.microsoft.com/office/drawing/2014/main" id="{C790431F-467F-4E9E-A087-8B3B8FD23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306" y="3349578"/>
            <a:ext cx="1861168" cy="1333500"/>
          </a:xfrm>
          <a:prstGeom prst="rect">
            <a:avLst/>
          </a:prstGeom>
          <a:ln>
            <a:noFill/>
          </a:ln>
          <a:effectLst>
            <a:softEdge rad="112500"/>
          </a:effectLst>
        </p:spPr>
      </p:pic>
      <p:sp>
        <p:nvSpPr>
          <p:cNvPr id="14" name="Arrow: Right 13">
            <a:extLst>
              <a:ext uri="{FF2B5EF4-FFF2-40B4-BE49-F238E27FC236}">
                <a16:creationId xmlns:a16="http://schemas.microsoft.com/office/drawing/2014/main" id="{8BBEE7BA-E196-42E5-991E-7FA2EEBC86D5}"/>
              </a:ext>
            </a:extLst>
          </p:cNvPr>
          <p:cNvSpPr/>
          <p:nvPr/>
        </p:nvSpPr>
        <p:spPr>
          <a:xfrm>
            <a:off x="2507418" y="3656658"/>
            <a:ext cx="945595"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TextBox 14">
            <a:extLst>
              <a:ext uri="{FF2B5EF4-FFF2-40B4-BE49-F238E27FC236}">
                <a16:creationId xmlns:a16="http://schemas.microsoft.com/office/drawing/2014/main" id="{B346DD62-173F-4AD8-8B81-1D19268E4563}"/>
              </a:ext>
            </a:extLst>
          </p:cNvPr>
          <p:cNvSpPr txBox="1"/>
          <p:nvPr/>
        </p:nvSpPr>
        <p:spPr>
          <a:xfrm>
            <a:off x="3472068" y="3285173"/>
            <a:ext cx="8030817" cy="120032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s-ES" sz="2400" dirty="0">
                <a:solidFill>
                  <a:schemeClr val="tx1"/>
                </a:solidFill>
                <a:effectLst/>
                <a:ea typeface="Times New Roman" panose="02020603050405020304" pitchFamily="18" charset="0"/>
              </a:rPr>
              <a:t>Por este motivo </a:t>
            </a:r>
            <a:r>
              <a:rPr lang="es-ES" sz="2400" dirty="0">
                <a:solidFill>
                  <a:schemeClr val="tx1"/>
                </a:solidFill>
              </a:rPr>
              <a:t>la presente investigación está centrada en determinar si el proceso de selección de aspirantes a la Escuela Superior Militar “ELOY ALFARO” es el más adecuado.</a:t>
            </a:r>
            <a:endParaRPr lang="es-EC" dirty="0">
              <a:solidFill>
                <a:schemeClr val="tx1"/>
              </a:solidFill>
            </a:endParaRPr>
          </a:p>
        </p:txBody>
      </p:sp>
      <p:sp>
        <p:nvSpPr>
          <p:cNvPr id="16" name="TextBox 15">
            <a:extLst>
              <a:ext uri="{FF2B5EF4-FFF2-40B4-BE49-F238E27FC236}">
                <a16:creationId xmlns:a16="http://schemas.microsoft.com/office/drawing/2014/main" id="{C37E96A0-C59A-4F1B-873C-6040F8955926}"/>
              </a:ext>
            </a:extLst>
          </p:cNvPr>
          <p:cNvSpPr txBox="1"/>
          <p:nvPr/>
        </p:nvSpPr>
        <p:spPr>
          <a:xfrm>
            <a:off x="3453013" y="5209229"/>
            <a:ext cx="8030817"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es-ES" sz="2400" dirty="0">
                <a:solidFill>
                  <a:schemeClr val="tx1"/>
                </a:solidFill>
                <a:effectLst/>
                <a:ea typeface="Times New Roman" panose="02020603050405020304" pitchFamily="18" charset="0"/>
              </a:rPr>
              <a:t>Cabe mencionar en los dos últimos procesos </a:t>
            </a:r>
            <a:r>
              <a:rPr lang="es-ES" sz="2400" dirty="0">
                <a:solidFill>
                  <a:schemeClr val="tx1"/>
                </a:solidFill>
              </a:rPr>
              <a:t>no se cumplió con la directiva, que se establece los cupos de ingreso a la Escuela superior Militar “ELOY ALFARO”,</a:t>
            </a:r>
            <a:endParaRPr lang="es-EC" sz="2400" dirty="0">
              <a:solidFill>
                <a:schemeClr val="tx1"/>
              </a:solidFill>
            </a:endParaRPr>
          </a:p>
        </p:txBody>
      </p:sp>
      <p:sp>
        <p:nvSpPr>
          <p:cNvPr id="17" name="Arrow: Right 16">
            <a:extLst>
              <a:ext uri="{FF2B5EF4-FFF2-40B4-BE49-F238E27FC236}">
                <a16:creationId xmlns:a16="http://schemas.microsoft.com/office/drawing/2014/main" id="{AA5ED4CE-5957-421E-A3FE-DCEEDA79CB46}"/>
              </a:ext>
            </a:extLst>
          </p:cNvPr>
          <p:cNvSpPr/>
          <p:nvPr/>
        </p:nvSpPr>
        <p:spPr>
          <a:xfrm>
            <a:off x="2545514" y="5509280"/>
            <a:ext cx="945595"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8" name="Picture 17">
            <a:extLst>
              <a:ext uri="{FF2B5EF4-FFF2-40B4-BE49-F238E27FC236}">
                <a16:creationId xmlns:a16="http://schemas.microsoft.com/office/drawing/2014/main" id="{8E28C58D-9236-4CCF-87D0-7E09AA4D5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354" y="5094379"/>
            <a:ext cx="1861169" cy="1333500"/>
          </a:xfrm>
          <a:prstGeom prst="rect">
            <a:avLst/>
          </a:prstGeom>
          <a:ln>
            <a:noFill/>
          </a:ln>
          <a:effectLst>
            <a:softEdge rad="112500"/>
          </a:effectLst>
        </p:spPr>
      </p:pic>
      <p:sp>
        <p:nvSpPr>
          <p:cNvPr id="21" name="Title 1">
            <a:extLst>
              <a:ext uri="{FF2B5EF4-FFF2-40B4-BE49-F238E27FC236}">
                <a16:creationId xmlns:a16="http://schemas.microsoft.com/office/drawing/2014/main" id="{92ECE161-F6F3-4D36-A2A0-C07E7D2E5404}"/>
              </a:ext>
            </a:extLst>
          </p:cNvPr>
          <p:cNvSpPr txBox="1">
            <a:spLocks/>
          </p:cNvSpPr>
          <p:nvPr/>
        </p:nvSpPr>
        <p:spPr bwMode="auto">
          <a:xfrm>
            <a:off x="2554116" y="434306"/>
            <a:ext cx="7848141" cy="584775"/>
          </a:xfrm>
          <a:prstGeom prst="rect">
            <a:avLst/>
          </a:prstGeom>
          <a:effectLst>
            <a:outerShdw blurRad="50800" dist="12700" dir="5400000" algn="ctr" rotWithShape="0">
              <a:sysClr val="windowText" lastClr="000000"/>
            </a:outerShdw>
          </a:effectLst>
        </p:spPr>
        <p:style>
          <a:lnRef idx="0">
            <a:scrgbClr r="0" g="0" b="0"/>
          </a:lnRef>
          <a:fillRef idx="1002">
            <a:schemeClr val="dk1"/>
          </a:fillRef>
          <a:effectRef idx="0">
            <a:scrgbClr r="0" g="0" b="0"/>
          </a:effectRef>
          <a:fontRef idx="major"/>
        </p:style>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lang="en-US" sz="3200" kern="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PLANTEAMIENTO DEL PROBLEMA </a:t>
            </a:r>
            <a:endParaRPr kumimoji="0" lang="en-US" sz="32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j-ea"/>
              <a:cs typeface="Times New Roman" pitchFamily="18" charset="0"/>
            </a:endParaRPr>
          </a:p>
        </p:txBody>
      </p:sp>
      <p:pic>
        <p:nvPicPr>
          <p:cNvPr id="2" name="Picture 1">
            <a:extLst>
              <a:ext uri="{FF2B5EF4-FFF2-40B4-BE49-F238E27FC236}">
                <a16:creationId xmlns:a16="http://schemas.microsoft.com/office/drawing/2014/main" id="{B210491E-2E88-E34C-9D92-A555C6AF8184}"/>
              </a:ext>
            </a:extLst>
          </p:cNvPr>
          <p:cNvPicPr>
            <a:picLocks noChangeAspect="1"/>
          </p:cNvPicPr>
          <p:nvPr/>
        </p:nvPicPr>
        <p:blipFill>
          <a:blip r:embed="rId5"/>
          <a:stretch>
            <a:fillRect/>
          </a:stretch>
        </p:blipFill>
        <p:spPr>
          <a:xfrm>
            <a:off x="10800079" y="397389"/>
            <a:ext cx="1043044" cy="1043044"/>
          </a:xfrm>
          <a:prstGeom prst="rect">
            <a:avLst/>
          </a:prstGeom>
        </p:spPr>
      </p:pic>
      <p:pic>
        <p:nvPicPr>
          <p:cNvPr id="19" name="Picture 18">
            <a:extLst>
              <a:ext uri="{FF2B5EF4-FFF2-40B4-BE49-F238E27FC236}">
                <a16:creationId xmlns:a16="http://schemas.microsoft.com/office/drawing/2014/main" id="{CD7FC531-67C6-5C49-8234-7F5D95B1BEC3}"/>
              </a:ext>
            </a:extLst>
          </p:cNvPr>
          <p:cNvPicPr>
            <a:picLocks noChangeAspect="1"/>
          </p:cNvPicPr>
          <p:nvPr/>
        </p:nvPicPr>
        <p:blipFill>
          <a:blip r:embed="rId6"/>
          <a:stretch>
            <a:fillRect/>
          </a:stretch>
        </p:blipFill>
        <p:spPr>
          <a:xfrm>
            <a:off x="644354" y="182440"/>
            <a:ext cx="1632741" cy="1472941"/>
          </a:xfrm>
          <a:prstGeom prst="rect">
            <a:avLst/>
          </a:prstGeom>
        </p:spPr>
      </p:pic>
    </p:spTree>
    <p:extLst>
      <p:ext uri="{BB962C8B-B14F-4D97-AF65-F5344CB8AC3E}">
        <p14:creationId xmlns:p14="http://schemas.microsoft.com/office/powerpoint/2010/main" val="4199811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46000">
              <a:schemeClr val="tx1"/>
            </a:gs>
            <a:gs pos="100000">
              <a:schemeClr val="tx1">
                <a:lumMod val="95000"/>
                <a:lumOff val="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5466E3-D035-466D-B5D9-FFEE0D390B64}"/>
              </a:ext>
            </a:extLst>
          </p:cNvPr>
          <p:cNvSpPr txBox="1"/>
          <p:nvPr/>
        </p:nvSpPr>
        <p:spPr>
          <a:xfrm>
            <a:off x="3493459" y="1391350"/>
            <a:ext cx="8030817" cy="156966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es-EC"/>
            </a:defPPr>
            <a:lvl1pPr algn="just">
              <a:defRPr sz="2400">
                <a:effectLst/>
                <a:ea typeface="Times New Roman" panose="02020603050405020304" pitchFamily="18" charset="0"/>
              </a:defRPr>
            </a:lvl1pPr>
          </a:lstStyle>
          <a:p>
            <a:r>
              <a:rPr lang="es-EC" dirty="0">
                <a:solidFill>
                  <a:schemeClr val="tx1"/>
                </a:solidFill>
              </a:rPr>
              <a:t>El presente estudio pretende determinar si el actual proceso cumple con los requerimientos, para garantizar los aspirantes mas idóneos, en los campos físico, moral intelectual, vocacional y cultural  </a:t>
            </a:r>
          </a:p>
        </p:txBody>
      </p:sp>
      <p:sp>
        <p:nvSpPr>
          <p:cNvPr id="9" name="Arrow: Right 8">
            <a:extLst>
              <a:ext uri="{FF2B5EF4-FFF2-40B4-BE49-F238E27FC236}">
                <a16:creationId xmlns:a16="http://schemas.microsoft.com/office/drawing/2014/main" id="{FA515FB6-5D70-4605-8B39-DF060C0E2DA0}"/>
              </a:ext>
            </a:extLst>
          </p:cNvPr>
          <p:cNvSpPr/>
          <p:nvPr/>
        </p:nvSpPr>
        <p:spPr>
          <a:xfrm>
            <a:off x="2526474" y="1928586"/>
            <a:ext cx="945595"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row: Right 13">
            <a:extLst>
              <a:ext uri="{FF2B5EF4-FFF2-40B4-BE49-F238E27FC236}">
                <a16:creationId xmlns:a16="http://schemas.microsoft.com/office/drawing/2014/main" id="{8BBEE7BA-E196-42E5-991E-7FA2EEBC86D5}"/>
              </a:ext>
            </a:extLst>
          </p:cNvPr>
          <p:cNvSpPr/>
          <p:nvPr/>
        </p:nvSpPr>
        <p:spPr>
          <a:xfrm>
            <a:off x="2507418" y="3797334"/>
            <a:ext cx="945595"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B346DD62-173F-4AD8-8B81-1D19268E4563}"/>
              </a:ext>
            </a:extLst>
          </p:cNvPr>
          <p:cNvSpPr txBox="1"/>
          <p:nvPr/>
        </p:nvSpPr>
        <p:spPr>
          <a:xfrm>
            <a:off x="3472068" y="3285173"/>
            <a:ext cx="8030817" cy="156966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La ESMIL con el propósito de alcanzar la excelencia, considera habilidades y aprendizaje de vanguardia que permitan a la institución, enfrentarse a un mundo de oportunidades y competitividad extrema  </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C37E96A0-C59A-4F1B-873C-6040F8955926}"/>
              </a:ext>
            </a:extLst>
          </p:cNvPr>
          <p:cNvSpPr txBox="1"/>
          <p:nvPr/>
        </p:nvSpPr>
        <p:spPr>
          <a:xfrm>
            <a:off x="3453013" y="5115445"/>
            <a:ext cx="8030817" cy="156966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Los aspirantes que postulan por un cupo a la ESMIL, en un 88,75% provienen del Bachillerato General Unificado, los mismos que deberían, contar con las  bases  suficientes que le permita enfrentar su nuevo reto. </a:t>
            </a: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Arrow: Right 16">
            <a:extLst>
              <a:ext uri="{FF2B5EF4-FFF2-40B4-BE49-F238E27FC236}">
                <a16:creationId xmlns:a16="http://schemas.microsoft.com/office/drawing/2014/main" id="{AA5ED4CE-5957-421E-A3FE-DCEEDA79CB46}"/>
              </a:ext>
            </a:extLst>
          </p:cNvPr>
          <p:cNvSpPr/>
          <p:nvPr/>
        </p:nvSpPr>
        <p:spPr>
          <a:xfrm>
            <a:off x="2545514" y="5603064"/>
            <a:ext cx="945595"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92ECE161-F6F3-4D36-A2A0-C07E7D2E5404}"/>
              </a:ext>
            </a:extLst>
          </p:cNvPr>
          <p:cNvSpPr txBox="1">
            <a:spLocks/>
          </p:cNvSpPr>
          <p:nvPr/>
        </p:nvSpPr>
        <p:spPr bwMode="auto">
          <a:xfrm>
            <a:off x="2554116" y="434306"/>
            <a:ext cx="7848141" cy="584775"/>
          </a:xfrm>
          <a:prstGeom prst="rect">
            <a:avLst/>
          </a:prstGeom>
          <a:effectLst>
            <a:outerShdw blurRad="50800" dist="12700" dir="5400000" algn="ctr" rotWithShape="0">
              <a:sysClr val="windowText" lastClr="000000"/>
            </a:outerShdw>
          </a:effectLst>
        </p:spPr>
        <p:style>
          <a:lnRef idx="0">
            <a:scrgbClr r="0" g="0" b="0"/>
          </a:lnRef>
          <a:fillRef idx="1002">
            <a:schemeClr val="dk1"/>
          </a:fillRef>
          <a:effectRef idx="0">
            <a:scrgbClr r="0" g="0" b="0"/>
          </a:effectRef>
          <a:fontRef idx="major"/>
        </p:style>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j-ea"/>
                <a:cs typeface="Times New Roman" pitchFamily="18" charset="0"/>
              </a:rPr>
              <a:t>PLANTEAMIENTO DEL PROBLEMA </a:t>
            </a:r>
          </a:p>
        </p:txBody>
      </p:sp>
      <p:pic>
        <p:nvPicPr>
          <p:cNvPr id="5" name="Picture 4">
            <a:extLst>
              <a:ext uri="{FF2B5EF4-FFF2-40B4-BE49-F238E27FC236}">
                <a16:creationId xmlns:a16="http://schemas.microsoft.com/office/drawing/2014/main" id="{5A71CD0A-24D8-4935-8726-62BB874B50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354" y="1504151"/>
            <a:ext cx="1839778" cy="1333501"/>
          </a:xfrm>
          <a:prstGeom prst="rect">
            <a:avLst/>
          </a:prstGeom>
          <a:ln>
            <a:noFill/>
          </a:ln>
          <a:effectLst>
            <a:softEdge rad="112500"/>
          </a:effectLst>
        </p:spPr>
      </p:pic>
      <p:pic>
        <p:nvPicPr>
          <p:cNvPr id="10" name="Picture 9">
            <a:extLst>
              <a:ext uri="{FF2B5EF4-FFF2-40B4-BE49-F238E27FC236}">
                <a16:creationId xmlns:a16="http://schemas.microsoft.com/office/drawing/2014/main" id="{09DFC4F1-054A-416B-A160-BC4F5F6A1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98" y="3391189"/>
            <a:ext cx="1810689" cy="1333500"/>
          </a:xfrm>
          <a:prstGeom prst="rect">
            <a:avLst/>
          </a:prstGeom>
          <a:ln>
            <a:noFill/>
          </a:ln>
          <a:effectLst>
            <a:softEdge rad="112500"/>
          </a:effectLst>
        </p:spPr>
      </p:pic>
      <p:pic>
        <p:nvPicPr>
          <p:cNvPr id="13" name="Picture 12">
            <a:extLst>
              <a:ext uri="{FF2B5EF4-FFF2-40B4-BE49-F238E27FC236}">
                <a16:creationId xmlns:a16="http://schemas.microsoft.com/office/drawing/2014/main" id="{F2E20039-ACA4-4245-AB53-D1F2D7413C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11" y="5056122"/>
            <a:ext cx="1780472" cy="1569660"/>
          </a:xfrm>
          <a:prstGeom prst="rect">
            <a:avLst/>
          </a:prstGeom>
          <a:ln>
            <a:noFill/>
          </a:ln>
          <a:effectLst>
            <a:softEdge rad="112500"/>
          </a:effectLst>
        </p:spPr>
      </p:pic>
      <p:pic>
        <p:nvPicPr>
          <p:cNvPr id="18" name="Picture 17">
            <a:extLst>
              <a:ext uri="{FF2B5EF4-FFF2-40B4-BE49-F238E27FC236}">
                <a16:creationId xmlns:a16="http://schemas.microsoft.com/office/drawing/2014/main" id="{0A164E97-4D38-8C4C-B444-2BC3067CD037}"/>
              </a:ext>
            </a:extLst>
          </p:cNvPr>
          <p:cNvPicPr>
            <a:picLocks noChangeAspect="1"/>
          </p:cNvPicPr>
          <p:nvPr/>
        </p:nvPicPr>
        <p:blipFill>
          <a:blip r:embed="rId5"/>
          <a:stretch>
            <a:fillRect/>
          </a:stretch>
        </p:blipFill>
        <p:spPr>
          <a:xfrm>
            <a:off x="10800079" y="397389"/>
            <a:ext cx="1043044" cy="1043044"/>
          </a:xfrm>
          <a:prstGeom prst="rect">
            <a:avLst/>
          </a:prstGeom>
        </p:spPr>
      </p:pic>
      <p:pic>
        <p:nvPicPr>
          <p:cNvPr id="19" name="Picture 18">
            <a:extLst>
              <a:ext uri="{FF2B5EF4-FFF2-40B4-BE49-F238E27FC236}">
                <a16:creationId xmlns:a16="http://schemas.microsoft.com/office/drawing/2014/main" id="{C6780CA5-2E0C-1F41-8D9C-37A3CB909DE8}"/>
              </a:ext>
            </a:extLst>
          </p:cNvPr>
          <p:cNvPicPr>
            <a:picLocks noChangeAspect="1"/>
          </p:cNvPicPr>
          <p:nvPr/>
        </p:nvPicPr>
        <p:blipFill>
          <a:blip r:embed="rId6"/>
          <a:stretch>
            <a:fillRect/>
          </a:stretch>
        </p:blipFill>
        <p:spPr>
          <a:xfrm>
            <a:off x="644354" y="182440"/>
            <a:ext cx="1632741" cy="1472941"/>
          </a:xfrm>
          <a:prstGeom prst="rect">
            <a:avLst/>
          </a:prstGeom>
        </p:spPr>
      </p:pic>
    </p:spTree>
    <p:extLst>
      <p:ext uri="{BB962C8B-B14F-4D97-AF65-F5344CB8AC3E}">
        <p14:creationId xmlns:p14="http://schemas.microsoft.com/office/powerpoint/2010/main" val="3331857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46000">
              <a:schemeClr val="tx1"/>
            </a:gs>
            <a:gs pos="100000">
              <a:schemeClr val="tx1">
                <a:lumMod val="95000"/>
                <a:lumOff val="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0" name="Title 1"/>
          <p:cNvSpPr txBox="1">
            <a:spLocks/>
          </p:cNvSpPr>
          <p:nvPr/>
        </p:nvSpPr>
        <p:spPr bwMode="auto">
          <a:xfrm>
            <a:off x="2526474" y="417668"/>
            <a:ext cx="7848141" cy="584775"/>
          </a:xfrm>
          <a:prstGeom prst="rect">
            <a:avLst/>
          </a:prstGeom>
          <a:effectLst>
            <a:outerShdw blurRad="50800" dist="12700" dir="5400000" algn="ctr" rotWithShape="0">
              <a:sysClr val="windowText" lastClr="000000"/>
            </a:outerShdw>
          </a:effectLst>
        </p:spPr>
        <p:style>
          <a:lnRef idx="0">
            <a:scrgbClr r="0" g="0" b="0"/>
          </a:lnRef>
          <a:fillRef idx="1002">
            <a:schemeClr val="dk1"/>
          </a:fillRef>
          <a:effectRef idx="0">
            <a:scrgbClr r="0" g="0" b="0"/>
          </a:effectRef>
          <a:fontRef idx="major"/>
        </p:style>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j-ea"/>
                <a:cs typeface="Times New Roman" pitchFamily="18" charset="0"/>
              </a:rPr>
              <a:t>PLANTEAMIENTO</a:t>
            </a:r>
            <a:r>
              <a:rPr lang="en-US" sz="3200" kern="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 DEL PROBLEMA </a:t>
            </a:r>
            <a:endParaRPr kumimoji="0" lang="en-US" sz="32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j-ea"/>
              <a:cs typeface="Times New Roman" pitchFamily="18" charset="0"/>
            </a:endParaRPr>
          </a:p>
        </p:txBody>
      </p:sp>
      <p:sp>
        <p:nvSpPr>
          <p:cNvPr id="2" name="TextBox 1">
            <a:extLst>
              <a:ext uri="{FF2B5EF4-FFF2-40B4-BE49-F238E27FC236}">
                <a16:creationId xmlns:a16="http://schemas.microsoft.com/office/drawing/2014/main" id="{9292E5E4-F504-4459-ACC5-08903007826E}"/>
              </a:ext>
            </a:extLst>
          </p:cNvPr>
          <p:cNvSpPr txBox="1"/>
          <p:nvPr/>
        </p:nvSpPr>
        <p:spPr>
          <a:xfrm>
            <a:off x="4823790" y="2009780"/>
            <a:ext cx="6665845" cy="3539430"/>
          </a:xfrm>
          <a:prstGeom prst="rect">
            <a:avLst/>
          </a:prstGeom>
          <a:noFill/>
        </p:spPr>
        <p:txBody>
          <a:bodyPr wrap="square" rtlCol="0">
            <a:spAutoFit/>
          </a:bodyPr>
          <a:lstStyle/>
          <a:p>
            <a:pPr algn="just"/>
            <a:r>
              <a:rPr lang="es-EC" sz="2800" dirty="0">
                <a:solidFill>
                  <a:schemeClr val="bg1"/>
                </a:solidFill>
                <a:latin typeface="Calibri" panose="020F0502020204030204" pitchFamily="34" charset="0"/>
                <a:cs typeface="Calibri" panose="020F0502020204030204" pitchFamily="34" charset="0"/>
              </a:rPr>
              <a:t>Como resultad</a:t>
            </a:r>
            <a:r>
              <a:rPr lang="es-ES" sz="2800" dirty="0">
                <a:solidFill>
                  <a:schemeClr val="bg1"/>
                </a:solidFill>
                <a:latin typeface="Calibri" panose="020F0502020204030204" pitchFamily="34" charset="0"/>
                <a:cs typeface="Calibri" panose="020F0502020204030204" pitchFamily="34" charset="0"/>
              </a:rPr>
              <a:t>o </a:t>
            </a:r>
            <a:r>
              <a:rPr lang="es-E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de este análisis, se propondrá mejoras y recomendaciones tendientes a optimizar el proceso de selección de aspirantes a cadetes de la Escuela Superior Militar “ELOY ALFARO”, planteando , ideas nuevas que valoren al aspirante de forma integral, apartado de influencias de cualquier índole  </a:t>
            </a:r>
            <a:endParaRPr lang="es-EC" sz="2800" dirty="0">
              <a:latin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991BC2D1-D05E-43BB-AAFD-85D05BF23E28}"/>
              </a:ext>
            </a:extLst>
          </p:cNvPr>
          <p:cNvGrpSpPr/>
          <p:nvPr/>
        </p:nvGrpSpPr>
        <p:grpSpPr>
          <a:xfrm>
            <a:off x="400743" y="2244727"/>
            <a:ext cx="4251462" cy="3069535"/>
            <a:chOff x="572328" y="1608482"/>
            <a:chExt cx="4251462" cy="3069535"/>
          </a:xfrm>
        </p:grpSpPr>
        <p:pic>
          <p:nvPicPr>
            <p:cNvPr id="1026" name="Picture 2" descr="CADETES DE... - ESMIL - Escuela Superior Militar Eloy Alfaro | Facebook">
              <a:extLst>
                <a:ext uri="{FF2B5EF4-FFF2-40B4-BE49-F238E27FC236}">
                  <a16:creationId xmlns:a16="http://schemas.microsoft.com/office/drawing/2014/main" id="{12047B89-DD87-483A-B4CE-1FBFDE037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328" y="1608482"/>
              <a:ext cx="2104611" cy="12130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7977FDF-23DE-4A48-A6D1-E82E5BF81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939" y="1608482"/>
              <a:ext cx="2146851" cy="1213086"/>
            </a:xfrm>
            <a:prstGeom prst="rect">
              <a:avLst/>
            </a:prstGeom>
            <a:ln>
              <a:noFill/>
            </a:ln>
            <a:effectLst>
              <a:softEdge rad="112500"/>
            </a:effectLst>
          </p:spPr>
        </p:pic>
        <p:pic>
          <p:nvPicPr>
            <p:cNvPr id="14" name="Picture 13">
              <a:extLst>
                <a:ext uri="{FF2B5EF4-FFF2-40B4-BE49-F238E27FC236}">
                  <a16:creationId xmlns:a16="http://schemas.microsoft.com/office/drawing/2014/main" id="{B1F71824-61C5-40EB-BAD9-4714DF4365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328" y="2821568"/>
              <a:ext cx="4251462" cy="1856449"/>
            </a:xfrm>
            <a:prstGeom prst="rect">
              <a:avLst/>
            </a:prstGeom>
            <a:ln>
              <a:noFill/>
            </a:ln>
            <a:effectLst>
              <a:softEdge rad="112500"/>
            </a:effectLst>
          </p:spPr>
        </p:pic>
      </p:grpSp>
      <p:pic>
        <p:nvPicPr>
          <p:cNvPr id="11" name="Picture 10">
            <a:extLst>
              <a:ext uri="{FF2B5EF4-FFF2-40B4-BE49-F238E27FC236}">
                <a16:creationId xmlns:a16="http://schemas.microsoft.com/office/drawing/2014/main" id="{E3FD95BF-F3E5-C645-A6C8-2371A99345DB}"/>
              </a:ext>
            </a:extLst>
          </p:cNvPr>
          <p:cNvPicPr>
            <a:picLocks noChangeAspect="1"/>
          </p:cNvPicPr>
          <p:nvPr/>
        </p:nvPicPr>
        <p:blipFill>
          <a:blip r:embed="rId5"/>
          <a:stretch>
            <a:fillRect/>
          </a:stretch>
        </p:blipFill>
        <p:spPr>
          <a:xfrm>
            <a:off x="10800079" y="397389"/>
            <a:ext cx="1043044" cy="1043044"/>
          </a:xfrm>
          <a:prstGeom prst="rect">
            <a:avLst/>
          </a:prstGeom>
        </p:spPr>
      </p:pic>
      <p:pic>
        <p:nvPicPr>
          <p:cNvPr id="12" name="Picture 11">
            <a:extLst>
              <a:ext uri="{FF2B5EF4-FFF2-40B4-BE49-F238E27FC236}">
                <a16:creationId xmlns:a16="http://schemas.microsoft.com/office/drawing/2014/main" id="{D67FD4F8-7B24-C24C-91DA-C82FE9F2601C}"/>
              </a:ext>
            </a:extLst>
          </p:cNvPr>
          <p:cNvPicPr>
            <a:picLocks noChangeAspect="1"/>
          </p:cNvPicPr>
          <p:nvPr/>
        </p:nvPicPr>
        <p:blipFill>
          <a:blip r:embed="rId6"/>
          <a:stretch>
            <a:fillRect/>
          </a:stretch>
        </p:blipFill>
        <p:spPr>
          <a:xfrm>
            <a:off x="644354" y="182440"/>
            <a:ext cx="1632741" cy="1472941"/>
          </a:xfrm>
          <a:prstGeom prst="rect">
            <a:avLst/>
          </a:prstGeom>
        </p:spPr>
      </p:pic>
    </p:spTree>
    <p:extLst>
      <p:ext uri="{BB962C8B-B14F-4D97-AF65-F5344CB8AC3E}">
        <p14:creationId xmlns:p14="http://schemas.microsoft.com/office/powerpoint/2010/main" val="1746876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46000">
              <a:schemeClr val="tx1"/>
            </a:gs>
            <a:gs pos="100000">
              <a:schemeClr val="tx1">
                <a:lumMod val="95000"/>
                <a:lumOff val="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0" name="Title 1"/>
          <p:cNvSpPr txBox="1">
            <a:spLocks/>
          </p:cNvSpPr>
          <p:nvPr/>
        </p:nvSpPr>
        <p:spPr bwMode="auto">
          <a:xfrm>
            <a:off x="2526474" y="417668"/>
            <a:ext cx="7848141" cy="584775"/>
          </a:xfrm>
          <a:prstGeom prst="rect">
            <a:avLst/>
          </a:prstGeom>
          <a:effectLst>
            <a:outerShdw blurRad="50800" dist="12700" dir="5400000" algn="ctr" rotWithShape="0">
              <a:sysClr val="windowText" lastClr="000000"/>
            </a:outerShdw>
          </a:effectLst>
        </p:spPr>
        <p:style>
          <a:lnRef idx="0">
            <a:scrgbClr r="0" g="0" b="0"/>
          </a:lnRef>
          <a:fillRef idx="1002">
            <a:schemeClr val="dk1"/>
          </a:fillRef>
          <a:effectRef idx="0">
            <a:scrgbClr r="0" g="0" b="0"/>
          </a:effectRef>
          <a:fontRef idx="major"/>
        </p:style>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j-ea"/>
                <a:cs typeface="Times New Roman" pitchFamily="18" charset="0"/>
              </a:rPr>
              <a:t>ENUNCIADO  DEL PROBLEMA </a:t>
            </a:r>
          </a:p>
        </p:txBody>
      </p:sp>
      <p:grpSp>
        <p:nvGrpSpPr>
          <p:cNvPr id="13" name="Group 12">
            <a:extLst>
              <a:ext uri="{FF2B5EF4-FFF2-40B4-BE49-F238E27FC236}">
                <a16:creationId xmlns:a16="http://schemas.microsoft.com/office/drawing/2014/main" id="{09FC6550-DA72-4BE3-BACC-543CAE9C772D}"/>
              </a:ext>
            </a:extLst>
          </p:cNvPr>
          <p:cNvGrpSpPr/>
          <p:nvPr/>
        </p:nvGrpSpPr>
        <p:grpSpPr>
          <a:xfrm>
            <a:off x="677449" y="5083387"/>
            <a:ext cx="11271247" cy="1356945"/>
            <a:chOff x="677449" y="5083387"/>
            <a:chExt cx="11271247" cy="1356945"/>
          </a:xfrm>
        </p:grpSpPr>
        <p:grpSp>
          <p:nvGrpSpPr>
            <p:cNvPr id="15" name="Group 14">
              <a:extLst>
                <a:ext uri="{FF2B5EF4-FFF2-40B4-BE49-F238E27FC236}">
                  <a16:creationId xmlns:a16="http://schemas.microsoft.com/office/drawing/2014/main" id="{991BC2D1-D05E-43BB-AAFD-85D05BF23E28}"/>
                </a:ext>
              </a:extLst>
            </p:cNvPr>
            <p:cNvGrpSpPr/>
            <p:nvPr/>
          </p:nvGrpSpPr>
          <p:grpSpPr>
            <a:xfrm>
              <a:off x="677449" y="5083387"/>
              <a:ext cx="3139177" cy="1356945"/>
              <a:chOff x="572328" y="1608482"/>
              <a:chExt cx="4251462" cy="3069535"/>
            </a:xfrm>
          </p:grpSpPr>
          <p:pic>
            <p:nvPicPr>
              <p:cNvPr id="1026" name="Picture 2" descr="CADETES DE... - ESMIL - Escuela Superior Militar Eloy Alfaro | Facebook">
                <a:extLst>
                  <a:ext uri="{FF2B5EF4-FFF2-40B4-BE49-F238E27FC236}">
                    <a16:creationId xmlns:a16="http://schemas.microsoft.com/office/drawing/2014/main" id="{12047B89-DD87-483A-B4CE-1FBFDE037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328" y="1608482"/>
                <a:ext cx="2104611" cy="12130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7977FDF-23DE-4A48-A6D1-E82E5BF81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939" y="1608482"/>
                <a:ext cx="2146851" cy="1213086"/>
              </a:xfrm>
              <a:prstGeom prst="rect">
                <a:avLst/>
              </a:prstGeom>
              <a:ln>
                <a:noFill/>
              </a:ln>
              <a:effectLst>
                <a:softEdge rad="112500"/>
              </a:effectLst>
            </p:spPr>
          </p:pic>
          <p:pic>
            <p:nvPicPr>
              <p:cNvPr id="14" name="Picture 13">
                <a:extLst>
                  <a:ext uri="{FF2B5EF4-FFF2-40B4-BE49-F238E27FC236}">
                    <a16:creationId xmlns:a16="http://schemas.microsoft.com/office/drawing/2014/main" id="{B1F71824-61C5-40EB-BAD9-4714DF4365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328" y="2821568"/>
                <a:ext cx="4251462" cy="1856449"/>
              </a:xfrm>
              <a:prstGeom prst="rect">
                <a:avLst/>
              </a:prstGeom>
              <a:ln>
                <a:noFill/>
              </a:ln>
              <a:effectLst>
                <a:softEdge rad="112500"/>
              </a:effectLst>
            </p:spPr>
          </p:pic>
        </p:grpSp>
        <p:pic>
          <p:nvPicPr>
            <p:cNvPr id="7" name="Picture 6">
              <a:extLst>
                <a:ext uri="{FF2B5EF4-FFF2-40B4-BE49-F238E27FC236}">
                  <a16:creationId xmlns:a16="http://schemas.microsoft.com/office/drawing/2014/main" id="{C6228781-1349-46D0-975C-3CBD0BB331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3820" y="5083387"/>
              <a:ext cx="4706110" cy="1356945"/>
            </a:xfrm>
            <a:prstGeom prst="rect">
              <a:avLst/>
            </a:prstGeom>
            <a:ln>
              <a:noFill/>
            </a:ln>
            <a:effectLst>
              <a:softEdge rad="112500"/>
            </a:effectLst>
          </p:spPr>
        </p:pic>
        <p:pic>
          <p:nvPicPr>
            <p:cNvPr id="9" name="Picture 8">
              <a:extLst>
                <a:ext uri="{FF2B5EF4-FFF2-40B4-BE49-F238E27FC236}">
                  <a16:creationId xmlns:a16="http://schemas.microsoft.com/office/drawing/2014/main" id="{57D6AC22-93FB-40FC-BEFD-0186EE3F4584}"/>
                </a:ext>
              </a:extLst>
            </p:cNvPr>
            <p:cNvPicPr>
              <a:picLocks noChangeAspect="1"/>
            </p:cNvPicPr>
            <p:nvPr/>
          </p:nvPicPr>
          <p:blipFill rotWithShape="1">
            <a:blip r:embed="rId6">
              <a:extLst>
                <a:ext uri="{28A0092B-C50C-407E-A947-70E740481C1C}">
                  <a14:useLocalDpi xmlns:a14="http://schemas.microsoft.com/office/drawing/2010/main" val="0"/>
                </a:ext>
              </a:extLst>
            </a:blip>
            <a:srcRect t="34322" r="4310"/>
            <a:stretch/>
          </p:blipFill>
          <p:spPr>
            <a:xfrm>
              <a:off x="9037983" y="5083387"/>
              <a:ext cx="2910713" cy="1356945"/>
            </a:xfrm>
            <a:prstGeom prst="rect">
              <a:avLst/>
            </a:prstGeom>
            <a:ln>
              <a:noFill/>
            </a:ln>
            <a:effectLst>
              <a:softEdge rad="112500"/>
            </a:effectLst>
          </p:spPr>
        </p:pic>
      </p:grpSp>
      <p:sp>
        <p:nvSpPr>
          <p:cNvPr id="12" name="TextBox 11">
            <a:extLst>
              <a:ext uri="{FF2B5EF4-FFF2-40B4-BE49-F238E27FC236}">
                <a16:creationId xmlns:a16="http://schemas.microsoft.com/office/drawing/2014/main" id="{68FE2E72-6F4C-4DD7-8EBB-EBA9AC2EA0C1}"/>
              </a:ext>
            </a:extLst>
          </p:cNvPr>
          <p:cNvSpPr txBox="1"/>
          <p:nvPr/>
        </p:nvSpPr>
        <p:spPr>
          <a:xfrm>
            <a:off x="1187702" y="2258085"/>
            <a:ext cx="9816596" cy="1569660"/>
          </a:xfrm>
          <a:prstGeom prst="rect">
            <a:avLst/>
          </a:prstGeom>
          <a:noFill/>
        </p:spPr>
        <p:txBody>
          <a:bodyPr wrap="square" rtlCol="0">
            <a:spAutoFit/>
          </a:bodyPr>
          <a:lstStyle/>
          <a:p>
            <a:pPr algn="just"/>
            <a:r>
              <a:rPr lang="es-ES" sz="3200" dirty="0">
                <a:solidFill>
                  <a:schemeClr val="bg1"/>
                </a:solidFill>
                <a:effectLst/>
                <a:latin typeface="Calibri Light" panose="020F0302020204030204" pitchFamily="34" charset="0"/>
                <a:ea typeface="Times New Roman" panose="02020603050405020304" pitchFamily="18" charset="0"/>
                <a:cs typeface="Calibri Light" panose="020F0302020204030204" pitchFamily="34" charset="0"/>
              </a:rPr>
              <a:t>¿Cuál es la es la incidencia del proceso de selección de ingreso a la Escuela Superior Militar “ELOY ALFARO” en la calidad del cuerpo de cadetes que la conforma? </a:t>
            </a:r>
            <a:endParaRPr lang="es-EC" sz="3200" dirty="0">
              <a:solidFill>
                <a:schemeClr val="bg1"/>
              </a:solidFill>
              <a:latin typeface="Calibri Light" panose="020F0302020204030204" pitchFamily="34" charset="0"/>
              <a:cs typeface="Calibri Light" panose="020F0302020204030204" pitchFamily="34" charset="0"/>
            </a:endParaRPr>
          </a:p>
        </p:txBody>
      </p:sp>
      <p:pic>
        <p:nvPicPr>
          <p:cNvPr id="16" name="Picture 15">
            <a:extLst>
              <a:ext uri="{FF2B5EF4-FFF2-40B4-BE49-F238E27FC236}">
                <a16:creationId xmlns:a16="http://schemas.microsoft.com/office/drawing/2014/main" id="{22A22B90-9E00-9B45-98B7-99E5B2BC704E}"/>
              </a:ext>
            </a:extLst>
          </p:cNvPr>
          <p:cNvPicPr>
            <a:picLocks noChangeAspect="1"/>
          </p:cNvPicPr>
          <p:nvPr/>
        </p:nvPicPr>
        <p:blipFill>
          <a:blip r:embed="rId7"/>
          <a:stretch>
            <a:fillRect/>
          </a:stretch>
        </p:blipFill>
        <p:spPr>
          <a:xfrm>
            <a:off x="10800079" y="397389"/>
            <a:ext cx="1043044" cy="1043044"/>
          </a:xfrm>
          <a:prstGeom prst="rect">
            <a:avLst/>
          </a:prstGeom>
        </p:spPr>
      </p:pic>
      <p:pic>
        <p:nvPicPr>
          <p:cNvPr id="17" name="Picture 16">
            <a:extLst>
              <a:ext uri="{FF2B5EF4-FFF2-40B4-BE49-F238E27FC236}">
                <a16:creationId xmlns:a16="http://schemas.microsoft.com/office/drawing/2014/main" id="{86E0ED7F-1497-4345-8373-0044CC6D7F3D}"/>
              </a:ext>
            </a:extLst>
          </p:cNvPr>
          <p:cNvPicPr>
            <a:picLocks noChangeAspect="1"/>
          </p:cNvPicPr>
          <p:nvPr/>
        </p:nvPicPr>
        <p:blipFill>
          <a:blip r:embed="rId8"/>
          <a:stretch>
            <a:fillRect/>
          </a:stretch>
        </p:blipFill>
        <p:spPr>
          <a:xfrm>
            <a:off x="644354" y="182440"/>
            <a:ext cx="1632741" cy="1472941"/>
          </a:xfrm>
          <a:prstGeom prst="rect">
            <a:avLst/>
          </a:prstGeom>
        </p:spPr>
      </p:pic>
    </p:spTree>
    <p:extLst>
      <p:ext uri="{BB962C8B-B14F-4D97-AF65-F5344CB8AC3E}">
        <p14:creationId xmlns:p14="http://schemas.microsoft.com/office/powerpoint/2010/main" val="2828233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46000">
              <a:schemeClr val="tx1"/>
            </a:gs>
            <a:gs pos="100000">
              <a:schemeClr val="tx1">
                <a:lumMod val="95000"/>
                <a:lumOff val="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0" name="Title 1"/>
          <p:cNvSpPr txBox="1">
            <a:spLocks/>
          </p:cNvSpPr>
          <p:nvPr/>
        </p:nvSpPr>
        <p:spPr bwMode="auto">
          <a:xfrm>
            <a:off x="2176217" y="429297"/>
            <a:ext cx="7848141" cy="584775"/>
          </a:xfrm>
          <a:prstGeom prst="rect">
            <a:avLst/>
          </a:prstGeom>
          <a:effectLst>
            <a:outerShdw blurRad="50800" dist="12700" dir="5400000" algn="ctr" rotWithShape="0">
              <a:sysClr val="windowText" lastClr="000000"/>
            </a:outerShdw>
          </a:effectLst>
        </p:spPr>
        <p:style>
          <a:lnRef idx="0">
            <a:scrgbClr r="0" g="0" b="0"/>
          </a:lnRef>
          <a:fillRef idx="1002">
            <a:schemeClr val="dk1"/>
          </a:fillRef>
          <a:effectRef idx="0">
            <a:scrgbClr r="0" g="0" b="0"/>
          </a:effectRef>
          <a:fontRef idx="major"/>
        </p:style>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j-ea"/>
                <a:cs typeface="Times New Roman" pitchFamily="18" charset="0"/>
              </a:rPr>
              <a:t>PREGUNTAS DE INVESTIGACIÓN </a:t>
            </a:r>
          </a:p>
        </p:txBody>
      </p:sp>
      <p:grpSp>
        <p:nvGrpSpPr>
          <p:cNvPr id="9" name="Group 10">
            <a:extLst>
              <a:ext uri="{FF2B5EF4-FFF2-40B4-BE49-F238E27FC236}">
                <a16:creationId xmlns:a16="http://schemas.microsoft.com/office/drawing/2014/main" id="{72E2EFCC-258A-4870-818E-411D8FD36DEE}"/>
              </a:ext>
            </a:extLst>
          </p:cNvPr>
          <p:cNvGrpSpPr/>
          <p:nvPr/>
        </p:nvGrpSpPr>
        <p:grpSpPr>
          <a:xfrm>
            <a:off x="582659" y="2124184"/>
            <a:ext cx="3560676" cy="3674731"/>
            <a:chOff x="582659" y="2124184"/>
            <a:chExt cx="3323431" cy="3674731"/>
          </a:xfrm>
        </p:grpSpPr>
        <p:sp>
          <p:nvSpPr>
            <p:cNvPr id="11" name="Oval 69">
              <a:extLst>
                <a:ext uri="{FF2B5EF4-FFF2-40B4-BE49-F238E27FC236}">
                  <a16:creationId xmlns:a16="http://schemas.microsoft.com/office/drawing/2014/main" id="{998CDE93-048C-4AFC-AFB0-A258E547CAB3}"/>
                </a:ext>
              </a:extLst>
            </p:cNvPr>
            <p:cNvSpPr/>
            <p:nvPr/>
          </p:nvSpPr>
          <p:spPr>
            <a:xfrm rot="5400000">
              <a:off x="2251807" y="3366256"/>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24">
              <a:extLst>
                <a:ext uri="{FF2B5EF4-FFF2-40B4-BE49-F238E27FC236}">
                  <a16:creationId xmlns:a16="http://schemas.microsoft.com/office/drawing/2014/main" id="{90534C2E-03F5-4768-A6AC-E39705759EA8}"/>
                </a:ext>
              </a:extLst>
            </p:cNvPr>
            <p:cNvSpPr/>
            <p:nvPr/>
          </p:nvSpPr>
          <p:spPr>
            <a:xfrm rot="577091">
              <a:off x="1823537"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3">
              <a:extLst>
                <a:ext uri="{FF2B5EF4-FFF2-40B4-BE49-F238E27FC236}">
                  <a16:creationId xmlns:a16="http://schemas.microsoft.com/office/drawing/2014/main" id="{F0175CCD-CA84-48FC-99ED-A58C294B2145}"/>
                </a:ext>
              </a:extLst>
            </p:cNvPr>
            <p:cNvSpPr/>
            <p:nvPr/>
          </p:nvSpPr>
          <p:spPr>
            <a:xfrm rot="20903281">
              <a:off x="582659"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8">
              <a:extLst>
                <a:ext uri="{FF2B5EF4-FFF2-40B4-BE49-F238E27FC236}">
                  <a16:creationId xmlns:a16="http://schemas.microsoft.com/office/drawing/2014/main" id="{A0437CE8-92BB-47A2-A15B-B34C636C49F4}"/>
                </a:ext>
              </a:extLst>
            </p:cNvPr>
            <p:cNvSpPr/>
            <p:nvPr/>
          </p:nvSpPr>
          <p:spPr>
            <a:xfrm>
              <a:off x="681622" y="2124184"/>
              <a:ext cx="2976581" cy="3419277"/>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
              <a:extLst>
                <a:ext uri="{FF2B5EF4-FFF2-40B4-BE49-F238E27FC236}">
                  <a16:creationId xmlns:a16="http://schemas.microsoft.com/office/drawing/2014/main" id="{00B5C343-4BD8-45F8-A665-FA764E573AAC}"/>
                </a:ext>
              </a:extLst>
            </p:cNvPr>
            <p:cNvSpPr/>
            <p:nvPr/>
          </p:nvSpPr>
          <p:spPr>
            <a:xfrm>
              <a:off x="681620" y="2521334"/>
              <a:ext cx="2976582" cy="667199"/>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7" name="TextBox 1">
              <a:extLst>
                <a:ext uri="{FF2B5EF4-FFF2-40B4-BE49-F238E27FC236}">
                  <a16:creationId xmlns:a16="http://schemas.microsoft.com/office/drawing/2014/main" id="{4593E931-228F-4A11-8682-F1E0D475263B}"/>
                </a:ext>
              </a:extLst>
            </p:cNvPr>
            <p:cNvSpPr txBox="1"/>
            <p:nvPr/>
          </p:nvSpPr>
          <p:spPr>
            <a:xfrm>
              <a:off x="2813260" y="2564356"/>
              <a:ext cx="668331" cy="646331"/>
            </a:xfrm>
            <a:prstGeom prst="rect">
              <a:avLst/>
            </a:prstGeom>
            <a:noFill/>
          </p:spPr>
          <p:txBody>
            <a:bodyPr wrap="square" rtlCol="0">
              <a:spAutoFit/>
            </a:bodyPr>
            <a:lstStyle/>
            <a:p>
              <a:pPr algn="r"/>
              <a:r>
                <a:rPr lang="en-US" sz="3600" spc="300" dirty="0">
                  <a:solidFill>
                    <a:schemeClr val="bg1"/>
                  </a:solidFill>
                  <a:latin typeface="Oswald" panose="02000503000000000000" pitchFamily="2" charset="0"/>
                </a:rPr>
                <a:t>1</a:t>
              </a:r>
            </a:p>
          </p:txBody>
        </p:sp>
        <p:grpSp>
          <p:nvGrpSpPr>
            <p:cNvPr id="18" name="Group 7">
              <a:extLst>
                <a:ext uri="{FF2B5EF4-FFF2-40B4-BE49-F238E27FC236}">
                  <a16:creationId xmlns:a16="http://schemas.microsoft.com/office/drawing/2014/main" id="{51DA3768-551C-4E70-BC40-CE85C343FCD4}"/>
                </a:ext>
              </a:extLst>
            </p:cNvPr>
            <p:cNvGrpSpPr/>
            <p:nvPr/>
          </p:nvGrpSpPr>
          <p:grpSpPr>
            <a:xfrm>
              <a:off x="943443" y="3666969"/>
              <a:ext cx="2452936" cy="1118539"/>
              <a:chOff x="1016001" y="3614225"/>
              <a:chExt cx="3628571" cy="1654628"/>
            </a:xfrm>
          </p:grpSpPr>
          <p:cxnSp>
            <p:nvCxnSpPr>
              <p:cNvPr id="21" name="Straight Connector 6">
                <a:extLst>
                  <a:ext uri="{FF2B5EF4-FFF2-40B4-BE49-F238E27FC236}">
                    <a16:creationId xmlns:a16="http://schemas.microsoft.com/office/drawing/2014/main" id="{3200C51B-1816-4CEC-9B28-D5004C647A14}"/>
                  </a:ext>
                </a:extLst>
              </p:cNvPr>
              <p:cNvCxnSpPr/>
              <p:nvPr/>
            </p:nvCxnSpPr>
            <p:spPr>
              <a:xfrm>
                <a:off x="1016001" y="3614225"/>
                <a:ext cx="36285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19">
                <a:extLst>
                  <a:ext uri="{FF2B5EF4-FFF2-40B4-BE49-F238E27FC236}">
                    <a16:creationId xmlns:a16="http://schemas.microsoft.com/office/drawing/2014/main" id="{8F0119A8-69A6-4EA8-8E4F-C22506531DAC}"/>
                  </a:ext>
                </a:extLst>
              </p:cNvPr>
              <p:cNvCxnSpPr/>
              <p:nvPr/>
            </p:nvCxnSpPr>
            <p:spPr>
              <a:xfrm>
                <a:off x="1016001" y="4027882"/>
                <a:ext cx="36285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0">
                <a:extLst>
                  <a:ext uri="{FF2B5EF4-FFF2-40B4-BE49-F238E27FC236}">
                    <a16:creationId xmlns:a16="http://schemas.microsoft.com/office/drawing/2014/main" id="{4B214B37-DBE9-447B-9347-C92A509C349F}"/>
                  </a:ext>
                </a:extLst>
              </p:cNvPr>
              <p:cNvCxnSpPr/>
              <p:nvPr/>
            </p:nvCxnSpPr>
            <p:spPr>
              <a:xfrm>
                <a:off x="1016001" y="4441539"/>
                <a:ext cx="36285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1">
                <a:extLst>
                  <a:ext uri="{FF2B5EF4-FFF2-40B4-BE49-F238E27FC236}">
                    <a16:creationId xmlns:a16="http://schemas.microsoft.com/office/drawing/2014/main" id="{7E15A2CA-0A77-402C-B253-24B97388E7AF}"/>
                  </a:ext>
                </a:extLst>
              </p:cNvPr>
              <p:cNvCxnSpPr/>
              <p:nvPr/>
            </p:nvCxnSpPr>
            <p:spPr>
              <a:xfrm>
                <a:off x="1016001" y="4855196"/>
                <a:ext cx="36285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2">
                <a:extLst>
                  <a:ext uri="{FF2B5EF4-FFF2-40B4-BE49-F238E27FC236}">
                    <a16:creationId xmlns:a16="http://schemas.microsoft.com/office/drawing/2014/main" id="{C61B6353-4B3B-4199-80E3-EC2EDB7A122A}"/>
                  </a:ext>
                </a:extLst>
              </p:cNvPr>
              <p:cNvCxnSpPr/>
              <p:nvPr/>
            </p:nvCxnSpPr>
            <p:spPr>
              <a:xfrm>
                <a:off x="1016001" y="5268853"/>
                <a:ext cx="36285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sp>
          <p:nvSpPr>
            <p:cNvPr id="19" name="TextBox 9">
              <a:extLst>
                <a:ext uri="{FF2B5EF4-FFF2-40B4-BE49-F238E27FC236}">
                  <a16:creationId xmlns:a16="http://schemas.microsoft.com/office/drawing/2014/main" id="{8F0200B7-A502-404B-8B27-9DD6F0529BD8}"/>
                </a:ext>
              </a:extLst>
            </p:cNvPr>
            <p:cNvSpPr txBox="1"/>
            <p:nvPr/>
          </p:nvSpPr>
          <p:spPr>
            <a:xfrm>
              <a:off x="909906" y="3120105"/>
              <a:ext cx="2452936" cy="2678810"/>
            </a:xfrm>
            <a:prstGeom prst="rect">
              <a:avLst/>
            </a:prstGeom>
            <a:noFill/>
          </p:spPr>
          <p:txBody>
            <a:bodyPr wrap="square" rtlCol="0">
              <a:spAutoFit/>
            </a:bodyPr>
            <a:lstStyle/>
            <a:p>
              <a:pPr algn="just">
                <a:lnSpc>
                  <a:spcPct val="200000"/>
                </a:lnSpc>
              </a:pPr>
              <a:r>
                <a:rPr lang="es-ES" dirty="0"/>
                <a:t>¿Cuáles son las principales fuentes de captación de aspirantes a oficiales?</a:t>
              </a:r>
              <a:endParaRPr lang="en-US" dirty="0"/>
            </a:p>
            <a:p>
              <a:pPr algn="just">
                <a:lnSpc>
                  <a:spcPct val="200000"/>
                </a:lnSpc>
              </a:pPr>
              <a:endParaRPr lang="en-US" sz="1400" b="1" dirty="0">
                <a:ea typeface="Hand Of Sean" panose="02000500000000000000" pitchFamily="2" charset="-128"/>
              </a:endParaRPr>
            </a:p>
          </p:txBody>
        </p:sp>
      </p:grpSp>
      <p:grpSp>
        <p:nvGrpSpPr>
          <p:cNvPr id="26" name="Group 11">
            <a:extLst>
              <a:ext uri="{FF2B5EF4-FFF2-40B4-BE49-F238E27FC236}">
                <a16:creationId xmlns:a16="http://schemas.microsoft.com/office/drawing/2014/main" id="{57142B0D-FFF2-4474-9F8A-A4609221DB05}"/>
              </a:ext>
            </a:extLst>
          </p:cNvPr>
          <p:cNvGrpSpPr/>
          <p:nvPr/>
        </p:nvGrpSpPr>
        <p:grpSpPr>
          <a:xfrm>
            <a:off x="4538482" y="2124185"/>
            <a:ext cx="3323156" cy="3674730"/>
            <a:chOff x="4538482" y="2124185"/>
            <a:chExt cx="3323156" cy="3265445"/>
          </a:xfrm>
        </p:grpSpPr>
        <p:sp>
          <p:nvSpPr>
            <p:cNvPr id="27" name="Oval 70">
              <a:extLst>
                <a:ext uri="{FF2B5EF4-FFF2-40B4-BE49-F238E27FC236}">
                  <a16:creationId xmlns:a16="http://schemas.microsoft.com/office/drawing/2014/main" id="{7E4E98B9-6B59-4165-B7DE-7DFFA893733C}"/>
                </a:ext>
              </a:extLst>
            </p:cNvPr>
            <p:cNvSpPr/>
            <p:nvPr/>
          </p:nvSpPr>
          <p:spPr>
            <a:xfrm rot="5400000">
              <a:off x="6207355" y="3348087"/>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7">
              <a:extLst>
                <a:ext uri="{FF2B5EF4-FFF2-40B4-BE49-F238E27FC236}">
                  <a16:creationId xmlns:a16="http://schemas.microsoft.com/office/drawing/2014/main" id="{93BCAAD5-C69B-48FF-8575-0F3B0ED1F198}"/>
                </a:ext>
              </a:extLst>
            </p:cNvPr>
            <p:cNvSpPr/>
            <p:nvPr/>
          </p:nvSpPr>
          <p:spPr>
            <a:xfrm rot="577091">
              <a:off x="5779360"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5">
              <a:extLst>
                <a:ext uri="{FF2B5EF4-FFF2-40B4-BE49-F238E27FC236}">
                  <a16:creationId xmlns:a16="http://schemas.microsoft.com/office/drawing/2014/main" id="{971A7DB3-077B-443C-A663-93ADF17F682F}"/>
                </a:ext>
              </a:extLst>
            </p:cNvPr>
            <p:cNvSpPr/>
            <p:nvPr/>
          </p:nvSpPr>
          <p:spPr>
            <a:xfrm rot="20903281">
              <a:off x="4538482"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7">
              <a:extLst>
                <a:ext uri="{FF2B5EF4-FFF2-40B4-BE49-F238E27FC236}">
                  <a16:creationId xmlns:a16="http://schemas.microsoft.com/office/drawing/2014/main" id="{3F0E37F4-99D5-4D24-A4D7-637B8A8EE999}"/>
                </a:ext>
              </a:extLst>
            </p:cNvPr>
            <p:cNvSpPr/>
            <p:nvPr/>
          </p:nvSpPr>
          <p:spPr>
            <a:xfrm>
              <a:off x="4637445" y="2124185"/>
              <a:ext cx="2976581" cy="3085568"/>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8">
              <a:extLst>
                <a:ext uri="{FF2B5EF4-FFF2-40B4-BE49-F238E27FC236}">
                  <a16:creationId xmlns:a16="http://schemas.microsoft.com/office/drawing/2014/main" id="{DA63B139-C203-4AD4-AFFF-993CFB8D3C17}"/>
                </a:ext>
              </a:extLst>
            </p:cNvPr>
            <p:cNvSpPr/>
            <p:nvPr/>
          </p:nvSpPr>
          <p:spPr>
            <a:xfrm>
              <a:off x="4637443" y="2521334"/>
              <a:ext cx="2976582" cy="66719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2" name="TextBox 29">
              <a:extLst>
                <a:ext uri="{FF2B5EF4-FFF2-40B4-BE49-F238E27FC236}">
                  <a16:creationId xmlns:a16="http://schemas.microsoft.com/office/drawing/2014/main" id="{839AFB77-1CFF-47A7-BD6A-3985D0EE4890}"/>
                </a:ext>
              </a:extLst>
            </p:cNvPr>
            <p:cNvSpPr txBox="1"/>
            <p:nvPr/>
          </p:nvSpPr>
          <p:spPr>
            <a:xfrm>
              <a:off x="6486669" y="2564356"/>
              <a:ext cx="950746" cy="646331"/>
            </a:xfrm>
            <a:prstGeom prst="rect">
              <a:avLst/>
            </a:prstGeom>
            <a:noFill/>
          </p:spPr>
          <p:txBody>
            <a:bodyPr wrap="square" rtlCol="0">
              <a:spAutoFit/>
            </a:bodyPr>
            <a:lstStyle/>
            <a:p>
              <a:pPr algn="r"/>
              <a:r>
                <a:rPr lang="en-US" sz="3600" spc="300" dirty="0">
                  <a:solidFill>
                    <a:schemeClr val="bg1"/>
                  </a:solidFill>
                  <a:latin typeface="Oswald" panose="02000503000000000000" pitchFamily="2" charset="0"/>
                </a:rPr>
                <a:t>2</a:t>
              </a:r>
            </a:p>
          </p:txBody>
        </p:sp>
        <p:grpSp>
          <p:nvGrpSpPr>
            <p:cNvPr id="33" name="Group 30">
              <a:extLst>
                <a:ext uri="{FF2B5EF4-FFF2-40B4-BE49-F238E27FC236}">
                  <a16:creationId xmlns:a16="http://schemas.microsoft.com/office/drawing/2014/main" id="{066B262D-E0CC-4D92-AF76-7504D0B99382}"/>
                </a:ext>
              </a:extLst>
            </p:cNvPr>
            <p:cNvGrpSpPr/>
            <p:nvPr/>
          </p:nvGrpSpPr>
          <p:grpSpPr>
            <a:xfrm>
              <a:off x="4899266" y="3666969"/>
              <a:ext cx="2452936" cy="1118539"/>
              <a:chOff x="1016001" y="3614225"/>
              <a:chExt cx="3628571" cy="1654628"/>
            </a:xfrm>
          </p:grpSpPr>
          <p:cxnSp>
            <p:nvCxnSpPr>
              <p:cNvPr id="35" name="Straight Connector 34">
                <a:extLst>
                  <a:ext uri="{FF2B5EF4-FFF2-40B4-BE49-F238E27FC236}">
                    <a16:creationId xmlns:a16="http://schemas.microsoft.com/office/drawing/2014/main" id="{DADFB2FC-A01B-495C-9C8A-7B3B06904B5F}"/>
                  </a:ext>
                </a:extLst>
              </p:cNvPr>
              <p:cNvCxnSpPr/>
              <p:nvPr/>
            </p:nvCxnSpPr>
            <p:spPr>
              <a:xfrm>
                <a:off x="1016001" y="3614225"/>
                <a:ext cx="36285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3E9F01A-9CAE-4DCA-B288-EA19D9F6627D}"/>
                  </a:ext>
                </a:extLst>
              </p:cNvPr>
              <p:cNvCxnSpPr/>
              <p:nvPr/>
            </p:nvCxnSpPr>
            <p:spPr>
              <a:xfrm>
                <a:off x="1016001" y="4027882"/>
                <a:ext cx="36285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7703402-D621-420E-B6FF-922E617ABD5C}"/>
                  </a:ext>
                </a:extLst>
              </p:cNvPr>
              <p:cNvCxnSpPr/>
              <p:nvPr/>
            </p:nvCxnSpPr>
            <p:spPr>
              <a:xfrm>
                <a:off x="1016001" y="4441539"/>
                <a:ext cx="36285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0F29FA1-5959-42F0-9FB5-230145214E03}"/>
                  </a:ext>
                </a:extLst>
              </p:cNvPr>
              <p:cNvCxnSpPr/>
              <p:nvPr/>
            </p:nvCxnSpPr>
            <p:spPr>
              <a:xfrm>
                <a:off x="1016001" y="4855196"/>
                <a:ext cx="36285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4594E4A-138A-4B7C-B706-80088AA3D7CD}"/>
                  </a:ext>
                </a:extLst>
              </p:cNvPr>
              <p:cNvCxnSpPr/>
              <p:nvPr/>
            </p:nvCxnSpPr>
            <p:spPr>
              <a:xfrm>
                <a:off x="1016001" y="5268853"/>
                <a:ext cx="36285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sp>
          <p:nvSpPr>
            <p:cNvPr id="34" name="TextBox 32">
              <a:extLst>
                <a:ext uri="{FF2B5EF4-FFF2-40B4-BE49-F238E27FC236}">
                  <a16:creationId xmlns:a16="http://schemas.microsoft.com/office/drawing/2014/main" id="{A9490A83-C322-408C-BB87-9B989200CD0C}"/>
                </a:ext>
              </a:extLst>
            </p:cNvPr>
            <p:cNvSpPr txBox="1"/>
            <p:nvPr/>
          </p:nvSpPr>
          <p:spPr>
            <a:xfrm>
              <a:off x="4830701" y="3006806"/>
              <a:ext cx="2773900" cy="2223879"/>
            </a:xfrm>
            <a:prstGeom prst="rect">
              <a:avLst/>
            </a:prstGeom>
            <a:noFill/>
          </p:spPr>
          <p:txBody>
            <a:bodyPr wrap="square" rtlCol="0">
              <a:spAutoFit/>
            </a:bodyPr>
            <a:lstStyle/>
            <a:p>
              <a:pPr indent="15875">
                <a:lnSpc>
                  <a:spcPct val="200000"/>
                </a:lnSpc>
                <a:spcAft>
                  <a:spcPts val="0"/>
                </a:spcAft>
              </a:pPr>
              <a:r>
                <a:rPr lang="es-ES" dirty="0">
                  <a:ea typeface="Times New Roman" panose="02020603050405020304" pitchFamily="18" charset="0"/>
                </a:rPr>
                <a:t>¿Está ingresando a las Escuela Superior Militar “ELOY ALFARO” el personal más adecuado?</a:t>
              </a:r>
              <a:endParaRPr lang="en-US" dirty="0">
                <a:ea typeface="Times New Roman" panose="02020603050405020304" pitchFamily="18" charset="0"/>
              </a:endParaRPr>
            </a:p>
          </p:txBody>
        </p:sp>
      </p:grpSp>
      <p:grpSp>
        <p:nvGrpSpPr>
          <p:cNvPr id="40" name="Group 12">
            <a:extLst>
              <a:ext uri="{FF2B5EF4-FFF2-40B4-BE49-F238E27FC236}">
                <a16:creationId xmlns:a16="http://schemas.microsoft.com/office/drawing/2014/main" id="{48291623-373C-4373-B09E-C6B6A31B1B3D}"/>
              </a:ext>
            </a:extLst>
          </p:cNvPr>
          <p:cNvGrpSpPr/>
          <p:nvPr/>
        </p:nvGrpSpPr>
        <p:grpSpPr>
          <a:xfrm>
            <a:off x="8373217" y="2124185"/>
            <a:ext cx="3586555" cy="4242748"/>
            <a:chOff x="8373218" y="2124185"/>
            <a:chExt cx="3341882" cy="3770198"/>
          </a:xfrm>
        </p:grpSpPr>
        <p:sp>
          <p:nvSpPr>
            <p:cNvPr id="41" name="Oval 71">
              <a:extLst>
                <a:ext uri="{FF2B5EF4-FFF2-40B4-BE49-F238E27FC236}">
                  <a16:creationId xmlns:a16="http://schemas.microsoft.com/office/drawing/2014/main" id="{528FD0C3-13CC-4354-926A-6FBF3799B64E}"/>
                </a:ext>
              </a:extLst>
            </p:cNvPr>
            <p:cNvSpPr/>
            <p:nvPr/>
          </p:nvSpPr>
          <p:spPr>
            <a:xfrm rot="5400000">
              <a:off x="10060817" y="3317568"/>
              <a:ext cx="2670801" cy="637764"/>
            </a:xfrm>
            <a:prstGeom prst="ellipse">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0">
              <a:extLst>
                <a:ext uri="{FF2B5EF4-FFF2-40B4-BE49-F238E27FC236}">
                  <a16:creationId xmlns:a16="http://schemas.microsoft.com/office/drawing/2014/main" id="{CE577807-3114-44ED-9E79-23EF690D726C}"/>
                </a:ext>
              </a:extLst>
            </p:cNvPr>
            <p:cNvSpPr/>
            <p:nvPr/>
          </p:nvSpPr>
          <p:spPr>
            <a:xfrm rot="577091">
              <a:off x="9614096" y="4751163"/>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1">
              <a:extLst>
                <a:ext uri="{FF2B5EF4-FFF2-40B4-BE49-F238E27FC236}">
                  <a16:creationId xmlns:a16="http://schemas.microsoft.com/office/drawing/2014/main" id="{F57A0BD4-74BF-4F9D-8E4C-A0A377F9B456}"/>
                </a:ext>
              </a:extLst>
            </p:cNvPr>
            <p:cNvSpPr/>
            <p:nvPr/>
          </p:nvSpPr>
          <p:spPr>
            <a:xfrm rot="20903281">
              <a:off x="8373218" y="4751866"/>
              <a:ext cx="1903479" cy="637764"/>
            </a:xfrm>
            <a:prstGeom prst="rect">
              <a:avLst/>
            </a:prstGeom>
            <a:solidFill>
              <a:schemeClr val="tx1">
                <a:alpha val="32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2">
              <a:extLst>
                <a:ext uri="{FF2B5EF4-FFF2-40B4-BE49-F238E27FC236}">
                  <a16:creationId xmlns:a16="http://schemas.microsoft.com/office/drawing/2014/main" id="{57FEDB68-7E8D-46B5-B5E2-0F2E83C1C578}"/>
                </a:ext>
              </a:extLst>
            </p:cNvPr>
            <p:cNvSpPr/>
            <p:nvPr/>
          </p:nvSpPr>
          <p:spPr>
            <a:xfrm>
              <a:off x="8472181" y="2124185"/>
              <a:ext cx="2976581" cy="3770198"/>
            </a:xfrm>
            <a:custGeom>
              <a:avLst/>
              <a:gdLst>
                <a:gd name="connsiteX0" fmla="*/ 0 w 4403187"/>
                <a:gd name="connsiteY0" fmla="*/ 0 h 4564408"/>
                <a:gd name="connsiteX1" fmla="*/ 301828 w 4403187"/>
                <a:gd name="connsiteY1" fmla="*/ 0 h 4564408"/>
                <a:gd name="connsiteX2" fmla="*/ 301828 w 4403187"/>
                <a:gd name="connsiteY2" fmla="*/ 135355 h 4564408"/>
                <a:gd name="connsiteX3" fmla="*/ 285308 w 4403187"/>
                <a:gd name="connsiteY3" fmla="*/ 138691 h 4564408"/>
                <a:gd name="connsiteX4" fmla="*/ 194445 w 4403187"/>
                <a:gd name="connsiteY4" fmla="*/ 275771 h 4564408"/>
                <a:gd name="connsiteX5" fmla="*/ 343217 w 4403187"/>
                <a:gd name="connsiteY5" fmla="*/ 424542 h 4564408"/>
                <a:gd name="connsiteX6" fmla="*/ 491988 w 4403187"/>
                <a:gd name="connsiteY6" fmla="*/ 275771 h 4564408"/>
                <a:gd name="connsiteX7" fmla="*/ 401125 w 4403187"/>
                <a:gd name="connsiteY7" fmla="*/ 138691 h 4564408"/>
                <a:gd name="connsiteX8" fmla="*/ 384605 w 4403187"/>
                <a:gd name="connsiteY8" fmla="*/ 135355 h 4564408"/>
                <a:gd name="connsiteX9" fmla="*/ 384605 w 4403187"/>
                <a:gd name="connsiteY9" fmla="*/ 0 h 4564408"/>
                <a:gd name="connsiteX10" fmla="*/ 793817 w 4403187"/>
                <a:gd name="connsiteY10" fmla="*/ 0 h 4564408"/>
                <a:gd name="connsiteX11" fmla="*/ 793817 w 4403187"/>
                <a:gd name="connsiteY11" fmla="*/ 135355 h 4564408"/>
                <a:gd name="connsiteX12" fmla="*/ 777297 w 4403187"/>
                <a:gd name="connsiteY12" fmla="*/ 138691 h 4564408"/>
                <a:gd name="connsiteX13" fmla="*/ 686434 w 4403187"/>
                <a:gd name="connsiteY13" fmla="*/ 275771 h 4564408"/>
                <a:gd name="connsiteX14" fmla="*/ 835206 w 4403187"/>
                <a:gd name="connsiteY14" fmla="*/ 424542 h 4564408"/>
                <a:gd name="connsiteX15" fmla="*/ 983977 w 4403187"/>
                <a:gd name="connsiteY15" fmla="*/ 275771 h 4564408"/>
                <a:gd name="connsiteX16" fmla="*/ 893114 w 4403187"/>
                <a:gd name="connsiteY16" fmla="*/ 138691 h 4564408"/>
                <a:gd name="connsiteX17" fmla="*/ 876594 w 4403187"/>
                <a:gd name="connsiteY17" fmla="*/ 135355 h 4564408"/>
                <a:gd name="connsiteX18" fmla="*/ 876594 w 4403187"/>
                <a:gd name="connsiteY18" fmla="*/ 0 h 4564408"/>
                <a:gd name="connsiteX19" fmla="*/ 1285806 w 4403187"/>
                <a:gd name="connsiteY19" fmla="*/ 0 h 4564408"/>
                <a:gd name="connsiteX20" fmla="*/ 1285806 w 4403187"/>
                <a:gd name="connsiteY20" fmla="*/ 135355 h 4564408"/>
                <a:gd name="connsiteX21" fmla="*/ 1269286 w 4403187"/>
                <a:gd name="connsiteY21" fmla="*/ 138691 h 4564408"/>
                <a:gd name="connsiteX22" fmla="*/ 1178423 w 4403187"/>
                <a:gd name="connsiteY22" fmla="*/ 275771 h 4564408"/>
                <a:gd name="connsiteX23" fmla="*/ 1327195 w 4403187"/>
                <a:gd name="connsiteY23" fmla="*/ 424542 h 4564408"/>
                <a:gd name="connsiteX24" fmla="*/ 1475966 w 4403187"/>
                <a:gd name="connsiteY24" fmla="*/ 275771 h 4564408"/>
                <a:gd name="connsiteX25" fmla="*/ 1385103 w 4403187"/>
                <a:gd name="connsiteY25" fmla="*/ 138691 h 4564408"/>
                <a:gd name="connsiteX26" fmla="*/ 1368583 w 4403187"/>
                <a:gd name="connsiteY26" fmla="*/ 135355 h 4564408"/>
                <a:gd name="connsiteX27" fmla="*/ 1368583 w 4403187"/>
                <a:gd name="connsiteY27" fmla="*/ 0 h 4564408"/>
                <a:gd name="connsiteX28" fmla="*/ 1777795 w 4403187"/>
                <a:gd name="connsiteY28" fmla="*/ 0 h 4564408"/>
                <a:gd name="connsiteX29" fmla="*/ 1777795 w 4403187"/>
                <a:gd name="connsiteY29" fmla="*/ 135355 h 4564408"/>
                <a:gd name="connsiteX30" fmla="*/ 1761275 w 4403187"/>
                <a:gd name="connsiteY30" fmla="*/ 138691 h 4564408"/>
                <a:gd name="connsiteX31" fmla="*/ 1670412 w 4403187"/>
                <a:gd name="connsiteY31" fmla="*/ 275771 h 4564408"/>
                <a:gd name="connsiteX32" fmla="*/ 1819184 w 4403187"/>
                <a:gd name="connsiteY32" fmla="*/ 424542 h 4564408"/>
                <a:gd name="connsiteX33" fmla="*/ 1967955 w 4403187"/>
                <a:gd name="connsiteY33" fmla="*/ 275771 h 4564408"/>
                <a:gd name="connsiteX34" fmla="*/ 1877092 w 4403187"/>
                <a:gd name="connsiteY34" fmla="*/ 138691 h 4564408"/>
                <a:gd name="connsiteX35" fmla="*/ 1860572 w 4403187"/>
                <a:gd name="connsiteY35" fmla="*/ 135355 h 4564408"/>
                <a:gd name="connsiteX36" fmla="*/ 1860572 w 4403187"/>
                <a:gd name="connsiteY36" fmla="*/ 0 h 4564408"/>
                <a:gd name="connsiteX37" fmla="*/ 2269784 w 4403187"/>
                <a:gd name="connsiteY37" fmla="*/ 0 h 4564408"/>
                <a:gd name="connsiteX38" fmla="*/ 2269784 w 4403187"/>
                <a:gd name="connsiteY38" fmla="*/ 135355 h 4564408"/>
                <a:gd name="connsiteX39" fmla="*/ 2253264 w 4403187"/>
                <a:gd name="connsiteY39" fmla="*/ 138691 h 4564408"/>
                <a:gd name="connsiteX40" fmla="*/ 2162401 w 4403187"/>
                <a:gd name="connsiteY40" fmla="*/ 275771 h 4564408"/>
                <a:gd name="connsiteX41" fmla="*/ 2311173 w 4403187"/>
                <a:gd name="connsiteY41" fmla="*/ 424542 h 4564408"/>
                <a:gd name="connsiteX42" fmla="*/ 2459944 w 4403187"/>
                <a:gd name="connsiteY42" fmla="*/ 275771 h 4564408"/>
                <a:gd name="connsiteX43" fmla="*/ 2369081 w 4403187"/>
                <a:gd name="connsiteY43" fmla="*/ 138691 h 4564408"/>
                <a:gd name="connsiteX44" fmla="*/ 2352561 w 4403187"/>
                <a:gd name="connsiteY44" fmla="*/ 135355 h 4564408"/>
                <a:gd name="connsiteX45" fmla="*/ 2352561 w 4403187"/>
                <a:gd name="connsiteY45" fmla="*/ 0 h 4564408"/>
                <a:gd name="connsiteX46" fmla="*/ 2761773 w 4403187"/>
                <a:gd name="connsiteY46" fmla="*/ 0 h 4564408"/>
                <a:gd name="connsiteX47" fmla="*/ 2761773 w 4403187"/>
                <a:gd name="connsiteY47" fmla="*/ 135355 h 4564408"/>
                <a:gd name="connsiteX48" fmla="*/ 2745253 w 4403187"/>
                <a:gd name="connsiteY48" fmla="*/ 138691 h 4564408"/>
                <a:gd name="connsiteX49" fmla="*/ 2654390 w 4403187"/>
                <a:gd name="connsiteY49" fmla="*/ 275771 h 4564408"/>
                <a:gd name="connsiteX50" fmla="*/ 2803162 w 4403187"/>
                <a:gd name="connsiteY50" fmla="*/ 424542 h 4564408"/>
                <a:gd name="connsiteX51" fmla="*/ 2951933 w 4403187"/>
                <a:gd name="connsiteY51" fmla="*/ 275771 h 4564408"/>
                <a:gd name="connsiteX52" fmla="*/ 2861070 w 4403187"/>
                <a:gd name="connsiteY52" fmla="*/ 138691 h 4564408"/>
                <a:gd name="connsiteX53" fmla="*/ 2844550 w 4403187"/>
                <a:gd name="connsiteY53" fmla="*/ 135355 h 4564408"/>
                <a:gd name="connsiteX54" fmla="*/ 2844550 w 4403187"/>
                <a:gd name="connsiteY54" fmla="*/ 0 h 4564408"/>
                <a:gd name="connsiteX55" fmla="*/ 3253762 w 4403187"/>
                <a:gd name="connsiteY55" fmla="*/ 0 h 4564408"/>
                <a:gd name="connsiteX56" fmla="*/ 3253762 w 4403187"/>
                <a:gd name="connsiteY56" fmla="*/ 135355 h 4564408"/>
                <a:gd name="connsiteX57" fmla="*/ 3237242 w 4403187"/>
                <a:gd name="connsiteY57" fmla="*/ 138691 h 4564408"/>
                <a:gd name="connsiteX58" fmla="*/ 3146379 w 4403187"/>
                <a:gd name="connsiteY58" fmla="*/ 275771 h 4564408"/>
                <a:gd name="connsiteX59" fmla="*/ 3295151 w 4403187"/>
                <a:gd name="connsiteY59" fmla="*/ 424542 h 4564408"/>
                <a:gd name="connsiteX60" fmla="*/ 3443922 w 4403187"/>
                <a:gd name="connsiteY60" fmla="*/ 275771 h 4564408"/>
                <a:gd name="connsiteX61" fmla="*/ 3353059 w 4403187"/>
                <a:gd name="connsiteY61" fmla="*/ 138691 h 4564408"/>
                <a:gd name="connsiteX62" fmla="*/ 3336539 w 4403187"/>
                <a:gd name="connsiteY62" fmla="*/ 135355 h 4564408"/>
                <a:gd name="connsiteX63" fmla="*/ 3336539 w 4403187"/>
                <a:gd name="connsiteY63" fmla="*/ 0 h 4564408"/>
                <a:gd name="connsiteX64" fmla="*/ 3745751 w 4403187"/>
                <a:gd name="connsiteY64" fmla="*/ 0 h 4564408"/>
                <a:gd name="connsiteX65" fmla="*/ 3745751 w 4403187"/>
                <a:gd name="connsiteY65" fmla="*/ 135355 h 4564408"/>
                <a:gd name="connsiteX66" fmla="*/ 3729231 w 4403187"/>
                <a:gd name="connsiteY66" fmla="*/ 138691 h 4564408"/>
                <a:gd name="connsiteX67" fmla="*/ 3638368 w 4403187"/>
                <a:gd name="connsiteY67" fmla="*/ 275771 h 4564408"/>
                <a:gd name="connsiteX68" fmla="*/ 3787140 w 4403187"/>
                <a:gd name="connsiteY68" fmla="*/ 424542 h 4564408"/>
                <a:gd name="connsiteX69" fmla="*/ 3935911 w 4403187"/>
                <a:gd name="connsiteY69" fmla="*/ 275771 h 4564408"/>
                <a:gd name="connsiteX70" fmla="*/ 3845048 w 4403187"/>
                <a:gd name="connsiteY70" fmla="*/ 138691 h 4564408"/>
                <a:gd name="connsiteX71" fmla="*/ 3828528 w 4403187"/>
                <a:gd name="connsiteY71" fmla="*/ 135355 h 4564408"/>
                <a:gd name="connsiteX72" fmla="*/ 3828528 w 4403187"/>
                <a:gd name="connsiteY72" fmla="*/ 0 h 4564408"/>
                <a:gd name="connsiteX73" fmla="*/ 4403187 w 4403187"/>
                <a:gd name="connsiteY73" fmla="*/ 0 h 4564408"/>
                <a:gd name="connsiteX74" fmla="*/ 4403187 w 4403187"/>
                <a:gd name="connsiteY74" fmla="*/ 4564408 h 4564408"/>
                <a:gd name="connsiteX75" fmla="*/ 0 w 4403187"/>
                <a:gd name="connsiteY75" fmla="*/ 4564408 h 45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03187" h="4564408">
                  <a:moveTo>
                    <a:pt x="0" y="0"/>
                  </a:moveTo>
                  <a:lnTo>
                    <a:pt x="301828" y="0"/>
                  </a:lnTo>
                  <a:lnTo>
                    <a:pt x="301828" y="135355"/>
                  </a:lnTo>
                  <a:lnTo>
                    <a:pt x="285308" y="138691"/>
                  </a:lnTo>
                  <a:cubicBezTo>
                    <a:pt x="231912" y="161275"/>
                    <a:pt x="194445" y="214148"/>
                    <a:pt x="194445" y="275771"/>
                  </a:cubicBezTo>
                  <a:cubicBezTo>
                    <a:pt x="194445" y="357935"/>
                    <a:pt x="261053" y="424542"/>
                    <a:pt x="343217" y="424542"/>
                  </a:cubicBezTo>
                  <a:cubicBezTo>
                    <a:pt x="425381" y="424542"/>
                    <a:pt x="491988" y="357935"/>
                    <a:pt x="491988" y="275771"/>
                  </a:cubicBezTo>
                  <a:cubicBezTo>
                    <a:pt x="491988" y="214148"/>
                    <a:pt x="454522" y="161275"/>
                    <a:pt x="401125" y="138691"/>
                  </a:cubicBezTo>
                  <a:lnTo>
                    <a:pt x="384605" y="135355"/>
                  </a:lnTo>
                  <a:lnTo>
                    <a:pt x="384605" y="0"/>
                  </a:lnTo>
                  <a:lnTo>
                    <a:pt x="793817" y="0"/>
                  </a:lnTo>
                  <a:lnTo>
                    <a:pt x="793817" y="135355"/>
                  </a:lnTo>
                  <a:lnTo>
                    <a:pt x="777297" y="138691"/>
                  </a:lnTo>
                  <a:cubicBezTo>
                    <a:pt x="723901" y="161275"/>
                    <a:pt x="686434" y="214148"/>
                    <a:pt x="686434" y="275771"/>
                  </a:cubicBezTo>
                  <a:cubicBezTo>
                    <a:pt x="686434" y="357935"/>
                    <a:pt x="753042" y="424542"/>
                    <a:pt x="835206" y="424542"/>
                  </a:cubicBezTo>
                  <a:cubicBezTo>
                    <a:pt x="917370" y="424542"/>
                    <a:pt x="983977" y="357935"/>
                    <a:pt x="983977" y="275771"/>
                  </a:cubicBezTo>
                  <a:cubicBezTo>
                    <a:pt x="983977" y="214148"/>
                    <a:pt x="946511" y="161275"/>
                    <a:pt x="893114" y="138691"/>
                  </a:cubicBezTo>
                  <a:lnTo>
                    <a:pt x="876594" y="135355"/>
                  </a:lnTo>
                  <a:lnTo>
                    <a:pt x="876594" y="0"/>
                  </a:lnTo>
                  <a:lnTo>
                    <a:pt x="1285806" y="0"/>
                  </a:lnTo>
                  <a:lnTo>
                    <a:pt x="1285806" y="135355"/>
                  </a:lnTo>
                  <a:lnTo>
                    <a:pt x="1269286" y="138691"/>
                  </a:lnTo>
                  <a:cubicBezTo>
                    <a:pt x="1215890" y="161275"/>
                    <a:pt x="1178423" y="214148"/>
                    <a:pt x="1178423" y="275771"/>
                  </a:cubicBezTo>
                  <a:cubicBezTo>
                    <a:pt x="1178423" y="357935"/>
                    <a:pt x="1245031" y="424542"/>
                    <a:pt x="1327195" y="424542"/>
                  </a:cubicBezTo>
                  <a:cubicBezTo>
                    <a:pt x="1409359" y="424542"/>
                    <a:pt x="1475966" y="357935"/>
                    <a:pt x="1475966" y="275771"/>
                  </a:cubicBezTo>
                  <a:cubicBezTo>
                    <a:pt x="1475966" y="214148"/>
                    <a:pt x="1438500" y="161275"/>
                    <a:pt x="1385103" y="138691"/>
                  </a:cubicBezTo>
                  <a:lnTo>
                    <a:pt x="1368583" y="135355"/>
                  </a:lnTo>
                  <a:lnTo>
                    <a:pt x="1368583" y="0"/>
                  </a:lnTo>
                  <a:lnTo>
                    <a:pt x="1777795" y="0"/>
                  </a:lnTo>
                  <a:lnTo>
                    <a:pt x="1777795" y="135355"/>
                  </a:lnTo>
                  <a:lnTo>
                    <a:pt x="1761275" y="138691"/>
                  </a:lnTo>
                  <a:cubicBezTo>
                    <a:pt x="1707879" y="161275"/>
                    <a:pt x="1670412" y="214148"/>
                    <a:pt x="1670412" y="275771"/>
                  </a:cubicBezTo>
                  <a:cubicBezTo>
                    <a:pt x="1670412" y="357935"/>
                    <a:pt x="1737020" y="424542"/>
                    <a:pt x="1819184" y="424542"/>
                  </a:cubicBezTo>
                  <a:cubicBezTo>
                    <a:pt x="1901348" y="424542"/>
                    <a:pt x="1967955" y="357935"/>
                    <a:pt x="1967955" y="275771"/>
                  </a:cubicBezTo>
                  <a:cubicBezTo>
                    <a:pt x="1967955" y="214148"/>
                    <a:pt x="1930489" y="161275"/>
                    <a:pt x="1877092" y="138691"/>
                  </a:cubicBezTo>
                  <a:lnTo>
                    <a:pt x="1860572" y="135355"/>
                  </a:lnTo>
                  <a:lnTo>
                    <a:pt x="1860572" y="0"/>
                  </a:lnTo>
                  <a:lnTo>
                    <a:pt x="2269784" y="0"/>
                  </a:lnTo>
                  <a:lnTo>
                    <a:pt x="2269784" y="135355"/>
                  </a:lnTo>
                  <a:lnTo>
                    <a:pt x="2253264" y="138691"/>
                  </a:lnTo>
                  <a:cubicBezTo>
                    <a:pt x="2199868" y="161275"/>
                    <a:pt x="2162401" y="214148"/>
                    <a:pt x="2162401" y="275771"/>
                  </a:cubicBezTo>
                  <a:cubicBezTo>
                    <a:pt x="2162401" y="357935"/>
                    <a:pt x="2229009" y="424542"/>
                    <a:pt x="2311173" y="424542"/>
                  </a:cubicBezTo>
                  <a:cubicBezTo>
                    <a:pt x="2393337" y="424542"/>
                    <a:pt x="2459944" y="357935"/>
                    <a:pt x="2459944" y="275771"/>
                  </a:cubicBezTo>
                  <a:cubicBezTo>
                    <a:pt x="2459944" y="214148"/>
                    <a:pt x="2422478" y="161275"/>
                    <a:pt x="2369081" y="138691"/>
                  </a:cubicBezTo>
                  <a:lnTo>
                    <a:pt x="2352561" y="135355"/>
                  </a:lnTo>
                  <a:lnTo>
                    <a:pt x="2352561" y="0"/>
                  </a:lnTo>
                  <a:lnTo>
                    <a:pt x="2761773" y="0"/>
                  </a:lnTo>
                  <a:lnTo>
                    <a:pt x="2761773" y="135355"/>
                  </a:lnTo>
                  <a:lnTo>
                    <a:pt x="2745253" y="138691"/>
                  </a:lnTo>
                  <a:cubicBezTo>
                    <a:pt x="2691857" y="161275"/>
                    <a:pt x="2654390" y="214148"/>
                    <a:pt x="2654390" y="275771"/>
                  </a:cubicBezTo>
                  <a:cubicBezTo>
                    <a:pt x="2654390" y="357935"/>
                    <a:pt x="2720998" y="424542"/>
                    <a:pt x="2803162" y="424542"/>
                  </a:cubicBezTo>
                  <a:cubicBezTo>
                    <a:pt x="2885326" y="424542"/>
                    <a:pt x="2951933" y="357935"/>
                    <a:pt x="2951933" y="275771"/>
                  </a:cubicBezTo>
                  <a:cubicBezTo>
                    <a:pt x="2951933" y="214148"/>
                    <a:pt x="2914467" y="161275"/>
                    <a:pt x="2861070" y="138691"/>
                  </a:cubicBezTo>
                  <a:lnTo>
                    <a:pt x="2844550" y="135355"/>
                  </a:lnTo>
                  <a:lnTo>
                    <a:pt x="2844550" y="0"/>
                  </a:lnTo>
                  <a:lnTo>
                    <a:pt x="3253762" y="0"/>
                  </a:lnTo>
                  <a:lnTo>
                    <a:pt x="3253762" y="135355"/>
                  </a:lnTo>
                  <a:lnTo>
                    <a:pt x="3237242" y="138691"/>
                  </a:lnTo>
                  <a:cubicBezTo>
                    <a:pt x="3183846" y="161275"/>
                    <a:pt x="3146379" y="214148"/>
                    <a:pt x="3146379" y="275771"/>
                  </a:cubicBezTo>
                  <a:cubicBezTo>
                    <a:pt x="3146379" y="357935"/>
                    <a:pt x="3212987" y="424542"/>
                    <a:pt x="3295151" y="424542"/>
                  </a:cubicBezTo>
                  <a:cubicBezTo>
                    <a:pt x="3377315" y="424542"/>
                    <a:pt x="3443922" y="357935"/>
                    <a:pt x="3443922" y="275771"/>
                  </a:cubicBezTo>
                  <a:cubicBezTo>
                    <a:pt x="3443922" y="214148"/>
                    <a:pt x="3406456" y="161275"/>
                    <a:pt x="3353059" y="138691"/>
                  </a:cubicBezTo>
                  <a:lnTo>
                    <a:pt x="3336539" y="135355"/>
                  </a:lnTo>
                  <a:lnTo>
                    <a:pt x="3336539" y="0"/>
                  </a:lnTo>
                  <a:lnTo>
                    <a:pt x="3745751" y="0"/>
                  </a:lnTo>
                  <a:lnTo>
                    <a:pt x="3745751" y="135355"/>
                  </a:lnTo>
                  <a:lnTo>
                    <a:pt x="3729231" y="138691"/>
                  </a:lnTo>
                  <a:cubicBezTo>
                    <a:pt x="3675835" y="161275"/>
                    <a:pt x="3638368" y="214148"/>
                    <a:pt x="3638368" y="275771"/>
                  </a:cubicBezTo>
                  <a:cubicBezTo>
                    <a:pt x="3638368" y="357935"/>
                    <a:pt x="3704976" y="424542"/>
                    <a:pt x="3787140" y="424542"/>
                  </a:cubicBezTo>
                  <a:cubicBezTo>
                    <a:pt x="3869304" y="424542"/>
                    <a:pt x="3935911" y="357935"/>
                    <a:pt x="3935911" y="275771"/>
                  </a:cubicBezTo>
                  <a:cubicBezTo>
                    <a:pt x="3935911" y="214148"/>
                    <a:pt x="3898445" y="161275"/>
                    <a:pt x="3845048" y="138691"/>
                  </a:cubicBezTo>
                  <a:lnTo>
                    <a:pt x="3828528" y="135355"/>
                  </a:lnTo>
                  <a:lnTo>
                    <a:pt x="3828528" y="0"/>
                  </a:lnTo>
                  <a:lnTo>
                    <a:pt x="4403187" y="0"/>
                  </a:lnTo>
                  <a:lnTo>
                    <a:pt x="4403187" y="4564408"/>
                  </a:lnTo>
                  <a:lnTo>
                    <a:pt x="0" y="4564408"/>
                  </a:lnTo>
                  <a:close/>
                </a:path>
              </a:pathLst>
            </a:custGeom>
            <a:solidFill>
              <a:srgbClr val="F7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3">
              <a:extLst>
                <a:ext uri="{FF2B5EF4-FFF2-40B4-BE49-F238E27FC236}">
                  <a16:creationId xmlns:a16="http://schemas.microsoft.com/office/drawing/2014/main" id="{A775A58C-AE44-4546-8C58-1A791C5E3CAC}"/>
                </a:ext>
              </a:extLst>
            </p:cNvPr>
            <p:cNvSpPr/>
            <p:nvPr/>
          </p:nvSpPr>
          <p:spPr>
            <a:xfrm>
              <a:off x="8472179" y="2521334"/>
              <a:ext cx="2976582" cy="66719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6" name="TextBox 44">
              <a:extLst>
                <a:ext uri="{FF2B5EF4-FFF2-40B4-BE49-F238E27FC236}">
                  <a16:creationId xmlns:a16="http://schemas.microsoft.com/office/drawing/2014/main" id="{8F8E3F18-E94A-41D5-9DB3-F1BFE75431A9}"/>
                </a:ext>
              </a:extLst>
            </p:cNvPr>
            <p:cNvSpPr txBox="1"/>
            <p:nvPr/>
          </p:nvSpPr>
          <p:spPr>
            <a:xfrm>
              <a:off x="10321405" y="2564356"/>
              <a:ext cx="950746" cy="646331"/>
            </a:xfrm>
            <a:prstGeom prst="rect">
              <a:avLst/>
            </a:prstGeom>
            <a:noFill/>
          </p:spPr>
          <p:txBody>
            <a:bodyPr wrap="square" rtlCol="0">
              <a:spAutoFit/>
            </a:bodyPr>
            <a:lstStyle/>
            <a:p>
              <a:pPr algn="r"/>
              <a:r>
                <a:rPr lang="en-US" sz="3600" spc="300" dirty="0">
                  <a:solidFill>
                    <a:schemeClr val="bg1"/>
                  </a:solidFill>
                  <a:latin typeface="Oswald" panose="02000503000000000000" pitchFamily="2" charset="0"/>
                </a:rPr>
                <a:t>3</a:t>
              </a:r>
            </a:p>
          </p:txBody>
        </p:sp>
        <p:grpSp>
          <p:nvGrpSpPr>
            <p:cNvPr id="47" name="Group 45">
              <a:extLst>
                <a:ext uri="{FF2B5EF4-FFF2-40B4-BE49-F238E27FC236}">
                  <a16:creationId xmlns:a16="http://schemas.microsoft.com/office/drawing/2014/main" id="{DA89D046-17BF-4EED-A13F-37BA77F83FAB}"/>
                </a:ext>
              </a:extLst>
            </p:cNvPr>
            <p:cNvGrpSpPr/>
            <p:nvPr/>
          </p:nvGrpSpPr>
          <p:grpSpPr>
            <a:xfrm>
              <a:off x="8734002" y="3666969"/>
              <a:ext cx="2452936" cy="1118539"/>
              <a:chOff x="1016001" y="3614225"/>
              <a:chExt cx="3628571" cy="1654628"/>
            </a:xfrm>
          </p:grpSpPr>
          <p:cxnSp>
            <p:nvCxnSpPr>
              <p:cNvPr id="49" name="Straight Connector 49">
                <a:extLst>
                  <a:ext uri="{FF2B5EF4-FFF2-40B4-BE49-F238E27FC236}">
                    <a16:creationId xmlns:a16="http://schemas.microsoft.com/office/drawing/2014/main" id="{1916C59E-0F8E-432E-9AE3-EF77CE610545}"/>
                  </a:ext>
                </a:extLst>
              </p:cNvPr>
              <p:cNvCxnSpPr/>
              <p:nvPr/>
            </p:nvCxnSpPr>
            <p:spPr>
              <a:xfrm>
                <a:off x="1016001" y="3614225"/>
                <a:ext cx="36285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50">
                <a:extLst>
                  <a:ext uri="{FF2B5EF4-FFF2-40B4-BE49-F238E27FC236}">
                    <a16:creationId xmlns:a16="http://schemas.microsoft.com/office/drawing/2014/main" id="{29E90F9B-2865-47AF-9207-007DD66BDED6}"/>
                  </a:ext>
                </a:extLst>
              </p:cNvPr>
              <p:cNvCxnSpPr/>
              <p:nvPr/>
            </p:nvCxnSpPr>
            <p:spPr>
              <a:xfrm>
                <a:off x="1016001" y="4027882"/>
                <a:ext cx="36285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1">
                <a:extLst>
                  <a:ext uri="{FF2B5EF4-FFF2-40B4-BE49-F238E27FC236}">
                    <a16:creationId xmlns:a16="http://schemas.microsoft.com/office/drawing/2014/main" id="{71083677-38C8-44A3-8E3D-1512FDBAE219}"/>
                  </a:ext>
                </a:extLst>
              </p:cNvPr>
              <p:cNvCxnSpPr/>
              <p:nvPr/>
            </p:nvCxnSpPr>
            <p:spPr>
              <a:xfrm>
                <a:off x="1016001" y="4441539"/>
                <a:ext cx="36285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2">
                <a:extLst>
                  <a:ext uri="{FF2B5EF4-FFF2-40B4-BE49-F238E27FC236}">
                    <a16:creationId xmlns:a16="http://schemas.microsoft.com/office/drawing/2014/main" id="{40039F62-E136-4867-8A6C-EE5214A51EE3}"/>
                  </a:ext>
                </a:extLst>
              </p:cNvPr>
              <p:cNvCxnSpPr/>
              <p:nvPr/>
            </p:nvCxnSpPr>
            <p:spPr>
              <a:xfrm>
                <a:off x="1016001" y="4855196"/>
                <a:ext cx="36285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3">
                <a:extLst>
                  <a:ext uri="{FF2B5EF4-FFF2-40B4-BE49-F238E27FC236}">
                    <a16:creationId xmlns:a16="http://schemas.microsoft.com/office/drawing/2014/main" id="{8F431B82-45D5-4B04-AA0B-D80618876A02}"/>
                  </a:ext>
                </a:extLst>
              </p:cNvPr>
              <p:cNvCxnSpPr/>
              <p:nvPr/>
            </p:nvCxnSpPr>
            <p:spPr>
              <a:xfrm>
                <a:off x="1016001" y="5268853"/>
                <a:ext cx="3628571" cy="0"/>
              </a:xfrm>
              <a:prstGeom prst="line">
                <a:avLst/>
              </a:prstGeom>
              <a:ln>
                <a:solidFill>
                  <a:schemeClr val="bg1">
                    <a:lumMod val="65000"/>
                    <a:alpha val="44000"/>
                  </a:schemeClr>
                </a:solidFill>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F52021FB-B0FF-41BA-8424-A6B08054477E}"/>
                </a:ext>
              </a:extLst>
            </p:cNvPr>
            <p:cNvSpPr txBox="1"/>
            <p:nvPr/>
          </p:nvSpPr>
          <p:spPr>
            <a:xfrm>
              <a:off x="8696113" y="3146480"/>
              <a:ext cx="2863952" cy="2474578"/>
            </a:xfrm>
            <a:prstGeom prst="rect">
              <a:avLst/>
            </a:prstGeom>
            <a:noFill/>
          </p:spPr>
          <p:txBody>
            <a:bodyPr wrap="square" rtlCol="0">
              <a:spAutoFit/>
            </a:bodyPr>
            <a:lstStyle/>
            <a:p>
              <a:pPr indent="15875">
                <a:lnSpc>
                  <a:spcPct val="200000"/>
                </a:lnSpc>
              </a:pPr>
              <a:r>
                <a:rPr lang="es-ES" dirty="0"/>
                <a:t>¿Cuáles serían las posibles recomendaciones a la institución, para mejorar los procesos de selección de personal a oficiales?</a:t>
              </a:r>
              <a:endParaRPr lang="en-US" dirty="0"/>
            </a:p>
          </p:txBody>
        </p:sp>
      </p:grpSp>
      <p:pic>
        <p:nvPicPr>
          <p:cNvPr id="55" name="Picture 54">
            <a:extLst>
              <a:ext uri="{FF2B5EF4-FFF2-40B4-BE49-F238E27FC236}">
                <a16:creationId xmlns:a16="http://schemas.microsoft.com/office/drawing/2014/main" id="{50850D9E-F128-9743-8429-A474C8E1ECDE}"/>
              </a:ext>
            </a:extLst>
          </p:cNvPr>
          <p:cNvPicPr>
            <a:picLocks noChangeAspect="1"/>
          </p:cNvPicPr>
          <p:nvPr/>
        </p:nvPicPr>
        <p:blipFill>
          <a:blip r:embed="rId2"/>
          <a:stretch>
            <a:fillRect/>
          </a:stretch>
        </p:blipFill>
        <p:spPr>
          <a:xfrm>
            <a:off x="10800079" y="397389"/>
            <a:ext cx="1043044" cy="1043044"/>
          </a:xfrm>
          <a:prstGeom prst="rect">
            <a:avLst/>
          </a:prstGeom>
        </p:spPr>
      </p:pic>
      <p:pic>
        <p:nvPicPr>
          <p:cNvPr id="56" name="Picture 55">
            <a:extLst>
              <a:ext uri="{FF2B5EF4-FFF2-40B4-BE49-F238E27FC236}">
                <a16:creationId xmlns:a16="http://schemas.microsoft.com/office/drawing/2014/main" id="{2CEB4808-D433-3243-90FE-073E15CF5A42}"/>
              </a:ext>
            </a:extLst>
          </p:cNvPr>
          <p:cNvPicPr>
            <a:picLocks noChangeAspect="1"/>
          </p:cNvPicPr>
          <p:nvPr/>
        </p:nvPicPr>
        <p:blipFill>
          <a:blip r:embed="rId3"/>
          <a:stretch>
            <a:fillRect/>
          </a:stretch>
        </p:blipFill>
        <p:spPr>
          <a:xfrm>
            <a:off x="644354" y="182440"/>
            <a:ext cx="1632741" cy="1472941"/>
          </a:xfrm>
          <a:prstGeom prst="rect">
            <a:avLst/>
          </a:prstGeom>
        </p:spPr>
      </p:pic>
    </p:spTree>
    <p:extLst>
      <p:ext uri="{BB962C8B-B14F-4D97-AF65-F5344CB8AC3E}">
        <p14:creationId xmlns:p14="http://schemas.microsoft.com/office/powerpoint/2010/main" val="232266122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48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48000">
                                          <p:cBhvr additive="base">
                                            <p:cTn id="7" dur="500" fill="hold"/>
                                            <p:tgtEl>
                                              <p:spTgt spid="9"/>
                                            </p:tgtEl>
                                            <p:attrNameLst>
                                              <p:attrName>ppt_x</p:attrName>
                                            </p:attrNameLst>
                                          </p:cBhvr>
                                          <p:tavLst>
                                            <p:tav tm="0">
                                              <p:val>
                                                <p:strVal val="#ppt_x"/>
                                              </p:val>
                                            </p:tav>
                                            <p:tav tm="100000">
                                              <p:val>
                                                <p:strVal val="#ppt_x"/>
                                              </p:val>
                                            </p:tav>
                                          </p:tavLst>
                                        </p:anim>
                                        <p:anim calcmode="lin" valueType="num" p14:bounceEnd="48000">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48000">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14:bounceEnd="48000">
                                          <p:cBhvr additive="base">
                                            <p:cTn id="13" dur="500" fill="hold"/>
                                            <p:tgtEl>
                                              <p:spTgt spid="26"/>
                                            </p:tgtEl>
                                            <p:attrNameLst>
                                              <p:attrName>ppt_x</p:attrName>
                                            </p:attrNameLst>
                                          </p:cBhvr>
                                          <p:tavLst>
                                            <p:tav tm="0">
                                              <p:val>
                                                <p:strVal val="#ppt_x"/>
                                              </p:val>
                                            </p:tav>
                                            <p:tav tm="100000">
                                              <p:val>
                                                <p:strVal val="#ppt_x"/>
                                              </p:val>
                                            </p:tav>
                                          </p:tavLst>
                                        </p:anim>
                                        <p:anim calcmode="lin" valueType="num" p14:bounceEnd="48000">
                                          <p:cBhvr additive="base">
                                            <p:cTn id="14"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48000">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14:bounceEnd="48000">
                                          <p:cBhvr additive="base">
                                            <p:cTn id="19" dur="500" fill="hold"/>
                                            <p:tgtEl>
                                              <p:spTgt spid="40"/>
                                            </p:tgtEl>
                                            <p:attrNameLst>
                                              <p:attrName>ppt_x</p:attrName>
                                            </p:attrNameLst>
                                          </p:cBhvr>
                                          <p:tavLst>
                                            <p:tav tm="0">
                                              <p:val>
                                                <p:strVal val="#ppt_x"/>
                                              </p:val>
                                            </p:tav>
                                            <p:tav tm="100000">
                                              <p:val>
                                                <p:strVal val="#ppt_x"/>
                                              </p:val>
                                            </p:tav>
                                          </p:tavLst>
                                        </p:anim>
                                        <p:anim calcmode="lin" valueType="num" p14:bounceEnd="48000">
                                          <p:cBhvr additive="base">
                                            <p:cTn id="20"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46000">
              <a:schemeClr val="tx1"/>
            </a:gs>
            <a:gs pos="100000">
              <a:schemeClr val="tx1">
                <a:lumMod val="95000"/>
                <a:lumOff val="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0" name="Title 1"/>
          <p:cNvSpPr txBox="1">
            <a:spLocks/>
          </p:cNvSpPr>
          <p:nvPr/>
        </p:nvSpPr>
        <p:spPr bwMode="auto">
          <a:xfrm>
            <a:off x="2176217" y="429297"/>
            <a:ext cx="7848141" cy="584775"/>
          </a:xfrm>
          <a:prstGeom prst="rect">
            <a:avLst/>
          </a:prstGeom>
          <a:effectLst>
            <a:outerShdw blurRad="50800" dist="12700" dir="5400000" algn="ctr" rotWithShape="0">
              <a:sysClr val="windowText" lastClr="000000"/>
            </a:outerShdw>
          </a:effectLst>
        </p:spPr>
        <p:style>
          <a:lnRef idx="0">
            <a:scrgbClr r="0" g="0" b="0"/>
          </a:lnRef>
          <a:fillRef idx="1002">
            <a:schemeClr val="dk1"/>
          </a:fillRef>
          <a:effectRef idx="0">
            <a:scrgbClr r="0" g="0" b="0"/>
          </a:effectRef>
          <a:fontRef idx="major"/>
        </p:style>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uLnTx/>
                <a:uFillTx/>
                <a:latin typeface="Arial Black" pitchFamily="34" charset="0"/>
                <a:ea typeface="+mj-ea"/>
                <a:cs typeface="Times New Roman" pitchFamily="18" charset="0"/>
              </a:rPr>
              <a:t>JUSTIFICACIÓN </a:t>
            </a:r>
          </a:p>
        </p:txBody>
      </p:sp>
      <p:sp>
        <p:nvSpPr>
          <p:cNvPr id="2" name="TextBox 1">
            <a:extLst>
              <a:ext uri="{FF2B5EF4-FFF2-40B4-BE49-F238E27FC236}">
                <a16:creationId xmlns:a16="http://schemas.microsoft.com/office/drawing/2014/main" id="{41664094-A046-45F7-A46B-CE8ED376F58F}"/>
              </a:ext>
            </a:extLst>
          </p:cNvPr>
          <p:cNvSpPr txBox="1"/>
          <p:nvPr/>
        </p:nvSpPr>
        <p:spPr>
          <a:xfrm>
            <a:off x="722244" y="1188712"/>
            <a:ext cx="10747512" cy="5739392"/>
          </a:xfrm>
          <a:prstGeom prst="rect">
            <a:avLst/>
          </a:prstGeom>
          <a:noFill/>
        </p:spPr>
        <p:txBody>
          <a:bodyPr wrap="square" rtlCol="0">
            <a:spAutoFit/>
          </a:bodyPr>
          <a:lstStyle/>
          <a:p>
            <a:pPr indent="540385" algn="just"/>
            <a:r>
              <a:rPr lang="es-E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El activo más grande de Fuerzas Armadas es su proceder, su profesionalismo y su vocación de servicio.</a:t>
            </a:r>
          </a:p>
          <a:p>
            <a:pPr indent="540385" algn="just"/>
            <a:r>
              <a:rPr lang="es-ES" sz="2400" dirty="0">
                <a:solidFill>
                  <a:schemeClr val="bg1"/>
                </a:solidFill>
                <a:latin typeface="Calibri" panose="020F0502020204030204" pitchFamily="34" charset="0"/>
                <a:ea typeface="Times New Roman" panose="02020603050405020304" pitchFamily="18" charset="0"/>
                <a:cs typeface="Calibri" panose="020F0502020204030204" pitchFamily="34" charset="0"/>
              </a:rPr>
              <a:t>L</a:t>
            </a:r>
            <a:r>
              <a:rPr lang="es-E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 profesión militar  no es una simple opción laboral. </a:t>
            </a:r>
          </a:p>
          <a:p>
            <a:pPr indent="540385" algn="just"/>
            <a:r>
              <a:rPr lang="es-ES" sz="2400" dirty="0">
                <a:solidFill>
                  <a:schemeClr val="bg1"/>
                </a:solidFill>
                <a:latin typeface="Calibri" panose="020F0502020204030204" pitchFamily="34" charset="0"/>
                <a:ea typeface="Times New Roman" panose="02020603050405020304" pitchFamily="18" charset="0"/>
                <a:cs typeface="Calibri" panose="020F0502020204030204" pitchFamily="34" charset="0"/>
              </a:rPr>
              <a:t>E</a:t>
            </a:r>
            <a:r>
              <a:rPr lang="es-E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 una carrera que se fundamenta en valores cívicos, patrióticos y ciudadanos, pues representa a toda la nación ecuatoriana.</a:t>
            </a:r>
            <a:r>
              <a:rPr lang="es-EC" sz="24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p>
          <a:p>
            <a:pPr indent="540385" algn="just"/>
            <a:r>
              <a:rPr lang="es-E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Requiere exigencias psicológicas, académicas, medicas y físicas de parte de sus integrantes, lo cual limita el acceso a un grupo idóneo de hombres y mujeres.</a:t>
            </a:r>
            <a:r>
              <a:rPr lang="es-EC" sz="24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p>
          <a:p>
            <a:pPr indent="540385" algn="just"/>
            <a:r>
              <a:rPr lang="es-E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Es obligación institucional, a través de la Escuela Superior Militar, el conceder el derecho de integrar sus filas a quienes cumplen los requisitos</a:t>
            </a:r>
            <a:r>
              <a:rPr lang="es-ES" sz="2400" dirty="0">
                <a:solidFill>
                  <a:schemeClr val="bg1"/>
                </a:solidFill>
                <a:latin typeface="Calibri" panose="020F0502020204030204" pitchFamily="34" charset="0"/>
                <a:ea typeface="Times New Roman" panose="02020603050405020304" pitchFamily="18" charset="0"/>
                <a:cs typeface="Calibri" panose="020F0502020204030204" pitchFamily="34" charset="0"/>
              </a:rPr>
              <a:t>.</a:t>
            </a:r>
          </a:p>
          <a:p>
            <a:pPr indent="540385" algn="just"/>
            <a:r>
              <a:rPr lang="es-E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La presente investigación es conveniente para la institución militar, ya que permite apreciar las posibles debilidades del proceso de selección de aspirantes a oficiales, así como sus causas, permitiendo asimismo hallar el modo más adecuado de rectificarlo a fin de obtener resultados más eficientes, destinados a mejorar la calidad del recurso humano producido al finalizar el proceso de formación.</a:t>
            </a:r>
            <a:endParaRPr lang="es-EC"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indent="540385">
              <a:lnSpc>
                <a:spcPct val="200000"/>
              </a:lnSpc>
            </a:pPr>
            <a:endParaRPr lang="es-EC" dirty="0"/>
          </a:p>
        </p:txBody>
      </p:sp>
      <p:pic>
        <p:nvPicPr>
          <p:cNvPr id="6" name="Picture 5">
            <a:extLst>
              <a:ext uri="{FF2B5EF4-FFF2-40B4-BE49-F238E27FC236}">
                <a16:creationId xmlns:a16="http://schemas.microsoft.com/office/drawing/2014/main" id="{5DA09667-B979-1E4A-90F5-C42A96ED51FF}"/>
              </a:ext>
            </a:extLst>
          </p:cNvPr>
          <p:cNvPicPr>
            <a:picLocks noChangeAspect="1"/>
          </p:cNvPicPr>
          <p:nvPr/>
        </p:nvPicPr>
        <p:blipFill>
          <a:blip r:embed="rId2"/>
          <a:stretch>
            <a:fillRect/>
          </a:stretch>
        </p:blipFill>
        <p:spPr>
          <a:xfrm>
            <a:off x="10800079" y="397389"/>
            <a:ext cx="1043044" cy="1043044"/>
          </a:xfrm>
          <a:prstGeom prst="rect">
            <a:avLst/>
          </a:prstGeom>
        </p:spPr>
      </p:pic>
      <p:pic>
        <p:nvPicPr>
          <p:cNvPr id="7" name="Picture 6">
            <a:extLst>
              <a:ext uri="{FF2B5EF4-FFF2-40B4-BE49-F238E27FC236}">
                <a16:creationId xmlns:a16="http://schemas.microsoft.com/office/drawing/2014/main" id="{A59250F8-5F90-894A-A6D2-F96A61CF6E50}"/>
              </a:ext>
            </a:extLst>
          </p:cNvPr>
          <p:cNvPicPr>
            <a:picLocks noChangeAspect="1"/>
          </p:cNvPicPr>
          <p:nvPr/>
        </p:nvPicPr>
        <p:blipFill>
          <a:blip r:embed="rId3"/>
          <a:stretch>
            <a:fillRect/>
          </a:stretch>
        </p:blipFill>
        <p:spPr>
          <a:xfrm>
            <a:off x="644354" y="182440"/>
            <a:ext cx="1632741" cy="1472941"/>
          </a:xfrm>
          <a:prstGeom prst="rect">
            <a:avLst/>
          </a:prstGeom>
        </p:spPr>
      </p:pic>
    </p:spTree>
    <p:extLst>
      <p:ext uri="{BB962C8B-B14F-4D97-AF65-F5344CB8AC3E}">
        <p14:creationId xmlns:p14="http://schemas.microsoft.com/office/powerpoint/2010/main" val="309157614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3968</TotalTime>
  <Words>2077</Words>
  <Application>Microsoft Macintosh PowerPoint</Application>
  <PresentationFormat>Widescreen</PresentationFormat>
  <Paragraphs>130</Paragraphs>
  <Slides>30</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Arial Black</vt:lpstr>
      <vt:lpstr>Calibri</vt:lpstr>
      <vt:lpstr>Calibri Light</vt:lpstr>
      <vt:lpstr>Cambria Math</vt:lpstr>
      <vt:lpstr>Hand Of Sean</vt:lpstr>
      <vt:lpstr>Noto Sans</vt:lpstr>
      <vt:lpstr>Open Sans</vt:lpstr>
      <vt:lpstr>Oswald</vt:lpstr>
      <vt:lpstr>Symbol</vt:lpstr>
      <vt:lpstr>Times New Roman</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Chamorro</dc:creator>
  <cp:lastModifiedBy>Microsoft Office User</cp:lastModifiedBy>
  <cp:revision>264</cp:revision>
  <dcterms:created xsi:type="dcterms:W3CDTF">2020-05-14T23:50:58Z</dcterms:created>
  <dcterms:modified xsi:type="dcterms:W3CDTF">2021-11-10T16:47:39Z</dcterms:modified>
</cp:coreProperties>
</file>