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8" r:id="rId22"/>
    <p:sldId id="279" r:id="rId23"/>
    <p:sldId id="280" r:id="rId24"/>
    <p:sldId id="281" r:id="rId25"/>
    <p:sldId id="282" r:id="rId26"/>
    <p:sldId id="294" r:id="rId27"/>
    <p:sldId id="284" r:id="rId28"/>
    <p:sldId id="295" r:id="rId29"/>
    <p:sldId id="296" r:id="rId30"/>
    <p:sldId id="287" r:id="rId31"/>
    <p:sldId id="297" r:id="rId32"/>
    <p:sldId id="298" r:id="rId33"/>
    <p:sldId id="299" r:id="rId34"/>
    <p:sldId id="300" r:id="rId35"/>
    <p:sldId id="283" r:id="rId36"/>
    <p:sldId id="285" r:id="rId37"/>
    <p:sldId id="286" r:id="rId38"/>
    <p:sldId id="288" r:id="rId39"/>
    <p:sldId id="289" r:id="rId40"/>
    <p:sldId id="290" r:id="rId41"/>
    <p:sldId id="291" r:id="rId42"/>
    <p:sldId id="292" r:id="rId43"/>
    <p:sldId id="293" r:id="rId4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85D2F1DB-B9FE-4A3B-9165-D9515DEA419E}">
          <p14:sldIdLst>
            <p14:sldId id="256"/>
          </p14:sldIdLst>
        </p14:section>
        <p14:section name="CAPITULO 1" id="{4113531D-D932-4B6D-B788-24CE12765C16}">
          <p14:sldIdLst>
            <p14:sldId id="257"/>
            <p14:sldId id="258"/>
            <p14:sldId id="259"/>
            <p14:sldId id="260"/>
            <p14:sldId id="261"/>
          </p14:sldIdLst>
        </p14:section>
        <p14:section name="CAPITULO 2" id="{B7F56A7B-E4B4-49C9-BA8F-A2C1829EF8EF}">
          <p14:sldIdLst>
            <p14:sldId id="262"/>
            <p14:sldId id="263"/>
            <p14:sldId id="264"/>
            <p14:sldId id="267"/>
            <p14:sldId id="265"/>
            <p14:sldId id="266"/>
            <p14:sldId id="268"/>
            <p14:sldId id="269"/>
          </p14:sldIdLst>
        </p14:section>
        <p14:section name="CAPITULO 3" id="{1E49F592-C2B3-4377-84D5-AC63E16AE9FC}">
          <p14:sldIdLst>
            <p14:sldId id="270"/>
            <p14:sldId id="271"/>
            <p14:sldId id="272"/>
            <p14:sldId id="273"/>
            <p14:sldId id="276"/>
            <p14:sldId id="275"/>
            <p14:sldId id="278"/>
            <p14:sldId id="279"/>
            <p14:sldId id="280"/>
            <p14:sldId id="281"/>
            <p14:sldId id="282"/>
            <p14:sldId id="294"/>
            <p14:sldId id="284"/>
            <p14:sldId id="295"/>
            <p14:sldId id="296"/>
            <p14:sldId id="287"/>
            <p14:sldId id="297"/>
            <p14:sldId id="298"/>
            <p14:sldId id="299"/>
            <p14:sldId id="300"/>
          </p14:sldIdLst>
        </p14:section>
        <p14:section name="CAPITULO 4" id="{08ABCA11-2F76-4456-AAFD-B9751AD6B179}">
          <p14:sldIdLst>
            <p14:sldId id="283"/>
            <p14:sldId id="285"/>
            <p14:sldId id="286"/>
            <p14:sldId id="288"/>
            <p14:sldId id="289"/>
            <p14:sldId id="290"/>
          </p14:sldIdLst>
        </p14:section>
        <p14:section name="CAPITULO 5" id="{56856A07-ED14-4F8C-9608-0D8DAFBA3840}">
          <p14:sldIdLst>
            <p14:sldId id="291"/>
            <p14:sldId id="292"/>
          </p14:sldIdLst>
        </p14:section>
        <p14:section name="CAPÍTULO 6" id="{6E07C920-42DC-4AA8-B423-D2C3531280A0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C8"/>
    <a:srgbClr val="294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C6BDB-F0E3-4E55-B850-D80C9668D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031B4E-50FC-42BA-A964-CA2FDEB3C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A0801-E7C0-4250-9D6F-340F4FB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2E2DCE-98B6-4F67-A2C3-624CE029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A4CCA-6126-4043-A7B9-627F33A0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39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0F510-125E-4989-A676-B449EAD1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103616-6164-4640-B0CD-73C18E6E5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CE8AD-7710-453B-B090-BA0B1137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6F57B-453D-4202-ACF5-D9897DE2E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03F66-45D8-402E-8AEF-F70655A0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53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F15B2A-F313-410C-AC73-2D561A2B7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159A2-2662-434D-9C74-4612A11B1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D1FBC7-4460-48B8-9E4E-050884B0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E9490-7B53-4E97-8D1B-858F1840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25801-7D8C-4368-B0F4-D1832A98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490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955B0-970C-4A62-A094-184E0368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C57DB-5977-4A2B-AEC4-963D81CE0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C53B14-5479-4463-B960-E51B952E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8DE3D-7A12-4CC5-A449-56670EBD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3C2D1-C87B-4F22-AF98-2DAC86FA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176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8F8F9-E4B2-44AF-BDC3-2B8784E3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4B4119-3F62-423F-B3D3-ACA5F0A7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FFA193-D7FE-4ADA-81FA-396449CD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75C60B-3414-46A0-99C5-BE90C226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12157-2EEC-4147-9840-A3B4D60B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423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0F2F6-C82B-4812-B991-74D2A25F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9E1A0-BD04-4A27-A345-4485AE815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5B250B-ABEC-42FE-97D6-CFE3B221E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9DDDA7-B24F-4FF1-B626-F9658BB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8216CC-CCD0-4EDF-8B94-2DF9FA5A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490669-E47A-4697-8923-E69FAE4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971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8AB07-E45C-4ECC-AA52-A5D8D313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7FCAAC-1D04-45B5-8C24-F6971D4D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E610D3-C8EA-4BCF-9DB1-19B38B48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264279-ED54-4FFA-A269-98B239652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9E6381-02D8-429F-B70D-924C6788F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9A768E-0EB2-4072-AD75-058C03CA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A48110-2F89-49B2-8514-675F8209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2831E9-D740-4F16-89CB-DA7A174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216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58975-5E54-4880-A52B-AEFC8191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72AE1B-19BE-46A1-87DB-D3A521A0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DBFC4A-9896-4A56-A046-F3DB05F1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4EEA1-586F-4411-B329-0A6A7FE8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99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3E1614-73F1-48D6-9097-0C0D6CCC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FD1DBC-1560-4A79-A92D-E82829E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DF712A-873B-4554-839D-3581967E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118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BE194-F42A-436C-A182-7B979203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4A386-071E-4280-9209-7C1DDF14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093C6E-AF8F-4104-8F0B-71C81CFC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72EEA5-9614-4A7D-8008-74751D6E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DC8E6C-9693-426E-9BBF-CB89CFFF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6F7AF-EF44-4443-979F-090B79F1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07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C79EA-8C25-4E4A-9A53-F073417A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D6C170-5452-43D4-B66B-FC686AB97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AB89B-4CF3-49FB-B194-7B30BA37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78CBF-6591-456B-AED4-2ED90EA7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647156-D9A3-41E3-9000-369B8154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70CD6A-4E35-436E-A5D1-AB009B8F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BFBA1D-9DB8-4827-A77D-4B8B2723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29405A-7C91-404F-B21E-CE6E83EDA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F4198-BEAA-43D4-A365-C9C69DB87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C3DF-79DD-42A5-B1AD-BEE8626F1E59}" type="datetimeFigureOut">
              <a:rPr lang="es-EC" smtClean="0"/>
              <a:t>7/9/2021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0D743-A0DB-4E38-8004-2E3D37077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FCD667-D291-4F3C-A89D-101152E49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4EE68-C0A4-4E1B-80C8-ECDD26FB288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8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4.png"/><Relationship Id="rId4" Type="http://schemas.openxmlformats.org/officeDocument/2006/relationships/image" Target="../media/image5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1.jpg"/><Relationship Id="rId4" Type="http://schemas.openxmlformats.org/officeDocument/2006/relationships/image" Target="../media/image56.png"/><Relationship Id="rId9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SPs24AhIwU?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EBD275-9CDB-4201-88AF-23CBC5FE0837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91BE25-41BE-4BDC-AE7E-3D2088E106D7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5E6EBA1-8DE4-4472-AB28-449D77C5790A}"/>
              </a:ext>
            </a:extLst>
          </p:cNvPr>
          <p:cNvSpPr/>
          <p:nvPr/>
        </p:nvSpPr>
        <p:spPr>
          <a:xfrm>
            <a:off x="1596000" y="1910353"/>
            <a:ext cx="9000000" cy="1800000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>
                <a:latin typeface="Franklin Gothic Demi" panose="020B0703020102020204" pitchFamily="34" charset="0"/>
              </a:rPr>
              <a:t>Diseño y construcción de una máquina tribológica para pruebas de abrasión en medio acuoso según la norma ASTM G105 - 16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B77B0B-B2F0-475A-8C9D-B7C4EBE0B4BA}"/>
              </a:ext>
            </a:extLst>
          </p:cNvPr>
          <p:cNvSpPr txBox="1"/>
          <p:nvPr/>
        </p:nvSpPr>
        <p:spPr>
          <a:xfrm>
            <a:off x="1596000" y="1310509"/>
            <a:ext cx="9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Trabajo de titulación previo a la obtención del título de ingeniero mecánico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1C2D13-7FC6-465A-8059-20F199853C75}"/>
              </a:ext>
            </a:extLst>
          </p:cNvPr>
          <p:cNvSpPr txBox="1"/>
          <p:nvPr/>
        </p:nvSpPr>
        <p:spPr>
          <a:xfrm>
            <a:off x="1382640" y="3940865"/>
            <a:ext cx="9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Autores: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9A40CD-9247-41F8-A40F-746EE29BAABA}"/>
              </a:ext>
            </a:extLst>
          </p:cNvPr>
          <p:cNvSpPr txBox="1"/>
          <p:nvPr/>
        </p:nvSpPr>
        <p:spPr>
          <a:xfrm>
            <a:off x="1382640" y="4567055"/>
            <a:ext cx="900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dirty="0">
                <a:latin typeface="Franklin Gothic Book" panose="020B0503020102020204" pitchFamily="34" charset="0"/>
              </a:rPr>
              <a:t>Curicama T. Christian A. / Yánez B. Víctor 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2C9619-6027-448D-938D-F6E60CE060B2}"/>
              </a:ext>
            </a:extLst>
          </p:cNvPr>
          <p:cNvSpPr txBox="1"/>
          <p:nvPr/>
        </p:nvSpPr>
        <p:spPr>
          <a:xfrm>
            <a:off x="1382640" y="5327619"/>
            <a:ext cx="900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dirty="0">
                <a:latin typeface="Franklin Gothic Book" panose="020B0503020102020204" pitchFamily="34" charset="0"/>
              </a:rPr>
              <a:t>Universidad de las Fuerzas Armadas ESPE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AB325E1-C573-462B-9C70-F0B03BE9D258}"/>
              </a:ext>
            </a:extLst>
          </p:cNvPr>
          <p:cNvSpPr txBox="1"/>
          <p:nvPr/>
        </p:nvSpPr>
        <p:spPr>
          <a:xfrm>
            <a:off x="1382640" y="5688073"/>
            <a:ext cx="90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Franklin Gothic Book" panose="020B0503020102020204" pitchFamily="34" charset="0"/>
              </a:rPr>
              <a:t>Carrera de Ingeniería Mecánica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75256EE-081C-4C79-A338-415324044C72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47F201-FEF8-4D3D-A0F3-AFAF618E8E98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</p:spTree>
    <p:extLst>
      <p:ext uri="{BB962C8B-B14F-4D97-AF65-F5344CB8AC3E}">
        <p14:creationId xmlns:p14="http://schemas.microsoft.com/office/powerpoint/2010/main" val="19559231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13FA34-F83D-4F48-B1BF-39846EA4E66F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486E2BA-5531-4C33-AE80-EE6D00CA1CD2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D63776-047D-4105-9E9E-4A59194CC8CE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B1640D-4F3D-40ED-A9B8-7F74BCBA3D6F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A11CE15-27F7-47A5-BA56-BAB02C19E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80147"/>
              </p:ext>
            </p:extLst>
          </p:nvPr>
        </p:nvGraphicFramePr>
        <p:xfrm>
          <a:off x="208200" y="1196930"/>
          <a:ext cx="11775600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756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Mecanismo de reducción de velocidad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Sistemas que permiten reducir la velocidad angular en la transmisión de movimiento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A52251-5F9B-49B0-8209-D6C533746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11242"/>
              </p:ext>
            </p:extLst>
          </p:nvPr>
        </p:nvGraphicFramePr>
        <p:xfrm>
          <a:off x="208200" y="2224356"/>
          <a:ext cx="5760258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Sinfín Corona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Conjunto de tornillo / engranaje que transmite movimiento en dirección perpendicular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1AEE7FD-0AB8-4C0B-90E1-1B4F0F4F6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64567"/>
              </p:ext>
            </p:extLst>
          </p:nvPr>
        </p:nvGraphicFramePr>
        <p:xfrm>
          <a:off x="208200" y="3490045"/>
          <a:ext cx="5760258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78699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Características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1054948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Permite reducción en relaciones de transmisión altas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Funciona de forma autoblocante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Tiene una eficiencia superior al 95%</a:t>
                      </a:r>
                    </a:p>
                    <a:p>
                      <a:pPr algn="l"/>
                      <a:endParaRPr lang="es-EC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41FC02D1-7C6F-4EE2-8BE2-EE38F6E7085E}"/>
              </a:ext>
            </a:extLst>
          </p:cNvPr>
          <p:cNvSpPr txBox="1"/>
          <p:nvPr/>
        </p:nvSpPr>
        <p:spPr>
          <a:xfrm>
            <a:off x="208200" y="5085702"/>
            <a:ext cx="7022594" cy="383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Avallone, E., &amp; Baumeister, T. (2017). </a:t>
            </a:r>
            <a:r>
              <a:rPr lang="en-US" sz="11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Mark's Standard Handbook for Mechanical Engineers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Doceava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ed.). McGraw-Hill.</a:t>
            </a:r>
            <a:endParaRPr lang="es-EC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4.3.4.- Mecanismo sinfín-corona. | DPM01.- Transmisión del movimiento en  las máquinas.">
            <a:extLst>
              <a:ext uri="{FF2B5EF4-FFF2-40B4-BE49-F238E27FC236}">
                <a16:creationId xmlns:a16="http://schemas.microsoft.com/office/drawing/2014/main" id="{31F4E2E5-98DD-4072-9074-1BEBEEDB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66" y="4458177"/>
            <a:ext cx="2399668" cy="19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rnillo sin fin: descripción y aplicaciones">
            <a:extLst>
              <a:ext uri="{FF2B5EF4-FFF2-40B4-BE49-F238E27FC236}">
                <a16:creationId xmlns:a16="http://schemas.microsoft.com/office/drawing/2014/main" id="{11052DF8-4015-4EB9-AFFD-CD4845BC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66" y="2239838"/>
            <a:ext cx="3508468" cy="21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24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13FA34-F83D-4F48-B1BF-39846EA4E66F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486E2BA-5531-4C33-AE80-EE6D00CA1CD2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D63776-047D-4105-9E9E-4A59194CC8CE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B1640D-4F3D-40ED-A9B8-7F74BCBA3D6F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A11CE15-27F7-47A5-BA56-BAB02C19E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0795"/>
              </p:ext>
            </p:extLst>
          </p:nvPr>
        </p:nvGraphicFramePr>
        <p:xfrm>
          <a:off x="208200" y="1196930"/>
          <a:ext cx="11775600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756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Consideraciones de diseño para ejes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Variables que se analizarán para diseñar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A52251-5F9B-49B0-8209-D6C533746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670"/>
              </p:ext>
            </p:extLst>
          </p:nvPr>
        </p:nvGraphicFramePr>
        <p:xfrm>
          <a:off x="208200" y="2224356"/>
          <a:ext cx="5760258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Materiales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Aleaciones de acero laminadas en frío / fácil maquinabilidad. Ej.: SAE 1018, SAE 1020, SAE 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1AEE7FD-0AB8-4C0B-90E1-1B4F0F4F6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83908"/>
              </p:ext>
            </p:extLst>
          </p:nvPr>
        </p:nvGraphicFramePr>
        <p:xfrm>
          <a:off x="6223542" y="2228060"/>
          <a:ext cx="5760258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Geometría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Cilindros escalonados: Soporte axial, localización y acoplamiento de elementos.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Consecuencia: Concentración de esfuerzos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Solución: Factor de concentración de esfuerzos por fatiga: flexión y cortante.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0" name="Imagen 9" descr="Pantalla de computadora con letras&#10;&#10;Descripción generada automáticamente con confianza media">
            <a:extLst>
              <a:ext uri="{FF2B5EF4-FFF2-40B4-BE49-F238E27FC236}">
                <a16:creationId xmlns:a16="http://schemas.microsoft.com/office/drawing/2014/main" id="{188208CD-CC14-4E95-AA4A-B2C8044BD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0489"/>
          <a:stretch/>
        </p:blipFill>
        <p:spPr>
          <a:xfrm>
            <a:off x="3607342" y="5202041"/>
            <a:ext cx="8376458" cy="100871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A9F14D-2FB2-428E-8ECE-256D84FE73DF}"/>
              </a:ext>
            </a:extLst>
          </p:cNvPr>
          <p:cNvSpPr txBox="1"/>
          <p:nvPr/>
        </p:nvSpPr>
        <p:spPr>
          <a:xfrm>
            <a:off x="208200" y="6278767"/>
            <a:ext cx="96089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s-E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Budynas, R., &amp; Nisbett, J. (2015). </a:t>
            </a:r>
            <a:r>
              <a:rPr lang="es-ES" sz="1200" i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 en Ingeniería Mecánica de Shigley</a:t>
            </a:r>
            <a:r>
              <a:rPr lang="es-E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(Décima ed.). McGraw-Hill.</a:t>
            </a:r>
            <a:endParaRPr lang="es-EC" sz="12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92AE33-460D-4D33-8F50-CD7D2C1F1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00" y="3408086"/>
            <a:ext cx="3194270" cy="1066800"/>
          </a:xfrm>
          <a:prstGeom prst="rect">
            <a:avLst/>
          </a:prstGeom>
        </p:spPr>
      </p:pic>
      <p:pic>
        <p:nvPicPr>
          <p:cNvPr id="13" name="Imagen 12" descr="Pantalla de computadora con letras&#10;&#10;Descripción generada automáticamente con confianza media">
            <a:extLst>
              <a:ext uri="{FF2B5EF4-FFF2-40B4-BE49-F238E27FC236}">
                <a16:creationId xmlns:a16="http://schemas.microsoft.com/office/drawing/2014/main" id="{4E6DAA9C-02B3-420B-BC29-2562F0079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3275"/>
          <a:stretch/>
        </p:blipFill>
        <p:spPr>
          <a:xfrm>
            <a:off x="3607342" y="4288568"/>
            <a:ext cx="8376458" cy="9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13FA34-F83D-4F48-B1BF-39846EA4E66F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486E2BA-5531-4C33-AE80-EE6D00CA1CD2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D63776-047D-4105-9E9E-4A59194CC8CE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B1640D-4F3D-40ED-A9B8-7F74BCBA3D6F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A52251-5F9B-49B0-8209-D6C533746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77946"/>
              </p:ext>
            </p:extLst>
          </p:nvPr>
        </p:nvGraphicFramePr>
        <p:xfrm>
          <a:off x="240807" y="1471799"/>
          <a:ext cx="5760258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Cargas y Esfuerzos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Esfuerzos multiaxiales (naturaleza fluctuante) 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Solución: Combinación de esfuerzos medios y alternantes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mediante criterio de falla (optimista o conservador)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1AEE7FD-0AB8-4C0B-90E1-1B4F0F4F6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80290"/>
              </p:ext>
            </p:extLst>
          </p:nvPr>
        </p:nvGraphicFramePr>
        <p:xfrm>
          <a:off x="240807" y="2987297"/>
          <a:ext cx="5760258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20498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Deflexión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Derivada de la geometría y cargas aplicadas sobre el eje.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Análisis mediante método de superposición o elementos finitos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40647B-8C98-4E8B-B0A4-CF8ECC086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74764"/>
              </p:ext>
            </p:extLst>
          </p:nvPr>
        </p:nvGraphicFramePr>
        <p:xfrm>
          <a:off x="240807" y="4502795"/>
          <a:ext cx="5760258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Ajustes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Cálculo de tolerancias dimensionales en sistema eje/agujero.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Varía según la aplicación (juego, deslizante e interferencia)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F8C3C023-6E7E-4D43-B93B-6CAD5498D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0937" y="1689094"/>
            <a:ext cx="5825470" cy="39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9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913FA34-F83D-4F48-B1BF-39846EA4E66F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486E2BA-5531-4C33-AE80-EE6D00CA1CD2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D63776-047D-4105-9E9E-4A59194CC8CE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B1640D-4F3D-40ED-A9B8-7F74BCBA3D6F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40647B-8C98-4E8B-B0A4-CF8ECC086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81609"/>
              </p:ext>
            </p:extLst>
          </p:nvPr>
        </p:nvGraphicFramePr>
        <p:xfrm>
          <a:off x="205971" y="1630936"/>
          <a:ext cx="5760258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Motor Eléctrico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Actuador que transforma energía eléctrica en energía mecánica en forma de movimiento rotativo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57DA298D-F785-4FA4-B37E-C85FB4B8B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28113"/>
              </p:ext>
            </p:extLst>
          </p:nvPr>
        </p:nvGraphicFramePr>
        <p:xfrm>
          <a:off x="205971" y="2987297"/>
          <a:ext cx="5760258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Control de motores eléctricos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consideran aspectos como: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Arranque (inicio del movimiento)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Velocidad (durante el movimiento)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Freno (detención del movimiento)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065A806-AA61-45C7-B099-CFA3E05F9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33318"/>
              </p:ext>
            </p:extLst>
          </p:nvPr>
        </p:nvGraphicFramePr>
        <p:xfrm>
          <a:off x="205971" y="4892298"/>
          <a:ext cx="5760258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Variador de Frecuencia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Dispositivo electrónico que simplifica el control de motores eléctricos.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5ADB5BA0-F4C8-4B38-94BD-4EC7FBECB3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33" y="1435563"/>
            <a:ext cx="5703533" cy="4718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84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2B180F-0518-409E-A440-9BEAAA53C0C5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029F25-F8B6-4EC4-8314-4273345221B0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Sistemas Electrónicos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355E97-AD73-4201-9B73-EC2F2B11A7C1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DD0496-1456-4336-A35A-5E63BC5B01F0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27B2009-9A19-463B-B3D2-A0C7166FE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98188"/>
              </p:ext>
            </p:extLst>
          </p:nvPr>
        </p:nvGraphicFramePr>
        <p:xfrm>
          <a:off x="2346489" y="1287450"/>
          <a:ext cx="7499021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499021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Circuito de instrumentación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Sistema convertidor de energía que recibe una señal física del exterior y la convierte en una señal eléctrica cuantificada apreciable por un observador.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320F250-1050-4A28-A404-214260A39D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04" y="3626991"/>
            <a:ext cx="8395189" cy="1442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F82EEB9-D531-4688-BFDB-26FE401F6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03171"/>
              </p:ext>
            </p:extLst>
          </p:nvPr>
        </p:nvGraphicFramePr>
        <p:xfrm>
          <a:off x="2113901" y="2561700"/>
          <a:ext cx="2490923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092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Sensor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Galga extensiométrica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Sensor de efecto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6E48366-F687-4959-B6B3-B85A28EFE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81591"/>
              </p:ext>
            </p:extLst>
          </p:nvPr>
        </p:nvGraphicFramePr>
        <p:xfrm>
          <a:off x="3855950" y="5037150"/>
          <a:ext cx="2490923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092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Transductor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Módulo puente de Wheatstone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Comparador de voltaje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295DAF3-A085-48DA-82FB-048EE9CFB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82976"/>
              </p:ext>
            </p:extLst>
          </p:nvPr>
        </p:nvGraphicFramePr>
        <p:xfrm>
          <a:off x="5471390" y="2639852"/>
          <a:ext cx="2490923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092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Acondicionador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Microcontrolador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FE6F428-F68C-44E4-B255-8A4446FAB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74435"/>
              </p:ext>
            </p:extLst>
          </p:nvPr>
        </p:nvGraphicFramePr>
        <p:xfrm>
          <a:off x="7354587" y="5268520"/>
          <a:ext cx="2490923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9092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Presentador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Display 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53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2B180F-0518-409E-A440-9BEAAA53C0C5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D029F25-F8B6-4EC4-8314-4273345221B0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355E97-AD73-4201-9B73-EC2F2B11A7C1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DD0496-1456-4336-A35A-5E63BC5B01F0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pic>
        <p:nvPicPr>
          <p:cNvPr id="13" name="Imagen 1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20556354-576C-458A-BB97-8D73D46E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95" y="2394668"/>
            <a:ext cx="6222609" cy="3765550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0B98C8C-4B1D-4307-8B36-FC4CE47EA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156"/>
              </p:ext>
            </p:extLst>
          </p:nvPr>
        </p:nvGraphicFramePr>
        <p:xfrm>
          <a:off x="271504" y="1203934"/>
          <a:ext cx="11648991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48991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Esquema general de funcionamiento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Disco de fricción rotatorio recubierto de neopreno presionado tangencialmente, mientras gira a velocidad constante, contra una probeta; ambos sumergidos en una mezcla de agua y arena sílica que genera desgaste abrasivo.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580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B52F8CD5-A4B1-47E7-98A1-7D7BB2441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89689"/>
              </p:ext>
            </p:extLst>
          </p:nvPr>
        </p:nvGraphicFramePr>
        <p:xfrm>
          <a:off x="369509" y="1692528"/>
          <a:ext cx="5356984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Componentes normados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NO pueden modificarse ni reemplazarse debido a las restricciones impuestas por la norma ASTM G105-16.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Probetas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Disco de fricción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Sistema palanca/pivote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3DD9748-6F80-4EE2-AED8-A75358232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1310"/>
              </p:ext>
            </p:extLst>
          </p:nvPr>
        </p:nvGraphicFramePr>
        <p:xfrm>
          <a:off x="369508" y="3733426"/>
          <a:ext cx="5356983" cy="216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Componentes de funcionamiento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SI pueden modificarse en función de: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Costo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Confiabilidad de operación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Facilidad de montaje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Facilidad de mantenimiento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Tiempo de vida útil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1673B2D-6DC0-4595-B1CC-DC77AECC1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7363"/>
              </p:ext>
            </p:extLst>
          </p:nvPr>
        </p:nvGraphicFramePr>
        <p:xfrm>
          <a:off x="6465510" y="2027176"/>
          <a:ext cx="5356983" cy="3535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Opciones a considerar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sng" dirty="0">
                          <a:latin typeface="Franklin Gothic Book" panose="020B0503020102020204" pitchFamily="34" charset="0"/>
                        </a:rPr>
                        <a:t>Motor eléctrico</a:t>
                      </a: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Opción A: WEG NEMA MG-1/F1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Opción B: WEG W22 IE2/80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C" i="0" u="none" dirty="0">
                        <a:latin typeface="Franklin Gothic Book" panose="020B05030201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sng" dirty="0">
                          <a:latin typeface="Franklin Gothic Book" panose="020B0503020102020204" pitchFamily="34" charset="0"/>
                        </a:rPr>
                        <a:t>Sistema de reducción de velocidad: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Opción A: Caja reductora AKORN FCNDK63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Opción B: Sistema piñón/cadena DC-B7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EC" i="0" u="none" dirty="0">
                        <a:latin typeface="Franklin Gothic Book" panose="020B05030201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sng" dirty="0">
                          <a:latin typeface="Franklin Gothic Book" panose="020B0503020102020204" pitchFamily="34" charset="0"/>
                        </a:rPr>
                        <a:t>Sistema de control electrónico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Opción A: PLC XINJE XD3-32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Opción B: Arduino MEGA 2560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5188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70111A7-C3BF-40A5-B327-777A1237F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2418D308-638A-4CC3-94D4-0E097AF7B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41955"/>
              </p:ext>
            </p:extLst>
          </p:nvPr>
        </p:nvGraphicFramePr>
        <p:xfrm>
          <a:off x="309489" y="1210345"/>
          <a:ext cx="3727938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343">
                  <a:extLst>
                    <a:ext uri="{9D8B030D-6E8A-4147-A177-3AD203B41FA5}">
                      <a16:colId xmlns:a16="http://schemas.microsoft.com/office/drawing/2014/main" val="687108719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381644689"/>
                    </a:ext>
                  </a:extLst>
                </a:gridCol>
                <a:gridCol w="379828">
                  <a:extLst>
                    <a:ext uri="{9D8B030D-6E8A-4147-A177-3AD203B41FA5}">
                      <a16:colId xmlns:a16="http://schemas.microsoft.com/office/drawing/2014/main" val="2778579276"/>
                    </a:ext>
                  </a:extLst>
                </a:gridCol>
                <a:gridCol w="381133">
                  <a:extLst>
                    <a:ext uri="{9D8B030D-6E8A-4147-A177-3AD203B41FA5}">
                      <a16:colId xmlns:a16="http://schemas.microsoft.com/office/drawing/2014/main" val="605984673"/>
                    </a:ext>
                  </a:extLst>
                </a:gridCol>
              </a:tblGrid>
              <a:tr h="215621">
                <a:tc gridSpan="4"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Motor Eléctrico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51775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40740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97409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Confiabilidad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424049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Montaje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61030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Mantenimiento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34236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Vida Útil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34224"/>
                  </a:ext>
                </a:extLst>
              </a:tr>
              <a:tr h="215621">
                <a:tc gridSpan="2">
                  <a:txBody>
                    <a:bodyPr/>
                    <a:lstStyle/>
                    <a:p>
                      <a:pPr algn="r"/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72201"/>
                  </a:ext>
                </a:extLst>
              </a:tr>
            </a:tbl>
          </a:graphicData>
        </a:graphic>
      </p:graphicFrame>
      <p:graphicFrame>
        <p:nvGraphicFramePr>
          <p:cNvPr id="16" name="Tabla 14">
            <a:extLst>
              <a:ext uri="{FF2B5EF4-FFF2-40B4-BE49-F238E27FC236}">
                <a16:creationId xmlns:a16="http://schemas.microsoft.com/office/drawing/2014/main" id="{F5351BF1-D6C4-4541-B6C6-FDC079EA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96369"/>
              </p:ext>
            </p:extLst>
          </p:nvPr>
        </p:nvGraphicFramePr>
        <p:xfrm>
          <a:off x="4232031" y="1210345"/>
          <a:ext cx="3727938" cy="2462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343">
                  <a:extLst>
                    <a:ext uri="{9D8B030D-6E8A-4147-A177-3AD203B41FA5}">
                      <a16:colId xmlns:a16="http://schemas.microsoft.com/office/drawing/2014/main" val="687108719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381644689"/>
                    </a:ext>
                  </a:extLst>
                </a:gridCol>
                <a:gridCol w="379828">
                  <a:extLst>
                    <a:ext uri="{9D8B030D-6E8A-4147-A177-3AD203B41FA5}">
                      <a16:colId xmlns:a16="http://schemas.microsoft.com/office/drawing/2014/main" val="2778579276"/>
                    </a:ext>
                  </a:extLst>
                </a:gridCol>
                <a:gridCol w="381133">
                  <a:extLst>
                    <a:ext uri="{9D8B030D-6E8A-4147-A177-3AD203B41FA5}">
                      <a16:colId xmlns:a16="http://schemas.microsoft.com/office/drawing/2014/main" val="605984673"/>
                    </a:ext>
                  </a:extLst>
                </a:gridCol>
              </a:tblGrid>
              <a:tr h="280276">
                <a:tc gridSpan="4"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Sistema de Reducción de Velocidad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51775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latin typeface="Franklin Gothic Book" panose="020B0503020102020204" pitchFamily="34" charset="0"/>
                        </a:rPr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latin typeface="Franklin Gothic Book" panose="020B05030201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latin typeface="Franklin Gothic Book" panose="020B05030201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40740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97409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Confiabilidad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Vibraciones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424049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Montaje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Facilidad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61030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Mantenimiento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Lubricación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34236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Vida Útil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34224"/>
                  </a:ext>
                </a:extLst>
              </a:tr>
              <a:tr h="308303">
                <a:tc gridSpan="2">
                  <a:txBody>
                    <a:bodyPr/>
                    <a:lstStyle/>
                    <a:p>
                      <a:pPr algn="r"/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72201"/>
                  </a:ext>
                </a:extLst>
              </a:tr>
            </a:tbl>
          </a:graphicData>
        </a:graphic>
      </p:graphicFrame>
      <p:graphicFrame>
        <p:nvGraphicFramePr>
          <p:cNvPr id="17" name="Tabla 14">
            <a:extLst>
              <a:ext uri="{FF2B5EF4-FFF2-40B4-BE49-F238E27FC236}">
                <a16:creationId xmlns:a16="http://schemas.microsoft.com/office/drawing/2014/main" id="{B4972E88-AE32-40F1-8CF4-A3C71016B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98654"/>
              </p:ext>
            </p:extLst>
          </p:nvPr>
        </p:nvGraphicFramePr>
        <p:xfrm>
          <a:off x="8154573" y="1210345"/>
          <a:ext cx="3727938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343">
                  <a:extLst>
                    <a:ext uri="{9D8B030D-6E8A-4147-A177-3AD203B41FA5}">
                      <a16:colId xmlns:a16="http://schemas.microsoft.com/office/drawing/2014/main" val="687108719"/>
                    </a:ext>
                  </a:extLst>
                </a:gridCol>
                <a:gridCol w="1378634">
                  <a:extLst>
                    <a:ext uri="{9D8B030D-6E8A-4147-A177-3AD203B41FA5}">
                      <a16:colId xmlns:a16="http://schemas.microsoft.com/office/drawing/2014/main" val="381644689"/>
                    </a:ext>
                  </a:extLst>
                </a:gridCol>
                <a:gridCol w="379828">
                  <a:extLst>
                    <a:ext uri="{9D8B030D-6E8A-4147-A177-3AD203B41FA5}">
                      <a16:colId xmlns:a16="http://schemas.microsoft.com/office/drawing/2014/main" val="2778579276"/>
                    </a:ext>
                  </a:extLst>
                </a:gridCol>
                <a:gridCol w="381133">
                  <a:extLst>
                    <a:ext uri="{9D8B030D-6E8A-4147-A177-3AD203B41FA5}">
                      <a16:colId xmlns:a16="http://schemas.microsoft.com/office/drawing/2014/main" val="605984673"/>
                    </a:ext>
                  </a:extLst>
                </a:gridCol>
              </a:tblGrid>
              <a:tr h="215621">
                <a:tc gridSpan="4">
                  <a:txBody>
                    <a:bodyPr/>
                    <a:lstStyle/>
                    <a:p>
                      <a:r>
                        <a:rPr lang="es-EC" sz="16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Sistema de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51775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40740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897409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Confiabilidad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Robustez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424049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Montaje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Facilidad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61030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Mantenimiento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434236"/>
                  </a:ext>
                </a:extLst>
              </a:tr>
              <a:tr h="215621"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Vida Útil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34224"/>
                  </a:ext>
                </a:extLst>
              </a:tr>
              <a:tr h="215621">
                <a:tc gridSpan="2">
                  <a:txBody>
                    <a:bodyPr/>
                    <a:lstStyle/>
                    <a:p>
                      <a:pPr algn="r"/>
                      <a:r>
                        <a:rPr lang="es-EC" sz="14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72201"/>
                  </a:ext>
                </a:extLst>
              </a:tr>
            </a:tbl>
          </a:graphicData>
        </a:graphic>
      </p:graphicFrame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670C767D-E5B1-49B2-8689-3251FBBD9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86181"/>
              </p:ext>
            </p:extLst>
          </p:nvPr>
        </p:nvGraphicFramePr>
        <p:xfrm>
          <a:off x="309489" y="3790730"/>
          <a:ext cx="8312013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311">
                  <a:extLst>
                    <a:ext uri="{9D8B030D-6E8A-4147-A177-3AD203B41FA5}">
                      <a16:colId xmlns:a16="http://schemas.microsoft.com/office/drawing/2014/main" val="3783991727"/>
                    </a:ext>
                  </a:extLst>
                </a:gridCol>
                <a:gridCol w="1392702">
                  <a:extLst>
                    <a:ext uri="{9D8B030D-6E8A-4147-A177-3AD203B41FA5}">
                      <a16:colId xmlns:a16="http://schemas.microsoft.com/office/drawing/2014/main" val="65814868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135408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1147532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1485499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0512033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4247344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68845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Ponderación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514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0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Confiabilidad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6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Montaje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96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Mantenimiento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1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Vida Útil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76643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0,6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0,666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0,333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0,467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0,533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14818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030B2F0-BA32-40E1-9235-791CE922E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98302"/>
              </p:ext>
            </p:extLst>
          </p:nvPr>
        </p:nvGraphicFramePr>
        <p:xfrm>
          <a:off x="8773080" y="4227563"/>
          <a:ext cx="3109431" cy="15368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09431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350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RESULTADO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1110124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Motor: WEG W22 IEC/80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Reductor: </a:t>
                      </a:r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AKORN FCNDK63</a:t>
                      </a:r>
                    </a:p>
                    <a:p>
                      <a:pPr algn="l"/>
                      <a:r>
                        <a:rPr lang="es-EC" i="0" u="none" dirty="0">
                          <a:latin typeface="Franklin Gothic Book" panose="020B0503020102020204" pitchFamily="34" charset="0"/>
                        </a:rPr>
                        <a:t>Control: Arduino MEGA 2560</a:t>
                      </a:r>
                      <a:endParaRPr lang="es-EC" i="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53983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249324"/>
            <a:ext cx="5384290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Componentes Normados: Probeta de ensayo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293263"/>
                  </p:ext>
                </p:extLst>
              </p:nvPr>
            </p:nvGraphicFramePr>
            <p:xfrm>
              <a:off x="342203" y="1843989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483776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sz="1800" i="0" kern="120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Ancho:</a:t>
                          </a:r>
                          <a:r>
                            <a:rPr lang="es-EC" sz="180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25.4±0.8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s-EC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𝑚𝑚</m:t>
                                  </m:r>
                                </m:e>
                              </m:d>
                            </m:oMath>
                          </a14:m>
                          <a:endParaRPr lang="es-EC" sz="1800" i="0" kern="1200" dirty="0">
                            <a:solidFill>
                              <a:schemeClr val="tx1"/>
                            </a:solidFill>
                            <a:effectLst/>
                            <a:latin typeface="Franklin Gothic Book" panose="020B050302010202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sz="1800" kern="120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Longitud: </a:t>
                          </a:r>
                          <a14:m>
                            <m:oMath xmlns:m="http://schemas.openxmlformats.org/officeDocument/2006/math"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57.2±0.8 [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sz="1800" kern="120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Espesor: </a:t>
                          </a:r>
                          <a14:m>
                            <m:oMath xmlns:m="http://schemas.openxmlformats.org/officeDocument/2006/math"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6.35 [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2293263"/>
                  </p:ext>
                </p:extLst>
              </p:nvPr>
            </p:nvGraphicFramePr>
            <p:xfrm>
              <a:off x="342203" y="1843989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50331" r="-114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B7DCFCB3-85DF-426D-B98E-E46251B38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74772"/>
              </p:ext>
            </p:extLst>
          </p:nvPr>
        </p:nvGraphicFramePr>
        <p:xfrm>
          <a:off x="369508" y="3419773"/>
          <a:ext cx="5356984" cy="243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Materiales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Tres materiales diferentes para caracterización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ASTM A36 (Acero estructural)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ASTM A304 (Acero Inoxidable)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ASTM A517 (Acero Antiabrasivo)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Tres probetas para cada ensayo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Cinco ensayos en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B8412E49-5746-4ABC-927F-71057C0E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10" y="1218112"/>
            <a:ext cx="4820259" cy="1048788"/>
          </a:xfrm>
          <a:prstGeom prst="rect">
            <a:avLst/>
          </a:prstGeom>
        </p:spPr>
      </p:pic>
      <p:pic>
        <p:nvPicPr>
          <p:cNvPr id="19" name="Imagen 18" descr="Una imagen de una caja&#10;&#10;Descripción generada automáticamente con confianza baja">
            <a:extLst>
              <a:ext uri="{FF2B5EF4-FFF2-40B4-BE49-F238E27FC236}">
                <a16:creationId xmlns:a16="http://schemas.microsoft.com/office/drawing/2014/main" id="{6A7B36A5-BF98-49F7-A26B-13305F9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8" b="91757" l="9804" r="89706">
                        <a14:foregroundMark x1="46569" y1="10629" x2="46569" y2="10629"/>
                        <a14:foregroundMark x1="24020" y1="4555" x2="24020" y2="4555"/>
                        <a14:foregroundMark x1="75490" y1="91757" x2="75490" y2="91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3973" y="2644726"/>
            <a:ext cx="1606039" cy="36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170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249324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Componentes Normados: Disco de Fricción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203" y="1843989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483776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sz="1800" i="0" kern="120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Diámetro: </a:t>
                          </a:r>
                          <a14:m>
                            <m:oMath xmlns:m="http://schemas.openxmlformats.org/officeDocument/2006/math">
                              <m:r>
                                <a:rPr lang="es-EC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lang="es-EC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77.8 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s-EC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𝑚𝑚</m:t>
                                  </m:r>
                                </m:e>
                              </m:d>
                            </m:oMath>
                          </a14:m>
                          <a:endParaRPr lang="es-EC" sz="1800" i="0" kern="1200" dirty="0">
                            <a:solidFill>
                              <a:schemeClr val="tx1"/>
                            </a:solidFill>
                            <a:effectLst/>
                            <a:latin typeface="Franklin Gothic Book" panose="020B050302010202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sz="1800" kern="120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Espesor del disco: </a:t>
                          </a:r>
                          <a14:m>
                            <m:oMath xmlns:m="http://schemas.openxmlformats.org/officeDocument/2006/math">
                              <m:r>
                                <a:rPr lang="es-EC" sz="180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lang="es-EC" sz="1800" b="0" i="1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2.5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[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sz="1800" kern="1200" dirty="0">
                              <a:solidFill>
                                <a:schemeClr val="tx1"/>
                              </a:solidFill>
                              <a:effectLst/>
                              <a:latin typeface="Franklin Gothic Book" panose="020B0503020102020204" pitchFamily="34" charset="0"/>
                              <a:ea typeface="+mn-ea"/>
                              <a:cs typeface="+mn-cs"/>
                            </a:rPr>
                            <a:t>Espesor del neopreno: </a:t>
                          </a:r>
                          <a14:m>
                            <m:oMath xmlns:m="http://schemas.openxmlformats.org/officeDocument/2006/math">
                              <m:r>
                                <a:rPr lang="es-EC" sz="18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12.5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[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  <m:r>
                                <a:rPr lang="es-EC" sz="18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203" y="1843989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50331" r="-114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B7DCFCB3-85DF-426D-B98E-E46251B38CE5}"/>
              </a:ext>
            </a:extLst>
          </p:cNvPr>
          <p:cNvGraphicFramePr>
            <a:graphicFrameLocks noGrp="1"/>
          </p:cNvGraphicFramePr>
          <p:nvPr/>
        </p:nvGraphicFramePr>
        <p:xfrm>
          <a:off x="369508" y="3419773"/>
          <a:ext cx="5356984" cy="216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Materiales y características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Disco de acero SAE 1020 Tropicalizado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Cubo con tres perforaciones para prisioneros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Agujero de ajuste H9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Neopreno vulcanizado en la periferia.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Durezas válidas para neopreno: 50, 60 o 70 SHORE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77144A46-EBF9-4E8E-AA9C-74C51A96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08" y="1115749"/>
            <a:ext cx="5027184" cy="677577"/>
          </a:xfrm>
          <a:prstGeom prst="rect">
            <a:avLst/>
          </a:prstGeom>
        </p:spPr>
      </p:pic>
      <p:pic>
        <p:nvPicPr>
          <p:cNvPr id="12" name="Imagen 11" descr="Texto, Carta&#10;&#10;Descripción generada automáticamente">
            <a:extLst>
              <a:ext uri="{FF2B5EF4-FFF2-40B4-BE49-F238E27FC236}">
                <a16:creationId xmlns:a16="http://schemas.microsoft.com/office/drawing/2014/main" id="{EC66F71F-C2CE-4E86-884B-B445D3DA8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408" y="1843989"/>
            <a:ext cx="5027184" cy="1155090"/>
          </a:xfrm>
          <a:prstGeom prst="rect">
            <a:avLst/>
          </a:prstGeom>
        </p:spPr>
      </p:pic>
      <p:pic>
        <p:nvPicPr>
          <p:cNvPr id="15" name="Imagen 14" descr="Imagen que contiene interior, pequeño, abrir, remoto&#10;&#10;Descripción generada automáticamente">
            <a:extLst>
              <a:ext uri="{FF2B5EF4-FFF2-40B4-BE49-F238E27FC236}">
                <a16:creationId xmlns:a16="http://schemas.microsoft.com/office/drawing/2014/main" id="{F42F4B0A-DDE4-40FE-A265-6E8201F1C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653" l="9870" r="89870">
                        <a14:foregroundMark x1="79221" y1="38163" x2="79221" y2="38163"/>
                        <a14:foregroundMark x1="72208" y1="30612" x2="72208" y2="30612"/>
                        <a14:foregroundMark x1="67792" y1="21633" x2="67792" y2="21633"/>
                        <a14:foregroundMark x1="52468" y1="17551" x2="52468" y2="17551"/>
                        <a14:foregroundMark x1="43377" y1="13265" x2="31429" y2="11429"/>
                        <a14:foregroundMark x1="49351" y1="14694" x2="60260" y2="28163"/>
                        <a14:foregroundMark x1="66234" y1="20816" x2="86234" y2="60816"/>
                        <a14:foregroundMark x1="86234" y1="60816" x2="84416" y2="86735"/>
                        <a14:foregroundMark x1="84416" y1="86735" x2="62338" y2="92653"/>
                        <a14:foregroundMark x1="62338" y1="92653" x2="34545" y2="77755"/>
                        <a14:foregroundMark x1="34545" y1="77755" x2="17403" y2="60612"/>
                        <a14:foregroundMark x1="17403" y1="60612" x2="10390" y2="40612"/>
                        <a14:foregroundMark x1="10390" y1="40612" x2="10909" y2="23673"/>
                        <a14:foregroundMark x1="10909" y1="23673" x2="32727" y2="12857"/>
                        <a14:foregroundMark x1="45195" y1="11429" x2="48312" y2="13265"/>
                        <a14:foregroundMark x1="61818" y1="22653" x2="51688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9392" y="2983990"/>
            <a:ext cx="2669216" cy="33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4123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0B6909-49FA-48D1-B26C-ED730E8F1B06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1 - Introducción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30D930-D3CA-486D-8BAC-679FD01FC84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Antecedentes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Definición del Problema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Objetivos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Justificación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Alcance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45BE8C-EF06-4099-B974-713E4E7C93FB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9AAB41-E215-49B9-93E6-3F7435F9BA63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CD9A33C-BE47-4CD0-8950-881C29E68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94113"/>
              </p:ext>
            </p:extLst>
          </p:nvPr>
        </p:nvGraphicFramePr>
        <p:xfrm>
          <a:off x="528000" y="1301324"/>
          <a:ext cx="5040000" cy="13872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68767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Ensayos Tribológicos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960563">
                <a:tc>
                  <a:txBody>
                    <a:bodyPr/>
                    <a:lstStyle/>
                    <a:p>
                      <a:pPr algn="just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Utilizado principalmente como medio para verificar condiciones de desempeño en diferentes materiales.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36DD13F-5333-4DDA-B8DF-AE7C5AB2E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5708"/>
              </p:ext>
            </p:extLst>
          </p:nvPr>
        </p:nvGraphicFramePr>
        <p:xfrm>
          <a:off x="6498332" y="1301324"/>
          <a:ext cx="5291335" cy="43332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91335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58421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Aportes académicos previos en el Ecuador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3685271">
                <a:tc>
                  <a:txBody>
                    <a:bodyPr/>
                    <a:lstStyle/>
                    <a:p>
                      <a:r>
                        <a:rPr lang="es-EC" sz="2000" b="1" dirty="0">
                          <a:latin typeface="Franklin Gothic Book" panose="020B0503020102020204" pitchFamily="34" charset="0"/>
                        </a:rPr>
                        <a:t>Líder: </a:t>
                      </a:r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ESPOCH (36 estudios sobre tribología)</a:t>
                      </a: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Campo principal de aplicación: Agricultura</a:t>
                      </a:r>
                    </a:p>
                    <a:p>
                      <a:endParaRPr lang="es-EC" sz="20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s-EC" sz="2000" b="1" dirty="0">
                          <a:latin typeface="Franklin Gothic Book" panose="020B0503020102020204" pitchFamily="34" charset="0"/>
                        </a:rPr>
                        <a:t>Otras entidades:</a:t>
                      </a: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EPN (21 estudios sobre tribología)</a:t>
                      </a: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Campo principal de aplicación: Industriales</a:t>
                      </a:r>
                    </a:p>
                    <a:p>
                      <a:endParaRPr lang="es-EC" sz="20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ESPOL (9 estudios sobre tribología)</a:t>
                      </a: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Campo principal de aplicación: Marítimo</a:t>
                      </a:r>
                    </a:p>
                    <a:p>
                      <a:endParaRPr lang="es-EC" sz="200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ESPE (9 estudios sobre tribología)</a:t>
                      </a:r>
                    </a:p>
                    <a:p>
                      <a:r>
                        <a:rPr lang="es-EC" sz="2000" dirty="0">
                          <a:latin typeface="Franklin Gothic Book" panose="020B0503020102020204" pitchFamily="34" charset="0"/>
                        </a:rPr>
                        <a:t>Campo principal de aplicación: Investigación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24B4651-2E03-476A-83F3-5B055823E574}"/>
              </a:ext>
            </a:extLst>
          </p:cNvPr>
          <p:cNvSpPr txBox="1"/>
          <p:nvPr/>
        </p:nvSpPr>
        <p:spPr>
          <a:xfrm>
            <a:off x="6498331" y="5656806"/>
            <a:ext cx="529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Franklin Gothic Book" panose="020B0503020102020204" pitchFamily="34" charset="0"/>
              </a:rPr>
              <a:t>Fuente: Portal universitario </a:t>
            </a:r>
            <a:r>
              <a:rPr lang="es-EC" sz="1200" dirty="0" err="1">
                <a:latin typeface="Franklin Gothic Book" panose="020B0503020102020204" pitchFamily="34" charset="0"/>
              </a:rPr>
              <a:t>dspace</a:t>
            </a:r>
            <a:r>
              <a:rPr lang="es-EC" sz="1200" dirty="0">
                <a:latin typeface="Franklin Gothic Book" panose="020B0503020102020204" pitchFamily="34" charset="0"/>
              </a:rPr>
              <a:t> (ESPOCH, EPN, ESPOL, UFA ESPE)</a:t>
            </a:r>
          </a:p>
        </p:txBody>
      </p:sp>
      <p:pic>
        <p:nvPicPr>
          <p:cNvPr id="11" name="Imagen 10" descr="Un horno de metal&#10;&#10;Descripción generada automáticamente con confianza baja">
            <a:extLst>
              <a:ext uri="{FF2B5EF4-FFF2-40B4-BE49-F238E27FC236}">
                <a16:creationId xmlns:a16="http://schemas.microsoft.com/office/drawing/2014/main" id="{7C0E6AB6-70B5-4933-B2FE-2AB767B3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3" y="2889029"/>
            <a:ext cx="4502301" cy="30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0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249324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Componentes Normados: Bandeja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149169"/>
                  </p:ext>
                </p:extLst>
              </p:nvPr>
            </p:nvGraphicFramePr>
            <p:xfrm>
              <a:off x="342203" y="1843989"/>
              <a:ext cx="5356984" cy="10668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483776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Capacidad: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Espesor: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1149169"/>
                  </p:ext>
                </p:extLst>
              </p:nvPr>
            </p:nvGraphicFramePr>
            <p:xfrm>
              <a:off x="342203" y="1843989"/>
              <a:ext cx="5356984" cy="10668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71698" r="-114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98014"/>
                  </p:ext>
                </p:extLst>
              </p:nvPr>
            </p:nvGraphicFramePr>
            <p:xfrm>
              <a:off x="342203" y="3124669"/>
              <a:ext cx="5356984" cy="282936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543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2212264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Material: Acero Inoxidable ASTM A304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Albergará la mezcla abrasiva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1.5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de arena sílica 50/70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0.94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de agua destilada</a:t>
                          </a: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Tendrá agujeros para el eje y para su soporte</a:t>
                          </a: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Desfogue de mezcla hermético en la parte inferior mediante un tapón con empaque y sello.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98014"/>
                  </p:ext>
                </p:extLst>
              </p:nvPr>
            </p:nvGraphicFramePr>
            <p:xfrm>
              <a:off x="342203" y="3124669"/>
              <a:ext cx="5356984" cy="282936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543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114" t="-23670" r="-114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F8FC6C43-7019-4690-807C-6205927D4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908" y="1249324"/>
            <a:ext cx="5634794" cy="1296573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85192C68-C218-4F4D-88C3-3D5FF6461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296" y="2725951"/>
            <a:ext cx="3224018" cy="34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857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191268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Eje de Transmisión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607950"/>
                  </p:ext>
                </p:extLst>
              </p:nvPr>
            </p:nvGraphicFramePr>
            <p:xfrm>
              <a:off x="342203" y="1684335"/>
              <a:ext cx="5356984" cy="10668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301673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Longitud: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280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Diámetro: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25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607950"/>
                  </p:ext>
                </p:extLst>
              </p:nvPr>
            </p:nvGraphicFramePr>
            <p:xfrm>
              <a:off x="342203" y="1684335"/>
              <a:ext cx="5356984" cy="10668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71698" r="-114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997689"/>
                  </p:ext>
                </p:extLst>
              </p:nvPr>
            </p:nvGraphicFramePr>
            <p:xfrm>
              <a:off x="342203" y="2992864"/>
              <a:ext cx="5356984" cy="18897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10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209536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Material: Acero de transmisión SAE 1018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Geometría: Hombro de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51 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</m:d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más junta intermedia de caucho.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Chavetero BS970/ISOR773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(30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×8)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para conexión</a:t>
                          </a:r>
                          <a:r>
                            <a:rPr lang="es-EC" i="0" baseline="0" dirty="0">
                              <a:latin typeface="Franklin Gothic Book" panose="020B0503020102020204" pitchFamily="34" charset="0"/>
                            </a:rPr>
                            <a:t> con caja reductora.</a:t>
                          </a:r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997689"/>
                  </p:ext>
                </p:extLst>
              </p:nvPr>
            </p:nvGraphicFramePr>
            <p:xfrm>
              <a:off x="342203" y="2992864"/>
              <a:ext cx="5356984" cy="18897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114" t="-31535" r="-114" b="-6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145E6F72-5B2D-4E15-AF71-7AE5401EB6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15" y="1155564"/>
            <a:ext cx="4925106" cy="213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C606A8-36FF-436B-B8D5-919AD2A850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15" y="3565994"/>
            <a:ext cx="4925106" cy="287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2354E11-CEFB-49EA-BEBD-B689AFD48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03" y="5054400"/>
            <a:ext cx="5356983" cy="12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355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166" y="1191268"/>
            <a:ext cx="5356983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Eje de Pivote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678223"/>
                  </p:ext>
                </p:extLst>
              </p:nvPr>
            </p:nvGraphicFramePr>
            <p:xfrm>
              <a:off x="342203" y="1684335"/>
              <a:ext cx="5356984" cy="10668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301673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Longitud: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250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Diámetro: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16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678223"/>
                  </p:ext>
                </p:extLst>
              </p:nvPr>
            </p:nvGraphicFramePr>
            <p:xfrm>
              <a:off x="342203" y="1684335"/>
              <a:ext cx="5356984" cy="10668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71698" r="-114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859337"/>
                  </p:ext>
                </p:extLst>
              </p:nvPr>
            </p:nvGraphicFramePr>
            <p:xfrm>
              <a:off x="342203" y="2992864"/>
              <a:ext cx="5356984" cy="163625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10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209536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Material: Acero Inoxidable ASTM A304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Geometría: Hombro de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27 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</m:d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a</a:t>
                          </a:r>
                          <a:r>
                            <a:rPr lang="es-EC" i="0" baseline="0" dirty="0">
                              <a:latin typeface="Franklin Gothic Book" panose="020B0503020102020204" pitchFamily="34" charset="0"/>
                            </a:rPr>
                            <a:t> un externo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Roscado UNF M16 al otro extremo para tuerca de fijación axial.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859337"/>
                  </p:ext>
                </p:extLst>
              </p:nvPr>
            </p:nvGraphicFramePr>
            <p:xfrm>
              <a:off x="342203" y="2992864"/>
              <a:ext cx="5356984" cy="163625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209536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114" t="-38000" r="-114" b="-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E25F629-FC38-4D3F-A383-44C98CDD0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02" y="5010611"/>
            <a:ext cx="5356983" cy="9071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E161429-3E83-470C-9D12-8DC2E81DCB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6" y="1295400"/>
            <a:ext cx="54959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6179B46-B729-4966-86BB-8C0D0A660B9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6" y="3641313"/>
            <a:ext cx="5495925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80949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191268"/>
            <a:ext cx="377985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Eje de Pivote</a:t>
            </a:r>
          </a:p>
        </p:txBody>
      </p:sp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40A2085E-A9CC-496B-BB7E-5BC6BC2A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91246"/>
              </p:ext>
            </p:extLst>
          </p:nvPr>
        </p:nvGraphicFramePr>
        <p:xfrm>
          <a:off x="342203" y="1684335"/>
          <a:ext cx="3779854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7985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Características Adicionales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30167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Posee 2 fijadores cilíndricos con prisionero para restricción de movimiento lateral de la palanca.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Desmontable.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23" name="Imagen 2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BAC08DB-FAC8-442D-B965-AD7BDD0B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4" y="1799997"/>
            <a:ext cx="3105583" cy="4267796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E2206D0-D4F0-4294-87AD-32D051D7E218}"/>
              </a:ext>
            </a:extLst>
          </p:cNvPr>
          <p:cNvCxnSpPr>
            <a:cxnSpLocks/>
          </p:cNvCxnSpPr>
          <p:nvPr/>
        </p:nvCxnSpPr>
        <p:spPr>
          <a:xfrm flipH="1">
            <a:off x="5167087" y="3429000"/>
            <a:ext cx="2365828" cy="3475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42FE9AF-1421-4190-AC1F-E3F666780EB6}"/>
              </a:ext>
            </a:extLst>
          </p:cNvPr>
          <p:cNvCxnSpPr/>
          <p:nvPr/>
        </p:nvCxnSpPr>
        <p:spPr>
          <a:xfrm flipH="1">
            <a:off x="7532915" y="1973943"/>
            <a:ext cx="1306285" cy="79828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93B1F59-A216-4C29-B258-B7FEF6480288}"/>
              </a:ext>
            </a:extLst>
          </p:cNvPr>
          <p:cNvCxnSpPr>
            <a:cxnSpLocks/>
          </p:cNvCxnSpPr>
          <p:nvPr/>
        </p:nvCxnSpPr>
        <p:spPr>
          <a:xfrm flipH="1">
            <a:off x="6676571" y="2819582"/>
            <a:ext cx="1901134" cy="2434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0F5F318-4C42-4988-8B12-59F79F8F9340}"/>
              </a:ext>
            </a:extLst>
          </p:cNvPr>
          <p:cNvSpPr txBox="1"/>
          <p:nvPr/>
        </p:nvSpPr>
        <p:spPr>
          <a:xfrm>
            <a:off x="2293019" y="3567580"/>
            <a:ext cx="29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Franklin Gothic Medium" panose="020B0603020102020204" pitchFamily="34" charset="0"/>
              </a:rPr>
              <a:t>Hombro para fijación axial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E213D74-6943-4844-8A53-EF3CEAB44E42}"/>
              </a:ext>
            </a:extLst>
          </p:cNvPr>
          <p:cNvSpPr txBox="1"/>
          <p:nvPr/>
        </p:nvSpPr>
        <p:spPr>
          <a:xfrm>
            <a:off x="3918619" y="5116858"/>
            <a:ext cx="29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Franklin Gothic Medium" panose="020B0603020102020204" pitchFamily="34" charset="0"/>
              </a:rPr>
              <a:t>Fijadores para la palanca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F33A778-BC5F-40D1-93D2-67E9A48B8AD1}"/>
              </a:ext>
            </a:extLst>
          </p:cNvPr>
          <p:cNvSpPr txBox="1"/>
          <p:nvPr/>
        </p:nvSpPr>
        <p:spPr>
          <a:xfrm>
            <a:off x="6124790" y="1765510"/>
            <a:ext cx="206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Franklin Gothic Medium" panose="020B0603020102020204" pitchFamily="34" charset="0"/>
              </a:rPr>
              <a:t>Impedimento de movimiento axial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9AB34FB-F75D-4FE4-BF56-96E1A224B4B8}"/>
              </a:ext>
            </a:extLst>
          </p:cNvPr>
          <p:cNvSpPr txBox="1"/>
          <p:nvPr/>
        </p:nvSpPr>
        <p:spPr>
          <a:xfrm>
            <a:off x="8578061" y="5235771"/>
            <a:ext cx="206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Franklin Gothic Medium" panose="020B0603020102020204" pitchFamily="34" charset="0"/>
              </a:rPr>
              <a:t>Diagrama del sistema Palanca/Pivote</a:t>
            </a:r>
          </a:p>
        </p:txBody>
      </p:sp>
    </p:spTree>
    <p:extLst>
      <p:ext uri="{BB962C8B-B14F-4D97-AF65-F5344CB8AC3E}">
        <p14:creationId xmlns:p14="http://schemas.microsoft.com/office/powerpoint/2010/main" val="117431635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133212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Palanca de Fuerza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015612"/>
                  </p:ext>
                </p:extLst>
              </p:nvPr>
            </p:nvGraphicFramePr>
            <p:xfrm>
              <a:off x="342203" y="1717749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301673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Longitud entre pivotes: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286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Altura del punto de contacto al pivote: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126 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</m:d>
                            </m:oMath>
                          </a14:m>
                          <a:endParaRPr lang="es-EC" b="0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Cajetín de portaprobeta: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(58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×51×22)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015612"/>
                  </p:ext>
                </p:extLst>
              </p:nvPr>
            </p:nvGraphicFramePr>
            <p:xfrm>
              <a:off x="342203" y="1717749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50331" r="-114" b="-10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947231"/>
                  </p:ext>
                </p:extLst>
              </p:nvPr>
            </p:nvGraphicFramePr>
            <p:xfrm>
              <a:off x="342203" y="3289521"/>
              <a:ext cx="5356984" cy="141808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497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91369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Material: Acero Inoxidable ASTM A304 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Genera una carga de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222.4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en el punto de contacto.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B7DCFCB3-85DF-426D-B98E-E46251B38C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947231"/>
                  </p:ext>
                </p:extLst>
              </p:nvPr>
            </p:nvGraphicFramePr>
            <p:xfrm>
              <a:off x="342203" y="3289521"/>
              <a:ext cx="5356984" cy="141808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Materiales y 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91369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l="-114" t="-46341" r="-114" b="-18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4A5FF483-0987-4EC2-971F-086307B65532}"/>
              </a:ext>
            </a:extLst>
          </p:cNvPr>
          <p:cNvGrpSpPr/>
          <p:nvPr/>
        </p:nvGrpSpPr>
        <p:grpSpPr>
          <a:xfrm>
            <a:off x="5944297" y="1702686"/>
            <a:ext cx="5905500" cy="4184660"/>
            <a:chOff x="6368098" y="2827443"/>
            <a:chExt cx="5481699" cy="341632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55D3D53-1F47-4628-B0A8-4DBA10DD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8098" y="2827443"/>
              <a:ext cx="5481699" cy="3416320"/>
            </a:xfrm>
            <a:prstGeom prst="rect">
              <a:avLst/>
            </a:prstGeom>
          </p:spPr>
        </p:pic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3877434-AF7E-413C-8EED-8A1EB4FAA7AA}"/>
                </a:ext>
              </a:extLst>
            </p:cNvPr>
            <p:cNvCxnSpPr>
              <a:cxnSpLocks/>
            </p:cNvCxnSpPr>
            <p:nvPr/>
          </p:nvCxnSpPr>
          <p:spPr>
            <a:xfrm>
              <a:off x="6593168" y="4816957"/>
              <a:ext cx="485335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81CD4277-4517-4A85-B6DC-0E767641DF29}"/>
                </a:ext>
              </a:extLst>
            </p:cNvPr>
            <p:cNvCxnSpPr/>
            <p:nvPr/>
          </p:nvCxnSpPr>
          <p:spPr>
            <a:xfrm flipH="1">
              <a:off x="8913409" y="4816957"/>
              <a:ext cx="119575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7A288088-F1A7-4AE1-A50B-AA07D9DAC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13409" y="3048000"/>
              <a:ext cx="929" cy="31957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02F0871C-D707-4E75-AC32-D9289B697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65" y="4910077"/>
            <a:ext cx="4906060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3729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203298" y="1133212"/>
            <a:ext cx="563479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Palanca de Fuerza</a:t>
            </a:r>
          </a:p>
        </p:txBody>
      </p:sp>
      <p:pic>
        <p:nvPicPr>
          <p:cNvPr id="7" name="Imagen 6" descr="Imagen que contiene Dibujo de ingeniería&#10;&#10;Descripción generada automáticamente">
            <a:extLst>
              <a:ext uri="{FF2B5EF4-FFF2-40B4-BE49-F238E27FC236}">
                <a16:creationId xmlns:a16="http://schemas.microsoft.com/office/drawing/2014/main" id="{0DB4639C-7090-40F0-B0AD-5E7D6047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2" y="1546425"/>
            <a:ext cx="5163271" cy="44487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000EF8-CA16-4524-878B-D78CD13E6D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" y="2334533"/>
            <a:ext cx="5816977" cy="33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2A8B43E-05A0-4CDD-990F-75B394323D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12" y="3096954"/>
            <a:ext cx="2743200" cy="336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77618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2" y="1574302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Sistemas de Transmisión de Potencia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793065"/>
                  </p:ext>
                </p:extLst>
              </p:nvPr>
            </p:nvGraphicFramePr>
            <p:xfrm>
              <a:off x="342202" y="2428605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Motor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483776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Potencia: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1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𝐻𝑝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Rotación nominal: 1730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𝑟𝑝𝑚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No. de fases: 3 fases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3793065"/>
                  </p:ext>
                </p:extLst>
              </p:nvPr>
            </p:nvGraphicFramePr>
            <p:xfrm>
              <a:off x="342202" y="2428605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Motor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50331" r="-114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E4CCB8C6-D6FE-4BE8-9E11-34E7491C9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73562"/>
              </p:ext>
            </p:extLst>
          </p:nvPr>
        </p:nvGraphicFramePr>
        <p:xfrm>
          <a:off x="342202" y="4349634"/>
          <a:ext cx="5356984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68890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Características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6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Modelo: W22 IE2/80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Eléctrica: MG-1/220/3F/4P/60Hz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Constructiva: 4 Patas/Brida IEC B14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93D6091E-8EB0-40F2-BE61-574B5EE7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15" y="1249324"/>
            <a:ext cx="4819650" cy="1143000"/>
          </a:xfrm>
          <a:prstGeom prst="rect">
            <a:avLst/>
          </a:prstGeom>
        </p:spPr>
      </p:pic>
      <p:pic>
        <p:nvPicPr>
          <p:cNvPr id="13" name="Imagen 12" descr="Maleta de color azul&#10;&#10;Descripción generada automáticamente con confianza baja">
            <a:extLst>
              <a:ext uri="{FF2B5EF4-FFF2-40B4-BE49-F238E27FC236}">
                <a16:creationId xmlns:a16="http://schemas.microsoft.com/office/drawing/2014/main" id="{0DA04B63-C7C9-4A4F-8FDB-95C39C44D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8" b="89679" l="7256" r="93849">
                        <a14:foregroundMark x1="25079" y1="15138" x2="25079" y2="15138"/>
                        <a14:foregroundMark x1="26498" y1="12385" x2="26498" y2="12385"/>
                        <a14:foregroundMark x1="29022" y1="10321" x2="29022" y2="10321"/>
                        <a14:foregroundMark x1="28864" y1="10321" x2="28233" y2="10321"/>
                        <a14:foregroundMark x1="23975" y1="10321" x2="23975" y2="10321"/>
                        <a14:foregroundMark x1="17035" y1="16055" x2="17035" y2="16055"/>
                        <a14:foregroundMark x1="15773" y1="19725" x2="15773" y2="19725"/>
                        <a14:foregroundMark x1="15615" y1="21330" x2="15615" y2="21330"/>
                        <a14:foregroundMark x1="15615" y1="21330" x2="15615" y2="21330"/>
                        <a14:foregroundMark x1="7256" y1="39450" x2="7256" y2="39450"/>
                        <a14:foregroundMark x1="7256" y1="39450" x2="7256" y2="39450"/>
                        <a14:foregroundMark x1="7413" y1="42890" x2="7413" y2="42890"/>
                        <a14:foregroundMark x1="7413" y1="42890" x2="7413" y2="42890"/>
                        <a14:foregroundMark x1="10252" y1="29817" x2="10252" y2="29817"/>
                        <a14:foregroundMark x1="26183" y1="14450" x2="26183" y2="14450"/>
                        <a14:foregroundMark x1="11514" y1="25229" x2="11514" y2="25229"/>
                        <a14:foregroundMark x1="38170" y1="47018" x2="38170" y2="47018"/>
                        <a14:foregroundMark x1="40852" y1="45872" x2="40852" y2="45872"/>
                        <a14:foregroundMark x1="47319" y1="46101" x2="47319" y2="46101"/>
                        <a14:foregroundMark x1="49527" y1="49083" x2="49527" y2="49083"/>
                        <a14:foregroundMark x1="42902" y1="68807" x2="42902" y2="68807"/>
                        <a14:foregroundMark x1="41640" y1="68119" x2="41640" y2="68119"/>
                        <a14:foregroundMark x1="40379" y1="68119" x2="40379" y2="68119"/>
                        <a14:foregroundMark x1="38644" y1="68807" x2="38644" y2="68807"/>
                        <a14:foregroundMark x1="37539" y1="71101" x2="37539" y2="71101"/>
                        <a14:foregroundMark x1="37382" y1="72477" x2="37382" y2="72477"/>
                        <a14:foregroundMark x1="36120" y1="70413" x2="36120" y2="70413"/>
                        <a14:foregroundMark x1="34543" y1="68349" x2="34543" y2="68349"/>
                        <a14:foregroundMark x1="33438" y1="69954" x2="33281" y2="71101"/>
                        <a14:foregroundMark x1="34227" y1="72477" x2="34227" y2="72477"/>
                        <a14:foregroundMark x1="40852" y1="61239" x2="40852" y2="61239"/>
                        <a14:foregroundMark x1="41483" y1="62844" x2="41483" y2="62844"/>
                        <a14:foregroundMark x1="41483" y1="63073" x2="42114" y2="63991"/>
                        <a14:foregroundMark x1="42271" y1="63991" x2="42271" y2="63991"/>
                        <a14:foregroundMark x1="25079" y1="49541" x2="25079" y2="49541"/>
                        <a14:foregroundMark x1="25079" y1="48624" x2="25079" y2="48624"/>
                        <a14:foregroundMark x1="37539" y1="47936" x2="37539" y2="47936"/>
                        <a14:foregroundMark x1="35962" y1="45642" x2="35962" y2="45642"/>
                        <a14:foregroundMark x1="35489" y1="44954" x2="34858" y2="44954"/>
                        <a14:foregroundMark x1="31703" y1="44954" x2="31703" y2="44954"/>
                        <a14:foregroundMark x1="29653" y1="44954" x2="29653" y2="44954"/>
                        <a14:foregroundMark x1="42902" y1="46560" x2="42902" y2="46560"/>
                        <a14:foregroundMark x1="42902" y1="46101" x2="42902" y2="46101"/>
                        <a14:foregroundMark x1="42902" y1="46101" x2="42902" y2="46101"/>
                        <a14:foregroundMark x1="42902" y1="45872" x2="42902" y2="45872"/>
                        <a14:foregroundMark x1="53470" y1="49541" x2="53470" y2="49541"/>
                        <a14:foregroundMark x1="54101" y1="53899" x2="54101" y2="53899"/>
                        <a14:foregroundMark x1="54101" y1="53899" x2="54101" y2="53899"/>
                        <a14:foregroundMark x1="54101" y1="53899" x2="54101" y2="53899"/>
                        <a14:foregroundMark x1="56467" y1="86468" x2="56467" y2="86468"/>
                        <a14:foregroundMark x1="55836" y1="85321" x2="55836" y2="85321"/>
                        <a14:foregroundMark x1="54890" y1="85550" x2="54890" y2="85550"/>
                        <a14:foregroundMark x1="26814" y1="79587" x2="26814" y2="79587"/>
                        <a14:foregroundMark x1="26814" y1="79587" x2="26814" y2="79587"/>
                        <a14:foregroundMark x1="27287" y1="83257" x2="27287" y2="83257"/>
                        <a14:foregroundMark x1="27287" y1="83257" x2="27287" y2="83257"/>
                        <a14:foregroundMark x1="26183" y1="79587" x2="26183" y2="79587"/>
                        <a14:foregroundMark x1="27129" y1="81193" x2="27129" y2="81193"/>
                        <a14:foregroundMark x1="27287" y1="81193" x2="27287" y2="81193"/>
                        <a14:foregroundMark x1="27287" y1="81193" x2="27287" y2="81193"/>
                        <a14:foregroundMark x1="27287" y1="81193" x2="27287" y2="81193"/>
                        <a14:foregroundMark x1="16088" y1="66055" x2="16088" y2="66055"/>
                        <a14:foregroundMark x1="14984" y1="64220" x2="14984" y2="64220"/>
                        <a14:foregroundMark x1="9779" y1="63073" x2="9779" y2="63073"/>
                        <a14:foregroundMark x1="12934" y1="65367" x2="12934" y2="65367"/>
                        <a14:foregroundMark x1="17350" y1="66743" x2="17350" y2="66743"/>
                        <a14:foregroundMark x1="83438" y1="51835" x2="83438" y2="51835"/>
                        <a14:foregroundMark x1="83438" y1="47477" x2="83438" y2="47477"/>
                        <a14:foregroundMark x1="82019" y1="49771" x2="82019" y2="49771"/>
                        <a14:foregroundMark x1="82019" y1="50000" x2="82019" y2="50000"/>
                        <a14:foregroundMark x1="85174" y1="48624" x2="85174" y2="48624"/>
                        <a14:foregroundMark x1="86120" y1="48624" x2="87224" y2="48624"/>
                        <a14:foregroundMark x1="89905" y1="47706" x2="89905" y2="47706"/>
                        <a14:foregroundMark x1="91325" y1="47706" x2="91325" y2="47706"/>
                        <a14:foregroundMark x1="92902" y1="46789" x2="92902" y2="46789"/>
                        <a14:foregroundMark x1="94006" y1="46101" x2="94006" y2="46101"/>
                        <a14:foregroundMark x1="94164" y1="46560" x2="94164" y2="46560"/>
                        <a14:foregroundMark x1="80915" y1="11239" x2="80915" y2="11239"/>
                        <a14:foregroundMark x1="81703" y1="7339" x2="81703" y2="7339"/>
                        <a14:foregroundMark x1="81703" y1="6422" x2="81703" y2="6422"/>
                        <a14:foregroundMark x1="81703" y1="4128" x2="81703" y2="4128"/>
                        <a14:foregroundMark x1="17823" y1="21560" x2="17823" y2="21560"/>
                        <a14:foregroundMark x1="12145" y1="24083" x2="11514" y2="24771"/>
                        <a14:foregroundMark x1="10883" y1="26376" x2="10883" y2="26376"/>
                        <a14:foregroundMark x1="9621" y1="40367" x2="9621" y2="40367"/>
                        <a14:foregroundMark x1="9306" y1="55734" x2="9306" y2="55734"/>
                        <a14:foregroundMark x1="67981" y1="88073" x2="67981" y2="88073"/>
                        <a14:foregroundMark x1="62776" y1="83257" x2="62776" y2="83257"/>
                        <a14:foregroundMark x1="62776" y1="80046" x2="62776" y2="80046"/>
                        <a14:foregroundMark x1="64038" y1="74541" x2="64038" y2="74541"/>
                        <a14:foregroundMark x1="64038" y1="65138" x2="64038" y2="65138"/>
                        <a14:foregroundMark x1="68139" y1="43807" x2="68139" y2="43807"/>
                        <a14:foregroundMark x1="81230" y1="43349" x2="81230" y2="43349"/>
                        <a14:foregroundMark x1="85016" y1="45642" x2="85016" y2="45642"/>
                        <a14:foregroundMark x1="86278" y1="45642" x2="86278" y2="45642"/>
                        <a14:foregroundMark x1="88486" y1="47706" x2="88486" y2="47706"/>
                        <a14:foregroundMark x1="91009" y1="47706" x2="91009" y2="47706"/>
                        <a14:foregroundMark x1="45110" y1="19266" x2="45110" y2="19266"/>
                        <a14:foregroundMark x1="28391" y1="15596" x2="28391" y2="15596"/>
                        <a14:foregroundMark x1="25394" y1="13991" x2="25394" y2="1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4354" y="2851633"/>
            <a:ext cx="4356571" cy="29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7070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212707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Sistemas de Transmisión de Potencia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275949"/>
                  </p:ext>
                </p:extLst>
              </p:nvPr>
            </p:nvGraphicFramePr>
            <p:xfrm>
              <a:off x="342203" y="3323116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Caja Reductora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Potencia admisible: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2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𝐻𝑝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Relación</a:t>
                          </a:r>
                          <a:r>
                            <a:rPr lang="es-EC" i="0" baseline="0" dirty="0">
                              <a:latin typeface="Franklin Gothic Book" panose="020B0503020102020204" pitchFamily="34" charset="0"/>
                            </a:rPr>
                            <a:t> de transmisión</a:t>
                          </a: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: 7.5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Velocidad de salida: 230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𝑟𝑝𝑚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b="0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7275949"/>
                  </p:ext>
                </p:extLst>
              </p:nvPr>
            </p:nvGraphicFramePr>
            <p:xfrm>
              <a:off x="342203" y="3323116"/>
              <a:ext cx="5356984" cy="13411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Caja Reductora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50993" r="-114" b="-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6">
                <a:extLst>
                  <a:ext uri="{FF2B5EF4-FFF2-40B4-BE49-F238E27FC236}">
                    <a16:creationId xmlns:a16="http://schemas.microsoft.com/office/drawing/2014/main" id="{E4CCB8C6-D6FE-4BE8-9E11-34E7491C9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533432"/>
                  </p:ext>
                </p:extLst>
              </p:nvPr>
            </p:nvGraphicFramePr>
            <p:xfrm>
              <a:off x="369508" y="4900794"/>
              <a:ext cx="5356984" cy="14434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649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01672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Modelo: </a:t>
                          </a:r>
                          <a:r>
                            <a:rPr lang="es-EC" i="0" dirty="0" err="1">
                              <a:latin typeface="Franklin Gothic Book" panose="020B0503020102020204" pitchFamily="34" charset="0"/>
                            </a:rPr>
                            <a:t>Akorn</a:t>
                          </a: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FCNDK 63  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Constructiva: Brida IEC B14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Eje Salida: </a:t>
                          </a:r>
                          <a:r>
                            <a:rPr lang="es-EC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ø </a:t>
                          </a: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25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6">
                <a:extLst>
                  <a:ext uri="{FF2B5EF4-FFF2-40B4-BE49-F238E27FC236}">
                    <a16:creationId xmlns:a16="http://schemas.microsoft.com/office/drawing/2014/main" id="{E4CCB8C6-D6FE-4BE8-9E11-34E7491C9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8533432"/>
                  </p:ext>
                </p:extLst>
              </p:nvPr>
            </p:nvGraphicFramePr>
            <p:xfrm>
              <a:off x="369508" y="4900794"/>
              <a:ext cx="5356984" cy="14434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Características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01672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3"/>
                          <a:stretch>
                            <a:fillRect t="-45238" r="-114" b="-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a 6">
                <a:extLst>
                  <a:ext uri="{FF2B5EF4-FFF2-40B4-BE49-F238E27FC236}">
                    <a16:creationId xmlns:a16="http://schemas.microsoft.com/office/drawing/2014/main" id="{8BAA349E-E71B-4132-89F2-A6033D1426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393089"/>
                  </p:ext>
                </p:extLst>
              </p:nvPr>
            </p:nvGraphicFramePr>
            <p:xfrm>
              <a:off x="342203" y="1778649"/>
              <a:ext cx="5356984" cy="130791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Relación de transmisión 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483776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</a:rPr>
                                  <m:t>𝑅𝑇</m:t>
                                </m:r>
                                <m:r>
                                  <a:rPr lang="es-EC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1730</m:t>
                                    </m:r>
                                  </m:num>
                                  <m:den>
                                    <m:r>
                                      <a:rPr lang="es-EC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245</m:t>
                                    </m:r>
                                  </m:den>
                                </m:f>
                                <m:r>
                                  <a:rPr lang="es-EC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s-EC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7.06</m:t>
                                </m:r>
                                <m:r>
                                  <a:rPr lang="es-EC" i="1" dirty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s-EC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s-EC" b="0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Norma ASTM G105-16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a 6">
                <a:extLst>
                  <a:ext uri="{FF2B5EF4-FFF2-40B4-BE49-F238E27FC236}">
                    <a16:creationId xmlns:a16="http://schemas.microsoft.com/office/drawing/2014/main" id="{8BAA349E-E71B-4132-89F2-A6033D1426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393089"/>
                  </p:ext>
                </p:extLst>
              </p:nvPr>
            </p:nvGraphicFramePr>
            <p:xfrm>
              <a:off x="342203" y="1778649"/>
              <a:ext cx="5356984" cy="130791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Relación de transmisión 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88119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4"/>
                          <a:stretch>
                            <a:fillRect l="-114" t="-52055" r="-114" b="-10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B60ADD7-7857-4F4C-93BC-9D7EFE1BC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5" b="96364" l="9897" r="89956">
                        <a14:foregroundMark x1="54357" y1="10210" x2="54357" y2="10210"/>
                        <a14:foregroundMark x1="51551" y1="8811" x2="51551" y2="8811"/>
                        <a14:foregroundMark x1="50222" y1="8811" x2="50222" y2="8811"/>
                        <a14:foregroundMark x1="46381" y1="7552" x2="46381" y2="7552"/>
                        <a14:foregroundMark x1="45790" y1="7552" x2="45790" y2="7552"/>
                        <a14:foregroundMark x1="43870" y1="6434" x2="43870" y2="6434"/>
                        <a14:foregroundMark x1="53028" y1="5874" x2="53028" y2="5874"/>
                        <a14:foregroundMark x1="80207" y1="62238" x2="80207" y2="62238"/>
                        <a14:foregroundMark x1="77696" y1="60979" x2="77696" y2="60979"/>
                        <a14:foregroundMark x1="77696" y1="58322" x2="77696" y2="58322"/>
                        <a14:foregroundMark x1="66322" y1="58042" x2="66322" y2="58042"/>
                        <a14:foregroundMark x1="66027" y1="61538" x2="66027" y2="61538"/>
                        <a14:foregroundMark x1="60709" y1="59441" x2="60709" y2="59441"/>
                        <a14:foregroundMark x1="63072" y1="55944" x2="63072" y2="55944"/>
                        <a14:foregroundMark x1="63811" y1="53007" x2="63811" y2="53007"/>
                        <a14:foregroundMark x1="87445" y1="44895" x2="87445" y2="44895"/>
                        <a14:foregroundMark x1="85820" y1="46434" x2="85820" y2="46434"/>
                        <a14:foregroundMark x1="84934" y1="46434" x2="84934" y2="46434"/>
                        <a14:foregroundMark x1="83604" y1="51469" x2="83604" y2="51469"/>
                        <a14:foregroundMark x1="83604" y1="51469" x2="83604" y2="51469"/>
                        <a14:foregroundMark x1="81979" y1="48811" x2="81979" y2="48811"/>
                        <a14:foregroundMark x1="81979" y1="48811" x2="81979" y2="48811"/>
                        <a14:foregroundMark x1="83309" y1="45734" x2="83309" y2="45734"/>
                        <a14:foregroundMark x1="86115" y1="45734" x2="86115" y2="45734"/>
                        <a14:foregroundMark x1="86411" y1="46713" x2="86411" y2="48392"/>
                        <a14:foregroundMark x1="86411" y1="49371" x2="86411" y2="49371"/>
                        <a14:foregroundMark x1="86411" y1="45455" x2="86411" y2="45455"/>
                        <a14:foregroundMark x1="86411" y1="45175" x2="86411" y2="45175"/>
                        <a14:foregroundMark x1="84934" y1="44056" x2="84934" y2="44056"/>
                        <a14:foregroundMark x1="80798" y1="41678" x2="80798" y2="41678"/>
                        <a14:foregroundMark x1="80798" y1="40420" x2="80798" y2="40420"/>
                        <a14:foregroundMark x1="79173" y1="37063" x2="79173" y2="37063"/>
                        <a14:foregroundMark x1="79173" y1="40979" x2="79173" y2="40979"/>
                        <a14:foregroundMark x1="78877" y1="40979" x2="78877" y2="40979"/>
                        <a14:foregroundMark x1="79173" y1="40979" x2="79173" y2="40979"/>
                        <a14:foregroundMark x1="84195" y1="44336" x2="84195" y2="44336"/>
                        <a14:foregroundMark x1="86115" y1="43357" x2="86115" y2="43357"/>
                        <a14:foregroundMark x1="86115" y1="42517" x2="86115" y2="42517"/>
                        <a14:foregroundMark x1="86115" y1="42238" x2="86115" y2="42238"/>
                        <a14:foregroundMark x1="85524" y1="40979" x2="85524" y2="40979"/>
                        <a14:foregroundMark x1="83900" y1="40699" x2="83900" y2="40699"/>
                        <a14:foregroundMark x1="81979" y1="39161" x2="81979" y2="39161"/>
                        <a14:foregroundMark x1="81684" y1="38881" x2="81684" y2="38881"/>
                        <a14:foregroundMark x1="79173" y1="38042" x2="79173" y2="38042"/>
                        <a14:foregroundMark x1="79173" y1="37762" x2="79173" y2="37762"/>
                        <a14:foregroundMark x1="79173" y1="37762" x2="79173" y2="37762"/>
                        <a14:foregroundMark x1="79173" y1="37762" x2="79173" y2="37762"/>
                        <a14:foregroundMark x1="81684" y1="39441" x2="81684" y2="39441"/>
                        <a14:foregroundMark x1="84934" y1="82098" x2="84934" y2="82098"/>
                        <a14:foregroundMark x1="84638" y1="79720" x2="84638" y2="79720"/>
                        <a14:foregroundMark x1="84638" y1="78601" x2="84638" y2="78601"/>
                        <a14:foregroundMark x1="83013" y1="81538" x2="83013" y2="81538"/>
                        <a14:foregroundMark x1="82718" y1="82238" x2="82718" y2="82238"/>
                        <a14:foregroundMark x1="83900" y1="82797" x2="83900" y2="82797"/>
                        <a14:foregroundMark x1="84490" y1="82797" x2="84490" y2="82797"/>
                        <a14:foregroundMark x1="85229" y1="83636" x2="85229" y2="83636"/>
                        <a14:foregroundMark x1="85820" y1="83077" x2="85820" y2="83077"/>
                        <a14:foregroundMark x1="86115" y1="84196" x2="86115" y2="84196"/>
                        <a14:foregroundMark x1="85229" y1="79720" x2="85229" y2="79720"/>
                        <a14:foregroundMark x1="85229" y1="77343" x2="85229" y2="77343"/>
                        <a14:foregroundMark x1="86411" y1="77343" x2="86411" y2="77343"/>
                        <a14:foregroundMark x1="87149" y1="77622" x2="87149" y2="77622"/>
                        <a14:foregroundMark x1="87149" y1="77622" x2="87149" y2="77622"/>
                        <a14:foregroundMark x1="87149" y1="78601" x2="87149" y2="78601"/>
                        <a14:foregroundMark x1="87149" y1="80140" x2="87149" y2="80140"/>
                        <a14:foregroundMark x1="87149" y1="83077" x2="87149" y2="83077"/>
                        <a14:foregroundMark x1="58346" y1="92867" x2="58346" y2="92867"/>
                        <a14:foregroundMark x1="64402" y1="93147" x2="64402" y2="93147"/>
                        <a14:foregroundMark x1="64402" y1="93147" x2="64402" y2="93147"/>
                        <a14:foregroundMark x1="64697" y1="93427" x2="64697" y2="93427"/>
                        <a14:foregroundMark x1="64993" y1="93566" x2="64993" y2="93566"/>
                        <a14:foregroundMark x1="65288" y1="94685" x2="65288" y2="94685"/>
                        <a14:foregroundMark x1="65436" y1="95245" x2="65436" y2="95245"/>
                        <a14:foregroundMark x1="65288" y1="95804" x2="65288" y2="95804"/>
                        <a14:foregroundMark x1="61595" y1="96503" x2="61595" y2="96503"/>
                        <a14:foregroundMark x1="60709" y1="96503" x2="60709" y2="96503"/>
                        <a14:foregroundMark x1="31315" y1="79161" x2="31315" y2="79161"/>
                        <a14:foregroundMark x1="10783" y1="53287" x2="10783" y2="53287"/>
                        <a14:foregroundMark x1="11521" y1="49930" x2="11521" y2="49930"/>
                        <a14:foregroundMark x1="16248" y1="66993" x2="16248" y2="66993"/>
                        <a14:foregroundMark x1="29394" y1="62517" x2="29394" y2="62517"/>
                        <a14:foregroundMark x1="48006" y1="39161" x2="48006" y2="39161"/>
                        <a14:foregroundMark x1="39586" y1="7832" x2="39586" y2="7832"/>
                        <a14:foregroundMark x1="39143" y1="6434" x2="39143" y2="6434"/>
                        <a14:foregroundMark x1="47710" y1="6713" x2="47710" y2="6713"/>
                        <a14:foregroundMark x1="49631" y1="5734" x2="49631" y2="5734"/>
                        <a14:foregroundMark x1="50812" y1="4895" x2="50812" y2="4895"/>
                        <a14:foregroundMark x1="58050" y1="8531" x2="58050" y2="8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769" y="1439254"/>
            <a:ext cx="4364431" cy="46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6964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203298" y="1249324"/>
            <a:ext cx="563479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err="1">
                <a:latin typeface="Franklin Gothic Demi" panose="020B0703020102020204" pitchFamily="34" charset="0"/>
              </a:rPr>
              <a:t>Portaprobetas</a:t>
            </a:r>
            <a:endParaRPr lang="es-EC" sz="2000" dirty="0">
              <a:latin typeface="Franklin Gothic Demi" panose="020B0703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D56000B8-75E2-435A-8D9B-8B5E37D70E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203" y="1746107"/>
              <a:ext cx="5356984" cy="16154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850830682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575238"/>
                      </a:ext>
                    </a:extLst>
                  </a:tr>
                  <a:tr h="301673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Longitud 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70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Altura 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70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Profundidad: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63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Cajetín</a:t>
                          </a:r>
                          <a:r>
                            <a:rPr lang="es-EC" i="0" baseline="0" dirty="0">
                              <a:latin typeface="Franklin Gothic Book" panose="020B0503020102020204" pitchFamily="34" charset="0"/>
                            </a:rPr>
                            <a:t> de Probeta</a:t>
                          </a: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(57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×25×10)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449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D56000B8-75E2-435A-8D9B-8B5E37D70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0548857"/>
                  </p:ext>
                </p:extLst>
              </p:nvPr>
            </p:nvGraphicFramePr>
            <p:xfrm>
              <a:off x="342203" y="1746107"/>
              <a:ext cx="5356984" cy="16154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85083068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Dimensiones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57523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38776" r="-114" b="-7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44938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5FF14883-D120-4B99-9AEE-D83BDFBE0ADA}"/>
              </a:ext>
            </a:extLst>
          </p:cNvPr>
          <p:cNvGraphicFramePr>
            <a:graphicFrameLocks noGrp="1"/>
          </p:cNvGraphicFramePr>
          <p:nvPr/>
        </p:nvGraphicFramePr>
        <p:xfrm>
          <a:off x="342203" y="3603647"/>
          <a:ext cx="5356984" cy="216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10365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Materiales y características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12095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Material: ABS / Resistencia a la tracción: 45Mpa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Posterior al cajetín de la probeta Alberga la celda de carga con una ranura adicional para su deflexión.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Para la fijación de las probetas utilizamos 2 fijadores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6" name="image66.png">
            <a:extLst>
              <a:ext uri="{FF2B5EF4-FFF2-40B4-BE49-F238E27FC236}">
                <a16:creationId xmlns:a16="http://schemas.microsoft.com/office/drawing/2014/main" id="{2A500A23-B043-475D-A8EC-0278BAF51034}"/>
              </a:ext>
            </a:extLst>
          </p:cNvPr>
          <p:cNvPicPr/>
          <p:nvPr/>
        </p:nvPicPr>
        <p:blipFill>
          <a:blip r:embed="rId3"/>
          <a:srcRect l="10204" r="7229"/>
          <a:stretch>
            <a:fillRect/>
          </a:stretch>
        </p:blipFill>
        <p:spPr>
          <a:xfrm>
            <a:off x="6480674" y="1198552"/>
            <a:ext cx="1166193" cy="1382155"/>
          </a:xfrm>
          <a:prstGeom prst="rect">
            <a:avLst/>
          </a:prstGeom>
          <a:ln/>
        </p:spPr>
      </p:pic>
      <p:pic>
        <p:nvPicPr>
          <p:cNvPr id="17" name="image83.png">
            <a:extLst>
              <a:ext uri="{FF2B5EF4-FFF2-40B4-BE49-F238E27FC236}">
                <a16:creationId xmlns:a16="http://schemas.microsoft.com/office/drawing/2014/main" id="{BAB849BC-555B-4D1B-843C-2D54D958F05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770958" y="1198299"/>
            <a:ext cx="1166193" cy="1382155"/>
          </a:xfrm>
          <a:prstGeom prst="rect">
            <a:avLst/>
          </a:prstGeom>
          <a:ln/>
        </p:spPr>
      </p:pic>
      <p:pic>
        <p:nvPicPr>
          <p:cNvPr id="18" name="image60.png">
            <a:extLst>
              <a:ext uri="{FF2B5EF4-FFF2-40B4-BE49-F238E27FC236}">
                <a16:creationId xmlns:a16="http://schemas.microsoft.com/office/drawing/2014/main" id="{18195FF9-0B08-41FC-BCCF-67B18413375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061242" y="1198299"/>
            <a:ext cx="1166193" cy="1382155"/>
          </a:xfrm>
          <a:prstGeom prst="rect">
            <a:avLst/>
          </a:prstGeom>
          <a:ln/>
        </p:spPr>
      </p:pic>
      <p:pic>
        <p:nvPicPr>
          <p:cNvPr id="20" name="image16.png">
            <a:extLst>
              <a:ext uri="{FF2B5EF4-FFF2-40B4-BE49-F238E27FC236}">
                <a16:creationId xmlns:a16="http://schemas.microsoft.com/office/drawing/2014/main" id="{7DEB2ADC-DD90-4385-A312-9E0A179DD18E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351526" y="1171672"/>
            <a:ext cx="1166193" cy="1382155"/>
          </a:xfrm>
          <a:prstGeom prst="rect">
            <a:avLst/>
          </a:prstGeom>
          <a:ln/>
        </p:spPr>
      </p:pic>
      <p:pic>
        <p:nvPicPr>
          <p:cNvPr id="22" name="image15.jpg">
            <a:extLst>
              <a:ext uri="{FF2B5EF4-FFF2-40B4-BE49-F238E27FC236}">
                <a16:creationId xmlns:a16="http://schemas.microsoft.com/office/drawing/2014/main" id="{CEC57FC2-0787-446E-883D-6CDFEC113238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1312" y="2698754"/>
            <a:ext cx="1698263" cy="1570893"/>
          </a:xfrm>
          <a:prstGeom prst="rect">
            <a:avLst/>
          </a:prstGeom>
          <a:ln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BAEF3F-A580-4872-9DAB-04C2BAE73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0" b="97445" l="10000" r="90000">
                        <a14:foregroundMark x1="36324" y1="9710" x2="36324" y2="9710"/>
                        <a14:foregroundMark x1="36324" y1="9710" x2="36324" y2="9710"/>
                        <a14:foregroundMark x1="59118" y1="90119" x2="59118" y2="90119"/>
                        <a14:foregroundMark x1="55147" y1="92334" x2="55147" y2="92334"/>
                        <a14:foregroundMark x1="53235" y1="97445" x2="53235" y2="97445"/>
                        <a14:foregroundMark x1="53235" y1="97445" x2="53235" y2="97445"/>
                        <a14:foregroundMark x1="51176" y1="95741" x2="51176" y2="95741"/>
                        <a14:foregroundMark x1="52206" y1="94549" x2="52206" y2="94549"/>
                        <a14:foregroundMark x1="80441" y1="79727" x2="80441" y2="79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9575" y="4328923"/>
            <a:ext cx="2448849" cy="2113934"/>
          </a:xfrm>
          <a:prstGeom prst="rect">
            <a:avLst/>
          </a:prstGeom>
        </p:spPr>
      </p:pic>
      <p:pic>
        <p:nvPicPr>
          <p:cNvPr id="23" name="image11.jpg">
            <a:extLst>
              <a:ext uri="{FF2B5EF4-FFF2-40B4-BE49-F238E27FC236}">
                <a16:creationId xmlns:a16="http://schemas.microsoft.com/office/drawing/2014/main" id="{5598471D-5703-4760-BC91-73A8359AFC63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8903437" y="2706654"/>
            <a:ext cx="1698263" cy="157089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4516283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249324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Bastidor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D56000B8-75E2-435A-8D9B-8B5E37D70E4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9508" y="1725788"/>
              <a:ext cx="5356984" cy="232807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850830682"/>
                        </a:ext>
                      </a:extLst>
                    </a:gridCol>
                  </a:tblGrid>
                  <a:tr h="403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 y Dimensiones 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575238"/>
                      </a:ext>
                    </a:extLst>
                  </a:tr>
                  <a:tr h="1901356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Plancha de Acero A36 </a:t>
                          </a:r>
                        </a:p>
                        <a:p>
                          <a:pPr marL="0" indent="0" algn="ctr">
                            <a:buFont typeface="Arial" panose="020B0604020202020204" pitchFamily="34" charset="0"/>
                            <a:buNone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Base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Medidas de la base: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×0.5×0.9)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Perfil : rectangular</a:t>
                          </a:r>
                          <a:r>
                            <a:rPr lang="es-EC" i="0" baseline="0" dirty="0">
                              <a:latin typeface="Franklin Gothic Book" panose="020B05030201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(25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×1.5)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Mesa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Plancha Espesor: 2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3449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D56000B8-75E2-435A-8D9B-8B5E37D70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601240"/>
                  </p:ext>
                </p:extLst>
              </p:nvPr>
            </p:nvGraphicFramePr>
            <p:xfrm>
              <a:off x="369508" y="1725788"/>
              <a:ext cx="5356984" cy="232807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85083068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Material y Dimensiones 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575238"/>
                      </a:ext>
                    </a:extLst>
                  </a:tr>
                  <a:tr h="1901356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t="-24601" r="-114" b="-3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44938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1" name="Tabla 6">
            <a:extLst>
              <a:ext uri="{FF2B5EF4-FFF2-40B4-BE49-F238E27FC236}">
                <a16:creationId xmlns:a16="http://schemas.microsoft.com/office/drawing/2014/main" id="{0EAC71DB-F7BF-4D4D-8021-0954513E7ADD}"/>
              </a:ext>
            </a:extLst>
          </p:cNvPr>
          <p:cNvGraphicFramePr>
            <a:graphicFrameLocks noGrp="1"/>
          </p:cNvGraphicFramePr>
          <p:nvPr/>
        </p:nvGraphicFramePr>
        <p:xfrm>
          <a:off x="342203" y="4170327"/>
          <a:ext cx="5356984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10365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Componentes que soporta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12095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Motor Eléctrico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Caja Reductora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Chumaceras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Pivote de Palanca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Caja Eléctrica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2" name="Imagen 11" descr="Silla de madera&#10;&#10;Descripción generada automáticamente con confianza media">
            <a:extLst>
              <a:ext uri="{FF2B5EF4-FFF2-40B4-BE49-F238E27FC236}">
                <a16:creationId xmlns:a16="http://schemas.microsoft.com/office/drawing/2014/main" id="{63A91BD3-5CB9-4515-ACEA-EC7770C6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0" b="96018" l="5451" r="91405">
                        <a14:foregroundMark x1="31656" y1="8555" x2="31656" y2="8555"/>
                        <a14:foregroundMark x1="31866" y1="8850" x2="31866" y2="8850"/>
                        <a14:foregroundMark x1="30608" y1="8850" x2="30608" y2="8850"/>
                        <a14:foregroundMark x1="30608" y1="8850" x2="30608" y2="8850"/>
                        <a14:foregroundMark x1="16771" y1="5605" x2="16771" y2="5605"/>
                        <a14:foregroundMark x1="17191" y1="3687" x2="17191" y2="3687"/>
                        <a14:foregroundMark x1="17191" y1="3687" x2="17191" y2="3687"/>
                        <a14:foregroundMark x1="17191" y1="3687" x2="17191" y2="3687"/>
                        <a14:foregroundMark x1="8386" y1="33333" x2="8386" y2="33333"/>
                        <a14:foregroundMark x1="7757" y1="34218" x2="7757" y2="34218"/>
                        <a14:foregroundMark x1="7338" y1="36431" x2="7338" y2="36431"/>
                        <a14:foregroundMark x1="5660" y1="40708" x2="5660" y2="40708"/>
                        <a14:foregroundMark x1="19916" y1="57817" x2="19916" y2="57817"/>
                        <a14:foregroundMark x1="19916" y1="57817" x2="19916" y2="57817"/>
                        <a14:foregroundMark x1="13836" y1="58555" x2="13836" y2="58555"/>
                        <a14:foregroundMark x1="91614" y1="47935" x2="91614" y2="47935"/>
                        <a14:foregroundMark x1="91614" y1="46165" x2="91614" y2="46165"/>
                        <a14:foregroundMark x1="63312" y1="92183" x2="63312" y2="92183"/>
                        <a14:foregroundMark x1="62264" y1="95133" x2="62264" y2="95133"/>
                        <a14:foregroundMark x1="63103" y1="96018" x2="63103" y2="96018"/>
                        <a14:foregroundMark x1="8805" y1="66667" x2="8805" y2="66667"/>
                        <a14:foregroundMark x1="8805" y1="66667" x2="8805" y2="66667"/>
                        <a14:foregroundMark x1="8386" y1="66077" x2="8386" y2="66077"/>
                        <a14:foregroundMark x1="8386" y1="66077" x2="8386" y2="66077"/>
                        <a14:foregroundMark x1="8386" y1="66077" x2="8386" y2="66077"/>
                        <a14:foregroundMark x1="30818" y1="10324" x2="30818" y2="10324"/>
                        <a14:foregroundMark x1="31866" y1="9735" x2="31866" y2="9735"/>
                        <a14:foregroundMark x1="32704" y1="9882" x2="32704" y2="9882"/>
                        <a14:backgroundMark x1="17191" y1="57080" x2="17191" y2="57080"/>
                        <a14:backgroundMark x1="16562" y1="57080" x2="16562" y2="57080"/>
                        <a14:backgroundMark x1="27673" y1="65634" x2="27673" y2="656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9749" y="3004499"/>
            <a:ext cx="2466283" cy="3505535"/>
          </a:xfrm>
          <a:prstGeom prst="rect">
            <a:avLst/>
          </a:prstGeom>
        </p:spPr>
      </p:pic>
      <p:graphicFrame>
        <p:nvGraphicFramePr>
          <p:cNvPr id="24" name="Tabla 6">
            <a:extLst>
              <a:ext uri="{FF2B5EF4-FFF2-40B4-BE49-F238E27FC236}">
                <a16:creationId xmlns:a16="http://schemas.microsoft.com/office/drawing/2014/main" id="{61816D54-BF40-4A31-BE39-14EA735CE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38565"/>
              </p:ext>
            </p:extLst>
          </p:nvPr>
        </p:nvGraphicFramePr>
        <p:xfrm>
          <a:off x="6264398" y="1260869"/>
          <a:ext cx="5356984" cy="16362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10365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Consideraciones de diseño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12095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tomo en cuenta las dimensiones de las bases del motor, chumaceras y el pivote, así como el espacio necesario para la caja de control.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00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0B6909-49FA-48D1-B26C-ED730E8F1B06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1 - Introducción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30D930-D3CA-486D-8BAC-679FD01FC84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Antecedentes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Definición del Problema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Objetivos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Justificación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Alcance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45BE8C-EF06-4099-B974-713E4E7C93FB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9AAB41-E215-49B9-93E6-3F7435F9BA63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CD9A33C-BE47-4CD0-8950-881C29E68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13171"/>
              </p:ext>
            </p:extLst>
          </p:nvPr>
        </p:nvGraphicFramePr>
        <p:xfrm>
          <a:off x="528000" y="1301325"/>
          <a:ext cx="5040000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Importancia del desgaste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Costos en </a:t>
                      </a:r>
                      <a:r>
                        <a:rPr lang="es-EC" i="0" dirty="0" err="1">
                          <a:latin typeface="Franklin Gothic Book" panose="020B0503020102020204" pitchFamily="34" charset="0"/>
                        </a:rPr>
                        <a:t>PIB’s</a:t>
                      </a: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 nacionales por más de 3% a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36DD13F-5333-4DDA-B8DF-AE7C5AB2E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01896"/>
              </p:ext>
            </p:extLst>
          </p:nvPr>
        </p:nvGraphicFramePr>
        <p:xfrm>
          <a:off x="6498332" y="1301324"/>
          <a:ext cx="5291335" cy="23971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91335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12365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Aplicaciones de la tribología en Ecuador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1970438">
                <a:tc>
                  <a:txBody>
                    <a:bodyPr/>
                    <a:lstStyle/>
                    <a:p>
                      <a:r>
                        <a:rPr lang="es-EC" sz="1800" b="1" dirty="0">
                          <a:latin typeface="Franklin Gothic Book" panose="020B0503020102020204" pitchFamily="34" charset="0"/>
                        </a:rPr>
                        <a:t>Principal: </a:t>
                      </a:r>
                      <a:r>
                        <a:rPr lang="es-EC" sz="1800" b="0" dirty="0">
                          <a:latin typeface="Franklin Gothic Book" panose="020B0503020102020204" pitchFamily="34" charset="0"/>
                        </a:rPr>
                        <a:t>Minería (5 megaproyectos)</a:t>
                      </a:r>
                    </a:p>
                    <a:p>
                      <a:endParaRPr lang="es-EC" sz="1800" b="0" dirty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s-EC" sz="1800" b="1" dirty="0">
                          <a:latin typeface="Franklin Gothic Book" panose="020B0503020102020204" pitchFamily="34" charset="0"/>
                        </a:rPr>
                        <a:t>Otras entidades: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b="0" dirty="0">
                          <a:latin typeface="Franklin Gothic Book" panose="020B0503020102020204" pitchFamily="34" charset="0"/>
                        </a:rPr>
                        <a:t>Militar (Materiales de combate)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C" sz="1800" b="0" dirty="0">
                          <a:latin typeface="Franklin Gothic Book" panose="020B0503020102020204" pitchFamily="34" charset="0"/>
                        </a:rPr>
                        <a:t>Industria (Metalúrgica y recubrimientos)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24B4651-2E03-476A-83F3-5B055823E574}"/>
              </a:ext>
            </a:extLst>
          </p:cNvPr>
          <p:cNvSpPr txBox="1"/>
          <p:nvPr/>
        </p:nvSpPr>
        <p:spPr>
          <a:xfrm>
            <a:off x="6498331" y="3659278"/>
            <a:ext cx="529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Franklin Gothic Book" panose="020B0503020102020204" pitchFamily="34" charset="0"/>
              </a:rPr>
              <a:t>Fuente: </a:t>
            </a:r>
            <a:r>
              <a:rPr lang="es-EC" sz="1200" dirty="0" err="1">
                <a:latin typeface="Franklin Gothic Book" panose="020B0503020102020204" pitchFamily="34" charset="0"/>
              </a:rPr>
              <a:t>Lopez</a:t>
            </a:r>
            <a:r>
              <a:rPr lang="es-EC" sz="1200" dirty="0">
                <a:latin typeface="Franklin Gothic Book" panose="020B0503020102020204" pitchFamily="34" charset="0"/>
              </a:rPr>
              <a:t>, R. (2020) </a:t>
            </a:r>
            <a:r>
              <a:rPr lang="es-EC" sz="1200" i="1" dirty="0">
                <a:latin typeface="Franklin Gothic Book" panose="020B0503020102020204" pitchFamily="34" charset="0"/>
              </a:rPr>
              <a:t>Reporte Minero </a:t>
            </a:r>
            <a:r>
              <a:rPr lang="es-EC" sz="1200" dirty="0">
                <a:latin typeface="Franklin Gothic Book" panose="020B0503020102020204" pitchFamily="34" charset="0"/>
              </a:rPr>
              <a:t>12(05)</a:t>
            </a:r>
          </a:p>
        </p:txBody>
      </p:sp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C3500E94-46C2-4BF0-BB16-30D486912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8052"/>
              </p:ext>
            </p:extLst>
          </p:nvPr>
        </p:nvGraphicFramePr>
        <p:xfrm>
          <a:off x="528000" y="2429273"/>
          <a:ext cx="5040000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Clasificación en medios de desgaste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Desgastes en medio seco / medio acuoso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2874FE17-51CF-4890-BCD7-81421A9D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0" y="3557221"/>
            <a:ext cx="5443199" cy="252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E4FAC89-8F86-4B5D-9151-992FB60B4C25}"/>
              </a:ext>
            </a:extLst>
          </p:cNvPr>
          <p:cNvSpPr txBox="1"/>
          <p:nvPr/>
        </p:nvSpPr>
        <p:spPr>
          <a:xfrm>
            <a:off x="326400" y="6105076"/>
            <a:ext cx="50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Franklin Gothic Book" panose="020B0503020102020204" pitchFamily="34" charset="0"/>
              </a:rPr>
              <a:t>Fuente: Mesa, S. (2003) </a:t>
            </a:r>
            <a:r>
              <a:rPr lang="es-EC" sz="1200" i="1" dirty="0">
                <a:latin typeface="Franklin Gothic Book" panose="020B0503020102020204" pitchFamily="34" charset="0"/>
              </a:rPr>
              <a:t>Scientia et Technica </a:t>
            </a:r>
            <a:r>
              <a:rPr lang="es-EC" sz="1200" dirty="0">
                <a:latin typeface="Franklin Gothic Book" panose="020B0503020102020204" pitchFamily="34" charset="0"/>
              </a:rPr>
              <a:t>22(09)</a:t>
            </a:r>
          </a:p>
        </p:txBody>
      </p:sp>
      <p:pic>
        <p:nvPicPr>
          <p:cNvPr id="16" name="Imagen 15" descr="Imagen que contiene viejo, sucio, grande, tabla&#10;&#10;Descripción generada automáticamente">
            <a:extLst>
              <a:ext uri="{FF2B5EF4-FFF2-40B4-BE49-F238E27FC236}">
                <a16:creationId xmlns:a16="http://schemas.microsoft.com/office/drawing/2014/main" id="{DD7F6D05-5971-45E9-BFEF-D40D52D03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676" y="4181765"/>
            <a:ext cx="2118643" cy="21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7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17508" y="1199569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Circuito Eléctrico</a:t>
            </a:r>
          </a:p>
        </p:txBody>
      </p:sp>
      <p:graphicFrame>
        <p:nvGraphicFramePr>
          <p:cNvPr id="21" name="Tabla 6">
            <a:extLst>
              <a:ext uri="{FF2B5EF4-FFF2-40B4-BE49-F238E27FC236}">
                <a16:creationId xmlns:a16="http://schemas.microsoft.com/office/drawing/2014/main" id="{0EAC71DB-F7BF-4D4D-8021-0954513E7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25386"/>
              </p:ext>
            </p:extLst>
          </p:nvPr>
        </p:nvGraphicFramePr>
        <p:xfrm>
          <a:off x="342202" y="3406175"/>
          <a:ext cx="5356983" cy="14177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3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162525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Componentes principales del sistema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99107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Interruptor Termomagnético.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Variador de frecuencia.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Temporizador.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C2CFBF0D-D229-4683-9A48-1A60A265C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69178"/>
              </p:ext>
            </p:extLst>
          </p:nvPr>
        </p:nvGraphicFramePr>
        <p:xfrm>
          <a:off x="6334311" y="1679139"/>
          <a:ext cx="5356984" cy="142320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56086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Variador de Frecuencia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9964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Arranque suave al motor.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Corrige la velocidad de giro en la salida en función de la variación de frecuencia.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37FB4B7C-DC26-4B64-8BAD-FBF1386B19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590339"/>
                  </p:ext>
                </p:extLst>
              </p:nvPr>
            </p:nvGraphicFramePr>
            <p:xfrm>
              <a:off x="342203" y="1683818"/>
              <a:ext cx="5356984" cy="16154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080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Consideraciones de diseño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87321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La rueda de fricción debe girar 1000 revoluciones y detenerse por completo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La velocidad de giro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la</m:t>
                              </m:r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rueda</m:t>
                              </m:r>
                              <m:r>
                                <a:rPr lang="es-EC" b="0" i="0" smtClean="0">
                                  <a:latin typeface="Cambria Math" panose="02040503050406030204" pitchFamily="18" charset="0"/>
                                </a:rPr>
                                <m:t> 245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±5 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𝑟𝑝𝑚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Norma ASTM G105-16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6">
                <a:extLst>
                  <a:ext uri="{FF2B5EF4-FFF2-40B4-BE49-F238E27FC236}">
                    <a16:creationId xmlns:a16="http://schemas.microsoft.com/office/drawing/2014/main" id="{37FB4B7C-DC26-4B64-8BAD-FBF1386B19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590339"/>
                  </p:ext>
                </p:extLst>
              </p:nvPr>
            </p:nvGraphicFramePr>
            <p:xfrm>
              <a:off x="342203" y="1683818"/>
              <a:ext cx="5356984" cy="161544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Consideraciones de diseño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39286" r="-114" b="-7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a 6">
            <a:extLst>
              <a:ext uri="{FF2B5EF4-FFF2-40B4-BE49-F238E27FC236}">
                <a16:creationId xmlns:a16="http://schemas.microsoft.com/office/drawing/2014/main" id="{07A7FC42-C441-4628-8997-7B4FF91E4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64752"/>
              </p:ext>
            </p:extLst>
          </p:nvPr>
        </p:nvGraphicFramePr>
        <p:xfrm>
          <a:off x="6334311" y="3406175"/>
          <a:ext cx="5356984" cy="9375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07898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Temporizador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5108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Controla el tiempo de funcionamiento del equipo.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4C1006D7-3D39-4EBC-8456-C21092168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45" y="4930883"/>
            <a:ext cx="9190310" cy="14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406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42203" y="1249324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Circuito Electrónico</a:t>
            </a:r>
          </a:p>
        </p:txBody>
      </p:sp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5B535B69-A72C-4D2B-92D0-D8436B30E14B}"/>
              </a:ext>
            </a:extLst>
          </p:cNvPr>
          <p:cNvGraphicFramePr>
            <a:graphicFrameLocks noGrp="1"/>
          </p:cNvGraphicFramePr>
          <p:nvPr/>
        </p:nvGraphicFramePr>
        <p:xfrm>
          <a:off x="342203" y="1792744"/>
          <a:ext cx="5356984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08065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Consideraciones de diseño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8732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Medir la variable de fuerza de contacto entre la rueda de fricción y la probeta.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Verificar que la velocidad de giro del disco de fricción esté dentro de los parámetros de la norma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AF537029-B939-41FA-9F27-9C40EEDC4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699619"/>
                  </p:ext>
                </p:extLst>
              </p:nvPr>
            </p:nvGraphicFramePr>
            <p:xfrm>
              <a:off x="342202" y="3591603"/>
              <a:ext cx="5356983" cy="21640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3">
                      <a:extLst>
                        <a:ext uri="{9D8B030D-6E8A-4147-A177-3AD203B41FA5}">
                          <a16:colId xmlns:a16="http://schemas.microsoft.com/office/drawing/2014/main" val="88263393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Componentes principales del sistema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612480"/>
                      </a:ext>
                    </a:extLst>
                  </a:tr>
                  <a:tr h="1209536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Sensor de Efecto hall 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Celda de carga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50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𝐾𝑔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Módulo HX711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Módulo Ky-024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Arduino Mega 2560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Display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(16 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 2) 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796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AF537029-B939-41FA-9F27-9C40EEDC4D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1699619"/>
                  </p:ext>
                </p:extLst>
              </p:nvPr>
            </p:nvGraphicFramePr>
            <p:xfrm>
              <a:off x="342202" y="3591603"/>
              <a:ext cx="5356983" cy="21640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3">
                      <a:extLst>
                        <a:ext uri="{9D8B030D-6E8A-4147-A177-3AD203B41FA5}">
                          <a16:colId xmlns:a16="http://schemas.microsoft.com/office/drawing/2014/main" val="88263393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Componentes principales del sistema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612480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l="-114" t="-26923" r="-114" b="-5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7962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Imagen 7" descr="Diagrama, Esquemático&#10;&#10;Descripción generada automáticamente">
            <a:extLst>
              <a:ext uri="{FF2B5EF4-FFF2-40B4-BE49-F238E27FC236}">
                <a16:creationId xmlns:a16="http://schemas.microsoft.com/office/drawing/2014/main" id="{9E1A7380-A376-4014-9419-1B371BB32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/>
          <a:stretch/>
        </p:blipFill>
        <p:spPr>
          <a:xfrm>
            <a:off x="6178550" y="2087737"/>
            <a:ext cx="5930900" cy="3850898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CDCF88D-5B90-4FE4-A458-909D8DD665F5}"/>
              </a:ext>
            </a:extLst>
          </p:cNvPr>
          <p:cNvSpPr/>
          <p:nvPr/>
        </p:nvSpPr>
        <p:spPr>
          <a:xfrm>
            <a:off x="6353910" y="1249324"/>
            <a:ext cx="5196852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Esquema Electrónico</a:t>
            </a:r>
          </a:p>
        </p:txBody>
      </p:sp>
    </p:spTree>
    <p:extLst>
      <p:ext uri="{BB962C8B-B14F-4D97-AF65-F5344CB8AC3E}">
        <p14:creationId xmlns:p14="http://schemas.microsoft.com/office/powerpoint/2010/main" val="153942036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CDCF88D-5B90-4FE4-A458-909D8DD665F5}"/>
              </a:ext>
            </a:extLst>
          </p:cNvPr>
          <p:cNvSpPr/>
          <p:nvPr/>
        </p:nvSpPr>
        <p:spPr>
          <a:xfrm>
            <a:off x="3497574" y="1198524"/>
            <a:ext cx="5196852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Construcción del Equipo</a:t>
            </a:r>
          </a:p>
        </p:txBody>
      </p:sp>
      <p:pic>
        <p:nvPicPr>
          <p:cNvPr id="10" name="Imagen 9" descr="Imagen que contiene interior, vista, asiento, sucio&#10;&#10;Descripción generada automáticamente">
            <a:extLst>
              <a:ext uri="{FF2B5EF4-FFF2-40B4-BE49-F238E27FC236}">
                <a16:creationId xmlns:a16="http://schemas.microsoft.com/office/drawing/2014/main" id="{78DBF230-7275-4FD3-96FD-862AF820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6" y="2434804"/>
            <a:ext cx="2892687" cy="2720424"/>
          </a:xfrm>
          <a:prstGeom prst="rect">
            <a:avLst/>
          </a:prstGeom>
        </p:spPr>
      </p:pic>
      <p:pic>
        <p:nvPicPr>
          <p:cNvPr id="13" name="Imagen 12" descr="Imagen que contiene tabla, azul, moto, cocina&#10;&#10;Descripción generada automáticamente">
            <a:extLst>
              <a:ext uri="{FF2B5EF4-FFF2-40B4-BE49-F238E27FC236}">
                <a16:creationId xmlns:a16="http://schemas.microsoft.com/office/drawing/2014/main" id="{40533999-1A1A-4551-B9C8-C9D60B29B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424" y="2434803"/>
            <a:ext cx="3226452" cy="2718033"/>
          </a:xfrm>
          <a:prstGeom prst="rect">
            <a:avLst/>
          </a:prstGeom>
        </p:spPr>
      </p:pic>
      <p:pic>
        <p:nvPicPr>
          <p:cNvPr id="15" name="Imagen 14" descr="Imagen que contiene interior, pequeño, azul, hecho de madera&#10;&#10;Descripción generada automáticamente">
            <a:extLst>
              <a:ext uri="{FF2B5EF4-FFF2-40B4-BE49-F238E27FC236}">
                <a16:creationId xmlns:a16="http://schemas.microsoft.com/office/drawing/2014/main" id="{0198A466-B081-4618-B543-867016BB3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257" y="2434803"/>
            <a:ext cx="2559892" cy="2718033"/>
          </a:xfrm>
          <a:prstGeom prst="rect">
            <a:avLst/>
          </a:prstGeom>
        </p:spPr>
      </p:pic>
      <p:pic>
        <p:nvPicPr>
          <p:cNvPr id="19" name="Imagen 18" descr="Imagen que contiene interior, tabla, refrigerador, silla&#10;&#10;Descripción generada automáticamente">
            <a:extLst>
              <a:ext uri="{FF2B5EF4-FFF2-40B4-BE49-F238E27FC236}">
                <a16:creationId xmlns:a16="http://schemas.microsoft.com/office/drawing/2014/main" id="{D2E7C14F-EF0A-4C34-8022-5B8605F0D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530" y="2434803"/>
            <a:ext cx="3043114" cy="27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7507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CDCF88D-5B90-4FE4-A458-909D8DD665F5}"/>
              </a:ext>
            </a:extLst>
          </p:cNvPr>
          <p:cNvSpPr/>
          <p:nvPr/>
        </p:nvSpPr>
        <p:spPr>
          <a:xfrm>
            <a:off x="3497574" y="1198524"/>
            <a:ext cx="5196852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Construcción del Equipo</a:t>
            </a:r>
          </a:p>
        </p:txBody>
      </p:sp>
      <p:pic>
        <p:nvPicPr>
          <p:cNvPr id="9" name="Imagen 8" descr="Imagen que contiene persona, comida, hombre, gente&#10;&#10;Descripción generada automáticamente">
            <a:extLst>
              <a:ext uri="{FF2B5EF4-FFF2-40B4-BE49-F238E27FC236}">
                <a16:creationId xmlns:a16="http://schemas.microsoft.com/office/drawing/2014/main" id="{2F5B1265-E94D-43F4-8B9E-F70837F2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6" y="1961142"/>
            <a:ext cx="3009108" cy="2935715"/>
          </a:xfrm>
          <a:prstGeom prst="rect">
            <a:avLst/>
          </a:prstGeom>
        </p:spPr>
      </p:pic>
      <p:pic>
        <p:nvPicPr>
          <p:cNvPr id="12" name="Imagen 11" descr="Imagen que contiene edificio, firmar, nieve, calle&#10;&#10;Descripción generada automáticamente">
            <a:extLst>
              <a:ext uri="{FF2B5EF4-FFF2-40B4-BE49-F238E27FC236}">
                <a16:creationId xmlns:a16="http://schemas.microsoft.com/office/drawing/2014/main" id="{6879CA46-553F-4C0A-A41F-BEC4057E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83378" y="1592108"/>
            <a:ext cx="2930987" cy="3669056"/>
          </a:xfrm>
          <a:prstGeom prst="rect">
            <a:avLst/>
          </a:prstGeom>
        </p:spPr>
      </p:pic>
      <p:pic>
        <p:nvPicPr>
          <p:cNvPr id="17" name="Imagen 16" descr="Imagen que contiene interior, cocina, estufa, comida&#10;&#10;Descripción generada automáticamente">
            <a:extLst>
              <a:ext uri="{FF2B5EF4-FFF2-40B4-BE49-F238E27FC236}">
                <a16:creationId xmlns:a16="http://schemas.microsoft.com/office/drawing/2014/main" id="{3B95A76A-7090-4EC7-9AD5-C67D5B28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869" y="1961142"/>
            <a:ext cx="2724701" cy="2930988"/>
          </a:xfrm>
          <a:prstGeom prst="rect">
            <a:avLst/>
          </a:prstGeom>
        </p:spPr>
      </p:pic>
      <p:pic>
        <p:nvPicPr>
          <p:cNvPr id="22" name="Imagen 21" descr="Imagen que contiene interior, tabla, comida, cocina&#10;&#10;Descripción generada automáticamente">
            <a:extLst>
              <a:ext uri="{FF2B5EF4-FFF2-40B4-BE49-F238E27FC236}">
                <a16:creationId xmlns:a16="http://schemas.microsoft.com/office/drawing/2014/main" id="{8703032A-BE5D-449F-9245-5BFF0D25C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039" y="1961142"/>
            <a:ext cx="2172003" cy="29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498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3 – Diseño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Selección de diseño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Diseño del equipo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CDCF88D-5B90-4FE4-A458-909D8DD665F5}"/>
              </a:ext>
            </a:extLst>
          </p:cNvPr>
          <p:cNvSpPr/>
          <p:nvPr/>
        </p:nvSpPr>
        <p:spPr>
          <a:xfrm>
            <a:off x="3497574" y="1198524"/>
            <a:ext cx="5196852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Construcción del Equipo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536032-2192-4136-85F8-9C17D2587682}"/>
              </a:ext>
            </a:extLst>
          </p:cNvPr>
          <p:cNvSpPr txBox="1"/>
          <p:nvPr/>
        </p:nvSpPr>
        <p:spPr>
          <a:xfrm>
            <a:off x="4504592" y="6031508"/>
            <a:ext cx="3182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https://youtu.be/XSPs24AhIwU</a:t>
            </a:r>
          </a:p>
        </p:txBody>
      </p:sp>
      <p:pic>
        <p:nvPicPr>
          <p:cNvPr id="8" name="Elementos multimedia en línea 7" title="Pruebas - Máquina Tribológica">
            <a:hlinkClick r:id="" action="ppaction://media"/>
            <a:extLst>
              <a:ext uri="{FF2B5EF4-FFF2-40B4-BE49-F238E27FC236}">
                <a16:creationId xmlns:a16="http://schemas.microsoft.com/office/drawing/2014/main" id="{1A04E9CE-1193-481D-8B8B-721A2B98D4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3467" y="1916314"/>
            <a:ext cx="6625066" cy="37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4 – Ensayo y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Preparación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Realización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Análisis de resultados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69508" y="1373588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Preparación de las probetas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62993"/>
                  </p:ext>
                </p:extLst>
              </p:nvPr>
            </p:nvGraphicFramePr>
            <p:xfrm>
              <a:off x="369508" y="2027177"/>
              <a:ext cx="5356984" cy="3261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Procedimiento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301673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Rayado dimensional sobre plancha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Corte por plasma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Boquilla LC85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Corriente de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50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C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Fresado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Broca cilíndrica SANDVIK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12.5 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b="0" i="1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e>
                              </m:d>
                            </m:oMath>
                          </a14:m>
                          <a:endParaRPr lang="es-EC" b="0" i="0" dirty="0">
                            <a:latin typeface="Franklin Gothic Book" panose="020B0503020102020204" pitchFamily="34" charset="0"/>
                          </a:endParaRP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Rectificado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Pulidora recta NORTON</a:t>
                          </a: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Lijado</a:t>
                          </a:r>
                        </a:p>
                        <a:p>
                          <a:pPr marL="742950" lvl="1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240,360,420,600 y 1000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a 6">
                <a:extLst>
                  <a:ext uri="{FF2B5EF4-FFF2-40B4-BE49-F238E27FC236}">
                    <a16:creationId xmlns:a16="http://schemas.microsoft.com/office/drawing/2014/main" id="{40A2085E-A9CC-496B-BB7E-5BC6BC2AF0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62993"/>
                  </p:ext>
                </p:extLst>
              </p:nvPr>
            </p:nvGraphicFramePr>
            <p:xfrm>
              <a:off x="369508" y="2027177"/>
              <a:ext cx="5356984" cy="32613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Procedimiento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t="-16309" r="-114" b="-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Imagen 13" descr="Imagen que contiene edificio, banca, ladrillo, tabla&#10;&#10;Descripción generada automáticamente">
            <a:extLst>
              <a:ext uri="{FF2B5EF4-FFF2-40B4-BE49-F238E27FC236}">
                <a16:creationId xmlns:a16="http://schemas.microsoft.com/office/drawing/2014/main" id="{3289B04E-83D4-4397-A7A6-A21479FA65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5064" b="20533"/>
          <a:stretch/>
        </p:blipFill>
        <p:spPr bwMode="auto">
          <a:xfrm>
            <a:off x="6096000" y="2027177"/>
            <a:ext cx="2724443" cy="3535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Imagen que contiene interior, tabla, cocina, hecho de madera&#10;&#10;Descripción generada automáticamente">
            <a:extLst>
              <a:ext uri="{FF2B5EF4-FFF2-40B4-BE49-F238E27FC236}">
                <a16:creationId xmlns:a16="http://schemas.microsoft.com/office/drawing/2014/main" id="{2287A2A7-B3C5-4DF9-9243-5E5EFADD8DD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1" r="21052" b="48840"/>
          <a:stretch/>
        </p:blipFill>
        <p:spPr bwMode="auto">
          <a:xfrm>
            <a:off x="9098049" y="2027174"/>
            <a:ext cx="2815482" cy="3535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09698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4 – Ensayo y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Preparación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Realización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Análisis de resultados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69508" y="1303249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Medición de la dureza</a:t>
            </a:r>
          </a:p>
        </p:txBody>
      </p:sp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40A2085E-A9CC-496B-BB7E-5BC6BC2A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25846"/>
              </p:ext>
            </p:extLst>
          </p:nvPr>
        </p:nvGraphicFramePr>
        <p:xfrm>
          <a:off x="369508" y="1816158"/>
          <a:ext cx="5356984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56984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Procedimiento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30167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Calibración de medidor de dureza SHORE 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Medición de dureza en 8 puntos de la periferia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Transformación mediante equivalencias de  SHORE D a SHORE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pSp>
        <p:nvGrpSpPr>
          <p:cNvPr id="25" name="Grupo 24">
            <a:extLst>
              <a:ext uri="{FF2B5EF4-FFF2-40B4-BE49-F238E27FC236}">
                <a16:creationId xmlns:a16="http://schemas.microsoft.com/office/drawing/2014/main" id="{FC978FDD-ACD7-483A-B51A-C93CA7E97E68}"/>
              </a:ext>
            </a:extLst>
          </p:cNvPr>
          <p:cNvGrpSpPr/>
          <p:nvPr/>
        </p:nvGrpSpPr>
        <p:grpSpPr>
          <a:xfrm>
            <a:off x="1664178" y="3584506"/>
            <a:ext cx="2767644" cy="2770847"/>
            <a:chOff x="264442" y="3597002"/>
            <a:chExt cx="2767644" cy="2770847"/>
          </a:xfrm>
        </p:grpSpPr>
        <p:pic>
          <p:nvPicPr>
            <p:cNvPr id="7" name="Imagen 6" descr="Forma, Círculo&#10;&#10;Descripción generada automáticamente">
              <a:extLst>
                <a:ext uri="{FF2B5EF4-FFF2-40B4-BE49-F238E27FC236}">
                  <a16:creationId xmlns:a16="http://schemas.microsoft.com/office/drawing/2014/main" id="{D43F7FA7-F885-4E36-94FB-2841BC7E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860" y="3889639"/>
              <a:ext cx="2212876" cy="2162354"/>
            </a:xfrm>
            <a:prstGeom prst="rect">
              <a:avLst/>
            </a:prstGeom>
          </p:spPr>
        </p:pic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7C34BF59-FA80-4AF6-90A5-5A3708E673C8}"/>
                </a:ext>
              </a:extLst>
            </p:cNvPr>
            <p:cNvCxnSpPr/>
            <p:nvPr/>
          </p:nvCxnSpPr>
          <p:spPr>
            <a:xfrm>
              <a:off x="1664898" y="3597002"/>
              <a:ext cx="0" cy="4051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937DCACF-5629-41B1-AC9E-C51C8795B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5298" y="5962696"/>
              <a:ext cx="0" cy="4051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ED5C9AC5-6314-4D95-B8E7-43F1F47672D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67019" y="4824496"/>
              <a:ext cx="0" cy="4051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F4BA4C73-5EFC-4E62-8BCF-C97A09033DC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829510" y="4770800"/>
              <a:ext cx="0" cy="4051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9461CC46-839A-4638-AE71-2E28B52A52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8000" y="4009470"/>
              <a:ext cx="317043" cy="3079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6D88F468-7099-4EFC-8C4E-5106F0D733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9890" y="5712641"/>
              <a:ext cx="317043" cy="3079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9C4C01F8-7BDA-4B26-91F3-2DDCC43466D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65026" y="5650223"/>
              <a:ext cx="317043" cy="3079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B5F7A9EF-FB24-477F-BBE5-5A5341F9C05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0434" y="3952484"/>
              <a:ext cx="317043" cy="30790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Imagen 23" descr="Un reloj en la mano&#10;&#10;Descripción generada automáticamente con confianza media">
            <a:extLst>
              <a:ext uri="{FF2B5EF4-FFF2-40B4-BE49-F238E27FC236}">
                <a16:creationId xmlns:a16="http://schemas.microsoft.com/office/drawing/2014/main" id="{F4D7EA35-AD78-4159-BF9D-A0811218FC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1" b="27457"/>
          <a:stretch/>
        </p:blipFill>
        <p:spPr bwMode="auto">
          <a:xfrm>
            <a:off x="9144000" y="1262957"/>
            <a:ext cx="2230120" cy="2524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465482F6-E768-448A-9608-D1C6FA095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58034"/>
              </p:ext>
            </p:extLst>
          </p:nvPr>
        </p:nvGraphicFramePr>
        <p:xfrm>
          <a:off x="6010612" y="4255992"/>
          <a:ext cx="5936947" cy="1790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3876">
                  <a:extLst>
                    <a:ext uri="{9D8B030D-6E8A-4147-A177-3AD203B41FA5}">
                      <a16:colId xmlns:a16="http://schemas.microsoft.com/office/drawing/2014/main" val="2234803745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17769675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1605752711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776810098"/>
                    </a:ext>
                  </a:extLst>
                </a:gridCol>
                <a:gridCol w="1137329">
                  <a:extLst>
                    <a:ext uri="{9D8B030D-6E8A-4147-A177-3AD203B41FA5}">
                      <a16:colId xmlns:a16="http://schemas.microsoft.com/office/drawing/2014/main" val="2413763097"/>
                    </a:ext>
                  </a:extLst>
                </a:gridCol>
              </a:tblGrid>
              <a:tr h="421009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Orden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Disco 1</a:t>
                      </a:r>
                      <a:endParaRPr lang="es-EC" sz="18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Disco 2</a:t>
                      </a:r>
                      <a:endParaRPr lang="es-EC" sz="18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55916"/>
                  </a:ext>
                </a:extLst>
              </a:tr>
              <a:tr h="4210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SHORE D</a:t>
                      </a:r>
                      <a:endParaRPr lang="es-EC" sz="18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SHORE A</a:t>
                      </a:r>
                      <a:endParaRPr lang="es-EC" sz="18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SHORE D</a:t>
                      </a:r>
                      <a:endParaRPr lang="es-EC" sz="18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SHORE A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36119"/>
                  </a:ext>
                </a:extLst>
              </a:tr>
              <a:tr h="5275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PROMEDIO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15,25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60,74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21,88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70,72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9101623"/>
                  </a:ext>
                </a:extLst>
              </a:tr>
              <a:tr h="4210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  <a:latin typeface="Franklin Gothic Book" panose="020B0503020102020204" pitchFamily="34" charset="0"/>
                        </a:rPr>
                        <a:t>DESVIACIÓN ESTÁNDAR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0,71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1,33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0,99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Franklin Gothic Book" panose="020B0503020102020204" pitchFamily="34" charset="0"/>
                        </a:rPr>
                        <a:t>1,17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8266122"/>
                  </a:ext>
                </a:extLst>
              </a:tr>
            </a:tbl>
          </a:graphicData>
        </a:graphic>
      </p:graphicFrame>
      <p:pic>
        <p:nvPicPr>
          <p:cNvPr id="27" name="Imagen 26" descr="Un reloj en la mano&#10;&#10;Descripción generada automáticamente con confianza media">
            <a:extLst>
              <a:ext uri="{FF2B5EF4-FFF2-40B4-BE49-F238E27FC236}">
                <a16:creationId xmlns:a16="http://schemas.microsoft.com/office/drawing/2014/main" id="{FFBB3EF1-9A8C-4A59-B3B5-C2F71CCBD4F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" b="7735"/>
          <a:stretch/>
        </p:blipFill>
        <p:spPr bwMode="auto">
          <a:xfrm>
            <a:off x="6867477" y="1299512"/>
            <a:ext cx="1697355" cy="2519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47674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4 – Ensayo y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Preparación del ensayo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Realización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Análisis de resultados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69508" y="1294018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Procedimiento del Ensayo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a 6">
                <a:extLst>
                  <a:ext uri="{FF2B5EF4-FFF2-40B4-BE49-F238E27FC236}">
                    <a16:creationId xmlns:a16="http://schemas.microsoft.com/office/drawing/2014/main" id="{0A3A62DB-E994-433B-A309-A22BB653BE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162124"/>
                  </p:ext>
                </p:extLst>
              </p:nvPr>
            </p:nvGraphicFramePr>
            <p:xfrm>
              <a:off x="369508" y="1848760"/>
              <a:ext cx="5356984" cy="38100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3391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Procedimiento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301673"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Toma de medidas de masa de la probeta a ensayar (3 mediciones)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Colocación de probeta en el portaprobeta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Calibración de la fuerza aplicada mediante el sistema electrónico.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Colocación de lodo abrasivo en el medio.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Fijación del tiempo a </a:t>
                          </a:r>
                          <a14:m>
                            <m:oMath xmlns:m="http://schemas.openxmlformats.org/officeDocument/2006/math"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4 [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 (1000 revoluciones)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Extracción y limpieza de probeta desgastada.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Toma de medidas de masa de la probeta ensayada (3 mediciones)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s-EC" i="0" dirty="0">
                              <a:latin typeface="Franklin Gothic Book" panose="020B0503020102020204" pitchFamily="34" charset="0"/>
                            </a:rPr>
                            <a:t>Repetición del procedimiento para demás ensayos (5 ensayos)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a 6">
                <a:extLst>
                  <a:ext uri="{FF2B5EF4-FFF2-40B4-BE49-F238E27FC236}">
                    <a16:creationId xmlns:a16="http://schemas.microsoft.com/office/drawing/2014/main" id="{0A3A62DB-E994-433B-A309-A22BB653BE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162124"/>
                  </p:ext>
                </p:extLst>
              </p:nvPr>
            </p:nvGraphicFramePr>
            <p:xfrm>
              <a:off x="369508" y="1848760"/>
              <a:ext cx="5356984" cy="38100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5356984">
                      <a:extLst>
                        <a:ext uri="{9D8B030D-6E8A-4147-A177-3AD203B41FA5}">
                          <a16:colId xmlns:a16="http://schemas.microsoft.com/office/drawing/2014/main" val="2974428894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2200" b="0" dirty="0">
                              <a:latin typeface="Franklin Gothic Medium" panose="020B0603020102020204" pitchFamily="34" charset="0"/>
                            </a:rPr>
                            <a:t>Procedimiento</a:t>
                          </a:r>
                        </a:p>
                      </a:txBody>
                      <a:tcPr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711133"/>
                      </a:ext>
                    </a:extLst>
                  </a:tr>
                  <a:tr h="3383280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>
                        <a:blipFill>
                          <a:blip r:embed="rId2"/>
                          <a:stretch>
                            <a:fillRect t="-13669" r="-114" b="-2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811871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Imagen 11" descr="Una silla de oficina&#10;&#10;Descripción generada automáticamente con confianza media">
            <a:extLst>
              <a:ext uri="{FF2B5EF4-FFF2-40B4-BE49-F238E27FC236}">
                <a16:creationId xmlns:a16="http://schemas.microsoft.com/office/drawing/2014/main" id="{AB680117-A00C-4577-BE31-A12FE167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90" y="1294018"/>
            <a:ext cx="4199419" cy="2459742"/>
          </a:xfrm>
          <a:prstGeom prst="rect">
            <a:avLst/>
          </a:prstGeom>
        </p:spPr>
      </p:pic>
      <p:pic>
        <p:nvPicPr>
          <p:cNvPr id="29" name="Imagen 28" descr="Imagen que contiene coche, hombre, plata, moto&#10;&#10;Descripción generada automáticamente">
            <a:extLst>
              <a:ext uri="{FF2B5EF4-FFF2-40B4-BE49-F238E27FC236}">
                <a16:creationId xmlns:a16="http://schemas.microsoft.com/office/drawing/2014/main" id="{F8F2DCCB-13DB-4C5D-85CB-4519573A8AD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b="10619"/>
          <a:stretch/>
        </p:blipFill>
        <p:spPr bwMode="auto">
          <a:xfrm rot="16200000">
            <a:off x="7974277" y="3085876"/>
            <a:ext cx="2339444" cy="4092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3671C7-3C5C-4AA7-B6E2-248B89B2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1" y="5838402"/>
            <a:ext cx="4963218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60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4 – Ensayo y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Preparación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Realización del ensayo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Análisis de resultados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378075" y="1293588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Validación del equipo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5DD94B1-B8E5-4DF6-A88C-62CA1FF16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86707"/>
              </p:ext>
            </p:extLst>
          </p:nvPr>
        </p:nvGraphicFramePr>
        <p:xfrm>
          <a:off x="301283" y="1867177"/>
          <a:ext cx="11589434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0646">
                  <a:extLst>
                    <a:ext uri="{9D8B030D-6E8A-4147-A177-3AD203B41FA5}">
                      <a16:colId xmlns:a16="http://schemas.microsoft.com/office/drawing/2014/main" val="147627907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776112689"/>
                    </a:ext>
                  </a:extLst>
                </a:gridCol>
                <a:gridCol w="1434905">
                  <a:extLst>
                    <a:ext uri="{9D8B030D-6E8A-4147-A177-3AD203B41FA5}">
                      <a16:colId xmlns:a16="http://schemas.microsoft.com/office/drawing/2014/main" val="145707221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4101778824"/>
                    </a:ext>
                  </a:extLst>
                </a:gridCol>
                <a:gridCol w="1392701">
                  <a:extLst>
                    <a:ext uri="{9D8B030D-6E8A-4147-A177-3AD203B41FA5}">
                      <a16:colId xmlns:a16="http://schemas.microsoft.com/office/drawing/2014/main" val="405699581"/>
                    </a:ext>
                  </a:extLst>
                </a:gridCol>
                <a:gridCol w="1531034">
                  <a:extLst>
                    <a:ext uri="{9D8B030D-6E8A-4147-A177-3AD203B41FA5}">
                      <a16:colId xmlns:a16="http://schemas.microsoft.com/office/drawing/2014/main" val="331670742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ENSAYO 1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ENSAYO 2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ENSAYO 3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ENSAYO 4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ENSAYO 5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93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Pérdida de masa 1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0,240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0,225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0,161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0,122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0,077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268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Pérdida de masa 2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0,243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0,224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0,125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0,110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0,034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582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</a:rPr>
                        <a:t>Pérdida de masa 3</a:t>
                      </a:r>
                      <a:endParaRPr lang="es-EC" sz="16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0,235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0,219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0,133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0,123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0,085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4276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</a:rPr>
                        <a:t>Promedio de pérdida de masa</a:t>
                      </a:r>
                      <a:endParaRPr lang="es-EC" sz="16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0,239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0,222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0,140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0,118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0,065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2671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Pérdida de masa ajustada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0,246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0,234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0,150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0,073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9796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Pérdida de volumen normalizada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31,33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29,832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19,148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16,565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9,324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07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Rango de pérdida de masa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0,036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0,013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0,052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92231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bg1"/>
                          </a:solidFill>
                          <a:effectLst/>
                        </a:rPr>
                        <a:t>Desviación estándar</a:t>
                      </a:r>
                      <a:endParaRPr lang="es-EC" sz="16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0,005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0,021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0,008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0,031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2102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</a:rPr>
                        <a:t>Coeficiente de variación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0,015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0,012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0,111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0,046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0,327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0900488"/>
                  </a:ext>
                </a:extLst>
              </a:tr>
            </a:tbl>
          </a:graphicData>
        </a:graphic>
      </p:graphicFrame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1D1F553E-04D1-4876-80E3-F0851A7D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3" y="4470397"/>
            <a:ext cx="4887007" cy="1486107"/>
          </a:xfrm>
          <a:prstGeom prst="rect">
            <a:avLst/>
          </a:prstGeom>
        </p:spPr>
      </p:pic>
      <p:pic>
        <p:nvPicPr>
          <p:cNvPr id="11" name="Imagen 10" descr="Texto, Carta&#10;&#10;Descripción generada automáticamente">
            <a:extLst>
              <a:ext uri="{FF2B5EF4-FFF2-40B4-BE49-F238E27FC236}">
                <a16:creationId xmlns:a16="http://schemas.microsoft.com/office/drawing/2014/main" id="{8215B360-F16E-42C4-A909-629CE4C2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869" y="4440930"/>
            <a:ext cx="3924848" cy="857370"/>
          </a:xfrm>
          <a:prstGeom prst="rect">
            <a:avLst/>
          </a:prstGeom>
        </p:spPr>
      </p:pic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6F1EF7-157A-41F1-B1B2-1C54B658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357" y="4470397"/>
            <a:ext cx="1210885" cy="897480"/>
          </a:xfrm>
          <a:prstGeom prst="rect">
            <a:avLst/>
          </a:prstGeom>
        </p:spPr>
      </p:pic>
      <p:pic>
        <p:nvPicPr>
          <p:cNvPr id="16" name="Imagen 15" descr="Tabla&#10;&#10;Descripción generada automáticamente">
            <a:extLst>
              <a:ext uri="{FF2B5EF4-FFF2-40B4-BE49-F238E27FC236}">
                <a16:creationId xmlns:a16="http://schemas.microsoft.com/office/drawing/2014/main" id="{3D6EEAE8-BE9E-4B2D-96D4-049E4DB69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931" y="5379947"/>
            <a:ext cx="4829849" cy="990738"/>
          </a:xfrm>
          <a:prstGeom prst="rect">
            <a:avLst/>
          </a:prstGeom>
        </p:spPr>
      </p:pic>
      <p:pic>
        <p:nvPicPr>
          <p:cNvPr id="18" name="Imagen 17" descr="Diagrama, Esquemático&#10;&#10;Descripción generada automáticamente">
            <a:extLst>
              <a:ext uri="{FF2B5EF4-FFF2-40B4-BE49-F238E27FC236}">
                <a16:creationId xmlns:a16="http://schemas.microsoft.com/office/drawing/2014/main" id="{D4981755-F0C6-4ADA-921F-56270B609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593" y="5461135"/>
            <a:ext cx="1523119" cy="8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80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4 – Ensayo y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Preparación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Realización del ensayo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Análisis de resultados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378075" y="1293588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Análisis de Resultados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8E9EDADD-3A13-49CD-B53C-D39F4B156F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484513"/>
                  </p:ext>
                </p:extLst>
              </p:nvPr>
            </p:nvGraphicFramePr>
            <p:xfrm>
              <a:off x="1453464" y="1875135"/>
              <a:ext cx="9285071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99572">
                      <a:extLst>
                        <a:ext uri="{9D8B030D-6E8A-4147-A177-3AD203B41FA5}">
                          <a16:colId xmlns:a16="http://schemas.microsoft.com/office/drawing/2014/main" val="3745533496"/>
                        </a:ext>
                      </a:extLst>
                    </a:gridCol>
                    <a:gridCol w="4451456">
                      <a:extLst>
                        <a:ext uri="{9D8B030D-6E8A-4147-A177-3AD203B41FA5}">
                          <a16:colId xmlns:a16="http://schemas.microsoft.com/office/drawing/2014/main" val="42213868"/>
                        </a:ext>
                      </a:extLst>
                    </a:gridCol>
                    <a:gridCol w="3334043">
                      <a:extLst>
                        <a:ext uri="{9D8B030D-6E8A-4147-A177-3AD203B41FA5}">
                          <a16:colId xmlns:a16="http://schemas.microsoft.com/office/drawing/2014/main" val="367300637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Orden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Función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Coeficiente de correlación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4701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1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=−0,6212+0,0038(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−60,253)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0,997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168202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2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=−0,6528+0,0028(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−60,253)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0,824</m:t>
                                </m:r>
                              </m:oMath>
                            </m:oMathPara>
                          </a14:m>
                          <a:endParaRPr lang="es-EC" sz="280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911514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3</a:t>
                          </a:r>
                          <a:endParaRPr lang="es-EC" sz="2800" b="1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=−0,8571−0,0058(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−60,253)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0,194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9358906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4</a:t>
                          </a:r>
                          <a:endParaRPr lang="es-EC" sz="2800" b="1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=−0,9278−0,0126(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−60,253)</m:t>
                                </m:r>
                              </m:oMath>
                            </m:oMathPara>
                          </a14:m>
                          <a:endParaRPr lang="es-EC" sz="280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0,866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08932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5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=−1.2177−0,1047(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−60,253)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2000">
                                    <a:effectLst/>
                                    <a:latin typeface="Cambria Math" panose="02040503050406030204" pitchFamily="18" charset="0"/>
                                  </a:rPr>
                                  <m:t>0,901</m:t>
                                </m:r>
                              </m:oMath>
                            </m:oMathPara>
                          </a14:m>
                          <a:endParaRPr lang="es-EC" sz="2800" dirty="0">
                            <a:solidFill>
                              <a:srgbClr val="000000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24515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8E9EDADD-3A13-49CD-B53C-D39F4B156F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4484513"/>
                  </p:ext>
                </p:extLst>
              </p:nvPr>
            </p:nvGraphicFramePr>
            <p:xfrm>
              <a:off x="1453464" y="1875135"/>
              <a:ext cx="9285071" cy="18288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99572">
                      <a:extLst>
                        <a:ext uri="{9D8B030D-6E8A-4147-A177-3AD203B41FA5}">
                          <a16:colId xmlns:a16="http://schemas.microsoft.com/office/drawing/2014/main" val="3745533496"/>
                        </a:ext>
                      </a:extLst>
                    </a:gridCol>
                    <a:gridCol w="4451456">
                      <a:extLst>
                        <a:ext uri="{9D8B030D-6E8A-4147-A177-3AD203B41FA5}">
                          <a16:colId xmlns:a16="http://schemas.microsoft.com/office/drawing/2014/main" val="42213868"/>
                        </a:ext>
                      </a:extLst>
                    </a:gridCol>
                    <a:gridCol w="3334043">
                      <a:extLst>
                        <a:ext uri="{9D8B030D-6E8A-4147-A177-3AD203B41FA5}">
                          <a16:colId xmlns:a16="http://schemas.microsoft.com/office/drawing/2014/main" val="367300637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Orden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Función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Coeficiente de correlación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4701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1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3789" t="-124000" r="-75103" b="-4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8793" t="-124000" r="-366" b="-4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68202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2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3789" t="-219608" r="-75103" b="-343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8793" t="-219608" r="-366" b="-343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11514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3</a:t>
                          </a:r>
                          <a:endParaRPr lang="es-EC" sz="2800" b="1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3789" t="-326000" r="-75103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8793" t="-326000" r="-366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35890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4</a:t>
                          </a:r>
                          <a:endParaRPr lang="es-EC" sz="2800" b="1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3789" t="-426000" r="-7510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8793" t="-426000" r="-366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89321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EC" sz="2000" b="1" dirty="0">
                              <a:solidFill>
                                <a:schemeClr val="bg1"/>
                              </a:solidFill>
                              <a:effectLst/>
                              <a:latin typeface="Franklin Gothic Book" panose="020B0503020102020204" pitchFamily="34" charset="0"/>
                            </a:rPr>
                            <a:t>Ensayo 5</a:t>
                          </a:r>
                          <a:endParaRPr lang="es-EC" sz="2800" b="1" dirty="0">
                            <a:solidFill>
                              <a:schemeClr val="bg1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5050C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3789" t="-526000" r="-75103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8793" t="-526000" r="-366" b="-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51507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DD78E8D-BF34-48D1-9904-64E6E229A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64" y="4077043"/>
            <a:ext cx="4465133" cy="1796101"/>
          </a:xfrm>
          <a:prstGeom prst="rect">
            <a:avLst/>
          </a:prstGeom>
        </p:spPr>
      </p:pic>
      <p:pic>
        <p:nvPicPr>
          <p:cNvPr id="15" name="Imagen 14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63953303-B7FC-4803-A7A6-84E2369B0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630" y="4240223"/>
            <a:ext cx="3622905" cy="14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80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C3E760-C5E2-4CC1-A8B5-D93E703E3CC0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1 - Introducción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38F101-22FE-4BF8-9CD6-23D8CB6A876A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Antecedentes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Definición del Problema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Objetivos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Justificación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Alcance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AA3ACA-AD34-4D47-BC8B-F84A8892FC86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65E1DB-26E5-4919-86B7-CE62EA377455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E300CCB-CDAD-4B31-98EF-B23303AF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19614"/>
              </p:ext>
            </p:extLst>
          </p:nvPr>
        </p:nvGraphicFramePr>
        <p:xfrm>
          <a:off x="3576000" y="1273189"/>
          <a:ext cx="5040000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Objetivo General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Diseñar y construir una máquina tribológica para pruebas de abrasión en medio acuoso según la norma ASTM G105 –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9788464-D5BC-4E2F-8ACC-649D51D2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79821"/>
              </p:ext>
            </p:extLst>
          </p:nvPr>
        </p:nvGraphicFramePr>
        <p:xfrm>
          <a:off x="253679" y="2807498"/>
          <a:ext cx="11605385" cy="35463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605385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l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Objetivos Específicos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Diseñar la máquina tribológica según la norma ASTM G105 – 16 utilizando conceptos de diseño e instrumentación, así como de un software que permita obtener una lista de materiales.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Construir la máquina tribológica.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Validar los resultados obtenidos por la máquina según las consideraciones dadas en la misma norma.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Realizar un manual de instrucciones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Generar una práctica de laboratorio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820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4 – Ensayo y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Preparación del ensayo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Realización del ensayo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Análisis de resultados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B34949-971A-4A9F-8E77-F6FEDB5293FD}"/>
              </a:ext>
            </a:extLst>
          </p:cNvPr>
          <p:cNvSpPr/>
          <p:nvPr/>
        </p:nvSpPr>
        <p:spPr>
          <a:xfrm>
            <a:off x="3378075" y="1293588"/>
            <a:ext cx="5356984" cy="360001"/>
          </a:xfrm>
          <a:prstGeom prst="roundRect">
            <a:avLst/>
          </a:prstGeom>
          <a:solidFill>
            <a:srgbClr val="505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Demi" panose="020B0703020102020204" pitchFamily="34" charset="0"/>
              </a:rPr>
              <a:t>Análisis de Resultados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C713B6-BAED-415E-BB03-C47B402BDA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7" y="1898524"/>
            <a:ext cx="7156691" cy="4301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1EC1349-5113-4C6A-B0AB-916064619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31273"/>
              </p:ext>
            </p:extLst>
          </p:nvPr>
        </p:nvGraphicFramePr>
        <p:xfrm>
          <a:off x="7505915" y="4188605"/>
          <a:ext cx="4395351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95517">
                  <a:extLst>
                    <a:ext uri="{9D8B030D-6E8A-4147-A177-3AD203B41FA5}">
                      <a16:colId xmlns:a16="http://schemas.microsoft.com/office/drawing/2014/main" val="60928796"/>
                    </a:ext>
                  </a:extLst>
                </a:gridCol>
                <a:gridCol w="1999834">
                  <a:extLst>
                    <a:ext uri="{9D8B030D-6E8A-4147-A177-3AD203B41FA5}">
                      <a16:colId xmlns:a16="http://schemas.microsoft.com/office/drawing/2014/main" val="3953790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Material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Pérdida de masa normalizada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90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A36 (Ensayo 1)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0,2386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938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A36 (Ensayo 2)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0,2193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0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A304 (Ensayo 3)</a:t>
                      </a:r>
                      <a:endParaRPr lang="es-EC" sz="1800" b="1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0,1349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519471"/>
                  </a:ext>
                </a:extLst>
              </a:tr>
              <a:tr h="87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A304 (Ensayo 4)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0,1189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6785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A515 (Ensayo 5)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0,0644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81643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77FB4D9-DCC8-4518-B180-7EFC84EF5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03595"/>
              </p:ext>
            </p:extLst>
          </p:nvPr>
        </p:nvGraphicFramePr>
        <p:xfrm>
          <a:off x="7505915" y="1867177"/>
          <a:ext cx="4303914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5040">
                  <a:extLst>
                    <a:ext uri="{9D8B030D-6E8A-4147-A177-3AD203B41FA5}">
                      <a16:colId xmlns:a16="http://schemas.microsoft.com/office/drawing/2014/main" val="60928796"/>
                    </a:ext>
                  </a:extLst>
                </a:gridCol>
                <a:gridCol w="1441939">
                  <a:extLst>
                    <a:ext uri="{9D8B030D-6E8A-4147-A177-3AD203B41FA5}">
                      <a16:colId xmlns:a16="http://schemas.microsoft.com/office/drawing/2014/main" val="3953790177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880938913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4029922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Material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Dureza HRB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%C</a:t>
                      </a: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%Mn</a:t>
                      </a: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90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A36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Franklin Gothic Book" panose="020B0503020102020204" pitchFamily="34" charset="0"/>
                        </a:rPr>
                        <a:t>0,8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938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A304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519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ASTM A515</a:t>
                      </a:r>
                      <a:endParaRPr lang="es-EC" sz="1800" b="1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981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98607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5 – Análisis Financiero y de Costos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Costos directos e indirectos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Costo por prestación de servicio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609138A4-50A4-4183-BEF1-697CA4D02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19885"/>
              </p:ext>
            </p:extLst>
          </p:nvPr>
        </p:nvGraphicFramePr>
        <p:xfrm>
          <a:off x="528000" y="1229605"/>
          <a:ext cx="5040000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Costos Directos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Materiales y equipos necesarios para la construcción de la máquina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CB09D173-8C61-4D95-9116-1A91884FD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20200"/>
              </p:ext>
            </p:extLst>
          </p:nvPr>
        </p:nvGraphicFramePr>
        <p:xfrm>
          <a:off x="6518492" y="1229605"/>
          <a:ext cx="5040000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Costos Indirectos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Mano de obra, energía, transportes y uso de instalaciones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4992A02-F748-47C5-85DF-AD6A39314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20445"/>
              </p:ext>
            </p:extLst>
          </p:nvPr>
        </p:nvGraphicFramePr>
        <p:xfrm>
          <a:off x="435157" y="2446010"/>
          <a:ext cx="5225686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0443">
                  <a:extLst>
                    <a:ext uri="{9D8B030D-6E8A-4147-A177-3AD203B41FA5}">
                      <a16:colId xmlns:a16="http://schemas.microsoft.com/office/drawing/2014/main" val="815785887"/>
                    </a:ext>
                  </a:extLst>
                </a:gridCol>
                <a:gridCol w="1505243">
                  <a:extLst>
                    <a:ext uri="{9D8B030D-6E8A-4147-A177-3AD203B41FA5}">
                      <a16:colId xmlns:a16="http://schemas.microsoft.com/office/drawing/2014/main" val="366440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Descripción del costo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Valor en USD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3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Componentes de soporte estructural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184,95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53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Transmisión de Potencia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421,15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86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Componentes del sistema palanca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75,59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5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Componentes eléctricos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391,54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78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Componentes electrónicos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54,77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4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Componentes de Anclaje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18,19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31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1146,19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63927"/>
                  </a:ext>
                </a:extLst>
              </a:tr>
            </a:tbl>
          </a:graphicData>
        </a:graphic>
      </p:graphicFrame>
      <p:graphicFrame>
        <p:nvGraphicFramePr>
          <p:cNvPr id="15" name="Tabla 6">
            <a:extLst>
              <a:ext uri="{FF2B5EF4-FFF2-40B4-BE49-F238E27FC236}">
                <a16:creationId xmlns:a16="http://schemas.microsoft.com/office/drawing/2014/main" id="{B4358383-5482-4673-A1A0-6140C7979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22232"/>
              </p:ext>
            </p:extLst>
          </p:nvPr>
        </p:nvGraphicFramePr>
        <p:xfrm>
          <a:off x="6425649" y="2446011"/>
          <a:ext cx="522568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0443">
                  <a:extLst>
                    <a:ext uri="{9D8B030D-6E8A-4147-A177-3AD203B41FA5}">
                      <a16:colId xmlns:a16="http://schemas.microsoft.com/office/drawing/2014/main" val="815785887"/>
                    </a:ext>
                  </a:extLst>
                </a:gridCol>
                <a:gridCol w="1505243">
                  <a:extLst>
                    <a:ext uri="{9D8B030D-6E8A-4147-A177-3AD203B41FA5}">
                      <a16:colId xmlns:a16="http://schemas.microsoft.com/office/drawing/2014/main" val="366440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Descripción del costo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Valor en USD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3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Mano de 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672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53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Transportes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86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Energía eléctrica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5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Uso de laboratorios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78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Materiales de oficina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4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987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63927"/>
                  </a:ext>
                </a:extLst>
              </a:tr>
            </a:tbl>
          </a:graphicData>
        </a:graphic>
      </p:graphicFrame>
      <p:graphicFrame>
        <p:nvGraphicFramePr>
          <p:cNvPr id="16" name="Tabla 6">
            <a:extLst>
              <a:ext uri="{FF2B5EF4-FFF2-40B4-BE49-F238E27FC236}">
                <a16:creationId xmlns:a16="http://schemas.microsoft.com/office/drawing/2014/main" id="{0A27F95E-76CC-4749-88D6-C95067BB0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10481"/>
              </p:ext>
            </p:extLst>
          </p:nvPr>
        </p:nvGraphicFramePr>
        <p:xfrm>
          <a:off x="6624000" y="5281434"/>
          <a:ext cx="5040000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Costos Total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Directos + Indirectos </a:t>
                      </a:r>
                      <a:r>
                        <a:rPr lang="es-EC" i="0">
                          <a:latin typeface="Franklin Gothic Book" panose="020B0503020102020204" pitchFamily="34" charset="0"/>
                        </a:rPr>
                        <a:t>= 2133,19 </a:t>
                      </a: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254359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5 – Análisis Financiero y de Costos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Costos directos e indirectos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Costo por prestación de servicio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609138A4-50A4-4183-BEF1-697CA4D02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9812"/>
              </p:ext>
            </p:extLst>
          </p:nvPr>
        </p:nvGraphicFramePr>
        <p:xfrm>
          <a:off x="428824" y="1315063"/>
          <a:ext cx="5238352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38352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Costos de Mano de Obra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Pago de Horas/Hombre de la persona encargada de preparar el ensayo, realizarlo y entregar resultados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5" name="Tabla 6">
            <a:extLst>
              <a:ext uri="{FF2B5EF4-FFF2-40B4-BE49-F238E27FC236}">
                <a16:creationId xmlns:a16="http://schemas.microsoft.com/office/drawing/2014/main" id="{B4358383-5482-4673-A1A0-6140C7979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62465"/>
              </p:ext>
            </p:extLst>
          </p:nvPr>
        </p:nvGraphicFramePr>
        <p:xfrm>
          <a:off x="6524826" y="2559325"/>
          <a:ext cx="522568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0443">
                  <a:extLst>
                    <a:ext uri="{9D8B030D-6E8A-4147-A177-3AD203B41FA5}">
                      <a16:colId xmlns:a16="http://schemas.microsoft.com/office/drawing/2014/main" val="815785887"/>
                    </a:ext>
                  </a:extLst>
                </a:gridCol>
                <a:gridCol w="1505243">
                  <a:extLst>
                    <a:ext uri="{9D8B030D-6E8A-4147-A177-3AD203B41FA5}">
                      <a16:colId xmlns:a16="http://schemas.microsoft.com/office/drawing/2014/main" val="366440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Descripción del costo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Valor en USD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3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Mano de 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53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Consumibles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86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Energía eléctrica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0,31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5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>
                          <a:latin typeface="Franklin Gothic Book" panose="020B0503020102020204" pitchFamily="34" charset="0"/>
                        </a:rPr>
                        <a:t>Rentabilidad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latin typeface="Franklin Gothic Book" panose="020B05030201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78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rgbClr val="5050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70,31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63927"/>
                  </a:ext>
                </a:extLst>
              </a:tr>
            </a:tbl>
          </a:graphicData>
        </a:graphic>
      </p:graphicFrame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15717A81-C752-4059-9696-C74AF381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61043"/>
              </p:ext>
            </p:extLst>
          </p:nvPr>
        </p:nvGraphicFramePr>
        <p:xfrm>
          <a:off x="428824" y="2605045"/>
          <a:ext cx="5238352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38352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Costos de Consumibles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Materiales que se utilizarán para el ensayo y se descartarán al terminarlo.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4" name="Tabla 6">
            <a:extLst>
              <a:ext uri="{FF2B5EF4-FFF2-40B4-BE49-F238E27FC236}">
                <a16:creationId xmlns:a16="http://schemas.microsoft.com/office/drawing/2014/main" id="{E4026183-4912-4110-B167-4527E592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63964"/>
              </p:ext>
            </p:extLst>
          </p:nvPr>
        </p:nvGraphicFramePr>
        <p:xfrm>
          <a:off x="428824" y="3912549"/>
          <a:ext cx="5238352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38352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Costos de Energía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Valor de la energía requerida para llevar a cabo el ensayo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7" name="Tabla 6">
            <a:extLst>
              <a:ext uri="{FF2B5EF4-FFF2-40B4-BE49-F238E27FC236}">
                <a16:creationId xmlns:a16="http://schemas.microsoft.com/office/drawing/2014/main" id="{CB406B92-0398-4EA8-BE95-AC9D95DB3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811"/>
              </p:ext>
            </p:extLst>
          </p:nvPr>
        </p:nvGraphicFramePr>
        <p:xfrm>
          <a:off x="428824" y="5164817"/>
          <a:ext cx="5238352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38352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Rentabilidad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Valor que se deberá recuperar debido a la depreciación del equipo.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516713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2F806D-FB53-433D-881E-4CE56857CA5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6 – Conclusiones y Recomendaciones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0C544A-52B7-4331-8C51-484615CB49F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57B320-F42B-4912-A53E-C20FBCD1C9EF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DF9E6D-89D6-4FE6-87A1-B2FDB36FA55B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11" name="Tabla 6">
            <a:extLst>
              <a:ext uri="{FF2B5EF4-FFF2-40B4-BE49-F238E27FC236}">
                <a16:creationId xmlns:a16="http://schemas.microsoft.com/office/drawing/2014/main" id="{609138A4-50A4-4183-BEF1-697CA4D02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78770"/>
              </p:ext>
            </p:extLst>
          </p:nvPr>
        </p:nvGraphicFramePr>
        <p:xfrm>
          <a:off x="428824" y="1315063"/>
          <a:ext cx="5238352" cy="4358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38352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Conclusiones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diseñó y se construyó el equipo siguiendo los parámetros de la norma mediante un software computacional.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realizó 5 ensayos que permitieron la validación del equipo para su uso a futuro.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verificó el comportamiento de los materiales analizados y se logró caracterizarlos según su resistencia a la abrasión.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redactó un manual de instrucciones.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Se diseñó una guía de prácticas.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15717A81-C752-4059-9696-C74AF381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08611"/>
              </p:ext>
            </p:extLst>
          </p:nvPr>
        </p:nvGraphicFramePr>
        <p:xfrm>
          <a:off x="6524824" y="1315063"/>
          <a:ext cx="5238352" cy="4358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38352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Recomendaciones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Utilizar aceros inoxidables en los componentes que tienen contacto con el lodo abrasivo.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Manejar tensiones más altas de 110 [V] para evitar altas corrientes que pueden ser peligrosas.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Colocar un sistema de puesta a tierra que permita absorber las interferencias generadas en el sistema eléctrico que puedan influir en el sistema electrónico.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s-EC" i="0" dirty="0"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Verificar la naturaleza lógica del controlador ARDUINO a fin de garantizar un correcto acondicionamiento.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8631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603312-968F-4D35-9343-3C68873C77C3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1 - Introducción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A9D7EDE-0A6E-4AB5-9DCE-26B191254C05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Antecedentes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Definición del Problema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Objetivos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Justificación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Alcance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BBC348-71BF-4284-8667-9A4A675F9852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9166FB-17D0-4933-ADB8-7BF1936DADEA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8480759D-02B3-4879-AB1C-08D34563D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13250"/>
              </p:ext>
            </p:extLst>
          </p:nvPr>
        </p:nvGraphicFramePr>
        <p:xfrm>
          <a:off x="528000" y="1693839"/>
          <a:ext cx="5040000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Enfoque educativo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Completar y abarcar mayor número de posibilidades tanto educativas como investigativas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294DE48-3587-489E-836D-6362B950F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98850"/>
              </p:ext>
            </p:extLst>
          </p:nvPr>
        </p:nvGraphicFramePr>
        <p:xfrm>
          <a:off x="528000" y="3398777"/>
          <a:ext cx="5040000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Enfoque industrial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Amplio rango de aplicación para estudios investigativos de desgaste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FE34D02-8F69-4A9A-9BAF-E1C45C0DA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5806"/>
              </p:ext>
            </p:extLst>
          </p:nvPr>
        </p:nvGraphicFramePr>
        <p:xfrm>
          <a:off x="528000" y="4829395"/>
          <a:ext cx="5040000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Enfoque universitario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Eliminación de costos proveniente de terceros / Ampliación de estudios tribológicos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2050" name="Picture 2" descr="UNIVERSIDAD VERACRUZANA - PDF Free Download">
            <a:extLst>
              <a:ext uri="{FF2B5EF4-FFF2-40B4-BE49-F238E27FC236}">
                <a16:creationId xmlns:a16="http://schemas.microsoft.com/office/drawing/2014/main" id="{673A735A-5B26-4E56-808B-D9690761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65" y="1302613"/>
            <a:ext cx="2288043" cy="21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Imagen que contiene interior, pastel, alimentos, tabla&#10;&#10;Descripción generada automáticamente">
            <a:extLst>
              <a:ext uri="{FF2B5EF4-FFF2-40B4-BE49-F238E27FC236}">
                <a16:creationId xmlns:a16="http://schemas.microsoft.com/office/drawing/2014/main" id="{BD97B348-3D74-4DF4-B2B2-3B1F26B6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150" y="3932177"/>
            <a:ext cx="2288043" cy="2152883"/>
          </a:xfrm>
          <a:prstGeom prst="rect">
            <a:avLst/>
          </a:prstGeom>
        </p:spPr>
      </p:pic>
      <p:pic>
        <p:nvPicPr>
          <p:cNvPr id="2052" name="Picture 4" descr="Por qué ocurre el desgaste corrosivo?">
            <a:extLst>
              <a:ext uri="{FF2B5EF4-FFF2-40B4-BE49-F238E27FC236}">
                <a16:creationId xmlns:a16="http://schemas.microsoft.com/office/drawing/2014/main" id="{4B018F36-0224-41DA-8DAB-63D610DA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43" y="3942217"/>
            <a:ext cx="2416916" cy="21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2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276356-6D39-428F-99CB-2D8D1863D57E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1 - Introducción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5A55EB7-B0A3-4A99-BC76-8A1E1150161B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Antecedentes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Definición del Problema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Objetivos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Justificación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Alcance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27673D-9510-42C6-A73F-AB90D4DF4ED8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B5F50F-9B6A-4928-AE22-97369A006FF5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765E920-9505-4D61-8362-535FA1491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69488"/>
              </p:ext>
            </p:extLst>
          </p:nvPr>
        </p:nvGraphicFramePr>
        <p:xfrm>
          <a:off x="317810" y="2585723"/>
          <a:ext cx="5460379" cy="24185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60379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l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Alcance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Construcción de la máquina de ensayos tribológicos con un sistema de muestra de datos.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Elaboración de un manual completo.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Generación de una práctica de laboratorio.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8" name="Imagen 7" descr="Silla de madera&#10;&#10;Descripción generada automáticamente con confianza baja">
            <a:extLst>
              <a:ext uri="{FF2B5EF4-FFF2-40B4-BE49-F238E27FC236}">
                <a16:creationId xmlns:a16="http://schemas.microsoft.com/office/drawing/2014/main" id="{156FC508-5EA1-4771-9BE5-23F9AF7C7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7" b="96086" l="9249" r="94798">
                        <a14:foregroundMark x1="27168" y1="9393" x2="27168" y2="9393"/>
                        <a14:foregroundMark x1="16474" y1="6067" x2="16474" y2="6067"/>
                        <a14:foregroundMark x1="90751" y1="45793" x2="90751" y2="45793"/>
                        <a14:foregroundMark x1="9249" y1="48532" x2="9249" y2="48532"/>
                        <a14:foregroundMark x1="67052" y1="91977" x2="67052" y2="91977"/>
                        <a14:foregroundMark x1="94798" y1="78082" x2="94798" y2="78082"/>
                        <a14:foregroundMark x1="66474" y1="96086" x2="66474" y2="96086"/>
                        <a14:backgroundMark x1="22832" y1="27789" x2="22832" y2="27789"/>
                        <a14:backgroundMark x1="32370" y1="70646" x2="32370" y2="706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7754" y="1361039"/>
            <a:ext cx="3296110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EA0BE9-2E0E-4B68-B684-11622958FA31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219E462-7F83-47F5-BAD3-8C00C30717AC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09A731-F33B-498B-8C24-16C4C6C4CA6D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877B193-532A-4DD8-B70D-B7A20E55D7A4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B662B1D-9BCF-4F6D-BBF4-33800F962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74319"/>
              </p:ext>
            </p:extLst>
          </p:nvPr>
        </p:nvGraphicFramePr>
        <p:xfrm>
          <a:off x="528000" y="1173333"/>
          <a:ext cx="5040000" cy="9104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Definiciones Preliminares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Desgaste y Fricción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AD1C1D2-A45C-46E4-A26C-EDB353D71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59281"/>
              </p:ext>
            </p:extLst>
          </p:nvPr>
        </p:nvGraphicFramePr>
        <p:xfrm>
          <a:off x="527998" y="4764403"/>
          <a:ext cx="5040000" cy="1615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Clasificación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Desgaste por adhesión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Desgaste por fatiga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Desgaste térmico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Desgaste por abrasión (DE INTERÉS)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546C1D03-2F72-4E5D-8C16-439DAE94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68127"/>
              </p:ext>
            </p:extLst>
          </p:nvPr>
        </p:nvGraphicFramePr>
        <p:xfrm>
          <a:off x="527998" y="2204916"/>
          <a:ext cx="5040000" cy="243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Medición del desgaste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Carácter impredecible / Análisis estadístico / Fiabilidad</a:t>
                      </a:r>
                    </a:p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Variables medibles:</a:t>
                      </a:r>
                    </a:p>
                    <a:p>
                      <a:pPr algn="l"/>
                      <a:r>
                        <a:rPr lang="es-EC" b="1" i="0" dirty="0">
                          <a:latin typeface="Franklin Gothic Book" panose="020B0503020102020204" pitchFamily="34" charset="0"/>
                        </a:rPr>
                        <a:t>Principales y más utilizadas: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b="0" i="0" dirty="0">
                          <a:latin typeface="Franklin Gothic Book" panose="020B0503020102020204" pitchFamily="34" charset="0"/>
                        </a:rPr>
                        <a:t>Masa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b="0" i="0" dirty="0">
                          <a:latin typeface="Franklin Gothic Book" panose="020B0503020102020204" pitchFamily="34" charset="0"/>
                        </a:rPr>
                        <a:t>Volumen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b="0" i="0" dirty="0">
                          <a:latin typeface="Franklin Gothic Book" panose="020B0503020102020204" pitchFamily="34" charset="0"/>
                        </a:rPr>
                        <a:t>Geometría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3DAADF5-F56F-4299-A0F0-88CEFE62A6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/>
          <a:stretch/>
        </p:blipFill>
        <p:spPr bwMode="auto">
          <a:xfrm>
            <a:off x="5981344" y="1683378"/>
            <a:ext cx="5943600" cy="181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ED8BD0-9177-465A-AC28-57C494CC86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71" y="3835596"/>
            <a:ext cx="6211346" cy="1615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54A5FD-31F6-4437-A695-717981F2D20A}"/>
              </a:ext>
            </a:extLst>
          </p:cNvPr>
          <p:cNvSpPr txBox="1"/>
          <p:nvPr/>
        </p:nvSpPr>
        <p:spPr>
          <a:xfrm>
            <a:off x="6344529" y="5997642"/>
            <a:ext cx="5598942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12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Bhusan</a:t>
            </a:r>
            <a:r>
              <a:rPr lang="en-U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B. (2001). </a:t>
            </a:r>
            <a:r>
              <a:rPr lang="en-US" sz="1200" i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Tribology Handbook</a:t>
            </a:r>
            <a:r>
              <a:rPr lang="en-U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(Primera ed., Vol. 1). </a:t>
            </a:r>
            <a:r>
              <a:rPr lang="es-E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CRC </a:t>
            </a:r>
            <a:r>
              <a:rPr lang="es-ES" sz="12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es-E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2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13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CFA252-29BD-4F1C-820B-EAB422DF02D1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398F23-65B8-47C6-A73A-14B64202DED6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766C2C7-30A1-411C-98A4-70BD22869C35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98A0508-2E4C-4B1C-AB62-E7147953B23C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AC07618-7F84-419D-BCC9-7F0DBCE96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57500"/>
              </p:ext>
            </p:extLst>
          </p:nvPr>
        </p:nvGraphicFramePr>
        <p:xfrm>
          <a:off x="528000" y="1537192"/>
          <a:ext cx="5040000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Definición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Desgate provocado por interacción superficie/partículas de alta dureza de diferente tamaño y geometría.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87862EB-A106-458B-83BE-035BDEA76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75632"/>
              </p:ext>
            </p:extLst>
          </p:nvPr>
        </p:nvGraphicFramePr>
        <p:xfrm>
          <a:off x="528000" y="3367526"/>
          <a:ext cx="5040000" cy="216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Características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Relación directamente proporcional entre dureza y resistencia a la abrasión.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Trabajo en frío influye en resistencia a la abrasión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Tratamiento térmico influye en resistencia a la abrasión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F4C0AF1-118B-46DF-984C-390C3451049E}"/>
              </a:ext>
            </a:extLst>
          </p:cNvPr>
          <p:cNvSpPr txBox="1"/>
          <p:nvPr/>
        </p:nvSpPr>
        <p:spPr>
          <a:xfrm>
            <a:off x="528000" y="5445556"/>
            <a:ext cx="5040000" cy="36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105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Stachowiak, G. (2005). </a:t>
            </a:r>
            <a:r>
              <a:rPr lang="en-US" sz="1050" i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Tribology</a:t>
            </a:r>
            <a:r>
              <a:rPr lang="en-US" sz="105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05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Tercera</a:t>
            </a:r>
            <a:r>
              <a:rPr lang="en-US" sz="105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ed.). Butterworth Heinemann.</a:t>
            </a:r>
            <a:endParaRPr lang="es-EC" sz="105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1D09F675-E54D-4947-802B-82F8B4617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36526"/>
              </p:ext>
            </p:extLst>
          </p:nvPr>
        </p:nvGraphicFramePr>
        <p:xfrm>
          <a:off x="6624000" y="1537192"/>
          <a:ext cx="5040000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Clasificación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Erosión/Cavitación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Dos Superficies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Tres superficies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932834E-85DC-40C9-A993-F3D694E2A0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0" y="2935927"/>
            <a:ext cx="5040000" cy="30272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357226-4610-466F-B389-5B83A4153AA1}"/>
              </a:ext>
            </a:extLst>
          </p:cNvPr>
          <p:cNvSpPr txBox="1"/>
          <p:nvPr/>
        </p:nvSpPr>
        <p:spPr>
          <a:xfrm>
            <a:off x="6293533" y="6020819"/>
            <a:ext cx="5700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Hutchings, I. (1992). </a:t>
            </a:r>
            <a:r>
              <a:rPr lang="en-US" sz="1200" i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Tribology, friction and wear in engineering materials</a:t>
            </a:r>
            <a:r>
              <a:rPr lang="en-US" sz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(Primera ed.) Arnold</a:t>
            </a:r>
            <a:endParaRPr lang="es-EC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56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DB4AD5-B52C-42BD-9210-0E081BA659EE}"/>
              </a:ext>
            </a:extLst>
          </p:cNvPr>
          <p:cNvSpPr/>
          <p:nvPr/>
        </p:nvSpPr>
        <p:spPr>
          <a:xfrm>
            <a:off x="0" y="0"/>
            <a:ext cx="6096000" cy="108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Capítulo 2 – Marco Teórico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7022E37-C2BC-4054-9275-4243412520F2}"/>
              </a:ext>
            </a:extLst>
          </p:cNvPr>
          <p:cNvSpPr/>
          <p:nvPr/>
        </p:nvSpPr>
        <p:spPr>
          <a:xfrm>
            <a:off x="6096000" y="-1"/>
            <a:ext cx="6096000" cy="108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Desgaste</a:t>
            </a:r>
          </a:p>
          <a:p>
            <a:pPr algn="ctr"/>
            <a:r>
              <a:rPr lang="es-EC" dirty="0">
                <a:highlight>
                  <a:srgbClr val="000000"/>
                </a:highlight>
                <a:latin typeface="Franklin Gothic Book" panose="020B0503020102020204" pitchFamily="34" charset="0"/>
              </a:rPr>
              <a:t>Mecanismo por abrasión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Transmisión de Potencia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Eléctricos</a:t>
            </a:r>
          </a:p>
          <a:p>
            <a:pPr algn="ctr"/>
            <a:r>
              <a:rPr lang="es-EC" dirty="0">
                <a:latin typeface="Franklin Gothic Book" panose="020B0503020102020204" pitchFamily="34" charset="0"/>
              </a:rPr>
              <a:t>Sistemas Electrónicos</a:t>
            </a:r>
            <a:endParaRPr lang="es-EC" dirty="0">
              <a:highlight>
                <a:srgbClr val="0000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5C9216-B4FC-4D30-99FE-E7AD5AD0D893}"/>
              </a:ext>
            </a:extLst>
          </p:cNvPr>
          <p:cNvSpPr/>
          <p:nvPr/>
        </p:nvSpPr>
        <p:spPr>
          <a:xfrm>
            <a:off x="0" y="6510034"/>
            <a:ext cx="6096000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Curicama, C.; Yánez, V.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A6C72A1-7DA7-48BF-B574-7AA783476429}"/>
              </a:ext>
            </a:extLst>
          </p:cNvPr>
          <p:cNvSpPr/>
          <p:nvPr/>
        </p:nvSpPr>
        <p:spPr>
          <a:xfrm>
            <a:off x="6096000" y="6510034"/>
            <a:ext cx="6096000" cy="360000"/>
          </a:xfrm>
          <a:prstGeom prst="rect">
            <a:avLst/>
          </a:prstGeom>
          <a:solidFill>
            <a:srgbClr val="50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Franklin Gothic Medium" panose="020B0603020102020204" pitchFamily="34" charset="0"/>
              </a:rPr>
              <a:t>Máquina Tribológica ASTM G105-16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FD56A0A-FD6E-4C2D-AAB1-D5A238B5F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20116"/>
              </p:ext>
            </p:extLst>
          </p:nvPr>
        </p:nvGraphicFramePr>
        <p:xfrm>
          <a:off x="167871" y="1689300"/>
          <a:ext cx="5760258" cy="106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Abrasivo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ctr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Partículas de alta dureza y tamaño pequeño (mm a µm) que provocan rayaduras al contacto.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2A46821-83C4-4BBD-AEDE-2F43C5B7A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06280"/>
              </p:ext>
            </p:extLst>
          </p:nvPr>
        </p:nvGraphicFramePr>
        <p:xfrm>
          <a:off x="167871" y="3365400"/>
          <a:ext cx="5760258" cy="188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60258">
                  <a:extLst>
                    <a:ext uri="{9D8B030D-6E8A-4147-A177-3AD203B41FA5}">
                      <a16:colId xmlns:a16="http://schemas.microsoft.com/office/drawing/2014/main" val="2974428894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pPr algn="ctr"/>
                      <a:r>
                        <a:rPr lang="es-EC" sz="2200" b="0" dirty="0">
                          <a:latin typeface="Franklin Gothic Medium" panose="020B0603020102020204" pitchFamily="34" charset="0"/>
                        </a:rPr>
                        <a:t>Características</a:t>
                      </a:r>
                    </a:p>
                  </a:txBody>
                  <a:tcPr anchor="ctr">
                    <a:solidFill>
                      <a:srgbClr val="505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11133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 algn="l"/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De todas sus propiedades físicas, aquellas capaces de influir en el fenómeno de desgaste son: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Dureza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Tamaño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C" i="0" dirty="0">
                          <a:latin typeface="Franklin Gothic Book" panose="020B0503020102020204" pitchFamily="34" charset="0"/>
                        </a:rPr>
                        <a:t>Forma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18714"/>
                  </a:ext>
                </a:extLst>
              </a:tr>
            </a:tbl>
          </a:graphicData>
        </a:graphic>
      </p:graphicFrame>
      <p:pic>
        <p:nvPicPr>
          <p:cNvPr id="8" name="Imagen 7" descr="Imagen que contiene mapa&#10;&#10;Descripción generada automáticamente">
            <a:extLst>
              <a:ext uri="{FF2B5EF4-FFF2-40B4-BE49-F238E27FC236}">
                <a16:creationId xmlns:a16="http://schemas.microsoft.com/office/drawing/2014/main" id="{7AC4C4BC-C06B-4ACF-A0FB-A8E4BAEECA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72" y="1750074"/>
            <a:ext cx="5760256" cy="40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24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3767</Words>
  <Application>Microsoft Office PowerPoint</Application>
  <PresentationFormat>Panorámica</PresentationFormat>
  <Paragraphs>920</Paragraphs>
  <Slides>43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Yanez</dc:creator>
  <cp:lastModifiedBy>Victor Yanez</cp:lastModifiedBy>
  <cp:revision>36</cp:revision>
  <dcterms:created xsi:type="dcterms:W3CDTF">2021-08-19T14:39:13Z</dcterms:created>
  <dcterms:modified xsi:type="dcterms:W3CDTF">2021-09-08T04:52:52Z</dcterms:modified>
</cp:coreProperties>
</file>