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41"/>
  </p:notesMasterIdLst>
  <p:sldIdLst>
    <p:sldId id="256" r:id="rId5"/>
    <p:sldId id="257" r:id="rId6"/>
    <p:sldId id="258" r:id="rId7"/>
    <p:sldId id="259" r:id="rId8"/>
    <p:sldId id="265" r:id="rId9"/>
    <p:sldId id="260" r:id="rId10"/>
    <p:sldId id="261" r:id="rId11"/>
    <p:sldId id="267" r:id="rId12"/>
    <p:sldId id="268" r:id="rId13"/>
    <p:sldId id="269" r:id="rId14"/>
    <p:sldId id="270"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66" r:id="rId30"/>
    <p:sldId id="262" r:id="rId31"/>
    <p:sldId id="288" r:id="rId32"/>
    <p:sldId id="289" r:id="rId33"/>
    <p:sldId id="290" r:id="rId34"/>
    <p:sldId id="291" r:id="rId35"/>
    <p:sldId id="292" r:id="rId36"/>
    <p:sldId id="293" r:id="rId37"/>
    <p:sldId id="263" r:id="rId38"/>
    <p:sldId id="264" r:id="rId39"/>
    <p:sldId id="287" r:id="rId40"/>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dgm:t>
        <a:bodyPr/>
        <a:lstStyle/>
        <a:p>
          <a:r>
            <a:rPr lang="es-EC" sz="2400" dirty="0">
              <a:latin typeface="Arial" panose="020B0604020202020204" pitchFamily="34" charset="0"/>
              <a:cs typeface="Arial" panose="020B0604020202020204" pitchFamily="34" charset="0"/>
            </a:rPr>
            <a:t>1.- Introducción</a:t>
          </a:r>
        </a:p>
      </dgm:t>
    </dgm:pt>
    <dgm:pt modelId="{11CF7E89-1DC9-4E5F-A926-487080FAE350}" type="parTrans" cxnId="{17FEA757-92AC-4E80-B287-5C9508432AB8}">
      <dgm:prSet/>
      <dgm:spPr/>
      <dgm:t>
        <a:bodyPr/>
        <a:lstStyle/>
        <a:p>
          <a:endParaRPr lang="es-EC" sz="2400">
            <a:latin typeface="Arial" panose="020B0604020202020204" pitchFamily="34" charset="0"/>
            <a:cs typeface="Arial" panose="020B0604020202020204" pitchFamily="34" charset="0"/>
          </a:endParaRPr>
        </a:p>
      </dgm:t>
    </dgm:pt>
    <dgm:pt modelId="{578AEC27-F882-4355-B379-D1A32A3C8D05}" type="sibTrans" cxnId="{17FEA757-92AC-4E80-B287-5C9508432AB8}">
      <dgm:prSet/>
      <dgm:spPr/>
      <dgm:t>
        <a:bodyPr/>
        <a:lstStyle/>
        <a:p>
          <a:endParaRPr lang="es-EC" sz="2400">
            <a:latin typeface="Arial" panose="020B0604020202020204" pitchFamily="34" charset="0"/>
            <a:cs typeface="Arial" panose="020B0604020202020204" pitchFamily="34" charset="0"/>
          </a:endParaRPr>
        </a:p>
      </dgm:t>
    </dgm:pt>
    <dgm:pt modelId="{18B98F34-C256-4D36-A774-7A67B50E597E}">
      <dgm:prSet phldrT="[Texto]" custT="1"/>
      <dgm:spPr/>
      <dgm:t>
        <a:bodyPr/>
        <a:lstStyle/>
        <a:p>
          <a:r>
            <a:rPr lang="es-EC" sz="2400" dirty="0">
              <a:latin typeface="Arial" panose="020B0604020202020204" pitchFamily="34" charset="0"/>
              <a:cs typeface="Arial" panose="020B0604020202020204" pitchFamily="34" charset="0"/>
            </a:rPr>
            <a:t>2.- Planteamiento del problema</a:t>
          </a:r>
        </a:p>
      </dgm:t>
    </dgm:pt>
    <dgm:pt modelId="{87CE7CEF-6395-4289-B18F-84278DB7D26B}" type="parTrans" cxnId="{6E7ED795-AE50-46DA-B92A-90BB8B4DE414}">
      <dgm:prSet/>
      <dgm:spPr/>
      <dgm:t>
        <a:bodyPr/>
        <a:lstStyle/>
        <a:p>
          <a:endParaRPr lang="es-EC" sz="2400">
            <a:latin typeface="Arial" panose="020B0604020202020204" pitchFamily="34" charset="0"/>
            <a:cs typeface="Arial" panose="020B0604020202020204" pitchFamily="34" charset="0"/>
          </a:endParaRPr>
        </a:p>
      </dgm:t>
    </dgm:pt>
    <dgm:pt modelId="{B9F60E3B-A543-48E2-AFDC-9FACD7719C64}" type="sibTrans" cxnId="{6E7ED795-AE50-46DA-B92A-90BB8B4DE414}">
      <dgm:prSet/>
      <dgm:spPr/>
      <dgm:t>
        <a:bodyPr/>
        <a:lstStyle/>
        <a:p>
          <a:endParaRPr lang="es-EC" sz="2400">
            <a:latin typeface="Arial" panose="020B0604020202020204" pitchFamily="34" charset="0"/>
            <a:cs typeface="Arial" panose="020B0604020202020204" pitchFamily="34" charset="0"/>
          </a:endParaRPr>
        </a:p>
      </dgm:t>
    </dgm:pt>
    <dgm:pt modelId="{1971F5CF-9B81-4658-B315-D3D9C9642D3B}">
      <dgm:prSet phldrT="[Texto]" custT="1"/>
      <dgm:spPr/>
      <dgm:t>
        <a:bodyPr/>
        <a:lstStyle/>
        <a:p>
          <a:r>
            <a:rPr lang="es-EC" sz="2400" dirty="0">
              <a:latin typeface="Arial" panose="020B0604020202020204" pitchFamily="34" charset="0"/>
              <a:cs typeface="Arial" panose="020B0604020202020204" pitchFamily="34" charset="0"/>
            </a:rPr>
            <a:t>3.- Objetivos</a:t>
          </a:r>
        </a:p>
      </dgm:t>
    </dgm:pt>
    <dgm:pt modelId="{CA8C8FEC-A89C-449A-B58B-485E965BAFC4}" type="parTrans" cxnId="{87ADD404-27FB-4221-AE17-5BE882E45526}">
      <dgm:prSet/>
      <dgm:spPr/>
      <dgm:t>
        <a:bodyPr/>
        <a:lstStyle/>
        <a:p>
          <a:endParaRPr lang="es-EC" sz="2400">
            <a:latin typeface="Arial" panose="020B0604020202020204" pitchFamily="34" charset="0"/>
            <a:cs typeface="Arial" panose="020B0604020202020204" pitchFamily="34" charset="0"/>
          </a:endParaRPr>
        </a:p>
      </dgm:t>
    </dgm:pt>
    <dgm:pt modelId="{5977EB26-A2B4-413D-A60F-AE7970BD7830}" type="sibTrans" cxnId="{87ADD404-27FB-4221-AE17-5BE882E45526}">
      <dgm:prSet/>
      <dgm:spPr/>
      <dgm:t>
        <a:bodyPr/>
        <a:lstStyle/>
        <a:p>
          <a:endParaRPr lang="es-EC" sz="2400">
            <a:latin typeface="Arial" panose="020B0604020202020204" pitchFamily="34" charset="0"/>
            <a:cs typeface="Arial" panose="020B0604020202020204" pitchFamily="34" charset="0"/>
          </a:endParaRPr>
        </a:p>
      </dgm:t>
    </dgm:pt>
    <dgm:pt modelId="{BE66DF20-BF52-443D-A790-6773382F5A11}">
      <dgm:prSet phldrT="[Texto]" custT="1"/>
      <dgm:spPr/>
      <dgm:t>
        <a:bodyPr/>
        <a:lstStyle/>
        <a:p>
          <a:r>
            <a:rPr lang="es-EC" sz="2400" dirty="0">
              <a:latin typeface="Arial" panose="020B0604020202020204" pitchFamily="34" charset="0"/>
              <a:cs typeface="Arial" panose="020B0604020202020204" pitchFamily="34" charset="0"/>
            </a:rPr>
            <a:t>5.- Pruebas y Resultados</a:t>
          </a:r>
        </a:p>
      </dgm:t>
    </dgm:pt>
    <dgm:pt modelId="{F6E97B9A-5E44-4197-BF9F-1099D44E1C08}" type="parTrans" cxnId="{7B8DE10A-634C-40F3-9926-D9D30E5B8030}">
      <dgm:prSet/>
      <dgm:spPr/>
      <dgm:t>
        <a:bodyPr/>
        <a:lstStyle/>
        <a:p>
          <a:endParaRPr lang="es-EC" sz="2400">
            <a:latin typeface="Arial" panose="020B0604020202020204" pitchFamily="34" charset="0"/>
            <a:cs typeface="Arial" panose="020B0604020202020204" pitchFamily="34" charset="0"/>
          </a:endParaRPr>
        </a:p>
      </dgm:t>
    </dgm:pt>
    <dgm:pt modelId="{B413F0A3-657E-4361-9E5E-0B5C240964A9}" type="sibTrans" cxnId="{7B8DE10A-634C-40F3-9926-D9D30E5B8030}">
      <dgm:prSet/>
      <dgm:spPr/>
      <dgm:t>
        <a:bodyPr/>
        <a:lstStyle/>
        <a:p>
          <a:endParaRPr lang="es-EC" sz="2400">
            <a:latin typeface="Arial" panose="020B0604020202020204" pitchFamily="34" charset="0"/>
            <a:cs typeface="Arial" panose="020B0604020202020204" pitchFamily="34" charset="0"/>
          </a:endParaRPr>
        </a:p>
      </dgm:t>
    </dgm:pt>
    <dgm:pt modelId="{878948C5-E3F1-437D-9D76-6AB40DE20D17}">
      <dgm:prSet phldrT="[Texto]" custT="1"/>
      <dgm:spPr/>
      <dgm:t>
        <a:bodyPr/>
        <a:lstStyle/>
        <a:p>
          <a:r>
            <a:rPr lang="es-EC" sz="2400" dirty="0">
              <a:latin typeface="Arial" panose="020B0604020202020204" pitchFamily="34" charset="0"/>
              <a:cs typeface="Arial" panose="020B0604020202020204" pitchFamily="34" charset="0"/>
            </a:rPr>
            <a:t>6.- Conclusiones y Recomendaciones</a:t>
          </a:r>
        </a:p>
      </dgm:t>
    </dgm:pt>
    <dgm:pt modelId="{71098E17-9EFD-4B84-AC02-D7F122B59118}" type="parTrans" cxnId="{E6166C27-20E1-4E5C-8F25-5BA406EF5507}">
      <dgm:prSet/>
      <dgm:spPr/>
      <dgm:t>
        <a:bodyPr/>
        <a:lstStyle/>
        <a:p>
          <a:endParaRPr lang="es-EC" sz="2400">
            <a:latin typeface="Arial" panose="020B0604020202020204" pitchFamily="34" charset="0"/>
            <a:cs typeface="Arial" panose="020B0604020202020204" pitchFamily="34" charset="0"/>
          </a:endParaRPr>
        </a:p>
      </dgm:t>
    </dgm:pt>
    <dgm:pt modelId="{A2ED155D-7D5B-47DB-94C5-8B6B2F4AA6BA}" type="sibTrans" cxnId="{E6166C27-20E1-4E5C-8F25-5BA406EF5507}">
      <dgm:prSet/>
      <dgm:spPr/>
      <dgm:t>
        <a:bodyPr/>
        <a:lstStyle/>
        <a:p>
          <a:endParaRPr lang="es-EC" sz="2400">
            <a:latin typeface="Arial" panose="020B0604020202020204" pitchFamily="34" charset="0"/>
            <a:cs typeface="Arial" panose="020B0604020202020204" pitchFamily="34" charset="0"/>
          </a:endParaRPr>
        </a:p>
      </dgm:t>
    </dgm:pt>
    <dgm:pt modelId="{325E90CD-0EDA-4978-8B0B-CC19955CF96A}">
      <dgm:prSet phldrT="[Texto]" custT="1"/>
      <dgm:spPr/>
      <dgm:t>
        <a:bodyPr/>
        <a:lstStyle/>
        <a:p>
          <a:r>
            <a:rPr lang="es-EC" sz="2400" dirty="0">
              <a:latin typeface="Arial" panose="020B0604020202020204" pitchFamily="34" charset="0"/>
              <a:cs typeface="Arial" panose="020B0604020202020204" pitchFamily="34" charset="0"/>
            </a:rPr>
            <a:t>4.- Desarrollo</a:t>
          </a:r>
        </a:p>
      </dgm:t>
    </dgm:pt>
    <dgm:pt modelId="{EE71DE69-DCAD-4082-837F-7B1F8B07A4E0}" type="parTrans" cxnId="{7D00E609-62AF-4818-96DB-5B0ECC1815F8}">
      <dgm:prSet/>
      <dgm:spPr/>
      <dgm:t>
        <a:bodyPr/>
        <a:lstStyle/>
        <a:p>
          <a:endParaRPr lang="es-ES" sz="2400">
            <a:latin typeface="Arial" panose="020B0604020202020204" pitchFamily="34" charset="0"/>
            <a:cs typeface="Arial" panose="020B0604020202020204" pitchFamily="34" charset="0"/>
          </a:endParaRPr>
        </a:p>
      </dgm:t>
    </dgm:pt>
    <dgm:pt modelId="{A2168403-CFF9-468A-9FA1-41421B9CF12A}" type="sibTrans" cxnId="{7D00E609-62AF-4818-96DB-5B0ECC1815F8}">
      <dgm:prSet/>
      <dgm:spPr/>
      <dgm:t>
        <a:bodyPr/>
        <a:lstStyle/>
        <a:p>
          <a:endParaRPr lang="es-ES" sz="2400">
            <a:latin typeface="Arial" panose="020B0604020202020204" pitchFamily="34" charset="0"/>
            <a:cs typeface="Arial" panose="020B0604020202020204" pitchFamily="34" charset="0"/>
          </a:endParaRPr>
        </a:p>
      </dgm:t>
    </dgm:pt>
    <dgm:pt modelId="{1A5668CA-1A95-412D-A3E0-B95E08BBBAD5}">
      <dgm:prSet/>
      <dgm:spPr/>
      <dgm:t>
        <a:bodyPr/>
        <a:lstStyle/>
        <a:p>
          <a:r>
            <a:rPr lang="es-EC" dirty="0"/>
            <a:t>7.- Trabajos Futuros</a:t>
          </a:r>
        </a:p>
      </dgm:t>
    </dgm:pt>
    <dgm:pt modelId="{3FA07315-1666-4852-98C4-0DB3A74150CE}" type="parTrans" cxnId="{8A0CB382-1F06-4D0B-973A-8531CCEAE10B}">
      <dgm:prSet/>
      <dgm:spPr/>
      <dgm:t>
        <a:bodyPr/>
        <a:lstStyle/>
        <a:p>
          <a:endParaRPr lang="es-EC"/>
        </a:p>
      </dgm:t>
    </dgm:pt>
    <dgm:pt modelId="{A35629AD-4169-4C4B-8D99-F1B3C2BA5EC5}" type="sibTrans" cxnId="{8A0CB382-1F06-4D0B-973A-8531CCEAE10B}">
      <dgm:prSet/>
      <dgm:spPr/>
      <dgm:t>
        <a:bodyPr/>
        <a:lstStyle/>
        <a:p>
          <a:endParaRPr lang="es-EC"/>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7"/>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7"/>
      <dgm:spPr/>
    </dgm:pt>
    <dgm:pt modelId="{CA3D052D-D31A-4B4B-8C9F-7C6D97FCB059}" type="pres">
      <dgm:prSet presAssocID="{87B6FA0F-7101-4A99-BBA3-0FEC8E239276}" presName="dstNode" presStyleLbl="node1" presStyleIdx="0" presStyleCnt="7"/>
      <dgm:spPr/>
    </dgm:pt>
    <dgm:pt modelId="{8E705C3F-00C9-4958-9A28-F996E63BE9F4}" type="pres">
      <dgm:prSet presAssocID="{05450837-240E-4FFA-95F2-1A8EF6BE5AF3}" presName="text_1" presStyleLbl="node1" presStyleIdx="0" presStyleCnt="7">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7"/>
      <dgm:spPr/>
    </dgm:pt>
    <dgm:pt modelId="{7A7AD33D-BB0E-49FD-9E65-C280967DEEB1}" type="pres">
      <dgm:prSet presAssocID="{18B98F34-C256-4D36-A774-7A67B50E597E}" presName="text_2" presStyleLbl="node1" presStyleIdx="1" presStyleCnt="7">
        <dgm:presLayoutVars>
          <dgm:bulletEnabled val="1"/>
        </dgm:presLayoutVars>
      </dgm:prSet>
      <dgm:spPr/>
    </dgm:pt>
    <dgm:pt modelId="{6C6B4599-1F1E-40EB-8D58-81BABE59F2C8}" type="pres">
      <dgm:prSet presAssocID="{18B98F34-C256-4D36-A774-7A67B50E597E}" presName="accent_2" presStyleCnt="0"/>
      <dgm:spPr/>
    </dgm:pt>
    <dgm:pt modelId="{B2AA6CBF-3BC5-4AF6-B012-E12FDCC6F6A4}" type="pres">
      <dgm:prSet presAssocID="{18B98F34-C256-4D36-A774-7A67B50E597E}" presName="accentRepeatNode" presStyleLbl="solidFgAcc1" presStyleIdx="1" presStyleCnt="7"/>
      <dgm:spPr/>
    </dgm:pt>
    <dgm:pt modelId="{B80B002D-1137-40D1-8618-7968FF7CA642}" type="pres">
      <dgm:prSet presAssocID="{1971F5CF-9B81-4658-B315-D3D9C9642D3B}" presName="text_3" presStyleLbl="node1" presStyleIdx="2" presStyleCnt="7">
        <dgm:presLayoutVars>
          <dgm:bulletEnabled val="1"/>
        </dgm:presLayoutVars>
      </dgm:prSet>
      <dgm:spPr/>
    </dgm:pt>
    <dgm:pt modelId="{F75B374A-891A-4D7B-9045-D5D8D4E3F598}"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7"/>
      <dgm:spPr/>
    </dgm:pt>
    <dgm:pt modelId="{210AEBE0-D480-4A08-9D78-13220758C544}" type="pres">
      <dgm:prSet presAssocID="{325E90CD-0EDA-4978-8B0B-CC19955CF96A}" presName="text_4" presStyleLbl="node1" presStyleIdx="3" presStyleCnt="7">
        <dgm:presLayoutVars>
          <dgm:bulletEnabled val="1"/>
        </dgm:presLayoutVars>
      </dgm:prSet>
      <dgm:spPr/>
    </dgm:pt>
    <dgm:pt modelId="{B69216D0-AD5E-4B20-B456-9256560DC402}" type="pres">
      <dgm:prSet presAssocID="{325E90CD-0EDA-4978-8B0B-CC19955CF96A}" presName="accent_4" presStyleCnt="0"/>
      <dgm:spPr/>
    </dgm:pt>
    <dgm:pt modelId="{72955987-53B9-4531-902C-00C7A09DEC65}" type="pres">
      <dgm:prSet presAssocID="{325E90CD-0EDA-4978-8B0B-CC19955CF96A}" presName="accentRepeatNode" presStyleLbl="solidFgAcc1" presStyleIdx="3" presStyleCnt="7"/>
      <dgm:spPr/>
    </dgm:pt>
    <dgm:pt modelId="{737AE522-7D36-4539-B839-7264869352DC}" type="pres">
      <dgm:prSet presAssocID="{BE66DF20-BF52-443D-A790-6773382F5A11}" presName="text_5" presStyleLbl="node1" presStyleIdx="4" presStyleCnt="7">
        <dgm:presLayoutVars>
          <dgm:bulletEnabled val="1"/>
        </dgm:presLayoutVars>
      </dgm:prSet>
      <dgm:spPr/>
    </dgm:pt>
    <dgm:pt modelId="{603873CE-8B85-4E85-A951-351B6E05CC09}" type="pres">
      <dgm:prSet presAssocID="{BE66DF20-BF52-443D-A790-6773382F5A11}" presName="accent_5" presStyleCnt="0"/>
      <dgm:spPr/>
    </dgm:pt>
    <dgm:pt modelId="{DBC4BEF0-E382-4331-A94E-5D279B34041E}" type="pres">
      <dgm:prSet presAssocID="{BE66DF20-BF52-443D-A790-6773382F5A11}" presName="accentRepeatNode" presStyleLbl="solidFgAcc1" presStyleIdx="4" presStyleCnt="7"/>
      <dgm:spPr/>
    </dgm:pt>
    <dgm:pt modelId="{F9FCF8BB-F520-4F9C-A97B-2E543189C622}" type="pres">
      <dgm:prSet presAssocID="{878948C5-E3F1-437D-9D76-6AB40DE20D17}" presName="text_6" presStyleLbl="node1" presStyleIdx="5" presStyleCnt="7">
        <dgm:presLayoutVars>
          <dgm:bulletEnabled val="1"/>
        </dgm:presLayoutVars>
      </dgm:prSet>
      <dgm:spPr/>
    </dgm:pt>
    <dgm:pt modelId="{14070C67-BABE-4187-B5EB-AA3E0F8A51C0}" type="pres">
      <dgm:prSet presAssocID="{878948C5-E3F1-437D-9D76-6AB40DE20D17}" presName="accent_6" presStyleCnt="0"/>
      <dgm:spPr/>
    </dgm:pt>
    <dgm:pt modelId="{26613157-4253-42DC-8C41-DCFF7D207CC7}" type="pres">
      <dgm:prSet presAssocID="{878948C5-E3F1-437D-9D76-6AB40DE20D17}" presName="accentRepeatNode" presStyleLbl="solidFgAcc1" presStyleIdx="5" presStyleCnt="7"/>
      <dgm:spPr/>
    </dgm:pt>
    <dgm:pt modelId="{20A3014F-C79C-46AA-A26D-AA75489BB22A}" type="pres">
      <dgm:prSet presAssocID="{1A5668CA-1A95-412D-A3E0-B95E08BBBAD5}" presName="text_7" presStyleLbl="node1" presStyleIdx="6" presStyleCnt="7">
        <dgm:presLayoutVars>
          <dgm:bulletEnabled val="1"/>
        </dgm:presLayoutVars>
      </dgm:prSet>
      <dgm:spPr/>
    </dgm:pt>
    <dgm:pt modelId="{53C0535D-C2AC-4AC8-84E5-07F667E07322}" type="pres">
      <dgm:prSet presAssocID="{1A5668CA-1A95-412D-A3E0-B95E08BBBAD5}" presName="accent_7" presStyleCnt="0"/>
      <dgm:spPr/>
    </dgm:pt>
    <dgm:pt modelId="{0A3E7718-1AF0-467B-9091-B996605A171B}" type="pres">
      <dgm:prSet presAssocID="{1A5668CA-1A95-412D-A3E0-B95E08BBBAD5}" presName="accentRepeatNode" presStyleLbl="solidFgAcc1" presStyleIdx="6" presStyleCnt="7"/>
      <dgm:spPr/>
    </dgm:pt>
  </dgm:ptLst>
  <dgm:cxnLst>
    <dgm:cxn modelId="{8967A801-EF23-4D36-BD7A-0F4F490D39EC}" type="presOf" srcId="{1971F5CF-9B81-4658-B315-D3D9C9642D3B}" destId="{B80B002D-1137-40D1-8618-7968FF7CA642}" srcOrd="0" destOrd="0" presId="urn:microsoft.com/office/officeart/2008/layout/VerticalCurvedList"/>
    <dgm:cxn modelId="{87ADD404-27FB-4221-AE17-5BE882E45526}" srcId="{87B6FA0F-7101-4A99-BBA3-0FEC8E239276}" destId="{1971F5CF-9B81-4658-B315-D3D9C9642D3B}" srcOrd="2" destOrd="0" parTransId="{CA8C8FEC-A89C-449A-B58B-485E965BAFC4}" sibTransId="{5977EB26-A2B4-413D-A60F-AE7970BD7830}"/>
    <dgm:cxn modelId="{7D00E609-62AF-4818-96DB-5B0ECC1815F8}" srcId="{87B6FA0F-7101-4A99-BBA3-0FEC8E239276}" destId="{325E90CD-0EDA-4978-8B0B-CC19955CF96A}" srcOrd="3" destOrd="0" parTransId="{EE71DE69-DCAD-4082-837F-7B1F8B07A4E0}" sibTransId="{A2168403-CFF9-468A-9FA1-41421B9CF12A}"/>
    <dgm:cxn modelId="{0258870A-0653-4078-95CA-33EDA051B2B3}" type="presOf" srcId="{1A5668CA-1A95-412D-A3E0-B95E08BBBAD5}" destId="{20A3014F-C79C-46AA-A26D-AA75489BB22A}" srcOrd="0" destOrd="0" presId="urn:microsoft.com/office/officeart/2008/layout/VerticalCurvedList"/>
    <dgm:cxn modelId="{7B8DE10A-634C-40F3-9926-D9D30E5B8030}" srcId="{87B6FA0F-7101-4A99-BBA3-0FEC8E239276}" destId="{BE66DF20-BF52-443D-A790-6773382F5A11}" srcOrd="4" destOrd="0" parTransId="{F6E97B9A-5E44-4197-BF9F-1099D44E1C08}" sibTransId="{B413F0A3-657E-4361-9E5E-0B5C240964A9}"/>
    <dgm:cxn modelId="{FEC2DC16-3990-4A56-A6AB-764A5FA7EAA4}" type="presOf" srcId="{87B6FA0F-7101-4A99-BBA3-0FEC8E239276}" destId="{529ECAC0-007E-4783-865E-43A883F1E9AB}" srcOrd="0" destOrd="0" presId="urn:microsoft.com/office/officeart/2008/layout/VerticalCurvedList"/>
    <dgm:cxn modelId="{E6166C27-20E1-4E5C-8F25-5BA406EF5507}" srcId="{87B6FA0F-7101-4A99-BBA3-0FEC8E239276}" destId="{878948C5-E3F1-437D-9D76-6AB40DE20D17}" srcOrd="5" destOrd="0" parTransId="{71098E17-9EFD-4B84-AC02-D7F122B59118}" sibTransId="{A2ED155D-7D5B-47DB-94C5-8B6B2F4AA6BA}"/>
    <dgm:cxn modelId="{9FEF6B48-E072-4BC3-B73F-CB298FB4B64C}" type="presOf" srcId="{578AEC27-F882-4355-B379-D1A32A3C8D05}" destId="{F8F0A8AF-4FD1-4698-A888-DCD17BAE2A6B}"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CF28B57A-FD42-418E-9FEA-93CDEF81A4F2}" type="presOf" srcId="{BE66DF20-BF52-443D-A790-6773382F5A11}" destId="{737AE522-7D36-4539-B839-7264869352DC}" srcOrd="0" destOrd="0" presId="urn:microsoft.com/office/officeart/2008/layout/VerticalCurvedList"/>
    <dgm:cxn modelId="{8A0CB382-1F06-4D0B-973A-8531CCEAE10B}" srcId="{87B6FA0F-7101-4A99-BBA3-0FEC8E239276}" destId="{1A5668CA-1A95-412D-A3E0-B95E08BBBAD5}" srcOrd="6" destOrd="0" parTransId="{3FA07315-1666-4852-98C4-0DB3A74150CE}" sibTransId="{A35629AD-4169-4C4B-8D99-F1B3C2BA5EC5}"/>
    <dgm:cxn modelId="{6E7ED795-AE50-46DA-B92A-90BB8B4DE414}" srcId="{87B6FA0F-7101-4A99-BBA3-0FEC8E239276}" destId="{18B98F34-C256-4D36-A774-7A67B50E597E}" srcOrd="1" destOrd="0" parTransId="{87CE7CEF-6395-4289-B18F-84278DB7D26B}" sibTransId="{B9F60E3B-A543-48E2-AFDC-9FACD7719C64}"/>
    <dgm:cxn modelId="{28975EC2-B3F7-428C-84EB-5B67AA75A0DA}" type="presOf" srcId="{878948C5-E3F1-437D-9D76-6AB40DE20D17}" destId="{F9FCF8BB-F520-4F9C-A97B-2E543189C622}" srcOrd="0" destOrd="0" presId="urn:microsoft.com/office/officeart/2008/layout/VerticalCurvedList"/>
    <dgm:cxn modelId="{C7759DDB-E7FE-41C7-9F95-077219B56E55}" type="presOf" srcId="{325E90CD-0EDA-4978-8B0B-CC19955CF96A}" destId="{210AEBE0-D480-4A08-9D78-13220758C544}" srcOrd="0" destOrd="0" presId="urn:microsoft.com/office/officeart/2008/layout/VerticalCurvedList"/>
    <dgm:cxn modelId="{3C842EE5-D16A-4158-A309-3D4BDC5457F5}" type="presOf" srcId="{05450837-240E-4FFA-95F2-1A8EF6BE5AF3}" destId="{8E705C3F-00C9-4958-9A28-F996E63BE9F4}" srcOrd="0" destOrd="0" presId="urn:microsoft.com/office/officeart/2008/layout/VerticalCurvedList"/>
    <dgm:cxn modelId="{752531EA-DC5C-4A41-8A1F-084BA989A7ED}" type="presOf" srcId="{18B98F34-C256-4D36-A774-7A67B50E597E}" destId="{7A7AD33D-BB0E-49FD-9E65-C280967DEEB1}" srcOrd="0" destOrd="0" presId="urn:microsoft.com/office/officeart/2008/layout/VerticalCurvedList"/>
    <dgm:cxn modelId="{9377ACDB-6DEA-455B-B4FA-DD97B96B6517}" type="presParOf" srcId="{529ECAC0-007E-4783-865E-43A883F1E9AB}" destId="{A1C334B8-2AB1-4DB3-B7EE-6C66AF4D25FE}" srcOrd="0" destOrd="0" presId="urn:microsoft.com/office/officeart/2008/layout/VerticalCurvedList"/>
    <dgm:cxn modelId="{324A2CDA-D8C5-46DC-A31E-13A5C7B6AF6B}" type="presParOf" srcId="{A1C334B8-2AB1-4DB3-B7EE-6C66AF4D25FE}" destId="{F598F8BE-EB67-41EA-B6CC-A281E023158F}" srcOrd="0" destOrd="0" presId="urn:microsoft.com/office/officeart/2008/layout/VerticalCurvedList"/>
    <dgm:cxn modelId="{0BC3C047-FBCF-456C-AE83-C96D0193149D}" type="presParOf" srcId="{F598F8BE-EB67-41EA-B6CC-A281E023158F}" destId="{C586C594-44A9-4249-B2EF-681504A169B5}" srcOrd="0" destOrd="0" presId="urn:microsoft.com/office/officeart/2008/layout/VerticalCurvedList"/>
    <dgm:cxn modelId="{EDCADC4F-2AA7-4254-B271-7DBB5E92CCF0}" type="presParOf" srcId="{F598F8BE-EB67-41EA-B6CC-A281E023158F}" destId="{F8F0A8AF-4FD1-4698-A888-DCD17BAE2A6B}" srcOrd="1" destOrd="0" presId="urn:microsoft.com/office/officeart/2008/layout/VerticalCurvedList"/>
    <dgm:cxn modelId="{ED3D4C19-DBA5-4197-A8BB-5E4745EAA429}" type="presParOf" srcId="{F598F8BE-EB67-41EA-B6CC-A281E023158F}" destId="{F0FD2DC8-AAFB-44FD-A73D-1544D499A604}" srcOrd="2" destOrd="0" presId="urn:microsoft.com/office/officeart/2008/layout/VerticalCurvedList"/>
    <dgm:cxn modelId="{44C50D9B-60B3-4EB9-975F-DA42AB9C30E3}" type="presParOf" srcId="{F598F8BE-EB67-41EA-B6CC-A281E023158F}" destId="{CA3D052D-D31A-4B4B-8C9F-7C6D97FCB059}" srcOrd="3" destOrd="0" presId="urn:microsoft.com/office/officeart/2008/layout/VerticalCurvedList"/>
    <dgm:cxn modelId="{E2225906-8444-4FCE-ACDD-24818BA9E343}" type="presParOf" srcId="{A1C334B8-2AB1-4DB3-B7EE-6C66AF4D25FE}" destId="{8E705C3F-00C9-4958-9A28-F996E63BE9F4}" srcOrd="1" destOrd="0" presId="urn:microsoft.com/office/officeart/2008/layout/VerticalCurvedList"/>
    <dgm:cxn modelId="{974E5E4A-3AAA-4F2B-B7C3-0380EE817844}" type="presParOf" srcId="{A1C334B8-2AB1-4DB3-B7EE-6C66AF4D25FE}" destId="{0DA6EFC1-C999-489F-80D6-E89B3548A6CE}" srcOrd="2" destOrd="0" presId="urn:microsoft.com/office/officeart/2008/layout/VerticalCurvedList"/>
    <dgm:cxn modelId="{F4B1361C-954B-4D9F-B035-21625CA850A4}" type="presParOf" srcId="{0DA6EFC1-C999-489F-80D6-E89B3548A6CE}" destId="{09009058-4714-4E62-8E3E-72D87B8E9DA6}" srcOrd="0" destOrd="0" presId="urn:microsoft.com/office/officeart/2008/layout/VerticalCurvedList"/>
    <dgm:cxn modelId="{61DC6D34-FB21-4654-9EA5-DDC99C029CD6}" type="presParOf" srcId="{A1C334B8-2AB1-4DB3-B7EE-6C66AF4D25FE}" destId="{7A7AD33D-BB0E-49FD-9E65-C280967DEEB1}" srcOrd="3" destOrd="0" presId="urn:microsoft.com/office/officeart/2008/layout/VerticalCurvedList"/>
    <dgm:cxn modelId="{2959BB4C-0693-4D95-95AA-E37DBA6D7B76}" type="presParOf" srcId="{A1C334B8-2AB1-4DB3-B7EE-6C66AF4D25FE}" destId="{6C6B4599-1F1E-40EB-8D58-81BABE59F2C8}" srcOrd="4" destOrd="0" presId="urn:microsoft.com/office/officeart/2008/layout/VerticalCurvedList"/>
    <dgm:cxn modelId="{C0517D49-1336-49E5-8AD5-2180D75144D8}" type="presParOf" srcId="{6C6B4599-1F1E-40EB-8D58-81BABE59F2C8}" destId="{B2AA6CBF-3BC5-4AF6-B012-E12FDCC6F6A4}" srcOrd="0" destOrd="0" presId="urn:microsoft.com/office/officeart/2008/layout/VerticalCurvedList"/>
    <dgm:cxn modelId="{7EF5AAE9-1BD4-4F69-A387-B986CCD4C0A1}" type="presParOf" srcId="{A1C334B8-2AB1-4DB3-B7EE-6C66AF4D25FE}" destId="{B80B002D-1137-40D1-8618-7968FF7CA642}" srcOrd="5" destOrd="0" presId="urn:microsoft.com/office/officeart/2008/layout/VerticalCurvedList"/>
    <dgm:cxn modelId="{73F16703-C2BD-42DF-95DB-FAC175C8E1F4}" type="presParOf" srcId="{A1C334B8-2AB1-4DB3-B7EE-6C66AF4D25FE}" destId="{F75B374A-891A-4D7B-9045-D5D8D4E3F598}" srcOrd="6" destOrd="0" presId="urn:microsoft.com/office/officeart/2008/layout/VerticalCurvedList"/>
    <dgm:cxn modelId="{4CF49B3A-FE3B-4605-BFE2-62DBE985F52A}" type="presParOf" srcId="{F75B374A-891A-4D7B-9045-D5D8D4E3F598}" destId="{6AEDB1B0-F5BC-4BC0-8DD8-5C81998B921E}" srcOrd="0" destOrd="0" presId="urn:microsoft.com/office/officeart/2008/layout/VerticalCurvedList"/>
    <dgm:cxn modelId="{E804855C-1B4D-48D4-8B3D-C95E9F0F0A61}" type="presParOf" srcId="{A1C334B8-2AB1-4DB3-B7EE-6C66AF4D25FE}" destId="{210AEBE0-D480-4A08-9D78-13220758C544}" srcOrd="7" destOrd="0" presId="urn:microsoft.com/office/officeart/2008/layout/VerticalCurvedList"/>
    <dgm:cxn modelId="{BCDC420D-6DF6-46F0-8D7B-BC2484012394}" type="presParOf" srcId="{A1C334B8-2AB1-4DB3-B7EE-6C66AF4D25FE}" destId="{B69216D0-AD5E-4B20-B456-9256560DC402}" srcOrd="8" destOrd="0" presId="urn:microsoft.com/office/officeart/2008/layout/VerticalCurvedList"/>
    <dgm:cxn modelId="{6084432E-0C50-46FB-A098-328E29A5AB1D}" type="presParOf" srcId="{B69216D0-AD5E-4B20-B456-9256560DC402}" destId="{72955987-53B9-4531-902C-00C7A09DEC65}" srcOrd="0" destOrd="0" presId="urn:microsoft.com/office/officeart/2008/layout/VerticalCurvedList"/>
    <dgm:cxn modelId="{CF8ACE9B-D4BD-420B-8F8B-9C24B73CD092}" type="presParOf" srcId="{A1C334B8-2AB1-4DB3-B7EE-6C66AF4D25FE}" destId="{737AE522-7D36-4539-B839-7264869352DC}" srcOrd="9" destOrd="0" presId="urn:microsoft.com/office/officeart/2008/layout/VerticalCurvedList"/>
    <dgm:cxn modelId="{E8B6268B-8F78-4C0D-8791-317DD21964A9}" type="presParOf" srcId="{A1C334B8-2AB1-4DB3-B7EE-6C66AF4D25FE}" destId="{603873CE-8B85-4E85-A951-351B6E05CC09}" srcOrd="10" destOrd="0" presId="urn:microsoft.com/office/officeart/2008/layout/VerticalCurvedList"/>
    <dgm:cxn modelId="{EE737C55-2207-43B6-A568-C12EA9632383}" type="presParOf" srcId="{603873CE-8B85-4E85-A951-351B6E05CC09}" destId="{DBC4BEF0-E382-4331-A94E-5D279B34041E}" srcOrd="0" destOrd="0" presId="urn:microsoft.com/office/officeart/2008/layout/VerticalCurvedList"/>
    <dgm:cxn modelId="{6E0E6433-B272-4FAB-BE47-EBCF04C40B4F}" type="presParOf" srcId="{A1C334B8-2AB1-4DB3-B7EE-6C66AF4D25FE}" destId="{F9FCF8BB-F520-4F9C-A97B-2E543189C622}" srcOrd="11" destOrd="0" presId="urn:microsoft.com/office/officeart/2008/layout/VerticalCurvedList"/>
    <dgm:cxn modelId="{D5EE54FA-EBC1-4FF8-A39E-85289A89F61E}" type="presParOf" srcId="{A1C334B8-2AB1-4DB3-B7EE-6C66AF4D25FE}" destId="{14070C67-BABE-4187-B5EB-AA3E0F8A51C0}" srcOrd="12" destOrd="0" presId="urn:microsoft.com/office/officeart/2008/layout/VerticalCurvedList"/>
    <dgm:cxn modelId="{B03EB3AC-327D-4CA7-B4F0-CA0C01D36E98}" type="presParOf" srcId="{14070C67-BABE-4187-B5EB-AA3E0F8A51C0}" destId="{26613157-4253-42DC-8C41-DCFF7D207CC7}" srcOrd="0" destOrd="0" presId="urn:microsoft.com/office/officeart/2008/layout/VerticalCurvedList"/>
    <dgm:cxn modelId="{9277025F-42BB-4C8E-9CB2-8C9EDF1E9E65}" type="presParOf" srcId="{A1C334B8-2AB1-4DB3-B7EE-6C66AF4D25FE}" destId="{20A3014F-C79C-46AA-A26D-AA75489BB22A}" srcOrd="13" destOrd="0" presId="urn:microsoft.com/office/officeart/2008/layout/VerticalCurvedList"/>
    <dgm:cxn modelId="{F7EBFA37-A2F1-4D22-A972-94364778C200}" type="presParOf" srcId="{A1C334B8-2AB1-4DB3-B7EE-6C66AF4D25FE}" destId="{53C0535D-C2AC-4AC8-84E5-07F667E07322}" srcOrd="14" destOrd="0" presId="urn:microsoft.com/office/officeart/2008/layout/VerticalCurvedList"/>
    <dgm:cxn modelId="{F339F073-507A-4C17-BC2A-2F60DF297C5D}" type="presParOf" srcId="{53C0535D-C2AC-4AC8-84E5-07F667E07322}" destId="{0A3E7718-1AF0-467B-9091-B996605A17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33F51-9772-43B1-9A9E-109C3E4497ED}"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s-EC"/>
        </a:p>
      </dgm:t>
    </dgm:pt>
    <dgm:pt modelId="{CD1B65EF-AED6-4CAD-980A-E1405AE7BC2E}">
      <dgm:prSet phldrT="[Texto]"/>
      <dgm:spPr/>
      <dgm:t>
        <a:bodyPr/>
        <a:lstStyle/>
        <a:p>
          <a:r>
            <a:rPr lang="es-EC" dirty="0"/>
            <a:t>Medidor Eléctrico Sentron PAC 3200</a:t>
          </a:r>
        </a:p>
      </dgm:t>
    </dgm:pt>
    <dgm:pt modelId="{AFA1565E-091E-4427-B01C-95AB792417A0}" type="parTrans" cxnId="{3AA6CA5B-646D-4D4B-968F-7085961A448E}">
      <dgm:prSet/>
      <dgm:spPr/>
      <dgm:t>
        <a:bodyPr/>
        <a:lstStyle/>
        <a:p>
          <a:endParaRPr lang="es-EC"/>
        </a:p>
      </dgm:t>
    </dgm:pt>
    <dgm:pt modelId="{A86542E6-E506-4497-A4FD-A4C49E4DE526}" type="sibTrans" cxnId="{3AA6CA5B-646D-4D4B-968F-7085961A448E}">
      <dgm:prSet/>
      <dgm:spPr/>
      <dgm:t>
        <a:bodyPr/>
        <a:lstStyle/>
        <a:p>
          <a:endParaRPr lang="es-EC"/>
        </a:p>
      </dgm:t>
    </dgm:pt>
    <dgm:pt modelId="{E16F10D8-A529-4444-A83A-8EB622C6C6CA}">
      <dgm:prSet phldrT="[Texto]" custT="1"/>
      <dgm:spPr/>
      <dgm:t>
        <a:bodyPr/>
        <a:lstStyle/>
        <a:p>
          <a:r>
            <a:rPr lang="es-EC" sz="1600" dirty="0"/>
            <a:t>Instalación en tablero de distribución de 220Vac.</a:t>
          </a:r>
        </a:p>
      </dgm:t>
    </dgm:pt>
    <dgm:pt modelId="{8C82486F-342C-4F35-A3DD-7E38597B4F8C}" type="parTrans" cxnId="{96281EE8-39C0-49FA-AAA2-CD8011C0DA3D}">
      <dgm:prSet/>
      <dgm:spPr/>
      <dgm:t>
        <a:bodyPr/>
        <a:lstStyle/>
        <a:p>
          <a:endParaRPr lang="es-EC"/>
        </a:p>
      </dgm:t>
    </dgm:pt>
    <dgm:pt modelId="{E08CBC6C-AB88-4EE7-9884-A8DD156C06E1}" type="sibTrans" cxnId="{96281EE8-39C0-49FA-AAA2-CD8011C0DA3D}">
      <dgm:prSet/>
      <dgm:spPr/>
      <dgm:t>
        <a:bodyPr/>
        <a:lstStyle/>
        <a:p>
          <a:endParaRPr lang="es-EC"/>
        </a:p>
      </dgm:t>
    </dgm:pt>
    <dgm:pt modelId="{CDB5C9C0-D42D-4B97-A1DB-862223D5938E}">
      <dgm:prSet phldrT="[Texto]"/>
      <dgm:spPr/>
      <dgm:t>
        <a:bodyPr/>
        <a:lstStyle/>
        <a:p>
          <a:r>
            <a:rPr lang="es-EC" dirty="0"/>
            <a:t>Siemens </a:t>
          </a:r>
          <a:r>
            <a:rPr lang="es-EC" dirty="0" err="1"/>
            <a:t>Simatic</a:t>
          </a:r>
          <a:r>
            <a:rPr lang="es-EC" dirty="0"/>
            <a:t> IoT2040</a:t>
          </a:r>
        </a:p>
      </dgm:t>
    </dgm:pt>
    <dgm:pt modelId="{D91D319C-A9F5-44F0-B2C2-0359D6F81AF0}" type="parTrans" cxnId="{CBA730C0-D42A-4658-A8C1-A9BC243B8478}">
      <dgm:prSet/>
      <dgm:spPr/>
      <dgm:t>
        <a:bodyPr/>
        <a:lstStyle/>
        <a:p>
          <a:endParaRPr lang="es-EC"/>
        </a:p>
      </dgm:t>
    </dgm:pt>
    <dgm:pt modelId="{828D15B2-D083-4CC6-8BB4-320830D9FC21}" type="sibTrans" cxnId="{CBA730C0-D42A-4658-A8C1-A9BC243B8478}">
      <dgm:prSet/>
      <dgm:spPr/>
      <dgm:t>
        <a:bodyPr/>
        <a:lstStyle/>
        <a:p>
          <a:endParaRPr lang="es-EC"/>
        </a:p>
      </dgm:t>
    </dgm:pt>
    <dgm:pt modelId="{5FCC068E-152E-4500-AFAD-65C6456C40EC}">
      <dgm:prSet phldrT="[Texto]"/>
      <dgm:spPr/>
      <dgm:t>
        <a:bodyPr/>
        <a:lstStyle/>
        <a:p>
          <a:r>
            <a:rPr lang="es-EC" dirty="0"/>
            <a:t>Puesta en marcha del SO para la pasarela.</a:t>
          </a:r>
        </a:p>
      </dgm:t>
    </dgm:pt>
    <dgm:pt modelId="{4B89C4CC-A668-45C4-8A36-27D422646BE9}" type="parTrans" cxnId="{916BB5E2-85D0-4ABE-98B3-D4716462A336}">
      <dgm:prSet/>
      <dgm:spPr/>
      <dgm:t>
        <a:bodyPr/>
        <a:lstStyle/>
        <a:p>
          <a:endParaRPr lang="es-EC"/>
        </a:p>
      </dgm:t>
    </dgm:pt>
    <dgm:pt modelId="{8943374A-0E00-4CE3-9DAE-77C75A1B6044}" type="sibTrans" cxnId="{916BB5E2-85D0-4ABE-98B3-D4716462A336}">
      <dgm:prSet/>
      <dgm:spPr/>
      <dgm:t>
        <a:bodyPr/>
        <a:lstStyle/>
        <a:p>
          <a:endParaRPr lang="es-EC"/>
        </a:p>
      </dgm:t>
    </dgm:pt>
    <dgm:pt modelId="{6A79BBBF-E0AF-4E4F-B05B-6ADBEA28F2A3}">
      <dgm:prSet phldrT="[Texto]"/>
      <dgm:spPr/>
      <dgm:t>
        <a:bodyPr/>
        <a:lstStyle/>
        <a:p>
          <a:endParaRPr lang="es-EC" sz="2000" dirty="0"/>
        </a:p>
      </dgm:t>
    </dgm:pt>
    <dgm:pt modelId="{F4ED7CAA-645A-4C41-B84E-62E83FA42EBA}" type="parTrans" cxnId="{04EB1738-85DC-4DA0-9AF5-460D63456439}">
      <dgm:prSet/>
      <dgm:spPr/>
      <dgm:t>
        <a:bodyPr/>
        <a:lstStyle/>
        <a:p>
          <a:endParaRPr lang="es-EC"/>
        </a:p>
      </dgm:t>
    </dgm:pt>
    <dgm:pt modelId="{8209D3AA-1AEF-4BED-AF94-FF65EC3CAEE1}" type="sibTrans" cxnId="{04EB1738-85DC-4DA0-9AF5-460D63456439}">
      <dgm:prSet/>
      <dgm:spPr/>
      <dgm:t>
        <a:bodyPr/>
        <a:lstStyle/>
        <a:p>
          <a:endParaRPr lang="es-EC"/>
        </a:p>
      </dgm:t>
    </dgm:pt>
    <dgm:pt modelId="{7FD1DFAB-705C-44DB-9704-51BF2F7306A7}">
      <dgm:prSet phldrT="[Texto]" custT="1"/>
      <dgm:spPr/>
      <dgm:t>
        <a:bodyPr/>
        <a:lstStyle/>
        <a:p>
          <a:r>
            <a:rPr lang="es-EC" sz="1600" dirty="0"/>
            <a:t>Configuración de comunicación.</a:t>
          </a:r>
        </a:p>
      </dgm:t>
    </dgm:pt>
    <dgm:pt modelId="{7DD0906B-EF9E-49A5-AEEB-0A4B47856FC4}" type="parTrans" cxnId="{5EA6034A-59C5-47C2-8FDD-E9EBE72C5C2D}">
      <dgm:prSet/>
      <dgm:spPr/>
      <dgm:t>
        <a:bodyPr/>
        <a:lstStyle/>
        <a:p>
          <a:endParaRPr lang="es-EC"/>
        </a:p>
      </dgm:t>
    </dgm:pt>
    <dgm:pt modelId="{50CC2FCC-07A0-4FF7-A759-FFA3DADD3DC3}" type="sibTrans" cxnId="{5EA6034A-59C5-47C2-8FDD-E9EBE72C5C2D}">
      <dgm:prSet/>
      <dgm:spPr/>
      <dgm:t>
        <a:bodyPr/>
        <a:lstStyle/>
        <a:p>
          <a:endParaRPr lang="es-EC"/>
        </a:p>
      </dgm:t>
    </dgm:pt>
    <dgm:pt modelId="{F4EC8E9E-4BA0-4545-93DF-448790DF8C80}">
      <dgm:prSet phldrT="[Texto]"/>
      <dgm:spPr/>
      <dgm:t>
        <a:bodyPr/>
        <a:lstStyle/>
        <a:p>
          <a:r>
            <a:rPr lang="es-EC" dirty="0"/>
            <a:t>Configuración y adecuación de herramientas necesarias.</a:t>
          </a:r>
        </a:p>
      </dgm:t>
    </dgm:pt>
    <dgm:pt modelId="{6050BACA-342A-4030-B7C7-6DBD0D0F79A0}" type="parTrans" cxnId="{F573008C-5288-4221-9085-47283B0C7CE7}">
      <dgm:prSet/>
      <dgm:spPr/>
      <dgm:t>
        <a:bodyPr/>
        <a:lstStyle/>
        <a:p>
          <a:endParaRPr lang="es-EC"/>
        </a:p>
      </dgm:t>
    </dgm:pt>
    <dgm:pt modelId="{2D08D7DB-DA23-4A59-8C60-EEFCB86551A6}" type="sibTrans" cxnId="{F573008C-5288-4221-9085-47283B0C7CE7}">
      <dgm:prSet/>
      <dgm:spPr/>
      <dgm:t>
        <a:bodyPr/>
        <a:lstStyle/>
        <a:p>
          <a:endParaRPr lang="es-EC"/>
        </a:p>
      </dgm:t>
    </dgm:pt>
    <dgm:pt modelId="{4F265BEF-44DE-4FE9-B362-DD166E1132CA}" type="pres">
      <dgm:prSet presAssocID="{3AA33F51-9772-43B1-9A9E-109C3E4497ED}" presName="rootnode" presStyleCnt="0">
        <dgm:presLayoutVars>
          <dgm:chMax/>
          <dgm:chPref/>
          <dgm:dir/>
          <dgm:animLvl val="lvl"/>
        </dgm:presLayoutVars>
      </dgm:prSet>
      <dgm:spPr/>
    </dgm:pt>
    <dgm:pt modelId="{3395BA58-9C08-45FA-A74F-F6774A3A4699}" type="pres">
      <dgm:prSet presAssocID="{CD1B65EF-AED6-4CAD-980A-E1405AE7BC2E}" presName="composite" presStyleCnt="0"/>
      <dgm:spPr/>
    </dgm:pt>
    <dgm:pt modelId="{BC3BC792-B3FD-4349-B828-745546343C4D}" type="pres">
      <dgm:prSet presAssocID="{CD1B65EF-AED6-4CAD-980A-E1405AE7BC2E}" presName="bentUpArrow1" presStyleLbl="alignImgPlace1" presStyleIdx="0" presStyleCnt="1"/>
      <dgm:spPr/>
    </dgm:pt>
    <dgm:pt modelId="{5AEDA128-56D5-4460-B27D-ABE8C3BA729A}" type="pres">
      <dgm:prSet presAssocID="{CD1B65EF-AED6-4CAD-980A-E1405AE7BC2E}" presName="ParentText" presStyleLbl="node1" presStyleIdx="0" presStyleCnt="2">
        <dgm:presLayoutVars>
          <dgm:chMax val="1"/>
          <dgm:chPref val="1"/>
          <dgm:bulletEnabled val="1"/>
        </dgm:presLayoutVars>
      </dgm:prSet>
      <dgm:spPr/>
    </dgm:pt>
    <dgm:pt modelId="{52C586D8-7139-4B56-B779-711AA1A2B301}" type="pres">
      <dgm:prSet presAssocID="{CD1B65EF-AED6-4CAD-980A-E1405AE7BC2E}" presName="ChildText" presStyleLbl="revTx" presStyleIdx="0" presStyleCnt="2" custScaleX="176089" custLinFactNeighborX="41523" custLinFactNeighborY="-3268">
        <dgm:presLayoutVars>
          <dgm:chMax val="0"/>
          <dgm:chPref val="0"/>
          <dgm:bulletEnabled val="1"/>
        </dgm:presLayoutVars>
      </dgm:prSet>
      <dgm:spPr/>
    </dgm:pt>
    <dgm:pt modelId="{6067C192-6173-42ED-A1A8-5C9EBDE1CC05}" type="pres">
      <dgm:prSet presAssocID="{A86542E6-E506-4497-A4FD-A4C49E4DE526}" presName="sibTrans" presStyleCnt="0"/>
      <dgm:spPr/>
    </dgm:pt>
    <dgm:pt modelId="{804DE689-EF4E-43C0-AF29-AF907CCAFB5F}" type="pres">
      <dgm:prSet presAssocID="{CDB5C9C0-D42D-4B97-A1DB-862223D5938E}" presName="composite" presStyleCnt="0"/>
      <dgm:spPr/>
    </dgm:pt>
    <dgm:pt modelId="{D76F9B66-9CE7-4033-A31F-8FDC3562C201}" type="pres">
      <dgm:prSet presAssocID="{CDB5C9C0-D42D-4B97-A1DB-862223D5938E}" presName="ParentText" presStyleLbl="node1" presStyleIdx="1" presStyleCnt="2" custLinFactNeighborX="-12013" custLinFactNeighborY="-1839">
        <dgm:presLayoutVars>
          <dgm:chMax val="1"/>
          <dgm:chPref val="1"/>
          <dgm:bulletEnabled val="1"/>
        </dgm:presLayoutVars>
      </dgm:prSet>
      <dgm:spPr/>
    </dgm:pt>
    <dgm:pt modelId="{8B9801DD-9B72-44CE-AA58-73A8A669899D}" type="pres">
      <dgm:prSet presAssocID="{CDB5C9C0-D42D-4B97-A1DB-862223D5938E}" presName="FinalChildText" presStyleLbl="revTx" presStyleIdx="1" presStyleCnt="2" custScaleX="125224">
        <dgm:presLayoutVars>
          <dgm:chMax val="0"/>
          <dgm:chPref val="0"/>
          <dgm:bulletEnabled val="1"/>
        </dgm:presLayoutVars>
      </dgm:prSet>
      <dgm:spPr/>
    </dgm:pt>
  </dgm:ptLst>
  <dgm:cxnLst>
    <dgm:cxn modelId="{498A8A27-A04A-4A59-A3F3-B097B9E9B821}" type="presOf" srcId="{6A79BBBF-E0AF-4E4F-B05B-6ADBEA28F2A3}" destId="{52C586D8-7139-4B56-B779-711AA1A2B301}" srcOrd="0" destOrd="2" presId="urn:microsoft.com/office/officeart/2005/8/layout/StepDownProcess"/>
    <dgm:cxn modelId="{04EB1738-85DC-4DA0-9AF5-460D63456439}" srcId="{CD1B65EF-AED6-4CAD-980A-E1405AE7BC2E}" destId="{6A79BBBF-E0AF-4E4F-B05B-6ADBEA28F2A3}" srcOrd="2" destOrd="0" parTransId="{F4ED7CAA-645A-4C41-B84E-62E83FA42EBA}" sibTransId="{8209D3AA-1AEF-4BED-AF94-FF65EC3CAEE1}"/>
    <dgm:cxn modelId="{3AA6CA5B-646D-4D4B-968F-7085961A448E}" srcId="{3AA33F51-9772-43B1-9A9E-109C3E4497ED}" destId="{CD1B65EF-AED6-4CAD-980A-E1405AE7BC2E}" srcOrd="0" destOrd="0" parTransId="{AFA1565E-091E-4427-B01C-95AB792417A0}" sibTransId="{A86542E6-E506-4497-A4FD-A4C49E4DE526}"/>
    <dgm:cxn modelId="{5EA6034A-59C5-47C2-8FDD-E9EBE72C5C2D}" srcId="{CD1B65EF-AED6-4CAD-980A-E1405AE7BC2E}" destId="{7FD1DFAB-705C-44DB-9704-51BF2F7306A7}" srcOrd="1" destOrd="0" parTransId="{7DD0906B-EF9E-49A5-AEEB-0A4B47856FC4}" sibTransId="{50CC2FCC-07A0-4FF7-A759-FFA3DADD3DC3}"/>
    <dgm:cxn modelId="{53417E72-076B-40F3-81DB-DA917E293AF4}" type="presOf" srcId="{E16F10D8-A529-4444-A83A-8EB622C6C6CA}" destId="{52C586D8-7139-4B56-B779-711AA1A2B301}" srcOrd="0" destOrd="0" presId="urn:microsoft.com/office/officeart/2005/8/layout/StepDownProcess"/>
    <dgm:cxn modelId="{D99A3A8A-422C-490E-8631-1F9A30E98323}" type="presOf" srcId="{F4EC8E9E-4BA0-4545-93DF-448790DF8C80}" destId="{8B9801DD-9B72-44CE-AA58-73A8A669899D}" srcOrd="0" destOrd="1" presId="urn:microsoft.com/office/officeart/2005/8/layout/StepDownProcess"/>
    <dgm:cxn modelId="{F573008C-5288-4221-9085-47283B0C7CE7}" srcId="{CDB5C9C0-D42D-4B97-A1DB-862223D5938E}" destId="{F4EC8E9E-4BA0-4545-93DF-448790DF8C80}" srcOrd="1" destOrd="0" parTransId="{6050BACA-342A-4030-B7C7-6DBD0D0F79A0}" sibTransId="{2D08D7DB-DA23-4A59-8C60-EEFCB86551A6}"/>
    <dgm:cxn modelId="{9B6385B2-4E78-4F43-8889-C866CF97172B}" type="presOf" srcId="{7FD1DFAB-705C-44DB-9704-51BF2F7306A7}" destId="{52C586D8-7139-4B56-B779-711AA1A2B301}" srcOrd="0" destOrd="1" presId="urn:microsoft.com/office/officeart/2005/8/layout/StepDownProcess"/>
    <dgm:cxn modelId="{CBA730C0-D42A-4658-A8C1-A9BC243B8478}" srcId="{3AA33F51-9772-43B1-9A9E-109C3E4497ED}" destId="{CDB5C9C0-D42D-4B97-A1DB-862223D5938E}" srcOrd="1" destOrd="0" parTransId="{D91D319C-A9F5-44F0-B2C2-0359D6F81AF0}" sibTransId="{828D15B2-D083-4CC6-8BB4-320830D9FC21}"/>
    <dgm:cxn modelId="{2AC130C2-7EB0-4C83-B661-2386568A69C5}" type="presOf" srcId="{3AA33F51-9772-43B1-9A9E-109C3E4497ED}" destId="{4F265BEF-44DE-4FE9-B362-DD166E1132CA}" srcOrd="0" destOrd="0" presId="urn:microsoft.com/office/officeart/2005/8/layout/StepDownProcess"/>
    <dgm:cxn modelId="{E83574DC-1458-48BF-AA81-324E50783E66}" type="presOf" srcId="{CD1B65EF-AED6-4CAD-980A-E1405AE7BC2E}" destId="{5AEDA128-56D5-4460-B27D-ABE8C3BA729A}" srcOrd="0" destOrd="0" presId="urn:microsoft.com/office/officeart/2005/8/layout/StepDownProcess"/>
    <dgm:cxn modelId="{916BB5E2-85D0-4ABE-98B3-D4716462A336}" srcId="{CDB5C9C0-D42D-4B97-A1DB-862223D5938E}" destId="{5FCC068E-152E-4500-AFAD-65C6456C40EC}" srcOrd="0" destOrd="0" parTransId="{4B89C4CC-A668-45C4-8A36-27D422646BE9}" sibTransId="{8943374A-0E00-4CE3-9DAE-77C75A1B6044}"/>
    <dgm:cxn modelId="{B76C56E6-CEFD-49FA-B17D-F2693E789801}" type="presOf" srcId="{CDB5C9C0-D42D-4B97-A1DB-862223D5938E}" destId="{D76F9B66-9CE7-4033-A31F-8FDC3562C201}" srcOrd="0" destOrd="0" presId="urn:microsoft.com/office/officeart/2005/8/layout/StepDownProcess"/>
    <dgm:cxn modelId="{0E0477E6-9CD0-4A28-BA21-B4C977E0691F}" type="presOf" srcId="{5FCC068E-152E-4500-AFAD-65C6456C40EC}" destId="{8B9801DD-9B72-44CE-AA58-73A8A669899D}" srcOrd="0" destOrd="0" presId="urn:microsoft.com/office/officeart/2005/8/layout/StepDownProcess"/>
    <dgm:cxn modelId="{96281EE8-39C0-49FA-AAA2-CD8011C0DA3D}" srcId="{CD1B65EF-AED6-4CAD-980A-E1405AE7BC2E}" destId="{E16F10D8-A529-4444-A83A-8EB622C6C6CA}" srcOrd="0" destOrd="0" parTransId="{8C82486F-342C-4F35-A3DD-7E38597B4F8C}" sibTransId="{E08CBC6C-AB88-4EE7-9884-A8DD156C06E1}"/>
    <dgm:cxn modelId="{7DFB0DB0-2935-4014-82D4-98BC7AF68B10}" type="presParOf" srcId="{4F265BEF-44DE-4FE9-B362-DD166E1132CA}" destId="{3395BA58-9C08-45FA-A74F-F6774A3A4699}" srcOrd="0" destOrd="0" presId="urn:microsoft.com/office/officeart/2005/8/layout/StepDownProcess"/>
    <dgm:cxn modelId="{E96857FF-D73A-4A81-A6FE-C6020DAD5ECE}" type="presParOf" srcId="{3395BA58-9C08-45FA-A74F-F6774A3A4699}" destId="{BC3BC792-B3FD-4349-B828-745546343C4D}" srcOrd="0" destOrd="0" presId="urn:microsoft.com/office/officeart/2005/8/layout/StepDownProcess"/>
    <dgm:cxn modelId="{EDB81552-FE99-46EB-82C0-2098787248C1}" type="presParOf" srcId="{3395BA58-9C08-45FA-A74F-F6774A3A4699}" destId="{5AEDA128-56D5-4460-B27D-ABE8C3BA729A}" srcOrd="1" destOrd="0" presId="urn:microsoft.com/office/officeart/2005/8/layout/StepDownProcess"/>
    <dgm:cxn modelId="{421FBAC0-4790-4F8A-B5CE-3E5FE938FADC}" type="presParOf" srcId="{3395BA58-9C08-45FA-A74F-F6774A3A4699}" destId="{52C586D8-7139-4B56-B779-711AA1A2B301}" srcOrd="2" destOrd="0" presId="urn:microsoft.com/office/officeart/2005/8/layout/StepDownProcess"/>
    <dgm:cxn modelId="{A93A5A04-F343-4135-A49D-82FF41AD44C5}" type="presParOf" srcId="{4F265BEF-44DE-4FE9-B362-DD166E1132CA}" destId="{6067C192-6173-42ED-A1A8-5C9EBDE1CC05}" srcOrd="1" destOrd="0" presId="urn:microsoft.com/office/officeart/2005/8/layout/StepDownProcess"/>
    <dgm:cxn modelId="{42CA9194-223D-49B8-BC55-2DCEFBC016F2}" type="presParOf" srcId="{4F265BEF-44DE-4FE9-B362-DD166E1132CA}" destId="{804DE689-EF4E-43C0-AF29-AF907CCAFB5F}" srcOrd="2" destOrd="0" presId="urn:microsoft.com/office/officeart/2005/8/layout/StepDownProcess"/>
    <dgm:cxn modelId="{E170C612-BF2C-4EAB-82B0-F8A18F820BFA}" type="presParOf" srcId="{804DE689-EF4E-43C0-AF29-AF907CCAFB5F}" destId="{D76F9B66-9CE7-4033-A31F-8FDC3562C201}" srcOrd="0" destOrd="0" presId="urn:microsoft.com/office/officeart/2005/8/layout/StepDownProcess"/>
    <dgm:cxn modelId="{B912CDD2-9142-415D-AF44-5F0F493C9A74}" type="presParOf" srcId="{804DE689-EF4E-43C0-AF29-AF907CCAFB5F}" destId="{8B9801DD-9B72-44CE-AA58-73A8A669899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43367" y="-833904"/>
          <a:ext cx="6484697" cy="6484697"/>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337904" y="218975"/>
          <a:ext cx="7448861"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1.- Introducción</a:t>
          </a:r>
        </a:p>
      </dsp:txBody>
      <dsp:txXfrm>
        <a:off x="337904" y="218975"/>
        <a:ext cx="7448861" cy="437758"/>
      </dsp:txXfrm>
    </dsp:sp>
    <dsp:sp modelId="{09009058-4714-4E62-8E3E-72D87B8E9DA6}">
      <dsp:nvSpPr>
        <dsp:cNvPr id="0" name=""/>
        <dsp:cNvSpPr/>
      </dsp:nvSpPr>
      <dsp:spPr>
        <a:xfrm>
          <a:off x="64305" y="164255"/>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AD33D-BB0E-49FD-9E65-C280967DEEB1}">
      <dsp:nvSpPr>
        <dsp:cNvPr id="0" name=""/>
        <dsp:cNvSpPr/>
      </dsp:nvSpPr>
      <dsp:spPr>
        <a:xfrm>
          <a:off x="734334" y="875999"/>
          <a:ext cx="7052431"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2.- Planteamiento del problema</a:t>
          </a:r>
        </a:p>
      </dsp:txBody>
      <dsp:txXfrm>
        <a:off x="734334" y="875999"/>
        <a:ext cx="7052431" cy="437758"/>
      </dsp:txXfrm>
    </dsp:sp>
    <dsp:sp modelId="{B2AA6CBF-3BC5-4AF6-B012-E12FDCC6F6A4}">
      <dsp:nvSpPr>
        <dsp:cNvPr id="0" name=""/>
        <dsp:cNvSpPr/>
      </dsp:nvSpPr>
      <dsp:spPr>
        <a:xfrm>
          <a:off x="460735" y="821279"/>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0B002D-1137-40D1-8618-7968FF7CA642}">
      <dsp:nvSpPr>
        <dsp:cNvPr id="0" name=""/>
        <dsp:cNvSpPr/>
      </dsp:nvSpPr>
      <dsp:spPr>
        <a:xfrm>
          <a:off x="951576" y="1532541"/>
          <a:ext cx="6835190"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3.- Objetivos</a:t>
          </a:r>
        </a:p>
      </dsp:txBody>
      <dsp:txXfrm>
        <a:off x="951576" y="1532541"/>
        <a:ext cx="6835190" cy="437758"/>
      </dsp:txXfrm>
    </dsp:sp>
    <dsp:sp modelId="{6AEDB1B0-F5BC-4BC0-8DD8-5C81998B921E}">
      <dsp:nvSpPr>
        <dsp:cNvPr id="0" name=""/>
        <dsp:cNvSpPr/>
      </dsp:nvSpPr>
      <dsp:spPr>
        <a:xfrm>
          <a:off x="677976" y="1477821"/>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AEBE0-D480-4A08-9D78-13220758C544}">
      <dsp:nvSpPr>
        <dsp:cNvPr id="0" name=""/>
        <dsp:cNvSpPr/>
      </dsp:nvSpPr>
      <dsp:spPr>
        <a:xfrm>
          <a:off x="1020939" y="2189564"/>
          <a:ext cx="6765827"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4.- Desarrollo</a:t>
          </a:r>
        </a:p>
      </dsp:txBody>
      <dsp:txXfrm>
        <a:off x="1020939" y="2189564"/>
        <a:ext cx="6765827" cy="437758"/>
      </dsp:txXfrm>
    </dsp:sp>
    <dsp:sp modelId="{72955987-53B9-4531-902C-00C7A09DEC65}">
      <dsp:nvSpPr>
        <dsp:cNvPr id="0" name=""/>
        <dsp:cNvSpPr/>
      </dsp:nvSpPr>
      <dsp:spPr>
        <a:xfrm>
          <a:off x="747340" y="2134844"/>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AE522-7D36-4539-B839-7264869352DC}">
      <dsp:nvSpPr>
        <dsp:cNvPr id="0" name=""/>
        <dsp:cNvSpPr/>
      </dsp:nvSpPr>
      <dsp:spPr>
        <a:xfrm>
          <a:off x="951576" y="2846588"/>
          <a:ext cx="6835190"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5.- Pruebas y Resultados</a:t>
          </a:r>
        </a:p>
      </dsp:txBody>
      <dsp:txXfrm>
        <a:off x="951576" y="2846588"/>
        <a:ext cx="6835190" cy="437758"/>
      </dsp:txXfrm>
    </dsp:sp>
    <dsp:sp modelId="{DBC4BEF0-E382-4331-A94E-5D279B34041E}">
      <dsp:nvSpPr>
        <dsp:cNvPr id="0" name=""/>
        <dsp:cNvSpPr/>
      </dsp:nvSpPr>
      <dsp:spPr>
        <a:xfrm>
          <a:off x="677976" y="2791868"/>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CF8BB-F520-4F9C-A97B-2E543189C622}">
      <dsp:nvSpPr>
        <dsp:cNvPr id="0" name=""/>
        <dsp:cNvSpPr/>
      </dsp:nvSpPr>
      <dsp:spPr>
        <a:xfrm>
          <a:off x="734334" y="3503129"/>
          <a:ext cx="7052431"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Arial" panose="020B0604020202020204" pitchFamily="34" charset="0"/>
              <a:cs typeface="Arial" panose="020B0604020202020204" pitchFamily="34" charset="0"/>
            </a:rPr>
            <a:t>6.- Conclusiones y Recomendaciones</a:t>
          </a:r>
        </a:p>
      </dsp:txBody>
      <dsp:txXfrm>
        <a:off x="734334" y="3503129"/>
        <a:ext cx="7052431" cy="437758"/>
      </dsp:txXfrm>
    </dsp:sp>
    <dsp:sp modelId="{26613157-4253-42DC-8C41-DCFF7D207CC7}">
      <dsp:nvSpPr>
        <dsp:cNvPr id="0" name=""/>
        <dsp:cNvSpPr/>
      </dsp:nvSpPr>
      <dsp:spPr>
        <a:xfrm>
          <a:off x="460735" y="3448410"/>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3014F-C79C-46AA-A26D-AA75489BB22A}">
      <dsp:nvSpPr>
        <dsp:cNvPr id="0" name=""/>
        <dsp:cNvSpPr/>
      </dsp:nvSpPr>
      <dsp:spPr>
        <a:xfrm>
          <a:off x="337904" y="4160153"/>
          <a:ext cx="7448861" cy="43775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4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7.- Trabajos Futuros</a:t>
          </a:r>
        </a:p>
      </dsp:txBody>
      <dsp:txXfrm>
        <a:off x="337904" y="4160153"/>
        <a:ext cx="7448861" cy="437758"/>
      </dsp:txXfrm>
    </dsp:sp>
    <dsp:sp modelId="{0A3E7718-1AF0-467B-9091-B996605A171B}">
      <dsp:nvSpPr>
        <dsp:cNvPr id="0" name=""/>
        <dsp:cNvSpPr/>
      </dsp:nvSpPr>
      <dsp:spPr>
        <a:xfrm>
          <a:off x="64305" y="4105433"/>
          <a:ext cx="547198" cy="5471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C792-B3FD-4349-B828-745546343C4D}">
      <dsp:nvSpPr>
        <dsp:cNvPr id="0" name=""/>
        <dsp:cNvSpPr/>
      </dsp:nvSpPr>
      <dsp:spPr>
        <a:xfrm rot="5400000">
          <a:off x="452409" y="2126330"/>
          <a:ext cx="1700082" cy="1935483"/>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DA128-56D5-4460-B27D-ABE8C3BA729A}">
      <dsp:nvSpPr>
        <dsp:cNvPr id="0" name=""/>
        <dsp:cNvSpPr/>
      </dsp:nvSpPr>
      <dsp:spPr>
        <a:xfrm>
          <a:off x="1990" y="241755"/>
          <a:ext cx="2861937" cy="200326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t>Medidor Eléctrico Sentron PAC 3200</a:t>
          </a:r>
        </a:p>
      </dsp:txBody>
      <dsp:txXfrm>
        <a:off x="99799" y="339564"/>
        <a:ext cx="2666319" cy="1807645"/>
      </dsp:txXfrm>
    </dsp:sp>
    <dsp:sp modelId="{52C586D8-7139-4B56-B779-711AA1A2B301}">
      <dsp:nvSpPr>
        <dsp:cNvPr id="0" name=""/>
        <dsp:cNvSpPr/>
      </dsp:nvSpPr>
      <dsp:spPr>
        <a:xfrm>
          <a:off x="2936333" y="379898"/>
          <a:ext cx="3665294" cy="161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Instalación en tablero de distribución de 220Vac.</a:t>
          </a:r>
        </a:p>
        <a:p>
          <a:pPr marL="171450" lvl="1" indent="-171450" algn="l" defTabSz="711200">
            <a:lnSpc>
              <a:spcPct val="90000"/>
            </a:lnSpc>
            <a:spcBef>
              <a:spcPct val="0"/>
            </a:spcBef>
            <a:spcAft>
              <a:spcPct val="15000"/>
            </a:spcAft>
            <a:buChar char="•"/>
          </a:pPr>
          <a:r>
            <a:rPr lang="es-EC" sz="1600" kern="1200" dirty="0"/>
            <a:t>Configuración de comunicación.</a:t>
          </a:r>
        </a:p>
        <a:p>
          <a:pPr marL="228600" lvl="1" indent="-228600" algn="l" defTabSz="889000">
            <a:lnSpc>
              <a:spcPct val="90000"/>
            </a:lnSpc>
            <a:spcBef>
              <a:spcPct val="0"/>
            </a:spcBef>
            <a:spcAft>
              <a:spcPct val="15000"/>
            </a:spcAft>
            <a:buChar char="•"/>
          </a:pPr>
          <a:endParaRPr lang="es-EC" sz="2000" kern="1200" dirty="0"/>
        </a:p>
      </dsp:txBody>
      <dsp:txXfrm>
        <a:off x="2936333" y="379898"/>
        <a:ext cx="3665294" cy="1619125"/>
      </dsp:txXfrm>
    </dsp:sp>
    <dsp:sp modelId="{D76F9B66-9CE7-4033-A31F-8FDC3562C201}">
      <dsp:nvSpPr>
        <dsp:cNvPr id="0" name=""/>
        <dsp:cNvSpPr/>
      </dsp:nvSpPr>
      <dsp:spPr>
        <a:xfrm>
          <a:off x="2411147" y="2455241"/>
          <a:ext cx="2861937" cy="200326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a:t>Siemens </a:t>
          </a:r>
          <a:r>
            <a:rPr lang="es-EC" sz="3000" kern="1200" dirty="0" err="1"/>
            <a:t>Simatic</a:t>
          </a:r>
          <a:r>
            <a:rPr lang="es-EC" sz="3000" kern="1200" dirty="0"/>
            <a:t> IoT2040</a:t>
          </a:r>
        </a:p>
      </dsp:txBody>
      <dsp:txXfrm>
        <a:off x="2508956" y="2553050"/>
        <a:ext cx="2666319" cy="1807645"/>
      </dsp:txXfrm>
    </dsp:sp>
    <dsp:sp modelId="{8B9801DD-9B72-44CE-AA58-73A8A669899D}">
      <dsp:nvSpPr>
        <dsp:cNvPr id="0" name=""/>
        <dsp:cNvSpPr/>
      </dsp:nvSpPr>
      <dsp:spPr>
        <a:xfrm>
          <a:off x="5354370" y="2683138"/>
          <a:ext cx="2606538" cy="161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Puesta en marcha del SO para la pasarela.</a:t>
          </a:r>
        </a:p>
        <a:p>
          <a:pPr marL="171450" lvl="1" indent="-171450" algn="l" defTabSz="755650">
            <a:lnSpc>
              <a:spcPct val="90000"/>
            </a:lnSpc>
            <a:spcBef>
              <a:spcPct val="0"/>
            </a:spcBef>
            <a:spcAft>
              <a:spcPct val="15000"/>
            </a:spcAft>
            <a:buChar char="•"/>
          </a:pPr>
          <a:r>
            <a:rPr lang="es-EC" sz="1700" kern="1200" dirty="0"/>
            <a:t>Configuración y adecuación de herramientas necesarias.</a:t>
          </a:r>
        </a:p>
      </dsp:txBody>
      <dsp:txXfrm>
        <a:off x="5354370" y="2683138"/>
        <a:ext cx="2606538" cy="16191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18061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7dffd565_0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507dffd565_0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507dffd565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67" name="Google Shape;67;g507dffd565_0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61087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f2d707433_3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f2d707433_3_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76" name="Google Shape;76;g4f2d707433_3_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2</a:t>
            </a:fld>
            <a:endParaRPr/>
          </a:p>
        </p:txBody>
      </p:sp>
    </p:spTree>
    <p:extLst>
      <p:ext uri="{BB962C8B-B14F-4D97-AF65-F5344CB8AC3E}">
        <p14:creationId xmlns:p14="http://schemas.microsoft.com/office/powerpoint/2010/main" val="210454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adce30f7a_0_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adce30f7a_0_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82" name="Google Shape;82;g8adce30f7a_0_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3</a:t>
            </a:fld>
            <a:endParaRPr/>
          </a:p>
        </p:txBody>
      </p:sp>
    </p:spTree>
    <p:extLst>
      <p:ext uri="{BB962C8B-B14F-4D97-AF65-F5344CB8AC3E}">
        <p14:creationId xmlns:p14="http://schemas.microsoft.com/office/powerpoint/2010/main" val="3054492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1.0</a:t>
            </a:r>
            <a:endParaRPr/>
          </a:p>
        </p:txBody>
      </p:sp>
      <p:sp>
        <p:nvSpPr>
          <p:cNvPr id="29" name="Google Shape;29;p3"/>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1"/>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1"/>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youtu.be/xqq6ffMJj_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70" name="Google Shape;70;p14"/>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71" name="Google Shape;71;p14"/>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72" name="Google Shape;72;p14"/>
          <p:cNvSpPr txBox="1"/>
          <p:nvPr/>
        </p:nvSpPr>
        <p:spPr>
          <a:xfrm>
            <a:off x="826475" y="1649275"/>
            <a:ext cx="8124900" cy="154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4800" b="1"/>
          </a:p>
          <a:p>
            <a:pPr marL="0" marR="0" lvl="0" indent="0" algn="ctr" rtl="0">
              <a:lnSpc>
                <a:spcPct val="100000"/>
              </a:lnSpc>
              <a:spcBef>
                <a:spcPts val="0"/>
              </a:spcBef>
              <a:spcAft>
                <a:spcPts val="0"/>
              </a:spcAft>
              <a:buClr>
                <a:schemeClr val="dk1"/>
              </a:buClr>
              <a:buSzPts val="1100"/>
              <a:buFont typeface="Arial"/>
              <a:buNone/>
            </a:pPr>
            <a:endParaRPr sz="4800" b="1"/>
          </a:p>
          <a:p>
            <a:pPr marL="0" marR="0" lvl="0" indent="0" algn="ctr" rtl="0">
              <a:lnSpc>
                <a:spcPct val="100000"/>
              </a:lnSpc>
              <a:spcBef>
                <a:spcPts val="0"/>
              </a:spcBef>
              <a:spcAft>
                <a:spcPts val="0"/>
              </a:spcAft>
              <a:buClr>
                <a:schemeClr val="dk1"/>
              </a:buClr>
              <a:buSzPts val="1100"/>
              <a:buFont typeface="Arial"/>
              <a:buNone/>
            </a:pPr>
            <a:endParaRPr sz="3000" b="1"/>
          </a:p>
          <a:p>
            <a:pPr marL="0" marR="0" lvl="0" indent="0" algn="ctr" rtl="0">
              <a:lnSpc>
                <a:spcPct val="100000"/>
              </a:lnSpc>
              <a:spcBef>
                <a:spcPts val="0"/>
              </a:spcBef>
              <a:spcAft>
                <a:spcPts val="0"/>
              </a:spcAft>
              <a:buClr>
                <a:schemeClr val="dk1"/>
              </a:buClr>
              <a:buSzPts val="1100"/>
              <a:buFont typeface="Arial"/>
              <a:buNone/>
            </a:pPr>
            <a:endParaRPr sz="2400" b="1" i="0" u="none" strike="noStrike" cap="none">
              <a:solidFill>
                <a:srgbClr val="000000"/>
              </a:solidFill>
              <a:latin typeface="Arial"/>
              <a:ea typeface="Arial"/>
              <a:cs typeface="Arial"/>
              <a:sym typeface="Arial"/>
            </a:endParaRPr>
          </a:p>
        </p:txBody>
      </p:sp>
      <p:sp>
        <p:nvSpPr>
          <p:cNvPr id="6" name="2 Rectángulo">
            <a:extLst>
              <a:ext uri="{FF2B5EF4-FFF2-40B4-BE49-F238E27FC236}">
                <a16:creationId xmlns:a16="http://schemas.microsoft.com/office/drawing/2014/main" id="{4AE2212E-D483-4506-A744-70F6B3C0AC98}"/>
              </a:ext>
            </a:extLst>
          </p:cNvPr>
          <p:cNvSpPr/>
          <p:nvPr/>
        </p:nvSpPr>
        <p:spPr>
          <a:xfrm>
            <a:off x="621725" y="873825"/>
            <a:ext cx="8534400" cy="1200329"/>
          </a:xfrm>
          <a:prstGeom prst="rect">
            <a:avLst/>
          </a:prstGeom>
          <a:noFill/>
        </p:spPr>
        <p:txBody>
          <a:bodyPr wrap="square" lIns="91440" tIns="45720" rIns="91440" bIns="4572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a:r>
              <a:rPr lang="es-ES" sz="3600" b="1" dirty="0">
                <a:ln w="12700">
                  <a:solidFill>
                    <a:schemeClr val="bg2"/>
                  </a:solidFill>
                  <a:prstDash val="solid"/>
                </a:ln>
                <a:solidFill>
                  <a:schemeClr val="tx2"/>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Universidad de las Fuerzas Armadas  ESPE</a:t>
            </a:r>
          </a:p>
        </p:txBody>
      </p:sp>
      <p:sp>
        <p:nvSpPr>
          <p:cNvPr id="7" name="8 Rectángulo">
            <a:extLst>
              <a:ext uri="{FF2B5EF4-FFF2-40B4-BE49-F238E27FC236}">
                <a16:creationId xmlns:a16="http://schemas.microsoft.com/office/drawing/2014/main" id="{EAFE98A0-F78B-418A-B3C2-CAD1148BCD48}"/>
              </a:ext>
            </a:extLst>
          </p:cNvPr>
          <p:cNvSpPr/>
          <p:nvPr/>
        </p:nvSpPr>
        <p:spPr>
          <a:xfrm>
            <a:off x="1274764" y="1997208"/>
            <a:ext cx="7228322" cy="954107"/>
          </a:xfrm>
          <a:prstGeom prst="rect">
            <a:avLst/>
          </a:prstGeom>
          <a:noFill/>
        </p:spPr>
        <p:txBody>
          <a:bodyPr wrap="square" lIns="91440" tIns="45720" rIns="91440" bIns="4572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a:r>
              <a:rPr lang="es-ES" sz="2800" b="1" dirty="0">
                <a:ln w="12700">
                  <a:solidFill>
                    <a:schemeClr val="bg2"/>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Departamento de Eléctrica, Electrónica y Telecomunicaciones</a:t>
            </a:r>
          </a:p>
        </p:txBody>
      </p:sp>
      <p:sp>
        <p:nvSpPr>
          <p:cNvPr id="8" name="4 Rectángulo">
            <a:extLst>
              <a:ext uri="{FF2B5EF4-FFF2-40B4-BE49-F238E27FC236}">
                <a16:creationId xmlns:a16="http://schemas.microsoft.com/office/drawing/2014/main" id="{E3F6BF85-6531-46EA-A133-1C37E730F016}"/>
              </a:ext>
            </a:extLst>
          </p:cNvPr>
          <p:cNvSpPr/>
          <p:nvPr/>
        </p:nvSpPr>
        <p:spPr>
          <a:xfrm>
            <a:off x="1145309" y="3015428"/>
            <a:ext cx="7806066" cy="952837"/>
          </a:xfrm>
          <a:prstGeom prst="rect">
            <a:avLst/>
          </a:prstGeom>
          <a:noFill/>
        </p:spPr>
        <p:txBody>
          <a:bodyPr wrap="square" lIns="77925" tIns="38963" rIns="77925" bIns="3896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a:lnSpc>
                <a:spcPct val="107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Diseño y simulación de un sistema de monitoreo de la calidad de energía de la planta industrial de SEDEMI S.C.C. mediante un sistema de adquisición de datos y de una HMI con enfoque en industria 4.0.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5 Subtítulo">
            <a:extLst>
              <a:ext uri="{FF2B5EF4-FFF2-40B4-BE49-F238E27FC236}">
                <a16:creationId xmlns:a16="http://schemas.microsoft.com/office/drawing/2014/main" id="{017A89BB-CE4F-472B-BADC-F98B67EF5FEF}"/>
              </a:ext>
            </a:extLst>
          </p:cNvPr>
          <p:cNvSpPr>
            <a:spLocks noGrp="1"/>
          </p:cNvSpPr>
          <p:nvPr/>
        </p:nvSpPr>
        <p:spPr>
          <a:xfrm>
            <a:off x="2121544" y="4186902"/>
            <a:ext cx="5981031" cy="1254506"/>
          </a:xfrm>
          <a:prstGeom prst="rect">
            <a:avLst/>
          </a:prstGeom>
        </p:spPr>
        <p:txBody>
          <a:bodyPr vert="horz" lIns="77925" tIns="38963" rIns="77925" bIns="38963" rtlCol="0">
            <a:normAutofit fontScale="85000" lnSpcReduction="10000"/>
          </a:bodyPr>
          <a:lstStyle>
            <a:lvl1pPr marL="0" indent="0" algn="ctr" defTabSz="779252"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1pPr>
            <a:lvl2pPr marL="389626" indent="0" algn="ctr" defTabSz="779252"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779252" indent="0" algn="ctr" defTabSz="77925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3pPr>
            <a:lvl4pPr marL="1168878"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4pPr>
            <a:lvl5pPr marL="1558503"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5pPr>
            <a:lvl6pPr marL="1948129"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6pPr>
            <a:lvl7pPr marL="2337755"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7pPr>
            <a:lvl8pPr marL="2727381"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8pPr>
            <a:lvl9pPr marL="3117007" indent="0" algn="ctr" defTabSz="779252" rtl="0" eaLnBrk="1" latinLnBrk="0" hangingPunct="1">
              <a:spcBef>
                <a:spcPct val="20000"/>
              </a:spcBef>
              <a:buFont typeface="Arial" panose="020B0604020202020204" pitchFamily="34" charset="0"/>
              <a:buNone/>
              <a:defRPr sz="1700" kern="1200">
                <a:solidFill>
                  <a:schemeClr val="tx1">
                    <a:tint val="75000"/>
                  </a:schemeClr>
                </a:solidFill>
                <a:latin typeface="+mn-lt"/>
                <a:ea typeface="+mn-ea"/>
                <a:cs typeface="+mn-cs"/>
              </a:defRPr>
            </a:lvl9pPr>
          </a:lstStyle>
          <a:p>
            <a:r>
              <a:rPr lang="es-EC" sz="2400" b="1" dirty="0">
                <a:solidFill>
                  <a:schemeClr val="tx1"/>
                </a:solidFill>
                <a:latin typeface="Arial" panose="020B0604020202020204" pitchFamily="34" charset="0"/>
                <a:cs typeface="Arial" panose="020B0604020202020204" pitchFamily="34" charset="0"/>
              </a:rPr>
              <a:t>Autor: </a:t>
            </a:r>
            <a:r>
              <a:rPr lang="es-EC" sz="2400" dirty="0">
                <a:solidFill>
                  <a:schemeClr val="tx1"/>
                </a:solidFill>
                <a:latin typeface="Arial" panose="020B0604020202020204" pitchFamily="34" charset="0"/>
                <a:cs typeface="Arial" panose="020B0604020202020204" pitchFamily="34" charset="0"/>
              </a:rPr>
              <a:t>Carlos Iván Moncayo Olalla</a:t>
            </a:r>
          </a:p>
          <a:p>
            <a:r>
              <a:rPr lang="en-US" sz="2400" dirty="0">
                <a:solidFill>
                  <a:schemeClr val="tx1"/>
                </a:solidFill>
                <a:latin typeface="Arial" panose="020B0604020202020204" pitchFamily="34" charset="0"/>
                <a:cs typeface="Arial" panose="020B0604020202020204" pitchFamily="34" charset="0"/>
              </a:rPr>
              <a:t>       </a:t>
            </a:r>
            <a:endParaRPr lang="es-EC" sz="2400" dirty="0">
              <a:solidFill>
                <a:schemeClr val="tx1"/>
              </a:solidFill>
              <a:latin typeface="Arial" panose="020B0604020202020204" pitchFamily="34" charset="0"/>
              <a:cs typeface="Arial" panose="020B0604020202020204" pitchFamily="34" charset="0"/>
            </a:endParaRPr>
          </a:p>
          <a:p>
            <a:r>
              <a:rPr lang="es-EC" sz="2400" b="1" dirty="0">
                <a:solidFill>
                  <a:schemeClr val="tx1"/>
                </a:solidFill>
                <a:latin typeface="Arial" panose="020B0604020202020204" pitchFamily="34" charset="0"/>
                <a:cs typeface="Arial" panose="020B0604020202020204" pitchFamily="34" charset="0"/>
              </a:rPr>
              <a:t>Director: </a:t>
            </a:r>
            <a:r>
              <a:rPr lang="pt-BR" sz="2400" dirty="0">
                <a:solidFill>
                  <a:schemeClr val="tx1"/>
                </a:solidFill>
                <a:latin typeface="Arial" panose="020B0604020202020204" pitchFamily="34" charset="0"/>
                <a:cs typeface="Arial" panose="020B0604020202020204" pitchFamily="34" charset="0"/>
              </a:rPr>
              <a:t>Ing. Arcos </a:t>
            </a:r>
            <a:r>
              <a:rPr lang="pt-BR" sz="2400" dirty="0" err="1">
                <a:solidFill>
                  <a:schemeClr val="tx1"/>
                </a:solidFill>
                <a:latin typeface="Arial" panose="020B0604020202020204" pitchFamily="34" charset="0"/>
                <a:cs typeface="Arial" panose="020B0604020202020204" pitchFamily="34" charset="0"/>
              </a:rPr>
              <a:t>Avilés</a:t>
            </a:r>
            <a:r>
              <a:rPr lang="pt-BR" sz="2400" dirty="0">
                <a:solidFill>
                  <a:schemeClr val="tx1"/>
                </a:solidFill>
                <a:latin typeface="Arial" panose="020B0604020202020204" pitchFamily="34" charset="0"/>
                <a:cs typeface="Arial" panose="020B0604020202020204" pitchFamily="34" charset="0"/>
              </a:rPr>
              <a:t> Diego Gustavo, </a:t>
            </a:r>
            <a:r>
              <a:rPr lang="pt-BR" sz="2400" dirty="0" err="1">
                <a:solidFill>
                  <a:schemeClr val="tx1"/>
                </a:solidFill>
                <a:latin typeface="Arial" panose="020B0604020202020204" pitchFamily="34" charset="0"/>
                <a:cs typeface="Arial" panose="020B0604020202020204" pitchFamily="34" charset="0"/>
              </a:rPr>
              <a:t>Ph</a:t>
            </a:r>
            <a:r>
              <a:rPr lang="pt-BR" sz="2400" dirty="0">
                <a:solidFill>
                  <a:schemeClr val="tx1"/>
                </a:solidFill>
                <a:latin typeface="Arial" panose="020B0604020202020204" pitchFamily="34" charset="0"/>
                <a:cs typeface="Arial" panose="020B0604020202020204" pitchFamily="34" charset="0"/>
              </a:rPr>
              <a:t>. D.</a:t>
            </a:r>
            <a:endParaRPr lang="es-EC" sz="24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796606"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Adquisición de datos desde Sentron PAC 3200</a:t>
            </a:r>
          </a:p>
        </p:txBody>
      </p:sp>
      <p:pic>
        <p:nvPicPr>
          <p:cNvPr id="13" name="Imagen 12"/>
          <p:cNvPicPr/>
          <p:nvPr/>
        </p:nvPicPr>
        <p:blipFill rotWithShape="1">
          <a:blip r:embed="rId2" cstate="print">
            <a:extLst>
              <a:ext uri="{28A0092B-C50C-407E-A947-70E740481C1C}">
                <a14:useLocalDpi xmlns:a14="http://schemas.microsoft.com/office/drawing/2010/main" val="0"/>
              </a:ext>
            </a:extLst>
          </a:blip>
          <a:srcRect b="4093"/>
          <a:stretch/>
        </p:blipFill>
        <p:spPr bwMode="auto">
          <a:xfrm>
            <a:off x="5789885" y="2800077"/>
            <a:ext cx="2022475" cy="2951480"/>
          </a:xfrm>
          <a:prstGeom prst="rect">
            <a:avLst/>
          </a:prstGeom>
          <a:noFill/>
          <a:ln>
            <a:noFill/>
          </a:ln>
          <a:extLst>
            <a:ext uri="{53640926-AAD7-44D8-BBD7-CCE9431645EC}">
              <a14:shadowObscured xmlns:a14="http://schemas.microsoft.com/office/drawing/2010/main"/>
            </a:ext>
          </a:extLst>
        </p:spPr>
      </p:pic>
      <p:sp>
        <p:nvSpPr>
          <p:cNvPr id="14" name="Rectángulo 13"/>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a:t>
            </a:r>
            <a:r>
              <a:rPr lang="es-ES" dirty="0" err="1">
                <a:latin typeface="Arial" panose="020B0604020202020204" pitchFamily="34" charset="0"/>
                <a:cs typeface="Arial" panose="020B0604020202020204" pitchFamily="34" charset="0"/>
              </a:rPr>
              <a:t>timestamp</a:t>
            </a:r>
            <a:r>
              <a:rPr lang="es-E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s-EC" dirty="0"/>
          </a:p>
        </p:txBody>
      </p:sp>
      <p:pic>
        <p:nvPicPr>
          <p:cNvPr id="7" name="Imagen 6"/>
          <p:cNvPicPr>
            <a:picLocks noChangeAspect="1"/>
          </p:cNvPicPr>
          <p:nvPr/>
        </p:nvPicPr>
        <p:blipFill>
          <a:blip r:embed="rId3"/>
          <a:stretch>
            <a:fillRect/>
          </a:stretch>
        </p:blipFill>
        <p:spPr>
          <a:xfrm>
            <a:off x="1071474" y="1941691"/>
            <a:ext cx="4276307" cy="725310"/>
          </a:xfrm>
          <a:prstGeom prst="rect">
            <a:avLst/>
          </a:prstGeom>
        </p:spPr>
      </p:pic>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739" y="3166956"/>
            <a:ext cx="4549775" cy="728345"/>
          </a:xfrm>
          <a:prstGeom prst="rect">
            <a:avLst/>
          </a:prstGeom>
          <a:noFill/>
          <a:ln>
            <a:noFill/>
          </a:ln>
        </p:spPr>
      </p:pic>
      <p:sp>
        <p:nvSpPr>
          <p:cNvPr id="16" name="Rectángulo 15"/>
          <p:cNvSpPr/>
          <p:nvPr/>
        </p:nvSpPr>
        <p:spPr>
          <a:xfrm>
            <a:off x="775781" y="2734763"/>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a:t>
            </a:r>
            <a:r>
              <a:rPr lang="es-ES" dirty="0" err="1">
                <a:latin typeface="Arial" panose="020B0604020202020204" pitchFamily="34" charset="0"/>
                <a:cs typeface="Arial" panose="020B0604020202020204" pitchFamily="34" charset="0"/>
              </a:rPr>
              <a:t>Modbus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Getter</a:t>
            </a:r>
            <a:r>
              <a:rPr lang="es-E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s-EC" dirty="0"/>
          </a:p>
        </p:txBody>
      </p:sp>
      <p:pic>
        <p:nvPicPr>
          <p:cNvPr id="17" name="Imagen 16"/>
          <p:cNvPicPr/>
          <p:nvPr/>
        </p:nvPicPr>
        <p:blipFill>
          <a:blip r:embed="rId5"/>
          <a:stretch>
            <a:fillRect/>
          </a:stretch>
        </p:blipFill>
        <p:spPr>
          <a:xfrm>
            <a:off x="3074481" y="3902774"/>
            <a:ext cx="2273300" cy="2124075"/>
          </a:xfrm>
          <a:prstGeom prst="rect">
            <a:avLst/>
          </a:prstGeom>
        </p:spPr>
      </p:pic>
    </p:spTree>
    <p:extLst>
      <p:ext uri="{BB962C8B-B14F-4D97-AF65-F5344CB8AC3E}">
        <p14:creationId xmlns:p14="http://schemas.microsoft.com/office/powerpoint/2010/main" val="167921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14" name="Rectángulo 13"/>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“Decimal a Binario” </a:t>
            </a:r>
          </a:p>
          <a:p>
            <a:pPr marL="285750" indent="-285750">
              <a:buFont typeface="Arial" panose="020B0604020202020204" pitchFamily="34" charset="0"/>
              <a:buChar char="•"/>
            </a:pPr>
            <a:endParaRPr lang="es-EC"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775781" y="1884287"/>
            <a:ext cx="4572000" cy="810031"/>
          </a:xfrm>
          <a:prstGeom prst="rect">
            <a:avLst/>
          </a:prstGeom>
          <a:noFill/>
          <a:ln>
            <a:noFill/>
          </a:ln>
        </p:spPr>
      </p:pic>
      <p:pic>
        <p:nvPicPr>
          <p:cNvPr id="12" name="Imagen 11"/>
          <p:cNvPicPr/>
          <p:nvPr/>
        </p:nvPicPr>
        <p:blipFill>
          <a:blip r:embed="rId3"/>
          <a:stretch>
            <a:fillRect/>
          </a:stretch>
        </p:blipFill>
        <p:spPr>
          <a:xfrm>
            <a:off x="280719" y="2694318"/>
            <a:ext cx="4549775" cy="2878455"/>
          </a:xfrm>
          <a:prstGeom prst="rect">
            <a:avLst/>
          </a:prstGeom>
        </p:spPr>
      </p:pic>
      <p:pic>
        <p:nvPicPr>
          <p:cNvPr id="17" name="Imagen 16"/>
          <p:cNvPicPr/>
          <p:nvPr/>
        </p:nvPicPr>
        <p:blipFill rotWithShape="1">
          <a:blip r:embed="rId4"/>
          <a:srcRect l="3327" t="2797" r="4068"/>
          <a:stretch/>
        </p:blipFill>
        <p:spPr bwMode="auto">
          <a:xfrm>
            <a:off x="4713514" y="3166956"/>
            <a:ext cx="4212772" cy="2486025"/>
          </a:xfrm>
          <a:prstGeom prst="rect">
            <a:avLst/>
          </a:prstGeom>
          <a:ln>
            <a:noFill/>
          </a:ln>
          <a:extLst>
            <a:ext uri="{53640926-AAD7-44D8-BBD7-CCE9431645EC}">
              <a14:shadowObscured xmlns:a14="http://schemas.microsoft.com/office/drawing/2010/main"/>
            </a:ext>
          </a:extLst>
        </p:spPr>
      </p:pic>
      <p:sp>
        <p:nvSpPr>
          <p:cNvPr id="18" name="CuadroTexto 17">
            <a:extLst>
              <a:ext uri="{FF2B5EF4-FFF2-40B4-BE49-F238E27FC236}">
                <a16:creationId xmlns:a16="http://schemas.microsoft.com/office/drawing/2014/main" id="{CCF00A21-5373-41A4-89EB-511C8D61C07F}"/>
              </a:ext>
            </a:extLst>
          </p:cNvPr>
          <p:cNvSpPr txBox="1"/>
          <p:nvPr/>
        </p:nvSpPr>
        <p:spPr>
          <a:xfrm>
            <a:off x="628937" y="800519"/>
            <a:ext cx="7796606"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Adquisición de datos desde Sentron PAC 3200</a:t>
            </a:r>
          </a:p>
        </p:txBody>
      </p:sp>
    </p:spTree>
    <p:extLst>
      <p:ext uri="{BB962C8B-B14F-4D97-AF65-F5344CB8AC3E}">
        <p14:creationId xmlns:p14="http://schemas.microsoft.com/office/powerpoint/2010/main" val="7392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14" name="Rectángulo 13"/>
          <p:cNvSpPr/>
          <p:nvPr/>
        </p:nvSpPr>
        <p:spPr>
          <a:xfrm>
            <a:off x="1494238" y="2782539"/>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a:t>
            </a:r>
            <a:r>
              <a:rPr lang="es-ES" dirty="0" err="1">
                <a:latin typeface="Arial" panose="020B0604020202020204" pitchFamily="34" charset="0"/>
                <a:cs typeface="Arial" panose="020B0604020202020204" pitchFamily="34" charset="0"/>
              </a:rPr>
              <a:t>toFloat</a:t>
            </a:r>
            <a:r>
              <a:rPr lang="es-E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s-EC"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963511" y="3044149"/>
            <a:ext cx="5391150" cy="863600"/>
          </a:xfrm>
          <a:prstGeom prst="rect">
            <a:avLst/>
          </a:prstGeom>
          <a:noFill/>
          <a:ln>
            <a:noFill/>
          </a:ln>
        </p:spPr>
      </p:pic>
      <p:sp>
        <p:nvSpPr>
          <p:cNvPr id="10" name="CuadroTexto 9">
            <a:extLst>
              <a:ext uri="{FF2B5EF4-FFF2-40B4-BE49-F238E27FC236}">
                <a16:creationId xmlns:a16="http://schemas.microsoft.com/office/drawing/2014/main" id="{CCF00A21-5373-41A4-89EB-511C8D61C07F}"/>
              </a:ext>
            </a:extLst>
          </p:cNvPr>
          <p:cNvSpPr txBox="1"/>
          <p:nvPr/>
        </p:nvSpPr>
        <p:spPr>
          <a:xfrm>
            <a:off x="628937" y="800519"/>
            <a:ext cx="7796606"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Adquisición de datos desde Sentron PAC 3200</a:t>
            </a:r>
          </a:p>
        </p:txBody>
      </p:sp>
    </p:spTree>
    <p:extLst>
      <p:ext uri="{BB962C8B-B14F-4D97-AF65-F5344CB8AC3E}">
        <p14:creationId xmlns:p14="http://schemas.microsoft.com/office/powerpoint/2010/main" val="118763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Notificación de eventos por correo</a:t>
            </a:r>
          </a:p>
        </p:txBody>
      </p:sp>
      <p:sp>
        <p:nvSpPr>
          <p:cNvPr id="14" name="Rectángulo 13"/>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“Segmentación de variables” </a:t>
            </a:r>
          </a:p>
          <a:p>
            <a:pPr marL="285750" indent="-285750">
              <a:buFont typeface="Arial" panose="020B0604020202020204" pitchFamily="34" charset="0"/>
              <a:buChar char="•"/>
            </a:pPr>
            <a:endParaRPr lang="es-EC" dirty="0"/>
          </a:p>
        </p:txBody>
      </p:sp>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976502" y="1935159"/>
            <a:ext cx="5392420" cy="1188720"/>
          </a:xfrm>
          <a:prstGeom prst="rect">
            <a:avLst/>
          </a:prstGeom>
        </p:spPr>
      </p:pic>
      <p:pic>
        <p:nvPicPr>
          <p:cNvPr id="10" name="Imagen 9"/>
          <p:cNvPicPr/>
          <p:nvPr/>
        </p:nvPicPr>
        <p:blipFill>
          <a:blip r:embed="rId3"/>
          <a:stretch>
            <a:fillRect/>
          </a:stretch>
        </p:blipFill>
        <p:spPr>
          <a:xfrm>
            <a:off x="5562600" y="2710543"/>
            <a:ext cx="2846477" cy="3179581"/>
          </a:xfrm>
          <a:prstGeom prst="rect">
            <a:avLst/>
          </a:prstGeom>
        </p:spPr>
      </p:pic>
      <p:sp>
        <p:nvSpPr>
          <p:cNvPr id="13" name="Rectángulo 12"/>
          <p:cNvSpPr/>
          <p:nvPr/>
        </p:nvSpPr>
        <p:spPr>
          <a:xfrm>
            <a:off x="775781" y="3777113"/>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Eventos: </a:t>
            </a:r>
          </a:p>
          <a:p>
            <a:pPr marL="285750" indent="-285750">
              <a:buFont typeface="Arial" panose="020B0604020202020204" pitchFamily="34" charset="0"/>
              <a:buChar char="•"/>
            </a:pPr>
            <a:endParaRPr lang="es-EC" dirty="0"/>
          </a:p>
        </p:txBody>
      </p:sp>
      <p:sp>
        <p:nvSpPr>
          <p:cNvPr id="15" name="Rectángulo 14"/>
          <p:cNvSpPr/>
          <p:nvPr/>
        </p:nvSpPr>
        <p:spPr>
          <a:xfrm>
            <a:off x="1200324" y="4161088"/>
            <a:ext cx="3713421" cy="1169551"/>
          </a:xfrm>
          <a:prstGeom prst="rect">
            <a:avLst/>
          </a:prstGeom>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Caídas de voltaje y sobretensiones, en voltajes entre línea - neutro.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Factor de potencia bajo el 0.92, valores por línea y total.</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67158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Notificación de eventos por correo</a:t>
            </a:r>
          </a:p>
        </p:txBody>
      </p:sp>
      <p:sp>
        <p:nvSpPr>
          <p:cNvPr id="14" name="Rectángulo 13"/>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“Asignación de límites” </a:t>
            </a:r>
          </a:p>
          <a:p>
            <a:pPr marL="285750" indent="-285750">
              <a:buFont typeface="Arial" panose="020B0604020202020204" pitchFamily="34" charset="0"/>
              <a:buChar char="•"/>
            </a:pPr>
            <a:endParaRPr lang="es-EC" dirty="0"/>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37" y="2017286"/>
            <a:ext cx="5392420" cy="1190625"/>
          </a:xfrm>
          <a:prstGeom prst="rect">
            <a:avLst/>
          </a:prstGeom>
          <a:noFill/>
          <a:ln>
            <a:noFill/>
          </a:ln>
        </p:spPr>
      </p:pic>
      <mc:AlternateContent xmlns:mc="http://schemas.openxmlformats.org/markup-compatibility/2006" xmlns:a14="http://schemas.microsoft.com/office/drawing/2010/main">
        <mc:Choice Requires="a14">
          <p:sp>
            <p:nvSpPr>
              <p:cNvPr id="4" name="Rectángulo 3"/>
              <p:cNvSpPr/>
              <p:nvPr/>
            </p:nvSpPr>
            <p:spPr>
              <a:xfrm>
                <a:off x="341745" y="3650972"/>
                <a:ext cx="5900057" cy="1989904"/>
              </a:xfrm>
              <a:prstGeom prst="rect">
                <a:avLst/>
              </a:prstGeom>
            </p:spPr>
            <p:txBody>
              <a:bodyPr wrap="square">
                <a:spAutoFit/>
              </a:bodyPr>
              <a:lstStyle/>
              <a:p>
                <a:pPr algn="just">
                  <a:spcAft>
                    <a:spcPts val="800"/>
                  </a:spcAft>
                </a:pPr>
                <a:r>
                  <a:rPr lang="es-EC" dirty="0">
                    <a:latin typeface="+mj-lt"/>
                    <a:ea typeface="Calibri" panose="020F0502020204030204" pitchFamily="34" charset="0"/>
                  </a:rPr>
                  <a:t>Valor permitido Línea – Neutro variación permitida del 8%, los valores permitidos serán obtenidos mediante las siguientes ecuaciones:</a:t>
                </a:r>
              </a:p>
              <a:p>
                <a:pPr indent="457200" algn="just">
                  <a:spcAft>
                    <a:spcPts val="800"/>
                  </a:spcAft>
                  <a:tabLst>
                    <a:tab pos="2870200" algn="ctr"/>
                    <a:tab pos="5727700" algn="r"/>
                  </a:tabLst>
                </a:pPr>
                <a:r>
                  <a:rPr lang="es-EC" sz="1600" dirty="0">
                    <a:effectLst/>
                    <a:latin typeface="+mj-lt"/>
                    <a:ea typeface="Calibri" panose="020F0502020204030204" pitchFamily="34" charset="0"/>
                  </a:rPr>
                  <a:t>	</a:t>
                </a:r>
                <a14:m>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𝑉</m:t>
                        </m:r>
                      </m:e>
                      <m:sub>
                        <m:r>
                          <a:rPr lang="es-EC" sz="1600" i="1">
                            <a:effectLst/>
                            <a:latin typeface="Cambria Math" panose="02040503050406030204" pitchFamily="18" charset="0"/>
                            <a:ea typeface="Calibri" panose="020F0502020204030204" pitchFamily="34" charset="0"/>
                            <a:cs typeface="Arial" panose="020B0604020202020204" pitchFamily="34" charset="0"/>
                          </a:rPr>
                          <m:t>𝐿</m:t>
                        </m:r>
                        <m:r>
                          <a:rPr lang="es-EC" sz="1600" i="1">
                            <a:effectLst/>
                            <a:latin typeface="Cambria Math" panose="02040503050406030204" pitchFamily="18" charset="0"/>
                            <a:ea typeface="Calibri" panose="020F050202020403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𝑁</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𝑚</m:t>
                        </m:r>
                        <m:r>
                          <a:rPr lang="es-EC" sz="1600" i="1">
                            <a:effectLst/>
                            <a:latin typeface="Cambria Math" panose="02040503050406030204" pitchFamily="18" charset="0"/>
                            <a:ea typeface="Calibri" panose="020F0502020204030204" pitchFamily="34" charset="0"/>
                          </a:rPr>
                          <m:t>á</m:t>
                        </m:r>
                        <m:r>
                          <a:rPr lang="es-EC" sz="1600" i="1">
                            <a:effectLst/>
                            <a:latin typeface="Cambria Math" panose="02040503050406030204" pitchFamily="18" charset="0"/>
                            <a:ea typeface="Calibri" panose="020F0502020204030204" pitchFamily="34" charset="0"/>
                            <a:cs typeface="Arial" panose="020B0604020202020204" pitchFamily="34" charset="0"/>
                          </a:rPr>
                          <m:t>𝑥</m:t>
                        </m:r>
                      </m:sub>
                    </m:sSub>
                    <m:r>
                      <a:rPr lang="es-EC" sz="1600" i="1">
                        <a:effectLst/>
                        <a:latin typeface="Cambria Math" panose="02040503050406030204" pitchFamily="18" charset="0"/>
                        <a:ea typeface="Calibri" panose="020F0502020204030204" pitchFamily="34" charset="0"/>
                        <a:cs typeface="Arial" panose="020B0604020202020204" pitchFamily="34" charset="0"/>
                      </a:rPr>
                      <m:t>=1.08</m:t>
                    </m:r>
                    <m:r>
                      <a:rPr lang="es-EC" sz="1600" i="1">
                        <a:effectLst/>
                        <a:latin typeface="Cambria Math" panose="02040503050406030204" pitchFamily="18" charset="0"/>
                        <a:ea typeface="Calibri" panose="020F0502020204030204" pitchFamily="34" charset="0"/>
                      </a:rPr>
                      <m:t>∗</m:t>
                    </m:r>
                    <m:f>
                      <m:f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𝑉</m:t>
                            </m:r>
                          </m:e>
                          <m:sub>
                            <m:r>
                              <a:rPr lang="es-EC" sz="1600" i="1">
                                <a:effectLst/>
                                <a:latin typeface="Cambria Math" panose="02040503050406030204" pitchFamily="18" charset="0"/>
                                <a:ea typeface="Calibri" panose="020F0502020204030204" pitchFamily="34" charset="0"/>
                                <a:cs typeface="Arial" panose="020B0604020202020204" pitchFamily="34" charset="0"/>
                              </a:rPr>
                              <m:t>𝐿</m:t>
                            </m:r>
                            <m:r>
                              <a:rPr lang="es-EC" sz="1600" i="1">
                                <a:effectLst/>
                                <a:latin typeface="Cambria Math" panose="02040503050406030204" pitchFamily="18" charset="0"/>
                                <a:ea typeface="Calibri" panose="020F050202020403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𝐿</m:t>
                            </m:r>
                          </m:sub>
                        </m:sSub>
                      </m:num>
                      <m:den>
                        <m:rad>
                          <m:radPr>
                            <m:degHide m:val="on"/>
                            <m:ctrlPr>
                              <a:rPr lang="es-EC" sz="1600" i="1">
                                <a:effectLst/>
                                <a:latin typeface="Cambria Math" panose="02040503050406030204" pitchFamily="18" charset="0"/>
                                <a:ea typeface="Calibri" panose="020F0502020204030204" pitchFamily="34" charset="0"/>
                                <a:cs typeface="Arial" panose="020B0604020202020204" pitchFamily="34" charset="0"/>
                              </a:rPr>
                            </m:ctrlPr>
                          </m:radPr>
                          <m:deg/>
                          <m:e>
                            <m:r>
                              <a:rPr lang="es-EC" sz="1600" i="1">
                                <a:effectLst/>
                                <a:latin typeface="Cambria Math" panose="02040503050406030204" pitchFamily="18" charset="0"/>
                                <a:ea typeface="Calibri" panose="020F0502020204030204" pitchFamily="34" charset="0"/>
                                <a:cs typeface="Arial" panose="020B0604020202020204" pitchFamily="34" charset="0"/>
                              </a:rPr>
                              <m:t>3</m:t>
                            </m:r>
                          </m:e>
                        </m:rad>
                      </m:den>
                    </m:f>
                  </m:oMath>
                </a14:m>
                <a:r>
                  <a:rPr lang="es-EC" sz="1600" dirty="0">
                    <a:effectLst/>
                    <a:latin typeface="+mj-lt"/>
                    <a:ea typeface="Calibri" panose="020F0502020204030204" pitchFamily="34" charset="0"/>
                  </a:rPr>
                  <a:t> </a:t>
                </a:r>
                <a14:m>
                  <m:oMath xmlns:m="http://schemas.openxmlformats.org/officeDocument/2006/math">
                    <m:r>
                      <a:rPr lang="es-EC" sz="1600" i="1">
                        <a:latin typeface="Cambria Math" panose="02040503050406030204" pitchFamily="18" charset="0"/>
                        <a:ea typeface="Calibri" panose="020F0502020204030204" pitchFamily="34" charset="0"/>
                        <a:cs typeface="Arial" panose="020B0604020202020204" pitchFamily="34" charset="0"/>
                      </a:rPr>
                      <m:t>=1</m:t>
                    </m:r>
                    <m:r>
                      <a:rPr lang="es-EC" sz="1600" b="0" i="1" smtClean="0">
                        <a:latin typeface="Cambria Math" panose="02040503050406030204" pitchFamily="18" charset="0"/>
                        <a:ea typeface="Calibri" panose="020F0502020204030204" pitchFamily="34" charset="0"/>
                        <a:cs typeface="Arial" panose="020B0604020202020204" pitchFamily="34" charset="0"/>
                      </a:rPr>
                      <m:t>37</m:t>
                    </m:r>
                    <m:r>
                      <a:rPr lang="es-EC" sz="1600" i="1">
                        <a:latin typeface="Cambria Math" panose="02040503050406030204" pitchFamily="18" charset="0"/>
                        <a:ea typeface="Calibri" panose="020F0502020204030204" pitchFamily="34" charset="0"/>
                        <a:cs typeface="Arial" panose="020B0604020202020204" pitchFamily="34" charset="0"/>
                      </a:rPr>
                      <m:t>.</m:t>
                    </m:r>
                    <m:r>
                      <a:rPr lang="es-EC" sz="1600" b="0" i="1" smtClean="0">
                        <a:latin typeface="Cambria Math" panose="02040503050406030204" pitchFamily="18" charset="0"/>
                        <a:ea typeface="Calibri" panose="020F0502020204030204" pitchFamily="34" charset="0"/>
                        <a:cs typeface="Arial" panose="020B0604020202020204" pitchFamily="34" charset="0"/>
                      </a:rPr>
                      <m:t>1</m:t>
                    </m:r>
                    <m:r>
                      <a:rPr lang="es-EC" sz="1600" i="1">
                        <a:latin typeface="Cambria Math" panose="02040503050406030204" pitchFamily="18" charset="0"/>
                        <a:ea typeface="Calibri" panose="020F0502020204030204" pitchFamily="34" charset="0"/>
                        <a:cs typeface="Arial" panose="020B0604020202020204" pitchFamily="34" charset="0"/>
                      </a:rPr>
                      <m:t>8 </m:t>
                    </m:r>
                  </m:oMath>
                </a14:m>
                <a:r>
                  <a:rPr lang="es-EC" sz="1600" dirty="0">
                    <a:effectLst/>
                    <a:latin typeface="+mj-lt"/>
                    <a:ea typeface="Calibri" panose="020F0502020204030204" pitchFamily="34" charset="0"/>
                  </a:rPr>
                  <a:t>	</a:t>
                </a:r>
              </a:p>
              <a:p>
                <a:pPr indent="457200" algn="just">
                  <a:spcAft>
                    <a:spcPts val="800"/>
                  </a:spcAft>
                  <a:tabLst>
                    <a:tab pos="2870200" algn="ctr"/>
                    <a:tab pos="5727700" algn="r"/>
                  </a:tabLst>
                </a:pPr>
                <a:r>
                  <a:rPr lang="es-EC" sz="1600" dirty="0">
                    <a:effectLst/>
                    <a:latin typeface="+mj-lt"/>
                    <a:ea typeface="Calibri" panose="020F0502020204030204" pitchFamily="34" charset="0"/>
                  </a:rPr>
                  <a:t>	</a:t>
                </a:r>
                <a14:m>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𝑉</m:t>
                        </m:r>
                      </m:e>
                      <m:sub>
                        <m:r>
                          <a:rPr lang="es-EC" sz="1600" i="1">
                            <a:effectLst/>
                            <a:latin typeface="Cambria Math" panose="02040503050406030204" pitchFamily="18" charset="0"/>
                            <a:ea typeface="Calibri" panose="020F0502020204030204" pitchFamily="34" charset="0"/>
                            <a:cs typeface="Arial" panose="020B0604020202020204" pitchFamily="34" charset="0"/>
                          </a:rPr>
                          <m:t>𝐿</m:t>
                        </m:r>
                        <m:r>
                          <a:rPr lang="es-EC" sz="1600" i="1">
                            <a:effectLst/>
                            <a:latin typeface="Cambria Math" panose="02040503050406030204" pitchFamily="18" charset="0"/>
                            <a:ea typeface="Calibri" panose="020F050202020403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𝑁</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𝑚</m:t>
                        </m:r>
                        <m:r>
                          <a:rPr lang="es-EC" sz="1600" i="1">
                            <a:effectLst/>
                            <a:latin typeface="Cambria Math" panose="02040503050406030204" pitchFamily="18" charset="0"/>
                            <a:ea typeface="Calibri" panose="020F0502020204030204" pitchFamily="34" charset="0"/>
                          </a:rPr>
                          <m:t>í</m:t>
                        </m:r>
                        <m:r>
                          <a:rPr lang="es-EC" sz="1600" i="1">
                            <a:effectLst/>
                            <a:latin typeface="Cambria Math" panose="02040503050406030204" pitchFamily="18" charset="0"/>
                            <a:ea typeface="Calibri" panose="020F0502020204030204" pitchFamily="34" charset="0"/>
                            <a:cs typeface="Arial" panose="020B0604020202020204" pitchFamily="34" charset="0"/>
                          </a:rPr>
                          <m:t>𝑥</m:t>
                        </m:r>
                      </m:sub>
                    </m:sSub>
                    <m:r>
                      <a:rPr lang="es-EC" sz="1600" i="1">
                        <a:effectLst/>
                        <a:latin typeface="Cambria Math" panose="02040503050406030204" pitchFamily="18" charset="0"/>
                        <a:ea typeface="Calibri" panose="020F0502020204030204" pitchFamily="34" charset="0"/>
                        <a:cs typeface="Arial" panose="020B0604020202020204" pitchFamily="34" charset="0"/>
                      </a:rPr>
                      <m:t>=0.92</m:t>
                    </m:r>
                    <m:r>
                      <a:rPr lang="es-EC" sz="1600" i="1">
                        <a:effectLst/>
                        <a:latin typeface="Cambria Math" panose="02040503050406030204" pitchFamily="18" charset="0"/>
                        <a:ea typeface="Calibri" panose="020F0502020204030204" pitchFamily="34" charset="0"/>
                      </a:rPr>
                      <m:t>∗</m:t>
                    </m:r>
                    <m:f>
                      <m:fPr>
                        <m:ctrlPr>
                          <a:rPr lang="es-EC" sz="1600"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𝑉</m:t>
                            </m:r>
                          </m:e>
                          <m:sub>
                            <m:r>
                              <a:rPr lang="es-EC" sz="1600" i="1">
                                <a:effectLst/>
                                <a:latin typeface="Cambria Math" panose="02040503050406030204" pitchFamily="18" charset="0"/>
                                <a:ea typeface="Calibri" panose="020F0502020204030204" pitchFamily="34" charset="0"/>
                                <a:cs typeface="Arial" panose="020B0604020202020204" pitchFamily="34" charset="0"/>
                              </a:rPr>
                              <m:t>𝐿</m:t>
                            </m:r>
                            <m:r>
                              <a:rPr lang="es-EC" sz="1600" i="1">
                                <a:effectLst/>
                                <a:latin typeface="Cambria Math" panose="02040503050406030204" pitchFamily="18" charset="0"/>
                                <a:ea typeface="Calibri" panose="020F050202020403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𝐿</m:t>
                            </m:r>
                          </m:sub>
                        </m:sSub>
                      </m:num>
                      <m:den>
                        <m:rad>
                          <m:radPr>
                            <m:degHide m:val="on"/>
                            <m:ctrlPr>
                              <a:rPr lang="es-EC" sz="1600" i="1">
                                <a:effectLst/>
                                <a:latin typeface="Cambria Math" panose="02040503050406030204" pitchFamily="18" charset="0"/>
                                <a:ea typeface="Calibri" panose="020F0502020204030204" pitchFamily="34" charset="0"/>
                                <a:cs typeface="Arial" panose="020B0604020202020204" pitchFamily="34" charset="0"/>
                              </a:rPr>
                            </m:ctrlPr>
                          </m:radPr>
                          <m:deg/>
                          <m:e>
                            <m:r>
                              <a:rPr lang="es-EC" sz="1600" i="1">
                                <a:effectLst/>
                                <a:latin typeface="Cambria Math" panose="02040503050406030204" pitchFamily="18" charset="0"/>
                                <a:ea typeface="Calibri" panose="020F0502020204030204" pitchFamily="34" charset="0"/>
                                <a:cs typeface="Arial" panose="020B0604020202020204" pitchFamily="34" charset="0"/>
                              </a:rPr>
                              <m:t>3</m:t>
                            </m:r>
                          </m:e>
                        </m:rad>
                      </m:den>
                    </m:f>
                  </m:oMath>
                </a14:m>
                <a:r>
                  <a:rPr lang="es-EC" sz="1600" dirty="0">
                    <a:latin typeface="+mj-lt"/>
                    <a:ea typeface="Calibri" panose="020F0502020204030204" pitchFamily="34" charset="0"/>
                    <a:cs typeface="Arial" panose="020B0604020202020204" pitchFamily="34" charset="0"/>
                  </a:rPr>
                  <a:t> </a:t>
                </a:r>
                <a14:m>
                  <m:oMath xmlns:m="http://schemas.openxmlformats.org/officeDocument/2006/math">
                    <m:r>
                      <a:rPr lang="es-EC" sz="1600" i="1">
                        <a:latin typeface="Cambria Math" panose="02040503050406030204" pitchFamily="18" charset="0"/>
                        <a:ea typeface="Calibri" panose="020F0502020204030204" pitchFamily="34" charset="0"/>
                        <a:cs typeface="Arial" panose="020B0604020202020204" pitchFamily="34" charset="0"/>
                      </a:rPr>
                      <m:t>=1</m:t>
                    </m:r>
                    <m:r>
                      <a:rPr lang="es-EC" sz="1600" b="0" i="1" smtClean="0">
                        <a:latin typeface="Cambria Math" panose="02040503050406030204" pitchFamily="18" charset="0"/>
                        <a:ea typeface="Calibri" panose="020F0502020204030204" pitchFamily="34" charset="0"/>
                        <a:cs typeface="Arial" panose="020B0604020202020204" pitchFamily="34" charset="0"/>
                      </a:rPr>
                      <m:t>16</m:t>
                    </m:r>
                    <m:r>
                      <a:rPr lang="es-EC" sz="1600" i="1">
                        <a:latin typeface="Cambria Math" panose="02040503050406030204" pitchFamily="18" charset="0"/>
                        <a:ea typeface="Calibri" panose="020F0502020204030204" pitchFamily="34" charset="0"/>
                        <a:cs typeface="Arial" panose="020B0604020202020204" pitchFamily="34" charset="0"/>
                      </a:rPr>
                      <m:t>.1</m:t>
                    </m:r>
                    <m:r>
                      <a:rPr lang="es-EC" sz="1600" b="0" i="1" smtClean="0">
                        <a:latin typeface="Cambria Math" panose="02040503050406030204" pitchFamily="18" charset="0"/>
                        <a:ea typeface="Calibri" panose="020F0502020204030204" pitchFamily="34" charset="0"/>
                        <a:cs typeface="Arial" panose="020B0604020202020204" pitchFamily="34" charset="0"/>
                      </a:rPr>
                      <m:t>6</m:t>
                    </m:r>
                    <m:r>
                      <a:rPr lang="es-EC" sz="1600" i="1">
                        <a:latin typeface="Cambria Math" panose="02040503050406030204" pitchFamily="18" charset="0"/>
                        <a:ea typeface="Calibri" panose="020F0502020204030204" pitchFamily="34" charset="0"/>
                        <a:cs typeface="Arial" panose="020B0604020202020204" pitchFamily="34" charset="0"/>
                      </a:rPr>
                      <m:t> </m:t>
                    </m:r>
                  </m:oMath>
                </a14:m>
                <a:r>
                  <a:rPr lang="es-EC" sz="1600" dirty="0">
                    <a:effectLst/>
                    <a:latin typeface="+mj-lt"/>
                    <a:ea typeface="Calibri" panose="020F0502020204030204" pitchFamily="34" charset="0"/>
                  </a:rPr>
                  <a:t>	</a:t>
                </a:r>
              </a:p>
              <a:p>
                <a:pPr algn="just">
                  <a:spcAft>
                    <a:spcPts val="800"/>
                  </a:spcAft>
                </a:pPr>
                <a:r>
                  <a:rPr lang="es-EC" dirty="0">
                    <a:latin typeface="+mj-lt"/>
                    <a:ea typeface="Calibri" panose="020F0502020204030204" pitchFamily="34" charset="0"/>
                  </a:rPr>
                  <a:t>En base a ello, el voltaje máximo y mínimo permitido son 137.18 V y 116.16 V respectivamente.</a:t>
                </a:r>
              </a:p>
            </p:txBody>
          </p:sp>
        </mc:Choice>
        <mc:Fallback xmlns="">
          <p:sp>
            <p:nvSpPr>
              <p:cNvPr id="4" name="Rectángulo 3"/>
              <p:cNvSpPr>
                <a:spLocks noRot="1" noChangeAspect="1" noMove="1" noResize="1" noEditPoints="1" noAdjustHandles="1" noChangeArrowheads="1" noChangeShapeType="1" noTextEdit="1"/>
              </p:cNvSpPr>
              <p:nvPr/>
            </p:nvSpPr>
            <p:spPr>
              <a:xfrm>
                <a:off x="341745" y="3650972"/>
                <a:ext cx="5900057" cy="1989904"/>
              </a:xfrm>
              <a:prstGeom prst="rect">
                <a:avLst/>
              </a:prstGeom>
              <a:blipFill rotWithShape="0">
                <a:blip r:embed="rId3"/>
                <a:stretch>
                  <a:fillRect l="-310" t="-613" r="-310" b="-2454"/>
                </a:stretch>
              </a:blipFill>
            </p:spPr>
            <p:txBody>
              <a:bodyPr/>
              <a:lstStyle/>
              <a:p>
                <a:r>
                  <a:rPr lang="es-EC">
                    <a:noFill/>
                  </a:rPr>
                  <a:t> </a:t>
                </a:r>
              </a:p>
            </p:txBody>
          </p:sp>
        </mc:Fallback>
      </mc:AlternateContent>
      <p:sp>
        <p:nvSpPr>
          <p:cNvPr id="5" name="Rectángulo 4"/>
          <p:cNvSpPr/>
          <p:nvPr/>
        </p:nvSpPr>
        <p:spPr>
          <a:xfrm>
            <a:off x="6435316" y="4168870"/>
            <a:ext cx="2492829"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C" dirty="0">
                <a:latin typeface="+mj-lt"/>
                <a:ea typeface="Calibri" panose="020F0502020204030204" pitchFamily="34" charset="0"/>
                <a:cs typeface="Times New Roman" panose="02020603050405020304" pitchFamily="18" charset="0"/>
              </a:rPr>
              <a:t>Regulación ARCONEL 005/18 para variaciones dentro de una red de bajo voltaje.</a:t>
            </a:r>
            <a:endParaRPr lang="es-EC" dirty="0">
              <a:latin typeface="+mj-lt"/>
            </a:endParaRPr>
          </a:p>
        </p:txBody>
      </p:sp>
    </p:spTree>
    <p:extLst>
      <p:ext uri="{BB962C8B-B14F-4D97-AF65-F5344CB8AC3E}">
        <p14:creationId xmlns:p14="http://schemas.microsoft.com/office/powerpoint/2010/main" val="8775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Notificación de eventos por correo</a:t>
            </a:r>
          </a:p>
        </p:txBody>
      </p:sp>
      <p:sp>
        <p:nvSpPr>
          <p:cNvPr id="14" name="Rectángulo 13"/>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“Asignación de límites” </a:t>
            </a:r>
          </a:p>
          <a:p>
            <a:pPr marL="285750" indent="-285750">
              <a:buFont typeface="Arial" panose="020B0604020202020204" pitchFamily="34" charset="0"/>
              <a:buChar char="•"/>
            </a:pPr>
            <a:endParaRPr lang="es-EC" dirty="0"/>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37" y="2017286"/>
            <a:ext cx="5392420" cy="1190625"/>
          </a:xfrm>
          <a:prstGeom prst="rect">
            <a:avLst/>
          </a:prstGeom>
          <a:noFill/>
          <a:ln>
            <a:noFill/>
          </a:ln>
        </p:spPr>
      </p:pic>
      <p:sp>
        <p:nvSpPr>
          <p:cNvPr id="4" name="Rectángulo 3"/>
          <p:cNvSpPr/>
          <p:nvPr/>
        </p:nvSpPr>
        <p:spPr>
          <a:xfrm>
            <a:off x="341745" y="3650972"/>
            <a:ext cx="5900057" cy="307777"/>
          </a:xfrm>
          <a:prstGeom prst="rect">
            <a:avLst/>
          </a:prstGeom>
        </p:spPr>
        <p:txBody>
          <a:bodyPr wrap="square">
            <a:spAutoFit/>
          </a:bodyPr>
          <a:lstStyle/>
          <a:p>
            <a:pPr algn="just">
              <a:spcAft>
                <a:spcPts val="800"/>
              </a:spcAft>
            </a:pPr>
            <a:r>
              <a:rPr lang="es-EC" dirty="0">
                <a:latin typeface="+mj-lt"/>
                <a:ea typeface="Calibri" panose="020F0502020204030204" pitchFamily="34" charset="0"/>
              </a:rPr>
              <a:t>Valor permitido para factor de potencia no debe ser menor a 0.92.</a:t>
            </a:r>
          </a:p>
        </p:txBody>
      </p:sp>
      <p:pic>
        <p:nvPicPr>
          <p:cNvPr id="10" name="Imagen 9"/>
          <p:cNvPicPr/>
          <p:nvPr/>
        </p:nvPicPr>
        <p:blipFill>
          <a:blip r:embed="rId3"/>
          <a:stretch>
            <a:fillRect/>
          </a:stretch>
        </p:blipFill>
        <p:spPr>
          <a:xfrm>
            <a:off x="1667298" y="4083046"/>
            <a:ext cx="4354059" cy="1931851"/>
          </a:xfrm>
          <a:prstGeom prst="rect">
            <a:avLst/>
          </a:prstGeom>
        </p:spPr>
      </p:pic>
    </p:spTree>
    <p:extLst>
      <p:ext uri="{BB962C8B-B14F-4D97-AF65-F5344CB8AC3E}">
        <p14:creationId xmlns:p14="http://schemas.microsoft.com/office/powerpoint/2010/main" val="307669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Notificación de eventos por correo</a:t>
            </a:r>
          </a:p>
        </p:txBody>
      </p:sp>
      <p:sp>
        <p:nvSpPr>
          <p:cNvPr id="14" name="Rectángulo 13"/>
          <p:cNvSpPr/>
          <p:nvPr/>
        </p:nvSpPr>
        <p:spPr>
          <a:xfrm>
            <a:off x="775781" y="1574225"/>
            <a:ext cx="6517648" cy="523220"/>
          </a:xfrm>
          <a:prstGeom prst="rect">
            <a:avLst/>
          </a:prstGeom>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“Asignación de asunto, de fecha y hora del evento” </a:t>
            </a:r>
          </a:p>
          <a:p>
            <a:pPr marL="285750" indent="-285750">
              <a:buFont typeface="Arial" panose="020B0604020202020204" pitchFamily="34" charset="0"/>
              <a:buChar char="•"/>
            </a:pPr>
            <a:endParaRPr lang="es-EC" dirty="0"/>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76" y="1935476"/>
            <a:ext cx="5392420" cy="1188085"/>
          </a:xfrm>
          <a:prstGeom prst="rect">
            <a:avLst/>
          </a:prstGeom>
          <a:noFill/>
          <a:ln>
            <a:noFill/>
          </a:ln>
        </p:spPr>
      </p:pic>
      <p:pic>
        <p:nvPicPr>
          <p:cNvPr id="12" name="Imagen 11"/>
          <p:cNvPicPr/>
          <p:nvPr/>
        </p:nvPicPr>
        <p:blipFill>
          <a:blip r:embed="rId3"/>
          <a:stretch>
            <a:fillRect/>
          </a:stretch>
        </p:blipFill>
        <p:spPr>
          <a:xfrm>
            <a:off x="3105220" y="3484812"/>
            <a:ext cx="3617050" cy="2526125"/>
          </a:xfrm>
          <a:prstGeom prst="rect">
            <a:avLst/>
          </a:prstGeom>
        </p:spPr>
      </p:pic>
    </p:spTree>
    <p:extLst>
      <p:ext uri="{BB962C8B-B14F-4D97-AF65-F5344CB8AC3E}">
        <p14:creationId xmlns:p14="http://schemas.microsoft.com/office/powerpoint/2010/main" val="321956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Notificación de eventos por correo</a:t>
            </a:r>
          </a:p>
        </p:txBody>
      </p:sp>
      <p:sp>
        <p:nvSpPr>
          <p:cNvPr id="14" name="Rectángulo 13"/>
          <p:cNvSpPr/>
          <p:nvPr/>
        </p:nvSpPr>
        <p:spPr>
          <a:xfrm>
            <a:off x="775781" y="1574225"/>
            <a:ext cx="6517648" cy="523220"/>
          </a:xfrm>
          <a:prstGeom prst="rect">
            <a:avLst/>
          </a:prstGeom>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“E-Mail” </a:t>
            </a:r>
          </a:p>
          <a:p>
            <a:pPr marL="285750" indent="-285750">
              <a:buFont typeface="Arial" panose="020B0604020202020204" pitchFamily="34" charset="0"/>
              <a:buChar char="•"/>
            </a:pPr>
            <a:endParaRPr lang="es-EC" dirty="0"/>
          </a:p>
        </p:txBody>
      </p:sp>
      <p:pic>
        <p:nvPicPr>
          <p:cNvPr id="8" name="Imagen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276" y="1835835"/>
            <a:ext cx="5392420" cy="1188085"/>
          </a:xfrm>
          <a:prstGeom prst="rect">
            <a:avLst/>
          </a:prstGeom>
          <a:noFill/>
          <a:ln>
            <a:noFill/>
          </a:ln>
        </p:spPr>
      </p:pic>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841399" y="3285530"/>
            <a:ext cx="3657374" cy="2691720"/>
          </a:xfrm>
          <a:prstGeom prst="rect">
            <a:avLst/>
          </a:prstGeom>
        </p:spPr>
      </p:pic>
    </p:spTree>
    <p:extLst>
      <p:ext uri="{BB962C8B-B14F-4D97-AF65-F5344CB8AC3E}">
        <p14:creationId xmlns:p14="http://schemas.microsoft.com/office/powerpoint/2010/main" val="230744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4"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Almacenamiento de variables</a:t>
            </a:r>
          </a:p>
        </p:txBody>
      </p:sp>
      <p:sp>
        <p:nvSpPr>
          <p:cNvPr id="4" name="Rectángulo 3"/>
          <p:cNvSpPr/>
          <p:nvPr/>
        </p:nvSpPr>
        <p:spPr>
          <a:xfrm>
            <a:off x="454890" y="2609198"/>
            <a:ext cx="2172855" cy="3252172"/>
          </a:xfrm>
          <a:prstGeom prst="rect">
            <a:avLst/>
          </a:prstGeom>
        </p:spPr>
        <p:txBody>
          <a:bodyPr wrap="square">
            <a:spAutoFit/>
          </a:bodyPr>
          <a:lstStyle/>
          <a:p>
            <a:pPr marL="342900" lvl="0" indent="-342900" algn="just">
              <a:spcAft>
                <a:spcPts val="800"/>
              </a:spcAft>
              <a:buFont typeface="Symbol" panose="05050102010706020507" pitchFamily="18" charset="2"/>
              <a:buChar char=""/>
            </a:pPr>
            <a:r>
              <a:rPr lang="es-EC" sz="1100" dirty="0">
                <a:latin typeface="Arial" panose="020B0604020202020204" pitchFamily="34" charset="0"/>
                <a:ea typeface="Calibri" panose="020F0502020204030204" pitchFamily="34" charset="0"/>
              </a:rPr>
              <a:t>Voltaje:</a:t>
            </a:r>
          </a:p>
          <a:p>
            <a:pPr marL="342900" lvl="8"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Voltajes Línea – Neutro</a:t>
            </a:r>
          </a:p>
          <a:p>
            <a:pPr marL="342900" lvl="8"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Voltajes Línea – Línea</a:t>
            </a:r>
          </a:p>
          <a:p>
            <a:pPr marL="342900" lvl="8"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Armónicos de voltaje</a:t>
            </a:r>
          </a:p>
          <a:p>
            <a:pPr marL="342900" lvl="0" indent="-342900" algn="just">
              <a:spcAft>
                <a:spcPts val="800"/>
              </a:spcAft>
              <a:buFont typeface="Symbol" panose="05050102010706020507" pitchFamily="18" charset="2"/>
              <a:buChar char=""/>
            </a:pPr>
            <a:r>
              <a:rPr lang="es-EC" sz="1100" dirty="0">
                <a:latin typeface="Arial" panose="020B0604020202020204" pitchFamily="34" charset="0"/>
                <a:ea typeface="Calibri" panose="020F0502020204030204" pitchFamily="34" charset="0"/>
              </a:rPr>
              <a:t>Corriente:</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Corrientes de Línea</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Armónicos de corriente</a:t>
            </a:r>
          </a:p>
          <a:p>
            <a:pPr marL="342900" lvl="0" indent="-342900" algn="just">
              <a:spcAft>
                <a:spcPts val="800"/>
              </a:spcAft>
              <a:buFont typeface="Symbol" panose="05050102010706020507" pitchFamily="18" charset="2"/>
              <a:buChar char=""/>
            </a:pPr>
            <a:r>
              <a:rPr lang="es-EC" sz="1100" dirty="0">
                <a:latin typeface="Arial" panose="020B0604020202020204" pitchFamily="34" charset="0"/>
                <a:ea typeface="Calibri" panose="020F0502020204030204" pitchFamily="34" charset="0"/>
              </a:rPr>
              <a:t>Potencia:</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Potencia Aparente.</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Potencia Activa.</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Potencia Reactiva.</a:t>
            </a:r>
          </a:p>
          <a:p>
            <a:pPr marL="342900" lvl="0" indent="-342900" algn="just">
              <a:spcAft>
                <a:spcPts val="800"/>
              </a:spcAft>
              <a:buFont typeface="Courier New" panose="02070309020205020404" pitchFamily="49" charset="0"/>
              <a:buChar char="o"/>
            </a:pPr>
            <a:r>
              <a:rPr lang="es-EC" sz="1100" dirty="0">
                <a:latin typeface="Arial" panose="020B0604020202020204" pitchFamily="34" charset="0"/>
                <a:ea typeface="Calibri" panose="020F0502020204030204" pitchFamily="34" charset="0"/>
              </a:rPr>
              <a:t>Factor de potencia total.</a:t>
            </a:r>
            <a:endParaRPr lang="es-EC" sz="1100" dirty="0">
              <a:effectLst/>
              <a:latin typeface="Arial" panose="020B0604020202020204" pitchFamily="34" charset="0"/>
              <a:ea typeface="Calibri" panose="020F0502020204030204" pitchFamily="34" charset="0"/>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732858" y="1499297"/>
            <a:ext cx="5398770" cy="3856355"/>
          </a:xfrm>
          <a:prstGeom prst="rect">
            <a:avLst/>
          </a:prstGeom>
          <a:noFill/>
          <a:ln>
            <a:noFill/>
          </a:ln>
        </p:spPr>
      </p:pic>
      <p:sp>
        <p:nvSpPr>
          <p:cNvPr id="11" name="Rectángulo 10"/>
          <p:cNvSpPr/>
          <p:nvPr/>
        </p:nvSpPr>
        <p:spPr>
          <a:xfrm>
            <a:off x="860243" y="1273157"/>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“Segmentación de variables” </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330009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4" y="800519"/>
            <a:ext cx="7546234"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Almacenamiento de variables</a:t>
            </a:r>
          </a:p>
        </p:txBody>
      </p:sp>
      <p:pic>
        <p:nvPicPr>
          <p:cNvPr id="7" name="Imagen 6"/>
          <p:cNvPicPr/>
          <p:nvPr/>
        </p:nvPicPr>
        <p:blipFill rotWithShape="1">
          <a:blip r:embed="rId2">
            <a:extLst>
              <a:ext uri="{28A0092B-C50C-407E-A947-70E740481C1C}">
                <a14:useLocalDpi xmlns:a14="http://schemas.microsoft.com/office/drawing/2010/main" val="0"/>
              </a:ext>
            </a:extLst>
          </a:blip>
          <a:srcRect l="4236"/>
          <a:stretch/>
        </p:blipFill>
        <p:spPr bwMode="auto">
          <a:xfrm>
            <a:off x="243773" y="2253375"/>
            <a:ext cx="3182847" cy="2572022"/>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3"/>
          <a:stretch>
            <a:fillRect/>
          </a:stretch>
        </p:blipFill>
        <p:spPr>
          <a:xfrm>
            <a:off x="3866470" y="1427224"/>
            <a:ext cx="3945890" cy="1032947"/>
          </a:xfrm>
          <a:prstGeom prst="rect">
            <a:avLst/>
          </a:prstGeom>
        </p:spPr>
      </p:pic>
      <p:pic>
        <p:nvPicPr>
          <p:cNvPr id="10" name="Imagen 9"/>
          <p:cNvPicPr/>
          <p:nvPr/>
        </p:nvPicPr>
        <p:blipFill>
          <a:blip r:embed="rId4"/>
          <a:stretch>
            <a:fillRect/>
          </a:stretch>
        </p:blipFill>
        <p:spPr>
          <a:xfrm>
            <a:off x="4443412" y="2562699"/>
            <a:ext cx="3045959" cy="3222760"/>
          </a:xfrm>
          <a:prstGeom prst="rect">
            <a:avLst/>
          </a:prstGeom>
        </p:spPr>
      </p:pic>
    </p:spTree>
    <p:extLst>
      <p:ext uri="{BB962C8B-B14F-4D97-AF65-F5344CB8AC3E}">
        <p14:creationId xmlns:p14="http://schemas.microsoft.com/office/powerpoint/2010/main" val="362095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7" name="Título 1">
            <a:extLst>
              <a:ext uri="{FF2B5EF4-FFF2-40B4-BE49-F238E27FC236}">
                <a16:creationId xmlns:a16="http://schemas.microsoft.com/office/drawing/2014/main" id="{18CBEE05-4377-4E1A-BFEB-0F8F138C4B57}"/>
              </a:ext>
            </a:extLst>
          </p:cNvPr>
          <p:cNvSpPr>
            <a:spLocks noGrp="1"/>
          </p:cNvSpPr>
          <p:nvPr/>
        </p:nvSpPr>
        <p:spPr>
          <a:xfrm>
            <a:off x="877291" y="489403"/>
            <a:ext cx="9144000" cy="664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dirty="0">
                <a:latin typeface="Arial" panose="020B0604020202020204" pitchFamily="34" charset="0"/>
                <a:cs typeface="Arial" panose="020B0604020202020204" pitchFamily="34" charset="0"/>
              </a:rPr>
              <a:t>AGENDA</a:t>
            </a:r>
          </a:p>
        </p:txBody>
      </p:sp>
      <p:graphicFrame>
        <p:nvGraphicFramePr>
          <p:cNvPr id="8" name="Diagrama 7">
            <a:extLst>
              <a:ext uri="{FF2B5EF4-FFF2-40B4-BE49-F238E27FC236}">
                <a16:creationId xmlns:a16="http://schemas.microsoft.com/office/drawing/2014/main" id="{2069F319-B075-4B03-90DD-1FE29D77D747}"/>
              </a:ext>
            </a:extLst>
          </p:cNvPr>
          <p:cNvGraphicFramePr/>
          <p:nvPr>
            <p:extLst>
              <p:ext uri="{D42A27DB-BD31-4B8C-83A1-F6EECF244321}">
                <p14:modId xmlns:p14="http://schemas.microsoft.com/office/powerpoint/2010/main" val="2254743347"/>
              </p:ext>
            </p:extLst>
          </p:nvPr>
        </p:nvGraphicFramePr>
        <p:xfrm>
          <a:off x="646464" y="1005981"/>
          <a:ext cx="7851072" cy="4816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Comunicación </a:t>
            </a:r>
            <a:r>
              <a:rPr lang="es-EC" sz="1800" dirty="0">
                <a:latin typeface="+mj-lt"/>
              </a:rPr>
              <a:t>entre Node-Red y la Nube de Ubidots</a:t>
            </a:r>
            <a:endParaRPr lang="es-MX" sz="1800" dirty="0">
              <a:latin typeface="+mj-lt"/>
            </a:endParaRPr>
          </a:p>
        </p:txBody>
      </p:sp>
      <p:sp>
        <p:nvSpPr>
          <p:cNvPr id="11" name="Rectángulo 10"/>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función “Paso a Ubidots” </a:t>
            </a:r>
          </a:p>
          <a:p>
            <a:pPr marL="285750" indent="-285750">
              <a:buFont typeface="Arial" panose="020B0604020202020204" pitchFamily="34" charset="0"/>
              <a:buChar char="•"/>
            </a:pPr>
            <a:endParaRPr lang="es-EC" dirty="0"/>
          </a:p>
        </p:txBody>
      </p:sp>
      <p:pic>
        <p:nvPicPr>
          <p:cNvPr id="12" name="Imagen 11"/>
          <p:cNvPicPr/>
          <p:nvPr/>
        </p:nvPicPr>
        <p:blipFill rotWithShape="1">
          <a:blip r:embed="rId2" cstate="print">
            <a:extLst>
              <a:ext uri="{28A0092B-C50C-407E-A947-70E740481C1C}">
                <a14:useLocalDpi xmlns:a14="http://schemas.microsoft.com/office/drawing/2010/main" val="0"/>
              </a:ext>
            </a:extLst>
          </a:blip>
          <a:srcRect b="914"/>
          <a:stretch/>
        </p:blipFill>
        <p:spPr bwMode="auto">
          <a:xfrm>
            <a:off x="210909" y="2391182"/>
            <a:ext cx="6516461" cy="3672160"/>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4362042" y="1216722"/>
            <a:ext cx="3711575" cy="1473835"/>
          </a:xfrm>
          <a:prstGeom prst="rect">
            <a:avLst/>
          </a:prstGeom>
        </p:spPr>
      </p:pic>
    </p:spTree>
    <p:extLst>
      <p:ext uri="{BB962C8B-B14F-4D97-AF65-F5344CB8AC3E}">
        <p14:creationId xmlns:p14="http://schemas.microsoft.com/office/powerpoint/2010/main" val="279389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MX" sz="1800" dirty="0">
                <a:latin typeface="+mj-lt"/>
              </a:rPr>
              <a:t>Programación Node-RED: Comunicación </a:t>
            </a:r>
            <a:r>
              <a:rPr lang="es-EC" sz="1800" dirty="0">
                <a:latin typeface="+mj-lt"/>
              </a:rPr>
              <a:t>entre Node-Red y la Nube de Ubidots</a:t>
            </a:r>
            <a:endParaRPr lang="es-MX" sz="1800" dirty="0">
              <a:latin typeface="+mj-lt"/>
            </a:endParaRPr>
          </a:p>
        </p:txBody>
      </p:sp>
      <p:sp>
        <p:nvSpPr>
          <p:cNvPr id="11" name="Rectángulo 10"/>
          <p:cNvSpPr/>
          <p:nvPr/>
        </p:nvSpPr>
        <p:spPr>
          <a:xfrm>
            <a:off x="775781" y="1574225"/>
            <a:ext cx="4572000" cy="523220"/>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Nodo “MQTT” </a:t>
            </a:r>
          </a:p>
          <a:p>
            <a:pPr marL="285750" indent="-285750">
              <a:buFont typeface="Arial" panose="020B0604020202020204" pitchFamily="34" charset="0"/>
              <a:buChar char="•"/>
            </a:pPr>
            <a:endParaRPr lang="es-EC"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771957" y="1954274"/>
            <a:ext cx="3711575" cy="1473200"/>
          </a:xfrm>
          <a:prstGeom prst="rect">
            <a:avLst/>
          </a:prstGeom>
          <a:noFill/>
          <a:ln>
            <a:noFill/>
          </a:ln>
        </p:spPr>
      </p:pic>
      <p:pic>
        <p:nvPicPr>
          <p:cNvPr id="10" name="Imagen 9"/>
          <p:cNvPicPr/>
          <p:nvPr/>
        </p:nvPicPr>
        <p:blipFill>
          <a:blip r:embed="rId3"/>
          <a:stretch>
            <a:fillRect/>
          </a:stretch>
        </p:blipFill>
        <p:spPr>
          <a:xfrm>
            <a:off x="771957" y="3545249"/>
            <a:ext cx="2548255" cy="2155825"/>
          </a:xfrm>
          <a:prstGeom prst="rect">
            <a:avLst/>
          </a:prstGeom>
        </p:spPr>
      </p:pic>
      <p:pic>
        <p:nvPicPr>
          <p:cNvPr id="13" name="Imagen 12"/>
          <p:cNvPicPr/>
          <p:nvPr/>
        </p:nvPicPr>
        <p:blipFill>
          <a:blip r:embed="rId4"/>
          <a:stretch>
            <a:fillRect/>
          </a:stretch>
        </p:blipFill>
        <p:spPr>
          <a:xfrm>
            <a:off x="3320212" y="3545249"/>
            <a:ext cx="2579845" cy="2155825"/>
          </a:xfrm>
          <a:prstGeom prst="rect">
            <a:avLst/>
          </a:prstGeom>
        </p:spPr>
      </p:pic>
      <p:pic>
        <p:nvPicPr>
          <p:cNvPr id="14" name="Imagen 13"/>
          <p:cNvPicPr/>
          <p:nvPr/>
        </p:nvPicPr>
        <p:blipFill>
          <a:blip r:embed="rId5" cstate="print">
            <a:extLst>
              <a:ext uri="{28A0092B-C50C-407E-A947-70E740481C1C}">
                <a14:useLocalDpi xmlns:a14="http://schemas.microsoft.com/office/drawing/2010/main" val="0"/>
              </a:ext>
            </a:extLst>
          </a:blip>
          <a:stretch>
            <a:fillRect/>
          </a:stretch>
        </p:blipFill>
        <p:spPr>
          <a:xfrm>
            <a:off x="5997529" y="3617003"/>
            <a:ext cx="2548255" cy="2012315"/>
          </a:xfrm>
          <a:prstGeom prst="rect">
            <a:avLst/>
          </a:prstGeom>
        </p:spPr>
      </p:pic>
    </p:spTree>
    <p:extLst>
      <p:ext uri="{BB962C8B-B14F-4D97-AF65-F5344CB8AC3E}">
        <p14:creationId xmlns:p14="http://schemas.microsoft.com/office/powerpoint/2010/main" val="390757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EC" sz="1800" dirty="0">
                <a:latin typeface="+mj-lt"/>
              </a:rPr>
              <a:t>Dispositivos creados en Ubidots</a:t>
            </a:r>
            <a:endParaRPr lang="es-MX" sz="1800" dirty="0">
              <a:latin typeface="+mj-lt"/>
            </a:endParaRPr>
          </a:p>
        </p:txBody>
      </p:sp>
      <p:pic>
        <p:nvPicPr>
          <p:cNvPr id="12" name="Imagen 11"/>
          <p:cNvPicPr/>
          <p:nvPr/>
        </p:nvPicPr>
        <p:blipFill>
          <a:blip r:embed="rId2"/>
          <a:stretch>
            <a:fillRect/>
          </a:stretch>
        </p:blipFill>
        <p:spPr>
          <a:xfrm>
            <a:off x="2066704" y="1430064"/>
            <a:ext cx="5400040" cy="732155"/>
          </a:xfrm>
          <a:prstGeom prst="rect">
            <a:avLst/>
          </a:prstGeom>
        </p:spPr>
      </p:pic>
      <p:pic>
        <p:nvPicPr>
          <p:cNvPr id="15" name="Imagen 14"/>
          <p:cNvPicPr/>
          <p:nvPr/>
        </p:nvPicPr>
        <p:blipFill>
          <a:blip r:embed="rId3"/>
          <a:stretch>
            <a:fillRect/>
          </a:stretch>
        </p:blipFill>
        <p:spPr>
          <a:xfrm>
            <a:off x="341745" y="2450132"/>
            <a:ext cx="3130798" cy="1806182"/>
          </a:xfrm>
          <a:prstGeom prst="rect">
            <a:avLst/>
          </a:prstGeom>
        </p:spPr>
      </p:pic>
      <p:pic>
        <p:nvPicPr>
          <p:cNvPr id="16" name="Imagen 15"/>
          <p:cNvPicPr/>
          <p:nvPr/>
        </p:nvPicPr>
        <p:blipFill>
          <a:blip r:embed="rId4"/>
          <a:stretch>
            <a:fillRect/>
          </a:stretch>
        </p:blipFill>
        <p:spPr>
          <a:xfrm>
            <a:off x="3201325" y="3942838"/>
            <a:ext cx="3130798" cy="1806182"/>
          </a:xfrm>
          <a:prstGeom prst="rect">
            <a:avLst/>
          </a:prstGeom>
        </p:spPr>
      </p:pic>
      <p:pic>
        <p:nvPicPr>
          <p:cNvPr id="17" name="Imagen 16"/>
          <p:cNvPicPr/>
          <p:nvPr/>
        </p:nvPicPr>
        <p:blipFill>
          <a:blip r:embed="rId5"/>
          <a:stretch>
            <a:fillRect/>
          </a:stretch>
        </p:blipFill>
        <p:spPr>
          <a:xfrm>
            <a:off x="5730173" y="2437707"/>
            <a:ext cx="3130798" cy="1818607"/>
          </a:xfrm>
          <a:prstGeom prst="rect">
            <a:avLst/>
          </a:prstGeom>
        </p:spPr>
      </p:pic>
    </p:spTree>
    <p:extLst>
      <p:ext uri="{BB962C8B-B14F-4D97-AF65-F5344CB8AC3E}">
        <p14:creationId xmlns:p14="http://schemas.microsoft.com/office/powerpoint/2010/main" val="9633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EC" sz="1800" dirty="0">
                <a:latin typeface="+mj-lt"/>
              </a:rPr>
              <a:t>Creación de paneles en Ubidots: Voltaje</a:t>
            </a:r>
            <a:endParaRPr lang="es-MX" sz="1800" dirty="0">
              <a:latin typeface="+mj-lt"/>
            </a:endParaRPr>
          </a:p>
        </p:txBody>
      </p:sp>
      <p:pic>
        <p:nvPicPr>
          <p:cNvPr id="9" name="Imagen 8"/>
          <p:cNvPicPr/>
          <p:nvPr/>
        </p:nvPicPr>
        <p:blipFill>
          <a:blip r:embed="rId2" cstate="print">
            <a:extLst>
              <a:ext uri="{28A0092B-C50C-407E-A947-70E740481C1C}">
                <a14:useLocalDpi xmlns:a14="http://schemas.microsoft.com/office/drawing/2010/main" val="0"/>
              </a:ext>
            </a:extLst>
          </a:blip>
          <a:srcRect t="101" b="101"/>
          <a:stretch>
            <a:fillRect/>
          </a:stretch>
        </p:blipFill>
        <p:spPr bwMode="auto">
          <a:xfrm>
            <a:off x="341745" y="1142151"/>
            <a:ext cx="5400040" cy="2671445"/>
          </a:xfrm>
          <a:prstGeom prst="rect">
            <a:avLst/>
          </a:prstGeom>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3000934120"/>
              </p:ext>
            </p:extLst>
          </p:nvPr>
        </p:nvGraphicFramePr>
        <p:xfrm>
          <a:off x="5146674" y="3470071"/>
          <a:ext cx="3692525" cy="2346960"/>
        </p:xfrm>
        <a:graphic>
          <a:graphicData uri="http://schemas.openxmlformats.org/drawingml/2006/table">
            <a:tbl>
              <a:tblPr firstRow="1" firstCol="1" bandRow="1">
                <a:tableStyleId>{93296810-A885-4BE3-A3E7-6D5BEEA58F35}</a:tableStyleId>
              </a:tblPr>
              <a:tblGrid>
                <a:gridCol w="1438275">
                  <a:extLst>
                    <a:ext uri="{9D8B030D-6E8A-4147-A177-3AD203B41FA5}">
                      <a16:colId xmlns:a16="http://schemas.microsoft.com/office/drawing/2014/main" val="20000"/>
                    </a:ext>
                  </a:extLst>
                </a:gridCol>
                <a:gridCol w="2254250">
                  <a:extLst>
                    <a:ext uri="{9D8B030D-6E8A-4147-A177-3AD203B41FA5}">
                      <a16:colId xmlns:a16="http://schemas.microsoft.com/office/drawing/2014/main" val="20001"/>
                    </a:ext>
                  </a:extLst>
                </a:gridCol>
              </a:tblGrid>
              <a:tr h="191135">
                <a:tc>
                  <a:txBody>
                    <a:bodyPr/>
                    <a:lstStyle/>
                    <a:p>
                      <a:pPr algn="ctr">
                        <a:lnSpc>
                          <a:spcPct val="200000"/>
                        </a:lnSpc>
                        <a:spcAft>
                          <a:spcPts val="0"/>
                        </a:spcAft>
                      </a:pPr>
                      <a:r>
                        <a:rPr lang="es-EC" sz="1100" dirty="0">
                          <a:effectLst/>
                        </a:rPr>
                        <a:t>Indicador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191135">
                <a:tc>
                  <a:txBody>
                    <a:bodyPr/>
                    <a:lstStyle/>
                    <a:p>
                      <a:pPr algn="ctr">
                        <a:lnSpc>
                          <a:spcPct val="200000"/>
                        </a:lnSpc>
                        <a:spcAft>
                          <a:spcPts val="0"/>
                        </a:spcAft>
                      </a:pPr>
                      <a:r>
                        <a:rPr lang="es-EC" sz="1100" dirty="0">
                          <a:effectLst/>
                        </a:rPr>
                        <a: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Voltajes Línea - Neutro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191135">
                <a:tc>
                  <a:txBody>
                    <a:bodyPr/>
                    <a:lstStyle/>
                    <a:p>
                      <a:pPr algn="ctr">
                        <a:lnSpc>
                          <a:spcPct val="200000"/>
                        </a:lnSpc>
                        <a:spcAft>
                          <a:spcPts val="0"/>
                        </a:spcAft>
                      </a:pPr>
                      <a:r>
                        <a:rPr lang="es-EC" sz="1100">
                          <a:effectLst/>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Voltajes Línea - Línea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191135">
                <a:tc>
                  <a:txBody>
                    <a:bodyPr/>
                    <a:lstStyle/>
                    <a:p>
                      <a:pPr algn="ctr">
                        <a:lnSpc>
                          <a:spcPct val="200000"/>
                        </a:lnSpc>
                        <a:spcAft>
                          <a:spcPts val="0"/>
                        </a:spcAft>
                      </a:pPr>
                      <a:r>
                        <a:rPr lang="es-EC" sz="11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Armónicos de voltaje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191135">
                <a:tc>
                  <a:txBody>
                    <a:bodyPr/>
                    <a:lstStyle/>
                    <a:p>
                      <a:pPr algn="ctr">
                        <a:lnSpc>
                          <a:spcPct val="200000"/>
                        </a:lnSpc>
                        <a:spcAft>
                          <a:spcPts val="0"/>
                        </a:spcAft>
                      </a:pPr>
                      <a:r>
                        <a:rPr lang="es-EC" sz="1100">
                          <a:effectLst/>
                        </a:rPr>
                        <a:t>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Desbalance de voltaje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191135">
                <a:tc>
                  <a:txBody>
                    <a:bodyPr/>
                    <a:lstStyle/>
                    <a:p>
                      <a:pPr algn="ctr">
                        <a:lnSpc>
                          <a:spcPct val="200000"/>
                        </a:lnSpc>
                        <a:spcAft>
                          <a:spcPts val="0"/>
                        </a:spcAft>
                      </a:pPr>
                      <a:r>
                        <a:rPr lang="es-EC" sz="11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191135">
                <a:tc>
                  <a:txBody>
                    <a:bodyPr/>
                    <a:lstStyle/>
                    <a:p>
                      <a:pPr algn="ctr">
                        <a:lnSpc>
                          <a:spcPct val="200000"/>
                        </a:lnSpc>
                        <a:spcAft>
                          <a:spcPts val="0"/>
                        </a:spcAft>
                      </a:pPr>
                      <a:r>
                        <a:rPr lang="es-EC" sz="11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Voltaje medio Línea - Línea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807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EC" sz="1800" dirty="0">
                <a:latin typeface="+mj-lt"/>
              </a:rPr>
              <a:t>Creación de paneles en Ubidots: Corriente</a:t>
            </a:r>
            <a:endParaRPr lang="es-MX" sz="1800" dirty="0">
              <a:latin typeface="+mj-lt"/>
            </a:endParaRPr>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745" y="1207712"/>
            <a:ext cx="5399405" cy="269240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536942391"/>
              </p:ext>
            </p:extLst>
          </p:nvPr>
        </p:nvGraphicFramePr>
        <p:xfrm>
          <a:off x="4766724" y="4288677"/>
          <a:ext cx="3769360" cy="1149096"/>
        </p:xfrm>
        <a:graphic>
          <a:graphicData uri="http://schemas.openxmlformats.org/drawingml/2006/table">
            <a:tbl>
              <a:tblPr firstRow="1" firstCol="1" bandRow="1">
                <a:tableStyleId>{93296810-A885-4BE3-A3E7-6D5BEEA58F35}</a:tableStyleId>
              </a:tblPr>
              <a:tblGrid>
                <a:gridCol w="1439002">
                  <a:extLst>
                    <a:ext uri="{9D8B030D-6E8A-4147-A177-3AD203B41FA5}">
                      <a16:colId xmlns:a16="http://schemas.microsoft.com/office/drawing/2014/main" val="20000"/>
                    </a:ext>
                  </a:extLst>
                </a:gridCol>
                <a:gridCol w="2330358">
                  <a:extLst>
                    <a:ext uri="{9D8B030D-6E8A-4147-A177-3AD203B41FA5}">
                      <a16:colId xmlns:a16="http://schemas.microsoft.com/office/drawing/2014/main" val="20001"/>
                    </a:ext>
                  </a:extLst>
                </a:gridCol>
              </a:tblGrid>
              <a:tr h="198755">
                <a:tc>
                  <a:txBody>
                    <a:bodyPr/>
                    <a:lstStyle/>
                    <a:p>
                      <a:pPr algn="ctr">
                        <a:lnSpc>
                          <a:spcPct val="200000"/>
                        </a:lnSpc>
                        <a:spcAft>
                          <a:spcPts val="0"/>
                        </a:spcAft>
                      </a:pPr>
                      <a:r>
                        <a:rPr lang="es-EC" sz="1100">
                          <a:effectLst/>
                        </a:rPr>
                        <a:t>Indicador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198755">
                <a:tc>
                  <a:txBody>
                    <a:bodyPr/>
                    <a:lstStyle/>
                    <a:p>
                      <a:pPr algn="ctr">
                        <a:lnSpc>
                          <a:spcPct val="200000"/>
                        </a:lnSpc>
                        <a:spcAft>
                          <a:spcPts val="0"/>
                        </a:spcAft>
                      </a:pPr>
                      <a:r>
                        <a:rPr lang="es-EC" sz="11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Corrientes de Línea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198755">
                <a:tc>
                  <a:txBody>
                    <a:bodyPr/>
                    <a:lstStyle/>
                    <a:p>
                      <a:pPr algn="ctr">
                        <a:lnSpc>
                          <a:spcPct val="200000"/>
                        </a:lnSpc>
                        <a:spcAft>
                          <a:spcPts val="0"/>
                        </a:spcAft>
                      </a:pPr>
                      <a:r>
                        <a:rPr lang="es-EC" sz="1100">
                          <a:effectLst/>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Armónicos de corriente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98755">
                <a:tc>
                  <a:txBody>
                    <a:bodyPr/>
                    <a:lstStyle/>
                    <a:p>
                      <a:pPr algn="ctr">
                        <a:lnSpc>
                          <a:spcPct val="200000"/>
                        </a:lnSpc>
                        <a:spcAft>
                          <a:spcPts val="0"/>
                        </a:spcAft>
                      </a:pPr>
                      <a:r>
                        <a:rPr lang="es-EC" sz="11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effectLst/>
                        </a:rPr>
                        <a:t>Desbalance de corriente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020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585393" y="800519"/>
            <a:ext cx="8362663" cy="341632"/>
          </a:xfrm>
          <a:prstGeom prst="rect">
            <a:avLst/>
          </a:prstGeom>
          <a:noFill/>
        </p:spPr>
        <p:txBody>
          <a:bodyPr wrap="square">
            <a:spAutoFit/>
          </a:bodyPr>
          <a:lstStyle/>
          <a:p>
            <a:pPr lvl="1" algn="just">
              <a:lnSpc>
                <a:spcPct val="90000"/>
              </a:lnSpc>
              <a:spcBef>
                <a:spcPts val="500"/>
              </a:spcBef>
            </a:pPr>
            <a:r>
              <a:rPr lang="es-EC" sz="1800" dirty="0">
                <a:latin typeface="+mj-lt"/>
              </a:rPr>
              <a:t>Creación de paneles en Ubidots: Potencia</a:t>
            </a:r>
            <a:endParaRPr lang="es-MX" sz="1800" dirty="0">
              <a:latin typeface="+mj-lt"/>
            </a:endParaRPr>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bwMode="auto">
          <a:xfrm>
            <a:off x="3657555" y="1142151"/>
            <a:ext cx="5399405" cy="306133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72936715"/>
              </p:ext>
            </p:extLst>
          </p:nvPr>
        </p:nvGraphicFramePr>
        <p:xfrm>
          <a:off x="341745" y="4203486"/>
          <a:ext cx="4536440" cy="2010918"/>
        </p:xfrm>
        <a:graphic>
          <a:graphicData uri="http://schemas.openxmlformats.org/drawingml/2006/table">
            <a:tbl>
              <a:tblPr firstRow="1" firstCol="1" bandRow="1">
                <a:tableStyleId>{93296810-A885-4BE3-A3E7-6D5BEEA58F35}</a:tableStyleId>
              </a:tblPr>
              <a:tblGrid>
                <a:gridCol w="1350645">
                  <a:extLst>
                    <a:ext uri="{9D8B030D-6E8A-4147-A177-3AD203B41FA5}">
                      <a16:colId xmlns:a16="http://schemas.microsoft.com/office/drawing/2014/main" val="20000"/>
                    </a:ext>
                  </a:extLst>
                </a:gridCol>
                <a:gridCol w="3185795">
                  <a:extLst>
                    <a:ext uri="{9D8B030D-6E8A-4147-A177-3AD203B41FA5}">
                      <a16:colId xmlns:a16="http://schemas.microsoft.com/office/drawing/2014/main" val="20001"/>
                    </a:ext>
                  </a:extLst>
                </a:gridCol>
              </a:tblGrid>
              <a:tr h="191135">
                <a:tc>
                  <a:txBody>
                    <a:bodyPr/>
                    <a:lstStyle/>
                    <a:p>
                      <a:pPr algn="ctr">
                        <a:lnSpc>
                          <a:spcPct val="200000"/>
                        </a:lnSpc>
                        <a:spcAft>
                          <a:spcPts val="0"/>
                        </a:spcAft>
                      </a:pPr>
                      <a:r>
                        <a:rPr lang="es-EC" sz="1100" dirty="0">
                          <a:effectLst/>
                        </a:rPr>
                        <a:t>Indicador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191135">
                <a:tc>
                  <a:txBody>
                    <a:bodyPr/>
                    <a:lstStyle/>
                    <a:p>
                      <a:pPr algn="ctr">
                        <a:lnSpc>
                          <a:spcPct val="200000"/>
                        </a:lnSpc>
                        <a:spcAft>
                          <a:spcPts val="0"/>
                        </a:spcAft>
                      </a:pPr>
                      <a:r>
                        <a:rPr lang="es-EC" sz="11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Potencias totales: Activa, Aparente, Reactiva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191135">
                <a:tc>
                  <a:txBody>
                    <a:bodyPr/>
                    <a:lstStyle/>
                    <a:p>
                      <a:pPr algn="ctr">
                        <a:lnSpc>
                          <a:spcPct val="200000"/>
                        </a:lnSpc>
                        <a:spcAft>
                          <a:spcPts val="0"/>
                        </a:spcAft>
                      </a:pPr>
                      <a:r>
                        <a:rPr lang="es-EC" sz="1100" dirty="0">
                          <a:effectLst/>
                        </a:rPr>
                        <a:t>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Factor de potencia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191135">
                <a:tc>
                  <a:txBody>
                    <a:bodyPr/>
                    <a:lstStyle/>
                    <a:p>
                      <a:pPr algn="ctr">
                        <a:lnSpc>
                          <a:spcPct val="200000"/>
                        </a:lnSpc>
                        <a:spcAft>
                          <a:spcPts val="0"/>
                        </a:spcAft>
                      </a:pPr>
                      <a:r>
                        <a:rPr lang="es-EC" sz="11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Potencia Activa por Línea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191135">
                <a:tc>
                  <a:txBody>
                    <a:bodyPr/>
                    <a:lstStyle/>
                    <a:p>
                      <a:pPr algn="ctr">
                        <a:lnSpc>
                          <a:spcPct val="200000"/>
                        </a:lnSpc>
                        <a:spcAft>
                          <a:spcPts val="0"/>
                        </a:spcAft>
                      </a:pPr>
                      <a:r>
                        <a:rPr lang="es-EC" sz="1100">
                          <a:effectLst/>
                        </a:rPr>
                        <a:t>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Potencia Reactiva por Línea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191135">
                <a:tc>
                  <a:txBody>
                    <a:bodyPr/>
                    <a:lstStyle/>
                    <a:p>
                      <a:pPr algn="ctr">
                        <a:lnSpc>
                          <a:spcPct val="200000"/>
                        </a:lnSpc>
                        <a:spcAft>
                          <a:spcPts val="0"/>
                        </a:spcAft>
                      </a:pPr>
                      <a:r>
                        <a:rPr lang="es-EC" sz="11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a:effectLst/>
                        </a:rPr>
                        <a:t>Potencia Aparente por Línea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191135">
                <a:tc>
                  <a:txBody>
                    <a:bodyPr/>
                    <a:lstStyle/>
                    <a:p>
                      <a:pPr algn="ctr">
                        <a:lnSpc>
                          <a:spcPct val="200000"/>
                        </a:lnSpc>
                        <a:spcAft>
                          <a:spcPts val="0"/>
                        </a:spcAft>
                      </a:pPr>
                      <a:r>
                        <a:rPr lang="es-EC" sz="11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200000"/>
                        </a:lnSpc>
                        <a:spcAft>
                          <a:spcPts val="0"/>
                        </a:spcAft>
                      </a:pPr>
                      <a:r>
                        <a:rPr lang="es-EC" sz="1100" dirty="0">
                          <a:effectLst/>
                        </a:rPr>
                        <a:t>Factor de potencia por Línea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39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PRUEBAS</a:t>
            </a:r>
            <a:endParaRPr lang="es-EC" sz="2800" dirty="0"/>
          </a:p>
        </p:txBody>
      </p:sp>
      <p:sp>
        <p:nvSpPr>
          <p:cNvPr id="5" name="Rectángulo 4"/>
          <p:cNvSpPr/>
          <p:nvPr/>
        </p:nvSpPr>
        <p:spPr>
          <a:xfrm>
            <a:off x="3393341" y="5370255"/>
            <a:ext cx="2393604" cy="523220"/>
          </a:xfrm>
          <a:prstGeom prst="rect">
            <a:avLst/>
          </a:prstGeom>
        </p:spPr>
        <p:txBody>
          <a:bodyPr wrap="none">
            <a:spAutoFit/>
          </a:bodyPr>
          <a:lstStyle/>
          <a:p>
            <a:r>
              <a:rPr lang="es-EC"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https://youtu.be/xqq6ffMJj_A</a:t>
            </a:r>
            <a:endParaRPr lang="es-EC"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6" name="Imagen 5"/>
          <p:cNvPicPr>
            <a:picLocks noChangeAspect="1"/>
          </p:cNvPicPr>
          <p:nvPr/>
        </p:nvPicPr>
        <p:blipFill rotWithShape="1">
          <a:blip r:embed="rId3"/>
          <a:srcRect t="12900" r="35813" b="12309"/>
          <a:stretch/>
        </p:blipFill>
        <p:spPr>
          <a:xfrm>
            <a:off x="976086" y="859189"/>
            <a:ext cx="6836274" cy="4321390"/>
          </a:xfrm>
          <a:prstGeom prst="rect">
            <a:avLst/>
          </a:prstGeom>
        </p:spPr>
      </p:pic>
    </p:spTree>
    <p:extLst>
      <p:ext uri="{BB962C8B-B14F-4D97-AF65-F5344CB8AC3E}">
        <p14:creationId xmlns:p14="http://schemas.microsoft.com/office/powerpoint/2010/main" val="90013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pic>
        <p:nvPicPr>
          <p:cNvPr id="4" name="Imagen 3"/>
          <p:cNvPicPr/>
          <p:nvPr/>
        </p:nvPicPr>
        <p:blipFill>
          <a:blip r:embed="rId2"/>
          <a:stretch>
            <a:fillRect/>
          </a:stretch>
        </p:blipFill>
        <p:spPr>
          <a:xfrm>
            <a:off x="478608" y="836702"/>
            <a:ext cx="5400040" cy="2717165"/>
          </a:xfrm>
          <a:prstGeom prst="rect">
            <a:avLst/>
          </a:prstGeom>
        </p:spPr>
      </p:pic>
      <p:pic>
        <p:nvPicPr>
          <p:cNvPr id="5" name="Imagen 4"/>
          <p:cNvPicPr/>
          <p:nvPr/>
        </p:nvPicPr>
        <p:blipFill>
          <a:blip r:embed="rId3"/>
          <a:stretch>
            <a:fillRect/>
          </a:stretch>
        </p:blipFill>
        <p:spPr>
          <a:xfrm>
            <a:off x="3062151" y="3100932"/>
            <a:ext cx="5400040" cy="2717165"/>
          </a:xfrm>
          <a:prstGeom prst="rect">
            <a:avLst/>
          </a:prstGeom>
        </p:spPr>
      </p:pic>
      <p:sp>
        <p:nvSpPr>
          <p:cNvPr id="6" name="CuadroTexto 5">
            <a:extLst>
              <a:ext uri="{FF2B5EF4-FFF2-40B4-BE49-F238E27FC236}">
                <a16:creationId xmlns:a16="http://schemas.microsoft.com/office/drawing/2014/main" id="{CCF00A21-5373-41A4-89EB-511C8D61C07F}"/>
              </a:ext>
            </a:extLst>
          </p:cNvPr>
          <p:cNvSpPr txBox="1"/>
          <p:nvPr/>
        </p:nvSpPr>
        <p:spPr>
          <a:xfrm>
            <a:off x="6253221" y="1604353"/>
            <a:ext cx="2593236" cy="590931"/>
          </a:xfrm>
          <a:prstGeom prst="rect">
            <a:avLst/>
          </a:prstGeom>
          <a:noFill/>
        </p:spPr>
        <p:txBody>
          <a:bodyPr wrap="square">
            <a:spAutoFit/>
          </a:bodyPr>
          <a:lstStyle/>
          <a:p>
            <a:pPr lvl="1">
              <a:lnSpc>
                <a:spcPct val="90000"/>
              </a:lnSpc>
              <a:spcBef>
                <a:spcPts val="500"/>
              </a:spcBef>
            </a:pPr>
            <a:r>
              <a:rPr lang="es-EC" sz="1800" dirty="0">
                <a:latin typeface="+mj-lt"/>
              </a:rPr>
              <a:t>Notificaciones por correo.</a:t>
            </a:r>
            <a:endParaRPr lang="es-MX" sz="1800" dirty="0">
              <a:latin typeface="+mj-lt"/>
            </a:endParaRPr>
          </a:p>
        </p:txBody>
      </p:sp>
    </p:spTree>
    <p:extLst>
      <p:ext uri="{BB962C8B-B14F-4D97-AF65-F5344CB8AC3E}">
        <p14:creationId xmlns:p14="http://schemas.microsoft.com/office/powerpoint/2010/main" val="3856252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341745" y="945742"/>
            <a:ext cx="4288312" cy="2232888"/>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341745" y="3454859"/>
            <a:ext cx="4288312" cy="2232888"/>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tretch>
            <a:fillRect/>
          </a:stretch>
        </p:blipFill>
        <p:spPr>
          <a:xfrm>
            <a:off x="4630057" y="2338859"/>
            <a:ext cx="4287600" cy="2232000"/>
          </a:xfrm>
          <a:prstGeom prst="rect">
            <a:avLst/>
          </a:prstGeom>
        </p:spPr>
      </p:pic>
      <p:sp>
        <p:nvSpPr>
          <p:cNvPr id="9" name="CuadroTexto 8">
            <a:extLst>
              <a:ext uri="{FF2B5EF4-FFF2-40B4-BE49-F238E27FC236}">
                <a16:creationId xmlns:a16="http://schemas.microsoft.com/office/drawing/2014/main" id="{CCF00A21-5373-41A4-89EB-511C8D61C07F}"/>
              </a:ext>
            </a:extLst>
          </p:cNvPr>
          <p:cNvSpPr txBox="1"/>
          <p:nvPr/>
        </p:nvSpPr>
        <p:spPr>
          <a:xfrm>
            <a:off x="5477239" y="1346835"/>
            <a:ext cx="2593236" cy="590931"/>
          </a:xfrm>
          <a:prstGeom prst="rect">
            <a:avLst/>
          </a:prstGeom>
          <a:noFill/>
        </p:spPr>
        <p:txBody>
          <a:bodyPr wrap="square">
            <a:spAutoFit/>
          </a:bodyPr>
          <a:lstStyle/>
          <a:p>
            <a:pPr lvl="1">
              <a:lnSpc>
                <a:spcPct val="90000"/>
              </a:lnSpc>
              <a:spcBef>
                <a:spcPts val="500"/>
              </a:spcBef>
            </a:pPr>
            <a:r>
              <a:rPr lang="es-EC" sz="1800" dirty="0">
                <a:latin typeface="+mj-lt"/>
              </a:rPr>
              <a:t>Voltajes de Línea – Neutro (Febrero 2020)</a:t>
            </a:r>
            <a:endParaRPr lang="es-MX" sz="1800" dirty="0">
              <a:latin typeface="+mj-lt"/>
            </a:endParaRPr>
          </a:p>
        </p:txBody>
      </p:sp>
      <p:sp>
        <p:nvSpPr>
          <p:cNvPr id="10" name="Rectángulo 9"/>
          <p:cNvSpPr/>
          <p:nvPr/>
        </p:nvSpPr>
        <p:spPr>
          <a:xfrm>
            <a:off x="5930517" y="4971952"/>
            <a:ext cx="1677062" cy="523220"/>
          </a:xfrm>
          <a:prstGeom prst="rect">
            <a:avLst/>
          </a:prstGeom>
        </p:spPr>
        <p:txBody>
          <a:bodyPr wrap="none">
            <a:spAutoFit/>
          </a:bodyPr>
          <a:lstStyle/>
          <a:p>
            <a:r>
              <a:rPr lang="es-EC" dirty="0">
                <a:ea typeface="Calibri" panose="020F0502020204030204" pitchFamily="34" charset="0"/>
              </a:rPr>
              <a:t>Superior 137.18 V </a:t>
            </a:r>
          </a:p>
          <a:p>
            <a:r>
              <a:rPr lang="es-EC" dirty="0">
                <a:ea typeface="Calibri" panose="020F0502020204030204" pitchFamily="34" charset="0"/>
              </a:rPr>
              <a:t>Inferior 116.16 V </a:t>
            </a:r>
            <a:endParaRPr lang="es-EC" dirty="0"/>
          </a:p>
        </p:txBody>
      </p:sp>
    </p:spTree>
    <p:extLst>
      <p:ext uri="{BB962C8B-B14F-4D97-AF65-F5344CB8AC3E}">
        <p14:creationId xmlns:p14="http://schemas.microsoft.com/office/powerpoint/2010/main" val="345140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sp>
        <p:nvSpPr>
          <p:cNvPr id="9" name="CuadroTexto 8">
            <a:extLst>
              <a:ext uri="{FF2B5EF4-FFF2-40B4-BE49-F238E27FC236}">
                <a16:creationId xmlns:a16="http://schemas.microsoft.com/office/drawing/2014/main" id="{CCF00A21-5373-41A4-89EB-511C8D61C07F}"/>
              </a:ext>
            </a:extLst>
          </p:cNvPr>
          <p:cNvSpPr txBox="1"/>
          <p:nvPr/>
        </p:nvSpPr>
        <p:spPr>
          <a:xfrm>
            <a:off x="4217423" y="620816"/>
            <a:ext cx="2593236" cy="590931"/>
          </a:xfrm>
          <a:prstGeom prst="rect">
            <a:avLst/>
          </a:prstGeom>
          <a:noFill/>
        </p:spPr>
        <p:txBody>
          <a:bodyPr wrap="square">
            <a:spAutoFit/>
          </a:bodyPr>
          <a:lstStyle/>
          <a:p>
            <a:pPr lvl="1">
              <a:lnSpc>
                <a:spcPct val="90000"/>
              </a:lnSpc>
              <a:spcBef>
                <a:spcPts val="500"/>
              </a:spcBef>
            </a:pPr>
            <a:r>
              <a:rPr lang="es-EC" sz="1800" dirty="0">
                <a:latin typeface="+mj-lt"/>
              </a:rPr>
              <a:t>Armónicos Voltaje (Febrero 2020)</a:t>
            </a:r>
            <a:endParaRPr lang="es-MX" sz="1800" dirty="0">
              <a:latin typeface="+mj-lt"/>
            </a:endParaRPr>
          </a:p>
        </p:txBody>
      </p:sp>
      <p:pic>
        <p:nvPicPr>
          <p:cNvPr id="11" name="Imagen 10"/>
          <p:cNvPicPr/>
          <p:nvPr/>
        </p:nvPicPr>
        <p:blipFill>
          <a:blip r:embed="rId2">
            <a:extLst>
              <a:ext uri="{28A0092B-C50C-407E-A947-70E740481C1C}">
                <a14:useLocalDpi xmlns:a14="http://schemas.microsoft.com/office/drawing/2010/main" val="0"/>
              </a:ext>
            </a:extLst>
          </a:blip>
          <a:stretch>
            <a:fillRect/>
          </a:stretch>
        </p:blipFill>
        <p:spPr>
          <a:xfrm>
            <a:off x="167573" y="990502"/>
            <a:ext cx="4049850" cy="2092081"/>
          </a:xfrm>
          <a:prstGeom prst="rect">
            <a:avLst/>
          </a:prstGeom>
        </p:spPr>
      </p:pic>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211957" y="3563229"/>
            <a:ext cx="4050000" cy="2091600"/>
          </a:xfrm>
          <a:prstGeom prst="rect">
            <a:avLst/>
          </a:prstGeom>
        </p:spPr>
      </p:pic>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4636800" y="1144036"/>
            <a:ext cx="4050000" cy="20916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29326661"/>
              </p:ext>
            </p:extLst>
          </p:nvPr>
        </p:nvGraphicFramePr>
        <p:xfrm>
          <a:off x="4498476" y="3235636"/>
          <a:ext cx="4624366" cy="2474978"/>
        </p:xfrm>
        <a:graphic>
          <a:graphicData uri="http://schemas.openxmlformats.org/drawingml/2006/table">
            <a:tbl>
              <a:tblPr firstRow="1" firstCol="1" bandRow="1">
                <a:tableStyleId>{93296810-A885-4BE3-A3E7-6D5BEEA58F35}</a:tableStyleId>
              </a:tblPr>
              <a:tblGrid>
                <a:gridCol w="1063658">
                  <a:extLst>
                    <a:ext uri="{9D8B030D-6E8A-4147-A177-3AD203B41FA5}">
                      <a16:colId xmlns:a16="http://schemas.microsoft.com/office/drawing/2014/main" val="20000"/>
                    </a:ext>
                  </a:extLst>
                </a:gridCol>
                <a:gridCol w="1670773">
                  <a:extLst>
                    <a:ext uri="{9D8B030D-6E8A-4147-A177-3AD203B41FA5}">
                      <a16:colId xmlns:a16="http://schemas.microsoft.com/office/drawing/2014/main" val="20001"/>
                    </a:ext>
                  </a:extLst>
                </a:gridCol>
                <a:gridCol w="1889935">
                  <a:extLst>
                    <a:ext uri="{9D8B030D-6E8A-4147-A177-3AD203B41FA5}">
                      <a16:colId xmlns:a16="http://schemas.microsoft.com/office/drawing/2014/main" val="20002"/>
                    </a:ext>
                  </a:extLst>
                </a:gridCol>
              </a:tblGrid>
              <a:tr h="474707">
                <a:tc>
                  <a:txBody>
                    <a:bodyPr/>
                    <a:lstStyle/>
                    <a:p>
                      <a:pPr indent="450215" algn="ctr">
                        <a:lnSpc>
                          <a:spcPct val="200000"/>
                        </a:lnSpc>
                        <a:spcAft>
                          <a:spcPts val="0"/>
                        </a:spcAft>
                      </a:pPr>
                      <a:r>
                        <a:rPr lang="es-EC" sz="1100" dirty="0">
                          <a:effectLst/>
                        </a:rPr>
                        <a:t>Armónico voltaje</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Límites de armónicos medidos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Observación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35665">
                <a:tc>
                  <a:txBody>
                    <a:bodyPr/>
                    <a:lstStyle/>
                    <a:p>
                      <a:pPr indent="450215" algn="ctr">
                        <a:lnSpc>
                          <a:spcPct val="200000"/>
                        </a:lnSpc>
                        <a:spcAft>
                          <a:spcPts val="0"/>
                        </a:spcAft>
                      </a:pPr>
                      <a:r>
                        <a:rPr lang="es-EC" sz="1100">
                          <a:effectLst/>
                        </a:rPr>
                        <a:t>Línea 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 7.76]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200000"/>
                        </a:lnSpc>
                        <a:spcAft>
                          <a:spcPts val="0"/>
                        </a:spcAft>
                      </a:pPr>
                      <a:r>
                        <a:rPr lang="es-EC" sz="1100">
                          <a:effectLst/>
                        </a:rPr>
                        <a:t>cumple con el rango superior establecido.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74707">
                <a:tc>
                  <a:txBody>
                    <a:bodyPr/>
                    <a:lstStyle/>
                    <a:p>
                      <a:pPr indent="450215" algn="ctr">
                        <a:lnSpc>
                          <a:spcPct val="200000"/>
                        </a:lnSpc>
                        <a:spcAft>
                          <a:spcPts val="0"/>
                        </a:spcAft>
                      </a:pPr>
                      <a:r>
                        <a:rPr lang="es-EC" sz="1100">
                          <a:effectLst/>
                        </a:rPr>
                        <a:t>Línea 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 6.35]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cumple con el rango superior establecido.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74707">
                <a:tc>
                  <a:txBody>
                    <a:bodyPr/>
                    <a:lstStyle/>
                    <a:p>
                      <a:pPr indent="450215" algn="ctr">
                        <a:lnSpc>
                          <a:spcPct val="200000"/>
                        </a:lnSpc>
                        <a:spcAft>
                          <a:spcPts val="0"/>
                        </a:spcAft>
                      </a:pPr>
                      <a:r>
                        <a:rPr lang="es-EC" sz="1100">
                          <a:effectLst/>
                        </a:rPr>
                        <a:t>Línea 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 4.56]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cumple con el rango superior establecido.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857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3" name="CuadroTexto 2">
            <a:extLst>
              <a:ext uri="{FF2B5EF4-FFF2-40B4-BE49-F238E27FC236}">
                <a16:creationId xmlns:a16="http://schemas.microsoft.com/office/drawing/2014/main" id="{3A09FD1A-82D2-42F6-B11B-C694A09B6412}"/>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INTRODUCCIÓN</a:t>
            </a:r>
            <a:endParaRPr lang="es-EC" sz="2800" dirty="0"/>
          </a:p>
        </p:txBody>
      </p:sp>
      <p:pic>
        <p:nvPicPr>
          <p:cNvPr id="5" name="Imagen 4"/>
          <p:cNvPicPr>
            <a:picLocks noChangeAspect="1"/>
          </p:cNvPicPr>
          <p:nvPr/>
        </p:nvPicPr>
        <p:blipFill>
          <a:blip r:embed="rId3"/>
          <a:stretch>
            <a:fillRect/>
          </a:stretch>
        </p:blipFill>
        <p:spPr>
          <a:xfrm>
            <a:off x="2412218" y="4168625"/>
            <a:ext cx="4748212" cy="1793494"/>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43148" b="44074"/>
          <a:stretch/>
        </p:blipFill>
        <p:spPr>
          <a:xfrm>
            <a:off x="139700" y="948577"/>
            <a:ext cx="3279913" cy="41910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63" y="1367677"/>
            <a:ext cx="3028950" cy="1514475"/>
          </a:xfrm>
          <a:prstGeom prst="rect">
            <a:avLst/>
          </a:prstGeom>
        </p:spPr>
      </p:pic>
      <p:pic>
        <p:nvPicPr>
          <p:cNvPr id="8" name="Imagen 7"/>
          <p:cNvPicPr>
            <a:picLocks noChangeAspect="1"/>
          </p:cNvPicPr>
          <p:nvPr/>
        </p:nvPicPr>
        <p:blipFill>
          <a:blip r:embed="rId6"/>
          <a:stretch>
            <a:fillRect/>
          </a:stretch>
        </p:blipFill>
        <p:spPr>
          <a:xfrm>
            <a:off x="3689876" y="1243852"/>
            <a:ext cx="2184400" cy="1638300"/>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3450" y="1281952"/>
            <a:ext cx="2857500" cy="1600200"/>
          </a:xfrm>
          <a:prstGeom prst="rect">
            <a:avLst/>
          </a:prstGeom>
        </p:spPr>
      </p:pic>
      <p:pic>
        <p:nvPicPr>
          <p:cNvPr id="12" name="Imagen 11"/>
          <p:cNvPicPr>
            <a:picLocks noChangeAspect="1"/>
          </p:cNvPicPr>
          <p:nvPr/>
        </p:nvPicPr>
        <p:blipFill>
          <a:blip r:embed="rId8"/>
          <a:stretch>
            <a:fillRect/>
          </a:stretch>
        </p:blipFill>
        <p:spPr>
          <a:xfrm>
            <a:off x="209129" y="3724014"/>
            <a:ext cx="2189439" cy="1373038"/>
          </a:xfrm>
          <a:prstGeom prst="rect">
            <a:avLst/>
          </a:prstGeom>
        </p:spPr>
      </p:pic>
      <p:sp>
        <p:nvSpPr>
          <p:cNvPr id="14" name="CuadroTexto 13">
            <a:extLst>
              <a:ext uri="{FF2B5EF4-FFF2-40B4-BE49-F238E27FC236}">
                <a16:creationId xmlns:a16="http://schemas.microsoft.com/office/drawing/2014/main" id="{CCF00A21-5373-41A4-89EB-511C8D61C07F}"/>
              </a:ext>
            </a:extLst>
          </p:cNvPr>
          <p:cNvSpPr txBox="1"/>
          <p:nvPr/>
        </p:nvSpPr>
        <p:spPr>
          <a:xfrm>
            <a:off x="438306" y="3382382"/>
            <a:ext cx="6084888" cy="341632"/>
          </a:xfrm>
          <a:prstGeom prst="rect">
            <a:avLst/>
          </a:prstGeom>
          <a:noFill/>
        </p:spPr>
        <p:txBody>
          <a:bodyPr wrap="square">
            <a:spAutoFit/>
          </a:bodyPr>
          <a:lstStyle/>
          <a:p>
            <a:pPr lvl="1" algn="just">
              <a:lnSpc>
                <a:spcPct val="90000"/>
              </a:lnSpc>
              <a:spcBef>
                <a:spcPts val="500"/>
              </a:spcBef>
            </a:pPr>
            <a:r>
              <a:rPr lang="es-MX" sz="1800" dirty="0">
                <a:latin typeface="+mj-lt"/>
              </a:rPr>
              <a:t>Problemas en alimentación eléctrica</a:t>
            </a:r>
          </a:p>
        </p:txBody>
      </p:sp>
      <p:pic>
        <p:nvPicPr>
          <p:cNvPr id="13" name="Imagen 12"/>
          <p:cNvPicPr>
            <a:picLocks noChangeAspect="1"/>
          </p:cNvPicPr>
          <p:nvPr/>
        </p:nvPicPr>
        <p:blipFill>
          <a:blip r:embed="rId9"/>
          <a:stretch>
            <a:fillRect/>
          </a:stretch>
        </p:blipFill>
        <p:spPr>
          <a:xfrm>
            <a:off x="7151996" y="4168625"/>
            <a:ext cx="1866864" cy="15198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sp>
        <p:nvSpPr>
          <p:cNvPr id="9" name="CuadroTexto 8">
            <a:extLst>
              <a:ext uri="{FF2B5EF4-FFF2-40B4-BE49-F238E27FC236}">
                <a16:creationId xmlns:a16="http://schemas.microsoft.com/office/drawing/2014/main" id="{CCF00A21-5373-41A4-89EB-511C8D61C07F}"/>
              </a:ext>
            </a:extLst>
          </p:cNvPr>
          <p:cNvSpPr txBox="1"/>
          <p:nvPr/>
        </p:nvSpPr>
        <p:spPr>
          <a:xfrm>
            <a:off x="4354284" y="832969"/>
            <a:ext cx="2593236" cy="590931"/>
          </a:xfrm>
          <a:prstGeom prst="rect">
            <a:avLst/>
          </a:prstGeom>
          <a:noFill/>
        </p:spPr>
        <p:txBody>
          <a:bodyPr wrap="square">
            <a:spAutoFit/>
          </a:bodyPr>
          <a:lstStyle/>
          <a:p>
            <a:pPr lvl="1">
              <a:lnSpc>
                <a:spcPct val="90000"/>
              </a:lnSpc>
              <a:spcBef>
                <a:spcPts val="500"/>
              </a:spcBef>
            </a:pPr>
            <a:r>
              <a:rPr lang="es-EC" sz="1800" dirty="0">
                <a:latin typeface="+mj-lt"/>
              </a:rPr>
              <a:t>Corriente por línea (Febrero 2020)</a:t>
            </a:r>
            <a:endParaRPr lang="es-MX" sz="1800" dirty="0">
              <a:latin typeface="+mj-lt"/>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341745" y="1260444"/>
            <a:ext cx="3896425" cy="2150413"/>
          </a:xfrm>
          <a:prstGeom prst="rect">
            <a:avLst/>
          </a:prstGeom>
        </p:spPr>
      </p:pic>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457859" y="3726017"/>
            <a:ext cx="3896425" cy="2149200"/>
          </a:xfrm>
          <a:prstGeom prst="rect">
            <a:avLst/>
          </a:prstGeom>
        </p:spPr>
      </p:pic>
      <p:pic>
        <p:nvPicPr>
          <p:cNvPr id="15" name="Imagen 14"/>
          <p:cNvPicPr/>
          <p:nvPr/>
        </p:nvPicPr>
        <p:blipFill>
          <a:blip r:embed="rId4">
            <a:extLst>
              <a:ext uri="{28A0092B-C50C-407E-A947-70E740481C1C}">
                <a14:useLocalDpi xmlns:a14="http://schemas.microsoft.com/office/drawing/2010/main" val="0"/>
              </a:ext>
            </a:extLst>
          </a:blip>
          <a:stretch>
            <a:fillRect/>
          </a:stretch>
        </p:blipFill>
        <p:spPr>
          <a:xfrm>
            <a:off x="4791600" y="1500358"/>
            <a:ext cx="3895200" cy="21492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576178287"/>
              </p:ext>
            </p:extLst>
          </p:nvPr>
        </p:nvGraphicFramePr>
        <p:xfrm>
          <a:off x="4791600" y="4001788"/>
          <a:ext cx="3822700" cy="1468376"/>
        </p:xfrm>
        <a:graphic>
          <a:graphicData uri="http://schemas.openxmlformats.org/drawingml/2006/table">
            <a:tbl>
              <a:tblPr firstRow="1" firstCol="1" bandRow="1">
                <a:tableStyleId>{93296810-A885-4BE3-A3E7-6D5BEEA58F35}</a:tableStyleId>
              </a:tblPr>
              <a:tblGrid>
                <a:gridCol w="1487170">
                  <a:extLst>
                    <a:ext uri="{9D8B030D-6E8A-4147-A177-3AD203B41FA5}">
                      <a16:colId xmlns:a16="http://schemas.microsoft.com/office/drawing/2014/main" val="20000"/>
                    </a:ext>
                  </a:extLst>
                </a:gridCol>
                <a:gridCol w="2335530">
                  <a:extLst>
                    <a:ext uri="{9D8B030D-6E8A-4147-A177-3AD203B41FA5}">
                      <a16:colId xmlns:a16="http://schemas.microsoft.com/office/drawing/2014/main" val="20001"/>
                    </a:ext>
                  </a:extLst>
                </a:gridCol>
              </a:tblGrid>
              <a:tr h="509905">
                <a:tc>
                  <a:txBody>
                    <a:bodyPr/>
                    <a:lstStyle/>
                    <a:p>
                      <a:pPr indent="450215" algn="ctr">
                        <a:lnSpc>
                          <a:spcPct val="200000"/>
                        </a:lnSpc>
                        <a:spcAft>
                          <a:spcPts val="0"/>
                        </a:spcAft>
                      </a:pPr>
                      <a:r>
                        <a:rPr lang="es-EC" sz="1100">
                          <a:effectLst/>
                        </a:rPr>
                        <a:t>Corriente de línea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Límites de corriente medidos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8445">
                <a:tc>
                  <a:txBody>
                    <a:bodyPr/>
                    <a:lstStyle/>
                    <a:p>
                      <a:pPr indent="450215" algn="ctr">
                        <a:lnSpc>
                          <a:spcPct val="200000"/>
                        </a:lnSpc>
                        <a:spcAft>
                          <a:spcPts val="0"/>
                        </a:spcAft>
                      </a:pPr>
                      <a:r>
                        <a:rPr lang="es-EC" sz="1100">
                          <a:effectLst/>
                        </a:rPr>
                        <a:t>Línea 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]1.5571, 11.0818] 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0825">
                <a:tc>
                  <a:txBody>
                    <a:bodyPr/>
                    <a:lstStyle/>
                    <a:p>
                      <a:pPr indent="450215" algn="ctr">
                        <a:lnSpc>
                          <a:spcPct val="200000"/>
                        </a:lnSpc>
                        <a:spcAft>
                          <a:spcPts val="0"/>
                        </a:spcAft>
                      </a:pPr>
                      <a:r>
                        <a:rPr lang="es-EC" sz="1100">
                          <a:effectLst/>
                        </a:rPr>
                        <a:t>Línea 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]2.1621, 15.6334] 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8445">
                <a:tc>
                  <a:txBody>
                    <a:bodyPr/>
                    <a:lstStyle/>
                    <a:p>
                      <a:pPr indent="450215" algn="ctr">
                        <a:lnSpc>
                          <a:spcPct val="200000"/>
                        </a:lnSpc>
                        <a:spcAft>
                          <a:spcPts val="0"/>
                        </a:spcAft>
                      </a:pPr>
                      <a:r>
                        <a:rPr lang="es-EC" sz="1100">
                          <a:effectLst/>
                        </a:rPr>
                        <a:t>Línea 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]0.10874, 17.9494] 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894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sp>
        <p:nvSpPr>
          <p:cNvPr id="9" name="CuadroTexto 8">
            <a:extLst>
              <a:ext uri="{FF2B5EF4-FFF2-40B4-BE49-F238E27FC236}">
                <a16:creationId xmlns:a16="http://schemas.microsoft.com/office/drawing/2014/main" id="{CCF00A21-5373-41A4-89EB-511C8D61C07F}"/>
              </a:ext>
            </a:extLst>
          </p:cNvPr>
          <p:cNvSpPr txBox="1"/>
          <p:nvPr/>
        </p:nvSpPr>
        <p:spPr>
          <a:xfrm>
            <a:off x="4217423" y="620816"/>
            <a:ext cx="2593236" cy="590931"/>
          </a:xfrm>
          <a:prstGeom prst="rect">
            <a:avLst/>
          </a:prstGeom>
          <a:noFill/>
        </p:spPr>
        <p:txBody>
          <a:bodyPr wrap="square">
            <a:spAutoFit/>
          </a:bodyPr>
          <a:lstStyle/>
          <a:p>
            <a:pPr lvl="1">
              <a:lnSpc>
                <a:spcPct val="90000"/>
              </a:lnSpc>
              <a:spcBef>
                <a:spcPts val="500"/>
              </a:spcBef>
            </a:pPr>
            <a:r>
              <a:rPr lang="es-EC" sz="1800" dirty="0">
                <a:latin typeface="+mj-lt"/>
              </a:rPr>
              <a:t>Armónicos Corriente (Febrero 2020)</a:t>
            </a:r>
            <a:endParaRPr lang="es-MX" sz="1800" dirty="0">
              <a:latin typeface="+mj-lt"/>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289357" y="1182947"/>
            <a:ext cx="3928066" cy="2010196"/>
          </a:xfrm>
          <a:prstGeom prst="rect">
            <a:avLst/>
          </a:prstGeom>
        </p:spPr>
      </p:pic>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4955900" y="3394719"/>
            <a:ext cx="3927600" cy="2008800"/>
          </a:xfrm>
          <a:prstGeom prst="rect">
            <a:avLst/>
          </a:prstGeom>
        </p:spPr>
      </p:pic>
      <p:pic>
        <p:nvPicPr>
          <p:cNvPr id="15" name="Imagen 14"/>
          <p:cNvPicPr/>
          <p:nvPr/>
        </p:nvPicPr>
        <p:blipFill>
          <a:blip r:embed="rId4">
            <a:extLst>
              <a:ext uri="{28A0092B-C50C-407E-A947-70E740481C1C}">
                <a14:useLocalDpi xmlns:a14="http://schemas.microsoft.com/office/drawing/2010/main" val="0"/>
              </a:ext>
            </a:extLst>
          </a:blip>
          <a:stretch>
            <a:fillRect/>
          </a:stretch>
        </p:blipFill>
        <p:spPr>
          <a:xfrm>
            <a:off x="4542925" y="1211747"/>
            <a:ext cx="3927600" cy="20088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136892062"/>
              </p:ext>
            </p:extLst>
          </p:nvPr>
        </p:nvGraphicFramePr>
        <p:xfrm>
          <a:off x="98816" y="3640554"/>
          <a:ext cx="4814929" cy="3017520"/>
        </p:xfrm>
        <a:graphic>
          <a:graphicData uri="http://schemas.openxmlformats.org/drawingml/2006/table">
            <a:tbl>
              <a:tblPr firstRow="1" firstCol="1" bandRow="1">
                <a:tableStyleId>{93296810-A885-4BE3-A3E7-6D5BEEA58F35}</a:tableStyleId>
              </a:tblPr>
              <a:tblGrid>
                <a:gridCol w="1287882">
                  <a:extLst>
                    <a:ext uri="{9D8B030D-6E8A-4147-A177-3AD203B41FA5}">
                      <a16:colId xmlns:a16="http://schemas.microsoft.com/office/drawing/2014/main" val="20000"/>
                    </a:ext>
                  </a:extLst>
                </a:gridCol>
                <a:gridCol w="1555935">
                  <a:extLst>
                    <a:ext uri="{9D8B030D-6E8A-4147-A177-3AD203B41FA5}">
                      <a16:colId xmlns:a16="http://schemas.microsoft.com/office/drawing/2014/main" val="20001"/>
                    </a:ext>
                  </a:extLst>
                </a:gridCol>
                <a:gridCol w="1971112">
                  <a:extLst>
                    <a:ext uri="{9D8B030D-6E8A-4147-A177-3AD203B41FA5}">
                      <a16:colId xmlns:a16="http://schemas.microsoft.com/office/drawing/2014/main" val="20002"/>
                    </a:ext>
                  </a:extLst>
                </a:gridCol>
              </a:tblGrid>
              <a:tr h="837921">
                <a:tc>
                  <a:txBody>
                    <a:bodyPr/>
                    <a:lstStyle/>
                    <a:p>
                      <a:pPr indent="450215" algn="ctr">
                        <a:lnSpc>
                          <a:spcPct val="200000"/>
                        </a:lnSpc>
                        <a:spcAft>
                          <a:spcPts val="0"/>
                        </a:spcAft>
                      </a:pPr>
                      <a:r>
                        <a:rPr lang="es-EC" sz="1100" dirty="0">
                          <a:effectLst/>
                        </a:rPr>
                        <a:t>Armónicos de corriente de línea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Límites de armónicos de corriente medidos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Observación</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3385">
                <a:tc>
                  <a:txBody>
                    <a:bodyPr/>
                    <a:lstStyle/>
                    <a:p>
                      <a:pPr indent="450215" algn="ctr">
                        <a:lnSpc>
                          <a:spcPct val="200000"/>
                        </a:lnSpc>
                        <a:spcAft>
                          <a:spcPts val="0"/>
                        </a:spcAft>
                      </a:pPr>
                      <a:r>
                        <a:rPr lang="es-EC" sz="1100">
                          <a:effectLst/>
                        </a:rPr>
                        <a:t>Línea 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]0.014, 28.9]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No cumple con el límite 15%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3385">
                <a:tc>
                  <a:txBody>
                    <a:bodyPr/>
                    <a:lstStyle/>
                    <a:p>
                      <a:pPr indent="450215" algn="ctr">
                        <a:lnSpc>
                          <a:spcPct val="200000"/>
                        </a:lnSpc>
                        <a:spcAft>
                          <a:spcPts val="0"/>
                        </a:spcAft>
                      </a:pPr>
                      <a:r>
                        <a:rPr lang="es-EC" sz="1100">
                          <a:effectLst/>
                        </a:rPr>
                        <a:t>Línea 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]0.1, 28.94]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No cumple con el límite 12%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3385">
                <a:tc>
                  <a:txBody>
                    <a:bodyPr/>
                    <a:lstStyle/>
                    <a:p>
                      <a:pPr indent="450215" algn="ctr">
                        <a:lnSpc>
                          <a:spcPct val="200000"/>
                        </a:lnSpc>
                        <a:spcAft>
                          <a:spcPts val="0"/>
                        </a:spcAft>
                      </a:pPr>
                      <a:r>
                        <a:rPr lang="es-EC" sz="1100">
                          <a:effectLst/>
                        </a:rPr>
                        <a:t>Línea 3</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a:effectLst/>
                        </a:rPr>
                        <a:t>]0.1, 31.37]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200000"/>
                        </a:lnSpc>
                        <a:spcAft>
                          <a:spcPts val="0"/>
                        </a:spcAft>
                      </a:pPr>
                      <a:r>
                        <a:rPr lang="es-EC" sz="1100" dirty="0">
                          <a:effectLst/>
                        </a:rPr>
                        <a:t>No cumple con el límite 12%</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219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sp>
        <p:nvSpPr>
          <p:cNvPr id="9" name="CuadroTexto 8">
            <a:extLst>
              <a:ext uri="{FF2B5EF4-FFF2-40B4-BE49-F238E27FC236}">
                <a16:creationId xmlns:a16="http://schemas.microsoft.com/office/drawing/2014/main" id="{CCF00A21-5373-41A4-89EB-511C8D61C07F}"/>
              </a:ext>
            </a:extLst>
          </p:cNvPr>
          <p:cNvSpPr txBox="1"/>
          <p:nvPr/>
        </p:nvSpPr>
        <p:spPr>
          <a:xfrm>
            <a:off x="341745" y="685883"/>
            <a:ext cx="2593236" cy="590931"/>
          </a:xfrm>
          <a:prstGeom prst="rect">
            <a:avLst/>
          </a:prstGeom>
          <a:noFill/>
        </p:spPr>
        <p:txBody>
          <a:bodyPr wrap="square">
            <a:spAutoFit/>
          </a:bodyPr>
          <a:lstStyle/>
          <a:p>
            <a:pPr lvl="1">
              <a:lnSpc>
                <a:spcPct val="90000"/>
              </a:lnSpc>
              <a:spcBef>
                <a:spcPts val="500"/>
              </a:spcBef>
            </a:pPr>
            <a:r>
              <a:rPr lang="es-EC" sz="1800" dirty="0">
                <a:latin typeface="+mj-lt"/>
              </a:rPr>
              <a:t>Potencia Activa total (Febrero 2020)</a:t>
            </a:r>
            <a:endParaRPr lang="es-MX" sz="1800" dirty="0">
              <a:latin typeface="+mj-lt"/>
            </a:endParaRPr>
          </a:p>
        </p:txBody>
      </p:sp>
      <p:pic>
        <p:nvPicPr>
          <p:cNvPr id="11" name="Imagen 10"/>
          <p:cNvPicPr/>
          <p:nvPr/>
        </p:nvPicPr>
        <p:blipFill>
          <a:blip r:embed="rId2">
            <a:extLst>
              <a:ext uri="{28A0092B-C50C-407E-A947-70E740481C1C}">
                <a14:useLocalDpi xmlns:a14="http://schemas.microsoft.com/office/drawing/2010/main" val="0"/>
              </a:ext>
            </a:extLst>
          </a:blip>
          <a:stretch>
            <a:fillRect/>
          </a:stretch>
        </p:blipFill>
        <p:spPr>
          <a:xfrm>
            <a:off x="3088704" y="897866"/>
            <a:ext cx="4211982" cy="2306359"/>
          </a:xfrm>
          <a:prstGeom prst="rect">
            <a:avLst/>
          </a:prstGeom>
        </p:spPr>
      </p:pic>
      <p:sp>
        <p:nvSpPr>
          <p:cNvPr id="12" name="CuadroTexto 11">
            <a:extLst>
              <a:ext uri="{FF2B5EF4-FFF2-40B4-BE49-F238E27FC236}">
                <a16:creationId xmlns:a16="http://schemas.microsoft.com/office/drawing/2014/main" id="{CCF00A21-5373-41A4-89EB-511C8D61C07F}"/>
              </a:ext>
            </a:extLst>
          </p:cNvPr>
          <p:cNvSpPr txBox="1"/>
          <p:nvPr/>
        </p:nvSpPr>
        <p:spPr>
          <a:xfrm>
            <a:off x="341745" y="3565334"/>
            <a:ext cx="2593236" cy="590931"/>
          </a:xfrm>
          <a:prstGeom prst="rect">
            <a:avLst/>
          </a:prstGeom>
          <a:noFill/>
        </p:spPr>
        <p:txBody>
          <a:bodyPr wrap="square">
            <a:spAutoFit/>
          </a:bodyPr>
          <a:lstStyle/>
          <a:p>
            <a:pPr lvl="1">
              <a:lnSpc>
                <a:spcPct val="90000"/>
              </a:lnSpc>
              <a:spcBef>
                <a:spcPts val="500"/>
              </a:spcBef>
            </a:pPr>
            <a:r>
              <a:rPr lang="es-EC" sz="1800" dirty="0">
                <a:latin typeface="+mj-lt"/>
              </a:rPr>
              <a:t>Potencia Aparente total (Febrero 2020)</a:t>
            </a:r>
            <a:endParaRPr lang="es-MX" sz="1800" dirty="0">
              <a:latin typeface="+mj-lt"/>
            </a:endParaRPr>
          </a:p>
        </p:txBody>
      </p:sp>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3088704" y="3565334"/>
            <a:ext cx="4212000" cy="2307600"/>
          </a:xfrm>
          <a:prstGeom prst="rect">
            <a:avLst/>
          </a:prstGeom>
        </p:spPr>
      </p:pic>
    </p:spTree>
    <p:extLst>
      <p:ext uri="{BB962C8B-B14F-4D97-AF65-F5344CB8AC3E}">
        <p14:creationId xmlns:p14="http://schemas.microsoft.com/office/powerpoint/2010/main" val="3080230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RESULTADOS</a:t>
            </a:r>
            <a:endParaRPr lang="es-EC" sz="2800" dirty="0"/>
          </a:p>
        </p:txBody>
      </p:sp>
      <p:sp>
        <p:nvSpPr>
          <p:cNvPr id="9" name="CuadroTexto 8">
            <a:extLst>
              <a:ext uri="{FF2B5EF4-FFF2-40B4-BE49-F238E27FC236}">
                <a16:creationId xmlns:a16="http://schemas.microsoft.com/office/drawing/2014/main" id="{CCF00A21-5373-41A4-89EB-511C8D61C07F}"/>
              </a:ext>
            </a:extLst>
          </p:cNvPr>
          <p:cNvSpPr txBox="1"/>
          <p:nvPr/>
        </p:nvSpPr>
        <p:spPr>
          <a:xfrm>
            <a:off x="341745" y="685883"/>
            <a:ext cx="2593236" cy="590931"/>
          </a:xfrm>
          <a:prstGeom prst="rect">
            <a:avLst/>
          </a:prstGeom>
          <a:noFill/>
        </p:spPr>
        <p:txBody>
          <a:bodyPr wrap="square">
            <a:spAutoFit/>
          </a:bodyPr>
          <a:lstStyle/>
          <a:p>
            <a:pPr lvl="1">
              <a:lnSpc>
                <a:spcPct val="90000"/>
              </a:lnSpc>
              <a:spcBef>
                <a:spcPts val="500"/>
              </a:spcBef>
            </a:pPr>
            <a:r>
              <a:rPr lang="es-EC" sz="1800" dirty="0">
                <a:latin typeface="+mj-lt"/>
              </a:rPr>
              <a:t>Potencia Reactiva total (Febrero 2020)</a:t>
            </a:r>
            <a:endParaRPr lang="es-MX" sz="1800" dirty="0">
              <a:latin typeface="+mj-lt"/>
            </a:endParaRPr>
          </a:p>
        </p:txBody>
      </p:sp>
      <p:sp>
        <p:nvSpPr>
          <p:cNvPr id="12" name="CuadroTexto 11">
            <a:extLst>
              <a:ext uri="{FF2B5EF4-FFF2-40B4-BE49-F238E27FC236}">
                <a16:creationId xmlns:a16="http://schemas.microsoft.com/office/drawing/2014/main" id="{CCF00A21-5373-41A4-89EB-511C8D61C07F}"/>
              </a:ext>
            </a:extLst>
          </p:cNvPr>
          <p:cNvSpPr txBox="1"/>
          <p:nvPr/>
        </p:nvSpPr>
        <p:spPr>
          <a:xfrm>
            <a:off x="341745" y="3565334"/>
            <a:ext cx="2593236" cy="590931"/>
          </a:xfrm>
          <a:prstGeom prst="rect">
            <a:avLst/>
          </a:prstGeom>
          <a:noFill/>
        </p:spPr>
        <p:txBody>
          <a:bodyPr wrap="square">
            <a:spAutoFit/>
          </a:bodyPr>
          <a:lstStyle/>
          <a:p>
            <a:pPr lvl="1">
              <a:lnSpc>
                <a:spcPct val="90000"/>
              </a:lnSpc>
              <a:spcBef>
                <a:spcPts val="500"/>
              </a:spcBef>
            </a:pPr>
            <a:r>
              <a:rPr lang="es-EC" sz="1800" dirty="0">
                <a:latin typeface="+mj-lt"/>
              </a:rPr>
              <a:t>Factor de potencia total (Febrero 2020)</a:t>
            </a:r>
            <a:endParaRPr lang="es-MX" sz="1800" dirty="0">
              <a:latin typeface="+mj-lt"/>
            </a:endParaRPr>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3088704" y="963623"/>
            <a:ext cx="4212000" cy="2307600"/>
          </a:xfrm>
          <a:prstGeom prst="rect">
            <a:avLst/>
          </a:prstGeom>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3088704" y="3411991"/>
            <a:ext cx="4212000" cy="2307600"/>
          </a:xfrm>
          <a:prstGeom prst="rect">
            <a:avLst/>
          </a:prstGeom>
          <a:noFill/>
          <a:ln>
            <a:noFill/>
          </a:ln>
        </p:spPr>
      </p:pic>
    </p:spTree>
    <p:extLst>
      <p:ext uri="{BB962C8B-B14F-4D97-AF65-F5344CB8AC3E}">
        <p14:creationId xmlns:p14="http://schemas.microsoft.com/office/powerpoint/2010/main" val="3256486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CONCLUSIONES</a:t>
            </a:r>
            <a:endParaRPr lang="es-EC" sz="2800" dirty="0"/>
          </a:p>
        </p:txBody>
      </p:sp>
      <p:sp>
        <p:nvSpPr>
          <p:cNvPr id="4" name="Rectángulo 3"/>
          <p:cNvSpPr/>
          <p:nvPr/>
        </p:nvSpPr>
        <p:spPr>
          <a:xfrm>
            <a:off x="341745" y="895013"/>
            <a:ext cx="8595426" cy="5193922"/>
          </a:xfrm>
          <a:prstGeom prst="rect">
            <a:avLst/>
          </a:prstGeom>
        </p:spPr>
        <p:txBody>
          <a:bodyPr wrap="square">
            <a:spAutoFit/>
          </a:bodyPr>
          <a:lstStyle/>
          <a:p>
            <a:pPr marL="171450" indent="-171450" algn="just">
              <a:lnSpc>
                <a:spcPct val="150000"/>
              </a:lnSpc>
              <a:spcAft>
                <a:spcPts val="800"/>
              </a:spcAft>
              <a:buFont typeface="Arial" panose="020B0604020202020204" pitchFamily="34" charset="0"/>
              <a:buChar char="•"/>
            </a:pPr>
            <a:r>
              <a:rPr lang="es-EC" sz="1100" dirty="0">
                <a:latin typeface="Arial" panose="020B0604020202020204" pitchFamily="34" charset="0"/>
                <a:ea typeface="Calibri" panose="020F0502020204030204" pitchFamily="34" charset="0"/>
              </a:rPr>
              <a:t>Tras la implementación del sistema de monitoreo se evaluó la calidad de energía del tablero de distribución secundario a 220V para lo que se toma en cuenta la amplitud, el consumo de corriente, el total de armónicos presentes en la red tanto para voltaje como corriente, basándose en las normativas Nacionales ARCONEL 005/18 y 004/18, además de las normas internacionales EN50160, IEC61000-4-15 y la IEEE 519-2014. Con esta evaluación se evidencio que existen picos de voltaje para las líneas que superan el límite admisible que pueden ser provocados por el arranque de motores, la distorsión armónica para la variable de corriente no cumple con los limites admisibles, en el caso de la distorsión armónica  de voltaje se mantiene en un rango tolerable, otra variable que presenta valores por debajo del límite permitido es el factor de potencia total, lo que provoca así el alto consumo de potencia reactiva debido a las cargas inductivas y capacitivas presentes en equipos de trabajo del personal operativo. Conjuntamente con el departamento de mantenimiento se puede validar que parte de los inconvenientes presentes en las maquinas del área pueden ser provocados por este tipo de problemas en la distribución de energía eléctrica.</a:t>
            </a:r>
            <a:endParaRPr lang="es-EC" sz="1100" dirty="0">
              <a:latin typeface="Times New Roman" panose="02020603050405020304" pitchFamily="18" charset="0"/>
              <a:ea typeface="Calibri" panose="020F0502020204030204" pitchFamily="34" charset="0"/>
            </a:endParaRPr>
          </a:p>
          <a:p>
            <a:pPr marL="171450" indent="-171450" algn="just">
              <a:lnSpc>
                <a:spcPct val="150000"/>
              </a:lnSpc>
              <a:spcAft>
                <a:spcPts val="800"/>
              </a:spcAft>
              <a:buFont typeface="Arial" panose="020B0604020202020204" pitchFamily="34" charset="0"/>
              <a:buChar char="•"/>
            </a:pPr>
            <a:r>
              <a:rPr lang="es-EC" sz="1100" dirty="0">
                <a:latin typeface="Arial" panose="020B0604020202020204" pitchFamily="34" charset="0"/>
                <a:ea typeface="Calibri" panose="020F0502020204030204" pitchFamily="34" charset="0"/>
              </a:rPr>
              <a:t>El bajo factor de potencia total presente en el tablero se debe a que este no cuenta con un banco de capacitores acorde a lo necesario en vista de una mala organización en cuanto a los equipos y máquinas destinadas a trabajar con la alimentación de dicho tablero, esto provoca que al cambio de cargas presente las distorsiones y descompensaciones en la red. </a:t>
            </a:r>
            <a:endParaRPr lang="es-EC" sz="1100" dirty="0">
              <a:latin typeface="Times New Roman" panose="02020603050405020304" pitchFamily="18" charset="0"/>
              <a:ea typeface="Calibri" panose="020F0502020204030204" pitchFamily="34" charset="0"/>
            </a:endParaRPr>
          </a:p>
          <a:p>
            <a:pPr marL="171450" indent="-171450" algn="just">
              <a:lnSpc>
                <a:spcPct val="150000"/>
              </a:lnSpc>
              <a:spcAft>
                <a:spcPts val="800"/>
              </a:spcAft>
              <a:buFont typeface="Arial" panose="020B0604020202020204" pitchFamily="34" charset="0"/>
              <a:buChar char="•"/>
            </a:pPr>
            <a:r>
              <a:rPr lang="es-EC" sz="1100" dirty="0">
                <a:latin typeface="Arial" panose="020B0604020202020204" pitchFamily="34" charset="0"/>
                <a:ea typeface="Calibri" panose="020F0502020204030204" pitchFamily="34" charset="0"/>
              </a:rPr>
              <a:t>La adición de filtros activos en paralelo al sistema de distribución es necesario para que este pueda trabajar dentro de la normativa ecuatoriana, con lo que se evita así la descompensación que pueda presentarse en el tablero principal de ingreso a planta.</a:t>
            </a:r>
            <a:endParaRPr lang="es-EC" sz="1100" dirty="0">
              <a:latin typeface="Times New Roman" panose="02020603050405020304" pitchFamily="18" charset="0"/>
              <a:ea typeface="Calibri" panose="020F0502020204030204" pitchFamily="34" charset="0"/>
            </a:endParaRPr>
          </a:p>
          <a:p>
            <a:pPr marL="171450" indent="-171450" algn="just">
              <a:lnSpc>
                <a:spcPct val="150000"/>
              </a:lnSpc>
              <a:spcAft>
                <a:spcPts val="800"/>
              </a:spcAft>
              <a:buFont typeface="Arial" panose="020B0604020202020204" pitchFamily="34" charset="0"/>
              <a:buChar char="•"/>
            </a:pPr>
            <a:r>
              <a:rPr lang="es-EC" sz="1100" dirty="0">
                <a:latin typeface="Arial" panose="020B0604020202020204" pitchFamily="34" charset="0"/>
                <a:ea typeface="Calibri" panose="020F0502020204030204" pitchFamily="34" charset="0"/>
              </a:rPr>
              <a:t>Se presentan los valores medidos en los paneles de Ubidots se puede constatar tras una alerta de correo electrónico que existieron novedades en la red eléctrica lo que permite al personal calificado que se tome acciones en cuanto a los eventos que pudieron provocar dichas alteraciones, si equipos que no son pertenecientes a esa área fueron conectados o trasladados, así como si algún equipo presenta mal funcionamiento y requiere de un mantenimiento correctivo.</a:t>
            </a:r>
            <a:endParaRPr lang="es-EC" sz="1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7299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RECOMENDACIONES</a:t>
            </a:r>
            <a:endParaRPr lang="es-EC" sz="2800" dirty="0"/>
          </a:p>
        </p:txBody>
      </p:sp>
      <p:sp>
        <p:nvSpPr>
          <p:cNvPr id="4" name="Rectángulo 3"/>
          <p:cNvSpPr/>
          <p:nvPr/>
        </p:nvSpPr>
        <p:spPr>
          <a:xfrm>
            <a:off x="829810" y="1339051"/>
            <a:ext cx="7478486" cy="407291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Se recomienda inicialmente que se implemente el sistema de monitoreo de variables y consumo en todos los tableros de distribución, así como también en las máquinas de mayor consumo para poder evidenciar y alertar casos de alteraciones en la red eléctrica, con esto no solamente se podrá conocer en que tableros existen perturbaciones sino en que maquias se generan estas perturbaciones y así tomar decisiones de compensación más eficientes.</a:t>
            </a:r>
            <a:endParaRPr lang="es-EC" sz="1600" dirty="0">
              <a:latin typeface="Times New Roman" panose="02020603050405020304" pitchFamily="18" charset="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De instalarse este medidor se podrá también controlar el pago por consumo para llevar un mejor control de gastos de cada área ya que dentro de la empresa cada departamento o área tiene su presupuesto anual considerado todos los servicios incluido el consumo energético, lo que da el valor al trabajo y coste de producción por servicio prestado, como puede ser el corte y rolado por parte de Abastecimiento o el armado y soldado de Armado &amp; Soldadura.</a:t>
            </a:r>
            <a:endParaRPr lang="es-EC"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15962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TRABAJOS FUTUROS</a:t>
            </a:r>
            <a:endParaRPr lang="es-EC" sz="2800" dirty="0"/>
          </a:p>
        </p:txBody>
      </p:sp>
      <p:sp>
        <p:nvSpPr>
          <p:cNvPr id="5" name="Rectángulo 4"/>
          <p:cNvSpPr/>
          <p:nvPr/>
        </p:nvSpPr>
        <p:spPr>
          <a:xfrm>
            <a:off x="968829" y="1605684"/>
            <a:ext cx="7162800" cy="3415743"/>
          </a:xfrm>
          <a:prstGeom prst="rect">
            <a:avLst/>
          </a:prstGeom>
        </p:spPr>
        <p:txBody>
          <a:bodyPr wrap="square">
            <a:spAutoFit/>
          </a:bodyPr>
          <a:lstStyle/>
          <a:p>
            <a:pPr marL="171450" lvl="0" indent="-171450" algn="just">
              <a:lnSpc>
                <a:spcPct val="150000"/>
              </a:lnSpc>
              <a:spcAft>
                <a:spcPts val="800"/>
              </a:spcAft>
              <a:buFont typeface="Arial" panose="020B0604020202020204" pitchFamily="34" charset="0"/>
              <a:buChar char="•"/>
            </a:pPr>
            <a:r>
              <a:rPr lang="es-EC" sz="1100" dirty="0">
                <a:latin typeface="+mj-lt"/>
                <a:ea typeface="Calibri" panose="020F0502020204030204" pitchFamily="34" charset="0"/>
              </a:rPr>
              <a:t>Monitoreo de factor de operación y variables de soldadura de las soldadoras manuales Lincoln </a:t>
            </a:r>
            <a:r>
              <a:rPr lang="es-EC" sz="1100" dirty="0" err="1">
                <a:latin typeface="+mj-lt"/>
                <a:ea typeface="Calibri" panose="020F0502020204030204" pitchFamily="34" charset="0"/>
              </a:rPr>
              <a:t>Flextec</a:t>
            </a:r>
            <a:r>
              <a:rPr lang="es-EC" sz="1100" dirty="0">
                <a:latin typeface="+mj-lt"/>
                <a:ea typeface="Calibri" panose="020F0502020204030204" pitchFamily="34" charset="0"/>
              </a:rPr>
              <a:t> 450, </a:t>
            </a:r>
            <a:r>
              <a:rPr lang="es-EC" sz="1100" dirty="0" err="1">
                <a:latin typeface="+mj-lt"/>
                <a:ea typeface="Calibri" panose="020F0502020204030204" pitchFamily="34" charset="0"/>
              </a:rPr>
              <a:t>Invertec</a:t>
            </a:r>
            <a:r>
              <a:rPr lang="es-EC" sz="1100" dirty="0">
                <a:latin typeface="+mj-lt"/>
                <a:ea typeface="Calibri" panose="020F0502020204030204" pitchFamily="34" charset="0"/>
              </a:rPr>
              <a:t> V350 Pro e </a:t>
            </a:r>
            <a:r>
              <a:rPr lang="es-EC" sz="1100" dirty="0" err="1">
                <a:latin typeface="+mj-lt"/>
                <a:ea typeface="Calibri" panose="020F0502020204030204" pitchFamily="34" charset="0"/>
              </a:rPr>
              <a:t>Invertec</a:t>
            </a:r>
            <a:r>
              <a:rPr lang="es-EC" sz="1100" dirty="0">
                <a:latin typeface="+mj-lt"/>
                <a:ea typeface="Calibri" panose="020F0502020204030204" pitchFamily="34" charset="0"/>
              </a:rPr>
              <a:t> 350X. De igual manera con ayuda de la pasarela de comunicación IoT2040 de Siemens y la plataforma Ubidots.</a:t>
            </a:r>
          </a:p>
          <a:p>
            <a:pPr marL="171450" lvl="0" indent="-171450" algn="just">
              <a:lnSpc>
                <a:spcPct val="150000"/>
              </a:lnSpc>
              <a:spcAft>
                <a:spcPts val="800"/>
              </a:spcAft>
              <a:buFont typeface="Arial" panose="020B0604020202020204" pitchFamily="34" charset="0"/>
              <a:buChar char="•"/>
            </a:pPr>
            <a:r>
              <a:rPr lang="es-EC" sz="1100" dirty="0">
                <a:latin typeface="+mj-lt"/>
                <a:ea typeface="Calibri" panose="020F0502020204030204" pitchFamily="34" charset="0"/>
              </a:rPr>
              <a:t>Comunicación entre un PLC Siemens S7 1215C DC/DC/DC para conocer el estado de producción de una maquina </a:t>
            </a:r>
            <a:r>
              <a:rPr lang="es-EC" sz="1100" dirty="0" err="1">
                <a:latin typeface="+mj-lt"/>
                <a:ea typeface="Calibri" panose="020F0502020204030204" pitchFamily="34" charset="0"/>
              </a:rPr>
              <a:t>encajonadora</a:t>
            </a:r>
            <a:r>
              <a:rPr lang="es-EC" sz="1100" dirty="0">
                <a:latin typeface="+mj-lt"/>
                <a:ea typeface="Calibri" panose="020F0502020204030204" pitchFamily="34" charset="0"/>
              </a:rPr>
              <a:t> para una empresa embotelladora del Ecuador, misma que por medio de una pasarela de comunicación IoT2040 de Siemens obtenemos los datos y los transmitimos por medio de un </a:t>
            </a:r>
            <a:r>
              <a:rPr lang="es-EC" sz="1100" dirty="0" err="1">
                <a:latin typeface="+mj-lt"/>
                <a:ea typeface="Calibri" panose="020F0502020204030204" pitchFamily="34" charset="0"/>
              </a:rPr>
              <a:t>Bot</a:t>
            </a:r>
            <a:r>
              <a:rPr lang="es-EC" sz="1100" dirty="0">
                <a:latin typeface="+mj-lt"/>
                <a:ea typeface="Calibri" panose="020F0502020204030204" pitchFamily="34" charset="0"/>
              </a:rPr>
              <a:t> de </a:t>
            </a:r>
            <a:r>
              <a:rPr lang="es-EC" sz="1100" dirty="0" err="1">
                <a:latin typeface="+mj-lt"/>
                <a:ea typeface="Calibri" panose="020F0502020204030204" pitchFamily="34" charset="0"/>
              </a:rPr>
              <a:t>Telegram</a:t>
            </a:r>
            <a:r>
              <a:rPr lang="es-EC" sz="1100" dirty="0">
                <a:latin typeface="+mj-lt"/>
                <a:ea typeface="Calibri" panose="020F0502020204030204" pitchFamily="34" charset="0"/>
              </a:rPr>
              <a:t>.</a:t>
            </a:r>
          </a:p>
          <a:p>
            <a:pPr marL="171450" lvl="0" indent="-171450" algn="just">
              <a:lnSpc>
                <a:spcPct val="150000"/>
              </a:lnSpc>
              <a:spcAft>
                <a:spcPts val="800"/>
              </a:spcAft>
              <a:buFont typeface="Arial" panose="020B0604020202020204" pitchFamily="34" charset="0"/>
              <a:buChar char="•"/>
            </a:pPr>
            <a:r>
              <a:rPr lang="es-EC" sz="1100" dirty="0">
                <a:latin typeface="+mj-lt"/>
                <a:ea typeface="Calibri" panose="020F0502020204030204" pitchFamily="34" charset="0"/>
              </a:rPr>
              <a:t>Se plantea el realizar un monitoreo de energía como el detallado en esta tesis para cada una de las máquinas que operan en el proceso de fabricación de piezas para estructuras dentro de la planta SEDEMI.</a:t>
            </a:r>
          </a:p>
          <a:p>
            <a:pPr marL="171450" indent="-171450">
              <a:lnSpc>
                <a:spcPct val="150000"/>
              </a:lnSpc>
              <a:buFont typeface="Arial" panose="020B0604020202020204" pitchFamily="34" charset="0"/>
              <a:buChar char="•"/>
            </a:pPr>
            <a:r>
              <a:rPr lang="es-EC" sz="1100" dirty="0">
                <a:latin typeface="+mj-lt"/>
                <a:ea typeface="Calibri" panose="020F0502020204030204" pitchFamily="34" charset="0"/>
                <a:cs typeface="Times New Roman" panose="02020603050405020304" pitchFamily="18" charset="0"/>
              </a:rPr>
              <a:t>Se planea utilizar las bondades de Node-RED para generar implementar </a:t>
            </a:r>
            <a:r>
              <a:rPr lang="es-EC" sz="1100" dirty="0" err="1">
                <a:latin typeface="+mj-lt"/>
                <a:ea typeface="Calibri" panose="020F0502020204030204" pitchFamily="34" charset="0"/>
                <a:cs typeface="Times New Roman" panose="02020603050405020304" pitchFamily="18" charset="0"/>
              </a:rPr>
              <a:t>horómetros</a:t>
            </a:r>
            <a:r>
              <a:rPr lang="es-EC" sz="1100" dirty="0">
                <a:latin typeface="+mj-lt"/>
                <a:ea typeface="Calibri" panose="020F0502020204030204" pitchFamily="34" charset="0"/>
                <a:cs typeface="Times New Roman" panose="02020603050405020304" pitchFamily="18" charset="0"/>
              </a:rPr>
              <a:t> en máquinas que se utilizan en campo y tener los datos por medio de internet, como también adquirir su ubicación geográfica por medio de mapas generados con ayuda de herramientas de Google.</a:t>
            </a:r>
            <a:endParaRPr lang="es-EC" sz="1100" dirty="0">
              <a:latin typeface="+mj-lt"/>
            </a:endParaRPr>
          </a:p>
        </p:txBody>
      </p:sp>
    </p:spTree>
    <p:extLst>
      <p:ext uri="{BB962C8B-B14F-4D97-AF65-F5344CB8AC3E}">
        <p14:creationId xmlns:p14="http://schemas.microsoft.com/office/powerpoint/2010/main" val="242494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DF9566F-2D05-4BFD-8B0C-3897BF20E02B}"/>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3A09FD1A-82D2-42F6-B11B-C694A09B6412}"/>
              </a:ext>
            </a:extLst>
          </p:cNvPr>
          <p:cNvSpPr txBox="1"/>
          <p:nvPr/>
        </p:nvSpPr>
        <p:spPr>
          <a:xfrm>
            <a:off x="341744" y="146293"/>
            <a:ext cx="6490855"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PLANTEAMIENTO DEL PROBLEMA</a:t>
            </a:r>
            <a:endParaRPr lang="es-EC"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06" y="1929147"/>
            <a:ext cx="3230678" cy="1176785"/>
          </a:xfrm>
          <a:prstGeom prst="rect">
            <a:avLst/>
          </a:prstGeom>
        </p:spPr>
      </p:pic>
      <p:pic>
        <p:nvPicPr>
          <p:cNvPr id="5" name="Imagen 4"/>
          <p:cNvPicPr>
            <a:picLocks noChangeAspect="1"/>
          </p:cNvPicPr>
          <p:nvPr/>
        </p:nvPicPr>
        <p:blipFill>
          <a:blip r:embed="rId3"/>
          <a:stretch>
            <a:fillRect/>
          </a:stretch>
        </p:blipFill>
        <p:spPr>
          <a:xfrm>
            <a:off x="186406" y="3711714"/>
            <a:ext cx="3844925" cy="2187315"/>
          </a:xfrm>
          <a:prstGeom prst="rect">
            <a:avLst/>
          </a:prstGeom>
        </p:spPr>
      </p:pic>
      <p:pic>
        <p:nvPicPr>
          <p:cNvPr id="6" name="Imagen 5"/>
          <p:cNvPicPr>
            <a:picLocks noChangeAspect="1"/>
          </p:cNvPicPr>
          <p:nvPr/>
        </p:nvPicPr>
        <p:blipFill rotWithShape="1">
          <a:blip r:embed="rId4"/>
          <a:srcRect t="40071" r="55037"/>
          <a:stretch/>
        </p:blipFill>
        <p:spPr>
          <a:xfrm>
            <a:off x="6588794" y="3284271"/>
            <a:ext cx="2203450" cy="2147184"/>
          </a:xfrm>
          <a:prstGeom prst="rect">
            <a:avLst/>
          </a:prstGeom>
        </p:spPr>
      </p:pic>
      <p:sp>
        <p:nvSpPr>
          <p:cNvPr id="7" name="CuadroTexto 6">
            <a:extLst>
              <a:ext uri="{FF2B5EF4-FFF2-40B4-BE49-F238E27FC236}">
                <a16:creationId xmlns:a16="http://schemas.microsoft.com/office/drawing/2014/main" id="{CCF00A21-5373-41A4-89EB-511C8D61C07F}"/>
              </a:ext>
            </a:extLst>
          </p:cNvPr>
          <p:cNvSpPr txBox="1"/>
          <p:nvPr/>
        </p:nvSpPr>
        <p:spPr>
          <a:xfrm>
            <a:off x="503906" y="933663"/>
            <a:ext cx="6084888" cy="341632"/>
          </a:xfrm>
          <a:prstGeom prst="rect">
            <a:avLst/>
          </a:prstGeom>
          <a:noFill/>
        </p:spPr>
        <p:txBody>
          <a:bodyPr wrap="square">
            <a:spAutoFit/>
          </a:bodyPr>
          <a:lstStyle/>
          <a:p>
            <a:pPr lvl="1" algn="just">
              <a:lnSpc>
                <a:spcPct val="90000"/>
              </a:lnSpc>
              <a:spcBef>
                <a:spcPts val="500"/>
              </a:spcBef>
            </a:pPr>
            <a:r>
              <a:rPr lang="es-MX" sz="1800" dirty="0">
                <a:latin typeface="+mj-lt"/>
              </a:rPr>
              <a:t>Monitoreo y soluciones</a:t>
            </a:r>
          </a:p>
        </p:txBody>
      </p:sp>
      <p:pic>
        <p:nvPicPr>
          <p:cNvPr id="8" name="Imagen 7"/>
          <p:cNvPicPr>
            <a:picLocks noChangeAspect="1"/>
          </p:cNvPicPr>
          <p:nvPr/>
        </p:nvPicPr>
        <p:blipFill>
          <a:blip r:embed="rId5"/>
          <a:stretch>
            <a:fillRect/>
          </a:stretch>
        </p:blipFill>
        <p:spPr>
          <a:xfrm>
            <a:off x="4318579" y="3019897"/>
            <a:ext cx="1982967" cy="3082332"/>
          </a:xfrm>
          <a:prstGeom prst="rect">
            <a:avLst/>
          </a:prstGeom>
        </p:spPr>
      </p:pic>
      <p:pic>
        <p:nvPicPr>
          <p:cNvPr id="9" name="Imagen 8"/>
          <p:cNvPicPr/>
          <p:nvPr/>
        </p:nvPicPr>
        <p:blipFill>
          <a:blip r:embed="rId6"/>
          <a:stretch>
            <a:fillRect/>
          </a:stretch>
        </p:blipFill>
        <p:spPr>
          <a:xfrm>
            <a:off x="4605827" y="1013614"/>
            <a:ext cx="3550920" cy="1803083"/>
          </a:xfrm>
          <a:prstGeom prst="rect">
            <a:avLst/>
          </a:prstGeom>
        </p:spPr>
      </p:pic>
    </p:spTree>
    <p:extLst>
      <p:ext uri="{BB962C8B-B14F-4D97-AF65-F5344CB8AC3E}">
        <p14:creationId xmlns:p14="http://schemas.microsoft.com/office/powerpoint/2010/main" val="386559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DF9566F-2D05-4BFD-8B0C-3897BF20E02B}"/>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7" name="CuadroTexto 6">
            <a:extLst>
              <a:ext uri="{FF2B5EF4-FFF2-40B4-BE49-F238E27FC236}">
                <a16:creationId xmlns:a16="http://schemas.microsoft.com/office/drawing/2014/main" id="{CCF00A21-5373-41A4-89EB-511C8D61C07F}"/>
              </a:ext>
            </a:extLst>
          </p:cNvPr>
          <p:cNvSpPr txBox="1"/>
          <p:nvPr/>
        </p:nvSpPr>
        <p:spPr>
          <a:xfrm>
            <a:off x="628937" y="800519"/>
            <a:ext cx="6084888" cy="341632"/>
          </a:xfrm>
          <a:prstGeom prst="rect">
            <a:avLst/>
          </a:prstGeom>
          <a:noFill/>
        </p:spPr>
        <p:txBody>
          <a:bodyPr wrap="square">
            <a:spAutoFit/>
          </a:bodyPr>
          <a:lstStyle/>
          <a:p>
            <a:pPr lvl="1" algn="just">
              <a:lnSpc>
                <a:spcPct val="90000"/>
              </a:lnSpc>
              <a:spcBef>
                <a:spcPts val="500"/>
              </a:spcBef>
            </a:pPr>
            <a:r>
              <a:rPr lang="es-MX" sz="1800" dirty="0">
                <a:latin typeface="+mj-lt"/>
              </a:rPr>
              <a:t>Equipos</a:t>
            </a:r>
          </a:p>
        </p:txBody>
      </p:sp>
      <p:pic>
        <p:nvPicPr>
          <p:cNvPr id="10" name="Imagen 9"/>
          <p:cNvPicPr>
            <a:picLocks noChangeAspect="1"/>
          </p:cNvPicPr>
          <p:nvPr/>
        </p:nvPicPr>
        <p:blipFill rotWithShape="1">
          <a:blip r:embed="rId2"/>
          <a:srcRect l="17170" t="5907" r="21793" b="8439"/>
          <a:stretch/>
        </p:blipFill>
        <p:spPr>
          <a:xfrm>
            <a:off x="2809750" y="2415287"/>
            <a:ext cx="1965372" cy="1549400"/>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164580" y="1275295"/>
            <a:ext cx="2463165" cy="2165033"/>
          </a:xfrm>
          <a:prstGeom prst="rect">
            <a:avLst/>
          </a:prstGeom>
          <a:noFill/>
          <a:ln>
            <a:noFill/>
          </a:ln>
        </p:spPr>
      </p:pic>
      <p:sp>
        <p:nvSpPr>
          <p:cNvPr id="13" name="Flecha doblada 12"/>
          <p:cNvSpPr/>
          <p:nvPr/>
        </p:nvSpPr>
        <p:spPr>
          <a:xfrm rot="5400000">
            <a:off x="2757080" y="1239810"/>
            <a:ext cx="1087995" cy="13466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Flecha doblada 13"/>
          <p:cNvSpPr/>
          <p:nvPr/>
        </p:nvSpPr>
        <p:spPr>
          <a:xfrm rot="5400000">
            <a:off x="4904457" y="2451726"/>
            <a:ext cx="1087995" cy="13466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5" name="Imagen 14"/>
          <p:cNvPicPr>
            <a:picLocks noChangeAspect="1"/>
          </p:cNvPicPr>
          <p:nvPr/>
        </p:nvPicPr>
        <p:blipFill>
          <a:blip r:embed="rId4"/>
          <a:stretch>
            <a:fillRect/>
          </a:stretch>
        </p:blipFill>
        <p:spPr>
          <a:xfrm>
            <a:off x="5448454" y="3697718"/>
            <a:ext cx="2968662" cy="2118882"/>
          </a:xfrm>
          <a:prstGeom prst="rect">
            <a:avLst/>
          </a:prstGeom>
        </p:spPr>
      </p:pic>
      <p:sp>
        <p:nvSpPr>
          <p:cNvPr id="17" name="CuadroTexto 16">
            <a:extLst>
              <a:ext uri="{FF2B5EF4-FFF2-40B4-BE49-F238E27FC236}">
                <a16:creationId xmlns:a16="http://schemas.microsoft.com/office/drawing/2014/main" id="{3A09FD1A-82D2-42F6-B11B-C694A09B6412}"/>
              </a:ext>
            </a:extLst>
          </p:cNvPr>
          <p:cNvSpPr txBox="1"/>
          <p:nvPr/>
        </p:nvSpPr>
        <p:spPr>
          <a:xfrm>
            <a:off x="341744" y="146293"/>
            <a:ext cx="6490855"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PLANTEAMIENTO DEL PROBLEMA</a:t>
            </a:r>
            <a:endParaRPr lang="es-EC" sz="2800" dirty="0"/>
          </a:p>
        </p:txBody>
      </p:sp>
      <p:pic>
        <p:nvPicPr>
          <p:cNvPr id="18" name="Imagen 17"/>
          <p:cNvPicPr>
            <a:picLocks noChangeAspect="1"/>
          </p:cNvPicPr>
          <p:nvPr/>
        </p:nvPicPr>
        <p:blipFill rotWithShape="1">
          <a:blip r:embed="rId5"/>
          <a:srcRect t="39052" b="34282"/>
          <a:stretch/>
        </p:blipFill>
        <p:spPr>
          <a:xfrm>
            <a:off x="6543675" y="2991231"/>
            <a:ext cx="2143125" cy="571500"/>
          </a:xfrm>
          <a:prstGeom prst="rect">
            <a:avLst/>
          </a:prstGeom>
        </p:spPr>
      </p:pic>
    </p:spTree>
    <p:extLst>
      <p:ext uri="{BB962C8B-B14F-4D97-AF65-F5344CB8AC3E}">
        <p14:creationId xmlns:p14="http://schemas.microsoft.com/office/powerpoint/2010/main" val="212270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933D4-5A3B-46B1-801E-D03904CCFFA0}"/>
              </a:ext>
            </a:extLst>
          </p:cNvPr>
          <p:cNvSpPr/>
          <p:nvPr/>
        </p:nvSpPr>
        <p:spPr>
          <a:xfrm>
            <a:off x="341745" y="852507"/>
            <a:ext cx="8460510" cy="167994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a:lnSpc>
                <a:spcPct val="90000"/>
              </a:lnSpc>
              <a:spcBef>
                <a:spcPts val="500"/>
              </a:spcBef>
            </a:pPr>
            <a:r>
              <a:rPr lang="es-MX" sz="2000" b="1" dirty="0">
                <a:latin typeface="Arial" panose="020B0604020202020204" pitchFamily="34" charset="0"/>
                <a:cs typeface="Arial" panose="020B0604020202020204" pitchFamily="34" charset="0"/>
              </a:rPr>
              <a:t>Objetivo General</a:t>
            </a:r>
          </a:p>
          <a:p>
            <a:pPr marL="800100" lvl="1" indent="-342900" algn="just">
              <a:lnSpc>
                <a:spcPct val="90000"/>
              </a:lnSpc>
              <a:spcBef>
                <a:spcPts val="500"/>
              </a:spcBef>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Implementar un sistema de monitoreo de la calidad de energía para la empresa SEDEMI S.A en base a sus necesidades de análisis del consumo de la red eléctrica, para el tablero del área de producción a 220V AC a modo de sistema prototipo para una futura implementación general en los demás tableros secundarios.</a:t>
            </a:r>
            <a:endParaRPr lang="x-none" sz="20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C321DC08-B682-40EE-B7D7-F95EB0FD1846}"/>
              </a:ext>
            </a:extLst>
          </p:cNvPr>
          <p:cNvSpPr/>
          <p:nvPr/>
        </p:nvSpPr>
        <p:spPr>
          <a:xfrm>
            <a:off x="341745" y="2532454"/>
            <a:ext cx="8146473" cy="3432222"/>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a:lnSpc>
                <a:spcPct val="90000"/>
              </a:lnSpc>
              <a:spcBef>
                <a:spcPts val="500"/>
              </a:spcBef>
            </a:pPr>
            <a:r>
              <a:rPr lang="es-MX" sz="2000" b="1" dirty="0">
                <a:latin typeface="+mj-lt"/>
                <a:cs typeface="Times New Roman" panose="02020603050405020304" pitchFamily="18" charset="0"/>
              </a:rPr>
              <a:t>Objetivos Específicos</a:t>
            </a:r>
          </a:p>
          <a:p>
            <a:pPr marL="800100" lvl="1" indent="-342900" algn="just">
              <a:lnSpc>
                <a:spcPct val="90000"/>
              </a:lnSpc>
              <a:spcBef>
                <a:spcPts val="500"/>
              </a:spcBef>
              <a:buFont typeface="Arial" panose="020B0604020202020204" pitchFamily="34" charset="0"/>
              <a:buChar char="•"/>
            </a:pPr>
            <a:r>
              <a:rPr lang="es-ES" dirty="0">
                <a:latin typeface="+mj-lt"/>
                <a:cs typeface="Times New Roman" panose="02020603050405020304" pitchFamily="18" charset="0"/>
              </a:rPr>
              <a:t>Analizar el consumo energético de la planta principal de la empresa SEDEMI S.A por medio de la identificación de variables eléctricas en el tablero de 220 VAC en el área de producción.</a:t>
            </a:r>
          </a:p>
          <a:p>
            <a:pPr marL="800100" lvl="1" indent="-342900" algn="just">
              <a:lnSpc>
                <a:spcPct val="90000"/>
              </a:lnSpc>
              <a:spcBef>
                <a:spcPts val="500"/>
              </a:spcBef>
              <a:buFont typeface="Arial" panose="020B0604020202020204" pitchFamily="34" charset="0"/>
              <a:buChar char="•"/>
            </a:pPr>
            <a:r>
              <a:rPr lang="es-ES" dirty="0">
                <a:latin typeface="+mj-lt"/>
                <a:cs typeface="Times New Roman" panose="02020603050405020304" pitchFamily="18" charset="0"/>
              </a:rPr>
              <a:t>Almacenar los datos obtenidos por el medidor SENTRON PAC3200 en un archivo de texto plano como respaldo a la información almacenada en la nube de Ubidots.</a:t>
            </a:r>
          </a:p>
          <a:p>
            <a:pPr marL="800100" lvl="1" indent="-342900" algn="just">
              <a:lnSpc>
                <a:spcPct val="90000"/>
              </a:lnSpc>
              <a:spcBef>
                <a:spcPts val="500"/>
              </a:spcBef>
              <a:buFont typeface="Arial" panose="020B0604020202020204" pitchFamily="34" charset="0"/>
              <a:buChar char="•"/>
            </a:pPr>
            <a:r>
              <a:rPr lang="es-ES" dirty="0">
                <a:latin typeface="+mj-lt"/>
                <a:cs typeface="Times New Roman" panose="02020603050405020304" pitchFamily="18" charset="0"/>
              </a:rPr>
              <a:t>Evaluar el consumo eléctrico dentro del área administrativa de producción para solventar problemas del apartado eléctrico.</a:t>
            </a:r>
          </a:p>
          <a:p>
            <a:pPr marL="800100" lvl="1" indent="-342900" algn="just">
              <a:lnSpc>
                <a:spcPct val="90000"/>
              </a:lnSpc>
              <a:spcBef>
                <a:spcPts val="500"/>
              </a:spcBef>
              <a:buFont typeface="Arial" panose="020B0604020202020204" pitchFamily="34" charset="0"/>
              <a:buChar char="•"/>
            </a:pPr>
            <a:r>
              <a:rPr lang="es-ES" dirty="0">
                <a:latin typeface="+mj-lt"/>
                <a:cs typeface="Times New Roman" panose="02020603050405020304" pitchFamily="18" charset="0"/>
              </a:rPr>
              <a:t>Diseñar un sistema de notificaciones ante posibles eventos de anomalías eléctricas.</a:t>
            </a:r>
            <a:endParaRPr lang="es-MX" dirty="0">
              <a:latin typeface="+mj-lt"/>
              <a:cs typeface="Times New Roman" panose="02020603050405020304" pitchFamily="18" charset="0"/>
            </a:endParaRPr>
          </a:p>
          <a:p>
            <a:pPr lvl="1" algn="just">
              <a:lnSpc>
                <a:spcPct val="90000"/>
              </a:lnSpc>
              <a:spcBef>
                <a:spcPts val="500"/>
              </a:spcBef>
            </a:pPr>
            <a:endParaRPr lang="es-MX" sz="2000"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3A09FD1A-82D2-42F6-B11B-C694A09B6412}"/>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OBJETIVOS</a:t>
            </a:r>
            <a:endParaRPr lang="es-EC" sz="2800" dirty="0"/>
          </a:p>
        </p:txBody>
      </p:sp>
    </p:spTree>
    <p:extLst>
      <p:ext uri="{BB962C8B-B14F-4D97-AF65-F5344CB8AC3E}">
        <p14:creationId xmlns:p14="http://schemas.microsoft.com/office/powerpoint/2010/main" val="36372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graphicFrame>
        <p:nvGraphicFramePr>
          <p:cNvPr id="5" name="Diagrama 4"/>
          <p:cNvGraphicFramePr/>
          <p:nvPr>
            <p:extLst>
              <p:ext uri="{D42A27DB-BD31-4B8C-83A1-F6EECF244321}">
                <p14:modId xmlns:p14="http://schemas.microsoft.com/office/powerpoint/2010/main" val="4108383267"/>
              </p:ext>
            </p:extLst>
          </p:nvPr>
        </p:nvGraphicFramePr>
        <p:xfrm>
          <a:off x="723900" y="1079500"/>
          <a:ext cx="796290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46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6084888" cy="341632"/>
          </a:xfrm>
          <a:prstGeom prst="rect">
            <a:avLst/>
          </a:prstGeom>
          <a:noFill/>
        </p:spPr>
        <p:txBody>
          <a:bodyPr wrap="square">
            <a:spAutoFit/>
          </a:bodyPr>
          <a:lstStyle/>
          <a:p>
            <a:pPr lvl="1" algn="just">
              <a:lnSpc>
                <a:spcPct val="90000"/>
              </a:lnSpc>
              <a:spcBef>
                <a:spcPts val="500"/>
              </a:spcBef>
            </a:pPr>
            <a:r>
              <a:rPr lang="es-MX" sz="1800" dirty="0">
                <a:latin typeface="+mj-lt"/>
              </a:rPr>
              <a:t>Medidor Eléctrico Sentron PAC3200</a:t>
            </a:r>
          </a:p>
        </p:txBody>
      </p:sp>
      <p:sp>
        <p:nvSpPr>
          <p:cNvPr id="4" name="Rectángulo 3"/>
          <p:cNvSpPr/>
          <p:nvPr/>
        </p:nvSpPr>
        <p:spPr>
          <a:xfrm>
            <a:off x="775781" y="1574225"/>
            <a:ext cx="4572000" cy="1384995"/>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Alimentación con 220Vac.</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Transductores de corriente.</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Configuración de idioma</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Configuración de direccionamiento IP 172.xx.xx.1x6.</a:t>
            </a:r>
          </a:p>
          <a:p>
            <a:pPr marL="285750" indent="-285750">
              <a:buFont typeface="Arial" panose="020B0604020202020204" pitchFamily="34" charset="0"/>
              <a:buChar char="•"/>
            </a:pP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357440" y="2317642"/>
            <a:ext cx="3454920" cy="3144305"/>
          </a:xfrm>
          <a:prstGeom prst="rect">
            <a:avLst/>
          </a:prstGeom>
          <a:noFill/>
          <a:ln>
            <a:noFill/>
          </a:ln>
        </p:spPr>
      </p:pic>
    </p:spTree>
    <p:extLst>
      <p:ext uri="{BB962C8B-B14F-4D97-AF65-F5344CB8AC3E}">
        <p14:creationId xmlns:p14="http://schemas.microsoft.com/office/powerpoint/2010/main" val="118616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610913E-DA9A-4DB9-94CB-71F728CA6486}"/>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sp>
        <p:nvSpPr>
          <p:cNvPr id="3" name="CuadroTexto 2">
            <a:extLst>
              <a:ext uri="{FF2B5EF4-FFF2-40B4-BE49-F238E27FC236}">
                <a16:creationId xmlns:a16="http://schemas.microsoft.com/office/drawing/2014/main" id="{61551424-2AD7-4696-A5E6-B1F8CD84AFAF}"/>
              </a:ext>
            </a:extLst>
          </p:cNvPr>
          <p:cNvSpPr txBox="1"/>
          <p:nvPr/>
        </p:nvSpPr>
        <p:spPr>
          <a:xfrm>
            <a:off x="341745" y="146293"/>
            <a:ext cx="4572000" cy="523220"/>
          </a:xfrm>
          <a:prstGeom prst="rect">
            <a:avLst/>
          </a:prstGeom>
          <a:noFill/>
        </p:spPr>
        <p:txBody>
          <a:bodyPr wrap="square">
            <a:spAutoFit/>
          </a:bodyPr>
          <a:lstStyle/>
          <a:p>
            <a:r>
              <a:rPr lang="es-MX" sz="2800" b="1" dirty="0">
                <a:latin typeface="Arial" panose="020B0604020202020204" pitchFamily="34" charset="0"/>
                <a:cs typeface="Arial" panose="020B0604020202020204" pitchFamily="34" charset="0"/>
              </a:rPr>
              <a:t>DESARROLLO</a:t>
            </a:r>
            <a:endParaRPr lang="es-EC" sz="2800" dirty="0"/>
          </a:p>
        </p:txBody>
      </p:sp>
      <p:sp>
        <p:nvSpPr>
          <p:cNvPr id="6" name="CuadroTexto 5">
            <a:extLst>
              <a:ext uri="{FF2B5EF4-FFF2-40B4-BE49-F238E27FC236}">
                <a16:creationId xmlns:a16="http://schemas.microsoft.com/office/drawing/2014/main" id="{CCF00A21-5373-41A4-89EB-511C8D61C07F}"/>
              </a:ext>
            </a:extLst>
          </p:cNvPr>
          <p:cNvSpPr txBox="1"/>
          <p:nvPr/>
        </p:nvSpPr>
        <p:spPr>
          <a:xfrm>
            <a:off x="628937" y="800519"/>
            <a:ext cx="6084888" cy="341632"/>
          </a:xfrm>
          <a:prstGeom prst="rect">
            <a:avLst/>
          </a:prstGeom>
          <a:noFill/>
        </p:spPr>
        <p:txBody>
          <a:bodyPr wrap="square">
            <a:spAutoFit/>
          </a:bodyPr>
          <a:lstStyle/>
          <a:p>
            <a:pPr lvl="1" algn="just">
              <a:lnSpc>
                <a:spcPct val="90000"/>
              </a:lnSpc>
              <a:spcBef>
                <a:spcPts val="500"/>
              </a:spcBef>
            </a:pPr>
            <a:r>
              <a:rPr lang="es-MX" sz="1800" dirty="0">
                <a:latin typeface="+mj-lt"/>
              </a:rPr>
              <a:t>Pasarela Siemens </a:t>
            </a:r>
            <a:r>
              <a:rPr lang="es-MX" sz="1800" dirty="0" err="1">
                <a:latin typeface="+mj-lt"/>
              </a:rPr>
              <a:t>Simatic</a:t>
            </a:r>
            <a:r>
              <a:rPr lang="es-MX" sz="1800" dirty="0">
                <a:latin typeface="+mj-lt"/>
              </a:rPr>
              <a:t> IoT2040</a:t>
            </a:r>
          </a:p>
        </p:txBody>
      </p:sp>
      <p:sp>
        <p:nvSpPr>
          <p:cNvPr id="4" name="Rectángulo 3"/>
          <p:cNvSpPr/>
          <p:nvPr/>
        </p:nvSpPr>
        <p:spPr>
          <a:xfrm>
            <a:off x="775781" y="1574225"/>
            <a:ext cx="4572000" cy="1600438"/>
          </a:xfrm>
          <a:prstGeom prst="rect">
            <a:avLst/>
          </a:prstGeom>
        </p:spPr>
        <p:txBody>
          <a:bodyPr>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Obtención de SO.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Configuración de direccionamiento IP 172.xx.xx.1x8 y funciones de auto inicio.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Configuración de red para acceso a internet.</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Establecimiento de servidores para obtención de herramientas necesarias en Node-RED.</a:t>
            </a:r>
          </a:p>
          <a:p>
            <a:pPr marL="285750" indent="-285750">
              <a:buFont typeface="Arial" panose="020B0604020202020204" pitchFamily="34" charset="0"/>
              <a:buChar char="•"/>
            </a:pPr>
            <a:endParaRPr lang="es-EC" dirty="0"/>
          </a:p>
        </p:txBody>
      </p:sp>
      <p:pic>
        <p:nvPicPr>
          <p:cNvPr id="5" name="Imagen 4"/>
          <p:cNvPicPr>
            <a:picLocks noChangeAspect="1"/>
          </p:cNvPicPr>
          <p:nvPr/>
        </p:nvPicPr>
        <p:blipFill rotWithShape="1">
          <a:blip r:embed="rId2"/>
          <a:srcRect l="12444" r="15556" b="9644"/>
          <a:stretch/>
        </p:blipFill>
        <p:spPr>
          <a:xfrm>
            <a:off x="5791200" y="1313663"/>
            <a:ext cx="3009900" cy="2121562"/>
          </a:xfrm>
          <a:prstGeom prst="rect">
            <a:avLst/>
          </a:prstGeom>
        </p:spPr>
      </p:pic>
      <p:pic>
        <p:nvPicPr>
          <p:cNvPr id="8" name="Imagen 7"/>
          <p:cNvPicPr>
            <a:picLocks noChangeAspect="1"/>
          </p:cNvPicPr>
          <p:nvPr/>
        </p:nvPicPr>
        <p:blipFill>
          <a:blip r:embed="rId3"/>
          <a:stretch>
            <a:fillRect/>
          </a:stretch>
        </p:blipFill>
        <p:spPr>
          <a:xfrm>
            <a:off x="5225982" y="3867299"/>
            <a:ext cx="2975685" cy="1650615"/>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tretch>
            <a:fillRect/>
          </a:stretch>
        </p:blipFill>
        <p:spPr bwMode="auto">
          <a:xfrm>
            <a:off x="446314" y="4273426"/>
            <a:ext cx="2383744" cy="1432367"/>
          </a:xfrm>
          <a:prstGeom prst="rect">
            <a:avLst/>
          </a:prstGeom>
          <a:noFill/>
          <a:ln>
            <a:noFill/>
          </a:ln>
        </p:spPr>
      </p:pic>
      <p:pic>
        <p:nvPicPr>
          <p:cNvPr id="10" name="Imagen 9"/>
          <p:cNvPicPr>
            <a:picLocks noChangeAspect="1"/>
          </p:cNvPicPr>
          <p:nvPr/>
        </p:nvPicPr>
        <p:blipFill>
          <a:blip r:embed="rId5"/>
          <a:stretch>
            <a:fillRect/>
          </a:stretch>
        </p:blipFill>
        <p:spPr>
          <a:xfrm>
            <a:off x="2627745" y="4837062"/>
            <a:ext cx="1989068" cy="1063858"/>
          </a:xfrm>
          <a:prstGeom prst="rect">
            <a:avLst/>
          </a:prstGeom>
        </p:spPr>
      </p:pic>
      <p:pic>
        <p:nvPicPr>
          <p:cNvPr id="11" name="Imagen 10"/>
          <p:cNvPicPr/>
          <p:nvPr/>
        </p:nvPicPr>
        <p:blipFill>
          <a:blip r:embed="rId6">
            <a:extLst>
              <a:ext uri="{28A0092B-C50C-407E-A947-70E740481C1C}">
                <a14:useLocalDpi xmlns:a14="http://schemas.microsoft.com/office/drawing/2010/main" val="0"/>
              </a:ext>
            </a:extLst>
          </a:blip>
          <a:srcRect l="124" r="124"/>
          <a:stretch>
            <a:fillRect/>
          </a:stretch>
        </p:blipFill>
        <p:spPr bwMode="auto">
          <a:xfrm>
            <a:off x="2407052" y="3231693"/>
            <a:ext cx="2064350" cy="1271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407442"/>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F2399A6A53416499E567DE1FA56E3DF" ma:contentTypeVersion="12" ma:contentTypeDescription="Crear nuevo documento." ma:contentTypeScope="" ma:versionID="aac1aaef00dc3f5731f175751a0238f6">
  <xsd:schema xmlns:xsd="http://www.w3.org/2001/XMLSchema" xmlns:xs="http://www.w3.org/2001/XMLSchema" xmlns:p="http://schemas.microsoft.com/office/2006/metadata/properties" xmlns:ns3="d3019462-acbf-4b9d-8adc-2c7bc75d71d2" xmlns:ns4="0115b358-457c-4c28-b3f0-c214c3bc5b40" targetNamespace="http://schemas.microsoft.com/office/2006/metadata/properties" ma:root="true" ma:fieldsID="4b3c7359ed508ba0bfeeec535e36aa06" ns3:_="" ns4:_="">
    <xsd:import namespace="d3019462-acbf-4b9d-8adc-2c7bc75d71d2"/>
    <xsd:import namespace="0115b358-457c-4c28-b3f0-c214c3bc5b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19462-acbf-4b9d-8adc-2c7bc75d71d2"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15b358-457c-4c28-b3f0-c214c3bc5b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E4F75C-3ACB-4C1F-A5E8-CF1FCDA34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19462-acbf-4b9d-8adc-2c7bc75d71d2"/>
    <ds:schemaRef ds:uri="0115b358-457c-4c28-b3f0-c214c3bc5b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7D7FD-C32E-4870-BE93-3E68CA1C8E88}">
  <ds:schemaRefs>
    <ds:schemaRef ds:uri="http://schemas.microsoft.com/sharepoint/v3/contenttype/forms"/>
  </ds:schemaRefs>
</ds:datastoreItem>
</file>

<file path=customXml/itemProps3.xml><?xml version="1.0" encoding="utf-8"?>
<ds:datastoreItem xmlns:ds="http://schemas.openxmlformats.org/officeDocument/2006/customXml" ds:itemID="{0F42A747-80F5-49EA-A9C0-076CDA97E2B2}">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0115b358-457c-4c28-b3f0-c214c3bc5b40"/>
    <ds:schemaRef ds:uri="http://purl.org/dc/elements/1.1/"/>
    <ds:schemaRef ds:uri="http://schemas.microsoft.com/office/infopath/2007/PartnerControls"/>
    <ds:schemaRef ds:uri="d3019462-acbf-4b9d-8adc-2c7bc75d71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260</TotalTime>
  <Words>1917</Words>
  <Application>Microsoft Office PowerPoint</Application>
  <PresentationFormat>Presentación en pantalla (4:3)</PresentationFormat>
  <Paragraphs>256</Paragraphs>
  <Slides>36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Cambria Math</vt:lpstr>
      <vt:lpstr>Courier New</vt:lpstr>
      <vt:lpstr>Symbol</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Carlos Moncayo</dc:creator>
  <cp:lastModifiedBy>Carlos Moncayo - SEDEMI</cp:lastModifiedBy>
  <cp:revision>21</cp:revision>
  <dcterms:modified xsi:type="dcterms:W3CDTF">2022-02-04T15:21:33Z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0x010100BF2399A6A53416499E567DE1FA56E3DF</vt:lpwstr>
  </property>
</Properties>
</file>