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5" r:id="rId4"/>
    <p:sldId id="258" r:id="rId5"/>
    <p:sldId id="261" r:id="rId6"/>
    <p:sldId id="262" r:id="rId7"/>
    <p:sldId id="263" r:id="rId8"/>
    <p:sldId id="264" r:id="rId9"/>
    <p:sldId id="265" r:id="rId10"/>
    <p:sldId id="266" r:id="rId11"/>
    <p:sldId id="267" r:id="rId12"/>
    <p:sldId id="268" r:id="rId13"/>
    <p:sldId id="286" r:id="rId14"/>
    <p:sldId id="269" r:id="rId15"/>
    <p:sldId id="270" r:id="rId16"/>
    <p:sldId id="271" r:id="rId17"/>
    <p:sldId id="272" r:id="rId18"/>
    <p:sldId id="273" r:id="rId19"/>
    <p:sldId id="274" r:id="rId20"/>
    <p:sldId id="275" r:id="rId21"/>
    <p:sldId id="276" r:id="rId22"/>
    <p:sldId id="277" r:id="rId23"/>
    <p:sldId id="278" r:id="rId24"/>
    <p:sldId id="287" r:id="rId25"/>
    <p:sldId id="280" r:id="rId26"/>
    <p:sldId id="279" r:id="rId27"/>
    <p:sldId id="281" r:id="rId28"/>
    <p:sldId id="282" r:id="rId29"/>
    <p:sldId id="283" r:id="rId30"/>
    <p:sldId id="28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honofa\Desktop\ORDEN_ARCHIVO_EQUIPOS\ARCHIVOS_FINALES_CORRECTOS\RESPALDO_AUTOCONSA\RESPALDO_ESCRITORIIO\PROYECTOS_TESIS_MAESTRIA\HENRY_CERON_II\INDUSTRI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dhonofa\Desktop\ORDEN_ARCHIVO_EQUIPOS\ARCHIVOS_FINALES_CORRECTOS\RESPALDO_AUTOCONSA\RESPALDO_ESCRITORIIO\PROYECTOS_TESIS_MAESTRIA\HENRY_CERON_II\Taller%203_Construcci&#243;n%20Mapa%20de%20Riesgos%20LAFT_RI.xlsx" TargetMode="External"/><Relationship Id="rId1" Type="http://schemas.openxmlformats.org/officeDocument/2006/relationships/image" Target="../media/image4.jpeg"/></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rgbClr val="0070C0"/>
                </a:solidFill>
              </a:rPr>
              <a:t>INDUSTRIA AUTOMOTRIZ EN UNIDADES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1-E4E7-4B59-B7CD-F3B6B5B7425E}"/>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Hoja1!$J$13:$K$13</c:f>
              <c:numCache>
                <c:formatCode>General</c:formatCode>
                <c:ptCount val="2"/>
                <c:pt idx="0">
                  <c:v>2018</c:v>
                </c:pt>
                <c:pt idx="1">
                  <c:v>2019</c:v>
                </c:pt>
              </c:numCache>
            </c:numRef>
          </c:cat>
          <c:val>
            <c:numRef>
              <c:f>Hoja1!$J$12:$K$12</c:f>
              <c:numCache>
                <c:formatCode>General</c:formatCode>
                <c:ptCount val="2"/>
                <c:pt idx="0">
                  <c:v>137615</c:v>
                </c:pt>
                <c:pt idx="1">
                  <c:v>132208</c:v>
                </c:pt>
              </c:numCache>
            </c:numRef>
          </c:val>
          <c:extLst xmlns:c16r2="http://schemas.microsoft.com/office/drawing/2015/06/chart">
            <c:ext xmlns:c16="http://schemas.microsoft.com/office/drawing/2014/chart" uri="{C3380CC4-5D6E-409C-BE32-E72D297353CC}">
              <c16:uniqueId val="{00000002-E4E7-4B59-B7CD-F3B6B5B7425E}"/>
            </c:ext>
          </c:extLst>
        </c:ser>
        <c:dLbls>
          <c:showLegendKey val="0"/>
          <c:showVal val="0"/>
          <c:showCatName val="0"/>
          <c:showSerName val="0"/>
          <c:showPercent val="0"/>
          <c:showBubbleSize val="0"/>
        </c:dLbls>
        <c:gapWidth val="219"/>
        <c:overlap val="-27"/>
        <c:axId val="-667964032"/>
        <c:axId val="-667959680"/>
      </c:barChart>
      <c:catAx>
        <c:axId val="-667964032"/>
        <c:scaling>
          <c:orientation val="minMax"/>
        </c:scaling>
        <c:delete val="0"/>
        <c:axPos val="b"/>
        <c:numFmt formatCode="General" sourceLinked="1"/>
        <c:majorTickMark val="none"/>
        <c:minorTickMark val="none"/>
        <c:tickLblPos val="nextTo"/>
        <c:spPr>
          <a:solidFill>
            <a:schemeClr val="tx1"/>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s-EC"/>
          </a:p>
        </c:txPr>
        <c:crossAx val="-667959680"/>
        <c:crosses val="autoZero"/>
        <c:auto val="1"/>
        <c:lblAlgn val="ctr"/>
        <c:lblOffset val="100"/>
        <c:noMultiLvlLbl val="0"/>
      </c:catAx>
      <c:valAx>
        <c:axId val="-667959680"/>
        <c:scaling>
          <c:orientation val="minMax"/>
          <c:min val="1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667964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Perfil</a:t>
            </a:r>
            <a:r>
              <a:rPr lang="en-US" baseline="0"/>
              <a:t> del Riesgo Institucional</a:t>
            </a:r>
            <a:endParaRPr lang="en-US"/>
          </a:p>
        </c:rich>
      </c:tx>
      <c:overlay val="0"/>
    </c:title>
    <c:autoTitleDeleted val="0"/>
    <c:plotArea>
      <c:layout/>
      <c:scatterChart>
        <c:scatterStyle val="lineMarker"/>
        <c:varyColors val="0"/>
        <c:ser>
          <c:idx val="0"/>
          <c:order val="0"/>
          <c:tx>
            <c:strRef>
              <c:f>'Mapa de riesgo'!$N$14</c:f>
              <c:strCache>
                <c:ptCount val="1"/>
                <c:pt idx="0">
                  <c:v>Nivel de Riesgo </c:v>
                </c:pt>
              </c:strCache>
            </c:strRef>
          </c:tx>
          <c:spPr>
            <a:ln w="28575">
              <a:noFill/>
            </a:ln>
          </c:spPr>
          <c:xVal>
            <c:strRef>
              <c:f>'Mapa de riesgo'!$G$15:$G$23</c:f>
              <c:strCache>
                <c:ptCount val="7"/>
                <c:pt idx="0">
                  <c:v>Realización de operaciones en jurisdicciones catalogadas como de alto exposición al riesgo LAFT</c:v>
                </c:pt>
                <c:pt idx="3">
                  <c:v>Realización de operaciones con dineros provenientes de posibles actividades relacionadas con el LAFT</c:v>
                </c:pt>
                <c:pt idx="6">
                  <c:v>Realización de transacciones con productos que utilizan fondos de dinero provenientes de países bloqueados o catalogados como más expuestos a LAFT</c:v>
                </c:pt>
              </c:strCache>
            </c:strRef>
          </c:xVal>
          <c:yVal>
            <c:numRef>
              <c:f>'Mapa de riesgo'!$N$15:$N$23</c:f>
              <c:numCache>
                <c:formatCode>General</c:formatCode>
                <c:ptCount val="9"/>
                <c:pt idx="0" formatCode="_(* #,##0.00_);_(* \(#,##0.00\);_(* &quot;-&quot;??_);_(@_)">
                  <c:v>3.8000000000000007</c:v>
                </c:pt>
                <c:pt idx="3" formatCode="_(* #,##0.00_);_(* \(#,##0.00\);_(* &quot;-&quot;??_);_(@_)">
                  <c:v>2.9500000000000011</c:v>
                </c:pt>
                <c:pt idx="6" formatCode="_(* #,##0.00_);_(* \(#,##0.00\);_(* &quot;-&quot;??_);_(@_)">
                  <c:v>2.7000000000000006</c:v>
                </c:pt>
              </c:numCache>
            </c:numRef>
          </c:yVal>
          <c:smooth val="0"/>
          <c:extLst xmlns:c16r2="http://schemas.microsoft.com/office/drawing/2015/06/chart">
            <c:ext xmlns:c16="http://schemas.microsoft.com/office/drawing/2014/chart" uri="{C3380CC4-5D6E-409C-BE32-E72D297353CC}">
              <c16:uniqueId val="{00000000-4FF9-4822-900C-C385D72F63C1}"/>
            </c:ext>
          </c:extLst>
        </c:ser>
        <c:dLbls>
          <c:showLegendKey val="0"/>
          <c:showVal val="0"/>
          <c:showCatName val="0"/>
          <c:showSerName val="0"/>
          <c:showPercent val="0"/>
          <c:showBubbleSize val="0"/>
        </c:dLbls>
        <c:axId val="-667962400"/>
        <c:axId val="-667959136"/>
      </c:scatterChart>
      <c:valAx>
        <c:axId val="-667962400"/>
        <c:scaling>
          <c:orientation val="minMax"/>
          <c:max val="8"/>
        </c:scaling>
        <c:delete val="0"/>
        <c:axPos val="b"/>
        <c:majorTickMark val="out"/>
        <c:minorTickMark val="none"/>
        <c:tickLblPos val="nextTo"/>
        <c:crossAx val="-667959136"/>
        <c:crosses val="autoZero"/>
        <c:crossBetween val="midCat"/>
        <c:majorUnit val="1"/>
      </c:valAx>
      <c:valAx>
        <c:axId val="-667959136"/>
        <c:scaling>
          <c:orientation val="minMax"/>
          <c:max val="5"/>
          <c:min val="0"/>
        </c:scaling>
        <c:delete val="0"/>
        <c:axPos val="l"/>
        <c:majorGridlines/>
        <c:numFmt formatCode="_(* #,##0.00_);_(* \(#,##0.00\);_(* &quot;-&quot;??_);_(@_)" sourceLinked="1"/>
        <c:majorTickMark val="out"/>
        <c:minorTickMark val="none"/>
        <c:tickLblPos val="nextTo"/>
        <c:crossAx val="-667962400"/>
        <c:crosses val="autoZero"/>
        <c:crossBetween val="midCat"/>
        <c:majorUnit val="1"/>
      </c:valAx>
      <c:spPr>
        <a:blipFill>
          <a:blip xmlns:r="http://schemas.openxmlformats.org/officeDocument/2006/relationships" r:embed="rId1"/>
          <a:stretch>
            <a:fillRect/>
          </a:stretch>
        </a:blipFill>
      </c:spPr>
    </c:plotArea>
    <c:legend>
      <c:legendPos val="r"/>
      <c:overlay val="0"/>
    </c:legend>
    <c:plotVisOnly val="1"/>
    <c:dispBlanksAs val="gap"/>
    <c:showDLblsOverMax val="0"/>
  </c:chart>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EBAEF2-C9B3-41CE-B6EE-C4DF469E811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S"/>
        </a:p>
      </dgm:t>
    </dgm:pt>
    <dgm:pt modelId="{5383CF02-621C-4875-939B-2E7453025D1A}">
      <dgm:prSet phldrT="[Texto]"/>
      <dgm:spPr/>
      <dgm:t>
        <a:bodyPr/>
        <a:lstStyle/>
        <a:p>
          <a:r>
            <a:rPr lang="es-ES" dirty="0"/>
            <a:t>Sub- </a:t>
          </a:r>
          <a:r>
            <a:rPr lang="es-ES" dirty="0" err="1"/>
            <a:t>Genrencia</a:t>
          </a:r>
          <a:r>
            <a:rPr lang="es-ES" dirty="0"/>
            <a:t> General</a:t>
          </a:r>
        </a:p>
        <a:p>
          <a:r>
            <a:rPr lang="es-ES" dirty="0"/>
            <a:t>Gerencia Financiera</a:t>
          </a:r>
        </a:p>
      </dgm:t>
    </dgm:pt>
    <dgm:pt modelId="{4C7E2938-D88A-49FF-8C10-BEC54492104D}" type="parTrans" cxnId="{C29D800B-4179-4F62-8E81-021FD4157DD9}">
      <dgm:prSet/>
      <dgm:spPr/>
      <dgm:t>
        <a:bodyPr/>
        <a:lstStyle/>
        <a:p>
          <a:endParaRPr lang="es-ES"/>
        </a:p>
      </dgm:t>
    </dgm:pt>
    <dgm:pt modelId="{89919D36-8E89-413B-B3AC-E7DB3BAFC84A}" type="sibTrans" cxnId="{C29D800B-4179-4F62-8E81-021FD4157DD9}">
      <dgm:prSet/>
      <dgm:spPr/>
      <dgm:t>
        <a:bodyPr/>
        <a:lstStyle/>
        <a:p>
          <a:endParaRPr lang="es-ES"/>
        </a:p>
      </dgm:t>
    </dgm:pt>
    <dgm:pt modelId="{EE83EE5A-8BB3-438C-B7F2-40B5058A56A5}">
      <dgm:prSet phldrT="[Texto]"/>
      <dgm:spPr/>
      <dgm:t>
        <a:bodyPr/>
        <a:lstStyle/>
        <a:p>
          <a:r>
            <a:rPr lang="es-ES"/>
            <a:t>Gerente de Crédito y Cobranzas</a:t>
          </a:r>
        </a:p>
      </dgm:t>
    </dgm:pt>
    <dgm:pt modelId="{EF3953AA-D072-4B34-889E-D729FC25E64D}" type="parTrans" cxnId="{55F2707E-04A5-42D3-8562-414653DC213B}">
      <dgm:prSet/>
      <dgm:spPr/>
      <dgm:t>
        <a:bodyPr/>
        <a:lstStyle/>
        <a:p>
          <a:endParaRPr lang="es-ES"/>
        </a:p>
      </dgm:t>
    </dgm:pt>
    <dgm:pt modelId="{57724100-D33C-4655-80B8-D5770A390F0B}" type="sibTrans" cxnId="{55F2707E-04A5-42D3-8562-414653DC213B}">
      <dgm:prSet/>
      <dgm:spPr/>
      <dgm:t>
        <a:bodyPr/>
        <a:lstStyle/>
        <a:p>
          <a:endParaRPr lang="es-ES"/>
        </a:p>
      </dgm:t>
    </dgm:pt>
    <dgm:pt modelId="{EEC68D95-1523-4674-9A14-8082428940B4}">
      <dgm:prSet phldrT="[Texto]"/>
      <dgm:spPr/>
      <dgm:t>
        <a:bodyPr/>
        <a:lstStyle/>
        <a:p>
          <a:r>
            <a:rPr lang="es-ES"/>
            <a:t>Jefe de Crédito y Cobranzas</a:t>
          </a:r>
        </a:p>
      </dgm:t>
    </dgm:pt>
    <dgm:pt modelId="{29164512-B823-4C22-876D-15FE44B1B9CA}" type="parTrans" cxnId="{349BFA11-78B8-4525-8CC9-6BA73A437061}">
      <dgm:prSet/>
      <dgm:spPr/>
      <dgm:t>
        <a:bodyPr/>
        <a:lstStyle/>
        <a:p>
          <a:endParaRPr lang="es-ES"/>
        </a:p>
      </dgm:t>
    </dgm:pt>
    <dgm:pt modelId="{95C68079-8380-42FE-800C-BDC0282DF521}" type="sibTrans" cxnId="{349BFA11-78B8-4525-8CC9-6BA73A437061}">
      <dgm:prSet/>
      <dgm:spPr/>
      <dgm:t>
        <a:bodyPr/>
        <a:lstStyle/>
        <a:p>
          <a:endParaRPr lang="es-ES"/>
        </a:p>
      </dgm:t>
    </dgm:pt>
    <dgm:pt modelId="{9BE0D1B6-1624-4FA5-A6E6-7C7385056049}">
      <dgm:prSet/>
      <dgm:spPr/>
      <dgm:t>
        <a:bodyPr/>
        <a:lstStyle/>
        <a:p>
          <a:r>
            <a:rPr lang="es-ES"/>
            <a:t>Analista de Crédito</a:t>
          </a:r>
        </a:p>
      </dgm:t>
    </dgm:pt>
    <dgm:pt modelId="{2EB70371-65BA-4F61-9C78-0B475B9ECFB8}" type="parTrans" cxnId="{497AFC50-88E8-440E-A66A-AB9BCC6E7184}">
      <dgm:prSet/>
      <dgm:spPr/>
      <dgm:t>
        <a:bodyPr/>
        <a:lstStyle/>
        <a:p>
          <a:endParaRPr lang="es-ES"/>
        </a:p>
      </dgm:t>
    </dgm:pt>
    <dgm:pt modelId="{64C9B4D2-2096-4C8D-B22A-FF9CB84140BE}" type="sibTrans" cxnId="{497AFC50-88E8-440E-A66A-AB9BCC6E7184}">
      <dgm:prSet/>
      <dgm:spPr/>
      <dgm:t>
        <a:bodyPr/>
        <a:lstStyle/>
        <a:p>
          <a:endParaRPr lang="es-ES"/>
        </a:p>
      </dgm:t>
    </dgm:pt>
    <dgm:pt modelId="{6EF859BC-E75B-4C7B-BBC1-F9C185C4E847}">
      <dgm:prSet/>
      <dgm:spPr/>
      <dgm:t>
        <a:bodyPr/>
        <a:lstStyle/>
        <a:p>
          <a:r>
            <a:rPr lang="es-ES"/>
            <a:t>Analista de Cobranzas</a:t>
          </a:r>
        </a:p>
      </dgm:t>
    </dgm:pt>
    <dgm:pt modelId="{B97EFB62-ABC9-499E-ADE2-E7CC5FA09A5C}" type="parTrans" cxnId="{02A008CD-54F2-4EDB-99BE-ADB579E9CA2C}">
      <dgm:prSet/>
      <dgm:spPr/>
      <dgm:t>
        <a:bodyPr/>
        <a:lstStyle/>
        <a:p>
          <a:endParaRPr lang="es-ES"/>
        </a:p>
      </dgm:t>
    </dgm:pt>
    <dgm:pt modelId="{72BEE51F-0B5F-4A2D-B1EF-057958132CD5}" type="sibTrans" cxnId="{02A008CD-54F2-4EDB-99BE-ADB579E9CA2C}">
      <dgm:prSet/>
      <dgm:spPr/>
      <dgm:t>
        <a:bodyPr/>
        <a:lstStyle/>
        <a:p>
          <a:endParaRPr lang="es-ES"/>
        </a:p>
      </dgm:t>
    </dgm:pt>
    <dgm:pt modelId="{8F0B208D-8798-4B43-A475-105D0A8E9222}">
      <dgm:prSet/>
      <dgm:spPr/>
      <dgm:t>
        <a:bodyPr/>
        <a:lstStyle/>
        <a:p>
          <a:r>
            <a:rPr lang="es-ES"/>
            <a:t>Analista Pre Legal</a:t>
          </a:r>
        </a:p>
      </dgm:t>
    </dgm:pt>
    <dgm:pt modelId="{AC04FEA2-B17F-4F52-B281-ED115A57691D}" type="parTrans" cxnId="{FBD785F8-77C2-4647-B4B1-A67D914E4B6C}">
      <dgm:prSet/>
      <dgm:spPr/>
      <dgm:t>
        <a:bodyPr/>
        <a:lstStyle/>
        <a:p>
          <a:endParaRPr lang="es-ES"/>
        </a:p>
      </dgm:t>
    </dgm:pt>
    <dgm:pt modelId="{E6E7596A-C213-4986-86D0-E67E5F57DF29}" type="sibTrans" cxnId="{FBD785F8-77C2-4647-B4B1-A67D914E4B6C}">
      <dgm:prSet/>
      <dgm:spPr/>
      <dgm:t>
        <a:bodyPr/>
        <a:lstStyle/>
        <a:p>
          <a:endParaRPr lang="es-ES"/>
        </a:p>
      </dgm:t>
    </dgm:pt>
    <dgm:pt modelId="{B6BF952E-115E-4A39-9A9E-9EB9350A804F}" type="pres">
      <dgm:prSet presAssocID="{06EBAEF2-C9B3-41CE-B6EE-C4DF469E8112}" presName="hierChild1" presStyleCnt="0">
        <dgm:presLayoutVars>
          <dgm:chPref val="1"/>
          <dgm:dir/>
          <dgm:animOne val="branch"/>
          <dgm:animLvl val="lvl"/>
          <dgm:resizeHandles/>
        </dgm:presLayoutVars>
      </dgm:prSet>
      <dgm:spPr/>
      <dgm:t>
        <a:bodyPr/>
        <a:lstStyle/>
        <a:p>
          <a:endParaRPr lang="es-ES"/>
        </a:p>
      </dgm:t>
    </dgm:pt>
    <dgm:pt modelId="{BB6887C0-3796-495F-84D6-58CB36D0FA41}" type="pres">
      <dgm:prSet presAssocID="{5383CF02-621C-4875-939B-2E7453025D1A}" presName="hierRoot1" presStyleCnt="0"/>
      <dgm:spPr/>
    </dgm:pt>
    <dgm:pt modelId="{D2B68612-2FAF-4C7E-8BEE-7945760E20BA}" type="pres">
      <dgm:prSet presAssocID="{5383CF02-621C-4875-939B-2E7453025D1A}" presName="composite" presStyleCnt="0"/>
      <dgm:spPr/>
    </dgm:pt>
    <dgm:pt modelId="{687BBBA8-0772-4947-B8E7-213CD93A2594}" type="pres">
      <dgm:prSet presAssocID="{5383CF02-621C-4875-939B-2E7453025D1A}" presName="background" presStyleLbl="node0" presStyleIdx="0" presStyleCnt="1"/>
      <dgm:spPr/>
      <dgm:t>
        <a:bodyPr/>
        <a:lstStyle/>
        <a:p>
          <a:endParaRPr lang="es-ES"/>
        </a:p>
      </dgm:t>
    </dgm:pt>
    <dgm:pt modelId="{C454EB20-311F-4D2D-B36D-33D92C3DE47F}" type="pres">
      <dgm:prSet presAssocID="{5383CF02-621C-4875-939B-2E7453025D1A}" presName="text" presStyleLbl="fgAcc0" presStyleIdx="0" presStyleCnt="1">
        <dgm:presLayoutVars>
          <dgm:chPref val="3"/>
        </dgm:presLayoutVars>
      </dgm:prSet>
      <dgm:spPr/>
      <dgm:t>
        <a:bodyPr/>
        <a:lstStyle/>
        <a:p>
          <a:endParaRPr lang="es-ES"/>
        </a:p>
      </dgm:t>
    </dgm:pt>
    <dgm:pt modelId="{87E1C2DD-9E56-4E63-B39C-8A5C6FC56748}" type="pres">
      <dgm:prSet presAssocID="{5383CF02-621C-4875-939B-2E7453025D1A}" presName="hierChild2" presStyleCnt="0"/>
      <dgm:spPr/>
    </dgm:pt>
    <dgm:pt modelId="{1C126753-6EC5-49E6-83CC-D804C909CD80}" type="pres">
      <dgm:prSet presAssocID="{EF3953AA-D072-4B34-889E-D729FC25E64D}" presName="Name10" presStyleLbl="parChTrans1D2" presStyleIdx="0" presStyleCnt="1"/>
      <dgm:spPr/>
      <dgm:t>
        <a:bodyPr/>
        <a:lstStyle/>
        <a:p>
          <a:endParaRPr lang="es-ES"/>
        </a:p>
      </dgm:t>
    </dgm:pt>
    <dgm:pt modelId="{EB2A6C7F-593F-4CBE-9FC8-878B9D6E6579}" type="pres">
      <dgm:prSet presAssocID="{EE83EE5A-8BB3-438C-B7F2-40B5058A56A5}" presName="hierRoot2" presStyleCnt="0"/>
      <dgm:spPr/>
    </dgm:pt>
    <dgm:pt modelId="{058F5C18-F531-4EB3-B9AE-41616A37E852}" type="pres">
      <dgm:prSet presAssocID="{EE83EE5A-8BB3-438C-B7F2-40B5058A56A5}" presName="composite2" presStyleCnt="0"/>
      <dgm:spPr/>
    </dgm:pt>
    <dgm:pt modelId="{905FE8F7-EE61-4540-B147-E48AE2931E45}" type="pres">
      <dgm:prSet presAssocID="{EE83EE5A-8BB3-438C-B7F2-40B5058A56A5}" presName="background2" presStyleLbl="node2" presStyleIdx="0" presStyleCnt="1"/>
      <dgm:spPr/>
    </dgm:pt>
    <dgm:pt modelId="{3C28403F-D904-4E5B-B52E-E2C2FB1D9FEF}" type="pres">
      <dgm:prSet presAssocID="{EE83EE5A-8BB3-438C-B7F2-40B5058A56A5}" presName="text2" presStyleLbl="fgAcc2" presStyleIdx="0" presStyleCnt="1">
        <dgm:presLayoutVars>
          <dgm:chPref val="3"/>
        </dgm:presLayoutVars>
      </dgm:prSet>
      <dgm:spPr/>
      <dgm:t>
        <a:bodyPr/>
        <a:lstStyle/>
        <a:p>
          <a:endParaRPr lang="es-ES"/>
        </a:p>
      </dgm:t>
    </dgm:pt>
    <dgm:pt modelId="{C8A86C72-CDE8-4754-A432-F2222CE1FB6E}" type="pres">
      <dgm:prSet presAssocID="{EE83EE5A-8BB3-438C-B7F2-40B5058A56A5}" presName="hierChild3" presStyleCnt="0"/>
      <dgm:spPr/>
    </dgm:pt>
    <dgm:pt modelId="{59A9BF62-070F-4B3F-8D92-4B5081099D52}" type="pres">
      <dgm:prSet presAssocID="{29164512-B823-4C22-876D-15FE44B1B9CA}" presName="Name17" presStyleLbl="parChTrans1D3" presStyleIdx="0" presStyleCnt="1"/>
      <dgm:spPr/>
      <dgm:t>
        <a:bodyPr/>
        <a:lstStyle/>
        <a:p>
          <a:endParaRPr lang="es-ES"/>
        </a:p>
      </dgm:t>
    </dgm:pt>
    <dgm:pt modelId="{DF38F25D-38B4-4347-B403-0152438BA010}" type="pres">
      <dgm:prSet presAssocID="{EEC68D95-1523-4674-9A14-8082428940B4}" presName="hierRoot3" presStyleCnt="0"/>
      <dgm:spPr/>
    </dgm:pt>
    <dgm:pt modelId="{B58E64F8-4143-489B-A8A2-977F36B55C5F}" type="pres">
      <dgm:prSet presAssocID="{EEC68D95-1523-4674-9A14-8082428940B4}" presName="composite3" presStyleCnt="0"/>
      <dgm:spPr/>
    </dgm:pt>
    <dgm:pt modelId="{9F514942-F5AE-4EE9-9EB1-CC9A4C4B6ECF}" type="pres">
      <dgm:prSet presAssocID="{EEC68D95-1523-4674-9A14-8082428940B4}" presName="background3" presStyleLbl="node3" presStyleIdx="0" presStyleCnt="1"/>
      <dgm:spPr/>
    </dgm:pt>
    <dgm:pt modelId="{D6AAD3EB-D159-4AD5-B473-428C26330197}" type="pres">
      <dgm:prSet presAssocID="{EEC68D95-1523-4674-9A14-8082428940B4}" presName="text3" presStyleLbl="fgAcc3" presStyleIdx="0" presStyleCnt="1">
        <dgm:presLayoutVars>
          <dgm:chPref val="3"/>
        </dgm:presLayoutVars>
      </dgm:prSet>
      <dgm:spPr/>
      <dgm:t>
        <a:bodyPr/>
        <a:lstStyle/>
        <a:p>
          <a:endParaRPr lang="es-ES"/>
        </a:p>
      </dgm:t>
    </dgm:pt>
    <dgm:pt modelId="{6CB36FF2-DA7F-4A03-9F11-B41E7D875823}" type="pres">
      <dgm:prSet presAssocID="{EEC68D95-1523-4674-9A14-8082428940B4}" presName="hierChild4" presStyleCnt="0"/>
      <dgm:spPr/>
    </dgm:pt>
    <dgm:pt modelId="{F02B040D-F2C1-4B39-B009-6008BEF9A007}" type="pres">
      <dgm:prSet presAssocID="{2EB70371-65BA-4F61-9C78-0B475B9ECFB8}" presName="Name23" presStyleLbl="parChTrans1D4" presStyleIdx="0" presStyleCnt="3"/>
      <dgm:spPr/>
      <dgm:t>
        <a:bodyPr/>
        <a:lstStyle/>
        <a:p>
          <a:endParaRPr lang="es-ES"/>
        </a:p>
      </dgm:t>
    </dgm:pt>
    <dgm:pt modelId="{4FD6804C-655D-4487-928D-B16376693069}" type="pres">
      <dgm:prSet presAssocID="{9BE0D1B6-1624-4FA5-A6E6-7C7385056049}" presName="hierRoot4" presStyleCnt="0"/>
      <dgm:spPr/>
    </dgm:pt>
    <dgm:pt modelId="{8DE91A3A-7005-4253-BAB0-F488CE5EE2CA}" type="pres">
      <dgm:prSet presAssocID="{9BE0D1B6-1624-4FA5-A6E6-7C7385056049}" presName="composite4" presStyleCnt="0"/>
      <dgm:spPr/>
    </dgm:pt>
    <dgm:pt modelId="{547B5479-C5EA-4631-A86B-EBB8E114A47E}" type="pres">
      <dgm:prSet presAssocID="{9BE0D1B6-1624-4FA5-A6E6-7C7385056049}" presName="background4" presStyleLbl="node4" presStyleIdx="0" presStyleCnt="3"/>
      <dgm:spPr/>
    </dgm:pt>
    <dgm:pt modelId="{D60288C1-0AA8-463C-887D-A92336668C4E}" type="pres">
      <dgm:prSet presAssocID="{9BE0D1B6-1624-4FA5-A6E6-7C7385056049}" presName="text4" presStyleLbl="fgAcc4" presStyleIdx="0" presStyleCnt="3">
        <dgm:presLayoutVars>
          <dgm:chPref val="3"/>
        </dgm:presLayoutVars>
      </dgm:prSet>
      <dgm:spPr/>
      <dgm:t>
        <a:bodyPr/>
        <a:lstStyle/>
        <a:p>
          <a:endParaRPr lang="es-ES"/>
        </a:p>
      </dgm:t>
    </dgm:pt>
    <dgm:pt modelId="{7DAF131F-C4BF-47CB-8693-DE34997A51AB}" type="pres">
      <dgm:prSet presAssocID="{9BE0D1B6-1624-4FA5-A6E6-7C7385056049}" presName="hierChild5" presStyleCnt="0"/>
      <dgm:spPr/>
    </dgm:pt>
    <dgm:pt modelId="{6B4B6077-5002-41BD-A083-E4ADD88160B5}" type="pres">
      <dgm:prSet presAssocID="{B97EFB62-ABC9-499E-ADE2-E7CC5FA09A5C}" presName="Name23" presStyleLbl="parChTrans1D4" presStyleIdx="1" presStyleCnt="3"/>
      <dgm:spPr/>
      <dgm:t>
        <a:bodyPr/>
        <a:lstStyle/>
        <a:p>
          <a:endParaRPr lang="es-ES"/>
        </a:p>
      </dgm:t>
    </dgm:pt>
    <dgm:pt modelId="{58FA37B6-DE63-47DB-B303-8AE06BBEA57F}" type="pres">
      <dgm:prSet presAssocID="{6EF859BC-E75B-4C7B-BBC1-F9C185C4E847}" presName="hierRoot4" presStyleCnt="0"/>
      <dgm:spPr/>
    </dgm:pt>
    <dgm:pt modelId="{02EF2098-835B-4A62-8AEC-0823290C4F0A}" type="pres">
      <dgm:prSet presAssocID="{6EF859BC-E75B-4C7B-BBC1-F9C185C4E847}" presName="composite4" presStyleCnt="0"/>
      <dgm:spPr/>
    </dgm:pt>
    <dgm:pt modelId="{EE4E5B4B-2BFC-47EC-9C7B-9B683AEBF0DA}" type="pres">
      <dgm:prSet presAssocID="{6EF859BC-E75B-4C7B-BBC1-F9C185C4E847}" presName="background4" presStyleLbl="node4" presStyleIdx="1" presStyleCnt="3"/>
      <dgm:spPr/>
    </dgm:pt>
    <dgm:pt modelId="{B0BDC77C-C08F-42C5-860F-AFB489C0AA22}" type="pres">
      <dgm:prSet presAssocID="{6EF859BC-E75B-4C7B-BBC1-F9C185C4E847}" presName="text4" presStyleLbl="fgAcc4" presStyleIdx="1" presStyleCnt="3">
        <dgm:presLayoutVars>
          <dgm:chPref val="3"/>
        </dgm:presLayoutVars>
      </dgm:prSet>
      <dgm:spPr/>
      <dgm:t>
        <a:bodyPr/>
        <a:lstStyle/>
        <a:p>
          <a:endParaRPr lang="es-ES"/>
        </a:p>
      </dgm:t>
    </dgm:pt>
    <dgm:pt modelId="{67026CAD-3A4C-4139-8868-76A57E0C67CD}" type="pres">
      <dgm:prSet presAssocID="{6EF859BC-E75B-4C7B-BBC1-F9C185C4E847}" presName="hierChild5" presStyleCnt="0"/>
      <dgm:spPr/>
    </dgm:pt>
    <dgm:pt modelId="{E93BB481-F3E7-4787-AE75-436EF586221E}" type="pres">
      <dgm:prSet presAssocID="{AC04FEA2-B17F-4F52-B281-ED115A57691D}" presName="Name23" presStyleLbl="parChTrans1D4" presStyleIdx="2" presStyleCnt="3"/>
      <dgm:spPr/>
      <dgm:t>
        <a:bodyPr/>
        <a:lstStyle/>
        <a:p>
          <a:endParaRPr lang="es-ES"/>
        </a:p>
      </dgm:t>
    </dgm:pt>
    <dgm:pt modelId="{74325BC3-9C44-4E12-9360-263754519CC8}" type="pres">
      <dgm:prSet presAssocID="{8F0B208D-8798-4B43-A475-105D0A8E9222}" presName="hierRoot4" presStyleCnt="0"/>
      <dgm:spPr/>
    </dgm:pt>
    <dgm:pt modelId="{1E93CA7A-C0A7-4B3D-AE0D-7BF2A208E6DC}" type="pres">
      <dgm:prSet presAssocID="{8F0B208D-8798-4B43-A475-105D0A8E9222}" presName="composite4" presStyleCnt="0"/>
      <dgm:spPr/>
    </dgm:pt>
    <dgm:pt modelId="{78B4823F-72AE-47C9-A876-71B1344CE2E5}" type="pres">
      <dgm:prSet presAssocID="{8F0B208D-8798-4B43-A475-105D0A8E9222}" presName="background4" presStyleLbl="node4" presStyleIdx="2" presStyleCnt="3"/>
      <dgm:spPr/>
    </dgm:pt>
    <dgm:pt modelId="{86C2BD9C-F36C-4B94-BD90-02D94141AE4C}" type="pres">
      <dgm:prSet presAssocID="{8F0B208D-8798-4B43-A475-105D0A8E9222}" presName="text4" presStyleLbl="fgAcc4" presStyleIdx="2" presStyleCnt="3">
        <dgm:presLayoutVars>
          <dgm:chPref val="3"/>
        </dgm:presLayoutVars>
      </dgm:prSet>
      <dgm:spPr/>
      <dgm:t>
        <a:bodyPr/>
        <a:lstStyle/>
        <a:p>
          <a:endParaRPr lang="es-ES"/>
        </a:p>
      </dgm:t>
    </dgm:pt>
    <dgm:pt modelId="{FEA28899-5416-4442-B333-257DDE1A2D99}" type="pres">
      <dgm:prSet presAssocID="{8F0B208D-8798-4B43-A475-105D0A8E9222}" presName="hierChild5" presStyleCnt="0"/>
      <dgm:spPr/>
    </dgm:pt>
  </dgm:ptLst>
  <dgm:cxnLst>
    <dgm:cxn modelId="{264C6767-EA6F-4DA0-91BE-06843F518311}" type="presOf" srcId="{EEC68D95-1523-4674-9A14-8082428940B4}" destId="{D6AAD3EB-D159-4AD5-B473-428C26330197}" srcOrd="0" destOrd="0" presId="urn:microsoft.com/office/officeart/2005/8/layout/hierarchy1"/>
    <dgm:cxn modelId="{BCEFC508-9F74-4410-8DC1-0D3C7DF0F884}" type="presOf" srcId="{EF3953AA-D072-4B34-889E-D729FC25E64D}" destId="{1C126753-6EC5-49E6-83CC-D804C909CD80}" srcOrd="0" destOrd="0" presId="urn:microsoft.com/office/officeart/2005/8/layout/hierarchy1"/>
    <dgm:cxn modelId="{02A008CD-54F2-4EDB-99BE-ADB579E9CA2C}" srcId="{EEC68D95-1523-4674-9A14-8082428940B4}" destId="{6EF859BC-E75B-4C7B-BBC1-F9C185C4E847}" srcOrd="1" destOrd="0" parTransId="{B97EFB62-ABC9-499E-ADE2-E7CC5FA09A5C}" sibTransId="{72BEE51F-0B5F-4A2D-B1EF-057958132CD5}"/>
    <dgm:cxn modelId="{FBD785F8-77C2-4647-B4B1-A67D914E4B6C}" srcId="{EEC68D95-1523-4674-9A14-8082428940B4}" destId="{8F0B208D-8798-4B43-A475-105D0A8E9222}" srcOrd="2" destOrd="0" parTransId="{AC04FEA2-B17F-4F52-B281-ED115A57691D}" sibTransId="{E6E7596A-C213-4986-86D0-E67E5F57DF29}"/>
    <dgm:cxn modelId="{55F2707E-04A5-42D3-8562-414653DC213B}" srcId="{5383CF02-621C-4875-939B-2E7453025D1A}" destId="{EE83EE5A-8BB3-438C-B7F2-40B5058A56A5}" srcOrd="0" destOrd="0" parTransId="{EF3953AA-D072-4B34-889E-D729FC25E64D}" sibTransId="{57724100-D33C-4655-80B8-D5770A390F0B}"/>
    <dgm:cxn modelId="{DA3C1000-DB8F-42BE-A055-9986CD25E55A}" type="presOf" srcId="{9BE0D1B6-1624-4FA5-A6E6-7C7385056049}" destId="{D60288C1-0AA8-463C-887D-A92336668C4E}" srcOrd="0" destOrd="0" presId="urn:microsoft.com/office/officeart/2005/8/layout/hierarchy1"/>
    <dgm:cxn modelId="{C4EB2EF2-9D76-4BAD-A70C-7C6A5915BE7C}" type="presOf" srcId="{2EB70371-65BA-4F61-9C78-0B475B9ECFB8}" destId="{F02B040D-F2C1-4B39-B009-6008BEF9A007}" srcOrd="0" destOrd="0" presId="urn:microsoft.com/office/officeart/2005/8/layout/hierarchy1"/>
    <dgm:cxn modelId="{46D75E99-69EA-48F7-A97E-67A9EED60D9E}" type="presOf" srcId="{B97EFB62-ABC9-499E-ADE2-E7CC5FA09A5C}" destId="{6B4B6077-5002-41BD-A083-E4ADD88160B5}" srcOrd="0" destOrd="0" presId="urn:microsoft.com/office/officeart/2005/8/layout/hierarchy1"/>
    <dgm:cxn modelId="{73B6739F-00DD-4874-9133-53127DA60321}" type="presOf" srcId="{EE83EE5A-8BB3-438C-B7F2-40B5058A56A5}" destId="{3C28403F-D904-4E5B-B52E-E2C2FB1D9FEF}" srcOrd="0" destOrd="0" presId="urn:microsoft.com/office/officeart/2005/8/layout/hierarchy1"/>
    <dgm:cxn modelId="{497AFC50-88E8-440E-A66A-AB9BCC6E7184}" srcId="{EEC68D95-1523-4674-9A14-8082428940B4}" destId="{9BE0D1B6-1624-4FA5-A6E6-7C7385056049}" srcOrd="0" destOrd="0" parTransId="{2EB70371-65BA-4F61-9C78-0B475B9ECFB8}" sibTransId="{64C9B4D2-2096-4C8D-B22A-FF9CB84140BE}"/>
    <dgm:cxn modelId="{4865F5E3-BF9D-473B-9617-A545EA60FDED}" type="presOf" srcId="{29164512-B823-4C22-876D-15FE44B1B9CA}" destId="{59A9BF62-070F-4B3F-8D92-4B5081099D52}" srcOrd="0" destOrd="0" presId="urn:microsoft.com/office/officeart/2005/8/layout/hierarchy1"/>
    <dgm:cxn modelId="{349BFA11-78B8-4525-8CC9-6BA73A437061}" srcId="{EE83EE5A-8BB3-438C-B7F2-40B5058A56A5}" destId="{EEC68D95-1523-4674-9A14-8082428940B4}" srcOrd="0" destOrd="0" parTransId="{29164512-B823-4C22-876D-15FE44B1B9CA}" sibTransId="{95C68079-8380-42FE-800C-BDC0282DF521}"/>
    <dgm:cxn modelId="{C8F2BED6-5732-421A-A7FC-63586E1B053D}" type="presOf" srcId="{AC04FEA2-B17F-4F52-B281-ED115A57691D}" destId="{E93BB481-F3E7-4787-AE75-436EF586221E}" srcOrd="0" destOrd="0" presId="urn:microsoft.com/office/officeart/2005/8/layout/hierarchy1"/>
    <dgm:cxn modelId="{C29D800B-4179-4F62-8E81-021FD4157DD9}" srcId="{06EBAEF2-C9B3-41CE-B6EE-C4DF469E8112}" destId="{5383CF02-621C-4875-939B-2E7453025D1A}" srcOrd="0" destOrd="0" parTransId="{4C7E2938-D88A-49FF-8C10-BEC54492104D}" sibTransId="{89919D36-8E89-413B-B3AC-E7DB3BAFC84A}"/>
    <dgm:cxn modelId="{2A21F6DD-633C-4CD6-8BD5-472123E35AB6}" type="presOf" srcId="{5383CF02-621C-4875-939B-2E7453025D1A}" destId="{C454EB20-311F-4D2D-B36D-33D92C3DE47F}" srcOrd="0" destOrd="0" presId="urn:microsoft.com/office/officeart/2005/8/layout/hierarchy1"/>
    <dgm:cxn modelId="{F2EFC152-1C4C-4531-B525-F31BB43885E6}" type="presOf" srcId="{06EBAEF2-C9B3-41CE-B6EE-C4DF469E8112}" destId="{B6BF952E-115E-4A39-9A9E-9EB9350A804F}" srcOrd="0" destOrd="0" presId="urn:microsoft.com/office/officeart/2005/8/layout/hierarchy1"/>
    <dgm:cxn modelId="{BA48FAFC-4C53-4588-8BF0-8846C889CA43}" type="presOf" srcId="{6EF859BC-E75B-4C7B-BBC1-F9C185C4E847}" destId="{B0BDC77C-C08F-42C5-860F-AFB489C0AA22}" srcOrd="0" destOrd="0" presId="urn:microsoft.com/office/officeart/2005/8/layout/hierarchy1"/>
    <dgm:cxn modelId="{60966120-8D5F-4035-ADBF-1D7D1D1C7C07}" type="presOf" srcId="{8F0B208D-8798-4B43-A475-105D0A8E9222}" destId="{86C2BD9C-F36C-4B94-BD90-02D94141AE4C}" srcOrd="0" destOrd="0" presId="urn:microsoft.com/office/officeart/2005/8/layout/hierarchy1"/>
    <dgm:cxn modelId="{9EC0E6F0-07A2-4985-82D0-B4B1913800A0}" type="presParOf" srcId="{B6BF952E-115E-4A39-9A9E-9EB9350A804F}" destId="{BB6887C0-3796-495F-84D6-58CB36D0FA41}" srcOrd="0" destOrd="0" presId="urn:microsoft.com/office/officeart/2005/8/layout/hierarchy1"/>
    <dgm:cxn modelId="{15EA358F-6340-4E43-8C81-4381FAF12F47}" type="presParOf" srcId="{BB6887C0-3796-495F-84D6-58CB36D0FA41}" destId="{D2B68612-2FAF-4C7E-8BEE-7945760E20BA}" srcOrd="0" destOrd="0" presId="urn:microsoft.com/office/officeart/2005/8/layout/hierarchy1"/>
    <dgm:cxn modelId="{175E1DD8-5BCA-43A4-9A34-CCB1CE8AEAEE}" type="presParOf" srcId="{D2B68612-2FAF-4C7E-8BEE-7945760E20BA}" destId="{687BBBA8-0772-4947-B8E7-213CD93A2594}" srcOrd="0" destOrd="0" presId="urn:microsoft.com/office/officeart/2005/8/layout/hierarchy1"/>
    <dgm:cxn modelId="{5A11EE34-3BF6-456E-B546-0D1897F62F86}" type="presParOf" srcId="{D2B68612-2FAF-4C7E-8BEE-7945760E20BA}" destId="{C454EB20-311F-4D2D-B36D-33D92C3DE47F}" srcOrd="1" destOrd="0" presId="urn:microsoft.com/office/officeart/2005/8/layout/hierarchy1"/>
    <dgm:cxn modelId="{B1A3E2C4-2836-432F-A6F7-CF5358EEEED6}" type="presParOf" srcId="{BB6887C0-3796-495F-84D6-58CB36D0FA41}" destId="{87E1C2DD-9E56-4E63-B39C-8A5C6FC56748}" srcOrd="1" destOrd="0" presId="urn:microsoft.com/office/officeart/2005/8/layout/hierarchy1"/>
    <dgm:cxn modelId="{B8AC91B5-AAC3-47A6-AA2F-DE73637B537B}" type="presParOf" srcId="{87E1C2DD-9E56-4E63-B39C-8A5C6FC56748}" destId="{1C126753-6EC5-49E6-83CC-D804C909CD80}" srcOrd="0" destOrd="0" presId="urn:microsoft.com/office/officeart/2005/8/layout/hierarchy1"/>
    <dgm:cxn modelId="{8B0ACCBE-4049-4ADA-BCA4-225888A5DBAF}" type="presParOf" srcId="{87E1C2DD-9E56-4E63-B39C-8A5C6FC56748}" destId="{EB2A6C7F-593F-4CBE-9FC8-878B9D6E6579}" srcOrd="1" destOrd="0" presId="urn:microsoft.com/office/officeart/2005/8/layout/hierarchy1"/>
    <dgm:cxn modelId="{4A73CEBC-2A2F-44D7-A2F9-7AC16A279D69}" type="presParOf" srcId="{EB2A6C7F-593F-4CBE-9FC8-878B9D6E6579}" destId="{058F5C18-F531-4EB3-B9AE-41616A37E852}" srcOrd="0" destOrd="0" presId="urn:microsoft.com/office/officeart/2005/8/layout/hierarchy1"/>
    <dgm:cxn modelId="{98712EA0-765D-48D5-8047-D17E2F9FA7FC}" type="presParOf" srcId="{058F5C18-F531-4EB3-B9AE-41616A37E852}" destId="{905FE8F7-EE61-4540-B147-E48AE2931E45}" srcOrd="0" destOrd="0" presId="urn:microsoft.com/office/officeart/2005/8/layout/hierarchy1"/>
    <dgm:cxn modelId="{C067EABB-7273-4A54-A951-E8E3C9C9F88F}" type="presParOf" srcId="{058F5C18-F531-4EB3-B9AE-41616A37E852}" destId="{3C28403F-D904-4E5B-B52E-E2C2FB1D9FEF}" srcOrd="1" destOrd="0" presId="urn:microsoft.com/office/officeart/2005/8/layout/hierarchy1"/>
    <dgm:cxn modelId="{2D50A865-43B4-4012-BFF2-41DA81759A08}" type="presParOf" srcId="{EB2A6C7F-593F-4CBE-9FC8-878B9D6E6579}" destId="{C8A86C72-CDE8-4754-A432-F2222CE1FB6E}" srcOrd="1" destOrd="0" presId="urn:microsoft.com/office/officeart/2005/8/layout/hierarchy1"/>
    <dgm:cxn modelId="{AD8EA2E7-2AC6-4559-8BF5-D9C86306EFF3}" type="presParOf" srcId="{C8A86C72-CDE8-4754-A432-F2222CE1FB6E}" destId="{59A9BF62-070F-4B3F-8D92-4B5081099D52}" srcOrd="0" destOrd="0" presId="urn:microsoft.com/office/officeart/2005/8/layout/hierarchy1"/>
    <dgm:cxn modelId="{97D33A2C-E408-43FE-AEF9-AAC52CC15E44}" type="presParOf" srcId="{C8A86C72-CDE8-4754-A432-F2222CE1FB6E}" destId="{DF38F25D-38B4-4347-B403-0152438BA010}" srcOrd="1" destOrd="0" presId="urn:microsoft.com/office/officeart/2005/8/layout/hierarchy1"/>
    <dgm:cxn modelId="{A9738D5D-6EA6-490E-8A32-1BA0EF8F9CA3}" type="presParOf" srcId="{DF38F25D-38B4-4347-B403-0152438BA010}" destId="{B58E64F8-4143-489B-A8A2-977F36B55C5F}" srcOrd="0" destOrd="0" presId="urn:microsoft.com/office/officeart/2005/8/layout/hierarchy1"/>
    <dgm:cxn modelId="{8E6E780F-BC34-4B4F-A5A6-AE8C7949BDFC}" type="presParOf" srcId="{B58E64F8-4143-489B-A8A2-977F36B55C5F}" destId="{9F514942-F5AE-4EE9-9EB1-CC9A4C4B6ECF}" srcOrd="0" destOrd="0" presId="urn:microsoft.com/office/officeart/2005/8/layout/hierarchy1"/>
    <dgm:cxn modelId="{4BC8963A-3223-47AC-BFB9-242AEB836FB4}" type="presParOf" srcId="{B58E64F8-4143-489B-A8A2-977F36B55C5F}" destId="{D6AAD3EB-D159-4AD5-B473-428C26330197}" srcOrd="1" destOrd="0" presId="urn:microsoft.com/office/officeart/2005/8/layout/hierarchy1"/>
    <dgm:cxn modelId="{82495193-5A55-4D81-844A-1DC3E59E6EBD}" type="presParOf" srcId="{DF38F25D-38B4-4347-B403-0152438BA010}" destId="{6CB36FF2-DA7F-4A03-9F11-B41E7D875823}" srcOrd="1" destOrd="0" presId="urn:microsoft.com/office/officeart/2005/8/layout/hierarchy1"/>
    <dgm:cxn modelId="{6F87F545-274B-4C16-856C-8B1B9F17DB2C}" type="presParOf" srcId="{6CB36FF2-DA7F-4A03-9F11-B41E7D875823}" destId="{F02B040D-F2C1-4B39-B009-6008BEF9A007}" srcOrd="0" destOrd="0" presId="urn:microsoft.com/office/officeart/2005/8/layout/hierarchy1"/>
    <dgm:cxn modelId="{422A4831-F5EB-4358-BD6F-0E14500389E1}" type="presParOf" srcId="{6CB36FF2-DA7F-4A03-9F11-B41E7D875823}" destId="{4FD6804C-655D-4487-928D-B16376693069}" srcOrd="1" destOrd="0" presId="urn:microsoft.com/office/officeart/2005/8/layout/hierarchy1"/>
    <dgm:cxn modelId="{5B3B113F-08BD-45C8-B36B-36DF1AACC10E}" type="presParOf" srcId="{4FD6804C-655D-4487-928D-B16376693069}" destId="{8DE91A3A-7005-4253-BAB0-F488CE5EE2CA}" srcOrd="0" destOrd="0" presId="urn:microsoft.com/office/officeart/2005/8/layout/hierarchy1"/>
    <dgm:cxn modelId="{6A1803CF-E9F1-4535-B175-387EB680FC92}" type="presParOf" srcId="{8DE91A3A-7005-4253-BAB0-F488CE5EE2CA}" destId="{547B5479-C5EA-4631-A86B-EBB8E114A47E}" srcOrd="0" destOrd="0" presId="urn:microsoft.com/office/officeart/2005/8/layout/hierarchy1"/>
    <dgm:cxn modelId="{60AE8BA4-DD7F-4E12-81BB-D83C9D6D598D}" type="presParOf" srcId="{8DE91A3A-7005-4253-BAB0-F488CE5EE2CA}" destId="{D60288C1-0AA8-463C-887D-A92336668C4E}" srcOrd="1" destOrd="0" presId="urn:microsoft.com/office/officeart/2005/8/layout/hierarchy1"/>
    <dgm:cxn modelId="{0715774B-84DA-475C-A6DE-B8C316045FC0}" type="presParOf" srcId="{4FD6804C-655D-4487-928D-B16376693069}" destId="{7DAF131F-C4BF-47CB-8693-DE34997A51AB}" srcOrd="1" destOrd="0" presId="urn:microsoft.com/office/officeart/2005/8/layout/hierarchy1"/>
    <dgm:cxn modelId="{FCB74A15-11BB-47B0-A11A-257271DAEA45}" type="presParOf" srcId="{6CB36FF2-DA7F-4A03-9F11-B41E7D875823}" destId="{6B4B6077-5002-41BD-A083-E4ADD88160B5}" srcOrd="2" destOrd="0" presId="urn:microsoft.com/office/officeart/2005/8/layout/hierarchy1"/>
    <dgm:cxn modelId="{3E634BFC-827A-4787-BA1C-D4452BEAF0FD}" type="presParOf" srcId="{6CB36FF2-DA7F-4A03-9F11-B41E7D875823}" destId="{58FA37B6-DE63-47DB-B303-8AE06BBEA57F}" srcOrd="3" destOrd="0" presId="urn:microsoft.com/office/officeart/2005/8/layout/hierarchy1"/>
    <dgm:cxn modelId="{17862935-DBC6-4134-89D5-9467DEBC4DCC}" type="presParOf" srcId="{58FA37B6-DE63-47DB-B303-8AE06BBEA57F}" destId="{02EF2098-835B-4A62-8AEC-0823290C4F0A}" srcOrd="0" destOrd="0" presId="urn:microsoft.com/office/officeart/2005/8/layout/hierarchy1"/>
    <dgm:cxn modelId="{E201E725-8A6A-408D-A44B-B82659A8D68B}" type="presParOf" srcId="{02EF2098-835B-4A62-8AEC-0823290C4F0A}" destId="{EE4E5B4B-2BFC-47EC-9C7B-9B683AEBF0DA}" srcOrd="0" destOrd="0" presId="urn:microsoft.com/office/officeart/2005/8/layout/hierarchy1"/>
    <dgm:cxn modelId="{F7B2DB7E-8F38-467B-99E0-A3CE4E7E1FB0}" type="presParOf" srcId="{02EF2098-835B-4A62-8AEC-0823290C4F0A}" destId="{B0BDC77C-C08F-42C5-860F-AFB489C0AA22}" srcOrd="1" destOrd="0" presId="urn:microsoft.com/office/officeart/2005/8/layout/hierarchy1"/>
    <dgm:cxn modelId="{3DBF798D-FDEA-48CD-ABF9-D93FDDF9FE51}" type="presParOf" srcId="{58FA37B6-DE63-47DB-B303-8AE06BBEA57F}" destId="{67026CAD-3A4C-4139-8868-76A57E0C67CD}" srcOrd="1" destOrd="0" presId="urn:microsoft.com/office/officeart/2005/8/layout/hierarchy1"/>
    <dgm:cxn modelId="{00DB09E8-E775-4EEF-90B9-FD64CA441E69}" type="presParOf" srcId="{6CB36FF2-DA7F-4A03-9F11-B41E7D875823}" destId="{E93BB481-F3E7-4787-AE75-436EF586221E}" srcOrd="4" destOrd="0" presId="urn:microsoft.com/office/officeart/2005/8/layout/hierarchy1"/>
    <dgm:cxn modelId="{6347D331-6D8F-4CA6-8972-ADBD2612A6E7}" type="presParOf" srcId="{6CB36FF2-DA7F-4A03-9F11-B41E7D875823}" destId="{74325BC3-9C44-4E12-9360-263754519CC8}" srcOrd="5" destOrd="0" presId="urn:microsoft.com/office/officeart/2005/8/layout/hierarchy1"/>
    <dgm:cxn modelId="{2DB5847E-3D09-4465-9627-C55A1E1C4710}" type="presParOf" srcId="{74325BC3-9C44-4E12-9360-263754519CC8}" destId="{1E93CA7A-C0A7-4B3D-AE0D-7BF2A208E6DC}" srcOrd="0" destOrd="0" presId="urn:microsoft.com/office/officeart/2005/8/layout/hierarchy1"/>
    <dgm:cxn modelId="{F0D2EE44-0905-4808-BD77-8DA5B31FB1C9}" type="presParOf" srcId="{1E93CA7A-C0A7-4B3D-AE0D-7BF2A208E6DC}" destId="{78B4823F-72AE-47C9-A876-71B1344CE2E5}" srcOrd="0" destOrd="0" presId="urn:microsoft.com/office/officeart/2005/8/layout/hierarchy1"/>
    <dgm:cxn modelId="{AA62A36C-BF85-404F-82B8-BD9623E12A83}" type="presParOf" srcId="{1E93CA7A-C0A7-4B3D-AE0D-7BF2A208E6DC}" destId="{86C2BD9C-F36C-4B94-BD90-02D94141AE4C}" srcOrd="1" destOrd="0" presId="urn:microsoft.com/office/officeart/2005/8/layout/hierarchy1"/>
    <dgm:cxn modelId="{E981E51C-32D2-4804-BB91-233EA36A278D}" type="presParOf" srcId="{74325BC3-9C44-4E12-9360-263754519CC8}" destId="{FEA28899-5416-4442-B333-257DDE1A2D9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73E9E2-558F-4292-9A6F-9D54A525E79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40147514-C5E0-44E0-8903-3EDC182B49A1}">
      <dgm:prSet phldrT="[Texto]"/>
      <dgm:spPr/>
      <dgm:t>
        <a:bodyPr/>
        <a:lstStyle/>
        <a:p>
          <a:r>
            <a:rPr lang="es-ES" dirty="0"/>
            <a:t>Sub Gerencia General  Gerencia Financiera</a:t>
          </a:r>
        </a:p>
      </dgm:t>
    </dgm:pt>
    <dgm:pt modelId="{0622AF9D-CE24-4403-8054-DDC63B13E583}" type="parTrans" cxnId="{C79B9600-159A-4502-BE70-E5EDEF68B058}">
      <dgm:prSet/>
      <dgm:spPr/>
      <dgm:t>
        <a:bodyPr/>
        <a:lstStyle/>
        <a:p>
          <a:endParaRPr lang="es-ES"/>
        </a:p>
      </dgm:t>
    </dgm:pt>
    <dgm:pt modelId="{4649EC25-7C6C-4264-B30D-F9CE335E69E5}" type="sibTrans" cxnId="{C79B9600-159A-4502-BE70-E5EDEF68B058}">
      <dgm:prSet/>
      <dgm:spPr/>
      <dgm:t>
        <a:bodyPr/>
        <a:lstStyle/>
        <a:p>
          <a:endParaRPr lang="es-ES"/>
        </a:p>
      </dgm:t>
    </dgm:pt>
    <dgm:pt modelId="{D7614484-A4A0-407A-968F-5640B67E1448}" type="asst">
      <dgm:prSet phldrT="[Texto]"/>
      <dgm:spPr/>
      <dgm:t>
        <a:bodyPr/>
        <a:lstStyle/>
        <a:p>
          <a:r>
            <a:rPr lang="es-ES"/>
            <a:t>Gerente de Crédito</a:t>
          </a:r>
        </a:p>
      </dgm:t>
    </dgm:pt>
    <dgm:pt modelId="{F31EC5D3-0FD7-4740-BB66-7B9263DF3BDA}" type="parTrans" cxnId="{E6AC58CB-1AEC-4DC1-A24B-CB9F688FFCCB}">
      <dgm:prSet/>
      <dgm:spPr/>
      <dgm:t>
        <a:bodyPr/>
        <a:lstStyle/>
        <a:p>
          <a:endParaRPr lang="es-ES"/>
        </a:p>
      </dgm:t>
    </dgm:pt>
    <dgm:pt modelId="{D1ED4BB4-31C6-48B8-B8D3-35E02FA1F732}" type="sibTrans" cxnId="{E6AC58CB-1AEC-4DC1-A24B-CB9F688FFCCB}">
      <dgm:prSet/>
      <dgm:spPr/>
      <dgm:t>
        <a:bodyPr/>
        <a:lstStyle/>
        <a:p>
          <a:endParaRPr lang="es-ES"/>
        </a:p>
      </dgm:t>
    </dgm:pt>
    <dgm:pt modelId="{6C4DF191-0D55-4DF9-AC92-D5CE66925328}">
      <dgm:prSet phldrT="[Texto]"/>
      <dgm:spPr/>
      <dgm:t>
        <a:bodyPr/>
        <a:lstStyle/>
        <a:p>
          <a:r>
            <a:rPr lang="es-ES"/>
            <a:t>Jefe de Crédito</a:t>
          </a:r>
        </a:p>
      </dgm:t>
    </dgm:pt>
    <dgm:pt modelId="{F930C193-C4B4-4E6C-9B52-F8C8E0E1EA31}" type="parTrans" cxnId="{C5C1D322-0FE7-404C-BD8E-BBDD7D107D2B}">
      <dgm:prSet/>
      <dgm:spPr/>
      <dgm:t>
        <a:bodyPr/>
        <a:lstStyle/>
        <a:p>
          <a:endParaRPr lang="es-ES"/>
        </a:p>
      </dgm:t>
    </dgm:pt>
    <dgm:pt modelId="{3071800C-DB1F-4B66-A243-FD124B51817F}" type="sibTrans" cxnId="{C5C1D322-0FE7-404C-BD8E-BBDD7D107D2B}">
      <dgm:prSet/>
      <dgm:spPr/>
      <dgm:t>
        <a:bodyPr/>
        <a:lstStyle/>
        <a:p>
          <a:endParaRPr lang="es-ES"/>
        </a:p>
      </dgm:t>
    </dgm:pt>
    <dgm:pt modelId="{F237114A-E1F2-40CF-9153-FFBB6A104372}">
      <dgm:prSet phldrT="[Texto]"/>
      <dgm:spPr/>
      <dgm:t>
        <a:bodyPr/>
        <a:lstStyle/>
        <a:p>
          <a:r>
            <a:rPr lang="es-ES"/>
            <a:t>Jefe de Cobranzas </a:t>
          </a:r>
        </a:p>
      </dgm:t>
    </dgm:pt>
    <dgm:pt modelId="{014D9FA0-8033-4EE6-BCAF-07FBCEE32295}" type="parTrans" cxnId="{BFDFA70C-EE1E-43A3-880E-7B643D0430D0}">
      <dgm:prSet/>
      <dgm:spPr/>
      <dgm:t>
        <a:bodyPr/>
        <a:lstStyle/>
        <a:p>
          <a:endParaRPr lang="es-ES"/>
        </a:p>
      </dgm:t>
    </dgm:pt>
    <dgm:pt modelId="{0958359E-9ABD-4F0A-B445-F36360D5E181}" type="sibTrans" cxnId="{BFDFA70C-EE1E-43A3-880E-7B643D0430D0}">
      <dgm:prSet/>
      <dgm:spPr/>
      <dgm:t>
        <a:bodyPr/>
        <a:lstStyle/>
        <a:p>
          <a:endParaRPr lang="es-ES"/>
        </a:p>
      </dgm:t>
    </dgm:pt>
    <dgm:pt modelId="{CCE66465-C1FB-4737-819A-255C3BD5F772}" type="asst">
      <dgm:prSet phldrT="[Texto]"/>
      <dgm:spPr/>
      <dgm:t>
        <a:bodyPr/>
        <a:lstStyle/>
        <a:p>
          <a:r>
            <a:rPr lang="es-ES"/>
            <a:t>Gerente de Cobranzas</a:t>
          </a:r>
        </a:p>
      </dgm:t>
    </dgm:pt>
    <dgm:pt modelId="{B10D0F3F-D623-4DFF-9643-03C49FBEFE6D}" type="parTrans" cxnId="{ECD905E7-FEB7-48A8-A5A6-44396A6E6A2C}">
      <dgm:prSet/>
      <dgm:spPr/>
      <dgm:t>
        <a:bodyPr/>
        <a:lstStyle/>
        <a:p>
          <a:endParaRPr lang="es-ES"/>
        </a:p>
      </dgm:t>
    </dgm:pt>
    <dgm:pt modelId="{95E0AF0A-F494-4608-AB27-2CEEC50A7CAF}" type="sibTrans" cxnId="{ECD905E7-FEB7-48A8-A5A6-44396A6E6A2C}">
      <dgm:prSet/>
      <dgm:spPr/>
      <dgm:t>
        <a:bodyPr/>
        <a:lstStyle/>
        <a:p>
          <a:endParaRPr lang="es-ES"/>
        </a:p>
      </dgm:t>
    </dgm:pt>
    <dgm:pt modelId="{17846C96-465D-4EBC-B3BC-C8E697892603}">
      <dgm:prSet/>
      <dgm:spPr/>
      <dgm:t>
        <a:bodyPr/>
        <a:lstStyle/>
        <a:p>
          <a:r>
            <a:rPr lang="es-ES"/>
            <a:t>Analistas de Crédito</a:t>
          </a:r>
        </a:p>
      </dgm:t>
    </dgm:pt>
    <dgm:pt modelId="{78585C15-6073-4A8D-9278-57B5BDBDD770}" type="parTrans" cxnId="{78860D8D-6B69-497E-9D89-E1100891736A}">
      <dgm:prSet/>
      <dgm:spPr/>
      <dgm:t>
        <a:bodyPr/>
        <a:lstStyle/>
        <a:p>
          <a:endParaRPr lang="es-ES"/>
        </a:p>
      </dgm:t>
    </dgm:pt>
    <dgm:pt modelId="{924477AF-343C-4423-8B97-58A134A88530}" type="sibTrans" cxnId="{78860D8D-6B69-497E-9D89-E1100891736A}">
      <dgm:prSet/>
      <dgm:spPr/>
      <dgm:t>
        <a:bodyPr/>
        <a:lstStyle/>
        <a:p>
          <a:endParaRPr lang="es-ES"/>
        </a:p>
      </dgm:t>
    </dgm:pt>
    <dgm:pt modelId="{DA1FA97B-4F0B-48BB-92D1-B6FCCD7671E8}">
      <dgm:prSet/>
      <dgm:spPr/>
      <dgm:t>
        <a:bodyPr/>
        <a:lstStyle/>
        <a:p>
          <a:r>
            <a:rPr lang="es-ES"/>
            <a:t>Analistas de Cobranzas</a:t>
          </a:r>
        </a:p>
      </dgm:t>
    </dgm:pt>
    <dgm:pt modelId="{8D18F846-A952-4CE2-92BB-B1B4D1CF98D8}" type="parTrans" cxnId="{0E133306-3C13-484A-908B-A33DDC69CBB5}">
      <dgm:prSet/>
      <dgm:spPr/>
      <dgm:t>
        <a:bodyPr/>
        <a:lstStyle/>
        <a:p>
          <a:endParaRPr lang="es-ES"/>
        </a:p>
      </dgm:t>
    </dgm:pt>
    <dgm:pt modelId="{533C0A9B-4F27-4DED-9C1C-7291552AEF24}" type="sibTrans" cxnId="{0E133306-3C13-484A-908B-A33DDC69CBB5}">
      <dgm:prSet/>
      <dgm:spPr/>
      <dgm:t>
        <a:bodyPr/>
        <a:lstStyle/>
        <a:p>
          <a:endParaRPr lang="es-ES"/>
        </a:p>
      </dgm:t>
    </dgm:pt>
    <dgm:pt modelId="{F7EB98B1-C69E-42D2-A44E-048327F2D7B7}" type="pres">
      <dgm:prSet presAssocID="{9173E9E2-558F-4292-9A6F-9D54A525E792}" presName="hierChild1" presStyleCnt="0">
        <dgm:presLayoutVars>
          <dgm:orgChart val="1"/>
          <dgm:chPref val="1"/>
          <dgm:dir/>
          <dgm:animOne val="branch"/>
          <dgm:animLvl val="lvl"/>
          <dgm:resizeHandles/>
        </dgm:presLayoutVars>
      </dgm:prSet>
      <dgm:spPr/>
      <dgm:t>
        <a:bodyPr/>
        <a:lstStyle/>
        <a:p>
          <a:endParaRPr lang="es-ES"/>
        </a:p>
      </dgm:t>
    </dgm:pt>
    <dgm:pt modelId="{0438C52C-B596-485F-A42E-663041EF2E2B}" type="pres">
      <dgm:prSet presAssocID="{40147514-C5E0-44E0-8903-3EDC182B49A1}" presName="hierRoot1" presStyleCnt="0">
        <dgm:presLayoutVars>
          <dgm:hierBranch val="init"/>
        </dgm:presLayoutVars>
      </dgm:prSet>
      <dgm:spPr/>
    </dgm:pt>
    <dgm:pt modelId="{77180886-1178-4BA0-957A-8BE507C3CB42}" type="pres">
      <dgm:prSet presAssocID="{40147514-C5E0-44E0-8903-3EDC182B49A1}" presName="rootComposite1" presStyleCnt="0"/>
      <dgm:spPr/>
    </dgm:pt>
    <dgm:pt modelId="{751A8265-87C5-4859-A5AE-F0CEBC409F37}" type="pres">
      <dgm:prSet presAssocID="{40147514-C5E0-44E0-8903-3EDC182B49A1}" presName="rootText1" presStyleLbl="node0" presStyleIdx="0" presStyleCnt="1" custScaleY="87485">
        <dgm:presLayoutVars>
          <dgm:chPref val="3"/>
        </dgm:presLayoutVars>
      </dgm:prSet>
      <dgm:spPr/>
      <dgm:t>
        <a:bodyPr/>
        <a:lstStyle/>
        <a:p>
          <a:endParaRPr lang="es-ES"/>
        </a:p>
      </dgm:t>
    </dgm:pt>
    <dgm:pt modelId="{88237352-1D03-4480-8C07-73BDA709CAB3}" type="pres">
      <dgm:prSet presAssocID="{40147514-C5E0-44E0-8903-3EDC182B49A1}" presName="rootConnector1" presStyleLbl="node1" presStyleIdx="0" presStyleCnt="0"/>
      <dgm:spPr/>
      <dgm:t>
        <a:bodyPr/>
        <a:lstStyle/>
        <a:p>
          <a:endParaRPr lang="es-ES"/>
        </a:p>
      </dgm:t>
    </dgm:pt>
    <dgm:pt modelId="{B844A71B-95A4-477D-8946-52F5E3E070E8}" type="pres">
      <dgm:prSet presAssocID="{40147514-C5E0-44E0-8903-3EDC182B49A1}" presName="hierChild2" presStyleCnt="0"/>
      <dgm:spPr/>
    </dgm:pt>
    <dgm:pt modelId="{AF139434-0FBA-45D3-BAB5-56E5E4DA90A0}" type="pres">
      <dgm:prSet presAssocID="{F930C193-C4B4-4E6C-9B52-F8C8E0E1EA31}" presName="Name37" presStyleLbl="parChTrans1D2" presStyleIdx="0" presStyleCnt="4"/>
      <dgm:spPr/>
      <dgm:t>
        <a:bodyPr/>
        <a:lstStyle/>
        <a:p>
          <a:endParaRPr lang="es-ES"/>
        </a:p>
      </dgm:t>
    </dgm:pt>
    <dgm:pt modelId="{6B002092-E0C5-4220-9726-1C4B3E051FEE}" type="pres">
      <dgm:prSet presAssocID="{6C4DF191-0D55-4DF9-AC92-D5CE66925328}" presName="hierRoot2" presStyleCnt="0">
        <dgm:presLayoutVars>
          <dgm:hierBranch val="init"/>
        </dgm:presLayoutVars>
      </dgm:prSet>
      <dgm:spPr/>
    </dgm:pt>
    <dgm:pt modelId="{D97EDFED-3E16-45EB-B55A-41B7090A5151}" type="pres">
      <dgm:prSet presAssocID="{6C4DF191-0D55-4DF9-AC92-D5CE66925328}" presName="rootComposite" presStyleCnt="0"/>
      <dgm:spPr/>
    </dgm:pt>
    <dgm:pt modelId="{A8F2DD4C-0342-4748-8FA6-153DCD647BF5}" type="pres">
      <dgm:prSet presAssocID="{6C4DF191-0D55-4DF9-AC92-D5CE66925328}" presName="rootText" presStyleLbl="node2" presStyleIdx="0" presStyleCnt="2">
        <dgm:presLayoutVars>
          <dgm:chPref val="3"/>
        </dgm:presLayoutVars>
      </dgm:prSet>
      <dgm:spPr/>
      <dgm:t>
        <a:bodyPr/>
        <a:lstStyle/>
        <a:p>
          <a:endParaRPr lang="es-ES"/>
        </a:p>
      </dgm:t>
    </dgm:pt>
    <dgm:pt modelId="{B238F20F-4942-4328-8699-E3532EE5B52E}" type="pres">
      <dgm:prSet presAssocID="{6C4DF191-0D55-4DF9-AC92-D5CE66925328}" presName="rootConnector" presStyleLbl="node2" presStyleIdx="0" presStyleCnt="2"/>
      <dgm:spPr/>
      <dgm:t>
        <a:bodyPr/>
        <a:lstStyle/>
        <a:p>
          <a:endParaRPr lang="es-ES"/>
        </a:p>
      </dgm:t>
    </dgm:pt>
    <dgm:pt modelId="{8A4FCA4A-66E6-4B80-8D3E-41223A9EC4B5}" type="pres">
      <dgm:prSet presAssocID="{6C4DF191-0D55-4DF9-AC92-D5CE66925328}" presName="hierChild4" presStyleCnt="0"/>
      <dgm:spPr/>
    </dgm:pt>
    <dgm:pt modelId="{4AD35B63-CFA3-4DC6-9634-79A436C3BC16}" type="pres">
      <dgm:prSet presAssocID="{78585C15-6073-4A8D-9278-57B5BDBDD770}" presName="Name37" presStyleLbl="parChTrans1D3" presStyleIdx="0" presStyleCnt="2"/>
      <dgm:spPr/>
      <dgm:t>
        <a:bodyPr/>
        <a:lstStyle/>
        <a:p>
          <a:endParaRPr lang="es-ES"/>
        </a:p>
      </dgm:t>
    </dgm:pt>
    <dgm:pt modelId="{6F16E304-460B-4CEA-9B65-F5E91274D5B9}" type="pres">
      <dgm:prSet presAssocID="{17846C96-465D-4EBC-B3BC-C8E697892603}" presName="hierRoot2" presStyleCnt="0">
        <dgm:presLayoutVars>
          <dgm:hierBranch val="init"/>
        </dgm:presLayoutVars>
      </dgm:prSet>
      <dgm:spPr/>
    </dgm:pt>
    <dgm:pt modelId="{6BD0457E-2E99-4C09-80AC-46793BEE350B}" type="pres">
      <dgm:prSet presAssocID="{17846C96-465D-4EBC-B3BC-C8E697892603}" presName="rootComposite" presStyleCnt="0"/>
      <dgm:spPr/>
    </dgm:pt>
    <dgm:pt modelId="{82881F8C-76E1-438C-B348-46A4A5AF421E}" type="pres">
      <dgm:prSet presAssocID="{17846C96-465D-4EBC-B3BC-C8E697892603}" presName="rootText" presStyleLbl="node3" presStyleIdx="0" presStyleCnt="2">
        <dgm:presLayoutVars>
          <dgm:chPref val="3"/>
        </dgm:presLayoutVars>
      </dgm:prSet>
      <dgm:spPr/>
      <dgm:t>
        <a:bodyPr/>
        <a:lstStyle/>
        <a:p>
          <a:endParaRPr lang="es-ES"/>
        </a:p>
      </dgm:t>
    </dgm:pt>
    <dgm:pt modelId="{9F7A7902-5B0D-4017-988F-81D913C321C7}" type="pres">
      <dgm:prSet presAssocID="{17846C96-465D-4EBC-B3BC-C8E697892603}" presName="rootConnector" presStyleLbl="node3" presStyleIdx="0" presStyleCnt="2"/>
      <dgm:spPr/>
      <dgm:t>
        <a:bodyPr/>
        <a:lstStyle/>
        <a:p>
          <a:endParaRPr lang="es-ES"/>
        </a:p>
      </dgm:t>
    </dgm:pt>
    <dgm:pt modelId="{CB42F9CD-FDB2-4A9B-A258-D2B76FA3BAE3}" type="pres">
      <dgm:prSet presAssocID="{17846C96-465D-4EBC-B3BC-C8E697892603}" presName="hierChild4" presStyleCnt="0"/>
      <dgm:spPr/>
    </dgm:pt>
    <dgm:pt modelId="{7F23093E-EEED-4903-845A-13301CE09B8A}" type="pres">
      <dgm:prSet presAssocID="{17846C96-465D-4EBC-B3BC-C8E697892603}" presName="hierChild5" presStyleCnt="0"/>
      <dgm:spPr/>
    </dgm:pt>
    <dgm:pt modelId="{ECA637D0-E36A-431C-8C04-936A99AEF7B6}" type="pres">
      <dgm:prSet presAssocID="{6C4DF191-0D55-4DF9-AC92-D5CE66925328}" presName="hierChild5" presStyleCnt="0"/>
      <dgm:spPr/>
    </dgm:pt>
    <dgm:pt modelId="{C7BA751D-CFE8-4BD2-A648-B7BB29E21697}" type="pres">
      <dgm:prSet presAssocID="{014D9FA0-8033-4EE6-BCAF-07FBCEE32295}" presName="Name37" presStyleLbl="parChTrans1D2" presStyleIdx="1" presStyleCnt="4"/>
      <dgm:spPr/>
      <dgm:t>
        <a:bodyPr/>
        <a:lstStyle/>
        <a:p>
          <a:endParaRPr lang="es-ES"/>
        </a:p>
      </dgm:t>
    </dgm:pt>
    <dgm:pt modelId="{06D690D3-4247-4B7D-A9CA-A2BA2C2CBFCB}" type="pres">
      <dgm:prSet presAssocID="{F237114A-E1F2-40CF-9153-FFBB6A104372}" presName="hierRoot2" presStyleCnt="0">
        <dgm:presLayoutVars>
          <dgm:hierBranch val="init"/>
        </dgm:presLayoutVars>
      </dgm:prSet>
      <dgm:spPr/>
    </dgm:pt>
    <dgm:pt modelId="{F82269F2-FF46-4490-BF87-E05C3D6C93F6}" type="pres">
      <dgm:prSet presAssocID="{F237114A-E1F2-40CF-9153-FFBB6A104372}" presName="rootComposite" presStyleCnt="0"/>
      <dgm:spPr/>
    </dgm:pt>
    <dgm:pt modelId="{0D37DE7A-98C3-4E74-8142-1FA28847589D}" type="pres">
      <dgm:prSet presAssocID="{F237114A-E1F2-40CF-9153-FFBB6A104372}" presName="rootText" presStyleLbl="node2" presStyleIdx="1" presStyleCnt="2">
        <dgm:presLayoutVars>
          <dgm:chPref val="3"/>
        </dgm:presLayoutVars>
      </dgm:prSet>
      <dgm:spPr/>
      <dgm:t>
        <a:bodyPr/>
        <a:lstStyle/>
        <a:p>
          <a:endParaRPr lang="es-ES"/>
        </a:p>
      </dgm:t>
    </dgm:pt>
    <dgm:pt modelId="{0EAED5CD-18E3-4640-92B4-3EA2C62CAE70}" type="pres">
      <dgm:prSet presAssocID="{F237114A-E1F2-40CF-9153-FFBB6A104372}" presName="rootConnector" presStyleLbl="node2" presStyleIdx="1" presStyleCnt="2"/>
      <dgm:spPr/>
      <dgm:t>
        <a:bodyPr/>
        <a:lstStyle/>
        <a:p>
          <a:endParaRPr lang="es-ES"/>
        </a:p>
      </dgm:t>
    </dgm:pt>
    <dgm:pt modelId="{4C51F2E0-4C1B-4E20-8ADC-97C7F84ECB3F}" type="pres">
      <dgm:prSet presAssocID="{F237114A-E1F2-40CF-9153-FFBB6A104372}" presName="hierChild4" presStyleCnt="0"/>
      <dgm:spPr/>
    </dgm:pt>
    <dgm:pt modelId="{4178BEF3-0078-475B-8BB0-667CAFF9DF0D}" type="pres">
      <dgm:prSet presAssocID="{8D18F846-A952-4CE2-92BB-B1B4D1CF98D8}" presName="Name37" presStyleLbl="parChTrans1D3" presStyleIdx="1" presStyleCnt="2"/>
      <dgm:spPr/>
      <dgm:t>
        <a:bodyPr/>
        <a:lstStyle/>
        <a:p>
          <a:endParaRPr lang="es-ES"/>
        </a:p>
      </dgm:t>
    </dgm:pt>
    <dgm:pt modelId="{479E93D4-4D4D-4602-AE5E-336EC223A10D}" type="pres">
      <dgm:prSet presAssocID="{DA1FA97B-4F0B-48BB-92D1-B6FCCD7671E8}" presName="hierRoot2" presStyleCnt="0">
        <dgm:presLayoutVars>
          <dgm:hierBranch val="init"/>
        </dgm:presLayoutVars>
      </dgm:prSet>
      <dgm:spPr/>
    </dgm:pt>
    <dgm:pt modelId="{DBDEBA3C-7F55-437F-A130-2E97C7AD665D}" type="pres">
      <dgm:prSet presAssocID="{DA1FA97B-4F0B-48BB-92D1-B6FCCD7671E8}" presName="rootComposite" presStyleCnt="0"/>
      <dgm:spPr/>
    </dgm:pt>
    <dgm:pt modelId="{A5B3659A-77E3-4312-87D1-3F2658AA91C5}" type="pres">
      <dgm:prSet presAssocID="{DA1FA97B-4F0B-48BB-92D1-B6FCCD7671E8}" presName="rootText" presStyleLbl="node3" presStyleIdx="1" presStyleCnt="2">
        <dgm:presLayoutVars>
          <dgm:chPref val="3"/>
        </dgm:presLayoutVars>
      </dgm:prSet>
      <dgm:spPr/>
      <dgm:t>
        <a:bodyPr/>
        <a:lstStyle/>
        <a:p>
          <a:endParaRPr lang="es-ES"/>
        </a:p>
      </dgm:t>
    </dgm:pt>
    <dgm:pt modelId="{6688A23D-0B59-4447-9750-980B08715296}" type="pres">
      <dgm:prSet presAssocID="{DA1FA97B-4F0B-48BB-92D1-B6FCCD7671E8}" presName="rootConnector" presStyleLbl="node3" presStyleIdx="1" presStyleCnt="2"/>
      <dgm:spPr/>
      <dgm:t>
        <a:bodyPr/>
        <a:lstStyle/>
        <a:p>
          <a:endParaRPr lang="es-ES"/>
        </a:p>
      </dgm:t>
    </dgm:pt>
    <dgm:pt modelId="{7BCE8BB3-A57C-48B7-958A-FDF0BD4BB71D}" type="pres">
      <dgm:prSet presAssocID="{DA1FA97B-4F0B-48BB-92D1-B6FCCD7671E8}" presName="hierChild4" presStyleCnt="0"/>
      <dgm:spPr/>
    </dgm:pt>
    <dgm:pt modelId="{005E92A3-381A-48E9-B1CF-50DE3A9680D9}" type="pres">
      <dgm:prSet presAssocID="{DA1FA97B-4F0B-48BB-92D1-B6FCCD7671E8}" presName="hierChild5" presStyleCnt="0"/>
      <dgm:spPr/>
    </dgm:pt>
    <dgm:pt modelId="{7F0A1D16-1C99-45B4-B8E9-514F2486A49B}" type="pres">
      <dgm:prSet presAssocID="{F237114A-E1F2-40CF-9153-FFBB6A104372}" presName="hierChild5" presStyleCnt="0"/>
      <dgm:spPr/>
    </dgm:pt>
    <dgm:pt modelId="{C4B0F82A-E35A-457F-8B76-825769D19ABE}" type="pres">
      <dgm:prSet presAssocID="{40147514-C5E0-44E0-8903-3EDC182B49A1}" presName="hierChild3" presStyleCnt="0"/>
      <dgm:spPr/>
    </dgm:pt>
    <dgm:pt modelId="{AB884A5A-45ED-4A50-944B-80B1921C60EB}" type="pres">
      <dgm:prSet presAssocID="{F31EC5D3-0FD7-4740-BB66-7B9263DF3BDA}" presName="Name111" presStyleLbl="parChTrans1D2" presStyleIdx="2" presStyleCnt="4"/>
      <dgm:spPr/>
      <dgm:t>
        <a:bodyPr/>
        <a:lstStyle/>
        <a:p>
          <a:endParaRPr lang="es-ES"/>
        </a:p>
      </dgm:t>
    </dgm:pt>
    <dgm:pt modelId="{AFDB8D32-D3C3-417E-894B-8B414004CF92}" type="pres">
      <dgm:prSet presAssocID="{D7614484-A4A0-407A-968F-5640B67E1448}" presName="hierRoot3" presStyleCnt="0">
        <dgm:presLayoutVars>
          <dgm:hierBranch val="init"/>
        </dgm:presLayoutVars>
      </dgm:prSet>
      <dgm:spPr/>
    </dgm:pt>
    <dgm:pt modelId="{3055A931-34F4-474D-ACD0-C12F815F4B56}" type="pres">
      <dgm:prSet presAssocID="{D7614484-A4A0-407A-968F-5640B67E1448}" presName="rootComposite3" presStyleCnt="0"/>
      <dgm:spPr/>
    </dgm:pt>
    <dgm:pt modelId="{7B135AB6-B120-432A-A9A9-0C4899F998BA}" type="pres">
      <dgm:prSet presAssocID="{D7614484-A4A0-407A-968F-5640B67E1448}" presName="rootText3" presStyleLbl="asst1" presStyleIdx="0" presStyleCnt="2">
        <dgm:presLayoutVars>
          <dgm:chPref val="3"/>
        </dgm:presLayoutVars>
      </dgm:prSet>
      <dgm:spPr/>
      <dgm:t>
        <a:bodyPr/>
        <a:lstStyle/>
        <a:p>
          <a:endParaRPr lang="es-ES"/>
        </a:p>
      </dgm:t>
    </dgm:pt>
    <dgm:pt modelId="{7A6A02DF-2764-402E-A55D-C9FC65A098EA}" type="pres">
      <dgm:prSet presAssocID="{D7614484-A4A0-407A-968F-5640B67E1448}" presName="rootConnector3" presStyleLbl="asst1" presStyleIdx="0" presStyleCnt="2"/>
      <dgm:spPr/>
      <dgm:t>
        <a:bodyPr/>
        <a:lstStyle/>
        <a:p>
          <a:endParaRPr lang="es-ES"/>
        </a:p>
      </dgm:t>
    </dgm:pt>
    <dgm:pt modelId="{6F61DB96-2343-449E-BD35-22012180C9EC}" type="pres">
      <dgm:prSet presAssocID="{D7614484-A4A0-407A-968F-5640B67E1448}" presName="hierChild6" presStyleCnt="0"/>
      <dgm:spPr/>
    </dgm:pt>
    <dgm:pt modelId="{0A696F8F-CDC7-4955-8A2B-56CE1AA37D54}" type="pres">
      <dgm:prSet presAssocID="{D7614484-A4A0-407A-968F-5640B67E1448}" presName="hierChild7" presStyleCnt="0"/>
      <dgm:spPr/>
    </dgm:pt>
    <dgm:pt modelId="{8EE84677-A338-4583-A287-8DF072E72E17}" type="pres">
      <dgm:prSet presAssocID="{B10D0F3F-D623-4DFF-9643-03C49FBEFE6D}" presName="Name111" presStyleLbl="parChTrans1D2" presStyleIdx="3" presStyleCnt="4"/>
      <dgm:spPr/>
      <dgm:t>
        <a:bodyPr/>
        <a:lstStyle/>
        <a:p>
          <a:endParaRPr lang="es-ES"/>
        </a:p>
      </dgm:t>
    </dgm:pt>
    <dgm:pt modelId="{8B646E67-9D42-43AE-92BF-F133196BA0A3}" type="pres">
      <dgm:prSet presAssocID="{CCE66465-C1FB-4737-819A-255C3BD5F772}" presName="hierRoot3" presStyleCnt="0">
        <dgm:presLayoutVars>
          <dgm:hierBranch val="init"/>
        </dgm:presLayoutVars>
      </dgm:prSet>
      <dgm:spPr/>
    </dgm:pt>
    <dgm:pt modelId="{524F823B-6960-4CEE-B576-B99030340755}" type="pres">
      <dgm:prSet presAssocID="{CCE66465-C1FB-4737-819A-255C3BD5F772}" presName="rootComposite3" presStyleCnt="0"/>
      <dgm:spPr/>
    </dgm:pt>
    <dgm:pt modelId="{BEF40954-B544-4F19-85EC-F1BEA8F125FA}" type="pres">
      <dgm:prSet presAssocID="{CCE66465-C1FB-4737-819A-255C3BD5F772}" presName="rootText3" presStyleLbl="asst1" presStyleIdx="1" presStyleCnt="2">
        <dgm:presLayoutVars>
          <dgm:chPref val="3"/>
        </dgm:presLayoutVars>
      </dgm:prSet>
      <dgm:spPr/>
      <dgm:t>
        <a:bodyPr/>
        <a:lstStyle/>
        <a:p>
          <a:endParaRPr lang="es-ES"/>
        </a:p>
      </dgm:t>
    </dgm:pt>
    <dgm:pt modelId="{E215B56E-2F33-4C29-80AF-C8D02EB720FD}" type="pres">
      <dgm:prSet presAssocID="{CCE66465-C1FB-4737-819A-255C3BD5F772}" presName="rootConnector3" presStyleLbl="asst1" presStyleIdx="1" presStyleCnt="2"/>
      <dgm:spPr/>
      <dgm:t>
        <a:bodyPr/>
        <a:lstStyle/>
        <a:p>
          <a:endParaRPr lang="es-ES"/>
        </a:p>
      </dgm:t>
    </dgm:pt>
    <dgm:pt modelId="{1AA66340-35D2-4BAA-9DA3-A765A6FBEE97}" type="pres">
      <dgm:prSet presAssocID="{CCE66465-C1FB-4737-819A-255C3BD5F772}" presName="hierChild6" presStyleCnt="0"/>
      <dgm:spPr/>
    </dgm:pt>
    <dgm:pt modelId="{6F19A53D-0377-4049-8AB8-989A5DE10B0A}" type="pres">
      <dgm:prSet presAssocID="{CCE66465-C1FB-4737-819A-255C3BD5F772}" presName="hierChild7" presStyleCnt="0"/>
      <dgm:spPr/>
    </dgm:pt>
  </dgm:ptLst>
  <dgm:cxnLst>
    <dgm:cxn modelId="{84919555-7D8A-423E-A89C-8B1F34BDE362}" type="presOf" srcId="{9173E9E2-558F-4292-9A6F-9D54A525E792}" destId="{F7EB98B1-C69E-42D2-A44E-048327F2D7B7}" srcOrd="0" destOrd="0" presId="urn:microsoft.com/office/officeart/2005/8/layout/orgChart1"/>
    <dgm:cxn modelId="{C79B9600-159A-4502-BE70-E5EDEF68B058}" srcId="{9173E9E2-558F-4292-9A6F-9D54A525E792}" destId="{40147514-C5E0-44E0-8903-3EDC182B49A1}" srcOrd="0" destOrd="0" parTransId="{0622AF9D-CE24-4403-8054-DDC63B13E583}" sibTransId="{4649EC25-7C6C-4264-B30D-F9CE335E69E5}"/>
    <dgm:cxn modelId="{0E133306-3C13-484A-908B-A33DDC69CBB5}" srcId="{F237114A-E1F2-40CF-9153-FFBB6A104372}" destId="{DA1FA97B-4F0B-48BB-92D1-B6FCCD7671E8}" srcOrd="0" destOrd="0" parTransId="{8D18F846-A952-4CE2-92BB-B1B4D1CF98D8}" sibTransId="{533C0A9B-4F27-4DED-9C1C-7291552AEF24}"/>
    <dgm:cxn modelId="{EA109899-918B-4E11-A322-3C1543ED1D3B}" type="presOf" srcId="{6C4DF191-0D55-4DF9-AC92-D5CE66925328}" destId="{A8F2DD4C-0342-4748-8FA6-153DCD647BF5}" srcOrd="0" destOrd="0" presId="urn:microsoft.com/office/officeart/2005/8/layout/orgChart1"/>
    <dgm:cxn modelId="{F4C1DE5A-0033-409D-90DE-437CEE6EEB4F}" type="presOf" srcId="{40147514-C5E0-44E0-8903-3EDC182B49A1}" destId="{88237352-1D03-4480-8C07-73BDA709CAB3}" srcOrd="1" destOrd="0" presId="urn:microsoft.com/office/officeart/2005/8/layout/orgChart1"/>
    <dgm:cxn modelId="{816C4CBC-4ECA-46CF-9EDC-B4850A65F9BB}" type="presOf" srcId="{F930C193-C4B4-4E6C-9B52-F8C8E0E1EA31}" destId="{AF139434-0FBA-45D3-BAB5-56E5E4DA90A0}" srcOrd="0" destOrd="0" presId="urn:microsoft.com/office/officeart/2005/8/layout/orgChart1"/>
    <dgm:cxn modelId="{8588E461-72DB-4592-BB24-D760A99CAA03}" type="presOf" srcId="{CCE66465-C1FB-4737-819A-255C3BD5F772}" destId="{E215B56E-2F33-4C29-80AF-C8D02EB720FD}" srcOrd="1" destOrd="0" presId="urn:microsoft.com/office/officeart/2005/8/layout/orgChart1"/>
    <dgm:cxn modelId="{71E34D80-B4B1-4A02-A767-1FE7F177AA09}" type="presOf" srcId="{F31EC5D3-0FD7-4740-BB66-7B9263DF3BDA}" destId="{AB884A5A-45ED-4A50-944B-80B1921C60EB}" srcOrd="0" destOrd="0" presId="urn:microsoft.com/office/officeart/2005/8/layout/orgChart1"/>
    <dgm:cxn modelId="{09D37144-D540-4739-9C2D-E4FD5EA667C1}" type="presOf" srcId="{17846C96-465D-4EBC-B3BC-C8E697892603}" destId="{9F7A7902-5B0D-4017-988F-81D913C321C7}" srcOrd="1" destOrd="0" presId="urn:microsoft.com/office/officeart/2005/8/layout/orgChart1"/>
    <dgm:cxn modelId="{284600C1-D2A5-4D94-8A10-A2667F36B391}" type="presOf" srcId="{8D18F846-A952-4CE2-92BB-B1B4D1CF98D8}" destId="{4178BEF3-0078-475B-8BB0-667CAFF9DF0D}" srcOrd="0" destOrd="0" presId="urn:microsoft.com/office/officeart/2005/8/layout/orgChart1"/>
    <dgm:cxn modelId="{BAB28C2E-8D71-4BFA-B844-4EA22993E340}" type="presOf" srcId="{6C4DF191-0D55-4DF9-AC92-D5CE66925328}" destId="{B238F20F-4942-4328-8699-E3532EE5B52E}" srcOrd="1" destOrd="0" presId="urn:microsoft.com/office/officeart/2005/8/layout/orgChart1"/>
    <dgm:cxn modelId="{FAA74C3F-A75A-48DC-B053-E466368F81B6}" type="presOf" srcId="{CCE66465-C1FB-4737-819A-255C3BD5F772}" destId="{BEF40954-B544-4F19-85EC-F1BEA8F125FA}" srcOrd="0" destOrd="0" presId="urn:microsoft.com/office/officeart/2005/8/layout/orgChart1"/>
    <dgm:cxn modelId="{20CE289A-1473-4D94-A826-E6C9B0778FAB}" type="presOf" srcId="{17846C96-465D-4EBC-B3BC-C8E697892603}" destId="{82881F8C-76E1-438C-B348-46A4A5AF421E}" srcOrd="0" destOrd="0" presId="urn:microsoft.com/office/officeart/2005/8/layout/orgChart1"/>
    <dgm:cxn modelId="{C499CB54-CD26-4FE3-A185-A205BF5F7317}" type="presOf" srcId="{014D9FA0-8033-4EE6-BCAF-07FBCEE32295}" destId="{C7BA751D-CFE8-4BD2-A648-B7BB29E21697}" srcOrd="0" destOrd="0" presId="urn:microsoft.com/office/officeart/2005/8/layout/orgChart1"/>
    <dgm:cxn modelId="{D3BB04F4-10D4-480D-898C-47E668CF68AB}" type="presOf" srcId="{DA1FA97B-4F0B-48BB-92D1-B6FCCD7671E8}" destId="{A5B3659A-77E3-4312-87D1-3F2658AA91C5}" srcOrd="0" destOrd="0" presId="urn:microsoft.com/office/officeart/2005/8/layout/orgChart1"/>
    <dgm:cxn modelId="{BFDFA70C-EE1E-43A3-880E-7B643D0430D0}" srcId="{40147514-C5E0-44E0-8903-3EDC182B49A1}" destId="{F237114A-E1F2-40CF-9153-FFBB6A104372}" srcOrd="3" destOrd="0" parTransId="{014D9FA0-8033-4EE6-BCAF-07FBCEE32295}" sibTransId="{0958359E-9ABD-4F0A-B445-F36360D5E181}"/>
    <dgm:cxn modelId="{E6AC58CB-1AEC-4DC1-A24B-CB9F688FFCCB}" srcId="{40147514-C5E0-44E0-8903-3EDC182B49A1}" destId="{D7614484-A4A0-407A-968F-5640B67E1448}" srcOrd="0" destOrd="0" parTransId="{F31EC5D3-0FD7-4740-BB66-7B9263DF3BDA}" sibTransId="{D1ED4BB4-31C6-48B8-B8D3-35E02FA1F732}"/>
    <dgm:cxn modelId="{ECD905E7-FEB7-48A8-A5A6-44396A6E6A2C}" srcId="{40147514-C5E0-44E0-8903-3EDC182B49A1}" destId="{CCE66465-C1FB-4737-819A-255C3BD5F772}" srcOrd="1" destOrd="0" parTransId="{B10D0F3F-D623-4DFF-9643-03C49FBEFE6D}" sibTransId="{95E0AF0A-F494-4608-AB27-2CEEC50A7CAF}"/>
    <dgm:cxn modelId="{0BC8E8CC-5829-4F14-A7F5-AA4ECCA2357B}" type="presOf" srcId="{D7614484-A4A0-407A-968F-5640B67E1448}" destId="{7B135AB6-B120-432A-A9A9-0C4899F998BA}" srcOrd="0" destOrd="0" presId="urn:microsoft.com/office/officeart/2005/8/layout/orgChart1"/>
    <dgm:cxn modelId="{94F44585-84BE-4F41-960C-5AD9EA422B8A}" type="presOf" srcId="{D7614484-A4A0-407A-968F-5640B67E1448}" destId="{7A6A02DF-2764-402E-A55D-C9FC65A098EA}" srcOrd="1" destOrd="0" presId="urn:microsoft.com/office/officeart/2005/8/layout/orgChart1"/>
    <dgm:cxn modelId="{F9A235C7-DE40-4946-A2B4-E23576483144}" type="presOf" srcId="{F237114A-E1F2-40CF-9153-FFBB6A104372}" destId="{0EAED5CD-18E3-4640-92B4-3EA2C62CAE70}" srcOrd="1" destOrd="0" presId="urn:microsoft.com/office/officeart/2005/8/layout/orgChart1"/>
    <dgm:cxn modelId="{F33653DD-9616-4C48-A598-E974CB42E7E6}" type="presOf" srcId="{DA1FA97B-4F0B-48BB-92D1-B6FCCD7671E8}" destId="{6688A23D-0B59-4447-9750-980B08715296}" srcOrd="1" destOrd="0" presId="urn:microsoft.com/office/officeart/2005/8/layout/orgChart1"/>
    <dgm:cxn modelId="{5E09098C-C033-4AE8-B6F6-C8F50395E45E}" type="presOf" srcId="{F237114A-E1F2-40CF-9153-FFBB6A104372}" destId="{0D37DE7A-98C3-4E74-8142-1FA28847589D}" srcOrd="0" destOrd="0" presId="urn:microsoft.com/office/officeart/2005/8/layout/orgChart1"/>
    <dgm:cxn modelId="{EFC683D0-4979-4D86-93C2-6CAA752FF811}" type="presOf" srcId="{78585C15-6073-4A8D-9278-57B5BDBDD770}" destId="{4AD35B63-CFA3-4DC6-9634-79A436C3BC16}" srcOrd="0" destOrd="0" presId="urn:microsoft.com/office/officeart/2005/8/layout/orgChart1"/>
    <dgm:cxn modelId="{2EB9AAF9-2493-416B-A9BD-20CDECD4E245}" type="presOf" srcId="{40147514-C5E0-44E0-8903-3EDC182B49A1}" destId="{751A8265-87C5-4859-A5AE-F0CEBC409F37}" srcOrd="0" destOrd="0" presId="urn:microsoft.com/office/officeart/2005/8/layout/orgChart1"/>
    <dgm:cxn modelId="{78860D8D-6B69-497E-9D89-E1100891736A}" srcId="{6C4DF191-0D55-4DF9-AC92-D5CE66925328}" destId="{17846C96-465D-4EBC-B3BC-C8E697892603}" srcOrd="0" destOrd="0" parTransId="{78585C15-6073-4A8D-9278-57B5BDBDD770}" sibTransId="{924477AF-343C-4423-8B97-58A134A88530}"/>
    <dgm:cxn modelId="{C5C1D322-0FE7-404C-BD8E-BBDD7D107D2B}" srcId="{40147514-C5E0-44E0-8903-3EDC182B49A1}" destId="{6C4DF191-0D55-4DF9-AC92-D5CE66925328}" srcOrd="2" destOrd="0" parTransId="{F930C193-C4B4-4E6C-9B52-F8C8E0E1EA31}" sibTransId="{3071800C-DB1F-4B66-A243-FD124B51817F}"/>
    <dgm:cxn modelId="{835FA3D0-C5D0-4249-8AAF-91FDE918B54A}" type="presOf" srcId="{B10D0F3F-D623-4DFF-9643-03C49FBEFE6D}" destId="{8EE84677-A338-4583-A287-8DF072E72E17}" srcOrd="0" destOrd="0" presId="urn:microsoft.com/office/officeart/2005/8/layout/orgChart1"/>
    <dgm:cxn modelId="{80932E61-C6EE-4A41-A86A-239B32CEF939}" type="presParOf" srcId="{F7EB98B1-C69E-42D2-A44E-048327F2D7B7}" destId="{0438C52C-B596-485F-A42E-663041EF2E2B}" srcOrd="0" destOrd="0" presId="urn:microsoft.com/office/officeart/2005/8/layout/orgChart1"/>
    <dgm:cxn modelId="{02DD7023-E5E0-44A7-A339-E549B29B03AA}" type="presParOf" srcId="{0438C52C-B596-485F-A42E-663041EF2E2B}" destId="{77180886-1178-4BA0-957A-8BE507C3CB42}" srcOrd="0" destOrd="0" presId="urn:microsoft.com/office/officeart/2005/8/layout/orgChart1"/>
    <dgm:cxn modelId="{9F2E0761-88AC-4B38-BB1D-F18A231A5200}" type="presParOf" srcId="{77180886-1178-4BA0-957A-8BE507C3CB42}" destId="{751A8265-87C5-4859-A5AE-F0CEBC409F37}" srcOrd="0" destOrd="0" presId="urn:microsoft.com/office/officeart/2005/8/layout/orgChart1"/>
    <dgm:cxn modelId="{A8F023AD-7FC7-4EB2-BE7F-280C29026270}" type="presParOf" srcId="{77180886-1178-4BA0-957A-8BE507C3CB42}" destId="{88237352-1D03-4480-8C07-73BDA709CAB3}" srcOrd="1" destOrd="0" presId="urn:microsoft.com/office/officeart/2005/8/layout/orgChart1"/>
    <dgm:cxn modelId="{583E75AB-28E8-44FE-AE32-CA126F17AB3E}" type="presParOf" srcId="{0438C52C-B596-485F-A42E-663041EF2E2B}" destId="{B844A71B-95A4-477D-8946-52F5E3E070E8}" srcOrd="1" destOrd="0" presId="urn:microsoft.com/office/officeart/2005/8/layout/orgChart1"/>
    <dgm:cxn modelId="{13AB0EAC-C943-455A-B483-DF15C0B713A3}" type="presParOf" srcId="{B844A71B-95A4-477D-8946-52F5E3E070E8}" destId="{AF139434-0FBA-45D3-BAB5-56E5E4DA90A0}" srcOrd="0" destOrd="0" presId="urn:microsoft.com/office/officeart/2005/8/layout/orgChart1"/>
    <dgm:cxn modelId="{E5ECE3FE-BEA0-4977-B7E9-FF4552BF57D9}" type="presParOf" srcId="{B844A71B-95A4-477D-8946-52F5E3E070E8}" destId="{6B002092-E0C5-4220-9726-1C4B3E051FEE}" srcOrd="1" destOrd="0" presId="urn:microsoft.com/office/officeart/2005/8/layout/orgChart1"/>
    <dgm:cxn modelId="{CDB8FFF3-98AB-41B6-81CB-20A10004DE90}" type="presParOf" srcId="{6B002092-E0C5-4220-9726-1C4B3E051FEE}" destId="{D97EDFED-3E16-45EB-B55A-41B7090A5151}" srcOrd="0" destOrd="0" presId="urn:microsoft.com/office/officeart/2005/8/layout/orgChart1"/>
    <dgm:cxn modelId="{B127FD6C-4059-4540-8959-84551F467E34}" type="presParOf" srcId="{D97EDFED-3E16-45EB-B55A-41B7090A5151}" destId="{A8F2DD4C-0342-4748-8FA6-153DCD647BF5}" srcOrd="0" destOrd="0" presId="urn:microsoft.com/office/officeart/2005/8/layout/orgChart1"/>
    <dgm:cxn modelId="{D79A6F34-EFD2-4197-B364-A5FCC40D56AA}" type="presParOf" srcId="{D97EDFED-3E16-45EB-B55A-41B7090A5151}" destId="{B238F20F-4942-4328-8699-E3532EE5B52E}" srcOrd="1" destOrd="0" presId="urn:microsoft.com/office/officeart/2005/8/layout/orgChart1"/>
    <dgm:cxn modelId="{0B82E832-B142-4FC1-9321-6D53B15E08F5}" type="presParOf" srcId="{6B002092-E0C5-4220-9726-1C4B3E051FEE}" destId="{8A4FCA4A-66E6-4B80-8D3E-41223A9EC4B5}" srcOrd="1" destOrd="0" presId="urn:microsoft.com/office/officeart/2005/8/layout/orgChart1"/>
    <dgm:cxn modelId="{27682BE6-A200-483C-B173-6A80A8521282}" type="presParOf" srcId="{8A4FCA4A-66E6-4B80-8D3E-41223A9EC4B5}" destId="{4AD35B63-CFA3-4DC6-9634-79A436C3BC16}" srcOrd="0" destOrd="0" presId="urn:microsoft.com/office/officeart/2005/8/layout/orgChart1"/>
    <dgm:cxn modelId="{380E8C29-4117-4D26-932E-869ED5880AFC}" type="presParOf" srcId="{8A4FCA4A-66E6-4B80-8D3E-41223A9EC4B5}" destId="{6F16E304-460B-4CEA-9B65-F5E91274D5B9}" srcOrd="1" destOrd="0" presId="urn:microsoft.com/office/officeart/2005/8/layout/orgChart1"/>
    <dgm:cxn modelId="{33212296-6C0D-4534-98AA-895822C09D10}" type="presParOf" srcId="{6F16E304-460B-4CEA-9B65-F5E91274D5B9}" destId="{6BD0457E-2E99-4C09-80AC-46793BEE350B}" srcOrd="0" destOrd="0" presId="urn:microsoft.com/office/officeart/2005/8/layout/orgChart1"/>
    <dgm:cxn modelId="{08715164-F79D-4EC6-931D-5E4DD811E25C}" type="presParOf" srcId="{6BD0457E-2E99-4C09-80AC-46793BEE350B}" destId="{82881F8C-76E1-438C-B348-46A4A5AF421E}" srcOrd="0" destOrd="0" presId="urn:microsoft.com/office/officeart/2005/8/layout/orgChart1"/>
    <dgm:cxn modelId="{B4D5085B-4B13-4EF4-9C86-3123C7741027}" type="presParOf" srcId="{6BD0457E-2E99-4C09-80AC-46793BEE350B}" destId="{9F7A7902-5B0D-4017-988F-81D913C321C7}" srcOrd="1" destOrd="0" presId="urn:microsoft.com/office/officeart/2005/8/layout/orgChart1"/>
    <dgm:cxn modelId="{777C9F6E-1F9D-4666-A263-5E8C32CE660E}" type="presParOf" srcId="{6F16E304-460B-4CEA-9B65-F5E91274D5B9}" destId="{CB42F9CD-FDB2-4A9B-A258-D2B76FA3BAE3}" srcOrd="1" destOrd="0" presId="urn:microsoft.com/office/officeart/2005/8/layout/orgChart1"/>
    <dgm:cxn modelId="{410FD8F0-B992-47F2-BAA1-7786C234D0E5}" type="presParOf" srcId="{6F16E304-460B-4CEA-9B65-F5E91274D5B9}" destId="{7F23093E-EEED-4903-845A-13301CE09B8A}" srcOrd="2" destOrd="0" presId="urn:microsoft.com/office/officeart/2005/8/layout/orgChart1"/>
    <dgm:cxn modelId="{CF16E902-DE55-40AC-8298-826970823756}" type="presParOf" srcId="{6B002092-E0C5-4220-9726-1C4B3E051FEE}" destId="{ECA637D0-E36A-431C-8C04-936A99AEF7B6}" srcOrd="2" destOrd="0" presId="urn:microsoft.com/office/officeart/2005/8/layout/orgChart1"/>
    <dgm:cxn modelId="{174BEA0D-8A27-4D7F-A5D8-4259D11D6A51}" type="presParOf" srcId="{B844A71B-95A4-477D-8946-52F5E3E070E8}" destId="{C7BA751D-CFE8-4BD2-A648-B7BB29E21697}" srcOrd="2" destOrd="0" presId="urn:microsoft.com/office/officeart/2005/8/layout/orgChart1"/>
    <dgm:cxn modelId="{E4990705-34F4-4F3A-AEA7-0171C1C79D12}" type="presParOf" srcId="{B844A71B-95A4-477D-8946-52F5E3E070E8}" destId="{06D690D3-4247-4B7D-A9CA-A2BA2C2CBFCB}" srcOrd="3" destOrd="0" presId="urn:microsoft.com/office/officeart/2005/8/layout/orgChart1"/>
    <dgm:cxn modelId="{41F64344-6643-4D6D-9E13-CC0121A7B351}" type="presParOf" srcId="{06D690D3-4247-4B7D-A9CA-A2BA2C2CBFCB}" destId="{F82269F2-FF46-4490-BF87-E05C3D6C93F6}" srcOrd="0" destOrd="0" presId="urn:microsoft.com/office/officeart/2005/8/layout/orgChart1"/>
    <dgm:cxn modelId="{D8ACEB94-7F1B-45F4-9F0E-568FCE97B951}" type="presParOf" srcId="{F82269F2-FF46-4490-BF87-E05C3D6C93F6}" destId="{0D37DE7A-98C3-4E74-8142-1FA28847589D}" srcOrd="0" destOrd="0" presId="urn:microsoft.com/office/officeart/2005/8/layout/orgChart1"/>
    <dgm:cxn modelId="{48480846-7C26-4254-A302-E414BDC8DD68}" type="presParOf" srcId="{F82269F2-FF46-4490-BF87-E05C3D6C93F6}" destId="{0EAED5CD-18E3-4640-92B4-3EA2C62CAE70}" srcOrd="1" destOrd="0" presId="urn:microsoft.com/office/officeart/2005/8/layout/orgChart1"/>
    <dgm:cxn modelId="{7C0B4CB9-A7CB-4B1A-A284-ADF6FB86B794}" type="presParOf" srcId="{06D690D3-4247-4B7D-A9CA-A2BA2C2CBFCB}" destId="{4C51F2E0-4C1B-4E20-8ADC-97C7F84ECB3F}" srcOrd="1" destOrd="0" presId="urn:microsoft.com/office/officeart/2005/8/layout/orgChart1"/>
    <dgm:cxn modelId="{F1309A6D-7CBF-4559-B0F0-A57B653DD1BD}" type="presParOf" srcId="{4C51F2E0-4C1B-4E20-8ADC-97C7F84ECB3F}" destId="{4178BEF3-0078-475B-8BB0-667CAFF9DF0D}" srcOrd="0" destOrd="0" presId="urn:microsoft.com/office/officeart/2005/8/layout/orgChart1"/>
    <dgm:cxn modelId="{2FC01924-F6F9-4315-92EB-E8786AC556A6}" type="presParOf" srcId="{4C51F2E0-4C1B-4E20-8ADC-97C7F84ECB3F}" destId="{479E93D4-4D4D-4602-AE5E-336EC223A10D}" srcOrd="1" destOrd="0" presId="urn:microsoft.com/office/officeart/2005/8/layout/orgChart1"/>
    <dgm:cxn modelId="{3583AF60-B13F-42B8-A272-DACEB9EC2FB4}" type="presParOf" srcId="{479E93D4-4D4D-4602-AE5E-336EC223A10D}" destId="{DBDEBA3C-7F55-437F-A130-2E97C7AD665D}" srcOrd="0" destOrd="0" presId="urn:microsoft.com/office/officeart/2005/8/layout/orgChart1"/>
    <dgm:cxn modelId="{C08F4C86-8C22-44D9-ABA5-871DDA362669}" type="presParOf" srcId="{DBDEBA3C-7F55-437F-A130-2E97C7AD665D}" destId="{A5B3659A-77E3-4312-87D1-3F2658AA91C5}" srcOrd="0" destOrd="0" presId="urn:microsoft.com/office/officeart/2005/8/layout/orgChart1"/>
    <dgm:cxn modelId="{52A9B372-EE4B-4038-9A63-6447F8E157CB}" type="presParOf" srcId="{DBDEBA3C-7F55-437F-A130-2E97C7AD665D}" destId="{6688A23D-0B59-4447-9750-980B08715296}" srcOrd="1" destOrd="0" presId="urn:microsoft.com/office/officeart/2005/8/layout/orgChart1"/>
    <dgm:cxn modelId="{A54F0630-16AB-41EF-A02E-39352E74CF3C}" type="presParOf" srcId="{479E93D4-4D4D-4602-AE5E-336EC223A10D}" destId="{7BCE8BB3-A57C-48B7-958A-FDF0BD4BB71D}" srcOrd="1" destOrd="0" presId="urn:microsoft.com/office/officeart/2005/8/layout/orgChart1"/>
    <dgm:cxn modelId="{8647E92F-65B0-4857-AB73-4FAB5FF9F3F7}" type="presParOf" srcId="{479E93D4-4D4D-4602-AE5E-336EC223A10D}" destId="{005E92A3-381A-48E9-B1CF-50DE3A9680D9}" srcOrd="2" destOrd="0" presId="urn:microsoft.com/office/officeart/2005/8/layout/orgChart1"/>
    <dgm:cxn modelId="{408E2BE5-57C9-4A56-B6AA-EB9EB5A1E154}" type="presParOf" srcId="{06D690D3-4247-4B7D-A9CA-A2BA2C2CBFCB}" destId="{7F0A1D16-1C99-45B4-B8E9-514F2486A49B}" srcOrd="2" destOrd="0" presId="urn:microsoft.com/office/officeart/2005/8/layout/orgChart1"/>
    <dgm:cxn modelId="{71D905CE-B75A-4A59-81BA-2AE290FAB08A}" type="presParOf" srcId="{0438C52C-B596-485F-A42E-663041EF2E2B}" destId="{C4B0F82A-E35A-457F-8B76-825769D19ABE}" srcOrd="2" destOrd="0" presId="urn:microsoft.com/office/officeart/2005/8/layout/orgChart1"/>
    <dgm:cxn modelId="{DA6989B6-3212-44DD-943D-ACF41F887D6E}" type="presParOf" srcId="{C4B0F82A-E35A-457F-8B76-825769D19ABE}" destId="{AB884A5A-45ED-4A50-944B-80B1921C60EB}" srcOrd="0" destOrd="0" presId="urn:microsoft.com/office/officeart/2005/8/layout/orgChart1"/>
    <dgm:cxn modelId="{B02E3093-1BC4-4386-9F32-ED5790F9D878}" type="presParOf" srcId="{C4B0F82A-E35A-457F-8B76-825769D19ABE}" destId="{AFDB8D32-D3C3-417E-894B-8B414004CF92}" srcOrd="1" destOrd="0" presId="urn:microsoft.com/office/officeart/2005/8/layout/orgChart1"/>
    <dgm:cxn modelId="{48EDCFFF-4B73-4F7B-848E-921013B98108}" type="presParOf" srcId="{AFDB8D32-D3C3-417E-894B-8B414004CF92}" destId="{3055A931-34F4-474D-ACD0-C12F815F4B56}" srcOrd="0" destOrd="0" presId="urn:microsoft.com/office/officeart/2005/8/layout/orgChart1"/>
    <dgm:cxn modelId="{C7A22781-6BC1-41B1-86F9-313D66AFE8E7}" type="presParOf" srcId="{3055A931-34F4-474D-ACD0-C12F815F4B56}" destId="{7B135AB6-B120-432A-A9A9-0C4899F998BA}" srcOrd="0" destOrd="0" presId="urn:microsoft.com/office/officeart/2005/8/layout/orgChart1"/>
    <dgm:cxn modelId="{5E068608-1A6C-47C6-873E-D53C753BF090}" type="presParOf" srcId="{3055A931-34F4-474D-ACD0-C12F815F4B56}" destId="{7A6A02DF-2764-402E-A55D-C9FC65A098EA}" srcOrd="1" destOrd="0" presId="urn:microsoft.com/office/officeart/2005/8/layout/orgChart1"/>
    <dgm:cxn modelId="{041D5414-1B34-4163-9A56-28406CB30CA8}" type="presParOf" srcId="{AFDB8D32-D3C3-417E-894B-8B414004CF92}" destId="{6F61DB96-2343-449E-BD35-22012180C9EC}" srcOrd="1" destOrd="0" presId="urn:microsoft.com/office/officeart/2005/8/layout/orgChart1"/>
    <dgm:cxn modelId="{22A7CBD0-9BF1-4C51-8CEA-139803935F85}" type="presParOf" srcId="{AFDB8D32-D3C3-417E-894B-8B414004CF92}" destId="{0A696F8F-CDC7-4955-8A2B-56CE1AA37D54}" srcOrd="2" destOrd="0" presId="urn:microsoft.com/office/officeart/2005/8/layout/orgChart1"/>
    <dgm:cxn modelId="{C4239691-CE79-4DE7-9EBD-736C964D9C4D}" type="presParOf" srcId="{C4B0F82A-E35A-457F-8B76-825769D19ABE}" destId="{8EE84677-A338-4583-A287-8DF072E72E17}" srcOrd="2" destOrd="0" presId="urn:microsoft.com/office/officeart/2005/8/layout/orgChart1"/>
    <dgm:cxn modelId="{1220BBD1-E25C-4663-A5C1-E19CB36D920B}" type="presParOf" srcId="{C4B0F82A-E35A-457F-8B76-825769D19ABE}" destId="{8B646E67-9D42-43AE-92BF-F133196BA0A3}" srcOrd="3" destOrd="0" presId="urn:microsoft.com/office/officeart/2005/8/layout/orgChart1"/>
    <dgm:cxn modelId="{D80C9AED-A2B4-4D53-A5B9-41B3C3298A39}" type="presParOf" srcId="{8B646E67-9D42-43AE-92BF-F133196BA0A3}" destId="{524F823B-6960-4CEE-B576-B99030340755}" srcOrd="0" destOrd="0" presId="urn:microsoft.com/office/officeart/2005/8/layout/orgChart1"/>
    <dgm:cxn modelId="{DC433837-249D-411D-B2CA-7DACB1D5FCD1}" type="presParOf" srcId="{524F823B-6960-4CEE-B576-B99030340755}" destId="{BEF40954-B544-4F19-85EC-F1BEA8F125FA}" srcOrd="0" destOrd="0" presId="urn:microsoft.com/office/officeart/2005/8/layout/orgChart1"/>
    <dgm:cxn modelId="{D42DBC58-4122-4E9C-9EE9-43CF20B44FE0}" type="presParOf" srcId="{524F823B-6960-4CEE-B576-B99030340755}" destId="{E215B56E-2F33-4C29-80AF-C8D02EB720FD}" srcOrd="1" destOrd="0" presId="urn:microsoft.com/office/officeart/2005/8/layout/orgChart1"/>
    <dgm:cxn modelId="{4DA55AAA-4CCC-4F32-890D-466FF3EAB434}" type="presParOf" srcId="{8B646E67-9D42-43AE-92BF-F133196BA0A3}" destId="{1AA66340-35D2-4BAA-9DA3-A765A6FBEE97}" srcOrd="1" destOrd="0" presId="urn:microsoft.com/office/officeart/2005/8/layout/orgChart1"/>
    <dgm:cxn modelId="{6F1683B4-1321-49E9-A0AB-AFE5D6094743}" type="presParOf" srcId="{8B646E67-9D42-43AE-92BF-F133196BA0A3}" destId="{6F19A53D-0377-4049-8AB8-989A5DE10B0A}"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0.53957</cdr:x>
      <cdr:y>0.57577</cdr:y>
    </cdr:from>
    <cdr:to>
      <cdr:x>0.71777</cdr:x>
      <cdr:y>0.69046</cdr:y>
    </cdr:to>
    <cdr:sp macro="" textlink="">
      <cdr:nvSpPr>
        <cdr:cNvPr id="2" name="CuadroTexto 1"/>
        <cdr:cNvSpPr txBox="1"/>
      </cdr:nvSpPr>
      <cdr:spPr>
        <a:xfrm xmlns:a="http://schemas.openxmlformats.org/drawingml/2006/main">
          <a:off x="2466930" y="1578002"/>
          <a:ext cx="814705" cy="314325"/>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noAutofit/>
        </a:bodyPr>
        <a:lstStyle xmlns:a="http://schemas.openxmlformats.org/drawingml/2006/main">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xmlns:a="http://schemas.openxmlformats.org/drawingml/2006/main">
          <a:pPr indent="180340" algn="just">
            <a:spcAft>
              <a:spcPts val="0"/>
            </a:spcAft>
          </a:pPr>
          <a:r>
            <a:rPr lang="es-ES" sz="800" dirty="0">
              <a:solidFill>
                <a:srgbClr val="000000"/>
              </a:solidFill>
              <a:effectLst/>
              <a:ea typeface="Times New Roman" panose="02020603050405020304" pitchFamily="18" charset="0"/>
              <a:cs typeface="Times New Roman" panose="02020603050405020304" pitchFamily="18" charset="0"/>
            </a:rPr>
            <a:t>Riesgo </a:t>
          </a:r>
          <a:r>
            <a:rPr lang="es-ES" sz="800" dirty="0" smtClean="0">
              <a:solidFill>
                <a:srgbClr val="000000"/>
              </a:solidFill>
              <a:ea typeface="Times New Roman" panose="02020603050405020304" pitchFamily="18" charset="0"/>
              <a:cs typeface="Times New Roman" panose="02020603050405020304" pitchFamily="18" charset="0"/>
            </a:rPr>
            <a:t>Legal</a:t>
          </a:r>
          <a:endParaRPr lang="es-EC" sz="1200" dirty="0">
            <a:effectLst/>
            <a:latin typeface="Times New Roman" panose="02020603050405020304" pitchFamily="18" charset="0"/>
            <a:ea typeface="Times New Roman" panose="02020603050405020304"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231612" y="2267321"/>
            <a:ext cx="6165042" cy="551498"/>
          </a:xfrm>
        </p:spPr>
        <p:txBody>
          <a:bodyPr/>
          <a:lstStyle/>
          <a:p>
            <a:r>
              <a:rPr lang="es-EC" b="1" dirty="0"/>
              <a:t>MAESTRÍA EN FINANZAS EMPRESARIALES PROMOCION </a:t>
            </a:r>
            <a:r>
              <a:rPr lang="es-EC" b="1" dirty="0" smtClean="0"/>
              <a:t>XI</a:t>
            </a:r>
            <a:endParaRPr lang="es-EC"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3303" y="155324"/>
            <a:ext cx="5612130" cy="1914525"/>
          </a:xfrm>
          <a:prstGeom prst="rect">
            <a:avLst/>
          </a:prstGeom>
          <a:noFill/>
          <a:ln>
            <a:noFill/>
          </a:ln>
        </p:spPr>
      </p:pic>
      <p:sp>
        <p:nvSpPr>
          <p:cNvPr id="5" name="CuadroTexto 4"/>
          <p:cNvSpPr txBox="1"/>
          <p:nvPr/>
        </p:nvSpPr>
        <p:spPr>
          <a:xfrm>
            <a:off x="1087986" y="2897096"/>
            <a:ext cx="8452295" cy="3139321"/>
          </a:xfrm>
          <a:prstGeom prst="rect">
            <a:avLst/>
          </a:prstGeom>
          <a:noFill/>
        </p:spPr>
        <p:txBody>
          <a:bodyPr wrap="square" rtlCol="0">
            <a:spAutoFit/>
          </a:bodyPr>
          <a:lstStyle/>
          <a:p>
            <a:pPr algn="just"/>
            <a:r>
              <a:rPr lang="es-EC" b="1" dirty="0"/>
              <a:t>TEMA</a:t>
            </a:r>
            <a:r>
              <a:rPr lang="es-EC" b="1" dirty="0" smtClean="0"/>
              <a:t>:</a:t>
            </a:r>
          </a:p>
          <a:p>
            <a:pPr algn="just"/>
            <a:r>
              <a:rPr lang="es-EC" b="1" dirty="0" smtClean="0"/>
              <a:t> </a:t>
            </a:r>
            <a:r>
              <a:rPr lang="es-EC" dirty="0"/>
              <a:t>Evaluación de la Implementación de la Política de Crédito Directo Basado en COSO ERM 2017 de AUTOMOTORES CONTINENTAL S.A.</a:t>
            </a:r>
          </a:p>
          <a:p>
            <a:pPr algn="just"/>
            <a:r>
              <a:rPr lang="es-EC" dirty="0"/>
              <a:t> </a:t>
            </a:r>
            <a:endParaRPr lang="es-EC" dirty="0" smtClean="0"/>
          </a:p>
          <a:p>
            <a:pPr algn="just"/>
            <a:r>
              <a:rPr lang="es-MX" dirty="0" smtClean="0"/>
              <a:t>Director: 	Ingeniero, Wilson Rodrigo Guillén Sandoval.</a:t>
            </a:r>
          </a:p>
          <a:p>
            <a:pPr algn="just"/>
            <a:r>
              <a:rPr lang="es-MX" dirty="0" smtClean="0"/>
              <a:t>Oponente: 	Ingeniero, Victor Emilio Cuenca Caraguay.</a:t>
            </a:r>
            <a:endParaRPr lang="es-EC" dirty="0"/>
          </a:p>
          <a:p>
            <a:pPr algn="just"/>
            <a:r>
              <a:rPr lang="es-EC" dirty="0"/>
              <a:t> </a:t>
            </a:r>
          </a:p>
          <a:p>
            <a:pPr algn="just"/>
            <a:r>
              <a:rPr lang="es-EC" dirty="0"/>
              <a:t>Alumno: </a:t>
            </a:r>
            <a:r>
              <a:rPr lang="es-EC" dirty="0" smtClean="0"/>
              <a:t>	Darwin </a:t>
            </a:r>
            <a:r>
              <a:rPr lang="es-EC" dirty="0"/>
              <a:t>Heriberto Onofa </a:t>
            </a:r>
            <a:r>
              <a:rPr lang="es-EC" dirty="0" smtClean="0"/>
              <a:t>Dávila</a:t>
            </a:r>
          </a:p>
          <a:p>
            <a:pPr algn="just"/>
            <a:r>
              <a:rPr lang="es-MX" dirty="0"/>
              <a:t>	</a:t>
            </a:r>
            <a:endParaRPr lang="es-MX" dirty="0" smtClean="0"/>
          </a:p>
          <a:p>
            <a:r>
              <a:rPr lang="es-MX" dirty="0"/>
              <a:t>	</a:t>
            </a:r>
            <a:r>
              <a:rPr lang="es-MX" dirty="0" smtClean="0"/>
              <a:t>						</a:t>
            </a:r>
          </a:p>
          <a:p>
            <a:r>
              <a:rPr lang="es-MX" dirty="0"/>
              <a:t>	</a:t>
            </a:r>
            <a:r>
              <a:rPr lang="es-MX" dirty="0" smtClean="0"/>
              <a:t>											Diciembre, 2021</a:t>
            </a:r>
            <a:endParaRPr lang="es-EC" dirty="0"/>
          </a:p>
        </p:txBody>
      </p:sp>
    </p:spTree>
    <p:extLst>
      <p:ext uri="{BB962C8B-B14F-4D97-AF65-F5344CB8AC3E}">
        <p14:creationId xmlns:p14="http://schemas.microsoft.com/office/powerpoint/2010/main" val="4226771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2" name="CuadroTexto 1"/>
          <p:cNvSpPr txBox="1"/>
          <p:nvPr/>
        </p:nvSpPr>
        <p:spPr>
          <a:xfrm>
            <a:off x="1920241" y="862149"/>
            <a:ext cx="6910251" cy="369332"/>
          </a:xfrm>
          <a:prstGeom prst="rect">
            <a:avLst/>
          </a:prstGeom>
          <a:noFill/>
        </p:spPr>
        <p:txBody>
          <a:bodyPr wrap="square" rtlCol="0">
            <a:spAutoFit/>
          </a:bodyPr>
          <a:lstStyle/>
          <a:p>
            <a:r>
              <a:rPr lang="es-EC" dirty="0" smtClean="0"/>
              <a:t>ESQUEMA DE LA POLÍTICA </a:t>
            </a:r>
            <a:r>
              <a:rPr lang="es-EC" dirty="0"/>
              <a:t>DE CRÉDITO </a:t>
            </a:r>
            <a:r>
              <a:rPr lang="es-EC" dirty="0" smtClean="0"/>
              <a:t>DIRECTO</a:t>
            </a:r>
            <a:endParaRPr lang="es-EC" dirty="0"/>
          </a:p>
        </p:txBody>
      </p:sp>
      <p:pic>
        <p:nvPicPr>
          <p:cNvPr id="5" name="Imagen 4"/>
          <p:cNvPicPr/>
          <p:nvPr/>
        </p:nvPicPr>
        <p:blipFill>
          <a:blip r:embed="rId3"/>
          <a:stretch>
            <a:fillRect/>
          </a:stretch>
        </p:blipFill>
        <p:spPr>
          <a:xfrm>
            <a:off x="1319349" y="1335984"/>
            <a:ext cx="7837714" cy="4010773"/>
          </a:xfrm>
          <a:prstGeom prst="rect">
            <a:avLst/>
          </a:prstGeom>
        </p:spPr>
      </p:pic>
      <p:pic>
        <p:nvPicPr>
          <p:cNvPr id="6" name="Imagen 5"/>
          <p:cNvPicPr/>
          <p:nvPr/>
        </p:nvPicPr>
        <p:blipFill>
          <a:blip r:embed="rId4"/>
          <a:stretch>
            <a:fillRect/>
          </a:stretch>
        </p:blipFill>
        <p:spPr>
          <a:xfrm>
            <a:off x="1745659" y="5411470"/>
            <a:ext cx="7267711" cy="1446530"/>
          </a:xfrm>
          <a:prstGeom prst="rect">
            <a:avLst/>
          </a:prstGeom>
        </p:spPr>
      </p:pic>
    </p:spTree>
    <p:extLst>
      <p:ext uri="{BB962C8B-B14F-4D97-AF65-F5344CB8AC3E}">
        <p14:creationId xmlns:p14="http://schemas.microsoft.com/office/powerpoint/2010/main" val="1828433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7" name="CuadroTexto 6"/>
          <p:cNvSpPr txBox="1"/>
          <p:nvPr/>
        </p:nvSpPr>
        <p:spPr>
          <a:xfrm>
            <a:off x="1306286" y="1123406"/>
            <a:ext cx="8778240" cy="4662815"/>
          </a:xfrm>
          <a:prstGeom prst="rect">
            <a:avLst/>
          </a:prstGeom>
          <a:noFill/>
        </p:spPr>
        <p:txBody>
          <a:bodyPr wrap="square" rtlCol="0">
            <a:spAutoFit/>
          </a:bodyPr>
          <a:lstStyle/>
          <a:p>
            <a:r>
              <a:rPr lang="es-ES" dirty="0"/>
              <a:t> </a:t>
            </a:r>
            <a:r>
              <a:rPr lang="es-ES" dirty="0" err="1" smtClean="0"/>
              <a:t>KPI´s</a:t>
            </a:r>
            <a:r>
              <a:rPr lang="es-ES" dirty="0" smtClean="0"/>
              <a:t> que se establecieron para la evaluación del modelo </a:t>
            </a:r>
          </a:p>
          <a:p>
            <a:endParaRPr lang="es-EC" dirty="0"/>
          </a:p>
          <a:p>
            <a:pPr marL="285750" lvl="0" indent="-285750">
              <a:lnSpc>
                <a:spcPct val="150000"/>
              </a:lnSpc>
              <a:buFont typeface="Arial" panose="020B0604020202020204" pitchFamily="34" charset="0"/>
              <a:buChar char="•"/>
            </a:pPr>
            <a:r>
              <a:rPr lang="es-ES" dirty="0"/>
              <a:t>Número de solicitadas ingresadas/Número de solicitudes procesadas, indicador como aceptable el 90%.</a:t>
            </a:r>
            <a:endParaRPr lang="es-EC" dirty="0"/>
          </a:p>
          <a:p>
            <a:pPr marL="285750" lvl="0" indent="-285750">
              <a:lnSpc>
                <a:spcPct val="150000"/>
              </a:lnSpc>
              <a:buFont typeface="Arial" panose="020B0604020202020204" pitchFamily="34" charset="0"/>
              <a:buChar char="•"/>
            </a:pPr>
            <a:r>
              <a:rPr lang="es-ES" dirty="0"/>
              <a:t>Número de solicitadas ingresadas/Aprobaciones con excepción, se obtiene como un margen razonable, menor al 5% del total de solicitudes.</a:t>
            </a:r>
            <a:endParaRPr lang="es-EC" dirty="0"/>
          </a:p>
          <a:p>
            <a:pPr marL="285750" lvl="0" indent="-285750">
              <a:lnSpc>
                <a:spcPct val="150000"/>
              </a:lnSpc>
              <a:buFont typeface="Arial" panose="020B0604020202020204" pitchFamily="34" charset="0"/>
              <a:buChar char="•"/>
            </a:pPr>
            <a:r>
              <a:rPr lang="es-ES" dirty="0" smtClean="0"/>
              <a:t>Disminución </a:t>
            </a:r>
            <a:r>
              <a:rPr lang="es-ES" dirty="0"/>
              <a:t>del indicador de morosidad de cartera.</a:t>
            </a:r>
            <a:endParaRPr lang="es-EC" dirty="0"/>
          </a:p>
          <a:p>
            <a:pPr marL="285750" lvl="0" indent="-285750">
              <a:lnSpc>
                <a:spcPct val="150000"/>
              </a:lnSpc>
              <a:buFont typeface="Arial" panose="020B0604020202020204" pitchFamily="34" charset="0"/>
              <a:buChar char="•"/>
            </a:pPr>
            <a:r>
              <a:rPr lang="es-ES" dirty="0" smtClean="0"/>
              <a:t>Disminución </a:t>
            </a:r>
            <a:r>
              <a:rPr lang="es-ES" dirty="0"/>
              <a:t>del ciclo de cobros</a:t>
            </a:r>
            <a:endParaRPr lang="es-EC" dirty="0"/>
          </a:p>
          <a:p>
            <a:pPr marL="285750" lvl="0" indent="-285750">
              <a:lnSpc>
                <a:spcPct val="150000"/>
              </a:lnSpc>
              <a:buFont typeface="Arial" panose="020B0604020202020204" pitchFamily="34" charset="0"/>
              <a:buChar char="•"/>
            </a:pPr>
            <a:r>
              <a:rPr lang="es-ES" dirty="0"/>
              <a:t>Disminución del gasto de </a:t>
            </a:r>
            <a:r>
              <a:rPr lang="es-ES" dirty="0" smtClean="0"/>
              <a:t>provisión </a:t>
            </a:r>
            <a:r>
              <a:rPr lang="es-ES" dirty="0"/>
              <a:t>de cartera.</a:t>
            </a:r>
            <a:endParaRPr lang="es-EC" dirty="0"/>
          </a:p>
          <a:p>
            <a:pPr marL="285750" lvl="0" indent="-285750">
              <a:lnSpc>
                <a:spcPct val="150000"/>
              </a:lnSpc>
              <a:buFont typeface="Arial" panose="020B0604020202020204" pitchFamily="34" charset="0"/>
              <a:buChar char="•"/>
            </a:pPr>
            <a:r>
              <a:rPr lang="es-ES" dirty="0"/>
              <a:t>Número de cliente vigentes/ Número de clientes enviados a cartera legal, con una tolerancia </a:t>
            </a:r>
            <a:r>
              <a:rPr lang="es-ES" dirty="0" smtClean="0"/>
              <a:t>máxima </a:t>
            </a:r>
            <a:r>
              <a:rPr lang="es-ES" dirty="0"/>
              <a:t>de un 5%</a:t>
            </a:r>
            <a:endParaRPr lang="es-EC" dirty="0"/>
          </a:p>
          <a:p>
            <a:endParaRPr lang="es-EC" dirty="0"/>
          </a:p>
        </p:txBody>
      </p:sp>
    </p:spTree>
    <p:extLst>
      <p:ext uri="{BB962C8B-B14F-4D97-AF65-F5344CB8AC3E}">
        <p14:creationId xmlns:p14="http://schemas.microsoft.com/office/powerpoint/2010/main" val="2670863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2" name="CuadroTexto 1"/>
          <p:cNvSpPr txBox="1"/>
          <p:nvPr/>
        </p:nvSpPr>
        <p:spPr>
          <a:xfrm>
            <a:off x="1240971" y="1005840"/>
            <a:ext cx="3252652" cy="369332"/>
          </a:xfrm>
          <a:prstGeom prst="rect">
            <a:avLst/>
          </a:prstGeom>
          <a:noFill/>
        </p:spPr>
        <p:txBody>
          <a:bodyPr wrap="square" rtlCol="0">
            <a:spAutoFit/>
          </a:bodyPr>
          <a:lstStyle/>
          <a:p>
            <a:r>
              <a:rPr lang="es-EC" dirty="0"/>
              <a:t>Administración del Riesgo</a:t>
            </a:r>
          </a:p>
        </p:txBody>
      </p:sp>
      <p:sp>
        <p:nvSpPr>
          <p:cNvPr id="5" name="CuadroTexto 4"/>
          <p:cNvSpPr txBox="1"/>
          <p:nvPr/>
        </p:nvSpPr>
        <p:spPr>
          <a:xfrm>
            <a:off x="1240971" y="1516950"/>
            <a:ext cx="6662057" cy="3365473"/>
          </a:xfrm>
          <a:prstGeom prst="rect">
            <a:avLst/>
          </a:prstGeom>
          <a:noFill/>
        </p:spPr>
        <p:txBody>
          <a:bodyPr wrap="square" rtlCol="0">
            <a:spAutoFit/>
          </a:bodyPr>
          <a:lstStyle/>
          <a:p>
            <a:pPr>
              <a:lnSpc>
                <a:spcPct val="150000"/>
              </a:lnSpc>
            </a:pPr>
            <a:r>
              <a:rPr lang="es-EC" dirty="0" smtClean="0"/>
              <a:t>Auto-Evaluación </a:t>
            </a:r>
            <a:r>
              <a:rPr lang="es-EC" dirty="0"/>
              <a:t>de Controles </a:t>
            </a:r>
            <a:endParaRPr lang="es-EC" dirty="0" smtClean="0"/>
          </a:p>
          <a:p>
            <a:pPr>
              <a:lnSpc>
                <a:spcPct val="150000"/>
              </a:lnSpc>
            </a:pPr>
            <a:r>
              <a:rPr lang="es-EC" dirty="0"/>
              <a:t>Cartera de </a:t>
            </a:r>
            <a:r>
              <a:rPr lang="es-EC" dirty="0" smtClean="0"/>
              <a:t>riesgos</a:t>
            </a:r>
          </a:p>
          <a:p>
            <a:pPr>
              <a:lnSpc>
                <a:spcPct val="150000"/>
              </a:lnSpc>
            </a:pPr>
            <a:r>
              <a:rPr lang="es-EC" dirty="0"/>
              <a:t>Contexto de Gestión de </a:t>
            </a:r>
            <a:r>
              <a:rPr lang="es-EC" dirty="0" smtClean="0"/>
              <a:t>Riesgos</a:t>
            </a:r>
          </a:p>
          <a:p>
            <a:pPr>
              <a:lnSpc>
                <a:spcPct val="150000"/>
              </a:lnSpc>
            </a:pPr>
            <a:r>
              <a:rPr lang="es-EC" dirty="0"/>
              <a:t>Controles Claves </a:t>
            </a:r>
            <a:r>
              <a:rPr lang="es-EC" dirty="0" smtClean="0"/>
              <a:t>Existentes</a:t>
            </a:r>
          </a:p>
          <a:p>
            <a:pPr>
              <a:lnSpc>
                <a:spcPct val="150000"/>
              </a:lnSpc>
            </a:pPr>
            <a:r>
              <a:rPr lang="es-EC" dirty="0"/>
              <a:t>Factores de </a:t>
            </a:r>
            <a:r>
              <a:rPr lang="es-EC" dirty="0" smtClean="0"/>
              <a:t>Riesgo</a:t>
            </a:r>
          </a:p>
          <a:p>
            <a:pPr>
              <a:lnSpc>
                <a:spcPct val="150000"/>
              </a:lnSpc>
            </a:pPr>
            <a:r>
              <a:rPr lang="es-EC" dirty="0"/>
              <a:t>Proceso de Gestión del </a:t>
            </a:r>
            <a:r>
              <a:rPr lang="es-EC" dirty="0" smtClean="0"/>
              <a:t>Riesgo</a:t>
            </a:r>
          </a:p>
          <a:p>
            <a:pPr>
              <a:lnSpc>
                <a:spcPct val="150000"/>
              </a:lnSpc>
            </a:pPr>
            <a:r>
              <a:rPr lang="es-EC" dirty="0"/>
              <a:t>Riesgo </a:t>
            </a:r>
            <a:r>
              <a:rPr lang="es-EC" dirty="0" smtClean="0"/>
              <a:t>Asociado</a:t>
            </a:r>
          </a:p>
          <a:p>
            <a:pPr>
              <a:lnSpc>
                <a:spcPct val="150000"/>
              </a:lnSpc>
            </a:pPr>
            <a:r>
              <a:rPr lang="es-EC" dirty="0" smtClean="0"/>
              <a:t>Riesgos </a:t>
            </a:r>
            <a:r>
              <a:rPr lang="es-EC" dirty="0"/>
              <a:t>Inherentes</a:t>
            </a:r>
          </a:p>
        </p:txBody>
      </p:sp>
    </p:spTree>
    <p:extLst>
      <p:ext uri="{BB962C8B-B14F-4D97-AF65-F5344CB8AC3E}">
        <p14:creationId xmlns:p14="http://schemas.microsoft.com/office/powerpoint/2010/main" val="2065069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6" name="CuadroTexto 5"/>
          <p:cNvSpPr txBox="1"/>
          <p:nvPr/>
        </p:nvSpPr>
        <p:spPr>
          <a:xfrm>
            <a:off x="1031025" y="990635"/>
            <a:ext cx="8700804" cy="4108817"/>
          </a:xfrm>
          <a:prstGeom prst="rect">
            <a:avLst/>
          </a:prstGeom>
          <a:noFill/>
        </p:spPr>
        <p:txBody>
          <a:bodyPr wrap="square" rtlCol="0">
            <a:spAutoFit/>
          </a:bodyPr>
          <a:lstStyle/>
          <a:p>
            <a:r>
              <a:rPr lang="es-EC" b="1" dirty="0"/>
              <a:t>Elaboración de Matriz de Riesgo Crediticia</a:t>
            </a:r>
          </a:p>
          <a:p>
            <a:pPr>
              <a:lnSpc>
                <a:spcPct val="150000"/>
              </a:lnSpc>
            </a:pPr>
            <a:endParaRPr lang="es-EC" dirty="0" smtClean="0"/>
          </a:p>
          <a:p>
            <a:pPr algn="just">
              <a:lnSpc>
                <a:spcPct val="150000"/>
              </a:lnSpc>
            </a:pPr>
            <a:r>
              <a:rPr lang="es-EC" dirty="0" smtClean="0"/>
              <a:t>Constituye </a:t>
            </a:r>
            <a:r>
              <a:rPr lang="es-EC" dirty="0"/>
              <a:t>en una herramienta usada para dar sistematizar el análisis de los procesos, sus riesgos, la severidad de los mismos, los controles asociados y la exposición al riesgo que presenta cada uno de sus componentes, estos de los realiza a través de un modelamiento de los riesgos, que es el proceso que consiste primero en la identificación de aquellas situaciones cuya ocurrencia u omisión pudieran afectar total o parcialmente el logro de los objetivos operativos, otro paso corresponde a la calificación de la fuente y tipología del riesgo y por último a la calificación de la severidad del riesgo en términos de probabilidad e impacto</a:t>
            </a:r>
            <a:r>
              <a:rPr lang="es-EC" dirty="0" smtClean="0"/>
              <a:t>.</a:t>
            </a:r>
            <a:endParaRPr lang="es-EC" dirty="0"/>
          </a:p>
        </p:txBody>
      </p:sp>
    </p:spTree>
    <p:extLst>
      <p:ext uri="{BB962C8B-B14F-4D97-AF65-F5344CB8AC3E}">
        <p14:creationId xmlns:p14="http://schemas.microsoft.com/office/powerpoint/2010/main" val="1738316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8"/>
          <p:cNvGraphicFramePr>
            <a:graphicFrameLocks noGrp="1"/>
          </p:cNvGraphicFramePr>
          <p:nvPr>
            <p:extLst>
              <p:ext uri="{D42A27DB-BD31-4B8C-83A1-F6EECF244321}">
                <p14:modId xmlns:p14="http://schemas.microsoft.com/office/powerpoint/2010/main" val="3512244974"/>
              </p:ext>
            </p:extLst>
          </p:nvPr>
        </p:nvGraphicFramePr>
        <p:xfrm>
          <a:off x="1874520" y="617516"/>
          <a:ext cx="7981406" cy="6812280"/>
        </p:xfrm>
        <a:graphic>
          <a:graphicData uri="http://schemas.openxmlformats.org/drawingml/2006/table">
            <a:tbl>
              <a:tblPr firstRow="1" firstCol="1" bandRow="1"/>
              <a:tblGrid>
                <a:gridCol w="1389255">
                  <a:extLst>
                    <a:ext uri="{9D8B030D-6E8A-4147-A177-3AD203B41FA5}">
                      <a16:colId xmlns:a16="http://schemas.microsoft.com/office/drawing/2014/main" xmlns="" val="3735186114"/>
                    </a:ext>
                  </a:extLst>
                </a:gridCol>
                <a:gridCol w="3769205">
                  <a:extLst>
                    <a:ext uri="{9D8B030D-6E8A-4147-A177-3AD203B41FA5}">
                      <a16:colId xmlns:a16="http://schemas.microsoft.com/office/drawing/2014/main" xmlns="" val="2160620364"/>
                    </a:ext>
                  </a:extLst>
                </a:gridCol>
                <a:gridCol w="932949">
                  <a:extLst>
                    <a:ext uri="{9D8B030D-6E8A-4147-A177-3AD203B41FA5}">
                      <a16:colId xmlns:a16="http://schemas.microsoft.com/office/drawing/2014/main" xmlns="" val="4183299295"/>
                    </a:ext>
                  </a:extLst>
                </a:gridCol>
                <a:gridCol w="932949">
                  <a:extLst>
                    <a:ext uri="{9D8B030D-6E8A-4147-A177-3AD203B41FA5}">
                      <a16:colId xmlns:a16="http://schemas.microsoft.com/office/drawing/2014/main" xmlns="" val="3162103188"/>
                    </a:ext>
                  </a:extLst>
                </a:gridCol>
                <a:gridCol w="957048">
                  <a:extLst>
                    <a:ext uri="{9D8B030D-6E8A-4147-A177-3AD203B41FA5}">
                      <a16:colId xmlns:a16="http://schemas.microsoft.com/office/drawing/2014/main" xmlns="" val="3366460938"/>
                    </a:ext>
                  </a:extLst>
                </a:gridCol>
              </a:tblGrid>
              <a:tr h="194070">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Código del Control</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Descripción del Control</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just">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Oportunidad</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solidFill>
                      <a:srgbClr val="1F497D"/>
                    </a:solidFill>
                  </a:tcPr>
                </a:tc>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Frecuencia</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solidFill>
                      <a:srgbClr val="00B0F0"/>
                    </a:solidFill>
                  </a:tcPr>
                </a:tc>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Automatización</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solidFill>
                      <a:srgbClr val="EEECE1"/>
                    </a:solidFill>
                  </a:tcPr>
                </a:tc>
                <a:extLst>
                  <a:ext uri="{0D108BD9-81ED-4DB2-BD59-A6C34878D82A}">
                    <a16:rowId xmlns:a16="http://schemas.microsoft.com/office/drawing/2014/main" xmlns="" val="4068510239"/>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Entrevista presencial</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3422749571"/>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Visita al domicilio comercial u otro</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964878600"/>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C3</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Diligenciamiento de Formatos o formas para el registro de datos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3216370698"/>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C4</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Documentación de conocimiento de actividad / ocupación </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045617063"/>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C5</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Documentación sustento de la procedencia / Origen de recursos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982993105"/>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C6</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Consulta en listas restrictivas </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503112321"/>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C7</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Consulta de otras listas no restrictivas </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064528130"/>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C8</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Consultas de Información en listas No masivas </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276871691"/>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C9</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Verificación de Información </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532987829"/>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C10</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Confirmación de datos </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3176280196"/>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C11</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Perfilamiento del Riesgo </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661130120"/>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C12</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Creación de expedientes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2301906731"/>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C13</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Actualización de datos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4229074500"/>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C14</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Actualización documental</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3524641897"/>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C15</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Visitas de seguimiento</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2271075635"/>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C16</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Monitoreo de Operaciones </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517060772"/>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C17</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Consolidación de Operaciones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822222110"/>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C18</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Actualización del Perfil de riesgo</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948001268"/>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C19</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Suscripción de convenios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3884395575"/>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C20</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Capacitación Inicial</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556905413"/>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C21</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Capacitación Refuerzo</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693986844"/>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C22</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Capacitación Actualización </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382898318"/>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C23</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Reporte Interno de Operaciones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2366994327"/>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C24</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Reporte Externo de Operaciones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2971226527"/>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C25</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Autorización especial para vinculación o realización de operaciones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2529597202"/>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C26</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Segmentación del mercado</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902447963"/>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C27</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Indicadores de riesgo o señales de alerta manuales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2712911949"/>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C28</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Indicadores de riesgo o señales de alerta</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819636745"/>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C29</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Declaración de origen de fondos / Procedencia de Recursos</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1254616021"/>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C30</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Bloqueo / Inhabilitación</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315080561"/>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C31</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Política de Topes </a:t>
                      </a:r>
                      <a:endParaRPr lang="es-EC"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795084574"/>
                  </a:ext>
                </a:extLst>
              </a:tr>
              <a:tr h="174663">
                <a:tc>
                  <a:txBody>
                    <a:bodyPr/>
                    <a:lstStyle/>
                    <a:p>
                      <a:pPr algn="just">
                        <a:lnSpc>
                          <a:spcPct val="150000"/>
                        </a:lnSpc>
                        <a:spcAft>
                          <a:spcPts val="0"/>
                        </a:spcAft>
                      </a:pPr>
                      <a:r>
                        <a:rPr lang="es-EC"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C32</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Consulta de actualizaciones de listas sobre base existente de clientes y usuarios</a:t>
                      </a:r>
                      <a:endParaRPr lang="es-EC"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ctr">
                    <a:lnL w="12700" cap="flat" cmpd="sng" algn="ctr">
                      <a:solidFill>
                        <a:srgbClr val="000000"/>
                      </a:solidFill>
                      <a:prstDash val="solid"/>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tc>
                  <a:txBody>
                    <a:bodyPr/>
                    <a:lstStyle/>
                    <a:p>
                      <a:pPr algn="just">
                        <a:lnSpc>
                          <a:spcPct val="150000"/>
                        </a:lnSpc>
                        <a:spcAft>
                          <a:spcPts val="0"/>
                        </a:spcAft>
                      </a:pPr>
                      <a:r>
                        <a:rPr lang="es-EC" sz="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975" marR="14975" marT="0" marB="0" anchor="b">
                    <a:lnL w="12700" cap="flat" cmpd="sng" algn="ctr">
                      <a:solidFill>
                        <a:srgbClr val="404040"/>
                      </a:solidFill>
                      <a:prstDash val="dash"/>
                      <a:round/>
                      <a:headEnd type="none" w="med" len="med"/>
                      <a:tailEnd type="none" w="med" len="med"/>
                    </a:lnL>
                    <a:lnR w="12700" cap="flat" cmpd="sng" algn="ctr">
                      <a:solidFill>
                        <a:srgbClr val="404040"/>
                      </a:solidFill>
                      <a:prstDash val="dash"/>
                      <a:round/>
                      <a:headEnd type="none" w="med" len="med"/>
                      <a:tailEnd type="none" w="med" len="med"/>
                    </a:lnR>
                    <a:lnT w="12700" cap="flat" cmpd="sng" algn="ctr">
                      <a:solidFill>
                        <a:srgbClr val="404040"/>
                      </a:solidFill>
                      <a:prstDash val="dash"/>
                      <a:round/>
                      <a:headEnd type="none" w="med" len="med"/>
                      <a:tailEnd type="none" w="med" len="med"/>
                    </a:lnT>
                    <a:lnB w="12700" cap="flat" cmpd="sng" algn="ctr">
                      <a:solidFill>
                        <a:srgbClr val="404040"/>
                      </a:solidFill>
                      <a:prstDash val="dash"/>
                      <a:round/>
                      <a:headEnd type="none" w="med" len="med"/>
                      <a:tailEnd type="none" w="med" len="med"/>
                    </a:lnB>
                  </a:tcPr>
                </a:tc>
                <a:extLst>
                  <a:ext uri="{0D108BD9-81ED-4DB2-BD59-A6C34878D82A}">
                    <a16:rowId xmlns:a16="http://schemas.microsoft.com/office/drawing/2014/main" xmlns="" val="682487300"/>
                  </a:ext>
                </a:extLst>
              </a:tr>
            </a:tbl>
          </a:graphicData>
        </a:graphic>
      </p:graphicFrame>
      <p:sp>
        <p:nvSpPr>
          <p:cNvPr id="10" name="CuadroTexto 9"/>
          <p:cNvSpPr txBox="1"/>
          <p:nvPr/>
        </p:nvSpPr>
        <p:spPr>
          <a:xfrm>
            <a:off x="3918858" y="52252"/>
            <a:ext cx="3892731" cy="369332"/>
          </a:xfrm>
          <a:prstGeom prst="rect">
            <a:avLst/>
          </a:prstGeom>
          <a:solidFill>
            <a:srgbClr val="FFFF00"/>
          </a:solidFill>
          <a:ln>
            <a:solidFill>
              <a:schemeClr val="accent1"/>
            </a:solidFill>
          </a:ln>
        </p:spPr>
        <p:txBody>
          <a:bodyPr wrap="square" rtlCol="0">
            <a:spAutoFit/>
          </a:bodyPr>
          <a:lstStyle/>
          <a:p>
            <a:r>
              <a:rPr lang="es-EC" b="1" dirty="0"/>
              <a:t>MATRIZ DE CONTROL DE </a:t>
            </a:r>
            <a:r>
              <a:rPr lang="es-EC" b="1" dirty="0" smtClean="0"/>
              <a:t>RIESGOS</a:t>
            </a:r>
            <a:endParaRPr lang="es-EC" dirty="0"/>
          </a:p>
        </p:txBody>
      </p:sp>
    </p:spTree>
    <p:extLst>
      <p:ext uri="{BB962C8B-B14F-4D97-AF65-F5344CB8AC3E}">
        <p14:creationId xmlns:p14="http://schemas.microsoft.com/office/powerpoint/2010/main" val="3240602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7" name="CuadroTexto 6"/>
          <p:cNvSpPr txBox="1"/>
          <p:nvPr/>
        </p:nvSpPr>
        <p:spPr>
          <a:xfrm>
            <a:off x="1319348" y="1267097"/>
            <a:ext cx="8464731" cy="2031325"/>
          </a:xfrm>
          <a:prstGeom prst="rect">
            <a:avLst/>
          </a:prstGeom>
          <a:noFill/>
        </p:spPr>
        <p:txBody>
          <a:bodyPr wrap="square" rtlCol="0">
            <a:spAutoFit/>
          </a:bodyPr>
          <a:lstStyle/>
          <a:p>
            <a:pPr algn="just"/>
            <a:r>
              <a:rPr lang="es-EC" dirty="0"/>
              <a:t>Los aspectos indicados en la matriz de riesgo, fueron evaluados por el área de crédito, para determinar su eficacia y operatividad.</a:t>
            </a:r>
          </a:p>
          <a:p>
            <a:pPr algn="just"/>
            <a:r>
              <a:rPr lang="es-EC" dirty="0"/>
              <a:t> </a:t>
            </a:r>
          </a:p>
          <a:p>
            <a:pPr algn="just"/>
            <a:r>
              <a:rPr lang="es-EC" dirty="0"/>
              <a:t>La información manejada en los procesos de crédito, y manejo de información sensible de la compañía, están respaldados en acuerdos de confidencialidad que reposan en las carpetas individuales de cada colaborador.</a:t>
            </a:r>
          </a:p>
          <a:p>
            <a:endParaRPr lang="es-EC" dirty="0"/>
          </a:p>
        </p:txBody>
      </p:sp>
      <p:sp>
        <p:nvSpPr>
          <p:cNvPr id="2" name="CuadroTexto 1"/>
          <p:cNvSpPr txBox="1"/>
          <p:nvPr/>
        </p:nvSpPr>
        <p:spPr>
          <a:xfrm>
            <a:off x="1319348" y="3683726"/>
            <a:ext cx="7850777" cy="1477328"/>
          </a:xfrm>
          <a:prstGeom prst="rect">
            <a:avLst/>
          </a:prstGeom>
          <a:noFill/>
        </p:spPr>
        <p:txBody>
          <a:bodyPr wrap="square" rtlCol="0">
            <a:spAutoFit/>
          </a:bodyPr>
          <a:lstStyle/>
          <a:p>
            <a:pPr algn="just"/>
            <a:r>
              <a:rPr lang="es-EC" dirty="0"/>
              <a:t>A continuación, se presenta el esquema de manejo de riesgo del sistema, a través de las Etapas de Identificación del Riesgo, donde se describen los riesgos, sus factores, causas, el nivel de probabilidad e impacto y el resultado del nivel de riesgo por cada variable.</a:t>
            </a:r>
          </a:p>
          <a:p>
            <a:pPr algn="just"/>
            <a:endParaRPr lang="es-EC" dirty="0"/>
          </a:p>
        </p:txBody>
      </p:sp>
    </p:spTree>
    <p:extLst>
      <p:ext uri="{BB962C8B-B14F-4D97-AF65-F5344CB8AC3E}">
        <p14:creationId xmlns:p14="http://schemas.microsoft.com/office/powerpoint/2010/main" val="719978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423947209"/>
              </p:ext>
            </p:extLst>
          </p:nvPr>
        </p:nvGraphicFramePr>
        <p:xfrm>
          <a:off x="1005843" y="143691"/>
          <a:ext cx="9248501" cy="6691798"/>
        </p:xfrm>
        <a:graphic>
          <a:graphicData uri="http://schemas.openxmlformats.org/drawingml/2006/table">
            <a:tbl>
              <a:tblPr firstRow="1" firstCol="1" bandRow="1"/>
              <a:tblGrid>
                <a:gridCol w="2473134">
                  <a:extLst>
                    <a:ext uri="{9D8B030D-6E8A-4147-A177-3AD203B41FA5}">
                      <a16:colId xmlns:a16="http://schemas.microsoft.com/office/drawing/2014/main" xmlns="" val="1097913505"/>
                    </a:ext>
                  </a:extLst>
                </a:gridCol>
                <a:gridCol w="888784">
                  <a:extLst>
                    <a:ext uri="{9D8B030D-6E8A-4147-A177-3AD203B41FA5}">
                      <a16:colId xmlns:a16="http://schemas.microsoft.com/office/drawing/2014/main" xmlns="" val="287710247"/>
                    </a:ext>
                  </a:extLst>
                </a:gridCol>
                <a:gridCol w="1365378">
                  <a:extLst>
                    <a:ext uri="{9D8B030D-6E8A-4147-A177-3AD203B41FA5}">
                      <a16:colId xmlns:a16="http://schemas.microsoft.com/office/drawing/2014/main" xmlns="" val="299790567"/>
                    </a:ext>
                  </a:extLst>
                </a:gridCol>
                <a:gridCol w="618284">
                  <a:extLst>
                    <a:ext uri="{9D8B030D-6E8A-4147-A177-3AD203B41FA5}">
                      <a16:colId xmlns:a16="http://schemas.microsoft.com/office/drawing/2014/main" xmlns="" val="2317653963"/>
                    </a:ext>
                  </a:extLst>
                </a:gridCol>
                <a:gridCol w="1391140">
                  <a:extLst>
                    <a:ext uri="{9D8B030D-6E8A-4147-A177-3AD203B41FA5}">
                      <a16:colId xmlns:a16="http://schemas.microsoft.com/office/drawing/2014/main" xmlns="" val="4252336767"/>
                    </a:ext>
                  </a:extLst>
                </a:gridCol>
                <a:gridCol w="735851">
                  <a:extLst>
                    <a:ext uri="{9D8B030D-6E8A-4147-A177-3AD203B41FA5}">
                      <a16:colId xmlns:a16="http://schemas.microsoft.com/office/drawing/2014/main" xmlns="" val="1313969724"/>
                    </a:ext>
                  </a:extLst>
                </a:gridCol>
                <a:gridCol w="478135">
                  <a:extLst>
                    <a:ext uri="{9D8B030D-6E8A-4147-A177-3AD203B41FA5}">
                      <a16:colId xmlns:a16="http://schemas.microsoft.com/office/drawing/2014/main" xmlns="" val="957098627"/>
                    </a:ext>
                  </a:extLst>
                </a:gridCol>
                <a:gridCol w="1297795">
                  <a:extLst>
                    <a:ext uri="{9D8B030D-6E8A-4147-A177-3AD203B41FA5}">
                      <a16:colId xmlns:a16="http://schemas.microsoft.com/office/drawing/2014/main" xmlns="" val="2594000078"/>
                    </a:ext>
                  </a:extLst>
                </a:gridCol>
              </a:tblGrid>
              <a:tr h="214292">
                <a:tc gridSpan="5">
                  <a:txBody>
                    <a:bodyPr/>
                    <a:lstStyle/>
                    <a:p>
                      <a:pPr algn="just">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ETAPA DE IDENTIFICACIÓN DEL RIESGO DE CREDITO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28575" cap="flat" cmpd="dbl" algn="ctr">
                      <a:solidFill>
                        <a:srgbClr val="EEECE1"/>
                      </a:solidFill>
                      <a:prstDash val="solid"/>
                      <a:round/>
                      <a:headEnd type="none" w="med" len="med"/>
                      <a:tailEnd type="none" w="med" len="med"/>
                    </a:lnL>
                    <a:lnR w="28575" cap="flat" cmpd="dbl" algn="ctr">
                      <a:solidFill>
                        <a:srgbClr val="EEECE1"/>
                      </a:solidFill>
                      <a:prstDash val="solid"/>
                      <a:round/>
                      <a:headEnd type="none" w="med" len="med"/>
                      <a:tailEnd type="none" w="med" len="med"/>
                    </a:lnR>
                    <a:lnT w="28575" cap="flat" cmpd="dbl" algn="ctr">
                      <a:solidFill>
                        <a:srgbClr val="EEECE1"/>
                      </a:solidFill>
                      <a:prstDash val="solid"/>
                      <a:round/>
                      <a:headEnd type="none" w="med" len="med"/>
                      <a:tailEnd type="none" w="med" len="med"/>
                    </a:lnT>
                    <a:lnB w="28575" cap="flat" cmpd="dbl" algn="ctr">
                      <a:solidFill>
                        <a:srgbClr val="EEECE1"/>
                      </a:solidFill>
                      <a:prstDash val="solid"/>
                      <a:round/>
                      <a:headEnd type="none" w="med" len="med"/>
                      <a:tailEnd type="none" w="med" len="med"/>
                    </a:lnB>
                    <a:solidFill>
                      <a:srgbClr val="000000"/>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gridSpan="3">
                  <a:txBody>
                    <a:bodyPr/>
                    <a:lstStyle/>
                    <a:p>
                      <a:pPr algn="just">
                        <a:lnSpc>
                          <a:spcPct val="150000"/>
                        </a:lnSpc>
                        <a:spcAft>
                          <a:spcPts val="0"/>
                        </a:spcAft>
                      </a:pPr>
                      <a:r>
                        <a:rPr lang="es-EC" sz="2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RIESGO INHERENTE</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28575" cap="flat" cmpd="dbl" algn="ctr">
                      <a:solidFill>
                        <a:srgbClr val="EEECE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499079483"/>
                  </a:ext>
                </a:extLst>
              </a:tr>
              <a:tr h="703918">
                <a:tc>
                  <a:txBody>
                    <a:bodyPr/>
                    <a:lstStyle/>
                    <a:p>
                      <a:pPr algn="just">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Redacción / Descripción del Riesgo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EEECE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040"/>
                    </a:solidFill>
                  </a:tcPr>
                </a:tc>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Riesgos Asociado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EEECE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0C7"/>
                    </a:solidFill>
                  </a:tcPr>
                </a:tc>
                <a:tc>
                  <a:txBody>
                    <a:bodyPr/>
                    <a:lstStyle/>
                    <a:p>
                      <a:pPr algn="just">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Factor de Riesgo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EEECE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040"/>
                    </a:solidFill>
                  </a:tcPr>
                </a:tc>
                <a:tc>
                  <a:txBody>
                    <a:bodyPr/>
                    <a:lstStyle/>
                    <a:p>
                      <a:pPr algn="just">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Cód.C</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EEECE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Causas</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EEECE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1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Probabilidad  </a:t>
                      </a:r>
                    </a:p>
                  </a:txBody>
                  <a:tcPr marL="9931" marR="9931" marT="0" marB="0" anchor="ctr">
                    <a:lnL w="12700" cap="flat" cmpd="sng" algn="ctr">
                      <a:solidFill>
                        <a:srgbClr val="000000"/>
                      </a:solidFill>
                      <a:prstDash val="solid"/>
                      <a:round/>
                      <a:headEnd type="none" w="med" len="med"/>
                      <a:tailEnd type="none" w="med" len="med"/>
                    </a:lnL>
                    <a:lnR w="28575" cap="flat" cmpd="dbl"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1F497D"/>
                    </a:solidFill>
                  </a:tcPr>
                </a:tc>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Impacto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28575" cap="flat" cmpd="dbl" algn="ctr">
                      <a:solidFill>
                        <a:srgbClr val="D9D9D9"/>
                      </a:solidFill>
                      <a:prstDash val="solid"/>
                      <a:round/>
                      <a:headEnd type="none" w="med" len="med"/>
                      <a:tailEnd type="none" w="med" len="med"/>
                    </a:lnL>
                    <a:lnR w="28575" cap="flat" cmpd="dbl"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95B3D7"/>
                    </a:solidFill>
                  </a:tcPr>
                </a:tc>
                <a:tc>
                  <a:txBody>
                    <a:bodyPr/>
                    <a:lstStyle/>
                    <a:p>
                      <a:pPr algn="just">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Nivel de Riesgo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28575" cap="flat" cmpd="dbl" algn="ctr">
                      <a:solidFill>
                        <a:srgbClr val="D9D9D9"/>
                      </a:solidFill>
                      <a:prstDash val="solid"/>
                      <a:round/>
                      <a:headEnd type="none" w="med" len="med"/>
                      <a:tailEnd type="none" w="med" len="med"/>
                    </a:lnL>
                    <a:lnR w="28575" cap="flat" cmpd="dbl"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000000"/>
                    </a:solidFill>
                  </a:tcPr>
                </a:tc>
                <a:extLst>
                  <a:ext uri="{0D108BD9-81ED-4DB2-BD59-A6C34878D82A}">
                    <a16:rowId xmlns:a16="http://schemas.microsoft.com/office/drawing/2014/main" xmlns="" val="1615455587"/>
                  </a:ext>
                </a:extLst>
              </a:tr>
              <a:tr h="428585">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Realización de operaciones en catalogadas como de alto exposición al riesgo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Legal</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70C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70C0"/>
                      </a:solidFill>
                      <a:prstDash val="dash"/>
                      <a:round/>
                      <a:headEnd type="none" w="med" len="med"/>
                      <a:tailEnd type="none" w="med" len="med"/>
                    </a:lnB>
                    <a:solidFill>
                      <a:srgbClr val="E26B0A"/>
                    </a:solidFill>
                  </a:tcPr>
                </a:tc>
                <a:tc rowSpan="3">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Canales de Distribución</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70C0"/>
                      </a:solidFill>
                      <a:prstDash val="dash"/>
                      <a:round/>
                      <a:headEnd type="none" w="med" len="med"/>
                      <a:tailEnd type="none" w="med" len="med"/>
                    </a:lnL>
                    <a:lnR w="12700" cap="flat" cmpd="sng" algn="ctr">
                      <a:solidFill>
                        <a:srgbClr val="A6A6A6"/>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Jurisdicción con débil legislación</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1.00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89CC40"/>
                    </a:solidFill>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1.00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89CC40"/>
                    </a:solidFill>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1.00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0C0C0"/>
                    </a:solidFill>
                  </a:tcPr>
                </a:tc>
                <a:extLst>
                  <a:ext uri="{0D108BD9-81ED-4DB2-BD59-A6C34878D82A}">
                    <a16:rowId xmlns:a16="http://schemas.microsoft.com/office/drawing/2014/main" xmlns="" val="317445368"/>
                  </a:ext>
                </a:extLst>
              </a:tr>
              <a:tr h="642877">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Jurisdicción geográficamente expuesta a temas de lavado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1299760598"/>
                  </a:ext>
                </a:extLst>
              </a:tr>
              <a:tr h="428585">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 revisión de jurisdicciones vetadas</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1617525193"/>
                  </a:ext>
                </a:extLst>
              </a:tr>
              <a:tr h="428585">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Realización de operaciones con dineros provenientes de posibles actividades ilícitas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Operativo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70C0"/>
                      </a:solidFill>
                      <a:prstDash val="dash"/>
                      <a:round/>
                      <a:headEnd type="none" w="med" len="med"/>
                      <a:tailEnd type="none" w="med" len="med"/>
                    </a:lnR>
                    <a:lnT w="12700" cap="flat" cmpd="sng" algn="ctr">
                      <a:solidFill>
                        <a:srgbClr val="0070C0"/>
                      </a:solidFill>
                      <a:prstDash val="dash"/>
                      <a:round/>
                      <a:headEnd type="none" w="med" len="med"/>
                      <a:tailEnd type="none" w="med" len="med"/>
                    </a:lnT>
                    <a:lnB w="12700" cap="flat" cmpd="sng" algn="ctr">
                      <a:solidFill>
                        <a:srgbClr val="0070C0"/>
                      </a:solidFill>
                      <a:prstDash val="dash"/>
                      <a:round/>
                      <a:headEnd type="none" w="med" len="med"/>
                      <a:tailEnd type="none" w="med" len="med"/>
                    </a:lnB>
                    <a:solidFill>
                      <a:srgbClr val="FFFF00"/>
                    </a:solidFill>
                  </a:tcPr>
                </a:tc>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Clientes/Usuarios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70C0"/>
                      </a:solidFill>
                      <a:prstDash val="dash"/>
                      <a:round/>
                      <a:headEnd type="none" w="med" len="med"/>
                      <a:tailEnd type="none" w="med" len="med"/>
                    </a:lnL>
                    <a:lnR w="12700" cap="flat" cmpd="sng" algn="ctr">
                      <a:solidFill>
                        <a:srgbClr val="A6A6A6"/>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 revisar listas de observados</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1.00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89CC40"/>
                    </a:solidFill>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1.00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89CC40"/>
                    </a:solidFill>
                  </a:tcPr>
                </a:tc>
                <a:tc rowSpan="3">
                  <a:txBody>
                    <a:bodyPr/>
                    <a:lstStyle/>
                    <a:p>
                      <a:pPr algn="just">
                        <a:lnSpc>
                          <a:spcPct val="150000"/>
                        </a:lnSpc>
                        <a:spcAft>
                          <a:spcPts val="0"/>
                        </a:spcAft>
                      </a:pPr>
                      <a:r>
                        <a:rPr lang="es-EC" sz="200" b="1">
                          <a:effectLst/>
                          <a:latin typeface="Times New Roman" panose="02020603050405020304" pitchFamily="18" charset="0"/>
                          <a:ea typeface="Times New Roman" panose="02020603050405020304" pitchFamily="18" charset="0"/>
                          <a:cs typeface="Times New Roman" panose="02020603050405020304" pitchFamily="18" charset="0"/>
                        </a:rPr>
                        <a:t>             1.00 </a:t>
                      </a:r>
                      <a:endParaRPr lang="es-EC" sz="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0C0C0"/>
                    </a:solidFill>
                  </a:tcPr>
                </a:tc>
                <a:extLst>
                  <a:ext uri="{0D108BD9-81ED-4DB2-BD59-A6C34878D82A}">
                    <a16:rowId xmlns:a16="http://schemas.microsoft.com/office/drawing/2014/main" xmlns="" val="2515852297"/>
                  </a:ext>
                </a:extLst>
              </a:tr>
              <a:tr h="428585">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Falta de diligenciamiento al cliente</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2317993060"/>
                  </a:ext>
                </a:extLst>
              </a:tr>
              <a:tr h="428585">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Clientes sin perfilamiento sobre el nivel de riesgo</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255000745"/>
                  </a:ext>
                </a:extLst>
              </a:tr>
              <a:tr h="428585">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Realización de transacciones con productos que utilizan fondos de dinero provenientes de países bloqueados o catalogados como más expuestos.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Le-gal</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70C0"/>
                      </a:solidFill>
                      <a:prstDash val="dash"/>
                      <a:round/>
                      <a:headEnd type="none" w="med" len="med"/>
                      <a:tailEnd type="none" w="med" len="med"/>
                    </a:lnR>
                    <a:lnT w="12700" cap="flat" cmpd="sng" algn="ctr">
                      <a:solidFill>
                        <a:srgbClr val="0070C0"/>
                      </a:solidFill>
                      <a:prstDash val="dash"/>
                      <a:round/>
                      <a:headEnd type="none" w="med" len="med"/>
                      <a:tailEnd type="none" w="med" len="med"/>
                    </a:lnT>
                    <a:lnB w="12700" cap="flat" cmpd="sng" algn="ctr">
                      <a:solidFill>
                        <a:srgbClr val="0070C0"/>
                      </a:solidFill>
                      <a:prstDash val="dash"/>
                      <a:round/>
                      <a:headEnd type="none" w="med" len="med"/>
                      <a:tailEnd type="none" w="med" len="med"/>
                    </a:lnB>
                    <a:solidFill>
                      <a:srgbClr val="E26B0A"/>
                    </a:solidFill>
                  </a:tcPr>
                </a:tc>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Clientes/Usuarios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70C0"/>
                      </a:solidFill>
                      <a:prstDash val="dash"/>
                      <a:round/>
                      <a:headEnd type="none" w="med" len="med"/>
                      <a:tailEnd type="none" w="med" len="med"/>
                    </a:lnL>
                    <a:lnR w="12700" cap="flat" cmpd="sng" algn="ctr">
                      <a:solidFill>
                        <a:srgbClr val="A6A6A6"/>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Canales de acceso sin control</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1.00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89CC40"/>
                    </a:solidFill>
                  </a:tcPr>
                </a:tc>
                <a:tc rowSpan="3">
                  <a:txBody>
                    <a:bodyPr/>
                    <a:lstStyle/>
                    <a:p>
                      <a:pPr algn="just">
                        <a:lnSpc>
                          <a:spcPct val="150000"/>
                        </a:lnSpc>
                        <a:spcAft>
                          <a:spcPts val="0"/>
                        </a:spcAft>
                      </a:pPr>
                      <a:r>
                        <a:rPr lang="es-EC" sz="200" b="1">
                          <a:effectLst/>
                          <a:latin typeface="Times New Roman" panose="02020603050405020304" pitchFamily="18" charset="0"/>
                          <a:ea typeface="Times New Roman" panose="02020603050405020304" pitchFamily="18" charset="0"/>
                          <a:cs typeface="Times New Roman" panose="02020603050405020304" pitchFamily="18" charset="0"/>
                        </a:rPr>
                        <a:t>        1.00 </a:t>
                      </a:r>
                      <a:endParaRPr lang="es-EC" sz="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89CC40"/>
                    </a:solidFill>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1.00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0C0C0"/>
                    </a:solidFill>
                  </a:tcPr>
                </a:tc>
                <a:extLst>
                  <a:ext uri="{0D108BD9-81ED-4DB2-BD59-A6C34878D82A}">
                    <a16:rowId xmlns:a16="http://schemas.microsoft.com/office/drawing/2014/main" xmlns="" val="1696342351"/>
                  </a:ext>
                </a:extLst>
              </a:tr>
              <a:tr h="428585">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Falta de políticas de crédito</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3864271876"/>
                  </a:ext>
                </a:extLst>
              </a:tr>
              <a:tr h="259998">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435596231"/>
                  </a:ext>
                </a:extLst>
              </a:tr>
              <a:tr h="214292">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Realización de operaciones con clientes que solicitan transferencias de propiedad a otras personas diferentes del titular o entrega de dinero a un tercero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Operativo</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70C0"/>
                      </a:solidFill>
                      <a:prstDash val="dash"/>
                      <a:round/>
                      <a:headEnd type="none" w="med" len="med"/>
                      <a:tailEnd type="none" w="med" len="med"/>
                    </a:lnR>
                    <a:lnT w="12700" cap="flat" cmpd="sng" algn="ctr">
                      <a:solidFill>
                        <a:srgbClr val="0070C0"/>
                      </a:solidFill>
                      <a:prstDash val="dash"/>
                      <a:round/>
                      <a:headEnd type="none" w="med" len="med"/>
                      <a:tailEnd type="none" w="med" len="med"/>
                    </a:lnT>
                    <a:lnB w="12700" cap="flat" cmpd="sng" algn="ctr">
                      <a:solidFill>
                        <a:srgbClr val="0070C0"/>
                      </a:solidFill>
                      <a:prstDash val="dash"/>
                      <a:round/>
                      <a:headEnd type="none" w="med" len="med"/>
                      <a:tailEnd type="none" w="med" len="med"/>
                    </a:lnB>
                    <a:solidFill>
                      <a:srgbClr val="FFFF00"/>
                    </a:solidFill>
                  </a:tcPr>
                </a:tc>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Clientes/Usuarios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70C0"/>
                      </a:solidFill>
                      <a:prstDash val="dash"/>
                      <a:round/>
                      <a:headEnd type="none" w="med" len="med"/>
                      <a:tailEnd type="none" w="med" len="med"/>
                    </a:lnL>
                    <a:lnR w="12700" cap="flat" cmpd="sng" algn="ctr">
                      <a:solidFill>
                        <a:srgbClr val="A6A6A6"/>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1.30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89CC40"/>
                    </a:solidFill>
                  </a:tcPr>
                </a:tc>
                <a:tc rowSpan="3">
                  <a:txBody>
                    <a:bodyPr/>
                    <a:lstStyle/>
                    <a:p>
                      <a:pPr algn="just">
                        <a:lnSpc>
                          <a:spcPct val="150000"/>
                        </a:lnSpc>
                        <a:spcAft>
                          <a:spcPts val="0"/>
                        </a:spcAft>
                      </a:pPr>
                      <a:r>
                        <a:rPr lang="es-EC" sz="200" b="1">
                          <a:effectLst/>
                          <a:latin typeface="Times New Roman" panose="02020603050405020304" pitchFamily="18" charset="0"/>
                          <a:ea typeface="Times New Roman" panose="02020603050405020304" pitchFamily="18" charset="0"/>
                          <a:cs typeface="Times New Roman" panose="02020603050405020304" pitchFamily="18" charset="0"/>
                        </a:rPr>
                        <a:t>        1.30 </a:t>
                      </a:r>
                      <a:endParaRPr lang="es-EC" sz="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w="28575" cap="flat" cmpd="dbl" algn="ctr">
                      <a:solidFill>
                        <a:srgbClr val="D9D9D9"/>
                      </a:solidFill>
                      <a:prstDash val="solid"/>
                      <a:round/>
                      <a:headEnd type="none" w="med" len="med"/>
                      <a:tailEnd type="none" w="med" len="med"/>
                    </a:lnB>
                    <a:solidFill>
                      <a:srgbClr val="89CC40"/>
                    </a:solidFill>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1.30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0C0C0"/>
                    </a:solidFill>
                  </a:tcPr>
                </a:tc>
                <a:extLst>
                  <a:ext uri="{0D108BD9-81ED-4DB2-BD59-A6C34878D82A}">
                    <a16:rowId xmlns:a16="http://schemas.microsoft.com/office/drawing/2014/main" xmlns="" val="485005814"/>
                  </a:ext>
                </a:extLst>
              </a:tr>
              <a:tr h="214292">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3402110698"/>
                  </a:ext>
                </a:extLst>
              </a:tr>
              <a:tr h="428585">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A6A6A6"/>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3611416590"/>
                  </a:ext>
                </a:extLst>
              </a:tr>
              <a:tr h="214292">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Realización de transacciones donde los movimientos no son proporcionales al perfil financiero del cliente</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Operativo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70C0"/>
                      </a:solidFill>
                      <a:prstDash val="dash"/>
                      <a:round/>
                      <a:headEnd type="none" w="med" len="med"/>
                      <a:tailEnd type="none" w="med" len="med"/>
                    </a:lnR>
                    <a:lnT w="12700" cap="flat" cmpd="sng" algn="ctr">
                      <a:solidFill>
                        <a:srgbClr val="0070C0"/>
                      </a:solidFill>
                      <a:prstDash val="dash"/>
                      <a:round/>
                      <a:headEnd type="none" w="med" len="med"/>
                      <a:tailEnd type="none" w="med" len="med"/>
                    </a:lnT>
                    <a:lnB w="12700" cap="flat" cmpd="sng" algn="ctr">
                      <a:solidFill>
                        <a:srgbClr val="0070C0"/>
                      </a:solidFill>
                      <a:prstDash val="dash"/>
                      <a:round/>
                      <a:headEnd type="none" w="med" len="med"/>
                      <a:tailEnd type="none" w="med" len="med"/>
                    </a:lnB>
                    <a:solidFill>
                      <a:srgbClr val="FFFF00"/>
                    </a:solidFill>
                  </a:tcPr>
                </a:tc>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Clientes/Usuarios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70C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1.50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a:noFill/>
                    </a:lnB>
                    <a:solidFill>
                      <a:srgbClr val="89CC40"/>
                    </a:solidFill>
                  </a:tcPr>
                </a:tc>
                <a:tc rowSpan="3">
                  <a:txBody>
                    <a:bodyPr/>
                    <a:lstStyle/>
                    <a:p>
                      <a:pPr algn="just">
                        <a:lnSpc>
                          <a:spcPct val="150000"/>
                        </a:lnSpc>
                        <a:spcAft>
                          <a:spcPts val="0"/>
                        </a:spcAft>
                      </a:pPr>
                      <a:r>
                        <a:rPr lang="es-EC" sz="200" b="1">
                          <a:effectLst/>
                          <a:latin typeface="Times New Roman" panose="02020603050405020304" pitchFamily="18" charset="0"/>
                          <a:ea typeface="Times New Roman" panose="02020603050405020304" pitchFamily="18" charset="0"/>
                          <a:cs typeface="Times New Roman" panose="02020603050405020304" pitchFamily="18" charset="0"/>
                        </a:rPr>
                        <a:t>        1.50 </a:t>
                      </a:r>
                      <a:endParaRPr lang="es-EC" sz="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28575" cap="flat" cmpd="dbl" algn="ctr">
                      <a:solidFill>
                        <a:srgbClr val="D9D9D9"/>
                      </a:solidFill>
                      <a:prstDash val="solid"/>
                      <a:round/>
                      <a:headEnd type="none" w="med" len="med"/>
                      <a:tailEnd type="none" w="med" len="med"/>
                    </a:lnT>
                    <a:lnB>
                      <a:noFill/>
                    </a:lnB>
                    <a:solidFill>
                      <a:srgbClr val="89CC40"/>
                    </a:solidFill>
                  </a:tcPr>
                </a:tc>
                <a:tc rowSpan="3">
                  <a:txBody>
                    <a:bodyPr/>
                    <a:lstStyle/>
                    <a:p>
                      <a:pPr algn="just">
                        <a:lnSpc>
                          <a:spcPct val="150000"/>
                        </a:lnSpc>
                        <a:spcAft>
                          <a:spcPts val="0"/>
                        </a:spcAft>
                      </a:pPr>
                      <a:r>
                        <a:rPr lang="es-EC" sz="200" b="1" dirty="0">
                          <a:effectLst/>
                          <a:latin typeface="Times New Roman" panose="02020603050405020304" pitchFamily="18" charset="0"/>
                          <a:ea typeface="Times New Roman" panose="02020603050405020304" pitchFamily="18" charset="0"/>
                          <a:cs typeface="Times New Roman" panose="02020603050405020304" pitchFamily="18" charset="0"/>
                        </a:rPr>
                        <a:t>             1.50 </a:t>
                      </a:r>
                      <a:endParaRPr lang="es-EC" sz="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0C0C0"/>
                    </a:solidFill>
                  </a:tcPr>
                </a:tc>
                <a:extLst>
                  <a:ext uri="{0D108BD9-81ED-4DB2-BD59-A6C34878D82A}">
                    <a16:rowId xmlns:a16="http://schemas.microsoft.com/office/drawing/2014/main" xmlns="" val="3501715502"/>
                  </a:ext>
                </a:extLst>
              </a:tr>
              <a:tr h="214292">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704613020"/>
                  </a:ext>
                </a:extLst>
              </a:tr>
              <a:tr h="241482">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931" marR="9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475361132"/>
                  </a:ext>
                </a:extLst>
              </a:tr>
            </a:tbl>
          </a:graphicData>
        </a:graphic>
      </p:graphicFrame>
    </p:spTree>
    <p:extLst>
      <p:ext uri="{BB962C8B-B14F-4D97-AF65-F5344CB8AC3E}">
        <p14:creationId xmlns:p14="http://schemas.microsoft.com/office/powerpoint/2010/main" val="276739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graphicFrame>
        <p:nvGraphicFramePr>
          <p:cNvPr id="5" name="Gráfico 4"/>
          <p:cNvGraphicFramePr/>
          <p:nvPr>
            <p:extLst>
              <p:ext uri="{D42A27DB-BD31-4B8C-83A1-F6EECF244321}">
                <p14:modId xmlns:p14="http://schemas.microsoft.com/office/powerpoint/2010/main" val="3619682170"/>
              </p:ext>
            </p:extLst>
          </p:nvPr>
        </p:nvGraphicFramePr>
        <p:xfrm>
          <a:off x="3383279" y="757646"/>
          <a:ext cx="4572000" cy="2740660"/>
        </p:xfrm>
        <a:graphic>
          <a:graphicData uri="http://schemas.openxmlformats.org/drawingml/2006/chart">
            <c:chart xmlns:c="http://schemas.openxmlformats.org/drawingml/2006/chart" xmlns:r="http://schemas.openxmlformats.org/officeDocument/2006/relationships" r:id="rId3"/>
          </a:graphicData>
        </a:graphic>
      </p:graphicFrame>
      <p:sp>
        <p:nvSpPr>
          <p:cNvPr id="8" name="CuadroTexto 7"/>
          <p:cNvSpPr txBox="1"/>
          <p:nvPr/>
        </p:nvSpPr>
        <p:spPr>
          <a:xfrm>
            <a:off x="2281645" y="4244438"/>
            <a:ext cx="7132320" cy="646331"/>
          </a:xfrm>
          <a:prstGeom prst="rect">
            <a:avLst/>
          </a:prstGeom>
          <a:noFill/>
        </p:spPr>
        <p:txBody>
          <a:bodyPr wrap="square" rtlCol="0">
            <a:spAutoFit/>
          </a:bodyPr>
          <a:lstStyle/>
          <a:p>
            <a:r>
              <a:rPr lang="es-EC" b="1" dirty="0" smtClean="0"/>
              <a:t> </a:t>
            </a:r>
            <a:r>
              <a:rPr lang="es-EC" b="1" dirty="0"/>
              <a:t>Estados de Situación Financiera, períodos 2018-2019, con la aplicación del modelo COSO ERM </a:t>
            </a:r>
            <a:r>
              <a:rPr lang="es-EC" b="1" dirty="0" smtClean="0"/>
              <a:t>2017</a:t>
            </a:r>
            <a:endParaRPr lang="es-EC" b="1" dirty="0"/>
          </a:p>
        </p:txBody>
      </p:sp>
      <p:sp>
        <p:nvSpPr>
          <p:cNvPr id="9" name="CuadroTexto 1"/>
          <p:cNvSpPr txBox="1"/>
          <p:nvPr/>
        </p:nvSpPr>
        <p:spPr>
          <a:xfrm>
            <a:off x="4369298" y="1289822"/>
            <a:ext cx="81470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indent="180340" algn="just">
              <a:spcAft>
                <a:spcPts val="0"/>
              </a:spcAft>
            </a:pPr>
            <a:r>
              <a:rPr lang="es-ES" sz="800">
                <a:solidFill>
                  <a:srgbClr val="000000"/>
                </a:solidFill>
                <a:effectLst/>
                <a:ea typeface="Times New Roman" panose="02020603050405020304" pitchFamily="18" charset="0"/>
                <a:cs typeface="Times New Roman" panose="02020603050405020304" pitchFamily="18" charset="0"/>
              </a:rPr>
              <a:t>Riesgo Operativo</a:t>
            </a:r>
            <a:endParaRPr lang="es-EC" sz="1200">
              <a:effectLst/>
              <a:latin typeface="Times New Roman" panose="02020603050405020304" pitchFamily="18" charset="0"/>
              <a:ea typeface="Times New Roman" panose="02020603050405020304" pitchFamily="18" charset="0"/>
            </a:endParaRPr>
          </a:p>
        </p:txBody>
      </p:sp>
      <p:sp>
        <p:nvSpPr>
          <p:cNvPr id="10" name="CuadroTexto 1"/>
          <p:cNvSpPr txBox="1"/>
          <p:nvPr/>
        </p:nvSpPr>
        <p:spPr>
          <a:xfrm>
            <a:off x="5440453" y="1729288"/>
            <a:ext cx="81470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indent="180340" algn="just">
              <a:spcAft>
                <a:spcPts val="0"/>
              </a:spcAft>
            </a:pPr>
            <a:r>
              <a:rPr lang="es-ES" sz="800" dirty="0">
                <a:solidFill>
                  <a:srgbClr val="000000"/>
                </a:solidFill>
                <a:effectLst/>
                <a:ea typeface="Times New Roman" panose="02020603050405020304" pitchFamily="18" charset="0"/>
                <a:cs typeface="Times New Roman" panose="02020603050405020304" pitchFamily="18" charset="0"/>
              </a:rPr>
              <a:t>Riesgo </a:t>
            </a:r>
            <a:r>
              <a:rPr lang="es-ES" sz="800" dirty="0" smtClean="0">
                <a:solidFill>
                  <a:srgbClr val="000000"/>
                </a:solidFill>
                <a:ea typeface="Times New Roman" panose="02020603050405020304" pitchFamily="18" charset="0"/>
                <a:cs typeface="Times New Roman" panose="02020603050405020304" pitchFamily="18" charset="0"/>
              </a:rPr>
              <a:t>Financiero</a:t>
            </a:r>
            <a:endParaRPr lang="es-EC"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47141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284199129"/>
              </p:ext>
            </p:extLst>
          </p:nvPr>
        </p:nvGraphicFramePr>
        <p:xfrm>
          <a:off x="1123406" y="118532"/>
          <a:ext cx="8581979" cy="5029200"/>
        </p:xfrm>
        <a:graphic>
          <a:graphicData uri="http://schemas.openxmlformats.org/drawingml/2006/table">
            <a:tbl>
              <a:tblPr firstRow="1" firstCol="1" bandRow="1"/>
              <a:tblGrid>
                <a:gridCol w="7055011">
                  <a:extLst>
                    <a:ext uri="{9D8B030D-6E8A-4147-A177-3AD203B41FA5}">
                      <a16:colId xmlns:a16="http://schemas.microsoft.com/office/drawing/2014/main" xmlns="" val="1040917861"/>
                    </a:ext>
                  </a:extLst>
                </a:gridCol>
                <a:gridCol w="747820">
                  <a:extLst>
                    <a:ext uri="{9D8B030D-6E8A-4147-A177-3AD203B41FA5}">
                      <a16:colId xmlns:a16="http://schemas.microsoft.com/office/drawing/2014/main" xmlns="" val="995591619"/>
                    </a:ext>
                  </a:extLst>
                </a:gridCol>
                <a:gridCol w="779148">
                  <a:extLst>
                    <a:ext uri="{9D8B030D-6E8A-4147-A177-3AD203B41FA5}">
                      <a16:colId xmlns:a16="http://schemas.microsoft.com/office/drawing/2014/main" xmlns="" val="3434125013"/>
                    </a:ext>
                  </a:extLst>
                </a:gridCol>
              </a:tblGrid>
              <a:tr h="205444">
                <a:tc>
                  <a:txBody>
                    <a:bodyPr/>
                    <a:lstStyle/>
                    <a:p>
                      <a:pPr algn="ctr">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BALANCE GENERAL -  ACTIVO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c>
                  <a:txBody>
                    <a:bodyPr/>
                    <a:lstStyle/>
                    <a:p>
                      <a:pPr algn="ctr">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c>
                  <a:txBody>
                    <a:bodyPr/>
                    <a:lstStyle/>
                    <a:p>
                      <a:pPr algn="ctr">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extLst>
                  <a:ext uri="{0D108BD9-81ED-4DB2-BD59-A6C34878D82A}">
                    <a16:rowId xmlns:a16="http://schemas.microsoft.com/office/drawing/2014/main" xmlns="" val="3473578301"/>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EFECTIVO Y EQUIVALENTES AL EFECTIVO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2,719,037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1,482,263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70345353"/>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INVERSIONES TEMPORALES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97426399"/>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COBRAR COMERCIALES TERCEROS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24,250,918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33,455,211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48026622"/>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COBRAR COMERCIALES RELACIONADAS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1,143,433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1,172,655</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79891759"/>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PROVISION CUENTAS INCOBRABLES COMERCIALES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-2,103,657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-2,717,222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2130486467"/>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X COBRAR</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23,290,693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31,910,644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112602"/>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INVENTARIOS -NETO-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20,411,032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20,829,093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32137731"/>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SERVICIOS Y PAGOS ANTICIPADOS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55,829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52,751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03578675"/>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ACTIVOS IMPUESTOS CORRIENTES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477,825</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420,732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3012017"/>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COBRAR ACCIONISTAS Y RELACIONADAS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51642436"/>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OTROS ACTIVOS CORRIENTES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7,055,099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74573475"/>
                  </a:ext>
                </a:extLst>
              </a:tr>
              <a:tr h="205444">
                <a:tc>
                  <a:txBody>
                    <a:bodyPr/>
                    <a:lstStyle/>
                    <a:p>
                      <a:pPr algn="ct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ACTIVO CORRIENTE</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54,009,515</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54,695,483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3947467096"/>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PROPIEDAD PLANTA Y EQUIPO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6,882,367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6,654,088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40421210"/>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PROPIEDAD DE INVERSION</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27997278"/>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ACTIVO INTANGIBLE Y GASTOS DIFERIDOS -NETO-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42184328"/>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Y DOCUMENTOS POR COBRAR COMERCIALES NO CORRIENTES NO RELACIONADOS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6,402,780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8,884,249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81366566"/>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COBRAR RELACIONADAS LARGO PLAZO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29927479"/>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INVERSIONES EN ACCIONES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7,161,112</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7,305,037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0595467"/>
                  </a:ext>
                </a:extLst>
              </a:tr>
              <a:tr h="205444">
                <a:tc>
                  <a:txBody>
                    <a:bodyPr/>
                    <a:lstStyle/>
                    <a:p>
                      <a:pPr algn="ct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OTROS ACTIVOS NO CORRIENTES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104,364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810,572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02123085"/>
                  </a:ext>
                </a:extLst>
              </a:tr>
              <a:tr h="205444">
                <a:tc>
                  <a:txBody>
                    <a:bodyPr/>
                    <a:lstStyle/>
                    <a:p>
                      <a:pPr algn="ct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ACTIVO NO CORRIENTE</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20,550,624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23,653,947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95452645"/>
                  </a:ext>
                </a:extLst>
              </a:tr>
              <a:tr h="205444">
                <a:tc>
                  <a:txBody>
                    <a:bodyPr/>
                    <a:lstStyle/>
                    <a:p>
                      <a:pPr algn="ctr">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TOTAL ACTIVO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74,560,139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78,349,431</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623" marR="136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xmlns="" val="848393653"/>
                  </a:ext>
                </a:extLst>
              </a:tr>
            </a:tbl>
          </a:graphicData>
        </a:graphic>
      </p:graphicFrame>
      <p:sp>
        <p:nvSpPr>
          <p:cNvPr id="5" name="CuadroTexto 4"/>
          <p:cNvSpPr txBox="1"/>
          <p:nvPr/>
        </p:nvSpPr>
        <p:spPr>
          <a:xfrm>
            <a:off x="927464" y="5249846"/>
            <a:ext cx="9431383" cy="1477328"/>
          </a:xfrm>
          <a:prstGeom prst="rect">
            <a:avLst/>
          </a:prstGeom>
          <a:noFill/>
        </p:spPr>
        <p:txBody>
          <a:bodyPr wrap="square" rtlCol="0">
            <a:spAutoFit/>
          </a:bodyPr>
          <a:lstStyle/>
          <a:p>
            <a:pPr algn="just"/>
            <a:r>
              <a:rPr lang="es-EC" dirty="0"/>
              <a:t>En los estados financieros, comparado entre los períodos 2018 y 2019, se observa un aumento en las cuentas por cobrar en un 38%, el indicador de morosidad: CARTERA TOTAL/PROVISIÓN CUENTAS INCOBRABLES, tiene un decremento del 0.6%, lo cual demuestra que, a pesar de no ser valor significativo, se espera que esta sea la tendencia por efecto del modelo</a:t>
            </a:r>
            <a:r>
              <a:rPr lang="es-EC" dirty="0" smtClean="0"/>
              <a:t>.</a:t>
            </a:r>
            <a:endParaRPr lang="es-EC" dirty="0"/>
          </a:p>
        </p:txBody>
      </p:sp>
    </p:spTree>
    <p:extLst>
      <p:ext uri="{BB962C8B-B14F-4D97-AF65-F5344CB8AC3E}">
        <p14:creationId xmlns:p14="http://schemas.microsoft.com/office/powerpoint/2010/main" val="1511776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graphicFrame>
        <p:nvGraphicFramePr>
          <p:cNvPr id="5" name="Tabla 4"/>
          <p:cNvGraphicFramePr>
            <a:graphicFrameLocks noGrp="1"/>
          </p:cNvGraphicFramePr>
          <p:nvPr>
            <p:extLst>
              <p:ext uri="{D42A27DB-BD31-4B8C-83A1-F6EECF244321}">
                <p14:modId xmlns:p14="http://schemas.microsoft.com/office/powerpoint/2010/main" val="2935560737"/>
              </p:ext>
            </p:extLst>
          </p:nvPr>
        </p:nvGraphicFramePr>
        <p:xfrm>
          <a:off x="1751314" y="757647"/>
          <a:ext cx="7418812" cy="4800508"/>
        </p:xfrm>
        <a:graphic>
          <a:graphicData uri="http://schemas.openxmlformats.org/drawingml/2006/table">
            <a:tbl>
              <a:tblPr firstRow="1" firstCol="1" bandRow="1"/>
              <a:tblGrid>
                <a:gridCol w="5713210">
                  <a:extLst>
                    <a:ext uri="{9D8B030D-6E8A-4147-A177-3AD203B41FA5}">
                      <a16:colId xmlns:a16="http://schemas.microsoft.com/office/drawing/2014/main" xmlns="" val="1389928896"/>
                    </a:ext>
                  </a:extLst>
                </a:gridCol>
                <a:gridCol w="703994">
                  <a:extLst>
                    <a:ext uri="{9D8B030D-6E8A-4147-A177-3AD203B41FA5}">
                      <a16:colId xmlns:a16="http://schemas.microsoft.com/office/drawing/2014/main" xmlns="" val="1890635788"/>
                    </a:ext>
                  </a:extLst>
                </a:gridCol>
                <a:gridCol w="1001608">
                  <a:extLst>
                    <a:ext uri="{9D8B030D-6E8A-4147-A177-3AD203B41FA5}">
                      <a16:colId xmlns:a16="http://schemas.microsoft.com/office/drawing/2014/main" xmlns="" val="1402974065"/>
                    </a:ext>
                  </a:extLst>
                </a:gridCol>
              </a:tblGrid>
              <a:tr h="216047">
                <a:tc>
                  <a:txBody>
                    <a:bodyPr/>
                    <a:lstStyle/>
                    <a:p>
                      <a:pPr algn="just">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BALANCE GENERAL - PASIVO Y PATRIMONIO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c>
                  <a:txBody>
                    <a:bodyPr/>
                    <a:lstStyle/>
                    <a:p>
                      <a:pPr algn="just">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c>
                  <a:txBody>
                    <a:bodyPr/>
                    <a:lstStyle/>
                    <a:p>
                      <a:pPr algn="just">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extLst>
                  <a:ext uri="{0D108BD9-81ED-4DB2-BD59-A6C34878D82A}">
                    <a16:rowId xmlns:a16="http://schemas.microsoft.com/office/drawing/2014/main" xmlns="" val="1929947042"/>
                  </a:ext>
                </a:extLst>
              </a:tr>
              <a:tr h="21604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OBLIGACIONES BANCARIAS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24,830,214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30,431,023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69937363"/>
                  </a:ext>
                </a:extLst>
              </a:tr>
              <a:tr h="261244">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Y DOCUMENTOS POR PAGAR COMERCIALES CORRIENTES NO RELACIONADAS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3,660,088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4,244,219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20100606"/>
                  </a:ext>
                </a:extLst>
              </a:tr>
              <a:tr h="261244">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PAGAR PROVEEDORES RELACIONADOS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255,057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284,599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21895388"/>
                  </a:ext>
                </a:extLst>
              </a:tr>
              <a:tr h="261244">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PAGAR ACCIONISTAS Y RELACIONADAS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1,155,943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396,255</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27853632"/>
                  </a:ext>
                </a:extLst>
              </a:tr>
              <a:tr h="21604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PAGAR</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5,071,087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4,925,073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78875007"/>
                  </a:ext>
                </a:extLst>
              </a:tr>
              <a:tr h="21604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ANTICIPOS DE CLIENTES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91220326"/>
                  </a:ext>
                </a:extLst>
              </a:tr>
              <a:tr h="21604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DEUDAS FISCALES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56079457"/>
                  </a:ext>
                </a:extLst>
              </a:tr>
              <a:tr h="21604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OTROS PASIVOS CORRIENTES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3,167,936</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3,729,302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798119"/>
                  </a:ext>
                </a:extLst>
              </a:tr>
              <a:tr h="21604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PASIVO CORRIENTE</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33,069,237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39,085,398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979595605"/>
                  </a:ext>
                </a:extLst>
              </a:tr>
              <a:tr h="261244">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OBLIGACIONES CON INSTITUCIONES FINANCIERAS NO CORRIENTES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4,703,084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1,955,172</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27433110"/>
                  </a:ext>
                </a:extLst>
              </a:tr>
              <a:tr h="261244">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PAGAR PROVEEDORES TERCEROS LARGO PLAZO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33935848"/>
                  </a:ext>
                </a:extLst>
              </a:tr>
              <a:tr h="261244">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PAGAR PROVEEDORES RELACIONADOS LARGO PLAZO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50493219"/>
                  </a:ext>
                </a:extLst>
              </a:tr>
              <a:tr h="261244">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CUENTAS POR PAGAR ACCIONISTAS Y RELACIONADAS LARGO PLAZO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5,347,668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5,538,486</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42578825"/>
                  </a:ext>
                </a:extLst>
              </a:tr>
              <a:tr h="21604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ANTICIPOS DE CLIENTES LARGO PLAZO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92097730"/>
                  </a:ext>
                </a:extLst>
              </a:tr>
              <a:tr h="21604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PROVISIONES POR BENEFICIOS A EMPLEADOS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2,768,481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2,935,354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3422881"/>
                  </a:ext>
                </a:extLst>
              </a:tr>
              <a:tr h="21604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OTROS PASIVOS NO CORRIENTES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2,292,444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1,598,271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6091871"/>
                  </a:ext>
                </a:extLst>
              </a:tr>
              <a:tr h="21604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PASIVO NO CORRIENTE</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15,111,677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12,027,283</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161987869"/>
                  </a:ext>
                </a:extLst>
              </a:tr>
              <a:tr h="216047">
                <a:tc>
                  <a:txBody>
                    <a:bodyPr/>
                    <a:lstStyle/>
                    <a:p>
                      <a:pPr algn="just">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TOTAL PASIVO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48,180,914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51,112,681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xmlns="" val="3498848439"/>
                  </a:ext>
                </a:extLst>
              </a:tr>
              <a:tr h="216047">
                <a:tc>
                  <a:txBody>
                    <a:bodyPr/>
                    <a:lstStyle/>
                    <a:p>
                      <a:pPr algn="just">
                        <a:lnSpc>
                          <a:spcPct val="150000"/>
                        </a:lnSpc>
                        <a:spcAft>
                          <a:spcPts val="0"/>
                        </a:spcAft>
                      </a:pPr>
                      <a:r>
                        <a:rPr lang="es-EC" sz="1000" dirty="0">
                          <a:effectLst/>
                          <a:latin typeface="Times New Roman" panose="02020603050405020304" pitchFamily="18" charset="0"/>
                          <a:ea typeface="Times New Roman" panose="02020603050405020304" pitchFamily="18" charset="0"/>
                          <a:cs typeface="Times New Roman" panose="02020603050405020304" pitchFamily="18" charset="0"/>
                        </a:rPr>
                        <a:t>CAPITAL SUSCRITO</a:t>
                      </a:r>
                    </a:p>
                  </a:txBody>
                  <a:tcPr marL="33593" marR="33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8,840,010</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8,840,010</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93" marR="335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7149541"/>
                  </a:ext>
                </a:extLst>
              </a:tr>
            </a:tbl>
          </a:graphicData>
        </a:graphic>
      </p:graphicFrame>
    </p:spTree>
    <p:extLst>
      <p:ext uri="{BB962C8B-B14F-4D97-AF65-F5344CB8AC3E}">
        <p14:creationId xmlns:p14="http://schemas.microsoft.com/office/powerpoint/2010/main" val="83901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5" name="CuadroTexto 4"/>
          <p:cNvSpPr txBox="1"/>
          <p:nvPr/>
        </p:nvSpPr>
        <p:spPr>
          <a:xfrm>
            <a:off x="992149" y="940385"/>
            <a:ext cx="8791929" cy="1754326"/>
          </a:xfrm>
          <a:prstGeom prst="rect">
            <a:avLst/>
          </a:prstGeom>
          <a:noFill/>
        </p:spPr>
        <p:txBody>
          <a:bodyPr wrap="square" rtlCol="0">
            <a:spAutoFit/>
          </a:bodyPr>
          <a:lstStyle/>
          <a:p>
            <a:r>
              <a:rPr lang="es-EC" b="1" dirty="0" smtClean="0"/>
              <a:t>Aspectos </a:t>
            </a:r>
            <a:r>
              <a:rPr lang="es-EC" b="1" dirty="0"/>
              <a:t>Generales de la compañía </a:t>
            </a:r>
            <a:endParaRPr lang="es-EC" b="1" dirty="0" smtClean="0"/>
          </a:p>
          <a:p>
            <a:endParaRPr lang="es-EC" b="1" dirty="0"/>
          </a:p>
          <a:p>
            <a:r>
              <a:rPr lang="es-EC" dirty="0"/>
              <a:t>Automotores Continental S. A., es un concesionario de General Motors creado </a:t>
            </a:r>
            <a:r>
              <a:rPr lang="es-EC" dirty="0" smtClean="0"/>
              <a:t>en 1972,actualmente </a:t>
            </a:r>
            <a:r>
              <a:rPr lang="es-EC" dirty="0"/>
              <a:t>cuenta con sucursales en las principales ciudades como son: Quito, Guayaquil y en Salinas en las cuales se vende productos y servicios con la marca Chevrolet. </a:t>
            </a:r>
            <a:endParaRPr lang="es-EC" b="1" dirty="0"/>
          </a:p>
        </p:txBody>
      </p:sp>
      <p:sp>
        <p:nvSpPr>
          <p:cNvPr id="6" name="CuadroTexto 5"/>
          <p:cNvSpPr txBox="1"/>
          <p:nvPr/>
        </p:nvSpPr>
        <p:spPr>
          <a:xfrm>
            <a:off x="822961" y="2954398"/>
            <a:ext cx="8961117" cy="2585323"/>
          </a:xfrm>
          <a:prstGeom prst="rect">
            <a:avLst/>
          </a:prstGeom>
          <a:noFill/>
        </p:spPr>
        <p:txBody>
          <a:bodyPr wrap="square" rtlCol="0">
            <a:spAutoFit/>
          </a:bodyPr>
          <a:lstStyle/>
          <a:p>
            <a:r>
              <a:rPr lang="es-EC" b="1" dirty="0" smtClean="0"/>
              <a:t>Antecedentes</a:t>
            </a:r>
          </a:p>
          <a:p>
            <a:endParaRPr lang="es-EC" b="1" dirty="0" smtClean="0"/>
          </a:p>
          <a:p>
            <a:r>
              <a:rPr lang="es-MX" b="1" dirty="0" smtClean="0"/>
              <a:t>En el año de 2018, la compañía diseña el modelo para la administración del crédito directo, basado el marco COSO ERM 2017, el mismo que fue implementado  para cumplir con los principios y requerimientos que tiene el modelo y corregir las brechas existente entre las políticas y procesos que manejaba la compañía para la administración del crédito, con un enfoque más gerencial en la administración del riesgo.</a:t>
            </a:r>
            <a:endParaRPr lang="es-EC" b="1" dirty="0"/>
          </a:p>
          <a:p>
            <a:endParaRPr lang="es-EC" b="1" dirty="0" smtClean="0"/>
          </a:p>
        </p:txBody>
      </p:sp>
    </p:spTree>
    <p:extLst>
      <p:ext uri="{BB962C8B-B14F-4D97-AF65-F5344CB8AC3E}">
        <p14:creationId xmlns:p14="http://schemas.microsoft.com/office/powerpoint/2010/main" val="3686119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400007771"/>
              </p:ext>
            </p:extLst>
          </p:nvPr>
        </p:nvGraphicFramePr>
        <p:xfrm>
          <a:off x="1363814" y="117566"/>
          <a:ext cx="8296480" cy="6629400"/>
        </p:xfrm>
        <a:graphic>
          <a:graphicData uri="http://schemas.openxmlformats.org/drawingml/2006/table">
            <a:tbl>
              <a:tblPr firstRow="1" firstCol="1" bandRow="1"/>
              <a:tblGrid>
                <a:gridCol w="5390177">
                  <a:extLst>
                    <a:ext uri="{9D8B030D-6E8A-4147-A177-3AD203B41FA5}">
                      <a16:colId xmlns:a16="http://schemas.microsoft.com/office/drawing/2014/main" xmlns="" val="3460662889"/>
                    </a:ext>
                  </a:extLst>
                </a:gridCol>
                <a:gridCol w="1470049">
                  <a:extLst>
                    <a:ext uri="{9D8B030D-6E8A-4147-A177-3AD203B41FA5}">
                      <a16:colId xmlns:a16="http://schemas.microsoft.com/office/drawing/2014/main" xmlns="" val="659807263"/>
                    </a:ext>
                  </a:extLst>
                </a:gridCol>
                <a:gridCol w="1436254">
                  <a:extLst>
                    <a:ext uri="{9D8B030D-6E8A-4147-A177-3AD203B41FA5}">
                      <a16:colId xmlns:a16="http://schemas.microsoft.com/office/drawing/2014/main" xmlns="" val="3955743447"/>
                    </a:ext>
                  </a:extLst>
                </a:gridCol>
              </a:tblGrid>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ESTADO DE PERDIDAS Y GANANCIAS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2,018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r">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                     2,019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extLst>
                  <a:ext uri="{0D108BD9-81ED-4DB2-BD59-A6C34878D82A}">
                    <a16:rowId xmlns:a16="http://schemas.microsoft.com/office/drawing/2014/main" xmlns="" val="2301357530"/>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VENTAS NETAS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162,734,472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173,740,897.83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16027"/>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COSTO DE VENTAS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142,238,630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151,447,506.02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37182044"/>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UTILIDAD BRUTA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20,495,842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22,293,392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563538583"/>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16863477"/>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GASTOS DE ADMINISTRACION Y VENTAS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15,639,894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17,132,480.54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43854176"/>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9.6%</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802824145"/>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GANANCIA OPERATIVA (EBIT GANANCIA ANTES DE INTERESES Y IMPUESTOS)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4,855,948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5,160,911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801612364"/>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DPRECIACIONES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706,885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722,953.15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78733812"/>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AMORTIZACIONES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10661849"/>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PROVISIONES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322,482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705,540.03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37769978"/>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DEP - AMORT- PROV</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1,029,367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1,428,493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93545116"/>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TOTAL GASTOS OPERACIONALES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16,669,261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18,560,974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3587112991"/>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10.2%</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367083243"/>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EBITDA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5,885,315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6,589,404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669422497"/>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728359849"/>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GASTOS FINANCIEROS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1,627,383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2,372,776.76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09901192"/>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INGRESOS FINANCIEROS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1,933,145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304,077.68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2987676"/>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MOVIMIENTO FINANCIERO NETO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305,762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(2,068,699)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927031931"/>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OTROS GASTOS NO OPERATIVOS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1.00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94579582"/>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OTROS INGRESOS NO OPERATIVOS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389,498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470,783.33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65586470"/>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MOVIMIENTO NO OPERACIONAL NETO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389,498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470,782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735064259"/>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OTROS INGRESOS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695,260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(1,597,917)</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661508923"/>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(OTROS INGRESOS/UTILIDAD BRUTA)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-74%</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370781558"/>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UTILIDAD ANTES DE IMPUESTOS Y PARTICIPACION TRABAJADORES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4,024,199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3,712,869.96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1793931"/>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 TRABAJADORES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589,513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516,445.10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89950693"/>
                  </a:ext>
                </a:extLst>
              </a:tr>
              <a:tr h="223897">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GANANCIA ANTES DE IMPUESTOS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3,434,820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3,046,549.42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71867185"/>
                  </a:ext>
                </a:extLst>
              </a:tr>
              <a:tr h="223897">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IMPUESTO A LA RENTA / OTROS IMPUESTOS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824,552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1,036,911.45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51304605"/>
                  </a:ext>
                </a:extLst>
              </a:tr>
              <a:tr h="223897">
                <a:tc>
                  <a:txBody>
                    <a:bodyPr/>
                    <a:lstStyle/>
                    <a:p>
                      <a:pPr algn="just">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UTILIDAD NETA</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2,610,134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2,159,513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53" marR="27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xmlns="" val="3019498520"/>
                  </a:ext>
                </a:extLst>
              </a:tr>
            </a:tbl>
          </a:graphicData>
        </a:graphic>
      </p:graphicFrame>
    </p:spTree>
    <p:extLst>
      <p:ext uri="{BB962C8B-B14F-4D97-AF65-F5344CB8AC3E}">
        <p14:creationId xmlns:p14="http://schemas.microsoft.com/office/powerpoint/2010/main" val="125923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graphicFrame>
        <p:nvGraphicFramePr>
          <p:cNvPr id="7" name="Tabla 6"/>
          <p:cNvGraphicFramePr>
            <a:graphicFrameLocks noGrp="1"/>
          </p:cNvGraphicFramePr>
          <p:nvPr>
            <p:extLst>
              <p:ext uri="{D42A27DB-BD31-4B8C-83A1-F6EECF244321}">
                <p14:modId xmlns:p14="http://schemas.microsoft.com/office/powerpoint/2010/main" val="2981083415"/>
              </p:ext>
            </p:extLst>
          </p:nvPr>
        </p:nvGraphicFramePr>
        <p:xfrm>
          <a:off x="1211194" y="1296057"/>
          <a:ext cx="3924300" cy="2057400"/>
        </p:xfrm>
        <a:graphic>
          <a:graphicData uri="http://schemas.openxmlformats.org/drawingml/2006/table">
            <a:tbl>
              <a:tblPr firstRow="1" firstCol="1" bandRow="1"/>
              <a:tblGrid>
                <a:gridCol w="2451100">
                  <a:extLst>
                    <a:ext uri="{9D8B030D-6E8A-4147-A177-3AD203B41FA5}">
                      <a16:colId xmlns:a16="http://schemas.microsoft.com/office/drawing/2014/main" xmlns="" val="4018752772"/>
                    </a:ext>
                  </a:extLst>
                </a:gridCol>
                <a:gridCol w="736600">
                  <a:extLst>
                    <a:ext uri="{9D8B030D-6E8A-4147-A177-3AD203B41FA5}">
                      <a16:colId xmlns:a16="http://schemas.microsoft.com/office/drawing/2014/main" xmlns="" val="652026864"/>
                    </a:ext>
                  </a:extLst>
                </a:gridCol>
                <a:gridCol w="736600">
                  <a:extLst>
                    <a:ext uri="{9D8B030D-6E8A-4147-A177-3AD203B41FA5}">
                      <a16:colId xmlns:a16="http://schemas.microsoft.com/office/drawing/2014/main" xmlns="" val="1639138325"/>
                    </a:ext>
                  </a:extLst>
                </a:gridCol>
              </a:tblGrid>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RENTABILIDAD</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xmlns="" val="2919161960"/>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ROA</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1576704449"/>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ROA NETO</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4.6%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33211197"/>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ROE</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9.9%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7.4%</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403641131"/>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ROE NETO</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7.3%</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13.2%</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3419845679"/>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Rentabilidad Operacional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3.8%</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2405521180"/>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Gastos Operacionales / Ingresos Operativos</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10.2%</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10.7%</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2460093224"/>
                  </a:ext>
                </a:extLst>
              </a:tr>
              <a:tr h="171450">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Gastos Operacionales / Total de Activos</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22.4%</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23.7%</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324734051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843060409"/>
              </p:ext>
            </p:extLst>
          </p:nvPr>
        </p:nvGraphicFramePr>
        <p:xfrm>
          <a:off x="5508875" y="1296059"/>
          <a:ext cx="3924300" cy="2057396"/>
        </p:xfrm>
        <a:graphic>
          <a:graphicData uri="http://schemas.openxmlformats.org/drawingml/2006/table">
            <a:tbl>
              <a:tblPr firstRow="1" firstCol="1" bandRow="1"/>
              <a:tblGrid>
                <a:gridCol w="2451100">
                  <a:extLst>
                    <a:ext uri="{9D8B030D-6E8A-4147-A177-3AD203B41FA5}">
                      <a16:colId xmlns:a16="http://schemas.microsoft.com/office/drawing/2014/main" xmlns="" val="456858931"/>
                    </a:ext>
                  </a:extLst>
                </a:gridCol>
                <a:gridCol w="736600">
                  <a:extLst>
                    <a:ext uri="{9D8B030D-6E8A-4147-A177-3AD203B41FA5}">
                      <a16:colId xmlns:a16="http://schemas.microsoft.com/office/drawing/2014/main" xmlns="" val="2001609723"/>
                    </a:ext>
                  </a:extLst>
                </a:gridCol>
                <a:gridCol w="736600">
                  <a:extLst>
                    <a:ext uri="{9D8B030D-6E8A-4147-A177-3AD203B41FA5}">
                      <a16:colId xmlns:a16="http://schemas.microsoft.com/office/drawing/2014/main" xmlns="" val="3257785384"/>
                    </a:ext>
                  </a:extLst>
                </a:gridCol>
              </a:tblGrid>
              <a:tr h="265109">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LIQUIDEZ</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r">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r">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xmlns="" val="4058950858"/>
                  </a:ext>
                </a:extLst>
              </a:tr>
              <a:tr h="498480">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RAZON CORRIENTE</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1.63 </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r">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1.40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333765814"/>
                  </a:ext>
                </a:extLst>
              </a:tr>
              <a:tr h="498480">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RAZON ACIDA</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1.02 </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r">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0.87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199884793"/>
                  </a:ext>
                </a:extLst>
              </a:tr>
              <a:tr h="265109">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CAPITAL DE TRABAJO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20,940,278 </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r">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15,610,085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2646910698"/>
                  </a:ext>
                </a:extLst>
              </a:tr>
              <a:tr h="265109">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FONDOS DISPONIBLES / INVENTARIO</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13.3%</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r">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7.1%</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2812645238"/>
                  </a:ext>
                </a:extLst>
              </a:tr>
              <a:tr h="265109">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CARTERA /  TOTAL ACTIVO</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39.8%</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r">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44.8%</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348930045"/>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99740251"/>
              </p:ext>
            </p:extLst>
          </p:nvPr>
        </p:nvGraphicFramePr>
        <p:xfrm>
          <a:off x="1211194" y="3640840"/>
          <a:ext cx="3924300" cy="1600200"/>
        </p:xfrm>
        <a:graphic>
          <a:graphicData uri="http://schemas.openxmlformats.org/drawingml/2006/table">
            <a:tbl>
              <a:tblPr firstRow="1" firstCol="1" bandRow="1"/>
              <a:tblGrid>
                <a:gridCol w="2451100">
                  <a:extLst>
                    <a:ext uri="{9D8B030D-6E8A-4147-A177-3AD203B41FA5}">
                      <a16:colId xmlns:a16="http://schemas.microsoft.com/office/drawing/2014/main" xmlns="" val="841018153"/>
                    </a:ext>
                  </a:extLst>
                </a:gridCol>
                <a:gridCol w="736600">
                  <a:extLst>
                    <a:ext uri="{9D8B030D-6E8A-4147-A177-3AD203B41FA5}">
                      <a16:colId xmlns:a16="http://schemas.microsoft.com/office/drawing/2014/main" xmlns="" val="3251101879"/>
                    </a:ext>
                  </a:extLst>
                </a:gridCol>
                <a:gridCol w="736600">
                  <a:extLst>
                    <a:ext uri="{9D8B030D-6E8A-4147-A177-3AD203B41FA5}">
                      <a16:colId xmlns:a16="http://schemas.microsoft.com/office/drawing/2014/main" xmlns="" val="894731315"/>
                    </a:ext>
                  </a:extLst>
                </a:gridCol>
              </a:tblGrid>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SOLIDEZ</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517217906"/>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PASIVO / PATRIMONIO (Endeudamiento)</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1.83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1.88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3266544933"/>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SOLIDEZ</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1.55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1.53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848101537"/>
                  </a:ext>
                </a:extLst>
              </a:tr>
              <a:tr h="171450">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PATRIMONIAL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0.35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0.35 </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648666250"/>
                  </a:ext>
                </a:extLst>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62944550"/>
              </p:ext>
            </p:extLst>
          </p:nvPr>
        </p:nvGraphicFramePr>
        <p:xfrm>
          <a:off x="5639503" y="3640840"/>
          <a:ext cx="3924300" cy="2971800"/>
        </p:xfrm>
        <a:graphic>
          <a:graphicData uri="http://schemas.openxmlformats.org/drawingml/2006/table">
            <a:tbl>
              <a:tblPr firstRow="1" firstCol="1" bandRow="1"/>
              <a:tblGrid>
                <a:gridCol w="2451100">
                  <a:extLst>
                    <a:ext uri="{9D8B030D-6E8A-4147-A177-3AD203B41FA5}">
                      <a16:colId xmlns:a16="http://schemas.microsoft.com/office/drawing/2014/main" xmlns="" val="3542954741"/>
                    </a:ext>
                  </a:extLst>
                </a:gridCol>
                <a:gridCol w="736600">
                  <a:extLst>
                    <a:ext uri="{9D8B030D-6E8A-4147-A177-3AD203B41FA5}">
                      <a16:colId xmlns:a16="http://schemas.microsoft.com/office/drawing/2014/main" xmlns="" val="2092411503"/>
                    </a:ext>
                  </a:extLst>
                </a:gridCol>
                <a:gridCol w="736600">
                  <a:extLst>
                    <a:ext uri="{9D8B030D-6E8A-4147-A177-3AD203B41FA5}">
                      <a16:colId xmlns:a16="http://schemas.microsoft.com/office/drawing/2014/main" xmlns="" val="4073832119"/>
                    </a:ext>
                  </a:extLst>
                </a:gridCol>
              </a:tblGrid>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OTROS</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xmlns="" val="2619231289"/>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CCC Ciclo de Conversión Caja</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106.99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113.22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1045312574"/>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DIAS DE INVENTARIO</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51.11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51.05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1319438734"/>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DIAS EN CUENTAS POR COBRAR</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65.69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72.72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3624084948"/>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DIAS EN CUENTAS POR PAGAR PROVEEDORES</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9.80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10.54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2973713762"/>
                  </a:ext>
                </a:extLst>
              </a:tr>
              <a:tr h="161925">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DIAS DE CAPITAL DE TRABAJO</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52.44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38.26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3415944200"/>
                  </a:ext>
                </a:extLst>
              </a:tr>
              <a:tr h="171450">
                <a:tc>
                  <a:txBody>
                    <a:bodyPr/>
                    <a:lstStyle/>
                    <a:p>
                      <a:pPr algn="just">
                        <a:lnSpc>
                          <a:spcPct val="150000"/>
                        </a:lnSpc>
                        <a:spcAft>
                          <a:spcPts val="0"/>
                        </a:spcAft>
                      </a:pPr>
                      <a:r>
                        <a:rPr lang="es-EC"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DIAS DEL NEGOCIO</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(54.56)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(74.96)</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3613742749"/>
                  </a:ext>
                </a:extLst>
              </a:tr>
            </a:tbl>
          </a:graphicData>
        </a:graphic>
      </p:graphicFrame>
      <p:sp>
        <p:nvSpPr>
          <p:cNvPr id="12" name="CuadroTexto 11"/>
          <p:cNvSpPr txBox="1"/>
          <p:nvPr/>
        </p:nvSpPr>
        <p:spPr>
          <a:xfrm>
            <a:off x="3043647" y="572778"/>
            <a:ext cx="6766561" cy="646331"/>
          </a:xfrm>
          <a:prstGeom prst="rect">
            <a:avLst/>
          </a:prstGeom>
          <a:noFill/>
        </p:spPr>
        <p:txBody>
          <a:bodyPr wrap="square" rtlCol="0">
            <a:spAutoFit/>
          </a:bodyPr>
          <a:lstStyle/>
          <a:p>
            <a:r>
              <a:rPr lang="es-EC" b="1" dirty="0"/>
              <a:t> </a:t>
            </a:r>
            <a:r>
              <a:rPr lang="es-EC" b="1" dirty="0" smtClean="0"/>
              <a:t>Análisis </a:t>
            </a:r>
            <a:r>
              <a:rPr lang="es-EC" b="1" dirty="0"/>
              <a:t>de los indicadores financieros </a:t>
            </a:r>
            <a:r>
              <a:rPr lang="es-EC" b="1" dirty="0" smtClean="0"/>
              <a:t>después </a:t>
            </a:r>
            <a:r>
              <a:rPr lang="es-EC" b="1" dirty="0"/>
              <a:t>de la aplicación del </a:t>
            </a:r>
            <a:r>
              <a:rPr lang="es-EC" b="1" dirty="0" smtClean="0"/>
              <a:t>modelo</a:t>
            </a:r>
            <a:endParaRPr lang="es-EC" dirty="0"/>
          </a:p>
        </p:txBody>
      </p:sp>
    </p:spTree>
    <p:extLst>
      <p:ext uri="{BB962C8B-B14F-4D97-AF65-F5344CB8AC3E}">
        <p14:creationId xmlns:p14="http://schemas.microsoft.com/office/powerpoint/2010/main" val="1373591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2" name="CuadroTexto 1"/>
          <p:cNvSpPr txBox="1"/>
          <p:nvPr/>
        </p:nvSpPr>
        <p:spPr>
          <a:xfrm>
            <a:off x="1031966" y="908289"/>
            <a:ext cx="9235440" cy="646331"/>
          </a:xfrm>
          <a:prstGeom prst="rect">
            <a:avLst/>
          </a:prstGeom>
          <a:noFill/>
        </p:spPr>
        <p:txBody>
          <a:bodyPr wrap="square" rtlCol="0">
            <a:spAutoFit/>
          </a:bodyPr>
          <a:lstStyle/>
          <a:p>
            <a:r>
              <a:rPr lang="es-EC" b="1" dirty="0"/>
              <a:t>Análisis de la variación de la colocación de cartera y morosidad entre el modelo anterior, versus modelo COSO ERM </a:t>
            </a:r>
            <a:r>
              <a:rPr lang="es-EC" b="1" dirty="0" smtClean="0"/>
              <a:t>2017</a:t>
            </a:r>
            <a:endParaRPr lang="es-EC" b="1" dirty="0"/>
          </a:p>
        </p:txBody>
      </p:sp>
      <p:graphicFrame>
        <p:nvGraphicFramePr>
          <p:cNvPr id="5" name="Tabla 4"/>
          <p:cNvGraphicFramePr>
            <a:graphicFrameLocks noGrp="1"/>
          </p:cNvGraphicFramePr>
          <p:nvPr>
            <p:extLst>
              <p:ext uri="{D42A27DB-BD31-4B8C-83A1-F6EECF244321}">
                <p14:modId xmlns:p14="http://schemas.microsoft.com/office/powerpoint/2010/main" val="324607408"/>
              </p:ext>
            </p:extLst>
          </p:nvPr>
        </p:nvGraphicFramePr>
        <p:xfrm>
          <a:off x="1071156" y="2093709"/>
          <a:ext cx="5753100" cy="2343150"/>
        </p:xfrm>
        <a:graphic>
          <a:graphicData uri="http://schemas.openxmlformats.org/drawingml/2006/table">
            <a:tbl>
              <a:tblPr firstRow="1" firstCol="1" bandRow="1"/>
              <a:tblGrid>
                <a:gridCol w="1247140">
                  <a:extLst>
                    <a:ext uri="{9D8B030D-6E8A-4147-A177-3AD203B41FA5}">
                      <a16:colId xmlns:a16="http://schemas.microsoft.com/office/drawing/2014/main" xmlns="" val="485335435"/>
                    </a:ext>
                  </a:extLst>
                </a:gridCol>
                <a:gridCol w="767715">
                  <a:extLst>
                    <a:ext uri="{9D8B030D-6E8A-4147-A177-3AD203B41FA5}">
                      <a16:colId xmlns:a16="http://schemas.microsoft.com/office/drawing/2014/main" xmlns="" val="2204966085"/>
                    </a:ext>
                  </a:extLst>
                </a:gridCol>
                <a:gridCol w="1485265">
                  <a:extLst>
                    <a:ext uri="{9D8B030D-6E8A-4147-A177-3AD203B41FA5}">
                      <a16:colId xmlns:a16="http://schemas.microsoft.com/office/drawing/2014/main" xmlns="" val="3364153434"/>
                    </a:ext>
                  </a:extLst>
                </a:gridCol>
                <a:gridCol w="767715">
                  <a:extLst>
                    <a:ext uri="{9D8B030D-6E8A-4147-A177-3AD203B41FA5}">
                      <a16:colId xmlns:a16="http://schemas.microsoft.com/office/drawing/2014/main" xmlns="" val="1534241765"/>
                    </a:ext>
                  </a:extLst>
                </a:gridCol>
                <a:gridCol w="1485265">
                  <a:extLst>
                    <a:ext uri="{9D8B030D-6E8A-4147-A177-3AD203B41FA5}">
                      <a16:colId xmlns:a16="http://schemas.microsoft.com/office/drawing/2014/main" xmlns="" val="969781778"/>
                    </a:ext>
                  </a:extLst>
                </a:gridCol>
              </a:tblGrid>
              <a:tr h="209550">
                <a:tc gridSpan="5">
                  <a:txBody>
                    <a:bodyPr/>
                    <a:lstStyle/>
                    <a:p>
                      <a:pPr algn="ctr">
                        <a:lnSpc>
                          <a:spcPct val="107000"/>
                        </a:lnSpc>
                        <a:spcAft>
                          <a:spcPts val="0"/>
                        </a:spcAft>
                      </a:pPr>
                      <a:r>
                        <a:rPr lang="es-EC" sz="1100">
                          <a:solidFill>
                            <a:srgbClr val="FFFFFF"/>
                          </a:solidFill>
                          <a:effectLst/>
                          <a:latin typeface="Arial Narrow" panose="020B0606020202030204" pitchFamily="34" charset="0"/>
                          <a:ea typeface="Times New Roman" panose="02020603050405020304" pitchFamily="18" charset="0"/>
                          <a:cs typeface="Calibri" panose="020F0502020204030204" pitchFamily="34" charset="0"/>
                        </a:rPr>
                        <a:t>VARIACIÓN COLOCACION DE CREDITO Y PROVISIÓN INCOBRABLES PERIODOS 2018-2019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3101170689"/>
                  </a:ext>
                </a:extLst>
              </a:tr>
              <a:tr h="219075">
                <a:tc>
                  <a:txBody>
                    <a:bodyPr/>
                    <a:lstStyle/>
                    <a:p>
                      <a:pPr>
                        <a:lnSpc>
                          <a:spcPct val="107000"/>
                        </a:lnSpc>
                        <a:spcAft>
                          <a:spcPts val="0"/>
                        </a:spcAft>
                      </a:pPr>
                      <a:r>
                        <a:rPr lang="es-EC" sz="1100">
                          <a:solidFill>
                            <a:srgbClr val="FFFFFF"/>
                          </a:solidFill>
                          <a:effectLst/>
                          <a:latin typeface="Arial Narrow" panose="020B0606020202030204" pitchFamily="34" charset="0"/>
                          <a:ea typeface="Times New Roman" panose="02020603050405020304" pitchFamily="18" charset="0"/>
                          <a:cs typeface="Calibri" panose="020F0502020204030204" pitchFamily="34" charset="0"/>
                        </a:rPr>
                        <a:t>Grupo Cartera</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s-EC" sz="1100" dirty="0">
                          <a:solidFill>
                            <a:srgbClr val="FFFFFF"/>
                          </a:solidFill>
                          <a:effectLst/>
                          <a:latin typeface="Arial Narrow" panose="020B0606020202030204" pitchFamily="34" charset="0"/>
                          <a:ea typeface="Times New Roman" panose="02020603050405020304" pitchFamily="18" charset="0"/>
                          <a:cs typeface="Calibri" panose="020F0502020204030204" pitchFamily="34" charset="0"/>
                        </a:rPr>
                        <a:t>AÑO 2018</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s-EC" sz="1100">
                          <a:solidFill>
                            <a:srgbClr val="FFFFFF"/>
                          </a:solidFill>
                          <a:effectLst/>
                          <a:latin typeface="Arial Narrow" panose="020B0606020202030204" pitchFamily="34" charset="0"/>
                          <a:ea typeface="Times New Roman" panose="02020603050405020304" pitchFamily="18" charset="0"/>
                          <a:cs typeface="Calibri" panose="020F0502020204030204" pitchFamily="34" charset="0"/>
                        </a:rPr>
                        <a:t>PROV. INCOBRABLE</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s-EC" sz="1100">
                          <a:solidFill>
                            <a:srgbClr val="FFFFFF"/>
                          </a:solidFill>
                          <a:effectLst/>
                          <a:latin typeface="Arial Narrow" panose="020B0606020202030204" pitchFamily="34" charset="0"/>
                          <a:ea typeface="Times New Roman" panose="02020603050405020304" pitchFamily="18" charset="0"/>
                          <a:cs typeface="Calibri" panose="020F0502020204030204" pitchFamily="34" charset="0"/>
                        </a:rPr>
                        <a:t>AÑO 2019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s-EC" sz="1100">
                          <a:solidFill>
                            <a:srgbClr val="FFFFFF"/>
                          </a:solidFill>
                          <a:effectLst/>
                          <a:latin typeface="Arial Narrow" panose="020B0606020202030204" pitchFamily="34" charset="0"/>
                          <a:ea typeface="Times New Roman" panose="02020603050405020304" pitchFamily="18" charset="0"/>
                          <a:cs typeface="Calibri" panose="020F0502020204030204" pitchFamily="34" charset="0"/>
                        </a:rPr>
                        <a:t>PROV. INCOBRABLE</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xmlns="" val="829979904"/>
                  </a:ext>
                </a:extLst>
              </a:tr>
              <a:tr h="209550">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Vehículos</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12,594,056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-1,043,286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19,838,880</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-1,556,742</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95544651"/>
                  </a:ext>
                </a:extLst>
              </a:tr>
              <a:tr h="209550">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Servicios Taller</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2,881,174</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-238,675</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3,313,350</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-259,996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16312176"/>
                  </a:ext>
                </a:extLst>
              </a:tr>
              <a:tr h="209550">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Refinanciamientos</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3,914,562</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-324,281</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3,836,271</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-301,029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73792007"/>
                  </a:ext>
                </a:extLst>
              </a:tr>
              <a:tr h="209550">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Mostrador</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2,449,906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-202,949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2,866,390</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-224,923</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0109336"/>
                  </a:ext>
                </a:extLst>
              </a:tr>
              <a:tr h="209550">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Financieras</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2,664,495</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-220,726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3,197,393</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-250,897</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31975742"/>
                  </a:ext>
                </a:extLst>
              </a:tr>
              <a:tr h="209550">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Otras CxC</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890,160</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-73,740</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1,575,582</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-123,635</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28311608"/>
                  </a:ext>
                </a:extLst>
              </a:tr>
              <a:tr h="219075">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Total general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25,394,352</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-2,103,657</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34,627,866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-2,717,222</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1178874"/>
                  </a:ext>
                </a:extLst>
              </a:tr>
              <a:tr h="219075">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MOROSIDAD</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-8.28%</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-7.85%</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3907957"/>
                  </a:ext>
                </a:extLst>
              </a:tr>
              <a:tr h="219075">
                <a:tc>
                  <a:txBody>
                    <a:bodyPr/>
                    <a:lstStyle/>
                    <a:p>
                      <a:pPr>
                        <a:lnSpc>
                          <a:spcPct val="107000"/>
                        </a:lnSpc>
                        <a:spcAft>
                          <a:spcPts val="0"/>
                        </a:spcAft>
                      </a:pPr>
                      <a:r>
                        <a:rPr lang="es-EC" sz="11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VARIACIÓN:</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0.44%</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70769231"/>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65234928"/>
              </p:ext>
            </p:extLst>
          </p:nvPr>
        </p:nvGraphicFramePr>
        <p:xfrm>
          <a:off x="7561002" y="2058172"/>
          <a:ext cx="3263933" cy="2474362"/>
        </p:xfrm>
        <a:graphic>
          <a:graphicData uri="http://schemas.openxmlformats.org/drawingml/2006/table">
            <a:tbl>
              <a:tblPr firstRow="1" firstCol="1" bandRow="1"/>
              <a:tblGrid>
                <a:gridCol w="1373188">
                  <a:extLst>
                    <a:ext uri="{9D8B030D-6E8A-4147-A177-3AD203B41FA5}">
                      <a16:colId xmlns:a16="http://schemas.microsoft.com/office/drawing/2014/main" xmlns="" val="3610972910"/>
                    </a:ext>
                  </a:extLst>
                </a:gridCol>
                <a:gridCol w="930414">
                  <a:extLst>
                    <a:ext uri="{9D8B030D-6E8A-4147-A177-3AD203B41FA5}">
                      <a16:colId xmlns:a16="http://schemas.microsoft.com/office/drawing/2014/main" xmlns="" val="1865552226"/>
                    </a:ext>
                  </a:extLst>
                </a:gridCol>
                <a:gridCol w="960331">
                  <a:extLst>
                    <a:ext uri="{9D8B030D-6E8A-4147-A177-3AD203B41FA5}">
                      <a16:colId xmlns:a16="http://schemas.microsoft.com/office/drawing/2014/main" xmlns="" val="3552621416"/>
                    </a:ext>
                  </a:extLst>
                </a:gridCol>
              </a:tblGrid>
              <a:tr h="263007">
                <a:tc gridSpan="3">
                  <a:txBody>
                    <a:bodyPr/>
                    <a:lstStyle/>
                    <a:p>
                      <a:pPr algn="just">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MOROSIDA POR GRUPO DE CARTERA</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999999"/>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792723886"/>
                  </a:ext>
                </a:extLst>
              </a:tr>
              <a:tr h="382555">
                <a:tc>
                  <a:txBody>
                    <a:bodyPr/>
                    <a:lstStyle/>
                    <a:p>
                      <a:pPr algn="just">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Grupo Cartera</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Morosidad 2018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pPr>
                      <a:r>
                        <a:rPr lang="es-EC" sz="1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Morosidad  2019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xmlns="" val="3996122647"/>
                  </a:ext>
                </a:extLst>
              </a:tr>
              <a:tr h="219172">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Vehículos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26.94%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16.91%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9798932"/>
                  </a:ext>
                </a:extLst>
              </a:tr>
              <a:tr h="219172">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Servicios Taller</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48.88%</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33.25%</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6056323"/>
                  </a:ext>
                </a:extLst>
              </a:tr>
              <a:tr h="219172">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Refinanciamientos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30.05%</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27.65%</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0588882"/>
                  </a:ext>
                </a:extLst>
              </a:tr>
              <a:tr h="219172">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Mostrador</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54.24%</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41.67%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0891833"/>
                  </a:ext>
                </a:extLst>
              </a:tr>
              <a:tr h="219172">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Financieras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22.09%</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4.21%</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4506281"/>
                  </a:ext>
                </a:extLst>
              </a:tr>
              <a:tr h="219172">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Otras </a:t>
                      </a:r>
                      <a:r>
                        <a:rPr lang="es-EC" sz="1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CxC</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37.87%</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9.10%</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08748026"/>
                  </a:ext>
                </a:extLst>
              </a:tr>
              <a:tr h="382555">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general Ponderado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31.13%</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0E0E6"/>
                    </a:solidFill>
                  </a:tcPr>
                </a:tc>
                <a:tc>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25.47%</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0E0E6"/>
                    </a:solidFill>
                  </a:tcPr>
                </a:tc>
                <a:extLst>
                  <a:ext uri="{0D108BD9-81ED-4DB2-BD59-A6C34878D82A}">
                    <a16:rowId xmlns:a16="http://schemas.microsoft.com/office/drawing/2014/main" xmlns="" val="840601713"/>
                  </a:ext>
                </a:extLst>
              </a:tr>
            </a:tbl>
          </a:graphicData>
        </a:graphic>
      </p:graphicFrame>
    </p:spTree>
    <p:extLst>
      <p:ext uri="{BB962C8B-B14F-4D97-AF65-F5344CB8AC3E}">
        <p14:creationId xmlns:p14="http://schemas.microsoft.com/office/powerpoint/2010/main" val="3295667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8" name="CuadroTexto 7"/>
          <p:cNvSpPr txBox="1"/>
          <p:nvPr/>
        </p:nvSpPr>
        <p:spPr>
          <a:xfrm>
            <a:off x="646141" y="1084218"/>
            <a:ext cx="10123714" cy="3693319"/>
          </a:xfrm>
          <a:prstGeom prst="rect">
            <a:avLst/>
          </a:prstGeom>
          <a:noFill/>
        </p:spPr>
        <p:txBody>
          <a:bodyPr wrap="square" rtlCol="0">
            <a:spAutoFit/>
          </a:bodyPr>
          <a:lstStyle/>
          <a:p>
            <a:r>
              <a:rPr lang="es-EC" b="1" dirty="0"/>
              <a:t>NIIF 9 INSTRUMENTOS FINANCIEROS</a:t>
            </a:r>
            <a:endParaRPr lang="es-EC" dirty="0"/>
          </a:p>
          <a:p>
            <a:endParaRPr lang="es-EC" dirty="0"/>
          </a:p>
          <a:p>
            <a:r>
              <a:rPr lang="es-EC" dirty="0"/>
              <a:t>Instrumento financiero es cualquier contrato que dé lugar a un activo financiero en una entidad y a un pasivo financiero o a un instrumento de patrimonio en otra </a:t>
            </a:r>
            <a:r>
              <a:rPr lang="es-EC" dirty="0" smtClean="0"/>
              <a:t>entidad</a:t>
            </a:r>
            <a:endParaRPr lang="es-EC" dirty="0"/>
          </a:p>
          <a:p>
            <a:endParaRPr lang="es-EC" dirty="0" smtClean="0"/>
          </a:p>
          <a:p>
            <a:r>
              <a:rPr lang="es-EC" dirty="0" smtClean="0"/>
              <a:t>Un </a:t>
            </a:r>
            <a:r>
              <a:rPr lang="es-EC" dirty="0"/>
              <a:t>Activo financiero es cualquier activo que sea</a:t>
            </a:r>
            <a:r>
              <a:rPr lang="es-EC" dirty="0" smtClean="0"/>
              <a:t>:</a:t>
            </a:r>
          </a:p>
          <a:p>
            <a:endParaRPr lang="es-EC" dirty="0"/>
          </a:p>
          <a:p>
            <a:r>
              <a:rPr lang="es-EC" dirty="0"/>
              <a:t> </a:t>
            </a:r>
            <a:r>
              <a:rPr lang="es-EC" dirty="0" smtClean="0"/>
              <a:t>•</a:t>
            </a:r>
            <a:r>
              <a:rPr lang="es-EC" dirty="0"/>
              <a:t>	Efectivo;</a:t>
            </a:r>
          </a:p>
          <a:p>
            <a:r>
              <a:rPr lang="es-EC" dirty="0"/>
              <a:t>•	Un instrumento de patrimonio de otra entidad</a:t>
            </a:r>
          </a:p>
          <a:p>
            <a:r>
              <a:rPr lang="es-EC" dirty="0"/>
              <a:t>•	i) a recibir efectivo u otro activo financiero de otra entidad; o, ii) a intercambiar activos financieros o pasivos financieros con otra entidad, en condiciones que sean potencialmente favorables para la entidad;</a:t>
            </a:r>
          </a:p>
          <a:p>
            <a:endParaRPr lang="es-EC" dirty="0"/>
          </a:p>
        </p:txBody>
      </p:sp>
    </p:spTree>
    <p:extLst>
      <p:ext uri="{BB962C8B-B14F-4D97-AF65-F5344CB8AC3E}">
        <p14:creationId xmlns:p14="http://schemas.microsoft.com/office/powerpoint/2010/main" val="5440547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8" name="CuadroTexto 7"/>
          <p:cNvSpPr txBox="1"/>
          <p:nvPr/>
        </p:nvSpPr>
        <p:spPr>
          <a:xfrm>
            <a:off x="711456" y="1162595"/>
            <a:ext cx="10123714" cy="4247317"/>
          </a:xfrm>
          <a:prstGeom prst="rect">
            <a:avLst/>
          </a:prstGeom>
          <a:noFill/>
        </p:spPr>
        <p:txBody>
          <a:bodyPr wrap="square" rtlCol="0">
            <a:spAutoFit/>
          </a:bodyPr>
          <a:lstStyle/>
          <a:p>
            <a:r>
              <a:rPr lang="es-EC" b="1" dirty="0"/>
              <a:t>NIIF 9 INSTRUMENTOS FINANCIEROS</a:t>
            </a:r>
            <a:endParaRPr lang="es-EC" dirty="0"/>
          </a:p>
          <a:p>
            <a:endParaRPr lang="es-EC" dirty="0"/>
          </a:p>
          <a:p>
            <a:endParaRPr lang="es-EC" dirty="0"/>
          </a:p>
          <a:p>
            <a:r>
              <a:rPr lang="es-EC" dirty="0" smtClean="0"/>
              <a:t>Un </a:t>
            </a:r>
            <a:r>
              <a:rPr lang="es-EC" dirty="0"/>
              <a:t>pasivo financiero es cualquier pasivo que sea:</a:t>
            </a:r>
          </a:p>
          <a:p>
            <a:r>
              <a:rPr lang="es-EC" dirty="0"/>
              <a:t> </a:t>
            </a:r>
          </a:p>
          <a:p>
            <a:r>
              <a:rPr lang="es-EC" dirty="0"/>
              <a:t>•	Una obligación contractual: i) de entregar efectivo u otro activo financiero a otra entidad; o ii) de intercambiar activos financieros o pasivos financieros con otra entidad, en condiciones que sean potencialmente desfavorables para la entidad.</a:t>
            </a:r>
          </a:p>
          <a:p>
            <a:r>
              <a:rPr lang="es-EC" dirty="0"/>
              <a:t>•	</a:t>
            </a:r>
            <a:endParaRPr lang="es-EC" dirty="0" smtClean="0"/>
          </a:p>
          <a:p>
            <a:r>
              <a:rPr lang="es-EC" dirty="0" smtClean="0"/>
              <a:t>Un </a:t>
            </a:r>
            <a:r>
              <a:rPr lang="es-EC" dirty="0"/>
              <a:t>contrato que será o podrá ser liquidado utilizando instrumentos de patrimonio propio de la entidad, y sea: i) un instrumento no derivado, según el cual la entidad está o puede estar obligada a entregar una cantidad variable de sus instrumentos de patrimonio propio, o ii) un instrumento derivado que será a o podrá ser liquidado mediante una forma distinta al intercambio de un importe fijo de efectivo, o de otro activo financiero, por una cantidad fija de los instrumentos de patrimonio propio de la entidad</a:t>
            </a:r>
            <a:r>
              <a:rPr lang="es-EC" dirty="0" smtClean="0"/>
              <a:t>.</a:t>
            </a:r>
            <a:endParaRPr lang="es-EC" dirty="0"/>
          </a:p>
        </p:txBody>
      </p:sp>
    </p:spTree>
    <p:extLst>
      <p:ext uri="{BB962C8B-B14F-4D97-AF65-F5344CB8AC3E}">
        <p14:creationId xmlns:p14="http://schemas.microsoft.com/office/powerpoint/2010/main" val="1562950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2" name="CuadroTexto 1"/>
          <p:cNvSpPr txBox="1"/>
          <p:nvPr/>
        </p:nvSpPr>
        <p:spPr>
          <a:xfrm>
            <a:off x="1110342" y="1031966"/>
            <a:ext cx="9313817" cy="2585323"/>
          </a:xfrm>
          <a:prstGeom prst="rect">
            <a:avLst/>
          </a:prstGeom>
          <a:noFill/>
        </p:spPr>
        <p:txBody>
          <a:bodyPr wrap="square" rtlCol="0">
            <a:spAutoFit/>
          </a:bodyPr>
          <a:lstStyle/>
          <a:p>
            <a:r>
              <a:rPr lang="es-EC" b="1" dirty="0"/>
              <a:t>Deterioro del valor e incobrabilidad de activos financieros:</a:t>
            </a:r>
            <a:endParaRPr lang="es-EC" dirty="0"/>
          </a:p>
          <a:p>
            <a:r>
              <a:rPr lang="es-EC" dirty="0"/>
              <a:t> </a:t>
            </a:r>
          </a:p>
          <a:p>
            <a:r>
              <a:rPr lang="es-EC" dirty="0" smtClean="0"/>
              <a:t>Una </a:t>
            </a:r>
            <a:r>
              <a:rPr lang="es-EC" dirty="0"/>
              <a:t>entidad medirá siempre la corrección de valor por pérdidas a un importe igual a las pérdidas crediticias esperadas durante el tiempo de vida del activo para: cuentas por cobrar comerciales o activos de los contratos que proceden de transacciones que están dentro del alcance de la NIIF 15 y que i) no contienen un componente financiero significativo o II) contiene un componente financiero significativo ... b) cuentas por cobrar por arrendamientos que proceden de transacciones dentro de la NIIF 16... (NIIF9 párrafo 5.5.15</a:t>
            </a:r>
            <a:r>
              <a:rPr lang="es-EC" dirty="0" smtClean="0"/>
              <a:t>)</a:t>
            </a:r>
            <a:endParaRPr lang="es-EC" dirty="0"/>
          </a:p>
        </p:txBody>
      </p:sp>
    </p:spTree>
    <p:extLst>
      <p:ext uri="{BB962C8B-B14F-4D97-AF65-F5344CB8AC3E}">
        <p14:creationId xmlns:p14="http://schemas.microsoft.com/office/powerpoint/2010/main" val="547380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2" name="CuadroTexto 1"/>
          <p:cNvSpPr txBox="1"/>
          <p:nvPr/>
        </p:nvSpPr>
        <p:spPr>
          <a:xfrm>
            <a:off x="1071154" y="1030500"/>
            <a:ext cx="8765177" cy="3416320"/>
          </a:xfrm>
          <a:prstGeom prst="rect">
            <a:avLst/>
          </a:prstGeom>
          <a:noFill/>
        </p:spPr>
        <p:txBody>
          <a:bodyPr wrap="square" rtlCol="0">
            <a:spAutoFit/>
          </a:bodyPr>
          <a:lstStyle/>
          <a:p>
            <a:r>
              <a:rPr lang="es-EC" b="1" dirty="0"/>
              <a:t>Modelo de negocio:</a:t>
            </a:r>
            <a:endParaRPr lang="es-EC" dirty="0"/>
          </a:p>
          <a:p>
            <a:r>
              <a:rPr lang="es-EC" dirty="0"/>
              <a:t> </a:t>
            </a:r>
          </a:p>
          <a:p>
            <a:pPr algn="just"/>
            <a:r>
              <a:rPr lang="es-EC" dirty="0"/>
              <a:t>En el caso de Automotores Continental de forma histórica las ventas de activos financieros no han sobrepasado el 10% del crédito generado cada año. Los flujos contractuales de activos financieros son mantenidos por la compañía con el objeto de disponer de capital de trabajo y de crear rentabilidad en el negocio financiero en la venta de vehículos. En el caso de ventas de repuestos y servicios de taller el crédito es parte de la costumbre comercial del sector. Este tipo de crédito se caracteriza por ser de muy corto plazo (máximo 90 días) y no existe una gestión de venta de este tipo de activo financiero, los flujos son exclusivamente para generar capital de trabajo</a:t>
            </a:r>
          </a:p>
          <a:p>
            <a:endParaRPr lang="es-EC" dirty="0"/>
          </a:p>
        </p:txBody>
      </p:sp>
    </p:spTree>
    <p:extLst>
      <p:ext uri="{BB962C8B-B14F-4D97-AF65-F5344CB8AC3E}">
        <p14:creationId xmlns:p14="http://schemas.microsoft.com/office/powerpoint/2010/main" val="24673633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6" name="CuadroTexto 5"/>
          <p:cNvSpPr txBox="1"/>
          <p:nvPr/>
        </p:nvSpPr>
        <p:spPr>
          <a:xfrm>
            <a:off x="1254034" y="1175658"/>
            <a:ext cx="9013372" cy="4801314"/>
          </a:xfrm>
          <a:prstGeom prst="rect">
            <a:avLst/>
          </a:prstGeom>
          <a:noFill/>
        </p:spPr>
        <p:txBody>
          <a:bodyPr wrap="square" rtlCol="0">
            <a:spAutoFit/>
          </a:bodyPr>
          <a:lstStyle/>
          <a:p>
            <a:r>
              <a:rPr lang="es-EC" b="1" dirty="0"/>
              <a:t>Metodología aplicada por Automotores Continental, para estimar el deterioro esperado de sus cuentas por cobrar comerciales</a:t>
            </a:r>
            <a:endParaRPr lang="es-EC" dirty="0"/>
          </a:p>
          <a:p>
            <a:r>
              <a:rPr lang="es-EC" dirty="0"/>
              <a:t> </a:t>
            </a:r>
          </a:p>
          <a:p>
            <a:r>
              <a:rPr lang="es-EC" dirty="0"/>
              <a:t>Automotores Continental se acogerá al enfoque simplificado para cuentas por cobrar comerciales detallado en el párrafo 5.5.15 de NIIF 9 y siempre estimará las pérdidas esperadas durante el tiempo de vida del activo</a:t>
            </a:r>
            <a:r>
              <a:rPr lang="es-EC" dirty="0" smtClean="0"/>
              <a:t>.</a:t>
            </a:r>
          </a:p>
          <a:p>
            <a:endParaRPr lang="es-EC" dirty="0"/>
          </a:p>
          <a:p>
            <a:r>
              <a:rPr lang="es-EC" dirty="0"/>
              <a:t>Para las estimaciones </a:t>
            </a:r>
            <a:r>
              <a:rPr lang="es-EC" dirty="0" smtClean="0"/>
              <a:t>de la probabilidad de default, aplico las matrices de transacción o </a:t>
            </a:r>
            <a:r>
              <a:rPr lang="es-EC" dirty="0" err="1" smtClean="0"/>
              <a:t>Markov</a:t>
            </a:r>
            <a:r>
              <a:rPr lang="es-EC" dirty="0" smtClean="0"/>
              <a:t>, y para la provisión </a:t>
            </a:r>
            <a:r>
              <a:rPr lang="es-EC" dirty="0"/>
              <a:t>de deterioro se utilizará la formula </a:t>
            </a:r>
            <a:endParaRPr lang="es-EC" dirty="0" smtClean="0"/>
          </a:p>
          <a:p>
            <a:pPr algn="ctr"/>
            <a:r>
              <a:rPr lang="es-EC" dirty="0" smtClean="0"/>
              <a:t>PE </a:t>
            </a:r>
            <a:r>
              <a:rPr lang="es-EC" dirty="0"/>
              <a:t>– VALOR GARANTÍA en donde PE= PD*EAD*(1-R)</a:t>
            </a:r>
          </a:p>
          <a:p>
            <a:r>
              <a:rPr lang="es-EC" dirty="0"/>
              <a:t>PE: Pérdida esperada</a:t>
            </a:r>
          </a:p>
          <a:p>
            <a:r>
              <a:rPr lang="es-EC" dirty="0"/>
              <a:t>PD: Probabilidad de default o la probabilidad que el cliente no cumpla con sus pagos</a:t>
            </a:r>
          </a:p>
          <a:p>
            <a:r>
              <a:rPr lang="es-EC" dirty="0"/>
              <a:t>EAD: Es el valor del no pago del crédito, el cual incluye los intereses devengados a la fecha de evaluación</a:t>
            </a:r>
          </a:p>
          <a:p>
            <a:r>
              <a:rPr lang="es-EC" dirty="0"/>
              <a:t>R: Es la tasa de recuperado por tanto, para estimar la tasa de no recuperación es (1-R)</a:t>
            </a:r>
          </a:p>
          <a:p>
            <a:r>
              <a:rPr lang="es-EC" dirty="0"/>
              <a:t> </a:t>
            </a:r>
          </a:p>
        </p:txBody>
      </p:sp>
    </p:spTree>
    <p:extLst>
      <p:ext uri="{BB962C8B-B14F-4D97-AF65-F5344CB8AC3E}">
        <p14:creationId xmlns:p14="http://schemas.microsoft.com/office/powerpoint/2010/main" val="1102255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5" name="CuadroTexto 4"/>
          <p:cNvSpPr txBox="1"/>
          <p:nvPr/>
        </p:nvSpPr>
        <p:spPr>
          <a:xfrm>
            <a:off x="1293223" y="1136469"/>
            <a:ext cx="7850777" cy="2585323"/>
          </a:xfrm>
          <a:prstGeom prst="rect">
            <a:avLst/>
          </a:prstGeom>
          <a:noFill/>
        </p:spPr>
        <p:txBody>
          <a:bodyPr wrap="square" rtlCol="0">
            <a:spAutoFit/>
          </a:bodyPr>
          <a:lstStyle/>
          <a:p>
            <a:r>
              <a:rPr lang="es-EC" dirty="0"/>
              <a:t>A continuación, presentamos la nota de auditoria, correspondiente al período de análisis, sobre el manejo de los activos, para el período evaluado por la firma KMPG.</a:t>
            </a:r>
          </a:p>
          <a:p>
            <a:pPr lvl="0"/>
            <a:r>
              <a:rPr lang="es-ES" dirty="0"/>
              <a:t>Deterioro del </a:t>
            </a:r>
            <a:r>
              <a:rPr lang="es-ES" dirty="0" smtClean="0"/>
              <a:t>Valor</a:t>
            </a:r>
          </a:p>
          <a:p>
            <a:pPr lvl="0"/>
            <a:endParaRPr lang="es-ES" dirty="0"/>
          </a:p>
          <a:p>
            <a:pPr lvl="0"/>
            <a:endParaRPr lang="es-EC" dirty="0"/>
          </a:p>
          <a:p>
            <a:r>
              <a:rPr lang="es-EC" u="sng" dirty="0" smtClean="0"/>
              <a:t>Activos </a:t>
            </a:r>
            <a:r>
              <a:rPr lang="es-EC" u="sng" dirty="0"/>
              <a:t>Financieros no Derivados</a:t>
            </a:r>
            <a:endParaRPr lang="es-EC" dirty="0"/>
          </a:p>
          <a:p>
            <a:r>
              <a:rPr lang="es-EC" dirty="0"/>
              <a:t>La Compañía reconoce las estimaciones de deterioro de valor para las pérdidas crediticias esperadas de los siguientes instrumentos financieros</a:t>
            </a:r>
            <a:r>
              <a:rPr lang="es-EC" dirty="0" smtClean="0"/>
              <a:t>:</a:t>
            </a:r>
            <a:endParaRPr lang="es-EC" dirty="0"/>
          </a:p>
        </p:txBody>
      </p:sp>
      <p:sp>
        <p:nvSpPr>
          <p:cNvPr id="2" name="CuadroTexto 1"/>
          <p:cNvSpPr txBox="1"/>
          <p:nvPr/>
        </p:nvSpPr>
        <p:spPr>
          <a:xfrm>
            <a:off x="1384663" y="3958046"/>
            <a:ext cx="7955280" cy="2031325"/>
          </a:xfrm>
          <a:prstGeom prst="rect">
            <a:avLst/>
          </a:prstGeom>
          <a:noFill/>
        </p:spPr>
        <p:txBody>
          <a:bodyPr wrap="square" rtlCol="0">
            <a:spAutoFit/>
          </a:bodyPr>
          <a:lstStyle/>
          <a:p>
            <a:r>
              <a:rPr lang="es-EC" u="sng" dirty="0"/>
              <a:t>Presentación de las Estimaciones de Deterioro y Castigos  </a:t>
            </a:r>
            <a:endParaRPr lang="es-EC" dirty="0"/>
          </a:p>
          <a:p>
            <a:endParaRPr lang="es-EC" dirty="0" smtClean="0"/>
          </a:p>
          <a:p>
            <a:r>
              <a:rPr lang="es-EC" dirty="0" smtClean="0"/>
              <a:t>En </a:t>
            </a:r>
            <a:r>
              <a:rPr lang="es-EC" dirty="0"/>
              <a:t>el caso de los clientes empresa, la Compañía hace una evaluación individual de la oportunidad y el alcance del castigo con base en si existe o no una expectativa razonable de recuperación. La Compañía no espera que exista una recuperación significativa del importe castigado.</a:t>
            </a:r>
          </a:p>
          <a:p>
            <a:endParaRPr lang="es-EC" dirty="0"/>
          </a:p>
        </p:txBody>
      </p:sp>
    </p:spTree>
    <p:extLst>
      <p:ext uri="{BB962C8B-B14F-4D97-AF65-F5344CB8AC3E}">
        <p14:creationId xmlns:p14="http://schemas.microsoft.com/office/powerpoint/2010/main" val="24957615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7" name="CuadroTexto 6"/>
          <p:cNvSpPr txBox="1"/>
          <p:nvPr/>
        </p:nvSpPr>
        <p:spPr>
          <a:xfrm>
            <a:off x="1410789" y="979715"/>
            <a:ext cx="8347166" cy="5632311"/>
          </a:xfrm>
          <a:prstGeom prst="rect">
            <a:avLst/>
          </a:prstGeom>
          <a:noFill/>
        </p:spPr>
        <p:txBody>
          <a:bodyPr wrap="square" rtlCol="0">
            <a:spAutoFit/>
          </a:bodyPr>
          <a:lstStyle/>
          <a:p>
            <a:pPr algn="just"/>
            <a:r>
              <a:rPr lang="es-ES" dirty="0"/>
              <a:t> </a:t>
            </a:r>
            <a:r>
              <a:rPr lang="es-ES" dirty="0" smtClean="0"/>
              <a:t>Conclusiones </a:t>
            </a:r>
          </a:p>
          <a:p>
            <a:pPr algn="just"/>
            <a:endParaRPr lang="es-EC" dirty="0"/>
          </a:p>
          <a:p>
            <a:pPr algn="just"/>
            <a:r>
              <a:rPr lang="es-ES" dirty="0"/>
              <a:t>El modelo de la Política de Crédito Directo Basado en COSO ERM 2017 para AUTOMOTORES CONTINENTAL S.A., fue implantado de manera completa de acuerdo al procedimiento establecido.</a:t>
            </a:r>
            <a:endParaRPr lang="es-EC" dirty="0"/>
          </a:p>
          <a:p>
            <a:pPr algn="just"/>
            <a:r>
              <a:rPr lang="es-ES" dirty="0"/>
              <a:t> </a:t>
            </a:r>
            <a:endParaRPr lang="es-EC" dirty="0"/>
          </a:p>
          <a:p>
            <a:pPr algn="just"/>
            <a:r>
              <a:rPr lang="es-ES" dirty="0"/>
              <a:t>Las brechas determinadas durante la Implementación fueron corregidas, para que el modelo sea operativamente viable y cumpla con los procedimientos de crédito directo establecidos.</a:t>
            </a:r>
            <a:endParaRPr lang="es-EC" dirty="0"/>
          </a:p>
          <a:p>
            <a:pPr algn="just"/>
            <a:r>
              <a:rPr lang="es-ES" dirty="0"/>
              <a:t> </a:t>
            </a:r>
            <a:endParaRPr lang="es-EC" dirty="0"/>
          </a:p>
          <a:p>
            <a:pPr algn="just"/>
            <a:r>
              <a:rPr lang="es-ES" dirty="0"/>
              <a:t>Se establecieron niveles de control de riesgos adecuados para la aplicación del modelo, realizando la matriz de riesgo que contemplas las variables de riesgos crediticio y los controles implementados para la mitigación del riesgo.</a:t>
            </a:r>
            <a:endParaRPr lang="es-EC" dirty="0"/>
          </a:p>
          <a:p>
            <a:pPr algn="just"/>
            <a:r>
              <a:rPr lang="es-ES" dirty="0"/>
              <a:t> </a:t>
            </a:r>
            <a:endParaRPr lang="es-EC" dirty="0"/>
          </a:p>
          <a:p>
            <a:pPr algn="just"/>
            <a:r>
              <a:rPr lang="es-ES" dirty="0"/>
              <a:t>Los resultados obtenidos, a pesar del corto tiempo de Implementación del modelo, cumplen con los planes estratégicos planteados por la dirección financiera de la compañía, por lo que se espera que el transcurso de los próximos ejercicios económicos, estos se afianzan y cumplan con los objetivos financieros.</a:t>
            </a:r>
            <a:endParaRPr lang="es-EC" dirty="0"/>
          </a:p>
          <a:p>
            <a:pPr algn="just"/>
            <a:endParaRPr lang="es-EC" dirty="0"/>
          </a:p>
        </p:txBody>
      </p:sp>
    </p:spTree>
    <p:extLst>
      <p:ext uri="{BB962C8B-B14F-4D97-AF65-F5344CB8AC3E}">
        <p14:creationId xmlns:p14="http://schemas.microsoft.com/office/powerpoint/2010/main" val="2659462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6" name="CuadroTexto 5"/>
          <p:cNvSpPr txBox="1"/>
          <p:nvPr/>
        </p:nvSpPr>
        <p:spPr>
          <a:xfrm>
            <a:off x="822961" y="1230101"/>
            <a:ext cx="8961117" cy="2862322"/>
          </a:xfrm>
          <a:prstGeom prst="rect">
            <a:avLst/>
          </a:prstGeom>
          <a:noFill/>
        </p:spPr>
        <p:txBody>
          <a:bodyPr wrap="square" rtlCol="0">
            <a:spAutoFit/>
          </a:bodyPr>
          <a:lstStyle/>
          <a:p>
            <a:r>
              <a:rPr lang="es-MX" b="1" dirty="0" smtClean="0"/>
              <a:t>El </a:t>
            </a:r>
            <a:r>
              <a:rPr lang="es-EC" b="1" dirty="0"/>
              <a:t>o</a:t>
            </a:r>
            <a:r>
              <a:rPr lang="es-EC" b="1" dirty="0" smtClean="0"/>
              <a:t>bjetivo del trabajo de titulación es </a:t>
            </a:r>
            <a:r>
              <a:rPr lang="es-EC" dirty="0"/>
              <a:t>e</a:t>
            </a:r>
            <a:r>
              <a:rPr lang="es-EC" dirty="0" smtClean="0"/>
              <a:t>valuar </a:t>
            </a:r>
            <a:r>
              <a:rPr lang="es-EC" dirty="0"/>
              <a:t>el sistema de crédito basado en el modelo COSO ERM 2017, implementado por la compañía Automotores Continental S.A. en los períodos 2018 y </a:t>
            </a:r>
            <a:r>
              <a:rPr lang="es-EC" dirty="0" smtClean="0"/>
              <a:t>2019, </a:t>
            </a:r>
            <a:r>
              <a:rPr lang="es-ES" dirty="0"/>
              <a:t>d</a:t>
            </a:r>
            <a:r>
              <a:rPr lang="es-ES" dirty="0" smtClean="0"/>
              <a:t>ar seguimiento </a:t>
            </a:r>
            <a:r>
              <a:rPr lang="es-ES" dirty="0"/>
              <a:t>al modelo de </a:t>
            </a:r>
            <a:r>
              <a:rPr lang="es-ES" dirty="0" smtClean="0"/>
              <a:t>implementado, corregir las brechas determinadas entre </a:t>
            </a:r>
            <a:r>
              <a:rPr lang="es-ES" dirty="0"/>
              <a:t>el modelo planteado y su aplicación. </a:t>
            </a:r>
            <a:endParaRPr lang="es-EC" dirty="0"/>
          </a:p>
          <a:p>
            <a:pPr lvl="0"/>
            <a:endParaRPr lang="es-ES" dirty="0" smtClean="0"/>
          </a:p>
          <a:p>
            <a:pPr lvl="0"/>
            <a:r>
              <a:rPr lang="es-ES" dirty="0" smtClean="0"/>
              <a:t>También una vez implementado se busco, </a:t>
            </a:r>
            <a:r>
              <a:rPr lang="es-ES" dirty="0"/>
              <a:t>e</a:t>
            </a:r>
            <a:r>
              <a:rPr lang="es-ES" dirty="0" smtClean="0"/>
              <a:t>stablecer </a:t>
            </a:r>
            <a:r>
              <a:rPr lang="es-ES" dirty="0"/>
              <a:t>los niveles de riesgos por la aplicación del </a:t>
            </a:r>
            <a:r>
              <a:rPr lang="es-ES" dirty="0" smtClean="0"/>
              <a:t>modelo, medir los </a:t>
            </a:r>
            <a:r>
              <a:rPr lang="es-ES" dirty="0"/>
              <a:t>niveles de control </a:t>
            </a:r>
            <a:r>
              <a:rPr lang="es-ES" dirty="0" smtClean="0"/>
              <a:t>implementados y validar los resultados </a:t>
            </a:r>
            <a:r>
              <a:rPr lang="es-ES" dirty="0"/>
              <a:t>obtenidos de la aplicación del modelo frente a los resultados del periodo </a:t>
            </a:r>
            <a:r>
              <a:rPr lang="es-ES" dirty="0" smtClean="0"/>
              <a:t>anterior</a:t>
            </a:r>
            <a:r>
              <a:rPr lang="es-ES" dirty="0"/>
              <a:t>.</a:t>
            </a:r>
            <a:endParaRPr lang="es-EC" dirty="0"/>
          </a:p>
          <a:p>
            <a:endParaRPr lang="es-EC" dirty="0"/>
          </a:p>
        </p:txBody>
      </p:sp>
    </p:spTree>
    <p:extLst>
      <p:ext uri="{BB962C8B-B14F-4D97-AF65-F5344CB8AC3E}">
        <p14:creationId xmlns:p14="http://schemas.microsoft.com/office/powerpoint/2010/main" val="22361877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7" name="CuadroTexto 6"/>
          <p:cNvSpPr txBox="1"/>
          <p:nvPr/>
        </p:nvSpPr>
        <p:spPr>
          <a:xfrm>
            <a:off x="1018904" y="940526"/>
            <a:ext cx="8347166" cy="5386090"/>
          </a:xfrm>
          <a:prstGeom prst="rect">
            <a:avLst/>
          </a:prstGeom>
          <a:noFill/>
        </p:spPr>
        <p:txBody>
          <a:bodyPr wrap="square" rtlCol="0">
            <a:spAutoFit/>
          </a:bodyPr>
          <a:lstStyle/>
          <a:p>
            <a:pPr algn="just"/>
            <a:r>
              <a:rPr lang="es-EC" b="1" dirty="0"/>
              <a:t>Recomendaciones</a:t>
            </a:r>
          </a:p>
          <a:p>
            <a:pPr algn="just"/>
            <a:r>
              <a:rPr lang="es-EC" dirty="0"/>
              <a:t>	</a:t>
            </a:r>
            <a:endParaRPr lang="es-EC" sz="1600" dirty="0"/>
          </a:p>
          <a:p>
            <a:pPr algn="just"/>
            <a:r>
              <a:rPr lang="es-EC" sz="2000" dirty="0"/>
              <a:t>Mantener el modelo </a:t>
            </a:r>
            <a:r>
              <a:rPr lang="es-EC" dirty="0"/>
              <a:t>Crédito Directo Basado en COSO ERM 2017, en la compañía y determinar oportunidades de mejora.</a:t>
            </a:r>
          </a:p>
          <a:p>
            <a:pPr algn="just"/>
            <a:r>
              <a:rPr lang="es-EC" dirty="0"/>
              <a:t> </a:t>
            </a:r>
            <a:endParaRPr lang="es-EC" sz="1600" dirty="0"/>
          </a:p>
          <a:p>
            <a:pPr algn="just"/>
            <a:r>
              <a:rPr lang="es-EC" dirty="0"/>
              <a:t>Corregir nuevas brechas, en el momento que se presenten o se detecten y a través de procedimientos de mejora, realizar cambios que puedan optimizar los resultados del modelo, a través de indicadores gestión que permitan su medición y control.</a:t>
            </a:r>
            <a:endParaRPr lang="es-EC" sz="1600" dirty="0"/>
          </a:p>
          <a:p>
            <a:pPr algn="just"/>
            <a:r>
              <a:rPr lang="es-EC" dirty="0"/>
              <a:t> </a:t>
            </a:r>
            <a:endParaRPr lang="es-EC" sz="1600" dirty="0"/>
          </a:p>
          <a:p>
            <a:pPr algn="just"/>
            <a:r>
              <a:rPr lang="es-EC" dirty="0"/>
              <a:t>Realizar procedimientos de control de manera periódica al modelo, para que este se robustezca y a través de planes de acción, se asignen tareas y responsables del control de los procesos para su normal funcionamiento y operatividad.</a:t>
            </a:r>
            <a:endParaRPr lang="es-EC" sz="1600" dirty="0"/>
          </a:p>
          <a:p>
            <a:pPr algn="just"/>
            <a:r>
              <a:rPr lang="es-EC" dirty="0"/>
              <a:t> </a:t>
            </a:r>
            <a:endParaRPr lang="es-EC" sz="1600" dirty="0"/>
          </a:p>
          <a:p>
            <a:pPr algn="just"/>
            <a:r>
              <a:rPr lang="es-EC" dirty="0"/>
              <a:t>Evaluar los resultados, los indicadores e índices que permitan realizar una mejora de los resultados financieros y evidenciar de manera objetivos, que estos se encuentran alineados a los objetivos y estrategias financieras de la compañía. </a:t>
            </a:r>
            <a:endParaRPr lang="es-EC" sz="1600" dirty="0"/>
          </a:p>
        </p:txBody>
      </p:sp>
    </p:spTree>
    <p:extLst>
      <p:ext uri="{BB962C8B-B14F-4D97-AF65-F5344CB8AC3E}">
        <p14:creationId xmlns:p14="http://schemas.microsoft.com/office/powerpoint/2010/main" val="2323951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5" name="CuadroTexto 4"/>
          <p:cNvSpPr txBox="1"/>
          <p:nvPr/>
        </p:nvSpPr>
        <p:spPr>
          <a:xfrm>
            <a:off x="1214219" y="1084076"/>
            <a:ext cx="8413106" cy="2031325"/>
          </a:xfrm>
          <a:prstGeom prst="rect">
            <a:avLst/>
          </a:prstGeom>
          <a:noFill/>
        </p:spPr>
        <p:txBody>
          <a:bodyPr wrap="square" rtlCol="0">
            <a:spAutoFit/>
          </a:bodyPr>
          <a:lstStyle/>
          <a:p>
            <a:pPr algn="just"/>
            <a:r>
              <a:rPr lang="es-EC" b="1" dirty="0" smtClean="0"/>
              <a:t>Análisis </a:t>
            </a:r>
            <a:r>
              <a:rPr lang="es-EC" b="1" dirty="0"/>
              <a:t>del contexto </a:t>
            </a:r>
            <a:r>
              <a:rPr lang="es-EC" b="1" dirty="0" smtClean="0"/>
              <a:t>del </a:t>
            </a:r>
            <a:r>
              <a:rPr lang="es-EC" b="1" dirty="0"/>
              <a:t>negocio</a:t>
            </a:r>
          </a:p>
          <a:p>
            <a:pPr algn="just"/>
            <a:endParaRPr lang="es-EC" dirty="0" smtClean="0"/>
          </a:p>
          <a:p>
            <a:pPr algn="just"/>
            <a:r>
              <a:rPr lang="es-EC" dirty="0" smtClean="0"/>
              <a:t>El </a:t>
            </a:r>
            <a:r>
              <a:rPr lang="es-EC" dirty="0"/>
              <a:t>análisis del entorno que la compañía Automotores Continental S. A., debe realizar y evaluar son los acontecimientos o cambios y tendencias que suceden en su entorno, </a:t>
            </a:r>
            <a:r>
              <a:rPr lang="es-EC" dirty="0" smtClean="0"/>
              <a:t>puede </a:t>
            </a:r>
            <a:r>
              <a:rPr lang="es-EC" dirty="0"/>
              <a:t>detectar oportunidades y amenazas, que beneficien o perjudiquen a la compañía.</a:t>
            </a:r>
          </a:p>
          <a:p>
            <a:endParaRPr lang="es-EC" dirty="0"/>
          </a:p>
        </p:txBody>
      </p:sp>
      <p:graphicFrame>
        <p:nvGraphicFramePr>
          <p:cNvPr id="6" name="Gráfico 5"/>
          <p:cNvGraphicFramePr/>
          <p:nvPr>
            <p:extLst>
              <p:ext uri="{D42A27DB-BD31-4B8C-83A1-F6EECF244321}">
                <p14:modId xmlns:p14="http://schemas.microsoft.com/office/powerpoint/2010/main" val="3174349949"/>
              </p:ext>
            </p:extLst>
          </p:nvPr>
        </p:nvGraphicFramePr>
        <p:xfrm>
          <a:off x="2521132" y="3115401"/>
          <a:ext cx="5525588"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70178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5" name="CuadroTexto 4"/>
          <p:cNvSpPr txBox="1"/>
          <p:nvPr/>
        </p:nvSpPr>
        <p:spPr>
          <a:xfrm>
            <a:off x="1175031" y="940384"/>
            <a:ext cx="8413106" cy="2862322"/>
          </a:xfrm>
          <a:prstGeom prst="rect">
            <a:avLst/>
          </a:prstGeom>
          <a:noFill/>
        </p:spPr>
        <p:txBody>
          <a:bodyPr wrap="square" rtlCol="0">
            <a:spAutoFit/>
          </a:bodyPr>
          <a:lstStyle/>
          <a:p>
            <a:r>
              <a:rPr lang="es-EC" b="1" dirty="0" smtClean="0"/>
              <a:t>Factor tecnológico</a:t>
            </a:r>
            <a:endParaRPr lang="es-EC" b="1" dirty="0"/>
          </a:p>
          <a:p>
            <a:r>
              <a:rPr lang="es-EC" b="1" dirty="0"/>
              <a:t> </a:t>
            </a:r>
            <a:endParaRPr lang="es-EC" dirty="0"/>
          </a:p>
          <a:p>
            <a:pPr algn="just"/>
            <a:r>
              <a:rPr lang="es-EC" dirty="0"/>
              <a:t>La compañía </a:t>
            </a:r>
            <a:r>
              <a:rPr lang="es-EC" dirty="0" smtClean="0"/>
              <a:t>cuenta </a:t>
            </a:r>
            <a:r>
              <a:rPr lang="es-EC" dirty="0"/>
              <a:t>con </a:t>
            </a:r>
            <a:r>
              <a:rPr lang="es-EC" dirty="0" smtClean="0"/>
              <a:t>un software </a:t>
            </a:r>
            <a:r>
              <a:rPr lang="es-EC" dirty="0"/>
              <a:t>es propio, diseñado específicamente para el sector automotriz, el cual está integrado en sus módulos de repuestos, talleres, vehículos y contabilidad, permitiendo realizar de manera eficiente todos los procesos, el mismo que tiene relación con el giro del negocio y cumple con las normativas contables, tributarias de manera </a:t>
            </a:r>
            <a:r>
              <a:rPr lang="es-EC" dirty="0" smtClean="0"/>
              <a:t>oportuna, el mismo que se realizó un desarrollo para la aplicación del modelo de crédito directo.</a:t>
            </a:r>
            <a:endParaRPr lang="es-EC" dirty="0"/>
          </a:p>
          <a:p>
            <a:pPr algn="just"/>
            <a:r>
              <a:rPr lang="es-EC" dirty="0"/>
              <a:t> </a:t>
            </a:r>
            <a:endParaRPr lang="es-EC" dirty="0" smtClean="0"/>
          </a:p>
          <a:p>
            <a:endParaRPr lang="es-EC" dirty="0"/>
          </a:p>
        </p:txBody>
      </p:sp>
      <p:sp>
        <p:nvSpPr>
          <p:cNvPr id="6" name="CuadroTexto 5"/>
          <p:cNvSpPr txBox="1"/>
          <p:nvPr/>
        </p:nvSpPr>
        <p:spPr>
          <a:xfrm>
            <a:off x="1301305" y="3711124"/>
            <a:ext cx="8413106" cy="2031325"/>
          </a:xfrm>
          <a:prstGeom prst="rect">
            <a:avLst/>
          </a:prstGeom>
          <a:noFill/>
        </p:spPr>
        <p:txBody>
          <a:bodyPr wrap="square" rtlCol="0">
            <a:spAutoFit/>
          </a:bodyPr>
          <a:lstStyle/>
          <a:p>
            <a:r>
              <a:rPr lang="es-MX" b="1" dirty="0" smtClean="0"/>
              <a:t>Recurso humano</a:t>
            </a:r>
            <a:endParaRPr lang="es-EC" b="1" dirty="0"/>
          </a:p>
          <a:p>
            <a:r>
              <a:rPr lang="es-EC" b="1" dirty="0"/>
              <a:t> </a:t>
            </a:r>
            <a:endParaRPr lang="es-EC" dirty="0"/>
          </a:p>
          <a:p>
            <a:pPr algn="just"/>
            <a:r>
              <a:rPr lang="es-EC" dirty="0"/>
              <a:t>La compañía </a:t>
            </a:r>
            <a:r>
              <a:rPr lang="es-EC" dirty="0" smtClean="0"/>
              <a:t>considera como prioritario el recurso humano, por lo que fomenta su cultura organización en base a principios y valores que son difundidos de manera continua a todos sus colaboradores.</a:t>
            </a:r>
            <a:endParaRPr lang="es-EC" dirty="0"/>
          </a:p>
          <a:p>
            <a:pPr algn="just"/>
            <a:r>
              <a:rPr lang="es-EC" dirty="0"/>
              <a:t> </a:t>
            </a:r>
            <a:endParaRPr lang="es-EC" dirty="0" smtClean="0"/>
          </a:p>
          <a:p>
            <a:endParaRPr lang="es-EC" dirty="0"/>
          </a:p>
        </p:txBody>
      </p:sp>
    </p:spTree>
    <p:extLst>
      <p:ext uri="{BB962C8B-B14F-4D97-AF65-F5344CB8AC3E}">
        <p14:creationId xmlns:p14="http://schemas.microsoft.com/office/powerpoint/2010/main" val="3360088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5" name="CuadroTexto 4"/>
          <p:cNvSpPr txBox="1"/>
          <p:nvPr/>
        </p:nvSpPr>
        <p:spPr>
          <a:xfrm>
            <a:off x="1070528" y="757646"/>
            <a:ext cx="8831118" cy="4524315"/>
          </a:xfrm>
          <a:prstGeom prst="rect">
            <a:avLst/>
          </a:prstGeom>
          <a:noFill/>
        </p:spPr>
        <p:txBody>
          <a:bodyPr wrap="square" rtlCol="0">
            <a:spAutoFit/>
          </a:bodyPr>
          <a:lstStyle/>
          <a:p>
            <a:pPr algn="just"/>
            <a:r>
              <a:rPr lang="es-EC" b="1" dirty="0" smtClean="0"/>
              <a:t>Análisis </a:t>
            </a:r>
            <a:r>
              <a:rPr lang="es-EC" b="1" dirty="0"/>
              <a:t>del proceso de Implementación </a:t>
            </a:r>
          </a:p>
          <a:p>
            <a:pPr algn="just"/>
            <a:endParaRPr lang="es-EC" dirty="0" smtClean="0"/>
          </a:p>
          <a:p>
            <a:pPr algn="just"/>
            <a:r>
              <a:rPr lang="es-EC" dirty="0" smtClean="0"/>
              <a:t>Se establecieron las </a:t>
            </a:r>
            <a:r>
              <a:rPr lang="es-EC" dirty="0"/>
              <a:t>brechas, diferencias y otros aspectos relevantes que se determinaron durante el proceso de i</a:t>
            </a:r>
            <a:r>
              <a:rPr lang="es-EC" dirty="0" smtClean="0"/>
              <a:t>mplementación </a:t>
            </a:r>
            <a:r>
              <a:rPr lang="es-EC" dirty="0"/>
              <a:t>del modelo en la compañía, los mismos que fueron evaluados, corregidos, mejorados y aplicados para la implementados.</a:t>
            </a:r>
          </a:p>
          <a:p>
            <a:pPr algn="just"/>
            <a:r>
              <a:rPr lang="es-EC" dirty="0"/>
              <a:t> </a:t>
            </a:r>
          </a:p>
          <a:p>
            <a:pPr algn="just"/>
            <a:endParaRPr lang="es-EC" b="1" dirty="0"/>
          </a:p>
          <a:p>
            <a:pPr algn="just"/>
            <a:r>
              <a:rPr lang="es-EC" dirty="0"/>
              <a:t>Durante el desarrollo de Implementación del modelo, se pudieron identificar diferencias entre lo que compañía realizaba, frente a los principios, componentes y requerimientos del modelo que eran necesarios para su aplicación, esto se pudo evidenciar en el desarrollo de la matriz que se aplicó durante el proceso de Implementación. </a:t>
            </a:r>
          </a:p>
          <a:p>
            <a:pPr algn="just"/>
            <a:r>
              <a:rPr lang="es-EC" dirty="0"/>
              <a:t> </a:t>
            </a:r>
          </a:p>
          <a:p>
            <a:pPr algn="just"/>
            <a:r>
              <a:rPr lang="es-EC" u="sng" dirty="0" smtClean="0"/>
              <a:t>Matriz </a:t>
            </a:r>
            <a:r>
              <a:rPr lang="es-EC" u="sng" dirty="0"/>
              <a:t>de Componentes del modelo COSO ERM 2017 que aplican para la compañía.</a:t>
            </a:r>
          </a:p>
          <a:p>
            <a:pPr algn="just"/>
            <a:endParaRPr lang="es-EC" dirty="0"/>
          </a:p>
        </p:txBody>
      </p:sp>
    </p:spTree>
    <p:extLst>
      <p:ext uri="{BB962C8B-B14F-4D97-AF65-F5344CB8AC3E}">
        <p14:creationId xmlns:p14="http://schemas.microsoft.com/office/powerpoint/2010/main" val="3604118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3177814151"/>
              </p:ext>
            </p:extLst>
          </p:nvPr>
        </p:nvGraphicFramePr>
        <p:xfrm>
          <a:off x="2396911" y="680698"/>
          <a:ext cx="7014057" cy="5925792"/>
        </p:xfrm>
        <a:graphic>
          <a:graphicData uri="http://schemas.openxmlformats.org/drawingml/2006/table">
            <a:tbl>
              <a:tblPr firstRow="1" firstCol="1" bandRow="1"/>
              <a:tblGrid>
                <a:gridCol w="2338019">
                  <a:extLst>
                    <a:ext uri="{9D8B030D-6E8A-4147-A177-3AD203B41FA5}">
                      <a16:colId xmlns:a16="http://schemas.microsoft.com/office/drawing/2014/main" xmlns="" val="680550295"/>
                    </a:ext>
                  </a:extLst>
                </a:gridCol>
                <a:gridCol w="2541081">
                  <a:extLst>
                    <a:ext uri="{9D8B030D-6E8A-4147-A177-3AD203B41FA5}">
                      <a16:colId xmlns:a16="http://schemas.microsoft.com/office/drawing/2014/main" xmlns="" val="274362126"/>
                    </a:ext>
                  </a:extLst>
                </a:gridCol>
                <a:gridCol w="2134957">
                  <a:extLst>
                    <a:ext uri="{9D8B030D-6E8A-4147-A177-3AD203B41FA5}">
                      <a16:colId xmlns:a16="http://schemas.microsoft.com/office/drawing/2014/main" xmlns="" val="3568875057"/>
                    </a:ext>
                  </a:extLst>
                </a:gridCol>
              </a:tblGrid>
              <a:tr h="192212">
                <a:tc gridSpan="3">
                  <a:txBody>
                    <a:bodyPr/>
                    <a:lstStyle/>
                    <a:p>
                      <a:pPr algn="just">
                        <a:lnSpc>
                          <a:spcPct val="150000"/>
                        </a:lnSpc>
                        <a:spcAft>
                          <a:spcPts val="0"/>
                        </a:spcAft>
                      </a:pPr>
                      <a:r>
                        <a:rPr lang="es-EC" sz="10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MATRIZ DE COMPONENTES COSO ERM 2017 QUE APLICA AUTOMOTORES CONTINENTAL</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918071043"/>
                  </a:ext>
                </a:extLst>
              </a:tr>
              <a:tr h="192212">
                <a:tc>
                  <a:txBody>
                    <a:bodyPr/>
                    <a:lstStyle/>
                    <a:p>
                      <a:pPr algn="just">
                        <a:lnSpc>
                          <a:spcPct val="150000"/>
                        </a:lnSpc>
                        <a:spcAft>
                          <a:spcPts val="0"/>
                        </a:spcAft>
                      </a:pPr>
                      <a:r>
                        <a:rPr lang="es-EC" sz="1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Componente:</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Principios:</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pPr>
                      <a:r>
                        <a:rPr lang="es-EC" sz="10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Aplica:</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xmlns="" val="578890236"/>
                  </a:ext>
                </a:extLst>
              </a:tr>
              <a:tr h="384424">
                <a:tc rowSpan="5">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Gobierno y cultura</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La Junta Directiva ejerce supervisión sobre los riesgos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PARCIALMENTE</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944324637"/>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Establece estructuras operativas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PARCIALMENTE</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023831712"/>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Define la cultura deseada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495122946"/>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Demuestra compromiso con los valores éticos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05517382"/>
                  </a:ext>
                </a:extLst>
              </a:tr>
              <a:tr h="384424">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Atrae, desarrolla y retiene individuos competentes</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PARCIALMENTE</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97584317"/>
                  </a:ext>
                </a:extLst>
              </a:tr>
              <a:tr h="192212">
                <a:tc rowSpan="4">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Estrategia y objetivos</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Analiza el contexto empresarial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211977745"/>
                  </a:ext>
                </a:extLst>
              </a:tr>
              <a:tr h="192212">
                <a:tc vMerge="1">
                  <a:txBody>
                    <a:bodyPr/>
                    <a:lstStyle/>
                    <a:p>
                      <a:endParaRPr lang="es-EC"/>
                    </a:p>
                  </a:txBody>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Define el apetito al riesgo </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185011091"/>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Evalúa estrategias alternativas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664729122"/>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Formula los objetivos empresariales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248332635"/>
                  </a:ext>
                </a:extLst>
              </a:tr>
              <a:tr h="192212">
                <a:tc rowSpan="5">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Desempeño</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Identifica riesgos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1503586"/>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Evalúa la severidad de los riesgos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86402883"/>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Prioriza los riesgos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315667228"/>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Implementas las respuestas al riesgo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12771711"/>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Desarrollar un portafolio de riesgos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250766488"/>
                  </a:ext>
                </a:extLst>
              </a:tr>
              <a:tr h="192212">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Evaluación y revisión</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Evalúa los cambios sustanciales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57445945"/>
                  </a:ext>
                </a:extLst>
              </a:tr>
              <a:tr h="192212">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Revisa los riesgos y el desempeño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60245506"/>
                  </a:ext>
                </a:extLst>
              </a:tr>
              <a:tr h="384424">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Propone mejoras en la gestión de riesgos empresariales </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03735773"/>
                  </a:ext>
                </a:extLst>
              </a:tr>
              <a:tr h="298864">
                <a:tc rowSpan="3">
                  <a:txBody>
                    <a:bodyPr/>
                    <a:lstStyle/>
                    <a:p>
                      <a:pPr algn="just">
                        <a:lnSpc>
                          <a:spcPct val="150000"/>
                        </a:lnSpc>
                        <a:spcAft>
                          <a:spcPts val="0"/>
                        </a:spcAft>
                      </a:pPr>
                      <a:r>
                        <a:rPr lang="es-EC"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Información, Comunicación y Reporte.</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 Apalanca información y tecnología</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61139636"/>
                  </a:ext>
                </a:extLst>
              </a:tr>
              <a:tr h="298864">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a:t>
                      </a:r>
                      <a:r>
                        <a:rPr lang="es-EC" sz="100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Comunica información de Riesgo.</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PARCIALMENTE</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383347610"/>
                  </a:ext>
                </a:extLst>
              </a:tr>
              <a:tr h="298864">
                <a:tc vMerge="1">
                  <a:txBody>
                    <a:bodyPr/>
                    <a:lstStyle/>
                    <a:p>
                      <a:endParaRPr lang="es-EC"/>
                    </a:p>
                  </a:txBody>
                  <a:tcPr/>
                </a:tc>
                <a:tc>
                  <a:txBody>
                    <a:bodyPr/>
                    <a:lstStyle/>
                    <a:p>
                      <a:pPr algn="just">
                        <a:lnSpc>
                          <a:spcPct val="150000"/>
                        </a:lnSpc>
                        <a:spcAft>
                          <a:spcPts val="0"/>
                        </a:spcAft>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r>
                        <a:rPr lang="es-EC" sz="100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Informa sobre riesgo, cultura y desempeño.</a:t>
                      </a:r>
                      <a:endParaRPr lang="es-EC"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PARCIALMENTE</a:t>
                      </a:r>
                      <a:endParaRPr lang="es-EC"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028" marR="290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72116175"/>
                  </a:ext>
                </a:extLst>
              </a:tr>
            </a:tbl>
          </a:graphicData>
        </a:graphic>
      </p:graphicFrame>
    </p:spTree>
    <p:extLst>
      <p:ext uri="{BB962C8B-B14F-4D97-AF65-F5344CB8AC3E}">
        <p14:creationId xmlns:p14="http://schemas.microsoft.com/office/powerpoint/2010/main" val="2120999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6" name="CuadroTexto 5"/>
          <p:cNvSpPr txBox="1"/>
          <p:nvPr/>
        </p:nvSpPr>
        <p:spPr>
          <a:xfrm>
            <a:off x="1306285" y="757646"/>
            <a:ext cx="8281852" cy="1200329"/>
          </a:xfrm>
          <a:prstGeom prst="rect">
            <a:avLst/>
          </a:prstGeom>
          <a:noFill/>
        </p:spPr>
        <p:txBody>
          <a:bodyPr wrap="square" rtlCol="0">
            <a:spAutoFit/>
          </a:bodyPr>
          <a:lstStyle/>
          <a:p>
            <a:r>
              <a:rPr lang="es-EC" b="1" dirty="0"/>
              <a:t>Estructura del Área Financiera</a:t>
            </a:r>
          </a:p>
          <a:p>
            <a:endParaRPr lang="es-EC" dirty="0" smtClean="0"/>
          </a:p>
          <a:p>
            <a:r>
              <a:rPr lang="es-EC" dirty="0" smtClean="0"/>
              <a:t>El resultado </a:t>
            </a:r>
            <a:r>
              <a:rPr lang="es-EC" dirty="0"/>
              <a:t>de la </a:t>
            </a:r>
            <a:r>
              <a:rPr lang="es-EC" dirty="0" smtClean="0"/>
              <a:t>implementación </a:t>
            </a:r>
            <a:r>
              <a:rPr lang="es-EC" dirty="0"/>
              <a:t>del modelo COSO, genero un cambio en la estructura del área financiera, </a:t>
            </a:r>
            <a:r>
              <a:rPr lang="es-EC" dirty="0" smtClean="0"/>
              <a:t>como se presenta a continuación.</a:t>
            </a:r>
            <a:endParaRPr lang="es-EC" dirty="0"/>
          </a:p>
        </p:txBody>
      </p:sp>
      <p:graphicFrame>
        <p:nvGraphicFramePr>
          <p:cNvPr id="13" name="Diagrama 12"/>
          <p:cNvGraphicFramePr/>
          <p:nvPr>
            <p:extLst>
              <p:ext uri="{D42A27DB-BD31-4B8C-83A1-F6EECF244321}">
                <p14:modId xmlns:p14="http://schemas.microsoft.com/office/powerpoint/2010/main" val="4194215257"/>
              </p:ext>
            </p:extLst>
          </p:nvPr>
        </p:nvGraphicFramePr>
        <p:xfrm>
          <a:off x="822961" y="2752860"/>
          <a:ext cx="4572000" cy="3305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a 13"/>
          <p:cNvGraphicFramePr/>
          <p:nvPr>
            <p:extLst>
              <p:ext uri="{D42A27DB-BD31-4B8C-83A1-F6EECF244321}">
                <p14:modId xmlns:p14="http://schemas.microsoft.com/office/powerpoint/2010/main" val="2870194279"/>
              </p:ext>
            </p:extLst>
          </p:nvPr>
        </p:nvGraphicFramePr>
        <p:xfrm>
          <a:off x="4966698" y="2752860"/>
          <a:ext cx="5759450" cy="33051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CuadroTexto 1"/>
          <p:cNvSpPr txBox="1"/>
          <p:nvPr/>
        </p:nvSpPr>
        <p:spPr>
          <a:xfrm>
            <a:off x="1626327" y="2170751"/>
            <a:ext cx="2965268" cy="369332"/>
          </a:xfrm>
          <a:prstGeom prst="rect">
            <a:avLst/>
          </a:prstGeom>
          <a:noFill/>
        </p:spPr>
        <p:txBody>
          <a:bodyPr wrap="square" rtlCol="0">
            <a:spAutoFit/>
          </a:bodyPr>
          <a:lstStyle/>
          <a:p>
            <a:r>
              <a:rPr lang="es-MX" b="1" dirty="0" smtClean="0">
                <a:solidFill>
                  <a:srgbClr val="0070C0"/>
                </a:solidFill>
              </a:rPr>
              <a:t>ESTRUCTURA ANTERIOR</a:t>
            </a:r>
            <a:endParaRPr lang="es-EC" b="1" dirty="0">
              <a:solidFill>
                <a:srgbClr val="0070C0"/>
              </a:solidFill>
            </a:endParaRPr>
          </a:p>
        </p:txBody>
      </p:sp>
      <p:sp>
        <p:nvSpPr>
          <p:cNvPr id="8" name="CuadroTexto 7"/>
          <p:cNvSpPr txBox="1"/>
          <p:nvPr/>
        </p:nvSpPr>
        <p:spPr>
          <a:xfrm>
            <a:off x="6363789" y="2170751"/>
            <a:ext cx="2965268" cy="369332"/>
          </a:xfrm>
          <a:prstGeom prst="rect">
            <a:avLst/>
          </a:prstGeom>
          <a:noFill/>
        </p:spPr>
        <p:txBody>
          <a:bodyPr wrap="square" rtlCol="0">
            <a:spAutoFit/>
          </a:bodyPr>
          <a:lstStyle/>
          <a:p>
            <a:r>
              <a:rPr lang="es-MX" dirty="0" smtClean="0">
                <a:solidFill>
                  <a:srgbClr val="FF0000"/>
                </a:solidFill>
              </a:rPr>
              <a:t>NUEVA ESTRUCTURA</a:t>
            </a:r>
            <a:endParaRPr lang="es-EC" dirty="0">
              <a:solidFill>
                <a:srgbClr val="FF0000"/>
              </a:solidFill>
            </a:endParaRPr>
          </a:p>
        </p:txBody>
      </p:sp>
    </p:spTree>
    <p:extLst>
      <p:ext uri="{BB962C8B-B14F-4D97-AF65-F5344CB8AC3E}">
        <p14:creationId xmlns:p14="http://schemas.microsoft.com/office/powerpoint/2010/main" val="75003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383279" y="129200"/>
            <a:ext cx="5433209" cy="551498"/>
          </a:xfrm>
        </p:spPr>
        <p:txBody>
          <a:bodyPr>
            <a:normAutofit/>
          </a:bodyPr>
          <a:lstStyle/>
          <a:p>
            <a:r>
              <a:rPr lang="es-EC" sz="1600" b="1" dirty="0"/>
              <a:t>MAESTRÍA EN FINANZAS EMPRESARIALES PROMOCION </a:t>
            </a:r>
            <a:r>
              <a:rPr lang="es-EC" sz="1600" b="1" dirty="0" smtClean="0"/>
              <a:t>XI</a:t>
            </a:r>
            <a:endParaRPr lang="es-EC" sz="1600" dirty="0"/>
          </a:p>
        </p:txBody>
      </p:sp>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1" y="52252"/>
            <a:ext cx="2220686" cy="705394"/>
          </a:xfrm>
          <a:prstGeom prst="rect">
            <a:avLst/>
          </a:prstGeom>
          <a:noFill/>
          <a:ln>
            <a:noFill/>
          </a:ln>
        </p:spPr>
      </p:pic>
      <p:sp>
        <p:nvSpPr>
          <p:cNvPr id="2" name="CuadroTexto 1"/>
          <p:cNvSpPr txBox="1"/>
          <p:nvPr/>
        </p:nvSpPr>
        <p:spPr>
          <a:xfrm>
            <a:off x="1933304" y="862149"/>
            <a:ext cx="7746273" cy="5078313"/>
          </a:xfrm>
          <a:prstGeom prst="rect">
            <a:avLst/>
          </a:prstGeom>
          <a:noFill/>
        </p:spPr>
        <p:txBody>
          <a:bodyPr wrap="square" rtlCol="0">
            <a:spAutoFit/>
          </a:bodyPr>
          <a:lstStyle/>
          <a:p>
            <a:r>
              <a:rPr lang="es-EC" dirty="0" smtClean="0"/>
              <a:t>NUEVA POLITICA </a:t>
            </a:r>
            <a:r>
              <a:rPr lang="es-EC" dirty="0"/>
              <a:t>DE CRÉDITO DIRECTO</a:t>
            </a:r>
          </a:p>
          <a:p>
            <a:endParaRPr lang="es-ES_tradnl" dirty="0" smtClean="0"/>
          </a:p>
          <a:p>
            <a:r>
              <a:rPr lang="es-ES_tradnl" b="1" u="sng" dirty="0" smtClean="0"/>
              <a:t>Evaluación </a:t>
            </a:r>
            <a:r>
              <a:rPr lang="es-ES_tradnl" b="1" u="sng" dirty="0"/>
              <a:t>y </a:t>
            </a:r>
            <a:r>
              <a:rPr lang="es-ES_tradnl" b="1" u="sng" dirty="0" smtClean="0"/>
              <a:t>Análisis:</a:t>
            </a:r>
            <a:endParaRPr lang="es-EC" b="1" u="sng" dirty="0"/>
          </a:p>
          <a:p>
            <a:r>
              <a:rPr lang="es-ES_tradnl" dirty="0"/>
              <a:t> </a:t>
            </a:r>
            <a:endParaRPr lang="es-EC" dirty="0"/>
          </a:p>
          <a:p>
            <a:pPr lvl="0"/>
            <a:r>
              <a:rPr lang="es-ES_tradnl" dirty="0" smtClean="0"/>
              <a:t>Experiencia </a:t>
            </a:r>
            <a:r>
              <a:rPr lang="es-ES_tradnl" dirty="0"/>
              <a:t>crediticia: 		</a:t>
            </a:r>
            <a:endParaRPr lang="es-EC" dirty="0"/>
          </a:p>
          <a:p>
            <a:pPr lvl="0"/>
            <a:r>
              <a:rPr lang="es-ES_tradnl" dirty="0" smtClean="0"/>
              <a:t>Capacidad </a:t>
            </a:r>
            <a:r>
              <a:rPr lang="es-ES_tradnl" dirty="0"/>
              <a:t>de endeudamiento:	</a:t>
            </a:r>
            <a:endParaRPr lang="es-EC" dirty="0"/>
          </a:p>
          <a:p>
            <a:pPr lvl="0"/>
            <a:r>
              <a:rPr lang="es-ES_tradnl" dirty="0"/>
              <a:t>Análisis de ingresos (netos) y gastos.</a:t>
            </a:r>
            <a:endParaRPr lang="es-EC" dirty="0"/>
          </a:p>
          <a:p>
            <a:pPr lvl="0"/>
            <a:r>
              <a:rPr lang="es-ES_tradnl" dirty="0" smtClean="0"/>
              <a:t>Colaterales</a:t>
            </a:r>
            <a:r>
              <a:rPr lang="es-ES_tradnl" dirty="0"/>
              <a:t>:			</a:t>
            </a:r>
            <a:endParaRPr lang="es-EC" dirty="0"/>
          </a:p>
          <a:p>
            <a:pPr lvl="0"/>
            <a:r>
              <a:rPr lang="es-ES_tradnl" dirty="0" smtClean="0"/>
              <a:t>Condiciones</a:t>
            </a:r>
            <a:r>
              <a:rPr lang="es-ES_tradnl" dirty="0"/>
              <a:t>:			</a:t>
            </a:r>
            <a:endParaRPr lang="es-EC" dirty="0"/>
          </a:p>
          <a:p>
            <a:r>
              <a:rPr lang="es-ES_tradnl" dirty="0" smtClean="0"/>
              <a:t>Score </a:t>
            </a:r>
            <a:r>
              <a:rPr lang="es-ES_tradnl" dirty="0"/>
              <a:t>de cartera.			</a:t>
            </a:r>
            <a:endParaRPr lang="es-EC" dirty="0"/>
          </a:p>
          <a:p>
            <a:r>
              <a:rPr lang="es-EC" dirty="0"/>
              <a:t> </a:t>
            </a:r>
            <a:endParaRPr lang="es-EC" dirty="0" smtClean="0"/>
          </a:p>
          <a:p>
            <a:r>
              <a:rPr lang="es-EC" dirty="0"/>
              <a:t>Créditos con excepción serán autorizados por la Subgerencia General y/o Gerencia General, en comité de crédito.</a:t>
            </a:r>
          </a:p>
          <a:p>
            <a:r>
              <a:rPr lang="es-EC" dirty="0"/>
              <a:t>Financiamiento de Entradas (como excepción)</a:t>
            </a:r>
          </a:p>
          <a:p>
            <a:r>
              <a:rPr lang="es-EC" dirty="0"/>
              <a:t>El valor a recibir nunca debe ser inferior al 12% del valor total de la factura.</a:t>
            </a:r>
          </a:p>
          <a:p>
            <a:endParaRPr lang="es-EC" dirty="0"/>
          </a:p>
          <a:p>
            <a:r>
              <a:rPr lang="es-EC" dirty="0"/>
              <a:t> </a:t>
            </a:r>
          </a:p>
        </p:txBody>
      </p:sp>
    </p:spTree>
    <p:extLst>
      <p:ext uri="{BB962C8B-B14F-4D97-AF65-F5344CB8AC3E}">
        <p14:creationId xmlns:p14="http://schemas.microsoft.com/office/powerpoint/2010/main" val="191300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2094</TotalTime>
  <Words>2555</Words>
  <Application>Microsoft Office PowerPoint</Application>
  <PresentationFormat>Panorámica</PresentationFormat>
  <Paragraphs>843</Paragraphs>
  <Slides>30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30</vt:i4>
      </vt:variant>
    </vt:vector>
  </HeadingPairs>
  <TitlesOfParts>
    <vt:vector size="37" baseType="lpstr">
      <vt:lpstr>Arial</vt:lpstr>
      <vt:lpstr>Arial Narrow</vt:lpstr>
      <vt:lpstr>Calibri</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Darwin Onofa</dc:creator>
  <cp:lastModifiedBy>Jannett</cp:lastModifiedBy>
  <cp:revision>39</cp:revision>
  <dcterms:created xsi:type="dcterms:W3CDTF">2021-12-19T22:18:21Z</dcterms:created>
  <dcterms:modified xsi:type="dcterms:W3CDTF">2022-01-12T21:07:58Z</dcterms:modified>
</cp:coreProperties>
</file>