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sldIdLst>
    <p:sldId id="287" r:id="rId2"/>
    <p:sldId id="318" r:id="rId3"/>
    <p:sldId id="277" r:id="rId4"/>
    <p:sldId id="278" r:id="rId5"/>
    <p:sldId id="279" r:id="rId6"/>
    <p:sldId id="289" r:id="rId7"/>
    <p:sldId id="280" r:id="rId8"/>
    <p:sldId id="281" r:id="rId9"/>
    <p:sldId id="282" r:id="rId10"/>
    <p:sldId id="283" r:id="rId11"/>
    <p:sldId id="301" r:id="rId12"/>
    <p:sldId id="302" r:id="rId13"/>
    <p:sldId id="303" r:id="rId14"/>
    <p:sldId id="304" r:id="rId15"/>
    <p:sldId id="286" r:id="rId16"/>
    <p:sldId id="306" r:id="rId17"/>
    <p:sldId id="305" r:id="rId18"/>
    <p:sldId id="309" r:id="rId19"/>
    <p:sldId id="310" r:id="rId20"/>
    <p:sldId id="312" r:id="rId21"/>
    <p:sldId id="311" r:id="rId22"/>
    <p:sldId id="313" r:id="rId23"/>
    <p:sldId id="315" r:id="rId24"/>
    <p:sldId id="316" r:id="rId25"/>
    <p:sldId id="298" r:id="rId26"/>
    <p:sldId id="299" r:id="rId27"/>
    <p:sldId id="256"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99A"/>
    <a:srgbClr val="695362"/>
    <a:srgbClr val="7A7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88CAA-81C1-4076-8CBA-E97B01FA925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5FF919E5-C48B-400F-B832-6FFB2525D452}">
      <dgm:prSet phldrT="[Texto]" phldr="1"/>
      <dgm:spPr/>
      <dgm:t>
        <a:bodyPr/>
        <a:lstStyle/>
        <a:p>
          <a:endParaRPr lang="es-ES" dirty="0"/>
        </a:p>
      </dgm:t>
    </dgm:pt>
    <dgm:pt modelId="{304F4F53-3577-448C-ADC1-C9B68512F078}" type="parTrans" cxnId="{8B50EC72-BB51-4F90-94A3-183D09326CDF}">
      <dgm:prSet/>
      <dgm:spPr/>
      <dgm:t>
        <a:bodyPr/>
        <a:lstStyle/>
        <a:p>
          <a:endParaRPr lang="es-ES"/>
        </a:p>
      </dgm:t>
    </dgm:pt>
    <dgm:pt modelId="{F4C41545-6814-4CF9-AA8C-BD9143876836}" type="sibTrans" cxnId="{8B50EC72-BB51-4F90-94A3-183D09326CDF}">
      <dgm:prSet/>
      <dgm:spPr/>
      <dgm:t>
        <a:bodyPr/>
        <a:lstStyle/>
        <a:p>
          <a:endParaRPr lang="es-ES"/>
        </a:p>
      </dgm:t>
    </dgm:pt>
    <dgm:pt modelId="{D70BF9ED-33D7-4EC0-9FC5-C077D13BD277}">
      <dgm:prSet phldrT="[Texto]"/>
      <dgm:spPr/>
      <dgm:t>
        <a:bodyPr/>
        <a:lstStyle/>
        <a:p>
          <a:pPr algn="just"/>
          <a:r>
            <a:rPr lang="es-EC" dirty="0" smtClean="0"/>
            <a:t>Automotores Continental S. A., fija políticas de financiamiento, en función de las necesidades de crédito directo que tienen sus clientes, para lo cual la compañía realizará su control y seguimiento mediante el Modelo de Control COSO ERM 2017.</a:t>
          </a:r>
          <a:endParaRPr lang="es-ES" dirty="0"/>
        </a:p>
      </dgm:t>
    </dgm:pt>
    <dgm:pt modelId="{06207F11-AFB5-48CE-A975-40877BA9EA80}" type="parTrans" cxnId="{32F5214D-2004-4765-A97F-244A2B452F5A}">
      <dgm:prSet/>
      <dgm:spPr/>
      <dgm:t>
        <a:bodyPr/>
        <a:lstStyle/>
        <a:p>
          <a:endParaRPr lang="es-ES"/>
        </a:p>
      </dgm:t>
    </dgm:pt>
    <dgm:pt modelId="{D54DE08E-87A4-4F00-A12D-C86D287BA881}" type="sibTrans" cxnId="{32F5214D-2004-4765-A97F-244A2B452F5A}">
      <dgm:prSet/>
      <dgm:spPr/>
      <dgm:t>
        <a:bodyPr/>
        <a:lstStyle/>
        <a:p>
          <a:endParaRPr lang="es-ES"/>
        </a:p>
      </dgm:t>
    </dgm:pt>
    <dgm:pt modelId="{F54DBB76-9B2E-4C28-8E78-AF1D97D40F17}">
      <dgm:prSet phldrT="[Texto]" phldr="1"/>
      <dgm:spPr/>
      <dgm:t>
        <a:bodyPr/>
        <a:lstStyle/>
        <a:p>
          <a:endParaRPr lang="es-ES" dirty="0"/>
        </a:p>
      </dgm:t>
    </dgm:pt>
    <dgm:pt modelId="{E0A88C17-EBC8-47E9-BC62-02BEEE00EA1C}" type="parTrans" cxnId="{4ACD0A01-E159-4947-81C9-431CBA52C2B8}">
      <dgm:prSet/>
      <dgm:spPr/>
      <dgm:t>
        <a:bodyPr/>
        <a:lstStyle/>
        <a:p>
          <a:endParaRPr lang="es-ES"/>
        </a:p>
      </dgm:t>
    </dgm:pt>
    <dgm:pt modelId="{11330D90-CADA-47D4-B88C-370F3A25311D}" type="sibTrans" cxnId="{4ACD0A01-E159-4947-81C9-431CBA52C2B8}">
      <dgm:prSet/>
      <dgm:spPr/>
      <dgm:t>
        <a:bodyPr/>
        <a:lstStyle/>
        <a:p>
          <a:endParaRPr lang="es-ES"/>
        </a:p>
      </dgm:t>
    </dgm:pt>
    <dgm:pt modelId="{FC6565B7-02CC-4365-8E50-E0636A30D166}">
      <dgm:prSet phldrT="[Texto]"/>
      <dgm:spPr/>
      <dgm:t>
        <a:bodyPr/>
        <a:lstStyle/>
        <a:p>
          <a:pPr algn="just"/>
          <a:r>
            <a:rPr lang="es-EC" dirty="0" smtClean="0"/>
            <a:t>Las políticas son fijadas por la Gerencia Financiera, tiene una correlación con los cambios que se producen en el mercado, con lo cual se establece el procedimiento de crédito directo, y con estas políticas se estima que las ventas se incrementarán en relación a años anteriores</a:t>
          </a:r>
          <a:endParaRPr lang="es-ES" dirty="0"/>
        </a:p>
      </dgm:t>
    </dgm:pt>
    <dgm:pt modelId="{5935E163-05F8-4983-A6D3-6C011D49F119}" type="parTrans" cxnId="{9E2BA3DF-442B-45E6-9D1B-E5F9E3AF6AC9}">
      <dgm:prSet/>
      <dgm:spPr/>
      <dgm:t>
        <a:bodyPr/>
        <a:lstStyle/>
        <a:p>
          <a:endParaRPr lang="es-ES"/>
        </a:p>
      </dgm:t>
    </dgm:pt>
    <dgm:pt modelId="{DFEA2B59-C513-477D-9FB2-098BDF15C948}" type="sibTrans" cxnId="{9E2BA3DF-442B-45E6-9D1B-E5F9E3AF6AC9}">
      <dgm:prSet/>
      <dgm:spPr/>
      <dgm:t>
        <a:bodyPr/>
        <a:lstStyle/>
        <a:p>
          <a:endParaRPr lang="es-ES"/>
        </a:p>
      </dgm:t>
    </dgm:pt>
    <dgm:pt modelId="{14A49067-E195-4EA4-9E76-3576F7D4F644}">
      <dgm:prSet phldrT="[Texto]" phldr="1"/>
      <dgm:spPr/>
      <dgm:t>
        <a:bodyPr/>
        <a:lstStyle/>
        <a:p>
          <a:endParaRPr lang="es-ES"/>
        </a:p>
      </dgm:t>
    </dgm:pt>
    <dgm:pt modelId="{4D76AE84-6997-44CF-A95B-557C4A31774F}" type="parTrans" cxnId="{2CC1B7B2-F83D-4B77-BA61-C8981DB4D0FC}">
      <dgm:prSet/>
      <dgm:spPr/>
      <dgm:t>
        <a:bodyPr/>
        <a:lstStyle/>
        <a:p>
          <a:endParaRPr lang="es-ES"/>
        </a:p>
      </dgm:t>
    </dgm:pt>
    <dgm:pt modelId="{7D348D4D-2FE9-42E7-A2B4-11D578126D5C}" type="sibTrans" cxnId="{2CC1B7B2-F83D-4B77-BA61-C8981DB4D0FC}">
      <dgm:prSet/>
      <dgm:spPr/>
      <dgm:t>
        <a:bodyPr/>
        <a:lstStyle/>
        <a:p>
          <a:endParaRPr lang="es-ES"/>
        </a:p>
      </dgm:t>
    </dgm:pt>
    <dgm:pt modelId="{CCD986B7-7953-4497-A8D4-9718D2FE000D}">
      <dgm:prSet phldrT="[Texto]"/>
      <dgm:spPr/>
      <dgm:t>
        <a:bodyPr/>
        <a:lstStyle/>
        <a:p>
          <a:pPr algn="just"/>
          <a:r>
            <a:rPr lang="es-EC" dirty="0" smtClean="0"/>
            <a:t>Por esta razón, el modelo COSO ERM 2017, constituye una práctica corporativa enfocada en el control y seguimiento del procedimiento de crédito directo, que busca mitigar el riesgo y evitar irregularidades que tengan consecuencias en los resultados económicos en la compañía.</a:t>
          </a:r>
          <a:endParaRPr lang="es-ES" dirty="0"/>
        </a:p>
      </dgm:t>
    </dgm:pt>
    <dgm:pt modelId="{189F2472-9754-438C-AE07-B392D30913E7}" type="parTrans" cxnId="{622F62A9-5796-4FA7-BE15-2D4462FE9048}">
      <dgm:prSet/>
      <dgm:spPr/>
      <dgm:t>
        <a:bodyPr/>
        <a:lstStyle/>
        <a:p>
          <a:endParaRPr lang="es-ES"/>
        </a:p>
      </dgm:t>
    </dgm:pt>
    <dgm:pt modelId="{5AF174CB-B907-4C01-82CB-B33C6048C301}" type="sibTrans" cxnId="{622F62A9-5796-4FA7-BE15-2D4462FE9048}">
      <dgm:prSet/>
      <dgm:spPr/>
      <dgm:t>
        <a:bodyPr/>
        <a:lstStyle/>
        <a:p>
          <a:endParaRPr lang="es-ES"/>
        </a:p>
      </dgm:t>
    </dgm:pt>
    <dgm:pt modelId="{3044BA81-5B8E-48B7-A2F3-577791DEE60B}" type="pres">
      <dgm:prSet presAssocID="{9B888CAA-81C1-4076-8CBA-E97B01FA925D}" presName="Name0" presStyleCnt="0">
        <dgm:presLayoutVars>
          <dgm:dir/>
          <dgm:animLvl val="lvl"/>
          <dgm:resizeHandles val="exact"/>
        </dgm:presLayoutVars>
      </dgm:prSet>
      <dgm:spPr/>
      <dgm:t>
        <a:bodyPr/>
        <a:lstStyle/>
        <a:p>
          <a:endParaRPr lang="es-ES"/>
        </a:p>
      </dgm:t>
    </dgm:pt>
    <dgm:pt modelId="{6E115CBB-5DBD-4F1F-84F7-62359F262044}" type="pres">
      <dgm:prSet presAssocID="{5FF919E5-C48B-400F-B832-6FFB2525D452}" presName="compositeNode" presStyleCnt="0">
        <dgm:presLayoutVars>
          <dgm:bulletEnabled val="1"/>
        </dgm:presLayoutVars>
      </dgm:prSet>
      <dgm:spPr/>
    </dgm:pt>
    <dgm:pt modelId="{7A1B83E8-C365-496C-BAD7-3AAA8D1298BC}" type="pres">
      <dgm:prSet presAssocID="{5FF919E5-C48B-400F-B832-6FFB2525D452}" presName="bgRect" presStyleLbl="node1" presStyleIdx="0" presStyleCnt="3"/>
      <dgm:spPr/>
      <dgm:t>
        <a:bodyPr/>
        <a:lstStyle/>
        <a:p>
          <a:endParaRPr lang="es-ES"/>
        </a:p>
      </dgm:t>
    </dgm:pt>
    <dgm:pt modelId="{E5C06DEA-460A-4C11-B0AC-101A0E192383}" type="pres">
      <dgm:prSet presAssocID="{5FF919E5-C48B-400F-B832-6FFB2525D452}" presName="parentNode" presStyleLbl="node1" presStyleIdx="0" presStyleCnt="3">
        <dgm:presLayoutVars>
          <dgm:chMax val="0"/>
          <dgm:bulletEnabled val="1"/>
        </dgm:presLayoutVars>
      </dgm:prSet>
      <dgm:spPr/>
      <dgm:t>
        <a:bodyPr/>
        <a:lstStyle/>
        <a:p>
          <a:endParaRPr lang="es-ES"/>
        </a:p>
      </dgm:t>
    </dgm:pt>
    <dgm:pt modelId="{87635B92-A4E2-4495-89E8-A0531F068692}" type="pres">
      <dgm:prSet presAssocID="{5FF919E5-C48B-400F-B832-6FFB2525D452}" presName="childNode" presStyleLbl="node1" presStyleIdx="0" presStyleCnt="3">
        <dgm:presLayoutVars>
          <dgm:bulletEnabled val="1"/>
        </dgm:presLayoutVars>
      </dgm:prSet>
      <dgm:spPr/>
      <dgm:t>
        <a:bodyPr/>
        <a:lstStyle/>
        <a:p>
          <a:endParaRPr lang="es-ES"/>
        </a:p>
      </dgm:t>
    </dgm:pt>
    <dgm:pt modelId="{B35E377A-6EF0-4F06-9BF0-540BEB544121}" type="pres">
      <dgm:prSet presAssocID="{F4C41545-6814-4CF9-AA8C-BD9143876836}" presName="hSp" presStyleCnt="0"/>
      <dgm:spPr/>
    </dgm:pt>
    <dgm:pt modelId="{30D2CBE1-2A01-4178-9DFF-3204AF3E90A8}" type="pres">
      <dgm:prSet presAssocID="{F4C41545-6814-4CF9-AA8C-BD9143876836}" presName="vProcSp" presStyleCnt="0"/>
      <dgm:spPr/>
    </dgm:pt>
    <dgm:pt modelId="{5BA75BE0-3D76-493B-9B65-7987DB5894C5}" type="pres">
      <dgm:prSet presAssocID="{F4C41545-6814-4CF9-AA8C-BD9143876836}" presName="vSp1" presStyleCnt="0"/>
      <dgm:spPr/>
    </dgm:pt>
    <dgm:pt modelId="{6997270D-3203-4522-839A-EEA9A72E99F6}" type="pres">
      <dgm:prSet presAssocID="{F4C41545-6814-4CF9-AA8C-BD9143876836}" presName="simulatedConn" presStyleLbl="solidFgAcc1" presStyleIdx="0" presStyleCnt="2"/>
      <dgm:spPr/>
    </dgm:pt>
    <dgm:pt modelId="{FE0FE664-E132-4FB2-8538-066B6C9E7C9D}" type="pres">
      <dgm:prSet presAssocID="{F4C41545-6814-4CF9-AA8C-BD9143876836}" presName="vSp2" presStyleCnt="0"/>
      <dgm:spPr/>
    </dgm:pt>
    <dgm:pt modelId="{F516FF34-0FEF-4CFE-B2DE-9F36F9C4E3E2}" type="pres">
      <dgm:prSet presAssocID="{F4C41545-6814-4CF9-AA8C-BD9143876836}" presName="sibTrans" presStyleCnt="0"/>
      <dgm:spPr/>
    </dgm:pt>
    <dgm:pt modelId="{4EE5BDBC-0CA6-4866-91B1-9536CC906495}" type="pres">
      <dgm:prSet presAssocID="{F54DBB76-9B2E-4C28-8E78-AF1D97D40F17}" presName="compositeNode" presStyleCnt="0">
        <dgm:presLayoutVars>
          <dgm:bulletEnabled val="1"/>
        </dgm:presLayoutVars>
      </dgm:prSet>
      <dgm:spPr/>
    </dgm:pt>
    <dgm:pt modelId="{160F0315-39BB-4596-AAFB-D3EAF886B923}" type="pres">
      <dgm:prSet presAssocID="{F54DBB76-9B2E-4C28-8E78-AF1D97D40F17}" presName="bgRect" presStyleLbl="node1" presStyleIdx="1" presStyleCnt="3"/>
      <dgm:spPr/>
      <dgm:t>
        <a:bodyPr/>
        <a:lstStyle/>
        <a:p>
          <a:endParaRPr lang="es-ES"/>
        </a:p>
      </dgm:t>
    </dgm:pt>
    <dgm:pt modelId="{2E40DD10-414D-44B1-89F2-84BEF9642B3A}" type="pres">
      <dgm:prSet presAssocID="{F54DBB76-9B2E-4C28-8E78-AF1D97D40F17}" presName="parentNode" presStyleLbl="node1" presStyleIdx="1" presStyleCnt="3">
        <dgm:presLayoutVars>
          <dgm:chMax val="0"/>
          <dgm:bulletEnabled val="1"/>
        </dgm:presLayoutVars>
      </dgm:prSet>
      <dgm:spPr/>
      <dgm:t>
        <a:bodyPr/>
        <a:lstStyle/>
        <a:p>
          <a:endParaRPr lang="es-ES"/>
        </a:p>
      </dgm:t>
    </dgm:pt>
    <dgm:pt modelId="{DAADF57E-FE4A-471E-80DF-A2A7B0B698F4}" type="pres">
      <dgm:prSet presAssocID="{F54DBB76-9B2E-4C28-8E78-AF1D97D40F17}" presName="childNode" presStyleLbl="node1" presStyleIdx="1" presStyleCnt="3">
        <dgm:presLayoutVars>
          <dgm:bulletEnabled val="1"/>
        </dgm:presLayoutVars>
      </dgm:prSet>
      <dgm:spPr/>
      <dgm:t>
        <a:bodyPr/>
        <a:lstStyle/>
        <a:p>
          <a:endParaRPr lang="es-ES"/>
        </a:p>
      </dgm:t>
    </dgm:pt>
    <dgm:pt modelId="{238F7E76-71C7-40D7-A85B-560E11D61582}" type="pres">
      <dgm:prSet presAssocID="{11330D90-CADA-47D4-B88C-370F3A25311D}" presName="hSp" presStyleCnt="0"/>
      <dgm:spPr/>
    </dgm:pt>
    <dgm:pt modelId="{92D54D28-3851-4511-99AB-FAA504702934}" type="pres">
      <dgm:prSet presAssocID="{11330D90-CADA-47D4-B88C-370F3A25311D}" presName="vProcSp" presStyleCnt="0"/>
      <dgm:spPr/>
    </dgm:pt>
    <dgm:pt modelId="{18393DF4-C56E-456F-9E40-6B13CD07ECF4}" type="pres">
      <dgm:prSet presAssocID="{11330D90-CADA-47D4-B88C-370F3A25311D}" presName="vSp1" presStyleCnt="0"/>
      <dgm:spPr/>
    </dgm:pt>
    <dgm:pt modelId="{29ED14BA-E5F5-498C-949B-669F862020A5}" type="pres">
      <dgm:prSet presAssocID="{11330D90-CADA-47D4-B88C-370F3A25311D}" presName="simulatedConn" presStyleLbl="solidFgAcc1" presStyleIdx="1" presStyleCnt="2"/>
      <dgm:spPr/>
    </dgm:pt>
    <dgm:pt modelId="{C4A8FA10-408C-4715-BEEC-DC323547B221}" type="pres">
      <dgm:prSet presAssocID="{11330D90-CADA-47D4-B88C-370F3A25311D}" presName="vSp2" presStyleCnt="0"/>
      <dgm:spPr/>
    </dgm:pt>
    <dgm:pt modelId="{33A40ECB-A732-4482-8BC7-04355CADAC04}" type="pres">
      <dgm:prSet presAssocID="{11330D90-CADA-47D4-B88C-370F3A25311D}" presName="sibTrans" presStyleCnt="0"/>
      <dgm:spPr/>
    </dgm:pt>
    <dgm:pt modelId="{962588C8-AA13-4EBB-9D73-ABAC711BC259}" type="pres">
      <dgm:prSet presAssocID="{14A49067-E195-4EA4-9E76-3576F7D4F644}" presName="compositeNode" presStyleCnt="0">
        <dgm:presLayoutVars>
          <dgm:bulletEnabled val="1"/>
        </dgm:presLayoutVars>
      </dgm:prSet>
      <dgm:spPr/>
    </dgm:pt>
    <dgm:pt modelId="{2A2D4048-AD5D-46CC-83F7-45C6AA6F0C58}" type="pres">
      <dgm:prSet presAssocID="{14A49067-E195-4EA4-9E76-3576F7D4F644}" presName="bgRect" presStyleLbl="node1" presStyleIdx="2" presStyleCnt="3"/>
      <dgm:spPr/>
      <dgm:t>
        <a:bodyPr/>
        <a:lstStyle/>
        <a:p>
          <a:endParaRPr lang="es-ES"/>
        </a:p>
      </dgm:t>
    </dgm:pt>
    <dgm:pt modelId="{D9D4C267-DA76-4A7F-B8A6-2B0A573EDFF2}" type="pres">
      <dgm:prSet presAssocID="{14A49067-E195-4EA4-9E76-3576F7D4F644}" presName="parentNode" presStyleLbl="node1" presStyleIdx="2" presStyleCnt="3">
        <dgm:presLayoutVars>
          <dgm:chMax val="0"/>
          <dgm:bulletEnabled val="1"/>
        </dgm:presLayoutVars>
      </dgm:prSet>
      <dgm:spPr/>
      <dgm:t>
        <a:bodyPr/>
        <a:lstStyle/>
        <a:p>
          <a:endParaRPr lang="es-ES"/>
        </a:p>
      </dgm:t>
    </dgm:pt>
    <dgm:pt modelId="{8454A97E-6F3C-48F6-9D53-4C342A62B0A2}" type="pres">
      <dgm:prSet presAssocID="{14A49067-E195-4EA4-9E76-3576F7D4F644}" presName="childNode" presStyleLbl="node1" presStyleIdx="2" presStyleCnt="3">
        <dgm:presLayoutVars>
          <dgm:bulletEnabled val="1"/>
        </dgm:presLayoutVars>
      </dgm:prSet>
      <dgm:spPr/>
      <dgm:t>
        <a:bodyPr/>
        <a:lstStyle/>
        <a:p>
          <a:endParaRPr lang="es-ES"/>
        </a:p>
      </dgm:t>
    </dgm:pt>
  </dgm:ptLst>
  <dgm:cxnLst>
    <dgm:cxn modelId="{9557829F-9578-4CD1-B59B-F9A2A104F6CA}" type="presOf" srcId="{D70BF9ED-33D7-4EC0-9FC5-C077D13BD277}" destId="{87635B92-A4E2-4495-89E8-A0531F068692}" srcOrd="0" destOrd="0" presId="urn:microsoft.com/office/officeart/2005/8/layout/hProcess7"/>
    <dgm:cxn modelId="{9E2BA3DF-442B-45E6-9D1B-E5F9E3AF6AC9}" srcId="{F54DBB76-9B2E-4C28-8E78-AF1D97D40F17}" destId="{FC6565B7-02CC-4365-8E50-E0636A30D166}" srcOrd="0" destOrd="0" parTransId="{5935E163-05F8-4983-A6D3-6C011D49F119}" sibTransId="{DFEA2B59-C513-477D-9FB2-098BDF15C948}"/>
    <dgm:cxn modelId="{8B50EC72-BB51-4F90-94A3-183D09326CDF}" srcId="{9B888CAA-81C1-4076-8CBA-E97B01FA925D}" destId="{5FF919E5-C48B-400F-B832-6FFB2525D452}" srcOrd="0" destOrd="0" parTransId="{304F4F53-3577-448C-ADC1-C9B68512F078}" sibTransId="{F4C41545-6814-4CF9-AA8C-BD9143876836}"/>
    <dgm:cxn modelId="{B8CB6D79-3351-4B13-BEAE-8C2E93E4FF05}" type="presOf" srcId="{FC6565B7-02CC-4365-8E50-E0636A30D166}" destId="{DAADF57E-FE4A-471E-80DF-A2A7B0B698F4}" srcOrd="0" destOrd="0" presId="urn:microsoft.com/office/officeart/2005/8/layout/hProcess7"/>
    <dgm:cxn modelId="{2CC1B7B2-F83D-4B77-BA61-C8981DB4D0FC}" srcId="{9B888CAA-81C1-4076-8CBA-E97B01FA925D}" destId="{14A49067-E195-4EA4-9E76-3576F7D4F644}" srcOrd="2" destOrd="0" parTransId="{4D76AE84-6997-44CF-A95B-557C4A31774F}" sibTransId="{7D348D4D-2FE9-42E7-A2B4-11D578126D5C}"/>
    <dgm:cxn modelId="{794BADAC-BF97-4A8A-983C-FCA04C700BF9}" type="presOf" srcId="{F54DBB76-9B2E-4C28-8E78-AF1D97D40F17}" destId="{160F0315-39BB-4596-AAFB-D3EAF886B923}" srcOrd="0" destOrd="0" presId="urn:microsoft.com/office/officeart/2005/8/layout/hProcess7"/>
    <dgm:cxn modelId="{73D0B57C-A02A-4322-966B-1058E1514ABE}" type="presOf" srcId="{F54DBB76-9B2E-4C28-8E78-AF1D97D40F17}" destId="{2E40DD10-414D-44B1-89F2-84BEF9642B3A}" srcOrd="1" destOrd="0" presId="urn:microsoft.com/office/officeart/2005/8/layout/hProcess7"/>
    <dgm:cxn modelId="{622F62A9-5796-4FA7-BE15-2D4462FE9048}" srcId="{14A49067-E195-4EA4-9E76-3576F7D4F644}" destId="{CCD986B7-7953-4497-A8D4-9718D2FE000D}" srcOrd="0" destOrd="0" parTransId="{189F2472-9754-438C-AE07-B392D30913E7}" sibTransId="{5AF174CB-B907-4C01-82CB-B33C6048C301}"/>
    <dgm:cxn modelId="{2C3C038C-BEA0-4FE5-A321-31ABBEE5B4B9}" type="presOf" srcId="{14A49067-E195-4EA4-9E76-3576F7D4F644}" destId="{2A2D4048-AD5D-46CC-83F7-45C6AA6F0C58}" srcOrd="0" destOrd="0" presId="urn:microsoft.com/office/officeart/2005/8/layout/hProcess7"/>
    <dgm:cxn modelId="{711AAC5D-A455-48BD-A1EF-9AE289340525}" type="presOf" srcId="{9B888CAA-81C1-4076-8CBA-E97B01FA925D}" destId="{3044BA81-5B8E-48B7-A2F3-577791DEE60B}" srcOrd="0" destOrd="0" presId="urn:microsoft.com/office/officeart/2005/8/layout/hProcess7"/>
    <dgm:cxn modelId="{63C40DEA-A84F-4A55-8356-719C849CFBA0}" type="presOf" srcId="{5FF919E5-C48B-400F-B832-6FFB2525D452}" destId="{7A1B83E8-C365-496C-BAD7-3AAA8D1298BC}" srcOrd="0" destOrd="0" presId="urn:microsoft.com/office/officeart/2005/8/layout/hProcess7"/>
    <dgm:cxn modelId="{6582B77E-0D15-43B8-9617-C87FFB7265D1}" type="presOf" srcId="{14A49067-E195-4EA4-9E76-3576F7D4F644}" destId="{D9D4C267-DA76-4A7F-B8A6-2B0A573EDFF2}" srcOrd="1" destOrd="0" presId="urn:microsoft.com/office/officeart/2005/8/layout/hProcess7"/>
    <dgm:cxn modelId="{32F5214D-2004-4765-A97F-244A2B452F5A}" srcId="{5FF919E5-C48B-400F-B832-6FFB2525D452}" destId="{D70BF9ED-33D7-4EC0-9FC5-C077D13BD277}" srcOrd="0" destOrd="0" parTransId="{06207F11-AFB5-48CE-A975-40877BA9EA80}" sibTransId="{D54DE08E-87A4-4F00-A12D-C86D287BA881}"/>
    <dgm:cxn modelId="{64977DB1-7CC9-404F-9642-5E8949FFFA3B}" type="presOf" srcId="{5FF919E5-C48B-400F-B832-6FFB2525D452}" destId="{E5C06DEA-460A-4C11-B0AC-101A0E192383}" srcOrd="1" destOrd="0" presId="urn:microsoft.com/office/officeart/2005/8/layout/hProcess7"/>
    <dgm:cxn modelId="{4ACD0A01-E159-4947-81C9-431CBA52C2B8}" srcId="{9B888CAA-81C1-4076-8CBA-E97B01FA925D}" destId="{F54DBB76-9B2E-4C28-8E78-AF1D97D40F17}" srcOrd="1" destOrd="0" parTransId="{E0A88C17-EBC8-47E9-BC62-02BEEE00EA1C}" sibTransId="{11330D90-CADA-47D4-B88C-370F3A25311D}"/>
    <dgm:cxn modelId="{F48A86C9-12B4-41EA-B487-CBA7864769D4}" type="presOf" srcId="{CCD986B7-7953-4497-A8D4-9718D2FE000D}" destId="{8454A97E-6F3C-48F6-9D53-4C342A62B0A2}" srcOrd="0" destOrd="0" presId="urn:microsoft.com/office/officeart/2005/8/layout/hProcess7"/>
    <dgm:cxn modelId="{AE9CC865-DC9F-40B3-A906-5F0F881E31EF}" type="presParOf" srcId="{3044BA81-5B8E-48B7-A2F3-577791DEE60B}" destId="{6E115CBB-5DBD-4F1F-84F7-62359F262044}" srcOrd="0" destOrd="0" presId="urn:microsoft.com/office/officeart/2005/8/layout/hProcess7"/>
    <dgm:cxn modelId="{4E242763-6CD7-4285-994D-0FB5017DE051}" type="presParOf" srcId="{6E115CBB-5DBD-4F1F-84F7-62359F262044}" destId="{7A1B83E8-C365-496C-BAD7-3AAA8D1298BC}" srcOrd="0" destOrd="0" presId="urn:microsoft.com/office/officeart/2005/8/layout/hProcess7"/>
    <dgm:cxn modelId="{903F1362-1152-412A-AF56-00E9D4B31D83}" type="presParOf" srcId="{6E115CBB-5DBD-4F1F-84F7-62359F262044}" destId="{E5C06DEA-460A-4C11-B0AC-101A0E192383}" srcOrd="1" destOrd="0" presId="urn:microsoft.com/office/officeart/2005/8/layout/hProcess7"/>
    <dgm:cxn modelId="{C0292267-8329-4F0C-878C-FF9653CAEA12}" type="presParOf" srcId="{6E115CBB-5DBD-4F1F-84F7-62359F262044}" destId="{87635B92-A4E2-4495-89E8-A0531F068692}" srcOrd="2" destOrd="0" presId="urn:microsoft.com/office/officeart/2005/8/layout/hProcess7"/>
    <dgm:cxn modelId="{73EF5B94-0DA6-467F-8F7B-7E16350F4E4A}" type="presParOf" srcId="{3044BA81-5B8E-48B7-A2F3-577791DEE60B}" destId="{B35E377A-6EF0-4F06-9BF0-540BEB544121}" srcOrd="1" destOrd="0" presId="urn:microsoft.com/office/officeart/2005/8/layout/hProcess7"/>
    <dgm:cxn modelId="{DD489700-8A47-4B24-9B6A-E7428CEE60E3}" type="presParOf" srcId="{3044BA81-5B8E-48B7-A2F3-577791DEE60B}" destId="{30D2CBE1-2A01-4178-9DFF-3204AF3E90A8}" srcOrd="2" destOrd="0" presId="urn:microsoft.com/office/officeart/2005/8/layout/hProcess7"/>
    <dgm:cxn modelId="{98431727-25C8-42E0-AB95-58A0C0E36A3F}" type="presParOf" srcId="{30D2CBE1-2A01-4178-9DFF-3204AF3E90A8}" destId="{5BA75BE0-3D76-493B-9B65-7987DB5894C5}" srcOrd="0" destOrd="0" presId="urn:microsoft.com/office/officeart/2005/8/layout/hProcess7"/>
    <dgm:cxn modelId="{6F9393D5-8C64-40E4-B87E-B5730EAA4CBD}" type="presParOf" srcId="{30D2CBE1-2A01-4178-9DFF-3204AF3E90A8}" destId="{6997270D-3203-4522-839A-EEA9A72E99F6}" srcOrd="1" destOrd="0" presId="urn:microsoft.com/office/officeart/2005/8/layout/hProcess7"/>
    <dgm:cxn modelId="{F945FA67-25E9-4A8D-8102-B857A9D96E72}" type="presParOf" srcId="{30D2CBE1-2A01-4178-9DFF-3204AF3E90A8}" destId="{FE0FE664-E132-4FB2-8538-066B6C9E7C9D}" srcOrd="2" destOrd="0" presId="urn:microsoft.com/office/officeart/2005/8/layout/hProcess7"/>
    <dgm:cxn modelId="{7CFAD35E-E80E-4756-9EE1-856293CF75A7}" type="presParOf" srcId="{3044BA81-5B8E-48B7-A2F3-577791DEE60B}" destId="{F516FF34-0FEF-4CFE-B2DE-9F36F9C4E3E2}" srcOrd="3" destOrd="0" presId="urn:microsoft.com/office/officeart/2005/8/layout/hProcess7"/>
    <dgm:cxn modelId="{785D3415-8D1F-4999-A3AD-6DCD3B25824F}" type="presParOf" srcId="{3044BA81-5B8E-48B7-A2F3-577791DEE60B}" destId="{4EE5BDBC-0CA6-4866-91B1-9536CC906495}" srcOrd="4" destOrd="0" presId="urn:microsoft.com/office/officeart/2005/8/layout/hProcess7"/>
    <dgm:cxn modelId="{F3E43623-E225-4E48-947A-40C17FC9DF94}" type="presParOf" srcId="{4EE5BDBC-0CA6-4866-91B1-9536CC906495}" destId="{160F0315-39BB-4596-AAFB-D3EAF886B923}" srcOrd="0" destOrd="0" presId="urn:microsoft.com/office/officeart/2005/8/layout/hProcess7"/>
    <dgm:cxn modelId="{D6656B09-882C-4EF6-BB51-1D5A84A674D4}" type="presParOf" srcId="{4EE5BDBC-0CA6-4866-91B1-9536CC906495}" destId="{2E40DD10-414D-44B1-89F2-84BEF9642B3A}" srcOrd="1" destOrd="0" presId="urn:microsoft.com/office/officeart/2005/8/layout/hProcess7"/>
    <dgm:cxn modelId="{25B1CF2D-DD11-4851-88B1-78981BC6A06A}" type="presParOf" srcId="{4EE5BDBC-0CA6-4866-91B1-9536CC906495}" destId="{DAADF57E-FE4A-471E-80DF-A2A7B0B698F4}" srcOrd="2" destOrd="0" presId="urn:microsoft.com/office/officeart/2005/8/layout/hProcess7"/>
    <dgm:cxn modelId="{0DAD121F-22CC-4B3D-AE30-7869297D3076}" type="presParOf" srcId="{3044BA81-5B8E-48B7-A2F3-577791DEE60B}" destId="{238F7E76-71C7-40D7-A85B-560E11D61582}" srcOrd="5" destOrd="0" presId="urn:microsoft.com/office/officeart/2005/8/layout/hProcess7"/>
    <dgm:cxn modelId="{54D9F504-867B-4EBC-B34F-D6CF8E73711E}" type="presParOf" srcId="{3044BA81-5B8E-48B7-A2F3-577791DEE60B}" destId="{92D54D28-3851-4511-99AB-FAA504702934}" srcOrd="6" destOrd="0" presId="urn:microsoft.com/office/officeart/2005/8/layout/hProcess7"/>
    <dgm:cxn modelId="{25B7B12A-9F58-4C52-99AD-C6D08EE7328F}" type="presParOf" srcId="{92D54D28-3851-4511-99AB-FAA504702934}" destId="{18393DF4-C56E-456F-9E40-6B13CD07ECF4}" srcOrd="0" destOrd="0" presId="urn:microsoft.com/office/officeart/2005/8/layout/hProcess7"/>
    <dgm:cxn modelId="{6D6456B2-9323-48F1-BEBE-3E3C19E12C7A}" type="presParOf" srcId="{92D54D28-3851-4511-99AB-FAA504702934}" destId="{29ED14BA-E5F5-498C-949B-669F862020A5}" srcOrd="1" destOrd="0" presId="urn:microsoft.com/office/officeart/2005/8/layout/hProcess7"/>
    <dgm:cxn modelId="{61754166-F48C-49CD-A2D3-3E34FC8D7BE7}" type="presParOf" srcId="{92D54D28-3851-4511-99AB-FAA504702934}" destId="{C4A8FA10-408C-4715-BEEC-DC323547B221}" srcOrd="2" destOrd="0" presId="urn:microsoft.com/office/officeart/2005/8/layout/hProcess7"/>
    <dgm:cxn modelId="{3A31901D-B906-418B-ADD1-76D19B36C4C6}" type="presParOf" srcId="{3044BA81-5B8E-48B7-A2F3-577791DEE60B}" destId="{33A40ECB-A732-4482-8BC7-04355CADAC04}" srcOrd="7" destOrd="0" presId="urn:microsoft.com/office/officeart/2005/8/layout/hProcess7"/>
    <dgm:cxn modelId="{D0F0B5DF-3228-43E7-8634-0626D6770D9A}" type="presParOf" srcId="{3044BA81-5B8E-48B7-A2F3-577791DEE60B}" destId="{962588C8-AA13-4EBB-9D73-ABAC711BC259}" srcOrd="8" destOrd="0" presId="urn:microsoft.com/office/officeart/2005/8/layout/hProcess7"/>
    <dgm:cxn modelId="{5F3A038C-8271-4D02-AEE1-3AB06C615687}" type="presParOf" srcId="{962588C8-AA13-4EBB-9D73-ABAC711BC259}" destId="{2A2D4048-AD5D-46CC-83F7-45C6AA6F0C58}" srcOrd="0" destOrd="0" presId="urn:microsoft.com/office/officeart/2005/8/layout/hProcess7"/>
    <dgm:cxn modelId="{A7621E70-BB64-4EBC-898A-FD28612D7095}" type="presParOf" srcId="{962588C8-AA13-4EBB-9D73-ABAC711BC259}" destId="{D9D4C267-DA76-4A7F-B8A6-2B0A573EDFF2}" srcOrd="1" destOrd="0" presId="urn:microsoft.com/office/officeart/2005/8/layout/hProcess7"/>
    <dgm:cxn modelId="{66A8234B-983E-4316-8B35-D05907531839}" type="presParOf" srcId="{962588C8-AA13-4EBB-9D73-ABAC711BC259}" destId="{8454A97E-6F3C-48F6-9D53-4C342A62B0A2}"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8F8D13-45E4-48EB-BBDD-F7CAFAED01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8274DA30-CF26-4F44-8A93-987D66A00FD9}">
      <dgm:prSet phldrT="[Texto]" custT="1"/>
      <dgm:spPr/>
      <dgm:t>
        <a:bodyPr/>
        <a:lstStyle/>
        <a:p>
          <a:r>
            <a:rPr lang="es-ES" sz="1600" dirty="0" smtClean="0"/>
            <a:t>Para la corrección de la brechas, se realizaron, encuestas y entrevistas a las personas directivas de la compañía, funcionarios y personal que participa del procesos operativo de crédito y las áreas con las que se relacionan</a:t>
          </a:r>
        </a:p>
        <a:p>
          <a:endParaRPr lang="es-ES" sz="1600" dirty="0"/>
        </a:p>
      </dgm:t>
    </dgm:pt>
    <dgm:pt modelId="{0BC972E3-8537-4D2B-9AEC-C0F1167DED34}" type="parTrans" cxnId="{F19476F7-6DC3-41A4-84B0-BD89972CC694}">
      <dgm:prSet/>
      <dgm:spPr/>
      <dgm:t>
        <a:bodyPr/>
        <a:lstStyle/>
        <a:p>
          <a:endParaRPr lang="es-ES"/>
        </a:p>
      </dgm:t>
    </dgm:pt>
    <dgm:pt modelId="{CC7BA8C1-5D83-4A82-ACDD-8471C56C51E5}" type="sibTrans" cxnId="{F19476F7-6DC3-41A4-84B0-BD89972CC694}">
      <dgm:prSet/>
      <dgm:spPr/>
      <dgm:t>
        <a:bodyPr/>
        <a:lstStyle/>
        <a:p>
          <a:endParaRPr lang="es-ES"/>
        </a:p>
      </dgm:t>
    </dgm:pt>
    <dgm:pt modelId="{8E823D9A-3141-4E1B-A80E-62AA1B33F329}">
      <dgm:prSet phldrT="[Texto]" custT="1"/>
      <dgm:spPr/>
      <dgm:t>
        <a:bodyPr/>
        <a:lstStyle/>
        <a:p>
          <a:r>
            <a:rPr lang="es-ES" sz="1400" dirty="0" smtClean="0"/>
            <a:t>Para la evidencia de los resultados, se generaron  papeles de trabajo, con los resultados de estas, entrevistas y con las cuestionarios con los cuales se pudo llegar al diagnóstico de la compañía frente al modelo COSO para su aplicación</a:t>
          </a:r>
          <a:endParaRPr lang="es-ES" sz="1400" dirty="0"/>
        </a:p>
      </dgm:t>
    </dgm:pt>
    <dgm:pt modelId="{42A743B3-141B-4165-8304-73DFFDC480C5}" type="parTrans" cxnId="{19C3D078-C842-495D-B6DB-77F39646EBB9}">
      <dgm:prSet/>
      <dgm:spPr/>
      <dgm:t>
        <a:bodyPr/>
        <a:lstStyle/>
        <a:p>
          <a:endParaRPr lang="es-ES"/>
        </a:p>
      </dgm:t>
    </dgm:pt>
    <dgm:pt modelId="{C9F83EBC-28D1-4F0D-B310-B79A5EF1C151}" type="sibTrans" cxnId="{19C3D078-C842-495D-B6DB-77F39646EBB9}">
      <dgm:prSet/>
      <dgm:spPr/>
      <dgm:t>
        <a:bodyPr/>
        <a:lstStyle/>
        <a:p>
          <a:endParaRPr lang="es-ES"/>
        </a:p>
      </dgm:t>
    </dgm:pt>
    <dgm:pt modelId="{F1B4D260-114B-4EEF-94BC-58652371AFCB}" type="pres">
      <dgm:prSet presAssocID="{9E8F8D13-45E4-48EB-BBDD-F7CAFAED01D5}" presName="linear" presStyleCnt="0">
        <dgm:presLayoutVars>
          <dgm:dir/>
          <dgm:animLvl val="lvl"/>
          <dgm:resizeHandles val="exact"/>
        </dgm:presLayoutVars>
      </dgm:prSet>
      <dgm:spPr/>
      <dgm:t>
        <a:bodyPr/>
        <a:lstStyle/>
        <a:p>
          <a:endParaRPr lang="es-ES"/>
        </a:p>
      </dgm:t>
    </dgm:pt>
    <dgm:pt modelId="{A0AD8E83-3C9A-4C82-93A6-B0271EAFE40B}" type="pres">
      <dgm:prSet presAssocID="{8274DA30-CF26-4F44-8A93-987D66A00FD9}" presName="parentLin" presStyleCnt="0"/>
      <dgm:spPr/>
    </dgm:pt>
    <dgm:pt modelId="{A96E0496-F5FD-4A0A-A55A-D3206A2E17D5}" type="pres">
      <dgm:prSet presAssocID="{8274DA30-CF26-4F44-8A93-987D66A00FD9}" presName="parentLeftMargin" presStyleLbl="node1" presStyleIdx="0" presStyleCnt="2"/>
      <dgm:spPr/>
      <dgm:t>
        <a:bodyPr/>
        <a:lstStyle/>
        <a:p>
          <a:endParaRPr lang="es-ES"/>
        </a:p>
      </dgm:t>
    </dgm:pt>
    <dgm:pt modelId="{70C202B3-708D-484C-B7C3-F7A96E065B48}" type="pres">
      <dgm:prSet presAssocID="{8274DA30-CF26-4F44-8A93-987D66A00FD9}" presName="parentText" presStyleLbl="node1" presStyleIdx="0" presStyleCnt="2" custScaleX="139176" custScaleY="757042" custLinFactY="-100000" custLinFactNeighborX="-13179" custLinFactNeighborY="-119374">
        <dgm:presLayoutVars>
          <dgm:chMax val="0"/>
          <dgm:bulletEnabled val="1"/>
        </dgm:presLayoutVars>
      </dgm:prSet>
      <dgm:spPr/>
      <dgm:t>
        <a:bodyPr/>
        <a:lstStyle/>
        <a:p>
          <a:endParaRPr lang="es-ES"/>
        </a:p>
      </dgm:t>
    </dgm:pt>
    <dgm:pt modelId="{69C34D64-EC45-45A7-B8E5-A36238F2E061}" type="pres">
      <dgm:prSet presAssocID="{8274DA30-CF26-4F44-8A93-987D66A00FD9}" presName="negativeSpace" presStyleCnt="0"/>
      <dgm:spPr/>
    </dgm:pt>
    <dgm:pt modelId="{B69A297F-0038-4985-AE05-06A64373A9A8}" type="pres">
      <dgm:prSet presAssocID="{8274DA30-CF26-4F44-8A93-987D66A00FD9}" presName="childText" presStyleLbl="conFgAcc1" presStyleIdx="0" presStyleCnt="2">
        <dgm:presLayoutVars>
          <dgm:bulletEnabled val="1"/>
        </dgm:presLayoutVars>
      </dgm:prSet>
      <dgm:spPr/>
    </dgm:pt>
    <dgm:pt modelId="{21C7036F-395D-44B1-83DA-137F4F2031AB}" type="pres">
      <dgm:prSet presAssocID="{CC7BA8C1-5D83-4A82-ACDD-8471C56C51E5}" presName="spaceBetweenRectangles" presStyleCnt="0"/>
      <dgm:spPr/>
    </dgm:pt>
    <dgm:pt modelId="{AB287836-5FD4-4496-8780-483538E9906E}" type="pres">
      <dgm:prSet presAssocID="{8E823D9A-3141-4E1B-A80E-62AA1B33F329}" presName="parentLin" presStyleCnt="0"/>
      <dgm:spPr/>
    </dgm:pt>
    <dgm:pt modelId="{6E3160D5-9D79-42D7-BC6D-6B4746B01D4A}" type="pres">
      <dgm:prSet presAssocID="{8E823D9A-3141-4E1B-A80E-62AA1B33F329}" presName="parentLeftMargin" presStyleLbl="node1" presStyleIdx="0" presStyleCnt="2"/>
      <dgm:spPr/>
      <dgm:t>
        <a:bodyPr/>
        <a:lstStyle/>
        <a:p>
          <a:endParaRPr lang="es-ES"/>
        </a:p>
      </dgm:t>
    </dgm:pt>
    <dgm:pt modelId="{90E09EC7-6C95-4357-B3DD-0DA6996FD8C2}" type="pres">
      <dgm:prSet presAssocID="{8E823D9A-3141-4E1B-A80E-62AA1B33F329}" presName="parentText" presStyleLbl="node1" presStyleIdx="1" presStyleCnt="2" custScaleX="142997" custScaleY="646850" custLinFactNeighborX="22508" custLinFactNeighborY="-29501">
        <dgm:presLayoutVars>
          <dgm:chMax val="0"/>
          <dgm:bulletEnabled val="1"/>
        </dgm:presLayoutVars>
      </dgm:prSet>
      <dgm:spPr/>
      <dgm:t>
        <a:bodyPr/>
        <a:lstStyle/>
        <a:p>
          <a:endParaRPr lang="es-ES"/>
        </a:p>
      </dgm:t>
    </dgm:pt>
    <dgm:pt modelId="{3D6591CA-FDE6-49C3-938A-F1E5A161831E}" type="pres">
      <dgm:prSet presAssocID="{8E823D9A-3141-4E1B-A80E-62AA1B33F329}" presName="negativeSpace" presStyleCnt="0"/>
      <dgm:spPr/>
    </dgm:pt>
    <dgm:pt modelId="{8FDE074F-2DE8-429E-BF4F-3A12462DEE76}" type="pres">
      <dgm:prSet presAssocID="{8E823D9A-3141-4E1B-A80E-62AA1B33F329}" presName="childText" presStyleLbl="conFgAcc1" presStyleIdx="1" presStyleCnt="2">
        <dgm:presLayoutVars>
          <dgm:bulletEnabled val="1"/>
        </dgm:presLayoutVars>
      </dgm:prSet>
      <dgm:spPr/>
    </dgm:pt>
  </dgm:ptLst>
  <dgm:cxnLst>
    <dgm:cxn modelId="{2A499520-CAE0-43C6-8281-04AC0A6470DE}" type="presOf" srcId="{9E8F8D13-45E4-48EB-BBDD-F7CAFAED01D5}" destId="{F1B4D260-114B-4EEF-94BC-58652371AFCB}" srcOrd="0" destOrd="0" presId="urn:microsoft.com/office/officeart/2005/8/layout/list1"/>
    <dgm:cxn modelId="{BEAC2632-C30D-40D3-9283-45BA37F119A6}" type="presOf" srcId="{8274DA30-CF26-4F44-8A93-987D66A00FD9}" destId="{70C202B3-708D-484C-B7C3-F7A96E065B48}" srcOrd="1" destOrd="0" presId="urn:microsoft.com/office/officeart/2005/8/layout/list1"/>
    <dgm:cxn modelId="{19C3D078-C842-495D-B6DB-77F39646EBB9}" srcId="{9E8F8D13-45E4-48EB-BBDD-F7CAFAED01D5}" destId="{8E823D9A-3141-4E1B-A80E-62AA1B33F329}" srcOrd="1" destOrd="0" parTransId="{42A743B3-141B-4165-8304-73DFFDC480C5}" sibTransId="{C9F83EBC-28D1-4F0D-B310-B79A5EF1C151}"/>
    <dgm:cxn modelId="{8665E895-4274-45A2-841E-D19DA373A569}" type="presOf" srcId="{8E823D9A-3141-4E1B-A80E-62AA1B33F329}" destId="{6E3160D5-9D79-42D7-BC6D-6B4746B01D4A}" srcOrd="0" destOrd="0" presId="urn:microsoft.com/office/officeart/2005/8/layout/list1"/>
    <dgm:cxn modelId="{B2BEB112-0C78-40F3-A5CE-94D57BD04E08}" type="presOf" srcId="{8E823D9A-3141-4E1B-A80E-62AA1B33F329}" destId="{90E09EC7-6C95-4357-B3DD-0DA6996FD8C2}" srcOrd="1" destOrd="0" presId="urn:microsoft.com/office/officeart/2005/8/layout/list1"/>
    <dgm:cxn modelId="{F75FAD9B-AE9D-436B-AD03-8A8E07D18009}" type="presOf" srcId="{8274DA30-CF26-4F44-8A93-987D66A00FD9}" destId="{A96E0496-F5FD-4A0A-A55A-D3206A2E17D5}" srcOrd="0" destOrd="0" presId="urn:microsoft.com/office/officeart/2005/8/layout/list1"/>
    <dgm:cxn modelId="{F19476F7-6DC3-41A4-84B0-BD89972CC694}" srcId="{9E8F8D13-45E4-48EB-BBDD-F7CAFAED01D5}" destId="{8274DA30-CF26-4F44-8A93-987D66A00FD9}" srcOrd="0" destOrd="0" parTransId="{0BC972E3-8537-4D2B-9AEC-C0F1167DED34}" sibTransId="{CC7BA8C1-5D83-4A82-ACDD-8471C56C51E5}"/>
    <dgm:cxn modelId="{59E01088-7B8E-407C-B2AF-8B671411E28F}" type="presParOf" srcId="{F1B4D260-114B-4EEF-94BC-58652371AFCB}" destId="{A0AD8E83-3C9A-4C82-93A6-B0271EAFE40B}" srcOrd="0" destOrd="0" presId="urn:microsoft.com/office/officeart/2005/8/layout/list1"/>
    <dgm:cxn modelId="{081F1952-69CC-402E-A30E-C1B5BF32F362}" type="presParOf" srcId="{A0AD8E83-3C9A-4C82-93A6-B0271EAFE40B}" destId="{A96E0496-F5FD-4A0A-A55A-D3206A2E17D5}" srcOrd="0" destOrd="0" presId="urn:microsoft.com/office/officeart/2005/8/layout/list1"/>
    <dgm:cxn modelId="{A6EC4A60-550A-44EE-8A8D-EF490B881309}" type="presParOf" srcId="{A0AD8E83-3C9A-4C82-93A6-B0271EAFE40B}" destId="{70C202B3-708D-484C-B7C3-F7A96E065B48}" srcOrd="1" destOrd="0" presId="urn:microsoft.com/office/officeart/2005/8/layout/list1"/>
    <dgm:cxn modelId="{F66FCBCD-D5EB-4376-A757-EAA5CA0CFA2F}" type="presParOf" srcId="{F1B4D260-114B-4EEF-94BC-58652371AFCB}" destId="{69C34D64-EC45-45A7-B8E5-A36238F2E061}" srcOrd="1" destOrd="0" presId="urn:microsoft.com/office/officeart/2005/8/layout/list1"/>
    <dgm:cxn modelId="{13184501-9A8D-49B2-9513-32A3554F6AA5}" type="presParOf" srcId="{F1B4D260-114B-4EEF-94BC-58652371AFCB}" destId="{B69A297F-0038-4985-AE05-06A64373A9A8}" srcOrd="2" destOrd="0" presId="urn:microsoft.com/office/officeart/2005/8/layout/list1"/>
    <dgm:cxn modelId="{5A97DEEE-A88D-4436-ADE1-530B582C2B87}" type="presParOf" srcId="{F1B4D260-114B-4EEF-94BC-58652371AFCB}" destId="{21C7036F-395D-44B1-83DA-137F4F2031AB}" srcOrd="3" destOrd="0" presId="urn:microsoft.com/office/officeart/2005/8/layout/list1"/>
    <dgm:cxn modelId="{0F8DA345-FF2C-4F05-B858-F7BDCB9907E0}" type="presParOf" srcId="{F1B4D260-114B-4EEF-94BC-58652371AFCB}" destId="{AB287836-5FD4-4496-8780-483538E9906E}" srcOrd="4" destOrd="0" presId="urn:microsoft.com/office/officeart/2005/8/layout/list1"/>
    <dgm:cxn modelId="{93052FF7-1640-4C15-9836-F6BB7223553F}" type="presParOf" srcId="{AB287836-5FD4-4496-8780-483538E9906E}" destId="{6E3160D5-9D79-42D7-BC6D-6B4746B01D4A}" srcOrd="0" destOrd="0" presId="urn:microsoft.com/office/officeart/2005/8/layout/list1"/>
    <dgm:cxn modelId="{EE3E0601-60AD-480F-9CC1-BA9CCA1E7FB5}" type="presParOf" srcId="{AB287836-5FD4-4496-8780-483538E9906E}" destId="{90E09EC7-6C95-4357-B3DD-0DA6996FD8C2}" srcOrd="1" destOrd="0" presId="urn:microsoft.com/office/officeart/2005/8/layout/list1"/>
    <dgm:cxn modelId="{916B473C-4176-4D13-B36C-F268CEC15368}" type="presParOf" srcId="{F1B4D260-114B-4EEF-94BC-58652371AFCB}" destId="{3D6591CA-FDE6-49C3-938A-F1E5A161831E}" srcOrd="5" destOrd="0" presId="urn:microsoft.com/office/officeart/2005/8/layout/list1"/>
    <dgm:cxn modelId="{AACA38C4-891C-47CB-8F86-170FF2B62BDD}" type="presParOf" srcId="{F1B4D260-114B-4EEF-94BC-58652371AFCB}" destId="{8FDE074F-2DE8-429E-BF4F-3A12462DEE7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78ABE3C1-DBE1-495D-B57B-2849774B866A}" type="datetimeFigureOut">
              <a:rPr lang="en-US" smtClean="0"/>
              <a:t>1/28/2022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7335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FA3F48C-C7C6-4055-9F49-3777875E72AE}" type="datetimeFigureOut">
              <a:rPr lang="en-US" smtClean="0"/>
              <a:t>1/28/2022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9278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178E61D-D431-422C-9764-11DAFE33AB63}" type="datetimeFigureOut">
              <a:rPr lang="en-US" smtClean="0"/>
              <a:t>1/28/2022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3985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2DE42F4-6EEF-4EF7-8ED4-2208F0F89A08}" type="datetimeFigureOut">
              <a:rPr lang="en-US" smtClean="0"/>
              <a:t>1/28/2022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2074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0578ACC-22D6-47C1-A373-4FD133E34F3C}" type="datetimeFigureOut">
              <a:rPr lang="en-US" smtClean="0"/>
              <a:t>1/28/2022</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1741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4E5A6C69-6797-4E8A-BF37-F2C3751466E9}" type="datetimeFigureOut">
              <a:rPr lang="en-US" smtClean="0"/>
              <a:t>1/28/2022</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2801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82014A1-A632-4878-A0D3-F52BA7563730}" type="datetimeFigureOut">
              <a:rPr lang="en-US" smtClean="0"/>
              <a:t>1/28/2022</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6695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E99F462-093F-4566-844B-4C71F2739DA5}" type="datetimeFigureOut">
              <a:rPr lang="en-US" smtClean="0"/>
              <a:t>1/28/2022</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0380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D24A7AC-904D-4781-85BA-7D10C17ED021}" type="datetimeFigureOut">
              <a:rPr lang="en-US" smtClean="0"/>
              <a:t>1/28/2022</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7842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331444B-B92B-4E27-8C94-BB93EAF5CB18}" type="datetimeFigureOut">
              <a:rPr lang="en-US" smtClean="0"/>
              <a:t>1/28/2022</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9855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63EFA5E-FA76-400D-B3DC-F0BA90E6D107}" type="datetimeFigureOut">
              <a:rPr lang="en-US" smtClean="0"/>
              <a:t>1/28/2022</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2330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1/28/2022</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0900153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42238" y="667400"/>
            <a:ext cx="8915399" cy="2262781"/>
          </a:xfrm>
        </p:spPr>
        <p:txBody>
          <a:bodyPr/>
          <a:lstStyle/>
          <a:p>
            <a:endParaRPr lang="es-EC" dirty="0"/>
          </a:p>
        </p:txBody>
      </p:sp>
      <p:sp>
        <p:nvSpPr>
          <p:cNvPr id="3" name="Subtítulo 2"/>
          <p:cNvSpPr>
            <a:spLocks noGrp="1"/>
          </p:cNvSpPr>
          <p:nvPr>
            <p:ph type="subTitle" idx="1"/>
          </p:nvPr>
        </p:nvSpPr>
        <p:spPr>
          <a:xfrm>
            <a:off x="1842238" y="3309187"/>
            <a:ext cx="8915399" cy="1126283"/>
          </a:xfrm>
        </p:spPr>
        <p:txBody>
          <a:bodyPr>
            <a:normAutofit fontScale="25000" lnSpcReduction="20000"/>
          </a:bodyPr>
          <a:lstStyle/>
          <a:p>
            <a:pPr algn="ctr"/>
            <a:r>
              <a:rPr lang="es-EC" sz="8000" b="1" dirty="0"/>
              <a:t>VICERRECTORADO DE INVESTIGACIÓN INNOVACIÓN Y TRANSFERENCIAS DE TECNOLOGÍA</a:t>
            </a:r>
            <a:endParaRPr lang="es-EC" sz="8000" dirty="0"/>
          </a:p>
          <a:p>
            <a:pPr algn="ctr"/>
            <a:r>
              <a:rPr lang="es-EC" sz="8000" b="1" dirty="0"/>
              <a:t> </a:t>
            </a:r>
            <a:endParaRPr lang="es-EC" sz="8000" dirty="0"/>
          </a:p>
          <a:p>
            <a:pPr algn="ctr"/>
            <a:r>
              <a:rPr lang="es-EC" sz="8000" b="1" dirty="0"/>
              <a:t> </a:t>
            </a:r>
            <a:endParaRPr lang="es-EC" sz="8000" dirty="0"/>
          </a:p>
          <a:p>
            <a:pPr algn="ctr"/>
            <a:r>
              <a:rPr lang="es-EC" sz="8000" b="1" dirty="0"/>
              <a:t>MAESTRÍA EN FINANZAS EMPRESARIALES PROMOCION XII</a:t>
            </a:r>
            <a:endParaRPr lang="es-EC" sz="8000" dirty="0"/>
          </a:p>
          <a:p>
            <a:pPr algn="ctr"/>
            <a:r>
              <a:rPr lang="es-EC" sz="8000" b="1" dirty="0"/>
              <a:t> </a:t>
            </a:r>
            <a:endParaRPr lang="es-EC" sz="8000" dirty="0"/>
          </a:p>
          <a:p>
            <a:pPr algn="ctr"/>
            <a:r>
              <a:rPr lang="es-EC" sz="8000" b="1" dirty="0"/>
              <a:t> </a:t>
            </a:r>
            <a:endParaRPr lang="es-EC" sz="8000" dirty="0"/>
          </a:p>
          <a:p>
            <a:pPr algn="ctr"/>
            <a:r>
              <a:rPr lang="es-EC" sz="8000" b="1" dirty="0"/>
              <a:t>PROYECTO DE GRADO MAESTRIA EN FINANZAS EMPRESARIALES</a:t>
            </a:r>
            <a:endParaRPr lang="es-EC" sz="8000" dirty="0"/>
          </a:p>
          <a:p>
            <a:endParaRPr lang="es-EC" dirty="0"/>
          </a:p>
        </p:txBody>
      </p:sp>
      <p:pic>
        <p:nvPicPr>
          <p:cNvPr id="5" name="image1.jpeg"/>
          <p:cNvPicPr/>
          <p:nvPr/>
        </p:nvPicPr>
        <p:blipFill>
          <a:blip r:embed="rId2" cstate="print"/>
          <a:stretch>
            <a:fillRect/>
          </a:stretch>
        </p:blipFill>
        <p:spPr>
          <a:xfrm>
            <a:off x="1842239" y="667400"/>
            <a:ext cx="8915398" cy="2262781"/>
          </a:xfrm>
          <a:prstGeom prst="rect">
            <a:avLst/>
          </a:prstGeom>
        </p:spPr>
      </p:pic>
    </p:spTree>
    <p:extLst>
      <p:ext uri="{BB962C8B-B14F-4D97-AF65-F5344CB8AC3E}">
        <p14:creationId xmlns:p14="http://schemas.microsoft.com/office/powerpoint/2010/main" val="3473812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892724" y="717566"/>
            <a:ext cx="8762024" cy="1015663"/>
          </a:xfrm>
          <a:prstGeom prst="rect">
            <a:avLst/>
          </a:prstGeom>
          <a:noFill/>
        </p:spPr>
        <p:txBody>
          <a:bodyPr wrap="square" rtlCol="0">
            <a:spAutoFit/>
          </a:bodyPr>
          <a:lstStyle/>
          <a:p>
            <a:pPr algn="just"/>
            <a:r>
              <a:rPr lang="es-EC" sz="2000" b="1" dirty="0"/>
              <a:t>Determinación de las brechas </a:t>
            </a:r>
            <a:r>
              <a:rPr lang="es-EC" sz="2000" b="1" dirty="0" smtClean="0"/>
              <a:t>existentes  </a:t>
            </a:r>
            <a:r>
              <a:rPr lang="es-EC" sz="2000" b="1" dirty="0"/>
              <a:t>entre las Políticas de Crédito de la Compañía versus </a:t>
            </a:r>
            <a:r>
              <a:rPr lang="es-EC" sz="2000" b="1" dirty="0" smtClean="0"/>
              <a:t>los </a:t>
            </a:r>
            <a:r>
              <a:rPr lang="es-EC" sz="2000" b="1" dirty="0"/>
              <a:t>requerimientos del Marco COSO ERM 2017</a:t>
            </a:r>
            <a:endParaRPr lang="es-EC" sz="2000" dirty="0"/>
          </a:p>
        </p:txBody>
      </p:sp>
      <p:pic>
        <p:nvPicPr>
          <p:cNvPr id="3" name="Imagen 2"/>
          <p:cNvPicPr>
            <a:picLocks noChangeAspect="1"/>
          </p:cNvPicPr>
          <p:nvPr/>
        </p:nvPicPr>
        <p:blipFill>
          <a:blip r:embed="rId2"/>
          <a:stretch>
            <a:fillRect/>
          </a:stretch>
        </p:blipFill>
        <p:spPr>
          <a:xfrm>
            <a:off x="-11915781" y="-7943850"/>
            <a:ext cx="2850754" cy="1800000"/>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2174103851"/>
              </p:ext>
            </p:extLst>
          </p:nvPr>
        </p:nvGraphicFramePr>
        <p:xfrm>
          <a:off x="2017713" y="2367909"/>
          <a:ext cx="8947149" cy="3440433"/>
        </p:xfrm>
        <a:graphic>
          <a:graphicData uri="http://schemas.openxmlformats.org/drawingml/2006/table">
            <a:tbl>
              <a:tblPr firstRow="1" firstCol="1" bandRow="1">
                <a:tableStyleId>{5C22544A-7EE6-4342-B048-85BDC9FD1C3A}</a:tableStyleId>
              </a:tblPr>
              <a:tblGrid>
                <a:gridCol w="2982383">
                  <a:extLst>
                    <a:ext uri="{9D8B030D-6E8A-4147-A177-3AD203B41FA5}">
                      <a16:colId xmlns:a16="http://schemas.microsoft.com/office/drawing/2014/main" xmlns="" val="3435900296"/>
                    </a:ext>
                  </a:extLst>
                </a:gridCol>
                <a:gridCol w="2982383">
                  <a:extLst>
                    <a:ext uri="{9D8B030D-6E8A-4147-A177-3AD203B41FA5}">
                      <a16:colId xmlns:a16="http://schemas.microsoft.com/office/drawing/2014/main" xmlns="" val="212600879"/>
                    </a:ext>
                  </a:extLst>
                </a:gridCol>
                <a:gridCol w="2982383">
                  <a:extLst>
                    <a:ext uri="{9D8B030D-6E8A-4147-A177-3AD203B41FA5}">
                      <a16:colId xmlns:a16="http://schemas.microsoft.com/office/drawing/2014/main" xmlns="" val="747822635"/>
                    </a:ext>
                  </a:extLst>
                </a:gridCol>
              </a:tblGrid>
              <a:tr h="171450">
                <a:tc gridSpan="3">
                  <a:txBody>
                    <a:bodyPr/>
                    <a:lstStyle/>
                    <a:p>
                      <a:pPr>
                        <a:lnSpc>
                          <a:spcPct val="107000"/>
                        </a:lnSpc>
                        <a:spcAft>
                          <a:spcPts val="0"/>
                        </a:spcAft>
                      </a:pPr>
                      <a:r>
                        <a:rPr lang="es-ES" sz="1000" dirty="0">
                          <a:effectLst/>
                        </a:rPr>
                        <a:t>Componente</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952265889"/>
                  </a:ext>
                </a:extLst>
              </a:tr>
              <a:tr h="0">
                <a:tc>
                  <a:txBody>
                    <a:bodyPr/>
                    <a:lstStyle/>
                    <a:p>
                      <a:pPr>
                        <a:lnSpc>
                          <a:spcPct val="107000"/>
                        </a:lnSpc>
                        <a:spcAft>
                          <a:spcPts val="0"/>
                        </a:spcAft>
                      </a:pPr>
                      <a:r>
                        <a:rPr lang="es-ES" sz="1000">
                          <a:effectLst/>
                        </a:rPr>
                        <a:t>1. Gobierno y cultura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S" sz="1000">
                          <a:effectLst/>
                        </a:rPr>
                        <a:t>El gobierno establece el tono de la organización, reforzando la importancia de, y estableciendo responsabilidades de supervisión, para la gestión de riesgos empresariales. La cultura se refiere a valores éticos, comportamientos deseados y comprensión del riesgo en la entidad.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xmlns="" val="2561078569"/>
                  </a:ext>
                </a:extLst>
              </a:tr>
              <a:tr h="171450">
                <a:tc>
                  <a:txBody>
                    <a:bodyPr/>
                    <a:lstStyle/>
                    <a:p>
                      <a:pPr indent="180340" algn="l">
                        <a:lnSpc>
                          <a:spcPct val="200000"/>
                        </a:lnSpc>
                        <a:spcAft>
                          <a:spcPts val="0"/>
                        </a:spcAft>
                      </a:pPr>
                      <a:r>
                        <a:rPr lang="es-ES" sz="1000">
                          <a:effectLst/>
                        </a:rPr>
                        <a:t>Principio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Principio aplicado por la empresa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Determinación Brecha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123551445"/>
                  </a:ext>
                </a:extLst>
              </a:tr>
              <a:tr h="171450">
                <a:tc>
                  <a:txBody>
                    <a:bodyPr/>
                    <a:lstStyle/>
                    <a:p>
                      <a:pPr indent="180340" algn="l">
                        <a:lnSpc>
                          <a:spcPct val="200000"/>
                        </a:lnSpc>
                        <a:spcAft>
                          <a:spcPts val="0"/>
                        </a:spcAft>
                      </a:pPr>
                      <a:r>
                        <a:rPr lang="es-ES" sz="1000">
                          <a:effectLst/>
                        </a:rPr>
                        <a:t>1. La Junta Directiva ejerce supervisión sobre los riesgos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La directa supervisa los objetivos sin considerar específicamente los riesgos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309436731"/>
                  </a:ext>
                </a:extLst>
              </a:tr>
              <a:tr h="171450">
                <a:tc>
                  <a:txBody>
                    <a:bodyPr/>
                    <a:lstStyle/>
                    <a:p>
                      <a:pPr indent="180340" algn="l">
                        <a:lnSpc>
                          <a:spcPct val="200000"/>
                        </a:lnSpc>
                        <a:spcAft>
                          <a:spcPts val="0"/>
                        </a:spcAft>
                      </a:pPr>
                      <a:r>
                        <a:rPr lang="es-ES" sz="1000" dirty="0">
                          <a:effectLst/>
                        </a:rPr>
                        <a:t>2. Establece estructuras operativas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Poseen estructuras de manera tradicional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280127784"/>
                  </a:ext>
                </a:extLst>
              </a:tr>
              <a:tr h="171450">
                <a:tc>
                  <a:txBody>
                    <a:bodyPr/>
                    <a:lstStyle/>
                    <a:p>
                      <a:pPr indent="180340" algn="l">
                        <a:lnSpc>
                          <a:spcPct val="200000"/>
                        </a:lnSpc>
                        <a:spcAft>
                          <a:spcPts val="0"/>
                        </a:spcAft>
                      </a:pPr>
                      <a:r>
                        <a:rPr lang="es-ES" sz="1000">
                          <a:effectLst/>
                        </a:rPr>
                        <a:t>3. Define la cultura deseada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Estable una cultura de manera no enfocada en riesgo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dirty="0">
                          <a:effectLst/>
                        </a:rPr>
                        <a:t>SI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335419014"/>
                  </a:ext>
                </a:extLst>
              </a:tr>
              <a:tr h="171450">
                <a:tc>
                  <a:txBody>
                    <a:bodyPr/>
                    <a:lstStyle/>
                    <a:p>
                      <a:pPr indent="180340" algn="l">
                        <a:lnSpc>
                          <a:spcPct val="200000"/>
                        </a:lnSpc>
                        <a:spcAft>
                          <a:spcPts val="0"/>
                        </a:spcAft>
                      </a:pPr>
                      <a:r>
                        <a:rPr lang="es-ES" sz="1000">
                          <a:effectLst/>
                        </a:rPr>
                        <a:t>4. Demuestra compromiso con los valores éticos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La ética sí es un principio difundido dentro de la compañía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3228752946"/>
                  </a:ext>
                </a:extLst>
              </a:tr>
              <a:tr h="140335">
                <a:tc>
                  <a:txBody>
                    <a:bodyPr/>
                    <a:lstStyle/>
                    <a:p>
                      <a:pPr indent="180340" algn="l">
                        <a:lnSpc>
                          <a:spcPct val="200000"/>
                        </a:lnSpc>
                        <a:spcAft>
                          <a:spcPts val="0"/>
                        </a:spcAft>
                      </a:pPr>
                      <a:r>
                        <a:rPr lang="es-ES" sz="1000">
                          <a:effectLst/>
                        </a:rPr>
                        <a:t>5. Atrae, desarrolla y retiene individuos competentes.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No existen senderos de carrera establecidos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dirty="0">
                          <a:effectLst/>
                        </a:rPr>
                        <a:t>SI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460222010"/>
                  </a:ext>
                </a:extLst>
              </a:tr>
            </a:tbl>
          </a:graphicData>
        </a:graphic>
      </p:graphicFrame>
      <p:sp>
        <p:nvSpPr>
          <p:cNvPr id="15" name="CuadroTexto 14"/>
          <p:cNvSpPr txBox="1"/>
          <p:nvPr/>
        </p:nvSpPr>
        <p:spPr>
          <a:xfrm>
            <a:off x="1892724" y="1733229"/>
            <a:ext cx="6911788" cy="369332"/>
          </a:xfrm>
          <a:prstGeom prst="rect">
            <a:avLst/>
          </a:prstGeom>
          <a:noFill/>
        </p:spPr>
        <p:txBody>
          <a:bodyPr wrap="square" rtlCol="0">
            <a:spAutoFit/>
          </a:bodyPr>
          <a:lstStyle/>
          <a:p>
            <a:r>
              <a:rPr lang="es-ES" b="1" dirty="0"/>
              <a:t>Determinación de brechas existentes, Gobierno y </a:t>
            </a:r>
            <a:r>
              <a:rPr lang="es-ES" b="1" dirty="0" smtClean="0"/>
              <a:t>cultura</a:t>
            </a:r>
            <a:endParaRPr lang="es-EC" dirty="0"/>
          </a:p>
        </p:txBody>
      </p:sp>
      <p:sp>
        <p:nvSpPr>
          <p:cNvPr id="2" name="CuadroTexto 1"/>
          <p:cNvSpPr txBox="1"/>
          <p:nvPr/>
        </p:nvSpPr>
        <p:spPr>
          <a:xfrm>
            <a:off x="1892724" y="348234"/>
            <a:ext cx="4598894" cy="369332"/>
          </a:xfrm>
          <a:prstGeom prst="rect">
            <a:avLst/>
          </a:prstGeom>
          <a:noFill/>
        </p:spPr>
        <p:txBody>
          <a:bodyPr wrap="square" rtlCol="0">
            <a:spAutoFit/>
          </a:bodyPr>
          <a:lstStyle/>
          <a:p>
            <a:r>
              <a:rPr lang="es-EC" dirty="0" smtClean="0"/>
              <a:t>DESARROLLO DE LA METODOLOGÍA</a:t>
            </a:r>
            <a:endParaRPr lang="es-EC" dirty="0"/>
          </a:p>
        </p:txBody>
      </p:sp>
    </p:spTree>
    <p:extLst>
      <p:ext uri="{BB962C8B-B14F-4D97-AF65-F5344CB8AC3E}">
        <p14:creationId xmlns:p14="http://schemas.microsoft.com/office/powerpoint/2010/main" val="177043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227427" y="376861"/>
            <a:ext cx="8698919" cy="1015663"/>
          </a:xfrm>
          <a:prstGeom prst="rect">
            <a:avLst/>
          </a:prstGeom>
          <a:noFill/>
        </p:spPr>
        <p:txBody>
          <a:bodyPr wrap="square" rtlCol="0">
            <a:spAutoFit/>
          </a:bodyPr>
          <a:lstStyle/>
          <a:p>
            <a:pPr algn="just"/>
            <a:r>
              <a:rPr lang="es-EC" sz="2000" b="1" dirty="0"/>
              <a:t>Determinación de las brechas </a:t>
            </a:r>
            <a:r>
              <a:rPr lang="es-EC" sz="2000" b="1" dirty="0" smtClean="0"/>
              <a:t>existentes  </a:t>
            </a:r>
            <a:r>
              <a:rPr lang="es-EC" sz="2000" b="1" dirty="0"/>
              <a:t>entre las Políticas de Crédito de la Compañía versus </a:t>
            </a:r>
            <a:r>
              <a:rPr lang="es-EC" sz="2000" b="1" dirty="0" smtClean="0"/>
              <a:t>los </a:t>
            </a:r>
            <a:r>
              <a:rPr lang="es-EC" sz="2000" b="1" dirty="0"/>
              <a:t>requerimientos del Marco COSO ERM 2017</a:t>
            </a:r>
            <a:endParaRPr lang="es-EC" sz="2000" dirty="0"/>
          </a:p>
        </p:txBody>
      </p:sp>
      <p:pic>
        <p:nvPicPr>
          <p:cNvPr id="3" name="Imagen 2"/>
          <p:cNvPicPr>
            <a:picLocks noChangeAspect="1"/>
          </p:cNvPicPr>
          <p:nvPr/>
        </p:nvPicPr>
        <p:blipFill>
          <a:blip r:embed="rId2"/>
          <a:stretch>
            <a:fillRect/>
          </a:stretch>
        </p:blipFill>
        <p:spPr>
          <a:xfrm>
            <a:off x="-11915781" y="-7943850"/>
            <a:ext cx="2850754" cy="1800000"/>
          </a:xfrm>
          <a:prstGeom prst="rect">
            <a:avLst/>
          </a:prstGeom>
        </p:spPr>
      </p:pic>
      <p:sp>
        <p:nvSpPr>
          <p:cNvPr id="2" name="CuadroTexto 1"/>
          <p:cNvSpPr txBox="1"/>
          <p:nvPr/>
        </p:nvSpPr>
        <p:spPr>
          <a:xfrm>
            <a:off x="954936" y="2104787"/>
            <a:ext cx="7611036" cy="369332"/>
          </a:xfrm>
          <a:prstGeom prst="rect">
            <a:avLst/>
          </a:prstGeom>
          <a:noFill/>
        </p:spPr>
        <p:txBody>
          <a:bodyPr wrap="square" rtlCol="0">
            <a:spAutoFit/>
          </a:bodyPr>
          <a:lstStyle/>
          <a:p>
            <a:r>
              <a:rPr lang="es-ES" b="1" dirty="0"/>
              <a:t>Determinación de brechas existentes, Estrategia y </a:t>
            </a:r>
            <a:r>
              <a:rPr lang="es-ES" b="1" dirty="0" smtClean="0"/>
              <a:t>Objetivos</a:t>
            </a:r>
            <a:endParaRPr lang="es-EC" dirty="0"/>
          </a:p>
        </p:txBody>
      </p:sp>
      <p:graphicFrame>
        <p:nvGraphicFramePr>
          <p:cNvPr id="4" name="Tabla 3"/>
          <p:cNvGraphicFramePr>
            <a:graphicFrameLocks noGrp="1"/>
          </p:cNvGraphicFramePr>
          <p:nvPr/>
        </p:nvGraphicFramePr>
        <p:xfrm>
          <a:off x="1103313" y="2474119"/>
          <a:ext cx="8947149" cy="3352800"/>
        </p:xfrm>
        <a:graphic>
          <a:graphicData uri="http://schemas.openxmlformats.org/drawingml/2006/table">
            <a:tbl>
              <a:tblPr firstRow="1" firstCol="1" bandRow="1">
                <a:tableStyleId>{5C22544A-7EE6-4342-B048-85BDC9FD1C3A}</a:tableStyleId>
              </a:tblPr>
              <a:tblGrid>
                <a:gridCol w="2982383">
                  <a:extLst>
                    <a:ext uri="{9D8B030D-6E8A-4147-A177-3AD203B41FA5}">
                      <a16:colId xmlns:a16="http://schemas.microsoft.com/office/drawing/2014/main" xmlns="" val="3809967161"/>
                    </a:ext>
                  </a:extLst>
                </a:gridCol>
                <a:gridCol w="2982383">
                  <a:extLst>
                    <a:ext uri="{9D8B030D-6E8A-4147-A177-3AD203B41FA5}">
                      <a16:colId xmlns:a16="http://schemas.microsoft.com/office/drawing/2014/main" xmlns="" val="1663530819"/>
                    </a:ext>
                  </a:extLst>
                </a:gridCol>
                <a:gridCol w="2982383">
                  <a:extLst>
                    <a:ext uri="{9D8B030D-6E8A-4147-A177-3AD203B41FA5}">
                      <a16:colId xmlns:a16="http://schemas.microsoft.com/office/drawing/2014/main" xmlns="" val="1186911971"/>
                    </a:ext>
                  </a:extLst>
                </a:gridCol>
              </a:tblGrid>
              <a:tr h="171450">
                <a:tc gridSpan="3">
                  <a:txBody>
                    <a:bodyPr/>
                    <a:lstStyle/>
                    <a:p>
                      <a:pPr indent="180340" algn="ctr">
                        <a:lnSpc>
                          <a:spcPct val="200000"/>
                        </a:lnSpc>
                        <a:spcAft>
                          <a:spcPts val="0"/>
                        </a:spcAft>
                      </a:pPr>
                      <a:r>
                        <a:rPr lang="es-ES" sz="1000">
                          <a:effectLst/>
                        </a:rPr>
                        <a:t>Componente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122127074"/>
                  </a:ext>
                </a:extLst>
              </a:tr>
              <a:tr h="0">
                <a:tc>
                  <a:txBody>
                    <a:bodyPr/>
                    <a:lstStyle/>
                    <a:p>
                      <a:pPr indent="180340" algn="l">
                        <a:lnSpc>
                          <a:spcPct val="200000"/>
                        </a:lnSpc>
                        <a:spcAft>
                          <a:spcPts val="0"/>
                        </a:spcAft>
                      </a:pPr>
                      <a:r>
                        <a:rPr lang="es-ES" sz="1000">
                          <a:effectLst/>
                        </a:rPr>
                        <a:t>2. Estrategia y objetivos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indent="180340" algn="l">
                        <a:lnSpc>
                          <a:spcPct val="200000"/>
                        </a:lnSpc>
                        <a:spcAft>
                          <a:spcPts val="0"/>
                        </a:spcAft>
                      </a:pPr>
                      <a:r>
                        <a:rPr lang="es-ES" sz="1000">
                          <a:effectLst/>
                        </a:rPr>
                        <a:t>La gestión de riesgos empresariales, estrategia y objetivos trabajan juntos en el proceso de planeación estratégica. El apetito al riesgo es definido y alineado con la estrategia; los objetivos de negocio ponen la estrategia en práctica mientras sirve para identificar, evaluar y responder a los riesgos.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xmlns="" val="3091169439"/>
                  </a:ext>
                </a:extLst>
              </a:tr>
              <a:tr h="171450">
                <a:tc>
                  <a:txBody>
                    <a:bodyPr/>
                    <a:lstStyle/>
                    <a:p>
                      <a:pPr indent="180340" algn="l">
                        <a:lnSpc>
                          <a:spcPct val="200000"/>
                        </a:lnSpc>
                        <a:spcAft>
                          <a:spcPts val="0"/>
                        </a:spcAft>
                      </a:pPr>
                      <a:r>
                        <a:rPr lang="es-ES" sz="1000">
                          <a:effectLst/>
                        </a:rPr>
                        <a:t>Principio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Principio aplicado por la compañía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Determinación Brecha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3258285372"/>
                  </a:ext>
                </a:extLst>
              </a:tr>
              <a:tr h="171450">
                <a:tc>
                  <a:txBody>
                    <a:bodyPr/>
                    <a:lstStyle/>
                    <a:p>
                      <a:pPr indent="180340" algn="l">
                        <a:lnSpc>
                          <a:spcPct val="200000"/>
                        </a:lnSpc>
                        <a:spcAft>
                          <a:spcPts val="0"/>
                        </a:spcAft>
                      </a:pPr>
                      <a:r>
                        <a:rPr lang="es-ES" sz="1000">
                          <a:effectLst/>
                        </a:rPr>
                        <a:t>6. Analiza el contexto empresarial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Lo analiza de una manera tradicional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768924462"/>
                  </a:ext>
                </a:extLst>
              </a:tr>
              <a:tr h="171450">
                <a:tc>
                  <a:txBody>
                    <a:bodyPr/>
                    <a:lstStyle/>
                    <a:p>
                      <a:pPr indent="180340" algn="l">
                        <a:lnSpc>
                          <a:spcPct val="200000"/>
                        </a:lnSpc>
                        <a:spcAft>
                          <a:spcPts val="0"/>
                        </a:spcAft>
                      </a:pPr>
                      <a:r>
                        <a:rPr lang="es-ES" sz="1000">
                          <a:effectLst/>
                        </a:rPr>
                        <a:t>7. Define el apetito al riesgo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No lo tiene definido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4241507130"/>
                  </a:ext>
                </a:extLst>
              </a:tr>
              <a:tr h="171450">
                <a:tc>
                  <a:txBody>
                    <a:bodyPr/>
                    <a:lstStyle/>
                    <a:p>
                      <a:pPr indent="180340" algn="l">
                        <a:lnSpc>
                          <a:spcPct val="200000"/>
                        </a:lnSpc>
                        <a:spcAft>
                          <a:spcPts val="0"/>
                        </a:spcAft>
                      </a:pPr>
                      <a:r>
                        <a:rPr lang="es-ES" sz="1000">
                          <a:effectLst/>
                        </a:rPr>
                        <a:t>8. Evalúa estrategias alternativas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Tiene estrategias de acuerdo al comportamiento del mercado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853432185"/>
                  </a:ext>
                </a:extLst>
              </a:tr>
              <a:tr h="171450">
                <a:tc>
                  <a:txBody>
                    <a:bodyPr/>
                    <a:lstStyle/>
                    <a:p>
                      <a:pPr indent="180340" algn="l">
                        <a:lnSpc>
                          <a:spcPct val="200000"/>
                        </a:lnSpc>
                        <a:spcAft>
                          <a:spcPts val="0"/>
                        </a:spcAft>
                      </a:pPr>
                      <a:r>
                        <a:rPr lang="es-ES" sz="1000">
                          <a:effectLst/>
                        </a:rPr>
                        <a:t>9. Formula los objetivos empresariales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Los objetivos están de manera general sin considerar los riesgos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dirty="0">
                          <a:effectLst/>
                        </a:rPr>
                        <a:t>SI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023434749"/>
                  </a:ext>
                </a:extLst>
              </a:tr>
            </a:tbl>
          </a:graphicData>
        </a:graphic>
      </p:graphicFrame>
    </p:spTree>
    <p:extLst>
      <p:ext uri="{BB962C8B-B14F-4D97-AF65-F5344CB8AC3E}">
        <p14:creationId xmlns:p14="http://schemas.microsoft.com/office/powerpoint/2010/main" val="4234724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61916" y="340338"/>
            <a:ext cx="9454293" cy="646331"/>
          </a:xfrm>
          <a:prstGeom prst="rect">
            <a:avLst/>
          </a:prstGeom>
          <a:noFill/>
        </p:spPr>
        <p:txBody>
          <a:bodyPr wrap="square" rtlCol="0">
            <a:spAutoFit/>
          </a:bodyPr>
          <a:lstStyle/>
          <a:p>
            <a:r>
              <a:rPr lang="es-EC" b="1" dirty="0"/>
              <a:t>Determinación de las brechas </a:t>
            </a:r>
            <a:r>
              <a:rPr lang="es-EC" b="1" dirty="0" smtClean="0"/>
              <a:t>existentes  entre las Políticas de Crédito de la Compañía versus los </a:t>
            </a:r>
            <a:r>
              <a:rPr lang="es-EC" b="1" dirty="0"/>
              <a:t>requerimientos del Marco COSO ERM 2017</a:t>
            </a:r>
            <a:endParaRPr lang="es-EC" dirty="0"/>
          </a:p>
        </p:txBody>
      </p:sp>
      <p:pic>
        <p:nvPicPr>
          <p:cNvPr id="3" name="Imagen 2"/>
          <p:cNvPicPr>
            <a:picLocks noChangeAspect="1"/>
          </p:cNvPicPr>
          <p:nvPr/>
        </p:nvPicPr>
        <p:blipFill>
          <a:blip r:embed="rId2"/>
          <a:stretch>
            <a:fillRect/>
          </a:stretch>
        </p:blipFill>
        <p:spPr>
          <a:xfrm>
            <a:off x="-11915781" y="-7943850"/>
            <a:ext cx="2850754" cy="1800000"/>
          </a:xfrm>
          <a:prstGeom prst="rect">
            <a:avLst/>
          </a:prstGeom>
        </p:spPr>
      </p:pic>
      <p:sp>
        <p:nvSpPr>
          <p:cNvPr id="2" name="CuadroTexto 1"/>
          <p:cNvSpPr txBox="1"/>
          <p:nvPr/>
        </p:nvSpPr>
        <p:spPr>
          <a:xfrm>
            <a:off x="1319725" y="1683306"/>
            <a:ext cx="7611036" cy="369332"/>
          </a:xfrm>
          <a:prstGeom prst="rect">
            <a:avLst/>
          </a:prstGeom>
          <a:noFill/>
        </p:spPr>
        <p:txBody>
          <a:bodyPr wrap="square" rtlCol="0">
            <a:spAutoFit/>
          </a:bodyPr>
          <a:lstStyle/>
          <a:p>
            <a:r>
              <a:rPr lang="es-ES" b="1" dirty="0"/>
              <a:t>Determinación de brechas existentes, </a:t>
            </a:r>
            <a:r>
              <a:rPr lang="es-ES" b="1" dirty="0" smtClean="0"/>
              <a:t>Desempeño</a:t>
            </a:r>
            <a:endParaRPr lang="es-EC" dirty="0"/>
          </a:p>
        </p:txBody>
      </p:sp>
      <p:graphicFrame>
        <p:nvGraphicFramePr>
          <p:cNvPr id="5" name="Tabla 4"/>
          <p:cNvGraphicFramePr>
            <a:graphicFrameLocks noGrp="1"/>
          </p:cNvGraphicFramePr>
          <p:nvPr/>
        </p:nvGraphicFramePr>
        <p:xfrm>
          <a:off x="1471452" y="2052638"/>
          <a:ext cx="8210871" cy="4195761"/>
        </p:xfrm>
        <a:graphic>
          <a:graphicData uri="http://schemas.openxmlformats.org/drawingml/2006/table">
            <a:tbl>
              <a:tblPr firstRow="1" firstCol="1" bandRow="1">
                <a:tableStyleId>{5C22544A-7EE6-4342-B048-85BDC9FD1C3A}</a:tableStyleId>
              </a:tblPr>
              <a:tblGrid>
                <a:gridCol w="2736957">
                  <a:extLst>
                    <a:ext uri="{9D8B030D-6E8A-4147-A177-3AD203B41FA5}">
                      <a16:colId xmlns:a16="http://schemas.microsoft.com/office/drawing/2014/main" xmlns="" val="997306371"/>
                    </a:ext>
                  </a:extLst>
                </a:gridCol>
                <a:gridCol w="2736957">
                  <a:extLst>
                    <a:ext uri="{9D8B030D-6E8A-4147-A177-3AD203B41FA5}">
                      <a16:colId xmlns:a16="http://schemas.microsoft.com/office/drawing/2014/main" xmlns="" val="2500525571"/>
                    </a:ext>
                  </a:extLst>
                </a:gridCol>
                <a:gridCol w="2736957">
                  <a:extLst>
                    <a:ext uri="{9D8B030D-6E8A-4147-A177-3AD203B41FA5}">
                      <a16:colId xmlns:a16="http://schemas.microsoft.com/office/drawing/2014/main" xmlns="" val="2834708972"/>
                    </a:ext>
                  </a:extLst>
                </a:gridCol>
              </a:tblGrid>
              <a:tr h="279717">
                <a:tc gridSpan="3">
                  <a:txBody>
                    <a:bodyPr/>
                    <a:lstStyle/>
                    <a:p>
                      <a:pPr indent="180340" algn="ctr">
                        <a:lnSpc>
                          <a:spcPct val="200000"/>
                        </a:lnSpc>
                        <a:spcAft>
                          <a:spcPts val="0"/>
                        </a:spcAft>
                      </a:pPr>
                      <a:r>
                        <a:rPr lang="es-ES" sz="900">
                          <a:effectLst/>
                        </a:rPr>
                        <a:t>Componente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233921058"/>
                  </a:ext>
                </a:extLst>
              </a:tr>
              <a:tr h="839152">
                <a:tc>
                  <a:txBody>
                    <a:bodyPr/>
                    <a:lstStyle/>
                    <a:p>
                      <a:pPr indent="180340" algn="l">
                        <a:lnSpc>
                          <a:spcPct val="200000"/>
                        </a:lnSpc>
                        <a:spcAft>
                          <a:spcPts val="0"/>
                        </a:spcAft>
                      </a:pPr>
                      <a:r>
                        <a:rPr lang="es-ES" sz="900">
                          <a:effectLst/>
                        </a:rPr>
                        <a:t>3. Desempeño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ctr"/>
                </a:tc>
                <a:tc gridSpan="2">
                  <a:txBody>
                    <a:bodyPr/>
                    <a:lstStyle/>
                    <a:p>
                      <a:pPr indent="180340" algn="l">
                        <a:lnSpc>
                          <a:spcPct val="200000"/>
                        </a:lnSpc>
                        <a:spcAft>
                          <a:spcPts val="0"/>
                        </a:spcAft>
                      </a:pPr>
                      <a:r>
                        <a:rPr lang="es-ES" sz="900">
                          <a:effectLst/>
                        </a:rPr>
                        <a:t>Riesgos que pueden afectar el logro de la estrategia y los objetivos de negocio pueden ser identificados y evaluados. Riesgos son priorizados por severidad y en el contexto del apetito al riesgo. La organización selecciona las respuestas al riesgo y toma el riesgo que ha asumido.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ctr"/>
                </a:tc>
                <a:tc hMerge="1">
                  <a:txBody>
                    <a:bodyPr/>
                    <a:lstStyle/>
                    <a:p>
                      <a:endParaRPr lang="es-EC"/>
                    </a:p>
                  </a:txBody>
                  <a:tcPr/>
                </a:tc>
                <a:extLst>
                  <a:ext uri="{0D108BD9-81ED-4DB2-BD59-A6C34878D82A}">
                    <a16:rowId xmlns:a16="http://schemas.microsoft.com/office/drawing/2014/main" xmlns="" val="2126967346"/>
                  </a:ext>
                </a:extLst>
              </a:tr>
              <a:tr h="279717">
                <a:tc>
                  <a:txBody>
                    <a:bodyPr/>
                    <a:lstStyle/>
                    <a:p>
                      <a:pPr indent="180340" algn="l">
                        <a:lnSpc>
                          <a:spcPct val="200000"/>
                        </a:lnSpc>
                        <a:spcAft>
                          <a:spcPts val="0"/>
                        </a:spcAft>
                      </a:pPr>
                      <a:r>
                        <a:rPr lang="es-ES" sz="900">
                          <a:effectLst/>
                        </a:rPr>
                        <a:t>Principio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l">
                        <a:lnSpc>
                          <a:spcPct val="200000"/>
                        </a:lnSpc>
                        <a:spcAft>
                          <a:spcPts val="0"/>
                        </a:spcAft>
                      </a:pPr>
                      <a:r>
                        <a:rPr lang="es-ES" sz="900">
                          <a:effectLst/>
                        </a:rPr>
                        <a:t>Principio aplicado por la empresa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l">
                        <a:lnSpc>
                          <a:spcPct val="200000"/>
                        </a:lnSpc>
                        <a:spcAft>
                          <a:spcPts val="0"/>
                        </a:spcAft>
                      </a:pPr>
                      <a:r>
                        <a:rPr lang="es-ES" sz="900">
                          <a:effectLst/>
                        </a:rPr>
                        <a:t>Determinación Brecha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extLst>
                  <a:ext uri="{0D108BD9-81ED-4DB2-BD59-A6C34878D82A}">
                    <a16:rowId xmlns:a16="http://schemas.microsoft.com/office/drawing/2014/main" xmlns="" val="2159886796"/>
                  </a:ext>
                </a:extLst>
              </a:tr>
              <a:tr h="559435">
                <a:tc>
                  <a:txBody>
                    <a:bodyPr/>
                    <a:lstStyle/>
                    <a:p>
                      <a:pPr indent="180340" algn="l">
                        <a:lnSpc>
                          <a:spcPct val="200000"/>
                        </a:lnSpc>
                        <a:spcAft>
                          <a:spcPts val="0"/>
                        </a:spcAft>
                      </a:pPr>
                      <a:r>
                        <a:rPr lang="es-ES" sz="900">
                          <a:effectLst/>
                        </a:rPr>
                        <a:t>10. Identifica riesgos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l">
                        <a:lnSpc>
                          <a:spcPct val="200000"/>
                        </a:lnSpc>
                        <a:spcAft>
                          <a:spcPts val="0"/>
                        </a:spcAft>
                      </a:pPr>
                      <a:r>
                        <a:rPr lang="es-ES" sz="900">
                          <a:effectLst/>
                        </a:rPr>
                        <a:t>Se identifican solamente riesgo ciertos tipos de riesgos de ciertas líneas de negocio.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ctr">
                        <a:lnSpc>
                          <a:spcPct val="200000"/>
                        </a:lnSpc>
                        <a:spcAft>
                          <a:spcPts val="0"/>
                        </a:spcAft>
                      </a:pPr>
                      <a:r>
                        <a:rPr lang="es-ES" sz="900">
                          <a:effectLst/>
                        </a:rPr>
                        <a:t>SI</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extLst>
                  <a:ext uri="{0D108BD9-81ED-4DB2-BD59-A6C34878D82A}">
                    <a16:rowId xmlns:a16="http://schemas.microsoft.com/office/drawing/2014/main" xmlns="" val="432441798"/>
                  </a:ext>
                </a:extLst>
              </a:tr>
              <a:tr h="559435">
                <a:tc>
                  <a:txBody>
                    <a:bodyPr/>
                    <a:lstStyle/>
                    <a:p>
                      <a:pPr indent="180340" algn="l">
                        <a:lnSpc>
                          <a:spcPct val="200000"/>
                        </a:lnSpc>
                        <a:spcAft>
                          <a:spcPts val="0"/>
                        </a:spcAft>
                      </a:pPr>
                      <a:r>
                        <a:rPr lang="es-ES" sz="900">
                          <a:effectLst/>
                        </a:rPr>
                        <a:t>11. Evalúa la severidad de los riesgos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l">
                        <a:lnSpc>
                          <a:spcPct val="200000"/>
                        </a:lnSpc>
                        <a:spcAft>
                          <a:spcPts val="0"/>
                        </a:spcAft>
                      </a:pPr>
                      <a:r>
                        <a:rPr lang="es-ES" sz="900">
                          <a:effectLst/>
                        </a:rPr>
                        <a:t>Se los evalúa únicamente cuando afectan significativamente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ctr">
                        <a:lnSpc>
                          <a:spcPct val="200000"/>
                        </a:lnSpc>
                        <a:spcAft>
                          <a:spcPts val="0"/>
                        </a:spcAft>
                      </a:pPr>
                      <a:r>
                        <a:rPr lang="es-ES" sz="900">
                          <a:effectLst/>
                        </a:rPr>
                        <a:t>SI</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extLst>
                  <a:ext uri="{0D108BD9-81ED-4DB2-BD59-A6C34878D82A}">
                    <a16:rowId xmlns:a16="http://schemas.microsoft.com/office/drawing/2014/main" xmlns="" val="1458032304"/>
                  </a:ext>
                </a:extLst>
              </a:tr>
              <a:tr h="559435">
                <a:tc>
                  <a:txBody>
                    <a:bodyPr/>
                    <a:lstStyle/>
                    <a:p>
                      <a:pPr indent="180340" algn="l">
                        <a:lnSpc>
                          <a:spcPct val="200000"/>
                        </a:lnSpc>
                        <a:spcAft>
                          <a:spcPts val="0"/>
                        </a:spcAft>
                      </a:pPr>
                      <a:r>
                        <a:rPr lang="es-ES" sz="900">
                          <a:effectLst/>
                        </a:rPr>
                        <a:t>12. Prioriza los riesgos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l">
                        <a:lnSpc>
                          <a:spcPct val="200000"/>
                        </a:lnSpc>
                        <a:spcAft>
                          <a:spcPts val="0"/>
                        </a:spcAft>
                      </a:pPr>
                      <a:r>
                        <a:rPr lang="es-ES" sz="900">
                          <a:effectLst/>
                        </a:rPr>
                        <a:t>No existen un ponderación de riesgos por su probabilidad ni impacto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ctr">
                        <a:lnSpc>
                          <a:spcPct val="200000"/>
                        </a:lnSpc>
                        <a:spcAft>
                          <a:spcPts val="0"/>
                        </a:spcAft>
                      </a:pPr>
                      <a:r>
                        <a:rPr lang="es-ES" sz="900">
                          <a:effectLst/>
                        </a:rPr>
                        <a:t>SI</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extLst>
                  <a:ext uri="{0D108BD9-81ED-4DB2-BD59-A6C34878D82A}">
                    <a16:rowId xmlns:a16="http://schemas.microsoft.com/office/drawing/2014/main" xmlns="" val="1519144605"/>
                  </a:ext>
                </a:extLst>
              </a:tr>
              <a:tr h="559435">
                <a:tc>
                  <a:txBody>
                    <a:bodyPr/>
                    <a:lstStyle/>
                    <a:p>
                      <a:pPr indent="180340" algn="l">
                        <a:lnSpc>
                          <a:spcPct val="200000"/>
                        </a:lnSpc>
                        <a:spcAft>
                          <a:spcPts val="0"/>
                        </a:spcAft>
                      </a:pPr>
                      <a:r>
                        <a:rPr lang="es-ES" sz="900">
                          <a:effectLst/>
                        </a:rPr>
                        <a:t>13. Implementas las respuestas al riesgo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l">
                        <a:lnSpc>
                          <a:spcPct val="200000"/>
                        </a:lnSpc>
                        <a:spcAft>
                          <a:spcPts val="0"/>
                        </a:spcAft>
                      </a:pPr>
                      <a:r>
                        <a:rPr lang="es-ES" sz="900">
                          <a:effectLst/>
                        </a:rPr>
                        <a:t>No existen planes de acción para mitigar posibles riesgos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ctr">
                        <a:lnSpc>
                          <a:spcPct val="200000"/>
                        </a:lnSpc>
                        <a:spcAft>
                          <a:spcPts val="0"/>
                        </a:spcAft>
                      </a:pPr>
                      <a:r>
                        <a:rPr lang="es-ES" sz="900">
                          <a:effectLst/>
                        </a:rPr>
                        <a:t>SI</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extLst>
                  <a:ext uri="{0D108BD9-81ED-4DB2-BD59-A6C34878D82A}">
                    <a16:rowId xmlns:a16="http://schemas.microsoft.com/office/drawing/2014/main" xmlns="" val="2520006162"/>
                  </a:ext>
                </a:extLst>
              </a:tr>
              <a:tr h="559435">
                <a:tc>
                  <a:txBody>
                    <a:bodyPr/>
                    <a:lstStyle/>
                    <a:p>
                      <a:pPr indent="180340" algn="l">
                        <a:lnSpc>
                          <a:spcPct val="200000"/>
                        </a:lnSpc>
                        <a:spcAft>
                          <a:spcPts val="0"/>
                        </a:spcAft>
                      </a:pPr>
                      <a:r>
                        <a:rPr lang="es-ES" sz="900">
                          <a:effectLst/>
                        </a:rPr>
                        <a:t>14. Desarrollar un portafolio de riesgos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l">
                        <a:lnSpc>
                          <a:spcPct val="200000"/>
                        </a:lnSpc>
                        <a:spcAft>
                          <a:spcPts val="0"/>
                        </a:spcAft>
                      </a:pPr>
                      <a:r>
                        <a:rPr lang="es-ES" sz="900">
                          <a:effectLst/>
                        </a:rPr>
                        <a:t>No existe plan desarrollado de manejo de portfolio de riesgos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tc>
                  <a:txBody>
                    <a:bodyPr/>
                    <a:lstStyle/>
                    <a:p>
                      <a:pPr indent="180340" algn="ctr">
                        <a:lnSpc>
                          <a:spcPct val="200000"/>
                        </a:lnSpc>
                        <a:spcAft>
                          <a:spcPts val="0"/>
                        </a:spcAft>
                      </a:pPr>
                      <a:r>
                        <a:rPr lang="es-ES" sz="900" dirty="0">
                          <a:effectLst/>
                        </a:rPr>
                        <a:t>SI</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92" marR="40792" marT="0" marB="0" anchor="b"/>
                </a:tc>
                <a:extLst>
                  <a:ext uri="{0D108BD9-81ED-4DB2-BD59-A6C34878D82A}">
                    <a16:rowId xmlns:a16="http://schemas.microsoft.com/office/drawing/2014/main" xmlns="" val="1207260389"/>
                  </a:ext>
                </a:extLst>
              </a:tr>
            </a:tbl>
          </a:graphicData>
        </a:graphic>
      </p:graphicFrame>
    </p:spTree>
    <p:extLst>
      <p:ext uri="{BB962C8B-B14F-4D97-AF65-F5344CB8AC3E}">
        <p14:creationId xmlns:p14="http://schemas.microsoft.com/office/powerpoint/2010/main" val="1781262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346230" y="950625"/>
            <a:ext cx="9745840" cy="646331"/>
          </a:xfrm>
          <a:prstGeom prst="rect">
            <a:avLst/>
          </a:prstGeom>
          <a:noFill/>
        </p:spPr>
        <p:txBody>
          <a:bodyPr wrap="square" rtlCol="0">
            <a:spAutoFit/>
          </a:bodyPr>
          <a:lstStyle/>
          <a:p>
            <a:r>
              <a:rPr lang="es-EC" b="1" dirty="0"/>
              <a:t>Determinación de las brechas </a:t>
            </a:r>
            <a:r>
              <a:rPr lang="es-EC" b="1" dirty="0" smtClean="0"/>
              <a:t>existentes  entre las Políticas de Crédito de la Compañía versus los </a:t>
            </a:r>
            <a:r>
              <a:rPr lang="es-EC" b="1" dirty="0"/>
              <a:t>requerimientos del Marco COSO ERM 2017</a:t>
            </a:r>
            <a:endParaRPr lang="es-EC" dirty="0"/>
          </a:p>
        </p:txBody>
      </p:sp>
      <p:pic>
        <p:nvPicPr>
          <p:cNvPr id="3" name="Imagen 2"/>
          <p:cNvPicPr>
            <a:picLocks noChangeAspect="1"/>
          </p:cNvPicPr>
          <p:nvPr/>
        </p:nvPicPr>
        <p:blipFill>
          <a:blip r:embed="rId2"/>
          <a:stretch>
            <a:fillRect/>
          </a:stretch>
        </p:blipFill>
        <p:spPr>
          <a:xfrm>
            <a:off x="-11915781" y="-7943850"/>
            <a:ext cx="2850754" cy="1800000"/>
          </a:xfrm>
          <a:prstGeom prst="rect">
            <a:avLst/>
          </a:prstGeom>
        </p:spPr>
      </p:pic>
      <p:sp>
        <p:nvSpPr>
          <p:cNvPr id="2" name="CuadroTexto 1"/>
          <p:cNvSpPr txBox="1"/>
          <p:nvPr/>
        </p:nvSpPr>
        <p:spPr>
          <a:xfrm>
            <a:off x="1103313" y="2104787"/>
            <a:ext cx="7611036" cy="369332"/>
          </a:xfrm>
          <a:prstGeom prst="rect">
            <a:avLst/>
          </a:prstGeom>
          <a:noFill/>
        </p:spPr>
        <p:txBody>
          <a:bodyPr wrap="square" rtlCol="0">
            <a:spAutoFit/>
          </a:bodyPr>
          <a:lstStyle/>
          <a:p>
            <a:pPr lvl="0"/>
            <a:r>
              <a:rPr lang="es-ES" b="1" dirty="0"/>
              <a:t>Determinación de brechas existentes, Evaluación y Revisión</a:t>
            </a:r>
            <a:endParaRPr lang="es-EC" dirty="0"/>
          </a:p>
        </p:txBody>
      </p:sp>
      <p:graphicFrame>
        <p:nvGraphicFramePr>
          <p:cNvPr id="4" name="Tabla 3"/>
          <p:cNvGraphicFramePr>
            <a:graphicFrameLocks noGrp="1"/>
          </p:cNvGraphicFramePr>
          <p:nvPr/>
        </p:nvGraphicFramePr>
        <p:xfrm>
          <a:off x="1103313" y="2474119"/>
          <a:ext cx="8947149" cy="3352800"/>
        </p:xfrm>
        <a:graphic>
          <a:graphicData uri="http://schemas.openxmlformats.org/drawingml/2006/table">
            <a:tbl>
              <a:tblPr firstRow="1" firstCol="1" bandRow="1">
                <a:tableStyleId>{5C22544A-7EE6-4342-B048-85BDC9FD1C3A}</a:tableStyleId>
              </a:tblPr>
              <a:tblGrid>
                <a:gridCol w="2982383">
                  <a:extLst>
                    <a:ext uri="{9D8B030D-6E8A-4147-A177-3AD203B41FA5}">
                      <a16:colId xmlns:a16="http://schemas.microsoft.com/office/drawing/2014/main" xmlns="" val="204270277"/>
                    </a:ext>
                  </a:extLst>
                </a:gridCol>
                <a:gridCol w="2982383">
                  <a:extLst>
                    <a:ext uri="{9D8B030D-6E8A-4147-A177-3AD203B41FA5}">
                      <a16:colId xmlns:a16="http://schemas.microsoft.com/office/drawing/2014/main" xmlns="" val="1146935962"/>
                    </a:ext>
                  </a:extLst>
                </a:gridCol>
                <a:gridCol w="2982383">
                  <a:extLst>
                    <a:ext uri="{9D8B030D-6E8A-4147-A177-3AD203B41FA5}">
                      <a16:colId xmlns:a16="http://schemas.microsoft.com/office/drawing/2014/main" xmlns="" val="4247266107"/>
                    </a:ext>
                  </a:extLst>
                </a:gridCol>
              </a:tblGrid>
              <a:tr h="171450">
                <a:tc gridSpan="3">
                  <a:txBody>
                    <a:bodyPr/>
                    <a:lstStyle/>
                    <a:p>
                      <a:pPr indent="180340" algn="ctr">
                        <a:lnSpc>
                          <a:spcPct val="200000"/>
                        </a:lnSpc>
                        <a:spcAft>
                          <a:spcPts val="0"/>
                        </a:spcAft>
                      </a:pPr>
                      <a:r>
                        <a:rPr lang="es-ES" sz="1000">
                          <a:effectLst/>
                        </a:rPr>
                        <a:t>Componente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83991923"/>
                  </a:ext>
                </a:extLst>
              </a:tr>
              <a:tr h="0">
                <a:tc>
                  <a:txBody>
                    <a:bodyPr/>
                    <a:lstStyle/>
                    <a:p>
                      <a:pPr indent="180340" algn="l">
                        <a:lnSpc>
                          <a:spcPct val="200000"/>
                        </a:lnSpc>
                        <a:spcAft>
                          <a:spcPts val="0"/>
                        </a:spcAft>
                      </a:pPr>
                      <a:r>
                        <a:rPr lang="es-ES" sz="1000">
                          <a:effectLst/>
                        </a:rPr>
                        <a:t>4. Evaluación y revisión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indent="180340" algn="l">
                        <a:lnSpc>
                          <a:spcPct val="200000"/>
                        </a:lnSpc>
                        <a:spcAft>
                          <a:spcPts val="0"/>
                        </a:spcAft>
                      </a:pPr>
                      <a:r>
                        <a:rPr lang="es-ES" sz="1000">
                          <a:effectLst/>
                        </a:rPr>
                        <a:t>Para revisar el desempeño de la entidad, una organización puede considerar qué tan bien funcionan los componentes de gestión de riesgos empresariales a lo largo del tiempo a la luz de cambios sustanciales y qué revisiones se necesitan.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extLst>
                  <a:ext uri="{0D108BD9-81ED-4DB2-BD59-A6C34878D82A}">
                    <a16:rowId xmlns:a16="http://schemas.microsoft.com/office/drawing/2014/main" xmlns="" val="2733166674"/>
                  </a:ext>
                </a:extLst>
              </a:tr>
              <a:tr h="171450">
                <a:tc>
                  <a:txBody>
                    <a:bodyPr/>
                    <a:lstStyle/>
                    <a:p>
                      <a:pPr indent="180340" algn="l">
                        <a:lnSpc>
                          <a:spcPct val="200000"/>
                        </a:lnSpc>
                        <a:spcAft>
                          <a:spcPts val="0"/>
                        </a:spcAft>
                      </a:pPr>
                      <a:r>
                        <a:rPr lang="es-ES" sz="1000">
                          <a:effectLst/>
                        </a:rPr>
                        <a:t>Principio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Principio aplicado por la empresa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Determinación Brecha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353704192"/>
                  </a:ext>
                </a:extLst>
              </a:tr>
              <a:tr h="171450">
                <a:tc>
                  <a:txBody>
                    <a:bodyPr/>
                    <a:lstStyle/>
                    <a:p>
                      <a:pPr indent="180340" algn="l">
                        <a:lnSpc>
                          <a:spcPct val="200000"/>
                        </a:lnSpc>
                        <a:spcAft>
                          <a:spcPts val="0"/>
                        </a:spcAft>
                      </a:pPr>
                      <a:r>
                        <a:rPr lang="es-ES" sz="1000">
                          <a:effectLst/>
                        </a:rPr>
                        <a:t>15. Evalúa los cambios sustanciales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Solo evaluación cambios significativos en temas, comerciales y financieros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222566111"/>
                  </a:ext>
                </a:extLst>
              </a:tr>
              <a:tr h="171450">
                <a:tc>
                  <a:txBody>
                    <a:bodyPr/>
                    <a:lstStyle/>
                    <a:p>
                      <a:pPr indent="180340" algn="l">
                        <a:lnSpc>
                          <a:spcPct val="200000"/>
                        </a:lnSpc>
                        <a:spcAft>
                          <a:spcPts val="0"/>
                        </a:spcAft>
                      </a:pPr>
                      <a:r>
                        <a:rPr lang="es-ES" sz="1000">
                          <a:effectLst/>
                        </a:rPr>
                        <a:t>16. Revisa los riesgos y el desempeño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No existe un plan de evaluación ni revisión de riesgos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977056216"/>
                  </a:ext>
                </a:extLst>
              </a:tr>
              <a:tr h="171450">
                <a:tc>
                  <a:txBody>
                    <a:bodyPr/>
                    <a:lstStyle/>
                    <a:p>
                      <a:pPr indent="180340" algn="l">
                        <a:lnSpc>
                          <a:spcPct val="200000"/>
                        </a:lnSpc>
                        <a:spcAft>
                          <a:spcPts val="0"/>
                        </a:spcAft>
                      </a:pPr>
                      <a:r>
                        <a:rPr lang="es-ES" sz="1000">
                          <a:effectLst/>
                        </a:rPr>
                        <a:t>17. Propone mejoras en la gestión de riesgos empresariales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No existe un plan de evaluación ni revisión de riesgos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dirty="0">
                          <a:effectLst/>
                        </a:rPr>
                        <a:t>SI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595549563"/>
                  </a:ext>
                </a:extLst>
              </a:tr>
            </a:tbl>
          </a:graphicData>
        </a:graphic>
      </p:graphicFrame>
    </p:spTree>
    <p:extLst>
      <p:ext uri="{BB962C8B-B14F-4D97-AF65-F5344CB8AC3E}">
        <p14:creationId xmlns:p14="http://schemas.microsoft.com/office/powerpoint/2010/main" val="3698518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594460" y="814768"/>
            <a:ext cx="9136240" cy="646331"/>
          </a:xfrm>
          <a:prstGeom prst="rect">
            <a:avLst/>
          </a:prstGeom>
          <a:noFill/>
        </p:spPr>
        <p:txBody>
          <a:bodyPr wrap="square" rtlCol="0">
            <a:spAutoFit/>
          </a:bodyPr>
          <a:lstStyle/>
          <a:p>
            <a:r>
              <a:rPr lang="es-EC" b="1" dirty="0"/>
              <a:t>Determinación de las brechas </a:t>
            </a:r>
            <a:r>
              <a:rPr lang="es-EC" b="1" dirty="0" smtClean="0"/>
              <a:t>existentes  </a:t>
            </a:r>
            <a:r>
              <a:rPr lang="es-EC" b="1" dirty="0"/>
              <a:t>entre las Políticas de Crédito de la Compañía versus </a:t>
            </a:r>
            <a:r>
              <a:rPr lang="es-EC" b="1" dirty="0" smtClean="0"/>
              <a:t>los </a:t>
            </a:r>
            <a:r>
              <a:rPr lang="es-EC" b="1" dirty="0"/>
              <a:t>requerimientos del Marco COSO ERM 2017</a:t>
            </a:r>
            <a:endParaRPr lang="es-EC" dirty="0"/>
          </a:p>
        </p:txBody>
      </p:sp>
      <p:pic>
        <p:nvPicPr>
          <p:cNvPr id="3" name="Imagen 2"/>
          <p:cNvPicPr>
            <a:picLocks noChangeAspect="1"/>
          </p:cNvPicPr>
          <p:nvPr/>
        </p:nvPicPr>
        <p:blipFill>
          <a:blip r:embed="rId2"/>
          <a:stretch>
            <a:fillRect/>
          </a:stretch>
        </p:blipFill>
        <p:spPr>
          <a:xfrm>
            <a:off x="-11915781" y="-7943850"/>
            <a:ext cx="2850754" cy="1800000"/>
          </a:xfrm>
          <a:prstGeom prst="rect">
            <a:avLst/>
          </a:prstGeom>
        </p:spPr>
      </p:pic>
      <p:sp>
        <p:nvSpPr>
          <p:cNvPr id="2" name="CuadroTexto 1"/>
          <p:cNvSpPr txBox="1"/>
          <p:nvPr/>
        </p:nvSpPr>
        <p:spPr>
          <a:xfrm>
            <a:off x="1689005" y="1918671"/>
            <a:ext cx="8947149" cy="646331"/>
          </a:xfrm>
          <a:prstGeom prst="rect">
            <a:avLst/>
          </a:prstGeom>
          <a:noFill/>
        </p:spPr>
        <p:txBody>
          <a:bodyPr wrap="square" rtlCol="0">
            <a:spAutoFit/>
          </a:bodyPr>
          <a:lstStyle/>
          <a:p>
            <a:r>
              <a:rPr lang="es-EC" b="1" dirty="0"/>
              <a:t> </a:t>
            </a:r>
            <a:endParaRPr lang="es-EC" dirty="0"/>
          </a:p>
          <a:p>
            <a:pPr lvl="0"/>
            <a:r>
              <a:rPr lang="es-ES" b="1" dirty="0"/>
              <a:t>Determinación de brechas existentes, Información, </a:t>
            </a:r>
            <a:r>
              <a:rPr lang="es-ES" b="1" dirty="0" smtClean="0"/>
              <a:t>Comunicación y </a:t>
            </a:r>
            <a:r>
              <a:rPr lang="es-ES" b="1" dirty="0"/>
              <a:t>Reporte</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497570536"/>
              </p:ext>
            </p:extLst>
          </p:nvPr>
        </p:nvGraphicFramePr>
        <p:xfrm>
          <a:off x="1783551" y="2565002"/>
          <a:ext cx="8947149" cy="3962400"/>
        </p:xfrm>
        <a:graphic>
          <a:graphicData uri="http://schemas.openxmlformats.org/drawingml/2006/table">
            <a:tbl>
              <a:tblPr firstRow="1" firstCol="1" bandRow="1">
                <a:tableStyleId>{5C22544A-7EE6-4342-B048-85BDC9FD1C3A}</a:tableStyleId>
              </a:tblPr>
              <a:tblGrid>
                <a:gridCol w="2982383">
                  <a:extLst>
                    <a:ext uri="{9D8B030D-6E8A-4147-A177-3AD203B41FA5}">
                      <a16:colId xmlns:a16="http://schemas.microsoft.com/office/drawing/2014/main" xmlns="" val="2285727368"/>
                    </a:ext>
                  </a:extLst>
                </a:gridCol>
                <a:gridCol w="2982383">
                  <a:extLst>
                    <a:ext uri="{9D8B030D-6E8A-4147-A177-3AD203B41FA5}">
                      <a16:colId xmlns:a16="http://schemas.microsoft.com/office/drawing/2014/main" xmlns="" val="3904939291"/>
                    </a:ext>
                  </a:extLst>
                </a:gridCol>
                <a:gridCol w="2982383">
                  <a:extLst>
                    <a:ext uri="{9D8B030D-6E8A-4147-A177-3AD203B41FA5}">
                      <a16:colId xmlns:a16="http://schemas.microsoft.com/office/drawing/2014/main" xmlns="" val="4127741059"/>
                    </a:ext>
                  </a:extLst>
                </a:gridCol>
              </a:tblGrid>
              <a:tr h="171450">
                <a:tc gridSpan="3">
                  <a:txBody>
                    <a:bodyPr/>
                    <a:lstStyle/>
                    <a:p>
                      <a:pPr indent="180340" algn="ctr">
                        <a:lnSpc>
                          <a:spcPct val="200000"/>
                        </a:lnSpc>
                        <a:spcAft>
                          <a:spcPts val="0"/>
                        </a:spcAft>
                      </a:pPr>
                      <a:r>
                        <a:rPr lang="es-ES" sz="1000">
                          <a:effectLst/>
                        </a:rPr>
                        <a:t>Componente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123632125"/>
                  </a:ext>
                </a:extLst>
              </a:tr>
              <a:tr h="0">
                <a:tc>
                  <a:txBody>
                    <a:bodyPr/>
                    <a:lstStyle/>
                    <a:p>
                      <a:pPr indent="180340" algn="l">
                        <a:lnSpc>
                          <a:spcPct val="200000"/>
                        </a:lnSpc>
                        <a:spcAft>
                          <a:spcPts val="0"/>
                        </a:spcAft>
                      </a:pPr>
                      <a:r>
                        <a:rPr lang="es-ES" sz="1000">
                          <a:effectLst/>
                        </a:rPr>
                        <a:t>5. Información, Comunicación y Reporte.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indent="180340" algn="l">
                        <a:lnSpc>
                          <a:spcPct val="200000"/>
                        </a:lnSpc>
                        <a:spcAft>
                          <a:spcPts val="0"/>
                        </a:spcAft>
                      </a:pPr>
                      <a:r>
                        <a:rPr lang="es-ES" sz="1000">
                          <a:effectLst/>
                        </a:rPr>
                        <a:t>La comunicación es el proceso continuo e iterativo de obtener información y compartirla en toda la entidad. La administración utiliza información relevante de fuentes internas y externas para apoyar la gestión de riesgos empresariales. La organización aprovecha los sistemas de información para capturar, procesar y administrar datos e información. Al utilizar la información que se aplica a todos los componentes, la organización informa sobre el riesgo, la cultura y el rendimiento.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extLst>
                  <a:ext uri="{0D108BD9-81ED-4DB2-BD59-A6C34878D82A}">
                    <a16:rowId xmlns:a16="http://schemas.microsoft.com/office/drawing/2014/main" xmlns="" val="1138110574"/>
                  </a:ext>
                </a:extLst>
              </a:tr>
              <a:tr h="171450">
                <a:tc>
                  <a:txBody>
                    <a:bodyPr/>
                    <a:lstStyle/>
                    <a:p>
                      <a:pPr indent="180340" algn="l">
                        <a:lnSpc>
                          <a:spcPct val="200000"/>
                        </a:lnSpc>
                        <a:spcAft>
                          <a:spcPts val="0"/>
                        </a:spcAft>
                      </a:pPr>
                      <a:r>
                        <a:rPr lang="es-ES" sz="1000">
                          <a:effectLst/>
                        </a:rPr>
                        <a:t>Principio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Principio aplicado por la empresa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Determinación Brecha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3116955193"/>
                  </a:ext>
                </a:extLst>
              </a:tr>
              <a:tr h="171450">
                <a:tc>
                  <a:txBody>
                    <a:bodyPr/>
                    <a:lstStyle/>
                    <a:p>
                      <a:pPr indent="180340" algn="l">
                        <a:lnSpc>
                          <a:spcPct val="200000"/>
                        </a:lnSpc>
                        <a:spcAft>
                          <a:spcPts val="0"/>
                        </a:spcAft>
                      </a:pPr>
                      <a:r>
                        <a:rPr lang="es-ES" sz="1000">
                          <a:effectLst/>
                        </a:rPr>
                        <a:t>18. Apalanca información y tecnología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Existen un adecuado uso y difusión de la información automatizada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4052378290"/>
                  </a:ext>
                </a:extLst>
              </a:tr>
              <a:tr h="171450">
                <a:tc>
                  <a:txBody>
                    <a:bodyPr/>
                    <a:lstStyle/>
                    <a:p>
                      <a:pPr indent="180340" algn="l">
                        <a:lnSpc>
                          <a:spcPct val="200000"/>
                        </a:lnSpc>
                        <a:spcAft>
                          <a:spcPts val="0"/>
                        </a:spcAft>
                      </a:pPr>
                      <a:r>
                        <a:rPr lang="es-ES" sz="1000">
                          <a:effectLst/>
                        </a:rPr>
                        <a:t>19. Comunica información de Riesgo.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No existe comunicación específica sobre medición de riesgos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485769062"/>
                  </a:ext>
                </a:extLst>
              </a:tr>
              <a:tr h="171450">
                <a:tc>
                  <a:txBody>
                    <a:bodyPr/>
                    <a:lstStyle/>
                    <a:p>
                      <a:pPr indent="180340" algn="l">
                        <a:lnSpc>
                          <a:spcPct val="200000"/>
                        </a:lnSpc>
                        <a:spcAft>
                          <a:spcPts val="0"/>
                        </a:spcAft>
                      </a:pPr>
                      <a:r>
                        <a:rPr lang="es-ES" sz="1000">
                          <a:effectLst/>
                        </a:rPr>
                        <a:t>20. Informa sobre riesgo, cultura y desempeño.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200000"/>
                        </a:lnSpc>
                        <a:spcAft>
                          <a:spcPts val="0"/>
                        </a:spcAft>
                      </a:pPr>
                      <a:r>
                        <a:rPr lang="es-ES" sz="1000">
                          <a:effectLst/>
                        </a:rPr>
                        <a:t>No existe comunicación específica sobre medición de riesgos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S" sz="1000" dirty="0">
                          <a:effectLst/>
                        </a:rPr>
                        <a:t>SI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308164002"/>
                  </a:ext>
                </a:extLst>
              </a:tr>
            </a:tbl>
          </a:graphicData>
        </a:graphic>
      </p:graphicFrame>
    </p:spTree>
    <p:extLst>
      <p:ext uri="{BB962C8B-B14F-4D97-AF65-F5344CB8AC3E}">
        <p14:creationId xmlns:p14="http://schemas.microsoft.com/office/powerpoint/2010/main" val="2456386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88639" y="490081"/>
            <a:ext cx="10283005" cy="769441"/>
          </a:xfrm>
          <a:prstGeom prst="rect">
            <a:avLst/>
          </a:prstGeom>
          <a:noFill/>
        </p:spPr>
        <p:txBody>
          <a:bodyPr wrap="square" rtlCol="0">
            <a:spAutoFit/>
          </a:bodyPr>
          <a:lstStyle/>
          <a:p>
            <a:pPr algn="ctr"/>
            <a:r>
              <a:rPr lang="es-EC" sz="2200" b="1" dirty="0" smtClean="0"/>
              <a:t>APLICACIÓN DEL MODELO COSO ERM 2017, PARA AUTOMOTORES CONTINENTAL S.A.</a:t>
            </a:r>
            <a:endParaRPr lang="es-EC" sz="2200" b="1" dirty="0"/>
          </a:p>
        </p:txBody>
      </p:sp>
      <p:pic>
        <p:nvPicPr>
          <p:cNvPr id="2" name="Imagen 1"/>
          <p:cNvPicPr>
            <a:picLocks noChangeAspect="1"/>
          </p:cNvPicPr>
          <p:nvPr/>
        </p:nvPicPr>
        <p:blipFill>
          <a:blip r:embed="rId2"/>
          <a:stretch>
            <a:fillRect/>
          </a:stretch>
        </p:blipFill>
        <p:spPr>
          <a:xfrm>
            <a:off x="9002980" y="1466602"/>
            <a:ext cx="2248214" cy="2444631"/>
          </a:xfrm>
          <a:prstGeom prst="rect">
            <a:avLst/>
          </a:prstGeom>
        </p:spPr>
      </p:pic>
      <p:sp>
        <p:nvSpPr>
          <p:cNvPr id="8" name="CuadroTexto 7"/>
          <p:cNvSpPr txBox="1"/>
          <p:nvPr/>
        </p:nvSpPr>
        <p:spPr>
          <a:xfrm>
            <a:off x="510987" y="1650841"/>
            <a:ext cx="8014448" cy="1754326"/>
          </a:xfrm>
          <a:prstGeom prst="rect">
            <a:avLst/>
          </a:prstGeom>
          <a:noFill/>
        </p:spPr>
        <p:txBody>
          <a:bodyPr wrap="square" rtlCol="0">
            <a:spAutoFit/>
          </a:bodyPr>
          <a:lstStyle/>
          <a:p>
            <a:pPr lvl="0"/>
            <a:r>
              <a:rPr lang="en-US" b="1" dirty="0" smtClean="0"/>
              <a:t>Misión</a:t>
            </a:r>
          </a:p>
          <a:p>
            <a:pPr lvl="0"/>
            <a:endParaRPr lang="es-EC" b="1" dirty="0"/>
          </a:p>
          <a:p>
            <a:pPr algn="just"/>
            <a:r>
              <a:rPr lang="es-EC" dirty="0"/>
              <a:t>Somos un concesionario General Motors (G.M.) comprometido en la </a:t>
            </a:r>
            <a:r>
              <a:rPr lang="es-EC" dirty="0" smtClean="0"/>
              <a:t>distribución  </a:t>
            </a:r>
            <a:r>
              <a:rPr lang="es-EC" dirty="0"/>
              <a:t>y entrega productos y servicios de alta calidad lo que se traduce en niveles constantes de crecimiento en ventas y aumento de la </a:t>
            </a:r>
            <a:r>
              <a:rPr lang="es-EC" dirty="0" smtClean="0"/>
              <a:t>rentabilidad.</a:t>
            </a:r>
            <a:endParaRPr lang="es-EC" b="1" dirty="0"/>
          </a:p>
        </p:txBody>
      </p:sp>
      <p:sp>
        <p:nvSpPr>
          <p:cNvPr id="9" name="CuadroTexto 8"/>
          <p:cNvSpPr txBox="1"/>
          <p:nvPr/>
        </p:nvSpPr>
        <p:spPr>
          <a:xfrm>
            <a:off x="4026229" y="4324539"/>
            <a:ext cx="7395882" cy="2031325"/>
          </a:xfrm>
          <a:prstGeom prst="rect">
            <a:avLst/>
          </a:prstGeom>
          <a:noFill/>
        </p:spPr>
        <p:txBody>
          <a:bodyPr wrap="square" rtlCol="0">
            <a:spAutoFit/>
          </a:bodyPr>
          <a:lstStyle/>
          <a:p>
            <a:pPr lvl="0"/>
            <a:r>
              <a:rPr lang="en-US" b="1" dirty="0" smtClean="0"/>
              <a:t>Visión</a:t>
            </a:r>
          </a:p>
          <a:p>
            <a:pPr lvl="0"/>
            <a:endParaRPr lang="es-EC" b="1" dirty="0"/>
          </a:p>
          <a:p>
            <a:pPr algn="just"/>
            <a:r>
              <a:rPr lang="es-EC" dirty="0"/>
              <a:t>Ser líderes en el Ecuador en la venta y servicio de la marca Chevrolet a través de la innovación, el cumplimiento con el cliente y el </a:t>
            </a:r>
            <a:r>
              <a:rPr lang="es-EC" dirty="0" smtClean="0"/>
              <a:t>desarrollo </a:t>
            </a:r>
            <a:r>
              <a:rPr lang="es-EC" dirty="0"/>
              <a:t>y bienestar de nuestra gente, a través de la </a:t>
            </a:r>
            <a:r>
              <a:rPr lang="es-EC" dirty="0" smtClean="0"/>
              <a:t>adaptabilidad </a:t>
            </a:r>
            <a:r>
              <a:rPr lang="es-EC" dirty="0"/>
              <a:t>a los cambios </a:t>
            </a:r>
            <a:r>
              <a:rPr lang="es-EC" dirty="0" err="1"/>
              <a:t>coportativos</a:t>
            </a:r>
            <a:r>
              <a:rPr lang="es-EC" dirty="0"/>
              <a:t> y del entorno nacional y mundial</a:t>
            </a:r>
          </a:p>
        </p:txBody>
      </p:sp>
      <p:pic>
        <p:nvPicPr>
          <p:cNvPr id="11" name="Picture 1"/>
          <p:cNvPicPr>
            <a:picLocks noChangeAspect="1" noChangeArrowheads="1"/>
          </p:cNvPicPr>
          <p:nvPr/>
        </p:nvPicPr>
        <p:blipFill>
          <a:blip r:embed="rId3" cstate="print"/>
          <a:srcRect/>
          <a:stretch>
            <a:fillRect/>
          </a:stretch>
        </p:blipFill>
        <p:spPr bwMode="auto">
          <a:xfrm>
            <a:off x="1004552" y="3641940"/>
            <a:ext cx="2270730" cy="2559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5730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68189" y="266700"/>
            <a:ext cx="9574306" cy="369332"/>
          </a:xfrm>
          <a:prstGeom prst="rect">
            <a:avLst/>
          </a:prstGeom>
          <a:noFill/>
        </p:spPr>
        <p:txBody>
          <a:bodyPr wrap="square" rtlCol="0">
            <a:spAutoFit/>
          </a:bodyPr>
          <a:lstStyle/>
          <a:p>
            <a:r>
              <a:rPr lang="es-EC" b="1" dirty="0" smtClean="0"/>
              <a:t>APLICACIÓN DEL MODELO COSO ERM 2017, PARA AUTOMOTORES CONTINENTAL S.A.</a:t>
            </a:r>
            <a:endParaRPr lang="es-EC" b="1" dirty="0"/>
          </a:p>
        </p:txBody>
      </p:sp>
      <p:sp>
        <p:nvSpPr>
          <p:cNvPr id="6" name="CuadroTexto 5"/>
          <p:cNvSpPr txBox="1"/>
          <p:nvPr/>
        </p:nvSpPr>
        <p:spPr>
          <a:xfrm>
            <a:off x="565345" y="1622358"/>
            <a:ext cx="8192289" cy="4247317"/>
          </a:xfrm>
          <a:prstGeom prst="rect">
            <a:avLst/>
          </a:prstGeom>
          <a:noFill/>
        </p:spPr>
        <p:txBody>
          <a:bodyPr wrap="square" rtlCol="0">
            <a:spAutoFit/>
          </a:bodyPr>
          <a:lstStyle/>
          <a:p>
            <a:pPr lvl="0"/>
            <a:r>
              <a:rPr lang="es-EC" b="1" dirty="0"/>
              <a:t>Objetivos </a:t>
            </a:r>
            <a:r>
              <a:rPr lang="es-EC" b="1" dirty="0" smtClean="0"/>
              <a:t>Estratégicos</a:t>
            </a:r>
          </a:p>
          <a:p>
            <a:pPr lvl="0"/>
            <a:endParaRPr lang="es-EC" b="1" dirty="0"/>
          </a:p>
          <a:p>
            <a:pPr marL="285750" lvl="0" indent="-285750" algn="just">
              <a:buFont typeface="Arial" panose="020B0604020202020204" pitchFamily="34" charset="0"/>
              <a:buChar char="•"/>
            </a:pPr>
            <a:r>
              <a:rPr lang="es-EC" dirty="0"/>
              <a:t>Ser la mejor alternativa </a:t>
            </a:r>
            <a:r>
              <a:rPr lang="es-EC" dirty="0" smtClean="0"/>
              <a:t>de </a:t>
            </a:r>
            <a:r>
              <a:rPr lang="es-EC" dirty="0"/>
              <a:t>venta de los productos y servicios GM-OBB</a:t>
            </a:r>
            <a:r>
              <a:rPr lang="es-EC" dirty="0" smtClean="0"/>
              <a:t>.</a:t>
            </a:r>
          </a:p>
          <a:p>
            <a:pPr marL="285750" lvl="0" indent="-285750" algn="just">
              <a:buFont typeface="Arial" panose="020B0604020202020204" pitchFamily="34" charset="0"/>
              <a:buChar char="•"/>
            </a:pPr>
            <a:endParaRPr lang="es-EC" b="1" dirty="0"/>
          </a:p>
          <a:p>
            <a:pPr marL="285750" lvl="0" indent="-285750" algn="just">
              <a:buFont typeface="Arial" panose="020B0604020202020204" pitchFamily="34" charset="0"/>
              <a:buChar char="•"/>
            </a:pPr>
            <a:r>
              <a:rPr lang="es-EC" dirty="0"/>
              <a:t>Prestar servicios de alta calidad y eficiencia enfocados en satisfacer las necesidades de los clientes</a:t>
            </a:r>
            <a:r>
              <a:rPr lang="es-EC" dirty="0" smtClean="0"/>
              <a:t>.</a:t>
            </a:r>
          </a:p>
          <a:p>
            <a:pPr marL="285750" lvl="0" indent="-285750" algn="just">
              <a:buFont typeface="Arial" panose="020B0604020202020204" pitchFamily="34" charset="0"/>
              <a:buChar char="•"/>
            </a:pPr>
            <a:endParaRPr lang="es-EC" b="1" dirty="0"/>
          </a:p>
          <a:p>
            <a:pPr marL="285750" lvl="0" indent="-285750" algn="just">
              <a:buFont typeface="Arial" panose="020B0604020202020204" pitchFamily="34" charset="0"/>
              <a:buChar char="•"/>
            </a:pPr>
            <a:r>
              <a:rPr lang="es-EC" dirty="0"/>
              <a:t>Mejorar  la rentabilidad de la compañía a través de la </a:t>
            </a:r>
            <a:r>
              <a:rPr lang="es-EC" dirty="0" smtClean="0"/>
              <a:t>diversificación </a:t>
            </a:r>
            <a:r>
              <a:rPr lang="es-EC" dirty="0"/>
              <a:t>de la inversión, que garantice  la permanencia en el tiempo y la distribución de dividendos</a:t>
            </a:r>
            <a:r>
              <a:rPr lang="es-EC" dirty="0" smtClean="0"/>
              <a:t>.</a:t>
            </a:r>
          </a:p>
          <a:p>
            <a:pPr marL="285750" lvl="0" indent="-285750" algn="just">
              <a:buFont typeface="Arial" panose="020B0604020202020204" pitchFamily="34" charset="0"/>
              <a:buChar char="•"/>
            </a:pPr>
            <a:endParaRPr lang="es-EC" b="1" dirty="0"/>
          </a:p>
          <a:p>
            <a:pPr marL="285750" lvl="0" indent="-285750" algn="just">
              <a:buFont typeface="Arial" panose="020B0604020202020204" pitchFamily="34" charset="0"/>
              <a:buChar char="•"/>
            </a:pPr>
            <a:r>
              <a:rPr lang="es-EC" dirty="0"/>
              <a:t>Ser una empresa socialmente responsable</a:t>
            </a:r>
            <a:r>
              <a:rPr lang="es-EC" dirty="0" smtClean="0"/>
              <a:t>.</a:t>
            </a:r>
          </a:p>
          <a:p>
            <a:pPr marL="285750" lvl="0" indent="-285750" algn="just">
              <a:buFont typeface="Arial" panose="020B0604020202020204" pitchFamily="34" charset="0"/>
              <a:buChar char="•"/>
            </a:pPr>
            <a:endParaRPr lang="es-EC" b="1" dirty="0"/>
          </a:p>
          <a:p>
            <a:pPr marL="285750" indent="-285750" algn="just">
              <a:buFont typeface="Arial" panose="020B0604020202020204" pitchFamily="34" charset="0"/>
              <a:buChar char="•"/>
            </a:pPr>
            <a:r>
              <a:rPr lang="es-EC" dirty="0"/>
              <a:t>Administrar adecuadamente los riesgos inherentes al </a:t>
            </a:r>
            <a:r>
              <a:rPr lang="es-EC" dirty="0" smtClean="0"/>
              <a:t>negocio </a:t>
            </a:r>
            <a:r>
              <a:rPr lang="es-EC" dirty="0"/>
              <a:t>que permitan tomar decisiones de manera </a:t>
            </a:r>
            <a:r>
              <a:rPr lang="es-EC" dirty="0" smtClean="0"/>
              <a:t>oportuna </a:t>
            </a:r>
            <a:r>
              <a:rPr lang="es-EC" dirty="0"/>
              <a:t>y </a:t>
            </a:r>
            <a:r>
              <a:rPr lang="es-EC" dirty="0" smtClean="0"/>
              <a:t>efectiva.</a:t>
            </a:r>
            <a:endParaRPr lang="es-EC" dirty="0"/>
          </a:p>
        </p:txBody>
      </p:sp>
      <p:pic>
        <p:nvPicPr>
          <p:cNvPr id="7"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4531" y="2266681"/>
            <a:ext cx="1828811" cy="3653983"/>
          </a:xfrm>
          <a:prstGeom prst="rect">
            <a:avLst/>
          </a:prstGeom>
        </p:spPr>
      </p:pic>
    </p:spTree>
    <p:extLst>
      <p:ext uri="{BB962C8B-B14F-4D97-AF65-F5344CB8AC3E}">
        <p14:creationId xmlns:p14="http://schemas.microsoft.com/office/powerpoint/2010/main" val="152357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85046" y="968188"/>
            <a:ext cx="8879415" cy="707886"/>
          </a:xfrm>
          <a:prstGeom prst="rect">
            <a:avLst/>
          </a:prstGeom>
          <a:noFill/>
        </p:spPr>
        <p:txBody>
          <a:bodyPr wrap="square" rtlCol="0">
            <a:spAutoFit/>
          </a:bodyPr>
          <a:lstStyle/>
          <a:p>
            <a:pPr algn="ctr"/>
            <a:r>
              <a:rPr lang="es-EC" sz="2000" b="1" dirty="0"/>
              <a:t>Corrección de las brechas determinadas entre el </a:t>
            </a:r>
            <a:r>
              <a:rPr lang="es-EC" sz="2000" b="1" dirty="0" smtClean="0"/>
              <a:t>modelo COSO </a:t>
            </a:r>
            <a:r>
              <a:rPr lang="es-EC" sz="2000" b="1" dirty="0"/>
              <a:t>ERM 2017 y las políticas de crédito</a:t>
            </a:r>
            <a:r>
              <a:rPr lang="es-EC" sz="2000" b="1" dirty="0" smtClean="0"/>
              <a:t>.</a:t>
            </a:r>
            <a:endParaRPr lang="es-EC" sz="2000" dirty="0"/>
          </a:p>
        </p:txBody>
      </p:sp>
      <p:sp>
        <p:nvSpPr>
          <p:cNvPr id="10" name="CuadroTexto 9"/>
          <p:cNvSpPr txBox="1"/>
          <p:nvPr/>
        </p:nvSpPr>
        <p:spPr>
          <a:xfrm>
            <a:off x="936370" y="2978639"/>
            <a:ext cx="6952130" cy="2126864"/>
          </a:xfrm>
          <a:prstGeom prst="rect">
            <a:avLst/>
          </a:prstGeom>
          <a:noFill/>
        </p:spPr>
        <p:txBody>
          <a:bodyPr wrap="square" rtlCol="0">
            <a:spAutoFit/>
          </a:bodyPr>
          <a:lstStyle/>
          <a:p>
            <a:pPr algn="just">
              <a:lnSpc>
                <a:spcPct val="150000"/>
              </a:lnSpc>
            </a:pPr>
            <a:r>
              <a:rPr lang="es-EC" dirty="0"/>
              <a:t>Para evaluar la gestión de los riesgos empresariales, se ha realizado el diagnóstico frente al cumplimiento de los aspectos contenidos en dicho marco con el fin de corregir las brechas determinadas y definir los planes de acción y los responsables </a:t>
            </a:r>
            <a:r>
              <a:rPr lang="es-EC" dirty="0" smtClean="0"/>
              <a:t>que deben realizar la aplicación de este modelo dentro de la compañía.</a:t>
            </a:r>
            <a:endParaRPr lang="es-EC" dirty="0"/>
          </a:p>
        </p:txBody>
      </p:sp>
      <p:pic>
        <p:nvPicPr>
          <p:cNvPr id="6"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548" y="2124895"/>
            <a:ext cx="2339662" cy="3184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4543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56909" y="488768"/>
            <a:ext cx="9574306" cy="369332"/>
          </a:xfrm>
          <a:prstGeom prst="rect">
            <a:avLst/>
          </a:prstGeom>
          <a:noFill/>
        </p:spPr>
        <p:txBody>
          <a:bodyPr wrap="square" rtlCol="0">
            <a:spAutoFit/>
          </a:bodyPr>
          <a:lstStyle/>
          <a:p>
            <a:r>
              <a:rPr lang="es-EC" b="1" dirty="0" smtClean="0"/>
              <a:t>APLICACIÓN DEL MODELO COSO ERM 2017, PARA AUTOMOTORES CONTINENTAL S.A.</a:t>
            </a:r>
            <a:endParaRPr lang="es-EC" b="1" dirty="0"/>
          </a:p>
        </p:txBody>
      </p:sp>
      <p:graphicFrame>
        <p:nvGraphicFramePr>
          <p:cNvPr id="2" name="Diagrama 1"/>
          <p:cNvGraphicFramePr/>
          <p:nvPr>
            <p:extLst>
              <p:ext uri="{D42A27DB-BD31-4B8C-83A1-F6EECF244321}">
                <p14:modId xmlns:p14="http://schemas.microsoft.com/office/powerpoint/2010/main" val="198449222"/>
              </p:ext>
            </p:extLst>
          </p:nvPr>
        </p:nvGraphicFramePr>
        <p:xfrm>
          <a:off x="2032000" y="1541417"/>
          <a:ext cx="8128000" cy="395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731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97725" y="645886"/>
            <a:ext cx="8694057" cy="5909310"/>
          </a:xfrm>
          <a:prstGeom prst="rect">
            <a:avLst/>
          </a:prstGeom>
          <a:noFill/>
        </p:spPr>
        <p:txBody>
          <a:bodyPr wrap="square" rtlCol="0">
            <a:spAutoFit/>
          </a:bodyPr>
          <a:lstStyle/>
          <a:p>
            <a:r>
              <a:rPr lang="es-EC" b="1" dirty="0"/>
              <a:t>Diagnóstico de la Compañía Frente al Marco COSO ERM 2017</a:t>
            </a:r>
            <a:endParaRPr lang="es-EC" dirty="0"/>
          </a:p>
          <a:p>
            <a:r>
              <a:rPr lang="es-EC" b="1" dirty="0"/>
              <a:t> </a:t>
            </a:r>
            <a:endParaRPr lang="es-EC" dirty="0"/>
          </a:p>
          <a:p>
            <a:pPr algn="just">
              <a:lnSpc>
                <a:spcPct val="150000"/>
              </a:lnSpc>
            </a:pPr>
            <a:r>
              <a:rPr lang="es-EC" dirty="0"/>
              <a:t>La compañía al momento no tiene un procedimiento de otorgamiento de crédito directo basado en una metodología de análisis de riesgo como el marco COSO ERM </a:t>
            </a:r>
            <a:r>
              <a:rPr lang="es-EC" dirty="0" smtClean="0"/>
              <a:t>2017, </a:t>
            </a:r>
            <a:r>
              <a:rPr lang="es-EC" dirty="0"/>
              <a:t>a pesar que cuenta con procedimientos de crédito directo plenamente definidos y controlados a través de sus políticas de créditos, su control interno, la segregación de funciones y autorizaciones de niveles de crédito de acuerdo a la jerarquía de cada funcionario </a:t>
            </a:r>
            <a:r>
              <a:rPr lang="es-EC" dirty="0" smtClean="0"/>
              <a:t>involucrado</a:t>
            </a:r>
          </a:p>
          <a:p>
            <a:pPr algn="just">
              <a:lnSpc>
                <a:spcPct val="150000"/>
              </a:lnSpc>
            </a:pPr>
            <a:r>
              <a:rPr lang="es-EC" dirty="0" smtClean="0"/>
              <a:t> </a:t>
            </a:r>
            <a:r>
              <a:rPr lang="es-EC" dirty="0"/>
              <a:t>E</a:t>
            </a:r>
            <a:r>
              <a:rPr lang="es-EC" dirty="0" smtClean="0"/>
              <a:t>n </a:t>
            </a:r>
            <a:r>
              <a:rPr lang="es-EC" dirty="0"/>
              <a:t>el proceso y también maneja un correcto proceso de excepción de crédito, no obstante por el tamaño de la compañía, el valor de sus activos financieros, el volumen de sus operaciones con crédito directo se recomienda el diseño de un modelo basado en esta metodología, que permitirá corregir deficiencias, errores operacionales y de control mejorando su nivel de recaudación y disminuyendo su porcentaje de morosidad como uno de sus principales objetivos.</a:t>
            </a:r>
          </a:p>
          <a:p>
            <a:pPr algn="just"/>
            <a:endParaRPr lang="es-EC" dirty="0"/>
          </a:p>
        </p:txBody>
      </p:sp>
    </p:spTree>
    <p:extLst>
      <p:ext uri="{BB962C8B-B14F-4D97-AF65-F5344CB8AC3E}">
        <p14:creationId xmlns:p14="http://schemas.microsoft.com/office/powerpoint/2010/main" val="1294783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42238" y="667400"/>
            <a:ext cx="8915399" cy="2262781"/>
          </a:xfrm>
        </p:spPr>
        <p:txBody>
          <a:bodyPr/>
          <a:lstStyle/>
          <a:p>
            <a:endParaRPr lang="es-EC" dirty="0"/>
          </a:p>
        </p:txBody>
      </p:sp>
      <p:sp>
        <p:nvSpPr>
          <p:cNvPr id="3" name="Subtítulo 2"/>
          <p:cNvSpPr>
            <a:spLocks noGrp="1"/>
          </p:cNvSpPr>
          <p:nvPr>
            <p:ph type="subTitle" idx="1"/>
          </p:nvPr>
        </p:nvSpPr>
        <p:spPr>
          <a:xfrm>
            <a:off x="1842237" y="2930181"/>
            <a:ext cx="8915399" cy="2856482"/>
          </a:xfrm>
        </p:spPr>
        <p:txBody>
          <a:bodyPr>
            <a:normAutofit fontScale="32500" lnSpcReduction="20000"/>
          </a:bodyPr>
          <a:lstStyle/>
          <a:p>
            <a:r>
              <a:rPr lang="es-EC" sz="9500" dirty="0"/>
              <a:t> </a:t>
            </a:r>
          </a:p>
          <a:p>
            <a:r>
              <a:rPr lang="es-EC" sz="9500" dirty="0"/>
              <a:t> </a:t>
            </a:r>
          </a:p>
          <a:p>
            <a:r>
              <a:rPr lang="es-EC" sz="9500" b="1" dirty="0"/>
              <a:t>TEMA: </a:t>
            </a:r>
            <a:endParaRPr lang="es-EC" sz="9500" b="1" dirty="0" smtClean="0"/>
          </a:p>
          <a:p>
            <a:r>
              <a:rPr lang="es-EC" sz="9500" dirty="0" smtClean="0"/>
              <a:t>Diseño </a:t>
            </a:r>
            <a:r>
              <a:rPr lang="es-EC" sz="9500" dirty="0"/>
              <a:t>de la Política de Crédito Directo Basado en </a:t>
            </a:r>
            <a:endParaRPr lang="es-EC" sz="9500" dirty="0" smtClean="0"/>
          </a:p>
          <a:p>
            <a:r>
              <a:rPr lang="es-EC" sz="9500" dirty="0" smtClean="0"/>
              <a:t>COSO </a:t>
            </a:r>
            <a:r>
              <a:rPr lang="es-EC" sz="9500" dirty="0"/>
              <a:t>ERM 2017 para </a:t>
            </a:r>
            <a:endParaRPr lang="es-EC" sz="9500" dirty="0" smtClean="0"/>
          </a:p>
          <a:p>
            <a:r>
              <a:rPr lang="es-EC" sz="9500" dirty="0" smtClean="0"/>
              <a:t>AUTOMOTORES </a:t>
            </a:r>
            <a:r>
              <a:rPr lang="es-EC" sz="9500" dirty="0"/>
              <a:t>CONTINENTAL S.A.</a:t>
            </a:r>
          </a:p>
          <a:p>
            <a:endParaRPr lang="es-EC" dirty="0"/>
          </a:p>
        </p:txBody>
      </p:sp>
      <p:pic>
        <p:nvPicPr>
          <p:cNvPr id="5" name="image1.jpeg"/>
          <p:cNvPicPr/>
          <p:nvPr/>
        </p:nvPicPr>
        <p:blipFill>
          <a:blip r:embed="rId2" cstate="print"/>
          <a:stretch>
            <a:fillRect/>
          </a:stretch>
        </p:blipFill>
        <p:spPr>
          <a:xfrm>
            <a:off x="1842239" y="667400"/>
            <a:ext cx="8915398" cy="2262781"/>
          </a:xfrm>
          <a:prstGeom prst="rect">
            <a:avLst/>
          </a:prstGeom>
        </p:spPr>
      </p:pic>
    </p:spTree>
    <p:extLst>
      <p:ext uri="{BB962C8B-B14F-4D97-AF65-F5344CB8AC3E}">
        <p14:creationId xmlns:p14="http://schemas.microsoft.com/office/powerpoint/2010/main" val="3983258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15584" y="782716"/>
            <a:ext cx="9135985" cy="923330"/>
          </a:xfrm>
          <a:prstGeom prst="rect">
            <a:avLst/>
          </a:prstGeom>
          <a:noFill/>
        </p:spPr>
        <p:txBody>
          <a:bodyPr wrap="square" rtlCol="0">
            <a:spAutoFit/>
          </a:bodyPr>
          <a:lstStyle/>
          <a:p>
            <a:pPr algn="just"/>
            <a:r>
              <a:rPr lang="es-EC" dirty="0"/>
              <a:t>A continuación, se presenta una síntesis de la aplicación de los 20 puntos correspondientes a los 5 componentes del marco COSO ERM 2017, </a:t>
            </a:r>
            <a:r>
              <a:rPr lang="es-EC" dirty="0" smtClean="0"/>
              <a:t>los cuales </a:t>
            </a:r>
            <a:r>
              <a:rPr lang="es-EC" dirty="0"/>
              <a:t>se analizaron de forma específica los aspectos relacionados al </a:t>
            </a:r>
            <a:r>
              <a:rPr lang="es-EC" dirty="0" smtClean="0"/>
              <a:t>proceso financiero.</a:t>
            </a:r>
            <a:endParaRPr lang="es-EC" dirty="0"/>
          </a:p>
        </p:txBody>
      </p:sp>
      <p:sp>
        <p:nvSpPr>
          <p:cNvPr id="6" name="CuadroTexto 5"/>
          <p:cNvSpPr txBox="1"/>
          <p:nvPr/>
        </p:nvSpPr>
        <p:spPr>
          <a:xfrm>
            <a:off x="962377" y="2152747"/>
            <a:ext cx="9455323" cy="1754326"/>
          </a:xfrm>
          <a:prstGeom prst="rect">
            <a:avLst/>
          </a:prstGeom>
          <a:noFill/>
        </p:spPr>
        <p:txBody>
          <a:bodyPr wrap="square" rtlCol="0">
            <a:spAutoFit/>
          </a:bodyPr>
          <a:lstStyle/>
          <a:p>
            <a:endParaRPr lang="es-EC" dirty="0"/>
          </a:p>
          <a:p>
            <a:r>
              <a:rPr lang="es-EC" b="1" dirty="0"/>
              <a:t>Objetivos </a:t>
            </a:r>
            <a:r>
              <a:rPr lang="es-EC" b="1" dirty="0" smtClean="0"/>
              <a:t>Estratégicos</a:t>
            </a:r>
          </a:p>
          <a:p>
            <a:endParaRPr lang="es-EC" dirty="0"/>
          </a:p>
          <a:p>
            <a:pPr algn="just"/>
            <a:r>
              <a:rPr lang="es-EC" dirty="0"/>
              <a:t>La Dirección de la compañía </a:t>
            </a:r>
            <a:r>
              <a:rPr lang="es-EC" dirty="0" smtClean="0"/>
              <a:t>replanteará </a:t>
            </a:r>
            <a:r>
              <a:rPr lang="es-EC" dirty="0"/>
              <a:t>sus objetivos estratégicos, misión y visión, basados en el modelo COSO ERM </a:t>
            </a:r>
            <a:r>
              <a:rPr lang="es-EC" dirty="0" smtClean="0"/>
              <a:t>2017, enfocados en el área financiera.</a:t>
            </a:r>
            <a:endParaRPr lang="es-EC" dirty="0"/>
          </a:p>
          <a:p>
            <a:endParaRPr lang="es-EC" dirty="0"/>
          </a:p>
        </p:txBody>
      </p:sp>
      <p:sp>
        <p:nvSpPr>
          <p:cNvPr id="7" name="CuadroTexto 6"/>
          <p:cNvSpPr txBox="1"/>
          <p:nvPr/>
        </p:nvSpPr>
        <p:spPr>
          <a:xfrm>
            <a:off x="962377" y="3907073"/>
            <a:ext cx="9042400" cy="2585323"/>
          </a:xfrm>
          <a:prstGeom prst="rect">
            <a:avLst/>
          </a:prstGeom>
          <a:noFill/>
        </p:spPr>
        <p:txBody>
          <a:bodyPr wrap="square" rtlCol="0">
            <a:spAutoFit/>
          </a:bodyPr>
          <a:lstStyle/>
          <a:p>
            <a:r>
              <a:rPr lang="es-EC" b="1" dirty="0"/>
              <a:t>Políticas de </a:t>
            </a:r>
            <a:r>
              <a:rPr lang="es-EC" b="1" dirty="0" smtClean="0"/>
              <a:t>Crédito</a:t>
            </a:r>
          </a:p>
          <a:p>
            <a:endParaRPr lang="es-EC" dirty="0"/>
          </a:p>
          <a:p>
            <a:pPr algn="just"/>
            <a:r>
              <a:rPr lang="es-EC" dirty="0"/>
              <a:t>Las políticas de crédito se </a:t>
            </a:r>
            <a:r>
              <a:rPr lang="es-EC" dirty="0" smtClean="0"/>
              <a:t>enfocarán </a:t>
            </a:r>
            <a:r>
              <a:rPr lang="es-EC" dirty="0"/>
              <a:t>en los objetivos estratégicos, basados en la administración del riesgo, según el modelo COSO ERM 2017</a:t>
            </a:r>
            <a:r>
              <a:rPr lang="es-EC" dirty="0" smtClean="0"/>
              <a:t>.</a:t>
            </a:r>
          </a:p>
          <a:p>
            <a:pPr algn="just"/>
            <a:endParaRPr lang="es-EC" dirty="0"/>
          </a:p>
          <a:p>
            <a:r>
              <a:rPr lang="es-EC" b="1" dirty="0"/>
              <a:t>Responsabilidades de la </a:t>
            </a:r>
            <a:r>
              <a:rPr lang="es-EC" b="1" dirty="0" smtClean="0"/>
              <a:t>administración</a:t>
            </a:r>
          </a:p>
          <a:p>
            <a:endParaRPr lang="es-EC" dirty="0"/>
          </a:p>
          <a:p>
            <a:pPr algn="just"/>
            <a:r>
              <a:rPr lang="es-EC" dirty="0"/>
              <a:t>La Dirección de la compañía se </a:t>
            </a:r>
            <a:r>
              <a:rPr lang="es-EC" dirty="0" smtClean="0"/>
              <a:t>comprometerá </a:t>
            </a:r>
            <a:r>
              <a:rPr lang="es-EC" dirty="0"/>
              <a:t>a participar y liderar las acciones que permitan implementar una cultura organizacional enfocada en la administración del </a:t>
            </a:r>
            <a:r>
              <a:rPr lang="es-EC" dirty="0" smtClean="0"/>
              <a:t>riesgo</a:t>
            </a:r>
            <a:r>
              <a:rPr lang="es-EC" dirty="0"/>
              <a:t>.</a:t>
            </a:r>
          </a:p>
        </p:txBody>
      </p:sp>
      <p:sp>
        <p:nvSpPr>
          <p:cNvPr id="2" name="Rectángulo 1"/>
          <p:cNvSpPr/>
          <p:nvPr/>
        </p:nvSpPr>
        <p:spPr>
          <a:xfrm>
            <a:off x="1027679" y="1920066"/>
            <a:ext cx="2568332" cy="369332"/>
          </a:xfrm>
          <a:prstGeom prst="rect">
            <a:avLst/>
          </a:prstGeom>
        </p:spPr>
        <p:txBody>
          <a:bodyPr wrap="none">
            <a:spAutoFit/>
          </a:bodyPr>
          <a:lstStyle/>
          <a:p>
            <a:r>
              <a:rPr lang="es-EC" b="1" dirty="0"/>
              <a:t>1. Gobierno y Cultura</a:t>
            </a:r>
            <a:endParaRPr lang="es-EC" dirty="0"/>
          </a:p>
        </p:txBody>
      </p:sp>
      <p:sp>
        <p:nvSpPr>
          <p:cNvPr id="8" name="CuadroTexto 7"/>
          <p:cNvSpPr txBox="1"/>
          <p:nvPr/>
        </p:nvSpPr>
        <p:spPr>
          <a:xfrm>
            <a:off x="968189" y="266700"/>
            <a:ext cx="9574306" cy="369332"/>
          </a:xfrm>
          <a:prstGeom prst="rect">
            <a:avLst/>
          </a:prstGeom>
          <a:noFill/>
        </p:spPr>
        <p:txBody>
          <a:bodyPr wrap="square" rtlCol="0">
            <a:spAutoFit/>
          </a:bodyPr>
          <a:lstStyle/>
          <a:p>
            <a:r>
              <a:rPr lang="es-EC" b="1" dirty="0" smtClean="0"/>
              <a:t>APLICACIÓN DEL MODELO COSO ERM 2017, PARA AUTOMOTORES CONTINENTAL S.A.</a:t>
            </a:r>
            <a:endParaRPr lang="es-EC" b="1" dirty="0"/>
          </a:p>
        </p:txBody>
      </p:sp>
    </p:spTree>
    <p:extLst>
      <p:ext uri="{BB962C8B-B14F-4D97-AF65-F5344CB8AC3E}">
        <p14:creationId xmlns:p14="http://schemas.microsoft.com/office/powerpoint/2010/main" val="396078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36369" y="310933"/>
            <a:ext cx="6361525" cy="369332"/>
          </a:xfrm>
          <a:prstGeom prst="rect">
            <a:avLst/>
          </a:prstGeom>
          <a:noFill/>
        </p:spPr>
        <p:txBody>
          <a:bodyPr wrap="square" rtlCol="0">
            <a:spAutoFit/>
          </a:bodyPr>
          <a:lstStyle/>
          <a:p>
            <a:r>
              <a:rPr lang="es-EC" b="1" dirty="0"/>
              <a:t>2. Estrategia y establecimiento de </a:t>
            </a:r>
            <a:r>
              <a:rPr lang="es-EC" b="1" dirty="0" smtClean="0"/>
              <a:t>objetivos</a:t>
            </a:r>
            <a:endParaRPr lang="es-EC" dirty="0"/>
          </a:p>
        </p:txBody>
      </p:sp>
      <p:sp>
        <p:nvSpPr>
          <p:cNvPr id="9" name="CuadroTexto 8"/>
          <p:cNvSpPr txBox="1"/>
          <p:nvPr/>
        </p:nvSpPr>
        <p:spPr>
          <a:xfrm>
            <a:off x="736369" y="1075960"/>
            <a:ext cx="9574306" cy="1477328"/>
          </a:xfrm>
          <a:prstGeom prst="rect">
            <a:avLst/>
          </a:prstGeom>
          <a:noFill/>
        </p:spPr>
        <p:txBody>
          <a:bodyPr wrap="square" rtlCol="0">
            <a:spAutoFit/>
          </a:bodyPr>
          <a:lstStyle/>
          <a:p>
            <a:r>
              <a:rPr lang="es-EC" b="1" dirty="0"/>
              <a:t>Definición del apetito de riesgo </a:t>
            </a:r>
            <a:r>
              <a:rPr lang="es-EC" b="1" dirty="0" smtClean="0"/>
              <a:t>crediticio</a:t>
            </a:r>
          </a:p>
          <a:p>
            <a:endParaRPr lang="es-EC" dirty="0"/>
          </a:p>
          <a:p>
            <a:pPr algn="just"/>
            <a:r>
              <a:rPr lang="es-EC" dirty="0"/>
              <a:t>La compañía </a:t>
            </a:r>
            <a:r>
              <a:rPr lang="es-EC" dirty="0" smtClean="0"/>
              <a:t>definirá </a:t>
            </a:r>
            <a:r>
              <a:rPr lang="es-EC" dirty="0"/>
              <a:t>que su apetito de riesgo </a:t>
            </a:r>
            <a:r>
              <a:rPr lang="es-EC" dirty="0" smtClean="0"/>
              <a:t>crediticio, en un nivel de riesgo moderado</a:t>
            </a:r>
            <a:r>
              <a:rPr lang="es-EC" dirty="0"/>
              <a:t>, para lo cual </a:t>
            </a:r>
            <a:r>
              <a:rPr lang="es-EC" dirty="0" smtClean="0"/>
              <a:t>establecerá </a:t>
            </a:r>
            <a:r>
              <a:rPr lang="es-EC" dirty="0"/>
              <a:t>todos los riesgos asociados al manejo de los activos financieros de la </a:t>
            </a:r>
            <a:r>
              <a:rPr lang="es-EC" dirty="0" smtClean="0"/>
              <a:t>misma.</a:t>
            </a:r>
            <a:endParaRPr lang="es-EC" dirty="0"/>
          </a:p>
          <a:p>
            <a:pPr algn="just"/>
            <a:endParaRPr lang="es-EC" dirty="0"/>
          </a:p>
        </p:txBody>
      </p:sp>
      <p:sp>
        <p:nvSpPr>
          <p:cNvPr id="10" name="CuadroTexto 9"/>
          <p:cNvSpPr txBox="1"/>
          <p:nvPr/>
        </p:nvSpPr>
        <p:spPr>
          <a:xfrm>
            <a:off x="736368" y="2830286"/>
            <a:ext cx="9463699" cy="1754326"/>
          </a:xfrm>
          <a:prstGeom prst="rect">
            <a:avLst/>
          </a:prstGeom>
          <a:noFill/>
        </p:spPr>
        <p:txBody>
          <a:bodyPr wrap="square" rtlCol="0">
            <a:spAutoFit/>
          </a:bodyPr>
          <a:lstStyle/>
          <a:p>
            <a:r>
              <a:rPr lang="es-EC" b="1" dirty="0"/>
              <a:t>Tolerancia al </a:t>
            </a:r>
            <a:r>
              <a:rPr lang="es-EC" b="1" dirty="0" smtClean="0"/>
              <a:t>Riesgo</a:t>
            </a:r>
          </a:p>
          <a:p>
            <a:endParaRPr lang="es-EC" dirty="0"/>
          </a:p>
          <a:p>
            <a:pPr algn="just"/>
            <a:r>
              <a:rPr lang="es-EC" dirty="0"/>
              <a:t>La métrica de tolerancia al riesgo, se </a:t>
            </a:r>
            <a:r>
              <a:rPr lang="es-EC" dirty="0" smtClean="0"/>
              <a:t>definirá </a:t>
            </a:r>
            <a:r>
              <a:rPr lang="es-EC" dirty="0"/>
              <a:t>en relación con la variación entre los resultados estimados, para lo cual la </a:t>
            </a:r>
            <a:r>
              <a:rPr lang="es-EC" dirty="0" smtClean="0"/>
              <a:t>compañía </a:t>
            </a:r>
            <a:r>
              <a:rPr lang="es-EC" dirty="0"/>
              <a:t>los </a:t>
            </a:r>
            <a:r>
              <a:rPr lang="es-EC" dirty="0" smtClean="0"/>
              <a:t>definirá </a:t>
            </a:r>
            <a:r>
              <a:rPr lang="es-EC" dirty="0"/>
              <a:t>en una tolerancia baja en la variación de resultados.	</a:t>
            </a:r>
          </a:p>
          <a:p>
            <a:pPr algn="just"/>
            <a:endParaRPr lang="es-EC" dirty="0"/>
          </a:p>
        </p:txBody>
      </p:sp>
      <p:sp>
        <p:nvSpPr>
          <p:cNvPr id="11" name="CuadroTexto 10"/>
          <p:cNvSpPr txBox="1"/>
          <p:nvPr/>
        </p:nvSpPr>
        <p:spPr>
          <a:xfrm>
            <a:off x="736366" y="4584612"/>
            <a:ext cx="9347791" cy="1200329"/>
          </a:xfrm>
          <a:prstGeom prst="rect">
            <a:avLst/>
          </a:prstGeom>
          <a:noFill/>
        </p:spPr>
        <p:txBody>
          <a:bodyPr wrap="square" rtlCol="0">
            <a:spAutoFit/>
          </a:bodyPr>
          <a:lstStyle/>
          <a:p>
            <a:r>
              <a:rPr lang="es-EC" b="1" dirty="0"/>
              <a:t>Capacidad al </a:t>
            </a:r>
            <a:r>
              <a:rPr lang="es-EC" b="1" dirty="0" smtClean="0"/>
              <a:t>riesgo</a:t>
            </a:r>
          </a:p>
          <a:p>
            <a:endParaRPr lang="es-EC" dirty="0"/>
          </a:p>
          <a:p>
            <a:pPr algn="just"/>
            <a:r>
              <a:rPr lang="es-EC" dirty="0"/>
              <a:t>Es el nivel máximo de riesgo que la </a:t>
            </a:r>
            <a:r>
              <a:rPr lang="es-EC" dirty="0" smtClean="0"/>
              <a:t>compañía estará dispuesta </a:t>
            </a:r>
            <a:r>
              <a:rPr lang="es-EC" dirty="0"/>
              <a:t>a asumir, considerando todos los factores de riesgo, asociados al riesgo crediticio</a:t>
            </a:r>
            <a:r>
              <a:rPr lang="es-EC" dirty="0" smtClean="0"/>
              <a:t>.</a:t>
            </a:r>
            <a:endParaRPr lang="es-EC" dirty="0"/>
          </a:p>
        </p:txBody>
      </p:sp>
    </p:spTree>
    <p:extLst>
      <p:ext uri="{BB962C8B-B14F-4D97-AF65-F5344CB8AC3E}">
        <p14:creationId xmlns:p14="http://schemas.microsoft.com/office/powerpoint/2010/main" val="1412043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62127" y="643431"/>
            <a:ext cx="6361525" cy="369332"/>
          </a:xfrm>
          <a:prstGeom prst="rect">
            <a:avLst/>
          </a:prstGeom>
          <a:noFill/>
        </p:spPr>
        <p:txBody>
          <a:bodyPr wrap="square" rtlCol="0">
            <a:spAutoFit/>
          </a:bodyPr>
          <a:lstStyle/>
          <a:p>
            <a:r>
              <a:rPr lang="es-EC" b="1" dirty="0" smtClean="0"/>
              <a:t>3.  </a:t>
            </a:r>
            <a:r>
              <a:rPr lang="es-EC" b="1" dirty="0"/>
              <a:t>Desempeño</a:t>
            </a:r>
            <a:endParaRPr lang="es-EC" dirty="0"/>
          </a:p>
        </p:txBody>
      </p:sp>
      <p:sp>
        <p:nvSpPr>
          <p:cNvPr id="9" name="CuadroTexto 8"/>
          <p:cNvSpPr txBox="1"/>
          <p:nvPr/>
        </p:nvSpPr>
        <p:spPr>
          <a:xfrm>
            <a:off x="751202" y="1319519"/>
            <a:ext cx="9574306" cy="1477328"/>
          </a:xfrm>
          <a:prstGeom prst="rect">
            <a:avLst/>
          </a:prstGeom>
          <a:noFill/>
        </p:spPr>
        <p:txBody>
          <a:bodyPr wrap="square" rtlCol="0">
            <a:spAutoFit/>
          </a:bodyPr>
          <a:lstStyle/>
          <a:p>
            <a:r>
              <a:rPr lang="es-EC" b="1" dirty="0"/>
              <a:t>Colocación del Crédito Directo por Línea de </a:t>
            </a:r>
            <a:r>
              <a:rPr lang="es-EC" b="1" dirty="0" smtClean="0"/>
              <a:t>Negocio</a:t>
            </a:r>
          </a:p>
          <a:p>
            <a:endParaRPr lang="es-EC" dirty="0"/>
          </a:p>
          <a:p>
            <a:pPr algn="just"/>
            <a:r>
              <a:rPr lang="es-EC" dirty="0"/>
              <a:t>Para la colocación de crédito directo, la compañía no validará cupos por línea de negocio, sino lo hará en función del perfil del cliente, basado en la calificación crediticia. </a:t>
            </a:r>
          </a:p>
          <a:p>
            <a:pPr algn="just"/>
            <a:endParaRPr lang="es-EC" dirty="0"/>
          </a:p>
        </p:txBody>
      </p:sp>
      <p:sp>
        <p:nvSpPr>
          <p:cNvPr id="10" name="CuadroTexto 9"/>
          <p:cNvSpPr txBox="1"/>
          <p:nvPr/>
        </p:nvSpPr>
        <p:spPr>
          <a:xfrm>
            <a:off x="751202" y="3073845"/>
            <a:ext cx="9574306" cy="1477328"/>
          </a:xfrm>
          <a:prstGeom prst="rect">
            <a:avLst/>
          </a:prstGeom>
          <a:noFill/>
        </p:spPr>
        <p:txBody>
          <a:bodyPr wrap="square" rtlCol="0">
            <a:spAutoFit/>
          </a:bodyPr>
          <a:lstStyle/>
          <a:p>
            <a:r>
              <a:rPr lang="es-EC" b="1" dirty="0"/>
              <a:t>Cupos por </a:t>
            </a:r>
            <a:r>
              <a:rPr lang="es-EC" b="1" dirty="0" smtClean="0"/>
              <a:t>agencia</a:t>
            </a:r>
          </a:p>
          <a:p>
            <a:endParaRPr lang="es-EC" dirty="0"/>
          </a:p>
          <a:p>
            <a:pPr algn="just"/>
            <a:r>
              <a:rPr lang="es-EC" dirty="0"/>
              <a:t>Los cupos por agencias se </a:t>
            </a:r>
            <a:r>
              <a:rPr lang="es-EC" dirty="0" smtClean="0"/>
              <a:t>asignarán, </a:t>
            </a:r>
            <a:r>
              <a:rPr lang="es-EC" dirty="0"/>
              <a:t>en función de la rentabilidad obtenida por las ventas y los indicadores de los activos financieros</a:t>
            </a:r>
            <a:r>
              <a:rPr lang="es-EC" dirty="0" smtClean="0"/>
              <a:t>.</a:t>
            </a:r>
            <a:endParaRPr lang="es-EC" dirty="0"/>
          </a:p>
          <a:p>
            <a:pPr algn="just"/>
            <a:endParaRPr lang="es-EC" dirty="0"/>
          </a:p>
        </p:txBody>
      </p:sp>
      <p:sp>
        <p:nvSpPr>
          <p:cNvPr id="11" name="CuadroTexto 10"/>
          <p:cNvSpPr txBox="1"/>
          <p:nvPr/>
        </p:nvSpPr>
        <p:spPr>
          <a:xfrm>
            <a:off x="762127" y="4529621"/>
            <a:ext cx="9747034" cy="1200329"/>
          </a:xfrm>
          <a:prstGeom prst="rect">
            <a:avLst/>
          </a:prstGeom>
          <a:noFill/>
        </p:spPr>
        <p:txBody>
          <a:bodyPr wrap="square" rtlCol="0">
            <a:spAutoFit/>
          </a:bodyPr>
          <a:lstStyle/>
          <a:p>
            <a:r>
              <a:rPr lang="es-EC" b="1" dirty="0"/>
              <a:t>Definición de tipos de riesgos por tipos de </a:t>
            </a:r>
            <a:r>
              <a:rPr lang="es-EC" b="1" dirty="0" smtClean="0"/>
              <a:t>negocios</a:t>
            </a:r>
          </a:p>
          <a:p>
            <a:endParaRPr lang="es-EC" dirty="0"/>
          </a:p>
          <a:p>
            <a:pPr algn="just"/>
            <a:r>
              <a:rPr lang="es-EC" dirty="0"/>
              <a:t>Se evaluarán los riesgos, dependiendo los tipos de negocio de la empresa, defiendo un inventario de riesgos y defiendo su probabilidad e impacto sobre el funcionamiento del modelo crédito </a:t>
            </a:r>
            <a:r>
              <a:rPr lang="es-EC" dirty="0" smtClean="0"/>
              <a:t>directo.</a:t>
            </a:r>
            <a:endParaRPr lang="es-EC" dirty="0"/>
          </a:p>
        </p:txBody>
      </p:sp>
    </p:spTree>
    <p:extLst>
      <p:ext uri="{BB962C8B-B14F-4D97-AF65-F5344CB8AC3E}">
        <p14:creationId xmlns:p14="http://schemas.microsoft.com/office/powerpoint/2010/main" val="4214254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23490" y="412598"/>
            <a:ext cx="6361525" cy="646331"/>
          </a:xfrm>
          <a:prstGeom prst="rect">
            <a:avLst/>
          </a:prstGeom>
          <a:noFill/>
        </p:spPr>
        <p:txBody>
          <a:bodyPr wrap="square" rtlCol="0">
            <a:spAutoFit/>
          </a:bodyPr>
          <a:lstStyle/>
          <a:p>
            <a:r>
              <a:rPr lang="es-EC" b="1" dirty="0"/>
              <a:t>4</a:t>
            </a:r>
            <a:r>
              <a:rPr lang="es-EC" b="1" dirty="0" smtClean="0"/>
              <a:t>. </a:t>
            </a:r>
            <a:r>
              <a:rPr lang="es-EC" b="1" dirty="0"/>
              <a:t>Evaluación y Revisión</a:t>
            </a:r>
            <a:endParaRPr lang="es-EC" dirty="0"/>
          </a:p>
          <a:p>
            <a:endParaRPr lang="es-EC" dirty="0"/>
          </a:p>
        </p:txBody>
      </p:sp>
      <p:sp>
        <p:nvSpPr>
          <p:cNvPr id="9" name="CuadroTexto 8"/>
          <p:cNvSpPr txBox="1"/>
          <p:nvPr/>
        </p:nvSpPr>
        <p:spPr>
          <a:xfrm>
            <a:off x="723490" y="1118443"/>
            <a:ext cx="9574306" cy="1477328"/>
          </a:xfrm>
          <a:prstGeom prst="rect">
            <a:avLst/>
          </a:prstGeom>
          <a:noFill/>
        </p:spPr>
        <p:txBody>
          <a:bodyPr wrap="square" rtlCol="0">
            <a:spAutoFit/>
          </a:bodyPr>
          <a:lstStyle/>
          <a:p>
            <a:r>
              <a:rPr lang="es-EC" b="1" dirty="0"/>
              <a:t>Evaluación de procesos de riesgo </a:t>
            </a:r>
            <a:r>
              <a:rPr lang="es-EC" b="1" dirty="0" smtClean="0"/>
              <a:t>crediticio</a:t>
            </a:r>
          </a:p>
          <a:p>
            <a:endParaRPr lang="es-EC" dirty="0"/>
          </a:p>
          <a:p>
            <a:pPr algn="just"/>
            <a:r>
              <a:rPr lang="es-EC" dirty="0"/>
              <a:t>Se realizarán evaluaciones periódicas y recurrentes a los dueños de los procesos para verificar su cumplimiento.</a:t>
            </a:r>
          </a:p>
          <a:p>
            <a:endParaRPr lang="es-EC" dirty="0"/>
          </a:p>
        </p:txBody>
      </p:sp>
      <p:sp>
        <p:nvSpPr>
          <p:cNvPr id="10" name="CuadroTexto 9"/>
          <p:cNvSpPr txBox="1"/>
          <p:nvPr/>
        </p:nvSpPr>
        <p:spPr>
          <a:xfrm>
            <a:off x="723490" y="2675281"/>
            <a:ext cx="9476578" cy="1477328"/>
          </a:xfrm>
          <a:prstGeom prst="rect">
            <a:avLst/>
          </a:prstGeom>
          <a:noFill/>
        </p:spPr>
        <p:txBody>
          <a:bodyPr wrap="square" rtlCol="0">
            <a:spAutoFit/>
          </a:bodyPr>
          <a:lstStyle/>
          <a:p>
            <a:r>
              <a:rPr lang="es-EC" b="1" dirty="0"/>
              <a:t>Documentación soporte del proceso de </a:t>
            </a:r>
            <a:r>
              <a:rPr lang="es-EC" b="1" dirty="0" smtClean="0"/>
              <a:t>crédito</a:t>
            </a:r>
          </a:p>
          <a:p>
            <a:endParaRPr lang="es-EC" dirty="0"/>
          </a:p>
          <a:p>
            <a:pPr algn="just"/>
            <a:r>
              <a:rPr lang="es-EC" dirty="0"/>
              <a:t>Se mantendrá un control sobre el adecuado flujo de documentos que se necesitan para implementación del otorgamiento de crédito directo.</a:t>
            </a:r>
          </a:p>
          <a:p>
            <a:endParaRPr lang="es-EC" dirty="0"/>
          </a:p>
        </p:txBody>
      </p:sp>
      <p:sp>
        <p:nvSpPr>
          <p:cNvPr id="11" name="CuadroTexto 10"/>
          <p:cNvSpPr txBox="1"/>
          <p:nvPr/>
        </p:nvSpPr>
        <p:spPr>
          <a:xfrm>
            <a:off x="642922" y="4594016"/>
            <a:ext cx="9654874" cy="1200329"/>
          </a:xfrm>
          <a:prstGeom prst="rect">
            <a:avLst/>
          </a:prstGeom>
          <a:noFill/>
        </p:spPr>
        <p:txBody>
          <a:bodyPr wrap="square" rtlCol="0">
            <a:spAutoFit/>
          </a:bodyPr>
          <a:lstStyle/>
          <a:p>
            <a:r>
              <a:rPr lang="es-EC" b="1" dirty="0"/>
              <a:t>Evaluaciones con informaciones internas y </a:t>
            </a:r>
            <a:r>
              <a:rPr lang="es-EC" b="1" dirty="0" smtClean="0"/>
              <a:t>externas</a:t>
            </a:r>
          </a:p>
          <a:p>
            <a:endParaRPr lang="es-EC" dirty="0"/>
          </a:p>
          <a:p>
            <a:pPr algn="just"/>
            <a:r>
              <a:rPr lang="es-EC" dirty="0"/>
              <a:t>Se e</a:t>
            </a:r>
            <a:r>
              <a:rPr lang="es-EC" dirty="0" smtClean="0"/>
              <a:t>valuarán </a:t>
            </a:r>
            <a:r>
              <a:rPr lang="es-EC" dirty="0"/>
              <a:t>las denuncias internas y externas, y los errores operativos, sobre incumplimientos en los procesos de aplicación de las políticas crediticias.</a:t>
            </a:r>
          </a:p>
        </p:txBody>
      </p:sp>
    </p:spTree>
    <p:extLst>
      <p:ext uri="{BB962C8B-B14F-4D97-AF65-F5344CB8AC3E}">
        <p14:creationId xmlns:p14="http://schemas.microsoft.com/office/powerpoint/2010/main" val="1035629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78036" y="478345"/>
            <a:ext cx="6361525" cy="369332"/>
          </a:xfrm>
          <a:prstGeom prst="rect">
            <a:avLst/>
          </a:prstGeom>
          <a:noFill/>
        </p:spPr>
        <p:txBody>
          <a:bodyPr wrap="square" rtlCol="0">
            <a:spAutoFit/>
          </a:bodyPr>
          <a:lstStyle/>
          <a:p>
            <a:r>
              <a:rPr lang="es-EC" b="1" dirty="0"/>
              <a:t>5. Información, comunicación y reporte</a:t>
            </a:r>
            <a:endParaRPr lang="es-EC" dirty="0"/>
          </a:p>
        </p:txBody>
      </p:sp>
      <p:sp>
        <p:nvSpPr>
          <p:cNvPr id="9" name="CuadroTexto 8"/>
          <p:cNvSpPr txBox="1"/>
          <p:nvPr/>
        </p:nvSpPr>
        <p:spPr>
          <a:xfrm>
            <a:off x="878035" y="1237079"/>
            <a:ext cx="9574306" cy="1477328"/>
          </a:xfrm>
          <a:prstGeom prst="rect">
            <a:avLst/>
          </a:prstGeom>
          <a:noFill/>
        </p:spPr>
        <p:txBody>
          <a:bodyPr wrap="square" rtlCol="0">
            <a:spAutoFit/>
          </a:bodyPr>
          <a:lstStyle/>
          <a:p>
            <a:r>
              <a:rPr lang="es-EC" b="1" dirty="0"/>
              <a:t>Comunicación de objetivos y </a:t>
            </a:r>
            <a:r>
              <a:rPr lang="es-EC" b="1" dirty="0" smtClean="0"/>
              <a:t>estrategias</a:t>
            </a:r>
          </a:p>
          <a:p>
            <a:endParaRPr lang="es-EC" dirty="0"/>
          </a:p>
          <a:p>
            <a:pPr algn="just"/>
            <a:r>
              <a:rPr lang="es-EC" dirty="0"/>
              <a:t>La Dirección, se </a:t>
            </a:r>
            <a:r>
              <a:rPr lang="es-EC" dirty="0" smtClean="0"/>
              <a:t>comprometerá </a:t>
            </a:r>
            <a:r>
              <a:rPr lang="es-EC" dirty="0"/>
              <a:t>a comunicar de manera clara y oportunidad a los colaboradores los objetivos y estrategias de la compañía.</a:t>
            </a:r>
          </a:p>
          <a:p>
            <a:endParaRPr lang="es-EC" dirty="0"/>
          </a:p>
        </p:txBody>
      </p:sp>
      <p:sp>
        <p:nvSpPr>
          <p:cNvPr id="10" name="CuadroTexto 9"/>
          <p:cNvSpPr txBox="1"/>
          <p:nvPr/>
        </p:nvSpPr>
        <p:spPr>
          <a:xfrm>
            <a:off x="923111" y="2841354"/>
            <a:ext cx="9484153" cy="1477328"/>
          </a:xfrm>
          <a:prstGeom prst="rect">
            <a:avLst/>
          </a:prstGeom>
          <a:noFill/>
        </p:spPr>
        <p:txBody>
          <a:bodyPr wrap="square" rtlCol="0">
            <a:spAutoFit/>
          </a:bodyPr>
          <a:lstStyle/>
          <a:p>
            <a:r>
              <a:rPr lang="es-EC" b="1" dirty="0"/>
              <a:t>Integridad y custodia de la </a:t>
            </a:r>
            <a:r>
              <a:rPr lang="es-EC" b="1" dirty="0" smtClean="0"/>
              <a:t>información</a:t>
            </a:r>
          </a:p>
          <a:p>
            <a:pPr algn="just"/>
            <a:endParaRPr lang="es-EC" dirty="0"/>
          </a:p>
          <a:p>
            <a:pPr algn="just"/>
            <a:r>
              <a:rPr lang="es-EC" dirty="0"/>
              <a:t>El área de sistemas, </a:t>
            </a:r>
            <a:r>
              <a:rPr lang="es-EC" dirty="0" smtClean="0"/>
              <a:t>garantizará </a:t>
            </a:r>
            <a:r>
              <a:rPr lang="es-EC" dirty="0"/>
              <a:t>los controles sobre la custodia de la información y también </a:t>
            </a:r>
            <a:r>
              <a:rPr lang="es-EC" dirty="0" smtClean="0"/>
              <a:t>garantizará </a:t>
            </a:r>
            <a:r>
              <a:rPr lang="es-EC" dirty="0"/>
              <a:t>su integridad y veracidad.</a:t>
            </a:r>
          </a:p>
          <a:p>
            <a:endParaRPr lang="es-EC" dirty="0"/>
          </a:p>
        </p:txBody>
      </p:sp>
      <p:sp>
        <p:nvSpPr>
          <p:cNvPr id="11" name="CuadroTexto 10"/>
          <p:cNvSpPr txBox="1"/>
          <p:nvPr/>
        </p:nvSpPr>
        <p:spPr>
          <a:xfrm>
            <a:off x="1042167" y="4540659"/>
            <a:ext cx="9593942" cy="1477328"/>
          </a:xfrm>
          <a:prstGeom prst="rect">
            <a:avLst/>
          </a:prstGeom>
          <a:noFill/>
        </p:spPr>
        <p:txBody>
          <a:bodyPr wrap="square" rtlCol="0">
            <a:spAutoFit/>
          </a:bodyPr>
          <a:lstStyle/>
          <a:p>
            <a:r>
              <a:rPr lang="es-EC" b="1" dirty="0"/>
              <a:t>Utilización de los canales de </a:t>
            </a:r>
            <a:r>
              <a:rPr lang="es-EC" b="1" dirty="0" smtClean="0"/>
              <a:t>comunicación</a:t>
            </a:r>
          </a:p>
          <a:p>
            <a:endParaRPr lang="es-EC" dirty="0"/>
          </a:p>
          <a:p>
            <a:pPr algn="just"/>
            <a:r>
              <a:rPr lang="es-EC" dirty="0"/>
              <a:t>Las gerencias de área, </a:t>
            </a:r>
            <a:r>
              <a:rPr lang="es-EC" dirty="0" smtClean="0"/>
              <a:t>utilizarán </a:t>
            </a:r>
            <a:r>
              <a:rPr lang="es-EC" dirty="0"/>
              <a:t>los canales adecuados para informar de una manera detallada a cada colaborador, los objetivos específicos de área y su participación de cada de uno de ellos y la consecución de los mismos</a:t>
            </a:r>
            <a:r>
              <a:rPr lang="es-EC" dirty="0" smtClean="0"/>
              <a:t>.</a:t>
            </a:r>
          </a:p>
        </p:txBody>
      </p:sp>
    </p:spTree>
    <p:extLst>
      <p:ext uri="{BB962C8B-B14F-4D97-AF65-F5344CB8AC3E}">
        <p14:creationId xmlns:p14="http://schemas.microsoft.com/office/powerpoint/2010/main" val="3850594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3920" y="508200"/>
            <a:ext cx="2912765" cy="462471"/>
          </a:xfrm>
        </p:spPr>
        <p:txBody>
          <a:bodyPr>
            <a:normAutofit/>
          </a:bodyPr>
          <a:lstStyle/>
          <a:p>
            <a:r>
              <a:rPr lang="es-EC" sz="2400" b="1" dirty="0" smtClean="0">
                <a:solidFill>
                  <a:schemeClr val="tx1"/>
                </a:solidFill>
              </a:rPr>
              <a:t>CONCLUSIONES</a:t>
            </a:r>
            <a:r>
              <a:rPr lang="es-EC" sz="2000" b="1" dirty="0" smtClean="0"/>
              <a:t> </a:t>
            </a:r>
            <a:endParaRPr lang="es-EC" sz="2000" b="1" dirty="0"/>
          </a:p>
        </p:txBody>
      </p:sp>
      <p:sp>
        <p:nvSpPr>
          <p:cNvPr id="20" name="Rectángulo 19"/>
          <p:cNvSpPr/>
          <p:nvPr/>
        </p:nvSpPr>
        <p:spPr>
          <a:xfrm>
            <a:off x="1202118" y="1199716"/>
            <a:ext cx="10303075" cy="4247317"/>
          </a:xfrm>
          <a:prstGeom prst="rect">
            <a:avLst/>
          </a:prstGeom>
        </p:spPr>
        <p:txBody>
          <a:bodyPr wrap="square">
            <a:spAutoFit/>
          </a:bodyPr>
          <a:lstStyle/>
          <a:p>
            <a:pPr marL="285750" lvl="0" indent="-285750" algn="just">
              <a:buFont typeface="Arial" panose="020B0604020202020204" pitchFamily="34" charset="0"/>
              <a:buChar char="•"/>
            </a:pPr>
            <a:r>
              <a:rPr lang="es-ES" dirty="0"/>
              <a:t>Del estudio realizado a la estructura organizacional, se pudo determinar que el análisis de los riesgos internos, son efectuados por los gerentes de área de la empresa, sin que exista un responsable de procesar y evaluar el impacto que tendrían los mismos en la operación de Automotores Continental</a:t>
            </a:r>
            <a:r>
              <a:rPr lang="es-ES"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S" dirty="0"/>
              <a:t>Del análisis del </a:t>
            </a:r>
            <a:r>
              <a:rPr lang="es-ES" dirty="0" smtClean="0"/>
              <a:t>modelo a implementar para </a:t>
            </a:r>
            <a:r>
              <a:rPr lang="es-ES" dirty="0"/>
              <a:t>el manejo de crédito directo de la empresa Automotores Continental, se pudo determinar </a:t>
            </a:r>
            <a:r>
              <a:rPr lang="es-ES" dirty="0" smtClean="0"/>
              <a:t>que se ajusta con </a:t>
            </a:r>
            <a:r>
              <a:rPr lang="es-ES" dirty="0"/>
              <a:t>lo establecido en el marco COSO ERM 2017</a:t>
            </a:r>
            <a:r>
              <a:rPr lang="es-ES"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S" dirty="0"/>
              <a:t>El proceso establecido para la gestión del crédito directo, no se encuentra debidamente enfocado en una administración de riesgos, ocasionando que quienes participan en el proceso, no evalúen el nivel de riesgo aceptable que puede tolerar la empresa</a:t>
            </a:r>
            <a:r>
              <a:rPr lang="es-ES"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S" dirty="0"/>
              <a:t>Los resultados que se obtienen con el manejo actual de la política de crédito directo evidencian un incremento de la morosidad de cartera y de las provisiones para cartera incobrable, ocasionado por lo tanto un aumento en los gastos de cobranzas, legales y administrativos, lo que incide en la rentabilidad de la </a:t>
            </a:r>
            <a:r>
              <a:rPr lang="es-ES" dirty="0" smtClean="0"/>
              <a:t>empresa y los aspectos impositivos.</a:t>
            </a:r>
            <a:endParaRPr lang="es-EC" dirty="0"/>
          </a:p>
        </p:txBody>
      </p:sp>
    </p:spTree>
    <p:extLst>
      <p:ext uri="{BB962C8B-B14F-4D97-AF65-F5344CB8AC3E}">
        <p14:creationId xmlns:p14="http://schemas.microsoft.com/office/powerpoint/2010/main" val="887922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93920" y="508200"/>
            <a:ext cx="3093989" cy="4624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RECOMENDACIONES</a:t>
            </a:r>
            <a:endParaRPr lang="es-EC" sz="2400" b="1" dirty="0"/>
          </a:p>
        </p:txBody>
      </p:sp>
      <p:sp>
        <p:nvSpPr>
          <p:cNvPr id="6" name="Rectángulo 5"/>
          <p:cNvSpPr/>
          <p:nvPr/>
        </p:nvSpPr>
        <p:spPr>
          <a:xfrm>
            <a:off x="1316838" y="1336431"/>
            <a:ext cx="10303075" cy="4524315"/>
          </a:xfrm>
          <a:prstGeom prst="rect">
            <a:avLst/>
          </a:prstGeom>
        </p:spPr>
        <p:txBody>
          <a:bodyPr wrap="square">
            <a:spAutoFit/>
          </a:bodyPr>
          <a:lstStyle/>
          <a:p>
            <a:pPr marL="285750" lvl="0" indent="-285750" algn="just">
              <a:buFont typeface="Arial" panose="020B0604020202020204" pitchFamily="34" charset="0"/>
              <a:buChar char="•"/>
            </a:pPr>
            <a:r>
              <a:rPr lang="es-EC" dirty="0"/>
              <a:t>Analizar la posibilidad de crear dentro de la estructura organizacional, una gerencia de riesgos, que tendrá como responsabilidad el identificar, evaluar y proponer respuestas a los riesgos internos y externos, los mismos que serán </a:t>
            </a:r>
            <a:r>
              <a:rPr lang="es-EC" dirty="0" smtClean="0"/>
              <a:t>comunicados </a:t>
            </a:r>
            <a:r>
              <a:rPr lang="es-EC" dirty="0"/>
              <a:t>mediante un informe consolidado a la Gerencia General y </a:t>
            </a:r>
            <a:r>
              <a:rPr lang="es-EC" dirty="0" smtClean="0"/>
              <a:t>a la </a:t>
            </a:r>
            <a:r>
              <a:rPr lang="es-EC" dirty="0"/>
              <a:t>Junta General de Accionistas, para la toma de </a:t>
            </a:r>
            <a:r>
              <a:rPr lang="es-EC" dirty="0" smtClean="0"/>
              <a:t>decisiones, </a:t>
            </a:r>
            <a:r>
              <a:rPr lang="es-EC" dirty="0"/>
              <a:t>que permitan </a:t>
            </a:r>
            <a:r>
              <a:rPr lang="es-EC" dirty="0" smtClean="0"/>
              <a:t>dar repuestas a las expectativas de los clientes de </a:t>
            </a:r>
            <a:r>
              <a:rPr lang="es-EC" dirty="0"/>
              <a:t>Automotores Continental</a:t>
            </a:r>
            <a:r>
              <a:rPr lang="es-EC" dirty="0" smtClean="0"/>
              <a:t>.</a:t>
            </a:r>
          </a:p>
          <a:p>
            <a:pPr lvl="0" algn="just"/>
            <a:endParaRPr lang="es-EC" dirty="0"/>
          </a:p>
          <a:p>
            <a:pPr marL="285750" lvl="0" indent="-285750" algn="just">
              <a:buFont typeface="Arial" panose="020B0604020202020204" pitchFamily="34" charset="0"/>
              <a:buChar char="•"/>
            </a:pPr>
            <a:r>
              <a:rPr lang="es-EC" dirty="0"/>
              <a:t>Adaptar el proceso de crédito directo con el que actualmente cuenta la empresa, al modelo COSO ERM </a:t>
            </a:r>
            <a:r>
              <a:rPr lang="es-EC" dirty="0" smtClean="0"/>
              <a:t>2017, para generar valor agregado en beneficio de la compañía.</a:t>
            </a:r>
          </a:p>
          <a:p>
            <a:pPr lvl="0" algn="just"/>
            <a:endParaRPr lang="es-EC" dirty="0"/>
          </a:p>
          <a:p>
            <a:pPr marL="285750" lvl="0" indent="-285750" algn="just">
              <a:buFont typeface="Arial" panose="020B0604020202020204" pitchFamily="34" charset="0"/>
              <a:buChar char="•"/>
            </a:pPr>
            <a:r>
              <a:rPr lang="es-EC" dirty="0"/>
              <a:t>Definir los riesgos relacionados con el proceso de cartera, a través de la aplicación de la metodología basada en el marco COSO ERM </a:t>
            </a:r>
            <a:r>
              <a:rPr lang="es-EC" dirty="0" smtClean="0"/>
              <a:t>2017, para fortalecer el sistema de control interno.</a:t>
            </a:r>
          </a:p>
          <a:p>
            <a:pPr lvl="0" algn="just"/>
            <a:endParaRPr lang="es-EC" dirty="0"/>
          </a:p>
          <a:p>
            <a:pPr marL="285750" indent="-285750" algn="just">
              <a:buFont typeface="Arial" panose="020B0604020202020204" pitchFamily="34" charset="0"/>
              <a:buChar char="•"/>
            </a:pPr>
            <a:r>
              <a:rPr lang="es-EC" dirty="0"/>
              <a:t>Establecer mediante la aplicación del marco COSO ERM 2017, políticas y procedimientos eficientes y efectivos que permitan mejorar la recuperación del crédito directo y contribuyan a la disminución de los gastos de </a:t>
            </a:r>
            <a:r>
              <a:rPr lang="es-EC" dirty="0" smtClean="0"/>
              <a:t>cobranzas, con el propósito de </a:t>
            </a:r>
            <a:r>
              <a:rPr lang="es-EC" dirty="0"/>
              <a:t>alcanzar los índices de rentabilidad planteados por la organización.</a:t>
            </a:r>
            <a:endParaRPr lang="es-EC" dirty="0">
              <a:effectLst/>
              <a:latin typeface="Century Gothic" panose="020B050202020202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20735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07917" y="2139335"/>
            <a:ext cx="7146871" cy="1477328"/>
          </a:xfrm>
          <a:prstGeom prst="rect">
            <a:avLst/>
          </a:prstGeom>
        </p:spPr>
        <p:txBody>
          <a:bodyPr wrap="square" anchor="ctr">
            <a:spAutoFit/>
          </a:bodyPr>
          <a:lstStyle/>
          <a:p>
            <a:r>
              <a:rPr lang="es-EC" sz="4500" dirty="0" smtClean="0">
                <a:latin typeface="Times New Roman" panose="02020603050405020304" pitchFamily="18" charset="0"/>
                <a:cs typeface="Times New Roman" panose="02020603050405020304" pitchFamily="18" charset="0"/>
              </a:rPr>
              <a:t>MUCHAS GRACIAS</a:t>
            </a:r>
          </a:p>
          <a:p>
            <a:r>
              <a:rPr lang="es-EC" sz="4500" dirty="0" smtClean="0">
                <a:latin typeface="Times New Roman" panose="02020603050405020304" pitchFamily="18" charset="0"/>
                <a:cs typeface="Times New Roman" panose="02020603050405020304" pitchFamily="18" charset="0"/>
              </a:rPr>
              <a:t>POR SU ATENCIÓN!</a:t>
            </a:r>
            <a:endParaRPr lang="es-EC" sz="4500" dirty="0"/>
          </a:p>
        </p:txBody>
      </p:sp>
    </p:spTree>
    <p:extLst>
      <p:ext uri="{BB962C8B-B14F-4D97-AF65-F5344CB8AC3E}">
        <p14:creationId xmlns:p14="http://schemas.microsoft.com/office/powerpoint/2010/main" val="1123990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Automotores Continental - Chevrolet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 name="Imagen 29"/>
          <p:cNvPicPr>
            <a:picLocks noChangeAspect="1"/>
          </p:cNvPicPr>
          <p:nvPr/>
        </p:nvPicPr>
        <p:blipFill>
          <a:blip r:embed="rId2"/>
          <a:stretch>
            <a:fillRect/>
          </a:stretch>
        </p:blipFill>
        <p:spPr>
          <a:xfrm>
            <a:off x="1168204" y="160338"/>
            <a:ext cx="10056223" cy="3033623"/>
          </a:xfrm>
          <a:prstGeom prst="rect">
            <a:avLst/>
          </a:prstGeom>
        </p:spPr>
      </p:pic>
      <p:sp>
        <p:nvSpPr>
          <p:cNvPr id="5" name="CuadroTexto 4"/>
          <p:cNvSpPr txBox="1"/>
          <p:nvPr/>
        </p:nvSpPr>
        <p:spPr>
          <a:xfrm>
            <a:off x="1168204" y="4209271"/>
            <a:ext cx="10056223" cy="1754326"/>
          </a:xfrm>
          <a:prstGeom prst="rect">
            <a:avLst/>
          </a:prstGeom>
          <a:noFill/>
        </p:spPr>
        <p:txBody>
          <a:bodyPr wrap="square" rtlCol="0">
            <a:spAutoFit/>
          </a:bodyPr>
          <a:lstStyle/>
          <a:p>
            <a:pPr algn="just"/>
            <a:r>
              <a:rPr lang="es-EC" b="1" dirty="0" smtClean="0"/>
              <a:t>Automotores </a:t>
            </a:r>
            <a:r>
              <a:rPr lang="es-EC" b="1" dirty="0"/>
              <a:t>Continental S. A</a:t>
            </a:r>
            <a:r>
              <a:rPr lang="es-EC" dirty="0"/>
              <a:t>., es un concesionario de General </a:t>
            </a:r>
            <a:r>
              <a:rPr lang="es-EC" dirty="0" smtClean="0"/>
              <a:t>Motors, que se dedica a la venta de vehículos, repuestos y accesorios de la marca </a:t>
            </a:r>
            <a:r>
              <a:rPr lang="es-EC" dirty="0" err="1" smtClean="0"/>
              <a:t>Chverolet</a:t>
            </a:r>
            <a:r>
              <a:rPr lang="es-EC" dirty="0" smtClean="0"/>
              <a:t>, fue </a:t>
            </a:r>
            <a:r>
              <a:rPr lang="es-EC" dirty="0"/>
              <a:t>fundada en septiembre de 1972 por </a:t>
            </a:r>
            <a:r>
              <a:rPr lang="es-EC" dirty="0" smtClean="0"/>
              <a:t>el </a:t>
            </a:r>
            <a:r>
              <a:rPr lang="es-EC" dirty="0"/>
              <a:t>Sr </a:t>
            </a:r>
            <a:r>
              <a:rPr lang="es-EC" dirty="0" err="1"/>
              <a:t>Bela</a:t>
            </a:r>
            <a:r>
              <a:rPr lang="es-EC" dirty="0"/>
              <a:t> Botar </a:t>
            </a:r>
            <a:r>
              <a:rPr lang="es-EC" dirty="0" err="1"/>
              <a:t>Kendur</a:t>
            </a:r>
            <a:r>
              <a:rPr lang="es-EC" dirty="0"/>
              <a:t>, </a:t>
            </a:r>
            <a:r>
              <a:rPr lang="es-EC" dirty="0" smtClean="0"/>
              <a:t>quien también fue fundador </a:t>
            </a:r>
            <a:r>
              <a:rPr lang="es-EC" dirty="0"/>
              <a:t>de la empresa ONMIBUS BB</a:t>
            </a:r>
            <a:r>
              <a:rPr lang="es-EC" dirty="0" smtClean="0"/>
              <a:t>,</a:t>
            </a:r>
          </a:p>
          <a:p>
            <a:pPr algn="just"/>
            <a:endParaRPr lang="es-EC" dirty="0"/>
          </a:p>
          <a:p>
            <a:pPr algn="just"/>
            <a:r>
              <a:rPr lang="es-EC" dirty="0" smtClean="0"/>
              <a:t>Automotores Continental es la cabeza de un importante Grupo Corporativo conformado por las empresas Ecua Auto, Ecua </a:t>
            </a:r>
            <a:r>
              <a:rPr lang="es-EC" dirty="0" err="1" smtClean="0"/>
              <a:t>Wagen</a:t>
            </a:r>
            <a:r>
              <a:rPr lang="es-EC" dirty="0" smtClean="0"/>
              <a:t>, </a:t>
            </a:r>
            <a:r>
              <a:rPr lang="es-EC" dirty="0" err="1" smtClean="0"/>
              <a:t>Bugedt</a:t>
            </a:r>
            <a:r>
              <a:rPr lang="es-EC" dirty="0" smtClean="0"/>
              <a:t> </a:t>
            </a:r>
            <a:r>
              <a:rPr lang="es-EC" dirty="0" err="1" smtClean="0"/>
              <a:t>Rent</a:t>
            </a:r>
            <a:r>
              <a:rPr lang="es-EC" dirty="0" smtClean="0"/>
              <a:t> Car.</a:t>
            </a:r>
            <a:endParaRPr lang="es-EC" sz="2400" dirty="0"/>
          </a:p>
        </p:txBody>
      </p:sp>
      <p:sp>
        <p:nvSpPr>
          <p:cNvPr id="6" name="CuadroTexto 5"/>
          <p:cNvSpPr txBox="1"/>
          <p:nvPr/>
        </p:nvSpPr>
        <p:spPr>
          <a:xfrm>
            <a:off x="1168204" y="3542068"/>
            <a:ext cx="2177712" cy="461665"/>
          </a:xfrm>
          <a:prstGeom prst="rect">
            <a:avLst/>
          </a:prstGeom>
          <a:noFill/>
        </p:spPr>
        <p:txBody>
          <a:bodyPr wrap="none" rtlCol="0">
            <a:spAutoFit/>
          </a:bodyPr>
          <a:lstStyle/>
          <a:p>
            <a:r>
              <a:rPr lang="es-EC" sz="2400" b="1" dirty="0" smtClean="0">
                <a:latin typeface="Calibri" panose="020F0502020204030204" pitchFamily="34" charset="0"/>
                <a:cs typeface="Calibri" panose="020F0502020204030204" pitchFamily="34" charset="0"/>
              </a:rPr>
              <a:t>ANTECEDENTES</a:t>
            </a:r>
            <a:endParaRPr lang="es-EC"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433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71766" y="449105"/>
            <a:ext cx="4043966" cy="369332"/>
          </a:xfrm>
          <a:prstGeom prst="rect">
            <a:avLst/>
          </a:prstGeom>
          <a:noFill/>
        </p:spPr>
        <p:txBody>
          <a:bodyPr wrap="square" rtlCol="0">
            <a:spAutoFit/>
          </a:bodyPr>
          <a:lstStyle/>
          <a:p>
            <a:r>
              <a:rPr lang="es-ES" b="1" dirty="0" smtClean="0"/>
              <a:t>JUSTIFICACIÓN</a:t>
            </a:r>
            <a:endParaRPr lang="es-ES" b="1" dirty="0"/>
          </a:p>
        </p:txBody>
      </p:sp>
      <p:pic>
        <p:nvPicPr>
          <p:cNvPr id="2" name="Imagen 1"/>
          <p:cNvPicPr>
            <a:picLocks noChangeAspect="1"/>
          </p:cNvPicPr>
          <p:nvPr/>
        </p:nvPicPr>
        <p:blipFill>
          <a:blip r:embed="rId2"/>
          <a:stretch>
            <a:fillRect/>
          </a:stretch>
        </p:blipFill>
        <p:spPr>
          <a:xfrm>
            <a:off x="8765177" y="1794769"/>
            <a:ext cx="3122574" cy="3143217"/>
          </a:xfrm>
          <a:prstGeom prst="rect">
            <a:avLst/>
          </a:prstGeom>
        </p:spPr>
      </p:pic>
      <p:graphicFrame>
        <p:nvGraphicFramePr>
          <p:cNvPr id="7" name="Diagrama 6"/>
          <p:cNvGraphicFramePr/>
          <p:nvPr>
            <p:extLst>
              <p:ext uri="{D42A27DB-BD31-4B8C-83A1-F6EECF244321}">
                <p14:modId xmlns:p14="http://schemas.microsoft.com/office/powerpoint/2010/main" val="1970845622"/>
              </p:ext>
            </p:extLst>
          </p:nvPr>
        </p:nvGraphicFramePr>
        <p:xfrm>
          <a:off x="336711" y="63377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973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00700" y="966651"/>
            <a:ext cx="3191899" cy="646331"/>
          </a:xfrm>
          <a:prstGeom prst="rect">
            <a:avLst/>
          </a:prstGeom>
          <a:noFill/>
        </p:spPr>
        <p:txBody>
          <a:bodyPr wrap="none" rtlCol="0">
            <a:spAutoFit/>
          </a:bodyPr>
          <a:lstStyle/>
          <a:p>
            <a:r>
              <a:rPr lang="es-ES" b="1" dirty="0"/>
              <a:t>DEFINICIÓN DEL PROBLEMA</a:t>
            </a:r>
          </a:p>
          <a:p>
            <a:endParaRPr lang="es-EC" dirty="0"/>
          </a:p>
        </p:txBody>
      </p:sp>
      <p:sp>
        <p:nvSpPr>
          <p:cNvPr id="5" name="CuadroTexto 4"/>
          <p:cNvSpPr txBox="1"/>
          <p:nvPr/>
        </p:nvSpPr>
        <p:spPr>
          <a:xfrm>
            <a:off x="1089185" y="1846139"/>
            <a:ext cx="6813844" cy="3831818"/>
          </a:xfrm>
          <a:prstGeom prst="rect">
            <a:avLst/>
          </a:prstGeom>
          <a:noFill/>
        </p:spPr>
        <p:txBody>
          <a:bodyPr wrap="square" rtlCol="0">
            <a:spAutoFit/>
          </a:bodyPr>
          <a:lstStyle/>
          <a:p>
            <a:pPr>
              <a:lnSpc>
                <a:spcPct val="150000"/>
              </a:lnSpc>
            </a:pPr>
            <a:r>
              <a:rPr lang="es-EC" dirty="0"/>
              <a:t>La industria automotriz es un sector muy importante en el desarrollo económico del país, </a:t>
            </a:r>
            <a:r>
              <a:rPr lang="es-EC" dirty="0" smtClean="0"/>
              <a:t>por </a:t>
            </a:r>
            <a:r>
              <a:rPr lang="es-EC" dirty="0"/>
              <a:t>lo tanto, la </a:t>
            </a:r>
            <a:r>
              <a:rPr lang="es-EC" dirty="0" smtClean="0"/>
              <a:t>necesidad </a:t>
            </a:r>
            <a:r>
              <a:rPr lang="es-EC" dirty="0"/>
              <a:t>de estructurar una Política de Crédito Directo Basado en COSO ERM 2017 para AUTOMOTORES CONTINENTAL S. A., </a:t>
            </a:r>
            <a:r>
              <a:rPr lang="es-EC" dirty="0" smtClean="0"/>
              <a:t>constituye  una </a:t>
            </a:r>
            <a:r>
              <a:rPr lang="es-EC" dirty="0"/>
              <a:t>parte de las estrategias de ventas, dirigida a brindar la posibilidad de otorgar financiamiento directo, lo que hace necesario que estos recursos se manejen de una manera adecuada y la colocación del crédito se adapten a los cambios políticos, económicos del país y del sistema financiero</a:t>
            </a:r>
            <a:r>
              <a:rPr lang="es-EC" dirty="0" smtClean="0"/>
              <a:t>.</a:t>
            </a:r>
            <a:endParaRPr lang="es-EC" dirty="0"/>
          </a:p>
        </p:txBody>
      </p:sp>
      <p:pic>
        <p:nvPicPr>
          <p:cNvPr id="6" name="Picture 1"/>
          <p:cNvPicPr>
            <a:picLocks noChangeAspect="1" noChangeArrowheads="1"/>
          </p:cNvPicPr>
          <p:nvPr/>
        </p:nvPicPr>
        <p:blipFill>
          <a:blip r:embed="rId2" cstate="print"/>
          <a:srcRect/>
          <a:stretch>
            <a:fillRect/>
          </a:stretch>
        </p:blipFill>
        <p:spPr bwMode="auto">
          <a:xfrm>
            <a:off x="8925037" y="2407841"/>
            <a:ext cx="2545354"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7625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750" y="836024"/>
            <a:ext cx="6256926" cy="4075610"/>
          </a:xfrm>
        </p:spPr>
        <p:txBody>
          <a:bodyPr>
            <a:normAutofit/>
          </a:bodyPr>
          <a:lstStyle/>
          <a:p>
            <a:pPr algn="just">
              <a:lnSpc>
                <a:spcPct val="150000"/>
              </a:lnSpc>
            </a:pPr>
            <a:r>
              <a:rPr lang="es-EC" sz="2000" dirty="0" smtClean="0"/>
              <a:t>Debido a la importancia del sector automotriz en la economía del país, se ve la necesidad con productos financieros que permitan incrementar la participación del sector en la economía, por lo es importante que se presenten alternativas y soluciones financieros para este segmento del mercado, enfocado en satisfacer al procurando generar valor para las empresa con un nivel del riesgo razonable.</a:t>
            </a:r>
            <a:endParaRPr lang="es-EC" sz="2000" dirty="0"/>
          </a:p>
        </p:txBody>
      </p:sp>
      <p:sp>
        <p:nvSpPr>
          <p:cNvPr id="4" name="CuadroTexto 3"/>
          <p:cNvSpPr txBox="1"/>
          <p:nvPr/>
        </p:nvSpPr>
        <p:spPr>
          <a:xfrm>
            <a:off x="3479143" y="237891"/>
            <a:ext cx="4647426" cy="461665"/>
          </a:xfrm>
          <a:prstGeom prst="rect">
            <a:avLst/>
          </a:prstGeom>
          <a:noFill/>
        </p:spPr>
        <p:txBody>
          <a:bodyPr wrap="none" rtlCol="0">
            <a:spAutoFit/>
          </a:bodyPr>
          <a:lstStyle/>
          <a:p>
            <a:r>
              <a:rPr lang="es-ES" sz="2400" b="1" dirty="0" smtClean="0"/>
              <a:t>PLATEAMIENTO DEL PROBLEMA</a:t>
            </a:r>
            <a:endParaRPr lang="es-ES" sz="2400" b="1" dirty="0"/>
          </a:p>
        </p:txBody>
      </p:sp>
      <p:pic>
        <p:nvPicPr>
          <p:cNvPr id="6" name="Picture 799"/>
          <p:cNvPicPr/>
          <p:nvPr/>
        </p:nvPicPr>
        <p:blipFill>
          <a:blip r:embed="rId2">
            <a:extLst>
              <a:ext uri="{28A0092B-C50C-407E-A947-70E740481C1C}">
                <a14:useLocalDpi xmlns:a14="http://schemas.microsoft.com/office/drawing/2010/main" val="0"/>
              </a:ext>
            </a:extLst>
          </a:blip>
          <a:srcRect/>
          <a:stretch>
            <a:fillRect/>
          </a:stretch>
        </p:blipFill>
        <p:spPr bwMode="auto">
          <a:xfrm>
            <a:off x="6569710" y="2253962"/>
            <a:ext cx="5622290" cy="2305050"/>
          </a:xfrm>
          <a:prstGeom prst="rect">
            <a:avLst/>
          </a:prstGeom>
          <a:noFill/>
          <a:ln>
            <a:noFill/>
          </a:ln>
          <a:effectLst/>
          <a:extLst/>
        </p:spPr>
      </p:pic>
      <p:sp>
        <p:nvSpPr>
          <p:cNvPr id="3" name="CuadroTexto 2"/>
          <p:cNvSpPr txBox="1"/>
          <p:nvPr/>
        </p:nvSpPr>
        <p:spPr>
          <a:xfrm>
            <a:off x="8321041" y="836024"/>
            <a:ext cx="2495006" cy="369332"/>
          </a:xfrm>
          <a:prstGeom prst="rect">
            <a:avLst/>
          </a:prstGeom>
          <a:noFill/>
        </p:spPr>
        <p:txBody>
          <a:bodyPr wrap="square" rtlCol="0">
            <a:spAutoFit/>
          </a:bodyPr>
          <a:lstStyle/>
          <a:p>
            <a:pPr lvl="0"/>
            <a:r>
              <a:rPr lang="es-ES" b="1" dirty="0"/>
              <a:t>Industria Automotriz</a:t>
            </a:r>
            <a:endParaRPr lang="es-EC" dirty="0"/>
          </a:p>
        </p:txBody>
      </p:sp>
    </p:spTree>
    <p:extLst>
      <p:ext uri="{BB962C8B-B14F-4D97-AF65-F5344CB8AC3E}">
        <p14:creationId xmlns:p14="http://schemas.microsoft.com/office/powerpoint/2010/main" val="1746842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12373" y="527791"/>
            <a:ext cx="2477069" cy="954107"/>
          </a:xfrm>
          <a:prstGeom prst="rect">
            <a:avLst/>
          </a:prstGeom>
          <a:noFill/>
        </p:spPr>
        <p:txBody>
          <a:bodyPr wrap="square" rtlCol="0">
            <a:spAutoFit/>
          </a:bodyPr>
          <a:lstStyle/>
          <a:p>
            <a:r>
              <a:rPr lang="es-ES" sz="2800" b="1" dirty="0" smtClean="0"/>
              <a:t>OBJETIVOS</a:t>
            </a:r>
          </a:p>
          <a:p>
            <a:endParaRPr lang="es-ES" sz="2800" b="1" dirty="0"/>
          </a:p>
        </p:txBody>
      </p:sp>
      <p:sp>
        <p:nvSpPr>
          <p:cNvPr id="5" name="CuadroTexto 4"/>
          <p:cNvSpPr txBox="1"/>
          <p:nvPr/>
        </p:nvSpPr>
        <p:spPr>
          <a:xfrm>
            <a:off x="-523235" y="1004844"/>
            <a:ext cx="2962139" cy="523220"/>
          </a:xfrm>
          <a:prstGeom prst="rect">
            <a:avLst/>
          </a:prstGeom>
          <a:noFill/>
        </p:spPr>
        <p:txBody>
          <a:bodyPr wrap="square" rtlCol="0">
            <a:spAutoFit/>
          </a:bodyPr>
          <a:lstStyle/>
          <a:p>
            <a:pPr lvl="3"/>
            <a:r>
              <a:rPr lang="es-EC" sz="2000" b="1" dirty="0" smtClean="0"/>
              <a:t>GENERALES</a:t>
            </a:r>
            <a:endParaRPr lang="es-EC" sz="2000" b="1" dirty="0"/>
          </a:p>
          <a:p>
            <a:r>
              <a:rPr lang="es-EC" sz="800" b="1" dirty="0"/>
              <a:t> </a:t>
            </a:r>
            <a:endParaRPr lang="es-EC" sz="3600" dirty="0"/>
          </a:p>
        </p:txBody>
      </p:sp>
      <p:sp>
        <p:nvSpPr>
          <p:cNvPr id="6" name="CuadroTexto 5"/>
          <p:cNvSpPr txBox="1"/>
          <p:nvPr/>
        </p:nvSpPr>
        <p:spPr>
          <a:xfrm>
            <a:off x="2661413" y="1545860"/>
            <a:ext cx="6482403" cy="880369"/>
          </a:xfrm>
          <a:prstGeom prst="rect">
            <a:avLst/>
          </a:prstGeom>
          <a:noFill/>
        </p:spPr>
        <p:txBody>
          <a:bodyPr wrap="square" rtlCol="0">
            <a:spAutoFit/>
          </a:bodyPr>
          <a:lstStyle/>
          <a:p>
            <a:pPr algn="just">
              <a:lnSpc>
                <a:spcPct val="150000"/>
              </a:lnSpc>
            </a:pPr>
            <a:r>
              <a:rPr lang="es-EC" dirty="0" smtClean="0"/>
              <a:t>Diseñar </a:t>
            </a:r>
            <a:r>
              <a:rPr lang="es-EC" dirty="0"/>
              <a:t>un modelo de política financiera para el manejo del crédito directo, sustentado en el marco COSO ERM  2017</a:t>
            </a:r>
            <a:r>
              <a:rPr lang="es-EC" dirty="0" smtClean="0"/>
              <a:t>.</a:t>
            </a:r>
            <a:endParaRPr lang="es-EC" dirty="0"/>
          </a:p>
        </p:txBody>
      </p:sp>
      <p:sp>
        <p:nvSpPr>
          <p:cNvPr id="7" name="CuadroTexto 6"/>
          <p:cNvSpPr txBox="1"/>
          <p:nvPr/>
        </p:nvSpPr>
        <p:spPr>
          <a:xfrm>
            <a:off x="-523235" y="3015417"/>
            <a:ext cx="3315722" cy="523220"/>
          </a:xfrm>
          <a:prstGeom prst="rect">
            <a:avLst/>
          </a:prstGeom>
          <a:noFill/>
        </p:spPr>
        <p:txBody>
          <a:bodyPr wrap="square" rtlCol="0">
            <a:spAutoFit/>
          </a:bodyPr>
          <a:lstStyle/>
          <a:p>
            <a:pPr lvl="3"/>
            <a:r>
              <a:rPr lang="es-EC" sz="2000" b="1" dirty="0" smtClean="0"/>
              <a:t>ESPECÍFICOS</a:t>
            </a:r>
            <a:endParaRPr lang="es-EC" sz="2000" b="1" dirty="0"/>
          </a:p>
          <a:p>
            <a:r>
              <a:rPr lang="es-EC" sz="800" b="1" dirty="0"/>
              <a:t> </a:t>
            </a:r>
            <a:endParaRPr lang="es-EC" sz="3600" dirty="0"/>
          </a:p>
        </p:txBody>
      </p:sp>
      <p:sp>
        <p:nvSpPr>
          <p:cNvPr id="8" name="CuadroTexto 7"/>
          <p:cNvSpPr txBox="1"/>
          <p:nvPr/>
        </p:nvSpPr>
        <p:spPr>
          <a:xfrm>
            <a:off x="772548" y="3511605"/>
            <a:ext cx="11294772" cy="2542363"/>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S" dirty="0"/>
              <a:t>Definir las ventajas y desventajas que la compañía tiene al otorgar crédito directo. </a:t>
            </a:r>
            <a:endParaRPr lang="es-EC" dirty="0"/>
          </a:p>
          <a:p>
            <a:pPr marL="285750" lvl="0" indent="-285750" algn="just">
              <a:lnSpc>
                <a:spcPct val="150000"/>
              </a:lnSpc>
              <a:buFont typeface="Arial" panose="020B0604020202020204" pitchFamily="34" charset="0"/>
              <a:buChar char="•"/>
            </a:pPr>
            <a:r>
              <a:rPr lang="es-ES" dirty="0"/>
              <a:t>Establecer el posicionamiento financiero de la compañía, frente a la competencia, con el propósito de fijar la política financiera.</a:t>
            </a:r>
            <a:endParaRPr lang="es-EC" dirty="0"/>
          </a:p>
          <a:p>
            <a:pPr marL="285750" lvl="0" indent="-285750" algn="just">
              <a:lnSpc>
                <a:spcPct val="150000"/>
              </a:lnSpc>
              <a:buFont typeface="Arial" panose="020B0604020202020204" pitchFamily="34" charset="0"/>
              <a:buChar char="•"/>
            </a:pPr>
            <a:r>
              <a:rPr lang="es-ES" dirty="0"/>
              <a:t>Analizar la política de crédito directo basado en un análisis de riesgo, para lo cual se tomará como sustento el modelo COSO ERM 2017.</a:t>
            </a:r>
            <a:endParaRPr lang="es-EC" dirty="0"/>
          </a:p>
          <a:p>
            <a:pPr marL="285750" lvl="0" indent="-285750" algn="just">
              <a:lnSpc>
                <a:spcPct val="150000"/>
              </a:lnSpc>
              <a:buFont typeface="Arial" panose="020B0604020202020204" pitchFamily="34" charset="0"/>
              <a:buChar char="•"/>
            </a:pPr>
            <a:r>
              <a:rPr lang="es-ES" dirty="0"/>
              <a:t>Establecer como mecanismo de control al procedimiento de crédito directo, al modelo COSO ERM 2017</a:t>
            </a:r>
            <a:r>
              <a:rPr lang="es-ES" dirty="0" smtClean="0"/>
              <a:t>.</a:t>
            </a:r>
            <a:endParaRPr lang="es-EC" dirty="0"/>
          </a:p>
        </p:txBody>
      </p:sp>
      <p:pic>
        <p:nvPicPr>
          <p:cNvPr id="10"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345" y="874306"/>
            <a:ext cx="1391816" cy="1751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140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049943" y="700395"/>
            <a:ext cx="1956961" cy="738664"/>
          </a:xfrm>
          <a:prstGeom prst="rect">
            <a:avLst/>
          </a:prstGeom>
          <a:noFill/>
        </p:spPr>
        <p:txBody>
          <a:bodyPr wrap="square" rtlCol="0">
            <a:spAutoFit/>
          </a:bodyPr>
          <a:lstStyle/>
          <a:p>
            <a:pPr algn="ctr"/>
            <a:r>
              <a:rPr lang="es-ES" sz="2400" b="1" dirty="0"/>
              <a:t>ALCANCE</a:t>
            </a:r>
          </a:p>
          <a:p>
            <a:endParaRPr lang="es-EC" dirty="0">
              <a:solidFill>
                <a:srgbClr val="FF0000"/>
              </a:solidFill>
            </a:endParaRPr>
          </a:p>
        </p:txBody>
      </p:sp>
      <p:sp>
        <p:nvSpPr>
          <p:cNvPr id="5" name="CuadroTexto 4"/>
          <p:cNvSpPr txBox="1"/>
          <p:nvPr/>
        </p:nvSpPr>
        <p:spPr>
          <a:xfrm>
            <a:off x="1567250" y="1952581"/>
            <a:ext cx="6739623" cy="3046988"/>
          </a:xfrm>
          <a:prstGeom prst="rect">
            <a:avLst/>
          </a:prstGeom>
          <a:noFill/>
        </p:spPr>
        <p:txBody>
          <a:bodyPr wrap="square" rtlCol="0">
            <a:spAutoFit/>
          </a:bodyPr>
          <a:lstStyle/>
          <a:p>
            <a:pPr algn="just">
              <a:lnSpc>
                <a:spcPct val="150000"/>
              </a:lnSpc>
            </a:pPr>
            <a:r>
              <a:rPr lang="es-EC" sz="1600" dirty="0" smtClean="0"/>
              <a:t>La presente metodología, implica un mejoramiento en base a los procedimientos</a:t>
            </a:r>
            <a:r>
              <a:rPr lang="es-EC" sz="1600" dirty="0"/>
              <a:t>, políticas, </a:t>
            </a:r>
            <a:r>
              <a:rPr lang="es-EC" sz="1600" dirty="0" smtClean="0"/>
              <a:t>y planes, </a:t>
            </a:r>
            <a:r>
              <a:rPr lang="es-EC" sz="1600" dirty="0"/>
              <a:t>cuyo objetivo principal es proporcionar seguridad </a:t>
            </a:r>
            <a:r>
              <a:rPr lang="es-EC" sz="1600" dirty="0" smtClean="0"/>
              <a:t> en el manejo de los activos financieros de la compañía, haciendo que se logren los objetivos cumpliendo con las estrategias definidas.</a:t>
            </a:r>
            <a:endParaRPr lang="es-EC" sz="1600" dirty="0"/>
          </a:p>
          <a:p>
            <a:pPr algn="just">
              <a:lnSpc>
                <a:spcPct val="150000"/>
              </a:lnSpc>
            </a:pPr>
            <a:r>
              <a:rPr lang="es-EC" sz="1600" dirty="0"/>
              <a:t> </a:t>
            </a:r>
            <a:endParaRPr lang="es-EC" sz="1600" dirty="0" smtClean="0"/>
          </a:p>
          <a:p>
            <a:pPr algn="just">
              <a:lnSpc>
                <a:spcPct val="150000"/>
              </a:lnSpc>
            </a:pPr>
            <a:r>
              <a:rPr lang="es-EC" sz="1600" dirty="0" smtClean="0"/>
              <a:t>Hacer de este modelo, una </a:t>
            </a:r>
            <a:r>
              <a:rPr lang="es-EC" sz="1600" dirty="0"/>
              <a:t>herramienta </a:t>
            </a:r>
            <a:r>
              <a:rPr lang="es-EC" sz="1600" dirty="0" smtClean="0"/>
              <a:t>para un adecuado funcionamiento, en los proceso de colocación de crédito directo, mitigando su riesgo y buscando maximizar sus rendimientos.</a:t>
            </a:r>
            <a:endParaRPr lang="es-EC" dirty="0"/>
          </a:p>
        </p:txBody>
      </p:sp>
      <p:pic>
        <p:nvPicPr>
          <p:cNvPr id="6"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888" y="2100445"/>
            <a:ext cx="2543175" cy="3309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867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58202" y="408915"/>
            <a:ext cx="2419252" cy="461665"/>
          </a:xfrm>
          <a:prstGeom prst="rect">
            <a:avLst/>
          </a:prstGeom>
          <a:noFill/>
        </p:spPr>
        <p:txBody>
          <a:bodyPr wrap="none" rtlCol="0">
            <a:spAutoFit/>
          </a:bodyPr>
          <a:lstStyle/>
          <a:p>
            <a:r>
              <a:rPr lang="es-ES" sz="2400" b="1" dirty="0" smtClean="0"/>
              <a:t>DIAGNÓSTICO </a:t>
            </a:r>
            <a:endParaRPr lang="es-EC" sz="2400" dirty="0"/>
          </a:p>
        </p:txBody>
      </p:sp>
      <p:sp>
        <p:nvSpPr>
          <p:cNvPr id="5" name="CuadroTexto 4"/>
          <p:cNvSpPr txBox="1"/>
          <p:nvPr/>
        </p:nvSpPr>
        <p:spPr>
          <a:xfrm>
            <a:off x="643959" y="981378"/>
            <a:ext cx="8428486" cy="4619854"/>
          </a:xfrm>
          <a:prstGeom prst="rect">
            <a:avLst/>
          </a:prstGeom>
          <a:noFill/>
        </p:spPr>
        <p:txBody>
          <a:bodyPr wrap="square" rtlCol="0">
            <a:spAutoFit/>
          </a:bodyPr>
          <a:lstStyle/>
          <a:p>
            <a:pPr algn="just">
              <a:lnSpc>
                <a:spcPct val="150000"/>
              </a:lnSpc>
            </a:pPr>
            <a:r>
              <a:rPr lang="es-EC" dirty="0"/>
              <a:t>N</a:t>
            </a:r>
            <a:r>
              <a:rPr lang="es-EC" dirty="0" smtClean="0"/>
              <a:t>o existe </a:t>
            </a:r>
            <a:r>
              <a:rPr lang="es-EC" dirty="0"/>
              <a:t>un procedimiento de otorgamiento de crédito directo basado en una </a:t>
            </a:r>
            <a:r>
              <a:rPr lang="es-EC" b="1" dirty="0"/>
              <a:t>metodología de análisis de riesgo</a:t>
            </a:r>
            <a:r>
              <a:rPr lang="es-EC" dirty="0"/>
              <a:t> como el marco COSO ERM 2017 </a:t>
            </a:r>
            <a:r>
              <a:rPr lang="es-EC" dirty="0" smtClean="0"/>
              <a:t>a </a:t>
            </a:r>
            <a:r>
              <a:rPr lang="es-EC" dirty="0"/>
              <a:t>pesar que cuenta con procedimientos de crédito directo plenamente definidos y controlados a través de sus políticas de créditos, su control interno, la segregación de funciones y autorizaciones de niveles de crédito de acuerdo a la jerarquía de cada funcionario involucrado en el </a:t>
            </a:r>
            <a:r>
              <a:rPr lang="es-EC" dirty="0" smtClean="0"/>
              <a:t>proceso.</a:t>
            </a:r>
          </a:p>
          <a:p>
            <a:pPr algn="just">
              <a:lnSpc>
                <a:spcPct val="150000"/>
              </a:lnSpc>
            </a:pPr>
            <a:r>
              <a:rPr lang="es-EC" dirty="0" smtClean="0"/>
              <a:t>Sin embargo, por </a:t>
            </a:r>
            <a:r>
              <a:rPr lang="es-EC" dirty="0"/>
              <a:t>el tamaño de la compañía, el valor de sus activos financieros, el volumen de sus operaciones con crédito directo se recomienda el diseño de un modelo basado en esta metodología, que permitirá corregir deficiencias, errores operacionales y de control mejorando su nivel de recaudación y disminuyendo su porcentaje de morosidad como uno de sus principales objetivos</a:t>
            </a:r>
            <a:r>
              <a:rPr lang="es-EC" dirty="0" smtClean="0"/>
              <a:t>.</a:t>
            </a:r>
            <a:endParaRPr lang="es-EC" dirty="0"/>
          </a:p>
        </p:txBody>
      </p:sp>
      <p:pic>
        <p:nvPicPr>
          <p:cNvPr id="6" name="Imagen 5"/>
          <p:cNvPicPr>
            <a:picLocks noChangeAspect="1"/>
          </p:cNvPicPr>
          <p:nvPr/>
        </p:nvPicPr>
        <p:blipFill>
          <a:blip r:embed="rId2"/>
          <a:stretch>
            <a:fillRect/>
          </a:stretch>
        </p:blipFill>
        <p:spPr>
          <a:xfrm>
            <a:off x="9399568" y="2366446"/>
            <a:ext cx="2294449" cy="2810861"/>
          </a:xfrm>
          <a:prstGeom prst="rect">
            <a:avLst/>
          </a:prstGeom>
        </p:spPr>
      </p:pic>
    </p:spTree>
    <p:extLst>
      <p:ext uri="{BB962C8B-B14F-4D97-AF65-F5344CB8AC3E}">
        <p14:creationId xmlns:p14="http://schemas.microsoft.com/office/powerpoint/2010/main" val="215864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30070</TotalTime>
  <Words>2808</Words>
  <Application>Microsoft Office PowerPoint</Application>
  <PresentationFormat>Panorámica</PresentationFormat>
  <Paragraphs>245</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Debido a la importancia del sector automotriz en la economía del país, se ve la necesidad con productos financieros que permitan incrementar la participación del sector en la economía, por lo es importante que se presenten alternativas y soluciones financieros para este segmento del mercado, enfocado en satisfacer al procurando generar valor para las empresa con un nivel del riesgo razonable.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Ejemplo</dc:title>
  <dc:creator>Bryan W Ayala Albán</dc:creator>
  <cp:lastModifiedBy>Jannett</cp:lastModifiedBy>
  <cp:revision>248</cp:revision>
  <dcterms:created xsi:type="dcterms:W3CDTF">2015-11-13T01:07:53Z</dcterms:created>
  <dcterms:modified xsi:type="dcterms:W3CDTF">2022-01-28T22:03:19Z</dcterms:modified>
</cp:coreProperties>
</file>