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Lst>
  <p:notesMasterIdLst>
    <p:notesMasterId r:id="rId47"/>
  </p:notesMasterIdLst>
  <p:handoutMasterIdLst>
    <p:handoutMasterId r:id="rId48"/>
  </p:handoutMasterIdLst>
  <p:sldIdLst>
    <p:sldId id="256" r:id="rId5"/>
    <p:sldId id="258" r:id="rId6"/>
    <p:sldId id="331" r:id="rId7"/>
    <p:sldId id="285" r:id="rId8"/>
    <p:sldId id="288" r:id="rId9"/>
    <p:sldId id="332" r:id="rId10"/>
    <p:sldId id="289" r:id="rId11"/>
    <p:sldId id="301" r:id="rId12"/>
    <p:sldId id="335" r:id="rId13"/>
    <p:sldId id="333" r:id="rId14"/>
    <p:sldId id="341" r:id="rId15"/>
    <p:sldId id="342" r:id="rId16"/>
    <p:sldId id="343" r:id="rId17"/>
    <p:sldId id="356" r:id="rId18"/>
    <p:sldId id="358" r:id="rId19"/>
    <p:sldId id="360" r:id="rId20"/>
    <p:sldId id="359" r:id="rId21"/>
    <p:sldId id="334" r:id="rId22"/>
    <p:sldId id="339" r:id="rId23"/>
    <p:sldId id="340" r:id="rId24"/>
    <p:sldId id="361" r:id="rId25"/>
    <p:sldId id="362" r:id="rId26"/>
    <p:sldId id="364" r:id="rId27"/>
    <p:sldId id="365" r:id="rId28"/>
    <p:sldId id="363" r:id="rId29"/>
    <p:sldId id="336" r:id="rId30"/>
    <p:sldId id="346" r:id="rId31"/>
    <p:sldId id="353" r:id="rId32"/>
    <p:sldId id="354" r:id="rId33"/>
    <p:sldId id="355" r:id="rId34"/>
    <p:sldId id="352" r:id="rId35"/>
    <p:sldId id="349" r:id="rId36"/>
    <p:sldId id="347" r:id="rId37"/>
    <p:sldId id="348" r:id="rId38"/>
    <p:sldId id="350" r:id="rId39"/>
    <p:sldId id="351" r:id="rId40"/>
    <p:sldId id="330" r:id="rId41"/>
    <p:sldId id="317" r:id="rId42"/>
    <p:sldId id="344" r:id="rId43"/>
    <p:sldId id="345" r:id="rId44"/>
    <p:sldId id="320" r:id="rId45"/>
    <p:sldId id="319" r:id="rId46"/>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B577"/>
    <a:srgbClr val="98C595"/>
    <a:srgbClr val="487C44"/>
    <a:srgbClr val="FFCC00"/>
    <a:srgbClr val="D96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5356" autoAdjust="0"/>
  </p:normalViewPr>
  <p:slideViewPr>
    <p:cSldViewPr snapToGrid="0" showGuides="1">
      <p:cViewPr varScale="1">
        <p:scale>
          <a:sx n="78" d="100"/>
          <a:sy n="78" d="100"/>
        </p:scale>
        <p:origin x="1109" y="58"/>
      </p:cViewPr>
      <p:guideLst>
        <p:guide orient="horz" pos="2160"/>
        <p:guide pos="3840"/>
      </p:guideLst>
    </p:cSldViewPr>
  </p:slideViewPr>
  <p:notesTextViewPr>
    <p:cViewPr>
      <p:scale>
        <a:sx n="1" d="1"/>
        <a:sy n="1" d="1"/>
      </p:scale>
      <p:origin x="0" y="0"/>
    </p:cViewPr>
  </p:notesTextViewPr>
  <p:notesViewPr>
    <p:cSldViewPr snapToGrid="0" showGuides="1">
      <p:cViewPr varScale="1">
        <p:scale>
          <a:sx n="72" d="100"/>
          <a:sy n="72" d="100"/>
        </p:scale>
        <p:origin x="414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7FB84-4240-4583-A3A8-4BBD2A05B54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DF2626CD-0A4F-4FDC-944A-71FA87E5D755}">
      <dgm:prSet phldrT="[Texto]"/>
      <dgm:spPr/>
      <dgm:t>
        <a:bodyPr/>
        <a:lstStyle/>
        <a:p>
          <a:r>
            <a:rPr lang="es-EC" b="1" dirty="0">
              <a:solidFill>
                <a:schemeClr val="tx1"/>
              </a:solidFill>
            </a:rPr>
            <a:t>Clonar el repositorio Jetson </a:t>
          </a:r>
          <a:r>
            <a:rPr lang="es-EC" b="1" dirty="0" err="1">
              <a:solidFill>
                <a:schemeClr val="tx1"/>
              </a:solidFill>
            </a:rPr>
            <a:t>inference</a:t>
          </a:r>
          <a:endParaRPr lang="es-EC" b="1" dirty="0">
            <a:solidFill>
              <a:schemeClr val="tx1"/>
            </a:solidFill>
          </a:endParaRPr>
        </a:p>
      </dgm:t>
    </dgm:pt>
    <dgm:pt modelId="{514BC106-1930-4EC9-B57C-F1E325A5A383}" type="parTrans" cxnId="{D06DFF02-E905-44FC-B999-B329DF7E1687}">
      <dgm:prSet/>
      <dgm:spPr/>
      <dgm:t>
        <a:bodyPr/>
        <a:lstStyle/>
        <a:p>
          <a:endParaRPr lang="es-EC"/>
        </a:p>
      </dgm:t>
    </dgm:pt>
    <dgm:pt modelId="{F7896571-7E9D-480B-BE42-F28A5D0A26E2}" type="sibTrans" cxnId="{D06DFF02-E905-44FC-B999-B329DF7E1687}">
      <dgm:prSet/>
      <dgm:spPr/>
      <dgm:t>
        <a:bodyPr/>
        <a:lstStyle/>
        <a:p>
          <a:endParaRPr lang="es-EC"/>
        </a:p>
      </dgm:t>
    </dgm:pt>
    <dgm:pt modelId="{43B9206C-9443-4F39-844A-4FDA50E690DD}">
      <dgm:prSet phldrT="[Texto]"/>
      <dgm:spPr/>
      <dgm:t>
        <a:bodyPr/>
        <a:lstStyle/>
        <a:p>
          <a:r>
            <a:rPr lang="es-EC" b="1" i="1" dirty="0">
              <a:solidFill>
                <a:schemeClr val="tx1"/>
              </a:solidFill>
            </a:rPr>
            <a:t>Obtención del modelo pre-entrenado</a:t>
          </a:r>
          <a:endParaRPr lang="es-EC" dirty="0">
            <a:solidFill>
              <a:schemeClr val="tx1"/>
            </a:solidFill>
          </a:endParaRPr>
        </a:p>
      </dgm:t>
    </dgm:pt>
    <dgm:pt modelId="{E910194F-762F-4AAC-91EB-BFB22D09CF18}" type="parTrans" cxnId="{814EE08E-BFB0-4D59-9B34-D89AFB196F13}">
      <dgm:prSet/>
      <dgm:spPr/>
      <dgm:t>
        <a:bodyPr/>
        <a:lstStyle/>
        <a:p>
          <a:endParaRPr lang="es-EC"/>
        </a:p>
      </dgm:t>
    </dgm:pt>
    <dgm:pt modelId="{82338A74-B493-482D-898B-473C6CA80B4E}" type="sibTrans" cxnId="{814EE08E-BFB0-4D59-9B34-D89AFB196F13}">
      <dgm:prSet/>
      <dgm:spPr/>
      <dgm:t>
        <a:bodyPr/>
        <a:lstStyle/>
        <a:p>
          <a:endParaRPr lang="es-EC"/>
        </a:p>
      </dgm:t>
    </dgm:pt>
    <dgm:pt modelId="{8347FB52-0C61-4BB8-AAB1-CFA5EEEE117F}">
      <dgm:prSet phldrT="[Texto]"/>
      <dgm:spPr/>
      <dgm:t>
        <a:bodyPr/>
        <a:lstStyle/>
        <a:p>
          <a:r>
            <a:rPr lang="es-EC" b="1" i="1" dirty="0">
              <a:solidFill>
                <a:schemeClr val="tx1"/>
              </a:solidFill>
            </a:rPr>
            <a:t>Obtención del conjunto de datos personalizado de Kaggle</a:t>
          </a:r>
          <a:endParaRPr lang="es-EC" dirty="0">
            <a:solidFill>
              <a:schemeClr val="tx1"/>
            </a:solidFill>
          </a:endParaRPr>
        </a:p>
      </dgm:t>
    </dgm:pt>
    <dgm:pt modelId="{2C4E5621-6C64-4053-ADD2-678D8FDB0999}" type="parTrans" cxnId="{12E27C3F-8360-4F63-BFD1-DF977CF3486B}">
      <dgm:prSet/>
      <dgm:spPr/>
      <dgm:t>
        <a:bodyPr/>
        <a:lstStyle/>
        <a:p>
          <a:endParaRPr lang="es-EC"/>
        </a:p>
      </dgm:t>
    </dgm:pt>
    <dgm:pt modelId="{ECB7A302-5704-4122-B3F2-C560A639133C}" type="sibTrans" cxnId="{12E27C3F-8360-4F63-BFD1-DF977CF3486B}">
      <dgm:prSet/>
      <dgm:spPr/>
      <dgm:t>
        <a:bodyPr/>
        <a:lstStyle/>
        <a:p>
          <a:endParaRPr lang="es-EC"/>
        </a:p>
      </dgm:t>
    </dgm:pt>
    <dgm:pt modelId="{6A536B61-111D-4DE5-BDBD-C88D28237C46}">
      <dgm:prSet/>
      <dgm:spPr/>
      <dgm:t>
        <a:bodyPr/>
        <a:lstStyle/>
        <a:p>
          <a:r>
            <a:rPr lang="es-EC" b="1" i="1" dirty="0">
              <a:solidFill>
                <a:schemeClr val="tx1"/>
              </a:solidFill>
            </a:rPr>
            <a:t>Conversión del Dataset a formato VOC de Pascal</a:t>
          </a:r>
        </a:p>
      </dgm:t>
    </dgm:pt>
    <dgm:pt modelId="{7CC4A584-F4C1-4EBC-B2AC-BF6AADF22447}" type="parTrans" cxnId="{9F5D5A37-DE06-4A97-A0C3-5CE8E15469B4}">
      <dgm:prSet/>
      <dgm:spPr/>
      <dgm:t>
        <a:bodyPr/>
        <a:lstStyle/>
        <a:p>
          <a:endParaRPr lang="es-EC"/>
        </a:p>
      </dgm:t>
    </dgm:pt>
    <dgm:pt modelId="{D91C7527-00FF-4B52-8FEE-41F3399E92B4}" type="sibTrans" cxnId="{9F5D5A37-DE06-4A97-A0C3-5CE8E15469B4}">
      <dgm:prSet/>
      <dgm:spPr/>
      <dgm:t>
        <a:bodyPr/>
        <a:lstStyle/>
        <a:p>
          <a:endParaRPr lang="es-EC"/>
        </a:p>
      </dgm:t>
    </dgm:pt>
    <dgm:pt modelId="{D5BC9CD5-D330-4C44-9B28-C483D1066711}">
      <dgm:prSet/>
      <dgm:spPr/>
      <dgm:t>
        <a:bodyPr/>
        <a:lstStyle/>
        <a:p>
          <a:r>
            <a:rPr lang="es-EC" b="1" i="1" dirty="0">
              <a:solidFill>
                <a:schemeClr val="tx1"/>
              </a:solidFill>
            </a:rPr>
            <a:t>Adición de memoria de intercambio para el entrenamiento </a:t>
          </a:r>
        </a:p>
      </dgm:t>
    </dgm:pt>
    <dgm:pt modelId="{7F41326E-AFC1-43FE-9375-7F97E491DE91}" type="sibTrans" cxnId="{272D6BCD-60AF-4AA6-B9FF-B4668DE3570F}">
      <dgm:prSet/>
      <dgm:spPr/>
      <dgm:t>
        <a:bodyPr/>
        <a:lstStyle/>
        <a:p>
          <a:endParaRPr lang="es-EC"/>
        </a:p>
      </dgm:t>
    </dgm:pt>
    <dgm:pt modelId="{885AAA3A-EAFE-4BB0-BA1C-A26FE20C9F55}" type="parTrans" cxnId="{272D6BCD-60AF-4AA6-B9FF-B4668DE3570F}">
      <dgm:prSet/>
      <dgm:spPr/>
      <dgm:t>
        <a:bodyPr/>
        <a:lstStyle/>
        <a:p>
          <a:endParaRPr lang="es-EC"/>
        </a:p>
      </dgm:t>
    </dgm:pt>
    <dgm:pt modelId="{A5F9A93C-5096-4957-B365-B8FBD4DBB931}">
      <dgm:prSet/>
      <dgm:spPr/>
      <dgm:t>
        <a:bodyPr/>
        <a:lstStyle/>
        <a:p>
          <a:r>
            <a:rPr lang="es-EC" b="1" i="1" dirty="0">
              <a:solidFill>
                <a:schemeClr val="tx1"/>
              </a:solidFill>
            </a:rPr>
            <a:t>Reentrenamiento de SSD-MobileNet </a:t>
          </a:r>
        </a:p>
      </dgm:t>
    </dgm:pt>
    <dgm:pt modelId="{F1F125EB-A0A0-48BE-8793-3300B722FB07}" type="parTrans" cxnId="{90EBD9EF-06BB-4705-926A-A0810D2F8C01}">
      <dgm:prSet/>
      <dgm:spPr/>
      <dgm:t>
        <a:bodyPr/>
        <a:lstStyle/>
        <a:p>
          <a:endParaRPr lang="es-EC"/>
        </a:p>
      </dgm:t>
    </dgm:pt>
    <dgm:pt modelId="{4C36E358-0FD1-4D85-8A3D-DD737E72EDED}" type="sibTrans" cxnId="{90EBD9EF-06BB-4705-926A-A0810D2F8C01}">
      <dgm:prSet/>
      <dgm:spPr/>
      <dgm:t>
        <a:bodyPr/>
        <a:lstStyle/>
        <a:p>
          <a:endParaRPr lang="es-EC"/>
        </a:p>
      </dgm:t>
    </dgm:pt>
    <dgm:pt modelId="{58439ECC-179C-4CA1-9063-9055D199D17E}">
      <dgm:prSet/>
      <dgm:spPr/>
      <dgm:t>
        <a:bodyPr/>
        <a:lstStyle/>
        <a:p>
          <a:r>
            <a:rPr lang="es-EC" b="1" i="1" dirty="0">
              <a:solidFill>
                <a:schemeClr val="tx1"/>
              </a:solidFill>
            </a:rPr>
            <a:t>Conversión del modelo a ONNX</a:t>
          </a:r>
        </a:p>
      </dgm:t>
    </dgm:pt>
    <dgm:pt modelId="{BE0F9A8A-3837-41A9-96AD-C102C41F8670}" type="parTrans" cxnId="{0E34E54E-9FC4-43C9-BD8C-C85E360F442C}">
      <dgm:prSet/>
      <dgm:spPr/>
      <dgm:t>
        <a:bodyPr/>
        <a:lstStyle/>
        <a:p>
          <a:endParaRPr lang="es-EC"/>
        </a:p>
      </dgm:t>
    </dgm:pt>
    <dgm:pt modelId="{47184F38-4FC9-4331-94EC-3B81FCA71BF8}" type="sibTrans" cxnId="{0E34E54E-9FC4-43C9-BD8C-C85E360F442C}">
      <dgm:prSet/>
      <dgm:spPr/>
      <dgm:t>
        <a:bodyPr/>
        <a:lstStyle/>
        <a:p>
          <a:endParaRPr lang="es-EC"/>
        </a:p>
      </dgm:t>
    </dgm:pt>
    <dgm:pt modelId="{3E686656-9258-41B1-A14E-08AD546590FA}" type="pres">
      <dgm:prSet presAssocID="{F017FB84-4240-4583-A3A8-4BBD2A05B54B}" presName="linear" presStyleCnt="0">
        <dgm:presLayoutVars>
          <dgm:dir/>
          <dgm:animLvl val="lvl"/>
          <dgm:resizeHandles val="exact"/>
        </dgm:presLayoutVars>
      </dgm:prSet>
      <dgm:spPr/>
    </dgm:pt>
    <dgm:pt modelId="{EA34B7D6-CC03-4724-8937-A85460FBA703}" type="pres">
      <dgm:prSet presAssocID="{DF2626CD-0A4F-4FDC-944A-71FA87E5D755}" presName="parentLin" presStyleCnt="0"/>
      <dgm:spPr/>
    </dgm:pt>
    <dgm:pt modelId="{A9E9F2D8-84BB-4314-AE6A-E0DDE028A6FC}" type="pres">
      <dgm:prSet presAssocID="{DF2626CD-0A4F-4FDC-944A-71FA87E5D755}" presName="parentLeftMargin" presStyleLbl="node1" presStyleIdx="0" presStyleCnt="7"/>
      <dgm:spPr/>
    </dgm:pt>
    <dgm:pt modelId="{8C8BDDEA-8096-437E-A817-822503A58975}" type="pres">
      <dgm:prSet presAssocID="{DF2626CD-0A4F-4FDC-944A-71FA87E5D755}" presName="parentText" presStyleLbl="node1" presStyleIdx="0" presStyleCnt="7">
        <dgm:presLayoutVars>
          <dgm:chMax val="0"/>
          <dgm:bulletEnabled val="1"/>
        </dgm:presLayoutVars>
      </dgm:prSet>
      <dgm:spPr/>
    </dgm:pt>
    <dgm:pt modelId="{1A1E38EF-6EEC-49FA-AAAF-6F7ABBF5A43C}" type="pres">
      <dgm:prSet presAssocID="{DF2626CD-0A4F-4FDC-944A-71FA87E5D755}" presName="negativeSpace" presStyleCnt="0"/>
      <dgm:spPr/>
    </dgm:pt>
    <dgm:pt modelId="{1EAB9522-A208-41A8-A96D-113143B356E3}" type="pres">
      <dgm:prSet presAssocID="{DF2626CD-0A4F-4FDC-944A-71FA87E5D755}" presName="childText" presStyleLbl="conFgAcc1" presStyleIdx="0" presStyleCnt="7">
        <dgm:presLayoutVars>
          <dgm:bulletEnabled val="1"/>
        </dgm:presLayoutVars>
      </dgm:prSet>
      <dgm:spPr/>
    </dgm:pt>
    <dgm:pt modelId="{B35BA2E6-19C5-4A94-9B80-3129277E2B4E}" type="pres">
      <dgm:prSet presAssocID="{F7896571-7E9D-480B-BE42-F28A5D0A26E2}" presName="spaceBetweenRectangles" presStyleCnt="0"/>
      <dgm:spPr/>
    </dgm:pt>
    <dgm:pt modelId="{BBC13813-BE7B-448D-AF32-8DBA26C9F5AC}" type="pres">
      <dgm:prSet presAssocID="{43B9206C-9443-4F39-844A-4FDA50E690DD}" presName="parentLin" presStyleCnt="0"/>
      <dgm:spPr/>
    </dgm:pt>
    <dgm:pt modelId="{DBE4EF8B-32E8-42C1-9105-3B8627933095}" type="pres">
      <dgm:prSet presAssocID="{43B9206C-9443-4F39-844A-4FDA50E690DD}" presName="parentLeftMargin" presStyleLbl="node1" presStyleIdx="0" presStyleCnt="7"/>
      <dgm:spPr/>
    </dgm:pt>
    <dgm:pt modelId="{2FFAD7DC-BBE0-474E-A3C0-30829E4886DF}" type="pres">
      <dgm:prSet presAssocID="{43B9206C-9443-4F39-844A-4FDA50E690DD}" presName="parentText" presStyleLbl="node1" presStyleIdx="1" presStyleCnt="7">
        <dgm:presLayoutVars>
          <dgm:chMax val="0"/>
          <dgm:bulletEnabled val="1"/>
        </dgm:presLayoutVars>
      </dgm:prSet>
      <dgm:spPr/>
    </dgm:pt>
    <dgm:pt modelId="{DAFE8B71-0456-4840-AA2A-8C12537006A2}" type="pres">
      <dgm:prSet presAssocID="{43B9206C-9443-4F39-844A-4FDA50E690DD}" presName="negativeSpace" presStyleCnt="0"/>
      <dgm:spPr/>
    </dgm:pt>
    <dgm:pt modelId="{A182684D-BB4F-4469-A7AD-0BF65988438B}" type="pres">
      <dgm:prSet presAssocID="{43B9206C-9443-4F39-844A-4FDA50E690DD}" presName="childText" presStyleLbl="conFgAcc1" presStyleIdx="1" presStyleCnt="7">
        <dgm:presLayoutVars>
          <dgm:bulletEnabled val="1"/>
        </dgm:presLayoutVars>
      </dgm:prSet>
      <dgm:spPr/>
    </dgm:pt>
    <dgm:pt modelId="{DD8998C8-B702-49F7-9656-95B9CCACC73E}" type="pres">
      <dgm:prSet presAssocID="{82338A74-B493-482D-898B-473C6CA80B4E}" presName="spaceBetweenRectangles" presStyleCnt="0"/>
      <dgm:spPr/>
    </dgm:pt>
    <dgm:pt modelId="{7E05664C-8D2D-4C56-B9AA-C60592F93099}" type="pres">
      <dgm:prSet presAssocID="{8347FB52-0C61-4BB8-AAB1-CFA5EEEE117F}" presName="parentLin" presStyleCnt="0"/>
      <dgm:spPr/>
    </dgm:pt>
    <dgm:pt modelId="{F3FA5AD0-B453-416D-B809-A1868AE13D78}" type="pres">
      <dgm:prSet presAssocID="{8347FB52-0C61-4BB8-AAB1-CFA5EEEE117F}" presName="parentLeftMargin" presStyleLbl="node1" presStyleIdx="1" presStyleCnt="7"/>
      <dgm:spPr/>
    </dgm:pt>
    <dgm:pt modelId="{6889035D-0535-4C5E-80F1-0BF0E7E88BE4}" type="pres">
      <dgm:prSet presAssocID="{8347FB52-0C61-4BB8-AAB1-CFA5EEEE117F}" presName="parentText" presStyleLbl="node1" presStyleIdx="2" presStyleCnt="7">
        <dgm:presLayoutVars>
          <dgm:chMax val="0"/>
          <dgm:bulletEnabled val="1"/>
        </dgm:presLayoutVars>
      </dgm:prSet>
      <dgm:spPr/>
    </dgm:pt>
    <dgm:pt modelId="{38138653-CDA3-4FA0-B872-9184FC31388D}" type="pres">
      <dgm:prSet presAssocID="{8347FB52-0C61-4BB8-AAB1-CFA5EEEE117F}" presName="negativeSpace" presStyleCnt="0"/>
      <dgm:spPr/>
    </dgm:pt>
    <dgm:pt modelId="{36998D3D-BAB1-4CC7-B1AC-E76266FCA77F}" type="pres">
      <dgm:prSet presAssocID="{8347FB52-0C61-4BB8-AAB1-CFA5EEEE117F}" presName="childText" presStyleLbl="conFgAcc1" presStyleIdx="2" presStyleCnt="7">
        <dgm:presLayoutVars>
          <dgm:bulletEnabled val="1"/>
        </dgm:presLayoutVars>
      </dgm:prSet>
      <dgm:spPr/>
    </dgm:pt>
    <dgm:pt modelId="{2D8994B7-164B-4B82-B832-6307F68BD6D3}" type="pres">
      <dgm:prSet presAssocID="{ECB7A302-5704-4122-B3F2-C560A639133C}" presName="spaceBetweenRectangles" presStyleCnt="0"/>
      <dgm:spPr/>
    </dgm:pt>
    <dgm:pt modelId="{8A475CD3-BB57-4CCF-970E-7E7FDDCC4F4E}" type="pres">
      <dgm:prSet presAssocID="{6A536B61-111D-4DE5-BDBD-C88D28237C46}" presName="parentLin" presStyleCnt="0"/>
      <dgm:spPr/>
    </dgm:pt>
    <dgm:pt modelId="{0071EFC3-2C69-4049-8632-ACCF02E16D9F}" type="pres">
      <dgm:prSet presAssocID="{6A536B61-111D-4DE5-BDBD-C88D28237C46}" presName="parentLeftMargin" presStyleLbl="node1" presStyleIdx="2" presStyleCnt="7"/>
      <dgm:spPr/>
    </dgm:pt>
    <dgm:pt modelId="{3E7E272C-B757-4701-A011-FA6CCD9897E8}" type="pres">
      <dgm:prSet presAssocID="{6A536B61-111D-4DE5-BDBD-C88D28237C46}" presName="parentText" presStyleLbl="node1" presStyleIdx="3" presStyleCnt="7">
        <dgm:presLayoutVars>
          <dgm:chMax val="0"/>
          <dgm:bulletEnabled val="1"/>
        </dgm:presLayoutVars>
      </dgm:prSet>
      <dgm:spPr/>
    </dgm:pt>
    <dgm:pt modelId="{75FA54AC-D57E-4212-976E-3B6A17275471}" type="pres">
      <dgm:prSet presAssocID="{6A536B61-111D-4DE5-BDBD-C88D28237C46}" presName="negativeSpace" presStyleCnt="0"/>
      <dgm:spPr/>
    </dgm:pt>
    <dgm:pt modelId="{A3DFD7AE-7E89-43D5-9CCE-1794ABD5D096}" type="pres">
      <dgm:prSet presAssocID="{6A536B61-111D-4DE5-BDBD-C88D28237C46}" presName="childText" presStyleLbl="conFgAcc1" presStyleIdx="3" presStyleCnt="7">
        <dgm:presLayoutVars>
          <dgm:bulletEnabled val="1"/>
        </dgm:presLayoutVars>
      </dgm:prSet>
      <dgm:spPr/>
    </dgm:pt>
    <dgm:pt modelId="{546BB202-BC7E-47DA-9EDF-00794E999D09}" type="pres">
      <dgm:prSet presAssocID="{D91C7527-00FF-4B52-8FEE-41F3399E92B4}" presName="spaceBetweenRectangles" presStyleCnt="0"/>
      <dgm:spPr/>
    </dgm:pt>
    <dgm:pt modelId="{A15A396B-634F-4B30-A9A6-946C62CB854D}" type="pres">
      <dgm:prSet presAssocID="{D5BC9CD5-D330-4C44-9B28-C483D1066711}" presName="parentLin" presStyleCnt="0"/>
      <dgm:spPr/>
    </dgm:pt>
    <dgm:pt modelId="{37174BDE-3791-48AA-9095-69D365D81D05}" type="pres">
      <dgm:prSet presAssocID="{D5BC9CD5-D330-4C44-9B28-C483D1066711}" presName="parentLeftMargin" presStyleLbl="node1" presStyleIdx="3" presStyleCnt="7"/>
      <dgm:spPr/>
    </dgm:pt>
    <dgm:pt modelId="{0183BCF5-AE66-405A-A9B0-641B6DF353C0}" type="pres">
      <dgm:prSet presAssocID="{D5BC9CD5-D330-4C44-9B28-C483D1066711}" presName="parentText" presStyleLbl="node1" presStyleIdx="4" presStyleCnt="7">
        <dgm:presLayoutVars>
          <dgm:chMax val="0"/>
          <dgm:bulletEnabled val="1"/>
        </dgm:presLayoutVars>
      </dgm:prSet>
      <dgm:spPr/>
    </dgm:pt>
    <dgm:pt modelId="{4F520700-9F84-40F8-BC1F-708A954CC4A8}" type="pres">
      <dgm:prSet presAssocID="{D5BC9CD5-D330-4C44-9B28-C483D1066711}" presName="negativeSpace" presStyleCnt="0"/>
      <dgm:spPr/>
    </dgm:pt>
    <dgm:pt modelId="{7B2863BB-D55B-4B88-8F63-AC87AB5B8EE3}" type="pres">
      <dgm:prSet presAssocID="{D5BC9CD5-D330-4C44-9B28-C483D1066711}" presName="childText" presStyleLbl="conFgAcc1" presStyleIdx="4" presStyleCnt="7">
        <dgm:presLayoutVars>
          <dgm:bulletEnabled val="1"/>
        </dgm:presLayoutVars>
      </dgm:prSet>
      <dgm:spPr/>
    </dgm:pt>
    <dgm:pt modelId="{92962F48-BCB4-444F-BE49-4816DB3DF7D7}" type="pres">
      <dgm:prSet presAssocID="{7F41326E-AFC1-43FE-9375-7F97E491DE91}" presName="spaceBetweenRectangles" presStyleCnt="0"/>
      <dgm:spPr/>
    </dgm:pt>
    <dgm:pt modelId="{4B5A877A-7514-473F-8FB0-DC06C0E1F661}" type="pres">
      <dgm:prSet presAssocID="{A5F9A93C-5096-4957-B365-B8FBD4DBB931}" presName="parentLin" presStyleCnt="0"/>
      <dgm:spPr/>
    </dgm:pt>
    <dgm:pt modelId="{B9418EE3-C515-470B-A217-410D52253934}" type="pres">
      <dgm:prSet presAssocID="{A5F9A93C-5096-4957-B365-B8FBD4DBB931}" presName="parentLeftMargin" presStyleLbl="node1" presStyleIdx="4" presStyleCnt="7"/>
      <dgm:spPr/>
    </dgm:pt>
    <dgm:pt modelId="{C5676859-7E70-4362-B334-582BC1003E21}" type="pres">
      <dgm:prSet presAssocID="{A5F9A93C-5096-4957-B365-B8FBD4DBB931}" presName="parentText" presStyleLbl="node1" presStyleIdx="5" presStyleCnt="7">
        <dgm:presLayoutVars>
          <dgm:chMax val="0"/>
          <dgm:bulletEnabled val="1"/>
        </dgm:presLayoutVars>
      </dgm:prSet>
      <dgm:spPr/>
    </dgm:pt>
    <dgm:pt modelId="{14CE74DA-AC7A-4AE7-9899-B1813A52DAE1}" type="pres">
      <dgm:prSet presAssocID="{A5F9A93C-5096-4957-B365-B8FBD4DBB931}" presName="negativeSpace" presStyleCnt="0"/>
      <dgm:spPr/>
    </dgm:pt>
    <dgm:pt modelId="{BE0304D2-7A49-48DC-9DBB-72564F6DE5D8}" type="pres">
      <dgm:prSet presAssocID="{A5F9A93C-5096-4957-B365-B8FBD4DBB931}" presName="childText" presStyleLbl="conFgAcc1" presStyleIdx="5" presStyleCnt="7">
        <dgm:presLayoutVars>
          <dgm:bulletEnabled val="1"/>
        </dgm:presLayoutVars>
      </dgm:prSet>
      <dgm:spPr/>
    </dgm:pt>
    <dgm:pt modelId="{B0BAA71C-2350-4062-8940-6218260177B3}" type="pres">
      <dgm:prSet presAssocID="{4C36E358-0FD1-4D85-8A3D-DD737E72EDED}" presName="spaceBetweenRectangles" presStyleCnt="0"/>
      <dgm:spPr/>
    </dgm:pt>
    <dgm:pt modelId="{1113B9A9-9D2C-4AE8-A88E-7A4F1C066525}" type="pres">
      <dgm:prSet presAssocID="{58439ECC-179C-4CA1-9063-9055D199D17E}" presName="parentLin" presStyleCnt="0"/>
      <dgm:spPr/>
    </dgm:pt>
    <dgm:pt modelId="{62AF6C5D-84BC-4197-8D0E-FAAEE4968EA5}" type="pres">
      <dgm:prSet presAssocID="{58439ECC-179C-4CA1-9063-9055D199D17E}" presName="parentLeftMargin" presStyleLbl="node1" presStyleIdx="5" presStyleCnt="7"/>
      <dgm:spPr/>
    </dgm:pt>
    <dgm:pt modelId="{C928530E-EC52-479F-B070-CB00BD64295D}" type="pres">
      <dgm:prSet presAssocID="{58439ECC-179C-4CA1-9063-9055D199D17E}" presName="parentText" presStyleLbl="node1" presStyleIdx="6" presStyleCnt="7">
        <dgm:presLayoutVars>
          <dgm:chMax val="0"/>
          <dgm:bulletEnabled val="1"/>
        </dgm:presLayoutVars>
      </dgm:prSet>
      <dgm:spPr/>
    </dgm:pt>
    <dgm:pt modelId="{2583DD0C-0AD2-4286-8C58-36D671C43C8C}" type="pres">
      <dgm:prSet presAssocID="{58439ECC-179C-4CA1-9063-9055D199D17E}" presName="negativeSpace" presStyleCnt="0"/>
      <dgm:spPr/>
    </dgm:pt>
    <dgm:pt modelId="{F791462F-0FA6-4F5A-9A5A-F83DC4F3A60F}" type="pres">
      <dgm:prSet presAssocID="{58439ECC-179C-4CA1-9063-9055D199D17E}" presName="childText" presStyleLbl="conFgAcc1" presStyleIdx="6" presStyleCnt="7">
        <dgm:presLayoutVars>
          <dgm:bulletEnabled val="1"/>
        </dgm:presLayoutVars>
      </dgm:prSet>
      <dgm:spPr/>
    </dgm:pt>
  </dgm:ptLst>
  <dgm:cxnLst>
    <dgm:cxn modelId="{D06DFF02-E905-44FC-B999-B329DF7E1687}" srcId="{F017FB84-4240-4583-A3A8-4BBD2A05B54B}" destId="{DF2626CD-0A4F-4FDC-944A-71FA87E5D755}" srcOrd="0" destOrd="0" parTransId="{514BC106-1930-4EC9-B57C-F1E325A5A383}" sibTransId="{F7896571-7E9D-480B-BE42-F28A5D0A26E2}"/>
    <dgm:cxn modelId="{B8264816-E3E0-4EB5-A542-A8268736DC03}" type="presOf" srcId="{F017FB84-4240-4583-A3A8-4BBD2A05B54B}" destId="{3E686656-9258-41B1-A14E-08AD546590FA}" srcOrd="0" destOrd="0" presId="urn:microsoft.com/office/officeart/2005/8/layout/list1"/>
    <dgm:cxn modelId="{5A7F5A1D-A5EF-41DA-9DCE-785CFF50DB5E}" type="presOf" srcId="{A5F9A93C-5096-4957-B365-B8FBD4DBB931}" destId="{B9418EE3-C515-470B-A217-410D52253934}" srcOrd="0" destOrd="0" presId="urn:microsoft.com/office/officeart/2005/8/layout/list1"/>
    <dgm:cxn modelId="{AE156827-1F23-4D13-B157-395E3DF54BBF}" type="presOf" srcId="{58439ECC-179C-4CA1-9063-9055D199D17E}" destId="{62AF6C5D-84BC-4197-8D0E-FAAEE4968EA5}" srcOrd="0" destOrd="0" presId="urn:microsoft.com/office/officeart/2005/8/layout/list1"/>
    <dgm:cxn modelId="{9F5D5A37-DE06-4A97-A0C3-5CE8E15469B4}" srcId="{F017FB84-4240-4583-A3A8-4BBD2A05B54B}" destId="{6A536B61-111D-4DE5-BDBD-C88D28237C46}" srcOrd="3" destOrd="0" parTransId="{7CC4A584-F4C1-4EBC-B2AC-BF6AADF22447}" sibTransId="{D91C7527-00FF-4B52-8FEE-41F3399E92B4}"/>
    <dgm:cxn modelId="{12E27C3F-8360-4F63-BFD1-DF977CF3486B}" srcId="{F017FB84-4240-4583-A3A8-4BBD2A05B54B}" destId="{8347FB52-0C61-4BB8-AAB1-CFA5EEEE117F}" srcOrd="2" destOrd="0" parTransId="{2C4E5621-6C64-4053-ADD2-678D8FDB0999}" sibTransId="{ECB7A302-5704-4122-B3F2-C560A639133C}"/>
    <dgm:cxn modelId="{269D3260-56F5-4085-BC5C-83567DDF8045}" type="presOf" srcId="{DF2626CD-0A4F-4FDC-944A-71FA87E5D755}" destId="{A9E9F2D8-84BB-4314-AE6A-E0DDE028A6FC}" srcOrd="0" destOrd="0" presId="urn:microsoft.com/office/officeart/2005/8/layout/list1"/>
    <dgm:cxn modelId="{12E43144-6BB4-413C-A64B-B24F76A0D388}" type="presOf" srcId="{58439ECC-179C-4CA1-9063-9055D199D17E}" destId="{C928530E-EC52-479F-B070-CB00BD64295D}" srcOrd="1" destOrd="0" presId="urn:microsoft.com/office/officeart/2005/8/layout/list1"/>
    <dgm:cxn modelId="{0E34E54E-9FC4-43C9-BD8C-C85E360F442C}" srcId="{F017FB84-4240-4583-A3A8-4BBD2A05B54B}" destId="{58439ECC-179C-4CA1-9063-9055D199D17E}" srcOrd="6" destOrd="0" parTransId="{BE0F9A8A-3837-41A9-96AD-C102C41F8670}" sibTransId="{47184F38-4FC9-4331-94EC-3B81FCA71BF8}"/>
    <dgm:cxn modelId="{2B805C52-D3AD-4944-9949-A856690F0C57}" type="presOf" srcId="{6A536B61-111D-4DE5-BDBD-C88D28237C46}" destId="{3E7E272C-B757-4701-A011-FA6CCD9897E8}" srcOrd="1" destOrd="0" presId="urn:microsoft.com/office/officeart/2005/8/layout/list1"/>
    <dgm:cxn modelId="{814EE08E-BFB0-4D59-9B34-D89AFB196F13}" srcId="{F017FB84-4240-4583-A3A8-4BBD2A05B54B}" destId="{43B9206C-9443-4F39-844A-4FDA50E690DD}" srcOrd="1" destOrd="0" parTransId="{E910194F-762F-4AAC-91EB-BFB22D09CF18}" sibTransId="{82338A74-B493-482D-898B-473C6CA80B4E}"/>
    <dgm:cxn modelId="{9CEB4791-D93D-44E3-81E0-73B2C5D2D115}" type="presOf" srcId="{A5F9A93C-5096-4957-B365-B8FBD4DBB931}" destId="{C5676859-7E70-4362-B334-582BC1003E21}" srcOrd="1" destOrd="0" presId="urn:microsoft.com/office/officeart/2005/8/layout/list1"/>
    <dgm:cxn modelId="{E00055A9-7B66-40BD-A13A-FA326A2F2E6F}" type="presOf" srcId="{43B9206C-9443-4F39-844A-4FDA50E690DD}" destId="{2FFAD7DC-BBE0-474E-A3C0-30829E4886DF}" srcOrd="1" destOrd="0" presId="urn:microsoft.com/office/officeart/2005/8/layout/list1"/>
    <dgm:cxn modelId="{E6ABE2AC-27EE-429E-B38C-242846B219A5}" type="presOf" srcId="{43B9206C-9443-4F39-844A-4FDA50E690DD}" destId="{DBE4EF8B-32E8-42C1-9105-3B8627933095}" srcOrd="0" destOrd="0" presId="urn:microsoft.com/office/officeart/2005/8/layout/list1"/>
    <dgm:cxn modelId="{272D6BCD-60AF-4AA6-B9FF-B4668DE3570F}" srcId="{F017FB84-4240-4583-A3A8-4BBD2A05B54B}" destId="{D5BC9CD5-D330-4C44-9B28-C483D1066711}" srcOrd="4" destOrd="0" parTransId="{885AAA3A-EAFE-4BB0-BA1C-A26FE20C9F55}" sibTransId="{7F41326E-AFC1-43FE-9375-7F97E491DE91}"/>
    <dgm:cxn modelId="{9C0F62CE-A699-40CD-A8C3-9EDF0AF4A769}" type="presOf" srcId="{8347FB52-0C61-4BB8-AAB1-CFA5EEEE117F}" destId="{6889035D-0535-4C5E-80F1-0BF0E7E88BE4}" srcOrd="1" destOrd="0" presId="urn:microsoft.com/office/officeart/2005/8/layout/list1"/>
    <dgm:cxn modelId="{47BA5BD3-BB96-4568-9C93-19715F5298CA}" type="presOf" srcId="{8347FB52-0C61-4BB8-AAB1-CFA5EEEE117F}" destId="{F3FA5AD0-B453-416D-B809-A1868AE13D78}" srcOrd="0" destOrd="0" presId="urn:microsoft.com/office/officeart/2005/8/layout/list1"/>
    <dgm:cxn modelId="{D07E65D8-54A1-4AE5-B1D7-E499D60DF895}" type="presOf" srcId="{D5BC9CD5-D330-4C44-9B28-C483D1066711}" destId="{0183BCF5-AE66-405A-A9B0-641B6DF353C0}" srcOrd="1" destOrd="0" presId="urn:microsoft.com/office/officeart/2005/8/layout/list1"/>
    <dgm:cxn modelId="{0A405BEF-BFD2-4BC9-B6C8-950AD4BE87EF}" type="presOf" srcId="{6A536B61-111D-4DE5-BDBD-C88D28237C46}" destId="{0071EFC3-2C69-4049-8632-ACCF02E16D9F}" srcOrd="0" destOrd="0" presId="urn:microsoft.com/office/officeart/2005/8/layout/list1"/>
    <dgm:cxn modelId="{90EBD9EF-06BB-4705-926A-A0810D2F8C01}" srcId="{F017FB84-4240-4583-A3A8-4BBD2A05B54B}" destId="{A5F9A93C-5096-4957-B365-B8FBD4DBB931}" srcOrd="5" destOrd="0" parTransId="{F1F125EB-A0A0-48BE-8793-3300B722FB07}" sibTransId="{4C36E358-0FD1-4D85-8A3D-DD737E72EDED}"/>
    <dgm:cxn modelId="{C0AA52F6-7174-42AB-9051-1EE9A5A3C5FB}" type="presOf" srcId="{DF2626CD-0A4F-4FDC-944A-71FA87E5D755}" destId="{8C8BDDEA-8096-437E-A817-822503A58975}" srcOrd="1" destOrd="0" presId="urn:microsoft.com/office/officeart/2005/8/layout/list1"/>
    <dgm:cxn modelId="{8F474CFF-196F-42D3-AC1C-A06316260C6E}" type="presOf" srcId="{D5BC9CD5-D330-4C44-9B28-C483D1066711}" destId="{37174BDE-3791-48AA-9095-69D365D81D05}" srcOrd="0" destOrd="0" presId="urn:microsoft.com/office/officeart/2005/8/layout/list1"/>
    <dgm:cxn modelId="{B35F8257-DE22-45A3-B6ED-94695B2044D5}" type="presParOf" srcId="{3E686656-9258-41B1-A14E-08AD546590FA}" destId="{EA34B7D6-CC03-4724-8937-A85460FBA703}" srcOrd="0" destOrd="0" presId="urn:microsoft.com/office/officeart/2005/8/layout/list1"/>
    <dgm:cxn modelId="{2DE2CB4C-9AFC-4A9E-8B27-F76FF6ED3A61}" type="presParOf" srcId="{EA34B7D6-CC03-4724-8937-A85460FBA703}" destId="{A9E9F2D8-84BB-4314-AE6A-E0DDE028A6FC}" srcOrd="0" destOrd="0" presId="urn:microsoft.com/office/officeart/2005/8/layout/list1"/>
    <dgm:cxn modelId="{CB659F1B-AA36-47BD-A78D-A6941D5D1CE7}" type="presParOf" srcId="{EA34B7D6-CC03-4724-8937-A85460FBA703}" destId="{8C8BDDEA-8096-437E-A817-822503A58975}" srcOrd="1" destOrd="0" presId="urn:microsoft.com/office/officeart/2005/8/layout/list1"/>
    <dgm:cxn modelId="{8E530700-7668-4DBB-90D5-FABE7A1DC22C}" type="presParOf" srcId="{3E686656-9258-41B1-A14E-08AD546590FA}" destId="{1A1E38EF-6EEC-49FA-AAAF-6F7ABBF5A43C}" srcOrd="1" destOrd="0" presId="urn:microsoft.com/office/officeart/2005/8/layout/list1"/>
    <dgm:cxn modelId="{D64A0E86-F1EF-4023-BAB9-FEE5250EC05C}" type="presParOf" srcId="{3E686656-9258-41B1-A14E-08AD546590FA}" destId="{1EAB9522-A208-41A8-A96D-113143B356E3}" srcOrd="2" destOrd="0" presId="urn:microsoft.com/office/officeart/2005/8/layout/list1"/>
    <dgm:cxn modelId="{F4F76618-6AE1-4451-9738-816867A09E3F}" type="presParOf" srcId="{3E686656-9258-41B1-A14E-08AD546590FA}" destId="{B35BA2E6-19C5-4A94-9B80-3129277E2B4E}" srcOrd="3" destOrd="0" presId="urn:microsoft.com/office/officeart/2005/8/layout/list1"/>
    <dgm:cxn modelId="{E4E449A7-D7C2-42B6-BEAF-27300EC9B50C}" type="presParOf" srcId="{3E686656-9258-41B1-A14E-08AD546590FA}" destId="{BBC13813-BE7B-448D-AF32-8DBA26C9F5AC}" srcOrd="4" destOrd="0" presId="urn:microsoft.com/office/officeart/2005/8/layout/list1"/>
    <dgm:cxn modelId="{4C82CEAD-64A0-452E-AD11-2841DA851697}" type="presParOf" srcId="{BBC13813-BE7B-448D-AF32-8DBA26C9F5AC}" destId="{DBE4EF8B-32E8-42C1-9105-3B8627933095}" srcOrd="0" destOrd="0" presId="urn:microsoft.com/office/officeart/2005/8/layout/list1"/>
    <dgm:cxn modelId="{53F04FC3-C3D7-41B0-82C8-B56247AAAC89}" type="presParOf" srcId="{BBC13813-BE7B-448D-AF32-8DBA26C9F5AC}" destId="{2FFAD7DC-BBE0-474E-A3C0-30829E4886DF}" srcOrd="1" destOrd="0" presId="urn:microsoft.com/office/officeart/2005/8/layout/list1"/>
    <dgm:cxn modelId="{DC8A0250-8410-4318-8BDC-E19F4B4E2137}" type="presParOf" srcId="{3E686656-9258-41B1-A14E-08AD546590FA}" destId="{DAFE8B71-0456-4840-AA2A-8C12537006A2}" srcOrd="5" destOrd="0" presId="urn:microsoft.com/office/officeart/2005/8/layout/list1"/>
    <dgm:cxn modelId="{718016A6-C968-4624-8323-00332E73E5A0}" type="presParOf" srcId="{3E686656-9258-41B1-A14E-08AD546590FA}" destId="{A182684D-BB4F-4469-A7AD-0BF65988438B}" srcOrd="6" destOrd="0" presId="urn:microsoft.com/office/officeart/2005/8/layout/list1"/>
    <dgm:cxn modelId="{95F24F6F-2500-4F3F-ADED-5758342DCD6B}" type="presParOf" srcId="{3E686656-9258-41B1-A14E-08AD546590FA}" destId="{DD8998C8-B702-49F7-9656-95B9CCACC73E}" srcOrd="7" destOrd="0" presId="urn:microsoft.com/office/officeart/2005/8/layout/list1"/>
    <dgm:cxn modelId="{4738AFCE-F0DE-4E16-8E77-1A2EFF6F06F6}" type="presParOf" srcId="{3E686656-9258-41B1-A14E-08AD546590FA}" destId="{7E05664C-8D2D-4C56-B9AA-C60592F93099}" srcOrd="8" destOrd="0" presId="urn:microsoft.com/office/officeart/2005/8/layout/list1"/>
    <dgm:cxn modelId="{531DDBAC-3474-40AA-A87C-EDBC94817F7B}" type="presParOf" srcId="{7E05664C-8D2D-4C56-B9AA-C60592F93099}" destId="{F3FA5AD0-B453-416D-B809-A1868AE13D78}" srcOrd="0" destOrd="0" presId="urn:microsoft.com/office/officeart/2005/8/layout/list1"/>
    <dgm:cxn modelId="{5CF3934A-9350-45CA-8301-FE59E727B809}" type="presParOf" srcId="{7E05664C-8D2D-4C56-B9AA-C60592F93099}" destId="{6889035D-0535-4C5E-80F1-0BF0E7E88BE4}" srcOrd="1" destOrd="0" presId="urn:microsoft.com/office/officeart/2005/8/layout/list1"/>
    <dgm:cxn modelId="{C57DF157-BBE7-401D-A107-880B1F54E903}" type="presParOf" srcId="{3E686656-9258-41B1-A14E-08AD546590FA}" destId="{38138653-CDA3-4FA0-B872-9184FC31388D}" srcOrd="9" destOrd="0" presId="urn:microsoft.com/office/officeart/2005/8/layout/list1"/>
    <dgm:cxn modelId="{4BB5B284-E4AC-4871-95DB-4F8BCAE20CF5}" type="presParOf" srcId="{3E686656-9258-41B1-A14E-08AD546590FA}" destId="{36998D3D-BAB1-4CC7-B1AC-E76266FCA77F}" srcOrd="10" destOrd="0" presId="urn:microsoft.com/office/officeart/2005/8/layout/list1"/>
    <dgm:cxn modelId="{D311E962-77E7-40D3-97E6-986F2190210E}" type="presParOf" srcId="{3E686656-9258-41B1-A14E-08AD546590FA}" destId="{2D8994B7-164B-4B82-B832-6307F68BD6D3}" srcOrd="11" destOrd="0" presId="urn:microsoft.com/office/officeart/2005/8/layout/list1"/>
    <dgm:cxn modelId="{753A6283-354A-4598-87ED-81CCB4707FA4}" type="presParOf" srcId="{3E686656-9258-41B1-A14E-08AD546590FA}" destId="{8A475CD3-BB57-4CCF-970E-7E7FDDCC4F4E}" srcOrd="12" destOrd="0" presId="urn:microsoft.com/office/officeart/2005/8/layout/list1"/>
    <dgm:cxn modelId="{6E762C59-749B-4DF4-BF8E-A552A9EFC457}" type="presParOf" srcId="{8A475CD3-BB57-4CCF-970E-7E7FDDCC4F4E}" destId="{0071EFC3-2C69-4049-8632-ACCF02E16D9F}" srcOrd="0" destOrd="0" presId="urn:microsoft.com/office/officeart/2005/8/layout/list1"/>
    <dgm:cxn modelId="{26385ABA-8D29-46A2-8B9A-004BC96CCB15}" type="presParOf" srcId="{8A475CD3-BB57-4CCF-970E-7E7FDDCC4F4E}" destId="{3E7E272C-B757-4701-A011-FA6CCD9897E8}" srcOrd="1" destOrd="0" presId="urn:microsoft.com/office/officeart/2005/8/layout/list1"/>
    <dgm:cxn modelId="{14F3801A-1106-4A90-846E-3D9FA5F026D1}" type="presParOf" srcId="{3E686656-9258-41B1-A14E-08AD546590FA}" destId="{75FA54AC-D57E-4212-976E-3B6A17275471}" srcOrd="13" destOrd="0" presId="urn:microsoft.com/office/officeart/2005/8/layout/list1"/>
    <dgm:cxn modelId="{AF957A1D-8917-4F88-861A-6B870CCDCCFE}" type="presParOf" srcId="{3E686656-9258-41B1-A14E-08AD546590FA}" destId="{A3DFD7AE-7E89-43D5-9CCE-1794ABD5D096}" srcOrd="14" destOrd="0" presId="urn:microsoft.com/office/officeart/2005/8/layout/list1"/>
    <dgm:cxn modelId="{2C4FD419-D2ED-41F0-B87A-D765366930CA}" type="presParOf" srcId="{3E686656-9258-41B1-A14E-08AD546590FA}" destId="{546BB202-BC7E-47DA-9EDF-00794E999D09}" srcOrd="15" destOrd="0" presId="urn:microsoft.com/office/officeart/2005/8/layout/list1"/>
    <dgm:cxn modelId="{7BD837B6-0C69-4AAD-A434-3141A484B620}" type="presParOf" srcId="{3E686656-9258-41B1-A14E-08AD546590FA}" destId="{A15A396B-634F-4B30-A9A6-946C62CB854D}" srcOrd="16" destOrd="0" presId="urn:microsoft.com/office/officeart/2005/8/layout/list1"/>
    <dgm:cxn modelId="{ADF7B9D9-3D6E-4B25-99FE-8D3409EE87F6}" type="presParOf" srcId="{A15A396B-634F-4B30-A9A6-946C62CB854D}" destId="{37174BDE-3791-48AA-9095-69D365D81D05}" srcOrd="0" destOrd="0" presId="urn:microsoft.com/office/officeart/2005/8/layout/list1"/>
    <dgm:cxn modelId="{367ADD74-B681-4F4D-9971-993D804415AA}" type="presParOf" srcId="{A15A396B-634F-4B30-A9A6-946C62CB854D}" destId="{0183BCF5-AE66-405A-A9B0-641B6DF353C0}" srcOrd="1" destOrd="0" presId="urn:microsoft.com/office/officeart/2005/8/layout/list1"/>
    <dgm:cxn modelId="{125B14A6-61EE-4B42-B123-0D22D0CA4F19}" type="presParOf" srcId="{3E686656-9258-41B1-A14E-08AD546590FA}" destId="{4F520700-9F84-40F8-BC1F-708A954CC4A8}" srcOrd="17" destOrd="0" presId="urn:microsoft.com/office/officeart/2005/8/layout/list1"/>
    <dgm:cxn modelId="{27962445-5C04-4DAB-8AB2-DB078F84EF3C}" type="presParOf" srcId="{3E686656-9258-41B1-A14E-08AD546590FA}" destId="{7B2863BB-D55B-4B88-8F63-AC87AB5B8EE3}" srcOrd="18" destOrd="0" presId="urn:microsoft.com/office/officeart/2005/8/layout/list1"/>
    <dgm:cxn modelId="{B2CB9CA2-40C8-454B-BB8A-ABD09DE8DA82}" type="presParOf" srcId="{3E686656-9258-41B1-A14E-08AD546590FA}" destId="{92962F48-BCB4-444F-BE49-4816DB3DF7D7}" srcOrd="19" destOrd="0" presId="urn:microsoft.com/office/officeart/2005/8/layout/list1"/>
    <dgm:cxn modelId="{1ED28A2A-E3D6-49E5-B60E-D9175602614B}" type="presParOf" srcId="{3E686656-9258-41B1-A14E-08AD546590FA}" destId="{4B5A877A-7514-473F-8FB0-DC06C0E1F661}" srcOrd="20" destOrd="0" presId="urn:microsoft.com/office/officeart/2005/8/layout/list1"/>
    <dgm:cxn modelId="{2F8FF365-90C3-4CF0-9886-6F374FCD3E34}" type="presParOf" srcId="{4B5A877A-7514-473F-8FB0-DC06C0E1F661}" destId="{B9418EE3-C515-470B-A217-410D52253934}" srcOrd="0" destOrd="0" presId="urn:microsoft.com/office/officeart/2005/8/layout/list1"/>
    <dgm:cxn modelId="{FB29C816-F512-480E-9FBD-C1929BCF2BDC}" type="presParOf" srcId="{4B5A877A-7514-473F-8FB0-DC06C0E1F661}" destId="{C5676859-7E70-4362-B334-582BC1003E21}" srcOrd="1" destOrd="0" presId="urn:microsoft.com/office/officeart/2005/8/layout/list1"/>
    <dgm:cxn modelId="{2B739FC3-FDD8-41D0-8EB9-3C5394DB3C48}" type="presParOf" srcId="{3E686656-9258-41B1-A14E-08AD546590FA}" destId="{14CE74DA-AC7A-4AE7-9899-B1813A52DAE1}" srcOrd="21" destOrd="0" presId="urn:microsoft.com/office/officeart/2005/8/layout/list1"/>
    <dgm:cxn modelId="{984BC923-012C-435F-A53E-43D65251CE58}" type="presParOf" srcId="{3E686656-9258-41B1-A14E-08AD546590FA}" destId="{BE0304D2-7A49-48DC-9DBB-72564F6DE5D8}" srcOrd="22" destOrd="0" presId="urn:microsoft.com/office/officeart/2005/8/layout/list1"/>
    <dgm:cxn modelId="{EC614A9E-EE94-4695-B9E3-D53210DD2C4E}" type="presParOf" srcId="{3E686656-9258-41B1-A14E-08AD546590FA}" destId="{B0BAA71C-2350-4062-8940-6218260177B3}" srcOrd="23" destOrd="0" presId="urn:microsoft.com/office/officeart/2005/8/layout/list1"/>
    <dgm:cxn modelId="{A172CD42-2D28-4F87-B95F-3A51A2B2BEFA}" type="presParOf" srcId="{3E686656-9258-41B1-A14E-08AD546590FA}" destId="{1113B9A9-9D2C-4AE8-A88E-7A4F1C066525}" srcOrd="24" destOrd="0" presId="urn:microsoft.com/office/officeart/2005/8/layout/list1"/>
    <dgm:cxn modelId="{CC522E74-BF00-4770-8368-372B2476F4B8}" type="presParOf" srcId="{1113B9A9-9D2C-4AE8-A88E-7A4F1C066525}" destId="{62AF6C5D-84BC-4197-8D0E-FAAEE4968EA5}" srcOrd="0" destOrd="0" presId="urn:microsoft.com/office/officeart/2005/8/layout/list1"/>
    <dgm:cxn modelId="{7705BC83-0E9A-4D9A-AB23-84C62B292C3F}" type="presParOf" srcId="{1113B9A9-9D2C-4AE8-A88E-7A4F1C066525}" destId="{C928530E-EC52-479F-B070-CB00BD64295D}" srcOrd="1" destOrd="0" presId="urn:microsoft.com/office/officeart/2005/8/layout/list1"/>
    <dgm:cxn modelId="{1E300864-92B2-448B-A6DE-F13A7C386D05}" type="presParOf" srcId="{3E686656-9258-41B1-A14E-08AD546590FA}" destId="{2583DD0C-0AD2-4286-8C58-36D671C43C8C}" srcOrd="25" destOrd="0" presId="urn:microsoft.com/office/officeart/2005/8/layout/list1"/>
    <dgm:cxn modelId="{37F1F212-E4BB-479E-8EED-3F38F20D2878}" type="presParOf" srcId="{3E686656-9258-41B1-A14E-08AD546590FA}" destId="{F791462F-0FA6-4F5A-9A5A-F83DC4F3A60F}"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8A4DAA-DDDF-43E8-828C-DB1ECD2CD650}"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CAB36F8C-A48A-4BBC-AE1F-855F7498D49B}">
      <dgm:prSet phldrT="[Texto]"/>
      <dgm:spPr/>
      <dgm:t>
        <a:bodyPr/>
        <a:lstStyle/>
        <a:p>
          <a:r>
            <a:rPr lang="es-EC" dirty="0"/>
            <a:t>Modelo de detección de personas</a:t>
          </a:r>
        </a:p>
      </dgm:t>
    </dgm:pt>
    <dgm:pt modelId="{DB63A367-F8AB-4C0E-BB03-B462F3FAD77B}" type="parTrans" cxnId="{5E129A67-51CD-4C81-AFE7-E2F52024CA79}">
      <dgm:prSet/>
      <dgm:spPr/>
      <dgm:t>
        <a:bodyPr/>
        <a:lstStyle/>
        <a:p>
          <a:endParaRPr lang="es-EC"/>
        </a:p>
      </dgm:t>
    </dgm:pt>
    <dgm:pt modelId="{D90D01FA-4413-4516-9416-FD9D945C36DB}" type="sibTrans" cxnId="{5E129A67-51CD-4C81-AFE7-E2F52024CA79}">
      <dgm:prSet/>
      <dgm:spPr/>
      <dgm:t>
        <a:bodyPr/>
        <a:lstStyle/>
        <a:p>
          <a:endParaRPr lang="es-EC"/>
        </a:p>
      </dgm:t>
    </dgm:pt>
    <dgm:pt modelId="{4DAACB4F-5932-4987-934F-2470191CA64F}">
      <dgm:prSet phldrT="[Texto]"/>
      <dgm:spPr/>
      <dgm:t>
        <a:bodyPr/>
        <a:lstStyle/>
        <a:p>
          <a:r>
            <a:rPr lang="es-EC" dirty="0"/>
            <a:t>Algoritmo de seguimiento SORT</a:t>
          </a:r>
        </a:p>
      </dgm:t>
    </dgm:pt>
    <dgm:pt modelId="{1E42E9B1-0844-462F-AD63-B66D6042502B}" type="parTrans" cxnId="{2347F9C2-43C5-4C2E-B971-8969662187F7}">
      <dgm:prSet/>
      <dgm:spPr/>
      <dgm:t>
        <a:bodyPr/>
        <a:lstStyle/>
        <a:p>
          <a:endParaRPr lang="es-EC"/>
        </a:p>
      </dgm:t>
    </dgm:pt>
    <dgm:pt modelId="{8ACF599E-8D47-4F97-9ADE-7695495CDFC2}" type="sibTrans" cxnId="{2347F9C2-43C5-4C2E-B971-8969662187F7}">
      <dgm:prSet/>
      <dgm:spPr/>
      <dgm:t>
        <a:bodyPr/>
        <a:lstStyle/>
        <a:p>
          <a:endParaRPr lang="es-EC"/>
        </a:p>
      </dgm:t>
    </dgm:pt>
    <dgm:pt modelId="{BFE41C20-20F2-48E8-AD52-2FACDAC62321}">
      <dgm:prSet phldrT="[Texto]"/>
      <dgm:spPr/>
      <dgm:t>
        <a:bodyPr/>
        <a:lstStyle/>
        <a:p>
          <a:r>
            <a:rPr lang="es-EC" dirty="0"/>
            <a:t>Integración</a:t>
          </a:r>
        </a:p>
        <a:p>
          <a:r>
            <a:rPr lang="es-EC" dirty="0"/>
            <a:t>Contador de personas </a:t>
          </a:r>
        </a:p>
      </dgm:t>
    </dgm:pt>
    <dgm:pt modelId="{3984CFEF-7510-402D-A700-ED5F8DC9F57E}" type="parTrans" cxnId="{D53DFEEB-CF8D-4366-A2C3-253FB7C0CE79}">
      <dgm:prSet/>
      <dgm:spPr/>
      <dgm:t>
        <a:bodyPr/>
        <a:lstStyle/>
        <a:p>
          <a:endParaRPr lang="es-EC"/>
        </a:p>
      </dgm:t>
    </dgm:pt>
    <dgm:pt modelId="{557ACC75-C6E2-469A-87C1-148BBD4FDCC2}" type="sibTrans" cxnId="{D53DFEEB-CF8D-4366-A2C3-253FB7C0CE79}">
      <dgm:prSet/>
      <dgm:spPr/>
      <dgm:t>
        <a:bodyPr/>
        <a:lstStyle/>
        <a:p>
          <a:endParaRPr lang="es-EC"/>
        </a:p>
      </dgm:t>
    </dgm:pt>
    <dgm:pt modelId="{AE1E3F69-6BD1-4703-9D08-195FC84F3DD3}" type="pres">
      <dgm:prSet presAssocID="{D88A4DAA-DDDF-43E8-828C-DB1ECD2CD650}" presName="Name0" presStyleCnt="0">
        <dgm:presLayoutVars>
          <dgm:dir/>
          <dgm:resizeHandles val="exact"/>
        </dgm:presLayoutVars>
      </dgm:prSet>
      <dgm:spPr/>
    </dgm:pt>
    <dgm:pt modelId="{BEF1872A-2203-4227-AA6B-3638058297D7}" type="pres">
      <dgm:prSet presAssocID="{D88A4DAA-DDDF-43E8-828C-DB1ECD2CD650}" presName="vNodes" presStyleCnt="0"/>
      <dgm:spPr/>
    </dgm:pt>
    <dgm:pt modelId="{8C4A087A-601E-4299-AE29-D26A63EB5F56}" type="pres">
      <dgm:prSet presAssocID="{CAB36F8C-A48A-4BBC-AE1F-855F7498D49B}" presName="node" presStyleLbl="node1" presStyleIdx="0" presStyleCnt="3">
        <dgm:presLayoutVars>
          <dgm:bulletEnabled val="1"/>
        </dgm:presLayoutVars>
      </dgm:prSet>
      <dgm:spPr/>
    </dgm:pt>
    <dgm:pt modelId="{5C4C6B29-BE18-4F91-8B20-1F90C3C94967}" type="pres">
      <dgm:prSet presAssocID="{D90D01FA-4413-4516-9416-FD9D945C36DB}" presName="spacerT" presStyleCnt="0"/>
      <dgm:spPr/>
    </dgm:pt>
    <dgm:pt modelId="{602F3481-BD67-4AA1-8A31-F56521CA7BE6}" type="pres">
      <dgm:prSet presAssocID="{D90D01FA-4413-4516-9416-FD9D945C36DB}" presName="sibTrans" presStyleLbl="sibTrans2D1" presStyleIdx="0" presStyleCnt="2"/>
      <dgm:spPr/>
    </dgm:pt>
    <dgm:pt modelId="{586311E8-03C6-4FC3-8DA8-4B9DE325EDB4}" type="pres">
      <dgm:prSet presAssocID="{D90D01FA-4413-4516-9416-FD9D945C36DB}" presName="spacerB" presStyleCnt="0"/>
      <dgm:spPr/>
    </dgm:pt>
    <dgm:pt modelId="{30086696-6FF5-4DF7-865C-A94152CA42C8}" type="pres">
      <dgm:prSet presAssocID="{4DAACB4F-5932-4987-934F-2470191CA64F}" presName="node" presStyleLbl="node1" presStyleIdx="1" presStyleCnt="3">
        <dgm:presLayoutVars>
          <dgm:bulletEnabled val="1"/>
        </dgm:presLayoutVars>
      </dgm:prSet>
      <dgm:spPr/>
    </dgm:pt>
    <dgm:pt modelId="{B646CAD3-6532-4AC2-904F-88FFD82731C5}" type="pres">
      <dgm:prSet presAssocID="{D88A4DAA-DDDF-43E8-828C-DB1ECD2CD650}" presName="sibTransLast" presStyleLbl="sibTrans2D1" presStyleIdx="1" presStyleCnt="2"/>
      <dgm:spPr/>
    </dgm:pt>
    <dgm:pt modelId="{D2EFCE82-0B01-44E0-9458-07F517D977B4}" type="pres">
      <dgm:prSet presAssocID="{D88A4DAA-DDDF-43E8-828C-DB1ECD2CD650}" presName="connectorText" presStyleLbl="sibTrans2D1" presStyleIdx="1" presStyleCnt="2"/>
      <dgm:spPr/>
    </dgm:pt>
    <dgm:pt modelId="{175588C4-0EE7-4C16-9711-86EBA75C66DA}" type="pres">
      <dgm:prSet presAssocID="{D88A4DAA-DDDF-43E8-828C-DB1ECD2CD650}" presName="lastNode" presStyleLbl="node1" presStyleIdx="2" presStyleCnt="3">
        <dgm:presLayoutVars>
          <dgm:bulletEnabled val="1"/>
        </dgm:presLayoutVars>
      </dgm:prSet>
      <dgm:spPr/>
    </dgm:pt>
  </dgm:ptLst>
  <dgm:cxnLst>
    <dgm:cxn modelId="{5E129A67-51CD-4C81-AFE7-E2F52024CA79}" srcId="{D88A4DAA-DDDF-43E8-828C-DB1ECD2CD650}" destId="{CAB36F8C-A48A-4BBC-AE1F-855F7498D49B}" srcOrd="0" destOrd="0" parTransId="{DB63A367-F8AB-4C0E-BB03-B462F3FAD77B}" sibTransId="{D90D01FA-4413-4516-9416-FD9D945C36DB}"/>
    <dgm:cxn modelId="{D1F38C8C-159A-4B57-98AA-BBDFA66662D5}" type="presOf" srcId="{8ACF599E-8D47-4F97-9ADE-7695495CDFC2}" destId="{D2EFCE82-0B01-44E0-9458-07F517D977B4}" srcOrd="1" destOrd="0" presId="urn:microsoft.com/office/officeart/2005/8/layout/equation2"/>
    <dgm:cxn modelId="{3EA6E0B9-4E3F-446F-ABA9-76F883671D3C}" type="presOf" srcId="{8ACF599E-8D47-4F97-9ADE-7695495CDFC2}" destId="{B646CAD3-6532-4AC2-904F-88FFD82731C5}" srcOrd="0" destOrd="0" presId="urn:microsoft.com/office/officeart/2005/8/layout/equation2"/>
    <dgm:cxn modelId="{2D8071BB-F65D-4BE0-A27A-2ABE7295F843}" type="presOf" srcId="{D90D01FA-4413-4516-9416-FD9D945C36DB}" destId="{602F3481-BD67-4AA1-8A31-F56521CA7BE6}" srcOrd="0" destOrd="0" presId="urn:microsoft.com/office/officeart/2005/8/layout/equation2"/>
    <dgm:cxn modelId="{2347F9C2-43C5-4C2E-B971-8969662187F7}" srcId="{D88A4DAA-DDDF-43E8-828C-DB1ECD2CD650}" destId="{4DAACB4F-5932-4987-934F-2470191CA64F}" srcOrd="1" destOrd="0" parTransId="{1E42E9B1-0844-462F-AD63-B66D6042502B}" sibTransId="{8ACF599E-8D47-4F97-9ADE-7695495CDFC2}"/>
    <dgm:cxn modelId="{AC8CDEC4-359D-46F5-84C5-55CC4FE73DC4}" type="presOf" srcId="{D88A4DAA-DDDF-43E8-828C-DB1ECD2CD650}" destId="{AE1E3F69-6BD1-4703-9D08-195FC84F3DD3}" srcOrd="0" destOrd="0" presId="urn:microsoft.com/office/officeart/2005/8/layout/equation2"/>
    <dgm:cxn modelId="{7FBD29C6-FBC1-498B-9DA3-63987726D674}" type="presOf" srcId="{4DAACB4F-5932-4987-934F-2470191CA64F}" destId="{30086696-6FF5-4DF7-865C-A94152CA42C8}" srcOrd="0" destOrd="0" presId="urn:microsoft.com/office/officeart/2005/8/layout/equation2"/>
    <dgm:cxn modelId="{CE8FCCC7-D784-43A6-B056-862A059BA8F9}" type="presOf" srcId="{CAB36F8C-A48A-4BBC-AE1F-855F7498D49B}" destId="{8C4A087A-601E-4299-AE29-D26A63EB5F56}" srcOrd="0" destOrd="0" presId="urn:microsoft.com/office/officeart/2005/8/layout/equation2"/>
    <dgm:cxn modelId="{D53DFEEB-CF8D-4366-A2C3-253FB7C0CE79}" srcId="{D88A4DAA-DDDF-43E8-828C-DB1ECD2CD650}" destId="{BFE41C20-20F2-48E8-AD52-2FACDAC62321}" srcOrd="2" destOrd="0" parTransId="{3984CFEF-7510-402D-A700-ED5F8DC9F57E}" sibTransId="{557ACC75-C6E2-469A-87C1-148BBD4FDCC2}"/>
    <dgm:cxn modelId="{AF3A27F6-7B50-400D-AEF2-466608AA61E2}" type="presOf" srcId="{BFE41C20-20F2-48E8-AD52-2FACDAC62321}" destId="{175588C4-0EE7-4C16-9711-86EBA75C66DA}" srcOrd="0" destOrd="0" presId="urn:microsoft.com/office/officeart/2005/8/layout/equation2"/>
    <dgm:cxn modelId="{E99B5D1F-7AA1-4AC7-97DE-C6AA589A2AB4}" type="presParOf" srcId="{AE1E3F69-6BD1-4703-9D08-195FC84F3DD3}" destId="{BEF1872A-2203-4227-AA6B-3638058297D7}" srcOrd="0" destOrd="0" presId="urn:microsoft.com/office/officeart/2005/8/layout/equation2"/>
    <dgm:cxn modelId="{BFFB6F3C-E596-4A31-89E8-27744FF90B8F}" type="presParOf" srcId="{BEF1872A-2203-4227-AA6B-3638058297D7}" destId="{8C4A087A-601E-4299-AE29-D26A63EB5F56}" srcOrd="0" destOrd="0" presId="urn:microsoft.com/office/officeart/2005/8/layout/equation2"/>
    <dgm:cxn modelId="{3333968C-940E-41C4-98C1-D65CC8965840}" type="presParOf" srcId="{BEF1872A-2203-4227-AA6B-3638058297D7}" destId="{5C4C6B29-BE18-4F91-8B20-1F90C3C94967}" srcOrd="1" destOrd="0" presId="urn:microsoft.com/office/officeart/2005/8/layout/equation2"/>
    <dgm:cxn modelId="{896C9002-EF6F-4C80-BD85-B23EA071B6E8}" type="presParOf" srcId="{BEF1872A-2203-4227-AA6B-3638058297D7}" destId="{602F3481-BD67-4AA1-8A31-F56521CA7BE6}" srcOrd="2" destOrd="0" presId="urn:microsoft.com/office/officeart/2005/8/layout/equation2"/>
    <dgm:cxn modelId="{9BFE0D72-80B9-457F-A751-29F3A7361C04}" type="presParOf" srcId="{BEF1872A-2203-4227-AA6B-3638058297D7}" destId="{586311E8-03C6-4FC3-8DA8-4B9DE325EDB4}" srcOrd="3" destOrd="0" presId="urn:microsoft.com/office/officeart/2005/8/layout/equation2"/>
    <dgm:cxn modelId="{F3B08C54-F0A3-47C9-8857-145BF2FA79A1}" type="presParOf" srcId="{BEF1872A-2203-4227-AA6B-3638058297D7}" destId="{30086696-6FF5-4DF7-865C-A94152CA42C8}" srcOrd="4" destOrd="0" presId="urn:microsoft.com/office/officeart/2005/8/layout/equation2"/>
    <dgm:cxn modelId="{41CAE08D-C750-4998-AAAF-C92F8E934CF4}" type="presParOf" srcId="{AE1E3F69-6BD1-4703-9D08-195FC84F3DD3}" destId="{B646CAD3-6532-4AC2-904F-88FFD82731C5}" srcOrd="1" destOrd="0" presId="urn:microsoft.com/office/officeart/2005/8/layout/equation2"/>
    <dgm:cxn modelId="{74AEA4D8-44AA-4BFE-B814-AE87663817A3}" type="presParOf" srcId="{B646CAD3-6532-4AC2-904F-88FFD82731C5}" destId="{D2EFCE82-0B01-44E0-9458-07F517D977B4}" srcOrd="0" destOrd="0" presId="urn:microsoft.com/office/officeart/2005/8/layout/equation2"/>
    <dgm:cxn modelId="{E4E457FE-0D45-44D6-90C2-CC5416B6BB07}" type="presParOf" srcId="{AE1E3F69-6BD1-4703-9D08-195FC84F3DD3}" destId="{175588C4-0EE7-4C16-9711-86EBA75C66DA}"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EB0F8D-5D9A-4C39-AE3A-C98EB75FEFF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AB9C32A7-5C9E-496D-B0CE-B4A1D849E34D}">
      <dgm:prSet phldrT="[Texto]"/>
      <dgm:spPr/>
      <dgm:t>
        <a:bodyPr/>
        <a:lstStyle/>
        <a:p>
          <a:r>
            <a:rPr lang="es-EC" dirty="0"/>
            <a:t>Validación de parámetros detector de mascarillas </a:t>
          </a:r>
        </a:p>
      </dgm:t>
    </dgm:pt>
    <dgm:pt modelId="{1CDA0CC4-FDBD-4C71-B8B8-5B6B91218F81}" type="parTrans" cxnId="{06E4D0C3-EF0E-4AFB-A9D4-DCBE5D0BB90B}">
      <dgm:prSet/>
      <dgm:spPr/>
      <dgm:t>
        <a:bodyPr/>
        <a:lstStyle/>
        <a:p>
          <a:endParaRPr lang="es-EC"/>
        </a:p>
      </dgm:t>
    </dgm:pt>
    <dgm:pt modelId="{8895928E-A95E-4840-B4B9-246E5E5CA5AD}" type="sibTrans" cxnId="{06E4D0C3-EF0E-4AFB-A9D4-DCBE5D0BB90B}">
      <dgm:prSet/>
      <dgm:spPr/>
      <dgm:t>
        <a:bodyPr/>
        <a:lstStyle/>
        <a:p>
          <a:endParaRPr lang="es-EC"/>
        </a:p>
      </dgm:t>
    </dgm:pt>
    <dgm:pt modelId="{A4893310-6A54-4A38-9E7F-6627173F283E}">
      <dgm:prSet phldrT="[Texto]"/>
      <dgm:spPr/>
      <dgm:t>
        <a:bodyPr/>
        <a:lstStyle/>
        <a:p>
          <a:r>
            <a:rPr lang="es-EC" b="1" i="1" dirty="0"/>
            <a:t>Validación de detección</a:t>
          </a:r>
          <a:endParaRPr lang="es-EC" dirty="0"/>
        </a:p>
      </dgm:t>
    </dgm:pt>
    <dgm:pt modelId="{272D5037-6699-45EA-AEDB-F4E32235D508}" type="parTrans" cxnId="{89E62C5E-33D5-452F-9173-BEC481E4800E}">
      <dgm:prSet/>
      <dgm:spPr/>
      <dgm:t>
        <a:bodyPr/>
        <a:lstStyle/>
        <a:p>
          <a:endParaRPr lang="es-EC"/>
        </a:p>
      </dgm:t>
    </dgm:pt>
    <dgm:pt modelId="{2FB56E71-F158-4BB6-AF34-F665B746505F}" type="sibTrans" cxnId="{89E62C5E-33D5-452F-9173-BEC481E4800E}">
      <dgm:prSet/>
      <dgm:spPr/>
      <dgm:t>
        <a:bodyPr/>
        <a:lstStyle/>
        <a:p>
          <a:endParaRPr lang="es-EC"/>
        </a:p>
      </dgm:t>
    </dgm:pt>
    <dgm:pt modelId="{2D4D36B6-405F-43A5-8814-6B9F90F6DF88}">
      <dgm:prSet phldrT="[Texto]"/>
      <dgm:spPr/>
      <dgm:t>
        <a:bodyPr/>
        <a:lstStyle/>
        <a:p>
          <a:r>
            <a:rPr lang="es-EC" b="1" i="1" dirty="0"/>
            <a:t>Validación de porcentaje de confianza</a:t>
          </a:r>
          <a:endParaRPr lang="es-EC" dirty="0"/>
        </a:p>
      </dgm:t>
    </dgm:pt>
    <dgm:pt modelId="{0371E14C-811D-4C2D-BACA-7A534E335BEC}" type="parTrans" cxnId="{64351AF8-C7EF-4338-988F-FA7B136B344D}">
      <dgm:prSet/>
      <dgm:spPr/>
      <dgm:t>
        <a:bodyPr/>
        <a:lstStyle/>
        <a:p>
          <a:endParaRPr lang="es-EC"/>
        </a:p>
      </dgm:t>
    </dgm:pt>
    <dgm:pt modelId="{73AB3DA8-054C-451A-8979-134600ED1CF7}" type="sibTrans" cxnId="{64351AF8-C7EF-4338-988F-FA7B136B344D}">
      <dgm:prSet/>
      <dgm:spPr/>
      <dgm:t>
        <a:bodyPr/>
        <a:lstStyle/>
        <a:p>
          <a:endParaRPr lang="es-EC"/>
        </a:p>
      </dgm:t>
    </dgm:pt>
    <dgm:pt modelId="{94036015-B6AD-4450-867D-6802965DC5C8}">
      <dgm:prSet phldrT="[Texto]"/>
      <dgm:spPr/>
      <dgm:t>
        <a:bodyPr/>
        <a:lstStyle/>
        <a:p>
          <a:r>
            <a:rPr lang="es-EC" b="1" i="1" dirty="0"/>
            <a:t>Validación de clase</a:t>
          </a:r>
          <a:endParaRPr lang="es-EC" dirty="0"/>
        </a:p>
      </dgm:t>
    </dgm:pt>
    <dgm:pt modelId="{48E110AA-434F-49D5-9640-796C1B46B0A1}" type="parTrans" cxnId="{F7A445FA-6439-44EE-B49E-8823EF61CDDF}">
      <dgm:prSet/>
      <dgm:spPr/>
      <dgm:t>
        <a:bodyPr/>
        <a:lstStyle/>
        <a:p>
          <a:endParaRPr lang="es-EC"/>
        </a:p>
      </dgm:t>
    </dgm:pt>
    <dgm:pt modelId="{D9E2917C-04EC-4700-9C54-A82802D9FF33}" type="sibTrans" cxnId="{F7A445FA-6439-44EE-B49E-8823EF61CDDF}">
      <dgm:prSet/>
      <dgm:spPr/>
      <dgm:t>
        <a:bodyPr/>
        <a:lstStyle/>
        <a:p>
          <a:endParaRPr lang="es-EC"/>
        </a:p>
      </dgm:t>
    </dgm:pt>
    <dgm:pt modelId="{2E4BC7B1-931A-45FB-8B21-4F2515B39395}" type="pres">
      <dgm:prSet presAssocID="{EBEB0F8D-5D9A-4C39-AE3A-C98EB75FEFF1}" presName="vert0" presStyleCnt="0">
        <dgm:presLayoutVars>
          <dgm:dir/>
          <dgm:animOne val="branch"/>
          <dgm:animLvl val="lvl"/>
        </dgm:presLayoutVars>
      </dgm:prSet>
      <dgm:spPr/>
    </dgm:pt>
    <dgm:pt modelId="{73B381A0-9BB8-41A5-B0B7-2AC29E8E25BF}" type="pres">
      <dgm:prSet presAssocID="{AB9C32A7-5C9E-496D-B0CE-B4A1D849E34D}" presName="thickLine" presStyleLbl="alignNode1" presStyleIdx="0" presStyleCnt="1"/>
      <dgm:spPr/>
    </dgm:pt>
    <dgm:pt modelId="{D6D89457-0438-41C7-AF1D-E9C6062EADC0}" type="pres">
      <dgm:prSet presAssocID="{AB9C32A7-5C9E-496D-B0CE-B4A1D849E34D}" presName="horz1" presStyleCnt="0"/>
      <dgm:spPr/>
    </dgm:pt>
    <dgm:pt modelId="{2C2461D2-55CA-46F2-BDF1-E8D52A71C6E7}" type="pres">
      <dgm:prSet presAssocID="{AB9C32A7-5C9E-496D-B0CE-B4A1D849E34D}" presName="tx1" presStyleLbl="revTx" presStyleIdx="0" presStyleCnt="4" custScaleX="142956"/>
      <dgm:spPr/>
    </dgm:pt>
    <dgm:pt modelId="{A18F6113-7605-4F6C-9552-16926AF42727}" type="pres">
      <dgm:prSet presAssocID="{AB9C32A7-5C9E-496D-B0CE-B4A1D849E34D}" presName="vert1" presStyleCnt="0"/>
      <dgm:spPr/>
    </dgm:pt>
    <dgm:pt modelId="{BF235E4E-ADCC-46A2-9194-DE36B8FEAA31}" type="pres">
      <dgm:prSet presAssocID="{A4893310-6A54-4A38-9E7F-6627173F283E}" presName="vertSpace2a" presStyleCnt="0"/>
      <dgm:spPr/>
    </dgm:pt>
    <dgm:pt modelId="{480EBD56-FE52-4C03-8F43-A6C0A6FCF794}" type="pres">
      <dgm:prSet presAssocID="{A4893310-6A54-4A38-9E7F-6627173F283E}" presName="horz2" presStyleCnt="0"/>
      <dgm:spPr/>
    </dgm:pt>
    <dgm:pt modelId="{194C9334-A679-4E6D-B955-4068126B159D}" type="pres">
      <dgm:prSet presAssocID="{A4893310-6A54-4A38-9E7F-6627173F283E}" presName="horzSpace2" presStyleCnt="0"/>
      <dgm:spPr/>
    </dgm:pt>
    <dgm:pt modelId="{EFF0830C-16AB-47FA-BBCE-F7AF2F17F107}" type="pres">
      <dgm:prSet presAssocID="{A4893310-6A54-4A38-9E7F-6627173F283E}" presName="tx2" presStyleLbl="revTx" presStyleIdx="1" presStyleCnt="4"/>
      <dgm:spPr/>
    </dgm:pt>
    <dgm:pt modelId="{C2710886-2626-4DE0-8911-F1941EFB9B33}" type="pres">
      <dgm:prSet presAssocID="{A4893310-6A54-4A38-9E7F-6627173F283E}" presName="vert2" presStyleCnt="0"/>
      <dgm:spPr/>
    </dgm:pt>
    <dgm:pt modelId="{18DCB7A4-9131-443B-A103-F408C039DF4F}" type="pres">
      <dgm:prSet presAssocID="{A4893310-6A54-4A38-9E7F-6627173F283E}" presName="thinLine2b" presStyleLbl="callout" presStyleIdx="0" presStyleCnt="3"/>
      <dgm:spPr/>
    </dgm:pt>
    <dgm:pt modelId="{7116BD9C-5D40-44FE-A677-CA5141148091}" type="pres">
      <dgm:prSet presAssocID="{A4893310-6A54-4A38-9E7F-6627173F283E}" presName="vertSpace2b" presStyleCnt="0"/>
      <dgm:spPr/>
    </dgm:pt>
    <dgm:pt modelId="{F5CF2BFD-BA93-4C5D-9B49-6697E71E3A6D}" type="pres">
      <dgm:prSet presAssocID="{2D4D36B6-405F-43A5-8814-6B9F90F6DF88}" presName="horz2" presStyleCnt="0"/>
      <dgm:spPr/>
    </dgm:pt>
    <dgm:pt modelId="{B37CAA54-7E06-433B-A242-1324A10930B8}" type="pres">
      <dgm:prSet presAssocID="{2D4D36B6-405F-43A5-8814-6B9F90F6DF88}" presName="horzSpace2" presStyleCnt="0"/>
      <dgm:spPr/>
    </dgm:pt>
    <dgm:pt modelId="{7BDC7AE4-F1F8-442E-A52D-9B6C8F4E9C1C}" type="pres">
      <dgm:prSet presAssocID="{2D4D36B6-405F-43A5-8814-6B9F90F6DF88}" presName="tx2" presStyleLbl="revTx" presStyleIdx="2" presStyleCnt="4"/>
      <dgm:spPr/>
    </dgm:pt>
    <dgm:pt modelId="{F013D0F0-2F2C-4C7D-A7B5-7DC072B0718E}" type="pres">
      <dgm:prSet presAssocID="{2D4D36B6-405F-43A5-8814-6B9F90F6DF88}" presName="vert2" presStyleCnt="0"/>
      <dgm:spPr/>
    </dgm:pt>
    <dgm:pt modelId="{6195F62F-3E0E-46A5-8FE6-FD23FA4873C9}" type="pres">
      <dgm:prSet presAssocID="{2D4D36B6-405F-43A5-8814-6B9F90F6DF88}" presName="thinLine2b" presStyleLbl="callout" presStyleIdx="1" presStyleCnt="3"/>
      <dgm:spPr/>
    </dgm:pt>
    <dgm:pt modelId="{82734583-9D4B-40B5-B922-E24B6A050EAF}" type="pres">
      <dgm:prSet presAssocID="{2D4D36B6-405F-43A5-8814-6B9F90F6DF88}" presName="vertSpace2b" presStyleCnt="0"/>
      <dgm:spPr/>
    </dgm:pt>
    <dgm:pt modelId="{05BEA0A0-BE5B-4B39-9D78-3B0391F29192}" type="pres">
      <dgm:prSet presAssocID="{94036015-B6AD-4450-867D-6802965DC5C8}" presName="horz2" presStyleCnt="0"/>
      <dgm:spPr/>
    </dgm:pt>
    <dgm:pt modelId="{AF64474C-EA44-4A4A-AF22-5B986C5D1570}" type="pres">
      <dgm:prSet presAssocID="{94036015-B6AD-4450-867D-6802965DC5C8}" presName="horzSpace2" presStyleCnt="0"/>
      <dgm:spPr/>
    </dgm:pt>
    <dgm:pt modelId="{9DCB1125-5FF6-4AA1-A8F9-959471130EF9}" type="pres">
      <dgm:prSet presAssocID="{94036015-B6AD-4450-867D-6802965DC5C8}" presName="tx2" presStyleLbl="revTx" presStyleIdx="3" presStyleCnt="4"/>
      <dgm:spPr/>
    </dgm:pt>
    <dgm:pt modelId="{DFEFDED3-C774-4E85-B028-186103957D00}" type="pres">
      <dgm:prSet presAssocID="{94036015-B6AD-4450-867D-6802965DC5C8}" presName="vert2" presStyleCnt="0"/>
      <dgm:spPr/>
    </dgm:pt>
    <dgm:pt modelId="{411FDB14-1212-4606-9DEF-0FEB6CA720A1}" type="pres">
      <dgm:prSet presAssocID="{94036015-B6AD-4450-867D-6802965DC5C8}" presName="thinLine2b" presStyleLbl="callout" presStyleIdx="2" presStyleCnt="3"/>
      <dgm:spPr/>
    </dgm:pt>
    <dgm:pt modelId="{122A448C-08CF-44A5-992E-C2A74BB683AE}" type="pres">
      <dgm:prSet presAssocID="{94036015-B6AD-4450-867D-6802965DC5C8}" presName="vertSpace2b" presStyleCnt="0"/>
      <dgm:spPr/>
    </dgm:pt>
  </dgm:ptLst>
  <dgm:cxnLst>
    <dgm:cxn modelId="{F1ADE606-E0AB-4032-84DD-1C3A95CE798D}" type="presOf" srcId="{A4893310-6A54-4A38-9E7F-6627173F283E}" destId="{EFF0830C-16AB-47FA-BBCE-F7AF2F17F107}" srcOrd="0" destOrd="0" presId="urn:microsoft.com/office/officeart/2008/layout/LinedList"/>
    <dgm:cxn modelId="{89E62C5E-33D5-452F-9173-BEC481E4800E}" srcId="{AB9C32A7-5C9E-496D-B0CE-B4A1D849E34D}" destId="{A4893310-6A54-4A38-9E7F-6627173F283E}" srcOrd="0" destOrd="0" parTransId="{272D5037-6699-45EA-AEDB-F4E32235D508}" sibTransId="{2FB56E71-F158-4BB6-AF34-F665B746505F}"/>
    <dgm:cxn modelId="{1F6F8160-D194-455E-9D1F-7EA5EEBABA0E}" type="presOf" srcId="{EBEB0F8D-5D9A-4C39-AE3A-C98EB75FEFF1}" destId="{2E4BC7B1-931A-45FB-8B21-4F2515B39395}" srcOrd="0" destOrd="0" presId="urn:microsoft.com/office/officeart/2008/layout/LinedList"/>
    <dgm:cxn modelId="{E8062385-347A-47CB-A00D-080DCF03950A}" type="presOf" srcId="{2D4D36B6-405F-43A5-8814-6B9F90F6DF88}" destId="{7BDC7AE4-F1F8-442E-A52D-9B6C8F4E9C1C}" srcOrd="0" destOrd="0" presId="urn:microsoft.com/office/officeart/2008/layout/LinedList"/>
    <dgm:cxn modelId="{D6721693-2C3B-4D08-B585-3B2A71460C6C}" type="presOf" srcId="{94036015-B6AD-4450-867D-6802965DC5C8}" destId="{9DCB1125-5FF6-4AA1-A8F9-959471130EF9}" srcOrd="0" destOrd="0" presId="urn:microsoft.com/office/officeart/2008/layout/LinedList"/>
    <dgm:cxn modelId="{06E4D0C3-EF0E-4AFB-A9D4-DCBE5D0BB90B}" srcId="{EBEB0F8D-5D9A-4C39-AE3A-C98EB75FEFF1}" destId="{AB9C32A7-5C9E-496D-B0CE-B4A1D849E34D}" srcOrd="0" destOrd="0" parTransId="{1CDA0CC4-FDBD-4C71-B8B8-5B6B91218F81}" sibTransId="{8895928E-A95E-4840-B4B9-246E5E5CA5AD}"/>
    <dgm:cxn modelId="{BD5E86DA-6000-4EB1-8C91-F6A3522DBEB1}" type="presOf" srcId="{AB9C32A7-5C9E-496D-B0CE-B4A1D849E34D}" destId="{2C2461D2-55CA-46F2-BDF1-E8D52A71C6E7}" srcOrd="0" destOrd="0" presId="urn:microsoft.com/office/officeart/2008/layout/LinedList"/>
    <dgm:cxn modelId="{64351AF8-C7EF-4338-988F-FA7B136B344D}" srcId="{AB9C32A7-5C9E-496D-B0CE-B4A1D849E34D}" destId="{2D4D36B6-405F-43A5-8814-6B9F90F6DF88}" srcOrd="1" destOrd="0" parTransId="{0371E14C-811D-4C2D-BACA-7A534E335BEC}" sibTransId="{73AB3DA8-054C-451A-8979-134600ED1CF7}"/>
    <dgm:cxn modelId="{F7A445FA-6439-44EE-B49E-8823EF61CDDF}" srcId="{AB9C32A7-5C9E-496D-B0CE-B4A1D849E34D}" destId="{94036015-B6AD-4450-867D-6802965DC5C8}" srcOrd="2" destOrd="0" parTransId="{48E110AA-434F-49D5-9640-796C1B46B0A1}" sibTransId="{D9E2917C-04EC-4700-9C54-A82802D9FF33}"/>
    <dgm:cxn modelId="{D4B79A4C-81D5-46F8-8B9C-54B2121B193F}" type="presParOf" srcId="{2E4BC7B1-931A-45FB-8B21-4F2515B39395}" destId="{73B381A0-9BB8-41A5-B0B7-2AC29E8E25BF}" srcOrd="0" destOrd="0" presId="urn:microsoft.com/office/officeart/2008/layout/LinedList"/>
    <dgm:cxn modelId="{AA6B3EF2-F863-4FF9-9B7B-07672BF2DCB4}" type="presParOf" srcId="{2E4BC7B1-931A-45FB-8B21-4F2515B39395}" destId="{D6D89457-0438-41C7-AF1D-E9C6062EADC0}" srcOrd="1" destOrd="0" presId="urn:microsoft.com/office/officeart/2008/layout/LinedList"/>
    <dgm:cxn modelId="{E2E26353-65E8-4552-8201-5292087ABE93}" type="presParOf" srcId="{D6D89457-0438-41C7-AF1D-E9C6062EADC0}" destId="{2C2461D2-55CA-46F2-BDF1-E8D52A71C6E7}" srcOrd="0" destOrd="0" presId="urn:microsoft.com/office/officeart/2008/layout/LinedList"/>
    <dgm:cxn modelId="{2590D35C-69B3-450E-950A-CBE2B86B3B95}" type="presParOf" srcId="{D6D89457-0438-41C7-AF1D-E9C6062EADC0}" destId="{A18F6113-7605-4F6C-9552-16926AF42727}" srcOrd="1" destOrd="0" presId="urn:microsoft.com/office/officeart/2008/layout/LinedList"/>
    <dgm:cxn modelId="{FFEB84E7-C894-40EC-BB3A-7FF0D507301B}" type="presParOf" srcId="{A18F6113-7605-4F6C-9552-16926AF42727}" destId="{BF235E4E-ADCC-46A2-9194-DE36B8FEAA31}" srcOrd="0" destOrd="0" presId="urn:microsoft.com/office/officeart/2008/layout/LinedList"/>
    <dgm:cxn modelId="{76B42981-872F-4E70-98B1-B51C0357CA02}" type="presParOf" srcId="{A18F6113-7605-4F6C-9552-16926AF42727}" destId="{480EBD56-FE52-4C03-8F43-A6C0A6FCF794}" srcOrd="1" destOrd="0" presId="urn:microsoft.com/office/officeart/2008/layout/LinedList"/>
    <dgm:cxn modelId="{70328981-3E64-45B9-B6E2-747E50DC6DB5}" type="presParOf" srcId="{480EBD56-FE52-4C03-8F43-A6C0A6FCF794}" destId="{194C9334-A679-4E6D-B955-4068126B159D}" srcOrd="0" destOrd="0" presId="urn:microsoft.com/office/officeart/2008/layout/LinedList"/>
    <dgm:cxn modelId="{4BFA0ED4-D7B5-4A25-A76A-58176BCF8064}" type="presParOf" srcId="{480EBD56-FE52-4C03-8F43-A6C0A6FCF794}" destId="{EFF0830C-16AB-47FA-BBCE-F7AF2F17F107}" srcOrd="1" destOrd="0" presId="urn:microsoft.com/office/officeart/2008/layout/LinedList"/>
    <dgm:cxn modelId="{B0E2FD0A-1959-413F-8FFA-9DB35CBBD509}" type="presParOf" srcId="{480EBD56-FE52-4C03-8F43-A6C0A6FCF794}" destId="{C2710886-2626-4DE0-8911-F1941EFB9B33}" srcOrd="2" destOrd="0" presId="urn:microsoft.com/office/officeart/2008/layout/LinedList"/>
    <dgm:cxn modelId="{D8421855-5433-42B1-95FA-B8F3915D1318}" type="presParOf" srcId="{A18F6113-7605-4F6C-9552-16926AF42727}" destId="{18DCB7A4-9131-443B-A103-F408C039DF4F}" srcOrd="2" destOrd="0" presId="urn:microsoft.com/office/officeart/2008/layout/LinedList"/>
    <dgm:cxn modelId="{4A28EE40-8D84-4F5A-BB72-83EB9E140EA2}" type="presParOf" srcId="{A18F6113-7605-4F6C-9552-16926AF42727}" destId="{7116BD9C-5D40-44FE-A677-CA5141148091}" srcOrd="3" destOrd="0" presId="urn:microsoft.com/office/officeart/2008/layout/LinedList"/>
    <dgm:cxn modelId="{9EDCF411-C21A-402D-A23E-E94C45ACF506}" type="presParOf" srcId="{A18F6113-7605-4F6C-9552-16926AF42727}" destId="{F5CF2BFD-BA93-4C5D-9B49-6697E71E3A6D}" srcOrd="4" destOrd="0" presId="urn:microsoft.com/office/officeart/2008/layout/LinedList"/>
    <dgm:cxn modelId="{5182DA31-3907-4C2A-87DD-18B468677EB7}" type="presParOf" srcId="{F5CF2BFD-BA93-4C5D-9B49-6697E71E3A6D}" destId="{B37CAA54-7E06-433B-A242-1324A10930B8}" srcOrd="0" destOrd="0" presId="urn:microsoft.com/office/officeart/2008/layout/LinedList"/>
    <dgm:cxn modelId="{14BA964F-C2A7-48E8-9CAA-998803AE312C}" type="presParOf" srcId="{F5CF2BFD-BA93-4C5D-9B49-6697E71E3A6D}" destId="{7BDC7AE4-F1F8-442E-A52D-9B6C8F4E9C1C}" srcOrd="1" destOrd="0" presId="urn:microsoft.com/office/officeart/2008/layout/LinedList"/>
    <dgm:cxn modelId="{BE45B034-E50E-478E-9E47-11F377176A82}" type="presParOf" srcId="{F5CF2BFD-BA93-4C5D-9B49-6697E71E3A6D}" destId="{F013D0F0-2F2C-4C7D-A7B5-7DC072B0718E}" srcOrd="2" destOrd="0" presId="urn:microsoft.com/office/officeart/2008/layout/LinedList"/>
    <dgm:cxn modelId="{A810F664-A129-45A1-B151-F8F5AD441BA7}" type="presParOf" srcId="{A18F6113-7605-4F6C-9552-16926AF42727}" destId="{6195F62F-3E0E-46A5-8FE6-FD23FA4873C9}" srcOrd="5" destOrd="0" presId="urn:microsoft.com/office/officeart/2008/layout/LinedList"/>
    <dgm:cxn modelId="{0E3EC06E-E89E-4FC3-819B-B2E2E1B4A23B}" type="presParOf" srcId="{A18F6113-7605-4F6C-9552-16926AF42727}" destId="{82734583-9D4B-40B5-B922-E24B6A050EAF}" srcOrd="6" destOrd="0" presId="urn:microsoft.com/office/officeart/2008/layout/LinedList"/>
    <dgm:cxn modelId="{611939F1-5097-4899-BAFD-7BB88B9F032B}" type="presParOf" srcId="{A18F6113-7605-4F6C-9552-16926AF42727}" destId="{05BEA0A0-BE5B-4B39-9D78-3B0391F29192}" srcOrd="7" destOrd="0" presId="urn:microsoft.com/office/officeart/2008/layout/LinedList"/>
    <dgm:cxn modelId="{22037D18-A5AB-4377-8F9B-50658ED7774B}" type="presParOf" srcId="{05BEA0A0-BE5B-4B39-9D78-3B0391F29192}" destId="{AF64474C-EA44-4A4A-AF22-5B986C5D1570}" srcOrd="0" destOrd="0" presId="urn:microsoft.com/office/officeart/2008/layout/LinedList"/>
    <dgm:cxn modelId="{9963AF45-EE07-43CF-9EE5-FD0CBC59364B}" type="presParOf" srcId="{05BEA0A0-BE5B-4B39-9D78-3B0391F29192}" destId="{9DCB1125-5FF6-4AA1-A8F9-959471130EF9}" srcOrd="1" destOrd="0" presId="urn:microsoft.com/office/officeart/2008/layout/LinedList"/>
    <dgm:cxn modelId="{F693A612-9CF3-483F-A1ED-F59F051CB326}" type="presParOf" srcId="{05BEA0A0-BE5B-4B39-9D78-3B0391F29192}" destId="{DFEFDED3-C774-4E85-B028-186103957D00}" srcOrd="2" destOrd="0" presId="urn:microsoft.com/office/officeart/2008/layout/LinedList"/>
    <dgm:cxn modelId="{831CC7CA-F2CF-497D-92F8-FCBF9D77FF74}" type="presParOf" srcId="{A18F6113-7605-4F6C-9552-16926AF42727}" destId="{411FDB14-1212-4606-9DEF-0FEB6CA720A1}" srcOrd="8" destOrd="0" presId="urn:microsoft.com/office/officeart/2008/layout/LinedList"/>
    <dgm:cxn modelId="{7A89D9D3-C830-47A4-9493-DC2172887669}" type="presParOf" srcId="{A18F6113-7605-4F6C-9552-16926AF42727}" destId="{122A448C-08CF-44A5-992E-C2A74BB683AE}"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EB0F8D-5D9A-4C39-AE3A-C98EB75FEFF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AB9C32A7-5C9E-496D-B0CE-B4A1D849E34D}">
      <dgm:prSet phldrT="[Texto]" custT="1"/>
      <dgm:spPr/>
      <dgm:t>
        <a:bodyPr/>
        <a:lstStyle/>
        <a:p>
          <a:r>
            <a:rPr lang="es-EC" sz="1800" dirty="0"/>
            <a:t>Validación de parámetros Contador de personas</a:t>
          </a:r>
        </a:p>
      </dgm:t>
    </dgm:pt>
    <dgm:pt modelId="{1CDA0CC4-FDBD-4C71-B8B8-5B6B91218F81}" type="parTrans" cxnId="{06E4D0C3-EF0E-4AFB-A9D4-DCBE5D0BB90B}">
      <dgm:prSet/>
      <dgm:spPr/>
      <dgm:t>
        <a:bodyPr/>
        <a:lstStyle/>
        <a:p>
          <a:endParaRPr lang="es-EC"/>
        </a:p>
      </dgm:t>
    </dgm:pt>
    <dgm:pt modelId="{8895928E-A95E-4840-B4B9-246E5E5CA5AD}" type="sibTrans" cxnId="{06E4D0C3-EF0E-4AFB-A9D4-DCBE5D0BB90B}">
      <dgm:prSet/>
      <dgm:spPr/>
      <dgm:t>
        <a:bodyPr/>
        <a:lstStyle/>
        <a:p>
          <a:endParaRPr lang="es-EC"/>
        </a:p>
      </dgm:t>
    </dgm:pt>
    <dgm:pt modelId="{A4893310-6A54-4A38-9E7F-6627173F283E}">
      <dgm:prSet phldrT="[Texto]" custT="1"/>
      <dgm:spPr/>
      <dgm:t>
        <a:bodyPr/>
        <a:lstStyle/>
        <a:p>
          <a:r>
            <a:rPr lang="es-EC" sz="2400" b="1" i="1" dirty="0"/>
            <a:t>Aforo 50%</a:t>
          </a:r>
          <a:endParaRPr lang="es-EC" sz="2400" dirty="0"/>
        </a:p>
      </dgm:t>
    </dgm:pt>
    <dgm:pt modelId="{272D5037-6699-45EA-AEDB-F4E32235D508}" type="parTrans" cxnId="{89E62C5E-33D5-452F-9173-BEC481E4800E}">
      <dgm:prSet/>
      <dgm:spPr/>
      <dgm:t>
        <a:bodyPr/>
        <a:lstStyle/>
        <a:p>
          <a:endParaRPr lang="es-EC"/>
        </a:p>
      </dgm:t>
    </dgm:pt>
    <dgm:pt modelId="{2FB56E71-F158-4BB6-AF34-F665B746505F}" type="sibTrans" cxnId="{89E62C5E-33D5-452F-9173-BEC481E4800E}">
      <dgm:prSet/>
      <dgm:spPr/>
      <dgm:t>
        <a:bodyPr/>
        <a:lstStyle/>
        <a:p>
          <a:endParaRPr lang="es-EC"/>
        </a:p>
      </dgm:t>
    </dgm:pt>
    <dgm:pt modelId="{2D4D36B6-405F-43A5-8814-6B9F90F6DF88}">
      <dgm:prSet phldrT="[Texto]" custT="1"/>
      <dgm:spPr/>
      <dgm:t>
        <a:bodyPr/>
        <a:lstStyle/>
        <a:p>
          <a:r>
            <a:rPr lang="es-EC" sz="2400" b="1" i="1" dirty="0"/>
            <a:t>Aforo 75%</a:t>
          </a:r>
          <a:endParaRPr lang="es-EC" sz="2400" dirty="0"/>
        </a:p>
      </dgm:t>
    </dgm:pt>
    <dgm:pt modelId="{0371E14C-811D-4C2D-BACA-7A534E335BEC}" type="parTrans" cxnId="{64351AF8-C7EF-4338-988F-FA7B136B344D}">
      <dgm:prSet/>
      <dgm:spPr/>
      <dgm:t>
        <a:bodyPr/>
        <a:lstStyle/>
        <a:p>
          <a:endParaRPr lang="es-EC"/>
        </a:p>
      </dgm:t>
    </dgm:pt>
    <dgm:pt modelId="{73AB3DA8-054C-451A-8979-134600ED1CF7}" type="sibTrans" cxnId="{64351AF8-C7EF-4338-988F-FA7B136B344D}">
      <dgm:prSet/>
      <dgm:spPr/>
      <dgm:t>
        <a:bodyPr/>
        <a:lstStyle/>
        <a:p>
          <a:endParaRPr lang="es-EC"/>
        </a:p>
      </dgm:t>
    </dgm:pt>
    <dgm:pt modelId="{94036015-B6AD-4450-867D-6802965DC5C8}">
      <dgm:prSet phldrT="[Texto]" custT="1"/>
      <dgm:spPr/>
      <dgm:t>
        <a:bodyPr/>
        <a:lstStyle/>
        <a:p>
          <a:r>
            <a:rPr lang="es-EC" sz="2400" b="1" i="1" dirty="0"/>
            <a:t>Aforo 100 %</a:t>
          </a:r>
          <a:endParaRPr lang="es-EC" sz="2400" dirty="0"/>
        </a:p>
      </dgm:t>
    </dgm:pt>
    <dgm:pt modelId="{48E110AA-434F-49D5-9640-796C1B46B0A1}" type="parTrans" cxnId="{F7A445FA-6439-44EE-B49E-8823EF61CDDF}">
      <dgm:prSet/>
      <dgm:spPr/>
      <dgm:t>
        <a:bodyPr/>
        <a:lstStyle/>
        <a:p>
          <a:endParaRPr lang="es-EC"/>
        </a:p>
      </dgm:t>
    </dgm:pt>
    <dgm:pt modelId="{D9E2917C-04EC-4700-9C54-A82802D9FF33}" type="sibTrans" cxnId="{F7A445FA-6439-44EE-B49E-8823EF61CDDF}">
      <dgm:prSet/>
      <dgm:spPr/>
      <dgm:t>
        <a:bodyPr/>
        <a:lstStyle/>
        <a:p>
          <a:endParaRPr lang="es-EC"/>
        </a:p>
      </dgm:t>
    </dgm:pt>
    <dgm:pt modelId="{2E4BC7B1-931A-45FB-8B21-4F2515B39395}" type="pres">
      <dgm:prSet presAssocID="{EBEB0F8D-5D9A-4C39-AE3A-C98EB75FEFF1}" presName="vert0" presStyleCnt="0">
        <dgm:presLayoutVars>
          <dgm:dir/>
          <dgm:animOne val="branch"/>
          <dgm:animLvl val="lvl"/>
        </dgm:presLayoutVars>
      </dgm:prSet>
      <dgm:spPr/>
    </dgm:pt>
    <dgm:pt modelId="{73B381A0-9BB8-41A5-B0B7-2AC29E8E25BF}" type="pres">
      <dgm:prSet presAssocID="{AB9C32A7-5C9E-496D-B0CE-B4A1D849E34D}" presName="thickLine" presStyleLbl="alignNode1" presStyleIdx="0" presStyleCnt="1"/>
      <dgm:spPr/>
    </dgm:pt>
    <dgm:pt modelId="{D6D89457-0438-41C7-AF1D-E9C6062EADC0}" type="pres">
      <dgm:prSet presAssocID="{AB9C32A7-5C9E-496D-B0CE-B4A1D849E34D}" presName="horz1" presStyleCnt="0"/>
      <dgm:spPr/>
    </dgm:pt>
    <dgm:pt modelId="{2C2461D2-55CA-46F2-BDF1-E8D52A71C6E7}" type="pres">
      <dgm:prSet presAssocID="{AB9C32A7-5C9E-496D-B0CE-B4A1D849E34D}" presName="tx1" presStyleLbl="revTx" presStyleIdx="0" presStyleCnt="4" custScaleX="315440"/>
      <dgm:spPr/>
    </dgm:pt>
    <dgm:pt modelId="{A18F6113-7605-4F6C-9552-16926AF42727}" type="pres">
      <dgm:prSet presAssocID="{AB9C32A7-5C9E-496D-B0CE-B4A1D849E34D}" presName="vert1" presStyleCnt="0"/>
      <dgm:spPr/>
    </dgm:pt>
    <dgm:pt modelId="{BF235E4E-ADCC-46A2-9194-DE36B8FEAA31}" type="pres">
      <dgm:prSet presAssocID="{A4893310-6A54-4A38-9E7F-6627173F283E}" presName="vertSpace2a" presStyleCnt="0"/>
      <dgm:spPr/>
    </dgm:pt>
    <dgm:pt modelId="{480EBD56-FE52-4C03-8F43-A6C0A6FCF794}" type="pres">
      <dgm:prSet presAssocID="{A4893310-6A54-4A38-9E7F-6627173F283E}" presName="horz2" presStyleCnt="0"/>
      <dgm:spPr/>
    </dgm:pt>
    <dgm:pt modelId="{194C9334-A679-4E6D-B955-4068126B159D}" type="pres">
      <dgm:prSet presAssocID="{A4893310-6A54-4A38-9E7F-6627173F283E}" presName="horzSpace2" presStyleCnt="0"/>
      <dgm:spPr/>
    </dgm:pt>
    <dgm:pt modelId="{EFF0830C-16AB-47FA-BBCE-F7AF2F17F107}" type="pres">
      <dgm:prSet presAssocID="{A4893310-6A54-4A38-9E7F-6627173F283E}" presName="tx2" presStyleLbl="revTx" presStyleIdx="1" presStyleCnt="4"/>
      <dgm:spPr/>
    </dgm:pt>
    <dgm:pt modelId="{C2710886-2626-4DE0-8911-F1941EFB9B33}" type="pres">
      <dgm:prSet presAssocID="{A4893310-6A54-4A38-9E7F-6627173F283E}" presName="vert2" presStyleCnt="0"/>
      <dgm:spPr/>
    </dgm:pt>
    <dgm:pt modelId="{18DCB7A4-9131-443B-A103-F408C039DF4F}" type="pres">
      <dgm:prSet presAssocID="{A4893310-6A54-4A38-9E7F-6627173F283E}" presName="thinLine2b" presStyleLbl="callout" presStyleIdx="0" presStyleCnt="3"/>
      <dgm:spPr/>
    </dgm:pt>
    <dgm:pt modelId="{7116BD9C-5D40-44FE-A677-CA5141148091}" type="pres">
      <dgm:prSet presAssocID="{A4893310-6A54-4A38-9E7F-6627173F283E}" presName="vertSpace2b" presStyleCnt="0"/>
      <dgm:spPr/>
    </dgm:pt>
    <dgm:pt modelId="{F5CF2BFD-BA93-4C5D-9B49-6697E71E3A6D}" type="pres">
      <dgm:prSet presAssocID="{2D4D36B6-405F-43A5-8814-6B9F90F6DF88}" presName="horz2" presStyleCnt="0"/>
      <dgm:spPr/>
    </dgm:pt>
    <dgm:pt modelId="{B37CAA54-7E06-433B-A242-1324A10930B8}" type="pres">
      <dgm:prSet presAssocID="{2D4D36B6-405F-43A5-8814-6B9F90F6DF88}" presName="horzSpace2" presStyleCnt="0"/>
      <dgm:spPr/>
    </dgm:pt>
    <dgm:pt modelId="{7BDC7AE4-F1F8-442E-A52D-9B6C8F4E9C1C}" type="pres">
      <dgm:prSet presAssocID="{2D4D36B6-405F-43A5-8814-6B9F90F6DF88}" presName="tx2" presStyleLbl="revTx" presStyleIdx="2" presStyleCnt="4"/>
      <dgm:spPr/>
    </dgm:pt>
    <dgm:pt modelId="{F013D0F0-2F2C-4C7D-A7B5-7DC072B0718E}" type="pres">
      <dgm:prSet presAssocID="{2D4D36B6-405F-43A5-8814-6B9F90F6DF88}" presName="vert2" presStyleCnt="0"/>
      <dgm:spPr/>
    </dgm:pt>
    <dgm:pt modelId="{6195F62F-3E0E-46A5-8FE6-FD23FA4873C9}" type="pres">
      <dgm:prSet presAssocID="{2D4D36B6-405F-43A5-8814-6B9F90F6DF88}" presName="thinLine2b" presStyleLbl="callout" presStyleIdx="1" presStyleCnt="3"/>
      <dgm:spPr/>
    </dgm:pt>
    <dgm:pt modelId="{82734583-9D4B-40B5-B922-E24B6A050EAF}" type="pres">
      <dgm:prSet presAssocID="{2D4D36B6-405F-43A5-8814-6B9F90F6DF88}" presName="vertSpace2b" presStyleCnt="0"/>
      <dgm:spPr/>
    </dgm:pt>
    <dgm:pt modelId="{05BEA0A0-BE5B-4B39-9D78-3B0391F29192}" type="pres">
      <dgm:prSet presAssocID="{94036015-B6AD-4450-867D-6802965DC5C8}" presName="horz2" presStyleCnt="0"/>
      <dgm:spPr/>
    </dgm:pt>
    <dgm:pt modelId="{AF64474C-EA44-4A4A-AF22-5B986C5D1570}" type="pres">
      <dgm:prSet presAssocID="{94036015-B6AD-4450-867D-6802965DC5C8}" presName="horzSpace2" presStyleCnt="0"/>
      <dgm:spPr/>
    </dgm:pt>
    <dgm:pt modelId="{9DCB1125-5FF6-4AA1-A8F9-959471130EF9}" type="pres">
      <dgm:prSet presAssocID="{94036015-B6AD-4450-867D-6802965DC5C8}" presName="tx2" presStyleLbl="revTx" presStyleIdx="3" presStyleCnt="4"/>
      <dgm:spPr/>
    </dgm:pt>
    <dgm:pt modelId="{DFEFDED3-C774-4E85-B028-186103957D00}" type="pres">
      <dgm:prSet presAssocID="{94036015-B6AD-4450-867D-6802965DC5C8}" presName="vert2" presStyleCnt="0"/>
      <dgm:spPr/>
    </dgm:pt>
    <dgm:pt modelId="{411FDB14-1212-4606-9DEF-0FEB6CA720A1}" type="pres">
      <dgm:prSet presAssocID="{94036015-B6AD-4450-867D-6802965DC5C8}" presName="thinLine2b" presStyleLbl="callout" presStyleIdx="2" presStyleCnt="3"/>
      <dgm:spPr/>
    </dgm:pt>
    <dgm:pt modelId="{122A448C-08CF-44A5-992E-C2A74BB683AE}" type="pres">
      <dgm:prSet presAssocID="{94036015-B6AD-4450-867D-6802965DC5C8}" presName="vertSpace2b" presStyleCnt="0"/>
      <dgm:spPr/>
    </dgm:pt>
  </dgm:ptLst>
  <dgm:cxnLst>
    <dgm:cxn modelId="{F1ADE606-E0AB-4032-84DD-1C3A95CE798D}" type="presOf" srcId="{A4893310-6A54-4A38-9E7F-6627173F283E}" destId="{EFF0830C-16AB-47FA-BBCE-F7AF2F17F107}" srcOrd="0" destOrd="0" presId="urn:microsoft.com/office/officeart/2008/layout/LinedList"/>
    <dgm:cxn modelId="{89E62C5E-33D5-452F-9173-BEC481E4800E}" srcId="{AB9C32A7-5C9E-496D-B0CE-B4A1D849E34D}" destId="{A4893310-6A54-4A38-9E7F-6627173F283E}" srcOrd="0" destOrd="0" parTransId="{272D5037-6699-45EA-AEDB-F4E32235D508}" sibTransId="{2FB56E71-F158-4BB6-AF34-F665B746505F}"/>
    <dgm:cxn modelId="{1F6F8160-D194-455E-9D1F-7EA5EEBABA0E}" type="presOf" srcId="{EBEB0F8D-5D9A-4C39-AE3A-C98EB75FEFF1}" destId="{2E4BC7B1-931A-45FB-8B21-4F2515B39395}" srcOrd="0" destOrd="0" presId="urn:microsoft.com/office/officeart/2008/layout/LinedList"/>
    <dgm:cxn modelId="{E8062385-347A-47CB-A00D-080DCF03950A}" type="presOf" srcId="{2D4D36B6-405F-43A5-8814-6B9F90F6DF88}" destId="{7BDC7AE4-F1F8-442E-A52D-9B6C8F4E9C1C}" srcOrd="0" destOrd="0" presId="urn:microsoft.com/office/officeart/2008/layout/LinedList"/>
    <dgm:cxn modelId="{D6721693-2C3B-4D08-B585-3B2A71460C6C}" type="presOf" srcId="{94036015-B6AD-4450-867D-6802965DC5C8}" destId="{9DCB1125-5FF6-4AA1-A8F9-959471130EF9}" srcOrd="0" destOrd="0" presId="urn:microsoft.com/office/officeart/2008/layout/LinedList"/>
    <dgm:cxn modelId="{06E4D0C3-EF0E-4AFB-A9D4-DCBE5D0BB90B}" srcId="{EBEB0F8D-5D9A-4C39-AE3A-C98EB75FEFF1}" destId="{AB9C32A7-5C9E-496D-B0CE-B4A1D849E34D}" srcOrd="0" destOrd="0" parTransId="{1CDA0CC4-FDBD-4C71-B8B8-5B6B91218F81}" sibTransId="{8895928E-A95E-4840-B4B9-246E5E5CA5AD}"/>
    <dgm:cxn modelId="{BD5E86DA-6000-4EB1-8C91-F6A3522DBEB1}" type="presOf" srcId="{AB9C32A7-5C9E-496D-B0CE-B4A1D849E34D}" destId="{2C2461D2-55CA-46F2-BDF1-E8D52A71C6E7}" srcOrd="0" destOrd="0" presId="urn:microsoft.com/office/officeart/2008/layout/LinedList"/>
    <dgm:cxn modelId="{64351AF8-C7EF-4338-988F-FA7B136B344D}" srcId="{AB9C32A7-5C9E-496D-B0CE-B4A1D849E34D}" destId="{2D4D36B6-405F-43A5-8814-6B9F90F6DF88}" srcOrd="1" destOrd="0" parTransId="{0371E14C-811D-4C2D-BACA-7A534E335BEC}" sibTransId="{73AB3DA8-054C-451A-8979-134600ED1CF7}"/>
    <dgm:cxn modelId="{F7A445FA-6439-44EE-B49E-8823EF61CDDF}" srcId="{AB9C32A7-5C9E-496D-B0CE-B4A1D849E34D}" destId="{94036015-B6AD-4450-867D-6802965DC5C8}" srcOrd="2" destOrd="0" parTransId="{48E110AA-434F-49D5-9640-796C1B46B0A1}" sibTransId="{D9E2917C-04EC-4700-9C54-A82802D9FF33}"/>
    <dgm:cxn modelId="{D4B79A4C-81D5-46F8-8B9C-54B2121B193F}" type="presParOf" srcId="{2E4BC7B1-931A-45FB-8B21-4F2515B39395}" destId="{73B381A0-9BB8-41A5-B0B7-2AC29E8E25BF}" srcOrd="0" destOrd="0" presId="urn:microsoft.com/office/officeart/2008/layout/LinedList"/>
    <dgm:cxn modelId="{AA6B3EF2-F863-4FF9-9B7B-07672BF2DCB4}" type="presParOf" srcId="{2E4BC7B1-931A-45FB-8B21-4F2515B39395}" destId="{D6D89457-0438-41C7-AF1D-E9C6062EADC0}" srcOrd="1" destOrd="0" presId="urn:microsoft.com/office/officeart/2008/layout/LinedList"/>
    <dgm:cxn modelId="{E2E26353-65E8-4552-8201-5292087ABE93}" type="presParOf" srcId="{D6D89457-0438-41C7-AF1D-E9C6062EADC0}" destId="{2C2461D2-55CA-46F2-BDF1-E8D52A71C6E7}" srcOrd="0" destOrd="0" presId="urn:microsoft.com/office/officeart/2008/layout/LinedList"/>
    <dgm:cxn modelId="{2590D35C-69B3-450E-950A-CBE2B86B3B95}" type="presParOf" srcId="{D6D89457-0438-41C7-AF1D-E9C6062EADC0}" destId="{A18F6113-7605-4F6C-9552-16926AF42727}" srcOrd="1" destOrd="0" presId="urn:microsoft.com/office/officeart/2008/layout/LinedList"/>
    <dgm:cxn modelId="{FFEB84E7-C894-40EC-BB3A-7FF0D507301B}" type="presParOf" srcId="{A18F6113-7605-4F6C-9552-16926AF42727}" destId="{BF235E4E-ADCC-46A2-9194-DE36B8FEAA31}" srcOrd="0" destOrd="0" presId="urn:microsoft.com/office/officeart/2008/layout/LinedList"/>
    <dgm:cxn modelId="{76B42981-872F-4E70-98B1-B51C0357CA02}" type="presParOf" srcId="{A18F6113-7605-4F6C-9552-16926AF42727}" destId="{480EBD56-FE52-4C03-8F43-A6C0A6FCF794}" srcOrd="1" destOrd="0" presId="urn:microsoft.com/office/officeart/2008/layout/LinedList"/>
    <dgm:cxn modelId="{70328981-3E64-45B9-B6E2-747E50DC6DB5}" type="presParOf" srcId="{480EBD56-FE52-4C03-8F43-A6C0A6FCF794}" destId="{194C9334-A679-4E6D-B955-4068126B159D}" srcOrd="0" destOrd="0" presId="urn:microsoft.com/office/officeart/2008/layout/LinedList"/>
    <dgm:cxn modelId="{4BFA0ED4-D7B5-4A25-A76A-58176BCF8064}" type="presParOf" srcId="{480EBD56-FE52-4C03-8F43-A6C0A6FCF794}" destId="{EFF0830C-16AB-47FA-BBCE-F7AF2F17F107}" srcOrd="1" destOrd="0" presId="urn:microsoft.com/office/officeart/2008/layout/LinedList"/>
    <dgm:cxn modelId="{B0E2FD0A-1959-413F-8FFA-9DB35CBBD509}" type="presParOf" srcId="{480EBD56-FE52-4C03-8F43-A6C0A6FCF794}" destId="{C2710886-2626-4DE0-8911-F1941EFB9B33}" srcOrd="2" destOrd="0" presId="urn:microsoft.com/office/officeart/2008/layout/LinedList"/>
    <dgm:cxn modelId="{D8421855-5433-42B1-95FA-B8F3915D1318}" type="presParOf" srcId="{A18F6113-7605-4F6C-9552-16926AF42727}" destId="{18DCB7A4-9131-443B-A103-F408C039DF4F}" srcOrd="2" destOrd="0" presId="urn:microsoft.com/office/officeart/2008/layout/LinedList"/>
    <dgm:cxn modelId="{4A28EE40-8D84-4F5A-BB72-83EB9E140EA2}" type="presParOf" srcId="{A18F6113-7605-4F6C-9552-16926AF42727}" destId="{7116BD9C-5D40-44FE-A677-CA5141148091}" srcOrd="3" destOrd="0" presId="urn:microsoft.com/office/officeart/2008/layout/LinedList"/>
    <dgm:cxn modelId="{9EDCF411-C21A-402D-A23E-E94C45ACF506}" type="presParOf" srcId="{A18F6113-7605-4F6C-9552-16926AF42727}" destId="{F5CF2BFD-BA93-4C5D-9B49-6697E71E3A6D}" srcOrd="4" destOrd="0" presId="urn:microsoft.com/office/officeart/2008/layout/LinedList"/>
    <dgm:cxn modelId="{5182DA31-3907-4C2A-87DD-18B468677EB7}" type="presParOf" srcId="{F5CF2BFD-BA93-4C5D-9B49-6697E71E3A6D}" destId="{B37CAA54-7E06-433B-A242-1324A10930B8}" srcOrd="0" destOrd="0" presId="urn:microsoft.com/office/officeart/2008/layout/LinedList"/>
    <dgm:cxn modelId="{14BA964F-C2A7-48E8-9CAA-998803AE312C}" type="presParOf" srcId="{F5CF2BFD-BA93-4C5D-9B49-6697E71E3A6D}" destId="{7BDC7AE4-F1F8-442E-A52D-9B6C8F4E9C1C}" srcOrd="1" destOrd="0" presId="urn:microsoft.com/office/officeart/2008/layout/LinedList"/>
    <dgm:cxn modelId="{BE45B034-E50E-478E-9E47-11F377176A82}" type="presParOf" srcId="{F5CF2BFD-BA93-4C5D-9B49-6697E71E3A6D}" destId="{F013D0F0-2F2C-4C7D-A7B5-7DC072B0718E}" srcOrd="2" destOrd="0" presId="urn:microsoft.com/office/officeart/2008/layout/LinedList"/>
    <dgm:cxn modelId="{A810F664-A129-45A1-B151-F8F5AD441BA7}" type="presParOf" srcId="{A18F6113-7605-4F6C-9552-16926AF42727}" destId="{6195F62F-3E0E-46A5-8FE6-FD23FA4873C9}" srcOrd="5" destOrd="0" presId="urn:microsoft.com/office/officeart/2008/layout/LinedList"/>
    <dgm:cxn modelId="{0E3EC06E-E89E-4FC3-819B-B2E2E1B4A23B}" type="presParOf" srcId="{A18F6113-7605-4F6C-9552-16926AF42727}" destId="{82734583-9D4B-40B5-B922-E24B6A050EAF}" srcOrd="6" destOrd="0" presId="urn:microsoft.com/office/officeart/2008/layout/LinedList"/>
    <dgm:cxn modelId="{611939F1-5097-4899-BAFD-7BB88B9F032B}" type="presParOf" srcId="{A18F6113-7605-4F6C-9552-16926AF42727}" destId="{05BEA0A0-BE5B-4B39-9D78-3B0391F29192}" srcOrd="7" destOrd="0" presId="urn:microsoft.com/office/officeart/2008/layout/LinedList"/>
    <dgm:cxn modelId="{22037D18-A5AB-4377-8F9B-50658ED7774B}" type="presParOf" srcId="{05BEA0A0-BE5B-4B39-9D78-3B0391F29192}" destId="{AF64474C-EA44-4A4A-AF22-5B986C5D1570}" srcOrd="0" destOrd="0" presId="urn:microsoft.com/office/officeart/2008/layout/LinedList"/>
    <dgm:cxn modelId="{9963AF45-EE07-43CF-9EE5-FD0CBC59364B}" type="presParOf" srcId="{05BEA0A0-BE5B-4B39-9D78-3B0391F29192}" destId="{9DCB1125-5FF6-4AA1-A8F9-959471130EF9}" srcOrd="1" destOrd="0" presId="urn:microsoft.com/office/officeart/2008/layout/LinedList"/>
    <dgm:cxn modelId="{F693A612-9CF3-483F-A1ED-F59F051CB326}" type="presParOf" srcId="{05BEA0A0-BE5B-4B39-9D78-3B0391F29192}" destId="{DFEFDED3-C774-4E85-B028-186103957D00}" srcOrd="2" destOrd="0" presId="urn:microsoft.com/office/officeart/2008/layout/LinedList"/>
    <dgm:cxn modelId="{831CC7CA-F2CF-497D-92F8-FCBF9D77FF74}" type="presParOf" srcId="{A18F6113-7605-4F6C-9552-16926AF42727}" destId="{411FDB14-1212-4606-9DEF-0FEB6CA720A1}" srcOrd="8" destOrd="0" presId="urn:microsoft.com/office/officeart/2008/layout/LinedList"/>
    <dgm:cxn modelId="{7A89D9D3-C830-47A4-9493-DC2172887669}" type="presParOf" srcId="{A18F6113-7605-4F6C-9552-16926AF42727}" destId="{122A448C-08CF-44A5-992E-C2A74BB683AE}" srcOrd="9"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B9522-A208-41A8-A96D-113143B356E3}">
      <dsp:nvSpPr>
        <dsp:cNvPr id="0" name=""/>
        <dsp:cNvSpPr/>
      </dsp:nvSpPr>
      <dsp:spPr>
        <a:xfrm>
          <a:off x="0" y="272146"/>
          <a:ext cx="688848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8BDDEA-8096-437E-A817-822503A58975}">
      <dsp:nvSpPr>
        <dsp:cNvPr id="0" name=""/>
        <dsp:cNvSpPr/>
      </dsp:nvSpPr>
      <dsp:spPr>
        <a:xfrm>
          <a:off x="344424" y="80266"/>
          <a:ext cx="4821936"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258" tIns="0" rIns="182258" bIns="0" numCol="1" spcCol="1270" anchor="ctr" anchorCtr="0">
          <a:noAutofit/>
        </a:bodyPr>
        <a:lstStyle/>
        <a:p>
          <a:pPr marL="0" lvl="0" indent="0" algn="l" defTabSz="577850">
            <a:lnSpc>
              <a:spcPct val="90000"/>
            </a:lnSpc>
            <a:spcBef>
              <a:spcPct val="0"/>
            </a:spcBef>
            <a:spcAft>
              <a:spcPct val="35000"/>
            </a:spcAft>
            <a:buNone/>
          </a:pPr>
          <a:r>
            <a:rPr lang="es-EC" sz="1300" b="1" kern="1200" dirty="0">
              <a:solidFill>
                <a:schemeClr val="tx1"/>
              </a:solidFill>
            </a:rPr>
            <a:t>Clonar el repositorio Jetson </a:t>
          </a:r>
          <a:r>
            <a:rPr lang="es-EC" sz="1300" b="1" kern="1200" dirty="0" err="1">
              <a:solidFill>
                <a:schemeClr val="tx1"/>
              </a:solidFill>
            </a:rPr>
            <a:t>inference</a:t>
          </a:r>
          <a:endParaRPr lang="es-EC" sz="1300" b="1" kern="1200" dirty="0">
            <a:solidFill>
              <a:schemeClr val="tx1"/>
            </a:solidFill>
          </a:endParaRPr>
        </a:p>
      </dsp:txBody>
      <dsp:txXfrm>
        <a:off x="363158" y="99000"/>
        <a:ext cx="4784468" cy="346292"/>
      </dsp:txXfrm>
    </dsp:sp>
    <dsp:sp modelId="{A182684D-BB4F-4469-A7AD-0BF65988438B}">
      <dsp:nvSpPr>
        <dsp:cNvPr id="0" name=""/>
        <dsp:cNvSpPr/>
      </dsp:nvSpPr>
      <dsp:spPr>
        <a:xfrm>
          <a:off x="0" y="861826"/>
          <a:ext cx="688848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FAD7DC-BBE0-474E-A3C0-30829E4886DF}">
      <dsp:nvSpPr>
        <dsp:cNvPr id="0" name=""/>
        <dsp:cNvSpPr/>
      </dsp:nvSpPr>
      <dsp:spPr>
        <a:xfrm>
          <a:off x="344424" y="669946"/>
          <a:ext cx="4821936"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258" tIns="0" rIns="182258" bIns="0" numCol="1" spcCol="1270" anchor="ctr" anchorCtr="0">
          <a:noAutofit/>
        </a:bodyPr>
        <a:lstStyle/>
        <a:p>
          <a:pPr marL="0" lvl="0" indent="0" algn="l" defTabSz="577850">
            <a:lnSpc>
              <a:spcPct val="90000"/>
            </a:lnSpc>
            <a:spcBef>
              <a:spcPct val="0"/>
            </a:spcBef>
            <a:spcAft>
              <a:spcPct val="35000"/>
            </a:spcAft>
            <a:buNone/>
          </a:pPr>
          <a:r>
            <a:rPr lang="es-EC" sz="1300" b="1" i="1" kern="1200" dirty="0">
              <a:solidFill>
                <a:schemeClr val="tx1"/>
              </a:solidFill>
            </a:rPr>
            <a:t>Obtención del modelo pre-entrenado</a:t>
          </a:r>
          <a:endParaRPr lang="es-EC" sz="1300" kern="1200" dirty="0">
            <a:solidFill>
              <a:schemeClr val="tx1"/>
            </a:solidFill>
          </a:endParaRPr>
        </a:p>
      </dsp:txBody>
      <dsp:txXfrm>
        <a:off x="363158" y="688680"/>
        <a:ext cx="4784468" cy="346292"/>
      </dsp:txXfrm>
    </dsp:sp>
    <dsp:sp modelId="{36998D3D-BAB1-4CC7-B1AC-E76266FCA77F}">
      <dsp:nvSpPr>
        <dsp:cNvPr id="0" name=""/>
        <dsp:cNvSpPr/>
      </dsp:nvSpPr>
      <dsp:spPr>
        <a:xfrm>
          <a:off x="0" y="1451506"/>
          <a:ext cx="688848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89035D-0535-4C5E-80F1-0BF0E7E88BE4}">
      <dsp:nvSpPr>
        <dsp:cNvPr id="0" name=""/>
        <dsp:cNvSpPr/>
      </dsp:nvSpPr>
      <dsp:spPr>
        <a:xfrm>
          <a:off x="344424" y="1259626"/>
          <a:ext cx="4821936"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258" tIns="0" rIns="182258" bIns="0" numCol="1" spcCol="1270" anchor="ctr" anchorCtr="0">
          <a:noAutofit/>
        </a:bodyPr>
        <a:lstStyle/>
        <a:p>
          <a:pPr marL="0" lvl="0" indent="0" algn="l" defTabSz="577850">
            <a:lnSpc>
              <a:spcPct val="90000"/>
            </a:lnSpc>
            <a:spcBef>
              <a:spcPct val="0"/>
            </a:spcBef>
            <a:spcAft>
              <a:spcPct val="35000"/>
            </a:spcAft>
            <a:buNone/>
          </a:pPr>
          <a:r>
            <a:rPr lang="es-EC" sz="1300" b="1" i="1" kern="1200" dirty="0">
              <a:solidFill>
                <a:schemeClr val="tx1"/>
              </a:solidFill>
            </a:rPr>
            <a:t>Obtención del conjunto de datos personalizado de Kaggle</a:t>
          </a:r>
          <a:endParaRPr lang="es-EC" sz="1300" kern="1200" dirty="0">
            <a:solidFill>
              <a:schemeClr val="tx1"/>
            </a:solidFill>
          </a:endParaRPr>
        </a:p>
      </dsp:txBody>
      <dsp:txXfrm>
        <a:off x="363158" y="1278360"/>
        <a:ext cx="4784468" cy="346292"/>
      </dsp:txXfrm>
    </dsp:sp>
    <dsp:sp modelId="{A3DFD7AE-7E89-43D5-9CCE-1794ABD5D096}">
      <dsp:nvSpPr>
        <dsp:cNvPr id="0" name=""/>
        <dsp:cNvSpPr/>
      </dsp:nvSpPr>
      <dsp:spPr>
        <a:xfrm>
          <a:off x="0" y="2041186"/>
          <a:ext cx="688848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7E272C-B757-4701-A011-FA6CCD9897E8}">
      <dsp:nvSpPr>
        <dsp:cNvPr id="0" name=""/>
        <dsp:cNvSpPr/>
      </dsp:nvSpPr>
      <dsp:spPr>
        <a:xfrm>
          <a:off x="344424" y="1849306"/>
          <a:ext cx="4821936"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258" tIns="0" rIns="182258" bIns="0" numCol="1" spcCol="1270" anchor="ctr" anchorCtr="0">
          <a:noAutofit/>
        </a:bodyPr>
        <a:lstStyle/>
        <a:p>
          <a:pPr marL="0" lvl="0" indent="0" algn="l" defTabSz="577850">
            <a:lnSpc>
              <a:spcPct val="90000"/>
            </a:lnSpc>
            <a:spcBef>
              <a:spcPct val="0"/>
            </a:spcBef>
            <a:spcAft>
              <a:spcPct val="35000"/>
            </a:spcAft>
            <a:buNone/>
          </a:pPr>
          <a:r>
            <a:rPr lang="es-EC" sz="1300" b="1" i="1" kern="1200" dirty="0">
              <a:solidFill>
                <a:schemeClr val="tx1"/>
              </a:solidFill>
            </a:rPr>
            <a:t>Conversión del Dataset a formato VOC de Pascal</a:t>
          </a:r>
        </a:p>
      </dsp:txBody>
      <dsp:txXfrm>
        <a:off x="363158" y="1868040"/>
        <a:ext cx="4784468" cy="346292"/>
      </dsp:txXfrm>
    </dsp:sp>
    <dsp:sp modelId="{7B2863BB-D55B-4B88-8F63-AC87AB5B8EE3}">
      <dsp:nvSpPr>
        <dsp:cNvPr id="0" name=""/>
        <dsp:cNvSpPr/>
      </dsp:nvSpPr>
      <dsp:spPr>
        <a:xfrm>
          <a:off x="0" y="2630866"/>
          <a:ext cx="688848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83BCF5-AE66-405A-A9B0-641B6DF353C0}">
      <dsp:nvSpPr>
        <dsp:cNvPr id="0" name=""/>
        <dsp:cNvSpPr/>
      </dsp:nvSpPr>
      <dsp:spPr>
        <a:xfrm>
          <a:off x="344424" y="2438986"/>
          <a:ext cx="4821936"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258" tIns="0" rIns="182258" bIns="0" numCol="1" spcCol="1270" anchor="ctr" anchorCtr="0">
          <a:noAutofit/>
        </a:bodyPr>
        <a:lstStyle/>
        <a:p>
          <a:pPr marL="0" lvl="0" indent="0" algn="l" defTabSz="577850">
            <a:lnSpc>
              <a:spcPct val="90000"/>
            </a:lnSpc>
            <a:spcBef>
              <a:spcPct val="0"/>
            </a:spcBef>
            <a:spcAft>
              <a:spcPct val="35000"/>
            </a:spcAft>
            <a:buNone/>
          </a:pPr>
          <a:r>
            <a:rPr lang="es-EC" sz="1300" b="1" i="1" kern="1200" dirty="0">
              <a:solidFill>
                <a:schemeClr val="tx1"/>
              </a:solidFill>
            </a:rPr>
            <a:t>Adición de memoria de intercambio para el entrenamiento </a:t>
          </a:r>
        </a:p>
      </dsp:txBody>
      <dsp:txXfrm>
        <a:off x="363158" y="2457720"/>
        <a:ext cx="4784468" cy="346292"/>
      </dsp:txXfrm>
    </dsp:sp>
    <dsp:sp modelId="{BE0304D2-7A49-48DC-9DBB-72564F6DE5D8}">
      <dsp:nvSpPr>
        <dsp:cNvPr id="0" name=""/>
        <dsp:cNvSpPr/>
      </dsp:nvSpPr>
      <dsp:spPr>
        <a:xfrm>
          <a:off x="0" y="3220546"/>
          <a:ext cx="688848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676859-7E70-4362-B334-582BC1003E21}">
      <dsp:nvSpPr>
        <dsp:cNvPr id="0" name=""/>
        <dsp:cNvSpPr/>
      </dsp:nvSpPr>
      <dsp:spPr>
        <a:xfrm>
          <a:off x="344424" y="3028666"/>
          <a:ext cx="4821936"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258" tIns="0" rIns="182258" bIns="0" numCol="1" spcCol="1270" anchor="ctr" anchorCtr="0">
          <a:noAutofit/>
        </a:bodyPr>
        <a:lstStyle/>
        <a:p>
          <a:pPr marL="0" lvl="0" indent="0" algn="l" defTabSz="577850">
            <a:lnSpc>
              <a:spcPct val="90000"/>
            </a:lnSpc>
            <a:spcBef>
              <a:spcPct val="0"/>
            </a:spcBef>
            <a:spcAft>
              <a:spcPct val="35000"/>
            </a:spcAft>
            <a:buNone/>
          </a:pPr>
          <a:r>
            <a:rPr lang="es-EC" sz="1300" b="1" i="1" kern="1200" dirty="0">
              <a:solidFill>
                <a:schemeClr val="tx1"/>
              </a:solidFill>
            </a:rPr>
            <a:t>Reentrenamiento de SSD-MobileNet </a:t>
          </a:r>
        </a:p>
      </dsp:txBody>
      <dsp:txXfrm>
        <a:off x="363158" y="3047400"/>
        <a:ext cx="4784468" cy="346292"/>
      </dsp:txXfrm>
    </dsp:sp>
    <dsp:sp modelId="{F791462F-0FA6-4F5A-9A5A-F83DC4F3A60F}">
      <dsp:nvSpPr>
        <dsp:cNvPr id="0" name=""/>
        <dsp:cNvSpPr/>
      </dsp:nvSpPr>
      <dsp:spPr>
        <a:xfrm>
          <a:off x="0" y="3810226"/>
          <a:ext cx="688848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28530E-EC52-479F-B070-CB00BD64295D}">
      <dsp:nvSpPr>
        <dsp:cNvPr id="0" name=""/>
        <dsp:cNvSpPr/>
      </dsp:nvSpPr>
      <dsp:spPr>
        <a:xfrm>
          <a:off x="344424" y="3618346"/>
          <a:ext cx="4821936"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258" tIns="0" rIns="182258" bIns="0" numCol="1" spcCol="1270" anchor="ctr" anchorCtr="0">
          <a:noAutofit/>
        </a:bodyPr>
        <a:lstStyle/>
        <a:p>
          <a:pPr marL="0" lvl="0" indent="0" algn="l" defTabSz="577850">
            <a:lnSpc>
              <a:spcPct val="90000"/>
            </a:lnSpc>
            <a:spcBef>
              <a:spcPct val="0"/>
            </a:spcBef>
            <a:spcAft>
              <a:spcPct val="35000"/>
            </a:spcAft>
            <a:buNone/>
          </a:pPr>
          <a:r>
            <a:rPr lang="es-EC" sz="1300" b="1" i="1" kern="1200" dirty="0">
              <a:solidFill>
                <a:schemeClr val="tx1"/>
              </a:solidFill>
            </a:rPr>
            <a:t>Conversión del modelo a ONNX</a:t>
          </a:r>
        </a:p>
      </dsp:txBody>
      <dsp:txXfrm>
        <a:off x="363158" y="3637080"/>
        <a:ext cx="4784468"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A087A-601E-4299-AE29-D26A63EB5F56}">
      <dsp:nvSpPr>
        <dsp:cNvPr id="0" name=""/>
        <dsp:cNvSpPr/>
      </dsp:nvSpPr>
      <dsp:spPr>
        <a:xfrm>
          <a:off x="1010098" y="2008"/>
          <a:ext cx="1473656" cy="1473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t>Modelo de detección de personas</a:t>
          </a:r>
        </a:p>
      </dsp:txBody>
      <dsp:txXfrm>
        <a:off x="1225910" y="217820"/>
        <a:ext cx="1042032" cy="1042032"/>
      </dsp:txXfrm>
    </dsp:sp>
    <dsp:sp modelId="{602F3481-BD67-4AA1-8A31-F56521CA7BE6}">
      <dsp:nvSpPr>
        <dsp:cNvPr id="0" name=""/>
        <dsp:cNvSpPr/>
      </dsp:nvSpPr>
      <dsp:spPr>
        <a:xfrm>
          <a:off x="1319566" y="1595326"/>
          <a:ext cx="854720" cy="85472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C" sz="1200" kern="1200"/>
        </a:p>
      </dsp:txBody>
      <dsp:txXfrm>
        <a:off x="1432859" y="1922171"/>
        <a:ext cx="628134" cy="201030"/>
      </dsp:txXfrm>
    </dsp:sp>
    <dsp:sp modelId="{30086696-6FF5-4DF7-865C-A94152CA42C8}">
      <dsp:nvSpPr>
        <dsp:cNvPr id="0" name=""/>
        <dsp:cNvSpPr/>
      </dsp:nvSpPr>
      <dsp:spPr>
        <a:xfrm>
          <a:off x="1010098" y="2569707"/>
          <a:ext cx="1473656" cy="1473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t>Algoritmo de seguimiento SORT</a:t>
          </a:r>
        </a:p>
      </dsp:txBody>
      <dsp:txXfrm>
        <a:off x="1225910" y="2785519"/>
        <a:ext cx="1042032" cy="1042032"/>
      </dsp:txXfrm>
    </dsp:sp>
    <dsp:sp modelId="{B646CAD3-6532-4AC2-904F-88FFD82731C5}">
      <dsp:nvSpPr>
        <dsp:cNvPr id="0" name=""/>
        <dsp:cNvSpPr/>
      </dsp:nvSpPr>
      <dsp:spPr>
        <a:xfrm>
          <a:off x="2704803" y="1748586"/>
          <a:ext cx="468622" cy="548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C" sz="1200" kern="1200"/>
        </a:p>
      </dsp:txBody>
      <dsp:txXfrm>
        <a:off x="2704803" y="1858226"/>
        <a:ext cx="328035" cy="328920"/>
      </dsp:txXfrm>
    </dsp:sp>
    <dsp:sp modelId="{175588C4-0EE7-4C16-9711-86EBA75C66DA}">
      <dsp:nvSpPr>
        <dsp:cNvPr id="0" name=""/>
        <dsp:cNvSpPr/>
      </dsp:nvSpPr>
      <dsp:spPr>
        <a:xfrm>
          <a:off x="3367948" y="549030"/>
          <a:ext cx="2947312" cy="29473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s-EC" sz="3100" kern="1200" dirty="0"/>
            <a:t>Integración</a:t>
          </a:r>
        </a:p>
        <a:p>
          <a:pPr marL="0" lvl="0" indent="0" algn="ctr" defTabSz="1377950">
            <a:lnSpc>
              <a:spcPct val="90000"/>
            </a:lnSpc>
            <a:spcBef>
              <a:spcPct val="0"/>
            </a:spcBef>
            <a:spcAft>
              <a:spcPct val="35000"/>
            </a:spcAft>
            <a:buNone/>
          </a:pPr>
          <a:r>
            <a:rPr lang="es-EC" sz="3100" kern="1200" dirty="0"/>
            <a:t>Contador de personas </a:t>
          </a:r>
        </a:p>
      </dsp:txBody>
      <dsp:txXfrm>
        <a:off x="3799572" y="980654"/>
        <a:ext cx="2084064" cy="20840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381A0-9BB8-41A5-B0B7-2AC29E8E25BF}">
      <dsp:nvSpPr>
        <dsp:cNvPr id="0" name=""/>
        <dsp:cNvSpPr/>
      </dsp:nvSpPr>
      <dsp:spPr>
        <a:xfrm>
          <a:off x="0" y="0"/>
          <a:ext cx="51104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2461D2-55CA-46F2-BDF1-E8D52A71C6E7}">
      <dsp:nvSpPr>
        <dsp:cNvPr id="0" name=""/>
        <dsp:cNvSpPr/>
      </dsp:nvSpPr>
      <dsp:spPr>
        <a:xfrm>
          <a:off x="0" y="0"/>
          <a:ext cx="1344141" cy="237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t>Validación de parámetros detector de mascarillas </a:t>
          </a:r>
        </a:p>
      </dsp:txBody>
      <dsp:txXfrm>
        <a:off x="0" y="0"/>
        <a:ext cx="1344141" cy="2377440"/>
      </dsp:txXfrm>
    </dsp:sp>
    <dsp:sp modelId="{EFF0830C-16AB-47FA-BBCE-F7AF2F17F107}">
      <dsp:nvSpPr>
        <dsp:cNvPr id="0" name=""/>
        <dsp:cNvSpPr/>
      </dsp:nvSpPr>
      <dsp:spPr>
        <a:xfrm>
          <a:off x="1414660" y="37147"/>
          <a:ext cx="3690475" cy="74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EC" sz="2100" b="1" i="1" kern="1200" dirty="0"/>
            <a:t>Validación de detección</a:t>
          </a:r>
          <a:endParaRPr lang="es-EC" sz="2100" kern="1200" dirty="0"/>
        </a:p>
      </dsp:txBody>
      <dsp:txXfrm>
        <a:off x="1414660" y="37147"/>
        <a:ext cx="3690475" cy="742949"/>
      </dsp:txXfrm>
    </dsp:sp>
    <dsp:sp modelId="{18DCB7A4-9131-443B-A103-F408C039DF4F}">
      <dsp:nvSpPr>
        <dsp:cNvPr id="0" name=""/>
        <dsp:cNvSpPr/>
      </dsp:nvSpPr>
      <dsp:spPr>
        <a:xfrm>
          <a:off x="1344141" y="780097"/>
          <a:ext cx="37609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DC7AE4-F1F8-442E-A52D-9B6C8F4E9C1C}">
      <dsp:nvSpPr>
        <dsp:cNvPr id="0" name=""/>
        <dsp:cNvSpPr/>
      </dsp:nvSpPr>
      <dsp:spPr>
        <a:xfrm>
          <a:off x="1414660" y="817244"/>
          <a:ext cx="3690475" cy="74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EC" sz="2100" b="1" i="1" kern="1200" dirty="0"/>
            <a:t>Validación de porcentaje de confianza</a:t>
          </a:r>
          <a:endParaRPr lang="es-EC" sz="2100" kern="1200" dirty="0"/>
        </a:p>
      </dsp:txBody>
      <dsp:txXfrm>
        <a:off x="1414660" y="817244"/>
        <a:ext cx="3690475" cy="742949"/>
      </dsp:txXfrm>
    </dsp:sp>
    <dsp:sp modelId="{6195F62F-3E0E-46A5-8FE6-FD23FA4873C9}">
      <dsp:nvSpPr>
        <dsp:cNvPr id="0" name=""/>
        <dsp:cNvSpPr/>
      </dsp:nvSpPr>
      <dsp:spPr>
        <a:xfrm>
          <a:off x="1344141" y="1560194"/>
          <a:ext cx="37609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CB1125-5FF6-4AA1-A8F9-959471130EF9}">
      <dsp:nvSpPr>
        <dsp:cNvPr id="0" name=""/>
        <dsp:cNvSpPr/>
      </dsp:nvSpPr>
      <dsp:spPr>
        <a:xfrm>
          <a:off x="1414660" y="1597342"/>
          <a:ext cx="3690475" cy="74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EC" sz="2100" b="1" i="1" kern="1200" dirty="0"/>
            <a:t>Validación de clase</a:t>
          </a:r>
          <a:endParaRPr lang="es-EC" sz="2100" kern="1200" dirty="0"/>
        </a:p>
      </dsp:txBody>
      <dsp:txXfrm>
        <a:off x="1414660" y="1597342"/>
        <a:ext cx="3690475" cy="742949"/>
      </dsp:txXfrm>
    </dsp:sp>
    <dsp:sp modelId="{411FDB14-1212-4606-9DEF-0FEB6CA720A1}">
      <dsp:nvSpPr>
        <dsp:cNvPr id="0" name=""/>
        <dsp:cNvSpPr/>
      </dsp:nvSpPr>
      <dsp:spPr>
        <a:xfrm>
          <a:off x="1344141" y="2340292"/>
          <a:ext cx="37609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381A0-9BB8-41A5-B0B7-2AC29E8E25BF}">
      <dsp:nvSpPr>
        <dsp:cNvPr id="0" name=""/>
        <dsp:cNvSpPr/>
      </dsp:nvSpPr>
      <dsp:spPr>
        <a:xfrm>
          <a:off x="0" y="0"/>
          <a:ext cx="4572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2461D2-55CA-46F2-BDF1-E8D52A71C6E7}">
      <dsp:nvSpPr>
        <dsp:cNvPr id="0" name=""/>
        <dsp:cNvSpPr/>
      </dsp:nvSpPr>
      <dsp:spPr>
        <a:xfrm>
          <a:off x="0" y="0"/>
          <a:ext cx="2013998" cy="237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t>Validación de parámetros Contador de personas</a:t>
          </a:r>
        </a:p>
      </dsp:txBody>
      <dsp:txXfrm>
        <a:off x="0" y="0"/>
        <a:ext cx="2013998" cy="2377440"/>
      </dsp:txXfrm>
    </dsp:sp>
    <dsp:sp modelId="{EFF0830C-16AB-47FA-BBCE-F7AF2F17F107}">
      <dsp:nvSpPr>
        <dsp:cNvPr id="0" name=""/>
        <dsp:cNvSpPr/>
      </dsp:nvSpPr>
      <dsp:spPr>
        <a:xfrm>
          <a:off x="2061883" y="37147"/>
          <a:ext cx="2506005" cy="74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C" sz="2400" b="1" i="1" kern="1200" dirty="0"/>
            <a:t>Aforo 50%</a:t>
          </a:r>
          <a:endParaRPr lang="es-EC" sz="2400" kern="1200" dirty="0"/>
        </a:p>
      </dsp:txBody>
      <dsp:txXfrm>
        <a:off x="2061883" y="37147"/>
        <a:ext cx="2506005" cy="742949"/>
      </dsp:txXfrm>
    </dsp:sp>
    <dsp:sp modelId="{18DCB7A4-9131-443B-A103-F408C039DF4F}">
      <dsp:nvSpPr>
        <dsp:cNvPr id="0" name=""/>
        <dsp:cNvSpPr/>
      </dsp:nvSpPr>
      <dsp:spPr>
        <a:xfrm>
          <a:off x="2013998" y="780097"/>
          <a:ext cx="255389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DC7AE4-F1F8-442E-A52D-9B6C8F4E9C1C}">
      <dsp:nvSpPr>
        <dsp:cNvPr id="0" name=""/>
        <dsp:cNvSpPr/>
      </dsp:nvSpPr>
      <dsp:spPr>
        <a:xfrm>
          <a:off x="2061883" y="817244"/>
          <a:ext cx="2506005" cy="74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C" sz="2400" b="1" i="1" kern="1200" dirty="0"/>
            <a:t>Aforo 75%</a:t>
          </a:r>
          <a:endParaRPr lang="es-EC" sz="2400" kern="1200" dirty="0"/>
        </a:p>
      </dsp:txBody>
      <dsp:txXfrm>
        <a:off x="2061883" y="817244"/>
        <a:ext cx="2506005" cy="742949"/>
      </dsp:txXfrm>
    </dsp:sp>
    <dsp:sp modelId="{6195F62F-3E0E-46A5-8FE6-FD23FA4873C9}">
      <dsp:nvSpPr>
        <dsp:cNvPr id="0" name=""/>
        <dsp:cNvSpPr/>
      </dsp:nvSpPr>
      <dsp:spPr>
        <a:xfrm>
          <a:off x="2013998" y="1560194"/>
          <a:ext cx="255389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CB1125-5FF6-4AA1-A8F9-959471130EF9}">
      <dsp:nvSpPr>
        <dsp:cNvPr id="0" name=""/>
        <dsp:cNvSpPr/>
      </dsp:nvSpPr>
      <dsp:spPr>
        <a:xfrm>
          <a:off x="2061883" y="1597342"/>
          <a:ext cx="2506005" cy="74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C" sz="2400" b="1" i="1" kern="1200" dirty="0"/>
            <a:t>Aforo 100 %</a:t>
          </a:r>
          <a:endParaRPr lang="es-EC" sz="2400" kern="1200" dirty="0"/>
        </a:p>
      </dsp:txBody>
      <dsp:txXfrm>
        <a:off x="2061883" y="1597342"/>
        <a:ext cx="2506005" cy="742949"/>
      </dsp:txXfrm>
    </dsp:sp>
    <dsp:sp modelId="{411FDB14-1212-4606-9DEF-0FEB6CA720A1}">
      <dsp:nvSpPr>
        <dsp:cNvPr id="0" name=""/>
        <dsp:cNvSpPr/>
      </dsp:nvSpPr>
      <dsp:spPr>
        <a:xfrm>
          <a:off x="2013998" y="2340292"/>
          <a:ext cx="255389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9504D16-7910-4261-952F-0C7DC7B1CEFC}" type="datetime1">
              <a:rPr lang="es-ES" smtClean="0"/>
              <a:t>11/02/2022</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es-ES"/>
              <a:t>‹Nº›</a:t>
            </a:fld>
            <a:endParaRPr lang="es-ES"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B18638F-144D-47A3-B5AE-93BE71F316CE}" type="datetime1">
              <a:rPr lang="es-ES" noProof="0" smtClean="0"/>
              <a:t>11/02/2022</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Editar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A3C37BE-C303-496D-B5CD-85F2937540FC}" type="slidenum">
              <a:rPr lang="es-ES" noProof="0"/>
              <a:t>‹Nº›</a:t>
            </a:fld>
            <a:endParaRPr lang="es-ES" noProof="0"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sz="1200" b="1" dirty="0">
                <a:cs typeface="Arial" pitchFamily="34" charset="0"/>
              </a:rPr>
              <a:t>NOTA: </a:t>
            </a:r>
            <a:r>
              <a:rPr lang="es-ES" sz="1200" dirty="0">
                <a:cs typeface="Arial" pitchFamily="34" charset="0"/>
              </a:rPr>
              <a:t>¿Desea una imagen diferente en esta diapositiva? Seleccione la imagen y elimínela. A continuación, haga clic en el icono Imágenes del marcador de posición para insertar una imagen.</a:t>
            </a:r>
          </a:p>
        </p:txBody>
      </p:sp>
      <p:sp>
        <p:nvSpPr>
          <p:cNvPr id="4" name="Marcador de número de diapositiva 3"/>
          <p:cNvSpPr>
            <a:spLocks noGrp="1"/>
          </p:cNvSpPr>
          <p:nvPr>
            <p:ph type="sldNum" sz="quarter" idx="10"/>
          </p:nvPr>
        </p:nvSpPr>
        <p:spPr/>
        <p:txBody>
          <a:bodyPr rtlCol="0"/>
          <a:lstStyle/>
          <a:p>
            <a:pPr rtl="0"/>
            <a:fld id="{0A3C37BE-C303-496D-B5CD-85F2937540FC}" type="slidenum">
              <a:rPr lang="es-ES" smtClean="0"/>
              <a:t>1</a:t>
            </a:fld>
            <a:endParaRPr lang="es-ES" dirty="0"/>
          </a:p>
        </p:txBody>
      </p:sp>
    </p:spTree>
    <p:extLst>
      <p:ext uri="{BB962C8B-B14F-4D97-AF65-F5344CB8AC3E}">
        <p14:creationId xmlns:p14="http://schemas.microsoft.com/office/powerpoint/2010/main" val="220555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Para</a:t>
            </a:r>
            <a:r>
              <a:rPr lang="es-ES" baseline="0" dirty="0"/>
              <a:t> el 2050 lima </a:t>
            </a:r>
            <a:r>
              <a:rPr lang="es-ES" baseline="0" dirty="0" err="1"/>
              <a:t>chulin</a:t>
            </a:r>
            <a:r>
              <a:rPr lang="es-ES" baseline="0" dirty="0"/>
              <a:t> </a:t>
            </a:r>
            <a:endParaRPr lang="es-ES" dirty="0"/>
          </a:p>
        </p:txBody>
      </p:sp>
      <p:sp>
        <p:nvSpPr>
          <p:cNvPr id="4" name="Marcador de número de diapositiva 3"/>
          <p:cNvSpPr>
            <a:spLocks noGrp="1"/>
          </p:cNvSpPr>
          <p:nvPr>
            <p:ph type="sldNum" sz="quarter" idx="10"/>
          </p:nvPr>
        </p:nvSpPr>
        <p:spPr/>
        <p:txBody>
          <a:bodyPr/>
          <a:lstStyle/>
          <a:p>
            <a:pPr rtl="0"/>
            <a:fld id="{0A3C37BE-C303-496D-B5CD-85F2937540FC}" type="slidenum">
              <a:rPr lang="es-ES" noProof="0" smtClean="0"/>
              <a:t>4</a:t>
            </a:fld>
            <a:endParaRPr lang="es-ES" noProof="0" dirty="0"/>
          </a:p>
        </p:txBody>
      </p:sp>
    </p:spTree>
    <p:extLst>
      <p:ext uri="{BB962C8B-B14F-4D97-AF65-F5344CB8AC3E}">
        <p14:creationId xmlns:p14="http://schemas.microsoft.com/office/powerpoint/2010/main" val="4051906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FA02884E-6E30-4D1F-887D-181538E3897A}" type="slidenum">
              <a:rPr lang="en-US" smtClean="0"/>
              <a:t>41</a:t>
            </a:fld>
            <a:endParaRPr lang="en-US" dirty="0"/>
          </a:p>
        </p:txBody>
      </p:sp>
    </p:spTree>
    <p:extLst>
      <p:ext uri="{BB962C8B-B14F-4D97-AF65-F5344CB8AC3E}">
        <p14:creationId xmlns:p14="http://schemas.microsoft.com/office/powerpoint/2010/main" val="3476167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1"/>
          <a:ext cx="12217400" cy="5360988"/>
        </p:xfrm>
        <a:graphic>
          <a:graphicData uri="http://schemas.openxmlformats.org/presentationml/2006/ole">
            <mc:AlternateContent xmlns:mc="http://schemas.openxmlformats.org/markup-compatibility/2006">
              <mc:Choice xmlns:v="urn:schemas-microsoft-com:vml" Requires="v">
                <p:oleObj spid="_x0000_s1130"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1"/>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lIns="108825" tIns="54412" rIns="108825" bIns="54412"/>
          <a:lstStyle/>
          <a:p>
            <a:pPr marL="0" marR="0" lvl="0" indent="0" algn="ctr" defTabSz="1088284" rtl="0" eaLnBrk="1" fontAlgn="auto" latinLnBrk="0" hangingPunct="1">
              <a:lnSpc>
                <a:spcPct val="100000"/>
              </a:lnSpc>
              <a:spcBef>
                <a:spcPts val="0"/>
              </a:spcBef>
              <a:spcAft>
                <a:spcPts val="0"/>
              </a:spcAft>
              <a:buClrTx/>
              <a:buSzTx/>
              <a:buFontTx/>
              <a:buNone/>
              <a:tabLst/>
              <a:defRPr/>
            </a:pPr>
            <a:endParaRPr kumimoji="0" lang="es-ES" sz="1700" b="0" i="0" u="none" strike="noStrike" kern="1200" cap="none" spc="0" normalizeH="0" baseline="0" noProof="0">
              <a:ln>
                <a:noFill/>
              </a:ln>
              <a:solidFill>
                <a:srgbClr val="000000"/>
              </a:solidFill>
              <a:effectLst/>
              <a:uLnTx/>
              <a:uFillTx/>
              <a:latin typeface="Arial"/>
              <a:ea typeface="+mn-ea"/>
              <a:cs typeface="+mn-cs"/>
            </a:endParaRPr>
          </a:p>
        </p:txBody>
      </p:sp>
      <p:pic>
        <p:nvPicPr>
          <p:cNvPr id="8" name="12 Imagen" descr="pie de pagina espe.jpg"/>
          <p:cNvPicPr>
            <a:picLocks noChangeAspect="1"/>
          </p:cNvPicPr>
          <p:nvPr userDrawn="1"/>
        </p:nvPicPr>
        <p:blipFill>
          <a:blip r:embed="rId5" cstate="print"/>
          <a:srcRect/>
          <a:stretch>
            <a:fillRect/>
          </a:stretch>
        </p:blipFill>
        <p:spPr bwMode="auto">
          <a:xfrm>
            <a:off x="1" y="5864225"/>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108850" tIns="54425" rIns="108850" bIns="54425" rtlCol="0" anchor="ctr"/>
          <a:lstStyle>
            <a:lvl1pPr algn="ctr">
              <a:defRPr sz="600">
                <a:solidFill>
                  <a:schemeClr val="tx1"/>
                </a:solidFill>
              </a:defRPr>
            </a:lvl1pPr>
          </a:lstStyle>
          <a:p>
            <a:pPr defTabSz="1088284"/>
            <a:r>
              <a:rPr lang="en-US" b="1">
                <a:solidFill>
                  <a:srgbClr val="000000"/>
                </a:solidFill>
              </a:rPr>
              <a:t>FECHA ÚLTIMA REVISIÓN: 09/10/13</a:t>
            </a:r>
            <a:endParaRPr lang="es-EC" dirty="0">
              <a:solidFill>
                <a:srgbClr val="000000"/>
              </a:solidFill>
            </a:endParaRP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108850" tIns="54425" rIns="108850" bIns="54425" rtlCol="0" anchor="ctr"/>
          <a:lstStyle>
            <a:lvl1pPr algn="ctr">
              <a:defRPr sz="600">
                <a:solidFill>
                  <a:schemeClr val="tx1"/>
                </a:solidFill>
              </a:defRPr>
            </a:lvl1pPr>
          </a:lstStyle>
          <a:p>
            <a:pPr defTabSz="1088284"/>
            <a:r>
              <a:rPr lang="es-EC" b="1">
                <a:solidFill>
                  <a:srgbClr val="000000"/>
                </a:solidFill>
              </a:rPr>
              <a:t>CÓDIGO: </a:t>
            </a:r>
            <a:r>
              <a:rPr lang="es-EC">
                <a:solidFill>
                  <a:srgbClr val="000000"/>
                </a:solidFill>
              </a:rPr>
              <a:t>SGC.DI.260</a:t>
            </a:r>
            <a:endParaRPr lang="es-EC" dirty="0">
              <a:solidFill>
                <a:srgbClr val="000000"/>
              </a:solidFill>
            </a:endParaRPr>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108850" tIns="54425" rIns="108850" bIns="54425" rtlCol="0" anchor="ctr"/>
          <a:lstStyle>
            <a:lvl1pPr algn="ctr">
              <a:defRPr sz="600">
                <a:solidFill>
                  <a:schemeClr val="tx1"/>
                </a:solidFill>
              </a:defRPr>
            </a:lvl1pPr>
          </a:lstStyle>
          <a:p>
            <a:pPr defTabSz="1088284"/>
            <a:r>
              <a:rPr lang="es-EC" b="1">
                <a:solidFill>
                  <a:srgbClr val="000000"/>
                </a:solidFill>
              </a:rPr>
              <a:t>VERSIÓN: </a:t>
            </a:r>
            <a:r>
              <a:rPr lang="es-EC">
                <a:solidFill>
                  <a:srgbClr val="000000"/>
                </a:solidFill>
              </a:rPr>
              <a:t>1.1</a:t>
            </a:r>
            <a:endParaRPr lang="es-EC" dirty="0">
              <a:solidFill>
                <a:srgbClr val="000000"/>
              </a:solidFill>
            </a:endParaRP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470" y="222165"/>
            <a:ext cx="2976000" cy="576448"/>
          </a:xfrm>
          <a:prstGeom prst="rect">
            <a:avLst/>
          </a:prstGeom>
        </p:spPr>
      </p:pic>
    </p:spTree>
    <p:extLst>
      <p:ext uri="{BB962C8B-B14F-4D97-AF65-F5344CB8AC3E}">
        <p14:creationId xmlns:p14="http://schemas.microsoft.com/office/powerpoint/2010/main" val="3744606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lIns="108850" tIns="54425" rIns="108850" bIns="54425"/>
          <a:lstStyle/>
          <a:p>
            <a:r>
              <a:rPr lang="es-ES"/>
              <a:t>Haga clic para modificar el estilo de título del patrón</a:t>
            </a:r>
          </a:p>
        </p:txBody>
      </p:sp>
      <p:sp>
        <p:nvSpPr>
          <p:cNvPr id="3" name="2 Marcador de texto vertical"/>
          <p:cNvSpPr>
            <a:spLocks noGrp="1"/>
          </p:cNvSpPr>
          <p:nvPr>
            <p:ph type="body" orient="vert" idx="1"/>
          </p:nvPr>
        </p:nvSpPr>
        <p:spPr>
          <a:xfrm>
            <a:off x="609601" y="1600201"/>
            <a:ext cx="10972800" cy="4525963"/>
          </a:xfrm>
          <a:prstGeom prst="rect">
            <a:avLst/>
          </a:prstGeom>
        </p:spPr>
        <p:txBody>
          <a:bodyPr vert="eaVert" lIns="108850" tIns="54425" rIns="108850" bIns="54425"/>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74473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8"/>
            <a:ext cx="2743200" cy="5851525"/>
          </a:xfrm>
          <a:prstGeom prst="rect">
            <a:avLst/>
          </a:prstGeom>
        </p:spPr>
        <p:txBody>
          <a:bodyPr vert="eaVert" lIns="108850" tIns="54425" rIns="108850" bIns="54425"/>
          <a:lstStyle/>
          <a:p>
            <a:r>
              <a:rPr lang="es-ES"/>
              <a:t>Haga clic para modificar el estilo de título del patrón</a:t>
            </a:r>
          </a:p>
        </p:txBody>
      </p:sp>
      <p:sp>
        <p:nvSpPr>
          <p:cNvPr id="3" name="2 Marcador de texto vertical"/>
          <p:cNvSpPr>
            <a:spLocks noGrp="1"/>
          </p:cNvSpPr>
          <p:nvPr>
            <p:ph type="body" orient="vert" idx="1"/>
          </p:nvPr>
        </p:nvSpPr>
        <p:spPr>
          <a:xfrm>
            <a:off x="609601" y="274638"/>
            <a:ext cx="8026400" cy="5851525"/>
          </a:xfrm>
          <a:prstGeom prst="rect">
            <a:avLst/>
          </a:prstGeom>
        </p:spPr>
        <p:txBody>
          <a:bodyPr vert="eaVert" lIns="108850" tIns="54425" rIns="108850" bIns="54425"/>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046061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defTabSz="1088284"/>
            <a:r>
              <a:rPr lang="en-US" b="1">
                <a:solidFill>
                  <a:srgbClr val="000000"/>
                </a:solidFill>
              </a:rPr>
              <a:t>FECHA ÚLTIMA REVISIÓN: 09/10/13</a:t>
            </a:r>
            <a:endParaRPr lang="es-EC" dirty="0">
              <a:solidFill>
                <a:srgbClr val="000000"/>
              </a:solidFill>
            </a:endParaRPr>
          </a:p>
        </p:txBody>
      </p:sp>
      <p:sp>
        <p:nvSpPr>
          <p:cNvPr id="4" name="3 Marcador de pie de página"/>
          <p:cNvSpPr>
            <a:spLocks noGrp="1"/>
          </p:cNvSpPr>
          <p:nvPr>
            <p:ph type="ftr" sz="quarter" idx="12"/>
          </p:nvPr>
        </p:nvSpPr>
        <p:spPr/>
        <p:txBody>
          <a:bodyPr/>
          <a:lstStyle/>
          <a:p>
            <a:pPr defTabSz="1088284"/>
            <a:r>
              <a:rPr lang="es-EC" b="1">
                <a:solidFill>
                  <a:srgbClr val="000000"/>
                </a:solidFill>
              </a:rPr>
              <a:t>CÓDIGO: </a:t>
            </a:r>
            <a:r>
              <a:rPr lang="es-EC">
                <a:solidFill>
                  <a:srgbClr val="000000"/>
                </a:solidFill>
              </a:rPr>
              <a:t>SGC.DI.260</a:t>
            </a:r>
            <a:endParaRPr lang="es-EC" dirty="0">
              <a:solidFill>
                <a:srgbClr val="000000"/>
              </a:solidFill>
            </a:endParaRPr>
          </a:p>
        </p:txBody>
      </p:sp>
      <p:sp>
        <p:nvSpPr>
          <p:cNvPr id="5" name="Marcador de número de diapositiva 5">
            <a:extLst>
              <a:ext uri="{FF2B5EF4-FFF2-40B4-BE49-F238E27FC236}">
                <a16:creationId xmlns:a16="http://schemas.microsoft.com/office/drawing/2014/main" id="{17F58A9D-05FF-EB4D-BA21-5F506D43CB69}"/>
              </a:ext>
            </a:extLst>
          </p:cNvPr>
          <p:cNvSpPr>
            <a:spLocks noGrp="1"/>
          </p:cNvSpPr>
          <p:nvPr>
            <p:ph type="sldNum" sz="quarter" idx="4"/>
          </p:nvPr>
        </p:nvSpPr>
        <p:spPr>
          <a:xfrm>
            <a:off x="9185850" y="6585604"/>
            <a:ext cx="2743557" cy="265936"/>
          </a:xfrm>
          <a:prstGeom prst="rect">
            <a:avLst/>
          </a:prstGeom>
        </p:spPr>
        <p:txBody>
          <a:bodyPr/>
          <a:lstStyle>
            <a:lvl1pPr algn="r">
              <a:defRPr sz="1000"/>
            </a:lvl1pPr>
          </a:lstStyle>
          <a:p>
            <a:pPr defTabSz="1088284"/>
            <a:fld id="{90696F5C-D095-7949-9E8D-B8D5B1349136}" type="slidenum">
              <a:rPr lang="es-US" smtClean="0">
                <a:solidFill>
                  <a:srgbClr val="000000"/>
                </a:solidFill>
              </a:rPr>
              <a:pPr defTabSz="1088284"/>
              <a:t>‹Nº›</a:t>
            </a:fld>
            <a:endParaRPr lang="es-US" dirty="0">
              <a:solidFill>
                <a:srgbClr val="000000"/>
              </a:solidFill>
            </a:endParaRPr>
          </a:p>
        </p:txBody>
      </p:sp>
    </p:spTree>
    <p:extLst>
      <p:ext uri="{BB962C8B-B14F-4D97-AF65-F5344CB8AC3E}">
        <p14:creationId xmlns:p14="http://schemas.microsoft.com/office/powerpoint/2010/main" val="685698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FBAE5D-FD42-49FD-B05C-67EA638AF95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8388DB9E-53C6-4B55-B03B-A1F23126E6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0A2EE05F-7005-46EA-825F-F68A1E0EEB09}"/>
              </a:ext>
            </a:extLst>
          </p:cNvPr>
          <p:cNvSpPr>
            <a:spLocks noGrp="1"/>
          </p:cNvSpPr>
          <p:nvPr>
            <p:ph type="dt" sz="half" idx="10"/>
          </p:nvPr>
        </p:nvSpPr>
        <p:spPr/>
        <p:txBody>
          <a:bodyPr/>
          <a:lstStyle/>
          <a:p>
            <a:fld id="{2F78EE05-E0C2-4375-841C-901C9EF21901}" type="datetime1">
              <a:rPr lang="en-US" smtClean="0"/>
              <a:t>2/11/2022</a:t>
            </a:fld>
            <a:endParaRPr lang="en-US" dirty="0"/>
          </a:p>
        </p:txBody>
      </p:sp>
      <p:sp>
        <p:nvSpPr>
          <p:cNvPr id="5" name="Marcador de pie de página 4">
            <a:extLst>
              <a:ext uri="{FF2B5EF4-FFF2-40B4-BE49-F238E27FC236}">
                <a16:creationId xmlns:a16="http://schemas.microsoft.com/office/drawing/2014/main" id="{CB8ADC2B-59B7-4306-901B-544412F9FBDC}"/>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5ECA4426-CEA7-47DD-8A91-CEB3590BF7F7}"/>
              </a:ext>
            </a:extLst>
          </p:cNvPr>
          <p:cNvSpPr>
            <a:spLocks noGrp="1"/>
          </p:cNvSpPr>
          <p:nvPr>
            <p:ph type="sldNum" sz="quarter" idx="12"/>
          </p:nvPr>
        </p:nvSpPr>
        <p:spPr/>
        <p:txBody>
          <a:bodyPr/>
          <a:lstStyle/>
          <a:p>
            <a:fld id="{D7658B14-D4BB-4B88-8193-55B043432AE8}" type="slidenum">
              <a:rPr lang="en-US" smtClean="0"/>
              <a:t>‹Nº›</a:t>
            </a:fld>
            <a:endParaRPr lang="en-US" dirty="0"/>
          </a:p>
        </p:txBody>
      </p:sp>
    </p:spTree>
    <p:extLst>
      <p:ext uri="{BB962C8B-B14F-4D97-AF65-F5344CB8AC3E}">
        <p14:creationId xmlns:p14="http://schemas.microsoft.com/office/powerpoint/2010/main" val="3706903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
    <p:spTree>
      <p:nvGrpSpPr>
        <p:cNvPr id="1" name=""/>
        <p:cNvGrpSpPr/>
        <p:nvPr/>
      </p:nvGrpSpPr>
      <p:grpSpPr>
        <a:xfrm>
          <a:off x="0" y="0"/>
          <a:ext cx="0" cy="0"/>
          <a:chOff x="0" y="0"/>
          <a:chExt cx="0" cy="0"/>
        </a:xfrm>
      </p:grpSpPr>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6480636" y="1431517"/>
            <a:ext cx="3994966" cy="3994966"/>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1838891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1" y="1600201"/>
            <a:ext cx="10972800" cy="4525963"/>
          </a:xfrm>
          <a:prstGeom prst="rect">
            <a:avLst/>
          </a:prstGeom>
        </p:spPr>
        <p:txBody>
          <a:bodyPr lIns="108850" tIns="54425" rIns="108850" bIns="54425"/>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609601" y="274638"/>
            <a:ext cx="10972800" cy="1143000"/>
          </a:xfrm>
          <a:prstGeom prst="rect">
            <a:avLst/>
          </a:prstGeom>
        </p:spPr>
        <p:txBody>
          <a:bodyPr lIns="108850" tIns="54425" rIns="108850" bIns="54425"/>
          <a:lstStyle/>
          <a:p>
            <a:r>
              <a:rPr lang="es-ES"/>
              <a:t>Haga clic para modificar el estilo de título del patrón</a:t>
            </a:r>
            <a:endParaRPr lang="es-EC"/>
          </a:p>
        </p:txBody>
      </p:sp>
      <p:sp>
        <p:nvSpPr>
          <p:cNvPr id="5" name="Marcador de número de diapositiva 5">
            <a:extLst>
              <a:ext uri="{FF2B5EF4-FFF2-40B4-BE49-F238E27FC236}">
                <a16:creationId xmlns:a16="http://schemas.microsoft.com/office/drawing/2014/main" id="{17F58A9D-05FF-EB4D-BA21-5F506D43CB69}"/>
              </a:ext>
            </a:extLst>
          </p:cNvPr>
          <p:cNvSpPr>
            <a:spLocks noGrp="1"/>
          </p:cNvSpPr>
          <p:nvPr>
            <p:ph type="sldNum" sz="quarter" idx="4"/>
          </p:nvPr>
        </p:nvSpPr>
        <p:spPr>
          <a:xfrm>
            <a:off x="9185850" y="6585604"/>
            <a:ext cx="2743557" cy="265936"/>
          </a:xfrm>
          <a:prstGeom prst="rect">
            <a:avLst/>
          </a:prstGeom>
        </p:spPr>
        <p:txBody>
          <a:bodyPr/>
          <a:lstStyle>
            <a:lvl1pPr algn="r">
              <a:defRPr sz="1000"/>
            </a:lvl1pPr>
          </a:lstStyle>
          <a:p>
            <a:pPr defTabSz="1088284"/>
            <a:fld id="{90696F5C-D095-7949-9E8D-B8D5B1349136}" type="slidenum">
              <a:rPr lang="es-US" smtClean="0">
                <a:solidFill>
                  <a:srgbClr val="000000"/>
                </a:solidFill>
              </a:rPr>
              <a:pPr defTabSz="1088284"/>
              <a:t>‹Nº›</a:t>
            </a:fld>
            <a:endParaRPr lang="es-US" dirty="0">
              <a:solidFill>
                <a:srgbClr val="000000"/>
              </a:solidFill>
            </a:endParaRPr>
          </a:p>
        </p:txBody>
      </p:sp>
    </p:spTree>
    <p:extLst>
      <p:ext uri="{BB962C8B-B14F-4D97-AF65-F5344CB8AC3E}">
        <p14:creationId xmlns:p14="http://schemas.microsoft.com/office/powerpoint/2010/main" val="1612699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5" y="4406900"/>
            <a:ext cx="10363200" cy="1362075"/>
          </a:xfrm>
          <a:prstGeom prst="rect">
            <a:avLst/>
          </a:prstGeom>
        </p:spPr>
        <p:txBody>
          <a:bodyPr lIns="108850" tIns="54425" rIns="108850" bIns="54425" anchor="t"/>
          <a:lstStyle>
            <a:lvl1pPr algn="l">
              <a:defRPr sz="4799" b="1" cap="all"/>
            </a:lvl1pPr>
          </a:lstStyle>
          <a:p>
            <a:r>
              <a:rPr lang="es-ES"/>
              <a:t>Haga clic para modificar el estilo de título del patrón</a:t>
            </a:r>
          </a:p>
        </p:txBody>
      </p:sp>
      <p:sp>
        <p:nvSpPr>
          <p:cNvPr id="3" name="2 Marcador de texto"/>
          <p:cNvSpPr>
            <a:spLocks noGrp="1"/>
          </p:cNvSpPr>
          <p:nvPr>
            <p:ph type="body" idx="1"/>
          </p:nvPr>
        </p:nvSpPr>
        <p:spPr>
          <a:xfrm>
            <a:off x="963085" y="2906714"/>
            <a:ext cx="10363200" cy="1500187"/>
          </a:xfrm>
          <a:prstGeom prst="rect">
            <a:avLst/>
          </a:prstGeom>
        </p:spPr>
        <p:txBody>
          <a:bodyPr lIns="108850" tIns="54425" rIns="108850" bIns="54425" anchor="b"/>
          <a:lstStyle>
            <a:lvl1pPr marL="0" indent="0">
              <a:buNone/>
              <a:defRPr sz="2400"/>
            </a:lvl1pPr>
            <a:lvl2pPr marL="544142" indent="0">
              <a:buNone/>
              <a:defRPr sz="2100"/>
            </a:lvl2pPr>
            <a:lvl3pPr marL="1088284" indent="0">
              <a:buNone/>
              <a:defRPr sz="1900"/>
            </a:lvl3pPr>
            <a:lvl4pPr marL="1632426" indent="0">
              <a:buNone/>
              <a:defRPr sz="1700"/>
            </a:lvl4pPr>
            <a:lvl5pPr marL="2176569" indent="0">
              <a:buNone/>
              <a:defRPr sz="1700"/>
            </a:lvl5pPr>
            <a:lvl6pPr marL="2720710" indent="0">
              <a:buNone/>
              <a:defRPr sz="1700"/>
            </a:lvl6pPr>
            <a:lvl7pPr marL="3264852" indent="0">
              <a:buNone/>
              <a:defRPr sz="1700"/>
            </a:lvl7pPr>
            <a:lvl8pPr marL="3808994" indent="0">
              <a:buNone/>
              <a:defRPr sz="1700"/>
            </a:lvl8pPr>
            <a:lvl9pPr marL="4353136" indent="0">
              <a:buNone/>
              <a:defRPr sz="1700"/>
            </a:lvl9pPr>
          </a:lstStyle>
          <a:p>
            <a:pPr lvl="0"/>
            <a:r>
              <a:rPr lang="es-ES"/>
              <a:t>Haga clic para modificar el estilo de texto del patrón</a:t>
            </a:r>
          </a:p>
        </p:txBody>
      </p:sp>
    </p:spTree>
    <p:extLst>
      <p:ext uri="{BB962C8B-B14F-4D97-AF65-F5344CB8AC3E}">
        <p14:creationId xmlns:p14="http://schemas.microsoft.com/office/powerpoint/2010/main" val="3200631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lIns="108850" tIns="54425" rIns="108850" bIns="54425"/>
          <a:lstStyle/>
          <a:p>
            <a:r>
              <a:rPr lang="es-ES"/>
              <a:t>Haga clic para modificar el estilo de título del patrón</a:t>
            </a:r>
          </a:p>
        </p:txBody>
      </p:sp>
      <p:sp>
        <p:nvSpPr>
          <p:cNvPr id="3" name="2 Marcador de contenido"/>
          <p:cNvSpPr>
            <a:spLocks noGrp="1"/>
          </p:cNvSpPr>
          <p:nvPr>
            <p:ph sz="half" idx="1"/>
          </p:nvPr>
        </p:nvSpPr>
        <p:spPr>
          <a:xfrm>
            <a:off x="609601" y="1600201"/>
            <a:ext cx="5384800" cy="4525963"/>
          </a:xfrm>
          <a:prstGeom prst="rect">
            <a:avLst/>
          </a:prstGeom>
        </p:spPr>
        <p:txBody>
          <a:bodyPr lIns="108850" tIns="54425" rIns="108850" bIns="54425"/>
          <a:lstStyle>
            <a:lvl1pPr>
              <a:defRPr sz="3299"/>
            </a:lvl1pPr>
            <a:lvl2pPr>
              <a:defRPr sz="2899"/>
            </a:lvl2pPr>
            <a:lvl3pPr>
              <a:defRPr sz="2400"/>
            </a:lvl3pPr>
            <a:lvl4pPr>
              <a:defRPr sz="2100"/>
            </a:lvl4pPr>
            <a:lvl5pPr>
              <a:defRPr sz="2100"/>
            </a:lvl5pPr>
            <a:lvl6pPr>
              <a:defRPr sz="2100"/>
            </a:lvl6pPr>
            <a:lvl7pPr>
              <a:defRPr sz="2100"/>
            </a:lvl7pPr>
            <a:lvl8pPr>
              <a:defRPr sz="2100"/>
            </a:lvl8pPr>
            <a:lvl9pPr>
              <a:defRPr sz="21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lIns="108850" tIns="54425" rIns="108850" bIns="54425"/>
          <a:lstStyle>
            <a:lvl1pPr>
              <a:defRPr sz="3299"/>
            </a:lvl1pPr>
            <a:lvl2pPr>
              <a:defRPr sz="2899"/>
            </a:lvl2pPr>
            <a:lvl3pPr>
              <a:defRPr sz="2400"/>
            </a:lvl3pPr>
            <a:lvl4pPr>
              <a:defRPr sz="2100"/>
            </a:lvl4pPr>
            <a:lvl5pPr>
              <a:defRPr sz="2100"/>
            </a:lvl5pPr>
            <a:lvl6pPr>
              <a:defRPr sz="2100"/>
            </a:lvl6pPr>
            <a:lvl7pPr>
              <a:defRPr sz="2100"/>
            </a:lvl7pPr>
            <a:lvl8pPr>
              <a:defRPr sz="2100"/>
            </a:lvl8pPr>
            <a:lvl9pPr>
              <a:defRPr sz="21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25196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lIns="108850" tIns="54425" rIns="108850" bIns="54425"/>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lIns="108850" tIns="54425" rIns="108850" bIns="54425" anchor="b"/>
          <a:lstStyle>
            <a:lvl1pPr marL="0" indent="0">
              <a:buNone/>
              <a:defRPr sz="2899" b="1"/>
            </a:lvl1pPr>
            <a:lvl2pPr marL="544142" indent="0">
              <a:buNone/>
              <a:defRPr sz="2400" b="1"/>
            </a:lvl2pPr>
            <a:lvl3pPr marL="1088284" indent="0">
              <a:buNone/>
              <a:defRPr sz="2100" b="1"/>
            </a:lvl3pPr>
            <a:lvl4pPr marL="1632426" indent="0">
              <a:buNone/>
              <a:defRPr sz="1900" b="1"/>
            </a:lvl4pPr>
            <a:lvl5pPr marL="2176569" indent="0">
              <a:buNone/>
              <a:defRPr sz="1900" b="1"/>
            </a:lvl5pPr>
            <a:lvl6pPr marL="2720710" indent="0">
              <a:buNone/>
              <a:defRPr sz="1900" b="1"/>
            </a:lvl6pPr>
            <a:lvl7pPr marL="3264852" indent="0">
              <a:buNone/>
              <a:defRPr sz="1900" b="1"/>
            </a:lvl7pPr>
            <a:lvl8pPr marL="3808994" indent="0">
              <a:buNone/>
              <a:defRPr sz="1900" b="1"/>
            </a:lvl8pPr>
            <a:lvl9pPr marL="4353136" indent="0">
              <a:buNone/>
              <a:defRPr sz="19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6"/>
            <a:ext cx="5386917" cy="3951288"/>
          </a:xfrm>
          <a:prstGeom prst="rect">
            <a:avLst/>
          </a:prstGeom>
        </p:spPr>
        <p:txBody>
          <a:bodyPr lIns="108850" tIns="54425" rIns="108850" bIns="54425"/>
          <a:lstStyle>
            <a:lvl1pPr>
              <a:defRPr sz="2899"/>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7" y="1535113"/>
            <a:ext cx="5389033" cy="639762"/>
          </a:xfrm>
          <a:prstGeom prst="rect">
            <a:avLst/>
          </a:prstGeom>
        </p:spPr>
        <p:txBody>
          <a:bodyPr lIns="108850" tIns="54425" rIns="108850" bIns="54425" anchor="b"/>
          <a:lstStyle>
            <a:lvl1pPr marL="0" indent="0">
              <a:buNone/>
              <a:defRPr sz="2899" b="1"/>
            </a:lvl1pPr>
            <a:lvl2pPr marL="544142" indent="0">
              <a:buNone/>
              <a:defRPr sz="2400" b="1"/>
            </a:lvl2pPr>
            <a:lvl3pPr marL="1088284" indent="0">
              <a:buNone/>
              <a:defRPr sz="2100" b="1"/>
            </a:lvl3pPr>
            <a:lvl4pPr marL="1632426" indent="0">
              <a:buNone/>
              <a:defRPr sz="1900" b="1"/>
            </a:lvl4pPr>
            <a:lvl5pPr marL="2176569" indent="0">
              <a:buNone/>
              <a:defRPr sz="1900" b="1"/>
            </a:lvl5pPr>
            <a:lvl6pPr marL="2720710" indent="0">
              <a:buNone/>
              <a:defRPr sz="1900" b="1"/>
            </a:lvl6pPr>
            <a:lvl7pPr marL="3264852" indent="0">
              <a:buNone/>
              <a:defRPr sz="1900" b="1"/>
            </a:lvl7pPr>
            <a:lvl8pPr marL="3808994" indent="0">
              <a:buNone/>
              <a:defRPr sz="1900" b="1"/>
            </a:lvl8pPr>
            <a:lvl9pPr marL="4353136" indent="0">
              <a:buNone/>
              <a:defRPr sz="19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7" y="2174876"/>
            <a:ext cx="5389033" cy="3951288"/>
          </a:xfrm>
          <a:prstGeom prst="rect">
            <a:avLst/>
          </a:prstGeom>
        </p:spPr>
        <p:txBody>
          <a:bodyPr lIns="108850" tIns="54425" rIns="108850" bIns="54425"/>
          <a:lstStyle>
            <a:lvl1pPr>
              <a:defRPr sz="2899"/>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5780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lIns="108850" tIns="54425" rIns="108850" bIns="54425"/>
          <a:lstStyle/>
          <a:p>
            <a:r>
              <a:rPr lang="es-ES"/>
              <a:t>Haga clic para modificar el estilo de título del patrón</a:t>
            </a:r>
          </a:p>
        </p:txBody>
      </p:sp>
    </p:spTree>
    <p:extLst>
      <p:ext uri="{BB962C8B-B14F-4D97-AF65-F5344CB8AC3E}">
        <p14:creationId xmlns:p14="http://schemas.microsoft.com/office/powerpoint/2010/main" val="4073121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075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4011084" cy="1162050"/>
          </a:xfrm>
          <a:prstGeom prst="rect">
            <a:avLst/>
          </a:prstGeom>
        </p:spPr>
        <p:txBody>
          <a:bodyPr lIns="108850" tIns="54425" rIns="108850" bIns="54425" anchor="b"/>
          <a:lstStyle>
            <a:lvl1pPr algn="l">
              <a:defRPr sz="2400" b="1"/>
            </a:lvl1pPr>
          </a:lstStyle>
          <a:p>
            <a:r>
              <a:rPr lang="es-ES"/>
              <a:t>Haga clic para modificar el estilo de título del patrón</a:t>
            </a:r>
          </a:p>
        </p:txBody>
      </p:sp>
      <p:sp>
        <p:nvSpPr>
          <p:cNvPr id="3" name="2 Marcador de contenido"/>
          <p:cNvSpPr>
            <a:spLocks noGrp="1"/>
          </p:cNvSpPr>
          <p:nvPr>
            <p:ph idx="1"/>
          </p:nvPr>
        </p:nvSpPr>
        <p:spPr>
          <a:xfrm>
            <a:off x="4766734" y="273051"/>
            <a:ext cx="6815666" cy="5853113"/>
          </a:xfrm>
          <a:prstGeom prst="rect">
            <a:avLst/>
          </a:prstGeom>
        </p:spPr>
        <p:txBody>
          <a:bodyPr lIns="108850" tIns="54425" rIns="108850" bIns="54425"/>
          <a:lstStyle>
            <a:lvl1pPr>
              <a:defRPr sz="3799"/>
            </a:lvl1pPr>
            <a:lvl2pPr>
              <a:defRPr sz="3299"/>
            </a:lvl2pPr>
            <a:lvl3pPr>
              <a:defRPr sz="2899"/>
            </a:lvl3pPr>
            <a:lvl4pPr>
              <a:defRPr sz="2400"/>
            </a:lvl4pPr>
            <a:lvl5pPr>
              <a:defRPr sz="2400"/>
            </a:lvl5pPr>
            <a:lvl6pPr>
              <a:defRPr sz="2400"/>
            </a:lvl6pPr>
            <a:lvl7pPr>
              <a:defRPr sz="2400"/>
            </a:lvl7pPr>
            <a:lvl8pPr>
              <a:defRPr sz="2400"/>
            </a:lvl8pPr>
            <a:lvl9pPr>
              <a:defRPr sz="2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0" y="1435101"/>
            <a:ext cx="4011084" cy="4691063"/>
          </a:xfrm>
          <a:prstGeom prst="rect">
            <a:avLst/>
          </a:prstGeom>
        </p:spPr>
        <p:txBody>
          <a:bodyPr lIns="108850" tIns="54425" rIns="108850" bIns="54425"/>
          <a:lstStyle>
            <a:lvl1pPr marL="0" indent="0">
              <a:buNone/>
              <a:defRPr sz="1700"/>
            </a:lvl1pPr>
            <a:lvl2pPr marL="544142" indent="0">
              <a:buNone/>
              <a:defRPr sz="1400"/>
            </a:lvl2pPr>
            <a:lvl3pPr marL="1088284" indent="0">
              <a:buNone/>
              <a:defRPr sz="1200"/>
            </a:lvl3pPr>
            <a:lvl4pPr marL="1632426" indent="0">
              <a:buNone/>
              <a:defRPr sz="1100"/>
            </a:lvl4pPr>
            <a:lvl5pPr marL="2176569" indent="0">
              <a:buNone/>
              <a:defRPr sz="1100"/>
            </a:lvl5pPr>
            <a:lvl6pPr marL="2720710" indent="0">
              <a:buNone/>
              <a:defRPr sz="1100"/>
            </a:lvl6pPr>
            <a:lvl7pPr marL="3264852" indent="0">
              <a:buNone/>
              <a:defRPr sz="1100"/>
            </a:lvl7pPr>
            <a:lvl8pPr marL="3808994" indent="0">
              <a:buNone/>
              <a:defRPr sz="1100"/>
            </a:lvl8pPr>
            <a:lvl9pPr marL="4353136" indent="0">
              <a:buNone/>
              <a:defRPr sz="1100"/>
            </a:lvl9pPr>
          </a:lstStyle>
          <a:p>
            <a:pPr lvl="0"/>
            <a:r>
              <a:rPr lang="es-ES"/>
              <a:t>Haga clic para modificar el estilo de texto del patrón</a:t>
            </a:r>
          </a:p>
        </p:txBody>
      </p:sp>
    </p:spTree>
    <p:extLst>
      <p:ext uri="{BB962C8B-B14F-4D97-AF65-F5344CB8AC3E}">
        <p14:creationId xmlns:p14="http://schemas.microsoft.com/office/powerpoint/2010/main" val="3024977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1"/>
            <a:ext cx="7315200" cy="566738"/>
          </a:xfrm>
          <a:prstGeom prst="rect">
            <a:avLst/>
          </a:prstGeom>
        </p:spPr>
        <p:txBody>
          <a:bodyPr lIns="108850" tIns="54425" rIns="108850" bIns="54425" anchor="b"/>
          <a:lstStyle>
            <a:lvl1pPr algn="l">
              <a:defRPr sz="24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6"/>
            <a:ext cx="7315200" cy="4114800"/>
          </a:xfrm>
          <a:prstGeom prst="rect">
            <a:avLst/>
          </a:prstGeom>
        </p:spPr>
        <p:txBody>
          <a:bodyPr lIns="108850" tIns="54425" rIns="108850" bIns="54425"/>
          <a:lstStyle>
            <a:lvl1pPr marL="0" indent="0">
              <a:buNone/>
              <a:defRPr sz="3799"/>
            </a:lvl1pPr>
            <a:lvl2pPr marL="544142" indent="0">
              <a:buNone/>
              <a:defRPr sz="3299"/>
            </a:lvl2pPr>
            <a:lvl3pPr marL="1088284" indent="0">
              <a:buNone/>
              <a:defRPr sz="2899"/>
            </a:lvl3pPr>
            <a:lvl4pPr marL="1632426" indent="0">
              <a:buNone/>
              <a:defRPr sz="2400"/>
            </a:lvl4pPr>
            <a:lvl5pPr marL="2176569" indent="0">
              <a:buNone/>
              <a:defRPr sz="2400"/>
            </a:lvl5pPr>
            <a:lvl6pPr marL="2720710" indent="0">
              <a:buNone/>
              <a:defRPr sz="2400"/>
            </a:lvl6pPr>
            <a:lvl7pPr marL="3264852" indent="0">
              <a:buNone/>
              <a:defRPr sz="2400"/>
            </a:lvl7pPr>
            <a:lvl8pPr marL="3808994" indent="0">
              <a:buNone/>
              <a:defRPr sz="2400"/>
            </a:lvl8pPr>
            <a:lvl9pPr marL="4353136" indent="0">
              <a:buNone/>
              <a:defRPr sz="2400"/>
            </a:lvl9pPr>
          </a:lstStyle>
          <a:p>
            <a:pPr lvl="0"/>
            <a:endParaRPr lang="es-ES" noProof="0"/>
          </a:p>
        </p:txBody>
      </p:sp>
      <p:sp>
        <p:nvSpPr>
          <p:cNvPr id="4" name="3 Marcador de texto"/>
          <p:cNvSpPr>
            <a:spLocks noGrp="1"/>
          </p:cNvSpPr>
          <p:nvPr>
            <p:ph type="body" sz="half" idx="2"/>
          </p:nvPr>
        </p:nvSpPr>
        <p:spPr>
          <a:xfrm>
            <a:off x="2389717" y="5367338"/>
            <a:ext cx="7315200" cy="804862"/>
          </a:xfrm>
          <a:prstGeom prst="rect">
            <a:avLst/>
          </a:prstGeom>
        </p:spPr>
        <p:txBody>
          <a:bodyPr lIns="108850" tIns="54425" rIns="108850" bIns="54425"/>
          <a:lstStyle>
            <a:lvl1pPr marL="0" indent="0">
              <a:buNone/>
              <a:defRPr sz="1700"/>
            </a:lvl1pPr>
            <a:lvl2pPr marL="544142" indent="0">
              <a:buNone/>
              <a:defRPr sz="1400"/>
            </a:lvl2pPr>
            <a:lvl3pPr marL="1088284" indent="0">
              <a:buNone/>
              <a:defRPr sz="1200"/>
            </a:lvl3pPr>
            <a:lvl4pPr marL="1632426" indent="0">
              <a:buNone/>
              <a:defRPr sz="1100"/>
            </a:lvl4pPr>
            <a:lvl5pPr marL="2176569" indent="0">
              <a:buNone/>
              <a:defRPr sz="1100"/>
            </a:lvl5pPr>
            <a:lvl6pPr marL="2720710" indent="0">
              <a:buNone/>
              <a:defRPr sz="1100"/>
            </a:lvl6pPr>
            <a:lvl7pPr marL="3264852" indent="0">
              <a:buNone/>
              <a:defRPr sz="1100"/>
            </a:lvl7pPr>
            <a:lvl8pPr marL="3808994" indent="0">
              <a:buNone/>
              <a:defRPr sz="1100"/>
            </a:lvl8pPr>
            <a:lvl9pPr marL="4353136" indent="0">
              <a:buNone/>
              <a:defRPr sz="1100"/>
            </a:lvl9pPr>
          </a:lstStyle>
          <a:p>
            <a:pPr lvl="0"/>
            <a:r>
              <a:rPr lang="es-ES"/>
              <a:t>Haga clic para modificar el estilo de texto del patrón</a:t>
            </a:r>
          </a:p>
        </p:txBody>
      </p:sp>
    </p:spTree>
    <p:extLst>
      <p:ext uri="{BB962C8B-B14F-4D97-AF65-F5344CB8AC3E}">
        <p14:creationId xmlns:p14="http://schemas.microsoft.com/office/powerpoint/2010/main" val="2868274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1"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lIns="108825" tIns="54412" rIns="108825" bIns="54412" anchor="ctr"/>
          <a:lstStyle/>
          <a:p>
            <a:pPr marL="0" marR="0" lvl="0" indent="0" algn="l" defTabSz="1088284" rtl="0" eaLnBrk="1" fontAlgn="auto" latinLnBrk="0" hangingPunct="1">
              <a:lnSpc>
                <a:spcPct val="100000"/>
              </a:lnSpc>
              <a:spcBef>
                <a:spcPts val="0"/>
              </a:spcBef>
              <a:spcAft>
                <a:spcPts val="0"/>
              </a:spcAft>
              <a:buClrTx/>
              <a:buSzTx/>
              <a:buFontTx/>
              <a:buNone/>
              <a:tabLst/>
              <a:defRPr/>
            </a:pPr>
            <a:endParaRPr kumimoji="0" lang="es-ES" sz="2100" b="0" i="0" u="none" strike="noStrike" kern="1200" cap="none" spc="0" normalizeH="0" baseline="0" noProof="0">
              <a:ln>
                <a:noFill/>
              </a:ln>
              <a:solidFill>
                <a:srgbClr val="000000"/>
              </a:solidFill>
              <a:effectLst/>
              <a:uLnTx/>
              <a:uFillTx/>
              <a:latin typeface="Arial"/>
              <a:ea typeface="+mn-ea"/>
              <a:cs typeface="+mn-cs"/>
            </a:endParaRPr>
          </a:p>
        </p:txBody>
      </p:sp>
      <p:sp>
        <p:nvSpPr>
          <p:cNvPr id="1045" name="Rectangle 21"/>
          <p:cNvSpPr>
            <a:spLocks noChangeArrowheads="1"/>
          </p:cNvSpPr>
          <p:nvPr userDrawn="1"/>
        </p:nvSpPr>
        <p:spPr bwMode="auto">
          <a:xfrm rot="10800000">
            <a:off x="1" y="6308725"/>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lIns="108825" tIns="54412" rIns="108825" bIns="54412" anchor="ctr"/>
          <a:lstStyle/>
          <a:p>
            <a:pPr marL="0" marR="0" lvl="0" indent="0" algn="l" defTabSz="1088284"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srgbClr val="000000"/>
              </a:solidFill>
              <a:effectLst/>
              <a:uLnTx/>
              <a:uFillTx/>
              <a:latin typeface="Arial"/>
              <a:ea typeface="+mn-ea"/>
              <a:cs typeface="+mn-cs"/>
            </a:endParaRPr>
          </a:p>
        </p:txBody>
      </p:sp>
      <p:sp>
        <p:nvSpPr>
          <p:cNvPr id="1047" name="Line 23"/>
          <p:cNvSpPr>
            <a:spLocks noChangeShapeType="1"/>
          </p:cNvSpPr>
          <p:nvPr userDrawn="1"/>
        </p:nvSpPr>
        <p:spPr bwMode="auto">
          <a:xfrm rot="10800000" flipH="1">
            <a:off x="33867" y="6235700"/>
            <a:ext cx="8879418" cy="0"/>
          </a:xfrm>
          <a:prstGeom prst="line">
            <a:avLst/>
          </a:prstGeom>
          <a:noFill/>
          <a:ln w="38100">
            <a:solidFill>
              <a:srgbClr val="FF0000"/>
            </a:solidFill>
            <a:round/>
            <a:headEnd/>
            <a:tailEnd/>
          </a:ln>
          <a:effectLst/>
        </p:spPr>
        <p:txBody>
          <a:bodyPr lIns="108825" tIns="54412" rIns="108825" bIns="54412"/>
          <a:lstStyle/>
          <a:p>
            <a:pPr marL="0" marR="0" lvl="0" indent="0" algn="l" defTabSz="1088284"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srgbClr val="000000"/>
              </a:solidFill>
              <a:effectLst/>
              <a:uLnTx/>
              <a:uFillTx/>
              <a:latin typeface="Arial"/>
              <a:ea typeface="+mn-ea"/>
              <a:cs typeface="+mn-cs"/>
            </a:endParaRPr>
          </a:p>
        </p:txBody>
      </p:sp>
      <p:sp>
        <p:nvSpPr>
          <p:cNvPr id="1048" name="Line 24"/>
          <p:cNvSpPr>
            <a:spLocks noChangeShapeType="1"/>
          </p:cNvSpPr>
          <p:nvPr userDrawn="1"/>
        </p:nvSpPr>
        <p:spPr bwMode="auto">
          <a:xfrm rot="10800000" flipH="1">
            <a:off x="33867" y="6283325"/>
            <a:ext cx="8879418" cy="0"/>
          </a:xfrm>
          <a:prstGeom prst="line">
            <a:avLst/>
          </a:prstGeom>
          <a:noFill/>
          <a:ln w="38100">
            <a:solidFill>
              <a:srgbClr val="006600"/>
            </a:solidFill>
            <a:round/>
            <a:headEnd/>
            <a:tailEnd/>
          </a:ln>
          <a:effectLst/>
        </p:spPr>
        <p:txBody>
          <a:bodyPr lIns="108825" tIns="54412" rIns="108825" bIns="54412"/>
          <a:lstStyle/>
          <a:p>
            <a:pPr marL="0" marR="0" lvl="0" indent="0" algn="l" defTabSz="1088284"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srgbClr val="000000"/>
              </a:solidFill>
              <a:effectLst/>
              <a:uLnTx/>
              <a:uFillTx/>
              <a:latin typeface="Arial"/>
              <a:ea typeface="+mn-ea"/>
              <a:cs typeface="+mn-cs"/>
            </a:endParaRPr>
          </a:p>
        </p:txBody>
      </p:sp>
      <p:sp>
        <p:nvSpPr>
          <p:cNvPr id="8" name="7 Marcador de fecha"/>
          <p:cNvSpPr>
            <a:spLocks noGrp="1"/>
          </p:cNvSpPr>
          <p:nvPr>
            <p:ph type="dt" sz="half" idx="2"/>
          </p:nvPr>
        </p:nvSpPr>
        <p:spPr>
          <a:xfrm>
            <a:off x="513589" y="6656871"/>
            <a:ext cx="2702091" cy="216024"/>
          </a:xfrm>
          <a:prstGeom prst="rect">
            <a:avLst/>
          </a:prstGeom>
        </p:spPr>
        <p:txBody>
          <a:bodyPr vert="horz" lIns="108850" tIns="54425" rIns="108850" bIns="54425" rtlCol="0" anchor="ctr"/>
          <a:lstStyle>
            <a:lvl1pPr algn="ctr">
              <a:defRPr sz="600">
                <a:solidFill>
                  <a:schemeClr val="tx1"/>
                </a:solidFill>
              </a:defRPr>
            </a:lvl1pPr>
          </a:lstStyle>
          <a:p>
            <a:pPr defTabSz="1088284"/>
            <a:r>
              <a:rPr lang="en-US" b="1">
                <a:solidFill>
                  <a:srgbClr val="000000"/>
                </a:solidFill>
              </a:rPr>
              <a:t>FECHA ÚLTIMA REVISIÓN: 09/10/13</a:t>
            </a:r>
            <a:endParaRPr lang="es-EC" dirty="0">
              <a:solidFill>
                <a:srgbClr val="000000"/>
              </a:solidFill>
            </a:endParaRPr>
          </a:p>
        </p:txBody>
      </p:sp>
      <p:sp>
        <p:nvSpPr>
          <p:cNvPr id="9" name="8 Marcador de pie de página"/>
          <p:cNvSpPr>
            <a:spLocks noGrp="1"/>
          </p:cNvSpPr>
          <p:nvPr>
            <p:ph type="ftr" sz="quarter" idx="3"/>
          </p:nvPr>
        </p:nvSpPr>
        <p:spPr>
          <a:xfrm>
            <a:off x="5850880" y="6658075"/>
            <a:ext cx="1930400" cy="213618"/>
          </a:xfrm>
          <a:prstGeom prst="rect">
            <a:avLst/>
          </a:prstGeom>
        </p:spPr>
        <p:txBody>
          <a:bodyPr vert="horz" lIns="108850" tIns="54425" rIns="108850" bIns="54425" rtlCol="0" anchor="ctr"/>
          <a:lstStyle>
            <a:lvl1pPr algn="ctr">
              <a:defRPr sz="600">
                <a:solidFill>
                  <a:schemeClr val="tx1"/>
                </a:solidFill>
              </a:defRPr>
            </a:lvl1pPr>
          </a:lstStyle>
          <a:p>
            <a:pPr defTabSz="1088284"/>
            <a:r>
              <a:rPr lang="es-EC" b="1">
                <a:solidFill>
                  <a:srgbClr val="000000"/>
                </a:solidFill>
              </a:rPr>
              <a:t>CÓDIGO: </a:t>
            </a:r>
            <a:r>
              <a:rPr lang="es-EC">
                <a:solidFill>
                  <a:srgbClr val="000000"/>
                </a:solidFill>
              </a:rPr>
              <a:t>SGC.DI.260</a:t>
            </a:r>
            <a:endParaRPr lang="es-EC" dirty="0">
              <a:solidFill>
                <a:srgbClr val="000000"/>
              </a:solidFill>
            </a:endParaRPr>
          </a:p>
        </p:txBody>
      </p:sp>
      <p:pic>
        <p:nvPicPr>
          <p:cNvPr id="11" name="10 Imagen"/>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933620" y="5981170"/>
            <a:ext cx="2976000" cy="576448"/>
          </a:xfrm>
          <a:prstGeom prst="rect">
            <a:avLst/>
          </a:prstGeom>
        </p:spPr>
      </p:pic>
      <p:sp>
        <p:nvSpPr>
          <p:cNvPr id="12" name="Marcador de número de diapositiva 5">
            <a:extLst>
              <a:ext uri="{FF2B5EF4-FFF2-40B4-BE49-F238E27FC236}">
                <a16:creationId xmlns:a16="http://schemas.microsoft.com/office/drawing/2014/main" id="{17F58A9D-05FF-EB4D-BA21-5F506D43CB69}"/>
              </a:ext>
            </a:extLst>
          </p:cNvPr>
          <p:cNvSpPr>
            <a:spLocks noGrp="1"/>
          </p:cNvSpPr>
          <p:nvPr>
            <p:ph type="sldNum" sz="quarter" idx="4"/>
          </p:nvPr>
        </p:nvSpPr>
        <p:spPr>
          <a:xfrm>
            <a:off x="9185850" y="6585604"/>
            <a:ext cx="2743557" cy="265936"/>
          </a:xfrm>
          <a:prstGeom prst="rect">
            <a:avLst/>
          </a:prstGeom>
        </p:spPr>
        <p:txBody>
          <a:bodyPr/>
          <a:lstStyle>
            <a:lvl1pPr algn="r">
              <a:defRPr sz="1000"/>
            </a:lvl1pPr>
          </a:lstStyle>
          <a:p>
            <a:pPr defTabSz="1088284"/>
            <a:fld id="{90696F5C-D095-7949-9E8D-B8D5B1349136}" type="slidenum">
              <a:rPr lang="es-US" smtClean="0">
                <a:solidFill>
                  <a:srgbClr val="000000"/>
                </a:solidFill>
              </a:rPr>
              <a:pPr defTabSz="1088284"/>
              <a:t>‹Nº›</a:t>
            </a:fld>
            <a:endParaRPr lang="es-US" dirty="0">
              <a:solidFill>
                <a:srgbClr val="000000"/>
              </a:solidFill>
            </a:endParaRPr>
          </a:p>
        </p:txBody>
      </p:sp>
    </p:spTree>
    <p:extLst>
      <p:ext uri="{BB962C8B-B14F-4D97-AF65-F5344CB8AC3E}">
        <p14:creationId xmlns:p14="http://schemas.microsoft.com/office/powerpoint/2010/main" val="22950230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hf hdr="0" ftr="0" dt="0"/>
  <p:txStyles>
    <p:titleStyle>
      <a:lvl1pPr algn="r" rtl="0" eaLnBrk="0" fontAlgn="base" hangingPunct="0">
        <a:spcBef>
          <a:spcPct val="0"/>
        </a:spcBef>
        <a:spcAft>
          <a:spcPct val="0"/>
        </a:spcAft>
        <a:defRPr sz="3799"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799"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799"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799"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799" b="1" i="1">
          <a:solidFill>
            <a:srgbClr val="FFFFCC"/>
          </a:solidFill>
          <a:effectLst>
            <a:outerShdw blurRad="38100" dist="38100" dir="2700000" algn="tl">
              <a:srgbClr val="C0C0C0"/>
            </a:outerShdw>
          </a:effectLst>
          <a:latin typeface="Arial" charset="0"/>
        </a:defRPr>
      </a:lvl5pPr>
      <a:lvl6pPr marL="544142" algn="r" rtl="0" fontAlgn="base">
        <a:spcBef>
          <a:spcPct val="0"/>
        </a:spcBef>
        <a:spcAft>
          <a:spcPct val="0"/>
        </a:spcAft>
        <a:defRPr sz="3799" b="1" i="1">
          <a:solidFill>
            <a:srgbClr val="FFFFCC"/>
          </a:solidFill>
          <a:effectLst>
            <a:outerShdw blurRad="38100" dist="38100" dir="2700000" algn="tl">
              <a:srgbClr val="C0C0C0"/>
            </a:outerShdw>
          </a:effectLst>
          <a:latin typeface="Arial" charset="0"/>
        </a:defRPr>
      </a:lvl6pPr>
      <a:lvl7pPr marL="1088284" algn="r" rtl="0" fontAlgn="base">
        <a:spcBef>
          <a:spcPct val="0"/>
        </a:spcBef>
        <a:spcAft>
          <a:spcPct val="0"/>
        </a:spcAft>
        <a:defRPr sz="3799" b="1" i="1">
          <a:solidFill>
            <a:srgbClr val="FFFFCC"/>
          </a:solidFill>
          <a:effectLst>
            <a:outerShdw blurRad="38100" dist="38100" dir="2700000" algn="tl">
              <a:srgbClr val="C0C0C0"/>
            </a:outerShdw>
          </a:effectLst>
          <a:latin typeface="Arial" charset="0"/>
        </a:defRPr>
      </a:lvl7pPr>
      <a:lvl8pPr marL="1632426" algn="r" rtl="0" fontAlgn="base">
        <a:spcBef>
          <a:spcPct val="0"/>
        </a:spcBef>
        <a:spcAft>
          <a:spcPct val="0"/>
        </a:spcAft>
        <a:defRPr sz="3799" b="1" i="1">
          <a:solidFill>
            <a:srgbClr val="FFFFCC"/>
          </a:solidFill>
          <a:effectLst>
            <a:outerShdw blurRad="38100" dist="38100" dir="2700000" algn="tl">
              <a:srgbClr val="C0C0C0"/>
            </a:outerShdw>
          </a:effectLst>
          <a:latin typeface="Arial" charset="0"/>
        </a:defRPr>
      </a:lvl8pPr>
      <a:lvl9pPr marL="2176569" algn="r" rtl="0" fontAlgn="base">
        <a:spcBef>
          <a:spcPct val="0"/>
        </a:spcBef>
        <a:spcAft>
          <a:spcPct val="0"/>
        </a:spcAft>
        <a:defRPr sz="3799" b="1" i="1">
          <a:solidFill>
            <a:srgbClr val="FFFFCC"/>
          </a:solidFill>
          <a:effectLst>
            <a:outerShdw blurRad="38100" dist="38100" dir="2700000" algn="tl">
              <a:srgbClr val="C0C0C0"/>
            </a:outerShdw>
          </a:effectLst>
          <a:latin typeface="Arial" charset="0"/>
        </a:defRPr>
      </a:lvl9pPr>
    </p:titleStyle>
    <p:bodyStyle>
      <a:lvl1pPr marL="408106" indent="-408106" algn="l" rtl="0" eaLnBrk="0" fontAlgn="base" hangingPunct="0">
        <a:spcBef>
          <a:spcPct val="20000"/>
        </a:spcBef>
        <a:spcAft>
          <a:spcPct val="0"/>
        </a:spcAft>
        <a:buChar char="•"/>
        <a:defRPr sz="2899">
          <a:solidFill>
            <a:schemeClr val="bg1"/>
          </a:solidFill>
          <a:latin typeface="+mn-lt"/>
          <a:ea typeface="+mn-ea"/>
          <a:cs typeface="+mn-cs"/>
        </a:defRPr>
      </a:lvl1pPr>
      <a:lvl2pPr marL="884231" indent="-340089" algn="l" rtl="0" eaLnBrk="0" fontAlgn="base" hangingPunct="0">
        <a:spcBef>
          <a:spcPct val="20000"/>
        </a:spcBef>
        <a:spcAft>
          <a:spcPct val="0"/>
        </a:spcAft>
        <a:buChar char="–"/>
        <a:defRPr sz="2899">
          <a:solidFill>
            <a:schemeClr val="bg1"/>
          </a:solidFill>
          <a:latin typeface="+mn-lt"/>
        </a:defRPr>
      </a:lvl2pPr>
      <a:lvl3pPr marL="1360355" indent="-272071" algn="l" rtl="0" eaLnBrk="0" fontAlgn="base" hangingPunct="0">
        <a:spcBef>
          <a:spcPct val="20000"/>
        </a:spcBef>
        <a:spcAft>
          <a:spcPct val="0"/>
        </a:spcAft>
        <a:buChar char="•"/>
        <a:defRPr sz="2899">
          <a:solidFill>
            <a:schemeClr val="bg1"/>
          </a:solidFill>
          <a:latin typeface="+mn-lt"/>
        </a:defRPr>
      </a:lvl3pPr>
      <a:lvl4pPr marL="1904497" indent="-272071" algn="l" rtl="0" eaLnBrk="0" fontAlgn="base" hangingPunct="0">
        <a:spcBef>
          <a:spcPct val="20000"/>
        </a:spcBef>
        <a:spcAft>
          <a:spcPct val="0"/>
        </a:spcAft>
        <a:buChar char="–"/>
        <a:defRPr sz="2899">
          <a:solidFill>
            <a:schemeClr val="bg1"/>
          </a:solidFill>
          <a:latin typeface="+mn-lt"/>
        </a:defRPr>
      </a:lvl4pPr>
      <a:lvl5pPr marL="2448639" indent="-272071" algn="l" rtl="0" eaLnBrk="0" fontAlgn="base" hangingPunct="0">
        <a:spcBef>
          <a:spcPct val="20000"/>
        </a:spcBef>
        <a:spcAft>
          <a:spcPct val="0"/>
        </a:spcAft>
        <a:buChar char="»"/>
        <a:defRPr sz="2899">
          <a:solidFill>
            <a:schemeClr val="bg1"/>
          </a:solidFill>
          <a:latin typeface="+mn-lt"/>
        </a:defRPr>
      </a:lvl5pPr>
      <a:lvl6pPr marL="2992781" indent="-272071" algn="l" rtl="0" fontAlgn="base">
        <a:spcBef>
          <a:spcPct val="20000"/>
        </a:spcBef>
        <a:spcAft>
          <a:spcPct val="0"/>
        </a:spcAft>
        <a:buChar char="»"/>
        <a:defRPr sz="2899">
          <a:solidFill>
            <a:schemeClr val="bg1"/>
          </a:solidFill>
          <a:latin typeface="+mn-lt"/>
        </a:defRPr>
      </a:lvl6pPr>
      <a:lvl7pPr marL="3536923" indent="-272071" algn="l" rtl="0" fontAlgn="base">
        <a:spcBef>
          <a:spcPct val="20000"/>
        </a:spcBef>
        <a:spcAft>
          <a:spcPct val="0"/>
        </a:spcAft>
        <a:buChar char="»"/>
        <a:defRPr sz="2899">
          <a:solidFill>
            <a:schemeClr val="bg1"/>
          </a:solidFill>
          <a:latin typeface="+mn-lt"/>
        </a:defRPr>
      </a:lvl7pPr>
      <a:lvl8pPr marL="4081066" indent="-272071" algn="l" rtl="0" fontAlgn="base">
        <a:spcBef>
          <a:spcPct val="20000"/>
        </a:spcBef>
        <a:spcAft>
          <a:spcPct val="0"/>
        </a:spcAft>
        <a:buChar char="»"/>
        <a:defRPr sz="2899">
          <a:solidFill>
            <a:schemeClr val="bg1"/>
          </a:solidFill>
          <a:latin typeface="+mn-lt"/>
        </a:defRPr>
      </a:lvl8pPr>
      <a:lvl9pPr marL="4625207" indent="-272071" algn="l" rtl="0" fontAlgn="base">
        <a:spcBef>
          <a:spcPct val="20000"/>
        </a:spcBef>
        <a:spcAft>
          <a:spcPct val="0"/>
        </a:spcAft>
        <a:buChar char="»"/>
        <a:defRPr sz="2899">
          <a:solidFill>
            <a:schemeClr val="bg1"/>
          </a:solidFill>
          <a:latin typeface="+mn-lt"/>
        </a:defRPr>
      </a:lvl9pPr>
    </p:bodyStyle>
    <p:otherStyle>
      <a:defPPr>
        <a:defRPr lang="es-ES"/>
      </a:defPPr>
      <a:lvl1pPr marL="0" algn="l" defTabSz="1088284" rtl="0" eaLnBrk="1" latinLnBrk="0" hangingPunct="1">
        <a:defRPr sz="2100" kern="1200">
          <a:solidFill>
            <a:schemeClr val="tx1"/>
          </a:solidFill>
          <a:latin typeface="+mn-lt"/>
          <a:ea typeface="+mn-ea"/>
          <a:cs typeface="+mn-cs"/>
        </a:defRPr>
      </a:lvl1pPr>
      <a:lvl2pPr marL="544142" algn="l" defTabSz="1088284" rtl="0" eaLnBrk="1" latinLnBrk="0" hangingPunct="1">
        <a:defRPr sz="2100" kern="1200">
          <a:solidFill>
            <a:schemeClr val="tx1"/>
          </a:solidFill>
          <a:latin typeface="+mn-lt"/>
          <a:ea typeface="+mn-ea"/>
          <a:cs typeface="+mn-cs"/>
        </a:defRPr>
      </a:lvl2pPr>
      <a:lvl3pPr marL="1088284" algn="l" defTabSz="1088284" rtl="0" eaLnBrk="1" latinLnBrk="0" hangingPunct="1">
        <a:defRPr sz="2100" kern="1200">
          <a:solidFill>
            <a:schemeClr val="tx1"/>
          </a:solidFill>
          <a:latin typeface="+mn-lt"/>
          <a:ea typeface="+mn-ea"/>
          <a:cs typeface="+mn-cs"/>
        </a:defRPr>
      </a:lvl3pPr>
      <a:lvl4pPr marL="1632426" algn="l" defTabSz="1088284" rtl="0" eaLnBrk="1" latinLnBrk="0" hangingPunct="1">
        <a:defRPr sz="2100" kern="1200">
          <a:solidFill>
            <a:schemeClr val="tx1"/>
          </a:solidFill>
          <a:latin typeface="+mn-lt"/>
          <a:ea typeface="+mn-ea"/>
          <a:cs typeface="+mn-cs"/>
        </a:defRPr>
      </a:lvl4pPr>
      <a:lvl5pPr marL="2176569" algn="l" defTabSz="1088284" rtl="0" eaLnBrk="1" latinLnBrk="0" hangingPunct="1">
        <a:defRPr sz="2100" kern="1200">
          <a:solidFill>
            <a:schemeClr val="tx1"/>
          </a:solidFill>
          <a:latin typeface="+mn-lt"/>
          <a:ea typeface="+mn-ea"/>
          <a:cs typeface="+mn-cs"/>
        </a:defRPr>
      </a:lvl5pPr>
      <a:lvl6pPr marL="2720710" algn="l" defTabSz="1088284" rtl="0" eaLnBrk="1" latinLnBrk="0" hangingPunct="1">
        <a:defRPr sz="2100" kern="1200">
          <a:solidFill>
            <a:schemeClr val="tx1"/>
          </a:solidFill>
          <a:latin typeface="+mn-lt"/>
          <a:ea typeface="+mn-ea"/>
          <a:cs typeface="+mn-cs"/>
        </a:defRPr>
      </a:lvl6pPr>
      <a:lvl7pPr marL="3264852" algn="l" defTabSz="1088284" rtl="0" eaLnBrk="1" latinLnBrk="0" hangingPunct="1">
        <a:defRPr sz="2100" kern="1200">
          <a:solidFill>
            <a:schemeClr val="tx1"/>
          </a:solidFill>
          <a:latin typeface="+mn-lt"/>
          <a:ea typeface="+mn-ea"/>
          <a:cs typeface="+mn-cs"/>
        </a:defRPr>
      </a:lvl7pPr>
      <a:lvl8pPr marL="3808994" algn="l" defTabSz="1088284" rtl="0" eaLnBrk="1" latinLnBrk="0" hangingPunct="1">
        <a:defRPr sz="2100" kern="1200">
          <a:solidFill>
            <a:schemeClr val="tx1"/>
          </a:solidFill>
          <a:latin typeface="+mn-lt"/>
          <a:ea typeface="+mn-ea"/>
          <a:cs typeface="+mn-cs"/>
        </a:defRPr>
      </a:lvl8pPr>
      <a:lvl9pPr marL="4353136" algn="l" defTabSz="1088284"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5"/>
          <p:cNvSpPr txBox="1">
            <a:spLocks/>
          </p:cNvSpPr>
          <p:nvPr/>
        </p:nvSpPr>
        <p:spPr>
          <a:xfrm>
            <a:off x="1769484" y="1208587"/>
            <a:ext cx="9915525" cy="4441371"/>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pPr algn="ctr"/>
            <a:r>
              <a:rPr lang="es-ES" sz="2200" b="1" cap="none" dirty="0"/>
              <a:t>DEPARTAMENTO DE ELÉCTRICA, ELECTRÓNICA Y TELECOMUNICACIONES</a:t>
            </a:r>
          </a:p>
          <a:p>
            <a:pPr algn="ctr"/>
            <a:endParaRPr lang="es-ES" sz="2400" cap="none" dirty="0"/>
          </a:p>
          <a:p>
            <a:pPr algn="ctr"/>
            <a:r>
              <a:rPr lang="es-ES" sz="2000" b="1" cap="none" dirty="0"/>
              <a:t>CARRERA DE INGENIERÍA ELECTRÓNICA, AUTOMATIZACIÓN Y CONTROL</a:t>
            </a:r>
          </a:p>
          <a:p>
            <a:pPr algn="ctr"/>
            <a:endParaRPr lang="es-ES" sz="2000" cap="none" dirty="0"/>
          </a:p>
          <a:p>
            <a:pPr algn="ctr"/>
            <a:r>
              <a:rPr lang="es-EC" sz="2200" b="1" dirty="0"/>
              <a:t>“</a:t>
            </a:r>
            <a:r>
              <a:rPr lang="es-EC" sz="2200" b="1" dirty="0">
                <a:solidFill>
                  <a:srgbClr val="000000"/>
                </a:solidFill>
                <a:effectLst/>
                <a:ea typeface="Times New Roman" panose="02020603050405020304" pitchFamily="18" charset="0"/>
              </a:rPr>
              <a:t>Desarrollo de un prototipo para detección de mascarillas y control de aforo de personas en espacios cerrados</a:t>
            </a:r>
            <a:r>
              <a:rPr lang="es-EC" sz="2200" b="1" dirty="0"/>
              <a:t>”</a:t>
            </a:r>
          </a:p>
          <a:p>
            <a:pPr algn="ctr"/>
            <a:endParaRPr lang="es-EC" sz="2400" dirty="0"/>
          </a:p>
          <a:p>
            <a:pPr algn="ctr"/>
            <a:r>
              <a:rPr lang="es-EC" sz="1600" b="1" cap="none" dirty="0"/>
              <a:t>Autor:</a:t>
            </a:r>
            <a:br>
              <a:rPr lang="es-EC" sz="1600" cap="none" dirty="0"/>
            </a:br>
            <a:r>
              <a:rPr lang="es-EC" sz="1600" cap="none" dirty="0"/>
              <a:t>Andrés Miguel Zapata Hidalgo</a:t>
            </a:r>
          </a:p>
          <a:p>
            <a:pPr algn="ctr"/>
            <a:endParaRPr lang="es-EC" sz="1600" cap="none" dirty="0"/>
          </a:p>
          <a:p>
            <a:pPr algn="ctr"/>
            <a:r>
              <a:rPr lang="es-EC" sz="1600" b="1" cap="none" dirty="0"/>
              <a:t>Director:</a:t>
            </a:r>
            <a:br>
              <a:rPr lang="es-EC" sz="1600" cap="none" dirty="0"/>
            </a:br>
            <a:r>
              <a:rPr lang="es-EC" sz="1600" cap="none" dirty="0"/>
              <a:t>Ing. Rodrigo Silva Tapia</a:t>
            </a:r>
          </a:p>
          <a:p>
            <a:pPr algn="ctr"/>
            <a:endParaRPr lang="es-EC" sz="1600" cap="none" dirty="0"/>
          </a:p>
          <a:p>
            <a:pPr algn="ctr"/>
            <a:r>
              <a:rPr lang="es-EC" sz="1600" cap="none" dirty="0"/>
              <a:t>Sangolquí – Febrero 2022</a:t>
            </a:r>
          </a:p>
        </p:txBody>
      </p:sp>
      <p:pic>
        <p:nvPicPr>
          <p:cNvPr id="7" name="Picture 2">
            <a:extLst>
              <a:ext uri="{FF2B5EF4-FFF2-40B4-BE49-F238E27FC236}">
                <a16:creationId xmlns:a16="http://schemas.microsoft.com/office/drawing/2014/main" id="{2A7A0A3E-B1B0-454C-A074-8B7003829A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04750" y="163724"/>
            <a:ext cx="1204241" cy="114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Universidad y Buen Vivir : Módulo 4.- Conociendo mi Universidad (Trabajo  Grup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63" y="163724"/>
            <a:ext cx="4773612" cy="1153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31E7180-931A-4C17-9E5B-1625B2C7DEC1}"/>
              </a:ext>
            </a:extLst>
          </p:cNvPr>
          <p:cNvGrpSpPr/>
          <p:nvPr/>
        </p:nvGrpSpPr>
        <p:grpSpPr>
          <a:xfrm rot="10800000">
            <a:off x="6316444" y="2964334"/>
            <a:ext cx="5875556" cy="1085396"/>
            <a:chOff x="4288637" y="2000422"/>
            <a:chExt cx="7117482" cy="1085396"/>
          </a:xfrm>
          <a:solidFill>
            <a:srgbClr val="7BB577"/>
          </a:solidFill>
        </p:grpSpPr>
        <p:sp>
          <p:nvSpPr>
            <p:cNvPr id="8" name="Rectangle 7">
              <a:extLst>
                <a:ext uri="{FF2B5EF4-FFF2-40B4-BE49-F238E27FC236}">
                  <a16:creationId xmlns:a16="http://schemas.microsoft.com/office/drawing/2014/main" id="{AE8DF00D-8E76-4614-88B8-767E8BE23F4E}"/>
                </a:ext>
              </a:extLst>
            </p:cNvPr>
            <p:cNvSpPr/>
            <p:nvPr userDrawn="1"/>
          </p:nvSpPr>
          <p:spPr>
            <a:xfrm>
              <a:off x="4288637" y="2835004"/>
              <a:ext cx="2428517" cy="2508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531C40D-47AF-4709-89BF-A81A115A5003}"/>
                </a:ext>
              </a:extLst>
            </p:cNvPr>
            <p:cNvSpPr/>
            <p:nvPr userDrawn="1"/>
          </p:nvSpPr>
          <p:spPr>
            <a:xfrm rot="2727637">
              <a:off x="7567494" y="593824"/>
              <a:ext cx="236459" cy="3049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F08A5D7-6365-49D1-8A3E-659608ED742D}"/>
                </a:ext>
              </a:extLst>
            </p:cNvPr>
            <p:cNvSpPr/>
            <p:nvPr userDrawn="1"/>
          </p:nvSpPr>
          <p:spPr>
            <a:xfrm rot="18872363" flipH="1">
              <a:off x="9625298" y="542742"/>
              <a:ext cx="248660" cy="3312982"/>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2">
            <a:extLst>
              <a:ext uri="{FF2B5EF4-FFF2-40B4-BE49-F238E27FC236}">
                <a16:creationId xmlns:a16="http://schemas.microsoft.com/office/drawing/2014/main" id="{FE31AD7E-CFC1-418F-98A2-18CC1568DE7A}"/>
              </a:ext>
            </a:extLst>
          </p:cNvPr>
          <p:cNvGrpSpPr/>
          <p:nvPr/>
        </p:nvGrpSpPr>
        <p:grpSpPr>
          <a:xfrm>
            <a:off x="0" y="1637965"/>
            <a:ext cx="10784136" cy="1083396"/>
            <a:chOff x="0" y="1742895"/>
            <a:chExt cx="10784136" cy="1083396"/>
          </a:xfrm>
          <a:solidFill>
            <a:srgbClr val="7BB577"/>
          </a:solidFill>
        </p:grpSpPr>
        <p:sp>
          <p:nvSpPr>
            <p:cNvPr id="39" name="Rectangle 3">
              <a:extLst>
                <a:ext uri="{FF2B5EF4-FFF2-40B4-BE49-F238E27FC236}">
                  <a16:creationId xmlns:a16="http://schemas.microsoft.com/office/drawing/2014/main" id="{4C0A3FD7-9EFF-42EC-8BCC-8DC54EFB8BBE}"/>
                </a:ext>
              </a:extLst>
            </p:cNvPr>
            <p:cNvSpPr/>
            <p:nvPr userDrawn="1"/>
          </p:nvSpPr>
          <p:spPr>
            <a:xfrm>
              <a:off x="0" y="2597691"/>
              <a:ext cx="6802582"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4">
              <a:extLst>
                <a:ext uri="{FF2B5EF4-FFF2-40B4-BE49-F238E27FC236}">
                  <a16:creationId xmlns:a16="http://schemas.microsoft.com/office/drawing/2014/main" id="{3413F97A-86EF-43CD-8CB7-E32D10AD6927}"/>
                </a:ext>
              </a:extLst>
            </p:cNvPr>
            <p:cNvSpPr/>
            <p:nvPr userDrawn="1"/>
          </p:nvSpPr>
          <p:spPr>
            <a:xfrm rot="2727637">
              <a:off x="7542617" y="580412"/>
              <a:ext cx="222047" cy="25470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5">
              <a:extLst>
                <a:ext uri="{FF2B5EF4-FFF2-40B4-BE49-F238E27FC236}">
                  <a16:creationId xmlns:a16="http://schemas.microsoft.com/office/drawing/2014/main" id="{7203772E-A1FB-4E49-8AF7-B31C59999691}"/>
                </a:ext>
              </a:extLst>
            </p:cNvPr>
            <p:cNvSpPr/>
            <p:nvPr userDrawn="1"/>
          </p:nvSpPr>
          <p:spPr>
            <a:xfrm rot="18872363" flipH="1">
              <a:off x="9293347" y="554624"/>
              <a:ext cx="233798" cy="2747780"/>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ombo 1"/>
          <p:cNvSpPr/>
          <p:nvPr/>
        </p:nvSpPr>
        <p:spPr>
          <a:xfrm>
            <a:off x="7362951" y="1706707"/>
            <a:ext cx="2263914" cy="2229431"/>
          </a:xfrm>
          <a:prstGeom prst="diamond">
            <a:avLst/>
          </a:prstGeom>
          <a:solidFill>
            <a:srgbClr val="7BB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solidFill>
                  <a:schemeClr val="tx1"/>
                </a:solidFill>
              </a:rPr>
              <a:t>3</a:t>
            </a:r>
            <a:endParaRPr lang="es-ES" dirty="0">
              <a:solidFill>
                <a:schemeClr val="tx1"/>
              </a:solidFill>
            </a:endParaRPr>
          </a:p>
        </p:txBody>
      </p:sp>
      <p:sp>
        <p:nvSpPr>
          <p:cNvPr id="44" name="Rectangle 1">
            <a:extLst>
              <a:ext uri="{FF2B5EF4-FFF2-40B4-BE49-F238E27FC236}">
                <a16:creationId xmlns:a16="http://schemas.microsoft.com/office/drawing/2014/main" id="{2FD24A37-A04F-4CF8-80D7-1D65CB9073FD}"/>
              </a:ext>
            </a:extLst>
          </p:cNvPr>
          <p:cNvSpPr/>
          <p:nvPr/>
        </p:nvSpPr>
        <p:spPr>
          <a:xfrm>
            <a:off x="982639" y="3698543"/>
            <a:ext cx="4898439" cy="1514902"/>
          </a:xfrm>
          <a:prstGeom prst="rect">
            <a:avLst/>
          </a:prstGeom>
          <a:solidFill>
            <a:srgbClr val="98C595"/>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TextBox 3">
            <a:extLst>
              <a:ext uri="{FF2B5EF4-FFF2-40B4-BE49-F238E27FC236}">
                <a16:creationId xmlns:a16="http://schemas.microsoft.com/office/drawing/2014/main" id="{948A2979-A456-4286-B8FC-8FF4C0C58EFD}"/>
              </a:ext>
            </a:extLst>
          </p:cNvPr>
          <p:cNvSpPr txBox="1"/>
          <p:nvPr/>
        </p:nvSpPr>
        <p:spPr>
          <a:xfrm>
            <a:off x="1460310" y="4232891"/>
            <a:ext cx="4420768" cy="523220"/>
          </a:xfrm>
          <a:prstGeom prst="rect">
            <a:avLst/>
          </a:prstGeom>
          <a:noFill/>
        </p:spPr>
        <p:txBody>
          <a:bodyPr wrap="square" rtlCol="0" anchor="ctr">
            <a:spAutoFit/>
          </a:bodyPr>
          <a:lstStyle/>
          <a:p>
            <a:r>
              <a:rPr lang="es-ES" altLang="ko-KR" sz="2800" dirty="0">
                <a:cs typeface="Arial" pitchFamily="34" charset="0"/>
              </a:rPr>
              <a:t>Diseño</a:t>
            </a:r>
          </a:p>
        </p:txBody>
      </p:sp>
    </p:spTree>
    <p:extLst>
      <p:ext uri="{BB962C8B-B14F-4D97-AF65-F5344CB8AC3E}">
        <p14:creationId xmlns:p14="http://schemas.microsoft.com/office/powerpoint/2010/main" val="3749970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p:cNvSpPr txBox="1">
            <a:spLocks/>
          </p:cNvSpPr>
          <p:nvPr/>
        </p:nvSpPr>
        <p:spPr>
          <a:xfrm>
            <a:off x="8254538" y="167039"/>
            <a:ext cx="3749964"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S" altLang="ko-KR" sz="2000" dirty="0">
                <a:cs typeface="Arial" pitchFamily="34" charset="0"/>
              </a:rPr>
              <a:t>Diseño</a:t>
            </a:r>
          </a:p>
          <a:p>
            <a:endParaRPr lang="es-EC" sz="2000" b="1" dirty="0">
              <a:cs typeface="Arial" pitchFamily="34" charset="0"/>
            </a:endParaRPr>
          </a:p>
        </p:txBody>
      </p:sp>
      <p:cxnSp>
        <p:nvCxnSpPr>
          <p:cNvPr id="35"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pic>
        <p:nvPicPr>
          <p:cNvPr id="4" name="Imagen 3">
            <a:extLst>
              <a:ext uri="{FF2B5EF4-FFF2-40B4-BE49-F238E27FC236}">
                <a16:creationId xmlns:a16="http://schemas.microsoft.com/office/drawing/2014/main" id="{18ACE455-FE10-48AD-9F7E-C9422ADF2682}"/>
              </a:ext>
            </a:extLst>
          </p:cNvPr>
          <p:cNvPicPr>
            <a:picLocks noChangeAspect="1"/>
          </p:cNvPicPr>
          <p:nvPr/>
        </p:nvPicPr>
        <p:blipFill rotWithShape="1">
          <a:blip r:embed="rId2">
            <a:extLst>
              <a:ext uri="{28A0092B-C50C-407E-A947-70E740481C1C}">
                <a14:useLocalDpi xmlns:a14="http://schemas.microsoft.com/office/drawing/2010/main" val="0"/>
              </a:ext>
            </a:extLst>
          </a:blip>
          <a:srcRect l="4755" r="5237"/>
          <a:stretch/>
        </p:blipFill>
        <p:spPr bwMode="auto">
          <a:xfrm>
            <a:off x="1957040" y="1273503"/>
            <a:ext cx="8277920" cy="2444749"/>
          </a:xfrm>
          <a:prstGeom prst="rect">
            <a:avLst/>
          </a:prstGeom>
          <a:noFill/>
          <a:ln>
            <a:no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3CFB4DDF-4719-490A-84A5-9BAC4B1F7C0A}"/>
              </a:ext>
            </a:extLst>
          </p:cNvPr>
          <p:cNvSpPr txBox="1"/>
          <p:nvPr/>
        </p:nvSpPr>
        <p:spPr>
          <a:xfrm>
            <a:off x="1126202" y="3718252"/>
            <a:ext cx="10139680" cy="2230739"/>
          </a:xfrm>
          <a:prstGeom prst="rect">
            <a:avLst/>
          </a:prstGeom>
          <a:noFill/>
        </p:spPr>
        <p:txBody>
          <a:bodyPr wrap="square">
            <a:spAutoFit/>
          </a:bodyPr>
          <a:lstStyle/>
          <a:p>
            <a:pPr algn="just">
              <a:lnSpc>
                <a:spcPct val="200000"/>
              </a:lnSpc>
              <a:spcAft>
                <a:spcPts val="800"/>
              </a:spcAft>
            </a:pPr>
            <a:r>
              <a:rPr lang="es-EC" dirty="0">
                <a:solidFill>
                  <a:srgbClr val="000000"/>
                </a:solidFill>
                <a:latin typeface="Calibri" panose="020F0502020204030204" pitchFamily="34" charset="0"/>
                <a:ea typeface="Times New Roman" panose="02020603050405020304" pitchFamily="18" charset="0"/>
                <a:cs typeface="Calibri" panose="020F0502020204030204" pitchFamily="34" charset="0"/>
              </a:rPr>
              <a:t>D</a:t>
            </a:r>
            <a:r>
              <a:rPr lang="es-EC"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os periféricos de entrada que proporcionen la señal de video a los modelos de detección de mascarilla y conteo de personas, unidad de procesamiento la tarjeta de desarrollo NVIDIA Jetson Nano, parlantes para reproducir las señales audibles de las alertas y un servidor externo para mostrar los datos asociados al conteo de personas</a:t>
            </a:r>
          </a:p>
        </p:txBody>
      </p:sp>
      <p:sp>
        <p:nvSpPr>
          <p:cNvPr id="8" name="CuadroTexto 7">
            <a:extLst>
              <a:ext uri="{FF2B5EF4-FFF2-40B4-BE49-F238E27FC236}">
                <a16:creationId xmlns:a16="http://schemas.microsoft.com/office/drawing/2014/main" id="{3BCADB43-B182-428E-B51E-F8737DB9FAB9}"/>
              </a:ext>
            </a:extLst>
          </p:cNvPr>
          <p:cNvSpPr txBox="1"/>
          <p:nvPr/>
        </p:nvSpPr>
        <p:spPr>
          <a:xfrm>
            <a:off x="4429760" y="908013"/>
            <a:ext cx="6096000" cy="369332"/>
          </a:xfrm>
          <a:prstGeom prst="rect">
            <a:avLst/>
          </a:prstGeom>
          <a:noFill/>
        </p:spPr>
        <p:txBody>
          <a:bodyPr wrap="square">
            <a:spAutoFit/>
          </a:bodyPr>
          <a:lstStyle/>
          <a:p>
            <a:r>
              <a:rPr lang="es-EC" sz="1800" b="1" dirty="0">
                <a:solidFill>
                  <a:srgbClr val="000000"/>
                </a:solidFill>
                <a:effectLst/>
                <a:latin typeface="Times New Roman" panose="02020603050405020304" pitchFamily="18" charset="0"/>
                <a:ea typeface="Times New Roman" panose="02020603050405020304" pitchFamily="18" charset="0"/>
              </a:rPr>
              <a:t>Diseño conceptual del prototipo</a:t>
            </a:r>
            <a:endParaRPr lang="es-EC" b="1" dirty="0"/>
          </a:p>
        </p:txBody>
      </p:sp>
    </p:spTree>
    <p:extLst>
      <p:ext uri="{BB962C8B-B14F-4D97-AF65-F5344CB8AC3E}">
        <p14:creationId xmlns:p14="http://schemas.microsoft.com/office/powerpoint/2010/main" val="597825655"/>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p:cNvSpPr txBox="1">
            <a:spLocks/>
          </p:cNvSpPr>
          <p:nvPr/>
        </p:nvSpPr>
        <p:spPr>
          <a:xfrm>
            <a:off x="8254538" y="167039"/>
            <a:ext cx="3749964"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S" altLang="ko-KR" sz="2000" dirty="0">
                <a:cs typeface="Arial" pitchFamily="34" charset="0"/>
              </a:rPr>
              <a:t>Diseño</a:t>
            </a:r>
          </a:p>
          <a:p>
            <a:endParaRPr lang="es-EC" sz="2000" b="1" dirty="0">
              <a:cs typeface="Arial" pitchFamily="34" charset="0"/>
            </a:endParaRPr>
          </a:p>
        </p:txBody>
      </p:sp>
      <p:cxnSp>
        <p:nvCxnSpPr>
          <p:cNvPr id="35"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pic>
        <p:nvPicPr>
          <p:cNvPr id="4" name="Imagen 3">
            <a:extLst>
              <a:ext uri="{FF2B5EF4-FFF2-40B4-BE49-F238E27FC236}">
                <a16:creationId xmlns:a16="http://schemas.microsoft.com/office/drawing/2014/main" id="{0A505B8E-CB54-443C-AD5D-D4A449DDABB9}"/>
              </a:ext>
            </a:extLst>
          </p:cNvPr>
          <p:cNvPicPr>
            <a:picLocks noChangeAspect="1"/>
          </p:cNvPicPr>
          <p:nvPr/>
        </p:nvPicPr>
        <p:blipFill>
          <a:blip r:embed="rId2"/>
          <a:stretch>
            <a:fillRect/>
          </a:stretch>
        </p:blipFill>
        <p:spPr>
          <a:xfrm>
            <a:off x="5344344" y="1506449"/>
            <a:ext cx="6427677" cy="3845101"/>
          </a:xfrm>
          <a:prstGeom prst="rect">
            <a:avLst/>
          </a:prstGeom>
        </p:spPr>
      </p:pic>
      <p:sp>
        <p:nvSpPr>
          <p:cNvPr id="6" name="CuadroTexto 5">
            <a:extLst>
              <a:ext uri="{FF2B5EF4-FFF2-40B4-BE49-F238E27FC236}">
                <a16:creationId xmlns:a16="http://schemas.microsoft.com/office/drawing/2014/main" id="{C70E997A-DF92-4E01-9FFF-0E7C1AB9B39E}"/>
              </a:ext>
            </a:extLst>
          </p:cNvPr>
          <p:cNvSpPr txBox="1"/>
          <p:nvPr/>
        </p:nvSpPr>
        <p:spPr>
          <a:xfrm>
            <a:off x="4033520" y="944972"/>
            <a:ext cx="6096000" cy="369332"/>
          </a:xfrm>
          <a:prstGeom prst="rect">
            <a:avLst/>
          </a:prstGeom>
          <a:noFill/>
        </p:spPr>
        <p:txBody>
          <a:bodyPr wrap="square">
            <a:spAutoFit/>
          </a:bodyPr>
          <a:lstStyle/>
          <a:p>
            <a:r>
              <a:rPr lang="es-EC" sz="1800" b="1" dirty="0">
                <a:solidFill>
                  <a:srgbClr val="000000"/>
                </a:solidFill>
                <a:effectLst/>
                <a:latin typeface="Times New Roman" panose="02020603050405020304" pitchFamily="18" charset="0"/>
                <a:ea typeface="Times New Roman" panose="02020603050405020304" pitchFamily="18" charset="0"/>
              </a:rPr>
              <a:t>Forma de instalación del prototipo</a:t>
            </a:r>
            <a:endParaRPr lang="es-EC" b="1" dirty="0"/>
          </a:p>
        </p:txBody>
      </p:sp>
      <p:sp>
        <p:nvSpPr>
          <p:cNvPr id="8" name="CuadroTexto 7">
            <a:extLst>
              <a:ext uri="{FF2B5EF4-FFF2-40B4-BE49-F238E27FC236}">
                <a16:creationId xmlns:a16="http://schemas.microsoft.com/office/drawing/2014/main" id="{0BE2B3D3-2414-4791-8C6D-5E9F4FFF8C1E}"/>
              </a:ext>
            </a:extLst>
          </p:cNvPr>
          <p:cNvSpPr txBox="1"/>
          <p:nvPr/>
        </p:nvSpPr>
        <p:spPr>
          <a:xfrm>
            <a:off x="680720" y="1465935"/>
            <a:ext cx="4663624" cy="3885615"/>
          </a:xfrm>
          <a:prstGeom prst="rect">
            <a:avLst/>
          </a:prstGeom>
          <a:noFill/>
        </p:spPr>
        <p:txBody>
          <a:bodyPr wrap="square">
            <a:spAutoFit/>
          </a:bodyPr>
          <a:lstStyle/>
          <a:p>
            <a:pPr algn="just">
              <a:lnSpc>
                <a:spcPct val="200000"/>
              </a:lnSpc>
            </a:pPr>
            <a:r>
              <a:rPr lang="es-EC" dirty="0">
                <a:solidFill>
                  <a:srgbClr val="000000"/>
                </a:solidFill>
                <a:latin typeface="Calibri" panose="020F0502020204030204" pitchFamily="34" charset="0"/>
                <a:ea typeface="Times New Roman" panose="02020603050405020304" pitchFamily="18" charset="0"/>
                <a:cs typeface="Calibri" panose="020F0502020204030204" pitchFamily="34" charset="0"/>
              </a:rPr>
              <a:t>E</a:t>
            </a:r>
            <a:r>
              <a:rPr lang="es-EC"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 prototipo se debe ubicar a una altura propicia para que la detección de mascarillas sea aplicable a personas de toda estatura y en el caso de la cámara para el conteo de personas   ubicarse a una altura en la cual se pueda tener un enfoque correcto de la entrada principal por donde ingresen los usuarios al establecimiento.</a:t>
            </a:r>
            <a:endParaRPr lang="es-EC"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0269403"/>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p:cNvSpPr txBox="1">
            <a:spLocks/>
          </p:cNvSpPr>
          <p:nvPr/>
        </p:nvSpPr>
        <p:spPr>
          <a:xfrm>
            <a:off x="8254538" y="167039"/>
            <a:ext cx="3749964"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S" altLang="ko-KR" sz="2000" dirty="0">
                <a:cs typeface="Arial" pitchFamily="34" charset="0"/>
              </a:rPr>
              <a:t>Diseño</a:t>
            </a:r>
          </a:p>
          <a:p>
            <a:endParaRPr lang="es-EC" sz="2000" b="1" dirty="0">
              <a:cs typeface="Arial" pitchFamily="34" charset="0"/>
            </a:endParaRPr>
          </a:p>
        </p:txBody>
      </p:sp>
      <p:cxnSp>
        <p:nvCxnSpPr>
          <p:cNvPr id="35"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pic>
        <p:nvPicPr>
          <p:cNvPr id="4" name="Imagen 3">
            <a:extLst>
              <a:ext uri="{FF2B5EF4-FFF2-40B4-BE49-F238E27FC236}">
                <a16:creationId xmlns:a16="http://schemas.microsoft.com/office/drawing/2014/main" id="{3107AAD5-B3AB-4116-B336-BB44F6B66601}"/>
              </a:ext>
            </a:extLst>
          </p:cNvPr>
          <p:cNvPicPr>
            <a:picLocks noChangeAspect="1"/>
          </p:cNvPicPr>
          <p:nvPr/>
        </p:nvPicPr>
        <p:blipFill rotWithShape="1">
          <a:blip r:embed="rId2">
            <a:extLst>
              <a:ext uri="{28A0092B-C50C-407E-A947-70E740481C1C}">
                <a14:useLocalDpi xmlns:a14="http://schemas.microsoft.com/office/drawing/2010/main" val="0"/>
              </a:ext>
            </a:extLst>
          </a:blip>
          <a:srcRect l="4524" r="4549"/>
          <a:stretch/>
        </p:blipFill>
        <p:spPr bwMode="auto">
          <a:xfrm>
            <a:off x="2854007" y="1496940"/>
            <a:ext cx="6483985" cy="4508455"/>
          </a:xfrm>
          <a:prstGeom prst="rect">
            <a:avLst/>
          </a:prstGeom>
          <a:noFill/>
          <a:ln>
            <a:no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FAE630DC-9638-4FBB-A565-2A02AE485B21}"/>
              </a:ext>
            </a:extLst>
          </p:cNvPr>
          <p:cNvSpPr txBox="1"/>
          <p:nvPr/>
        </p:nvSpPr>
        <p:spPr>
          <a:xfrm>
            <a:off x="4307840" y="848050"/>
            <a:ext cx="6096000" cy="369332"/>
          </a:xfrm>
          <a:prstGeom prst="rect">
            <a:avLst/>
          </a:prstGeom>
          <a:noFill/>
        </p:spPr>
        <p:txBody>
          <a:bodyPr wrap="square">
            <a:spAutoFit/>
          </a:bodyPr>
          <a:lstStyle/>
          <a:p>
            <a:r>
              <a:rPr lang="es-EC" sz="1800" b="1" dirty="0">
                <a:solidFill>
                  <a:srgbClr val="000000"/>
                </a:solidFill>
                <a:effectLst/>
                <a:latin typeface="Times New Roman" panose="02020603050405020304" pitchFamily="18" charset="0"/>
                <a:ea typeface="Times New Roman" panose="02020603050405020304" pitchFamily="18" charset="0"/>
              </a:rPr>
              <a:t>Estructura general del sistema</a:t>
            </a:r>
            <a:endParaRPr lang="es-EC" b="1" dirty="0"/>
          </a:p>
        </p:txBody>
      </p:sp>
    </p:spTree>
    <p:extLst>
      <p:ext uri="{BB962C8B-B14F-4D97-AF65-F5344CB8AC3E}">
        <p14:creationId xmlns:p14="http://schemas.microsoft.com/office/powerpoint/2010/main" val="245813360"/>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0C80F4A-C840-45D0-AD93-94ACA2A234C3}"/>
              </a:ext>
            </a:extLst>
          </p:cNvPr>
          <p:cNvSpPr txBox="1">
            <a:spLocks/>
          </p:cNvSpPr>
          <p:nvPr/>
        </p:nvSpPr>
        <p:spPr>
          <a:xfrm>
            <a:off x="8254538" y="167039"/>
            <a:ext cx="3749964"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S" altLang="ko-KR" sz="2000" dirty="0">
                <a:cs typeface="Arial" pitchFamily="34" charset="0"/>
              </a:rPr>
              <a:t>Diseño</a:t>
            </a:r>
          </a:p>
          <a:p>
            <a:endParaRPr lang="es-EC" sz="2000" b="1" dirty="0">
              <a:cs typeface="Arial" pitchFamily="34" charset="0"/>
            </a:endParaRPr>
          </a:p>
        </p:txBody>
      </p:sp>
      <p:pic>
        <p:nvPicPr>
          <p:cNvPr id="5" name="Imagen 4">
            <a:extLst>
              <a:ext uri="{FF2B5EF4-FFF2-40B4-BE49-F238E27FC236}">
                <a16:creationId xmlns:a16="http://schemas.microsoft.com/office/drawing/2014/main" id="{A391409C-DB8D-4798-8C55-30D739A5B7A1}"/>
              </a:ext>
            </a:extLst>
          </p:cNvPr>
          <p:cNvPicPr>
            <a:picLocks noChangeAspect="1"/>
          </p:cNvPicPr>
          <p:nvPr/>
        </p:nvPicPr>
        <p:blipFill rotWithShape="1">
          <a:blip r:embed="rId2">
            <a:extLst>
              <a:ext uri="{28A0092B-C50C-407E-A947-70E740481C1C}">
                <a14:useLocalDpi xmlns:a14="http://schemas.microsoft.com/office/drawing/2010/main" val="0"/>
              </a:ext>
            </a:extLst>
          </a:blip>
          <a:srcRect l="4757" r="4871"/>
          <a:stretch/>
        </p:blipFill>
        <p:spPr bwMode="auto">
          <a:xfrm>
            <a:off x="1690235" y="2702876"/>
            <a:ext cx="8811529" cy="2769871"/>
          </a:xfrm>
          <a:prstGeom prst="rect">
            <a:avLst/>
          </a:prstGeom>
          <a:noFill/>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92351E9B-0EC5-4377-A9AA-BC53B82849CC}"/>
              </a:ext>
            </a:extLst>
          </p:cNvPr>
          <p:cNvSpPr txBox="1"/>
          <p:nvPr/>
        </p:nvSpPr>
        <p:spPr>
          <a:xfrm>
            <a:off x="4033520" y="980548"/>
            <a:ext cx="6096000" cy="568745"/>
          </a:xfrm>
          <a:prstGeom prst="rect">
            <a:avLst/>
          </a:prstGeom>
          <a:noFill/>
        </p:spPr>
        <p:txBody>
          <a:bodyPr wrap="square">
            <a:spAutoFit/>
          </a:bodyPr>
          <a:lstStyle/>
          <a:p>
            <a:pPr algn="just">
              <a:lnSpc>
                <a:spcPct val="200000"/>
              </a:lnSpc>
              <a:spcAft>
                <a:spcPts val="800"/>
              </a:spcAft>
            </a:pPr>
            <a:r>
              <a:rPr lang="es-EC"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Modelo de detección de mascarillas</a:t>
            </a:r>
          </a:p>
        </p:txBody>
      </p:sp>
    </p:spTree>
    <p:extLst>
      <p:ext uri="{BB962C8B-B14F-4D97-AF65-F5344CB8AC3E}">
        <p14:creationId xmlns:p14="http://schemas.microsoft.com/office/powerpoint/2010/main" val="273737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0C80F4A-C840-45D0-AD93-94ACA2A234C3}"/>
              </a:ext>
            </a:extLst>
          </p:cNvPr>
          <p:cNvSpPr txBox="1">
            <a:spLocks/>
          </p:cNvSpPr>
          <p:nvPr/>
        </p:nvSpPr>
        <p:spPr>
          <a:xfrm>
            <a:off x="8254538" y="167039"/>
            <a:ext cx="3749964"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S" altLang="ko-KR" sz="2000" dirty="0">
                <a:cs typeface="Arial" pitchFamily="34" charset="0"/>
              </a:rPr>
              <a:t>Diseño</a:t>
            </a:r>
          </a:p>
          <a:p>
            <a:endParaRPr lang="es-EC" sz="2000" b="1" dirty="0">
              <a:cs typeface="Arial" pitchFamily="34" charset="0"/>
            </a:endParaRPr>
          </a:p>
        </p:txBody>
      </p:sp>
      <p:pic>
        <p:nvPicPr>
          <p:cNvPr id="3" name="Imagen 2">
            <a:extLst>
              <a:ext uri="{FF2B5EF4-FFF2-40B4-BE49-F238E27FC236}">
                <a16:creationId xmlns:a16="http://schemas.microsoft.com/office/drawing/2014/main" id="{CD46BEA7-2A22-43C5-B796-BEFBCE2BF7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40" b="11580"/>
          <a:stretch/>
        </p:blipFill>
        <p:spPr bwMode="auto">
          <a:xfrm>
            <a:off x="2383789" y="2346007"/>
            <a:ext cx="7144611" cy="2165985"/>
          </a:xfrm>
          <a:prstGeom prst="rect">
            <a:avLst/>
          </a:prstGeom>
          <a:noFill/>
          <a:ln>
            <a:noFill/>
          </a:ln>
          <a:extLst>
            <a:ext uri="{53640926-AAD7-44D8-BBD7-CCE9431645EC}">
              <a14:shadowObscured xmlns:a14="http://schemas.microsoft.com/office/drawing/2010/main"/>
            </a:ext>
          </a:extLst>
        </p:spPr>
      </p:pic>
      <p:sp>
        <p:nvSpPr>
          <p:cNvPr id="5" name="CuadroTexto 4">
            <a:extLst>
              <a:ext uri="{FF2B5EF4-FFF2-40B4-BE49-F238E27FC236}">
                <a16:creationId xmlns:a16="http://schemas.microsoft.com/office/drawing/2014/main" id="{6584F214-0FA4-4914-ACF2-B03FFCCB9CF7}"/>
              </a:ext>
            </a:extLst>
          </p:cNvPr>
          <p:cNvSpPr txBox="1"/>
          <p:nvPr/>
        </p:nvSpPr>
        <p:spPr>
          <a:xfrm>
            <a:off x="4033520" y="1035968"/>
            <a:ext cx="6096000" cy="568745"/>
          </a:xfrm>
          <a:prstGeom prst="rect">
            <a:avLst/>
          </a:prstGeom>
          <a:noFill/>
        </p:spPr>
        <p:txBody>
          <a:bodyPr wrap="square">
            <a:spAutoFit/>
          </a:bodyPr>
          <a:lstStyle/>
          <a:p>
            <a:pPr algn="just">
              <a:lnSpc>
                <a:spcPct val="200000"/>
              </a:lnSpc>
              <a:spcAft>
                <a:spcPts val="800"/>
              </a:spcAft>
            </a:pPr>
            <a:r>
              <a:rPr lang="es-EC"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Algoritmo para el conteo de personas</a:t>
            </a:r>
          </a:p>
        </p:txBody>
      </p:sp>
    </p:spTree>
    <p:extLst>
      <p:ext uri="{BB962C8B-B14F-4D97-AF65-F5344CB8AC3E}">
        <p14:creationId xmlns:p14="http://schemas.microsoft.com/office/powerpoint/2010/main" val="1129736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640FC27-1A8C-4D75-AA4E-B41C6AD3D46A}"/>
              </a:ext>
            </a:extLst>
          </p:cNvPr>
          <p:cNvSpPr txBox="1"/>
          <p:nvPr/>
        </p:nvSpPr>
        <p:spPr>
          <a:xfrm>
            <a:off x="4480560" y="828148"/>
            <a:ext cx="3230880" cy="568745"/>
          </a:xfrm>
          <a:prstGeom prst="rect">
            <a:avLst/>
          </a:prstGeom>
          <a:noFill/>
        </p:spPr>
        <p:txBody>
          <a:bodyPr wrap="square">
            <a:spAutoFit/>
          </a:bodyPr>
          <a:lstStyle/>
          <a:p>
            <a:pPr algn="just">
              <a:lnSpc>
                <a:spcPct val="200000"/>
              </a:lnSpc>
              <a:spcAft>
                <a:spcPts val="800"/>
              </a:spcAft>
            </a:pPr>
            <a:r>
              <a:rPr lang="es-EC"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Diseño de la función de alarmas</a:t>
            </a:r>
          </a:p>
        </p:txBody>
      </p:sp>
      <p:pic>
        <p:nvPicPr>
          <p:cNvPr id="4" name="Imagen 3">
            <a:extLst>
              <a:ext uri="{FF2B5EF4-FFF2-40B4-BE49-F238E27FC236}">
                <a16:creationId xmlns:a16="http://schemas.microsoft.com/office/drawing/2014/main" id="{1D9C2EAE-BBF4-4786-A0E0-015B8BBECD36}"/>
              </a:ext>
            </a:extLst>
          </p:cNvPr>
          <p:cNvPicPr>
            <a:picLocks noChangeAspect="1"/>
          </p:cNvPicPr>
          <p:nvPr/>
        </p:nvPicPr>
        <p:blipFill rotWithShape="1">
          <a:blip r:embed="rId2">
            <a:extLst>
              <a:ext uri="{28A0092B-C50C-407E-A947-70E740481C1C}">
                <a14:useLocalDpi xmlns:a14="http://schemas.microsoft.com/office/drawing/2010/main" val="0"/>
              </a:ext>
            </a:extLst>
          </a:blip>
          <a:srcRect l="4593" t="6932" r="4061" b="3169"/>
          <a:stretch/>
        </p:blipFill>
        <p:spPr bwMode="auto">
          <a:xfrm>
            <a:off x="3603131" y="2959735"/>
            <a:ext cx="5290537" cy="2970530"/>
          </a:xfrm>
          <a:prstGeom prst="rect">
            <a:avLst/>
          </a:prstGeom>
          <a:noFill/>
          <a:ln>
            <a:no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0DEBDD7C-2A5E-452D-AB28-41C7812CB2F1}"/>
              </a:ext>
            </a:extLst>
          </p:cNvPr>
          <p:cNvSpPr txBox="1"/>
          <p:nvPr/>
        </p:nvSpPr>
        <p:spPr>
          <a:xfrm>
            <a:off x="1117600" y="1349038"/>
            <a:ext cx="9956800" cy="1676741"/>
          </a:xfrm>
          <a:prstGeom prst="rect">
            <a:avLst/>
          </a:prstGeom>
          <a:noFill/>
        </p:spPr>
        <p:txBody>
          <a:bodyPr wrap="square">
            <a:spAutoFit/>
          </a:bodyPr>
          <a:lstStyle/>
          <a:p>
            <a:pPr algn="just">
              <a:lnSpc>
                <a:spcPct val="200000"/>
              </a:lnSpc>
              <a:spcAft>
                <a:spcPts val="800"/>
              </a:spcAft>
            </a:pPr>
            <a:r>
              <a:rPr lang="es-EC" dirty="0">
                <a:solidFill>
                  <a:srgbClr val="000000"/>
                </a:solidFill>
                <a:latin typeface="Calibri" panose="020F0502020204030204" pitchFamily="34" charset="0"/>
                <a:ea typeface="Times New Roman" panose="02020603050405020304" pitchFamily="18" charset="0"/>
                <a:cs typeface="Calibri" panose="020F0502020204030204" pitchFamily="34" charset="0"/>
              </a:rPr>
              <a:t>P</a:t>
            </a:r>
            <a:r>
              <a:rPr lang="es-EC"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 plantea el uso de hilos, que es un algoritmo que permite que una tarea pueda ser ejecutada al mismo tiempo que otra tarea. </a:t>
            </a:r>
            <a:r>
              <a:rPr lang="es-EC" dirty="0">
                <a:solidFill>
                  <a:srgbClr val="000000"/>
                </a:solidFill>
                <a:latin typeface="Calibri" panose="020F0502020204030204" pitchFamily="34" charset="0"/>
                <a:ea typeface="Times New Roman" panose="02020603050405020304" pitchFamily="18" charset="0"/>
                <a:cs typeface="Calibri" panose="020F0502020204030204" pitchFamily="34" charset="0"/>
              </a:rPr>
              <a:t>P</a:t>
            </a:r>
            <a:r>
              <a:rPr lang="es-EC"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ara ello se toma en cuenta el uso de la librería Threading para el procesamiento en paralelo</a:t>
            </a:r>
            <a:endParaRPr lang="es-EC"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4451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3ED8C7C-7C88-4AF6-9B51-25A38434E3A1}"/>
              </a:ext>
            </a:extLst>
          </p:cNvPr>
          <p:cNvSpPr txBox="1"/>
          <p:nvPr/>
        </p:nvSpPr>
        <p:spPr>
          <a:xfrm>
            <a:off x="4074160" y="1000868"/>
            <a:ext cx="4043680" cy="568745"/>
          </a:xfrm>
          <a:prstGeom prst="rect">
            <a:avLst/>
          </a:prstGeom>
          <a:noFill/>
        </p:spPr>
        <p:txBody>
          <a:bodyPr wrap="square">
            <a:spAutoFit/>
          </a:bodyPr>
          <a:lstStyle/>
          <a:p>
            <a:pPr algn="just">
              <a:lnSpc>
                <a:spcPct val="200000"/>
              </a:lnSpc>
              <a:spcAft>
                <a:spcPts val="800"/>
              </a:spcAft>
            </a:pPr>
            <a:r>
              <a:rPr lang="es-EC"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Consideraciones para el servidor externo </a:t>
            </a:r>
          </a:p>
        </p:txBody>
      </p:sp>
      <p:pic>
        <p:nvPicPr>
          <p:cNvPr id="4" name="Imagen 3">
            <a:extLst>
              <a:ext uri="{FF2B5EF4-FFF2-40B4-BE49-F238E27FC236}">
                <a16:creationId xmlns:a16="http://schemas.microsoft.com/office/drawing/2014/main" id="{6E68BFCA-21B7-46D8-B346-EBDE14FDBE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7" r="1676" b="4692"/>
          <a:stretch/>
        </p:blipFill>
        <p:spPr bwMode="auto">
          <a:xfrm>
            <a:off x="3635409" y="3305384"/>
            <a:ext cx="4921182" cy="2673668"/>
          </a:xfrm>
          <a:prstGeom prst="rect">
            <a:avLst/>
          </a:prstGeom>
          <a:noFill/>
          <a:ln>
            <a:solidFill>
              <a:schemeClr val="tx1"/>
            </a:solid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5012E401-53F6-4A35-80D8-EC46F34FE897}"/>
              </a:ext>
            </a:extLst>
          </p:cNvPr>
          <p:cNvSpPr txBox="1"/>
          <p:nvPr/>
        </p:nvSpPr>
        <p:spPr>
          <a:xfrm>
            <a:off x="508000" y="1876127"/>
            <a:ext cx="11003280" cy="1122743"/>
          </a:xfrm>
          <a:prstGeom prst="rect">
            <a:avLst/>
          </a:prstGeom>
          <a:noFill/>
        </p:spPr>
        <p:txBody>
          <a:bodyPr wrap="square">
            <a:spAutoFit/>
          </a:bodyPr>
          <a:lstStyle/>
          <a:p>
            <a:pPr algn="just">
              <a:lnSpc>
                <a:spcPct val="200000"/>
              </a:lnSpc>
              <a:spcAft>
                <a:spcPts val="800"/>
              </a:spcAft>
            </a:pPr>
            <a:r>
              <a:rPr lang="es-EC"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Uso de la biblioteca MQTT que permite realizar el nexo entre el servidor y el modelo, con lo cual el envío de datos en tiempo real se convierte en una tarea sencilla.</a:t>
            </a:r>
          </a:p>
        </p:txBody>
      </p:sp>
    </p:spTree>
    <p:extLst>
      <p:ext uri="{BB962C8B-B14F-4D97-AF65-F5344CB8AC3E}">
        <p14:creationId xmlns:p14="http://schemas.microsoft.com/office/powerpoint/2010/main" val="1145398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31E7180-931A-4C17-9E5B-1625B2C7DEC1}"/>
              </a:ext>
            </a:extLst>
          </p:cNvPr>
          <p:cNvGrpSpPr/>
          <p:nvPr/>
        </p:nvGrpSpPr>
        <p:grpSpPr>
          <a:xfrm rot="10800000">
            <a:off x="6316444" y="2964334"/>
            <a:ext cx="5875556" cy="1085396"/>
            <a:chOff x="4288637" y="2000422"/>
            <a:chExt cx="7117482" cy="1085396"/>
          </a:xfrm>
          <a:solidFill>
            <a:srgbClr val="7BB577"/>
          </a:solidFill>
        </p:grpSpPr>
        <p:sp>
          <p:nvSpPr>
            <p:cNvPr id="8" name="Rectangle 7">
              <a:extLst>
                <a:ext uri="{FF2B5EF4-FFF2-40B4-BE49-F238E27FC236}">
                  <a16:creationId xmlns:a16="http://schemas.microsoft.com/office/drawing/2014/main" id="{AE8DF00D-8E76-4614-88B8-767E8BE23F4E}"/>
                </a:ext>
              </a:extLst>
            </p:cNvPr>
            <p:cNvSpPr/>
            <p:nvPr userDrawn="1"/>
          </p:nvSpPr>
          <p:spPr>
            <a:xfrm>
              <a:off x="4288637" y="2835004"/>
              <a:ext cx="2428517" cy="2508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531C40D-47AF-4709-89BF-A81A115A5003}"/>
                </a:ext>
              </a:extLst>
            </p:cNvPr>
            <p:cNvSpPr/>
            <p:nvPr userDrawn="1"/>
          </p:nvSpPr>
          <p:spPr>
            <a:xfrm rot="2727637">
              <a:off x="7567494" y="593824"/>
              <a:ext cx="236459" cy="3049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F08A5D7-6365-49D1-8A3E-659608ED742D}"/>
                </a:ext>
              </a:extLst>
            </p:cNvPr>
            <p:cNvSpPr/>
            <p:nvPr userDrawn="1"/>
          </p:nvSpPr>
          <p:spPr>
            <a:xfrm rot="18872363" flipH="1">
              <a:off x="9625298" y="542742"/>
              <a:ext cx="248660" cy="3312982"/>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2">
            <a:extLst>
              <a:ext uri="{FF2B5EF4-FFF2-40B4-BE49-F238E27FC236}">
                <a16:creationId xmlns:a16="http://schemas.microsoft.com/office/drawing/2014/main" id="{FE31AD7E-CFC1-418F-98A2-18CC1568DE7A}"/>
              </a:ext>
            </a:extLst>
          </p:cNvPr>
          <p:cNvGrpSpPr/>
          <p:nvPr/>
        </p:nvGrpSpPr>
        <p:grpSpPr>
          <a:xfrm>
            <a:off x="0" y="1637965"/>
            <a:ext cx="10784136" cy="1083396"/>
            <a:chOff x="0" y="1742895"/>
            <a:chExt cx="10784136" cy="1083396"/>
          </a:xfrm>
          <a:solidFill>
            <a:srgbClr val="7BB577"/>
          </a:solidFill>
        </p:grpSpPr>
        <p:sp>
          <p:nvSpPr>
            <p:cNvPr id="39" name="Rectangle 3">
              <a:extLst>
                <a:ext uri="{FF2B5EF4-FFF2-40B4-BE49-F238E27FC236}">
                  <a16:creationId xmlns:a16="http://schemas.microsoft.com/office/drawing/2014/main" id="{4C0A3FD7-9EFF-42EC-8BCC-8DC54EFB8BBE}"/>
                </a:ext>
              </a:extLst>
            </p:cNvPr>
            <p:cNvSpPr/>
            <p:nvPr userDrawn="1"/>
          </p:nvSpPr>
          <p:spPr>
            <a:xfrm>
              <a:off x="0" y="2597691"/>
              <a:ext cx="6802582"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4">
              <a:extLst>
                <a:ext uri="{FF2B5EF4-FFF2-40B4-BE49-F238E27FC236}">
                  <a16:creationId xmlns:a16="http://schemas.microsoft.com/office/drawing/2014/main" id="{3413F97A-86EF-43CD-8CB7-E32D10AD6927}"/>
                </a:ext>
              </a:extLst>
            </p:cNvPr>
            <p:cNvSpPr/>
            <p:nvPr userDrawn="1"/>
          </p:nvSpPr>
          <p:spPr>
            <a:xfrm rot="2727637">
              <a:off x="7542617" y="580412"/>
              <a:ext cx="222047" cy="25470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5">
              <a:extLst>
                <a:ext uri="{FF2B5EF4-FFF2-40B4-BE49-F238E27FC236}">
                  <a16:creationId xmlns:a16="http://schemas.microsoft.com/office/drawing/2014/main" id="{7203772E-A1FB-4E49-8AF7-B31C59999691}"/>
                </a:ext>
              </a:extLst>
            </p:cNvPr>
            <p:cNvSpPr/>
            <p:nvPr userDrawn="1"/>
          </p:nvSpPr>
          <p:spPr>
            <a:xfrm rot="18872363" flipH="1">
              <a:off x="9293347" y="554624"/>
              <a:ext cx="233798" cy="2747780"/>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ombo 1"/>
          <p:cNvSpPr/>
          <p:nvPr/>
        </p:nvSpPr>
        <p:spPr>
          <a:xfrm>
            <a:off x="7362951" y="1706707"/>
            <a:ext cx="2263914" cy="2229431"/>
          </a:xfrm>
          <a:prstGeom prst="diamond">
            <a:avLst/>
          </a:prstGeom>
          <a:solidFill>
            <a:srgbClr val="7BB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solidFill>
                  <a:schemeClr val="tx1"/>
                </a:solidFill>
              </a:rPr>
              <a:t>4</a:t>
            </a:r>
            <a:endParaRPr lang="es-ES" dirty="0">
              <a:solidFill>
                <a:schemeClr val="tx1"/>
              </a:solidFill>
            </a:endParaRPr>
          </a:p>
        </p:txBody>
      </p:sp>
      <p:sp>
        <p:nvSpPr>
          <p:cNvPr id="44" name="Rectangle 1">
            <a:extLst>
              <a:ext uri="{FF2B5EF4-FFF2-40B4-BE49-F238E27FC236}">
                <a16:creationId xmlns:a16="http://schemas.microsoft.com/office/drawing/2014/main" id="{2FD24A37-A04F-4CF8-80D7-1D65CB9073FD}"/>
              </a:ext>
            </a:extLst>
          </p:cNvPr>
          <p:cNvSpPr/>
          <p:nvPr/>
        </p:nvSpPr>
        <p:spPr>
          <a:xfrm>
            <a:off x="982639" y="3698543"/>
            <a:ext cx="4898439" cy="1514902"/>
          </a:xfrm>
          <a:prstGeom prst="rect">
            <a:avLst/>
          </a:prstGeom>
          <a:solidFill>
            <a:srgbClr val="98C595"/>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TextBox 3">
            <a:extLst>
              <a:ext uri="{FF2B5EF4-FFF2-40B4-BE49-F238E27FC236}">
                <a16:creationId xmlns:a16="http://schemas.microsoft.com/office/drawing/2014/main" id="{948A2979-A456-4286-B8FC-8FF4C0C58EFD}"/>
              </a:ext>
            </a:extLst>
          </p:cNvPr>
          <p:cNvSpPr txBox="1"/>
          <p:nvPr/>
        </p:nvSpPr>
        <p:spPr>
          <a:xfrm>
            <a:off x="1254093" y="3917385"/>
            <a:ext cx="4420768" cy="1077218"/>
          </a:xfrm>
          <a:prstGeom prst="rect">
            <a:avLst/>
          </a:prstGeom>
          <a:noFill/>
        </p:spPr>
        <p:txBody>
          <a:bodyPr wrap="square" rtlCol="0" anchor="ctr">
            <a:spAutoFit/>
          </a:bodyPr>
          <a:lstStyle/>
          <a:p>
            <a:r>
              <a:rPr lang="es-ES" altLang="ko-KR" sz="3200" dirty="0">
                <a:cs typeface="Arial" pitchFamily="34" charset="0"/>
              </a:rPr>
              <a:t>Implementación y desarrollo</a:t>
            </a:r>
          </a:p>
        </p:txBody>
      </p:sp>
    </p:spTree>
    <p:extLst>
      <p:ext uri="{BB962C8B-B14F-4D97-AF65-F5344CB8AC3E}">
        <p14:creationId xmlns:p14="http://schemas.microsoft.com/office/powerpoint/2010/main" val="4030315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p:cNvSpPr txBox="1">
            <a:spLocks/>
          </p:cNvSpPr>
          <p:nvPr/>
        </p:nvSpPr>
        <p:spPr>
          <a:xfrm>
            <a:off x="8254538" y="167039"/>
            <a:ext cx="3749964"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S" altLang="ko-KR" sz="2000" dirty="0">
                <a:cs typeface="Arial" pitchFamily="34" charset="0"/>
              </a:rPr>
              <a:t>Implementación y desarrollo</a:t>
            </a:r>
          </a:p>
          <a:p>
            <a:endParaRPr lang="es-EC" sz="2000" b="1" dirty="0">
              <a:cs typeface="Arial" pitchFamily="34" charset="0"/>
            </a:endParaRPr>
          </a:p>
        </p:txBody>
      </p:sp>
      <p:cxnSp>
        <p:nvCxnSpPr>
          <p:cNvPr id="35"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
        <p:nvSpPr>
          <p:cNvPr id="5" name="CuadroTexto 4">
            <a:extLst>
              <a:ext uri="{FF2B5EF4-FFF2-40B4-BE49-F238E27FC236}">
                <a16:creationId xmlns:a16="http://schemas.microsoft.com/office/drawing/2014/main" id="{56778053-F828-4420-A48B-80FC243022D1}"/>
              </a:ext>
            </a:extLst>
          </p:cNvPr>
          <p:cNvSpPr txBox="1"/>
          <p:nvPr/>
        </p:nvSpPr>
        <p:spPr>
          <a:xfrm>
            <a:off x="4216400" y="684247"/>
            <a:ext cx="6096000" cy="568745"/>
          </a:xfrm>
          <a:prstGeom prst="rect">
            <a:avLst/>
          </a:prstGeom>
          <a:noFill/>
        </p:spPr>
        <p:txBody>
          <a:bodyPr wrap="square">
            <a:spAutoFit/>
          </a:bodyPr>
          <a:lstStyle/>
          <a:p>
            <a:pPr algn="just">
              <a:lnSpc>
                <a:spcPct val="200000"/>
              </a:lnSpc>
              <a:spcAft>
                <a:spcPts val="800"/>
              </a:spcAft>
            </a:pPr>
            <a:r>
              <a:rPr lang="es-EC"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Instalación de Jet Pack en la Jetson Nano</a:t>
            </a:r>
          </a:p>
        </p:txBody>
      </p:sp>
      <p:pic>
        <p:nvPicPr>
          <p:cNvPr id="6" name="Imagen 5">
            <a:extLst>
              <a:ext uri="{FF2B5EF4-FFF2-40B4-BE49-F238E27FC236}">
                <a16:creationId xmlns:a16="http://schemas.microsoft.com/office/drawing/2014/main" id="{EC4FF1C9-6B73-4E99-885E-A620DB35781C}"/>
              </a:ext>
            </a:extLst>
          </p:cNvPr>
          <p:cNvPicPr>
            <a:picLocks noChangeAspect="1"/>
          </p:cNvPicPr>
          <p:nvPr/>
        </p:nvPicPr>
        <p:blipFill>
          <a:blip r:embed="rId2"/>
          <a:stretch>
            <a:fillRect/>
          </a:stretch>
        </p:blipFill>
        <p:spPr>
          <a:xfrm>
            <a:off x="4418443" y="3716565"/>
            <a:ext cx="3836095" cy="2403569"/>
          </a:xfrm>
          <a:prstGeom prst="rect">
            <a:avLst/>
          </a:prstGeom>
        </p:spPr>
      </p:pic>
      <p:sp>
        <p:nvSpPr>
          <p:cNvPr id="8" name="CuadroTexto 7">
            <a:extLst>
              <a:ext uri="{FF2B5EF4-FFF2-40B4-BE49-F238E27FC236}">
                <a16:creationId xmlns:a16="http://schemas.microsoft.com/office/drawing/2014/main" id="{4C076381-2E2F-455C-8898-FC2B42BE8B2E}"/>
              </a:ext>
            </a:extLst>
          </p:cNvPr>
          <p:cNvSpPr txBox="1"/>
          <p:nvPr/>
        </p:nvSpPr>
        <p:spPr>
          <a:xfrm>
            <a:off x="446314" y="1369409"/>
            <a:ext cx="11328400" cy="2230739"/>
          </a:xfrm>
          <a:prstGeom prst="rect">
            <a:avLst/>
          </a:prstGeom>
          <a:noFill/>
        </p:spPr>
        <p:txBody>
          <a:bodyPr wrap="square">
            <a:spAutoFit/>
          </a:bodyPr>
          <a:lstStyle/>
          <a:p>
            <a:pPr algn="just">
              <a:lnSpc>
                <a:spcPct val="200000"/>
              </a:lnSpc>
              <a:spcAft>
                <a:spcPts val="800"/>
              </a:spcAft>
            </a:pPr>
            <a:r>
              <a:rPr lang="es-EC" dirty="0">
                <a:solidFill>
                  <a:srgbClr val="000000"/>
                </a:solidFill>
                <a:latin typeface="Calibri" panose="020F0502020204030204" pitchFamily="34" charset="0"/>
                <a:ea typeface="Times New Roman" panose="02020603050405020304" pitchFamily="18" charset="0"/>
                <a:cs typeface="Calibri" panose="020F0502020204030204" pitchFamily="34" charset="0"/>
              </a:rPr>
              <a:t>S</a:t>
            </a:r>
            <a:r>
              <a:rPr lang="es-EC"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 usa Balena Etcher para flashear el sistema operativo en la tarjeta SD, de modo que la imagen del sistema operativo pueda correr en la Nvidia Jetson Nano. Se descarga de la página oficial de Nvidia el JetPack 4.5.1, es cual es un SDK que viene integrado en el sistema operativo con librerías instaladas como Opencv, Drivers de conexión con GPU, optimizadores de código como CUDA, CUDNN, para sacar el máximo provecho a la GPU.</a:t>
            </a:r>
          </a:p>
        </p:txBody>
      </p:sp>
    </p:spTree>
    <p:extLst>
      <p:ext uri="{BB962C8B-B14F-4D97-AF65-F5344CB8AC3E}">
        <p14:creationId xmlns:p14="http://schemas.microsoft.com/office/powerpoint/2010/main" val="3336323288"/>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5"/>
          <p:cNvGrpSpPr/>
          <p:nvPr/>
        </p:nvGrpSpPr>
        <p:grpSpPr>
          <a:xfrm>
            <a:off x="4553760" y="1566514"/>
            <a:ext cx="7008779" cy="490707"/>
            <a:chOff x="3131840" y="1491630"/>
            <a:chExt cx="5256584" cy="576064"/>
          </a:xfrm>
        </p:grpSpPr>
        <p:sp>
          <p:nvSpPr>
            <p:cNvPr id="83" name="Rectangle 1"/>
            <p:cNvSpPr/>
            <p:nvPr/>
          </p:nvSpPr>
          <p:spPr>
            <a:xfrm>
              <a:off x="3131840" y="1491630"/>
              <a:ext cx="5256584" cy="576064"/>
            </a:xfrm>
            <a:prstGeom prst="rect">
              <a:avLst/>
            </a:prstGeom>
            <a:solidFill>
              <a:srgbClr val="FFFFFF"/>
            </a:solidFill>
            <a:ln w="48000" cap="flat" cmpd="thickThin"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altLang="ko-KR" sz="2400" b="0" i="0" u="none" strike="noStrike" kern="0" cap="none" spc="0" normalizeH="0" baseline="0" noProof="0" dirty="0">
                <a:ln>
                  <a:noFill/>
                </a:ln>
                <a:solidFill>
                  <a:srgbClr val="FFFFFF"/>
                </a:solidFill>
                <a:effectLst/>
                <a:uLnTx/>
                <a:uFillTx/>
                <a:latin typeface="Euphemia"/>
                <a:ea typeface="+mn-ea"/>
                <a:cs typeface="+mn-cs"/>
              </a:endParaRPr>
            </a:p>
          </p:txBody>
        </p:sp>
        <p:sp>
          <p:nvSpPr>
            <p:cNvPr id="84" name="Right Triangle 4"/>
            <p:cNvSpPr/>
            <p:nvPr/>
          </p:nvSpPr>
          <p:spPr>
            <a:xfrm rot="5400000">
              <a:off x="3203840" y="1419630"/>
              <a:ext cx="576000" cy="720000"/>
            </a:xfrm>
            <a:prstGeom prst="rtTriangle">
              <a:avLst/>
            </a:prstGeom>
            <a:solidFill>
              <a:srgbClr val="514843"/>
            </a:solidFill>
            <a:ln w="48000" cap="flat" cmpd="thickThin"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altLang="ko-KR" sz="2400" b="0" i="0" u="none" strike="noStrike" kern="0" cap="none" spc="0" normalizeH="0" baseline="0" noProof="0" dirty="0">
                <a:ln>
                  <a:noFill/>
                </a:ln>
                <a:solidFill>
                  <a:srgbClr val="FFFFFF"/>
                </a:solidFill>
                <a:effectLst/>
                <a:uLnTx/>
                <a:uFillTx/>
                <a:latin typeface="Euphemia"/>
                <a:ea typeface="+mn-ea"/>
                <a:cs typeface="+mn-cs"/>
              </a:endParaRPr>
            </a:p>
          </p:txBody>
        </p:sp>
      </p:grpSp>
      <p:grpSp>
        <p:nvGrpSpPr>
          <p:cNvPr id="85" name="Group 16"/>
          <p:cNvGrpSpPr/>
          <p:nvPr/>
        </p:nvGrpSpPr>
        <p:grpSpPr>
          <a:xfrm>
            <a:off x="4567628" y="2321482"/>
            <a:ext cx="7008779" cy="492229"/>
            <a:chOff x="3131840" y="1491630"/>
            <a:chExt cx="5256584" cy="576064"/>
          </a:xfrm>
        </p:grpSpPr>
        <p:sp>
          <p:nvSpPr>
            <p:cNvPr id="86" name="Rectangle 17"/>
            <p:cNvSpPr/>
            <p:nvPr/>
          </p:nvSpPr>
          <p:spPr>
            <a:xfrm>
              <a:off x="3131840" y="1491630"/>
              <a:ext cx="5256584" cy="576064"/>
            </a:xfrm>
            <a:prstGeom prst="rect">
              <a:avLst/>
            </a:prstGeom>
            <a:solidFill>
              <a:srgbClr val="FFFFFF"/>
            </a:solidFill>
            <a:ln w="48000" cap="flat" cmpd="thickThin"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a:ln>
                  <a:noFill/>
                </a:ln>
                <a:solidFill>
                  <a:srgbClr val="FFFFFF"/>
                </a:solidFill>
                <a:effectLst/>
                <a:uLnTx/>
                <a:uFillTx/>
                <a:latin typeface="Euphemia"/>
                <a:ea typeface="+mn-ea"/>
                <a:cs typeface="+mn-cs"/>
              </a:endParaRPr>
            </a:p>
          </p:txBody>
        </p:sp>
        <p:sp>
          <p:nvSpPr>
            <p:cNvPr id="87" name="Right Triangle 18"/>
            <p:cNvSpPr/>
            <p:nvPr/>
          </p:nvSpPr>
          <p:spPr>
            <a:xfrm rot="5400000">
              <a:off x="3203840" y="1419630"/>
              <a:ext cx="576000" cy="720000"/>
            </a:xfrm>
            <a:prstGeom prst="rtTriangle">
              <a:avLst/>
            </a:prstGeom>
            <a:solidFill>
              <a:srgbClr val="525A6A"/>
            </a:solidFill>
            <a:ln w="48000" cap="flat" cmpd="thickThin"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a:ln>
                  <a:noFill/>
                </a:ln>
                <a:solidFill>
                  <a:srgbClr val="FFFFFF"/>
                </a:solidFill>
                <a:effectLst/>
                <a:uLnTx/>
                <a:uFillTx/>
                <a:latin typeface="Euphemia"/>
                <a:ea typeface="+mn-ea"/>
                <a:cs typeface="+mn-cs"/>
              </a:endParaRPr>
            </a:p>
          </p:txBody>
        </p:sp>
      </p:grpSp>
      <p:sp>
        <p:nvSpPr>
          <p:cNvPr id="88" name="TextBox 25"/>
          <p:cNvSpPr txBox="1"/>
          <p:nvPr/>
        </p:nvSpPr>
        <p:spPr>
          <a:xfrm>
            <a:off x="4539892" y="1566514"/>
            <a:ext cx="710885" cy="400110"/>
          </a:xfrm>
          <a:prstGeom prst="rect">
            <a:avLst/>
          </a:prstGeom>
          <a:noFill/>
        </p:spPr>
        <p:txBody>
          <a:bodyPr wrap="square" rtlCol="0">
            <a:spAutoFit/>
          </a:bodyPr>
          <a:lstStyle/>
          <a:p>
            <a:r>
              <a:rPr lang="en-US" altLang="ko-KR" sz="2000" b="1" dirty="0">
                <a:solidFill>
                  <a:srgbClr val="FFFFFF"/>
                </a:solidFill>
                <a:latin typeface="Euphemia"/>
                <a:cs typeface="Arial" pitchFamily="34" charset="0"/>
              </a:rPr>
              <a:t>01</a:t>
            </a:r>
            <a:endParaRPr lang="ko-KR" altLang="en-US" sz="2000" b="1" dirty="0">
              <a:solidFill>
                <a:srgbClr val="FFFFFF"/>
              </a:solidFill>
              <a:latin typeface="Euphemia"/>
              <a:cs typeface="Arial" pitchFamily="34" charset="0"/>
            </a:endParaRPr>
          </a:p>
        </p:txBody>
      </p:sp>
      <p:sp>
        <p:nvSpPr>
          <p:cNvPr id="89" name="TextBox 26"/>
          <p:cNvSpPr txBox="1"/>
          <p:nvPr/>
        </p:nvSpPr>
        <p:spPr>
          <a:xfrm>
            <a:off x="4546086" y="2281209"/>
            <a:ext cx="710885" cy="400110"/>
          </a:xfrm>
          <a:prstGeom prst="rect">
            <a:avLst/>
          </a:prstGeom>
          <a:noFill/>
        </p:spPr>
        <p:txBody>
          <a:bodyPr wrap="square" rtlCol="0">
            <a:spAutoFit/>
          </a:bodyPr>
          <a:lstStyle/>
          <a:p>
            <a:r>
              <a:rPr lang="en-US" altLang="ko-KR" sz="2000" b="1" dirty="0">
                <a:solidFill>
                  <a:srgbClr val="FFFFFF"/>
                </a:solidFill>
                <a:latin typeface="Euphemia"/>
                <a:cs typeface="Arial" pitchFamily="34" charset="0"/>
              </a:rPr>
              <a:t>02</a:t>
            </a:r>
            <a:endParaRPr lang="ko-KR" altLang="en-US" sz="2000" b="1" dirty="0">
              <a:solidFill>
                <a:srgbClr val="FFFFFF"/>
              </a:solidFill>
              <a:latin typeface="Euphemia"/>
              <a:cs typeface="Arial" pitchFamily="34" charset="0"/>
            </a:endParaRPr>
          </a:p>
        </p:txBody>
      </p:sp>
      <p:sp>
        <p:nvSpPr>
          <p:cNvPr id="90" name="TextBox 29"/>
          <p:cNvSpPr txBox="1"/>
          <p:nvPr/>
        </p:nvSpPr>
        <p:spPr>
          <a:xfrm>
            <a:off x="5695781" y="1666719"/>
            <a:ext cx="5142400" cy="338554"/>
          </a:xfrm>
          <a:prstGeom prst="rect">
            <a:avLst/>
          </a:prstGeom>
          <a:noFill/>
        </p:spPr>
        <p:txBody>
          <a:bodyPr wrap="square" rtlCol="0">
            <a:spAutoFit/>
          </a:bodyPr>
          <a:lstStyle/>
          <a:p>
            <a:r>
              <a:rPr lang="es-ES" altLang="ko-KR" sz="1600" b="1" dirty="0">
                <a:solidFill>
                  <a:srgbClr val="514843">
                    <a:lumMod val="75000"/>
                    <a:lumOff val="25000"/>
                  </a:srgbClr>
                </a:solidFill>
                <a:latin typeface="Euphemia"/>
                <a:cs typeface="Arial" pitchFamily="34" charset="0"/>
              </a:rPr>
              <a:t>Introducción</a:t>
            </a:r>
          </a:p>
        </p:txBody>
      </p:sp>
      <p:sp>
        <p:nvSpPr>
          <p:cNvPr id="91" name="TextBox 36"/>
          <p:cNvSpPr txBox="1"/>
          <p:nvPr/>
        </p:nvSpPr>
        <p:spPr>
          <a:xfrm>
            <a:off x="5701976" y="2398292"/>
            <a:ext cx="4881140" cy="338554"/>
          </a:xfrm>
          <a:prstGeom prst="rect">
            <a:avLst/>
          </a:prstGeom>
          <a:noFill/>
        </p:spPr>
        <p:txBody>
          <a:bodyPr wrap="square" rtlCol="0">
            <a:spAutoFit/>
          </a:bodyPr>
          <a:lstStyle/>
          <a:p>
            <a:r>
              <a:rPr lang="es-ES" altLang="ko-KR" sz="1600" b="1" dirty="0">
                <a:solidFill>
                  <a:srgbClr val="514843">
                    <a:lumMod val="75000"/>
                    <a:lumOff val="25000"/>
                  </a:srgbClr>
                </a:solidFill>
                <a:latin typeface="Euphemia"/>
                <a:cs typeface="Arial" pitchFamily="34" charset="0"/>
              </a:rPr>
              <a:t>Objetivos</a:t>
            </a:r>
          </a:p>
        </p:txBody>
      </p:sp>
      <p:sp>
        <p:nvSpPr>
          <p:cNvPr id="92" name="TextBox 25"/>
          <p:cNvSpPr txBox="1"/>
          <p:nvPr/>
        </p:nvSpPr>
        <p:spPr>
          <a:xfrm>
            <a:off x="4532218" y="3046273"/>
            <a:ext cx="710885" cy="400110"/>
          </a:xfrm>
          <a:prstGeom prst="rect">
            <a:avLst/>
          </a:prstGeom>
          <a:noFill/>
        </p:spPr>
        <p:txBody>
          <a:bodyPr wrap="square" rtlCol="0">
            <a:spAutoFit/>
          </a:bodyPr>
          <a:lstStyle/>
          <a:p>
            <a:r>
              <a:rPr lang="en-US" altLang="ko-KR" sz="2000" b="1" dirty="0">
                <a:solidFill>
                  <a:srgbClr val="FFFFFF"/>
                </a:solidFill>
                <a:latin typeface="Euphemia"/>
                <a:cs typeface="Arial" pitchFamily="34" charset="0"/>
              </a:rPr>
              <a:t>03</a:t>
            </a:r>
            <a:endParaRPr lang="ko-KR" altLang="en-US" sz="2000" b="1" dirty="0">
              <a:solidFill>
                <a:srgbClr val="FFFFFF"/>
              </a:solidFill>
              <a:latin typeface="Euphemia"/>
              <a:cs typeface="Arial" pitchFamily="34" charset="0"/>
            </a:endParaRPr>
          </a:p>
        </p:txBody>
      </p:sp>
      <p:sp>
        <p:nvSpPr>
          <p:cNvPr id="93" name="TextBox 29"/>
          <p:cNvSpPr txBox="1"/>
          <p:nvPr/>
        </p:nvSpPr>
        <p:spPr>
          <a:xfrm>
            <a:off x="5557249" y="3027501"/>
            <a:ext cx="5142400" cy="338554"/>
          </a:xfrm>
          <a:prstGeom prst="rect">
            <a:avLst/>
          </a:prstGeom>
          <a:noFill/>
        </p:spPr>
        <p:txBody>
          <a:bodyPr wrap="square" rtlCol="0">
            <a:spAutoFit/>
          </a:bodyPr>
          <a:lstStyle/>
          <a:p>
            <a:r>
              <a:rPr lang="es-ES" altLang="ko-KR" sz="1600" b="1" dirty="0">
                <a:solidFill>
                  <a:srgbClr val="514843">
                    <a:lumMod val="75000"/>
                    <a:lumOff val="25000"/>
                  </a:srgbClr>
                </a:solidFill>
                <a:latin typeface="Euphemia"/>
                <a:cs typeface="Arial" pitchFamily="34" charset="0"/>
              </a:rPr>
              <a:t>Diseño </a:t>
            </a:r>
          </a:p>
        </p:txBody>
      </p:sp>
      <p:grpSp>
        <p:nvGrpSpPr>
          <p:cNvPr id="94" name="Group 16"/>
          <p:cNvGrpSpPr/>
          <p:nvPr/>
        </p:nvGrpSpPr>
        <p:grpSpPr>
          <a:xfrm>
            <a:off x="4567628" y="3786892"/>
            <a:ext cx="7008779" cy="492229"/>
            <a:chOff x="3131840" y="1491630"/>
            <a:chExt cx="5256584" cy="576064"/>
          </a:xfrm>
        </p:grpSpPr>
        <p:sp>
          <p:nvSpPr>
            <p:cNvPr id="95" name="Rectangle 17"/>
            <p:cNvSpPr/>
            <p:nvPr/>
          </p:nvSpPr>
          <p:spPr>
            <a:xfrm>
              <a:off x="3131840" y="1491630"/>
              <a:ext cx="5256584" cy="576064"/>
            </a:xfrm>
            <a:prstGeom prst="rect">
              <a:avLst/>
            </a:prstGeom>
            <a:solidFill>
              <a:srgbClr val="FFFFFF"/>
            </a:solidFill>
            <a:ln w="48000" cap="flat" cmpd="thickThin"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dirty="0">
                <a:ln>
                  <a:noFill/>
                </a:ln>
                <a:solidFill>
                  <a:srgbClr val="FFFFFF"/>
                </a:solidFill>
                <a:effectLst/>
                <a:uLnTx/>
                <a:uFillTx/>
                <a:latin typeface="Euphemia"/>
                <a:ea typeface="+mn-ea"/>
                <a:cs typeface="+mn-cs"/>
              </a:endParaRPr>
            </a:p>
          </p:txBody>
        </p:sp>
        <p:sp>
          <p:nvSpPr>
            <p:cNvPr id="96" name="Right Triangle 18"/>
            <p:cNvSpPr/>
            <p:nvPr/>
          </p:nvSpPr>
          <p:spPr>
            <a:xfrm rot="5400000">
              <a:off x="3203840" y="1419630"/>
              <a:ext cx="576000" cy="720000"/>
            </a:xfrm>
            <a:prstGeom prst="rtTriangle">
              <a:avLst/>
            </a:prstGeom>
            <a:solidFill>
              <a:srgbClr val="525A6A"/>
            </a:solidFill>
            <a:ln w="48000" cap="flat" cmpd="thickThin"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a:ln>
                  <a:noFill/>
                </a:ln>
                <a:solidFill>
                  <a:srgbClr val="FFFFFF"/>
                </a:solidFill>
                <a:effectLst/>
                <a:uLnTx/>
                <a:uFillTx/>
                <a:latin typeface="Euphemia"/>
                <a:ea typeface="+mn-ea"/>
                <a:cs typeface="+mn-cs"/>
              </a:endParaRPr>
            </a:p>
          </p:txBody>
        </p:sp>
      </p:grpSp>
      <p:sp>
        <p:nvSpPr>
          <p:cNvPr id="97" name="TextBox 26"/>
          <p:cNvSpPr txBox="1"/>
          <p:nvPr/>
        </p:nvSpPr>
        <p:spPr>
          <a:xfrm>
            <a:off x="4546086" y="3746619"/>
            <a:ext cx="710885" cy="400110"/>
          </a:xfrm>
          <a:prstGeom prst="rect">
            <a:avLst/>
          </a:prstGeom>
          <a:noFill/>
        </p:spPr>
        <p:txBody>
          <a:bodyPr wrap="square" rtlCol="0">
            <a:spAutoFit/>
          </a:bodyPr>
          <a:lstStyle/>
          <a:p>
            <a:r>
              <a:rPr lang="en-US" altLang="ko-KR" sz="2000" b="1" dirty="0">
                <a:solidFill>
                  <a:srgbClr val="FFFFFF"/>
                </a:solidFill>
                <a:latin typeface="Euphemia"/>
                <a:cs typeface="Arial" pitchFamily="34" charset="0"/>
              </a:rPr>
              <a:t>04</a:t>
            </a:r>
            <a:endParaRPr lang="ko-KR" altLang="en-US" sz="2000" b="1" dirty="0">
              <a:solidFill>
                <a:srgbClr val="FFFFFF"/>
              </a:solidFill>
              <a:latin typeface="Euphemia"/>
              <a:cs typeface="Arial" pitchFamily="34" charset="0"/>
            </a:endParaRPr>
          </a:p>
        </p:txBody>
      </p:sp>
      <p:grpSp>
        <p:nvGrpSpPr>
          <p:cNvPr id="99" name="Group 5"/>
          <p:cNvGrpSpPr/>
          <p:nvPr/>
        </p:nvGrpSpPr>
        <p:grpSpPr>
          <a:xfrm>
            <a:off x="4567628" y="3079696"/>
            <a:ext cx="7008779" cy="490707"/>
            <a:chOff x="3131840" y="1491630"/>
            <a:chExt cx="5256584" cy="576064"/>
          </a:xfrm>
        </p:grpSpPr>
        <p:sp>
          <p:nvSpPr>
            <p:cNvPr id="100" name="Rectangle 1"/>
            <p:cNvSpPr/>
            <p:nvPr/>
          </p:nvSpPr>
          <p:spPr>
            <a:xfrm>
              <a:off x="3131840" y="1491630"/>
              <a:ext cx="5256584" cy="576064"/>
            </a:xfrm>
            <a:prstGeom prst="rect">
              <a:avLst/>
            </a:prstGeom>
            <a:solidFill>
              <a:srgbClr val="FFFFFF"/>
            </a:solidFill>
            <a:ln w="48000" cap="flat" cmpd="thickThin"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altLang="ko-KR" sz="2400" b="0" i="0" u="none" strike="noStrike" kern="0" cap="none" spc="0" normalizeH="0" baseline="0" noProof="0" dirty="0">
                <a:ln>
                  <a:noFill/>
                </a:ln>
                <a:solidFill>
                  <a:srgbClr val="FFFFFF"/>
                </a:solidFill>
                <a:effectLst/>
                <a:uLnTx/>
                <a:uFillTx/>
                <a:latin typeface="Euphemia"/>
                <a:ea typeface="+mn-ea"/>
                <a:cs typeface="+mn-cs"/>
              </a:endParaRPr>
            </a:p>
          </p:txBody>
        </p:sp>
        <p:sp>
          <p:nvSpPr>
            <p:cNvPr id="101" name="Right Triangle 4"/>
            <p:cNvSpPr/>
            <p:nvPr/>
          </p:nvSpPr>
          <p:spPr>
            <a:xfrm rot="5400000">
              <a:off x="3203840" y="1419630"/>
              <a:ext cx="576000" cy="720000"/>
            </a:xfrm>
            <a:prstGeom prst="rtTriangle">
              <a:avLst/>
            </a:prstGeom>
            <a:solidFill>
              <a:srgbClr val="514843"/>
            </a:solidFill>
            <a:ln w="48000" cap="flat" cmpd="thickThin"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altLang="ko-KR" sz="2400" b="0" i="0" u="none" strike="noStrike" kern="0" cap="none" spc="0" normalizeH="0" baseline="0" noProof="0" dirty="0">
                <a:ln>
                  <a:noFill/>
                </a:ln>
                <a:solidFill>
                  <a:srgbClr val="FFFFFF"/>
                </a:solidFill>
                <a:effectLst/>
                <a:uLnTx/>
                <a:uFillTx/>
                <a:latin typeface="Euphemia"/>
                <a:ea typeface="+mn-ea"/>
                <a:cs typeface="+mn-cs"/>
              </a:endParaRPr>
            </a:p>
          </p:txBody>
        </p:sp>
      </p:grpSp>
      <p:sp>
        <p:nvSpPr>
          <p:cNvPr id="102" name="TextBox 25"/>
          <p:cNvSpPr txBox="1"/>
          <p:nvPr/>
        </p:nvSpPr>
        <p:spPr>
          <a:xfrm>
            <a:off x="4553760" y="3079696"/>
            <a:ext cx="710885" cy="400110"/>
          </a:xfrm>
          <a:prstGeom prst="rect">
            <a:avLst/>
          </a:prstGeom>
          <a:noFill/>
        </p:spPr>
        <p:txBody>
          <a:bodyPr wrap="square" rtlCol="0">
            <a:spAutoFit/>
          </a:bodyPr>
          <a:lstStyle/>
          <a:p>
            <a:r>
              <a:rPr lang="en-US" altLang="ko-KR" sz="2000" b="1" dirty="0">
                <a:solidFill>
                  <a:srgbClr val="FFFFFF"/>
                </a:solidFill>
                <a:latin typeface="Euphemia"/>
                <a:cs typeface="Arial" pitchFamily="34" charset="0"/>
              </a:rPr>
              <a:t>03</a:t>
            </a:r>
            <a:endParaRPr lang="ko-KR" altLang="en-US" sz="2000" b="1" dirty="0">
              <a:solidFill>
                <a:srgbClr val="FFFFFF"/>
              </a:solidFill>
              <a:latin typeface="Euphemia"/>
              <a:cs typeface="Arial" pitchFamily="34" charset="0"/>
            </a:endParaRPr>
          </a:p>
        </p:txBody>
      </p:sp>
      <p:sp>
        <p:nvSpPr>
          <p:cNvPr id="103" name="TextBox 29"/>
          <p:cNvSpPr txBox="1"/>
          <p:nvPr/>
        </p:nvSpPr>
        <p:spPr>
          <a:xfrm>
            <a:off x="5709649" y="3179901"/>
            <a:ext cx="5566660" cy="338554"/>
          </a:xfrm>
          <a:prstGeom prst="rect">
            <a:avLst/>
          </a:prstGeom>
          <a:noFill/>
        </p:spPr>
        <p:txBody>
          <a:bodyPr wrap="square" rtlCol="0">
            <a:spAutoFit/>
          </a:bodyPr>
          <a:lstStyle/>
          <a:p>
            <a:r>
              <a:rPr lang="es-ES" altLang="ko-KR" sz="1600" b="1" dirty="0">
                <a:solidFill>
                  <a:srgbClr val="514843">
                    <a:lumMod val="75000"/>
                    <a:lumOff val="25000"/>
                  </a:srgbClr>
                </a:solidFill>
                <a:latin typeface="Euphemia"/>
                <a:cs typeface="Arial" pitchFamily="34" charset="0"/>
              </a:rPr>
              <a:t>Diseño </a:t>
            </a:r>
          </a:p>
        </p:txBody>
      </p:sp>
      <p:sp>
        <p:nvSpPr>
          <p:cNvPr id="104" name="TextBox 25"/>
          <p:cNvSpPr txBox="1"/>
          <p:nvPr/>
        </p:nvSpPr>
        <p:spPr>
          <a:xfrm>
            <a:off x="4532218" y="4515920"/>
            <a:ext cx="710885" cy="400110"/>
          </a:xfrm>
          <a:prstGeom prst="rect">
            <a:avLst/>
          </a:prstGeom>
          <a:noFill/>
        </p:spPr>
        <p:txBody>
          <a:bodyPr wrap="square" rtlCol="0">
            <a:spAutoFit/>
          </a:bodyPr>
          <a:lstStyle/>
          <a:p>
            <a:r>
              <a:rPr lang="en-US" altLang="ko-KR" sz="2000" b="1" dirty="0">
                <a:solidFill>
                  <a:srgbClr val="FFFFFF"/>
                </a:solidFill>
                <a:latin typeface="Euphemia"/>
                <a:cs typeface="Arial" pitchFamily="34" charset="0"/>
              </a:rPr>
              <a:t>03</a:t>
            </a:r>
            <a:endParaRPr lang="ko-KR" altLang="en-US" sz="2000" b="1" dirty="0">
              <a:solidFill>
                <a:srgbClr val="FFFFFF"/>
              </a:solidFill>
              <a:latin typeface="Euphemia"/>
              <a:cs typeface="Arial" pitchFamily="34" charset="0"/>
            </a:endParaRPr>
          </a:p>
        </p:txBody>
      </p:sp>
      <p:sp>
        <p:nvSpPr>
          <p:cNvPr id="105" name="TextBox 29"/>
          <p:cNvSpPr txBox="1"/>
          <p:nvPr/>
        </p:nvSpPr>
        <p:spPr>
          <a:xfrm>
            <a:off x="5557249" y="4497148"/>
            <a:ext cx="5142400" cy="338554"/>
          </a:xfrm>
          <a:prstGeom prst="rect">
            <a:avLst/>
          </a:prstGeom>
          <a:noFill/>
        </p:spPr>
        <p:txBody>
          <a:bodyPr wrap="square" rtlCol="0">
            <a:spAutoFit/>
          </a:bodyPr>
          <a:lstStyle/>
          <a:p>
            <a:r>
              <a:rPr lang="es-ES" altLang="ko-KR" sz="1600" b="1" dirty="0">
                <a:solidFill>
                  <a:srgbClr val="514843">
                    <a:lumMod val="75000"/>
                    <a:lumOff val="25000"/>
                  </a:srgbClr>
                </a:solidFill>
                <a:latin typeface="Euphemia"/>
                <a:cs typeface="Arial" pitchFamily="34" charset="0"/>
              </a:rPr>
              <a:t>Diseño </a:t>
            </a:r>
          </a:p>
        </p:txBody>
      </p:sp>
      <p:grpSp>
        <p:nvGrpSpPr>
          <p:cNvPr id="106" name="Group 5"/>
          <p:cNvGrpSpPr/>
          <p:nvPr/>
        </p:nvGrpSpPr>
        <p:grpSpPr>
          <a:xfrm>
            <a:off x="4567628" y="4549343"/>
            <a:ext cx="7008779" cy="490707"/>
            <a:chOff x="3131840" y="1491630"/>
            <a:chExt cx="5256584" cy="576064"/>
          </a:xfrm>
        </p:grpSpPr>
        <p:sp>
          <p:nvSpPr>
            <p:cNvPr id="107" name="Rectangle 1"/>
            <p:cNvSpPr/>
            <p:nvPr/>
          </p:nvSpPr>
          <p:spPr>
            <a:xfrm>
              <a:off x="3131840" y="1491630"/>
              <a:ext cx="5256584" cy="576064"/>
            </a:xfrm>
            <a:prstGeom prst="rect">
              <a:avLst/>
            </a:prstGeom>
            <a:solidFill>
              <a:srgbClr val="FFFFFF"/>
            </a:solidFill>
            <a:ln w="48000" cap="flat" cmpd="thickThin"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altLang="ko-KR" sz="2400" b="0" i="0" u="none" strike="noStrike" kern="0" cap="none" spc="0" normalizeH="0" baseline="0" noProof="0" dirty="0">
                <a:ln>
                  <a:noFill/>
                </a:ln>
                <a:solidFill>
                  <a:srgbClr val="FFFFFF"/>
                </a:solidFill>
                <a:effectLst/>
                <a:uLnTx/>
                <a:uFillTx/>
                <a:latin typeface="Euphemia"/>
                <a:ea typeface="+mn-ea"/>
                <a:cs typeface="+mn-cs"/>
              </a:endParaRPr>
            </a:p>
          </p:txBody>
        </p:sp>
        <p:sp>
          <p:nvSpPr>
            <p:cNvPr id="108" name="Right Triangle 4"/>
            <p:cNvSpPr/>
            <p:nvPr/>
          </p:nvSpPr>
          <p:spPr>
            <a:xfrm rot="5400000">
              <a:off x="3203840" y="1419630"/>
              <a:ext cx="576000" cy="720000"/>
            </a:xfrm>
            <a:prstGeom prst="rtTriangle">
              <a:avLst/>
            </a:prstGeom>
            <a:solidFill>
              <a:srgbClr val="514843"/>
            </a:solidFill>
            <a:ln w="48000" cap="flat" cmpd="thickThin"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altLang="ko-KR" sz="2400" b="0" i="0" u="none" strike="noStrike" kern="0" cap="none" spc="0" normalizeH="0" baseline="0" noProof="0" dirty="0">
                <a:ln>
                  <a:noFill/>
                </a:ln>
                <a:solidFill>
                  <a:srgbClr val="FFFFFF"/>
                </a:solidFill>
                <a:effectLst/>
                <a:uLnTx/>
                <a:uFillTx/>
                <a:latin typeface="Euphemia"/>
                <a:ea typeface="+mn-ea"/>
                <a:cs typeface="+mn-cs"/>
              </a:endParaRPr>
            </a:p>
          </p:txBody>
        </p:sp>
      </p:grpSp>
      <p:sp>
        <p:nvSpPr>
          <p:cNvPr id="109" name="TextBox 25"/>
          <p:cNvSpPr txBox="1"/>
          <p:nvPr/>
        </p:nvSpPr>
        <p:spPr>
          <a:xfrm>
            <a:off x="4553760" y="4549343"/>
            <a:ext cx="710885" cy="400110"/>
          </a:xfrm>
          <a:prstGeom prst="rect">
            <a:avLst/>
          </a:prstGeom>
          <a:noFill/>
        </p:spPr>
        <p:txBody>
          <a:bodyPr wrap="square" rtlCol="0">
            <a:spAutoFit/>
          </a:bodyPr>
          <a:lstStyle/>
          <a:p>
            <a:r>
              <a:rPr lang="en-US" altLang="ko-KR" sz="2000" b="1" dirty="0">
                <a:solidFill>
                  <a:srgbClr val="FFFFFF"/>
                </a:solidFill>
                <a:latin typeface="Euphemia"/>
                <a:cs typeface="Arial" pitchFamily="34" charset="0"/>
              </a:rPr>
              <a:t>05</a:t>
            </a:r>
            <a:endParaRPr lang="ko-KR" altLang="en-US" sz="2000" b="1" dirty="0">
              <a:solidFill>
                <a:srgbClr val="FFFFFF"/>
              </a:solidFill>
              <a:latin typeface="Euphemia"/>
              <a:cs typeface="Arial" pitchFamily="34" charset="0"/>
            </a:endParaRPr>
          </a:p>
        </p:txBody>
      </p:sp>
      <p:sp>
        <p:nvSpPr>
          <p:cNvPr id="110" name="TextBox 29"/>
          <p:cNvSpPr txBox="1"/>
          <p:nvPr/>
        </p:nvSpPr>
        <p:spPr>
          <a:xfrm>
            <a:off x="5709649" y="4649548"/>
            <a:ext cx="5142400" cy="584775"/>
          </a:xfrm>
          <a:prstGeom prst="rect">
            <a:avLst/>
          </a:prstGeom>
          <a:noFill/>
        </p:spPr>
        <p:txBody>
          <a:bodyPr wrap="square" rtlCol="0">
            <a:spAutoFit/>
          </a:bodyPr>
          <a:lstStyle/>
          <a:p>
            <a:r>
              <a:rPr lang="es-ES" altLang="ko-KR" sz="1600" b="1" dirty="0">
                <a:solidFill>
                  <a:srgbClr val="514843">
                    <a:lumMod val="75000"/>
                    <a:lumOff val="25000"/>
                  </a:srgbClr>
                </a:solidFill>
                <a:latin typeface="Euphemia"/>
                <a:cs typeface="Arial" pitchFamily="34" charset="0"/>
              </a:rPr>
              <a:t>Escenarios de Pruebas y Resultados</a:t>
            </a:r>
          </a:p>
          <a:p>
            <a:endParaRPr lang="es-ES" altLang="ko-KR" sz="1600" b="1" dirty="0">
              <a:solidFill>
                <a:srgbClr val="514843">
                  <a:lumMod val="75000"/>
                  <a:lumOff val="25000"/>
                </a:srgbClr>
              </a:solidFill>
              <a:latin typeface="Euphemia"/>
              <a:cs typeface="Arial" pitchFamily="34" charset="0"/>
            </a:endParaRPr>
          </a:p>
        </p:txBody>
      </p:sp>
      <p:sp>
        <p:nvSpPr>
          <p:cNvPr id="7" name="Rectángulo 6"/>
          <p:cNvSpPr/>
          <p:nvPr/>
        </p:nvSpPr>
        <p:spPr>
          <a:xfrm>
            <a:off x="628650" y="1566514"/>
            <a:ext cx="3671888" cy="4203832"/>
          </a:xfrm>
          <a:prstGeom prst="rect">
            <a:avLst/>
          </a:prstGeom>
          <a:solidFill>
            <a:srgbClr val="98C59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a:t>
            </a:r>
            <a:r>
              <a:rPr lang="es-EC" sz="1800" b="1" dirty="0">
                <a:solidFill>
                  <a:srgbClr val="000000"/>
                </a:solidFill>
                <a:effectLst/>
                <a:latin typeface="Calibri" panose="020F0502020204030204" pitchFamily="34" charset="0"/>
                <a:ea typeface="Times New Roman" panose="02020603050405020304" pitchFamily="18" charset="0"/>
              </a:rPr>
              <a:t>Desarrollo de un prototipo para detección de mascarillas y control de aforo de personas en espacios cerrados</a:t>
            </a:r>
            <a:r>
              <a:rPr lang="es-EC" b="1" dirty="0">
                <a:solidFill>
                  <a:schemeClr val="tx1"/>
                </a:solidFill>
              </a:rPr>
              <a:t>”</a:t>
            </a:r>
          </a:p>
        </p:txBody>
      </p:sp>
      <p:sp>
        <p:nvSpPr>
          <p:cNvPr id="34" name="Title 2"/>
          <p:cNvSpPr txBox="1">
            <a:spLocks/>
          </p:cNvSpPr>
          <p:nvPr/>
        </p:nvSpPr>
        <p:spPr>
          <a:xfrm>
            <a:off x="9460776" y="14639"/>
            <a:ext cx="2731224"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b="1" dirty="0">
                <a:cs typeface="Arial" pitchFamily="34" charset="0"/>
              </a:rPr>
              <a:t>Agenda</a:t>
            </a:r>
          </a:p>
        </p:txBody>
      </p:sp>
      <p:cxnSp>
        <p:nvCxnSpPr>
          <p:cNvPr id="35"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grpSp>
        <p:nvGrpSpPr>
          <p:cNvPr id="39" name="Group 5">
            <a:extLst>
              <a:ext uri="{FF2B5EF4-FFF2-40B4-BE49-F238E27FC236}">
                <a16:creationId xmlns:a16="http://schemas.microsoft.com/office/drawing/2014/main" id="{0D3D952E-4129-4890-B4AA-26884C0FBC65}"/>
              </a:ext>
            </a:extLst>
          </p:cNvPr>
          <p:cNvGrpSpPr/>
          <p:nvPr/>
        </p:nvGrpSpPr>
        <p:grpSpPr>
          <a:xfrm>
            <a:off x="4581496" y="5279696"/>
            <a:ext cx="7008779" cy="490707"/>
            <a:chOff x="3131840" y="1491630"/>
            <a:chExt cx="5256584" cy="576064"/>
          </a:xfrm>
        </p:grpSpPr>
        <p:sp>
          <p:nvSpPr>
            <p:cNvPr id="40" name="Rectangle 1">
              <a:extLst>
                <a:ext uri="{FF2B5EF4-FFF2-40B4-BE49-F238E27FC236}">
                  <a16:creationId xmlns:a16="http://schemas.microsoft.com/office/drawing/2014/main" id="{23080046-6A10-4E8F-BF39-06EAB79B2E6D}"/>
                </a:ext>
              </a:extLst>
            </p:cNvPr>
            <p:cNvSpPr/>
            <p:nvPr/>
          </p:nvSpPr>
          <p:spPr>
            <a:xfrm>
              <a:off x="3131840" y="1491630"/>
              <a:ext cx="5256584" cy="576064"/>
            </a:xfrm>
            <a:prstGeom prst="rect">
              <a:avLst/>
            </a:prstGeom>
            <a:solidFill>
              <a:srgbClr val="FFFFFF"/>
            </a:solidFill>
            <a:ln w="48000" cap="flat" cmpd="thickThin"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altLang="ko-KR" sz="2400" b="0" i="0" u="none" strike="noStrike" kern="0" cap="none" spc="0" normalizeH="0" baseline="0" noProof="0" dirty="0">
                <a:ln>
                  <a:noFill/>
                </a:ln>
                <a:solidFill>
                  <a:srgbClr val="FFFFFF"/>
                </a:solidFill>
                <a:effectLst/>
                <a:uLnTx/>
                <a:uFillTx/>
                <a:latin typeface="Euphemia"/>
                <a:ea typeface="+mn-ea"/>
                <a:cs typeface="+mn-cs"/>
              </a:endParaRPr>
            </a:p>
          </p:txBody>
        </p:sp>
        <p:sp>
          <p:nvSpPr>
            <p:cNvPr id="41" name="Right Triangle 4">
              <a:extLst>
                <a:ext uri="{FF2B5EF4-FFF2-40B4-BE49-F238E27FC236}">
                  <a16:creationId xmlns:a16="http://schemas.microsoft.com/office/drawing/2014/main" id="{A86E859E-5D54-4EF3-8F73-C5D16C6EE6C7}"/>
                </a:ext>
              </a:extLst>
            </p:cNvPr>
            <p:cNvSpPr/>
            <p:nvPr/>
          </p:nvSpPr>
          <p:spPr>
            <a:xfrm rot="5400000">
              <a:off x="3203840" y="1419630"/>
              <a:ext cx="576000" cy="720000"/>
            </a:xfrm>
            <a:prstGeom prst="rtTriangle">
              <a:avLst/>
            </a:prstGeom>
            <a:solidFill>
              <a:srgbClr val="514843"/>
            </a:solidFill>
            <a:ln w="48000" cap="flat" cmpd="thickThin"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altLang="ko-KR" sz="2400" b="0" i="0" u="none" strike="noStrike" kern="0" cap="none" spc="0" normalizeH="0" baseline="0" noProof="0" dirty="0">
                <a:ln>
                  <a:noFill/>
                </a:ln>
                <a:solidFill>
                  <a:srgbClr val="FFFFFF"/>
                </a:solidFill>
                <a:effectLst/>
                <a:uLnTx/>
                <a:uFillTx/>
                <a:latin typeface="Euphemia"/>
                <a:ea typeface="+mn-ea"/>
                <a:cs typeface="+mn-cs"/>
              </a:endParaRPr>
            </a:p>
          </p:txBody>
        </p:sp>
      </p:grpSp>
      <p:sp>
        <p:nvSpPr>
          <p:cNvPr id="42" name="TextBox 25">
            <a:extLst>
              <a:ext uri="{FF2B5EF4-FFF2-40B4-BE49-F238E27FC236}">
                <a16:creationId xmlns:a16="http://schemas.microsoft.com/office/drawing/2014/main" id="{40DE45C1-3036-4623-B7FA-072317E68974}"/>
              </a:ext>
            </a:extLst>
          </p:cNvPr>
          <p:cNvSpPr txBox="1"/>
          <p:nvPr/>
        </p:nvSpPr>
        <p:spPr>
          <a:xfrm>
            <a:off x="4567628" y="5279696"/>
            <a:ext cx="710885" cy="400110"/>
          </a:xfrm>
          <a:prstGeom prst="rect">
            <a:avLst/>
          </a:prstGeom>
          <a:noFill/>
        </p:spPr>
        <p:txBody>
          <a:bodyPr wrap="square" rtlCol="0">
            <a:spAutoFit/>
          </a:bodyPr>
          <a:lstStyle/>
          <a:p>
            <a:r>
              <a:rPr lang="en-US" altLang="ko-KR" sz="2000" b="1" dirty="0">
                <a:solidFill>
                  <a:srgbClr val="FFFFFF"/>
                </a:solidFill>
                <a:latin typeface="Euphemia"/>
                <a:cs typeface="Arial" pitchFamily="34" charset="0"/>
              </a:rPr>
              <a:t>06</a:t>
            </a:r>
            <a:endParaRPr lang="ko-KR" altLang="en-US" sz="2000" b="1" dirty="0">
              <a:solidFill>
                <a:srgbClr val="FFFFFF"/>
              </a:solidFill>
              <a:latin typeface="Euphemia"/>
              <a:cs typeface="Arial" pitchFamily="34" charset="0"/>
            </a:endParaRPr>
          </a:p>
        </p:txBody>
      </p:sp>
      <p:sp>
        <p:nvSpPr>
          <p:cNvPr id="43" name="TextBox 29">
            <a:extLst>
              <a:ext uri="{FF2B5EF4-FFF2-40B4-BE49-F238E27FC236}">
                <a16:creationId xmlns:a16="http://schemas.microsoft.com/office/drawing/2014/main" id="{24E2F3E4-52E1-496E-A566-C75AB5DC754C}"/>
              </a:ext>
            </a:extLst>
          </p:cNvPr>
          <p:cNvSpPr txBox="1"/>
          <p:nvPr/>
        </p:nvSpPr>
        <p:spPr>
          <a:xfrm>
            <a:off x="5723517" y="5379901"/>
            <a:ext cx="5142400" cy="338554"/>
          </a:xfrm>
          <a:prstGeom prst="rect">
            <a:avLst/>
          </a:prstGeom>
          <a:noFill/>
        </p:spPr>
        <p:txBody>
          <a:bodyPr wrap="square" rtlCol="0">
            <a:spAutoFit/>
          </a:bodyPr>
          <a:lstStyle/>
          <a:p>
            <a:r>
              <a:rPr lang="es-ES" altLang="ko-KR" sz="1600" b="1" dirty="0">
                <a:solidFill>
                  <a:srgbClr val="514843">
                    <a:lumMod val="75000"/>
                    <a:lumOff val="25000"/>
                  </a:srgbClr>
                </a:solidFill>
                <a:latin typeface="Euphemia"/>
                <a:cs typeface="Arial" pitchFamily="34" charset="0"/>
              </a:rPr>
              <a:t>Discusión y Conclusiones</a:t>
            </a:r>
          </a:p>
        </p:txBody>
      </p:sp>
      <p:sp>
        <p:nvSpPr>
          <p:cNvPr id="44" name="TextBox 29">
            <a:extLst>
              <a:ext uri="{FF2B5EF4-FFF2-40B4-BE49-F238E27FC236}">
                <a16:creationId xmlns:a16="http://schemas.microsoft.com/office/drawing/2014/main" id="{F1D818FE-50CD-4A32-9623-F4615152CC91}"/>
              </a:ext>
            </a:extLst>
          </p:cNvPr>
          <p:cNvSpPr txBox="1"/>
          <p:nvPr/>
        </p:nvSpPr>
        <p:spPr>
          <a:xfrm>
            <a:off x="5709649" y="3883010"/>
            <a:ext cx="5142400" cy="584775"/>
          </a:xfrm>
          <a:prstGeom prst="rect">
            <a:avLst/>
          </a:prstGeom>
          <a:noFill/>
        </p:spPr>
        <p:txBody>
          <a:bodyPr wrap="square" rtlCol="0">
            <a:spAutoFit/>
          </a:bodyPr>
          <a:lstStyle/>
          <a:p>
            <a:r>
              <a:rPr lang="es-ES" altLang="ko-KR" sz="1600" b="1" dirty="0">
                <a:solidFill>
                  <a:srgbClr val="514843">
                    <a:lumMod val="75000"/>
                    <a:lumOff val="25000"/>
                  </a:srgbClr>
                </a:solidFill>
                <a:latin typeface="Euphemia"/>
                <a:cs typeface="Arial" pitchFamily="34" charset="0"/>
              </a:rPr>
              <a:t>Implementación y desarrollo</a:t>
            </a:r>
          </a:p>
          <a:p>
            <a:endParaRPr lang="es-ES" altLang="ko-KR" sz="1600" b="1" dirty="0">
              <a:solidFill>
                <a:srgbClr val="514843">
                  <a:lumMod val="75000"/>
                  <a:lumOff val="25000"/>
                </a:srgbClr>
              </a:solidFill>
              <a:latin typeface="Euphemia"/>
              <a:cs typeface="Arial" pitchFamily="34" charset="0"/>
            </a:endParaRPr>
          </a:p>
        </p:txBody>
      </p:sp>
    </p:spTree>
    <p:extLst>
      <p:ext uri="{BB962C8B-B14F-4D97-AF65-F5344CB8AC3E}">
        <p14:creationId xmlns:p14="http://schemas.microsoft.com/office/powerpoint/2010/main" val="3687315939"/>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p:cNvSpPr txBox="1">
            <a:spLocks/>
          </p:cNvSpPr>
          <p:nvPr/>
        </p:nvSpPr>
        <p:spPr>
          <a:xfrm>
            <a:off x="8254538" y="167039"/>
            <a:ext cx="3749964"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S" altLang="ko-KR" sz="2000" dirty="0">
                <a:cs typeface="Arial" pitchFamily="34" charset="0"/>
              </a:rPr>
              <a:t>Implementación y desarrollo</a:t>
            </a:r>
          </a:p>
          <a:p>
            <a:endParaRPr lang="es-EC" sz="2000" b="1" dirty="0">
              <a:cs typeface="Arial" pitchFamily="34" charset="0"/>
            </a:endParaRPr>
          </a:p>
        </p:txBody>
      </p:sp>
      <p:cxnSp>
        <p:nvCxnSpPr>
          <p:cNvPr id="35"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
        <p:nvSpPr>
          <p:cNvPr id="5" name="CuadroTexto 4">
            <a:extLst>
              <a:ext uri="{FF2B5EF4-FFF2-40B4-BE49-F238E27FC236}">
                <a16:creationId xmlns:a16="http://schemas.microsoft.com/office/drawing/2014/main" id="{B859E5E3-8C12-4080-A510-C402A61ADAB1}"/>
              </a:ext>
            </a:extLst>
          </p:cNvPr>
          <p:cNvSpPr txBox="1"/>
          <p:nvPr/>
        </p:nvSpPr>
        <p:spPr>
          <a:xfrm>
            <a:off x="3062514" y="869244"/>
            <a:ext cx="6096000" cy="568745"/>
          </a:xfrm>
          <a:prstGeom prst="rect">
            <a:avLst/>
          </a:prstGeom>
          <a:noFill/>
        </p:spPr>
        <p:txBody>
          <a:bodyPr wrap="square">
            <a:spAutoFit/>
          </a:bodyPr>
          <a:lstStyle/>
          <a:p>
            <a:pPr algn="just">
              <a:lnSpc>
                <a:spcPct val="200000"/>
              </a:lnSpc>
              <a:spcAft>
                <a:spcPts val="800"/>
              </a:spcAft>
            </a:pPr>
            <a:r>
              <a:rPr lang="es-EC"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Implementación del Modelo de detección de Mascarillas</a:t>
            </a:r>
          </a:p>
        </p:txBody>
      </p:sp>
      <p:graphicFrame>
        <p:nvGraphicFramePr>
          <p:cNvPr id="3" name="Diagrama 2">
            <a:extLst>
              <a:ext uri="{FF2B5EF4-FFF2-40B4-BE49-F238E27FC236}">
                <a16:creationId xmlns:a16="http://schemas.microsoft.com/office/drawing/2014/main" id="{02A89861-3B8E-4F69-AA98-2584DE72B7B8}"/>
              </a:ext>
            </a:extLst>
          </p:cNvPr>
          <p:cNvGraphicFramePr/>
          <p:nvPr>
            <p:extLst>
              <p:ext uri="{D42A27DB-BD31-4B8C-83A1-F6EECF244321}">
                <p14:modId xmlns:p14="http://schemas.microsoft.com/office/powerpoint/2010/main" val="611645853"/>
              </p:ext>
            </p:extLst>
          </p:nvPr>
        </p:nvGraphicFramePr>
        <p:xfrm>
          <a:off x="2722880" y="1554406"/>
          <a:ext cx="6888480" cy="4218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5632935"/>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p:cNvSpPr txBox="1">
            <a:spLocks/>
          </p:cNvSpPr>
          <p:nvPr/>
        </p:nvSpPr>
        <p:spPr>
          <a:xfrm>
            <a:off x="8254538" y="167039"/>
            <a:ext cx="3749964"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S" altLang="ko-KR" sz="2000" dirty="0">
                <a:cs typeface="Arial" pitchFamily="34" charset="0"/>
              </a:rPr>
              <a:t>Implementación y desarrollo</a:t>
            </a:r>
          </a:p>
          <a:p>
            <a:endParaRPr lang="es-EC" sz="2000" b="1" dirty="0">
              <a:cs typeface="Arial" pitchFamily="34" charset="0"/>
            </a:endParaRPr>
          </a:p>
        </p:txBody>
      </p:sp>
      <p:cxnSp>
        <p:nvCxnSpPr>
          <p:cNvPr id="35"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
        <p:nvSpPr>
          <p:cNvPr id="5" name="CuadroTexto 4">
            <a:extLst>
              <a:ext uri="{FF2B5EF4-FFF2-40B4-BE49-F238E27FC236}">
                <a16:creationId xmlns:a16="http://schemas.microsoft.com/office/drawing/2014/main" id="{B859E5E3-8C12-4080-A510-C402A61ADAB1}"/>
              </a:ext>
            </a:extLst>
          </p:cNvPr>
          <p:cNvSpPr txBox="1"/>
          <p:nvPr/>
        </p:nvSpPr>
        <p:spPr>
          <a:xfrm>
            <a:off x="4230914" y="778792"/>
            <a:ext cx="4344126" cy="568745"/>
          </a:xfrm>
          <a:prstGeom prst="rect">
            <a:avLst/>
          </a:prstGeom>
          <a:noFill/>
        </p:spPr>
        <p:txBody>
          <a:bodyPr wrap="square">
            <a:spAutoFit/>
          </a:bodyPr>
          <a:lstStyle/>
          <a:p>
            <a:pPr algn="just">
              <a:lnSpc>
                <a:spcPct val="200000"/>
              </a:lnSpc>
              <a:spcAft>
                <a:spcPts val="800"/>
              </a:spcAft>
            </a:pPr>
            <a:r>
              <a:rPr lang="es-EC"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Implementación del contador de personas</a:t>
            </a:r>
          </a:p>
        </p:txBody>
      </p:sp>
      <p:graphicFrame>
        <p:nvGraphicFramePr>
          <p:cNvPr id="2" name="Diagrama 1">
            <a:extLst>
              <a:ext uri="{FF2B5EF4-FFF2-40B4-BE49-F238E27FC236}">
                <a16:creationId xmlns:a16="http://schemas.microsoft.com/office/drawing/2014/main" id="{6C8BD0DD-0288-4376-9D5F-228F95C890C9}"/>
              </a:ext>
            </a:extLst>
          </p:cNvPr>
          <p:cNvGraphicFramePr/>
          <p:nvPr>
            <p:extLst>
              <p:ext uri="{D42A27DB-BD31-4B8C-83A1-F6EECF244321}">
                <p14:modId xmlns:p14="http://schemas.microsoft.com/office/powerpoint/2010/main" val="2684801514"/>
              </p:ext>
            </p:extLst>
          </p:nvPr>
        </p:nvGraphicFramePr>
        <p:xfrm>
          <a:off x="2433320" y="1706880"/>
          <a:ext cx="7325360" cy="4045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8187122"/>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9">
            <a:extLst>
              <a:ext uri="{FF2B5EF4-FFF2-40B4-BE49-F238E27FC236}">
                <a16:creationId xmlns:a16="http://schemas.microsoft.com/office/drawing/2014/main" id="{E76E9A02-E3B4-4FC6-AA19-379A27EED6C4}"/>
              </a:ext>
            </a:extLst>
          </p:cNvPr>
          <p:cNvSpPr>
            <a:spLocks noChangeArrowheads="1"/>
          </p:cNvSpPr>
          <p:nvPr/>
        </p:nvSpPr>
        <p:spPr bwMode="auto">
          <a:xfrm>
            <a:off x="6642100" y="844868"/>
            <a:ext cx="4861560" cy="499713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lnSpc>
                <a:spcPct val="150000"/>
              </a:lnSpc>
              <a:spcAft>
                <a:spcPts val="80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t, trk in enumerate(trackers):</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80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if t not in unmatched_trks:</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80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 = matched [np.where(matched[:, 1] == t)[0], 0]</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80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trk. update(boxes[d, :][0])</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80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xmin, ymin, xmax, ymax = boxes [d, :][0]</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80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cy = int ((ymin + ymax) / 2)</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80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count</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80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if idstp[trk.id][0][1] &lt; H // 2 and cy &gt; H // 2 and trk.id not in idcnt:</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80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incnt += 1</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80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idcnt. append(trk.id)</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80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#OUT count</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80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elif idstp[trk.id][0][1] &gt; H // 2 and cy &lt; H // 2 and trk.id not in idcnt:</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80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outcnt += 1</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80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idcnt. append(trk.id)</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200000"/>
              </a:lnSpc>
              <a:spcAft>
                <a:spcPts val="80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CuadroTexto 3">
            <a:extLst>
              <a:ext uri="{FF2B5EF4-FFF2-40B4-BE49-F238E27FC236}">
                <a16:creationId xmlns:a16="http://schemas.microsoft.com/office/drawing/2014/main" id="{3E3BB71F-A6CA-48F5-B042-DF86A0B0BD1E}"/>
              </a:ext>
            </a:extLst>
          </p:cNvPr>
          <p:cNvSpPr txBox="1"/>
          <p:nvPr/>
        </p:nvSpPr>
        <p:spPr>
          <a:xfrm>
            <a:off x="389890" y="1759632"/>
            <a:ext cx="5882640" cy="3338735"/>
          </a:xfrm>
          <a:prstGeom prst="rect">
            <a:avLst/>
          </a:prstGeom>
          <a:noFill/>
        </p:spPr>
        <p:txBody>
          <a:bodyPr wrap="square">
            <a:spAutoFit/>
          </a:bodyPr>
          <a:lstStyle/>
          <a:p>
            <a:pPr algn="just">
              <a:lnSpc>
                <a:spcPct val="200000"/>
              </a:lnSpc>
              <a:spcAft>
                <a:spcPts val="800"/>
              </a:spcAft>
            </a:pPr>
            <a:r>
              <a:rPr lang="es-EC"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 realiza una validación para que en base a los rastreadores asignados con las detecciones se los divida entre un límite imaginario dado por los factores </a:t>
            </a:r>
            <a:r>
              <a:rPr lang="es-EC"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cy</a:t>
            </a:r>
            <a:r>
              <a:rPr lang="es-EC"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que realiza la división de la imagen en el eje y H/2 que determina la altura a nivel medio, parámetros con los cuales se determina si dichos rastreadores representan el ingreso o salida de personas</a:t>
            </a:r>
          </a:p>
        </p:txBody>
      </p:sp>
      <p:sp>
        <p:nvSpPr>
          <p:cNvPr id="6" name="CuadroTexto 5">
            <a:extLst>
              <a:ext uri="{FF2B5EF4-FFF2-40B4-BE49-F238E27FC236}">
                <a16:creationId xmlns:a16="http://schemas.microsoft.com/office/drawing/2014/main" id="{F644365B-2DD1-4302-BD59-544D54EAE2BE}"/>
              </a:ext>
            </a:extLst>
          </p:cNvPr>
          <p:cNvSpPr txBox="1"/>
          <p:nvPr/>
        </p:nvSpPr>
        <p:spPr>
          <a:xfrm>
            <a:off x="389890" y="766120"/>
            <a:ext cx="6096000" cy="568745"/>
          </a:xfrm>
          <a:prstGeom prst="rect">
            <a:avLst/>
          </a:prstGeom>
          <a:noFill/>
        </p:spPr>
        <p:txBody>
          <a:bodyPr wrap="square">
            <a:spAutoFit/>
          </a:bodyPr>
          <a:lstStyle/>
          <a:p>
            <a:pPr algn="just">
              <a:lnSpc>
                <a:spcPct val="200000"/>
              </a:lnSpc>
              <a:spcAft>
                <a:spcPts val="800"/>
              </a:spcAft>
            </a:pPr>
            <a:r>
              <a:rPr lang="es-EC" sz="1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Integración y de algoritmos de detección de personas y SORT </a:t>
            </a:r>
          </a:p>
        </p:txBody>
      </p:sp>
    </p:spTree>
    <p:extLst>
      <p:ext uri="{BB962C8B-B14F-4D97-AF65-F5344CB8AC3E}">
        <p14:creationId xmlns:p14="http://schemas.microsoft.com/office/powerpoint/2010/main" val="277849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2804B5-80DA-457B-B5EB-3DEADEF399D3}"/>
              </a:ext>
            </a:extLst>
          </p:cNvPr>
          <p:cNvSpPr txBox="1"/>
          <p:nvPr/>
        </p:nvSpPr>
        <p:spPr>
          <a:xfrm>
            <a:off x="3916680" y="889108"/>
            <a:ext cx="4358640" cy="568745"/>
          </a:xfrm>
          <a:prstGeom prst="rect">
            <a:avLst/>
          </a:prstGeom>
          <a:noFill/>
        </p:spPr>
        <p:txBody>
          <a:bodyPr wrap="square">
            <a:spAutoFit/>
          </a:bodyPr>
          <a:lstStyle/>
          <a:p>
            <a:pPr algn="just">
              <a:lnSpc>
                <a:spcPct val="200000"/>
              </a:lnSpc>
              <a:spcAft>
                <a:spcPts val="800"/>
              </a:spcAft>
            </a:pPr>
            <a:r>
              <a:rPr lang="es-EC"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Implementación de las funciones de alarma</a:t>
            </a:r>
          </a:p>
        </p:txBody>
      </p:sp>
      <p:graphicFrame>
        <p:nvGraphicFramePr>
          <p:cNvPr id="4" name="Diagrama 3">
            <a:extLst>
              <a:ext uri="{FF2B5EF4-FFF2-40B4-BE49-F238E27FC236}">
                <a16:creationId xmlns:a16="http://schemas.microsoft.com/office/drawing/2014/main" id="{EFE6E947-FB92-47D0-BE80-1FC16F474080}"/>
              </a:ext>
            </a:extLst>
          </p:cNvPr>
          <p:cNvGraphicFramePr/>
          <p:nvPr>
            <p:extLst>
              <p:ext uri="{D42A27DB-BD31-4B8C-83A1-F6EECF244321}">
                <p14:modId xmlns:p14="http://schemas.microsoft.com/office/powerpoint/2010/main" val="1374609904"/>
              </p:ext>
            </p:extLst>
          </p:nvPr>
        </p:nvGraphicFramePr>
        <p:xfrm>
          <a:off x="640080" y="2240280"/>
          <a:ext cx="5110480" cy="2377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a:extLst>
              <a:ext uri="{FF2B5EF4-FFF2-40B4-BE49-F238E27FC236}">
                <a16:creationId xmlns:a16="http://schemas.microsoft.com/office/drawing/2014/main" id="{CCB4105B-A4F3-4E7D-AACB-F9FA571F0E48}"/>
              </a:ext>
            </a:extLst>
          </p:cNvPr>
          <p:cNvGraphicFramePr/>
          <p:nvPr>
            <p:extLst>
              <p:ext uri="{D42A27DB-BD31-4B8C-83A1-F6EECF244321}">
                <p14:modId xmlns:p14="http://schemas.microsoft.com/office/powerpoint/2010/main" val="2229131689"/>
              </p:ext>
            </p:extLst>
          </p:nvPr>
        </p:nvGraphicFramePr>
        <p:xfrm>
          <a:off x="6532880" y="2275840"/>
          <a:ext cx="4572000" cy="23774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34678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AF23A0A-029B-422A-BDED-49F1DBA8C8D0}"/>
              </a:ext>
            </a:extLst>
          </p:cNvPr>
          <p:cNvSpPr txBox="1"/>
          <p:nvPr/>
        </p:nvSpPr>
        <p:spPr>
          <a:xfrm>
            <a:off x="4206240" y="635107"/>
            <a:ext cx="3779520" cy="568745"/>
          </a:xfrm>
          <a:prstGeom prst="rect">
            <a:avLst/>
          </a:prstGeom>
          <a:noFill/>
        </p:spPr>
        <p:txBody>
          <a:bodyPr wrap="square">
            <a:spAutoFit/>
          </a:bodyPr>
          <a:lstStyle/>
          <a:p>
            <a:pPr algn="just">
              <a:lnSpc>
                <a:spcPct val="200000"/>
              </a:lnSpc>
              <a:spcAft>
                <a:spcPts val="800"/>
              </a:spcAft>
            </a:pPr>
            <a:r>
              <a:rPr lang="es-EC"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Implementación del servidor externo</a:t>
            </a:r>
          </a:p>
        </p:txBody>
      </p:sp>
      <p:pic>
        <p:nvPicPr>
          <p:cNvPr id="4" name="Imagen 3">
            <a:extLst>
              <a:ext uri="{FF2B5EF4-FFF2-40B4-BE49-F238E27FC236}">
                <a16:creationId xmlns:a16="http://schemas.microsoft.com/office/drawing/2014/main" id="{E74DCC18-C534-4C8A-B6B3-4E0A807FE837}"/>
              </a:ext>
            </a:extLst>
          </p:cNvPr>
          <p:cNvPicPr>
            <a:picLocks noChangeAspect="1"/>
          </p:cNvPicPr>
          <p:nvPr/>
        </p:nvPicPr>
        <p:blipFill>
          <a:blip r:embed="rId2"/>
          <a:stretch>
            <a:fillRect/>
          </a:stretch>
        </p:blipFill>
        <p:spPr>
          <a:xfrm>
            <a:off x="3733800" y="1978025"/>
            <a:ext cx="5008880" cy="2901950"/>
          </a:xfrm>
          <a:prstGeom prst="rect">
            <a:avLst/>
          </a:prstGeom>
        </p:spPr>
      </p:pic>
    </p:spTree>
    <p:extLst>
      <p:ext uri="{BB962C8B-B14F-4D97-AF65-F5344CB8AC3E}">
        <p14:creationId xmlns:p14="http://schemas.microsoft.com/office/powerpoint/2010/main" val="649760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7CD875-2CB5-4C7D-ADD0-6A689AB71CF0}"/>
              </a:ext>
            </a:extLst>
          </p:cNvPr>
          <p:cNvSpPr txBox="1"/>
          <p:nvPr/>
        </p:nvSpPr>
        <p:spPr>
          <a:xfrm>
            <a:off x="4780280" y="842646"/>
            <a:ext cx="2631440" cy="568745"/>
          </a:xfrm>
          <a:prstGeom prst="rect">
            <a:avLst/>
          </a:prstGeom>
          <a:noFill/>
        </p:spPr>
        <p:txBody>
          <a:bodyPr wrap="square">
            <a:spAutoFit/>
          </a:bodyPr>
          <a:lstStyle/>
          <a:p>
            <a:pPr algn="just">
              <a:lnSpc>
                <a:spcPct val="200000"/>
              </a:lnSpc>
              <a:spcAft>
                <a:spcPts val="800"/>
              </a:spcAft>
            </a:pPr>
            <a:r>
              <a:rPr lang="es-EC"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Montaje del prototipo</a:t>
            </a:r>
          </a:p>
        </p:txBody>
      </p:sp>
      <p:pic>
        <p:nvPicPr>
          <p:cNvPr id="4" name="Imagen 3">
            <a:extLst>
              <a:ext uri="{FF2B5EF4-FFF2-40B4-BE49-F238E27FC236}">
                <a16:creationId xmlns:a16="http://schemas.microsoft.com/office/drawing/2014/main" id="{136E8FE0-523A-437E-9C67-DEB4B1D10416}"/>
              </a:ext>
            </a:extLst>
          </p:cNvPr>
          <p:cNvPicPr>
            <a:picLocks noChangeAspect="1"/>
          </p:cNvPicPr>
          <p:nvPr/>
        </p:nvPicPr>
        <p:blipFill>
          <a:blip r:embed="rId2"/>
          <a:stretch>
            <a:fillRect/>
          </a:stretch>
        </p:blipFill>
        <p:spPr>
          <a:xfrm>
            <a:off x="3247866" y="1860232"/>
            <a:ext cx="5696268" cy="3586377"/>
          </a:xfrm>
          <a:prstGeom prst="rect">
            <a:avLst/>
          </a:prstGeom>
        </p:spPr>
      </p:pic>
    </p:spTree>
    <p:extLst>
      <p:ext uri="{BB962C8B-B14F-4D97-AF65-F5344CB8AC3E}">
        <p14:creationId xmlns:p14="http://schemas.microsoft.com/office/powerpoint/2010/main" val="4032567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31E7180-931A-4C17-9E5B-1625B2C7DEC1}"/>
              </a:ext>
            </a:extLst>
          </p:cNvPr>
          <p:cNvGrpSpPr/>
          <p:nvPr/>
        </p:nvGrpSpPr>
        <p:grpSpPr>
          <a:xfrm rot="10800000">
            <a:off x="6316444" y="2964334"/>
            <a:ext cx="5875556" cy="1085396"/>
            <a:chOff x="4288637" y="2000422"/>
            <a:chExt cx="7117482" cy="1085396"/>
          </a:xfrm>
          <a:solidFill>
            <a:srgbClr val="7BB577"/>
          </a:solidFill>
        </p:grpSpPr>
        <p:sp>
          <p:nvSpPr>
            <p:cNvPr id="8" name="Rectangle 7">
              <a:extLst>
                <a:ext uri="{FF2B5EF4-FFF2-40B4-BE49-F238E27FC236}">
                  <a16:creationId xmlns:a16="http://schemas.microsoft.com/office/drawing/2014/main" id="{AE8DF00D-8E76-4614-88B8-767E8BE23F4E}"/>
                </a:ext>
              </a:extLst>
            </p:cNvPr>
            <p:cNvSpPr/>
            <p:nvPr userDrawn="1"/>
          </p:nvSpPr>
          <p:spPr>
            <a:xfrm>
              <a:off x="4288637" y="2835004"/>
              <a:ext cx="2428517" cy="2508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531C40D-47AF-4709-89BF-A81A115A5003}"/>
                </a:ext>
              </a:extLst>
            </p:cNvPr>
            <p:cNvSpPr/>
            <p:nvPr userDrawn="1"/>
          </p:nvSpPr>
          <p:spPr>
            <a:xfrm rot="2727637">
              <a:off x="7567494" y="593824"/>
              <a:ext cx="236459" cy="3049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F08A5D7-6365-49D1-8A3E-659608ED742D}"/>
                </a:ext>
              </a:extLst>
            </p:cNvPr>
            <p:cNvSpPr/>
            <p:nvPr userDrawn="1"/>
          </p:nvSpPr>
          <p:spPr>
            <a:xfrm rot="18872363" flipH="1">
              <a:off x="9625298" y="542742"/>
              <a:ext cx="248660" cy="3312982"/>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2">
            <a:extLst>
              <a:ext uri="{FF2B5EF4-FFF2-40B4-BE49-F238E27FC236}">
                <a16:creationId xmlns:a16="http://schemas.microsoft.com/office/drawing/2014/main" id="{FE31AD7E-CFC1-418F-98A2-18CC1568DE7A}"/>
              </a:ext>
            </a:extLst>
          </p:cNvPr>
          <p:cNvGrpSpPr/>
          <p:nvPr/>
        </p:nvGrpSpPr>
        <p:grpSpPr>
          <a:xfrm>
            <a:off x="0" y="1637965"/>
            <a:ext cx="10784136" cy="1083396"/>
            <a:chOff x="0" y="1742895"/>
            <a:chExt cx="10784136" cy="1083396"/>
          </a:xfrm>
          <a:solidFill>
            <a:srgbClr val="7BB577"/>
          </a:solidFill>
        </p:grpSpPr>
        <p:sp>
          <p:nvSpPr>
            <p:cNvPr id="39" name="Rectangle 3">
              <a:extLst>
                <a:ext uri="{FF2B5EF4-FFF2-40B4-BE49-F238E27FC236}">
                  <a16:creationId xmlns:a16="http://schemas.microsoft.com/office/drawing/2014/main" id="{4C0A3FD7-9EFF-42EC-8BCC-8DC54EFB8BBE}"/>
                </a:ext>
              </a:extLst>
            </p:cNvPr>
            <p:cNvSpPr/>
            <p:nvPr userDrawn="1"/>
          </p:nvSpPr>
          <p:spPr>
            <a:xfrm>
              <a:off x="0" y="2597691"/>
              <a:ext cx="6802582"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4">
              <a:extLst>
                <a:ext uri="{FF2B5EF4-FFF2-40B4-BE49-F238E27FC236}">
                  <a16:creationId xmlns:a16="http://schemas.microsoft.com/office/drawing/2014/main" id="{3413F97A-86EF-43CD-8CB7-E32D10AD6927}"/>
                </a:ext>
              </a:extLst>
            </p:cNvPr>
            <p:cNvSpPr/>
            <p:nvPr userDrawn="1"/>
          </p:nvSpPr>
          <p:spPr>
            <a:xfrm rot="2727637">
              <a:off x="7542617" y="580412"/>
              <a:ext cx="222047" cy="25470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5">
              <a:extLst>
                <a:ext uri="{FF2B5EF4-FFF2-40B4-BE49-F238E27FC236}">
                  <a16:creationId xmlns:a16="http://schemas.microsoft.com/office/drawing/2014/main" id="{7203772E-A1FB-4E49-8AF7-B31C59999691}"/>
                </a:ext>
              </a:extLst>
            </p:cNvPr>
            <p:cNvSpPr/>
            <p:nvPr userDrawn="1"/>
          </p:nvSpPr>
          <p:spPr>
            <a:xfrm rot="18872363" flipH="1">
              <a:off x="9293347" y="554624"/>
              <a:ext cx="233798" cy="2747780"/>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ombo 1"/>
          <p:cNvSpPr/>
          <p:nvPr/>
        </p:nvSpPr>
        <p:spPr>
          <a:xfrm>
            <a:off x="7362951" y="1706707"/>
            <a:ext cx="2263914" cy="2229431"/>
          </a:xfrm>
          <a:prstGeom prst="diamond">
            <a:avLst/>
          </a:prstGeom>
          <a:solidFill>
            <a:srgbClr val="7BB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solidFill>
                  <a:schemeClr val="tx1"/>
                </a:solidFill>
              </a:rPr>
              <a:t>4</a:t>
            </a:r>
            <a:endParaRPr lang="es-ES" dirty="0">
              <a:solidFill>
                <a:schemeClr val="tx1"/>
              </a:solidFill>
            </a:endParaRPr>
          </a:p>
        </p:txBody>
      </p:sp>
      <p:sp>
        <p:nvSpPr>
          <p:cNvPr id="44" name="Rectangle 1">
            <a:extLst>
              <a:ext uri="{FF2B5EF4-FFF2-40B4-BE49-F238E27FC236}">
                <a16:creationId xmlns:a16="http://schemas.microsoft.com/office/drawing/2014/main" id="{2FD24A37-A04F-4CF8-80D7-1D65CB9073FD}"/>
              </a:ext>
            </a:extLst>
          </p:cNvPr>
          <p:cNvSpPr/>
          <p:nvPr/>
        </p:nvSpPr>
        <p:spPr>
          <a:xfrm>
            <a:off x="982639" y="3698543"/>
            <a:ext cx="4898439" cy="1514902"/>
          </a:xfrm>
          <a:prstGeom prst="rect">
            <a:avLst/>
          </a:prstGeom>
          <a:solidFill>
            <a:srgbClr val="98C595"/>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TextBox 3">
            <a:extLst>
              <a:ext uri="{FF2B5EF4-FFF2-40B4-BE49-F238E27FC236}">
                <a16:creationId xmlns:a16="http://schemas.microsoft.com/office/drawing/2014/main" id="{948A2979-A456-4286-B8FC-8FF4C0C58EFD}"/>
              </a:ext>
            </a:extLst>
          </p:cNvPr>
          <p:cNvSpPr txBox="1"/>
          <p:nvPr/>
        </p:nvSpPr>
        <p:spPr>
          <a:xfrm>
            <a:off x="1254093" y="3917385"/>
            <a:ext cx="4420768" cy="1077218"/>
          </a:xfrm>
          <a:prstGeom prst="rect">
            <a:avLst/>
          </a:prstGeom>
          <a:noFill/>
        </p:spPr>
        <p:txBody>
          <a:bodyPr wrap="square" rtlCol="0" anchor="ctr">
            <a:spAutoFit/>
          </a:bodyPr>
          <a:lstStyle/>
          <a:p>
            <a:r>
              <a:rPr lang="es-ES" altLang="ko-KR" sz="3200" dirty="0">
                <a:cs typeface="Arial" pitchFamily="34" charset="0"/>
              </a:rPr>
              <a:t>Escenarios de Pruebas y Resultados</a:t>
            </a:r>
          </a:p>
        </p:txBody>
      </p:sp>
    </p:spTree>
    <p:extLst>
      <p:ext uri="{BB962C8B-B14F-4D97-AF65-F5344CB8AC3E}">
        <p14:creationId xmlns:p14="http://schemas.microsoft.com/office/powerpoint/2010/main" val="3609527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p:cNvSpPr txBox="1">
            <a:spLocks/>
          </p:cNvSpPr>
          <p:nvPr/>
        </p:nvSpPr>
        <p:spPr>
          <a:xfrm>
            <a:off x="8254538" y="167039"/>
            <a:ext cx="3749964"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S" altLang="ko-KR" sz="2000" dirty="0">
                <a:cs typeface="Arial" pitchFamily="34" charset="0"/>
              </a:rPr>
              <a:t>Pruebas de funcionamiento</a:t>
            </a:r>
          </a:p>
          <a:p>
            <a:endParaRPr lang="es-EC" sz="2000" b="1" dirty="0">
              <a:cs typeface="Arial" pitchFamily="34" charset="0"/>
            </a:endParaRPr>
          </a:p>
        </p:txBody>
      </p:sp>
      <p:cxnSp>
        <p:nvCxnSpPr>
          <p:cNvPr id="35"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
        <p:nvSpPr>
          <p:cNvPr id="12" name="CuadroTexto 11">
            <a:extLst>
              <a:ext uri="{FF2B5EF4-FFF2-40B4-BE49-F238E27FC236}">
                <a16:creationId xmlns:a16="http://schemas.microsoft.com/office/drawing/2014/main" id="{FFC5D041-6ED5-4658-8C47-6F4B6833FF00}"/>
              </a:ext>
            </a:extLst>
          </p:cNvPr>
          <p:cNvSpPr txBox="1"/>
          <p:nvPr/>
        </p:nvSpPr>
        <p:spPr>
          <a:xfrm>
            <a:off x="-280127" y="1661814"/>
            <a:ext cx="6096000" cy="568745"/>
          </a:xfrm>
          <a:prstGeom prst="rect">
            <a:avLst/>
          </a:prstGeom>
          <a:noFill/>
        </p:spPr>
        <p:txBody>
          <a:bodyPr wrap="square">
            <a:spAutoFit/>
          </a:bodyPr>
          <a:lstStyle/>
          <a:p>
            <a:pPr marL="360680" indent="449580" algn="just">
              <a:lnSpc>
                <a:spcPct val="200000"/>
              </a:lnSpc>
              <a:spcAft>
                <a:spcPts val="800"/>
              </a:spcAft>
            </a:pPr>
            <a:r>
              <a:rPr lang="es-EC" sz="1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Pruebas de posición con respecto a la luz</a:t>
            </a:r>
          </a:p>
        </p:txBody>
      </p:sp>
      <p:graphicFrame>
        <p:nvGraphicFramePr>
          <p:cNvPr id="9" name="Tabla 8">
            <a:extLst>
              <a:ext uri="{FF2B5EF4-FFF2-40B4-BE49-F238E27FC236}">
                <a16:creationId xmlns:a16="http://schemas.microsoft.com/office/drawing/2014/main" id="{B581C1E7-6959-44D2-8169-DC2E4BEE8D2D}"/>
              </a:ext>
            </a:extLst>
          </p:cNvPr>
          <p:cNvGraphicFramePr>
            <a:graphicFrameLocks noGrp="1"/>
          </p:cNvGraphicFramePr>
          <p:nvPr>
            <p:extLst>
              <p:ext uri="{D42A27DB-BD31-4B8C-83A1-F6EECF244321}">
                <p14:modId xmlns:p14="http://schemas.microsoft.com/office/powerpoint/2010/main" val="1057106147"/>
              </p:ext>
            </p:extLst>
          </p:nvPr>
        </p:nvGraphicFramePr>
        <p:xfrm>
          <a:off x="5483225" y="1846811"/>
          <a:ext cx="6061710" cy="2543810"/>
        </p:xfrm>
        <a:graphic>
          <a:graphicData uri="http://schemas.openxmlformats.org/drawingml/2006/table">
            <a:tbl>
              <a:tblPr firstRow="1" firstCol="1" bandRow="1">
                <a:tableStyleId>{5C22544A-7EE6-4342-B048-85BDC9FD1C3A}</a:tableStyleId>
              </a:tblPr>
              <a:tblGrid>
                <a:gridCol w="1515110">
                  <a:extLst>
                    <a:ext uri="{9D8B030D-6E8A-4147-A177-3AD203B41FA5}">
                      <a16:colId xmlns:a16="http://schemas.microsoft.com/office/drawing/2014/main" val="912506804"/>
                    </a:ext>
                  </a:extLst>
                </a:gridCol>
                <a:gridCol w="1515110">
                  <a:extLst>
                    <a:ext uri="{9D8B030D-6E8A-4147-A177-3AD203B41FA5}">
                      <a16:colId xmlns:a16="http://schemas.microsoft.com/office/drawing/2014/main" val="101462246"/>
                    </a:ext>
                  </a:extLst>
                </a:gridCol>
                <a:gridCol w="1515745">
                  <a:extLst>
                    <a:ext uri="{9D8B030D-6E8A-4147-A177-3AD203B41FA5}">
                      <a16:colId xmlns:a16="http://schemas.microsoft.com/office/drawing/2014/main" val="721082654"/>
                    </a:ext>
                  </a:extLst>
                </a:gridCol>
                <a:gridCol w="1515745">
                  <a:extLst>
                    <a:ext uri="{9D8B030D-6E8A-4147-A177-3AD203B41FA5}">
                      <a16:colId xmlns:a16="http://schemas.microsoft.com/office/drawing/2014/main" val="351432429"/>
                    </a:ext>
                  </a:extLst>
                </a:gridCol>
              </a:tblGrid>
              <a:tr h="0">
                <a:tc>
                  <a:txBody>
                    <a:bodyPr/>
                    <a:lstStyle/>
                    <a:p>
                      <a:pPr algn="just">
                        <a:lnSpc>
                          <a:spcPct val="200000"/>
                        </a:lnSpc>
                        <a:spcAft>
                          <a:spcPts val="800"/>
                        </a:spcAft>
                      </a:pPr>
                      <a:r>
                        <a:rPr lang="es-EC" sz="1100">
                          <a:solidFill>
                            <a:schemeClr val="tx1"/>
                          </a:solidFill>
                          <a:effectLst/>
                        </a:rPr>
                        <a:t>Posición respecto a la fuente de luz </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Con mascarilla</a:t>
                      </a:r>
                    </a:p>
                    <a:p>
                      <a:pPr algn="ctr">
                        <a:lnSpc>
                          <a:spcPct val="200000"/>
                        </a:lnSpc>
                        <a:spcAft>
                          <a:spcPts val="800"/>
                        </a:spcAft>
                      </a:pPr>
                      <a:r>
                        <a:rPr lang="es-EC" sz="1100">
                          <a:solidFill>
                            <a:schemeClr val="tx1"/>
                          </a:solidFill>
                          <a:effectLst/>
                        </a:rPr>
                        <a:t>(% de confianza)</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dirty="0">
                          <a:solidFill>
                            <a:schemeClr val="tx1"/>
                          </a:solidFill>
                          <a:effectLst/>
                        </a:rPr>
                        <a:t>Mascarilla usada incorrectamente</a:t>
                      </a:r>
                    </a:p>
                    <a:p>
                      <a:pPr algn="ctr">
                        <a:lnSpc>
                          <a:spcPct val="200000"/>
                        </a:lnSpc>
                        <a:spcAft>
                          <a:spcPts val="800"/>
                        </a:spcAft>
                      </a:pPr>
                      <a:r>
                        <a:rPr lang="es-EC" sz="1100" dirty="0">
                          <a:solidFill>
                            <a:schemeClr val="tx1"/>
                          </a:solidFill>
                          <a:effectLst/>
                        </a:rPr>
                        <a:t>(% de confianza)</a:t>
                      </a:r>
                      <a:endParaRPr lang="es-EC"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Sin mascarilla</a:t>
                      </a:r>
                    </a:p>
                    <a:p>
                      <a:pPr algn="ctr">
                        <a:lnSpc>
                          <a:spcPct val="200000"/>
                        </a:lnSpc>
                        <a:spcAft>
                          <a:spcPts val="800"/>
                        </a:spcAft>
                      </a:pPr>
                      <a:r>
                        <a:rPr lang="es-EC" sz="1100">
                          <a:solidFill>
                            <a:schemeClr val="tx1"/>
                          </a:solidFill>
                          <a:effectLst/>
                        </a:rPr>
                        <a:t>(% de confianza)</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926789363"/>
                  </a:ext>
                </a:extLst>
              </a:tr>
              <a:tr h="0">
                <a:tc>
                  <a:txBody>
                    <a:bodyPr/>
                    <a:lstStyle/>
                    <a:p>
                      <a:pPr algn="just">
                        <a:lnSpc>
                          <a:spcPct val="200000"/>
                        </a:lnSpc>
                        <a:spcAft>
                          <a:spcPts val="800"/>
                        </a:spcAft>
                      </a:pPr>
                      <a:r>
                        <a:rPr lang="es-EC" sz="1100" dirty="0">
                          <a:solidFill>
                            <a:schemeClr val="tx1"/>
                          </a:solidFill>
                          <a:effectLst/>
                        </a:rPr>
                        <a:t>Frontal (CONTRALUZ)</a:t>
                      </a:r>
                      <a:endParaRPr lang="es-EC"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dirty="0">
                          <a:solidFill>
                            <a:schemeClr val="tx1"/>
                          </a:solidFill>
                          <a:effectLst/>
                        </a:rPr>
                        <a:t>60%</a:t>
                      </a:r>
                      <a:endParaRPr lang="es-EC"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Detección errónea</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Detección errónea</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933491792"/>
                  </a:ext>
                </a:extLst>
              </a:tr>
              <a:tr h="0">
                <a:tc>
                  <a:txBody>
                    <a:bodyPr/>
                    <a:lstStyle/>
                    <a:p>
                      <a:pPr algn="just">
                        <a:lnSpc>
                          <a:spcPct val="200000"/>
                        </a:lnSpc>
                        <a:spcAft>
                          <a:spcPts val="800"/>
                        </a:spcAft>
                      </a:pPr>
                      <a:r>
                        <a:rPr lang="es-EC" sz="1100">
                          <a:solidFill>
                            <a:schemeClr val="tx1"/>
                          </a:solidFill>
                          <a:effectLst/>
                        </a:rPr>
                        <a:t>Lateral izquierda</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98%</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66%</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98%</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918522148"/>
                  </a:ext>
                </a:extLst>
              </a:tr>
              <a:tr h="0">
                <a:tc>
                  <a:txBody>
                    <a:bodyPr/>
                    <a:lstStyle/>
                    <a:p>
                      <a:pPr algn="just">
                        <a:lnSpc>
                          <a:spcPct val="200000"/>
                        </a:lnSpc>
                        <a:spcAft>
                          <a:spcPts val="800"/>
                        </a:spcAft>
                      </a:pPr>
                      <a:r>
                        <a:rPr lang="es-EC" sz="1100">
                          <a:solidFill>
                            <a:schemeClr val="tx1"/>
                          </a:solidFill>
                          <a:effectLst/>
                        </a:rPr>
                        <a:t>Lateral derecha</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dirty="0">
                          <a:solidFill>
                            <a:schemeClr val="tx1"/>
                          </a:solidFill>
                          <a:effectLst/>
                        </a:rPr>
                        <a:t>98%</a:t>
                      </a:r>
                      <a:endParaRPr lang="es-EC"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68%</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98%</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322441208"/>
                  </a:ext>
                </a:extLst>
              </a:tr>
              <a:tr h="0">
                <a:tc>
                  <a:txBody>
                    <a:bodyPr/>
                    <a:lstStyle/>
                    <a:p>
                      <a:pPr algn="just">
                        <a:lnSpc>
                          <a:spcPct val="200000"/>
                        </a:lnSpc>
                        <a:spcAft>
                          <a:spcPts val="800"/>
                        </a:spcAft>
                      </a:pPr>
                      <a:r>
                        <a:rPr lang="es-EC" sz="1100" dirty="0">
                          <a:solidFill>
                            <a:schemeClr val="tx1"/>
                          </a:solidFill>
                          <a:effectLst/>
                        </a:rPr>
                        <a:t>Opuesta </a:t>
                      </a:r>
                      <a:endParaRPr lang="es-EC"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dirty="0">
                          <a:solidFill>
                            <a:schemeClr val="tx1"/>
                          </a:solidFill>
                          <a:effectLst/>
                        </a:rPr>
                        <a:t>99%</a:t>
                      </a:r>
                      <a:endParaRPr lang="es-EC"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dirty="0">
                          <a:solidFill>
                            <a:schemeClr val="tx1"/>
                          </a:solidFill>
                          <a:effectLst/>
                        </a:rPr>
                        <a:t>75%</a:t>
                      </a:r>
                      <a:endParaRPr lang="es-EC"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50000"/>
                        </a:lnSpc>
                        <a:spcAft>
                          <a:spcPts val="800"/>
                        </a:spcAft>
                      </a:pPr>
                      <a:r>
                        <a:rPr lang="es-EC" sz="1100" dirty="0">
                          <a:solidFill>
                            <a:schemeClr val="tx1"/>
                          </a:solidFill>
                          <a:effectLst/>
                        </a:rPr>
                        <a:t>99%</a:t>
                      </a:r>
                      <a:endParaRPr lang="es-EC"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872008927"/>
                  </a:ext>
                </a:extLst>
              </a:tr>
            </a:tbl>
          </a:graphicData>
        </a:graphic>
      </p:graphicFrame>
      <p:sp>
        <p:nvSpPr>
          <p:cNvPr id="15" name="CuadroTexto 14">
            <a:extLst>
              <a:ext uri="{FF2B5EF4-FFF2-40B4-BE49-F238E27FC236}">
                <a16:creationId xmlns:a16="http://schemas.microsoft.com/office/drawing/2014/main" id="{BCC49788-8EE3-4162-9336-26576BB694A4}"/>
              </a:ext>
            </a:extLst>
          </p:cNvPr>
          <p:cNvSpPr txBox="1"/>
          <p:nvPr/>
        </p:nvSpPr>
        <p:spPr>
          <a:xfrm>
            <a:off x="480286" y="2551837"/>
            <a:ext cx="4575175" cy="1754326"/>
          </a:xfrm>
          <a:prstGeom prst="rect">
            <a:avLst/>
          </a:prstGeom>
          <a:noFill/>
        </p:spPr>
        <p:txBody>
          <a:bodyPr wrap="square">
            <a:spAutoFit/>
          </a:bodyPr>
          <a:lstStyle/>
          <a:p>
            <a:pPr algn="just"/>
            <a:r>
              <a:rPr lang="es-EC"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Para esta tarea se colocó el dispositivo que realiza la detección de mascarillas en 4 posiciones diferentes, respecto a la posición de la fuente de luz, con lo cual se pudo obtener los diferentes resultados de porcentajes de confianza en las detecciones</a:t>
            </a:r>
            <a:endParaRPr lang="es-EC" dirty="0">
              <a:latin typeface="Calibri" panose="020F0502020204030204" pitchFamily="34" charset="0"/>
              <a:cs typeface="Calibri" panose="020F0502020204030204" pitchFamily="34" charset="0"/>
            </a:endParaRPr>
          </a:p>
        </p:txBody>
      </p:sp>
      <p:sp>
        <p:nvSpPr>
          <p:cNvPr id="16" name="CuadroTexto 15">
            <a:extLst>
              <a:ext uri="{FF2B5EF4-FFF2-40B4-BE49-F238E27FC236}">
                <a16:creationId xmlns:a16="http://schemas.microsoft.com/office/drawing/2014/main" id="{9DDC5D0C-9CB4-4EF3-8C92-5D1DB4526B21}"/>
              </a:ext>
            </a:extLst>
          </p:cNvPr>
          <p:cNvSpPr txBox="1"/>
          <p:nvPr/>
        </p:nvSpPr>
        <p:spPr>
          <a:xfrm>
            <a:off x="3560353" y="750038"/>
            <a:ext cx="6096000" cy="568745"/>
          </a:xfrm>
          <a:prstGeom prst="rect">
            <a:avLst/>
          </a:prstGeom>
          <a:noFill/>
        </p:spPr>
        <p:txBody>
          <a:bodyPr wrap="square">
            <a:spAutoFit/>
          </a:bodyPr>
          <a:lstStyle/>
          <a:p>
            <a:pPr marL="360680" indent="449580" algn="just">
              <a:lnSpc>
                <a:spcPct val="200000"/>
              </a:lnSpc>
              <a:spcAft>
                <a:spcPts val="800"/>
              </a:spcAft>
            </a:pPr>
            <a:r>
              <a:rPr lang="es-EC" sz="1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DETECTOR DE MASCARILLAS</a:t>
            </a:r>
          </a:p>
        </p:txBody>
      </p:sp>
    </p:spTree>
    <p:extLst>
      <p:ext uri="{BB962C8B-B14F-4D97-AF65-F5344CB8AC3E}">
        <p14:creationId xmlns:p14="http://schemas.microsoft.com/office/powerpoint/2010/main" val="1803162220"/>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p:cNvSpPr txBox="1">
            <a:spLocks/>
          </p:cNvSpPr>
          <p:nvPr/>
        </p:nvSpPr>
        <p:spPr>
          <a:xfrm>
            <a:off x="8254538" y="167039"/>
            <a:ext cx="3749964"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S" altLang="ko-KR" sz="2000" dirty="0">
                <a:cs typeface="Arial" pitchFamily="34" charset="0"/>
              </a:rPr>
              <a:t>Pruebas de funcionamiento</a:t>
            </a:r>
          </a:p>
          <a:p>
            <a:endParaRPr lang="es-EC" sz="2000" b="1" dirty="0">
              <a:cs typeface="Arial" pitchFamily="34" charset="0"/>
            </a:endParaRPr>
          </a:p>
        </p:txBody>
      </p:sp>
      <p:cxnSp>
        <p:nvCxnSpPr>
          <p:cNvPr id="35"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
        <p:nvSpPr>
          <p:cNvPr id="9" name="CuadroTexto 8">
            <a:extLst>
              <a:ext uri="{FF2B5EF4-FFF2-40B4-BE49-F238E27FC236}">
                <a16:creationId xmlns:a16="http://schemas.microsoft.com/office/drawing/2014/main" id="{DAD7AE25-76B0-40B3-B0B0-A89B172D9C9A}"/>
              </a:ext>
            </a:extLst>
          </p:cNvPr>
          <p:cNvSpPr txBox="1"/>
          <p:nvPr/>
        </p:nvSpPr>
        <p:spPr>
          <a:xfrm>
            <a:off x="447040" y="1348155"/>
            <a:ext cx="6096000" cy="646331"/>
          </a:xfrm>
          <a:prstGeom prst="rect">
            <a:avLst/>
          </a:prstGeom>
          <a:noFill/>
        </p:spPr>
        <p:txBody>
          <a:bodyPr wrap="square">
            <a:spAutoFit/>
          </a:bodyPr>
          <a:lstStyle/>
          <a:p>
            <a:r>
              <a:rPr lang="es-MX" b="1" i="1" dirty="0">
                <a:latin typeface="Calibri" panose="020F0502020204030204" pitchFamily="34" charset="0"/>
                <a:cs typeface="Calibri" panose="020F0502020204030204" pitchFamily="34" charset="0"/>
              </a:rPr>
              <a:t>Pruebas de detección a diferentes horarios y nivel de iluminación </a:t>
            </a:r>
            <a:endParaRPr lang="es-EC" b="1" i="1" dirty="0">
              <a:latin typeface="Calibri" panose="020F0502020204030204" pitchFamily="34" charset="0"/>
              <a:cs typeface="Calibri" panose="020F0502020204030204" pitchFamily="34" charset="0"/>
            </a:endParaRPr>
          </a:p>
        </p:txBody>
      </p:sp>
      <p:graphicFrame>
        <p:nvGraphicFramePr>
          <p:cNvPr id="6" name="Tabla 5">
            <a:extLst>
              <a:ext uri="{FF2B5EF4-FFF2-40B4-BE49-F238E27FC236}">
                <a16:creationId xmlns:a16="http://schemas.microsoft.com/office/drawing/2014/main" id="{69D2509A-EEFB-476F-8124-89BA8A90AF15}"/>
              </a:ext>
            </a:extLst>
          </p:cNvPr>
          <p:cNvGraphicFramePr>
            <a:graphicFrameLocks noGrp="1"/>
          </p:cNvGraphicFramePr>
          <p:nvPr>
            <p:extLst>
              <p:ext uri="{D42A27DB-BD31-4B8C-83A1-F6EECF244321}">
                <p14:modId xmlns:p14="http://schemas.microsoft.com/office/powerpoint/2010/main" val="1266170778"/>
              </p:ext>
            </p:extLst>
          </p:nvPr>
        </p:nvGraphicFramePr>
        <p:xfrm>
          <a:off x="6110514" y="1348155"/>
          <a:ext cx="5762625" cy="3777108"/>
        </p:xfrm>
        <a:graphic>
          <a:graphicData uri="http://schemas.openxmlformats.org/drawingml/2006/table">
            <a:tbl>
              <a:tblPr firstRow="1" firstCol="1" bandRow="1">
                <a:tableStyleId>{5C22544A-7EE6-4342-B048-85BDC9FD1C3A}</a:tableStyleId>
              </a:tblPr>
              <a:tblGrid>
                <a:gridCol w="1326515">
                  <a:extLst>
                    <a:ext uri="{9D8B030D-6E8A-4147-A177-3AD203B41FA5}">
                      <a16:colId xmlns:a16="http://schemas.microsoft.com/office/drawing/2014/main" val="100175784"/>
                    </a:ext>
                  </a:extLst>
                </a:gridCol>
                <a:gridCol w="1369060">
                  <a:extLst>
                    <a:ext uri="{9D8B030D-6E8A-4147-A177-3AD203B41FA5}">
                      <a16:colId xmlns:a16="http://schemas.microsoft.com/office/drawing/2014/main" val="820830943"/>
                    </a:ext>
                  </a:extLst>
                </a:gridCol>
                <a:gridCol w="1539875">
                  <a:extLst>
                    <a:ext uri="{9D8B030D-6E8A-4147-A177-3AD203B41FA5}">
                      <a16:colId xmlns:a16="http://schemas.microsoft.com/office/drawing/2014/main" val="531306681"/>
                    </a:ext>
                  </a:extLst>
                </a:gridCol>
                <a:gridCol w="1527175">
                  <a:extLst>
                    <a:ext uri="{9D8B030D-6E8A-4147-A177-3AD203B41FA5}">
                      <a16:colId xmlns:a16="http://schemas.microsoft.com/office/drawing/2014/main" val="2730951492"/>
                    </a:ext>
                  </a:extLst>
                </a:gridCol>
              </a:tblGrid>
              <a:tr h="673735">
                <a:tc>
                  <a:txBody>
                    <a:bodyPr/>
                    <a:lstStyle/>
                    <a:p>
                      <a:pPr algn="ctr">
                        <a:lnSpc>
                          <a:spcPct val="200000"/>
                        </a:lnSpc>
                        <a:spcAft>
                          <a:spcPts val="800"/>
                        </a:spcAft>
                      </a:pPr>
                      <a:r>
                        <a:rPr lang="es-EC" sz="1100" dirty="0">
                          <a:solidFill>
                            <a:schemeClr val="tx1"/>
                          </a:solidFill>
                          <a:effectLst/>
                        </a:rPr>
                        <a:t>Hora</a:t>
                      </a:r>
                      <a:endParaRPr lang="es-EC"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dirty="0">
                          <a:solidFill>
                            <a:schemeClr val="tx1"/>
                          </a:solidFill>
                          <a:effectLst/>
                        </a:rPr>
                        <a:t>Con mascarilla</a:t>
                      </a:r>
                    </a:p>
                    <a:p>
                      <a:pPr algn="ctr">
                        <a:lnSpc>
                          <a:spcPct val="200000"/>
                        </a:lnSpc>
                        <a:spcAft>
                          <a:spcPts val="800"/>
                        </a:spcAft>
                      </a:pPr>
                      <a:r>
                        <a:rPr lang="es-EC" sz="1100" dirty="0">
                          <a:solidFill>
                            <a:schemeClr val="tx1"/>
                          </a:solidFill>
                          <a:effectLst/>
                        </a:rPr>
                        <a:t>(% de confianza)</a:t>
                      </a:r>
                      <a:endParaRPr lang="es-EC"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Mascarilla usada incorrectamente</a:t>
                      </a:r>
                    </a:p>
                    <a:p>
                      <a:pPr algn="ctr">
                        <a:lnSpc>
                          <a:spcPct val="200000"/>
                        </a:lnSpc>
                        <a:spcAft>
                          <a:spcPts val="800"/>
                        </a:spcAft>
                      </a:pPr>
                      <a:r>
                        <a:rPr lang="es-EC" sz="1100">
                          <a:solidFill>
                            <a:schemeClr val="tx1"/>
                          </a:solidFill>
                          <a:effectLst/>
                        </a:rPr>
                        <a:t>(% de confianza)</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Sin mascarilla</a:t>
                      </a:r>
                    </a:p>
                    <a:p>
                      <a:pPr algn="ctr">
                        <a:lnSpc>
                          <a:spcPct val="200000"/>
                        </a:lnSpc>
                        <a:spcAft>
                          <a:spcPts val="800"/>
                        </a:spcAft>
                      </a:pPr>
                      <a:r>
                        <a:rPr lang="es-EC" sz="1100">
                          <a:solidFill>
                            <a:schemeClr val="tx1"/>
                          </a:solidFill>
                          <a:effectLst/>
                        </a:rPr>
                        <a:t>(% de confianza)</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537585208"/>
                  </a:ext>
                </a:extLst>
              </a:tr>
              <a:tr h="343535">
                <a:tc>
                  <a:txBody>
                    <a:bodyPr/>
                    <a:lstStyle/>
                    <a:p>
                      <a:pPr algn="ctr">
                        <a:lnSpc>
                          <a:spcPct val="200000"/>
                        </a:lnSpc>
                        <a:spcAft>
                          <a:spcPts val="800"/>
                        </a:spcAft>
                      </a:pPr>
                      <a:r>
                        <a:rPr lang="es-EC" sz="1100" dirty="0">
                          <a:solidFill>
                            <a:schemeClr val="tx1"/>
                          </a:solidFill>
                          <a:effectLst/>
                        </a:rPr>
                        <a:t>8:00(con iluminación)</a:t>
                      </a:r>
                      <a:endParaRPr lang="es-EC"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dirty="0">
                          <a:solidFill>
                            <a:schemeClr val="tx1"/>
                          </a:solidFill>
                          <a:effectLst/>
                        </a:rPr>
                        <a:t>91%%</a:t>
                      </a:r>
                      <a:endParaRPr lang="es-EC"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45%</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92%</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518060803"/>
                  </a:ext>
                </a:extLst>
              </a:tr>
              <a:tr h="337185">
                <a:tc>
                  <a:txBody>
                    <a:bodyPr/>
                    <a:lstStyle/>
                    <a:p>
                      <a:pPr algn="ctr">
                        <a:lnSpc>
                          <a:spcPct val="200000"/>
                        </a:lnSpc>
                        <a:spcAft>
                          <a:spcPts val="800"/>
                        </a:spcAft>
                      </a:pPr>
                      <a:r>
                        <a:rPr lang="es-EC" sz="1100">
                          <a:solidFill>
                            <a:schemeClr val="tx1"/>
                          </a:solidFill>
                          <a:effectLst/>
                        </a:rPr>
                        <a:t>10:00</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92%</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dirty="0">
                          <a:solidFill>
                            <a:schemeClr val="tx1"/>
                          </a:solidFill>
                          <a:effectLst/>
                        </a:rPr>
                        <a:t>56%</a:t>
                      </a:r>
                      <a:endParaRPr lang="es-EC"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95%</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537542483"/>
                  </a:ext>
                </a:extLst>
              </a:tr>
              <a:tr h="337185">
                <a:tc>
                  <a:txBody>
                    <a:bodyPr/>
                    <a:lstStyle/>
                    <a:p>
                      <a:pPr algn="ctr">
                        <a:lnSpc>
                          <a:spcPct val="200000"/>
                        </a:lnSpc>
                        <a:spcAft>
                          <a:spcPts val="800"/>
                        </a:spcAft>
                      </a:pPr>
                      <a:r>
                        <a:rPr lang="es-EC" sz="1100">
                          <a:solidFill>
                            <a:schemeClr val="tx1"/>
                          </a:solidFill>
                          <a:effectLst/>
                        </a:rPr>
                        <a:t>12:00</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99%</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dirty="0">
                          <a:solidFill>
                            <a:schemeClr val="tx1"/>
                          </a:solidFill>
                          <a:effectLst/>
                        </a:rPr>
                        <a:t>72%</a:t>
                      </a:r>
                      <a:endParaRPr lang="es-EC"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98%</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792240639"/>
                  </a:ext>
                </a:extLst>
              </a:tr>
              <a:tr h="337185">
                <a:tc>
                  <a:txBody>
                    <a:bodyPr/>
                    <a:lstStyle/>
                    <a:p>
                      <a:pPr algn="ctr">
                        <a:lnSpc>
                          <a:spcPct val="200000"/>
                        </a:lnSpc>
                        <a:spcAft>
                          <a:spcPts val="800"/>
                        </a:spcAft>
                      </a:pPr>
                      <a:r>
                        <a:rPr lang="es-EC" sz="1100">
                          <a:solidFill>
                            <a:schemeClr val="tx1"/>
                          </a:solidFill>
                          <a:effectLst/>
                        </a:rPr>
                        <a:t>14:00</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99%</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dirty="0">
                          <a:solidFill>
                            <a:schemeClr val="tx1"/>
                          </a:solidFill>
                          <a:effectLst/>
                        </a:rPr>
                        <a:t>70%</a:t>
                      </a:r>
                      <a:endParaRPr lang="es-EC"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99%</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277664480"/>
                  </a:ext>
                </a:extLst>
              </a:tr>
              <a:tr h="337185">
                <a:tc>
                  <a:txBody>
                    <a:bodyPr/>
                    <a:lstStyle/>
                    <a:p>
                      <a:pPr algn="ctr">
                        <a:lnSpc>
                          <a:spcPct val="200000"/>
                        </a:lnSpc>
                        <a:spcAft>
                          <a:spcPts val="800"/>
                        </a:spcAft>
                      </a:pPr>
                      <a:r>
                        <a:rPr lang="es-EC" sz="1100">
                          <a:solidFill>
                            <a:schemeClr val="tx1"/>
                          </a:solidFill>
                          <a:effectLst/>
                        </a:rPr>
                        <a:t>16:00</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96%</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63%</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dirty="0">
                          <a:solidFill>
                            <a:schemeClr val="tx1"/>
                          </a:solidFill>
                          <a:effectLst/>
                        </a:rPr>
                        <a:t>96%</a:t>
                      </a:r>
                      <a:endParaRPr lang="es-EC"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889112472"/>
                  </a:ext>
                </a:extLst>
              </a:tr>
              <a:tr h="337185">
                <a:tc>
                  <a:txBody>
                    <a:bodyPr/>
                    <a:lstStyle/>
                    <a:p>
                      <a:pPr algn="ctr">
                        <a:lnSpc>
                          <a:spcPct val="115000"/>
                        </a:lnSpc>
                        <a:spcBef>
                          <a:spcPts val="1200"/>
                        </a:spcBef>
                        <a:spcAft>
                          <a:spcPts val="800"/>
                        </a:spcAft>
                      </a:pPr>
                      <a:r>
                        <a:rPr lang="es-EC" sz="1100">
                          <a:solidFill>
                            <a:schemeClr val="tx1"/>
                          </a:solidFill>
                          <a:effectLst/>
                        </a:rPr>
                        <a:t>18:00(con iluminación)</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Bef>
                          <a:spcPts val="1200"/>
                        </a:spcBef>
                        <a:spcAft>
                          <a:spcPts val="800"/>
                        </a:spcAft>
                      </a:pPr>
                      <a:r>
                        <a:rPr lang="es-EC" sz="1100">
                          <a:solidFill>
                            <a:schemeClr val="tx1"/>
                          </a:solidFill>
                          <a:effectLst/>
                        </a:rPr>
                        <a:t>95%</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Bef>
                          <a:spcPts val="1200"/>
                        </a:spcBef>
                        <a:spcAft>
                          <a:spcPts val="800"/>
                        </a:spcAft>
                      </a:pPr>
                      <a:r>
                        <a:rPr lang="es-EC" sz="1100">
                          <a:solidFill>
                            <a:schemeClr val="tx1"/>
                          </a:solidFill>
                          <a:effectLst/>
                        </a:rPr>
                        <a:t>55%</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Bef>
                          <a:spcPts val="1200"/>
                        </a:spcBef>
                        <a:spcAft>
                          <a:spcPts val="800"/>
                        </a:spcAft>
                      </a:pPr>
                      <a:r>
                        <a:rPr lang="es-EC" sz="1100" dirty="0">
                          <a:solidFill>
                            <a:schemeClr val="tx1"/>
                          </a:solidFill>
                          <a:effectLst/>
                        </a:rPr>
                        <a:t>93%</a:t>
                      </a:r>
                      <a:endParaRPr lang="es-EC"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776756714"/>
                  </a:ext>
                </a:extLst>
              </a:tr>
              <a:tr h="337185">
                <a:tc>
                  <a:txBody>
                    <a:bodyPr/>
                    <a:lstStyle/>
                    <a:p>
                      <a:pPr algn="ctr">
                        <a:lnSpc>
                          <a:spcPct val="115000"/>
                        </a:lnSpc>
                        <a:spcBef>
                          <a:spcPts val="1200"/>
                        </a:spcBef>
                        <a:spcAft>
                          <a:spcPts val="800"/>
                        </a:spcAft>
                      </a:pPr>
                      <a:r>
                        <a:rPr lang="es-EC" sz="1100">
                          <a:solidFill>
                            <a:schemeClr val="tx1"/>
                          </a:solidFill>
                          <a:effectLst/>
                        </a:rPr>
                        <a:t>20:00(con iluminación)</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Bef>
                          <a:spcPts val="1200"/>
                        </a:spcBef>
                        <a:spcAft>
                          <a:spcPts val="800"/>
                        </a:spcAft>
                      </a:pPr>
                      <a:r>
                        <a:rPr lang="es-EC" sz="1100">
                          <a:solidFill>
                            <a:schemeClr val="tx1"/>
                          </a:solidFill>
                          <a:effectLst/>
                        </a:rPr>
                        <a:t>92%</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Bef>
                          <a:spcPts val="1200"/>
                        </a:spcBef>
                        <a:spcAft>
                          <a:spcPts val="800"/>
                        </a:spcAft>
                      </a:pPr>
                      <a:r>
                        <a:rPr lang="es-EC" sz="1100">
                          <a:solidFill>
                            <a:schemeClr val="tx1"/>
                          </a:solidFill>
                          <a:effectLst/>
                        </a:rPr>
                        <a:t>52%</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Bef>
                          <a:spcPts val="1200"/>
                        </a:spcBef>
                        <a:spcAft>
                          <a:spcPts val="800"/>
                        </a:spcAft>
                      </a:pPr>
                      <a:r>
                        <a:rPr lang="es-EC" sz="1100" dirty="0">
                          <a:solidFill>
                            <a:schemeClr val="tx1"/>
                          </a:solidFill>
                          <a:effectLst/>
                        </a:rPr>
                        <a:t>92%</a:t>
                      </a:r>
                      <a:endParaRPr lang="es-EC"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261634109"/>
                  </a:ext>
                </a:extLst>
              </a:tr>
            </a:tbl>
          </a:graphicData>
        </a:graphic>
      </p:graphicFrame>
      <p:sp>
        <p:nvSpPr>
          <p:cNvPr id="12" name="CuadroTexto 11">
            <a:extLst>
              <a:ext uri="{FF2B5EF4-FFF2-40B4-BE49-F238E27FC236}">
                <a16:creationId xmlns:a16="http://schemas.microsoft.com/office/drawing/2014/main" id="{1CB022D1-B04F-4EFD-A37F-AB86261D1632}"/>
              </a:ext>
            </a:extLst>
          </p:cNvPr>
          <p:cNvSpPr txBox="1"/>
          <p:nvPr/>
        </p:nvSpPr>
        <p:spPr>
          <a:xfrm>
            <a:off x="518160" y="2358982"/>
            <a:ext cx="5242560" cy="1200329"/>
          </a:xfrm>
          <a:prstGeom prst="rect">
            <a:avLst/>
          </a:prstGeom>
          <a:noFill/>
        </p:spPr>
        <p:txBody>
          <a:bodyPr wrap="square">
            <a:spAutoFit/>
          </a:bodyPr>
          <a:lstStyle/>
          <a:p>
            <a:pPr algn="just"/>
            <a:r>
              <a:rPr lang="es-EC" dirty="0">
                <a:solidFill>
                  <a:srgbClr val="000000"/>
                </a:solidFill>
                <a:latin typeface="Calibri" panose="020F0502020204030204" pitchFamily="34" charset="0"/>
                <a:ea typeface="Times New Roman" panose="02020603050405020304" pitchFamily="18" charset="0"/>
                <a:cs typeface="Calibri" panose="020F0502020204030204" pitchFamily="34" charset="0"/>
              </a:rPr>
              <a:t>E</a:t>
            </a:r>
            <a:r>
              <a:rPr lang="es-EC"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 prueba se realizó con una posición lateral con respecto a la fuente de luz, en diferentes horarios, con intervalos de 2 horas durante todo el día. Con lo cual se obtuvo diferentes niveles de iluminación</a:t>
            </a:r>
            <a:endParaRPr lang="es-EC"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4158138"/>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p:cNvSpPr txBox="1">
            <a:spLocks/>
          </p:cNvSpPr>
          <p:nvPr/>
        </p:nvSpPr>
        <p:spPr>
          <a:xfrm>
            <a:off x="8254538" y="167039"/>
            <a:ext cx="3749964"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S" altLang="ko-KR" sz="2000" dirty="0">
                <a:cs typeface="Arial" pitchFamily="34" charset="0"/>
              </a:rPr>
              <a:t>Pruebas de funcionamiento</a:t>
            </a:r>
          </a:p>
          <a:p>
            <a:endParaRPr lang="es-EC" sz="2000" b="1" dirty="0">
              <a:cs typeface="Arial" pitchFamily="34" charset="0"/>
            </a:endParaRPr>
          </a:p>
        </p:txBody>
      </p:sp>
      <p:cxnSp>
        <p:nvCxnSpPr>
          <p:cNvPr id="35"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
        <p:nvSpPr>
          <p:cNvPr id="5" name="CuadroTexto 4">
            <a:extLst>
              <a:ext uri="{FF2B5EF4-FFF2-40B4-BE49-F238E27FC236}">
                <a16:creationId xmlns:a16="http://schemas.microsoft.com/office/drawing/2014/main" id="{7DED3530-10FD-438D-A543-4164558AA776}"/>
              </a:ext>
            </a:extLst>
          </p:cNvPr>
          <p:cNvSpPr txBox="1"/>
          <p:nvPr/>
        </p:nvSpPr>
        <p:spPr>
          <a:xfrm>
            <a:off x="-203200" y="968620"/>
            <a:ext cx="6096000" cy="568745"/>
          </a:xfrm>
          <a:prstGeom prst="rect">
            <a:avLst/>
          </a:prstGeom>
          <a:noFill/>
        </p:spPr>
        <p:txBody>
          <a:bodyPr wrap="square">
            <a:spAutoFit/>
          </a:bodyPr>
          <a:lstStyle/>
          <a:p>
            <a:pPr marL="360680" indent="449580" algn="just">
              <a:lnSpc>
                <a:spcPct val="200000"/>
              </a:lnSpc>
              <a:spcAft>
                <a:spcPts val="800"/>
              </a:spcAft>
            </a:pPr>
            <a:r>
              <a:rPr lang="es-EC" sz="1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Pruebas de detección respecto a la distancia</a:t>
            </a:r>
          </a:p>
        </p:txBody>
      </p:sp>
      <p:graphicFrame>
        <p:nvGraphicFramePr>
          <p:cNvPr id="3" name="Tabla 2">
            <a:extLst>
              <a:ext uri="{FF2B5EF4-FFF2-40B4-BE49-F238E27FC236}">
                <a16:creationId xmlns:a16="http://schemas.microsoft.com/office/drawing/2014/main" id="{E40F337D-DF3E-416E-AF24-F6B0587C9C40}"/>
              </a:ext>
            </a:extLst>
          </p:cNvPr>
          <p:cNvGraphicFramePr>
            <a:graphicFrameLocks noGrp="1"/>
          </p:cNvGraphicFramePr>
          <p:nvPr>
            <p:extLst>
              <p:ext uri="{D42A27DB-BD31-4B8C-83A1-F6EECF244321}">
                <p14:modId xmlns:p14="http://schemas.microsoft.com/office/powerpoint/2010/main" val="4206377996"/>
              </p:ext>
            </p:extLst>
          </p:nvPr>
        </p:nvGraphicFramePr>
        <p:xfrm>
          <a:off x="5729605" y="1252992"/>
          <a:ext cx="5772150" cy="3932174"/>
        </p:xfrm>
        <a:graphic>
          <a:graphicData uri="http://schemas.openxmlformats.org/drawingml/2006/table">
            <a:tbl>
              <a:tblPr firstRow="1" firstCol="1" bandRow="1">
                <a:tableStyleId>{5C22544A-7EE6-4342-B048-85BDC9FD1C3A}</a:tableStyleId>
              </a:tblPr>
              <a:tblGrid>
                <a:gridCol w="1395095">
                  <a:extLst>
                    <a:ext uri="{9D8B030D-6E8A-4147-A177-3AD203B41FA5}">
                      <a16:colId xmlns:a16="http://schemas.microsoft.com/office/drawing/2014/main" val="3138297811"/>
                    </a:ext>
                  </a:extLst>
                </a:gridCol>
                <a:gridCol w="1150620">
                  <a:extLst>
                    <a:ext uri="{9D8B030D-6E8A-4147-A177-3AD203B41FA5}">
                      <a16:colId xmlns:a16="http://schemas.microsoft.com/office/drawing/2014/main" val="614405937"/>
                    </a:ext>
                  </a:extLst>
                </a:gridCol>
                <a:gridCol w="1619885">
                  <a:extLst>
                    <a:ext uri="{9D8B030D-6E8A-4147-A177-3AD203B41FA5}">
                      <a16:colId xmlns:a16="http://schemas.microsoft.com/office/drawing/2014/main" val="2356084491"/>
                    </a:ext>
                  </a:extLst>
                </a:gridCol>
                <a:gridCol w="1606550">
                  <a:extLst>
                    <a:ext uri="{9D8B030D-6E8A-4147-A177-3AD203B41FA5}">
                      <a16:colId xmlns:a16="http://schemas.microsoft.com/office/drawing/2014/main" val="713637459"/>
                    </a:ext>
                  </a:extLst>
                </a:gridCol>
              </a:tblGrid>
              <a:tr h="0">
                <a:tc>
                  <a:txBody>
                    <a:bodyPr/>
                    <a:lstStyle/>
                    <a:p>
                      <a:pPr algn="ctr">
                        <a:lnSpc>
                          <a:spcPct val="200000"/>
                        </a:lnSpc>
                        <a:spcAft>
                          <a:spcPts val="800"/>
                        </a:spcAft>
                      </a:pPr>
                      <a:r>
                        <a:rPr lang="es-EC" sz="1100">
                          <a:solidFill>
                            <a:schemeClr val="tx1"/>
                          </a:solidFill>
                          <a:effectLst/>
                        </a:rPr>
                        <a:t>Distancia [m]</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dirty="0">
                          <a:solidFill>
                            <a:schemeClr val="tx1"/>
                          </a:solidFill>
                          <a:effectLst/>
                        </a:rPr>
                        <a:t>Con mascarilla</a:t>
                      </a:r>
                    </a:p>
                    <a:p>
                      <a:pPr algn="ctr">
                        <a:lnSpc>
                          <a:spcPct val="200000"/>
                        </a:lnSpc>
                        <a:spcAft>
                          <a:spcPts val="800"/>
                        </a:spcAft>
                      </a:pPr>
                      <a:r>
                        <a:rPr lang="es-EC" sz="1100" dirty="0">
                          <a:solidFill>
                            <a:schemeClr val="tx1"/>
                          </a:solidFill>
                          <a:effectLst/>
                        </a:rPr>
                        <a:t>(% de confianza)</a:t>
                      </a:r>
                      <a:endParaRPr lang="es-EC"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Mascarilla usada incorrectamente</a:t>
                      </a:r>
                    </a:p>
                    <a:p>
                      <a:pPr algn="ctr">
                        <a:lnSpc>
                          <a:spcPct val="200000"/>
                        </a:lnSpc>
                        <a:spcAft>
                          <a:spcPts val="800"/>
                        </a:spcAft>
                      </a:pPr>
                      <a:r>
                        <a:rPr lang="es-EC" sz="1100">
                          <a:solidFill>
                            <a:schemeClr val="tx1"/>
                          </a:solidFill>
                          <a:effectLst/>
                        </a:rPr>
                        <a:t>(% de confianza)</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Sin mascarilla</a:t>
                      </a:r>
                    </a:p>
                    <a:p>
                      <a:pPr algn="ctr">
                        <a:lnSpc>
                          <a:spcPct val="200000"/>
                        </a:lnSpc>
                        <a:spcAft>
                          <a:spcPts val="800"/>
                        </a:spcAft>
                      </a:pPr>
                      <a:r>
                        <a:rPr lang="es-EC" sz="1100">
                          <a:solidFill>
                            <a:schemeClr val="tx1"/>
                          </a:solidFill>
                          <a:effectLst/>
                        </a:rPr>
                        <a:t>(% de confianza)</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862502585"/>
                  </a:ext>
                </a:extLst>
              </a:tr>
              <a:tr h="0">
                <a:tc>
                  <a:txBody>
                    <a:bodyPr/>
                    <a:lstStyle/>
                    <a:p>
                      <a:pPr algn="ctr">
                        <a:lnSpc>
                          <a:spcPct val="200000"/>
                        </a:lnSpc>
                        <a:spcAft>
                          <a:spcPts val="800"/>
                        </a:spcAft>
                      </a:pPr>
                      <a:r>
                        <a:rPr lang="es-EC" sz="1100">
                          <a:solidFill>
                            <a:schemeClr val="tx1"/>
                          </a:solidFill>
                          <a:effectLst/>
                        </a:rPr>
                        <a:t>0.2</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80%</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27%</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80%</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32511150"/>
                  </a:ext>
                </a:extLst>
              </a:tr>
              <a:tr h="0">
                <a:tc>
                  <a:txBody>
                    <a:bodyPr/>
                    <a:lstStyle/>
                    <a:p>
                      <a:pPr algn="ctr">
                        <a:lnSpc>
                          <a:spcPct val="200000"/>
                        </a:lnSpc>
                        <a:spcAft>
                          <a:spcPts val="800"/>
                        </a:spcAft>
                      </a:pPr>
                      <a:r>
                        <a:rPr lang="es-EC" sz="1100">
                          <a:solidFill>
                            <a:schemeClr val="tx1"/>
                          </a:solidFill>
                          <a:effectLst/>
                        </a:rPr>
                        <a:t>0.4</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89%</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45%</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88%</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537388829"/>
                  </a:ext>
                </a:extLst>
              </a:tr>
              <a:tr h="0">
                <a:tc>
                  <a:txBody>
                    <a:bodyPr/>
                    <a:lstStyle/>
                    <a:p>
                      <a:pPr algn="ctr">
                        <a:lnSpc>
                          <a:spcPct val="200000"/>
                        </a:lnSpc>
                        <a:spcAft>
                          <a:spcPts val="800"/>
                        </a:spcAft>
                      </a:pPr>
                      <a:r>
                        <a:rPr lang="es-EC" sz="1100">
                          <a:solidFill>
                            <a:schemeClr val="tx1"/>
                          </a:solidFill>
                          <a:effectLst/>
                        </a:rPr>
                        <a:t>0.6</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97%</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68%</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97%</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705200187"/>
                  </a:ext>
                </a:extLst>
              </a:tr>
              <a:tr h="0">
                <a:tc>
                  <a:txBody>
                    <a:bodyPr/>
                    <a:lstStyle/>
                    <a:p>
                      <a:pPr algn="ctr">
                        <a:lnSpc>
                          <a:spcPct val="200000"/>
                        </a:lnSpc>
                        <a:spcAft>
                          <a:spcPts val="800"/>
                        </a:spcAft>
                      </a:pPr>
                      <a:r>
                        <a:rPr lang="es-EC" sz="1100">
                          <a:solidFill>
                            <a:schemeClr val="tx1"/>
                          </a:solidFill>
                          <a:effectLst/>
                        </a:rPr>
                        <a:t>0.8</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99%</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75%</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99%</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79162276"/>
                  </a:ext>
                </a:extLst>
              </a:tr>
              <a:tr h="0">
                <a:tc>
                  <a:txBody>
                    <a:bodyPr/>
                    <a:lstStyle/>
                    <a:p>
                      <a:pPr algn="ctr">
                        <a:lnSpc>
                          <a:spcPct val="200000"/>
                        </a:lnSpc>
                        <a:spcAft>
                          <a:spcPts val="800"/>
                        </a:spcAft>
                      </a:pPr>
                      <a:r>
                        <a:rPr lang="es-EC" sz="1100">
                          <a:solidFill>
                            <a:schemeClr val="tx1"/>
                          </a:solidFill>
                          <a:effectLst/>
                        </a:rPr>
                        <a:t>1</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98%</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65%</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98%</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784328486"/>
                  </a:ext>
                </a:extLst>
              </a:tr>
              <a:tr h="0">
                <a:tc>
                  <a:txBody>
                    <a:bodyPr/>
                    <a:lstStyle/>
                    <a:p>
                      <a:pPr algn="ctr">
                        <a:lnSpc>
                          <a:spcPct val="200000"/>
                        </a:lnSpc>
                        <a:spcAft>
                          <a:spcPts val="800"/>
                        </a:spcAft>
                      </a:pPr>
                      <a:r>
                        <a:rPr lang="es-EC" sz="1100">
                          <a:solidFill>
                            <a:schemeClr val="tx1"/>
                          </a:solidFill>
                          <a:effectLst/>
                        </a:rPr>
                        <a:t>1.2</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95%</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55%</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94%</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793567091"/>
                  </a:ext>
                </a:extLst>
              </a:tr>
              <a:tr h="0">
                <a:tc>
                  <a:txBody>
                    <a:bodyPr/>
                    <a:lstStyle/>
                    <a:p>
                      <a:pPr algn="ctr">
                        <a:lnSpc>
                          <a:spcPct val="200000"/>
                        </a:lnSpc>
                        <a:spcAft>
                          <a:spcPts val="800"/>
                        </a:spcAft>
                      </a:pPr>
                      <a:r>
                        <a:rPr lang="es-EC" sz="1100">
                          <a:solidFill>
                            <a:schemeClr val="tx1"/>
                          </a:solidFill>
                          <a:effectLst/>
                        </a:rPr>
                        <a:t>1.4</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92%</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42%</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93%</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891664407"/>
                  </a:ext>
                </a:extLst>
              </a:tr>
              <a:tr h="0">
                <a:tc>
                  <a:txBody>
                    <a:bodyPr/>
                    <a:lstStyle/>
                    <a:p>
                      <a:pPr algn="ctr">
                        <a:lnSpc>
                          <a:spcPct val="200000"/>
                        </a:lnSpc>
                        <a:spcAft>
                          <a:spcPts val="800"/>
                        </a:spcAft>
                      </a:pPr>
                      <a:r>
                        <a:rPr lang="es-EC" sz="1100">
                          <a:solidFill>
                            <a:schemeClr val="tx1"/>
                          </a:solidFill>
                          <a:effectLst/>
                        </a:rPr>
                        <a:t>1.6</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88%</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36%</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88%</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889813605"/>
                  </a:ext>
                </a:extLst>
              </a:tr>
              <a:tr h="0">
                <a:tc>
                  <a:txBody>
                    <a:bodyPr/>
                    <a:lstStyle/>
                    <a:p>
                      <a:pPr algn="ctr">
                        <a:lnSpc>
                          <a:spcPct val="200000"/>
                        </a:lnSpc>
                        <a:spcAft>
                          <a:spcPts val="800"/>
                        </a:spcAft>
                      </a:pPr>
                      <a:r>
                        <a:rPr lang="es-EC" sz="1100">
                          <a:solidFill>
                            <a:schemeClr val="tx1"/>
                          </a:solidFill>
                          <a:effectLst/>
                        </a:rPr>
                        <a:t>1.8</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85%</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No hay detección</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solidFill>
                            <a:schemeClr val="tx1"/>
                          </a:solidFill>
                          <a:effectLst/>
                        </a:rPr>
                        <a:t>84%</a:t>
                      </a:r>
                      <a:endParaRPr lang="es-EC"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692629775"/>
                  </a:ext>
                </a:extLst>
              </a:tr>
              <a:tr h="0">
                <a:tc>
                  <a:txBody>
                    <a:bodyPr/>
                    <a:lstStyle/>
                    <a:p>
                      <a:pPr algn="ctr">
                        <a:lnSpc>
                          <a:spcPct val="200000"/>
                        </a:lnSpc>
                        <a:spcAft>
                          <a:spcPts val="800"/>
                        </a:spcAft>
                      </a:pPr>
                      <a:r>
                        <a:rPr lang="es-EC" sz="1100" dirty="0">
                          <a:solidFill>
                            <a:schemeClr val="tx1"/>
                          </a:solidFill>
                          <a:effectLst/>
                        </a:rPr>
                        <a:t>2</a:t>
                      </a:r>
                      <a:endParaRPr lang="es-EC"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dirty="0">
                          <a:solidFill>
                            <a:schemeClr val="tx1"/>
                          </a:solidFill>
                          <a:effectLst/>
                        </a:rPr>
                        <a:t>85%</a:t>
                      </a:r>
                      <a:endParaRPr lang="es-EC"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dirty="0">
                          <a:solidFill>
                            <a:schemeClr val="tx1"/>
                          </a:solidFill>
                          <a:effectLst/>
                        </a:rPr>
                        <a:t>No hay detección</a:t>
                      </a:r>
                      <a:endParaRPr lang="es-EC"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dirty="0">
                          <a:solidFill>
                            <a:schemeClr val="tx1"/>
                          </a:solidFill>
                          <a:effectLst/>
                        </a:rPr>
                        <a:t>83%</a:t>
                      </a:r>
                      <a:endParaRPr lang="es-EC"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763148025"/>
                  </a:ext>
                </a:extLst>
              </a:tr>
            </a:tbl>
          </a:graphicData>
        </a:graphic>
      </p:graphicFrame>
      <p:sp>
        <p:nvSpPr>
          <p:cNvPr id="8" name="CuadroTexto 7">
            <a:extLst>
              <a:ext uri="{FF2B5EF4-FFF2-40B4-BE49-F238E27FC236}">
                <a16:creationId xmlns:a16="http://schemas.microsoft.com/office/drawing/2014/main" id="{AAAB8FD1-DB96-4960-9A16-F59E2A1703C4}"/>
              </a:ext>
            </a:extLst>
          </p:cNvPr>
          <p:cNvSpPr txBox="1"/>
          <p:nvPr/>
        </p:nvSpPr>
        <p:spPr>
          <a:xfrm>
            <a:off x="477520" y="2252323"/>
            <a:ext cx="5171440" cy="1477328"/>
          </a:xfrm>
          <a:prstGeom prst="rect">
            <a:avLst/>
          </a:prstGeom>
          <a:noFill/>
        </p:spPr>
        <p:txBody>
          <a:bodyPr wrap="square">
            <a:spAutoFit/>
          </a:bodyPr>
          <a:lstStyle/>
          <a:p>
            <a:pPr algn="just"/>
            <a:r>
              <a:rPr lang="es-EC"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distancia del objetivo de detección frente a la cámara es otro factor muy importante dentro de los modelos de detección, por lo cual las siguientes pruebas se enfocaron en determinar una distancia ideal para dicho objetivo. </a:t>
            </a:r>
            <a:endParaRPr lang="es-EC"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8204738"/>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31E7180-931A-4C17-9E5B-1625B2C7DEC1}"/>
              </a:ext>
            </a:extLst>
          </p:cNvPr>
          <p:cNvGrpSpPr/>
          <p:nvPr/>
        </p:nvGrpSpPr>
        <p:grpSpPr>
          <a:xfrm rot="10800000">
            <a:off x="6316444" y="2964334"/>
            <a:ext cx="5875556" cy="1085396"/>
            <a:chOff x="4288637" y="2000422"/>
            <a:chExt cx="7117482" cy="1085396"/>
          </a:xfrm>
          <a:solidFill>
            <a:srgbClr val="7BB577"/>
          </a:solidFill>
        </p:grpSpPr>
        <p:sp>
          <p:nvSpPr>
            <p:cNvPr id="8" name="Rectangle 7">
              <a:extLst>
                <a:ext uri="{FF2B5EF4-FFF2-40B4-BE49-F238E27FC236}">
                  <a16:creationId xmlns:a16="http://schemas.microsoft.com/office/drawing/2014/main" id="{AE8DF00D-8E76-4614-88B8-767E8BE23F4E}"/>
                </a:ext>
              </a:extLst>
            </p:cNvPr>
            <p:cNvSpPr/>
            <p:nvPr userDrawn="1"/>
          </p:nvSpPr>
          <p:spPr>
            <a:xfrm>
              <a:off x="4288637" y="2835004"/>
              <a:ext cx="2428517" cy="2508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531C40D-47AF-4709-89BF-A81A115A5003}"/>
                </a:ext>
              </a:extLst>
            </p:cNvPr>
            <p:cNvSpPr/>
            <p:nvPr userDrawn="1"/>
          </p:nvSpPr>
          <p:spPr>
            <a:xfrm rot="2727637">
              <a:off x="7567494" y="593824"/>
              <a:ext cx="236459" cy="3049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F08A5D7-6365-49D1-8A3E-659608ED742D}"/>
                </a:ext>
              </a:extLst>
            </p:cNvPr>
            <p:cNvSpPr/>
            <p:nvPr userDrawn="1"/>
          </p:nvSpPr>
          <p:spPr>
            <a:xfrm rot="18872363" flipH="1">
              <a:off x="9625298" y="542742"/>
              <a:ext cx="248660" cy="3312982"/>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2">
            <a:extLst>
              <a:ext uri="{FF2B5EF4-FFF2-40B4-BE49-F238E27FC236}">
                <a16:creationId xmlns:a16="http://schemas.microsoft.com/office/drawing/2014/main" id="{FE31AD7E-CFC1-418F-98A2-18CC1568DE7A}"/>
              </a:ext>
            </a:extLst>
          </p:cNvPr>
          <p:cNvGrpSpPr/>
          <p:nvPr/>
        </p:nvGrpSpPr>
        <p:grpSpPr>
          <a:xfrm>
            <a:off x="0" y="1637965"/>
            <a:ext cx="10784136" cy="1083396"/>
            <a:chOff x="0" y="1742895"/>
            <a:chExt cx="10784136" cy="1083396"/>
          </a:xfrm>
          <a:solidFill>
            <a:srgbClr val="7BB577"/>
          </a:solidFill>
        </p:grpSpPr>
        <p:sp>
          <p:nvSpPr>
            <p:cNvPr id="39" name="Rectangle 3">
              <a:extLst>
                <a:ext uri="{FF2B5EF4-FFF2-40B4-BE49-F238E27FC236}">
                  <a16:creationId xmlns:a16="http://schemas.microsoft.com/office/drawing/2014/main" id="{4C0A3FD7-9EFF-42EC-8BCC-8DC54EFB8BBE}"/>
                </a:ext>
              </a:extLst>
            </p:cNvPr>
            <p:cNvSpPr/>
            <p:nvPr userDrawn="1"/>
          </p:nvSpPr>
          <p:spPr>
            <a:xfrm>
              <a:off x="0" y="2597691"/>
              <a:ext cx="6802582"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4">
              <a:extLst>
                <a:ext uri="{FF2B5EF4-FFF2-40B4-BE49-F238E27FC236}">
                  <a16:creationId xmlns:a16="http://schemas.microsoft.com/office/drawing/2014/main" id="{3413F97A-86EF-43CD-8CB7-E32D10AD6927}"/>
                </a:ext>
              </a:extLst>
            </p:cNvPr>
            <p:cNvSpPr/>
            <p:nvPr userDrawn="1"/>
          </p:nvSpPr>
          <p:spPr>
            <a:xfrm rot="2727637">
              <a:off x="7542617" y="580412"/>
              <a:ext cx="222047" cy="25470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5">
              <a:extLst>
                <a:ext uri="{FF2B5EF4-FFF2-40B4-BE49-F238E27FC236}">
                  <a16:creationId xmlns:a16="http://schemas.microsoft.com/office/drawing/2014/main" id="{7203772E-A1FB-4E49-8AF7-B31C59999691}"/>
                </a:ext>
              </a:extLst>
            </p:cNvPr>
            <p:cNvSpPr/>
            <p:nvPr userDrawn="1"/>
          </p:nvSpPr>
          <p:spPr>
            <a:xfrm rot="18872363" flipH="1">
              <a:off x="9293347" y="554624"/>
              <a:ext cx="233798" cy="2747780"/>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ombo 1"/>
          <p:cNvSpPr/>
          <p:nvPr/>
        </p:nvSpPr>
        <p:spPr>
          <a:xfrm>
            <a:off x="7362951" y="1706707"/>
            <a:ext cx="2263914" cy="2229431"/>
          </a:xfrm>
          <a:prstGeom prst="diamond">
            <a:avLst/>
          </a:prstGeom>
          <a:solidFill>
            <a:srgbClr val="7BB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solidFill>
                  <a:schemeClr val="tx1"/>
                </a:solidFill>
              </a:rPr>
              <a:t>1</a:t>
            </a:r>
            <a:endParaRPr lang="es-ES" dirty="0">
              <a:solidFill>
                <a:schemeClr val="tx1"/>
              </a:solidFill>
            </a:endParaRPr>
          </a:p>
        </p:txBody>
      </p:sp>
      <p:sp>
        <p:nvSpPr>
          <p:cNvPr id="44" name="Rectangle 1">
            <a:extLst>
              <a:ext uri="{FF2B5EF4-FFF2-40B4-BE49-F238E27FC236}">
                <a16:creationId xmlns:a16="http://schemas.microsoft.com/office/drawing/2014/main" id="{2FD24A37-A04F-4CF8-80D7-1D65CB9073FD}"/>
              </a:ext>
            </a:extLst>
          </p:cNvPr>
          <p:cNvSpPr/>
          <p:nvPr/>
        </p:nvSpPr>
        <p:spPr>
          <a:xfrm>
            <a:off x="1438733" y="3821447"/>
            <a:ext cx="3717846" cy="1247177"/>
          </a:xfrm>
          <a:prstGeom prst="rect">
            <a:avLst/>
          </a:prstGeom>
          <a:solidFill>
            <a:srgbClr val="98C595"/>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TextBox 3">
            <a:extLst>
              <a:ext uri="{FF2B5EF4-FFF2-40B4-BE49-F238E27FC236}">
                <a16:creationId xmlns:a16="http://schemas.microsoft.com/office/drawing/2014/main" id="{948A2979-A456-4286-B8FC-8FF4C0C58EFD}"/>
              </a:ext>
            </a:extLst>
          </p:cNvPr>
          <p:cNvSpPr txBox="1"/>
          <p:nvPr/>
        </p:nvSpPr>
        <p:spPr>
          <a:xfrm>
            <a:off x="1789252" y="4067668"/>
            <a:ext cx="2853683" cy="584775"/>
          </a:xfrm>
          <a:prstGeom prst="rect">
            <a:avLst/>
          </a:prstGeom>
          <a:noFill/>
        </p:spPr>
        <p:txBody>
          <a:bodyPr wrap="square" rtlCol="0" anchor="ctr">
            <a:spAutoFit/>
          </a:bodyPr>
          <a:lstStyle/>
          <a:p>
            <a:r>
              <a:rPr lang="es-ES" altLang="ko-KR" sz="3200" dirty="0">
                <a:cs typeface="Arial" pitchFamily="34" charset="0"/>
              </a:rPr>
              <a:t>Introducción</a:t>
            </a:r>
          </a:p>
        </p:txBody>
      </p:sp>
    </p:spTree>
    <p:extLst>
      <p:ext uri="{BB962C8B-B14F-4D97-AF65-F5344CB8AC3E}">
        <p14:creationId xmlns:p14="http://schemas.microsoft.com/office/powerpoint/2010/main" val="959305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p:cNvSpPr txBox="1">
            <a:spLocks/>
          </p:cNvSpPr>
          <p:nvPr/>
        </p:nvSpPr>
        <p:spPr>
          <a:xfrm>
            <a:off x="8254538" y="167039"/>
            <a:ext cx="3749964"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S" altLang="ko-KR" sz="2000" dirty="0">
                <a:cs typeface="Arial" pitchFamily="34" charset="0"/>
              </a:rPr>
              <a:t>Pruebas de funcionamiento</a:t>
            </a:r>
          </a:p>
          <a:p>
            <a:endParaRPr lang="es-EC" sz="2000" b="1" dirty="0">
              <a:cs typeface="Arial" pitchFamily="34" charset="0"/>
            </a:endParaRPr>
          </a:p>
        </p:txBody>
      </p:sp>
      <p:cxnSp>
        <p:nvCxnSpPr>
          <p:cNvPr id="35"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
        <p:nvSpPr>
          <p:cNvPr id="5" name="CuadroTexto 4">
            <a:extLst>
              <a:ext uri="{FF2B5EF4-FFF2-40B4-BE49-F238E27FC236}">
                <a16:creationId xmlns:a16="http://schemas.microsoft.com/office/drawing/2014/main" id="{316C6187-2902-4F38-9AE5-457AA82848A5}"/>
              </a:ext>
            </a:extLst>
          </p:cNvPr>
          <p:cNvSpPr txBox="1"/>
          <p:nvPr/>
        </p:nvSpPr>
        <p:spPr>
          <a:xfrm>
            <a:off x="3525520" y="755352"/>
            <a:ext cx="6096000" cy="568745"/>
          </a:xfrm>
          <a:prstGeom prst="rect">
            <a:avLst/>
          </a:prstGeom>
          <a:noFill/>
        </p:spPr>
        <p:txBody>
          <a:bodyPr wrap="square">
            <a:spAutoFit/>
          </a:bodyPr>
          <a:lstStyle/>
          <a:p>
            <a:pPr marL="360680" indent="449580" algn="just">
              <a:lnSpc>
                <a:spcPct val="200000"/>
              </a:lnSpc>
              <a:spcAft>
                <a:spcPts val="800"/>
              </a:spcAft>
            </a:pPr>
            <a:r>
              <a:rPr lang="es-EC" sz="1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CONTADOR DE PERSONAS</a:t>
            </a:r>
          </a:p>
        </p:txBody>
      </p:sp>
      <p:graphicFrame>
        <p:nvGraphicFramePr>
          <p:cNvPr id="3" name="Tabla 2">
            <a:extLst>
              <a:ext uri="{FF2B5EF4-FFF2-40B4-BE49-F238E27FC236}">
                <a16:creationId xmlns:a16="http://schemas.microsoft.com/office/drawing/2014/main" id="{0757C5DA-74C8-4D2B-BACE-BDAB6EDC20E1}"/>
              </a:ext>
            </a:extLst>
          </p:cNvPr>
          <p:cNvGraphicFramePr>
            <a:graphicFrameLocks noGrp="1"/>
          </p:cNvGraphicFramePr>
          <p:nvPr>
            <p:extLst>
              <p:ext uri="{D42A27DB-BD31-4B8C-83A1-F6EECF244321}">
                <p14:modId xmlns:p14="http://schemas.microsoft.com/office/powerpoint/2010/main" val="2521500758"/>
              </p:ext>
            </p:extLst>
          </p:nvPr>
        </p:nvGraphicFramePr>
        <p:xfrm>
          <a:off x="6189345" y="1643187"/>
          <a:ext cx="4649470" cy="3830574"/>
        </p:xfrm>
        <a:graphic>
          <a:graphicData uri="http://schemas.openxmlformats.org/drawingml/2006/table">
            <a:tbl>
              <a:tblPr firstRow="1" firstCol="1" bandRow="1">
                <a:tableStyleId>{5C22544A-7EE6-4342-B048-85BDC9FD1C3A}</a:tableStyleId>
              </a:tblPr>
              <a:tblGrid>
                <a:gridCol w="882650">
                  <a:extLst>
                    <a:ext uri="{9D8B030D-6E8A-4147-A177-3AD203B41FA5}">
                      <a16:colId xmlns:a16="http://schemas.microsoft.com/office/drawing/2014/main" val="2586081424"/>
                    </a:ext>
                  </a:extLst>
                </a:gridCol>
                <a:gridCol w="900430">
                  <a:extLst>
                    <a:ext uri="{9D8B030D-6E8A-4147-A177-3AD203B41FA5}">
                      <a16:colId xmlns:a16="http://schemas.microsoft.com/office/drawing/2014/main" val="3589293382"/>
                    </a:ext>
                  </a:extLst>
                </a:gridCol>
                <a:gridCol w="900430">
                  <a:extLst>
                    <a:ext uri="{9D8B030D-6E8A-4147-A177-3AD203B41FA5}">
                      <a16:colId xmlns:a16="http://schemas.microsoft.com/office/drawing/2014/main" val="687070287"/>
                    </a:ext>
                  </a:extLst>
                </a:gridCol>
                <a:gridCol w="982980">
                  <a:extLst>
                    <a:ext uri="{9D8B030D-6E8A-4147-A177-3AD203B41FA5}">
                      <a16:colId xmlns:a16="http://schemas.microsoft.com/office/drawing/2014/main" val="1929795244"/>
                    </a:ext>
                  </a:extLst>
                </a:gridCol>
                <a:gridCol w="982980">
                  <a:extLst>
                    <a:ext uri="{9D8B030D-6E8A-4147-A177-3AD203B41FA5}">
                      <a16:colId xmlns:a16="http://schemas.microsoft.com/office/drawing/2014/main" val="2638745134"/>
                    </a:ext>
                  </a:extLst>
                </a:gridCol>
              </a:tblGrid>
              <a:tr h="264160">
                <a:tc rowSpan="2">
                  <a:txBody>
                    <a:bodyPr/>
                    <a:lstStyle/>
                    <a:p>
                      <a:pPr algn="ctr">
                        <a:lnSpc>
                          <a:spcPct val="200000"/>
                        </a:lnSpc>
                        <a:spcAft>
                          <a:spcPts val="800"/>
                        </a:spcAft>
                      </a:pPr>
                      <a:r>
                        <a:rPr lang="es-EC" sz="1100">
                          <a:effectLst/>
                        </a:rPr>
                        <a:t> </a:t>
                      </a:r>
                    </a:p>
                    <a:p>
                      <a:pPr algn="ctr">
                        <a:lnSpc>
                          <a:spcPct val="200000"/>
                        </a:lnSpc>
                        <a:spcAft>
                          <a:spcPts val="800"/>
                        </a:spcAft>
                      </a:pPr>
                      <a:r>
                        <a:rPr lang="es-EC" sz="1100">
                          <a:effectLst/>
                        </a:rPr>
                        <a:t>Distancia [m]</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gridSpan="2">
                  <a:txBody>
                    <a:bodyPr/>
                    <a:lstStyle/>
                    <a:p>
                      <a:pPr algn="ctr">
                        <a:lnSpc>
                          <a:spcPct val="200000"/>
                        </a:lnSpc>
                        <a:spcAft>
                          <a:spcPts val="800"/>
                        </a:spcAft>
                      </a:pPr>
                      <a:r>
                        <a:rPr lang="es-EC" sz="1100">
                          <a:effectLst/>
                        </a:rPr>
                        <a:t>Ingreso </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hMerge="1">
                  <a:txBody>
                    <a:bodyPr/>
                    <a:lstStyle/>
                    <a:p>
                      <a:endParaRPr lang="es-EC"/>
                    </a:p>
                  </a:txBody>
                  <a:tcPr/>
                </a:tc>
                <a:tc gridSpan="2">
                  <a:txBody>
                    <a:bodyPr/>
                    <a:lstStyle/>
                    <a:p>
                      <a:pPr algn="ctr">
                        <a:lnSpc>
                          <a:spcPct val="200000"/>
                        </a:lnSpc>
                        <a:spcAft>
                          <a:spcPts val="800"/>
                        </a:spcAft>
                      </a:pPr>
                      <a:r>
                        <a:rPr lang="es-EC" sz="1100">
                          <a:effectLst/>
                        </a:rPr>
                        <a:t>Salida</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hMerge="1">
                  <a:txBody>
                    <a:bodyPr/>
                    <a:lstStyle/>
                    <a:p>
                      <a:endParaRPr lang="es-EC"/>
                    </a:p>
                  </a:txBody>
                  <a:tcPr/>
                </a:tc>
                <a:extLst>
                  <a:ext uri="{0D108BD9-81ED-4DB2-BD59-A6C34878D82A}">
                    <a16:rowId xmlns:a16="http://schemas.microsoft.com/office/drawing/2014/main" val="2713532927"/>
                  </a:ext>
                </a:extLst>
              </a:tr>
              <a:tr h="263525">
                <a:tc vMerge="1">
                  <a:txBody>
                    <a:bodyPr/>
                    <a:lstStyle/>
                    <a:p>
                      <a:endParaRPr lang="es-EC"/>
                    </a:p>
                  </a:txBody>
                  <a:tcPr/>
                </a:tc>
                <a:tc>
                  <a:txBody>
                    <a:bodyPr/>
                    <a:lstStyle/>
                    <a:p>
                      <a:pPr algn="ctr">
                        <a:lnSpc>
                          <a:spcPct val="200000"/>
                        </a:lnSpc>
                        <a:spcAft>
                          <a:spcPts val="800"/>
                        </a:spcAft>
                      </a:pPr>
                      <a:r>
                        <a:rPr lang="es-EC" sz="1100">
                          <a:effectLst/>
                        </a:rPr>
                        <a:t>Detección correcta y conteo</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Sin detección</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Detección correcta y conteo</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Sin detección </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29471520"/>
                  </a:ext>
                </a:extLst>
              </a:tr>
              <a:tr h="0">
                <a:tc>
                  <a:txBody>
                    <a:bodyPr/>
                    <a:lstStyle/>
                    <a:p>
                      <a:pPr algn="ctr">
                        <a:lnSpc>
                          <a:spcPct val="200000"/>
                        </a:lnSpc>
                        <a:spcAft>
                          <a:spcPts val="800"/>
                        </a:spcAft>
                      </a:pPr>
                      <a:r>
                        <a:rPr lang="es-EC" sz="1100">
                          <a:effectLst/>
                        </a:rPr>
                        <a:t>2</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6</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4</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8</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2</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354173048"/>
                  </a:ext>
                </a:extLst>
              </a:tr>
              <a:tr h="0">
                <a:tc>
                  <a:txBody>
                    <a:bodyPr/>
                    <a:lstStyle/>
                    <a:p>
                      <a:pPr algn="ctr">
                        <a:lnSpc>
                          <a:spcPct val="200000"/>
                        </a:lnSpc>
                        <a:spcAft>
                          <a:spcPts val="800"/>
                        </a:spcAft>
                      </a:pPr>
                      <a:r>
                        <a:rPr lang="es-EC" sz="1100">
                          <a:effectLst/>
                        </a:rPr>
                        <a:t>2.25</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7</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3</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8</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2</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4164062405"/>
                  </a:ext>
                </a:extLst>
              </a:tr>
              <a:tr h="0">
                <a:tc>
                  <a:txBody>
                    <a:bodyPr/>
                    <a:lstStyle/>
                    <a:p>
                      <a:pPr algn="ctr">
                        <a:lnSpc>
                          <a:spcPct val="200000"/>
                        </a:lnSpc>
                        <a:spcAft>
                          <a:spcPts val="800"/>
                        </a:spcAft>
                      </a:pPr>
                      <a:r>
                        <a:rPr lang="es-EC" sz="1100">
                          <a:effectLst/>
                        </a:rPr>
                        <a:t>2.5</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9</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1</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10</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0</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462654678"/>
                  </a:ext>
                </a:extLst>
              </a:tr>
              <a:tr h="0">
                <a:tc>
                  <a:txBody>
                    <a:bodyPr/>
                    <a:lstStyle/>
                    <a:p>
                      <a:pPr algn="ctr">
                        <a:lnSpc>
                          <a:spcPct val="200000"/>
                        </a:lnSpc>
                        <a:spcAft>
                          <a:spcPts val="800"/>
                        </a:spcAft>
                      </a:pPr>
                      <a:r>
                        <a:rPr lang="es-EC" sz="1100">
                          <a:effectLst/>
                        </a:rPr>
                        <a:t>2.75</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10</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0</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10</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0</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99864932"/>
                  </a:ext>
                </a:extLst>
              </a:tr>
              <a:tr h="0">
                <a:tc>
                  <a:txBody>
                    <a:bodyPr/>
                    <a:lstStyle/>
                    <a:p>
                      <a:pPr algn="ctr">
                        <a:lnSpc>
                          <a:spcPct val="200000"/>
                        </a:lnSpc>
                        <a:spcAft>
                          <a:spcPts val="800"/>
                        </a:spcAft>
                      </a:pPr>
                      <a:r>
                        <a:rPr lang="es-EC" sz="1100">
                          <a:effectLst/>
                        </a:rPr>
                        <a:t>3</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10</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0</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10</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0</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969292029"/>
                  </a:ext>
                </a:extLst>
              </a:tr>
              <a:tr h="0">
                <a:tc>
                  <a:txBody>
                    <a:bodyPr/>
                    <a:lstStyle/>
                    <a:p>
                      <a:pPr algn="ctr">
                        <a:lnSpc>
                          <a:spcPct val="200000"/>
                        </a:lnSpc>
                        <a:spcAft>
                          <a:spcPts val="800"/>
                        </a:spcAft>
                      </a:pPr>
                      <a:r>
                        <a:rPr lang="es-EC" sz="1100">
                          <a:effectLst/>
                        </a:rPr>
                        <a:t>3.25</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10</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0</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10</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0</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4048280418"/>
                  </a:ext>
                </a:extLst>
              </a:tr>
              <a:tr h="0">
                <a:tc>
                  <a:txBody>
                    <a:bodyPr/>
                    <a:lstStyle/>
                    <a:p>
                      <a:pPr algn="ctr">
                        <a:lnSpc>
                          <a:spcPct val="200000"/>
                        </a:lnSpc>
                        <a:spcAft>
                          <a:spcPts val="800"/>
                        </a:spcAft>
                      </a:pPr>
                      <a:r>
                        <a:rPr lang="es-EC" sz="1100">
                          <a:effectLst/>
                        </a:rPr>
                        <a:t>3.50</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10</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0</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10</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0</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796118041"/>
                  </a:ext>
                </a:extLst>
              </a:tr>
              <a:tr h="0">
                <a:tc>
                  <a:txBody>
                    <a:bodyPr/>
                    <a:lstStyle/>
                    <a:p>
                      <a:pPr algn="ctr">
                        <a:lnSpc>
                          <a:spcPct val="200000"/>
                        </a:lnSpc>
                        <a:spcAft>
                          <a:spcPts val="800"/>
                        </a:spcAft>
                      </a:pPr>
                      <a:r>
                        <a:rPr lang="es-EC" sz="1100">
                          <a:effectLst/>
                        </a:rPr>
                        <a:t>3.75</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10</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0</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10</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0</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710692060"/>
                  </a:ext>
                </a:extLst>
              </a:tr>
              <a:tr h="0">
                <a:tc>
                  <a:txBody>
                    <a:bodyPr/>
                    <a:lstStyle/>
                    <a:p>
                      <a:pPr algn="ctr">
                        <a:lnSpc>
                          <a:spcPct val="200000"/>
                        </a:lnSpc>
                        <a:spcAft>
                          <a:spcPts val="800"/>
                        </a:spcAft>
                      </a:pPr>
                      <a:r>
                        <a:rPr lang="es-EC" sz="1100">
                          <a:effectLst/>
                        </a:rPr>
                        <a:t>4</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8</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2</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a:effectLst/>
                        </a:rPr>
                        <a:t>9</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200000"/>
                        </a:lnSpc>
                        <a:spcAft>
                          <a:spcPts val="800"/>
                        </a:spcAft>
                      </a:pPr>
                      <a:r>
                        <a:rPr lang="es-EC" sz="1100" dirty="0">
                          <a:effectLst/>
                        </a:rPr>
                        <a:t>1</a:t>
                      </a:r>
                      <a:endPar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775172272"/>
                  </a:ext>
                </a:extLst>
              </a:tr>
            </a:tbl>
          </a:graphicData>
        </a:graphic>
      </p:graphicFrame>
      <p:sp>
        <p:nvSpPr>
          <p:cNvPr id="8" name="CuadroTexto 7">
            <a:extLst>
              <a:ext uri="{FF2B5EF4-FFF2-40B4-BE49-F238E27FC236}">
                <a16:creationId xmlns:a16="http://schemas.microsoft.com/office/drawing/2014/main" id="{D102B041-3C11-42A1-B32E-7EB8459EDE6B}"/>
              </a:ext>
            </a:extLst>
          </p:cNvPr>
          <p:cNvSpPr txBox="1"/>
          <p:nvPr/>
        </p:nvSpPr>
        <p:spPr>
          <a:xfrm>
            <a:off x="528320" y="2565738"/>
            <a:ext cx="5293360" cy="1477328"/>
          </a:xfrm>
          <a:prstGeom prst="rect">
            <a:avLst/>
          </a:prstGeom>
          <a:noFill/>
        </p:spPr>
        <p:txBody>
          <a:bodyPr wrap="square">
            <a:spAutoFit/>
          </a:bodyPr>
          <a:lstStyle/>
          <a:p>
            <a:pPr algn="just"/>
            <a:r>
              <a:rPr lang="es-EC"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 principal factor determinante en cuanto a su funcionamiento es la distancia de detección de las personas, pues debido a que tiene un enfoque de detección de vista superior, esta distancia </a:t>
            </a:r>
            <a:r>
              <a:rPr lang="es-EC" dirty="0">
                <a:solidFill>
                  <a:srgbClr val="000000"/>
                </a:solidFill>
                <a:latin typeface="Calibri" panose="020F0502020204030204" pitchFamily="34" charset="0"/>
                <a:ea typeface="Times New Roman" panose="02020603050405020304" pitchFamily="18" charset="0"/>
                <a:cs typeface="Calibri" panose="020F0502020204030204" pitchFamily="34" charset="0"/>
              </a:rPr>
              <a:t>influye sobre el funcionamiento</a:t>
            </a:r>
            <a:endParaRPr lang="es-EC" dirty="0">
              <a:latin typeface="Calibri" panose="020F0502020204030204" pitchFamily="34" charset="0"/>
              <a:cs typeface="Calibri" panose="020F0502020204030204" pitchFamily="34" charset="0"/>
            </a:endParaRPr>
          </a:p>
        </p:txBody>
      </p:sp>
      <p:sp>
        <p:nvSpPr>
          <p:cNvPr id="9" name="CuadroTexto 8">
            <a:extLst>
              <a:ext uri="{FF2B5EF4-FFF2-40B4-BE49-F238E27FC236}">
                <a16:creationId xmlns:a16="http://schemas.microsoft.com/office/drawing/2014/main" id="{6E9021E0-DC84-4634-9069-18D2B6A53C00}"/>
              </a:ext>
            </a:extLst>
          </p:cNvPr>
          <p:cNvSpPr txBox="1"/>
          <p:nvPr/>
        </p:nvSpPr>
        <p:spPr>
          <a:xfrm>
            <a:off x="-274320" y="1358814"/>
            <a:ext cx="6096000" cy="568745"/>
          </a:xfrm>
          <a:prstGeom prst="rect">
            <a:avLst/>
          </a:prstGeom>
          <a:noFill/>
        </p:spPr>
        <p:txBody>
          <a:bodyPr wrap="square">
            <a:spAutoFit/>
          </a:bodyPr>
          <a:lstStyle/>
          <a:p>
            <a:pPr marL="360680" indent="449580" algn="just">
              <a:lnSpc>
                <a:spcPct val="200000"/>
              </a:lnSpc>
              <a:spcAft>
                <a:spcPts val="800"/>
              </a:spcAft>
            </a:pPr>
            <a:r>
              <a:rPr lang="es-EC" sz="1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Pruebas respecto a la distancia</a:t>
            </a:r>
          </a:p>
        </p:txBody>
      </p:sp>
    </p:spTree>
    <p:extLst>
      <p:ext uri="{BB962C8B-B14F-4D97-AF65-F5344CB8AC3E}">
        <p14:creationId xmlns:p14="http://schemas.microsoft.com/office/powerpoint/2010/main" val="603157197"/>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p:cNvSpPr txBox="1">
            <a:spLocks/>
          </p:cNvSpPr>
          <p:nvPr/>
        </p:nvSpPr>
        <p:spPr>
          <a:xfrm>
            <a:off x="8254538" y="167039"/>
            <a:ext cx="3749964"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S" altLang="ko-KR" sz="2000" dirty="0">
                <a:cs typeface="Arial" pitchFamily="34" charset="0"/>
              </a:rPr>
              <a:t>Escenarios de prueba</a:t>
            </a:r>
          </a:p>
          <a:p>
            <a:endParaRPr lang="es-EC" sz="2000" b="1" dirty="0">
              <a:cs typeface="Arial" pitchFamily="34" charset="0"/>
            </a:endParaRPr>
          </a:p>
        </p:txBody>
      </p:sp>
      <p:cxnSp>
        <p:nvCxnSpPr>
          <p:cNvPr id="35"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pic>
        <p:nvPicPr>
          <p:cNvPr id="4" name="Imagen 3">
            <a:extLst>
              <a:ext uri="{FF2B5EF4-FFF2-40B4-BE49-F238E27FC236}">
                <a16:creationId xmlns:a16="http://schemas.microsoft.com/office/drawing/2014/main" id="{571AF418-51C6-4B51-A1C0-6425A472FE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745" t="4472" r="11151" b="10713"/>
          <a:stretch/>
        </p:blipFill>
        <p:spPr bwMode="auto">
          <a:xfrm>
            <a:off x="821372" y="1548707"/>
            <a:ext cx="3030855" cy="2033270"/>
          </a:xfrm>
          <a:prstGeom prst="rect">
            <a:avLst/>
          </a:prstGeom>
          <a:noFill/>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2524DFEB-24AB-4842-94AC-19DD3F0F7380}"/>
              </a:ext>
            </a:extLst>
          </p:cNvPr>
          <p:cNvSpPr txBox="1"/>
          <p:nvPr/>
        </p:nvSpPr>
        <p:spPr>
          <a:xfrm>
            <a:off x="396240" y="1014209"/>
            <a:ext cx="6096000" cy="369332"/>
          </a:xfrm>
          <a:prstGeom prst="rect">
            <a:avLst/>
          </a:prstGeom>
          <a:noFill/>
        </p:spPr>
        <p:txBody>
          <a:bodyPr wrap="square">
            <a:spAutoFit/>
          </a:bodyPr>
          <a:lstStyle/>
          <a:p>
            <a:r>
              <a:rPr lang="es-EC" sz="1800" b="1" dirty="0">
                <a:solidFill>
                  <a:srgbClr val="000000"/>
                </a:solidFill>
                <a:effectLst/>
                <a:latin typeface="Times New Roman" panose="02020603050405020304" pitchFamily="18" charset="0"/>
                <a:ea typeface="Times New Roman" panose="02020603050405020304" pitchFamily="18" charset="0"/>
              </a:rPr>
              <a:t>Escenario 1: Gimnasio “TEAM ÉLITE”</a:t>
            </a:r>
            <a:endParaRPr lang="es-EC" b="1" dirty="0"/>
          </a:p>
        </p:txBody>
      </p:sp>
      <p:graphicFrame>
        <p:nvGraphicFramePr>
          <p:cNvPr id="3" name="Tabla 2">
            <a:extLst>
              <a:ext uri="{FF2B5EF4-FFF2-40B4-BE49-F238E27FC236}">
                <a16:creationId xmlns:a16="http://schemas.microsoft.com/office/drawing/2014/main" id="{A01758BD-F161-4ED8-B3FA-9509037D3EEE}"/>
              </a:ext>
            </a:extLst>
          </p:cNvPr>
          <p:cNvGraphicFramePr>
            <a:graphicFrameLocks noGrp="1"/>
          </p:cNvGraphicFramePr>
          <p:nvPr>
            <p:extLst>
              <p:ext uri="{D42A27DB-BD31-4B8C-83A1-F6EECF244321}">
                <p14:modId xmlns:p14="http://schemas.microsoft.com/office/powerpoint/2010/main" val="4109597430"/>
              </p:ext>
            </p:extLst>
          </p:nvPr>
        </p:nvGraphicFramePr>
        <p:xfrm>
          <a:off x="4819194" y="643246"/>
          <a:ext cx="7185308" cy="5290129"/>
        </p:xfrm>
        <a:graphic>
          <a:graphicData uri="http://schemas.openxmlformats.org/drawingml/2006/table">
            <a:tbl>
              <a:tblPr firstRow="1" firstCol="1" bandRow="1">
                <a:tableStyleId>{5C22544A-7EE6-4342-B048-85BDC9FD1C3A}</a:tableStyleId>
              </a:tblPr>
              <a:tblGrid>
                <a:gridCol w="675069">
                  <a:extLst>
                    <a:ext uri="{9D8B030D-6E8A-4147-A177-3AD203B41FA5}">
                      <a16:colId xmlns:a16="http://schemas.microsoft.com/office/drawing/2014/main" val="4149925457"/>
                    </a:ext>
                  </a:extLst>
                </a:gridCol>
                <a:gridCol w="2509855">
                  <a:extLst>
                    <a:ext uri="{9D8B030D-6E8A-4147-A177-3AD203B41FA5}">
                      <a16:colId xmlns:a16="http://schemas.microsoft.com/office/drawing/2014/main" val="2977875134"/>
                    </a:ext>
                  </a:extLst>
                </a:gridCol>
                <a:gridCol w="1523386">
                  <a:extLst>
                    <a:ext uri="{9D8B030D-6E8A-4147-A177-3AD203B41FA5}">
                      <a16:colId xmlns:a16="http://schemas.microsoft.com/office/drawing/2014/main" val="3466937137"/>
                    </a:ext>
                  </a:extLst>
                </a:gridCol>
                <a:gridCol w="2476998">
                  <a:extLst>
                    <a:ext uri="{9D8B030D-6E8A-4147-A177-3AD203B41FA5}">
                      <a16:colId xmlns:a16="http://schemas.microsoft.com/office/drawing/2014/main" val="2324031453"/>
                    </a:ext>
                  </a:extLst>
                </a:gridCol>
              </a:tblGrid>
              <a:tr h="284424">
                <a:tc>
                  <a:txBody>
                    <a:bodyPr/>
                    <a:lstStyle/>
                    <a:p>
                      <a:pPr algn="ctr">
                        <a:lnSpc>
                          <a:spcPct val="150000"/>
                        </a:lnSpc>
                        <a:spcAft>
                          <a:spcPts val="800"/>
                        </a:spcAft>
                      </a:pPr>
                      <a:r>
                        <a:rPr lang="es-EC" sz="800" dirty="0">
                          <a:solidFill>
                            <a:schemeClr val="tx1"/>
                          </a:solidFill>
                          <a:effectLst/>
                        </a:rPr>
                        <a:t>USUARIO</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115000"/>
                        </a:lnSpc>
                        <a:spcAft>
                          <a:spcPts val="800"/>
                        </a:spcAft>
                      </a:pPr>
                      <a:r>
                        <a:rPr lang="es-EC" sz="800">
                          <a:solidFill>
                            <a:schemeClr val="tx1"/>
                          </a:solidFill>
                          <a:effectLst/>
                        </a:rPr>
                        <a:t>DETECCIÓN DE MASCARILLA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115000"/>
                        </a:lnSpc>
                        <a:spcAft>
                          <a:spcPts val="800"/>
                        </a:spcAft>
                      </a:pPr>
                      <a:r>
                        <a:rPr lang="es-EC" sz="800">
                          <a:solidFill>
                            <a:schemeClr val="tx1"/>
                          </a:solidFill>
                          <a:effectLst/>
                        </a:rPr>
                        <a:t>CONTEO DE PERSONAS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ctr">
                        <a:lnSpc>
                          <a:spcPct val="200000"/>
                        </a:lnSpc>
                        <a:spcAft>
                          <a:spcPts val="800"/>
                        </a:spcAft>
                      </a:pPr>
                      <a:r>
                        <a:rPr lang="es-EC" sz="800">
                          <a:solidFill>
                            <a:schemeClr val="tx1"/>
                          </a:solidFill>
                          <a:effectLst/>
                        </a:rPr>
                        <a:t>ALARMAS</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extLst>
                  <a:ext uri="{0D108BD9-81ED-4DB2-BD59-A6C34878D82A}">
                    <a16:rowId xmlns:a16="http://schemas.microsoft.com/office/drawing/2014/main" val="532949180"/>
                  </a:ext>
                </a:extLst>
              </a:tr>
              <a:tr h="171954">
                <a:tc>
                  <a:txBody>
                    <a:bodyPr/>
                    <a:lstStyle/>
                    <a:p>
                      <a:pPr algn="ctr">
                        <a:lnSpc>
                          <a:spcPct val="200000"/>
                        </a:lnSpc>
                        <a:spcAft>
                          <a:spcPts val="800"/>
                        </a:spcAft>
                      </a:pPr>
                      <a:r>
                        <a:rPr lang="es-EC" sz="800" dirty="0">
                          <a:solidFill>
                            <a:schemeClr val="tx1"/>
                          </a:solidFill>
                          <a:effectLst/>
                        </a:rPr>
                        <a:t>1</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dirty="0">
                          <a:solidFill>
                            <a:schemeClr val="tx1"/>
                          </a:solidFill>
                          <a:effectLst/>
                        </a:rPr>
                        <a:t>Con mascarilla (96.2 %)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Ingreso (1)</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Mascarilla detectada, Bienvenido</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extLst>
                  <a:ext uri="{0D108BD9-81ED-4DB2-BD59-A6C34878D82A}">
                    <a16:rowId xmlns:a16="http://schemas.microsoft.com/office/drawing/2014/main" val="1321805562"/>
                  </a:ext>
                </a:extLst>
              </a:tr>
              <a:tr h="171954">
                <a:tc>
                  <a:txBody>
                    <a:bodyPr/>
                    <a:lstStyle/>
                    <a:p>
                      <a:pPr algn="ctr">
                        <a:lnSpc>
                          <a:spcPct val="200000"/>
                        </a:lnSpc>
                        <a:spcAft>
                          <a:spcPts val="800"/>
                        </a:spcAft>
                      </a:pPr>
                      <a:r>
                        <a:rPr lang="es-EC" sz="800">
                          <a:solidFill>
                            <a:schemeClr val="tx1"/>
                          </a:solidFill>
                          <a:effectLst/>
                        </a:rPr>
                        <a:t>2</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dirty="0">
                          <a:solidFill>
                            <a:schemeClr val="tx1"/>
                          </a:solidFill>
                          <a:effectLst/>
                        </a:rPr>
                        <a:t>Sin mascarilla (93.3 %)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Ingreso (2)</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Póngase la mascarilla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extLst>
                  <a:ext uri="{0D108BD9-81ED-4DB2-BD59-A6C34878D82A}">
                    <a16:rowId xmlns:a16="http://schemas.microsoft.com/office/drawing/2014/main" val="1064880510"/>
                  </a:ext>
                </a:extLst>
              </a:tr>
              <a:tr h="171954">
                <a:tc>
                  <a:txBody>
                    <a:bodyPr/>
                    <a:lstStyle/>
                    <a:p>
                      <a:pPr algn="ctr">
                        <a:lnSpc>
                          <a:spcPct val="200000"/>
                        </a:lnSpc>
                        <a:spcAft>
                          <a:spcPts val="800"/>
                        </a:spcAft>
                      </a:pPr>
                      <a:r>
                        <a:rPr lang="es-EC" sz="800">
                          <a:solidFill>
                            <a:schemeClr val="tx1"/>
                          </a:solidFill>
                          <a:effectLst/>
                        </a:rPr>
                        <a:t>3</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dirty="0">
                          <a:solidFill>
                            <a:schemeClr val="tx1"/>
                          </a:solidFill>
                          <a:effectLst/>
                        </a:rPr>
                        <a:t>Con mascarilla (82.1 %)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Ingreso (3)</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Mascarilla detectada, Bienvenido</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extLst>
                  <a:ext uri="{0D108BD9-81ED-4DB2-BD59-A6C34878D82A}">
                    <a16:rowId xmlns:a16="http://schemas.microsoft.com/office/drawing/2014/main" val="3845411805"/>
                  </a:ext>
                </a:extLst>
              </a:tr>
              <a:tr h="171954">
                <a:tc>
                  <a:txBody>
                    <a:bodyPr/>
                    <a:lstStyle/>
                    <a:p>
                      <a:pPr algn="ctr">
                        <a:lnSpc>
                          <a:spcPct val="200000"/>
                        </a:lnSpc>
                        <a:spcAft>
                          <a:spcPts val="800"/>
                        </a:spcAft>
                      </a:pPr>
                      <a:r>
                        <a:rPr lang="es-EC" sz="800">
                          <a:solidFill>
                            <a:schemeClr val="tx1"/>
                          </a:solidFill>
                          <a:effectLst/>
                        </a:rPr>
                        <a:t>4</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dirty="0">
                          <a:solidFill>
                            <a:schemeClr val="tx1"/>
                          </a:solidFill>
                          <a:effectLst/>
                        </a:rPr>
                        <a:t>Con mascarilla (91.1 %)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Ingreso (4)</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Mascarilla detectada, Bienvenido</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extLst>
                  <a:ext uri="{0D108BD9-81ED-4DB2-BD59-A6C34878D82A}">
                    <a16:rowId xmlns:a16="http://schemas.microsoft.com/office/drawing/2014/main" val="2766801559"/>
                  </a:ext>
                </a:extLst>
              </a:tr>
              <a:tr h="171954">
                <a:tc>
                  <a:txBody>
                    <a:bodyPr/>
                    <a:lstStyle/>
                    <a:p>
                      <a:pPr algn="ctr">
                        <a:lnSpc>
                          <a:spcPct val="200000"/>
                        </a:lnSpc>
                        <a:spcAft>
                          <a:spcPts val="800"/>
                        </a:spcAft>
                      </a:pPr>
                      <a:r>
                        <a:rPr lang="es-EC" sz="800">
                          <a:solidFill>
                            <a:schemeClr val="tx1"/>
                          </a:solidFill>
                          <a:effectLst/>
                        </a:rPr>
                        <a:t>5</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dirty="0">
                          <a:solidFill>
                            <a:schemeClr val="tx1"/>
                          </a:solidFill>
                          <a:effectLst/>
                        </a:rPr>
                        <a:t>Con mascarilla (85.8 %)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Ingreso (5)</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Mascarilla detectada, Bienvenido</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extLst>
                  <a:ext uri="{0D108BD9-81ED-4DB2-BD59-A6C34878D82A}">
                    <a16:rowId xmlns:a16="http://schemas.microsoft.com/office/drawing/2014/main" val="1856190816"/>
                  </a:ext>
                </a:extLst>
              </a:tr>
              <a:tr h="438550">
                <a:tc>
                  <a:txBody>
                    <a:bodyPr/>
                    <a:lstStyle/>
                    <a:p>
                      <a:pPr algn="ctr">
                        <a:lnSpc>
                          <a:spcPct val="200000"/>
                        </a:lnSpc>
                        <a:spcAft>
                          <a:spcPts val="800"/>
                        </a:spcAft>
                      </a:pPr>
                      <a:r>
                        <a:rPr lang="es-EC" sz="800">
                          <a:solidFill>
                            <a:schemeClr val="tx1"/>
                          </a:solidFill>
                          <a:effectLst/>
                        </a:rPr>
                        <a:t>6</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dirty="0">
                          <a:solidFill>
                            <a:schemeClr val="tx1"/>
                          </a:solidFill>
                          <a:effectLst/>
                        </a:rPr>
                        <a:t>Con mascarilla (93.3 %)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Ingreso (6)</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Mascarilla detectada, Bienvenido</a:t>
                      </a:r>
                    </a:p>
                    <a:p>
                      <a:pPr algn="just">
                        <a:lnSpc>
                          <a:spcPct val="200000"/>
                        </a:lnSpc>
                        <a:spcAft>
                          <a:spcPts val="800"/>
                        </a:spcAft>
                      </a:pPr>
                      <a:r>
                        <a:rPr lang="es-EC" sz="800">
                          <a:solidFill>
                            <a:schemeClr val="tx1"/>
                          </a:solidFill>
                          <a:effectLst/>
                        </a:rPr>
                        <a:t>Aforo al 50 %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extLst>
                  <a:ext uri="{0D108BD9-81ED-4DB2-BD59-A6C34878D82A}">
                    <a16:rowId xmlns:a16="http://schemas.microsoft.com/office/drawing/2014/main" val="1919101331"/>
                  </a:ext>
                </a:extLst>
              </a:tr>
              <a:tr h="171954">
                <a:tc>
                  <a:txBody>
                    <a:bodyPr/>
                    <a:lstStyle/>
                    <a:p>
                      <a:pPr algn="ctr">
                        <a:lnSpc>
                          <a:spcPct val="200000"/>
                        </a:lnSpc>
                        <a:spcAft>
                          <a:spcPts val="800"/>
                        </a:spcAft>
                      </a:pPr>
                      <a:r>
                        <a:rPr lang="es-EC" sz="800">
                          <a:solidFill>
                            <a:schemeClr val="tx1"/>
                          </a:solidFill>
                          <a:effectLst/>
                        </a:rPr>
                        <a:t>7</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dirty="0">
                          <a:solidFill>
                            <a:schemeClr val="tx1"/>
                          </a:solidFill>
                          <a:effectLst/>
                        </a:rPr>
                        <a:t>No hay detección</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Salida (5)</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extLst>
                  <a:ext uri="{0D108BD9-81ED-4DB2-BD59-A6C34878D82A}">
                    <a16:rowId xmlns:a16="http://schemas.microsoft.com/office/drawing/2014/main" val="66579773"/>
                  </a:ext>
                </a:extLst>
              </a:tr>
              <a:tr h="171954">
                <a:tc>
                  <a:txBody>
                    <a:bodyPr/>
                    <a:lstStyle/>
                    <a:p>
                      <a:pPr algn="ctr">
                        <a:lnSpc>
                          <a:spcPct val="200000"/>
                        </a:lnSpc>
                        <a:spcAft>
                          <a:spcPts val="800"/>
                        </a:spcAft>
                      </a:pPr>
                      <a:r>
                        <a:rPr lang="es-EC" sz="800">
                          <a:solidFill>
                            <a:schemeClr val="tx1"/>
                          </a:solidFill>
                          <a:effectLst/>
                        </a:rPr>
                        <a:t>8</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dirty="0">
                          <a:solidFill>
                            <a:schemeClr val="tx1"/>
                          </a:solidFill>
                          <a:effectLst/>
                        </a:rPr>
                        <a:t>No hay detección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Salida (4)</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extLst>
                  <a:ext uri="{0D108BD9-81ED-4DB2-BD59-A6C34878D82A}">
                    <a16:rowId xmlns:a16="http://schemas.microsoft.com/office/drawing/2014/main" val="350625596"/>
                  </a:ext>
                </a:extLst>
              </a:tr>
              <a:tr h="171954">
                <a:tc>
                  <a:txBody>
                    <a:bodyPr/>
                    <a:lstStyle/>
                    <a:p>
                      <a:pPr algn="ctr">
                        <a:lnSpc>
                          <a:spcPct val="200000"/>
                        </a:lnSpc>
                        <a:spcAft>
                          <a:spcPts val="800"/>
                        </a:spcAft>
                      </a:pPr>
                      <a:r>
                        <a:rPr lang="es-EC" sz="800">
                          <a:solidFill>
                            <a:schemeClr val="tx1"/>
                          </a:solidFill>
                          <a:effectLst/>
                        </a:rPr>
                        <a:t>9</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dirty="0">
                          <a:solidFill>
                            <a:schemeClr val="tx1"/>
                          </a:solidFill>
                          <a:effectLst/>
                        </a:rPr>
                        <a:t>Con mascarilla (88.1 %)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Ingreso (5)</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Mascarilla detectada, Bienvenido</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extLst>
                  <a:ext uri="{0D108BD9-81ED-4DB2-BD59-A6C34878D82A}">
                    <a16:rowId xmlns:a16="http://schemas.microsoft.com/office/drawing/2014/main" val="348810537"/>
                  </a:ext>
                </a:extLst>
              </a:tr>
              <a:tr h="171954">
                <a:tc>
                  <a:txBody>
                    <a:bodyPr/>
                    <a:lstStyle/>
                    <a:p>
                      <a:pPr algn="ctr">
                        <a:lnSpc>
                          <a:spcPct val="200000"/>
                        </a:lnSpc>
                        <a:spcAft>
                          <a:spcPts val="800"/>
                        </a:spcAft>
                      </a:pPr>
                      <a:r>
                        <a:rPr lang="es-EC" sz="800">
                          <a:solidFill>
                            <a:schemeClr val="tx1"/>
                          </a:solidFill>
                          <a:effectLst/>
                        </a:rPr>
                        <a:t>10</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dirty="0">
                          <a:solidFill>
                            <a:schemeClr val="tx1"/>
                          </a:solidFill>
                          <a:effectLst/>
                        </a:rPr>
                        <a:t>Masc. en posición incorrecta (43.8 %)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Ingreso (6)</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Coloque su mascarilla correctamente</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extLst>
                  <a:ext uri="{0D108BD9-81ED-4DB2-BD59-A6C34878D82A}">
                    <a16:rowId xmlns:a16="http://schemas.microsoft.com/office/drawing/2014/main" val="3113315641"/>
                  </a:ext>
                </a:extLst>
              </a:tr>
              <a:tr h="171954">
                <a:tc>
                  <a:txBody>
                    <a:bodyPr/>
                    <a:lstStyle/>
                    <a:p>
                      <a:pPr algn="ctr">
                        <a:lnSpc>
                          <a:spcPct val="200000"/>
                        </a:lnSpc>
                        <a:spcAft>
                          <a:spcPts val="800"/>
                        </a:spcAft>
                      </a:pPr>
                      <a:r>
                        <a:rPr lang="es-EC" sz="800">
                          <a:solidFill>
                            <a:schemeClr val="tx1"/>
                          </a:solidFill>
                          <a:effectLst/>
                        </a:rPr>
                        <a:t>11</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dirty="0">
                          <a:solidFill>
                            <a:schemeClr val="tx1"/>
                          </a:solidFill>
                          <a:effectLst/>
                        </a:rPr>
                        <a:t>Sin mascarilla (94.7 %)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Ingreso (7)</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Póngase la mascarilla</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extLst>
                  <a:ext uri="{0D108BD9-81ED-4DB2-BD59-A6C34878D82A}">
                    <a16:rowId xmlns:a16="http://schemas.microsoft.com/office/drawing/2014/main" val="3172404681"/>
                  </a:ext>
                </a:extLst>
              </a:tr>
              <a:tr h="171954">
                <a:tc>
                  <a:txBody>
                    <a:bodyPr/>
                    <a:lstStyle/>
                    <a:p>
                      <a:pPr algn="ctr">
                        <a:lnSpc>
                          <a:spcPct val="200000"/>
                        </a:lnSpc>
                        <a:spcAft>
                          <a:spcPts val="800"/>
                        </a:spcAft>
                      </a:pPr>
                      <a:r>
                        <a:rPr lang="es-EC" sz="800">
                          <a:solidFill>
                            <a:schemeClr val="tx1"/>
                          </a:solidFill>
                          <a:effectLst/>
                        </a:rPr>
                        <a:t>12</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Con mascarilla (94.8 %)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dirty="0">
                          <a:solidFill>
                            <a:schemeClr val="tx1"/>
                          </a:solidFill>
                          <a:effectLst/>
                        </a:rPr>
                        <a:t>Ingreso (8)</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Mascarilla detectada, Bienvenido</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extLst>
                  <a:ext uri="{0D108BD9-81ED-4DB2-BD59-A6C34878D82A}">
                    <a16:rowId xmlns:a16="http://schemas.microsoft.com/office/drawing/2014/main" val="2185029235"/>
                  </a:ext>
                </a:extLst>
              </a:tr>
              <a:tr h="438550">
                <a:tc>
                  <a:txBody>
                    <a:bodyPr/>
                    <a:lstStyle/>
                    <a:p>
                      <a:pPr algn="ctr">
                        <a:lnSpc>
                          <a:spcPct val="200000"/>
                        </a:lnSpc>
                        <a:spcAft>
                          <a:spcPts val="800"/>
                        </a:spcAft>
                      </a:pPr>
                      <a:r>
                        <a:rPr lang="es-EC" sz="800">
                          <a:solidFill>
                            <a:schemeClr val="tx1"/>
                          </a:solidFill>
                          <a:effectLst/>
                        </a:rPr>
                        <a:t>13</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dirty="0">
                          <a:solidFill>
                            <a:schemeClr val="tx1"/>
                          </a:solidFill>
                          <a:effectLst/>
                        </a:rPr>
                        <a:t>Con mascarilla (92.1 %)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dirty="0">
                          <a:solidFill>
                            <a:schemeClr val="tx1"/>
                          </a:solidFill>
                          <a:effectLst/>
                        </a:rPr>
                        <a:t>Ingreso (9)</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Mascarilla detectada, Bienvenido</a:t>
                      </a:r>
                    </a:p>
                    <a:p>
                      <a:pPr algn="just">
                        <a:lnSpc>
                          <a:spcPct val="200000"/>
                        </a:lnSpc>
                        <a:spcAft>
                          <a:spcPts val="800"/>
                        </a:spcAft>
                      </a:pPr>
                      <a:r>
                        <a:rPr lang="es-EC" sz="800">
                          <a:solidFill>
                            <a:schemeClr val="tx1"/>
                          </a:solidFill>
                          <a:effectLst/>
                        </a:rPr>
                        <a:t>Aforo al 75%</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extLst>
                  <a:ext uri="{0D108BD9-81ED-4DB2-BD59-A6C34878D82A}">
                    <a16:rowId xmlns:a16="http://schemas.microsoft.com/office/drawing/2014/main" val="3759802244"/>
                  </a:ext>
                </a:extLst>
              </a:tr>
              <a:tr h="171954">
                <a:tc>
                  <a:txBody>
                    <a:bodyPr/>
                    <a:lstStyle/>
                    <a:p>
                      <a:pPr algn="ctr">
                        <a:lnSpc>
                          <a:spcPct val="200000"/>
                        </a:lnSpc>
                        <a:spcAft>
                          <a:spcPts val="800"/>
                        </a:spcAft>
                      </a:pPr>
                      <a:r>
                        <a:rPr lang="es-EC" sz="800">
                          <a:solidFill>
                            <a:schemeClr val="tx1"/>
                          </a:solidFill>
                          <a:effectLst/>
                        </a:rPr>
                        <a:t>14</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Con mascarilla (88.0 %)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dirty="0">
                          <a:solidFill>
                            <a:schemeClr val="tx1"/>
                          </a:solidFill>
                          <a:effectLst/>
                        </a:rPr>
                        <a:t>Ingreso (10)</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Mascarilla detectada, Bienvenido</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extLst>
                  <a:ext uri="{0D108BD9-81ED-4DB2-BD59-A6C34878D82A}">
                    <a16:rowId xmlns:a16="http://schemas.microsoft.com/office/drawing/2014/main" val="3637046973"/>
                  </a:ext>
                </a:extLst>
              </a:tr>
              <a:tr h="171954">
                <a:tc>
                  <a:txBody>
                    <a:bodyPr/>
                    <a:lstStyle/>
                    <a:p>
                      <a:pPr algn="ctr">
                        <a:lnSpc>
                          <a:spcPct val="200000"/>
                        </a:lnSpc>
                        <a:spcAft>
                          <a:spcPts val="800"/>
                        </a:spcAft>
                      </a:pPr>
                      <a:r>
                        <a:rPr lang="es-EC" sz="800">
                          <a:solidFill>
                            <a:schemeClr val="tx1"/>
                          </a:solidFill>
                          <a:effectLst/>
                        </a:rPr>
                        <a:t>15</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dirty="0">
                          <a:solidFill>
                            <a:schemeClr val="tx1"/>
                          </a:solidFill>
                          <a:effectLst/>
                        </a:rPr>
                        <a:t>No hay detección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Salida (9)</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extLst>
                  <a:ext uri="{0D108BD9-81ED-4DB2-BD59-A6C34878D82A}">
                    <a16:rowId xmlns:a16="http://schemas.microsoft.com/office/drawing/2014/main" val="4254534953"/>
                  </a:ext>
                </a:extLst>
              </a:tr>
              <a:tr h="171954">
                <a:tc>
                  <a:txBody>
                    <a:bodyPr/>
                    <a:lstStyle/>
                    <a:p>
                      <a:pPr algn="ctr">
                        <a:lnSpc>
                          <a:spcPct val="200000"/>
                        </a:lnSpc>
                        <a:spcAft>
                          <a:spcPts val="800"/>
                        </a:spcAft>
                      </a:pPr>
                      <a:r>
                        <a:rPr lang="es-EC" sz="800">
                          <a:solidFill>
                            <a:schemeClr val="tx1"/>
                          </a:solidFill>
                          <a:effectLst/>
                        </a:rPr>
                        <a:t>16</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Con mascarilla (93.3 %)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dirty="0">
                          <a:solidFill>
                            <a:schemeClr val="tx1"/>
                          </a:solidFill>
                          <a:effectLst/>
                        </a:rPr>
                        <a:t>Ingreso (10)</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Mascarilla detectada, Bienvenido</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extLst>
                  <a:ext uri="{0D108BD9-81ED-4DB2-BD59-A6C34878D82A}">
                    <a16:rowId xmlns:a16="http://schemas.microsoft.com/office/drawing/2014/main" val="1456941858"/>
                  </a:ext>
                </a:extLst>
              </a:tr>
              <a:tr h="171954">
                <a:tc>
                  <a:txBody>
                    <a:bodyPr/>
                    <a:lstStyle/>
                    <a:p>
                      <a:pPr algn="ctr">
                        <a:lnSpc>
                          <a:spcPct val="200000"/>
                        </a:lnSpc>
                        <a:spcAft>
                          <a:spcPts val="800"/>
                        </a:spcAft>
                      </a:pPr>
                      <a:r>
                        <a:rPr lang="es-EC" sz="800">
                          <a:solidFill>
                            <a:schemeClr val="tx1"/>
                          </a:solidFill>
                          <a:effectLst/>
                        </a:rPr>
                        <a:t>17</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dirty="0">
                          <a:solidFill>
                            <a:schemeClr val="tx1"/>
                          </a:solidFill>
                          <a:effectLst/>
                        </a:rPr>
                        <a:t>Con mascarilla (87 %)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dirty="0">
                          <a:solidFill>
                            <a:schemeClr val="tx1"/>
                          </a:solidFill>
                          <a:effectLst/>
                        </a:rPr>
                        <a:t>Ingreso (11)</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a:solidFill>
                            <a:schemeClr val="tx1"/>
                          </a:solidFill>
                          <a:effectLst/>
                        </a:rPr>
                        <a:t>Mascarilla detectada, Bienvenido</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extLst>
                  <a:ext uri="{0D108BD9-81ED-4DB2-BD59-A6C34878D82A}">
                    <a16:rowId xmlns:a16="http://schemas.microsoft.com/office/drawing/2014/main" val="3947260479"/>
                  </a:ext>
                </a:extLst>
              </a:tr>
              <a:tr h="438550">
                <a:tc>
                  <a:txBody>
                    <a:bodyPr/>
                    <a:lstStyle/>
                    <a:p>
                      <a:pPr algn="ctr">
                        <a:lnSpc>
                          <a:spcPct val="200000"/>
                        </a:lnSpc>
                        <a:spcAft>
                          <a:spcPts val="800"/>
                        </a:spcAft>
                      </a:pPr>
                      <a:r>
                        <a:rPr lang="es-EC" sz="800">
                          <a:solidFill>
                            <a:schemeClr val="tx1"/>
                          </a:solidFill>
                          <a:effectLst/>
                        </a:rPr>
                        <a:t>18</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dirty="0">
                          <a:solidFill>
                            <a:schemeClr val="tx1"/>
                          </a:solidFill>
                          <a:effectLst/>
                        </a:rPr>
                        <a:t>Con mascarilla (91.9 %)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dirty="0">
                          <a:solidFill>
                            <a:schemeClr val="tx1"/>
                          </a:solidFill>
                          <a:effectLst/>
                        </a:rPr>
                        <a:t>Ingreso (12)</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dirty="0">
                          <a:solidFill>
                            <a:schemeClr val="tx1"/>
                          </a:solidFill>
                          <a:effectLst/>
                        </a:rPr>
                        <a:t>Mascarilla detectada, Bienvenido</a:t>
                      </a:r>
                    </a:p>
                    <a:p>
                      <a:pPr algn="just">
                        <a:lnSpc>
                          <a:spcPct val="200000"/>
                        </a:lnSpc>
                        <a:spcAft>
                          <a:spcPts val="800"/>
                        </a:spcAft>
                      </a:pPr>
                      <a:r>
                        <a:rPr lang="es-EC" sz="800" dirty="0">
                          <a:solidFill>
                            <a:schemeClr val="tx1"/>
                          </a:solidFill>
                          <a:effectLst/>
                        </a:rPr>
                        <a:t>Aforo al 100 %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extLst>
                  <a:ext uri="{0D108BD9-81ED-4DB2-BD59-A6C34878D82A}">
                    <a16:rowId xmlns:a16="http://schemas.microsoft.com/office/drawing/2014/main" val="3473325176"/>
                  </a:ext>
                </a:extLst>
              </a:tr>
              <a:tr h="171954">
                <a:tc>
                  <a:txBody>
                    <a:bodyPr/>
                    <a:lstStyle/>
                    <a:p>
                      <a:pPr algn="ctr">
                        <a:lnSpc>
                          <a:spcPct val="200000"/>
                        </a:lnSpc>
                        <a:spcAft>
                          <a:spcPts val="800"/>
                        </a:spcAft>
                      </a:pPr>
                      <a:r>
                        <a:rPr lang="es-EC" sz="800">
                          <a:solidFill>
                            <a:schemeClr val="tx1"/>
                          </a:solidFill>
                          <a:effectLst/>
                        </a:rPr>
                        <a:t>19</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dirty="0">
                          <a:solidFill>
                            <a:schemeClr val="tx1"/>
                          </a:solidFill>
                          <a:effectLst/>
                        </a:rPr>
                        <a:t>Masc. en posición incorrecta (56.5 %)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dirty="0">
                          <a:solidFill>
                            <a:schemeClr val="tx1"/>
                          </a:solidFill>
                          <a:effectLst/>
                        </a:rPr>
                        <a:t>Ingreso (13)</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tc>
                  <a:txBody>
                    <a:bodyPr/>
                    <a:lstStyle/>
                    <a:p>
                      <a:pPr algn="just">
                        <a:lnSpc>
                          <a:spcPct val="200000"/>
                        </a:lnSpc>
                        <a:spcAft>
                          <a:spcPts val="800"/>
                        </a:spcAft>
                      </a:pPr>
                      <a:r>
                        <a:rPr lang="es-EC" sz="800" dirty="0">
                          <a:solidFill>
                            <a:schemeClr val="tx1"/>
                          </a:solidFill>
                          <a:effectLst/>
                        </a:rPr>
                        <a:t>Aforo al 100% ,No ingrese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988" marR="44988" marT="0" marB="0"/>
                </a:tc>
                <a:extLst>
                  <a:ext uri="{0D108BD9-81ED-4DB2-BD59-A6C34878D82A}">
                    <a16:rowId xmlns:a16="http://schemas.microsoft.com/office/drawing/2014/main" val="3740595117"/>
                  </a:ext>
                </a:extLst>
              </a:tr>
            </a:tbl>
          </a:graphicData>
        </a:graphic>
      </p:graphicFrame>
      <p:graphicFrame>
        <p:nvGraphicFramePr>
          <p:cNvPr id="6" name="Tabla 7">
            <a:extLst>
              <a:ext uri="{FF2B5EF4-FFF2-40B4-BE49-F238E27FC236}">
                <a16:creationId xmlns:a16="http://schemas.microsoft.com/office/drawing/2014/main" id="{1A33A340-8E3F-4711-9BEC-2106391E3CB0}"/>
              </a:ext>
            </a:extLst>
          </p:cNvPr>
          <p:cNvGraphicFramePr>
            <a:graphicFrameLocks noGrp="1"/>
          </p:cNvGraphicFramePr>
          <p:nvPr>
            <p:extLst>
              <p:ext uri="{D42A27DB-BD31-4B8C-83A1-F6EECF244321}">
                <p14:modId xmlns:p14="http://schemas.microsoft.com/office/powerpoint/2010/main" val="1811133222"/>
              </p:ext>
            </p:extLst>
          </p:nvPr>
        </p:nvGraphicFramePr>
        <p:xfrm>
          <a:off x="496113" y="3713117"/>
          <a:ext cx="3681372" cy="889000"/>
        </p:xfrm>
        <a:graphic>
          <a:graphicData uri="http://schemas.openxmlformats.org/drawingml/2006/table">
            <a:tbl>
              <a:tblPr firstRow="1" bandRow="1">
                <a:tableStyleId>{5C22544A-7EE6-4342-B048-85BDC9FD1C3A}</a:tableStyleId>
              </a:tblPr>
              <a:tblGrid>
                <a:gridCol w="1840686">
                  <a:extLst>
                    <a:ext uri="{9D8B030D-6E8A-4147-A177-3AD203B41FA5}">
                      <a16:colId xmlns:a16="http://schemas.microsoft.com/office/drawing/2014/main" val="178048845"/>
                    </a:ext>
                  </a:extLst>
                </a:gridCol>
                <a:gridCol w="1840686">
                  <a:extLst>
                    <a:ext uri="{9D8B030D-6E8A-4147-A177-3AD203B41FA5}">
                      <a16:colId xmlns:a16="http://schemas.microsoft.com/office/drawing/2014/main" val="1394610627"/>
                    </a:ext>
                  </a:extLst>
                </a:gridCol>
              </a:tblGrid>
              <a:tr h="370840">
                <a:tc>
                  <a:txBody>
                    <a:bodyPr/>
                    <a:lstStyle/>
                    <a:p>
                      <a:pPr algn="ctr"/>
                      <a:r>
                        <a:rPr lang="es-EC" sz="1400" dirty="0">
                          <a:latin typeface="Calibri" panose="020F0502020204030204" pitchFamily="34" charset="0"/>
                          <a:cs typeface="Calibri" panose="020F0502020204030204" pitchFamily="34" charset="0"/>
                        </a:rPr>
                        <a:t>Atura cámara conteo</a:t>
                      </a:r>
                    </a:p>
                  </a:txBody>
                  <a:tcPr/>
                </a:tc>
                <a:tc>
                  <a:txBody>
                    <a:bodyPr/>
                    <a:lstStyle/>
                    <a:p>
                      <a:pPr algn="ctr"/>
                      <a:r>
                        <a:rPr lang="es-EC" sz="1400" dirty="0">
                          <a:latin typeface="Calibri" panose="020F0502020204030204" pitchFamily="34" charset="0"/>
                          <a:cs typeface="Calibri" panose="020F0502020204030204" pitchFamily="34" charset="0"/>
                        </a:rPr>
                        <a:t>Altura cámara Detección mascarilla</a:t>
                      </a:r>
                    </a:p>
                  </a:txBody>
                  <a:tcPr/>
                </a:tc>
                <a:extLst>
                  <a:ext uri="{0D108BD9-81ED-4DB2-BD59-A6C34878D82A}">
                    <a16:rowId xmlns:a16="http://schemas.microsoft.com/office/drawing/2014/main" val="3682428975"/>
                  </a:ext>
                </a:extLst>
              </a:tr>
              <a:tr h="370840">
                <a:tc>
                  <a:txBody>
                    <a:bodyPr/>
                    <a:lstStyle/>
                    <a:p>
                      <a:pPr algn="ctr"/>
                      <a:r>
                        <a:rPr lang="es-EC" sz="1600" dirty="0">
                          <a:latin typeface="Calibri" panose="020F0502020204030204" pitchFamily="34" charset="0"/>
                          <a:cs typeface="Calibri" panose="020F0502020204030204" pitchFamily="34" charset="0"/>
                        </a:rPr>
                        <a:t>2,50 [m]</a:t>
                      </a:r>
                    </a:p>
                  </a:txBody>
                  <a:tcPr/>
                </a:tc>
                <a:tc>
                  <a:txBody>
                    <a:bodyPr/>
                    <a:lstStyle/>
                    <a:p>
                      <a:pPr algn="ctr"/>
                      <a:r>
                        <a:rPr lang="es-EC" sz="1600" dirty="0">
                          <a:latin typeface="Calibri" panose="020F0502020204030204" pitchFamily="34" charset="0"/>
                          <a:cs typeface="Calibri" panose="020F0502020204030204" pitchFamily="34" charset="0"/>
                        </a:rPr>
                        <a:t>1,60 [m] </a:t>
                      </a:r>
                    </a:p>
                  </a:txBody>
                  <a:tcPr/>
                </a:tc>
                <a:extLst>
                  <a:ext uri="{0D108BD9-81ED-4DB2-BD59-A6C34878D82A}">
                    <a16:rowId xmlns:a16="http://schemas.microsoft.com/office/drawing/2014/main" val="2565507541"/>
                  </a:ext>
                </a:extLst>
              </a:tr>
            </a:tbl>
          </a:graphicData>
        </a:graphic>
      </p:graphicFrame>
      <p:graphicFrame>
        <p:nvGraphicFramePr>
          <p:cNvPr id="10" name="Tabla 7">
            <a:extLst>
              <a:ext uri="{FF2B5EF4-FFF2-40B4-BE49-F238E27FC236}">
                <a16:creationId xmlns:a16="http://schemas.microsoft.com/office/drawing/2014/main" id="{7ECE7EA6-C93B-4F52-8679-F453704B2F57}"/>
              </a:ext>
            </a:extLst>
          </p:cNvPr>
          <p:cNvGraphicFramePr>
            <a:graphicFrameLocks noGrp="1"/>
          </p:cNvGraphicFramePr>
          <p:nvPr>
            <p:extLst>
              <p:ext uri="{D42A27DB-BD31-4B8C-83A1-F6EECF244321}">
                <p14:modId xmlns:p14="http://schemas.microsoft.com/office/powerpoint/2010/main" val="3645070587"/>
              </p:ext>
            </p:extLst>
          </p:nvPr>
        </p:nvGraphicFramePr>
        <p:xfrm>
          <a:off x="496113" y="4987258"/>
          <a:ext cx="3681372" cy="741680"/>
        </p:xfrm>
        <a:graphic>
          <a:graphicData uri="http://schemas.openxmlformats.org/drawingml/2006/table">
            <a:tbl>
              <a:tblPr firstRow="1" bandRow="1">
                <a:tableStyleId>{5C22544A-7EE6-4342-B048-85BDC9FD1C3A}</a:tableStyleId>
              </a:tblPr>
              <a:tblGrid>
                <a:gridCol w="1840686">
                  <a:extLst>
                    <a:ext uri="{9D8B030D-6E8A-4147-A177-3AD203B41FA5}">
                      <a16:colId xmlns:a16="http://schemas.microsoft.com/office/drawing/2014/main" val="178048845"/>
                    </a:ext>
                  </a:extLst>
                </a:gridCol>
                <a:gridCol w="1840686">
                  <a:extLst>
                    <a:ext uri="{9D8B030D-6E8A-4147-A177-3AD203B41FA5}">
                      <a16:colId xmlns:a16="http://schemas.microsoft.com/office/drawing/2014/main" val="1394610627"/>
                    </a:ext>
                  </a:extLst>
                </a:gridCol>
              </a:tblGrid>
              <a:tr h="370840">
                <a:tc>
                  <a:txBody>
                    <a:bodyPr/>
                    <a:lstStyle/>
                    <a:p>
                      <a:pPr algn="ctr"/>
                      <a:r>
                        <a:rPr lang="es-EC" sz="1400" dirty="0">
                          <a:latin typeface="Calibri" panose="020F0502020204030204" pitchFamily="34" charset="0"/>
                          <a:cs typeface="Calibri" panose="020F0502020204030204" pitchFamily="34" charset="0"/>
                        </a:rPr>
                        <a:t>Horario</a:t>
                      </a:r>
                    </a:p>
                  </a:txBody>
                  <a:tcPr/>
                </a:tc>
                <a:tc>
                  <a:txBody>
                    <a:bodyPr/>
                    <a:lstStyle/>
                    <a:p>
                      <a:pPr algn="ctr"/>
                      <a:r>
                        <a:rPr lang="es-EC" sz="1400" dirty="0">
                          <a:latin typeface="Calibri" panose="020F0502020204030204" pitchFamily="34" charset="0"/>
                          <a:cs typeface="Calibri" panose="020F0502020204030204" pitchFamily="34" charset="0"/>
                        </a:rPr>
                        <a:t>Situación climática</a:t>
                      </a:r>
                    </a:p>
                  </a:txBody>
                  <a:tcPr/>
                </a:tc>
                <a:extLst>
                  <a:ext uri="{0D108BD9-81ED-4DB2-BD59-A6C34878D82A}">
                    <a16:rowId xmlns:a16="http://schemas.microsoft.com/office/drawing/2014/main" val="3682428975"/>
                  </a:ext>
                </a:extLst>
              </a:tr>
              <a:tr h="370840">
                <a:tc>
                  <a:txBody>
                    <a:bodyPr/>
                    <a:lstStyle/>
                    <a:p>
                      <a:pPr algn="ctr"/>
                      <a:r>
                        <a:rPr lang="es-EC" sz="1600" dirty="0">
                          <a:latin typeface="Calibri" panose="020F0502020204030204" pitchFamily="34" charset="0"/>
                          <a:cs typeface="Calibri" panose="020F0502020204030204" pitchFamily="34" charset="0"/>
                        </a:rPr>
                        <a:t>10:00 - 12:00 h</a:t>
                      </a:r>
                    </a:p>
                  </a:txBody>
                  <a:tcPr/>
                </a:tc>
                <a:tc>
                  <a:txBody>
                    <a:bodyPr/>
                    <a:lstStyle/>
                    <a:p>
                      <a:pPr algn="ctr"/>
                      <a:r>
                        <a:rPr lang="es-EC" sz="1600" dirty="0">
                          <a:latin typeface="Calibri" panose="020F0502020204030204" pitchFamily="34" charset="0"/>
                          <a:cs typeface="Calibri" panose="020F0502020204030204" pitchFamily="34" charset="0"/>
                        </a:rPr>
                        <a:t>Nublado, lluvioso </a:t>
                      </a:r>
                    </a:p>
                  </a:txBody>
                  <a:tcPr/>
                </a:tc>
                <a:extLst>
                  <a:ext uri="{0D108BD9-81ED-4DB2-BD59-A6C34878D82A}">
                    <a16:rowId xmlns:a16="http://schemas.microsoft.com/office/drawing/2014/main" val="2565507541"/>
                  </a:ext>
                </a:extLst>
              </a:tr>
            </a:tbl>
          </a:graphicData>
        </a:graphic>
      </p:graphicFrame>
    </p:spTree>
    <p:extLst>
      <p:ext uri="{BB962C8B-B14F-4D97-AF65-F5344CB8AC3E}">
        <p14:creationId xmlns:p14="http://schemas.microsoft.com/office/powerpoint/2010/main" val="3694802786"/>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p:cNvSpPr txBox="1">
            <a:spLocks/>
          </p:cNvSpPr>
          <p:nvPr/>
        </p:nvSpPr>
        <p:spPr>
          <a:xfrm>
            <a:off x="8254538" y="167039"/>
            <a:ext cx="3749964"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S" altLang="ko-KR" sz="2000" dirty="0">
                <a:cs typeface="Arial" pitchFamily="34" charset="0"/>
              </a:rPr>
              <a:t>Escenarios de prueba</a:t>
            </a:r>
          </a:p>
          <a:p>
            <a:endParaRPr lang="es-EC" sz="2000" b="1" dirty="0">
              <a:cs typeface="Arial" pitchFamily="34" charset="0"/>
            </a:endParaRPr>
          </a:p>
        </p:txBody>
      </p:sp>
      <p:cxnSp>
        <p:nvCxnSpPr>
          <p:cNvPr id="35"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pic>
        <p:nvPicPr>
          <p:cNvPr id="5" name="Imagen 4">
            <a:extLst>
              <a:ext uri="{FF2B5EF4-FFF2-40B4-BE49-F238E27FC236}">
                <a16:creationId xmlns:a16="http://schemas.microsoft.com/office/drawing/2014/main" id="{EEC7E5FA-C137-4D63-B667-E91FC6B8881A}"/>
              </a:ext>
            </a:extLst>
          </p:cNvPr>
          <p:cNvPicPr>
            <a:picLocks noChangeAspect="1"/>
          </p:cNvPicPr>
          <p:nvPr/>
        </p:nvPicPr>
        <p:blipFill>
          <a:blip r:embed="rId2"/>
          <a:stretch>
            <a:fillRect/>
          </a:stretch>
        </p:blipFill>
        <p:spPr>
          <a:xfrm>
            <a:off x="679014" y="752827"/>
            <a:ext cx="3915937" cy="5377180"/>
          </a:xfrm>
          <a:prstGeom prst="rect">
            <a:avLst/>
          </a:prstGeom>
        </p:spPr>
      </p:pic>
      <p:pic>
        <p:nvPicPr>
          <p:cNvPr id="6" name="Imagen 5">
            <a:extLst>
              <a:ext uri="{FF2B5EF4-FFF2-40B4-BE49-F238E27FC236}">
                <a16:creationId xmlns:a16="http://schemas.microsoft.com/office/drawing/2014/main" id="{80E879AA-65B3-484F-81E4-9FBFABB1EDF6}"/>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5873330" y="752827"/>
            <a:ext cx="4762415" cy="2774926"/>
          </a:xfrm>
          <a:prstGeom prst="rect">
            <a:avLst/>
          </a:prstGeom>
        </p:spPr>
      </p:pic>
      <p:sp>
        <p:nvSpPr>
          <p:cNvPr id="10" name="CuadroTexto 9">
            <a:extLst>
              <a:ext uri="{FF2B5EF4-FFF2-40B4-BE49-F238E27FC236}">
                <a16:creationId xmlns:a16="http://schemas.microsoft.com/office/drawing/2014/main" id="{53859CFF-53D6-4479-8171-9DF740CFA4A6}"/>
              </a:ext>
            </a:extLst>
          </p:cNvPr>
          <p:cNvSpPr txBox="1"/>
          <p:nvPr/>
        </p:nvSpPr>
        <p:spPr>
          <a:xfrm>
            <a:off x="5125256" y="3676460"/>
            <a:ext cx="6558743" cy="1477328"/>
          </a:xfrm>
          <a:prstGeom prst="rect">
            <a:avLst/>
          </a:prstGeom>
          <a:noFill/>
        </p:spPr>
        <p:txBody>
          <a:bodyPr wrap="square">
            <a:spAutoFit/>
          </a:bodyPr>
          <a:lstStyle/>
          <a:p>
            <a:pPr algn="just"/>
            <a:r>
              <a:rPr lang="es-EC"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 tuvieron que configurar los parámetros de detección de la mascarilla debido al bajo porcentaje de luminosidad. Los porcentajes de confianza para las detecciones en el caso de las clases Con Mascarilla y Sin Mascarilla en el 80%, mientras que en la clase Mascarilla usada Incorrectamente en 40%</a:t>
            </a:r>
            <a:endParaRPr lang="es-EC"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1176387"/>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p:cNvSpPr txBox="1">
            <a:spLocks/>
          </p:cNvSpPr>
          <p:nvPr/>
        </p:nvSpPr>
        <p:spPr>
          <a:xfrm>
            <a:off x="8254538" y="167039"/>
            <a:ext cx="3749964"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S" altLang="ko-KR" sz="2000" dirty="0">
                <a:cs typeface="Arial" pitchFamily="34" charset="0"/>
              </a:rPr>
              <a:t>Escenarios de prueba</a:t>
            </a:r>
          </a:p>
          <a:p>
            <a:endParaRPr lang="es-EC" sz="2000" b="1" dirty="0">
              <a:cs typeface="Arial" pitchFamily="34" charset="0"/>
            </a:endParaRPr>
          </a:p>
        </p:txBody>
      </p:sp>
      <p:cxnSp>
        <p:nvCxnSpPr>
          <p:cNvPr id="35"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pic>
        <p:nvPicPr>
          <p:cNvPr id="4" name="Imagen 3">
            <a:extLst>
              <a:ext uri="{FF2B5EF4-FFF2-40B4-BE49-F238E27FC236}">
                <a16:creationId xmlns:a16="http://schemas.microsoft.com/office/drawing/2014/main" id="{E5957788-C868-4F1B-88C7-9E4F026BDA3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34" r="10692"/>
          <a:stretch/>
        </p:blipFill>
        <p:spPr bwMode="auto">
          <a:xfrm>
            <a:off x="1127125" y="1524317"/>
            <a:ext cx="3333750" cy="2183765"/>
          </a:xfrm>
          <a:prstGeom prst="rect">
            <a:avLst/>
          </a:prstGeom>
          <a:noFill/>
          <a:ln>
            <a:no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5F25CC71-0EE1-47FE-8577-A5E488BF6B93}"/>
              </a:ext>
            </a:extLst>
          </p:cNvPr>
          <p:cNvSpPr txBox="1"/>
          <p:nvPr/>
        </p:nvSpPr>
        <p:spPr>
          <a:xfrm>
            <a:off x="508000" y="968620"/>
            <a:ext cx="6096000" cy="369332"/>
          </a:xfrm>
          <a:prstGeom prst="rect">
            <a:avLst/>
          </a:prstGeom>
          <a:noFill/>
        </p:spPr>
        <p:txBody>
          <a:bodyPr wrap="square">
            <a:spAutoFit/>
          </a:bodyPr>
          <a:lstStyle/>
          <a:p>
            <a:r>
              <a:rPr lang="es-EC" sz="1800" b="1" dirty="0">
                <a:solidFill>
                  <a:srgbClr val="000000"/>
                </a:solidFill>
                <a:effectLst/>
                <a:latin typeface="Times New Roman" panose="02020603050405020304" pitchFamily="18" charset="0"/>
                <a:ea typeface="Times New Roman" panose="02020603050405020304" pitchFamily="18" charset="0"/>
              </a:rPr>
              <a:t>Escenario 2: Restaurante “POLLO MAS RICO”</a:t>
            </a:r>
            <a:endParaRPr lang="es-EC" b="1" dirty="0"/>
          </a:p>
        </p:txBody>
      </p:sp>
      <p:graphicFrame>
        <p:nvGraphicFramePr>
          <p:cNvPr id="3" name="Tabla 2">
            <a:extLst>
              <a:ext uri="{FF2B5EF4-FFF2-40B4-BE49-F238E27FC236}">
                <a16:creationId xmlns:a16="http://schemas.microsoft.com/office/drawing/2014/main" id="{FF4CDDF4-087D-4856-B66D-5FD0F733CCA9}"/>
              </a:ext>
            </a:extLst>
          </p:cNvPr>
          <p:cNvGraphicFramePr>
            <a:graphicFrameLocks noGrp="1"/>
          </p:cNvGraphicFramePr>
          <p:nvPr>
            <p:extLst>
              <p:ext uri="{D42A27DB-BD31-4B8C-83A1-F6EECF244321}">
                <p14:modId xmlns:p14="http://schemas.microsoft.com/office/powerpoint/2010/main" val="3532821989"/>
              </p:ext>
            </p:extLst>
          </p:nvPr>
        </p:nvGraphicFramePr>
        <p:xfrm>
          <a:off x="5428314" y="752826"/>
          <a:ext cx="6640548" cy="5136546"/>
        </p:xfrm>
        <a:graphic>
          <a:graphicData uri="http://schemas.openxmlformats.org/drawingml/2006/table">
            <a:tbl>
              <a:tblPr firstRow="1" firstCol="1" bandRow="1">
                <a:tableStyleId>{5C22544A-7EE6-4342-B048-85BDC9FD1C3A}</a:tableStyleId>
              </a:tblPr>
              <a:tblGrid>
                <a:gridCol w="623889">
                  <a:extLst>
                    <a:ext uri="{9D8B030D-6E8A-4147-A177-3AD203B41FA5}">
                      <a16:colId xmlns:a16="http://schemas.microsoft.com/office/drawing/2014/main" val="2309727912"/>
                    </a:ext>
                  </a:extLst>
                </a:gridCol>
                <a:gridCol w="2319568">
                  <a:extLst>
                    <a:ext uri="{9D8B030D-6E8A-4147-A177-3AD203B41FA5}">
                      <a16:colId xmlns:a16="http://schemas.microsoft.com/office/drawing/2014/main" val="172319872"/>
                    </a:ext>
                  </a:extLst>
                </a:gridCol>
                <a:gridCol w="1407890">
                  <a:extLst>
                    <a:ext uri="{9D8B030D-6E8A-4147-A177-3AD203B41FA5}">
                      <a16:colId xmlns:a16="http://schemas.microsoft.com/office/drawing/2014/main" val="1150012429"/>
                    </a:ext>
                  </a:extLst>
                </a:gridCol>
                <a:gridCol w="2289201">
                  <a:extLst>
                    <a:ext uri="{9D8B030D-6E8A-4147-A177-3AD203B41FA5}">
                      <a16:colId xmlns:a16="http://schemas.microsoft.com/office/drawing/2014/main" val="2307014809"/>
                    </a:ext>
                  </a:extLst>
                </a:gridCol>
              </a:tblGrid>
              <a:tr h="443589">
                <a:tc>
                  <a:txBody>
                    <a:bodyPr/>
                    <a:lstStyle/>
                    <a:p>
                      <a:pPr algn="ctr">
                        <a:lnSpc>
                          <a:spcPct val="150000"/>
                        </a:lnSpc>
                        <a:spcAft>
                          <a:spcPts val="800"/>
                        </a:spcAft>
                      </a:pPr>
                      <a:r>
                        <a:rPr lang="es-EC" sz="700" dirty="0">
                          <a:solidFill>
                            <a:schemeClr val="tx1"/>
                          </a:solidFill>
                          <a:effectLst/>
                        </a:rPr>
                        <a:t>USUARIO</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dirty="0">
                          <a:solidFill>
                            <a:schemeClr val="tx1"/>
                          </a:solidFill>
                          <a:effectLst/>
                        </a:rPr>
                        <a:t>DETECCIÓN DE MASCARILLA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CONTEO DE PERSONAS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ctr">
                        <a:lnSpc>
                          <a:spcPct val="200000"/>
                        </a:lnSpc>
                        <a:spcAft>
                          <a:spcPts val="800"/>
                        </a:spcAft>
                      </a:pPr>
                      <a:r>
                        <a:rPr lang="es-EC" sz="700">
                          <a:solidFill>
                            <a:schemeClr val="tx1"/>
                          </a:solidFill>
                          <a:effectLst/>
                        </a:rPr>
                        <a:t>ALARMAS</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extLst>
                  <a:ext uri="{0D108BD9-81ED-4DB2-BD59-A6C34878D82A}">
                    <a16:rowId xmlns:a16="http://schemas.microsoft.com/office/drawing/2014/main" val="3065467012"/>
                  </a:ext>
                </a:extLst>
              </a:tr>
              <a:tr h="209081">
                <a:tc>
                  <a:txBody>
                    <a:bodyPr/>
                    <a:lstStyle/>
                    <a:p>
                      <a:pPr algn="ctr">
                        <a:lnSpc>
                          <a:spcPct val="200000"/>
                        </a:lnSpc>
                        <a:spcAft>
                          <a:spcPts val="800"/>
                        </a:spcAft>
                      </a:pPr>
                      <a:r>
                        <a:rPr lang="es-EC" sz="700">
                          <a:solidFill>
                            <a:schemeClr val="tx1"/>
                          </a:solidFill>
                          <a:effectLst/>
                        </a:rPr>
                        <a:t>1</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Con mascarilla (97.4 %)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Ingreso (1)</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Mascarilla detectada, Bienvenido</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extLst>
                  <a:ext uri="{0D108BD9-81ED-4DB2-BD59-A6C34878D82A}">
                    <a16:rowId xmlns:a16="http://schemas.microsoft.com/office/drawing/2014/main" val="927990557"/>
                  </a:ext>
                </a:extLst>
              </a:tr>
              <a:tr h="209081">
                <a:tc>
                  <a:txBody>
                    <a:bodyPr/>
                    <a:lstStyle/>
                    <a:p>
                      <a:pPr algn="ctr">
                        <a:lnSpc>
                          <a:spcPct val="200000"/>
                        </a:lnSpc>
                        <a:spcAft>
                          <a:spcPts val="800"/>
                        </a:spcAft>
                      </a:pPr>
                      <a:r>
                        <a:rPr lang="es-EC" sz="700">
                          <a:solidFill>
                            <a:schemeClr val="tx1"/>
                          </a:solidFill>
                          <a:effectLst/>
                        </a:rPr>
                        <a:t>2</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Con mascarilla (92.1 %)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Ingreso (2)</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Mascarilla detectada, Bienvenido</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extLst>
                  <a:ext uri="{0D108BD9-81ED-4DB2-BD59-A6C34878D82A}">
                    <a16:rowId xmlns:a16="http://schemas.microsoft.com/office/drawing/2014/main" val="365539227"/>
                  </a:ext>
                </a:extLst>
              </a:tr>
              <a:tr h="209081">
                <a:tc>
                  <a:txBody>
                    <a:bodyPr/>
                    <a:lstStyle/>
                    <a:p>
                      <a:pPr algn="ctr">
                        <a:lnSpc>
                          <a:spcPct val="200000"/>
                        </a:lnSpc>
                        <a:spcAft>
                          <a:spcPts val="800"/>
                        </a:spcAft>
                      </a:pPr>
                      <a:r>
                        <a:rPr lang="es-EC" sz="700">
                          <a:solidFill>
                            <a:schemeClr val="tx1"/>
                          </a:solidFill>
                          <a:effectLst/>
                        </a:rPr>
                        <a:t>3</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dirty="0">
                          <a:solidFill>
                            <a:schemeClr val="tx1"/>
                          </a:solidFill>
                          <a:effectLst/>
                        </a:rPr>
                        <a:t>Sin mascarilla (96.3 %)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Ingreso (3)</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Póngase la mascarilla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extLst>
                  <a:ext uri="{0D108BD9-81ED-4DB2-BD59-A6C34878D82A}">
                    <a16:rowId xmlns:a16="http://schemas.microsoft.com/office/drawing/2014/main" val="1305694630"/>
                  </a:ext>
                </a:extLst>
              </a:tr>
              <a:tr h="209081">
                <a:tc>
                  <a:txBody>
                    <a:bodyPr/>
                    <a:lstStyle/>
                    <a:p>
                      <a:pPr algn="ctr">
                        <a:lnSpc>
                          <a:spcPct val="200000"/>
                        </a:lnSpc>
                        <a:spcAft>
                          <a:spcPts val="800"/>
                        </a:spcAft>
                      </a:pPr>
                      <a:r>
                        <a:rPr lang="es-EC" sz="700">
                          <a:solidFill>
                            <a:schemeClr val="tx1"/>
                          </a:solidFill>
                          <a:effectLst/>
                        </a:rPr>
                        <a:t>4</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Masc. en posición incorrecta (76.6 %)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Ingreso (4)</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Coloque su mascarilla correctamente</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extLst>
                  <a:ext uri="{0D108BD9-81ED-4DB2-BD59-A6C34878D82A}">
                    <a16:rowId xmlns:a16="http://schemas.microsoft.com/office/drawing/2014/main" val="321987336"/>
                  </a:ext>
                </a:extLst>
              </a:tr>
              <a:tr h="209081">
                <a:tc>
                  <a:txBody>
                    <a:bodyPr/>
                    <a:lstStyle/>
                    <a:p>
                      <a:pPr algn="ctr">
                        <a:lnSpc>
                          <a:spcPct val="200000"/>
                        </a:lnSpc>
                        <a:spcAft>
                          <a:spcPts val="800"/>
                        </a:spcAft>
                      </a:pPr>
                      <a:r>
                        <a:rPr lang="es-EC" sz="700">
                          <a:solidFill>
                            <a:schemeClr val="tx1"/>
                          </a:solidFill>
                          <a:effectLst/>
                        </a:rPr>
                        <a:t>5</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dirty="0">
                          <a:solidFill>
                            <a:schemeClr val="tx1"/>
                          </a:solidFill>
                          <a:effectLst/>
                        </a:rPr>
                        <a:t>No hay detección</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Salida (3)</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extLst>
                  <a:ext uri="{0D108BD9-81ED-4DB2-BD59-A6C34878D82A}">
                    <a16:rowId xmlns:a16="http://schemas.microsoft.com/office/drawing/2014/main" val="2515436305"/>
                  </a:ext>
                </a:extLst>
              </a:tr>
              <a:tr h="209081">
                <a:tc>
                  <a:txBody>
                    <a:bodyPr/>
                    <a:lstStyle/>
                    <a:p>
                      <a:pPr algn="ctr">
                        <a:lnSpc>
                          <a:spcPct val="200000"/>
                        </a:lnSpc>
                        <a:spcAft>
                          <a:spcPts val="800"/>
                        </a:spcAft>
                      </a:pPr>
                      <a:r>
                        <a:rPr lang="es-EC" sz="700">
                          <a:solidFill>
                            <a:schemeClr val="tx1"/>
                          </a:solidFill>
                          <a:effectLst/>
                        </a:rPr>
                        <a:t>6</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No hay detección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Salida (2)</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extLst>
                  <a:ext uri="{0D108BD9-81ED-4DB2-BD59-A6C34878D82A}">
                    <a16:rowId xmlns:a16="http://schemas.microsoft.com/office/drawing/2014/main" val="532809689"/>
                  </a:ext>
                </a:extLst>
              </a:tr>
              <a:tr h="209081">
                <a:tc>
                  <a:txBody>
                    <a:bodyPr/>
                    <a:lstStyle/>
                    <a:p>
                      <a:pPr algn="ctr">
                        <a:lnSpc>
                          <a:spcPct val="200000"/>
                        </a:lnSpc>
                        <a:spcAft>
                          <a:spcPts val="800"/>
                        </a:spcAft>
                      </a:pPr>
                      <a:r>
                        <a:rPr lang="es-EC" sz="700">
                          <a:solidFill>
                            <a:schemeClr val="tx1"/>
                          </a:solidFill>
                          <a:effectLst/>
                        </a:rPr>
                        <a:t>7</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Con mascarilla (95.5 %)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Ingreso (3)</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Mascarilla detectada, Bienvenido</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extLst>
                  <a:ext uri="{0D108BD9-81ED-4DB2-BD59-A6C34878D82A}">
                    <a16:rowId xmlns:a16="http://schemas.microsoft.com/office/drawing/2014/main" val="3653205443"/>
                  </a:ext>
                </a:extLst>
              </a:tr>
              <a:tr h="209081">
                <a:tc>
                  <a:txBody>
                    <a:bodyPr/>
                    <a:lstStyle/>
                    <a:p>
                      <a:pPr algn="ctr">
                        <a:lnSpc>
                          <a:spcPct val="200000"/>
                        </a:lnSpc>
                        <a:spcAft>
                          <a:spcPts val="800"/>
                        </a:spcAft>
                      </a:pPr>
                      <a:r>
                        <a:rPr lang="es-EC" sz="700">
                          <a:solidFill>
                            <a:schemeClr val="tx1"/>
                          </a:solidFill>
                          <a:effectLst/>
                        </a:rPr>
                        <a:t>8</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dirty="0">
                          <a:solidFill>
                            <a:schemeClr val="tx1"/>
                          </a:solidFill>
                          <a:effectLst/>
                        </a:rPr>
                        <a:t>Sin mascarilla (97.3 %)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Ingreso (4)</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Póngase la mascarilla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extLst>
                  <a:ext uri="{0D108BD9-81ED-4DB2-BD59-A6C34878D82A}">
                    <a16:rowId xmlns:a16="http://schemas.microsoft.com/office/drawing/2014/main" val="2035730387"/>
                  </a:ext>
                </a:extLst>
              </a:tr>
              <a:tr h="209081">
                <a:tc>
                  <a:txBody>
                    <a:bodyPr/>
                    <a:lstStyle/>
                    <a:p>
                      <a:pPr algn="ctr">
                        <a:lnSpc>
                          <a:spcPct val="200000"/>
                        </a:lnSpc>
                        <a:spcAft>
                          <a:spcPts val="800"/>
                        </a:spcAft>
                      </a:pPr>
                      <a:r>
                        <a:rPr lang="es-EC" sz="700">
                          <a:solidFill>
                            <a:schemeClr val="tx1"/>
                          </a:solidFill>
                          <a:effectLst/>
                        </a:rPr>
                        <a:t>9</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No hay detección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Salida (3)</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extLst>
                  <a:ext uri="{0D108BD9-81ED-4DB2-BD59-A6C34878D82A}">
                    <a16:rowId xmlns:a16="http://schemas.microsoft.com/office/drawing/2014/main" val="3185803660"/>
                  </a:ext>
                </a:extLst>
              </a:tr>
              <a:tr h="209081">
                <a:tc>
                  <a:txBody>
                    <a:bodyPr/>
                    <a:lstStyle/>
                    <a:p>
                      <a:pPr algn="ctr">
                        <a:lnSpc>
                          <a:spcPct val="200000"/>
                        </a:lnSpc>
                        <a:spcAft>
                          <a:spcPts val="800"/>
                        </a:spcAft>
                      </a:pPr>
                      <a:r>
                        <a:rPr lang="es-EC" sz="700">
                          <a:solidFill>
                            <a:schemeClr val="tx1"/>
                          </a:solidFill>
                          <a:effectLst/>
                        </a:rPr>
                        <a:t>10</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dirty="0">
                          <a:solidFill>
                            <a:schemeClr val="tx1"/>
                          </a:solidFill>
                          <a:effectLst/>
                        </a:rPr>
                        <a:t>Con mascarilla (99.1 %)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Ingreso (4)</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Mascarilla detectada, Bienvenido</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extLst>
                  <a:ext uri="{0D108BD9-81ED-4DB2-BD59-A6C34878D82A}">
                    <a16:rowId xmlns:a16="http://schemas.microsoft.com/office/drawing/2014/main" val="3428159809"/>
                  </a:ext>
                </a:extLst>
              </a:tr>
              <a:tr h="209081">
                <a:tc>
                  <a:txBody>
                    <a:bodyPr/>
                    <a:lstStyle/>
                    <a:p>
                      <a:pPr algn="ctr">
                        <a:lnSpc>
                          <a:spcPct val="200000"/>
                        </a:lnSpc>
                        <a:spcAft>
                          <a:spcPts val="800"/>
                        </a:spcAft>
                      </a:pPr>
                      <a:r>
                        <a:rPr lang="es-EC" sz="700">
                          <a:solidFill>
                            <a:schemeClr val="tx1"/>
                          </a:solidFill>
                          <a:effectLst/>
                        </a:rPr>
                        <a:t>11</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Sin mascarilla (99.3 %)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Ingreso (5)</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Póngase la mascarilla</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extLst>
                  <a:ext uri="{0D108BD9-81ED-4DB2-BD59-A6C34878D82A}">
                    <a16:rowId xmlns:a16="http://schemas.microsoft.com/office/drawing/2014/main" val="2674682950"/>
                  </a:ext>
                </a:extLst>
              </a:tr>
              <a:tr h="569290">
                <a:tc>
                  <a:txBody>
                    <a:bodyPr/>
                    <a:lstStyle/>
                    <a:p>
                      <a:pPr algn="ctr">
                        <a:lnSpc>
                          <a:spcPct val="200000"/>
                        </a:lnSpc>
                        <a:spcAft>
                          <a:spcPts val="800"/>
                        </a:spcAft>
                      </a:pPr>
                      <a:r>
                        <a:rPr lang="es-EC" sz="700">
                          <a:solidFill>
                            <a:schemeClr val="tx1"/>
                          </a:solidFill>
                          <a:effectLst/>
                        </a:rPr>
                        <a:t>12</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dirty="0">
                          <a:solidFill>
                            <a:schemeClr val="tx1"/>
                          </a:solidFill>
                          <a:effectLst/>
                        </a:rPr>
                        <a:t>Con mascarilla (97.8 %)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dirty="0">
                          <a:solidFill>
                            <a:schemeClr val="tx1"/>
                          </a:solidFill>
                          <a:effectLst/>
                        </a:rPr>
                        <a:t>Ingreso (6)</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Mascarilla detectada, Bienvenido</a:t>
                      </a:r>
                      <a:endParaRPr lang="es-EC" sz="800">
                        <a:solidFill>
                          <a:schemeClr val="tx1"/>
                        </a:solidFill>
                        <a:effectLst/>
                      </a:endParaRPr>
                    </a:p>
                    <a:p>
                      <a:pPr algn="just">
                        <a:lnSpc>
                          <a:spcPct val="200000"/>
                        </a:lnSpc>
                        <a:spcAft>
                          <a:spcPts val="800"/>
                        </a:spcAft>
                      </a:pPr>
                      <a:r>
                        <a:rPr lang="es-EC" sz="700">
                          <a:solidFill>
                            <a:schemeClr val="tx1"/>
                          </a:solidFill>
                          <a:effectLst/>
                        </a:rPr>
                        <a:t>Aforo al 50 %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extLst>
                  <a:ext uri="{0D108BD9-81ED-4DB2-BD59-A6C34878D82A}">
                    <a16:rowId xmlns:a16="http://schemas.microsoft.com/office/drawing/2014/main" val="4249824304"/>
                  </a:ext>
                </a:extLst>
              </a:tr>
              <a:tr h="209081">
                <a:tc>
                  <a:txBody>
                    <a:bodyPr/>
                    <a:lstStyle/>
                    <a:p>
                      <a:pPr algn="ctr">
                        <a:lnSpc>
                          <a:spcPct val="200000"/>
                        </a:lnSpc>
                        <a:spcAft>
                          <a:spcPts val="800"/>
                        </a:spcAft>
                      </a:pPr>
                      <a:r>
                        <a:rPr lang="es-EC" sz="700">
                          <a:solidFill>
                            <a:schemeClr val="tx1"/>
                          </a:solidFill>
                          <a:effectLst/>
                        </a:rPr>
                        <a:t>13</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dirty="0">
                          <a:solidFill>
                            <a:schemeClr val="tx1"/>
                          </a:solidFill>
                          <a:effectLst/>
                        </a:rPr>
                        <a:t>Con mascarilla (98.1 %)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Ingreso (7)</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Mascarilla detectada, Bienvenido</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extLst>
                  <a:ext uri="{0D108BD9-81ED-4DB2-BD59-A6C34878D82A}">
                    <a16:rowId xmlns:a16="http://schemas.microsoft.com/office/drawing/2014/main" val="2467713024"/>
                  </a:ext>
                </a:extLst>
              </a:tr>
              <a:tr h="209081">
                <a:tc>
                  <a:txBody>
                    <a:bodyPr/>
                    <a:lstStyle/>
                    <a:p>
                      <a:pPr algn="ctr">
                        <a:lnSpc>
                          <a:spcPct val="200000"/>
                        </a:lnSpc>
                        <a:spcAft>
                          <a:spcPts val="800"/>
                        </a:spcAft>
                      </a:pPr>
                      <a:r>
                        <a:rPr lang="es-EC" sz="700">
                          <a:solidFill>
                            <a:schemeClr val="tx1"/>
                          </a:solidFill>
                          <a:effectLst/>
                        </a:rPr>
                        <a:t>14</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Con mascarilla (98.0 %)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dirty="0">
                          <a:solidFill>
                            <a:schemeClr val="tx1"/>
                          </a:solidFill>
                          <a:effectLst/>
                        </a:rPr>
                        <a:t>Ingreso (8)</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Mascarilla detectada, Bienvenido</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extLst>
                  <a:ext uri="{0D108BD9-81ED-4DB2-BD59-A6C34878D82A}">
                    <a16:rowId xmlns:a16="http://schemas.microsoft.com/office/drawing/2014/main" val="1911476889"/>
                  </a:ext>
                </a:extLst>
              </a:tr>
              <a:tr h="569290">
                <a:tc>
                  <a:txBody>
                    <a:bodyPr/>
                    <a:lstStyle/>
                    <a:p>
                      <a:pPr algn="ctr">
                        <a:lnSpc>
                          <a:spcPct val="200000"/>
                        </a:lnSpc>
                        <a:spcAft>
                          <a:spcPts val="800"/>
                        </a:spcAft>
                      </a:pPr>
                      <a:r>
                        <a:rPr lang="es-EC" sz="700">
                          <a:solidFill>
                            <a:schemeClr val="tx1"/>
                          </a:solidFill>
                          <a:effectLst/>
                        </a:rPr>
                        <a:t>15</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Con mascarilla (98.1 %)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dirty="0">
                          <a:solidFill>
                            <a:schemeClr val="tx1"/>
                          </a:solidFill>
                          <a:effectLst/>
                        </a:rPr>
                        <a:t>Ingreso (9)</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Mascarilla detectada, Bienvenido</a:t>
                      </a:r>
                      <a:endParaRPr lang="es-EC" sz="800">
                        <a:solidFill>
                          <a:schemeClr val="tx1"/>
                        </a:solidFill>
                        <a:effectLst/>
                      </a:endParaRPr>
                    </a:p>
                    <a:p>
                      <a:pPr algn="just">
                        <a:lnSpc>
                          <a:spcPct val="200000"/>
                        </a:lnSpc>
                        <a:spcAft>
                          <a:spcPts val="800"/>
                        </a:spcAft>
                      </a:pPr>
                      <a:r>
                        <a:rPr lang="es-EC" sz="700">
                          <a:solidFill>
                            <a:schemeClr val="tx1"/>
                          </a:solidFill>
                          <a:effectLst/>
                        </a:rPr>
                        <a:t>Aforo al 75%</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extLst>
                  <a:ext uri="{0D108BD9-81ED-4DB2-BD59-A6C34878D82A}">
                    <a16:rowId xmlns:a16="http://schemas.microsoft.com/office/drawing/2014/main" val="2596073149"/>
                  </a:ext>
                </a:extLst>
              </a:tr>
              <a:tr h="209081">
                <a:tc>
                  <a:txBody>
                    <a:bodyPr/>
                    <a:lstStyle/>
                    <a:p>
                      <a:pPr algn="ctr">
                        <a:lnSpc>
                          <a:spcPct val="200000"/>
                        </a:lnSpc>
                        <a:spcAft>
                          <a:spcPts val="800"/>
                        </a:spcAft>
                      </a:pPr>
                      <a:r>
                        <a:rPr lang="es-EC" sz="700">
                          <a:solidFill>
                            <a:schemeClr val="tx1"/>
                          </a:solidFill>
                          <a:effectLst/>
                        </a:rPr>
                        <a:t>16</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No hay detección</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Salida (8)</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dirty="0">
                          <a:solidFill>
                            <a:schemeClr val="tx1"/>
                          </a:solidFill>
                          <a:effectLst/>
                        </a:rPr>
                        <a:t>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extLst>
                  <a:ext uri="{0D108BD9-81ED-4DB2-BD59-A6C34878D82A}">
                    <a16:rowId xmlns:a16="http://schemas.microsoft.com/office/drawing/2014/main" val="33805819"/>
                  </a:ext>
                </a:extLst>
              </a:tr>
              <a:tr h="209081">
                <a:tc>
                  <a:txBody>
                    <a:bodyPr/>
                    <a:lstStyle/>
                    <a:p>
                      <a:pPr algn="ctr">
                        <a:lnSpc>
                          <a:spcPct val="200000"/>
                        </a:lnSpc>
                        <a:spcAft>
                          <a:spcPts val="800"/>
                        </a:spcAft>
                      </a:pPr>
                      <a:r>
                        <a:rPr lang="es-EC" sz="700">
                          <a:solidFill>
                            <a:schemeClr val="tx1"/>
                          </a:solidFill>
                          <a:effectLst/>
                        </a:rPr>
                        <a:t>17</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No hay detección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Salida (7)</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extLst>
                  <a:ext uri="{0D108BD9-81ED-4DB2-BD59-A6C34878D82A}">
                    <a16:rowId xmlns:a16="http://schemas.microsoft.com/office/drawing/2014/main" val="7687131"/>
                  </a:ext>
                </a:extLst>
              </a:tr>
              <a:tr h="209081">
                <a:tc>
                  <a:txBody>
                    <a:bodyPr/>
                    <a:lstStyle/>
                    <a:p>
                      <a:pPr algn="ctr">
                        <a:lnSpc>
                          <a:spcPct val="200000"/>
                        </a:lnSpc>
                        <a:spcAft>
                          <a:spcPts val="800"/>
                        </a:spcAft>
                      </a:pPr>
                      <a:r>
                        <a:rPr lang="es-EC" sz="700">
                          <a:solidFill>
                            <a:schemeClr val="tx1"/>
                          </a:solidFill>
                          <a:effectLst/>
                        </a:rPr>
                        <a:t>18</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No hay detección</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Salida (6)</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a:solidFill>
                            <a:schemeClr val="tx1"/>
                          </a:solidFill>
                          <a:effectLst/>
                        </a:rPr>
                        <a:t>Aforo al 50 %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extLst>
                  <a:ext uri="{0D108BD9-81ED-4DB2-BD59-A6C34878D82A}">
                    <a16:rowId xmlns:a16="http://schemas.microsoft.com/office/drawing/2014/main" val="898321062"/>
                  </a:ext>
                </a:extLst>
              </a:tr>
              <a:tr h="209081">
                <a:tc>
                  <a:txBody>
                    <a:bodyPr/>
                    <a:lstStyle/>
                    <a:p>
                      <a:pPr algn="ctr">
                        <a:lnSpc>
                          <a:spcPct val="200000"/>
                        </a:lnSpc>
                        <a:spcAft>
                          <a:spcPts val="800"/>
                        </a:spcAft>
                      </a:pPr>
                      <a:r>
                        <a:rPr lang="es-EC" sz="700" dirty="0">
                          <a:solidFill>
                            <a:schemeClr val="tx1"/>
                          </a:solidFill>
                          <a:effectLst/>
                        </a:rPr>
                        <a:t>19</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dirty="0">
                          <a:solidFill>
                            <a:schemeClr val="tx1"/>
                          </a:solidFill>
                          <a:effectLst/>
                        </a:rPr>
                        <a:t>Con mascarilla (95.8 %)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dirty="0">
                          <a:solidFill>
                            <a:schemeClr val="tx1"/>
                          </a:solidFill>
                          <a:effectLst/>
                        </a:rPr>
                        <a:t>Ingreso (7)</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tc>
                  <a:txBody>
                    <a:bodyPr/>
                    <a:lstStyle/>
                    <a:p>
                      <a:pPr algn="just">
                        <a:lnSpc>
                          <a:spcPct val="200000"/>
                        </a:lnSpc>
                        <a:spcAft>
                          <a:spcPts val="800"/>
                        </a:spcAft>
                      </a:pPr>
                      <a:r>
                        <a:rPr lang="es-EC" sz="700" dirty="0">
                          <a:solidFill>
                            <a:schemeClr val="tx1"/>
                          </a:solidFill>
                          <a:effectLst/>
                        </a:rPr>
                        <a:t>Mascarilla detectada, Bienvenido</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6919" marR="46919" marT="0" marB="0"/>
                </a:tc>
                <a:extLst>
                  <a:ext uri="{0D108BD9-81ED-4DB2-BD59-A6C34878D82A}">
                    <a16:rowId xmlns:a16="http://schemas.microsoft.com/office/drawing/2014/main" val="2120992481"/>
                  </a:ext>
                </a:extLst>
              </a:tr>
            </a:tbl>
          </a:graphicData>
        </a:graphic>
      </p:graphicFrame>
      <p:graphicFrame>
        <p:nvGraphicFramePr>
          <p:cNvPr id="8" name="Tabla 7">
            <a:extLst>
              <a:ext uri="{FF2B5EF4-FFF2-40B4-BE49-F238E27FC236}">
                <a16:creationId xmlns:a16="http://schemas.microsoft.com/office/drawing/2014/main" id="{D9B95FD2-5933-47F2-A96C-57E508A411B9}"/>
              </a:ext>
            </a:extLst>
          </p:cNvPr>
          <p:cNvGraphicFramePr>
            <a:graphicFrameLocks noGrp="1"/>
          </p:cNvGraphicFramePr>
          <p:nvPr>
            <p:extLst>
              <p:ext uri="{D42A27DB-BD31-4B8C-83A1-F6EECF244321}">
                <p14:modId xmlns:p14="http://schemas.microsoft.com/office/powerpoint/2010/main" val="4262933244"/>
              </p:ext>
            </p:extLst>
          </p:nvPr>
        </p:nvGraphicFramePr>
        <p:xfrm>
          <a:off x="973633" y="4007757"/>
          <a:ext cx="3681372" cy="889000"/>
        </p:xfrm>
        <a:graphic>
          <a:graphicData uri="http://schemas.openxmlformats.org/drawingml/2006/table">
            <a:tbl>
              <a:tblPr firstRow="1" bandRow="1">
                <a:tableStyleId>{5C22544A-7EE6-4342-B048-85BDC9FD1C3A}</a:tableStyleId>
              </a:tblPr>
              <a:tblGrid>
                <a:gridCol w="1840686">
                  <a:extLst>
                    <a:ext uri="{9D8B030D-6E8A-4147-A177-3AD203B41FA5}">
                      <a16:colId xmlns:a16="http://schemas.microsoft.com/office/drawing/2014/main" val="178048845"/>
                    </a:ext>
                  </a:extLst>
                </a:gridCol>
                <a:gridCol w="1840686">
                  <a:extLst>
                    <a:ext uri="{9D8B030D-6E8A-4147-A177-3AD203B41FA5}">
                      <a16:colId xmlns:a16="http://schemas.microsoft.com/office/drawing/2014/main" val="1394610627"/>
                    </a:ext>
                  </a:extLst>
                </a:gridCol>
              </a:tblGrid>
              <a:tr h="370840">
                <a:tc>
                  <a:txBody>
                    <a:bodyPr/>
                    <a:lstStyle/>
                    <a:p>
                      <a:pPr algn="ctr"/>
                      <a:r>
                        <a:rPr lang="es-EC" sz="1400" dirty="0">
                          <a:latin typeface="Calibri" panose="020F0502020204030204" pitchFamily="34" charset="0"/>
                          <a:cs typeface="Calibri" panose="020F0502020204030204" pitchFamily="34" charset="0"/>
                        </a:rPr>
                        <a:t>Atura cámara conteo</a:t>
                      </a:r>
                    </a:p>
                  </a:txBody>
                  <a:tcPr/>
                </a:tc>
                <a:tc>
                  <a:txBody>
                    <a:bodyPr/>
                    <a:lstStyle/>
                    <a:p>
                      <a:pPr algn="ctr"/>
                      <a:r>
                        <a:rPr lang="es-EC" sz="1400" dirty="0">
                          <a:latin typeface="Calibri" panose="020F0502020204030204" pitchFamily="34" charset="0"/>
                          <a:cs typeface="Calibri" panose="020F0502020204030204" pitchFamily="34" charset="0"/>
                        </a:rPr>
                        <a:t>Altura cámara Detección mascarilla</a:t>
                      </a:r>
                    </a:p>
                  </a:txBody>
                  <a:tcPr/>
                </a:tc>
                <a:extLst>
                  <a:ext uri="{0D108BD9-81ED-4DB2-BD59-A6C34878D82A}">
                    <a16:rowId xmlns:a16="http://schemas.microsoft.com/office/drawing/2014/main" val="3682428975"/>
                  </a:ext>
                </a:extLst>
              </a:tr>
              <a:tr h="370840">
                <a:tc>
                  <a:txBody>
                    <a:bodyPr/>
                    <a:lstStyle/>
                    <a:p>
                      <a:pPr algn="ctr"/>
                      <a:r>
                        <a:rPr lang="es-EC" sz="1600" dirty="0">
                          <a:latin typeface="Calibri" panose="020F0502020204030204" pitchFamily="34" charset="0"/>
                          <a:cs typeface="Calibri" panose="020F0502020204030204" pitchFamily="34" charset="0"/>
                        </a:rPr>
                        <a:t>3,00 [m]</a:t>
                      </a:r>
                    </a:p>
                  </a:txBody>
                  <a:tcPr/>
                </a:tc>
                <a:tc>
                  <a:txBody>
                    <a:bodyPr/>
                    <a:lstStyle/>
                    <a:p>
                      <a:pPr algn="ctr"/>
                      <a:r>
                        <a:rPr lang="es-EC" sz="1600" dirty="0">
                          <a:latin typeface="Calibri" panose="020F0502020204030204" pitchFamily="34" charset="0"/>
                          <a:cs typeface="Calibri" panose="020F0502020204030204" pitchFamily="34" charset="0"/>
                        </a:rPr>
                        <a:t>1,60 [m] </a:t>
                      </a:r>
                    </a:p>
                  </a:txBody>
                  <a:tcPr/>
                </a:tc>
                <a:extLst>
                  <a:ext uri="{0D108BD9-81ED-4DB2-BD59-A6C34878D82A}">
                    <a16:rowId xmlns:a16="http://schemas.microsoft.com/office/drawing/2014/main" val="2565507541"/>
                  </a:ext>
                </a:extLst>
              </a:tr>
            </a:tbl>
          </a:graphicData>
        </a:graphic>
      </p:graphicFrame>
      <p:graphicFrame>
        <p:nvGraphicFramePr>
          <p:cNvPr id="9" name="Tabla 7">
            <a:extLst>
              <a:ext uri="{FF2B5EF4-FFF2-40B4-BE49-F238E27FC236}">
                <a16:creationId xmlns:a16="http://schemas.microsoft.com/office/drawing/2014/main" id="{25414BDA-9BE8-4D56-B8AE-213186E7611B}"/>
              </a:ext>
            </a:extLst>
          </p:cNvPr>
          <p:cNvGraphicFramePr>
            <a:graphicFrameLocks noGrp="1"/>
          </p:cNvGraphicFramePr>
          <p:nvPr>
            <p:extLst>
              <p:ext uri="{D42A27DB-BD31-4B8C-83A1-F6EECF244321}">
                <p14:modId xmlns:p14="http://schemas.microsoft.com/office/powerpoint/2010/main" val="3468788739"/>
              </p:ext>
            </p:extLst>
          </p:nvPr>
        </p:nvGraphicFramePr>
        <p:xfrm>
          <a:off x="973633" y="5281898"/>
          <a:ext cx="3681372" cy="741680"/>
        </p:xfrm>
        <a:graphic>
          <a:graphicData uri="http://schemas.openxmlformats.org/drawingml/2006/table">
            <a:tbl>
              <a:tblPr firstRow="1" bandRow="1">
                <a:tableStyleId>{5C22544A-7EE6-4342-B048-85BDC9FD1C3A}</a:tableStyleId>
              </a:tblPr>
              <a:tblGrid>
                <a:gridCol w="1840686">
                  <a:extLst>
                    <a:ext uri="{9D8B030D-6E8A-4147-A177-3AD203B41FA5}">
                      <a16:colId xmlns:a16="http://schemas.microsoft.com/office/drawing/2014/main" val="178048845"/>
                    </a:ext>
                  </a:extLst>
                </a:gridCol>
                <a:gridCol w="1840686">
                  <a:extLst>
                    <a:ext uri="{9D8B030D-6E8A-4147-A177-3AD203B41FA5}">
                      <a16:colId xmlns:a16="http://schemas.microsoft.com/office/drawing/2014/main" val="1394610627"/>
                    </a:ext>
                  </a:extLst>
                </a:gridCol>
              </a:tblGrid>
              <a:tr h="370840">
                <a:tc>
                  <a:txBody>
                    <a:bodyPr/>
                    <a:lstStyle/>
                    <a:p>
                      <a:pPr algn="ctr"/>
                      <a:r>
                        <a:rPr lang="es-EC" sz="1400" dirty="0">
                          <a:latin typeface="Calibri" panose="020F0502020204030204" pitchFamily="34" charset="0"/>
                          <a:cs typeface="Calibri" panose="020F0502020204030204" pitchFamily="34" charset="0"/>
                        </a:rPr>
                        <a:t>Horario</a:t>
                      </a:r>
                    </a:p>
                  </a:txBody>
                  <a:tcPr/>
                </a:tc>
                <a:tc>
                  <a:txBody>
                    <a:bodyPr/>
                    <a:lstStyle/>
                    <a:p>
                      <a:pPr algn="ctr"/>
                      <a:r>
                        <a:rPr lang="es-EC" sz="1400" dirty="0">
                          <a:latin typeface="Calibri" panose="020F0502020204030204" pitchFamily="34" charset="0"/>
                          <a:cs typeface="Calibri" panose="020F0502020204030204" pitchFamily="34" charset="0"/>
                        </a:rPr>
                        <a:t>Situación climática</a:t>
                      </a:r>
                    </a:p>
                  </a:txBody>
                  <a:tcPr/>
                </a:tc>
                <a:extLst>
                  <a:ext uri="{0D108BD9-81ED-4DB2-BD59-A6C34878D82A}">
                    <a16:rowId xmlns:a16="http://schemas.microsoft.com/office/drawing/2014/main" val="3682428975"/>
                  </a:ext>
                </a:extLst>
              </a:tr>
              <a:tr h="370840">
                <a:tc>
                  <a:txBody>
                    <a:bodyPr/>
                    <a:lstStyle/>
                    <a:p>
                      <a:pPr algn="ctr"/>
                      <a:r>
                        <a:rPr lang="es-EC" sz="1600" dirty="0">
                          <a:latin typeface="Calibri" panose="020F0502020204030204" pitchFamily="34" charset="0"/>
                          <a:cs typeface="Calibri" panose="020F0502020204030204" pitchFamily="34" charset="0"/>
                        </a:rPr>
                        <a:t>13:00 – 15:00 h</a:t>
                      </a:r>
                    </a:p>
                  </a:txBody>
                  <a:tcPr/>
                </a:tc>
                <a:tc>
                  <a:txBody>
                    <a:bodyPr/>
                    <a:lstStyle/>
                    <a:p>
                      <a:pPr algn="ctr"/>
                      <a:r>
                        <a:rPr lang="es-EC" sz="1600" dirty="0">
                          <a:latin typeface="Calibri" panose="020F0502020204030204" pitchFamily="34" charset="0"/>
                          <a:cs typeface="Calibri" panose="020F0502020204030204" pitchFamily="34" charset="0"/>
                        </a:rPr>
                        <a:t>Soleado</a:t>
                      </a:r>
                    </a:p>
                  </a:txBody>
                  <a:tcPr/>
                </a:tc>
                <a:extLst>
                  <a:ext uri="{0D108BD9-81ED-4DB2-BD59-A6C34878D82A}">
                    <a16:rowId xmlns:a16="http://schemas.microsoft.com/office/drawing/2014/main" val="2565507541"/>
                  </a:ext>
                </a:extLst>
              </a:tr>
            </a:tbl>
          </a:graphicData>
        </a:graphic>
      </p:graphicFrame>
    </p:spTree>
    <p:extLst>
      <p:ext uri="{BB962C8B-B14F-4D97-AF65-F5344CB8AC3E}">
        <p14:creationId xmlns:p14="http://schemas.microsoft.com/office/powerpoint/2010/main" val="669169289"/>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p:cNvSpPr txBox="1">
            <a:spLocks/>
          </p:cNvSpPr>
          <p:nvPr/>
        </p:nvSpPr>
        <p:spPr>
          <a:xfrm>
            <a:off x="8254538" y="167039"/>
            <a:ext cx="3749964"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S" altLang="ko-KR" sz="2000" dirty="0">
                <a:cs typeface="Arial" pitchFamily="34" charset="0"/>
              </a:rPr>
              <a:t>Escenarios de prueba</a:t>
            </a:r>
          </a:p>
          <a:p>
            <a:endParaRPr lang="es-EC" sz="2000" b="1" dirty="0">
              <a:cs typeface="Arial" pitchFamily="34" charset="0"/>
            </a:endParaRPr>
          </a:p>
        </p:txBody>
      </p:sp>
      <p:cxnSp>
        <p:nvCxnSpPr>
          <p:cNvPr id="35"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pic>
        <p:nvPicPr>
          <p:cNvPr id="6" name="Imagen 5">
            <a:extLst>
              <a:ext uri="{FF2B5EF4-FFF2-40B4-BE49-F238E27FC236}">
                <a16:creationId xmlns:a16="http://schemas.microsoft.com/office/drawing/2014/main" id="{8FF17F53-1125-427F-813C-6E7846682A64}"/>
              </a:ext>
            </a:extLst>
          </p:cNvPr>
          <p:cNvPicPr>
            <a:picLocks noChangeAspect="1"/>
          </p:cNvPicPr>
          <p:nvPr/>
        </p:nvPicPr>
        <p:blipFill>
          <a:blip r:embed="rId2"/>
          <a:stretch>
            <a:fillRect/>
          </a:stretch>
        </p:blipFill>
        <p:spPr>
          <a:xfrm>
            <a:off x="991870" y="678180"/>
            <a:ext cx="3665220" cy="5501640"/>
          </a:xfrm>
          <a:prstGeom prst="rect">
            <a:avLst/>
          </a:prstGeom>
        </p:spPr>
      </p:pic>
      <p:pic>
        <p:nvPicPr>
          <p:cNvPr id="7" name="Imagen 6">
            <a:extLst>
              <a:ext uri="{FF2B5EF4-FFF2-40B4-BE49-F238E27FC236}">
                <a16:creationId xmlns:a16="http://schemas.microsoft.com/office/drawing/2014/main" id="{59798294-7C26-4E04-B83C-ADBBFF9B8BB7}"/>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466060" y="752827"/>
            <a:ext cx="3576955" cy="2077720"/>
          </a:xfrm>
          <a:prstGeom prst="rect">
            <a:avLst/>
          </a:prstGeom>
        </p:spPr>
      </p:pic>
      <p:sp>
        <p:nvSpPr>
          <p:cNvPr id="9" name="CuadroTexto 8">
            <a:extLst>
              <a:ext uri="{FF2B5EF4-FFF2-40B4-BE49-F238E27FC236}">
                <a16:creationId xmlns:a16="http://schemas.microsoft.com/office/drawing/2014/main" id="{161A4AE3-C77C-45E9-A528-74C5823EB1F1}"/>
              </a:ext>
            </a:extLst>
          </p:cNvPr>
          <p:cNvSpPr txBox="1"/>
          <p:nvPr/>
        </p:nvSpPr>
        <p:spPr>
          <a:xfrm>
            <a:off x="5206537" y="3099415"/>
            <a:ext cx="6096000" cy="2031325"/>
          </a:xfrm>
          <a:prstGeom prst="rect">
            <a:avLst/>
          </a:prstGeom>
          <a:noFill/>
        </p:spPr>
        <p:txBody>
          <a:bodyPr wrap="square">
            <a:spAutoFit/>
          </a:bodyPr>
          <a:lstStyle/>
          <a:p>
            <a:pPr algn="just"/>
            <a:r>
              <a:rPr lang="es-EC" dirty="0">
                <a:solidFill>
                  <a:srgbClr val="000000"/>
                </a:solidFill>
                <a:latin typeface="Calibri" panose="020F0502020204030204" pitchFamily="34" charset="0"/>
                <a:ea typeface="Times New Roman" panose="02020603050405020304" pitchFamily="18" charset="0"/>
                <a:cs typeface="Calibri" panose="020F0502020204030204" pitchFamily="34" charset="0"/>
              </a:rPr>
              <a:t>S</a:t>
            </a:r>
            <a:r>
              <a:rPr lang="es-EC"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 obtuvieron detecciones con valores de confianza muy altos, cercanos al 100 % en el caso de las clases Con mascarilla y Sin mascarilla. </a:t>
            </a:r>
          </a:p>
          <a:p>
            <a:endParaRPr lang="es-EC" sz="1800" dirty="0">
              <a:solidFill>
                <a:srgbClr val="000000"/>
              </a:solidFill>
              <a:effectLst/>
              <a:latin typeface="Times New Roman" panose="02020603050405020304" pitchFamily="18" charset="0"/>
              <a:ea typeface="Times New Roman" panose="02020603050405020304" pitchFamily="18" charset="0"/>
            </a:endParaRPr>
          </a:p>
          <a:p>
            <a:pPr algn="just"/>
            <a:r>
              <a:rPr lang="es-EC" sz="1800" dirty="0">
                <a:solidFill>
                  <a:srgbClr val="000000"/>
                </a:solidFill>
                <a:effectLst/>
                <a:latin typeface="Times New Roman" panose="02020603050405020304" pitchFamily="18" charset="0"/>
                <a:ea typeface="Times New Roman" panose="02020603050405020304" pitchFamily="18" charset="0"/>
              </a:rPr>
              <a:t>En el caso de la clase Mascarilla usada incorrectamente se vio un rendimiento muy mejorado, ya se alcanzó porcentajes superiores al 70% de confianza en la detección</a:t>
            </a:r>
            <a:endParaRPr lang="es-EC" dirty="0"/>
          </a:p>
        </p:txBody>
      </p:sp>
    </p:spTree>
    <p:extLst>
      <p:ext uri="{BB962C8B-B14F-4D97-AF65-F5344CB8AC3E}">
        <p14:creationId xmlns:p14="http://schemas.microsoft.com/office/powerpoint/2010/main" val="2264246647"/>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p:cNvSpPr txBox="1">
            <a:spLocks/>
          </p:cNvSpPr>
          <p:nvPr/>
        </p:nvSpPr>
        <p:spPr>
          <a:xfrm>
            <a:off x="8254538" y="167039"/>
            <a:ext cx="3749964"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S" altLang="ko-KR" sz="2000" dirty="0">
                <a:cs typeface="Arial" pitchFamily="34" charset="0"/>
              </a:rPr>
              <a:t>Escenarios de prueba</a:t>
            </a:r>
          </a:p>
          <a:p>
            <a:endParaRPr lang="es-EC" sz="2000" b="1" dirty="0">
              <a:cs typeface="Arial" pitchFamily="34" charset="0"/>
            </a:endParaRPr>
          </a:p>
        </p:txBody>
      </p:sp>
      <p:cxnSp>
        <p:nvCxnSpPr>
          <p:cNvPr id="35"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pic>
        <p:nvPicPr>
          <p:cNvPr id="4" name="Imagen 3" descr="Descripción no disponible.">
            <a:extLst>
              <a:ext uri="{FF2B5EF4-FFF2-40B4-BE49-F238E27FC236}">
                <a16:creationId xmlns:a16="http://schemas.microsoft.com/office/drawing/2014/main" id="{5FC5CE22-1600-4260-91D3-23E9E2D378F4}"/>
              </a:ext>
            </a:extLst>
          </p:cNvPr>
          <p:cNvPicPr>
            <a:picLocks noChangeAspect="1"/>
          </p:cNvPicPr>
          <p:nvPr/>
        </p:nvPicPr>
        <p:blipFill rotWithShape="1">
          <a:blip r:embed="rId2">
            <a:extLst>
              <a:ext uri="{28A0092B-C50C-407E-A947-70E740481C1C}">
                <a14:useLocalDpi xmlns:a14="http://schemas.microsoft.com/office/drawing/2010/main" val="0"/>
              </a:ext>
            </a:extLst>
          </a:blip>
          <a:srcRect l="25643" r="16181"/>
          <a:stretch/>
        </p:blipFill>
        <p:spPr bwMode="auto">
          <a:xfrm>
            <a:off x="1264260" y="1687880"/>
            <a:ext cx="2169820" cy="2097833"/>
          </a:xfrm>
          <a:prstGeom prst="rect">
            <a:avLst/>
          </a:prstGeom>
          <a:noFill/>
          <a:ln>
            <a:no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6B2C83BA-0F8F-4D28-9486-EFD32051EF13}"/>
              </a:ext>
            </a:extLst>
          </p:cNvPr>
          <p:cNvSpPr txBox="1"/>
          <p:nvPr/>
        </p:nvSpPr>
        <p:spPr>
          <a:xfrm>
            <a:off x="426720" y="1041549"/>
            <a:ext cx="3789680" cy="646331"/>
          </a:xfrm>
          <a:prstGeom prst="rect">
            <a:avLst/>
          </a:prstGeom>
          <a:noFill/>
        </p:spPr>
        <p:txBody>
          <a:bodyPr wrap="square">
            <a:spAutoFit/>
          </a:bodyPr>
          <a:lstStyle/>
          <a:p>
            <a:r>
              <a:rPr lang="es-EC"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Escenario 3: Centro Fisioterapéutico </a:t>
            </a:r>
          </a:p>
          <a:p>
            <a:pPr algn="ctr"/>
            <a:r>
              <a:rPr lang="es-EC"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“FISIO ON”</a:t>
            </a:r>
            <a:endParaRPr lang="es-EC" b="1" dirty="0">
              <a:latin typeface="Calibri" panose="020F0502020204030204" pitchFamily="34" charset="0"/>
              <a:cs typeface="Calibri" panose="020F0502020204030204" pitchFamily="34" charset="0"/>
            </a:endParaRPr>
          </a:p>
        </p:txBody>
      </p:sp>
      <p:graphicFrame>
        <p:nvGraphicFramePr>
          <p:cNvPr id="3" name="Tabla 2">
            <a:extLst>
              <a:ext uri="{FF2B5EF4-FFF2-40B4-BE49-F238E27FC236}">
                <a16:creationId xmlns:a16="http://schemas.microsoft.com/office/drawing/2014/main" id="{24860272-19A7-44F1-A6EF-275CAFDDE8AD}"/>
              </a:ext>
            </a:extLst>
          </p:cNvPr>
          <p:cNvGraphicFramePr>
            <a:graphicFrameLocks noGrp="1"/>
          </p:cNvGraphicFramePr>
          <p:nvPr>
            <p:extLst>
              <p:ext uri="{D42A27DB-BD31-4B8C-83A1-F6EECF244321}">
                <p14:modId xmlns:p14="http://schemas.microsoft.com/office/powerpoint/2010/main" val="2990616530"/>
              </p:ext>
            </p:extLst>
          </p:nvPr>
        </p:nvGraphicFramePr>
        <p:xfrm>
          <a:off x="4688180" y="1041549"/>
          <a:ext cx="6835833" cy="4601468"/>
        </p:xfrm>
        <a:graphic>
          <a:graphicData uri="http://schemas.openxmlformats.org/drawingml/2006/table">
            <a:tbl>
              <a:tblPr firstRow="1" firstCol="1" bandRow="1">
                <a:tableStyleId>{5C22544A-7EE6-4342-B048-85BDC9FD1C3A}</a:tableStyleId>
              </a:tblPr>
              <a:tblGrid>
                <a:gridCol w="642236">
                  <a:extLst>
                    <a:ext uri="{9D8B030D-6E8A-4147-A177-3AD203B41FA5}">
                      <a16:colId xmlns:a16="http://schemas.microsoft.com/office/drawing/2014/main" val="3752180098"/>
                    </a:ext>
                  </a:extLst>
                </a:gridCol>
                <a:gridCol w="2387781">
                  <a:extLst>
                    <a:ext uri="{9D8B030D-6E8A-4147-A177-3AD203B41FA5}">
                      <a16:colId xmlns:a16="http://schemas.microsoft.com/office/drawing/2014/main" val="3075658453"/>
                    </a:ext>
                  </a:extLst>
                </a:gridCol>
                <a:gridCol w="1449294">
                  <a:extLst>
                    <a:ext uri="{9D8B030D-6E8A-4147-A177-3AD203B41FA5}">
                      <a16:colId xmlns:a16="http://schemas.microsoft.com/office/drawing/2014/main" val="1139619169"/>
                    </a:ext>
                  </a:extLst>
                </a:gridCol>
                <a:gridCol w="2356522">
                  <a:extLst>
                    <a:ext uri="{9D8B030D-6E8A-4147-A177-3AD203B41FA5}">
                      <a16:colId xmlns:a16="http://schemas.microsoft.com/office/drawing/2014/main" val="1245598577"/>
                    </a:ext>
                  </a:extLst>
                </a:gridCol>
              </a:tblGrid>
              <a:tr h="431423">
                <a:tc>
                  <a:txBody>
                    <a:bodyPr/>
                    <a:lstStyle/>
                    <a:p>
                      <a:pPr algn="ctr">
                        <a:lnSpc>
                          <a:spcPct val="150000"/>
                        </a:lnSpc>
                        <a:spcAft>
                          <a:spcPts val="800"/>
                        </a:spcAft>
                      </a:pPr>
                      <a:r>
                        <a:rPr lang="es-EC" sz="800" dirty="0">
                          <a:solidFill>
                            <a:schemeClr val="tx1"/>
                          </a:solidFill>
                          <a:effectLst/>
                        </a:rPr>
                        <a:t>USUARIO</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a:solidFill>
                            <a:schemeClr val="tx1"/>
                          </a:solidFill>
                          <a:effectLst/>
                        </a:rPr>
                        <a:t>DETECCIÓN DE MASCARILLA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a:solidFill>
                            <a:schemeClr val="tx1"/>
                          </a:solidFill>
                          <a:effectLst/>
                        </a:rPr>
                        <a:t>CONTEO DE PERSONAS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ctr">
                        <a:lnSpc>
                          <a:spcPct val="200000"/>
                        </a:lnSpc>
                        <a:spcAft>
                          <a:spcPts val="800"/>
                        </a:spcAft>
                      </a:pPr>
                      <a:r>
                        <a:rPr lang="es-EC" sz="800">
                          <a:solidFill>
                            <a:schemeClr val="tx1"/>
                          </a:solidFill>
                          <a:effectLst/>
                        </a:rPr>
                        <a:t>ALARMAS</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extLst>
                  <a:ext uri="{0D108BD9-81ED-4DB2-BD59-A6C34878D82A}">
                    <a16:rowId xmlns:a16="http://schemas.microsoft.com/office/drawing/2014/main" val="621145411"/>
                  </a:ext>
                </a:extLst>
              </a:tr>
              <a:tr h="199475">
                <a:tc>
                  <a:txBody>
                    <a:bodyPr/>
                    <a:lstStyle/>
                    <a:p>
                      <a:pPr algn="ctr">
                        <a:lnSpc>
                          <a:spcPct val="200000"/>
                        </a:lnSpc>
                        <a:spcAft>
                          <a:spcPts val="800"/>
                        </a:spcAft>
                      </a:pPr>
                      <a:r>
                        <a:rPr lang="es-EC" sz="800" dirty="0">
                          <a:solidFill>
                            <a:schemeClr val="tx1"/>
                          </a:solidFill>
                          <a:effectLst/>
                        </a:rPr>
                        <a:t>1</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dirty="0">
                          <a:solidFill>
                            <a:schemeClr val="tx1"/>
                          </a:solidFill>
                          <a:effectLst/>
                        </a:rPr>
                        <a:t>Con mascarilla (94.2 %)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dirty="0">
                          <a:solidFill>
                            <a:schemeClr val="tx1"/>
                          </a:solidFill>
                          <a:effectLst/>
                        </a:rPr>
                        <a:t>Ingreso (1)</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dirty="0">
                          <a:solidFill>
                            <a:schemeClr val="tx1"/>
                          </a:solidFill>
                          <a:effectLst/>
                        </a:rPr>
                        <a:t>Mascarilla detectada, Bienvenido</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extLst>
                  <a:ext uri="{0D108BD9-81ED-4DB2-BD59-A6C34878D82A}">
                    <a16:rowId xmlns:a16="http://schemas.microsoft.com/office/drawing/2014/main" val="1490569096"/>
                  </a:ext>
                </a:extLst>
              </a:tr>
              <a:tr h="199475">
                <a:tc>
                  <a:txBody>
                    <a:bodyPr/>
                    <a:lstStyle/>
                    <a:p>
                      <a:pPr algn="ctr">
                        <a:lnSpc>
                          <a:spcPct val="200000"/>
                        </a:lnSpc>
                        <a:spcAft>
                          <a:spcPts val="800"/>
                        </a:spcAft>
                      </a:pPr>
                      <a:r>
                        <a:rPr lang="es-EC" sz="800">
                          <a:solidFill>
                            <a:schemeClr val="tx1"/>
                          </a:solidFill>
                          <a:effectLst/>
                        </a:rPr>
                        <a:t>2</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a:solidFill>
                            <a:schemeClr val="tx1"/>
                          </a:solidFill>
                          <a:effectLst/>
                        </a:rPr>
                        <a:t>Sin mascarilla (91.3 %)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a:solidFill>
                            <a:schemeClr val="tx1"/>
                          </a:solidFill>
                          <a:effectLst/>
                        </a:rPr>
                        <a:t>Ingreso (2)</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dirty="0">
                          <a:solidFill>
                            <a:schemeClr val="tx1"/>
                          </a:solidFill>
                          <a:effectLst/>
                        </a:rPr>
                        <a:t>Póngase la mascarilla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extLst>
                  <a:ext uri="{0D108BD9-81ED-4DB2-BD59-A6C34878D82A}">
                    <a16:rowId xmlns:a16="http://schemas.microsoft.com/office/drawing/2014/main" val="3818557107"/>
                  </a:ext>
                </a:extLst>
              </a:tr>
              <a:tr h="199475">
                <a:tc>
                  <a:txBody>
                    <a:bodyPr/>
                    <a:lstStyle/>
                    <a:p>
                      <a:pPr algn="ctr">
                        <a:lnSpc>
                          <a:spcPct val="200000"/>
                        </a:lnSpc>
                        <a:spcAft>
                          <a:spcPts val="800"/>
                        </a:spcAft>
                      </a:pPr>
                      <a:r>
                        <a:rPr lang="es-EC" sz="800">
                          <a:solidFill>
                            <a:schemeClr val="tx1"/>
                          </a:solidFill>
                          <a:effectLst/>
                        </a:rPr>
                        <a:t>3</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a:solidFill>
                            <a:schemeClr val="tx1"/>
                          </a:solidFill>
                          <a:effectLst/>
                        </a:rPr>
                        <a:t>Con mascarilla (92.1 %)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a:solidFill>
                            <a:schemeClr val="tx1"/>
                          </a:solidFill>
                          <a:effectLst/>
                        </a:rPr>
                        <a:t>Ingreso (3)</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dirty="0">
                          <a:solidFill>
                            <a:schemeClr val="tx1"/>
                          </a:solidFill>
                          <a:effectLst/>
                        </a:rPr>
                        <a:t>Mascarilla detectada, Bienvenido</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extLst>
                  <a:ext uri="{0D108BD9-81ED-4DB2-BD59-A6C34878D82A}">
                    <a16:rowId xmlns:a16="http://schemas.microsoft.com/office/drawing/2014/main" val="1876985281"/>
                  </a:ext>
                </a:extLst>
              </a:tr>
              <a:tr h="508739">
                <a:tc>
                  <a:txBody>
                    <a:bodyPr/>
                    <a:lstStyle/>
                    <a:p>
                      <a:pPr algn="ctr">
                        <a:lnSpc>
                          <a:spcPct val="200000"/>
                        </a:lnSpc>
                        <a:spcAft>
                          <a:spcPts val="800"/>
                        </a:spcAft>
                      </a:pPr>
                      <a:r>
                        <a:rPr lang="es-EC" sz="800">
                          <a:solidFill>
                            <a:schemeClr val="tx1"/>
                          </a:solidFill>
                          <a:effectLst/>
                        </a:rPr>
                        <a:t>4</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a:solidFill>
                            <a:schemeClr val="tx1"/>
                          </a:solidFill>
                          <a:effectLst/>
                        </a:rPr>
                        <a:t>Masc. en posición incorrecta (63.8 %)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a:solidFill>
                            <a:schemeClr val="tx1"/>
                          </a:solidFill>
                          <a:effectLst/>
                        </a:rPr>
                        <a:t>Ingreso (4)</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dirty="0">
                          <a:solidFill>
                            <a:schemeClr val="tx1"/>
                          </a:solidFill>
                          <a:effectLst/>
                        </a:rPr>
                        <a:t>Coloque su mascarilla correctamente</a:t>
                      </a:r>
                    </a:p>
                    <a:p>
                      <a:pPr algn="just">
                        <a:lnSpc>
                          <a:spcPct val="200000"/>
                        </a:lnSpc>
                        <a:spcAft>
                          <a:spcPts val="800"/>
                        </a:spcAft>
                      </a:pPr>
                      <a:r>
                        <a:rPr lang="es-EC" sz="800" dirty="0">
                          <a:solidFill>
                            <a:schemeClr val="tx1"/>
                          </a:solidFill>
                          <a:effectLst/>
                        </a:rPr>
                        <a:t>Aforo al 50 %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extLst>
                  <a:ext uri="{0D108BD9-81ED-4DB2-BD59-A6C34878D82A}">
                    <a16:rowId xmlns:a16="http://schemas.microsoft.com/office/drawing/2014/main" val="3052997092"/>
                  </a:ext>
                </a:extLst>
              </a:tr>
              <a:tr h="199475">
                <a:tc>
                  <a:txBody>
                    <a:bodyPr/>
                    <a:lstStyle/>
                    <a:p>
                      <a:pPr algn="ctr">
                        <a:lnSpc>
                          <a:spcPct val="200000"/>
                        </a:lnSpc>
                        <a:spcAft>
                          <a:spcPts val="800"/>
                        </a:spcAft>
                      </a:pPr>
                      <a:r>
                        <a:rPr lang="es-EC" sz="800">
                          <a:solidFill>
                            <a:schemeClr val="tx1"/>
                          </a:solidFill>
                          <a:effectLst/>
                        </a:rPr>
                        <a:t>5</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a:solidFill>
                            <a:schemeClr val="tx1"/>
                          </a:solidFill>
                          <a:effectLst/>
                        </a:rPr>
                        <a:t>Con mascarilla (95.8 %)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a:solidFill>
                            <a:schemeClr val="tx1"/>
                          </a:solidFill>
                          <a:effectLst/>
                        </a:rPr>
                        <a:t>Ingreso (5)</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dirty="0">
                          <a:solidFill>
                            <a:schemeClr val="tx1"/>
                          </a:solidFill>
                          <a:effectLst/>
                        </a:rPr>
                        <a:t>Mascarilla detectada, Bienvenido</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extLst>
                  <a:ext uri="{0D108BD9-81ED-4DB2-BD59-A6C34878D82A}">
                    <a16:rowId xmlns:a16="http://schemas.microsoft.com/office/drawing/2014/main" val="2002468314"/>
                  </a:ext>
                </a:extLst>
              </a:tr>
              <a:tr h="508739">
                <a:tc>
                  <a:txBody>
                    <a:bodyPr/>
                    <a:lstStyle/>
                    <a:p>
                      <a:pPr algn="ctr">
                        <a:lnSpc>
                          <a:spcPct val="200000"/>
                        </a:lnSpc>
                        <a:spcAft>
                          <a:spcPts val="800"/>
                        </a:spcAft>
                      </a:pPr>
                      <a:r>
                        <a:rPr lang="es-EC" sz="800">
                          <a:solidFill>
                            <a:schemeClr val="tx1"/>
                          </a:solidFill>
                          <a:effectLst/>
                        </a:rPr>
                        <a:t>6</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a:solidFill>
                            <a:schemeClr val="tx1"/>
                          </a:solidFill>
                          <a:effectLst/>
                        </a:rPr>
                        <a:t>Con mascarilla (93.3 %)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a:solidFill>
                            <a:schemeClr val="tx1"/>
                          </a:solidFill>
                          <a:effectLst/>
                        </a:rPr>
                        <a:t>Ingreso (6)</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dirty="0">
                          <a:solidFill>
                            <a:schemeClr val="tx1"/>
                          </a:solidFill>
                          <a:effectLst/>
                        </a:rPr>
                        <a:t>Mascarilla detectada, Bienvenido</a:t>
                      </a:r>
                    </a:p>
                    <a:p>
                      <a:pPr algn="just">
                        <a:lnSpc>
                          <a:spcPct val="200000"/>
                        </a:lnSpc>
                        <a:spcAft>
                          <a:spcPts val="800"/>
                        </a:spcAft>
                      </a:pPr>
                      <a:r>
                        <a:rPr lang="es-EC" sz="800" dirty="0">
                          <a:solidFill>
                            <a:schemeClr val="tx1"/>
                          </a:solidFill>
                          <a:effectLst/>
                        </a:rPr>
                        <a:t>Aforo al 75 %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extLst>
                  <a:ext uri="{0D108BD9-81ED-4DB2-BD59-A6C34878D82A}">
                    <a16:rowId xmlns:a16="http://schemas.microsoft.com/office/drawing/2014/main" val="1889689894"/>
                  </a:ext>
                </a:extLst>
              </a:tr>
              <a:tr h="199475">
                <a:tc>
                  <a:txBody>
                    <a:bodyPr/>
                    <a:lstStyle/>
                    <a:p>
                      <a:pPr algn="ctr">
                        <a:lnSpc>
                          <a:spcPct val="200000"/>
                        </a:lnSpc>
                        <a:spcAft>
                          <a:spcPts val="800"/>
                        </a:spcAft>
                      </a:pPr>
                      <a:r>
                        <a:rPr lang="es-EC" sz="800">
                          <a:solidFill>
                            <a:schemeClr val="tx1"/>
                          </a:solidFill>
                          <a:effectLst/>
                        </a:rPr>
                        <a:t>7</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a:solidFill>
                            <a:schemeClr val="tx1"/>
                          </a:solidFill>
                          <a:effectLst/>
                        </a:rPr>
                        <a:t>No hay detección</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a:solidFill>
                            <a:schemeClr val="tx1"/>
                          </a:solidFill>
                          <a:effectLst/>
                        </a:rPr>
                        <a:t>Salida (5)</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dirty="0">
                          <a:solidFill>
                            <a:schemeClr val="tx1"/>
                          </a:solidFill>
                          <a:effectLst/>
                        </a:rPr>
                        <a:t>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extLst>
                  <a:ext uri="{0D108BD9-81ED-4DB2-BD59-A6C34878D82A}">
                    <a16:rowId xmlns:a16="http://schemas.microsoft.com/office/drawing/2014/main" val="1586511036"/>
                  </a:ext>
                </a:extLst>
              </a:tr>
              <a:tr h="199475">
                <a:tc>
                  <a:txBody>
                    <a:bodyPr/>
                    <a:lstStyle/>
                    <a:p>
                      <a:pPr algn="ctr">
                        <a:lnSpc>
                          <a:spcPct val="200000"/>
                        </a:lnSpc>
                        <a:spcAft>
                          <a:spcPts val="800"/>
                        </a:spcAft>
                      </a:pPr>
                      <a:r>
                        <a:rPr lang="es-EC" sz="800">
                          <a:solidFill>
                            <a:schemeClr val="tx1"/>
                          </a:solidFill>
                          <a:effectLst/>
                        </a:rPr>
                        <a:t>8</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a:solidFill>
                            <a:schemeClr val="tx1"/>
                          </a:solidFill>
                          <a:effectLst/>
                        </a:rPr>
                        <a:t>No hay detección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a:solidFill>
                            <a:schemeClr val="tx1"/>
                          </a:solidFill>
                          <a:effectLst/>
                        </a:rPr>
                        <a:t>Salida (4)</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dirty="0">
                          <a:solidFill>
                            <a:schemeClr val="tx1"/>
                          </a:solidFill>
                          <a:effectLst/>
                        </a:rPr>
                        <a:t>Aforo al 50 %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extLst>
                  <a:ext uri="{0D108BD9-81ED-4DB2-BD59-A6C34878D82A}">
                    <a16:rowId xmlns:a16="http://schemas.microsoft.com/office/drawing/2014/main" val="836621428"/>
                  </a:ext>
                </a:extLst>
              </a:tr>
              <a:tr h="199475">
                <a:tc>
                  <a:txBody>
                    <a:bodyPr/>
                    <a:lstStyle/>
                    <a:p>
                      <a:pPr algn="ctr">
                        <a:lnSpc>
                          <a:spcPct val="200000"/>
                        </a:lnSpc>
                        <a:spcAft>
                          <a:spcPts val="800"/>
                        </a:spcAft>
                      </a:pPr>
                      <a:r>
                        <a:rPr lang="es-EC" sz="800">
                          <a:solidFill>
                            <a:schemeClr val="tx1"/>
                          </a:solidFill>
                          <a:effectLst/>
                        </a:rPr>
                        <a:t>9</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a:solidFill>
                            <a:schemeClr val="tx1"/>
                          </a:solidFill>
                          <a:effectLst/>
                        </a:rPr>
                        <a:t>Con mascarilla (96.1 %)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a:solidFill>
                            <a:schemeClr val="tx1"/>
                          </a:solidFill>
                          <a:effectLst/>
                        </a:rPr>
                        <a:t>Ingreso (5)</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dirty="0">
                          <a:solidFill>
                            <a:schemeClr val="tx1"/>
                          </a:solidFill>
                          <a:effectLst/>
                        </a:rPr>
                        <a:t>Mascarilla detectada, Bienvenido</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extLst>
                  <a:ext uri="{0D108BD9-81ED-4DB2-BD59-A6C34878D82A}">
                    <a16:rowId xmlns:a16="http://schemas.microsoft.com/office/drawing/2014/main" val="4084224122"/>
                  </a:ext>
                </a:extLst>
              </a:tr>
              <a:tr h="508739">
                <a:tc>
                  <a:txBody>
                    <a:bodyPr/>
                    <a:lstStyle/>
                    <a:p>
                      <a:pPr algn="ctr">
                        <a:lnSpc>
                          <a:spcPct val="200000"/>
                        </a:lnSpc>
                        <a:spcAft>
                          <a:spcPts val="800"/>
                        </a:spcAft>
                      </a:pPr>
                      <a:r>
                        <a:rPr lang="es-EC" sz="800">
                          <a:solidFill>
                            <a:schemeClr val="tx1"/>
                          </a:solidFill>
                          <a:effectLst/>
                        </a:rPr>
                        <a:t>10</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a:solidFill>
                            <a:schemeClr val="tx1"/>
                          </a:solidFill>
                          <a:effectLst/>
                        </a:rPr>
                        <a:t>Masc. en posición incorrecta (53.8 %)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a:solidFill>
                            <a:schemeClr val="tx1"/>
                          </a:solidFill>
                          <a:effectLst/>
                        </a:rPr>
                        <a:t>Ingreso (6)</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dirty="0">
                          <a:solidFill>
                            <a:schemeClr val="tx1"/>
                          </a:solidFill>
                          <a:effectLst/>
                        </a:rPr>
                        <a:t>Coloque su mascarilla correctamente</a:t>
                      </a:r>
                    </a:p>
                    <a:p>
                      <a:pPr algn="just">
                        <a:lnSpc>
                          <a:spcPct val="200000"/>
                        </a:lnSpc>
                        <a:spcAft>
                          <a:spcPts val="800"/>
                        </a:spcAft>
                      </a:pPr>
                      <a:r>
                        <a:rPr lang="es-EC" sz="800" dirty="0">
                          <a:solidFill>
                            <a:schemeClr val="tx1"/>
                          </a:solidFill>
                          <a:effectLst/>
                        </a:rPr>
                        <a:t>Aforo al 75 %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extLst>
                  <a:ext uri="{0D108BD9-81ED-4DB2-BD59-A6C34878D82A}">
                    <a16:rowId xmlns:a16="http://schemas.microsoft.com/office/drawing/2014/main" val="1225405443"/>
                  </a:ext>
                </a:extLst>
              </a:tr>
              <a:tr h="199475">
                <a:tc>
                  <a:txBody>
                    <a:bodyPr/>
                    <a:lstStyle/>
                    <a:p>
                      <a:pPr algn="ctr">
                        <a:lnSpc>
                          <a:spcPct val="200000"/>
                        </a:lnSpc>
                        <a:spcAft>
                          <a:spcPts val="800"/>
                        </a:spcAft>
                      </a:pPr>
                      <a:r>
                        <a:rPr lang="es-EC" sz="800">
                          <a:solidFill>
                            <a:schemeClr val="tx1"/>
                          </a:solidFill>
                          <a:effectLst/>
                        </a:rPr>
                        <a:t>11</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a:solidFill>
                            <a:schemeClr val="tx1"/>
                          </a:solidFill>
                          <a:effectLst/>
                        </a:rPr>
                        <a:t>Con mascarilla (93.0 %)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a:solidFill>
                            <a:schemeClr val="tx1"/>
                          </a:solidFill>
                          <a:effectLst/>
                        </a:rPr>
                        <a:t>Ingreso (7)</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dirty="0">
                          <a:solidFill>
                            <a:schemeClr val="tx1"/>
                          </a:solidFill>
                          <a:effectLst/>
                        </a:rPr>
                        <a:t>Mascarilla detectada, Bienvenido</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extLst>
                  <a:ext uri="{0D108BD9-81ED-4DB2-BD59-A6C34878D82A}">
                    <a16:rowId xmlns:a16="http://schemas.microsoft.com/office/drawing/2014/main" val="1592098571"/>
                  </a:ext>
                </a:extLst>
              </a:tr>
              <a:tr h="199475">
                <a:tc>
                  <a:txBody>
                    <a:bodyPr/>
                    <a:lstStyle/>
                    <a:p>
                      <a:pPr algn="ctr">
                        <a:lnSpc>
                          <a:spcPct val="200000"/>
                        </a:lnSpc>
                        <a:spcAft>
                          <a:spcPts val="800"/>
                        </a:spcAft>
                      </a:pPr>
                      <a:r>
                        <a:rPr lang="es-EC" sz="800">
                          <a:solidFill>
                            <a:schemeClr val="tx1"/>
                          </a:solidFill>
                          <a:effectLst/>
                        </a:rPr>
                        <a:t>12</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a:solidFill>
                            <a:schemeClr val="tx1"/>
                          </a:solidFill>
                          <a:effectLst/>
                        </a:rPr>
                        <a:t>Con mascarilla (94.8 %)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a:solidFill>
                            <a:schemeClr val="tx1"/>
                          </a:solidFill>
                          <a:effectLst/>
                        </a:rPr>
                        <a:t>Ingreso (8)</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dirty="0">
                          <a:solidFill>
                            <a:schemeClr val="tx1"/>
                          </a:solidFill>
                          <a:effectLst/>
                        </a:rPr>
                        <a:t>Mascarilla detectada, Bienvenido</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extLst>
                  <a:ext uri="{0D108BD9-81ED-4DB2-BD59-A6C34878D82A}">
                    <a16:rowId xmlns:a16="http://schemas.microsoft.com/office/drawing/2014/main" val="2720582690"/>
                  </a:ext>
                </a:extLst>
              </a:tr>
              <a:tr h="199475">
                <a:tc>
                  <a:txBody>
                    <a:bodyPr/>
                    <a:lstStyle/>
                    <a:p>
                      <a:pPr algn="ctr">
                        <a:lnSpc>
                          <a:spcPct val="200000"/>
                        </a:lnSpc>
                        <a:spcAft>
                          <a:spcPts val="800"/>
                        </a:spcAft>
                      </a:pPr>
                      <a:r>
                        <a:rPr lang="es-EC" sz="800">
                          <a:solidFill>
                            <a:schemeClr val="tx1"/>
                          </a:solidFill>
                          <a:effectLst/>
                        </a:rPr>
                        <a:t>13</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a:solidFill>
                            <a:schemeClr val="tx1"/>
                          </a:solidFill>
                          <a:effectLst/>
                        </a:rPr>
                        <a:t>Con mascarilla (96.8 %)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a:solidFill>
                            <a:schemeClr val="tx1"/>
                          </a:solidFill>
                          <a:effectLst/>
                        </a:rPr>
                        <a:t>Ingreso(9)(8)</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dirty="0">
                          <a:solidFill>
                            <a:schemeClr val="tx1"/>
                          </a:solidFill>
                          <a:effectLst/>
                        </a:rPr>
                        <a:t>Aforo al 100% no ingrese</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extLst>
                  <a:ext uri="{0D108BD9-81ED-4DB2-BD59-A6C34878D82A}">
                    <a16:rowId xmlns:a16="http://schemas.microsoft.com/office/drawing/2014/main" val="1994271270"/>
                  </a:ext>
                </a:extLst>
              </a:tr>
              <a:tr h="199475">
                <a:tc>
                  <a:txBody>
                    <a:bodyPr/>
                    <a:lstStyle/>
                    <a:p>
                      <a:pPr algn="ctr">
                        <a:lnSpc>
                          <a:spcPct val="200000"/>
                        </a:lnSpc>
                        <a:spcAft>
                          <a:spcPts val="800"/>
                        </a:spcAft>
                      </a:pPr>
                      <a:r>
                        <a:rPr lang="es-EC" sz="800">
                          <a:solidFill>
                            <a:schemeClr val="tx1"/>
                          </a:solidFill>
                          <a:effectLst/>
                        </a:rPr>
                        <a:t>14</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a:solidFill>
                            <a:schemeClr val="tx1"/>
                          </a:solidFill>
                          <a:effectLst/>
                        </a:rPr>
                        <a:t>No hay detección</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a:solidFill>
                            <a:schemeClr val="tx1"/>
                          </a:solidFill>
                          <a:effectLst/>
                        </a:rPr>
                        <a:t>Salida (7)</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dirty="0">
                          <a:solidFill>
                            <a:schemeClr val="tx1"/>
                          </a:solidFill>
                          <a:effectLst/>
                        </a:rPr>
                        <a:t> </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extLst>
                  <a:ext uri="{0D108BD9-81ED-4DB2-BD59-A6C34878D82A}">
                    <a16:rowId xmlns:a16="http://schemas.microsoft.com/office/drawing/2014/main" val="4178214760"/>
                  </a:ext>
                </a:extLst>
              </a:tr>
              <a:tr h="199475">
                <a:tc>
                  <a:txBody>
                    <a:bodyPr/>
                    <a:lstStyle/>
                    <a:p>
                      <a:pPr algn="ctr">
                        <a:lnSpc>
                          <a:spcPct val="200000"/>
                        </a:lnSpc>
                        <a:spcAft>
                          <a:spcPts val="800"/>
                        </a:spcAft>
                      </a:pPr>
                      <a:r>
                        <a:rPr lang="es-EC" sz="800">
                          <a:solidFill>
                            <a:schemeClr val="tx1"/>
                          </a:solidFill>
                          <a:effectLst/>
                        </a:rPr>
                        <a:t>15</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a:solidFill>
                            <a:schemeClr val="tx1"/>
                          </a:solidFill>
                          <a:effectLst/>
                        </a:rPr>
                        <a:t>No hay detección </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a:solidFill>
                            <a:schemeClr val="tx1"/>
                          </a:solidFill>
                          <a:effectLst/>
                        </a:rPr>
                        <a:t>Salida (6)</a:t>
                      </a:r>
                      <a:endParaRPr lang="es-EC" sz="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tc>
                  <a:txBody>
                    <a:bodyPr/>
                    <a:lstStyle/>
                    <a:p>
                      <a:pPr algn="just">
                        <a:lnSpc>
                          <a:spcPct val="200000"/>
                        </a:lnSpc>
                        <a:spcAft>
                          <a:spcPts val="800"/>
                        </a:spcAft>
                      </a:pPr>
                      <a:r>
                        <a:rPr lang="es-EC" sz="800" dirty="0">
                          <a:solidFill>
                            <a:schemeClr val="tx1"/>
                          </a:solidFill>
                          <a:effectLst/>
                        </a:rPr>
                        <a:t>Aforo al 75%</a:t>
                      </a:r>
                      <a:endParaRPr lang="es-EC" sz="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2188" marR="52188" marT="0" marB="0"/>
                </a:tc>
                <a:extLst>
                  <a:ext uri="{0D108BD9-81ED-4DB2-BD59-A6C34878D82A}">
                    <a16:rowId xmlns:a16="http://schemas.microsoft.com/office/drawing/2014/main" val="1169668887"/>
                  </a:ext>
                </a:extLst>
              </a:tr>
            </a:tbl>
          </a:graphicData>
        </a:graphic>
      </p:graphicFrame>
      <p:graphicFrame>
        <p:nvGraphicFramePr>
          <p:cNvPr id="8" name="Tabla 7">
            <a:extLst>
              <a:ext uri="{FF2B5EF4-FFF2-40B4-BE49-F238E27FC236}">
                <a16:creationId xmlns:a16="http://schemas.microsoft.com/office/drawing/2014/main" id="{F0C51038-7E3C-4727-8959-E77F883AA510}"/>
              </a:ext>
            </a:extLst>
          </p:cNvPr>
          <p:cNvGraphicFramePr>
            <a:graphicFrameLocks noGrp="1"/>
          </p:cNvGraphicFramePr>
          <p:nvPr>
            <p:extLst>
              <p:ext uri="{D42A27DB-BD31-4B8C-83A1-F6EECF244321}">
                <p14:modId xmlns:p14="http://schemas.microsoft.com/office/powerpoint/2010/main" val="778033222"/>
              </p:ext>
            </p:extLst>
          </p:nvPr>
        </p:nvGraphicFramePr>
        <p:xfrm>
          <a:off x="535028" y="4067760"/>
          <a:ext cx="3681372" cy="889000"/>
        </p:xfrm>
        <a:graphic>
          <a:graphicData uri="http://schemas.openxmlformats.org/drawingml/2006/table">
            <a:tbl>
              <a:tblPr firstRow="1" bandRow="1">
                <a:tableStyleId>{5C22544A-7EE6-4342-B048-85BDC9FD1C3A}</a:tableStyleId>
              </a:tblPr>
              <a:tblGrid>
                <a:gridCol w="1840686">
                  <a:extLst>
                    <a:ext uri="{9D8B030D-6E8A-4147-A177-3AD203B41FA5}">
                      <a16:colId xmlns:a16="http://schemas.microsoft.com/office/drawing/2014/main" val="178048845"/>
                    </a:ext>
                  </a:extLst>
                </a:gridCol>
                <a:gridCol w="1840686">
                  <a:extLst>
                    <a:ext uri="{9D8B030D-6E8A-4147-A177-3AD203B41FA5}">
                      <a16:colId xmlns:a16="http://schemas.microsoft.com/office/drawing/2014/main" val="1394610627"/>
                    </a:ext>
                  </a:extLst>
                </a:gridCol>
              </a:tblGrid>
              <a:tr h="370840">
                <a:tc>
                  <a:txBody>
                    <a:bodyPr/>
                    <a:lstStyle/>
                    <a:p>
                      <a:pPr algn="ctr"/>
                      <a:r>
                        <a:rPr lang="es-EC" sz="1400" dirty="0">
                          <a:latin typeface="Calibri" panose="020F0502020204030204" pitchFamily="34" charset="0"/>
                          <a:cs typeface="Calibri" panose="020F0502020204030204" pitchFamily="34" charset="0"/>
                        </a:rPr>
                        <a:t>Atura cámara conteo</a:t>
                      </a:r>
                    </a:p>
                  </a:txBody>
                  <a:tcPr/>
                </a:tc>
                <a:tc>
                  <a:txBody>
                    <a:bodyPr/>
                    <a:lstStyle/>
                    <a:p>
                      <a:pPr algn="ctr"/>
                      <a:r>
                        <a:rPr lang="es-EC" sz="1400" dirty="0">
                          <a:latin typeface="Calibri" panose="020F0502020204030204" pitchFamily="34" charset="0"/>
                          <a:cs typeface="Calibri" panose="020F0502020204030204" pitchFamily="34" charset="0"/>
                        </a:rPr>
                        <a:t>Altura cámara Detección mascarilla</a:t>
                      </a:r>
                    </a:p>
                  </a:txBody>
                  <a:tcPr/>
                </a:tc>
                <a:extLst>
                  <a:ext uri="{0D108BD9-81ED-4DB2-BD59-A6C34878D82A}">
                    <a16:rowId xmlns:a16="http://schemas.microsoft.com/office/drawing/2014/main" val="3682428975"/>
                  </a:ext>
                </a:extLst>
              </a:tr>
              <a:tr h="370840">
                <a:tc>
                  <a:txBody>
                    <a:bodyPr/>
                    <a:lstStyle/>
                    <a:p>
                      <a:pPr algn="ctr"/>
                      <a:r>
                        <a:rPr lang="es-EC" sz="1600" dirty="0">
                          <a:latin typeface="Calibri" panose="020F0502020204030204" pitchFamily="34" charset="0"/>
                          <a:cs typeface="Calibri" panose="020F0502020204030204" pitchFamily="34" charset="0"/>
                        </a:rPr>
                        <a:t>2,80 [m]</a:t>
                      </a:r>
                    </a:p>
                  </a:txBody>
                  <a:tcPr/>
                </a:tc>
                <a:tc>
                  <a:txBody>
                    <a:bodyPr/>
                    <a:lstStyle/>
                    <a:p>
                      <a:pPr algn="ctr"/>
                      <a:r>
                        <a:rPr lang="es-EC" sz="1600" dirty="0">
                          <a:latin typeface="Calibri" panose="020F0502020204030204" pitchFamily="34" charset="0"/>
                          <a:cs typeface="Calibri" panose="020F0502020204030204" pitchFamily="34" charset="0"/>
                        </a:rPr>
                        <a:t>1,60 [m] </a:t>
                      </a:r>
                    </a:p>
                  </a:txBody>
                  <a:tcPr/>
                </a:tc>
                <a:extLst>
                  <a:ext uri="{0D108BD9-81ED-4DB2-BD59-A6C34878D82A}">
                    <a16:rowId xmlns:a16="http://schemas.microsoft.com/office/drawing/2014/main" val="2565507541"/>
                  </a:ext>
                </a:extLst>
              </a:tr>
            </a:tbl>
          </a:graphicData>
        </a:graphic>
      </p:graphicFrame>
      <p:graphicFrame>
        <p:nvGraphicFramePr>
          <p:cNvPr id="9" name="Tabla 7">
            <a:extLst>
              <a:ext uri="{FF2B5EF4-FFF2-40B4-BE49-F238E27FC236}">
                <a16:creationId xmlns:a16="http://schemas.microsoft.com/office/drawing/2014/main" id="{B32F073D-73E3-4848-87D1-FE65760E19A5}"/>
              </a:ext>
            </a:extLst>
          </p:cNvPr>
          <p:cNvGraphicFramePr>
            <a:graphicFrameLocks noGrp="1"/>
          </p:cNvGraphicFramePr>
          <p:nvPr>
            <p:extLst>
              <p:ext uri="{D42A27DB-BD31-4B8C-83A1-F6EECF244321}">
                <p14:modId xmlns:p14="http://schemas.microsoft.com/office/powerpoint/2010/main" val="338413022"/>
              </p:ext>
            </p:extLst>
          </p:nvPr>
        </p:nvGraphicFramePr>
        <p:xfrm>
          <a:off x="535028" y="5341901"/>
          <a:ext cx="3681372" cy="741680"/>
        </p:xfrm>
        <a:graphic>
          <a:graphicData uri="http://schemas.openxmlformats.org/drawingml/2006/table">
            <a:tbl>
              <a:tblPr firstRow="1" bandRow="1">
                <a:tableStyleId>{5C22544A-7EE6-4342-B048-85BDC9FD1C3A}</a:tableStyleId>
              </a:tblPr>
              <a:tblGrid>
                <a:gridCol w="1840686">
                  <a:extLst>
                    <a:ext uri="{9D8B030D-6E8A-4147-A177-3AD203B41FA5}">
                      <a16:colId xmlns:a16="http://schemas.microsoft.com/office/drawing/2014/main" val="178048845"/>
                    </a:ext>
                  </a:extLst>
                </a:gridCol>
                <a:gridCol w="1840686">
                  <a:extLst>
                    <a:ext uri="{9D8B030D-6E8A-4147-A177-3AD203B41FA5}">
                      <a16:colId xmlns:a16="http://schemas.microsoft.com/office/drawing/2014/main" val="1394610627"/>
                    </a:ext>
                  </a:extLst>
                </a:gridCol>
              </a:tblGrid>
              <a:tr h="370840">
                <a:tc>
                  <a:txBody>
                    <a:bodyPr/>
                    <a:lstStyle/>
                    <a:p>
                      <a:pPr algn="ctr"/>
                      <a:r>
                        <a:rPr lang="es-EC" sz="1400" dirty="0">
                          <a:latin typeface="Calibri" panose="020F0502020204030204" pitchFamily="34" charset="0"/>
                          <a:cs typeface="Calibri" panose="020F0502020204030204" pitchFamily="34" charset="0"/>
                        </a:rPr>
                        <a:t>Horario</a:t>
                      </a:r>
                    </a:p>
                  </a:txBody>
                  <a:tcPr/>
                </a:tc>
                <a:tc>
                  <a:txBody>
                    <a:bodyPr/>
                    <a:lstStyle/>
                    <a:p>
                      <a:pPr algn="ctr"/>
                      <a:r>
                        <a:rPr lang="es-EC" sz="1400" dirty="0">
                          <a:latin typeface="Calibri" panose="020F0502020204030204" pitchFamily="34" charset="0"/>
                          <a:cs typeface="Calibri" panose="020F0502020204030204" pitchFamily="34" charset="0"/>
                        </a:rPr>
                        <a:t>Situación climática</a:t>
                      </a:r>
                    </a:p>
                  </a:txBody>
                  <a:tcPr/>
                </a:tc>
                <a:extLst>
                  <a:ext uri="{0D108BD9-81ED-4DB2-BD59-A6C34878D82A}">
                    <a16:rowId xmlns:a16="http://schemas.microsoft.com/office/drawing/2014/main" val="3682428975"/>
                  </a:ext>
                </a:extLst>
              </a:tr>
              <a:tr h="370840">
                <a:tc>
                  <a:txBody>
                    <a:bodyPr/>
                    <a:lstStyle/>
                    <a:p>
                      <a:pPr algn="ctr"/>
                      <a:r>
                        <a:rPr lang="es-EC" sz="1600" dirty="0">
                          <a:latin typeface="Calibri" panose="020F0502020204030204" pitchFamily="34" charset="0"/>
                          <a:cs typeface="Calibri" panose="020F0502020204030204" pitchFamily="34" charset="0"/>
                        </a:rPr>
                        <a:t>17:00-19:00 h</a:t>
                      </a:r>
                    </a:p>
                  </a:txBody>
                  <a:tcPr/>
                </a:tc>
                <a:tc>
                  <a:txBody>
                    <a:bodyPr/>
                    <a:lstStyle/>
                    <a:p>
                      <a:pPr algn="ctr"/>
                      <a:r>
                        <a:rPr lang="es-EC" sz="1600" dirty="0">
                          <a:latin typeface="Calibri" panose="020F0502020204030204" pitchFamily="34" charset="0"/>
                          <a:cs typeface="Calibri" panose="020F0502020204030204" pitchFamily="34" charset="0"/>
                        </a:rPr>
                        <a:t>Noche</a:t>
                      </a:r>
                    </a:p>
                  </a:txBody>
                  <a:tcPr/>
                </a:tc>
                <a:extLst>
                  <a:ext uri="{0D108BD9-81ED-4DB2-BD59-A6C34878D82A}">
                    <a16:rowId xmlns:a16="http://schemas.microsoft.com/office/drawing/2014/main" val="2565507541"/>
                  </a:ext>
                </a:extLst>
              </a:tr>
            </a:tbl>
          </a:graphicData>
        </a:graphic>
      </p:graphicFrame>
    </p:spTree>
    <p:extLst>
      <p:ext uri="{BB962C8B-B14F-4D97-AF65-F5344CB8AC3E}">
        <p14:creationId xmlns:p14="http://schemas.microsoft.com/office/powerpoint/2010/main" val="1628215721"/>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p:cNvSpPr txBox="1">
            <a:spLocks/>
          </p:cNvSpPr>
          <p:nvPr/>
        </p:nvSpPr>
        <p:spPr>
          <a:xfrm>
            <a:off x="8254538" y="167039"/>
            <a:ext cx="3749964"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S" altLang="ko-KR" sz="2000" dirty="0">
                <a:cs typeface="Arial" pitchFamily="34" charset="0"/>
              </a:rPr>
              <a:t>Escenarios de prueba</a:t>
            </a:r>
          </a:p>
          <a:p>
            <a:endParaRPr lang="es-EC" sz="2000" b="1" dirty="0">
              <a:cs typeface="Arial" pitchFamily="34" charset="0"/>
            </a:endParaRPr>
          </a:p>
        </p:txBody>
      </p:sp>
      <p:cxnSp>
        <p:nvCxnSpPr>
          <p:cNvPr id="35"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pic>
        <p:nvPicPr>
          <p:cNvPr id="4" name="Imagen 3">
            <a:extLst>
              <a:ext uri="{FF2B5EF4-FFF2-40B4-BE49-F238E27FC236}">
                <a16:creationId xmlns:a16="http://schemas.microsoft.com/office/drawing/2014/main" id="{554157CC-891C-4DD8-B180-7B4ADDEB8BA5}"/>
              </a:ext>
            </a:extLst>
          </p:cNvPr>
          <p:cNvPicPr>
            <a:picLocks noChangeAspect="1"/>
          </p:cNvPicPr>
          <p:nvPr/>
        </p:nvPicPr>
        <p:blipFill>
          <a:blip r:embed="rId2"/>
          <a:stretch>
            <a:fillRect/>
          </a:stretch>
        </p:blipFill>
        <p:spPr>
          <a:xfrm>
            <a:off x="625792" y="835025"/>
            <a:ext cx="3245167" cy="5032385"/>
          </a:xfrm>
          <a:prstGeom prst="rect">
            <a:avLst/>
          </a:prstGeom>
        </p:spPr>
      </p:pic>
      <p:pic>
        <p:nvPicPr>
          <p:cNvPr id="5" name="Imagen 4">
            <a:extLst>
              <a:ext uri="{FF2B5EF4-FFF2-40B4-BE49-F238E27FC236}">
                <a16:creationId xmlns:a16="http://schemas.microsoft.com/office/drawing/2014/main" id="{B0C0291E-B63F-42ED-B5FE-8C99EB5AC3D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203495" y="941795"/>
            <a:ext cx="4102086" cy="2382721"/>
          </a:xfrm>
          <a:prstGeom prst="rect">
            <a:avLst/>
          </a:prstGeom>
        </p:spPr>
      </p:pic>
      <p:sp>
        <p:nvSpPr>
          <p:cNvPr id="6" name="CuadroTexto 5">
            <a:extLst>
              <a:ext uri="{FF2B5EF4-FFF2-40B4-BE49-F238E27FC236}">
                <a16:creationId xmlns:a16="http://schemas.microsoft.com/office/drawing/2014/main" id="{B331FFF4-5841-43C8-BEB2-92AD4231DDCF}"/>
              </a:ext>
            </a:extLst>
          </p:cNvPr>
          <p:cNvSpPr txBox="1"/>
          <p:nvPr/>
        </p:nvSpPr>
        <p:spPr>
          <a:xfrm>
            <a:off x="5021351" y="3491705"/>
            <a:ext cx="6599384" cy="2223942"/>
          </a:xfrm>
          <a:prstGeom prst="rect">
            <a:avLst/>
          </a:prstGeom>
          <a:noFill/>
        </p:spPr>
        <p:txBody>
          <a:bodyPr wrap="square">
            <a:spAutoFit/>
          </a:bodyPr>
          <a:lstStyle/>
          <a:p>
            <a:pPr algn="just">
              <a:lnSpc>
                <a:spcPct val="200000"/>
              </a:lnSpc>
              <a:spcAft>
                <a:spcPts val="800"/>
              </a:spcAft>
            </a:pPr>
            <a:r>
              <a:rPr lang="es-EC"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 trabajo con de los porcentajes de confianza para las detecciones de las clases Con Mascarilla y Sin Mascarilla </a:t>
            </a:r>
            <a:r>
              <a:rPr lang="es-EC" dirty="0">
                <a:solidFill>
                  <a:srgbClr val="000000"/>
                </a:solidFill>
                <a:latin typeface="Calibri" panose="020F0502020204030204" pitchFamily="34" charset="0"/>
                <a:ea typeface="Times New Roman" panose="02020603050405020304" pitchFamily="18" charset="0"/>
                <a:cs typeface="Calibri" panose="020F0502020204030204" pitchFamily="34" charset="0"/>
              </a:rPr>
              <a:t>óptimos con </a:t>
            </a:r>
            <a:r>
              <a:rPr lang="es-EC"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 el 90%, mientras que en la clase Mascarilla usada Incorrectamente en 60%. Con ello se obtuvo un funcionamiento correcto de las detecciones.</a:t>
            </a:r>
          </a:p>
        </p:txBody>
      </p:sp>
    </p:spTree>
    <p:extLst>
      <p:ext uri="{BB962C8B-B14F-4D97-AF65-F5344CB8AC3E}">
        <p14:creationId xmlns:p14="http://schemas.microsoft.com/office/powerpoint/2010/main" val="896280544"/>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31E7180-931A-4C17-9E5B-1625B2C7DEC1}"/>
              </a:ext>
            </a:extLst>
          </p:cNvPr>
          <p:cNvGrpSpPr/>
          <p:nvPr/>
        </p:nvGrpSpPr>
        <p:grpSpPr>
          <a:xfrm rot="10800000">
            <a:off x="6316444" y="2964334"/>
            <a:ext cx="5875556" cy="1085396"/>
            <a:chOff x="4288637" y="2000422"/>
            <a:chExt cx="7117482" cy="1085396"/>
          </a:xfrm>
          <a:solidFill>
            <a:srgbClr val="7BB577"/>
          </a:solidFill>
        </p:grpSpPr>
        <p:sp>
          <p:nvSpPr>
            <p:cNvPr id="8" name="Rectangle 7">
              <a:extLst>
                <a:ext uri="{FF2B5EF4-FFF2-40B4-BE49-F238E27FC236}">
                  <a16:creationId xmlns:a16="http://schemas.microsoft.com/office/drawing/2014/main" id="{AE8DF00D-8E76-4614-88B8-767E8BE23F4E}"/>
                </a:ext>
              </a:extLst>
            </p:cNvPr>
            <p:cNvSpPr/>
            <p:nvPr userDrawn="1"/>
          </p:nvSpPr>
          <p:spPr>
            <a:xfrm>
              <a:off x="4288637" y="2835004"/>
              <a:ext cx="2428517" cy="2508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531C40D-47AF-4709-89BF-A81A115A5003}"/>
                </a:ext>
              </a:extLst>
            </p:cNvPr>
            <p:cNvSpPr/>
            <p:nvPr userDrawn="1"/>
          </p:nvSpPr>
          <p:spPr>
            <a:xfrm rot="2727637">
              <a:off x="7567494" y="593824"/>
              <a:ext cx="236459" cy="3049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F08A5D7-6365-49D1-8A3E-659608ED742D}"/>
                </a:ext>
              </a:extLst>
            </p:cNvPr>
            <p:cNvSpPr/>
            <p:nvPr userDrawn="1"/>
          </p:nvSpPr>
          <p:spPr>
            <a:xfrm rot="18872363" flipH="1">
              <a:off x="9625298" y="542742"/>
              <a:ext cx="248660" cy="3312982"/>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2">
            <a:extLst>
              <a:ext uri="{FF2B5EF4-FFF2-40B4-BE49-F238E27FC236}">
                <a16:creationId xmlns:a16="http://schemas.microsoft.com/office/drawing/2014/main" id="{FE31AD7E-CFC1-418F-98A2-18CC1568DE7A}"/>
              </a:ext>
            </a:extLst>
          </p:cNvPr>
          <p:cNvGrpSpPr/>
          <p:nvPr/>
        </p:nvGrpSpPr>
        <p:grpSpPr>
          <a:xfrm>
            <a:off x="0" y="1637965"/>
            <a:ext cx="10784136" cy="1083396"/>
            <a:chOff x="0" y="1742895"/>
            <a:chExt cx="10784136" cy="1083396"/>
          </a:xfrm>
          <a:solidFill>
            <a:srgbClr val="7BB577"/>
          </a:solidFill>
        </p:grpSpPr>
        <p:sp>
          <p:nvSpPr>
            <p:cNvPr id="39" name="Rectangle 3">
              <a:extLst>
                <a:ext uri="{FF2B5EF4-FFF2-40B4-BE49-F238E27FC236}">
                  <a16:creationId xmlns:a16="http://schemas.microsoft.com/office/drawing/2014/main" id="{4C0A3FD7-9EFF-42EC-8BCC-8DC54EFB8BBE}"/>
                </a:ext>
              </a:extLst>
            </p:cNvPr>
            <p:cNvSpPr/>
            <p:nvPr userDrawn="1"/>
          </p:nvSpPr>
          <p:spPr>
            <a:xfrm>
              <a:off x="0" y="2597691"/>
              <a:ext cx="6802582"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4">
              <a:extLst>
                <a:ext uri="{FF2B5EF4-FFF2-40B4-BE49-F238E27FC236}">
                  <a16:creationId xmlns:a16="http://schemas.microsoft.com/office/drawing/2014/main" id="{3413F97A-86EF-43CD-8CB7-E32D10AD6927}"/>
                </a:ext>
              </a:extLst>
            </p:cNvPr>
            <p:cNvSpPr/>
            <p:nvPr userDrawn="1"/>
          </p:nvSpPr>
          <p:spPr>
            <a:xfrm rot="2727637">
              <a:off x="7542617" y="580412"/>
              <a:ext cx="222047" cy="25470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5">
              <a:extLst>
                <a:ext uri="{FF2B5EF4-FFF2-40B4-BE49-F238E27FC236}">
                  <a16:creationId xmlns:a16="http://schemas.microsoft.com/office/drawing/2014/main" id="{7203772E-A1FB-4E49-8AF7-B31C59999691}"/>
                </a:ext>
              </a:extLst>
            </p:cNvPr>
            <p:cNvSpPr/>
            <p:nvPr userDrawn="1"/>
          </p:nvSpPr>
          <p:spPr>
            <a:xfrm rot="18872363" flipH="1">
              <a:off x="9293347" y="554624"/>
              <a:ext cx="233798" cy="2747780"/>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ombo 1"/>
          <p:cNvSpPr/>
          <p:nvPr/>
        </p:nvSpPr>
        <p:spPr>
          <a:xfrm>
            <a:off x="7362951" y="1706707"/>
            <a:ext cx="2263914" cy="2229431"/>
          </a:xfrm>
          <a:prstGeom prst="diamond">
            <a:avLst/>
          </a:prstGeom>
          <a:solidFill>
            <a:srgbClr val="7BB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solidFill>
                  <a:schemeClr val="tx1"/>
                </a:solidFill>
              </a:rPr>
              <a:t>5</a:t>
            </a:r>
            <a:endParaRPr lang="es-ES" dirty="0">
              <a:solidFill>
                <a:schemeClr val="tx1"/>
              </a:solidFill>
            </a:endParaRPr>
          </a:p>
        </p:txBody>
      </p:sp>
      <p:sp>
        <p:nvSpPr>
          <p:cNvPr id="44" name="Rectangle 1">
            <a:extLst>
              <a:ext uri="{FF2B5EF4-FFF2-40B4-BE49-F238E27FC236}">
                <a16:creationId xmlns:a16="http://schemas.microsoft.com/office/drawing/2014/main" id="{2FD24A37-A04F-4CF8-80D7-1D65CB9073FD}"/>
              </a:ext>
            </a:extLst>
          </p:cNvPr>
          <p:cNvSpPr/>
          <p:nvPr/>
        </p:nvSpPr>
        <p:spPr>
          <a:xfrm>
            <a:off x="1438733" y="3498965"/>
            <a:ext cx="3717846" cy="1784235"/>
          </a:xfrm>
          <a:prstGeom prst="rect">
            <a:avLst/>
          </a:prstGeom>
          <a:solidFill>
            <a:srgbClr val="98C595"/>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TextBox 3">
            <a:extLst>
              <a:ext uri="{FF2B5EF4-FFF2-40B4-BE49-F238E27FC236}">
                <a16:creationId xmlns:a16="http://schemas.microsoft.com/office/drawing/2014/main" id="{948A2979-A456-4286-B8FC-8FF4C0C58EFD}"/>
              </a:ext>
            </a:extLst>
          </p:cNvPr>
          <p:cNvSpPr txBox="1"/>
          <p:nvPr/>
        </p:nvSpPr>
        <p:spPr>
          <a:xfrm>
            <a:off x="1789252" y="3575226"/>
            <a:ext cx="3493948" cy="1569660"/>
          </a:xfrm>
          <a:prstGeom prst="rect">
            <a:avLst/>
          </a:prstGeom>
          <a:noFill/>
        </p:spPr>
        <p:txBody>
          <a:bodyPr wrap="square" rtlCol="0" anchor="ctr">
            <a:spAutoFit/>
          </a:bodyPr>
          <a:lstStyle/>
          <a:p>
            <a:r>
              <a:rPr lang="es-ES" altLang="ko-KR" sz="3200" dirty="0">
                <a:cs typeface="Arial" pitchFamily="34" charset="0"/>
              </a:rPr>
              <a:t>Conclusiones, recomendaciones y trabajos futuros</a:t>
            </a:r>
          </a:p>
        </p:txBody>
      </p:sp>
    </p:spTree>
    <p:extLst>
      <p:ext uri="{BB962C8B-B14F-4D97-AF65-F5344CB8AC3E}">
        <p14:creationId xmlns:p14="http://schemas.microsoft.com/office/powerpoint/2010/main" val="2296315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txBox="1">
            <a:spLocks/>
          </p:cNvSpPr>
          <p:nvPr/>
        </p:nvSpPr>
        <p:spPr>
          <a:xfrm>
            <a:off x="6082145" y="14639"/>
            <a:ext cx="6109855"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a:cs typeface="Arial" pitchFamily="34" charset="0"/>
              </a:rPr>
              <a:t>Conclusiones</a:t>
            </a:r>
          </a:p>
        </p:txBody>
      </p:sp>
      <p:cxnSp>
        <p:nvCxnSpPr>
          <p:cNvPr id="13"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
        <p:nvSpPr>
          <p:cNvPr id="16" name="Rectangle 9">
            <a:extLst>
              <a:ext uri="{FF2B5EF4-FFF2-40B4-BE49-F238E27FC236}">
                <a16:creationId xmlns:a16="http://schemas.microsoft.com/office/drawing/2014/main" id="{4C4AACCD-94B6-4CEB-A47F-160B2884B502}"/>
              </a:ext>
            </a:extLst>
          </p:cNvPr>
          <p:cNvSpPr/>
          <p:nvPr/>
        </p:nvSpPr>
        <p:spPr>
          <a:xfrm>
            <a:off x="1216035" y="709274"/>
            <a:ext cx="10579578" cy="1553786"/>
          </a:xfrm>
          <a:prstGeom prst="rect">
            <a:avLst/>
          </a:prstGeom>
          <a:solidFill>
            <a:srgbClr val="4472C4">
              <a:lumMod val="50000"/>
            </a:srgbClr>
          </a:solidFill>
          <a:ln w="38100" cap="flat" cmpd="sng" algn="ctr">
            <a:solidFill>
              <a:srgbClr val="203864"/>
            </a:solidFill>
            <a:prstDash val="solid"/>
            <a:miter lim="800000"/>
          </a:ln>
          <a:effectLst/>
        </p:spPr>
        <p:txBody>
          <a:bodyPr spcFirstLastPara="0" vert="horz" wrap="square" lIns="1013543" tIns="50800" rIns="50800" bIns="50800" numCol="1" spcCol="1270" anchor="ctr" anchorCtr="0">
            <a:noAutofit/>
          </a:bodyPr>
          <a:lstStyle/>
          <a:p>
            <a:pPr algn="l"/>
            <a:endParaRPr lang="es-EC" sz="1800" b="0" i="0" u="none" strike="noStrike" baseline="0" dirty="0">
              <a:solidFill>
                <a:srgbClr val="000000"/>
              </a:solidFill>
              <a:latin typeface="Calibri" panose="020F0502020204030204" pitchFamily="34" charset="0"/>
            </a:endParaRPr>
          </a:p>
          <a:p>
            <a:r>
              <a:rPr lang="es-MX" sz="1800" b="0" i="0" u="none" strike="noStrike" baseline="0" dirty="0">
                <a:solidFill>
                  <a:schemeClr val="bg1"/>
                </a:solidFill>
                <a:latin typeface="Calibri" panose="020F0502020204030204" pitchFamily="34" charset="0"/>
              </a:rPr>
              <a:t>El modelo de red SSD-MobilenetV1 reentrenada para implementar la aplicación de detección de mascarillas dio resultados satisfactorios </a:t>
            </a:r>
            <a:endParaRPr lang="es-ES" sz="1900" dirty="0">
              <a:solidFill>
                <a:schemeClr val="bg1"/>
              </a:solidFill>
            </a:endParaRPr>
          </a:p>
        </p:txBody>
      </p:sp>
      <p:sp>
        <p:nvSpPr>
          <p:cNvPr id="18" name="Oval 6">
            <a:extLst>
              <a:ext uri="{FF2B5EF4-FFF2-40B4-BE49-F238E27FC236}">
                <a16:creationId xmlns:a16="http://schemas.microsoft.com/office/drawing/2014/main" id="{DA44E4F3-44EE-4B2C-A96B-50D97DC19E84}"/>
              </a:ext>
            </a:extLst>
          </p:cNvPr>
          <p:cNvSpPr/>
          <p:nvPr/>
        </p:nvSpPr>
        <p:spPr>
          <a:xfrm>
            <a:off x="501647" y="709274"/>
            <a:ext cx="1554480" cy="1554480"/>
          </a:xfrm>
          <a:prstGeom prst="ellipse">
            <a:avLst/>
          </a:prstGeom>
          <a:solidFill>
            <a:schemeClr val="bg1"/>
          </a:solidFill>
          <a:ln w="57150">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2">
            <a:extLst>
              <a:ext uri="{FF2B5EF4-FFF2-40B4-BE49-F238E27FC236}">
                <a16:creationId xmlns:a16="http://schemas.microsoft.com/office/drawing/2014/main" id="{CB1A0829-1DC0-4F8B-BD70-F3EE7C3F2AF7}"/>
              </a:ext>
            </a:extLst>
          </p:cNvPr>
          <p:cNvSpPr/>
          <p:nvPr/>
        </p:nvSpPr>
        <p:spPr>
          <a:xfrm>
            <a:off x="1587556" y="2665823"/>
            <a:ext cx="10208057" cy="1409351"/>
          </a:xfrm>
          <a:prstGeom prst="rect">
            <a:avLst/>
          </a:prstGeom>
          <a:solidFill>
            <a:srgbClr val="4472C4">
              <a:lumMod val="50000"/>
            </a:srgbClr>
          </a:solidFill>
          <a:ln w="38100" cap="flat" cmpd="sng" algn="ctr">
            <a:solidFill>
              <a:srgbClr val="203864"/>
            </a:solidFill>
            <a:prstDash val="solid"/>
            <a:miter lim="800000"/>
          </a:ln>
          <a:effectLst/>
        </p:spPr>
        <p:txBody>
          <a:bodyPr spcFirstLastPara="0" vert="horz" wrap="square" lIns="1013543" tIns="50800" rIns="50800" bIns="50800" numCol="1" spcCol="1270" anchor="ctr" anchorCtr="0">
            <a:noAutofit/>
          </a:bodyPr>
          <a:lstStyle/>
          <a:p>
            <a:pPr algn="l"/>
            <a:endParaRPr lang="es-EC" sz="1800" b="0" i="0" u="none" strike="noStrike" baseline="0" dirty="0">
              <a:solidFill>
                <a:srgbClr val="000000"/>
              </a:solidFill>
              <a:latin typeface="Calibri" panose="020F0502020204030204" pitchFamily="34" charset="0"/>
            </a:endParaRPr>
          </a:p>
          <a:p>
            <a:r>
              <a:rPr lang="es-MX" sz="1800" b="0" i="0" u="none" strike="noStrike" baseline="0" dirty="0">
                <a:solidFill>
                  <a:schemeClr val="bg1"/>
                </a:solidFill>
                <a:latin typeface="Calibri" panose="020F0502020204030204" pitchFamily="34" charset="0"/>
              </a:rPr>
              <a:t>En el caso del contador de personas, el uso de la red SSD MobilenetV1-COCO entrenada para la función de detección de personas, integrada con el algoritmo de seguimiento SORT, es una solución viable, sin embargo existen modelos con mayor precisión.</a:t>
            </a:r>
          </a:p>
          <a:p>
            <a:pPr algn="just"/>
            <a:endParaRPr lang="es-ES" sz="1900" dirty="0">
              <a:solidFill>
                <a:schemeClr val="bg1"/>
              </a:solidFill>
            </a:endParaRPr>
          </a:p>
        </p:txBody>
      </p:sp>
      <p:sp>
        <p:nvSpPr>
          <p:cNvPr id="22" name="Rectangle 14">
            <a:extLst>
              <a:ext uri="{FF2B5EF4-FFF2-40B4-BE49-F238E27FC236}">
                <a16:creationId xmlns:a16="http://schemas.microsoft.com/office/drawing/2014/main" id="{1F039F01-711B-4EDA-956E-D38ECEA3CAEF}"/>
              </a:ext>
            </a:extLst>
          </p:cNvPr>
          <p:cNvSpPr/>
          <p:nvPr/>
        </p:nvSpPr>
        <p:spPr>
          <a:xfrm>
            <a:off x="1325055" y="4549808"/>
            <a:ext cx="10470558" cy="1157068"/>
          </a:xfrm>
          <a:prstGeom prst="rect">
            <a:avLst/>
          </a:prstGeom>
          <a:solidFill>
            <a:srgbClr val="4472C4">
              <a:lumMod val="50000"/>
            </a:srgbClr>
          </a:solidFill>
          <a:ln w="38100" cap="flat" cmpd="sng" algn="ctr">
            <a:solidFill>
              <a:srgbClr val="203864"/>
            </a:solidFill>
            <a:prstDash val="solid"/>
            <a:miter lim="800000"/>
          </a:ln>
          <a:effectLst/>
        </p:spPr>
        <p:txBody>
          <a:bodyPr spcFirstLastPara="0" vert="horz" wrap="square" lIns="1013543" tIns="50800" rIns="50800" bIns="50800" numCol="1" spcCol="1270" anchor="ctr" anchorCtr="0">
            <a:noAutofit/>
          </a:bodyPr>
          <a:lstStyle/>
          <a:p>
            <a:pPr algn="l"/>
            <a:endParaRPr lang="es-EC" sz="1800" b="0" i="0" u="none" strike="noStrike" baseline="0" dirty="0">
              <a:solidFill>
                <a:srgbClr val="000000"/>
              </a:solidFill>
              <a:latin typeface="Calibri" panose="020F0502020204030204" pitchFamily="34" charset="0"/>
            </a:endParaRPr>
          </a:p>
          <a:p>
            <a:r>
              <a:rPr lang="es-MX" sz="1800" i="0" u="none" strike="noStrike" baseline="0" dirty="0">
                <a:solidFill>
                  <a:schemeClr val="bg1"/>
                </a:solidFill>
                <a:latin typeface="Calibri" panose="020F0502020204030204" pitchFamily="34" charset="0"/>
              </a:rPr>
              <a:t>Se determinó que el nivel de iluminación del ambiente juega un papel preponderante, por lo que es necesario acomodar tanto la posición de la cámara para evitar la contraluz, como también la distancia de la persona con respecto a la misma. </a:t>
            </a:r>
          </a:p>
          <a:p>
            <a:pPr lvl="0" algn="just"/>
            <a:endParaRPr lang="es-ES" sz="1900" dirty="0">
              <a:solidFill>
                <a:schemeClr val="bg1"/>
              </a:solidFill>
            </a:endParaRPr>
          </a:p>
        </p:txBody>
      </p:sp>
      <p:sp>
        <p:nvSpPr>
          <p:cNvPr id="23" name="Oval 7">
            <a:extLst>
              <a:ext uri="{FF2B5EF4-FFF2-40B4-BE49-F238E27FC236}">
                <a16:creationId xmlns:a16="http://schemas.microsoft.com/office/drawing/2014/main" id="{1C0EC518-A200-41D5-ABBB-60A66C6BD218}"/>
              </a:ext>
            </a:extLst>
          </p:cNvPr>
          <p:cNvSpPr/>
          <p:nvPr/>
        </p:nvSpPr>
        <p:spPr>
          <a:xfrm>
            <a:off x="972544" y="2592565"/>
            <a:ext cx="1554480" cy="1554480"/>
          </a:xfrm>
          <a:prstGeom prst="ellipse">
            <a:avLst/>
          </a:prstGeom>
          <a:solidFill>
            <a:schemeClr val="bg1"/>
          </a:solidFill>
          <a:ln w="57150">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Oval 8">
            <a:extLst>
              <a:ext uri="{FF2B5EF4-FFF2-40B4-BE49-F238E27FC236}">
                <a16:creationId xmlns:a16="http://schemas.microsoft.com/office/drawing/2014/main" id="{2026C0EA-4010-4227-A2EB-E2892D75FFA3}"/>
              </a:ext>
            </a:extLst>
          </p:cNvPr>
          <p:cNvSpPr/>
          <p:nvPr/>
        </p:nvSpPr>
        <p:spPr>
          <a:xfrm>
            <a:off x="602014" y="4342114"/>
            <a:ext cx="1554480" cy="1554480"/>
          </a:xfrm>
          <a:prstGeom prst="ellipse">
            <a:avLst/>
          </a:prstGeom>
          <a:solidFill>
            <a:schemeClr val="bg1"/>
          </a:solidFill>
          <a:ln w="57150">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386" name="Picture 2" descr="Robot de dibujos animados con iconos relacionados con la inteligencia  artificial | Vector Premium">
            <a:extLst>
              <a:ext uri="{FF2B5EF4-FFF2-40B4-BE49-F238E27FC236}">
                <a16:creationId xmlns:a16="http://schemas.microsoft.com/office/drawing/2014/main" id="{4CB133B8-56DB-4782-81CF-5E477FAE1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515" y="961406"/>
            <a:ext cx="993079" cy="993079"/>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Robot Con Inteligencia Artificial, Bot Puntos Divertidos Del Personaje De  Dibujos Animados En Holograma Redondo Organismo Ciberné Ilustración del  Vector - Ilustración de robusteza, inteligente: 131496183">
            <a:extLst>
              <a:ext uri="{FF2B5EF4-FFF2-40B4-BE49-F238E27FC236}">
                <a16:creationId xmlns:a16="http://schemas.microsoft.com/office/drawing/2014/main" id="{10A6E00E-C5AC-489A-AE78-9F41ECC457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33" t="10342" r="5372" b="17927"/>
          <a:stretch/>
        </p:blipFill>
        <p:spPr bwMode="auto">
          <a:xfrm>
            <a:off x="1194481" y="2884564"/>
            <a:ext cx="1110605" cy="1003252"/>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Dibujo De Inteligencia Artificial Para Colorear - Ultra Coloring Pages">
            <a:extLst>
              <a:ext uri="{FF2B5EF4-FFF2-40B4-BE49-F238E27FC236}">
                <a16:creationId xmlns:a16="http://schemas.microsoft.com/office/drawing/2014/main" id="{326B3ECA-DED9-4ED3-B86D-F9007A618C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544" y="4647639"/>
            <a:ext cx="961406" cy="961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73090"/>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txBox="1">
            <a:spLocks/>
          </p:cNvSpPr>
          <p:nvPr/>
        </p:nvSpPr>
        <p:spPr>
          <a:xfrm>
            <a:off x="6082145" y="14639"/>
            <a:ext cx="6109855"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a:cs typeface="Arial" pitchFamily="34" charset="0"/>
              </a:rPr>
              <a:t>Conclusiones</a:t>
            </a:r>
          </a:p>
        </p:txBody>
      </p:sp>
      <p:cxnSp>
        <p:nvCxnSpPr>
          <p:cNvPr id="13"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
        <p:nvSpPr>
          <p:cNvPr id="16" name="Rectangle 9">
            <a:extLst>
              <a:ext uri="{FF2B5EF4-FFF2-40B4-BE49-F238E27FC236}">
                <a16:creationId xmlns:a16="http://schemas.microsoft.com/office/drawing/2014/main" id="{4C4AACCD-94B6-4CEB-A47F-160B2884B502}"/>
              </a:ext>
            </a:extLst>
          </p:cNvPr>
          <p:cNvSpPr/>
          <p:nvPr/>
        </p:nvSpPr>
        <p:spPr>
          <a:xfrm>
            <a:off x="1216035" y="824619"/>
            <a:ext cx="10579578" cy="1381577"/>
          </a:xfrm>
          <a:prstGeom prst="rect">
            <a:avLst/>
          </a:prstGeom>
          <a:solidFill>
            <a:srgbClr val="4472C4">
              <a:lumMod val="50000"/>
            </a:srgbClr>
          </a:solidFill>
          <a:ln w="38100" cap="flat" cmpd="sng" algn="ctr">
            <a:solidFill>
              <a:srgbClr val="203864"/>
            </a:solidFill>
            <a:prstDash val="solid"/>
            <a:miter lim="800000"/>
          </a:ln>
          <a:effectLst/>
        </p:spPr>
        <p:txBody>
          <a:bodyPr spcFirstLastPara="0" vert="horz" wrap="square" lIns="1013543" tIns="50800" rIns="50800" bIns="50800" numCol="1" spcCol="1270" anchor="ctr" anchorCtr="0">
            <a:noAutofit/>
          </a:bodyPr>
          <a:lstStyle/>
          <a:p>
            <a:pPr algn="l"/>
            <a:endParaRPr lang="es-EC" sz="1800" b="0" i="0" u="none" strike="noStrike" baseline="0" dirty="0">
              <a:solidFill>
                <a:schemeClr val="bg1"/>
              </a:solidFill>
              <a:latin typeface="Calibri" panose="020F0502020204030204" pitchFamily="34" charset="0"/>
            </a:endParaRPr>
          </a:p>
          <a:p>
            <a:r>
              <a:rPr lang="es-MX" sz="1800" b="0" i="0" u="none" strike="noStrike" baseline="0" dirty="0">
                <a:solidFill>
                  <a:schemeClr val="bg1"/>
                </a:solidFill>
                <a:latin typeface="Calibri" panose="020F0502020204030204" pitchFamily="34" charset="0"/>
              </a:rPr>
              <a:t>El uso de hardware liviano limita el desarrollo de aplicaciones basadas en modelos de redes neuronales implementadas para la detección de objetos en tiempo real. </a:t>
            </a:r>
            <a:endParaRPr lang="es-MX" sz="1800" b="0" i="0" u="none" strike="noStrike" baseline="0" dirty="0">
              <a:solidFill>
                <a:schemeClr val="bg1"/>
              </a:solidFill>
              <a:latin typeface="Times New Roman" panose="02020603050405020304" pitchFamily="18" charset="0"/>
            </a:endParaRPr>
          </a:p>
        </p:txBody>
      </p:sp>
      <p:sp>
        <p:nvSpPr>
          <p:cNvPr id="18" name="Oval 6">
            <a:extLst>
              <a:ext uri="{FF2B5EF4-FFF2-40B4-BE49-F238E27FC236}">
                <a16:creationId xmlns:a16="http://schemas.microsoft.com/office/drawing/2014/main" id="{DA44E4F3-44EE-4B2C-A96B-50D97DC19E84}"/>
              </a:ext>
            </a:extLst>
          </p:cNvPr>
          <p:cNvSpPr/>
          <p:nvPr/>
        </p:nvSpPr>
        <p:spPr>
          <a:xfrm>
            <a:off x="501647" y="709274"/>
            <a:ext cx="1554480" cy="1554480"/>
          </a:xfrm>
          <a:prstGeom prst="ellipse">
            <a:avLst/>
          </a:prstGeom>
          <a:solidFill>
            <a:schemeClr val="bg1"/>
          </a:solidFill>
          <a:ln w="57150">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2">
            <a:extLst>
              <a:ext uri="{FF2B5EF4-FFF2-40B4-BE49-F238E27FC236}">
                <a16:creationId xmlns:a16="http://schemas.microsoft.com/office/drawing/2014/main" id="{CB1A0829-1DC0-4F8B-BD70-F3EE7C3F2AF7}"/>
              </a:ext>
            </a:extLst>
          </p:cNvPr>
          <p:cNvSpPr/>
          <p:nvPr/>
        </p:nvSpPr>
        <p:spPr>
          <a:xfrm>
            <a:off x="1587556" y="2650665"/>
            <a:ext cx="10208057" cy="1278965"/>
          </a:xfrm>
          <a:prstGeom prst="rect">
            <a:avLst/>
          </a:prstGeom>
          <a:solidFill>
            <a:srgbClr val="4472C4">
              <a:lumMod val="50000"/>
            </a:srgbClr>
          </a:solidFill>
          <a:ln w="38100" cap="flat" cmpd="sng" algn="ctr">
            <a:solidFill>
              <a:srgbClr val="203864"/>
            </a:solidFill>
            <a:prstDash val="solid"/>
            <a:miter lim="800000"/>
          </a:ln>
          <a:effectLst/>
        </p:spPr>
        <p:txBody>
          <a:bodyPr spcFirstLastPara="0" vert="horz" wrap="square" lIns="1013543" tIns="50800" rIns="50800" bIns="50800" numCol="1" spcCol="1270" anchor="ctr" anchorCtr="0">
            <a:noAutofit/>
          </a:bodyPr>
          <a:lstStyle/>
          <a:p>
            <a:pPr algn="l"/>
            <a:endParaRPr lang="es-EC" sz="1800" b="0" i="0" u="none" strike="noStrike" baseline="0" dirty="0">
              <a:solidFill>
                <a:srgbClr val="000000"/>
              </a:solidFill>
              <a:latin typeface="Calibri" panose="020F0502020204030204" pitchFamily="34" charset="0"/>
            </a:endParaRPr>
          </a:p>
          <a:p>
            <a:r>
              <a:rPr lang="es-MX" sz="1800" b="0" i="0" u="none" strike="noStrike" baseline="0" dirty="0">
                <a:solidFill>
                  <a:schemeClr val="bg1"/>
                </a:solidFill>
                <a:latin typeface="Calibri" panose="020F0502020204030204" pitchFamily="34" charset="0"/>
              </a:rPr>
              <a:t>El desarrollo de un prototipo implica varias pruebas de funcionamiento en entornos controlados cuyos factores internos y factores externos podrían afectar el desempeño del mismo</a:t>
            </a:r>
            <a:endParaRPr lang="es-ES" dirty="0">
              <a:solidFill>
                <a:schemeClr val="bg1"/>
              </a:solidFill>
            </a:endParaRPr>
          </a:p>
        </p:txBody>
      </p:sp>
      <p:sp>
        <p:nvSpPr>
          <p:cNvPr id="22" name="Rectangle 14">
            <a:extLst>
              <a:ext uri="{FF2B5EF4-FFF2-40B4-BE49-F238E27FC236}">
                <a16:creationId xmlns:a16="http://schemas.microsoft.com/office/drawing/2014/main" id="{1F039F01-711B-4EDA-956E-D38ECEA3CAEF}"/>
              </a:ext>
            </a:extLst>
          </p:cNvPr>
          <p:cNvSpPr/>
          <p:nvPr/>
        </p:nvSpPr>
        <p:spPr>
          <a:xfrm>
            <a:off x="1325055" y="4352171"/>
            <a:ext cx="10470558" cy="1430347"/>
          </a:xfrm>
          <a:prstGeom prst="rect">
            <a:avLst/>
          </a:prstGeom>
          <a:solidFill>
            <a:srgbClr val="4472C4">
              <a:lumMod val="50000"/>
            </a:srgbClr>
          </a:solidFill>
          <a:ln w="38100" cap="flat" cmpd="sng" algn="ctr">
            <a:solidFill>
              <a:srgbClr val="203864"/>
            </a:solidFill>
            <a:prstDash val="solid"/>
            <a:miter lim="800000"/>
          </a:ln>
          <a:effectLst/>
        </p:spPr>
        <p:txBody>
          <a:bodyPr spcFirstLastPara="0" vert="horz" wrap="square" lIns="1013543" tIns="50800" rIns="50800" bIns="50800" numCol="1" spcCol="1270" anchor="ctr" anchorCtr="0">
            <a:noAutofit/>
          </a:bodyPr>
          <a:lstStyle/>
          <a:p>
            <a:pPr algn="l"/>
            <a:endParaRPr lang="es-EC" sz="1800" b="0" i="0" u="none" strike="noStrike" baseline="0" dirty="0">
              <a:solidFill>
                <a:srgbClr val="000000"/>
              </a:solidFill>
              <a:latin typeface="Calibri" panose="020F0502020204030204" pitchFamily="34" charset="0"/>
            </a:endParaRPr>
          </a:p>
          <a:p>
            <a:r>
              <a:rPr lang="es-MX" sz="1800" b="0" i="0" u="none" strike="noStrike" baseline="0" dirty="0">
                <a:solidFill>
                  <a:schemeClr val="bg1"/>
                </a:solidFill>
                <a:latin typeface="Calibri" panose="020F0502020204030204" pitchFamily="34" charset="0"/>
              </a:rPr>
              <a:t>La implementación de los mensajes audibles del prototipo requiere de un código de programación en paralelo que se sincronice solo con determinados fotogramas del video, pues de lo contario se activarán con todos los fotogramas procesados en el algoritmo de detección. </a:t>
            </a:r>
          </a:p>
          <a:p>
            <a:pPr lvl="0" algn="just"/>
            <a:endParaRPr lang="es-ES" sz="2000" dirty="0">
              <a:solidFill>
                <a:schemeClr val="bg1"/>
              </a:solidFill>
            </a:endParaRPr>
          </a:p>
        </p:txBody>
      </p:sp>
      <p:sp>
        <p:nvSpPr>
          <p:cNvPr id="23" name="Oval 7">
            <a:extLst>
              <a:ext uri="{FF2B5EF4-FFF2-40B4-BE49-F238E27FC236}">
                <a16:creationId xmlns:a16="http://schemas.microsoft.com/office/drawing/2014/main" id="{1C0EC518-A200-41D5-ABBB-60A66C6BD218}"/>
              </a:ext>
            </a:extLst>
          </p:cNvPr>
          <p:cNvSpPr/>
          <p:nvPr/>
        </p:nvSpPr>
        <p:spPr>
          <a:xfrm>
            <a:off x="958847" y="2467298"/>
            <a:ext cx="1554480" cy="1554480"/>
          </a:xfrm>
          <a:prstGeom prst="ellipse">
            <a:avLst/>
          </a:prstGeom>
          <a:solidFill>
            <a:schemeClr val="bg1"/>
          </a:solidFill>
          <a:ln w="57150">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Oval 8">
            <a:extLst>
              <a:ext uri="{FF2B5EF4-FFF2-40B4-BE49-F238E27FC236}">
                <a16:creationId xmlns:a16="http://schemas.microsoft.com/office/drawing/2014/main" id="{2026C0EA-4010-4227-A2EB-E2892D75FFA3}"/>
              </a:ext>
            </a:extLst>
          </p:cNvPr>
          <p:cNvSpPr/>
          <p:nvPr/>
        </p:nvSpPr>
        <p:spPr>
          <a:xfrm>
            <a:off x="547815" y="4290105"/>
            <a:ext cx="1554480" cy="1554480"/>
          </a:xfrm>
          <a:prstGeom prst="ellipse">
            <a:avLst/>
          </a:prstGeom>
          <a:solidFill>
            <a:schemeClr val="bg1"/>
          </a:solidFill>
          <a:ln w="57150">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Picture 8" descr="Dibujo De Inteligencia Artificial Para Colorear - Ultra Coloring Pages">
            <a:extLst>
              <a:ext uri="{FF2B5EF4-FFF2-40B4-BE49-F238E27FC236}">
                <a16:creationId xmlns:a16="http://schemas.microsoft.com/office/drawing/2014/main" id="{AF2E5628-37EA-4437-9811-F7B23B6971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544" y="4647639"/>
            <a:ext cx="961406" cy="96140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Robot Con Inteligencia Artificial, Bot Puntos Divertidos Del Personaje De  Dibujos Animados En Holograma Redondo Organismo Ciberné Ilustración del  Vector - Ilustración de robusteza, inteligente: 131496183">
            <a:extLst>
              <a:ext uri="{FF2B5EF4-FFF2-40B4-BE49-F238E27FC236}">
                <a16:creationId xmlns:a16="http://schemas.microsoft.com/office/drawing/2014/main" id="{39E4E777-742E-4672-95FD-8DBF01C698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33" t="10342" r="5372" b="17927"/>
          <a:stretch/>
        </p:blipFill>
        <p:spPr bwMode="auto">
          <a:xfrm>
            <a:off x="1180784" y="2754194"/>
            <a:ext cx="1110605" cy="10032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Robot de dibujos animados con iconos relacionados con la inteligencia  artificial | Vector Premium">
            <a:extLst>
              <a:ext uri="{FF2B5EF4-FFF2-40B4-BE49-F238E27FC236}">
                <a16:creationId xmlns:a16="http://schemas.microsoft.com/office/drawing/2014/main" id="{07DB6A31-B343-40F4-A52E-EABC1CBA28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515" y="961406"/>
            <a:ext cx="993079" cy="993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54681"/>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그룹 305">
            <a:extLst>
              <a:ext uri="{FF2B5EF4-FFF2-40B4-BE49-F238E27FC236}">
                <a16:creationId xmlns:a16="http://schemas.microsoft.com/office/drawing/2014/main" id="{ECE61CD3-8F4B-4A40-BC31-D5BBB3A6BA29}"/>
              </a:ext>
            </a:extLst>
          </p:cNvPr>
          <p:cNvGrpSpPr/>
          <p:nvPr/>
        </p:nvGrpSpPr>
        <p:grpSpPr>
          <a:xfrm>
            <a:off x="506957" y="2223295"/>
            <a:ext cx="4434779" cy="2587180"/>
            <a:chOff x="635000" y="1382713"/>
            <a:chExt cx="7869238" cy="4572000"/>
          </a:xfrm>
          <a:solidFill>
            <a:srgbClr val="FFFFFF"/>
          </a:solidFill>
        </p:grpSpPr>
        <p:sp>
          <p:nvSpPr>
            <p:cNvPr id="80" name="Freeform 8">
              <a:extLst>
                <a:ext uri="{FF2B5EF4-FFF2-40B4-BE49-F238E27FC236}">
                  <a16:creationId xmlns:a16="http://schemas.microsoft.com/office/drawing/2014/main" id="{6BBF56F4-E711-416E-A076-208EC9A119F9}"/>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a:ln>
                  <a:noFill/>
                </a:ln>
                <a:solidFill>
                  <a:srgbClr val="514843"/>
                </a:solidFill>
                <a:effectLst/>
                <a:uLnTx/>
                <a:uFillTx/>
                <a:latin typeface="Euphemia"/>
              </a:endParaRPr>
            </a:p>
          </p:txBody>
        </p:sp>
        <p:sp>
          <p:nvSpPr>
            <p:cNvPr id="81" name="Freeform 9">
              <a:extLst>
                <a:ext uri="{FF2B5EF4-FFF2-40B4-BE49-F238E27FC236}">
                  <a16:creationId xmlns:a16="http://schemas.microsoft.com/office/drawing/2014/main" id="{735AC350-C62C-4F99-B83E-2F75A304D664}"/>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a:ln>
                  <a:noFill/>
                </a:ln>
                <a:solidFill>
                  <a:srgbClr val="514843"/>
                </a:solidFill>
                <a:effectLst/>
                <a:uLnTx/>
                <a:uFillTx/>
                <a:latin typeface="Euphemia"/>
              </a:endParaRPr>
            </a:p>
          </p:txBody>
        </p:sp>
        <p:sp>
          <p:nvSpPr>
            <p:cNvPr id="82" name="Freeform 10">
              <a:extLst>
                <a:ext uri="{FF2B5EF4-FFF2-40B4-BE49-F238E27FC236}">
                  <a16:creationId xmlns:a16="http://schemas.microsoft.com/office/drawing/2014/main" id="{B8852F81-1CAE-4872-BB07-90E21A8BA3FC}"/>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a:ln>
                  <a:noFill/>
                </a:ln>
                <a:solidFill>
                  <a:srgbClr val="514843"/>
                </a:solidFill>
                <a:effectLst/>
                <a:uLnTx/>
                <a:uFillTx/>
                <a:latin typeface="Euphemia"/>
              </a:endParaRPr>
            </a:p>
          </p:txBody>
        </p:sp>
        <p:sp>
          <p:nvSpPr>
            <p:cNvPr id="83" name="Freeform 11">
              <a:extLst>
                <a:ext uri="{FF2B5EF4-FFF2-40B4-BE49-F238E27FC236}">
                  <a16:creationId xmlns:a16="http://schemas.microsoft.com/office/drawing/2014/main" id="{F5E1AC79-EBC7-403F-9B0C-E002749EE9D5}"/>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a:ln>
                  <a:noFill/>
                </a:ln>
                <a:solidFill>
                  <a:srgbClr val="514843"/>
                </a:solidFill>
                <a:effectLst/>
                <a:uLnTx/>
                <a:uFillTx/>
                <a:latin typeface="Euphemia"/>
              </a:endParaRPr>
            </a:p>
          </p:txBody>
        </p:sp>
      </p:grpSp>
      <p:sp>
        <p:nvSpPr>
          <p:cNvPr id="84" name="Text Placeholder 1"/>
          <p:cNvSpPr txBox="1">
            <a:spLocks/>
          </p:cNvSpPr>
          <p:nvPr/>
        </p:nvSpPr>
        <p:spPr>
          <a:xfrm>
            <a:off x="0" y="715657"/>
            <a:ext cx="12192000" cy="528786"/>
          </a:xfrm>
          <a:prstGeom prst="rect">
            <a:avLst/>
          </a:prstGeom>
        </p:spPr>
        <p:txBody>
          <a:bodyPr vert="horz" lIns="0" tIns="45720" rIns="0" bIns="45720" rtlCol="0" anchor="ctr">
            <a:noAutofit/>
          </a:bodyPr>
          <a:lstStyle>
            <a:lvl1pPr marL="0" indent="0" algn="ctr" defTabSz="914400" rtl="0" eaLnBrk="1" latinLnBrk="0" hangingPunct="1">
              <a:lnSpc>
                <a:spcPct val="90000"/>
              </a:lnSpc>
              <a:spcBef>
                <a:spcPts val="1800"/>
              </a:spcBef>
              <a:buFont typeface="Wingdings" panose="05000000000000000000" pitchFamily="2" charset="2"/>
              <a:buNone/>
              <a:defRPr sz="4800" b="0" kern="1200" baseline="0">
                <a:solidFill>
                  <a:schemeClr val="tx1">
                    <a:lumMod val="75000"/>
                    <a:lumOff val="25000"/>
                  </a:schemeClr>
                </a:solidFill>
                <a:latin typeface="+mj-lt"/>
                <a:ea typeface="+mn-ea"/>
                <a:cs typeface="Arial"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r>
              <a:rPr lang="es-EC"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PANDEMIA DE COVID-19 </a:t>
            </a:r>
          </a:p>
        </p:txBody>
      </p:sp>
      <p:sp>
        <p:nvSpPr>
          <p:cNvPr id="85" name="Oval 4"/>
          <p:cNvSpPr/>
          <p:nvPr/>
        </p:nvSpPr>
        <p:spPr>
          <a:xfrm>
            <a:off x="6295314" y="2233197"/>
            <a:ext cx="864096" cy="864096"/>
          </a:xfrm>
          <a:prstGeom prst="ellipse">
            <a:avLst/>
          </a:prstGeom>
          <a:solidFill>
            <a:srgbClr val="FFFFFF"/>
          </a:solidFill>
          <a:ln w="48000" cap="flat" cmpd="thickThin"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a:ln>
                <a:noFill/>
              </a:ln>
              <a:solidFill>
                <a:srgbClr val="FFFFFF"/>
              </a:solidFill>
              <a:effectLst/>
              <a:uLnTx/>
              <a:uFillTx/>
              <a:latin typeface="Euphemia"/>
              <a:ea typeface="+mn-ea"/>
              <a:cs typeface="+mn-cs"/>
            </a:endParaRPr>
          </a:p>
        </p:txBody>
      </p:sp>
      <p:sp>
        <p:nvSpPr>
          <p:cNvPr id="86" name="Oval 11"/>
          <p:cNvSpPr/>
          <p:nvPr/>
        </p:nvSpPr>
        <p:spPr>
          <a:xfrm>
            <a:off x="8596680" y="2244282"/>
            <a:ext cx="864096" cy="864096"/>
          </a:xfrm>
          <a:prstGeom prst="ellipse">
            <a:avLst/>
          </a:prstGeom>
          <a:solidFill>
            <a:srgbClr val="FFFFFF"/>
          </a:solidFill>
          <a:ln w="48000" cap="flat" cmpd="thickThin"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a:ln>
                <a:noFill/>
              </a:ln>
              <a:solidFill>
                <a:srgbClr val="FFFFFF"/>
              </a:solidFill>
              <a:effectLst/>
              <a:uLnTx/>
              <a:uFillTx/>
              <a:latin typeface="Euphemia"/>
              <a:ea typeface="+mn-ea"/>
              <a:cs typeface="+mn-cs"/>
            </a:endParaRPr>
          </a:p>
        </p:txBody>
      </p:sp>
      <p:sp>
        <p:nvSpPr>
          <p:cNvPr id="87" name="Oval 13"/>
          <p:cNvSpPr/>
          <p:nvPr/>
        </p:nvSpPr>
        <p:spPr>
          <a:xfrm>
            <a:off x="10468888" y="2250026"/>
            <a:ext cx="864096" cy="864096"/>
          </a:xfrm>
          <a:prstGeom prst="ellipse">
            <a:avLst/>
          </a:prstGeom>
          <a:solidFill>
            <a:srgbClr val="FFFFFF"/>
          </a:solidFill>
          <a:ln w="48000" cap="flat" cmpd="thickThin"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a:ln>
                <a:noFill/>
              </a:ln>
              <a:solidFill>
                <a:srgbClr val="FFFFFF"/>
              </a:solidFill>
              <a:effectLst/>
              <a:uLnTx/>
              <a:uFillTx/>
              <a:latin typeface="Euphemia"/>
              <a:ea typeface="+mn-ea"/>
              <a:cs typeface="+mn-cs"/>
            </a:endParaRPr>
          </a:p>
        </p:txBody>
      </p:sp>
      <p:sp>
        <p:nvSpPr>
          <p:cNvPr id="90" name="TextBox 20"/>
          <p:cNvSpPr txBox="1"/>
          <p:nvPr/>
        </p:nvSpPr>
        <p:spPr>
          <a:xfrm>
            <a:off x="0" y="1213724"/>
            <a:ext cx="12192000" cy="615553"/>
          </a:xfrm>
          <a:prstGeom prst="rect">
            <a:avLst/>
          </a:prstGeom>
          <a:noFill/>
        </p:spPr>
        <p:txBody>
          <a:bodyPr wrap="square" rtlCol="0">
            <a:spAutoFit/>
          </a:bodyPr>
          <a:lstStyle/>
          <a:p>
            <a:r>
              <a:rPr lang="es-ES" altLang="ko-KR" sz="1700" dirty="0">
                <a:solidFill>
                  <a:srgbClr val="514843">
                    <a:lumMod val="75000"/>
                    <a:lumOff val="25000"/>
                  </a:srgbClr>
                </a:solidFill>
                <a:cs typeface="Arial" panose="020B0604020202020204" pitchFamily="34" charset="0"/>
              </a:rPr>
              <a:t>El contexto de emergencia sanitaria debido a la pandemia cambio nuestra forma de vida, y con ello el cumplimiento de normas que contribuyan a que la propagación del virus sea cada vez mayor </a:t>
            </a:r>
            <a:endParaRPr lang="en-US" altLang="ko-KR" sz="1700" dirty="0">
              <a:solidFill>
                <a:srgbClr val="514843">
                  <a:lumMod val="75000"/>
                  <a:lumOff val="25000"/>
                </a:srgbClr>
              </a:solidFill>
              <a:cs typeface="Arial" panose="020B0604020202020204" pitchFamily="34" charset="0"/>
            </a:endParaRPr>
          </a:p>
        </p:txBody>
      </p:sp>
      <p:grpSp>
        <p:nvGrpSpPr>
          <p:cNvPr id="91" name="Group 21"/>
          <p:cNvGrpSpPr/>
          <p:nvPr/>
        </p:nvGrpSpPr>
        <p:grpSpPr>
          <a:xfrm>
            <a:off x="5521346" y="3205536"/>
            <a:ext cx="2161720" cy="1237396"/>
            <a:chOff x="6228184" y="1749861"/>
            <a:chExt cx="2592288" cy="853386"/>
          </a:xfrm>
        </p:grpSpPr>
        <p:sp>
          <p:nvSpPr>
            <p:cNvPr id="92" name="TextBox 22"/>
            <p:cNvSpPr txBox="1"/>
            <p:nvPr/>
          </p:nvSpPr>
          <p:spPr>
            <a:xfrm>
              <a:off x="6228184" y="2030139"/>
              <a:ext cx="2592288" cy="573108"/>
            </a:xfrm>
            <a:prstGeom prst="rect">
              <a:avLst/>
            </a:prstGeom>
            <a:noFill/>
          </p:spPr>
          <p:txBody>
            <a:bodyPr wrap="square" rtlCol="0">
              <a:spAutoFit/>
            </a:bodyPr>
            <a:lstStyle/>
            <a:p>
              <a:pPr algn="ctr"/>
              <a:r>
                <a:rPr lang="es-EC" altLang="ko-KR" sz="1600" dirty="0">
                  <a:solidFill>
                    <a:srgbClr val="FFFFFF"/>
                  </a:solidFill>
                  <a:cs typeface="Arial" panose="020B0604020202020204" pitchFamily="34" charset="0"/>
                </a:rPr>
                <a:t>Crecimiento del 57%</a:t>
              </a:r>
              <a:br>
                <a:rPr lang="es-EC" altLang="ko-KR" sz="1600" dirty="0">
                  <a:solidFill>
                    <a:srgbClr val="FFFFFF"/>
                  </a:solidFill>
                  <a:cs typeface="Arial" panose="020B0604020202020204" pitchFamily="34" charset="0"/>
                </a:rPr>
              </a:br>
              <a:r>
                <a:rPr lang="es-EC" altLang="ko-KR" sz="1600" dirty="0">
                  <a:solidFill>
                    <a:srgbClr val="FFFFFF"/>
                  </a:solidFill>
                  <a:cs typeface="Arial" panose="020B0604020202020204" pitchFamily="34" charset="0"/>
                </a:rPr>
                <a:t>115 GW Potencia Instalada</a:t>
              </a:r>
            </a:p>
          </p:txBody>
        </p:sp>
        <p:sp>
          <p:nvSpPr>
            <p:cNvPr id="93" name="TextBox 23"/>
            <p:cNvSpPr txBox="1"/>
            <p:nvPr/>
          </p:nvSpPr>
          <p:spPr>
            <a:xfrm>
              <a:off x="6228184" y="1749861"/>
              <a:ext cx="2592288" cy="284742"/>
            </a:xfrm>
            <a:prstGeom prst="rect">
              <a:avLst/>
            </a:prstGeom>
            <a:noFill/>
          </p:spPr>
          <p:txBody>
            <a:bodyPr wrap="square" rtlCol="0">
              <a:spAutoFit/>
            </a:bodyPr>
            <a:lstStyle/>
            <a:p>
              <a:pPr algn="ctr"/>
              <a:r>
                <a:rPr lang="es-EC" altLang="ko-KR" sz="1867" b="1" dirty="0">
                  <a:solidFill>
                    <a:srgbClr val="FFFFFF"/>
                  </a:solidFill>
                  <a:latin typeface="Euphemia"/>
                  <a:cs typeface="Arial" pitchFamily="34" charset="0"/>
                </a:rPr>
                <a:t>Fotovoltaica</a:t>
              </a:r>
            </a:p>
          </p:txBody>
        </p:sp>
      </p:grpSp>
      <p:grpSp>
        <p:nvGrpSpPr>
          <p:cNvPr id="94" name="Group 24"/>
          <p:cNvGrpSpPr/>
          <p:nvPr/>
        </p:nvGrpSpPr>
        <p:grpSpPr>
          <a:xfrm>
            <a:off x="7790301" y="3213749"/>
            <a:ext cx="2194131" cy="1204700"/>
            <a:chOff x="6228184" y="1749861"/>
            <a:chExt cx="2592288" cy="903526"/>
          </a:xfrm>
        </p:grpSpPr>
        <p:sp>
          <p:nvSpPr>
            <p:cNvPr id="95" name="TextBox 25"/>
            <p:cNvSpPr txBox="1"/>
            <p:nvPr/>
          </p:nvSpPr>
          <p:spPr>
            <a:xfrm>
              <a:off x="6228184" y="2030139"/>
              <a:ext cx="2592288" cy="623248"/>
            </a:xfrm>
            <a:prstGeom prst="rect">
              <a:avLst/>
            </a:prstGeom>
            <a:noFill/>
          </p:spPr>
          <p:txBody>
            <a:bodyPr wrap="square" rtlCol="0">
              <a:spAutoFit/>
            </a:bodyPr>
            <a:lstStyle/>
            <a:p>
              <a:pPr algn="ctr"/>
              <a:r>
                <a:rPr lang="es-EC" altLang="ko-KR" sz="1600" dirty="0">
                  <a:solidFill>
                    <a:srgbClr val="FFFFFF"/>
                  </a:solidFill>
                  <a:cs typeface="Arial" panose="020B0604020202020204" pitchFamily="34" charset="0"/>
                </a:rPr>
                <a:t>Crecimiento del 30%</a:t>
              </a:r>
            </a:p>
            <a:p>
              <a:pPr algn="ctr"/>
              <a:r>
                <a:rPr lang="es-EC" altLang="ko-KR" sz="1600" dirty="0">
                  <a:solidFill>
                    <a:srgbClr val="FFFFFF"/>
                  </a:solidFill>
                  <a:cs typeface="Arial" panose="020B0604020202020204" pitchFamily="34" charset="0"/>
                </a:rPr>
                <a:t>60 GW Potencia Instalada</a:t>
              </a:r>
            </a:p>
          </p:txBody>
        </p:sp>
        <p:sp>
          <p:nvSpPr>
            <p:cNvPr id="96" name="TextBox 26"/>
            <p:cNvSpPr txBox="1"/>
            <p:nvPr/>
          </p:nvSpPr>
          <p:spPr>
            <a:xfrm>
              <a:off x="6228184" y="1749861"/>
              <a:ext cx="2592288" cy="284742"/>
            </a:xfrm>
            <a:prstGeom prst="rect">
              <a:avLst/>
            </a:prstGeom>
            <a:noFill/>
          </p:spPr>
          <p:txBody>
            <a:bodyPr wrap="square" rtlCol="0">
              <a:spAutoFit/>
            </a:bodyPr>
            <a:lstStyle/>
            <a:p>
              <a:pPr algn="ctr"/>
              <a:r>
                <a:rPr lang="es-EC" altLang="ko-KR" sz="1867" b="1" dirty="0">
                  <a:solidFill>
                    <a:srgbClr val="FFFFFF"/>
                  </a:solidFill>
                  <a:latin typeface="Euphemia"/>
                  <a:cs typeface="Arial" pitchFamily="34" charset="0"/>
                </a:rPr>
                <a:t>Eólica</a:t>
              </a:r>
            </a:p>
          </p:txBody>
        </p:sp>
      </p:grpSp>
      <p:grpSp>
        <p:nvGrpSpPr>
          <p:cNvPr id="97" name="Group 27"/>
          <p:cNvGrpSpPr/>
          <p:nvPr/>
        </p:nvGrpSpPr>
        <p:grpSpPr>
          <a:xfrm>
            <a:off x="9945232" y="3213750"/>
            <a:ext cx="2124848" cy="1204701"/>
            <a:chOff x="6228184" y="1749861"/>
            <a:chExt cx="2592288" cy="903526"/>
          </a:xfrm>
        </p:grpSpPr>
        <p:sp>
          <p:nvSpPr>
            <p:cNvPr id="98" name="TextBox 28"/>
            <p:cNvSpPr txBox="1"/>
            <p:nvPr/>
          </p:nvSpPr>
          <p:spPr>
            <a:xfrm>
              <a:off x="6228184" y="2030139"/>
              <a:ext cx="2592288" cy="623248"/>
            </a:xfrm>
            <a:prstGeom prst="rect">
              <a:avLst/>
            </a:prstGeom>
            <a:noFill/>
          </p:spPr>
          <p:txBody>
            <a:bodyPr wrap="square" rtlCol="0">
              <a:spAutoFit/>
            </a:bodyPr>
            <a:lstStyle/>
            <a:p>
              <a:pPr algn="ctr"/>
              <a:r>
                <a:rPr lang="es-EC" altLang="ko-KR" sz="1600" dirty="0">
                  <a:solidFill>
                    <a:srgbClr val="FFFFFF"/>
                  </a:solidFill>
                  <a:cs typeface="Arial" panose="020B0604020202020204" pitchFamily="34" charset="0"/>
                </a:rPr>
                <a:t>Crecimiento del 8%</a:t>
              </a:r>
            </a:p>
            <a:p>
              <a:pPr algn="ctr"/>
              <a:r>
                <a:rPr lang="es-EC" altLang="ko-KR" sz="1600" dirty="0">
                  <a:solidFill>
                    <a:srgbClr val="FFFFFF"/>
                  </a:solidFill>
                  <a:cs typeface="Arial" panose="020B0604020202020204" pitchFamily="34" charset="0"/>
                </a:rPr>
                <a:t>16 GW Potencia Instalada</a:t>
              </a:r>
            </a:p>
          </p:txBody>
        </p:sp>
        <p:sp>
          <p:nvSpPr>
            <p:cNvPr id="99" name="TextBox 29"/>
            <p:cNvSpPr txBox="1"/>
            <p:nvPr/>
          </p:nvSpPr>
          <p:spPr>
            <a:xfrm>
              <a:off x="6228184" y="1749861"/>
              <a:ext cx="2592288" cy="284742"/>
            </a:xfrm>
            <a:prstGeom prst="rect">
              <a:avLst/>
            </a:prstGeom>
            <a:noFill/>
          </p:spPr>
          <p:txBody>
            <a:bodyPr wrap="square" rtlCol="0">
              <a:spAutoFit/>
            </a:bodyPr>
            <a:lstStyle/>
            <a:p>
              <a:pPr algn="ctr"/>
              <a:r>
                <a:rPr lang="es-EC" altLang="ko-KR" sz="1867" b="1" dirty="0">
                  <a:solidFill>
                    <a:srgbClr val="FFFFFF"/>
                  </a:solidFill>
                  <a:latin typeface="Euphemia"/>
                  <a:cs typeface="Arial" pitchFamily="34" charset="0"/>
                </a:rPr>
                <a:t>Hidroeléctricas</a:t>
              </a:r>
            </a:p>
          </p:txBody>
        </p:sp>
      </p:grpSp>
      <p:sp>
        <p:nvSpPr>
          <p:cNvPr id="131" name="Title 2"/>
          <p:cNvSpPr txBox="1">
            <a:spLocks/>
          </p:cNvSpPr>
          <p:nvPr/>
        </p:nvSpPr>
        <p:spPr>
          <a:xfrm>
            <a:off x="9460776" y="14639"/>
            <a:ext cx="2731224"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a:cs typeface="Arial" pitchFamily="34" charset="0"/>
              </a:rPr>
              <a:t>Introducción</a:t>
            </a:r>
          </a:p>
        </p:txBody>
      </p:sp>
      <p:cxnSp>
        <p:nvCxnSpPr>
          <p:cNvPr id="133"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pic>
        <p:nvPicPr>
          <p:cNvPr id="14340" name="Picture 4" descr="COVID-19: Consideraciones para el uso de mascarillas | CDC">
            <a:extLst>
              <a:ext uri="{FF2B5EF4-FFF2-40B4-BE49-F238E27FC236}">
                <a16:creationId xmlns:a16="http://schemas.microsoft.com/office/drawing/2014/main" id="{6DD92830-DCF1-45E5-9B18-65728A868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636" y="2078957"/>
            <a:ext cx="3447368" cy="2421301"/>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distanciamiento social femenino y masculino de dibujos animados 963012  Vector en Vecteezy">
            <a:extLst>
              <a:ext uri="{FF2B5EF4-FFF2-40B4-BE49-F238E27FC236}">
                <a16:creationId xmlns:a16="http://schemas.microsoft.com/office/drawing/2014/main" id="{E37300A5-1DCD-4D94-B5DC-54A189DD58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3802" y="2170167"/>
            <a:ext cx="4697268" cy="264099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20">
            <a:extLst>
              <a:ext uri="{FF2B5EF4-FFF2-40B4-BE49-F238E27FC236}">
                <a16:creationId xmlns:a16="http://schemas.microsoft.com/office/drawing/2014/main" id="{B1A1167D-BE9E-45ED-B570-28D921A541D7}"/>
              </a:ext>
            </a:extLst>
          </p:cNvPr>
          <p:cNvSpPr txBox="1"/>
          <p:nvPr/>
        </p:nvSpPr>
        <p:spPr>
          <a:xfrm>
            <a:off x="101258" y="4937141"/>
            <a:ext cx="12192000" cy="877163"/>
          </a:xfrm>
          <a:prstGeom prst="rect">
            <a:avLst/>
          </a:prstGeom>
          <a:noFill/>
        </p:spPr>
        <p:txBody>
          <a:bodyPr wrap="square" rtlCol="0">
            <a:spAutoFit/>
          </a:bodyPr>
          <a:lstStyle/>
          <a:p>
            <a:r>
              <a:rPr lang="es-ES" altLang="ko-KR" sz="1700" dirty="0">
                <a:solidFill>
                  <a:srgbClr val="514843">
                    <a:lumMod val="75000"/>
                    <a:lumOff val="25000"/>
                  </a:srgbClr>
                </a:solidFill>
                <a:cs typeface="Arial" panose="020B0604020202020204" pitchFamily="34" charset="0"/>
              </a:rPr>
              <a:t>El uso de mascarillas y el distanciamiento social son las principales formas de contribuir a frenar la propagación del virus.</a:t>
            </a:r>
          </a:p>
          <a:p>
            <a:r>
              <a:rPr lang="es-ES" altLang="ko-KR" sz="1700" dirty="0">
                <a:solidFill>
                  <a:srgbClr val="514843">
                    <a:lumMod val="75000"/>
                    <a:lumOff val="25000"/>
                  </a:srgbClr>
                </a:solidFill>
                <a:cs typeface="Arial" panose="020B0604020202020204" pitchFamily="34" charset="0"/>
              </a:rPr>
              <a:t>Sin embargo la sociedad hace caso omiso a estas normativas por lo que necesariamente se requiere del control de las mimas</a:t>
            </a:r>
            <a:endParaRPr lang="en-US" altLang="ko-KR" sz="1700" dirty="0">
              <a:solidFill>
                <a:srgbClr val="514843">
                  <a:lumMod val="75000"/>
                  <a:lumOff val="25000"/>
                </a:srgbClr>
              </a:solidFill>
              <a:cs typeface="Arial" panose="020B0604020202020204" pitchFamily="34" charset="0"/>
            </a:endParaRPr>
          </a:p>
        </p:txBody>
      </p:sp>
    </p:spTree>
    <p:extLst>
      <p:ext uri="{BB962C8B-B14F-4D97-AF65-F5344CB8AC3E}">
        <p14:creationId xmlns:p14="http://schemas.microsoft.com/office/powerpoint/2010/main" val="2771474492"/>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txBox="1">
            <a:spLocks/>
          </p:cNvSpPr>
          <p:nvPr/>
        </p:nvSpPr>
        <p:spPr>
          <a:xfrm>
            <a:off x="6082145" y="14639"/>
            <a:ext cx="6109855"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a:cs typeface="Arial" pitchFamily="34" charset="0"/>
              </a:rPr>
              <a:t>Recomendaciones</a:t>
            </a:r>
          </a:p>
        </p:txBody>
      </p:sp>
      <p:cxnSp>
        <p:nvCxnSpPr>
          <p:cNvPr id="13"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
        <p:nvSpPr>
          <p:cNvPr id="16" name="Rectangle 9">
            <a:extLst>
              <a:ext uri="{FF2B5EF4-FFF2-40B4-BE49-F238E27FC236}">
                <a16:creationId xmlns:a16="http://schemas.microsoft.com/office/drawing/2014/main" id="{4C4AACCD-94B6-4CEB-A47F-160B2884B502}"/>
              </a:ext>
            </a:extLst>
          </p:cNvPr>
          <p:cNvSpPr/>
          <p:nvPr/>
        </p:nvSpPr>
        <p:spPr>
          <a:xfrm>
            <a:off x="1094115" y="1739019"/>
            <a:ext cx="10579578" cy="1381577"/>
          </a:xfrm>
          <a:prstGeom prst="rect">
            <a:avLst/>
          </a:prstGeom>
          <a:solidFill>
            <a:srgbClr val="4472C4">
              <a:lumMod val="50000"/>
            </a:srgbClr>
          </a:solidFill>
          <a:ln w="38100" cap="flat" cmpd="sng" algn="ctr">
            <a:solidFill>
              <a:srgbClr val="203864"/>
            </a:solidFill>
            <a:prstDash val="solid"/>
            <a:miter lim="800000"/>
          </a:ln>
          <a:effectLst/>
        </p:spPr>
        <p:txBody>
          <a:bodyPr spcFirstLastPara="0" vert="horz" wrap="square" lIns="1013543" tIns="50800" rIns="50800" bIns="50800" numCol="1" spcCol="1270" anchor="ctr" anchorCtr="0">
            <a:noAutofit/>
          </a:bodyPr>
          <a:lstStyle/>
          <a:p>
            <a:pPr algn="l"/>
            <a:endParaRPr lang="es-EC" sz="1800" b="0" i="0" u="none" strike="noStrike" baseline="0" dirty="0">
              <a:solidFill>
                <a:srgbClr val="000000"/>
              </a:solidFill>
              <a:latin typeface="Calibri" panose="020F0502020204030204" pitchFamily="34" charset="0"/>
            </a:endParaRPr>
          </a:p>
          <a:p>
            <a:r>
              <a:rPr lang="es-MX" sz="1800" b="0" i="0" u="none" strike="noStrike" baseline="0" dirty="0">
                <a:solidFill>
                  <a:schemeClr val="bg1"/>
                </a:solidFill>
                <a:latin typeface="Calibri" panose="020F0502020204030204" pitchFamily="34" charset="0"/>
              </a:rPr>
              <a:t>En el entrenamiento de modelos de detección es importante configurar sus parámetros en base a la capacidad computacional del dispositivo, por lo que se debe tener cuidado con el número de épocas  de entrenamiento así como también con el lote de imágenes procesadas en cada iteración, entre otras</a:t>
            </a:r>
          </a:p>
          <a:p>
            <a:pPr algn="l"/>
            <a:endParaRPr lang="es-EC" sz="1800" b="0" i="0" u="none" strike="noStrike" baseline="0" dirty="0">
              <a:solidFill>
                <a:schemeClr val="bg1"/>
              </a:solidFill>
              <a:latin typeface="Calibri" panose="020F0502020204030204" pitchFamily="34" charset="0"/>
            </a:endParaRPr>
          </a:p>
        </p:txBody>
      </p:sp>
      <p:sp>
        <p:nvSpPr>
          <p:cNvPr id="18" name="Oval 6">
            <a:extLst>
              <a:ext uri="{FF2B5EF4-FFF2-40B4-BE49-F238E27FC236}">
                <a16:creationId xmlns:a16="http://schemas.microsoft.com/office/drawing/2014/main" id="{DA44E4F3-44EE-4B2C-A96B-50D97DC19E84}"/>
              </a:ext>
            </a:extLst>
          </p:cNvPr>
          <p:cNvSpPr/>
          <p:nvPr/>
        </p:nvSpPr>
        <p:spPr>
          <a:xfrm>
            <a:off x="379727" y="1623674"/>
            <a:ext cx="1554480" cy="1554480"/>
          </a:xfrm>
          <a:prstGeom prst="ellipse">
            <a:avLst/>
          </a:prstGeom>
          <a:solidFill>
            <a:schemeClr val="bg1"/>
          </a:solidFill>
          <a:ln w="57150">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2">
            <a:extLst>
              <a:ext uri="{FF2B5EF4-FFF2-40B4-BE49-F238E27FC236}">
                <a16:creationId xmlns:a16="http://schemas.microsoft.com/office/drawing/2014/main" id="{CB1A0829-1DC0-4F8B-BD70-F3EE7C3F2AF7}"/>
              </a:ext>
            </a:extLst>
          </p:cNvPr>
          <p:cNvSpPr/>
          <p:nvPr/>
        </p:nvSpPr>
        <p:spPr>
          <a:xfrm>
            <a:off x="1465636" y="3565065"/>
            <a:ext cx="10208057" cy="1278965"/>
          </a:xfrm>
          <a:prstGeom prst="rect">
            <a:avLst/>
          </a:prstGeom>
          <a:solidFill>
            <a:srgbClr val="4472C4">
              <a:lumMod val="50000"/>
            </a:srgbClr>
          </a:solidFill>
          <a:ln w="38100" cap="flat" cmpd="sng" algn="ctr">
            <a:solidFill>
              <a:srgbClr val="203864"/>
            </a:solidFill>
            <a:prstDash val="solid"/>
            <a:miter lim="800000"/>
          </a:ln>
          <a:effectLst/>
        </p:spPr>
        <p:txBody>
          <a:bodyPr spcFirstLastPara="0" vert="horz" wrap="square" lIns="1013543" tIns="50800" rIns="50800" bIns="50800" numCol="1" spcCol="1270" anchor="ctr" anchorCtr="0">
            <a:noAutofit/>
          </a:bodyPr>
          <a:lstStyle/>
          <a:p>
            <a:pPr algn="l"/>
            <a:endParaRPr lang="es-EC" sz="1800" b="0" i="0" u="none" strike="noStrike" baseline="0" dirty="0">
              <a:solidFill>
                <a:srgbClr val="000000"/>
              </a:solidFill>
              <a:latin typeface="Calibri" panose="020F0502020204030204" pitchFamily="34" charset="0"/>
            </a:endParaRPr>
          </a:p>
          <a:p>
            <a:pPr algn="l"/>
            <a:endParaRPr lang="es-EC" sz="1800" b="0" i="0" u="none" strike="noStrike" baseline="0" dirty="0">
              <a:solidFill>
                <a:srgbClr val="000000"/>
              </a:solidFill>
              <a:latin typeface="Calibri" panose="020F0502020204030204" pitchFamily="34" charset="0"/>
            </a:endParaRPr>
          </a:p>
          <a:p>
            <a:r>
              <a:rPr lang="es-MX" sz="1800" b="0" i="0" u="none" strike="noStrike" baseline="0" dirty="0">
                <a:solidFill>
                  <a:schemeClr val="bg1"/>
                </a:solidFill>
                <a:latin typeface="Calibri" panose="020F0502020204030204" pitchFamily="34" charset="0"/>
              </a:rPr>
              <a:t>Para la inferencia de los modelos de redes neuronales sobre la tarjeta Jetson Nano se requiere obligatoriamente crear un motor de inferencia a través de </a:t>
            </a:r>
            <a:r>
              <a:rPr lang="es-MX" dirty="0">
                <a:solidFill>
                  <a:schemeClr val="bg1"/>
                </a:solidFill>
                <a:latin typeface="Calibri" panose="020F0502020204030204" pitchFamily="34" charset="0"/>
              </a:rPr>
              <a:t>T</a:t>
            </a:r>
            <a:r>
              <a:rPr lang="es-MX" sz="1800" b="0" i="0" u="none" strike="noStrike" baseline="0" dirty="0">
                <a:solidFill>
                  <a:schemeClr val="bg1"/>
                </a:solidFill>
                <a:latin typeface="Calibri" panose="020F0502020204030204" pitchFamily="34" charset="0"/>
              </a:rPr>
              <a:t>ensorRT, pues este optimizador permite que la inferencia de los modelos sea rápida y precisa.</a:t>
            </a:r>
          </a:p>
          <a:p>
            <a:pPr lvl="0" algn="just"/>
            <a:endParaRPr lang="es-ES" dirty="0">
              <a:solidFill>
                <a:schemeClr val="bg1"/>
              </a:solidFill>
            </a:endParaRPr>
          </a:p>
        </p:txBody>
      </p:sp>
      <p:sp>
        <p:nvSpPr>
          <p:cNvPr id="23" name="Oval 7">
            <a:extLst>
              <a:ext uri="{FF2B5EF4-FFF2-40B4-BE49-F238E27FC236}">
                <a16:creationId xmlns:a16="http://schemas.microsoft.com/office/drawing/2014/main" id="{1C0EC518-A200-41D5-ABBB-60A66C6BD218}"/>
              </a:ext>
            </a:extLst>
          </p:cNvPr>
          <p:cNvSpPr/>
          <p:nvPr/>
        </p:nvSpPr>
        <p:spPr>
          <a:xfrm>
            <a:off x="836927" y="3381698"/>
            <a:ext cx="1554480" cy="1554480"/>
          </a:xfrm>
          <a:prstGeom prst="ellipse">
            <a:avLst/>
          </a:prstGeom>
          <a:solidFill>
            <a:schemeClr val="bg1"/>
          </a:solidFill>
          <a:ln w="57150">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Picture 8" descr="Dibujo De Inteligencia Artificial Para Colorear - Ultra Coloring Pages">
            <a:extLst>
              <a:ext uri="{FF2B5EF4-FFF2-40B4-BE49-F238E27FC236}">
                <a16:creationId xmlns:a16="http://schemas.microsoft.com/office/drawing/2014/main" id="{6D239D54-324E-44F6-A621-337F8FFA6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184" y="3678235"/>
            <a:ext cx="961406" cy="96140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Robot Con Inteligencia Artificial, Bot Puntos Divertidos Del Personaje De  Dibujos Animados En Holograma Redondo Organismo Ciberné Ilustración del  Vector - Ilustración de robusteza, inteligente: 131496183">
            <a:extLst>
              <a:ext uri="{FF2B5EF4-FFF2-40B4-BE49-F238E27FC236}">
                <a16:creationId xmlns:a16="http://schemas.microsoft.com/office/drawing/2014/main" id="{4C33B11F-6EC7-4367-9C72-E908601A03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33" t="10342" r="5372" b="17927"/>
          <a:stretch/>
        </p:blipFill>
        <p:spPr bwMode="auto">
          <a:xfrm>
            <a:off x="538812" y="1876286"/>
            <a:ext cx="1110605" cy="1003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586313"/>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7D6D7C-EFD2-4204-B0B8-4C221C8F88AD}"/>
              </a:ext>
            </a:extLst>
          </p:cNvPr>
          <p:cNvGrpSpPr/>
          <p:nvPr/>
        </p:nvGrpSpPr>
        <p:grpSpPr>
          <a:xfrm>
            <a:off x="312360" y="1064791"/>
            <a:ext cx="3439163" cy="4722125"/>
            <a:chOff x="279400" y="675163"/>
            <a:chExt cx="3439163" cy="5481796"/>
          </a:xfrm>
        </p:grpSpPr>
        <p:sp>
          <p:nvSpPr>
            <p:cNvPr id="13" name="Flowchart: Manual Operation 12">
              <a:extLst>
                <a:ext uri="{FF2B5EF4-FFF2-40B4-BE49-F238E27FC236}">
                  <a16:creationId xmlns:a16="http://schemas.microsoft.com/office/drawing/2014/main" id="{1ECD0C31-DDEA-4936-9385-FC8BDAA639BA}"/>
                </a:ext>
              </a:extLst>
            </p:cNvPr>
            <p:cNvSpPr/>
            <p:nvPr/>
          </p:nvSpPr>
          <p:spPr>
            <a:xfrm rot="16200000">
              <a:off x="-741916" y="1696479"/>
              <a:ext cx="5481796" cy="3439163"/>
            </a:xfrm>
            <a:prstGeom prst="flowChartManualOperation">
              <a:avLst/>
            </a:prstGeom>
            <a:solidFill>
              <a:srgbClr val="F1F8EC"/>
            </a:solidFill>
            <a:ln w="76200">
              <a:solidFill>
                <a:srgbClr val="006600"/>
              </a:solidFill>
            </a:ln>
          </p:spPr>
          <p:style>
            <a:lnRef idx="3">
              <a:scrgbClr r="0" g="0" b="0"/>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0" name="TextBox 9">
              <a:extLst>
                <a:ext uri="{FF2B5EF4-FFF2-40B4-BE49-F238E27FC236}">
                  <a16:creationId xmlns:a16="http://schemas.microsoft.com/office/drawing/2014/main" id="{26D7E175-87E6-47F5-BB48-2F767BB9CF65}"/>
                </a:ext>
              </a:extLst>
            </p:cNvPr>
            <p:cNvSpPr txBox="1"/>
            <p:nvPr/>
          </p:nvSpPr>
          <p:spPr>
            <a:xfrm>
              <a:off x="529330" y="2461705"/>
              <a:ext cx="2939302" cy="1071871"/>
            </a:xfrm>
            <a:prstGeom prst="rect">
              <a:avLst/>
            </a:prstGeom>
            <a:noFill/>
          </p:spPr>
          <p:txBody>
            <a:bodyPr wrap="square" rtlCol="0">
              <a:spAutoFit/>
            </a:bodyPr>
            <a:lstStyle/>
            <a:p>
              <a:pPr algn="l"/>
              <a:endParaRPr lang="es-EC" sz="1800" b="0" i="0" u="none" strike="noStrike" baseline="0" dirty="0">
                <a:solidFill>
                  <a:srgbClr val="000000"/>
                </a:solidFill>
                <a:latin typeface="Calibri" panose="020F0502020204030204" pitchFamily="34" charset="0"/>
              </a:endParaRPr>
            </a:p>
            <a:p>
              <a:r>
                <a:rPr lang="es-MX" sz="1800" b="0" i="0" u="none" strike="noStrike" baseline="0" dirty="0">
                  <a:solidFill>
                    <a:srgbClr val="000000"/>
                  </a:solidFill>
                  <a:latin typeface="Calibri" panose="020F0502020204030204" pitchFamily="34" charset="0"/>
                </a:rPr>
                <a:t>Prototipo con aplicación sobre el transporte público</a:t>
              </a:r>
              <a:endParaRPr lang="es-ES" sz="2100" dirty="0"/>
            </a:p>
          </p:txBody>
        </p:sp>
      </p:grpSp>
      <p:grpSp>
        <p:nvGrpSpPr>
          <p:cNvPr id="29" name="Group 28">
            <a:extLst>
              <a:ext uri="{FF2B5EF4-FFF2-40B4-BE49-F238E27FC236}">
                <a16:creationId xmlns:a16="http://schemas.microsoft.com/office/drawing/2014/main" id="{46144F9D-0906-489B-B445-2D804EFD57F5}"/>
              </a:ext>
            </a:extLst>
          </p:cNvPr>
          <p:cNvGrpSpPr/>
          <p:nvPr/>
        </p:nvGrpSpPr>
        <p:grpSpPr>
          <a:xfrm>
            <a:off x="4036253" y="1132201"/>
            <a:ext cx="3573669" cy="4654715"/>
            <a:chOff x="4229619" y="1115698"/>
            <a:chExt cx="2997524" cy="5486400"/>
          </a:xfrm>
        </p:grpSpPr>
        <p:sp>
          <p:nvSpPr>
            <p:cNvPr id="16" name="Flowchart: Manual Operation 15">
              <a:extLst>
                <a:ext uri="{FF2B5EF4-FFF2-40B4-BE49-F238E27FC236}">
                  <a16:creationId xmlns:a16="http://schemas.microsoft.com/office/drawing/2014/main" id="{2CC2C2BE-2C10-46F5-9C89-04D3D37A617A}"/>
                </a:ext>
              </a:extLst>
            </p:cNvPr>
            <p:cNvSpPr/>
            <p:nvPr/>
          </p:nvSpPr>
          <p:spPr>
            <a:xfrm rot="16200000">
              <a:off x="2985181" y="2360136"/>
              <a:ext cx="5486400" cy="2997524"/>
            </a:xfrm>
            <a:prstGeom prst="flowChartManualOperation">
              <a:avLst/>
            </a:prstGeom>
            <a:solidFill>
              <a:srgbClr val="F1F8EC"/>
            </a:solidFill>
            <a:ln w="76200">
              <a:solidFill>
                <a:srgbClr val="006600"/>
              </a:solidFill>
            </a:ln>
          </p:spPr>
          <p:style>
            <a:lnRef idx="3">
              <a:scrgbClr r="0" g="0" b="0"/>
            </a:lnRef>
            <a:fillRef idx="1">
              <a:scrgbClr r="0" g="0" b="0"/>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es-EC" dirty="0"/>
            </a:p>
          </p:txBody>
        </p:sp>
        <p:sp>
          <p:nvSpPr>
            <p:cNvPr id="11" name="TextBox 10">
              <a:extLst>
                <a:ext uri="{FF2B5EF4-FFF2-40B4-BE49-F238E27FC236}">
                  <a16:creationId xmlns:a16="http://schemas.microsoft.com/office/drawing/2014/main" id="{8C12F75E-BAAA-41D3-99B1-A59CD90B72B1}"/>
                </a:ext>
              </a:extLst>
            </p:cNvPr>
            <p:cNvSpPr txBox="1"/>
            <p:nvPr/>
          </p:nvSpPr>
          <p:spPr>
            <a:xfrm>
              <a:off x="4312330" y="2946798"/>
              <a:ext cx="2805714" cy="471600"/>
            </a:xfrm>
            <a:prstGeom prst="rect">
              <a:avLst/>
            </a:prstGeom>
            <a:noFill/>
          </p:spPr>
          <p:txBody>
            <a:bodyPr wrap="square" rtlCol="0">
              <a:spAutoFit/>
            </a:bodyPr>
            <a:lstStyle/>
            <a:p>
              <a:pPr algn="just"/>
              <a:endParaRPr lang="es-ES" sz="2000" dirty="0"/>
            </a:p>
          </p:txBody>
        </p:sp>
      </p:grpSp>
      <p:grpSp>
        <p:nvGrpSpPr>
          <p:cNvPr id="30" name="Group 29">
            <a:extLst>
              <a:ext uri="{FF2B5EF4-FFF2-40B4-BE49-F238E27FC236}">
                <a16:creationId xmlns:a16="http://schemas.microsoft.com/office/drawing/2014/main" id="{79C59306-E44A-49D9-9F9F-8FFE3C593CC8}"/>
              </a:ext>
            </a:extLst>
          </p:cNvPr>
          <p:cNvGrpSpPr/>
          <p:nvPr/>
        </p:nvGrpSpPr>
        <p:grpSpPr>
          <a:xfrm>
            <a:off x="7793356" y="1064791"/>
            <a:ext cx="3779945" cy="4722123"/>
            <a:chOff x="8181845" y="1147878"/>
            <a:chExt cx="3438144" cy="5176214"/>
          </a:xfrm>
        </p:grpSpPr>
        <p:sp>
          <p:nvSpPr>
            <p:cNvPr id="22" name="Flowchart: Manual Operation 21">
              <a:extLst>
                <a:ext uri="{FF2B5EF4-FFF2-40B4-BE49-F238E27FC236}">
                  <a16:creationId xmlns:a16="http://schemas.microsoft.com/office/drawing/2014/main" id="{3EE85F87-561C-4CC5-ADF3-2B37E8D04811}"/>
                </a:ext>
              </a:extLst>
            </p:cNvPr>
            <p:cNvSpPr/>
            <p:nvPr/>
          </p:nvSpPr>
          <p:spPr>
            <a:xfrm rot="16200000">
              <a:off x="7312810" y="2016913"/>
              <a:ext cx="5176214" cy="3438144"/>
            </a:xfrm>
            <a:prstGeom prst="flowChartManualOperation">
              <a:avLst/>
            </a:prstGeom>
            <a:solidFill>
              <a:srgbClr val="F1F8EC"/>
            </a:solidFill>
            <a:ln w="76200">
              <a:solidFill>
                <a:srgbClr val="006600"/>
              </a:solidFill>
            </a:ln>
          </p:spPr>
          <p:style>
            <a:lnRef idx="3">
              <a:scrgbClr r="0" g="0" b="0"/>
            </a:lnRef>
            <a:fillRef idx="1">
              <a:scrgbClr r="0" g="0" b="0"/>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es-EC" dirty="0"/>
            </a:p>
          </p:txBody>
        </p:sp>
        <p:sp>
          <p:nvSpPr>
            <p:cNvPr id="27" name="TextBox 26">
              <a:extLst>
                <a:ext uri="{FF2B5EF4-FFF2-40B4-BE49-F238E27FC236}">
                  <a16:creationId xmlns:a16="http://schemas.microsoft.com/office/drawing/2014/main" id="{D6C3B669-2BB8-445C-B83E-0EA63EE77103}"/>
                </a:ext>
              </a:extLst>
            </p:cNvPr>
            <p:cNvSpPr txBox="1"/>
            <p:nvPr/>
          </p:nvSpPr>
          <p:spPr>
            <a:xfrm>
              <a:off x="8429283" y="2794174"/>
              <a:ext cx="3037435" cy="438586"/>
            </a:xfrm>
            <a:prstGeom prst="rect">
              <a:avLst/>
            </a:prstGeom>
            <a:noFill/>
          </p:spPr>
          <p:txBody>
            <a:bodyPr wrap="square" rtlCol="0">
              <a:spAutoFit/>
            </a:bodyPr>
            <a:lstStyle/>
            <a:p>
              <a:pPr algn="just"/>
              <a:endParaRPr lang="es-ES" sz="2000" dirty="0"/>
            </a:p>
          </p:txBody>
        </p:sp>
      </p:grpSp>
      <p:sp>
        <p:nvSpPr>
          <p:cNvPr id="21" name="Title 2"/>
          <p:cNvSpPr txBox="1">
            <a:spLocks/>
          </p:cNvSpPr>
          <p:nvPr/>
        </p:nvSpPr>
        <p:spPr>
          <a:xfrm>
            <a:off x="6082145" y="14639"/>
            <a:ext cx="6109855"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a:cs typeface="Arial" pitchFamily="34" charset="0"/>
              </a:rPr>
              <a:t>Trabajos futuros</a:t>
            </a:r>
          </a:p>
        </p:txBody>
      </p:sp>
      <p:cxnSp>
        <p:nvCxnSpPr>
          <p:cNvPr id="23"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
        <p:nvSpPr>
          <p:cNvPr id="18" name="TextBox 9">
            <a:extLst>
              <a:ext uri="{FF2B5EF4-FFF2-40B4-BE49-F238E27FC236}">
                <a16:creationId xmlns:a16="http://schemas.microsoft.com/office/drawing/2014/main" id="{5F9F1091-D664-4EF7-A81D-B5C2EE4FA0E4}"/>
              </a:ext>
            </a:extLst>
          </p:cNvPr>
          <p:cNvSpPr txBox="1"/>
          <p:nvPr/>
        </p:nvSpPr>
        <p:spPr>
          <a:xfrm>
            <a:off x="4208245" y="1890348"/>
            <a:ext cx="2939302" cy="692497"/>
          </a:xfrm>
          <a:prstGeom prst="rect">
            <a:avLst/>
          </a:prstGeom>
          <a:noFill/>
        </p:spPr>
        <p:txBody>
          <a:bodyPr wrap="square" rtlCol="0">
            <a:spAutoFit/>
          </a:bodyPr>
          <a:lstStyle/>
          <a:p>
            <a:pPr algn="l"/>
            <a:endParaRPr lang="es-EC" sz="1800" b="0" i="0" u="none" strike="noStrike" baseline="0" dirty="0">
              <a:solidFill>
                <a:srgbClr val="000000"/>
              </a:solidFill>
              <a:latin typeface="Calibri" panose="020F0502020204030204" pitchFamily="34" charset="0"/>
            </a:endParaRPr>
          </a:p>
          <a:p>
            <a:pPr algn="just"/>
            <a:endParaRPr lang="es-ES" sz="2100" dirty="0"/>
          </a:p>
        </p:txBody>
      </p:sp>
      <p:sp>
        <p:nvSpPr>
          <p:cNvPr id="19" name="TextBox 9">
            <a:extLst>
              <a:ext uri="{FF2B5EF4-FFF2-40B4-BE49-F238E27FC236}">
                <a16:creationId xmlns:a16="http://schemas.microsoft.com/office/drawing/2014/main" id="{0D3A018F-F132-40DF-8B3C-EB9E5A0AFFBF}"/>
              </a:ext>
            </a:extLst>
          </p:cNvPr>
          <p:cNvSpPr txBox="1"/>
          <p:nvPr/>
        </p:nvSpPr>
        <p:spPr>
          <a:xfrm>
            <a:off x="4337707" y="1788748"/>
            <a:ext cx="2939302" cy="2585323"/>
          </a:xfrm>
          <a:prstGeom prst="rect">
            <a:avLst/>
          </a:prstGeom>
          <a:noFill/>
        </p:spPr>
        <p:txBody>
          <a:bodyPr wrap="square" rtlCol="0">
            <a:spAutoFit/>
          </a:bodyPr>
          <a:lstStyle/>
          <a:p>
            <a:pPr algn="l"/>
            <a:endParaRPr lang="es-EC" sz="1800" b="0" i="0" u="none" strike="noStrike" baseline="0" dirty="0">
              <a:solidFill>
                <a:srgbClr val="000000"/>
              </a:solidFill>
              <a:latin typeface="Calibri" panose="020F0502020204030204" pitchFamily="34" charset="0"/>
            </a:endParaRPr>
          </a:p>
          <a:p>
            <a:pPr algn="l"/>
            <a:endParaRPr lang="es-EC" sz="1800" b="0" i="0" u="none" strike="noStrike" baseline="0" dirty="0">
              <a:solidFill>
                <a:srgbClr val="000000"/>
              </a:solidFill>
              <a:latin typeface="Calibri" panose="020F0502020204030204" pitchFamily="34" charset="0"/>
            </a:endParaRPr>
          </a:p>
          <a:p>
            <a:r>
              <a:rPr lang="es-MX" sz="1800" b="0" i="0" u="none" strike="noStrike" baseline="0" dirty="0">
                <a:solidFill>
                  <a:srgbClr val="000000"/>
                </a:solidFill>
                <a:latin typeface="Calibri" panose="020F0502020204030204" pitchFamily="34" charset="0"/>
              </a:rPr>
              <a:t>Prototipo potenciado a través de una mejor tarjeta de procesamiento, modelos más potentes y precisos, con enfoque para las detecciones que permita que se utilice solo una cámara de video</a:t>
            </a:r>
            <a:endParaRPr lang="es-ES" sz="2100" dirty="0"/>
          </a:p>
        </p:txBody>
      </p:sp>
      <p:sp>
        <p:nvSpPr>
          <p:cNvPr id="24" name="CuadroTexto 23">
            <a:extLst>
              <a:ext uri="{FF2B5EF4-FFF2-40B4-BE49-F238E27FC236}">
                <a16:creationId xmlns:a16="http://schemas.microsoft.com/office/drawing/2014/main" id="{F29CDC56-1192-4E4F-9738-D40159949C55}"/>
              </a:ext>
            </a:extLst>
          </p:cNvPr>
          <p:cNvSpPr txBox="1"/>
          <p:nvPr/>
        </p:nvSpPr>
        <p:spPr>
          <a:xfrm>
            <a:off x="8065393" y="2154508"/>
            <a:ext cx="3456293" cy="2062103"/>
          </a:xfrm>
          <a:prstGeom prst="rect">
            <a:avLst/>
          </a:prstGeom>
          <a:noFill/>
        </p:spPr>
        <p:txBody>
          <a:bodyPr wrap="square">
            <a:spAutoFit/>
          </a:bodyPr>
          <a:lstStyle/>
          <a:p>
            <a:pPr algn="l"/>
            <a:endParaRPr lang="es-EC" sz="2000" b="0" i="0" u="none" strike="noStrike" baseline="0" dirty="0">
              <a:solidFill>
                <a:srgbClr val="000000"/>
              </a:solidFill>
              <a:latin typeface="Calibri" panose="020F0502020204030204" pitchFamily="34" charset="0"/>
            </a:endParaRPr>
          </a:p>
          <a:p>
            <a:r>
              <a:rPr lang="es-MX" sz="1800" b="0" i="0" u="none" strike="noStrike" baseline="0" dirty="0">
                <a:solidFill>
                  <a:srgbClr val="000000"/>
                </a:solidFill>
                <a:latin typeface="Calibri" panose="020F0502020204030204" pitchFamily="34" charset="0"/>
              </a:rPr>
              <a:t>IA aplicado en la seguridad, aspecto en el cual nuestro país tiene grandes deficiencias- Prototipo para detección de armas dentro de establecimiento cerrados</a:t>
            </a:r>
          </a:p>
        </p:txBody>
      </p:sp>
    </p:spTree>
    <p:extLst>
      <p:ext uri="{BB962C8B-B14F-4D97-AF65-F5344CB8AC3E}">
        <p14:creationId xmlns:p14="http://schemas.microsoft.com/office/powerpoint/2010/main" val="3316427328"/>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14">
            <a:extLst>
              <a:ext uri="{FF2B5EF4-FFF2-40B4-BE49-F238E27FC236}">
                <a16:creationId xmlns:a16="http://schemas.microsoft.com/office/drawing/2014/main" id="{01990867-0FD7-46A0-AB1A-46185C69316B}"/>
              </a:ext>
            </a:extLst>
          </p:cNvPr>
          <p:cNvSpPr/>
          <p:nvPr/>
        </p:nvSpPr>
        <p:spPr>
          <a:xfrm>
            <a:off x="1461431" y="826843"/>
            <a:ext cx="9386678" cy="5019776"/>
          </a:xfrm>
          <a:prstGeom prst="rect">
            <a:avLst/>
          </a:prstGeom>
          <a:solidFill>
            <a:srgbClr val="70AD47">
              <a:lumMod val="20000"/>
              <a:lumOff val="80000"/>
              <a:alpha val="9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2"/>
          <p:cNvSpPr txBox="1"/>
          <p:nvPr/>
        </p:nvSpPr>
        <p:spPr>
          <a:xfrm>
            <a:off x="2876987" y="2141006"/>
            <a:ext cx="7361522" cy="1754326"/>
          </a:xfrm>
          <a:prstGeom prst="rect">
            <a:avLst/>
          </a:prstGeom>
          <a:noFill/>
        </p:spPr>
        <p:txBody>
          <a:bodyPr wrap="square" rtlCol="0">
            <a:spAutoFit/>
          </a:bodyPr>
          <a:lstStyle/>
          <a:p>
            <a:pPr algn="ctr"/>
            <a:r>
              <a:rPr lang="es-EC" sz="5400" dirty="0"/>
              <a:t>GRACIAS</a:t>
            </a:r>
            <a:br>
              <a:rPr lang="es-EC" sz="5400" dirty="0"/>
            </a:br>
            <a:r>
              <a:rPr lang="es-EC" sz="5400" dirty="0"/>
              <a:t>POR SU ATENCIÓN</a:t>
            </a:r>
          </a:p>
        </p:txBody>
      </p:sp>
    </p:spTree>
    <p:extLst>
      <p:ext uri="{BB962C8B-B14F-4D97-AF65-F5344CB8AC3E}">
        <p14:creationId xmlns:p14="http://schemas.microsoft.com/office/powerpoint/2010/main" val="2317494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2"/>
          <p:cNvSpPr txBox="1">
            <a:spLocks/>
          </p:cNvSpPr>
          <p:nvPr/>
        </p:nvSpPr>
        <p:spPr>
          <a:xfrm>
            <a:off x="9460776" y="14639"/>
            <a:ext cx="2731224"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a:cs typeface="Arial" pitchFamily="34" charset="0"/>
              </a:rPr>
              <a:t>Introducción</a:t>
            </a:r>
          </a:p>
        </p:txBody>
      </p:sp>
      <p:cxnSp>
        <p:nvCxnSpPr>
          <p:cNvPr id="40"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
        <p:nvSpPr>
          <p:cNvPr id="41" name="Rectangle 3"/>
          <p:cNvSpPr/>
          <p:nvPr/>
        </p:nvSpPr>
        <p:spPr>
          <a:xfrm>
            <a:off x="0" y="600427"/>
            <a:ext cx="6421120" cy="5596651"/>
          </a:xfrm>
          <a:prstGeom prst="rect">
            <a:avLst/>
          </a:prstGeom>
          <a:solidFill>
            <a:schemeClr val="accent1">
              <a:lumMod val="25000"/>
            </a:schemeClr>
          </a:solidFill>
          <a:ln>
            <a:solidFill>
              <a:schemeClr val="accent1">
                <a:lumMod val="2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dirty="0">
              <a:ln>
                <a:noFill/>
              </a:ln>
              <a:solidFill>
                <a:srgbClr val="FFFFFF"/>
              </a:solidFill>
              <a:effectLst/>
              <a:uLnTx/>
              <a:uFillTx/>
              <a:latin typeface="Euphemia"/>
              <a:ea typeface="+mn-ea"/>
              <a:cs typeface="+mn-cs"/>
            </a:endParaRPr>
          </a:p>
        </p:txBody>
      </p:sp>
      <p:sp>
        <p:nvSpPr>
          <p:cNvPr id="42" name="Marcador de texto 1"/>
          <p:cNvSpPr txBox="1">
            <a:spLocks/>
          </p:cNvSpPr>
          <p:nvPr/>
        </p:nvSpPr>
        <p:spPr>
          <a:xfrm>
            <a:off x="6573561" y="1240942"/>
            <a:ext cx="5774429" cy="679821"/>
          </a:xfrm>
          <a:prstGeom prst="rect">
            <a:avLst/>
          </a:prstGeom>
        </p:spPr>
        <p:txBody>
          <a:bodyPr vert="horz" lIns="0" tIns="45720" rIns="0" bIns="45720" rtlCol="0" anchor="ctr">
            <a:normAutofit/>
          </a:bodyPr>
          <a:lstStyle>
            <a:lvl1pPr marL="0" indent="0" algn="ctr" defTabSz="914400" rtl="0" eaLnBrk="1" latinLnBrk="0" hangingPunct="1">
              <a:lnSpc>
                <a:spcPct val="90000"/>
              </a:lnSpc>
              <a:spcBef>
                <a:spcPts val="1800"/>
              </a:spcBef>
              <a:buFont typeface="Wingdings" panose="05000000000000000000" pitchFamily="2" charset="2"/>
              <a:buNone/>
              <a:defRPr sz="4800" b="0" kern="1200" baseline="0">
                <a:solidFill>
                  <a:schemeClr val="tx1">
                    <a:lumMod val="75000"/>
                    <a:lumOff val="25000"/>
                  </a:schemeClr>
                </a:solidFill>
                <a:latin typeface="+mj-lt"/>
                <a:ea typeface="+mn-ea"/>
                <a:cs typeface="Arial"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gn="l"/>
            <a:r>
              <a:rPr lang="es-ES" sz="3200" dirty="0">
                <a:latin typeface="Arial" panose="020B0604020202020204" pitchFamily="34" charset="0"/>
              </a:rPr>
              <a:t>Inteligencia Artificial</a:t>
            </a:r>
          </a:p>
        </p:txBody>
      </p:sp>
      <p:grpSp>
        <p:nvGrpSpPr>
          <p:cNvPr id="45" name="Group 12">
            <a:extLst>
              <a:ext uri="{FF2B5EF4-FFF2-40B4-BE49-F238E27FC236}">
                <a16:creationId xmlns:a16="http://schemas.microsoft.com/office/drawing/2014/main" id="{CE7481AD-C2A0-4DFD-845F-42E3ED66B6E8}"/>
              </a:ext>
            </a:extLst>
          </p:cNvPr>
          <p:cNvGrpSpPr/>
          <p:nvPr/>
        </p:nvGrpSpPr>
        <p:grpSpPr>
          <a:xfrm>
            <a:off x="1938267" y="2650208"/>
            <a:ext cx="4352730" cy="1477327"/>
            <a:chOff x="2551705" y="4283314"/>
            <a:chExt cx="2357002" cy="809811"/>
          </a:xfrm>
        </p:grpSpPr>
        <p:sp>
          <p:nvSpPr>
            <p:cNvPr id="47" name="TextBox 33">
              <a:extLst>
                <a:ext uri="{FF2B5EF4-FFF2-40B4-BE49-F238E27FC236}">
                  <a16:creationId xmlns:a16="http://schemas.microsoft.com/office/drawing/2014/main" id="{16C928EE-9551-4075-B642-57031443414E}"/>
                </a:ext>
              </a:extLst>
            </p:cNvPr>
            <p:cNvSpPr txBox="1"/>
            <p:nvPr/>
          </p:nvSpPr>
          <p:spPr>
            <a:xfrm>
              <a:off x="2551705" y="4502638"/>
              <a:ext cx="2357002" cy="590487"/>
            </a:xfrm>
            <a:prstGeom prst="rect">
              <a:avLst/>
            </a:prstGeom>
            <a:noFill/>
          </p:spPr>
          <p:txBody>
            <a:bodyPr wrap="square" rtlCol="0">
              <a:spAutoFit/>
            </a:bodyPr>
            <a:lstStyle/>
            <a:p>
              <a:r>
                <a:rPr lang="es-EC" altLang="ko-KR" sz="1600" dirty="0">
                  <a:solidFill>
                    <a:srgbClr val="FFFFFF"/>
                  </a:solidFill>
                  <a:cs typeface="Arial" pitchFamily="34" charset="0"/>
                </a:rPr>
                <a:t>Alto volumen de capas ocultas y procesamiento</a:t>
              </a:r>
            </a:p>
            <a:p>
              <a:r>
                <a:rPr lang="es-MX" altLang="ko-KR" sz="1600" dirty="0">
                  <a:solidFill>
                    <a:srgbClr val="FFFFFF"/>
                  </a:solidFill>
                  <a:cs typeface="Arial" pitchFamily="34" charset="0"/>
                </a:rPr>
                <a:t>Identificación de imágenes, reconocimiento de habla</a:t>
              </a:r>
              <a:endParaRPr lang="es-EC" altLang="ko-KR" sz="1600" dirty="0">
                <a:solidFill>
                  <a:srgbClr val="FFFFFF"/>
                </a:solidFill>
                <a:cs typeface="Arial" pitchFamily="34" charset="0"/>
              </a:endParaRPr>
            </a:p>
          </p:txBody>
        </p:sp>
        <p:sp>
          <p:nvSpPr>
            <p:cNvPr id="48" name="TextBox 34">
              <a:extLst>
                <a:ext uri="{FF2B5EF4-FFF2-40B4-BE49-F238E27FC236}">
                  <a16:creationId xmlns:a16="http://schemas.microsoft.com/office/drawing/2014/main" id="{8AF170CF-97BD-4AB9-9724-B4F58F7AC202}"/>
                </a:ext>
              </a:extLst>
            </p:cNvPr>
            <p:cNvSpPr txBox="1"/>
            <p:nvPr/>
          </p:nvSpPr>
          <p:spPr>
            <a:xfrm>
              <a:off x="2551705" y="4283314"/>
              <a:ext cx="2336966" cy="202453"/>
            </a:xfrm>
            <a:prstGeom prst="rect">
              <a:avLst/>
            </a:prstGeom>
            <a:noFill/>
          </p:spPr>
          <p:txBody>
            <a:bodyPr wrap="square" rtlCol="0">
              <a:spAutoFit/>
            </a:bodyPr>
            <a:lstStyle/>
            <a:p>
              <a:r>
                <a:rPr lang="es-EC" altLang="ko-KR" b="1" dirty="0">
                  <a:solidFill>
                    <a:srgbClr val="FFFFFF"/>
                  </a:solidFill>
                  <a:cs typeface="Arial" pitchFamily="34" charset="0"/>
                </a:rPr>
                <a:t>Deep Learning</a:t>
              </a:r>
            </a:p>
          </p:txBody>
        </p:sp>
      </p:grpSp>
      <p:grpSp>
        <p:nvGrpSpPr>
          <p:cNvPr id="49" name="Group 15">
            <a:extLst>
              <a:ext uri="{FF2B5EF4-FFF2-40B4-BE49-F238E27FC236}">
                <a16:creationId xmlns:a16="http://schemas.microsoft.com/office/drawing/2014/main" id="{E97F7EB0-6B2B-4057-9303-0A91007C8C74}"/>
              </a:ext>
            </a:extLst>
          </p:cNvPr>
          <p:cNvGrpSpPr/>
          <p:nvPr/>
        </p:nvGrpSpPr>
        <p:grpSpPr>
          <a:xfrm>
            <a:off x="1901940" y="4699183"/>
            <a:ext cx="3535766" cy="1187481"/>
            <a:chOff x="2551704" y="4283314"/>
            <a:chExt cx="2357002" cy="1187481"/>
          </a:xfrm>
        </p:grpSpPr>
        <p:sp>
          <p:nvSpPr>
            <p:cNvPr id="51" name="TextBox 36">
              <a:extLst>
                <a:ext uri="{FF2B5EF4-FFF2-40B4-BE49-F238E27FC236}">
                  <a16:creationId xmlns:a16="http://schemas.microsoft.com/office/drawing/2014/main" id="{C8754A16-C514-461D-B9A9-988E87154455}"/>
                </a:ext>
              </a:extLst>
            </p:cNvPr>
            <p:cNvSpPr txBox="1"/>
            <p:nvPr/>
          </p:nvSpPr>
          <p:spPr>
            <a:xfrm>
              <a:off x="2551704" y="4639798"/>
              <a:ext cx="2357002" cy="830997"/>
            </a:xfrm>
            <a:prstGeom prst="rect">
              <a:avLst/>
            </a:prstGeom>
            <a:noFill/>
          </p:spPr>
          <p:txBody>
            <a:bodyPr wrap="square" rtlCol="0">
              <a:spAutoFit/>
            </a:bodyPr>
            <a:lstStyle/>
            <a:p>
              <a:r>
                <a:rPr lang="es-EC" sz="2400" baseline="-25000" dirty="0">
                  <a:solidFill>
                    <a:srgbClr val="FFFFF3"/>
                  </a:solidFill>
                  <a:cs typeface="Arial" panose="020B0604020202020204" pitchFamily="34" charset="0"/>
                </a:rPr>
                <a:t>Transferencia de aprendizaje para aplicaciones especificas</a:t>
              </a:r>
            </a:p>
            <a:p>
              <a:r>
                <a:rPr lang="es-EC" sz="2400" baseline="-25000" dirty="0">
                  <a:solidFill>
                    <a:srgbClr val="FFFFF3"/>
                  </a:solidFill>
                  <a:cs typeface="Arial" panose="020B0604020202020204" pitchFamily="34" charset="0"/>
                </a:rPr>
                <a:t>Modelos </a:t>
              </a:r>
              <a:r>
                <a:rPr lang="es-EC" sz="2400" baseline="-25000" dirty="0" err="1">
                  <a:solidFill>
                    <a:srgbClr val="FFFFF3"/>
                  </a:solidFill>
                  <a:cs typeface="Arial" panose="020B0604020202020204" pitchFamily="34" charset="0"/>
                </a:rPr>
                <a:t>preentrenados</a:t>
              </a:r>
              <a:endParaRPr lang="es-EC" sz="2400" baseline="-25000" dirty="0">
                <a:solidFill>
                  <a:srgbClr val="FFFFF3"/>
                </a:solidFill>
                <a:cs typeface="Arial" panose="020B0604020202020204" pitchFamily="34" charset="0"/>
              </a:endParaRPr>
            </a:p>
          </p:txBody>
        </p:sp>
        <p:sp>
          <p:nvSpPr>
            <p:cNvPr id="55" name="TextBox 37">
              <a:extLst>
                <a:ext uri="{FF2B5EF4-FFF2-40B4-BE49-F238E27FC236}">
                  <a16:creationId xmlns:a16="http://schemas.microsoft.com/office/drawing/2014/main" id="{F5898FBF-98DE-4BDF-8D16-12D483D242EB}"/>
                </a:ext>
              </a:extLst>
            </p:cNvPr>
            <p:cNvSpPr txBox="1"/>
            <p:nvPr/>
          </p:nvSpPr>
          <p:spPr>
            <a:xfrm>
              <a:off x="2551705" y="4283314"/>
              <a:ext cx="2336966" cy="369332"/>
            </a:xfrm>
            <a:prstGeom prst="rect">
              <a:avLst/>
            </a:prstGeom>
            <a:noFill/>
          </p:spPr>
          <p:txBody>
            <a:bodyPr wrap="square" rtlCol="0">
              <a:spAutoFit/>
            </a:bodyPr>
            <a:lstStyle/>
            <a:p>
              <a:r>
                <a:rPr lang="es-EC" altLang="ko-KR" b="1" dirty="0">
                  <a:solidFill>
                    <a:srgbClr val="FFFFFF"/>
                  </a:solidFill>
                  <a:cs typeface="Arial" pitchFamily="34" charset="0"/>
                </a:rPr>
                <a:t>Transfer Learning</a:t>
              </a:r>
              <a:endParaRPr lang="es-EC" altLang="ko-KR" sz="1400" b="1" dirty="0">
                <a:solidFill>
                  <a:srgbClr val="FFFFFF"/>
                </a:solidFill>
                <a:cs typeface="Arial" pitchFamily="34" charset="0"/>
              </a:endParaRPr>
            </a:p>
          </p:txBody>
        </p:sp>
      </p:grpSp>
      <p:sp>
        <p:nvSpPr>
          <p:cNvPr id="74" name="Oval 21">
            <a:extLst>
              <a:ext uri="{FF2B5EF4-FFF2-40B4-BE49-F238E27FC236}">
                <a16:creationId xmlns:a16="http://schemas.microsoft.com/office/drawing/2014/main" id="{048E2EF3-51CB-4A1D-A3CF-5EA9962BC7BC}"/>
              </a:ext>
            </a:extLst>
          </p:cNvPr>
          <p:cNvSpPr/>
          <p:nvPr/>
        </p:nvSpPr>
        <p:spPr>
          <a:xfrm>
            <a:off x="537522" y="1152106"/>
            <a:ext cx="1129328" cy="1093708"/>
          </a:xfrm>
          <a:prstGeom prst="ellipse">
            <a:avLst/>
          </a:prstGeom>
          <a:solidFill>
            <a:srgbClr val="FFFFFF"/>
          </a:solidFill>
          <a:ln w="48000" cap="flat" cmpd="thickThin"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Euphemia"/>
              <a:ea typeface="+mn-ea"/>
              <a:cs typeface="+mn-cs"/>
            </a:endParaRPr>
          </a:p>
        </p:txBody>
      </p:sp>
      <p:grpSp>
        <p:nvGrpSpPr>
          <p:cNvPr id="75" name="Group 9">
            <a:extLst>
              <a:ext uri="{FF2B5EF4-FFF2-40B4-BE49-F238E27FC236}">
                <a16:creationId xmlns:a16="http://schemas.microsoft.com/office/drawing/2014/main" id="{01409482-D31D-472A-B2C6-8CCA7A58BEB1}"/>
              </a:ext>
            </a:extLst>
          </p:cNvPr>
          <p:cNvGrpSpPr/>
          <p:nvPr/>
        </p:nvGrpSpPr>
        <p:grpSpPr>
          <a:xfrm>
            <a:off x="1964069" y="1056276"/>
            <a:ext cx="4442368" cy="1419847"/>
            <a:chOff x="2551704" y="4283314"/>
            <a:chExt cx="3167667" cy="1419847"/>
          </a:xfrm>
        </p:grpSpPr>
        <p:sp>
          <p:nvSpPr>
            <p:cNvPr id="76" name="TextBox 30">
              <a:extLst>
                <a:ext uri="{FF2B5EF4-FFF2-40B4-BE49-F238E27FC236}">
                  <a16:creationId xmlns:a16="http://schemas.microsoft.com/office/drawing/2014/main" id="{8793D9F8-8B5D-4EDF-9020-00544251C02B}"/>
                </a:ext>
              </a:extLst>
            </p:cNvPr>
            <p:cNvSpPr txBox="1"/>
            <p:nvPr/>
          </p:nvSpPr>
          <p:spPr>
            <a:xfrm>
              <a:off x="2551704" y="4625943"/>
              <a:ext cx="3167667" cy="1077218"/>
            </a:xfrm>
            <a:prstGeom prst="rect">
              <a:avLst/>
            </a:prstGeom>
            <a:noFill/>
          </p:spPr>
          <p:txBody>
            <a:bodyPr wrap="square" rtlCol="0">
              <a:spAutoFit/>
            </a:bodyPr>
            <a:lstStyle/>
            <a:p>
              <a:r>
                <a:rPr lang="es-MX" altLang="ko-KR" sz="1600" dirty="0">
                  <a:solidFill>
                    <a:srgbClr val="FFFFFF"/>
                  </a:solidFill>
                  <a:cs typeface="Arial" pitchFamily="34" charset="0"/>
                </a:rPr>
                <a:t>Maquinas capaces de aprender una tarea especifica</a:t>
              </a:r>
            </a:p>
            <a:p>
              <a:r>
                <a:rPr lang="es-MX" altLang="ko-KR" sz="1600" dirty="0">
                  <a:solidFill>
                    <a:srgbClr val="FFFFFF"/>
                  </a:solidFill>
                  <a:cs typeface="Arial" pitchFamily="34" charset="0"/>
                </a:rPr>
                <a:t>Sistemas computacionales que identifiquen patrones, inferencia y predicción</a:t>
              </a:r>
              <a:endParaRPr lang="es-EC" altLang="ko-KR" sz="1600" dirty="0">
                <a:solidFill>
                  <a:srgbClr val="FFFFFF"/>
                </a:solidFill>
                <a:cs typeface="Arial" pitchFamily="34" charset="0"/>
              </a:endParaRPr>
            </a:p>
          </p:txBody>
        </p:sp>
        <p:sp>
          <p:nvSpPr>
            <p:cNvPr id="77" name="TextBox 31">
              <a:extLst>
                <a:ext uri="{FF2B5EF4-FFF2-40B4-BE49-F238E27FC236}">
                  <a16:creationId xmlns:a16="http://schemas.microsoft.com/office/drawing/2014/main" id="{A3B07BD9-A982-45B0-971D-DD962181CE16}"/>
                </a:ext>
              </a:extLst>
            </p:cNvPr>
            <p:cNvSpPr txBox="1"/>
            <p:nvPr/>
          </p:nvSpPr>
          <p:spPr>
            <a:xfrm>
              <a:off x="2551705" y="4283314"/>
              <a:ext cx="2373022" cy="369332"/>
            </a:xfrm>
            <a:prstGeom prst="rect">
              <a:avLst/>
            </a:prstGeom>
            <a:noFill/>
          </p:spPr>
          <p:txBody>
            <a:bodyPr wrap="square" rtlCol="0">
              <a:spAutoFit/>
            </a:bodyPr>
            <a:lstStyle/>
            <a:p>
              <a:r>
                <a:rPr lang="es-EC" altLang="ko-KR" b="1" dirty="0">
                  <a:solidFill>
                    <a:srgbClr val="FFFFFF"/>
                  </a:solidFill>
                  <a:cs typeface="Arial" pitchFamily="34" charset="0"/>
                </a:rPr>
                <a:t>Machine Learning</a:t>
              </a:r>
            </a:p>
          </p:txBody>
        </p:sp>
      </p:grpSp>
      <p:sp>
        <p:nvSpPr>
          <p:cNvPr id="78" name="Oval 21">
            <a:extLst>
              <a:ext uri="{FF2B5EF4-FFF2-40B4-BE49-F238E27FC236}">
                <a16:creationId xmlns:a16="http://schemas.microsoft.com/office/drawing/2014/main" id="{048E2EF3-51CB-4A1D-A3CF-5EA9962BC7BC}"/>
              </a:ext>
            </a:extLst>
          </p:cNvPr>
          <p:cNvSpPr/>
          <p:nvPr/>
        </p:nvSpPr>
        <p:spPr>
          <a:xfrm>
            <a:off x="445088" y="4741713"/>
            <a:ext cx="1129328" cy="1093708"/>
          </a:xfrm>
          <a:prstGeom prst="ellipse">
            <a:avLst/>
          </a:prstGeom>
          <a:solidFill>
            <a:srgbClr val="FFFFFF"/>
          </a:solidFill>
          <a:ln w="48000" cap="flat" cmpd="thickThin"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Euphemia"/>
              <a:ea typeface="+mn-ea"/>
              <a:cs typeface="+mn-cs"/>
            </a:endParaRPr>
          </a:p>
        </p:txBody>
      </p:sp>
      <p:sp>
        <p:nvSpPr>
          <p:cNvPr id="85" name="Oval 21">
            <a:extLst>
              <a:ext uri="{FF2B5EF4-FFF2-40B4-BE49-F238E27FC236}">
                <a16:creationId xmlns:a16="http://schemas.microsoft.com/office/drawing/2014/main" id="{048E2EF3-51CB-4A1D-A3CF-5EA9962BC7BC}"/>
              </a:ext>
            </a:extLst>
          </p:cNvPr>
          <p:cNvSpPr/>
          <p:nvPr/>
        </p:nvSpPr>
        <p:spPr>
          <a:xfrm>
            <a:off x="477739" y="2926584"/>
            <a:ext cx="1129328" cy="1093708"/>
          </a:xfrm>
          <a:prstGeom prst="ellipse">
            <a:avLst/>
          </a:prstGeom>
          <a:solidFill>
            <a:srgbClr val="FFFFFF"/>
          </a:solidFill>
          <a:ln w="48000" cap="flat" cmpd="thickThin"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Euphemia"/>
              <a:ea typeface="+mn-ea"/>
              <a:cs typeface="+mn-cs"/>
            </a:endParaRPr>
          </a:p>
        </p:txBody>
      </p:sp>
      <p:pic>
        <p:nvPicPr>
          <p:cNvPr id="15362" name="Picture 2" descr="composición de dibujos animados del concepto de inteligencia artificial  1522097 Vector en Vecteezy">
            <a:extLst>
              <a:ext uri="{FF2B5EF4-FFF2-40B4-BE49-F238E27FC236}">
                <a16:creationId xmlns:a16="http://schemas.microsoft.com/office/drawing/2014/main" id="{294993C2-9DF6-4254-8F41-22D26371E4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7929" y="671168"/>
            <a:ext cx="1678936" cy="167893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Machine Learning (en Python), con ejemplos - Jarroba">
            <a:extLst>
              <a:ext uri="{FF2B5EF4-FFF2-40B4-BE49-F238E27FC236}">
                <a16:creationId xmlns:a16="http://schemas.microsoft.com/office/drawing/2014/main" id="{4C0E20E6-4F28-407E-9E06-35912CFADC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787" y="1215898"/>
            <a:ext cx="912160" cy="914321"/>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2.373 Ilustraciones de Deep Learning - Getty Images">
            <a:extLst>
              <a:ext uri="{FF2B5EF4-FFF2-40B4-BE49-F238E27FC236}">
                <a16:creationId xmlns:a16="http://schemas.microsoft.com/office/drawing/2014/main" id="{AE3E5BA8-1B60-4DBF-88F3-D5C051A8AF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460" y="2946400"/>
            <a:ext cx="1068956" cy="10515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5368" name="Picture 8" descr="Introduction to Deep Learning : Transfer Learning in Deep Learning - YouTube">
            <a:extLst>
              <a:ext uri="{FF2B5EF4-FFF2-40B4-BE49-F238E27FC236}">
                <a16:creationId xmlns:a16="http://schemas.microsoft.com/office/drawing/2014/main" id="{B5E9A74B-65D9-48AB-A2D2-1089CFB1929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92" t="10071" r="3458"/>
          <a:stretch/>
        </p:blipFill>
        <p:spPr bwMode="auto">
          <a:xfrm>
            <a:off x="477738" y="4741713"/>
            <a:ext cx="1096677" cy="1093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6" name="CuadroTexto 45">
            <a:extLst>
              <a:ext uri="{FF2B5EF4-FFF2-40B4-BE49-F238E27FC236}">
                <a16:creationId xmlns:a16="http://schemas.microsoft.com/office/drawing/2014/main" id="{0A865E76-3B6C-4C73-9551-FA9852A51C79}"/>
              </a:ext>
            </a:extLst>
          </p:cNvPr>
          <p:cNvSpPr txBox="1"/>
          <p:nvPr/>
        </p:nvSpPr>
        <p:spPr>
          <a:xfrm>
            <a:off x="6585196" y="2722793"/>
            <a:ext cx="5101344" cy="1508105"/>
          </a:xfrm>
          <a:prstGeom prst="rect">
            <a:avLst/>
          </a:prstGeom>
          <a:noFill/>
        </p:spPr>
        <p:txBody>
          <a:bodyPr wrap="square">
            <a:spAutoFit/>
          </a:bodyPr>
          <a:lstStyle/>
          <a:p>
            <a:pPr algn="just"/>
            <a:r>
              <a:rPr lang="es-MX" sz="2000" b="0" i="0" u="none" strike="noStrike" baseline="0" dirty="0">
                <a:solidFill>
                  <a:srgbClr val="000000"/>
                </a:solidFill>
              </a:rPr>
              <a:t>Simulación de los procesos propios de </a:t>
            </a:r>
            <a:r>
              <a:rPr lang="es-MX" sz="2000" dirty="0">
                <a:solidFill>
                  <a:srgbClr val="000000"/>
                </a:solidFill>
              </a:rPr>
              <a:t>la</a:t>
            </a:r>
            <a:r>
              <a:rPr lang="es-EC" dirty="0">
                <a:solidFill>
                  <a:srgbClr val="000000"/>
                </a:solidFill>
              </a:rPr>
              <a:t> </a:t>
            </a:r>
            <a:r>
              <a:rPr lang="es-MX" sz="1800" b="0" i="0" u="none" strike="noStrike" baseline="0" dirty="0"/>
              <a:t>inteligencia humana por parte de máquinas, dichos sistemas incluyen el aprendizaje, mediante la obtención de información y reglas para el uso de esta en la aplicación deseada </a:t>
            </a:r>
            <a:endParaRPr lang="es-EC" dirty="0"/>
          </a:p>
        </p:txBody>
      </p:sp>
    </p:spTree>
    <p:extLst>
      <p:ext uri="{BB962C8B-B14F-4D97-AF65-F5344CB8AC3E}">
        <p14:creationId xmlns:p14="http://schemas.microsoft.com/office/powerpoint/2010/main" val="1723611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31E7180-931A-4C17-9E5B-1625B2C7DEC1}"/>
              </a:ext>
            </a:extLst>
          </p:cNvPr>
          <p:cNvGrpSpPr/>
          <p:nvPr/>
        </p:nvGrpSpPr>
        <p:grpSpPr>
          <a:xfrm rot="10800000">
            <a:off x="6316444" y="2964334"/>
            <a:ext cx="5875556" cy="1085396"/>
            <a:chOff x="4288637" y="2000422"/>
            <a:chExt cx="7117482" cy="1085396"/>
          </a:xfrm>
          <a:solidFill>
            <a:srgbClr val="7BB577"/>
          </a:solidFill>
        </p:grpSpPr>
        <p:sp>
          <p:nvSpPr>
            <p:cNvPr id="8" name="Rectangle 7">
              <a:extLst>
                <a:ext uri="{FF2B5EF4-FFF2-40B4-BE49-F238E27FC236}">
                  <a16:creationId xmlns:a16="http://schemas.microsoft.com/office/drawing/2014/main" id="{AE8DF00D-8E76-4614-88B8-767E8BE23F4E}"/>
                </a:ext>
              </a:extLst>
            </p:cNvPr>
            <p:cNvSpPr/>
            <p:nvPr userDrawn="1"/>
          </p:nvSpPr>
          <p:spPr>
            <a:xfrm>
              <a:off x="4288637" y="2835004"/>
              <a:ext cx="2428517" cy="2508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531C40D-47AF-4709-89BF-A81A115A5003}"/>
                </a:ext>
              </a:extLst>
            </p:cNvPr>
            <p:cNvSpPr/>
            <p:nvPr userDrawn="1"/>
          </p:nvSpPr>
          <p:spPr>
            <a:xfrm rot="2727637">
              <a:off x="7567494" y="593824"/>
              <a:ext cx="236459" cy="3049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F08A5D7-6365-49D1-8A3E-659608ED742D}"/>
                </a:ext>
              </a:extLst>
            </p:cNvPr>
            <p:cNvSpPr/>
            <p:nvPr userDrawn="1"/>
          </p:nvSpPr>
          <p:spPr>
            <a:xfrm rot="18872363" flipH="1">
              <a:off x="9625298" y="542742"/>
              <a:ext cx="248660" cy="3312982"/>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2">
            <a:extLst>
              <a:ext uri="{FF2B5EF4-FFF2-40B4-BE49-F238E27FC236}">
                <a16:creationId xmlns:a16="http://schemas.microsoft.com/office/drawing/2014/main" id="{FE31AD7E-CFC1-418F-98A2-18CC1568DE7A}"/>
              </a:ext>
            </a:extLst>
          </p:cNvPr>
          <p:cNvGrpSpPr/>
          <p:nvPr/>
        </p:nvGrpSpPr>
        <p:grpSpPr>
          <a:xfrm>
            <a:off x="0" y="1637965"/>
            <a:ext cx="10784136" cy="1083396"/>
            <a:chOff x="0" y="1742895"/>
            <a:chExt cx="10784136" cy="1083396"/>
          </a:xfrm>
          <a:solidFill>
            <a:srgbClr val="7BB577"/>
          </a:solidFill>
        </p:grpSpPr>
        <p:sp>
          <p:nvSpPr>
            <p:cNvPr id="39" name="Rectangle 3">
              <a:extLst>
                <a:ext uri="{FF2B5EF4-FFF2-40B4-BE49-F238E27FC236}">
                  <a16:creationId xmlns:a16="http://schemas.microsoft.com/office/drawing/2014/main" id="{4C0A3FD7-9EFF-42EC-8BCC-8DC54EFB8BBE}"/>
                </a:ext>
              </a:extLst>
            </p:cNvPr>
            <p:cNvSpPr/>
            <p:nvPr userDrawn="1"/>
          </p:nvSpPr>
          <p:spPr>
            <a:xfrm>
              <a:off x="0" y="2597691"/>
              <a:ext cx="6802582"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4">
              <a:extLst>
                <a:ext uri="{FF2B5EF4-FFF2-40B4-BE49-F238E27FC236}">
                  <a16:creationId xmlns:a16="http://schemas.microsoft.com/office/drawing/2014/main" id="{3413F97A-86EF-43CD-8CB7-E32D10AD6927}"/>
                </a:ext>
              </a:extLst>
            </p:cNvPr>
            <p:cNvSpPr/>
            <p:nvPr userDrawn="1"/>
          </p:nvSpPr>
          <p:spPr>
            <a:xfrm rot="2727637">
              <a:off x="7542617" y="580412"/>
              <a:ext cx="222047" cy="25470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5">
              <a:extLst>
                <a:ext uri="{FF2B5EF4-FFF2-40B4-BE49-F238E27FC236}">
                  <a16:creationId xmlns:a16="http://schemas.microsoft.com/office/drawing/2014/main" id="{7203772E-A1FB-4E49-8AF7-B31C59999691}"/>
                </a:ext>
              </a:extLst>
            </p:cNvPr>
            <p:cNvSpPr/>
            <p:nvPr userDrawn="1"/>
          </p:nvSpPr>
          <p:spPr>
            <a:xfrm rot="18872363" flipH="1">
              <a:off x="9293347" y="554624"/>
              <a:ext cx="233798" cy="2747780"/>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ombo 1"/>
          <p:cNvSpPr/>
          <p:nvPr/>
        </p:nvSpPr>
        <p:spPr>
          <a:xfrm>
            <a:off x="7362951" y="1706707"/>
            <a:ext cx="2263914" cy="2229431"/>
          </a:xfrm>
          <a:prstGeom prst="diamond">
            <a:avLst/>
          </a:prstGeom>
          <a:solidFill>
            <a:srgbClr val="7BB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solidFill>
                  <a:schemeClr val="tx1"/>
                </a:solidFill>
              </a:rPr>
              <a:t>2</a:t>
            </a:r>
            <a:endParaRPr lang="es-ES" dirty="0">
              <a:solidFill>
                <a:schemeClr val="tx1"/>
              </a:solidFill>
            </a:endParaRPr>
          </a:p>
        </p:txBody>
      </p:sp>
      <p:sp>
        <p:nvSpPr>
          <p:cNvPr id="44" name="Rectangle 1">
            <a:extLst>
              <a:ext uri="{FF2B5EF4-FFF2-40B4-BE49-F238E27FC236}">
                <a16:creationId xmlns:a16="http://schemas.microsoft.com/office/drawing/2014/main" id="{2FD24A37-A04F-4CF8-80D7-1D65CB9073FD}"/>
              </a:ext>
            </a:extLst>
          </p:cNvPr>
          <p:cNvSpPr/>
          <p:nvPr/>
        </p:nvSpPr>
        <p:spPr>
          <a:xfrm>
            <a:off x="1438733" y="3821447"/>
            <a:ext cx="3717846" cy="1247177"/>
          </a:xfrm>
          <a:prstGeom prst="rect">
            <a:avLst/>
          </a:prstGeom>
          <a:solidFill>
            <a:srgbClr val="98C595"/>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TextBox 3">
            <a:extLst>
              <a:ext uri="{FF2B5EF4-FFF2-40B4-BE49-F238E27FC236}">
                <a16:creationId xmlns:a16="http://schemas.microsoft.com/office/drawing/2014/main" id="{948A2979-A456-4286-B8FC-8FF4C0C58EFD}"/>
              </a:ext>
            </a:extLst>
          </p:cNvPr>
          <p:cNvSpPr txBox="1"/>
          <p:nvPr/>
        </p:nvSpPr>
        <p:spPr>
          <a:xfrm>
            <a:off x="1789252" y="4067668"/>
            <a:ext cx="2853683" cy="584775"/>
          </a:xfrm>
          <a:prstGeom prst="rect">
            <a:avLst/>
          </a:prstGeom>
          <a:noFill/>
        </p:spPr>
        <p:txBody>
          <a:bodyPr wrap="square" rtlCol="0" anchor="ctr">
            <a:spAutoFit/>
          </a:bodyPr>
          <a:lstStyle/>
          <a:p>
            <a:r>
              <a:rPr lang="es-ES" altLang="ko-KR" sz="3200" dirty="0">
                <a:cs typeface="Arial" pitchFamily="34" charset="0"/>
              </a:rPr>
              <a:t>Objetivos</a:t>
            </a:r>
          </a:p>
        </p:txBody>
      </p:sp>
    </p:spTree>
    <p:extLst>
      <p:ext uri="{BB962C8B-B14F-4D97-AF65-F5344CB8AC3E}">
        <p14:creationId xmlns:p14="http://schemas.microsoft.com/office/powerpoint/2010/main" val="2416509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6756444" y="2608135"/>
            <a:ext cx="3162392" cy="379656"/>
          </a:xfrm>
          <a:prstGeom prst="rect">
            <a:avLst/>
          </a:prstGeom>
          <a:noFill/>
        </p:spPr>
        <p:txBody>
          <a:bodyPr wrap="square" rtlCol="0">
            <a:spAutoFit/>
          </a:bodyPr>
          <a:lstStyle/>
          <a:p>
            <a:pPr algn="r"/>
            <a:r>
              <a:rPr lang="es-EC" altLang="ko-KR" sz="1867" b="1" dirty="0">
                <a:solidFill>
                  <a:schemeClr val="bg1"/>
                </a:solidFill>
                <a:cs typeface="Arial" pitchFamily="34" charset="0"/>
              </a:rPr>
              <a:t>Objetivo General</a:t>
            </a:r>
          </a:p>
        </p:txBody>
      </p:sp>
      <p:sp>
        <p:nvSpPr>
          <p:cNvPr id="37" name="TextBox 36"/>
          <p:cNvSpPr txBox="1"/>
          <p:nvPr/>
        </p:nvSpPr>
        <p:spPr>
          <a:xfrm>
            <a:off x="1815894" y="2685017"/>
            <a:ext cx="8839200" cy="1631216"/>
          </a:xfrm>
          <a:prstGeom prst="rect">
            <a:avLst/>
          </a:prstGeom>
          <a:noFill/>
        </p:spPr>
        <p:txBody>
          <a:bodyPr wrap="square" rtlCol="0">
            <a:spAutoFit/>
          </a:bodyPr>
          <a:lstStyle/>
          <a:p>
            <a:pPr algn="just"/>
            <a:r>
              <a:rPr lang="es-EC"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Desarrollar un prototipo para la detección de mascarilla y control de aforo en lugares cerrados y de afluencia pública para mitigar el contagio del Covid-19, utilizando algoritmos de visión por computadora implementados sobre la tarjeta de desarrollo NVIDIA Jetson Nano. </a:t>
            </a:r>
          </a:p>
          <a:p>
            <a:pPr algn="just"/>
            <a:endParaRPr lang="ko-KR"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4" name="Text Placeholder 1"/>
          <p:cNvSpPr txBox="1">
            <a:spLocks/>
          </p:cNvSpPr>
          <p:nvPr/>
        </p:nvSpPr>
        <p:spPr>
          <a:xfrm>
            <a:off x="637309" y="1417567"/>
            <a:ext cx="11196369" cy="768085"/>
          </a:xfrm>
          <a:prstGeom prst="rect">
            <a:avLst/>
          </a:prstGeom>
        </p:spPr>
        <p:txBody>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None/>
            </a:pPr>
            <a:r>
              <a:rPr lang="es-ES" altLang="ko-KR" sz="4000" dirty="0"/>
              <a:t>Objetivo General</a:t>
            </a:r>
          </a:p>
        </p:txBody>
      </p:sp>
      <p:sp>
        <p:nvSpPr>
          <p:cNvPr id="14" name="Title 2"/>
          <p:cNvSpPr txBox="1">
            <a:spLocks/>
          </p:cNvSpPr>
          <p:nvPr/>
        </p:nvSpPr>
        <p:spPr>
          <a:xfrm>
            <a:off x="9460776" y="14639"/>
            <a:ext cx="2731224"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a:cs typeface="Arial" pitchFamily="34" charset="0"/>
              </a:rPr>
              <a:t>Objetivos</a:t>
            </a:r>
          </a:p>
        </p:txBody>
      </p:sp>
      <p:cxnSp>
        <p:nvCxnSpPr>
          <p:cNvPr id="15"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520132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737419" y="1577224"/>
            <a:ext cx="10481187" cy="4247317"/>
          </a:xfrm>
          <a:prstGeom prst="rect">
            <a:avLst/>
          </a:prstGeom>
          <a:noFill/>
        </p:spPr>
        <p:txBody>
          <a:bodyPr wrap="square" rtlCol="0">
            <a:spAutoFit/>
          </a:bodyPr>
          <a:lstStyle/>
          <a:p>
            <a:pPr marL="342900" lvl="0" indent="-342900" algn="just" fontAlgn="base">
              <a:lnSpc>
                <a:spcPct val="200000"/>
              </a:lnSpc>
              <a:buSzPts val="1000"/>
              <a:buFont typeface="Symbol" panose="05050102010706020507" pitchFamily="18" charset="2"/>
              <a:buChar char=""/>
              <a:tabLst>
                <a:tab pos="457200" algn="l"/>
              </a:tabLst>
            </a:pPr>
            <a:r>
              <a:rPr lang="es-EC" sz="1800" dirty="0">
                <a:solidFill>
                  <a:srgbClr val="000000"/>
                </a:solidFill>
                <a:effectLst/>
                <a:latin typeface="Calibri" panose="020F0502020204030204" pitchFamily="34" charset="0"/>
                <a:ea typeface="Times New Roman" panose="02020603050405020304" pitchFamily="18" charset="0"/>
              </a:rPr>
              <a:t>Reentrenar un modelo de red SSD MobilenetV1 para la detección de 3 clases de objetos: rostro con mascarilla, rostro sin mascarilla y rostro con mascarilla mal ubicada e implementar el modelo entrenado (inferencia) en la tarjeta NVIDIA</a:t>
            </a:r>
            <a:endParaRPr lang="es-EC" sz="1800" dirty="0">
              <a:effectLst/>
              <a:latin typeface="Times New Roman" panose="02020603050405020304" pitchFamily="18" charset="0"/>
              <a:ea typeface="Times New Roman" panose="02020603050405020304" pitchFamily="18" charset="0"/>
            </a:endParaRPr>
          </a:p>
          <a:p>
            <a:pPr marL="342900" lvl="0" indent="-342900" algn="just" fontAlgn="base">
              <a:lnSpc>
                <a:spcPct val="200000"/>
              </a:lnSpc>
              <a:buSzPts val="1000"/>
              <a:buFont typeface="Symbol" panose="05050102010706020507" pitchFamily="18" charset="2"/>
              <a:buChar char=""/>
              <a:tabLst>
                <a:tab pos="457200" algn="l"/>
              </a:tabLst>
            </a:pPr>
            <a:r>
              <a:rPr lang="es-EC" sz="1800" dirty="0">
                <a:solidFill>
                  <a:srgbClr val="000000"/>
                </a:solidFill>
                <a:effectLst/>
                <a:latin typeface="Calibri" panose="020F0502020204030204" pitchFamily="34" charset="0"/>
                <a:ea typeface="Times New Roman" panose="02020603050405020304" pitchFamily="18" charset="0"/>
              </a:rPr>
              <a:t>Implementar el algoritmo SORT (Simple Online Real-Time Tracking) en la tarjeta NVIDIA para realizar la cuenta de personas en el control de aforo en los locales. </a:t>
            </a:r>
            <a:endParaRPr lang="es-EC" sz="1800" dirty="0">
              <a:effectLst/>
              <a:latin typeface="Times New Roman" panose="02020603050405020304" pitchFamily="18" charset="0"/>
              <a:ea typeface="Times New Roman" panose="02020603050405020304" pitchFamily="18" charset="0"/>
            </a:endParaRPr>
          </a:p>
          <a:p>
            <a:pPr marL="342900" lvl="0" indent="-342900" algn="just" fontAlgn="base">
              <a:lnSpc>
                <a:spcPct val="200000"/>
              </a:lnSpc>
              <a:buSzPts val="1000"/>
              <a:buFont typeface="Symbol" panose="05050102010706020507" pitchFamily="18" charset="2"/>
              <a:buChar char=""/>
              <a:tabLst>
                <a:tab pos="457200" algn="l"/>
              </a:tabLst>
            </a:pPr>
            <a:r>
              <a:rPr lang="es-EC" sz="1800" dirty="0">
                <a:solidFill>
                  <a:srgbClr val="000000"/>
                </a:solidFill>
                <a:effectLst/>
                <a:latin typeface="Calibri" panose="020F0502020204030204" pitchFamily="34" charset="0"/>
                <a:ea typeface="Times New Roman" panose="02020603050405020304" pitchFamily="18" charset="0"/>
              </a:rPr>
              <a:t>Integrar en el prototipo señales audibles de alerta del detector de mascarilla y control de aforo para las personas que ingresan a los locales</a:t>
            </a:r>
            <a:endParaRPr lang="es-EC" sz="1800" dirty="0">
              <a:effectLst/>
              <a:latin typeface="Times New Roman" panose="02020603050405020304" pitchFamily="18" charset="0"/>
              <a:ea typeface="Times New Roman" panose="02020603050405020304" pitchFamily="18" charset="0"/>
            </a:endParaRPr>
          </a:p>
          <a:p>
            <a:pPr algn="just"/>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4" name="Text Placeholder 1"/>
          <p:cNvSpPr txBox="1">
            <a:spLocks/>
          </p:cNvSpPr>
          <p:nvPr/>
        </p:nvSpPr>
        <p:spPr>
          <a:xfrm>
            <a:off x="532451" y="809139"/>
            <a:ext cx="11196369" cy="768085"/>
          </a:xfrm>
          <a:prstGeom prst="rect">
            <a:avLst/>
          </a:prstGeom>
        </p:spPr>
        <p:txBody>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None/>
            </a:pPr>
            <a:r>
              <a:rPr lang="es-ES" altLang="ko-KR" sz="3600" dirty="0"/>
              <a:t>Objetivos Secundarios</a:t>
            </a:r>
          </a:p>
        </p:txBody>
      </p:sp>
      <p:sp>
        <p:nvSpPr>
          <p:cNvPr id="13" name="Title 2"/>
          <p:cNvSpPr txBox="1">
            <a:spLocks/>
          </p:cNvSpPr>
          <p:nvPr/>
        </p:nvSpPr>
        <p:spPr>
          <a:xfrm>
            <a:off x="9460776" y="14639"/>
            <a:ext cx="2731224"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a:cs typeface="Arial" pitchFamily="34" charset="0"/>
              </a:rPr>
              <a:t>Objetivos</a:t>
            </a:r>
          </a:p>
        </p:txBody>
      </p:sp>
      <p:cxnSp>
        <p:nvCxnSpPr>
          <p:cNvPr id="14"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120167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C86D4C-302B-448C-A62A-254DF4F30D90}"/>
              </a:ext>
            </a:extLst>
          </p:cNvPr>
          <p:cNvSpPr txBox="1"/>
          <p:nvPr/>
        </p:nvSpPr>
        <p:spPr>
          <a:xfrm>
            <a:off x="1111045" y="1762828"/>
            <a:ext cx="10117393" cy="2229265"/>
          </a:xfrm>
          <a:prstGeom prst="rect">
            <a:avLst/>
          </a:prstGeom>
          <a:noFill/>
        </p:spPr>
        <p:txBody>
          <a:bodyPr wrap="square">
            <a:spAutoFit/>
          </a:bodyPr>
          <a:lstStyle/>
          <a:p>
            <a:pPr marL="342900" lvl="0" indent="-342900" algn="just">
              <a:lnSpc>
                <a:spcPct val="200000"/>
              </a:lnSpc>
              <a:buSzPts val="1000"/>
              <a:buFont typeface="Symbol" panose="05050102010706020507" pitchFamily="18" charset="2"/>
              <a:buChar char=""/>
              <a:tabLst>
                <a:tab pos="457200" algn="l"/>
              </a:tabLst>
            </a:pPr>
            <a:r>
              <a:rPr lang="es-EC" sz="1800" dirty="0">
                <a:solidFill>
                  <a:srgbClr val="000000"/>
                </a:solidFill>
                <a:effectLst/>
                <a:latin typeface="Calibri" panose="020F0502020204030204" pitchFamily="34" charset="0"/>
                <a:ea typeface="Times New Roman" panose="02020603050405020304" pitchFamily="18" charset="0"/>
              </a:rPr>
              <a:t>Implementar un servidor externo que muestre en tiempo real al administrador y los usuarios, los datos asociados al conteo de personas. </a:t>
            </a:r>
            <a:endParaRPr lang="es-EC" sz="1800" dirty="0">
              <a:effectLst/>
              <a:latin typeface="Times New Roman" panose="02020603050405020304" pitchFamily="18" charset="0"/>
              <a:ea typeface="Times New Roman" panose="02020603050405020304" pitchFamily="18" charset="0"/>
            </a:endParaRPr>
          </a:p>
          <a:p>
            <a:pPr marL="342900" lvl="0" indent="-342900" algn="just" fontAlgn="base">
              <a:lnSpc>
                <a:spcPct val="200000"/>
              </a:lnSpc>
              <a:spcAft>
                <a:spcPts val="1000"/>
              </a:spcAft>
              <a:buSzPts val="1000"/>
              <a:buFont typeface="Symbol" panose="05050102010706020507" pitchFamily="18" charset="2"/>
              <a:buChar char=""/>
              <a:tabLst>
                <a:tab pos="457200" algn="l"/>
              </a:tabLst>
            </a:pPr>
            <a:r>
              <a:rPr lang="es-EC" sz="1800" dirty="0">
                <a:solidFill>
                  <a:srgbClr val="000000"/>
                </a:solidFill>
                <a:effectLst/>
                <a:latin typeface="Calibri" panose="020F0502020204030204" pitchFamily="34" charset="0"/>
                <a:ea typeface="Times New Roman" panose="02020603050405020304" pitchFamily="18" charset="0"/>
              </a:rPr>
              <a:t>Realizar pruebas con el prototipo en al menos 3 lugares de acceso público de los mencionados anteriormente para verificar su funcionamiento en entornos reales.  </a:t>
            </a:r>
            <a:endParaRPr lang="es-EC"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3273627"/>
      </p:ext>
    </p:extLst>
  </p:cSld>
  <p:clrMapOvr>
    <a:masterClrMapping/>
  </p:clrMapOvr>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5400D5F3-AA73-4EC6-BCD9-0DC3E330E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DC6030-8312-4894-9236-1E15DA4F39C5}">
  <ds:schemaRefs>
    <ds:schemaRef ds:uri="http://schemas.microsoft.com/sharepoint/v3/contenttype/forms"/>
  </ds:schemaRefs>
</ds:datastoreItem>
</file>

<file path=customXml/itemProps3.xml><?xml version="1.0" encoding="utf-8"?>
<ds:datastoreItem xmlns:ds="http://schemas.openxmlformats.org/officeDocument/2006/customXml" ds:itemID="{BDBAFF00-647E-4627-9B6C-A5CDC1F32200}">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10298</TotalTime>
  <Words>3132</Words>
  <Application>Microsoft Office PowerPoint</Application>
  <PresentationFormat>Panorámica</PresentationFormat>
  <Paragraphs>616</Paragraphs>
  <Slides>42</Slides>
  <Notes>3</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42</vt:i4>
      </vt:variant>
    </vt:vector>
  </HeadingPairs>
  <TitlesOfParts>
    <vt:vector size="50" baseType="lpstr">
      <vt:lpstr>Arial</vt:lpstr>
      <vt:lpstr>Calibri</vt:lpstr>
      <vt:lpstr>Euphemia</vt:lpstr>
      <vt:lpstr>Symbol</vt:lpstr>
      <vt:lpstr>Times New Roman</vt:lpstr>
      <vt:lpstr>Wingdings</vt: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Silicon</dc:title>
  <dc:creator>Enver Suárez</dc:creator>
  <cp:lastModifiedBy>Andres Miguel Zapata Hidalgo</cp:lastModifiedBy>
  <cp:revision>268</cp:revision>
  <dcterms:created xsi:type="dcterms:W3CDTF">2014-04-17T22:28:38Z</dcterms:created>
  <dcterms:modified xsi:type="dcterms:W3CDTF">2022-02-11T21:11:02Z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