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40"/>
  </p:notesMasterIdLst>
  <p:sldIdLst>
    <p:sldId id="256" r:id="rId2"/>
    <p:sldId id="297" r:id="rId3"/>
    <p:sldId id="299" r:id="rId4"/>
    <p:sldId id="300" r:id="rId5"/>
    <p:sldId id="260" r:id="rId6"/>
    <p:sldId id="261" r:id="rId7"/>
    <p:sldId id="301" r:id="rId8"/>
    <p:sldId id="302" r:id="rId9"/>
    <p:sldId id="303" r:id="rId10"/>
    <p:sldId id="304" r:id="rId11"/>
    <p:sldId id="266" r:id="rId12"/>
    <p:sldId id="305" r:id="rId13"/>
    <p:sldId id="268" r:id="rId14"/>
    <p:sldId id="269" r:id="rId15"/>
    <p:sldId id="270" r:id="rId16"/>
    <p:sldId id="271" r:id="rId17"/>
    <p:sldId id="272" r:id="rId18"/>
    <p:sldId id="273" r:id="rId19"/>
    <p:sldId id="274" r:id="rId20"/>
    <p:sldId id="275" r:id="rId21"/>
    <p:sldId id="30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6" r:id="rId39"/>
  </p:sldIdLst>
  <p:sldSz cx="9144000" cy="6858000" type="screen4x3"/>
  <p:notesSz cx="6858000" cy="9144000"/>
  <p:embeddedFontLst>
    <p:embeddedFont>
      <p:font typeface="Cambria" panose="02040503050406030204"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7903F-CADC-44ED-A0F7-83F2362B1A24}" type="doc">
      <dgm:prSet loTypeId="urn:microsoft.com/office/officeart/2005/8/layout/process5"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s-EC"/>
        </a:p>
      </dgm:t>
    </dgm:pt>
    <dgm:pt modelId="{3F4C4547-9200-4956-8573-9C2011A39A3A}">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a:solidFill>
                <a:schemeClr val="tx1"/>
              </a:solidFill>
            </a:rPr>
            <a:t>Capacidad coordinativa</a:t>
          </a:r>
        </a:p>
      </dgm:t>
    </dgm:pt>
    <dgm:pt modelId="{D0632F08-9CCB-492A-8F8F-21C628E9D21C}" type="parTrans" cxnId="{4F78C8D8-E260-4F8F-80EB-EAF4F4382C2B}">
      <dgm:prSet/>
      <dgm:spPr/>
      <dgm:t>
        <a:bodyPr/>
        <a:lstStyle/>
        <a:p>
          <a:endParaRPr lang="es-EC">
            <a:solidFill>
              <a:schemeClr val="tx1"/>
            </a:solidFill>
          </a:endParaRPr>
        </a:p>
      </dgm:t>
    </dgm:pt>
    <dgm:pt modelId="{EFDACDB7-B392-401F-B6A4-278F5269E2B8}" type="sibTrans" cxnId="{4F78C8D8-E260-4F8F-80EB-EAF4F4382C2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C">
            <a:solidFill>
              <a:schemeClr val="tx1"/>
            </a:solidFill>
          </a:endParaRPr>
        </a:p>
      </dgm:t>
    </dgm:pt>
    <dgm:pt modelId="{BE72D84A-A4E2-4810-991C-98C95E5016B8}">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a:solidFill>
                <a:schemeClr val="tx1"/>
              </a:solidFill>
            </a:rPr>
            <a:t>Fundamentos técnicos</a:t>
          </a:r>
        </a:p>
      </dgm:t>
    </dgm:pt>
    <dgm:pt modelId="{B2EE0998-D516-4411-9136-7326402E4CA2}" type="parTrans" cxnId="{153CB50A-7EC5-439F-8B81-CF9DB7DFF55F}">
      <dgm:prSet/>
      <dgm:spPr/>
      <dgm:t>
        <a:bodyPr/>
        <a:lstStyle/>
        <a:p>
          <a:endParaRPr lang="es-EC">
            <a:solidFill>
              <a:schemeClr val="tx1"/>
            </a:solidFill>
          </a:endParaRPr>
        </a:p>
      </dgm:t>
    </dgm:pt>
    <dgm:pt modelId="{BB590CB6-C5F6-4B67-B5E5-505F9595ACD9}" type="sibTrans" cxnId="{153CB50A-7EC5-439F-8B81-CF9DB7DFF55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C">
            <a:solidFill>
              <a:schemeClr val="tx1"/>
            </a:solidFill>
          </a:endParaRPr>
        </a:p>
      </dgm:t>
    </dgm:pt>
    <dgm:pt modelId="{F3CF296D-F69A-429C-9D28-9560F6FC304A}">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a:solidFill>
                <a:schemeClr val="tx1"/>
              </a:solidFill>
            </a:rPr>
            <a:t>Fútbol</a:t>
          </a:r>
        </a:p>
      </dgm:t>
    </dgm:pt>
    <dgm:pt modelId="{23143ADA-5896-4046-A9D5-D7177EE1A1FC}" type="parTrans" cxnId="{CA3A0244-C344-4580-B9BF-0FE821A817AC}">
      <dgm:prSet/>
      <dgm:spPr/>
      <dgm:t>
        <a:bodyPr/>
        <a:lstStyle/>
        <a:p>
          <a:endParaRPr lang="es-EC">
            <a:solidFill>
              <a:schemeClr val="tx1"/>
            </a:solidFill>
          </a:endParaRPr>
        </a:p>
      </dgm:t>
    </dgm:pt>
    <dgm:pt modelId="{1B0951BC-1C04-4B98-BFEC-F14CDE25B0F3}" type="sibTrans" cxnId="{CA3A0244-C344-4580-B9BF-0FE821A817A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C">
            <a:solidFill>
              <a:schemeClr val="tx1"/>
            </a:solidFill>
          </a:endParaRPr>
        </a:p>
      </dgm:t>
    </dgm:pt>
    <dgm:pt modelId="{DAC51900-A63F-4801-A6CD-09E811BE41B4}">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a:solidFill>
                <a:schemeClr val="tx1"/>
              </a:solidFill>
            </a:rPr>
            <a:t>Alto Rendimiento</a:t>
          </a:r>
        </a:p>
      </dgm:t>
    </dgm:pt>
    <dgm:pt modelId="{FBE706FF-7F26-4754-8DD4-B30B303E4186}" type="parTrans" cxnId="{ACBDD610-4707-4784-9F6A-1421D15282AC}">
      <dgm:prSet/>
      <dgm:spPr/>
      <dgm:t>
        <a:bodyPr/>
        <a:lstStyle/>
        <a:p>
          <a:endParaRPr lang="es-EC">
            <a:solidFill>
              <a:schemeClr val="tx1"/>
            </a:solidFill>
          </a:endParaRPr>
        </a:p>
      </dgm:t>
    </dgm:pt>
    <dgm:pt modelId="{155C6A94-593F-4977-88B0-77F74B2AF5EB}" type="sibTrans" cxnId="{ACBDD610-4707-4784-9F6A-1421D15282A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C">
            <a:solidFill>
              <a:schemeClr val="tx1"/>
            </a:solidFill>
          </a:endParaRPr>
        </a:p>
      </dgm:t>
    </dgm:pt>
    <dgm:pt modelId="{8692B36B-4289-45FF-96FB-8ECF8786B4B2}">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C" dirty="0">
              <a:solidFill>
                <a:schemeClr val="tx1"/>
              </a:solidFill>
            </a:rPr>
            <a:t>Batería de test</a:t>
          </a:r>
        </a:p>
      </dgm:t>
    </dgm:pt>
    <dgm:pt modelId="{945B2C77-CC4C-47EB-977C-B1199C277257}" type="parTrans" cxnId="{56DAF015-B256-4DEB-A97A-A8215836C2EE}">
      <dgm:prSet/>
      <dgm:spPr/>
      <dgm:t>
        <a:bodyPr/>
        <a:lstStyle/>
        <a:p>
          <a:endParaRPr lang="es-EC">
            <a:solidFill>
              <a:schemeClr val="tx1"/>
            </a:solidFill>
          </a:endParaRPr>
        </a:p>
      </dgm:t>
    </dgm:pt>
    <dgm:pt modelId="{391FE079-A771-42A5-8AEA-6F68FFC37980}" type="sibTrans" cxnId="{56DAF015-B256-4DEB-A97A-A8215836C2EE}">
      <dgm:prSet/>
      <dgm:spPr/>
      <dgm:t>
        <a:bodyPr/>
        <a:lstStyle/>
        <a:p>
          <a:endParaRPr lang="es-EC">
            <a:solidFill>
              <a:schemeClr val="tx1"/>
            </a:solidFill>
          </a:endParaRPr>
        </a:p>
      </dgm:t>
    </dgm:pt>
    <dgm:pt modelId="{EF2F49A1-5E56-425C-B917-E76C1C3C6F3C}" type="pres">
      <dgm:prSet presAssocID="{64D7903F-CADC-44ED-A0F7-83F2362B1A24}" presName="diagram" presStyleCnt="0">
        <dgm:presLayoutVars>
          <dgm:dir/>
          <dgm:resizeHandles val="exact"/>
        </dgm:presLayoutVars>
      </dgm:prSet>
      <dgm:spPr/>
      <dgm:t>
        <a:bodyPr/>
        <a:lstStyle/>
        <a:p>
          <a:endParaRPr lang="es-EC"/>
        </a:p>
      </dgm:t>
    </dgm:pt>
    <dgm:pt modelId="{13B47009-3CC4-4C92-AD97-69DFF07D7E2E}" type="pres">
      <dgm:prSet presAssocID="{3F4C4547-9200-4956-8573-9C2011A39A3A}" presName="node" presStyleLbl="node1" presStyleIdx="0" presStyleCnt="5">
        <dgm:presLayoutVars>
          <dgm:bulletEnabled val="1"/>
        </dgm:presLayoutVars>
      </dgm:prSet>
      <dgm:spPr/>
      <dgm:t>
        <a:bodyPr/>
        <a:lstStyle/>
        <a:p>
          <a:endParaRPr lang="es-EC"/>
        </a:p>
      </dgm:t>
    </dgm:pt>
    <dgm:pt modelId="{52434F1D-611B-4727-ABFB-2F3A3B337B03}" type="pres">
      <dgm:prSet presAssocID="{EFDACDB7-B392-401F-B6A4-278F5269E2B8}" presName="sibTrans" presStyleLbl="sibTrans2D1" presStyleIdx="0" presStyleCnt="4"/>
      <dgm:spPr/>
      <dgm:t>
        <a:bodyPr/>
        <a:lstStyle/>
        <a:p>
          <a:endParaRPr lang="es-EC"/>
        </a:p>
      </dgm:t>
    </dgm:pt>
    <dgm:pt modelId="{8D667B8A-2EB4-4032-93E7-883834BEBC6E}" type="pres">
      <dgm:prSet presAssocID="{EFDACDB7-B392-401F-B6A4-278F5269E2B8}" presName="connectorText" presStyleLbl="sibTrans2D1" presStyleIdx="0" presStyleCnt="4"/>
      <dgm:spPr/>
      <dgm:t>
        <a:bodyPr/>
        <a:lstStyle/>
        <a:p>
          <a:endParaRPr lang="es-EC"/>
        </a:p>
      </dgm:t>
    </dgm:pt>
    <dgm:pt modelId="{C75CC94A-19B7-485B-9B3D-4F2BB5D3FBFD}" type="pres">
      <dgm:prSet presAssocID="{BE72D84A-A4E2-4810-991C-98C95E5016B8}" presName="node" presStyleLbl="node1" presStyleIdx="1" presStyleCnt="5">
        <dgm:presLayoutVars>
          <dgm:bulletEnabled val="1"/>
        </dgm:presLayoutVars>
      </dgm:prSet>
      <dgm:spPr/>
      <dgm:t>
        <a:bodyPr/>
        <a:lstStyle/>
        <a:p>
          <a:endParaRPr lang="es-EC"/>
        </a:p>
      </dgm:t>
    </dgm:pt>
    <dgm:pt modelId="{08574B9C-3122-4EC5-9860-9ADAFEFB4303}" type="pres">
      <dgm:prSet presAssocID="{BB590CB6-C5F6-4B67-B5E5-505F9595ACD9}" presName="sibTrans" presStyleLbl="sibTrans2D1" presStyleIdx="1" presStyleCnt="4"/>
      <dgm:spPr/>
      <dgm:t>
        <a:bodyPr/>
        <a:lstStyle/>
        <a:p>
          <a:endParaRPr lang="es-EC"/>
        </a:p>
      </dgm:t>
    </dgm:pt>
    <dgm:pt modelId="{906017EC-83E1-48F2-805F-570A8C13F1ED}" type="pres">
      <dgm:prSet presAssocID="{BB590CB6-C5F6-4B67-B5E5-505F9595ACD9}" presName="connectorText" presStyleLbl="sibTrans2D1" presStyleIdx="1" presStyleCnt="4"/>
      <dgm:spPr/>
      <dgm:t>
        <a:bodyPr/>
        <a:lstStyle/>
        <a:p>
          <a:endParaRPr lang="es-EC"/>
        </a:p>
      </dgm:t>
    </dgm:pt>
    <dgm:pt modelId="{C8950C11-1DDB-4E05-B57C-BA33B89F12FE}" type="pres">
      <dgm:prSet presAssocID="{F3CF296D-F69A-429C-9D28-9560F6FC304A}" presName="node" presStyleLbl="node1" presStyleIdx="2" presStyleCnt="5">
        <dgm:presLayoutVars>
          <dgm:bulletEnabled val="1"/>
        </dgm:presLayoutVars>
      </dgm:prSet>
      <dgm:spPr/>
      <dgm:t>
        <a:bodyPr/>
        <a:lstStyle/>
        <a:p>
          <a:endParaRPr lang="es-EC"/>
        </a:p>
      </dgm:t>
    </dgm:pt>
    <dgm:pt modelId="{8D8D1709-23DB-452C-B764-EBDE0D99DD0C}" type="pres">
      <dgm:prSet presAssocID="{1B0951BC-1C04-4B98-BFEC-F14CDE25B0F3}" presName="sibTrans" presStyleLbl="sibTrans2D1" presStyleIdx="2" presStyleCnt="4"/>
      <dgm:spPr/>
      <dgm:t>
        <a:bodyPr/>
        <a:lstStyle/>
        <a:p>
          <a:endParaRPr lang="es-EC"/>
        </a:p>
      </dgm:t>
    </dgm:pt>
    <dgm:pt modelId="{3B3C0287-CC8E-4FCB-949B-5410B0189352}" type="pres">
      <dgm:prSet presAssocID="{1B0951BC-1C04-4B98-BFEC-F14CDE25B0F3}" presName="connectorText" presStyleLbl="sibTrans2D1" presStyleIdx="2" presStyleCnt="4"/>
      <dgm:spPr/>
      <dgm:t>
        <a:bodyPr/>
        <a:lstStyle/>
        <a:p>
          <a:endParaRPr lang="es-EC"/>
        </a:p>
      </dgm:t>
    </dgm:pt>
    <dgm:pt modelId="{E40F8BDB-ED4D-4ECE-AC86-47CC2BA27887}" type="pres">
      <dgm:prSet presAssocID="{DAC51900-A63F-4801-A6CD-09E811BE41B4}" presName="node" presStyleLbl="node1" presStyleIdx="3" presStyleCnt="5">
        <dgm:presLayoutVars>
          <dgm:bulletEnabled val="1"/>
        </dgm:presLayoutVars>
      </dgm:prSet>
      <dgm:spPr/>
      <dgm:t>
        <a:bodyPr/>
        <a:lstStyle/>
        <a:p>
          <a:endParaRPr lang="es-EC"/>
        </a:p>
      </dgm:t>
    </dgm:pt>
    <dgm:pt modelId="{CE4EBB90-265E-4FE0-8D3B-C026DDA6BABF}" type="pres">
      <dgm:prSet presAssocID="{155C6A94-593F-4977-88B0-77F74B2AF5EB}" presName="sibTrans" presStyleLbl="sibTrans2D1" presStyleIdx="3" presStyleCnt="4"/>
      <dgm:spPr/>
      <dgm:t>
        <a:bodyPr/>
        <a:lstStyle/>
        <a:p>
          <a:endParaRPr lang="es-EC"/>
        </a:p>
      </dgm:t>
    </dgm:pt>
    <dgm:pt modelId="{B7EF4697-F04B-4C89-A616-4E99FF56C1AC}" type="pres">
      <dgm:prSet presAssocID="{155C6A94-593F-4977-88B0-77F74B2AF5EB}" presName="connectorText" presStyleLbl="sibTrans2D1" presStyleIdx="3" presStyleCnt="4"/>
      <dgm:spPr/>
      <dgm:t>
        <a:bodyPr/>
        <a:lstStyle/>
        <a:p>
          <a:endParaRPr lang="es-EC"/>
        </a:p>
      </dgm:t>
    </dgm:pt>
    <dgm:pt modelId="{B748AC14-AECE-413F-9F55-2844919A4E43}" type="pres">
      <dgm:prSet presAssocID="{8692B36B-4289-45FF-96FB-8ECF8786B4B2}" presName="node" presStyleLbl="node1" presStyleIdx="4" presStyleCnt="5">
        <dgm:presLayoutVars>
          <dgm:bulletEnabled val="1"/>
        </dgm:presLayoutVars>
      </dgm:prSet>
      <dgm:spPr/>
      <dgm:t>
        <a:bodyPr/>
        <a:lstStyle/>
        <a:p>
          <a:endParaRPr lang="es-EC"/>
        </a:p>
      </dgm:t>
    </dgm:pt>
  </dgm:ptLst>
  <dgm:cxnLst>
    <dgm:cxn modelId="{1D454BC0-CEE4-4201-9643-7177B308D7B5}" type="presOf" srcId="{64D7903F-CADC-44ED-A0F7-83F2362B1A24}" destId="{EF2F49A1-5E56-425C-B917-E76C1C3C6F3C}" srcOrd="0" destOrd="0" presId="urn:microsoft.com/office/officeart/2005/8/layout/process5"/>
    <dgm:cxn modelId="{B1C3281C-E30F-4B36-B49E-3D01DE246FBC}" type="presOf" srcId="{BE72D84A-A4E2-4810-991C-98C95E5016B8}" destId="{C75CC94A-19B7-485B-9B3D-4F2BB5D3FBFD}" srcOrd="0" destOrd="0" presId="urn:microsoft.com/office/officeart/2005/8/layout/process5"/>
    <dgm:cxn modelId="{ACBDD610-4707-4784-9F6A-1421D15282AC}" srcId="{64D7903F-CADC-44ED-A0F7-83F2362B1A24}" destId="{DAC51900-A63F-4801-A6CD-09E811BE41B4}" srcOrd="3" destOrd="0" parTransId="{FBE706FF-7F26-4754-8DD4-B30B303E4186}" sibTransId="{155C6A94-593F-4977-88B0-77F74B2AF5EB}"/>
    <dgm:cxn modelId="{4B3D3A2E-B3A1-4DA2-A674-A0EDE1F23411}" type="presOf" srcId="{3F4C4547-9200-4956-8573-9C2011A39A3A}" destId="{13B47009-3CC4-4C92-AD97-69DFF07D7E2E}" srcOrd="0" destOrd="0" presId="urn:microsoft.com/office/officeart/2005/8/layout/process5"/>
    <dgm:cxn modelId="{4F78C8D8-E260-4F8F-80EB-EAF4F4382C2B}" srcId="{64D7903F-CADC-44ED-A0F7-83F2362B1A24}" destId="{3F4C4547-9200-4956-8573-9C2011A39A3A}" srcOrd="0" destOrd="0" parTransId="{D0632F08-9CCB-492A-8F8F-21C628E9D21C}" sibTransId="{EFDACDB7-B392-401F-B6A4-278F5269E2B8}"/>
    <dgm:cxn modelId="{4BFCACA3-BA61-4B16-9692-AABE79851777}" type="presOf" srcId="{BB590CB6-C5F6-4B67-B5E5-505F9595ACD9}" destId="{906017EC-83E1-48F2-805F-570A8C13F1ED}" srcOrd="1" destOrd="0" presId="urn:microsoft.com/office/officeart/2005/8/layout/process5"/>
    <dgm:cxn modelId="{CA3A0244-C344-4580-B9BF-0FE821A817AC}" srcId="{64D7903F-CADC-44ED-A0F7-83F2362B1A24}" destId="{F3CF296D-F69A-429C-9D28-9560F6FC304A}" srcOrd="2" destOrd="0" parTransId="{23143ADA-5896-4046-A9D5-D7177EE1A1FC}" sibTransId="{1B0951BC-1C04-4B98-BFEC-F14CDE25B0F3}"/>
    <dgm:cxn modelId="{D81BA2C5-9CB8-4F57-8E49-4DB8C09058A1}" type="presOf" srcId="{EFDACDB7-B392-401F-B6A4-278F5269E2B8}" destId="{52434F1D-611B-4727-ABFB-2F3A3B337B03}" srcOrd="0" destOrd="0" presId="urn:microsoft.com/office/officeart/2005/8/layout/process5"/>
    <dgm:cxn modelId="{8BFA0F49-BEAC-4EC9-8438-83B421350AFD}" type="presOf" srcId="{155C6A94-593F-4977-88B0-77F74B2AF5EB}" destId="{B7EF4697-F04B-4C89-A616-4E99FF56C1AC}" srcOrd="1" destOrd="0" presId="urn:microsoft.com/office/officeart/2005/8/layout/process5"/>
    <dgm:cxn modelId="{4726B8C9-FDDA-4E69-AF39-C6CEBDCBA7E7}" type="presOf" srcId="{F3CF296D-F69A-429C-9D28-9560F6FC304A}" destId="{C8950C11-1DDB-4E05-B57C-BA33B89F12FE}" srcOrd="0" destOrd="0" presId="urn:microsoft.com/office/officeart/2005/8/layout/process5"/>
    <dgm:cxn modelId="{4EB86DA9-88AA-43D8-B608-75C5BCAD00E7}" type="presOf" srcId="{DAC51900-A63F-4801-A6CD-09E811BE41B4}" destId="{E40F8BDB-ED4D-4ECE-AC86-47CC2BA27887}" srcOrd="0" destOrd="0" presId="urn:microsoft.com/office/officeart/2005/8/layout/process5"/>
    <dgm:cxn modelId="{153CB50A-7EC5-439F-8B81-CF9DB7DFF55F}" srcId="{64D7903F-CADC-44ED-A0F7-83F2362B1A24}" destId="{BE72D84A-A4E2-4810-991C-98C95E5016B8}" srcOrd="1" destOrd="0" parTransId="{B2EE0998-D516-4411-9136-7326402E4CA2}" sibTransId="{BB590CB6-C5F6-4B67-B5E5-505F9595ACD9}"/>
    <dgm:cxn modelId="{019D4F24-E5C3-4634-9F8D-A876DA37F394}" type="presOf" srcId="{8692B36B-4289-45FF-96FB-8ECF8786B4B2}" destId="{B748AC14-AECE-413F-9F55-2844919A4E43}" srcOrd="0" destOrd="0" presId="urn:microsoft.com/office/officeart/2005/8/layout/process5"/>
    <dgm:cxn modelId="{56DAF015-B256-4DEB-A97A-A8215836C2EE}" srcId="{64D7903F-CADC-44ED-A0F7-83F2362B1A24}" destId="{8692B36B-4289-45FF-96FB-8ECF8786B4B2}" srcOrd="4" destOrd="0" parTransId="{945B2C77-CC4C-47EB-977C-B1199C277257}" sibTransId="{391FE079-A771-42A5-8AEA-6F68FFC37980}"/>
    <dgm:cxn modelId="{F0EA2D1B-625C-4042-9BB9-815023F22879}" type="presOf" srcId="{1B0951BC-1C04-4B98-BFEC-F14CDE25B0F3}" destId="{8D8D1709-23DB-452C-B764-EBDE0D99DD0C}" srcOrd="0" destOrd="0" presId="urn:microsoft.com/office/officeart/2005/8/layout/process5"/>
    <dgm:cxn modelId="{F9B4A88C-9C3E-4E62-A6B3-9C54342BE696}" type="presOf" srcId="{EFDACDB7-B392-401F-B6A4-278F5269E2B8}" destId="{8D667B8A-2EB4-4032-93E7-883834BEBC6E}" srcOrd="1" destOrd="0" presId="urn:microsoft.com/office/officeart/2005/8/layout/process5"/>
    <dgm:cxn modelId="{BF6593A7-FFED-4970-A59E-BFF3945342FF}" type="presOf" srcId="{BB590CB6-C5F6-4B67-B5E5-505F9595ACD9}" destId="{08574B9C-3122-4EC5-9860-9ADAFEFB4303}" srcOrd="0" destOrd="0" presId="urn:microsoft.com/office/officeart/2005/8/layout/process5"/>
    <dgm:cxn modelId="{93B4C926-9CE6-4844-8C74-F91698470460}" type="presOf" srcId="{1B0951BC-1C04-4B98-BFEC-F14CDE25B0F3}" destId="{3B3C0287-CC8E-4FCB-949B-5410B0189352}" srcOrd="1" destOrd="0" presId="urn:microsoft.com/office/officeart/2005/8/layout/process5"/>
    <dgm:cxn modelId="{A527F5BF-61D4-4BDF-AB2F-9AE10164F65D}" type="presOf" srcId="{155C6A94-593F-4977-88B0-77F74B2AF5EB}" destId="{CE4EBB90-265E-4FE0-8D3B-C026DDA6BABF}" srcOrd="0" destOrd="0" presId="urn:microsoft.com/office/officeart/2005/8/layout/process5"/>
    <dgm:cxn modelId="{4A53FBC3-B224-46F8-9206-66D7CD06F7B2}" type="presParOf" srcId="{EF2F49A1-5E56-425C-B917-E76C1C3C6F3C}" destId="{13B47009-3CC4-4C92-AD97-69DFF07D7E2E}" srcOrd="0" destOrd="0" presId="urn:microsoft.com/office/officeart/2005/8/layout/process5"/>
    <dgm:cxn modelId="{9129EB13-E541-4031-87D7-943331930EFF}" type="presParOf" srcId="{EF2F49A1-5E56-425C-B917-E76C1C3C6F3C}" destId="{52434F1D-611B-4727-ABFB-2F3A3B337B03}" srcOrd="1" destOrd="0" presId="urn:microsoft.com/office/officeart/2005/8/layout/process5"/>
    <dgm:cxn modelId="{2F378BCC-40DC-4A35-8AD1-B5A401859692}" type="presParOf" srcId="{52434F1D-611B-4727-ABFB-2F3A3B337B03}" destId="{8D667B8A-2EB4-4032-93E7-883834BEBC6E}" srcOrd="0" destOrd="0" presId="urn:microsoft.com/office/officeart/2005/8/layout/process5"/>
    <dgm:cxn modelId="{0EB0AC82-45C0-4893-A090-BAC7AA3160E7}" type="presParOf" srcId="{EF2F49A1-5E56-425C-B917-E76C1C3C6F3C}" destId="{C75CC94A-19B7-485B-9B3D-4F2BB5D3FBFD}" srcOrd="2" destOrd="0" presId="urn:microsoft.com/office/officeart/2005/8/layout/process5"/>
    <dgm:cxn modelId="{6EAB15B5-0F25-4F49-969E-F744A74355AA}" type="presParOf" srcId="{EF2F49A1-5E56-425C-B917-E76C1C3C6F3C}" destId="{08574B9C-3122-4EC5-9860-9ADAFEFB4303}" srcOrd="3" destOrd="0" presId="urn:microsoft.com/office/officeart/2005/8/layout/process5"/>
    <dgm:cxn modelId="{48B212EB-D215-4DBD-84AF-C1A894167FA7}" type="presParOf" srcId="{08574B9C-3122-4EC5-9860-9ADAFEFB4303}" destId="{906017EC-83E1-48F2-805F-570A8C13F1ED}" srcOrd="0" destOrd="0" presId="urn:microsoft.com/office/officeart/2005/8/layout/process5"/>
    <dgm:cxn modelId="{2CC47BF1-D294-4458-A042-0CCE5F636A57}" type="presParOf" srcId="{EF2F49A1-5E56-425C-B917-E76C1C3C6F3C}" destId="{C8950C11-1DDB-4E05-B57C-BA33B89F12FE}" srcOrd="4" destOrd="0" presId="urn:microsoft.com/office/officeart/2005/8/layout/process5"/>
    <dgm:cxn modelId="{DAFB4084-EEC0-492C-960D-8A97326366F7}" type="presParOf" srcId="{EF2F49A1-5E56-425C-B917-E76C1C3C6F3C}" destId="{8D8D1709-23DB-452C-B764-EBDE0D99DD0C}" srcOrd="5" destOrd="0" presId="urn:microsoft.com/office/officeart/2005/8/layout/process5"/>
    <dgm:cxn modelId="{5BAB517C-E139-4CB2-8430-DFD7E3C979C9}" type="presParOf" srcId="{8D8D1709-23DB-452C-B764-EBDE0D99DD0C}" destId="{3B3C0287-CC8E-4FCB-949B-5410B0189352}" srcOrd="0" destOrd="0" presId="urn:microsoft.com/office/officeart/2005/8/layout/process5"/>
    <dgm:cxn modelId="{14F58791-1BDC-4EF0-9392-2B4CCEE5C1FF}" type="presParOf" srcId="{EF2F49A1-5E56-425C-B917-E76C1C3C6F3C}" destId="{E40F8BDB-ED4D-4ECE-AC86-47CC2BA27887}" srcOrd="6" destOrd="0" presId="urn:microsoft.com/office/officeart/2005/8/layout/process5"/>
    <dgm:cxn modelId="{361EC987-6750-4F9C-958B-6EF0B334F350}" type="presParOf" srcId="{EF2F49A1-5E56-425C-B917-E76C1C3C6F3C}" destId="{CE4EBB90-265E-4FE0-8D3B-C026DDA6BABF}" srcOrd="7" destOrd="0" presId="urn:microsoft.com/office/officeart/2005/8/layout/process5"/>
    <dgm:cxn modelId="{F6848DD5-3BAC-4D6E-8146-BF86632A8755}" type="presParOf" srcId="{CE4EBB90-265E-4FE0-8D3B-C026DDA6BABF}" destId="{B7EF4697-F04B-4C89-A616-4E99FF56C1AC}" srcOrd="0" destOrd="0" presId="urn:microsoft.com/office/officeart/2005/8/layout/process5"/>
    <dgm:cxn modelId="{0E807B57-1FF4-4754-91B5-51F2DEE5A473}" type="presParOf" srcId="{EF2F49A1-5E56-425C-B917-E76C1C3C6F3C}" destId="{B748AC14-AECE-413F-9F55-2844919A4E4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3A645-9B37-408A-92F3-C25D0BE65B43}" type="doc">
      <dgm:prSet loTypeId="urn:microsoft.com/office/officeart/2005/8/layout/hierarchy4"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500AF028-CE06-4A80-8E5E-C7CD7AB42B87}">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C" b="1" dirty="0">
              <a:solidFill>
                <a:schemeClr val="tx1"/>
              </a:solidFill>
              <a:effectLst/>
              <a:latin typeface="Arial" panose="020B0604020202020204" pitchFamily="34" charset="0"/>
              <a:ea typeface="Arial" panose="020B0604020202020204" pitchFamily="34" charset="0"/>
            </a:rPr>
            <a:t>Hipótesis de trabajo:</a:t>
          </a:r>
          <a:endParaRPr lang="es-EC" dirty="0">
            <a:solidFill>
              <a:schemeClr val="tx1"/>
            </a:solidFill>
            <a:effectLst/>
            <a:latin typeface="Arial" panose="020B0604020202020204" pitchFamily="34" charset="0"/>
            <a:ea typeface="Arial" panose="020B0604020202020204" pitchFamily="34" charset="0"/>
          </a:endParaRPr>
        </a:p>
        <a:p>
          <a:pPr algn="just"/>
          <a:r>
            <a:rPr lang="es-ES" b="1" dirty="0">
              <a:solidFill>
                <a:schemeClr val="tx1"/>
              </a:solidFill>
              <a:effectLst/>
              <a:latin typeface="Arial" panose="020B0604020202020204" pitchFamily="34" charset="0"/>
              <a:ea typeface="Arial" panose="020B0604020202020204" pitchFamily="34" charset="0"/>
            </a:rPr>
            <a:t>Hi: </a:t>
          </a:r>
          <a:r>
            <a:rPr lang="es-ES" dirty="0">
              <a:solidFill>
                <a:schemeClr val="tx1"/>
              </a:solidFill>
              <a:effectLst/>
              <a:latin typeface="Arial" panose="020B0604020202020204" pitchFamily="34" charset="0"/>
              <a:ea typeface="Arial" panose="020B0604020202020204" pitchFamily="34" charset="0"/>
            </a:rPr>
            <a:t>Un mayor desarrollo de la capacidad coordinativa de diferenciación mejora la técnica con balón, en los deportistas de la categoría sub 12 del Club Liga de Loja.</a:t>
          </a:r>
          <a:endParaRPr lang="es-EC" dirty="0"/>
        </a:p>
      </dgm:t>
    </dgm:pt>
    <dgm:pt modelId="{8479382A-8806-44F7-8F9D-A42B4749DF95}" type="parTrans" cxnId="{06AD0F16-5326-4222-97BD-51F05BA2E87B}">
      <dgm:prSet/>
      <dgm:spPr/>
      <dgm:t>
        <a:bodyPr/>
        <a:lstStyle/>
        <a:p>
          <a:endParaRPr lang="es-EC"/>
        </a:p>
      </dgm:t>
    </dgm:pt>
    <dgm:pt modelId="{62ECB82F-B8DE-4A39-B6FF-9888BBE7C183}" type="sibTrans" cxnId="{06AD0F16-5326-4222-97BD-51F05BA2E87B}">
      <dgm:prSet/>
      <dgm:spPr/>
      <dgm:t>
        <a:bodyPr/>
        <a:lstStyle/>
        <a:p>
          <a:endParaRPr lang="es-EC"/>
        </a:p>
      </dgm:t>
    </dgm:pt>
    <dgm:pt modelId="{899C9409-8D53-4954-85DD-7BD345F08A31}">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S" b="1" dirty="0">
              <a:solidFill>
                <a:schemeClr val="tx1"/>
              </a:solidFill>
              <a:effectLst/>
              <a:latin typeface="Arial" panose="020B0604020202020204" pitchFamily="34" charset="0"/>
              <a:ea typeface="Arial" panose="020B0604020202020204" pitchFamily="34" charset="0"/>
            </a:rPr>
            <a:t>Hipótesis alternativa:</a:t>
          </a:r>
          <a:endParaRPr lang="es-EC" dirty="0">
            <a:solidFill>
              <a:schemeClr val="tx1"/>
            </a:solidFill>
            <a:effectLst/>
            <a:latin typeface="Arial" panose="020B0604020202020204" pitchFamily="34" charset="0"/>
            <a:ea typeface="Arial" panose="020B0604020202020204" pitchFamily="34" charset="0"/>
          </a:endParaRPr>
        </a:p>
        <a:p>
          <a:pPr algn="just"/>
          <a:r>
            <a:rPr lang="es-ES" b="1" dirty="0">
              <a:solidFill>
                <a:schemeClr val="tx1"/>
              </a:solidFill>
              <a:effectLst/>
              <a:latin typeface="Arial" panose="020B0604020202020204" pitchFamily="34" charset="0"/>
              <a:ea typeface="Arial" panose="020B0604020202020204" pitchFamily="34" charset="0"/>
            </a:rPr>
            <a:t>Hi1:</a:t>
          </a:r>
          <a:r>
            <a:rPr lang="es-ES" b="1" dirty="0">
              <a:solidFill>
                <a:schemeClr val="tx1"/>
              </a:solidFill>
              <a:latin typeface="Arial" panose="020B0604020202020204" pitchFamily="34" charset="0"/>
              <a:ea typeface="Arial" panose="020B0604020202020204" pitchFamily="34" charset="0"/>
            </a:rPr>
            <a:t> </a:t>
          </a:r>
          <a:r>
            <a:rPr lang="es-ES" dirty="0">
              <a:solidFill>
                <a:schemeClr val="tx1"/>
              </a:solidFill>
              <a:effectLst/>
              <a:latin typeface="Arial" panose="020B0604020202020204" pitchFamily="34" charset="0"/>
              <a:ea typeface="Arial" panose="020B0604020202020204" pitchFamily="34" charset="0"/>
            </a:rPr>
            <a:t>Un mayor desarrollo de la capacidad coordinativa de diferenciación deteriora la técnica con balón, en los deportistas de la categoría sub 12 del Club Liga de Loja.</a:t>
          </a:r>
          <a:endParaRPr lang="es-EC" dirty="0"/>
        </a:p>
      </dgm:t>
    </dgm:pt>
    <dgm:pt modelId="{76E9ABAB-1013-4D97-B32A-A36146E99BA4}" type="parTrans" cxnId="{8E01A911-2541-4659-8AB6-8C18E29FAAB0}">
      <dgm:prSet/>
      <dgm:spPr/>
      <dgm:t>
        <a:bodyPr/>
        <a:lstStyle/>
        <a:p>
          <a:endParaRPr lang="es-EC"/>
        </a:p>
      </dgm:t>
    </dgm:pt>
    <dgm:pt modelId="{C651689D-2259-4E3C-A5AA-9D153E3ABFEC}" type="sibTrans" cxnId="{8E01A911-2541-4659-8AB6-8C18E29FAAB0}">
      <dgm:prSet/>
      <dgm:spPr/>
      <dgm:t>
        <a:bodyPr/>
        <a:lstStyle/>
        <a:p>
          <a:endParaRPr lang="es-EC"/>
        </a:p>
      </dgm:t>
    </dgm:pt>
    <dgm:pt modelId="{53F8F83E-2181-48DD-ADAA-9412B8D8A4CA}">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ES"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Hipótesis nula:</a:t>
          </a:r>
          <a:endParaRPr lang="es-EC"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 b="1" dirty="0">
              <a:solidFill>
                <a:schemeClr val="tx1"/>
              </a:solidFill>
              <a:effectLst/>
              <a:latin typeface="Arial" panose="020B0604020202020204" pitchFamily="34" charset="0"/>
              <a:ea typeface="Arial" panose="020B0604020202020204" pitchFamily="34" charset="0"/>
            </a:rPr>
            <a:t>Ho:</a:t>
          </a:r>
          <a:r>
            <a:rPr lang="es-ES" b="1" dirty="0">
              <a:solidFill>
                <a:schemeClr val="tx1"/>
              </a:solidFill>
              <a:latin typeface="Arial" panose="020B0604020202020204" pitchFamily="34" charset="0"/>
              <a:ea typeface="Arial" panose="020B0604020202020204" pitchFamily="34" charset="0"/>
            </a:rPr>
            <a:t> </a:t>
          </a:r>
          <a:r>
            <a:rPr lang="es-ES" dirty="0">
              <a:solidFill>
                <a:schemeClr val="tx1"/>
              </a:solidFill>
              <a:effectLst/>
              <a:latin typeface="Arial" panose="020B0604020202020204" pitchFamily="34" charset="0"/>
              <a:ea typeface="Arial" panose="020B0604020202020204" pitchFamily="34" charset="0"/>
            </a:rPr>
            <a:t>Un mayor desarrollo de la capacidad coordinativa de diferenciación no incide en la técnica con balón, en los deportistas de la categoría sub 12 del Club Liga de Loja.</a:t>
          </a:r>
          <a:endParaRPr lang="es-EC" dirty="0"/>
        </a:p>
      </dgm:t>
    </dgm:pt>
    <dgm:pt modelId="{5F8F75A1-5D5D-46C7-BFE9-7FFB127BE27A}" type="parTrans" cxnId="{5CC65341-80FA-451E-972B-4E884123E1A5}">
      <dgm:prSet/>
      <dgm:spPr/>
      <dgm:t>
        <a:bodyPr/>
        <a:lstStyle/>
        <a:p>
          <a:endParaRPr lang="es-EC"/>
        </a:p>
      </dgm:t>
    </dgm:pt>
    <dgm:pt modelId="{2533AFC5-1E02-4C79-B5B2-D5FE392D3489}" type="sibTrans" cxnId="{5CC65341-80FA-451E-972B-4E884123E1A5}">
      <dgm:prSet/>
      <dgm:spPr/>
      <dgm:t>
        <a:bodyPr/>
        <a:lstStyle/>
        <a:p>
          <a:endParaRPr lang="es-EC"/>
        </a:p>
      </dgm:t>
    </dgm:pt>
    <dgm:pt modelId="{23A70BB2-A7E5-496C-AD62-9988FE509B9F}" type="pres">
      <dgm:prSet presAssocID="{28A3A645-9B37-408A-92F3-C25D0BE65B43}" presName="Name0" presStyleCnt="0">
        <dgm:presLayoutVars>
          <dgm:chPref val="1"/>
          <dgm:dir/>
          <dgm:animOne val="branch"/>
          <dgm:animLvl val="lvl"/>
          <dgm:resizeHandles/>
        </dgm:presLayoutVars>
      </dgm:prSet>
      <dgm:spPr/>
      <dgm:t>
        <a:bodyPr/>
        <a:lstStyle/>
        <a:p>
          <a:endParaRPr lang="es-EC"/>
        </a:p>
      </dgm:t>
    </dgm:pt>
    <dgm:pt modelId="{E43462D9-EB57-45FE-9C2C-A361EEED6E1D}" type="pres">
      <dgm:prSet presAssocID="{500AF028-CE06-4A80-8E5E-C7CD7AB42B87}"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E00DD63-4141-4BD6-A0DB-707C6D0AC30B}" type="pres">
      <dgm:prSet presAssocID="{500AF028-CE06-4A80-8E5E-C7CD7AB42B87}" presName="txOne" presStyleLbl="node0" presStyleIdx="0" presStyleCnt="1">
        <dgm:presLayoutVars>
          <dgm:chPref val="3"/>
        </dgm:presLayoutVars>
      </dgm:prSet>
      <dgm:spPr/>
      <dgm:t>
        <a:bodyPr/>
        <a:lstStyle/>
        <a:p>
          <a:endParaRPr lang="es-EC"/>
        </a:p>
      </dgm:t>
    </dgm:pt>
    <dgm:pt modelId="{5C48A867-FFA8-418C-A5CC-608620C52DD6}" type="pres">
      <dgm:prSet presAssocID="{500AF028-CE06-4A80-8E5E-C7CD7AB42B87}" presName="parTrans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B96FE48-8ACC-4B27-A70E-F6AC7DE5B294}" type="pres">
      <dgm:prSet presAssocID="{500AF028-CE06-4A80-8E5E-C7CD7AB42B87}"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12942EB-256F-498E-8588-BA0E744917FA}" type="pres">
      <dgm:prSet presAssocID="{899C9409-8D53-4954-85DD-7BD345F08A31}"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C12845F-FCB7-40D8-BCE7-34ADAD1EABA0}" type="pres">
      <dgm:prSet presAssocID="{899C9409-8D53-4954-85DD-7BD345F08A31}" presName="txTwo" presStyleLbl="node2" presStyleIdx="0" presStyleCnt="2">
        <dgm:presLayoutVars>
          <dgm:chPref val="3"/>
        </dgm:presLayoutVars>
      </dgm:prSet>
      <dgm:spPr/>
      <dgm:t>
        <a:bodyPr/>
        <a:lstStyle/>
        <a:p>
          <a:endParaRPr lang="es-EC"/>
        </a:p>
      </dgm:t>
    </dgm:pt>
    <dgm:pt modelId="{E36F08E5-9A16-46D7-90BA-C8F69053EB14}" type="pres">
      <dgm:prSet presAssocID="{899C9409-8D53-4954-85DD-7BD345F08A31}"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170FFE1-79B7-4259-97F9-7288489A3474}" type="pres">
      <dgm:prSet presAssocID="{C651689D-2259-4E3C-A5AA-9D153E3ABFEC}"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937C3C6-4472-495F-BBE5-3AFC8D8BF238}" type="pres">
      <dgm:prSet presAssocID="{53F8F83E-2181-48DD-ADAA-9412B8D8A4CA}"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39220DC-12EA-4A26-8470-CCB8E960F5EA}" type="pres">
      <dgm:prSet presAssocID="{53F8F83E-2181-48DD-ADAA-9412B8D8A4CA}" presName="txTwo" presStyleLbl="node2" presStyleIdx="1" presStyleCnt="2">
        <dgm:presLayoutVars>
          <dgm:chPref val="3"/>
        </dgm:presLayoutVars>
      </dgm:prSet>
      <dgm:spPr/>
      <dgm:t>
        <a:bodyPr/>
        <a:lstStyle/>
        <a:p>
          <a:endParaRPr lang="es-EC"/>
        </a:p>
      </dgm:t>
    </dgm:pt>
    <dgm:pt modelId="{384F2F51-1827-470A-A592-1C47568EB69F}" type="pres">
      <dgm:prSet presAssocID="{53F8F83E-2181-48DD-ADAA-9412B8D8A4CA}"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1CCA1B24-111D-4EE0-B5B3-9B28F516D425}" type="presOf" srcId="{500AF028-CE06-4A80-8E5E-C7CD7AB42B87}" destId="{CE00DD63-4141-4BD6-A0DB-707C6D0AC30B}" srcOrd="0" destOrd="0" presId="urn:microsoft.com/office/officeart/2005/8/layout/hierarchy4"/>
    <dgm:cxn modelId="{ECA43C07-2665-4A20-86F7-8FAD3FD0497D}" type="presOf" srcId="{899C9409-8D53-4954-85DD-7BD345F08A31}" destId="{8C12845F-FCB7-40D8-BCE7-34ADAD1EABA0}" srcOrd="0" destOrd="0" presId="urn:microsoft.com/office/officeart/2005/8/layout/hierarchy4"/>
    <dgm:cxn modelId="{5CC65341-80FA-451E-972B-4E884123E1A5}" srcId="{500AF028-CE06-4A80-8E5E-C7CD7AB42B87}" destId="{53F8F83E-2181-48DD-ADAA-9412B8D8A4CA}" srcOrd="1" destOrd="0" parTransId="{5F8F75A1-5D5D-46C7-BFE9-7FFB127BE27A}" sibTransId="{2533AFC5-1E02-4C79-B5B2-D5FE392D3489}"/>
    <dgm:cxn modelId="{8E01A911-2541-4659-8AB6-8C18E29FAAB0}" srcId="{500AF028-CE06-4A80-8E5E-C7CD7AB42B87}" destId="{899C9409-8D53-4954-85DD-7BD345F08A31}" srcOrd="0" destOrd="0" parTransId="{76E9ABAB-1013-4D97-B32A-A36146E99BA4}" sibTransId="{C651689D-2259-4E3C-A5AA-9D153E3ABFEC}"/>
    <dgm:cxn modelId="{1F02870F-E470-4012-BCF8-16815FE46ACA}" type="presOf" srcId="{53F8F83E-2181-48DD-ADAA-9412B8D8A4CA}" destId="{539220DC-12EA-4A26-8470-CCB8E960F5EA}" srcOrd="0" destOrd="0" presId="urn:microsoft.com/office/officeart/2005/8/layout/hierarchy4"/>
    <dgm:cxn modelId="{06AD0F16-5326-4222-97BD-51F05BA2E87B}" srcId="{28A3A645-9B37-408A-92F3-C25D0BE65B43}" destId="{500AF028-CE06-4A80-8E5E-C7CD7AB42B87}" srcOrd="0" destOrd="0" parTransId="{8479382A-8806-44F7-8F9D-A42B4749DF95}" sibTransId="{62ECB82F-B8DE-4A39-B6FF-9888BBE7C183}"/>
    <dgm:cxn modelId="{3C8DED83-0AE8-47E0-8908-834604030B35}" type="presOf" srcId="{28A3A645-9B37-408A-92F3-C25D0BE65B43}" destId="{23A70BB2-A7E5-496C-AD62-9988FE509B9F}" srcOrd="0" destOrd="0" presId="urn:microsoft.com/office/officeart/2005/8/layout/hierarchy4"/>
    <dgm:cxn modelId="{22B239B9-9C3D-47CE-AAE8-8EB721FEE9B3}" type="presParOf" srcId="{23A70BB2-A7E5-496C-AD62-9988FE509B9F}" destId="{E43462D9-EB57-45FE-9C2C-A361EEED6E1D}" srcOrd="0" destOrd="0" presId="urn:microsoft.com/office/officeart/2005/8/layout/hierarchy4"/>
    <dgm:cxn modelId="{A2BB5545-B3AA-4C48-A169-FDFEAE38301E}" type="presParOf" srcId="{E43462D9-EB57-45FE-9C2C-A361EEED6E1D}" destId="{CE00DD63-4141-4BD6-A0DB-707C6D0AC30B}" srcOrd="0" destOrd="0" presId="urn:microsoft.com/office/officeart/2005/8/layout/hierarchy4"/>
    <dgm:cxn modelId="{7EF2B325-83AB-43F2-AF05-34D6EEF7E239}" type="presParOf" srcId="{E43462D9-EB57-45FE-9C2C-A361EEED6E1D}" destId="{5C48A867-FFA8-418C-A5CC-608620C52DD6}" srcOrd="1" destOrd="0" presId="urn:microsoft.com/office/officeart/2005/8/layout/hierarchy4"/>
    <dgm:cxn modelId="{59AFB91D-2267-4584-ADD7-BBC3981EC5BF}" type="presParOf" srcId="{E43462D9-EB57-45FE-9C2C-A361EEED6E1D}" destId="{3B96FE48-8ACC-4B27-A70E-F6AC7DE5B294}" srcOrd="2" destOrd="0" presId="urn:microsoft.com/office/officeart/2005/8/layout/hierarchy4"/>
    <dgm:cxn modelId="{05C4DF0E-053D-495F-8A4D-658A3DE8AF90}" type="presParOf" srcId="{3B96FE48-8ACC-4B27-A70E-F6AC7DE5B294}" destId="{E12942EB-256F-498E-8588-BA0E744917FA}" srcOrd="0" destOrd="0" presId="urn:microsoft.com/office/officeart/2005/8/layout/hierarchy4"/>
    <dgm:cxn modelId="{06473999-6AD8-42EC-8087-23C4913C4DA8}" type="presParOf" srcId="{E12942EB-256F-498E-8588-BA0E744917FA}" destId="{8C12845F-FCB7-40D8-BCE7-34ADAD1EABA0}" srcOrd="0" destOrd="0" presId="urn:microsoft.com/office/officeart/2005/8/layout/hierarchy4"/>
    <dgm:cxn modelId="{48D2A9C0-2647-4ABA-995E-9A9B6E786944}" type="presParOf" srcId="{E12942EB-256F-498E-8588-BA0E744917FA}" destId="{E36F08E5-9A16-46D7-90BA-C8F69053EB14}" srcOrd="1" destOrd="0" presId="urn:microsoft.com/office/officeart/2005/8/layout/hierarchy4"/>
    <dgm:cxn modelId="{07A73948-202C-4086-AC4A-ACC48133EC3F}" type="presParOf" srcId="{3B96FE48-8ACC-4B27-A70E-F6AC7DE5B294}" destId="{3170FFE1-79B7-4259-97F9-7288489A3474}" srcOrd="1" destOrd="0" presId="urn:microsoft.com/office/officeart/2005/8/layout/hierarchy4"/>
    <dgm:cxn modelId="{969DBDB8-2F7B-4BFD-B4E3-9F98EB86E433}" type="presParOf" srcId="{3B96FE48-8ACC-4B27-A70E-F6AC7DE5B294}" destId="{F937C3C6-4472-495F-BBE5-3AFC8D8BF238}" srcOrd="2" destOrd="0" presId="urn:microsoft.com/office/officeart/2005/8/layout/hierarchy4"/>
    <dgm:cxn modelId="{F8C4EAA1-4459-421E-BAE8-D9BB33BD9AAB}" type="presParOf" srcId="{F937C3C6-4472-495F-BBE5-3AFC8D8BF238}" destId="{539220DC-12EA-4A26-8470-CCB8E960F5EA}" srcOrd="0" destOrd="0" presId="urn:microsoft.com/office/officeart/2005/8/layout/hierarchy4"/>
    <dgm:cxn modelId="{7EFB755C-2EBD-4FF1-AA46-0CAA97174461}" type="presParOf" srcId="{F937C3C6-4472-495F-BBE5-3AFC8D8BF238}" destId="{384F2F51-1827-470A-A592-1C47568EB69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16CE5-DBF6-4184-9FEC-A8112E6FC156}" type="doc">
      <dgm:prSet loTypeId="urn:microsoft.com/office/officeart/2005/8/layout/vProcess5"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2280B03A-5583-4773-BDD7-37429441FD3B}">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buFont typeface="Symbol" panose="05050102010706020507" pitchFamily="18" charset="2"/>
            <a:buChar char=""/>
          </a:pPr>
          <a:r>
            <a:rPr lang="es-ES" dirty="0">
              <a:solidFill>
                <a:schemeClr val="tx1"/>
              </a:solidFill>
              <a:effectLst/>
              <a:latin typeface="Arial" panose="020B0604020202020204" pitchFamily="34" charset="0"/>
              <a:ea typeface="Arial" panose="020B0604020202020204" pitchFamily="34" charset="0"/>
            </a:rPr>
            <a:t>Determinar el nivel de condición de la capacidad coordinativa de diferenciación de los jugadores de la categoría sub 12 del Club Liga Deportiva Universitaria de Loja.</a:t>
          </a:r>
          <a:endParaRPr lang="es-EC" dirty="0">
            <a:solidFill>
              <a:schemeClr val="tx1"/>
            </a:solidFill>
          </a:endParaRPr>
        </a:p>
      </dgm:t>
    </dgm:pt>
    <dgm:pt modelId="{B09EC9FD-F036-4F5A-ABFD-F9B75BF59E08}" type="parTrans" cxnId="{EF2789AE-6957-4342-960A-5FCF06595886}">
      <dgm:prSet/>
      <dgm:spPr/>
      <dgm:t>
        <a:bodyPr/>
        <a:lstStyle/>
        <a:p>
          <a:endParaRPr lang="es-EC">
            <a:solidFill>
              <a:schemeClr val="tx1"/>
            </a:solidFill>
          </a:endParaRPr>
        </a:p>
      </dgm:t>
    </dgm:pt>
    <dgm:pt modelId="{E732C4B6-2E36-4701-B3ED-C7F649FB2965}" type="sibTrans" cxnId="{EF2789AE-6957-4342-960A-5FCF0659588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C">
            <a:solidFill>
              <a:schemeClr val="tx1"/>
            </a:solidFill>
          </a:endParaRPr>
        </a:p>
      </dgm:t>
    </dgm:pt>
    <dgm:pt modelId="{2CDFBBB0-D84B-4869-A7D2-4498F5F8BD6F}">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buFont typeface="Symbol" panose="05050102010706020507" pitchFamily="18" charset="2"/>
            <a:buChar char=""/>
          </a:pPr>
          <a:r>
            <a:rPr lang="es-ES" dirty="0">
              <a:solidFill>
                <a:schemeClr val="tx1"/>
              </a:solidFill>
              <a:effectLst/>
              <a:latin typeface="Arial" panose="020B0604020202020204" pitchFamily="34" charset="0"/>
              <a:ea typeface="Arial" panose="020B0604020202020204" pitchFamily="34" charset="0"/>
            </a:rPr>
            <a:t>Aplicar una batería de test técnicos con balón confiables a los jugadores de la categoría sub 12 del Club Liga Deportiva Universitaria de Loja.</a:t>
          </a:r>
          <a:endParaRPr lang="es-EC" dirty="0">
            <a:solidFill>
              <a:schemeClr val="tx1"/>
            </a:solidFill>
          </a:endParaRPr>
        </a:p>
      </dgm:t>
    </dgm:pt>
    <dgm:pt modelId="{5E9FB613-F0E2-44C6-A09F-0B0FA3632DD3}" type="parTrans" cxnId="{6AA8D0F0-3BAA-4E0C-9BAB-7E52B0A614AF}">
      <dgm:prSet/>
      <dgm:spPr/>
      <dgm:t>
        <a:bodyPr/>
        <a:lstStyle/>
        <a:p>
          <a:endParaRPr lang="es-EC">
            <a:solidFill>
              <a:schemeClr val="tx1"/>
            </a:solidFill>
          </a:endParaRPr>
        </a:p>
      </dgm:t>
    </dgm:pt>
    <dgm:pt modelId="{84336593-ABFF-439C-91A4-F3973F9B81DC}" type="sibTrans" cxnId="{6AA8D0F0-3BAA-4E0C-9BAB-7E52B0A614AF}">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C">
            <a:solidFill>
              <a:schemeClr val="tx1"/>
            </a:solidFill>
          </a:endParaRPr>
        </a:p>
      </dgm:t>
    </dgm:pt>
    <dgm:pt modelId="{275A41C0-A8B6-44B3-BA4D-F8521C5DEEF5}">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buFont typeface="Symbol" panose="05050102010706020507" pitchFamily="18" charset="2"/>
            <a:buChar char=""/>
          </a:pPr>
          <a:r>
            <a:rPr lang="es-ES" dirty="0">
              <a:solidFill>
                <a:schemeClr val="tx1"/>
              </a:solidFill>
              <a:effectLst/>
              <a:latin typeface="Arial" panose="020B0604020202020204" pitchFamily="34" charset="0"/>
              <a:ea typeface="Arial" panose="020B0604020202020204" pitchFamily="34" charset="0"/>
            </a:rPr>
            <a:t>Diseñar y aplicar una planificación de ejercicios con énfasis en mejorar la capacidad coordinativa de diferenciación de los jugadores de la categoría sub 12 del Club Liga Deportiva Universitaria de Loja.</a:t>
          </a:r>
          <a:endParaRPr lang="es-EC" dirty="0">
            <a:solidFill>
              <a:schemeClr val="tx1"/>
            </a:solidFill>
          </a:endParaRPr>
        </a:p>
      </dgm:t>
    </dgm:pt>
    <dgm:pt modelId="{8445F184-1BBA-4BF1-BAA0-87EBF0335FE7}" type="parTrans" cxnId="{806B275A-95CF-4D10-9D8A-7359BBA9AF28}">
      <dgm:prSet/>
      <dgm:spPr/>
      <dgm:t>
        <a:bodyPr/>
        <a:lstStyle/>
        <a:p>
          <a:endParaRPr lang="es-EC">
            <a:solidFill>
              <a:schemeClr val="tx1"/>
            </a:solidFill>
          </a:endParaRPr>
        </a:p>
      </dgm:t>
    </dgm:pt>
    <dgm:pt modelId="{291D8166-8613-42E4-BEA7-6026203F3FCA}" type="sibTrans" cxnId="{806B275A-95CF-4D10-9D8A-7359BBA9AF28}">
      <dgm:prSet/>
      <dgm:spPr/>
      <dgm:t>
        <a:bodyPr/>
        <a:lstStyle/>
        <a:p>
          <a:endParaRPr lang="es-EC">
            <a:solidFill>
              <a:schemeClr val="tx1"/>
            </a:solidFill>
          </a:endParaRPr>
        </a:p>
      </dgm:t>
    </dgm:pt>
    <dgm:pt modelId="{0C19B88B-A405-42F8-8F45-45C565B838AD}" type="pres">
      <dgm:prSet presAssocID="{E8316CE5-DBF6-4184-9FEC-A8112E6FC156}" presName="outerComposite" presStyleCnt="0">
        <dgm:presLayoutVars>
          <dgm:chMax val="5"/>
          <dgm:dir/>
          <dgm:resizeHandles val="exact"/>
        </dgm:presLayoutVars>
      </dgm:prSet>
      <dgm:spPr/>
      <dgm:t>
        <a:bodyPr/>
        <a:lstStyle/>
        <a:p>
          <a:endParaRPr lang="es-EC"/>
        </a:p>
      </dgm:t>
    </dgm:pt>
    <dgm:pt modelId="{E23EDEBC-6F1B-4AE9-A492-AF37FDFFAEBA}" type="pres">
      <dgm:prSet presAssocID="{E8316CE5-DBF6-4184-9FEC-A8112E6FC156}" presName="dummyMaxCanvas" presStyleCnt="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82BA0F9-7DFB-4092-BBEC-D7E43FDBAA1F}" type="pres">
      <dgm:prSet presAssocID="{E8316CE5-DBF6-4184-9FEC-A8112E6FC156}" presName="ThreeNodes_1" presStyleLbl="node1" presStyleIdx="0" presStyleCnt="3">
        <dgm:presLayoutVars>
          <dgm:bulletEnabled val="1"/>
        </dgm:presLayoutVars>
      </dgm:prSet>
      <dgm:spPr/>
      <dgm:t>
        <a:bodyPr/>
        <a:lstStyle/>
        <a:p>
          <a:endParaRPr lang="es-EC"/>
        </a:p>
      </dgm:t>
    </dgm:pt>
    <dgm:pt modelId="{8AD7D2B5-43B3-4860-9F30-EDD16D08DE34}" type="pres">
      <dgm:prSet presAssocID="{E8316CE5-DBF6-4184-9FEC-A8112E6FC156}" presName="ThreeNodes_2" presStyleLbl="node1" presStyleIdx="1" presStyleCnt="3">
        <dgm:presLayoutVars>
          <dgm:bulletEnabled val="1"/>
        </dgm:presLayoutVars>
      </dgm:prSet>
      <dgm:spPr/>
      <dgm:t>
        <a:bodyPr/>
        <a:lstStyle/>
        <a:p>
          <a:endParaRPr lang="es-EC"/>
        </a:p>
      </dgm:t>
    </dgm:pt>
    <dgm:pt modelId="{FBA10B18-4C62-4BF2-B5FB-137DE96208BC}" type="pres">
      <dgm:prSet presAssocID="{E8316CE5-DBF6-4184-9FEC-A8112E6FC156}" presName="ThreeNodes_3" presStyleLbl="node1" presStyleIdx="2" presStyleCnt="3">
        <dgm:presLayoutVars>
          <dgm:bulletEnabled val="1"/>
        </dgm:presLayoutVars>
      </dgm:prSet>
      <dgm:spPr/>
      <dgm:t>
        <a:bodyPr/>
        <a:lstStyle/>
        <a:p>
          <a:endParaRPr lang="es-EC"/>
        </a:p>
      </dgm:t>
    </dgm:pt>
    <dgm:pt modelId="{88C42B67-1B89-45A8-A0BB-040487FB752A}" type="pres">
      <dgm:prSet presAssocID="{E8316CE5-DBF6-4184-9FEC-A8112E6FC156}" presName="ThreeConn_1-2" presStyleLbl="fgAccFollowNode1" presStyleIdx="0" presStyleCnt="2">
        <dgm:presLayoutVars>
          <dgm:bulletEnabled val="1"/>
        </dgm:presLayoutVars>
      </dgm:prSet>
      <dgm:spPr/>
      <dgm:t>
        <a:bodyPr/>
        <a:lstStyle/>
        <a:p>
          <a:endParaRPr lang="es-EC"/>
        </a:p>
      </dgm:t>
    </dgm:pt>
    <dgm:pt modelId="{F1059746-6911-4A7B-A472-E205CC5DF0DE}" type="pres">
      <dgm:prSet presAssocID="{E8316CE5-DBF6-4184-9FEC-A8112E6FC156}" presName="ThreeConn_2-3" presStyleLbl="fgAccFollowNode1" presStyleIdx="1" presStyleCnt="2">
        <dgm:presLayoutVars>
          <dgm:bulletEnabled val="1"/>
        </dgm:presLayoutVars>
      </dgm:prSet>
      <dgm:spPr/>
      <dgm:t>
        <a:bodyPr/>
        <a:lstStyle/>
        <a:p>
          <a:endParaRPr lang="es-EC"/>
        </a:p>
      </dgm:t>
    </dgm:pt>
    <dgm:pt modelId="{39A0F568-99CA-411F-BA9F-0268A2C79817}" type="pres">
      <dgm:prSet presAssocID="{E8316CE5-DBF6-4184-9FEC-A8112E6FC156}" presName="ThreeNodes_1_text" presStyleLbl="node1" presStyleIdx="2" presStyleCnt="3">
        <dgm:presLayoutVars>
          <dgm:bulletEnabled val="1"/>
        </dgm:presLayoutVars>
      </dgm:prSet>
      <dgm:spPr/>
      <dgm:t>
        <a:bodyPr/>
        <a:lstStyle/>
        <a:p>
          <a:endParaRPr lang="es-EC"/>
        </a:p>
      </dgm:t>
    </dgm:pt>
    <dgm:pt modelId="{E08AAB3E-4D24-4A56-898B-3D4241DF853C}" type="pres">
      <dgm:prSet presAssocID="{E8316CE5-DBF6-4184-9FEC-A8112E6FC156}" presName="ThreeNodes_2_text" presStyleLbl="node1" presStyleIdx="2" presStyleCnt="3">
        <dgm:presLayoutVars>
          <dgm:bulletEnabled val="1"/>
        </dgm:presLayoutVars>
      </dgm:prSet>
      <dgm:spPr/>
      <dgm:t>
        <a:bodyPr/>
        <a:lstStyle/>
        <a:p>
          <a:endParaRPr lang="es-EC"/>
        </a:p>
      </dgm:t>
    </dgm:pt>
    <dgm:pt modelId="{3C337304-A796-4146-B508-7962772E53E2}" type="pres">
      <dgm:prSet presAssocID="{E8316CE5-DBF6-4184-9FEC-A8112E6FC156}" presName="ThreeNodes_3_text" presStyleLbl="node1" presStyleIdx="2" presStyleCnt="3">
        <dgm:presLayoutVars>
          <dgm:bulletEnabled val="1"/>
        </dgm:presLayoutVars>
      </dgm:prSet>
      <dgm:spPr/>
      <dgm:t>
        <a:bodyPr/>
        <a:lstStyle/>
        <a:p>
          <a:endParaRPr lang="es-EC"/>
        </a:p>
      </dgm:t>
    </dgm:pt>
  </dgm:ptLst>
  <dgm:cxnLst>
    <dgm:cxn modelId="{A30AEA0E-FC2B-4463-B655-9EF8399153E1}" type="presOf" srcId="{275A41C0-A8B6-44B3-BA4D-F8521C5DEEF5}" destId="{FBA10B18-4C62-4BF2-B5FB-137DE96208BC}" srcOrd="0" destOrd="0" presId="urn:microsoft.com/office/officeart/2005/8/layout/vProcess5"/>
    <dgm:cxn modelId="{9BAA61C7-C691-4AB3-B1AC-A0273B12A286}" type="presOf" srcId="{2CDFBBB0-D84B-4869-A7D2-4498F5F8BD6F}" destId="{8AD7D2B5-43B3-4860-9F30-EDD16D08DE34}" srcOrd="0" destOrd="0" presId="urn:microsoft.com/office/officeart/2005/8/layout/vProcess5"/>
    <dgm:cxn modelId="{62544CB0-1703-4A33-9045-2A9D9604C09C}" type="presOf" srcId="{2CDFBBB0-D84B-4869-A7D2-4498F5F8BD6F}" destId="{E08AAB3E-4D24-4A56-898B-3D4241DF853C}" srcOrd="1" destOrd="0" presId="urn:microsoft.com/office/officeart/2005/8/layout/vProcess5"/>
    <dgm:cxn modelId="{9D4324D1-AE47-4A94-AE37-84C038BA51D7}" type="presOf" srcId="{275A41C0-A8B6-44B3-BA4D-F8521C5DEEF5}" destId="{3C337304-A796-4146-B508-7962772E53E2}" srcOrd="1" destOrd="0" presId="urn:microsoft.com/office/officeart/2005/8/layout/vProcess5"/>
    <dgm:cxn modelId="{6042B619-C13C-4FE7-A9DD-7AA002CDABC3}" type="presOf" srcId="{84336593-ABFF-439C-91A4-F3973F9B81DC}" destId="{F1059746-6911-4A7B-A472-E205CC5DF0DE}" srcOrd="0" destOrd="0" presId="urn:microsoft.com/office/officeart/2005/8/layout/vProcess5"/>
    <dgm:cxn modelId="{806B275A-95CF-4D10-9D8A-7359BBA9AF28}" srcId="{E8316CE5-DBF6-4184-9FEC-A8112E6FC156}" destId="{275A41C0-A8B6-44B3-BA4D-F8521C5DEEF5}" srcOrd="2" destOrd="0" parTransId="{8445F184-1BBA-4BF1-BAA0-87EBF0335FE7}" sibTransId="{291D8166-8613-42E4-BEA7-6026203F3FCA}"/>
    <dgm:cxn modelId="{F54C73BE-4EA4-4FFA-AEB2-E4179434905B}" type="presOf" srcId="{E8316CE5-DBF6-4184-9FEC-A8112E6FC156}" destId="{0C19B88B-A405-42F8-8F45-45C565B838AD}" srcOrd="0" destOrd="0" presId="urn:microsoft.com/office/officeart/2005/8/layout/vProcess5"/>
    <dgm:cxn modelId="{DE14A5F8-88AB-418D-A4F6-CE86DBD46044}" type="presOf" srcId="{E732C4B6-2E36-4701-B3ED-C7F649FB2965}" destId="{88C42B67-1B89-45A8-A0BB-040487FB752A}" srcOrd="0" destOrd="0" presId="urn:microsoft.com/office/officeart/2005/8/layout/vProcess5"/>
    <dgm:cxn modelId="{033615B7-84C5-4FAD-956E-2CC35AAC02FC}" type="presOf" srcId="{2280B03A-5583-4773-BDD7-37429441FD3B}" destId="{E82BA0F9-7DFB-4092-BBEC-D7E43FDBAA1F}" srcOrd="0" destOrd="0" presId="urn:microsoft.com/office/officeart/2005/8/layout/vProcess5"/>
    <dgm:cxn modelId="{EB735270-6293-43AC-AEA8-C954AD3E212A}" type="presOf" srcId="{2280B03A-5583-4773-BDD7-37429441FD3B}" destId="{39A0F568-99CA-411F-BA9F-0268A2C79817}" srcOrd="1" destOrd="0" presId="urn:microsoft.com/office/officeart/2005/8/layout/vProcess5"/>
    <dgm:cxn modelId="{6AA8D0F0-3BAA-4E0C-9BAB-7E52B0A614AF}" srcId="{E8316CE5-DBF6-4184-9FEC-A8112E6FC156}" destId="{2CDFBBB0-D84B-4869-A7D2-4498F5F8BD6F}" srcOrd="1" destOrd="0" parTransId="{5E9FB613-F0E2-44C6-A09F-0B0FA3632DD3}" sibTransId="{84336593-ABFF-439C-91A4-F3973F9B81DC}"/>
    <dgm:cxn modelId="{EF2789AE-6957-4342-960A-5FCF06595886}" srcId="{E8316CE5-DBF6-4184-9FEC-A8112E6FC156}" destId="{2280B03A-5583-4773-BDD7-37429441FD3B}" srcOrd="0" destOrd="0" parTransId="{B09EC9FD-F036-4F5A-ABFD-F9B75BF59E08}" sibTransId="{E732C4B6-2E36-4701-B3ED-C7F649FB2965}"/>
    <dgm:cxn modelId="{5E2FEB22-B14B-4B5B-9465-73F4A09B81AB}" type="presParOf" srcId="{0C19B88B-A405-42F8-8F45-45C565B838AD}" destId="{E23EDEBC-6F1B-4AE9-A492-AF37FDFFAEBA}" srcOrd="0" destOrd="0" presId="urn:microsoft.com/office/officeart/2005/8/layout/vProcess5"/>
    <dgm:cxn modelId="{FD1BB66D-81EE-4812-9010-817588798BD4}" type="presParOf" srcId="{0C19B88B-A405-42F8-8F45-45C565B838AD}" destId="{E82BA0F9-7DFB-4092-BBEC-D7E43FDBAA1F}" srcOrd="1" destOrd="0" presId="urn:microsoft.com/office/officeart/2005/8/layout/vProcess5"/>
    <dgm:cxn modelId="{85936725-CCC2-4C33-8826-94C3D575B677}" type="presParOf" srcId="{0C19B88B-A405-42F8-8F45-45C565B838AD}" destId="{8AD7D2B5-43B3-4860-9F30-EDD16D08DE34}" srcOrd="2" destOrd="0" presId="urn:microsoft.com/office/officeart/2005/8/layout/vProcess5"/>
    <dgm:cxn modelId="{C6732FCD-E4F1-44A1-88BD-CAD09CC7E725}" type="presParOf" srcId="{0C19B88B-A405-42F8-8F45-45C565B838AD}" destId="{FBA10B18-4C62-4BF2-B5FB-137DE96208BC}" srcOrd="3" destOrd="0" presId="urn:microsoft.com/office/officeart/2005/8/layout/vProcess5"/>
    <dgm:cxn modelId="{FA3F0E86-C197-4CE5-B685-29EF57EA55C9}" type="presParOf" srcId="{0C19B88B-A405-42F8-8F45-45C565B838AD}" destId="{88C42B67-1B89-45A8-A0BB-040487FB752A}" srcOrd="4" destOrd="0" presId="urn:microsoft.com/office/officeart/2005/8/layout/vProcess5"/>
    <dgm:cxn modelId="{6E8C2DFA-3DBB-4100-B92D-23F48A494A9C}" type="presParOf" srcId="{0C19B88B-A405-42F8-8F45-45C565B838AD}" destId="{F1059746-6911-4A7B-A472-E205CC5DF0DE}" srcOrd="5" destOrd="0" presId="urn:microsoft.com/office/officeart/2005/8/layout/vProcess5"/>
    <dgm:cxn modelId="{EBBA42E0-793B-4BCB-B144-07F0EE4556DF}" type="presParOf" srcId="{0C19B88B-A405-42F8-8F45-45C565B838AD}" destId="{39A0F568-99CA-411F-BA9F-0268A2C79817}" srcOrd="6" destOrd="0" presId="urn:microsoft.com/office/officeart/2005/8/layout/vProcess5"/>
    <dgm:cxn modelId="{A8702749-06F4-4CDB-A566-E5DA65E4E25F}" type="presParOf" srcId="{0C19B88B-A405-42F8-8F45-45C565B838AD}" destId="{E08AAB3E-4D24-4A56-898B-3D4241DF853C}" srcOrd="7" destOrd="0" presId="urn:microsoft.com/office/officeart/2005/8/layout/vProcess5"/>
    <dgm:cxn modelId="{4A4D3F98-1155-40DE-9A7C-D5C5CD94BBE0}" type="presParOf" srcId="{0C19B88B-A405-42F8-8F45-45C565B838AD}" destId="{3C337304-A796-4146-B508-7962772E53E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F997E-6847-4A72-9F8B-7B25B15F5B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2C3127C9-56CF-48BA-B9CF-B73E07E89597}">
      <dgm:prSet phldrT="[Texto]"/>
      <dgm:spPr/>
      <dgm:t>
        <a:bodyPr/>
        <a:lstStyle/>
        <a:p>
          <a:pPr algn="ctr"/>
          <a:r>
            <a:rPr lang="es-ES" dirty="0">
              <a:solidFill>
                <a:schemeClr val="tx1"/>
              </a:solidFill>
              <a:effectLst/>
              <a:latin typeface="Arial" panose="020B0604020202020204" pitchFamily="34" charset="0"/>
              <a:ea typeface="Arial" panose="020B0604020202020204" pitchFamily="34" charset="0"/>
            </a:rPr>
            <a:t>Cuasi experimental </a:t>
          </a:r>
          <a:endParaRPr lang="es-EC" dirty="0">
            <a:solidFill>
              <a:schemeClr val="tx1"/>
            </a:solidFill>
          </a:endParaRPr>
        </a:p>
      </dgm:t>
    </dgm:pt>
    <dgm:pt modelId="{C5D7DF34-797D-407B-94B0-B5EEDA2978C9}" type="parTrans" cxnId="{1B8F64B6-8B2E-43D6-B496-77D7672AE10F}">
      <dgm:prSet/>
      <dgm:spPr/>
      <dgm:t>
        <a:bodyPr/>
        <a:lstStyle/>
        <a:p>
          <a:endParaRPr lang="es-EC">
            <a:solidFill>
              <a:schemeClr val="tx1"/>
            </a:solidFill>
          </a:endParaRPr>
        </a:p>
      </dgm:t>
    </dgm:pt>
    <dgm:pt modelId="{6949ECFA-3CBF-4A92-BF53-F47CB3C0FC17}" type="sibTrans" cxnId="{1B8F64B6-8B2E-43D6-B496-77D7672AE10F}">
      <dgm:prSet/>
      <dgm:spPr/>
      <dgm:t>
        <a:bodyPr/>
        <a:lstStyle/>
        <a:p>
          <a:endParaRPr lang="es-EC">
            <a:solidFill>
              <a:schemeClr val="tx1"/>
            </a:solidFill>
          </a:endParaRPr>
        </a:p>
      </dgm:t>
    </dgm:pt>
    <dgm:pt modelId="{C0E932B3-9161-4A24-A4B2-2AC741848954}">
      <dgm:prSet phldrT="[Texto]"/>
      <dgm:spPr/>
      <dgm:t>
        <a:bodyPr/>
        <a:lstStyle/>
        <a:p>
          <a:r>
            <a:rPr lang="es-EC" dirty="0">
              <a:solidFill>
                <a:schemeClr val="tx1"/>
              </a:solidFill>
            </a:rPr>
            <a:t>Batería test</a:t>
          </a:r>
        </a:p>
      </dgm:t>
    </dgm:pt>
    <dgm:pt modelId="{36F0045F-D5D0-426C-9344-16C7BC95F1DD}" type="parTrans" cxnId="{BFB84883-BFB4-46E0-8158-163A21B8785B}">
      <dgm:prSet/>
      <dgm:spPr/>
      <dgm:t>
        <a:bodyPr/>
        <a:lstStyle/>
        <a:p>
          <a:endParaRPr lang="es-EC">
            <a:solidFill>
              <a:schemeClr val="tx1"/>
            </a:solidFill>
          </a:endParaRPr>
        </a:p>
      </dgm:t>
    </dgm:pt>
    <dgm:pt modelId="{CEABB338-7A6B-4AC7-BE30-74439F69422F}" type="sibTrans" cxnId="{BFB84883-BFB4-46E0-8158-163A21B8785B}">
      <dgm:prSet/>
      <dgm:spPr/>
      <dgm:t>
        <a:bodyPr/>
        <a:lstStyle/>
        <a:p>
          <a:endParaRPr lang="es-EC">
            <a:solidFill>
              <a:schemeClr val="tx1"/>
            </a:solidFill>
          </a:endParaRPr>
        </a:p>
      </dgm:t>
    </dgm:pt>
    <dgm:pt modelId="{CE815178-FA94-4219-890C-CF36EA047BC7}">
      <dgm:prSet phldrT="[Texto]"/>
      <dgm:spPr/>
      <dgm:t>
        <a:bodyPr/>
        <a:lstStyle/>
        <a:p>
          <a:r>
            <a:rPr lang="es-EC" dirty="0">
              <a:solidFill>
                <a:schemeClr val="tx1"/>
              </a:solidFill>
            </a:rPr>
            <a:t>Condición técnica</a:t>
          </a:r>
        </a:p>
      </dgm:t>
    </dgm:pt>
    <dgm:pt modelId="{03322F94-EDD4-400A-938D-CAF7501B60C4}" type="parTrans" cxnId="{6A43CFEA-9CC6-4C3E-AD30-99F676B8DD3D}">
      <dgm:prSet/>
      <dgm:spPr/>
      <dgm:t>
        <a:bodyPr/>
        <a:lstStyle/>
        <a:p>
          <a:endParaRPr lang="es-EC">
            <a:solidFill>
              <a:schemeClr val="tx1"/>
            </a:solidFill>
          </a:endParaRPr>
        </a:p>
      </dgm:t>
    </dgm:pt>
    <dgm:pt modelId="{F898D51F-42AD-4C00-A6B1-BD12D678EAC7}" type="sibTrans" cxnId="{6A43CFEA-9CC6-4C3E-AD30-99F676B8DD3D}">
      <dgm:prSet/>
      <dgm:spPr/>
      <dgm:t>
        <a:bodyPr/>
        <a:lstStyle/>
        <a:p>
          <a:endParaRPr lang="es-EC">
            <a:solidFill>
              <a:schemeClr val="tx1"/>
            </a:solidFill>
          </a:endParaRPr>
        </a:p>
      </dgm:t>
    </dgm:pt>
    <dgm:pt modelId="{BCD19556-C1A9-4EC6-A10B-23B58DBB5B1D}">
      <dgm:prSet phldrT="[Texto]"/>
      <dgm:spPr/>
      <dgm:t>
        <a:bodyPr/>
        <a:lstStyle/>
        <a:p>
          <a:r>
            <a:rPr lang="es-EC" dirty="0">
              <a:solidFill>
                <a:schemeClr val="tx1"/>
              </a:solidFill>
            </a:rPr>
            <a:t>Ejercicios diferenciación</a:t>
          </a:r>
        </a:p>
      </dgm:t>
    </dgm:pt>
    <dgm:pt modelId="{B3E8572B-4841-4608-9353-44319C012603}" type="parTrans" cxnId="{7EBBED5D-92A3-41C3-A707-49CC6A61D191}">
      <dgm:prSet/>
      <dgm:spPr/>
      <dgm:t>
        <a:bodyPr/>
        <a:lstStyle/>
        <a:p>
          <a:endParaRPr lang="es-EC">
            <a:solidFill>
              <a:schemeClr val="tx1"/>
            </a:solidFill>
          </a:endParaRPr>
        </a:p>
      </dgm:t>
    </dgm:pt>
    <dgm:pt modelId="{9EEB57F3-AC2D-46CE-B10D-902AE4137564}" type="sibTrans" cxnId="{7EBBED5D-92A3-41C3-A707-49CC6A61D191}">
      <dgm:prSet/>
      <dgm:spPr/>
      <dgm:t>
        <a:bodyPr/>
        <a:lstStyle/>
        <a:p>
          <a:endParaRPr lang="es-EC">
            <a:solidFill>
              <a:schemeClr val="tx1"/>
            </a:solidFill>
          </a:endParaRPr>
        </a:p>
      </dgm:t>
    </dgm:pt>
    <dgm:pt modelId="{D543EF03-9B2A-4B40-8437-E224E2941432}">
      <dgm:prSet phldrT="[Texto]"/>
      <dgm:spPr/>
      <dgm:t>
        <a:bodyPr/>
        <a:lstStyle/>
        <a:p>
          <a:r>
            <a:rPr lang="es-EC" dirty="0">
              <a:solidFill>
                <a:schemeClr val="tx1"/>
              </a:solidFill>
            </a:rPr>
            <a:t>Correlacionar</a:t>
          </a:r>
        </a:p>
      </dgm:t>
    </dgm:pt>
    <dgm:pt modelId="{AEC3C402-3E7F-42EE-B3AB-5ED90A5B03DE}" type="parTrans" cxnId="{64960FD6-0A7D-46E2-A029-53933E944946}">
      <dgm:prSet/>
      <dgm:spPr/>
      <dgm:t>
        <a:bodyPr/>
        <a:lstStyle/>
        <a:p>
          <a:endParaRPr lang="es-EC">
            <a:solidFill>
              <a:schemeClr val="tx1"/>
            </a:solidFill>
          </a:endParaRPr>
        </a:p>
      </dgm:t>
    </dgm:pt>
    <dgm:pt modelId="{0E477749-4E72-4494-9B79-AF035530C21D}" type="sibTrans" cxnId="{64960FD6-0A7D-46E2-A029-53933E944946}">
      <dgm:prSet/>
      <dgm:spPr/>
      <dgm:t>
        <a:bodyPr/>
        <a:lstStyle/>
        <a:p>
          <a:endParaRPr lang="es-EC">
            <a:solidFill>
              <a:schemeClr val="tx1"/>
            </a:solidFill>
          </a:endParaRPr>
        </a:p>
      </dgm:t>
    </dgm:pt>
    <dgm:pt modelId="{9BBBB98D-BBCA-4312-8224-47E225F5D41E}" type="pres">
      <dgm:prSet presAssocID="{00BF997E-6847-4A72-9F8B-7B25B15F5B06}" presName="Name0" presStyleCnt="0">
        <dgm:presLayoutVars>
          <dgm:dir/>
          <dgm:resizeHandles val="exact"/>
        </dgm:presLayoutVars>
      </dgm:prSet>
      <dgm:spPr/>
      <dgm:t>
        <a:bodyPr/>
        <a:lstStyle/>
        <a:p>
          <a:endParaRPr lang="es-EC"/>
        </a:p>
      </dgm:t>
    </dgm:pt>
    <dgm:pt modelId="{D79A4AB3-FCE1-4992-8B78-6A13CDD660E9}" type="pres">
      <dgm:prSet presAssocID="{2C3127C9-56CF-48BA-B9CF-B73E07E89597}" presName="node" presStyleLbl="node1" presStyleIdx="0" presStyleCnt="5">
        <dgm:presLayoutVars>
          <dgm:bulletEnabled val="1"/>
        </dgm:presLayoutVars>
      </dgm:prSet>
      <dgm:spPr/>
      <dgm:t>
        <a:bodyPr/>
        <a:lstStyle/>
        <a:p>
          <a:endParaRPr lang="es-EC"/>
        </a:p>
      </dgm:t>
    </dgm:pt>
    <dgm:pt modelId="{EA01EC49-D547-467F-87FB-1E45090C87E1}" type="pres">
      <dgm:prSet presAssocID="{6949ECFA-3CBF-4A92-BF53-F47CB3C0FC17}" presName="sibTrans" presStyleLbl="sibTrans1D1" presStyleIdx="0" presStyleCnt="4"/>
      <dgm:spPr/>
      <dgm:t>
        <a:bodyPr/>
        <a:lstStyle/>
        <a:p>
          <a:endParaRPr lang="es-EC"/>
        </a:p>
      </dgm:t>
    </dgm:pt>
    <dgm:pt modelId="{0056FE69-FE20-40CB-B846-B66B558243FB}" type="pres">
      <dgm:prSet presAssocID="{6949ECFA-3CBF-4A92-BF53-F47CB3C0FC17}" presName="connectorText" presStyleLbl="sibTrans1D1" presStyleIdx="0" presStyleCnt="4"/>
      <dgm:spPr/>
      <dgm:t>
        <a:bodyPr/>
        <a:lstStyle/>
        <a:p>
          <a:endParaRPr lang="es-EC"/>
        </a:p>
      </dgm:t>
    </dgm:pt>
    <dgm:pt modelId="{23AF2F42-125A-460D-B1BA-C3610E765B4C}" type="pres">
      <dgm:prSet presAssocID="{C0E932B3-9161-4A24-A4B2-2AC741848954}" presName="node" presStyleLbl="node1" presStyleIdx="1" presStyleCnt="5">
        <dgm:presLayoutVars>
          <dgm:bulletEnabled val="1"/>
        </dgm:presLayoutVars>
      </dgm:prSet>
      <dgm:spPr/>
      <dgm:t>
        <a:bodyPr/>
        <a:lstStyle/>
        <a:p>
          <a:endParaRPr lang="es-EC"/>
        </a:p>
      </dgm:t>
    </dgm:pt>
    <dgm:pt modelId="{2C8A18A9-D714-4B8A-A208-95990AD5A516}" type="pres">
      <dgm:prSet presAssocID="{CEABB338-7A6B-4AC7-BE30-74439F69422F}" presName="sibTrans" presStyleLbl="sibTrans1D1" presStyleIdx="1" presStyleCnt="4"/>
      <dgm:spPr/>
      <dgm:t>
        <a:bodyPr/>
        <a:lstStyle/>
        <a:p>
          <a:endParaRPr lang="es-EC"/>
        </a:p>
      </dgm:t>
    </dgm:pt>
    <dgm:pt modelId="{2033C921-49D2-4E33-B117-69BCBF729A04}" type="pres">
      <dgm:prSet presAssocID="{CEABB338-7A6B-4AC7-BE30-74439F69422F}" presName="connectorText" presStyleLbl="sibTrans1D1" presStyleIdx="1" presStyleCnt="4"/>
      <dgm:spPr/>
      <dgm:t>
        <a:bodyPr/>
        <a:lstStyle/>
        <a:p>
          <a:endParaRPr lang="es-EC"/>
        </a:p>
      </dgm:t>
    </dgm:pt>
    <dgm:pt modelId="{4F321FEC-532A-43B6-AA3C-B48F80879663}" type="pres">
      <dgm:prSet presAssocID="{CE815178-FA94-4219-890C-CF36EA047BC7}" presName="node" presStyleLbl="node1" presStyleIdx="2" presStyleCnt="5">
        <dgm:presLayoutVars>
          <dgm:bulletEnabled val="1"/>
        </dgm:presLayoutVars>
      </dgm:prSet>
      <dgm:spPr/>
      <dgm:t>
        <a:bodyPr/>
        <a:lstStyle/>
        <a:p>
          <a:endParaRPr lang="es-EC"/>
        </a:p>
      </dgm:t>
    </dgm:pt>
    <dgm:pt modelId="{BE3626DB-D18E-4B6A-B5AE-6FBFAF18127E}" type="pres">
      <dgm:prSet presAssocID="{F898D51F-42AD-4C00-A6B1-BD12D678EAC7}" presName="sibTrans" presStyleLbl="sibTrans1D1" presStyleIdx="2" presStyleCnt="4"/>
      <dgm:spPr/>
      <dgm:t>
        <a:bodyPr/>
        <a:lstStyle/>
        <a:p>
          <a:endParaRPr lang="es-EC"/>
        </a:p>
      </dgm:t>
    </dgm:pt>
    <dgm:pt modelId="{47079059-A842-4E46-A7A1-52F60C61CA1E}" type="pres">
      <dgm:prSet presAssocID="{F898D51F-42AD-4C00-A6B1-BD12D678EAC7}" presName="connectorText" presStyleLbl="sibTrans1D1" presStyleIdx="2" presStyleCnt="4"/>
      <dgm:spPr/>
      <dgm:t>
        <a:bodyPr/>
        <a:lstStyle/>
        <a:p>
          <a:endParaRPr lang="es-EC"/>
        </a:p>
      </dgm:t>
    </dgm:pt>
    <dgm:pt modelId="{7C4087D8-44D2-4D97-97C0-658BA1A56080}" type="pres">
      <dgm:prSet presAssocID="{BCD19556-C1A9-4EC6-A10B-23B58DBB5B1D}" presName="node" presStyleLbl="node1" presStyleIdx="3" presStyleCnt="5">
        <dgm:presLayoutVars>
          <dgm:bulletEnabled val="1"/>
        </dgm:presLayoutVars>
      </dgm:prSet>
      <dgm:spPr/>
      <dgm:t>
        <a:bodyPr/>
        <a:lstStyle/>
        <a:p>
          <a:endParaRPr lang="es-EC"/>
        </a:p>
      </dgm:t>
    </dgm:pt>
    <dgm:pt modelId="{A58B4F06-7A62-437F-8B55-BB1A8C6E97C6}" type="pres">
      <dgm:prSet presAssocID="{9EEB57F3-AC2D-46CE-B10D-902AE4137564}" presName="sibTrans" presStyleLbl="sibTrans1D1" presStyleIdx="3" presStyleCnt="4"/>
      <dgm:spPr/>
      <dgm:t>
        <a:bodyPr/>
        <a:lstStyle/>
        <a:p>
          <a:endParaRPr lang="es-EC"/>
        </a:p>
      </dgm:t>
    </dgm:pt>
    <dgm:pt modelId="{8D4713DF-9D8A-4C97-B599-54CC9EA2B175}" type="pres">
      <dgm:prSet presAssocID="{9EEB57F3-AC2D-46CE-B10D-902AE4137564}" presName="connectorText" presStyleLbl="sibTrans1D1" presStyleIdx="3" presStyleCnt="4"/>
      <dgm:spPr/>
      <dgm:t>
        <a:bodyPr/>
        <a:lstStyle/>
        <a:p>
          <a:endParaRPr lang="es-EC"/>
        </a:p>
      </dgm:t>
    </dgm:pt>
    <dgm:pt modelId="{0EA6B406-C819-48A8-B61C-0C494A45BF2A}" type="pres">
      <dgm:prSet presAssocID="{D543EF03-9B2A-4B40-8437-E224E2941432}" presName="node" presStyleLbl="node1" presStyleIdx="4" presStyleCnt="5">
        <dgm:presLayoutVars>
          <dgm:bulletEnabled val="1"/>
        </dgm:presLayoutVars>
      </dgm:prSet>
      <dgm:spPr/>
      <dgm:t>
        <a:bodyPr/>
        <a:lstStyle/>
        <a:p>
          <a:endParaRPr lang="es-EC"/>
        </a:p>
      </dgm:t>
    </dgm:pt>
  </dgm:ptLst>
  <dgm:cxnLst>
    <dgm:cxn modelId="{2D336577-D459-48BF-AF0F-D25E32382F83}" type="presOf" srcId="{9EEB57F3-AC2D-46CE-B10D-902AE4137564}" destId="{8D4713DF-9D8A-4C97-B599-54CC9EA2B175}" srcOrd="1" destOrd="0" presId="urn:microsoft.com/office/officeart/2005/8/layout/bProcess3"/>
    <dgm:cxn modelId="{C389AD44-EFB1-4FC0-839B-E5755CFAC546}" type="presOf" srcId="{CEABB338-7A6B-4AC7-BE30-74439F69422F}" destId="{2C8A18A9-D714-4B8A-A208-95990AD5A516}" srcOrd="0" destOrd="0" presId="urn:microsoft.com/office/officeart/2005/8/layout/bProcess3"/>
    <dgm:cxn modelId="{632748EE-1675-4CB2-81F5-E77176B1AA3D}" type="presOf" srcId="{CEABB338-7A6B-4AC7-BE30-74439F69422F}" destId="{2033C921-49D2-4E33-B117-69BCBF729A04}" srcOrd="1" destOrd="0" presId="urn:microsoft.com/office/officeart/2005/8/layout/bProcess3"/>
    <dgm:cxn modelId="{2890000F-8AE4-4856-80EB-2D1528F29A9D}" type="presOf" srcId="{6949ECFA-3CBF-4A92-BF53-F47CB3C0FC17}" destId="{EA01EC49-D547-467F-87FB-1E45090C87E1}" srcOrd="0" destOrd="0" presId="urn:microsoft.com/office/officeart/2005/8/layout/bProcess3"/>
    <dgm:cxn modelId="{7EBBED5D-92A3-41C3-A707-49CC6A61D191}" srcId="{00BF997E-6847-4A72-9F8B-7B25B15F5B06}" destId="{BCD19556-C1A9-4EC6-A10B-23B58DBB5B1D}" srcOrd="3" destOrd="0" parTransId="{B3E8572B-4841-4608-9353-44319C012603}" sibTransId="{9EEB57F3-AC2D-46CE-B10D-902AE4137564}"/>
    <dgm:cxn modelId="{64960FD6-0A7D-46E2-A029-53933E944946}" srcId="{00BF997E-6847-4A72-9F8B-7B25B15F5B06}" destId="{D543EF03-9B2A-4B40-8437-E224E2941432}" srcOrd="4" destOrd="0" parTransId="{AEC3C402-3E7F-42EE-B3AB-5ED90A5B03DE}" sibTransId="{0E477749-4E72-4494-9B79-AF035530C21D}"/>
    <dgm:cxn modelId="{8C666F30-EDC0-438A-831F-4B3BF4FFC689}" type="presOf" srcId="{C0E932B3-9161-4A24-A4B2-2AC741848954}" destId="{23AF2F42-125A-460D-B1BA-C3610E765B4C}" srcOrd="0" destOrd="0" presId="urn:microsoft.com/office/officeart/2005/8/layout/bProcess3"/>
    <dgm:cxn modelId="{BFB84883-BFB4-46E0-8158-163A21B8785B}" srcId="{00BF997E-6847-4A72-9F8B-7B25B15F5B06}" destId="{C0E932B3-9161-4A24-A4B2-2AC741848954}" srcOrd="1" destOrd="0" parTransId="{36F0045F-D5D0-426C-9344-16C7BC95F1DD}" sibTransId="{CEABB338-7A6B-4AC7-BE30-74439F69422F}"/>
    <dgm:cxn modelId="{E42F2742-7589-4F87-8BC3-5443209B1644}" type="presOf" srcId="{CE815178-FA94-4219-890C-CF36EA047BC7}" destId="{4F321FEC-532A-43B6-AA3C-B48F80879663}" srcOrd="0" destOrd="0" presId="urn:microsoft.com/office/officeart/2005/8/layout/bProcess3"/>
    <dgm:cxn modelId="{57B5D9B0-B6B6-4081-BCE6-620AAEB72E1A}" type="presOf" srcId="{2C3127C9-56CF-48BA-B9CF-B73E07E89597}" destId="{D79A4AB3-FCE1-4992-8B78-6A13CDD660E9}" srcOrd="0" destOrd="0" presId="urn:microsoft.com/office/officeart/2005/8/layout/bProcess3"/>
    <dgm:cxn modelId="{F9699614-8BC7-4B75-8983-2D908A91E269}" type="presOf" srcId="{D543EF03-9B2A-4B40-8437-E224E2941432}" destId="{0EA6B406-C819-48A8-B61C-0C494A45BF2A}" srcOrd="0" destOrd="0" presId="urn:microsoft.com/office/officeart/2005/8/layout/bProcess3"/>
    <dgm:cxn modelId="{BB92669A-9F33-4F80-A362-34EEA2C68A05}" type="presOf" srcId="{BCD19556-C1A9-4EC6-A10B-23B58DBB5B1D}" destId="{7C4087D8-44D2-4D97-97C0-658BA1A56080}" srcOrd="0" destOrd="0" presId="urn:microsoft.com/office/officeart/2005/8/layout/bProcess3"/>
    <dgm:cxn modelId="{E43D99EC-96A4-4BBC-87BC-7F3ACFCD3AEA}" type="presOf" srcId="{9EEB57F3-AC2D-46CE-B10D-902AE4137564}" destId="{A58B4F06-7A62-437F-8B55-BB1A8C6E97C6}" srcOrd="0" destOrd="0" presId="urn:microsoft.com/office/officeart/2005/8/layout/bProcess3"/>
    <dgm:cxn modelId="{1B8F64B6-8B2E-43D6-B496-77D7672AE10F}" srcId="{00BF997E-6847-4A72-9F8B-7B25B15F5B06}" destId="{2C3127C9-56CF-48BA-B9CF-B73E07E89597}" srcOrd="0" destOrd="0" parTransId="{C5D7DF34-797D-407B-94B0-B5EEDA2978C9}" sibTransId="{6949ECFA-3CBF-4A92-BF53-F47CB3C0FC17}"/>
    <dgm:cxn modelId="{9EC36B02-07BE-4F98-9EBB-52C399AD7D58}" type="presOf" srcId="{F898D51F-42AD-4C00-A6B1-BD12D678EAC7}" destId="{47079059-A842-4E46-A7A1-52F60C61CA1E}" srcOrd="1" destOrd="0" presId="urn:microsoft.com/office/officeart/2005/8/layout/bProcess3"/>
    <dgm:cxn modelId="{6A43CFEA-9CC6-4C3E-AD30-99F676B8DD3D}" srcId="{00BF997E-6847-4A72-9F8B-7B25B15F5B06}" destId="{CE815178-FA94-4219-890C-CF36EA047BC7}" srcOrd="2" destOrd="0" parTransId="{03322F94-EDD4-400A-938D-CAF7501B60C4}" sibTransId="{F898D51F-42AD-4C00-A6B1-BD12D678EAC7}"/>
    <dgm:cxn modelId="{A19F9C91-FF4A-4F86-8AA3-8DAE4D7D4CEF}" type="presOf" srcId="{F898D51F-42AD-4C00-A6B1-BD12D678EAC7}" destId="{BE3626DB-D18E-4B6A-B5AE-6FBFAF18127E}" srcOrd="0" destOrd="0" presId="urn:microsoft.com/office/officeart/2005/8/layout/bProcess3"/>
    <dgm:cxn modelId="{419267B0-24EE-417B-A8BA-65CB087942A0}" type="presOf" srcId="{6949ECFA-3CBF-4A92-BF53-F47CB3C0FC17}" destId="{0056FE69-FE20-40CB-B846-B66B558243FB}" srcOrd="1" destOrd="0" presId="urn:microsoft.com/office/officeart/2005/8/layout/bProcess3"/>
    <dgm:cxn modelId="{CA4FC183-3800-432E-A1E0-00DBC2E7B8AE}" type="presOf" srcId="{00BF997E-6847-4A72-9F8B-7B25B15F5B06}" destId="{9BBBB98D-BBCA-4312-8224-47E225F5D41E}" srcOrd="0" destOrd="0" presId="urn:microsoft.com/office/officeart/2005/8/layout/bProcess3"/>
    <dgm:cxn modelId="{D08880A2-CCC2-4695-BAC0-BE6117ABDE8C}" type="presParOf" srcId="{9BBBB98D-BBCA-4312-8224-47E225F5D41E}" destId="{D79A4AB3-FCE1-4992-8B78-6A13CDD660E9}" srcOrd="0" destOrd="0" presId="urn:microsoft.com/office/officeart/2005/8/layout/bProcess3"/>
    <dgm:cxn modelId="{02E7F255-891F-41A4-A034-9E5A2E2BA03F}" type="presParOf" srcId="{9BBBB98D-BBCA-4312-8224-47E225F5D41E}" destId="{EA01EC49-D547-467F-87FB-1E45090C87E1}" srcOrd="1" destOrd="0" presId="urn:microsoft.com/office/officeart/2005/8/layout/bProcess3"/>
    <dgm:cxn modelId="{E38ED857-7A1A-4119-A01B-ACEC8817157E}" type="presParOf" srcId="{EA01EC49-D547-467F-87FB-1E45090C87E1}" destId="{0056FE69-FE20-40CB-B846-B66B558243FB}" srcOrd="0" destOrd="0" presId="urn:microsoft.com/office/officeart/2005/8/layout/bProcess3"/>
    <dgm:cxn modelId="{B7E3ADA7-AD29-44F9-989B-E3B21529EF20}" type="presParOf" srcId="{9BBBB98D-BBCA-4312-8224-47E225F5D41E}" destId="{23AF2F42-125A-460D-B1BA-C3610E765B4C}" srcOrd="2" destOrd="0" presId="urn:microsoft.com/office/officeart/2005/8/layout/bProcess3"/>
    <dgm:cxn modelId="{57387092-D99F-4CE9-BCEE-750A50B2F2AB}" type="presParOf" srcId="{9BBBB98D-BBCA-4312-8224-47E225F5D41E}" destId="{2C8A18A9-D714-4B8A-A208-95990AD5A516}" srcOrd="3" destOrd="0" presId="urn:microsoft.com/office/officeart/2005/8/layout/bProcess3"/>
    <dgm:cxn modelId="{F8A446B0-6838-419C-8913-62024EC10A12}" type="presParOf" srcId="{2C8A18A9-D714-4B8A-A208-95990AD5A516}" destId="{2033C921-49D2-4E33-B117-69BCBF729A04}" srcOrd="0" destOrd="0" presId="urn:microsoft.com/office/officeart/2005/8/layout/bProcess3"/>
    <dgm:cxn modelId="{F15D6475-17FF-4057-958A-B17A475DAEF3}" type="presParOf" srcId="{9BBBB98D-BBCA-4312-8224-47E225F5D41E}" destId="{4F321FEC-532A-43B6-AA3C-B48F80879663}" srcOrd="4" destOrd="0" presId="urn:microsoft.com/office/officeart/2005/8/layout/bProcess3"/>
    <dgm:cxn modelId="{582B6BA9-9B29-4410-9D80-25B16632F2AF}" type="presParOf" srcId="{9BBBB98D-BBCA-4312-8224-47E225F5D41E}" destId="{BE3626DB-D18E-4B6A-B5AE-6FBFAF18127E}" srcOrd="5" destOrd="0" presId="urn:microsoft.com/office/officeart/2005/8/layout/bProcess3"/>
    <dgm:cxn modelId="{41BD41A9-91FB-4E7E-9BE7-292F2007EEC1}" type="presParOf" srcId="{BE3626DB-D18E-4B6A-B5AE-6FBFAF18127E}" destId="{47079059-A842-4E46-A7A1-52F60C61CA1E}" srcOrd="0" destOrd="0" presId="urn:microsoft.com/office/officeart/2005/8/layout/bProcess3"/>
    <dgm:cxn modelId="{E4ECE442-9A95-4B80-A067-AF5A3115DDD8}" type="presParOf" srcId="{9BBBB98D-BBCA-4312-8224-47E225F5D41E}" destId="{7C4087D8-44D2-4D97-97C0-658BA1A56080}" srcOrd="6" destOrd="0" presId="urn:microsoft.com/office/officeart/2005/8/layout/bProcess3"/>
    <dgm:cxn modelId="{4BA620AE-BED0-4D55-BD7A-46F8A981BD09}" type="presParOf" srcId="{9BBBB98D-BBCA-4312-8224-47E225F5D41E}" destId="{A58B4F06-7A62-437F-8B55-BB1A8C6E97C6}" srcOrd="7" destOrd="0" presId="urn:microsoft.com/office/officeart/2005/8/layout/bProcess3"/>
    <dgm:cxn modelId="{0024393F-0591-4622-897D-1904A41E6154}" type="presParOf" srcId="{A58B4F06-7A62-437F-8B55-BB1A8C6E97C6}" destId="{8D4713DF-9D8A-4C97-B599-54CC9EA2B175}" srcOrd="0" destOrd="0" presId="urn:microsoft.com/office/officeart/2005/8/layout/bProcess3"/>
    <dgm:cxn modelId="{6F63D10E-B3F4-4832-9141-781A25B00AFA}" type="presParOf" srcId="{9BBBB98D-BBCA-4312-8224-47E225F5D41E}" destId="{0EA6B406-C819-48A8-B61C-0C494A45BF2A}"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13238-FCE1-4FCA-976C-4EA18529231E}" type="doc">
      <dgm:prSet loTypeId="urn:microsoft.com/office/officeart/2005/8/layout/pyramid2" loCatId="list" qsTypeId="urn:microsoft.com/office/officeart/2005/8/quickstyle/simple1" qsCatId="simple" csTypeId="urn:microsoft.com/office/officeart/2005/8/colors/accent1_2" csCatId="accent1" phldr="1"/>
      <dgm:spPr/>
    </dgm:pt>
    <dgm:pt modelId="{5FBB8204-F93E-4128-87F2-BA04402E26B5}">
      <dgm:prSet phldrT="[Texto]"/>
      <dgm:spPr/>
      <dgm:t>
        <a:bodyPr/>
        <a:lstStyle/>
        <a:p>
          <a:r>
            <a:rPr lang="es-EC" dirty="0"/>
            <a:t>Liga de Loja</a:t>
          </a:r>
        </a:p>
      </dgm:t>
    </dgm:pt>
    <dgm:pt modelId="{08D6BF68-D3C5-4AB2-906A-B9B51EE96381}" type="parTrans" cxnId="{1A2B9523-9288-4FCA-A299-2B6D4052821E}">
      <dgm:prSet/>
      <dgm:spPr/>
      <dgm:t>
        <a:bodyPr/>
        <a:lstStyle/>
        <a:p>
          <a:endParaRPr lang="es-EC"/>
        </a:p>
      </dgm:t>
    </dgm:pt>
    <dgm:pt modelId="{F7555A7E-C82E-4245-83C2-AE557D04B153}" type="sibTrans" cxnId="{1A2B9523-9288-4FCA-A299-2B6D4052821E}">
      <dgm:prSet/>
      <dgm:spPr/>
      <dgm:t>
        <a:bodyPr/>
        <a:lstStyle/>
        <a:p>
          <a:endParaRPr lang="es-EC"/>
        </a:p>
      </dgm:t>
    </dgm:pt>
    <dgm:pt modelId="{4A90A5AF-FAFD-4F3C-AB90-F52244978336}">
      <dgm:prSet phldrT="[Texto]"/>
      <dgm:spPr/>
      <dgm:t>
        <a:bodyPr/>
        <a:lstStyle/>
        <a:p>
          <a:r>
            <a:rPr lang="es-EC" dirty="0"/>
            <a:t>16 jugadores</a:t>
          </a:r>
        </a:p>
      </dgm:t>
    </dgm:pt>
    <dgm:pt modelId="{00B09C0A-C1D3-40C1-8B3B-212094FB5E5C}" type="parTrans" cxnId="{11F572F5-6E55-4CEF-820D-130E19AA4839}">
      <dgm:prSet/>
      <dgm:spPr/>
      <dgm:t>
        <a:bodyPr/>
        <a:lstStyle/>
        <a:p>
          <a:endParaRPr lang="es-EC"/>
        </a:p>
      </dgm:t>
    </dgm:pt>
    <dgm:pt modelId="{EF9C1C91-A4A7-4686-B73A-D71BAF64D15A}" type="sibTrans" cxnId="{11F572F5-6E55-4CEF-820D-130E19AA4839}">
      <dgm:prSet/>
      <dgm:spPr/>
      <dgm:t>
        <a:bodyPr/>
        <a:lstStyle/>
        <a:p>
          <a:endParaRPr lang="es-EC"/>
        </a:p>
      </dgm:t>
    </dgm:pt>
    <dgm:pt modelId="{7E72D24C-81B7-47A0-BBC0-9BA5848D01FB}">
      <dgm:prSet phldrT="[Texto]"/>
      <dgm:spPr/>
      <dgm:t>
        <a:bodyPr/>
        <a:lstStyle/>
        <a:p>
          <a:r>
            <a:rPr lang="es-EC" dirty="0"/>
            <a:t>10 a 12 años</a:t>
          </a:r>
        </a:p>
      </dgm:t>
    </dgm:pt>
    <dgm:pt modelId="{D47F7849-6BB6-4647-A564-2464CA36E2AE}" type="parTrans" cxnId="{E984783D-2333-4251-A924-291B950EE5D4}">
      <dgm:prSet/>
      <dgm:spPr/>
      <dgm:t>
        <a:bodyPr/>
        <a:lstStyle/>
        <a:p>
          <a:endParaRPr lang="es-EC"/>
        </a:p>
      </dgm:t>
    </dgm:pt>
    <dgm:pt modelId="{DE115486-31AD-4990-8C21-EF771E7DE292}" type="sibTrans" cxnId="{E984783D-2333-4251-A924-291B950EE5D4}">
      <dgm:prSet/>
      <dgm:spPr/>
      <dgm:t>
        <a:bodyPr/>
        <a:lstStyle/>
        <a:p>
          <a:endParaRPr lang="es-EC"/>
        </a:p>
      </dgm:t>
    </dgm:pt>
    <dgm:pt modelId="{A7D09A44-9428-4F09-98C3-CCEB120A74A6}" type="pres">
      <dgm:prSet presAssocID="{9B113238-FCE1-4FCA-976C-4EA18529231E}" presName="compositeShape" presStyleCnt="0">
        <dgm:presLayoutVars>
          <dgm:dir/>
          <dgm:resizeHandles/>
        </dgm:presLayoutVars>
      </dgm:prSet>
      <dgm:spPr/>
    </dgm:pt>
    <dgm:pt modelId="{EB19B4E7-CBCD-4CD0-870B-78E10E87AAC5}" type="pres">
      <dgm:prSet presAssocID="{9B113238-FCE1-4FCA-976C-4EA18529231E}" presName="pyramid" presStyleLbl="node1"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08D7DDC-CEA9-42F5-863D-C2508B3940B5}" type="pres">
      <dgm:prSet presAssocID="{9B113238-FCE1-4FCA-976C-4EA18529231E}" presName="theList" presStyleCnt="0"/>
      <dgm:spPr/>
    </dgm:pt>
    <dgm:pt modelId="{98D8EE1E-449C-4C33-B1A0-04729B35D85F}" type="pres">
      <dgm:prSet presAssocID="{5FBB8204-F93E-4128-87F2-BA04402E26B5}" presName="aNode" presStyleLbl="fgAcc1" presStyleIdx="0" presStyleCnt="3">
        <dgm:presLayoutVars>
          <dgm:bulletEnabled val="1"/>
        </dgm:presLayoutVars>
      </dgm:prSet>
      <dgm:spPr/>
      <dgm:t>
        <a:bodyPr/>
        <a:lstStyle/>
        <a:p>
          <a:endParaRPr lang="es-EC"/>
        </a:p>
      </dgm:t>
    </dgm:pt>
    <dgm:pt modelId="{39D30762-28C8-4410-A6C5-0245F3F71BBF}" type="pres">
      <dgm:prSet presAssocID="{5FBB8204-F93E-4128-87F2-BA04402E26B5}" presName="aSpace" presStyleCnt="0"/>
      <dgm:spPr/>
    </dgm:pt>
    <dgm:pt modelId="{52189F4A-8B16-445D-97F0-2B2112C23AFA}" type="pres">
      <dgm:prSet presAssocID="{4A90A5AF-FAFD-4F3C-AB90-F52244978336}" presName="aNode" presStyleLbl="fgAcc1" presStyleIdx="1" presStyleCnt="3">
        <dgm:presLayoutVars>
          <dgm:bulletEnabled val="1"/>
        </dgm:presLayoutVars>
      </dgm:prSet>
      <dgm:spPr/>
      <dgm:t>
        <a:bodyPr/>
        <a:lstStyle/>
        <a:p>
          <a:endParaRPr lang="es-EC"/>
        </a:p>
      </dgm:t>
    </dgm:pt>
    <dgm:pt modelId="{9A379143-1AD6-4436-858D-2D1B20B68BA6}" type="pres">
      <dgm:prSet presAssocID="{4A90A5AF-FAFD-4F3C-AB90-F52244978336}" presName="aSpace" presStyleCnt="0"/>
      <dgm:spPr/>
    </dgm:pt>
    <dgm:pt modelId="{FF69F909-C7D3-4E07-A773-99BA3B0E014C}" type="pres">
      <dgm:prSet presAssocID="{7E72D24C-81B7-47A0-BBC0-9BA5848D01FB}" presName="aNode" presStyleLbl="fgAcc1" presStyleIdx="2" presStyleCnt="3">
        <dgm:presLayoutVars>
          <dgm:bulletEnabled val="1"/>
        </dgm:presLayoutVars>
      </dgm:prSet>
      <dgm:spPr/>
      <dgm:t>
        <a:bodyPr/>
        <a:lstStyle/>
        <a:p>
          <a:endParaRPr lang="es-EC"/>
        </a:p>
      </dgm:t>
    </dgm:pt>
    <dgm:pt modelId="{7525648C-E6D3-426B-BB48-2A3004AB9ADF}" type="pres">
      <dgm:prSet presAssocID="{7E72D24C-81B7-47A0-BBC0-9BA5848D01FB}" presName="aSpace" presStyleCnt="0"/>
      <dgm:spPr/>
    </dgm:pt>
  </dgm:ptLst>
  <dgm:cxnLst>
    <dgm:cxn modelId="{8E8BF5FB-6D75-4879-83E6-585794B9153E}" type="presOf" srcId="{7E72D24C-81B7-47A0-BBC0-9BA5848D01FB}" destId="{FF69F909-C7D3-4E07-A773-99BA3B0E014C}" srcOrd="0" destOrd="0" presId="urn:microsoft.com/office/officeart/2005/8/layout/pyramid2"/>
    <dgm:cxn modelId="{F3CF1D7B-786F-458B-AA53-CDFB3811D6B2}" type="presOf" srcId="{5FBB8204-F93E-4128-87F2-BA04402E26B5}" destId="{98D8EE1E-449C-4C33-B1A0-04729B35D85F}" srcOrd="0" destOrd="0" presId="urn:microsoft.com/office/officeart/2005/8/layout/pyramid2"/>
    <dgm:cxn modelId="{C5AAEECC-1CE0-45BB-B5D5-8DE9A6F13A22}" type="presOf" srcId="{9B113238-FCE1-4FCA-976C-4EA18529231E}" destId="{A7D09A44-9428-4F09-98C3-CCEB120A74A6}" srcOrd="0" destOrd="0" presId="urn:microsoft.com/office/officeart/2005/8/layout/pyramid2"/>
    <dgm:cxn modelId="{988D6F5E-639F-4BB1-9E2E-901FDD40E1C5}" type="presOf" srcId="{4A90A5AF-FAFD-4F3C-AB90-F52244978336}" destId="{52189F4A-8B16-445D-97F0-2B2112C23AFA}" srcOrd="0" destOrd="0" presId="urn:microsoft.com/office/officeart/2005/8/layout/pyramid2"/>
    <dgm:cxn modelId="{1A2B9523-9288-4FCA-A299-2B6D4052821E}" srcId="{9B113238-FCE1-4FCA-976C-4EA18529231E}" destId="{5FBB8204-F93E-4128-87F2-BA04402E26B5}" srcOrd="0" destOrd="0" parTransId="{08D6BF68-D3C5-4AB2-906A-B9B51EE96381}" sibTransId="{F7555A7E-C82E-4245-83C2-AE557D04B153}"/>
    <dgm:cxn modelId="{11F572F5-6E55-4CEF-820D-130E19AA4839}" srcId="{9B113238-FCE1-4FCA-976C-4EA18529231E}" destId="{4A90A5AF-FAFD-4F3C-AB90-F52244978336}" srcOrd="1" destOrd="0" parTransId="{00B09C0A-C1D3-40C1-8B3B-212094FB5E5C}" sibTransId="{EF9C1C91-A4A7-4686-B73A-D71BAF64D15A}"/>
    <dgm:cxn modelId="{E984783D-2333-4251-A924-291B950EE5D4}" srcId="{9B113238-FCE1-4FCA-976C-4EA18529231E}" destId="{7E72D24C-81B7-47A0-BBC0-9BA5848D01FB}" srcOrd="2" destOrd="0" parTransId="{D47F7849-6BB6-4647-A564-2464CA36E2AE}" sibTransId="{DE115486-31AD-4990-8C21-EF771E7DE292}"/>
    <dgm:cxn modelId="{4B77ED35-CA6A-43C4-9D24-BF4EBABDCF4E}" type="presParOf" srcId="{A7D09A44-9428-4F09-98C3-CCEB120A74A6}" destId="{EB19B4E7-CBCD-4CD0-870B-78E10E87AAC5}" srcOrd="0" destOrd="0" presId="urn:microsoft.com/office/officeart/2005/8/layout/pyramid2"/>
    <dgm:cxn modelId="{BA9AB798-4B02-4758-804B-B2F22A031D63}" type="presParOf" srcId="{A7D09A44-9428-4F09-98C3-CCEB120A74A6}" destId="{F08D7DDC-CEA9-42F5-863D-C2508B3940B5}" srcOrd="1" destOrd="0" presId="urn:microsoft.com/office/officeart/2005/8/layout/pyramid2"/>
    <dgm:cxn modelId="{23666B20-C149-44BC-8165-D871E2744A63}" type="presParOf" srcId="{F08D7DDC-CEA9-42F5-863D-C2508B3940B5}" destId="{98D8EE1E-449C-4C33-B1A0-04729B35D85F}" srcOrd="0" destOrd="0" presId="urn:microsoft.com/office/officeart/2005/8/layout/pyramid2"/>
    <dgm:cxn modelId="{6FEA84D3-CB42-4EC2-AFDF-F70A24CAEB85}" type="presParOf" srcId="{F08D7DDC-CEA9-42F5-863D-C2508B3940B5}" destId="{39D30762-28C8-4410-A6C5-0245F3F71BBF}" srcOrd="1" destOrd="0" presId="urn:microsoft.com/office/officeart/2005/8/layout/pyramid2"/>
    <dgm:cxn modelId="{A5A68BF2-BAD9-4778-8E4D-F9BB40CE9F0D}" type="presParOf" srcId="{F08D7DDC-CEA9-42F5-863D-C2508B3940B5}" destId="{52189F4A-8B16-445D-97F0-2B2112C23AFA}" srcOrd="2" destOrd="0" presId="urn:microsoft.com/office/officeart/2005/8/layout/pyramid2"/>
    <dgm:cxn modelId="{B70325EE-A2EA-4336-8358-8092F6E5757D}" type="presParOf" srcId="{F08D7DDC-CEA9-42F5-863D-C2508B3940B5}" destId="{9A379143-1AD6-4436-858D-2D1B20B68BA6}" srcOrd="3" destOrd="0" presId="urn:microsoft.com/office/officeart/2005/8/layout/pyramid2"/>
    <dgm:cxn modelId="{1A562A78-2C81-4106-80F5-3CB9EBC42A94}" type="presParOf" srcId="{F08D7DDC-CEA9-42F5-863D-C2508B3940B5}" destId="{FF69F909-C7D3-4E07-A773-99BA3B0E014C}" srcOrd="4" destOrd="0" presId="urn:microsoft.com/office/officeart/2005/8/layout/pyramid2"/>
    <dgm:cxn modelId="{9725D9BC-EA32-4E5F-833E-2FB8FDB5E0CF}" type="presParOf" srcId="{F08D7DDC-CEA9-42F5-863D-C2508B3940B5}" destId="{7525648C-E6D3-426B-BB48-2A3004AB9AD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10797F-8AAF-489E-B86B-1D07D368548C}" type="doc">
      <dgm:prSet loTypeId="urn:microsoft.com/office/officeart/2005/8/layout/hProcess9" loCatId="process" qsTypeId="urn:microsoft.com/office/officeart/2005/8/quickstyle/simple1" qsCatId="simple" csTypeId="urn:microsoft.com/office/officeart/2005/8/colors/accent1_2" csCatId="accent1" phldr="1"/>
      <dgm:spPr>
        <a:scene3d>
          <a:camera prst="perspectiveFront" fov="3300000">
            <a:rot lat="486000" lon="19530000" rev="174000"/>
          </a:camera>
          <a:lightRig rig="harsh" dir="t">
            <a:rot lat="0" lon="0" rev="3000000"/>
          </a:lightRig>
        </a:scene3d>
      </dgm:spPr>
    </dgm:pt>
    <dgm:pt modelId="{8549FE2E-6D52-42EF-A482-5A5913F9405F}">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EC" dirty="0"/>
            <a:t>Batería de test técnicos </a:t>
          </a:r>
        </a:p>
      </dgm:t>
    </dgm:pt>
    <dgm:pt modelId="{A2D17247-0319-4EAF-805D-AC612B5E90E1}" type="parTrans" cxnId="{3F87A913-72D6-4B48-ADAC-B61A85A48F6B}">
      <dgm:prSet/>
      <dgm:spPr/>
      <dgm:t>
        <a:bodyPr/>
        <a:lstStyle/>
        <a:p>
          <a:endParaRPr lang="es-EC"/>
        </a:p>
      </dgm:t>
    </dgm:pt>
    <dgm:pt modelId="{594E0647-D8CE-49FD-9877-222F9EBF571C}" type="sibTrans" cxnId="{3F87A913-72D6-4B48-ADAC-B61A85A48F6B}">
      <dgm:prSet/>
      <dgm:spPr/>
      <dgm:t>
        <a:bodyPr/>
        <a:lstStyle/>
        <a:p>
          <a:endParaRPr lang="es-EC"/>
        </a:p>
      </dgm:t>
    </dgm:pt>
    <dgm:pt modelId="{B2E4E97D-CE94-4464-8175-A3C738445693}">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EC" dirty="0"/>
            <a:t>Sánchez 2021</a:t>
          </a:r>
        </a:p>
      </dgm:t>
    </dgm:pt>
    <dgm:pt modelId="{4B10C70C-D8C3-4594-B5C9-EC92960EE2D3}" type="parTrans" cxnId="{5BC350AC-A671-46BA-BD2B-3E95BDA9F4A8}">
      <dgm:prSet/>
      <dgm:spPr/>
      <dgm:t>
        <a:bodyPr/>
        <a:lstStyle/>
        <a:p>
          <a:endParaRPr lang="es-EC"/>
        </a:p>
      </dgm:t>
    </dgm:pt>
    <dgm:pt modelId="{3B2411BF-9792-42A2-A534-038417ABD6E5}" type="sibTrans" cxnId="{5BC350AC-A671-46BA-BD2B-3E95BDA9F4A8}">
      <dgm:prSet/>
      <dgm:spPr/>
      <dgm:t>
        <a:bodyPr/>
        <a:lstStyle/>
        <a:p>
          <a:endParaRPr lang="es-EC"/>
        </a:p>
      </dgm:t>
    </dgm:pt>
    <dgm:pt modelId="{E3E38EB8-C834-4DD1-B43F-7CD9447D142A}">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EC" dirty="0"/>
            <a:t>Factores externos</a:t>
          </a:r>
        </a:p>
      </dgm:t>
    </dgm:pt>
    <dgm:pt modelId="{29556C92-5478-4068-B822-C5287317D2CA}" type="parTrans" cxnId="{7411292F-7360-4146-BB63-8E4546D2ACE8}">
      <dgm:prSet/>
      <dgm:spPr/>
      <dgm:t>
        <a:bodyPr/>
        <a:lstStyle/>
        <a:p>
          <a:endParaRPr lang="es-EC"/>
        </a:p>
      </dgm:t>
    </dgm:pt>
    <dgm:pt modelId="{A169D6C9-4D2D-4C26-AEF4-14031626BA16}" type="sibTrans" cxnId="{7411292F-7360-4146-BB63-8E4546D2ACE8}">
      <dgm:prSet/>
      <dgm:spPr/>
      <dgm:t>
        <a:bodyPr/>
        <a:lstStyle/>
        <a:p>
          <a:endParaRPr lang="es-EC"/>
        </a:p>
      </dgm:t>
    </dgm:pt>
    <dgm:pt modelId="{8D00A25A-273D-40D7-B404-CA25F21C44BA}" type="pres">
      <dgm:prSet presAssocID="{C710797F-8AAF-489E-B86B-1D07D368548C}" presName="CompostProcess" presStyleCnt="0">
        <dgm:presLayoutVars>
          <dgm:dir/>
          <dgm:resizeHandles val="exact"/>
        </dgm:presLayoutVars>
      </dgm:prSet>
      <dgm:spPr/>
    </dgm:pt>
    <dgm:pt modelId="{632388AE-B5AD-4777-B02D-8C4B1BBBD7C8}" type="pres">
      <dgm:prSet presAssocID="{C710797F-8AAF-489E-B86B-1D07D368548C}" presName="arrow" presStyleLbl="bgShp" presStyleIdx="0" presStyleCn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13105643-2DB6-420A-A5D5-7FAE61DB2706}" type="pres">
      <dgm:prSet presAssocID="{C710797F-8AAF-489E-B86B-1D07D368548C}" presName="linearProcess"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4161A578-9675-4647-BAFD-7E68BF1F73B3}" type="pres">
      <dgm:prSet presAssocID="{8549FE2E-6D52-42EF-A482-5A5913F9405F}" presName="textNode" presStyleLbl="node1" presStyleIdx="0" presStyleCnt="3">
        <dgm:presLayoutVars>
          <dgm:bulletEnabled val="1"/>
        </dgm:presLayoutVars>
      </dgm:prSet>
      <dgm:spPr/>
      <dgm:t>
        <a:bodyPr/>
        <a:lstStyle/>
        <a:p>
          <a:endParaRPr lang="es-EC"/>
        </a:p>
      </dgm:t>
    </dgm:pt>
    <dgm:pt modelId="{7FAFFCA5-B669-4BB3-94A7-4C91D557B021}" type="pres">
      <dgm:prSet presAssocID="{594E0647-D8CE-49FD-9877-222F9EBF571C}" presName="sibTrans"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2E410D2B-C4F8-45BE-89A6-551C6CB97A21}" type="pres">
      <dgm:prSet presAssocID="{B2E4E97D-CE94-4464-8175-A3C738445693}" presName="textNode" presStyleLbl="node1" presStyleIdx="1" presStyleCnt="3">
        <dgm:presLayoutVars>
          <dgm:bulletEnabled val="1"/>
        </dgm:presLayoutVars>
      </dgm:prSet>
      <dgm:spPr/>
      <dgm:t>
        <a:bodyPr/>
        <a:lstStyle/>
        <a:p>
          <a:endParaRPr lang="es-EC"/>
        </a:p>
      </dgm:t>
    </dgm:pt>
    <dgm:pt modelId="{10CECEAE-8F13-4539-B9AA-0336334C077F}" type="pres">
      <dgm:prSet presAssocID="{3B2411BF-9792-42A2-A534-038417ABD6E5}" presName="sibTrans"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A183A278-E146-495B-89E8-3D5B5B2311C6}" type="pres">
      <dgm:prSet presAssocID="{E3E38EB8-C834-4DD1-B43F-7CD9447D142A}" presName="textNode" presStyleLbl="node1" presStyleIdx="2" presStyleCnt="3">
        <dgm:presLayoutVars>
          <dgm:bulletEnabled val="1"/>
        </dgm:presLayoutVars>
      </dgm:prSet>
      <dgm:spPr/>
      <dgm:t>
        <a:bodyPr/>
        <a:lstStyle/>
        <a:p>
          <a:endParaRPr lang="es-EC"/>
        </a:p>
      </dgm:t>
    </dgm:pt>
  </dgm:ptLst>
  <dgm:cxnLst>
    <dgm:cxn modelId="{5BC350AC-A671-46BA-BD2B-3E95BDA9F4A8}" srcId="{C710797F-8AAF-489E-B86B-1D07D368548C}" destId="{B2E4E97D-CE94-4464-8175-A3C738445693}" srcOrd="1" destOrd="0" parTransId="{4B10C70C-D8C3-4594-B5C9-EC92960EE2D3}" sibTransId="{3B2411BF-9792-42A2-A534-038417ABD6E5}"/>
    <dgm:cxn modelId="{7411292F-7360-4146-BB63-8E4546D2ACE8}" srcId="{C710797F-8AAF-489E-B86B-1D07D368548C}" destId="{E3E38EB8-C834-4DD1-B43F-7CD9447D142A}" srcOrd="2" destOrd="0" parTransId="{29556C92-5478-4068-B822-C5287317D2CA}" sibTransId="{A169D6C9-4D2D-4C26-AEF4-14031626BA16}"/>
    <dgm:cxn modelId="{65A70548-8FD1-42E4-B690-1C693E03E216}" type="presOf" srcId="{C710797F-8AAF-489E-B86B-1D07D368548C}" destId="{8D00A25A-273D-40D7-B404-CA25F21C44BA}" srcOrd="0" destOrd="0" presId="urn:microsoft.com/office/officeart/2005/8/layout/hProcess9"/>
    <dgm:cxn modelId="{A4041252-F737-4768-BB9E-6B3487F262C0}" type="presOf" srcId="{8549FE2E-6D52-42EF-A482-5A5913F9405F}" destId="{4161A578-9675-4647-BAFD-7E68BF1F73B3}" srcOrd="0" destOrd="0" presId="urn:microsoft.com/office/officeart/2005/8/layout/hProcess9"/>
    <dgm:cxn modelId="{3F87A913-72D6-4B48-ADAC-B61A85A48F6B}" srcId="{C710797F-8AAF-489E-B86B-1D07D368548C}" destId="{8549FE2E-6D52-42EF-A482-5A5913F9405F}" srcOrd="0" destOrd="0" parTransId="{A2D17247-0319-4EAF-805D-AC612B5E90E1}" sibTransId="{594E0647-D8CE-49FD-9877-222F9EBF571C}"/>
    <dgm:cxn modelId="{444469EB-103F-41CE-A926-AC08FAC79B8A}" type="presOf" srcId="{E3E38EB8-C834-4DD1-B43F-7CD9447D142A}" destId="{A183A278-E146-495B-89E8-3D5B5B2311C6}" srcOrd="0" destOrd="0" presId="urn:microsoft.com/office/officeart/2005/8/layout/hProcess9"/>
    <dgm:cxn modelId="{8612ACBB-C144-49A4-850C-448A5453034A}" type="presOf" srcId="{B2E4E97D-CE94-4464-8175-A3C738445693}" destId="{2E410D2B-C4F8-45BE-89A6-551C6CB97A21}" srcOrd="0" destOrd="0" presId="urn:microsoft.com/office/officeart/2005/8/layout/hProcess9"/>
    <dgm:cxn modelId="{06BBD549-FF24-47B2-AF48-B852DEFC6D8B}" type="presParOf" srcId="{8D00A25A-273D-40D7-B404-CA25F21C44BA}" destId="{632388AE-B5AD-4777-B02D-8C4B1BBBD7C8}" srcOrd="0" destOrd="0" presId="urn:microsoft.com/office/officeart/2005/8/layout/hProcess9"/>
    <dgm:cxn modelId="{8BD91BF8-A0C3-4396-90A7-8313DA27DC90}" type="presParOf" srcId="{8D00A25A-273D-40D7-B404-CA25F21C44BA}" destId="{13105643-2DB6-420A-A5D5-7FAE61DB2706}" srcOrd="1" destOrd="0" presId="urn:microsoft.com/office/officeart/2005/8/layout/hProcess9"/>
    <dgm:cxn modelId="{F0A3E8FB-D56B-4CFB-A8F1-D32D1DC54A7B}" type="presParOf" srcId="{13105643-2DB6-420A-A5D5-7FAE61DB2706}" destId="{4161A578-9675-4647-BAFD-7E68BF1F73B3}" srcOrd="0" destOrd="0" presId="urn:microsoft.com/office/officeart/2005/8/layout/hProcess9"/>
    <dgm:cxn modelId="{F10DFE66-4A89-455E-9AD9-C7603B985F55}" type="presParOf" srcId="{13105643-2DB6-420A-A5D5-7FAE61DB2706}" destId="{7FAFFCA5-B669-4BB3-94A7-4C91D557B021}" srcOrd="1" destOrd="0" presId="urn:microsoft.com/office/officeart/2005/8/layout/hProcess9"/>
    <dgm:cxn modelId="{6EDE2919-21B2-41D5-82A5-D81688505FDD}" type="presParOf" srcId="{13105643-2DB6-420A-A5D5-7FAE61DB2706}" destId="{2E410D2B-C4F8-45BE-89A6-551C6CB97A21}" srcOrd="2" destOrd="0" presId="urn:microsoft.com/office/officeart/2005/8/layout/hProcess9"/>
    <dgm:cxn modelId="{C54EB396-00DF-451E-AF54-1178385518FC}" type="presParOf" srcId="{13105643-2DB6-420A-A5D5-7FAE61DB2706}" destId="{10CECEAE-8F13-4539-B9AA-0336334C077F}" srcOrd="3" destOrd="0" presId="urn:microsoft.com/office/officeart/2005/8/layout/hProcess9"/>
    <dgm:cxn modelId="{A5EC5E61-C31C-42D1-8592-C8FE2DFBA237}" type="presParOf" srcId="{13105643-2DB6-420A-A5D5-7FAE61DB2706}" destId="{A183A278-E146-495B-89E8-3D5B5B2311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395641-78D8-4AA5-8994-9C8700FCC6A4}" type="doc">
      <dgm:prSet loTypeId="urn:microsoft.com/office/officeart/2008/layout/VerticalCurvedList"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s-EC"/>
        </a:p>
      </dgm:t>
    </dgm:pt>
    <dgm:pt modelId="{3920BFA3-6ECE-4224-8D8B-AB95F4A5F7D9}">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 dirty="0">
              <a:solidFill>
                <a:schemeClr val="tx1"/>
              </a:solidFill>
              <a:effectLst/>
              <a:latin typeface="Arial" panose="020B0604020202020204" pitchFamily="34" charset="0"/>
              <a:ea typeface="Arial" panose="020B0604020202020204" pitchFamily="34" charset="0"/>
            </a:rPr>
            <a:t>Pretest de la batería de evaluación </a:t>
          </a:r>
          <a:endParaRPr lang="es-EC" dirty="0">
            <a:solidFill>
              <a:schemeClr val="tx1"/>
            </a:solidFill>
          </a:endParaRPr>
        </a:p>
      </dgm:t>
    </dgm:pt>
    <dgm:pt modelId="{0D74C469-8D87-43BD-B514-A036788B9CBD}" type="parTrans" cxnId="{237DC44A-6646-46C4-A2FD-6B0EAD66901C}">
      <dgm:prSet/>
      <dgm:spPr/>
      <dgm:t>
        <a:bodyPr/>
        <a:lstStyle/>
        <a:p>
          <a:endParaRPr lang="es-EC">
            <a:solidFill>
              <a:schemeClr val="tx1"/>
            </a:solidFill>
          </a:endParaRPr>
        </a:p>
      </dgm:t>
    </dgm:pt>
    <dgm:pt modelId="{5002D434-F871-4069-9436-B620ACC24BB7}" type="sibTrans" cxnId="{237DC44A-6646-46C4-A2FD-6B0EAD66901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C">
            <a:solidFill>
              <a:schemeClr val="tx1"/>
            </a:solidFill>
          </a:endParaRPr>
        </a:p>
      </dgm:t>
    </dgm:pt>
    <dgm:pt modelId="{C7DFE8A5-5DB5-43D2-BF10-24E176E0F057}">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es-ES" dirty="0" smtClean="0">
              <a:solidFill>
                <a:schemeClr val="tx1"/>
              </a:solidFill>
              <a:effectLst/>
              <a:latin typeface="Arial" panose="020B0604020202020204" pitchFamily="34" charset="0"/>
              <a:ea typeface="Arial" panose="020B0604020202020204" pitchFamily="34" charset="0"/>
            </a:rPr>
            <a:t>Diseña </a:t>
          </a:r>
          <a:r>
            <a:rPr lang="es-ES" dirty="0">
              <a:solidFill>
                <a:schemeClr val="tx1"/>
              </a:solidFill>
              <a:effectLst/>
              <a:latin typeface="Arial" panose="020B0604020202020204" pitchFamily="34" charset="0"/>
              <a:ea typeface="Arial" panose="020B0604020202020204" pitchFamily="34" charset="0"/>
            </a:rPr>
            <a:t>y se </a:t>
          </a:r>
          <a:r>
            <a:rPr lang="es-ES" dirty="0" smtClean="0">
              <a:solidFill>
                <a:schemeClr val="tx1"/>
              </a:solidFill>
              <a:effectLst/>
              <a:latin typeface="Arial" panose="020B0604020202020204" pitchFamily="34" charset="0"/>
              <a:ea typeface="Arial" panose="020B0604020202020204" pitchFamily="34" charset="0"/>
            </a:rPr>
            <a:t>aplica </a:t>
          </a:r>
          <a:r>
            <a:rPr lang="es-ES" dirty="0">
              <a:solidFill>
                <a:schemeClr val="tx1"/>
              </a:solidFill>
              <a:effectLst/>
              <a:latin typeface="Arial" panose="020B0604020202020204" pitchFamily="34" charset="0"/>
              <a:ea typeface="Arial" panose="020B0604020202020204" pitchFamily="34" charset="0"/>
            </a:rPr>
            <a:t>una serie de ejercicios técnicos con énfasis en la capacidad coordinativa de diferenciación</a:t>
          </a:r>
          <a:endParaRPr lang="es-EC" dirty="0">
            <a:solidFill>
              <a:schemeClr val="tx1"/>
            </a:solidFill>
          </a:endParaRPr>
        </a:p>
      </dgm:t>
    </dgm:pt>
    <dgm:pt modelId="{C6C61155-17C0-4618-A526-4403750A15EB}" type="parTrans" cxnId="{EA206A64-F057-4792-8B8F-4B0F3C4E1BE7}">
      <dgm:prSet/>
      <dgm:spPr/>
      <dgm:t>
        <a:bodyPr/>
        <a:lstStyle/>
        <a:p>
          <a:endParaRPr lang="es-EC">
            <a:solidFill>
              <a:schemeClr val="tx1"/>
            </a:solidFill>
          </a:endParaRPr>
        </a:p>
      </dgm:t>
    </dgm:pt>
    <dgm:pt modelId="{1F54C16D-8D23-40EB-8322-E1936275D107}" type="sibTrans" cxnId="{EA206A64-F057-4792-8B8F-4B0F3C4E1BE7}">
      <dgm:prSet/>
      <dgm:spPr/>
      <dgm:t>
        <a:bodyPr/>
        <a:lstStyle/>
        <a:p>
          <a:endParaRPr lang="es-EC">
            <a:solidFill>
              <a:schemeClr val="tx1"/>
            </a:solidFill>
          </a:endParaRPr>
        </a:p>
      </dgm:t>
    </dgm:pt>
    <dgm:pt modelId="{7192403C-2302-46E8-B42A-9047EC1BB595}">
      <dgm:prSet phldrT="[Tex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S" dirty="0" err="1">
              <a:solidFill>
                <a:schemeClr val="tx1"/>
              </a:solidFill>
              <a:effectLst/>
              <a:latin typeface="Arial" panose="020B0604020202020204" pitchFamily="34" charset="0"/>
              <a:ea typeface="Arial" panose="020B0604020202020204" pitchFamily="34" charset="0"/>
            </a:rPr>
            <a:t>Postest</a:t>
          </a:r>
          <a:r>
            <a:rPr lang="es-ES" dirty="0">
              <a:solidFill>
                <a:schemeClr val="tx1"/>
              </a:solidFill>
              <a:effectLst/>
              <a:latin typeface="Arial" panose="020B0604020202020204" pitchFamily="34" charset="0"/>
              <a:ea typeface="Arial" panose="020B0604020202020204" pitchFamily="34" charset="0"/>
            </a:rPr>
            <a:t> de la batería de evaluación </a:t>
          </a:r>
          <a:endParaRPr lang="es-EC" dirty="0">
            <a:solidFill>
              <a:schemeClr val="tx1"/>
            </a:solidFill>
          </a:endParaRPr>
        </a:p>
      </dgm:t>
    </dgm:pt>
    <dgm:pt modelId="{46A6CD91-F7D5-40CB-9979-DFB313E28063}" type="parTrans" cxnId="{43A4DCD1-FEA7-42E7-957A-0D502348A911}">
      <dgm:prSet/>
      <dgm:spPr/>
      <dgm:t>
        <a:bodyPr/>
        <a:lstStyle/>
        <a:p>
          <a:endParaRPr lang="es-EC">
            <a:solidFill>
              <a:schemeClr val="tx1"/>
            </a:solidFill>
          </a:endParaRPr>
        </a:p>
      </dgm:t>
    </dgm:pt>
    <dgm:pt modelId="{E34D7FC4-77B2-41BB-916A-F27F998A373D}" type="sibTrans" cxnId="{43A4DCD1-FEA7-42E7-957A-0D502348A911}">
      <dgm:prSet/>
      <dgm:spPr/>
      <dgm:t>
        <a:bodyPr/>
        <a:lstStyle/>
        <a:p>
          <a:endParaRPr lang="es-EC">
            <a:solidFill>
              <a:schemeClr val="tx1"/>
            </a:solidFill>
          </a:endParaRPr>
        </a:p>
      </dgm:t>
    </dgm:pt>
    <dgm:pt modelId="{F5C8312B-72EF-4B32-88E9-DC6DEE76AC23}" type="pres">
      <dgm:prSet presAssocID="{BB395641-78D8-4AA5-8994-9C8700FCC6A4}" presName="Name0" presStyleCnt="0">
        <dgm:presLayoutVars>
          <dgm:chMax val="7"/>
          <dgm:chPref val="7"/>
          <dgm:dir/>
        </dgm:presLayoutVars>
      </dgm:prSet>
      <dgm:spPr/>
      <dgm:t>
        <a:bodyPr/>
        <a:lstStyle/>
        <a:p>
          <a:endParaRPr lang="es-EC"/>
        </a:p>
      </dgm:t>
    </dgm:pt>
    <dgm:pt modelId="{DBF51A79-3A15-412C-A811-20C619788A1E}" type="pres">
      <dgm:prSet presAssocID="{BB395641-78D8-4AA5-8994-9C8700FCC6A4}" presName="Name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39535E8-1348-4444-8D89-25D76AD04837}" type="pres">
      <dgm:prSet presAssocID="{BB395641-78D8-4AA5-8994-9C8700FCC6A4}" presName="cy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39CF974-3ED3-46D1-A2B7-7C953124FA36}" type="pres">
      <dgm:prSet presAssocID="{BB395641-78D8-4AA5-8994-9C8700FCC6A4}" presName="srcNode" presStyleLbl="node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B5683FA-7BFA-4D75-A448-15E850ABA8D0}" type="pres">
      <dgm:prSet presAssocID="{BB395641-78D8-4AA5-8994-9C8700FCC6A4}" presName="conn" presStyleLbl="parChTrans1D2" presStyleIdx="0" presStyleCnt="1"/>
      <dgm:spPr/>
      <dgm:t>
        <a:bodyPr/>
        <a:lstStyle/>
        <a:p>
          <a:endParaRPr lang="es-EC"/>
        </a:p>
      </dgm:t>
    </dgm:pt>
    <dgm:pt modelId="{74602283-81DD-4D77-BF5E-B577D32938F0}" type="pres">
      <dgm:prSet presAssocID="{BB395641-78D8-4AA5-8994-9C8700FCC6A4}" presName="extraNode" presStyleLbl="node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CEF8A78-CAA6-45B9-B83B-AAC9AACDB409}" type="pres">
      <dgm:prSet presAssocID="{BB395641-78D8-4AA5-8994-9C8700FCC6A4}" presName="dstNode" presStyleLbl="node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E1F2C35-F0CA-4CB6-833D-7157A31A443F}" type="pres">
      <dgm:prSet presAssocID="{3920BFA3-6ECE-4224-8D8B-AB95F4A5F7D9}" presName="text_1" presStyleLbl="node1" presStyleIdx="0" presStyleCnt="3">
        <dgm:presLayoutVars>
          <dgm:bulletEnabled val="1"/>
        </dgm:presLayoutVars>
      </dgm:prSet>
      <dgm:spPr/>
      <dgm:t>
        <a:bodyPr/>
        <a:lstStyle/>
        <a:p>
          <a:endParaRPr lang="es-EC"/>
        </a:p>
      </dgm:t>
    </dgm:pt>
    <dgm:pt modelId="{396B2FA0-9710-484C-A578-9A31501CE2BD}" type="pres">
      <dgm:prSet presAssocID="{3920BFA3-6ECE-4224-8D8B-AB95F4A5F7D9}" presName="accent_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A8DB7A7-BDB8-476B-9F38-F2BCDD5BFB57}" type="pres">
      <dgm:prSet presAssocID="{3920BFA3-6ECE-4224-8D8B-AB95F4A5F7D9}" presName="accentRepeatNode" presStyleLbl="solidFgAcc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A088EE5-6404-4FE4-A189-928683DCE82F}" type="pres">
      <dgm:prSet presAssocID="{C7DFE8A5-5DB5-43D2-BF10-24E176E0F057}" presName="text_2" presStyleLbl="node1" presStyleIdx="1" presStyleCnt="3">
        <dgm:presLayoutVars>
          <dgm:bulletEnabled val="1"/>
        </dgm:presLayoutVars>
      </dgm:prSet>
      <dgm:spPr/>
      <dgm:t>
        <a:bodyPr/>
        <a:lstStyle/>
        <a:p>
          <a:endParaRPr lang="es-EC"/>
        </a:p>
      </dgm:t>
    </dgm:pt>
    <dgm:pt modelId="{B0DC6832-D9AD-40F1-9758-B628950CE2C6}" type="pres">
      <dgm:prSet presAssocID="{C7DFE8A5-5DB5-43D2-BF10-24E176E0F057}" presName="accent_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96450A7-9F8B-43C7-816F-A301EEF47C73}" type="pres">
      <dgm:prSet presAssocID="{C7DFE8A5-5DB5-43D2-BF10-24E176E0F057}" presName="accentRepeatNode" presStyleLbl="solidFgAcc1" presStyleIdx="1"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829F50-0555-4276-A1DE-E242A72A8122}" type="pres">
      <dgm:prSet presAssocID="{7192403C-2302-46E8-B42A-9047EC1BB595}" presName="text_3" presStyleLbl="node1" presStyleIdx="2" presStyleCnt="3">
        <dgm:presLayoutVars>
          <dgm:bulletEnabled val="1"/>
        </dgm:presLayoutVars>
      </dgm:prSet>
      <dgm:spPr/>
      <dgm:t>
        <a:bodyPr/>
        <a:lstStyle/>
        <a:p>
          <a:endParaRPr lang="es-EC"/>
        </a:p>
      </dgm:t>
    </dgm:pt>
    <dgm:pt modelId="{15CD31CC-B8D6-4365-90A6-4C79176DC120}" type="pres">
      <dgm:prSet presAssocID="{7192403C-2302-46E8-B42A-9047EC1BB595}" presName="accent_3"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C187757-4674-4936-88E3-C2B8C5CC1E71}" type="pres">
      <dgm:prSet presAssocID="{7192403C-2302-46E8-B42A-9047EC1BB595}" presName="accentRepeatNode" presStyleLbl="solidFgAcc1" presStyleIdx="2"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F8C268B4-8BC6-4018-9921-0423FEB87872}" type="presOf" srcId="{5002D434-F871-4069-9436-B620ACC24BB7}" destId="{DB5683FA-7BFA-4D75-A448-15E850ABA8D0}" srcOrd="0" destOrd="0" presId="urn:microsoft.com/office/officeart/2008/layout/VerticalCurvedList"/>
    <dgm:cxn modelId="{43A4DCD1-FEA7-42E7-957A-0D502348A911}" srcId="{BB395641-78D8-4AA5-8994-9C8700FCC6A4}" destId="{7192403C-2302-46E8-B42A-9047EC1BB595}" srcOrd="2" destOrd="0" parTransId="{46A6CD91-F7D5-40CB-9979-DFB313E28063}" sibTransId="{E34D7FC4-77B2-41BB-916A-F27F998A373D}"/>
    <dgm:cxn modelId="{77EC2897-9349-4816-8DDE-5B3B72DD717C}" type="presOf" srcId="{3920BFA3-6ECE-4224-8D8B-AB95F4A5F7D9}" destId="{1E1F2C35-F0CA-4CB6-833D-7157A31A443F}" srcOrd="0" destOrd="0" presId="urn:microsoft.com/office/officeart/2008/layout/VerticalCurvedList"/>
    <dgm:cxn modelId="{61019740-49B8-4F54-9B0F-82198A9E4EF3}" type="presOf" srcId="{BB395641-78D8-4AA5-8994-9C8700FCC6A4}" destId="{F5C8312B-72EF-4B32-88E9-DC6DEE76AC23}" srcOrd="0" destOrd="0" presId="urn:microsoft.com/office/officeart/2008/layout/VerticalCurvedList"/>
    <dgm:cxn modelId="{CFD93463-DC2B-4B58-885F-B8A4D12D68AA}" type="presOf" srcId="{C7DFE8A5-5DB5-43D2-BF10-24E176E0F057}" destId="{8A088EE5-6404-4FE4-A189-928683DCE82F}" srcOrd="0" destOrd="0" presId="urn:microsoft.com/office/officeart/2008/layout/VerticalCurvedList"/>
    <dgm:cxn modelId="{237DC44A-6646-46C4-A2FD-6B0EAD66901C}" srcId="{BB395641-78D8-4AA5-8994-9C8700FCC6A4}" destId="{3920BFA3-6ECE-4224-8D8B-AB95F4A5F7D9}" srcOrd="0" destOrd="0" parTransId="{0D74C469-8D87-43BD-B514-A036788B9CBD}" sibTransId="{5002D434-F871-4069-9436-B620ACC24BB7}"/>
    <dgm:cxn modelId="{EA206A64-F057-4792-8B8F-4B0F3C4E1BE7}" srcId="{BB395641-78D8-4AA5-8994-9C8700FCC6A4}" destId="{C7DFE8A5-5DB5-43D2-BF10-24E176E0F057}" srcOrd="1" destOrd="0" parTransId="{C6C61155-17C0-4618-A526-4403750A15EB}" sibTransId="{1F54C16D-8D23-40EB-8322-E1936275D107}"/>
    <dgm:cxn modelId="{229AB6BB-98D0-404B-8DA2-73F4153B2086}" type="presOf" srcId="{7192403C-2302-46E8-B42A-9047EC1BB595}" destId="{B2829F50-0555-4276-A1DE-E242A72A8122}" srcOrd="0" destOrd="0" presId="urn:microsoft.com/office/officeart/2008/layout/VerticalCurvedList"/>
    <dgm:cxn modelId="{31C04E8D-B11A-4A7E-9130-64D4247C36F8}" type="presParOf" srcId="{F5C8312B-72EF-4B32-88E9-DC6DEE76AC23}" destId="{DBF51A79-3A15-412C-A811-20C619788A1E}" srcOrd="0" destOrd="0" presId="urn:microsoft.com/office/officeart/2008/layout/VerticalCurvedList"/>
    <dgm:cxn modelId="{6512F438-08BF-429F-B4A1-271860BFD70B}" type="presParOf" srcId="{DBF51A79-3A15-412C-A811-20C619788A1E}" destId="{339535E8-1348-4444-8D89-25D76AD04837}" srcOrd="0" destOrd="0" presId="urn:microsoft.com/office/officeart/2008/layout/VerticalCurvedList"/>
    <dgm:cxn modelId="{B7DE04FE-D08C-46C0-9DF3-5C6B526AA822}" type="presParOf" srcId="{339535E8-1348-4444-8D89-25D76AD04837}" destId="{439CF974-3ED3-46D1-A2B7-7C953124FA36}" srcOrd="0" destOrd="0" presId="urn:microsoft.com/office/officeart/2008/layout/VerticalCurvedList"/>
    <dgm:cxn modelId="{BF168BF3-0137-497C-A9F3-090590766BB7}" type="presParOf" srcId="{339535E8-1348-4444-8D89-25D76AD04837}" destId="{DB5683FA-7BFA-4D75-A448-15E850ABA8D0}" srcOrd="1" destOrd="0" presId="urn:microsoft.com/office/officeart/2008/layout/VerticalCurvedList"/>
    <dgm:cxn modelId="{A4938012-6C08-44B4-B20A-BF3FFFCE0C53}" type="presParOf" srcId="{339535E8-1348-4444-8D89-25D76AD04837}" destId="{74602283-81DD-4D77-BF5E-B577D32938F0}" srcOrd="2" destOrd="0" presId="urn:microsoft.com/office/officeart/2008/layout/VerticalCurvedList"/>
    <dgm:cxn modelId="{6791B510-0245-4898-B605-B09F2CB43CC2}" type="presParOf" srcId="{339535E8-1348-4444-8D89-25D76AD04837}" destId="{9CEF8A78-CAA6-45B9-B83B-AAC9AACDB409}" srcOrd="3" destOrd="0" presId="urn:microsoft.com/office/officeart/2008/layout/VerticalCurvedList"/>
    <dgm:cxn modelId="{18770F86-9C93-4D5C-A990-A37FB5E0D7F8}" type="presParOf" srcId="{DBF51A79-3A15-412C-A811-20C619788A1E}" destId="{1E1F2C35-F0CA-4CB6-833D-7157A31A443F}" srcOrd="1" destOrd="0" presId="urn:microsoft.com/office/officeart/2008/layout/VerticalCurvedList"/>
    <dgm:cxn modelId="{94135A29-DE86-4D38-8E71-EA344DC95951}" type="presParOf" srcId="{DBF51A79-3A15-412C-A811-20C619788A1E}" destId="{396B2FA0-9710-484C-A578-9A31501CE2BD}" srcOrd="2" destOrd="0" presId="urn:microsoft.com/office/officeart/2008/layout/VerticalCurvedList"/>
    <dgm:cxn modelId="{7BF598B7-92B1-4CB3-BBEB-D562C87425F8}" type="presParOf" srcId="{396B2FA0-9710-484C-A578-9A31501CE2BD}" destId="{6A8DB7A7-BDB8-476B-9F38-F2BCDD5BFB57}" srcOrd="0" destOrd="0" presId="urn:microsoft.com/office/officeart/2008/layout/VerticalCurvedList"/>
    <dgm:cxn modelId="{8CFC0302-14F4-472A-9072-8A990495B88B}" type="presParOf" srcId="{DBF51A79-3A15-412C-A811-20C619788A1E}" destId="{8A088EE5-6404-4FE4-A189-928683DCE82F}" srcOrd="3" destOrd="0" presId="urn:microsoft.com/office/officeart/2008/layout/VerticalCurvedList"/>
    <dgm:cxn modelId="{BEB3321A-39B5-4DBF-A3CC-3F06BC4FCA38}" type="presParOf" srcId="{DBF51A79-3A15-412C-A811-20C619788A1E}" destId="{B0DC6832-D9AD-40F1-9758-B628950CE2C6}" srcOrd="4" destOrd="0" presId="urn:microsoft.com/office/officeart/2008/layout/VerticalCurvedList"/>
    <dgm:cxn modelId="{1EE09716-DF02-4E46-8740-9907D908F3FE}" type="presParOf" srcId="{B0DC6832-D9AD-40F1-9758-B628950CE2C6}" destId="{396450A7-9F8B-43C7-816F-A301EEF47C73}" srcOrd="0" destOrd="0" presId="urn:microsoft.com/office/officeart/2008/layout/VerticalCurvedList"/>
    <dgm:cxn modelId="{E21DB55E-CDC5-4549-91CB-34A847689D20}" type="presParOf" srcId="{DBF51A79-3A15-412C-A811-20C619788A1E}" destId="{B2829F50-0555-4276-A1DE-E242A72A8122}" srcOrd="5" destOrd="0" presId="urn:microsoft.com/office/officeart/2008/layout/VerticalCurvedList"/>
    <dgm:cxn modelId="{CA56C67E-3302-459D-82DB-8953B497032D}" type="presParOf" srcId="{DBF51A79-3A15-412C-A811-20C619788A1E}" destId="{15CD31CC-B8D6-4365-90A6-4C79176DC120}" srcOrd="6" destOrd="0" presId="urn:microsoft.com/office/officeart/2008/layout/VerticalCurvedList"/>
    <dgm:cxn modelId="{4878664A-55CF-436B-B79A-79F49D4DB049}" type="presParOf" srcId="{15CD31CC-B8D6-4365-90A6-4C79176DC120}" destId="{8C187757-4674-4936-88E3-C2B8C5CC1E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47009-3CC4-4C92-AD97-69DFF07D7E2E}">
      <dsp:nvSpPr>
        <dsp:cNvPr id="0" name=""/>
        <dsp:cNvSpPr/>
      </dsp:nvSpPr>
      <dsp:spPr>
        <a:xfrm>
          <a:off x="5357" y="750887"/>
          <a:ext cx="1601390" cy="96083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Capacidad coordinativa</a:t>
          </a:r>
        </a:p>
      </dsp:txBody>
      <dsp:txXfrm>
        <a:off x="33499" y="779029"/>
        <a:ext cx="1545106" cy="904550"/>
      </dsp:txXfrm>
    </dsp:sp>
    <dsp:sp modelId="{52434F1D-611B-4727-ABFB-2F3A3B337B03}">
      <dsp:nvSpPr>
        <dsp:cNvPr id="0" name=""/>
        <dsp:cNvSpPr/>
      </dsp:nvSpPr>
      <dsp:spPr>
        <a:xfrm>
          <a:off x="1747670" y="103273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1747670" y="1112161"/>
        <a:ext cx="237646" cy="238286"/>
      </dsp:txXfrm>
    </dsp:sp>
    <dsp:sp modelId="{C75CC94A-19B7-485B-9B3D-4F2BB5D3FBFD}">
      <dsp:nvSpPr>
        <dsp:cNvPr id="0" name=""/>
        <dsp:cNvSpPr/>
      </dsp:nvSpPr>
      <dsp:spPr>
        <a:xfrm>
          <a:off x="2247304" y="750887"/>
          <a:ext cx="1601390" cy="96083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Fundamentos técnicos</a:t>
          </a:r>
        </a:p>
      </dsp:txBody>
      <dsp:txXfrm>
        <a:off x="2275446" y="779029"/>
        <a:ext cx="1545106" cy="904550"/>
      </dsp:txXfrm>
    </dsp:sp>
    <dsp:sp modelId="{08574B9C-3122-4EC5-9860-9ADAFEFB4303}">
      <dsp:nvSpPr>
        <dsp:cNvPr id="0" name=""/>
        <dsp:cNvSpPr/>
      </dsp:nvSpPr>
      <dsp:spPr>
        <a:xfrm>
          <a:off x="3989617" y="103273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3989617" y="1112161"/>
        <a:ext cx="237646" cy="238286"/>
      </dsp:txXfrm>
    </dsp:sp>
    <dsp:sp modelId="{C8950C11-1DDB-4E05-B57C-BA33B89F12FE}">
      <dsp:nvSpPr>
        <dsp:cNvPr id="0" name=""/>
        <dsp:cNvSpPr/>
      </dsp:nvSpPr>
      <dsp:spPr>
        <a:xfrm>
          <a:off x="4489251" y="750887"/>
          <a:ext cx="1601390" cy="96083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Fútbol</a:t>
          </a:r>
        </a:p>
      </dsp:txBody>
      <dsp:txXfrm>
        <a:off x="4517393" y="779029"/>
        <a:ext cx="1545106" cy="904550"/>
      </dsp:txXfrm>
    </dsp:sp>
    <dsp:sp modelId="{8D8D1709-23DB-452C-B764-EBDE0D99DD0C}">
      <dsp:nvSpPr>
        <dsp:cNvPr id="0" name=""/>
        <dsp:cNvSpPr/>
      </dsp:nvSpPr>
      <dsp:spPr>
        <a:xfrm rot="5400000">
          <a:off x="5120199" y="1823819"/>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rot="-5400000">
        <a:off x="5170803" y="1852644"/>
        <a:ext cx="238286" cy="237646"/>
      </dsp:txXfrm>
    </dsp:sp>
    <dsp:sp modelId="{E40F8BDB-ED4D-4ECE-AC86-47CC2BA27887}">
      <dsp:nvSpPr>
        <dsp:cNvPr id="0" name=""/>
        <dsp:cNvSpPr/>
      </dsp:nvSpPr>
      <dsp:spPr>
        <a:xfrm>
          <a:off x="4489251" y="2352278"/>
          <a:ext cx="1601390" cy="96083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Alto Rendimiento</a:t>
          </a:r>
        </a:p>
      </dsp:txBody>
      <dsp:txXfrm>
        <a:off x="4517393" y="2380420"/>
        <a:ext cx="1545106" cy="904550"/>
      </dsp:txXfrm>
    </dsp:sp>
    <dsp:sp modelId="{CE4EBB90-265E-4FE0-8D3B-C026DDA6BABF}">
      <dsp:nvSpPr>
        <dsp:cNvPr id="0" name=""/>
        <dsp:cNvSpPr/>
      </dsp:nvSpPr>
      <dsp:spPr>
        <a:xfrm rot="10800000">
          <a:off x="4008834" y="263412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rot="10800000">
        <a:off x="4110682" y="2713551"/>
        <a:ext cx="237646" cy="238286"/>
      </dsp:txXfrm>
    </dsp:sp>
    <dsp:sp modelId="{B748AC14-AECE-413F-9F55-2844919A4E43}">
      <dsp:nvSpPr>
        <dsp:cNvPr id="0" name=""/>
        <dsp:cNvSpPr/>
      </dsp:nvSpPr>
      <dsp:spPr>
        <a:xfrm>
          <a:off x="2247304" y="2352278"/>
          <a:ext cx="1601390" cy="96083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Batería de test</a:t>
          </a:r>
        </a:p>
      </dsp:txBody>
      <dsp:txXfrm>
        <a:off x="2275446" y="2380420"/>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DD63-4141-4BD6-A0DB-707C6D0AC30B}">
      <dsp:nvSpPr>
        <dsp:cNvPr id="0" name=""/>
        <dsp:cNvSpPr/>
      </dsp:nvSpPr>
      <dsp:spPr>
        <a:xfrm>
          <a:off x="2250" y="1500"/>
          <a:ext cx="6091499" cy="1948656"/>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b="1" kern="1200" dirty="0">
              <a:solidFill>
                <a:schemeClr val="tx1"/>
              </a:solidFill>
              <a:effectLst/>
              <a:latin typeface="Arial" panose="020B0604020202020204" pitchFamily="34" charset="0"/>
              <a:ea typeface="Arial" panose="020B0604020202020204" pitchFamily="34" charset="0"/>
            </a:rPr>
            <a:t>Hipótesis de trabajo:</a:t>
          </a:r>
          <a:endParaRPr lang="es-EC" sz="2300" kern="1200" dirty="0">
            <a:solidFill>
              <a:schemeClr val="tx1"/>
            </a:solidFill>
            <a:effectLst/>
            <a:latin typeface="Arial" panose="020B0604020202020204" pitchFamily="34" charset="0"/>
            <a:ea typeface="Arial" panose="020B0604020202020204" pitchFamily="34" charset="0"/>
          </a:endParaRPr>
        </a:p>
        <a:p>
          <a:pPr lvl="0" algn="just" defTabSz="1022350">
            <a:lnSpc>
              <a:spcPct val="90000"/>
            </a:lnSpc>
            <a:spcBef>
              <a:spcPct val="0"/>
            </a:spcBef>
            <a:spcAft>
              <a:spcPct val="35000"/>
            </a:spcAft>
          </a:pPr>
          <a:r>
            <a:rPr lang="es-ES" sz="2300" b="1" kern="1200" dirty="0">
              <a:solidFill>
                <a:schemeClr val="tx1"/>
              </a:solidFill>
              <a:effectLst/>
              <a:latin typeface="Arial" panose="020B0604020202020204" pitchFamily="34" charset="0"/>
              <a:ea typeface="Arial" panose="020B0604020202020204" pitchFamily="34" charset="0"/>
            </a:rPr>
            <a:t>Hi: </a:t>
          </a:r>
          <a:r>
            <a:rPr lang="es-ES" sz="2300" kern="1200" dirty="0">
              <a:solidFill>
                <a:schemeClr val="tx1"/>
              </a:solidFill>
              <a:effectLst/>
              <a:latin typeface="Arial" panose="020B0604020202020204" pitchFamily="34" charset="0"/>
              <a:ea typeface="Arial" panose="020B0604020202020204" pitchFamily="34" charset="0"/>
            </a:rPr>
            <a:t>Un mayor desarrollo de la capacidad coordinativa de diferenciación mejora la técnica con balón, en los deportistas de la categoría sub 12 del Club Liga de Loja.</a:t>
          </a:r>
          <a:endParaRPr lang="es-EC" sz="2300" kern="1200" dirty="0"/>
        </a:p>
      </dsp:txBody>
      <dsp:txXfrm>
        <a:off x="59324" y="58574"/>
        <a:ext cx="5977351" cy="1834508"/>
      </dsp:txXfrm>
    </dsp:sp>
    <dsp:sp modelId="{8C12845F-FCB7-40D8-BCE7-34ADAD1EABA0}">
      <dsp:nvSpPr>
        <dsp:cNvPr id="0" name=""/>
        <dsp:cNvSpPr/>
      </dsp:nvSpPr>
      <dsp:spPr>
        <a:xfrm>
          <a:off x="2250" y="2113843"/>
          <a:ext cx="2922984" cy="1948656"/>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b="1" kern="1200" dirty="0">
              <a:solidFill>
                <a:schemeClr val="tx1"/>
              </a:solidFill>
              <a:effectLst/>
              <a:latin typeface="Arial" panose="020B0604020202020204" pitchFamily="34" charset="0"/>
              <a:ea typeface="Arial" panose="020B0604020202020204" pitchFamily="34" charset="0"/>
            </a:rPr>
            <a:t>Hipótesis alternativa:</a:t>
          </a:r>
          <a:endParaRPr lang="es-EC" sz="1600" kern="1200" dirty="0">
            <a:solidFill>
              <a:schemeClr val="tx1"/>
            </a:solidFill>
            <a:effectLst/>
            <a:latin typeface="Arial" panose="020B0604020202020204" pitchFamily="34" charset="0"/>
            <a:ea typeface="Arial" panose="020B0604020202020204" pitchFamily="34" charset="0"/>
          </a:endParaRPr>
        </a:p>
        <a:p>
          <a:pPr lvl="0" algn="just" defTabSz="711200">
            <a:lnSpc>
              <a:spcPct val="90000"/>
            </a:lnSpc>
            <a:spcBef>
              <a:spcPct val="0"/>
            </a:spcBef>
            <a:spcAft>
              <a:spcPct val="35000"/>
            </a:spcAft>
          </a:pPr>
          <a:r>
            <a:rPr lang="es-ES" sz="1600" b="1" kern="1200" dirty="0">
              <a:solidFill>
                <a:schemeClr val="tx1"/>
              </a:solidFill>
              <a:effectLst/>
              <a:latin typeface="Arial" panose="020B0604020202020204" pitchFamily="34" charset="0"/>
              <a:ea typeface="Arial" panose="020B0604020202020204" pitchFamily="34" charset="0"/>
            </a:rPr>
            <a:t>Hi1:</a:t>
          </a:r>
          <a:r>
            <a:rPr lang="es-ES" sz="1600" b="1" kern="1200" dirty="0">
              <a:solidFill>
                <a:schemeClr val="tx1"/>
              </a:solidFill>
              <a:latin typeface="Arial" panose="020B0604020202020204" pitchFamily="34" charset="0"/>
              <a:ea typeface="Arial" panose="020B0604020202020204" pitchFamily="34" charset="0"/>
            </a:rPr>
            <a:t> </a:t>
          </a:r>
          <a:r>
            <a:rPr lang="es-ES" sz="1600" kern="1200" dirty="0">
              <a:solidFill>
                <a:schemeClr val="tx1"/>
              </a:solidFill>
              <a:effectLst/>
              <a:latin typeface="Arial" panose="020B0604020202020204" pitchFamily="34" charset="0"/>
              <a:ea typeface="Arial" panose="020B0604020202020204" pitchFamily="34" charset="0"/>
            </a:rPr>
            <a:t>Un mayor desarrollo de la capacidad coordinativa de diferenciación deteriora la técnica con balón, en los deportistas de la categoría sub 12 del Club Liga de Loja.</a:t>
          </a:r>
          <a:endParaRPr lang="es-EC" sz="1600" kern="1200" dirty="0"/>
        </a:p>
      </dsp:txBody>
      <dsp:txXfrm>
        <a:off x="59324" y="2170917"/>
        <a:ext cx="2808836" cy="1834508"/>
      </dsp:txXfrm>
    </dsp:sp>
    <dsp:sp modelId="{539220DC-12EA-4A26-8470-CCB8E960F5EA}">
      <dsp:nvSpPr>
        <dsp:cNvPr id="0" name=""/>
        <dsp:cNvSpPr/>
      </dsp:nvSpPr>
      <dsp:spPr>
        <a:xfrm>
          <a:off x="3170765" y="2113843"/>
          <a:ext cx="2922984" cy="1948656"/>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Hipótesis nula:</a:t>
          </a:r>
          <a:endParaRPr lang="es-EC" sz="1600" b="1" kern="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s-ES" sz="1600" b="1" kern="1200" dirty="0">
              <a:solidFill>
                <a:schemeClr val="tx1"/>
              </a:solidFill>
              <a:effectLst/>
              <a:latin typeface="Arial" panose="020B0604020202020204" pitchFamily="34" charset="0"/>
              <a:ea typeface="Arial" panose="020B0604020202020204" pitchFamily="34" charset="0"/>
            </a:rPr>
            <a:t>Ho:</a:t>
          </a:r>
          <a:r>
            <a:rPr lang="es-ES" sz="1600" b="1" kern="1200" dirty="0">
              <a:solidFill>
                <a:schemeClr val="tx1"/>
              </a:solidFill>
              <a:latin typeface="Arial" panose="020B0604020202020204" pitchFamily="34" charset="0"/>
              <a:ea typeface="Arial" panose="020B0604020202020204" pitchFamily="34" charset="0"/>
            </a:rPr>
            <a:t> </a:t>
          </a:r>
          <a:r>
            <a:rPr lang="es-ES" sz="1600" kern="1200" dirty="0">
              <a:solidFill>
                <a:schemeClr val="tx1"/>
              </a:solidFill>
              <a:effectLst/>
              <a:latin typeface="Arial" panose="020B0604020202020204" pitchFamily="34" charset="0"/>
              <a:ea typeface="Arial" panose="020B0604020202020204" pitchFamily="34" charset="0"/>
            </a:rPr>
            <a:t>Un mayor desarrollo de la capacidad coordinativa de diferenciación no incide en la técnica con balón, en los deportistas de la categoría sub 12 del Club Liga de Loja.</a:t>
          </a:r>
          <a:endParaRPr lang="es-EC" sz="1600" kern="1200" dirty="0"/>
        </a:p>
      </dsp:txBody>
      <dsp:txXfrm>
        <a:off x="3227839" y="2170917"/>
        <a:ext cx="2808836" cy="1834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BA0F9-7DFB-4092-BBEC-D7E43FDBAA1F}">
      <dsp:nvSpPr>
        <dsp:cNvPr id="0" name=""/>
        <dsp:cNvSpPr/>
      </dsp:nvSpPr>
      <dsp:spPr>
        <a:xfrm>
          <a:off x="0" y="0"/>
          <a:ext cx="6120680" cy="1425758"/>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es-ES" sz="1800" kern="1200" dirty="0">
              <a:solidFill>
                <a:schemeClr val="tx1"/>
              </a:solidFill>
              <a:effectLst/>
              <a:latin typeface="Arial" panose="020B0604020202020204" pitchFamily="34" charset="0"/>
              <a:ea typeface="Arial" panose="020B0604020202020204" pitchFamily="34" charset="0"/>
            </a:rPr>
            <a:t>Determinar el nivel de condición de la capacidad coordinativa de diferenciación de los jugadores de la categoría sub 12 del Club Liga Deportiva Universitaria de Loja.</a:t>
          </a:r>
          <a:endParaRPr lang="es-EC" sz="1800" kern="1200" dirty="0">
            <a:solidFill>
              <a:schemeClr val="tx1"/>
            </a:solidFill>
          </a:endParaRPr>
        </a:p>
      </dsp:txBody>
      <dsp:txXfrm>
        <a:off x="41759" y="41759"/>
        <a:ext cx="4582175" cy="1342240"/>
      </dsp:txXfrm>
    </dsp:sp>
    <dsp:sp modelId="{8AD7D2B5-43B3-4860-9F30-EDD16D08DE34}">
      <dsp:nvSpPr>
        <dsp:cNvPr id="0" name=""/>
        <dsp:cNvSpPr/>
      </dsp:nvSpPr>
      <dsp:spPr>
        <a:xfrm>
          <a:off x="540059" y="1663384"/>
          <a:ext cx="6120680" cy="1425758"/>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es-ES" sz="1800" kern="1200" dirty="0">
              <a:solidFill>
                <a:schemeClr val="tx1"/>
              </a:solidFill>
              <a:effectLst/>
              <a:latin typeface="Arial" panose="020B0604020202020204" pitchFamily="34" charset="0"/>
              <a:ea typeface="Arial" panose="020B0604020202020204" pitchFamily="34" charset="0"/>
            </a:rPr>
            <a:t>Aplicar una batería de test técnicos con balón confiables a los jugadores de la categoría sub 12 del Club Liga Deportiva Universitaria de Loja.</a:t>
          </a:r>
          <a:endParaRPr lang="es-EC" sz="1800" kern="1200" dirty="0">
            <a:solidFill>
              <a:schemeClr val="tx1"/>
            </a:solidFill>
          </a:endParaRPr>
        </a:p>
      </dsp:txBody>
      <dsp:txXfrm>
        <a:off x="581818" y="1705143"/>
        <a:ext cx="4570359" cy="1342240"/>
      </dsp:txXfrm>
    </dsp:sp>
    <dsp:sp modelId="{FBA10B18-4C62-4BF2-B5FB-137DE96208BC}">
      <dsp:nvSpPr>
        <dsp:cNvPr id="0" name=""/>
        <dsp:cNvSpPr/>
      </dsp:nvSpPr>
      <dsp:spPr>
        <a:xfrm>
          <a:off x="1080119" y="3326769"/>
          <a:ext cx="6120680" cy="1425758"/>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es-ES" sz="1800" kern="1200" dirty="0">
              <a:solidFill>
                <a:schemeClr val="tx1"/>
              </a:solidFill>
              <a:effectLst/>
              <a:latin typeface="Arial" panose="020B0604020202020204" pitchFamily="34" charset="0"/>
              <a:ea typeface="Arial" panose="020B0604020202020204" pitchFamily="34" charset="0"/>
            </a:rPr>
            <a:t>Diseñar y aplicar una planificación de ejercicios con énfasis en mejorar la capacidad coordinativa de diferenciación de los jugadores de la categoría sub 12 del Club Liga Deportiva Universitaria de Loja.</a:t>
          </a:r>
          <a:endParaRPr lang="es-EC" sz="1800" kern="1200" dirty="0">
            <a:solidFill>
              <a:schemeClr val="tx1"/>
            </a:solidFill>
          </a:endParaRPr>
        </a:p>
      </dsp:txBody>
      <dsp:txXfrm>
        <a:off x="1121878" y="3368528"/>
        <a:ext cx="4570359" cy="1342240"/>
      </dsp:txXfrm>
    </dsp:sp>
    <dsp:sp modelId="{88C42B67-1B89-45A8-A0BB-040487FB752A}">
      <dsp:nvSpPr>
        <dsp:cNvPr id="0" name=""/>
        <dsp:cNvSpPr/>
      </dsp:nvSpPr>
      <dsp:spPr>
        <a:xfrm>
          <a:off x="5193937" y="1081200"/>
          <a:ext cx="926742" cy="92674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solidFill>
              <a:schemeClr val="tx1"/>
            </a:solidFill>
          </a:endParaRPr>
        </a:p>
      </dsp:txBody>
      <dsp:txXfrm>
        <a:off x="5402454" y="1081200"/>
        <a:ext cx="509708" cy="697373"/>
      </dsp:txXfrm>
    </dsp:sp>
    <dsp:sp modelId="{F1059746-6911-4A7B-A472-E205CC5DF0DE}">
      <dsp:nvSpPr>
        <dsp:cNvPr id="0" name=""/>
        <dsp:cNvSpPr/>
      </dsp:nvSpPr>
      <dsp:spPr>
        <a:xfrm>
          <a:off x="5733997" y="2735079"/>
          <a:ext cx="926742" cy="92674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solidFill>
              <a:schemeClr val="tx1"/>
            </a:solidFill>
          </a:endParaRPr>
        </a:p>
      </dsp:txBody>
      <dsp:txXfrm>
        <a:off x="5942514" y="2735079"/>
        <a:ext cx="509708" cy="697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1EC49-D547-467F-87FB-1E45090C87E1}">
      <dsp:nvSpPr>
        <dsp:cNvPr id="0" name=""/>
        <dsp:cNvSpPr/>
      </dsp:nvSpPr>
      <dsp:spPr>
        <a:xfrm>
          <a:off x="2839447" y="494069"/>
          <a:ext cx="382904" cy="91440"/>
        </a:xfrm>
        <a:custGeom>
          <a:avLst/>
          <a:gdLst/>
          <a:ahLst/>
          <a:cxnLst/>
          <a:rect l="0" t="0" r="0" b="0"/>
          <a:pathLst>
            <a:path>
              <a:moveTo>
                <a:pt x="0" y="45720"/>
              </a:moveTo>
              <a:lnTo>
                <a:pt x="3829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020562" y="537722"/>
        <a:ext cx="20675" cy="4135"/>
      </dsp:txXfrm>
    </dsp:sp>
    <dsp:sp modelId="{D79A4AB3-FCE1-4992-8B78-6A13CDD660E9}">
      <dsp:nvSpPr>
        <dsp:cNvPr id="0" name=""/>
        <dsp:cNvSpPr/>
      </dsp:nvSpPr>
      <dsp:spPr>
        <a:xfrm>
          <a:off x="1043404" y="436"/>
          <a:ext cx="1797843" cy="1078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effectLst/>
              <a:latin typeface="Arial" panose="020B0604020202020204" pitchFamily="34" charset="0"/>
              <a:ea typeface="Arial" panose="020B0604020202020204" pitchFamily="34" charset="0"/>
            </a:rPr>
            <a:t>Cuasi experimental </a:t>
          </a:r>
          <a:endParaRPr lang="es-EC" sz="1900" kern="1200" dirty="0">
            <a:solidFill>
              <a:schemeClr val="tx1"/>
            </a:solidFill>
          </a:endParaRPr>
        </a:p>
      </dsp:txBody>
      <dsp:txXfrm>
        <a:off x="1043404" y="436"/>
        <a:ext cx="1797843" cy="1078706"/>
      </dsp:txXfrm>
    </dsp:sp>
    <dsp:sp modelId="{2C8A18A9-D714-4B8A-A208-95990AD5A516}">
      <dsp:nvSpPr>
        <dsp:cNvPr id="0" name=""/>
        <dsp:cNvSpPr/>
      </dsp:nvSpPr>
      <dsp:spPr>
        <a:xfrm>
          <a:off x="1942326" y="1077342"/>
          <a:ext cx="2211347" cy="382904"/>
        </a:xfrm>
        <a:custGeom>
          <a:avLst/>
          <a:gdLst/>
          <a:ahLst/>
          <a:cxnLst/>
          <a:rect l="0" t="0" r="0" b="0"/>
          <a:pathLst>
            <a:path>
              <a:moveTo>
                <a:pt x="2211347" y="0"/>
              </a:moveTo>
              <a:lnTo>
                <a:pt x="2211347" y="208552"/>
              </a:lnTo>
              <a:lnTo>
                <a:pt x="0" y="208552"/>
              </a:lnTo>
              <a:lnTo>
                <a:pt x="0" y="382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91758" y="1266727"/>
        <a:ext cx="112483" cy="4135"/>
      </dsp:txXfrm>
    </dsp:sp>
    <dsp:sp modelId="{23AF2F42-125A-460D-B1BA-C3610E765B4C}">
      <dsp:nvSpPr>
        <dsp:cNvPr id="0" name=""/>
        <dsp:cNvSpPr/>
      </dsp:nvSpPr>
      <dsp:spPr>
        <a:xfrm>
          <a:off x="3254752" y="436"/>
          <a:ext cx="1797843" cy="1078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Batería test</a:t>
          </a:r>
        </a:p>
      </dsp:txBody>
      <dsp:txXfrm>
        <a:off x="3254752" y="436"/>
        <a:ext cx="1797843" cy="1078706"/>
      </dsp:txXfrm>
    </dsp:sp>
    <dsp:sp modelId="{BE3626DB-D18E-4B6A-B5AE-6FBFAF18127E}">
      <dsp:nvSpPr>
        <dsp:cNvPr id="0" name=""/>
        <dsp:cNvSpPr/>
      </dsp:nvSpPr>
      <dsp:spPr>
        <a:xfrm>
          <a:off x="2839447" y="1986280"/>
          <a:ext cx="382904" cy="91440"/>
        </a:xfrm>
        <a:custGeom>
          <a:avLst/>
          <a:gdLst/>
          <a:ahLst/>
          <a:cxnLst/>
          <a:rect l="0" t="0" r="0" b="0"/>
          <a:pathLst>
            <a:path>
              <a:moveTo>
                <a:pt x="0" y="45720"/>
              </a:moveTo>
              <a:lnTo>
                <a:pt x="3829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020562" y="2029932"/>
        <a:ext cx="20675" cy="4135"/>
      </dsp:txXfrm>
    </dsp:sp>
    <dsp:sp modelId="{4F321FEC-532A-43B6-AA3C-B48F80879663}">
      <dsp:nvSpPr>
        <dsp:cNvPr id="0" name=""/>
        <dsp:cNvSpPr/>
      </dsp:nvSpPr>
      <dsp:spPr>
        <a:xfrm>
          <a:off x="1043404" y="1492646"/>
          <a:ext cx="1797843" cy="1078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Condición técnica</a:t>
          </a:r>
        </a:p>
      </dsp:txBody>
      <dsp:txXfrm>
        <a:off x="1043404" y="1492646"/>
        <a:ext cx="1797843" cy="1078706"/>
      </dsp:txXfrm>
    </dsp:sp>
    <dsp:sp modelId="{A58B4F06-7A62-437F-8B55-BB1A8C6E97C6}">
      <dsp:nvSpPr>
        <dsp:cNvPr id="0" name=""/>
        <dsp:cNvSpPr/>
      </dsp:nvSpPr>
      <dsp:spPr>
        <a:xfrm>
          <a:off x="1942326" y="2569553"/>
          <a:ext cx="2211347" cy="382904"/>
        </a:xfrm>
        <a:custGeom>
          <a:avLst/>
          <a:gdLst/>
          <a:ahLst/>
          <a:cxnLst/>
          <a:rect l="0" t="0" r="0" b="0"/>
          <a:pathLst>
            <a:path>
              <a:moveTo>
                <a:pt x="2211347" y="0"/>
              </a:moveTo>
              <a:lnTo>
                <a:pt x="2211347" y="208552"/>
              </a:lnTo>
              <a:lnTo>
                <a:pt x="0" y="208552"/>
              </a:lnTo>
              <a:lnTo>
                <a:pt x="0" y="382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91758" y="2758937"/>
        <a:ext cx="112483" cy="4135"/>
      </dsp:txXfrm>
    </dsp:sp>
    <dsp:sp modelId="{7C4087D8-44D2-4D97-97C0-658BA1A56080}">
      <dsp:nvSpPr>
        <dsp:cNvPr id="0" name=""/>
        <dsp:cNvSpPr/>
      </dsp:nvSpPr>
      <dsp:spPr>
        <a:xfrm>
          <a:off x="3254752" y="1492646"/>
          <a:ext cx="1797843" cy="1078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Ejercicios diferenciación</a:t>
          </a:r>
        </a:p>
      </dsp:txBody>
      <dsp:txXfrm>
        <a:off x="3254752" y="1492646"/>
        <a:ext cx="1797843" cy="1078706"/>
      </dsp:txXfrm>
    </dsp:sp>
    <dsp:sp modelId="{0EA6B406-C819-48A8-B61C-0C494A45BF2A}">
      <dsp:nvSpPr>
        <dsp:cNvPr id="0" name=""/>
        <dsp:cNvSpPr/>
      </dsp:nvSpPr>
      <dsp:spPr>
        <a:xfrm>
          <a:off x="1043404" y="2984857"/>
          <a:ext cx="1797843" cy="1078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Correlacionar</a:t>
          </a:r>
        </a:p>
      </dsp:txBody>
      <dsp:txXfrm>
        <a:off x="1043404" y="2984857"/>
        <a:ext cx="1797843" cy="1078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9B4E7-CBCD-4CD0-870B-78E10E87AAC5}">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98D8EE1E-449C-4C33-B1A0-04729B35D85F}">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a:t>Liga de Loja</a:t>
          </a:r>
        </a:p>
      </dsp:txBody>
      <dsp:txXfrm>
        <a:off x="2790161" y="455544"/>
        <a:ext cx="2547676" cy="868101"/>
      </dsp:txXfrm>
    </dsp:sp>
    <dsp:sp modelId="{52189F4A-8B16-445D-97F0-2B2112C23AFA}">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a:t>16 jugadores</a:t>
          </a:r>
        </a:p>
      </dsp:txBody>
      <dsp:txXfrm>
        <a:off x="2790161" y="1537822"/>
        <a:ext cx="2547676" cy="868101"/>
      </dsp:txXfrm>
    </dsp:sp>
    <dsp:sp modelId="{FF69F909-C7D3-4E07-A773-99BA3B0E014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a:t>10 a 12 años</a:t>
          </a:r>
        </a:p>
      </dsp:txBody>
      <dsp:txXfrm>
        <a:off x="2790161" y="2620101"/>
        <a:ext cx="2547676" cy="868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388AE-B5AD-4777-B02D-8C4B1BBBD7C8}">
      <dsp:nvSpPr>
        <dsp:cNvPr id="0" name=""/>
        <dsp:cNvSpPr/>
      </dsp:nvSpPr>
      <dsp:spPr>
        <a:xfrm>
          <a:off x="457199" y="0"/>
          <a:ext cx="5181600" cy="3184127"/>
        </a:xfrm>
        <a:prstGeom prst="rightArrow">
          <a:avLst/>
        </a:prstGeom>
        <a:solidFill>
          <a:schemeClr val="accent1">
            <a:tint val="40000"/>
            <a:hueOff val="0"/>
            <a:satOff val="0"/>
            <a:lumOff val="0"/>
            <a:alphaOff val="0"/>
          </a:schemeClr>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dsp:style>
    </dsp:sp>
    <dsp:sp modelId="{4161A578-9675-4647-BAFD-7E68BF1F73B3}">
      <dsp:nvSpPr>
        <dsp:cNvPr id="0" name=""/>
        <dsp:cNvSpPr/>
      </dsp:nvSpPr>
      <dsp:spPr>
        <a:xfrm>
          <a:off x="206573" y="955238"/>
          <a:ext cx="1828800" cy="1273651"/>
        </a:xfrm>
        <a:prstGeom prst="roundRect">
          <a:avLst/>
        </a:prstGeom>
        <a:solidFill>
          <a:schemeClr val="accent1">
            <a:hueOff val="0"/>
            <a:satOff val="0"/>
            <a:lumOff val="0"/>
            <a:alphaOff val="0"/>
          </a:schemeClr>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Batería de test técnicos </a:t>
          </a:r>
        </a:p>
      </dsp:txBody>
      <dsp:txXfrm>
        <a:off x="268748" y="1017413"/>
        <a:ext cx="1704450" cy="1149301"/>
      </dsp:txXfrm>
    </dsp:sp>
    <dsp:sp modelId="{2E410D2B-C4F8-45BE-89A6-551C6CB97A21}">
      <dsp:nvSpPr>
        <dsp:cNvPr id="0" name=""/>
        <dsp:cNvSpPr/>
      </dsp:nvSpPr>
      <dsp:spPr>
        <a:xfrm>
          <a:off x="2133600" y="955238"/>
          <a:ext cx="1828800" cy="1273651"/>
        </a:xfrm>
        <a:prstGeom prst="roundRect">
          <a:avLst/>
        </a:prstGeom>
        <a:solidFill>
          <a:schemeClr val="accent1">
            <a:hueOff val="0"/>
            <a:satOff val="0"/>
            <a:lumOff val="0"/>
            <a:alphaOff val="0"/>
          </a:schemeClr>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Sánchez 2021</a:t>
          </a:r>
        </a:p>
      </dsp:txBody>
      <dsp:txXfrm>
        <a:off x="2195775" y="1017413"/>
        <a:ext cx="1704450" cy="1149301"/>
      </dsp:txXfrm>
    </dsp:sp>
    <dsp:sp modelId="{A183A278-E146-495B-89E8-3D5B5B2311C6}">
      <dsp:nvSpPr>
        <dsp:cNvPr id="0" name=""/>
        <dsp:cNvSpPr/>
      </dsp:nvSpPr>
      <dsp:spPr>
        <a:xfrm>
          <a:off x="4060626" y="955238"/>
          <a:ext cx="1828800" cy="1273651"/>
        </a:xfrm>
        <a:prstGeom prst="roundRect">
          <a:avLst/>
        </a:prstGeom>
        <a:solidFill>
          <a:schemeClr val="accent1">
            <a:hueOff val="0"/>
            <a:satOff val="0"/>
            <a:lumOff val="0"/>
            <a:alphaOff val="0"/>
          </a:schemeClr>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Factores externos</a:t>
          </a:r>
        </a:p>
      </dsp:txBody>
      <dsp:txXfrm>
        <a:off x="4122801" y="1017413"/>
        <a:ext cx="1704450" cy="1149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83FA-7BFA-4D75-A448-15E850ABA8D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1E1F2C35-F0CA-4CB6-833D-7157A31A443F}">
      <dsp:nvSpPr>
        <dsp:cNvPr id="0" name=""/>
        <dsp:cNvSpPr/>
      </dsp:nvSpPr>
      <dsp:spPr>
        <a:xfrm>
          <a:off x="564979" y="406400"/>
          <a:ext cx="5475833" cy="812800"/>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just" defTabSz="800100">
            <a:lnSpc>
              <a:spcPct val="90000"/>
            </a:lnSpc>
            <a:spcBef>
              <a:spcPct val="0"/>
            </a:spcBef>
            <a:spcAft>
              <a:spcPct val="35000"/>
            </a:spcAft>
          </a:pPr>
          <a:r>
            <a:rPr lang="es-ES" sz="1800" kern="1200" dirty="0">
              <a:solidFill>
                <a:schemeClr val="tx1"/>
              </a:solidFill>
              <a:effectLst/>
              <a:latin typeface="Arial" panose="020B0604020202020204" pitchFamily="34" charset="0"/>
              <a:ea typeface="Arial" panose="020B0604020202020204" pitchFamily="34" charset="0"/>
            </a:rPr>
            <a:t>Pretest de la batería de evaluación </a:t>
          </a:r>
          <a:endParaRPr lang="es-EC" sz="1800" kern="1200" dirty="0">
            <a:solidFill>
              <a:schemeClr val="tx1"/>
            </a:solidFill>
          </a:endParaRPr>
        </a:p>
      </dsp:txBody>
      <dsp:txXfrm>
        <a:off x="564979" y="406400"/>
        <a:ext cx="5475833" cy="812800"/>
      </dsp:txXfrm>
    </dsp:sp>
    <dsp:sp modelId="{6A8DB7A7-BDB8-476B-9F38-F2BCDD5BFB5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A088EE5-6404-4FE4-A189-928683DCE82F}">
      <dsp:nvSpPr>
        <dsp:cNvPr id="0" name=""/>
        <dsp:cNvSpPr/>
      </dsp:nvSpPr>
      <dsp:spPr>
        <a:xfrm>
          <a:off x="860432" y="1625599"/>
          <a:ext cx="5180380" cy="812800"/>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effectLst/>
              <a:latin typeface="Arial" panose="020B0604020202020204" pitchFamily="34" charset="0"/>
              <a:ea typeface="Arial" panose="020B0604020202020204" pitchFamily="34" charset="0"/>
            </a:rPr>
            <a:t>Diseña </a:t>
          </a:r>
          <a:r>
            <a:rPr lang="es-ES" sz="1800" kern="1200" dirty="0">
              <a:solidFill>
                <a:schemeClr val="tx1"/>
              </a:solidFill>
              <a:effectLst/>
              <a:latin typeface="Arial" panose="020B0604020202020204" pitchFamily="34" charset="0"/>
              <a:ea typeface="Arial" panose="020B0604020202020204" pitchFamily="34" charset="0"/>
            </a:rPr>
            <a:t>y se </a:t>
          </a:r>
          <a:r>
            <a:rPr lang="es-ES" sz="1800" kern="1200" dirty="0" smtClean="0">
              <a:solidFill>
                <a:schemeClr val="tx1"/>
              </a:solidFill>
              <a:effectLst/>
              <a:latin typeface="Arial" panose="020B0604020202020204" pitchFamily="34" charset="0"/>
              <a:ea typeface="Arial" panose="020B0604020202020204" pitchFamily="34" charset="0"/>
            </a:rPr>
            <a:t>aplica </a:t>
          </a:r>
          <a:r>
            <a:rPr lang="es-ES" sz="1800" kern="1200" dirty="0">
              <a:solidFill>
                <a:schemeClr val="tx1"/>
              </a:solidFill>
              <a:effectLst/>
              <a:latin typeface="Arial" panose="020B0604020202020204" pitchFamily="34" charset="0"/>
              <a:ea typeface="Arial" panose="020B0604020202020204" pitchFamily="34" charset="0"/>
            </a:rPr>
            <a:t>una serie de ejercicios técnicos con énfasis en la capacidad coordinativa de diferenciación</a:t>
          </a:r>
          <a:endParaRPr lang="es-EC" sz="1800" kern="1200" dirty="0">
            <a:solidFill>
              <a:schemeClr val="tx1"/>
            </a:solidFill>
          </a:endParaRPr>
        </a:p>
      </dsp:txBody>
      <dsp:txXfrm>
        <a:off x="860432" y="1625599"/>
        <a:ext cx="5180380" cy="812800"/>
      </dsp:txXfrm>
    </dsp:sp>
    <dsp:sp modelId="{396450A7-9F8B-43C7-816F-A301EEF47C73}">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B2829F50-0555-4276-A1DE-E242A72A8122}">
      <dsp:nvSpPr>
        <dsp:cNvPr id="0" name=""/>
        <dsp:cNvSpPr/>
      </dsp:nvSpPr>
      <dsp:spPr>
        <a:xfrm>
          <a:off x="564979" y="2844800"/>
          <a:ext cx="5475833" cy="812800"/>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s-ES" sz="1800" kern="1200" dirty="0" err="1">
              <a:solidFill>
                <a:schemeClr val="tx1"/>
              </a:solidFill>
              <a:effectLst/>
              <a:latin typeface="Arial" panose="020B0604020202020204" pitchFamily="34" charset="0"/>
              <a:ea typeface="Arial" panose="020B0604020202020204" pitchFamily="34" charset="0"/>
            </a:rPr>
            <a:t>Postest</a:t>
          </a:r>
          <a:r>
            <a:rPr lang="es-ES" sz="1800" kern="1200" dirty="0">
              <a:solidFill>
                <a:schemeClr val="tx1"/>
              </a:solidFill>
              <a:effectLst/>
              <a:latin typeface="Arial" panose="020B0604020202020204" pitchFamily="34" charset="0"/>
              <a:ea typeface="Arial" panose="020B0604020202020204" pitchFamily="34" charset="0"/>
            </a:rPr>
            <a:t> de la batería de evaluación </a:t>
          </a:r>
          <a:endParaRPr lang="es-EC" sz="1800" kern="1200" dirty="0">
            <a:solidFill>
              <a:schemeClr val="tx1"/>
            </a:solidFill>
          </a:endParaRPr>
        </a:p>
      </dsp:txBody>
      <dsp:txXfrm>
        <a:off x="564979" y="2844800"/>
        <a:ext cx="5475833" cy="812800"/>
      </dsp:txXfrm>
    </dsp:sp>
    <dsp:sp modelId="{8C187757-4674-4936-88E3-C2B8C5CC1E71}">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1">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0" y="16750"/>
            <a:ext cx="9144000" cy="2455999"/>
          </a:xfrm>
          <a:prstGeom prst="rect">
            <a:avLst/>
          </a:prstGeom>
          <a:noFill/>
          <a:ln>
            <a:noFill/>
          </a:ln>
        </p:spPr>
      </p:pic>
      <p:sp>
        <p:nvSpPr>
          <p:cNvPr id="161" name="Shape 161"/>
          <p:cNvSpPr txBox="1"/>
          <p:nvPr/>
        </p:nvSpPr>
        <p:spPr>
          <a:xfrm>
            <a:off x="179512" y="2204864"/>
            <a:ext cx="8964488" cy="4221088"/>
          </a:xfrm>
          <a:prstGeom prst="rect">
            <a:avLst/>
          </a:prstGeom>
          <a:noFill/>
          <a:ln>
            <a:noFill/>
          </a:ln>
        </p:spPr>
        <p:txBody>
          <a:bodyPr lIns="91425" tIns="45700" rIns="91425" bIns="45700" anchor="t" anchorCtr="0">
            <a:noAutofit/>
          </a:bodyPr>
          <a:lstStyle/>
          <a:p>
            <a:pPr algn="ctr"/>
            <a:r>
              <a:rPr lang="es-EC" sz="2000" b="1" dirty="0">
                <a:solidFill>
                  <a:schemeClr val="tx1"/>
                </a:solidFill>
              </a:rPr>
              <a:t>MAESTRÍA EN ENTRENAMIENTO DEPORTIVO </a:t>
            </a:r>
          </a:p>
          <a:p>
            <a:pPr algn="ctr"/>
            <a:endParaRPr lang="es-EC" sz="2000" b="1" dirty="0">
              <a:solidFill>
                <a:schemeClr val="tx1"/>
              </a:solidFill>
            </a:endParaRPr>
          </a:p>
          <a:p>
            <a:pPr algn="ctr"/>
            <a:r>
              <a:rPr lang="es-EC" sz="2000" b="1" dirty="0">
                <a:solidFill>
                  <a:schemeClr val="tx1"/>
                </a:solidFill>
              </a:rPr>
              <a:t>TEMA:</a:t>
            </a:r>
          </a:p>
          <a:p>
            <a:pPr algn="ctr"/>
            <a:r>
              <a:rPr lang="es-MX" sz="2000" b="1" dirty="0"/>
              <a:t>INCIDENCIA DE LA CAPACIDAD COORDINATIVA DE DIFERENCIACIÓN EN LA TÉCNICA CON BALÓN, EN LOS DEPORTISTAS DE LA CATEGORÍA SUB 12 DEL CLUB LIGA DE LOJA</a:t>
            </a:r>
          </a:p>
          <a:p>
            <a:pPr algn="ctr"/>
            <a:r>
              <a:rPr lang="es-EC" sz="2000" b="1" dirty="0">
                <a:solidFill>
                  <a:schemeClr val="tx1"/>
                </a:solidFill>
              </a:rPr>
              <a:t>AUTOR:</a:t>
            </a:r>
          </a:p>
          <a:p>
            <a:pPr algn="ctr">
              <a:lnSpc>
                <a:spcPct val="200000"/>
              </a:lnSpc>
            </a:pPr>
            <a:r>
              <a:rPr lang="es-EC" sz="1800" b="1" dirty="0">
                <a:effectLst/>
                <a:latin typeface="Arial" panose="020B0604020202020204" pitchFamily="34" charset="0"/>
                <a:ea typeface="Calibri" panose="020F0502020204030204" pitchFamily="34" charset="0"/>
              </a:rPr>
              <a:t>TUZ CUENCA, ISRAEL ALEJANDRO</a:t>
            </a:r>
            <a:endParaRPr lang="es-EC" sz="1800" b="1" dirty="0">
              <a:effectLst/>
              <a:latin typeface="Arial" panose="020B0604020202020204" pitchFamily="34" charset="0"/>
              <a:ea typeface="Arial" panose="020B0604020202020204" pitchFamily="34" charset="0"/>
            </a:endParaRPr>
          </a:p>
          <a:p>
            <a:pPr algn="ctr"/>
            <a:r>
              <a:rPr lang="es-EC" sz="2000" b="1" dirty="0">
                <a:solidFill>
                  <a:schemeClr val="tx1"/>
                </a:solidFill>
              </a:rPr>
              <a:t>DIRECTOR:</a:t>
            </a:r>
          </a:p>
          <a:p>
            <a:pPr algn="ctr"/>
            <a:r>
              <a:rPr lang="es-EC" sz="2000" b="1" dirty="0"/>
              <a:t>MSC.</a:t>
            </a:r>
            <a:r>
              <a:rPr lang="es-ES" sz="1800" b="1" dirty="0">
                <a:effectLst/>
                <a:latin typeface="Arial" panose="020B0604020202020204" pitchFamily="34" charset="0"/>
                <a:ea typeface="Arial" panose="020B0604020202020204" pitchFamily="34" charset="0"/>
              </a:rPr>
              <a:t> PONCE GUERRERO, PATRICIO MARINO</a:t>
            </a:r>
            <a:r>
              <a:rPr lang="es-ES_tradnl" sz="2000" b="1" dirty="0">
                <a:solidFill>
                  <a:schemeClr val="tx1"/>
                </a:solidFill>
              </a:rPr>
              <a:t> </a:t>
            </a:r>
            <a:endParaRPr lang="es-ES" sz="2000" b="1" dirty="0">
              <a:solidFill>
                <a:schemeClr val="tx1"/>
              </a:solidFill>
            </a:endParaRPr>
          </a:p>
          <a:p>
            <a:pPr lvl="0" algn="ctr">
              <a:buClr>
                <a:srgbClr val="000000"/>
              </a:buClr>
              <a:buSzPct val="25000"/>
            </a:pPr>
            <a:endParaRPr lang="es-EC" sz="32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A7FA1DD-9F3C-459F-BBCC-E58522660BF2}"/>
              </a:ext>
            </a:extLst>
          </p:cNvPr>
          <p:cNvSpPr>
            <a:spLocks noGrp="1"/>
          </p:cNvSpPr>
          <p:nvPr>
            <p:ph type="title"/>
          </p:nvPr>
        </p:nvSpPr>
        <p:spPr>
          <a:xfrm>
            <a:off x="457200" y="188640"/>
            <a:ext cx="8229600" cy="864096"/>
          </a:xfrm>
        </p:spPr>
        <p:txBody>
          <a:bodyPr/>
          <a:lstStyle/>
          <a:p>
            <a:pPr marL="373380" algn="ctr">
              <a:lnSpc>
                <a:spcPct val="200000"/>
              </a:lnSpc>
            </a:pPr>
            <a:r>
              <a:rPr lang="es-ES" sz="3200" b="1" kern="0" dirty="0">
                <a:solidFill>
                  <a:schemeClr val="tx1"/>
                </a:solidFill>
                <a:effectLst/>
                <a:latin typeface="Arial" panose="020B0604020202020204" pitchFamily="34" charset="0"/>
                <a:ea typeface="Arial" panose="020B0604020202020204" pitchFamily="34" charset="0"/>
              </a:rPr>
              <a:t>Población y</a:t>
            </a:r>
            <a:r>
              <a:rPr lang="es-ES" sz="3200" b="1" kern="0" spc="-5" dirty="0">
                <a:solidFill>
                  <a:schemeClr val="tx1"/>
                </a:solidFill>
                <a:effectLst/>
                <a:latin typeface="Arial" panose="020B0604020202020204" pitchFamily="34" charset="0"/>
                <a:ea typeface="Arial" panose="020B0604020202020204" pitchFamily="34" charset="0"/>
              </a:rPr>
              <a:t> </a:t>
            </a:r>
            <a:r>
              <a:rPr lang="es-ES" sz="3200" b="1" kern="0" dirty="0">
                <a:solidFill>
                  <a:schemeClr val="tx1"/>
                </a:solidFill>
                <a:effectLst/>
                <a:latin typeface="Arial" panose="020B0604020202020204" pitchFamily="34" charset="0"/>
                <a:ea typeface="Arial" panose="020B0604020202020204" pitchFamily="34" charset="0"/>
              </a:rPr>
              <a:t>muestra</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graphicFrame>
        <p:nvGraphicFramePr>
          <p:cNvPr id="5" name="Diagrama 4">
            <a:extLst>
              <a:ext uri="{FF2B5EF4-FFF2-40B4-BE49-F238E27FC236}">
                <a16:creationId xmlns="" xmlns:a16="http://schemas.microsoft.com/office/drawing/2014/main" id="{C1F101D2-F6A6-4EA8-AF1C-56331D80C9A0}"/>
              </a:ext>
            </a:extLst>
          </p:cNvPr>
          <p:cNvGraphicFramePr/>
          <p:nvPr>
            <p:extLst>
              <p:ext uri="{D42A27DB-BD31-4B8C-83A1-F6EECF244321}">
                <p14:modId xmlns:p14="http://schemas.microsoft.com/office/powerpoint/2010/main" val="861429666"/>
              </p:ext>
            </p:extLst>
          </p:nvPr>
        </p:nvGraphicFramePr>
        <p:xfrm>
          <a:off x="3563888"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 xmlns:a16="http://schemas.microsoft.com/office/drawing/2014/main" id="{26394D15-EF14-4169-9A92-C282835E2D69}"/>
              </a:ext>
            </a:extLst>
          </p:cNvPr>
          <p:cNvPicPr>
            <a:picLocks noChangeAspect="1"/>
          </p:cNvPicPr>
          <p:nvPr/>
        </p:nvPicPr>
        <p:blipFill rotWithShape="1">
          <a:blip r:embed="rId7"/>
          <a:srcRect l="20075" t="29000" b="18500"/>
          <a:stretch/>
        </p:blipFill>
        <p:spPr>
          <a:xfrm>
            <a:off x="323528" y="2436664"/>
            <a:ext cx="5554311" cy="2736304"/>
          </a:xfrm>
          <a:prstGeom prst="rect">
            <a:avLst/>
          </a:prstGeom>
        </p:spPr>
      </p:pic>
    </p:spTree>
    <p:extLst>
      <p:ext uri="{BB962C8B-B14F-4D97-AF65-F5344CB8AC3E}">
        <p14:creationId xmlns:p14="http://schemas.microsoft.com/office/powerpoint/2010/main" val="144632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686847-E97F-40C0-9C93-C76060A882CA}"/>
              </a:ext>
            </a:extLst>
          </p:cNvPr>
          <p:cNvSpPr>
            <a:spLocks noGrp="1"/>
          </p:cNvSpPr>
          <p:nvPr>
            <p:ph type="title"/>
          </p:nvPr>
        </p:nvSpPr>
        <p:spPr/>
        <p:txBody>
          <a:bodyPr/>
          <a:lstStyle/>
          <a:p>
            <a:pPr marL="373380" algn="ctr">
              <a:lnSpc>
                <a:spcPct val="200000"/>
              </a:lnSpc>
            </a:pPr>
            <a:r>
              <a:rPr lang="es-ES" sz="3200" b="1" kern="0" dirty="0">
                <a:solidFill>
                  <a:schemeClr val="tx1"/>
                </a:solidFill>
                <a:effectLst/>
                <a:latin typeface="Arial" panose="020B0604020202020204" pitchFamily="34" charset="0"/>
                <a:ea typeface="Arial" panose="020B0604020202020204" pitchFamily="34" charset="0"/>
              </a:rPr>
              <a:t>Tratamiento y análisis estadístico</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sp>
        <p:nvSpPr>
          <p:cNvPr id="4" name="CuadroTexto 3">
            <a:extLst>
              <a:ext uri="{FF2B5EF4-FFF2-40B4-BE49-F238E27FC236}">
                <a16:creationId xmlns="" xmlns:a16="http://schemas.microsoft.com/office/drawing/2014/main" id="{0A752AFE-6458-40AE-8AFD-DC2BE20AC440}"/>
              </a:ext>
            </a:extLst>
          </p:cNvPr>
          <p:cNvSpPr txBox="1"/>
          <p:nvPr/>
        </p:nvSpPr>
        <p:spPr>
          <a:xfrm>
            <a:off x="323528" y="1696410"/>
            <a:ext cx="8363272" cy="3884397"/>
          </a:xfrm>
          <a:prstGeom prst="rect">
            <a:avLst/>
          </a:prstGeom>
          <a:noFill/>
        </p:spPr>
        <p:txBody>
          <a:bodyPr wrap="square">
            <a:spAutoFit/>
          </a:bodyPr>
          <a:lstStyle/>
          <a:p>
            <a:pPr algn="just">
              <a:lnSpc>
                <a:spcPct val="200000"/>
              </a:lnSpc>
              <a:tabLst>
                <a:tab pos="180340" algn="l"/>
              </a:tabLst>
            </a:pPr>
            <a:r>
              <a:rPr lang="es-ES" sz="1800" dirty="0">
                <a:effectLst/>
                <a:latin typeface="Arial" panose="020B0604020202020204" pitchFamily="34" charset="0"/>
                <a:ea typeface="Times New Roman" panose="02020603050405020304" pitchFamily="18" charset="0"/>
              </a:rPr>
              <a:t>El procesamiento y análisis de datos en la parte teórica se hará a través del procesador de palabras Word utilizando las norma apa seven exigidas por la Universidad de las Fuerzas Armadas – ESPE  y los datos numéricos obtenidos de los resultados de los test aplicados a los jugadores serán interpretados en el paquete de análisis SPSS Statictisc 26 análisis descriptivo, correlación de Pearson y diferencia de medias de wilcoxon, en el cual se utilizarán gráficos de barras y tablas acompañadas del análisis respectivo  de la información obtenida.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27601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84F99E7-5B45-43B0-ACAA-B8FC9A245C4F}"/>
              </a:ext>
            </a:extLst>
          </p:cNvPr>
          <p:cNvSpPr>
            <a:spLocks noGrp="1"/>
          </p:cNvSpPr>
          <p:nvPr>
            <p:ph type="title"/>
          </p:nvPr>
        </p:nvSpPr>
        <p:spPr/>
        <p:txBody>
          <a:bodyPr/>
          <a:lstStyle/>
          <a:p>
            <a:pPr marL="373380" algn="ctr"/>
            <a:r>
              <a:rPr lang="es-ES" sz="3200" b="1" kern="0" dirty="0">
                <a:solidFill>
                  <a:schemeClr val="tx1"/>
                </a:solidFill>
                <a:effectLst/>
                <a:latin typeface="Arial" panose="020B0604020202020204" pitchFamily="34" charset="0"/>
                <a:ea typeface="Times New Roman" panose="02020603050405020304" pitchFamily="18" charset="0"/>
              </a:rPr>
              <a:t>Instrumentos de evaluación de la investigación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6" name="Imagen 5">
            <a:extLst>
              <a:ext uri="{FF2B5EF4-FFF2-40B4-BE49-F238E27FC236}">
                <a16:creationId xmlns="" xmlns:a16="http://schemas.microsoft.com/office/drawing/2014/main" id="{DBA08ECD-EE1C-44DC-A24D-17262E7BB586}"/>
              </a:ext>
            </a:extLst>
          </p:cNvPr>
          <p:cNvPicPr>
            <a:picLocks noChangeAspect="1"/>
          </p:cNvPicPr>
          <p:nvPr/>
        </p:nvPicPr>
        <p:blipFill rotWithShape="1">
          <a:blip r:embed="rId2"/>
          <a:srcRect t="22700" b="18500"/>
          <a:stretch/>
        </p:blipFill>
        <p:spPr>
          <a:xfrm>
            <a:off x="534380" y="1450902"/>
            <a:ext cx="8075239" cy="4459635"/>
          </a:xfrm>
          <a:prstGeom prst="rect">
            <a:avLst/>
          </a:prstGeom>
        </p:spPr>
      </p:pic>
      <p:graphicFrame>
        <p:nvGraphicFramePr>
          <p:cNvPr id="3" name="Diagrama 2">
            <a:extLst>
              <a:ext uri="{FF2B5EF4-FFF2-40B4-BE49-F238E27FC236}">
                <a16:creationId xmlns="" xmlns:a16="http://schemas.microsoft.com/office/drawing/2014/main" id="{2453BAFB-876E-4E7E-818C-D432C2DF282E}"/>
              </a:ext>
            </a:extLst>
          </p:cNvPr>
          <p:cNvGraphicFramePr/>
          <p:nvPr>
            <p:extLst>
              <p:ext uri="{D42A27DB-BD31-4B8C-83A1-F6EECF244321}">
                <p14:modId xmlns:p14="http://schemas.microsoft.com/office/powerpoint/2010/main" val="3876082824"/>
              </p:ext>
            </p:extLst>
          </p:nvPr>
        </p:nvGraphicFramePr>
        <p:xfrm>
          <a:off x="1979712" y="2420888"/>
          <a:ext cx="6096000"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63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843044-2F28-43E8-8BFD-399A7E515D43}"/>
              </a:ext>
            </a:extLst>
          </p:cNvPr>
          <p:cNvSpPr>
            <a:spLocks noGrp="1"/>
          </p:cNvSpPr>
          <p:nvPr>
            <p:ph type="title"/>
          </p:nvPr>
        </p:nvSpPr>
        <p:spPr/>
        <p:txBody>
          <a:bodyPr/>
          <a:lstStyle/>
          <a:p>
            <a:pPr algn="ctr">
              <a:lnSpc>
                <a:spcPct val="200000"/>
              </a:lnSpc>
            </a:pPr>
            <a:r>
              <a:rPr lang="es-EC" sz="2400" b="1" dirty="0">
                <a:solidFill>
                  <a:srgbClr val="000000"/>
                </a:solidFill>
                <a:effectLst/>
                <a:latin typeface="Arial" panose="020B0604020202020204" pitchFamily="34" charset="0"/>
                <a:ea typeface="Times New Roman" panose="02020603050405020304" pitchFamily="18" charset="0"/>
              </a:rPr>
              <a:t>Test de evaluación de la Recepción del balón</a:t>
            </a:r>
            <a:r>
              <a:rPr lang="es-EC" sz="3600" dirty="0">
                <a:effectLst/>
                <a:latin typeface="Times New Roman" panose="02020603050405020304" pitchFamily="18" charset="0"/>
                <a:ea typeface="Times New Roman" panose="02020603050405020304" pitchFamily="18" charset="0"/>
              </a:rPr>
              <a:t/>
            </a:r>
            <a:br>
              <a:rPr lang="es-EC" sz="3600" dirty="0">
                <a:effectLst/>
                <a:latin typeface="Times New Roman" panose="02020603050405020304" pitchFamily="18" charset="0"/>
                <a:ea typeface="Times New Roman" panose="02020603050405020304" pitchFamily="18" charset="0"/>
              </a:rPr>
            </a:br>
            <a:endParaRPr lang="es-EC" dirty="0"/>
          </a:p>
        </p:txBody>
      </p:sp>
      <p:pic>
        <p:nvPicPr>
          <p:cNvPr id="3" name="Imagen 2">
            <a:extLst>
              <a:ext uri="{FF2B5EF4-FFF2-40B4-BE49-F238E27FC236}">
                <a16:creationId xmlns="" xmlns:a16="http://schemas.microsoft.com/office/drawing/2014/main" id="{467E875F-0350-4CA6-85B3-F8339E776C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1964" y="1325846"/>
            <a:ext cx="5486400" cy="2571750"/>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A257D94F-970B-4B7C-83BC-CBB357F7D7FC}"/>
              </a:ext>
            </a:extLst>
          </p:cNvPr>
          <p:cNvSpPr txBox="1"/>
          <p:nvPr/>
        </p:nvSpPr>
        <p:spPr>
          <a:xfrm>
            <a:off x="390364" y="4437112"/>
            <a:ext cx="836327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1600" b="1" dirty="0">
                <a:solidFill>
                  <a:srgbClr val="000000"/>
                </a:solidFill>
                <a:effectLst/>
                <a:latin typeface="Arial" panose="020B0604020202020204" pitchFamily="34" charset="0"/>
                <a:ea typeface="Times New Roman" panose="02020603050405020304" pitchFamily="18" charset="0"/>
              </a:rPr>
              <a:t>Descripción de la prueba: </a:t>
            </a:r>
            <a:endParaRPr lang="es-EC" sz="1800" b="1" dirty="0">
              <a:latin typeface="Times New Roman" panose="02020603050405020304" pitchFamily="18" charset="0"/>
              <a:ea typeface="Times New Roman" panose="02020603050405020304" pitchFamily="18"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El jugador se coloca en un terreno delimitado por un cuadrado de 5 metros. Y separado 5 metros de la pared con dos balones. Hace rebotar la pelota contra la pared y la deja en el cuadrado; busca el otro balón y repite la acción. Se contabilizan la cantidad de veces que el balón rebota en la pared en 30”.</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50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C6C2B8-5837-471A-8FFC-556D7A29E381}"/>
              </a:ext>
            </a:extLst>
          </p:cNvPr>
          <p:cNvSpPr>
            <a:spLocks noGrp="1"/>
          </p:cNvSpPr>
          <p:nvPr>
            <p:ph type="title"/>
          </p:nvPr>
        </p:nvSpPr>
        <p:spPr>
          <a:xfrm>
            <a:off x="457200" y="274637"/>
            <a:ext cx="8229600" cy="706091"/>
          </a:xfrm>
        </p:spPr>
        <p:txBody>
          <a:bodyPr/>
          <a:lstStyle/>
          <a:p>
            <a:pPr marL="373380" algn="ctr"/>
            <a:r>
              <a:rPr lang="es-EC" sz="2800" kern="0" dirty="0">
                <a:solidFill>
                  <a:schemeClr val="tx1"/>
                </a:solidFill>
                <a:effectLst/>
                <a:latin typeface="Arial" panose="020B0604020202020204" pitchFamily="34" charset="0"/>
                <a:ea typeface="Times New Roman" panose="02020603050405020304" pitchFamily="18" charset="0"/>
              </a:rPr>
              <a:t>Test de evaluación de la precisión de pase</a:t>
            </a:r>
            <a:r>
              <a:rPr lang="es-EC" sz="3200" b="1" kern="0" dirty="0">
                <a:effectLst/>
                <a:latin typeface="Arial" panose="020B0604020202020204" pitchFamily="34" charset="0"/>
                <a:ea typeface="Arial" panose="020B0604020202020204" pitchFamily="34" charset="0"/>
              </a:rPr>
              <a:t/>
            </a:r>
            <a:br>
              <a:rPr lang="es-EC" sz="32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C87AB436-43A2-48F7-BBF6-C8A0C02AB84C}"/>
              </a:ext>
            </a:extLst>
          </p:cNvPr>
          <p:cNvPicPr>
            <a:picLocks noChangeAspect="1"/>
          </p:cNvPicPr>
          <p:nvPr/>
        </p:nvPicPr>
        <p:blipFill>
          <a:blip r:embed="rId2"/>
          <a:stretch>
            <a:fillRect/>
          </a:stretch>
        </p:blipFill>
        <p:spPr>
          <a:xfrm>
            <a:off x="1115615" y="1340768"/>
            <a:ext cx="7056784" cy="2188654"/>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B1367963-59E4-4B25-BEE6-3F90CF606E0A}"/>
              </a:ext>
            </a:extLst>
          </p:cNvPr>
          <p:cNvSpPr txBox="1"/>
          <p:nvPr/>
        </p:nvSpPr>
        <p:spPr>
          <a:xfrm>
            <a:off x="525847" y="4149080"/>
            <a:ext cx="823632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600" b="1" kern="0" dirty="0">
                <a:effectLst/>
                <a:latin typeface="Arial" panose="020B0604020202020204" pitchFamily="34" charset="0"/>
                <a:ea typeface="Times New Roman" panose="02020603050405020304" pitchFamily="18" charset="0"/>
              </a:rPr>
              <a:t>Descripción de la prueba</a:t>
            </a:r>
            <a:r>
              <a:rPr lang="es-EC" sz="1800" b="0" kern="0" dirty="0">
                <a:effectLst/>
                <a:latin typeface="Arial" panose="020B0604020202020204" pitchFamily="34" charset="0"/>
                <a:ea typeface="Times New Roman" panose="02020603050405020304" pitchFamily="18" charset="0"/>
              </a:rPr>
              <a:t>: </a:t>
            </a:r>
            <a:endParaRPr lang="es-EC" sz="1800" b="1" kern="0" dirty="0">
              <a:effectLst/>
              <a:latin typeface="Arial" panose="020B0604020202020204" pitchFamily="34" charset="0"/>
              <a:ea typeface="Arial" panose="020B0604020202020204" pitchFamily="34"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Un jugador trata de introducir los balones en las pequeñas porterías (vallas), debiendo hacerlo en menos de 15 segundos. Se contabilizan los aciertos. Deberá ejecutar el test con cada una de las piernas.</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9070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53272CF-23DA-41AA-A250-95D4CDCDE475}"/>
              </a:ext>
            </a:extLst>
          </p:cNvPr>
          <p:cNvSpPr>
            <a:spLocks noGrp="1"/>
          </p:cNvSpPr>
          <p:nvPr>
            <p:ph type="title"/>
          </p:nvPr>
        </p:nvSpPr>
        <p:spPr>
          <a:xfrm>
            <a:off x="457200" y="274637"/>
            <a:ext cx="8229600" cy="850107"/>
          </a:xfrm>
        </p:spPr>
        <p:txBody>
          <a:bodyPr/>
          <a:lstStyle/>
          <a:p>
            <a:pPr marL="373380" algn="ctr"/>
            <a:r>
              <a:rPr lang="es-EC" sz="2400" b="1" kern="0" dirty="0">
                <a:solidFill>
                  <a:schemeClr val="tx1"/>
                </a:solidFill>
                <a:effectLst/>
                <a:latin typeface="Arial" panose="020B0604020202020204" pitchFamily="34" charset="0"/>
                <a:ea typeface="Times New Roman" panose="02020603050405020304" pitchFamily="18" charset="0"/>
              </a:rPr>
              <a:t>Test de evaluación de la precisión de disparo con empeine</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1C87ACB5-3899-405A-96E9-0F4336F967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2689"/>
            <a:ext cx="7859216" cy="2114550"/>
          </a:xfrm>
          <a:prstGeom prst="rect">
            <a:avLst/>
          </a:prstGeom>
          <a:ln w="88900" cap="sq" cmpd="thickThin">
            <a:solidFill>
              <a:srgbClr val="000000"/>
            </a:solidFill>
            <a:prstDash val="solid"/>
            <a:miter lim="800000"/>
          </a:ln>
          <a:effectLst>
            <a:innerShdw blurRad="76200">
              <a:srgbClr val="000000"/>
            </a:innerShdw>
          </a:effectLst>
        </p:spPr>
      </p:pic>
      <p:sp>
        <p:nvSpPr>
          <p:cNvPr id="7" name="CuadroTexto 6">
            <a:extLst>
              <a:ext uri="{FF2B5EF4-FFF2-40B4-BE49-F238E27FC236}">
                <a16:creationId xmlns="" xmlns:a16="http://schemas.microsoft.com/office/drawing/2014/main" id="{A68F6071-EBBF-41BE-A0B4-46D3D3E89191}"/>
              </a:ext>
            </a:extLst>
          </p:cNvPr>
          <p:cNvSpPr txBox="1"/>
          <p:nvPr/>
        </p:nvSpPr>
        <p:spPr>
          <a:xfrm>
            <a:off x="492900" y="4293096"/>
            <a:ext cx="8229600"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C" sz="1600" b="1" kern="0" dirty="0">
                <a:solidFill>
                  <a:schemeClr val="tx1"/>
                </a:solidFill>
                <a:effectLst/>
                <a:latin typeface="Arial" panose="020B0604020202020204" pitchFamily="34" charset="0"/>
                <a:ea typeface="Times New Roman" panose="02020603050405020304" pitchFamily="18" charset="0"/>
              </a:rPr>
              <a:t>Descripción de la prueba</a:t>
            </a:r>
            <a:r>
              <a:rPr lang="es-EC" sz="1800" b="0" kern="0" dirty="0">
                <a:solidFill>
                  <a:schemeClr val="tx1"/>
                </a:solidFill>
                <a:effectLst/>
                <a:latin typeface="Arial" panose="020B0604020202020204" pitchFamily="34" charset="0"/>
                <a:ea typeface="Times New Roman" panose="02020603050405020304" pitchFamily="18" charset="0"/>
              </a:rPr>
              <a:t>: </a:t>
            </a:r>
            <a:endParaRPr lang="es-EC" sz="1800" b="1" dirty="0">
              <a:solidFill>
                <a:schemeClr val="tx1"/>
              </a:solidFill>
              <a:latin typeface="Arial" panose="020B0604020202020204" pitchFamily="34" charset="0"/>
              <a:ea typeface="Times New Roman" panose="02020603050405020304" pitchFamily="18"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Se colocan los 6 balones como indica la figura. El jugador debe tratar de introducirlas en el arco pequeño sin que bote antes de entrar, asignándose 1 punto por cada acierto del disparo acertado por cada tanto desde los ángulos más cerrados.</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23091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82DD8F-33DA-4C67-A5D4-89338EEFD938}"/>
              </a:ext>
            </a:extLst>
          </p:cNvPr>
          <p:cNvSpPr>
            <a:spLocks noGrp="1"/>
          </p:cNvSpPr>
          <p:nvPr>
            <p:ph type="title"/>
          </p:nvPr>
        </p:nvSpPr>
        <p:spPr>
          <a:xfrm>
            <a:off x="457200" y="274637"/>
            <a:ext cx="8229600" cy="850107"/>
          </a:xfrm>
        </p:spPr>
        <p:txBody>
          <a:bodyPr/>
          <a:lstStyle/>
          <a:p>
            <a:pPr marL="373380" algn="ctr">
              <a:lnSpc>
                <a:spcPct val="150000"/>
              </a:lnSpc>
            </a:pPr>
            <a:r>
              <a:rPr lang="es-EC" sz="2800" b="1" kern="0" dirty="0">
                <a:solidFill>
                  <a:schemeClr val="tx1"/>
                </a:solidFill>
                <a:effectLst/>
                <a:latin typeface="Arial" panose="020B0604020202020204" pitchFamily="34" charset="0"/>
                <a:ea typeface="Times New Roman" panose="02020603050405020304" pitchFamily="18" charset="0"/>
              </a:rPr>
              <a:t>Test de evaluación de la potencia de remate</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10790B46-197F-4AAF-9E6B-B6C7B9B8B4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768752" cy="30243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9E361377-1E67-4F47-A6A0-77434C655960}"/>
              </a:ext>
            </a:extLst>
          </p:cNvPr>
          <p:cNvSpPr txBox="1"/>
          <p:nvPr/>
        </p:nvSpPr>
        <p:spPr>
          <a:xfrm>
            <a:off x="529208" y="4379039"/>
            <a:ext cx="8229600" cy="13542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sz="1600" b="1" kern="0" dirty="0">
                <a:effectLst/>
                <a:latin typeface="Arial" panose="020B0604020202020204" pitchFamily="34" charset="0"/>
                <a:ea typeface="Times New Roman" panose="02020603050405020304" pitchFamily="18" charset="0"/>
              </a:rPr>
              <a:t>Descripción de la prueba</a:t>
            </a:r>
            <a:r>
              <a:rPr lang="es-EC" sz="1800" b="0" kern="0" dirty="0">
                <a:effectLst/>
                <a:latin typeface="Arial" panose="020B0604020202020204" pitchFamily="34" charset="0"/>
                <a:ea typeface="Times New Roman" panose="02020603050405020304" pitchFamily="18" charset="0"/>
              </a:rPr>
              <a:t>:</a:t>
            </a:r>
            <a:r>
              <a:rPr lang="es-EC" sz="1800" b="1" kern="0" dirty="0">
                <a:effectLst/>
                <a:latin typeface="Arial" panose="020B0604020202020204" pitchFamily="34" charset="0"/>
                <a:ea typeface="Times New Roman" panose="02020603050405020304" pitchFamily="18" charset="0"/>
              </a:rPr>
              <a:t> </a:t>
            </a:r>
            <a:endParaRPr lang="es-EC" sz="1800" b="1" dirty="0">
              <a:latin typeface="Arial" panose="020B0604020202020204" pitchFamily="34" charset="0"/>
              <a:ea typeface="Times New Roman" panose="02020603050405020304" pitchFamily="18"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Se delimita el campo con las estacas cada 10 metros. El jugador despeja el balón lo más lejos posible y se mide la distancia a la que toca tierra nuevamente.</a:t>
            </a:r>
            <a:br>
              <a:rPr lang="es-EC" sz="1600" dirty="0">
                <a:solidFill>
                  <a:srgbClr val="000000"/>
                </a:solidFill>
                <a:effectLst/>
                <a:latin typeface="Arial" panose="020B0604020202020204" pitchFamily="34" charset="0"/>
                <a:ea typeface="Times New Roman" panose="02020603050405020304" pitchFamily="18" charset="0"/>
              </a:rPr>
            </a:br>
            <a:r>
              <a:rPr lang="es-EC" sz="1600" dirty="0">
                <a:solidFill>
                  <a:srgbClr val="000000"/>
                </a:solidFill>
                <a:effectLst/>
                <a:latin typeface="Arial" panose="020B0604020202020204" pitchFamily="34" charset="0"/>
                <a:ea typeface="Times New Roman" panose="02020603050405020304" pitchFamily="18" charset="0"/>
              </a:rPr>
              <a:t>Se realizan dos disparos con cada pierna en dos series y se toma el mejor intento con cada pierna</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0448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70178A-1935-4542-9CB4-70626E831364}"/>
              </a:ext>
            </a:extLst>
          </p:cNvPr>
          <p:cNvSpPr>
            <a:spLocks noGrp="1"/>
          </p:cNvSpPr>
          <p:nvPr>
            <p:ph type="title"/>
          </p:nvPr>
        </p:nvSpPr>
        <p:spPr>
          <a:xfrm>
            <a:off x="457200" y="274637"/>
            <a:ext cx="8229600" cy="922115"/>
          </a:xfrm>
        </p:spPr>
        <p:txBody>
          <a:bodyPr/>
          <a:lstStyle/>
          <a:p>
            <a:pPr marL="373380" algn="ctr">
              <a:lnSpc>
                <a:spcPct val="200000"/>
              </a:lnSpc>
            </a:pPr>
            <a:r>
              <a:rPr lang="es-EC" sz="2800" b="1" kern="0" dirty="0">
                <a:solidFill>
                  <a:schemeClr val="tx1"/>
                </a:solidFill>
                <a:effectLst/>
                <a:latin typeface="Arial" panose="020B0604020202020204" pitchFamily="34" charset="0"/>
                <a:ea typeface="Times New Roman" panose="02020603050405020304" pitchFamily="18" charset="0"/>
              </a:rPr>
              <a:t>Test de evaluación de control de balón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EAC79722-AAF2-4EDA-9DBC-F4CA451F1A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12776"/>
            <a:ext cx="4896544" cy="2486025"/>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52B3F18C-7E84-478A-8161-401A80559F7B}"/>
              </a:ext>
            </a:extLst>
          </p:cNvPr>
          <p:cNvSpPr txBox="1"/>
          <p:nvPr/>
        </p:nvSpPr>
        <p:spPr>
          <a:xfrm>
            <a:off x="611560" y="4365104"/>
            <a:ext cx="8136904"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sz="1600" b="1" kern="0" dirty="0">
                <a:effectLst/>
                <a:latin typeface="Arial" panose="020B0604020202020204" pitchFamily="34" charset="0"/>
                <a:ea typeface="Times New Roman" panose="02020603050405020304" pitchFamily="18" charset="0"/>
              </a:rPr>
              <a:t>Descripción de la prueba</a:t>
            </a:r>
            <a:r>
              <a:rPr lang="es-EC" sz="1800" b="0" kern="0" dirty="0">
                <a:effectLst/>
                <a:latin typeface="Arial" panose="020B0604020202020204" pitchFamily="34" charset="0"/>
                <a:ea typeface="Times New Roman" panose="02020603050405020304" pitchFamily="18" charset="0"/>
              </a:rPr>
              <a:t>:</a:t>
            </a:r>
            <a:endParaRPr lang="es-EC" sz="1800" b="1" dirty="0">
              <a:latin typeface="Arial" panose="020B0604020202020204" pitchFamily="34" charset="0"/>
              <a:ea typeface="Times New Roman" panose="02020603050405020304" pitchFamily="18"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Mantener la pelota en el aire con sucesivos toques de la pierna. Contar cuantos toques se hicieron (parar la cuenta en 50). Se realizarán dos intentos con pierna hábil y dos con pierna inhábil contabilizando los mejores con cada pierna.</a:t>
            </a:r>
            <a:r>
              <a:rPr lang="es-MX" sz="1600" dirty="0">
                <a:solidFill>
                  <a:srgbClr val="000000"/>
                </a:solidFill>
                <a:effectLst/>
                <a:latin typeface="Arial" panose="020B0604020202020204" pitchFamily="34" charset="0"/>
                <a:ea typeface="Times New Roman" panose="02020603050405020304" pitchFamily="18" charset="0"/>
              </a:rPr>
              <a:t> (Sánchez, 2021)</a:t>
            </a:r>
            <a:r>
              <a:rPr lang="es-EC" sz="2000" dirty="0">
                <a:solidFill>
                  <a:srgbClr val="000000"/>
                </a:solidFill>
                <a:effectLst/>
                <a:latin typeface="Arial" panose="020B0604020202020204" pitchFamily="34" charset="0"/>
                <a:ea typeface="Times New Roman" panose="02020603050405020304" pitchFamily="18" charset="0"/>
              </a:rPr>
              <a:t/>
            </a:r>
            <a:br>
              <a:rPr lang="es-EC" sz="2000" dirty="0">
                <a:solidFill>
                  <a:srgbClr val="000000"/>
                </a:solidFill>
                <a:effectLst/>
                <a:latin typeface="Arial" panose="020B0604020202020204" pitchFamily="34" charset="0"/>
                <a:ea typeface="Times New Roman" panose="02020603050405020304" pitchFamily="18" charset="0"/>
              </a:rPr>
            </a:br>
            <a:endParaRPr lang="es-EC"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7232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A9B0682-F1A4-4FAE-ACF7-93C18D406F67}"/>
              </a:ext>
            </a:extLst>
          </p:cNvPr>
          <p:cNvSpPr>
            <a:spLocks noGrp="1"/>
          </p:cNvSpPr>
          <p:nvPr>
            <p:ph type="title"/>
          </p:nvPr>
        </p:nvSpPr>
        <p:spPr>
          <a:xfrm>
            <a:off x="457200" y="274637"/>
            <a:ext cx="8229600" cy="850107"/>
          </a:xfrm>
        </p:spPr>
        <p:txBody>
          <a:bodyPr/>
          <a:lstStyle/>
          <a:p>
            <a:pPr marL="373380" algn="ctr">
              <a:lnSpc>
                <a:spcPct val="200000"/>
              </a:lnSpc>
            </a:pPr>
            <a:r>
              <a:rPr lang="es-EC" sz="2400" b="1" kern="0" dirty="0">
                <a:solidFill>
                  <a:schemeClr val="tx1"/>
                </a:solidFill>
                <a:effectLst/>
                <a:latin typeface="Arial" panose="020B0604020202020204" pitchFamily="34" charset="0"/>
                <a:ea typeface="Times New Roman" panose="02020603050405020304" pitchFamily="18" charset="0"/>
              </a:rPr>
              <a:t>Test de evaluación de la conducción de balón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790452D2-004B-4EE4-80A5-8B0B5F116F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24062" y="1233487"/>
            <a:ext cx="5095875" cy="2771577"/>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569AF7D6-B0B8-4115-A457-BC8C5E024C2E}"/>
              </a:ext>
            </a:extLst>
          </p:cNvPr>
          <p:cNvSpPr txBox="1"/>
          <p:nvPr/>
        </p:nvSpPr>
        <p:spPr>
          <a:xfrm>
            <a:off x="438538" y="4653136"/>
            <a:ext cx="826692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b="1" kern="0" dirty="0">
                <a:effectLst/>
                <a:latin typeface="Arial" panose="020B0604020202020204" pitchFamily="34" charset="0"/>
                <a:ea typeface="Times New Roman" panose="02020603050405020304" pitchFamily="18" charset="0"/>
              </a:rPr>
              <a:t>Descripción de la prueba</a:t>
            </a:r>
            <a:r>
              <a:rPr lang="es-EC" sz="1600" b="0" kern="0" dirty="0">
                <a:effectLst/>
                <a:latin typeface="Arial" panose="020B0604020202020204" pitchFamily="34" charset="0"/>
                <a:ea typeface="Times New Roman" panose="02020603050405020304" pitchFamily="18" charset="0"/>
              </a:rPr>
              <a:t>: </a:t>
            </a:r>
            <a:endParaRPr lang="es-EC" sz="1600" b="1" kern="0" dirty="0">
              <a:effectLst/>
              <a:latin typeface="Arial" panose="020B0604020202020204" pitchFamily="34" charset="0"/>
              <a:ea typeface="Arial" panose="020B0604020202020204" pitchFamily="34" charset="0"/>
            </a:endParaRPr>
          </a:p>
          <a:p>
            <a:pPr algn="just"/>
            <a:r>
              <a:rPr lang="es-EC" dirty="0">
                <a:solidFill>
                  <a:srgbClr val="000000"/>
                </a:solidFill>
                <a:effectLst/>
                <a:latin typeface="Arial" panose="020B0604020202020204" pitchFamily="34" charset="0"/>
                <a:ea typeface="Times New Roman" panose="02020603050405020304" pitchFamily="18" charset="0"/>
              </a:rPr>
              <a:t>Un jugador parte con pelota dominada y realiza el recorrido, según el esquema, en el menor tiempo posible.</a:t>
            </a:r>
            <a:r>
              <a:rPr lang="es-MX" dirty="0">
                <a:solidFill>
                  <a:srgbClr val="000000"/>
                </a:solidFill>
                <a:effectLst/>
                <a:latin typeface="Arial" panose="020B0604020202020204" pitchFamily="34" charset="0"/>
                <a:ea typeface="Times New Roman" panose="02020603050405020304" pitchFamily="18" charset="0"/>
              </a:rPr>
              <a:t> (Sánchez, 2021)</a:t>
            </a:r>
            <a:endParaRPr lang="es-EC"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757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C6BA59-519A-4118-9E19-7032AB171D08}"/>
              </a:ext>
            </a:extLst>
          </p:cNvPr>
          <p:cNvSpPr>
            <a:spLocks noGrp="1"/>
          </p:cNvSpPr>
          <p:nvPr>
            <p:ph type="title"/>
          </p:nvPr>
        </p:nvSpPr>
        <p:spPr>
          <a:xfrm>
            <a:off x="457200" y="274637"/>
            <a:ext cx="8229600" cy="778099"/>
          </a:xfrm>
        </p:spPr>
        <p:txBody>
          <a:bodyPr/>
          <a:lstStyle/>
          <a:p>
            <a:pPr marL="373380" algn="ctr">
              <a:lnSpc>
                <a:spcPct val="200000"/>
              </a:lnSpc>
            </a:pPr>
            <a:r>
              <a:rPr lang="es-EC" sz="2400" b="1" kern="0" dirty="0">
                <a:solidFill>
                  <a:schemeClr val="tx1"/>
                </a:solidFill>
                <a:effectLst/>
                <a:latin typeface="Arial" panose="020B0604020202020204" pitchFamily="34" charset="0"/>
                <a:ea typeface="Times New Roman" panose="02020603050405020304" pitchFamily="18" charset="0"/>
              </a:rPr>
              <a:t>Test de evaluación del cabeceo</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6CFC6A41-67A8-4F39-8AD3-B88A19133C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57387" y="1085132"/>
            <a:ext cx="5229225" cy="2631900"/>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E8E1E3DF-BE41-4384-9824-88C736D516C8}"/>
              </a:ext>
            </a:extLst>
          </p:cNvPr>
          <p:cNvSpPr txBox="1"/>
          <p:nvPr/>
        </p:nvSpPr>
        <p:spPr>
          <a:xfrm>
            <a:off x="457200" y="4221088"/>
            <a:ext cx="8229600"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600" b="1" kern="0" dirty="0">
                <a:effectLst/>
                <a:latin typeface="Arial" panose="020B0604020202020204" pitchFamily="34" charset="0"/>
                <a:ea typeface="Times New Roman" panose="02020603050405020304" pitchFamily="18" charset="0"/>
              </a:rPr>
              <a:t>Descripción de la prueba</a:t>
            </a:r>
            <a:r>
              <a:rPr lang="es-EC" sz="1800" b="0" kern="0" dirty="0">
                <a:effectLst/>
                <a:latin typeface="Arial" panose="020B0604020202020204" pitchFamily="34" charset="0"/>
                <a:ea typeface="Times New Roman" panose="02020603050405020304" pitchFamily="18" charset="0"/>
              </a:rPr>
              <a:t>:</a:t>
            </a:r>
            <a:endParaRPr lang="es-EC" sz="1800" b="1" dirty="0">
              <a:latin typeface="Arial" panose="020B0604020202020204" pitchFamily="34" charset="0"/>
              <a:ea typeface="Times New Roman" panose="02020603050405020304" pitchFamily="18"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Un jugador lanza la pelota hacia arriba con la mano y salta para cabecearla lo más lejos posible desde un lado de la soga elástica ubicada a 30 cm del suelo, debiendo cabecear con los piernas en el aire y caer del otro lado de la soga. Se mide a que distancia.</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20771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2F2CA729-41A4-49FB-9E27-5D36E23B6532}"/>
              </a:ext>
            </a:extLst>
          </p:cNvPr>
          <p:cNvSpPr>
            <a:spLocks noGrp="1"/>
          </p:cNvSpPr>
          <p:nvPr>
            <p:ph type="title"/>
          </p:nvPr>
        </p:nvSpPr>
        <p:spPr/>
        <p:txBody>
          <a:bodyPr/>
          <a:lstStyle/>
          <a:p>
            <a:pPr algn="ctr"/>
            <a:r>
              <a:rPr lang="es-ES" dirty="0">
                <a:solidFill>
                  <a:schemeClr val="tx1"/>
                </a:solidFill>
                <a:effectLst/>
                <a:latin typeface="Arial" panose="020B0604020202020204" pitchFamily="34" charset="0"/>
                <a:ea typeface="Arial" panose="020B0604020202020204" pitchFamily="34" charset="0"/>
              </a:rPr>
              <a:t>Planteamiento del problema</a:t>
            </a:r>
            <a:r>
              <a:rPr lang="es-EC" dirty="0">
                <a:solidFill>
                  <a:schemeClr val="tx1"/>
                </a:solidFill>
                <a:effectLst/>
                <a:latin typeface="Arial" panose="020B0604020202020204" pitchFamily="34" charset="0"/>
                <a:ea typeface="Arial" panose="020B0604020202020204" pitchFamily="34" charset="0"/>
              </a:rPr>
              <a:t/>
            </a:r>
            <a:br>
              <a:rPr lang="es-EC" dirty="0">
                <a:solidFill>
                  <a:schemeClr val="tx1"/>
                </a:solidFill>
                <a:effectLst/>
                <a:latin typeface="Arial" panose="020B0604020202020204" pitchFamily="34" charset="0"/>
                <a:ea typeface="Arial" panose="020B0604020202020204" pitchFamily="34" charset="0"/>
              </a:rPr>
            </a:br>
            <a:endParaRPr lang="es-EC" sz="4800" dirty="0">
              <a:solidFill>
                <a:schemeClr val="tx1"/>
              </a:solidFill>
            </a:endParaRPr>
          </a:p>
        </p:txBody>
      </p:sp>
      <p:graphicFrame>
        <p:nvGraphicFramePr>
          <p:cNvPr id="2" name="Diagrama 1">
            <a:extLst>
              <a:ext uri="{FF2B5EF4-FFF2-40B4-BE49-F238E27FC236}">
                <a16:creationId xmlns="" xmlns:a16="http://schemas.microsoft.com/office/drawing/2014/main" id="{EEF6E8A8-AB29-41F9-B5D4-BCB266465DD8}"/>
              </a:ext>
            </a:extLst>
          </p:cNvPr>
          <p:cNvGraphicFramePr/>
          <p:nvPr>
            <p:extLst>
              <p:ext uri="{D42A27DB-BD31-4B8C-83A1-F6EECF244321}">
                <p14:modId xmlns:p14="http://schemas.microsoft.com/office/powerpoint/2010/main" val="2762366028"/>
              </p:ext>
            </p:extLst>
          </p:nvPr>
        </p:nvGraphicFramePr>
        <p:xfrm>
          <a:off x="2699792" y="4766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 xmlns:a16="http://schemas.microsoft.com/office/drawing/2014/main" id="{77F87982-8CF0-499B-B9A3-15A25AE49E19}"/>
              </a:ext>
            </a:extLst>
          </p:cNvPr>
          <p:cNvPicPr>
            <a:picLocks noChangeAspect="1"/>
          </p:cNvPicPr>
          <p:nvPr/>
        </p:nvPicPr>
        <p:blipFill rotWithShape="1">
          <a:blip r:embed="rId7"/>
          <a:srcRect l="13601" t="24801" r="22000" b="15940"/>
          <a:stretch/>
        </p:blipFill>
        <p:spPr>
          <a:xfrm>
            <a:off x="827584" y="2803310"/>
            <a:ext cx="2592288" cy="3180522"/>
          </a:xfrm>
          <a:prstGeom prst="rect">
            <a:avLst/>
          </a:prstGeom>
        </p:spPr>
      </p:pic>
    </p:spTree>
    <p:extLst>
      <p:ext uri="{BB962C8B-B14F-4D97-AF65-F5344CB8AC3E}">
        <p14:creationId xmlns:p14="http://schemas.microsoft.com/office/powerpoint/2010/main" val="576534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60EA68-1F07-4101-BD3D-4670FF57F746}"/>
              </a:ext>
            </a:extLst>
          </p:cNvPr>
          <p:cNvSpPr>
            <a:spLocks noGrp="1"/>
          </p:cNvSpPr>
          <p:nvPr>
            <p:ph type="title"/>
          </p:nvPr>
        </p:nvSpPr>
        <p:spPr>
          <a:xfrm>
            <a:off x="457200" y="274637"/>
            <a:ext cx="8229600" cy="778099"/>
          </a:xfrm>
        </p:spPr>
        <p:txBody>
          <a:bodyPr/>
          <a:lstStyle/>
          <a:p>
            <a:pPr marL="373380" algn="ctr">
              <a:lnSpc>
                <a:spcPct val="200000"/>
              </a:lnSpc>
            </a:pPr>
            <a:r>
              <a:rPr lang="es-EC" sz="2400" b="1" kern="0" dirty="0">
                <a:solidFill>
                  <a:schemeClr val="tx1"/>
                </a:solidFill>
                <a:effectLst/>
                <a:latin typeface="Arial" panose="020B0604020202020204" pitchFamily="34" charset="0"/>
                <a:ea typeface="Times New Roman" panose="02020603050405020304" pitchFamily="18" charset="0"/>
              </a:rPr>
              <a:t>Test de evaluación de aceleración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E828B40D-1333-44FC-AEF4-98F1308659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344816" cy="3114675"/>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CED85062-3F86-498D-B291-4F47DFBAB431}"/>
              </a:ext>
            </a:extLst>
          </p:cNvPr>
          <p:cNvSpPr txBox="1"/>
          <p:nvPr/>
        </p:nvSpPr>
        <p:spPr>
          <a:xfrm>
            <a:off x="539552" y="4616167"/>
            <a:ext cx="8147248" cy="13542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1600" b="1" kern="0" dirty="0">
                <a:effectLst/>
                <a:latin typeface="Arial" panose="020B0604020202020204" pitchFamily="34" charset="0"/>
                <a:ea typeface="Times New Roman" panose="02020603050405020304" pitchFamily="18" charset="0"/>
              </a:rPr>
              <a:t>Descripción de la prueba</a:t>
            </a:r>
            <a:r>
              <a:rPr lang="es-EC" sz="1800" b="0" kern="0" dirty="0">
                <a:effectLst/>
                <a:latin typeface="Arial" panose="020B0604020202020204" pitchFamily="34" charset="0"/>
                <a:ea typeface="Times New Roman" panose="02020603050405020304" pitchFamily="18" charset="0"/>
              </a:rPr>
              <a:t> </a:t>
            </a:r>
            <a:r>
              <a:rPr lang="es-EC" sz="1800" b="1" kern="0" dirty="0">
                <a:effectLst/>
                <a:latin typeface="Arial" panose="020B0604020202020204" pitchFamily="34" charset="0"/>
                <a:ea typeface="Times New Roman" panose="02020603050405020304" pitchFamily="18" charset="0"/>
              </a:rPr>
              <a:t>: </a:t>
            </a:r>
            <a:endParaRPr lang="es-EC" sz="1800" b="1" kern="0" dirty="0">
              <a:effectLst/>
              <a:latin typeface="Arial" panose="020B0604020202020204" pitchFamily="34" charset="0"/>
              <a:ea typeface="Arial" panose="020B0604020202020204" pitchFamily="34" charset="0"/>
            </a:endParaRPr>
          </a:p>
          <a:p>
            <a:pPr algn="just"/>
            <a:r>
              <a:rPr lang="es-EC" sz="1600" dirty="0">
                <a:solidFill>
                  <a:srgbClr val="000000"/>
                </a:solidFill>
                <a:effectLst/>
                <a:latin typeface="Arial" panose="020B0604020202020204" pitchFamily="34" charset="0"/>
                <a:ea typeface="Times New Roman" panose="02020603050405020304" pitchFamily="18" charset="0"/>
              </a:rPr>
              <a:t>Un jugador parte con un balón desde la media luna, tiene que ingresar el balón en el área chica y nuevamente ir a la medialuna y repetir toda la acción una vez más a la máxima velocidad posible, tomándose el tiempo de todo el recorrido (aproximadamente 11 metros. x  4 largos = 44 metros.)</a:t>
            </a:r>
            <a:r>
              <a:rPr lang="es-MX" sz="1600" dirty="0">
                <a:solidFill>
                  <a:srgbClr val="000000"/>
                </a:solidFill>
                <a:effectLst/>
                <a:latin typeface="Arial" panose="020B0604020202020204" pitchFamily="34" charset="0"/>
                <a:ea typeface="Times New Roman" panose="02020603050405020304" pitchFamily="18" charset="0"/>
              </a:rPr>
              <a:t> (Sánchez, 2021)</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40039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AE9B08-DAA9-4CA7-B472-C06B1307E12F}"/>
              </a:ext>
            </a:extLst>
          </p:cNvPr>
          <p:cNvSpPr>
            <a:spLocks noGrp="1"/>
          </p:cNvSpPr>
          <p:nvPr>
            <p:ph type="title"/>
          </p:nvPr>
        </p:nvSpPr>
        <p:spPr>
          <a:xfrm>
            <a:off x="457200" y="0"/>
            <a:ext cx="8229600" cy="908720"/>
          </a:xfrm>
        </p:spPr>
        <p:txBody>
          <a:bodyPr/>
          <a:lstStyle/>
          <a:p>
            <a:pPr marL="373380" algn="ctr">
              <a:lnSpc>
                <a:spcPct val="200000"/>
              </a:lnSpc>
            </a:pPr>
            <a:r>
              <a:rPr lang="es-ES" sz="2800" b="1" kern="0" dirty="0">
                <a:solidFill>
                  <a:schemeClr val="tx1"/>
                </a:solidFill>
                <a:effectLst/>
                <a:latin typeface="Arial" panose="020B0604020202020204" pitchFamily="34" charset="0"/>
                <a:ea typeface="Arial" panose="020B0604020202020204" pitchFamily="34" charset="0"/>
              </a:rPr>
              <a:t>Recolección de</a:t>
            </a:r>
            <a:r>
              <a:rPr lang="es-ES" sz="2800" b="1" kern="0" spc="-5" dirty="0">
                <a:solidFill>
                  <a:schemeClr val="tx1"/>
                </a:solidFill>
                <a:effectLst/>
                <a:latin typeface="Arial" panose="020B0604020202020204" pitchFamily="34" charset="0"/>
                <a:ea typeface="Arial" panose="020B0604020202020204" pitchFamily="34" charset="0"/>
              </a:rPr>
              <a:t> </a:t>
            </a:r>
            <a:r>
              <a:rPr lang="es-ES" sz="2800" b="1" kern="0" dirty="0">
                <a:solidFill>
                  <a:schemeClr val="tx1"/>
                </a:solidFill>
                <a:effectLst/>
                <a:latin typeface="Arial" panose="020B0604020202020204" pitchFamily="34" charset="0"/>
                <a:ea typeface="Arial" panose="020B0604020202020204" pitchFamily="34" charset="0"/>
              </a:rPr>
              <a:t>datos</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graphicFrame>
        <p:nvGraphicFramePr>
          <p:cNvPr id="6" name="Diagrama 5">
            <a:extLst>
              <a:ext uri="{FF2B5EF4-FFF2-40B4-BE49-F238E27FC236}">
                <a16:creationId xmlns="" xmlns:a16="http://schemas.microsoft.com/office/drawing/2014/main" id="{E2D3382B-B544-4848-8A76-53F305A7D02A}"/>
              </a:ext>
            </a:extLst>
          </p:cNvPr>
          <p:cNvGraphicFramePr/>
          <p:nvPr>
            <p:extLst>
              <p:ext uri="{D42A27DB-BD31-4B8C-83A1-F6EECF244321}">
                <p14:modId xmlns:p14="http://schemas.microsoft.com/office/powerpoint/2010/main" val="370672014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62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A51C6D-E4C4-4433-BAE4-D82AC1D75502}"/>
              </a:ext>
            </a:extLst>
          </p:cNvPr>
          <p:cNvSpPr>
            <a:spLocks noGrp="1"/>
          </p:cNvSpPr>
          <p:nvPr>
            <p:ph type="title"/>
          </p:nvPr>
        </p:nvSpPr>
        <p:spPr/>
        <p:txBody>
          <a:bodyPr/>
          <a:lstStyle/>
          <a:p>
            <a:pPr marR="326390" algn="ctr">
              <a:lnSpc>
                <a:spcPct val="200000"/>
              </a:lnSpc>
            </a:pPr>
            <a:r>
              <a:rPr lang="es-ES" sz="2400" b="1" dirty="0">
                <a:solidFill>
                  <a:schemeClr val="tx1"/>
                </a:solidFill>
                <a:effectLst/>
                <a:latin typeface="Arial" panose="020B0604020202020204" pitchFamily="34" charset="0"/>
                <a:ea typeface="Arial" panose="020B0604020202020204" pitchFamily="34" charset="0"/>
              </a:rPr>
              <a:t>Planificación del bloque trabajo de diferenciación</a:t>
            </a:r>
            <a:r>
              <a:rPr lang="es-EC" sz="3600" dirty="0">
                <a:effectLst/>
                <a:latin typeface="Arial" panose="020B0604020202020204" pitchFamily="34" charset="0"/>
                <a:ea typeface="Arial" panose="020B0604020202020204" pitchFamily="34" charset="0"/>
              </a:rPr>
              <a:t/>
            </a:r>
            <a:br>
              <a:rPr lang="es-EC" sz="3600" dirty="0">
                <a:effectLst/>
                <a:latin typeface="Arial" panose="020B0604020202020204" pitchFamily="34" charset="0"/>
                <a:ea typeface="Arial" panose="020B0604020202020204" pitchFamily="34" charset="0"/>
              </a:rPr>
            </a:br>
            <a:endParaRPr lang="es-EC" dirty="0"/>
          </a:p>
        </p:txBody>
      </p:sp>
      <p:pic>
        <p:nvPicPr>
          <p:cNvPr id="4" name="Imagen 3">
            <a:extLst>
              <a:ext uri="{FF2B5EF4-FFF2-40B4-BE49-F238E27FC236}">
                <a16:creationId xmlns="" xmlns:a16="http://schemas.microsoft.com/office/drawing/2014/main" id="{C1DB09A3-C0CC-40CD-B202-7A90741D579A}"/>
              </a:ext>
            </a:extLst>
          </p:cNvPr>
          <p:cNvPicPr>
            <a:picLocks noChangeAspect="1"/>
          </p:cNvPicPr>
          <p:nvPr/>
        </p:nvPicPr>
        <p:blipFill rotWithShape="1">
          <a:blip r:embed="rId2"/>
          <a:srcRect r="4626"/>
          <a:stretch/>
        </p:blipFill>
        <p:spPr>
          <a:xfrm>
            <a:off x="647564" y="1772816"/>
            <a:ext cx="7848872" cy="36471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379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F7F77BD-86AC-4FD1-9BFA-6AE359B6E9A9}"/>
              </a:ext>
            </a:extLst>
          </p:cNvPr>
          <p:cNvSpPr>
            <a:spLocks noGrp="1"/>
          </p:cNvSpPr>
          <p:nvPr>
            <p:ph type="title"/>
          </p:nvPr>
        </p:nvSpPr>
        <p:spPr/>
        <p:txBody>
          <a:bodyPr/>
          <a:lstStyle/>
          <a:p>
            <a:pPr algn="ctr"/>
            <a:r>
              <a:rPr lang="es-MX" dirty="0">
                <a:solidFill>
                  <a:schemeClr val="tx1"/>
                </a:solidFill>
              </a:rPr>
              <a:t>Ejemplo de un </a:t>
            </a:r>
            <a:r>
              <a:rPr lang="es-ES" i="1"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Microciclo Nro 1</a:t>
            </a:r>
            <a:r>
              <a:rPr lang="es-EC"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
            </a:r>
            <a:br>
              <a:rPr lang="es-EC"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br>
            <a:endParaRPr lang="es-EC" dirty="0">
              <a:solidFill>
                <a:schemeClr val="tx1"/>
              </a:solidFill>
            </a:endParaRPr>
          </a:p>
        </p:txBody>
      </p:sp>
      <p:pic>
        <p:nvPicPr>
          <p:cNvPr id="3" name="Imagen 2">
            <a:extLst>
              <a:ext uri="{FF2B5EF4-FFF2-40B4-BE49-F238E27FC236}">
                <a16:creationId xmlns="" xmlns:a16="http://schemas.microsoft.com/office/drawing/2014/main" id="{559D652D-957A-439C-90C7-D8FCC11BA03C}"/>
              </a:ext>
            </a:extLst>
          </p:cNvPr>
          <p:cNvPicPr>
            <a:picLocks noChangeAspect="1"/>
          </p:cNvPicPr>
          <p:nvPr/>
        </p:nvPicPr>
        <p:blipFill rotWithShape="1">
          <a:blip r:embed="rId2"/>
          <a:srcRect b="9259"/>
          <a:stretch/>
        </p:blipFill>
        <p:spPr>
          <a:xfrm>
            <a:off x="455172" y="1556792"/>
            <a:ext cx="8229600" cy="35283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8856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71A90A-7144-4B38-92C8-BC64E358C969}"/>
              </a:ext>
            </a:extLst>
          </p:cNvPr>
          <p:cNvSpPr>
            <a:spLocks noGrp="1"/>
          </p:cNvSpPr>
          <p:nvPr>
            <p:ph type="title"/>
          </p:nvPr>
        </p:nvSpPr>
        <p:spPr>
          <a:xfrm>
            <a:off x="457200" y="274637"/>
            <a:ext cx="8229600" cy="922115"/>
          </a:xfrm>
        </p:spPr>
        <p:txBody>
          <a:bodyPr/>
          <a:lstStyle/>
          <a:p>
            <a:pPr algn="ctr">
              <a:lnSpc>
                <a:spcPct val="200000"/>
              </a:lnSpc>
            </a:pPr>
            <a:r>
              <a:rPr lang="es-EC" sz="2400" b="1" dirty="0">
                <a:solidFill>
                  <a:srgbClr val="000000"/>
                </a:solidFill>
                <a:effectLst/>
                <a:latin typeface="Arial" panose="020B0604020202020204" pitchFamily="34" charset="0"/>
                <a:ea typeface="Times New Roman" panose="02020603050405020304" pitchFamily="18" charset="0"/>
              </a:rPr>
              <a:t>Ejercicios para el desarrollo zona de calentamiento</a:t>
            </a:r>
            <a:r>
              <a:rPr lang="es-EC" sz="3600" dirty="0">
                <a:effectLst/>
                <a:latin typeface="Times New Roman" panose="02020603050405020304" pitchFamily="18" charset="0"/>
                <a:ea typeface="Times New Roman" panose="02020603050405020304" pitchFamily="18" charset="0"/>
              </a:rPr>
              <a:t/>
            </a:r>
            <a:br>
              <a:rPr lang="es-EC" sz="3600" dirty="0">
                <a:effectLst/>
                <a:latin typeface="Times New Roman" panose="02020603050405020304" pitchFamily="18" charset="0"/>
                <a:ea typeface="Times New Roman" panose="02020603050405020304" pitchFamily="18" charset="0"/>
              </a:rPr>
            </a:br>
            <a:endParaRPr lang="es-EC" dirty="0"/>
          </a:p>
        </p:txBody>
      </p:sp>
      <p:sp>
        <p:nvSpPr>
          <p:cNvPr id="4" name="CuadroTexto 3">
            <a:extLst>
              <a:ext uri="{FF2B5EF4-FFF2-40B4-BE49-F238E27FC236}">
                <a16:creationId xmlns="" xmlns:a16="http://schemas.microsoft.com/office/drawing/2014/main" id="{46EE814D-6412-4F2E-8B6E-82935CF10C82}"/>
              </a:ext>
            </a:extLst>
          </p:cNvPr>
          <p:cNvSpPr txBox="1"/>
          <p:nvPr/>
        </p:nvSpPr>
        <p:spPr>
          <a:xfrm>
            <a:off x="215516" y="1484784"/>
            <a:ext cx="8712968" cy="4213141"/>
          </a:xfrm>
          <a:prstGeom prst="rect">
            <a:avLst/>
          </a:prstGeom>
          <a:noFill/>
        </p:spPr>
        <p:txBody>
          <a:bodyPr wrap="square">
            <a:spAutoFit/>
          </a:bodyPr>
          <a:lstStyle/>
          <a:p>
            <a:pPr marL="342900" marR="1111250" lvl="0" indent="-342900">
              <a:lnSpc>
                <a:spcPct val="150000"/>
              </a:lnSpc>
              <a:spcAft>
                <a:spcPts val="0"/>
              </a:spcAft>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Habilidad de balón con pierna derecha. Habilidad de balón con pierna izquierdo. Habilidad de balón con la cabeza.</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Habilidad de balón combinada.</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Elevación de talón lento (talones tocando glúteos) Alternando ambos piernas.</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Habilidad combinado ambos piernas. Pases cortos con borde interno. Pases cortos con borde externo. Pase frontal con dos balones.</a:t>
            </a:r>
            <a:endParaRPr lang="es-EC" sz="1200" dirty="0">
              <a:effectLst/>
              <a:latin typeface="Arial" panose="020B0604020202020204" pitchFamily="34" charset="0"/>
              <a:ea typeface="Arial" panose="020B0604020202020204" pitchFamily="34" charset="0"/>
            </a:endParaRPr>
          </a:p>
          <a:p>
            <a:pPr marL="342900" marR="846455" lvl="0" indent="-342900">
              <a:lnSpc>
                <a:spcPct val="150000"/>
              </a:lnSpc>
              <a:spcAft>
                <a:spcPts val="0"/>
              </a:spcAft>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Habilidad de balón pierna, muslo, cabeza. Habilidad pierna izquierda, derecha, muslo derecha., izquierda., Cabeza.</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Conducción pierna derecha. Conducción pierna izquierdo. Conducción, para, continúa.</a:t>
            </a:r>
            <a:endParaRPr lang="es-EC" sz="1200" dirty="0">
              <a:effectLst/>
              <a:latin typeface="Arial" panose="020B0604020202020204" pitchFamily="34" charset="0"/>
              <a:ea typeface="Arial" panose="020B0604020202020204" pitchFamily="34" charset="0"/>
            </a:endParaRPr>
          </a:p>
          <a:p>
            <a:pPr marL="342900" marR="546100" lvl="0" indent="-342900">
              <a:lnSpc>
                <a:spcPct val="150000"/>
              </a:lnSpc>
              <a:spcAft>
                <a:spcPts val="0"/>
              </a:spcAft>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Conducción de balón con toques sucesivos con los 2 interiores de cada pierna.</a:t>
            </a:r>
            <a:endParaRPr lang="es-EC" sz="1200" dirty="0">
              <a:effectLst/>
              <a:latin typeface="Arial" panose="020B0604020202020204" pitchFamily="34" charset="0"/>
              <a:ea typeface="Arial" panose="020B0604020202020204" pitchFamily="34" charset="0"/>
            </a:endParaRPr>
          </a:p>
          <a:p>
            <a:pPr marL="342900" marR="553085" lvl="0" indent="-342900">
              <a:lnSpc>
                <a:spcPct val="150000"/>
              </a:lnSpc>
              <a:spcBef>
                <a:spcPts val="5"/>
              </a:spcBef>
              <a:spcAft>
                <a:spcPts val="0"/>
              </a:spcAft>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Conducir el balón en línea recta y a la señal del entrenador cambiar de dirección.</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Conducir el balón con sucesivos contactos con la planta de la pierna.</a:t>
            </a:r>
            <a:endParaRPr lang="es-EC" sz="1200" dirty="0">
              <a:effectLst/>
              <a:latin typeface="Arial" panose="020B0604020202020204" pitchFamily="34" charset="0"/>
              <a:ea typeface="Arial" panose="020B0604020202020204" pitchFamily="34" charset="0"/>
            </a:endParaRPr>
          </a:p>
          <a:p>
            <a:pPr marL="342900" lvl="0" indent="-342900">
              <a:lnSpc>
                <a:spcPct val="150000"/>
              </a:lnSpc>
              <a:spcBef>
                <a:spcPts val="5"/>
              </a:spcBef>
              <a:spcAft>
                <a:spcPts val="0"/>
              </a:spcAft>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Habilidad de balón ambos piernas Pases pierna izquierda y derecha.</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Dos jugadores se seguirán a través de un circulo.</a:t>
            </a:r>
            <a:endParaRPr lang="es-EC" sz="1200" dirty="0">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es-ES" sz="1200" dirty="0">
                <a:effectLst/>
                <a:latin typeface="Arial" panose="020B0604020202020204" pitchFamily="34" charset="0"/>
                <a:ea typeface="Arial" panose="020B0604020202020204" pitchFamily="34" charset="0"/>
              </a:rPr>
              <a:t>Conducir el balón de un cono al otro. Conducir ahora dando una vuelta completa a cada cono.</a:t>
            </a:r>
            <a:endParaRPr lang="es-EC"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28812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4345D99-9D06-4FF7-B91A-B3510C50F660}"/>
              </a:ext>
            </a:extLst>
          </p:cNvPr>
          <p:cNvSpPr>
            <a:spLocks noGrp="1"/>
          </p:cNvSpPr>
          <p:nvPr>
            <p:ph type="title"/>
          </p:nvPr>
        </p:nvSpPr>
        <p:spPr/>
        <p:txBody>
          <a:bodyPr/>
          <a:lstStyle/>
          <a:p>
            <a:pPr marL="553720" indent="-180975" algn="ctr">
              <a:lnSpc>
                <a:spcPct val="200000"/>
              </a:lnSpc>
            </a:pPr>
            <a:r>
              <a:rPr lang="es-ES" sz="2000" b="1" dirty="0">
                <a:solidFill>
                  <a:schemeClr val="tx1"/>
                </a:solidFill>
                <a:effectLst/>
                <a:latin typeface="Arial" panose="020B0604020202020204" pitchFamily="34" charset="0"/>
                <a:ea typeface="Arial" panose="020B0604020202020204" pitchFamily="34" charset="0"/>
              </a:rPr>
              <a:t>Ejercicios para el desarrollo de la zona anaeróbica aláctica</a:t>
            </a:r>
            <a:r>
              <a:rPr lang="es-EC" sz="3200" dirty="0">
                <a:effectLst/>
                <a:latin typeface="Arial" panose="020B0604020202020204" pitchFamily="34" charset="0"/>
                <a:ea typeface="Arial" panose="020B0604020202020204" pitchFamily="34" charset="0"/>
              </a:rPr>
              <a:t/>
            </a:r>
            <a:br>
              <a:rPr lang="es-EC" sz="3200" dirty="0">
                <a:effectLst/>
                <a:latin typeface="Arial" panose="020B0604020202020204" pitchFamily="34" charset="0"/>
                <a:ea typeface="Arial" panose="020B0604020202020204" pitchFamily="34" charset="0"/>
              </a:rPr>
            </a:br>
            <a:endParaRPr lang="es-EC" dirty="0"/>
          </a:p>
        </p:txBody>
      </p:sp>
      <p:sp>
        <p:nvSpPr>
          <p:cNvPr id="4" name="CuadroTexto 3">
            <a:extLst>
              <a:ext uri="{FF2B5EF4-FFF2-40B4-BE49-F238E27FC236}">
                <a16:creationId xmlns="" xmlns:a16="http://schemas.microsoft.com/office/drawing/2014/main" id="{9C13CB7A-E75C-4E9C-A446-FB9BAC2E9248}"/>
              </a:ext>
            </a:extLst>
          </p:cNvPr>
          <p:cNvSpPr txBox="1"/>
          <p:nvPr/>
        </p:nvSpPr>
        <p:spPr>
          <a:xfrm>
            <a:off x="323528" y="1124744"/>
            <a:ext cx="8496944" cy="4452501"/>
          </a:xfrm>
          <a:prstGeom prst="rect">
            <a:avLst/>
          </a:prstGeom>
          <a:noFill/>
        </p:spPr>
        <p:txBody>
          <a:bodyPr wrap="square">
            <a:spAutoFit/>
          </a:bodyPr>
          <a:lstStyle/>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El jugador realiza 10 aceleraciones de 30 metros con balón en el campo de juego.</a:t>
            </a:r>
            <a:endParaRPr lang="es-EC" dirty="0">
              <a:effectLst/>
              <a:latin typeface="Arial" panose="020B0604020202020204" pitchFamily="34" charset="0"/>
              <a:ea typeface="Arial" panose="020B0604020202020204" pitchFamily="34" charset="0"/>
            </a:endParaRPr>
          </a:p>
          <a:p>
            <a:pPr marL="342900" marR="1702435" lvl="0" indent="-342900" algn="just">
              <a:spcBef>
                <a:spcPts val="20"/>
              </a:spcBef>
              <a:spcAft>
                <a:spcPts val="0"/>
              </a:spcAft>
              <a:buFont typeface="Symbol" panose="05050102010706020507" pitchFamily="18" charset="2"/>
              <a:buChar char=""/>
            </a:pPr>
            <a:r>
              <a:rPr lang="es-ES" dirty="0">
                <a:effectLst/>
                <a:latin typeface="Arial" panose="020B0604020202020204" pitchFamily="34" charset="0"/>
                <a:ea typeface="Arial" panose="020B0604020202020204" pitchFamily="34" charset="0"/>
              </a:rPr>
              <a:t>Carrera a brincos Pasos laterales.</a:t>
            </a:r>
            <a:endParaRPr lang="es-EC" dirty="0">
              <a:effectLst/>
              <a:latin typeface="Arial" panose="020B0604020202020204" pitchFamily="34" charset="0"/>
              <a:ea typeface="Arial" panose="020B0604020202020204" pitchFamily="34" charset="0"/>
            </a:endParaRPr>
          </a:p>
          <a:p>
            <a:pPr marL="342900" lvl="0" indent="-342900" algn="just">
              <a:spcBef>
                <a:spcPts val="5"/>
              </a:spcBef>
              <a:spcAft>
                <a:spcPts val="0"/>
              </a:spcAft>
              <a:buFont typeface="Symbol" panose="05050102010706020507" pitchFamily="18" charset="2"/>
              <a:buChar char=""/>
            </a:pPr>
            <a:r>
              <a:rPr lang="es-ES" dirty="0">
                <a:effectLst/>
                <a:latin typeface="Arial" panose="020B0604020202020204" pitchFamily="34" charset="0"/>
                <a:ea typeface="Arial" panose="020B0604020202020204" pitchFamily="34" charset="0"/>
              </a:rPr>
              <a:t>Carrera levantando las rodillas.</a:t>
            </a:r>
            <a:endParaRPr lang="es-EC" dirty="0">
              <a:effectLst/>
              <a:latin typeface="Arial" panose="020B0604020202020204" pitchFamily="34" charset="0"/>
              <a:ea typeface="Arial" panose="020B0604020202020204" pitchFamily="34" charset="0"/>
            </a:endParaRPr>
          </a:p>
          <a:p>
            <a:pPr marL="342900" marR="708660" lvl="0" indent="-342900" algn="just">
              <a:spcBef>
                <a:spcPts val="175"/>
              </a:spcBef>
              <a:spcAft>
                <a:spcPts val="0"/>
              </a:spcAft>
              <a:buFont typeface="Symbol" panose="05050102010706020507" pitchFamily="18" charset="2"/>
              <a:buChar char=""/>
            </a:pPr>
            <a:r>
              <a:rPr lang="es-ES" dirty="0">
                <a:effectLst/>
                <a:latin typeface="Arial" panose="020B0604020202020204" pitchFamily="34" charset="0"/>
                <a:ea typeface="Arial" panose="020B0604020202020204" pitchFamily="34" charset="0"/>
              </a:rPr>
              <a:t>Saltar (movimientos rápidos de la pierna y rodilla hasta la horizontal)</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Los jugadores describen con el balón el recorrido tomando como referencia las líneas de las áreas grande y pequeña, la del centro y las del fondo.</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Carrera en círculos alrededor de 6 aros.</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Saltar con ambas piernas.</a:t>
            </a:r>
            <a:endParaRPr lang="es-EC" dirty="0">
              <a:effectLst/>
              <a:latin typeface="Arial" panose="020B0604020202020204" pitchFamily="34" charset="0"/>
              <a:ea typeface="Arial" panose="020B0604020202020204" pitchFamily="34" charset="0"/>
            </a:endParaRPr>
          </a:p>
          <a:p>
            <a:pPr marL="342900" marR="235585" lvl="0" indent="-342900" algn="just">
              <a:spcBef>
                <a:spcPts val="175"/>
              </a:spcBef>
              <a:spcAft>
                <a:spcPts val="0"/>
              </a:spcAft>
              <a:buFont typeface="Symbol" panose="05050102010706020507" pitchFamily="18" charset="2"/>
              <a:buChar char=""/>
            </a:pPr>
            <a:r>
              <a:rPr lang="es-ES" dirty="0">
                <a:effectLst/>
                <a:latin typeface="Arial" panose="020B0604020202020204" pitchFamily="34" charset="0"/>
                <a:ea typeface="Arial" panose="020B0604020202020204" pitchFamily="34" charset="0"/>
              </a:rPr>
              <a:t>Rodillas hacia arriba y manos hacia delante y carrera Paso cruzado.</a:t>
            </a:r>
            <a:endParaRPr lang="es-EC" dirty="0">
              <a:effectLst/>
              <a:latin typeface="Arial" panose="020B0604020202020204" pitchFamily="34" charset="0"/>
              <a:ea typeface="Arial" panose="020B0604020202020204" pitchFamily="34" charset="0"/>
            </a:endParaRPr>
          </a:p>
          <a:p>
            <a:pPr marL="342900" marR="715645" lvl="0" indent="-342900" algn="just">
              <a:spcBef>
                <a:spcPts val="10"/>
              </a:spcBef>
              <a:spcAft>
                <a:spcPts val="0"/>
              </a:spcAft>
              <a:buFont typeface="Symbol" panose="05050102010706020507" pitchFamily="18" charset="2"/>
              <a:buChar char=""/>
            </a:pPr>
            <a:r>
              <a:rPr lang="es-ES" dirty="0">
                <a:effectLst/>
                <a:latin typeface="Arial" panose="020B0604020202020204" pitchFamily="34" charset="0"/>
                <a:ea typeface="Arial" panose="020B0604020202020204" pitchFamily="34" charset="0"/>
              </a:rPr>
              <a:t>Atrapar/lanzar hacia arriba el balón y carrera Botar el balón, con la derecha y la izquierda.</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Saldrán 2 jugadores simultáneamente realizando cada uno un recorrido diferente marcado por los 8 conos dispuestos en 2 hileras en el medio del campo.</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Los jugadores con balón realizan aceleraciones alrededor de 4 conos del inicio se dirigen al segundo, volviendo de 4 conos del inicio se dirigen al segundo , volviendo al principio realizando lo mismo en los 4 conos.</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Carrera de </a:t>
            </a:r>
            <a:r>
              <a:rPr lang="es-ES" dirty="0" err="1">
                <a:effectLst/>
                <a:latin typeface="Arial" panose="020B0604020202020204" pitchFamily="34" charset="0"/>
                <a:ea typeface="Arial" panose="020B0604020202020204" pitchFamily="34" charset="0"/>
              </a:rPr>
              <a:t>zig-zag</a:t>
            </a:r>
            <a:r>
              <a:rPr lang="es-ES" dirty="0">
                <a:effectLst/>
                <a:latin typeface="Arial" panose="020B0604020202020204" pitchFamily="34" charset="0"/>
                <a:ea typeface="Arial" panose="020B0604020202020204" pitchFamily="34" charset="0"/>
              </a:rPr>
              <a:t>.</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Carrera levantando.</a:t>
            </a:r>
            <a:endParaRPr lang="es-EC"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dirty="0">
                <a:effectLst/>
                <a:latin typeface="Arial" panose="020B0604020202020204" pitchFamily="34" charset="0"/>
                <a:ea typeface="Arial" panose="020B0604020202020204" pitchFamily="34" charset="0"/>
              </a:rPr>
              <a:t>Son 5 los conos que marcarán el lugar hasta el cual el jugador ha de conducir, el jugador se dirige en carrera y con el balón hacia cada uno de los conos donde lo deja y vuelve en carrera hasta el punto de partida.</a:t>
            </a:r>
            <a:endParaRPr lang="es-EC"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94757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761DB5-1B81-4762-8C5C-E7571E6ED898}"/>
              </a:ext>
            </a:extLst>
          </p:cNvPr>
          <p:cNvSpPr>
            <a:spLocks noGrp="1"/>
          </p:cNvSpPr>
          <p:nvPr>
            <p:ph type="title"/>
          </p:nvPr>
        </p:nvSpPr>
        <p:spPr>
          <a:xfrm>
            <a:off x="457200" y="274637"/>
            <a:ext cx="8229600" cy="850107"/>
          </a:xfrm>
        </p:spPr>
        <p:txBody>
          <a:bodyPr/>
          <a:lstStyle/>
          <a:p>
            <a:pPr marL="373380" algn="ctr"/>
            <a:r>
              <a:rPr lang="es-ES" sz="2400" b="1" kern="0" dirty="0">
                <a:solidFill>
                  <a:schemeClr val="tx1"/>
                </a:solidFill>
                <a:effectLst/>
                <a:latin typeface="Arial" panose="020B0604020202020204" pitchFamily="34" charset="0"/>
                <a:ea typeface="Arial" panose="020B0604020202020204" pitchFamily="34" charset="0"/>
              </a:rPr>
              <a:t>Ejercicios para el desarrollo zona umbral aeróbico (resistencia base)</a:t>
            </a:r>
            <a:r>
              <a:rPr lang="es-EC" sz="2400" b="1" kern="0" dirty="0">
                <a:solidFill>
                  <a:schemeClr val="tx1"/>
                </a:solidFill>
                <a:effectLst/>
                <a:latin typeface="Arial" panose="020B0604020202020204" pitchFamily="34" charset="0"/>
                <a:ea typeface="Arial" panose="020B0604020202020204" pitchFamily="34" charset="0"/>
              </a:rPr>
              <a:t/>
            </a:r>
            <a:br>
              <a:rPr lang="es-EC" sz="2400" b="1" kern="0" dirty="0">
                <a:solidFill>
                  <a:schemeClr val="tx1"/>
                </a:solidFill>
                <a:effectLst/>
                <a:latin typeface="Arial" panose="020B0604020202020204" pitchFamily="34" charset="0"/>
                <a:ea typeface="Arial" panose="020B0604020202020204" pitchFamily="34" charset="0"/>
              </a:rPr>
            </a:br>
            <a:endParaRPr lang="es-EC" sz="2400" dirty="0">
              <a:solidFill>
                <a:schemeClr val="tx1"/>
              </a:solidFill>
            </a:endParaRPr>
          </a:p>
        </p:txBody>
      </p:sp>
      <p:sp>
        <p:nvSpPr>
          <p:cNvPr id="4" name="CuadroTexto 3">
            <a:extLst>
              <a:ext uri="{FF2B5EF4-FFF2-40B4-BE49-F238E27FC236}">
                <a16:creationId xmlns="" xmlns:a16="http://schemas.microsoft.com/office/drawing/2014/main" id="{88BCD99C-512E-4836-A77A-C6FED69D9829}"/>
              </a:ext>
            </a:extLst>
          </p:cNvPr>
          <p:cNvSpPr txBox="1"/>
          <p:nvPr/>
        </p:nvSpPr>
        <p:spPr>
          <a:xfrm>
            <a:off x="457200" y="1153833"/>
            <a:ext cx="8640960" cy="5078313"/>
          </a:xfrm>
          <a:prstGeom prst="rect">
            <a:avLst/>
          </a:prstGeom>
          <a:noFill/>
        </p:spPr>
        <p:txBody>
          <a:bodyPr wrap="square">
            <a:spAutoFit/>
          </a:bodyPr>
          <a:lstStyle/>
          <a:p>
            <a:pPr marL="342900" marR="574675" lvl="0" indent="-342900">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El jugador describe con el balón, un recorrido en sentido vertical tomando como referencia las líneas del campo.</a:t>
            </a:r>
            <a:endParaRPr lang="es-EC" sz="1100" dirty="0">
              <a:effectLst/>
              <a:latin typeface="Arial" panose="020B0604020202020204" pitchFamily="34" charset="0"/>
              <a:ea typeface="Arial" panose="020B0604020202020204" pitchFamily="34" charset="0"/>
            </a:endParaRPr>
          </a:p>
          <a:p>
            <a:pPr marL="342900" marR="1604010" lvl="0" indent="-342900">
              <a:spcBef>
                <a:spcPts val="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a brincos Pasos laterales (pasos laterales)</a:t>
            </a:r>
            <a:endParaRPr lang="es-EC" sz="1100" dirty="0">
              <a:effectLst/>
              <a:latin typeface="Arial" panose="020B0604020202020204" pitchFamily="34" charset="0"/>
              <a:ea typeface="Arial" panose="020B0604020202020204" pitchFamily="34" charset="0"/>
            </a:endParaRPr>
          </a:p>
          <a:p>
            <a:pPr marL="342900" lvl="0" indent="-342900">
              <a:spcBef>
                <a:spcPts val="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levantando las rodillas.</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Saltar ( movimientos rápidos de la pierna y rodilla hasta la horizontal)</a:t>
            </a:r>
            <a:endParaRPr lang="es-EC" sz="1100" dirty="0">
              <a:effectLst/>
              <a:latin typeface="Arial" panose="020B0604020202020204" pitchFamily="34" charset="0"/>
              <a:ea typeface="Arial" panose="020B0604020202020204" pitchFamily="34" charset="0"/>
            </a:endParaRPr>
          </a:p>
          <a:p>
            <a:pPr marL="342900" marR="1702435" lvl="0" indent="-342900">
              <a:spcBef>
                <a:spcPts val="20"/>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a brincos Pasos laterales (pasos laterales)</a:t>
            </a:r>
            <a:endParaRPr lang="es-EC" sz="1100" dirty="0">
              <a:effectLst/>
              <a:latin typeface="Arial" panose="020B0604020202020204" pitchFamily="34" charset="0"/>
              <a:ea typeface="Arial" panose="020B0604020202020204" pitchFamily="34" charset="0"/>
            </a:endParaRPr>
          </a:p>
          <a:p>
            <a:pPr marL="342900" lvl="0" indent="-342900">
              <a:spcBef>
                <a:spcPts val="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levantando las rodillas.</a:t>
            </a:r>
            <a:endParaRPr lang="es-EC" sz="1100" dirty="0">
              <a:effectLst/>
              <a:latin typeface="Arial" panose="020B0604020202020204" pitchFamily="34" charset="0"/>
              <a:ea typeface="Arial" panose="020B0604020202020204" pitchFamily="34" charset="0"/>
            </a:endParaRPr>
          </a:p>
          <a:p>
            <a:pPr marL="342900" marR="708660" lvl="0" indent="-342900">
              <a:spcBef>
                <a:spcPts val="17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Saltar (movimientos rápidos de la pierna y rodilla hasta la horizontal)</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Los jugadores describen con el balón el recorrido tomando como referencia las líneas de las áreas grande y pequeña, la del centro y las del fondo.</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Elevación de talón lento (talones tocando glúteos)</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Atrapar/lanzar hacia arriba el balón y carrera.</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Pasos laterales (pasos laterales)</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levantando las rodillas.</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Saltar.</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Con 6 conos ahora se determinará un recorrido en </a:t>
            </a:r>
            <a:r>
              <a:rPr lang="es-ES" sz="1100" dirty="0" err="1">
                <a:effectLst/>
                <a:latin typeface="Arial" panose="020B0604020202020204" pitchFamily="34" charset="0"/>
                <a:ea typeface="Arial" panose="020B0604020202020204" pitchFamily="34" charset="0"/>
              </a:rPr>
              <a:t>zig</a:t>
            </a:r>
            <a:r>
              <a:rPr lang="es-ES" sz="1100" dirty="0">
                <a:effectLst/>
                <a:latin typeface="Arial" panose="020B0604020202020204" pitchFamily="34" charset="0"/>
                <a:ea typeface="Arial" panose="020B0604020202020204" pitchFamily="34" charset="0"/>
              </a:rPr>
              <a:t>- </a:t>
            </a:r>
            <a:r>
              <a:rPr lang="es-ES" sz="1100" dirty="0" err="1">
                <a:effectLst/>
                <a:latin typeface="Arial" panose="020B0604020202020204" pitchFamily="34" charset="0"/>
                <a:ea typeface="Arial" panose="020B0604020202020204" pitchFamily="34" charset="0"/>
              </a:rPr>
              <a:t>zag</a:t>
            </a:r>
            <a:r>
              <a:rPr lang="es-ES" sz="1100" dirty="0">
                <a:effectLst/>
                <a:latin typeface="Arial" panose="020B0604020202020204" pitchFamily="34" charset="0"/>
                <a:ea typeface="Arial" panose="020B0604020202020204" pitchFamily="34" charset="0"/>
              </a:rPr>
              <a:t> horizontal a lo largo del campo, que finaliza volviendo en línea recta desde el cono en la portería opuesta.</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Saltar con ambas piernas.</a:t>
            </a:r>
            <a:endParaRPr lang="es-EC" sz="1100" dirty="0">
              <a:effectLst/>
              <a:latin typeface="Arial" panose="020B0604020202020204" pitchFamily="34" charset="0"/>
              <a:ea typeface="Arial" panose="020B0604020202020204" pitchFamily="34" charset="0"/>
            </a:endParaRPr>
          </a:p>
          <a:p>
            <a:pPr marL="342900" marR="235585" lvl="0" indent="-342900">
              <a:spcBef>
                <a:spcPts val="17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Rodillas hacia arriba y manos hacia delante y carrera Paso cruzado.</a:t>
            </a:r>
            <a:endParaRPr lang="es-EC" sz="1100" dirty="0">
              <a:effectLst/>
              <a:latin typeface="Arial" panose="020B0604020202020204" pitchFamily="34" charset="0"/>
              <a:ea typeface="Arial" panose="020B0604020202020204" pitchFamily="34" charset="0"/>
            </a:endParaRPr>
          </a:p>
          <a:p>
            <a:pPr marL="342900" marR="715645" lvl="0" indent="-342900">
              <a:spcBef>
                <a:spcPts val="10"/>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Atrapar/lanzar hacia arriba el balón y carrera Botar el balón, con la derecha y la izquierda.</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Saldrán 2 jugadores simultáneamente realizando cada uno un recorrido diferente marcado por los 8 conos dispuestos en 2 hileras en el medio del campo.</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Los jugadores con balón realizan aceleraciones alrededor de 4 conos del inicio se dirigen al segundo , volviendo de 4 conos del inicio se dirigen al segundo , volviendo al principio realizando lo mismo en los 4 conos.</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de </a:t>
            </a:r>
            <a:r>
              <a:rPr lang="es-ES" sz="1100" dirty="0" err="1">
                <a:effectLst/>
                <a:latin typeface="Arial" panose="020B0604020202020204" pitchFamily="34" charset="0"/>
                <a:ea typeface="Arial" panose="020B0604020202020204" pitchFamily="34" charset="0"/>
              </a:rPr>
              <a:t>zig-zag</a:t>
            </a:r>
            <a:r>
              <a:rPr lang="es-ES" sz="1100" dirty="0">
                <a:effectLst/>
                <a:latin typeface="Arial" panose="020B0604020202020204" pitchFamily="34" charset="0"/>
                <a:ea typeface="Arial" panose="020B0604020202020204" pitchFamily="34" charset="0"/>
              </a:rPr>
              <a:t>.</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diagonal dentro de un cuadrado.</a:t>
            </a:r>
            <a:endParaRPr lang="es-EC"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Pasos laterales (pasos laterales)</a:t>
            </a:r>
            <a:endParaRPr lang="es-EC" sz="1100" dirty="0">
              <a:effectLst/>
              <a:latin typeface="Arial" panose="020B0604020202020204" pitchFamily="34" charset="0"/>
              <a:ea typeface="Arial" panose="020B0604020202020204" pitchFamily="34" charset="0"/>
            </a:endParaRPr>
          </a:p>
          <a:p>
            <a:pPr marL="342900" marR="1031240" lvl="0" indent="-342900">
              <a:spcBef>
                <a:spcPts val="11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Carrera levantando las rodillas Saltar.</a:t>
            </a:r>
            <a:endParaRPr lang="es-EC" sz="1100" dirty="0">
              <a:effectLst/>
              <a:latin typeface="Arial" panose="020B0604020202020204" pitchFamily="34" charset="0"/>
              <a:ea typeface="Arial" panose="020B0604020202020204" pitchFamily="34" charset="0"/>
            </a:endParaRPr>
          </a:p>
          <a:p>
            <a:pPr marL="342900" lvl="0" indent="-342900">
              <a:spcBef>
                <a:spcPts val="115"/>
              </a:spcBef>
              <a:spcAft>
                <a:spcPts val="0"/>
              </a:spcAft>
              <a:buFont typeface="Symbol" panose="05050102010706020507" pitchFamily="18" charset="2"/>
              <a:buChar char=""/>
            </a:pPr>
            <a:r>
              <a:rPr lang="es-ES" sz="1100" dirty="0">
                <a:effectLst/>
                <a:latin typeface="Arial" panose="020B0604020202020204" pitchFamily="34" charset="0"/>
                <a:ea typeface="Arial" panose="020B0604020202020204" pitchFamily="34" charset="0"/>
              </a:rPr>
              <a:t>Son 5 los conos que marcarán el lugar hasta el cual el jugador ha de conducir, el jugador se dirige en carrera y con el balón hacia cada uno de los conos donde lo deja y vuelve en carrera hasta el punto de partida.</a:t>
            </a:r>
            <a:endParaRPr lang="es-EC"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76308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BCE781-030A-4480-B3BA-90CAE769D5F0}"/>
              </a:ext>
            </a:extLst>
          </p:cNvPr>
          <p:cNvSpPr>
            <a:spLocks noGrp="1"/>
          </p:cNvSpPr>
          <p:nvPr>
            <p:ph type="title"/>
          </p:nvPr>
        </p:nvSpPr>
        <p:spPr/>
        <p:txBody>
          <a:bodyPr/>
          <a:lstStyle/>
          <a:p>
            <a:pPr marL="373380" algn="ctr"/>
            <a:r>
              <a:rPr lang="es-ES" sz="2400" b="1" kern="0" dirty="0">
                <a:solidFill>
                  <a:schemeClr val="tx1"/>
                </a:solidFill>
                <a:effectLst/>
                <a:latin typeface="Arial" panose="020B0604020202020204" pitchFamily="34" charset="0"/>
                <a:ea typeface="Arial" panose="020B0604020202020204" pitchFamily="34" charset="0"/>
              </a:rPr>
              <a:t>Análisis estadístico de la investigación</a:t>
            </a:r>
            <a:br>
              <a:rPr lang="es-ES" sz="2400" b="1" kern="0" dirty="0">
                <a:solidFill>
                  <a:schemeClr val="tx1"/>
                </a:solidFill>
                <a:effectLst/>
                <a:latin typeface="Arial" panose="020B0604020202020204" pitchFamily="34" charset="0"/>
                <a:ea typeface="Arial" panose="020B0604020202020204" pitchFamily="34" charset="0"/>
              </a:rPr>
            </a:br>
            <a:r>
              <a:rPr lang="es-EC" sz="1800" b="1" dirty="0">
                <a:solidFill>
                  <a:srgbClr val="000000"/>
                </a:solidFill>
                <a:effectLst/>
                <a:latin typeface="Arial" panose="020B0604020202020204" pitchFamily="34" charset="0"/>
                <a:ea typeface="Times New Roman" panose="02020603050405020304" pitchFamily="18" charset="0"/>
              </a:rPr>
              <a:t>Análisis del test de Recepción del balón</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F213D4DD-7A2A-4FFF-B820-EA8A21E2B49A}"/>
              </a:ext>
            </a:extLst>
          </p:cNvPr>
          <p:cNvPicPr>
            <a:picLocks noChangeAspect="1"/>
          </p:cNvPicPr>
          <p:nvPr/>
        </p:nvPicPr>
        <p:blipFill rotWithShape="1">
          <a:blip r:embed="rId2"/>
          <a:srcRect r="9434"/>
          <a:stretch/>
        </p:blipFill>
        <p:spPr>
          <a:xfrm>
            <a:off x="755576" y="1502742"/>
            <a:ext cx="7632848" cy="1854250"/>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080E6BD9-F309-4B4B-9364-AE9F3A841B6E}"/>
              </a:ext>
            </a:extLst>
          </p:cNvPr>
          <p:cNvSpPr txBox="1"/>
          <p:nvPr/>
        </p:nvSpPr>
        <p:spPr>
          <a:xfrm>
            <a:off x="611560" y="4005064"/>
            <a:ext cx="7920880"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spcBef>
                <a:spcPts val="1200"/>
              </a:spcBef>
            </a:pPr>
            <a:r>
              <a:rPr lang="es-EC" sz="1800" i="1" dirty="0">
                <a:effectLst/>
                <a:latin typeface="Arial" panose="020B0604020202020204" pitchFamily="34" charset="0"/>
                <a:ea typeface="Calibri" panose="020F0502020204030204" pitchFamily="34" charset="0"/>
              </a:rPr>
              <a:t>Nota.</a:t>
            </a:r>
            <a:r>
              <a:rPr lang="es-EC" sz="1800" dirty="0">
                <a:effectLst/>
                <a:latin typeface="Arial" panose="020B0604020202020204" pitchFamily="34" charset="0"/>
                <a:ea typeface="Calibri" panose="020F0502020204030204" pitchFamily="34" charset="0"/>
              </a:rPr>
              <a:t> En el pretest de recepción de balón la media es 8,31 rebotes luego de la aplicación de ejercicios de diferenciación la media es de 11,18 rebotes, dando una diferencia de medias de 2,87 rebotes, lo que nos da a entender que existe una mejora significativa.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17294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25924-3E57-43E9-8399-4CEE3769D16E}"/>
              </a:ext>
            </a:extLst>
          </p:cNvPr>
          <p:cNvSpPr>
            <a:spLocks noGrp="1"/>
          </p:cNvSpPr>
          <p:nvPr>
            <p:ph type="title"/>
          </p:nvPr>
        </p:nvSpPr>
        <p:spPr/>
        <p:txBody>
          <a:bodyPr/>
          <a:lstStyle/>
          <a:p>
            <a:pPr marL="373380" algn="ctr">
              <a:lnSpc>
                <a:spcPct val="200000"/>
              </a:lnSpc>
            </a:pPr>
            <a:r>
              <a:rPr lang="es-ES" sz="3200" b="1" kern="0" dirty="0">
                <a:solidFill>
                  <a:schemeClr val="tx1"/>
                </a:solidFill>
                <a:effectLst/>
                <a:latin typeface="Arial" panose="020B0604020202020204" pitchFamily="34" charset="0"/>
                <a:ea typeface="Arial" panose="020B0604020202020204" pitchFamily="34" charset="0"/>
              </a:rPr>
              <a:t>Análisis del test de </a:t>
            </a:r>
            <a:r>
              <a:rPr lang="es-EC" sz="3200" b="1" kern="0" dirty="0">
                <a:solidFill>
                  <a:schemeClr val="tx1"/>
                </a:solidFill>
                <a:effectLst/>
                <a:latin typeface="Arial" panose="020B0604020202020204" pitchFamily="34" charset="0"/>
                <a:ea typeface="Times New Roman" panose="02020603050405020304" pitchFamily="18" charset="0"/>
              </a:rPr>
              <a:t>precisión de pase</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8E76D284-1836-410D-AFB1-0532D1E0E8F7}"/>
              </a:ext>
            </a:extLst>
          </p:cNvPr>
          <p:cNvPicPr>
            <a:picLocks noChangeAspect="1"/>
          </p:cNvPicPr>
          <p:nvPr/>
        </p:nvPicPr>
        <p:blipFill>
          <a:blip r:embed="rId2"/>
          <a:stretch>
            <a:fillRect/>
          </a:stretch>
        </p:blipFill>
        <p:spPr>
          <a:xfrm>
            <a:off x="699591" y="1501475"/>
            <a:ext cx="3456385" cy="1493128"/>
          </a:xfrm>
          <a:prstGeom prst="rect">
            <a:avLst/>
          </a:prstGeom>
          <a:ln w="88900" cap="sq" cmpd="thickThin">
            <a:solidFill>
              <a:srgbClr val="000000"/>
            </a:solidFill>
            <a:prstDash val="solid"/>
            <a:miter lim="800000"/>
          </a:ln>
          <a:effectLst>
            <a:innerShdw blurRad="76200">
              <a:srgbClr val="000000"/>
            </a:innerShdw>
          </a:effectLst>
        </p:spPr>
      </p:pic>
      <p:pic>
        <p:nvPicPr>
          <p:cNvPr id="5" name="Imagen 4">
            <a:extLst>
              <a:ext uri="{FF2B5EF4-FFF2-40B4-BE49-F238E27FC236}">
                <a16:creationId xmlns="" xmlns:a16="http://schemas.microsoft.com/office/drawing/2014/main" id="{BB6D590A-C39A-4C20-A73E-95742E460112}"/>
              </a:ext>
            </a:extLst>
          </p:cNvPr>
          <p:cNvPicPr>
            <a:picLocks noChangeAspect="1"/>
          </p:cNvPicPr>
          <p:nvPr/>
        </p:nvPicPr>
        <p:blipFill>
          <a:blip r:embed="rId3"/>
          <a:stretch>
            <a:fillRect/>
          </a:stretch>
        </p:blipFill>
        <p:spPr>
          <a:xfrm>
            <a:off x="5276057" y="1501475"/>
            <a:ext cx="3168352" cy="1499877"/>
          </a:xfrm>
          <a:prstGeom prst="rect">
            <a:avLst/>
          </a:prstGeom>
          <a:ln w="88900" cap="sq" cmpd="thickThin">
            <a:solidFill>
              <a:srgbClr val="000000"/>
            </a:solidFill>
            <a:prstDash val="solid"/>
            <a:miter lim="800000"/>
          </a:ln>
          <a:effectLst>
            <a:innerShdw blurRad="76200">
              <a:srgbClr val="000000"/>
            </a:innerShdw>
          </a:effectLst>
        </p:spPr>
      </p:pic>
      <p:sp>
        <p:nvSpPr>
          <p:cNvPr id="7" name="CuadroTexto 6">
            <a:extLst>
              <a:ext uri="{FF2B5EF4-FFF2-40B4-BE49-F238E27FC236}">
                <a16:creationId xmlns="" xmlns:a16="http://schemas.microsoft.com/office/drawing/2014/main" id="{02D6830A-71EA-4C3F-96C3-DB13A3A13457}"/>
              </a:ext>
            </a:extLst>
          </p:cNvPr>
          <p:cNvSpPr txBox="1"/>
          <p:nvPr/>
        </p:nvSpPr>
        <p:spPr>
          <a:xfrm>
            <a:off x="483975" y="3429000"/>
            <a:ext cx="8229600" cy="233910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spcBef>
                <a:spcPts val="1200"/>
              </a:spcBef>
            </a:pPr>
            <a:r>
              <a:rPr lang="es-EC" sz="1800" i="1" dirty="0">
                <a:effectLst/>
                <a:latin typeface="Arial" panose="020B0604020202020204" pitchFamily="34" charset="0"/>
                <a:ea typeface="Calibri" panose="020F0502020204030204" pitchFamily="34" charset="0"/>
              </a:rPr>
              <a:t>Nota.</a:t>
            </a:r>
            <a:r>
              <a:rPr lang="es-EC" sz="1800" dirty="0">
                <a:effectLst/>
                <a:latin typeface="Arial" panose="020B0604020202020204" pitchFamily="34" charset="0"/>
                <a:ea typeface="Calibri" panose="020F0502020204030204" pitchFamily="34" charset="0"/>
              </a:rPr>
              <a:t> En el pretest de precisión de pase pierna derecha la media es 2,56 aciertos  luego de la aplicación de ejercicios de diferenciación la media es de 3,87 aciertos, dando una diferencia de medias de 1,31 aciertos.</a:t>
            </a:r>
            <a:endParaRPr lang="es-EC" sz="1800" dirty="0">
              <a:latin typeface="Arial" panose="020B0604020202020204" pitchFamily="34" charset="0"/>
              <a:ea typeface="Calibri" panose="020F0502020204030204" pitchFamily="34" charset="0"/>
            </a:endParaRPr>
          </a:p>
          <a:p>
            <a:pPr algn="just">
              <a:spcBef>
                <a:spcPts val="1200"/>
              </a:spcBef>
            </a:pPr>
            <a:r>
              <a:rPr lang="es-EC" sz="1800" dirty="0">
                <a:effectLst/>
                <a:latin typeface="Arial" panose="020B0604020202020204" pitchFamily="34" charset="0"/>
                <a:ea typeface="Calibri" panose="020F0502020204030204" pitchFamily="34" charset="0"/>
              </a:rPr>
              <a:t>En el pretest de precisión de pase pierna izquierdo la media es 1,62 aciertos  luego de la aplicación de ejercicios de diferenciación la media es de 3,18 aciertos, dando una diferencia de medias de 1,56  aciertos.</a:t>
            </a:r>
            <a:endParaRPr lang="es-EC" sz="1800" dirty="0">
              <a:latin typeface="Arial" panose="020B0604020202020204" pitchFamily="34" charset="0"/>
              <a:ea typeface="Calibri" panose="020F0502020204030204" pitchFamily="34" charset="0"/>
            </a:endParaRPr>
          </a:p>
          <a:p>
            <a:pPr algn="just">
              <a:spcBef>
                <a:spcPts val="1200"/>
              </a:spcBef>
            </a:pPr>
            <a:r>
              <a:rPr lang="es-EC" sz="1800" dirty="0">
                <a:latin typeface="Arial" panose="020B0604020202020204" pitchFamily="34" charset="0"/>
                <a:ea typeface="Calibri" panose="020F0502020204030204" pitchFamily="34" charset="0"/>
              </a:rPr>
              <a:t>Lo que </a:t>
            </a:r>
            <a:r>
              <a:rPr lang="es-EC" sz="1800" dirty="0">
                <a:effectLst/>
                <a:latin typeface="Arial" panose="020B0604020202020204" pitchFamily="34" charset="0"/>
                <a:ea typeface="Calibri" panose="020F0502020204030204" pitchFamily="34" charset="0"/>
              </a:rPr>
              <a:t>no da a entender que existe una mejora significativa.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5099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8471B7-38E8-4D35-B2A2-DC3764068FBC}"/>
              </a:ext>
            </a:extLst>
          </p:cNvPr>
          <p:cNvSpPr>
            <a:spLocks noGrp="1"/>
          </p:cNvSpPr>
          <p:nvPr>
            <p:ph type="title"/>
          </p:nvPr>
        </p:nvSpPr>
        <p:spPr/>
        <p:txBody>
          <a:bodyPr/>
          <a:lstStyle/>
          <a:p>
            <a:pPr marL="373380" algn="ctr">
              <a:lnSpc>
                <a:spcPct val="200000"/>
              </a:lnSpc>
            </a:pPr>
            <a:r>
              <a:rPr lang="es-ES" sz="2000" b="1" kern="0" dirty="0">
                <a:solidFill>
                  <a:schemeClr val="tx1"/>
                </a:solidFill>
                <a:effectLst/>
                <a:latin typeface="Arial" panose="020B0604020202020204" pitchFamily="34" charset="0"/>
                <a:ea typeface="Arial" panose="020B0604020202020204" pitchFamily="34" charset="0"/>
              </a:rPr>
              <a:t>Análisis del test de </a:t>
            </a:r>
            <a:r>
              <a:rPr lang="es-EC" sz="2000" b="1" kern="0" dirty="0">
                <a:solidFill>
                  <a:schemeClr val="tx1"/>
                </a:solidFill>
                <a:effectLst/>
                <a:latin typeface="Arial" panose="020B0604020202020204" pitchFamily="34" charset="0"/>
                <a:ea typeface="Times New Roman" panose="02020603050405020304" pitchFamily="18" charset="0"/>
              </a:rPr>
              <a:t>precisión de disparo con empeine</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5C91B7AA-A48F-44EB-9F30-891A9709FFDC}"/>
              </a:ext>
            </a:extLst>
          </p:cNvPr>
          <p:cNvPicPr>
            <a:picLocks noChangeAspect="1"/>
          </p:cNvPicPr>
          <p:nvPr/>
        </p:nvPicPr>
        <p:blipFill rotWithShape="1">
          <a:blip r:embed="rId2"/>
          <a:srcRect r="7000" b="10663"/>
          <a:stretch/>
        </p:blipFill>
        <p:spPr>
          <a:xfrm>
            <a:off x="667137" y="1417637"/>
            <a:ext cx="7809725" cy="1259633"/>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851B6654-E950-4CD2-A89B-1E47721045A4}"/>
              </a:ext>
            </a:extLst>
          </p:cNvPr>
          <p:cNvSpPr txBox="1"/>
          <p:nvPr/>
        </p:nvSpPr>
        <p:spPr>
          <a:xfrm>
            <a:off x="457200" y="3580566"/>
            <a:ext cx="821752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1800" i="1" dirty="0">
                <a:effectLst/>
                <a:latin typeface="Arial" panose="020B0604020202020204" pitchFamily="34" charset="0"/>
                <a:ea typeface="Calibri" panose="020F0502020204030204" pitchFamily="34" charset="0"/>
              </a:rPr>
              <a:t>Nota.</a:t>
            </a:r>
            <a:r>
              <a:rPr lang="es-EC" sz="1800" dirty="0">
                <a:effectLst/>
                <a:latin typeface="Arial" panose="020B0604020202020204" pitchFamily="34" charset="0"/>
                <a:ea typeface="Calibri" panose="020F0502020204030204" pitchFamily="34" charset="0"/>
              </a:rPr>
              <a:t> En el pretest de precisión de disparo con empeine la media es 2,43 aciertos  luego de la aplicación de ejercicios de diferenciación la media es de </a:t>
            </a:r>
            <a:r>
              <a:rPr lang="es-EC" sz="1800" dirty="0">
                <a:latin typeface="Arial" panose="020B0604020202020204" pitchFamily="34" charset="0"/>
                <a:ea typeface="Calibri" panose="020F0502020204030204" pitchFamily="34" charset="0"/>
              </a:rPr>
              <a:t>4</a:t>
            </a:r>
            <a:r>
              <a:rPr lang="es-EC" sz="1800" dirty="0">
                <a:effectLst/>
                <a:latin typeface="Arial" panose="020B0604020202020204" pitchFamily="34" charset="0"/>
                <a:ea typeface="Calibri" panose="020F0502020204030204" pitchFamily="34" charset="0"/>
              </a:rPr>
              <a:t>,37 aciertos, dando una diferencia de medias de 1,94  aciertos, lo que no da a entender que existe una mejora significativa.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7982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EC46FB-FD1B-41F8-B714-A75838700AF5}"/>
              </a:ext>
            </a:extLst>
          </p:cNvPr>
          <p:cNvSpPr>
            <a:spLocks noGrp="1"/>
          </p:cNvSpPr>
          <p:nvPr>
            <p:ph type="title"/>
          </p:nvPr>
        </p:nvSpPr>
        <p:spPr>
          <a:xfrm>
            <a:off x="457200" y="274637"/>
            <a:ext cx="8229600" cy="634083"/>
          </a:xfrm>
        </p:spPr>
        <p:txBody>
          <a:bodyPr/>
          <a:lstStyle/>
          <a:p>
            <a:pPr algn="ctr"/>
            <a:r>
              <a:rPr lang="es-ES" sz="2800" b="1" dirty="0">
                <a:solidFill>
                  <a:schemeClr val="tx1"/>
                </a:solidFill>
                <a:effectLst/>
                <a:latin typeface="Arial" panose="020B0604020202020204" pitchFamily="34" charset="0"/>
                <a:ea typeface="Arial" panose="020B0604020202020204" pitchFamily="34" charset="0"/>
              </a:rPr>
              <a:t>Justificación e importancia de la investigación</a:t>
            </a:r>
            <a:r>
              <a:rPr lang="es-EC" sz="1800" dirty="0">
                <a:effectLst/>
                <a:latin typeface="Arial" panose="020B0604020202020204" pitchFamily="34" charset="0"/>
                <a:ea typeface="Arial" panose="020B0604020202020204" pitchFamily="34" charset="0"/>
              </a:rPr>
              <a:t/>
            </a:r>
            <a:br>
              <a:rPr lang="es-EC" sz="1800" dirty="0">
                <a:effectLst/>
                <a:latin typeface="Arial" panose="020B0604020202020204" pitchFamily="34" charset="0"/>
                <a:ea typeface="Arial" panose="020B0604020202020204" pitchFamily="34" charset="0"/>
              </a:rPr>
            </a:br>
            <a:endParaRPr lang="es-EC" dirty="0"/>
          </a:p>
        </p:txBody>
      </p:sp>
      <p:sp>
        <p:nvSpPr>
          <p:cNvPr id="6" name="CuadroTexto 5">
            <a:extLst>
              <a:ext uri="{FF2B5EF4-FFF2-40B4-BE49-F238E27FC236}">
                <a16:creationId xmlns="" xmlns:a16="http://schemas.microsoft.com/office/drawing/2014/main" id="{FA49EA07-26D8-4572-A9DC-155159610ADF}"/>
              </a:ext>
            </a:extLst>
          </p:cNvPr>
          <p:cNvSpPr txBox="1"/>
          <p:nvPr/>
        </p:nvSpPr>
        <p:spPr>
          <a:xfrm>
            <a:off x="755576" y="1124744"/>
            <a:ext cx="7931224" cy="26776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s-ES" sz="2400" dirty="0">
                <a:effectLst/>
                <a:latin typeface="Arial" panose="020B0604020202020204" pitchFamily="34" charset="0"/>
                <a:ea typeface="Arial" panose="020B0604020202020204" pitchFamily="34" charset="0"/>
              </a:rPr>
              <a:t>“Las capacidades coordinativas son aquellas que le permiten a un individuo desarrollar movimientos de manera precisa y eficaz. En su sentido más amplio, consisten en la acción de coordinar un conjunto de ejercicios para realizar adecuadamente una tarea motriz” (Porto, 2016)</a:t>
            </a:r>
            <a:endParaRPr lang="es-EC" sz="2400" dirty="0">
              <a:effectLst/>
              <a:latin typeface="Arial" panose="020B0604020202020204" pitchFamily="34" charset="0"/>
              <a:ea typeface="Arial" panose="020B0604020202020204" pitchFamily="34" charset="0"/>
            </a:endParaRPr>
          </a:p>
          <a:p>
            <a:pPr algn="just"/>
            <a:endParaRPr lang="es-EC" sz="2400" dirty="0"/>
          </a:p>
        </p:txBody>
      </p:sp>
      <p:sp>
        <p:nvSpPr>
          <p:cNvPr id="7" name="Rectángulo: esquinas redondeadas 6">
            <a:extLst>
              <a:ext uri="{FF2B5EF4-FFF2-40B4-BE49-F238E27FC236}">
                <a16:creationId xmlns="" xmlns:a16="http://schemas.microsoft.com/office/drawing/2014/main" id="{374378B3-9ABC-4F2F-9BF5-0AD5F5BB89AF}"/>
              </a:ext>
            </a:extLst>
          </p:cNvPr>
          <p:cNvSpPr/>
          <p:nvPr/>
        </p:nvSpPr>
        <p:spPr>
          <a:xfrm>
            <a:off x="2987824" y="3429000"/>
            <a:ext cx="5698976"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effectLst/>
                <a:latin typeface="Arial" panose="020B0604020202020204" pitchFamily="34" charset="0"/>
                <a:ea typeface="Arial" panose="020B0604020202020204" pitchFamily="34" charset="0"/>
              </a:rPr>
              <a:t>En la disciplina deportiva del fútbol, con situaciones de rendimiento y exigencias muy diversas de movimientos, la capacidad de coordinación tiene una gran y decisiva importancia.</a:t>
            </a:r>
            <a:endParaRPr lang="es-EC" sz="2400" dirty="0">
              <a:solidFill>
                <a:schemeClr val="tx1"/>
              </a:solidFill>
            </a:endParaRPr>
          </a:p>
          <a:p>
            <a:pPr algn="ctr"/>
            <a:endParaRPr lang="es-EC" dirty="0"/>
          </a:p>
        </p:txBody>
      </p:sp>
      <p:pic>
        <p:nvPicPr>
          <p:cNvPr id="9" name="Imagen 8">
            <a:extLst>
              <a:ext uri="{FF2B5EF4-FFF2-40B4-BE49-F238E27FC236}">
                <a16:creationId xmlns="" xmlns:a16="http://schemas.microsoft.com/office/drawing/2014/main" id="{EB6657B3-F161-43F5-89FC-71DF7E529330}"/>
              </a:ext>
            </a:extLst>
          </p:cNvPr>
          <p:cNvPicPr>
            <a:picLocks noChangeAspect="1"/>
          </p:cNvPicPr>
          <p:nvPr/>
        </p:nvPicPr>
        <p:blipFill rotWithShape="1">
          <a:blip r:embed="rId2"/>
          <a:srcRect l="44800" t="23100" r="25800" b="16001"/>
          <a:stretch/>
        </p:blipFill>
        <p:spPr>
          <a:xfrm>
            <a:off x="1331640" y="3476522"/>
            <a:ext cx="864096" cy="2386551"/>
          </a:xfrm>
          <a:prstGeom prst="rect">
            <a:avLst/>
          </a:prstGeom>
        </p:spPr>
      </p:pic>
    </p:spTree>
    <p:extLst>
      <p:ext uri="{BB962C8B-B14F-4D97-AF65-F5344CB8AC3E}">
        <p14:creationId xmlns:p14="http://schemas.microsoft.com/office/powerpoint/2010/main" val="81907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7DE2CE-CA63-43C4-AA38-E3410267F8CB}"/>
              </a:ext>
            </a:extLst>
          </p:cNvPr>
          <p:cNvSpPr>
            <a:spLocks noGrp="1"/>
          </p:cNvSpPr>
          <p:nvPr>
            <p:ph type="title"/>
          </p:nvPr>
        </p:nvSpPr>
        <p:spPr/>
        <p:txBody>
          <a:bodyPr/>
          <a:lstStyle/>
          <a:p>
            <a:pPr marL="373380" algn="ctr">
              <a:lnSpc>
                <a:spcPct val="200000"/>
              </a:lnSpc>
            </a:pPr>
            <a:r>
              <a:rPr lang="es-ES" sz="2400" b="1" kern="0" dirty="0">
                <a:solidFill>
                  <a:schemeClr val="tx1"/>
                </a:solidFill>
                <a:effectLst/>
                <a:latin typeface="Arial" panose="020B0604020202020204" pitchFamily="34" charset="0"/>
                <a:ea typeface="Arial" panose="020B0604020202020204" pitchFamily="34" charset="0"/>
              </a:rPr>
              <a:t>Análisis del test de </a:t>
            </a:r>
            <a:r>
              <a:rPr lang="es-EC" sz="2400" b="1" kern="0" dirty="0">
                <a:solidFill>
                  <a:schemeClr val="tx1"/>
                </a:solidFill>
                <a:effectLst/>
                <a:latin typeface="Arial" panose="020B0604020202020204" pitchFamily="34" charset="0"/>
                <a:ea typeface="Times New Roman" panose="02020603050405020304" pitchFamily="18" charset="0"/>
              </a:rPr>
              <a:t>potencia de remate</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6FDBDB78-7755-4BB3-9D3A-B08F557D69BA}"/>
              </a:ext>
            </a:extLst>
          </p:cNvPr>
          <p:cNvPicPr>
            <a:picLocks noChangeAspect="1"/>
          </p:cNvPicPr>
          <p:nvPr/>
        </p:nvPicPr>
        <p:blipFill rotWithShape="1">
          <a:blip r:embed="rId2"/>
          <a:srcRect r="7547" b="13295"/>
          <a:stretch/>
        </p:blipFill>
        <p:spPr>
          <a:xfrm>
            <a:off x="899592" y="1444106"/>
            <a:ext cx="7417470" cy="1480838"/>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C79EF0E1-4608-4D3D-9190-32CE0698FA40}"/>
              </a:ext>
            </a:extLst>
          </p:cNvPr>
          <p:cNvSpPr txBox="1"/>
          <p:nvPr/>
        </p:nvSpPr>
        <p:spPr>
          <a:xfrm>
            <a:off x="647564" y="3789040"/>
            <a:ext cx="7848872" cy="120032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a:spcBef>
                <a:spcPts val="1200"/>
              </a:spcBef>
            </a:pPr>
            <a:r>
              <a:rPr lang="es-EC" sz="1800" i="1" dirty="0">
                <a:effectLst/>
                <a:latin typeface="Arial" panose="020B0604020202020204" pitchFamily="34" charset="0"/>
                <a:ea typeface="Calibri" panose="020F0502020204030204" pitchFamily="34" charset="0"/>
              </a:rPr>
              <a:t>Nota.</a:t>
            </a:r>
            <a:r>
              <a:rPr lang="es-EC" sz="1800" dirty="0">
                <a:effectLst/>
                <a:latin typeface="Arial" panose="020B0604020202020204" pitchFamily="34" charset="0"/>
                <a:ea typeface="Calibri" panose="020F0502020204030204" pitchFamily="34" charset="0"/>
              </a:rPr>
              <a:t> En el pretest de potencia de remate la media es 32,17 metros  luego de la aplicación de ejercicios de diferenciación la media es de 35,75 metros, dando una diferencia de medias de 3,58  metros, lo que no da a entender que existe una mejora significativa.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91611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F891DD-3ABB-410A-91BC-0E11A3FB14D0}"/>
              </a:ext>
            </a:extLst>
          </p:cNvPr>
          <p:cNvSpPr>
            <a:spLocks noGrp="1"/>
          </p:cNvSpPr>
          <p:nvPr>
            <p:ph type="title"/>
          </p:nvPr>
        </p:nvSpPr>
        <p:spPr/>
        <p:txBody>
          <a:bodyPr/>
          <a:lstStyle/>
          <a:p>
            <a:pPr marL="373380" algn="ctr">
              <a:lnSpc>
                <a:spcPct val="200000"/>
              </a:lnSpc>
            </a:pPr>
            <a:r>
              <a:rPr lang="es-ES" sz="2800" b="1" kern="0" dirty="0">
                <a:solidFill>
                  <a:schemeClr val="tx1"/>
                </a:solidFill>
                <a:effectLst/>
                <a:latin typeface="Arial" panose="020B0604020202020204" pitchFamily="34" charset="0"/>
                <a:ea typeface="Arial" panose="020B0604020202020204" pitchFamily="34" charset="0"/>
              </a:rPr>
              <a:t>Análisis del test de </a:t>
            </a:r>
            <a:r>
              <a:rPr lang="es-EC" sz="2800" b="1" kern="0" dirty="0">
                <a:solidFill>
                  <a:schemeClr val="tx1"/>
                </a:solidFill>
                <a:effectLst/>
                <a:latin typeface="Arial" panose="020B0604020202020204" pitchFamily="34" charset="0"/>
                <a:ea typeface="Times New Roman" panose="02020603050405020304" pitchFamily="18" charset="0"/>
              </a:rPr>
              <a:t>control de balón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1FFE6FFC-96A0-498C-81E9-1C5EA31D6799}"/>
              </a:ext>
            </a:extLst>
          </p:cNvPr>
          <p:cNvPicPr>
            <a:picLocks noChangeAspect="1"/>
          </p:cNvPicPr>
          <p:nvPr/>
        </p:nvPicPr>
        <p:blipFill rotWithShape="1">
          <a:blip r:embed="rId2"/>
          <a:srcRect r="3626" b="16318"/>
          <a:stretch/>
        </p:blipFill>
        <p:spPr>
          <a:xfrm>
            <a:off x="606388" y="1488877"/>
            <a:ext cx="7931224" cy="1003251"/>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07DC259A-BC63-4093-A1E0-33BF2CFA4602}"/>
              </a:ext>
            </a:extLst>
          </p:cNvPr>
          <p:cNvSpPr txBox="1"/>
          <p:nvPr/>
        </p:nvSpPr>
        <p:spPr>
          <a:xfrm>
            <a:off x="443610" y="3379797"/>
            <a:ext cx="8229600"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Bef>
                <a:spcPts val="1200"/>
              </a:spcBef>
            </a:pPr>
            <a:r>
              <a:rPr lang="es-EC" sz="2000" i="1" dirty="0">
                <a:effectLst/>
                <a:latin typeface="Arial" panose="020B0604020202020204" pitchFamily="34" charset="0"/>
                <a:ea typeface="Calibri" panose="020F0502020204030204" pitchFamily="34" charset="0"/>
              </a:rPr>
              <a:t>Nota.</a:t>
            </a:r>
            <a:r>
              <a:rPr lang="es-EC" sz="2000" dirty="0">
                <a:effectLst/>
                <a:latin typeface="Arial" panose="020B0604020202020204" pitchFamily="34" charset="0"/>
                <a:ea typeface="Calibri" panose="020F0502020204030204" pitchFamily="34" charset="0"/>
              </a:rPr>
              <a:t> En el pretest de control de balón la media es 35,68 </a:t>
            </a:r>
            <a:r>
              <a:rPr lang="es-ES" sz="2000" dirty="0">
                <a:effectLst/>
                <a:latin typeface="Arial" panose="020B0604020202020204" pitchFamily="34" charset="0"/>
                <a:ea typeface="Arial" panose="020B0604020202020204" pitchFamily="34" charset="0"/>
              </a:rPr>
              <a:t>ejecuciones</a:t>
            </a:r>
            <a:r>
              <a:rPr lang="es-EC" sz="2000" dirty="0">
                <a:effectLst/>
                <a:latin typeface="Arial" panose="020B0604020202020204" pitchFamily="34" charset="0"/>
                <a:ea typeface="Calibri" panose="020F0502020204030204" pitchFamily="34" charset="0"/>
              </a:rPr>
              <a:t> luego de la aplicación de ejercicios de diferenciación la media es de 40,25 </a:t>
            </a:r>
            <a:r>
              <a:rPr lang="es-ES" sz="2000" dirty="0">
                <a:effectLst/>
                <a:latin typeface="Arial" panose="020B0604020202020204" pitchFamily="34" charset="0"/>
                <a:ea typeface="Arial" panose="020B0604020202020204" pitchFamily="34" charset="0"/>
              </a:rPr>
              <a:t>ejecuciones</a:t>
            </a:r>
            <a:r>
              <a:rPr lang="es-EC" sz="2000" dirty="0">
                <a:effectLst/>
                <a:latin typeface="Arial" panose="020B0604020202020204" pitchFamily="34" charset="0"/>
                <a:ea typeface="Calibri" panose="020F0502020204030204" pitchFamily="34" charset="0"/>
              </a:rPr>
              <a:t>, dando una diferencia de medias de 4,57  </a:t>
            </a:r>
            <a:r>
              <a:rPr lang="es-ES" sz="2000" dirty="0">
                <a:effectLst/>
                <a:latin typeface="Arial" panose="020B0604020202020204" pitchFamily="34" charset="0"/>
                <a:ea typeface="Arial" panose="020B0604020202020204" pitchFamily="34" charset="0"/>
              </a:rPr>
              <a:t>ejecuciones</a:t>
            </a:r>
            <a:r>
              <a:rPr lang="es-EC" sz="2000" dirty="0">
                <a:effectLst/>
                <a:latin typeface="Arial" panose="020B0604020202020204" pitchFamily="34" charset="0"/>
                <a:ea typeface="Calibri" panose="020F0502020204030204" pitchFamily="34" charset="0"/>
              </a:rPr>
              <a:t>, lo que no da a entender que existe una mejora significativa.</a:t>
            </a:r>
            <a:endParaRPr lang="es-EC"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66594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D8494E-BACC-4F28-BD51-958DDF073817}"/>
              </a:ext>
            </a:extLst>
          </p:cNvPr>
          <p:cNvSpPr>
            <a:spLocks noGrp="1"/>
          </p:cNvSpPr>
          <p:nvPr>
            <p:ph type="title"/>
          </p:nvPr>
        </p:nvSpPr>
        <p:spPr/>
        <p:txBody>
          <a:bodyPr/>
          <a:lstStyle/>
          <a:p>
            <a:pPr marL="373380" algn="ctr">
              <a:lnSpc>
                <a:spcPct val="200000"/>
              </a:lnSpc>
            </a:pPr>
            <a:r>
              <a:rPr lang="es-ES" sz="2800" b="1" kern="0" dirty="0">
                <a:solidFill>
                  <a:schemeClr val="tx1"/>
                </a:solidFill>
                <a:effectLst/>
                <a:latin typeface="Arial" panose="020B0604020202020204" pitchFamily="34" charset="0"/>
                <a:ea typeface="Arial" panose="020B0604020202020204" pitchFamily="34" charset="0"/>
              </a:rPr>
              <a:t>Análisis del test de </a:t>
            </a:r>
            <a:r>
              <a:rPr lang="es-EC" sz="2800" b="1" kern="0" dirty="0">
                <a:solidFill>
                  <a:schemeClr val="tx1"/>
                </a:solidFill>
                <a:effectLst/>
                <a:latin typeface="Arial" panose="020B0604020202020204" pitchFamily="34" charset="0"/>
                <a:ea typeface="Times New Roman" panose="02020603050405020304" pitchFamily="18" charset="0"/>
              </a:rPr>
              <a:t>conducción de balón</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graphicFrame>
        <p:nvGraphicFramePr>
          <p:cNvPr id="3" name="Tabla 2">
            <a:extLst>
              <a:ext uri="{FF2B5EF4-FFF2-40B4-BE49-F238E27FC236}">
                <a16:creationId xmlns="" xmlns:a16="http://schemas.microsoft.com/office/drawing/2014/main" id="{892057DD-DF43-434D-BFE5-C8E47B8443DE}"/>
              </a:ext>
            </a:extLst>
          </p:cNvPr>
          <p:cNvGraphicFramePr>
            <a:graphicFrameLocks noGrp="1"/>
          </p:cNvGraphicFramePr>
          <p:nvPr>
            <p:extLst>
              <p:ext uri="{D42A27DB-BD31-4B8C-83A1-F6EECF244321}">
                <p14:modId xmlns:p14="http://schemas.microsoft.com/office/powerpoint/2010/main" val="139025888"/>
              </p:ext>
            </p:extLst>
          </p:nvPr>
        </p:nvGraphicFramePr>
        <p:xfrm>
          <a:off x="863588" y="1772816"/>
          <a:ext cx="7416824" cy="1440160"/>
        </p:xfrm>
        <a:graphic>
          <a:graphicData uri="http://schemas.openxmlformats.org/drawingml/2006/table">
            <a:tbl>
              <a:tblPr/>
              <a:tblGrid>
                <a:gridCol w="2488527">
                  <a:extLst>
                    <a:ext uri="{9D8B030D-6E8A-4147-A177-3AD203B41FA5}">
                      <a16:colId xmlns="" xmlns:a16="http://schemas.microsoft.com/office/drawing/2014/main" val="2526734877"/>
                    </a:ext>
                  </a:extLst>
                </a:gridCol>
                <a:gridCol w="2463173">
                  <a:extLst>
                    <a:ext uri="{9D8B030D-6E8A-4147-A177-3AD203B41FA5}">
                      <a16:colId xmlns="" xmlns:a16="http://schemas.microsoft.com/office/drawing/2014/main" val="1928428078"/>
                    </a:ext>
                  </a:extLst>
                </a:gridCol>
                <a:gridCol w="2465124">
                  <a:extLst>
                    <a:ext uri="{9D8B030D-6E8A-4147-A177-3AD203B41FA5}">
                      <a16:colId xmlns="" xmlns:a16="http://schemas.microsoft.com/office/drawing/2014/main" val="2598130054"/>
                    </a:ext>
                  </a:extLst>
                </a:gridCol>
              </a:tblGrid>
              <a:tr h="433678">
                <a:tc>
                  <a:txBody>
                    <a:bodyPr/>
                    <a:lstStyle/>
                    <a:p>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de conducción de balón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a:t>
                      </a: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conducción de balón</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70177067"/>
                  </a:ext>
                </a:extLst>
              </a:tr>
              <a:tr h="335494">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51,1987</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47,1744</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427382497"/>
                  </a:ext>
                </a:extLst>
              </a:tr>
              <a:tr h="335494">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603281081"/>
                  </a:ext>
                </a:extLst>
              </a:tr>
              <a:tr h="335494">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Diferencia de medias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gridSpan="2">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4,02</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 xmlns:a16="http://schemas.microsoft.com/office/drawing/2014/main" val="1451383680"/>
                  </a:ext>
                </a:extLst>
              </a:tr>
            </a:tbl>
          </a:graphicData>
        </a:graphic>
      </p:graphicFrame>
      <p:sp>
        <p:nvSpPr>
          <p:cNvPr id="5" name="CuadroTexto 4">
            <a:extLst>
              <a:ext uri="{FF2B5EF4-FFF2-40B4-BE49-F238E27FC236}">
                <a16:creationId xmlns="" xmlns:a16="http://schemas.microsoft.com/office/drawing/2014/main" id="{1A4671D0-FB1D-49F9-8BB3-D42D212BBFD1}"/>
              </a:ext>
            </a:extLst>
          </p:cNvPr>
          <p:cNvSpPr txBox="1"/>
          <p:nvPr/>
        </p:nvSpPr>
        <p:spPr>
          <a:xfrm>
            <a:off x="457200" y="3933056"/>
            <a:ext cx="8003232"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spcBef>
                <a:spcPts val="1200"/>
              </a:spcBef>
            </a:pPr>
            <a:r>
              <a:rPr lang="es-EC" sz="1800" i="1" dirty="0">
                <a:effectLst/>
                <a:latin typeface="Arial" panose="020B0604020202020204" pitchFamily="34" charset="0"/>
                <a:ea typeface="Calibri" panose="020F0502020204030204" pitchFamily="34" charset="0"/>
              </a:rPr>
              <a:t>Nota.</a:t>
            </a:r>
            <a:r>
              <a:rPr lang="es-EC" sz="1800" dirty="0">
                <a:effectLst/>
                <a:latin typeface="Arial" panose="020B0604020202020204" pitchFamily="34" charset="0"/>
                <a:ea typeface="Calibri" panose="020F0502020204030204" pitchFamily="34" charset="0"/>
              </a:rPr>
              <a:t> En el pretest de conducción de balón la media es 51,19 </a:t>
            </a:r>
            <a:r>
              <a:rPr lang="es-ES" sz="1800" dirty="0">
                <a:effectLst/>
                <a:latin typeface="Arial" panose="020B0604020202020204" pitchFamily="34" charset="0"/>
                <a:ea typeface="Arial" panose="020B0604020202020204" pitchFamily="34" charset="0"/>
              </a:rPr>
              <a:t>segundos</a:t>
            </a:r>
            <a:r>
              <a:rPr lang="es-EC" sz="1800" dirty="0">
                <a:effectLst/>
                <a:latin typeface="Arial" panose="020B0604020202020204" pitchFamily="34" charset="0"/>
                <a:ea typeface="Calibri" panose="020F0502020204030204" pitchFamily="34" charset="0"/>
              </a:rPr>
              <a:t> luego de la aplicación de ejercicios de diferenciación la media es de 47,17 </a:t>
            </a:r>
            <a:r>
              <a:rPr lang="es-ES" sz="1800" dirty="0">
                <a:effectLst/>
                <a:latin typeface="Arial" panose="020B0604020202020204" pitchFamily="34" charset="0"/>
                <a:ea typeface="Arial" panose="020B0604020202020204" pitchFamily="34" charset="0"/>
              </a:rPr>
              <a:t>ejecuciones</a:t>
            </a:r>
            <a:r>
              <a:rPr lang="es-EC" sz="1800" dirty="0">
                <a:effectLst/>
                <a:latin typeface="Arial" panose="020B0604020202020204" pitchFamily="34" charset="0"/>
                <a:ea typeface="Calibri" panose="020F0502020204030204" pitchFamily="34" charset="0"/>
              </a:rPr>
              <a:t>, dando una diferencia de medias de 4,02  </a:t>
            </a:r>
            <a:r>
              <a:rPr lang="es-ES" sz="1800" dirty="0">
                <a:effectLst/>
                <a:latin typeface="Arial" panose="020B0604020202020204" pitchFamily="34" charset="0"/>
                <a:ea typeface="Arial" panose="020B0604020202020204" pitchFamily="34" charset="0"/>
              </a:rPr>
              <a:t>ejecuciones</a:t>
            </a:r>
            <a:r>
              <a:rPr lang="es-EC" sz="1800" dirty="0">
                <a:effectLst/>
                <a:latin typeface="Arial" panose="020B0604020202020204" pitchFamily="34" charset="0"/>
                <a:ea typeface="Calibri" panose="020F0502020204030204" pitchFamily="34" charset="0"/>
              </a:rPr>
              <a:t>, lo que no da a entender que existe una mejora significativa.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55786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3C6C5D-211A-45B6-8027-8B906980C199}"/>
              </a:ext>
            </a:extLst>
          </p:cNvPr>
          <p:cNvSpPr>
            <a:spLocks noGrp="1"/>
          </p:cNvSpPr>
          <p:nvPr>
            <p:ph type="title"/>
          </p:nvPr>
        </p:nvSpPr>
        <p:spPr/>
        <p:txBody>
          <a:bodyPr/>
          <a:lstStyle/>
          <a:p>
            <a:pPr algn="ctr">
              <a:lnSpc>
                <a:spcPct val="200000"/>
              </a:lnSpc>
            </a:pPr>
            <a:r>
              <a:rPr lang="es-ES" sz="3200" b="1" dirty="0">
                <a:solidFill>
                  <a:srgbClr val="000000"/>
                </a:solidFill>
                <a:effectLst/>
                <a:latin typeface="Arial" panose="020B0604020202020204" pitchFamily="34" charset="0"/>
                <a:ea typeface="Arial" panose="020B0604020202020204" pitchFamily="34" charset="0"/>
              </a:rPr>
              <a:t>Análisis del test de </a:t>
            </a:r>
            <a:r>
              <a:rPr lang="es-EC" sz="3200" b="1" dirty="0">
                <a:solidFill>
                  <a:srgbClr val="000000"/>
                </a:solidFill>
                <a:effectLst/>
                <a:latin typeface="Arial" panose="020B0604020202020204" pitchFamily="34" charset="0"/>
                <a:ea typeface="Times New Roman" panose="02020603050405020304" pitchFamily="18" charset="0"/>
              </a:rPr>
              <a:t>cabeceo</a:t>
            </a:r>
            <a:r>
              <a:rPr lang="es-EC" sz="3200" dirty="0">
                <a:effectLst/>
                <a:latin typeface="Arial" panose="020B0604020202020204" pitchFamily="34" charset="0"/>
                <a:ea typeface="Arial" panose="020B0604020202020204" pitchFamily="34" charset="0"/>
              </a:rPr>
              <a:t/>
            </a:r>
            <a:br>
              <a:rPr lang="es-EC" sz="3200" dirty="0">
                <a:effectLst/>
                <a:latin typeface="Arial" panose="020B0604020202020204" pitchFamily="34" charset="0"/>
                <a:ea typeface="Arial" panose="020B0604020202020204" pitchFamily="34" charset="0"/>
              </a:rPr>
            </a:br>
            <a:endParaRPr lang="es-EC" dirty="0"/>
          </a:p>
        </p:txBody>
      </p:sp>
      <p:graphicFrame>
        <p:nvGraphicFramePr>
          <p:cNvPr id="3" name="Tabla 2">
            <a:extLst>
              <a:ext uri="{FF2B5EF4-FFF2-40B4-BE49-F238E27FC236}">
                <a16:creationId xmlns="" xmlns:a16="http://schemas.microsoft.com/office/drawing/2014/main" id="{A841C290-463C-4F45-BF33-C8712D45B7DE}"/>
              </a:ext>
            </a:extLst>
          </p:cNvPr>
          <p:cNvGraphicFramePr>
            <a:graphicFrameLocks noGrp="1"/>
          </p:cNvGraphicFramePr>
          <p:nvPr>
            <p:extLst>
              <p:ext uri="{D42A27DB-BD31-4B8C-83A1-F6EECF244321}">
                <p14:modId xmlns:p14="http://schemas.microsoft.com/office/powerpoint/2010/main" val="3836585192"/>
              </p:ext>
            </p:extLst>
          </p:nvPr>
        </p:nvGraphicFramePr>
        <p:xfrm>
          <a:off x="899592" y="1988840"/>
          <a:ext cx="7344816" cy="1143000"/>
        </p:xfrm>
        <a:graphic>
          <a:graphicData uri="http://schemas.openxmlformats.org/drawingml/2006/table">
            <a:tbl>
              <a:tblPr/>
              <a:tblGrid>
                <a:gridCol w="2734781">
                  <a:extLst>
                    <a:ext uri="{9D8B030D-6E8A-4147-A177-3AD203B41FA5}">
                      <a16:colId xmlns="" xmlns:a16="http://schemas.microsoft.com/office/drawing/2014/main" val="1655621837"/>
                    </a:ext>
                  </a:extLst>
                </a:gridCol>
                <a:gridCol w="2303709">
                  <a:extLst>
                    <a:ext uri="{9D8B030D-6E8A-4147-A177-3AD203B41FA5}">
                      <a16:colId xmlns="" xmlns:a16="http://schemas.microsoft.com/office/drawing/2014/main" val="4200548262"/>
                    </a:ext>
                  </a:extLst>
                </a:gridCol>
                <a:gridCol w="2306326">
                  <a:extLst>
                    <a:ext uri="{9D8B030D-6E8A-4147-A177-3AD203B41FA5}">
                      <a16:colId xmlns="" xmlns:a16="http://schemas.microsoft.com/office/drawing/2014/main" val="959703252"/>
                    </a:ext>
                  </a:extLst>
                </a:gridCol>
              </a:tblGrid>
              <a:tr h="333328">
                <a:tc>
                  <a:txBody>
                    <a:bodyPr/>
                    <a:lstStyle/>
                    <a:p>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de cabeceo</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de cabeceo</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863137425"/>
                  </a:ext>
                </a:extLst>
              </a:tr>
              <a:tr h="234137">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6,6838</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8,2181</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832225896"/>
                  </a:ext>
                </a:extLst>
              </a:tr>
              <a:tr h="234137">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728644996"/>
                  </a:ext>
                </a:extLst>
              </a:tr>
              <a:tr h="341398">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Diferencia de medias</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gridSpan="2">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1,53</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 xmlns:a16="http://schemas.microsoft.com/office/drawing/2014/main" val="1870082346"/>
                  </a:ext>
                </a:extLst>
              </a:tr>
            </a:tbl>
          </a:graphicData>
        </a:graphic>
      </p:graphicFrame>
      <p:sp>
        <p:nvSpPr>
          <p:cNvPr id="5" name="CuadroTexto 4">
            <a:extLst>
              <a:ext uri="{FF2B5EF4-FFF2-40B4-BE49-F238E27FC236}">
                <a16:creationId xmlns="" xmlns:a16="http://schemas.microsoft.com/office/drawing/2014/main" id="{D8F6CF00-196E-4AA9-BC60-C0BFF54ADA83}"/>
              </a:ext>
            </a:extLst>
          </p:cNvPr>
          <p:cNvSpPr txBox="1"/>
          <p:nvPr/>
        </p:nvSpPr>
        <p:spPr>
          <a:xfrm>
            <a:off x="719572" y="4014193"/>
            <a:ext cx="770485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600" i="1" dirty="0">
                <a:effectLst/>
                <a:latin typeface="Arial" panose="020B0604020202020204" pitchFamily="34" charset="0"/>
                <a:ea typeface="Calibri" panose="020F0502020204030204" pitchFamily="34" charset="0"/>
              </a:rPr>
              <a:t>Nota.</a:t>
            </a:r>
            <a:r>
              <a:rPr lang="es-EC" sz="1600" dirty="0">
                <a:effectLst/>
                <a:latin typeface="Arial" panose="020B0604020202020204" pitchFamily="34" charset="0"/>
                <a:ea typeface="Calibri" panose="020F0502020204030204" pitchFamily="34" charset="0"/>
              </a:rPr>
              <a:t> En el pretest de cabeceo de balón la media es 6,68 metros luego de la aplicación de ejercicios de diferenciación la media es de 8,21 metros, dando una diferencia de medias de 1,53  metros, lo que no da a entender que existe una mejora significativa.</a:t>
            </a:r>
            <a:endParaRPr lang="es-EC" sz="2000" dirty="0"/>
          </a:p>
        </p:txBody>
      </p:sp>
    </p:spTree>
    <p:extLst>
      <p:ext uri="{BB962C8B-B14F-4D97-AF65-F5344CB8AC3E}">
        <p14:creationId xmlns:p14="http://schemas.microsoft.com/office/powerpoint/2010/main" val="3843504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AE995B-FAD0-4A81-AC4D-885E92BAB1DE}"/>
              </a:ext>
            </a:extLst>
          </p:cNvPr>
          <p:cNvSpPr>
            <a:spLocks noGrp="1"/>
          </p:cNvSpPr>
          <p:nvPr>
            <p:ph type="title"/>
          </p:nvPr>
        </p:nvSpPr>
        <p:spPr/>
        <p:txBody>
          <a:bodyPr/>
          <a:lstStyle/>
          <a:p>
            <a:pPr algn="ctr">
              <a:lnSpc>
                <a:spcPct val="200000"/>
              </a:lnSpc>
            </a:pPr>
            <a:r>
              <a:rPr lang="es-ES" sz="3200" b="1" dirty="0">
                <a:solidFill>
                  <a:srgbClr val="000000"/>
                </a:solidFill>
                <a:effectLst/>
                <a:latin typeface="Arial" panose="020B0604020202020204" pitchFamily="34" charset="0"/>
                <a:ea typeface="Arial" panose="020B0604020202020204" pitchFamily="34" charset="0"/>
              </a:rPr>
              <a:t>Análisis del test de </a:t>
            </a:r>
            <a:r>
              <a:rPr lang="es-EC" sz="3200" b="1" dirty="0">
                <a:solidFill>
                  <a:srgbClr val="000000"/>
                </a:solidFill>
                <a:effectLst/>
                <a:latin typeface="Arial" panose="020B0604020202020204" pitchFamily="34" charset="0"/>
                <a:ea typeface="Times New Roman" panose="02020603050405020304" pitchFamily="18" charset="0"/>
              </a:rPr>
              <a:t>aceleración</a:t>
            </a:r>
            <a:r>
              <a:rPr lang="es-EC" sz="3200" dirty="0">
                <a:effectLst/>
                <a:latin typeface="Arial" panose="020B0604020202020204" pitchFamily="34" charset="0"/>
                <a:ea typeface="Arial" panose="020B0604020202020204" pitchFamily="34" charset="0"/>
              </a:rPr>
              <a:t/>
            </a:r>
            <a:br>
              <a:rPr lang="es-EC" sz="3200" dirty="0">
                <a:effectLst/>
                <a:latin typeface="Arial" panose="020B0604020202020204" pitchFamily="34" charset="0"/>
                <a:ea typeface="Arial" panose="020B0604020202020204" pitchFamily="34" charset="0"/>
              </a:rPr>
            </a:br>
            <a:endParaRPr lang="es-EC" dirty="0"/>
          </a:p>
        </p:txBody>
      </p:sp>
      <p:pic>
        <p:nvPicPr>
          <p:cNvPr id="3" name="Imagen 2">
            <a:extLst>
              <a:ext uri="{FF2B5EF4-FFF2-40B4-BE49-F238E27FC236}">
                <a16:creationId xmlns="" xmlns:a16="http://schemas.microsoft.com/office/drawing/2014/main" id="{CE0AB039-92A9-4B73-9A93-A5395DF98EEC}"/>
              </a:ext>
            </a:extLst>
          </p:cNvPr>
          <p:cNvPicPr>
            <a:picLocks noChangeAspect="1"/>
          </p:cNvPicPr>
          <p:nvPr/>
        </p:nvPicPr>
        <p:blipFill rotWithShape="1">
          <a:blip r:embed="rId2"/>
          <a:srcRect r="2881" b="10311"/>
          <a:stretch/>
        </p:blipFill>
        <p:spPr>
          <a:xfrm>
            <a:off x="827584" y="1988840"/>
            <a:ext cx="7632848" cy="1075259"/>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 xmlns:a16="http://schemas.microsoft.com/office/drawing/2014/main" id="{BA9D0FB3-7CE8-464C-9D79-C8E552E3D436}"/>
              </a:ext>
            </a:extLst>
          </p:cNvPr>
          <p:cNvSpPr txBox="1"/>
          <p:nvPr/>
        </p:nvSpPr>
        <p:spPr>
          <a:xfrm>
            <a:off x="472271" y="3933056"/>
            <a:ext cx="8214529"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spcBef>
                <a:spcPts val="1200"/>
              </a:spcBef>
            </a:pPr>
            <a:r>
              <a:rPr lang="es-EC" sz="1600" i="1" dirty="0">
                <a:effectLst/>
                <a:latin typeface="Arial" panose="020B0604020202020204" pitchFamily="34" charset="0"/>
                <a:ea typeface="Calibri" panose="020F0502020204030204" pitchFamily="34" charset="0"/>
              </a:rPr>
              <a:t>Nota.</a:t>
            </a:r>
            <a:r>
              <a:rPr lang="es-EC" sz="1600" dirty="0">
                <a:effectLst/>
                <a:latin typeface="Arial" panose="020B0604020202020204" pitchFamily="34" charset="0"/>
                <a:ea typeface="Calibri" panose="020F0502020204030204" pitchFamily="34" charset="0"/>
              </a:rPr>
              <a:t> En el pretest de aceleración la media es 36,19 segundos luego de la aplicación de ejercicios de diferenciación la media es de 32,17 segundos, dando una diferencia de medias de 4,02  segundos, lo que no da a entender que existe una mejora significativa.</a:t>
            </a:r>
            <a:endParaRPr lang="es-EC"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68145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87ADA0-48DD-4C6B-9204-6F56F1DE47B9}"/>
              </a:ext>
            </a:extLst>
          </p:cNvPr>
          <p:cNvSpPr>
            <a:spLocks noGrp="1"/>
          </p:cNvSpPr>
          <p:nvPr>
            <p:ph type="title"/>
          </p:nvPr>
        </p:nvSpPr>
        <p:spPr/>
        <p:txBody>
          <a:bodyPr/>
          <a:lstStyle/>
          <a:p>
            <a:pPr marL="373380" algn="ctr">
              <a:lnSpc>
                <a:spcPct val="200000"/>
              </a:lnSpc>
            </a:pPr>
            <a:r>
              <a:rPr lang="es-ES" sz="3200" b="1" kern="0" dirty="0">
                <a:solidFill>
                  <a:schemeClr val="tx1"/>
                </a:solidFill>
                <a:effectLst/>
                <a:latin typeface="Arial" panose="020B0604020202020204" pitchFamily="34" charset="0"/>
                <a:ea typeface="Arial" panose="020B0604020202020204" pitchFamily="34" charset="0"/>
              </a:rPr>
              <a:t>Conclusiones</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sp>
        <p:nvSpPr>
          <p:cNvPr id="4" name="CuadroTexto 3">
            <a:extLst>
              <a:ext uri="{FF2B5EF4-FFF2-40B4-BE49-F238E27FC236}">
                <a16:creationId xmlns="" xmlns:a16="http://schemas.microsoft.com/office/drawing/2014/main" id="{74E0F4A3-F0BA-4775-A6E0-BC4864775A76}"/>
              </a:ext>
            </a:extLst>
          </p:cNvPr>
          <p:cNvSpPr txBox="1"/>
          <p:nvPr/>
        </p:nvSpPr>
        <p:spPr>
          <a:xfrm>
            <a:off x="0" y="1268760"/>
            <a:ext cx="8856984" cy="4349909"/>
          </a:xfrm>
          <a:prstGeom prst="rect">
            <a:avLst/>
          </a:prstGeom>
          <a:noFill/>
        </p:spPr>
        <p:txBody>
          <a:bodyPr wrap="square">
            <a:spAutoFit/>
          </a:bodyPr>
          <a:lstStyle/>
          <a:p>
            <a:pPr marL="342900" lvl="0" indent="-342900" algn="just">
              <a:spcAft>
                <a:spcPts val="800"/>
              </a:spcAft>
              <a:buFont typeface="Symbol" panose="05050102010706020507" pitchFamily="18" charset="2"/>
              <a:buChar char=""/>
            </a:pPr>
            <a:r>
              <a:rPr lang="es-ES" sz="1800" dirty="0">
                <a:effectLst/>
                <a:latin typeface="Arial" panose="020B0604020202020204" pitchFamily="34" charset="0"/>
                <a:ea typeface="Arial" panose="020B0604020202020204" pitchFamily="34" charset="0"/>
              </a:rPr>
              <a:t>El mal desarrollo de la capacidad coordinativa de los deportistas </a:t>
            </a:r>
            <a:r>
              <a:rPr lang="es-ES" sz="1800" dirty="0">
                <a:latin typeface="Arial" panose="020B0604020202020204" pitchFamily="34" charset="0"/>
                <a:ea typeface="Arial" panose="020B0604020202020204" pitchFamily="34" charset="0"/>
              </a:rPr>
              <a:t>incide</a:t>
            </a:r>
            <a:r>
              <a:rPr lang="es-ES" sz="1800" dirty="0">
                <a:effectLst/>
                <a:latin typeface="Arial" panose="020B0604020202020204" pitchFamily="34" charset="0"/>
                <a:ea typeface="Arial" panose="020B0604020202020204" pitchFamily="34" charset="0"/>
              </a:rPr>
              <a:t> en la adquisición de los diferentes fundamentos técnico tanto defensivos como ofensivos y lo más grave cuando llegan al alto rendimiento con deficiencia de esta capacidad y por ende con un bajo nivel técnico siendo una de las consecuencias la falta de importancia de esta capacidad dentro de los entrenamientos.</a:t>
            </a:r>
            <a:endParaRPr lang="es-EC" sz="1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Arial" panose="020B0604020202020204" pitchFamily="34" charset="0"/>
              </a:rPr>
              <a:t>La mayoría de entrenadores aplican test de evaluación generales que da una idea muy global de todas las capacidades coordinativas sin permitir evaluar cada una de ellas que son importantes en el futbol siendo esta la capacidad de diferenciación que permite al jugador controlar de forma eficiente su potencia y precisión en la ejecución de los diferentes fundamentos técnicos con una medida de fuerza, tiempo y espacio.</a:t>
            </a:r>
            <a:endParaRPr lang="es-EC" sz="1800" dirty="0">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Arial" panose="020B0604020202020204" pitchFamily="34" charset="0"/>
              </a:rPr>
              <a:t>La dificultad del control motor de la técnica deportiva, se encuentra directamente relacionada con el tipo y la cantidad de información que sea necesario manejar, la estructura lógico-cognitiva que sea adecuada para alcanzar las metas previstas y el esfuerzo físico que se requiera.</a:t>
            </a:r>
            <a:endParaRPr lang="es-EC"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97521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1E569C65-AE11-4185-9197-99AD5BF957E1}"/>
              </a:ext>
            </a:extLst>
          </p:cNvPr>
          <p:cNvSpPr txBox="1"/>
          <p:nvPr/>
        </p:nvSpPr>
        <p:spPr>
          <a:xfrm>
            <a:off x="25152" y="980728"/>
            <a:ext cx="8712968" cy="1323439"/>
          </a:xfrm>
          <a:prstGeom prst="rect">
            <a:avLst/>
          </a:prstGeom>
          <a:noFill/>
        </p:spPr>
        <p:txBody>
          <a:bodyPr wrap="square">
            <a:spAutoFit/>
          </a:bodyPr>
          <a:lstStyle/>
          <a:p>
            <a:pPr marL="342900" lvl="0" indent="-342900" algn="just">
              <a:spcAft>
                <a:spcPts val="800"/>
              </a:spcAft>
              <a:buFont typeface="Symbol" panose="05050102010706020507" pitchFamily="18" charset="2"/>
              <a:buChar char=""/>
            </a:pPr>
            <a:r>
              <a:rPr lang="es-ES" sz="2000" dirty="0">
                <a:effectLst/>
                <a:latin typeface="Arial" panose="020B0604020202020204" pitchFamily="34" charset="0"/>
                <a:ea typeface="Arial" panose="020B0604020202020204" pitchFamily="34" charset="0"/>
              </a:rPr>
              <a:t>En nuestro medio, los deportistas de la disciplina de futbol llegan al alto rendimiento con serias carencias técnicas, en las que se puede evidenciar la falta de preparación, planificación y evaluación de las capacidades coordinativas</a:t>
            </a:r>
            <a:r>
              <a:rPr lang="es-ES" sz="2000" dirty="0" smtClean="0">
                <a:effectLst/>
                <a:latin typeface="Arial" panose="020B0604020202020204" pitchFamily="34" charset="0"/>
                <a:ea typeface="Arial" panose="020B0604020202020204" pitchFamily="34" charset="0"/>
              </a:rPr>
              <a:t>.</a:t>
            </a:r>
            <a:endParaRPr lang="es-EC"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46909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C999D2-3AA5-46D0-9700-BACA2903FFE1}"/>
              </a:ext>
            </a:extLst>
          </p:cNvPr>
          <p:cNvSpPr>
            <a:spLocks noGrp="1"/>
          </p:cNvSpPr>
          <p:nvPr>
            <p:ph type="title"/>
          </p:nvPr>
        </p:nvSpPr>
        <p:spPr>
          <a:xfrm>
            <a:off x="457200" y="274637"/>
            <a:ext cx="8229600" cy="850107"/>
          </a:xfrm>
        </p:spPr>
        <p:txBody>
          <a:bodyPr/>
          <a:lstStyle/>
          <a:p>
            <a:pPr marL="373380" algn="ctr">
              <a:lnSpc>
                <a:spcPct val="200000"/>
              </a:lnSpc>
            </a:pPr>
            <a:r>
              <a:rPr lang="es-ES" sz="3200" b="1" kern="0" dirty="0">
                <a:solidFill>
                  <a:schemeClr val="tx1"/>
                </a:solidFill>
                <a:effectLst/>
                <a:latin typeface="Arial" panose="020B0604020202020204" pitchFamily="34" charset="0"/>
                <a:ea typeface="Arial" panose="020B0604020202020204" pitchFamily="34" charset="0"/>
              </a:rPr>
              <a:t>Recomendaciones</a:t>
            </a:r>
            <a:r>
              <a:rPr lang="es-EC" sz="3600" b="1" kern="0" dirty="0">
                <a:effectLst/>
                <a:latin typeface="Arial" panose="020B0604020202020204" pitchFamily="34" charset="0"/>
                <a:ea typeface="Arial" panose="020B0604020202020204" pitchFamily="34" charset="0"/>
              </a:rPr>
              <a:t/>
            </a:r>
            <a:br>
              <a:rPr lang="es-EC" sz="3600" b="1" kern="0" dirty="0">
                <a:effectLst/>
                <a:latin typeface="Arial" panose="020B0604020202020204" pitchFamily="34" charset="0"/>
                <a:ea typeface="Arial" panose="020B0604020202020204" pitchFamily="34" charset="0"/>
              </a:rPr>
            </a:br>
            <a:endParaRPr lang="es-EC" dirty="0"/>
          </a:p>
        </p:txBody>
      </p:sp>
      <p:sp>
        <p:nvSpPr>
          <p:cNvPr id="4" name="CuadroTexto 3">
            <a:extLst>
              <a:ext uri="{FF2B5EF4-FFF2-40B4-BE49-F238E27FC236}">
                <a16:creationId xmlns="" xmlns:a16="http://schemas.microsoft.com/office/drawing/2014/main" id="{3E4ACCA0-E284-4FB9-B8F7-D5EC449EF872}"/>
              </a:ext>
            </a:extLst>
          </p:cNvPr>
          <p:cNvSpPr txBox="1"/>
          <p:nvPr/>
        </p:nvSpPr>
        <p:spPr>
          <a:xfrm>
            <a:off x="251520" y="1330782"/>
            <a:ext cx="8640960" cy="4292906"/>
          </a:xfrm>
          <a:prstGeom prst="rect">
            <a:avLst/>
          </a:prstGeom>
          <a:noFill/>
        </p:spPr>
        <p:txBody>
          <a:bodyPr wrap="square">
            <a:spAutoFit/>
          </a:bodyPr>
          <a:lstStyle/>
          <a:p>
            <a:pPr marL="342900" lvl="0" indent="-342900" algn="just">
              <a:lnSpc>
                <a:spcPct val="150000"/>
              </a:lnSpc>
              <a:spcAft>
                <a:spcPts val="800"/>
              </a:spcAft>
              <a:buFont typeface="Symbol" panose="05050102010706020507" pitchFamily="18" charset="2"/>
              <a:buChar char=""/>
            </a:pPr>
            <a:r>
              <a:rPr lang="es-ES" sz="2000" dirty="0">
                <a:effectLst/>
                <a:latin typeface="Arial" panose="020B0604020202020204" pitchFamily="34" charset="0"/>
                <a:ea typeface="Arial" panose="020B0604020202020204" pitchFamily="34" charset="0"/>
              </a:rPr>
              <a:t>Las personas encargadas del entrenamiento con niños y adolescentes, deben estar siempre atentos a los cambios biológicos del organismo, por un lado, para aplicar correctamente las capacidades coordinativas en su adecuada medida.</a:t>
            </a:r>
            <a:endParaRPr lang="es-EC" sz="2000" dirty="0">
              <a:effectLst/>
              <a:latin typeface="Arial" panose="020B0604020202020204" pitchFamily="34" charset="0"/>
              <a:ea typeface="Arial" panose="020B0604020202020204" pitchFamily="34" charset="0"/>
            </a:endParaRPr>
          </a:p>
          <a:p>
            <a:pPr marL="342900" lvl="0" indent="-342900" algn="just">
              <a:lnSpc>
                <a:spcPct val="150000"/>
              </a:lnSpc>
              <a:buFont typeface="Symbol" panose="05050102010706020507" pitchFamily="18" charset="2"/>
              <a:buChar char=""/>
            </a:pPr>
            <a:r>
              <a:rPr lang="es-ES" sz="2000" dirty="0">
                <a:effectLst/>
                <a:latin typeface="Arial" panose="020B0604020202020204" pitchFamily="34" charset="0"/>
                <a:ea typeface="Arial" panose="020B0604020202020204" pitchFamily="34" charset="0"/>
              </a:rPr>
              <a:t>Aplicar esta metodología en otras categorías y tipo de población con la finalidad de establecer relaciones y confirmar los datos obtenidos.</a:t>
            </a:r>
            <a:endParaRPr lang="es-EC" sz="2000" dirty="0">
              <a:effectLst/>
              <a:latin typeface="Arial" panose="020B0604020202020204" pitchFamily="34" charset="0"/>
              <a:ea typeface="Arial" panose="020B0604020202020204" pitchFamily="34" charset="0"/>
            </a:endParaRPr>
          </a:p>
          <a:p>
            <a:pPr marL="342900" lvl="0" indent="-342900" algn="just">
              <a:lnSpc>
                <a:spcPct val="150000"/>
              </a:lnSpc>
              <a:buFont typeface="Symbol" panose="05050102010706020507" pitchFamily="18" charset="2"/>
              <a:buChar char=""/>
            </a:pPr>
            <a:r>
              <a:rPr lang="es-ES" sz="2000" dirty="0">
                <a:effectLst/>
                <a:latin typeface="Arial" panose="020B0604020202020204" pitchFamily="34" charset="0"/>
                <a:ea typeface="Arial" panose="020B0604020202020204" pitchFamily="34" charset="0"/>
              </a:rPr>
              <a:t>Realizar el control periódico de esta capacidad ya que juega un papel importante en la técnica con balón en el futbol siendo la que determina la presión en tiempo y espació tanto del balón como del adversario.</a:t>
            </a:r>
            <a:endParaRPr lang="es-EC"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72792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AD72DA1E-6992-4274-AF23-284ED911417A}"/>
              </a:ext>
            </a:extLst>
          </p:cNvPr>
          <p:cNvSpPr/>
          <p:nvPr/>
        </p:nvSpPr>
        <p:spPr>
          <a:xfrm>
            <a:off x="1248013" y="1772816"/>
            <a:ext cx="6647974" cy="341632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MUCHAS GRACIAS</a:t>
            </a:r>
          </a:p>
          <a:p>
            <a:pPr algn="ctr"/>
            <a:r>
              <a:rPr lang="es-ES" sz="5400" b="1" cap="none" spc="0" dirty="0">
                <a:ln w="22225">
                  <a:solidFill>
                    <a:schemeClr val="accent2"/>
                  </a:solidFill>
                  <a:prstDash val="solid"/>
                </a:ln>
                <a:solidFill>
                  <a:schemeClr val="accent2">
                    <a:lumMod val="40000"/>
                    <a:lumOff val="60000"/>
                  </a:schemeClr>
                </a:solidFill>
                <a:effectLst/>
              </a:rPr>
              <a:t> </a:t>
            </a:r>
          </a:p>
          <a:p>
            <a:pPr algn="ctr"/>
            <a:r>
              <a:rPr lang="es-ES" sz="5400" b="1" cap="none" spc="0" dirty="0">
                <a:ln w="22225">
                  <a:solidFill>
                    <a:schemeClr val="accent2"/>
                  </a:solidFill>
                  <a:prstDash val="solid"/>
                </a:ln>
                <a:solidFill>
                  <a:schemeClr val="accent2">
                    <a:lumMod val="40000"/>
                    <a:lumOff val="60000"/>
                  </a:schemeClr>
                </a:solidFill>
                <a:effectLst/>
              </a:rPr>
              <a:t>POR SU ATENCIÓN</a:t>
            </a:r>
          </a:p>
          <a:p>
            <a:pPr algn="ct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9447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6C5195-C79A-4D36-963F-F9113735202F}"/>
              </a:ext>
            </a:extLst>
          </p:cNvPr>
          <p:cNvSpPr>
            <a:spLocks noGrp="1"/>
          </p:cNvSpPr>
          <p:nvPr>
            <p:ph type="title"/>
          </p:nvPr>
        </p:nvSpPr>
        <p:spPr>
          <a:xfrm>
            <a:off x="457200" y="274637"/>
            <a:ext cx="8229600" cy="634083"/>
          </a:xfrm>
        </p:spPr>
        <p:txBody>
          <a:bodyPr/>
          <a:lstStyle/>
          <a:p>
            <a:pPr algn="ctr"/>
            <a:r>
              <a:rPr lang="es-EC" sz="2800" b="1" dirty="0">
                <a:solidFill>
                  <a:srgbClr val="000000"/>
                </a:solidFill>
                <a:effectLst/>
                <a:latin typeface="Arial" panose="020B0604020202020204" pitchFamily="34" charset="0"/>
                <a:ea typeface="Calibri" panose="020F0502020204030204" pitchFamily="34" charset="0"/>
              </a:rPr>
              <a:t>Formulación de Hipótesis </a:t>
            </a:r>
            <a:r>
              <a:rPr lang="es-EC" sz="1800" dirty="0">
                <a:solidFill>
                  <a:srgbClr val="000000"/>
                </a:solidFill>
                <a:effectLst/>
                <a:latin typeface="Calibri" panose="020F0502020204030204" pitchFamily="34" charset="0"/>
                <a:ea typeface="Calibri" panose="020F0502020204030204" pitchFamily="34" charset="0"/>
              </a:rPr>
              <a:t/>
            </a:r>
            <a:br>
              <a:rPr lang="es-EC" sz="1800" dirty="0">
                <a:solidFill>
                  <a:srgbClr val="000000"/>
                </a:solidFill>
                <a:effectLst/>
                <a:latin typeface="Calibri" panose="020F0502020204030204" pitchFamily="34" charset="0"/>
                <a:ea typeface="Calibri" panose="020F0502020204030204" pitchFamily="34" charset="0"/>
              </a:rPr>
            </a:br>
            <a:endParaRPr lang="es-EC" dirty="0"/>
          </a:p>
        </p:txBody>
      </p:sp>
      <p:graphicFrame>
        <p:nvGraphicFramePr>
          <p:cNvPr id="6" name="Diagrama 5">
            <a:extLst>
              <a:ext uri="{FF2B5EF4-FFF2-40B4-BE49-F238E27FC236}">
                <a16:creationId xmlns="" xmlns:a16="http://schemas.microsoft.com/office/drawing/2014/main" id="{D585C351-4340-4FFB-9ED3-2737215752E8}"/>
              </a:ext>
            </a:extLst>
          </p:cNvPr>
          <p:cNvGraphicFramePr/>
          <p:nvPr>
            <p:extLst>
              <p:ext uri="{D42A27DB-BD31-4B8C-83A1-F6EECF244321}">
                <p14:modId xmlns:p14="http://schemas.microsoft.com/office/powerpoint/2010/main" val="11242679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66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CF2458F-AF9E-4BE9-A055-37CBD129215A}"/>
              </a:ext>
            </a:extLst>
          </p:cNvPr>
          <p:cNvSpPr>
            <a:spLocks noGrp="1"/>
          </p:cNvSpPr>
          <p:nvPr>
            <p:ph type="title"/>
          </p:nvPr>
        </p:nvSpPr>
        <p:spPr>
          <a:xfrm>
            <a:off x="457200" y="274637"/>
            <a:ext cx="8507288" cy="1143000"/>
          </a:xfrm>
        </p:spPr>
        <p:txBody>
          <a:bodyPr/>
          <a:lstStyle/>
          <a:p>
            <a:pPr algn="ctr"/>
            <a:r>
              <a:rPr lang="es-ES" sz="1800" i="1" dirty="0">
                <a:solidFill>
                  <a:schemeClr val="tx1"/>
                </a:solidFill>
                <a:effectLst/>
                <a:latin typeface="Arial" panose="020B0604020202020204" pitchFamily="34" charset="0"/>
                <a:ea typeface="Times New Roman" panose="02020603050405020304" pitchFamily="18" charset="0"/>
                <a:cs typeface="Mangal" panose="02040503050203030202" pitchFamily="18" charset="0"/>
              </a:rPr>
              <a:t>Variable independiente capacidad coordinativa de diferenciación en el fútbol</a:t>
            </a:r>
            <a:r>
              <a:rPr lang="es-EC" sz="1800"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
            </a:r>
            <a:br>
              <a:rPr lang="es-EC" sz="1800"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br>
            <a:endParaRPr lang="es-EC" dirty="0">
              <a:solidFill>
                <a:schemeClr val="tx1"/>
              </a:solidFill>
            </a:endParaRPr>
          </a:p>
        </p:txBody>
      </p:sp>
      <p:graphicFrame>
        <p:nvGraphicFramePr>
          <p:cNvPr id="6" name="Tabla 5">
            <a:extLst>
              <a:ext uri="{FF2B5EF4-FFF2-40B4-BE49-F238E27FC236}">
                <a16:creationId xmlns="" xmlns:a16="http://schemas.microsoft.com/office/drawing/2014/main" id="{3500F70E-CD15-4224-B37E-90A6A6DE83EA}"/>
              </a:ext>
            </a:extLst>
          </p:cNvPr>
          <p:cNvGraphicFramePr>
            <a:graphicFrameLocks noGrp="1"/>
          </p:cNvGraphicFramePr>
          <p:nvPr>
            <p:extLst>
              <p:ext uri="{D42A27DB-BD31-4B8C-83A1-F6EECF244321}">
                <p14:modId xmlns:p14="http://schemas.microsoft.com/office/powerpoint/2010/main" val="3007521479"/>
              </p:ext>
            </p:extLst>
          </p:nvPr>
        </p:nvGraphicFramePr>
        <p:xfrm>
          <a:off x="457200" y="1393889"/>
          <a:ext cx="8058149" cy="4339367"/>
        </p:xfrm>
        <a:graphic>
          <a:graphicData uri="http://schemas.openxmlformats.org/drawingml/2006/table">
            <a:tbl>
              <a:tblPr firstRow="1" firstCol="1" lastRow="1" lastCol="1" bandRow="1" bandCol="1"/>
              <a:tblGrid>
                <a:gridCol w="1893168">
                  <a:extLst>
                    <a:ext uri="{9D8B030D-6E8A-4147-A177-3AD203B41FA5}">
                      <a16:colId xmlns="" xmlns:a16="http://schemas.microsoft.com/office/drawing/2014/main" val="2452261076"/>
                    </a:ext>
                  </a:extLst>
                </a:gridCol>
                <a:gridCol w="2534222">
                  <a:extLst>
                    <a:ext uri="{9D8B030D-6E8A-4147-A177-3AD203B41FA5}">
                      <a16:colId xmlns="" xmlns:a16="http://schemas.microsoft.com/office/drawing/2014/main" val="205232149"/>
                    </a:ext>
                  </a:extLst>
                </a:gridCol>
                <a:gridCol w="2111851">
                  <a:extLst>
                    <a:ext uri="{9D8B030D-6E8A-4147-A177-3AD203B41FA5}">
                      <a16:colId xmlns="" xmlns:a16="http://schemas.microsoft.com/office/drawing/2014/main" val="379891341"/>
                    </a:ext>
                  </a:extLst>
                </a:gridCol>
                <a:gridCol w="1518908">
                  <a:extLst>
                    <a:ext uri="{9D8B030D-6E8A-4147-A177-3AD203B41FA5}">
                      <a16:colId xmlns="" xmlns:a16="http://schemas.microsoft.com/office/drawing/2014/main" val="1691153281"/>
                    </a:ext>
                  </a:extLst>
                </a:gridCol>
              </a:tblGrid>
              <a:tr h="410873">
                <a:tc>
                  <a:txBody>
                    <a:bodyPr/>
                    <a:lstStyle/>
                    <a:p>
                      <a:pPr marL="325755">
                        <a:spcBef>
                          <a:spcPts val="375"/>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Variable independiente</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4820">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Definición</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219710">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Dimensiones</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Indicadores</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2346065"/>
                  </a:ext>
                </a:extLst>
              </a:tr>
              <a:tr h="3928494">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20"/>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930" marR="71755" indent="-1270" algn="l">
                        <a:lnSpc>
                          <a:spcPct val="221000"/>
                        </a:lnSpc>
                        <a:spcBef>
                          <a:spcPts val="5"/>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Capacidad coordinativa de diferenciación.</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6355" marR="73660" algn="just">
                        <a:lnSpc>
                          <a:spcPct val="150000"/>
                        </a:lnSpc>
                        <a:spcBef>
                          <a:spcPts val="915"/>
                        </a:spcBef>
                        <a:spcAft>
                          <a:spcPts val="0"/>
                        </a:spcAft>
                      </a:pPr>
                      <a:r>
                        <a:rPr lang="es-MX"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(Vargas, 1998)</a:t>
                      </a: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capacidad de diferenciación se entiende como la capacidad para lograr una coordinación muy fina de fases motoras y movimientos parciales individuales, la cual se manifiesta en una gran exactitud y economía del movimiento total. Ella se basa en la percepción consiente y precisa de los parámetros espaciales, temporales y de fuerza durante la ejecución motora.</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25"/>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6355"/>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Potencia.</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45"/>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6355"/>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Precisión.</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1105"/>
                        </a:spcBef>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Numero de repeticiones</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1105"/>
                        </a:spcBef>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Tiempo.</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1105"/>
                        </a:spcBef>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Distancia.</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06045">
                        <a:spcBef>
                          <a:spcPts val="1105"/>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44" marR="660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3858594"/>
                  </a:ext>
                </a:extLst>
              </a:tr>
            </a:tbl>
          </a:graphicData>
        </a:graphic>
      </p:graphicFrame>
    </p:spTree>
    <p:extLst>
      <p:ext uri="{BB962C8B-B14F-4D97-AF65-F5344CB8AC3E}">
        <p14:creationId xmlns:p14="http://schemas.microsoft.com/office/powerpoint/2010/main" val="2662826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4FD5D8-0ADB-4FF6-B292-2930F573CD59}"/>
              </a:ext>
            </a:extLst>
          </p:cNvPr>
          <p:cNvSpPr>
            <a:spLocks noGrp="1"/>
          </p:cNvSpPr>
          <p:nvPr>
            <p:ph type="title"/>
          </p:nvPr>
        </p:nvSpPr>
        <p:spPr>
          <a:xfrm>
            <a:off x="457200" y="274637"/>
            <a:ext cx="8229600" cy="778099"/>
          </a:xfrm>
        </p:spPr>
        <p:txBody>
          <a:bodyPr/>
          <a:lstStyle/>
          <a:p>
            <a:pPr algn="ctr"/>
            <a:r>
              <a:rPr lang="es-EC" dirty="0">
                <a:solidFill>
                  <a:schemeClr val="tx1"/>
                </a:solidFill>
              </a:rPr>
              <a:t>Variable dependiente Técnica</a:t>
            </a:r>
          </a:p>
        </p:txBody>
      </p:sp>
      <p:graphicFrame>
        <p:nvGraphicFramePr>
          <p:cNvPr id="3" name="Tabla 2">
            <a:extLst>
              <a:ext uri="{FF2B5EF4-FFF2-40B4-BE49-F238E27FC236}">
                <a16:creationId xmlns="" xmlns:a16="http://schemas.microsoft.com/office/drawing/2014/main" id="{AD1C0BA5-FCB5-488B-B963-7ED8E4099830}"/>
              </a:ext>
            </a:extLst>
          </p:cNvPr>
          <p:cNvGraphicFramePr>
            <a:graphicFrameLocks noGrp="1"/>
          </p:cNvGraphicFramePr>
          <p:nvPr>
            <p:extLst>
              <p:ext uri="{D42A27DB-BD31-4B8C-83A1-F6EECF244321}">
                <p14:modId xmlns:p14="http://schemas.microsoft.com/office/powerpoint/2010/main" val="3701233738"/>
              </p:ext>
            </p:extLst>
          </p:nvPr>
        </p:nvGraphicFramePr>
        <p:xfrm>
          <a:off x="285750" y="1268760"/>
          <a:ext cx="8534722" cy="4856855"/>
        </p:xfrm>
        <a:graphic>
          <a:graphicData uri="http://schemas.openxmlformats.org/drawingml/2006/table">
            <a:tbl>
              <a:tblPr firstRow="1" firstCol="1" lastRow="1" lastCol="1" bandRow="1" bandCol="1"/>
              <a:tblGrid>
                <a:gridCol w="2011320">
                  <a:extLst>
                    <a:ext uri="{9D8B030D-6E8A-4147-A177-3AD203B41FA5}">
                      <a16:colId xmlns="" xmlns:a16="http://schemas.microsoft.com/office/drawing/2014/main" val="1803021172"/>
                    </a:ext>
                  </a:extLst>
                </a:gridCol>
                <a:gridCol w="3180014">
                  <a:extLst>
                    <a:ext uri="{9D8B030D-6E8A-4147-A177-3AD203B41FA5}">
                      <a16:colId xmlns="" xmlns:a16="http://schemas.microsoft.com/office/drawing/2014/main" val="1520824346"/>
                    </a:ext>
                  </a:extLst>
                </a:gridCol>
                <a:gridCol w="1729315">
                  <a:extLst>
                    <a:ext uri="{9D8B030D-6E8A-4147-A177-3AD203B41FA5}">
                      <a16:colId xmlns="" xmlns:a16="http://schemas.microsoft.com/office/drawing/2014/main" val="233303044"/>
                    </a:ext>
                  </a:extLst>
                </a:gridCol>
                <a:gridCol w="1614073">
                  <a:extLst>
                    <a:ext uri="{9D8B030D-6E8A-4147-A177-3AD203B41FA5}">
                      <a16:colId xmlns="" xmlns:a16="http://schemas.microsoft.com/office/drawing/2014/main" val="178063466"/>
                    </a:ext>
                  </a:extLst>
                </a:gridCol>
              </a:tblGrid>
              <a:tr h="236408">
                <a:tc>
                  <a:txBody>
                    <a:bodyPr/>
                    <a:lstStyle/>
                    <a:p>
                      <a:pPr marL="325755">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Variable dependiente</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4820">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Definición</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219710">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Dimensiones</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75"/>
                        </a:spcBef>
                        <a:spcAft>
                          <a:spcPts val="0"/>
                        </a:spcAft>
                      </a:pPr>
                      <a:r>
                        <a:rPr lang="es-E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Indicadores</a:t>
                      </a:r>
                      <a:endParaRPr lang="es-EC"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9004363"/>
                  </a:ext>
                </a:extLst>
              </a:tr>
              <a:tr h="4620447">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52755" marR="270510" indent="-169545">
                        <a:lnSpc>
                          <a:spcPts val="2750"/>
                        </a:lnSpc>
                        <a:spcBef>
                          <a:spcPts val="965"/>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Técnica con balón.</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0005" algn="just">
                        <a:lnSpc>
                          <a:spcPct val="200000"/>
                        </a:lnSpc>
                        <a:spcBef>
                          <a:spcPts val="35"/>
                        </a:spcBef>
                        <a:spcAft>
                          <a:spcPts val="0"/>
                        </a:spcAft>
                      </a:pPr>
                      <a:r>
                        <a:rPr lang="es-MX"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(Vargas, 1998) </a:t>
                      </a:r>
                      <a:r>
                        <a:rPr lang="es-ES" sz="11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 entiende como el modelo ideal de un movimiento relativo a la disciplina deportiva. Este “movimiento ideal” se puede describir, basándose en los conocimientos científicos actuales y en la experiencias prácticas, verbalmente, de forma gráfica, de forma matemático – biomecánica, anatómico – funcional y de otras formas.</a:t>
                      </a:r>
                      <a:endParaRPr lang="es-EC" sz="11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Recepción del balón.</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Precisión de pase</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precisión de disparo con empeine.</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Potencia de remate.</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 de balón.</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Conducción de balón.</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Potencia de cabeceo.</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Aceleración.</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82245">
                        <a:lnSpc>
                          <a:spcPct val="150000"/>
                        </a:lnSpc>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71780" marR="210185">
                        <a:lnSpc>
                          <a:spcPts val="2500"/>
                        </a:lnSpc>
                        <a:spcBef>
                          <a:spcPts val="30"/>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200000"/>
                        </a:lnSpc>
                        <a:spcBef>
                          <a:spcPts val="5"/>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Batería</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200000"/>
                        </a:lnSpc>
                        <a:spcBef>
                          <a:spcPts val="20"/>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a:t>
                      </a:r>
                      <a:r>
                        <a:rPr lang="es-ES" sz="11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Test.</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200000"/>
                        </a:lnSpc>
                        <a:spcBef>
                          <a:spcPts val="15"/>
                        </a:spcBef>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6355" marR="83820" algn="ctr">
                        <a:lnSpc>
                          <a:spcPct val="200000"/>
                        </a:lnSpc>
                        <a:spcBef>
                          <a:spcPts val="5"/>
                        </a:spcBef>
                        <a:spcAft>
                          <a:spcPts val="0"/>
                        </a:spcAft>
                      </a:pPr>
                      <a:r>
                        <a:rPr lang="es-E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Técnicos Coordinativos con balón.</a:t>
                      </a:r>
                      <a:endParaRPr lang="es-EC"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681" marR="676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9715148"/>
                  </a:ext>
                </a:extLst>
              </a:tr>
            </a:tbl>
          </a:graphicData>
        </a:graphic>
      </p:graphicFrame>
    </p:spTree>
    <p:extLst>
      <p:ext uri="{BB962C8B-B14F-4D97-AF65-F5344CB8AC3E}">
        <p14:creationId xmlns:p14="http://schemas.microsoft.com/office/powerpoint/2010/main" val="112353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1F086B5E-5618-42FB-BE52-43BC118EFE26}"/>
              </a:ext>
            </a:extLst>
          </p:cNvPr>
          <p:cNvSpPr>
            <a:spLocks noGrp="1"/>
          </p:cNvSpPr>
          <p:nvPr>
            <p:ph type="title"/>
          </p:nvPr>
        </p:nvSpPr>
        <p:spPr>
          <a:xfrm>
            <a:off x="457200" y="274637"/>
            <a:ext cx="8229600" cy="634083"/>
          </a:xfrm>
        </p:spPr>
        <p:txBody>
          <a:bodyPr/>
          <a:lstStyle/>
          <a:p>
            <a:pPr algn="ctr"/>
            <a:r>
              <a:rPr lang="es-ES" sz="2800" b="1" kern="0" dirty="0">
                <a:solidFill>
                  <a:schemeClr val="tx1"/>
                </a:solidFill>
                <a:effectLst/>
                <a:latin typeface="Arial" panose="020B0604020202020204" pitchFamily="34" charset="0"/>
                <a:ea typeface="Arial" panose="020B0604020202020204" pitchFamily="34" charset="0"/>
              </a:rPr>
              <a:t>Formulación de objetivos</a:t>
            </a:r>
            <a:r>
              <a:rPr lang="es-EC" sz="2800" b="1" kern="0" dirty="0">
                <a:solidFill>
                  <a:schemeClr val="tx1"/>
                </a:solidFill>
                <a:effectLst/>
                <a:latin typeface="Arial" panose="020B0604020202020204" pitchFamily="34" charset="0"/>
                <a:ea typeface="Arial" panose="020B0604020202020204" pitchFamily="34" charset="0"/>
              </a:rPr>
              <a:t/>
            </a:r>
            <a:br>
              <a:rPr lang="es-EC" sz="2800" b="1" kern="0" dirty="0">
                <a:solidFill>
                  <a:schemeClr val="tx1"/>
                </a:solidFill>
                <a:effectLst/>
                <a:latin typeface="Arial" panose="020B0604020202020204" pitchFamily="34" charset="0"/>
                <a:ea typeface="Arial" panose="020B0604020202020204" pitchFamily="34" charset="0"/>
              </a:rPr>
            </a:br>
            <a:endParaRPr lang="es-EC" sz="4400" dirty="0">
              <a:solidFill>
                <a:schemeClr val="tx1"/>
              </a:solidFill>
            </a:endParaRPr>
          </a:p>
        </p:txBody>
      </p:sp>
      <p:sp>
        <p:nvSpPr>
          <p:cNvPr id="4" name="Rectángulo: esquinas redondeadas 3">
            <a:extLst>
              <a:ext uri="{FF2B5EF4-FFF2-40B4-BE49-F238E27FC236}">
                <a16:creationId xmlns="" xmlns:a16="http://schemas.microsoft.com/office/drawing/2014/main" id="{20D75393-8C2A-47B8-B1BF-41AC0CED7DD1}"/>
              </a:ext>
            </a:extLst>
          </p:cNvPr>
          <p:cNvSpPr/>
          <p:nvPr/>
        </p:nvSpPr>
        <p:spPr>
          <a:xfrm>
            <a:off x="971600" y="980728"/>
            <a:ext cx="7200800" cy="2448272"/>
          </a:xfrm>
          <a:prstGeom prst="roundRect">
            <a:avLst/>
          </a:prstGeom>
          <a:solidFill>
            <a:srgbClr val="C2DCC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a:solidFill>
                  <a:schemeClr val="tx1"/>
                </a:solidFill>
              </a:rPr>
              <a:t>Objetivo general de la investigación.</a:t>
            </a:r>
          </a:p>
          <a:p>
            <a:pPr algn="just"/>
            <a:endParaRPr lang="es-MX" sz="2400" dirty="0">
              <a:solidFill>
                <a:schemeClr val="tx1"/>
              </a:solidFill>
            </a:endParaRPr>
          </a:p>
          <a:p>
            <a:pPr algn="just"/>
            <a:r>
              <a:rPr lang="es-MX" sz="2400" dirty="0">
                <a:solidFill>
                  <a:schemeClr val="tx1"/>
                </a:solidFill>
              </a:rPr>
              <a:t>Demostrar la incidencia de la capacidad coordinativa de diferenciación en la técnica con balón, en la categoría sub 12 del Club Liga Deportiva Universitaria de Loja.</a:t>
            </a:r>
          </a:p>
          <a:p>
            <a:pPr algn="ctr"/>
            <a:endParaRPr lang="es-EC" dirty="0"/>
          </a:p>
        </p:txBody>
      </p:sp>
      <p:pic>
        <p:nvPicPr>
          <p:cNvPr id="8" name="Imagen 7">
            <a:extLst>
              <a:ext uri="{FF2B5EF4-FFF2-40B4-BE49-F238E27FC236}">
                <a16:creationId xmlns="" xmlns:a16="http://schemas.microsoft.com/office/drawing/2014/main" id="{5BB25199-8208-40CC-90A3-1EDC64A96E79}"/>
              </a:ext>
            </a:extLst>
          </p:cNvPr>
          <p:cNvPicPr>
            <a:picLocks noChangeAspect="1"/>
          </p:cNvPicPr>
          <p:nvPr/>
        </p:nvPicPr>
        <p:blipFill>
          <a:blip r:embed="rId2"/>
          <a:stretch>
            <a:fillRect/>
          </a:stretch>
        </p:blipFill>
        <p:spPr>
          <a:xfrm>
            <a:off x="1403648" y="3429000"/>
            <a:ext cx="2747522" cy="2766086"/>
          </a:xfrm>
          <a:prstGeom prst="rect">
            <a:avLst/>
          </a:prstGeom>
        </p:spPr>
      </p:pic>
      <p:pic>
        <p:nvPicPr>
          <p:cNvPr id="10" name="Imagen 9">
            <a:extLst>
              <a:ext uri="{FF2B5EF4-FFF2-40B4-BE49-F238E27FC236}">
                <a16:creationId xmlns="" xmlns:a16="http://schemas.microsoft.com/office/drawing/2014/main" id="{0802B533-E35B-4375-AFD5-D7072A2190D3}"/>
              </a:ext>
            </a:extLst>
          </p:cNvPr>
          <p:cNvPicPr>
            <a:picLocks noChangeAspect="1"/>
          </p:cNvPicPr>
          <p:nvPr/>
        </p:nvPicPr>
        <p:blipFill rotWithShape="1">
          <a:blip r:embed="rId3"/>
          <a:srcRect l="21251" t="23750" r="16926" b="40550"/>
          <a:stretch/>
        </p:blipFill>
        <p:spPr>
          <a:xfrm>
            <a:off x="4181951" y="3947947"/>
            <a:ext cx="3990449" cy="1728192"/>
          </a:xfrm>
          <a:prstGeom prst="rect">
            <a:avLst/>
          </a:prstGeom>
        </p:spPr>
      </p:pic>
    </p:spTree>
    <p:extLst>
      <p:ext uri="{BB962C8B-B14F-4D97-AF65-F5344CB8AC3E}">
        <p14:creationId xmlns:p14="http://schemas.microsoft.com/office/powerpoint/2010/main" val="71392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07339E6-04AC-4B22-A495-81F66996458D}"/>
              </a:ext>
            </a:extLst>
          </p:cNvPr>
          <p:cNvSpPr>
            <a:spLocks noGrp="1"/>
          </p:cNvSpPr>
          <p:nvPr>
            <p:ph type="title"/>
          </p:nvPr>
        </p:nvSpPr>
        <p:spPr>
          <a:xfrm>
            <a:off x="457200" y="274637"/>
            <a:ext cx="8229600" cy="778099"/>
          </a:xfrm>
        </p:spPr>
        <p:txBody>
          <a:bodyPr/>
          <a:lstStyle/>
          <a:p>
            <a:r>
              <a:rPr lang="es-MX" dirty="0">
                <a:solidFill>
                  <a:schemeClr val="tx1"/>
                </a:solidFill>
              </a:rPr>
              <a:t>Objetivos específicos de la investigación</a:t>
            </a:r>
            <a:endParaRPr lang="es-EC" dirty="0">
              <a:solidFill>
                <a:schemeClr val="tx1"/>
              </a:solidFill>
            </a:endParaRPr>
          </a:p>
        </p:txBody>
      </p:sp>
      <p:graphicFrame>
        <p:nvGraphicFramePr>
          <p:cNvPr id="5" name="Diagrama 4">
            <a:extLst>
              <a:ext uri="{FF2B5EF4-FFF2-40B4-BE49-F238E27FC236}">
                <a16:creationId xmlns="" xmlns:a16="http://schemas.microsoft.com/office/drawing/2014/main" id="{30DCA9A6-941D-4A96-AF5D-84F10A5DAEC4}"/>
              </a:ext>
            </a:extLst>
          </p:cNvPr>
          <p:cNvGraphicFramePr/>
          <p:nvPr>
            <p:extLst>
              <p:ext uri="{D42A27DB-BD31-4B8C-83A1-F6EECF244321}">
                <p14:modId xmlns:p14="http://schemas.microsoft.com/office/powerpoint/2010/main" val="393456811"/>
              </p:ext>
            </p:extLst>
          </p:nvPr>
        </p:nvGraphicFramePr>
        <p:xfrm>
          <a:off x="1763688" y="1052736"/>
          <a:ext cx="72008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 xmlns:a16="http://schemas.microsoft.com/office/drawing/2014/main" id="{9A51DED6-F98E-454D-A764-90BDD0FC2C18}"/>
              </a:ext>
            </a:extLst>
          </p:cNvPr>
          <p:cNvPicPr>
            <a:picLocks noChangeAspect="1"/>
          </p:cNvPicPr>
          <p:nvPr/>
        </p:nvPicPr>
        <p:blipFill rotWithShape="1">
          <a:blip r:embed="rId7"/>
          <a:srcRect l="34601" t="22700" r="37400" b="17450"/>
          <a:stretch/>
        </p:blipFill>
        <p:spPr>
          <a:xfrm>
            <a:off x="179512" y="2492896"/>
            <a:ext cx="1440160" cy="3672408"/>
          </a:xfrm>
          <a:prstGeom prst="rect">
            <a:avLst/>
          </a:prstGeom>
        </p:spPr>
      </p:pic>
    </p:spTree>
    <p:extLst>
      <p:ext uri="{BB962C8B-B14F-4D97-AF65-F5344CB8AC3E}">
        <p14:creationId xmlns:p14="http://schemas.microsoft.com/office/powerpoint/2010/main" val="239483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5DFAE1-18AB-4AFE-9AAE-4AF5E09BC4E8}"/>
              </a:ext>
            </a:extLst>
          </p:cNvPr>
          <p:cNvSpPr>
            <a:spLocks noGrp="1"/>
          </p:cNvSpPr>
          <p:nvPr>
            <p:ph type="title"/>
          </p:nvPr>
        </p:nvSpPr>
        <p:spPr>
          <a:xfrm>
            <a:off x="457200" y="188640"/>
            <a:ext cx="8229600" cy="1224135"/>
          </a:xfrm>
        </p:spPr>
        <p:txBody>
          <a:bodyPr/>
          <a:lstStyle/>
          <a:p>
            <a:pPr marR="326390" algn="ctr">
              <a:lnSpc>
                <a:spcPct val="200000"/>
              </a:lnSpc>
            </a:pPr>
            <a:r>
              <a:rPr lang="es-ES" sz="3200" b="1" dirty="0">
                <a:solidFill>
                  <a:schemeClr val="tx1"/>
                </a:solidFill>
                <a:effectLst/>
                <a:latin typeface="Arial" panose="020B0604020202020204" pitchFamily="34" charset="0"/>
                <a:ea typeface="Arial" panose="020B0604020202020204" pitchFamily="34" charset="0"/>
              </a:rPr>
              <a:t>Metodología de la investigación</a:t>
            </a:r>
            <a:r>
              <a:rPr lang="es-EC" sz="3600" dirty="0">
                <a:effectLst/>
                <a:latin typeface="Arial" panose="020B0604020202020204" pitchFamily="34" charset="0"/>
                <a:ea typeface="Arial" panose="020B0604020202020204" pitchFamily="34" charset="0"/>
              </a:rPr>
              <a:t/>
            </a:r>
            <a:br>
              <a:rPr lang="es-EC" sz="3600" dirty="0">
                <a:effectLst/>
                <a:latin typeface="Arial" panose="020B0604020202020204" pitchFamily="34" charset="0"/>
                <a:ea typeface="Arial" panose="020B0604020202020204" pitchFamily="34" charset="0"/>
              </a:rPr>
            </a:br>
            <a:endParaRPr lang="es-EC" dirty="0"/>
          </a:p>
        </p:txBody>
      </p:sp>
      <p:graphicFrame>
        <p:nvGraphicFramePr>
          <p:cNvPr id="3" name="Diagrama 2">
            <a:extLst>
              <a:ext uri="{FF2B5EF4-FFF2-40B4-BE49-F238E27FC236}">
                <a16:creationId xmlns="" xmlns:a16="http://schemas.microsoft.com/office/drawing/2014/main" id="{87367E4B-7AEE-44B4-90E3-45F7FE7EE9D4}"/>
              </a:ext>
            </a:extLst>
          </p:cNvPr>
          <p:cNvGraphicFramePr/>
          <p:nvPr>
            <p:extLst>
              <p:ext uri="{D42A27DB-BD31-4B8C-83A1-F6EECF244321}">
                <p14:modId xmlns:p14="http://schemas.microsoft.com/office/powerpoint/2010/main" val="3938738055"/>
              </p:ext>
            </p:extLst>
          </p:nvPr>
        </p:nvGraphicFramePr>
        <p:xfrm>
          <a:off x="25152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 xmlns:a16="http://schemas.microsoft.com/office/drawing/2014/main" id="{99A717CB-D74E-43C3-8E92-1240C337DC18}"/>
              </a:ext>
            </a:extLst>
          </p:cNvPr>
          <p:cNvPicPr>
            <a:picLocks noChangeAspect="1"/>
          </p:cNvPicPr>
          <p:nvPr/>
        </p:nvPicPr>
        <p:blipFill rotWithShape="1">
          <a:blip r:embed="rId7"/>
          <a:srcRect l="41600" t="21651" r="26200" b="23750"/>
          <a:stretch/>
        </p:blipFill>
        <p:spPr>
          <a:xfrm>
            <a:off x="6347520" y="1564679"/>
            <a:ext cx="1656184" cy="3744416"/>
          </a:xfrm>
          <a:prstGeom prst="rect">
            <a:avLst/>
          </a:prstGeom>
        </p:spPr>
      </p:pic>
    </p:spTree>
    <p:extLst>
      <p:ext uri="{BB962C8B-B14F-4D97-AF65-F5344CB8AC3E}">
        <p14:creationId xmlns:p14="http://schemas.microsoft.com/office/powerpoint/2010/main" val="3708987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5159</TotalTime>
  <Words>2563</Words>
  <Application>Microsoft Office PowerPoint</Application>
  <PresentationFormat>Presentación en pantalla (4:3)</PresentationFormat>
  <Paragraphs>244</Paragraphs>
  <Slides>38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Symbol</vt:lpstr>
      <vt:lpstr>Mangal</vt:lpstr>
      <vt:lpstr>Cambria</vt:lpstr>
      <vt:lpstr>Calibri</vt:lpstr>
      <vt:lpstr>Times New Roman</vt:lpstr>
      <vt:lpstr>Diseño predeterminado</vt:lpstr>
      <vt:lpstr>Presentación de PowerPoint</vt:lpstr>
      <vt:lpstr>Planteamiento del problema </vt:lpstr>
      <vt:lpstr>Justificación e importancia de la investigación </vt:lpstr>
      <vt:lpstr>Formulación de Hipótesis  </vt:lpstr>
      <vt:lpstr>Variable independiente capacidad coordinativa de diferenciación en el fútbol </vt:lpstr>
      <vt:lpstr>Variable dependiente Técnica</vt:lpstr>
      <vt:lpstr>Formulación de objetivos </vt:lpstr>
      <vt:lpstr>Objetivos específicos de la investigación</vt:lpstr>
      <vt:lpstr>Metodología de la investigación </vt:lpstr>
      <vt:lpstr>Población y muestra </vt:lpstr>
      <vt:lpstr>Tratamiento y análisis estadístico </vt:lpstr>
      <vt:lpstr>Instrumentos de evaluación de la investigación </vt:lpstr>
      <vt:lpstr>Test de evaluación de la Recepción del balón </vt:lpstr>
      <vt:lpstr>Test de evaluación de la precisión de pase </vt:lpstr>
      <vt:lpstr>Test de evaluación de la precisión de disparo con empeine </vt:lpstr>
      <vt:lpstr>Test de evaluación de la potencia de remate </vt:lpstr>
      <vt:lpstr>Test de evaluación de control de balón </vt:lpstr>
      <vt:lpstr>Test de evaluación de la conducción de balón </vt:lpstr>
      <vt:lpstr>Test de evaluación del cabeceo </vt:lpstr>
      <vt:lpstr>Test de evaluación de aceleración </vt:lpstr>
      <vt:lpstr>Recolección de datos </vt:lpstr>
      <vt:lpstr>Planificación del bloque trabajo de diferenciación </vt:lpstr>
      <vt:lpstr>Ejemplo de un Microciclo Nro 1 </vt:lpstr>
      <vt:lpstr>Ejercicios para el desarrollo zona de calentamiento </vt:lpstr>
      <vt:lpstr>Ejercicios para el desarrollo de la zona anaeróbica aláctica </vt:lpstr>
      <vt:lpstr>Ejercicios para el desarrollo zona umbral aeróbico (resistencia base) </vt:lpstr>
      <vt:lpstr>Análisis estadístico de la investigación Análisis del test de Recepción del balón  </vt:lpstr>
      <vt:lpstr>Análisis del test de precisión de pase </vt:lpstr>
      <vt:lpstr>Análisis del test de precisión de disparo con empeine </vt:lpstr>
      <vt:lpstr>Análisis del test de potencia de remate </vt:lpstr>
      <vt:lpstr>Análisis del test de control de balón </vt:lpstr>
      <vt:lpstr>Análisis del test de conducción de balón </vt:lpstr>
      <vt:lpstr>Análisis del test de cabeceo </vt:lpstr>
      <vt:lpstr>Análisis del test de aceleración </vt:lpstr>
      <vt:lpstr>Conclusiones </vt:lpstr>
      <vt:lpstr>Presentación de PowerPoint</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USUARIO</cp:lastModifiedBy>
  <cp:revision>125</cp:revision>
  <dcterms:modified xsi:type="dcterms:W3CDTF">2021-12-17T14:10:54Z</dcterms:modified>
</cp:coreProperties>
</file>