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sldIdLst>
    <p:sldId id="298" r:id="rId3"/>
    <p:sldId id="261" r:id="rId4"/>
    <p:sldId id="259" r:id="rId5"/>
    <p:sldId id="263" r:id="rId6"/>
    <p:sldId id="264" r:id="rId7"/>
    <p:sldId id="274" r:id="rId8"/>
    <p:sldId id="265" r:id="rId9"/>
    <p:sldId id="266" r:id="rId10"/>
    <p:sldId id="268" r:id="rId11"/>
    <p:sldId id="275" r:id="rId12"/>
    <p:sldId id="276" r:id="rId13"/>
    <p:sldId id="270" r:id="rId14"/>
    <p:sldId id="271" r:id="rId15"/>
    <p:sldId id="269" r:id="rId16"/>
    <p:sldId id="272" r:id="rId17"/>
    <p:sldId id="273" r:id="rId18"/>
    <p:sldId id="277" r:id="rId19"/>
    <p:sldId id="279" r:id="rId20"/>
    <p:sldId id="299" r:id="rId21"/>
    <p:sldId id="281" r:id="rId22"/>
    <p:sldId id="282" r:id="rId23"/>
    <p:sldId id="301" r:id="rId24"/>
    <p:sldId id="302" r:id="rId25"/>
    <p:sldId id="283" r:id="rId26"/>
    <p:sldId id="284" r:id="rId27"/>
    <p:sldId id="285" r:id="rId28"/>
    <p:sldId id="295" r:id="rId29"/>
    <p:sldId id="296" r:id="rId30"/>
    <p:sldId id="286" r:id="rId31"/>
    <p:sldId id="287" r:id="rId32"/>
    <p:sldId id="288" r:id="rId33"/>
    <p:sldId id="290" r:id="rId34"/>
    <p:sldId id="291" r:id="rId35"/>
    <p:sldId id="297" r:id="rId36"/>
    <p:sldId id="293" r:id="rId37"/>
    <p:sldId id="292" r:id="rId38"/>
    <p:sldId id="294" r:id="rId39"/>
    <p:sldId id="300" r:id="rId40"/>
    <p:sldId id="303" r:id="rId41"/>
    <p:sldId id="304" r:id="rId4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ego moncayo" initials="dm" lastIdx="1" clrIdx="0">
    <p:extLst>
      <p:ext uri="{19B8F6BF-5375-455C-9EA6-DF929625EA0E}">
        <p15:presenceInfo xmlns:p15="http://schemas.microsoft.com/office/powerpoint/2012/main" userId="0d61d13adb6f0dd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586"/>
  </p:normalViewPr>
  <p:slideViewPr>
    <p:cSldViewPr snapToGrid="0" snapToObjects="1">
      <p:cViewPr varScale="1">
        <p:scale>
          <a:sx n="68" d="100"/>
          <a:sy n="68" d="100"/>
        </p:scale>
        <p:origin x="142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AppData\Roaming\Microsoft\Excel\CURVAS%20IDF%20M005%20PORTOVIEJO_DATOS2020%20(version%201).xls"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E:\Documentos\Diego%20Moncayo\Diego\ESPE\PREPARACION\CUENCAS%20HIDROGRAFICAS\PDFS_UTILIZADOS_PERFIL%20TESIS\TESIS_CON%20TODO\ANALISIS%20CATASTRO2\Libro1.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file:///E:\Documentos\Diego%20Moncayo\Diego\ESPE\PREPARACION\CUENCAS%20HIDROGRAFICAS\PDFS_UTILIZADOS_PERFIL%20TESIS\TESIS_CON%20TODO\ANALISIS%20CATASTRO2\ANALISIS%20INUNDACIONES.xlsx" TargetMode="Externa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oleObject" Target="file:///E:\Documentos\Diego%20Moncayo\Diego\ESPE\PREPARACION\CUENCAS%20HIDROGRAFICAS\PDFS_UTILIZADOS_PERFIL%20TESIS\TESIS_CON%20TODO\ANALISIS%20CATASTRO2\ANALISIS%20INUNDACIONES.xlsx" TargetMode="External"/><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oleObject" Target="file:///E:\Documentos\Diego%20Moncayo\Diego\ESPE\PREPARACION\CUENCAS%20HIDROGRAFICAS\PDFS_UTILIZADOS_PERFIL%20TESIS\TESIS_CON%20TODO\ANALISIS%20CATASTRO2\ANALISIS%20INUNDACIONES.xlsx"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oleObject" Target="file:///E:\Documentos\Diego%20Moncayo\Diego\ESPE\PREPARACION\CUENCAS%20HIDROGRAFICAS\PDFS_UTILIZADOS_PERFIL%20TESIS\TESIS_CON%20TODO\EXCEL%20IMPORTANTES\COLEGIOS%20CENTROS%20MEDICOS%20PELIGRO.xlsx" TargetMode="External"/><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User\AppData\Roaming\Microsoft\Excel\COLEGIOS%20CENTROS%20MEDICOS%20PELIGRO%20(version%201).xlsb" TargetMode="External"/><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oleObject" Target="file:///E:\Documentos\Diego%20Moncayo\Diego\ESPE\PREPARACION\CUENCAS%20HIDROGRAFICAS\PDFS_UTILIZADOS_PERFIL%20TESIS\TESIS_CON%20TODO\EXCEL%20IMPORTANTES\COLEGIOS%20CENTROS%20MEDICOS%20PELIGRO.xlsx" TargetMode="External"/><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User\AppData\Roaming\Microsoft\Excel\COLEGIOS%20CENTROS%20MEDICOS%20PELIGRO%20(version%201).xlsb" TargetMode="External"/><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User\AppData\Roaming\Microsoft\Excel\COLEGIOS%20CENTROS%20MEDICOS%20PELIGRO%20(version%201).xlsb"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1" Type="http://schemas.openxmlformats.org/officeDocument/2006/relationships/oleObject" Target="file:///E:\Documentos\Diego%20Moncayo\Diego\ESPE\PREPARACION\CUENCAS%20HIDROGRAFICAS\PDFS_UTILIZADOS_PERFIL%20TESIS\TESIS_CON%20TODO\HIDROGRAMAS_HIETOGRAMAS%20TESIS%20YO\PORTOVIEJO%20UTM\HIETOGRAMAS_M005%20PORTOVIEJO2020.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E:\Documentos\Diego%20Moncayo\Diego\ESPE\PREPARACION\CUENCAS%20HIDROGRAFICAS\PDFS_UTILIZADOS_PERFIL%20TESIS\TESIS_CON%20TODO\HIDROGRAMAS_HIETOGRAMAS%20TESIS%20YO\Hidrogramas_nuevos.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E:\Documentos\Diego%20Moncayo\Diego\ESPE\PREPARACION\CUENCAS%20HIDROGRAFICAS\PDFS_UTILIZADOS_PERFIL%20TESIS\TESIS_CON%20TODO\RELLENO%20PRECIPITACION%20DIEGO%20MONCAYO\RELLENO%20PRECIPITACION%20PORTOVIEJO%20UTM%20M005_RMAYOR%20A%200.7.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E:\Documentos\Diego%20Moncayo\Diego\ESPE\PREPARACION\CUENCAS%20HIDROGRAFICAS\PDFS_UTILIZADOS_PERFIL%20TESIS\TESIS_CON%20TODO\RELLENO%20PRECIPITACION%20DIEGO%20MONCAYO\RELLENO%20PRECIPITACION%20DIARIA%20FINAL%20CON%20R%20MAYOR%20A%200.7\RELLENO%20ESTACION%20PORTOVIEJO%201978.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E:\Documentos\Diego%20Moncayo\Diego\ESPE\PREPARACION\CUENCAS%20HIDROGRAFICAS\PDFS_UTILIZADOS_PERFIL%20TESIS\TESIS_CON%20TODO\CAUDALES%20DIARIOS%20PARA%20MODELAMIENTO\ANALISIS%20ESTADISTICO%20CAUDALE.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1" Type="http://schemas.openxmlformats.org/officeDocument/2006/relationships/oleObject" Target="file:///E:\Documentos\Diego%20Moncayo\Diego\ESPE\PREPARACION\CUENCAS%20HIDROGRAFICAS\PDFS_UTILIZADOS_PERFIL%20TESIS\TESIS_CON%20TODO\MUESTREO---.xls"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E:\Documentos\Diego%20Moncayo\Diego\ESPE\PREPARACION\CUENCAS%20HIDROGRAFICAS\PDFS_UTILIZADOS_PERFIL%20TESIS\TESIS_CON%20TODO\ANALISIS%20CATASTRO2\Libro1.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file:///E:\Documentos\Diego%20Moncayo\Diego\ESPE\PREPARACION\CUENCAS%20HIDROGRAFICAS\PDFS_UTILIZADOS_PERFIL%20TESIS\TESIS_CON%20TODO\ANALISIS%20CATASTRO2\Libro1.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i="0" u="none" strike="noStrike" baseline="0">
                <a:solidFill>
                  <a:srgbClr val="000000"/>
                </a:solidFill>
                <a:latin typeface="Arial"/>
                <a:ea typeface="Arial"/>
                <a:cs typeface="Arial"/>
              </a:defRPr>
            </a:pPr>
            <a:r>
              <a:rPr lang="es-ES"/>
              <a:t>Curvas IDF </a:t>
            </a:r>
            <a:r>
              <a:rPr lang="es-ES" baseline="0"/>
              <a:t>-Estación Portoviejo UTM</a:t>
            </a:r>
            <a:endParaRPr lang="es-ES"/>
          </a:p>
        </c:rich>
      </c:tx>
      <c:layout>
        <c:manualLayout>
          <c:xMode val="edge"/>
          <c:yMode val="edge"/>
          <c:x val="0.27234327169777933"/>
          <c:y val="7.6796955650466567E-4"/>
        </c:manualLayout>
      </c:layout>
      <c:overlay val="0"/>
    </c:title>
    <c:autoTitleDeleted val="0"/>
    <c:plotArea>
      <c:layout>
        <c:manualLayout>
          <c:layoutTarget val="inner"/>
          <c:xMode val="edge"/>
          <c:yMode val="edge"/>
          <c:x val="0.15458872847965704"/>
          <c:y val="0.13189500948062421"/>
          <c:w val="0.82444061962134263"/>
          <c:h val="0.64690026954177982"/>
        </c:manualLayout>
      </c:layout>
      <c:scatterChart>
        <c:scatterStyle val="smoothMarker"/>
        <c:varyColors val="0"/>
        <c:ser>
          <c:idx val="1"/>
          <c:order val="0"/>
          <c:tx>
            <c:v>T2</c:v>
          </c:tx>
          <c:spPr>
            <a:ln w="12700">
              <a:solidFill>
                <a:srgbClr val="FF00FF"/>
              </a:solidFill>
              <a:prstDash val="solid"/>
            </a:ln>
          </c:spPr>
          <c:marker>
            <c:symbol val="none"/>
          </c:marker>
          <c:xVal>
            <c:numRef>
              <c:f>'Curvas IDF Cuenca'!$C$12:$N$12</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'Curvas IDF Cuenca'!$C$13:$N$13</c:f>
              <c:numCache>
                <c:formatCode>0.00</c:formatCode>
                <c:ptCount val="12"/>
                <c:pt idx="0">
                  <c:v>97.910490681023916</c:v>
                </c:pt>
                <c:pt idx="1">
                  <c:v>63.758365987807139</c:v>
                </c:pt>
                <c:pt idx="2">
                  <c:v>49.609324741713905</c:v>
                </c:pt>
                <c:pt idx="3">
                  <c:v>41.518832202349778</c:v>
                </c:pt>
                <c:pt idx="4">
                  <c:v>36.163668978361279</c:v>
                </c:pt>
                <c:pt idx="5">
                  <c:v>32.305113183374075</c:v>
                </c:pt>
                <c:pt idx="6">
                  <c:v>29.365765551353249</c:v>
                </c:pt>
                <c:pt idx="7">
                  <c:v>27.036662573450059</c:v>
                </c:pt>
                <c:pt idx="8">
                  <c:v>25.136071571192851</c:v>
                </c:pt>
                <c:pt idx="9">
                  <c:v>23.549431998006959</c:v>
                </c:pt>
                <c:pt idx="10">
                  <c:v>22.200595474656254</c:v>
                </c:pt>
                <c:pt idx="11">
                  <c:v>21.03677772725425</c:v>
                </c:pt>
              </c:numCache>
            </c:numRef>
          </c:yVal>
          <c:smooth val="1"/>
          <c:extLst>
            <c:ext xmlns:c16="http://schemas.microsoft.com/office/drawing/2014/chart" uri="{C3380CC4-5D6E-409C-BE32-E72D297353CC}">
              <c16:uniqueId val="{00000000-DC08-4A59-A67D-D2E99F3696AA}"/>
            </c:ext>
          </c:extLst>
        </c:ser>
        <c:ser>
          <c:idx val="0"/>
          <c:order val="1"/>
          <c:tx>
            <c:v>T5</c:v>
          </c:tx>
          <c:marker>
            <c:symbol val="none"/>
          </c:marker>
          <c:xVal>
            <c:numRef>
              <c:f>'Curvas IDF Cuenca'!$C$12:$N$12</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'Curvas IDF Cuenca'!$C$14:$N$14</c:f>
              <c:numCache>
                <c:formatCode>0.00</c:formatCode>
                <c:ptCount val="12"/>
                <c:pt idx="0">
                  <c:v>119.87957708560583</c:v>
                </c:pt>
                <c:pt idx="1">
                  <c:v>78.064422894052072</c:v>
                </c:pt>
                <c:pt idx="2">
                  <c:v>60.740629815797298</c:v>
                </c:pt>
                <c:pt idx="3">
                  <c:v>50.834798302880628</c:v>
                </c:pt>
                <c:pt idx="4">
                  <c:v>44.278047355654991</c:v>
                </c:pt>
                <c:pt idx="5">
                  <c:v>39.553711550095294</c:v>
                </c:pt>
                <c:pt idx="6">
                  <c:v>35.954835182677336</c:v>
                </c:pt>
                <c:pt idx="7">
                  <c:v>33.103129731731471</c:v>
                </c:pt>
                <c:pt idx="8">
                  <c:v>30.776085469379925</c:v>
                </c:pt>
                <c:pt idx="9">
                  <c:v>28.833436834919812</c:v>
                </c:pt>
                <c:pt idx="10">
                  <c:v>27.181949329830221</c:v>
                </c:pt>
                <c:pt idx="11">
                  <c:v>25.756994982314993</c:v>
                </c:pt>
              </c:numCache>
            </c:numRef>
          </c:yVal>
          <c:smooth val="1"/>
          <c:extLst>
            <c:ext xmlns:c16="http://schemas.microsoft.com/office/drawing/2014/chart" uri="{C3380CC4-5D6E-409C-BE32-E72D297353CC}">
              <c16:uniqueId val="{00000001-DC08-4A59-A67D-D2E99F3696AA}"/>
            </c:ext>
          </c:extLst>
        </c:ser>
        <c:ser>
          <c:idx val="2"/>
          <c:order val="2"/>
          <c:tx>
            <c:v>T10</c:v>
          </c:tx>
          <c:marker>
            <c:symbol val="none"/>
          </c:marker>
          <c:xVal>
            <c:numRef>
              <c:f>'Curvas IDF Cuenca'!$C$12:$N$12</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'Curvas IDF Cuenca'!$C$15:$N$15</c:f>
              <c:numCache>
                <c:formatCode>0.00</c:formatCode>
                <c:ptCount val="12"/>
                <c:pt idx="0">
                  <c:v>139.71758488578408</c:v>
                </c:pt>
                <c:pt idx="1">
                  <c:v>90.982741993415715</c:v>
                </c:pt>
                <c:pt idx="2">
                  <c:v>70.792159170234854</c:v>
                </c:pt>
                <c:pt idx="3">
                  <c:v>59.247082945267152</c:v>
                </c:pt>
                <c:pt idx="4">
                  <c:v>51.605302507638804</c:v>
                </c:pt>
                <c:pt idx="5">
                  <c:v>46.099170395820636</c:v>
                </c:pt>
                <c:pt idx="6">
                  <c:v>41.904741898637212</c:v>
                </c:pt>
                <c:pt idx="7">
                  <c:v>38.581128251524824</c:v>
                </c:pt>
                <c:pt idx="8">
                  <c:v>35.868998194326629</c:v>
                </c:pt>
                <c:pt idx="9">
                  <c:v>33.604874628937246</c:v>
                </c:pt>
                <c:pt idx="10">
                  <c:v>31.680094351180728</c:v>
                </c:pt>
                <c:pt idx="11">
                  <c:v>30.019334571680044</c:v>
                </c:pt>
              </c:numCache>
            </c:numRef>
          </c:yVal>
          <c:smooth val="1"/>
          <c:extLst>
            <c:ext xmlns:c16="http://schemas.microsoft.com/office/drawing/2014/chart" uri="{C3380CC4-5D6E-409C-BE32-E72D297353CC}">
              <c16:uniqueId val="{00000002-DC08-4A59-A67D-D2E99F3696AA}"/>
            </c:ext>
          </c:extLst>
        </c:ser>
        <c:ser>
          <c:idx val="3"/>
          <c:order val="3"/>
          <c:tx>
            <c:v>T25</c:v>
          </c:tx>
          <c:marker>
            <c:symbol val="none"/>
          </c:marker>
          <c:xVal>
            <c:numRef>
              <c:f>'Curvas IDF Cuenca'!$C$12:$N$12</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'Curvas IDF Cuenca'!$C$16:$N$16</c:f>
              <c:numCache>
                <c:formatCode>0.00</c:formatCode>
                <c:ptCount val="12"/>
                <c:pt idx="0">
                  <c:v>171.06731741439654</c:v>
                </c:pt>
                <c:pt idx="1">
                  <c:v>111.39738506461549</c:v>
                </c:pt>
                <c:pt idx="2">
                  <c:v>86.676453598341809</c:v>
                </c:pt>
                <c:pt idx="3">
                  <c:v>72.540901364423249</c:v>
                </c:pt>
                <c:pt idx="4">
                  <c:v>63.184463656145155</c:v>
                </c:pt>
                <c:pt idx="5">
                  <c:v>56.442869529192578</c:v>
                </c:pt>
                <c:pt idx="6">
                  <c:v>51.307298142911961</c:v>
                </c:pt>
                <c:pt idx="7">
                  <c:v>47.237934424678627</c:v>
                </c:pt>
                <c:pt idx="8">
                  <c:v>43.917258550248626</c:v>
                </c:pt>
                <c:pt idx="9">
                  <c:v>41.145112546275655</c:v>
                </c:pt>
                <c:pt idx="10">
                  <c:v>38.788451435957199</c:v>
                </c:pt>
                <c:pt idx="11">
                  <c:v>36.755051555898056</c:v>
                </c:pt>
              </c:numCache>
            </c:numRef>
          </c:yVal>
          <c:smooth val="1"/>
          <c:extLst>
            <c:ext xmlns:c16="http://schemas.microsoft.com/office/drawing/2014/chart" uri="{C3380CC4-5D6E-409C-BE32-E72D297353CC}">
              <c16:uniqueId val="{00000003-DC08-4A59-A67D-D2E99F3696AA}"/>
            </c:ext>
          </c:extLst>
        </c:ser>
        <c:ser>
          <c:idx val="4"/>
          <c:order val="4"/>
          <c:tx>
            <c:v>T50</c:v>
          </c:tx>
          <c:marker>
            <c:symbol val="none"/>
          </c:marker>
          <c:xVal>
            <c:numRef>
              <c:f>'Curvas IDF Cuenca'!$C$12:$N$12</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'Curvas IDF Cuenca'!$C$17:$N$17</c:f>
              <c:numCache>
                <c:formatCode>0.00</c:formatCode>
                <c:ptCount val="12"/>
                <c:pt idx="0">
                  <c:v>199.37601569082585</c:v>
                </c:pt>
                <c:pt idx="1">
                  <c:v>129.83173599874678</c:v>
                </c:pt>
                <c:pt idx="2">
                  <c:v>101.01991563231118</c:v>
                </c:pt>
                <c:pt idx="3">
                  <c:v>84.545172668047826</c:v>
                </c:pt>
                <c:pt idx="4">
                  <c:v>73.640405471535416</c:v>
                </c:pt>
                <c:pt idx="5">
                  <c:v>65.78319348766783</c:v>
                </c:pt>
                <c:pt idx="6">
                  <c:v>59.797773380727691</c:v>
                </c:pt>
                <c:pt idx="7">
                  <c:v>55.054999969645444</c:v>
                </c:pt>
                <c:pt idx="8">
                  <c:v>51.184809361344101</c:v>
                </c:pt>
                <c:pt idx="9">
                  <c:v>47.95392088107112</c:v>
                </c:pt>
                <c:pt idx="10">
                  <c:v>45.207272897046153</c:v>
                </c:pt>
                <c:pt idx="11">
                  <c:v>42.83738031604355</c:v>
                </c:pt>
              </c:numCache>
            </c:numRef>
          </c:yVal>
          <c:smooth val="1"/>
          <c:extLst>
            <c:ext xmlns:c16="http://schemas.microsoft.com/office/drawing/2014/chart" uri="{C3380CC4-5D6E-409C-BE32-E72D297353CC}">
              <c16:uniqueId val="{00000004-DC08-4A59-A67D-D2E99F3696AA}"/>
            </c:ext>
          </c:extLst>
        </c:ser>
        <c:ser>
          <c:idx val="5"/>
          <c:order val="5"/>
          <c:tx>
            <c:v>T100</c:v>
          </c:tx>
          <c:marker>
            <c:symbol val="none"/>
          </c:marker>
          <c:xVal>
            <c:numRef>
              <c:f>'Curvas IDF Cuenca'!$C$12:$N$12</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'Curvas IDF Cuenca'!$C$18:$N$18</c:f>
              <c:numCache>
                <c:formatCode>0.00</c:formatCode>
                <c:ptCount val="12"/>
                <c:pt idx="0">
                  <c:v>232.36931655656591</c:v>
                </c:pt>
                <c:pt idx="1">
                  <c:v>151.31665489877417</c:v>
                </c:pt>
                <c:pt idx="2">
                  <c:v>117.73697389200177</c:v>
                </c:pt>
                <c:pt idx="3">
                  <c:v>98.53594437104158</c:v>
                </c:pt>
                <c:pt idx="4">
                  <c:v>85.826625790859694</c:v>
                </c:pt>
                <c:pt idx="5">
                  <c:v>76.669180385979018</c:v>
                </c:pt>
                <c:pt idx="6">
                  <c:v>69.693276214484399</c:v>
                </c:pt>
                <c:pt idx="7">
                  <c:v>64.165655390599397</c:v>
                </c:pt>
                <c:pt idx="8">
                  <c:v>59.655014812902238</c:v>
                </c:pt>
                <c:pt idx="9">
                  <c:v>55.889469867938928</c:v>
                </c:pt>
                <c:pt idx="10">
                  <c:v>52.68829889129011</c:v>
                </c:pt>
                <c:pt idx="11">
                  <c:v>49.926229855794837</c:v>
                </c:pt>
              </c:numCache>
            </c:numRef>
          </c:yVal>
          <c:smooth val="1"/>
          <c:extLst>
            <c:ext xmlns:c16="http://schemas.microsoft.com/office/drawing/2014/chart" uri="{C3380CC4-5D6E-409C-BE32-E72D297353CC}">
              <c16:uniqueId val="{00000005-DC08-4A59-A67D-D2E99F3696AA}"/>
            </c:ext>
          </c:extLst>
        </c:ser>
        <c:ser>
          <c:idx val="6"/>
          <c:order val="6"/>
          <c:tx>
            <c:v>T500</c:v>
          </c:tx>
          <c:marker>
            <c:symbol val="none"/>
          </c:marker>
          <c:xVal>
            <c:numRef>
              <c:f>'Curvas IDF Cuenca'!$C$12:$N$12</c:f>
              <c:numCache>
                <c:formatCode>General</c:formatCode>
                <c:ptCount val="12"/>
                <c:pt idx="0">
                  <c:v>5</c:v>
                </c:pt>
                <c:pt idx="1">
                  <c:v>10</c:v>
                </c:pt>
                <c:pt idx="2">
                  <c:v>15</c:v>
                </c:pt>
                <c:pt idx="3">
                  <c:v>20</c:v>
                </c:pt>
                <c:pt idx="4">
                  <c:v>25</c:v>
                </c:pt>
                <c:pt idx="5">
                  <c:v>30</c:v>
                </c:pt>
                <c:pt idx="6">
                  <c:v>35</c:v>
                </c:pt>
                <c:pt idx="7">
                  <c:v>40</c:v>
                </c:pt>
                <c:pt idx="8">
                  <c:v>45</c:v>
                </c:pt>
                <c:pt idx="9">
                  <c:v>50</c:v>
                </c:pt>
                <c:pt idx="10">
                  <c:v>55</c:v>
                </c:pt>
                <c:pt idx="11">
                  <c:v>60</c:v>
                </c:pt>
              </c:numCache>
            </c:numRef>
          </c:xVal>
          <c:yVal>
            <c:numRef>
              <c:f>'Curvas IDF Cuenca'!$C$19:$N$19</c:f>
              <c:numCache>
                <c:formatCode>0.00</c:formatCode>
                <c:ptCount val="12"/>
                <c:pt idx="0">
                  <c:v>331.58938827722471</c:v>
                </c:pt>
                <c:pt idx="1">
                  <c:v>215.92780741267231</c:v>
                </c:pt>
                <c:pt idx="2">
                  <c:v>168.00983765408981</c:v>
                </c:pt>
                <c:pt idx="3">
                  <c:v>140.61010292363011</c:v>
                </c:pt>
                <c:pt idx="4">
                  <c:v>122.4739942674901</c:v>
                </c:pt>
                <c:pt idx="5">
                  <c:v>109.40638377147488</c:v>
                </c:pt>
                <c:pt idx="6">
                  <c:v>99.451817345991799</c:v>
                </c:pt>
                <c:pt idx="7">
                  <c:v>91.563941120413205</c:v>
                </c:pt>
                <c:pt idx="8">
                  <c:v>85.127288587879164</c:v>
                </c:pt>
                <c:pt idx="9">
                  <c:v>79.753882308023663</c:v>
                </c:pt>
                <c:pt idx="10">
                  <c:v>75.185833730666033</c:v>
                </c:pt>
                <c:pt idx="11">
                  <c:v>71.244380549878315</c:v>
                </c:pt>
              </c:numCache>
            </c:numRef>
          </c:yVal>
          <c:smooth val="1"/>
          <c:extLst>
            <c:ext xmlns:c16="http://schemas.microsoft.com/office/drawing/2014/chart" uri="{C3380CC4-5D6E-409C-BE32-E72D297353CC}">
              <c16:uniqueId val="{00000006-DC08-4A59-A67D-D2E99F3696AA}"/>
            </c:ext>
          </c:extLst>
        </c:ser>
        <c:dLbls>
          <c:showLegendKey val="0"/>
          <c:showVal val="0"/>
          <c:showCatName val="0"/>
          <c:showSerName val="0"/>
          <c:showPercent val="0"/>
          <c:showBubbleSize val="0"/>
        </c:dLbls>
        <c:axId val="514339600"/>
        <c:axId val="1"/>
      </c:scatterChart>
      <c:valAx>
        <c:axId val="514339600"/>
        <c:scaling>
          <c:orientation val="minMax"/>
          <c:max val="60"/>
        </c:scaling>
        <c:delete val="0"/>
        <c:axPos val="b"/>
        <c:majorGridlines>
          <c:spPr>
            <a:ln w="3175">
              <a:solidFill>
                <a:srgbClr val="000000"/>
              </a:solidFill>
              <a:prstDash val="solid"/>
            </a:ln>
          </c:spPr>
        </c:majorGridlines>
        <c:title>
          <c:tx>
            <c:rich>
              <a:bodyPr/>
              <a:lstStyle/>
              <a:p>
                <a:pPr>
                  <a:defRPr sz="900" b="0" i="0" u="none" strike="noStrike" baseline="0">
                    <a:solidFill>
                      <a:srgbClr val="000000"/>
                    </a:solidFill>
                    <a:latin typeface="Arial"/>
                    <a:ea typeface="Arial"/>
                    <a:cs typeface="Arial"/>
                  </a:defRPr>
                </a:pPr>
                <a:r>
                  <a:rPr lang="es-ES" sz="800"/>
                  <a:t>TIEMPO DE DURACION (min</a:t>
                </a:r>
                <a:r>
                  <a:rPr lang="es-ES"/>
                  <a:t>)</a:t>
                </a:r>
              </a:p>
            </c:rich>
          </c:tx>
          <c:layout>
            <c:manualLayout>
              <c:xMode val="edge"/>
              <c:yMode val="edge"/>
              <c:x val="0.44697850128284528"/>
              <c:y val="0.823381576017650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s-ES"/>
          </a:p>
        </c:txPr>
        <c:crossAx val="1"/>
        <c:crosses val="autoZero"/>
        <c:crossBetween val="midCat"/>
        <c:majorUnit val="5"/>
      </c:valAx>
      <c:valAx>
        <c:axId val="1"/>
        <c:scaling>
          <c:orientation val="minMax"/>
        </c:scaling>
        <c:delete val="0"/>
        <c:axPos val="l"/>
        <c:majorGridlines>
          <c:spPr>
            <a:ln w="3175">
              <a:solidFill>
                <a:srgbClr val="000000"/>
              </a:solidFill>
              <a:prstDash val="solid"/>
            </a:ln>
          </c:spPr>
        </c:majorGridlines>
        <c:title>
          <c:tx>
            <c:rich>
              <a:bodyPr/>
              <a:lstStyle/>
              <a:p>
                <a:pPr>
                  <a:defRPr sz="900" b="0" i="0" u="none" strike="noStrike" baseline="0">
                    <a:solidFill>
                      <a:srgbClr val="000000"/>
                    </a:solidFill>
                    <a:latin typeface="Arial"/>
                    <a:ea typeface="Arial"/>
                    <a:cs typeface="Arial"/>
                  </a:defRPr>
                </a:pPr>
                <a:r>
                  <a:rPr lang="es-ES"/>
                  <a:t>INTENSIDAD (mm/h)</a:t>
                </a:r>
              </a:p>
            </c:rich>
          </c:tx>
          <c:layout>
            <c:manualLayout>
              <c:xMode val="edge"/>
              <c:yMode val="edge"/>
              <c:x val="5.3758294258161539E-2"/>
              <c:y val="0.24020160718984673"/>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s-ES"/>
          </a:p>
        </c:txPr>
        <c:crossAx val="514339600"/>
        <c:crosses val="autoZero"/>
        <c:crossBetween val="midCat"/>
        <c:majorUnit val="25"/>
      </c:valAx>
      <c:spPr>
        <a:noFill/>
        <a:ln w="25400">
          <a:noFill/>
        </a:ln>
      </c:spPr>
    </c:plotArea>
    <c:legend>
      <c:legendPos val="r"/>
      <c:layout>
        <c:manualLayout>
          <c:xMode val="edge"/>
          <c:yMode val="edge"/>
          <c:x val="0.1053533914662078"/>
          <c:y val="0.86035745323034285"/>
          <c:w val="0.8284234274086526"/>
          <c:h val="9.2886899684859803E-2"/>
        </c:manualLayout>
      </c:layout>
      <c:overlay val="0"/>
    </c:legend>
    <c:plotVisOnly val="1"/>
    <c:dispBlanksAs val="gap"/>
    <c:showDLblsOverMax val="0"/>
  </c:chart>
  <c:spPr>
    <a:solidFill>
      <a:srgbClr val="FFFFFF"/>
    </a:solidFill>
    <a:ln w="9525">
      <a:noFill/>
    </a:ln>
  </c:spPr>
  <c:txPr>
    <a:bodyPr/>
    <a:lstStyle/>
    <a:p>
      <a:pPr>
        <a:defRPr sz="1050" b="0" i="0" u="none" strike="noStrike" baseline="0">
          <a:solidFill>
            <a:srgbClr val="000000"/>
          </a:solidFill>
          <a:latin typeface="Arial"/>
          <a:ea typeface="Arial"/>
          <a:cs typeface="Arial"/>
        </a:defRPr>
      </a:pPr>
      <a:endParaRPr lang="es-E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mj-lt"/>
                <a:ea typeface="+mj-ea"/>
                <a:cs typeface="+mj-cs"/>
              </a:defRPr>
            </a:pPr>
            <a:r>
              <a:rPr lang="es-ES" sz="1400" dirty="0"/>
              <a:t>Porcentaje de áreas Afectadas por barrios y </a:t>
            </a:r>
            <a:r>
              <a:rPr lang="es-ES" sz="1400" b="0" i="0" u="none" strike="noStrike" kern="1200" cap="none" spc="0" normalizeH="0" baseline="0" dirty="0">
                <a:solidFill>
                  <a:sysClr val="windowText" lastClr="000000">
                    <a:lumMod val="65000"/>
                    <a:lumOff val="35000"/>
                  </a:sysClr>
                </a:solidFill>
                <a:latin typeface="+mj-lt"/>
                <a:ea typeface="+mj-ea"/>
                <a:cs typeface="+mj-cs"/>
              </a:rPr>
              <a:t>período</a:t>
            </a:r>
            <a:r>
              <a:rPr lang="es-ES" sz="1400" dirty="0"/>
              <a:t>s de retorno-Parroquia Colón -Portoviejo-Catchment</a:t>
            </a:r>
            <a:r>
              <a:rPr lang="es-ES" sz="1400" baseline="0" dirty="0"/>
              <a:t> Mode</a:t>
            </a:r>
            <a:endParaRPr lang="es-ES" sz="1400" dirty="0"/>
          </a:p>
        </c:rich>
      </c:tx>
      <c:layout>
        <c:manualLayout>
          <c:xMode val="edge"/>
          <c:yMode val="edge"/>
          <c:x val="0.17895924942031569"/>
          <c:y val="4.2261988502362352E-3"/>
        </c:manualLayout>
      </c:layout>
      <c:overlay val="0"/>
      <c:spPr>
        <a:noFill/>
        <a:ln>
          <a:noFill/>
        </a:ln>
        <a:effectLst/>
      </c:spPr>
      <c:txPr>
        <a:bodyPr rot="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mj-lt"/>
              <a:ea typeface="+mj-ea"/>
              <a:cs typeface="+mj-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002616653910118"/>
          <c:y val="0.2506789909754199"/>
          <c:w val="0.75044051342010398"/>
          <c:h val="0.35344571325939095"/>
        </c:manualLayout>
      </c:layout>
      <c:bar3DChart>
        <c:barDir val="col"/>
        <c:grouping val="clustered"/>
        <c:varyColors val="0"/>
        <c:ser>
          <c:idx val="0"/>
          <c:order val="0"/>
          <c:tx>
            <c:strRef>
              <c:f>GRAFICAS_CATCHMENT!$D$2</c:f>
              <c:strCache>
                <c:ptCount val="1"/>
                <c:pt idx="0">
                  <c:v>10</c:v>
                </c:pt>
              </c:strCache>
            </c:strRef>
          </c:tx>
          <c:spPr>
            <a:solidFill>
              <a:schemeClr val="accent1"/>
            </a:solidFill>
            <a:ln>
              <a:noFill/>
            </a:ln>
            <a:effectLst/>
            <a:sp3d/>
          </c:spPr>
          <c:invertIfNegative val="0"/>
          <c:cat>
            <c:strRef>
              <c:f>GRAFICAS_CATCHMENT!$C$3:$C$14</c:f>
              <c:strCache>
                <c:ptCount val="12"/>
                <c:pt idx="0">
                  <c:v>El Naranjo </c:v>
                </c:pt>
                <c:pt idx="1">
                  <c:v>Los Ángeles </c:v>
                </c:pt>
                <c:pt idx="2">
                  <c:v>La Mocora </c:v>
                </c:pt>
                <c:pt idx="3">
                  <c:v>Centro de Colón</c:v>
                </c:pt>
                <c:pt idx="4">
                  <c:v>San Ignacio</c:v>
                </c:pt>
                <c:pt idx="5">
                  <c:v>El Cadi </c:v>
                </c:pt>
                <c:pt idx="6">
                  <c:v>Estancia Vieja</c:v>
                </c:pt>
                <c:pt idx="7">
                  <c:v>Pachinche </c:v>
                </c:pt>
                <c:pt idx="8">
                  <c:v>Mapasingue </c:v>
                </c:pt>
                <c:pt idx="9">
                  <c:v>Santa  Clara </c:v>
                </c:pt>
                <c:pt idx="10">
                  <c:v>El Pollo</c:v>
                </c:pt>
                <c:pt idx="11">
                  <c:v>Pepa de Uso</c:v>
                </c:pt>
              </c:strCache>
            </c:strRef>
          </c:cat>
          <c:val>
            <c:numRef>
              <c:f>GRAFICAS_CATCHMENT!$D$3:$D$14</c:f>
              <c:numCache>
                <c:formatCode>0.00</c:formatCode>
                <c:ptCount val="12"/>
                <c:pt idx="0">
                  <c:v>56.872295719456879</c:v>
                </c:pt>
                <c:pt idx="1">
                  <c:v>89.025481995307558</c:v>
                </c:pt>
                <c:pt idx="2">
                  <c:v>68.130964717921145</c:v>
                </c:pt>
                <c:pt idx="3">
                  <c:v>36.130920656803838</c:v>
                </c:pt>
                <c:pt idx="4">
                  <c:v>58.308336658810859</c:v>
                </c:pt>
                <c:pt idx="5">
                  <c:v>57.59945165256817</c:v>
                </c:pt>
                <c:pt idx="6">
                  <c:v>8.2550464276709992</c:v>
                </c:pt>
                <c:pt idx="7">
                  <c:v>7.3129862818402307</c:v>
                </c:pt>
                <c:pt idx="8">
                  <c:v>0.72847052212907248</c:v>
                </c:pt>
                <c:pt idx="9">
                  <c:v>14.624824654174404</c:v>
                </c:pt>
                <c:pt idx="10">
                  <c:v>5.0584582335366308</c:v>
                </c:pt>
                <c:pt idx="11">
                  <c:v>7.2411772837685726E-2</c:v>
                </c:pt>
              </c:numCache>
            </c:numRef>
          </c:val>
          <c:extLst>
            <c:ext xmlns:c16="http://schemas.microsoft.com/office/drawing/2014/chart" uri="{C3380CC4-5D6E-409C-BE32-E72D297353CC}">
              <c16:uniqueId val="{00000000-8108-4C18-938C-9AA037753592}"/>
            </c:ext>
          </c:extLst>
        </c:ser>
        <c:ser>
          <c:idx val="1"/>
          <c:order val="1"/>
          <c:tx>
            <c:strRef>
              <c:f>GRAFICAS_CATCHMENT!$E$2</c:f>
              <c:strCache>
                <c:ptCount val="1"/>
                <c:pt idx="0">
                  <c:v>50</c:v>
                </c:pt>
              </c:strCache>
            </c:strRef>
          </c:tx>
          <c:spPr>
            <a:solidFill>
              <a:schemeClr val="accent2"/>
            </a:solidFill>
            <a:ln>
              <a:noFill/>
            </a:ln>
            <a:effectLst/>
            <a:sp3d/>
          </c:spPr>
          <c:invertIfNegative val="0"/>
          <c:cat>
            <c:strRef>
              <c:f>GRAFICAS_CATCHMENT!$C$3:$C$14</c:f>
              <c:strCache>
                <c:ptCount val="12"/>
                <c:pt idx="0">
                  <c:v>El Naranjo </c:v>
                </c:pt>
                <c:pt idx="1">
                  <c:v>Los Ángeles </c:v>
                </c:pt>
                <c:pt idx="2">
                  <c:v>La Mocora </c:v>
                </c:pt>
                <c:pt idx="3">
                  <c:v>Centro de Colón</c:v>
                </c:pt>
                <c:pt idx="4">
                  <c:v>San Ignacio</c:v>
                </c:pt>
                <c:pt idx="5">
                  <c:v>El Cadi </c:v>
                </c:pt>
                <c:pt idx="6">
                  <c:v>Estancia Vieja</c:v>
                </c:pt>
                <c:pt idx="7">
                  <c:v>Pachinche </c:v>
                </c:pt>
                <c:pt idx="8">
                  <c:v>Mapasingue </c:v>
                </c:pt>
                <c:pt idx="9">
                  <c:v>Santa  Clara </c:v>
                </c:pt>
                <c:pt idx="10">
                  <c:v>El Pollo</c:v>
                </c:pt>
                <c:pt idx="11">
                  <c:v>Pepa de Uso</c:v>
                </c:pt>
              </c:strCache>
            </c:strRef>
          </c:cat>
          <c:val>
            <c:numRef>
              <c:f>GRAFICAS_CATCHMENT!$E$3:$E$14</c:f>
              <c:numCache>
                <c:formatCode>0.00</c:formatCode>
                <c:ptCount val="12"/>
                <c:pt idx="0">
                  <c:v>62.637859180736811</c:v>
                </c:pt>
                <c:pt idx="1">
                  <c:v>97.967234520044883</c:v>
                </c:pt>
                <c:pt idx="2">
                  <c:v>77.468032797547551</c:v>
                </c:pt>
                <c:pt idx="3">
                  <c:v>48.344361736138254</c:v>
                </c:pt>
                <c:pt idx="4">
                  <c:v>68.431898869903677</c:v>
                </c:pt>
                <c:pt idx="5">
                  <c:v>77.740336186993886</c:v>
                </c:pt>
                <c:pt idx="6">
                  <c:v>13.72583400833606</c:v>
                </c:pt>
                <c:pt idx="7">
                  <c:v>13.736942495570275</c:v>
                </c:pt>
                <c:pt idx="8">
                  <c:v>2.5480607306715752</c:v>
                </c:pt>
                <c:pt idx="9">
                  <c:v>30.301963969129549</c:v>
                </c:pt>
                <c:pt idx="10">
                  <c:v>11.800214202819822</c:v>
                </c:pt>
                <c:pt idx="11">
                  <c:v>5.8304642911216593</c:v>
                </c:pt>
              </c:numCache>
            </c:numRef>
          </c:val>
          <c:extLst>
            <c:ext xmlns:c16="http://schemas.microsoft.com/office/drawing/2014/chart" uri="{C3380CC4-5D6E-409C-BE32-E72D297353CC}">
              <c16:uniqueId val="{00000001-8108-4C18-938C-9AA037753592}"/>
            </c:ext>
          </c:extLst>
        </c:ser>
        <c:ser>
          <c:idx val="2"/>
          <c:order val="2"/>
          <c:tx>
            <c:strRef>
              <c:f>GRAFICAS_CATCHMENT!$F$2</c:f>
              <c:strCache>
                <c:ptCount val="1"/>
                <c:pt idx="0">
                  <c:v>500</c:v>
                </c:pt>
              </c:strCache>
            </c:strRef>
          </c:tx>
          <c:spPr>
            <a:solidFill>
              <a:schemeClr val="accent3"/>
            </a:solidFill>
            <a:ln>
              <a:noFill/>
            </a:ln>
            <a:effectLst/>
            <a:sp3d/>
          </c:spPr>
          <c:invertIfNegative val="0"/>
          <c:cat>
            <c:strRef>
              <c:f>GRAFICAS_CATCHMENT!$C$3:$C$14</c:f>
              <c:strCache>
                <c:ptCount val="12"/>
                <c:pt idx="0">
                  <c:v>El Naranjo </c:v>
                </c:pt>
                <c:pt idx="1">
                  <c:v>Los Ángeles </c:v>
                </c:pt>
                <c:pt idx="2">
                  <c:v>La Mocora </c:v>
                </c:pt>
                <c:pt idx="3">
                  <c:v>Centro de Colón</c:v>
                </c:pt>
                <c:pt idx="4">
                  <c:v>San Ignacio</c:v>
                </c:pt>
                <c:pt idx="5">
                  <c:v>El Cadi </c:v>
                </c:pt>
                <c:pt idx="6">
                  <c:v>Estancia Vieja</c:v>
                </c:pt>
                <c:pt idx="7">
                  <c:v>Pachinche </c:v>
                </c:pt>
                <c:pt idx="8">
                  <c:v>Mapasingue </c:v>
                </c:pt>
                <c:pt idx="9">
                  <c:v>Santa  Clara </c:v>
                </c:pt>
                <c:pt idx="10">
                  <c:v>El Pollo</c:v>
                </c:pt>
                <c:pt idx="11">
                  <c:v>Pepa de Uso</c:v>
                </c:pt>
              </c:strCache>
            </c:strRef>
          </c:cat>
          <c:val>
            <c:numRef>
              <c:f>GRAFICAS_CATCHMENT!$F$3:$F$14</c:f>
              <c:numCache>
                <c:formatCode>0.00</c:formatCode>
                <c:ptCount val="12"/>
                <c:pt idx="0">
                  <c:v>72.705500425714149</c:v>
                </c:pt>
                <c:pt idx="1">
                  <c:v>99.260552891971827</c:v>
                </c:pt>
                <c:pt idx="2">
                  <c:v>83.753246584311455</c:v>
                </c:pt>
                <c:pt idx="3">
                  <c:v>66.350934247528926</c:v>
                </c:pt>
                <c:pt idx="4">
                  <c:v>82.426316919423172</c:v>
                </c:pt>
                <c:pt idx="5">
                  <c:v>97.461345905803725</c:v>
                </c:pt>
                <c:pt idx="6">
                  <c:v>29.620109806403853</c:v>
                </c:pt>
                <c:pt idx="7">
                  <c:v>17.850188657384894</c:v>
                </c:pt>
                <c:pt idx="8">
                  <c:v>1.671701046084529</c:v>
                </c:pt>
                <c:pt idx="9">
                  <c:v>67.862454084083524</c:v>
                </c:pt>
                <c:pt idx="10">
                  <c:v>21.314415170744955</c:v>
                </c:pt>
                <c:pt idx="11">
                  <c:v>66.786036377041526</c:v>
                </c:pt>
              </c:numCache>
            </c:numRef>
          </c:val>
          <c:extLst>
            <c:ext xmlns:c16="http://schemas.microsoft.com/office/drawing/2014/chart" uri="{C3380CC4-5D6E-409C-BE32-E72D297353CC}">
              <c16:uniqueId val="{00000002-8108-4C18-938C-9AA037753592}"/>
            </c:ext>
          </c:extLst>
        </c:ser>
        <c:dLbls>
          <c:showLegendKey val="0"/>
          <c:showVal val="0"/>
          <c:showCatName val="0"/>
          <c:showSerName val="0"/>
          <c:showPercent val="0"/>
          <c:showBubbleSize val="0"/>
        </c:dLbls>
        <c:gapWidth val="150"/>
        <c:shape val="box"/>
        <c:axId val="491202944"/>
        <c:axId val="491209504"/>
        <c:axId val="0"/>
      </c:bar3DChart>
      <c:catAx>
        <c:axId val="491202944"/>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Barrio</a:t>
                </a:r>
              </a:p>
            </c:rich>
          </c:tx>
          <c:layout>
            <c:manualLayout>
              <c:xMode val="edge"/>
              <c:yMode val="edge"/>
              <c:x val="0.58011596795968523"/>
              <c:y val="0.9278325027001002"/>
            </c:manualLayout>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mn-lt"/>
                <a:ea typeface="+mn-ea"/>
                <a:cs typeface="+mn-cs"/>
              </a:defRPr>
            </a:pPr>
            <a:endParaRPr lang="es-ES"/>
          </a:p>
        </c:txPr>
        <c:crossAx val="491209504"/>
        <c:crosses val="autoZero"/>
        <c:auto val="1"/>
        <c:lblAlgn val="ctr"/>
        <c:lblOffset val="100"/>
        <c:noMultiLvlLbl val="0"/>
      </c:catAx>
      <c:valAx>
        <c:axId val="49120950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sz="1400" dirty="0"/>
                  <a:t>%</a:t>
                </a:r>
                <a:r>
                  <a:rPr lang="es-ES" sz="1400" baseline="0" dirty="0"/>
                  <a:t> de área de </a:t>
                </a:r>
                <a:r>
                  <a:rPr lang="es-ES" sz="1400" baseline="0" dirty="0" err="1"/>
                  <a:t>AfectaciÓn</a:t>
                </a:r>
                <a:endParaRPr lang="es-ES" sz="1400" baseline="0" dirty="0"/>
              </a:p>
              <a:p>
                <a:pPr>
                  <a:defRPr/>
                </a:pPr>
                <a:r>
                  <a:rPr lang="es-ES" sz="1400" baseline="0" dirty="0"/>
                  <a:t> por inundaciones </a:t>
                </a:r>
                <a:endParaRPr lang="es-ES" sz="1400" dirty="0"/>
              </a:p>
            </c:rich>
          </c:tx>
          <c:layout>
            <c:manualLayout>
              <c:xMode val="edge"/>
              <c:yMode val="edge"/>
              <c:x val="8.2812731310140636E-2"/>
              <c:y val="0.13742550285261315"/>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1202944"/>
        <c:crosses val="autoZero"/>
        <c:crossBetween val="between"/>
        <c:majorUnit val="20"/>
      </c:valAx>
      <c:spPr>
        <a:noFill/>
        <a:ln>
          <a:noFill/>
        </a:ln>
        <a:effectLst/>
      </c:spPr>
    </c:plotArea>
    <c:legend>
      <c:legendPos val="b"/>
      <c:layout>
        <c:manualLayout>
          <c:xMode val="edge"/>
          <c:yMode val="edge"/>
          <c:x val="3.0422812504131286E-2"/>
          <c:y val="0.8135438366540918"/>
          <c:w val="0.17241591131636727"/>
          <c:h val="8.897115022395649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s-ES" dirty="0"/>
              <a:t>Porcentaje de Afectación a edificaciones con una intensidad baja -CAESAR Lisflood (Reach y Catchment Mode ) y HEC-RAS </a:t>
            </a:r>
          </a:p>
        </c:rich>
      </c:tx>
      <c:layout>
        <c:manualLayout>
          <c:xMode val="edge"/>
          <c:yMode val="edge"/>
          <c:x val="0.18148166455836987"/>
          <c:y val="2.4654093910743861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002616653910118"/>
          <c:y val="0.2506789909754199"/>
          <c:w val="0.75044051342010398"/>
          <c:h val="0.35344571325939095"/>
        </c:manualLayout>
      </c:layout>
      <c:bar3DChart>
        <c:barDir val="col"/>
        <c:grouping val="clustered"/>
        <c:varyColors val="0"/>
        <c:ser>
          <c:idx val="0"/>
          <c:order val="0"/>
          <c:tx>
            <c:strRef>
              <c:f>'AFECTACION VIVENDAS-BAJO '!$D$2</c:f>
              <c:strCache>
                <c:ptCount val="1"/>
                <c:pt idx="0">
                  <c:v>CAESAR -Lisflood 
REACH MODE</c:v>
                </c:pt>
              </c:strCache>
            </c:strRef>
          </c:tx>
          <c:spPr>
            <a:solidFill>
              <a:schemeClr val="accent1"/>
            </a:solidFill>
            <a:ln>
              <a:noFill/>
            </a:ln>
            <a:effectLst/>
            <a:sp3d/>
          </c:spPr>
          <c:invertIfNegative val="0"/>
          <c:cat>
            <c:numRef>
              <c:f>'AFECTACION VIVENDAS-BAJO '!$C$3:$C$7</c:f>
              <c:numCache>
                <c:formatCode>General</c:formatCode>
                <c:ptCount val="5"/>
                <c:pt idx="0">
                  <c:v>10</c:v>
                </c:pt>
                <c:pt idx="1">
                  <c:v>25</c:v>
                </c:pt>
                <c:pt idx="2">
                  <c:v>50</c:v>
                </c:pt>
                <c:pt idx="3">
                  <c:v>100</c:v>
                </c:pt>
                <c:pt idx="4">
                  <c:v>500</c:v>
                </c:pt>
              </c:numCache>
            </c:numRef>
          </c:cat>
          <c:val>
            <c:numRef>
              <c:f>'AFECTACION VIVENDAS-BAJO '!$D$3:$D$7</c:f>
              <c:numCache>
                <c:formatCode>0.00</c:formatCode>
                <c:ptCount val="5"/>
                <c:pt idx="0">
                  <c:v>83.026812090181551</c:v>
                </c:pt>
                <c:pt idx="1">
                  <c:v>67.681399306132136</c:v>
                </c:pt>
                <c:pt idx="2">
                  <c:v>46.736116164814554</c:v>
                </c:pt>
                <c:pt idx="3">
                  <c:v>27.694786927195132</c:v>
                </c:pt>
                <c:pt idx="4">
                  <c:v>10.92994656427447</c:v>
                </c:pt>
              </c:numCache>
            </c:numRef>
          </c:val>
          <c:extLst>
            <c:ext xmlns:c16="http://schemas.microsoft.com/office/drawing/2014/chart" uri="{C3380CC4-5D6E-409C-BE32-E72D297353CC}">
              <c16:uniqueId val="{00000000-A61D-4226-B691-2408B27D3583}"/>
            </c:ext>
          </c:extLst>
        </c:ser>
        <c:ser>
          <c:idx val="1"/>
          <c:order val="1"/>
          <c:tx>
            <c:strRef>
              <c:f>'AFECTACION VIVENDAS-BAJO '!$E$2</c:f>
              <c:strCache>
                <c:ptCount val="1"/>
                <c:pt idx="0">
                  <c:v>CAESAR -Lisflood 
CATCHMENT MODE</c:v>
                </c:pt>
              </c:strCache>
            </c:strRef>
          </c:tx>
          <c:spPr>
            <a:solidFill>
              <a:schemeClr val="accent2"/>
            </a:solidFill>
            <a:ln>
              <a:noFill/>
            </a:ln>
            <a:effectLst/>
            <a:sp3d/>
          </c:spPr>
          <c:invertIfNegative val="0"/>
          <c:cat>
            <c:numRef>
              <c:f>'AFECTACION VIVENDAS-BAJO '!$C$3:$C$7</c:f>
              <c:numCache>
                <c:formatCode>General</c:formatCode>
                <c:ptCount val="5"/>
                <c:pt idx="0">
                  <c:v>10</c:v>
                </c:pt>
                <c:pt idx="1">
                  <c:v>25</c:v>
                </c:pt>
                <c:pt idx="2">
                  <c:v>50</c:v>
                </c:pt>
                <c:pt idx="3">
                  <c:v>100</c:v>
                </c:pt>
                <c:pt idx="4">
                  <c:v>500</c:v>
                </c:pt>
              </c:numCache>
            </c:numRef>
          </c:cat>
          <c:val>
            <c:numRef>
              <c:f>'AFECTACION VIVENDAS-BAJO '!$E$3:$E$7</c:f>
              <c:numCache>
                <c:formatCode>0.00</c:formatCode>
                <c:ptCount val="5"/>
                <c:pt idx="0">
                  <c:v>86.917765822842426</c:v>
                </c:pt>
                <c:pt idx="1">
                  <c:v>70.414301753399684</c:v>
                </c:pt>
                <c:pt idx="2">
                  <c:v>48.865195585573865</c:v>
                </c:pt>
                <c:pt idx="3">
                  <c:v>38.580440044497017</c:v>
                </c:pt>
                <c:pt idx="4">
                  <c:v>18.807148091424505</c:v>
                </c:pt>
              </c:numCache>
            </c:numRef>
          </c:val>
          <c:extLst>
            <c:ext xmlns:c16="http://schemas.microsoft.com/office/drawing/2014/chart" uri="{C3380CC4-5D6E-409C-BE32-E72D297353CC}">
              <c16:uniqueId val="{00000001-A61D-4226-B691-2408B27D3583}"/>
            </c:ext>
          </c:extLst>
        </c:ser>
        <c:ser>
          <c:idx val="2"/>
          <c:order val="2"/>
          <c:tx>
            <c:strRef>
              <c:f>'AFECTACION VIVENDAS-BAJO '!$F$2</c:f>
              <c:strCache>
                <c:ptCount val="1"/>
                <c:pt idx="0">
                  <c:v>HEC-RAS</c:v>
                </c:pt>
              </c:strCache>
            </c:strRef>
          </c:tx>
          <c:spPr>
            <a:solidFill>
              <a:schemeClr val="accent3"/>
            </a:solidFill>
            <a:ln>
              <a:noFill/>
            </a:ln>
            <a:effectLst/>
            <a:sp3d/>
          </c:spPr>
          <c:invertIfNegative val="0"/>
          <c:cat>
            <c:numRef>
              <c:f>'AFECTACION VIVENDAS-BAJO '!$C$3:$C$7</c:f>
              <c:numCache>
                <c:formatCode>General</c:formatCode>
                <c:ptCount val="5"/>
                <c:pt idx="0">
                  <c:v>10</c:v>
                </c:pt>
                <c:pt idx="1">
                  <c:v>25</c:v>
                </c:pt>
                <c:pt idx="2">
                  <c:v>50</c:v>
                </c:pt>
                <c:pt idx="3">
                  <c:v>100</c:v>
                </c:pt>
                <c:pt idx="4">
                  <c:v>500</c:v>
                </c:pt>
              </c:numCache>
            </c:numRef>
          </c:cat>
          <c:val>
            <c:numRef>
              <c:f>'AFECTACION VIVENDAS-BAJO '!$F$3:$F$7</c:f>
              <c:numCache>
                <c:formatCode>0.00</c:formatCode>
                <c:ptCount val="5"/>
                <c:pt idx="0">
                  <c:v>22.8</c:v>
                </c:pt>
                <c:pt idx="1">
                  <c:v>11.54</c:v>
                </c:pt>
                <c:pt idx="2">
                  <c:v>8.4600000000000009</c:v>
                </c:pt>
                <c:pt idx="3" formatCode="General">
                  <c:v>6.82</c:v>
                </c:pt>
                <c:pt idx="4">
                  <c:v>5.04</c:v>
                </c:pt>
              </c:numCache>
            </c:numRef>
          </c:val>
          <c:extLst>
            <c:ext xmlns:c16="http://schemas.microsoft.com/office/drawing/2014/chart" uri="{C3380CC4-5D6E-409C-BE32-E72D297353CC}">
              <c16:uniqueId val="{00000002-A61D-4226-B691-2408B27D3583}"/>
            </c:ext>
          </c:extLst>
        </c:ser>
        <c:dLbls>
          <c:showLegendKey val="0"/>
          <c:showVal val="0"/>
          <c:showCatName val="0"/>
          <c:showSerName val="0"/>
          <c:showPercent val="0"/>
          <c:showBubbleSize val="0"/>
        </c:dLbls>
        <c:gapWidth val="150"/>
        <c:shape val="box"/>
        <c:axId val="491202944"/>
        <c:axId val="491209504"/>
        <c:axId val="0"/>
      </c:bar3DChart>
      <c:catAx>
        <c:axId val="491202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491209504"/>
        <c:crosses val="autoZero"/>
        <c:auto val="1"/>
        <c:lblAlgn val="ctr"/>
        <c:lblOffset val="100"/>
        <c:noMultiLvlLbl val="0"/>
      </c:catAx>
      <c:valAx>
        <c:axId val="49120950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S"/>
                  <a:t>   % Areas  de </a:t>
                </a:r>
              </a:p>
              <a:p>
                <a:pPr>
                  <a:defRPr/>
                </a:pPr>
                <a:r>
                  <a:rPr lang="es-ES"/>
                  <a:t>afectacion  a </a:t>
                </a:r>
              </a:p>
              <a:p>
                <a:pPr>
                  <a:defRPr/>
                </a:pPr>
                <a:r>
                  <a:rPr lang="es-ES"/>
                  <a:t>edificaciones</a:t>
                </a:r>
              </a:p>
              <a:p>
                <a:pPr>
                  <a:defRPr/>
                </a:pPr>
                <a:endParaRPr lang="es-ES"/>
              </a:p>
              <a:p>
                <a:pPr>
                  <a:defRPr/>
                </a:pPr>
                <a:endParaRPr lang="es-ES"/>
              </a:p>
            </c:rich>
          </c:tx>
          <c:layout>
            <c:manualLayout>
              <c:xMode val="edge"/>
              <c:yMode val="edge"/>
              <c:x val="7.9617324187403318E-2"/>
              <c:y val="0.3323790062574358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491202944"/>
        <c:crosses val="autoZero"/>
        <c:crossBetween val="between"/>
        <c:majorUnit val="2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dirty="0"/>
              <a:t>Porcentaje</a:t>
            </a:r>
            <a:r>
              <a:rPr lang="es-ES" sz="1400" baseline="0" dirty="0"/>
              <a:t> </a:t>
            </a:r>
            <a:r>
              <a:rPr lang="es-ES" sz="1400" dirty="0"/>
              <a:t> de Afectación a edificaciones </a:t>
            </a:r>
            <a:r>
              <a:rPr lang="es-ES" sz="1400" baseline="0" dirty="0"/>
              <a:t>con una intensidad media </a:t>
            </a:r>
            <a:r>
              <a:rPr lang="es-ES" sz="1400" dirty="0"/>
              <a:t>-CAESAR Lisflood (Reach y Catchment Mode ) y HEC-RAS </a:t>
            </a:r>
          </a:p>
        </c:rich>
      </c:tx>
      <c:layout>
        <c:manualLayout>
          <c:xMode val="edge"/>
          <c:yMode val="edge"/>
          <c:x val="0.18148166455836987"/>
          <c:y val="2.465409391074386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685560700848284"/>
          <c:y val="0.25067888888519124"/>
          <c:w val="0.75044051342010398"/>
          <c:h val="0.35344571325939095"/>
        </c:manualLayout>
      </c:layout>
      <c:bar3DChart>
        <c:barDir val="col"/>
        <c:grouping val="clustered"/>
        <c:varyColors val="0"/>
        <c:ser>
          <c:idx val="0"/>
          <c:order val="0"/>
          <c:tx>
            <c:strRef>
              <c:f>'AFECTACION VIVENDAS-MEDIO'!$D$2</c:f>
              <c:strCache>
                <c:ptCount val="1"/>
                <c:pt idx="0">
                  <c:v>CAESAR -Lisflood 
REACH MODE</c:v>
                </c:pt>
              </c:strCache>
            </c:strRef>
          </c:tx>
          <c:spPr>
            <a:solidFill>
              <a:schemeClr val="accent1"/>
            </a:solidFill>
            <a:ln>
              <a:noFill/>
            </a:ln>
            <a:effectLst/>
            <a:sp3d/>
          </c:spPr>
          <c:invertIfNegative val="0"/>
          <c:cat>
            <c:numRef>
              <c:f>'AFECTACION VIVENDAS-MEDIO'!$C$3:$C$7</c:f>
              <c:numCache>
                <c:formatCode>General</c:formatCode>
                <c:ptCount val="5"/>
                <c:pt idx="0">
                  <c:v>10</c:v>
                </c:pt>
                <c:pt idx="1">
                  <c:v>25</c:v>
                </c:pt>
                <c:pt idx="2">
                  <c:v>50</c:v>
                </c:pt>
                <c:pt idx="3">
                  <c:v>100</c:v>
                </c:pt>
                <c:pt idx="4">
                  <c:v>500</c:v>
                </c:pt>
              </c:numCache>
            </c:numRef>
          </c:cat>
          <c:val>
            <c:numRef>
              <c:f>'AFECTACION VIVENDAS-MEDIO'!$D$3:$D$7</c:f>
              <c:numCache>
                <c:formatCode>0.00</c:formatCode>
                <c:ptCount val="5"/>
                <c:pt idx="0">
                  <c:v>16.973187909818456</c:v>
                </c:pt>
                <c:pt idx="1">
                  <c:v>23.212254642004535</c:v>
                </c:pt>
                <c:pt idx="2">
                  <c:v>44.902692768034228</c:v>
                </c:pt>
                <c:pt idx="3">
                  <c:v>52.706547075511359</c:v>
                </c:pt>
                <c:pt idx="4">
                  <c:v>55.843995818284576</c:v>
                </c:pt>
              </c:numCache>
            </c:numRef>
          </c:val>
          <c:extLst>
            <c:ext xmlns:c16="http://schemas.microsoft.com/office/drawing/2014/chart" uri="{C3380CC4-5D6E-409C-BE32-E72D297353CC}">
              <c16:uniqueId val="{00000000-B093-4324-95BC-8BBA519595E5}"/>
            </c:ext>
          </c:extLst>
        </c:ser>
        <c:ser>
          <c:idx val="1"/>
          <c:order val="1"/>
          <c:tx>
            <c:strRef>
              <c:f>'AFECTACION VIVENDAS-MEDIO'!$E$2</c:f>
              <c:strCache>
                <c:ptCount val="1"/>
                <c:pt idx="0">
                  <c:v>CAESAR -Lisflood 
CATCHMENT MODE</c:v>
                </c:pt>
              </c:strCache>
            </c:strRef>
          </c:tx>
          <c:spPr>
            <a:solidFill>
              <a:schemeClr val="accent2"/>
            </a:solidFill>
            <a:ln>
              <a:noFill/>
            </a:ln>
            <a:effectLst/>
            <a:sp3d/>
          </c:spPr>
          <c:invertIfNegative val="0"/>
          <c:cat>
            <c:numRef>
              <c:f>'AFECTACION VIVENDAS-MEDIO'!$C$3:$C$7</c:f>
              <c:numCache>
                <c:formatCode>General</c:formatCode>
                <c:ptCount val="5"/>
                <c:pt idx="0">
                  <c:v>10</c:v>
                </c:pt>
                <c:pt idx="1">
                  <c:v>25</c:v>
                </c:pt>
                <c:pt idx="2">
                  <c:v>50</c:v>
                </c:pt>
                <c:pt idx="3">
                  <c:v>100</c:v>
                </c:pt>
                <c:pt idx="4">
                  <c:v>500</c:v>
                </c:pt>
              </c:numCache>
            </c:numRef>
          </c:cat>
          <c:val>
            <c:numRef>
              <c:f>'AFECTACION VIVENDAS-MEDIO'!$E$3:$E$7</c:f>
              <c:numCache>
                <c:formatCode>0.00</c:formatCode>
                <c:ptCount val="5"/>
                <c:pt idx="0">
                  <c:v>13.082234177157579</c:v>
                </c:pt>
                <c:pt idx="1">
                  <c:v>23.723763966811408</c:v>
                </c:pt>
                <c:pt idx="2">
                  <c:v>44.190836398907038</c:v>
                </c:pt>
                <c:pt idx="3">
                  <c:v>46.202403796578992</c:v>
                </c:pt>
                <c:pt idx="4">
                  <c:v>52.27738262456657</c:v>
                </c:pt>
              </c:numCache>
            </c:numRef>
          </c:val>
          <c:extLst>
            <c:ext xmlns:c16="http://schemas.microsoft.com/office/drawing/2014/chart" uri="{C3380CC4-5D6E-409C-BE32-E72D297353CC}">
              <c16:uniqueId val="{00000001-B093-4324-95BC-8BBA519595E5}"/>
            </c:ext>
          </c:extLst>
        </c:ser>
        <c:ser>
          <c:idx val="2"/>
          <c:order val="2"/>
          <c:tx>
            <c:strRef>
              <c:f>'AFECTACION VIVENDAS-MEDIO'!$F$2</c:f>
              <c:strCache>
                <c:ptCount val="1"/>
                <c:pt idx="0">
                  <c:v>HEC-RAS</c:v>
                </c:pt>
              </c:strCache>
            </c:strRef>
          </c:tx>
          <c:spPr>
            <a:solidFill>
              <a:schemeClr val="accent3"/>
            </a:solidFill>
            <a:ln>
              <a:noFill/>
            </a:ln>
            <a:effectLst/>
            <a:sp3d/>
          </c:spPr>
          <c:invertIfNegative val="0"/>
          <c:cat>
            <c:numRef>
              <c:f>'AFECTACION VIVENDAS-MEDIO'!$C$3:$C$7</c:f>
              <c:numCache>
                <c:formatCode>General</c:formatCode>
                <c:ptCount val="5"/>
                <c:pt idx="0">
                  <c:v>10</c:v>
                </c:pt>
                <c:pt idx="1">
                  <c:v>25</c:v>
                </c:pt>
                <c:pt idx="2">
                  <c:v>50</c:v>
                </c:pt>
                <c:pt idx="3">
                  <c:v>100</c:v>
                </c:pt>
                <c:pt idx="4">
                  <c:v>500</c:v>
                </c:pt>
              </c:numCache>
            </c:numRef>
          </c:cat>
          <c:val>
            <c:numRef>
              <c:f>'AFECTACION VIVENDAS-MEDIO'!$F$3:$F$7</c:f>
              <c:numCache>
                <c:formatCode>0.00</c:formatCode>
                <c:ptCount val="5"/>
                <c:pt idx="0">
                  <c:v>77.2</c:v>
                </c:pt>
                <c:pt idx="1">
                  <c:v>84.16</c:v>
                </c:pt>
                <c:pt idx="2">
                  <c:v>57.76</c:v>
                </c:pt>
                <c:pt idx="3">
                  <c:v>11.21</c:v>
                </c:pt>
                <c:pt idx="4">
                  <c:v>6.53</c:v>
                </c:pt>
              </c:numCache>
            </c:numRef>
          </c:val>
          <c:extLst>
            <c:ext xmlns:c16="http://schemas.microsoft.com/office/drawing/2014/chart" uri="{C3380CC4-5D6E-409C-BE32-E72D297353CC}">
              <c16:uniqueId val="{00000002-B093-4324-95BC-8BBA519595E5}"/>
            </c:ext>
          </c:extLst>
        </c:ser>
        <c:dLbls>
          <c:showLegendKey val="0"/>
          <c:showVal val="0"/>
          <c:showCatName val="0"/>
          <c:showSerName val="0"/>
          <c:showPercent val="0"/>
          <c:showBubbleSize val="0"/>
        </c:dLbls>
        <c:gapWidth val="150"/>
        <c:shape val="box"/>
        <c:axId val="491202944"/>
        <c:axId val="491209504"/>
        <c:axId val="0"/>
      </c:bar3DChart>
      <c:catAx>
        <c:axId val="491202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1209504"/>
        <c:crosses val="autoZero"/>
        <c:auto val="1"/>
        <c:lblAlgn val="ctr"/>
        <c:lblOffset val="100"/>
        <c:noMultiLvlLbl val="0"/>
      </c:catAx>
      <c:valAx>
        <c:axId val="49120950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s-ES" sz="1200" dirty="0"/>
                  <a:t>   </a:t>
                </a:r>
                <a:r>
                  <a:rPr lang="es-ES" sz="1200" b="0" i="0" baseline="0" dirty="0">
                    <a:effectLst/>
                  </a:rPr>
                  <a:t>% </a:t>
                </a:r>
                <a:r>
                  <a:rPr lang="es-ES" sz="1200" b="0" i="0" baseline="0" dirty="0" err="1">
                    <a:effectLst/>
                  </a:rPr>
                  <a:t>Areas</a:t>
                </a:r>
                <a:r>
                  <a:rPr lang="es-ES" sz="1200" b="0" i="0" baseline="0" dirty="0">
                    <a:effectLst/>
                  </a:rPr>
                  <a:t>  de </a:t>
                </a:r>
              </a:p>
              <a:p>
                <a:pPr>
                  <a:defRPr sz="1200"/>
                </a:pPr>
                <a:r>
                  <a:rPr lang="es-ES" sz="1200" b="0" i="0" baseline="0" dirty="0" err="1">
                    <a:effectLst/>
                  </a:rPr>
                  <a:t>afectacion</a:t>
                </a:r>
                <a:r>
                  <a:rPr lang="es-ES" sz="1200" b="0" i="0" baseline="0" dirty="0">
                    <a:effectLst/>
                  </a:rPr>
                  <a:t>  a </a:t>
                </a:r>
              </a:p>
              <a:p>
                <a:pPr>
                  <a:defRPr sz="1200"/>
                </a:pPr>
                <a:r>
                  <a:rPr lang="es-ES" sz="1200" b="0" i="0" baseline="0" dirty="0">
                    <a:effectLst/>
                  </a:rPr>
                  <a:t>edificaciones</a:t>
                </a:r>
              </a:p>
              <a:p>
                <a:pPr>
                  <a:defRPr sz="1200"/>
                </a:pPr>
                <a:endParaRPr lang="es-ES" sz="1200" dirty="0"/>
              </a:p>
            </c:rich>
          </c:tx>
          <c:layout>
            <c:manualLayout>
              <c:xMode val="edge"/>
              <c:yMode val="edge"/>
              <c:x val="4.9328722774152525E-2"/>
              <c:y val="0.3077077716754895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1202944"/>
        <c:crosses val="autoZero"/>
        <c:crossBetween val="between"/>
        <c:majorUnit val="2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40" b="0" i="0" u="none" strike="noStrike" kern="1200" spc="0" baseline="0">
                <a:solidFill>
                  <a:schemeClr val="tx1">
                    <a:lumMod val="65000"/>
                    <a:lumOff val="35000"/>
                  </a:schemeClr>
                </a:solidFill>
                <a:latin typeface="+mn-lt"/>
                <a:ea typeface="+mn-ea"/>
                <a:cs typeface="+mn-cs"/>
              </a:defRPr>
            </a:pPr>
            <a:r>
              <a:rPr lang="es-ES"/>
              <a:t>Porcentaje  de Afectación a edificaciones con una intensidad alta -CAESAR Lisflood (Reach y Catchment Mode ) y HEC-RAS </a:t>
            </a:r>
          </a:p>
        </c:rich>
      </c:tx>
      <c:layout>
        <c:manualLayout>
          <c:xMode val="edge"/>
          <c:yMode val="edge"/>
          <c:x val="0.15999161458685862"/>
          <c:y val="5.2509313773104256E-2"/>
        </c:manualLayout>
      </c:layout>
      <c:overlay val="0"/>
      <c:spPr>
        <a:noFill/>
        <a:ln>
          <a:noFill/>
        </a:ln>
        <a:effectLst/>
      </c:spPr>
      <c:txPr>
        <a:bodyPr rot="0" spcFirstLastPara="1" vertOverflow="ellipsis" vert="horz" wrap="square" anchor="ctr" anchorCtr="1"/>
        <a:lstStyle/>
        <a:p>
          <a:pPr algn="ctr">
            <a:defRPr sz="144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541520956012307"/>
          <c:y val="0.27455467787974969"/>
          <c:w val="0.75044051342010398"/>
          <c:h val="0.35344571325939095"/>
        </c:manualLayout>
      </c:layout>
      <c:bar3DChart>
        <c:barDir val="col"/>
        <c:grouping val="clustered"/>
        <c:varyColors val="0"/>
        <c:ser>
          <c:idx val="0"/>
          <c:order val="0"/>
          <c:tx>
            <c:strRef>
              <c:f>'AFECTACION VIVENDAS-ALTO'!$D$2</c:f>
              <c:strCache>
                <c:ptCount val="1"/>
                <c:pt idx="0">
                  <c:v>CAESAR -Lisflood 
REACH MODE</c:v>
                </c:pt>
              </c:strCache>
            </c:strRef>
          </c:tx>
          <c:spPr>
            <a:solidFill>
              <a:schemeClr val="accent1"/>
            </a:solidFill>
            <a:ln>
              <a:noFill/>
            </a:ln>
            <a:effectLst/>
            <a:sp3d/>
          </c:spPr>
          <c:invertIfNegative val="0"/>
          <c:cat>
            <c:numRef>
              <c:f>'AFECTACION VIVENDAS-ALTO'!$C$3:$C$7</c:f>
              <c:numCache>
                <c:formatCode>General</c:formatCode>
                <c:ptCount val="5"/>
                <c:pt idx="0">
                  <c:v>10</c:v>
                </c:pt>
                <c:pt idx="1">
                  <c:v>25</c:v>
                </c:pt>
                <c:pt idx="2">
                  <c:v>50</c:v>
                </c:pt>
                <c:pt idx="3">
                  <c:v>100</c:v>
                </c:pt>
                <c:pt idx="4">
                  <c:v>500</c:v>
                </c:pt>
              </c:numCache>
            </c:numRef>
          </c:cat>
          <c:val>
            <c:numRef>
              <c:f>'AFECTACION VIVENDAS-ALTO'!$D$3:$D$7</c:f>
              <c:numCache>
                <c:formatCode>0.00</c:formatCode>
                <c:ptCount val="5"/>
                <c:pt idx="0">
                  <c:v>0</c:v>
                </c:pt>
                <c:pt idx="1">
                  <c:v>9.1063460518633157</c:v>
                </c:pt>
                <c:pt idx="2">
                  <c:v>8.3611910671512018</c:v>
                </c:pt>
                <c:pt idx="3">
                  <c:v>19.598665997293519</c:v>
                </c:pt>
                <c:pt idx="4">
                  <c:v>33.226057617440958</c:v>
                </c:pt>
              </c:numCache>
            </c:numRef>
          </c:val>
          <c:extLst>
            <c:ext xmlns:c16="http://schemas.microsoft.com/office/drawing/2014/chart" uri="{C3380CC4-5D6E-409C-BE32-E72D297353CC}">
              <c16:uniqueId val="{00000000-357A-432E-8DA7-328A87CA5FEF}"/>
            </c:ext>
          </c:extLst>
        </c:ser>
        <c:ser>
          <c:idx val="1"/>
          <c:order val="1"/>
          <c:tx>
            <c:strRef>
              <c:f>'AFECTACION VIVENDAS-ALTO'!$E$2</c:f>
              <c:strCache>
                <c:ptCount val="1"/>
                <c:pt idx="0">
                  <c:v>CAESAR -Lisflood 
CATCHMENT MODE</c:v>
                </c:pt>
              </c:strCache>
            </c:strRef>
          </c:tx>
          <c:spPr>
            <a:solidFill>
              <a:schemeClr val="accent2"/>
            </a:solidFill>
            <a:ln>
              <a:noFill/>
            </a:ln>
            <a:effectLst/>
            <a:sp3d/>
          </c:spPr>
          <c:invertIfNegative val="0"/>
          <c:cat>
            <c:numRef>
              <c:f>'AFECTACION VIVENDAS-ALTO'!$C$3:$C$7</c:f>
              <c:numCache>
                <c:formatCode>General</c:formatCode>
                <c:ptCount val="5"/>
                <c:pt idx="0">
                  <c:v>10</c:v>
                </c:pt>
                <c:pt idx="1">
                  <c:v>25</c:v>
                </c:pt>
                <c:pt idx="2">
                  <c:v>50</c:v>
                </c:pt>
                <c:pt idx="3">
                  <c:v>100</c:v>
                </c:pt>
                <c:pt idx="4">
                  <c:v>500</c:v>
                </c:pt>
              </c:numCache>
            </c:numRef>
          </c:cat>
          <c:val>
            <c:numRef>
              <c:f>'AFECTACION VIVENDAS-ALTO'!$E$3:$E$7</c:f>
              <c:numCache>
                <c:formatCode>0.00</c:formatCode>
                <c:ptCount val="5"/>
                <c:pt idx="0">
                  <c:v>0</c:v>
                </c:pt>
                <c:pt idx="1">
                  <c:v>5.8619342797889189</c:v>
                </c:pt>
                <c:pt idx="2">
                  <c:v>6.943968015519097</c:v>
                </c:pt>
                <c:pt idx="3">
                  <c:v>15.21715615892399</c:v>
                </c:pt>
                <c:pt idx="4">
                  <c:v>28.9154692840089</c:v>
                </c:pt>
              </c:numCache>
            </c:numRef>
          </c:val>
          <c:extLst>
            <c:ext xmlns:c16="http://schemas.microsoft.com/office/drawing/2014/chart" uri="{C3380CC4-5D6E-409C-BE32-E72D297353CC}">
              <c16:uniqueId val="{00000001-357A-432E-8DA7-328A87CA5FEF}"/>
            </c:ext>
          </c:extLst>
        </c:ser>
        <c:ser>
          <c:idx val="2"/>
          <c:order val="2"/>
          <c:tx>
            <c:strRef>
              <c:f>'AFECTACION VIVENDAS-ALTO'!$F$2</c:f>
              <c:strCache>
                <c:ptCount val="1"/>
                <c:pt idx="0">
                  <c:v>HEC-RAS</c:v>
                </c:pt>
              </c:strCache>
            </c:strRef>
          </c:tx>
          <c:spPr>
            <a:solidFill>
              <a:schemeClr val="accent3"/>
            </a:solidFill>
            <a:ln>
              <a:noFill/>
            </a:ln>
            <a:effectLst/>
            <a:sp3d/>
          </c:spPr>
          <c:invertIfNegative val="0"/>
          <c:cat>
            <c:numRef>
              <c:f>'AFECTACION VIVENDAS-ALTO'!$C$3:$C$7</c:f>
              <c:numCache>
                <c:formatCode>General</c:formatCode>
                <c:ptCount val="5"/>
                <c:pt idx="0">
                  <c:v>10</c:v>
                </c:pt>
                <c:pt idx="1">
                  <c:v>25</c:v>
                </c:pt>
                <c:pt idx="2">
                  <c:v>50</c:v>
                </c:pt>
                <c:pt idx="3">
                  <c:v>100</c:v>
                </c:pt>
                <c:pt idx="4">
                  <c:v>500</c:v>
                </c:pt>
              </c:numCache>
            </c:numRef>
          </c:cat>
          <c:val>
            <c:numRef>
              <c:f>'AFECTACION VIVENDAS-ALTO'!$F$3:$F$7</c:f>
              <c:numCache>
                <c:formatCode>0.00</c:formatCode>
                <c:ptCount val="5"/>
                <c:pt idx="0">
                  <c:v>0</c:v>
                </c:pt>
                <c:pt idx="1">
                  <c:v>4.3</c:v>
                </c:pt>
                <c:pt idx="2">
                  <c:v>33.78</c:v>
                </c:pt>
                <c:pt idx="3">
                  <c:v>81.96</c:v>
                </c:pt>
                <c:pt idx="4">
                  <c:v>88.43</c:v>
                </c:pt>
              </c:numCache>
            </c:numRef>
          </c:val>
          <c:extLst>
            <c:ext xmlns:c16="http://schemas.microsoft.com/office/drawing/2014/chart" uri="{C3380CC4-5D6E-409C-BE32-E72D297353CC}">
              <c16:uniqueId val="{00000002-357A-432E-8DA7-328A87CA5FEF}"/>
            </c:ext>
          </c:extLst>
        </c:ser>
        <c:dLbls>
          <c:showLegendKey val="0"/>
          <c:showVal val="0"/>
          <c:showCatName val="0"/>
          <c:showSerName val="0"/>
          <c:showPercent val="0"/>
          <c:showBubbleSize val="0"/>
        </c:dLbls>
        <c:gapWidth val="150"/>
        <c:shape val="box"/>
        <c:axId val="491202944"/>
        <c:axId val="491209504"/>
        <c:axId val="0"/>
      </c:bar3DChart>
      <c:catAx>
        <c:axId val="491202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491209504"/>
        <c:crosses val="autoZero"/>
        <c:auto val="1"/>
        <c:lblAlgn val="ctr"/>
        <c:lblOffset val="100"/>
        <c:noMultiLvlLbl val="0"/>
      </c:catAx>
      <c:valAx>
        <c:axId val="49120950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s-ES" sz="1500" b="0" dirty="0">
                    <a:latin typeface="+mn-lt"/>
                  </a:rPr>
                  <a:t>   % Áreas  de </a:t>
                </a:r>
              </a:p>
              <a:p>
                <a:pPr>
                  <a:defRPr sz="1500"/>
                </a:pPr>
                <a:r>
                  <a:rPr lang="es-ES" sz="1500" b="0" dirty="0">
                    <a:latin typeface="+mn-lt"/>
                  </a:rPr>
                  <a:t>afectación  a </a:t>
                </a:r>
              </a:p>
              <a:p>
                <a:pPr>
                  <a:defRPr sz="1500"/>
                </a:pPr>
                <a:r>
                  <a:rPr lang="es-ES" sz="1500" b="0" dirty="0">
                    <a:latin typeface="+mn-lt"/>
                  </a:rPr>
                  <a:t>edificaciones</a:t>
                </a:r>
              </a:p>
              <a:p>
                <a:pPr>
                  <a:defRPr sz="1500"/>
                </a:pPr>
                <a:endParaRPr lang="es-ES" sz="1500" dirty="0"/>
              </a:p>
            </c:rich>
          </c:tx>
          <c:layout>
            <c:manualLayout>
              <c:xMode val="edge"/>
              <c:yMode val="edge"/>
              <c:x val="6.5886295012881624E-2"/>
              <c:y val="0.34655428366158114"/>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491202944"/>
        <c:crosses val="autoZero"/>
        <c:crossBetween val="between"/>
        <c:majorUnit val="2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cap="none" spc="0" normalizeH="0" baseline="0">
                <a:solidFill>
                  <a:schemeClr val="tx1">
                    <a:lumMod val="65000"/>
                    <a:lumOff val="35000"/>
                  </a:schemeClr>
                </a:solidFill>
                <a:latin typeface="+mj-lt"/>
                <a:ea typeface="+mj-ea"/>
                <a:cs typeface="+mj-cs"/>
              </a:defRPr>
            </a:pPr>
            <a:r>
              <a:rPr lang="es-ES" sz="1400" b="1" i="0" baseline="0" dirty="0">
                <a:effectLst/>
              </a:rPr>
              <a:t>INSTITUCIONES EDUCATIVAS-PELIGRO DE INUNDACIÓN MEDIA </a:t>
            </a:r>
          </a:p>
          <a:p>
            <a:pPr algn="ctr">
              <a:defRPr sz="1400"/>
            </a:pPr>
            <a:endParaRPr lang="es-ES" sz="1400" dirty="0">
              <a:effectLst/>
            </a:endParaRPr>
          </a:p>
        </c:rich>
      </c:tx>
      <c:layout>
        <c:manualLayout>
          <c:xMode val="edge"/>
          <c:yMode val="edge"/>
          <c:x val="0.2777841460996186"/>
          <c:y val="5.0882116920175843E-2"/>
        </c:manualLayout>
      </c:layout>
      <c:overlay val="0"/>
      <c:spPr>
        <a:noFill/>
        <a:ln>
          <a:noFill/>
        </a:ln>
        <a:effectLst/>
      </c:spPr>
      <c:txPr>
        <a:bodyPr rot="0" spcFirstLastPara="1" vertOverflow="ellipsis" vert="horz" wrap="square" anchor="ctr" anchorCtr="1"/>
        <a:lstStyle/>
        <a:p>
          <a:pPr algn="ctr">
            <a:defRPr sz="1400" b="0" i="0" u="none" strike="noStrike" kern="1200" cap="none" spc="0" normalizeH="0" baseline="0">
              <a:solidFill>
                <a:schemeClr val="tx1">
                  <a:lumMod val="65000"/>
                  <a:lumOff val="35000"/>
                </a:schemeClr>
              </a:solidFill>
              <a:latin typeface="+mj-lt"/>
              <a:ea typeface="+mj-ea"/>
              <a:cs typeface="+mj-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871013189079064"/>
          <c:y val="0.27147782374660795"/>
          <c:w val="0.75044051342010398"/>
          <c:h val="0.35344571325939095"/>
        </c:manualLayout>
      </c:layout>
      <c:bar3DChart>
        <c:barDir val="col"/>
        <c:grouping val="clustered"/>
        <c:varyColors val="0"/>
        <c:ser>
          <c:idx val="0"/>
          <c:order val="0"/>
          <c:tx>
            <c:strRef>
              <c:f>'ESCUELAS Y COLEGIOS-MEDIA (2)'!$D$2</c:f>
              <c:strCache>
                <c:ptCount val="1"/>
                <c:pt idx="0">
                  <c:v>CAESAR -Lisflood 
REACH MODE</c:v>
                </c:pt>
              </c:strCache>
            </c:strRef>
          </c:tx>
          <c:spPr>
            <a:solidFill>
              <a:schemeClr val="accent1"/>
            </a:solidFill>
            <a:ln>
              <a:noFill/>
            </a:ln>
            <a:effectLst/>
            <a:sp3d/>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'ESCUELAS Y COLEGIOS-MEDIA (2)'!$C$3:$C$5</c:f>
              <c:strCache>
                <c:ptCount val="3"/>
                <c:pt idx="0">
                  <c:v>Probabilidad alta: PR 10 Años
Intensidad Baja</c:v>
                </c:pt>
                <c:pt idx="1">
                  <c:v>Probabilidad media: PR 25 Años
Intensidad Media</c:v>
                </c:pt>
                <c:pt idx="2">
                  <c:v>Probabilidad media: PR 50 Años
Intensidad Media</c:v>
                </c:pt>
              </c:strCache>
            </c:strRef>
          </c:cat>
          <c:val>
            <c:numRef>
              <c:f>'ESCUELAS Y COLEGIOS-MEDIA (2)'!$D$3:$D$5</c:f>
              <c:numCache>
                <c:formatCode>General</c:formatCode>
                <c:ptCount val="3"/>
                <c:pt idx="0">
                  <c:v>9</c:v>
                </c:pt>
                <c:pt idx="1">
                  <c:v>4</c:v>
                </c:pt>
                <c:pt idx="2">
                  <c:v>5</c:v>
                </c:pt>
              </c:numCache>
            </c:numRef>
          </c:val>
          <c:extLst>
            <c:ext xmlns:c16="http://schemas.microsoft.com/office/drawing/2014/chart" uri="{C3380CC4-5D6E-409C-BE32-E72D297353CC}">
              <c16:uniqueId val="{00000000-8777-4A88-BD0C-27A87C315EA0}"/>
            </c:ext>
          </c:extLst>
        </c:ser>
        <c:ser>
          <c:idx val="2"/>
          <c:order val="1"/>
          <c:tx>
            <c:strRef>
              <c:f>'ESCUELAS Y COLEGIOS-MEDIA (2)'!$E$2</c:f>
              <c:strCache>
                <c:ptCount val="1"/>
                <c:pt idx="0">
                  <c:v>CAESAR -Lisflood 
CATCHMENT MODE</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'ESCUELAS Y COLEGIOS-MEDIA (2)'!$E$3:$E$5</c:f>
              <c:numCache>
                <c:formatCode>General</c:formatCode>
                <c:ptCount val="3"/>
                <c:pt idx="0">
                  <c:v>14</c:v>
                </c:pt>
                <c:pt idx="1">
                  <c:v>4</c:v>
                </c:pt>
                <c:pt idx="2">
                  <c:v>8</c:v>
                </c:pt>
              </c:numCache>
            </c:numRef>
          </c:val>
          <c:extLst>
            <c:ext xmlns:c16="http://schemas.microsoft.com/office/drawing/2014/chart" uri="{C3380CC4-5D6E-409C-BE32-E72D297353CC}">
              <c16:uniqueId val="{00000001-8777-4A88-BD0C-27A87C315EA0}"/>
            </c:ext>
          </c:extLst>
        </c:ser>
        <c:dLbls>
          <c:showLegendKey val="0"/>
          <c:showVal val="1"/>
          <c:showCatName val="0"/>
          <c:showSerName val="0"/>
          <c:showPercent val="0"/>
          <c:showBubbleSize val="0"/>
        </c:dLbls>
        <c:gapWidth val="150"/>
        <c:shape val="box"/>
        <c:axId val="491202944"/>
        <c:axId val="491209504"/>
        <c:axId val="0"/>
      </c:bar3DChart>
      <c:catAx>
        <c:axId val="491202944"/>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mn-lt"/>
                <a:ea typeface="+mn-ea"/>
                <a:cs typeface="+mn-cs"/>
              </a:defRPr>
            </a:pPr>
            <a:endParaRPr lang="es-ES"/>
          </a:p>
        </c:txPr>
        <c:crossAx val="491209504"/>
        <c:crosses val="autoZero"/>
        <c:auto val="1"/>
        <c:lblAlgn val="ctr"/>
        <c:lblOffset val="100"/>
        <c:noMultiLvlLbl val="0"/>
      </c:catAx>
      <c:valAx>
        <c:axId val="491209504"/>
        <c:scaling>
          <c:orientation val="minMax"/>
          <c:max val="2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r>
                  <a:rPr lang="es-ES" sz="1200" baseline="0"/>
                  <a:t>% de edificaciones afectadas</a:t>
                </a:r>
                <a:endParaRPr lang="es-ES" sz="1200"/>
              </a:p>
            </c:rich>
          </c:tx>
          <c:layout>
            <c:manualLayout>
              <c:xMode val="edge"/>
              <c:yMode val="edge"/>
              <c:x val="0.23819222127750464"/>
              <c:y val="0.17300235775612793"/>
            </c:manualLayout>
          </c:layout>
          <c:overlay val="0"/>
          <c:spPr>
            <a:noFill/>
            <a:ln>
              <a:noFill/>
            </a:ln>
            <a:effectLst/>
          </c:spPr>
          <c:txPr>
            <a:bodyPr rot="-540000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endParaRPr lang="es-E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1202944"/>
        <c:crosses val="autoZero"/>
        <c:crossBetween val="between"/>
        <c:majorUnit val="4"/>
        <c:minorUnit val="0.2"/>
      </c:valAx>
      <c:spPr>
        <a:noFill/>
        <a:ln>
          <a:noFill/>
        </a:ln>
        <a:effectLst/>
      </c:spPr>
    </c:plotArea>
    <c:legend>
      <c:legendPos val="r"/>
      <c:layout>
        <c:manualLayout>
          <c:xMode val="edge"/>
          <c:yMode val="edge"/>
          <c:x val="6.027095577879419E-2"/>
          <c:y val="0.18817044233420763"/>
          <c:w val="0.14506275148847916"/>
          <c:h val="0.6978573303957715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0" normalizeH="0" baseline="0">
                <a:solidFill>
                  <a:schemeClr val="tx1">
                    <a:lumMod val="65000"/>
                    <a:lumOff val="35000"/>
                  </a:schemeClr>
                </a:solidFill>
                <a:latin typeface="+mj-lt"/>
                <a:ea typeface="+mj-ea"/>
                <a:cs typeface="+mj-cs"/>
              </a:defRPr>
            </a:pPr>
            <a:r>
              <a:rPr lang="es-ES" sz="1400" b="1" i="0" baseline="0" dirty="0">
                <a:effectLst/>
              </a:rPr>
              <a:t>INSTITUCIONES EDUCATIVAS - PELIGRO DE INUNDACIÓN ALTO  </a:t>
            </a:r>
            <a:endParaRPr lang="es-ES" sz="1400" b="1" dirty="0">
              <a:effectLst/>
            </a:endParaRPr>
          </a:p>
        </c:rich>
      </c:tx>
      <c:layout>
        <c:manualLayout>
          <c:xMode val="edge"/>
          <c:yMode val="edge"/>
          <c:x val="0.2612472951028077"/>
          <c:y val="4.470315971497827E-2"/>
        </c:manualLayout>
      </c:layout>
      <c:overlay val="0"/>
      <c:spPr>
        <a:noFill/>
        <a:ln>
          <a:noFill/>
        </a:ln>
        <a:effectLst/>
      </c:spPr>
      <c:txPr>
        <a:bodyPr rot="0" spcFirstLastPara="1" vertOverflow="ellipsis" vert="horz" wrap="square" anchor="ctr" anchorCtr="1"/>
        <a:lstStyle/>
        <a:p>
          <a:pPr>
            <a:defRPr sz="1400" b="1" i="0" u="none" strike="noStrike" kern="1200" cap="none" spc="0" normalizeH="0" baseline="0">
              <a:solidFill>
                <a:schemeClr val="tx1">
                  <a:lumMod val="65000"/>
                  <a:lumOff val="35000"/>
                </a:schemeClr>
              </a:solidFill>
              <a:latin typeface="+mj-lt"/>
              <a:ea typeface="+mj-ea"/>
              <a:cs typeface="+mj-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619057997112911"/>
          <c:y val="0.2714776643557929"/>
          <c:w val="0.75044051342010398"/>
          <c:h val="0.35344571325939095"/>
        </c:manualLayout>
      </c:layout>
      <c:bar3DChart>
        <c:barDir val="col"/>
        <c:grouping val="clustered"/>
        <c:varyColors val="0"/>
        <c:ser>
          <c:idx val="0"/>
          <c:order val="0"/>
          <c:tx>
            <c:strRef>
              <c:f>'ESCUELAS Y COLEGIOS-ALTA'!$D$2</c:f>
              <c:strCache>
                <c:ptCount val="1"/>
                <c:pt idx="0">
                  <c:v>CAESAR -Lisflood 
REACH MODE</c:v>
                </c:pt>
              </c:strCache>
            </c:strRef>
          </c:tx>
          <c:spPr>
            <a:solidFill>
              <a:schemeClr val="accent1"/>
            </a:solidFill>
            <a:ln>
              <a:noFill/>
            </a:ln>
            <a:effectLst/>
            <a:sp3d/>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'ESCUELAS Y COLEGIOS-ALTA'!$C$3:$C$7</c:f>
              <c:strCache>
                <c:ptCount val="5"/>
                <c:pt idx="0">
                  <c:v>Probabilidad alta: PR 10 Años
Intensidad Media </c:v>
                </c:pt>
                <c:pt idx="1">
                  <c:v>Probabilidad media: PR 25 Años
Intensidad Alta</c:v>
                </c:pt>
                <c:pt idx="2">
                  <c:v>Probabilidad media: PR 50 Años
Intensidad Alta</c:v>
                </c:pt>
                <c:pt idx="3">
                  <c:v>Probabilidad baja: PR 100 Años
Intensidad Alta</c:v>
                </c:pt>
                <c:pt idx="4">
                  <c:v>Probabilidad baja: PR 500 Años
Intensidad Alta</c:v>
                </c:pt>
              </c:strCache>
            </c:strRef>
          </c:cat>
          <c:val>
            <c:numRef>
              <c:f>'ESCUELAS Y COLEGIOS-ALTA'!$D$3:$D$7</c:f>
              <c:numCache>
                <c:formatCode>0</c:formatCode>
                <c:ptCount val="5"/>
                <c:pt idx="0">
                  <c:v>3</c:v>
                </c:pt>
                <c:pt idx="1">
                  <c:v>2</c:v>
                </c:pt>
                <c:pt idx="2">
                  <c:v>3</c:v>
                </c:pt>
                <c:pt idx="3">
                  <c:v>3</c:v>
                </c:pt>
                <c:pt idx="4">
                  <c:v>10</c:v>
                </c:pt>
              </c:numCache>
            </c:numRef>
          </c:val>
          <c:extLst>
            <c:ext xmlns:c16="http://schemas.microsoft.com/office/drawing/2014/chart" uri="{C3380CC4-5D6E-409C-BE32-E72D297353CC}">
              <c16:uniqueId val="{00000000-48B0-41BA-9CE6-92642D2E36AD}"/>
            </c:ext>
          </c:extLst>
        </c:ser>
        <c:ser>
          <c:idx val="2"/>
          <c:order val="1"/>
          <c:tx>
            <c:strRef>
              <c:f>'ESCUELAS Y COLEGIOS-ALTA'!$E$2</c:f>
              <c:strCache>
                <c:ptCount val="1"/>
                <c:pt idx="0">
                  <c:v>CAESAR -Lisflood 
CATCHMENT MODE</c:v>
                </c:pt>
              </c:strCache>
            </c:strRef>
          </c:tx>
          <c:spPr>
            <a:solidFill>
              <a:schemeClr val="accent3"/>
            </a:solidFill>
            <a:ln>
              <a:noFill/>
            </a:ln>
            <a:effectLst/>
            <a:sp3d/>
          </c:spPr>
          <c:invertIfNegative val="0"/>
          <c:dLbls>
            <c:dLbl>
              <c:idx val="4"/>
              <c:layout>
                <c:manualLayout>
                  <c:x val="6.549707964251367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B0-41BA-9CE6-92642D2E36A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'ESCUELAS Y COLEGIOS-ALTA'!$E$3:$E$7</c:f>
              <c:numCache>
                <c:formatCode>0</c:formatCode>
                <c:ptCount val="5"/>
                <c:pt idx="0">
                  <c:v>4</c:v>
                </c:pt>
                <c:pt idx="1">
                  <c:v>2</c:v>
                </c:pt>
                <c:pt idx="2">
                  <c:v>4</c:v>
                </c:pt>
                <c:pt idx="3">
                  <c:v>8</c:v>
                </c:pt>
                <c:pt idx="4">
                  <c:v>13</c:v>
                </c:pt>
              </c:numCache>
            </c:numRef>
          </c:val>
          <c:extLst>
            <c:ext xmlns:c16="http://schemas.microsoft.com/office/drawing/2014/chart" uri="{C3380CC4-5D6E-409C-BE32-E72D297353CC}">
              <c16:uniqueId val="{00000002-48B0-41BA-9CE6-92642D2E36AD}"/>
            </c:ext>
          </c:extLst>
        </c:ser>
        <c:dLbls>
          <c:showLegendKey val="0"/>
          <c:showVal val="1"/>
          <c:showCatName val="0"/>
          <c:showSerName val="0"/>
          <c:showPercent val="0"/>
          <c:showBubbleSize val="0"/>
        </c:dLbls>
        <c:gapWidth val="150"/>
        <c:shape val="box"/>
        <c:axId val="491202944"/>
        <c:axId val="491209504"/>
        <c:axId val="0"/>
      </c:bar3DChart>
      <c:catAx>
        <c:axId val="491202944"/>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s-ES"/>
          </a:p>
        </c:txPr>
        <c:crossAx val="491209504"/>
        <c:crosses val="autoZero"/>
        <c:auto val="1"/>
        <c:lblAlgn val="ctr"/>
        <c:lblOffset val="100"/>
        <c:noMultiLvlLbl val="0"/>
      </c:catAx>
      <c:valAx>
        <c:axId val="491209504"/>
        <c:scaling>
          <c:orientation val="minMax"/>
          <c:max val="2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r>
                  <a:rPr lang="es-ES" sz="1200" baseline="0"/>
                  <a:t>CANTIDAD DE INSTITUCIONES EDUCATIVAS </a:t>
                </a:r>
                <a:endParaRPr lang="es-ES" sz="1200"/>
              </a:p>
            </c:rich>
          </c:tx>
          <c:layout>
            <c:manualLayout>
              <c:xMode val="edge"/>
              <c:yMode val="edge"/>
              <c:x val="0.21044411086122983"/>
              <c:y val="0.17883887840979726"/>
            </c:manualLayout>
          </c:layout>
          <c:overlay val="0"/>
          <c:spPr>
            <a:noFill/>
            <a:ln>
              <a:noFill/>
            </a:ln>
            <a:effectLst/>
          </c:spPr>
          <c:txPr>
            <a:bodyPr rot="-540000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endParaRPr lang="es-E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1202944"/>
        <c:crosses val="autoZero"/>
        <c:crossBetween val="between"/>
        <c:majorUnit val="4"/>
        <c:minorUnit val="0.2"/>
      </c:valAx>
      <c:spPr>
        <a:noFill/>
        <a:ln>
          <a:noFill/>
        </a:ln>
        <a:effectLst/>
      </c:spPr>
    </c:plotArea>
    <c:legend>
      <c:legendPos val="r"/>
      <c:layout>
        <c:manualLayout>
          <c:xMode val="edge"/>
          <c:yMode val="edge"/>
          <c:x val="6.0728902309414724E-2"/>
          <c:y val="0.26470968967133512"/>
          <c:w val="0.14506275148847916"/>
          <c:h val="0.5069850972261354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mj-lt"/>
                <a:ea typeface="+mj-ea"/>
                <a:cs typeface="+mj-cs"/>
              </a:defRPr>
            </a:pPr>
            <a:r>
              <a:rPr lang="es-ES" sz="1200" b="1" i="0" baseline="0" dirty="0">
                <a:effectLst/>
              </a:rPr>
              <a:t>CENTROS DE SALUD –PELIGRO DE INUNDACIÓN MEDIA </a:t>
            </a:r>
          </a:p>
          <a:p>
            <a:pPr>
              <a:defRPr sz="1200"/>
            </a:pPr>
            <a:endParaRPr lang="es-ES" sz="1200" dirty="0">
              <a:effectLst/>
            </a:endParaRPr>
          </a:p>
        </c:rich>
      </c:tx>
      <c:layout>
        <c:manualLayout>
          <c:xMode val="edge"/>
          <c:yMode val="edge"/>
          <c:x val="0.33994634654582195"/>
          <c:y val="6.6555158033862777E-2"/>
        </c:manualLayout>
      </c:layout>
      <c:overlay val="0"/>
      <c:spPr>
        <a:noFill/>
        <a:ln>
          <a:noFill/>
        </a:ln>
        <a:effectLst/>
      </c:spPr>
      <c:txPr>
        <a:bodyPr rot="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mj-lt"/>
              <a:ea typeface="+mj-ea"/>
              <a:cs typeface="+mj-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619057997112911"/>
          <c:y val="0.2714776643557929"/>
          <c:w val="0.75044051342010398"/>
          <c:h val="0.35344571325939095"/>
        </c:manualLayout>
      </c:layout>
      <c:bar3DChart>
        <c:barDir val="col"/>
        <c:grouping val="clustered"/>
        <c:varyColors val="0"/>
        <c:ser>
          <c:idx val="0"/>
          <c:order val="0"/>
          <c:tx>
            <c:strRef>
              <c:f>'CENTROS DE SALUD-MEDIA (2)'!$D$2</c:f>
              <c:strCache>
                <c:ptCount val="1"/>
                <c:pt idx="0">
                  <c:v>CAESAR -Lisflood 
REACH MODE</c:v>
                </c:pt>
              </c:strCache>
            </c:strRef>
          </c:tx>
          <c:spPr>
            <a:solidFill>
              <a:schemeClr val="accent1"/>
            </a:solidFill>
            <a:ln>
              <a:noFill/>
            </a:ln>
            <a:effectLst/>
            <a:sp3d/>
          </c:spPr>
          <c:invertIfNegative val="0"/>
          <c:dLbls>
            <c:dLbl>
              <c:idx val="0"/>
              <c:layout>
                <c:manualLayout>
                  <c:x val="0"/>
                  <c:y val="-4.15008789086802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4A0-42A0-AE3E-21DDB54E815A}"/>
                </c:ext>
              </c:extLst>
            </c:dLbl>
            <c:dLbl>
              <c:idx val="1"/>
              <c:layout>
                <c:manualLayout>
                  <c:x val="-1.583632966250537E-3"/>
                  <c:y val="-6.38475060133542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4A0-42A0-AE3E-21DDB54E815A}"/>
                </c:ext>
              </c:extLst>
            </c:dLbl>
            <c:dLbl>
              <c:idx val="2"/>
              <c:layout>
                <c:manualLayout>
                  <c:x val="4.7508988987516113E-3"/>
                  <c:y val="-6.70398813140219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4A0-42A0-AE3E-21DDB54E815A}"/>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'CENTROS DE SALUD-MEDIA (2)'!$C$3:$C$5</c:f>
              <c:strCache>
                <c:ptCount val="3"/>
                <c:pt idx="0">
                  <c:v>Probabilidad alta: PR 10 Años
Intensidad Baja </c:v>
                </c:pt>
                <c:pt idx="1">
                  <c:v>Probabilidad media: PR 25 Años
Intensidad Media</c:v>
                </c:pt>
                <c:pt idx="2">
                  <c:v>Probabilidad media: PR 50 Años
Intensidad Media</c:v>
                </c:pt>
              </c:strCache>
            </c:strRef>
          </c:cat>
          <c:val>
            <c:numRef>
              <c:f>'CENTROS DE SALUD-MEDIA (2)'!$D$3:$D$5</c:f>
              <c:numCache>
                <c:formatCode>General</c:formatCode>
                <c:ptCount val="3"/>
                <c:pt idx="0">
                  <c:v>3</c:v>
                </c:pt>
                <c:pt idx="1">
                  <c:v>3</c:v>
                </c:pt>
                <c:pt idx="2">
                  <c:v>3</c:v>
                </c:pt>
              </c:numCache>
            </c:numRef>
          </c:val>
          <c:extLst>
            <c:ext xmlns:c16="http://schemas.microsoft.com/office/drawing/2014/chart" uri="{C3380CC4-5D6E-409C-BE32-E72D297353CC}">
              <c16:uniqueId val="{00000000-A4A0-42A0-AE3E-21DDB54E815A}"/>
            </c:ext>
          </c:extLst>
        </c:ser>
        <c:ser>
          <c:idx val="2"/>
          <c:order val="1"/>
          <c:tx>
            <c:strRef>
              <c:f>'CENTROS DE SALUD-MEDIA (2)'!$E$2</c:f>
              <c:strCache>
                <c:ptCount val="1"/>
                <c:pt idx="0">
                  <c:v>CAESAR -Lisflood 
CATCHMENT MODE</c:v>
                </c:pt>
              </c:strCache>
            </c:strRef>
          </c:tx>
          <c:spPr>
            <a:solidFill>
              <a:schemeClr val="accent3"/>
            </a:solidFill>
            <a:ln>
              <a:noFill/>
            </a:ln>
            <a:effectLst/>
            <a:sp3d/>
          </c:spPr>
          <c:invertIfNegative val="0"/>
          <c:dLbls>
            <c:dLbl>
              <c:idx val="0"/>
              <c:layout>
                <c:manualLayout>
                  <c:x val="7.9181648312526848E-3"/>
                  <c:y val="-5.42703801113510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4A0-42A0-AE3E-21DDB54E815A}"/>
                </c:ext>
              </c:extLst>
            </c:dLbl>
            <c:dLbl>
              <c:idx val="1"/>
              <c:layout>
                <c:manualLayout>
                  <c:x val="0"/>
                  <c:y val="-5.107800481068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4A0-42A0-AE3E-21DDB54E815A}"/>
                </c:ext>
              </c:extLst>
            </c:dLbl>
            <c:dLbl>
              <c:idx val="2"/>
              <c:layout>
                <c:manualLayout>
                  <c:x val="-1.583632966250653E-3"/>
                  <c:y val="-5.7462755412018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4A0-42A0-AE3E-21DDB54E815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'CENTROS DE SALUD-MEDIA (2)'!$E$3:$E$5</c:f>
              <c:numCache>
                <c:formatCode>General</c:formatCode>
                <c:ptCount val="3"/>
                <c:pt idx="0">
                  <c:v>2</c:v>
                </c:pt>
                <c:pt idx="1">
                  <c:v>2</c:v>
                </c:pt>
                <c:pt idx="2">
                  <c:v>3</c:v>
                </c:pt>
              </c:numCache>
            </c:numRef>
          </c:val>
          <c:extLst>
            <c:ext xmlns:c16="http://schemas.microsoft.com/office/drawing/2014/chart" uri="{C3380CC4-5D6E-409C-BE32-E72D297353CC}">
              <c16:uniqueId val="{00000001-A4A0-42A0-AE3E-21DDB54E815A}"/>
            </c:ext>
          </c:extLst>
        </c:ser>
        <c:dLbls>
          <c:showLegendKey val="0"/>
          <c:showVal val="1"/>
          <c:showCatName val="0"/>
          <c:showSerName val="0"/>
          <c:showPercent val="0"/>
          <c:showBubbleSize val="0"/>
        </c:dLbls>
        <c:gapWidth val="150"/>
        <c:shape val="box"/>
        <c:axId val="491202944"/>
        <c:axId val="491209504"/>
        <c:axId val="0"/>
      </c:bar3DChart>
      <c:catAx>
        <c:axId val="491202944"/>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mn-lt"/>
                <a:ea typeface="+mn-ea"/>
                <a:cs typeface="+mn-cs"/>
              </a:defRPr>
            </a:pPr>
            <a:endParaRPr lang="es-ES"/>
          </a:p>
        </c:txPr>
        <c:crossAx val="491209504"/>
        <c:crosses val="autoZero"/>
        <c:auto val="1"/>
        <c:lblAlgn val="ctr"/>
        <c:lblOffset val="100"/>
        <c:noMultiLvlLbl val="0"/>
      </c:catAx>
      <c:valAx>
        <c:axId val="491209504"/>
        <c:scaling>
          <c:orientation val="minMax"/>
          <c:max val="8"/>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r>
                  <a:rPr lang="es-ES" sz="1200" baseline="0"/>
                  <a:t>% de edificaciones afectadas</a:t>
                </a:r>
                <a:endParaRPr lang="es-ES" sz="1200"/>
              </a:p>
            </c:rich>
          </c:tx>
          <c:layout>
            <c:manualLayout>
              <c:xMode val="edge"/>
              <c:yMode val="edge"/>
              <c:x val="0.20017675462423329"/>
              <c:y val="0.1840343788206274"/>
            </c:manualLayout>
          </c:layout>
          <c:overlay val="0"/>
          <c:spPr>
            <a:noFill/>
            <a:ln>
              <a:noFill/>
            </a:ln>
            <a:effectLst/>
          </c:spPr>
          <c:txPr>
            <a:bodyPr rot="-540000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endParaRPr lang="es-E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1202944"/>
        <c:crosses val="autoZero"/>
        <c:crossBetween val="between"/>
        <c:majorUnit val="4"/>
        <c:minorUnit val="0.2"/>
      </c:valAx>
      <c:spPr>
        <a:noFill/>
        <a:ln>
          <a:noFill/>
        </a:ln>
        <a:effectLst/>
      </c:spPr>
    </c:plotArea>
    <c:legend>
      <c:legendPos val="r"/>
      <c:layout>
        <c:manualLayout>
          <c:xMode val="edge"/>
          <c:yMode val="edge"/>
          <c:x val="1.5288870096821996E-2"/>
          <c:y val="0.20507197377800657"/>
          <c:w val="0.14506275148847916"/>
          <c:h val="0.5185527817991361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0" normalizeH="0" baseline="0">
                <a:solidFill>
                  <a:schemeClr val="tx1">
                    <a:lumMod val="65000"/>
                    <a:lumOff val="35000"/>
                  </a:schemeClr>
                </a:solidFill>
                <a:latin typeface="+mj-lt"/>
                <a:ea typeface="+mj-ea"/>
                <a:cs typeface="+mj-cs"/>
              </a:defRPr>
            </a:pPr>
            <a:r>
              <a:rPr lang="es-ES" sz="1400" b="1" dirty="0">
                <a:effectLst/>
              </a:rPr>
              <a:t>VIVIENDAS</a:t>
            </a:r>
            <a:r>
              <a:rPr lang="es-ES" sz="1400" b="1" baseline="0" dirty="0">
                <a:effectLst/>
              </a:rPr>
              <a:t> - PELIGRO DE INUNDACIÓN ALTO  </a:t>
            </a:r>
            <a:endParaRPr lang="es-ES" sz="1400" b="1" dirty="0">
              <a:effectLst/>
            </a:endParaRPr>
          </a:p>
        </c:rich>
      </c:tx>
      <c:layout>
        <c:manualLayout>
          <c:xMode val="edge"/>
          <c:yMode val="edge"/>
          <c:x val="0.16362440077459622"/>
          <c:y val="9.3371825846036594E-2"/>
        </c:manualLayout>
      </c:layout>
      <c:overlay val="0"/>
      <c:spPr>
        <a:noFill/>
        <a:ln>
          <a:noFill/>
        </a:ln>
        <a:effectLst/>
      </c:spPr>
      <c:txPr>
        <a:bodyPr rot="0" spcFirstLastPara="1" vertOverflow="ellipsis" vert="horz" wrap="square" anchor="ctr" anchorCtr="1"/>
        <a:lstStyle/>
        <a:p>
          <a:pPr>
            <a:defRPr sz="1400" b="1" i="0" u="none" strike="noStrike" kern="1200" cap="none" spc="0" normalizeH="0" baseline="0">
              <a:solidFill>
                <a:schemeClr val="tx1">
                  <a:lumMod val="65000"/>
                  <a:lumOff val="35000"/>
                </a:schemeClr>
              </a:solidFill>
              <a:latin typeface="+mj-lt"/>
              <a:ea typeface="+mj-ea"/>
              <a:cs typeface="+mj-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619057997112911"/>
          <c:y val="0.2714776643557929"/>
          <c:w val="0.75044051342010398"/>
          <c:h val="0.35344571325939095"/>
        </c:manualLayout>
      </c:layout>
      <c:bar3DChart>
        <c:barDir val="col"/>
        <c:grouping val="clustered"/>
        <c:varyColors val="0"/>
        <c:ser>
          <c:idx val="0"/>
          <c:order val="0"/>
          <c:tx>
            <c:strRef>
              <c:f>'VIVIENDA -BAJA'!$D$2</c:f>
              <c:strCache>
                <c:ptCount val="1"/>
                <c:pt idx="0">
                  <c:v>CAESAR -Lisflood 
REACH MODE</c:v>
                </c:pt>
              </c:strCache>
            </c:strRef>
          </c:tx>
          <c:spPr>
            <a:solidFill>
              <a:schemeClr val="accent1"/>
            </a:solidFill>
            <a:ln>
              <a:noFill/>
            </a:ln>
            <a:effectLst/>
            <a:sp3d/>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'VIVIENDA -BAJA'!$C$3:$C$7</c:f>
              <c:strCache>
                <c:ptCount val="5"/>
                <c:pt idx="0">
                  <c:v>Probabilidad alta: PR 10 Años
Intensidad Media </c:v>
                </c:pt>
                <c:pt idx="1">
                  <c:v>Probabilidad media: PR 25 Años
Intensidad Alta</c:v>
                </c:pt>
                <c:pt idx="2">
                  <c:v>Probabilidad media: PR 50 Años
Intensidad Alta</c:v>
                </c:pt>
                <c:pt idx="3">
                  <c:v>Probabilidad baja: PR 100 Años
Intensidad Alta</c:v>
                </c:pt>
                <c:pt idx="4">
                  <c:v>Probabilidad baja: PR 500 Años
Intensidad Alta</c:v>
                </c:pt>
              </c:strCache>
            </c:strRef>
          </c:cat>
          <c:val>
            <c:numRef>
              <c:f>'VIVIENDA -BAJA'!$D$3:$D$7</c:f>
              <c:numCache>
                <c:formatCode>General</c:formatCode>
                <c:ptCount val="5"/>
                <c:pt idx="0">
                  <c:v>548</c:v>
                </c:pt>
                <c:pt idx="1">
                  <c:v>260</c:v>
                </c:pt>
                <c:pt idx="2">
                  <c:v>379</c:v>
                </c:pt>
                <c:pt idx="3">
                  <c:v>800</c:v>
                </c:pt>
                <c:pt idx="4">
                  <c:v>3659</c:v>
                </c:pt>
              </c:numCache>
            </c:numRef>
          </c:val>
          <c:extLst>
            <c:ext xmlns:c16="http://schemas.microsoft.com/office/drawing/2014/chart" uri="{C3380CC4-5D6E-409C-BE32-E72D297353CC}">
              <c16:uniqueId val="{00000000-089C-4CC2-AA6D-9E9CF20A3EA4}"/>
            </c:ext>
          </c:extLst>
        </c:ser>
        <c:ser>
          <c:idx val="2"/>
          <c:order val="1"/>
          <c:tx>
            <c:strRef>
              <c:f>'VIVIENDA -BAJA'!$E$2</c:f>
              <c:strCache>
                <c:ptCount val="1"/>
                <c:pt idx="0">
                  <c:v>CAESAR -Lisflood 
CATCHMENT MODE</c:v>
                </c:pt>
              </c:strCache>
            </c:strRef>
          </c:tx>
          <c:spPr>
            <a:solidFill>
              <a:schemeClr val="accent3"/>
            </a:solidFill>
            <a:ln>
              <a:noFill/>
            </a:ln>
            <a:effectLst/>
            <a:sp3d/>
          </c:spPr>
          <c:invertIfNegative val="0"/>
          <c:dLbls>
            <c:dLbl>
              <c:idx val="4"/>
              <c:layout>
                <c:manualLayout>
                  <c:x val="3.2750575937833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9C-4CC2-AA6D-9E9CF20A3EA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'VIVIENDA -BAJA'!$E$3:$E$7</c:f>
              <c:numCache>
                <c:formatCode>General</c:formatCode>
                <c:ptCount val="5"/>
                <c:pt idx="0">
                  <c:v>540</c:v>
                </c:pt>
                <c:pt idx="1">
                  <c:v>312</c:v>
                </c:pt>
                <c:pt idx="2">
                  <c:v>356</c:v>
                </c:pt>
                <c:pt idx="3">
                  <c:v>1200</c:v>
                </c:pt>
                <c:pt idx="4">
                  <c:v>2366</c:v>
                </c:pt>
              </c:numCache>
            </c:numRef>
          </c:val>
          <c:extLst>
            <c:ext xmlns:c16="http://schemas.microsoft.com/office/drawing/2014/chart" uri="{C3380CC4-5D6E-409C-BE32-E72D297353CC}">
              <c16:uniqueId val="{00000002-089C-4CC2-AA6D-9E9CF20A3EA4}"/>
            </c:ext>
          </c:extLst>
        </c:ser>
        <c:dLbls>
          <c:showLegendKey val="0"/>
          <c:showVal val="1"/>
          <c:showCatName val="0"/>
          <c:showSerName val="0"/>
          <c:showPercent val="0"/>
          <c:showBubbleSize val="0"/>
        </c:dLbls>
        <c:gapWidth val="150"/>
        <c:shape val="box"/>
        <c:axId val="491202944"/>
        <c:axId val="491209504"/>
        <c:axId val="0"/>
      </c:bar3DChart>
      <c:catAx>
        <c:axId val="491202944"/>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cap="none" spc="0" normalizeH="0" baseline="0">
                <a:solidFill>
                  <a:schemeClr val="tx1">
                    <a:lumMod val="65000"/>
                    <a:lumOff val="35000"/>
                  </a:schemeClr>
                </a:solidFill>
                <a:latin typeface="+mn-lt"/>
                <a:ea typeface="+mn-ea"/>
                <a:cs typeface="+mn-cs"/>
              </a:defRPr>
            </a:pPr>
            <a:endParaRPr lang="es-ES"/>
          </a:p>
        </c:txPr>
        <c:crossAx val="491209504"/>
        <c:crosses val="autoZero"/>
        <c:auto val="1"/>
        <c:lblAlgn val="ctr"/>
        <c:lblOffset val="100"/>
        <c:noMultiLvlLbl val="0"/>
      </c:catAx>
      <c:valAx>
        <c:axId val="491209504"/>
        <c:scaling>
          <c:orientation val="minMax"/>
          <c:max val="400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CANTIDAD</a:t>
                </a:r>
                <a:r>
                  <a:rPr lang="es-ES" baseline="0"/>
                  <a:t> DE VIVIENDAS </a:t>
                </a:r>
                <a:endParaRPr lang="es-ES"/>
              </a:p>
            </c:rich>
          </c:tx>
          <c:layout>
            <c:manualLayout>
              <c:xMode val="edge"/>
              <c:yMode val="edge"/>
              <c:x val="0.15069542344324863"/>
              <c:y val="0.35724417128313207"/>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1202944"/>
        <c:crosses val="autoZero"/>
        <c:crossBetween val="between"/>
        <c:majorUnit val="1000"/>
        <c:minorUnit val="0.2"/>
      </c:valAx>
      <c:spPr>
        <a:noFill/>
        <a:ln>
          <a:noFill/>
        </a:ln>
        <a:effectLst/>
      </c:spPr>
    </c:plotArea>
    <c:legend>
      <c:legendPos val="r"/>
      <c:layout>
        <c:manualLayout>
          <c:xMode val="edge"/>
          <c:yMode val="edge"/>
          <c:x val="1.8911391534573815E-4"/>
          <c:y val="0.26545902618635797"/>
          <c:w val="0.14506275148847916"/>
          <c:h val="0.4587002358250024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mj-lt"/>
                <a:ea typeface="+mj-ea"/>
                <a:cs typeface="+mj-cs"/>
              </a:defRPr>
            </a:pPr>
            <a:r>
              <a:rPr lang="es-ES" sz="1400" b="1" i="0" baseline="0">
                <a:effectLst/>
              </a:rPr>
              <a:t>VIVIENDAS - PELIGRO  DE INUNDACIÓN  MEDIO  </a:t>
            </a:r>
          </a:p>
          <a:p>
            <a:pPr>
              <a:defRPr sz="1400"/>
            </a:pPr>
            <a:endParaRPr lang="es-ES" sz="1400">
              <a:effectLst/>
            </a:endParaRPr>
          </a:p>
        </c:rich>
      </c:tx>
      <c:layout>
        <c:manualLayout>
          <c:xMode val="edge"/>
          <c:yMode val="edge"/>
          <c:x val="0.19073855550037525"/>
          <c:y val="5.9774699020314466E-2"/>
        </c:manualLayout>
      </c:layout>
      <c:overlay val="0"/>
      <c:spPr>
        <a:noFill/>
        <a:ln>
          <a:noFill/>
        </a:ln>
        <a:effectLst/>
      </c:spPr>
      <c:txPr>
        <a:bodyPr rot="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mj-lt"/>
              <a:ea typeface="+mj-ea"/>
              <a:cs typeface="+mj-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619057997112911"/>
          <c:y val="0.2714776643557929"/>
          <c:w val="0.75044051342010398"/>
          <c:h val="0.35344571325939095"/>
        </c:manualLayout>
      </c:layout>
      <c:bar3DChart>
        <c:barDir val="col"/>
        <c:grouping val="clustered"/>
        <c:varyColors val="0"/>
        <c:ser>
          <c:idx val="0"/>
          <c:order val="0"/>
          <c:tx>
            <c:strRef>
              <c:f>'VIVIENDA-MEDIA (2)'!$D$2</c:f>
              <c:strCache>
                <c:ptCount val="1"/>
                <c:pt idx="0">
                  <c:v>CAESAR -Lisflood 
REACH MODE</c:v>
                </c:pt>
              </c:strCache>
            </c:strRef>
          </c:tx>
          <c:spPr>
            <a:solidFill>
              <a:schemeClr val="accent1"/>
            </a:solidFill>
            <a:ln>
              <a:noFill/>
            </a:ln>
            <a:effectLst/>
            <a:sp3d/>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'VIVIENDA-MEDIA (2)'!$C$3:$C$5</c:f>
              <c:strCache>
                <c:ptCount val="3"/>
                <c:pt idx="0">
                  <c:v>Probabilidad alta: PR 10 Años
Intensidad Media </c:v>
                </c:pt>
                <c:pt idx="1">
                  <c:v>Probabilidad media: PR 25 Años
Intensidad Media</c:v>
                </c:pt>
                <c:pt idx="2">
                  <c:v>Probabilidad media: PR 50 Años
Intensidad Media</c:v>
                </c:pt>
              </c:strCache>
            </c:strRef>
          </c:cat>
          <c:val>
            <c:numRef>
              <c:f>'VIVIENDA-MEDIA (2)'!$D$3:$D$5</c:f>
              <c:numCache>
                <c:formatCode>General</c:formatCode>
                <c:ptCount val="3"/>
                <c:pt idx="0">
                  <c:v>2786</c:v>
                </c:pt>
                <c:pt idx="1">
                  <c:v>1261</c:v>
                </c:pt>
                <c:pt idx="2">
                  <c:v>2322</c:v>
                </c:pt>
              </c:numCache>
            </c:numRef>
          </c:val>
          <c:extLst>
            <c:ext xmlns:c16="http://schemas.microsoft.com/office/drawing/2014/chart" uri="{C3380CC4-5D6E-409C-BE32-E72D297353CC}">
              <c16:uniqueId val="{00000000-845A-4345-830A-16B7F5EB7D69}"/>
            </c:ext>
          </c:extLst>
        </c:ser>
        <c:ser>
          <c:idx val="2"/>
          <c:order val="1"/>
          <c:tx>
            <c:strRef>
              <c:f>'VIVIENDA-MEDIA (2)'!$E$2</c:f>
              <c:strCache>
                <c:ptCount val="1"/>
                <c:pt idx="0">
                  <c:v>CAESAR -Lisflood 
CATCHMENT MODE</c:v>
                </c:pt>
              </c:strCache>
            </c:strRef>
          </c:tx>
          <c:spPr>
            <a:solidFill>
              <a:schemeClr val="accent3"/>
            </a:solidFill>
            <a:ln>
              <a:noFill/>
            </a:ln>
            <a:effectLst/>
            <a:sp3d/>
          </c:spPr>
          <c:invertIfNegative val="0"/>
          <c:dLbls>
            <c:dLbl>
              <c:idx val="0"/>
              <c:layout>
                <c:manualLayout>
                  <c:x val="1.4736842919565908E-2"/>
                  <c:y val="-1.1576236811521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5A-4345-830A-16B7F5EB7D6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'VIVIENDA-MEDIA (2)'!$E$3:$E$5</c:f>
              <c:numCache>
                <c:formatCode>General</c:formatCode>
                <c:ptCount val="3"/>
                <c:pt idx="0">
                  <c:v>3938</c:v>
                </c:pt>
                <c:pt idx="1">
                  <c:v>1383</c:v>
                </c:pt>
                <c:pt idx="2">
                  <c:v>2974</c:v>
                </c:pt>
              </c:numCache>
            </c:numRef>
          </c:val>
          <c:extLst>
            <c:ext xmlns:c16="http://schemas.microsoft.com/office/drawing/2014/chart" uri="{C3380CC4-5D6E-409C-BE32-E72D297353CC}">
              <c16:uniqueId val="{00000002-845A-4345-830A-16B7F5EB7D69}"/>
            </c:ext>
          </c:extLst>
        </c:ser>
        <c:dLbls>
          <c:showLegendKey val="0"/>
          <c:showVal val="1"/>
          <c:showCatName val="0"/>
          <c:showSerName val="0"/>
          <c:showPercent val="0"/>
          <c:showBubbleSize val="0"/>
        </c:dLbls>
        <c:gapWidth val="150"/>
        <c:shape val="box"/>
        <c:axId val="491202944"/>
        <c:axId val="491209504"/>
        <c:axId val="0"/>
      </c:bar3DChart>
      <c:catAx>
        <c:axId val="491202944"/>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s-ES"/>
          </a:p>
        </c:txPr>
        <c:crossAx val="491209504"/>
        <c:crosses val="autoZero"/>
        <c:auto val="1"/>
        <c:lblAlgn val="ctr"/>
        <c:lblOffset val="100"/>
        <c:noMultiLvlLbl val="0"/>
      </c:catAx>
      <c:valAx>
        <c:axId val="491209504"/>
        <c:scaling>
          <c:orientation val="minMax"/>
          <c:max val="400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baseline="0"/>
                  <a:t>CATNIDAD DE VIVIENDAS </a:t>
                </a:r>
                <a:endParaRPr lang="es-ES"/>
              </a:p>
            </c:rich>
          </c:tx>
          <c:layout>
            <c:manualLayout>
              <c:xMode val="edge"/>
              <c:yMode val="edge"/>
              <c:x val="6.6385623148390097E-2"/>
              <c:y val="0.28201249299271242"/>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1202944"/>
        <c:crosses val="autoZero"/>
        <c:crossBetween val="between"/>
        <c:majorUnit val="1000"/>
        <c:minorUnit val="0.2"/>
      </c:valAx>
      <c:spPr>
        <a:noFill/>
        <a:ln>
          <a:noFill/>
        </a:ln>
        <a:effectLst/>
      </c:spPr>
    </c:plotArea>
    <c:legend>
      <c:legendPos val="r"/>
      <c:layout>
        <c:manualLayout>
          <c:xMode val="edge"/>
          <c:yMode val="edge"/>
          <c:x val="0.23036809379839676"/>
          <c:y val="0.84672085635727823"/>
          <c:w val="0.68051293792121592"/>
          <c:h val="0.107397293184912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Calibri"/>
                <a:ea typeface="Calibri"/>
                <a:cs typeface="Calibri"/>
              </a:defRPr>
            </a:pPr>
            <a:r>
              <a:rPr lang="es-ES" sz="1200"/>
              <a:t>Hietograma</a:t>
            </a:r>
            <a:r>
              <a:rPr lang="es-ES" sz="1200" baseline="0"/>
              <a:t> de precipitación-</a:t>
            </a:r>
            <a:r>
              <a:rPr lang="es-ES" sz="1200" b="0" i="0" u="none" strike="noStrike" kern="1200" baseline="0">
                <a:solidFill>
                  <a:srgbClr val="333333"/>
                </a:solidFill>
                <a:latin typeface="Calibri"/>
                <a:cs typeface="Calibri"/>
              </a:rPr>
              <a:t>Período</a:t>
            </a:r>
            <a:r>
              <a:rPr lang="es-ES" sz="1200" baseline="0"/>
              <a:t> de retorno 25 años</a:t>
            </a:r>
            <a:endParaRPr lang="es-ES" sz="1200"/>
          </a:p>
        </c:rich>
      </c:tx>
      <c:layout>
        <c:manualLayout>
          <c:xMode val="edge"/>
          <c:yMode val="edge"/>
          <c:x val="0.16455645345161404"/>
          <c:y val="1.5267175572519083E-2"/>
        </c:manualLayout>
      </c:layout>
      <c:overlay val="0"/>
      <c:spPr>
        <a:noFill/>
        <a:ln w="25400">
          <a:noFill/>
        </a:ln>
      </c:spPr>
    </c:title>
    <c:autoTitleDeleted val="0"/>
    <c:plotArea>
      <c:layout/>
      <c:barChart>
        <c:barDir val="col"/>
        <c:grouping val="stacked"/>
        <c:varyColors val="0"/>
        <c:ser>
          <c:idx val="0"/>
          <c:order val="0"/>
          <c:tx>
            <c:v>mm de precipitación por instante tiempo</c:v>
          </c:tx>
          <c:spPr>
            <a:solidFill>
              <a:srgbClr val="4F81BD"/>
            </a:solidFill>
            <a:ln w="25400">
              <a:noFill/>
            </a:ln>
          </c:spPr>
          <c:invertIfNegative val="0"/>
          <c:cat>
            <c:numRef>
              <c:f>'Hietograma T=25años'!$B$8:$B$43</c:f>
              <c:numCache>
                <c:formatCode>0</c:formatCode>
                <c:ptCount val="36"/>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numCache>
            </c:numRef>
          </c:cat>
          <c:val>
            <c:numRef>
              <c:f>'Hietograma T=25años'!$G$8:$G$43</c:f>
              <c:numCache>
                <c:formatCode>0.00</c:formatCode>
                <c:ptCount val="36"/>
                <c:pt idx="0">
                  <c:v>0.6073245632831572</c:v>
                </c:pt>
                <c:pt idx="1">
                  <c:v>0.63019227731113858</c:v>
                </c:pt>
                <c:pt idx="2">
                  <c:v>0.65545884893420947</c:v>
                </c:pt>
                <c:pt idx="3">
                  <c:v>0.68355968513002097</c:v>
                </c:pt>
                <c:pt idx="4">
                  <c:v>0.71504756541008874</c:v>
                </c:pt>
                <c:pt idx="5">
                  <c:v>0.75063629011970789</c:v>
                </c:pt>
                <c:pt idx="6">
                  <c:v>0.7912658124965759</c:v>
                </c:pt>
                <c:pt idx="7">
                  <c:v>0.83820251323049888</c:v>
                </c:pt>
                <c:pt idx="8">
                  <c:v>0.89319934072607055</c:v>
                </c:pt>
                <c:pt idx="9">
                  <c:v>0.95876295866286654</c:v>
                </c:pt>
                <c:pt idx="10">
                  <c:v>1.0386235887190622</c:v>
                </c:pt>
                <c:pt idx="11">
                  <c:v>1.1386172577048157</c:v>
                </c:pt>
                <c:pt idx="12">
                  <c:v>1.2684866943977156</c:v>
                </c:pt>
                <c:pt idx="13">
                  <c:v>1.4459876295673872</c:v>
                </c:pt>
                <c:pt idx="14">
                  <c:v>1.7078224854356883</c:v>
                </c:pt>
                <c:pt idx="15">
                  <c:v>2.1465594019193972</c:v>
                </c:pt>
                <c:pt idx="16">
                  <c:v>3.1028825554828714</c:v>
                </c:pt>
                <c:pt idx="17">
                  <c:v>14.255609784533045</c:v>
                </c:pt>
                <c:pt idx="18">
                  <c:v>4.3106210595695362</c:v>
                </c:pt>
                <c:pt idx="19">
                  <c:v>2.5111870552222975</c:v>
                </c:pt>
                <c:pt idx="20">
                  <c:v>1.8945749078691421</c:v>
                </c:pt>
                <c:pt idx="21">
                  <c:v>1.5626990330871067</c:v>
                </c:pt>
                <c:pt idx="22">
                  <c:v>1.3496498758765796</c:v>
                </c:pt>
                <c:pt idx="23">
                  <c:v>1.1989710729372902</c:v>
                </c:pt>
                <c:pt idx="24">
                  <c:v>1.0856177616732978</c:v>
                </c:pt>
                <c:pt idx="25">
                  <c:v>0.99660544930007688</c:v>
                </c:pt>
                <c:pt idx="26">
                  <c:v>0.92446340162879181</c:v>
                </c:pt>
                <c:pt idx="27">
                  <c:v>0.86455858986951029</c:v>
                </c:pt>
                <c:pt idx="28">
                  <c:v>0.81385005742931327</c:v>
                </c:pt>
                <c:pt idx="29">
                  <c:v>0.77025095542919786</c:v>
                </c:pt>
                <c:pt idx="30">
                  <c:v>0.73227683454808101</c:v>
                </c:pt>
                <c:pt idx="31">
                  <c:v>0.69884003928242322</c:v>
                </c:pt>
                <c:pt idx="32">
                  <c:v>0.66912361637351125</c:v>
                </c:pt>
                <c:pt idx="33">
                  <c:v>0.64250083934734192</c:v>
                </c:pt>
                <c:pt idx="34">
                  <c:v>0.61848208207140942</c:v>
                </c:pt>
                <c:pt idx="35">
                  <c:v>0.59667871549532947</c:v>
                </c:pt>
              </c:numCache>
            </c:numRef>
          </c:val>
          <c:extLst>
            <c:ext xmlns:c16="http://schemas.microsoft.com/office/drawing/2014/chart" uri="{C3380CC4-5D6E-409C-BE32-E72D297353CC}">
              <c16:uniqueId val="{00000000-8363-4299-B9C1-A79BE2D58594}"/>
            </c:ext>
          </c:extLst>
        </c:ser>
        <c:dLbls>
          <c:showLegendKey val="0"/>
          <c:showVal val="0"/>
          <c:showCatName val="0"/>
          <c:showSerName val="0"/>
          <c:showPercent val="0"/>
          <c:showBubbleSize val="0"/>
        </c:dLbls>
        <c:gapWidth val="150"/>
        <c:overlap val="100"/>
        <c:axId val="649397152"/>
        <c:axId val="1"/>
      </c:barChart>
      <c:catAx>
        <c:axId val="649397152"/>
        <c:scaling>
          <c:orientation val="minMax"/>
        </c:scaling>
        <c:delete val="0"/>
        <c:axPos val="b"/>
        <c:title>
          <c:tx>
            <c:rich>
              <a:bodyPr/>
              <a:lstStyle/>
              <a:p>
                <a:pPr>
                  <a:defRPr/>
                </a:pPr>
                <a:r>
                  <a:rPr lang="es-ES"/>
                  <a:t>Tiempo</a:t>
                </a:r>
                <a:r>
                  <a:rPr lang="es-ES" baseline="0"/>
                  <a:t> de duración (minutos)</a:t>
                </a:r>
                <a:endParaRPr lang="es-ES"/>
              </a:p>
            </c:rich>
          </c:tx>
          <c:layout>
            <c:manualLayout>
              <c:xMode val="edge"/>
              <c:yMode val="edge"/>
              <c:x val="0.37917578889304987"/>
              <c:y val="0.75937741168002892"/>
            </c:manualLayout>
          </c:layout>
          <c:overlay val="0"/>
        </c:title>
        <c:numFmt formatCode="0" sourceLinked="1"/>
        <c:majorTickMark val="none"/>
        <c:minorTickMark val="none"/>
        <c:tickLblPos val="low"/>
        <c:spPr>
          <a:noFill/>
          <a:ln w="9525" cap="flat" cmpd="sng" algn="ctr">
            <a:solidFill>
              <a:schemeClr val="tx1">
                <a:lumMod val="15000"/>
                <a:lumOff val="85000"/>
              </a:schemeClr>
            </a:solidFill>
            <a:round/>
          </a:ln>
          <a:effectLst/>
        </c:spPr>
        <c:txPr>
          <a:bodyPr rot="-5400000" vert="horz"/>
          <a:lstStyle/>
          <a:p>
            <a:pPr>
              <a:defRPr sz="900" b="0" i="0" u="none" strike="noStrike" baseline="0">
                <a:solidFill>
                  <a:srgbClr val="333333"/>
                </a:solidFill>
                <a:latin typeface="Calibri"/>
                <a:ea typeface="Calibri"/>
                <a:cs typeface="Calibri"/>
              </a:defRPr>
            </a:pPr>
            <a:endParaRPr lang="es-E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s-ES"/>
                  <a:t>Precipitación</a:t>
                </a:r>
                <a:r>
                  <a:rPr lang="es-ES" baseline="0"/>
                  <a:t> Alternada  (mm)</a:t>
                </a:r>
                <a:endParaRPr lang="es-ES"/>
              </a:p>
            </c:rich>
          </c:tx>
          <c:layout>
            <c:manualLayout>
              <c:xMode val="edge"/>
              <c:yMode val="edge"/>
              <c:x val="2.7314112291350532E-2"/>
              <c:y val="7.809747504403991E-2"/>
            </c:manualLayout>
          </c:layout>
          <c:overlay val="0"/>
        </c:title>
        <c:numFmt formatCode="0" sourceLinked="0"/>
        <c:majorTickMark val="none"/>
        <c:minorTickMark val="none"/>
        <c:tickLblPos val="nextTo"/>
        <c:spPr>
          <a:ln w="9525">
            <a:noFill/>
          </a:ln>
        </c:spPr>
        <c:txPr>
          <a:bodyPr rot="0" vert="horz"/>
          <a:lstStyle/>
          <a:p>
            <a:pPr>
              <a:defRPr sz="900" b="0" i="0" u="none" strike="noStrike" baseline="0">
                <a:solidFill>
                  <a:srgbClr val="333333"/>
                </a:solidFill>
                <a:latin typeface="Calibri"/>
                <a:ea typeface="Calibri"/>
                <a:cs typeface="Calibri"/>
              </a:defRPr>
            </a:pPr>
            <a:endParaRPr lang="es-ES"/>
          </a:p>
        </c:txPr>
        <c:crossAx val="649397152"/>
        <c:crosses val="autoZero"/>
        <c:crossBetween val="between"/>
      </c:valAx>
      <c:spPr>
        <a:noFill/>
        <a:ln w="25400">
          <a:noFill/>
        </a:ln>
      </c:spPr>
    </c:plotArea>
    <c:legend>
      <c:legendPos val="b"/>
      <c:layout>
        <c:manualLayout>
          <c:xMode val="edge"/>
          <c:yMode val="edge"/>
          <c:x val="0.30489409348334495"/>
          <c:y val="0.83199672111482104"/>
          <c:w val="0.54832286285036669"/>
          <c:h val="0.10366355130633013"/>
        </c:manualLayout>
      </c:layout>
      <c:overlay val="0"/>
      <c:spPr>
        <a:noFill/>
        <a:ln w="25400">
          <a:noFill/>
        </a:ln>
      </c:spPr>
      <c:txPr>
        <a:bodyPr/>
        <a:lstStyle/>
        <a:p>
          <a:pPr>
            <a:defRPr sz="825" b="0" i="0" u="none" strike="noStrike" baseline="0">
              <a:solidFill>
                <a:srgbClr val="333333"/>
              </a:solidFill>
              <a:latin typeface="Calibri"/>
              <a:ea typeface="Calibri"/>
              <a:cs typeface="Calibri"/>
            </a:defRPr>
          </a:pPr>
          <a:endParaRPr lang="es-E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dirty="0"/>
              <a:t>Hidrograma Microcuenca</a:t>
            </a:r>
            <a:r>
              <a:rPr lang="es-ES" sz="1400" baseline="0" dirty="0"/>
              <a:t> Río Portoviejo</a:t>
            </a:r>
            <a:endParaRPr lang="es-ES" sz="1400" dirty="0"/>
          </a:p>
        </c:rich>
      </c:tx>
      <c:layout>
        <c:manualLayout>
          <c:xMode val="edge"/>
          <c:yMode val="edge"/>
          <c:x val="0.29911818370350468"/>
          <c:y val="3.284905628391467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scatterChart>
        <c:scatterStyle val="smoothMarker"/>
        <c:varyColors val="0"/>
        <c:ser>
          <c:idx val="0"/>
          <c:order val="0"/>
          <c:tx>
            <c:strRef>
              <c:f>'24 DE MAYO -COMPLETADO (2)'!$K$3</c:f>
              <c:strCache>
                <c:ptCount val="1"/>
                <c:pt idx="0">
                  <c:v>T= 2 Años</c:v>
                </c:pt>
              </c:strCache>
            </c:strRef>
          </c:tx>
          <c:spPr>
            <a:ln w="19050" cap="rnd">
              <a:solidFill>
                <a:schemeClr val="accent1"/>
              </a:solidFill>
              <a:round/>
            </a:ln>
            <a:effectLst/>
          </c:spPr>
          <c:marker>
            <c:symbol val="none"/>
          </c:marker>
          <c:xVal>
            <c:numRef>
              <c:f>'24 DE MAYO -COMPLETADO (2)'!$J$4:$J$20</c:f>
              <c:numCache>
                <c:formatCode>h:mm</c:formatCode>
                <c:ptCount val="17"/>
                <c:pt idx="0">
                  <c:v>0.5</c:v>
                </c:pt>
                <c:pt idx="1">
                  <c:v>0.52083333333333337</c:v>
                </c:pt>
                <c:pt idx="2">
                  <c:v>0.54166666666666663</c:v>
                </c:pt>
                <c:pt idx="3">
                  <c:v>0.5625</c:v>
                </c:pt>
                <c:pt idx="4">
                  <c:v>0.58333333333333337</c:v>
                </c:pt>
                <c:pt idx="5">
                  <c:v>0.60416666666666663</c:v>
                </c:pt>
                <c:pt idx="6">
                  <c:v>0.625</c:v>
                </c:pt>
                <c:pt idx="7">
                  <c:v>0.64583333333333337</c:v>
                </c:pt>
                <c:pt idx="8">
                  <c:v>0.66666666666666663</c:v>
                </c:pt>
                <c:pt idx="9">
                  <c:v>0.6875</c:v>
                </c:pt>
                <c:pt idx="10">
                  <c:v>0.70833333333333337</c:v>
                </c:pt>
                <c:pt idx="11">
                  <c:v>0.72916666666666663</c:v>
                </c:pt>
                <c:pt idx="12">
                  <c:v>0.75</c:v>
                </c:pt>
                <c:pt idx="13">
                  <c:v>0.77083333333333337</c:v>
                </c:pt>
                <c:pt idx="14">
                  <c:v>0.79166666666666663</c:v>
                </c:pt>
                <c:pt idx="15">
                  <c:v>0.8125</c:v>
                </c:pt>
                <c:pt idx="16">
                  <c:v>0.83333333333333337</c:v>
                </c:pt>
              </c:numCache>
            </c:numRef>
          </c:xVal>
          <c:yVal>
            <c:numRef>
              <c:f>'24 DE MAYO -COMPLETADO (2)'!$K$4:$K$20</c:f>
              <c:numCache>
                <c:formatCode>0.00</c:formatCode>
                <c:ptCount val="17"/>
                <c:pt idx="0">
                  <c:v>0</c:v>
                </c:pt>
                <c:pt idx="1">
                  <c:v>0</c:v>
                </c:pt>
                <c:pt idx="2">
                  <c:v>0</c:v>
                </c:pt>
                <c:pt idx="3">
                  <c:v>1.24712</c:v>
                </c:pt>
                <c:pt idx="4">
                  <c:v>11.800789999999999</c:v>
                </c:pt>
                <c:pt idx="5">
                  <c:v>38.151060000000001</c:v>
                </c:pt>
                <c:pt idx="6">
                  <c:v>80.018529999999998</c:v>
                </c:pt>
                <c:pt idx="7">
                  <c:v>115.67968</c:v>
                </c:pt>
                <c:pt idx="8">
                  <c:v>131.98015000000001</c:v>
                </c:pt>
                <c:pt idx="9">
                  <c:v>121.35769000000001</c:v>
                </c:pt>
                <c:pt idx="10">
                  <c:v>94.169600000000003</c:v>
                </c:pt>
                <c:pt idx="11">
                  <c:v>66.551940000000002</c:v>
                </c:pt>
                <c:pt idx="12">
                  <c:v>43.638109999999998</c:v>
                </c:pt>
                <c:pt idx="13">
                  <c:v>29.28801</c:v>
                </c:pt>
                <c:pt idx="14">
                  <c:v>19.861550000000001</c:v>
                </c:pt>
                <c:pt idx="15">
                  <c:v>13.237500000000001</c:v>
                </c:pt>
                <c:pt idx="16">
                  <c:v>8.9244000000000003</c:v>
                </c:pt>
              </c:numCache>
            </c:numRef>
          </c:yVal>
          <c:smooth val="1"/>
          <c:extLst>
            <c:ext xmlns:c16="http://schemas.microsoft.com/office/drawing/2014/chart" uri="{C3380CC4-5D6E-409C-BE32-E72D297353CC}">
              <c16:uniqueId val="{00000000-5ECC-492F-9BB2-FE6B3C9E040A}"/>
            </c:ext>
          </c:extLst>
        </c:ser>
        <c:ser>
          <c:idx val="1"/>
          <c:order val="1"/>
          <c:tx>
            <c:strRef>
              <c:f>'24 DE MAYO -COMPLETADO (2)'!$L$3</c:f>
              <c:strCache>
                <c:ptCount val="1"/>
                <c:pt idx="0">
                  <c:v>T= 5 años</c:v>
                </c:pt>
              </c:strCache>
            </c:strRef>
          </c:tx>
          <c:spPr>
            <a:ln w="19050" cap="rnd">
              <a:solidFill>
                <a:schemeClr val="accent2"/>
              </a:solidFill>
              <a:round/>
            </a:ln>
            <a:effectLst/>
          </c:spPr>
          <c:marker>
            <c:symbol val="none"/>
          </c:marker>
          <c:xVal>
            <c:numRef>
              <c:f>'24 DE MAYO -COMPLETADO (2)'!$J$4:$J$20</c:f>
              <c:numCache>
                <c:formatCode>h:mm</c:formatCode>
                <c:ptCount val="17"/>
                <c:pt idx="0">
                  <c:v>0.5</c:v>
                </c:pt>
                <c:pt idx="1">
                  <c:v>0.52083333333333337</c:v>
                </c:pt>
                <c:pt idx="2">
                  <c:v>0.54166666666666663</c:v>
                </c:pt>
                <c:pt idx="3">
                  <c:v>0.5625</c:v>
                </c:pt>
                <c:pt idx="4">
                  <c:v>0.58333333333333337</c:v>
                </c:pt>
                <c:pt idx="5">
                  <c:v>0.60416666666666663</c:v>
                </c:pt>
                <c:pt idx="6">
                  <c:v>0.625</c:v>
                </c:pt>
                <c:pt idx="7">
                  <c:v>0.64583333333333337</c:v>
                </c:pt>
                <c:pt idx="8">
                  <c:v>0.66666666666666663</c:v>
                </c:pt>
                <c:pt idx="9">
                  <c:v>0.6875</c:v>
                </c:pt>
                <c:pt idx="10">
                  <c:v>0.70833333333333337</c:v>
                </c:pt>
                <c:pt idx="11">
                  <c:v>0.72916666666666663</c:v>
                </c:pt>
                <c:pt idx="12">
                  <c:v>0.75</c:v>
                </c:pt>
                <c:pt idx="13">
                  <c:v>0.77083333333333337</c:v>
                </c:pt>
                <c:pt idx="14">
                  <c:v>0.79166666666666663</c:v>
                </c:pt>
                <c:pt idx="15">
                  <c:v>0.8125</c:v>
                </c:pt>
                <c:pt idx="16">
                  <c:v>0.83333333333333337</c:v>
                </c:pt>
              </c:numCache>
            </c:numRef>
          </c:xVal>
          <c:yVal>
            <c:numRef>
              <c:f>'24 DE MAYO -COMPLETADO (2)'!$L$4:$L$20</c:f>
              <c:numCache>
                <c:formatCode>0.00</c:formatCode>
                <c:ptCount val="17"/>
                <c:pt idx="0">
                  <c:v>0</c:v>
                </c:pt>
                <c:pt idx="1">
                  <c:v>0</c:v>
                </c:pt>
                <c:pt idx="2">
                  <c:v>0</c:v>
                </c:pt>
                <c:pt idx="3">
                  <c:v>5.0224099999999998</c:v>
                </c:pt>
                <c:pt idx="4">
                  <c:v>30.86384</c:v>
                </c:pt>
                <c:pt idx="5">
                  <c:v>87.102549999999994</c:v>
                </c:pt>
                <c:pt idx="6">
                  <c:v>161.38518999999999</c:v>
                </c:pt>
                <c:pt idx="7">
                  <c:v>213.53179</c:v>
                </c:pt>
                <c:pt idx="8">
                  <c:v>226.39801</c:v>
                </c:pt>
                <c:pt idx="9">
                  <c:v>197.73815999999999</c:v>
                </c:pt>
                <c:pt idx="10">
                  <c:v>148.09661</c:v>
                </c:pt>
                <c:pt idx="11">
                  <c:v>102.80061000000001</c:v>
                </c:pt>
                <c:pt idx="12">
                  <c:v>67.926500000000004</c:v>
                </c:pt>
                <c:pt idx="13">
                  <c:v>45.625610000000002</c:v>
                </c:pt>
                <c:pt idx="14">
                  <c:v>30.848020000000002</c:v>
                </c:pt>
                <c:pt idx="15">
                  <c:v>20.594639999999998</c:v>
                </c:pt>
                <c:pt idx="16">
                  <c:v>13.867850000000001</c:v>
                </c:pt>
              </c:numCache>
            </c:numRef>
          </c:yVal>
          <c:smooth val="1"/>
          <c:extLst>
            <c:ext xmlns:c16="http://schemas.microsoft.com/office/drawing/2014/chart" uri="{C3380CC4-5D6E-409C-BE32-E72D297353CC}">
              <c16:uniqueId val="{00000001-5ECC-492F-9BB2-FE6B3C9E040A}"/>
            </c:ext>
          </c:extLst>
        </c:ser>
        <c:ser>
          <c:idx val="2"/>
          <c:order val="2"/>
          <c:tx>
            <c:strRef>
              <c:f>'24 DE MAYO -COMPLETADO (2)'!$M$3</c:f>
              <c:strCache>
                <c:ptCount val="1"/>
                <c:pt idx="0">
                  <c:v>T=10</c:v>
                </c:pt>
              </c:strCache>
            </c:strRef>
          </c:tx>
          <c:spPr>
            <a:ln w="19050" cap="rnd">
              <a:solidFill>
                <a:schemeClr val="accent3"/>
              </a:solidFill>
              <a:round/>
            </a:ln>
            <a:effectLst/>
          </c:spPr>
          <c:marker>
            <c:symbol val="none"/>
          </c:marker>
          <c:xVal>
            <c:numRef>
              <c:f>'24 DE MAYO -COMPLETADO (2)'!$J$4:$J$20</c:f>
              <c:numCache>
                <c:formatCode>h:mm</c:formatCode>
                <c:ptCount val="17"/>
                <c:pt idx="0">
                  <c:v>0.5</c:v>
                </c:pt>
                <c:pt idx="1">
                  <c:v>0.52083333333333337</c:v>
                </c:pt>
                <c:pt idx="2">
                  <c:v>0.54166666666666663</c:v>
                </c:pt>
                <c:pt idx="3">
                  <c:v>0.5625</c:v>
                </c:pt>
                <c:pt idx="4">
                  <c:v>0.58333333333333337</c:v>
                </c:pt>
                <c:pt idx="5">
                  <c:v>0.60416666666666663</c:v>
                </c:pt>
                <c:pt idx="6">
                  <c:v>0.625</c:v>
                </c:pt>
                <c:pt idx="7">
                  <c:v>0.64583333333333337</c:v>
                </c:pt>
                <c:pt idx="8">
                  <c:v>0.66666666666666663</c:v>
                </c:pt>
                <c:pt idx="9">
                  <c:v>0.6875</c:v>
                </c:pt>
                <c:pt idx="10">
                  <c:v>0.70833333333333337</c:v>
                </c:pt>
                <c:pt idx="11">
                  <c:v>0.72916666666666663</c:v>
                </c:pt>
                <c:pt idx="12">
                  <c:v>0.75</c:v>
                </c:pt>
                <c:pt idx="13">
                  <c:v>0.77083333333333337</c:v>
                </c:pt>
                <c:pt idx="14">
                  <c:v>0.79166666666666663</c:v>
                </c:pt>
                <c:pt idx="15">
                  <c:v>0.8125</c:v>
                </c:pt>
                <c:pt idx="16">
                  <c:v>0.83333333333333337</c:v>
                </c:pt>
              </c:numCache>
            </c:numRef>
          </c:xVal>
          <c:yVal>
            <c:numRef>
              <c:f>'24 DE MAYO -COMPLETADO (2)'!$M$4:$M$20</c:f>
              <c:numCache>
                <c:formatCode>0.00</c:formatCode>
                <c:ptCount val="17"/>
                <c:pt idx="0">
                  <c:v>0</c:v>
                </c:pt>
                <c:pt idx="1">
                  <c:v>0</c:v>
                </c:pt>
                <c:pt idx="2">
                  <c:v>0</c:v>
                </c:pt>
                <c:pt idx="3">
                  <c:v>10.29832</c:v>
                </c:pt>
                <c:pt idx="4">
                  <c:v>54.948630000000001</c:v>
                </c:pt>
                <c:pt idx="5">
                  <c:v>145.81626</c:v>
                </c:pt>
                <c:pt idx="6">
                  <c:v>255.86186000000001</c:v>
                </c:pt>
                <c:pt idx="7">
                  <c:v>327.11122</c:v>
                </c:pt>
                <c:pt idx="8">
                  <c:v>338.94069999999999</c:v>
                </c:pt>
                <c:pt idx="9">
                  <c:v>290.76629000000003</c:v>
                </c:pt>
                <c:pt idx="10">
                  <c:v>215.89938000000001</c:v>
                </c:pt>
                <c:pt idx="11">
                  <c:v>149.60742999999999</c:v>
                </c:pt>
                <c:pt idx="12">
                  <c:v>98.953460000000007</c:v>
                </c:pt>
                <c:pt idx="13">
                  <c:v>66.476699999999994</c:v>
                </c:pt>
                <c:pt idx="14">
                  <c:v>44.91639</c:v>
                </c:pt>
                <c:pt idx="15">
                  <c:v>29.99522</c:v>
                </c:pt>
                <c:pt idx="16">
                  <c:v>20.200050000000001</c:v>
                </c:pt>
              </c:numCache>
            </c:numRef>
          </c:yVal>
          <c:smooth val="1"/>
          <c:extLst>
            <c:ext xmlns:c16="http://schemas.microsoft.com/office/drawing/2014/chart" uri="{C3380CC4-5D6E-409C-BE32-E72D297353CC}">
              <c16:uniqueId val="{00000002-5ECC-492F-9BB2-FE6B3C9E040A}"/>
            </c:ext>
          </c:extLst>
        </c:ser>
        <c:ser>
          <c:idx val="3"/>
          <c:order val="3"/>
          <c:tx>
            <c:strRef>
              <c:f>'24 DE MAYO -COMPLETADO (2)'!$N$3</c:f>
              <c:strCache>
                <c:ptCount val="1"/>
                <c:pt idx="0">
                  <c:v>T=25</c:v>
                </c:pt>
              </c:strCache>
            </c:strRef>
          </c:tx>
          <c:spPr>
            <a:ln w="19050" cap="rnd">
              <a:solidFill>
                <a:schemeClr val="accent4"/>
              </a:solidFill>
              <a:round/>
            </a:ln>
            <a:effectLst/>
          </c:spPr>
          <c:marker>
            <c:symbol val="none"/>
          </c:marker>
          <c:xVal>
            <c:numRef>
              <c:f>'24 DE MAYO -COMPLETADO (2)'!$J$4:$J$20</c:f>
              <c:numCache>
                <c:formatCode>h:mm</c:formatCode>
                <c:ptCount val="17"/>
                <c:pt idx="0">
                  <c:v>0.5</c:v>
                </c:pt>
                <c:pt idx="1">
                  <c:v>0.52083333333333337</c:v>
                </c:pt>
                <c:pt idx="2">
                  <c:v>0.54166666666666663</c:v>
                </c:pt>
                <c:pt idx="3">
                  <c:v>0.5625</c:v>
                </c:pt>
                <c:pt idx="4">
                  <c:v>0.58333333333333337</c:v>
                </c:pt>
                <c:pt idx="5">
                  <c:v>0.60416666666666663</c:v>
                </c:pt>
                <c:pt idx="6">
                  <c:v>0.625</c:v>
                </c:pt>
                <c:pt idx="7">
                  <c:v>0.64583333333333337</c:v>
                </c:pt>
                <c:pt idx="8">
                  <c:v>0.66666666666666663</c:v>
                </c:pt>
                <c:pt idx="9">
                  <c:v>0.6875</c:v>
                </c:pt>
                <c:pt idx="10">
                  <c:v>0.70833333333333337</c:v>
                </c:pt>
                <c:pt idx="11">
                  <c:v>0.72916666666666663</c:v>
                </c:pt>
                <c:pt idx="12">
                  <c:v>0.75</c:v>
                </c:pt>
                <c:pt idx="13">
                  <c:v>0.77083333333333337</c:v>
                </c:pt>
                <c:pt idx="14">
                  <c:v>0.79166666666666663</c:v>
                </c:pt>
                <c:pt idx="15">
                  <c:v>0.8125</c:v>
                </c:pt>
                <c:pt idx="16">
                  <c:v>0.83333333333333337</c:v>
                </c:pt>
              </c:numCache>
            </c:numRef>
          </c:xVal>
          <c:yVal>
            <c:numRef>
              <c:f>'24 DE MAYO -COMPLETADO (2)'!$N$4:$N$20</c:f>
              <c:numCache>
                <c:formatCode>0.00</c:formatCode>
                <c:ptCount val="17"/>
                <c:pt idx="0">
                  <c:v>0</c:v>
                </c:pt>
                <c:pt idx="1">
                  <c:v>0</c:v>
                </c:pt>
                <c:pt idx="2">
                  <c:v>0</c:v>
                </c:pt>
                <c:pt idx="3">
                  <c:v>21.698779999999999</c:v>
                </c:pt>
                <c:pt idx="4">
                  <c:v>104.11887</c:v>
                </c:pt>
                <c:pt idx="5">
                  <c:v>261.79073</c:v>
                </c:pt>
                <c:pt idx="6">
                  <c:v>435.88810999999998</c:v>
                </c:pt>
                <c:pt idx="7">
                  <c:v>538.30172000000005</c:v>
                </c:pt>
                <c:pt idx="8">
                  <c:v>544.57209999999998</c:v>
                </c:pt>
                <c:pt idx="9">
                  <c:v>458.07092999999998</c:v>
                </c:pt>
                <c:pt idx="10">
                  <c:v>337.13643000000002</c:v>
                </c:pt>
                <c:pt idx="11">
                  <c:v>233.24395999999999</c:v>
                </c:pt>
                <c:pt idx="12">
                  <c:v>154.40652</c:v>
                </c:pt>
                <c:pt idx="13">
                  <c:v>103.75915999999999</c:v>
                </c:pt>
                <c:pt idx="14">
                  <c:v>70.051969999999997</c:v>
                </c:pt>
                <c:pt idx="15">
                  <c:v>46.797260000000001</c:v>
                </c:pt>
                <c:pt idx="16">
                  <c:v>31.519580000000001</c:v>
                </c:pt>
              </c:numCache>
            </c:numRef>
          </c:yVal>
          <c:smooth val="1"/>
          <c:extLst>
            <c:ext xmlns:c16="http://schemas.microsoft.com/office/drawing/2014/chart" uri="{C3380CC4-5D6E-409C-BE32-E72D297353CC}">
              <c16:uniqueId val="{00000003-5ECC-492F-9BB2-FE6B3C9E040A}"/>
            </c:ext>
          </c:extLst>
        </c:ser>
        <c:ser>
          <c:idx val="4"/>
          <c:order val="4"/>
          <c:tx>
            <c:strRef>
              <c:f>'24 DE MAYO -COMPLETADO (2)'!$O$3</c:f>
              <c:strCache>
                <c:ptCount val="1"/>
                <c:pt idx="0">
                  <c:v>T=50</c:v>
                </c:pt>
              </c:strCache>
            </c:strRef>
          </c:tx>
          <c:spPr>
            <a:ln w="19050" cap="rnd">
              <a:solidFill>
                <a:schemeClr val="accent5"/>
              </a:solidFill>
              <a:round/>
            </a:ln>
            <a:effectLst/>
          </c:spPr>
          <c:marker>
            <c:symbol val="none"/>
          </c:marker>
          <c:xVal>
            <c:numRef>
              <c:f>'24 DE MAYO -COMPLETADO (2)'!$J$4:$J$20</c:f>
              <c:numCache>
                <c:formatCode>h:mm</c:formatCode>
                <c:ptCount val="17"/>
                <c:pt idx="0">
                  <c:v>0.5</c:v>
                </c:pt>
                <c:pt idx="1">
                  <c:v>0.52083333333333337</c:v>
                </c:pt>
                <c:pt idx="2">
                  <c:v>0.54166666666666663</c:v>
                </c:pt>
                <c:pt idx="3">
                  <c:v>0.5625</c:v>
                </c:pt>
                <c:pt idx="4">
                  <c:v>0.58333333333333337</c:v>
                </c:pt>
                <c:pt idx="5">
                  <c:v>0.60416666666666663</c:v>
                </c:pt>
                <c:pt idx="6">
                  <c:v>0.625</c:v>
                </c:pt>
                <c:pt idx="7">
                  <c:v>0.64583333333333337</c:v>
                </c:pt>
                <c:pt idx="8">
                  <c:v>0.66666666666666663</c:v>
                </c:pt>
                <c:pt idx="9">
                  <c:v>0.6875</c:v>
                </c:pt>
                <c:pt idx="10">
                  <c:v>0.70833333333333337</c:v>
                </c:pt>
                <c:pt idx="11">
                  <c:v>0.72916666666666663</c:v>
                </c:pt>
                <c:pt idx="12">
                  <c:v>0.75</c:v>
                </c:pt>
                <c:pt idx="13">
                  <c:v>0.77083333333333337</c:v>
                </c:pt>
                <c:pt idx="14">
                  <c:v>0.79166666666666663</c:v>
                </c:pt>
                <c:pt idx="15">
                  <c:v>0.8125</c:v>
                </c:pt>
                <c:pt idx="16">
                  <c:v>0.83333333333333337</c:v>
                </c:pt>
              </c:numCache>
            </c:numRef>
          </c:xVal>
          <c:yVal>
            <c:numRef>
              <c:f>'24 DE MAYO -COMPLETADO (2)'!$O$4:$O$20</c:f>
              <c:numCache>
                <c:formatCode>0.00</c:formatCode>
                <c:ptCount val="17"/>
                <c:pt idx="0">
                  <c:v>0</c:v>
                </c:pt>
                <c:pt idx="1">
                  <c:v>0</c:v>
                </c:pt>
                <c:pt idx="2">
                  <c:v>0</c:v>
                </c:pt>
                <c:pt idx="3">
                  <c:v>34.708100000000002</c:v>
                </c:pt>
                <c:pt idx="4">
                  <c:v>158.21665999999999</c:v>
                </c:pt>
                <c:pt idx="5">
                  <c:v>386.50914</c:v>
                </c:pt>
                <c:pt idx="6">
                  <c:v>624.46218999999996</c:v>
                </c:pt>
                <c:pt idx="7">
                  <c:v>755.39967999999999</c:v>
                </c:pt>
                <c:pt idx="8">
                  <c:v>753.04195000000004</c:v>
                </c:pt>
                <c:pt idx="9">
                  <c:v>625.50207999999998</c:v>
                </c:pt>
                <c:pt idx="10">
                  <c:v>457.89274999999998</c:v>
                </c:pt>
                <c:pt idx="11">
                  <c:v>316.50513999999998</c:v>
                </c:pt>
                <c:pt idx="12">
                  <c:v>209.61967999999999</c:v>
                </c:pt>
                <c:pt idx="13">
                  <c:v>140.89410000000001</c:v>
                </c:pt>
                <c:pt idx="14">
                  <c:v>95.072109999999995</c:v>
                </c:pt>
                <c:pt idx="15">
                  <c:v>63.527380000000001</c:v>
                </c:pt>
                <c:pt idx="16">
                  <c:v>42.792169999999999</c:v>
                </c:pt>
              </c:numCache>
            </c:numRef>
          </c:yVal>
          <c:smooth val="1"/>
          <c:extLst>
            <c:ext xmlns:c16="http://schemas.microsoft.com/office/drawing/2014/chart" uri="{C3380CC4-5D6E-409C-BE32-E72D297353CC}">
              <c16:uniqueId val="{00000004-5ECC-492F-9BB2-FE6B3C9E040A}"/>
            </c:ext>
          </c:extLst>
        </c:ser>
        <c:ser>
          <c:idx val="5"/>
          <c:order val="5"/>
          <c:tx>
            <c:strRef>
              <c:f>'24 DE MAYO -COMPLETADO (2)'!$P$3</c:f>
              <c:strCache>
                <c:ptCount val="1"/>
                <c:pt idx="0">
                  <c:v>T=100</c:v>
                </c:pt>
              </c:strCache>
            </c:strRef>
          </c:tx>
          <c:spPr>
            <a:ln w="19050" cap="rnd">
              <a:solidFill>
                <a:schemeClr val="accent6"/>
              </a:solidFill>
              <a:round/>
            </a:ln>
            <a:effectLst/>
          </c:spPr>
          <c:marker>
            <c:symbol val="none"/>
          </c:marker>
          <c:xVal>
            <c:numRef>
              <c:f>'24 DE MAYO -COMPLETADO (2)'!$J$4:$J$20</c:f>
              <c:numCache>
                <c:formatCode>h:mm</c:formatCode>
                <c:ptCount val="17"/>
                <c:pt idx="0">
                  <c:v>0.5</c:v>
                </c:pt>
                <c:pt idx="1">
                  <c:v>0.52083333333333337</c:v>
                </c:pt>
                <c:pt idx="2">
                  <c:v>0.54166666666666663</c:v>
                </c:pt>
                <c:pt idx="3">
                  <c:v>0.5625</c:v>
                </c:pt>
                <c:pt idx="4">
                  <c:v>0.58333333333333337</c:v>
                </c:pt>
                <c:pt idx="5">
                  <c:v>0.60416666666666663</c:v>
                </c:pt>
                <c:pt idx="6">
                  <c:v>0.625</c:v>
                </c:pt>
                <c:pt idx="7">
                  <c:v>0.64583333333333337</c:v>
                </c:pt>
                <c:pt idx="8">
                  <c:v>0.66666666666666663</c:v>
                </c:pt>
                <c:pt idx="9">
                  <c:v>0.6875</c:v>
                </c:pt>
                <c:pt idx="10">
                  <c:v>0.70833333333333337</c:v>
                </c:pt>
                <c:pt idx="11">
                  <c:v>0.72916666666666663</c:v>
                </c:pt>
                <c:pt idx="12">
                  <c:v>0.75</c:v>
                </c:pt>
                <c:pt idx="13">
                  <c:v>0.77083333333333337</c:v>
                </c:pt>
                <c:pt idx="14">
                  <c:v>0.79166666666666663</c:v>
                </c:pt>
                <c:pt idx="15">
                  <c:v>0.8125</c:v>
                </c:pt>
                <c:pt idx="16">
                  <c:v>0.83333333333333337</c:v>
                </c:pt>
              </c:numCache>
            </c:numRef>
          </c:xVal>
          <c:yVal>
            <c:numRef>
              <c:f>'24 DE MAYO -COMPLETADO (2)'!$P$4:$P$20</c:f>
              <c:numCache>
                <c:formatCode>0.00</c:formatCode>
                <c:ptCount val="17"/>
                <c:pt idx="0">
                  <c:v>0</c:v>
                </c:pt>
                <c:pt idx="1">
                  <c:v>0</c:v>
                </c:pt>
                <c:pt idx="2">
                  <c:v>0</c:v>
                </c:pt>
                <c:pt idx="3">
                  <c:v>62.403179999999999</c:v>
                </c:pt>
                <c:pt idx="4">
                  <c:v>267.81589000000002</c:v>
                </c:pt>
                <c:pt idx="5">
                  <c:v>630.82555000000002</c:v>
                </c:pt>
                <c:pt idx="6">
                  <c:v>978.83695</c:v>
                </c:pt>
                <c:pt idx="7">
                  <c:v>1150.49179</c:v>
                </c:pt>
                <c:pt idx="8">
                  <c:v>1123.0233499999999</c:v>
                </c:pt>
                <c:pt idx="9">
                  <c:v>915.52900999999997</c:v>
                </c:pt>
                <c:pt idx="10">
                  <c:v>665.06853000000001</c:v>
                </c:pt>
                <c:pt idx="11">
                  <c:v>459.17302000000001</c:v>
                </c:pt>
                <c:pt idx="12">
                  <c:v>304.27276000000001</c:v>
                </c:pt>
                <c:pt idx="13">
                  <c:v>204.59764000000001</c:v>
                </c:pt>
                <c:pt idx="14">
                  <c:v>137.94096999999999</c:v>
                </c:pt>
                <c:pt idx="15">
                  <c:v>92.209270000000004</c:v>
                </c:pt>
                <c:pt idx="16">
                  <c:v>62.122450000000001</c:v>
                </c:pt>
              </c:numCache>
            </c:numRef>
          </c:yVal>
          <c:smooth val="1"/>
          <c:extLst>
            <c:ext xmlns:c16="http://schemas.microsoft.com/office/drawing/2014/chart" uri="{C3380CC4-5D6E-409C-BE32-E72D297353CC}">
              <c16:uniqueId val="{00000005-5ECC-492F-9BB2-FE6B3C9E040A}"/>
            </c:ext>
          </c:extLst>
        </c:ser>
        <c:ser>
          <c:idx val="6"/>
          <c:order val="6"/>
          <c:tx>
            <c:strRef>
              <c:f>'24 DE MAYO -COMPLETADO (2)'!$Q$3</c:f>
              <c:strCache>
                <c:ptCount val="1"/>
                <c:pt idx="0">
                  <c:v>T=500</c:v>
                </c:pt>
              </c:strCache>
            </c:strRef>
          </c:tx>
          <c:spPr>
            <a:ln w="19050" cap="rnd">
              <a:solidFill>
                <a:schemeClr val="accent1">
                  <a:lumMod val="60000"/>
                </a:schemeClr>
              </a:solidFill>
              <a:round/>
            </a:ln>
            <a:effectLst/>
          </c:spPr>
          <c:marker>
            <c:symbol val="none"/>
          </c:marker>
          <c:xVal>
            <c:numRef>
              <c:f>'24 DE MAYO -COMPLETADO (2)'!$J$4:$J$20</c:f>
              <c:numCache>
                <c:formatCode>h:mm</c:formatCode>
                <c:ptCount val="17"/>
                <c:pt idx="0">
                  <c:v>0.5</c:v>
                </c:pt>
                <c:pt idx="1">
                  <c:v>0.52083333333333337</c:v>
                </c:pt>
                <c:pt idx="2">
                  <c:v>0.54166666666666663</c:v>
                </c:pt>
                <c:pt idx="3">
                  <c:v>0.5625</c:v>
                </c:pt>
                <c:pt idx="4">
                  <c:v>0.58333333333333337</c:v>
                </c:pt>
                <c:pt idx="5">
                  <c:v>0.60416666666666663</c:v>
                </c:pt>
                <c:pt idx="6">
                  <c:v>0.625</c:v>
                </c:pt>
                <c:pt idx="7">
                  <c:v>0.64583333333333337</c:v>
                </c:pt>
                <c:pt idx="8">
                  <c:v>0.66666666666666663</c:v>
                </c:pt>
                <c:pt idx="9">
                  <c:v>0.6875</c:v>
                </c:pt>
                <c:pt idx="10">
                  <c:v>0.70833333333333337</c:v>
                </c:pt>
                <c:pt idx="11">
                  <c:v>0.72916666666666663</c:v>
                </c:pt>
                <c:pt idx="12">
                  <c:v>0.75</c:v>
                </c:pt>
                <c:pt idx="13">
                  <c:v>0.77083333333333337</c:v>
                </c:pt>
                <c:pt idx="14">
                  <c:v>0.79166666666666663</c:v>
                </c:pt>
                <c:pt idx="15">
                  <c:v>0.8125</c:v>
                </c:pt>
                <c:pt idx="16">
                  <c:v>0.83333333333333337</c:v>
                </c:pt>
              </c:numCache>
            </c:numRef>
          </c:xVal>
          <c:yVal>
            <c:numRef>
              <c:f>'24 DE MAYO -COMPLETADO (2)'!$Q$4:$Q$20</c:f>
              <c:numCache>
                <c:formatCode>0.00</c:formatCode>
                <c:ptCount val="17"/>
                <c:pt idx="0">
                  <c:v>0</c:v>
                </c:pt>
                <c:pt idx="1">
                  <c:v>0</c:v>
                </c:pt>
                <c:pt idx="2">
                  <c:v>0.99389000000000005</c:v>
                </c:pt>
                <c:pt idx="3">
                  <c:v>121.59804</c:v>
                </c:pt>
                <c:pt idx="4">
                  <c:v>497.21498000000003</c:v>
                </c:pt>
                <c:pt idx="5">
                  <c:v>1138.6718000000001</c:v>
                </c:pt>
                <c:pt idx="6">
                  <c:v>1717.83367</c:v>
                </c:pt>
                <c:pt idx="7">
                  <c:v>1978.6966500000001</c:v>
                </c:pt>
                <c:pt idx="8">
                  <c:v>1902.39393</c:v>
                </c:pt>
                <c:pt idx="9">
                  <c:v>1530.1808599999999</c:v>
                </c:pt>
                <c:pt idx="10">
                  <c:v>1105.67255</c:v>
                </c:pt>
                <c:pt idx="11">
                  <c:v>762.79502000000002</c:v>
                </c:pt>
                <c:pt idx="12">
                  <c:v>505.63907</c:v>
                </c:pt>
                <c:pt idx="13">
                  <c:v>340.10136999999997</c:v>
                </c:pt>
                <c:pt idx="14">
                  <c:v>229.15683000000001</c:v>
                </c:pt>
                <c:pt idx="15">
                  <c:v>153.23168999999999</c:v>
                </c:pt>
                <c:pt idx="16">
                  <c:v>103.24692</c:v>
                </c:pt>
              </c:numCache>
            </c:numRef>
          </c:yVal>
          <c:smooth val="1"/>
          <c:extLst>
            <c:ext xmlns:c16="http://schemas.microsoft.com/office/drawing/2014/chart" uri="{C3380CC4-5D6E-409C-BE32-E72D297353CC}">
              <c16:uniqueId val="{00000006-5ECC-492F-9BB2-FE6B3C9E040A}"/>
            </c:ext>
          </c:extLst>
        </c:ser>
        <c:dLbls>
          <c:showLegendKey val="0"/>
          <c:showVal val="0"/>
          <c:showCatName val="0"/>
          <c:showSerName val="0"/>
          <c:showPercent val="0"/>
          <c:showBubbleSize val="0"/>
        </c:dLbls>
        <c:axId val="514946040"/>
        <c:axId val="514951616"/>
      </c:scatterChart>
      <c:valAx>
        <c:axId val="514946040"/>
        <c:scaling>
          <c:orientation val="minMax"/>
          <c:min val="0.4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Tiempo</a:t>
                </a:r>
                <a:r>
                  <a:rPr lang="es-ES" baseline="0"/>
                  <a:t> (h)</a:t>
                </a:r>
                <a:endParaRPr lang="es-E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14951616"/>
        <c:crosses val="autoZero"/>
        <c:crossBetween val="midCat"/>
      </c:valAx>
      <c:valAx>
        <c:axId val="51495161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Caudal</a:t>
                </a:r>
                <a:r>
                  <a:rPr lang="es-ES" baseline="0"/>
                  <a:t> máximo (m3/s)</a:t>
                </a:r>
                <a:endParaRPr lang="es-E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14946040"/>
        <c:crosses val="autoZero"/>
        <c:crossBetween val="midCat"/>
        <c:majorUnit val="4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err="1"/>
              <a:t>Precipitación</a:t>
            </a:r>
            <a:r>
              <a:rPr lang="en-US" sz="1100" dirty="0"/>
              <a:t> </a:t>
            </a:r>
            <a:r>
              <a:rPr lang="en-US" sz="1100" dirty="0" err="1"/>
              <a:t>Diaria</a:t>
            </a:r>
            <a:r>
              <a:rPr lang="en-US" sz="1100" dirty="0"/>
              <a:t>- </a:t>
            </a:r>
            <a:r>
              <a:rPr lang="en-US" sz="1100" dirty="0" err="1"/>
              <a:t>Estaciones</a:t>
            </a:r>
            <a:r>
              <a:rPr lang="en-US" sz="1100" dirty="0"/>
              <a:t> </a:t>
            </a:r>
            <a:r>
              <a:rPr lang="en-US" sz="1100" dirty="0" err="1"/>
              <a:t>Meteorológicas</a:t>
            </a:r>
            <a:r>
              <a:rPr lang="en-US" sz="1100" baseline="0" dirty="0"/>
              <a:t> </a:t>
            </a:r>
            <a:r>
              <a:rPr lang="en-US" sz="1100" dirty="0"/>
              <a:t>M005</a:t>
            </a:r>
            <a:r>
              <a:rPr lang="en-US" sz="1100" baseline="0" dirty="0"/>
              <a:t> y M1208</a:t>
            </a:r>
            <a:endParaRPr lang="en-US" sz="1100" dirty="0"/>
          </a:p>
        </c:rich>
      </c:tx>
      <c:layout>
        <c:manualLayout>
          <c:xMode val="edge"/>
          <c:yMode val="edge"/>
          <c:x val="0.2371186610884623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0.16446204458360833"/>
          <c:y val="0.13419338886986956"/>
          <c:w val="0.80584338654915844"/>
          <c:h val="0.76339944261934145"/>
        </c:manualLayout>
      </c:layout>
      <c:scatterChart>
        <c:scatterStyle val="lineMarker"/>
        <c:varyColors val="0"/>
        <c:ser>
          <c:idx val="0"/>
          <c:order val="0"/>
          <c:tx>
            <c:v>Precipitación Diaria</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intercept val="0"/>
            <c:dispRSqr val="1"/>
            <c:dispEq val="1"/>
            <c:trendlineLbl>
              <c:layout>
                <c:manualLayout>
                  <c:x val="-0.49014518754775904"/>
                  <c:y val="-6.4019045358023718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rendlineLbl>
          </c:trendline>
          <c:xVal>
            <c:numRef>
              <c:f>'PORTOVIEJO TEODOMIRA 2010-2 (2)'!$B$2:$B$793</c:f>
              <c:numCache>
                <c:formatCode>General</c:formatCode>
                <c:ptCount val="792"/>
                <c:pt idx="0">
                  <c:v>0</c:v>
                </c:pt>
                <c:pt idx="1">
                  <c:v>0</c:v>
                </c:pt>
                <c:pt idx="2">
                  <c:v>0</c:v>
                </c:pt>
                <c:pt idx="3">
                  <c:v>0</c:v>
                </c:pt>
                <c:pt idx="4">
                  <c:v>0</c:v>
                </c:pt>
                <c:pt idx="5">
                  <c:v>7</c:v>
                </c:pt>
                <c:pt idx="6">
                  <c:v>13.6</c:v>
                </c:pt>
                <c:pt idx="7">
                  <c:v>18.7</c:v>
                </c:pt>
                <c:pt idx="8">
                  <c:v>2.8</c:v>
                </c:pt>
                <c:pt idx="9">
                  <c:v>0.2</c:v>
                </c:pt>
                <c:pt idx="10">
                  <c:v>0</c:v>
                </c:pt>
                <c:pt idx="11">
                  <c:v>0</c:v>
                </c:pt>
                <c:pt idx="12">
                  <c:v>7.7</c:v>
                </c:pt>
                <c:pt idx="13">
                  <c:v>0</c:v>
                </c:pt>
                <c:pt idx="14">
                  <c:v>2.2000000000000002</c:v>
                </c:pt>
                <c:pt idx="15">
                  <c:v>5.7</c:v>
                </c:pt>
                <c:pt idx="16">
                  <c:v>3.9</c:v>
                </c:pt>
                <c:pt idx="17">
                  <c:v>13.1</c:v>
                </c:pt>
                <c:pt idx="18">
                  <c:v>1.2</c:v>
                </c:pt>
                <c:pt idx="19">
                  <c:v>0.7</c:v>
                </c:pt>
                <c:pt idx="20">
                  <c:v>1.6</c:v>
                </c:pt>
                <c:pt idx="21">
                  <c:v>0</c:v>
                </c:pt>
                <c:pt idx="22">
                  <c:v>1.6</c:v>
                </c:pt>
                <c:pt idx="23">
                  <c:v>2.8</c:v>
                </c:pt>
                <c:pt idx="24">
                  <c:v>0.1</c:v>
                </c:pt>
                <c:pt idx="25">
                  <c:v>3.2</c:v>
                </c:pt>
                <c:pt idx="26">
                  <c:v>1</c:v>
                </c:pt>
                <c:pt idx="27">
                  <c:v>2.2000000000000002</c:v>
                </c:pt>
                <c:pt idx="28">
                  <c:v>0</c:v>
                </c:pt>
                <c:pt idx="29">
                  <c:v>2.5</c:v>
                </c:pt>
                <c:pt idx="30">
                  <c:v>16.2</c:v>
                </c:pt>
                <c:pt idx="31">
                  <c:v>3.9</c:v>
                </c:pt>
                <c:pt idx="32">
                  <c:v>1.3</c:v>
                </c:pt>
                <c:pt idx="33">
                  <c:v>12.2</c:v>
                </c:pt>
                <c:pt idx="34">
                  <c:v>34.1</c:v>
                </c:pt>
                <c:pt idx="35">
                  <c:v>1.5</c:v>
                </c:pt>
                <c:pt idx="36">
                  <c:v>0</c:v>
                </c:pt>
                <c:pt idx="37">
                  <c:v>0.9</c:v>
                </c:pt>
                <c:pt idx="38">
                  <c:v>0.2</c:v>
                </c:pt>
                <c:pt idx="39">
                  <c:v>0.2</c:v>
                </c:pt>
                <c:pt idx="40">
                  <c:v>0</c:v>
                </c:pt>
                <c:pt idx="41">
                  <c:v>0.8</c:v>
                </c:pt>
                <c:pt idx="42">
                  <c:v>0.2</c:v>
                </c:pt>
                <c:pt idx="43">
                  <c:v>2.5</c:v>
                </c:pt>
                <c:pt idx="44">
                  <c:v>0.8</c:v>
                </c:pt>
                <c:pt idx="45">
                  <c:v>4.5</c:v>
                </c:pt>
                <c:pt idx="46">
                  <c:v>0.6</c:v>
                </c:pt>
                <c:pt idx="47">
                  <c:v>2.1</c:v>
                </c:pt>
                <c:pt idx="48">
                  <c:v>5.8</c:v>
                </c:pt>
                <c:pt idx="49">
                  <c:v>0</c:v>
                </c:pt>
                <c:pt idx="50">
                  <c:v>0</c:v>
                </c:pt>
                <c:pt idx="51">
                  <c:v>7.6</c:v>
                </c:pt>
                <c:pt idx="52">
                  <c:v>0</c:v>
                </c:pt>
                <c:pt idx="53">
                  <c:v>5.2</c:v>
                </c:pt>
                <c:pt idx="54">
                  <c:v>0</c:v>
                </c:pt>
                <c:pt idx="55">
                  <c:v>0</c:v>
                </c:pt>
                <c:pt idx="56">
                  <c:v>0</c:v>
                </c:pt>
                <c:pt idx="57">
                  <c:v>0</c:v>
                </c:pt>
                <c:pt idx="58">
                  <c:v>2.7</c:v>
                </c:pt>
                <c:pt idx="59">
                  <c:v>0.4</c:v>
                </c:pt>
                <c:pt idx="60">
                  <c:v>9.6</c:v>
                </c:pt>
                <c:pt idx="61">
                  <c:v>0.4</c:v>
                </c:pt>
                <c:pt idx="62">
                  <c:v>2.9</c:v>
                </c:pt>
                <c:pt idx="63">
                  <c:v>1.6</c:v>
                </c:pt>
                <c:pt idx="64">
                  <c:v>0</c:v>
                </c:pt>
                <c:pt idx="65">
                  <c:v>9</c:v>
                </c:pt>
                <c:pt idx="66">
                  <c:v>0.3</c:v>
                </c:pt>
                <c:pt idx="67">
                  <c:v>9</c:v>
                </c:pt>
                <c:pt idx="68">
                  <c:v>2.4</c:v>
                </c:pt>
                <c:pt idx="69">
                  <c:v>0</c:v>
                </c:pt>
                <c:pt idx="70">
                  <c:v>2.2999999999999998</c:v>
                </c:pt>
                <c:pt idx="71">
                  <c:v>0.6</c:v>
                </c:pt>
                <c:pt idx="72">
                  <c:v>47.7</c:v>
                </c:pt>
                <c:pt idx="73">
                  <c:v>0.3</c:v>
                </c:pt>
                <c:pt idx="74">
                  <c:v>2.8</c:v>
                </c:pt>
                <c:pt idx="75">
                  <c:v>2.8</c:v>
                </c:pt>
                <c:pt idx="76">
                  <c:v>13.8</c:v>
                </c:pt>
                <c:pt idx="77">
                  <c:v>0.7</c:v>
                </c:pt>
                <c:pt idx="78">
                  <c:v>0.1</c:v>
                </c:pt>
                <c:pt idx="79">
                  <c:v>8.6999999999999993</c:v>
                </c:pt>
                <c:pt idx="80">
                  <c:v>0</c:v>
                </c:pt>
                <c:pt idx="81">
                  <c:v>2.7</c:v>
                </c:pt>
                <c:pt idx="82">
                  <c:v>9.5</c:v>
                </c:pt>
                <c:pt idx="83">
                  <c:v>9.1</c:v>
                </c:pt>
                <c:pt idx="84">
                  <c:v>6.2</c:v>
                </c:pt>
                <c:pt idx="85">
                  <c:v>1.6</c:v>
                </c:pt>
                <c:pt idx="86">
                  <c:v>0</c:v>
                </c:pt>
                <c:pt idx="87">
                  <c:v>2</c:v>
                </c:pt>
                <c:pt idx="88">
                  <c:v>0</c:v>
                </c:pt>
                <c:pt idx="89">
                  <c:v>0</c:v>
                </c:pt>
                <c:pt idx="90">
                  <c:v>0</c:v>
                </c:pt>
                <c:pt idx="91">
                  <c:v>2.1</c:v>
                </c:pt>
                <c:pt idx="92">
                  <c:v>0.7</c:v>
                </c:pt>
                <c:pt idx="93">
                  <c:v>18.600000000000001</c:v>
                </c:pt>
                <c:pt idx="94">
                  <c:v>0</c:v>
                </c:pt>
                <c:pt idx="95">
                  <c:v>0</c:v>
                </c:pt>
                <c:pt idx="96">
                  <c:v>0</c:v>
                </c:pt>
                <c:pt idx="97">
                  <c:v>2.2000000000000002</c:v>
                </c:pt>
                <c:pt idx="98">
                  <c:v>2.2999999999999998</c:v>
                </c:pt>
                <c:pt idx="99">
                  <c:v>3.6</c:v>
                </c:pt>
                <c:pt idx="100">
                  <c:v>3.8</c:v>
                </c:pt>
                <c:pt idx="101">
                  <c:v>0</c:v>
                </c:pt>
                <c:pt idx="102">
                  <c:v>0.8</c:v>
                </c:pt>
                <c:pt idx="103">
                  <c:v>3.2</c:v>
                </c:pt>
                <c:pt idx="104">
                  <c:v>19</c:v>
                </c:pt>
                <c:pt idx="105">
                  <c:v>0</c:v>
                </c:pt>
                <c:pt idx="106">
                  <c:v>0</c:v>
                </c:pt>
                <c:pt idx="107">
                  <c:v>0</c:v>
                </c:pt>
                <c:pt idx="108">
                  <c:v>0</c:v>
                </c:pt>
                <c:pt idx="109">
                  <c:v>3.5</c:v>
                </c:pt>
                <c:pt idx="110">
                  <c:v>3.3</c:v>
                </c:pt>
                <c:pt idx="111">
                  <c:v>15.8</c:v>
                </c:pt>
                <c:pt idx="112">
                  <c:v>0</c:v>
                </c:pt>
                <c:pt idx="113">
                  <c:v>1.5</c:v>
                </c:pt>
                <c:pt idx="114">
                  <c:v>0</c:v>
                </c:pt>
                <c:pt idx="115">
                  <c:v>0</c:v>
                </c:pt>
                <c:pt idx="116">
                  <c:v>0</c:v>
                </c:pt>
                <c:pt idx="117">
                  <c:v>0</c:v>
                </c:pt>
                <c:pt idx="118">
                  <c:v>0</c:v>
                </c:pt>
                <c:pt idx="119">
                  <c:v>0</c:v>
                </c:pt>
                <c:pt idx="120">
                  <c:v>0</c:v>
                </c:pt>
                <c:pt idx="121">
                  <c:v>0.4</c:v>
                </c:pt>
                <c:pt idx="122">
                  <c:v>0.8</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40">
                  <c:v>0</c:v>
                </c:pt>
                <c:pt idx="141">
                  <c:v>0</c:v>
                </c:pt>
                <c:pt idx="142">
                  <c:v>0.1</c:v>
                </c:pt>
                <c:pt idx="143">
                  <c:v>0</c:v>
                </c:pt>
                <c:pt idx="144">
                  <c:v>0.1</c:v>
                </c:pt>
                <c:pt idx="147">
                  <c:v>0</c:v>
                </c:pt>
                <c:pt idx="148">
                  <c:v>0</c:v>
                </c:pt>
                <c:pt idx="149">
                  <c:v>0</c:v>
                </c:pt>
                <c:pt idx="150">
                  <c:v>0</c:v>
                </c:pt>
                <c:pt idx="151">
                  <c:v>0</c:v>
                </c:pt>
                <c:pt idx="152">
                  <c:v>0</c:v>
                </c:pt>
                <c:pt idx="153">
                  <c:v>0</c:v>
                </c:pt>
                <c:pt idx="154">
                  <c:v>0</c:v>
                </c:pt>
                <c:pt idx="155">
                  <c:v>0</c:v>
                </c:pt>
                <c:pt idx="156">
                  <c:v>0</c:v>
                </c:pt>
                <c:pt idx="157">
                  <c:v>1.1000000000000001</c:v>
                </c:pt>
                <c:pt idx="158">
                  <c:v>0</c:v>
                </c:pt>
                <c:pt idx="159">
                  <c:v>0</c:v>
                </c:pt>
                <c:pt idx="160">
                  <c:v>0</c:v>
                </c:pt>
                <c:pt idx="161">
                  <c:v>0</c:v>
                </c:pt>
                <c:pt idx="162">
                  <c:v>0</c:v>
                </c:pt>
                <c:pt idx="163">
                  <c:v>0</c:v>
                </c:pt>
                <c:pt idx="164">
                  <c:v>0</c:v>
                </c:pt>
                <c:pt idx="165">
                  <c:v>0</c:v>
                </c:pt>
                <c:pt idx="166">
                  <c:v>0</c:v>
                </c:pt>
                <c:pt idx="167">
                  <c:v>0</c:v>
                </c:pt>
                <c:pt idx="168">
                  <c:v>0</c:v>
                </c:pt>
                <c:pt idx="169">
                  <c:v>0</c:v>
                </c:pt>
                <c:pt idx="170">
                  <c:v>1.7</c:v>
                </c:pt>
                <c:pt idx="171">
                  <c:v>0</c:v>
                </c:pt>
                <c:pt idx="172">
                  <c:v>0</c:v>
                </c:pt>
                <c:pt idx="173">
                  <c:v>0</c:v>
                </c:pt>
                <c:pt idx="174">
                  <c:v>0</c:v>
                </c:pt>
                <c:pt idx="175">
                  <c:v>0</c:v>
                </c:pt>
                <c:pt idx="176">
                  <c:v>0</c:v>
                </c:pt>
                <c:pt idx="177">
                  <c:v>0</c:v>
                </c:pt>
                <c:pt idx="178">
                  <c:v>0</c:v>
                </c:pt>
                <c:pt idx="179">
                  <c:v>1.2</c:v>
                </c:pt>
                <c:pt idx="180">
                  <c:v>1.3</c:v>
                </c:pt>
                <c:pt idx="181">
                  <c:v>0</c:v>
                </c:pt>
                <c:pt idx="182">
                  <c:v>0</c:v>
                </c:pt>
                <c:pt idx="183">
                  <c:v>0</c:v>
                </c:pt>
                <c:pt idx="184">
                  <c:v>0</c:v>
                </c:pt>
                <c:pt idx="185">
                  <c:v>0</c:v>
                </c:pt>
                <c:pt idx="186">
                  <c:v>0</c:v>
                </c:pt>
                <c:pt idx="187">
                  <c:v>0</c:v>
                </c:pt>
                <c:pt idx="188">
                  <c:v>0.5</c:v>
                </c:pt>
                <c:pt idx="189">
                  <c:v>0</c:v>
                </c:pt>
                <c:pt idx="190">
                  <c:v>0</c:v>
                </c:pt>
                <c:pt idx="191">
                  <c:v>0</c:v>
                </c:pt>
                <c:pt idx="192">
                  <c:v>0</c:v>
                </c:pt>
                <c:pt idx="193">
                  <c:v>0</c:v>
                </c:pt>
                <c:pt idx="194">
                  <c:v>0</c:v>
                </c:pt>
                <c:pt idx="195">
                  <c:v>1.1000000000000001</c:v>
                </c:pt>
                <c:pt idx="196">
                  <c:v>1.2</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0.4</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0.6</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0.1</c:v>
                </c:pt>
                <c:pt idx="246">
                  <c:v>0</c:v>
                </c:pt>
                <c:pt idx="247">
                  <c:v>0</c:v>
                </c:pt>
                <c:pt idx="248">
                  <c:v>0</c:v>
                </c:pt>
                <c:pt idx="249">
                  <c:v>0</c:v>
                </c:pt>
                <c:pt idx="250">
                  <c:v>0</c:v>
                </c:pt>
                <c:pt idx="251">
                  <c:v>0</c:v>
                </c:pt>
                <c:pt idx="252">
                  <c:v>1</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5">
                  <c:v>0</c:v>
                </c:pt>
                <c:pt idx="286">
                  <c:v>0</c:v>
                </c:pt>
                <c:pt idx="287">
                  <c:v>0</c:v>
                </c:pt>
                <c:pt idx="288">
                  <c:v>0</c:v>
                </c:pt>
                <c:pt idx="289">
                  <c:v>0</c:v>
                </c:pt>
                <c:pt idx="290">
                  <c:v>0</c:v>
                </c:pt>
                <c:pt idx="291">
                  <c:v>0</c:v>
                </c:pt>
                <c:pt idx="292">
                  <c:v>0</c:v>
                </c:pt>
                <c:pt idx="293">
                  <c:v>0</c:v>
                </c:pt>
                <c:pt idx="294">
                  <c:v>0</c:v>
                </c:pt>
                <c:pt idx="295">
                  <c:v>0.3</c:v>
                </c:pt>
                <c:pt idx="296">
                  <c:v>0</c:v>
                </c:pt>
                <c:pt idx="297">
                  <c:v>0.2</c:v>
                </c:pt>
                <c:pt idx="298">
                  <c:v>0.1</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2.2000000000000002</c:v>
                </c:pt>
                <c:pt idx="323">
                  <c:v>0.1</c:v>
                </c:pt>
                <c:pt idx="324">
                  <c:v>6.1</c:v>
                </c:pt>
                <c:pt idx="325">
                  <c:v>0</c:v>
                </c:pt>
                <c:pt idx="326">
                  <c:v>0</c:v>
                </c:pt>
                <c:pt idx="327">
                  <c:v>0</c:v>
                </c:pt>
                <c:pt idx="328">
                  <c:v>11.3</c:v>
                </c:pt>
                <c:pt idx="329">
                  <c:v>9.6</c:v>
                </c:pt>
                <c:pt idx="330">
                  <c:v>0</c:v>
                </c:pt>
                <c:pt idx="331">
                  <c:v>0</c:v>
                </c:pt>
                <c:pt idx="332">
                  <c:v>0.7</c:v>
                </c:pt>
                <c:pt idx="333">
                  <c:v>9.6999999999999993</c:v>
                </c:pt>
                <c:pt idx="334">
                  <c:v>8.4</c:v>
                </c:pt>
                <c:pt idx="335">
                  <c:v>0</c:v>
                </c:pt>
                <c:pt idx="336">
                  <c:v>13.8</c:v>
                </c:pt>
                <c:pt idx="337">
                  <c:v>0.3</c:v>
                </c:pt>
                <c:pt idx="338">
                  <c:v>10.1</c:v>
                </c:pt>
                <c:pt idx="339">
                  <c:v>35.1</c:v>
                </c:pt>
                <c:pt idx="340">
                  <c:v>5.9</c:v>
                </c:pt>
                <c:pt idx="341">
                  <c:v>1.9</c:v>
                </c:pt>
                <c:pt idx="343">
                  <c:v>0</c:v>
                </c:pt>
                <c:pt idx="344">
                  <c:v>0</c:v>
                </c:pt>
                <c:pt idx="345">
                  <c:v>0</c:v>
                </c:pt>
                <c:pt idx="346">
                  <c:v>0</c:v>
                </c:pt>
                <c:pt idx="347">
                  <c:v>1.6</c:v>
                </c:pt>
                <c:pt idx="348">
                  <c:v>0</c:v>
                </c:pt>
                <c:pt idx="349">
                  <c:v>0</c:v>
                </c:pt>
                <c:pt idx="350">
                  <c:v>4</c:v>
                </c:pt>
                <c:pt idx="351">
                  <c:v>0.3</c:v>
                </c:pt>
                <c:pt idx="352">
                  <c:v>1.8</c:v>
                </c:pt>
                <c:pt idx="353">
                  <c:v>0</c:v>
                </c:pt>
                <c:pt idx="354">
                  <c:v>0</c:v>
                </c:pt>
                <c:pt idx="355">
                  <c:v>0</c:v>
                </c:pt>
                <c:pt idx="356">
                  <c:v>0.7</c:v>
                </c:pt>
                <c:pt idx="357">
                  <c:v>0</c:v>
                </c:pt>
                <c:pt idx="358">
                  <c:v>0.5</c:v>
                </c:pt>
                <c:pt idx="359">
                  <c:v>0</c:v>
                </c:pt>
                <c:pt idx="360">
                  <c:v>0</c:v>
                </c:pt>
                <c:pt idx="361">
                  <c:v>0</c:v>
                </c:pt>
                <c:pt idx="362">
                  <c:v>8.6999999999999993</c:v>
                </c:pt>
                <c:pt idx="363">
                  <c:v>1</c:v>
                </c:pt>
                <c:pt idx="364">
                  <c:v>10</c:v>
                </c:pt>
                <c:pt idx="365">
                  <c:v>12.1</c:v>
                </c:pt>
                <c:pt idx="366">
                  <c:v>5.6</c:v>
                </c:pt>
                <c:pt idx="367">
                  <c:v>0</c:v>
                </c:pt>
                <c:pt idx="368">
                  <c:v>19</c:v>
                </c:pt>
                <c:pt idx="369">
                  <c:v>4.7</c:v>
                </c:pt>
                <c:pt idx="370">
                  <c:v>1.7</c:v>
                </c:pt>
                <c:pt idx="371">
                  <c:v>0.1</c:v>
                </c:pt>
                <c:pt idx="372">
                  <c:v>8.6</c:v>
                </c:pt>
                <c:pt idx="373">
                  <c:v>16.2</c:v>
                </c:pt>
                <c:pt idx="374">
                  <c:v>4.7</c:v>
                </c:pt>
                <c:pt idx="375">
                  <c:v>11.1</c:v>
                </c:pt>
                <c:pt idx="376">
                  <c:v>0</c:v>
                </c:pt>
                <c:pt idx="377">
                  <c:v>0.1</c:v>
                </c:pt>
                <c:pt idx="378">
                  <c:v>0.1</c:v>
                </c:pt>
                <c:pt idx="379">
                  <c:v>5.8</c:v>
                </c:pt>
                <c:pt idx="380">
                  <c:v>16.7</c:v>
                </c:pt>
                <c:pt idx="381">
                  <c:v>17.2</c:v>
                </c:pt>
                <c:pt idx="382">
                  <c:v>0</c:v>
                </c:pt>
                <c:pt idx="383">
                  <c:v>0</c:v>
                </c:pt>
                <c:pt idx="384">
                  <c:v>0.1</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0.4</c:v>
                </c:pt>
                <c:pt idx="402">
                  <c:v>0</c:v>
                </c:pt>
                <c:pt idx="403">
                  <c:v>1</c:v>
                </c:pt>
                <c:pt idx="404">
                  <c:v>0</c:v>
                </c:pt>
                <c:pt idx="405">
                  <c:v>0</c:v>
                </c:pt>
                <c:pt idx="406">
                  <c:v>0</c:v>
                </c:pt>
                <c:pt idx="407">
                  <c:v>0</c:v>
                </c:pt>
                <c:pt idx="408">
                  <c:v>16.100000000000001</c:v>
                </c:pt>
                <c:pt idx="409">
                  <c:v>4.5</c:v>
                </c:pt>
                <c:pt idx="410">
                  <c:v>0</c:v>
                </c:pt>
                <c:pt idx="411">
                  <c:v>0</c:v>
                </c:pt>
                <c:pt idx="412">
                  <c:v>0</c:v>
                </c:pt>
                <c:pt idx="413">
                  <c:v>0</c:v>
                </c:pt>
                <c:pt idx="414">
                  <c:v>0</c:v>
                </c:pt>
                <c:pt idx="415">
                  <c:v>0</c:v>
                </c:pt>
                <c:pt idx="416">
                  <c:v>0</c:v>
                </c:pt>
                <c:pt idx="417">
                  <c:v>0</c:v>
                </c:pt>
                <c:pt idx="418">
                  <c:v>0</c:v>
                </c:pt>
                <c:pt idx="419">
                  <c:v>0</c:v>
                </c:pt>
                <c:pt idx="420">
                  <c:v>0.2</c:v>
                </c:pt>
                <c:pt idx="421">
                  <c:v>0</c:v>
                </c:pt>
                <c:pt idx="422">
                  <c:v>5.5</c:v>
                </c:pt>
                <c:pt idx="423">
                  <c:v>0.1</c:v>
                </c:pt>
                <c:pt idx="424">
                  <c:v>12.2</c:v>
                </c:pt>
                <c:pt idx="425">
                  <c:v>0.1</c:v>
                </c:pt>
                <c:pt idx="426">
                  <c:v>0.1</c:v>
                </c:pt>
                <c:pt idx="427">
                  <c:v>0.1</c:v>
                </c:pt>
                <c:pt idx="428">
                  <c:v>0</c:v>
                </c:pt>
                <c:pt idx="429">
                  <c:v>11.5</c:v>
                </c:pt>
                <c:pt idx="430">
                  <c:v>2.2999999999999998</c:v>
                </c:pt>
                <c:pt idx="431">
                  <c:v>0</c:v>
                </c:pt>
                <c:pt idx="432">
                  <c:v>0</c:v>
                </c:pt>
                <c:pt idx="433">
                  <c:v>0</c:v>
                </c:pt>
                <c:pt idx="434">
                  <c:v>0.7</c:v>
                </c:pt>
                <c:pt idx="435">
                  <c:v>1.7</c:v>
                </c:pt>
                <c:pt idx="436">
                  <c:v>9.9</c:v>
                </c:pt>
                <c:pt idx="437">
                  <c:v>7.3</c:v>
                </c:pt>
                <c:pt idx="438">
                  <c:v>0</c:v>
                </c:pt>
                <c:pt idx="439">
                  <c:v>0</c:v>
                </c:pt>
                <c:pt idx="440">
                  <c:v>0</c:v>
                </c:pt>
                <c:pt idx="441">
                  <c:v>0</c:v>
                </c:pt>
                <c:pt idx="442">
                  <c:v>1.1000000000000001</c:v>
                </c:pt>
                <c:pt idx="443">
                  <c:v>0</c:v>
                </c:pt>
                <c:pt idx="444">
                  <c:v>0</c:v>
                </c:pt>
                <c:pt idx="445">
                  <c:v>0</c:v>
                </c:pt>
                <c:pt idx="446">
                  <c:v>0</c:v>
                </c:pt>
                <c:pt idx="447">
                  <c:v>0</c:v>
                </c:pt>
                <c:pt idx="448">
                  <c:v>0</c:v>
                </c:pt>
                <c:pt idx="449">
                  <c:v>0.4</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0.9</c:v>
                </c:pt>
                <c:pt idx="468">
                  <c:v>0</c:v>
                </c:pt>
                <c:pt idx="469">
                  <c:v>0</c:v>
                </c:pt>
                <c:pt idx="470">
                  <c:v>0</c:v>
                </c:pt>
                <c:pt idx="471">
                  <c:v>0</c:v>
                </c:pt>
                <c:pt idx="472">
                  <c:v>0</c:v>
                </c:pt>
                <c:pt idx="473">
                  <c:v>0</c:v>
                </c:pt>
                <c:pt idx="474">
                  <c:v>0</c:v>
                </c:pt>
                <c:pt idx="475">
                  <c:v>0</c:v>
                </c:pt>
                <c:pt idx="476">
                  <c:v>0</c:v>
                </c:pt>
                <c:pt idx="477">
                  <c:v>0</c:v>
                </c:pt>
                <c:pt idx="478">
                  <c:v>0</c:v>
                </c:pt>
                <c:pt idx="479">
                  <c:v>0.9</c:v>
                </c:pt>
                <c:pt idx="480">
                  <c:v>4.4000000000000004</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0.2</c:v>
                </c:pt>
                <c:pt idx="503">
                  <c:v>0</c:v>
                </c:pt>
                <c:pt idx="504">
                  <c:v>7.3</c:v>
                </c:pt>
                <c:pt idx="505">
                  <c:v>0</c:v>
                </c:pt>
                <c:pt idx="506">
                  <c:v>0</c:v>
                </c:pt>
                <c:pt idx="507">
                  <c:v>0</c:v>
                </c:pt>
                <c:pt idx="508">
                  <c:v>0</c:v>
                </c:pt>
                <c:pt idx="509">
                  <c:v>0</c:v>
                </c:pt>
                <c:pt idx="510">
                  <c:v>0</c:v>
                </c:pt>
                <c:pt idx="511">
                  <c:v>0</c:v>
                </c:pt>
                <c:pt idx="512">
                  <c:v>2</c:v>
                </c:pt>
                <c:pt idx="513">
                  <c:v>0</c:v>
                </c:pt>
                <c:pt idx="514">
                  <c:v>0</c:v>
                </c:pt>
                <c:pt idx="515">
                  <c:v>0</c:v>
                </c:pt>
                <c:pt idx="516">
                  <c:v>0</c:v>
                </c:pt>
                <c:pt idx="517">
                  <c:v>0</c:v>
                </c:pt>
                <c:pt idx="518">
                  <c:v>0</c:v>
                </c:pt>
                <c:pt idx="519">
                  <c:v>0</c:v>
                </c:pt>
                <c:pt idx="520">
                  <c:v>3.8</c:v>
                </c:pt>
                <c:pt idx="521">
                  <c:v>1.3</c:v>
                </c:pt>
                <c:pt idx="522">
                  <c:v>0</c:v>
                </c:pt>
                <c:pt idx="523">
                  <c:v>0.2</c:v>
                </c:pt>
                <c:pt idx="524">
                  <c:v>0</c:v>
                </c:pt>
                <c:pt idx="525">
                  <c:v>0</c:v>
                </c:pt>
                <c:pt idx="526">
                  <c:v>0.8</c:v>
                </c:pt>
                <c:pt idx="527">
                  <c:v>0</c:v>
                </c:pt>
                <c:pt idx="528">
                  <c:v>0</c:v>
                </c:pt>
                <c:pt idx="529">
                  <c:v>0</c:v>
                </c:pt>
                <c:pt idx="530">
                  <c:v>0</c:v>
                </c:pt>
                <c:pt idx="531">
                  <c:v>1.6</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0.5</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0.1</c:v>
                </c:pt>
                <c:pt idx="681">
                  <c:v>0</c:v>
                </c:pt>
                <c:pt idx="682">
                  <c:v>0</c:v>
                </c:pt>
                <c:pt idx="683">
                  <c:v>0</c:v>
                </c:pt>
                <c:pt idx="684">
                  <c:v>0</c:v>
                </c:pt>
                <c:pt idx="685">
                  <c:v>0</c:v>
                </c:pt>
                <c:pt idx="686">
                  <c:v>0</c:v>
                </c:pt>
                <c:pt idx="687">
                  <c:v>0</c:v>
                </c:pt>
                <c:pt idx="688">
                  <c:v>0</c:v>
                </c:pt>
                <c:pt idx="689">
                  <c:v>7.5</c:v>
                </c:pt>
                <c:pt idx="690">
                  <c:v>19.899999999999999</c:v>
                </c:pt>
                <c:pt idx="691">
                  <c:v>5.2</c:v>
                </c:pt>
                <c:pt idx="692">
                  <c:v>5.5</c:v>
                </c:pt>
                <c:pt idx="693">
                  <c:v>0</c:v>
                </c:pt>
                <c:pt idx="694">
                  <c:v>1.1000000000000001</c:v>
                </c:pt>
                <c:pt idx="695">
                  <c:v>7.7</c:v>
                </c:pt>
                <c:pt idx="696">
                  <c:v>6.7</c:v>
                </c:pt>
                <c:pt idx="697">
                  <c:v>8</c:v>
                </c:pt>
                <c:pt idx="698">
                  <c:v>0</c:v>
                </c:pt>
                <c:pt idx="699">
                  <c:v>0.6</c:v>
                </c:pt>
                <c:pt idx="700">
                  <c:v>2.5</c:v>
                </c:pt>
                <c:pt idx="701">
                  <c:v>0.1</c:v>
                </c:pt>
                <c:pt idx="702">
                  <c:v>16.899999999999999</c:v>
                </c:pt>
                <c:pt idx="703">
                  <c:v>5.3</c:v>
                </c:pt>
                <c:pt idx="704">
                  <c:v>3.9</c:v>
                </c:pt>
                <c:pt idx="705">
                  <c:v>27.8</c:v>
                </c:pt>
                <c:pt idx="706">
                  <c:v>4.4000000000000004</c:v>
                </c:pt>
                <c:pt idx="707">
                  <c:v>1.1000000000000001</c:v>
                </c:pt>
                <c:pt idx="708">
                  <c:v>10.3</c:v>
                </c:pt>
                <c:pt idx="709">
                  <c:v>7.9</c:v>
                </c:pt>
                <c:pt idx="710">
                  <c:v>1</c:v>
                </c:pt>
                <c:pt idx="711">
                  <c:v>17.100000000000001</c:v>
                </c:pt>
                <c:pt idx="712">
                  <c:v>2.5</c:v>
                </c:pt>
                <c:pt idx="713">
                  <c:v>0.7</c:v>
                </c:pt>
                <c:pt idx="714">
                  <c:v>0</c:v>
                </c:pt>
                <c:pt idx="715">
                  <c:v>2.7</c:v>
                </c:pt>
                <c:pt idx="716">
                  <c:v>8.4</c:v>
                </c:pt>
                <c:pt idx="717">
                  <c:v>17</c:v>
                </c:pt>
                <c:pt idx="718">
                  <c:v>14.8</c:v>
                </c:pt>
                <c:pt idx="719">
                  <c:v>19.3</c:v>
                </c:pt>
                <c:pt idx="720">
                  <c:v>32.1</c:v>
                </c:pt>
                <c:pt idx="721">
                  <c:v>4.9000000000000004</c:v>
                </c:pt>
                <c:pt idx="722">
                  <c:v>4.3</c:v>
                </c:pt>
                <c:pt idx="723">
                  <c:v>8.6</c:v>
                </c:pt>
                <c:pt idx="724">
                  <c:v>19.399999999999999</c:v>
                </c:pt>
                <c:pt idx="725">
                  <c:v>6.8</c:v>
                </c:pt>
                <c:pt idx="726">
                  <c:v>22.1</c:v>
                </c:pt>
                <c:pt idx="727">
                  <c:v>1.1000000000000001</c:v>
                </c:pt>
                <c:pt idx="728">
                  <c:v>2.6</c:v>
                </c:pt>
                <c:pt idx="729">
                  <c:v>13.2</c:v>
                </c:pt>
                <c:pt idx="730">
                  <c:v>8.3000000000000007</c:v>
                </c:pt>
                <c:pt idx="731">
                  <c:v>6.2</c:v>
                </c:pt>
                <c:pt idx="732">
                  <c:v>11.3</c:v>
                </c:pt>
                <c:pt idx="733">
                  <c:v>14.4</c:v>
                </c:pt>
                <c:pt idx="734">
                  <c:v>6.6</c:v>
                </c:pt>
                <c:pt idx="735">
                  <c:v>10.4</c:v>
                </c:pt>
                <c:pt idx="736">
                  <c:v>0</c:v>
                </c:pt>
                <c:pt idx="737">
                  <c:v>0.2</c:v>
                </c:pt>
                <c:pt idx="739">
                  <c:v>0</c:v>
                </c:pt>
                <c:pt idx="740">
                  <c:v>17.8</c:v>
                </c:pt>
                <c:pt idx="741">
                  <c:v>12.1</c:v>
                </c:pt>
                <c:pt idx="742">
                  <c:v>0</c:v>
                </c:pt>
                <c:pt idx="743">
                  <c:v>4.9000000000000004</c:v>
                </c:pt>
                <c:pt idx="744">
                  <c:v>0.2</c:v>
                </c:pt>
                <c:pt idx="745">
                  <c:v>1.6</c:v>
                </c:pt>
                <c:pt idx="746">
                  <c:v>9</c:v>
                </c:pt>
                <c:pt idx="747">
                  <c:v>0.5</c:v>
                </c:pt>
                <c:pt idx="748">
                  <c:v>0</c:v>
                </c:pt>
                <c:pt idx="749">
                  <c:v>4.0999999999999996</c:v>
                </c:pt>
                <c:pt idx="750">
                  <c:v>10.5</c:v>
                </c:pt>
                <c:pt idx="751">
                  <c:v>17.8</c:v>
                </c:pt>
                <c:pt idx="752">
                  <c:v>3.6</c:v>
                </c:pt>
                <c:pt idx="753">
                  <c:v>10.8</c:v>
                </c:pt>
                <c:pt idx="754">
                  <c:v>0.4</c:v>
                </c:pt>
                <c:pt idx="755">
                  <c:v>0.1</c:v>
                </c:pt>
                <c:pt idx="756">
                  <c:v>4.7</c:v>
                </c:pt>
                <c:pt idx="757">
                  <c:v>0.1</c:v>
                </c:pt>
                <c:pt idx="758">
                  <c:v>0</c:v>
                </c:pt>
                <c:pt idx="759">
                  <c:v>0</c:v>
                </c:pt>
                <c:pt idx="760">
                  <c:v>0</c:v>
                </c:pt>
                <c:pt idx="761">
                  <c:v>0</c:v>
                </c:pt>
                <c:pt idx="762">
                  <c:v>0</c:v>
                </c:pt>
                <c:pt idx="763">
                  <c:v>11.1</c:v>
                </c:pt>
                <c:pt idx="764">
                  <c:v>0</c:v>
                </c:pt>
                <c:pt idx="765">
                  <c:v>0</c:v>
                </c:pt>
                <c:pt idx="766">
                  <c:v>14.6</c:v>
                </c:pt>
                <c:pt idx="767">
                  <c:v>6.2</c:v>
                </c:pt>
                <c:pt idx="768">
                  <c:v>6.6</c:v>
                </c:pt>
                <c:pt idx="769">
                  <c:v>0.1</c:v>
                </c:pt>
                <c:pt idx="770">
                  <c:v>2.2999999999999998</c:v>
                </c:pt>
                <c:pt idx="771">
                  <c:v>0</c:v>
                </c:pt>
                <c:pt idx="772">
                  <c:v>4.3</c:v>
                </c:pt>
                <c:pt idx="773">
                  <c:v>5.4</c:v>
                </c:pt>
                <c:pt idx="774">
                  <c:v>7.4</c:v>
                </c:pt>
                <c:pt idx="775">
                  <c:v>2</c:v>
                </c:pt>
                <c:pt idx="776">
                  <c:v>0</c:v>
                </c:pt>
                <c:pt idx="777">
                  <c:v>0</c:v>
                </c:pt>
                <c:pt idx="778">
                  <c:v>1</c:v>
                </c:pt>
                <c:pt idx="779">
                  <c:v>0</c:v>
                </c:pt>
                <c:pt idx="780">
                  <c:v>0.1</c:v>
                </c:pt>
                <c:pt idx="781">
                  <c:v>0.4</c:v>
                </c:pt>
                <c:pt idx="782">
                  <c:v>5.8</c:v>
                </c:pt>
                <c:pt idx="783">
                  <c:v>0.8</c:v>
                </c:pt>
                <c:pt idx="784">
                  <c:v>0</c:v>
                </c:pt>
                <c:pt idx="785">
                  <c:v>2.8</c:v>
                </c:pt>
                <c:pt idx="786">
                  <c:v>0</c:v>
                </c:pt>
                <c:pt idx="787">
                  <c:v>0.5</c:v>
                </c:pt>
                <c:pt idx="788">
                  <c:v>0.1</c:v>
                </c:pt>
                <c:pt idx="789">
                  <c:v>0</c:v>
                </c:pt>
                <c:pt idx="790">
                  <c:v>0.2</c:v>
                </c:pt>
                <c:pt idx="791">
                  <c:v>4.2</c:v>
                </c:pt>
              </c:numCache>
            </c:numRef>
          </c:xVal>
          <c:yVal>
            <c:numRef>
              <c:f>'PORTOVIEJO TEODOMIRA 2010-2 (2)'!$D$2:$D$793</c:f>
              <c:numCache>
                <c:formatCode>General</c:formatCode>
                <c:ptCount val="792"/>
                <c:pt idx="0">
                  <c:v>0</c:v>
                </c:pt>
                <c:pt idx="1">
                  <c:v>0</c:v>
                </c:pt>
                <c:pt idx="2">
                  <c:v>0</c:v>
                </c:pt>
                <c:pt idx="3">
                  <c:v>0</c:v>
                </c:pt>
                <c:pt idx="4">
                  <c:v>0</c:v>
                </c:pt>
                <c:pt idx="5">
                  <c:v>4.5</c:v>
                </c:pt>
                <c:pt idx="6">
                  <c:v>4.7</c:v>
                </c:pt>
                <c:pt idx="7">
                  <c:v>9.8000000000000007</c:v>
                </c:pt>
                <c:pt idx="8">
                  <c:v>5.5</c:v>
                </c:pt>
                <c:pt idx="9">
                  <c:v>0</c:v>
                </c:pt>
                <c:pt idx="10">
                  <c:v>0</c:v>
                </c:pt>
                <c:pt idx="11">
                  <c:v>0</c:v>
                </c:pt>
                <c:pt idx="12">
                  <c:v>0</c:v>
                </c:pt>
                <c:pt idx="13">
                  <c:v>0</c:v>
                </c:pt>
                <c:pt idx="14">
                  <c:v>3</c:v>
                </c:pt>
                <c:pt idx="15">
                  <c:v>12</c:v>
                </c:pt>
                <c:pt idx="16">
                  <c:v>4</c:v>
                </c:pt>
                <c:pt idx="17">
                  <c:v>10.7</c:v>
                </c:pt>
                <c:pt idx="18">
                  <c:v>0.3</c:v>
                </c:pt>
                <c:pt idx="19">
                  <c:v>0</c:v>
                </c:pt>
                <c:pt idx="20">
                  <c:v>0</c:v>
                </c:pt>
                <c:pt idx="21">
                  <c:v>1.2</c:v>
                </c:pt>
                <c:pt idx="22">
                  <c:v>5.8</c:v>
                </c:pt>
                <c:pt idx="23">
                  <c:v>0</c:v>
                </c:pt>
                <c:pt idx="24">
                  <c:v>0.3</c:v>
                </c:pt>
                <c:pt idx="25">
                  <c:v>2.5</c:v>
                </c:pt>
                <c:pt idx="26">
                  <c:v>5.2</c:v>
                </c:pt>
                <c:pt idx="27">
                  <c:v>8.1</c:v>
                </c:pt>
                <c:pt idx="28">
                  <c:v>3.4</c:v>
                </c:pt>
                <c:pt idx="29">
                  <c:v>0</c:v>
                </c:pt>
                <c:pt idx="30">
                  <c:v>12.5</c:v>
                </c:pt>
                <c:pt idx="31">
                  <c:v>2.5</c:v>
                </c:pt>
                <c:pt idx="32">
                  <c:v>1.1000000000000001</c:v>
                </c:pt>
                <c:pt idx="33">
                  <c:v>18.3</c:v>
                </c:pt>
                <c:pt idx="34">
                  <c:v>36.1</c:v>
                </c:pt>
                <c:pt idx="35">
                  <c:v>9.1999999999999993</c:v>
                </c:pt>
                <c:pt idx="36">
                  <c:v>0.8</c:v>
                </c:pt>
                <c:pt idx="37">
                  <c:v>0.8</c:v>
                </c:pt>
                <c:pt idx="38">
                  <c:v>1.6</c:v>
                </c:pt>
                <c:pt idx="39">
                  <c:v>0</c:v>
                </c:pt>
                <c:pt idx="40">
                  <c:v>0.1</c:v>
                </c:pt>
                <c:pt idx="41">
                  <c:v>0</c:v>
                </c:pt>
                <c:pt idx="42">
                  <c:v>0</c:v>
                </c:pt>
                <c:pt idx="43">
                  <c:v>0.2</c:v>
                </c:pt>
                <c:pt idx="44">
                  <c:v>0.3</c:v>
                </c:pt>
                <c:pt idx="45">
                  <c:v>5.5</c:v>
                </c:pt>
                <c:pt idx="46">
                  <c:v>0</c:v>
                </c:pt>
                <c:pt idx="47">
                  <c:v>0.4</c:v>
                </c:pt>
                <c:pt idx="48">
                  <c:v>0</c:v>
                </c:pt>
                <c:pt idx="49">
                  <c:v>0</c:v>
                </c:pt>
                <c:pt idx="50">
                  <c:v>1.1000000000000001</c:v>
                </c:pt>
                <c:pt idx="51">
                  <c:v>5</c:v>
                </c:pt>
                <c:pt idx="52">
                  <c:v>0</c:v>
                </c:pt>
                <c:pt idx="53">
                  <c:v>6.5</c:v>
                </c:pt>
                <c:pt idx="54">
                  <c:v>0.2</c:v>
                </c:pt>
                <c:pt idx="55">
                  <c:v>0</c:v>
                </c:pt>
                <c:pt idx="56">
                  <c:v>0.2</c:v>
                </c:pt>
                <c:pt idx="57">
                  <c:v>1</c:v>
                </c:pt>
                <c:pt idx="58">
                  <c:v>0.5</c:v>
                </c:pt>
                <c:pt idx="59">
                  <c:v>0.9</c:v>
                </c:pt>
                <c:pt idx="60">
                  <c:v>0</c:v>
                </c:pt>
                <c:pt idx="61">
                  <c:v>0.1</c:v>
                </c:pt>
                <c:pt idx="62">
                  <c:v>0.8</c:v>
                </c:pt>
                <c:pt idx="63">
                  <c:v>3.7</c:v>
                </c:pt>
                <c:pt idx="64">
                  <c:v>0</c:v>
                </c:pt>
                <c:pt idx="65">
                  <c:v>1</c:v>
                </c:pt>
                <c:pt idx="66">
                  <c:v>8.9</c:v>
                </c:pt>
                <c:pt idx="67">
                  <c:v>1.5</c:v>
                </c:pt>
                <c:pt idx="68">
                  <c:v>2.9</c:v>
                </c:pt>
                <c:pt idx="69">
                  <c:v>0.1</c:v>
                </c:pt>
                <c:pt idx="70">
                  <c:v>3.7</c:v>
                </c:pt>
                <c:pt idx="71">
                  <c:v>1.3</c:v>
                </c:pt>
                <c:pt idx="72">
                  <c:v>33.1</c:v>
                </c:pt>
                <c:pt idx="73">
                  <c:v>0</c:v>
                </c:pt>
                <c:pt idx="74">
                  <c:v>1</c:v>
                </c:pt>
                <c:pt idx="75">
                  <c:v>5</c:v>
                </c:pt>
                <c:pt idx="76">
                  <c:v>7.2</c:v>
                </c:pt>
                <c:pt idx="77">
                  <c:v>0</c:v>
                </c:pt>
                <c:pt idx="78">
                  <c:v>0</c:v>
                </c:pt>
                <c:pt idx="79">
                  <c:v>2.7</c:v>
                </c:pt>
                <c:pt idx="80">
                  <c:v>0</c:v>
                </c:pt>
                <c:pt idx="81">
                  <c:v>0</c:v>
                </c:pt>
                <c:pt idx="82">
                  <c:v>2.4</c:v>
                </c:pt>
                <c:pt idx="83">
                  <c:v>0.5</c:v>
                </c:pt>
                <c:pt idx="84">
                  <c:v>4.9000000000000004</c:v>
                </c:pt>
                <c:pt idx="85">
                  <c:v>0.4</c:v>
                </c:pt>
                <c:pt idx="86">
                  <c:v>0.4</c:v>
                </c:pt>
                <c:pt idx="87">
                  <c:v>0.2</c:v>
                </c:pt>
                <c:pt idx="88">
                  <c:v>0</c:v>
                </c:pt>
                <c:pt idx="89">
                  <c:v>0</c:v>
                </c:pt>
                <c:pt idx="90">
                  <c:v>0</c:v>
                </c:pt>
                <c:pt idx="91">
                  <c:v>2</c:v>
                </c:pt>
                <c:pt idx="92">
                  <c:v>2.1</c:v>
                </c:pt>
                <c:pt idx="93">
                  <c:v>10.199999999999999</c:v>
                </c:pt>
                <c:pt idx="94">
                  <c:v>0</c:v>
                </c:pt>
                <c:pt idx="95">
                  <c:v>0</c:v>
                </c:pt>
                <c:pt idx="96">
                  <c:v>1</c:v>
                </c:pt>
                <c:pt idx="97">
                  <c:v>0.9</c:v>
                </c:pt>
                <c:pt idx="98">
                  <c:v>1.7</c:v>
                </c:pt>
                <c:pt idx="99">
                  <c:v>4.3</c:v>
                </c:pt>
                <c:pt idx="100">
                  <c:v>3.2</c:v>
                </c:pt>
                <c:pt idx="101">
                  <c:v>0.5</c:v>
                </c:pt>
                <c:pt idx="102">
                  <c:v>0.3</c:v>
                </c:pt>
                <c:pt idx="103">
                  <c:v>2.4</c:v>
                </c:pt>
                <c:pt idx="104">
                  <c:v>21.2</c:v>
                </c:pt>
                <c:pt idx="105">
                  <c:v>0</c:v>
                </c:pt>
                <c:pt idx="106">
                  <c:v>0</c:v>
                </c:pt>
                <c:pt idx="107">
                  <c:v>0</c:v>
                </c:pt>
                <c:pt idx="108">
                  <c:v>4.0999999999999996</c:v>
                </c:pt>
                <c:pt idx="109">
                  <c:v>0</c:v>
                </c:pt>
                <c:pt idx="110">
                  <c:v>4.0999999999999996</c:v>
                </c:pt>
                <c:pt idx="111">
                  <c:v>23.9</c:v>
                </c:pt>
                <c:pt idx="112">
                  <c:v>0</c:v>
                </c:pt>
                <c:pt idx="113">
                  <c:v>1.1000000000000001</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3.2</c:v>
                </c:pt>
                <c:pt idx="154">
                  <c:v>0</c:v>
                </c:pt>
                <c:pt idx="155">
                  <c:v>0</c:v>
                </c:pt>
                <c:pt idx="156">
                  <c:v>0</c:v>
                </c:pt>
                <c:pt idx="157">
                  <c:v>0</c:v>
                </c:pt>
                <c:pt idx="158">
                  <c:v>0</c:v>
                </c:pt>
                <c:pt idx="159">
                  <c:v>0.1</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0.2</c:v>
                </c:pt>
                <c:pt idx="176">
                  <c:v>0</c:v>
                </c:pt>
                <c:pt idx="177">
                  <c:v>0</c:v>
                </c:pt>
                <c:pt idx="178">
                  <c:v>0</c:v>
                </c:pt>
                <c:pt idx="179">
                  <c:v>2.5</c:v>
                </c:pt>
                <c:pt idx="180">
                  <c:v>1</c:v>
                </c:pt>
                <c:pt idx="181">
                  <c:v>0</c:v>
                </c:pt>
                <c:pt idx="182">
                  <c:v>0</c:v>
                </c:pt>
                <c:pt idx="183">
                  <c:v>0.2</c:v>
                </c:pt>
                <c:pt idx="184">
                  <c:v>0</c:v>
                </c:pt>
                <c:pt idx="185">
                  <c:v>0</c:v>
                </c:pt>
                <c:pt idx="186">
                  <c:v>0</c:v>
                </c:pt>
                <c:pt idx="187">
                  <c:v>0</c:v>
                </c:pt>
                <c:pt idx="188">
                  <c:v>0</c:v>
                </c:pt>
                <c:pt idx="189">
                  <c:v>0</c:v>
                </c:pt>
                <c:pt idx="190">
                  <c:v>0</c:v>
                </c:pt>
                <c:pt idx="191">
                  <c:v>0</c:v>
                </c:pt>
                <c:pt idx="192">
                  <c:v>0</c:v>
                </c:pt>
                <c:pt idx="193">
                  <c:v>0</c:v>
                </c:pt>
                <c:pt idx="194">
                  <c:v>0</c:v>
                </c:pt>
                <c:pt idx="195">
                  <c:v>0.1</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0.6</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2.2999999999999998</c:v>
                </c:pt>
                <c:pt idx="296">
                  <c:v>0.4</c:v>
                </c:pt>
                <c:pt idx="297">
                  <c:v>0.3</c:v>
                </c:pt>
                <c:pt idx="298">
                  <c:v>0.1</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1.2</c:v>
                </c:pt>
                <c:pt idx="323">
                  <c:v>0</c:v>
                </c:pt>
                <c:pt idx="324">
                  <c:v>0</c:v>
                </c:pt>
                <c:pt idx="325">
                  <c:v>0</c:v>
                </c:pt>
                <c:pt idx="326">
                  <c:v>0</c:v>
                </c:pt>
                <c:pt idx="327">
                  <c:v>0</c:v>
                </c:pt>
                <c:pt idx="328">
                  <c:v>9</c:v>
                </c:pt>
                <c:pt idx="329">
                  <c:v>7.4</c:v>
                </c:pt>
                <c:pt idx="330">
                  <c:v>0</c:v>
                </c:pt>
                <c:pt idx="331">
                  <c:v>0</c:v>
                </c:pt>
                <c:pt idx="332">
                  <c:v>1.3</c:v>
                </c:pt>
                <c:pt idx="333">
                  <c:v>11.7</c:v>
                </c:pt>
                <c:pt idx="334">
                  <c:v>4.5</c:v>
                </c:pt>
                <c:pt idx="335">
                  <c:v>0</c:v>
                </c:pt>
                <c:pt idx="336">
                  <c:v>5.6</c:v>
                </c:pt>
                <c:pt idx="337">
                  <c:v>4</c:v>
                </c:pt>
                <c:pt idx="338">
                  <c:v>7</c:v>
                </c:pt>
                <c:pt idx="339">
                  <c:v>52.3</c:v>
                </c:pt>
                <c:pt idx="340">
                  <c:v>3.1</c:v>
                </c:pt>
                <c:pt idx="341">
                  <c:v>2</c:v>
                </c:pt>
                <c:pt idx="342">
                  <c:v>0</c:v>
                </c:pt>
                <c:pt idx="343">
                  <c:v>0</c:v>
                </c:pt>
                <c:pt idx="344">
                  <c:v>0</c:v>
                </c:pt>
                <c:pt idx="345">
                  <c:v>0</c:v>
                </c:pt>
                <c:pt idx="346">
                  <c:v>0</c:v>
                </c:pt>
                <c:pt idx="347">
                  <c:v>0.4</c:v>
                </c:pt>
                <c:pt idx="348">
                  <c:v>0</c:v>
                </c:pt>
                <c:pt idx="349">
                  <c:v>0</c:v>
                </c:pt>
                <c:pt idx="350">
                  <c:v>0</c:v>
                </c:pt>
                <c:pt idx="351">
                  <c:v>0.5</c:v>
                </c:pt>
                <c:pt idx="352">
                  <c:v>0</c:v>
                </c:pt>
                <c:pt idx="353">
                  <c:v>1.1000000000000001</c:v>
                </c:pt>
                <c:pt idx="354">
                  <c:v>0</c:v>
                </c:pt>
                <c:pt idx="355">
                  <c:v>0</c:v>
                </c:pt>
                <c:pt idx="356">
                  <c:v>0</c:v>
                </c:pt>
                <c:pt idx="357">
                  <c:v>0</c:v>
                </c:pt>
                <c:pt idx="358">
                  <c:v>0</c:v>
                </c:pt>
                <c:pt idx="359">
                  <c:v>0</c:v>
                </c:pt>
                <c:pt idx="360">
                  <c:v>0</c:v>
                </c:pt>
                <c:pt idx="361">
                  <c:v>0</c:v>
                </c:pt>
                <c:pt idx="362">
                  <c:v>3.5</c:v>
                </c:pt>
                <c:pt idx="363">
                  <c:v>0.5</c:v>
                </c:pt>
                <c:pt idx="364">
                  <c:v>12.3</c:v>
                </c:pt>
                <c:pt idx="365">
                  <c:v>1.8</c:v>
                </c:pt>
                <c:pt idx="366">
                  <c:v>4.3</c:v>
                </c:pt>
                <c:pt idx="367">
                  <c:v>0</c:v>
                </c:pt>
                <c:pt idx="368">
                  <c:v>4.5999999999999996</c:v>
                </c:pt>
                <c:pt idx="369">
                  <c:v>1.2</c:v>
                </c:pt>
                <c:pt idx="370">
                  <c:v>0.2</c:v>
                </c:pt>
                <c:pt idx="371">
                  <c:v>3.1</c:v>
                </c:pt>
                <c:pt idx="372">
                  <c:v>0.6</c:v>
                </c:pt>
                <c:pt idx="373">
                  <c:v>13.8</c:v>
                </c:pt>
                <c:pt idx="374">
                  <c:v>5</c:v>
                </c:pt>
                <c:pt idx="375">
                  <c:v>14.4</c:v>
                </c:pt>
                <c:pt idx="376">
                  <c:v>3.5</c:v>
                </c:pt>
                <c:pt idx="377">
                  <c:v>0.1</c:v>
                </c:pt>
                <c:pt idx="378">
                  <c:v>0</c:v>
                </c:pt>
                <c:pt idx="379">
                  <c:v>2.4</c:v>
                </c:pt>
                <c:pt idx="380">
                  <c:v>8.1999999999999993</c:v>
                </c:pt>
                <c:pt idx="381">
                  <c:v>18.3</c:v>
                </c:pt>
                <c:pt idx="382">
                  <c:v>0</c:v>
                </c:pt>
                <c:pt idx="383">
                  <c:v>0</c:v>
                </c:pt>
                <c:pt idx="384">
                  <c:v>0</c:v>
                </c:pt>
                <c:pt idx="385">
                  <c:v>0</c:v>
                </c:pt>
                <c:pt idx="386">
                  <c:v>0</c:v>
                </c:pt>
                <c:pt idx="387">
                  <c:v>0</c:v>
                </c:pt>
                <c:pt idx="388">
                  <c:v>0</c:v>
                </c:pt>
                <c:pt idx="389">
                  <c:v>0</c:v>
                </c:pt>
                <c:pt idx="390">
                  <c:v>0</c:v>
                </c:pt>
                <c:pt idx="391">
                  <c:v>0</c:v>
                </c:pt>
                <c:pt idx="392">
                  <c:v>0</c:v>
                </c:pt>
                <c:pt idx="393">
                  <c:v>0.3</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4.5999999999999996</c:v>
                </c:pt>
                <c:pt idx="409">
                  <c:v>7.1</c:v>
                </c:pt>
                <c:pt idx="410">
                  <c:v>0.8</c:v>
                </c:pt>
                <c:pt idx="411">
                  <c:v>0</c:v>
                </c:pt>
                <c:pt idx="412">
                  <c:v>0</c:v>
                </c:pt>
                <c:pt idx="413">
                  <c:v>0</c:v>
                </c:pt>
                <c:pt idx="414">
                  <c:v>0</c:v>
                </c:pt>
                <c:pt idx="415">
                  <c:v>0</c:v>
                </c:pt>
                <c:pt idx="416">
                  <c:v>0</c:v>
                </c:pt>
                <c:pt idx="417">
                  <c:v>0</c:v>
                </c:pt>
                <c:pt idx="418">
                  <c:v>0</c:v>
                </c:pt>
                <c:pt idx="419">
                  <c:v>0</c:v>
                </c:pt>
                <c:pt idx="420">
                  <c:v>0</c:v>
                </c:pt>
                <c:pt idx="421">
                  <c:v>0</c:v>
                </c:pt>
                <c:pt idx="422">
                  <c:v>5.9</c:v>
                </c:pt>
                <c:pt idx="423">
                  <c:v>2.4</c:v>
                </c:pt>
                <c:pt idx="424">
                  <c:v>4.5</c:v>
                </c:pt>
                <c:pt idx="425">
                  <c:v>0</c:v>
                </c:pt>
                <c:pt idx="426">
                  <c:v>0</c:v>
                </c:pt>
                <c:pt idx="427">
                  <c:v>0</c:v>
                </c:pt>
                <c:pt idx="428">
                  <c:v>0</c:v>
                </c:pt>
                <c:pt idx="429">
                  <c:v>6.7</c:v>
                </c:pt>
                <c:pt idx="430">
                  <c:v>0.1</c:v>
                </c:pt>
                <c:pt idx="431">
                  <c:v>0</c:v>
                </c:pt>
                <c:pt idx="432">
                  <c:v>0</c:v>
                </c:pt>
                <c:pt idx="433">
                  <c:v>0</c:v>
                </c:pt>
                <c:pt idx="434">
                  <c:v>0.9</c:v>
                </c:pt>
                <c:pt idx="435">
                  <c:v>0.3</c:v>
                </c:pt>
                <c:pt idx="436">
                  <c:v>6.4</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0.3</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1.1000000000000001</c:v>
                </c:pt>
                <c:pt idx="494">
                  <c:v>0</c:v>
                </c:pt>
                <c:pt idx="495">
                  <c:v>0</c:v>
                </c:pt>
                <c:pt idx="496">
                  <c:v>0</c:v>
                </c:pt>
                <c:pt idx="497">
                  <c:v>0</c:v>
                </c:pt>
                <c:pt idx="498">
                  <c:v>0</c:v>
                </c:pt>
                <c:pt idx="499">
                  <c:v>0</c:v>
                </c:pt>
                <c:pt idx="500">
                  <c:v>0</c:v>
                </c:pt>
                <c:pt idx="501">
                  <c:v>0</c:v>
                </c:pt>
                <c:pt idx="502">
                  <c:v>0.2</c:v>
                </c:pt>
                <c:pt idx="503">
                  <c:v>0</c:v>
                </c:pt>
                <c:pt idx="504">
                  <c:v>4.2</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4.3</c:v>
                </c:pt>
                <c:pt idx="522">
                  <c:v>0</c:v>
                </c:pt>
                <c:pt idx="523">
                  <c:v>0</c:v>
                </c:pt>
                <c:pt idx="524">
                  <c:v>0</c:v>
                </c:pt>
                <c:pt idx="525">
                  <c:v>0</c:v>
                </c:pt>
                <c:pt idx="526">
                  <c:v>0</c:v>
                </c:pt>
                <c:pt idx="527">
                  <c:v>0</c:v>
                </c:pt>
                <c:pt idx="528">
                  <c:v>0</c:v>
                </c:pt>
                <c:pt idx="529">
                  <c:v>0</c:v>
                </c:pt>
                <c:pt idx="530">
                  <c:v>0</c:v>
                </c:pt>
                <c:pt idx="531">
                  <c:v>0</c:v>
                </c:pt>
                <c:pt idx="532">
                  <c:v>0</c:v>
                </c:pt>
                <c:pt idx="533">
                  <c:v>0.2</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0.1</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1.3</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0.6</c:v>
                </c:pt>
                <c:pt idx="668">
                  <c:v>0.4</c:v>
                </c:pt>
                <c:pt idx="669">
                  <c:v>0.1</c:v>
                </c:pt>
                <c:pt idx="670">
                  <c:v>0</c:v>
                </c:pt>
                <c:pt idx="671">
                  <c:v>0</c:v>
                </c:pt>
                <c:pt idx="672">
                  <c:v>0.1</c:v>
                </c:pt>
                <c:pt idx="673">
                  <c:v>0</c:v>
                </c:pt>
                <c:pt idx="674">
                  <c:v>0</c:v>
                </c:pt>
                <c:pt idx="675">
                  <c:v>0</c:v>
                </c:pt>
                <c:pt idx="676">
                  <c:v>0</c:v>
                </c:pt>
                <c:pt idx="677">
                  <c:v>0</c:v>
                </c:pt>
                <c:pt idx="678">
                  <c:v>0</c:v>
                </c:pt>
                <c:pt idx="679">
                  <c:v>0.3</c:v>
                </c:pt>
                <c:pt idx="680">
                  <c:v>0</c:v>
                </c:pt>
                <c:pt idx="681">
                  <c:v>0</c:v>
                </c:pt>
                <c:pt idx="682">
                  <c:v>0</c:v>
                </c:pt>
                <c:pt idx="683">
                  <c:v>0</c:v>
                </c:pt>
                <c:pt idx="684">
                  <c:v>0.2</c:v>
                </c:pt>
                <c:pt idx="685">
                  <c:v>0</c:v>
                </c:pt>
                <c:pt idx="686">
                  <c:v>0</c:v>
                </c:pt>
                <c:pt idx="687">
                  <c:v>0.1</c:v>
                </c:pt>
                <c:pt idx="688">
                  <c:v>0</c:v>
                </c:pt>
                <c:pt idx="689">
                  <c:v>2.4</c:v>
                </c:pt>
                <c:pt idx="690">
                  <c:v>25.8</c:v>
                </c:pt>
                <c:pt idx="691">
                  <c:v>4.2172000000000001</c:v>
                </c:pt>
                <c:pt idx="692">
                  <c:v>4.4605000000000006</c:v>
                </c:pt>
                <c:pt idx="693">
                  <c:v>0</c:v>
                </c:pt>
                <c:pt idx="694">
                  <c:v>3</c:v>
                </c:pt>
                <c:pt idx="695">
                  <c:v>3.2</c:v>
                </c:pt>
                <c:pt idx="696">
                  <c:v>2.7</c:v>
                </c:pt>
                <c:pt idx="697">
                  <c:v>3.4</c:v>
                </c:pt>
                <c:pt idx="698">
                  <c:v>0</c:v>
                </c:pt>
                <c:pt idx="699">
                  <c:v>0</c:v>
                </c:pt>
                <c:pt idx="700">
                  <c:v>0</c:v>
                </c:pt>
                <c:pt idx="701">
                  <c:v>0</c:v>
                </c:pt>
                <c:pt idx="702">
                  <c:v>19</c:v>
                </c:pt>
                <c:pt idx="703">
                  <c:v>6.3</c:v>
                </c:pt>
                <c:pt idx="704">
                  <c:v>5.9</c:v>
                </c:pt>
                <c:pt idx="705">
                  <c:v>37.200000000000003</c:v>
                </c:pt>
                <c:pt idx="706">
                  <c:v>3.6</c:v>
                </c:pt>
                <c:pt idx="707">
                  <c:v>0</c:v>
                </c:pt>
                <c:pt idx="708">
                  <c:v>3</c:v>
                </c:pt>
                <c:pt idx="709">
                  <c:v>0.2</c:v>
                </c:pt>
                <c:pt idx="710">
                  <c:v>0.3</c:v>
                </c:pt>
                <c:pt idx="711">
                  <c:v>12.5</c:v>
                </c:pt>
                <c:pt idx="712">
                  <c:v>0.9</c:v>
                </c:pt>
                <c:pt idx="713">
                  <c:v>0.2</c:v>
                </c:pt>
                <c:pt idx="714">
                  <c:v>0</c:v>
                </c:pt>
                <c:pt idx="715">
                  <c:v>0.7</c:v>
                </c:pt>
                <c:pt idx="716">
                  <c:v>8.6</c:v>
                </c:pt>
                <c:pt idx="717">
                  <c:v>27.8</c:v>
                </c:pt>
                <c:pt idx="718">
                  <c:v>16.899999999999999</c:v>
                </c:pt>
                <c:pt idx="719">
                  <c:v>7.1</c:v>
                </c:pt>
                <c:pt idx="720">
                  <c:v>35.9</c:v>
                </c:pt>
                <c:pt idx="721">
                  <c:v>0.3</c:v>
                </c:pt>
                <c:pt idx="722">
                  <c:v>7.8</c:v>
                </c:pt>
                <c:pt idx="723">
                  <c:v>6.3</c:v>
                </c:pt>
                <c:pt idx="724">
                  <c:v>17.600000000000001</c:v>
                </c:pt>
                <c:pt idx="725">
                  <c:v>8.3000000000000007</c:v>
                </c:pt>
                <c:pt idx="726">
                  <c:v>8.8000000000000007</c:v>
                </c:pt>
                <c:pt idx="727">
                  <c:v>9.5</c:v>
                </c:pt>
                <c:pt idx="728">
                  <c:v>1.2</c:v>
                </c:pt>
                <c:pt idx="729">
                  <c:v>4.9000000000000004</c:v>
                </c:pt>
                <c:pt idx="730">
                  <c:v>1.3</c:v>
                </c:pt>
                <c:pt idx="731">
                  <c:v>0.2</c:v>
                </c:pt>
                <c:pt idx="732">
                  <c:v>4.5</c:v>
                </c:pt>
                <c:pt idx="733">
                  <c:v>2.7</c:v>
                </c:pt>
                <c:pt idx="734">
                  <c:v>6.2</c:v>
                </c:pt>
                <c:pt idx="735">
                  <c:v>9.9</c:v>
                </c:pt>
                <c:pt idx="736">
                  <c:v>0</c:v>
                </c:pt>
                <c:pt idx="737">
                  <c:v>4</c:v>
                </c:pt>
                <c:pt idx="738">
                  <c:v>0</c:v>
                </c:pt>
                <c:pt idx="739">
                  <c:v>9.6</c:v>
                </c:pt>
                <c:pt idx="740">
                  <c:v>4.2</c:v>
                </c:pt>
                <c:pt idx="741">
                  <c:v>14.8</c:v>
                </c:pt>
                <c:pt idx="742">
                  <c:v>0.2</c:v>
                </c:pt>
                <c:pt idx="743">
                  <c:v>7.9</c:v>
                </c:pt>
                <c:pt idx="744">
                  <c:v>0.1</c:v>
                </c:pt>
                <c:pt idx="745">
                  <c:v>0.9</c:v>
                </c:pt>
                <c:pt idx="746">
                  <c:v>3.2</c:v>
                </c:pt>
                <c:pt idx="747">
                  <c:v>1.8</c:v>
                </c:pt>
                <c:pt idx="748">
                  <c:v>0</c:v>
                </c:pt>
                <c:pt idx="749">
                  <c:v>0</c:v>
                </c:pt>
                <c:pt idx="750">
                  <c:v>8.6999999999999993</c:v>
                </c:pt>
                <c:pt idx="751">
                  <c:v>15</c:v>
                </c:pt>
                <c:pt idx="752">
                  <c:v>7.5</c:v>
                </c:pt>
                <c:pt idx="753">
                  <c:v>4.8</c:v>
                </c:pt>
                <c:pt idx="754">
                  <c:v>1.5</c:v>
                </c:pt>
                <c:pt idx="755">
                  <c:v>0</c:v>
                </c:pt>
                <c:pt idx="756">
                  <c:v>0.2</c:v>
                </c:pt>
                <c:pt idx="757">
                  <c:v>8.1100000000000005E-2</c:v>
                </c:pt>
                <c:pt idx="758">
                  <c:v>0</c:v>
                </c:pt>
                <c:pt idx="759">
                  <c:v>3.2</c:v>
                </c:pt>
                <c:pt idx="760">
                  <c:v>0</c:v>
                </c:pt>
                <c:pt idx="761">
                  <c:v>0</c:v>
                </c:pt>
                <c:pt idx="762">
                  <c:v>0</c:v>
                </c:pt>
                <c:pt idx="763">
                  <c:v>9.8000000000000007</c:v>
                </c:pt>
                <c:pt idx="764">
                  <c:v>0.9</c:v>
                </c:pt>
                <c:pt idx="765">
                  <c:v>0</c:v>
                </c:pt>
                <c:pt idx="766">
                  <c:v>9.3000000000000007</c:v>
                </c:pt>
                <c:pt idx="767">
                  <c:v>2.1</c:v>
                </c:pt>
                <c:pt idx="768">
                  <c:v>9.1</c:v>
                </c:pt>
                <c:pt idx="769">
                  <c:v>0.2</c:v>
                </c:pt>
                <c:pt idx="770">
                  <c:v>1.3</c:v>
                </c:pt>
                <c:pt idx="771">
                  <c:v>0</c:v>
                </c:pt>
                <c:pt idx="772">
                  <c:v>1.6</c:v>
                </c:pt>
                <c:pt idx="773">
                  <c:v>0</c:v>
                </c:pt>
                <c:pt idx="774">
                  <c:v>0</c:v>
                </c:pt>
                <c:pt idx="775">
                  <c:v>0.1</c:v>
                </c:pt>
                <c:pt idx="776">
                  <c:v>0.3</c:v>
                </c:pt>
                <c:pt idx="777">
                  <c:v>0</c:v>
                </c:pt>
                <c:pt idx="778">
                  <c:v>0</c:v>
                </c:pt>
                <c:pt idx="779">
                  <c:v>0</c:v>
                </c:pt>
                <c:pt idx="780">
                  <c:v>0</c:v>
                </c:pt>
                <c:pt idx="781">
                  <c:v>0</c:v>
                </c:pt>
                <c:pt idx="782">
                  <c:v>2.2000000000000002</c:v>
                </c:pt>
                <c:pt idx="783">
                  <c:v>1.5</c:v>
                </c:pt>
                <c:pt idx="784">
                  <c:v>2.6</c:v>
                </c:pt>
                <c:pt idx="785">
                  <c:v>4.0999999999999996</c:v>
                </c:pt>
                <c:pt idx="786">
                  <c:v>0</c:v>
                </c:pt>
                <c:pt idx="787">
                  <c:v>0.1</c:v>
                </c:pt>
                <c:pt idx="788">
                  <c:v>0</c:v>
                </c:pt>
                <c:pt idx="789">
                  <c:v>0.3</c:v>
                </c:pt>
                <c:pt idx="790">
                  <c:v>0</c:v>
                </c:pt>
                <c:pt idx="791">
                  <c:v>5.8</c:v>
                </c:pt>
              </c:numCache>
            </c:numRef>
          </c:yVal>
          <c:smooth val="0"/>
          <c:extLst>
            <c:ext xmlns:c16="http://schemas.microsoft.com/office/drawing/2014/chart" uri="{C3380CC4-5D6E-409C-BE32-E72D297353CC}">
              <c16:uniqueId val="{00000002-E076-45C0-8B02-D6812161C97E}"/>
            </c:ext>
          </c:extLst>
        </c:ser>
        <c:dLbls>
          <c:showLegendKey val="0"/>
          <c:showVal val="0"/>
          <c:showCatName val="0"/>
          <c:showSerName val="0"/>
          <c:showPercent val="0"/>
          <c:showBubbleSize val="0"/>
        </c:dLbls>
        <c:axId val="616406576"/>
        <c:axId val="616409856"/>
      </c:scatterChart>
      <c:valAx>
        <c:axId val="616406576"/>
        <c:scaling>
          <c:orientation val="minMax"/>
          <c:max val="5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sz="900"/>
                  <a:t>M1208-TEODOMIRA</a:t>
                </a:r>
              </a:p>
            </c:rich>
          </c:tx>
          <c:layout>
            <c:manualLayout>
              <c:xMode val="edge"/>
              <c:yMode val="edge"/>
              <c:x val="0.51784092409549565"/>
              <c:y val="0.7883215007960071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16409856"/>
        <c:crosses val="autoZero"/>
        <c:crossBetween val="midCat"/>
      </c:valAx>
      <c:valAx>
        <c:axId val="61640985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S" sz="900"/>
                  <a:t>M005-PORTOVIEJO</a:t>
                </a:r>
                <a:r>
                  <a:rPr lang="es-ES" sz="900" baseline="0"/>
                  <a:t> UTM</a:t>
                </a:r>
                <a:endParaRPr lang="es-ES" sz="900"/>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164065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ES" sz="1100"/>
              <a:t>Precipitación</a:t>
            </a:r>
            <a:r>
              <a:rPr lang="es-ES" sz="1100" baseline="0"/>
              <a:t> Diaria-Estaciones Meterológicas  M005 y M499</a:t>
            </a:r>
            <a:endParaRPr lang="es-ES" sz="1100"/>
          </a:p>
        </c:rich>
      </c:tx>
      <c:layout>
        <c:manualLayout>
          <c:xMode val="edge"/>
          <c:yMode val="edge"/>
          <c:x val="0.17919304779639972"/>
          <c:y val="5.0391704839176481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intercept val="0"/>
            <c:dispRSqr val="1"/>
            <c:dispEq val="1"/>
            <c:trendlineLbl>
              <c:layout>
                <c:manualLayout>
                  <c:x val="-0.44313839410850342"/>
                  <c:y val="-1.4304993252361673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rendlineLbl>
          </c:trendline>
          <c:xVal>
            <c:numRef>
              <c:f>'SANCAN PORTOVIEJO 2010-2012'!$B$2:$B$818</c:f>
              <c:numCache>
                <c:formatCode>General</c:formatCode>
                <c:ptCount val="817"/>
                <c:pt idx="0">
                  <c:v>1.5</c:v>
                </c:pt>
                <c:pt idx="1">
                  <c:v>0.2</c:v>
                </c:pt>
                <c:pt idx="2">
                  <c:v>0</c:v>
                </c:pt>
                <c:pt idx="3">
                  <c:v>0</c:v>
                </c:pt>
                <c:pt idx="4">
                  <c:v>0</c:v>
                </c:pt>
                <c:pt idx="5">
                  <c:v>0</c:v>
                </c:pt>
                <c:pt idx="6">
                  <c:v>0</c:v>
                </c:pt>
                <c:pt idx="7">
                  <c:v>0.6</c:v>
                </c:pt>
                <c:pt idx="8">
                  <c:v>0</c:v>
                </c:pt>
                <c:pt idx="9">
                  <c:v>0.2</c:v>
                </c:pt>
                <c:pt idx="10">
                  <c:v>5.2</c:v>
                </c:pt>
                <c:pt idx="11">
                  <c:v>7.5</c:v>
                </c:pt>
                <c:pt idx="12">
                  <c:v>17.7</c:v>
                </c:pt>
                <c:pt idx="13">
                  <c:v>73.3</c:v>
                </c:pt>
                <c:pt idx="14">
                  <c:v>3.2</c:v>
                </c:pt>
                <c:pt idx="15">
                  <c:v>2.9</c:v>
                </c:pt>
                <c:pt idx="16">
                  <c:v>8.1</c:v>
                </c:pt>
                <c:pt idx="17">
                  <c:v>0.2</c:v>
                </c:pt>
                <c:pt idx="18">
                  <c:v>1.6</c:v>
                </c:pt>
                <c:pt idx="19">
                  <c:v>3.1</c:v>
                </c:pt>
                <c:pt idx="20">
                  <c:v>0.9</c:v>
                </c:pt>
                <c:pt idx="21">
                  <c:v>8.1999999999999993</c:v>
                </c:pt>
                <c:pt idx="22">
                  <c:v>3.8</c:v>
                </c:pt>
                <c:pt idx="23">
                  <c:v>2.2000000000000002</c:v>
                </c:pt>
                <c:pt idx="24">
                  <c:v>1.9</c:v>
                </c:pt>
                <c:pt idx="25">
                  <c:v>2.4</c:v>
                </c:pt>
                <c:pt idx="26">
                  <c:v>0</c:v>
                </c:pt>
                <c:pt idx="27">
                  <c:v>0.1</c:v>
                </c:pt>
                <c:pt idx="28">
                  <c:v>0</c:v>
                </c:pt>
                <c:pt idx="29">
                  <c:v>0</c:v>
                </c:pt>
                <c:pt idx="30">
                  <c:v>0</c:v>
                </c:pt>
                <c:pt idx="31">
                  <c:v>0.2</c:v>
                </c:pt>
                <c:pt idx="32">
                  <c:v>0</c:v>
                </c:pt>
                <c:pt idx="33">
                  <c:v>0.1</c:v>
                </c:pt>
                <c:pt idx="34">
                  <c:v>0</c:v>
                </c:pt>
                <c:pt idx="35">
                  <c:v>2.9</c:v>
                </c:pt>
                <c:pt idx="36">
                  <c:v>26.7</c:v>
                </c:pt>
                <c:pt idx="37">
                  <c:v>25.3</c:v>
                </c:pt>
                <c:pt idx="38">
                  <c:v>1.7</c:v>
                </c:pt>
                <c:pt idx="39">
                  <c:v>4.5</c:v>
                </c:pt>
                <c:pt idx="40">
                  <c:v>0.7</c:v>
                </c:pt>
                <c:pt idx="41">
                  <c:v>1.9</c:v>
                </c:pt>
                <c:pt idx="42">
                  <c:v>5.8</c:v>
                </c:pt>
                <c:pt idx="43">
                  <c:v>0.6</c:v>
                </c:pt>
                <c:pt idx="44">
                  <c:v>0.4</c:v>
                </c:pt>
                <c:pt idx="45">
                  <c:v>3.9</c:v>
                </c:pt>
                <c:pt idx="46">
                  <c:v>2.1</c:v>
                </c:pt>
                <c:pt idx="47">
                  <c:v>2.4</c:v>
                </c:pt>
                <c:pt idx="48">
                  <c:v>1.9</c:v>
                </c:pt>
                <c:pt idx="49">
                  <c:v>0.9</c:v>
                </c:pt>
                <c:pt idx="50">
                  <c:v>24.1</c:v>
                </c:pt>
                <c:pt idx="51">
                  <c:v>0.7</c:v>
                </c:pt>
                <c:pt idx="52">
                  <c:v>1.6</c:v>
                </c:pt>
                <c:pt idx="53">
                  <c:v>0.5</c:v>
                </c:pt>
                <c:pt idx="54">
                  <c:v>6.2</c:v>
                </c:pt>
                <c:pt idx="55">
                  <c:v>0.5</c:v>
                </c:pt>
                <c:pt idx="56">
                  <c:v>0.2</c:v>
                </c:pt>
                <c:pt idx="57">
                  <c:v>0.9</c:v>
                </c:pt>
                <c:pt idx="58">
                  <c:v>5.5</c:v>
                </c:pt>
                <c:pt idx="59">
                  <c:v>2.4</c:v>
                </c:pt>
                <c:pt idx="60">
                  <c:v>99.3</c:v>
                </c:pt>
                <c:pt idx="61">
                  <c:v>1.8</c:v>
                </c:pt>
                <c:pt idx="62">
                  <c:v>2.5</c:v>
                </c:pt>
                <c:pt idx="63">
                  <c:v>5.3</c:v>
                </c:pt>
                <c:pt idx="64">
                  <c:v>7.1</c:v>
                </c:pt>
                <c:pt idx="65">
                  <c:v>4.5999999999999996</c:v>
                </c:pt>
                <c:pt idx="66">
                  <c:v>6.2</c:v>
                </c:pt>
                <c:pt idx="67">
                  <c:v>1.9</c:v>
                </c:pt>
                <c:pt idx="68">
                  <c:v>0.6</c:v>
                </c:pt>
                <c:pt idx="69">
                  <c:v>4.2</c:v>
                </c:pt>
                <c:pt idx="70">
                  <c:v>0.8</c:v>
                </c:pt>
                <c:pt idx="71">
                  <c:v>0.3</c:v>
                </c:pt>
                <c:pt idx="72">
                  <c:v>0.5</c:v>
                </c:pt>
                <c:pt idx="73">
                  <c:v>1.1000000000000001</c:v>
                </c:pt>
                <c:pt idx="104">
                  <c:v>1.2</c:v>
                </c:pt>
                <c:pt idx="105">
                  <c:v>0.2</c:v>
                </c:pt>
                <c:pt idx="106">
                  <c:v>0</c:v>
                </c:pt>
                <c:pt idx="107">
                  <c:v>0</c:v>
                </c:pt>
                <c:pt idx="108">
                  <c:v>0</c:v>
                </c:pt>
                <c:pt idx="109">
                  <c:v>0</c:v>
                </c:pt>
                <c:pt idx="110">
                  <c:v>1.3</c:v>
                </c:pt>
                <c:pt idx="111">
                  <c:v>0</c:v>
                </c:pt>
                <c:pt idx="112">
                  <c:v>0</c:v>
                </c:pt>
                <c:pt idx="113">
                  <c:v>1.9</c:v>
                </c:pt>
                <c:pt idx="114">
                  <c:v>0</c:v>
                </c:pt>
                <c:pt idx="115">
                  <c:v>3.1</c:v>
                </c:pt>
                <c:pt idx="116">
                  <c:v>0.1</c:v>
                </c:pt>
                <c:pt idx="117">
                  <c:v>0</c:v>
                </c:pt>
                <c:pt idx="118">
                  <c:v>0</c:v>
                </c:pt>
                <c:pt idx="119">
                  <c:v>0</c:v>
                </c:pt>
                <c:pt idx="120">
                  <c:v>0.5</c:v>
                </c:pt>
                <c:pt idx="121">
                  <c:v>0.1</c:v>
                </c:pt>
                <c:pt idx="122">
                  <c:v>0</c:v>
                </c:pt>
                <c:pt idx="123">
                  <c:v>0.6</c:v>
                </c:pt>
                <c:pt idx="124">
                  <c:v>0</c:v>
                </c:pt>
                <c:pt idx="125">
                  <c:v>1.5</c:v>
                </c:pt>
                <c:pt idx="126">
                  <c:v>1.9</c:v>
                </c:pt>
                <c:pt idx="127">
                  <c:v>0.2</c:v>
                </c:pt>
                <c:pt idx="128">
                  <c:v>0.2</c:v>
                </c:pt>
                <c:pt idx="129">
                  <c:v>1.3</c:v>
                </c:pt>
                <c:pt idx="130">
                  <c:v>2.1</c:v>
                </c:pt>
                <c:pt idx="131">
                  <c:v>0</c:v>
                </c:pt>
                <c:pt idx="132">
                  <c:v>0.8</c:v>
                </c:pt>
                <c:pt idx="133">
                  <c:v>0.4</c:v>
                </c:pt>
                <c:pt idx="134">
                  <c:v>2.2999999999999998</c:v>
                </c:pt>
                <c:pt idx="135">
                  <c:v>2.6</c:v>
                </c:pt>
                <c:pt idx="136">
                  <c:v>5.0999999999999996</c:v>
                </c:pt>
                <c:pt idx="137">
                  <c:v>0.6</c:v>
                </c:pt>
                <c:pt idx="138">
                  <c:v>0</c:v>
                </c:pt>
                <c:pt idx="139">
                  <c:v>0</c:v>
                </c:pt>
                <c:pt idx="140">
                  <c:v>0.2</c:v>
                </c:pt>
                <c:pt idx="141">
                  <c:v>0.1</c:v>
                </c:pt>
                <c:pt idx="142">
                  <c:v>0</c:v>
                </c:pt>
                <c:pt idx="143">
                  <c:v>0.2</c:v>
                </c:pt>
                <c:pt idx="144">
                  <c:v>1.1000000000000001</c:v>
                </c:pt>
                <c:pt idx="145">
                  <c:v>0</c:v>
                </c:pt>
                <c:pt idx="146">
                  <c:v>0</c:v>
                </c:pt>
                <c:pt idx="147">
                  <c:v>1.3</c:v>
                </c:pt>
                <c:pt idx="148">
                  <c:v>0.5</c:v>
                </c:pt>
                <c:pt idx="149">
                  <c:v>0</c:v>
                </c:pt>
                <c:pt idx="150">
                  <c:v>0</c:v>
                </c:pt>
                <c:pt idx="151">
                  <c:v>0</c:v>
                </c:pt>
                <c:pt idx="152">
                  <c:v>2.1</c:v>
                </c:pt>
                <c:pt idx="153">
                  <c:v>1.2</c:v>
                </c:pt>
                <c:pt idx="154">
                  <c:v>0.8</c:v>
                </c:pt>
                <c:pt idx="155">
                  <c:v>0</c:v>
                </c:pt>
                <c:pt idx="156">
                  <c:v>0.2</c:v>
                </c:pt>
                <c:pt idx="157">
                  <c:v>0.1</c:v>
                </c:pt>
                <c:pt idx="158">
                  <c:v>0</c:v>
                </c:pt>
                <c:pt idx="159">
                  <c:v>0</c:v>
                </c:pt>
                <c:pt idx="160">
                  <c:v>0.4</c:v>
                </c:pt>
                <c:pt idx="161">
                  <c:v>0</c:v>
                </c:pt>
                <c:pt idx="162">
                  <c:v>0.2</c:v>
                </c:pt>
                <c:pt idx="163">
                  <c:v>0</c:v>
                </c:pt>
                <c:pt idx="164">
                  <c:v>1.1000000000000001</c:v>
                </c:pt>
                <c:pt idx="165">
                  <c:v>0.1</c:v>
                </c:pt>
                <c:pt idx="166">
                  <c:v>0</c:v>
                </c:pt>
                <c:pt idx="167">
                  <c:v>0</c:v>
                </c:pt>
                <c:pt idx="168">
                  <c:v>0.6</c:v>
                </c:pt>
                <c:pt idx="169">
                  <c:v>0.1</c:v>
                </c:pt>
                <c:pt idx="170">
                  <c:v>0.3</c:v>
                </c:pt>
                <c:pt idx="171">
                  <c:v>0.8</c:v>
                </c:pt>
                <c:pt idx="172">
                  <c:v>0.4</c:v>
                </c:pt>
                <c:pt idx="173">
                  <c:v>0</c:v>
                </c:pt>
                <c:pt idx="174">
                  <c:v>0</c:v>
                </c:pt>
                <c:pt idx="175">
                  <c:v>0</c:v>
                </c:pt>
                <c:pt idx="176">
                  <c:v>0.4</c:v>
                </c:pt>
                <c:pt idx="177">
                  <c:v>0</c:v>
                </c:pt>
                <c:pt idx="178">
                  <c:v>0</c:v>
                </c:pt>
                <c:pt idx="179">
                  <c:v>0.1</c:v>
                </c:pt>
                <c:pt idx="180">
                  <c:v>0</c:v>
                </c:pt>
                <c:pt idx="181">
                  <c:v>0</c:v>
                </c:pt>
                <c:pt idx="182">
                  <c:v>0.5</c:v>
                </c:pt>
                <c:pt idx="183">
                  <c:v>0.6</c:v>
                </c:pt>
                <c:pt idx="184">
                  <c:v>0.2</c:v>
                </c:pt>
                <c:pt idx="185">
                  <c:v>0.2</c:v>
                </c:pt>
                <c:pt idx="186">
                  <c:v>0</c:v>
                </c:pt>
                <c:pt idx="187">
                  <c:v>0.1</c:v>
                </c:pt>
                <c:pt idx="188">
                  <c:v>0</c:v>
                </c:pt>
                <c:pt idx="189">
                  <c:v>0</c:v>
                </c:pt>
                <c:pt idx="190">
                  <c:v>0.3</c:v>
                </c:pt>
                <c:pt idx="191">
                  <c:v>0</c:v>
                </c:pt>
                <c:pt idx="192">
                  <c:v>0</c:v>
                </c:pt>
                <c:pt idx="193">
                  <c:v>0.1</c:v>
                </c:pt>
                <c:pt idx="194">
                  <c:v>0.3</c:v>
                </c:pt>
                <c:pt idx="195">
                  <c:v>0.3</c:v>
                </c:pt>
                <c:pt idx="196">
                  <c:v>0</c:v>
                </c:pt>
                <c:pt idx="197">
                  <c:v>0.1</c:v>
                </c:pt>
                <c:pt idx="198">
                  <c:v>0.2</c:v>
                </c:pt>
                <c:pt idx="199">
                  <c:v>0</c:v>
                </c:pt>
                <c:pt idx="200">
                  <c:v>0</c:v>
                </c:pt>
                <c:pt idx="201">
                  <c:v>0</c:v>
                </c:pt>
                <c:pt idx="202">
                  <c:v>0.2</c:v>
                </c:pt>
                <c:pt idx="203">
                  <c:v>0</c:v>
                </c:pt>
                <c:pt idx="204">
                  <c:v>0</c:v>
                </c:pt>
                <c:pt idx="205">
                  <c:v>0.2</c:v>
                </c:pt>
                <c:pt idx="206">
                  <c:v>0</c:v>
                </c:pt>
                <c:pt idx="207">
                  <c:v>0</c:v>
                </c:pt>
                <c:pt idx="208">
                  <c:v>0.3</c:v>
                </c:pt>
                <c:pt idx="209">
                  <c:v>0</c:v>
                </c:pt>
                <c:pt idx="210">
                  <c:v>0</c:v>
                </c:pt>
                <c:pt idx="211">
                  <c:v>0</c:v>
                </c:pt>
                <c:pt idx="212">
                  <c:v>0</c:v>
                </c:pt>
                <c:pt idx="213">
                  <c:v>0.2</c:v>
                </c:pt>
                <c:pt idx="214">
                  <c:v>0.1</c:v>
                </c:pt>
                <c:pt idx="215">
                  <c:v>0</c:v>
                </c:pt>
                <c:pt idx="216">
                  <c:v>0</c:v>
                </c:pt>
                <c:pt idx="217">
                  <c:v>0</c:v>
                </c:pt>
                <c:pt idx="218">
                  <c:v>0.2</c:v>
                </c:pt>
                <c:pt idx="219">
                  <c:v>0</c:v>
                </c:pt>
                <c:pt idx="220">
                  <c:v>0</c:v>
                </c:pt>
                <c:pt idx="221">
                  <c:v>0</c:v>
                </c:pt>
                <c:pt idx="222">
                  <c:v>0</c:v>
                </c:pt>
                <c:pt idx="223">
                  <c:v>0</c:v>
                </c:pt>
                <c:pt idx="224">
                  <c:v>0.2</c:v>
                </c:pt>
                <c:pt idx="225">
                  <c:v>0</c:v>
                </c:pt>
                <c:pt idx="226">
                  <c:v>0</c:v>
                </c:pt>
                <c:pt idx="227">
                  <c:v>0.2</c:v>
                </c:pt>
                <c:pt idx="228">
                  <c:v>0</c:v>
                </c:pt>
                <c:pt idx="229">
                  <c:v>0</c:v>
                </c:pt>
                <c:pt idx="230">
                  <c:v>0.2</c:v>
                </c:pt>
                <c:pt idx="231">
                  <c:v>0</c:v>
                </c:pt>
                <c:pt idx="232">
                  <c:v>0</c:v>
                </c:pt>
                <c:pt idx="233">
                  <c:v>0</c:v>
                </c:pt>
                <c:pt idx="234">
                  <c:v>0.5</c:v>
                </c:pt>
                <c:pt idx="235">
                  <c:v>0.3</c:v>
                </c:pt>
                <c:pt idx="236">
                  <c:v>0.2</c:v>
                </c:pt>
                <c:pt idx="237">
                  <c:v>0</c:v>
                </c:pt>
                <c:pt idx="238">
                  <c:v>0.1</c:v>
                </c:pt>
                <c:pt idx="239">
                  <c:v>0</c:v>
                </c:pt>
                <c:pt idx="240">
                  <c:v>1.3</c:v>
                </c:pt>
                <c:pt idx="241">
                  <c:v>0.4</c:v>
                </c:pt>
                <c:pt idx="242">
                  <c:v>0</c:v>
                </c:pt>
                <c:pt idx="243">
                  <c:v>0</c:v>
                </c:pt>
                <c:pt idx="244">
                  <c:v>0.3</c:v>
                </c:pt>
                <c:pt idx="245">
                  <c:v>0</c:v>
                </c:pt>
                <c:pt idx="246">
                  <c:v>0.3</c:v>
                </c:pt>
                <c:pt idx="247">
                  <c:v>0.3</c:v>
                </c:pt>
                <c:pt idx="248">
                  <c:v>0</c:v>
                </c:pt>
                <c:pt idx="249">
                  <c:v>0</c:v>
                </c:pt>
                <c:pt idx="250">
                  <c:v>0</c:v>
                </c:pt>
                <c:pt idx="251">
                  <c:v>0.1</c:v>
                </c:pt>
                <c:pt idx="252">
                  <c:v>0</c:v>
                </c:pt>
                <c:pt idx="253">
                  <c:v>0</c:v>
                </c:pt>
                <c:pt idx="254">
                  <c:v>0</c:v>
                </c:pt>
                <c:pt idx="255">
                  <c:v>0</c:v>
                </c:pt>
                <c:pt idx="256">
                  <c:v>0</c:v>
                </c:pt>
                <c:pt idx="257">
                  <c:v>0</c:v>
                </c:pt>
                <c:pt idx="258">
                  <c:v>0</c:v>
                </c:pt>
                <c:pt idx="259">
                  <c:v>0</c:v>
                </c:pt>
                <c:pt idx="260">
                  <c:v>0</c:v>
                </c:pt>
                <c:pt idx="261">
                  <c:v>0</c:v>
                </c:pt>
                <c:pt idx="262">
                  <c:v>0.9</c:v>
                </c:pt>
                <c:pt idx="263">
                  <c:v>0</c:v>
                </c:pt>
                <c:pt idx="264">
                  <c:v>0</c:v>
                </c:pt>
                <c:pt idx="265">
                  <c:v>0</c:v>
                </c:pt>
                <c:pt idx="266">
                  <c:v>0</c:v>
                </c:pt>
                <c:pt idx="267">
                  <c:v>0.1</c:v>
                </c:pt>
                <c:pt idx="268">
                  <c:v>0</c:v>
                </c:pt>
                <c:pt idx="269">
                  <c:v>0</c:v>
                </c:pt>
                <c:pt idx="270">
                  <c:v>0</c:v>
                </c:pt>
                <c:pt idx="271">
                  <c:v>0.2</c:v>
                </c:pt>
                <c:pt idx="272">
                  <c:v>0</c:v>
                </c:pt>
                <c:pt idx="273">
                  <c:v>0</c:v>
                </c:pt>
                <c:pt idx="274">
                  <c:v>0</c:v>
                </c:pt>
                <c:pt idx="275">
                  <c:v>0.3</c:v>
                </c:pt>
                <c:pt idx="276">
                  <c:v>0</c:v>
                </c:pt>
                <c:pt idx="277">
                  <c:v>0</c:v>
                </c:pt>
                <c:pt idx="278">
                  <c:v>0</c:v>
                </c:pt>
                <c:pt idx="279">
                  <c:v>0</c:v>
                </c:pt>
                <c:pt idx="280">
                  <c:v>0.2</c:v>
                </c:pt>
                <c:pt idx="281">
                  <c:v>0</c:v>
                </c:pt>
                <c:pt idx="282">
                  <c:v>0</c:v>
                </c:pt>
                <c:pt idx="283">
                  <c:v>0</c:v>
                </c:pt>
                <c:pt idx="284">
                  <c:v>0</c:v>
                </c:pt>
                <c:pt idx="285">
                  <c:v>0</c:v>
                </c:pt>
                <c:pt idx="286">
                  <c:v>0.1</c:v>
                </c:pt>
                <c:pt idx="287">
                  <c:v>0</c:v>
                </c:pt>
                <c:pt idx="288">
                  <c:v>0</c:v>
                </c:pt>
                <c:pt idx="289">
                  <c:v>0</c:v>
                </c:pt>
                <c:pt idx="290">
                  <c:v>0</c:v>
                </c:pt>
                <c:pt idx="291">
                  <c:v>0</c:v>
                </c:pt>
                <c:pt idx="292">
                  <c:v>0.2</c:v>
                </c:pt>
                <c:pt idx="293">
                  <c:v>0</c:v>
                </c:pt>
                <c:pt idx="294">
                  <c:v>0</c:v>
                </c:pt>
                <c:pt idx="295">
                  <c:v>0</c:v>
                </c:pt>
                <c:pt idx="296">
                  <c:v>0.3</c:v>
                </c:pt>
                <c:pt idx="297">
                  <c:v>0</c:v>
                </c:pt>
                <c:pt idx="298">
                  <c:v>0</c:v>
                </c:pt>
                <c:pt idx="299">
                  <c:v>0</c:v>
                </c:pt>
                <c:pt idx="300">
                  <c:v>0</c:v>
                </c:pt>
                <c:pt idx="301">
                  <c:v>0</c:v>
                </c:pt>
                <c:pt idx="302">
                  <c:v>0</c:v>
                </c:pt>
                <c:pt idx="303">
                  <c:v>0</c:v>
                </c:pt>
                <c:pt idx="304">
                  <c:v>0</c:v>
                </c:pt>
                <c:pt idx="305">
                  <c:v>0.1</c:v>
                </c:pt>
                <c:pt idx="306">
                  <c:v>0.9</c:v>
                </c:pt>
                <c:pt idx="307">
                  <c:v>0</c:v>
                </c:pt>
                <c:pt idx="308">
                  <c:v>0</c:v>
                </c:pt>
                <c:pt idx="309">
                  <c:v>0</c:v>
                </c:pt>
                <c:pt idx="310">
                  <c:v>0.1</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0.5</c:v>
                </c:pt>
                <c:pt idx="325">
                  <c:v>0</c:v>
                </c:pt>
                <c:pt idx="326">
                  <c:v>0.1</c:v>
                </c:pt>
                <c:pt idx="327">
                  <c:v>0</c:v>
                </c:pt>
                <c:pt idx="328">
                  <c:v>0</c:v>
                </c:pt>
                <c:pt idx="329">
                  <c:v>0</c:v>
                </c:pt>
                <c:pt idx="330">
                  <c:v>0</c:v>
                </c:pt>
                <c:pt idx="331">
                  <c:v>0</c:v>
                </c:pt>
                <c:pt idx="332">
                  <c:v>3.3</c:v>
                </c:pt>
                <c:pt idx="333">
                  <c:v>0</c:v>
                </c:pt>
                <c:pt idx="334">
                  <c:v>0.8</c:v>
                </c:pt>
                <c:pt idx="335">
                  <c:v>0</c:v>
                </c:pt>
                <c:pt idx="336">
                  <c:v>0</c:v>
                </c:pt>
                <c:pt idx="337">
                  <c:v>0.5</c:v>
                </c:pt>
                <c:pt idx="338">
                  <c:v>0</c:v>
                </c:pt>
                <c:pt idx="339">
                  <c:v>2.2999999999999998</c:v>
                </c:pt>
                <c:pt idx="340">
                  <c:v>5.0999999999999996</c:v>
                </c:pt>
                <c:pt idx="341">
                  <c:v>1.9</c:v>
                </c:pt>
                <c:pt idx="342">
                  <c:v>0</c:v>
                </c:pt>
                <c:pt idx="343">
                  <c:v>0.3</c:v>
                </c:pt>
                <c:pt idx="344">
                  <c:v>0.2</c:v>
                </c:pt>
                <c:pt idx="345">
                  <c:v>1.4</c:v>
                </c:pt>
                <c:pt idx="346">
                  <c:v>3.3</c:v>
                </c:pt>
                <c:pt idx="347">
                  <c:v>0.8</c:v>
                </c:pt>
                <c:pt idx="348">
                  <c:v>5.6</c:v>
                </c:pt>
                <c:pt idx="349">
                  <c:v>1.3</c:v>
                </c:pt>
                <c:pt idx="350">
                  <c:v>6.7</c:v>
                </c:pt>
                <c:pt idx="351">
                  <c:v>0.8</c:v>
                </c:pt>
                <c:pt idx="352">
                  <c:v>0</c:v>
                </c:pt>
                <c:pt idx="353">
                  <c:v>0.5</c:v>
                </c:pt>
                <c:pt idx="354">
                  <c:v>11.3</c:v>
                </c:pt>
                <c:pt idx="355">
                  <c:v>0</c:v>
                </c:pt>
                <c:pt idx="356">
                  <c:v>0.2</c:v>
                </c:pt>
                <c:pt idx="357">
                  <c:v>0</c:v>
                </c:pt>
                <c:pt idx="358">
                  <c:v>0</c:v>
                </c:pt>
                <c:pt idx="359">
                  <c:v>0.6</c:v>
                </c:pt>
                <c:pt idx="360">
                  <c:v>0.8</c:v>
                </c:pt>
                <c:pt idx="361">
                  <c:v>6.2</c:v>
                </c:pt>
                <c:pt idx="362">
                  <c:v>33.6</c:v>
                </c:pt>
                <c:pt idx="363">
                  <c:v>13.9</c:v>
                </c:pt>
                <c:pt idx="364">
                  <c:v>11.3</c:v>
                </c:pt>
                <c:pt idx="365">
                  <c:v>0.2</c:v>
                </c:pt>
                <c:pt idx="366">
                  <c:v>1</c:v>
                </c:pt>
                <c:pt idx="367">
                  <c:v>2.7</c:v>
                </c:pt>
                <c:pt idx="368">
                  <c:v>6.3</c:v>
                </c:pt>
                <c:pt idx="369">
                  <c:v>0.5</c:v>
                </c:pt>
                <c:pt idx="370">
                  <c:v>33.200000000000003</c:v>
                </c:pt>
                <c:pt idx="371">
                  <c:v>5.0999999999999996</c:v>
                </c:pt>
                <c:pt idx="372">
                  <c:v>3.5</c:v>
                </c:pt>
                <c:pt idx="373">
                  <c:v>2.9</c:v>
                </c:pt>
                <c:pt idx="374">
                  <c:v>0.6</c:v>
                </c:pt>
                <c:pt idx="375">
                  <c:v>0</c:v>
                </c:pt>
                <c:pt idx="376">
                  <c:v>4</c:v>
                </c:pt>
                <c:pt idx="377">
                  <c:v>0.6</c:v>
                </c:pt>
                <c:pt idx="378">
                  <c:v>0.8</c:v>
                </c:pt>
                <c:pt idx="379">
                  <c:v>0.2</c:v>
                </c:pt>
                <c:pt idx="380">
                  <c:v>0.9</c:v>
                </c:pt>
                <c:pt idx="381">
                  <c:v>1.6</c:v>
                </c:pt>
                <c:pt idx="382">
                  <c:v>2.2999999999999998</c:v>
                </c:pt>
                <c:pt idx="383">
                  <c:v>0.8</c:v>
                </c:pt>
                <c:pt idx="384">
                  <c:v>3.6</c:v>
                </c:pt>
                <c:pt idx="385">
                  <c:v>4.3</c:v>
                </c:pt>
                <c:pt idx="386">
                  <c:v>1.9</c:v>
                </c:pt>
                <c:pt idx="387">
                  <c:v>6.4</c:v>
                </c:pt>
                <c:pt idx="388">
                  <c:v>0.8</c:v>
                </c:pt>
                <c:pt idx="389">
                  <c:v>4.5</c:v>
                </c:pt>
                <c:pt idx="390">
                  <c:v>3.2</c:v>
                </c:pt>
                <c:pt idx="391">
                  <c:v>0.4</c:v>
                </c:pt>
                <c:pt idx="392">
                  <c:v>0.6</c:v>
                </c:pt>
                <c:pt idx="393">
                  <c:v>2.9</c:v>
                </c:pt>
                <c:pt idx="394">
                  <c:v>0.2</c:v>
                </c:pt>
                <c:pt idx="395">
                  <c:v>0.3</c:v>
                </c:pt>
                <c:pt idx="396">
                  <c:v>1.6</c:v>
                </c:pt>
                <c:pt idx="397">
                  <c:v>0.2</c:v>
                </c:pt>
                <c:pt idx="398">
                  <c:v>1.5</c:v>
                </c:pt>
                <c:pt idx="399">
                  <c:v>2.8</c:v>
                </c:pt>
                <c:pt idx="400">
                  <c:v>4.7</c:v>
                </c:pt>
                <c:pt idx="401">
                  <c:v>0.2</c:v>
                </c:pt>
                <c:pt idx="402">
                  <c:v>3.1</c:v>
                </c:pt>
                <c:pt idx="403">
                  <c:v>1.8</c:v>
                </c:pt>
                <c:pt idx="404">
                  <c:v>0.4</c:v>
                </c:pt>
                <c:pt idx="405">
                  <c:v>0.3</c:v>
                </c:pt>
                <c:pt idx="406">
                  <c:v>0.6</c:v>
                </c:pt>
                <c:pt idx="407">
                  <c:v>0.2</c:v>
                </c:pt>
                <c:pt idx="408">
                  <c:v>10</c:v>
                </c:pt>
                <c:pt idx="409">
                  <c:v>7.6</c:v>
                </c:pt>
                <c:pt idx="410">
                  <c:v>5.3</c:v>
                </c:pt>
                <c:pt idx="411">
                  <c:v>7.6</c:v>
                </c:pt>
                <c:pt idx="412">
                  <c:v>1.9</c:v>
                </c:pt>
                <c:pt idx="413">
                  <c:v>3.1</c:v>
                </c:pt>
                <c:pt idx="414">
                  <c:v>2.5</c:v>
                </c:pt>
                <c:pt idx="415">
                  <c:v>11.6</c:v>
                </c:pt>
                <c:pt idx="416">
                  <c:v>1.3</c:v>
                </c:pt>
                <c:pt idx="417">
                  <c:v>0.2</c:v>
                </c:pt>
                <c:pt idx="418">
                  <c:v>0</c:v>
                </c:pt>
                <c:pt idx="419">
                  <c:v>2.9</c:v>
                </c:pt>
                <c:pt idx="420">
                  <c:v>0.6</c:v>
                </c:pt>
                <c:pt idx="421">
                  <c:v>17.100000000000001</c:v>
                </c:pt>
                <c:pt idx="422">
                  <c:v>5.6</c:v>
                </c:pt>
                <c:pt idx="423">
                  <c:v>0.4</c:v>
                </c:pt>
                <c:pt idx="424">
                  <c:v>1.3</c:v>
                </c:pt>
                <c:pt idx="425">
                  <c:v>0.9</c:v>
                </c:pt>
                <c:pt idx="426">
                  <c:v>2.1</c:v>
                </c:pt>
                <c:pt idx="427">
                  <c:v>5.0999999999999996</c:v>
                </c:pt>
                <c:pt idx="428">
                  <c:v>0.1</c:v>
                </c:pt>
                <c:pt idx="429">
                  <c:v>0.6</c:v>
                </c:pt>
                <c:pt idx="430">
                  <c:v>2.7</c:v>
                </c:pt>
                <c:pt idx="431">
                  <c:v>0.5</c:v>
                </c:pt>
                <c:pt idx="432">
                  <c:v>3.8</c:v>
                </c:pt>
                <c:pt idx="433">
                  <c:v>0.6</c:v>
                </c:pt>
                <c:pt idx="434">
                  <c:v>0.7</c:v>
                </c:pt>
                <c:pt idx="435">
                  <c:v>1.8</c:v>
                </c:pt>
                <c:pt idx="436">
                  <c:v>0.3</c:v>
                </c:pt>
                <c:pt idx="437">
                  <c:v>2.1</c:v>
                </c:pt>
                <c:pt idx="438">
                  <c:v>0.2</c:v>
                </c:pt>
                <c:pt idx="439">
                  <c:v>3.7</c:v>
                </c:pt>
                <c:pt idx="440">
                  <c:v>5.0999999999999996</c:v>
                </c:pt>
                <c:pt idx="441">
                  <c:v>8.3000000000000007</c:v>
                </c:pt>
                <c:pt idx="442">
                  <c:v>0.5</c:v>
                </c:pt>
                <c:pt idx="443">
                  <c:v>0.2</c:v>
                </c:pt>
                <c:pt idx="444">
                  <c:v>0.2</c:v>
                </c:pt>
                <c:pt idx="445">
                  <c:v>0.4</c:v>
                </c:pt>
                <c:pt idx="446">
                  <c:v>8.6</c:v>
                </c:pt>
                <c:pt idx="447">
                  <c:v>3.8</c:v>
                </c:pt>
                <c:pt idx="448">
                  <c:v>0.3</c:v>
                </c:pt>
                <c:pt idx="449">
                  <c:v>0.1</c:v>
                </c:pt>
                <c:pt idx="450">
                  <c:v>0.1</c:v>
                </c:pt>
                <c:pt idx="451">
                  <c:v>0</c:v>
                </c:pt>
                <c:pt idx="452">
                  <c:v>0</c:v>
                </c:pt>
                <c:pt idx="453">
                  <c:v>0.8</c:v>
                </c:pt>
                <c:pt idx="454">
                  <c:v>0.4</c:v>
                </c:pt>
                <c:pt idx="455">
                  <c:v>0</c:v>
                </c:pt>
                <c:pt idx="456">
                  <c:v>2.1</c:v>
                </c:pt>
                <c:pt idx="457">
                  <c:v>0</c:v>
                </c:pt>
                <c:pt idx="458">
                  <c:v>0.6</c:v>
                </c:pt>
                <c:pt idx="459">
                  <c:v>0.2</c:v>
                </c:pt>
                <c:pt idx="460">
                  <c:v>0.3</c:v>
                </c:pt>
                <c:pt idx="461">
                  <c:v>0.5</c:v>
                </c:pt>
                <c:pt idx="462">
                  <c:v>0.1</c:v>
                </c:pt>
                <c:pt idx="463">
                  <c:v>4.9000000000000004</c:v>
                </c:pt>
                <c:pt idx="464">
                  <c:v>2.2000000000000002</c:v>
                </c:pt>
                <c:pt idx="465">
                  <c:v>0</c:v>
                </c:pt>
                <c:pt idx="466">
                  <c:v>0.5</c:v>
                </c:pt>
                <c:pt idx="467">
                  <c:v>0</c:v>
                </c:pt>
                <c:pt idx="468">
                  <c:v>0.8</c:v>
                </c:pt>
                <c:pt idx="469">
                  <c:v>0.4</c:v>
                </c:pt>
                <c:pt idx="470">
                  <c:v>0.3</c:v>
                </c:pt>
                <c:pt idx="471">
                  <c:v>2.2000000000000002</c:v>
                </c:pt>
                <c:pt idx="472">
                  <c:v>0.2</c:v>
                </c:pt>
                <c:pt idx="473">
                  <c:v>0</c:v>
                </c:pt>
                <c:pt idx="474">
                  <c:v>0</c:v>
                </c:pt>
                <c:pt idx="475">
                  <c:v>0.1</c:v>
                </c:pt>
                <c:pt idx="476">
                  <c:v>0.5</c:v>
                </c:pt>
                <c:pt idx="477">
                  <c:v>0.2</c:v>
                </c:pt>
                <c:pt idx="478">
                  <c:v>0</c:v>
                </c:pt>
                <c:pt idx="479">
                  <c:v>0.2</c:v>
                </c:pt>
                <c:pt idx="480">
                  <c:v>0.9</c:v>
                </c:pt>
                <c:pt idx="481">
                  <c:v>0.6</c:v>
                </c:pt>
                <c:pt idx="482">
                  <c:v>1.4</c:v>
                </c:pt>
                <c:pt idx="483">
                  <c:v>3.2</c:v>
                </c:pt>
                <c:pt idx="484">
                  <c:v>0.3</c:v>
                </c:pt>
                <c:pt idx="485">
                  <c:v>2.5</c:v>
                </c:pt>
                <c:pt idx="486">
                  <c:v>0</c:v>
                </c:pt>
                <c:pt idx="487">
                  <c:v>2.2999999999999998</c:v>
                </c:pt>
                <c:pt idx="488">
                  <c:v>0.2</c:v>
                </c:pt>
                <c:pt idx="489">
                  <c:v>0.5</c:v>
                </c:pt>
                <c:pt idx="490">
                  <c:v>5.4</c:v>
                </c:pt>
                <c:pt idx="491">
                  <c:v>0</c:v>
                </c:pt>
                <c:pt idx="492">
                  <c:v>0.2</c:v>
                </c:pt>
                <c:pt idx="493">
                  <c:v>3.2</c:v>
                </c:pt>
                <c:pt idx="494">
                  <c:v>0</c:v>
                </c:pt>
                <c:pt idx="495">
                  <c:v>1.9</c:v>
                </c:pt>
                <c:pt idx="496">
                  <c:v>0.2</c:v>
                </c:pt>
                <c:pt idx="497">
                  <c:v>0</c:v>
                </c:pt>
                <c:pt idx="498">
                  <c:v>0</c:v>
                </c:pt>
                <c:pt idx="499">
                  <c:v>0.2</c:v>
                </c:pt>
                <c:pt idx="500">
                  <c:v>0.2</c:v>
                </c:pt>
                <c:pt idx="501">
                  <c:v>0</c:v>
                </c:pt>
                <c:pt idx="502">
                  <c:v>0</c:v>
                </c:pt>
                <c:pt idx="503">
                  <c:v>0.6</c:v>
                </c:pt>
                <c:pt idx="504">
                  <c:v>0</c:v>
                </c:pt>
                <c:pt idx="505">
                  <c:v>0.3</c:v>
                </c:pt>
                <c:pt idx="506">
                  <c:v>0.2</c:v>
                </c:pt>
                <c:pt idx="507">
                  <c:v>0</c:v>
                </c:pt>
                <c:pt idx="508">
                  <c:v>0</c:v>
                </c:pt>
                <c:pt idx="509">
                  <c:v>0</c:v>
                </c:pt>
                <c:pt idx="510">
                  <c:v>0.3</c:v>
                </c:pt>
                <c:pt idx="511">
                  <c:v>0</c:v>
                </c:pt>
                <c:pt idx="512">
                  <c:v>0.2</c:v>
                </c:pt>
                <c:pt idx="513">
                  <c:v>0</c:v>
                </c:pt>
                <c:pt idx="514">
                  <c:v>0</c:v>
                </c:pt>
                <c:pt idx="515">
                  <c:v>0</c:v>
                </c:pt>
                <c:pt idx="516">
                  <c:v>0</c:v>
                </c:pt>
                <c:pt idx="517">
                  <c:v>0</c:v>
                </c:pt>
                <c:pt idx="518">
                  <c:v>0</c:v>
                </c:pt>
                <c:pt idx="519">
                  <c:v>0</c:v>
                </c:pt>
                <c:pt idx="520">
                  <c:v>0</c:v>
                </c:pt>
                <c:pt idx="521">
                  <c:v>0.2</c:v>
                </c:pt>
                <c:pt idx="522">
                  <c:v>0</c:v>
                </c:pt>
                <c:pt idx="523">
                  <c:v>0</c:v>
                </c:pt>
                <c:pt idx="524">
                  <c:v>0</c:v>
                </c:pt>
                <c:pt idx="525">
                  <c:v>0.2</c:v>
                </c:pt>
                <c:pt idx="526">
                  <c:v>0</c:v>
                </c:pt>
                <c:pt idx="527">
                  <c:v>0</c:v>
                </c:pt>
                <c:pt idx="528">
                  <c:v>0</c:v>
                </c:pt>
                <c:pt idx="529">
                  <c:v>0</c:v>
                </c:pt>
                <c:pt idx="530">
                  <c:v>0</c:v>
                </c:pt>
                <c:pt idx="531">
                  <c:v>0</c:v>
                </c:pt>
                <c:pt idx="532">
                  <c:v>0</c:v>
                </c:pt>
                <c:pt idx="533">
                  <c:v>0</c:v>
                </c:pt>
                <c:pt idx="534">
                  <c:v>0</c:v>
                </c:pt>
                <c:pt idx="535">
                  <c:v>0</c:v>
                </c:pt>
                <c:pt idx="536">
                  <c:v>0</c:v>
                </c:pt>
                <c:pt idx="537">
                  <c:v>3.3</c:v>
                </c:pt>
                <c:pt idx="538">
                  <c:v>0.4</c:v>
                </c:pt>
                <c:pt idx="539">
                  <c:v>0</c:v>
                </c:pt>
                <c:pt idx="540">
                  <c:v>0</c:v>
                </c:pt>
                <c:pt idx="541">
                  <c:v>3.8</c:v>
                </c:pt>
                <c:pt idx="542">
                  <c:v>0</c:v>
                </c:pt>
                <c:pt idx="543">
                  <c:v>0</c:v>
                </c:pt>
                <c:pt idx="544">
                  <c:v>0</c:v>
                </c:pt>
                <c:pt idx="545">
                  <c:v>0</c:v>
                </c:pt>
                <c:pt idx="546">
                  <c:v>0.1</c:v>
                </c:pt>
                <c:pt idx="547">
                  <c:v>0</c:v>
                </c:pt>
                <c:pt idx="548">
                  <c:v>0</c:v>
                </c:pt>
                <c:pt idx="549">
                  <c:v>0</c:v>
                </c:pt>
                <c:pt idx="550">
                  <c:v>0</c:v>
                </c:pt>
                <c:pt idx="551">
                  <c:v>0</c:v>
                </c:pt>
                <c:pt idx="552">
                  <c:v>0</c:v>
                </c:pt>
                <c:pt idx="553">
                  <c:v>0</c:v>
                </c:pt>
                <c:pt idx="554">
                  <c:v>0</c:v>
                </c:pt>
                <c:pt idx="555">
                  <c:v>0</c:v>
                </c:pt>
                <c:pt idx="556">
                  <c:v>0</c:v>
                </c:pt>
                <c:pt idx="557">
                  <c:v>0.1</c:v>
                </c:pt>
                <c:pt idx="558">
                  <c:v>0</c:v>
                </c:pt>
                <c:pt idx="559">
                  <c:v>0</c:v>
                </c:pt>
                <c:pt idx="560">
                  <c:v>0</c:v>
                </c:pt>
                <c:pt idx="561">
                  <c:v>0</c:v>
                </c:pt>
                <c:pt idx="562">
                  <c:v>0</c:v>
                </c:pt>
                <c:pt idx="563">
                  <c:v>0.2</c:v>
                </c:pt>
                <c:pt idx="564">
                  <c:v>0</c:v>
                </c:pt>
                <c:pt idx="565">
                  <c:v>0</c:v>
                </c:pt>
                <c:pt idx="566">
                  <c:v>0</c:v>
                </c:pt>
                <c:pt idx="567">
                  <c:v>0</c:v>
                </c:pt>
                <c:pt idx="568">
                  <c:v>0.3</c:v>
                </c:pt>
                <c:pt idx="569">
                  <c:v>0</c:v>
                </c:pt>
                <c:pt idx="570">
                  <c:v>0</c:v>
                </c:pt>
                <c:pt idx="571">
                  <c:v>0</c:v>
                </c:pt>
                <c:pt idx="572">
                  <c:v>0</c:v>
                </c:pt>
                <c:pt idx="573">
                  <c:v>0</c:v>
                </c:pt>
                <c:pt idx="574">
                  <c:v>0</c:v>
                </c:pt>
                <c:pt idx="575">
                  <c:v>0.4</c:v>
                </c:pt>
                <c:pt idx="576">
                  <c:v>0</c:v>
                </c:pt>
                <c:pt idx="577">
                  <c:v>0</c:v>
                </c:pt>
                <c:pt idx="578">
                  <c:v>0</c:v>
                </c:pt>
                <c:pt idx="579">
                  <c:v>0</c:v>
                </c:pt>
                <c:pt idx="580">
                  <c:v>0</c:v>
                </c:pt>
                <c:pt idx="581">
                  <c:v>0</c:v>
                </c:pt>
                <c:pt idx="582">
                  <c:v>0</c:v>
                </c:pt>
                <c:pt idx="583">
                  <c:v>0.4</c:v>
                </c:pt>
                <c:pt idx="584">
                  <c:v>0</c:v>
                </c:pt>
                <c:pt idx="585">
                  <c:v>0</c:v>
                </c:pt>
                <c:pt idx="586">
                  <c:v>0</c:v>
                </c:pt>
                <c:pt idx="587">
                  <c:v>0.2</c:v>
                </c:pt>
                <c:pt idx="588">
                  <c:v>0</c:v>
                </c:pt>
                <c:pt idx="589">
                  <c:v>0.7</c:v>
                </c:pt>
                <c:pt idx="590">
                  <c:v>0.5</c:v>
                </c:pt>
                <c:pt idx="591">
                  <c:v>0.3</c:v>
                </c:pt>
                <c:pt idx="592">
                  <c:v>0.3</c:v>
                </c:pt>
                <c:pt idx="593">
                  <c:v>0</c:v>
                </c:pt>
                <c:pt idx="594">
                  <c:v>0</c:v>
                </c:pt>
                <c:pt idx="595">
                  <c:v>0</c:v>
                </c:pt>
                <c:pt idx="596">
                  <c:v>0.2</c:v>
                </c:pt>
                <c:pt idx="597">
                  <c:v>0</c:v>
                </c:pt>
                <c:pt idx="598">
                  <c:v>0</c:v>
                </c:pt>
                <c:pt idx="599">
                  <c:v>0</c:v>
                </c:pt>
                <c:pt idx="600">
                  <c:v>0</c:v>
                </c:pt>
                <c:pt idx="601">
                  <c:v>0</c:v>
                </c:pt>
                <c:pt idx="602">
                  <c:v>0</c:v>
                </c:pt>
                <c:pt idx="603">
                  <c:v>0</c:v>
                </c:pt>
                <c:pt idx="604">
                  <c:v>0.4</c:v>
                </c:pt>
                <c:pt idx="605">
                  <c:v>0</c:v>
                </c:pt>
                <c:pt idx="606">
                  <c:v>0</c:v>
                </c:pt>
                <c:pt idx="607">
                  <c:v>0</c:v>
                </c:pt>
                <c:pt idx="608">
                  <c:v>0.1</c:v>
                </c:pt>
                <c:pt idx="609">
                  <c:v>0</c:v>
                </c:pt>
                <c:pt idx="610">
                  <c:v>0</c:v>
                </c:pt>
                <c:pt idx="611">
                  <c:v>0</c:v>
                </c:pt>
                <c:pt idx="612">
                  <c:v>0</c:v>
                </c:pt>
                <c:pt idx="613">
                  <c:v>0</c:v>
                </c:pt>
                <c:pt idx="614">
                  <c:v>0</c:v>
                </c:pt>
                <c:pt idx="615">
                  <c:v>0</c:v>
                </c:pt>
                <c:pt idx="616">
                  <c:v>0</c:v>
                </c:pt>
                <c:pt idx="617">
                  <c:v>0.1</c:v>
                </c:pt>
                <c:pt idx="618">
                  <c:v>0</c:v>
                </c:pt>
                <c:pt idx="619">
                  <c:v>0</c:v>
                </c:pt>
                <c:pt idx="620">
                  <c:v>0</c:v>
                </c:pt>
                <c:pt idx="621">
                  <c:v>0</c:v>
                </c:pt>
                <c:pt idx="622">
                  <c:v>0</c:v>
                </c:pt>
                <c:pt idx="623">
                  <c:v>0</c:v>
                </c:pt>
                <c:pt idx="624">
                  <c:v>0</c:v>
                </c:pt>
                <c:pt idx="625">
                  <c:v>0.1</c:v>
                </c:pt>
                <c:pt idx="626">
                  <c:v>0</c:v>
                </c:pt>
                <c:pt idx="627">
                  <c:v>0</c:v>
                </c:pt>
                <c:pt idx="628">
                  <c:v>0</c:v>
                </c:pt>
                <c:pt idx="629">
                  <c:v>0.2</c:v>
                </c:pt>
                <c:pt idx="630">
                  <c:v>0</c:v>
                </c:pt>
                <c:pt idx="631">
                  <c:v>0</c:v>
                </c:pt>
                <c:pt idx="632">
                  <c:v>0</c:v>
                </c:pt>
                <c:pt idx="633">
                  <c:v>0</c:v>
                </c:pt>
                <c:pt idx="634">
                  <c:v>0</c:v>
                </c:pt>
                <c:pt idx="635">
                  <c:v>0</c:v>
                </c:pt>
                <c:pt idx="636">
                  <c:v>0</c:v>
                </c:pt>
                <c:pt idx="637">
                  <c:v>0.3</c:v>
                </c:pt>
                <c:pt idx="638">
                  <c:v>0.1</c:v>
                </c:pt>
                <c:pt idx="639">
                  <c:v>0</c:v>
                </c:pt>
                <c:pt idx="640">
                  <c:v>0.3</c:v>
                </c:pt>
                <c:pt idx="641">
                  <c:v>0</c:v>
                </c:pt>
                <c:pt idx="642">
                  <c:v>0</c:v>
                </c:pt>
                <c:pt idx="643">
                  <c:v>0</c:v>
                </c:pt>
                <c:pt idx="644">
                  <c:v>0</c:v>
                </c:pt>
                <c:pt idx="645">
                  <c:v>0</c:v>
                </c:pt>
                <c:pt idx="646">
                  <c:v>0</c:v>
                </c:pt>
                <c:pt idx="647">
                  <c:v>0</c:v>
                </c:pt>
                <c:pt idx="648">
                  <c:v>0.4</c:v>
                </c:pt>
                <c:pt idx="649">
                  <c:v>0</c:v>
                </c:pt>
                <c:pt idx="650">
                  <c:v>0</c:v>
                </c:pt>
                <c:pt idx="651">
                  <c:v>0</c:v>
                </c:pt>
                <c:pt idx="652">
                  <c:v>0</c:v>
                </c:pt>
                <c:pt idx="653">
                  <c:v>0</c:v>
                </c:pt>
                <c:pt idx="654">
                  <c:v>0</c:v>
                </c:pt>
                <c:pt idx="655">
                  <c:v>0</c:v>
                </c:pt>
                <c:pt idx="656">
                  <c:v>0</c:v>
                </c:pt>
                <c:pt idx="657">
                  <c:v>0</c:v>
                </c:pt>
                <c:pt idx="658">
                  <c:v>0.3</c:v>
                </c:pt>
                <c:pt idx="659">
                  <c:v>0</c:v>
                </c:pt>
                <c:pt idx="660">
                  <c:v>0</c:v>
                </c:pt>
                <c:pt idx="661">
                  <c:v>0</c:v>
                </c:pt>
                <c:pt idx="662">
                  <c:v>0</c:v>
                </c:pt>
                <c:pt idx="663">
                  <c:v>0</c:v>
                </c:pt>
                <c:pt idx="664">
                  <c:v>0.1</c:v>
                </c:pt>
                <c:pt idx="665">
                  <c:v>0</c:v>
                </c:pt>
                <c:pt idx="666">
                  <c:v>0</c:v>
                </c:pt>
                <c:pt idx="667">
                  <c:v>0.3</c:v>
                </c:pt>
                <c:pt idx="668">
                  <c:v>10</c:v>
                </c:pt>
                <c:pt idx="669">
                  <c:v>0</c:v>
                </c:pt>
                <c:pt idx="670">
                  <c:v>0</c:v>
                </c:pt>
                <c:pt idx="671">
                  <c:v>0</c:v>
                </c:pt>
                <c:pt idx="672">
                  <c:v>0.2</c:v>
                </c:pt>
                <c:pt idx="673">
                  <c:v>0</c:v>
                </c:pt>
                <c:pt idx="674">
                  <c:v>0</c:v>
                </c:pt>
                <c:pt idx="675">
                  <c:v>0</c:v>
                </c:pt>
                <c:pt idx="676">
                  <c:v>0</c:v>
                </c:pt>
                <c:pt idx="677">
                  <c:v>0.8</c:v>
                </c:pt>
                <c:pt idx="678">
                  <c:v>0</c:v>
                </c:pt>
                <c:pt idx="679">
                  <c:v>0</c:v>
                </c:pt>
                <c:pt idx="680">
                  <c:v>0.1</c:v>
                </c:pt>
                <c:pt idx="681">
                  <c:v>0</c:v>
                </c:pt>
                <c:pt idx="682">
                  <c:v>0</c:v>
                </c:pt>
                <c:pt idx="683">
                  <c:v>0</c:v>
                </c:pt>
                <c:pt idx="684">
                  <c:v>0</c:v>
                </c:pt>
                <c:pt idx="685">
                  <c:v>0</c:v>
                </c:pt>
                <c:pt idx="686">
                  <c:v>0.6</c:v>
                </c:pt>
                <c:pt idx="687">
                  <c:v>0</c:v>
                </c:pt>
                <c:pt idx="688">
                  <c:v>0.3</c:v>
                </c:pt>
                <c:pt idx="689">
                  <c:v>0</c:v>
                </c:pt>
                <c:pt idx="690">
                  <c:v>5.6</c:v>
                </c:pt>
                <c:pt idx="691">
                  <c:v>1.8</c:v>
                </c:pt>
                <c:pt idx="692">
                  <c:v>0</c:v>
                </c:pt>
                <c:pt idx="693">
                  <c:v>0</c:v>
                </c:pt>
                <c:pt idx="694">
                  <c:v>0</c:v>
                </c:pt>
                <c:pt idx="695">
                  <c:v>0</c:v>
                </c:pt>
                <c:pt idx="696">
                  <c:v>0</c:v>
                </c:pt>
                <c:pt idx="697">
                  <c:v>0.3</c:v>
                </c:pt>
                <c:pt idx="698">
                  <c:v>0</c:v>
                </c:pt>
                <c:pt idx="699">
                  <c:v>0</c:v>
                </c:pt>
                <c:pt idx="700">
                  <c:v>0</c:v>
                </c:pt>
                <c:pt idx="701">
                  <c:v>3.1</c:v>
                </c:pt>
                <c:pt idx="702">
                  <c:v>0</c:v>
                </c:pt>
                <c:pt idx="703">
                  <c:v>0.2</c:v>
                </c:pt>
                <c:pt idx="704">
                  <c:v>0</c:v>
                </c:pt>
                <c:pt idx="705">
                  <c:v>0</c:v>
                </c:pt>
                <c:pt idx="706">
                  <c:v>0</c:v>
                </c:pt>
                <c:pt idx="707">
                  <c:v>8.1</c:v>
                </c:pt>
                <c:pt idx="708">
                  <c:v>0</c:v>
                </c:pt>
                <c:pt idx="709">
                  <c:v>0.2</c:v>
                </c:pt>
                <c:pt idx="710">
                  <c:v>0</c:v>
                </c:pt>
                <c:pt idx="711">
                  <c:v>0.2</c:v>
                </c:pt>
                <c:pt idx="712">
                  <c:v>1.3</c:v>
                </c:pt>
                <c:pt idx="713">
                  <c:v>2.1</c:v>
                </c:pt>
                <c:pt idx="714">
                  <c:v>2.1</c:v>
                </c:pt>
                <c:pt idx="715">
                  <c:v>0.6</c:v>
                </c:pt>
                <c:pt idx="716">
                  <c:v>0</c:v>
                </c:pt>
                <c:pt idx="717">
                  <c:v>0.2</c:v>
                </c:pt>
                <c:pt idx="718">
                  <c:v>0.1</c:v>
                </c:pt>
                <c:pt idx="719">
                  <c:v>0</c:v>
                </c:pt>
                <c:pt idx="720">
                  <c:v>0</c:v>
                </c:pt>
                <c:pt idx="721">
                  <c:v>0.5</c:v>
                </c:pt>
                <c:pt idx="722">
                  <c:v>0.2</c:v>
                </c:pt>
                <c:pt idx="723">
                  <c:v>16.399999999999999</c:v>
                </c:pt>
                <c:pt idx="724">
                  <c:v>5.3</c:v>
                </c:pt>
                <c:pt idx="725">
                  <c:v>1.4</c:v>
                </c:pt>
                <c:pt idx="726">
                  <c:v>3.6</c:v>
                </c:pt>
                <c:pt idx="727">
                  <c:v>2.9</c:v>
                </c:pt>
                <c:pt idx="728">
                  <c:v>6.4</c:v>
                </c:pt>
                <c:pt idx="729">
                  <c:v>5.0999999999999996</c:v>
                </c:pt>
                <c:pt idx="730">
                  <c:v>0</c:v>
                </c:pt>
                <c:pt idx="731">
                  <c:v>1.1000000000000001</c:v>
                </c:pt>
                <c:pt idx="732">
                  <c:v>0.2</c:v>
                </c:pt>
                <c:pt idx="733">
                  <c:v>0.5</c:v>
                </c:pt>
                <c:pt idx="734">
                  <c:v>0.3</c:v>
                </c:pt>
                <c:pt idx="735">
                  <c:v>0.4</c:v>
                </c:pt>
                <c:pt idx="736">
                  <c:v>0.7</c:v>
                </c:pt>
                <c:pt idx="737">
                  <c:v>0.5</c:v>
                </c:pt>
                <c:pt idx="738">
                  <c:v>0</c:v>
                </c:pt>
                <c:pt idx="739">
                  <c:v>0</c:v>
                </c:pt>
                <c:pt idx="740">
                  <c:v>0.2</c:v>
                </c:pt>
                <c:pt idx="741">
                  <c:v>0</c:v>
                </c:pt>
                <c:pt idx="742">
                  <c:v>1.7</c:v>
                </c:pt>
                <c:pt idx="743">
                  <c:v>0.1</c:v>
                </c:pt>
                <c:pt idx="744">
                  <c:v>0</c:v>
                </c:pt>
                <c:pt idx="745">
                  <c:v>0</c:v>
                </c:pt>
                <c:pt idx="746">
                  <c:v>0.5</c:v>
                </c:pt>
                <c:pt idx="747">
                  <c:v>27.3</c:v>
                </c:pt>
                <c:pt idx="748">
                  <c:v>5.0999999999999996</c:v>
                </c:pt>
                <c:pt idx="749">
                  <c:v>0.3</c:v>
                </c:pt>
                <c:pt idx="750">
                  <c:v>0</c:v>
                </c:pt>
                <c:pt idx="751">
                  <c:v>18.2</c:v>
                </c:pt>
                <c:pt idx="752">
                  <c:v>0</c:v>
                </c:pt>
                <c:pt idx="753">
                  <c:v>0.2</c:v>
                </c:pt>
                <c:pt idx="754">
                  <c:v>0</c:v>
                </c:pt>
                <c:pt idx="755">
                  <c:v>0</c:v>
                </c:pt>
                <c:pt idx="756">
                  <c:v>0</c:v>
                </c:pt>
                <c:pt idx="757">
                  <c:v>7.1</c:v>
                </c:pt>
                <c:pt idx="758">
                  <c:v>0</c:v>
                </c:pt>
                <c:pt idx="759">
                  <c:v>0.2</c:v>
                </c:pt>
                <c:pt idx="760">
                  <c:v>0.2</c:v>
                </c:pt>
                <c:pt idx="761">
                  <c:v>0</c:v>
                </c:pt>
                <c:pt idx="762">
                  <c:v>0</c:v>
                </c:pt>
                <c:pt idx="763">
                  <c:v>0</c:v>
                </c:pt>
                <c:pt idx="764">
                  <c:v>0</c:v>
                </c:pt>
                <c:pt idx="765">
                  <c:v>0</c:v>
                </c:pt>
                <c:pt idx="766">
                  <c:v>0</c:v>
                </c:pt>
                <c:pt idx="767">
                  <c:v>0</c:v>
                </c:pt>
                <c:pt idx="768">
                  <c:v>0</c:v>
                </c:pt>
                <c:pt idx="769">
                  <c:v>0</c:v>
                </c:pt>
                <c:pt idx="770">
                  <c:v>0</c:v>
                </c:pt>
                <c:pt idx="771">
                  <c:v>0</c:v>
                </c:pt>
                <c:pt idx="772">
                  <c:v>0.1</c:v>
                </c:pt>
                <c:pt idx="773">
                  <c:v>4.7</c:v>
                </c:pt>
                <c:pt idx="774">
                  <c:v>0.9</c:v>
                </c:pt>
                <c:pt idx="775">
                  <c:v>0</c:v>
                </c:pt>
                <c:pt idx="776">
                  <c:v>0</c:v>
                </c:pt>
                <c:pt idx="777">
                  <c:v>0.6</c:v>
                </c:pt>
                <c:pt idx="778">
                  <c:v>22.1</c:v>
                </c:pt>
                <c:pt idx="779">
                  <c:v>0</c:v>
                </c:pt>
                <c:pt idx="780">
                  <c:v>0</c:v>
                </c:pt>
                <c:pt idx="781">
                  <c:v>0</c:v>
                </c:pt>
                <c:pt idx="782">
                  <c:v>0</c:v>
                </c:pt>
                <c:pt idx="783">
                  <c:v>0</c:v>
                </c:pt>
                <c:pt idx="784">
                  <c:v>5.8</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0.2</c:v>
                </c:pt>
                <c:pt idx="813">
                  <c:v>0</c:v>
                </c:pt>
                <c:pt idx="814">
                  <c:v>0</c:v>
                </c:pt>
                <c:pt idx="815">
                  <c:v>0</c:v>
                </c:pt>
                <c:pt idx="816">
                  <c:v>0</c:v>
                </c:pt>
              </c:numCache>
            </c:numRef>
          </c:xVal>
          <c:yVal>
            <c:numRef>
              <c:f>'SANCAN PORTOVIEJO 2010-2012'!$C$2:$C$788</c:f>
              <c:numCache>
                <c:formatCode>General</c:formatCode>
                <c:ptCount val="787"/>
                <c:pt idx="0">
                  <c:v>0.6</c:v>
                </c:pt>
                <c:pt idx="1">
                  <c:v>0</c:v>
                </c:pt>
                <c:pt idx="2">
                  <c:v>0</c:v>
                </c:pt>
                <c:pt idx="3">
                  <c:v>0.1</c:v>
                </c:pt>
                <c:pt idx="4">
                  <c:v>0</c:v>
                </c:pt>
                <c:pt idx="5">
                  <c:v>0</c:v>
                </c:pt>
                <c:pt idx="6">
                  <c:v>4</c:v>
                </c:pt>
                <c:pt idx="7">
                  <c:v>0.7</c:v>
                </c:pt>
                <c:pt idx="8">
                  <c:v>0</c:v>
                </c:pt>
                <c:pt idx="9">
                  <c:v>0</c:v>
                </c:pt>
                <c:pt idx="10">
                  <c:v>7.5</c:v>
                </c:pt>
                <c:pt idx="11">
                  <c:v>14</c:v>
                </c:pt>
                <c:pt idx="12">
                  <c:v>7.6</c:v>
                </c:pt>
                <c:pt idx="13">
                  <c:v>48.7</c:v>
                </c:pt>
                <c:pt idx="14">
                  <c:v>9.6999999999999993</c:v>
                </c:pt>
                <c:pt idx="15">
                  <c:v>0.7</c:v>
                </c:pt>
                <c:pt idx="16">
                  <c:v>1.4</c:v>
                </c:pt>
                <c:pt idx="17">
                  <c:v>0</c:v>
                </c:pt>
                <c:pt idx="18">
                  <c:v>0.9</c:v>
                </c:pt>
                <c:pt idx="19">
                  <c:v>0.5</c:v>
                </c:pt>
                <c:pt idx="20">
                  <c:v>0.1</c:v>
                </c:pt>
                <c:pt idx="21">
                  <c:v>2.1</c:v>
                </c:pt>
                <c:pt idx="22">
                  <c:v>2.2000000000000002</c:v>
                </c:pt>
                <c:pt idx="23">
                  <c:v>0.3</c:v>
                </c:pt>
                <c:pt idx="24">
                  <c:v>0.5</c:v>
                </c:pt>
                <c:pt idx="25">
                  <c:v>1</c:v>
                </c:pt>
                <c:pt idx="26">
                  <c:v>4.4000000000000004</c:v>
                </c:pt>
                <c:pt idx="27">
                  <c:v>2.6</c:v>
                </c:pt>
                <c:pt idx="28">
                  <c:v>0.8</c:v>
                </c:pt>
                <c:pt idx="29">
                  <c:v>5.9</c:v>
                </c:pt>
                <c:pt idx="30">
                  <c:v>0</c:v>
                </c:pt>
                <c:pt idx="31">
                  <c:v>0.1</c:v>
                </c:pt>
                <c:pt idx="32">
                  <c:v>0</c:v>
                </c:pt>
                <c:pt idx="33">
                  <c:v>0.2</c:v>
                </c:pt>
                <c:pt idx="34">
                  <c:v>0.1</c:v>
                </c:pt>
                <c:pt idx="35">
                  <c:v>1.5</c:v>
                </c:pt>
                <c:pt idx="36">
                  <c:v>14.1</c:v>
                </c:pt>
                <c:pt idx="37">
                  <c:v>21.4</c:v>
                </c:pt>
                <c:pt idx="38">
                  <c:v>4.2</c:v>
                </c:pt>
                <c:pt idx="39">
                  <c:v>0.2</c:v>
                </c:pt>
                <c:pt idx="40">
                  <c:v>0.2</c:v>
                </c:pt>
                <c:pt idx="41">
                  <c:v>7.1</c:v>
                </c:pt>
                <c:pt idx="42">
                  <c:v>0.3</c:v>
                </c:pt>
                <c:pt idx="43">
                  <c:v>0.1</c:v>
                </c:pt>
                <c:pt idx="44">
                  <c:v>1.8</c:v>
                </c:pt>
                <c:pt idx="45">
                  <c:v>7.2</c:v>
                </c:pt>
                <c:pt idx="46">
                  <c:v>1.3</c:v>
                </c:pt>
                <c:pt idx="47">
                  <c:v>3.2</c:v>
                </c:pt>
                <c:pt idx="48">
                  <c:v>0.9</c:v>
                </c:pt>
                <c:pt idx="49">
                  <c:v>1.7</c:v>
                </c:pt>
                <c:pt idx="50">
                  <c:v>13.2</c:v>
                </c:pt>
                <c:pt idx="51">
                  <c:v>1.2</c:v>
                </c:pt>
                <c:pt idx="52">
                  <c:v>0</c:v>
                </c:pt>
                <c:pt idx="53">
                  <c:v>0.8</c:v>
                </c:pt>
                <c:pt idx="54">
                  <c:v>8.5</c:v>
                </c:pt>
                <c:pt idx="55">
                  <c:v>0.1</c:v>
                </c:pt>
                <c:pt idx="56">
                  <c:v>0</c:v>
                </c:pt>
                <c:pt idx="57">
                  <c:v>0</c:v>
                </c:pt>
                <c:pt idx="58">
                  <c:v>0.4</c:v>
                </c:pt>
                <c:pt idx="59">
                  <c:v>0.1</c:v>
                </c:pt>
                <c:pt idx="60">
                  <c:v>42.6</c:v>
                </c:pt>
                <c:pt idx="61">
                  <c:v>1.7</c:v>
                </c:pt>
                <c:pt idx="62">
                  <c:v>1.6</c:v>
                </c:pt>
                <c:pt idx="63">
                  <c:v>1.5</c:v>
                </c:pt>
                <c:pt idx="64">
                  <c:v>0.1</c:v>
                </c:pt>
                <c:pt idx="65">
                  <c:v>11.2</c:v>
                </c:pt>
                <c:pt idx="66">
                  <c:v>8.5</c:v>
                </c:pt>
                <c:pt idx="67">
                  <c:v>3.4</c:v>
                </c:pt>
                <c:pt idx="68">
                  <c:v>0.1</c:v>
                </c:pt>
                <c:pt idx="69">
                  <c:v>2.2000000000000002</c:v>
                </c:pt>
                <c:pt idx="70">
                  <c:v>1.8</c:v>
                </c:pt>
                <c:pt idx="71">
                  <c:v>4.2</c:v>
                </c:pt>
                <c:pt idx="72">
                  <c:v>0.1</c:v>
                </c:pt>
                <c:pt idx="73">
                  <c:v>0.4</c:v>
                </c:pt>
                <c:pt idx="74">
                  <c:v>3.5</c:v>
                </c:pt>
                <c:pt idx="75">
                  <c:v>0.2</c:v>
                </c:pt>
                <c:pt idx="76">
                  <c:v>0</c:v>
                </c:pt>
                <c:pt idx="77">
                  <c:v>0</c:v>
                </c:pt>
                <c:pt idx="78">
                  <c:v>0</c:v>
                </c:pt>
                <c:pt idx="79">
                  <c:v>0</c:v>
                </c:pt>
                <c:pt idx="80">
                  <c:v>1.1000000000000001</c:v>
                </c:pt>
                <c:pt idx="81">
                  <c:v>0.3</c:v>
                </c:pt>
                <c:pt idx="82">
                  <c:v>20.399999999999999</c:v>
                </c:pt>
                <c:pt idx="83">
                  <c:v>2.5</c:v>
                </c:pt>
                <c:pt idx="84">
                  <c:v>0.5</c:v>
                </c:pt>
                <c:pt idx="85">
                  <c:v>0</c:v>
                </c:pt>
                <c:pt idx="86">
                  <c:v>8.8000000000000007</c:v>
                </c:pt>
                <c:pt idx="87">
                  <c:v>0.2</c:v>
                </c:pt>
                <c:pt idx="88">
                  <c:v>2.2999999999999998</c:v>
                </c:pt>
                <c:pt idx="89">
                  <c:v>0</c:v>
                </c:pt>
                <c:pt idx="90">
                  <c:v>0</c:v>
                </c:pt>
                <c:pt idx="91">
                  <c:v>10.3</c:v>
                </c:pt>
                <c:pt idx="92">
                  <c:v>3.1</c:v>
                </c:pt>
                <c:pt idx="93">
                  <c:v>0</c:v>
                </c:pt>
                <c:pt idx="94">
                  <c:v>0</c:v>
                </c:pt>
                <c:pt idx="95">
                  <c:v>0</c:v>
                </c:pt>
                <c:pt idx="96">
                  <c:v>2.5</c:v>
                </c:pt>
                <c:pt idx="97">
                  <c:v>0.1</c:v>
                </c:pt>
                <c:pt idx="98">
                  <c:v>0.9</c:v>
                </c:pt>
                <c:pt idx="99">
                  <c:v>4.3</c:v>
                </c:pt>
                <c:pt idx="100">
                  <c:v>4.5999999999999996</c:v>
                </c:pt>
                <c:pt idx="101">
                  <c:v>0</c:v>
                </c:pt>
                <c:pt idx="102">
                  <c:v>0</c:v>
                </c:pt>
                <c:pt idx="103">
                  <c:v>0</c:v>
                </c:pt>
                <c:pt idx="104">
                  <c:v>0</c:v>
                </c:pt>
                <c:pt idx="105">
                  <c:v>0</c:v>
                </c:pt>
                <c:pt idx="106">
                  <c:v>0</c:v>
                </c:pt>
                <c:pt idx="107">
                  <c:v>0</c:v>
                </c:pt>
                <c:pt idx="108">
                  <c:v>0</c:v>
                </c:pt>
                <c:pt idx="109">
                  <c:v>0</c:v>
                </c:pt>
                <c:pt idx="110">
                  <c:v>0</c:v>
                </c:pt>
                <c:pt idx="111">
                  <c:v>0</c:v>
                </c:pt>
                <c:pt idx="112">
                  <c:v>0</c:v>
                </c:pt>
                <c:pt idx="113">
                  <c:v>0.3</c:v>
                </c:pt>
                <c:pt idx="114">
                  <c:v>0</c:v>
                </c:pt>
                <c:pt idx="115">
                  <c:v>0</c:v>
                </c:pt>
                <c:pt idx="116">
                  <c:v>0.4</c:v>
                </c:pt>
                <c:pt idx="117">
                  <c:v>0</c:v>
                </c:pt>
                <c:pt idx="118">
                  <c:v>0</c:v>
                </c:pt>
                <c:pt idx="119">
                  <c:v>0</c:v>
                </c:pt>
                <c:pt idx="120">
                  <c:v>0</c:v>
                </c:pt>
                <c:pt idx="121">
                  <c:v>0</c:v>
                </c:pt>
                <c:pt idx="122">
                  <c:v>0</c:v>
                </c:pt>
                <c:pt idx="123">
                  <c:v>0</c:v>
                </c:pt>
                <c:pt idx="124">
                  <c:v>0</c:v>
                </c:pt>
                <c:pt idx="125">
                  <c:v>0</c:v>
                </c:pt>
                <c:pt idx="126">
                  <c:v>0.3</c:v>
                </c:pt>
                <c:pt idx="127">
                  <c:v>0</c:v>
                </c:pt>
                <c:pt idx="128">
                  <c:v>0</c:v>
                </c:pt>
                <c:pt idx="129">
                  <c:v>0</c:v>
                </c:pt>
                <c:pt idx="130">
                  <c:v>0</c:v>
                </c:pt>
                <c:pt idx="131">
                  <c:v>0</c:v>
                </c:pt>
                <c:pt idx="132">
                  <c:v>0</c:v>
                </c:pt>
                <c:pt idx="133">
                  <c:v>0.8</c:v>
                </c:pt>
                <c:pt idx="134">
                  <c:v>1.7</c:v>
                </c:pt>
                <c:pt idx="135">
                  <c:v>0.3</c:v>
                </c:pt>
                <c:pt idx="136">
                  <c:v>0.1</c:v>
                </c:pt>
                <c:pt idx="137">
                  <c:v>0.2</c:v>
                </c:pt>
                <c:pt idx="138">
                  <c:v>0.1</c:v>
                </c:pt>
                <c:pt idx="139">
                  <c:v>0.5</c:v>
                </c:pt>
                <c:pt idx="140">
                  <c:v>0.3</c:v>
                </c:pt>
                <c:pt idx="141">
                  <c:v>0</c:v>
                </c:pt>
                <c:pt idx="142">
                  <c:v>2.1</c:v>
                </c:pt>
                <c:pt idx="143">
                  <c:v>0</c:v>
                </c:pt>
                <c:pt idx="144">
                  <c:v>0</c:v>
                </c:pt>
                <c:pt idx="145">
                  <c:v>0</c:v>
                </c:pt>
                <c:pt idx="146">
                  <c:v>0</c:v>
                </c:pt>
                <c:pt idx="147">
                  <c:v>0</c:v>
                </c:pt>
                <c:pt idx="148">
                  <c:v>0</c:v>
                </c:pt>
                <c:pt idx="149">
                  <c:v>0</c:v>
                </c:pt>
                <c:pt idx="150">
                  <c:v>0</c:v>
                </c:pt>
                <c:pt idx="151">
                  <c:v>0</c:v>
                </c:pt>
                <c:pt idx="152">
                  <c:v>0</c:v>
                </c:pt>
                <c:pt idx="153">
                  <c:v>0.2</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0.2</c:v>
                </c:pt>
                <c:pt idx="169">
                  <c:v>0</c:v>
                </c:pt>
                <c:pt idx="170">
                  <c:v>0.2</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0.1</c:v>
                </c:pt>
                <c:pt idx="220">
                  <c:v>0.5</c:v>
                </c:pt>
                <c:pt idx="221">
                  <c:v>0</c:v>
                </c:pt>
                <c:pt idx="222">
                  <c:v>0</c:v>
                </c:pt>
                <c:pt idx="223">
                  <c:v>0</c:v>
                </c:pt>
                <c:pt idx="224">
                  <c:v>0</c:v>
                </c:pt>
                <c:pt idx="225">
                  <c:v>0</c:v>
                </c:pt>
                <c:pt idx="226">
                  <c:v>0.1</c:v>
                </c:pt>
                <c:pt idx="227">
                  <c:v>0</c:v>
                </c:pt>
                <c:pt idx="228">
                  <c:v>0</c:v>
                </c:pt>
                <c:pt idx="229">
                  <c:v>0</c:v>
                </c:pt>
                <c:pt idx="230">
                  <c:v>0</c:v>
                </c:pt>
                <c:pt idx="231">
                  <c:v>0</c:v>
                </c:pt>
                <c:pt idx="232">
                  <c:v>0</c:v>
                </c:pt>
                <c:pt idx="233">
                  <c:v>0</c:v>
                </c:pt>
                <c:pt idx="234">
                  <c:v>0.1</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0.4</c:v>
                </c:pt>
                <c:pt idx="262">
                  <c:v>0.3</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0.7</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0.3</c:v>
                </c:pt>
                <c:pt idx="303">
                  <c:v>0</c:v>
                </c:pt>
                <c:pt idx="304">
                  <c:v>0</c:v>
                </c:pt>
                <c:pt idx="305">
                  <c:v>0</c:v>
                </c:pt>
                <c:pt idx="306">
                  <c:v>0.4</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0.6</c:v>
                </c:pt>
                <c:pt idx="325">
                  <c:v>0</c:v>
                </c:pt>
                <c:pt idx="326">
                  <c:v>0.2</c:v>
                </c:pt>
                <c:pt idx="327">
                  <c:v>0.7</c:v>
                </c:pt>
                <c:pt idx="328">
                  <c:v>0</c:v>
                </c:pt>
                <c:pt idx="329">
                  <c:v>0</c:v>
                </c:pt>
                <c:pt idx="330">
                  <c:v>0</c:v>
                </c:pt>
                <c:pt idx="331">
                  <c:v>0.2</c:v>
                </c:pt>
                <c:pt idx="332">
                  <c:v>12.1</c:v>
                </c:pt>
                <c:pt idx="333">
                  <c:v>0.2</c:v>
                </c:pt>
                <c:pt idx="334">
                  <c:v>0</c:v>
                </c:pt>
                <c:pt idx="335">
                  <c:v>0</c:v>
                </c:pt>
                <c:pt idx="336">
                  <c:v>0</c:v>
                </c:pt>
                <c:pt idx="337">
                  <c:v>0.6</c:v>
                </c:pt>
                <c:pt idx="338">
                  <c:v>1.1000000000000001</c:v>
                </c:pt>
                <c:pt idx="339">
                  <c:v>2.7</c:v>
                </c:pt>
                <c:pt idx="340">
                  <c:v>5.8</c:v>
                </c:pt>
                <c:pt idx="341">
                  <c:v>0.8</c:v>
                </c:pt>
                <c:pt idx="342">
                  <c:v>0</c:v>
                </c:pt>
                <c:pt idx="343">
                  <c:v>0</c:v>
                </c:pt>
                <c:pt idx="344">
                  <c:v>0</c:v>
                </c:pt>
                <c:pt idx="345">
                  <c:v>0.1</c:v>
                </c:pt>
                <c:pt idx="346">
                  <c:v>0</c:v>
                </c:pt>
                <c:pt idx="347">
                  <c:v>0.2</c:v>
                </c:pt>
                <c:pt idx="348">
                  <c:v>0</c:v>
                </c:pt>
                <c:pt idx="349">
                  <c:v>0.1</c:v>
                </c:pt>
                <c:pt idx="350">
                  <c:v>2.5</c:v>
                </c:pt>
                <c:pt idx="351">
                  <c:v>0.9</c:v>
                </c:pt>
                <c:pt idx="352">
                  <c:v>0.1</c:v>
                </c:pt>
                <c:pt idx="353">
                  <c:v>1.5</c:v>
                </c:pt>
                <c:pt idx="354">
                  <c:v>3.5</c:v>
                </c:pt>
                <c:pt idx="355">
                  <c:v>0.1</c:v>
                </c:pt>
                <c:pt idx="356">
                  <c:v>1.9</c:v>
                </c:pt>
                <c:pt idx="357">
                  <c:v>0.2</c:v>
                </c:pt>
                <c:pt idx="358">
                  <c:v>0.1</c:v>
                </c:pt>
                <c:pt idx="359">
                  <c:v>0.8</c:v>
                </c:pt>
                <c:pt idx="360">
                  <c:v>0.4</c:v>
                </c:pt>
                <c:pt idx="361">
                  <c:v>0</c:v>
                </c:pt>
                <c:pt idx="362">
                  <c:v>19</c:v>
                </c:pt>
                <c:pt idx="363">
                  <c:v>7.5</c:v>
                </c:pt>
                <c:pt idx="364">
                  <c:v>3.5</c:v>
                </c:pt>
                <c:pt idx="365">
                  <c:v>3.9</c:v>
                </c:pt>
                <c:pt idx="366">
                  <c:v>0</c:v>
                </c:pt>
                <c:pt idx="367">
                  <c:v>2.7</c:v>
                </c:pt>
                <c:pt idx="368">
                  <c:v>2</c:v>
                </c:pt>
                <c:pt idx="369">
                  <c:v>0.8</c:v>
                </c:pt>
                <c:pt idx="370">
                  <c:v>16.5</c:v>
                </c:pt>
                <c:pt idx="371">
                  <c:v>11.7</c:v>
                </c:pt>
                <c:pt idx="372">
                  <c:v>0</c:v>
                </c:pt>
                <c:pt idx="373">
                  <c:v>1.1000000000000001</c:v>
                </c:pt>
                <c:pt idx="374">
                  <c:v>5.0999999999999996</c:v>
                </c:pt>
                <c:pt idx="375">
                  <c:v>4.3</c:v>
                </c:pt>
                <c:pt idx="376">
                  <c:v>2.5</c:v>
                </c:pt>
                <c:pt idx="377">
                  <c:v>0</c:v>
                </c:pt>
                <c:pt idx="378">
                  <c:v>1.4</c:v>
                </c:pt>
                <c:pt idx="379">
                  <c:v>1.8</c:v>
                </c:pt>
                <c:pt idx="380">
                  <c:v>0</c:v>
                </c:pt>
                <c:pt idx="381">
                  <c:v>0</c:v>
                </c:pt>
                <c:pt idx="382">
                  <c:v>0.9</c:v>
                </c:pt>
                <c:pt idx="383">
                  <c:v>0</c:v>
                </c:pt>
                <c:pt idx="384">
                  <c:v>9.6</c:v>
                </c:pt>
                <c:pt idx="385">
                  <c:v>0</c:v>
                </c:pt>
                <c:pt idx="386">
                  <c:v>1.7</c:v>
                </c:pt>
                <c:pt idx="387">
                  <c:v>0</c:v>
                </c:pt>
                <c:pt idx="388">
                  <c:v>1.4</c:v>
                </c:pt>
                <c:pt idx="389">
                  <c:v>0</c:v>
                </c:pt>
                <c:pt idx="390">
                  <c:v>0.9</c:v>
                </c:pt>
                <c:pt idx="391">
                  <c:v>0</c:v>
                </c:pt>
                <c:pt idx="392">
                  <c:v>0.5</c:v>
                </c:pt>
                <c:pt idx="393">
                  <c:v>0.1</c:v>
                </c:pt>
                <c:pt idx="394">
                  <c:v>0</c:v>
                </c:pt>
                <c:pt idx="395">
                  <c:v>0</c:v>
                </c:pt>
                <c:pt idx="396">
                  <c:v>0</c:v>
                </c:pt>
                <c:pt idx="397">
                  <c:v>1.9</c:v>
                </c:pt>
                <c:pt idx="398">
                  <c:v>0</c:v>
                </c:pt>
                <c:pt idx="399">
                  <c:v>0</c:v>
                </c:pt>
                <c:pt idx="400">
                  <c:v>0</c:v>
                </c:pt>
                <c:pt idx="401">
                  <c:v>0.9</c:v>
                </c:pt>
                <c:pt idx="402">
                  <c:v>0.2</c:v>
                </c:pt>
                <c:pt idx="403">
                  <c:v>0.9</c:v>
                </c:pt>
                <c:pt idx="404">
                  <c:v>2.9</c:v>
                </c:pt>
                <c:pt idx="405">
                  <c:v>0.7</c:v>
                </c:pt>
                <c:pt idx="406">
                  <c:v>0</c:v>
                </c:pt>
                <c:pt idx="407">
                  <c:v>1.9</c:v>
                </c:pt>
                <c:pt idx="408">
                  <c:v>2.6</c:v>
                </c:pt>
                <c:pt idx="409">
                  <c:v>2.6</c:v>
                </c:pt>
                <c:pt idx="410">
                  <c:v>0.1</c:v>
                </c:pt>
                <c:pt idx="411">
                  <c:v>12.2</c:v>
                </c:pt>
                <c:pt idx="412">
                  <c:v>0</c:v>
                </c:pt>
                <c:pt idx="413">
                  <c:v>0.3</c:v>
                </c:pt>
                <c:pt idx="414">
                  <c:v>6.1</c:v>
                </c:pt>
                <c:pt idx="415">
                  <c:v>12.2</c:v>
                </c:pt>
                <c:pt idx="416">
                  <c:v>3.4</c:v>
                </c:pt>
                <c:pt idx="417">
                  <c:v>0</c:v>
                </c:pt>
                <c:pt idx="418">
                  <c:v>0</c:v>
                </c:pt>
                <c:pt idx="419">
                  <c:v>0.1</c:v>
                </c:pt>
                <c:pt idx="420">
                  <c:v>0.4</c:v>
                </c:pt>
                <c:pt idx="421">
                  <c:v>11.4</c:v>
                </c:pt>
                <c:pt idx="422">
                  <c:v>2.1</c:v>
                </c:pt>
                <c:pt idx="423">
                  <c:v>2.8</c:v>
                </c:pt>
                <c:pt idx="424">
                  <c:v>0</c:v>
                </c:pt>
                <c:pt idx="425">
                  <c:v>0</c:v>
                </c:pt>
                <c:pt idx="426">
                  <c:v>0</c:v>
                </c:pt>
                <c:pt idx="427">
                  <c:v>6.5</c:v>
                </c:pt>
                <c:pt idx="428">
                  <c:v>0.3</c:v>
                </c:pt>
                <c:pt idx="429">
                  <c:v>1.9</c:v>
                </c:pt>
                <c:pt idx="430">
                  <c:v>1.8</c:v>
                </c:pt>
                <c:pt idx="431">
                  <c:v>0</c:v>
                </c:pt>
                <c:pt idx="432">
                  <c:v>0.8</c:v>
                </c:pt>
                <c:pt idx="433">
                  <c:v>0.4</c:v>
                </c:pt>
                <c:pt idx="434">
                  <c:v>0.1</c:v>
                </c:pt>
                <c:pt idx="435">
                  <c:v>0</c:v>
                </c:pt>
                <c:pt idx="436">
                  <c:v>0</c:v>
                </c:pt>
                <c:pt idx="437">
                  <c:v>0.2</c:v>
                </c:pt>
                <c:pt idx="438">
                  <c:v>1.7</c:v>
                </c:pt>
                <c:pt idx="439">
                  <c:v>0</c:v>
                </c:pt>
                <c:pt idx="440">
                  <c:v>0</c:v>
                </c:pt>
                <c:pt idx="441">
                  <c:v>9.1999999999999993</c:v>
                </c:pt>
                <c:pt idx="442">
                  <c:v>0</c:v>
                </c:pt>
                <c:pt idx="443">
                  <c:v>0.2</c:v>
                </c:pt>
                <c:pt idx="444">
                  <c:v>0</c:v>
                </c:pt>
                <c:pt idx="445">
                  <c:v>0.3</c:v>
                </c:pt>
                <c:pt idx="446">
                  <c:v>15.2</c:v>
                </c:pt>
                <c:pt idx="447">
                  <c:v>4.5999999999999996</c:v>
                </c:pt>
                <c:pt idx="448">
                  <c:v>0</c:v>
                </c:pt>
                <c:pt idx="449">
                  <c:v>0.3</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0.5</c:v>
                </c:pt>
                <c:pt idx="464">
                  <c:v>1</c:v>
                </c:pt>
                <c:pt idx="465">
                  <c:v>0</c:v>
                </c:pt>
                <c:pt idx="466">
                  <c:v>0</c:v>
                </c:pt>
                <c:pt idx="467">
                  <c:v>0</c:v>
                </c:pt>
                <c:pt idx="468">
                  <c:v>0</c:v>
                </c:pt>
                <c:pt idx="469">
                  <c:v>0</c:v>
                </c:pt>
                <c:pt idx="470">
                  <c:v>0.6</c:v>
                </c:pt>
                <c:pt idx="471">
                  <c:v>2</c:v>
                </c:pt>
                <c:pt idx="472">
                  <c:v>0</c:v>
                </c:pt>
                <c:pt idx="473">
                  <c:v>0</c:v>
                </c:pt>
                <c:pt idx="474">
                  <c:v>0</c:v>
                </c:pt>
                <c:pt idx="475">
                  <c:v>0</c:v>
                </c:pt>
                <c:pt idx="476">
                  <c:v>0</c:v>
                </c:pt>
                <c:pt idx="477">
                  <c:v>0</c:v>
                </c:pt>
                <c:pt idx="478">
                  <c:v>0</c:v>
                </c:pt>
                <c:pt idx="479">
                  <c:v>0</c:v>
                </c:pt>
                <c:pt idx="480">
                  <c:v>0</c:v>
                </c:pt>
                <c:pt idx="481">
                  <c:v>0</c:v>
                </c:pt>
                <c:pt idx="482">
                  <c:v>0</c:v>
                </c:pt>
                <c:pt idx="483">
                  <c:v>0</c:v>
                </c:pt>
                <c:pt idx="484">
                  <c:v>1.1000000000000001</c:v>
                </c:pt>
                <c:pt idx="485">
                  <c:v>0</c:v>
                </c:pt>
                <c:pt idx="486">
                  <c:v>0.9</c:v>
                </c:pt>
                <c:pt idx="487">
                  <c:v>0.3</c:v>
                </c:pt>
                <c:pt idx="488">
                  <c:v>0</c:v>
                </c:pt>
                <c:pt idx="489">
                  <c:v>0</c:v>
                </c:pt>
                <c:pt idx="490">
                  <c:v>3.6</c:v>
                </c:pt>
                <c:pt idx="491">
                  <c:v>0</c:v>
                </c:pt>
                <c:pt idx="492">
                  <c:v>0</c:v>
                </c:pt>
                <c:pt idx="493">
                  <c:v>0</c:v>
                </c:pt>
                <c:pt idx="494">
                  <c:v>0</c:v>
                </c:pt>
                <c:pt idx="495">
                  <c:v>0</c:v>
                </c:pt>
                <c:pt idx="496">
                  <c:v>0</c:v>
                </c:pt>
                <c:pt idx="497">
                  <c:v>0.7</c:v>
                </c:pt>
                <c:pt idx="498">
                  <c:v>0.4</c:v>
                </c:pt>
                <c:pt idx="499">
                  <c:v>0</c:v>
                </c:pt>
                <c:pt idx="500">
                  <c:v>0</c:v>
                </c:pt>
                <c:pt idx="501">
                  <c:v>0</c:v>
                </c:pt>
                <c:pt idx="502">
                  <c:v>0</c:v>
                </c:pt>
                <c:pt idx="503">
                  <c:v>0</c:v>
                </c:pt>
                <c:pt idx="504">
                  <c:v>0</c:v>
                </c:pt>
                <c:pt idx="505">
                  <c:v>0</c:v>
                </c:pt>
                <c:pt idx="506">
                  <c:v>0</c:v>
                </c:pt>
                <c:pt idx="507">
                  <c:v>0</c:v>
                </c:pt>
                <c:pt idx="508">
                  <c:v>0</c:v>
                </c:pt>
                <c:pt idx="509">
                  <c:v>0</c:v>
                </c:pt>
                <c:pt idx="510">
                  <c:v>1</c:v>
                </c:pt>
                <c:pt idx="511">
                  <c:v>0</c:v>
                </c:pt>
                <c:pt idx="512">
                  <c:v>0</c:v>
                </c:pt>
                <c:pt idx="513">
                  <c:v>0</c:v>
                </c:pt>
                <c:pt idx="514">
                  <c:v>0</c:v>
                </c:pt>
                <c:pt idx="515">
                  <c:v>0</c:v>
                </c:pt>
                <c:pt idx="516">
                  <c:v>0</c:v>
                </c:pt>
                <c:pt idx="517">
                  <c:v>0</c:v>
                </c:pt>
                <c:pt idx="518">
                  <c:v>0</c:v>
                </c:pt>
                <c:pt idx="519">
                  <c:v>0</c:v>
                </c:pt>
                <c:pt idx="520">
                  <c:v>0</c:v>
                </c:pt>
                <c:pt idx="521">
                  <c:v>3</c:v>
                </c:pt>
                <c:pt idx="522">
                  <c:v>0</c:v>
                </c:pt>
                <c:pt idx="523">
                  <c:v>0</c:v>
                </c:pt>
                <c:pt idx="524">
                  <c:v>0</c:v>
                </c:pt>
                <c:pt idx="525">
                  <c:v>0.2</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1.5</c:v>
                </c:pt>
                <c:pt idx="590">
                  <c:v>0.8</c:v>
                </c:pt>
                <c:pt idx="591">
                  <c:v>0.6</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0.1</c:v>
                </c:pt>
                <c:pt idx="617">
                  <c:v>0</c:v>
                </c:pt>
                <c:pt idx="618">
                  <c:v>0</c:v>
                </c:pt>
                <c:pt idx="619">
                  <c:v>0.1</c:v>
                </c:pt>
                <c:pt idx="620">
                  <c:v>0</c:v>
                </c:pt>
                <c:pt idx="621">
                  <c:v>0</c:v>
                </c:pt>
                <c:pt idx="622">
                  <c:v>0</c:v>
                </c:pt>
                <c:pt idx="623">
                  <c:v>0</c:v>
                </c:pt>
                <c:pt idx="624">
                  <c:v>0</c:v>
                </c:pt>
                <c:pt idx="625">
                  <c:v>0</c:v>
                </c:pt>
                <c:pt idx="626">
                  <c:v>0</c:v>
                </c:pt>
                <c:pt idx="627">
                  <c:v>0</c:v>
                </c:pt>
                <c:pt idx="628">
                  <c:v>0</c:v>
                </c:pt>
                <c:pt idx="629">
                  <c:v>0</c:v>
                </c:pt>
                <c:pt idx="630">
                  <c:v>0</c:v>
                </c:pt>
                <c:pt idx="631">
                  <c:v>0</c:v>
                </c:pt>
                <c:pt idx="632">
                  <c:v>0.1</c:v>
                </c:pt>
                <c:pt idx="633">
                  <c:v>0</c:v>
                </c:pt>
                <c:pt idx="634">
                  <c:v>0</c:v>
                </c:pt>
                <c:pt idx="635">
                  <c:v>0.3</c:v>
                </c:pt>
                <c:pt idx="636">
                  <c:v>0</c:v>
                </c:pt>
                <c:pt idx="637">
                  <c:v>0</c:v>
                </c:pt>
                <c:pt idx="638">
                  <c:v>0</c:v>
                </c:pt>
                <c:pt idx="639">
                  <c:v>0</c:v>
                </c:pt>
                <c:pt idx="640">
                  <c:v>0</c:v>
                </c:pt>
                <c:pt idx="641">
                  <c:v>0</c:v>
                </c:pt>
                <c:pt idx="642">
                  <c:v>0</c:v>
                </c:pt>
                <c:pt idx="643">
                  <c:v>0</c:v>
                </c:pt>
                <c:pt idx="644">
                  <c:v>0</c:v>
                </c:pt>
                <c:pt idx="645">
                  <c:v>0.1</c:v>
                </c:pt>
                <c:pt idx="646">
                  <c:v>1.1000000000000001</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2.9</c:v>
                </c:pt>
                <c:pt idx="661">
                  <c:v>0</c:v>
                </c:pt>
                <c:pt idx="662">
                  <c:v>0</c:v>
                </c:pt>
                <c:pt idx="663">
                  <c:v>0</c:v>
                </c:pt>
                <c:pt idx="664">
                  <c:v>0</c:v>
                </c:pt>
                <c:pt idx="665">
                  <c:v>0</c:v>
                </c:pt>
                <c:pt idx="666">
                  <c:v>0.7</c:v>
                </c:pt>
                <c:pt idx="667">
                  <c:v>0</c:v>
                </c:pt>
                <c:pt idx="668">
                  <c:v>2.5</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0.1</c:v>
                </c:pt>
                <c:pt idx="691">
                  <c:v>2</c:v>
                </c:pt>
                <c:pt idx="692">
                  <c:v>0</c:v>
                </c:pt>
                <c:pt idx="693">
                  <c:v>0.3</c:v>
                </c:pt>
                <c:pt idx="694">
                  <c:v>1.3</c:v>
                </c:pt>
                <c:pt idx="695">
                  <c:v>0.3</c:v>
                </c:pt>
                <c:pt idx="696">
                  <c:v>3.3</c:v>
                </c:pt>
                <c:pt idx="697">
                  <c:v>0</c:v>
                </c:pt>
                <c:pt idx="698">
                  <c:v>0</c:v>
                </c:pt>
                <c:pt idx="699">
                  <c:v>1.9</c:v>
                </c:pt>
                <c:pt idx="700">
                  <c:v>0.2</c:v>
                </c:pt>
                <c:pt idx="701">
                  <c:v>1.4</c:v>
                </c:pt>
                <c:pt idx="702">
                  <c:v>0.6</c:v>
                </c:pt>
                <c:pt idx="703">
                  <c:v>0</c:v>
                </c:pt>
                <c:pt idx="704">
                  <c:v>0.2</c:v>
                </c:pt>
                <c:pt idx="705">
                  <c:v>0</c:v>
                </c:pt>
                <c:pt idx="706">
                  <c:v>0</c:v>
                </c:pt>
                <c:pt idx="707">
                  <c:v>15</c:v>
                </c:pt>
                <c:pt idx="708">
                  <c:v>4.5</c:v>
                </c:pt>
                <c:pt idx="709">
                  <c:v>0.4</c:v>
                </c:pt>
                <c:pt idx="710">
                  <c:v>0</c:v>
                </c:pt>
                <c:pt idx="711">
                  <c:v>0</c:v>
                </c:pt>
                <c:pt idx="712">
                  <c:v>1.1000000000000001</c:v>
                </c:pt>
                <c:pt idx="713">
                  <c:v>0.1</c:v>
                </c:pt>
                <c:pt idx="714">
                  <c:v>2.7</c:v>
                </c:pt>
                <c:pt idx="715">
                  <c:v>0.3</c:v>
                </c:pt>
                <c:pt idx="716">
                  <c:v>0.2</c:v>
                </c:pt>
                <c:pt idx="717">
                  <c:v>0</c:v>
                </c:pt>
                <c:pt idx="718">
                  <c:v>0</c:v>
                </c:pt>
                <c:pt idx="719">
                  <c:v>0</c:v>
                </c:pt>
                <c:pt idx="720">
                  <c:v>0</c:v>
                </c:pt>
                <c:pt idx="721">
                  <c:v>1</c:v>
                </c:pt>
                <c:pt idx="722">
                  <c:v>0.4</c:v>
                </c:pt>
                <c:pt idx="723">
                  <c:v>28.1</c:v>
                </c:pt>
                <c:pt idx="724">
                  <c:v>4.3</c:v>
                </c:pt>
                <c:pt idx="725">
                  <c:v>2.5</c:v>
                </c:pt>
                <c:pt idx="726">
                  <c:v>2.4</c:v>
                </c:pt>
                <c:pt idx="727">
                  <c:v>0.4</c:v>
                </c:pt>
                <c:pt idx="728">
                  <c:v>7.6</c:v>
                </c:pt>
                <c:pt idx="729">
                  <c:v>4.9000000000000004</c:v>
                </c:pt>
                <c:pt idx="730">
                  <c:v>0.1</c:v>
                </c:pt>
                <c:pt idx="731">
                  <c:v>0.9</c:v>
                </c:pt>
                <c:pt idx="732">
                  <c:v>0.4</c:v>
                </c:pt>
                <c:pt idx="733">
                  <c:v>2.6</c:v>
                </c:pt>
                <c:pt idx="734">
                  <c:v>0</c:v>
                </c:pt>
                <c:pt idx="735">
                  <c:v>1.5</c:v>
                </c:pt>
                <c:pt idx="736">
                  <c:v>0.2</c:v>
                </c:pt>
                <c:pt idx="737">
                  <c:v>0.8</c:v>
                </c:pt>
                <c:pt idx="738">
                  <c:v>0</c:v>
                </c:pt>
                <c:pt idx="739">
                  <c:v>0</c:v>
                </c:pt>
                <c:pt idx="740">
                  <c:v>2.4</c:v>
                </c:pt>
                <c:pt idx="741">
                  <c:v>0</c:v>
                </c:pt>
                <c:pt idx="742">
                  <c:v>5.3</c:v>
                </c:pt>
                <c:pt idx="743">
                  <c:v>0.3</c:v>
                </c:pt>
                <c:pt idx="744">
                  <c:v>0</c:v>
                </c:pt>
                <c:pt idx="745">
                  <c:v>0.1</c:v>
                </c:pt>
                <c:pt idx="746">
                  <c:v>0</c:v>
                </c:pt>
                <c:pt idx="747">
                  <c:v>24</c:v>
                </c:pt>
                <c:pt idx="748">
                  <c:v>2.2000000000000002</c:v>
                </c:pt>
                <c:pt idx="749">
                  <c:v>0.8</c:v>
                </c:pt>
                <c:pt idx="750">
                  <c:v>1.9</c:v>
                </c:pt>
                <c:pt idx="751">
                  <c:v>21.6</c:v>
                </c:pt>
                <c:pt idx="752">
                  <c:v>0</c:v>
                </c:pt>
                <c:pt idx="753">
                  <c:v>0</c:v>
                </c:pt>
                <c:pt idx="754">
                  <c:v>0</c:v>
                </c:pt>
                <c:pt idx="755">
                  <c:v>0</c:v>
                </c:pt>
                <c:pt idx="756">
                  <c:v>0</c:v>
                </c:pt>
                <c:pt idx="757">
                  <c:v>1.4</c:v>
                </c:pt>
                <c:pt idx="758">
                  <c:v>0</c:v>
                </c:pt>
                <c:pt idx="759">
                  <c:v>0</c:v>
                </c:pt>
                <c:pt idx="760">
                  <c:v>2.5</c:v>
                </c:pt>
                <c:pt idx="761">
                  <c:v>0</c:v>
                </c:pt>
                <c:pt idx="762">
                  <c:v>0</c:v>
                </c:pt>
                <c:pt idx="763">
                  <c:v>0</c:v>
                </c:pt>
                <c:pt idx="764">
                  <c:v>0</c:v>
                </c:pt>
                <c:pt idx="765">
                  <c:v>0</c:v>
                </c:pt>
                <c:pt idx="766">
                  <c:v>0</c:v>
                </c:pt>
                <c:pt idx="767">
                  <c:v>0</c:v>
                </c:pt>
                <c:pt idx="768">
                  <c:v>0</c:v>
                </c:pt>
                <c:pt idx="769">
                  <c:v>0.2</c:v>
                </c:pt>
                <c:pt idx="770">
                  <c:v>0</c:v>
                </c:pt>
                <c:pt idx="771">
                  <c:v>0</c:v>
                </c:pt>
                <c:pt idx="772">
                  <c:v>0</c:v>
                </c:pt>
                <c:pt idx="773">
                  <c:v>0</c:v>
                </c:pt>
                <c:pt idx="774">
                  <c:v>1.7</c:v>
                </c:pt>
                <c:pt idx="775">
                  <c:v>0</c:v>
                </c:pt>
                <c:pt idx="776">
                  <c:v>0</c:v>
                </c:pt>
                <c:pt idx="777">
                  <c:v>0</c:v>
                </c:pt>
                <c:pt idx="778">
                  <c:v>37.799999999999997</c:v>
                </c:pt>
                <c:pt idx="779">
                  <c:v>0.2</c:v>
                </c:pt>
                <c:pt idx="780">
                  <c:v>0</c:v>
                </c:pt>
                <c:pt idx="781">
                  <c:v>0</c:v>
                </c:pt>
                <c:pt idx="782">
                  <c:v>0</c:v>
                </c:pt>
                <c:pt idx="783">
                  <c:v>0</c:v>
                </c:pt>
                <c:pt idx="784">
                  <c:v>0</c:v>
                </c:pt>
                <c:pt idx="785">
                  <c:v>0</c:v>
                </c:pt>
                <c:pt idx="786">
                  <c:v>0</c:v>
                </c:pt>
              </c:numCache>
            </c:numRef>
          </c:yVal>
          <c:smooth val="0"/>
          <c:extLst>
            <c:ext xmlns:c16="http://schemas.microsoft.com/office/drawing/2014/chart" uri="{C3380CC4-5D6E-409C-BE32-E72D297353CC}">
              <c16:uniqueId val="{00000002-8697-451F-A673-FD018FADD825}"/>
            </c:ext>
          </c:extLst>
        </c:ser>
        <c:dLbls>
          <c:showLegendKey val="0"/>
          <c:showVal val="0"/>
          <c:showCatName val="0"/>
          <c:showSerName val="0"/>
          <c:showPercent val="0"/>
          <c:showBubbleSize val="0"/>
        </c:dLbls>
        <c:axId val="616406576"/>
        <c:axId val="616409856"/>
      </c:scatterChart>
      <c:valAx>
        <c:axId val="6164065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M449-SANCÁN (mm</a:t>
                </a:r>
                <a:r>
                  <a:rPr lang="es-ES" baseline="0"/>
                  <a:t> de lluvia)</a:t>
                </a:r>
                <a:endParaRPr lang="es-ES"/>
              </a:p>
            </c:rich>
          </c:tx>
          <c:layout>
            <c:manualLayout>
              <c:xMode val="edge"/>
              <c:yMode val="edge"/>
              <c:x val="0.40750212630106469"/>
              <c:y val="0.8255323610514064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16409856"/>
        <c:crosses val="autoZero"/>
        <c:crossBetween val="midCat"/>
      </c:valAx>
      <c:valAx>
        <c:axId val="6164098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M005-PORTOVIEJO</a:t>
                </a:r>
                <a:r>
                  <a:rPr lang="es-ES" baseline="0"/>
                  <a:t> UTM (mm de lluvia)</a:t>
                </a:r>
                <a:endParaRPr lang="es-ES"/>
              </a:p>
            </c:rich>
          </c:tx>
          <c:layout>
            <c:manualLayout>
              <c:xMode val="edge"/>
              <c:yMode val="edge"/>
              <c:x val="3.0950170225936241E-2"/>
              <c:y val="0.1574567243675099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164065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es-ES" sz="1100" b="1" dirty="0"/>
              <a:t>Caudales</a:t>
            </a:r>
            <a:r>
              <a:rPr lang="es-ES" sz="1100" b="1" baseline="0" dirty="0"/>
              <a:t> diarios-Estaciones Hidrológicas H267 y HA2D </a:t>
            </a:r>
            <a:endParaRPr lang="es-ES" sz="1100" b="1" dirty="0"/>
          </a:p>
        </c:rich>
      </c:tx>
      <c:layout>
        <c:manualLayout>
          <c:xMode val="edge"/>
          <c:yMode val="edge"/>
          <c:x val="0.31087947617105133"/>
          <c:y val="5.7980046766948033E-2"/>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manualLayout>
                  <c:x val="-0.36317766927709344"/>
                  <c:y val="-0.12327652546652056"/>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rendlineLbl>
          </c:trendline>
          <c:xVal>
            <c:numRef>
              <c:f>Hoja1!$B$16:$B$381</c:f>
              <c:numCache>
                <c:formatCode>General</c:formatCode>
                <c:ptCount val="366"/>
                <c:pt idx="0">
                  <c:v>1.7350000000000001</c:v>
                </c:pt>
                <c:pt idx="1">
                  <c:v>1.7350000000000001</c:v>
                </c:pt>
                <c:pt idx="2">
                  <c:v>1.2490000000000001</c:v>
                </c:pt>
                <c:pt idx="3">
                  <c:v>1.3839999999999999</c:v>
                </c:pt>
                <c:pt idx="4">
                  <c:v>2.1030000000000002</c:v>
                </c:pt>
                <c:pt idx="5">
                  <c:v>2.0649999999999999</c:v>
                </c:pt>
                <c:pt idx="6">
                  <c:v>2.1030000000000002</c:v>
                </c:pt>
                <c:pt idx="7">
                  <c:v>2.1030000000000002</c:v>
                </c:pt>
                <c:pt idx="8">
                  <c:v>2.1030000000000002</c:v>
                </c:pt>
                <c:pt idx="9">
                  <c:v>8.0340000000000007</c:v>
                </c:pt>
                <c:pt idx="10">
                  <c:v>0.48099999999999998</c:v>
                </c:pt>
                <c:pt idx="11">
                  <c:v>0.74399999999999999</c:v>
                </c:pt>
                <c:pt idx="12">
                  <c:v>0.60299999999999998</c:v>
                </c:pt>
                <c:pt idx="13">
                  <c:v>0.48099999999999998</c:v>
                </c:pt>
                <c:pt idx="14">
                  <c:v>0.217</c:v>
                </c:pt>
                <c:pt idx="15">
                  <c:v>0.217</c:v>
                </c:pt>
                <c:pt idx="16">
                  <c:v>7.9610000000000003</c:v>
                </c:pt>
                <c:pt idx="17">
                  <c:v>4.5919999999999996</c:v>
                </c:pt>
                <c:pt idx="18">
                  <c:v>5.0460000000000003</c:v>
                </c:pt>
                <c:pt idx="19">
                  <c:v>2.988</c:v>
                </c:pt>
                <c:pt idx="20">
                  <c:v>1.3839999999999999</c:v>
                </c:pt>
                <c:pt idx="21">
                  <c:v>1.3839999999999999</c:v>
                </c:pt>
                <c:pt idx="22">
                  <c:v>2.4849999999999999</c:v>
                </c:pt>
                <c:pt idx="23">
                  <c:v>2.722</c:v>
                </c:pt>
                <c:pt idx="24">
                  <c:v>2.722</c:v>
                </c:pt>
                <c:pt idx="25">
                  <c:v>2.722</c:v>
                </c:pt>
                <c:pt idx="26">
                  <c:v>5.5279999999999996</c:v>
                </c:pt>
                <c:pt idx="27">
                  <c:v>3.2090000000000001</c:v>
                </c:pt>
                <c:pt idx="28">
                  <c:v>9.0050000000000008</c:v>
                </c:pt>
                <c:pt idx="29">
                  <c:v>7.9720000000000004</c:v>
                </c:pt>
                <c:pt idx="30">
                  <c:v>15.483000000000001</c:v>
                </c:pt>
                <c:pt idx="31">
                  <c:v>21.550999999999998</c:v>
                </c:pt>
                <c:pt idx="32">
                  <c:v>22.783000000000001</c:v>
                </c:pt>
                <c:pt idx="33">
                  <c:v>15.430999999999999</c:v>
                </c:pt>
                <c:pt idx="34">
                  <c:v>11.978999999999999</c:v>
                </c:pt>
                <c:pt idx="35">
                  <c:v>14.724</c:v>
                </c:pt>
                <c:pt idx="36">
                  <c:v>36.244999999999997</c:v>
                </c:pt>
                <c:pt idx="37">
                  <c:v>29.064</c:v>
                </c:pt>
                <c:pt idx="38">
                  <c:v>30.349</c:v>
                </c:pt>
                <c:pt idx="39">
                  <c:v>45.728999999999999</c:v>
                </c:pt>
                <c:pt idx="40">
                  <c:v>42.688000000000002</c:v>
                </c:pt>
                <c:pt idx="41">
                  <c:v>37.753</c:v>
                </c:pt>
                <c:pt idx="42">
                  <c:v>47.445999999999998</c:v>
                </c:pt>
                <c:pt idx="43">
                  <c:v>46.530999999999999</c:v>
                </c:pt>
                <c:pt idx="44">
                  <c:v>35.201000000000001</c:v>
                </c:pt>
                <c:pt idx="45">
                  <c:v>36.337000000000003</c:v>
                </c:pt>
                <c:pt idx="46">
                  <c:v>37.753</c:v>
                </c:pt>
                <c:pt idx="47">
                  <c:v>47.685000000000002</c:v>
                </c:pt>
                <c:pt idx="48">
                  <c:v>59.335999999999999</c:v>
                </c:pt>
                <c:pt idx="49">
                  <c:v>45.156999999999996</c:v>
                </c:pt>
                <c:pt idx="50">
                  <c:v>53.7</c:v>
                </c:pt>
                <c:pt idx="51">
                  <c:v>56.683999999999997</c:v>
                </c:pt>
                <c:pt idx="52">
                  <c:v>57.643000000000001</c:v>
                </c:pt>
                <c:pt idx="53">
                  <c:v>48.600999999999999</c:v>
                </c:pt>
                <c:pt idx="54">
                  <c:v>39.924999999999997</c:v>
                </c:pt>
                <c:pt idx="55">
                  <c:v>43.585999999999999</c:v>
                </c:pt>
                <c:pt idx="56">
                  <c:v>57.268000000000001</c:v>
                </c:pt>
                <c:pt idx="57">
                  <c:v>46.073999999999998</c:v>
                </c:pt>
                <c:pt idx="58">
                  <c:v>41.84</c:v>
                </c:pt>
                <c:pt idx="59">
                  <c:v>48.212000000000003</c:v>
                </c:pt>
                <c:pt idx="60">
                  <c:v>36.671999999999997</c:v>
                </c:pt>
                <c:pt idx="61">
                  <c:v>41.527999999999999</c:v>
                </c:pt>
                <c:pt idx="62">
                  <c:v>38.457999999999998</c:v>
                </c:pt>
                <c:pt idx="63">
                  <c:v>38.61</c:v>
                </c:pt>
                <c:pt idx="64">
                  <c:v>42.521999999999998</c:v>
                </c:pt>
                <c:pt idx="65">
                  <c:v>60.869</c:v>
                </c:pt>
                <c:pt idx="66">
                  <c:v>53.164999999999999</c:v>
                </c:pt>
                <c:pt idx="67">
                  <c:v>41.201999999999998</c:v>
                </c:pt>
                <c:pt idx="68">
                  <c:v>34.131999999999998</c:v>
                </c:pt>
                <c:pt idx="69">
                  <c:v>39.19</c:v>
                </c:pt>
                <c:pt idx="70">
                  <c:v>44.085999999999999</c:v>
                </c:pt>
                <c:pt idx="71">
                  <c:v>60.869</c:v>
                </c:pt>
                <c:pt idx="72">
                  <c:v>53.329000000000001</c:v>
                </c:pt>
                <c:pt idx="73">
                  <c:v>40.295999999999999</c:v>
                </c:pt>
                <c:pt idx="74">
                  <c:v>33.786000000000001</c:v>
                </c:pt>
                <c:pt idx="75">
                  <c:v>32.012999999999998</c:v>
                </c:pt>
                <c:pt idx="76">
                  <c:v>60.869</c:v>
                </c:pt>
                <c:pt idx="77">
                  <c:v>59.256</c:v>
                </c:pt>
                <c:pt idx="78">
                  <c:v>56.091000000000001</c:v>
                </c:pt>
                <c:pt idx="79">
                  <c:v>49.756999999999998</c:v>
                </c:pt>
                <c:pt idx="80">
                  <c:v>42.524999999999999</c:v>
                </c:pt>
                <c:pt idx="81">
                  <c:v>46.679000000000002</c:v>
                </c:pt>
                <c:pt idx="82">
                  <c:v>42.898000000000003</c:v>
                </c:pt>
                <c:pt idx="83">
                  <c:v>52.965000000000003</c:v>
                </c:pt>
                <c:pt idx="84">
                  <c:v>46.679000000000002</c:v>
                </c:pt>
                <c:pt idx="85">
                  <c:v>47.061999999999998</c:v>
                </c:pt>
                <c:pt idx="86">
                  <c:v>36.787999999999997</c:v>
                </c:pt>
                <c:pt idx="87">
                  <c:v>38.755000000000003</c:v>
                </c:pt>
                <c:pt idx="88">
                  <c:v>38.238</c:v>
                </c:pt>
                <c:pt idx="89">
                  <c:v>29.582999999999998</c:v>
                </c:pt>
                <c:pt idx="90">
                  <c:v>25.533999999999999</c:v>
                </c:pt>
                <c:pt idx="91">
                  <c:v>27.873000000000001</c:v>
                </c:pt>
                <c:pt idx="92">
                  <c:v>28.49</c:v>
                </c:pt>
                <c:pt idx="93">
                  <c:v>25.856999999999999</c:v>
                </c:pt>
                <c:pt idx="94">
                  <c:v>46.685000000000002</c:v>
                </c:pt>
                <c:pt idx="95">
                  <c:v>37.000999999999998</c:v>
                </c:pt>
                <c:pt idx="96">
                  <c:v>35.918999999999997</c:v>
                </c:pt>
                <c:pt idx="97">
                  <c:v>32.939</c:v>
                </c:pt>
                <c:pt idx="98">
                  <c:v>28.213999999999999</c:v>
                </c:pt>
                <c:pt idx="99">
                  <c:v>26.725000000000001</c:v>
                </c:pt>
                <c:pt idx="100">
                  <c:v>27.873000000000001</c:v>
                </c:pt>
                <c:pt idx="101">
                  <c:v>31.94</c:v>
                </c:pt>
                <c:pt idx="102">
                  <c:v>37.040999999999997</c:v>
                </c:pt>
                <c:pt idx="103">
                  <c:v>32.997</c:v>
                </c:pt>
                <c:pt idx="104">
                  <c:v>28.553999999999998</c:v>
                </c:pt>
                <c:pt idx="105">
                  <c:v>28.553999999999998</c:v>
                </c:pt>
                <c:pt idx="106">
                  <c:v>18.768000000000001</c:v>
                </c:pt>
                <c:pt idx="107">
                  <c:v>22.247</c:v>
                </c:pt>
                <c:pt idx="108">
                  <c:v>17.233000000000001</c:v>
                </c:pt>
                <c:pt idx="109">
                  <c:v>16.146000000000001</c:v>
                </c:pt>
                <c:pt idx="110">
                  <c:v>23.693999999999999</c:v>
                </c:pt>
                <c:pt idx="111">
                  <c:v>55.34</c:v>
                </c:pt>
                <c:pt idx="112">
                  <c:v>35.003</c:v>
                </c:pt>
                <c:pt idx="113">
                  <c:v>28.218</c:v>
                </c:pt>
                <c:pt idx="114">
                  <c:v>25.521999999999998</c:v>
                </c:pt>
                <c:pt idx="115">
                  <c:v>25.190999999999999</c:v>
                </c:pt>
                <c:pt idx="116">
                  <c:v>23.218</c:v>
                </c:pt>
                <c:pt idx="117">
                  <c:v>27.129000000000001</c:v>
                </c:pt>
                <c:pt idx="118">
                  <c:v>27.738</c:v>
                </c:pt>
                <c:pt idx="119">
                  <c:v>30.276</c:v>
                </c:pt>
                <c:pt idx="120">
                  <c:v>24.943000000000001</c:v>
                </c:pt>
                <c:pt idx="121">
                  <c:v>36.57</c:v>
                </c:pt>
                <c:pt idx="122">
                  <c:v>35.429000000000002</c:v>
                </c:pt>
                <c:pt idx="123">
                  <c:v>29.475999999999999</c:v>
                </c:pt>
                <c:pt idx="124">
                  <c:v>27.431000000000001</c:v>
                </c:pt>
                <c:pt idx="125">
                  <c:v>20.015999999999998</c:v>
                </c:pt>
                <c:pt idx="126">
                  <c:v>20.667999999999999</c:v>
                </c:pt>
                <c:pt idx="127">
                  <c:v>18.768000000000001</c:v>
                </c:pt>
                <c:pt idx="128">
                  <c:v>23.218</c:v>
                </c:pt>
                <c:pt idx="129">
                  <c:v>24.204000000000001</c:v>
                </c:pt>
                <c:pt idx="130">
                  <c:v>21.032</c:v>
                </c:pt>
                <c:pt idx="131">
                  <c:v>27.675000000000001</c:v>
                </c:pt>
                <c:pt idx="132">
                  <c:v>25.19</c:v>
                </c:pt>
                <c:pt idx="133">
                  <c:v>23.548999999999999</c:v>
                </c:pt>
                <c:pt idx="134">
                  <c:v>20.978999999999999</c:v>
                </c:pt>
                <c:pt idx="135">
                  <c:v>24.347000000000001</c:v>
                </c:pt>
                <c:pt idx="136">
                  <c:v>29.513999999999999</c:v>
                </c:pt>
                <c:pt idx="137">
                  <c:v>17.847999999999999</c:v>
                </c:pt>
                <c:pt idx="138">
                  <c:v>37.767000000000003</c:v>
                </c:pt>
                <c:pt idx="139">
                  <c:v>37.363999999999997</c:v>
                </c:pt>
                <c:pt idx="140">
                  <c:v>35.058</c:v>
                </c:pt>
                <c:pt idx="141">
                  <c:v>32.014000000000003</c:v>
                </c:pt>
                <c:pt idx="142">
                  <c:v>28.571000000000002</c:v>
                </c:pt>
                <c:pt idx="143">
                  <c:v>33.078000000000003</c:v>
                </c:pt>
                <c:pt idx="144">
                  <c:v>25.856999999999999</c:v>
                </c:pt>
                <c:pt idx="145">
                  <c:v>22.251000000000001</c:v>
                </c:pt>
                <c:pt idx="146">
                  <c:v>19.702999999999999</c:v>
                </c:pt>
                <c:pt idx="147">
                  <c:v>19.39</c:v>
                </c:pt>
                <c:pt idx="148">
                  <c:v>19.079000000000001</c:v>
                </c:pt>
                <c:pt idx="149">
                  <c:v>17.597999999999999</c:v>
                </c:pt>
                <c:pt idx="150">
                  <c:v>17.05</c:v>
                </c:pt>
                <c:pt idx="151">
                  <c:v>16.687000000000001</c:v>
                </c:pt>
                <c:pt idx="152">
                  <c:v>15.911</c:v>
                </c:pt>
                <c:pt idx="153">
                  <c:v>15.135</c:v>
                </c:pt>
                <c:pt idx="154">
                  <c:v>15.135</c:v>
                </c:pt>
                <c:pt idx="155">
                  <c:v>15.016999999999999</c:v>
                </c:pt>
                <c:pt idx="156">
                  <c:v>15.728</c:v>
                </c:pt>
                <c:pt idx="157">
                  <c:v>15.49</c:v>
                </c:pt>
                <c:pt idx="158">
                  <c:v>15.49</c:v>
                </c:pt>
                <c:pt idx="159">
                  <c:v>15.135</c:v>
                </c:pt>
                <c:pt idx="160">
                  <c:v>14.666</c:v>
                </c:pt>
                <c:pt idx="161">
                  <c:v>14.314</c:v>
                </c:pt>
                <c:pt idx="162">
                  <c:v>14.256</c:v>
                </c:pt>
                <c:pt idx="163">
                  <c:v>14.081</c:v>
                </c:pt>
                <c:pt idx="164">
                  <c:v>13.965</c:v>
                </c:pt>
                <c:pt idx="165">
                  <c:v>14.198</c:v>
                </c:pt>
                <c:pt idx="166">
                  <c:v>14.081</c:v>
                </c:pt>
                <c:pt idx="167">
                  <c:v>14.081</c:v>
                </c:pt>
                <c:pt idx="168">
                  <c:v>14.081</c:v>
                </c:pt>
                <c:pt idx="169">
                  <c:v>14.081</c:v>
                </c:pt>
                <c:pt idx="170">
                  <c:v>13.965</c:v>
                </c:pt>
                <c:pt idx="171">
                  <c:v>13.965</c:v>
                </c:pt>
                <c:pt idx="172">
                  <c:v>13.965</c:v>
                </c:pt>
                <c:pt idx="173">
                  <c:v>13.965</c:v>
                </c:pt>
                <c:pt idx="174">
                  <c:v>13.965</c:v>
                </c:pt>
                <c:pt idx="175">
                  <c:v>13.965</c:v>
                </c:pt>
                <c:pt idx="176">
                  <c:v>13.965</c:v>
                </c:pt>
                <c:pt idx="177">
                  <c:v>13.965</c:v>
                </c:pt>
                <c:pt idx="178">
                  <c:v>13.792</c:v>
                </c:pt>
                <c:pt idx="179">
                  <c:v>13.619</c:v>
                </c:pt>
                <c:pt idx="180">
                  <c:v>13.388999999999999</c:v>
                </c:pt>
                <c:pt idx="181">
                  <c:v>13.388999999999999</c:v>
                </c:pt>
                <c:pt idx="182">
                  <c:v>13.388999999999999</c:v>
                </c:pt>
                <c:pt idx="183">
                  <c:v>13.388999999999999</c:v>
                </c:pt>
                <c:pt idx="184">
                  <c:v>13.388999999999999</c:v>
                </c:pt>
                <c:pt idx="185">
                  <c:v>13.159000000000001</c:v>
                </c:pt>
                <c:pt idx="186">
                  <c:v>13.159000000000001</c:v>
                </c:pt>
                <c:pt idx="187">
                  <c:v>13.159000000000001</c:v>
                </c:pt>
                <c:pt idx="188">
                  <c:v>12.875</c:v>
                </c:pt>
                <c:pt idx="189">
                  <c:v>12.875</c:v>
                </c:pt>
                <c:pt idx="190">
                  <c:v>12.817</c:v>
                </c:pt>
                <c:pt idx="191">
                  <c:v>12.255000000000001</c:v>
                </c:pt>
                <c:pt idx="192">
                  <c:v>11.693</c:v>
                </c:pt>
                <c:pt idx="193">
                  <c:v>11.693</c:v>
                </c:pt>
                <c:pt idx="194">
                  <c:v>11.693</c:v>
                </c:pt>
                <c:pt idx="195">
                  <c:v>11.14</c:v>
                </c:pt>
                <c:pt idx="196">
                  <c:v>11.14</c:v>
                </c:pt>
                <c:pt idx="197">
                  <c:v>11.14</c:v>
                </c:pt>
                <c:pt idx="198">
                  <c:v>10.593</c:v>
                </c:pt>
                <c:pt idx="199">
                  <c:v>10.593</c:v>
                </c:pt>
                <c:pt idx="200">
                  <c:v>10.593</c:v>
                </c:pt>
                <c:pt idx="201">
                  <c:v>10.375999999999999</c:v>
                </c:pt>
                <c:pt idx="202">
                  <c:v>10.375999999999999</c:v>
                </c:pt>
                <c:pt idx="203">
                  <c:v>10.375999999999999</c:v>
                </c:pt>
                <c:pt idx="204">
                  <c:v>10.375999999999999</c:v>
                </c:pt>
                <c:pt idx="205">
                  <c:v>10.375999999999999</c:v>
                </c:pt>
                <c:pt idx="206">
                  <c:v>10.266999999999999</c:v>
                </c:pt>
                <c:pt idx="207">
                  <c:v>10.052</c:v>
                </c:pt>
                <c:pt idx="208">
                  <c:v>9.7840000000000007</c:v>
                </c:pt>
                <c:pt idx="209">
                  <c:v>9.5180000000000007</c:v>
                </c:pt>
                <c:pt idx="210">
                  <c:v>9.5180000000000007</c:v>
                </c:pt>
                <c:pt idx="211">
                  <c:v>9.1489999999999991</c:v>
                </c:pt>
                <c:pt idx="212">
                  <c:v>8.8339999999999996</c:v>
                </c:pt>
                <c:pt idx="213">
                  <c:v>8.8339999999999996</c:v>
                </c:pt>
                <c:pt idx="214">
                  <c:v>8.6780000000000008</c:v>
                </c:pt>
                <c:pt idx="215">
                  <c:v>8.8339999999999996</c:v>
                </c:pt>
                <c:pt idx="216">
                  <c:v>8.8859999999999992</c:v>
                </c:pt>
                <c:pt idx="217">
                  <c:v>8.8339999999999996</c:v>
                </c:pt>
                <c:pt idx="218">
                  <c:v>8.6259999999999994</c:v>
                </c:pt>
                <c:pt idx="219">
                  <c:v>8.8339999999999996</c:v>
                </c:pt>
                <c:pt idx="220">
                  <c:v>8.8859999999999992</c:v>
                </c:pt>
                <c:pt idx="221">
                  <c:v>8.8859999999999992</c:v>
                </c:pt>
                <c:pt idx="222">
                  <c:v>8.8859999999999992</c:v>
                </c:pt>
                <c:pt idx="223">
                  <c:v>8.8859999999999992</c:v>
                </c:pt>
                <c:pt idx="224">
                  <c:v>8.8859999999999992</c:v>
                </c:pt>
                <c:pt idx="225">
                  <c:v>9.202</c:v>
                </c:pt>
                <c:pt idx="226">
                  <c:v>9.5180000000000007</c:v>
                </c:pt>
                <c:pt idx="227">
                  <c:v>9.5180000000000007</c:v>
                </c:pt>
                <c:pt idx="228">
                  <c:v>9.5180000000000007</c:v>
                </c:pt>
                <c:pt idx="229">
                  <c:v>9.73</c:v>
                </c:pt>
                <c:pt idx="230">
                  <c:v>9.6769999999999996</c:v>
                </c:pt>
                <c:pt idx="231">
                  <c:v>9.73</c:v>
                </c:pt>
                <c:pt idx="232">
                  <c:v>10.321999999999999</c:v>
                </c:pt>
                <c:pt idx="233">
                  <c:v>10.16</c:v>
                </c:pt>
                <c:pt idx="234">
                  <c:v>10.375999999999999</c:v>
                </c:pt>
                <c:pt idx="235">
                  <c:v>10.375999999999999</c:v>
                </c:pt>
                <c:pt idx="236">
                  <c:v>10.375999999999999</c:v>
                </c:pt>
                <c:pt idx="237">
                  <c:v>10.375999999999999</c:v>
                </c:pt>
                <c:pt idx="238">
                  <c:v>10.375999999999999</c:v>
                </c:pt>
                <c:pt idx="239">
                  <c:v>10.484</c:v>
                </c:pt>
                <c:pt idx="240">
                  <c:v>10.538</c:v>
                </c:pt>
                <c:pt idx="241">
                  <c:v>10.375999999999999</c:v>
                </c:pt>
                <c:pt idx="242">
                  <c:v>10.321999999999999</c:v>
                </c:pt>
                <c:pt idx="243">
                  <c:v>10.052</c:v>
                </c:pt>
                <c:pt idx="244">
                  <c:v>10.052</c:v>
                </c:pt>
                <c:pt idx="245">
                  <c:v>10.052</c:v>
                </c:pt>
                <c:pt idx="246">
                  <c:v>10.052</c:v>
                </c:pt>
                <c:pt idx="247">
                  <c:v>10.106</c:v>
                </c:pt>
                <c:pt idx="248">
                  <c:v>10.16</c:v>
                </c:pt>
                <c:pt idx="249">
                  <c:v>11.416</c:v>
                </c:pt>
                <c:pt idx="250">
                  <c:v>11.582000000000001</c:v>
                </c:pt>
                <c:pt idx="251">
                  <c:v>10.484</c:v>
                </c:pt>
                <c:pt idx="252">
                  <c:v>10.43</c:v>
                </c:pt>
                <c:pt idx="253">
                  <c:v>10.593</c:v>
                </c:pt>
                <c:pt idx="254">
                  <c:v>10.593</c:v>
                </c:pt>
                <c:pt idx="255">
                  <c:v>10.593</c:v>
                </c:pt>
                <c:pt idx="256">
                  <c:v>10.593</c:v>
                </c:pt>
                <c:pt idx="257">
                  <c:v>10.593</c:v>
                </c:pt>
                <c:pt idx="258">
                  <c:v>10.484</c:v>
                </c:pt>
                <c:pt idx="259">
                  <c:v>10.593</c:v>
                </c:pt>
                <c:pt idx="260">
                  <c:v>10.593</c:v>
                </c:pt>
                <c:pt idx="261">
                  <c:v>10.484</c:v>
                </c:pt>
                <c:pt idx="262">
                  <c:v>10.593</c:v>
                </c:pt>
                <c:pt idx="263">
                  <c:v>10.593</c:v>
                </c:pt>
                <c:pt idx="264">
                  <c:v>10.484</c:v>
                </c:pt>
                <c:pt idx="265">
                  <c:v>10.538</c:v>
                </c:pt>
                <c:pt idx="266">
                  <c:v>10.593</c:v>
                </c:pt>
                <c:pt idx="267">
                  <c:v>10.43</c:v>
                </c:pt>
                <c:pt idx="268">
                  <c:v>10.268000000000001</c:v>
                </c:pt>
                <c:pt idx="269">
                  <c:v>10.16</c:v>
                </c:pt>
                <c:pt idx="270">
                  <c:v>10.052</c:v>
                </c:pt>
                <c:pt idx="271">
                  <c:v>9.9979999999999993</c:v>
                </c:pt>
                <c:pt idx="272">
                  <c:v>10.052</c:v>
                </c:pt>
                <c:pt idx="273">
                  <c:v>9.891</c:v>
                </c:pt>
                <c:pt idx="274">
                  <c:v>9.4120000000000008</c:v>
                </c:pt>
                <c:pt idx="275">
                  <c:v>9.3059999999999992</c:v>
                </c:pt>
                <c:pt idx="276">
                  <c:v>9.359</c:v>
                </c:pt>
                <c:pt idx="277">
                  <c:v>9.3059999999999992</c:v>
                </c:pt>
                <c:pt idx="278">
                  <c:v>9.3059999999999992</c:v>
                </c:pt>
                <c:pt idx="279">
                  <c:v>9.5180000000000007</c:v>
                </c:pt>
                <c:pt idx="280">
                  <c:v>10.920999999999999</c:v>
                </c:pt>
                <c:pt idx="281">
                  <c:v>10.756</c:v>
                </c:pt>
                <c:pt idx="282">
                  <c:v>10.920999999999999</c:v>
                </c:pt>
                <c:pt idx="283">
                  <c:v>10.868</c:v>
                </c:pt>
                <c:pt idx="284">
                  <c:v>10.593</c:v>
                </c:pt>
                <c:pt idx="285">
                  <c:v>10.593</c:v>
                </c:pt>
                <c:pt idx="286">
                  <c:v>10.484</c:v>
                </c:pt>
                <c:pt idx="287">
                  <c:v>10.593</c:v>
                </c:pt>
                <c:pt idx="288">
                  <c:v>9.8970000000000002</c:v>
                </c:pt>
                <c:pt idx="289">
                  <c:v>9.3059999999999992</c:v>
                </c:pt>
                <c:pt idx="290">
                  <c:v>9.4120000000000008</c:v>
                </c:pt>
                <c:pt idx="291">
                  <c:v>11.032</c:v>
                </c:pt>
                <c:pt idx="292">
                  <c:v>11.471</c:v>
                </c:pt>
                <c:pt idx="293">
                  <c:v>12.308999999999999</c:v>
                </c:pt>
                <c:pt idx="294">
                  <c:v>11.693</c:v>
                </c:pt>
                <c:pt idx="295">
                  <c:v>11.471</c:v>
                </c:pt>
                <c:pt idx="296">
                  <c:v>10.215</c:v>
                </c:pt>
                <c:pt idx="297">
                  <c:v>9.9979999999999993</c:v>
                </c:pt>
                <c:pt idx="298">
                  <c:v>10.593</c:v>
                </c:pt>
                <c:pt idx="299">
                  <c:v>10.593</c:v>
                </c:pt>
                <c:pt idx="300">
                  <c:v>10.593</c:v>
                </c:pt>
                <c:pt idx="301">
                  <c:v>10.593</c:v>
                </c:pt>
                <c:pt idx="302">
                  <c:v>10.593</c:v>
                </c:pt>
                <c:pt idx="303">
                  <c:v>10.593</c:v>
                </c:pt>
                <c:pt idx="305">
                  <c:v>10.593</c:v>
                </c:pt>
                <c:pt idx="306">
                  <c:v>10.593</c:v>
                </c:pt>
                <c:pt idx="307">
                  <c:v>10.593</c:v>
                </c:pt>
                <c:pt idx="308">
                  <c:v>10.593</c:v>
                </c:pt>
                <c:pt idx="309">
                  <c:v>11.143000000000001</c:v>
                </c:pt>
                <c:pt idx="310">
                  <c:v>10.119999999999999</c:v>
                </c:pt>
                <c:pt idx="311">
                  <c:v>10.702</c:v>
                </c:pt>
                <c:pt idx="312">
                  <c:v>10.702</c:v>
                </c:pt>
                <c:pt idx="313">
                  <c:v>10.811</c:v>
                </c:pt>
                <c:pt idx="314">
                  <c:v>10.92</c:v>
                </c:pt>
                <c:pt idx="315">
                  <c:v>10.811</c:v>
                </c:pt>
                <c:pt idx="316">
                  <c:v>10.92</c:v>
                </c:pt>
                <c:pt idx="317">
                  <c:v>10.865</c:v>
                </c:pt>
                <c:pt idx="318">
                  <c:v>10.811</c:v>
                </c:pt>
                <c:pt idx="319">
                  <c:v>10.811</c:v>
                </c:pt>
                <c:pt idx="320">
                  <c:v>10.811</c:v>
                </c:pt>
                <c:pt idx="321">
                  <c:v>10.811</c:v>
                </c:pt>
                <c:pt idx="322">
                  <c:v>10.702</c:v>
                </c:pt>
                <c:pt idx="323">
                  <c:v>10.702</c:v>
                </c:pt>
                <c:pt idx="324">
                  <c:v>10.647</c:v>
                </c:pt>
                <c:pt idx="325">
                  <c:v>10.593</c:v>
                </c:pt>
                <c:pt idx="326">
                  <c:v>10.593</c:v>
                </c:pt>
                <c:pt idx="327">
                  <c:v>10.593</c:v>
                </c:pt>
                <c:pt idx="328">
                  <c:v>10.593</c:v>
                </c:pt>
                <c:pt idx="329">
                  <c:v>10.593</c:v>
                </c:pt>
                <c:pt idx="330">
                  <c:v>10.593</c:v>
                </c:pt>
                <c:pt idx="331">
                  <c:v>10.593</c:v>
                </c:pt>
                <c:pt idx="332">
                  <c:v>10.593</c:v>
                </c:pt>
                <c:pt idx="333">
                  <c:v>9.6349999999999998</c:v>
                </c:pt>
                <c:pt idx="334">
                  <c:v>8.73</c:v>
                </c:pt>
                <c:pt idx="335">
                  <c:v>8.6780000000000008</c:v>
                </c:pt>
                <c:pt idx="336">
                  <c:v>8.6780000000000008</c:v>
                </c:pt>
                <c:pt idx="337">
                  <c:v>8.6259999999999994</c:v>
                </c:pt>
                <c:pt idx="338">
                  <c:v>8.5739999999999998</c:v>
                </c:pt>
                <c:pt idx="339">
                  <c:v>8.5739999999999998</c:v>
                </c:pt>
                <c:pt idx="340">
                  <c:v>8.5739999999999998</c:v>
                </c:pt>
                <c:pt idx="341">
                  <c:v>8.3670000000000009</c:v>
                </c:pt>
                <c:pt idx="342">
                  <c:v>8.4710000000000001</c:v>
                </c:pt>
                <c:pt idx="343">
                  <c:v>8.4710000000000001</c:v>
                </c:pt>
                <c:pt idx="344">
                  <c:v>8.4710000000000001</c:v>
                </c:pt>
                <c:pt idx="345">
                  <c:v>8.3670000000000009</c:v>
                </c:pt>
                <c:pt idx="346">
                  <c:v>8.3160000000000007</c:v>
                </c:pt>
                <c:pt idx="347">
                  <c:v>8.1620000000000008</c:v>
                </c:pt>
                <c:pt idx="348">
                  <c:v>8.2639999999999993</c:v>
                </c:pt>
                <c:pt idx="349">
                  <c:v>8.1620000000000008</c:v>
                </c:pt>
                <c:pt idx="350">
                  <c:v>8.8859999999999992</c:v>
                </c:pt>
                <c:pt idx="351">
                  <c:v>8.7309999999999999</c:v>
                </c:pt>
                <c:pt idx="352">
                  <c:v>8.9909999999999997</c:v>
                </c:pt>
                <c:pt idx="353">
                  <c:v>8.9909999999999997</c:v>
                </c:pt>
                <c:pt idx="354">
                  <c:v>8.9390000000000001</c:v>
                </c:pt>
                <c:pt idx="355">
                  <c:v>8.8859999999999992</c:v>
                </c:pt>
                <c:pt idx="356">
                  <c:v>8.8859999999999992</c:v>
                </c:pt>
                <c:pt idx="357">
                  <c:v>8.8859999999999992</c:v>
                </c:pt>
                <c:pt idx="358">
                  <c:v>8.8859999999999992</c:v>
                </c:pt>
                <c:pt idx="359">
                  <c:v>8.9909999999999997</c:v>
                </c:pt>
                <c:pt idx="360">
                  <c:v>8.9909999999999997</c:v>
                </c:pt>
                <c:pt idx="361">
                  <c:v>8.9909999999999997</c:v>
                </c:pt>
                <c:pt idx="362">
                  <c:v>9.1489999999999991</c:v>
                </c:pt>
                <c:pt idx="363">
                  <c:v>8.4710000000000001</c:v>
                </c:pt>
                <c:pt idx="364">
                  <c:v>7.202</c:v>
                </c:pt>
                <c:pt idx="365">
                  <c:v>7.3019999999999996</c:v>
                </c:pt>
              </c:numCache>
            </c:numRef>
          </c:xVal>
          <c:yVal>
            <c:numRef>
              <c:f>Hoja1!$D$16:$D$381</c:f>
              <c:numCache>
                <c:formatCode>General</c:formatCode>
                <c:ptCount val="366"/>
                <c:pt idx="0">
                  <c:v>4.3220000000000001</c:v>
                </c:pt>
                <c:pt idx="1">
                  <c:v>5.7480000000000002</c:v>
                </c:pt>
                <c:pt idx="2">
                  <c:v>4.1660000000000004</c:v>
                </c:pt>
                <c:pt idx="3">
                  <c:v>4.7060000000000004</c:v>
                </c:pt>
                <c:pt idx="4">
                  <c:v>3.8620000000000001</c:v>
                </c:pt>
                <c:pt idx="5">
                  <c:v>4.4720000000000004</c:v>
                </c:pt>
                <c:pt idx="6">
                  <c:v>3.9359999999999999</c:v>
                </c:pt>
                <c:pt idx="7">
                  <c:v>2.3450000000000002</c:v>
                </c:pt>
                <c:pt idx="8">
                  <c:v>4.0190000000000001</c:v>
                </c:pt>
                <c:pt idx="9">
                  <c:v>4.1630000000000003</c:v>
                </c:pt>
                <c:pt idx="10">
                  <c:v>3.8679999999999999</c:v>
                </c:pt>
                <c:pt idx="11">
                  <c:v>3.194</c:v>
                </c:pt>
                <c:pt idx="12">
                  <c:v>4.2430000000000003</c:v>
                </c:pt>
                <c:pt idx="13">
                  <c:v>3.266</c:v>
                </c:pt>
                <c:pt idx="14">
                  <c:v>11.988</c:v>
                </c:pt>
                <c:pt idx="15">
                  <c:v>5.4269999999999996</c:v>
                </c:pt>
                <c:pt idx="16">
                  <c:v>8.7650000000000006</c:v>
                </c:pt>
                <c:pt idx="17">
                  <c:v>11.753</c:v>
                </c:pt>
                <c:pt idx="18">
                  <c:v>8.0139999999999993</c:v>
                </c:pt>
                <c:pt idx="19">
                  <c:v>8.641</c:v>
                </c:pt>
                <c:pt idx="20">
                  <c:v>5.5030000000000001</c:v>
                </c:pt>
                <c:pt idx="21">
                  <c:v>4.6280000000000001</c:v>
                </c:pt>
                <c:pt idx="22">
                  <c:v>4.1660000000000004</c:v>
                </c:pt>
                <c:pt idx="23">
                  <c:v>5.42</c:v>
                </c:pt>
                <c:pt idx="24">
                  <c:v>5.907</c:v>
                </c:pt>
                <c:pt idx="25">
                  <c:v>4.7850000000000001</c:v>
                </c:pt>
                <c:pt idx="26">
                  <c:v>5.42</c:v>
                </c:pt>
                <c:pt idx="27">
                  <c:v>8.1920000000000002</c:v>
                </c:pt>
                <c:pt idx="28">
                  <c:v>15.446</c:v>
                </c:pt>
                <c:pt idx="29">
                  <c:v>18.134</c:v>
                </c:pt>
                <c:pt idx="30">
                  <c:v>27.433</c:v>
                </c:pt>
                <c:pt idx="31">
                  <c:v>31.652999999999999</c:v>
                </c:pt>
                <c:pt idx="32">
                  <c:v>34.716000000000001</c:v>
                </c:pt>
                <c:pt idx="33">
                  <c:v>9.4250000000000007</c:v>
                </c:pt>
                <c:pt idx="34">
                  <c:v>11.787000000000001</c:v>
                </c:pt>
                <c:pt idx="35">
                  <c:v>19.611000000000001</c:v>
                </c:pt>
                <c:pt idx="36">
                  <c:v>20.904</c:v>
                </c:pt>
                <c:pt idx="37">
                  <c:v>26.228000000000002</c:v>
                </c:pt>
                <c:pt idx="38">
                  <c:v>39.411000000000001</c:v>
                </c:pt>
                <c:pt idx="39">
                  <c:v>46.03</c:v>
                </c:pt>
                <c:pt idx="40">
                  <c:v>38.531999999999996</c:v>
                </c:pt>
                <c:pt idx="41">
                  <c:v>52.381999999999998</c:v>
                </c:pt>
                <c:pt idx="42">
                  <c:v>62.481000000000002</c:v>
                </c:pt>
                <c:pt idx="43">
                  <c:v>78.046000000000006</c:v>
                </c:pt>
                <c:pt idx="44">
                  <c:v>61.054000000000002</c:v>
                </c:pt>
                <c:pt idx="45">
                  <c:v>58.387999999999998</c:v>
                </c:pt>
                <c:pt idx="46">
                  <c:v>53.746000000000002</c:v>
                </c:pt>
                <c:pt idx="47">
                  <c:v>51.22</c:v>
                </c:pt>
                <c:pt idx="48">
                  <c:v>68.215000000000003</c:v>
                </c:pt>
                <c:pt idx="49">
                  <c:v>66.585999999999999</c:v>
                </c:pt>
                <c:pt idx="50">
                  <c:v>85.882000000000005</c:v>
                </c:pt>
                <c:pt idx="51">
                  <c:v>67.363</c:v>
                </c:pt>
                <c:pt idx="52">
                  <c:v>84.787000000000006</c:v>
                </c:pt>
                <c:pt idx="53">
                  <c:v>85.843000000000004</c:v>
                </c:pt>
                <c:pt idx="54">
                  <c:v>83.394999999999996</c:v>
                </c:pt>
                <c:pt idx="55">
                  <c:v>78.647999999999996</c:v>
                </c:pt>
                <c:pt idx="56">
                  <c:v>70.168999999999997</c:v>
                </c:pt>
                <c:pt idx="57">
                  <c:v>76.248000000000005</c:v>
                </c:pt>
                <c:pt idx="58">
                  <c:v>71.152000000000001</c:v>
                </c:pt>
                <c:pt idx="59">
                  <c:v>75.113</c:v>
                </c:pt>
                <c:pt idx="60">
                  <c:v>43.433999999999997</c:v>
                </c:pt>
                <c:pt idx="61">
                  <c:v>37.728999999999999</c:v>
                </c:pt>
                <c:pt idx="62">
                  <c:v>82.346000000000004</c:v>
                </c:pt>
                <c:pt idx="63">
                  <c:v>60.927</c:v>
                </c:pt>
                <c:pt idx="64">
                  <c:v>38.877000000000002</c:v>
                </c:pt>
                <c:pt idx="65">
                  <c:v>95.42</c:v>
                </c:pt>
                <c:pt idx="66">
                  <c:v>105.3</c:v>
                </c:pt>
                <c:pt idx="67">
                  <c:v>79.013000000000005</c:v>
                </c:pt>
                <c:pt idx="68">
                  <c:v>36.43</c:v>
                </c:pt>
                <c:pt idx="69">
                  <c:v>27.094000000000001</c:v>
                </c:pt>
                <c:pt idx="70">
                  <c:v>27.003</c:v>
                </c:pt>
                <c:pt idx="71">
                  <c:v>77.754999999999995</c:v>
                </c:pt>
                <c:pt idx="72">
                  <c:v>98.613</c:v>
                </c:pt>
                <c:pt idx="73">
                  <c:v>55.473999999999997</c:v>
                </c:pt>
                <c:pt idx="74">
                  <c:v>35.53</c:v>
                </c:pt>
                <c:pt idx="75">
                  <c:v>36.892000000000003</c:v>
                </c:pt>
                <c:pt idx="76">
                  <c:v>51.792000000000002</c:v>
                </c:pt>
                <c:pt idx="77">
                  <c:v>59.927</c:v>
                </c:pt>
                <c:pt idx="78">
                  <c:v>61.978999999999999</c:v>
                </c:pt>
                <c:pt idx="79">
                  <c:v>89.093000000000004</c:v>
                </c:pt>
                <c:pt idx="80">
                  <c:v>81.936000000000007</c:v>
                </c:pt>
                <c:pt idx="81">
                  <c:v>76.582999999999998</c:v>
                </c:pt>
                <c:pt idx="82">
                  <c:v>41.948999999999998</c:v>
                </c:pt>
                <c:pt idx="83">
                  <c:v>40.874000000000002</c:v>
                </c:pt>
                <c:pt idx="84">
                  <c:v>75.441000000000003</c:v>
                </c:pt>
                <c:pt idx="85">
                  <c:v>64.259</c:v>
                </c:pt>
                <c:pt idx="86">
                  <c:v>67.659000000000006</c:v>
                </c:pt>
                <c:pt idx="87">
                  <c:v>34.249000000000002</c:v>
                </c:pt>
                <c:pt idx="88">
                  <c:v>42.334000000000003</c:v>
                </c:pt>
                <c:pt idx="89">
                  <c:v>36.683999999999997</c:v>
                </c:pt>
                <c:pt idx="90">
                  <c:v>36.087000000000003</c:v>
                </c:pt>
                <c:pt idx="91">
                  <c:v>37.965000000000003</c:v>
                </c:pt>
                <c:pt idx="92">
                  <c:v>33.69</c:v>
                </c:pt>
                <c:pt idx="93">
                  <c:v>29.515999999999998</c:v>
                </c:pt>
                <c:pt idx="94">
                  <c:v>31.192</c:v>
                </c:pt>
                <c:pt idx="95">
                  <c:v>29.181999999999999</c:v>
                </c:pt>
                <c:pt idx="96">
                  <c:v>55.243000000000002</c:v>
                </c:pt>
                <c:pt idx="97">
                  <c:v>43.628999999999998</c:v>
                </c:pt>
                <c:pt idx="98">
                  <c:v>32.884999999999998</c:v>
                </c:pt>
                <c:pt idx="99">
                  <c:v>29.544</c:v>
                </c:pt>
                <c:pt idx="100">
                  <c:v>23.564</c:v>
                </c:pt>
                <c:pt idx="101">
                  <c:v>19.399999999999999</c:v>
                </c:pt>
                <c:pt idx="102">
                  <c:v>38.225000000000001</c:v>
                </c:pt>
                <c:pt idx="103">
                  <c:v>33.11</c:v>
                </c:pt>
                <c:pt idx="104">
                  <c:v>24.109000000000002</c:v>
                </c:pt>
                <c:pt idx="105">
                  <c:v>23.43</c:v>
                </c:pt>
                <c:pt idx="106">
                  <c:v>35.853000000000002</c:v>
                </c:pt>
                <c:pt idx="107">
                  <c:v>29.981000000000002</c:v>
                </c:pt>
                <c:pt idx="108">
                  <c:v>25.033000000000001</c:v>
                </c:pt>
                <c:pt idx="109">
                  <c:v>26.239000000000001</c:v>
                </c:pt>
                <c:pt idx="110">
                  <c:v>25.539000000000001</c:v>
                </c:pt>
                <c:pt idx="111">
                  <c:v>38.103000000000002</c:v>
                </c:pt>
                <c:pt idx="112">
                  <c:v>28.422999999999998</c:v>
                </c:pt>
                <c:pt idx="113">
                  <c:v>26.329000000000001</c:v>
                </c:pt>
                <c:pt idx="114">
                  <c:v>29.664000000000001</c:v>
                </c:pt>
                <c:pt idx="115">
                  <c:v>32.706000000000003</c:v>
                </c:pt>
                <c:pt idx="116">
                  <c:v>24.466000000000001</c:v>
                </c:pt>
                <c:pt idx="117">
                  <c:v>23.43</c:v>
                </c:pt>
                <c:pt idx="118">
                  <c:v>23.86</c:v>
                </c:pt>
                <c:pt idx="119">
                  <c:v>28.818999999999999</c:v>
                </c:pt>
                <c:pt idx="120">
                  <c:v>28.963999999999999</c:v>
                </c:pt>
                <c:pt idx="121">
                  <c:v>23.751999999999999</c:v>
                </c:pt>
                <c:pt idx="122">
                  <c:v>35.923999999999999</c:v>
                </c:pt>
                <c:pt idx="123">
                  <c:v>29.742999999999999</c:v>
                </c:pt>
                <c:pt idx="124">
                  <c:v>22.687999999999999</c:v>
                </c:pt>
                <c:pt idx="125">
                  <c:v>20.177</c:v>
                </c:pt>
                <c:pt idx="126">
                  <c:v>18.844999999999999</c:v>
                </c:pt>
                <c:pt idx="127">
                  <c:v>22.16</c:v>
                </c:pt>
                <c:pt idx="128">
                  <c:v>24.172999999999998</c:v>
                </c:pt>
                <c:pt idx="129">
                  <c:v>22.286000000000001</c:v>
                </c:pt>
                <c:pt idx="130">
                  <c:v>20.177</c:v>
                </c:pt>
                <c:pt idx="131">
                  <c:v>28.864999999999998</c:v>
                </c:pt>
                <c:pt idx="132">
                  <c:v>25.463000000000001</c:v>
                </c:pt>
                <c:pt idx="133">
                  <c:v>27.640999999999998</c:v>
                </c:pt>
                <c:pt idx="134">
                  <c:v>31.981999999999999</c:v>
                </c:pt>
                <c:pt idx="135">
                  <c:v>37.947000000000003</c:v>
                </c:pt>
                <c:pt idx="136">
                  <c:v>34.027999999999999</c:v>
                </c:pt>
                <c:pt idx="137">
                  <c:v>26.007000000000001</c:v>
                </c:pt>
                <c:pt idx="138">
                  <c:v>34.487000000000002</c:v>
                </c:pt>
                <c:pt idx="139">
                  <c:v>51.777999999999999</c:v>
                </c:pt>
                <c:pt idx="140">
                  <c:v>65.453999999999994</c:v>
                </c:pt>
                <c:pt idx="141">
                  <c:v>52.152999999999999</c:v>
                </c:pt>
                <c:pt idx="142">
                  <c:v>33.935000000000002</c:v>
                </c:pt>
                <c:pt idx="143">
                  <c:v>36.441000000000003</c:v>
                </c:pt>
                <c:pt idx="144">
                  <c:v>31.757999999999999</c:v>
                </c:pt>
                <c:pt idx="145">
                  <c:v>20.283000000000001</c:v>
                </c:pt>
                <c:pt idx="146">
                  <c:v>17.93</c:v>
                </c:pt>
                <c:pt idx="147">
                  <c:v>16.725999999999999</c:v>
                </c:pt>
                <c:pt idx="148">
                  <c:v>15.635999999999999</c:v>
                </c:pt>
                <c:pt idx="149">
                  <c:v>13.884</c:v>
                </c:pt>
                <c:pt idx="150">
                  <c:v>11.428000000000001</c:v>
                </c:pt>
                <c:pt idx="151">
                  <c:v>9.7850000000000001</c:v>
                </c:pt>
                <c:pt idx="152">
                  <c:v>10.053000000000001</c:v>
                </c:pt>
                <c:pt idx="153">
                  <c:v>9.9649999999999999</c:v>
                </c:pt>
                <c:pt idx="154">
                  <c:v>11.148999999999999</c:v>
                </c:pt>
                <c:pt idx="155">
                  <c:v>10.414999999999999</c:v>
                </c:pt>
                <c:pt idx="156">
                  <c:v>9.4290000000000003</c:v>
                </c:pt>
                <c:pt idx="157">
                  <c:v>9.1560000000000006</c:v>
                </c:pt>
                <c:pt idx="158">
                  <c:v>9.3350000000000009</c:v>
                </c:pt>
                <c:pt idx="159">
                  <c:v>9.1560000000000006</c:v>
                </c:pt>
                <c:pt idx="160">
                  <c:v>7.2409999999999997</c:v>
                </c:pt>
                <c:pt idx="161">
                  <c:v>7.9279999999999999</c:v>
                </c:pt>
                <c:pt idx="162">
                  <c:v>6.6509999999999998</c:v>
                </c:pt>
                <c:pt idx="163">
                  <c:v>6.9029999999999996</c:v>
                </c:pt>
                <c:pt idx="164">
                  <c:v>7.3259999999999996</c:v>
                </c:pt>
                <c:pt idx="165">
                  <c:v>6.9870000000000001</c:v>
                </c:pt>
                <c:pt idx="166">
                  <c:v>5.9889999999999999</c:v>
                </c:pt>
                <c:pt idx="167">
                  <c:v>7.7560000000000002</c:v>
                </c:pt>
                <c:pt idx="168">
                  <c:v>9.516</c:v>
                </c:pt>
                <c:pt idx="169">
                  <c:v>6.9029999999999996</c:v>
                </c:pt>
                <c:pt idx="170">
                  <c:v>7.1559999999999997</c:v>
                </c:pt>
                <c:pt idx="171">
                  <c:v>6.0720000000000001</c:v>
                </c:pt>
                <c:pt idx="172">
                  <c:v>6.4020000000000001</c:v>
                </c:pt>
                <c:pt idx="173">
                  <c:v>7.327</c:v>
                </c:pt>
                <c:pt idx="174">
                  <c:v>6.2359999999999998</c:v>
                </c:pt>
                <c:pt idx="175">
                  <c:v>6.1550000000000002</c:v>
                </c:pt>
                <c:pt idx="176">
                  <c:v>7.8419999999999996</c:v>
                </c:pt>
                <c:pt idx="177">
                  <c:v>10.693</c:v>
                </c:pt>
                <c:pt idx="178">
                  <c:v>9.0679999999999996</c:v>
                </c:pt>
                <c:pt idx="179">
                  <c:v>7.7539999999999996</c:v>
                </c:pt>
                <c:pt idx="180">
                  <c:v>6.819</c:v>
                </c:pt>
                <c:pt idx="181">
                  <c:v>6.2359999999999998</c:v>
                </c:pt>
                <c:pt idx="182">
                  <c:v>5.665</c:v>
                </c:pt>
                <c:pt idx="183">
                  <c:v>7.4119999999999999</c:v>
                </c:pt>
                <c:pt idx="184">
                  <c:v>6.9870000000000001</c:v>
                </c:pt>
                <c:pt idx="185">
                  <c:v>6.1529999999999996</c:v>
                </c:pt>
                <c:pt idx="186">
                  <c:v>5.8259999999999996</c:v>
                </c:pt>
                <c:pt idx="187">
                  <c:v>5.9889999999999999</c:v>
                </c:pt>
                <c:pt idx="188">
                  <c:v>5.5</c:v>
                </c:pt>
                <c:pt idx="189">
                  <c:v>5.0999999999999996</c:v>
                </c:pt>
                <c:pt idx="190">
                  <c:v>5.34</c:v>
                </c:pt>
                <c:pt idx="191">
                  <c:v>4.6280000000000001</c:v>
                </c:pt>
                <c:pt idx="192">
                  <c:v>4.0110000000000001</c:v>
                </c:pt>
                <c:pt idx="193">
                  <c:v>3.786</c:v>
                </c:pt>
                <c:pt idx="194">
                  <c:v>3.415</c:v>
                </c:pt>
                <c:pt idx="195">
                  <c:v>3.7869999999999999</c:v>
                </c:pt>
                <c:pt idx="196">
                  <c:v>3.6349999999999998</c:v>
                </c:pt>
                <c:pt idx="197">
                  <c:v>3.3380000000000001</c:v>
                </c:pt>
                <c:pt idx="198">
                  <c:v>3.34</c:v>
                </c:pt>
                <c:pt idx="199">
                  <c:v>4.319</c:v>
                </c:pt>
                <c:pt idx="200">
                  <c:v>4.0880000000000001</c:v>
                </c:pt>
                <c:pt idx="201">
                  <c:v>3.415</c:v>
                </c:pt>
                <c:pt idx="202">
                  <c:v>3.048</c:v>
                </c:pt>
                <c:pt idx="203">
                  <c:v>2.6259999999999999</c:v>
                </c:pt>
                <c:pt idx="204">
                  <c:v>3.048</c:v>
                </c:pt>
                <c:pt idx="205">
                  <c:v>3.048</c:v>
                </c:pt>
                <c:pt idx="206">
                  <c:v>2.9060000000000001</c:v>
                </c:pt>
                <c:pt idx="207">
                  <c:v>2.4129999999999998</c:v>
                </c:pt>
                <c:pt idx="208">
                  <c:v>3.34</c:v>
                </c:pt>
                <c:pt idx="209">
                  <c:v>2.1429999999999998</c:v>
                </c:pt>
                <c:pt idx="210">
                  <c:v>2.141</c:v>
                </c:pt>
                <c:pt idx="211">
                  <c:v>2.976</c:v>
                </c:pt>
                <c:pt idx="212">
                  <c:v>2.8340000000000001</c:v>
                </c:pt>
                <c:pt idx="213">
                  <c:v>1.94</c:v>
                </c:pt>
                <c:pt idx="214">
                  <c:v>2.0819999999999999</c:v>
                </c:pt>
                <c:pt idx="215">
                  <c:v>2.141</c:v>
                </c:pt>
                <c:pt idx="216">
                  <c:v>1.5529999999999999</c:v>
                </c:pt>
                <c:pt idx="217">
                  <c:v>1.629</c:v>
                </c:pt>
                <c:pt idx="218">
                  <c:v>2.8340000000000001</c:v>
                </c:pt>
                <c:pt idx="219">
                  <c:v>3.266</c:v>
                </c:pt>
                <c:pt idx="220">
                  <c:v>3.6349999999999998</c:v>
                </c:pt>
                <c:pt idx="221">
                  <c:v>2.907</c:v>
                </c:pt>
                <c:pt idx="222">
                  <c:v>2.9039999999999999</c:v>
                </c:pt>
                <c:pt idx="223">
                  <c:v>2.9039999999999999</c:v>
                </c:pt>
                <c:pt idx="224">
                  <c:v>2.2759999999999998</c:v>
                </c:pt>
                <c:pt idx="225">
                  <c:v>2.552</c:v>
                </c:pt>
                <c:pt idx="226">
                  <c:v>2.3450000000000002</c:v>
                </c:pt>
                <c:pt idx="227">
                  <c:v>2.0089999999999999</c:v>
                </c:pt>
                <c:pt idx="228">
                  <c:v>2.2090000000000001</c:v>
                </c:pt>
                <c:pt idx="229">
                  <c:v>2.415</c:v>
                </c:pt>
                <c:pt idx="230">
                  <c:v>1.8080000000000001</c:v>
                </c:pt>
                <c:pt idx="231">
                  <c:v>2.141</c:v>
                </c:pt>
                <c:pt idx="232">
                  <c:v>2.621</c:v>
                </c:pt>
                <c:pt idx="233">
                  <c:v>3.048</c:v>
                </c:pt>
                <c:pt idx="234">
                  <c:v>3.1219999999999999</c:v>
                </c:pt>
                <c:pt idx="235">
                  <c:v>3.86</c:v>
                </c:pt>
                <c:pt idx="236">
                  <c:v>4.0110000000000001</c:v>
                </c:pt>
                <c:pt idx="237">
                  <c:v>4.3220000000000001</c:v>
                </c:pt>
                <c:pt idx="238">
                  <c:v>3.2679999999999998</c:v>
                </c:pt>
                <c:pt idx="239">
                  <c:v>2.698</c:v>
                </c:pt>
                <c:pt idx="240">
                  <c:v>2.3450000000000002</c:v>
                </c:pt>
                <c:pt idx="241">
                  <c:v>2.3490000000000002</c:v>
                </c:pt>
                <c:pt idx="242">
                  <c:v>2.0089999999999999</c:v>
                </c:pt>
                <c:pt idx="243">
                  <c:v>2.6909999999999998</c:v>
                </c:pt>
                <c:pt idx="244">
                  <c:v>2.621</c:v>
                </c:pt>
                <c:pt idx="245">
                  <c:v>2.6219999999999999</c:v>
                </c:pt>
                <c:pt idx="246">
                  <c:v>2.8340000000000001</c:v>
                </c:pt>
                <c:pt idx="247">
                  <c:v>2.3439999999999999</c:v>
                </c:pt>
                <c:pt idx="248">
                  <c:v>1.94</c:v>
                </c:pt>
                <c:pt idx="249">
                  <c:v>2.2879999999999998</c:v>
                </c:pt>
                <c:pt idx="250">
                  <c:v>4.3360000000000003</c:v>
                </c:pt>
                <c:pt idx="251">
                  <c:v>4.0940000000000003</c:v>
                </c:pt>
                <c:pt idx="252">
                  <c:v>2.9780000000000002</c:v>
                </c:pt>
                <c:pt idx="253">
                  <c:v>2.7629999999999999</c:v>
                </c:pt>
                <c:pt idx="254">
                  <c:v>2.6219999999999999</c:v>
                </c:pt>
                <c:pt idx="255">
                  <c:v>2.9039999999999999</c:v>
                </c:pt>
                <c:pt idx="256">
                  <c:v>2.4129999999999998</c:v>
                </c:pt>
                <c:pt idx="257">
                  <c:v>2.0059999999999998</c:v>
                </c:pt>
                <c:pt idx="258">
                  <c:v>2.0779999999999998</c:v>
                </c:pt>
                <c:pt idx="259">
                  <c:v>2.3450000000000002</c:v>
                </c:pt>
                <c:pt idx="260">
                  <c:v>2.8340000000000001</c:v>
                </c:pt>
                <c:pt idx="261">
                  <c:v>2.6219999999999999</c:v>
                </c:pt>
                <c:pt idx="262">
                  <c:v>2.3450000000000002</c:v>
                </c:pt>
                <c:pt idx="263">
                  <c:v>3.12</c:v>
                </c:pt>
                <c:pt idx="264">
                  <c:v>2.976</c:v>
                </c:pt>
                <c:pt idx="265">
                  <c:v>3.71</c:v>
                </c:pt>
                <c:pt idx="266">
                  <c:v>3.1920000000000002</c:v>
                </c:pt>
                <c:pt idx="267">
                  <c:v>2.9039999999999999</c:v>
                </c:pt>
                <c:pt idx="268">
                  <c:v>2.621</c:v>
                </c:pt>
                <c:pt idx="269">
                  <c:v>2.6219999999999999</c:v>
                </c:pt>
                <c:pt idx="270">
                  <c:v>2.4830000000000001</c:v>
                </c:pt>
                <c:pt idx="271">
                  <c:v>2.1389999999999998</c:v>
                </c:pt>
                <c:pt idx="272">
                  <c:v>2.2090000000000001</c:v>
                </c:pt>
                <c:pt idx="273">
                  <c:v>1.875</c:v>
                </c:pt>
                <c:pt idx="274">
                  <c:v>2.6909999999999998</c:v>
                </c:pt>
                <c:pt idx="275">
                  <c:v>2.0059999999999998</c:v>
                </c:pt>
                <c:pt idx="276">
                  <c:v>1.7070000000000001</c:v>
                </c:pt>
                <c:pt idx="277">
                  <c:v>2.6909999999999998</c:v>
                </c:pt>
                <c:pt idx="278">
                  <c:v>2.6259999999999999</c:v>
                </c:pt>
                <c:pt idx="279">
                  <c:v>2.6909999999999998</c:v>
                </c:pt>
                <c:pt idx="280">
                  <c:v>2.698</c:v>
                </c:pt>
                <c:pt idx="281">
                  <c:v>3.6349999999999998</c:v>
                </c:pt>
                <c:pt idx="282">
                  <c:v>2.8340000000000001</c:v>
                </c:pt>
                <c:pt idx="283">
                  <c:v>2.3439999999999999</c:v>
                </c:pt>
                <c:pt idx="284">
                  <c:v>1.9410000000000001</c:v>
                </c:pt>
                <c:pt idx="285">
                  <c:v>2.2090000000000001</c:v>
                </c:pt>
                <c:pt idx="286">
                  <c:v>2.621</c:v>
                </c:pt>
                <c:pt idx="287">
                  <c:v>2.2069999999999999</c:v>
                </c:pt>
                <c:pt idx="288">
                  <c:v>1.679</c:v>
                </c:pt>
                <c:pt idx="289">
                  <c:v>2.1429999999999998</c:v>
                </c:pt>
                <c:pt idx="290">
                  <c:v>2.4830000000000001</c:v>
                </c:pt>
                <c:pt idx="291">
                  <c:v>2.4860000000000002</c:v>
                </c:pt>
                <c:pt idx="292">
                  <c:v>3.4870000000000001</c:v>
                </c:pt>
                <c:pt idx="293">
                  <c:v>5.6630000000000003</c:v>
                </c:pt>
                <c:pt idx="294">
                  <c:v>4.0910000000000002</c:v>
                </c:pt>
                <c:pt idx="295">
                  <c:v>3.048</c:v>
                </c:pt>
                <c:pt idx="296">
                  <c:v>2.3439999999999999</c:v>
                </c:pt>
                <c:pt idx="297">
                  <c:v>2.0059999999999998</c:v>
                </c:pt>
                <c:pt idx="298">
                  <c:v>1.5529999999999999</c:v>
                </c:pt>
                <c:pt idx="299">
                  <c:v>1.363</c:v>
                </c:pt>
                <c:pt idx="300">
                  <c:v>1.679</c:v>
                </c:pt>
                <c:pt idx="301">
                  <c:v>2.2090000000000001</c:v>
                </c:pt>
                <c:pt idx="302">
                  <c:v>2.5539999999999998</c:v>
                </c:pt>
                <c:pt idx="303">
                  <c:v>2.5499999999999998</c:v>
                </c:pt>
                <c:pt idx="305">
                  <c:v>3.5609999999999999</c:v>
                </c:pt>
                <c:pt idx="306">
                  <c:v>3.34</c:v>
                </c:pt>
                <c:pt idx="307">
                  <c:v>2.2749999999999999</c:v>
                </c:pt>
                <c:pt idx="308">
                  <c:v>2.4820000000000002</c:v>
                </c:pt>
                <c:pt idx="309">
                  <c:v>2.702</c:v>
                </c:pt>
                <c:pt idx="310">
                  <c:v>2.3450000000000002</c:v>
                </c:pt>
                <c:pt idx="311">
                  <c:v>2.9990000000000001</c:v>
                </c:pt>
                <c:pt idx="312">
                  <c:v>2.2069999999999999</c:v>
                </c:pt>
                <c:pt idx="313">
                  <c:v>2.2759999999999998</c:v>
                </c:pt>
                <c:pt idx="314">
                  <c:v>2.4860000000000002</c:v>
                </c:pt>
                <c:pt idx="315">
                  <c:v>2.7629999999999999</c:v>
                </c:pt>
                <c:pt idx="316">
                  <c:v>3.1920000000000002</c:v>
                </c:pt>
                <c:pt idx="317">
                  <c:v>3.71</c:v>
                </c:pt>
                <c:pt idx="318">
                  <c:v>2.2069999999999999</c:v>
                </c:pt>
                <c:pt idx="319">
                  <c:v>2.1389999999999998</c:v>
                </c:pt>
                <c:pt idx="320">
                  <c:v>2.1389999999999998</c:v>
                </c:pt>
                <c:pt idx="321">
                  <c:v>2.3439999999999999</c:v>
                </c:pt>
                <c:pt idx="322">
                  <c:v>2.6909999999999998</c:v>
                </c:pt>
                <c:pt idx="323">
                  <c:v>2.77</c:v>
                </c:pt>
                <c:pt idx="324">
                  <c:v>2.1389999999999998</c:v>
                </c:pt>
                <c:pt idx="325">
                  <c:v>2.1389999999999998</c:v>
                </c:pt>
                <c:pt idx="326">
                  <c:v>2.2759999999999998</c:v>
                </c:pt>
                <c:pt idx="327">
                  <c:v>2.762</c:v>
                </c:pt>
                <c:pt idx="328">
                  <c:v>3.5609999999999999</c:v>
                </c:pt>
                <c:pt idx="329">
                  <c:v>2.6909999999999998</c:v>
                </c:pt>
                <c:pt idx="330">
                  <c:v>2.839</c:v>
                </c:pt>
                <c:pt idx="331">
                  <c:v>2.9180000000000001</c:v>
                </c:pt>
                <c:pt idx="332">
                  <c:v>2.2759999999999998</c:v>
                </c:pt>
                <c:pt idx="333">
                  <c:v>2.2759999999999998</c:v>
                </c:pt>
                <c:pt idx="334">
                  <c:v>2.1389999999999998</c:v>
                </c:pt>
                <c:pt idx="335">
                  <c:v>2.2759999999999998</c:v>
                </c:pt>
                <c:pt idx="336">
                  <c:v>2.2749999999999999</c:v>
                </c:pt>
                <c:pt idx="337">
                  <c:v>2.2069999999999999</c:v>
                </c:pt>
                <c:pt idx="338">
                  <c:v>2.1389999999999998</c:v>
                </c:pt>
                <c:pt idx="339">
                  <c:v>2.2759999999999998</c:v>
                </c:pt>
                <c:pt idx="340">
                  <c:v>2.2069999999999999</c:v>
                </c:pt>
                <c:pt idx="341">
                  <c:v>2.1389999999999998</c:v>
                </c:pt>
                <c:pt idx="342">
                  <c:v>1.629</c:v>
                </c:pt>
                <c:pt idx="343">
                  <c:v>1.3009999999999999</c:v>
                </c:pt>
                <c:pt idx="344">
                  <c:v>3.1219999999999999</c:v>
                </c:pt>
                <c:pt idx="345">
                  <c:v>2.2090000000000001</c:v>
                </c:pt>
                <c:pt idx="346">
                  <c:v>2.0059999999999998</c:v>
                </c:pt>
                <c:pt idx="347">
                  <c:v>1.3140000000000001</c:v>
                </c:pt>
                <c:pt idx="348">
                  <c:v>0.88500000000000001</c:v>
                </c:pt>
                <c:pt idx="349">
                  <c:v>1.504</c:v>
                </c:pt>
                <c:pt idx="350">
                  <c:v>3.25</c:v>
                </c:pt>
                <c:pt idx="351">
                  <c:v>4.2549999999999999</c:v>
                </c:pt>
                <c:pt idx="352">
                  <c:v>2.2810000000000001</c:v>
                </c:pt>
                <c:pt idx="353">
                  <c:v>0.94399999999999995</c:v>
                </c:pt>
                <c:pt idx="354">
                  <c:v>1.0620000000000001</c:v>
                </c:pt>
                <c:pt idx="355">
                  <c:v>0.88500000000000001</c:v>
                </c:pt>
                <c:pt idx="356">
                  <c:v>0.94399999999999995</c:v>
                </c:pt>
                <c:pt idx="357">
                  <c:v>1.0609999999999999</c:v>
                </c:pt>
                <c:pt idx="358">
                  <c:v>0.88500000000000001</c:v>
                </c:pt>
                <c:pt idx="359">
                  <c:v>1.425</c:v>
                </c:pt>
                <c:pt idx="360">
                  <c:v>0.94399999999999995</c:v>
                </c:pt>
                <c:pt idx="361">
                  <c:v>0.88500000000000001</c:v>
                </c:pt>
                <c:pt idx="362">
                  <c:v>0.88500000000000001</c:v>
                </c:pt>
                <c:pt idx="363">
                  <c:v>1.002</c:v>
                </c:pt>
                <c:pt idx="364">
                  <c:v>0.88500000000000001</c:v>
                </c:pt>
                <c:pt idx="365">
                  <c:v>0.88500000000000001</c:v>
                </c:pt>
              </c:numCache>
            </c:numRef>
          </c:yVal>
          <c:smooth val="0"/>
          <c:extLst>
            <c:ext xmlns:c16="http://schemas.microsoft.com/office/drawing/2014/chart" uri="{C3380CC4-5D6E-409C-BE32-E72D297353CC}">
              <c16:uniqueId val="{00000002-C230-4E39-847C-21C6FE61EF78}"/>
            </c:ext>
          </c:extLst>
        </c:ser>
        <c:dLbls>
          <c:showLegendKey val="0"/>
          <c:showVal val="0"/>
          <c:showCatName val="0"/>
          <c:showSerName val="0"/>
          <c:showPercent val="0"/>
          <c:showBubbleSize val="0"/>
        </c:dLbls>
        <c:axId val="513224760"/>
        <c:axId val="513225088"/>
      </c:scatterChart>
      <c:valAx>
        <c:axId val="5132247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H267-Portoviejo</a:t>
                </a:r>
                <a:r>
                  <a:rPr lang="es-ES" baseline="0"/>
                  <a:t> en Sta. Ana (m3/s)</a:t>
                </a:r>
                <a:endParaRPr lang="es-E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13225088"/>
        <c:crosses val="autoZero"/>
        <c:crossBetween val="midCat"/>
      </c:valAx>
      <c:valAx>
        <c:axId val="513225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HA2D-Portoviejo</a:t>
                </a:r>
                <a:r>
                  <a:rPr lang="es-ES" baseline="0"/>
                  <a:t> en Picoaza (m3/s)</a:t>
                </a:r>
                <a:endParaRPr lang="es-E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1322476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a:t>Curva Granulometrica del</a:t>
            </a:r>
            <a:r>
              <a:rPr lang="en-US" sz="1100" baseline="0"/>
              <a:t> P5</a:t>
            </a:r>
            <a:r>
              <a:rPr lang="en-US" sz="1100"/>
              <a:t> (Parroquia Colón-Portoviejo)</a:t>
            </a:r>
          </a:p>
          <a:p>
            <a:pPr>
              <a:defRPr sz="1400" b="0" i="0" u="none" strike="noStrike" kern="1200" spc="0" baseline="0">
                <a:solidFill>
                  <a:schemeClr val="tx1">
                    <a:lumMod val="65000"/>
                    <a:lumOff val="35000"/>
                  </a:schemeClr>
                </a:solidFill>
                <a:latin typeface="+mn-lt"/>
                <a:ea typeface="+mn-ea"/>
                <a:cs typeface="+mn-cs"/>
              </a:defRPr>
            </a:pPr>
            <a:endParaRPr lang="en-US"/>
          </a:p>
        </c:rich>
      </c:tx>
      <c:layout>
        <c:manualLayout>
          <c:xMode val="edge"/>
          <c:yMode val="edge"/>
          <c:x val="0.14012437565627822"/>
          <c:y val="1.9761807972022261E-2"/>
        </c:manualLayout>
      </c:layout>
      <c:overlay val="0"/>
      <c:spPr>
        <a:noFill/>
        <a:ln>
          <a:noFill/>
        </a:ln>
        <a:effectLst/>
      </c:spPr>
    </c:title>
    <c:autoTitleDeleted val="0"/>
    <c:plotArea>
      <c:layout/>
      <c:scatterChart>
        <c:scatterStyle val="smoothMarker"/>
        <c:varyColors val="0"/>
        <c:ser>
          <c:idx val="0"/>
          <c:order val="0"/>
          <c:tx>
            <c:v>Curva Granulometrica</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'P5'!$B$3:$B$11</c:f>
              <c:numCache>
                <c:formatCode>General</c:formatCode>
                <c:ptCount val="9"/>
                <c:pt idx="0">
                  <c:v>6.3</c:v>
                </c:pt>
                <c:pt idx="1">
                  <c:v>4.75</c:v>
                </c:pt>
                <c:pt idx="2">
                  <c:v>2</c:v>
                </c:pt>
                <c:pt idx="3">
                  <c:v>0.85</c:v>
                </c:pt>
                <c:pt idx="4">
                  <c:v>0.6</c:v>
                </c:pt>
                <c:pt idx="5">
                  <c:v>0.42499999999999999</c:v>
                </c:pt>
                <c:pt idx="6">
                  <c:v>0.25</c:v>
                </c:pt>
                <c:pt idx="7">
                  <c:v>0.15</c:v>
                </c:pt>
                <c:pt idx="8">
                  <c:v>7.4999999999999997E-2</c:v>
                </c:pt>
              </c:numCache>
            </c:numRef>
          </c:xVal>
          <c:yVal>
            <c:numRef>
              <c:f>'P5'!$F$3:$F$11</c:f>
              <c:numCache>
                <c:formatCode>General</c:formatCode>
                <c:ptCount val="9"/>
                <c:pt idx="0">
                  <c:v>99.917735301233975</c:v>
                </c:pt>
                <c:pt idx="1">
                  <c:v>99.908057101379143</c:v>
                </c:pt>
                <c:pt idx="2">
                  <c:v>99.639487055407699</c:v>
                </c:pt>
                <c:pt idx="3">
                  <c:v>99.259617711105733</c:v>
                </c:pt>
                <c:pt idx="4">
                  <c:v>98.981369465279457</c:v>
                </c:pt>
                <c:pt idx="5">
                  <c:v>98.178078877328815</c:v>
                </c:pt>
                <c:pt idx="6">
                  <c:v>89.924993951125089</c:v>
                </c:pt>
                <c:pt idx="7">
                  <c:v>77.481248487781272</c:v>
                </c:pt>
                <c:pt idx="8">
                  <c:v>43.452697798209535</c:v>
                </c:pt>
              </c:numCache>
            </c:numRef>
          </c:yVal>
          <c:smooth val="1"/>
          <c:extLst>
            <c:ext xmlns:c16="http://schemas.microsoft.com/office/drawing/2014/chart" uri="{C3380CC4-5D6E-409C-BE32-E72D297353CC}">
              <c16:uniqueId val="{00000000-6A56-4136-9518-0375BC2DC9DD}"/>
            </c:ext>
          </c:extLst>
        </c:ser>
        <c:dLbls>
          <c:showLegendKey val="0"/>
          <c:showVal val="0"/>
          <c:showCatName val="0"/>
          <c:showSerName val="0"/>
          <c:showPercent val="0"/>
          <c:showBubbleSize val="0"/>
        </c:dLbls>
        <c:axId val="417156752"/>
        <c:axId val="1"/>
      </c:scatterChart>
      <c:valAx>
        <c:axId val="417156752"/>
        <c:scaling>
          <c:logBase val="10"/>
          <c:orientation val="maxMin"/>
          <c:max val="1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a:lstStyle/>
              <a:p>
                <a:pPr>
                  <a:defRPr/>
                </a:pPr>
                <a:r>
                  <a:rPr lang="es-ES" baseline="0"/>
                  <a:t>DIAMETRO (mm)</a:t>
                </a:r>
                <a:endParaRPr lang="es-ES"/>
              </a:p>
            </c:rich>
          </c:tx>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es-ES"/>
          </a:p>
        </c:txPr>
        <c:crossAx val="1"/>
        <c:crosses val="autoZero"/>
        <c:crossBetween val="midCat"/>
      </c:valAx>
      <c:valAx>
        <c:axId val="1"/>
        <c:scaling>
          <c:orientation val="minMax"/>
          <c:max val="100"/>
          <c:min val="4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a:lstStyle/>
              <a:p>
                <a:pPr>
                  <a:defRPr/>
                </a:pPr>
                <a:r>
                  <a:rPr lang="es-ES"/>
                  <a:t>%</a:t>
                </a:r>
                <a:r>
                  <a:rPr lang="es-ES" baseline="0"/>
                  <a:t> QUE PASA</a:t>
                </a:r>
                <a:endParaRPr lang="es-ES"/>
              </a:p>
            </c:rich>
          </c:tx>
          <c:overlay val="0"/>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17156752"/>
        <c:crosses val="max"/>
        <c:crossBetween val="midCat"/>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mj-lt"/>
                <a:ea typeface="+mj-ea"/>
                <a:cs typeface="+mj-cs"/>
              </a:defRPr>
            </a:pPr>
            <a:r>
              <a:rPr lang="es-ES" sz="1100" b="0" i="0" baseline="0" dirty="0">
                <a:effectLst/>
              </a:rPr>
              <a:t>Porcentaje de edificaciones afectadas a diferentes períodos de retorno-Parroquia Colón -Portoviejo-CAESAR-Lisflood (Reach y Catchment Mode) y HEC-RAS</a:t>
            </a:r>
            <a:endParaRPr lang="es-ES" sz="1100" dirty="0">
              <a:effectLst/>
            </a:endParaRPr>
          </a:p>
        </c:rich>
      </c:tx>
      <c:layout>
        <c:manualLayout>
          <c:xMode val="edge"/>
          <c:yMode val="edge"/>
          <c:x val="0.10013127908404863"/>
          <c:y val="4.4286399683910486E-3"/>
        </c:manualLayout>
      </c:layout>
      <c:overlay val="0"/>
      <c:spPr>
        <a:noFill/>
        <a:ln>
          <a:noFill/>
        </a:ln>
        <a:effectLst/>
      </c:spPr>
      <c:txPr>
        <a:bodyPr rot="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mj-lt"/>
              <a:ea typeface="+mj-ea"/>
              <a:cs typeface="+mj-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389106474342354"/>
          <c:y val="0.21244715378319645"/>
          <c:w val="0.75044051342010398"/>
          <c:h val="0.35344571325939095"/>
        </c:manualLayout>
      </c:layout>
      <c:bar3DChart>
        <c:barDir val="col"/>
        <c:grouping val="clustered"/>
        <c:varyColors val="0"/>
        <c:ser>
          <c:idx val="0"/>
          <c:order val="0"/>
          <c:tx>
            <c:strRef>
              <c:f>'GRAFICAS_CATCMENT (4)'!$D$2</c:f>
              <c:strCache>
                <c:ptCount val="1"/>
                <c:pt idx="0">
                  <c:v>CAESAR -Lisflood 
REACH MODE</c:v>
                </c:pt>
              </c:strCache>
            </c:strRef>
          </c:tx>
          <c:spPr>
            <a:solidFill>
              <a:schemeClr val="accent1"/>
            </a:solidFill>
            <a:ln>
              <a:noFill/>
            </a:ln>
            <a:effectLst/>
            <a:sp3d/>
          </c:spPr>
          <c:invertIfNegative val="0"/>
          <c:cat>
            <c:numRef>
              <c:f>'GRAFICAS_CATCMENT (4)'!$C$3:$C$7</c:f>
              <c:numCache>
                <c:formatCode>General</c:formatCode>
                <c:ptCount val="5"/>
                <c:pt idx="0">
                  <c:v>10</c:v>
                </c:pt>
                <c:pt idx="1">
                  <c:v>25</c:v>
                </c:pt>
                <c:pt idx="2">
                  <c:v>50</c:v>
                </c:pt>
                <c:pt idx="3">
                  <c:v>100</c:v>
                </c:pt>
                <c:pt idx="4">
                  <c:v>500</c:v>
                </c:pt>
              </c:numCache>
            </c:numRef>
          </c:cat>
          <c:val>
            <c:numRef>
              <c:f>'GRAFICAS_CATCMENT (4)'!$D$3:$D$7</c:f>
              <c:numCache>
                <c:formatCode>General</c:formatCode>
                <c:ptCount val="5"/>
                <c:pt idx="0">
                  <c:v>33.58</c:v>
                </c:pt>
                <c:pt idx="1">
                  <c:v>55.72</c:v>
                </c:pt>
                <c:pt idx="2">
                  <c:v>64.25</c:v>
                </c:pt>
                <c:pt idx="3">
                  <c:v>75.5</c:v>
                </c:pt>
                <c:pt idx="4">
                  <c:v>82.03</c:v>
                </c:pt>
              </c:numCache>
            </c:numRef>
          </c:val>
          <c:extLst>
            <c:ext xmlns:c16="http://schemas.microsoft.com/office/drawing/2014/chart" uri="{C3380CC4-5D6E-409C-BE32-E72D297353CC}">
              <c16:uniqueId val="{00000000-E5DC-4A6C-BB78-1BDBD61780FD}"/>
            </c:ext>
          </c:extLst>
        </c:ser>
        <c:ser>
          <c:idx val="1"/>
          <c:order val="1"/>
          <c:tx>
            <c:strRef>
              <c:f>'GRAFICAS_CATCMENT (4)'!$E$2</c:f>
              <c:strCache>
                <c:ptCount val="1"/>
                <c:pt idx="0">
                  <c:v>HEC-RAS</c:v>
                </c:pt>
              </c:strCache>
            </c:strRef>
          </c:tx>
          <c:spPr>
            <a:solidFill>
              <a:schemeClr val="accent2"/>
            </a:solidFill>
            <a:ln>
              <a:noFill/>
            </a:ln>
            <a:effectLst/>
            <a:sp3d/>
          </c:spPr>
          <c:invertIfNegative val="0"/>
          <c:cat>
            <c:numRef>
              <c:f>'GRAFICAS_CATCMENT (4)'!$C$3:$C$7</c:f>
              <c:numCache>
                <c:formatCode>General</c:formatCode>
                <c:ptCount val="5"/>
                <c:pt idx="0">
                  <c:v>10</c:v>
                </c:pt>
                <c:pt idx="1">
                  <c:v>25</c:v>
                </c:pt>
                <c:pt idx="2">
                  <c:v>50</c:v>
                </c:pt>
                <c:pt idx="3">
                  <c:v>100</c:v>
                </c:pt>
                <c:pt idx="4">
                  <c:v>500</c:v>
                </c:pt>
              </c:numCache>
            </c:numRef>
          </c:cat>
          <c:val>
            <c:numRef>
              <c:f>'GRAFICAS_CATCMENT (4)'!$E$3:$E$7</c:f>
              <c:numCache>
                <c:formatCode>0.00</c:formatCode>
                <c:ptCount val="5"/>
                <c:pt idx="0">
                  <c:v>46.94</c:v>
                </c:pt>
                <c:pt idx="1">
                  <c:v>57</c:v>
                </c:pt>
                <c:pt idx="2" formatCode="General">
                  <c:v>66.87</c:v>
                </c:pt>
                <c:pt idx="3" formatCode="General">
                  <c:v>73.7</c:v>
                </c:pt>
                <c:pt idx="4" formatCode="General">
                  <c:v>81.209999999999994</c:v>
                </c:pt>
              </c:numCache>
            </c:numRef>
          </c:val>
          <c:extLst>
            <c:ext xmlns:c16="http://schemas.microsoft.com/office/drawing/2014/chart" uri="{C3380CC4-5D6E-409C-BE32-E72D297353CC}">
              <c16:uniqueId val="{00000001-E5DC-4A6C-BB78-1BDBD61780FD}"/>
            </c:ext>
          </c:extLst>
        </c:ser>
        <c:ser>
          <c:idx val="2"/>
          <c:order val="2"/>
          <c:tx>
            <c:strRef>
              <c:f>'GRAFICAS_CATCMENT (4)'!$F$2</c:f>
              <c:strCache>
                <c:ptCount val="1"/>
                <c:pt idx="0">
                  <c:v>CAESAR -Lisflood 
CATCHMENT MODE</c:v>
                </c:pt>
              </c:strCache>
            </c:strRef>
          </c:tx>
          <c:spPr>
            <a:solidFill>
              <a:schemeClr val="accent3"/>
            </a:solidFill>
            <a:ln>
              <a:noFill/>
            </a:ln>
            <a:effectLst/>
            <a:sp3d/>
          </c:spPr>
          <c:invertIfNegative val="0"/>
          <c:val>
            <c:numRef>
              <c:f>'GRAFICAS_CATCMENT (4)'!$F$3:$F$7</c:f>
              <c:numCache>
                <c:formatCode>0.00</c:formatCode>
                <c:ptCount val="5"/>
                <c:pt idx="0">
                  <c:v>46.213745736434106</c:v>
                </c:pt>
                <c:pt idx="1">
                  <c:v>64.351958397932833</c:v>
                </c:pt>
                <c:pt idx="2">
                  <c:v>71.128035142118875</c:v>
                </c:pt>
                <c:pt idx="3">
                  <c:v>83.64396873385013</c:v>
                </c:pt>
                <c:pt idx="4">
                  <c:v>84.530534625323</c:v>
                </c:pt>
              </c:numCache>
            </c:numRef>
          </c:val>
          <c:extLst>
            <c:ext xmlns:c16="http://schemas.microsoft.com/office/drawing/2014/chart" uri="{C3380CC4-5D6E-409C-BE32-E72D297353CC}">
              <c16:uniqueId val="{00000002-E5DC-4A6C-BB78-1BDBD61780FD}"/>
            </c:ext>
          </c:extLst>
        </c:ser>
        <c:dLbls>
          <c:showLegendKey val="0"/>
          <c:showVal val="0"/>
          <c:showCatName val="0"/>
          <c:showSerName val="0"/>
          <c:showPercent val="0"/>
          <c:showBubbleSize val="0"/>
        </c:dLbls>
        <c:gapWidth val="150"/>
        <c:shape val="box"/>
        <c:axId val="491202944"/>
        <c:axId val="491209504"/>
        <c:axId val="0"/>
      </c:bar3DChart>
      <c:catAx>
        <c:axId val="491202944"/>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sz="900" b="0" i="0" u="none" strike="noStrike" kern="1200" cap="all" baseline="0">
                    <a:solidFill>
                      <a:sysClr val="windowText" lastClr="000000">
                        <a:lumMod val="65000"/>
                        <a:lumOff val="35000"/>
                      </a:sysClr>
                    </a:solidFill>
                    <a:latin typeface="+mn-lt"/>
                    <a:ea typeface="+mn-ea"/>
                    <a:cs typeface="+mn-cs"/>
                  </a:rPr>
                  <a:t>período</a:t>
                </a:r>
                <a:r>
                  <a:rPr lang="es-ES" baseline="0"/>
                  <a:t> de retorno</a:t>
                </a:r>
                <a:endParaRPr lang="es-ES"/>
              </a:p>
            </c:rich>
          </c:tx>
          <c:layout>
            <c:manualLayout>
              <c:xMode val="edge"/>
              <c:yMode val="edge"/>
              <c:x val="0.50669960015829907"/>
              <c:y val="0.87121266114663032"/>
            </c:manualLayout>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s-ES"/>
          </a:p>
        </c:txPr>
        <c:crossAx val="491209504"/>
        <c:crosses val="autoZero"/>
        <c:auto val="1"/>
        <c:lblAlgn val="ctr"/>
        <c:lblOffset val="100"/>
        <c:noMultiLvlLbl val="0"/>
      </c:catAx>
      <c:valAx>
        <c:axId val="491209504"/>
        <c:scaling>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baseline="0"/>
                  <a:t>% de edificaciones </a:t>
                </a:r>
              </a:p>
              <a:p>
                <a:pPr>
                  <a:defRPr/>
                </a:pPr>
                <a:r>
                  <a:rPr lang="es-ES" baseline="0"/>
                  <a:t>afectadas</a:t>
                </a:r>
                <a:endParaRPr lang="es-ES"/>
              </a:p>
            </c:rich>
          </c:tx>
          <c:layout>
            <c:manualLayout>
              <c:xMode val="edge"/>
              <c:yMode val="edge"/>
              <c:x val="0.15545362378299907"/>
              <c:y val="0.20385037345910167"/>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1202944"/>
        <c:crosses val="autoZero"/>
        <c:crossBetween val="between"/>
        <c:majorUnit val="20"/>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mj-lt"/>
                <a:ea typeface="+mj-ea"/>
                <a:cs typeface="+mj-cs"/>
              </a:defRPr>
            </a:pPr>
            <a:r>
              <a:rPr lang="es-ES" sz="1400" dirty="0"/>
              <a:t>Porcentaje de áreas Afectadas por barrios y </a:t>
            </a:r>
            <a:r>
              <a:rPr lang="es-ES" sz="1400" b="0" i="0" u="none" strike="noStrike" kern="1200" cap="none" spc="0" normalizeH="0" baseline="0" dirty="0">
                <a:solidFill>
                  <a:sysClr val="windowText" lastClr="000000">
                    <a:lumMod val="65000"/>
                    <a:lumOff val="35000"/>
                  </a:sysClr>
                </a:solidFill>
                <a:latin typeface="+mj-lt"/>
                <a:ea typeface="+mj-ea"/>
                <a:cs typeface="+mj-cs"/>
              </a:rPr>
              <a:t>período</a:t>
            </a:r>
            <a:r>
              <a:rPr lang="es-ES" sz="1400" dirty="0"/>
              <a:t>s de retorno-Parroquia Colón -Portoviejo-Reach</a:t>
            </a:r>
            <a:r>
              <a:rPr lang="es-ES" sz="1400" baseline="0" dirty="0"/>
              <a:t> Mode</a:t>
            </a:r>
            <a:endParaRPr lang="es-ES" sz="1400" dirty="0"/>
          </a:p>
        </c:rich>
      </c:tx>
      <c:layout>
        <c:manualLayout>
          <c:xMode val="edge"/>
          <c:yMode val="edge"/>
          <c:x val="0.17623395338192285"/>
          <c:y val="7.2997066608179423E-2"/>
        </c:manualLayout>
      </c:layout>
      <c:overlay val="0"/>
      <c:spPr>
        <a:noFill/>
        <a:ln>
          <a:noFill/>
        </a:ln>
        <a:effectLst/>
      </c:spPr>
      <c:txPr>
        <a:bodyPr rot="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mj-lt"/>
              <a:ea typeface="+mj-ea"/>
              <a:cs typeface="+mj-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3002616653910118"/>
          <c:y val="0.2506789909754199"/>
          <c:w val="0.75044051342010398"/>
          <c:h val="0.35344571325939095"/>
        </c:manualLayout>
      </c:layout>
      <c:bar3DChart>
        <c:barDir val="col"/>
        <c:grouping val="clustered"/>
        <c:varyColors val="0"/>
        <c:ser>
          <c:idx val="0"/>
          <c:order val="0"/>
          <c:tx>
            <c:strRef>
              <c:f>GRAFICAS_REACH!$D$2</c:f>
              <c:strCache>
                <c:ptCount val="1"/>
                <c:pt idx="0">
                  <c:v>10</c:v>
                </c:pt>
              </c:strCache>
            </c:strRef>
          </c:tx>
          <c:spPr>
            <a:solidFill>
              <a:schemeClr val="accent1"/>
            </a:solidFill>
            <a:ln>
              <a:noFill/>
            </a:ln>
            <a:effectLst/>
            <a:sp3d/>
          </c:spPr>
          <c:invertIfNegative val="0"/>
          <c:cat>
            <c:strRef>
              <c:f>GRAFICAS_REACH!$C$3:$C$14</c:f>
              <c:strCache>
                <c:ptCount val="12"/>
                <c:pt idx="0">
                  <c:v>El Naranjo </c:v>
                </c:pt>
                <c:pt idx="1">
                  <c:v>Los Ángeles </c:v>
                </c:pt>
                <c:pt idx="2">
                  <c:v>La Mocora </c:v>
                </c:pt>
                <c:pt idx="3">
                  <c:v>Centro de Colón</c:v>
                </c:pt>
                <c:pt idx="4">
                  <c:v>San Ignacio</c:v>
                </c:pt>
                <c:pt idx="5">
                  <c:v>El Cadi </c:v>
                </c:pt>
                <c:pt idx="6">
                  <c:v>Estancia Vieja</c:v>
                </c:pt>
                <c:pt idx="7">
                  <c:v>Pachinche </c:v>
                </c:pt>
                <c:pt idx="8">
                  <c:v>Mapasingue </c:v>
                </c:pt>
                <c:pt idx="9">
                  <c:v>Santa  Clara </c:v>
                </c:pt>
                <c:pt idx="10">
                  <c:v>El Pollo</c:v>
                </c:pt>
                <c:pt idx="11">
                  <c:v>Pepa de Uso</c:v>
                </c:pt>
              </c:strCache>
            </c:strRef>
          </c:cat>
          <c:val>
            <c:numRef>
              <c:f>GRAFICAS_REACH!$D$3:$D$14</c:f>
              <c:numCache>
                <c:formatCode>0.00</c:formatCode>
                <c:ptCount val="12"/>
                <c:pt idx="0">
                  <c:v>49.500719481773956</c:v>
                </c:pt>
                <c:pt idx="1">
                  <c:v>79.082811384270116</c:v>
                </c:pt>
                <c:pt idx="2">
                  <c:v>65.364303977129026</c:v>
                </c:pt>
                <c:pt idx="3">
                  <c:v>25.77398673449915</c:v>
                </c:pt>
                <c:pt idx="4">
                  <c:v>52.808138343099522</c:v>
                </c:pt>
                <c:pt idx="5">
                  <c:v>45.801074310185264</c:v>
                </c:pt>
                <c:pt idx="6">
                  <c:v>3.8244827512217103</c:v>
                </c:pt>
                <c:pt idx="7">
                  <c:v>3.8599643683976774</c:v>
                </c:pt>
                <c:pt idx="8">
                  <c:v>0</c:v>
                </c:pt>
                <c:pt idx="9">
                  <c:v>12.329196626073049</c:v>
                </c:pt>
                <c:pt idx="10">
                  <c:v>3.4393596138176252</c:v>
                </c:pt>
                <c:pt idx="11">
                  <c:v>2.7727126108393838</c:v>
                </c:pt>
              </c:numCache>
            </c:numRef>
          </c:val>
          <c:extLst>
            <c:ext xmlns:c16="http://schemas.microsoft.com/office/drawing/2014/chart" uri="{C3380CC4-5D6E-409C-BE32-E72D297353CC}">
              <c16:uniqueId val="{00000000-9207-4EF7-AE66-2B9D47F63446}"/>
            </c:ext>
          </c:extLst>
        </c:ser>
        <c:ser>
          <c:idx val="1"/>
          <c:order val="1"/>
          <c:tx>
            <c:strRef>
              <c:f>GRAFICAS_REACH!$E$2</c:f>
              <c:strCache>
                <c:ptCount val="1"/>
                <c:pt idx="0">
                  <c:v>50</c:v>
                </c:pt>
              </c:strCache>
            </c:strRef>
          </c:tx>
          <c:spPr>
            <a:solidFill>
              <a:schemeClr val="accent2"/>
            </a:solidFill>
            <a:ln>
              <a:noFill/>
            </a:ln>
            <a:effectLst/>
            <a:sp3d/>
          </c:spPr>
          <c:invertIfNegative val="0"/>
          <c:cat>
            <c:strRef>
              <c:f>GRAFICAS_REACH!$C$3:$C$14</c:f>
              <c:strCache>
                <c:ptCount val="12"/>
                <c:pt idx="0">
                  <c:v>El Naranjo </c:v>
                </c:pt>
                <c:pt idx="1">
                  <c:v>Los Ángeles </c:v>
                </c:pt>
                <c:pt idx="2">
                  <c:v>La Mocora </c:v>
                </c:pt>
                <c:pt idx="3">
                  <c:v>Centro de Colón</c:v>
                </c:pt>
                <c:pt idx="4">
                  <c:v>San Ignacio</c:v>
                </c:pt>
                <c:pt idx="5">
                  <c:v>El Cadi </c:v>
                </c:pt>
                <c:pt idx="6">
                  <c:v>Estancia Vieja</c:v>
                </c:pt>
                <c:pt idx="7">
                  <c:v>Pachinche </c:v>
                </c:pt>
                <c:pt idx="8">
                  <c:v>Mapasingue </c:v>
                </c:pt>
                <c:pt idx="9">
                  <c:v>Santa  Clara </c:v>
                </c:pt>
                <c:pt idx="10">
                  <c:v>El Pollo</c:v>
                </c:pt>
                <c:pt idx="11">
                  <c:v>Pepa de Uso</c:v>
                </c:pt>
              </c:strCache>
            </c:strRef>
          </c:cat>
          <c:val>
            <c:numRef>
              <c:f>GRAFICAS_REACH!$E$3:$E$14</c:f>
              <c:numCache>
                <c:formatCode>0.00</c:formatCode>
                <c:ptCount val="12"/>
                <c:pt idx="0">
                  <c:v>62.287578607740535</c:v>
                </c:pt>
                <c:pt idx="1">
                  <c:v>97.157441599510335</c:v>
                </c:pt>
                <c:pt idx="2">
                  <c:v>77.077532118962651</c:v>
                </c:pt>
                <c:pt idx="3">
                  <c:v>43.563845156791558</c:v>
                </c:pt>
                <c:pt idx="4">
                  <c:v>69.453679635826845</c:v>
                </c:pt>
                <c:pt idx="5">
                  <c:v>78.493711835088206</c:v>
                </c:pt>
                <c:pt idx="6">
                  <c:v>10.942943047650722</c:v>
                </c:pt>
                <c:pt idx="7">
                  <c:v>8.5795805110255525</c:v>
                </c:pt>
                <c:pt idx="8">
                  <c:v>0</c:v>
                </c:pt>
                <c:pt idx="9">
                  <c:v>28.07901516771355</c:v>
                </c:pt>
                <c:pt idx="10">
                  <c:v>8.2113910220005426</c:v>
                </c:pt>
                <c:pt idx="11">
                  <c:v>7.4050912059193337</c:v>
                </c:pt>
              </c:numCache>
            </c:numRef>
          </c:val>
          <c:extLst>
            <c:ext xmlns:c16="http://schemas.microsoft.com/office/drawing/2014/chart" uri="{C3380CC4-5D6E-409C-BE32-E72D297353CC}">
              <c16:uniqueId val="{00000001-9207-4EF7-AE66-2B9D47F63446}"/>
            </c:ext>
          </c:extLst>
        </c:ser>
        <c:ser>
          <c:idx val="2"/>
          <c:order val="2"/>
          <c:tx>
            <c:strRef>
              <c:f>GRAFICAS_REACH!$F$2</c:f>
              <c:strCache>
                <c:ptCount val="1"/>
                <c:pt idx="0">
                  <c:v>500</c:v>
                </c:pt>
              </c:strCache>
            </c:strRef>
          </c:tx>
          <c:spPr>
            <a:solidFill>
              <a:schemeClr val="accent3"/>
            </a:solidFill>
            <a:ln>
              <a:noFill/>
            </a:ln>
            <a:effectLst/>
            <a:sp3d/>
          </c:spPr>
          <c:invertIfNegative val="0"/>
          <c:cat>
            <c:strRef>
              <c:f>GRAFICAS_REACH!$C$3:$C$14</c:f>
              <c:strCache>
                <c:ptCount val="12"/>
                <c:pt idx="0">
                  <c:v>El Naranjo </c:v>
                </c:pt>
                <c:pt idx="1">
                  <c:v>Los Ángeles </c:v>
                </c:pt>
                <c:pt idx="2">
                  <c:v>La Mocora </c:v>
                </c:pt>
                <c:pt idx="3">
                  <c:v>Centro de Colón</c:v>
                </c:pt>
                <c:pt idx="4">
                  <c:v>San Ignacio</c:v>
                </c:pt>
                <c:pt idx="5">
                  <c:v>El Cadi </c:v>
                </c:pt>
                <c:pt idx="6">
                  <c:v>Estancia Vieja</c:v>
                </c:pt>
                <c:pt idx="7">
                  <c:v>Pachinche </c:v>
                </c:pt>
                <c:pt idx="8">
                  <c:v>Mapasingue </c:v>
                </c:pt>
                <c:pt idx="9">
                  <c:v>Santa  Clara </c:v>
                </c:pt>
                <c:pt idx="10">
                  <c:v>El Pollo</c:v>
                </c:pt>
                <c:pt idx="11">
                  <c:v>Pepa de Uso</c:v>
                </c:pt>
              </c:strCache>
            </c:strRef>
          </c:cat>
          <c:val>
            <c:numRef>
              <c:f>GRAFICAS_REACH!$F$3:$F$14</c:f>
              <c:numCache>
                <c:formatCode>0.00</c:formatCode>
                <c:ptCount val="12"/>
                <c:pt idx="0">
                  <c:v>74.789383536066211</c:v>
                </c:pt>
                <c:pt idx="1">
                  <c:v>99.149484851576034</c:v>
                </c:pt>
                <c:pt idx="2">
                  <c:v>84.626171263555435</c:v>
                </c:pt>
                <c:pt idx="3">
                  <c:v>55.541974592972167</c:v>
                </c:pt>
                <c:pt idx="4">
                  <c:v>84.033826474359046</c:v>
                </c:pt>
                <c:pt idx="5">
                  <c:v>94.478780482721731</c:v>
                </c:pt>
                <c:pt idx="6">
                  <c:v>27.112096942908181</c:v>
                </c:pt>
                <c:pt idx="7">
                  <c:v>17.187477621585199</c:v>
                </c:pt>
                <c:pt idx="8">
                  <c:v>0</c:v>
                </c:pt>
                <c:pt idx="9">
                  <c:v>75.413135379921542</c:v>
                </c:pt>
                <c:pt idx="10">
                  <c:v>24.7330952616114</c:v>
                </c:pt>
                <c:pt idx="11">
                  <c:v>80.008426097202928</c:v>
                </c:pt>
              </c:numCache>
            </c:numRef>
          </c:val>
          <c:extLst>
            <c:ext xmlns:c16="http://schemas.microsoft.com/office/drawing/2014/chart" uri="{C3380CC4-5D6E-409C-BE32-E72D297353CC}">
              <c16:uniqueId val="{00000002-9207-4EF7-AE66-2B9D47F63446}"/>
            </c:ext>
          </c:extLst>
        </c:ser>
        <c:dLbls>
          <c:showLegendKey val="0"/>
          <c:showVal val="0"/>
          <c:showCatName val="0"/>
          <c:showSerName val="0"/>
          <c:showPercent val="0"/>
          <c:showBubbleSize val="0"/>
        </c:dLbls>
        <c:gapWidth val="150"/>
        <c:shape val="box"/>
        <c:axId val="491202944"/>
        <c:axId val="491209504"/>
        <c:axId val="0"/>
      </c:bar3DChart>
      <c:catAx>
        <c:axId val="491202944"/>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Barrio</a:t>
                </a:r>
              </a:p>
            </c:rich>
          </c:tx>
          <c:layout>
            <c:manualLayout>
              <c:xMode val="edge"/>
              <c:yMode val="edge"/>
              <c:x val="0.56308428960470325"/>
              <c:y val="0.90610371454910921"/>
            </c:manualLayout>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mn-lt"/>
                <a:ea typeface="+mn-ea"/>
                <a:cs typeface="+mn-cs"/>
              </a:defRPr>
            </a:pPr>
            <a:endParaRPr lang="es-ES"/>
          </a:p>
        </c:txPr>
        <c:crossAx val="491209504"/>
        <c:crosses val="autoZero"/>
        <c:auto val="1"/>
        <c:lblAlgn val="ctr"/>
        <c:lblOffset val="100"/>
        <c:noMultiLvlLbl val="0"/>
      </c:catAx>
      <c:valAx>
        <c:axId val="49120950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400" b="0" i="0" u="none" strike="noStrike" kern="1200" cap="all" baseline="0">
                    <a:solidFill>
                      <a:schemeClr val="tx1">
                        <a:lumMod val="65000"/>
                        <a:lumOff val="35000"/>
                      </a:schemeClr>
                    </a:solidFill>
                    <a:latin typeface="+mn-lt"/>
                    <a:ea typeface="+mn-ea"/>
                    <a:cs typeface="+mn-cs"/>
                  </a:defRPr>
                </a:pPr>
                <a:r>
                  <a:rPr lang="es-ES" sz="1400"/>
                  <a:t>%</a:t>
                </a:r>
                <a:r>
                  <a:rPr lang="es-ES" sz="1400" baseline="0"/>
                  <a:t> de Area de afectacion por inundaciones </a:t>
                </a:r>
                <a:endParaRPr lang="es-ES" sz="1400"/>
              </a:p>
            </c:rich>
          </c:tx>
          <c:layout>
            <c:manualLayout>
              <c:xMode val="edge"/>
              <c:yMode val="edge"/>
              <c:x val="0.10802286666318306"/>
              <c:y val="0.1300048907374626"/>
            </c:manualLayout>
          </c:layout>
          <c:overlay val="0"/>
          <c:spPr>
            <a:noFill/>
            <a:ln>
              <a:noFill/>
            </a:ln>
            <a:effectLst/>
          </c:spPr>
          <c:txPr>
            <a:bodyPr rot="-5400000" spcFirstLastPara="1" vertOverflow="ellipsis" vert="horz" wrap="square" anchor="ctr" anchorCtr="1"/>
            <a:lstStyle/>
            <a:p>
              <a:pPr>
                <a:defRPr sz="1400" b="0" i="0" u="none" strike="noStrike" kern="1200" cap="all"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1202944"/>
        <c:crosses val="autoZero"/>
        <c:crossBetween val="between"/>
        <c:majorUnit val="20"/>
      </c:valAx>
      <c:spPr>
        <a:noFill/>
        <a:ln>
          <a:noFill/>
        </a:ln>
        <a:effectLst/>
      </c:spPr>
    </c:plotArea>
    <c:legend>
      <c:legendPos val="b"/>
      <c:layout>
        <c:manualLayout>
          <c:xMode val="edge"/>
          <c:yMode val="edge"/>
          <c:x val="4.93514711976289E-2"/>
          <c:y val="0.87290761655270732"/>
          <c:w val="0.20076913869347587"/>
          <c:h val="6.934645279325411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163D99-97DE-48BD-B9A5-433FC0D976F1}"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419"/>
        </a:p>
      </dgm:t>
    </dgm:pt>
    <dgm:pt modelId="{3E9873DA-EA03-4BB9-9C0E-D3E0BF8FE69C}">
      <dgm:prSet phldrT="[Texto]" custT="1"/>
      <dgm:spPr/>
      <dgm:t>
        <a:bodyPr/>
        <a:lstStyle/>
        <a:p>
          <a:pPr algn="ctr"/>
          <a:r>
            <a:rPr lang="es-419" sz="1400" b="1" dirty="0"/>
            <a:t>MODELOS NUMÉRICOS HIDRODINÁMICOS </a:t>
          </a:r>
        </a:p>
        <a:p>
          <a:pPr algn="ctr"/>
          <a:r>
            <a:rPr lang="es-419" sz="1400" dirty="0"/>
            <a:t>-Herramienta para análisis y prevención de inundaciones</a:t>
          </a:r>
        </a:p>
      </dgm:t>
    </dgm:pt>
    <dgm:pt modelId="{EED8A9F2-93A5-48D4-9AC1-2B58A370CAD8}" type="parTrans" cxnId="{8DF5FAAE-C64C-4937-92AD-92D5D68A8DDC}">
      <dgm:prSet/>
      <dgm:spPr/>
      <dgm:t>
        <a:bodyPr/>
        <a:lstStyle/>
        <a:p>
          <a:endParaRPr lang="es-419" sz="1400"/>
        </a:p>
      </dgm:t>
    </dgm:pt>
    <dgm:pt modelId="{645A00A2-0489-4AEA-947A-5FCB4C306662}" type="sibTrans" cxnId="{8DF5FAAE-C64C-4937-92AD-92D5D68A8DDC}">
      <dgm:prSet/>
      <dgm:spPr/>
      <dgm:t>
        <a:bodyPr/>
        <a:lstStyle/>
        <a:p>
          <a:endParaRPr lang="es-419" sz="1400"/>
        </a:p>
      </dgm:t>
    </dgm:pt>
    <dgm:pt modelId="{469618B2-AB56-4250-B979-CCFE1D470AAD}">
      <dgm:prSet phldrT="[Texto]" custT="1"/>
      <dgm:spPr/>
      <dgm:t>
        <a:bodyPr/>
        <a:lstStyle/>
        <a:p>
          <a:pPr algn="ctr"/>
          <a:r>
            <a:rPr lang="es-419" sz="1400" b="1" dirty="0"/>
            <a:t>MODELOS UNIDIMENSIONALES</a:t>
          </a:r>
        </a:p>
        <a:p>
          <a:pPr algn="ctr"/>
          <a:r>
            <a:rPr lang="es-419" sz="1400" b="0" dirty="0"/>
            <a:t>-Resultados precisos en el cauce principal del río</a:t>
          </a:r>
        </a:p>
        <a:p>
          <a:pPr algn="ctr"/>
          <a:r>
            <a:rPr lang="es-419" sz="1400" b="0" dirty="0"/>
            <a:t>- Menos exactos en modelar el flujo sobre planicies adyacentes  </a:t>
          </a:r>
        </a:p>
        <a:p>
          <a:pPr algn="ctr"/>
          <a:r>
            <a:rPr lang="es-419" sz="1400" b="0" dirty="0"/>
            <a:t>- HEC-RAS modelo unidimensional más usado </a:t>
          </a:r>
        </a:p>
        <a:p>
          <a:pPr algn="ctr"/>
          <a:r>
            <a:rPr lang="es-419" sz="1400" b="1" dirty="0"/>
            <a:t> </a:t>
          </a:r>
        </a:p>
      </dgm:t>
    </dgm:pt>
    <dgm:pt modelId="{28B32248-7BD7-4763-BA2F-4E28B3BCC83A}" type="parTrans" cxnId="{9BE36C7F-8E69-4D5B-A590-68654D3981AB}">
      <dgm:prSet/>
      <dgm:spPr/>
      <dgm:t>
        <a:bodyPr/>
        <a:lstStyle/>
        <a:p>
          <a:endParaRPr lang="es-419" sz="1400"/>
        </a:p>
      </dgm:t>
    </dgm:pt>
    <dgm:pt modelId="{E388531F-3082-433E-87D1-A1B249FCD1FF}" type="sibTrans" cxnId="{9BE36C7F-8E69-4D5B-A590-68654D3981AB}">
      <dgm:prSet/>
      <dgm:spPr/>
      <dgm:t>
        <a:bodyPr/>
        <a:lstStyle/>
        <a:p>
          <a:endParaRPr lang="es-419" sz="1400"/>
        </a:p>
      </dgm:t>
    </dgm:pt>
    <dgm:pt modelId="{6EA3AE98-A08C-4DDF-A401-2E01F7C13B5A}">
      <dgm:prSet phldrT="[Texto]" custT="1"/>
      <dgm:spPr/>
      <dgm:t>
        <a:bodyPr/>
        <a:lstStyle/>
        <a:p>
          <a:pPr algn="ctr"/>
          <a:r>
            <a:rPr lang="es-419" sz="1400" b="1" dirty="0"/>
            <a:t>MODELOS BIDIMENSIONALES</a:t>
          </a:r>
        </a:p>
        <a:p>
          <a:pPr algn="ctr"/>
          <a:r>
            <a:rPr lang="es-419" sz="1400" b="1" dirty="0"/>
            <a:t>- </a:t>
          </a:r>
          <a:r>
            <a:rPr lang="es-419" sz="1400" b="0" dirty="0"/>
            <a:t>Resultados más precisos en modelar flujo en las planicies adyacentes </a:t>
          </a:r>
        </a:p>
        <a:p>
          <a:pPr algn="ctr"/>
          <a:r>
            <a:rPr lang="es-419" sz="1400" b="0" dirty="0"/>
            <a:t>- Alto requerimiento de datos hardware y software </a:t>
          </a:r>
        </a:p>
        <a:p>
          <a:pPr algn="ctr"/>
          <a:r>
            <a:rPr lang="es-419" sz="1400" b="0" dirty="0"/>
            <a:t>- CAESAR-Lisflood, modelo Bidimensional basado en autómatas celulares </a:t>
          </a:r>
        </a:p>
      </dgm:t>
    </dgm:pt>
    <dgm:pt modelId="{1DE918FD-2441-4333-A783-A21D3F2E7742}" type="parTrans" cxnId="{17FB9B49-F84F-49E2-98DF-33C4C3FFAACA}">
      <dgm:prSet/>
      <dgm:spPr/>
      <dgm:t>
        <a:bodyPr/>
        <a:lstStyle/>
        <a:p>
          <a:endParaRPr lang="es-419" sz="1400"/>
        </a:p>
      </dgm:t>
    </dgm:pt>
    <dgm:pt modelId="{C3D7FB30-FBFD-429B-99BD-8641F9969F6B}" type="sibTrans" cxnId="{17FB9B49-F84F-49E2-98DF-33C4C3FFAACA}">
      <dgm:prSet/>
      <dgm:spPr/>
      <dgm:t>
        <a:bodyPr/>
        <a:lstStyle/>
        <a:p>
          <a:endParaRPr lang="es-419" sz="1400"/>
        </a:p>
      </dgm:t>
    </dgm:pt>
    <dgm:pt modelId="{0506B796-9D66-4C96-92F5-326AFC9FE6F8}" type="pres">
      <dgm:prSet presAssocID="{2E163D99-97DE-48BD-B9A5-433FC0D976F1}" presName="rootnode" presStyleCnt="0">
        <dgm:presLayoutVars>
          <dgm:chMax/>
          <dgm:chPref/>
          <dgm:dir/>
          <dgm:animLvl val="lvl"/>
        </dgm:presLayoutVars>
      </dgm:prSet>
      <dgm:spPr/>
    </dgm:pt>
    <dgm:pt modelId="{34640180-409B-4601-A7E0-4B0C3C739A5D}" type="pres">
      <dgm:prSet presAssocID="{3E9873DA-EA03-4BB9-9C0E-D3E0BF8FE69C}" presName="composite" presStyleCnt="0"/>
      <dgm:spPr/>
    </dgm:pt>
    <dgm:pt modelId="{3F5D8EF1-4BEC-4BBA-BA32-10440D52DAF9}" type="pres">
      <dgm:prSet presAssocID="{3E9873DA-EA03-4BB9-9C0E-D3E0BF8FE69C}" presName="LShape" presStyleLbl="alignNode1" presStyleIdx="0" presStyleCnt="5"/>
      <dgm:spPr/>
    </dgm:pt>
    <dgm:pt modelId="{9DED220E-8B69-4B6A-9BD3-4E0243DA0A40}" type="pres">
      <dgm:prSet presAssocID="{3E9873DA-EA03-4BB9-9C0E-D3E0BF8FE69C}" presName="ParentText" presStyleLbl="revTx" presStyleIdx="0" presStyleCnt="3">
        <dgm:presLayoutVars>
          <dgm:chMax val="0"/>
          <dgm:chPref val="0"/>
          <dgm:bulletEnabled val="1"/>
        </dgm:presLayoutVars>
      </dgm:prSet>
      <dgm:spPr/>
    </dgm:pt>
    <dgm:pt modelId="{D501C75F-CA23-4F4E-BDF3-39369FEE7C47}" type="pres">
      <dgm:prSet presAssocID="{3E9873DA-EA03-4BB9-9C0E-D3E0BF8FE69C}" presName="Triangle" presStyleLbl="alignNode1" presStyleIdx="1" presStyleCnt="5"/>
      <dgm:spPr/>
    </dgm:pt>
    <dgm:pt modelId="{0F4AEAA4-697C-456D-825B-65D8A2084047}" type="pres">
      <dgm:prSet presAssocID="{645A00A2-0489-4AEA-947A-5FCB4C306662}" presName="sibTrans" presStyleCnt="0"/>
      <dgm:spPr/>
    </dgm:pt>
    <dgm:pt modelId="{F297A565-4C7B-44C9-A290-97B885C2F372}" type="pres">
      <dgm:prSet presAssocID="{645A00A2-0489-4AEA-947A-5FCB4C306662}" presName="space" presStyleCnt="0"/>
      <dgm:spPr/>
    </dgm:pt>
    <dgm:pt modelId="{ABE25C30-3D8B-4616-B617-2968F1922EFA}" type="pres">
      <dgm:prSet presAssocID="{469618B2-AB56-4250-B979-CCFE1D470AAD}" presName="composite" presStyleCnt="0"/>
      <dgm:spPr/>
    </dgm:pt>
    <dgm:pt modelId="{5970618F-868B-4DFF-BB3E-A61014D7E4C5}" type="pres">
      <dgm:prSet presAssocID="{469618B2-AB56-4250-B979-CCFE1D470AAD}" presName="LShape" presStyleLbl="alignNode1" presStyleIdx="2" presStyleCnt="5"/>
      <dgm:spPr/>
    </dgm:pt>
    <dgm:pt modelId="{BFFA36D0-8345-4986-80D1-12A326052C4A}" type="pres">
      <dgm:prSet presAssocID="{469618B2-AB56-4250-B979-CCFE1D470AAD}" presName="ParentText" presStyleLbl="revTx" presStyleIdx="1" presStyleCnt="3" custScaleY="164820" custLinFactNeighborX="1549" custLinFactNeighborY="41517">
        <dgm:presLayoutVars>
          <dgm:chMax val="0"/>
          <dgm:chPref val="0"/>
          <dgm:bulletEnabled val="1"/>
        </dgm:presLayoutVars>
      </dgm:prSet>
      <dgm:spPr/>
    </dgm:pt>
    <dgm:pt modelId="{F507D6B6-6B86-4CF3-8A3F-3460784CC37A}" type="pres">
      <dgm:prSet presAssocID="{469618B2-AB56-4250-B979-CCFE1D470AAD}" presName="Triangle" presStyleLbl="alignNode1" presStyleIdx="3" presStyleCnt="5"/>
      <dgm:spPr/>
    </dgm:pt>
    <dgm:pt modelId="{2150CAFB-2AE7-4AEC-BE53-B5A998B14FE7}" type="pres">
      <dgm:prSet presAssocID="{E388531F-3082-433E-87D1-A1B249FCD1FF}" presName="sibTrans" presStyleCnt="0"/>
      <dgm:spPr/>
    </dgm:pt>
    <dgm:pt modelId="{6564D4FC-C293-4257-9B4D-7D11B71180EE}" type="pres">
      <dgm:prSet presAssocID="{E388531F-3082-433E-87D1-A1B249FCD1FF}" presName="space" presStyleCnt="0"/>
      <dgm:spPr/>
    </dgm:pt>
    <dgm:pt modelId="{B0308301-9279-4C6F-A76E-7A422B6E3F44}" type="pres">
      <dgm:prSet presAssocID="{6EA3AE98-A08C-4DDF-A401-2E01F7C13B5A}" presName="composite" presStyleCnt="0"/>
      <dgm:spPr/>
    </dgm:pt>
    <dgm:pt modelId="{3E07D392-866E-42A7-84C0-2E93A0C9C41A}" type="pres">
      <dgm:prSet presAssocID="{6EA3AE98-A08C-4DDF-A401-2E01F7C13B5A}" presName="LShape" presStyleLbl="alignNode1" presStyleIdx="4" presStyleCnt="5"/>
      <dgm:spPr/>
    </dgm:pt>
    <dgm:pt modelId="{4DDBCA26-EE0B-4666-B3E6-BB8A1010C60F}" type="pres">
      <dgm:prSet presAssocID="{6EA3AE98-A08C-4DDF-A401-2E01F7C13B5A}" presName="ParentText" presStyleLbl="revTx" presStyleIdx="2" presStyleCnt="3">
        <dgm:presLayoutVars>
          <dgm:chMax val="0"/>
          <dgm:chPref val="0"/>
          <dgm:bulletEnabled val="1"/>
        </dgm:presLayoutVars>
      </dgm:prSet>
      <dgm:spPr/>
    </dgm:pt>
  </dgm:ptLst>
  <dgm:cxnLst>
    <dgm:cxn modelId="{5EC9BC0B-91D5-4314-825F-7162FCC039DC}" type="presOf" srcId="{6EA3AE98-A08C-4DDF-A401-2E01F7C13B5A}" destId="{4DDBCA26-EE0B-4666-B3E6-BB8A1010C60F}" srcOrd="0" destOrd="0" presId="urn:microsoft.com/office/officeart/2009/3/layout/StepUpProcess"/>
    <dgm:cxn modelId="{5A579D3B-24C5-418F-A1EE-A2C2CCA72EC0}" type="presOf" srcId="{2E163D99-97DE-48BD-B9A5-433FC0D976F1}" destId="{0506B796-9D66-4C96-92F5-326AFC9FE6F8}" srcOrd="0" destOrd="0" presId="urn:microsoft.com/office/officeart/2009/3/layout/StepUpProcess"/>
    <dgm:cxn modelId="{17FB9B49-F84F-49E2-98DF-33C4C3FFAACA}" srcId="{2E163D99-97DE-48BD-B9A5-433FC0D976F1}" destId="{6EA3AE98-A08C-4DDF-A401-2E01F7C13B5A}" srcOrd="2" destOrd="0" parTransId="{1DE918FD-2441-4333-A783-A21D3F2E7742}" sibTransId="{C3D7FB30-FBFD-429B-99BD-8641F9969F6B}"/>
    <dgm:cxn modelId="{9BE36C7F-8E69-4D5B-A590-68654D3981AB}" srcId="{2E163D99-97DE-48BD-B9A5-433FC0D976F1}" destId="{469618B2-AB56-4250-B979-CCFE1D470AAD}" srcOrd="1" destOrd="0" parTransId="{28B32248-7BD7-4763-BA2F-4E28B3BCC83A}" sibTransId="{E388531F-3082-433E-87D1-A1B249FCD1FF}"/>
    <dgm:cxn modelId="{8DF5FAAE-C64C-4937-92AD-92D5D68A8DDC}" srcId="{2E163D99-97DE-48BD-B9A5-433FC0D976F1}" destId="{3E9873DA-EA03-4BB9-9C0E-D3E0BF8FE69C}" srcOrd="0" destOrd="0" parTransId="{EED8A9F2-93A5-48D4-9AC1-2B58A370CAD8}" sibTransId="{645A00A2-0489-4AEA-947A-5FCB4C306662}"/>
    <dgm:cxn modelId="{5B2D4AD2-267E-4176-BBB4-AF4FCF090BB0}" type="presOf" srcId="{3E9873DA-EA03-4BB9-9C0E-D3E0BF8FE69C}" destId="{9DED220E-8B69-4B6A-9BD3-4E0243DA0A40}" srcOrd="0" destOrd="0" presId="urn:microsoft.com/office/officeart/2009/3/layout/StepUpProcess"/>
    <dgm:cxn modelId="{20BA0CEB-E961-41AC-81F3-913C91A15262}" type="presOf" srcId="{469618B2-AB56-4250-B979-CCFE1D470AAD}" destId="{BFFA36D0-8345-4986-80D1-12A326052C4A}" srcOrd="0" destOrd="0" presId="urn:microsoft.com/office/officeart/2009/3/layout/StepUpProcess"/>
    <dgm:cxn modelId="{E51AB141-2521-487E-A368-A59F8EE170F7}" type="presParOf" srcId="{0506B796-9D66-4C96-92F5-326AFC9FE6F8}" destId="{34640180-409B-4601-A7E0-4B0C3C739A5D}" srcOrd="0" destOrd="0" presId="urn:microsoft.com/office/officeart/2009/3/layout/StepUpProcess"/>
    <dgm:cxn modelId="{EB9595B5-6F5E-42E0-9503-92F23464CF52}" type="presParOf" srcId="{34640180-409B-4601-A7E0-4B0C3C739A5D}" destId="{3F5D8EF1-4BEC-4BBA-BA32-10440D52DAF9}" srcOrd="0" destOrd="0" presId="urn:microsoft.com/office/officeart/2009/3/layout/StepUpProcess"/>
    <dgm:cxn modelId="{B2B94003-ECD5-4185-8B5F-E3CB0DD591D5}" type="presParOf" srcId="{34640180-409B-4601-A7E0-4B0C3C739A5D}" destId="{9DED220E-8B69-4B6A-9BD3-4E0243DA0A40}" srcOrd="1" destOrd="0" presId="urn:microsoft.com/office/officeart/2009/3/layout/StepUpProcess"/>
    <dgm:cxn modelId="{761A4D86-6D0A-4AE1-B7E3-6DE6AFCDABCD}" type="presParOf" srcId="{34640180-409B-4601-A7E0-4B0C3C739A5D}" destId="{D501C75F-CA23-4F4E-BDF3-39369FEE7C47}" srcOrd="2" destOrd="0" presId="urn:microsoft.com/office/officeart/2009/3/layout/StepUpProcess"/>
    <dgm:cxn modelId="{61B87BAC-08E2-4BA9-8E56-6E4FFA66EC4D}" type="presParOf" srcId="{0506B796-9D66-4C96-92F5-326AFC9FE6F8}" destId="{0F4AEAA4-697C-456D-825B-65D8A2084047}" srcOrd="1" destOrd="0" presId="urn:microsoft.com/office/officeart/2009/3/layout/StepUpProcess"/>
    <dgm:cxn modelId="{F42D243E-29A9-47F5-8A67-3E03E3A665F2}" type="presParOf" srcId="{0F4AEAA4-697C-456D-825B-65D8A2084047}" destId="{F297A565-4C7B-44C9-A290-97B885C2F372}" srcOrd="0" destOrd="0" presId="urn:microsoft.com/office/officeart/2009/3/layout/StepUpProcess"/>
    <dgm:cxn modelId="{315EBB8A-19B0-4B23-815A-3A349AE663DC}" type="presParOf" srcId="{0506B796-9D66-4C96-92F5-326AFC9FE6F8}" destId="{ABE25C30-3D8B-4616-B617-2968F1922EFA}" srcOrd="2" destOrd="0" presId="urn:microsoft.com/office/officeart/2009/3/layout/StepUpProcess"/>
    <dgm:cxn modelId="{34EB3C46-A753-420D-92F1-B105D9E21FA1}" type="presParOf" srcId="{ABE25C30-3D8B-4616-B617-2968F1922EFA}" destId="{5970618F-868B-4DFF-BB3E-A61014D7E4C5}" srcOrd="0" destOrd="0" presId="urn:microsoft.com/office/officeart/2009/3/layout/StepUpProcess"/>
    <dgm:cxn modelId="{CA86331B-8DE6-41F3-B37B-0CB835BA41CA}" type="presParOf" srcId="{ABE25C30-3D8B-4616-B617-2968F1922EFA}" destId="{BFFA36D0-8345-4986-80D1-12A326052C4A}" srcOrd="1" destOrd="0" presId="urn:microsoft.com/office/officeart/2009/3/layout/StepUpProcess"/>
    <dgm:cxn modelId="{DBC2CE72-0948-4A42-9E90-F95C8A14A425}" type="presParOf" srcId="{ABE25C30-3D8B-4616-B617-2968F1922EFA}" destId="{F507D6B6-6B86-4CF3-8A3F-3460784CC37A}" srcOrd="2" destOrd="0" presId="urn:microsoft.com/office/officeart/2009/3/layout/StepUpProcess"/>
    <dgm:cxn modelId="{FED96E51-9407-4177-84CE-13F706C4C116}" type="presParOf" srcId="{0506B796-9D66-4C96-92F5-326AFC9FE6F8}" destId="{2150CAFB-2AE7-4AEC-BE53-B5A998B14FE7}" srcOrd="3" destOrd="0" presId="urn:microsoft.com/office/officeart/2009/3/layout/StepUpProcess"/>
    <dgm:cxn modelId="{FC1A4779-7FBB-4F30-BFF0-9C33540061C1}" type="presParOf" srcId="{2150CAFB-2AE7-4AEC-BE53-B5A998B14FE7}" destId="{6564D4FC-C293-4257-9B4D-7D11B71180EE}" srcOrd="0" destOrd="0" presId="urn:microsoft.com/office/officeart/2009/3/layout/StepUpProcess"/>
    <dgm:cxn modelId="{EAE3C100-D991-476C-AD37-9339A35D04CA}" type="presParOf" srcId="{0506B796-9D66-4C96-92F5-326AFC9FE6F8}" destId="{B0308301-9279-4C6F-A76E-7A422B6E3F44}" srcOrd="4" destOrd="0" presId="urn:microsoft.com/office/officeart/2009/3/layout/StepUpProcess"/>
    <dgm:cxn modelId="{A53E4FD7-F3FD-48B9-85C0-74ADDDC7CC86}" type="presParOf" srcId="{B0308301-9279-4C6F-A76E-7A422B6E3F44}" destId="{3E07D392-866E-42A7-84C0-2E93A0C9C41A}" srcOrd="0" destOrd="0" presId="urn:microsoft.com/office/officeart/2009/3/layout/StepUpProcess"/>
    <dgm:cxn modelId="{72CAB804-856D-48A9-886E-4E224189C5C8}" type="presParOf" srcId="{B0308301-9279-4C6F-A76E-7A422B6E3F44}" destId="{4DDBCA26-EE0B-4666-B3E6-BB8A1010C60F}"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3720F3-B7B0-499B-9D5A-669893DF7F7A}" type="doc">
      <dgm:prSet loTypeId="urn:microsoft.com/office/officeart/2005/8/layout/vList4" loCatId="list" qsTypeId="urn:microsoft.com/office/officeart/2005/8/quickstyle/simple1" qsCatId="simple" csTypeId="urn:microsoft.com/office/officeart/2005/8/colors/accent1_2" csCatId="accent1" phldr="0"/>
      <dgm:spPr/>
      <dgm:t>
        <a:bodyPr/>
        <a:lstStyle/>
        <a:p>
          <a:endParaRPr lang="es-419"/>
        </a:p>
      </dgm:t>
    </dgm:pt>
    <dgm:pt modelId="{D29B2456-9D6E-460D-A46D-B38ECC123E14}" type="pres">
      <dgm:prSet presAssocID="{4C3720F3-B7B0-499B-9D5A-669893DF7F7A}" presName="linear" presStyleCnt="0">
        <dgm:presLayoutVars>
          <dgm:dir/>
          <dgm:resizeHandles val="exact"/>
        </dgm:presLayoutVars>
      </dgm:prSet>
      <dgm:spPr/>
    </dgm:pt>
  </dgm:ptLst>
  <dgm:cxnLst>
    <dgm:cxn modelId="{3FCA05D5-7E66-4300-91D1-ACCB8D68443D}" type="presOf" srcId="{4C3720F3-B7B0-499B-9D5A-669893DF7F7A}" destId="{D29B2456-9D6E-460D-A46D-B38ECC123E14}" srcOrd="0"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A042B1-DD80-4818-AB0E-F5E240BE30F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419"/>
        </a:p>
      </dgm:t>
    </dgm:pt>
    <dgm:pt modelId="{942EADDA-036E-4C7A-9331-17540DBDC7B9}">
      <dgm:prSet phldrT="[Texto]" custT="1"/>
      <dgm:spPr/>
      <dgm:t>
        <a:bodyPr/>
        <a:lstStyle/>
        <a:p>
          <a:pPr>
            <a:buFont typeface="Symbol" panose="05050102010706020507" pitchFamily="18" charset="2"/>
            <a:buChar char=""/>
          </a:pPr>
          <a:r>
            <a:rPr lang="es-ES" sz="1400" dirty="0"/>
            <a:t>Determinar los parámetros morfométricos e hidrométricos de la microcuenca del río Portoviejo.</a:t>
          </a:r>
          <a:endParaRPr lang="es-419" sz="1400" dirty="0"/>
        </a:p>
      </dgm:t>
    </dgm:pt>
    <dgm:pt modelId="{13E28713-1B4B-4C79-B54D-6F1C32A8A814}" type="parTrans" cxnId="{D856C607-1704-4293-889A-69F4F181802B}">
      <dgm:prSet/>
      <dgm:spPr/>
      <dgm:t>
        <a:bodyPr/>
        <a:lstStyle/>
        <a:p>
          <a:endParaRPr lang="es-419"/>
        </a:p>
      </dgm:t>
    </dgm:pt>
    <dgm:pt modelId="{DBAC31A6-D232-4C7B-97EA-FEE86DBDC9CD}" type="sibTrans" cxnId="{D856C607-1704-4293-889A-69F4F181802B}">
      <dgm:prSet/>
      <dgm:spPr/>
      <dgm:t>
        <a:bodyPr/>
        <a:lstStyle/>
        <a:p>
          <a:endParaRPr lang="es-419"/>
        </a:p>
      </dgm:t>
    </dgm:pt>
    <dgm:pt modelId="{FB2E96C1-943C-49E6-B5FA-6A14231A9937}">
      <dgm:prSet phldrT="[Texto]" custT="1"/>
      <dgm:spPr/>
      <dgm:t>
        <a:bodyPr/>
        <a:lstStyle/>
        <a:p>
          <a:pPr>
            <a:buFont typeface="Symbol" panose="05050102010706020507" pitchFamily="18" charset="2"/>
            <a:buChar char=""/>
          </a:pPr>
          <a:r>
            <a:rPr lang="es-ES" sz="1400" dirty="0"/>
            <a:t>Determinar parámetros de precipitación e intensidades de la microcuenca del río Portoviejo</a:t>
          </a:r>
          <a:r>
            <a:rPr lang="es-ES" sz="1100" dirty="0"/>
            <a:t>.</a:t>
          </a:r>
          <a:endParaRPr lang="es-419" sz="1100" dirty="0"/>
        </a:p>
      </dgm:t>
    </dgm:pt>
    <dgm:pt modelId="{FF946F61-A428-4E57-ACD2-BCF03BB7D55B}" type="parTrans" cxnId="{3FC9B491-B458-4165-9953-70A29116B125}">
      <dgm:prSet/>
      <dgm:spPr/>
      <dgm:t>
        <a:bodyPr/>
        <a:lstStyle/>
        <a:p>
          <a:endParaRPr lang="es-419"/>
        </a:p>
      </dgm:t>
    </dgm:pt>
    <dgm:pt modelId="{48D795A4-75ED-45EE-BDF0-F25518B8E22E}" type="sibTrans" cxnId="{3FC9B491-B458-4165-9953-70A29116B125}">
      <dgm:prSet/>
      <dgm:spPr/>
      <dgm:t>
        <a:bodyPr/>
        <a:lstStyle/>
        <a:p>
          <a:endParaRPr lang="es-419"/>
        </a:p>
      </dgm:t>
    </dgm:pt>
    <dgm:pt modelId="{2D353D4E-51A8-4F39-B7F3-5FF4E01EB4C0}">
      <dgm:prSet phldrT="[Texto]" custT="1"/>
      <dgm:spPr/>
      <dgm:t>
        <a:bodyPr/>
        <a:lstStyle/>
        <a:p>
          <a:pPr>
            <a:buFont typeface="Symbol" panose="05050102010706020507" pitchFamily="18" charset="2"/>
            <a:buChar char=""/>
          </a:pPr>
          <a:r>
            <a:rPr lang="es-ES" sz="1400" dirty="0"/>
            <a:t>Realizar un análisis granulométrico del cauce principal de la microcuenca del río Portoviejo</a:t>
          </a:r>
          <a:r>
            <a:rPr lang="es-ES" sz="1100" dirty="0"/>
            <a:t>. </a:t>
          </a:r>
          <a:endParaRPr lang="es-419" sz="1100" dirty="0"/>
        </a:p>
      </dgm:t>
    </dgm:pt>
    <dgm:pt modelId="{8917A924-44A2-4916-BCF6-9E784FD554C9}" type="parTrans" cxnId="{A9974E52-E112-4477-92E5-FD2AABF08F03}">
      <dgm:prSet/>
      <dgm:spPr/>
      <dgm:t>
        <a:bodyPr/>
        <a:lstStyle/>
        <a:p>
          <a:endParaRPr lang="es-419"/>
        </a:p>
      </dgm:t>
    </dgm:pt>
    <dgm:pt modelId="{667A544E-65C5-42DA-86C1-C1CB79CE2EB5}" type="sibTrans" cxnId="{A9974E52-E112-4477-92E5-FD2AABF08F03}">
      <dgm:prSet/>
      <dgm:spPr/>
      <dgm:t>
        <a:bodyPr/>
        <a:lstStyle/>
        <a:p>
          <a:endParaRPr lang="es-419"/>
        </a:p>
      </dgm:t>
    </dgm:pt>
    <dgm:pt modelId="{91F1F2FD-A709-49E6-95A8-1DE42B74E519}">
      <dgm:prSet custT="1"/>
      <dgm:spPr/>
      <dgm:t>
        <a:bodyPr/>
        <a:lstStyle/>
        <a:p>
          <a:pPr>
            <a:buFont typeface="Symbol" panose="05050102010706020507" pitchFamily="18" charset="2"/>
            <a:buChar char=""/>
          </a:pPr>
          <a:r>
            <a:rPr lang="es-ES" sz="1200" dirty="0"/>
            <a:t>Comparar los resultados de las zonas posibles de inundación y edificaciones afectadas, obtenidas de las metodologías del modelo bidimensional CAESAR</a:t>
          </a:r>
          <a:r>
            <a:rPr lang="es-ES" sz="1200" b="1" dirty="0"/>
            <a:t>-</a:t>
          </a:r>
          <a:r>
            <a:rPr lang="es-ES" sz="1200" dirty="0"/>
            <a:t>Lisflood y HEC-RAS modelo unidimensional respectivamente. </a:t>
          </a:r>
        </a:p>
      </dgm:t>
    </dgm:pt>
    <dgm:pt modelId="{7CE1A4E8-F1C0-4102-A5CD-345A3CB4D945}" type="parTrans" cxnId="{78B2D44F-800C-4A53-876A-7A88D6D6FF02}">
      <dgm:prSet/>
      <dgm:spPr/>
      <dgm:t>
        <a:bodyPr/>
        <a:lstStyle/>
        <a:p>
          <a:endParaRPr lang="es-419"/>
        </a:p>
      </dgm:t>
    </dgm:pt>
    <dgm:pt modelId="{65A95343-37CF-4718-B349-A842E70C8769}" type="sibTrans" cxnId="{78B2D44F-800C-4A53-876A-7A88D6D6FF02}">
      <dgm:prSet/>
      <dgm:spPr/>
      <dgm:t>
        <a:bodyPr/>
        <a:lstStyle/>
        <a:p>
          <a:endParaRPr lang="es-419"/>
        </a:p>
      </dgm:t>
    </dgm:pt>
    <dgm:pt modelId="{53EB3CA5-A348-4423-86B2-FBFEE1C943E6}">
      <dgm:prSet custT="1"/>
      <dgm:spPr/>
      <dgm:t>
        <a:bodyPr/>
        <a:lstStyle/>
        <a:p>
          <a:pPr>
            <a:buFont typeface="Symbol" panose="05050102010706020507" pitchFamily="18" charset="2"/>
            <a:buChar char=""/>
          </a:pPr>
          <a:r>
            <a:rPr lang="es-ES" sz="1400" dirty="0"/>
            <a:t> Comparar los resultados con la metodología del modelo CAESAR-Lisflood, con inundaciones pasadas 1997-1998</a:t>
          </a:r>
        </a:p>
      </dgm:t>
    </dgm:pt>
    <dgm:pt modelId="{57EFDBD1-C57E-4E82-B361-E4D5F59A3963}" type="parTrans" cxnId="{4E09F9E5-EC4D-44BE-BC80-1DC0D8EB793B}">
      <dgm:prSet/>
      <dgm:spPr/>
      <dgm:t>
        <a:bodyPr/>
        <a:lstStyle/>
        <a:p>
          <a:endParaRPr lang="es-419"/>
        </a:p>
      </dgm:t>
    </dgm:pt>
    <dgm:pt modelId="{CC441F44-E746-4C61-AC78-F8CBFA5482A6}" type="sibTrans" cxnId="{4E09F9E5-EC4D-44BE-BC80-1DC0D8EB793B}">
      <dgm:prSet/>
      <dgm:spPr/>
      <dgm:t>
        <a:bodyPr/>
        <a:lstStyle/>
        <a:p>
          <a:endParaRPr lang="es-419"/>
        </a:p>
      </dgm:t>
    </dgm:pt>
    <dgm:pt modelId="{15503650-D4AA-446D-AA5B-30E055C08057}">
      <dgm:prSet custT="1"/>
      <dgm:spPr/>
      <dgm:t>
        <a:bodyPr/>
        <a:lstStyle/>
        <a:p>
          <a:r>
            <a:rPr lang="es-419" sz="1400" dirty="0"/>
            <a:t> Propuesta de  actividades para la prevención y mitigación de inundaciones </a:t>
          </a:r>
        </a:p>
      </dgm:t>
    </dgm:pt>
    <dgm:pt modelId="{078D2215-8F0A-4DCD-B9A8-B4DB789EADB5}" type="parTrans" cxnId="{19E88613-A9DC-44B7-B718-2C1E8876E431}">
      <dgm:prSet/>
      <dgm:spPr/>
      <dgm:t>
        <a:bodyPr/>
        <a:lstStyle/>
        <a:p>
          <a:endParaRPr lang="es-419"/>
        </a:p>
      </dgm:t>
    </dgm:pt>
    <dgm:pt modelId="{A4EA610F-197E-48C6-B38E-DC49D046BCA3}" type="sibTrans" cxnId="{19E88613-A9DC-44B7-B718-2C1E8876E431}">
      <dgm:prSet/>
      <dgm:spPr/>
      <dgm:t>
        <a:bodyPr/>
        <a:lstStyle/>
        <a:p>
          <a:endParaRPr lang="es-419"/>
        </a:p>
      </dgm:t>
    </dgm:pt>
    <dgm:pt modelId="{FC9262D9-7508-43A7-9F58-2D1ADE2D7A45}">
      <dgm:prSet/>
      <dgm:spPr/>
      <dgm:t>
        <a:bodyPr/>
        <a:lstStyle/>
        <a:p>
          <a:endParaRPr lang="es-419"/>
        </a:p>
      </dgm:t>
    </dgm:pt>
    <dgm:pt modelId="{B81057EB-B3C1-471E-AF03-4DFFF83370AD}" type="parTrans" cxnId="{B7954F8F-3C9A-4961-8ABC-66B7C4BE811C}">
      <dgm:prSet/>
      <dgm:spPr/>
      <dgm:t>
        <a:bodyPr/>
        <a:lstStyle/>
        <a:p>
          <a:endParaRPr lang="es-419"/>
        </a:p>
      </dgm:t>
    </dgm:pt>
    <dgm:pt modelId="{436FF19C-FC64-4871-B551-C064F531385E}" type="sibTrans" cxnId="{B7954F8F-3C9A-4961-8ABC-66B7C4BE811C}">
      <dgm:prSet/>
      <dgm:spPr/>
      <dgm:t>
        <a:bodyPr/>
        <a:lstStyle/>
        <a:p>
          <a:endParaRPr lang="es-419"/>
        </a:p>
      </dgm:t>
    </dgm:pt>
    <dgm:pt modelId="{574435E4-F75B-46D1-AF35-DE50B0C8B5D3}">
      <dgm:prSet/>
      <dgm:spPr/>
      <dgm:t>
        <a:bodyPr/>
        <a:lstStyle/>
        <a:p>
          <a:endParaRPr lang="es-419"/>
        </a:p>
      </dgm:t>
    </dgm:pt>
    <dgm:pt modelId="{A8D74B70-BB4D-4BF9-8E95-07B9ADAD5F04}" type="parTrans" cxnId="{BCC2C976-8F27-4A49-B8C0-5B9C3CA557CB}">
      <dgm:prSet/>
      <dgm:spPr/>
      <dgm:t>
        <a:bodyPr/>
        <a:lstStyle/>
        <a:p>
          <a:endParaRPr lang="es-419"/>
        </a:p>
      </dgm:t>
    </dgm:pt>
    <dgm:pt modelId="{58F6F0A0-0CAC-4DAF-B828-214E30EF6C33}" type="sibTrans" cxnId="{BCC2C976-8F27-4A49-B8C0-5B9C3CA557CB}">
      <dgm:prSet/>
      <dgm:spPr/>
      <dgm:t>
        <a:bodyPr/>
        <a:lstStyle/>
        <a:p>
          <a:endParaRPr lang="es-419"/>
        </a:p>
      </dgm:t>
    </dgm:pt>
    <dgm:pt modelId="{212AE446-220D-4EDD-8A00-EAAE4BD71C69}">
      <dgm:prSet/>
      <dgm:spPr/>
      <dgm:t>
        <a:bodyPr/>
        <a:lstStyle/>
        <a:p>
          <a:endParaRPr lang="es-419"/>
        </a:p>
      </dgm:t>
    </dgm:pt>
    <dgm:pt modelId="{20C12005-3AF6-465C-81A2-1216FF3A017F}" type="parTrans" cxnId="{69150D64-F35B-4485-98CD-0983EF1B8B1D}">
      <dgm:prSet/>
      <dgm:spPr/>
      <dgm:t>
        <a:bodyPr/>
        <a:lstStyle/>
        <a:p>
          <a:endParaRPr lang="es-419"/>
        </a:p>
      </dgm:t>
    </dgm:pt>
    <dgm:pt modelId="{B2EE5C72-9376-4127-AAC8-919E712A5F69}" type="sibTrans" cxnId="{69150D64-F35B-4485-98CD-0983EF1B8B1D}">
      <dgm:prSet/>
      <dgm:spPr/>
      <dgm:t>
        <a:bodyPr/>
        <a:lstStyle/>
        <a:p>
          <a:endParaRPr lang="es-419"/>
        </a:p>
      </dgm:t>
    </dgm:pt>
    <dgm:pt modelId="{E1677B69-49CB-4FF8-A342-3ABC169C5989}">
      <dgm:prSet custT="1"/>
      <dgm:spPr/>
      <dgm:t>
        <a:bodyPr/>
        <a:lstStyle/>
        <a:p>
          <a:pPr>
            <a:buFont typeface="Symbol" panose="05050102010706020507" pitchFamily="18" charset="2"/>
            <a:buChar char=""/>
          </a:pPr>
          <a:r>
            <a:rPr lang="es-ES" sz="1400" dirty="0"/>
            <a:t>Determinar y analizar la peligrosidad de inundación en la parroquia Colón del Cantón Portoviejo. </a:t>
          </a:r>
          <a:endParaRPr lang="es-419" sz="1400" dirty="0"/>
        </a:p>
      </dgm:t>
    </dgm:pt>
    <dgm:pt modelId="{CF37E91A-642B-4B19-839E-2F192DE01F4D}" type="parTrans" cxnId="{2A36F2A1-2CAB-4D1A-A083-8FB9A3F47207}">
      <dgm:prSet/>
      <dgm:spPr/>
      <dgm:t>
        <a:bodyPr/>
        <a:lstStyle/>
        <a:p>
          <a:endParaRPr lang="es-419"/>
        </a:p>
      </dgm:t>
    </dgm:pt>
    <dgm:pt modelId="{41E63A91-DAB0-45C7-BB61-6394527198A3}" type="sibTrans" cxnId="{2A36F2A1-2CAB-4D1A-A083-8FB9A3F47207}">
      <dgm:prSet/>
      <dgm:spPr/>
      <dgm:t>
        <a:bodyPr/>
        <a:lstStyle/>
        <a:p>
          <a:endParaRPr lang="es-419"/>
        </a:p>
      </dgm:t>
    </dgm:pt>
    <dgm:pt modelId="{ACB40D9B-964F-4580-B7E8-767A0F871DB3}" type="pres">
      <dgm:prSet presAssocID="{30A042B1-DD80-4818-AB0E-F5E240BE30F1}" presName="Name0" presStyleCnt="0">
        <dgm:presLayoutVars>
          <dgm:chMax val="7"/>
          <dgm:chPref val="7"/>
          <dgm:dir/>
        </dgm:presLayoutVars>
      </dgm:prSet>
      <dgm:spPr/>
    </dgm:pt>
    <dgm:pt modelId="{5D38D42B-B33F-421C-B965-4EF021FA146D}" type="pres">
      <dgm:prSet presAssocID="{30A042B1-DD80-4818-AB0E-F5E240BE30F1}" presName="Name1" presStyleCnt="0"/>
      <dgm:spPr/>
    </dgm:pt>
    <dgm:pt modelId="{FE89E136-90C8-4A35-9763-8FAF2B01386C}" type="pres">
      <dgm:prSet presAssocID="{30A042B1-DD80-4818-AB0E-F5E240BE30F1}" presName="cycle" presStyleCnt="0"/>
      <dgm:spPr/>
    </dgm:pt>
    <dgm:pt modelId="{C5BC5F23-C036-469A-AB8E-09860D03BF78}" type="pres">
      <dgm:prSet presAssocID="{30A042B1-DD80-4818-AB0E-F5E240BE30F1}" presName="srcNode" presStyleLbl="node1" presStyleIdx="0" presStyleCnt="7"/>
      <dgm:spPr/>
    </dgm:pt>
    <dgm:pt modelId="{2255B464-0FF1-44DC-840C-924A8462B2A9}" type="pres">
      <dgm:prSet presAssocID="{30A042B1-DD80-4818-AB0E-F5E240BE30F1}" presName="conn" presStyleLbl="parChTrans1D2" presStyleIdx="0" presStyleCnt="1"/>
      <dgm:spPr/>
    </dgm:pt>
    <dgm:pt modelId="{9041E500-DA23-46D0-B35F-C6BE870D1F99}" type="pres">
      <dgm:prSet presAssocID="{30A042B1-DD80-4818-AB0E-F5E240BE30F1}" presName="extraNode" presStyleLbl="node1" presStyleIdx="0" presStyleCnt="7"/>
      <dgm:spPr/>
    </dgm:pt>
    <dgm:pt modelId="{57B68476-6770-4190-A6B5-453B61FF19CE}" type="pres">
      <dgm:prSet presAssocID="{30A042B1-DD80-4818-AB0E-F5E240BE30F1}" presName="dstNode" presStyleLbl="node1" presStyleIdx="0" presStyleCnt="7"/>
      <dgm:spPr/>
    </dgm:pt>
    <dgm:pt modelId="{2AEFFD8C-AE64-4B62-A24A-AE0501C80707}" type="pres">
      <dgm:prSet presAssocID="{942EADDA-036E-4C7A-9331-17540DBDC7B9}" presName="text_1" presStyleLbl="node1" presStyleIdx="0" presStyleCnt="7">
        <dgm:presLayoutVars>
          <dgm:bulletEnabled val="1"/>
        </dgm:presLayoutVars>
      </dgm:prSet>
      <dgm:spPr/>
    </dgm:pt>
    <dgm:pt modelId="{8577AEFF-073E-446B-A4A0-92B8A9335DBD}" type="pres">
      <dgm:prSet presAssocID="{942EADDA-036E-4C7A-9331-17540DBDC7B9}" presName="accent_1" presStyleCnt="0"/>
      <dgm:spPr/>
    </dgm:pt>
    <dgm:pt modelId="{A44095CB-A4E0-4FDF-8411-F942882A90E9}" type="pres">
      <dgm:prSet presAssocID="{942EADDA-036E-4C7A-9331-17540DBDC7B9}" presName="accentRepeatNode" presStyleLbl="solidFgAcc1" presStyleIdx="0" presStyleCnt="7"/>
      <dgm:spPr/>
    </dgm:pt>
    <dgm:pt modelId="{A4D77DAD-107E-4076-87F3-10200F9FC71E}" type="pres">
      <dgm:prSet presAssocID="{FB2E96C1-943C-49E6-B5FA-6A14231A9937}" presName="text_2" presStyleLbl="node1" presStyleIdx="1" presStyleCnt="7">
        <dgm:presLayoutVars>
          <dgm:bulletEnabled val="1"/>
        </dgm:presLayoutVars>
      </dgm:prSet>
      <dgm:spPr/>
    </dgm:pt>
    <dgm:pt modelId="{31D7818B-58FD-4094-A22D-66D62C30BC6E}" type="pres">
      <dgm:prSet presAssocID="{FB2E96C1-943C-49E6-B5FA-6A14231A9937}" presName="accent_2" presStyleCnt="0"/>
      <dgm:spPr/>
    </dgm:pt>
    <dgm:pt modelId="{8B10C0D8-4029-41FF-86CD-833B47C67DEF}" type="pres">
      <dgm:prSet presAssocID="{FB2E96C1-943C-49E6-B5FA-6A14231A9937}" presName="accentRepeatNode" presStyleLbl="solidFgAcc1" presStyleIdx="1" presStyleCnt="7"/>
      <dgm:spPr/>
    </dgm:pt>
    <dgm:pt modelId="{ACF45AAF-50F4-4B03-BB0D-B6ACA9DCE49D}" type="pres">
      <dgm:prSet presAssocID="{2D353D4E-51A8-4F39-B7F3-5FF4E01EB4C0}" presName="text_3" presStyleLbl="node1" presStyleIdx="2" presStyleCnt="7">
        <dgm:presLayoutVars>
          <dgm:bulletEnabled val="1"/>
        </dgm:presLayoutVars>
      </dgm:prSet>
      <dgm:spPr/>
    </dgm:pt>
    <dgm:pt modelId="{DC763E6D-1777-45F5-98A7-16A4F3802E31}" type="pres">
      <dgm:prSet presAssocID="{2D353D4E-51A8-4F39-B7F3-5FF4E01EB4C0}" presName="accent_3" presStyleCnt="0"/>
      <dgm:spPr/>
    </dgm:pt>
    <dgm:pt modelId="{1A914B74-26D5-4A67-A6A2-13E30805E91D}" type="pres">
      <dgm:prSet presAssocID="{2D353D4E-51A8-4F39-B7F3-5FF4E01EB4C0}" presName="accentRepeatNode" presStyleLbl="solidFgAcc1" presStyleIdx="2" presStyleCnt="7"/>
      <dgm:spPr/>
    </dgm:pt>
    <dgm:pt modelId="{7942066D-724D-473D-AAEB-9F4C736E3518}" type="pres">
      <dgm:prSet presAssocID="{91F1F2FD-A709-49E6-95A8-1DE42B74E519}" presName="text_4" presStyleLbl="node1" presStyleIdx="3" presStyleCnt="7" custScaleY="141013">
        <dgm:presLayoutVars>
          <dgm:bulletEnabled val="1"/>
        </dgm:presLayoutVars>
      </dgm:prSet>
      <dgm:spPr/>
    </dgm:pt>
    <dgm:pt modelId="{F49FA197-D440-4E9B-AD9F-16334FCB3FAA}" type="pres">
      <dgm:prSet presAssocID="{91F1F2FD-A709-49E6-95A8-1DE42B74E519}" presName="accent_4" presStyleCnt="0"/>
      <dgm:spPr/>
    </dgm:pt>
    <dgm:pt modelId="{B8BCA657-A346-4595-9D2C-21327CE0AA86}" type="pres">
      <dgm:prSet presAssocID="{91F1F2FD-A709-49E6-95A8-1DE42B74E519}" presName="accentRepeatNode" presStyleLbl="solidFgAcc1" presStyleIdx="3" presStyleCnt="7"/>
      <dgm:spPr/>
    </dgm:pt>
    <dgm:pt modelId="{0E1DCC2E-A734-45A6-8CD3-A918DBAD0ADF}" type="pres">
      <dgm:prSet presAssocID="{E1677B69-49CB-4FF8-A342-3ABC169C5989}" presName="text_5" presStyleLbl="node1" presStyleIdx="4" presStyleCnt="7">
        <dgm:presLayoutVars>
          <dgm:bulletEnabled val="1"/>
        </dgm:presLayoutVars>
      </dgm:prSet>
      <dgm:spPr/>
    </dgm:pt>
    <dgm:pt modelId="{62CDB14D-9218-4280-ACF8-47733B6CDB6B}" type="pres">
      <dgm:prSet presAssocID="{E1677B69-49CB-4FF8-A342-3ABC169C5989}" presName="accent_5" presStyleCnt="0"/>
      <dgm:spPr/>
    </dgm:pt>
    <dgm:pt modelId="{CAF8BABB-7A31-467A-9E9E-26E4DFB82265}" type="pres">
      <dgm:prSet presAssocID="{E1677B69-49CB-4FF8-A342-3ABC169C5989}" presName="accentRepeatNode" presStyleLbl="solidFgAcc1" presStyleIdx="4" presStyleCnt="7"/>
      <dgm:spPr/>
    </dgm:pt>
    <dgm:pt modelId="{D7CB1FB8-1F29-448B-A3B2-B13DEC8B0116}" type="pres">
      <dgm:prSet presAssocID="{53EB3CA5-A348-4423-86B2-FBFEE1C943E6}" presName="text_6" presStyleLbl="node1" presStyleIdx="5" presStyleCnt="7">
        <dgm:presLayoutVars>
          <dgm:bulletEnabled val="1"/>
        </dgm:presLayoutVars>
      </dgm:prSet>
      <dgm:spPr/>
    </dgm:pt>
    <dgm:pt modelId="{4FFCB081-F01B-417A-8B40-8B4D203D2A4F}" type="pres">
      <dgm:prSet presAssocID="{53EB3CA5-A348-4423-86B2-FBFEE1C943E6}" presName="accent_6" presStyleCnt="0"/>
      <dgm:spPr/>
    </dgm:pt>
    <dgm:pt modelId="{287424D8-6FBD-4218-852A-146E466BE97D}" type="pres">
      <dgm:prSet presAssocID="{53EB3CA5-A348-4423-86B2-FBFEE1C943E6}" presName="accentRepeatNode" presStyleLbl="solidFgAcc1" presStyleIdx="5" presStyleCnt="7"/>
      <dgm:spPr/>
    </dgm:pt>
    <dgm:pt modelId="{89698758-E490-46FF-AADA-2EA9CD7BBB03}" type="pres">
      <dgm:prSet presAssocID="{15503650-D4AA-446D-AA5B-30E055C08057}" presName="text_7" presStyleLbl="node1" presStyleIdx="6" presStyleCnt="7">
        <dgm:presLayoutVars>
          <dgm:bulletEnabled val="1"/>
        </dgm:presLayoutVars>
      </dgm:prSet>
      <dgm:spPr/>
    </dgm:pt>
    <dgm:pt modelId="{C45DC067-9872-4823-B6F8-7FDB21E4AD58}" type="pres">
      <dgm:prSet presAssocID="{15503650-D4AA-446D-AA5B-30E055C08057}" presName="accent_7" presStyleCnt="0"/>
      <dgm:spPr/>
    </dgm:pt>
    <dgm:pt modelId="{033F9B67-D6EA-4AD0-BA65-2EA729473867}" type="pres">
      <dgm:prSet presAssocID="{15503650-D4AA-446D-AA5B-30E055C08057}" presName="accentRepeatNode" presStyleLbl="solidFgAcc1" presStyleIdx="6" presStyleCnt="7"/>
      <dgm:spPr/>
    </dgm:pt>
  </dgm:ptLst>
  <dgm:cxnLst>
    <dgm:cxn modelId="{D856C607-1704-4293-889A-69F4F181802B}" srcId="{30A042B1-DD80-4818-AB0E-F5E240BE30F1}" destId="{942EADDA-036E-4C7A-9331-17540DBDC7B9}" srcOrd="0" destOrd="0" parTransId="{13E28713-1B4B-4C79-B54D-6F1C32A8A814}" sibTransId="{DBAC31A6-D232-4C7B-97EA-FEE86DBDC9CD}"/>
    <dgm:cxn modelId="{19E88613-A9DC-44B7-B718-2C1E8876E431}" srcId="{30A042B1-DD80-4818-AB0E-F5E240BE30F1}" destId="{15503650-D4AA-446D-AA5B-30E055C08057}" srcOrd="6" destOrd="0" parTransId="{078D2215-8F0A-4DCD-B9A8-B4DB789EADB5}" sibTransId="{A4EA610F-197E-48C6-B38E-DC49D046BCA3}"/>
    <dgm:cxn modelId="{D51DFA1F-F2B1-46B3-AB50-6736D31E7236}" type="presOf" srcId="{E1677B69-49CB-4FF8-A342-3ABC169C5989}" destId="{0E1DCC2E-A734-45A6-8CD3-A918DBAD0ADF}" srcOrd="0" destOrd="0" presId="urn:microsoft.com/office/officeart/2008/layout/VerticalCurvedList"/>
    <dgm:cxn modelId="{69150D64-F35B-4485-98CD-0983EF1B8B1D}" srcId="{30A042B1-DD80-4818-AB0E-F5E240BE30F1}" destId="{212AE446-220D-4EDD-8A00-EAAE4BD71C69}" srcOrd="7" destOrd="0" parTransId="{20C12005-3AF6-465C-81A2-1216FF3A017F}" sibTransId="{B2EE5C72-9376-4127-AAC8-919E712A5F69}"/>
    <dgm:cxn modelId="{78B2D44F-800C-4A53-876A-7A88D6D6FF02}" srcId="{30A042B1-DD80-4818-AB0E-F5E240BE30F1}" destId="{91F1F2FD-A709-49E6-95A8-1DE42B74E519}" srcOrd="3" destOrd="0" parTransId="{7CE1A4E8-F1C0-4102-A5CD-345A3CB4D945}" sibTransId="{65A95343-37CF-4718-B349-A842E70C8769}"/>
    <dgm:cxn modelId="{606DAB50-C202-467D-9D98-81B01256BA24}" type="presOf" srcId="{2D353D4E-51A8-4F39-B7F3-5FF4E01EB4C0}" destId="{ACF45AAF-50F4-4B03-BB0D-B6ACA9DCE49D}" srcOrd="0" destOrd="0" presId="urn:microsoft.com/office/officeart/2008/layout/VerticalCurvedList"/>
    <dgm:cxn modelId="{A9974E52-E112-4477-92E5-FD2AABF08F03}" srcId="{30A042B1-DD80-4818-AB0E-F5E240BE30F1}" destId="{2D353D4E-51A8-4F39-B7F3-5FF4E01EB4C0}" srcOrd="2" destOrd="0" parTransId="{8917A924-44A2-4916-BCF6-9E784FD554C9}" sibTransId="{667A544E-65C5-42DA-86C1-C1CB79CE2EB5}"/>
    <dgm:cxn modelId="{BCC2C976-8F27-4A49-B8C0-5B9C3CA557CB}" srcId="{30A042B1-DD80-4818-AB0E-F5E240BE30F1}" destId="{574435E4-F75B-46D1-AF35-DE50B0C8B5D3}" srcOrd="8" destOrd="0" parTransId="{A8D74B70-BB4D-4BF9-8E95-07B9ADAD5F04}" sibTransId="{58F6F0A0-0CAC-4DAF-B828-214E30EF6C33}"/>
    <dgm:cxn modelId="{B7954F8F-3C9A-4961-8ABC-66B7C4BE811C}" srcId="{30A042B1-DD80-4818-AB0E-F5E240BE30F1}" destId="{FC9262D9-7508-43A7-9F58-2D1ADE2D7A45}" srcOrd="9" destOrd="0" parTransId="{B81057EB-B3C1-471E-AF03-4DFFF83370AD}" sibTransId="{436FF19C-FC64-4871-B551-C064F531385E}"/>
    <dgm:cxn modelId="{3FC9B491-B458-4165-9953-70A29116B125}" srcId="{30A042B1-DD80-4818-AB0E-F5E240BE30F1}" destId="{FB2E96C1-943C-49E6-B5FA-6A14231A9937}" srcOrd="1" destOrd="0" parTransId="{FF946F61-A428-4E57-ACD2-BCF03BB7D55B}" sibTransId="{48D795A4-75ED-45EE-BDF0-F25518B8E22E}"/>
    <dgm:cxn modelId="{C883CB9F-8807-45C6-B9FD-F6653637C7F0}" type="presOf" srcId="{30A042B1-DD80-4818-AB0E-F5E240BE30F1}" destId="{ACB40D9B-964F-4580-B7E8-767A0F871DB3}" srcOrd="0" destOrd="0" presId="urn:microsoft.com/office/officeart/2008/layout/VerticalCurvedList"/>
    <dgm:cxn modelId="{2A36F2A1-2CAB-4D1A-A083-8FB9A3F47207}" srcId="{30A042B1-DD80-4818-AB0E-F5E240BE30F1}" destId="{E1677B69-49CB-4FF8-A342-3ABC169C5989}" srcOrd="4" destOrd="0" parTransId="{CF37E91A-642B-4B19-839E-2F192DE01F4D}" sibTransId="{41E63A91-DAB0-45C7-BB61-6394527198A3}"/>
    <dgm:cxn modelId="{84F886BC-AA9D-4285-89B8-DBB2E1D001EA}" type="presOf" srcId="{15503650-D4AA-446D-AA5B-30E055C08057}" destId="{89698758-E490-46FF-AADA-2EA9CD7BBB03}" srcOrd="0" destOrd="0" presId="urn:microsoft.com/office/officeart/2008/layout/VerticalCurvedList"/>
    <dgm:cxn modelId="{AAE3F2C0-A8B9-43DF-902D-F6BC5B5106E3}" type="presOf" srcId="{DBAC31A6-D232-4C7B-97EA-FEE86DBDC9CD}" destId="{2255B464-0FF1-44DC-840C-924A8462B2A9}" srcOrd="0" destOrd="0" presId="urn:microsoft.com/office/officeart/2008/layout/VerticalCurvedList"/>
    <dgm:cxn modelId="{AB8638C5-5B0F-4013-ACEE-7BF0DCB21782}" type="presOf" srcId="{FB2E96C1-943C-49E6-B5FA-6A14231A9937}" destId="{A4D77DAD-107E-4076-87F3-10200F9FC71E}" srcOrd="0" destOrd="0" presId="urn:microsoft.com/office/officeart/2008/layout/VerticalCurvedList"/>
    <dgm:cxn modelId="{B730A7DE-3CA0-4734-A6CE-98E792AC00AA}" type="presOf" srcId="{91F1F2FD-A709-49E6-95A8-1DE42B74E519}" destId="{7942066D-724D-473D-AAEB-9F4C736E3518}" srcOrd="0" destOrd="0" presId="urn:microsoft.com/office/officeart/2008/layout/VerticalCurvedList"/>
    <dgm:cxn modelId="{4E09F9E5-EC4D-44BE-BC80-1DC0D8EB793B}" srcId="{30A042B1-DD80-4818-AB0E-F5E240BE30F1}" destId="{53EB3CA5-A348-4423-86B2-FBFEE1C943E6}" srcOrd="5" destOrd="0" parTransId="{57EFDBD1-C57E-4E82-B361-E4D5F59A3963}" sibTransId="{CC441F44-E746-4C61-AC78-F8CBFA5482A6}"/>
    <dgm:cxn modelId="{A64A74FC-E109-419D-A184-05B1005340EE}" type="presOf" srcId="{53EB3CA5-A348-4423-86B2-FBFEE1C943E6}" destId="{D7CB1FB8-1F29-448B-A3B2-B13DEC8B0116}" srcOrd="0" destOrd="0" presId="urn:microsoft.com/office/officeart/2008/layout/VerticalCurvedList"/>
    <dgm:cxn modelId="{12A3B1FD-63E1-4AED-B3F1-F1D8523C40AC}" type="presOf" srcId="{942EADDA-036E-4C7A-9331-17540DBDC7B9}" destId="{2AEFFD8C-AE64-4B62-A24A-AE0501C80707}" srcOrd="0" destOrd="0" presId="urn:microsoft.com/office/officeart/2008/layout/VerticalCurvedList"/>
    <dgm:cxn modelId="{4F96D014-4699-40DA-81BA-E1F06D0E6225}" type="presParOf" srcId="{ACB40D9B-964F-4580-B7E8-767A0F871DB3}" destId="{5D38D42B-B33F-421C-B965-4EF021FA146D}" srcOrd="0" destOrd="0" presId="urn:microsoft.com/office/officeart/2008/layout/VerticalCurvedList"/>
    <dgm:cxn modelId="{70DDAF50-4E40-4582-AC5B-6B0E85EB3674}" type="presParOf" srcId="{5D38D42B-B33F-421C-B965-4EF021FA146D}" destId="{FE89E136-90C8-4A35-9763-8FAF2B01386C}" srcOrd="0" destOrd="0" presId="urn:microsoft.com/office/officeart/2008/layout/VerticalCurvedList"/>
    <dgm:cxn modelId="{A9A7CDCE-FA60-4071-954F-F124EFF42AA3}" type="presParOf" srcId="{FE89E136-90C8-4A35-9763-8FAF2B01386C}" destId="{C5BC5F23-C036-469A-AB8E-09860D03BF78}" srcOrd="0" destOrd="0" presId="urn:microsoft.com/office/officeart/2008/layout/VerticalCurvedList"/>
    <dgm:cxn modelId="{1FC9F5F5-0910-4773-9E6B-7ADB7C97B781}" type="presParOf" srcId="{FE89E136-90C8-4A35-9763-8FAF2B01386C}" destId="{2255B464-0FF1-44DC-840C-924A8462B2A9}" srcOrd="1" destOrd="0" presId="urn:microsoft.com/office/officeart/2008/layout/VerticalCurvedList"/>
    <dgm:cxn modelId="{147CB708-B61D-41CE-80A4-266C29A14E64}" type="presParOf" srcId="{FE89E136-90C8-4A35-9763-8FAF2B01386C}" destId="{9041E500-DA23-46D0-B35F-C6BE870D1F99}" srcOrd="2" destOrd="0" presId="urn:microsoft.com/office/officeart/2008/layout/VerticalCurvedList"/>
    <dgm:cxn modelId="{782C4FF2-9028-4808-92BB-BF0637388CE2}" type="presParOf" srcId="{FE89E136-90C8-4A35-9763-8FAF2B01386C}" destId="{57B68476-6770-4190-A6B5-453B61FF19CE}" srcOrd="3" destOrd="0" presId="urn:microsoft.com/office/officeart/2008/layout/VerticalCurvedList"/>
    <dgm:cxn modelId="{C36F2182-4804-4DEF-B41A-47D3CE5D4E89}" type="presParOf" srcId="{5D38D42B-B33F-421C-B965-4EF021FA146D}" destId="{2AEFFD8C-AE64-4B62-A24A-AE0501C80707}" srcOrd="1" destOrd="0" presId="urn:microsoft.com/office/officeart/2008/layout/VerticalCurvedList"/>
    <dgm:cxn modelId="{6A9F5E35-DB5A-49D7-A979-2878D455296C}" type="presParOf" srcId="{5D38D42B-B33F-421C-B965-4EF021FA146D}" destId="{8577AEFF-073E-446B-A4A0-92B8A9335DBD}" srcOrd="2" destOrd="0" presId="urn:microsoft.com/office/officeart/2008/layout/VerticalCurvedList"/>
    <dgm:cxn modelId="{D1055587-27C7-4302-9307-776020D779D7}" type="presParOf" srcId="{8577AEFF-073E-446B-A4A0-92B8A9335DBD}" destId="{A44095CB-A4E0-4FDF-8411-F942882A90E9}" srcOrd="0" destOrd="0" presId="urn:microsoft.com/office/officeart/2008/layout/VerticalCurvedList"/>
    <dgm:cxn modelId="{89FF049A-DFA8-473A-9B24-39E9D703AC81}" type="presParOf" srcId="{5D38D42B-B33F-421C-B965-4EF021FA146D}" destId="{A4D77DAD-107E-4076-87F3-10200F9FC71E}" srcOrd="3" destOrd="0" presId="urn:microsoft.com/office/officeart/2008/layout/VerticalCurvedList"/>
    <dgm:cxn modelId="{6A400CC1-239D-406A-8631-19B38F5F6F01}" type="presParOf" srcId="{5D38D42B-B33F-421C-B965-4EF021FA146D}" destId="{31D7818B-58FD-4094-A22D-66D62C30BC6E}" srcOrd="4" destOrd="0" presId="urn:microsoft.com/office/officeart/2008/layout/VerticalCurvedList"/>
    <dgm:cxn modelId="{EC11CA19-AAB2-44A5-A738-69FFA65E8F57}" type="presParOf" srcId="{31D7818B-58FD-4094-A22D-66D62C30BC6E}" destId="{8B10C0D8-4029-41FF-86CD-833B47C67DEF}" srcOrd="0" destOrd="0" presId="urn:microsoft.com/office/officeart/2008/layout/VerticalCurvedList"/>
    <dgm:cxn modelId="{A00E510D-2780-4EB5-8F88-F9FF2B6E3673}" type="presParOf" srcId="{5D38D42B-B33F-421C-B965-4EF021FA146D}" destId="{ACF45AAF-50F4-4B03-BB0D-B6ACA9DCE49D}" srcOrd="5" destOrd="0" presId="urn:microsoft.com/office/officeart/2008/layout/VerticalCurvedList"/>
    <dgm:cxn modelId="{5A87B204-1A31-43D7-885C-3626B20ACBCD}" type="presParOf" srcId="{5D38D42B-B33F-421C-B965-4EF021FA146D}" destId="{DC763E6D-1777-45F5-98A7-16A4F3802E31}" srcOrd="6" destOrd="0" presId="urn:microsoft.com/office/officeart/2008/layout/VerticalCurvedList"/>
    <dgm:cxn modelId="{DBD55B51-6609-4BE1-A785-959C85F05CED}" type="presParOf" srcId="{DC763E6D-1777-45F5-98A7-16A4F3802E31}" destId="{1A914B74-26D5-4A67-A6A2-13E30805E91D}" srcOrd="0" destOrd="0" presId="urn:microsoft.com/office/officeart/2008/layout/VerticalCurvedList"/>
    <dgm:cxn modelId="{BC16B810-964B-439F-AE69-606ACA1B1E78}" type="presParOf" srcId="{5D38D42B-B33F-421C-B965-4EF021FA146D}" destId="{7942066D-724D-473D-AAEB-9F4C736E3518}" srcOrd="7" destOrd="0" presId="urn:microsoft.com/office/officeart/2008/layout/VerticalCurvedList"/>
    <dgm:cxn modelId="{93D821F2-BDD1-4BCE-A351-1CA28446690D}" type="presParOf" srcId="{5D38D42B-B33F-421C-B965-4EF021FA146D}" destId="{F49FA197-D440-4E9B-AD9F-16334FCB3FAA}" srcOrd="8" destOrd="0" presId="urn:microsoft.com/office/officeart/2008/layout/VerticalCurvedList"/>
    <dgm:cxn modelId="{05E87640-D049-4AE7-A050-25FD32DB814D}" type="presParOf" srcId="{F49FA197-D440-4E9B-AD9F-16334FCB3FAA}" destId="{B8BCA657-A346-4595-9D2C-21327CE0AA86}" srcOrd="0" destOrd="0" presId="urn:microsoft.com/office/officeart/2008/layout/VerticalCurvedList"/>
    <dgm:cxn modelId="{B57AEDBD-DEFE-480F-863F-9CEE467E4B6C}" type="presParOf" srcId="{5D38D42B-B33F-421C-B965-4EF021FA146D}" destId="{0E1DCC2E-A734-45A6-8CD3-A918DBAD0ADF}" srcOrd="9" destOrd="0" presId="urn:microsoft.com/office/officeart/2008/layout/VerticalCurvedList"/>
    <dgm:cxn modelId="{DCD9BFF3-0979-4E4D-9560-0B44146EE648}" type="presParOf" srcId="{5D38D42B-B33F-421C-B965-4EF021FA146D}" destId="{62CDB14D-9218-4280-ACF8-47733B6CDB6B}" srcOrd="10" destOrd="0" presId="urn:microsoft.com/office/officeart/2008/layout/VerticalCurvedList"/>
    <dgm:cxn modelId="{6B1E28BF-EB8B-40AF-BD33-DF8E5C3203DE}" type="presParOf" srcId="{62CDB14D-9218-4280-ACF8-47733B6CDB6B}" destId="{CAF8BABB-7A31-467A-9E9E-26E4DFB82265}" srcOrd="0" destOrd="0" presId="urn:microsoft.com/office/officeart/2008/layout/VerticalCurvedList"/>
    <dgm:cxn modelId="{60B3DC92-44F4-468C-8CB6-2B6E8B1D0AE2}" type="presParOf" srcId="{5D38D42B-B33F-421C-B965-4EF021FA146D}" destId="{D7CB1FB8-1F29-448B-A3B2-B13DEC8B0116}" srcOrd="11" destOrd="0" presId="urn:microsoft.com/office/officeart/2008/layout/VerticalCurvedList"/>
    <dgm:cxn modelId="{A58F8CC8-5A0F-4425-9A19-0D61FC51397E}" type="presParOf" srcId="{5D38D42B-B33F-421C-B965-4EF021FA146D}" destId="{4FFCB081-F01B-417A-8B40-8B4D203D2A4F}" srcOrd="12" destOrd="0" presId="urn:microsoft.com/office/officeart/2008/layout/VerticalCurvedList"/>
    <dgm:cxn modelId="{7B203C60-72AC-4C21-97BD-B43B3EDEF106}" type="presParOf" srcId="{4FFCB081-F01B-417A-8B40-8B4D203D2A4F}" destId="{287424D8-6FBD-4218-852A-146E466BE97D}" srcOrd="0" destOrd="0" presId="urn:microsoft.com/office/officeart/2008/layout/VerticalCurvedList"/>
    <dgm:cxn modelId="{34B1141E-F8AC-4048-B0B9-647868C895B4}" type="presParOf" srcId="{5D38D42B-B33F-421C-B965-4EF021FA146D}" destId="{89698758-E490-46FF-AADA-2EA9CD7BBB03}" srcOrd="13" destOrd="0" presId="urn:microsoft.com/office/officeart/2008/layout/VerticalCurvedList"/>
    <dgm:cxn modelId="{FD7D7107-166D-4D52-BDDF-BC5E9E5FC4AE}" type="presParOf" srcId="{5D38D42B-B33F-421C-B965-4EF021FA146D}" destId="{C45DC067-9872-4823-B6F8-7FDB21E4AD58}" srcOrd="14" destOrd="0" presId="urn:microsoft.com/office/officeart/2008/layout/VerticalCurvedList"/>
    <dgm:cxn modelId="{D7FD29F2-7D90-4E6D-ABAC-F8D284BA7BE7}" type="presParOf" srcId="{C45DC067-9872-4823-B6F8-7FDB21E4AD58}" destId="{033F9B67-D6EA-4AD0-BA65-2EA729473867}"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9FFB47-2129-47C6-93EE-8FDB46C8D73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419"/>
        </a:p>
      </dgm:t>
    </dgm:pt>
    <dgm:pt modelId="{81AE1CBE-775B-48A6-90C7-58AB9C039800}">
      <dgm:prSet phldrT="[Texto]" custT="1"/>
      <dgm:spPr/>
      <dgm:t>
        <a:bodyPr/>
        <a:lstStyle/>
        <a:p>
          <a:r>
            <a:rPr lang="es-419" sz="2000" dirty="0"/>
            <a:t>1. Elevación </a:t>
          </a:r>
        </a:p>
      </dgm:t>
    </dgm:pt>
    <dgm:pt modelId="{4CD6CFC7-E168-4EFB-B43A-EB9242ED8FE0}" type="parTrans" cxnId="{BB95C057-FEA1-4A9F-A500-8024EE0AFBE7}">
      <dgm:prSet/>
      <dgm:spPr/>
      <dgm:t>
        <a:bodyPr/>
        <a:lstStyle/>
        <a:p>
          <a:endParaRPr lang="es-419" sz="2000"/>
        </a:p>
      </dgm:t>
    </dgm:pt>
    <dgm:pt modelId="{F5EF0FC5-6822-4A32-847B-656E4EC30A5D}" type="sibTrans" cxnId="{BB95C057-FEA1-4A9F-A500-8024EE0AFBE7}">
      <dgm:prSet/>
      <dgm:spPr/>
      <dgm:t>
        <a:bodyPr/>
        <a:lstStyle/>
        <a:p>
          <a:endParaRPr lang="es-419" sz="2000"/>
        </a:p>
      </dgm:t>
    </dgm:pt>
    <dgm:pt modelId="{ED5B60A2-804B-4B50-99AD-45589A83A323}">
      <dgm:prSet phldrT="[Texto]" custT="1"/>
      <dgm:spPr/>
      <dgm:t>
        <a:bodyPr/>
        <a:lstStyle/>
        <a:p>
          <a:r>
            <a:rPr lang="es-419" sz="2000" dirty="0"/>
            <a:t>2. Descarga de Agua  </a:t>
          </a:r>
        </a:p>
      </dgm:t>
    </dgm:pt>
    <dgm:pt modelId="{1F90B557-4826-40F3-8810-17F8CF0C385C}" type="parTrans" cxnId="{1D6CFA06-C5B1-4302-A5A0-86ED14C9BABF}">
      <dgm:prSet/>
      <dgm:spPr/>
      <dgm:t>
        <a:bodyPr/>
        <a:lstStyle/>
        <a:p>
          <a:endParaRPr lang="es-419" sz="2000"/>
        </a:p>
      </dgm:t>
    </dgm:pt>
    <dgm:pt modelId="{1F8043AA-265C-4DF6-8C46-EA11638ACF0B}" type="sibTrans" cxnId="{1D6CFA06-C5B1-4302-A5A0-86ED14C9BABF}">
      <dgm:prSet/>
      <dgm:spPr/>
      <dgm:t>
        <a:bodyPr/>
        <a:lstStyle/>
        <a:p>
          <a:endParaRPr lang="es-419" sz="2000"/>
        </a:p>
      </dgm:t>
    </dgm:pt>
    <dgm:pt modelId="{BCAAA89C-3CBB-4CB2-BD15-C9DFEC254C08}">
      <dgm:prSet phldrT="[Texto]" custT="1"/>
      <dgm:spPr/>
      <dgm:t>
        <a:bodyPr/>
        <a:lstStyle/>
        <a:p>
          <a:r>
            <a:rPr lang="es-419" sz="2000" dirty="0"/>
            <a:t>3. Altura o profundidad de flujo</a:t>
          </a:r>
        </a:p>
      </dgm:t>
    </dgm:pt>
    <dgm:pt modelId="{075D98D4-3740-4AB3-8D55-0B36BE435103}" type="parTrans" cxnId="{17920FA1-B4CB-4462-A17A-8C79D6C65ECD}">
      <dgm:prSet/>
      <dgm:spPr/>
      <dgm:t>
        <a:bodyPr/>
        <a:lstStyle/>
        <a:p>
          <a:endParaRPr lang="es-419" sz="2000"/>
        </a:p>
      </dgm:t>
    </dgm:pt>
    <dgm:pt modelId="{F5686C1A-6751-42A7-A450-D4EF3B76F0ED}" type="sibTrans" cxnId="{17920FA1-B4CB-4462-A17A-8C79D6C65ECD}">
      <dgm:prSet/>
      <dgm:spPr/>
      <dgm:t>
        <a:bodyPr/>
        <a:lstStyle/>
        <a:p>
          <a:endParaRPr lang="es-419" sz="2000"/>
        </a:p>
      </dgm:t>
    </dgm:pt>
    <dgm:pt modelId="{B83BA955-6919-41C5-83A6-DFCAC241DA15}">
      <dgm:prSet phldrT="[Texto]" custT="1"/>
      <dgm:spPr/>
      <dgm:t>
        <a:bodyPr/>
        <a:lstStyle/>
        <a:p>
          <a:r>
            <a:rPr lang="es-419" sz="2000" dirty="0"/>
            <a:t>4. Tamaño granulométrico  </a:t>
          </a:r>
        </a:p>
      </dgm:t>
    </dgm:pt>
    <dgm:pt modelId="{A2DB85BF-5DE7-478C-B147-CA8E6AAEC840}" type="parTrans" cxnId="{7A91B52F-F466-4B4C-A43D-9DC7C9115DB0}">
      <dgm:prSet/>
      <dgm:spPr/>
      <dgm:t>
        <a:bodyPr/>
        <a:lstStyle/>
        <a:p>
          <a:endParaRPr lang="es-419" sz="2000"/>
        </a:p>
      </dgm:t>
    </dgm:pt>
    <dgm:pt modelId="{910AFA2A-167C-42D5-BF0A-D3684DE77AA5}" type="sibTrans" cxnId="{7A91B52F-F466-4B4C-A43D-9DC7C9115DB0}">
      <dgm:prSet/>
      <dgm:spPr/>
      <dgm:t>
        <a:bodyPr/>
        <a:lstStyle/>
        <a:p>
          <a:endParaRPr lang="es-419" sz="2000"/>
        </a:p>
      </dgm:t>
    </dgm:pt>
    <dgm:pt modelId="{4791027D-99D5-4B26-AD18-527A513D41B8}">
      <dgm:prSet phldrT="[Texto]" custT="1"/>
      <dgm:spPr/>
      <dgm:t>
        <a:bodyPr/>
        <a:lstStyle/>
        <a:p>
          <a:r>
            <a:rPr lang="es-419" sz="2000" dirty="0"/>
            <a:t>5. Área de drenaje </a:t>
          </a:r>
        </a:p>
      </dgm:t>
    </dgm:pt>
    <dgm:pt modelId="{F1ED943E-46F3-4AF7-8C50-DFB8C7A2A414}" type="parTrans" cxnId="{3E522DC2-74EE-4B2F-A865-66010FF3C2DC}">
      <dgm:prSet/>
      <dgm:spPr/>
      <dgm:t>
        <a:bodyPr/>
        <a:lstStyle/>
        <a:p>
          <a:endParaRPr lang="es-419" sz="2000"/>
        </a:p>
      </dgm:t>
    </dgm:pt>
    <dgm:pt modelId="{F316EA76-A253-4D90-BB71-91B143883D3D}" type="sibTrans" cxnId="{3E522DC2-74EE-4B2F-A865-66010FF3C2DC}">
      <dgm:prSet/>
      <dgm:spPr/>
      <dgm:t>
        <a:bodyPr/>
        <a:lstStyle/>
        <a:p>
          <a:endParaRPr lang="es-419" sz="2000"/>
        </a:p>
      </dgm:t>
    </dgm:pt>
    <dgm:pt modelId="{7340B90E-D5A5-41A2-B19A-75B4653A406D}" type="pres">
      <dgm:prSet presAssocID="{869FFB47-2129-47C6-93EE-8FDB46C8D730}" presName="diagram" presStyleCnt="0">
        <dgm:presLayoutVars>
          <dgm:dir/>
          <dgm:resizeHandles val="exact"/>
        </dgm:presLayoutVars>
      </dgm:prSet>
      <dgm:spPr/>
    </dgm:pt>
    <dgm:pt modelId="{E0622257-88DF-44EE-9CE0-D1BE77CA3804}" type="pres">
      <dgm:prSet presAssocID="{81AE1CBE-775B-48A6-90C7-58AB9C039800}" presName="node" presStyleLbl="node1" presStyleIdx="0" presStyleCnt="5">
        <dgm:presLayoutVars>
          <dgm:bulletEnabled val="1"/>
        </dgm:presLayoutVars>
      </dgm:prSet>
      <dgm:spPr/>
    </dgm:pt>
    <dgm:pt modelId="{C876BABB-8009-4313-86F7-4FBD9269D2A2}" type="pres">
      <dgm:prSet presAssocID="{F5EF0FC5-6822-4A32-847B-656E4EC30A5D}" presName="sibTrans" presStyleCnt="0"/>
      <dgm:spPr/>
    </dgm:pt>
    <dgm:pt modelId="{C55C72C3-2D8A-43CB-BFD4-9C80F86123A5}" type="pres">
      <dgm:prSet presAssocID="{ED5B60A2-804B-4B50-99AD-45589A83A323}" presName="node" presStyleLbl="node1" presStyleIdx="1" presStyleCnt="5" custLinFactNeighborX="-2752" custLinFactNeighborY="1473">
        <dgm:presLayoutVars>
          <dgm:bulletEnabled val="1"/>
        </dgm:presLayoutVars>
      </dgm:prSet>
      <dgm:spPr/>
    </dgm:pt>
    <dgm:pt modelId="{3F346D78-34A4-47EF-B655-BE7B9AFD3643}" type="pres">
      <dgm:prSet presAssocID="{1F8043AA-265C-4DF6-8C46-EA11638ACF0B}" presName="sibTrans" presStyleCnt="0"/>
      <dgm:spPr/>
    </dgm:pt>
    <dgm:pt modelId="{6E5CE6C5-B8C8-47E6-915D-FA6193337BF8}" type="pres">
      <dgm:prSet presAssocID="{BCAAA89C-3CBB-4CB2-BD15-C9DFEC254C08}" presName="node" presStyleLbl="node1" presStyleIdx="2" presStyleCnt="5">
        <dgm:presLayoutVars>
          <dgm:bulletEnabled val="1"/>
        </dgm:presLayoutVars>
      </dgm:prSet>
      <dgm:spPr/>
    </dgm:pt>
    <dgm:pt modelId="{C4CBCE4C-E266-476E-B64F-6A0814D314C6}" type="pres">
      <dgm:prSet presAssocID="{F5686C1A-6751-42A7-A450-D4EF3B76F0ED}" presName="sibTrans" presStyleCnt="0"/>
      <dgm:spPr/>
    </dgm:pt>
    <dgm:pt modelId="{DC5653EB-D892-4D43-A971-BA0397A5B285}" type="pres">
      <dgm:prSet presAssocID="{B83BA955-6919-41C5-83A6-DFCAC241DA15}" presName="node" presStyleLbl="node1" presStyleIdx="3" presStyleCnt="5">
        <dgm:presLayoutVars>
          <dgm:bulletEnabled val="1"/>
        </dgm:presLayoutVars>
      </dgm:prSet>
      <dgm:spPr/>
    </dgm:pt>
    <dgm:pt modelId="{A9756AF5-1B5E-496E-B457-D5437D4BA24D}" type="pres">
      <dgm:prSet presAssocID="{910AFA2A-167C-42D5-BF0A-D3684DE77AA5}" presName="sibTrans" presStyleCnt="0"/>
      <dgm:spPr/>
    </dgm:pt>
    <dgm:pt modelId="{42F0961C-9EF9-4A86-B554-93C1028E4C45}" type="pres">
      <dgm:prSet presAssocID="{4791027D-99D5-4B26-AD18-527A513D41B8}" presName="node" presStyleLbl="node1" presStyleIdx="4" presStyleCnt="5">
        <dgm:presLayoutVars>
          <dgm:bulletEnabled val="1"/>
        </dgm:presLayoutVars>
      </dgm:prSet>
      <dgm:spPr/>
    </dgm:pt>
  </dgm:ptLst>
  <dgm:cxnLst>
    <dgm:cxn modelId="{1D6CFA06-C5B1-4302-A5A0-86ED14C9BABF}" srcId="{869FFB47-2129-47C6-93EE-8FDB46C8D730}" destId="{ED5B60A2-804B-4B50-99AD-45589A83A323}" srcOrd="1" destOrd="0" parTransId="{1F90B557-4826-40F3-8810-17F8CF0C385C}" sibTransId="{1F8043AA-265C-4DF6-8C46-EA11638ACF0B}"/>
    <dgm:cxn modelId="{CD923F2A-8CE3-4ADC-90CD-40C79AA7EF68}" type="presOf" srcId="{81AE1CBE-775B-48A6-90C7-58AB9C039800}" destId="{E0622257-88DF-44EE-9CE0-D1BE77CA3804}" srcOrd="0" destOrd="0" presId="urn:microsoft.com/office/officeart/2005/8/layout/default"/>
    <dgm:cxn modelId="{7A91B52F-F466-4B4C-A43D-9DC7C9115DB0}" srcId="{869FFB47-2129-47C6-93EE-8FDB46C8D730}" destId="{B83BA955-6919-41C5-83A6-DFCAC241DA15}" srcOrd="3" destOrd="0" parTransId="{A2DB85BF-5DE7-478C-B147-CA8E6AAEC840}" sibTransId="{910AFA2A-167C-42D5-BF0A-D3684DE77AA5}"/>
    <dgm:cxn modelId="{9DA4633B-5DD1-4978-BEAD-03BD0486278E}" type="presOf" srcId="{ED5B60A2-804B-4B50-99AD-45589A83A323}" destId="{C55C72C3-2D8A-43CB-BFD4-9C80F86123A5}" srcOrd="0" destOrd="0" presId="urn:microsoft.com/office/officeart/2005/8/layout/default"/>
    <dgm:cxn modelId="{BB95C057-FEA1-4A9F-A500-8024EE0AFBE7}" srcId="{869FFB47-2129-47C6-93EE-8FDB46C8D730}" destId="{81AE1CBE-775B-48A6-90C7-58AB9C039800}" srcOrd="0" destOrd="0" parTransId="{4CD6CFC7-E168-4EFB-B43A-EB9242ED8FE0}" sibTransId="{F5EF0FC5-6822-4A32-847B-656E4EC30A5D}"/>
    <dgm:cxn modelId="{17920FA1-B4CB-4462-A17A-8C79D6C65ECD}" srcId="{869FFB47-2129-47C6-93EE-8FDB46C8D730}" destId="{BCAAA89C-3CBB-4CB2-BD15-C9DFEC254C08}" srcOrd="2" destOrd="0" parTransId="{075D98D4-3740-4AB3-8D55-0B36BE435103}" sibTransId="{F5686C1A-6751-42A7-A450-D4EF3B76F0ED}"/>
    <dgm:cxn modelId="{51F646A7-E700-4893-BF8C-15AE60A61807}" type="presOf" srcId="{B83BA955-6919-41C5-83A6-DFCAC241DA15}" destId="{DC5653EB-D892-4D43-A971-BA0397A5B285}" srcOrd="0" destOrd="0" presId="urn:microsoft.com/office/officeart/2005/8/layout/default"/>
    <dgm:cxn modelId="{723CE4A9-4A3D-4D80-98F0-D57EB7E31F80}" type="presOf" srcId="{869FFB47-2129-47C6-93EE-8FDB46C8D730}" destId="{7340B90E-D5A5-41A2-B19A-75B4653A406D}" srcOrd="0" destOrd="0" presId="urn:microsoft.com/office/officeart/2005/8/layout/default"/>
    <dgm:cxn modelId="{928500B3-FD81-4B66-87C9-8F842E673347}" type="presOf" srcId="{BCAAA89C-3CBB-4CB2-BD15-C9DFEC254C08}" destId="{6E5CE6C5-B8C8-47E6-915D-FA6193337BF8}" srcOrd="0" destOrd="0" presId="urn:microsoft.com/office/officeart/2005/8/layout/default"/>
    <dgm:cxn modelId="{3E522DC2-74EE-4B2F-A865-66010FF3C2DC}" srcId="{869FFB47-2129-47C6-93EE-8FDB46C8D730}" destId="{4791027D-99D5-4B26-AD18-527A513D41B8}" srcOrd="4" destOrd="0" parTransId="{F1ED943E-46F3-4AF7-8C50-DFB8C7A2A414}" sibTransId="{F316EA76-A253-4D90-BB71-91B143883D3D}"/>
    <dgm:cxn modelId="{9C720BE5-4634-4C96-8103-3F1341F8AE34}" type="presOf" srcId="{4791027D-99D5-4B26-AD18-527A513D41B8}" destId="{42F0961C-9EF9-4A86-B554-93C1028E4C45}" srcOrd="0" destOrd="0" presId="urn:microsoft.com/office/officeart/2005/8/layout/default"/>
    <dgm:cxn modelId="{82A12951-7530-41E9-8338-917AEFF05FB9}" type="presParOf" srcId="{7340B90E-D5A5-41A2-B19A-75B4653A406D}" destId="{E0622257-88DF-44EE-9CE0-D1BE77CA3804}" srcOrd="0" destOrd="0" presId="urn:microsoft.com/office/officeart/2005/8/layout/default"/>
    <dgm:cxn modelId="{2D2C1CAA-F134-43FC-9D5D-8FF87A8DD223}" type="presParOf" srcId="{7340B90E-D5A5-41A2-B19A-75B4653A406D}" destId="{C876BABB-8009-4313-86F7-4FBD9269D2A2}" srcOrd="1" destOrd="0" presId="urn:microsoft.com/office/officeart/2005/8/layout/default"/>
    <dgm:cxn modelId="{5A96920D-E070-4010-8D0D-33C376837F86}" type="presParOf" srcId="{7340B90E-D5A5-41A2-B19A-75B4653A406D}" destId="{C55C72C3-2D8A-43CB-BFD4-9C80F86123A5}" srcOrd="2" destOrd="0" presId="urn:microsoft.com/office/officeart/2005/8/layout/default"/>
    <dgm:cxn modelId="{16E46D1D-40E8-44B0-BC19-DFC881C8D7B3}" type="presParOf" srcId="{7340B90E-D5A5-41A2-B19A-75B4653A406D}" destId="{3F346D78-34A4-47EF-B655-BE7B9AFD3643}" srcOrd="3" destOrd="0" presId="urn:microsoft.com/office/officeart/2005/8/layout/default"/>
    <dgm:cxn modelId="{D01434E5-E57E-4B00-99DC-EE19F170AFCD}" type="presParOf" srcId="{7340B90E-D5A5-41A2-B19A-75B4653A406D}" destId="{6E5CE6C5-B8C8-47E6-915D-FA6193337BF8}" srcOrd="4" destOrd="0" presId="urn:microsoft.com/office/officeart/2005/8/layout/default"/>
    <dgm:cxn modelId="{93774D0D-1CA5-4EFC-AFD2-99C000C339CF}" type="presParOf" srcId="{7340B90E-D5A5-41A2-B19A-75B4653A406D}" destId="{C4CBCE4C-E266-476E-B64F-6A0814D314C6}" srcOrd="5" destOrd="0" presId="urn:microsoft.com/office/officeart/2005/8/layout/default"/>
    <dgm:cxn modelId="{F5CD5DF5-8810-4BE1-8423-6D010BDA6849}" type="presParOf" srcId="{7340B90E-D5A5-41A2-B19A-75B4653A406D}" destId="{DC5653EB-D892-4D43-A971-BA0397A5B285}" srcOrd="6" destOrd="0" presId="urn:microsoft.com/office/officeart/2005/8/layout/default"/>
    <dgm:cxn modelId="{4A9F1A03-44C0-4E40-A383-61AB95BD923F}" type="presParOf" srcId="{7340B90E-D5A5-41A2-B19A-75B4653A406D}" destId="{A9756AF5-1B5E-496E-B457-D5437D4BA24D}" srcOrd="7" destOrd="0" presId="urn:microsoft.com/office/officeart/2005/8/layout/default"/>
    <dgm:cxn modelId="{941A7510-E377-4FC1-B871-A2936D5C6E0B}" type="presParOf" srcId="{7340B90E-D5A5-41A2-B19A-75B4653A406D}" destId="{42F0961C-9EF9-4A86-B554-93C1028E4C4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22A82D-323F-4AC7-9CE5-4F98236A06C6}"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s-419"/>
        </a:p>
      </dgm:t>
    </dgm:pt>
    <dgm:pt modelId="{8F08B4B2-3375-42EA-838B-D9683FDEDBCE}">
      <dgm:prSet phldrT="[Texto]"/>
      <dgm:spPr/>
      <dgm:t>
        <a:bodyPr/>
        <a:lstStyle/>
        <a:p>
          <a:r>
            <a:rPr lang="es-419" dirty="0"/>
            <a:t>REGLAS DE TRANSICIÓN </a:t>
          </a:r>
        </a:p>
      </dgm:t>
    </dgm:pt>
    <dgm:pt modelId="{A2AE4958-36D0-4ABD-BA8A-5B8A09BED56B}" type="parTrans" cxnId="{CC03F7C4-D222-43D2-85D1-6D2BB76C3410}">
      <dgm:prSet/>
      <dgm:spPr/>
      <dgm:t>
        <a:bodyPr/>
        <a:lstStyle/>
        <a:p>
          <a:endParaRPr lang="es-419"/>
        </a:p>
      </dgm:t>
    </dgm:pt>
    <dgm:pt modelId="{4B19AB22-B9A5-4DBE-83F0-1A7D6917293D}" type="sibTrans" cxnId="{CC03F7C4-D222-43D2-85D1-6D2BB76C3410}">
      <dgm:prSet/>
      <dgm:spPr/>
      <dgm:t>
        <a:bodyPr/>
        <a:lstStyle/>
        <a:p>
          <a:endParaRPr lang="es-419"/>
        </a:p>
      </dgm:t>
    </dgm:pt>
    <dgm:pt modelId="{6BC487E0-69C6-4310-A388-E2A6A63E6D80}">
      <dgm:prSet phldrT="[Texto]"/>
      <dgm:spPr/>
      <dgm:t>
        <a:bodyPr/>
        <a:lstStyle/>
        <a:p>
          <a:r>
            <a:rPr lang="es-419" dirty="0"/>
            <a:t>1. RUTINA HIDROLÓGICA </a:t>
          </a:r>
        </a:p>
      </dgm:t>
    </dgm:pt>
    <dgm:pt modelId="{BECEF67D-E28A-4239-9483-786F3D896D66}" type="parTrans" cxnId="{2ACE2D76-A02E-4D7D-ABAC-3C4616778D24}">
      <dgm:prSet/>
      <dgm:spPr/>
      <dgm:t>
        <a:bodyPr/>
        <a:lstStyle/>
        <a:p>
          <a:endParaRPr lang="es-419"/>
        </a:p>
      </dgm:t>
    </dgm:pt>
    <dgm:pt modelId="{CF0F7688-6C68-45FF-9F5F-61476EE5976D}" type="sibTrans" cxnId="{2ACE2D76-A02E-4D7D-ABAC-3C4616778D24}">
      <dgm:prSet/>
      <dgm:spPr/>
      <dgm:t>
        <a:bodyPr/>
        <a:lstStyle/>
        <a:p>
          <a:endParaRPr lang="es-419"/>
        </a:p>
      </dgm:t>
    </dgm:pt>
    <dgm:pt modelId="{82D55557-87D7-4ABA-8D41-6C5565B21A4A}">
      <dgm:prSet phldrT="[Texto]"/>
      <dgm:spPr/>
      <dgm:t>
        <a:bodyPr/>
        <a:lstStyle/>
        <a:p>
          <a:r>
            <a:rPr lang="es-419" dirty="0"/>
            <a:t>2. RUTINA HIDRÁULICA </a:t>
          </a:r>
        </a:p>
      </dgm:t>
    </dgm:pt>
    <dgm:pt modelId="{3D475E1E-2B3C-46FB-85E7-494BFF5BBC71}" type="parTrans" cxnId="{060156F9-F2D3-485B-9FB1-51FE81AEC17E}">
      <dgm:prSet/>
      <dgm:spPr/>
      <dgm:t>
        <a:bodyPr/>
        <a:lstStyle/>
        <a:p>
          <a:endParaRPr lang="es-419"/>
        </a:p>
      </dgm:t>
    </dgm:pt>
    <dgm:pt modelId="{4FF7A150-DF4E-4DA7-96DE-84AF0FA05223}" type="sibTrans" cxnId="{060156F9-F2D3-485B-9FB1-51FE81AEC17E}">
      <dgm:prSet/>
      <dgm:spPr/>
      <dgm:t>
        <a:bodyPr/>
        <a:lstStyle/>
        <a:p>
          <a:endParaRPr lang="es-419"/>
        </a:p>
      </dgm:t>
    </dgm:pt>
    <dgm:pt modelId="{C39E1674-C07D-4426-857A-D5312AFCCA52}">
      <dgm:prSet phldrT="[Texto]"/>
      <dgm:spPr/>
      <dgm:t>
        <a:bodyPr/>
        <a:lstStyle/>
        <a:p>
          <a:r>
            <a:rPr lang="es-419" dirty="0"/>
            <a:t>3. RUTINA DE EROSIÓN Y DEPOSICIÓN </a:t>
          </a:r>
        </a:p>
      </dgm:t>
    </dgm:pt>
    <dgm:pt modelId="{3DD12684-C140-4EA2-9EBB-005A76516F6C}" type="parTrans" cxnId="{8C8659F9-7B0D-4F8A-B39F-D0B4E6DF006E}">
      <dgm:prSet/>
      <dgm:spPr/>
      <dgm:t>
        <a:bodyPr/>
        <a:lstStyle/>
        <a:p>
          <a:endParaRPr lang="es-419"/>
        </a:p>
      </dgm:t>
    </dgm:pt>
    <dgm:pt modelId="{26CF59CD-EC52-497C-9FC0-FDE6C782FBFC}" type="sibTrans" cxnId="{8C8659F9-7B0D-4F8A-B39F-D0B4E6DF006E}">
      <dgm:prSet/>
      <dgm:spPr/>
      <dgm:t>
        <a:bodyPr/>
        <a:lstStyle/>
        <a:p>
          <a:endParaRPr lang="es-419"/>
        </a:p>
      </dgm:t>
    </dgm:pt>
    <dgm:pt modelId="{626A17C7-E309-477A-877C-12084FB1E646}">
      <dgm:prSet phldrT="[Texto]"/>
      <dgm:spPr/>
      <dgm:t>
        <a:bodyPr/>
        <a:lstStyle/>
        <a:p>
          <a:r>
            <a:rPr lang="es-419" dirty="0"/>
            <a:t>4.  RUTINA DE PROCESOS DE PENDIENTE Y ARRASTRE DE MASA </a:t>
          </a:r>
        </a:p>
      </dgm:t>
    </dgm:pt>
    <dgm:pt modelId="{558FC5E0-2D5A-4B92-9CD4-83BD896CD01F}" type="parTrans" cxnId="{752A91E1-7D69-49F5-9D01-B299821CDB8D}">
      <dgm:prSet/>
      <dgm:spPr/>
      <dgm:t>
        <a:bodyPr/>
        <a:lstStyle/>
        <a:p>
          <a:endParaRPr lang="es-419"/>
        </a:p>
      </dgm:t>
    </dgm:pt>
    <dgm:pt modelId="{796A118A-70E1-4327-AAF5-D7EF216BD16C}" type="sibTrans" cxnId="{752A91E1-7D69-49F5-9D01-B299821CDB8D}">
      <dgm:prSet/>
      <dgm:spPr/>
      <dgm:t>
        <a:bodyPr/>
        <a:lstStyle/>
        <a:p>
          <a:endParaRPr lang="es-419"/>
        </a:p>
      </dgm:t>
    </dgm:pt>
    <dgm:pt modelId="{3CFB1675-596D-41A1-B091-CEB3CB9BA945}" type="pres">
      <dgm:prSet presAssocID="{BD22A82D-323F-4AC7-9CE5-4F98236A06C6}" presName="diagram" presStyleCnt="0">
        <dgm:presLayoutVars>
          <dgm:chMax val="1"/>
          <dgm:dir/>
          <dgm:animLvl val="ctr"/>
          <dgm:resizeHandles val="exact"/>
        </dgm:presLayoutVars>
      </dgm:prSet>
      <dgm:spPr/>
    </dgm:pt>
    <dgm:pt modelId="{9C8AEB92-205B-4677-881C-89C64DA610FD}" type="pres">
      <dgm:prSet presAssocID="{BD22A82D-323F-4AC7-9CE5-4F98236A06C6}" presName="matrix" presStyleCnt="0"/>
      <dgm:spPr/>
    </dgm:pt>
    <dgm:pt modelId="{1FCF5CA5-F401-4035-BAFB-1F7B83761EB8}" type="pres">
      <dgm:prSet presAssocID="{BD22A82D-323F-4AC7-9CE5-4F98236A06C6}" presName="tile1" presStyleLbl="node1" presStyleIdx="0" presStyleCnt="4"/>
      <dgm:spPr/>
    </dgm:pt>
    <dgm:pt modelId="{48EDB26D-B754-44D9-A268-A4F65D4387BB}" type="pres">
      <dgm:prSet presAssocID="{BD22A82D-323F-4AC7-9CE5-4F98236A06C6}" presName="tile1text" presStyleLbl="node1" presStyleIdx="0" presStyleCnt="4">
        <dgm:presLayoutVars>
          <dgm:chMax val="0"/>
          <dgm:chPref val="0"/>
          <dgm:bulletEnabled val="1"/>
        </dgm:presLayoutVars>
      </dgm:prSet>
      <dgm:spPr/>
    </dgm:pt>
    <dgm:pt modelId="{4E015289-D7F1-498B-8DB3-A1F87B0D9E9B}" type="pres">
      <dgm:prSet presAssocID="{BD22A82D-323F-4AC7-9CE5-4F98236A06C6}" presName="tile2" presStyleLbl="node1" presStyleIdx="1" presStyleCnt="4" custLinFactNeighborX="0"/>
      <dgm:spPr/>
    </dgm:pt>
    <dgm:pt modelId="{AB787301-2463-4A37-9EBF-7938BFDCA44D}" type="pres">
      <dgm:prSet presAssocID="{BD22A82D-323F-4AC7-9CE5-4F98236A06C6}" presName="tile2text" presStyleLbl="node1" presStyleIdx="1" presStyleCnt="4">
        <dgm:presLayoutVars>
          <dgm:chMax val="0"/>
          <dgm:chPref val="0"/>
          <dgm:bulletEnabled val="1"/>
        </dgm:presLayoutVars>
      </dgm:prSet>
      <dgm:spPr/>
    </dgm:pt>
    <dgm:pt modelId="{17F9B95B-1E80-4C05-BC4C-5019F56978C3}" type="pres">
      <dgm:prSet presAssocID="{BD22A82D-323F-4AC7-9CE5-4F98236A06C6}" presName="tile3" presStyleLbl="node1" presStyleIdx="2" presStyleCnt="4"/>
      <dgm:spPr/>
    </dgm:pt>
    <dgm:pt modelId="{47CF3C26-47FD-465B-98E2-C7D27B9C2417}" type="pres">
      <dgm:prSet presAssocID="{BD22A82D-323F-4AC7-9CE5-4F98236A06C6}" presName="tile3text" presStyleLbl="node1" presStyleIdx="2" presStyleCnt="4">
        <dgm:presLayoutVars>
          <dgm:chMax val="0"/>
          <dgm:chPref val="0"/>
          <dgm:bulletEnabled val="1"/>
        </dgm:presLayoutVars>
      </dgm:prSet>
      <dgm:spPr/>
    </dgm:pt>
    <dgm:pt modelId="{35339C02-CE0A-486E-9C4C-3C10F4E534DE}" type="pres">
      <dgm:prSet presAssocID="{BD22A82D-323F-4AC7-9CE5-4F98236A06C6}" presName="tile4" presStyleLbl="node1" presStyleIdx="3" presStyleCnt="4"/>
      <dgm:spPr/>
    </dgm:pt>
    <dgm:pt modelId="{844DFD34-3D1D-4C19-82FB-B3624DB3623E}" type="pres">
      <dgm:prSet presAssocID="{BD22A82D-323F-4AC7-9CE5-4F98236A06C6}" presName="tile4text" presStyleLbl="node1" presStyleIdx="3" presStyleCnt="4">
        <dgm:presLayoutVars>
          <dgm:chMax val="0"/>
          <dgm:chPref val="0"/>
          <dgm:bulletEnabled val="1"/>
        </dgm:presLayoutVars>
      </dgm:prSet>
      <dgm:spPr/>
    </dgm:pt>
    <dgm:pt modelId="{78A85852-F520-42C0-B051-B34BFD943C1C}" type="pres">
      <dgm:prSet presAssocID="{BD22A82D-323F-4AC7-9CE5-4F98236A06C6}" presName="centerTile" presStyleLbl="fgShp" presStyleIdx="0" presStyleCnt="1">
        <dgm:presLayoutVars>
          <dgm:chMax val="0"/>
          <dgm:chPref val="0"/>
        </dgm:presLayoutVars>
      </dgm:prSet>
      <dgm:spPr/>
    </dgm:pt>
  </dgm:ptLst>
  <dgm:cxnLst>
    <dgm:cxn modelId="{F4D2D910-A381-4166-A45F-B30849D012EF}" type="presOf" srcId="{C39E1674-C07D-4426-857A-D5312AFCCA52}" destId="{17F9B95B-1E80-4C05-BC4C-5019F56978C3}" srcOrd="0" destOrd="0" presId="urn:microsoft.com/office/officeart/2005/8/layout/matrix1"/>
    <dgm:cxn modelId="{9DFDBF20-4920-4743-86A8-FE38D57885A7}" type="presOf" srcId="{6BC487E0-69C6-4310-A388-E2A6A63E6D80}" destId="{48EDB26D-B754-44D9-A268-A4F65D4387BB}" srcOrd="1" destOrd="0" presId="urn:microsoft.com/office/officeart/2005/8/layout/matrix1"/>
    <dgm:cxn modelId="{AD717240-EFEF-4789-99A5-9523FC2F6813}" type="presOf" srcId="{82D55557-87D7-4ABA-8D41-6C5565B21A4A}" destId="{4E015289-D7F1-498B-8DB3-A1F87B0D9E9B}" srcOrd="0" destOrd="0" presId="urn:microsoft.com/office/officeart/2005/8/layout/matrix1"/>
    <dgm:cxn modelId="{4DAC2552-7E2F-4026-87E6-F441EB5BBCEA}" type="presOf" srcId="{C39E1674-C07D-4426-857A-D5312AFCCA52}" destId="{47CF3C26-47FD-465B-98E2-C7D27B9C2417}" srcOrd="1" destOrd="0" presId="urn:microsoft.com/office/officeart/2005/8/layout/matrix1"/>
    <dgm:cxn modelId="{2ACE2D76-A02E-4D7D-ABAC-3C4616778D24}" srcId="{8F08B4B2-3375-42EA-838B-D9683FDEDBCE}" destId="{6BC487E0-69C6-4310-A388-E2A6A63E6D80}" srcOrd="0" destOrd="0" parTransId="{BECEF67D-E28A-4239-9483-786F3D896D66}" sibTransId="{CF0F7688-6C68-45FF-9F5F-61476EE5976D}"/>
    <dgm:cxn modelId="{16440581-F58B-430C-A43C-F8AE02B3C746}" type="presOf" srcId="{626A17C7-E309-477A-877C-12084FB1E646}" destId="{844DFD34-3D1D-4C19-82FB-B3624DB3623E}" srcOrd="1" destOrd="0" presId="urn:microsoft.com/office/officeart/2005/8/layout/matrix1"/>
    <dgm:cxn modelId="{FA99ED89-2E68-49AF-83F4-1E94B7EEC09C}" type="presOf" srcId="{8F08B4B2-3375-42EA-838B-D9683FDEDBCE}" destId="{78A85852-F520-42C0-B051-B34BFD943C1C}" srcOrd="0" destOrd="0" presId="urn:microsoft.com/office/officeart/2005/8/layout/matrix1"/>
    <dgm:cxn modelId="{6AE692BC-2D23-4735-805A-080E35EF0EB6}" type="presOf" srcId="{82D55557-87D7-4ABA-8D41-6C5565B21A4A}" destId="{AB787301-2463-4A37-9EBF-7938BFDCA44D}" srcOrd="1" destOrd="0" presId="urn:microsoft.com/office/officeart/2005/8/layout/matrix1"/>
    <dgm:cxn modelId="{CC03F7C4-D222-43D2-85D1-6D2BB76C3410}" srcId="{BD22A82D-323F-4AC7-9CE5-4F98236A06C6}" destId="{8F08B4B2-3375-42EA-838B-D9683FDEDBCE}" srcOrd="0" destOrd="0" parTransId="{A2AE4958-36D0-4ABD-BA8A-5B8A09BED56B}" sibTransId="{4B19AB22-B9A5-4DBE-83F0-1A7D6917293D}"/>
    <dgm:cxn modelId="{AC9129C9-7CAB-4689-BC56-A8118E1886BF}" type="presOf" srcId="{6BC487E0-69C6-4310-A388-E2A6A63E6D80}" destId="{1FCF5CA5-F401-4035-BAFB-1F7B83761EB8}" srcOrd="0" destOrd="0" presId="urn:microsoft.com/office/officeart/2005/8/layout/matrix1"/>
    <dgm:cxn modelId="{DF8444C9-3645-40E8-AEB6-64FC92CFEE81}" type="presOf" srcId="{626A17C7-E309-477A-877C-12084FB1E646}" destId="{35339C02-CE0A-486E-9C4C-3C10F4E534DE}" srcOrd="0" destOrd="0" presId="urn:microsoft.com/office/officeart/2005/8/layout/matrix1"/>
    <dgm:cxn modelId="{FCA87ECF-A7A6-4486-8205-F8E3FD5E022D}" type="presOf" srcId="{BD22A82D-323F-4AC7-9CE5-4F98236A06C6}" destId="{3CFB1675-596D-41A1-B091-CEB3CB9BA945}" srcOrd="0" destOrd="0" presId="urn:microsoft.com/office/officeart/2005/8/layout/matrix1"/>
    <dgm:cxn modelId="{752A91E1-7D69-49F5-9D01-B299821CDB8D}" srcId="{8F08B4B2-3375-42EA-838B-D9683FDEDBCE}" destId="{626A17C7-E309-477A-877C-12084FB1E646}" srcOrd="3" destOrd="0" parTransId="{558FC5E0-2D5A-4B92-9CD4-83BD896CD01F}" sibTransId="{796A118A-70E1-4327-AAF5-D7EF216BD16C}"/>
    <dgm:cxn modelId="{060156F9-F2D3-485B-9FB1-51FE81AEC17E}" srcId="{8F08B4B2-3375-42EA-838B-D9683FDEDBCE}" destId="{82D55557-87D7-4ABA-8D41-6C5565B21A4A}" srcOrd="1" destOrd="0" parTransId="{3D475E1E-2B3C-46FB-85E7-494BFF5BBC71}" sibTransId="{4FF7A150-DF4E-4DA7-96DE-84AF0FA05223}"/>
    <dgm:cxn modelId="{8C8659F9-7B0D-4F8A-B39F-D0B4E6DF006E}" srcId="{8F08B4B2-3375-42EA-838B-D9683FDEDBCE}" destId="{C39E1674-C07D-4426-857A-D5312AFCCA52}" srcOrd="2" destOrd="0" parTransId="{3DD12684-C140-4EA2-9EBB-005A76516F6C}" sibTransId="{26CF59CD-EC52-497C-9FC0-FDE6C782FBFC}"/>
    <dgm:cxn modelId="{4F6D5412-767B-47CF-A704-862EF9D94597}" type="presParOf" srcId="{3CFB1675-596D-41A1-B091-CEB3CB9BA945}" destId="{9C8AEB92-205B-4677-881C-89C64DA610FD}" srcOrd="0" destOrd="0" presId="urn:microsoft.com/office/officeart/2005/8/layout/matrix1"/>
    <dgm:cxn modelId="{28032E15-803B-4FE2-A9E5-56B34D293A3E}" type="presParOf" srcId="{9C8AEB92-205B-4677-881C-89C64DA610FD}" destId="{1FCF5CA5-F401-4035-BAFB-1F7B83761EB8}" srcOrd="0" destOrd="0" presId="urn:microsoft.com/office/officeart/2005/8/layout/matrix1"/>
    <dgm:cxn modelId="{A5763985-ED84-4F90-8583-799DDEAB3DC1}" type="presParOf" srcId="{9C8AEB92-205B-4677-881C-89C64DA610FD}" destId="{48EDB26D-B754-44D9-A268-A4F65D4387BB}" srcOrd="1" destOrd="0" presId="urn:microsoft.com/office/officeart/2005/8/layout/matrix1"/>
    <dgm:cxn modelId="{B74C625F-BF96-463D-B861-579CBF2A4FAE}" type="presParOf" srcId="{9C8AEB92-205B-4677-881C-89C64DA610FD}" destId="{4E015289-D7F1-498B-8DB3-A1F87B0D9E9B}" srcOrd="2" destOrd="0" presId="urn:microsoft.com/office/officeart/2005/8/layout/matrix1"/>
    <dgm:cxn modelId="{5E17C6C9-875A-4CBF-82BB-441D3AE77935}" type="presParOf" srcId="{9C8AEB92-205B-4677-881C-89C64DA610FD}" destId="{AB787301-2463-4A37-9EBF-7938BFDCA44D}" srcOrd="3" destOrd="0" presId="urn:microsoft.com/office/officeart/2005/8/layout/matrix1"/>
    <dgm:cxn modelId="{0CC70A51-5F96-4FEE-B3F5-C98DDCE045F8}" type="presParOf" srcId="{9C8AEB92-205B-4677-881C-89C64DA610FD}" destId="{17F9B95B-1E80-4C05-BC4C-5019F56978C3}" srcOrd="4" destOrd="0" presId="urn:microsoft.com/office/officeart/2005/8/layout/matrix1"/>
    <dgm:cxn modelId="{74798CCE-8979-40E3-A6CE-F07509DE1AB4}" type="presParOf" srcId="{9C8AEB92-205B-4677-881C-89C64DA610FD}" destId="{47CF3C26-47FD-465B-98E2-C7D27B9C2417}" srcOrd="5" destOrd="0" presId="urn:microsoft.com/office/officeart/2005/8/layout/matrix1"/>
    <dgm:cxn modelId="{C20DA139-3ADA-4351-A630-E4848D475AD8}" type="presParOf" srcId="{9C8AEB92-205B-4677-881C-89C64DA610FD}" destId="{35339C02-CE0A-486E-9C4C-3C10F4E534DE}" srcOrd="6" destOrd="0" presId="urn:microsoft.com/office/officeart/2005/8/layout/matrix1"/>
    <dgm:cxn modelId="{0AE2E109-BDBB-4C44-AEB0-5277FA58DA86}" type="presParOf" srcId="{9C8AEB92-205B-4677-881C-89C64DA610FD}" destId="{844DFD34-3D1D-4C19-82FB-B3624DB3623E}" srcOrd="7" destOrd="0" presId="urn:microsoft.com/office/officeart/2005/8/layout/matrix1"/>
    <dgm:cxn modelId="{1CF027CD-AA06-4450-A557-0926962AAE69}" type="presParOf" srcId="{3CFB1675-596D-41A1-B091-CEB3CB9BA945}" destId="{78A85852-F520-42C0-B051-B34BFD943C1C}" srcOrd="1" destOrd="0" presId="urn:microsoft.com/office/officeart/2005/8/layout/matrix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CEC0A3-3D54-4516-9FB4-DD1A1AF06ABE}"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s-419"/>
        </a:p>
      </dgm:t>
    </dgm:pt>
    <dgm:pt modelId="{C5A6D8B3-7708-4662-9D15-CF17F764A3B4}">
      <dgm:prSet phldrT="[Texto]"/>
      <dgm:spPr/>
      <dgm:t>
        <a:bodyPr/>
        <a:lstStyle/>
        <a:p>
          <a:r>
            <a:rPr lang="es-419" dirty="0"/>
            <a:t>PELIGRO A INUNDACIONES </a:t>
          </a:r>
        </a:p>
      </dgm:t>
    </dgm:pt>
    <dgm:pt modelId="{6088A8D7-517C-4A89-848E-B5CB1C32CAD0}" type="parTrans" cxnId="{607C9994-D45A-4E76-A5A8-21CB5099A68E}">
      <dgm:prSet/>
      <dgm:spPr/>
      <dgm:t>
        <a:bodyPr/>
        <a:lstStyle/>
        <a:p>
          <a:endParaRPr lang="es-419"/>
        </a:p>
      </dgm:t>
    </dgm:pt>
    <dgm:pt modelId="{0014A18D-AEA3-4F82-BABC-842060B757C7}" type="sibTrans" cxnId="{607C9994-D45A-4E76-A5A8-21CB5099A68E}">
      <dgm:prSet/>
      <dgm:spPr/>
      <dgm:t>
        <a:bodyPr/>
        <a:lstStyle/>
        <a:p>
          <a:endParaRPr lang="es-419"/>
        </a:p>
      </dgm:t>
    </dgm:pt>
    <dgm:pt modelId="{E4F1D725-CDAC-4511-9A2B-73098B2C2E5C}">
      <dgm:prSet phldrT="[Texto]"/>
      <dgm:spPr/>
      <dgm:t>
        <a:bodyPr/>
        <a:lstStyle/>
        <a:p>
          <a:r>
            <a:rPr lang="es-419" dirty="0"/>
            <a:t>Intensidad </a:t>
          </a:r>
        </a:p>
      </dgm:t>
    </dgm:pt>
    <dgm:pt modelId="{4A0B24D3-41EB-4E5B-901F-A197AA877D84}" type="parTrans" cxnId="{6368D567-F8A2-44B7-8CD4-0BF11B941750}">
      <dgm:prSet/>
      <dgm:spPr/>
      <dgm:t>
        <a:bodyPr/>
        <a:lstStyle/>
        <a:p>
          <a:endParaRPr lang="es-419"/>
        </a:p>
      </dgm:t>
    </dgm:pt>
    <dgm:pt modelId="{676C409E-156A-4653-818C-4EBB7ADF5BD3}" type="sibTrans" cxnId="{6368D567-F8A2-44B7-8CD4-0BF11B941750}">
      <dgm:prSet/>
      <dgm:spPr/>
      <dgm:t>
        <a:bodyPr/>
        <a:lstStyle/>
        <a:p>
          <a:endParaRPr lang="es-419"/>
        </a:p>
      </dgm:t>
    </dgm:pt>
    <dgm:pt modelId="{32455050-8609-436E-9542-2A8B34BBA64B}">
      <dgm:prSet phldrT="[Texto]"/>
      <dgm:spPr/>
      <dgm:t>
        <a:bodyPr/>
        <a:lstStyle/>
        <a:p>
          <a:r>
            <a:rPr lang="es-419" dirty="0"/>
            <a:t>Probabilidad de ocurrencia </a:t>
          </a:r>
        </a:p>
      </dgm:t>
    </dgm:pt>
    <dgm:pt modelId="{C9D88F52-36FD-4093-96D5-1FB1BE404B2A}" type="parTrans" cxnId="{0097D061-4D6C-4DBB-A78D-7BCFED5C28C2}">
      <dgm:prSet/>
      <dgm:spPr/>
      <dgm:t>
        <a:bodyPr/>
        <a:lstStyle/>
        <a:p>
          <a:endParaRPr lang="es-419"/>
        </a:p>
      </dgm:t>
    </dgm:pt>
    <dgm:pt modelId="{4429C182-7D5B-4A37-A73E-229965D3C8B7}" type="sibTrans" cxnId="{0097D061-4D6C-4DBB-A78D-7BCFED5C28C2}">
      <dgm:prSet/>
      <dgm:spPr/>
      <dgm:t>
        <a:bodyPr/>
        <a:lstStyle/>
        <a:p>
          <a:endParaRPr lang="es-419"/>
        </a:p>
      </dgm:t>
    </dgm:pt>
    <dgm:pt modelId="{9BB08646-214A-40DB-B9C2-7182B0A1147E}" type="pres">
      <dgm:prSet presAssocID="{C6CEC0A3-3D54-4516-9FB4-DD1A1AF06ABE}" presName="Name0" presStyleCnt="0">
        <dgm:presLayoutVars>
          <dgm:dir/>
          <dgm:resizeHandles val="exact"/>
        </dgm:presLayoutVars>
      </dgm:prSet>
      <dgm:spPr/>
    </dgm:pt>
    <dgm:pt modelId="{78F44065-7553-4E8E-9860-A011245C742F}" type="pres">
      <dgm:prSet presAssocID="{C5A6D8B3-7708-4662-9D15-CF17F764A3B4}" presName="node" presStyleLbl="node1" presStyleIdx="0" presStyleCnt="3">
        <dgm:presLayoutVars>
          <dgm:bulletEnabled val="1"/>
        </dgm:presLayoutVars>
      </dgm:prSet>
      <dgm:spPr/>
    </dgm:pt>
    <dgm:pt modelId="{00B92A1A-47E2-45B4-9BA2-11FB2443BA3B}" type="pres">
      <dgm:prSet presAssocID="{0014A18D-AEA3-4F82-BABC-842060B757C7}" presName="sibTrans" presStyleLbl="sibTrans2D1" presStyleIdx="0" presStyleCnt="3"/>
      <dgm:spPr/>
    </dgm:pt>
    <dgm:pt modelId="{45A6BDAD-A1AF-47A0-961B-8FBF0EBA1DD0}" type="pres">
      <dgm:prSet presAssocID="{0014A18D-AEA3-4F82-BABC-842060B757C7}" presName="connectorText" presStyleLbl="sibTrans2D1" presStyleIdx="0" presStyleCnt="3"/>
      <dgm:spPr/>
    </dgm:pt>
    <dgm:pt modelId="{AE6D915F-1595-43B0-9B30-CABE4532427A}" type="pres">
      <dgm:prSet presAssocID="{E4F1D725-CDAC-4511-9A2B-73098B2C2E5C}" presName="node" presStyleLbl="node1" presStyleIdx="1" presStyleCnt="3">
        <dgm:presLayoutVars>
          <dgm:bulletEnabled val="1"/>
        </dgm:presLayoutVars>
      </dgm:prSet>
      <dgm:spPr/>
    </dgm:pt>
    <dgm:pt modelId="{9438FAA4-0E47-47CD-8CB1-3AB6C9621D56}" type="pres">
      <dgm:prSet presAssocID="{676C409E-156A-4653-818C-4EBB7ADF5BD3}" presName="sibTrans" presStyleLbl="sibTrans2D1" presStyleIdx="1" presStyleCnt="3"/>
      <dgm:spPr/>
    </dgm:pt>
    <dgm:pt modelId="{B2023661-1E6B-4DE6-85C7-EFF001226D8A}" type="pres">
      <dgm:prSet presAssocID="{676C409E-156A-4653-818C-4EBB7ADF5BD3}" presName="connectorText" presStyleLbl="sibTrans2D1" presStyleIdx="1" presStyleCnt="3"/>
      <dgm:spPr/>
    </dgm:pt>
    <dgm:pt modelId="{F97A7191-63E6-47C2-8112-ECF0727CB757}" type="pres">
      <dgm:prSet presAssocID="{32455050-8609-436E-9542-2A8B34BBA64B}" presName="node" presStyleLbl="node1" presStyleIdx="2" presStyleCnt="3">
        <dgm:presLayoutVars>
          <dgm:bulletEnabled val="1"/>
        </dgm:presLayoutVars>
      </dgm:prSet>
      <dgm:spPr/>
    </dgm:pt>
    <dgm:pt modelId="{812F2065-EDB5-481D-9278-4BF98645EE28}" type="pres">
      <dgm:prSet presAssocID="{4429C182-7D5B-4A37-A73E-229965D3C8B7}" presName="sibTrans" presStyleLbl="sibTrans2D1" presStyleIdx="2" presStyleCnt="3"/>
      <dgm:spPr/>
    </dgm:pt>
    <dgm:pt modelId="{97D8F262-A352-4A01-8921-06A8BAFCB1F0}" type="pres">
      <dgm:prSet presAssocID="{4429C182-7D5B-4A37-A73E-229965D3C8B7}" presName="connectorText" presStyleLbl="sibTrans2D1" presStyleIdx="2" presStyleCnt="3"/>
      <dgm:spPr/>
    </dgm:pt>
  </dgm:ptLst>
  <dgm:cxnLst>
    <dgm:cxn modelId="{A9834800-09A8-493D-80DF-4AC826CC85E3}" type="presOf" srcId="{C5A6D8B3-7708-4662-9D15-CF17F764A3B4}" destId="{78F44065-7553-4E8E-9860-A011245C742F}" srcOrd="0" destOrd="0" presId="urn:microsoft.com/office/officeart/2005/8/layout/cycle7"/>
    <dgm:cxn modelId="{3F0D5504-D1EA-4D02-86EF-E0B163CE743B}" type="presOf" srcId="{0014A18D-AEA3-4F82-BABC-842060B757C7}" destId="{45A6BDAD-A1AF-47A0-961B-8FBF0EBA1DD0}" srcOrd="1" destOrd="0" presId="urn:microsoft.com/office/officeart/2005/8/layout/cycle7"/>
    <dgm:cxn modelId="{9044880A-C020-4F36-8022-BAEAD3D04BC7}" type="presOf" srcId="{4429C182-7D5B-4A37-A73E-229965D3C8B7}" destId="{97D8F262-A352-4A01-8921-06A8BAFCB1F0}" srcOrd="1" destOrd="0" presId="urn:microsoft.com/office/officeart/2005/8/layout/cycle7"/>
    <dgm:cxn modelId="{0E8F1E0D-0C9E-432D-8DC3-E86826471433}" type="presOf" srcId="{C6CEC0A3-3D54-4516-9FB4-DD1A1AF06ABE}" destId="{9BB08646-214A-40DB-B9C2-7182B0A1147E}" srcOrd="0" destOrd="0" presId="urn:microsoft.com/office/officeart/2005/8/layout/cycle7"/>
    <dgm:cxn modelId="{0097D061-4D6C-4DBB-A78D-7BCFED5C28C2}" srcId="{C6CEC0A3-3D54-4516-9FB4-DD1A1AF06ABE}" destId="{32455050-8609-436E-9542-2A8B34BBA64B}" srcOrd="2" destOrd="0" parTransId="{C9D88F52-36FD-4093-96D5-1FB1BE404B2A}" sibTransId="{4429C182-7D5B-4A37-A73E-229965D3C8B7}"/>
    <dgm:cxn modelId="{6368D567-F8A2-44B7-8CD4-0BF11B941750}" srcId="{C6CEC0A3-3D54-4516-9FB4-DD1A1AF06ABE}" destId="{E4F1D725-CDAC-4511-9A2B-73098B2C2E5C}" srcOrd="1" destOrd="0" parTransId="{4A0B24D3-41EB-4E5B-901F-A197AA877D84}" sibTransId="{676C409E-156A-4653-818C-4EBB7ADF5BD3}"/>
    <dgm:cxn modelId="{5049634E-710F-4E23-97E3-181DD078BB57}" type="presOf" srcId="{0014A18D-AEA3-4F82-BABC-842060B757C7}" destId="{00B92A1A-47E2-45B4-9BA2-11FB2443BA3B}" srcOrd="0" destOrd="0" presId="urn:microsoft.com/office/officeart/2005/8/layout/cycle7"/>
    <dgm:cxn modelId="{607C9994-D45A-4E76-A5A8-21CB5099A68E}" srcId="{C6CEC0A3-3D54-4516-9FB4-DD1A1AF06ABE}" destId="{C5A6D8B3-7708-4662-9D15-CF17F764A3B4}" srcOrd="0" destOrd="0" parTransId="{6088A8D7-517C-4A89-848E-B5CB1C32CAD0}" sibTransId="{0014A18D-AEA3-4F82-BABC-842060B757C7}"/>
    <dgm:cxn modelId="{A1C8A499-6325-4F50-8C3F-97A011BE0E05}" type="presOf" srcId="{676C409E-156A-4653-818C-4EBB7ADF5BD3}" destId="{9438FAA4-0E47-47CD-8CB1-3AB6C9621D56}" srcOrd="0" destOrd="0" presId="urn:microsoft.com/office/officeart/2005/8/layout/cycle7"/>
    <dgm:cxn modelId="{F1F719AB-A602-4EF6-B006-D370166526F5}" type="presOf" srcId="{4429C182-7D5B-4A37-A73E-229965D3C8B7}" destId="{812F2065-EDB5-481D-9278-4BF98645EE28}" srcOrd="0" destOrd="0" presId="urn:microsoft.com/office/officeart/2005/8/layout/cycle7"/>
    <dgm:cxn modelId="{230C35AE-CD48-48EF-BD12-310185E6589E}" type="presOf" srcId="{32455050-8609-436E-9542-2A8B34BBA64B}" destId="{F97A7191-63E6-47C2-8112-ECF0727CB757}" srcOrd="0" destOrd="0" presId="urn:microsoft.com/office/officeart/2005/8/layout/cycle7"/>
    <dgm:cxn modelId="{C61628C7-07ED-4473-AE02-F788AA98ADF6}" type="presOf" srcId="{E4F1D725-CDAC-4511-9A2B-73098B2C2E5C}" destId="{AE6D915F-1595-43B0-9B30-CABE4532427A}" srcOrd="0" destOrd="0" presId="urn:microsoft.com/office/officeart/2005/8/layout/cycle7"/>
    <dgm:cxn modelId="{5F6953C9-A7D3-4CDA-B646-86D9655626E3}" type="presOf" srcId="{676C409E-156A-4653-818C-4EBB7ADF5BD3}" destId="{B2023661-1E6B-4DE6-85C7-EFF001226D8A}" srcOrd="1" destOrd="0" presId="urn:microsoft.com/office/officeart/2005/8/layout/cycle7"/>
    <dgm:cxn modelId="{FAF3D711-6147-49EC-A323-3EF7A64059F2}" type="presParOf" srcId="{9BB08646-214A-40DB-B9C2-7182B0A1147E}" destId="{78F44065-7553-4E8E-9860-A011245C742F}" srcOrd="0" destOrd="0" presId="urn:microsoft.com/office/officeart/2005/8/layout/cycle7"/>
    <dgm:cxn modelId="{3C05F56F-475B-4B50-92B8-D01FB3E5F651}" type="presParOf" srcId="{9BB08646-214A-40DB-B9C2-7182B0A1147E}" destId="{00B92A1A-47E2-45B4-9BA2-11FB2443BA3B}" srcOrd="1" destOrd="0" presId="urn:microsoft.com/office/officeart/2005/8/layout/cycle7"/>
    <dgm:cxn modelId="{3DE7021E-96FD-446D-A7E1-DC44249026BA}" type="presParOf" srcId="{00B92A1A-47E2-45B4-9BA2-11FB2443BA3B}" destId="{45A6BDAD-A1AF-47A0-961B-8FBF0EBA1DD0}" srcOrd="0" destOrd="0" presId="urn:microsoft.com/office/officeart/2005/8/layout/cycle7"/>
    <dgm:cxn modelId="{881193B5-8B40-4602-A2EB-9FE1A188192F}" type="presParOf" srcId="{9BB08646-214A-40DB-B9C2-7182B0A1147E}" destId="{AE6D915F-1595-43B0-9B30-CABE4532427A}" srcOrd="2" destOrd="0" presId="urn:microsoft.com/office/officeart/2005/8/layout/cycle7"/>
    <dgm:cxn modelId="{22E634B5-1CCF-4C53-BBCE-C44CFCDCC999}" type="presParOf" srcId="{9BB08646-214A-40DB-B9C2-7182B0A1147E}" destId="{9438FAA4-0E47-47CD-8CB1-3AB6C9621D56}" srcOrd="3" destOrd="0" presId="urn:microsoft.com/office/officeart/2005/8/layout/cycle7"/>
    <dgm:cxn modelId="{85FED607-D07C-4A0F-9AB7-DA4C28D20B17}" type="presParOf" srcId="{9438FAA4-0E47-47CD-8CB1-3AB6C9621D56}" destId="{B2023661-1E6B-4DE6-85C7-EFF001226D8A}" srcOrd="0" destOrd="0" presId="urn:microsoft.com/office/officeart/2005/8/layout/cycle7"/>
    <dgm:cxn modelId="{DAF7B2D4-6977-48CB-A109-4C0A9C4540D1}" type="presParOf" srcId="{9BB08646-214A-40DB-B9C2-7182B0A1147E}" destId="{F97A7191-63E6-47C2-8112-ECF0727CB757}" srcOrd="4" destOrd="0" presId="urn:microsoft.com/office/officeart/2005/8/layout/cycle7"/>
    <dgm:cxn modelId="{905DC9E6-DF3B-482D-AE2C-8E2903906643}" type="presParOf" srcId="{9BB08646-214A-40DB-B9C2-7182B0A1147E}" destId="{812F2065-EDB5-481D-9278-4BF98645EE28}" srcOrd="5" destOrd="0" presId="urn:microsoft.com/office/officeart/2005/8/layout/cycle7"/>
    <dgm:cxn modelId="{B96CB5E1-D5ED-4A9F-91FF-A4F6E3772266}" type="presParOf" srcId="{812F2065-EDB5-481D-9278-4BF98645EE28}" destId="{97D8F262-A352-4A01-8921-06A8BAFCB1F0}"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D8EF1-4BEC-4BBA-BA32-10440D52DAF9}">
      <dsp:nvSpPr>
        <dsp:cNvPr id="0" name=""/>
        <dsp:cNvSpPr/>
      </dsp:nvSpPr>
      <dsp:spPr>
        <a:xfrm rot="5400000">
          <a:off x="1247962" y="1376996"/>
          <a:ext cx="1369011" cy="227800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ED220E-8B69-4B6A-9BD3-4E0243DA0A40}">
      <dsp:nvSpPr>
        <dsp:cNvPr id="0" name=""/>
        <dsp:cNvSpPr/>
      </dsp:nvSpPr>
      <dsp:spPr>
        <a:xfrm>
          <a:off x="1019440" y="2057629"/>
          <a:ext cx="2056594" cy="1802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s-419" sz="1400" b="1" kern="1200" dirty="0"/>
            <a:t>MODELOS NUMÉRICOS HIDRODINÁMICOS </a:t>
          </a:r>
        </a:p>
        <a:p>
          <a:pPr marL="0" lvl="0" indent="0" algn="ctr" defTabSz="622300">
            <a:lnSpc>
              <a:spcPct val="90000"/>
            </a:lnSpc>
            <a:spcBef>
              <a:spcPct val="0"/>
            </a:spcBef>
            <a:spcAft>
              <a:spcPct val="35000"/>
            </a:spcAft>
            <a:buNone/>
          </a:pPr>
          <a:r>
            <a:rPr lang="es-419" sz="1400" kern="1200" dirty="0"/>
            <a:t>-Herramienta para análisis y prevención de inundaciones</a:t>
          </a:r>
        </a:p>
      </dsp:txBody>
      <dsp:txXfrm>
        <a:off x="1019440" y="2057629"/>
        <a:ext cx="2056594" cy="1802725"/>
      </dsp:txXfrm>
    </dsp:sp>
    <dsp:sp modelId="{D501C75F-CA23-4F4E-BDF3-39369FEE7C47}">
      <dsp:nvSpPr>
        <dsp:cNvPr id="0" name=""/>
        <dsp:cNvSpPr/>
      </dsp:nvSpPr>
      <dsp:spPr>
        <a:xfrm>
          <a:off x="2687998" y="1209287"/>
          <a:ext cx="388036" cy="38803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70618F-868B-4DFF-BB3E-A61014D7E4C5}">
      <dsp:nvSpPr>
        <dsp:cNvPr id="0" name=""/>
        <dsp:cNvSpPr/>
      </dsp:nvSpPr>
      <dsp:spPr>
        <a:xfrm rot="5400000">
          <a:off x="3765636" y="169732"/>
          <a:ext cx="1369011" cy="227800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FA36D0-8345-4986-80D1-12A326052C4A}">
      <dsp:nvSpPr>
        <dsp:cNvPr id="0" name=""/>
        <dsp:cNvSpPr/>
      </dsp:nvSpPr>
      <dsp:spPr>
        <a:xfrm>
          <a:off x="3568971" y="890330"/>
          <a:ext cx="2056594" cy="2971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s-419" sz="1400" b="1" kern="1200" dirty="0"/>
            <a:t>MODELOS UNIDIMENSIONALES</a:t>
          </a:r>
        </a:p>
        <a:p>
          <a:pPr marL="0" lvl="0" indent="0" algn="ctr" defTabSz="622300">
            <a:lnSpc>
              <a:spcPct val="90000"/>
            </a:lnSpc>
            <a:spcBef>
              <a:spcPct val="0"/>
            </a:spcBef>
            <a:spcAft>
              <a:spcPct val="35000"/>
            </a:spcAft>
            <a:buNone/>
          </a:pPr>
          <a:r>
            <a:rPr lang="es-419" sz="1400" b="0" kern="1200" dirty="0"/>
            <a:t>-Resultados precisos en el cauce principal del río</a:t>
          </a:r>
        </a:p>
        <a:p>
          <a:pPr marL="0" lvl="0" indent="0" algn="ctr" defTabSz="622300">
            <a:lnSpc>
              <a:spcPct val="90000"/>
            </a:lnSpc>
            <a:spcBef>
              <a:spcPct val="0"/>
            </a:spcBef>
            <a:spcAft>
              <a:spcPct val="35000"/>
            </a:spcAft>
            <a:buNone/>
          </a:pPr>
          <a:r>
            <a:rPr lang="es-419" sz="1400" b="0" kern="1200" dirty="0"/>
            <a:t>- Menos exactos en modelar el flujo sobre planicies adyacentes  </a:t>
          </a:r>
        </a:p>
        <a:p>
          <a:pPr marL="0" lvl="0" indent="0" algn="ctr" defTabSz="622300">
            <a:lnSpc>
              <a:spcPct val="90000"/>
            </a:lnSpc>
            <a:spcBef>
              <a:spcPct val="0"/>
            </a:spcBef>
            <a:spcAft>
              <a:spcPct val="35000"/>
            </a:spcAft>
            <a:buNone/>
          </a:pPr>
          <a:r>
            <a:rPr lang="es-419" sz="1400" b="0" kern="1200" dirty="0"/>
            <a:t>- HEC-RAS modelo unidimensional más usado </a:t>
          </a:r>
        </a:p>
        <a:p>
          <a:pPr marL="0" lvl="0" indent="0" algn="ctr" defTabSz="622300">
            <a:lnSpc>
              <a:spcPct val="90000"/>
            </a:lnSpc>
            <a:spcBef>
              <a:spcPct val="0"/>
            </a:spcBef>
            <a:spcAft>
              <a:spcPct val="35000"/>
            </a:spcAft>
            <a:buNone/>
          </a:pPr>
          <a:r>
            <a:rPr lang="es-419" sz="1400" b="1" kern="1200" dirty="0"/>
            <a:t> </a:t>
          </a:r>
        </a:p>
      </dsp:txBody>
      <dsp:txXfrm>
        <a:off x="3568971" y="890330"/>
        <a:ext cx="2056594" cy="2971252"/>
      </dsp:txXfrm>
    </dsp:sp>
    <dsp:sp modelId="{F507D6B6-6B86-4CF3-8A3F-3460784CC37A}">
      <dsp:nvSpPr>
        <dsp:cNvPr id="0" name=""/>
        <dsp:cNvSpPr/>
      </dsp:nvSpPr>
      <dsp:spPr>
        <a:xfrm>
          <a:off x="5205672" y="2023"/>
          <a:ext cx="388036" cy="38803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07D392-866E-42A7-84C0-2E93A0C9C41A}">
      <dsp:nvSpPr>
        <dsp:cNvPr id="0" name=""/>
        <dsp:cNvSpPr/>
      </dsp:nvSpPr>
      <dsp:spPr>
        <a:xfrm rot="5400000">
          <a:off x="6283309" y="-453268"/>
          <a:ext cx="1369011" cy="227800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DBCA26-EE0B-4666-B3E6-BB8A1010C60F}">
      <dsp:nvSpPr>
        <dsp:cNvPr id="0" name=""/>
        <dsp:cNvSpPr/>
      </dsp:nvSpPr>
      <dsp:spPr>
        <a:xfrm>
          <a:off x="6054787" y="227364"/>
          <a:ext cx="2056594" cy="1802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s-419" sz="1400" b="1" kern="1200" dirty="0"/>
            <a:t>MODELOS BIDIMENSIONALES</a:t>
          </a:r>
        </a:p>
        <a:p>
          <a:pPr marL="0" lvl="0" indent="0" algn="ctr" defTabSz="622300">
            <a:lnSpc>
              <a:spcPct val="90000"/>
            </a:lnSpc>
            <a:spcBef>
              <a:spcPct val="0"/>
            </a:spcBef>
            <a:spcAft>
              <a:spcPct val="35000"/>
            </a:spcAft>
            <a:buNone/>
          </a:pPr>
          <a:r>
            <a:rPr lang="es-419" sz="1400" b="1" kern="1200" dirty="0"/>
            <a:t>- </a:t>
          </a:r>
          <a:r>
            <a:rPr lang="es-419" sz="1400" b="0" kern="1200" dirty="0"/>
            <a:t>Resultados más precisos en modelar flujo en las planicies adyacentes </a:t>
          </a:r>
        </a:p>
        <a:p>
          <a:pPr marL="0" lvl="0" indent="0" algn="ctr" defTabSz="622300">
            <a:lnSpc>
              <a:spcPct val="90000"/>
            </a:lnSpc>
            <a:spcBef>
              <a:spcPct val="0"/>
            </a:spcBef>
            <a:spcAft>
              <a:spcPct val="35000"/>
            </a:spcAft>
            <a:buNone/>
          </a:pPr>
          <a:r>
            <a:rPr lang="es-419" sz="1400" b="0" kern="1200" dirty="0"/>
            <a:t>- Alto requerimiento de datos hardware y software </a:t>
          </a:r>
        </a:p>
        <a:p>
          <a:pPr marL="0" lvl="0" indent="0" algn="ctr" defTabSz="622300">
            <a:lnSpc>
              <a:spcPct val="90000"/>
            </a:lnSpc>
            <a:spcBef>
              <a:spcPct val="0"/>
            </a:spcBef>
            <a:spcAft>
              <a:spcPct val="35000"/>
            </a:spcAft>
            <a:buNone/>
          </a:pPr>
          <a:r>
            <a:rPr lang="es-419" sz="1400" b="0" kern="1200" dirty="0"/>
            <a:t>- CAESAR-Lisflood, modelo Bidimensional basado en autómatas celulares </a:t>
          </a:r>
        </a:p>
      </dsp:txBody>
      <dsp:txXfrm>
        <a:off x="6054787" y="227364"/>
        <a:ext cx="2056594" cy="1802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5B464-0FF1-44DC-840C-924A8462B2A9}">
      <dsp:nvSpPr>
        <dsp:cNvPr id="0" name=""/>
        <dsp:cNvSpPr/>
      </dsp:nvSpPr>
      <dsp:spPr>
        <a:xfrm>
          <a:off x="-7296576" y="-1116251"/>
          <a:ext cx="8690942" cy="8690942"/>
        </a:xfrm>
        <a:prstGeom prst="blockArc">
          <a:avLst>
            <a:gd name="adj1" fmla="val 18900000"/>
            <a:gd name="adj2" fmla="val 2700000"/>
            <a:gd name="adj3" fmla="val 24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EFFD8C-AE64-4B62-A24A-AE0501C80707}">
      <dsp:nvSpPr>
        <dsp:cNvPr id="0" name=""/>
        <dsp:cNvSpPr/>
      </dsp:nvSpPr>
      <dsp:spPr>
        <a:xfrm>
          <a:off x="453059" y="293600"/>
          <a:ext cx="9106468" cy="58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6" tIns="35560" rIns="35560" bIns="3556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ES" sz="1400" kern="1200" dirty="0"/>
            <a:t>Determinar los parámetros morfométricos e hidrométricos de la microcuenca del río Portoviejo.</a:t>
          </a:r>
          <a:endParaRPr lang="es-419" sz="1400" kern="1200" dirty="0"/>
        </a:p>
      </dsp:txBody>
      <dsp:txXfrm>
        <a:off x="453059" y="293600"/>
        <a:ext cx="9106468" cy="586942"/>
      </dsp:txXfrm>
    </dsp:sp>
    <dsp:sp modelId="{A44095CB-A4E0-4FDF-8411-F942882A90E9}">
      <dsp:nvSpPr>
        <dsp:cNvPr id="0" name=""/>
        <dsp:cNvSpPr/>
      </dsp:nvSpPr>
      <dsp:spPr>
        <a:xfrm>
          <a:off x="86220" y="220232"/>
          <a:ext cx="733678" cy="73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77DAD-107E-4076-87F3-10200F9FC71E}">
      <dsp:nvSpPr>
        <dsp:cNvPr id="0" name=""/>
        <dsp:cNvSpPr/>
      </dsp:nvSpPr>
      <dsp:spPr>
        <a:xfrm>
          <a:off x="984589" y="1174531"/>
          <a:ext cx="8574938" cy="58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6" tIns="35560" rIns="35560" bIns="3556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ES" sz="1400" kern="1200" dirty="0"/>
            <a:t>Determinar parámetros de precipitación e intensidades de la microcuenca del río Portoviejo</a:t>
          </a:r>
          <a:r>
            <a:rPr lang="es-ES" sz="1100" kern="1200" dirty="0"/>
            <a:t>.</a:t>
          </a:r>
          <a:endParaRPr lang="es-419" sz="1100" kern="1200" dirty="0"/>
        </a:p>
      </dsp:txBody>
      <dsp:txXfrm>
        <a:off x="984589" y="1174531"/>
        <a:ext cx="8574938" cy="586942"/>
      </dsp:txXfrm>
    </dsp:sp>
    <dsp:sp modelId="{8B10C0D8-4029-41FF-86CD-833B47C67DEF}">
      <dsp:nvSpPr>
        <dsp:cNvPr id="0" name=""/>
        <dsp:cNvSpPr/>
      </dsp:nvSpPr>
      <dsp:spPr>
        <a:xfrm>
          <a:off x="617749" y="1101163"/>
          <a:ext cx="733678" cy="73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F45AAF-50F4-4B03-BB0D-B6ACA9DCE49D}">
      <dsp:nvSpPr>
        <dsp:cNvPr id="0" name=""/>
        <dsp:cNvSpPr/>
      </dsp:nvSpPr>
      <dsp:spPr>
        <a:xfrm>
          <a:off x="1275864" y="2054816"/>
          <a:ext cx="8283663" cy="58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6" tIns="35560" rIns="35560" bIns="3556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ES" sz="1400" kern="1200" dirty="0"/>
            <a:t>Realizar un análisis granulométrico del cauce principal de la microcuenca del río Portoviejo</a:t>
          </a:r>
          <a:r>
            <a:rPr lang="es-ES" sz="1100" kern="1200" dirty="0"/>
            <a:t>. </a:t>
          </a:r>
          <a:endParaRPr lang="es-419" sz="1100" kern="1200" dirty="0"/>
        </a:p>
      </dsp:txBody>
      <dsp:txXfrm>
        <a:off x="1275864" y="2054816"/>
        <a:ext cx="8283663" cy="586942"/>
      </dsp:txXfrm>
    </dsp:sp>
    <dsp:sp modelId="{1A914B74-26D5-4A67-A6A2-13E30805E91D}">
      <dsp:nvSpPr>
        <dsp:cNvPr id="0" name=""/>
        <dsp:cNvSpPr/>
      </dsp:nvSpPr>
      <dsp:spPr>
        <a:xfrm>
          <a:off x="909025" y="1981449"/>
          <a:ext cx="733678" cy="73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42066D-724D-473D-AAEB-9F4C736E3518}">
      <dsp:nvSpPr>
        <dsp:cNvPr id="0" name=""/>
        <dsp:cNvSpPr/>
      </dsp:nvSpPr>
      <dsp:spPr>
        <a:xfrm>
          <a:off x="1368866" y="2815386"/>
          <a:ext cx="8190661" cy="8276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6" tIns="30480" rIns="30480" bIns="30480" numCol="1" spcCol="1270" anchor="ctr" anchorCtr="0">
          <a:noAutofit/>
        </a:bodyPr>
        <a:lstStyle/>
        <a:p>
          <a:pPr marL="0" lvl="0" indent="0" algn="l" defTabSz="533400">
            <a:lnSpc>
              <a:spcPct val="90000"/>
            </a:lnSpc>
            <a:spcBef>
              <a:spcPct val="0"/>
            </a:spcBef>
            <a:spcAft>
              <a:spcPct val="35000"/>
            </a:spcAft>
            <a:buFont typeface="Symbol" panose="05050102010706020507" pitchFamily="18" charset="2"/>
            <a:buNone/>
          </a:pPr>
          <a:r>
            <a:rPr lang="es-ES" sz="1200" kern="1200" dirty="0"/>
            <a:t>Comparar los resultados de las zonas posibles de inundación y edificaciones afectadas, obtenidas de las metodologías del modelo bidimensional CAESAR</a:t>
          </a:r>
          <a:r>
            <a:rPr lang="es-ES" sz="1200" b="1" kern="1200" dirty="0"/>
            <a:t>-</a:t>
          </a:r>
          <a:r>
            <a:rPr lang="es-ES" sz="1200" kern="1200" dirty="0"/>
            <a:t>Lisflood y HEC-RAS modelo unidimensional respectivamente. </a:t>
          </a:r>
        </a:p>
      </dsp:txBody>
      <dsp:txXfrm>
        <a:off x="1368866" y="2815386"/>
        <a:ext cx="8190661" cy="827665"/>
      </dsp:txXfrm>
    </dsp:sp>
    <dsp:sp modelId="{B8BCA657-A346-4595-9D2C-21327CE0AA86}">
      <dsp:nvSpPr>
        <dsp:cNvPr id="0" name=""/>
        <dsp:cNvSpPr/>
      </dsp:nvSpPr>
      <dsp:spPr>
        <a:xfrm>
          <a:off x="1002026" y="2862380"/>
          <a:ext cx="733678" cy="73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1DCC2E-A734-45A6-8CD3-A918DBAD0ADF}">
      <dsp:nvSpPr>
        <dsp:cNvPr id="0" name=""/>
        <dsp:cNvSpPr/>
      </dsp:nvSpPr>
      <dsp:spPr>
        <a:xfrm>
          <a:off x="1275864" y="3816679"/>
          <a:ext cx="8283663" cy="58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6" tIns="35560" rIns="35560" bIns="3556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ES" sz="1400" kern="1200" dirty="0"/>
            <a:t>Determinar y analizar la peligrosidad de inundación en la parroquia Colón del Cantón Portoviejo. </a:t>
          </a:r>
          <a:endParaRPr lang="es-419" sz="1400" kern="1200" dirty="0"/>
        </a:p>
      </dsp:txBody>
      <dsp:txXfrm>
        <a:off x="1275864" y="3816679"/>
        <a:ext cx="8283663" cy="586942"/>
      </dsp:txXfrm>
    </dsp:sp>
    <dsp:sp modelId="{CAF8BABB-7A31-467A-9E9E-26E4DFB82265}">
      <dsp:nvSpPr>
        <dsp:cNvPr id="0" name=""/>
        <dsp:cNvSpPr/>
      </dsp:nvSpPr>
      <dsp:spPr>
        <a:xfrm>
          <a:off x="909025" y="3743311"/>
          <a:ext cx="733678" cy="73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B1FB8-1F29-448B-A3B2-B13DEC8B0116}">
      <dsp:nvSpPr>
        <dsp:cNvPr id="0" name=""/>
        <dsp:cNvSpPr/>
      </dsp:nvSpPr>
      <dsp:spPr>
        <a:xfrm>
          <a:off x="984589" y="4696964"/>
          <a:ext cx="8574938" cy="58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6" tIns="35560" rIns="35560" bIns="35560" numCol="1" spcCol="1270" anchor="ctr"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ES" sz="1400" kern="1200" dirty="0"/>
            <a:t> Comparar los resultados con la metodología del modelo CAESAR-Lisflood, con inundaciones pasadas 1997-1998</a:t>
          </a:r>
        </a:p>
      </dsp:txBody>
      <dsp:txXfrm>
        <a:off x="984589" y="4696964"/>
        <a:ext cx="8574938" cy="586942"/>
      </dsp:txXfrm>
    </dsp:sp>
    <dsp:sp modelId="{287424D8-6FBD-4218-852A-146E466BE97D}">
      <dsp:nvSpPr>
        <dsp:cNvPr id="0" name=""/>
        <dsp:cNvSpPr/>
      </dsp:nvSpPr>
      <dsp:spPr>
        <a:xfrm>
          <a:off x="617749" y="4623596"/>
          <a:ext cx="733678" cy="73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698758-E490-46FF-AADA-2EA9CD7BBB03}">
      <dsp:nvSpPr>
        <dsp:cNvPr id="0" name=""/>
        <dsp:cNvSpPr/>
      </dsp:nvSpPr>
      <dsp:spPr>
        <a:xfrm>
          <a:off x="453059" y="5577895"/>
          <a:ext cx="9106468" cy="5869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886" tIns="35560" rIns="35560" bIns="35560" numCol="1" spcCol="1270" anchor="ctr" anchorCtr="0">
          <a:noAutofit/>
        </a:bodyPr>
        <a:lstStyle/>
        <a:p>
          <a:pPr marL="0" lvl="0" indent="0" algn="l" defTabSz="622300">
            <a:lnSpc>
              <a:spcPct val="90000"/>
            </a:lnSpc>
            <a:spcBef>
              <a:spcPct val="0"/>
            </a:spcBef>
            <a:spcAft>
              <a:spcPct val="35000"/>
            </a:spcAft>
            <a:buNone/>
          </a:pPr>
          <a:r>
            <a:rPr lang="es-419" sz="1400" kern="1200" dirty="0"/>
            <a:t> Propuesta de  actividades para la prevención y mitigación de inundaciones </a:t>
          </a:r>
        </a:p>
      </dsp:txBody>
      <dsp:txXfrm>
        <a:off x="453059" y="5577895"/>
        <a:ext cx="9106468" cy="586942"/>
      </dsp:txXfrm>
    </dsp:sp>
    <dsp:sp modelId="{033F9B67-D6EA-4AD0-BA65-2EA729473867}">
      <dsp:nvSpPr>
        <dsp:cNvPr id="0" name=""/>
        <dsp:cNvSpPr/>
      </dsp:nvSpPr>
      <dsp:spPr>
        <a:xfrm>
          <a:off x="86220" y="5504527"/>
          <a:ext cx="733678" cy="7336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22257-88DF-44EE-9CE0-D1BE77CA3804}">
      <dsp:nvSpPr>
        <dsp:cNvPr id="0" name=""/>
        <dsp:cNvSpPr/>
      </dsp:nvSpPr>
      <dsp:spPr>
        <a:xfrm>
          <a:off x="892791" y="598"/>
          <a:ext cx="1822583" cy="1093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419" sz="2000" kern="1200" dirty="0"/>
            <a:t>1. Elevación </a:t>
          </a:r>
        </a:p>
      </dsp:txBody>
      <dsp:txXfrm>
        <a:off x="892791" y="598"/>
        <a:ext cx="1822583" cy="1093550"/>
      </dsp:txXfrm>
    </dsp:sp>
    <dsp:sp modelId="{C55C72C3-2D8A-43CB-BFD4-9C80F86123A5}">
      <dsp:nvSpPr>
        <dsp:cNvPr id="0" name=""/>
        <dsp:cNvSpPr/>
      </dsp:nvSpPr>
      <dsp:spPr>
        <a:xfrm>
          <a:off x="2847476" y="16706"/>
          <a:ext cx="1822583" cy="1093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419" sz="2000" kern="1200" dirty="0"/>
            <a:t>2. Descarga de Agua  </a:t>
          </a:r>
        </a:p>
      </dsp:txBody>
      <dsp:txXfrm>
        <a:off x="2847476" y="16706"/>
        <a:ext cx="1822583" cy="1093550"/>
      </dsp:txXfrm>
    </dsp:sp>
    <dsp:sp modelId="{6E5CE6C5-B8C8-47E6-915D-FA6193337BF8}">
      <dsp:nvSpPr>
        <dsp:cNvPr id="0" name=""/>
        <dsp:cNvSpPr/>
      </dsp:nvSpPr>
      <dsp:spPr>
        <a:xfrm>
          <a:off x="892791" y="1276406"/>
          <a:ext cx="1822583" cy="1093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419" sz="2000" kern="1200" dirty="0"/>
            <a:t>3. Altura o profundidad de flujo</a:t>
          </a:r>
        </a:p>
      </dsp:txBody>
      <dsp:txXfrm>
        <a:off x="892791" y="1276406"/>
        <a:ext cx="1822583" cy="1093550"/>
      </dsp:txXfrm>
    </dsp:sp>
    <dsp:sp modelId="{DC5653EB-D892-4D43-A971-BA0397A5B285}">
      <dsp:nvSpPr>
        <dsp:cNvPr id="0" name=""/>
        <dsp:cNvSpPr/>
      </dsp:nvSpPr>
      <dsp:spPr>
        <a:xfrm>
          <a:off x="2897634" y="1276406"/>
          <a:ext cx="1822583" cy="1093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419" sz="2000" kern="1200" dirty="0"/>
            <a:t>4. Tamaño granulométrico  </a:t>
          </a:r>
        </a:p>
      </dsp:txBody>
      <dsp:txXfrm>
        <a:off x="2897634" y="1276406"/>
        <a:ext cx="1822583" cy="1093550"/>
      </dsp:txXfrm>
    </dsp:sp>
    <dsp:sp modelId="{42F0961C-9EF9-4A86-B554-93C1028E4C45}">
      <dsp:nvSpPr>
        <dsp:cNvPr id="0" name=""/>
        <dsp:cNvSpPr/>
      </dsp:nvSpPr>
      <dsp:spPr>
        <a:xfrm>
          <a:off x="1895213" y="2552215"/>
          <a:ext cx="1822583" cy="1093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419" sz="2000" kern="1200" dirty="0"/>
            <a:t>5. Área de drenaje </a:t>
          </a:r>
        </a:p>
      </dsp:txBody>
      <dsp:txXfrm>
        <a:off x="1895213" y="2552215"/>
        <a:ext cx="1822583" cy="10935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F5CA5-F401-4035-BAFB-1F7B83761EB8}">
      <dsp:nvSpPr>
        <dsp:cNvPr id="0" name=""/>
        <dsp:cNvSpPr/>
      </dsp:nvSpPr>
      <dsp:spPr>
        <a:xfrm rot="16200000">
          <a:off x="307255" y="-307255"/>
          <a:ext cx="1267840" cy="1882351"/>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419" sz="1300" kern="1200" dirty="0"/>
            <a:t>1. RUTINA HIDROLÓGICA </a:t>
          </a:r>
        </a:p>
      </dsp:txBody>
      <dsp:txXfrm rot="5400000">
        <a:off x="0" y="0"/>
        <a:ext cx="1882351" cy="950880"/>
      </dsp:txXfrm>
    </dsp:sp>
    <dsp:sp modelId="{4E015289-D7F1-498B-8DB3-A1F87B0D9E9B}">
      <dsp:nvSpPr>
        <dsp:cNvPr id="0" name=""/>
        <dsp:cNvSpPr/>
      </dsp:nvSpPr>
      <dsp:spPr>
        <a:xfrm>
          <a:off x="1882351" y="0"/>
          <a:ext cx="1882351" cy="126784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419" sz="1300" kern="1200" dirty="0"/>
            <a:t>2. RUTINA HIDRÁULICA </a:t>
          </a:r>
        </a:p>
      </dsp:txBody>
      <dsp:txXfrm>
        <a:off x="1882351" y="0"/>
        <a:ext cx="1882351" cy="950880"/>
      </dsp:txXfrm>
    </dsp:sp>
    <dsp:sp modelId="{17F9B95B-1E80-4C05-BC4C-5019F56978C3}">
      <dsp:nvSpPr>
        <dsp:cNvPr id="0" name=""/>
        <dsp:cNvSpPr/>
      </dsp:nvSpPr>
      <dsp:spPr>
        <a:xfrm rot="10800000">
          <a:off x="0" y="1267840"/>
          <a:ext cx="1882351" cy="126784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419" sz="1300" kern="1200" dirty="0"/>
            <a:t>3. RUTINA DE EROSIÓN Y DEPOSICIÓN </a:t>
          </a:r>
        </a:p>
      </dsp:txBody>
      <dsp:txXfrm rot="10800000">
        <a:off x="0" y="1584800"/>
        <a:ext cx="1882351" cy="950880"/>
      </dsp:txXfrm>
    </dsp:sp>
    <dsp:sp modelId="{35339C02-CE0A-486E-9C4C-3C10F4E534DE}">
      <dsp:nvSpPr>
        <dsp:cNvPr id="0" name=""/>
        <dsp:cNvSpPr/>
      </dsp:nvSpPr>
      <dsp:spPr>
        <a:xfrm rot="5400000">
          <a:off x="2189607" y="960584"/>
          <a:ext cx="1267840" cy="1882351"/>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419" sz="1300" kern="1200" dirty="0"/>
            <a:t>4.  RUTINA DE PROCESOS DE PENDIENTE Y ARRASTRE DE MASA </a:t>
          </a:r>
        </a:p>
      </dsp:txBody>
      <dsp:txXfrm rot="-5400000">
        <a:off x="1882352" y="1584800"/>
        <a:ext cx="1882351" cy="950880"/>
      </dsp:txXfrm>
    </dsp:sp>
    <dsp:sp modelId="{78A85852-F520-42C0-B051-B34BFD943C1C}">
      <dsp:nvSpPr>
        <dsp:cNvPr id="0" name=""/>
        <dsp:cNvSpPr/>
      </dsp:nvSpPr>
      <dsp:spPr>
        <a:xfrm>
          <a:off x="1317646" y="950880"/>
          <a:ext cx="1129410" cy="633920"/>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419" sz="1300" kern="1200" dirty="0"/>
            <a:t>REGLAS DE TRANSICIÓN </a:t>
          </a:r>
        </a:p>
      </dsp:txBody>
      <dsp:txXfrm>
        <a:off x="1348591" y="981825"/>
        <a:ext cx="1067520" cy="5720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44065-7553-4E8E-9860-A011245C742F}">
      <dsp:nvSpPr>
        <dsp:cNvPr id="0" name=""/>
        <dsp:cNvSpPr/>
      </dsp:nvSpPr>
      <dsp:spPr>
        <a:xfrm>
          <a:off x="1468367" y="605"/>
          <a:ext cx="1154716" cy="577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419" sz="1200" kern="1200" dirty="0"/>
            <a:t>PELIGRO A INUNDACIONES </a:t>
          </a:r>
        </a:p>
      </dsp:txBody>
      <dsp:txXfrm>
        <a:off x="1485277" y="17515"/>
        <a:ext cx="1120896" cy="543538"/>
      </dsp:txXfrm>
    </dsp:sp>
    <dsp:sp modelId="{00B92A1A-47E2-45B4-9BA2-11FB2443BA3B}">
      <dsp:nvSpPr>
        <dsp:cNvPr id="0" name=""/>
        <dsp:cNvSpPr/>
      </dsp:nvSpPr>
      <dsp:spPr>
        <a:xfrm rot="3600000">
          <a:off x="2221660" y="1013715"/>
          <a:ext cx="601298" cy="20207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419" sz="800" kern="1200"/>
        </a:p>
      </dsp:txBody>
      <dsp:txXfrm>
        <a:off x="2282283" y="1054130"/>
        <a:ext cx="480053" cy="121245"/>
      </dsp:txXfrm>
    </dsp:sp>
    <dsp:sp modelId="{AE6D915F-1595-43B0-9B30-CABE4532427A}">
      <dsp:nvSpPr>
        <dsp:cNvPr id="0" name=""/>
        <dsp:cNvSpPr/>
      </dsp:nvSpPr>
      <dsp:spPr>
        <a:xfrm>
          <a:off x="2421537" y="1651543"/>
          <a:ext cx="1154716" cy="577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419" sz="1200" kern="1200" dirty="0"/>
            <a:t>Intensidad </a:t>
          </a:r>
        </a:p>
      </dsp:txBody>
      <dsp:txXfrm>
        <a:off x="2438447" y="1668453"/>
        <a:ext cx="1120896" cy="543538"/>
      </dsp:txXfrm>
    </dsp:sp>
    <dsp:sp modelId="{9438FAA4-0E47-47CD-8CB1-3AB6C9621D56}">
      <dsp:nvSpPr>
        <dsp:cNvPr id="0" name=""/>
        <dsp:cNvSpPr/>
      </dsp:nvSpPr>
      <dsp:spPr>
        <a:xfrm rot="10800000">
          <a:off x="1745076" y="1839185"/>
          <a:ext cx="601298" cy="20207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419" sz="800" kern="1200"/>
        </a:p>
      </dsp:txBody>
      <dsp:txXfrm rot="10800000">
        <a:off x="1805698" y="1879600"/>
        <a:ext cx="480053" cy="121245"/>
      </dsp:txXfrm>
    </dsp:sp>
    <dsp:sp modelId="{F97A7191-63E6-47C2-8112-ECF0727CB757}">
      <dsp:nvSpPr>
        <dsp:cNvPr id="0" name=""/>
        <dsp:cNvSpPr/>
      </dsp:nvSpPr>
      <dsp:spPr>
        <a:xfrm>
          <a:off x="515197" y="1651543"/>
          <a:ext cx="1154716" cy="5773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419" sz="1200" kern="1200" dirty="0"/>
            <a:t>Probabilidad de ocurrencia </a:t>
          </a:r>
        </a:p>
      </dsp:txBody>
      <dsp:txXfrm>
        <a:off x="532107" y="1668453"/>
        <a:ext cx="1120896" cy="543538"/>
      </dsp:txXfrm>
    </dsp:sp>
    <dsp:sp modelId="{812F2065-EDB5-481D-9278-4BF98645EE28}">
      <dsp:nvSpPr>
        <dsp:cNvPr id="0" name=""/>
        <dsp:cNvSpPr/>
      </dsp:nvSpPr>
      <dsp:spPr>
        <a:xfrm rot="18000000">
          <a:off x="1268491" y="1013715"/>
          <a:ext cx="601298" cy="20207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419" sz="800" kern="1200"/>
        </a:p>
      </dsp:txBody>
      <dsp:txXfrm>
        <a:off x="1329114" y="1054130"/>
        <a:ext cx="480053" cy="121245"/>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16/2/2022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417015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16/2/2022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66170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16/2/2022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1590482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16/2/2022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2631738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16/2/2022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863031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9EE8C92B-1624-5840-9ADE-63DAE6FF2906}" type="datetimeFigureOut">
              <a:rPr lang="es-EC" smtClean="0"/>
              <a:t>16/2/2022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2359752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EE8C92B-1624-5840-9ADE-63DAE6FF2906}" type="datetimeFigureOut">
              <a:rPr lang="es-EC" smtClean="0"/>
              <a:t>16/2/2022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2288172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EE8C92B-1624-5840-9ADE-63DAE6FF2906}" type="datetimeFigureOut">
              <a:rPr lang="es-EC" smtClean="0"/>
              <a:t>16/2/2022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2399391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EE8C92B-1624-5840-9ADE-63DAE6FF2906}" type="datetimeFigureOut">
              <a:rPr lang="es-EC" smtClean="0"/>
              <a:t>16/2/2022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880094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8C92B-1624-5840-9ADE-63DAE6FF2906}" type="datetimeFigureOut">
              <a:rPr lang="es-EC" smtClean="0"/>
              <a:t>16/2/2022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2363767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EE8C92B-1624-5840-9ADE-63DAE6FF2906}" type="datetimeFigureOut">
              <a:rPr lang="es-EC" smtClean="0"/>
              <a:t>16/2/2022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1199993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16/2/2022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915963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EE8C92B-1624-5840-9ADE-63DAE6FF2906}" type="datetimeFigureOut">
              <a:rPr lang="es-EC" smtClean="0"/>
              <a:t>16/2/2022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81391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16/2/2022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800176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E8C92B-1624-5840-9ADE-63DAE6FF2906}" type="datetimeFigureOut">
              <a:rPr lang="es-EC" smtClean="0"/>
              <a:t>16/2/2022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2607392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9EE8C92B-1624-5840-9ADE-63DAE6FF2906}" type="datetimeFigureOut">
              <a:rPr lang="es-EC" smtClean="0"/>
              <a:t>16/2/2022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44052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EE8C92B-1624-5840-9ADE-63DAE6FF2906}" type="datetimeFigureOut">
              <a:rPr lang="es-EC" smtClean="0"/>
              <a:t>16/2/2022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205130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EE8C92B-1624-5840-9ADE-63DAE6FF2906}" type="datetimeFigureOut">
              <a:rPr lang="es-EC" smtClean="0"/>
              <a:t>16/2/2022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424797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EE8C92B-1624-5840-9ADE-63DAE6FF2906}" type="datetimeFigureOut">
              <a:rPr lang="es-EC" smtClean="0"/>
              <a:t>16/2/2022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356842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8C92B-1624-5840-9ADE-63DAE6FF2906}" type="datetimeFigureOut">
              <a:rPr lang="es-EC" smtClean="0"/>
              <a:t>16/2/2022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11508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EE8C92B-1624-5840-9ADE-63DAE6FF2906}" type="datetimeFigureOut">
              <a:rPr lang="es-EC" smtClean="0"/>
              <a:t>16/2/2022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999880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EE8C92B-1624-5840-9ADE-63DAE6FF2906}" type="datetimeFigureOut">
              <a:rPr lang="es-EC" smtClean="0"/>
              <a:t>16/2/2022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AC2E695-AFD1-724C-87C0-978789D7FFD0}" type="slidenum">
              <a:rPr lang="es-EC" smtClean="0"/>
              <a:t>‹Nº›</a:t>
            </a:fld>
            <a:endParaRPr lang="es-EC"/>
          </a:p>
        </p:txBody>
      </p:sp>
    </p:spTree>
    <p:extLst>
      <p:ext uri="{BB962C8B-B14F-4D97-AF65-F5344CB8AC3E}">
        <p14:creationId xmlns:p14="http://schemas.microsoft.com/office/powerpoint/2010/main" val="62492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8C92B-1624-5840-9ADE-63DAE6FF2906}" type="datetimeFigureOut">
              <a:rPr lang="es-EC" smtClean="0"/>
              <a:t>16/2/2022</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2E695-AFD1-724C-87C0-978789D7FFD0}" type="slidenum">
              <a:rPr lang="es-EC" smtClean="0"/>
              <a:t>‹Nº›</a:t>
            </a:fld>
            <a:endParaRPr lang="es-EC"/>
          </a:p>
        </p:txBody>
      </p:sp>
    </p:spTree>
    <p:extLst>
      <p:ext uri="{BB962C8B-B14F-4D97-AF65-F5344CB8AC3E}">
        <p14:creationId xmlns:p14="http://schemas.microsoft.com/office/powerpoint/2010/main" val="2183665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8C92B-1624-5840-9ADE-63DAE6FF2906}" type="datetimeFigureOut">
              <a:rPr lang="es-EC" smtClean="0"/>
              <a:t>16/2/2022</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2E695-AFD1-724C-87C0-978789D7FFD0}" type="slidenum">
              <a:rPr lang="es-EC" smtClean="0"/>
              <a:t>‹Nº›</a:t>
            </a:fld>
            <a:endParaRPr lang="es-EC"/>
          </a:p>
        </p:txBody>
      </p:sp>
    </p:spTree>
    <p:extLst>
      <p:ext uri="{BB962C8B-B14F-4D97-AF65-F5344CB8AC3E}">
        <p14:creationId xmlns:p14="http://schemas.microsoft.com/office/powerpoint/2010/main" val="17233942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61D991-4242-4649-8B29-19D8EDBD027A}"/>
              </a:ext>
            </a:extLst>
          </p:cNvPr>
          <p:cNvSpPr>
            <a:spLocks noGrp="1"/>
          </p:cNvSpPr>
          <p:nvPr>
            <p:ph type="ctrTitle"/>
          </p:nvPr>
        </p:nvSpPr>
        <p:spPr>
          <a:xfrm>
            <a:off x="1161622" y="1133340"/>
            <a:ext cx="7772400" cy="2172071"/>
          </a:xfrm>
        </p:spPr>
        <p:txBody>
          <a:bodyPr anchor="ctr">
            <a:normAutofit/>
          </a:bodyPr>
          <a:lstStyle/>
          <a:p>
            <a:r>
              <a:rPr lang="es-ES" sz="3000" b="1" dirty="0">
                <a:solidFill>
                  <a:srgbClr val="000000"/>
                </a:solidFill>
                <a:effectLst/>
                <a:latin typeface="Calibri" panose="020F0502020204030204" pitchFamily="34" charset="0"/>
                <a:ea typeface="Calibri" panose="020F0502020204030204" pitchFamily="34" charset="0"/>
              </a:rPr>
              <a:t>Implementación </a:t>
            </a:r>
            <a:r>
              <a:rPr lang="es-ES" sz="3000" b="1">
                <a:solidFill>
                  <a:srgbClr val="000000"/>
                </a:solidFill>
                <a:effectLst/>
                <a:latin typeface="Calibri" panose="020F0502020204030204" pitchFamily="34" charset="0"/>
                <a:ea typeface="Calibri" panose="020F0502020204030204" pitchFamily="34" charset="0"/>
              </a:rPr>
              <a:t>del Modelo </a:t>
            </a:r>
            <a:r>
              <a:rPr lang="es-ES" sz="3000" b="1" dirty="0">
                <a:solidFill>
                  <a:srgbClr val="000000"/>
                </a:solidFill>
                <a:effectLst/>
                <a:latin typeface="Calibri" panose="020F0502020204030204" pitchFamily="34" charset="0"/>
                <a:ea typeface="Calibri" panose="020F0502020204030204" pitchFamily="34" charset="0"/>
              </a:rPr>
              <a:t>Autómata Celular de Evolución del Paisaje Caesar-Lisflood, para determinar zonas posibles de inundación en la subcuenca del río Portoviejo.</a:t>
            </a:r>
            <a:endParaRPr lang="es-ES" sz="3000" dirty="0">
              <a:effectLst/>
              <a:latin typeface="Calibri" panose="020F0502020204030204" pitchFamily="34" charset="0"/>
              <a:ea typeface="Calibri" panose="020F0502020204030204" pitchFamily="34" charset="0"/>
            </a:endParaRPr>
          </a:p>
        </p:txBody>
      </p:sp>
      <p:sp>
        <p:nvSpPr>
          <p:cNvPr id="5" name="Subtítulo 4">
            <a:extLst>
              <a:ext uri="{FF2B5EF4-FFF2-40B4-BE49-F238E27FC236}">
                <a16:creationId xmlns:a16="http://schemas.microsoft.com/office/drawing/2014/main" id="{79B9B6F4-BE00-4FDF-9E16-C8A4F6795030}"/>
              </a:ext>
            </a:extLst>
          </p:cNvPr>
          <p:cNvSpPr txBox="1">
            <a:spLocks/>
          </p:cNvSpPr>
          <p:nvPr/>
        </p:nvSpPr>
        <p:spPr>
          <a:xfrm>
            <a:off x="671731" y="3245655"/>
            <a:ext cx="8092441" cy="253875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419" sz="2000" b="1" i="1" dirty="0"/>
              <a:t>Autor : </a:t>
            </a:r>
            <a:r>
              <a:rPr lang="es-419" sz="2000" i="1" dirty="0"/>
              <a:t>Moncayo Galárraga, Diego Sebastián</a:t>
            </a:r>
          </a:p>
          <a:p>
            <a:endParaRPr lang="es-419" sz="1800" i="1" dirty="0"/>
          </a:p>
          <a:p>
            <a:r>
              <a:rPr lang="es-419" sz="2000" b="1" i="1" dirty="0"/>
              <a:t>Director del Proyecto:</a:t>
            </a:r>
            <a:r>
              <a:rPr lang="es-419" sz="2000" i="1" dirty="0"/>
              <a:t>  </a:t>
            </a:r>
            <a:r>
              <a:rPr lang="es-419" sz="2000" i="1" dirty="0">
                <a:cs typeface="Arial" panose="020B0604020202020204" pitchFamily="34" charset="0"/>
              </a:rPr>
              <a:t>Ing. Alexander </a:t>
            </a:r>
            <a:r>
              <a:rPr lang="es-419" sz="2000" i="1">
                <a:cs typeface="Arial" panose="020B0604020202020204" pitchFamily="34" charset="0"/>
              </a:rPr>
              <a:t>Robayo MSc.</a:t>
            </a:r>
            <a:endParaRPr lang="es-419" sz="2000" i="1" dirty="0">
              <a:cs typeface="Arial" panose="020B0604020202020204" pitchFamily="34" charset="0"/>
            </a:endParaRPr>
          </a:p>
          <a:p>
            <a:r>
              <a:rPr lang="es-419" sz="2000" i="1" dirty="0"/>
              <a:t> </a:t>
            </a:r>
            <a:r>
              <a:rPr lang="es-419" sz="2000" b="1" i="1" dirty="0"/>
              <a:t>Docente Evaluador: </a:t>
            </a:r>
            <a:r>
              <a:rPr lang="es-419" sz="2000" i="1" dirty="0"/>
              <a:t>Ing. Oswaldo Padilla, Ph.D.</a:t>
            </a:r>
          </a:p>
          <a:p>
            <a:r>
              <a:rPr lang="es-419" sz="2000" b="1" i="1" dirty="0"/>
              <a:t>Director de Carrera encargado: </a:t>
            </a:r>
            <a:r>
              <a:rPr lang="es-419" sz="2000" i="1" dirty="0"/>
              <a:t>Ing. Rodolfo Salazar, Ph.D. </a:t>
            </a:r>
          </a:p>
          <a:p>
            <a:r>
              <a:rPr lang="es-419" sz="2000" b="1" i="1" dirty="0"/>
              <a:t>Secretaria Académica: </a:t>
            </a:r>
            <a:r>
              <a:rPr lang="es-419" sz="2000" i="1" dirty="0"/>
              <a:t>Abg. Michelle Benavides</a:t>
            </a:r>
          </a:p>
          <a:p>
            <a:endParaRPr lang="es-419" sz="2000" i="1" dirty="0"/>
          </a:p>
          <a:p>
            <a:endParaRPr lang="es-419" sz="2000" dirty="0"/>
          </a:p>
        </p:txBody>
      </p:sp>
      <p:sp>
        <p:nvSpPr>
          <p:cNvPr id="6" name="Título 1">
            <a:extLst>
              <a:ext uri="{FF2B5EF4-FFF2-40B4-BE49-F238E27FC236}">
                <a16:creationId xmlns:a16="http://schemas.microsoft.com/office/drawing/2014/main" id="{7C5F38E6-35FB-4FF9-9F71-59EF73E625DE}"/>
              </a:ext>
            </a:extLst>
          </p:cNvPr>
          <p:cNvSpPr txBox="1">
            <a:spLocks/>
          </p:cNvSpPr>
          <p:nvPr/>
        </p:nvSpPr>
        <p:spPr>
          <a:xfrm>
            <a:off x="2391508" y="-392599"/>
            <a:ext cx="6081729" cy="1888217"/>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br>
              <a:rPr lang="es-EC" sz="3000" b="1" dirty="0">
                <a:latin typeface="Times New Roman" panose="02020603050405020304" pitchFamily="18" charset="0"/>
                <a:cs typeface="Times New Roman" panose="02020603050405020304" pitchFamily="18" charset="0"/>
              </a:rPr>
            </a:br>
            <a:br>
              <a:rPr lang="es-EC" sz="3000" b="1" dirty="0">
                <a:latin typeface="Times New Roman" panose="02020603050405020304" pitchFamily="18" charset="0"/>
                <a:cs typeface="Times New Roman" panose="02020603050405020304" pitchFamily="18" charset="0"/>
              </a:rPr>
            </a:br>
            <a:br>
              <a:rPr lang="es-EC" sz="2900" b="1" dirty="0">
                <a:latin typeface="Times New Roman" panose="02020603050405020304" pitchFamily="18" charset="0"/>
                <a:cs typeface="Times New Roman" panose="02020603050405020304" pitchFamily="18" charset="0"/>
              </a:rPr>
            </a:br>
            <a:r>
              <a:rPr lang="es-EC" sz="2900" b="1" dirty="0">
                <a:latin typeface="Times New Roman" panose="02020603050405020304" pitchFamily="18" charset="0"/>
                <a:cs typeface="Times New Roman" panose="02020603050405020304" pitchFamily="18" charset="0"/>
              </a:rPr>
              <a:t>DEPARTAMENTO DE CIENCIAS DE LA TIERRA Y DE LA CONSTRUCCIÓN</a:t>
            </a:r>
            <a:br>
              <a:rPr lang="es-EC" sz="2900" b="1" dirty="0">
                <a:latin typeface="Times New Roman" panose="02020603050405020304" pitchFamily="18" charset="0"/>
                <a:cs typeface="Times New Roman" panose="02020603050405020304" pitchFamily="18" charset="0"/>
              </a:rPr>
            </a:br>
            <a:br>
              <a:rPr lang="es-EC" sz="2900" b="1" dirty="0">
                <a:latin typeface="Times New Roman" panose="02020603050405020304" pitchFamily="18" charset="0"/>
                <a:cs typeface="Times New Roman" panose="02020603050405020304" pitchFamily="18" charset="0"/>
              </a:rPr>
            </a:br>
            <a:r>
              <a:rPr lang="es-EC" sz="2900" b="1" dirty="0">
                <a:latin typeface="Times New Roman" panose="02020603050405020304" pitchFamily="18" charset="0"/>
                <a:cs typeface="Times New Roman" panose="02020603050405020304" pitchFamily="18" charset="0"/>
              </a:rPr>
              <a:t>INGENIERÍA GEOGRÁFICA Y DEL MEDIO AMBIENTE</a:t>
            </a:r>
            <a:br>
              <a:rPr lang="es-EC" sz="3000" b="1" dirty="0">
                <a:latin typeface="Times New Roman" panose="02020603050405020304" pitchFamily="18" charset="0"/>
                <a:cs typeface="Times New Roman" panose="02020603050405020304" pitchFamily="18" charset="0"/>
              </a:rPr>
            </a:br>
            <a:r>
              <a:rPr lang="es-EC" sz="1800" b="1" dirty="0">
                <a:latin typeface="Times New Roman" panose="02020603050405020304" pitchFamily="18" charset="0"/>
                <a:cs typeface="Times New Roman" panose="02020603050405020304" pitchFamily="18" charset="0"/>
              </a:rPr>
              <a:t> </a:t>
            </a:r>
            <a:br>
              <a:rPr lang="es-EC" sz="3000" b="1" dirty="0">
                <a:latin typeface="Times New Roman" panose="02020603050405020304" pitchFamily="18" charset="0"/>
                <a:cs typeface="Times New Roman" panose="02020603050405020304" pitchFamily="18" charset="0"/>
              </a:rPr>
            </a:br>
            <a:endParaRPr lang="es-EC" sz="3000" b="1" dirty="0">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C30CE9EE-EFF4-49D5-B434-B6F722C09F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8196" y="0"/>
            <a:ext cx="1071050" cy="1073588"/>
          </a:xfrm>
          <a:prstGeom prst="rect">
            <a:avLst/>
          </a:prstGeom>
        </p:spPr>
      </p:pic>
    </p:spTree>
    <p:extLst>
      <p:ext uri="{BB962C8B-B14F-4D97-AF65-F5344CB8AC3E}">
        <p14:creationId xmlns:p14="http://schemas.microsoft.com/office/powerpoint/2010/main" val="1038159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áfico 7">
            <a:extLst>
              <a:ext uri="{FF2B5EF4-FFF2-40B4-BE49-F238E27FC236}">
                <a16:creationId xmlns:a16="http://schemas.microsoft.com/office/drawing/2014/main" id="{D24035B8-94F4-4737-9FA8-C2B5C9232044}"/>
              </a:ext>
            </a:extLst>
          </p:cNvPr>
          <p:cNvGraphicFramePr/>
          <p:nvPr>
            <p:extLst>
              <p:ext uri="{D42A27DB-BD31-4B8C-83A1-F6EECF244321}">
                <p14:modId xmlns:p14="http://schemas.microsoft.com/office/powerpoint/2010/main" val="263720311"/>
              </p:ext>
            </p:extLst>
          </p:nvPr>
        </p:nvGraphicFramePr>
        <p:xfrm>
          <a:off x="2594070" y="776287"/>
          <a:ext cx="6328605" cy="33979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a:extLst>
              <a:ext uri="{FF2B5EF4-FFF2-40B4-BE49-F238E27FC236}">
                <a16:creationId xmlns:a16="http://schemas.microsoft.com/office/drawing/2014/main" id="{0FAAD22B-C042-487A-A1F2-E38F3D341AE4}"/>
              </a:ext>
            </a:extLst>
          </p:cNvPr>
          <p:cNvGraphicFramePr/>
          <p:nvPr>
            <p:extLst>
              <p:ext uri="{D42A27DB-BD31-4B8C-83A1-F6EECF244321}">
                <p14:modId xmlns:p14="http://schemas.microsoft.com/office/powerpoint/2010/main" val="1909033169"/>
              </p:ext>
            </p:extLst>
          </p:nvPr>
        </p:nvGraphicFramePr>
        <p:xfrm>
          <a:off x="467609" y="4005828"/>
          <a:ext cx="5036234" cy="2500850"/>
        </p:xfrm>
        <a:graphic>
          <a:graphicData uri="http://schemas.openxmlformats.org/drawingml/2006/chart">
            <c:chart xmlns:c="http://schemas.openxmlformats.org/drawingml/2006/chart" xmlns:r="http://schemas.openxmlformats.org/officeDocument/2006/relationships" r:id="rId3"/>
          </a:graphicData>
        </a:graphic>
      </p:graphicFrame>
      <p:sp>
        <p:nvSpPr>
          <p:cNvPr id="6" name="Título 1">
            <a:extLst>
              <a:ext uri="{FF2B5EF4-FFF2-40B4-BE49-F238E27FC236}">
                <a16:creationId xmlns:a16="http://schemas.microsoft.com/office/drawing/2014/main" id="{97AF8979-BBCE-4398-B38F-C747C8EEE8A9}"/>
              </a:ext>
            </a:extLst>
          </p:cNvPr>
          <p:cNvSpPr txBox="1">
            <a:spLocks/>
          </p:cNvSpPr>
          <p:nvPr/>
        </p:nvSpPr>
        <p:spPr>
          <a:xfrm>
            <a:off x="639192" y="0"/>
            <a:ext cx="7832480" cy="96181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8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CARACTERIZACIÓN HIDROLOGICA E HIDROMÉTRICA DE LA MICROCUENCA DEL RÍO PORTOVIEJO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2" name="CuadroTexto 1">
            <a:extLst>
              <a:ext uri="{FF2B5EF4-FFF2-40B4-BE49-F238E27FC236}">
                <a16:creationId xmlns:a16="http://schemas.microsoft.com/office/drawing/2014/main" id="{B7A224CD-5860-431C-9A3E-368DEEDFA04E}"/>
              </a:ext>
            </a:extLst>
          </p:cNvPr>
          <p:cNvSpPr txBox="1"/>
          <p:nvPr/>
        </p:nvSpPr>
        <p:spPr>
          <a:xfrm>
            <a:off x="224700" y="1137934"/>
            <a:ext cx="2761026" cy="1200329"/>
          </a:xfrm>
          <a:prstGeom prst="rect">
            <a:avLst/>
          </a:prstGeom>
          <a:noFill/>
        </p:spPr>
        <p:txBody>
          <a:bodyPr wrap="square" rtlCol="0">
            <a:spAutoFit/>
          </a:bodyPr>
          <a:lstStyle/>
          <a:p>
            <a:r>
              <a:rPr lang="es-419" b="1" dirty="0"/>
              <a:t>PRECIPITACIONES MAXIMAS</a:t>
            </a:r>
          </a:p>
          <a:p>
            <a:r>
              <a:rPr lang="es-419" b="1" dirty="0"/>
              <a:t>PROBABLES – DISTRIBUCIÓN DE GUMBEL </a:t>
            </a:r>
          </a:p>
        </p:txBody>
      </p:sp>
    </p:spTree>
    <p:extLst>
      <p:ext uri="{BB962C8B-B14F-4D97-AF65-F5344CB8AC3E}">
        <p14:creationId xmlns:p14="http://schemas.microsoft.com/office/powerpoint/2010/main" val="1225656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A601A7E8-32E3-4813-B8A1-376BEE4B6B7F}"/>
              </a:ext>
            </a:extLst>
          </p:cNvPr>
          <p:cNvSpPr txBox="1">
            <a:spLocks/>
          </p:cNvSpPr>
          <p:nvPr/>
        </p:nvSpPr>
        <p:spPr>
          <a:xfrm>
            <a:off x="1904327" y="0"/>
            <a:ext cx="6713980" cy="96181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9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CARACTERIZACIÓN HIDROMETRICA DE LA MICROCUENCA DEL RÍO PORTOVIEJO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graphicFrame>
        <p:nvGraphicFramePr>
          <p:cNvPr id="7" name="Gráfico 6">
            <a:extLst>
              <a:ext uri="{FF2B5EF4-FFF2-40B4-BE49-F238E27FC236}">
                <a16:creationId xmlns:a16="http://schemas.microsoft.com/office/drawing/2014/main" id="{8141C0E1-5939-43DA-8127-809F52A70A18}"/>
              </a:ext>
            </a:extLst>
          </p:cNvPr>
          <p:cNvGraphicFramePr/>
          <p:nvPr>
            <p:extLst>
              <p:ext uri="{D42A27DB-BD31-4B8C-83A1-F6EECF244321}">
                <p14:modId xmlns:p14="http://schemas.microsoft.com/office/powerpoint/2010/main" val="3068267918"/>
              </p:ext>
            </p:extLst>
          </p:nvPr>
        </p:nvGraphicFramePr>
        <p:xfrm>
          <a:off x="3308590" y="797279"/>
          <a:ext cx="5492187" cy="3244355"/>
        </p:xfrm>
        <a:graphic>
          <a:graphicData uri="http://schemas.openxmlformats.org/drawingml/2006/chart">
            <c:chart xmlns:c="http://schemas.openxmlformats.org/drawingml/2006/chart" xmlns:r="http://schemas.openxmlformats.org/officeDocument/2006/relationships" r:id="rId2"/>
          </a:graphicData>
        </a:graphic>
      </p:graphicFrame>
      <p:sp>
        <p:nvSpPr>
          <p:cNvPr id="8" name="CuadroTexto 7">
            <a:extLst>
              <a:ext uri="{FF2B5EF4-FFF2-40B4-BE49-F238E27FC236}">
                <a16:creationId xmlns:a16="http://schemas.microsoft.com/office/drawing/2014/main" id="{C991889A-4777-400D-8FB8-B2A8F1E51E55}"/>
              </a:ext>
            </a:extLst>
          </p:cNvPr>
          <p:cNvSpPr txBox="1"/>
          <p:nvPr/>
        </p:nvSpPr>
        <p:spPr>
          <a:xfrm>
            <a:off x="167242" y="545421"/>
            <a:ext cx="3697116" cy="3385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sz="1600" dirty="0"/>
              <a:t>HIDROGRAMAS CON HEC-HMS</a:t>
            </a:r>
          </a:p>
        </p:txBody>
      </p:sp>
      <p:graphicFrame>
        <p:nvGraphicFramePr>
          <p:cNvPr id="2" name="Tabla 2">
            <a:extLst>
              <a:ext uri="{FF2B5EF4-FFF2-40B4-BE49-F238E27FC236}">
                <a16:creationId xmlns:a16="http://schemas.microsoft.com/office/drawing/2014/main" id="{0F9A5CFA-ECDE-47D7-B759-9EDCBC5D21A5}"/>
              </a:ext>
            </a:extLst>
          </p:cNvPr>
          <p:cNvGraphicFramePr>
            <a:graphicFrameLocks noGrp="1"/>
          </p:cNvGraphicFramePr>
          <p:nvPr>
            <p:extLst>
              <p:ext uri="{D42A27DB-BD31-4B8C-83A1-F6EECF244321}">
                <p14:modId xmlns:p14="http://schemas.microsoft.com/office/powerpoint/2010/main" val="2076620859"/>
              </p:ext>
            </p:extLst>
          </p:nvPr>
        </p:nvGraphicFramePr>
        <p:xfrm>
          <a:off x="5084013" y="4041634"/>
          <a:ext cx="3716764" cy="2011680"/>
        </p:xfrm>
        <a:graphic>
          <a:graphicData uri="http://schemas.openxmlformats.org/drawingml/2006/table">
            <a:tbl>
              <a:tblPr firstRow="1" bandRow="1">
                <a:tableStyleId>{5C22544A-7EE6-4342-B048-85BDC9FD1C3A}</a:tableStyleId>
              </a:tblPr>
              <a:tblGrid>
                <a:gridCol w="1858382">
                  <a:extLst>
                    <a:ext uri="{9D8B030D-6E8A-4147-A177-3AD203B41FA5}">
                      <a16:colId xmlns:a16="http://schemas.microsoft.com/office/drawing/2014/main" val="3644795672"/>
                    </a:ext>
                  </a:extLst>
                </a:gridCol>
                <a:gridCol w="1858382">
                  <a:extLst>
                    <a:ext uri="{9D8B030D-6E8A-4147-A177-3AD203B41FA5}">
                      <a16:colId xmlns:a16="http://schemas.microsoft.com/office/drawing/2014/main" val="4242142976"/>
                    </a:ext>
                  </a:extLst>
                </a:gridCol>
              </a:tblGrid>
              <a:tr h="306354">
                <a:tc gridSpan="2">
                  <a:txBody>
                    <a:bodyPr/>
                    <a:lstStyle/>
                    <a:p>
                      <a:pPr algn="ctr"/>
                      <a:r>
                        <a:rPr lang="es-419" sz="1600" dirty="0"/>
                        <a:t>CAUDALES MÁXIMOS HEC-HMS</a:t>
                      </a:r>
                    </a:p>
                  </a:txBody>
                  <a:tcPr/>
                </a:tc>
                <a:tc hMerge="1">
                  <a:txBody>
                    <a:bodyPr/>
                    <a:lstStyle/>
                    <a:p>
                      <a:endParaRPr lang="es-419" dirty="0"/>
                    </a:p>
                  </a:txBody>
                  <a:tcPr/>
                </a:tc>
                <a:extLst>
                  <a:ext uri="{0D108BD9-81ED-4DB2-BD59-A6C34878D82A}">
                    <a16:rowId xmlns:a16="http://schemas.microsoft.com/office/drawing/2014/main" val="3384743854"/>
                  </a:ext>
                </a:extLst>
              </a:tr>
              <a:tr h="306354">
                <a:tc>
                  <a:txBody>
                    <a:bodyPr/>
                    <a:lstStyle/>
                    <a:p>
                      <a:pPr algn="ctr"/>
                      <a:r>
                        <a:rPr lang="es-419" sz="1600" dirty="0"/>
                        <a:t>10</a:t>
                      </a:r>
                    </a:p>
                  </a:txBody>
                  <a:tcPr/>
                </a:tc>
                <a:tc>
                  <a:txBody>
                    <a:bodyPr/>
                    <a:lstStyle/>
                    <a:p>
                      <a:pPr algn="ctr"/>
                      <a:r>
                        <a:rPr lang="es-419" sz="1600" dirty="0"/>
                        <a:t>338.94</a:t>
                      </a:r>
                    </a:p>
                  </a:txBody>
                  <a:tcPr/>
                </a:tc>
                <a:extLst>
                  <a:ext uri="{0D108BD9-81ED-4DB2-BD59-A6C34878D82A}">
                    <a16:rowId xmlns:a16="http://schemas.microsoft.com/office/drawing/2014/main" val="3963711634"/>
                  </a:ext>
                </a:extLst>
              </a:tr>
              <a:tr h="306354">
                <a:tc>
                  <a:txBody>
                    <a:bodyPr/>
                    <a:lstStyle/>
                    <a:p>
                      <a:pPr algn="ctr"/>
                      <a:r>
                        <a:rPr lang="es-419" sz="1600" dirty="0"/>
                        <a:t>25</a:t>
                      </a:r>
                    </a:p>
                  </a:txBody>
                  <a:tcPr/>
                </a:tc>
                <a:tc>
                  <a:txBody>
                    <a:bodyPr/>
                    <a:lstStyle/>
                    <a:p>
                      <a:pPr algn="ctr"/>
                      <a:r>
                        <a:rPr lang="es-419" sz="1600" dirty="0"/>
                        <a:t>544.57</a:t>
                      </a:r>
                    </a:p>
                  </a:txBody>
                  <a:tcPr/>
                </a:tc>
                <a:extLst>
                  <a:ext uri="{0D108BD9-81ED-4DB2-BD59-A6C34878D82A}">
                    <a16:rowId xmlns:a16="http://schemas.microsoft.com/office/drawing/2014/main" val="2759417010"/>
                  </a:ext>
                </a:extLst>
              </a:tr>
              <a:tr h="306354">
                <a:tc>
                  <a:txBody>
                    <a:bodyPr/>
                    <a:lstStyle/>
                    <a:p>
                      <a:pPr algn="ctr"/>
                      <a:r>
                        <a:rPr lang="es-419" sz="1600" dirty="0"/>
                        <a:t>50</a:t>
                      </a:r>
                    </a:p>
                  </a:txBody>
                  <a:tcPr/>
                </a:tc>
                <a:tc>
                  <a:txBody>
                    <a:bodyPr/>
                    <a:lstStyle/>
                    <a:p>
                      <a:pPr algn="ctr"/>
                      <a:r>
                        <a:rPr lang="es-419" sz="1600" dirty="0"/>
                        <a:t>755.40</a:t>
                      </a:r>
                    </a:p>
                  </a:txBody>
                  <a:tcPr/>
                </a:tc>
                <a:extLst>
                  <a:ext uri="{0D108BD9-81ED-4DB2-BD59-A6C34878D82A}">
                    <a16:rowId xmlns:a16="http://schemas.microsoft.com/office/drawing/2014/main" val="1167655554"/>
                  </a:ext>
                </a:extLst>
              </a:tr>
              <a:tr h="306354">
                <a:tc>
                  <a:txBody>
                    <a:bodyPr/>
                    <a:lstStyle/>
                    <a:p>
                      <a:pPr algn="ctr"/>
                      <a:r>
                        <a:rPr lang="es-419" sz="1600" dirty="0"/>
                        <a:t>100</a:t>
                      </a:r>
                    </a:p>
                  </a:txBody>
                  <a:tcPr/>
                </a:tc>
                <a:tc>
                  <a:txBody>
                    <a:bodyPr/>
                    <a:lstStyle/>
                    <a:p>
                      <a:pPr algn="ctr"/>
                      <a:r>
                        <a:rPr lang="es-419" sz="1600" dirty="0"/>
                        <a:t>1150.49</a:t>
                      </a:r>
                    </a:p>
                  </a:txBody>
                  <a:tcPr/>
                </a:tc>
                <a:extLst>
                  <a:ext uri="{0D108BD9-81ED-4DB2-BD59-A6C34878D82A}">
                    <a16:rowId xmlns:a16="http://schemas.microsoft.com/office/drawing/2014/main" val="3946323465"/>
                  </a:ext>
                </a:extLst>
              </a:tr>
              <a:tr h="306354">
                <a:tc>
                  <a:txBody>
                    <a:bodyPr/>
                    <a:lstStyle/>
                    <a:p>
                      <a:pPr algn="ctr"/>
                      <a:r>
                        <a:rPr lang="es-419" sz="1600" dirty="0"/>
                        <a:t>500</a:t>
                      </a:r>
                    </a:p>
                  </a:txBody>
                  <a:tcPr/>
                </a:tc>
                <a:tc>
                  <a:txBody>
                    <a:bodyPr/>
                    <a:lstStyle/>
                    <a:p>
                      <a:pPr algn="ctr"/>
                      <a:r>
                        <a:rPr lang="es-419" sz="1600" dirty="0"/>
                        <a:t>1978.70</a:t>
                      </a:r>
                    </a:p>
                  </a:txBody>
                  <a:tcPr/>
                </a:tc>
                <a:extLst>
                  <a:ext uri="{0D108BD9-81ED-4DB2-BD59-A6C34878D82A}">
                    <a16:rowId xmlns:a16="http://schemas.microsoft.com/office/drawing/2014/main" val="1820454491"/>
                  </a:ext>
                </a:extLst>
              </a:tr>
            </a:tbl>
          </a:graphicData>
        </a:graphic>
      </p:graphicFrame>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0D951A40-EC98-4BA0-9635-B9D18671DD09}"/>
                  </a:ext>
                </a:extLst>
              </p:cNvPr>
              <p:cNvGraphicFramePr>
                <a:graphicFrameLocks noGrp="1"/>
              </p:cNvGraphicFramePr>
              <p:nvPr>
                <p:extLst>
                  <p:ext uri="{D42A27DB-BD31-4B8C-83A1-F6EECF244321}">
                    <p14:modId xmlns:p14="http://schemas.microsoft.com/office/powerpoint/2010/main" val="487047743"/>
                  </p:ext>
                </p:extLst>
              </p:nvPr>
            </p:nvGraphicFramePr>
            <p:xfrm>
              <a:off x="407757" y="4316574"/>
              <a:ext cx="4427172" cy="1126302"/>
            </p:xfrm>
            <a:graphic>
              <a:graphicData uri="http://schemas.openxmlformats.org/drawingml/2006/table">
                <a:tbl>
                  <a:tblPr firstRow="1" firstCol="1" bandRow="1">
                    <a:tableStyleId>{5C22544A-7EE6-4342-B048-85BDC9FD1C3A}</a:tableStyleId>
                  </a:tblPr>
                  <a:tblGrid>
                    <a:gridCol w="2213586">
                      <a:extLst>
                        <a:ext uri="{9D8B030D-6E8A-4147-A177-3AD203B41FA5}">
                          <a16:colId xmlns:a16="http://schemas.microsoft.com/office/drawing/2014/main" val="2115145802"/>
                        </a:ext>
                      </a:extLst>
                    </a:gridCol>
                    <a:gridCol w="2213586">
                      <a:extLst>
                        <a:ext uri="{9D8B030D-6E8A-4147-A177-3AD203B41FA5}">
                          <a16:colId xmlns:a16="http://schemas.microsoft.com/office/drawing/2014/main" val="2484726287"/>
                        </a:ext>
                      </a:extLst>
                    </a:gridCol>
                  </a:tblGrid>
                  <a:tr h="273433">
                    <a:tc>
                      <a:txBody>
                        <a:bodyPr/>
                        <a:lstStyle/>
                        <a:p>
                          <a:pPr algn="ctr">
                            <a:lnSpc>
                              <a:spcPct val="150000"/>
                            </a:lnSpc>
                            <a:spcAft>
                              <a:spcPts val="800"/>
                            </a:spcAft>
                          </a:pPr>
                          <a:r>
                            <a:rPr lang="es-ES" sz="1100">
                              <a:effectLst/>
                            </a:rPr>
                            <a:t>Parámetros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100" dirty="0">
                              <a:effectLst/>
                            </a:rPr>
                            <a:t>Valor</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684069"/>
                      </a:ext>
                    </a:extLst>
                  </a:tr>
                  <a:tr h="273433">
                    <a:tc>
                      <a:txBody>
                        <a:bodyPr/>
                        <a:lstStyle/>
                        <a:p>
                          <a:pPr algn="ctr">
                            <a:lnSpc>
                              <a:spcPct val="150000"/>
                            </a:lnSpc>
                            <a:spcAft>
                              <a:spcPts val="800"/>
                            </a:spcAft>
                          </a:pPr>
                          <a:r>
                            <a:rPr lang="es-ES" sz="1100">
                              <a:effectLst/>
                            </a:rPr>
                            <a:t>Tiempo de concentración (min)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100" dirty="0">
                              <a:effectLst/>
                            </a:rPr>
                            <a:t>180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1651643"/>
                      </a:ext>
                    </a:extLst>
                  </a:tr>
                  <a:tr h="306003">
                    <a:tc>
                      <a:txBody>
                        <a:bodyPr/>
                        <a:lstStyle/>
                        <a:p>
                          <a:pPr algn="ctr">
                            <a:lnSpc>
                              <a:spcPct val="150000"/>
                            </a:lnSpc>
                            <a:spcAft>
                              <a:spcPts val="800"/>
                            </a:spcAft>
                          </a:pPr>
                          <a:r>
                            <a:rPr lang="es-ES" sz="1100">
                              <a:effectLst/>
                            </a:rPr>
                            <a:t>Tiempo de retardo </a:t>
                          </a:r>
                          <a14:m>
                            <m:oMath xmlns:m="http://schemas.openxmlformats.org/officeDocument/2006/math">
                              <m:sSub>
                                <m:sSubPr>
                                  <m:ctrlPr>
                                    <a:rPr lang="es-ES" sz="1100" i="1">
                                      <a:effectLst/>
                                      <a:latin typeface="Cambria Math" panose="02040503050406030204" pitchFamily="18" charset="0"/>
                                    </a:rPr>
                                  </m:ctrlPr>
                                </m:sSubPr>
                                <m:e>
                                  <m:r>
                                    <a:rPr lang="es-ES" sz="1100">
                                      <a:effectLst/>
                                      <a:latin typeface="Cambria Math" panose="02040503050406030204" pitchFamily="18" charset="0"/>
                                    </a:rPr>
                                    <m:t> </m:t>
                                  </m:r>
                                  <m:r>
                                    <a:rPr lang="es-ES" sz="1100">
                                      <a:effectLst/>
                                      <a:latin typeface="Cambria Math" panose="02040503050406030204" pitchFamily="18" charset="0"/>
                                    </a:rPr>
                                    <m:t>𝑡</m:t>
                                  </m:r>
                                </m:e>
                                <m:sub>
                                  <m:r>
                                    <a:rPr lang="es-ES" sz="1100">
                                      <a:effectLst/>
                                      <a:latin typeface="Cambria Math" panose="02040503050406030204" pitchFamily="18" charset="0"/>
                                    </a:rPr>
                                    <m:t>𝑙𝑎𝑔</m:t>
                                  </m:r>
                                </m:sub>
                              </m:sSub>
                            </m:oMath>
                          </a14:m>
                          <a:r>
                            <a:rPr lang="es-ES" sz="1100">
                              <a:effectLst/>
                            </a:rPr>
                            <a:t> (min)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100">
                              <a:effectLst/>
                            </a:rPr>
                            <a:t>108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8650291"/>
                      </a:ext>
                    </a:extLst>
                  </a:tr>
                  <a:tr h="273433">
                    <a:tc>
                      <a:txBody>
                        <a:bodyPr/>
                        <a:lstStyle/>
                        <a:p>
                          <a:pPr algn="ctr">
                            <a:lnSpc>
                              <a:spcPct val="150000"/>
                            </a:lnSpc>
                            <a:spcAft>
                              <a:spcPts val="800"/>
                            </a:spcAft>
                          </a:pPr>
                          <a:r>
                            <a:rPr lang="es-ES" sz="1100" dirty="0">
                              <a:effectLst/>
                            </a:rPr>
                            <a:t>Número Curva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100" dirty="0">
                              <a:effectLst/>
                            </a:rPr>
                            <a:t>77.28</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3528580"/>
                      </a:ext>
                    </a:extLst>
                  </a:tr>
                </a:tbl>
              </a:graphicData>
            </a:graphic>
          </p:graphicFrame>
        </mc:Choice>
        <mc:Fallback xmlns="">
          <p:graphicFrame>
            <p:nvGraphicFramePr>
              <p:cNvPr id="3" name="Tabla 2">
                <a:extLst>
                  <a:ext uri="{FF2B5EF4-FFF2-40B4-BE49-F238E27FC236}">
                    <a16:creationId xmlns:a16="http://schemas.microsoft.com/office/drawing/2014/main" id="{0D951A40-EC98-4BA0-9635-B9D18671DD09}"/>
                  </a:ext>
                </a:extLst>
              </p:cNvPr>
              <p:cNvGraphicFramePr>
                <a:graphicFrameLocks noGrp="1"/>
              </p:cNvGraphicFramePr>
              <p:nvPr>
                <p:extLst>
                  <p:ext uri="{D42A27DB-BD31-4B8C-83A1-F6EECF244321}">
                    <p14:modId xmlns:p14="http://schemas.microsoft.com/office/powerpoint/2010/main" val="487047743"/>
                  </p:ext>
                </p:extLst>
              </p:nvPr>
            </p:nvGraphicFramePr>
            <p:xfrm>
              <a:off x="407757" y="4316574"/>
              <a:ext cx="4427172" cy="1126302"/>
            </p:xfrm>
            <a:graphic>
              <a:graphicData uri="http://schemas.openxmlformats.org/drawingml/2006/table">
                <a:tbl>
                  <a:tblPr firstRow="1" firstCol="1" bandRow="1">
                    <a:tableStyleId>{5C22544A-7EE6-4342-B048-85BDC9FD1C3A}</a:tableStyleId>
                  </a:tblPr>
                  <a:tblGrid>
                    <a:gridCol w="2213586">
                      <a:extLst>
                        <a:ext uri="{9D8B030D-6E8A-4147-A177-3AD203B41FA5}">
                          <a16:colId xmlns:a16="http://schemas.microsoft.com/office/drawing/2014/main" val="2115145802"/>
                        </a:ext>
                      </a:extLst>
                    </a:gridCol>
                    <a:gridCol w="2213586">
                      <a:extLst>
                        <a:ext uri="{9D8B030D-6E8A-4147-A177-3AD203B41FA5}">
                          <a16:colId xmlns:a16="http://schemas.microsoft.com/office/drawing/2014/main" val="2484726287"/>
                        </a:ext>
                      </a:extLst>
                    </a:gridCol>
                  </a:tblGrid>
                  <a:tr h="273433">
                    <a:tc>
                      <a:txBody>
                        <a:bodyPr/>
                        <a:lstStyle/>
                        <a:p>
                          <a:pPr algn="ctr">
                            <a:lnSpc>
                              <a:spcPct val="150000"/>
                            </a:lnSpc>
                            <a:spcAft>
                              <a:spcPts val="800"/>
                            </a:spcAft>
                          </a:pPr>
                          <a:r>
                            <a:rPr lang="es-ES" sz="1100">
                              <a:effectLst/>
                            </a:rPr>
                            <a:t>Parámetros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100" dirty="0">
                              <a:effectLst/>
                            </a:rPr>
                            <a:t>Valor</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684069"/>
                      </a:ext>
                    </a:extLst>
                  </a:tr>
                  <a:tr h="273433">
                    <a:tc>
                      <a:txBody>
                        <a:bodyPr/>
                        <a:lstStyle/>
                        <a:p>
                          <a:pPr algn="ctr">
                            <a:lnSpc>
                              <a:spcPct val="150000"/>
                            </a:lnSpc>
                            <a:spcAft>
                              <a:spcPts val="800"/>
                            </a:spcAft>
                          </a:pPr>
                          <a:r>
                            <a:rPr lang="es-ES" sz="1100">
                              <a:effectLst/>
                            </a:rPr>
                            <a:t>Tiempo de concentración (min)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100" dirty="0">
                              <a:effectLst/>
                            </a:rPr>
                            <a:t>180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1651643"/>
                      </a:ext>
                    </a:extLst>
                  </a:tr>
                  <a:tr h="306003">
                    <a:tc>
                      <a:txBody>
                        <a:bodyPr/>
                        <a:lstStyle/>
                        <a:p>
                          <a:endParaRPr lang="es-ES"/>
                        </a:p>
                      </a:txBody>
                      <a:tcPr marL="68580" marR="68580" marT="0" marB="0" anchor="ctr">
                        <a:blipFill>
                          <a:blip r:embed="rId3"/>
                          <a:stretch>
                            <a:fillRect l="-275" t="-182000" r="-101099" b="-110000"/>
                          </a:stretch>
                        </a:blipFill>
                      </a:tcPr>
                    </a:tc>
                    <a:tc>
                      <a:txBody>
                        <a:bodyPr/>
                        <a:lstStyle/>
                        <a:p>
                          <a:pPr algn="ctr">
                            <a:lnSpc>
                              <a:spcPct val="150000"/>
                            </a:lnSpc>
                            <a:spcAft>
                              <a:spcPts val="800"/>
                            </a:spcAft>
                          </a:pPr>
                          <a:r>
                            <a:rPr lang="es-ES" sz="1100">
                              <a:effectLst/>
                            </a:rPr>
                            <a:t>108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8650291"/>
                      </a:ext>
                    </a:extLst>
                  </a:tr>
                  <a:tr h="273433">
                    <a:tc>
                      <a:txBody>
                        <a:bodyPr/>
                        <a:lstStyle/>
                        <a:p>
                          <a:pPr algn="ctr">
                            <a:lnSpc>
                              <a:spcPct val="150000"/>
                            </a:lnSpc>
                            <a:spcAft>
                              <a:spcPts val="800"/>
                            </a:spcAft>
                          </a:pPr>
                          <a:r>
                            <a:rPr lang="es-ES" sz="1100" dirty="0">
                              <a:effectLst/>
                            </a:rPr>
                            <a:t>Número Curva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100" dirty="0">
                              <a:effectLst/>
                            </a:rPr>
                            <a:t>77.28</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3528580"/>
                      </a:ext>
                    </a:extLst>
                  </a:tr>
                </a:tbl>
              </a:graphicData>
            </a:graphic>
          </p:graphicFrame>
        </mc:Fallback>
      </mc:AlternateContent>
      <p:sp>
        <p:nvSpPr>
          <p:cNvPr id="5" name="CuadroTexto 4">
            <a:extLst>
              <a:ext uri="{FF2B5EF4-FFF2-40B4-BE49-F238E27FC236}">
                <a16:creationId xmlns:a16="http://schemas.microsoft.com/office/drawing/2014/main" id="{7241FD3A-B77A-4D60-A7E0-422F1CE1655F}"/>
              </a:ext>
            </a:extLst>
          </p:cNvPr>
          <p:cNvSpPr txBox="1"/>
          <p:nvPr/>
        </p:nvSpPr>
        <p:spPr>
          <a:xfrm>
            <a:off x="656841" y="3924160"/>
            <a:ext cx="4427172" cy="369332"/>
          </a:xfrm>
          <a:prstGeom prst="rect">
            <a:avLst/>
          </a:prstGeom>
          <a:noFill/>
        </p:spPr>
        <p:txBody>
          <a:bodyPr wrap="square" rtlCol="0">
            <a:spAutoFit/>
          </a:bodyPr>
          <a:lstStyle/>
          <a:p>
            <a:r>
              <a:rPr lang="es-419" dirty="0"/>
              <a:t>Parámetros para introducir en HEC-HMS </a:t>
            </a:r>
          </a:p>
        </p:txBody>
      </p:sp>
    </p:spTree>
    <p:extLst>
      <p:ext uri="{BB962C8B-B14F-4D97-AF65-F5344CB8AC3E}">
        <p14:creationId xmlns:p14="http://schemas.microsoft.com/office/powerpoint/2010/main" val="426558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924585F-CD23-41DB-B68D-30EBEC4B743B}"/>
              </a:ext>
            </a:extLst>
          </p:cNvPr>
          <p:cNvSpPr txBox="1">
            <a:spLocks/>
          </p:cNvSpPr>
          <p:nvPr/>
        </p:nvSpPr>
        <p:spPr>
          <a:xfrm>
            <a:off x="1476414" y="158096"/>
            <a:ext cx="6713980" cy="9618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AUTOMATAS CELULARES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6" name="CuadroTexto 5">
            <a:extLst>
              <a:ext uri="{FF2B5EF4-FFF2-40B4-BE49-F238E27FC236}">
                <a16:creationId xmlns:a16="http://schemas.microsoft.com/office/drawing/2014/main" id="{C1B0627D-FD8C-483E-ABB8-9AE2FCFE5EA0}"/>
              </a:ext>
            </a:extLst>
          </p:cNvPr>
          <p:cNvSpPr txBox="1"/>
          <p:nvPr/>
        </p:nvSpPr>
        <p:spPr>
          <a:xfrm>
            <a:off x="5068714" y="600820"/>
            <a:ext cx="3742006" cy="163121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lvl="1" algn="ctr"/>
            <a:r>
              <a:rPr lang="es-419" sz="2000" dirty="0"/>
              <a:t>El estado actual de cada celda cambia de forma discreta de acuerdo a una función de transición (ecuación matemática) </a:t>
            </a:r>
          </a:p>
        </p:txBody>
      </p:sp>
      <p:sp>
        <p:nvSpPr>
          <p:cNvPr id="9" name="CuadroTexto 8">
            <a:extLst>
              <a:ext uri="{FF2B5EF4-FFF2-40B4-BE49-F238E27FC236}">
                <a16:creationId xmlns:a16="http://schemas.microsoft.com/office/drawing/2014/main" id="{C0928C39-5C33-436D-B828-94B3D7EB2D0A}"/>
              </a:ext>
            </a:extLst>
          </p:cNvPr>
          <p:cNvSpPr txBox="1"/>
          <p:nvPr/>
        </p:nvSpPr>
        <p:spPr>
          <a:xfrm>
            <a:off x="333280" y="709430"/>
            <a:ext cx="3742006" cy="10156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ctr"/>
            <a:r>
              <a:rPr lang="es-419" sz="2000" dirty="0"/>
              <a:t>Celdas o tesales conectados localmente en un plano de 2 dimensiones ( Arreglo Regular)</a:t>
            </a:r>
          </a:p>
        </p:txBody>
      </p:sp>
      <p:pic>
        <p:nvPicPr>
          <p:cNvPr id="15" name="Imagen 14">
            <a:extLst>
              <a:ext uri="{FF2B5EF4-FFF2-40B4-BE49-F238E27FC236}">
                <a16:creationId xmlns:a16="http://schemas.microsoft.com/office/drawing/2014/main" id="{BB8AAD2F-4FFA-458D-A386-78884E40BA54}"/>
              </a:ext>
            </a:extLst>
          </p:cNvPr>
          <p:cNvPicPr>
            <a:picLocks noChangeAspect="1"/>
          </p:cNvPicPr>
          <p:nvPr/>
        </p:nvPicPr>
        <p:blipFill rotWithShape="1">
          <a:blip r:embed="rId2">
            <a:extLst>
              <a:ext uri="{28A0092B-C50C-407E-A947-70E740481C1C}">
                <a14:useLocalDpi xmlns:a14="http://schemas.microsoft.com/office/drawing/2010/main" val="0"/>
              </a:ext>
            </a:extLst>
          </a:blip>
          <a:srcRect l="16373" t="27623" r="36640" b="15790"/>
          <a:stretch/>
        </p:blipFill>
        <p:spPr bwMode="auto">
          <a:xfrm>
            <a:off x="0" y="2232036"/>
            <a:ext cx="4773292" cy="2537481"/>
          </a:xfrm>
          <a:prstGeom prst="rect">
            <a:avLst/>
          </a:prstGeom>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55840E3E-63A9-4A89-BF0C-8A974E616EE3}"/>
              </a:ext>
            </a:extLst>
          </p:cNvPr>
          <p:cNvPicPr>
            <a:picLocks noChangeAspect="1"/>
          </p:cNvPicPr>
          <p:nvPr/>
        </p:nvPicPr>
        <p:blipFill rotWithShape="1">
          <a:blip r:embed="rId3">
            <a:extLst>
              <a:ext uri="{28A0092B-C50C-407E-A947-70E740481C1C}">
                <a14:useLocalDpi xmlns:a14="http://schemas.microsoft.com/office/drawing/2010/main" val="0"/>
              </a:ext>
            </a:extLst>
          </a:blip>
          <a:srcRect l="17332" t="26796" r="36658" b="19298"/>
          <a:stretch/>
        </p:blipFill>
        <p:spPr bwMode="auto">
          <a:xfrm>
            <a:off x="5386256" y="2933083"/>
            <a:ext cx="3366339" cy="1547742"/>
          </a:xfrm>
          <a:prstGeom prst="rect">
            <a:avLst/>
          </a:prstGeom>
          <a:ln>
            <a:noFill/>
          </a:ln>
          <a:extLst>
            <a:ext uri="{53640926-AAD7-44D8-BBD7-CCE9431645EC}">
              <a14:shadowObscured xmlns:a14="http://schemas.microsoft.com/office/drawing/2010/main"/>
            </a:ext>
          </a:extLst>
        </p:spPr>
      </p:pic>
      <p:sp>
        <p:nvSpPr>
          <p:cNvPr id="17" name="CuadroTexto 16">
            <a:extLst>
              <a:ext uri="{FF2B5EF4-FFF2-40B4-BE49-F238E27FC236}">
                <a16:creationId xmlns:a16="http://schemas.microsoft.com/office/drawing/2014/main" id="{DE5F88A0-5674-4F21-A81A-AD2202872AD0}"/>
              </a:ext>
            </a:extLst>
          </p:cNvPr>
          <p:cNvSpPr txBox="1"/>
          <p:nvPr/>
        </p:nvSpPr>
        <p:spPr>
          <a:xfrm>
            <a:off x="5010589" y="4910095"/>
            <a:ext cx="3742006" cy="10156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lvl="1" algn="ctr"/>
            <a:r>
              <a:rPr lang="es-419" sz="2000" dirty="0"/>
              <a:t>El conjunto de estados, son todos los valores posibles que puede adquirir una celda </a:t>
            </a:r>
          </a:p>
        </p:txBody>
      </p:sp>
      <p:sp>
        <p:nvSpPr>
          <p:cNvPr id="18" name="Flecha: hacia abajo 17">
            <a:extLst>
              <a:ext uri="{FF2B5EF4-FFF2-40B4-BE49-F238E27FC236}">
                <a16:creationId xmlns:a16="http://schemas.microsoft.com/office/drawing/2014/main" id="{35C82C7B-B051-49EA-AD68-6EB07BD811E6}"/>
              </a:ext>
            </a:extLst>
          </p:cNvPr>
          <p:cNvSpPr/>
          <p:nvPr/>
        </p:nvSpPr>
        <p:spPr>
          <a:xfrm>
            <a:off x="6987935" y="2232036"/>
            <a:ext cx="381498" cy="579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Flecha: hacia abajo 18">
            <a:extLst>
              <a:ext uri="{FF2B5EF4-FFF2-40B4-BE49-F238E27FC236}">
                <a16:creationId xmlns:a16="http://schemas.microsoft.com/office/drawing/2014/main" id="{90BFC385-1845-4212-BC3A-B96139229DA3}"/>
              </a:ext>
            </a:extLst>
          </p:cNvPr>
          <p:cNvSpPr/>
          <p:nvPr/>
        </p:nvSpPr>
        <p:spPr>
          <a:xfrm>
            <a:off x="1975676" y="1744305"/>
            <a:ext cx="381498" cy="579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0" name="Flecha: hacia abajo 19">
            <a:extLst>
              <a:ext uri="{FF2B5EF4-FFF2-40B4-BE49-F238E27FC236}">
                <a16:creationId xmlns:a16="http://schemas.microsoft.com/office/drawing/2014/main" id="{6BE73ABE-DCE7-49D7-ACB9-B81B458158E7}"/>
              </a:ext>
            </a:extLst>
          </p:cNvPr>
          <p:cNvSpPr/>
          <p:nvPr/>
        </p:nvSpPr>
        <p:spPr>
          <a:xfrm>
            <a:off x="6987935" y="4260935"/>
            <a:ext cx="381498" cy="579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CuadroTexto 1">
            <a:extLst>
              <a:ext uri="{FF2B5EF4-FFF2-40B4-BE49-F238E27FC236}">
                <a16:creationId xmlns:a16="http://schemas.microsoft.com/office/drawing/2014/main" id="{AAC9FBB3-953A-498D-9E81-C45DDCB48289}"/>
              </a:ext>
            </a:extLst>
          </p:cNvPr>
          <p:cNvSpPr txBox="1"/>
          <p:nvPr/>
        </p:nvSpPr>
        <p:spPr>
          <a:xfrm>
            <a:off x="333280" y="6302326"/>
            <a:ext cx="5052976" cy="369332"/>
          </a:xfrm>
          <a:prstGeom prst="rect">
            <a:avLst/>
          </a:prstGeom>
          <a:noFill/>
        </p:spPr>
        <p:txBody>
          <a:bodyPr wrap="square" rtlCol="0">
            <a:spAutoFit/>
          </a:bodyPr>
          <a:lstStyle/>
          <a:p>
            <a:r>
              <a:rPr lang="es-ES" sz="1800" dirty="0">
                <a:solidFill>
                  <a:srgbClr val="000000"/>
                </a:solidFill>
                <a:effectLst/>
                <a:latin typeface="Calibri" panose="020F0502020204030204" pitchFamily="34" charset="0"/>
                <a:ea typeface="Calibri" panose="020F0502020204030204" pitchFamily="34" charset="0"/>
              </a:rPr>
              <a:t>(Padilla, 2014; Fernández &amp; Rangel, 2014)</a:t>
            </a:r>
            <a:endParaRPr lang="es-419" dirty="0"/>
          </a:p>
        </p:txBody>
      </p:sp>
    </p:spTree>
    <p:extLst>
      <p:ext uri="{BB962C8B-B14F-4D97-AF65-F5344CB8AC3E}">
        <p14:creationId xmlns:p14="http://schemas.microsoft.com/office/powerpoint/2010/main" val="3495776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924585F-CD23-41DB-B68D-30EBEC4B743B}"/>
              </a:ext>
            </a:extLst>
          </p:cNvPr>
          <p:cNvSpPr txBox="1">
            <a:spLocks/>
          </p:cNvSpPr>
          <p:nvPr/>
        </p:nvSpPr>
        <p:spPr>
          <a:xfrm>
            <a:off x="1460848" y="-38246"/>
            <a:ext cx="6713980" cy="9618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AUTOMATAS CELULARES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9" name="CuadroTexto 8">
            <a:extLst>
              <a:ext uri="{FF2B5EF4-FFF2-40B4-BE49-F238E27FC236}">
                <a16:creationId xmlns:a16="http://schemas.microsoft.com/office/drawing/2014/main" id="{C0928C39-5C33-436D-B828-94B3D7EB2D0A}"/>
              </a:ext>
            </a:extLst>
          </p:cNvPr>
          <p:cNvSpPr txBox="1"/>
          <p:nvPr/>
        </p:nvSpPr>
        <p:spPr>
          <a:xfrm>
            <a:off x="347306" y="468759"/>
            <a:ext cx="4470531" cy="10156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ctr"/>
            <a:r>
              <a:rPr lang="es-419" sz="2000" dirty="0"/>
              <a:t>En cada iteración la celda central cambia de estado de acuerdo a la información de sus celdas vecinas y de ella misma </a:t>
            </a:r>
          </a:p>
        </p:txBody>
      </p:sp>
      <p:sp>
        <p:nvSpPr>
          <p:cNvPr id="19" name="Flecha: hacia abajo 18">
            <a:extLst>
              <a:ext uri="{FF2B5EF4-FFF2-40B4-BE49-F238E27FC236}">
                <a16:creationId xmlns:a16="http://schemas.microsoft.com/office/drawing/2014/main" id="{90BFC385-1845-4212-BC3A-B96139229DA3}"/>
              </a:ext>
            </a:extLst>
          </p:cNvPr>
          <p:cNvSpPr/>
          <p:nvPr/>
        </p:nvSpPr>
        <p:spPr>
          <a:xfrm>
            <a:off x="1944967" y="1623808"/>
            <a:ext cx="381498" cy="579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1" name="Imagen 10">
            <a:extLst>
              <a:ext uri="{FF2B5EF4-FFF2-40B4-BE49-F238E27FC236}">
                <a16:creationId xmlns:a16="http://schemas.microsoft.com/office/drawing/2014/main" id="{D1B48407-85B1-422D-AB3B-2A7827D1142F}"/>
              </a:ext>
            </a:extLst>
          </p:cNvPr>
          <p:cNvPicPr>
            <a:picLocks noChangeAspect="1"/>
          </p:cNvPicPr>
          <p:nvPr/>
        </p:nvPicPr>
        <p:blipFill rotWithShape="1">
          <a:blip r:embed="rId2">
            <a:extLst>
              <a:ext uri="{28A0092B-C50C-407E-A947-70E740481C1C}">
                <a14:useLocalDpi xmlns:a14="http://schemas.microsoft.com/office/drawing/2010/main" val="0"/>
              </a:ext>
            </a:extLst>
          </a:blip>
          <a:srcRect l="13277" t="42504" r="48610" b="17486"/>
          <a:stretch/>
        </p:blipFill>
        <p:spPr bwMode="auto">
          <a:xfrm>
            <a:off x="155059" y="2185059"/>
            <a:ext cx="4724266" cy="2788246"/>
          </a:xfrm>
          <a:prstGeom prst="rect">
            <a:avLst/>
          </a:prstGeom>
          <a:ln>
            <a:noFill/>
          </a:ln>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A4CE6C91-BD9D-4B1D-8AF2-25C9CE13D92B}"/>
              </a:ext>
            </a:extLst>
          </p:cNvPr>
          <p:cNvSpPr txBox="1"/>
          <p:nvPr/>
        </p:nvSpPr>
        <p:spPr>
          <a:xfrm>
            <a:off x="646189" y="5166111"/>
            <a:ext cx="3742006" cy="10156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ctr"/>
            <a:r>
              <a:rPr lang="es-419" sz="2000" dirty="0"/>
              <a:t>Las celdas próximas tendrán una mayor influencia en el cambio de estado de la celda central </a:t>
            </a:r>
          </a:p>
        </p:txBody>
      </p:sp>
      <p:sp>
        <p:nvSpPr>
          <p:cNvPr id="13" name="CuadroTexto 12">
            <a:extLst>
              <a:ext uri="{FF2B5EF4-FFF2-40B4-BE49-F238E27FC236}">
                <a16:creationId xmlns:a16="http://schemas.microsoft.com/office/drawing/2014/main" id="{E256B03D-6CBD-4385-BF12-2D6CADBC7CEA}"/>
              </a:ext>
            </a:extLst>
          </p:cNvPr>
          <p:cNvSpPr txBox="1"/>
          <p:nvPr/>
        </p:nvSpPr>
        <p:spPr>
          <a:xfrm>
            <a:off x="5246935" y="2442697"/>
            <a:ext cx="3742006" cy="163121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ctr"/>
            <a:r>
              <a:rPr lang="es-419" sz="2000" dirty="0"/>
              <a:t>La función o regla de transición, cambia el estado de una celda, de acuerdo a su estado anterior y de los estados anteriores de la celdas vecinas   </a:t>
            </a:r>
          </a:p>
        </p:txBody>
      </p:sp>
      <p:sp>
        <p:nvSpPr>
          <p:cNvPr id="10" name="CuadroTexto 9">
            <a:extLst>
              <a:ext uri="{FF2B5EF4-FFF2-40B4-BE49-F238E27FC236}">
                <a16:creationId xmlns:a16="http://schemas.microsoft.com/office/drawing/2014/main" id="{D161C467-205D-475E-A957-FDEA88F86173}"/>
              </a:ext>
            </a:extLst>
          </p:cNvPr>
          <p:cNvSpPr txBox="1"/>
          <p:nvPr/>
        </p:nvSpPr>
        <p:spPr>
          <a:xfrm>
            <a:off x="155059" y="6374580"/>
            <a:ext cx="4572000" cy="369332"/>
          </a:xfrm>
          <a:prstGeom prst="rect">
            <a:avLst/>
          </a:prstGeom>
          <a:noFill/>
        </p:spPr>
        <p:txBody>
          <a:bodyPr wrap="square">
            <a:spAutoFit/>
          </a:bodyPr>
          <a:lstStyle/>
          <a:p>
            <a:r>
              <a:rPr lang="es-ES" sz="1800" dirty="0">
                <a:solidFill>
                  <a:srgbClr val="000000"/>
                </a:solidFill>
                <a:effectLst/>
                <a:latin typeface="Calibri" panose="020F0502020204030204" pitchFamily="34" charset="0"/>
                <a:ea typeface="Calibri" panose="020F0502020204030204" pitchFamily="34" charset="0"/>
              </a:rPr>
              <a:t>(Padilla et al., 2015; Sancho, 2016) </a:t>
            </a:r>
            <a:endParaRPr lang="es-419" dirty="0"/>
          </a:p>
        </p:txBody>
      </p:sp>
    </p:spTree>
    <p:extLst>
      <p:ext uri="{BB962C8B-B14F-4D97-AF65-F5344CB8AC3E}">
        <p14:creationId xmlns:p14="http://schemas.microsoft.com/office/powerpoint/2010/main" val="1602986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D583139-1689-44A2-964C-19311C950130}"/>
              </a:ext>
            </a:extLst>
          </p:cNvPr>
          <p:cNvSpPr txBox="1">
            <a:spLocks/>
          </p:cNvSpPr>
          <p:nvPr/>
        </p:nvSpPr>
        <p:spPr>
          <a:xfrm>
            <a:off x="1460848" y="-778"/>
            <a:ext cx="6713980" cy="9618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CAESAR-LISFLOOD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7" name="Rectángulo 6">
            <a:extLst>
              <a:ext uri="{FF2B5EF4-FFF2-40B4-BE49-F238E27FC236}">
                <a16:creationId xmlns:a16="http://schemas.microsoft.com/office/drawing/2014/main" id="{5BC5F8F5-C023-4D95-8A96-C6E98742442B}"/>
              </a:ext>
            </a:extLst>
          </p:cNvPr>
          <p:cNvSpPr/>
          <p:nvPr/>
        </p:nvSpPr>
        <p:spPr>
          <a:xfrm>
            <a:off x="2341924" y="2654671"/>
            <a:ext cx="3742006" cy="1311813"/>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b="1" dirty="0">
                <a:solidFill>
                  <a:schemeClr val="tx1"/>
                </a:solidFill>
              </a:rPr>
              <a:t>MODELO DE EVOLUCIÓN DEL PAISAJE CAESAR- LISFLOOD</a:t>
            </a:r>
            <a:endParaRPr lang="es-419" b="1" dirty="0"/>
          </a:p>
        </p:txBody>
      </p:sp>
      <p:sp>
        <p:nvSpPr>
          <p:cNvPr id="8" name="CuadroTexto 7">
            <a:extLst>
              <a:ext uri="{FF2B5EF4-FFF2-40B4-BE49-F238E27FC236}">
                <a16:creationId xmlns:a16="http://schemas.microsoft.com/office/drawing/2014/main" id="{7F9B860C-9A70-463D-A91D-B5D149E28343}"/>
              </a:ext>
            </a:extLst>
          </p:cNvPr>
          <p:cNvSpPr txBox="1"/>
          <p:nvPr/>
        </p:nvSpPr>
        <p:spPr>
          <a:xfrm>
            <a:off x="187223" y="808719"/>
            <a:ext cx="3742006" cy="10156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lvl="1" algn="ctr"/>
            <a:r>
              <a:rPr lang="es-419" sz="2000" dirty="0"/>
              <a:t>Integración del modelo CAESAR con el modelo hidrodinámico Lisflood-FP </a:t>
            </a:r>
          </a:p>
        </p:txBody>
      </p:sp>
      <p:sp>
        <p:nvSpPr>
          <p:cNvPr id="9" name="CuadroTexto 8">
            <a:extLst>
              <a:ext uri="{FF2B5EF4-FFF2-40B4-BE49-F238E27FC236}">
                <a16:creationId xmlns:a16="http://schemas.microsoft.com/office/drawing/2014/main" id="{54D3B1FA-BE9C-43F0-A10D-2FB8FF6BA580}"/>
              </a:ext>
            </a:extLst>
          </p:cNvPr>
          <p:cNvSpPr txBox="1"/>
          <p:nvPr/>
        </p:nvSpPr>
        <p:spPr>
          <a:xfrm>
            <a:off x="407963" y="4708617"/>
            <a:ext cx="3629465" cy="132343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ctr"/>
            <a:r>
              <a:rPr lang="es-419" sz="2000" dirty="0"/>
              <a:t>Cambia las elevaciones de las celdas según la erosión y deposición de procesos fluviales y taludes</a:t>
            </a:r>
          </a:p>
        </p:txBody>
      </p:sp>
      <p:sp>
        <p:nvSpPr>
          <p:cNvPr id="10" name="CuadroTexto 9">
            <a:extLst>
              <a:ext uri="{FF2B5EF4-FFF2-40B4-BE49-F238E27FC236}">
                <a16:creationId xmlns:a16="http://schemas.microsoft.com/office/drawing/2014/main" id="{8BE4E48E-BD33-42BB-ACDA-B90F2C12468E}"/>
              </a:ext>
            </a:extLst>
          </p:cNvPr>
          <p:cNvSpPr txBox="1"/>
          <p:nvPr/>
        </p:nvSpPr>
        <p:spPr>
          <a:xfrm>
            <a:off x="5110916" y="4799749"/>
            <a:ext cx="3629465" cy="70788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ctr"/>
            <a:r>
              <a:rPr lang="es-419" sz="2000" dirty="0"/>
              <a:t>En ruta el agua a través de una malla de celdas  </a:t>
            </a:r>
          </a:p>
        </p:txBody>
      </p:sp>
      <p:sp>
        <p:nvSpPr>
          <p:cNvPr id="12" name="CuadroTexto 11">
            <a:extLst>
              <a:ext uri="{FF2B5EF4-FFF2-40B4-BE49-F238E27FC236}">
                <a16:creationId xmlns:a16="http://schemas.microsoft.com/office/drawing/2014/main" id="{1D5FA8FE-3980-4D61-B92A-98B2ED802E6C}"/>
              </a:ext>
            </a:extLst>
          </p:cNvPr>
          <p:cNvSpPr txBox="1"/>
          <p:nvPr/>
        </p:nvSpPr>
        <p:spPr>
          <a:xfrm>
            <a:off x="5054645" y="714544"/>
            <a:ext cx="3742006" cy="10156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ctr"/>
            <a:r>
              <a:rPr lang="es-419" sz="2000" dirty="0"/>
              <a:t>Modelo bidimensional que se basa en los principios de autómata celular </a:t>
            </a:r>
          </a:p>
        </p:txBody>
      </p:sp>
      <p:cxnSp>
        <p:nvCxnSpPr>
          <p:cNvPr id="14" name="Conector: angular 13">
            <a:extLst>
              <a:ext uri="{FF2B5EF4-FFF2-40B4-BE49-F238E27FC236}">
                <a16:creationId xmlns:a16="http://schemas.microsoft.com/office/drawing/2014/main" id="{453CE283-5990-43A7-A530-F285A064424F}"/>
              </a:ext>
            </a:extLst>
          </p:cNvPr>
          <p:cNvCxnSpPr>
            <a:cxnSpLocks/>
          </p:cNvCxnSpPr>
          <p:nvPr/>
        </p:nvCxnSpPr>
        <p:spPr>
          <a:xfrm rot="10800000">
            <a:off x="1167619" y="2271561"/>
            <a:ext cx="1336435" cy="640036"/>
          </a:xfrm>
          <a:prstGeom prst="bentConnector3">
            <a:avLst>
              <a:gd name="adj1" fmla="val 10157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angular 15">
            <a:extLst>
              <a:ext uri="{FF2B5EF4-FFF2-40B4-BE49-F238E27FC236}">
                <a16:creationId xmlns:a16="http://schemas.microsoft.com/office/drawing/2014/main" id="{E5382FD3-184B-4B00-B9B8-18AFE0E22F87}"/>
              </a:ext>
            </a:extLst>
          </p:cNvPr>
          <p:cNvCxnSpPr>
            <a:cxnSpLocks/>
            <a:endCxn id="12" idx="2"/>
          </p:cNvCxnSpPr>
          <p:nvPr/>
        </p:nvCxnSpPr>
        <p:spPr>
          <a:xfrm flipV="1">
            <a:off x="5955492" y="1730207"/>
            <a:ext cx="970156" cy="96664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angular 18">
            <a:extLst>
              <a:ext uri="{FF2B5EF4-FFF2-40B4-BE49-F238E27FC236}">
                <a16:creationId xmlns:a16="http://schemas.microsoft.com/office/drawing/2014/main" id="{3996E4F5-0B21-48C3-A80F-0FD8593B9A89}"/>
              </a:ext>
            </a:extLst>
          </p:cNvPr>
          <p:cNvCxnSpPr>
            <a:cxnSpLocks/>
          </p:cNvCxnSpPr>
          <p:nvPr/>
        </p:nvCxnSpPr>
        <p:spPr>
          <a:xfrm rot="10800000" flipV="1">
            <a:off x="1167618" y="3761133"/>
            <a:ext cx="1174306" cy="898348"/>
          </a:xfrm>
          <a:prstGeom prst="bentConnector3">
            <a:avLst>
              <a:gd name="adj1" fmla="val 9552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angular 20">
            <a:extLst>
              <a:ext uri="{FF2B5EF4-FFF2-40B4-BE49-F238E27FC236}">
                <a16:creationId xmlns:a16="http://schemas.microsoft.com/office/drawing/2014/main" id="{E782EEAB-BB21-4D7F-A478-1B1A2596D923}"/>
              </a:ext>
            </a:extLst>
          </p:cNvPr>
          <p:cNvCxnSpPr>
            <a:cxnSpLocks/>
          </p:cNvCxnSpPr>
          <p:nvPr/>
        </p:nvCxnSpPr>
        <p:spPr>
          <a:xfrm>
            <a:off x="6083931" y="3981874"/>
            <a:ext cx="1386014" cy="798246"/>
          </a:xfrm>
          <a:prstGeom prst="bentConnector3">
            <a:avLst>
              <a:gd name="adj1" fmla="val 98719"/>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32F4B7C1-B44D-4FFE-A154-21E2070AC826}"/>
              </a:ext>
            </a:extLst>
          </p:cNvPr>
          <p:cNvSpPr txBox="1"/>
          <p:nvPr/>
        </p:nvSpPr>
        <p:spPr>
          <a:xfrm>
            <a:off x="245838" y="6404858"/>
            <a:ext cx="6679810" cy="369332"/>
          </a:xfrm>
          <a:prstGeom prst="rect">
            <a:avLst/>
          </a:prstGeom>
          <a:noFill/>
        </p:spPr>
        <p:txBody>
          <a:bodyPr wrap="square">
            <a:spAutoFit/>
          </a:bodyPr>
          <a:lstStyle/>
          <a:p>
            <a:r>
              <a:rPr lang="es-ES" sz="1800" dirty="0">
                <a:solidFill>
                  <a:srgbClr val="000000"/>
                </a:solidFill>
                <a:effectLst/>
                <a:latin typeface="Calibri" panose="020F0502020204030204" pitchFamily="34" charset="0"/>
                <a:ea typeface="Calibri" panose="020F0502020204030204" pitchFamily="34" charset="0"/>
              </a:rPr>
              <a:t>(Coulthard et al., 2013</a:t>
            </a:r>
            <a:r>
              <a:rPr lang="es-ES" dirty="0">
                <a:solidFill>
                  <a:srgbClr val="000000"/>
                </a:solidFill>
                <a:latin typeface="Calibri" panose="020F0502020204030204" pitchFamily="34" charset="0"/>
                <a:ea typeface="Calibri" panose="020F0502020204030204" pitchFamily="34" charset="0"/>
              </a:rPr>
              <a:t>; </a:t>
            </a:r>
            <a:r>
              <a:rPr lang="es-ES" sz="1800" dirty="0">
                <a:solidFill>
                  <a:srgbClr val="000000"/>
                </a:solidFill>
                <a:effectLst/>
                <a:latin typeface="Calibri" panose="020F0502020204030204" pitchFamily="34" charset="0"/>
                <a:ea typeface="Calibri" panose="020F0502020204030204" pitchFamily="34" charset="0"/>
              </a:rPr>
              <a:t>Coulthard &amp; Van de Wiel, 1999) </a:t>
            </a:r>
            <a:endParaRPr lang="es-419" dirty="0"/>
          </a:p>
        </p:txBody>
      </p:sp>
    </p:spTree>
    <p:extLst>
      <p:ext uri="{BB962C8B-B14F-4D97-AF65-F5344CB8AC3E}">
        <p14:creationId xmlns:p14="http://schemas.microsoft.com/office/powerpoint/2010/main" val="3165603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B8DDD6E-0407-4DD9-96AF-FE04AF5A6597}"/>
              </a:ext>
            </a:extLst>
          </p:cNvPr>
          <p:cNvSpPr txBox="1">
            <a:spLocks/>
          </p:cNvSpPr>
          <p:nvPr/>
        </p:nvSpPr>
        <p:spPr>
          <a:xfrm>
            <a:off x="1599277" y="45512"/>
            <a:ext cx="6713980" cy="96181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CAESAR-LISFLOOD EN BASE A LOS PRINCIPIOS DE AUTOMATA CELULAR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graphicFrame>
        <p:nvGraphicFramePr>
          <p:cNvPr id="7" name="Diagrama 6">
            <a:extLst>
              <a:ext uri="{FF2B5EF4-FFF2-40B4-BE49-F238E27FC236}">
                <a16:creationId xmlns:a16="http://schemas.microsoft.com/office/drawing/2014/main" id="{2985CF40-2B52-4674-8F95-8CF61C4D6ECB}"/>
              </a:ext>
            </a:extLst>
          </p:cNvPr>
          <p:cNvGraphicFramePr/>
          <p:nvPr>
            <p:extLst>
              <p:ext uri="{D42A27DB-BD31-4B8C-83A1-F6EECF244321}">
                <p14:modId xmlns:p14="http://schemas.microsoft.com/office/powerpoint/2010/main" val="4095404830"/>
              </p:ext>
            </p:extLst>
          </p:nvPr>
        </p:nvGraphicFramePr>
        <p:xfrm>
          <a:off x="-189915" y="2372386"/>
          <a:ext cx="5613010" cy="3646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a:extLst>
              <a:ext uri="{FF2B5EF4-FFF2-40B4-BE49-F238E27FC236}">
                <a16:creationId xmlns:a16="http://schemas.microsoft.com/office/drawing/2014/main" id="{6C6A464A-99C6-4953-ACBC-015814D5081D}"/>
              </a:ext>
            </a:extLst>
          </p:cNvPr>
          <p:cNvSpPr txBox="1"/>
          <p:nvPr/>
        </p:nvSpPr>
        <p:spPr>
          <a:xfrm>
            <a:off x="806354" y="858083"/>
            <a:ext cx="4011484" cy="646331"/>
          </a:xfrm>
          <a:prstGeom prst="rect">
            <a:avLst/>
          </a:prstGeom>
          <a:noFill/>
        </p:spPr>
        <p:txBody>
          <a:bodyPr wrap="square" rtlCol="0">
            <a:spAutoFit/>
          </a:bodyPr>
          <a:lstStyle/>
          <a:p>
            <a:pPr algn="ctr"/>
            <a:r>
              <a:rPr lang="es-419" dirty="0"/>
              <a:t>VALORES INICIALES EN LAS CELDAS DE CAESAR LISFLOOD </a:t>
            </a:r>
          </a:p>
        </p:txBody>
      </p:sp>
      <p:sp>
        <p:nvSpPr>
          <p:cNvPr id="9" name="Flecha: hacia abajo 8">
            <a:extLst>
              <a:ext uri="{FF2B5EF4-FFF2-40B4-BE49-F238E27FC236}">
                <a16:creationId xmlns:a16="http://schemas.microsoft.com/office/drawing/2014/main" id="{B4AF9FB4-8417-4281-9861-5B76CD303714}"/>
              </a:ext>
            </a:extLst>
          </p:cNvPr>
          <p:cNvSpPr/>
          <p:nvPr/>
        </p:nvSpPr>
        <p:spPr>
          <a:xfrm>
            <a:off x="2229729" y="1458807"/>
            <a:ext cx="773723" cy="9451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CuadroTexto 9">
            <a:extLst>
              <a:ext uri="{FF2B5EF4-FFF2-40B4-BE49-F238E27FC236}">
                <a16:creationId xmlns:a16="http://schemas.microsoft.com/office/drawing/2014/main" id="{FB14B794-6FC1-4612-A741-A3E6DD80618F}"/>
              </a:ext>
            </a:extLst>
          </p:cNvPr>
          <p:cNvSpPr txBox="1"/>
          <p:nvPr/>
        </p:nvSpPr>
        <p:spPr>
          <a:xfrm>
            <a:off x="5094695" y="848502"/>
            <a:ext cx="4011484" cy="646331"/>
          </a:xfrm>
          <a:prstGeom prst="rect">
            <a:avLst/>
          </a:prstGeom>
          <a:noFill/>
        </p:spPr>
        <p:txBody>
          <a:bodyPr wrap="square" rtlCol="0">
            <a:spAutoFit/>
          </a:bodyPr>
          <a:lstStyle/>
          <a:p>
            <a:pPr algn="ctr"/>
            <a:r>
              <a:rPr lang="es-419" dirty="0"/>
              <a:t>REGLAS O  FUNCIONES DE TRANSICIÓN EN CAESAR LISFLOOD </a:t>
            </a:r>
          </a:p>
        </p:txBody>
      </p:sp>
      <p:sp>
        <p:nvSpPr>
          <p:cNvPr id="11" name="Flecha: hacia abajo 10">
            <a:extLst>
              <a:ext uri="{FF2B5EF4-FFF2-40B4-BE49-F238E27FC236}">
                <a16:creationId xmlns:a16="http://schemas.microsoft.com/office/drawing/2014/main" id="{A3F140B4-5EAB-441A-A539-55CFEB30E5B1}"/>
              </a:ext>
            </a:extLst>
          </p:cNvPr>
          <p:cNvSpPr/>
          <p:nvPr/>
        </p:nvSpPr>
        <p:spPr>
          <a:xfrm>
            <a:off x="6914271" y="1537053"/>
            <a:ext cx="773723" cy="9451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graphicFrame>
        <p:nvGraphicFramePr>
          <p:cNvPr id="13" name="Diagrama 12">
            <a:extLst>
              <a:ext uri="{FF2B5EF4-FFF2-40B4-BE49-F238E27FC236}">
                <a16:creationId xmlns:a16="http://schemas.microsoft.com/office/drawing/2014/main" id="{473D367D-252D-4CFC-AB08-5281DA260AD2}"/>
              </a:ext>
            </a:extLst>
          </p:cNvPr>
          <p:cNvGraphicFramePr/>
          <p:nvPr>
            <p:extLst>
              <p:ext uri="{D42A27DB-BD31-4B8C-83A1-F6EECF244321}">
                <p14:modId xmlns:p14="http://schemas.microsoft.com/office/powerpoint/2010/main" val="2240449719"/>
              </p:ext>
            </p:extLst>
          </p:nvPr>
        </p:nvGraphicFramePr>
        <p:xfrm>
          <a:off x="5218085" y="2524378"/>
          <a:ext cx="3764703" cy="25356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CuadroTexto 11">
            <a:extLst>
              <a:ext uri="{FF2B5EF4-FFF2-40B4-BE49-F238E27FC236}">
                <a16:creationId xmlns:a16="http://schemas.microsoft.com/office/drawing/2014/main" id="{B552F88C-F482-495E-9343-AAF634DDCC2D}"/>
              </a:ext>
            </a:extLst>
          </p:cNvPr>
          <p:cNvSpPr txBox="1"/>
          <p:nvPr/>
        </p:nvSpPr>
        <p:spPr>
          <a:xfrm>
            <a:off x="378798" y="6425057"/>
            <a:ext cx="6233017" cy="369332"/>
          </a:xfrm>
          <a:prstGeom prst="rect">
            <a:avLst/>
          </a:prstGeom>
          <a:noFill/>
        </p:spPr>
        <p:txBody>
          <a:bodyPr wrap="square">
            <a:spAutoFit/>
          </a:bodyPr>
          <a:lstStyle/>
          <a:p>
            <a:r>
              <a:rPr lang="es-ES" sz="1800" dirty="0">
                <a:solidFill>
                  <a:srgbClr val="000000"/>
                </a:solidFill>
                <a:effectLst/>
                <a:latin typeface="Calibri" panose="020F0502020204030204" pitchFamily="34" charset="0"/>
                <a:ea typeface="Calibri" panose="020F0502020204030204" pitchFamily="34" charset="0"/>
              </a:rPr>
              <a:t>(Coulthard et al., 2013</a:t>
            </a:r>
            <a:r>
              <a:rPr lang="es-ES" dirty="0">
                <a:solidFill>
                  <a:srgbClr val="000000"/>
                </a:solidFill>
                <a:latin typeface="Calibri" panose="020F0502020204030204" pitchFamily="34" charset="0"/>
                <a:ea typeface="Calibri" panose="020F0502020204030204" pitchFamily="34" charset="0"/>
              </a:rPr>
              <a:t>; </a:t>
            </a:r>
            <a:r>
              <a:rPr lang="es-ES" sz="1800" dirty="0">
                <a:solidFill>
                  <a:srgbClr val="000000"/>
                </a:solidFill>
                <a:effectLst/>
                <a:latin typeface="Calibri" panose="020F0502020204030204" pitchFamily="34" charset="0"/>
                <a:ea typeface="Calibri" panose="020F0502020204030204" pitchFamily="34" charset="0"/>
              </a:rPr>
              <a:t>Coulthard &amp; Van de Wiel, 1999) </a:t>
            </a:r>
            <a:endParaRPr lang="es-419" dirty="0"/>
          </a:p>
        </p:txBody>
      </p:sp>
    </p:spTree>
    <p:extLst>
      <p:ext uri="{BB962C8B-B14F-4D97-AF65-F5344CB8AC3E}">
        <p14:creationId xmlns:p14="http://schemas.microsoft.com/office/powerpoint/2010/main" val="406943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0676A0E-F4B5-42C0-8573-7B3F94440406}"/>
              </a:ext>
            </a:extLst>
          </p:cNvPr>
          <p:cNvSpPr txBox="1">
            <a:spLocks/>
          </p:cNvSpPr>
          <p:nvPr/>
        </p:nvSpPr>
        <p:spPr>
          <a:xfrm>
            <a:off x="1878439" y="-30682"/>
            <a:ext cx="6713980" cy="9618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CAESAR-LISFLOOD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5" name="CuadroTexto 4">
            <a:extLst>
              <a:ext uri="{FF2B5EF4-FFF2-40B4-BE49-F238E27FC236}">
                <a16:creationId xmlns:a16="http://schemas.microsoft.com/office/drawing/2014/main" id="{DADE1A70-C3B6-4D92-85BD-66B77A44151D}"/>
              </a:ext>
            </a:extLst>
          </p:cNvPr>
          <p:cNvSpPr txBox="1"/>
          <p:nvPr/>
        </p:nvSpPr>
        <p:spPr>
          <a:xfrm>
            <a:off x="480549" y="267256"/>
            <a:ext cx="4091451"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dirty="0"/>
              <a:t>RUTINA HIDROLÓGICA </a:t>
            </a:r>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633BAF79-0CA0-4A39-A9E8-2242CA80D15B}"/>
                  </a:ext>
                </a:extLst>
              </p:cNvPr>
              <p:cNvSpPr txBox="1"/>
              <p:nvPr/>
            </p:nvSpPr>
            <p:spPr>
              <a:xfrm>
                <a:off x="158296" y="731998"/>
                <a:ext cx="4754880" cy="4803303"/>
              </a:xfrm>
              <a:prstGeom prst="rect">
                <a:avLst/>
              </a:prstGeom>
              <a:noFill/>
              <a:ln w="25400">
                <a:solidFill>
                  <a:schemeClr val="tx1"/>
                </a:solidFill>
              </a:ln>
            </p:spPr>
            <p:txBody>
              <a:bodyPr wrap="square" rtlCol="0">
                <a:spAutoFit/>
              </a:bodyPr>
              <a:lstStyle/>
              <a:p>
                <a:pPr marL="285750" indent="-285750" algn="ctr">
                  <a:buFont typeface="Wingdings" panose="05000000000000000000" pitchFamily="2" charset="2"/>
                  <a:buChar char="Ø"/>
                </a:pPr>
                <a:r>
                  <a:rPr lang="es-419" sz="1350" dirty="0"/>
                  <a:t>Se basa en el modelo hidrológico TOP MODEL</a:t>
                </a:r>
              </a:p>
              <a:p>
                <a:pPr marL="285750" indent="-285750" algn="ctr">
                  <a:buFont typeface="Wingdings" panose="05000000000000000000" pitchFamily="2" charset="2"/>
                  <a:buChar char="Ø"/>
                </a:pPr>
                <a:endParaRPr lang="es-419" sz="1350" dirty="0"/>
              </a:p>
              <a:p>
                <a:pPr algn="ctr"/>
                <a:r>
                  <a:rPr lang="es-ES" sz="1350" dirty="0">
                    <a:solidFill>
                      <a:srgbClr val="000000"/>
                    </a:solidFill>
                    <a:latin typeface="Calibri" panose="020F0502020204030204" pitchFamily="34" charset="0"/>
                    <a:ea typeface="Calibri" panose="020F0502020204030204" pitchFamily="34" charset="0"/>
                  </a:rPr>
                  <a:t>Índice topográfico: F</a:t>
                </a:r>
                <a:r>
                  <a:rPr lang="es-ES" sz="1350" dirty="0">
                    <a:solidFill>
                      <a:srgbClr val="000000"/>
                    </a:solidFill>
                    <a:effectLst/>
                    <a:latin typeface="Calibri" panose="020F0502020204030204" pitchFamily="34" charset="0"/>
                    <a:ea typeface="Calibri" panose="020F0502020204030204" pitchFamily="34" charset="0"/>
                  </a:rPr>
                  <a:t>unción de acumulación de humedad del suelo, </a:t>
                </a:r>
                <a14:m>
                  <m:oMath xmlns:m="http://schemas.openxmlformats.org/officeDocument/2006/math">
                    <m:r>
                      <m:rPr>
                        <m:nor/>
                      </m:rPr>
                      <a:rPr lang="es-ES" sz="1350" i="1" smtClean="0">
                        <a:solidFill>
                          <a:srgbClr val="000000"/>
                        </a:solidFill>
                        <a:effectLst/>
                        <a:latin typeface="Calibri" panose="020F0502020204030204" pitchFamily="34" charset="0"/>
                        <a:ea typeface="Calibri" panose="020F0502020204030204" pitchFamily="34" charset="0"/>
                      </a:rPr>
                      <m:t>a</m:t>
                    </m:r>
                  </m:oMath>
                </a14:m>
                <a:r>
                  <a:rPr lang="es-ES" sz="1350" dirty="0">
                    <a:solidFill>
                      <a:srgbClr val="000000"/>
                    </a:solidFill>
                    <a:effectLst/>
                    <a:latin typeface="Calibri" panose="020F0502020204030204" pitchFamily="34" charset="0"/>
                    <a:ea typeface="Calibri" panose="020F0502020204030204" pitchFamily="34" charset="0"/>
                  </a:rPr>
                  <a:t>: área de drenaje, B ángulo de pendiente </a:t>
                </a:r>
              </a:p>
              <a:p>
                <a:pPr algn="ctr"/>
                <a:endParaRPr lang="es-ES" sz="1350" dirty="0">
                  <a:solidFill>
                    <a:srgbClr val="000000"/>
                  </a:solidFill>
                  <a:latin typeface="Calibri" panose="020F0502020204030204" pitchFamily="34" charset="0"/>
                </a:endParaRPr>
              </a:p>
              <a:p>
                <a:pPr algn="ctr"/>
                <a14:m>
                  <m:oMathPara xmlns:m="http://schemas.openxmlformats.org/officeDocument/2006/math">
                    <m:oMathParaPr>
                      <m:jc m:val="centerGroup"/>
                    </m:oMathParaPr>
                    <m:oMath xmlns:m="http://schemas.openxmlformats.org/officeDocument/2006/math">
                      <m:r>
                        <m:rPr>
                          <m:nor/>
                        </m:rPr>
                        <a:rPr lang="es-ES" sz="1350" i="1" smtClean="0">
                          <a:solidFill>
                            <a:srgbClr val="000000"/>
                          </a:solidFill>
                          <a:effectLst/>
                          <a:latin typeface="Calibri" panose="020F0502020204030204" pitchFamily="34" charset="0"/>
                          <a:ea typeface="Calibri" panose="020F0502020204030204" pitchFamily="34" charset="0"/>
                        </a:rPr>
                        <m:t>K</m:t>
                      </m:r>
                      <m:r>
                        <a:rPr lang="es-ES" sz="135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 </m:t>
                      </m:r>
                      <m:f>
                        <m:fPr>
                          <m:ctrlPr>
                            <a:rPr lang="es-ES" sz="1350" i="1">
                              <a:solidFill>
                                <a:srgbClr val="000000"/>
                              </a:solidFill>
                              <a:effectLst/>
                              <a:latin typeface="Cambria Math" panose="02040503050406030204" pitchFamily="18" charset="0"/>
                            </a:rPr>
                          </m:ctrlPr>
                        </m:fPr>
                        <m:num>
                          <m:r>
                            <m:rPr>
                              <m:nor/>
                            </m:rPr>
                            <a:rPr lang="es-ES" sz="1350" i="1">
                              <a:solidFill>
                                <a:srgbClr val="000000"/>
                              </a:solidFill>
                              <a:effectLst/>
                              <a:latin typeface="Calibri" panose="020F0502020204030204" pitchFamily="34" charset="0"/>
                              <a:ea typeface="Calibri" panose="020F0502020204030204" pitchFamily="34" charset="0"/>
                            </a:rPr>
                            <m:t>a</m:t>
                          </m:r>
                        </m:num>
                        <m:den>
                          <m:r>
                            <m:rPr>
                              <m:nor/>
                            </m:rPr>
                            <a:rPr lang="es-ES" sz="1350" i="1">
                              <a:solidFill>
                                <a:srgbClr val="000000"/>
                              </a:solidFill>
                              <a:effectLst/>
                              <a:latin typeface="Calibri" panose="020F0502020204030204" pitchFamily="34" charset="0"/>
                              <a:ea typeface="Calibri" panose="020F0502020204030204" pitchFamily="34" charset="0"/>
                            </a:rPr>
                            <m:t>tg</m:t>
                          </m:r>
                          <m:r>
                            <m:rPr>
                              <m:nor/>
                            </m:rPr>
                            <a:rPr lang="es-ES" sz="1350" i="1">
                              <a:solidFill>
                                <a:srgbClr val="000000"/>
                              </a:solidFill>
                              <a:effectLst/>
                              <a:latin typeface="Calibri" panose="020F0502020204030204" pitchFamily="34" charset="0"/>
                              <a:ea typeface="Calibri" panose="020F0502020204030204" pitchFamily="34" charset="0"/>
                            </a:rPr>
                            <m:t> (</m:t>
                          </m:r>
                          <m:r>
                            <m:rPr>
                              <m:nor/>
                            </m:rPr>
                            <a:rPr lang="es-ES" sz="1350" i="1">
                              <a:solidFill>
                                <a:srgbClr val="000000"/>
                              </a:solidFill>
                              <a:effectLst/>
                              <a:latin typeface="Calibri" panose="020F0502020204030204" pitchFamily="34" charset="0"/>
                              <a:ea typeface="Calibri" panose="020F0502020204030204" pitchFamily="34" charset="0"/>
                            </a:rPr>
                            <m:t>β</m:t>
                          </m:r>
                          <m:r>
                            <m:rPr>
                              <m:nor/>
                            </m:rPr>
                            <a:rPr lang="es-ES" sz="1350" i="1">
                              <a:solidFill>
                                <a:srgbClr val="000000"/>
                              </a:solidFill>
                              <a:effectLst/>
                              <a:latin typeface="Calibri" panose="020F0502020204030204" pitchFamily="34" charset="0"/>
                              <a:ea typeface="Calibri" panose="020F0502020204030204" pitchFamily="34" charset="0"/>
                            </a:rPr>
                            <m:t>)</m:t>
                          </m:r>
                        </m:den>
                      </m:f>
                    </m:oMath>
                  </m:oMathPara>
                </a14:m>
                <a:endParaRPr lang="es-ES" sz="1350" dirty="0">
                  <a:solidFill>
                    <a:srgbClr val="000000"/>
                  </a:solidFill>
                  <a:latin typeface="Calibri" panose="020F0502020204030204" pitchFamily="34" charset="0"/>
                </a:endParaRPr>
              </a:p>
              <a:p>
                <a:pPr algn="ctr"/>
                <a:endParaRPr lang="es-ES" sz="1350" dirty="0">
                  <a:solidFill>
                    <a:srgbClr val="000000"/>
                  </a:solidFill>
                  <a:latin typeface="Calibri" panose="020F0502020204030204" pitchFamily="34" charset="0"/>
                </a:endParaRPr>
              </a:p>
              <a:p>
                <a:pPr algn="ctr"/>
                <a:r>
                  <a:rPr lang="es-ES" sz="1350" dirty="0">
                    <a:solidFill>
                      <a:srgbClr val="000000"/>
                    </a:solidFill>
                    <a:latin typeface="Calibri" panose="020F0502020204030204" pitchFamily="34" charset="0"/>
                  </a:rPr>
                  <a:t>Partes mas bajas acumulan mas flujo de agua</a:t>
                </a:r>
              </a:p>
              <a:p>
                <a:pPr algn="ctr"/>
                <a:endParaRPr lang="es-ES" sz="1350" dirty="0">
                  <a:solidFill>
                    <a:srgbClr val="000000"/>
                  </a:solidFill>
                  <a:latin typeface="Calibri" panose="020F0502020204030204" pitchFamily="34" charset="0"/>
                </a:endParaRPr>
              </a:p>
              <a:p>
                <a:pPr marL="285750" indent="-285750">
                  <a:buFont typeface="Wingdings" panose="05000000000000000000" pitchFamily="2" charset="2"/>
                  <a:buChar char="Ø"/>
                </a:pPr>
                <a:r>
                  <a:rPr lang="es-ES" sz="1350" dirty="0">
                    <a:solidFill>
                      <a:srgbClr val="000000"/>
                    </a:solidFill>
                    <a:latin typeface="Calibri" panose="020F0502020204030204" pitchFamily="34" charset="0"/>
                  </a:rPr>
                  <a:t>Saturación del suelo  </a:t>
                </a:r>
              </a:p>
              <a:p>
                <a:pPr/>
                <a14:m>
                  <m:oMathPara xmlns:m="http://schemas.openxmlformats.org/officeDocument/2006/math">
                    <m:oMathParaPr>
                      <m:jc m:val="centerGroup"/>
                    </m:oMathParaPr>
                    <m:oMath xmlns:m="http://schemas.openxmlformats.org/officeDocument/2006/math">
                      <m:sSub>
                        <m:sSubPr>
                          <m:ctrlPr>
                            <a:rPr lang="es-ES" sz="1350" i="1" smtClean="0">
                              <a:solidFill>
                                <a:srgbClr val="000000"/>
                              </a:solidFill>
                              <a:effectLst/>
                              <a:latin typeface="Cambria Math" panose="02040503050406030204" pitchFamily="18" charset="0"/>
                            </a:rPr>
                          </m:ctrlPr>
                        </m:sSubPr>
                        <m:e>
                          <m:r>
                            <m:rPr>
                              <m:nor/>
                            </m:rPr>
                            <a:rPr lang="en-GB" sz="1350">
                              <a:solidFill>
                                <a:srgbClr val="000000"/>
                              </a:solidFill>
                              <a:effectLst/>
                              <a:latin typeface="Calibri" panose="020F0502020204030204" pitchFamily="34" charset="0"/>
                              <a:ea typeface="Calibri" panose="020F0502020204030204" pitchFamily="34" charset="0"/>
                            </a:rPr>
                            <m:t>j</m:t>
                          </m:r>
                        </m:e>
                        <m:sub>
                          <m:r>
                            <m:rPr>
                              <m:nor/>
                            </m:rPr>
                            <a:rPr lang="en-GB" sz="1350">
                              <a:solidFill>
                                <a:srgbClr val="000000"/>
                              </a:solidFill>
                              <a:effectLst/>
                              <a:latin typeface="Calibri" panose="020F0502020204030204" pitchFamily="34" charset="0"/>
                              <a:ea typeface="Calibri" panose="020F0502020204030204" pitchFamily="34" charset="0"/>
                            </a:rPr>
                            <m:t>t</m:t>
                          </m:r>
                          <m:r>
                            <m:rPr>
                              <m:nor/>
                            </m:rPr>
                            <a:rPr lang="en-GB" sz="1350">
                              <a:solidFill>
                                <a:srgbClr val="000000"/>
                              </a:solidFill>
                              <a:effectLst/>
                              <a:latin typeface="Calibri" panose="020F0502020204030204" pitchFamily="34" charset="0"/>
                              <a:ea typeface="Calibri" panose="020F0502020204030204" pitchFamily="34" charset="0"/>
                            </a:rPr>
                            <m:t>+1</m:t>
                          </m:r>
                        </m:sub>
                      </m:sSub>
                      <m:r>
                        <a:rPr lang="en-GB" sz="135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 </m:t>
                      </m:r>
                      <m:f>
                        <m:fPr>
                          <m:ctrlPr>
                            <a:rPr lang="es-ES" sz="1350" i="1">
                              <a:solidFill>
                                <a:srgbClr val="000000"/>
                              </a:solidFill>
                              <a:effectLst/>
                              <a:latin typeface="Cambria Math" panose="02040503050406030204" pitchFamily="18" charset="0"/>
                            </a:rPr>
                          </m:ctrlPr>
                        </m:fPr>
                        <m:num>
                          <m:r>
                            <m:rPr>
                              <m:nor/>
                            </m:rPr>
                            <a:rPr lang="en-GB" sz="1350">
                              <a:solidFill>
                                <a:srgbClr val="000000"/>
                              </a:solidFill>
                              <a:effectLst/>
                              <a:latin typeface="Calibri" panose="020F0502020204030204" pitchFamily="34" charset="0"/>
                              <a:ea typeface="Calibri" panose="020F0502020204030204" pitchFamily="34" charset="0"/>
                            </a:rPr>
                            <m:t>m</m:t>
                          </m:r>
                        </m:num>
                        <m:den>
                          <m:r>
                            <m:rPr>
                              <m:nor/>
                            </m:rPr>
                            <a:rPr lang="en-GB" sz="1350">
                              <a:solidFill>
                                <a:srgbClr val="000000"/>
                              </a:solidFill>
                              <a:effectLst/>
                              <a:latin typeface="Calibri" panose="020F0502020204030204" pitchFamily="34" charset="0"/>
                              <a:ea typeface="Calibri" panose="020F0502020204030204" pitchFamily="34" charset="0"/>
                            </a:rPr>
                            <m:t>T</m:t>
                          </m:r>
                        </m:den>
                      </m:f>
                      <m:r>
                        <m:rPr>
                          <m:nor/>
                        </m:rPr>
                        <a:rPr lang="en-GB" sz="1350">
                          <a:solidFill>
                            <a:srgbClr val="000000"/>
                          </a:solidFill>
                          <a:effectLst/>
                          <a:latin typeface="Calibri" panose="020F0502020204030204" pitchFamily="34" charset="0"/>
                          <a:ea typeface="Calibri" panose="020F0502020204030204" pitchFamily="34" charset="0"/>
                        </a:rPr>
                        <m:t>log</m:t>
                      </m:r>
                      <m:d>
                        <m:dPr>
                          <m:ctrlPr>
                            <a:rPr lang="es-ES" sz="1350" i="1">
                              <a:solidFill>
                                <a:srgbClr val="000000"/>
                              </a:solidFill>
                              <a:effectLst/>
                              <a:latin typeface="Cambria Math" panose="02040503050406030204" pitchFamily="18" charset="0"/>
                            </a:rPr>
                          </m:ctrlPr>
                        </m:dPr>
                        <m:e>
                          <m:f>
                            <m:fPr>
                              <m:ctrlPr>
                                <a:rPr lang="es-ES" sz="1350" i="1">
                                  <a:solidFill>
                                    <a:srgbClr val="000000"/>
                                  </a:solidFill>
                                  <a:effectLst/>
                                  <a:latin typeface="Cambria Math" panose="02040503050406030204" pitchFamily="18" charset="0"/>
                                </a:rPr>
                              </m:ctrlPr>
                            </m:fPr>
                            <m:num>
                              <m:d>
                                <m:dPr>
                                  <m:ctrlPr>
                                    <a:rPr lang="es-ES" sz="1350" i="1">
                                      <a:solidFill>
                                        <a:srgbClr val="000000"/>
                                      </a:solidFill>
                                      <a:effectLst/>
                                      <a:latin typeface="Cambria Math" panose="02040503050406030204" pitchFamily="18" charset="0"/>
                                    </a:rPr>
                                  </m:ctrlPr>
                                </m:dPr>
                                <m:e>
                                  <m:r>
                                    <m:rPr>
                                      <m:nor/>
                                    </m:rPr>
                                    <a:rPr lang="en-GB" sz="1350">
                                      <a:solidFill>
                                        <a:srgbClr val="000000"/>
                                      </a:solidFill>
                                      <a:effectLst/>
                                      <a:latin typeface="Calibri" panose="020F0502020204030204" pitchFamily="34" charset="0"/>
                                      <a:ea typeface="Calibri" panose="020F0502020204030204" pitchFamily="34" charset="0"/>
                                    </a:rPr>
                                    <m:t>r</m:t>
                                  </m:r>
                                  <m:r>
                                    <m:rPr>
                                      <m:nor/>
                                    </m:rPr>
                                    <a:rPr lang="en-GB" sz="1350" i="1">
                                      <a:solidFill>
                                        <a:srgbClr val="000000"/>
                                      </a:solidFill>
                                      <a:effectLst/>
                                      <a:latin typeface="Calibri" panose="020F0502020204030204" pitchFamily="34" charset="0"/>
                                      <a:ea typeface="Calibri" panose="020F0502020204030204" pitchFamily="34" charset="0"/>
                                    </a:rPr>
                                    <m:t>−</m:t>
                                  </m:r>
                                  <m:sSub>
                                    <m:sSubPr>
                                      <m:ctrlPr>
                                        <a:rPr lang="es-ES" sz="1350" i="1">
                                          <a:solidFill>
                                            <a:srgbClr val="000000"/>
                                          </a:solidFill>
                                          <a:effectLst/>
                                          <a:latin typeface="Cambria Math" panose="02040503050406030204" pitchFamily="18" charset="0"/>
                                        </a:rPr>
                                      </m:ctrlPr>
                                    </m:sSubPr>
                                    <m:e>
                                      <m:r>
                                        <m:rPr>
                                          <m:nor/>
                                        </m:rPr>
                                        <a:rPr lang="en-GB" sz="1350">
                                          <a:solidFill>
                                            <a:srgbClr val="000000"/>
                                          </a:solidFill>
                                          <a:effectLst/>
                                          <a:latin typeface="Calibri" panose="020F0502020204030204" pitchFamily="34" charset="0"/>
                                          <a:ea typeface="Calibri" panose="020F0502020204030204" pitchFamily="34" charset="0"/>
                                        </a:rPr>
                                        <m:t>j</m:t>
                                      </m:r>
                                    </m:e>
                                    <m:sub>
                                      <m:r>
                                        <m:rPr>
                                          <m:nor/>
                                        </m:rPr>
                                        <a:rPr lang="en-GB" sz="1350">
                                          <a:solidFill>
                                            <a:srgbClr val="000000"/>
                                          </a:solidFill>
                                          <a:effectLst/>
                                          <a:latin typeface="Calibri" panose="020F0502020204030204" pitchFamily="34" charset="0"/>
                                          <a:ea typeface="Calibri" panose="020F0502020204030204" pitchFamily="34" charset="0"/>
                                        </a:rPr>
                                        <m:t>t</m:t>
                                      </m:r>
                                    </m:sub>
                                  </m:sSub>
                                </m:e>
                              </m:d>
                              <m:r>
                                <m:rPr>
                                  <m:nor/>
                                </m:rPr>
                                <a:rPr lang="en-GB" sz="1350">
                                  <a:solidFill>
                                    <a:srgbClr val="000000"/>
                                  </a:solidFill>
                                  <a:effectLst/>
                                  <a:latin typeface="Calibri" panose="020F0502020204030204" pitchFamily="34" charset="0"/>
                                  <a:ea typeface="Calibri" panose="020F0502020204030204" pitchFamily="34" charset="0"/>
                                </a:rPr>
                                <m:t>+</m:t>
                              </m:r>
                              <m:sSub>
                                <m:sSubPr>
                                  <m:ctrlPr>
                                    <a:rPr lang="es-ES" sz="1350" i="1">
                                      <a:solidFill>
                                        <a:srgbClr val="000000"/>
                                      </a:solidFill>
                                      <a:effectLst/>
                                      <a:latin typeface="Cambria Math" panose="02040503050406030204" pitchFamily="18" charset="0"/>
                                    </a:rPr>
                                  </m:ctrlPr>
                                </m:sSubPr>
                                <m:e>
                                  <m:r>
                                    <m:rPr>
                                      <m:nor/>
                                    </m:rPr>
                                    <a:rPr lang="en-GB" sz="1350">
                                      <a:solidFill>
                                        <a:srgbClr val="000000"/>
                                      </a:solidFill>
                                      <a:effectLst/>
                                      <a:latin typeface="Calibri" panose="020F0502020204030204" pitchFamily="34" charset="0"/>
                                      <a:ea typeface="Calibri" panose="020F0502020204030204" pitchFamily="34" charset="0"/>
                                    </a:rPr>
                                    <m:t>j</m:t>
                                  </m:r>
                                </m:e>
                                <m:sub>
                                  <m:r>
                                    <m:rPr>
                                      <m:nor/>
                                    </m:rPr>
                                    <a:rPr lang="en-GB" sz="1350">
                                      <a:solidFill>
                                        <a:srgbClr val="000000"/>
                                      </a:solidFill>
                                      <a:effectLst/>
                                      <a:latin typeface="Calibri" panose="020F0502020204030204" pitchFamily="34" charset="0"/>
                                      <a:ea typeface="Calibri" panose="020F0502020204030204" pitchFamily="34" charset="0"/>
                                    </a:rPr>
                                    <m:t>t</m:t>
                                  </m:r>
                                </m:sub>
                              </m:sSub>
                              <m:r>
                                <m:rPr>
                                  <m:nor/>
                                </m:rPr>
                                <a:rPr lang="en-GB" sz="1350">
                                  <a:solidFill>
                                    <a:srgbClr val="000000"/>
                                  </a:solidFill>
                                  <a:effectLst/>
                                  <a:latin typeface="Calibri" panose="020F0502020204030204" pitchFamily="34" charset="0"/>
                                  <a:ea typeface="Calibri" panose="020F0502020204030204" pitchFamily="34" charset="0"/>
                                </a:rPr>
                                <m:t>exp</m:t>
                              </m:r>
                              <m:d>
                                <m:dPr>
                                  <m:ctrlPr>
                                    <a:rPr lang="es-ES" sz="1350" i="1">
                                      <a:solidFill>
                                        <a:srgbClr val="000000"/>
                                      </a:solidFill>
                                      <a:effectLst/>
                                      <a:latin typeface="Cambria Math" panose="02040503050406030204" pitchFamily="18" charset="0"/>
                                    </a:rPr>
                                  </m:ctrlPr>
                                </m:dPr>
                                <m:e>
                                  <m:f>
                                    <m:fPr>
                                      <m:ctrlPr>
                                        <a:rPr lang="es-ES" sz="1350" i="1">
                                          <a:solidFill>
                                            <a:srgbClr val="000000"/>
                                          </a:solidFill>
                                          <a:effectLst/>
                                          <a:latin typeface="Cambria Math" panose="02040503050406030204" pitchFamily="18" charset="0"/>
                                        </a:rPr>
                                      </m:ctrlPr>
                                    </m:fPr>
                                    <m:num>
                                      <m:r>
                                        <m:rPr>
                                          <m:nor/>
                                        </m:rPr>
                                        <a:rPr lang="en-GB" sz="1350">
                                          <a:solidFill>
                                            <a:srgbClr val="000000"/>
                                          </a:solidFill>
                                          <a:effectLst/>
                                          <a:latin typeface="Calibri" panose="020F0502020204030204" pitchFamily="34" charset="0"/>
                                          <a:ea typeface="Calibri" panose="020F0502020204030204" pitchFamily="34" charset="0"/>
                                        </a:rPr>
                                        <m:t>rT</m:t>
                                      </m:r>
                                    </m:num>
                                    <m:den>
                                      <m:r>
                                        <m:rPr>
                                          <m:nor/>
                                        </m:rPr>
                                        <a:rPr lang="en-GB" sz="1350">
                                          <a:solidFill>
                                            <a:srgbClr val="000000"/>
                                          </a:solidFill>
                                          <a:effectLst/>
                                          <a:latin typeface="Calibri" panose="020F0502020204030204" pitchFamily="34" charset="0"/>
                                          <a:ea typeface="Calibri" panose="020F0502020204030204" pitchFamily="34" charset="0"/>
                                        </a:rPr>
                                        <m:t>m</m:t>
                                      </m:r>
                                    </m:den>
                                  </m:f>
                                </m:e>
                              </m:d>
                            </m:num>
                            <m:den>
                              <m:r>
                                <m:rPr>
                                  <m:nor/>
                                </m:rPr>
                                <a:rPr lang="en-GB" sz="1350">
                                  <a:solidFill>
                                    <a:srgbClr val="000000"/>
                                  </a:solidFill>
                                  <a:effectLst/>
                                  <a:latin typeface="Calibri" panose="020F0502020204030204" pitchFamily="34" charset="0"/>
                                  <a:ea typeface="Calibri" panose="020F0502020204030204" pitchFamily="34" charset="0"/>
                                </a:rPr>
                                <m:t>r</m:t>
                              </m:r>
                            </m:den>
                          </m:f>
                        </m:e>
                      </m:d>
                    </m:oMath>
                  </m:oMathPara>
                </a14:m>
                <a:endParaRPr lang="es-ES" sz="1350" dirty="0">
                  <a:solidFill>
                    <a:srgbClr val="000000"/>
                  </a:solidFill>
                  <a:latin typeface="Calibri" panose="020F0502020204030204" pitchFamily="34" charset="0"/>
                </a:endParaRPr>
              </a:p>
              <a:p>
                <a:pPr>
                  <a:lnSpc>
                    <a:spcPct val="200000"/>
                  </a:lnSpc>
                  <a:spcAft>
                    <a:spcPts val="800"/>
                  </a:spcAft>
                </a:pPr>
                <a14:m>
                  <m:oMath xmlns:m="http://schemas.openxmlformats.org/officeDocument/2006/math">
                    <m:sSub>
                      <m:sSubPr>
                        <m:ctrlPr>
                          <a:rPr lang="es-ES" sz="1350" i="1" smtClean="0">
                            <a:solidFill>
                              <a:srgbClr val="000000"/>
                            </a:solidFill>
                            <a:effectLst/>
                            <a:latin typeface="Cambria Math" panose="02040503050406030204" pitchFamily="18" charset="0"/>
                            <a:ea typeface="Calibri" panose="020F0502020204030204" pitchFamily="34" charset="0"/>
                          </a:rPr>
                        </m:ctrlPr>
                      </m:sSubPr>
                      <m:e>
                        <m:r>
                          <m:rPr>
                            <m:nor/>
                          </m:rPr>
                          <a:rPr lang="es-MX" sz="1350">
                            <a:solidFill>
                              <a:srgbClr val="000000"/>
                            </a:solidFill>
                            <a:effectLst/>
                            <a:latin typeface="Calibri" panose="020F0502020204030204" pitchFamily="34" charset="0"/>
                            <a:ea typeface="Calibri" panose="020F0502020204030204" pitchFamily="34" charset="0"/>
                          </a:rPr>
                          <m:t>j</m:t>
                        </m:r>
                      </m:e>
                      <m:sub>
                        <m:r>
                          <m:rPr>
                            <m:nor/>
                          </m:rPr>
                          <a:rPr lang="es-MX" sz="1350">
                            <a:solidFill>
                              <a:srgbClr val="000000"/>
                            </a:solidFill>
                            <a:effectLst/>
                            <a:latin typeface="Calibri" panose="020F0502020204030204" pitchFamily="34" charset="0"/>
                            <a:ea typeface="Calibri" panose="020F0502020204030204" pitchFamily="34" charset="0"/>
                          </a:rPr>
                          <m:t>t</m:t>
                        </m:r>
                      </m:sub>
                    </m:sSub>
                  </m:oMath>
                </a14:m>
                <a:r>
                  <a:rPr lang="es-ES" sz="1350" b="1" dirty="0">
                    <a:solidFill>
                      <a:srgbClr val="000000"/>
                    </a:solidFill>
                    <a:effectLst/>
                    <a:latin typeface="Calibri" panose="020F0502020204030204" pitchFamily="34" charset="0"/>
                    <a:ea typeface="Calibri" panose="020F0502020204030204" pitchFamily="34" charset="0"/>
                  </a:rPr>
                  <a:t>:</a:t>
                </a:r>
                <a:r>
                  <a:rPr lang="es-ES" sz="1350" dirty="0">
                    <a:solidFill>
                      <a:srgbClr val="000000"/>
                    </a:solidFill>
                    <a:effectLst/>
                    <a:latin typeface="Calibri" panose="020F0502020204030204" pitchFamily="34" charset="0"/>
                    <a:ea typeface="Calibri" panose="020F0502020204030204" pitchFamily="34" charset="0"/>
                  </a:rPr>
                  <a:t> Saturación del suelo de una celda individual iteración anterior</a:t>
                </a:r>
                <a:endParaRPr lang="es-ES" sz="1350" dirty="0">
                  <a:effectLst/>
                  <a:latin typeface="Calibri" panose="020F0502020204030204" pitchFamily="34" charset="0"/>
                  <a:ea typeface="Calibri" panose="020F0502020204030204" pitchFamily="34" charset="0"/>
                </a:endParaRPr>
              </a:p>
              <a:p>
                <a:pPr>
                  <a:lnSpc>
                    <a:spcPct val="200000"/>
                  </a:lnSpc>
                  <a:spcAft>
                    <a:spcPts val="800"/>
                  </a:spcAft>
                </a:pPr>
                <a14:m>
                  <m:oMath xmlns:m="http://schemas.openxmlformats.org/officeDocument/2006/math">
                    <m:sSub>
                      <m:sSubPr>
                        <m:ctrlPr>
                          <a:rPr lang="es-ES" sz="1350" i="1">
                            <a:solidFill>
                              <a:srgbClr val="000000"/>
                            </a:solidFill>
                            <a:effectLst/>
                            <a:latin typeface="Cambria Math" panose="02040503050406030204" pitchFamily="18" charset="0"/>
                            <a:ea typeface="Calibri" panose="020F0502020204030204" pitchFamily="34" charset="0"/>
                          </a:rPr>
                        </m:ctrlPr>
                      </m:sSubPr>
                      <m:e>
                        <m:r>
                          <m:rPr>
                            <m:nor/>
                          </m:rPr>
                          <a:rPr lang="es-MX" sz="1350">
                            <a:solidFill>
                              <a:srgbClr val="000000"/>
                            </a:solidFill>
                            <a:effectLst/>
                            <a:latin typeface="Calibri" panose="020F0502020204030204" pitchFamily="34" charset="0"/>
                            <a:ea typeface="Calibri" panose="020F0502020204030204" pitchFamily="34" charset="0"/>
                          </a:rPr>
                          <m:t>j</m:t>
                        </m:r>
                      </m:e>
                      <m:sub>
                        <m:r>
                          <m:rPr>
                            <m:nor/>
                          </m:rPr>
                          <a:rPr lang="es-MX" sz="1350">
                            <a:solidFill>
                              <a:srgbClr val="000000"/>
                            </a:solidFill>
                            <a:effectLst/>
                            <a:latin typeface="Calibri" panose="020F0502020204030204" pitchFamily="34" charset="0"/>
                            <a:ea typeface="Calibri" panose="020F0502020204030204" pitchFamily="34" charset="0"/>
                          </a:rPr>
                          <m:t>t</m:t>
                        </m:r>
                        <m:r>
                          <m:rPr>
                            <m:nor/>
                          </m:rPr>
                          <a:rPr lang="es-MX" sz="1350">
                            <a:solidFill>
                              <a:srgbClr val="000000"/>
                            </a:solidFill>
                            <a:effectLst/>
                            <a:latin typeface="Calibri" panose="020F0502020204030204" pitchFamily="34" charset="0"/>
                            <a:ea typeface="Calibri" panose="020F0502020204030204" pitchFamily="34" charset="0"/>
                          </a:rPr>
                          <m:t>+1</m:t>
                        </m:r>
                      </m:sub>
                    </m:sSub>
                  </m:oMath>
                </a14:m>
                <a:r>
                  <a:rPr lang="es-MX" sz="1350" dirty="0">
                    <a:solidFill>
                      <a:srgbClr val="000000"/>
                    </a:solidFill>
                    <a:effectLst/>
                    <a:latin typeface="Calibri" panose="020F0502020204030204" pitchFamily="34" charset="0"/>
                    <a:ea typeface="Times New Roman" panose="02020603050405020304" pitchFamily="18" charset="0"/>
                  </a:rPr>
                  <a:t>: </a:t>
                </a:r>
                <a:r>
                  <a:rPr lang="es-ES" sz="1350" dirty="0">
                    <a:solidFill>
                      <a:srgbClr val="000000"/>
                    </a:solidFill>
                    <a:effectLst/>
                    <a:latin typeface="Calibri" panose="020F0502020204030204" pitchFamily="34" charset="0"/>
                    <a:ea typeface="Calibri" panose="020F0502020204030204" pitchFamily="34" charset="0"/>
                  </a:rPr>
                  <a:t>Saturación del suelo para el próximo paso del tiempo </a:t>
                </a:r>
                <a:endParaRPr lang="es-ES" sz="1350" dirty="0">
                  <a:effectLst/>
                  <a:latin typeface="Calibri" panose="020F0502020204030204" pitchFamily="34" charset="0"/>
                  <a:ea typeface="Calibri" panose="020F0502020204030204" pitchFamily="34" charset="0"/>
                </a:endParaRPr>
              </a:p>
              <a:p>
                <a:pPr>
                  <a:lnSpc>
                    <a:spcPct val="200000"/>
                  </a:lnSpc>
                  <a:spcAft>
                    <a:spcPts val="800"/>
                  </a:spcAft>
                </a:pPr>
                <a14:m>
                  <m:oMath xmlns:m="http://schemas.openxmlformats.org/officeDocument/2006/math">
                    <m:r>
                      <m:rPr>
                        <m:nor/>
                      </m:rPr>
                      <a:rPr lang="es-MX" sz="1350">
                        <a:solidFill>
                          <a:srgbClr val="000000"/>
                        </a:solidFill>
                        <a:effectLst/>
                        <a:latin typeface="Calibri" panose="020F0502020204030204" pitchFamily="34" charset="0"/>
                        <a:ea typeface="Calibri" panose="020F0502020204030204" pitchFamily="34" charset="0"/>
                      </a:rPr>
                      <m:t>r</m:t>
                    </m:r>
                  </m:oMath>
                </a14:m>
                <a:r>
                  <a:rPr lang="es-ES" sz="1350" dirty="0">
                    <a:solidFill>
                      <a:srgbClr val="000000"/>
                    </a:solidFill>
                    <a:effectLst/>
                    <a:latin typeface="Calibri" panose="020F0502020204030204" pitchFamily="34" charset="0"/>
                    <a:ea typeface="Times New Roman" panose="02020603050405020304" pitchFamily="18" charset="0"/>
                  </a:rPr>
                  <a:t> : Intensidad de la lluvia </a:t>
                </a:r>
                <a:endParaRPr lang="es-ES" sz="1350" dirty="0">
                  <a:effectLst/>
                  <a:latin typeface="Calibri" panose="020F0502020204030204" pitchFamily="34" charset="0"/>
                  <a:ea typeface="Calibri" panose="020F0502020204030204" pitchFamily="34" charset="0"/>
                </a:endParaRPr>
              </a:p>
              <a:p>
                <a:pPr>
                  <a:lnSpc>
                    <a:spcPct val="200000"/>
                  </a:lnSpc>
                  <a:spcAft>
                    <a:spcPts val="800"/>
                  </a:spcAft>
                </a:pPr>
                <a14:m>
                  <m:oMath xmlns:m="http://schemas.openxmlformats.org/officeDocument/2006/math">
                    <m:r>
                      <m:rPr>
                        <m:nor/>
                      </m:rPr>
                      <a:rPr lang="es-MX" sz="1350">
                        <a:solidFill>
                          <a:srgbClr val="000000"/>
                        </a:solidFill>
                        <a:effectLst/>
                        <a:latin typeface="Calibri" panose="020F0502020204030204" pitchFamily="34" charset="0"/>
                        <a:ea typeface="Calibri" panose="020F0502020204030204" pitchFamily="34" charset="0"/>
                      </a:rPr>
                      <m:t>m</m:t>
                    </m:r>
                  </m:oMath>
                </a14:m>
                <a:r>
                  <a:rPr lang="es-ES" sz="1350" dirty="0">
                    <a:solidFill>
                      <a:srgbClr val="000000"/>
                    </a:solidFill>
                    <a:effectLst/>
                    <a:latin typeface="Calibri" panose="020F0502020204030204" pitchFamily="34" charset="0"/>
                    <a:ea typeface="Times New Roman" panose="02020603050405020304" pitchFamily="18" charset="0"/>
                  </a:rPr>
                  <a:t>: parámetro modulador </a:t>
                </a:r>
                <a:r>
                  <a:rPr lang="es-ES" sz="1350" dirty="0">
                    <a:solidFill>
                      <a:srgbClr val="000000"/>
                    </a:solidFill>
                    <a:latin typeface="Calibri" panose="020F0502020204030204" pitchFamily="34" charset="0"/>
                    <a:ea typeface="Times New Roman" panose="02020603050405020304" pitchFamily="18" charset="0"/>
                  </a:rPr>
                  <a:t>del déficit de humedad del suelo</a:t>
                </a:r>
                <a:endParaRPr lang="es-419" sz="1350" dirty="0"/>
              </a:p>
            </p:txBody>
          </p:sp>
        </mc:Choice>
        <mc:Fallback xmlns="">
          <p:sp>
            <p:nvSpPr>
              <p:cNvPr id="2" name="CuadroTexto 1">
                <a:extLst>
                  <a:ext uri="{FF2B5EF4-FFF2-40B4-BE49-F238E27FC236}">
                    <a16:creationId xmlns:a16="http://schemas.microsoft.com/office/drawing/2014/main" id="{633BAF79-0CA0-4A39-A9E8-2242CA80D15B}"/>
                  </a:ext>
                </a:extLst>
              </p:cNvPr>
              <p:cNvSpPr txBox="1">
                <a:spLocks noRot="1" noChangeAspect="1" noMove="1" noResize="1" noEditPoints="1" noAdjustHandles="1" noChangeArrowheads="1" noChangeShapeType="1" noTextEdit="1"/>
              </p:cNvSpPr>
              <p:nvPr/>
            </p:nvSpPr>
            <p:spPr>
              <a:xfrm>
                <a:off x="158296" y="731998"/>
                <a:ext cx="4754880" cy="4803303"/>
              </a:xfrm>
              <a:prstGeom prst="rect">
                <a:avLst/>
              </a:prstGeom>
              <a:blipFill>
                <a:blip r:embed="rId2"/>
                <a:stretch>
                  <a:fillRect b="-126"/>
                </a:stretch>
              </a:blipFill>
              <a:ln w="25400">
                <a:solidFill>
                  <a:schemeClr val="tx1"/>
                </a:solidFill>
              </a:ln>
            </p:spPr>
            <p:txBody>
              <a:bodyPr/>
              <a:lstStyle/>
              <a:p>
                <a:r>
                  <a:rPr lang="es-419">
                    <a:noFill/>
                  </a:rPr>
                  <a:t> </a:t>
                </a:r>
              </a:p>
            </p:txBody>
          </p:sp>
        </mc:Fallback>
      </mc:AlternateContent>
      <p:sp>
        <p:nvSpPr>
          <p:cNvPr id="7" name="CuadroTexto 6">
            <a:extLst>
              <a:ext uri="{FF2B5EF4-FFF2-40B4-BE49-F238E27FC236}">
                <a16:creationId xmlns:a16="http://schemas.microsoft.com/office/drawing/2014/main" id="{D5F0C451-4335-4463-8883-C84063C0158C}"/>
              </a:ext>
            </a:extLst>
          </p:cNvPr>
          <p:cNvSpPr txBox="1"/>
          <p:nvPr/>
        </p:nvSpPr>
        <p:spPr>
          <a:xfrm>
            <a:off x="5135734" y="292297"/>
            <a:ext cx="4091451"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dirty="0"/>
              <a:t>RUTINA HIDRÁULICA  </a:t>
            </a:r>
          </a:p>
        </p:txBody>
      </p:sp>
      <p:sp>
        <p:nvSpPr>
          <p:cNvPr id="8" name="CuadroTexto 7">
            <a:extLst>
              <a:ext uri="{FF2B5EF4-FFF2-40B4-BE49-F238E27FC236}">
                <a16:creationId xmlns:a16="http://schemas.microsoft.com/office/drawing/2014/main" id="{DBB766F6-271A-4CDA-BBB1-B316B68D40B3}"/>
              </a:ext>
            </a:extLst>
          </p:cNvPr>
          <p:cNvSpPr txBox="1"/>
          <p:nvPr/>
        </p:nvSpPr>
        <p:spPr>
          <a:xfrm>
            <a:off x="5046652" y="731998"/>
            <a:ext cx="3939052" cy="5262979"/>
          </a:xfrm>
          <a:prstGeom prst="rect">
            <a:avLst/>
          </a:prstGeom>
          <a:noFill/>
          <a:ln w="25400">
            <a:solidFill>
              <a:schemeClr val="tx1"/>
            </a:solidFill>
          </a:ln>
        </p:spPr>
        <p:txBody>
          <a:bodyPr wrap="square" rtlCol="0">
            <a:spAutoFit/>
          </a:bodyPr>
          <a:lstStyle/>
          <a:p>
            <a:pPr marL="285750" indent="-285750" algn="ctr">
              <a:buFont typeface="Wingdings" panose="05000000000000000000" pitchFamily="2" charset="2"/>
              <a:buChar char="Ø"/>
            </a:pPr>
            <a:r>
              <a:rPr lang="es-419" sz="1600" dirty="0"/>
              <a:t>Se basa en el modelo hidrodinámico Lisflood-LP</a:t>
            </a:r>
          </a:p>
          <a:p>
            <a:pPr marL="285750" indent="-285750" algn="ctr">
              <a:buFont typeface="Wingdings" panose="05000000000000000000" pitchFamily="2" charset="2"/>
              <a:buChar char="Ø"/>
            </a:pPr>
            <a:r>
              <a:rPr lang="es-419" sz="1600" dirty="0"/>
              <a:t>Se parte de las ecuaciones de momento de Saint Venant</a:t>
            </a:r>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a:p>
            <a:pPr marL="285750" indent="-285750" algn="ctr">
              <a:buFont typeface="Wingdings" panose="05000000000000000000" pitchFamily="2" charset="2"/>
              <a:buChar char="ü"/>
            </a:pPr>
            <a:endParaRPr lang="es-419" sz="1600" dirty="0"/>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656D389F-ABA4-4ECD-98E8-1EBA2121AA22}"/>
                  </a:ext>
                </a:extLst>
              </p:cNvPr>
              <p:cNvSpPr txBox="1"/>
              <p:nvPr/>
            </p:nvSpPr>
            <p:spPr>
              <a:xfrm>
                <a:off x="4655185" y="1818390"/>
                <a:ext cx="4572000" cy="12720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419" i="1" smtClean="0">
                              <a:solidFill>
                                <a:srgbClr val="836967"/>
                              </a:solidFill>
                              <a:latin typeface="Cambria Math" panose="02040503050406030204" pitchFamily="18" charset="0"/>
                            </a:rPr>
                          </m:ctrlPr>
                        </m:sSubPr>
                        <m:e>
                          <m:r>
                            <a:rPr lang="es-419" i="1">
                              <a:latin typeface="Cambria Math" panose="02040503050406030204" pitchFamily="18" charset="0"/>
                            </a:rPr>
                            <m:t>𝑞</m:t>
                          </m:r>
                        </m:e>
                        <m:sub>
                          <m:r>
                            <a:rPr lang="es-419" i="1">
                              <a:latin typeface="Cambria Math" panose="02040503050406030204" pitchFamily="18" charset="0"/>
                            </a:rPr>
                            <m:t>𝑡</m:t>
                          </m:r>
                          <m:r>
                            <a:rPr lang="es-419" i="0">
                              <a:latin typeface="Cambria Math" panose="02040503050406030204" pitchFamily="18" charset="0"/>
                            </a:rPr>
                            <m:t>+</m:t>
                          </m:r>
                          <m:r>
                            <m:rPr>
                              <m:sty m:val="p"/>
                            </m:rPr>
                            <a:rPr lang="es-419" i="0">
                              <a:latin typeface="Cambria Math" panose="02040503050406030204" pitchFamily="18" charset="0"/>
                            </a:rPr>
                            <m:t>Δt</m:t>
                          </m:r>
                        </m:sub>
                      </m:sSub>
                      <m:r>
                        <a:rPr lang="es-419" i="0">
                          <a:latin typeface="Cambria Math" panose="02040503050406030204" pitchFamily="18" charset="0"/>
                        </a:rPr>
                        <m:t>=</m:t>
                      </m:r>
                      <m:f>
                        <m:fPr>
                          <m:ctrlPr>
                            <a:rPr lang="es-419" i="1">
                              <a:solidFill>
                                <a:srgbClr val="836967"/>
                              </a:solidFill>
                              <a:latin typeface="Cambria Math" panose="02040503050406030204" pitchFamily="18" charset="0"/>
                            </a:rPr>
                          </m:ctrlPr>
                        </m:fPr>
                        <m:num>
                          <m:sSub>
                            <m:sSubPr>
                              <m:ctrlPr>
                                <a:rPr lang="es-419" i="1">
                                  <a:solidFill>
                                    <a:srgbClr val="836967"/>
                                  </a:solidFill>
                                  <a:latin typeface="Cambria Math" panose="02040503050406030204" pitchFamily="18" charset="0"/>
                                </a:rPr>
                              </m:ctrlPr>
                            </m:sSubPr>
                            <m:e>
                              <m:r>
                                <a:rPr lang="es-419" i="1">
                                  <a:latin typeface="Cambria Math" panose="02040503050406030204" pitchFamily="18" charset="0"/>
                                </a:rPr>
                                <m:t>𝑞</m:t>
                              </m:r>
                            </m:e>
                            <m:sub>
                              <m:r>
                                <a:rPr lang="es-419" i="1">
                                  <a:latin typeface="Cambria Math" panose="02040503050406030204" pitchFamily="18" charset="0"/>
                                </a:rPr>
                                <m:t>𝑡</m:t>
                              </m:r>
                            </m:sub>
                          </m:sSub>
                          <m:r>
                            <a:rPr lang="es-419" i="0">
                              <a:latin typeface="Cambria Math" panose="02040503050406030204" pitchFamily="18" charset="0"/>
                            </a:rPr>
                            <m:t>−</m:t>
                          </m:r>
                          <m:r>
                            <a:rPr lang="es-419" i="1">
                              <a:latin typeface="Cambria Math" panose="02040503050406030204" pitchFamily="18" charset="0"/>
                            </a:rPr>
                            <m:t>𝑔</m:t>
                          </m:r>
                          <m:sSub>
                            <m:sSubPr>
                              <m:ctrlPr>
                                <a:rPr lang="es-419" i="1">
                                  <a:solidFill>
                                    <a:srgbClr val="836967"/>
                                  </a:solidFill>
                                  <a:latin typeface="Cambria Math" panose="02040503050406030204" pitchFamily="18" charset="0"/>
                                </a:rPr>
                              </m:ctrlPr>
                            </m:sSubPr>
                            <m:e>
                              <m:r>
                                <a:rPr lang="es-419" i="1">
                                  <a:latin typeface="Cambria Math" panose="02040503050406030204" pitchFamily="18" charset="0"/>
                                </a:rPr>
                                <m:t>h</m:t>
                              </m:r>
                            </m:e>
                            <m:sub>
                              <m:r>
                                <a:rPr lang="es-419" i="1">
                                  <a:latin typeface="Cambria Math" panose="02040503050406030204" pitchFamily="18" charset="0"/>
                                </a:rPr>
                                <m:t>𝑡</m:t>
                              </m:r>
                            </m:sub>
                          </m:sSub>
                          <m:r>
                            <a:rPr lang="es-419" i="0">
                              <a:latin typeface="Cambria Math" panose="02040503050406030204" pitchFamily="18" charset="0"/>
                            </a:rPr>
                            <m:t> </m:t>
                          </m:r>
                          <m:r>
                            <m:rPr>
                              <m:sty m:val="p"/>
                            </m:rPr>
                            <a:rPr lang="es-419" i="0">
                              <a:latin typeface="Cambria Math" panose="02040503050406030204" pitchFamily="18" charset="0"/>
                            </a:rPr>
                            <m:t>Δt</m:t>
                          </m:r>
                          <m:f>
                            <m:fPr>
                              <m:ctrlPr>
                                <a:rPr lang="es-419" i="1">
                                  <a:solidFill>
                                    <a:srgbClr val="836967"/>
                                  </a:solidFill>
                                  <a:latin typeface="Cambria Math" panose="02040503050406030204" pitchFamily="18" charset="0"/>
                                </a:rPr>
                              </m:ctrlPr>
                            </m:fPr>
                            <m:num>
                              <m:d>
                                <m:dPr>
                                  <m:begChr m:val=""/>
                                  <m:ctrlPr>
                                    <a:rPr lang="es-419" i="1">
                                      <a:latin typeface="Cambria Math" panose="02040503050406030204" pitchFamily="18" charset="0"/>
                                    </a:rPr>
                                  </m:ctrlPr>
                                </m:dPr>
                                <m:e>
                                  <m:sSub>
                                    <m:sSubPr>
                                      <m:ctrlPr>
                                        <a:rPr lang="es-419" i="1">
                                          <a:solidFill>
                                            <a:srgbClr val="836967"/>
                                          </a:solidFill>
                                          <a:latin typeface="Cambria Math" panose="02040503050406030204" pitchFamily="18" charset="0"/>
                                        </a:rPr>
                                      </m:ctrlPr>
                                    </m:sSubPr>
                                    <m:e>
                                      <m:d>
                                        <m:dPr>
                                          <m:endChr m:val=""/>
                                          <m:ctrlPr>
                                            <a:rPr lang="es-419" i="1">
                                              <a:latin typeface="Cambria Math" panose="02040503050406030204" pitchFamily="18" charset="0"/>
                                            </a:rPr>
                                          </m:ctrlPr>
                                        </m:dPr>
                                        <m:e>
                                          <m:r>
                                            <a:rPr lang="es-419" i="1">
                                              <a:latin typeface="Cambria Math" panose="02040503050406030204" pitchFamily="18" charset="0"/>
                                            </a:rPr>
                                            <m:t>h</m:t>
                                          </m:r>
                                        </m:e>
                                      </m:d>
                                    </m:e>
                                    <m:sub>
                                      <m:r>
                                        <a:rPr lang="es-419" i="1">
                                          <a:latin typeface="Cambria Math" panose="02040503050406030204" pitchFamily="18" charset="0"/>
                                        </a:rPr>
                                        <m:t>𝑡</m:t>
                                      </m:r>
                                    </m:sub>
                                  </m:sSub>
                                  <m:r>
                                    <a:rPr lang="es-419" i="0">
                                      <a:latin typeface="Cambria Math" panose="02040503050406030204" pitchFamily="18" charset="0"/>
                                    </a:rPr>
                                    <m:t>+</m:t>
                                  </m:r>
                                  <m:r>
                                    <a:rPr lang="es-419" i="1">
                                      <a:latin typeface="Cambria Math" panose="02040503050406030204" pitchFamily="18" charset="0"/>
                                    </a:rPr>
                                    <m:t>𝑧</m:t>
                                  </m:r>
                                </m:e>
                              </m:d>
                            </m:num>
                            <m:den>
                              <m:r>
                                <m:rPr>
                                  <m:sty m:val="p"/>
                                </m:rPr>
                                <a:rPr lang="es-419" i="0">
                                  <a:latin typeface="Cambria Math" panose="02040503050406030204" pitchFamily="18" charset="0"/>
                                </a:rPr>
                                <m:t>Δx</m:t>
                              </m:r>
                            </m:den>
                          </m:f>
                        </m:num>
                        <m:den>
                          <m:r>
                            <a:rPr lang="es-419" i="0">
                              <a:latin typeface="Cambria Math" panose="02040503050406030204" pitchFamily="18" charset="0"/>
                            </a:rPr>
                            <m:t>1+</m:t>
                          </m:r>
                          <m:f>
                            <m:fPr>
                              <m:ctrlPr>
                                <a:rPr lang="es-419" i="1">
                                  <a:solidFill>
                                    <a:srgbClr val="836967"/>
                                  </a:solidFill>
                                  <a:latin typeface="Cambria Math" panose="02040503050406030204" pitchFamily="18" charset="0"/>
                                </a:rPr>
                              </m:ctrlPr>
                            </m:fPr>
                            <m:num>
                              <m:d>
                                <m:dPr>
                                  <m:ctrlPr>
                                    <a:rPr lang="es-419" i="1">
                                      <a:solidFill>
                                        <a:srgbClr val="836967"/>
                                      </a:solidFill>
                                      <a:latin typeface="Cambria Math" panose="02040503050406030204" pitchFamily="18" charset="0"/>
                                    </a:rPr>
                                  </m:ctrlPr>
                                </m:dPr>
                                <m:e>
                                  <m:r>
                                    <a:rPr lang="es-419" i="1">
                                      <a:latin typeface="Cambria Math" panose="02040503050406030204" pitchFamily="18" charset="0"/>
                                    </a:rPr>
                                    <m:t>𝑔</m:t>
                                  </m:r>
                                  <m:sSub>
                                    <m:sSubPr>
                                      <m:ctrlPr>
                                        <a:rPr lang="es-419" i="1">
                                          <a:solidFill>
                                            <a:srgbClr val="836967"/>
                                          </a:solidFill>
                                          <a:latin typeface="Cambria Math" panose="02040503050406030204" pitchFamily="18" charset="0"/>
                                        </a:rPr>
                                      </m:ctrlPr>
                                    </m:sSubPr>
                                    <m:e>
                                      <m:r>
                                        <a:rPr lang="es-419" i="0">
                                          <a:latin typeface="Cambria Math" panose="02040503050406030204" pitchFamily="18" charset="0"/>
                                        </a:rPr>
                                        <m:t> </m:t>
                                      </m:r>
                                      <m:r>
                                        <a:rPr lang="es-419" i="1">
                                          <a:latin typeface="Cambria Math" panose="02040503050406030204" pitchFamily="18" charset="0"/>
                                        </a:rPr>
                                        <m:t>h</m:t>
                                      </m:r>
                                    </m:e>
                                    <m:sub>
                                      <m:r>
                                        <a:rPr lang="es-419" i="1">
                                          <a:latin typeface="Cambria Math" panose="02040503050406030204" pitchFamily="18" charset="0"/>
                                        </a:rPr>
                                        <m:t>𝑡</m:t>
                                      </m:r>
                                    </m:sub>
                                  </m:sSub>
                                  <m:r>
                                    <a:rPr lang="es-419" i="0">
                                      <a:latin typeface="Cambria Math" panose="02040503050406030204" pitchFamily="18" charset="0"/>
                                    </a:rPr>
                                    <m:t> </m:t>
                                  </m:r>
                                  <m:r>
                                    <m:rPr>
                                      <m:sty m:val="p"/>
                                    </m:rPr>
                                    <a:rPr lang="es-419" i="0">
                                      <a:latin typeface="Cambria Math" panose="02040503050406030204" pitchFamily="18" charset="0"/>
                                    </a:rPr>
                                    <m:t>Δt</m:t>
                                  </m:r>
                                  <m:r>
                                    <a:rPr lang="es-419" i="0">
                                      <a:latin typeface="Cambria Math" panose="02040503050406030204" pitchFamily="18" charset="0"/>
                                    </a:rPr>
                                    <m:t> </m:t>
                                  </m:r>
                                  <m:sSup>
                                    <m:sSupPr>
                                      <m:ctrlPr>
                                        <a:rPr lang="es-419" i="1">
                                          <a:solidFill>
                                            <a:srgbClr val="836967"/>
                                          </a:solidFill>
                                          <a:latin typeface="Cambria Math" panose="02040503050406030204" pitchFamily="18" charset="0"/>
                                        </a:rPr>
                                      </m:ctrlPr>
                                    </m:sSupPr>
                                    <m:e>
                                      <m:r>
                                        <a:rPr lang="es-419" i="1">
                                          <a:latin typeface="Cambria Math" panose="02040503050406030204" pitchFamily="18" charset="0"/>
                                        </a:rPr>
                                        <m:t>𝑛</m:t>
                                      </m:r>
                                    </m:e>
                                    <m:sup>
                                      <m:r>
                                        <a:rPr lang="es-419" i="0">
                                          <a:latin typeface="Cambria Math" panose="02040503050406030204" pitchFamily="18" charset="0"/>
                                        </a:rPr>
                                        <m:t>2</m:t>
                                      </m:r>
                                    </m:sup>
                                  </m:sSup>
                                  <m:r>
                                    <a:rPr lang="es-419" i="0">
                                      <a:latin typeface="Cambria Math" panose="02040503050406030204" pitchFamily="18" charset="0"/>
                                    </a:rPr>
                                    <m:t> </m:t>
                                  </m:r>
                                  <m:sSub>
                                    <m:sSubPr>
                                      <m:ctrlPr>
                                        <a:rPr lang="es-419" i="1">
                                          <a:solidFill>
                                            <a:srgbClr val="836967"/>
                                          </a:solidFill>
                                          <a:latin typeface="Cambria Math" panose="02040503050406030204" pitchFamily="18" charset="0"/>
                                        </a:rPr>
                                      </m:ctrlPr>
                                    </m:sSubPr>
                                    <m:e>
                                      <m:r>
                                        <a:rPr lang="es-419" i="1">
                                          <a:latin typeface="Cambria Math" panose="02040503050406030204" pitchFamily="18" charset="0"/>
                                        </a:rPr>
                                        <m:t>𝑞</m:t>
                                      </m:r>
                                    </m:e>
                                    <m:sub>
                                      <m:r>
                                        <a:rPr lang="es-419" i="1">
                                          <a:latin typeface="Cambria Math" panose="02040503050406030204" pitchFamily="18" charset="0"/>
                                        </a:rPr>
                                        <m:t>𝑡</m:t>
                                      </m:r>
                                    </m:sub>
                                  </m:sSub>
                                </m:e>
                              </m:d>
                            </m:num>
                            <m:den>
                              <m:sSubSup>
                                <m:sSubSupPr>
                                  <m:ctrlPr>
                                    <a:rPr lang="es-419" i="1">
                                      <a:solidFill>
                                        <a:srgbClr val="836967"/>
                                      </a:solidFill>
                                      <a:latin typeface="Cambria Math" panose="02040503050406030204" pitchFamily="18" charset="0"/>
                                    </a:rPr>
                                  </m:ctrlPr>
                                </m:sSubSupPr>
                                <m:e>
                                  <m:r>
                                    <a:rPr lang="es-419" i="1">
                                      <a:latin typeface="Cambria Math" panose="02040503050406030204" pitchFamily="18" charset="0"/>
                                    </a:rPr>
                                    <m:t>h</m:t>
                                  </m:r>
                                </m:e>
                                <m:sub>
                                  <m:r>
                                    <a:rPr lang="es-419" i="1">
                                      <a:latin typeface="Cambria Math" panose="02040503050406030204" pitchFamily="18" charset="0"/>
                                    </a:rPr>
                                    <m:t>𝑡</m:t>
                                  </m:r>
                                </m:sub>
                                <m:sup>
                                  <m:f>
                                    <m:fPr>
                                      <m:type m:val="lin"/>
                                      <m:ctrlPr>
                                        <a:rPr lang="es-419" i="1">
                                          <a:latin typeface="Cambria Math" panose="02040503050406030204" pitchFamily="18" charset="0"/>
                                        </a:rPr>
                                      </m:ctrlPr>
                                    </m:fPr>
                                    <m:num>
                                      <m:r>
                                        <a:rPr lang="es-419" i="0">
                                          <a:latin typeface="Cambria Math" panose="02040503050406030204" pitchFamily="18" charset="0"/>
                                        </a:rPr>
                                        <m:t>10</m:t>
                                      </m:r>
                                    </m:num>
                                    <m:den>
                                      <m:r>
                                        <a:rPr lang="es-419" i="0">
                                          <a:latin typeface="Cambria Math" panose="02040503050406030204" pitchFamily="18" charset="0"/>
                                        </a:rPr>
                                        <m:t>3</m:t>
                                      </m:r>
                                    </m:den>
                                  </m:f>
                                </m:sup>
                              </m:sSubSup>
                            </m:den>
                          </m:f>
                        </m:den>
                      </m:f>
                    </m:oMath>
                  </m:oMathPara>
                </a14:m>
                <a:endParaRPr lang="es-419" dirty="0"/>
              </a:p>
            </p:txBody>
          </p:sp>
        </mc:Choice>
        <mc:Fallback xmlns="">
          <p:sp>
            <p:nvSpPr>
              <p:cNvPr id="9" name="CuadroTexto 8">
                <a:extLst>
                  <a:ext uri="{FF2B5EF4-FFF2-40B4-BE49-F238E27FC236}">
                    <a16:creationId xmlns:a16="http://schemas.microsoft.com/office/drawing/2014/main" id="{656D389F-ABA4-4ECD-98E8-1EBA2121AA22}"/>
                  </a:ext>
                </a:extLst>
              </p:cNvPr>
              <p:cNvSpPr txBox="1">
                <a:spLocks noRot="1" noChangeAspect="1" noMove="1" noResize="1" noEditPoints="1" noAdjustHandles="1" noChangeArrowheads="1" noChangeShapeType="1" noTextEdit="1"/>
              </p:cNvSpPr>
              <p:nvPr/>
            </p:nvSpPr>
            <p:spPr>
              <a:xfrm>
                <a:off x="4655185" y="1818390"/>
                <a:ext cx="4572000" cy="1272015"/>
              </a:xfrm>
              <a:prstGeom prst="rect">
                <a:avLst/>
              </a:prstGeom>
              <a:blipFill>
                <a:blip r:embed="rId3"/>
                <a:stretch>
                  <a:fillRect/>
                </a:stretch>
              </a:blipFill>
            </p:spPr>
            <p:txBody>
              <a:bodyPr/>
              <a:lstStyle/>
              <a:p>
                <a:r>
                  <a:rPr lang="es-419">
                    <a:noFill/>
                  </a:rPr>
                  <a:t> </a:t>
                </a:r>
              </a:p>
            </p:txBody>
          </p:sp>
        </mc:Fallback>
      </mc:AlternateContent>
      <p:sp>
        <p:nvSpPr>
          <p:cNvPr id="11" name="Rectangle 1">
            <a:extLst>
              <a:ext uri="{FF2B5EF4-FFF2-40B4-BE49-F238E27FC236}">
                <a16:creationId xmlns:a16="http://schemas.microsoft.com/office/drawing/2014/main" id="{D30113C5-A49A-44EA-AACD-ADEE58CE0E60}"/>
              </a:ext>
            </a:extLst>
          </p:cNvPr>
          <p:cNvSpPr>
            <a:spLocks noChangeArrowheads="1"/>
          </p:cNvSpPr>
          <p:nvPr/>
        </p:nvSpPr>
        <p:spPr bwMode="auto">
          <a:xfrm>
            <a:off x="5333388" y="2964308"/>
            <a:ext cx="3384501" cy="269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300" b="0" i="0" u="none" strike="noStrike" cap="none" normalizeH="0" baseline="0" dirty="0">
                <a:ln>
                  <a:noFill/>
                </a:ln>
                <a:solidFill>
                  <a:srgbClr val="000000"/>
                </a:solidFill>
                <a:effectLst/>
                <a:ea typeface="Calibri" panose="020F0502020204030204" pitchFamily="34" charset="0"/>
              </a:rPr>
              <a:t>Donde: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300" b="0" i="0" u="none" strike="noStrike" cap="none" normalizeH="0" baseline="0" dirty="0">
              <a:ln>
                <a:noFill/>
              </a:ln>
              <a:solidFill>
                <a:schemeClr val="tx1"/>
              </a:solidFill>
              <a:effectLst/>
            </a:endParaRPr>
          </a:p>
          <a:p>
            <a:pPr eaLnBrk="0" fontAlgn="base" hangingPunct="0">
              <a:spcBef>
                <a:spcPct val="0"/>
              </a:spcBef>
              <a:spcAft>
                <a:spcPct val="0"/>
              </a:spcAft>
            </a:pPr>
            <a:r>
              <a:rPr kumimoji="0" lang="es-ES" altLang="es-ES" sz="1300" b="0" i="1" u="none" strike="noStrike" cap="none" normalizeH="0" baseline="0" dirty="0">
                <a:ln>
                  <a:noFill/>
                </a:ln>
                <a:solidFill>
                  <a:srgbClr val="000000"/>
                </a:solidFill>
                <a:effectLst/>
                <a:ea typeface="Calibri" panose="020F0502020204030204" pitchFamily="34" charset="0"/>
              </a:rPr>
              <a:t>qt+</a:t>
            </a:r>
            <a:r>
              <a:rPr kumimoji="0" lang="es-ES" altLang="es-ES" sz="1300" b="0" i="0" u="none" strike="noStrike" cap="none" normalizeH="0" baseline="0" dirty="0">
                <a:ln>
                  <a:noFill/>
                </a:ln>
                <a:solidFill>
                  <a:schemeClr val="tx1"/>
                </a:solidFill>
                <a:effectLst/>
                <a:ea typeface="Calibri" panose="020F0502020204030204" pitchFamily="34" charset="0"/>
              </a:rPr>
              <a:t>Δt</a:t>
            </a:r>
            <a:r>
              <a:rPr kumimoji="0" lang="es-ES" altLang="es-ES" sz="1300" b="0" i="1" u="none" strike="noStrike" cap="none" normalizeH="0" baseline="0" dirty="0">
                <a:ln>
                  <a:noFill/>
                </a:ln>
                <a:solidFill>
                  <a:srgbClr val="000000"/>
                </a:solidFill>
                <a:effectLst/>
                <a:ea typeface="Calibri" panose="020F0502020204030204" pitchFamily="34" charset="0"/>
              </a:rPr>
              <a:t>:</a:t>
            </a:r>
            <a:r>
              <a:rPr kumimoji="0" lang="es-ES" altLang="es-ES" sz="1300" b="0" i="0" u="none" strike="noStrike" cap="none" normalizeH="0" baseline="0" dirty="0">
                <a:ln>
                  <a:noFill/>
                </a:ln>
                <a:solidFill>
                  <a:srgbClr val="000000"/>
                </a:solidFill>
                <a:effectLst/>
                <a:ea typeface="Times New Roman" panose="02020603050405020304" pitchFamily="18" charset="0"/>
              </a:rPr>
              <a:t>  Flujo de caudal en la celda (m</a:t>
            </a:r>
            <a:r>
              <a:rPr kumimoji="0" lang="es-ES" altLang="es-ES" sz="1300" b="0" i="0" u="none" strike="noStrike" cap="none" normalizeH="0" baseline="30000" dirty="0">
                <a:ln>
                  <a:noFill/>
                </a:ln>
                <a:solidFill>
                  <a:srgbClr val="000000"/>
                </a:solidFill>
                <a:effectLst/>
                <a:ea typeface="Times New Roman" panose="02020603050405020304" pitchFamily="18" charset="0"/>
              </a:rPr>
              <a:t>3</a:t>
            </a:r>
            <a:r>
              <a:rPr kumimoji="0" lang="es-ES" altLang="es-ES" sz="1300" b="0" i="0" u="none" strike="noStrike" cap="none" normalizeH="0" baseline="0" dirty="0">
                <a:ln>
                  <a:noFill/>
                </a:ln>
                <a:solidFill>
                  <a:srgbClr val="000000"/>
                </a:solidFill>
                <a:effectLst/>
                <a:ea typeface="Times New Roman" panose="02020603050405020304" pitchFamily="18" charset="0"/>
              </a:rPr>
              <a:t>s</a:t>
            </a:r>
            <a:r>
              <a:rPr kumimoji="0" lang="es-ES" altLang="es-ES" sz="1300" b="0" i="0" u="none" strike="noStrike" cap="none" normalizeH="0" baseline="30000" dirty="0">
                <a:ln>
                  <a:noFill/>
                </a:ln>
                <a:solidFill>
                  <a:srgbClr val="000000"/>
                </a:solidFill>
                <a:effectLst/>
                <a:ea typeface="Times New Roman" panose="02020603050405020304" pitchFamily="18" charset="0"/>
              </a:rPr>
              <a:t>-1</a:t>
            </a:r>
            <a:r>
              <a:rPr kumimoji="0" lang="es-ES" altLang="es-ES" sz="1300" b="0" i="0" u="none" strike="noStrike" cap="none" normalizeH="0" baseline="0" dirty="0">
                <a:ln>
                  <a:noFill/>
                </a:ln>
                <a:solidFill>
                  <a:srgbClr val="000000"/>
                </a:solidFill>
                <a:effectLst/>
                <a:ea typeface="Times New Roman" panose="02020603050405020304" pitchFamily="18" charset="0"/>
              </a:rPr>
              <a:t>)</a:t>
            </a:r>
            <a:endParaRPr kumimoji="0" lang="es-ES" altLang="es-ES" sz="13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300" b="0" i="1" u="none" strike="noStrike" cap="none" normalizeH="0" baseline="0" dirty="0">
                <a:ln>
                  <a:noFill/>
                </a:ln>
                <a:solidFill>
                  <a:srgbClr val="000000"/>
                </a:solidFill>
                <a:effectLst/>
                <a:ea typeface="Calibri" panose="020F0502020204030204" pitchFamily="34" charset="0"/>
              </a:rPr>
              <a:t>qt:</a:t>
            </a:r>
            <a:r>
              <a:rPr kumimoji="0" lang="es-ES" altLang="es-ES" sz="1300" b="0" i="0" u="none" strike="noStrike" cap="none" normalizeH="0" baseline="0" dirty="0">
                <a:ln>
                  <a:noFill/>
                </a:ln>
                <a:solidFill>
                  <a:srgbClr val="000000"/>
                </a:solidFill>
                <a:effectLst/>
                <a:ea typeface="Times New Roman" panose="02020603050405020304" pitchFamily="18" charset="0"/>
              </a:rPr>
              <a:t>  Flujo entre celdas de la iteración anterior (m</a:t>
            </a:r>
            <a:r>
              <a:rPr kumimoji="0" lang="es-ES" altLang="es-ES" sz="1300" b="0" i="0" u="none" strike="noStrike" cap="none" normalizeH="0" baseline="30000" dirty="0">
                <a:ln>
                  <a:noFill/>
                </a:ln>
                <a:solidFill>
                  <a:srgbClr val="000000"/>
                </a:solidFill>
                <a:effectLst/>
                <a:ea typeface="Times New Roman" panose="02020603050405020304" pitchFamily="18" charset="0"/>
              </a:rPr>
              <a:t>3</a:t>
            </a:r>
            <a:r>
              <a:rPr kumimoji="0" lang="es-ES" altLang="es-ES" sz="1300" b="0" i="0" u="none" strike="noStrike" cap="none" normalizeH="0" baseline="0" dirty="0">
                <a:ln>
                  <a:noFill/>
                </a:ln>
                <a:solidFill>
                  <a:srgbClr val="000000"/>
                </a:solidFill>
                <a:effectLst/>
                <a:ea typeface="Times New Roman" panose="02020603050405020304" pitchFamily="18" charset="0"/>
              </a:rPr>
              <a:t>s</a:t>
            </a:r>
            <a:r>
              <a:rPr kumimoji="0" lang="es-ES" altLang="es-ES" sz="1300" b="0" i="0" u="none" strike="noStrike" cap="none" normalizeH="0" baseline="30000" dirty="0">
                <a:ln>
                  <a:noFill/>
                </a:ln>
                <a:solidFill>
                  <a:srgbClr val="000000"/>
                </a:solidFill>
                <a:effectLst/>
                <a:ea typeface="Times New Roman" panose="02020603050405020304" pitchFamily="18" charset="0"/>
              </a:rPr>
              <a:t>-1</a:t>
            </a:r>
            <a:r>
              <a:rPr kumimoji="0" lang="es-ES" altLang="es-ES" sz="1300" b="0" i="0" u="none" strike="noStrike" cap="none" normalizeH="0" baseline="0" dirty="0">
                <a:ln>
                  <a:noFill/>
                </a:ln>
                <a:solidFill>
                  <a:srgbClr val="000000"/>
                </a:solidFill>
                <a:effectLst/>
                <a:ea typeface="Times New Roman" panose="02020603050405020304" pitchFamily="18" charset="0"/>
              </a:rPr>
              <a:t>)</a:t>
            </a:r>
            <a:endParaRPr kumimoji="0" lang="es-ES" altLang="es-ES" sz="13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300" b="0" i="1" u="none" strike="noStrike" cap="none" normalizeH="0" baseline="0" dirty="0">
                <a:ln>
                  <a:noFill/>
                </a:ln>
                <a:solidFill>
                  <a:srgbClr val="000000"/>
                </a:solidFill>
                <a:effectLst/>
                <a:ea typeface="Calibri" panose="020F0502020204030204" pitchFamily="34" charset="0"/>
              </a:rPr>
              <a:t>g</a:t>
            </a:r>
            <a:r>
              <a:rPr kumimoji="0" lang="es-ES" altLang="es-ES" sz="1300" b="0" i="0" u="none" strike="noStrike" cap="none" normalizeH="0" baseline="0" dirty="0">
                <a:ln>
                  <a:noFill/>
                </a:ln>
                <a:solidFill>
                  <a:srgbClr val="000000"/>
                </a:solidFill>
                <a:effectLst/>
                <a:ea typeface="Times New Roman" panose="02020603050405020304" pitchFamily="18" charset="0"/>
              </a:rPr>
              <a:t>: Aceleración debido a la gravedad (ms</a:t>
            </a:r>
            <a:r>
              <a:rPr kumimoji="0" lang="es-ES" altLang="es-ES" sz="1300" b="0" i="0" u="none" strike="noStrike" cap="none" normalizeH="0" baseline="30000" dirty="0">
                <a:ln>
                  <a:noFill/>
                </a:ln>
                <a:solidFill>
                  <a:srgbClr val="000000"/>
                </a:solidFill>
                <a:effectLst/>
                <a:ea typeface="Times New Roman" panose="02020603050405020304" pitchFamily="18" charset="0"/>
              </a:rPr>
              <a:t>-1</a:t>
            </a:r>
            <a:r>
              <a:rPr kumimoji="0" lang="es-ES" altLang="es-ES" sz="1300" b="0" i="0" u="none" strike="noStrike" cap="none" normalizeH="0" baseline="0" dirty="0">
                <a:ln>
                  <a:noFill/>
                </a:ln>
                <a:solidFill>
                  <a:srgbClr val="000000"/>
                </a:solidFill>
                <a:effectLst/>
                <a:ea typeface="Times New Roman" panose="02020603050405020304" pitchFamily="18" charset="0"/>
              </a:rPr>
              <a:t>)</a:t>
            </a:r>
            <a:endParaRPr kumimoji="0" lang="es-ES" altLang="es-ES" sz="13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300" b="0" i="1" u="none" strike="noStrike" cap="none" normalizeH="0" baseline="0" dirty="0">
                <a:ln>
                  <a:noFill/>
                </a:ln>
                <a:solidFill>
                  <a:srgbClr val="000000"/>
                </a:solidFill>
                <a:effectLst/>
                <a:ea typeface="Calibri" panose="020F0502020204030204" pitchFamily="34" charset="0"/>
              </a:rPr>
              <a:t>n</a:t>
            </a:r>
            <a:r>
              <a:rPr kumimoji="0" lang="es-ES" altLang="es-ES" sz="1300" b="0" i="0" u="none" strike="noStrike" cap="none" normalizeH="0" baseline="0" dirty="0">
                <a:ln>
                  <a:noFill/>
                </a:ln>
                <a:solidFill>
                  <a:srgbClr val="000000"/>
                </a:solidFill>
                <a:effectLst/>
                <a:ea typeface="Times New Roman" panose="02020603050405020304" pitchFamily="18" charset="0"/>
              </a:rPr>
              <a:t>: Coeficiente de rugosidad de Manning (m</a:t>
            </a:r>
            <a:r>
              <a:rPr kumimoji="0" lang="es-ES" altLang="es-ES" sz="1300" b="0" i="0" u="none" strike="noStrike" cap="none" normalizeH="0" baseline="30000" dirty="0">
                <a:ln>
                  <a:noFill/>
                </a:ln>
                <a:solidFill>
                  <a:srgbClr val="000000"/>
                </a:solidFill>
                <a:effectLst/>
                <a:ea typeface="Times New Roman" panose="02020603050405020304" pitchFamily="18" charset="0"/>
              </a:rPr>
              <a:t>1/3 </a:t>
            </a:r>
            <a:r>
              <a:rPr kumimoji="0" lang="es-ES" altLang="es-ES" sz="1300" b="0" i="0" u="none" strike="noStrike" cap="none" normalizeH="0" baseline="0" dirty="0">
                <a:ln>
                  <a:noFill/>
                </a:ln>
                <a:solidFill>
                  <a:srgbClr val="000000"/>
                </a:solidFill>
                <a:effectLst/>
                <a:ea typeface="Times New Roman" panose="02020603050405020304" pitchFamily="18" charset="0"/>
              </a:rPr>
              <a:t>s</a:t>
            </a:r>
            <a:r>
              <a:rPr kumimoji="0" lang="es-ES" altLang="es-ES" sz="1300" b="0" i="0" u="none" strike="noStrike" cap="none" normalizeH="0" baseline="30000" dirty="0">
                <a:ln>
                  <a:noFill/>
                </a:ln>
                <a:solidFill>
                  <a:srgbClr val="000000"/>
                </a:solidFill>
                <a:effectLst/>
                <a:ea typeface="Times New Roman" panose="02020603050405020304" pitchFamily="18" charset="0"/>
              </a:rPr>
              <a:t>-1</a:t>
            </a:r>
            <a:r>
              <a:rPr kumimoji="0" lang="es-ES" altLang="es-ES" sz="1300" b="0" i="0" u="none" strike="noStrike" cap="none" normalizeH="0" baseline="0" dirty="0">
                <a:ln>
                  <a:noFill/>
                </a:ln>
                <a:solidFill>
                  <a:srgbClr val="000000"/>
                </a:solidFill>
                <a:effectLst/>
                <a:ea typeface="Times New Roman" panose="02020603050405020304" pitchFamily="18" charset="0"/>
              </a:rPr>
              <a:t>)</a:t>
            </a:r>
            <a:endParaRPr kumimoji="0" lang="es-ES" altLang="es-ES" sz="13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300" b="0" i="1" u="none" strike="noStrike" cap="none" normalizeH="0" baseline="0" dirty="0">
                <a:ln>
                  <a:noFill/>
                </a:ln>
                <a:solidFill>
                  <a:srgbClr val="000000"/>
                </a:solidFill>
                <a:effectLst/>
                <a:ea typeface="Calibri" panose="020F0502020204030204" pitchFamily="34" charset="0"/>
              </a:rPr>
              <a:t>ht</a:t>
            </a:r>
            <a:r>
              <a:rPr kumimoji="0" lang="es-ES" altLang="es-ES" sz="1300" b="0" i="0" u="none" strike="noStrike" cap="none" normalizeH="0" baseline="0" dirty="0">
                <a:ln>
                  <a:noFill/>
                </a:ln>
                <a:solidFill>
                  <a:srgbClr val="000000"/>
                </a:solidFill>
                <a:effectLst/>
                <a:ea typeface="Times New Roman" panose="02020603050405020304" pitchFamily="18" charset="0"/>
              </a:rPr>
              <a:t>: profundidad de flujo en la iteración anterior (m) </a:t>
            </a:r>
            <a:endParaRPr kumimoji="0" lang="es-ES" altLang="es-ES" sz="13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300" b="0" i="1" u="none" strike="noStrike" cap="none" normalizeH="0" baseline="0" dirty="0">
                <a:ln>
                  <a:noFill/>
                </a:ln>
                <a:solidFill>
                  <a:srgbClr val="000000"/>
                </a:solidFill>
                <a:effectLst/>
                <a:ea typeface="Calibri" panose="020F0502020204030204" pitchFamily="34" charset="0"/>
              </a:rPr>
              <a:t>z</a:t>
            </a:r>
            <a:r>
              <a:rPr kumimoji="0" lang="es-ES" altLang="es-ES" sz="1300" b="0" i="0" u="none" strike="noStrike" cap="none" normalizeH="0" baseline="0" dirty="0">
                <a:ln>
                  <a:noFill/>
                </a:ln>
                <a:solidFill>
                  <a:srgbClr val="000000"/>
                </a:solidFill>
                <a:effectLst/>
                <a:ea typeface="Times New Roman" panose="02020603050405020304" pitchFamily="18" charset="0"/>
              </a:rPr>
              <a:t>: elevación (m)</a:t>
            </a:r>
            <a:endParaRPr kumimoji="0" lang="es-ES" altLang="es-ES" sz="13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300" b="0" i="0" u="none" strike="noStrike" cap="none" normalizeH="0" baseline="0" dirty="0">
                <a:ln>
                  <a:noFill/>
                </a:ln>
                <a:solidFill>
                  <a:srgbClr val="000000"/>
                </a:solidFill>
                <a:effectLst/>
                <a:ea typeface="Calibri" panose="020F0502020204030204" pitchFamily="34" charset="0"/>
              </a:rPr>
              <a:t>x</a:t>
            </a:r>
            <a:r>
              <a:rPr kumimoji="0" lang="es-ES" altLang="es-ES" sz="1300" b="0" i="0" u="none" strike="noStrike" cap="none" normalizeH="0" baseline="0" dirty="0">
                <a:ln>
                  <a:noFill/>
                </a:ln>
                <a:solidFill>
                  <a:srgbClr val="000000"/>
                </a:solidFill>
                <a:effectLst/>
                <a:ea typeface="Times New Roman" panose="02020603050405020304" pitchFamily="18" charset="0"/>
              </a:rPr>
              <a:t>: ancho de la celda de cuadrícula (m)</a:t>
            </a:r>
            <a:endParaRPr kumimoji="0" lang="es-ES" altLang="es-ES" sz="13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300" b="0" i="1" u="none" strike="noStrike" cap="none" normalizeH="0" baseline="0" dirty="0">
                <a:ln>
                  <a:noFill/>
                </a:ln>
                <a:solidFill>
                  <a:srgbClr val="000000"/>
                </a:solidFill>
                <a:effectLst/>
                <a:ea typeface="Times New Roman" panose="02020603050405020304" pitchFamily="18" charset="0"/>
              </a:rPr>
              <a:t>t</a:t>
            </a:r>
            <a:r>
              <a:rPr kumimoji="0" lang="es-ES" altLang="es-ES" sz="1300" b="0" i="0" u="none" strike="noStrike" cap="none" normalizeH="0" baseline="0" dirty="0">
                <a:ln>
                  <a:noFill/>
                </a:ln>
                <a:solidFill>
                  <a:srgbClr val="000000"/>
                </a:solidFill>
                <a:effectLst/>
                <a:ea typeface="Times New Roman" panose="02020603050405020304" pitchFamily="18" charset="0"/>
              </a:rPr>
              <a:t>: tiempo (s)</a:t>
            </a:r>
            <a:endParaRPr kumimoji="0" lang="es-ES" altLang="es-ES" sz="1300" b="0" i="0" u="none" strike="noStrike" cap="none" normalizeH="0" baseline="0" dirty="0">
              <a:ln>
                <a:noFill/>
              </a:ln>
              <a:solidFill>
                <a:schemeClr val="tx1"/>
              </a:solidFill>
              <a:effectLst/>
            </a:endParaRPr>
          </a:p>
        </p:txBody>
      </p:sp>
      <p:sp>
        <p:nvSpPr>
          <p:cNvPr id="10" name="CuadroTexto 9">
            <a:extLst>
              <a:ext uri="{FF2B5EF4-FFF2-40B4-BE49-F238E27FC236}">
                <a16:creationId xmlns:a16="http://schemas.microsoft.com/office/drawing/2014/main" id="{AD1717C1-5B7E-44BC-9DB4-7D236E872897}"/>
              </a:ext>
            </a:extLst>
          </p:cNvPr>
          <p:cNvSpPr txBox="1"/>
          <p:nvPr/>
        </p:nvSpPr>
        <p:spPr>
          <a:xfrm>
            <a:off x="-211016" y="6234526"/>
            <a:ext cx="7484013" cy="568745"/>
          </a:xfrm>
          <a:prstGeom prst="rect">
            <a:avLst/>
          </a:prstGeom>
          <a:noFill/>
        </p:spPr>
        <p:txBody>
          <a:bodyPr wrap="square">
            <a:spAutoFit/>
          </a:bodyPr>
          <a:lstStyle/>
          <a:p>
            <a:pPr indent="457200">
              <a:lnSpc>
                <a:spcPct val="200000"/>
              </a:lnSpc>
              <a:spcAft>
                <a:spcPts val="800"/>
              </a:spcAft>
            </a:pPr>
            <a:r>
              <a:rPr lang="es-ES" sz="1800" dirty="0">
                <a:solidFill>
                  <a:srgbClr val="000000"/>
                </a:solidFill>
                <a:effectLst/>
                <a:latin typeface="Calibri" panose="020F0502020204030204" pitchFamily="34" charset="0"/>
                <a:ea typeface="Calibri" panose="020F0502020204030204" pitchFamily="34" charset="0"/>
              </a:rPr>
              <a:t>(Fischer et al., 2012</a:t>
            </a:r>
            <a:r>
              <a:rPr lang="es-ES" dirty="0">
                <a:solidFill>
                  <a:srgbClr val="000000"/>
                </a:solidFill>
                <a:latin typeface="Calibri" panose="020F0502020204030204" pitchFamily="34" charset="0"/>
                <a:ea typeface="Calibri" panose="020F0502020204030204" pitchFamily="34" charset="0"/>
              </a:rPr>
              <a:t>; </a:t>
            </a:r>
            <a:r>
              <a:rPr lang="es-ES" sz="1800" dirty="0">
                <a:solidFill>
                  <a:srgbClr val="000000"/>
                </a:solidFill>
                <a:effectLst/>
                <a:latin typeface="Calibri" panose="020F0502020204030204" pitchFamily="34" charset="0"/>
                <a:ea typeface="Calibri" panose="020F0502020204030204" pitchFamily="34" charset="0"/>
              </a:rPr>
              <a:t>Coulthard et al., 2013; Bates et al., 2010) </a:t>
            </a:r>
            <a:endParaRPr lang="es-E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30686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CFB00931-2769-4EBF-A9DD-E53076A6ADED}"/>
              </a:ext>
            </a:extLst>
          </p:cNvPr>
          <p:cNvSpPr txBox="1">
            <a:spLocks/>
          </p:cNvSpPr>
          <p:nvPr/>
        </p:nvSpPr>
        <p:spPr>
          <a:xfrm>
            <a:off x="1665897" y="-120557"/>
            <a:ext cx="6713980" cy="9618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CAESAR-LISFLOOD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5" name="CuadroTexto 4">
            <a:extLst>
              <a:ext uri="{FF2B5EF4-FFF2-40B4-BE49-F238E27FC236}">
                <a16:creationId xmlns:a16="http://schemas.microsoft.com/office/drawing/2014/main" id="{FDCFD73C-7DCA-4AA5-A35D-E836EBEC521A}"/>
              </a:ext>
            </a:extLst>
          </p:cNvPr>
          <p:cNvSpPr txBox="1"/>
          <p:nvPr/>
        </p:nvSpPr>
        <p:spPr>
          <a:xfrm>
            <a:off x="148833" y="846823"/>
            <a:ext cx="4091451"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dirty="0"/>
              <a:t>RUTINA DE PROCESOS DE EROSIÓN Y DEPOSICIÓN  </a:t>
            </a:r>
          </a:p>
        </p:txBody>
      </p:sp>
      <p:sp>
        <p:nvSpPr>
          <p:cNvPr id="7" name="CuadroTexto 6">
            <a:extLst>
              <a:ext uri="{FF2B5EF4-FFF2-40B4-BE49-F238E27FC236}">
                <a16:creationId xmlns:a16="http://schemas.microsoft.com/office/drawing/2014/main" id="{DB3802A4-119A-422F-B62B-2304629535DD}"/>
              </a:ext>
            </a:extLst>
          </p:cNvPr>
          <p:cNvSpPr txBox="1"/>
          <p:nvPr/>
        </p:nvSpPr>
        <p:spPr>
          <a:xfrm>
            <a:off x="148833" y="1553162"/>
            <a:ext cx="8474664" cy="3416320"/>
          </a:xfrm>
          <a:prstGeom prst="rect">
            <a:avLst/>
          </a:prstGeom>
          <a:noFill/>
        </p:spPr>
        <p:txBody>
          <a:bodyPr wrap="square" rtlCol="0">
            <a:spAutoFit/>
          </a:bodyPr>
          <a:lstStyle/>
          <a:p>
            <a:pPr marL="285750" indent="-285750">
              <a:buFont typeface="Wingdings" panose="05000000000000000000" pitchFamily="2" charset="2"/>
              <a:buChar char="Ø"/>
            </a:pPr>
            <a:r>
              <a:rPr lang="es-419" dirty="0"/>
              <a:t>Principal agente erosivo el agua</a:t>
            </a:r>
          </a:p>
          <a:p>
            <a:endParaRPr lang="es-419" dirty="0"/>
          </a:p>
          <a:p>
            <a:pPr marL="285750" indent="-285750">
              <a:buFont typeface="Wingdings" panose="05000000000000000000" pitchFamily="2" charset="2"/>
              <a:buChar char="Ø"/>
            </a:pPr>
            <a:r>
              <a:rPr lang="es-419" dirty="0"/>
              <a:t>Procesos geomorfológicos que modelan un paisaje son: </a:t>
            </a:r>
          </a:p>
          <a:p>
            <a:pPr marL="342900" indent="-342900">
              <a:buAutoNum type="arabicPeriod"/>
            </a:pPr>
            <a:r>
              <a:rPr lang="es-419" dirty="0"/>
              <a:t>Arranque de material por el impacto de salpicadura de gotas de lluvia. (Producción)</a:t>
            </a:r>
          </a:p>
          <a:p>
            <a:pPr marL="342900" indent="-342900">
              <a:buAutoNum type="arabicPeriod"/>
            </a:pPr>
            <a:r>
              <a:rPr lang="es-419" dirty="0"/>
              <a:t>El flujo laminar remueve el suelo uniformemente ( Transporte)</a:t>
            </a:r>
          </a:p>
          <a:p>
            <a:pPr marL="342900" indent="-342900">
              <a:buAutoNum type="arabicPeriod"/>
            </a:pPr>
            <a:r>
              <a:rPr lang="es-419" dirty="0"/>
              <a:t>Sedimentación. ( Depósito de sedimentos) </a:t>
            </a:r>
          </a:p>
          <a:p>
            <a:endParaRPr lang="es-419" dirty="0"/>
          </a:p>
          <a:p>
            <a:pPr marL="285750" indent="-285750">
              <a:buFont typeface="Wingdings" panose="05000000000000000000" pitchFamily="2" charset="2"/>
              <a:buChar char="Ø"/>
            </a:pPr>
            <a:r>
              <a:rPr lang="es-ES" dirty="0">
                <a:solidFill>
                  <a:srgbClr val="000000"/>
                </a:solidFill>
                <a:latin typeface="Calibri" panose="020F0502020204030204" pitchFamily="34" charset="0"/>
              </a:rPr>
              <a:t>Los sedimentos se transportan en el río como carga de lecho (arenas) o suspendidos (limos y arcillas)</a:t>
            </a:r>
          </a:p>
          <a:p>
            <a:pPr marL="285750" indent="-285750">
              <a:buFont typeface="Wingdings" panose="05000000000000000000" pitchFamily="2" charset="2"/>
              <a:buChar char="Ø"/>
            </a:pPr>
            <a:r>
              <a:rPr lang="es-ES" dirty="0">
                <a:solidFill>
                  <a:srgbClr val="000000"/>
                </a:solidFill>
                <a:latin typeface="Calibri" panose="020F0502020204030204" pitchFamily="34" charset="0"/>
                <a:ea typeface="Calibri" panose="020F0502020204030204" pitchFamily="34" charset="0"/>
              </a:rPr>
              <a:t>F</a:t>
            </a:r>
            <a:r>
              <a:rPr lang="es-ES" dirty="0">
                <a:solidFill>
                  <a:srgbClr val="000000"/>
                </a:solidFill>
                <a:effectLst/>
                <a:latin typeface="Calibri" panose="020F0502020204030204" pitchFamily="34" charset="0"/>
                <a:ea typeface="Calibri" panose="020F0502020204030204" pitchFamily="34" charset="0"/>
              </a:rPr>
              <a:t>órmulas de transporte de sedimentos de Einstein (1950) o Wilcock y Crowe (2003). </a:t>
            </a:r>
            <a:endParaRPr lang="es-ES" dirty="0">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Ø"/>
            </a:pPr>
            <a:endParaRPr lang="es-ES" dirty="0">
              <a:solidFill>
                <a:srgbClr val="000000"/>
              </a:solidFill>
              <a:latin typeface="Calibri" panose="020F0502020204030204" pitchFamily="34" charset="0"/>
            </a:endParaRPr>
          </a:p>
          <a:p>
            <a:endParaRPr lang="es-ES" dirty="0">
              <a:solidFill>
                <a:srgbClr val="000000"/>
              </a:solidFill>
              <a:latin typeface="Calibri" panose="020F0502020204030204" pitchFamily="34" charset="0"/>
            </a:endParaRPr>
          </a:p>
        </p:txBody>
      </p:sp>
      <p:sp>
        <p:nvSpPr>
          <p:cNvPr id="8" name="CuadroTexto 7">
            <a:extLst>
              <a:ext uri="{FF2B5EF4-FFF2-40B4-BE49-F238E27FC236}">
                <a16:creationId xmlns:a16="http://schemas.microsoft.com/office/drawing/2014/main" id="{04071075-4C41-4592-8D01-1CD8C46927E5}"/>
              </a:ext>
            </a:extLst>
          </p:cNvPr>
          <p:cNvSpPr txBox="1"/>
          <p:nvPr/>
        </p:nvSpPr>
        <p:spPr>
          <a:xfrm>
            <a:off x="148832" y="4835373"/>
            <a:ext cx="4091451"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dirty="0"/>
              <a:t>RUTINA DE PENDIENTE CON MOVIMIENTOS DE MASA</a:t>
            </a:r>
          </a:p>
        </p:txBody>
      </p:sp>
      <p:sp>
        <p:nvSpPr>
          <p:cNvPr id="11" name="CuadroTexto 10">
            <a:extLst>
              <a:ext uri="{FF2B5EF4-FFF2-40B4-BE49-F238E27FC236}">
                <a16:creationId xmlns:a16="http://schemas.microsoft.com/office/drawing/2014/main" id="{E23DB2CF-160C-460B-B5A6-2808211AF82A}"/>
              </a:ext>
            </a:extLst>
          </p:cNvPr>
          <p:cNvSpPr txBox="1"/>
          <p:nvPr/>
        </p:nvSpPr>
        <p:spPr>
          <a:xfrm>
            <a:off x="4375054" y="4835373"/>
            <a:ext cx="4248443" cy="646331"/>
          </a:xfrm>
          <a:prstGeom prst="rect">
            <a:avLst/>
          </a:prstGeom>
          <a:noFill/>
        </p:spPr>
        <p:txBody>
          <a:bodyPr wrap="square" rtlCol="0">
            <a:spAutoFit/>
          </a:bodyPr>
          <a:lstStyle/>
          <a:p>
            <a:pPr marL="285750" indent="-285750">
              <a:buFont typeface="Wingdings" panose="05000000000000000000" pitchFamily="2" charset="2"/>
              <a:buChar char="Ø"/>
            </a:pPr>
            <a:r>
              <a:rPr lang="es-419" dirty="0">
                <a:solidFill>
                  <a:srgbClr val="000000"/>
                </a:solidFill>
                <a:latin typeface="Calibri" panose="020F0502020204030204" pitchFamily="34" charset="0"/>
              </a:rPr>
              <a:t>Umbral crítico de pendiente, el suelo comienza a deslizarse</a:t>
            </a:r>
            <a:endParaRPr lang="es-ES" dirty="0">
              <a:solidFill>
                <a:srgbClr val="000000"/>
              </a:solidFill>
              <a:latin typeface="Calibri" panose="020F0502020204030204" pitchFamily="34" charset="0"/>
            </a:endParaRPr>
          </a:p>
        </p:txBody>
      </p:sp>
      <p:sp>
        <p:nvSpPr>
          <p:cNvPr id="10" name="CuadroTexto 9">
            <a:extLst>
              <a:ext uri="{FF2B5EF4-FFF2-40B4-BE49-F238E27FC236}">
                <a16:creationId xmlns:a16="http://schemas.microsoft.com/office/drawing/2014/main" id="{D8F1E162-76DC-4962-81B5-0F07DE990299}"/>
              </a:ext>
            </a:extLst>
          </p:cNvPr>
          <p:cNvSpPr txBox="1"/>
          <p:nvPr/>
        </p:nvSpPr>
        <p:spPr>
          <a:xfrm>
            <a:off x="330591" y="6376926"/>
            <a:ext cx="4572000" cy="369332"/>
          </a:xfrm>
          <a:prstGeom prst="rect">
            <a:avLst/>
          </a:prstGeom>
          <a:noFill/>
        </p:spPr>
        <p:txBody>
          <a:bodyPr wrap="square">
            <a:spAutoFit/>
          </a:bodyPr>
          <a:lstStyle/>
          <a:p>
            <a:r>
              <a:rPr lang="es-ES" sz="1800" dirty="0">
                <a:solidFill>
                  <a:srgbClr val="000000"/>
                </a:solidFill>
                <a:effectLst/>
                <a:latin typeface="Calibri" panose="020F0502020204030204" pitchFamily="34" charset="0"/>
                <a:ea typeface="Calibri" panose="020F0502020204030204" pitchFamily="34" charset="0"/>
              </a:rPr>
              <a:t>( Montoya, 2008; Coulthard et al., 2013)</a:t>
            </a:r>
            <a:endParaRPr lang="es-419" dirty="0"/>
          </a:p>
        </p:txBody>
      </p:sp>
    </p:spTree>
    <p:extLst>
      <p:ext uri="{BB962C8B-B14F-4D97-AF65-F5344CB8AC3E}">
        <p14:creationId xmlns:p14="http://schemas.microsoft.com/office/powerpoint/2010/main" val="4113768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8F7FE00-3869-4215-8AC4-B0998C3509BF}"/>
              </a:ext>
            </a:extLst>
          </p:cNvPr>
          <p:cNvSpPr txBox="1">
            <a:spLocks/>
          </p:cNvSpPr>
          <p:nvPr/>
        </p:nvSpPr>
        <p:spPr>
          <a:xfrm>
            <a:off x="1617785" y="-57019"/>
            <a:ext cx="6713980" cy="96181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MODELAMIENTO DE INUNDACIONES CON CAESAR LISLOOD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12" name="CuadroTexto 11">
            <a:extLst>
              <a:ext uri="{FF2B5EF4-FFF2-40B4-BE49-F238E27FC236}">
                <a16:creationId xmlns:a16="http://schemas.microsoft.com/office/drawing/2014/main" id="{39F8D8E7-5CE1-42E1-AAFB-1C666B31A198}"/>
              </a:ext>
            </a:extLst>
          </p:cNvPr>
          <p:cNvSpPr txBox="1"/>
          <p:nvPr/>
        </p:nvSpPr>
        <p:spPr>
          <a:xfrm>
            <a:off x="1365022" y="539301"/>
            <a:ext cx="7624844"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dirty="0"/>
              <a:t>ARCHIVOS DE PRECIPITACIÓN- CATCHMENT MODE-CAESAR LISFLOOD </a:t>
            </a:r>
          </a:p>
        </p:txBody>
      </p:sp>
      <p:sp>
        <p:nvSpPr>
          <p:cNvPr id="13" name="CuadroTexto 12">
            <a:extLst>
              <a:ext uri="{FF2B5EF4-FFF2-40B4-BE49-F238E27FC236}">
                <a16:creationId xmlns:a16="http://schemas.microsoft.com/office/drawing/2014/main" id="{7A5327D7-77DB-4A70-AD1D-D7CA558752F0}"/>
              </a:ext>
            </a:extLst>
          </p:cNvPr>
          <p:cNvSpPr txBox="1"/>
          <p:nvPr/>
        </p:nvSpPr>
        <p:spPr>
          <a:xfrm>
            <a:off x="259310" y="1067881"/>
            <a:ext cx="3524750" cy="738664"/>
          </a:xfrm>
          <a:prstGeom prst="rect">
            <a:avLst/>
          </a:prstGeom>
          <a:noFill/>
        </p:spPr>
        <p:txBody>
          <a:bodyPr wrap="square" rtlCol="0">
            <a:spAutoFit/>
          </a:bodyPr>
          <a:lstStyle/>
          <a:p>
            <a:pPr marL="285750" indent="-285750">
              <a:buFont typeface="Wingdings" panose="05000000000000000000" pitchFamily="2" charset="2"/>
              <a:buChar char="Ø"/>
            </a:pPr>
            <a:r>
              <a:rPr lang="es-419" sz="1400" dirty="0"/>
              <a:t>Base de datos en formato .txt de: </a:t>
            </a:r>
          </a:p>
          <a:p>
            <a:pPr marL="342900" indent="-342900">
              <a:buFont typeface="+mj-lt"/>
              <a:buAutoNum type="alphaUcPeriod"/>
            </a:pPr>
            <a:r>
              <a:rPr lang="es-419" sz="1400" dirty="0"/>
              <a:t>Precipitaciones diarias históricas y máximas diarias probables (mm/hr)</a:t>
            </a:r>
          </a:p>
        </p:txBody>
      </p:sp>
      <p:pic>
        <p:nvPicPr>
          <p:cNvPr id="16" name="Imagen 15">
            <a:extLst>
              <a:ext uri="{FF2B5EF4-FFF2-40B4-BE49-F238E27FC236}">
                <a16:creationId xmlns:a16="http://schemas.microsoft.com/office/drawing/2014/main" id="{8E088962-768F-4264-B1BD-FC5C4DF99456}"/>
              </a:ext>
            </a:extLst>
          </p:cNvPr>
          <p:cNvPicPr>
            <a:picLocks noChangeAspect="1"/>
          </p:cNvPicPr>
          <p:nvPr/>
        </p:nvPicPr>
        <p:blipFill rotWithShape="1">
          <a:blip r:embed="rId2"/>
          <a:srcRect l="2" t="-433" r="85892" b="38373"/>
          <a:stretch/>
        </p:blipFill>
        <p:spPr bwMode="auto">
          <a:xfrm>
            <a:off x="6227422" y="1652656"/>
            <a:ext cx="2243477" cy="4080123"/>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6516B38E-249B-4363-A89A-1A79E79454C5}"/>
              </a:ext>
            </a:extLst>
          </p:cNvPr>
          <p:cNvSpPr txBox="1"/>
          <p:nvPr/>
        </p:nvSpPr>
        <p:spPr>
          <a:xfrm>
            <a:off x="4734440" y="1078277"/>
            <a:ext cx="3597325" cy="523220"/>
          </a:xfrm>
          <a:prstGeom prst="rect">
            <a:avLst/>
          </a:prstGeom>
          <a:noFill/>
        </p:spPr>
        <p:txBody>
          <a:bodyPr wrap="square">
            <a:spAutoFit/>
          </a:bodyPr>
          <a:lstStyle/>
          <a:p>
            <a:pPr marL="285750" indent="-285750">
              <a:buFont typeface="Wingdings" panose="05000000000000000000" pitchFamily="2" charset="2"/>
              <a:buChar char="Ø"/>
            </a:pPr>
            <a:r>
              <a:rPr lang="es-419" sz="1400" dirty="0"/>
              <a:t>Relleno de datos vacíos de precipitaciones, por regresión lineal </a:t>
            </a:r>
          </a:p>
        </p:txBody>
      </p:sp>
      <p:sp>
        <p:nvSpPr>
          <p:cNvPr id="3" name="Flecha: a la derecha 2">
            <a:extLst>
              <a:ext uri="{FF2B5EF4-FFF2-40B4-BE49-F238E27FC236}">
                <a16:creationId xmlns:a16="http://schemas.microsoft.com/office/drawing/2014/main" id="{9AD61942-AECF-45E6-AE51-6B1CFD2FC169}"/>
              </a:ext>
            </a:extLst>
          </p:cNvPr>
          <p:cNvSpPr/>
          <p:nvPr/>
        </p:nvSpPr>
        <p:spPr>
          <a:xfrm>
            <a:off x="3666181" y="1067881"/>
            <a:ext cx="876636" cy="5336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graphicFrame>
        <p:nvGraphicFramePr>
          <p:cNvPr id="18" name="Gráfico 17">
            <a:extLst>
              <a:ext uri="{FF2B5EF4-FFF2-40B4-BE49-F238E27FC236}">
                <a16:creationId xmlns:a16="http://schemas.microsoft.com/office/drawing/2014/main" id="{1D41AE9C-CDA2-4E79-9066-223B0BF04587}"/>
              </a:ext>
            </a:extLst>
          </p:cNvPr>
          <p:cNvGraphicFramePr/>
          <p:nvPr>
            <p:extLst>
              <p:ext uri="{D42A27DB-BD31-4B8C-83A1-F6EECF244321}">
                <p14:modId xmlns:p14="http://schemas.microsoft.com/office/powerpoint/2010/main" val="2301647361"/>
              </p:ext>
            </p:extLst>
          </p:nvPr>
        </p:nvGraphicFramePr>
        <p:xfrm>
          <a:off x="1617785" y="1917700"/>
          <a:ext cx="4491051" cy="2324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áfico 18">
            <a:extLst>
              <a:ext uri="{FF2B5EF4-FFF2-40B4-BE49-F238E27FC236}">
                <a16:creationId xmlns:a16="http://schemas.microsoft.com/office/drawing/2014/main" id="{501C088F-F532-456D-B813-AD5AF4FE0A17}"/>
              </a:ext>
            </a:extLst>
          </p:cNvPr>
          <p:cNvGraphicFramePr/>
          <p:nvPr>
            <p:extLst>
              <p:ext uri="{D42A27DB-BD31-4B8C-83A1-F6EECF244321}">
                <p14:modId xmlns:p14="http://schemas.microsoft.com/office/powerpoint/2010/main" val="3358660844"/>
              </p:ext>
            </p:extLst>
          </p:nvPr>
        </p:nvGraphicFramePr>
        <p:xfrm>
          <a:off x="1803295" y="4363509"/>
          <a:ext cx="4120030" cy="1955190"/>
        </p:xfrm>
        <a:graphic>
          <a:graphicData uri="http://schemas.openxmlformats.org/drawingml/2006/chart">
            <c:chart xmlns:c="http://schemas.openxmlformats.org/drawingml/2006/chart" xmlns:r="http://schemas.openxmlformats.org/officeDocument/2006/relationships" r:id="rId4"/>
          </a:graphicData>
        </a:graphic>
      </p:graphicFrame>
      <p:sp>
        <p:nvSpPr>
          <p:cNvPr id="5" name="CuadroTexto 4">
            <a:extLst>
              <a:ext uri="{FF2B5EF4-FFF2-40B4-BE49-F238E27FC236}">
                <a16:creationId xmlns:a16="http://schemas.microsoft.com/office/drawing/2014/main" id="{B7498DC8-3073-45C8-B6F7-037B4E3D0BB5}"/>
              </a:ext>
            </a:extLst>
          </p:cNvPr>
          <p:cNvSpPr txBox="1"/>
          <p:nvPr/>
        </p:nvSpPr>
        <p:spPr>
          <a:xfrm>
            <a:off x="0" y="2647769"/>
            <a:ext cx="2015571" cy="523220"/>
          </a:xfrm>
          <a:prstGeom prst="rect">
            <a:avLst/>
          </a:prstGeom>
          <a:noFill/>
        </p:spPr>
        <p:txBody>
          <a:bodyPr wrap="square" rtlCol="0">
            <a:spAutoFit/>
          </a:bodyPr>
          <a:lstStyle/>
          <a:p>
            <a:r>
              <a:rPr lang="es-419" sz="1400" dirty="0"/>
              <a:t>Distancia entre estaciones 15.88 km</a:t>
            </a:r>
          </a:p>
        </p:txBody>
      </p:sp>
      <p:sp>
        <p:nvSpPr>
          <p:cNvPr id="20" name="CuadroTexto 19">
            <a:extLst>
              <a:ext uri="{FF2B5EF4-FFF2-40B4-BE49-F238E27FC236}">
                <a16:creationId xmlns:a16="http://schemas.microsoft.com/office/drawing/2014/main" id="{F4D85B6B-EC5B-4D0B-A97C-CC0925915A7C}"/>
              </a:ext>
            </a:extLst>
          </p:cNvPr>
          <p:cNvSpPr txBox="1"/>
          <p:nvPr/>
        </p:nvSpPr>
        <p:spPr>
          <a:xfrm>
            <a:off x="-74232" y="4710259"/>
            <a:ext cx="2212520" cy="523220"/>
          </a:xfrm>
          <a:prstGeom prst="rect">
            <a:avLst/>
          </a:prstGeom>
          <a:noFill/>
        </p:spPr>
        <p:txBody>
          <a:bodyPr wrap="square" rtlCol="0">
            <a:spAutoFit/>
          </a:bodyPr>
          <a:lstStyle/>
          <a:p>
            <a:r>
              <a:rPr lang="es-419" sz="1400" dirty="0"/>
              <a:t>Distancia entre estaciones 28.05 km</a:t>
            </a:r>
          </a:p>
        </p:txBody>
      </p:sp>
    </p:spTree>
    <p:extLst>
      <p:ext uri="{BB962C8B-B14F-4D97-AF65-F5344CB8AC3E}">
        <p14:creationId xmlns:p14="http://schemas.microsoft.com/office/powerpoint/2010/main" val="318569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8F7FE00-3869-4215-8AC4-B0998C3509BF}"/>
              </a:ext>
            </a:extLst>
          </p:cNvPr>
          <p:cNvSpPr txBox="1">
            <a:spLocks/>
          </p:cNvSpPr>
          <p:nvPr/>
        </p:nvSpPr>
        <p:spPr>
          <a:xfrm>
            <a:off x="1617785" y="234052"/>
            <a:ext cx="6713980" cy="96181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MODELAMIENTO DE INUNDACIONES CON CAESAR LISLOOD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12" name="CuadroTexto 11">
            <a:extLst>
              <a:ext uri="{FF2B5EF4-FFF2-40B4-BE49-F238E27FC236}">
                <a16:creationId xmlns:a16="http://schemas.microsoft.com/office/drawing/2014/main" id="{39F8D8E7-5CE1-42E1-AAFB-1C666B31A198}"/>
              </a:ext>
            </a:extLst>
          </p:cNvPr>
          <p:cNvSpPr txBox="1"/>
          <p:nvPr/>
        </p:nvSpPr>
        <p:spPr>
          <a:xfrm>
            <a:off x="254305" y="878092"/>
            <a:ext cx="8635390"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dirty="0"/>
              <a:t>ARCHIVOS DE CAUDALES- REACH MODE-CAESAR LISFLOOD </a:t>
            </a:r>
          </a:p>
        </p:txBody>
      </p:sp>
      <p:graphicFrame>
        <p:nvGraphicFramePr>
          <p:cNvPr id="15" name="Gráfico 14">
            <a:extLst>
              <a:ext uri="{FF2B5EF4-FFF2-40B4-BE49-F238E27FC236}">
                <a16:creationId xmlns:a16="http://schemas.microsoft.com/office/drawing/2014/main" id="{3F79E327-BFD2-4C90-A39D-99F14A38AF11}"/>
              </a:ext>
            </a:extLst>
          </p:cNvPr>
          <p:cNvGraphicFramePr/>
          <p:nvPr>
            <p:extLst>
              <p:ext uri="{D42A27DB-BD31-4B8C-83A1-F6EECF244321}">
                <p14:modId xmlns:p14="http://schemas.microsoft.com/office/powerpoint/2010/main" val="4273639687"/>
              </p:ext>
            </p:extLst>
          </p:nvPr>
        </p:nvGraphicFramePr>
        <p:xfrm>
          <a:off x="3164520" y="2441982"/>
          <a:ext cx="5591749" cy="2607397"/>
        </p:xfrm>
        <a:graphic>
          <a:graphicData uri="http://schemas.openxmlformats.org/drawingml/2006/chart">
            <c:chart xmlns:c="http://schemas.openxmlformats.org/drawingml/2006/chart" xmlns:r="http://schemas.openxmlformats.org/officeDocument/2006/relationships" r:id="rId2"/>
          </a:graphicData>
        </a:graphic>
      </p:graphicFrame>
      <p:pic>
        <p:nvPicPr>
          <p:cNvPr id="17" name="Imagen 16">
            <a:extLst>
              <a:ext uri="{FF2B5EF4-FFF2-40B4-BE49-F238E27FC236}">
                <a16:creationId xmlns:a16="http://schemas.microsoft.com/office/drawing/2014/main" id="{5854AB6E-43D0-40CA-8849-416FC7B2D362}"/>
              </a:ext>
            </a:extLst>
          </p:cNvPr>
          <p:cNvPicPr>
            <a:picLocks noChangeAspect="1"/>
          </p:cNvPicPr>
          <p:nvPr/>
        </p:nvPicPr>
        <p:blipFill rotWithShape="1">
          <a:blip r:embed="rId3"/>
          <a:srcRect r="78323" b="44748"/>
          <a:stretch/>
        </p:blipFill>
        <p:spPr bwMode="auto">
          <a:xfrm>
            <a:off x="978176" y="2441982"/>
            <a:ext cx="2205431" cy="3161342"/>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21C601A1-6C55-48DF-9B49-ABC3939B9810}"/>
              </a:ext>
            </a:extLst>
          </p:cNvPr>
          <p:cNvSpPr txBox="1"/>
          <p:nvPr/>
        </p:nvSpPr>
        <p:spPr>
          <a:xfrm>
            <a:off x="5204094" y="1432037"/>
            <a:ext cx="3597325" cy="523220"/>
          </a:xfrm>
          <a:prstGeom prst="rect">
            <a:avLst/>
          </a:prstGeom>
          <a:noFill/>
        </p:spPr>
        <p:txBody>
          <a:bodyPr wrap="square">
            <a:spAutoFit/>
          </a:bodyPr>
          <a:lstStyle/>
          <a:p>
            <a:pPr marL="285750" indent="-285750">
              <a:buFont typeface="Wingdings" panose="05000000000000000000" pitchFamily="2" charset="2"/>
              <a:buChar char="Ø"/>
            </a:pPr>
            <a:r>
              <a:rPr lang="es-419" sz="1400" dirty="0"/>
              <a:t>Relleno de datos vacíos de caudales, por regresión lineal </a:t>
            </a:r>
          </a:p>
        </p:txBody>
      </p:sp>
      <p:sp>
        <p:nvSpPr>
          <p:cNvPr id="8" name="CuadroTexto 7">
            <a:extLst>
              <a:ext uri="{FF2B5EF4-FFF2-40B4-BE49-F238E27FC236}">
                <a16:creationId xmlns:a16="http://schemas.microsoft.com/office/drawing/2014/main" id="{FE9546F0-BA17-4B78-8B54-F27B0D497FC6}"/>
              </a:ext>
            </a:extLst>
          </p:cNvPr>
          <p:cNvSpPr txBox="1"/>
          <p:nvPr/>
        </p:nvSpPr>
        <p:spPr>
          <a:xfrm>
            <a:off x="748981" y="1432037"/>
            <a:ext cx="4572000" cy="923330"/>
          </a:xfrm>
          <a:prstGeom prst="rect">
            <a:avLst/>
          </a:prstGeom>
          <a:noFill/>
        </p:spPr>
        <p:txBody>
          <a:bodyPr wrap="square">
            <a:spAutoFit/>
          </a:bodyPr>
          <a:lstStyle/>
          <a:p>
            <a:pPr marL="285750" indent="-285750">
              <a:buFont typeface="Wingdings" panose="05000000000000000000" pitchFamily="2" charset="2"/>
              <a:buChar char="Ø"/>
            </a:pPr>
            <a:r>
              <a:rPr lang="es-419" sz="1800" dirty="0"/>
              <a:t>Base de datos en formato .txt de: </a:t>
            </a:r>
          </a:p>
          <a:p>
            <a:r>
              <a:rPr lang="es-419" sz="1800" dirty="0"/>
              <a:t>B. Caudales diarios históricos y máximos probables ( m</a:t>
            </a:r>
            <a:r>
              <a:rPr lang="es-419" sz="1800" baseline="30000" dirty="0"/>
              <a:t>3</a:t>
            </a:r>
            <a:r>
              <a:rPr lang="es-419" sz="1800" dirty="0"/>
              <a:t>/s)</a:t>
            </a:r>
          </a:p>
        </p:txBody>
      </p:sp>
    </p:spTree>
    <p:extLst>
      <p:ext uri="{BB962C8B-B14F-4D97-AF65-F5344CB8AC3E}">
        <p14:creationId xmlns:p14="http://schemas.microsoft.com/office/powerpoint/2010/main" val="41156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C049BD4-25FF-2F4E-A4BD-D997BB73ABE6}"/>
              </a:ext>
            </a:extLst>
          </p:cNvPr>
          <p:cNvSpPr txBox="1">
            <a:spLocks/>
          </p:cNvSpPr>
          <p:nvPr/>
        </p:nvSpPr>
        <p:spPr>
          <a:xfrm>
            <a:off x="-281354" y="0"/>
            <a:ext cx="5381239"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ANTECEDENTES </a:t>
            </a:r>
          </a:p>
        </p:txBody>
      </p:sp>
      <p:graphicFrame>
        <p:nvGraphicFramePr>
          <p:cNvPr id="2" name="Diagrama 1">
            <a:extLst>
              <a:ext uri="{FF2B5EF4-FFF2-40B4-BE49-F238E27FC236}">
                <a16:creationId xmlns:a16="http://schemas.microsoft.com/office/drawing/2014/main" id="{68EF4D71-1B22-4538-BB09-263B322C031A}"/>
              </a:ext>
            </a:extLst>
          </p:cNvPr>
          <p:cNvGraphicFramePr/>
          <p:nvPr>
            <p:extLst>
              <p:ext uri="{D42A27DB-BD31-4B8C-83A1-F6EECF244321}">
                <p14:modId xmlns:p14="http://schemas.microsoft.com/office/powerpoint/2010/main" val="3787832643"/>
              </p:ext>
            </p:extLst>
          </p:nvPr>
        </p:nvGraphicFramePr>
        <p:xfrm>
          <a:off x="-166622" y="335552"/>
          <a:ext cx="8904849" cy="3861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Rectángulo: esquinas superiores redondeadas 28">
            <a:extLst>
              <a:ext uri="{FF2B5EF4-FFF2-40B4-BE49-F238E27FC236}">
                <a16:creationId xmlns:a16="http://schemas.microsoft.com/office/drawing/2014/main" id="{47C61613-09EC-4CC1-AA1A-212FF8673271}"/>
              </a:ext>
            </a:extLst>
          </p:cNvPr>
          <p:cNvSpPr/>
          <p:nvPr/>
        </p:nvSpPr>
        <p:spPr>
          <a:xfrm>
            <a:off x="530133" y="4591656"/>
            <a:ext cx="2725443" cy="7800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dirty="0"/>
              <a:t>Inundaciones históricas en  Manabí</a:t>
            </a:r>
          </a:p>
        </p:txBody>
      </p:sp>
      <p:sp>
        <p:nvSpPr>
          <p:cNvPr id="30" name="Flecha: a la derecha 29">
            <a:extLst>
              <a:ext uri="{FF2B5EF4-FFF2-40B4-BE49-F238E27FC236}">
                <a16:creationId xmlns:a16="http://schemas.microsoft.com/office/drawing/2014/main" id="{C7B949AD-1A1C-47C3-8372-B59FD6A9A0A9}"/>
              </a:ext>
            </a:extLst>
          </p:cNvPr>
          <p:cNvSpPr/>
          <p:nvPr/>
        </p:nvSpPr>
        <p:spPr>
          <a:xfrm>
            <a:off x="3579133" y="4710506"/>
            <a:ext cx="1195754" cy="661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1" name="CuadroTexto 30">
            <a:extLst>
              <a:ext uri="{FF2B5EF4-FFF2-40B4-BE49-F238E27FC236}">
                <a16:creationId xmlns:a16="http://schemas.microsoft.com/office/drawing/2014/main" id="{ED97DC6B-7C59-4E20-817E-CBE370F70C18}"/>
              </a:ext>
            </a:extLst>
          </p:cNvPr>
          <p:cNvSpPr txBox="1"/>
          <p:nvPr/>
        </p:nvSpPr>
        <p:spPr>
          <a:xfrm>
            <a:off x="5351107" y="3117123"/>
            <a:ext cx="3048999" cy="2554545"/>
          </a:xfrm>
          <a:prstGeom prst="rect">
            <a:avLst/>
          </a:prstGeom>
          <a:noFill/>
        </p:spPr>
        <p:txBody>
          <a:bodyPr wrap="square" rtlCol="0">
            <a:spAutoFit/>
          </a:bodyPr>
          <a:lstStyle/>
          <a:p>
            <a:pPr marL="285750" indent="-285750" algn="ctr">
              <a:buFont typeface="Wingdings" panose="05000000000000000000" pitchFamily="2" charset="2"/>
              <a:buChar char="ü"/>
            </a:pPr>
            <a:r>
              <a:rPr lang="es-419" sz="1600" dirty="0"/>
              <a:t>Inundaciones: 1998 (Fenómeno del niño), 2006, 2010, 2011, 2016,2017, 2019,2021</a:t>
            </a:r>
            <a:endParaRPr lang="es-419" sz="1600" b="1" dirty="0"/>
          </a:p>
          <a:p>
            <a:pPr marL="285750" indent="-285750" algn="ctr">
              <a:buFont typeface="Wingdings" panose="05000000000000000000" pitchFamily="2" charset="2"/>
              <a:buChar char="ü"/>
            </a:pPr>
            <a:endParaRPr lang="es-419" sz="1600" b="1" dirty="0"/>
          </a:p>
          <a:p>
            <a:pPr marL="285750" indent="-285750" algn="ctr">
              <a:buFont typeface="Wingdings" panose="05000000000000000000" pitchFamily="2" charset="2"/>
              <a:buChar char="ü"/>
            </a:pPr>
            <a:r>
              <a:rPr lang="es-419" sz="1600" b="1" dirty="0"/>
              <a:t>Febrero 2017</a:t>
            </a:r>
          </a:p>
          <a:p>
            <a:pPr marL="285750" indent="-285750" algn="ctr">
              <a:buFont typeface="Wingdings" panose="05000000000000000000" pitchFamily="2" charset="2"/>
              <a:buChar char="q"/>
            </a:pPr>
            <a:r>
              <a:rPr lang="es-419" sz="1600" b="1" dirty="0"/>
              <a:t>2500 familias afectadas</a:t>
            </a:r>
          </a:p>
          <a:p>
            <a:pPr marL="285750" indent="-285750" algn="ctr">
              <a:buFont typeface="Wingdings" panose="05000000000000000000" pitchFamily="2" charset="2"/>
              <a:buChar char="q"/>
            </a:pPr>
            <a:r>
              <a:rPr lang="es-419" sz="1600" b="1" dirty="0"/>
              <a:t>Cantones mas afectados: Santa Ana, Rocafuerte, Portoviejo, Chone </a:t>
            </a:r>
          </a:p>
        </p:txBody>
      </p:sp>
      <p:sp>
        <p:nvSpPr>
          <p:cNvPr id="8" name="CuadroTexto 7">
            <a:extLst>
              <a:ext uri="{FF2B5EF4-FFF2-40B4-BE49-F238E27FC236}">
                <a16:creationId xmlns:a16="http://schemas.microsoft.com/office/drawing/2014/main" id="{39231410-C57A-48C6-B1C6-95AFBCCFD96B}"/>
              </a:ext>
            </a:extLst>
          </p:cNvPr>
          <p:cNvSpPr txBox="1"/>
          <p:nvPr/>
        </p:nvSpPr>
        <p:spPr>
          <a:xfrm>
            <a:off x="218050" y="6337782"/>
            <a:ext cx="4712676" cy="369332"/>
          </a:xfrm>
          <a:prstGeom prst="rect">
            <a:avLst/>
          </a:prstGeom>
          <a:noFill/>
        </p:spPr>
        <p:txBody>
          <a:bodyPr wrap="square">
            <a:spAutoFit/>
          </a:bodyPr>
          <a:lstStyle/>
          <a:p>
            <a:r>
              <a:rPr lang="es-ES" sz="1800" dirty="0">
                <a:solidFill>
                  <a:srgbClr val="000000"/>
                </a:solidFill>
                <a:effectLst/>
                <a:latin typeface="Calibri" panose="020F0502020204030204" pitchFamily="34" charset="0"/>
                <a:ea typeface="Calibri" panose="020F0502020204030204" pitchFamily="34" charset="0"/>
              </a:rPr>
              <a:t>(Timbe &amp; Willems, 2011; Pacheco et al., 2019)</a:t>
            </a:r>
            <a:endParaRPr lang="es-419" dirty="0"/>
          </a:p>
        </p:txBody>
      </p:sp>
    </p:spTree>
    <p:extLst>
      <p:ext uri="{BB962C8B-B14F-4D97-AF65-F5344CB8AC3E}">
        <p14:creationId xmlns:p14="http://schemas.microsoft.com/office/powerpoint/2010/main" val="339028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B314D6A-3745-4A5F-A358-2D4091CFE612}"/>
              </a:ext>
            </a:extLst>
          </p:cNvPr>
          <p:cNvSpPr txBox="1">
            <a:spLocks/>
          </p:cNvSpPr>
          <p:nvPr/>
        </p:nvSpPr>
        <p:spPr>
          <a:xfrm>
            <a:off x="1474957" y="48533"/>
            <a:ext cx="6713980" cy="96181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MODELAMIENTO DE INUNDACIONES CON CAESAR LISLOOD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5" name="CuadroTexto 4">
            <a:extLst>
              <a:ext uri="{FF2B5EF4-FFF2-40B4-BE49-F238E27FC236}">
                <a16:creationId xmlns:a16="http://schemas.microsoft.com/office/drawing/2014/main" id="{62C7490C-1E80-4743-9E7E-F487559E6C0D}"/>
              </a:ext>
            </a:extLst>
          </p:cNvPr>
          <p:cNvSpPr txBox="1"/>
          <p:nvPr/>
        </p:nvSpPr>
        <p:spPr>
          <a:xfrm>
            <a:off x="2428900" y="672868"/>
            <a:ext cx="5982979"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dirty="0"/>
              <a:t>TAMAÑO DE LOS SEDIMENTOS-REACH Y CATCHMENT MODE  </a:t>
            </a:r>
          </a:p>
        </p:txBody>
      </p:sp>
      <p:pic>
        <p:nvPicPr>
          <p:cNvPr id="6" name="Imagen 5">
            <a:extLst>
              <a:ext uri="{FF2B5EF4-FFF2-40B4-BE49-F238E27FC236}">
                <a16:creationId xmlns:a16="http://schemas.microsoft.com/office/drawing/2014/main" id="{18934EF7-41E2-475C-BDA5-7A7CFF938E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975" y="1580479"/>
            <a:ext cx="3195955" cy="1909445"/>
          </a:xfrm>
          <a:prstGeom prst="rect">
            <a:avLst/>
          </a:prstGeom>
          <a:noFill/>
          <a:ln>
            <a:noFill/>
          </a:ln>
        </p:spPr>
      </p:pic>
      <p:pic>
        <p:nvPicPr>
          <p:cNvPr id="7" name="Imagen 6">
            <a:extLst>
              <a:ext uri="{FF2B5EF4-FFF2-40B4-BE49-F238E27FC236}">
                <a16:creationId xmlns:a16="http://schemas.microsoft.com/office/drawing/2014/main" id="{EEE55D88-9129-4FB4-9197-B47CAE817F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4986" y="1481182"/>
            <a:ext cx="2662555" cy="2190750"/>
          </a:xfrm>
          <a:prstGeom prst="rect">
            <a:avLst/>
          </a:prstGeom>
          <a:noFill/>
          <a:ln>
            <a:noFill/>
          </a:ln>
        </p:spPr>
      </p:pic>
      <p:graphicFrame>
        <p:nvGraphicFramePr>
          <p:cNvPr id="8" name="Gráfico 7">
            <a:extLst>
              <a:ext uri="{FF2B5EF4-FFF2-40B4-BE49-F238E27FC236}">
                <a16:creationId xmlns:a16="http://schemas.microsoft.com/office/drawing/2014/main" id="{37AC2D8D-7075-4799-990D-DBF3D2C926C4}"/>
              </a:ext>
            </a:extLst>
          </p:cNvPr>
          <p:cNvGraphicFramePr/>
          <p:nvPr>
            <p:extLst>
              <p:ext uri="{D42A27DB-BD31-4B8C-83A1-F6EECF244321}">
                <p14:modId xmlns:p14="http://schemas.microsoft.com/office/powerpoint/2010/main" val="509740728"/>
              </p:ext>
            </p:extLst>
          </p:nvPr>
        </p:nvGraphicFramePr>
        <p:xfrm>
          <a:off x="204706" y="3686282"/>
          <a:ext cx="4086491" cy="25706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Tabla 8">
            <a:extLst>
              <a:ext uri="{FF2B5EF4-FFF2-40B4-BE49-F238E27FC236}">
                <a16:creationId xmlns:a16="http://schemas.microsoft.com/office/drawing/2014/main" id="{B4688361-C04F-43D6-AD41-59503E495339}"/>
              </a:ext>
            </a:extLst>
          </p:cNvPr>
          <p:cNvGraphicFramePr>
            <a:graphicFrameLocks noGrp="1"/>
          </p:cNvGraphicFramePr>
          <p:nvPr>
            <p:extLst>
              <p:ext uri="{D42A27DB-BD31-4B8C-83A1-F6EECF244321}">
                <p14:modId xmlns:p14="http://schemas.microsoft.com/office/powerpoint/2010/main" val="2203119747"/>
              </p:ext>
            </p:extLst>
          </p:nvPr>
        </p:nvGraphicFramePr>
        <p:xfrm>
          <a:off x="4571998" y="4153047"/>
          <a:ext cx="4572001" cy="2055372"/>
        </p:xfrm>
        <a:graphic>
          <a:graphicData uri="http://schemas.openxmlformats.org/drawingml/2006/table">
            <a:tbl>
              <a:tblPr firstRow="1" firstCol="1" bandRow="1">
                <a:tableStyleId>{5C22544A-7EE6-4342-B048-85BDC9FD1C3A}</a:tableStyleId>
              </a:tblPr>
              <a:tblGrid>
                <a:gridCol w="1221362">
                  <a:extLst>
                    <a:ext uri="{9D8B030D-6E8A-4147-A177-3AD203B41FA5}">
                      <a16:colId xmlns:a16="http://schemas.microsoft.com/office/drawing/2014/main" val="1396668540"/>
                    </a:ext>
                  </a:extLst>
                </a:gridCol>
                <a:gridCol w="702553">
                  <a:extLst>
                    <a:ext uri="{9D8B030D-6E8A-4147-A177-3AD203B41FA5}">
                      <a16:colId xmlns:a16="http://schemas.microsoft.com/office/drawing/2014/main" val="1190815682"/>
                    </a:ext>
                  </a:extLst>
                </a:gridCol>
                <a:gridCol w="907915">
                  <a:extLst>
                    <a:ext uri="{9D8B030D-6E8A-4147-A177-3AD203B41FA5}">
                      <a16:colId xmlns:a16="http://schemas.microsoft.com/office/drawing/2014/main" val="854586180"/>
                    </a:ext>
                  </a:extLst>
                </a:gridCol>
                <a:gridCol w="540426">
                  <a:extLst>
                    <a:ext uri="{9D8B030D-6E8A-4147-A177-3AD203B41FA5}">
                      <a16:colId xmlns:a16="http://schemas.microsoft.com/office/drawing/2014/main" val="4021801067"/>
                    </a:ext>
                  </a:extLst>
                </a:gridCol>
                <a:gridCol w="562043">
                  <a:extLst>
                    <a:ext uri="{9D8B030D-6E8A-4147-A177-3AD203B41FA5}">
                      <a16:colId xmlns:a16="http://schemas.microsoft.com/office/drawing/2014/main" val="4046937070"/>
                    </a:ext>
                  </a:extLst>
                </a:gridCol>
                <a:gridCol w="637702">
                  <a:extLst>
                    <a:ext uri="{9D8B030D-6E8A-4147-A177-3AD203B41FA5}">
                      <a16:colId xmlns:a16="http://schemas.microsoft.com/office/drawing/2014/main" val="453609267"/>
                    </a:ext>
                  </a:extLst>
                </a:gridCol>
              </a:tblGrid>
              <a:tr h="456592">
                <a:tc>
                  <a:txBody>
                    <a:bodyPr/>
                    <a:lstStyle/>
                    <a:p>
                      <a:pPr algn="ctr">
                        <a:lnSpc>
                          <a:spcPct val="150000"/>
                        </a:lnSpc>
                        <a:spcAft>
                          <a:spcPts val="800"/>
                        </a:spcAft>
                      </a:pPr>
                      <a:r>
                        <a:rPr lang="es-ES" sz="1100" dirty="0">
                          <a:solidFill>
                            <a:schemeClr val="tx1"/>
                          </a:solidFill>
                          <a:effectLst/>
                        </a:rPr>
                        <a:t>Parámetros de Cowan</a:t>
                      </a:r>
                      <a:endParaRPr lang="es-E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solidFill>
                            <a:schemeClr val="tx1"/>
                          </a:solidFill>
                          <a:effectLst/>
                          <a:highlight>
                            <a:srgbClr val="FFFF00"/>
                          </a:highlight>
                        </a:rPr>
                        <a:t>P5</a:t>
                      </a:r>
                      <a:endParaRPr lang="es-ES" sz="11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P4</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P3</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P2</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P1</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52356522"/>
                  </a:ext>
                </a:extLst>
              </a:tr>
              <a:tr h="215865">
                <a:tc>
                  <a:txBody>
                    <a:bodyPr/>
                    <a:lstStyle/>
                    <a:p>
                      <a:pPr algn="ctr">
                        <a:lnSpc>
                          <a:spcPct val="150000"/>
                        </a:lnSpc>
                        <a:spcAft>
                          <a:spcPts val="800"/>
                        </a:spcAft>
                      </a:pPr>
                      <a:r>
                        <a:rPr lang="es-ES" sz="1100">
                          <a:effectLst/>
                        </a:rPr>
                        <a:t>n</a:t>
                      </a:r>
                      <a:r>
                        <a:rPr lang="es-ES" sz="1100" baseline="-25000">
                          <a:effectLst/>
                        </a:rPr>
                        <a:t>0 </a:t>
                      </a:r>
                      <a:r>
                        <a:rPr lang="es-ES" sz="1100">
                          <a:effectLst/>
                        </a:rPr>
                        <a:t>(D90)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highlight>
                            <a:srgbClr val="FFFF00"/>
                          </a:highlight>
                        </a:rPr>
                        <a:t>0.0095</a:t>
                      </a:r>
                      <a:endParaRPr lang="es-E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0.0118</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0.0098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0.0108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0.0101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85355800"/>
                  </a:ext>
                </a:extLst>
              </a:tr>
              <a:tr h="215865">
                <a:tc>
                  <a:txBody>
                    <a:bodyPr/>
                    <a:lstStyle/>
                    <a:p>
                      <a:pPr algn="ctr">
                        <a:lnSpc>
                          <a:spcPct val="150000"/>
                        </a:lnSpc>
                        <a:spcAft>
                          <a:spcPts val="800"/>
                        </a:spcAft>
                      </a:pPr>
                      <a:r>
                        <a:rPr lang="es-ES" sz="1100">
                          <a:effectLst/>
                        </a:rPr>
                        <a:t>n1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highlight>
                            <a:srgbClr val="FFFF00"/>
                          </a:highlight>
                        </a:rPr>
                        <a:t>0.0100</a:t>
                      </a:r>
                      <a:endParaRPr lang="es-E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0.0100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0.0100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0.0100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0.0100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83623591"/>
                  </a:ext>
                </a:extLst>
              </a:tr>
              <a:tr h="215865">
                <a:tc>
                  <a:txBody>
                    <a:bodyPr/>
                    <a:lstStyle/>
                    <a:p>
                      <a:pPr algn="ctr">
                        <a:lnSpc>
                          <a:spcPct val="150000"/>
                        </a:lnSpc>
                        <a:spcAft>
                          <a:spcPts val="800"/>
                        </a:spcAft>
                      </a:pPr>
                      <a:r>
                        <a:rPr lang="es-ES" sz="1100">
                          <a:effectLst/>
                        </a:rPr>
                        <a:t>n2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highlight>
                            <a:srgbClr val="FFFF00"/>
                          </a:highlight>
                        </a:rPr>
                        <a:t>0.0050</a:t>
                      </a:r>
                      <a:endParaRPr lang="es-E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0.0050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0.0050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0.0050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0.0050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33209303"/>
                  </a:ext>
                </a:extLst>
              </a:tr>
              <a:tr h="215865">
                <a:tc>
                  <a:txBody>
                    <a:bodyPr/>
                    <a:lstStyle/>
                    <a:p>
                      <a:pPr algn="ctr">
                        <a:lnSpc>
                          <a:spcPct val="150000"/>
                        </a:lnSpc>
                        <a:spcAft>
                          <a:spcPts val="800"/>
                        </a:spcAft>
                      </a:pPr>
                      <a:r>
                        <a:rPr lang="es-ES" sz="1100">
                          <a:effectLst/>
                        </a:rPr>
                        <a:t>n3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highlight>
                            <a:srgbClr val="FFFF00"/>
                          </a:highlight>
                        </a:rPr>
                        <a:t>0.0000</a:t>
                      </a:r>
                      <a:endParaRPr lang="es-ES" sz="1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0.0000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0.0200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0.0000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0.0200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21818247"/>
                  </a:ext>
                </a:extLst>
              </a:tr>
              <a:tr h="215865">
                <a:tc>
                  <a:txBody>
                    <a:bodyPr/>
                    <a:lstStyle/>
                    <a:p>
                      <a:pPr algn="ctr">
                        <a:lnSpc>
                          <a:spcPct val="150000"/>
                        </a:lnSpc>
                        <a:spcAft>
                          <a:spcPts val="800"/>
                        </a:spcAft>
                      </a:pPr>
                      <a:r>
                        <a:rPr lang="es-ES" sz="1100">
                          <a:effectLst/>
                        </a:rPr>
                        <a:t>n4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highlight>
                            <a:srgbClr val="FFFF00"/>
                          </a:highlight>
                        </a:rPr>
                        <a:t>0.0250</a:t>
                      </a:r>
                      <a:endParaRPr lang="es-ES" sz="1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0.0100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0.0250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0.0250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0.0250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99503622"/>
                  </a:ext>
                </a:extLst>
              </a:tr>
              <a:tr h="215865">
                <a:tc>
                  <a:txBody>
                    <a:bodyPr/>
                    <a:lstStyle/>
                    <a:p>
                      <a:pPr algn="ctr">
                        <a:lnSpc>
                          <a:spcPct val="150000"/>
                        </a:lnSpc>
                        <a:spcAft>
                          <a:spcPts val="800"/>
                        </a:spcAft>
                      </a:pPr>
                      <a:r>
                        <a:rPr lang="es-ES" sz="1100">
                          <a:effectLst/>
                        </a:rPr>
                        <a:t>m</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highlight>
                            <a:srgbClr val="FFFF00"/>
                          </a:highlight>
                        </a:rPr>
                        <a:t>1.0000</a:t>
                      </a:r>
                      <a:endParaRPr lang="es-E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1.0000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1.0000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1.0000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1.0000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94229408"/>
                  </a:ext>
                </a:extLst>
              </a:tr>
              <a:tr h="215865">
                <a:tc>
                  <a:txBody>
                    <a:bodyPr/>
                    <a:lstStyle/>
                    <a:p>
                      <a:pPr algn="ctr">
                        <a:lnSpc>
                          <a:spcPct val="150000"/>
                        </a:lnSpc>
                        <a:spcAft>
                          <a:spcPts val="800"/>
                        </a:spcAft>
                      </a:pPr>
                      <a:r>
                        <a:rPr lang="es-ES" sz="1100">
                          <a:effectLst/>
                        </a:rPr>
                        <a:t>n de Manning</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highlight>
                            <a:srgbClr val="FFFF00"/>
                          </a:highlight>
                        </a:rPr>
                        <a:t>0.0495</a:t>
                      </a:r>
                      <a:endParaRPr lang="es-E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0.0368</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0.0692</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0.0508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0.070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66787878"/>
                  </a:ext>
                </a:extLst>
              </a:tr>
            </a:tbl>
          </a:graphicData>
        </a:graphic>
      </p:graphicFrame>
      <p:sp>
        <p:nvSpPr>
          <p:cNvPr id="2" name="CuadroTexto 1">
            <a:extLst>
              <a:ext uri="{FF2B5EF4-FFF2-40B4-BE49-F238E27FC236}">
                <a16:creationId xmlns:a16="http://schemas.microsoft.com/office/drawing/2014/main" id="{854AAE7F-C225-41DB-BE4D-4AF5CF8C27DB}"/>
              </a:ext>
            </a:extLst>
          </p:cNvPr>
          <p:cNvSpPr txBox="1"/>
          <p:nvPr/>
        </p:nvSpPr>
        <p:spPr>
          <a:xfrm>
            <a:off x="5631405" y="1109321"/>
            <a:ext cx="3759705" cy="369332"/>
          </a:xfrm>
          <a:prstGeom prst="rect">
            <a:avLst/>
          </a:prstGeom>
          <a:noFill/>
        </p:spPr>
        <p:txBody>
          <a:bodyPr wrap="square" rtlCol="0">
            <a:spAutoFit/>
          </a:bodyPr>
          <a:lstStyle/>
          <a:p>
            <a:pPr algn="ctr"/>
            <a:r>
              <a:rPr lang="es-419" dirty="0"/>
              <a:t>Tamizado-Tamaño de sedimentos </a:t>
            </a:r>
          </a:p>
        </p:txBody>
      </p:sp>
      <p:sp>
        <p:nvSpPr>
          <p:cNvPr id="10" name="CuadroTexto 9">
            <a:extLst>
              <a:ext uri="{FF2B5EF4-FFF2-40B4-BE49-F238E27FC236}">
                <a16:creationId xmlns:a16="http://schemas.microsoft.com/office/drawing/2014/main" id="{20ADC07B-D5CA-4736-BE3C-7F02FE2E51CD}"/>
              </a:ext>
            </a:extLst>
          </p:cNvPr>
          <p:cNvSpPr txBox="1"/>
          <p:nvPr/>
        </p:nvSpPr>
        <p:spPr>
          <a:xfrm>
            <a:off x="417926" y="1164623"/>
            <a:ext cx="3871331" cy="369332"/>
          </a:xfrm>
          <a:prstGeom prst="rect">
            <a:avLst/>
          </a:prstGeom>
          <a:noFill/>
        </p:spPr>
        <p:txBody>
          <a:bodyPr wrap="square" rtlCol="0">
            <a:spAutoFit/>
          </a:bodyPr>
          <a:lstStyle/>
          <a:p>
            <a:pPr algn="ctr"/>
            <a:r>
              <a:rPr lang="es-419" dirty="0"/>
              <a:t>Muestreo 5 puntos cauce principal  </a:t>
            </a:r>
          </a:p>
        </p:txBody>
      </p:sp>
      <p:sp>
        <p:nvSpPr>
          <p:cNvPr id="11" name="CuadroTexto 10">
            <a:extLst>
              <a:ext uri="{FF2B5EF4-FFF2-40B4-BE49-F238E27FC236}">
                <a16:creationId xmlns:a16="http://schemas.microsoft.com/office/drawing/2014/main" id="{175BE4C1-3B61-46EA-B319-1FA0F3737E80}"/>
              </a:ext>
            </a:extLst>
          </p:cNvPr>
          <p:cNvSpPr txBox="1"/>
          <p:nvPr/>
        </p:nvSpPr>
        <p:spPr>
          <a:xfrm>
            <a:off x="4978147" y="3741582"/>
            <a:ext cx="3759705" cy="369332"/>
          </a:xfrm>
          <a:prstGeom prst="rect">
            <a:avLst/>
          </a:prstGeom>
          <a:noFill/>
        </p:spPr>
        <p:txBody>
          <a:bodyPr wrap="square" rtlCol="0">
            <a:spAutoFit/>
          </a:bodyPr>
          <a:lstStyle/>
          <a:p>
            <a:pPr algn="ctr"/>
            <a:r>
              <a:rPr lang="es-419" dirty="0"/>
              <a:t>n de Manning</a:t>
            </a:r>
          </a:p>
        </p:txBody>
      </p:sp>
    </p:spTree>
    <p:extLst>
      <p:ext uri="{BB962C8B-B14F-4D97-AF65-F5344CB8AC3E}">
        <p14:creationId xmlns:p14="http://schemas.microsoft.com/office/powerpoint/2010/main" val="1015067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A81619DE-9593-47DD-842C-86AEB9C08B2C}"/>
              </a:ext>
            </a:extLst>
          </p:cNvPr>
          <p:cNvSpPr txBox="1">
            <a:spLocks/>
          </p:cNvSpPr>
          <p:nvPr/>
        </p:nvSpPr>
        <p:spPr>
          <a:xfrm>
            <a:off x="1486050" y="91566"/>
            <a:ext cx="6713980" cy="96181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MODELAMIENTO DE INUNDACIONES CON CAESAR LISLOOD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5" name="CuadroTexto 4">
            <a:extLst>
              <a:ext uri="{FF2B5EF4-FFF2-40B4-BE49-F238E27FC236}">
                <a16:creationId xmlns:a16="http://schemas.microsoft.com/office/drawing/2014/main" id="{545C32C5-F840-4C85-BACC-2CED946B4B0B}"/>
              </a:ext>
            </a:extLst>
          </p:cNvPr>
          <p:cNvSpPr txBox="1"/>
          <p:nvPr/>
        </p:nvSpPr>
        <p:spPr>
          <a:xfrm>
            <a:off x="394430" y="850206"/>
            <a:ext cx="4091451"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dirty="0"/>
              <a:t>PREPARACIÓN DEL DEM Y DEM LECHO ROCOSO EN FORMATO ASCII </a:t>
            </a:r>
          </a:p>
        </p:txBody>
      </p:sp>
      <p:pic>
        <p:nvPicPr>
          <p:cNvPr id="6" name="Imagen 5">
            <a:extLst>
              <a:ext uri="{FF2B5EF4-FFF2-40B4-BE49-F238E27FC236}">
                <a16:creationId xmlns:a16="http://schemas.microsoft.com/office/drawing/2014/main" id="{C6445648-4955-4B9D-8ACB-10AF9C7519C4}"/>
              </a:ext>
            </a:extLst>
          </p:cNvPr>
          <p:cNvPicPr>
            <a:picLocks noChangeAspect="1"/>
          </p:cNvPicPr>
          <p:nvPr/>
        </p:nvPicPr>
        <p:blipFill rotWithShape="1">
          <a:blip r:embed="rId2">
            <a:extLst>
              <a:ext uri="{28A0092B-C50C-407E-A947-70E740481C1C}">
                <a14:useLocalDpi xmlns:a14="http://schemas.microsoft.com/office/drawing/2010/main" val="0"/>
              </a:ext>
            </a:extLst>
          </a:blip>
          <a:srcRect l="-1624" t="-2087" r="23680" b="-3131"/>
          <a:stretch/>
        </p:blipFill>
        <p:spPr bwMode="auto">
          <a:xfrm>
            <a:off x="146873" y="1597304"/>
            <a:ext cx="4586564" cy="4378838"/>
          </a:xfrm>
          <a:prstGeom prst="rect">
            <a:avLst/>
          </a:prstGeom>
          <a:noFill/>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428735DE-D0F8-4127-ABBD-4DBDBDB527E6}"/>
              </a:ext>
            </a:extLst>
          </p:cNvPr>
          <p:cNvPicPr>
            <a:picLocks noChangeAspect="1"/>
          </p:cNvPicPr>
          <p:nvPr/>
        </p:nvPicPr>
        <p:blipFill rotWithShape="1">
          <a:blip r:embed="rId3">
            <a:extLst>
              <a:ext uri="{28A0092B-C50C-407E-A947-70E740481C1C}">
                <a14:useLocalDpi xmlns:a14="http://schemas.microsoft.com/office/drawing/2010/main" val="0"/>
              </a:ext>
            </a:extLst>
          </a:blip>
          <a:srcRect l="24980" t="14492" r="36464" b="16920"/>
          <a:stretch/>
        </p:blipFill>
        <p:spPr bwMode="auto">
          <a:xfrm>
            <a:off x="5375458" y="572472"/>
            <a:ext cx="3119343" cy="3120279"/>
          </a:xfrm>
          <a:prstGeom prst="rect">
            <a:avLst/>
          </a:prstGeom>
          <a:ln>
            <a:noFill/>
          </a:ln>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id="{544CB70A-B1E1-42A2-9A93-EBFD52BEFC16}"/>
              </a:ext>
            </a:extLst>
          </p:cNvPr>
          <p:cNvSpPr txBox="1"/>
          <p:nvPr/>
        </p:nvSpPr>
        <p:spPr>
          <a:xfrm>
            <a:off x="5070525" y="3786723"/>
            <a:ext cx="3926602" cy="2031325"/>
          </a:xfrm>
          <a:prstGeom prst="rect">
            <a:avLst/>
          </a:prstGeom>
          <a:noFill/>
        </p:spPr>
        <p:txBody>
          <a:bodyPr wrap="square" rtlCol="0">
            <a:spAutoFit/>
          </a:bodyPr>
          <a:lstStyle/>
          <a:p>
            <a:pPr marL="342900" indent="-342900">
              <a:buAutoNum type="arabicPeriod"/>
            </a:pPr>
            <a:r>
              <a:rPr lang="es-419" dirty="0"/>
              <a:t>Delimitación del DEM y DEM Lecho rocoso en zona baja Colón </a:t>
            </a:r>
          </a:p>
          <a:p>
            <a:pPr marL="342900" indent="-342900">
              <a:buAutoNum type="arabicPeriod"/>
            </a:pPr>
            <a:r>
              <a:rPr lang="es-419" dirty="0"/>
              <a:t>Resampleo de 12.5 m a 24.5 m</a:t>
            </a:r>
          </a:p>
          <a:p>
            <a:pPr marL="342900" indent="-342900">
              <a:buAutoNum type="arabicPeriod"/>
            </a:pPr>
            <a:r>
              <a:rPr lang="es-419" dirty="0"/>
              <a:t>Depuración de los valores de NoData</a:t>
            </a:r>
          </a:p>
          <a:p>
            <a:pPr marL="342900" indent="-342900">
              <a:buAutoNum type="arabicPeriod"/>
            </a:pPr>
            <a:r>
              <a:rPr lang="es-419" dirty="0"/>
              <a:t>Quema del canal principal</a:t>
            </a:r>
          </a:p>
          <a:p>
            <a:pPr marL="342900" indent="-342900">
              <a:buAutoNum type="arabicPeriod"/>
            </a:pPr>
            <a:r>
              <a:rPr lang="es-419" dirty="0"/>
              <a:t>Conversión a formato ASCII </a:t>
            </a:r>
          </a:p>
        </p:txBody>
      </p:sp>
    </p:spTree>
    <p:extLst>
      <p:ext uri="{BB962C8B-B14F-4D97-AF65-F5344CB8AC3E}">
        <p14:creationId xmlns:p14="http://schemas.microsoft.com/office/powerpoint/2010/main" val="1344769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FDDFC88-2BE9-418B-9134-74F428317AFA}"/>
              </a:ext>
            </a:extLst>
          </p:cNvPr>
          <p:cNvPicPr>
            <a:picLocks noChangeAspect="1"/>
          </p:cNvPicPr>
          <p:nvPr/>
        </p:nvPicPr>
        <p:blipFill rotWithShape="1">
          <a:blip r:embed="rId2"/>
          <a:srcRect l="3539" r="70710" b="29409"/>
          <a:stretch/>
        </p:blipFill>
        <p:spPr>
          <a:xfrm>
            <a:off x="417847" y="732210"/>
            <a:ext cx="2956422" cy="3203862"/>
          </a:xfrm>
          <a:prstGeom prst="rect">
            <a:avLst/>
          </a:prstGeom>
        </p:spPr>
      </p:pic>
      <p:pic>
        <p:nvPicPr>
          <p:cNvPr id="7" name="Imagen 6">
            <a:extLst>
              <a:ext uri="{FF2B5EF4-FFF2-40B4-BE49-F238E27FC236}">
                <a16:creationId xmlns:a16="http://schemas.microsoft.com/office/drawing/2014/main" id="{1A27D096-7825-4C1E-8E2D-99ED3C21FE9E}"/>
              </a:ext>
            </a:extLst>
          </p:cNvPr>
          <p:cNvPicPr>
            <a:picLocks noChangeAspect="1"/>
          </p:cNvPicPr>
          <p:nvPr/>
        </p:nvPicPr>
        <p:blipFill rotWithShape="1">
          <a:blip r:embed="rId3"/>
          <a:srcRect l="5692" t="5800" r="57635" b="27501"/>
          <a:stretch/>
        </p:blipFill>
        <p:spPr>
          <a:xfrm>
            <a:off x="4941441" y="732210"/>
            <a:ext cx="3686238" cy="3203862"/>
          </a:xfrm>
          <a:prstGeom prst="rect">
            <a:avLst/>
          </a:prstGeom>
        </p:spPr>
      </p:pic>
      <p:sp>
        <p:nvSpPr>
          <p:cNvPr id="10" name="Título 1">
            <a:extLst>
              <a:ext uri="{FF2B5EF4-FFF2-40B4-BE49-F238E27FC236}">
                <a16:creationId xmlns:a16="http://schemas.microsoft.com/office/drawing/2014/main" id="{92739B12-8DA2-46B3-B209-D7BE74C2143F}"/>
              </a:ext>
            </a:extLst>
          </p:cNvPr>
          <p:cNvSpPr txBox="1">
            <a:spLocks/>
          </p:cNvSpPr>
          <p:nvPr/>
        </p:nvSpPr>
        <p:spPr>
          <a:xfrm>
            <a:off x="-1026941" y="213561"/>
            <a:ext cx="10269415" cy="1388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18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INTRODUCCION DE INFORMACIÓN Y CORRIDA DEL MODELO CAESAR LISFLOOD</a:t>
            </a:r>
          </a:p>
          <a:p>
            <a:pPr algn="ctr"/>
            <a:r>
              <a:rPr lang="es-EC" sz="18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pic>
        <p:nvPicPr>
          <p:cNvPr id="3" name="Imagen 2">
            <a:extLst>
              <a:ext uri="{FF2B5EF4-FFF2-40B4-BE49-F238E27FC236}">
                <a16:creationId xmlns:a16="http://schemas.microsoft.com/office/drawing/2014/main" id="{5B840F9D-BF98-47EA-9BA1-5DA12379338F}"/>
              </a:ext>
            </a:extLst>
          </p:cNvPr>
          <p:cNvPicPr>
            <a:picLocks noChangeAspect="1"/>
          </p:cNvPicPr>
          <p:nvPr/>
        </p:nvPicPr>
        <p:blipFill rotWithShape="1">
          <a:blip r:embed="rId4"/>
          <a:srcRect l="37847" t="9346" r="10307" b="51100"/>
          <a:stretch/>
        </p:blipFill>
        <p:spPr>
          <a:xfrm>
            <a:off x="2571034" y="4092373"/>
            <a:ext cx="4740813" cy="2033417"/>
          </a:xfrm>
          <a:prstGeom prst="rect">
            <a:avLst/>
          </a:prstGeom>
        </p:spPr>
      </p:pic>
    </p:spTree>
    <p:extLst>
      <p:ext uri="{BB962C8B-B14F-4D97-AF65-F5344CB8AC3E}">
        <p14:creationId xmlns:p14="http://schemas.microsoft.com/office/powerpoint/2010/main" val="2105148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92739B12-8DA2-46B3-B209-D7BE74C2143F}"/>
              </a:ext>
            </a:extLst>
          </p:cNvPr>
          <p:cNvSpPr txBox="1">
            <a:spLocks/>
          </p:cNvSpPr>
          <p:nvPr/>
        </p:nvSpPr>
        <p:spPr>
          <a:xfrm>
            <a:off x="-1026941" y="213561"/>
            <a:ext cx="10269415" cy="1388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18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INTRODUCCION DE INFORMACIÓN Y CORRIDA DEL MODELO CAESAR LISFLOOD</a:t>
            </a:r>
          </a:p>
          <a:p>
            <a:pPr algn="ctr"/>
            <a:r>
              <a:rPr lang="es-EC" sz="18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pic>
        <p:nvPicPr>
          <p:cNvPr id="3" name="Imagen 2">
            <a:extLst>
              <a:ext uri="{FF2B5EF4-FFF2-40B4-BE49-F238E27FC236}">
                <a16:creationId xmlns:a16="http://schemas.microsoft.com/office/drawing/2014/main" id="{F995976B-7BB9-4E9B-B2C8-ECA7C613F24E}"/>
              </a:ext>
            </a:extLst>
          </p:cNvPr>
          <p:cNvPicPr>
            <a:picLocks noChangeAspect="1"/>
          </p:cNvPicPr>
          <p:nvPr/>
        </p:nvPicPr>
        <p:blipFill rotWithShape="1">
          <a:blip r:embed="rId2"/>
          <a:srcRect l="3596" t="9332" r="53075" b="44150"/>
          <a:stretch/>
        </p:blipFill>
        <p:spPr>
          <a:xfrm>
            <a:off x="1681316" y="925335"/>
            <a:ext cx="5915238" cy="3570653"/>
          </a:xfrm>
          <a:prstGeom prst="rect">
            <a:avLst/>
          </a:prstGeom>
        </p:spPr>
      </p:pic>
    </p:spTree>
    <p:extLst>
      <p:ext uri="{BB962C8B-B14F-4D97-AF65-F5344CB8AC3E}">
        <p14:creationId xmlns:p14="http://schemas.microsoft.com/office/powerpoint/2010/main" val="3919396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1D200A5-9D8D-427B-B930-7D9FC3C8DF6F}"/>
              </a:ext>
            </a:extLst>
          </p:cNvPr>
          <p:cNvSpPr txBox="1">
            <a:spLocks/>
          </p:cNvSpPr>
          <p:nvPr/>
        </p:nvSpPr>
        <p:spPr>
          <a:xfrm>
            <a:off x="1486050" y="-8918"/>
            <a:ext cx="6713980" cy="96181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RESULTADOS DEL MODELAMIENTO CON CAESAR-LISFLOOD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pic>
        <p:nvPicPr>
          <p:cNvPr id="5" name="Imagen 4">
            <a:extLst>
              <a:ext uri="{FF2B5EF4-FFF2-40B4-BE49-F238E27FC236}">
                <a16:creationId xmlns:a16="http://schemas.microsoft.com/office/drawing/2014/main" id="{7AB3F6FA-889E-4204-9A2F-5A0E1204F2B7}"/>
              </a:ext>
            </a:extLst>
          </p:cNvPr>
          <p:cNvPicPr>
            <a:picLocks noChangeAspect="1"/>
          </p:cNvPicPr>
          <p:nvPr/>
        </p:nvPicPr>
        <p:blipFill rotWithShape="1">
          <a:blip r:embed="rId2">
            <a:extLst>
              <a:ext uri="{28A0092B-C50C-407E-A947-70E740481C1C}">
                <a14:useLocalDpi xmlns:a14="http://schemas.microsoft.com/office/drawing/2010/main" val="0"/>
              </a:ext>
            </a:extLst>
          </a:blip>
          <a:srcRect l="153" t="3667" r="32877" b="1203"/>
          <a:stretch/>
        </p:blipFill>
        <p:spPr bwMode="auto">
          <a:xfrm>
            <a:off x="548790" y="1857639"/>
            <a:ext cx="3898634" cy="4045002"/>
          </a:xfrm>
          <a:prstGeom prst="rect">
            <a:avLst/>
          </a:prstGeom>
          <a:noFill/>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EF15F7BC-4D02-4371-B1C6-B207CA7A8DC7}"/>
              </a:ext>
            </a:extLst>
          </p:cNvPr>
          <p:cNvPicPr>
            <a:picLocks noChangeAspect="1"/>
          </p:cNvPicPr>
          <p:nvPr/>
        </p:nvPicPr>
        <p:blipFill rotWithShape="1">
          <a:blip r:embed="rId3">
            <a:extLst>
              <a:ext uri="{28A0092B-C50C-407E-A947-70E740481C1C}">
                <a14:useLocalDpi xmlns:a14="http://schemas.microsoft.com/office/drawing/2010/main" val="0"/>
              </a:ext>
            </a:extLst>
          </a:blip>
          <a:srcRect t="3451" r="33335"/>
          <a:stretch/>
        </p:blipFill>
        <p:spPr bwMode="auto">
          <a:xfrm>
            <a:off x="4862896" y="1866321"/>
            <a:ext cx="3950116" cy="4045001"/>
          </a:xfrm>
          <a:prstGeom prst="rect">
            <a:avLst/>
          </a:prstGeom>
          <a:noFill/>
          <a:ln>
            <a:noFill/>
          </a:ln>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id="{C1FA62C3-F557-405D-A248-6006C77F4D71}"/>
              </a:ext>
            </a:extLst>
          </p:cNvPr>
          <p:cNvSpPr txBox="1"/>
          <p:nvPr/>
        </p:nvSpPr>
        <p:spPr>
          <a:xfrm>
            <a:off x="208481" y="587178"/>
            <a:ext cx="4091451"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dirty="0"/>
              <a:t>AREAS DE INUNDACIÓN-REACH MODE-CAESAR-LISFLODD </a:t>
            </a:r>
          </a:p>
        </p:txBody>
      </p:sp>
      <p:sp>
        <p:nvSpPr>
          <p:cNvPr id="10" name="CuadroTexto 9">
            <a:extLst>
              <a:ext uri="{FF2B5EF4-FFF2-40B4-BE49-F238E27FC236}">
                <a16:creationId xmlns:a16="http://schemas.microsoft.com/office/drawing/2014/main" id="{E6A3DC98-182A-492D-8112-7406DB14C577}"/>
              </a:ext>
            </a:extLst>
          </p:cNvPr>
          <p:cNvSpPr txBox="1"/>
          <p:nvPr/>
        </p:nvSpPr>
        <p:spPr>
          <a:xfrm>
            <a:off x="5728166" y="610148"/>
            <a:ext cx="3356385" cy="954107"/>
          </a:xfrm>
          <a:prstGeom prst="rect">
            <a:avLst/>
          </a:prstGeom>
          <a:noFill/>
        </p:spPr>
        <p:txBody>
          <a:bodyPr wrap="square" rtlCol="0">
            <a:spAutoFit/>
          </a:bodyPr>
          <a:lstStyle/>
          <a:p>
            <a:pPr marL="285750" indent="-285750" algn="ctr">
              <a:buFont typeface="Wingdings" panose="05000000000000000000" pitchFamily="2" charset="2"/>
              <a:buChar char="Ø"/>
            </a:pPr>
            <a:r>
              <a:rPr lang="es-419" sz="1400" b="1" u="sng" dirty="0"/>
              <a:t>Caudales históricos y máximos probables en formato .txt</a:t>
            </a:r>
          </a:p>
          <a:p>
            <a:pPr marL="285750" indent="-285750" algn="ctr">
              <a:buFont typeface="Wingdings" panose="05000000000000000000" pitchFamily="2" charset="2"/>
              <a:buChar char="Ø"/>
            </a:pPr>
            <a:r>
              <a:rPr lang="es-419" sz="1400" b="1" u="sng" dirty="0"/>
              <a:t>Tamaño de las partículas sedimentos </a:t>
            </a:r>
          </a:p>
          <a:p>
            <a:pPr algn="ctr"/>
            <a:endParaRPr lang="es-419" sz="1400" dirty="0"/>
          </a:p>
        </p:txBody>
      </p:sp>
      <p:sp>
        <p:nvSpPr>
          <p:cNvPr id="11" name="CuadroTexto 10">
            <a:extLst>
              <a:ext uri="{FF2B5EF4-FFF2-40B4-BE49-F238E27FC236}">
                <a16:creationId xmlns:a16="http://schemas.microsoft.com/office/drawing/2014/main" id="{A66FE270-8B3A-458C-8232-8DAE6AD55A15}"/>
              </a:ext>
            </a:extLst>
          </p:cNvPr>
          <p:cNvSpPr txBox="1"/>
          <p:nvPr/>
        </p:nvSpPr>
        <p:spPr>
          <a:xfrm>
            <a:off x="6057378" y="1389404"/>
            <a:ext cx="2312955" cy="523220"/>
          </a:xfrm>
          <a:prstGeom prst="rect">
            <a:avLst/>
          </a:prstGeom>
          <a:noFill/>
        </p:spPr>
        <p:txBody>
          <a:bodyPr wrap="square" rtlCol="0">
            <a:spAutoFit/>
          </a:bodyPr>
          <a:lstStyle/>
          <a:p>
            <a:pPr algn="ctr"/>
            <a:r>
              <a:rPr lang="es-419" sz="1400" dirty="0"/>
              <a:t>PERIODO DE RETORNO 500 AÑOS </a:t>
            </a:r>
          </a:p>
        </p:txBody>
      </p:sp>
      <p:sp>
        <p:nvSpPr>
          <p:cNvPr id="12" name="Flecha: a la derecha 11">
            <a:extLst>
              <a:ext uri="{FF2B5EF4-FFF2-40B4-BE49-F238E27FC236}">
                <a16:creationId xmlns:a16="http://schemas.microsoft.com/office/drawing/2014/main" id="{F7C194C9-04E2-4501-A5DC-A2081B669AF1}"/>
              </a:ext>
            </a:extLst>
          </p:cNvPr>
          <p:cNvSpPr/>
          <p:nvPr/>
        </p:nvSpPr>
        <p:spPr>
          <a:xfrm>
            <a:off x="4336317" y="615211"/>
            <a:ext cx="1355464" cy="564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3" name="CuadroTexto 12">
            <a:extLst>
              <a:ext uri="{FF2B5EF4-FFF2-40B4-BE49-F238E27FC236}">
                <a16:creationId xmlns:a16="http://schemas.microsoft.com/office/drawing/2014/main" id="{BB308AEC-6917-4C9D-8D1B-3F102CCDC7E0}"/>
              </a:ext>
            </a:extLst>
          </p:cNvPr>
          <p:cNvSpPr txBox="1"/>
          <p:nvPr/>
        </p:nvSpPr>
        <p:spPr>
          <a:xfrm>
            <a:off x="1188392" y="1371782"/>
            <a:ext cx="2312955" cy="523220"/>
          </a:xfrm>
          <a:prstGeom prst="rect">
            <a:avLst/>
          </a:prstGeom>
          <a:noFill/>
        </p:spPr>
        <p:txBody>
          <a:bodyPr wrap="square" rtlCol="0">
            <a:spAutoFit/>
          </a:bodyPr>
          <a:lstStyle/>
          <a:p>
            <a:pPr algn="ctr"/>
            <a:r>
              <a:rPr lang="es-419" sz="1400" dirty="0"/>
              <a:t>PERIODO DE RETORNO 10 AÑOS </a:t>
            </a:r>
          </a:p>
        </p:txBody>
      </p:sp>
    </p:spTree>
    <p:extLst>
      <p:ext uri="{BB962C8B-B14F-4D97-AF65-F5344CB8AC3E}">
        <p14:creationId xmlns:p14="http://schemas.microsoft.com/office/powerpoint/2010/main" val="3775168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1D200A5-9D8D-427B-B930-7D9FC3C8DF6F}"/>
              </a:ext>
            </a:extLst>
          </p:cNvPr>
          <p:cNvSpPr txBox="1">
            <a:spLocks/>
          </p:cNvSpPr>
          <p:nvPr/>
        </p:nvSpPr>
        <p:spPr>
          <a:xfrm>
            <a:off x="1486050" y="-8918"/>
            <a:ext cx="6713980" cy="96181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RESULTADOS DEL MODELAMIENTO CON CAESAR-LISFLOOD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9" name="CuadroTexto 8">
            <a:extLst>
              <a:ext uri="{FF2B5EF4-FFF2-40B4-BE49-F238E27FC236}">
                <a16:creationId xmlns:a16="http://schemas.microsoft.com/office/drawing/2014/main" id="{C1FA62C3-F557-405D-A248-6006C77F4D71}"/>
              </a:ext>
            </a:extLst>
          </p:cNvPr>
          <p:cNvSpPr txBox="1"/>
          <p:nvPr/>
        </p:nvSpPr>
        <p:spPr>
          <a:xfrm>
            <a:off x="249737" y="712027"/>
            <a:ext cx="4091451"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dirty="0"/>
              <a:t>AREAS DE INUNDACIÓN-CATCHMENT MODE-CAESAR-LISFLODD </a:t>
            </a:r>
          </a:p>
        </p:txBody>
      </p:sp>
      <p:sp>
        <p:nvSpPr>
          <p:cNvPr id="10" name="CuadroTexto 9">
            <a:extLst>
              <a:ext uri="{FF2B5EF4-FFF2-40B4-BE49-F238E27FC236}">
                <a16:creationId xmlns:a16="http://schemas.microsoft.com/office/drawing/2014/main" id="{E6A3DC98-182A-492D-8112-7406DB14C577}"/>
              </a:ext>
            </a:extLst>
          </p:cNvPr>
          <p:cNvSpPr txBox="1"/>
          <p:nvPr/>
        </p:nvSpPr>
        <p:spPr>
          <a:xfrm>
            <a:off x="5815802" y="687562"/>
            <a:ext cx="3356385" cy="961813"/>
          </a:xfrm>
          <a:prstGeom prst="rect">
            <a:avLst/>
          </a:prstGeom>
          <a:noFill/>
        </p:spPr>
        <p:txBody>
          <a:bodyPr wrap="square" rtlCol="0">
            <a:spAutoFit/>
          </a:bodyPr>
          <a:lstStyle/>
          <a:p>
            <a:pPr marL="285750" indent="-285750" algn="ctr">
              <a:buFont typeface="Wingdings" panose="05000000000000000000" pitchFamily="2" charset="2"/>
              <a:buChar char="Ø"/>
            </a:pPr>
            <a:r>
              <a:rPr lang="es-419" sz="1400" b="1" u="sng" dirty="0"/>
              <a:t>Precipitaciones históricas y máximas probables en formato .txt</a:t>
            </a:r>
          </a:p>
          <a:p>
            <a:pPr marL="285750" indent="-285750" algn="ctr">
              <a:buFont typeface="Wingdings" panose="05000000000000000000" pitchFamily="2" charset="2"/>
              <a:buChar char="Ø"/>
            </a:pPr>
            <a:r>
              <a:rPr lang="es-419" sz="1400" b="1" u="sng" dirty="0"/>
              <a:t>Tamaño de las partículas sedimentos </a:t>
            </a:r>
          </a:p>
          <a:p>
            <a:pPr algn="ctr"/>
            <a:endParaRPr lang="es-419" sz="1400" dirty="0"/>
          </a:p>
        </p:txBody>
      </p:sp>
      <p:sp>
        <p:nvSpPr>
          <p:cNvPr id="11" name="CuadroTexto 10">
            <a:extLst>
              <a:ext uri="{FF2B5EF4-FFF2-40B4-BE49-F238E27FC236}">
                <a16:creationId xmlns:a16="http://schemas.microsoft.com/office/drawing/2014/main" id="{A66FE270-8B3A-458C-8232-8DAE6AD55A15}"/>
              </a:ext>
            </a:extLst>
          </p:cNvPr>
          <p:cNvSpPr txBox="1"/>
          <p:nvPr/>
        </p:nvSpPr>
        <p:spPr>
          <a:xfrm>
            <a:off x="6024936" y="1395641"/>
            <a:ext cx="2312955" cy="523220"/>
          </a:xfrm>
          <a:prstGeom prst="rect">
            <a:avLst/>
          </a:prstGeom>
          <a:noFill/>
        </p:spPr>
        <p:txBody>
          <a:bodyPr wrap="square" rtlCol="0">
            <a:spAutoFit/>
          </a:bodyPr>
          <a:lstStyle/>
          <a:p>
            <a:pPr algn="ctr"/>
            <a:r>
              <a:rPr lang="es-419" sz="1400" dirty="0"/>
              <a:t>PERIODO DE RETORNO 500 AÑOS </a:t>
            </a:r>
          </a:p>
        </p:txBody>
      </p:sp>
      <p:sp>
        <p:nvSpPr>
          <p:cNvPr id="12" name="Flecha: a la derecha 11">
            <a:extLst>
              <a:ext uri="{FF2B5EF4-FFF2-40B4-BE49-F238E27FC236}">
                <a16:creationId xmlns:a16="http://schemas.microsoft.com/office/drawing/2014/main" id="{F7C194C9-04E2-4501-A5DC-A2081B669AF1}"/>
              </a:ext>
            </a:extLst>
          </p:cNvPr>
          <p:cNvSpPr/>
          <p:nvPr/>
        </p:nvSpPr>
        <p:spPr>
          <a:xfrm>
            <a:off x="4460338" y="734781"/>
            <a:ext cx="1564598" cy="564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3" name="CuadroTexto 12">
            <a:extLst>
              <a:ext uri="{FF2B5EF4-FFF2-40B4-BE49-F238E27FC236}">
                <a16:creationId xmlns:a16="http://schemas.microsoft.com/office/drawing/2014/main" id="{BB308AEC-6917-4C9D-8D1B-3F102CCDC7E0}"/>
              </a:ext>
            </a:extLst>
          </p:cNvPr>
          <p:cNvSpPr txBox="1"/>
          <p:nvPr/>
        </p:nvSpPr>
        <p:spPr>
          <a:xfrm>
            <a:off x="1620944" y="1405237"/>
            <a:ext cx="2312955" cy="523220"/>
          </a:xfrm>
          <a:prstGeom prst="rect">
            <a:avLst/>
          </a:prstGeom>
          <a:noFill/>
        </p:spPr>
        <p:txBody>
          <a:bodyPr wrap="square" rtlCol="0">
            <a:spAutoFit/>
          </a:bodyPr>
          <a:lstStyle/>
          <a:p>
            <a:pPr algn="ctr"/>
            <a:r>
              <a:rPr lang="es-419" sz="1400" dirty="0"/>
              <a:t>PERIODO DE RETORNO 10 AÑOS </a:t>
            </a:r>
          </a:p>
        </p:txBody>
      </p:sp>
      <p:pic>
        <p:nvPicPr>
          <p:cNvPr id="14" name="Imagen 13">
            <a:extLst>
              <a:ext uri="{FF2B5EF4-FFF2-40B4-BE49-F238E27FC236}">
                <a16:creationId xmlns:a16="http://schemas.microsoft.com/office/drawing/2014/main" id="{4D208B74-6135-4E8F-BD2B-22F6C1370FF7}"/>
              </a:ext>
            </a:extLst>
          </p:cNvPr>
          <p:cNvPicPr>
            <a:picLocks noChangeAspect="1"/>
          </p:cNvPicPr>
          <p:nvPr/>
        </p:nvPicPr>
        <p:blipFill rotWithShape="1">
          <a:blip r:embed="rId2">
            <a:extLst>
              <a:ext uri="{28A0092B-C50C-407E-A947-70E740481C1C}">
                <a14:useLocalDpi xmlns:a14="http://schemas.microsoft.com/office/drawing/2010/main" val="0"/>
              </a:ext>
            </a:extLst>
          </a:blip>
          <a:srcRect t="3020" r="33030"/>
          <a:stretch/>
        </p:blipFill>
        <p:spPr bwMode="auto">
          <a:xfrm>
            <a:off x="612242" y="1911226"/>
            <a:ext cx="4091451" cy="4189236"/>
          </a:xfrm>
          <a:prstGeom prst="rect">
            <a:avLst/>
          </a:prstGeom>
          <a:noFill/>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25E6D733-3F08-4658-9E61-602A7C020F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51" r="33335"/>
          <a:stretch/>
        </p:blipFill>
        <p:spPr bwMode="auto">
          <a:xfrm>
            <a:off x="4980374" y="1930630"/>
            <a:ext cx="3772752" cy="38635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34577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622F1A6-3D90-4A42-B358-A9FDBD3054A4}"/>
              </a:ext>
            </a:extLst>
          </p:cNvPr>
          <p:cNvPicPr>
            <a:picLocks noChangeAspect="1"/>
          </p:cNvPicPr>
          <p:nvPr/>
        </p:nvPicPr>
        <p:blipFill rotWithShape="1">
          <a:blip r:embed="rId2"/>
          <a:srcRect l="32174" t="40252" r="26797" b="17514"/>
          <a:stretch/>
        </p:blipFill>
        <p:spPr>
          <a:xfrm>
            <a:off x="43805" y="1054008"/>
            <a:ext cx="4407879" cy="3917530"/>
          </a:xfrm>
          <a:prstGeom prst="rect">
            <a:avLst/>
          </a:prstGeom>
        </p:spPr>
      </p:pic>
      <p:graphicFrame>
        <p:nvGraphicFramePr>
          <p:cNvPr id="11" name="Tabla 10">
            <a:extLst>
              <a:ext uri="{FF2B5EF4-FFF2-40B4-BE49-F238E27FC236}">
                <a16:creationId xmlns:a16="http://schemas.microsoft.com/office/drawing/2014/main" id="{14938805-5BEA-4A2C-A04D-8BAC01CAB435}"/>
              </a:ext>
            </a:extLst>
          </p:cNvPr>
          <p:cNvGraphicFramePr>
            <a:graphicFrameLocks noGrp="1"/>
          </p:cNvGraphicFramePr>
          <p:nvPr>
            <p:extLst>
              <p:ext uri="{D42A27DB-BD31-4B8C-83A1-F6EECF244321}">
                <p14:modId xmlns:p14="http://schemas.microsoft.com/office/powerpoint/2010/main" val="2586791837"/>
              </p:ext>
            </p:extLst>
          </p:nvPr>
        </p:nvGraphicFramePr>
        <p:xfrm>
          <a:off x="4572000" y="1280130"/>
          <a:ext cx="4572001" cy="3202431"/>
        </p:xfrm>
        <a:graphic>
          <a:graphicData uri="http://schemas.openxmlformats.org/drawingml/2006/table">
            <a:tbl>
              <a:tblPr firstRow="1" firstCol="1" bandRow="1">
                <a:tableStyleId>{5C22544A-7EE6-4342-B048-85BDC9FD1C3A}</a:tableStyleId>
              </a:tblPr>
              <a:tblGrid>
                <a:gridCol w="1008529">
                  <a:extLst>
                    <a:ext uri="{9D8B030D-6E8A-4147-A177-3AD203B41FA5}">
                      <a16:colId xmlns:a16="http://schemas.microsoft.com/office/drawing/2014/main" val="942758009"/>
                    </a:ext>
                  </a:extLst>
                </a:gridCol>
                <a:gridCol w="797219">
                  <a:extLst>
                    <a:ext uri="{9D8B030D-6E8A-4147-A177-3AD203B41FA5}">
                      <a16:colId xmlns:a16="http://schemas.microsoft.com/office/drawing/2014/main" val="1847678768"/>
                    </a:ext>
                  </a:extLst>
                </a:gridCol>
                <a:gridCol w="787615">
                  <a:extLst>
                    <a:ext uri="{9D8B030D-6E8A-4147-A177-3AD203B41FA5}">
                      <a16:colId xmlns:a16="http://schemas.microsoft.com/office/drawing/2014/main" val="1415988061"/>
                    </a:ext>
                  </a:extLst>
                </a:gridCol>
                <a:gridCol w="749192">
                  <a:extLst>
                    <a:ext uri="{9D8B030D-6E8A-4147-A177-3AD203B41FA5}">
                      <a16:colId xmlns:a16="http://schemas.microsoft.com/office/drawing/2014/main" val="935137924"/>
                    </a:ext>
                  </a:extLst>
                </a:gridCol>
                <a:gridCol w="451438">
                  <a:extLst>
                    <a:ext uri="{9D8B030D-6E8A-4147-A177-3AD203B41FA5}">
                      <a16:colId xmlns:a16="http://schemas.microsoft.com/office/drawing/2014/main" val="430568377"/>
                    </a:ext>
                  </a:extLst>
                </a:gridCol>
                <a:gridCol w="778008">
                  <a:extLst>
                    <a:ext uri="{9D8B030D-6E8A-4147-A177-3AD203B41FA5}">
                      <a16:colId xmlns:a16="http://schemas.microsoft.com/office/drawing/2014/main" val="2268767751"/>
                    </a:ext>
                  </a:extLst>
                </a:gridCol>
              </a:tblGrid>
              <a:tr h="1361137">
                <a:tc>
                  <a:txBody>
                    <a:bodyPr/>
                    <a:lstStyle/>
                    <a:p>
                      <a:pPr algn="ctr">
                        <a:lnSpc>
                          <a:spcPct val="150000"/>
                        </a:lnSpc>
                        <a:spcAft>
                          <a:spcPts val="800"/>
                        </a:spcAft>
                      </a:pPr>
                      <a:r>
                        <a:rPr lang="es-ES" sz="1300" dirty="0">
                          <a:effectLst/>
                        </a:rPr>
                        <a:t>Origen </a:t>
                      </a:r>
                      <a:br>
                        <a:rPr lang="es-ES" sz="1300" dirty="0">
                          <a:effectLst/>
                        </a:rPr>
                      </a:br>
                      <a:r>
                        <a:rPr lang="es-ES" sz="1300" dirty="0">
                          <a:effectLst/>
                        </a:rPr>
                        <a:t>de las variaciones</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Suma de </a:t>
                      </a:r>
                      <a:br>
                        <a:rPr lang="es-ES" sz="1300" dirty="0">
                          <a:effectLst/>
                        </a:rPr>
                      </a:br>
                      <a:r>
                        <a:rPr lang="es-ES" sz="1300" dirty="0">
                          <a:effectLst/>
                        </a:rPr>
                        <a:t>cuadrados</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Grados </a:t>
                      </a:r>
                      <a:br>
                        <a:rPr lang="es-ES" sz="1300" dirty="0">
                          <a:effectLst/>
                        </a:rPr>
                      </a:br>
                      <a:r>
                        <a:rPr lang="es-ES" sz="1300" dirty="0">
                          <a:effectLst/>
                        </a:rPr>
                        <a:t>de libertad</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Promedio de</a:t>
                      </a:r>
                      <a:br>
                        <a:rPr lang="es-ES" sz="1300" dirty="0">
                          <a:effectLst/>
                        </a:rPr>
                      </a:br>
                      <a:r>
                        <a:rPr lang="es-ES" sz="1300" dirty="0">
                          <a:effectLst/>
                        </a:rPr>
                        <a:t> los cuadrados</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a:effectLst/>
                        </a:rPr>
                        <a:t>F Calculado</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Valor </a:t>
                      </a:r>
                      <a:br>
                        <a:rPr lang="es-ES" sz="1300" dirty="0">
                          <a:effectLst/>
                        </a:rPr>
                      </a:br>
                      <a:r>
                        <a:rPr lang="es-ES" sz="1300" dirty="0">
                          <a:effectLst/>
                        </a:rPr>
                        <a:t>crítico para F</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22403314"/>
                  </a:ext>
                </a:extLst>
              </a:tr>
              <a:tr h="424526">
                <a:tc>
                  <a:txBody>
                    <a:bodyPr/>
                    <a:lstStyle/>
                    <a:p>
                      <a:pPr algn="ctr">
                        <a:lnSpc>
                          <a:spcPct val="150000"/>
                        </a:lnSpc>
                        <a:spcAft>
                          <a:spcPts val="800"/>
                        </a:spcAft>
                      </a:pPr>
                      <a:r>
                        <a:rPr lang="es-ES" sz="1300">
                          <a:effectLst/>
                        </a:rPr>
                        <a:t>Entre grupos</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14.66</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2</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a:effectLst/>
                        </a:rPr>
                        <a:t>7.33</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a:effectLst/>
                        </a:rPr>
                        <a:t>0.56</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3.89</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76865318"/>
                  </a:ext>
                </a:extLst>
              </a:tr>
              <a:tr h="897973">
                <a:tc>
                  <a:txBody>
                    <a:bodyPr/>
                    <a:lstStyle/>
                    <a:p>
                      <a:pPr algn="ctr">
                        <a:lnSpc>
                          <a:spcPct val="150000"/>
                        </a:lnSpc>
                        <a:spcAft>
                          <a:spcPts val="800"/>
                        </a:spcAft>
                      </a:pPr>
                      <a:r>
                        <a:rPr lang="es-ES" sz="1300">
                          <a:effectLst/>
                        </a:rPr>
                        <a:t>Dentro de los grupos</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156.01</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12</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13.00</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3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3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02213069"/>
                  </a:ext>
                </a:extLst>
              </a:tr>
              <a:tr h="424766">
                <a:tc>
                  <a:txBody>
                    <a:bodyPr/>
                    <a:lstStyle/>
                    <a:p>
                      <a:pPr algn="ctr">
                        <a:lnSpc>
                          <a:spcPct val="150000"/>
                        </a:lnSpc>
                        <a:spcAft>
                          <a:spcPts val="800"/>
                        </a:spcAft>
                      </a:pPr>
                      <a:r>
                        <a:rPr lang="es-ES" sz="1300">
                          <a:effectLst/>
                        </a:rPr>
                        <a:t>Total</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170.67</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a:effectLst/>
                        </a:rPr>
                        <a:t>14</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3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300" dirty="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300" dirty="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2207174"/>
                  </a:ext>
                </a:extLst>
              </a:tr>
            </a:tbl>
          </a:graphicData>
        </a:graphic>
      </p:graphicFrame>
      <p:sp>
        <p:nvSpPr>
          <p:cNvPr id="12" name="CuadroTexto 11">
            <a:extLst>
              <a:ext uri="{FF2B5EF4-FFF2-40B4-BE49-F238E27FC236}">
                <a16:creationId xmlns:a16="http://schemas.microsoft.com/office/drawing/2014/main" id="{B4D73605-D49E-406D-822B-C64CABD6393D}"/>
              </a:ext>
            </a:extLst>
          </p:cNvPr>
          <p:cNvSpPr txBox="1"/>
          <p:nvPr/>
        </p:nvSpPr>
        <p:spPr>
          <a:xfrm>
            <a:off x="194443" y="440390"/>
            <a:ext cx="4091451"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sz="1400" dirty="0"/>
              <a:t>ANALISIS DE LA VARIANZA (ANOVA DE 1 FACTOR)</a:t>
            </a:r>
          </a:p>
        </p:txBody>
      </p:sp>
      <p:sp>
        <p:nvSpPr>
          <p:cNvPr id="13" name="Título 1">
            <a:extLst>
              <a:ext uri="{FF2B5EF4-FFF2-40B4-BE49-F238E27FC236}">
                <a16:creationId xmlns:a16="http://schemas.microsoft.com/office/drawing/2014/main" id="{2518C1DF-6AE7-456C-BB3E-7B8EC83F854E}"/>
              </a:ext>
            </a:extLst>
          </p:cNvPr>
          <p:cNvSpPr txBox="1">
            <a:spLocks/>
          </p:cNvSpPr>
          <p:nvPr/>
        </p:nvSpPr>
        <p:spPr>
          <a:xfrm>
            <a:off x="1500892" y="88694"/>
            <a:ext cx="6713980" cy="414542"/>
          </a:xfrm>
          <a:prstGeom prst="rect">
            <a:avLst/>
          </a:prstGeom>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RESULTADOS DEL MODELAMIENTO CON CAESAR-LISFLOOD</a:t>
            </a:r>
            <a:r>
              <a:rPr lang="es-EC" sz="16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15" name="CuadroTexto 14">
            <a:extLst>
              <a:ext uri="{FF2B5EF4-FFF2-40B4-BE49-F238E27FC236}">
                <a16:creationId xmlns:a16="http://schemas.microsoft.com/office/drawing/2014/main" id="{69A37551-1F24-4237-AB29-4E2582641C92}"/>
              </a:ext>
            </a:extLst>
          </p:cNvPr>
          <p:cNvSpPr txBox="1"/>
          <p:nvPr/>
        </p:nvSpPr>
        <p:spPr>
          <a:xfrm>
            <a:off x="194185" y="4847782"/>
            <a:ext cx="6221784" cy="1324658"/>
          </a:xfrm>
          <a:prstGeom prst="rect">
            <a:avLst/>
          </a:prstGeom>
          <a:noFill/>
        </p:spPr>
        <p:txBody>
          <a:bodyPr wrap="square">
            <a:spAutoFit/>
          </a:bodyPr>
          <a:lstStyle/>
          <a:p>
            <a:pPr>
              <a:lnSpc>
                <a:spcPct val="200000"/>
              </a:lnSpc>
              <a:spcAft>
                <a:spcPts val="800"/>
              </a:spcAft>
            </a:pPr>
            <a:r>
              <a:rPr lang="es-ES" sz="1400" b="1" u="sng" dirty="0"/>
              <a:t>No existe diferencia significativa entre las áreas de afectación , si se utiliza el modelo CAESAR-Lisflood en sus dos modos: Catchment Mode, Reach Mode; o HEC-RAS. </a:t>
            </a:r>
            <a:r>
              <a:rPr lang="es-ES" sz="1400" b="1" dirty="0">
                <a:solidFill>
                  <a:srgbClr val="000000"/>
                </a:solidFill>
                <a:effectLst/>
                <a:ea typeface="Calibri" panose="020F0502020204030204" pitchFamily="34" charset="0"/>
              </a:rPr>
              <a:t>F crítico (F de Tabla) es mayor que Fc (F calculado)</a:t>
            </a:r>
            <a:endParaRPr lang="es-ES" sz="1400" b="1" u="sng" dirty="0"/>
          </a:p>
        </p:txBody>
      </p:sp>
      <p:sp>
        <p:nvSpPr>
          <p:cNvPr id="16" name="CuadroTexto 15">
            <a:extLst>
              <a:ext uri="{FF2B5EF4-FFF2-40B4-BE49-F238E27FC236}">
                <a16:creationId xmlns:a16="http://schemas.microsoft.com/office/drawing/2014/main" id="{2B934057-197F-43BF-AE52-20F2996EDD5F}"/>
              </a:ext>
            </a:extLst>
          </p:cNvPr>
          <p:cNvSpPr txBox="1"/>
          <p:nvPr/>
        </p:nvSpPr>
        <p:spPr>
          <a:xfrm>
            <a:off x="4103014" y="741026"/>
            <a:ext cx="2312955" cy="400110"/>
          </a:xfrm>
          <a:prstGeom prst="rect">
            <a:avLst/>
          </a:prstGeom>
          <a:noFill/>
        </p:spPr>
        <p:txBody>
          <a:bodyPr wrap="square" rtlCol="0">
            <a:spAutoFit/>
          </a:bodyPr>
          <a:lstStyle/>
          <a:p>
            <a:pPr algn="ctr"/>
            <a:r>
              <a:rPr lang="es-419" sz="2000" b="1" i="1" u="sng" dirty="0"/>
              <a:t>Áreas de afectación</a:t>
            </a:r>
          </a:p>
        </p:txBody>
      </p:sp>
    </p:spTree>
    <p:extLst>
      <p:ext uri="{BB962C8B-B14F-4D97-AF65-F5344CB8AC3E}">
        <p14:creationId xmlns:p14="http://schemas.microsoft.com/office/powerpoint/2010/main" val="3006459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80A1BEC7-1956-4D87-A60B-EAE61D9531C5}"/>
              </a:ext>
            </a:extLst>
          </p:cNvPr>
          <p:cNvPicPr>
            <a:picLocks noChangeAspect="1"/>
          </p:cNvPicPr>
          <p:nvPr/>
        </p:nvPicPr>
        <p:blipFill rotWithShape="1">
          <a:blip r:embed="rId2"/>
          <a:srcRect l="36787" t="43867" r="26071" b="22326"/>
          <a:stretch/>
        </p:blipFill>
        <p:spPr>
          <a:xfrm>
            <a:off x="102161" y="1039496"/>
            <a:ext cx="4578640" cy="2957564"/>
          </a:xfrm>
          <a:prstGeom prst="rect">
            <a:avLst/>
          </a:prstGeom>
        </p:spPr>
      </p:pic>
      <p:graphicFrame>
        <p:nvGraphicFramePr>
          <p:cNvPr id="10" name="Tabla 9">
            <a:extLst>
              <a:ext uri="{FF2B5EF4-FFF2-40B4-BE49-F238E27FC236}">
                <a16:creationId xmlns:a16="http://schemas.microsoft.com/office/drawing/2014/main" id="{B0E95F32-465B-4030-9CE3-E6E288652F8A}"/>
              </a:ext>
            </a:extLst>
          </p:cNvPr>
          <p:cNvGraphicFramePr>
            <a:graphicFrameLocks noGrp="1"/>
          </p:cNvGraphicFramePr>
          <p:nvPr>
            <p:extLst>
              <p:ext uri="{D42A27DB-BD31-4B8C-83A1-F6EECF244321}">
                <p14:modId xmlns:p14="http://schemas.microsoft.com/office/powerpoint/2010/main" val="1090920609"/>
              </p:ext>
            </p:extLst>
          </p:nvPr>
        </p:nvGraphicFramePr>
        <p:xfrm>
          <a:off x="4680801" y="1066115"/>
          <a:ext cx="4350657" cy="2900003"/>
        </p:xfrm>
        <a:graphic>
          <a:graphicData uri="http://schemas.openxmlformats.org/drawingml/2006/table">
            <a:tbl>
              <a:tblPr firstRow="1" firstCol="1" bandRow="1">
                <a:tableStyleId>{5C22544A-7EE6-4342-B048-85BDC9FD1C3A}</a:tableStyleId>
              </a:tblPr>
              <a:tblGrid>
                <a:gridCol w="950816">
                  <a:extLst>
                    <a:ext uri="{9D8B030D-6E8A-4147-A177-3AD203B41FA5}">
                      <a16:colId xmlns:a16="http://schemas.microsoft.com/office/drawing/2014/main" val="3891352616"/>
                    </a:ext>
                  </a:extLst>
                </a:gridCol>
                <a:gridCol w="751597">
                  <a:extLst>
                    <a:ext uri="{9D8B030D-6E8A-4147-A177-3AD203B41FA5}">
                      <a16:colId xmlns:a16="http://schemas.microsoft.com/office/drawing/2014/main" val="108141916"/>
                    </a:ext>
                  </a:extLst>
                </a:gridCol>
                <a:gridCol w="742542">
                  <a:extLst>
                    <a:ext uri="{9D8B030D-6E8A-4147-A177-3AD203B41FA5}">
                      <a16:colId xmlns:a16="http://schemas.microsoft.com/office/drawing/2014/main" val="1671826750"/>
                    </a:ext>
                  </a:extLst>
                </a:gridCol>
                <a:gridCol w="706319">
                  <a:extLst>
                    <a:ext uri="{9D8B030D-6E8A-4147-A177-3AD203B41FA5}">
                      <a16:colId xmlns:a16="http://schemas.microsoft.com/office/drawing/2014/main" val="981720831"/>
                    </a:ext>
                  </a:extLst>
                </a:gridCol>
                <a:gridCol w="465898">
                  <a:extLst>
                    <a:ext uri="{9D8B030D-6E8A-4147-A177-3AD203B41FA5}">
                      <a16:colId xmlns:a16="http://schemas.microsoft.com/office/drawing/2014/main" val="2963406830"/>
                    </a:ext>
                  </a:extLst>
                </a:gridCol>
                <a:gridCol w="733485">
                  <a:extLst>
                    <a:ext uri="{9D8B030D-6E8A-4147-A177-3AD203B41FA5}">
                      <a16:colId xmlns:a16="http://schemas.microsoft.com/office/drawing/2014/main" val="3251831190"/>
                    </a:ext>
                  </a:extLst>
                </a:gridCol>
              </a:tblGrid>
              <a:tr h="913839">
                <a:tc>
                  <a:txBody>
                    <a:bodyPr/>
                    <a:lstStyle/>
                    <a:p>
                      <a:pPr algn="ctr">
                        <a:lnSpc>
                          <a:spcPct val="150000"/>
                        </a:lnSpc>
                        <a:spcAft>
                          <a:spcPts val="800"/>
                        </a:spcAft>
                      </a:pPr>
                      <a:r>
                        <a:rPr lang="es-ES" sz="1300">
                          <a:effectLst/>
                        </a:rPr>
                        <a:t>Origen </a:t>
                      </a:r>
                      <a:br>
                        <a:rPr lang="es-ES" sz="1300">
                          <a:effectLst/>
                        </a:rPr>
                      </a:br>
                      <a:r>
                        <a:rPr lang="es-ES" sz="1300">
                          <a:effectLst/>
                        </a:rPr>
                        <a:t>de las variaciones</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Suma de </a:t>
                      </a:r>
                      <a:br>
                        <a:rPr lang="es-ES" sz="1300" dirty="0">
                          <a:effectLst/>
                        </a:rPr>
                      </a:br>
                      <a:r>
                        <a:rPr lang="es-ES" sz="1300" dirty="0">
                          <a:effectLst/>
                        </a:rPr>
                        <a:t>cuadrados</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Grados </a:t>
                      </a:r>
                      <a:br>
                        <a:rPr lang="es-ES" sz="1300" dirty="0">
                          <a:effectLst/>
                        </a:rPr>
                      </a:br>
                      <a:r>
                        <a:rPr lang="es-ES" sz="1300" dirty="0">
                          <a:effectLst/>
                        </a:rPr>
                        <a:t>de libertad</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Promedio de</a:t>
                      </a:r>
                      <a:br>
                        <a:rPr lang="es-ES" sz="1300" dirty="0">
                          <a:effectLst/>
                        </a:rPr>
                      </a:br>
                      <a:r>
                        <a:rPr lang="es-ES" sz="1300" dirty="0">
                          <a:effectLst/>
                        </a:rPr>
                        <a:t> los cuadrados</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F Calculado</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Valor </a:t>
                      </a:r>
                      <a:br>
                        <a:rPr lang="es-ES" sz="1300" dirty="0">
                          <a:effectLst/>
                        </a:rPr>
                      </a:br>
                      <a:r>
                        <a:rPr lang="es-ES" sz="1300" dirty="0">
                          <a:effectLst/>
                        </a:rPr>
                        <a:t>crítico para F</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43199582"/>
                  </a:ext>
                </a:extLst>
              </a:tr>
              <a:tr h="282861">
                <a:tc>
                  <a:txBody>
                    <a:bodyPr/>
                    <a:lstStyle/>
                    <a:p>
                      <a:pPr algn="ctr">
                        <a:lnSpc>
                          <a:spcPct val="150000"/>
                        </a:lnSpc>
                        <a:spcAft>
                          <a:spcPts val="800"/>
                        </a:spcAft>
                      </a:pPr>
                      <a:r>
                        <a:rPr lang="es-ES" sz="1300">
                          <a:effectLst/>
                        </a:rPr>
                        <a:t>Entre grupos</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a:effectLst/>
                        </a:rPr>
                        <a:t>0.18</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a:effectLst/>
                        </a:rPr>
                        <a:t>2</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0.09</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0.47</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a:effectLst/>
                        </a:rPr>
                        <a:t>3.89</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30425560"/>
                  </a:ext>
                </a:extLst>
              </a:tr>
              <a:tr h="598350">
                <a:tc>
                  <a:txBody>
                    <a:bodyPr/>
                    <a:lstStyle/>
                    <a:p>
                      <a:pPr algn="ctr">
                        <a:lnSpc>
                          <a:spcPct val="150000"/>
                        </a:lnSpc>
                        <a:spcAft>
                          <a:spcPts val="800"/>
                        </a:spcAft>
                      </a:pPr>
                      <a:r>
                        <a:rPr lang="es-ES" sz="1300">
                          <a:effectLst/>
                        </a:rPr>
                        <a:t>Dentro de los grupos</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2.27</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12</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a:effectLst/>
                        </a:rPr>
                        <a:t>0.19</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300" dirty="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a:effectLst/>
                        </a:rPr>
                        <a:t>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71451512"/>
                  </a:ext>
                </a:extLst>
              </a:tr>
              <a:tr h="282861">
                <a:tc>
                  <a:txBody>
                    <a:bodyPr/>
                    <a:lstStyle/>
                    <a:p>
                      <a:pPr algn="ctr">
                        <a:lnSpc>
                          <a:spcPct val="150000"/>
                        </a:lnSpc>
                        <a:spcAft>
                          <a:spcPts val="800"/>
                        </a:spcAft>
                      </a:pPr>
                      <a:r>
                        <a:rPr lang="es-ES" sz="1300">
                          <a:effectLst/>
                        </a:rPr>
                        <a:t>Total</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a:effectLst/>
                        </a:rPr>
                        <a:t>2.45</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a:effectLst/>
                        </a:rPr>
                        <a:t>14</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3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3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300" dirty="0">
                          <a:effectLst/>
                        </a:rPr>
                        <a:t> </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037949216"/>
                  </a:ext>
                </a:extLst>
              </a:tr>
            </a:tbl>
          </a:graphicData>
        </a:graphic>
      </p:graphicFrame>
      <p:sp>
        <p:nvSpPr>
          <p:cNvPr id="13" name="Título 1">
            <a:extLst>
              <a:ext uri="{FF2B5EF4-FFF2-40B4-BE49-F238E27FC236}">
                <a16:creationId xmlns:a16="http://schemas.microsoft.com/office/drawing/2014/main" id="{2518C1DF-6AE7-456C-BB3E-7B8EC83F854E}"/>
              </a:ext>
            </a:extLst>
          </p:cNvPr>
          <p:cNvSpPr txBox="1">
            <a:spLocks/>
          </p:cNvSpPr>
          <p:nvPr/>
        </p:nvSpPr>
        <p:spPr>
          <a:xfrm>
            <a:off x="1500892" y="88694"/>
            <a:ext cx="6713980" cy="414542"/>
          </a:xfrm>
          <a:prstGeom prst="rect">
            <a:avLst/>
          </a:prstGeom>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RESULTADOS DEL MODELAMIENTO CON CAESAR-LISFLOOD</a:t>
            </a:r>
            <a:r>
              <a:rPr lang="es-EC" sz="16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15" name="CuadroTexto 14">
            <a:extLst>
              <a:ext uri="{FF2B5EF4-FFF2-40B4-BE49-F238E27FC236}">
                <a16:creationId xmlns:a16="http://schemas.microsoft.com/office/drawing/2014/main" id="{69A37551-1F24-4237-AB29-4E2582641C92}"/>
              </a:ext>
            </a:extLst>
          </p:cNvPr>
          <p:cNvSpPr txBox="1"/>
          <p:nvPr/>
        </p:nvSpPr>
        <p:spPr>
          <a:xfrm>
            <a:off x="1500892" y="4133210"/>
            <a:ext cx="7305483" cy="1412694"/>
          </a:xfrm>
          <a:prstGeom prst="rect">
            <a:avLst/>
          </a:prstGeom>
          <a:noFill/>
        </p:spPr>
        <p:txBody>
          <a:bodyPr wrap="square">
            <a:spAutoFit/>
          </a:bodyPr>
          <a:lstStyle/>
          <a:p>
            <a:pPr>
              <a:lnSpc>
                <a:spcPct val="200000"/>
              </a:lnSpc>
              <a:spcAft>
                <a:spcPts val="800"/>
              </a:spcAft>
            </a:pPr>
            <a:r>
              <a:rPr lang="es-ES" sz="1500" b="1" u="sng" dirty="0"/>
              <a:t>No existe diferencia significativa entre las alturas  o profundidades de flujo si se utiliza el modelo CAESAR-Lisflood en sus dos modos: Catchment Mode, Reach Mode; o HEC-RAS. </a:t>
            </a:r>
            <a:r>
              <a:rPr lang="es-ES" sz="1500" b="1" dirty="0">
                <a:solidFill>
                  <a:srgbClr val="000000"/>
                </a:solidFill>
                <a:effectLst/>
                <a:ea typeface="Calibri" panose="020F0502020204030204" pitchFamily="34" charset="0"/>
              </a:rPr>
              <a:t>F crítico (F de Tabla) es mayor que Fc (F calculado)</a:t>
            </a:r>
            <a:endParaRPr lang="es-ES" sz="1500" b="1" u="sng" dirty="0"/>
          </a:p>
        </p:txBody>
      </p:sp>
      <p:sp>
        <p:nvSpPr>
          <p:cNvPr id="17" name="CuadroTexto 16">
            <a:extLst>
              <a:ext uri="{FF2B5EF4-FFF2-40B4-BE49-F238E27FC236}">
                <a16:creationId xmlns:a16="http://schemas.microsoft.com/office/drawing/2014/main" id="{B05416BC-B053-4675-91A3-AA86229A7414}"/>
              </a:ext>
            </a:extLst>
          </p:cNvPr>
          <p:cNvSpPr txBox="1"/>
          <p:nvPr/>
        </p:nvSpPr>
        <p:spPr>
          <a:xfrm>
            <a:off x="3473017" y="613377"/>
            <a:ext cx="3701505" cy="400110"/>
          </a:xfrm>
          <a:prstGeom prst="rect">
            <a:avLst/>
          </a:prstGeom>
          <a:noFill/>
        </p:spPr>
        <p:txBody>
          <a:bodyPr wrap="square" rtlCol="0">
            <a:spAutoFit/>
          </a:bodyPr>
          <a:lstStyle/>
          <a:p>
            <a:pPr algn="ctr"/>
            <a:r>
              <a:rPr lang="es-419" sz="2000" b="1" i="1" u="sng" dirty="0" err="1"/>
              <a:t>Álturas</a:t>
            </a:r>
            <a:r>
              <a:rPr lang="es-419" sz="2000" b="1" i="1" u="sng" dirty="0"/>
              <a:t> o profundidades de flujo </a:t>
            </a:r>
          </a:p>
        </p:txBody>
      </p:sp>
      <p:sp>
        <p:nvSpPr>
          <p:cNvPr id="11" name="CuadroTexto 10">
            <a:extLst>
              <a:ext uri="{FF2B5EF4-FFF2-40B4-BE49-F238E27FC236}">
                <a16:creationId xmlns:a16="http://schemas.microsoft.com/office/drawing/2014/main" id="{D88E8742-242F-4E66-87C2-E4ACD7FE3484}"/>
              </a:ext>
            </a:extLst>
          </p:cNvPr>
          <p:cNvSpPr txBox="1"/>
          <p:nvPr/>
        </p:nvSpPr>
        <p:spPr>
          <a:xfrm>
            <a:off x="102161" y="387248"/>
            <a:ext cx="4091451"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sz="1400" dirty="0"/>
              <a:t>ANALISIS DE LA VARIANZA (ANOVA DE 1 FACTOR)</a:t>
            </a:r>
          </a:p>
        </p:txBody>
      </p:sp>
    </p:spTree>
    <p:extLst>
      <p:ext uri="{BB962C8B-B14F-4D97-AF65-F5344CB8AC3E}">
        <p14:creationId xmlns:p14="http://schemas.microsoft.com/office/powerpoint/2010/main" val="117712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2518C1DF-6AE7-456C-BB3E-7B8EC83F854E}"/>
              </a:ext>
            </a:extLst>
          </p:cNvPr>
          <p:cNvSpPr txBox="1">
            <a:spLocks/>
          </p:cNvSpPr>
          <p:nvPr/>
        </p:nvSpPr>
        <p:spPr>
          <a:xfrm>
            <a:off x="1500892" y="88694"/>
            <a:ext cx="6713980" cy="414542"/>
          </a:xfrm>
          <a:prstGeom prst="rect">
            <a:avLst/>
          </a:prstGeom>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RESULTADOS DEL MODELAMIENTO CON CAESAR-LISFLOOD</a:t>
            </a:r>
            <a:r>
              <a:rPr lang="es-EC" sz="16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15" name="CuadroTexto 14">
            <a:extLst>
              <a:ext uri="{FF2B5EF4-FFF2-40B4-BE49-F238E27FC236}">
                <a16:creationId xmlns:a16="http://schemas.microsoft.com/office/drawing/2014/main" id="{69A37551-1F24-4237-AB29-4E2582641C92}"/>
              </a:ext>
            </a:extLst>
          </p:cNvPr>
          <p:cNvSpPr txBox="1"/>
          <p:nvPr/>
        </p:nvSpPr>
        <p:spPr>
          <a:xfrm>
            <a:off x="1205140" y="4235723"/>
            <a:ext cx="7305483" cy="1412694"/>
          </a:xfrm>
          <a:prstGeom prst="rect">
            <a:avLst/>
          </a:prstGeom>
          <a:noFill/>
        </p:spPr>
        <p:txBody>
          <a:bodyPr wrap="square">
            <a:spAutoFit/>
          </a:bodyPr>
          <a:lstStyle/>
          <a:p>
            <a:pPr algn="ctr">
              <a:lnSpc>
                <a:spcPct val="200000"/>
              </a:lnSpc>
              <a:spcAft>
                <a:spcPts val="800"/>
              </a:spcAft>
            </a:pPr>
            <a:r>
              <a:rPr lang="es-ES" sz="1500" b="1" u="sng" dirty="0"/>
              <a:t>No existe diferencia significativa entre el porcentaje de edificaciones afectadas, si se utiliza el modelo CAESAR-Lisflood en sus dos modos: Catchment Mode, Reach Mode; o HEC-RAS. </a:t>
            </a:r>
            <a:r>
              <a:rPr lang="es-ES" sz="1500" b="1" dirty="0">
                <a:solidFill>
                  <a:srgbClr val="000000"/>
                </a:solidFill>
                <a:effectLst/>
                <a:ea typeface="Calibri" panose="020F0502020204030204" pitchFamily="34" charset="0"/>
              </a:rPr>
              <a:t>F crítico (F de Tabla) es mayor que Fc (F calculado)</a:t>
            </a:r>
            <a:endParaRPr lang="es-ES" sz="1500" b="1" u="sng" dirty="0"/>
          </a:p>
        </p:txBody>
      </p:sp>
      <p:sp>
        <p:nvSpPr>
          <p:cNvPr id="17" name="CuadroTexto 16">
            <a:extLst>
              <a:ext uri="{FF2B5EF4-FFF2-40B4-BE49-F238E27FC236}">
                <a16:creationId xmlns:a16="http://schemas.microsoft.com/office/drawing/2014/main" id="{B05416BC-B053-4675-91A3-AA86229A7414}"/>
              </a:ext>
            </a:extLst>
          </p:cNvPr>
          <p:cNvSpPr txBox="1"/>
          <p:nvPr/>
        </p:nvSpPr>
        <p:spPr>
          <a:xfrm>
            <a:off x="3038741" y="804645"/>
            <a:ext cx="5150478" cy="400110"/>
          </a:xfrm>
          <a:prstGeom prst="rect">
            <a:avLst/>
          </a:prstGeom>
          <a:noFill/>
        </p:spPr>
        <p:txBody>
          <a:bodyPr wrap="square" rtlCol="0">
            <a:spAutoFit/>
          </a:bodyPr>
          <a:lstStyle/>
          <a:p>
            <a:pPr algn="ctr"/>
            <a:r>
              <a:rPr lang="es-419" sz="2000" b="1" i="1" u="sng" dirty="0"/>
              <a:t>Porcentaje de edificaciones afectadas  </a:t>
            </a:r>
          </a:p>
        </p:txBody>
      </p:sp>
      <p:graphicFrame>
        <p:nvGraphicFramePr>
          <p:cNvPr id="7" name="Gráfico 6">
            <a:extLst>
              <a:ext uri="{FF2B5EF4-FFF2-40B4-BE49-F238E27FC236}">
                <a16:creationId xmlns:a16="http://schemas.microsoft.com/office/drawing/2014/main" id="{5C6D31DD-3421-40E3-86E9-90B3589352D4}"/>
              </a:ext>
            </a:extLst>
          </p:cNvPr>
          <p:cNvGraphicFramePr/>
          <p:nvPr>
            <p:extLst>
              <p:ext uri="{D42A27DB-BD31-4B8C-83A1-F6EECF244321}">
                <p14:modId xmlns:p14="http://schemas.microsoft.com/office/powerpoint/2010/main" val="3264803488"/>
              </p:ext>
            </p:extLst>
          </p:nvPr>
        </p:nvGraphicFramePr>
        <p:xfrm>
          <a:off x="-133652" y="1209583"/>
          <a:ext cx="5495925" cy="33393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a 7">
            <a:extLst>
              <a:ext uri="{FF2B5EF4-FFF2-40B4-BE49-F238E27FC236}">
                <a16:creationId xmlns:a16="http://schemas.microsoft.com/office/drawing/2014/main" id="{259457B7-7E21-4024-A7E1-FFC420CD1452}"/>
              </a:ext>
            </a:extLst>
          </p:cNvPr>
          <p:cNvGraphicFramePr>
            <a:graphicFrameLocks noGrp="1"/>
          </p:cNvGraphicFramePr>
          <p:nvPr>
            <p:extLst>
              <p:ext uri="{D42A27DB-BD31-4B8C-83A1-F6EECF244321}">
                <p14:modId xmlns:p14="http://schemas.microsoft.com/office/powerpoint/2010/main" val="3173324754"/>
              </p:ext>
            </p:extLst>
          </p:nvPr>
        </p:nvGraphicFramePr>
        <p:xfrm>
          <a:off x="5066851" y="1372570"/>
          <a:ext cx="4077149" cy="2537025"/>
        </p:xfrm>
        <a:graphic>
          <a:graphicData uri="http://schemas.openxmlformats.org/drawingml/2006/table">
            <a:tbl>
              <a:tblPr firstRow="1" firstCol="1" bandRow="1">
                <a:tableStyleId>{5C22544A-7EE6-4342-B048-85BDC9FD1C3A}</a:tableStyleId>
              </a:tblPr>
              <a:tblGrid>
                <a:gridCol w="899371">
                  <a:extLst>
                    <a:ext uri="{9D8B030D-6E8A-4147-A177-3AD203B41FA5}">
                      <a16:colId xmlns:a16="http://schemas.microsoft.com/office/drawing/2014/main" val="54760175"/>
                    </a:ext>
                  </a:extLst>
                </a:gridCol>
                <a:gridCol w="710932">
                  <a:extLst>
                    <a:ext uri="{9D8B030D-6E8A-4147-A177-3AD203B41FA5}">
                      <a16:colId xmlns:a16="http://schemas.microsoft.com/office/drawing/2014/main" val="2961594848"/>
                    </a:ext>
                  </a:extLst>
                </a:gridCol>
                <a:gridCol w="702365">
                  <a:extLst>
                    <a:ext uri="{9D8B030D-6E8A-4147-A177-3AD203B41FA5}">
                      <a16:colId xmlns:a16="http://schemas.microsoft.com/office/drawing/2014/main" val="2515513996"/>
                    </a:ext>
                  </a:extLst>
                </a:gridCol>
                <a:gridCol w="668105">
                  <a:extLst>
                    <a:ext uri="{9D8B030D-6E8A-4147-A177-3AD203B41FA5}">
                      <a16:colId xmlns:a16="http://schemas.microsoft.com/office/drawing/2014/main" val="117115006"/>
                    </a:ext>
                  </a:extLst>
                </a:gridCol>
                <a:gridCol w="402576">
                  <a:extLst>
                    <a:ext uri="{9D8B030D-6E8A-4147-A177-3AD203B41FA5}">
                      <a16:colId xmlns:a16="http://schemas.microsoft.com/office/drawing/2014/main" val="146874103"/>
                    </a:ext>
                  </a:extLst>
                </a:gridCol>
                <a:gridCol w="693800">
                  <a:extLst>
                    <a:ext uri="{9D8B030D-6E8A-4147-A177-3AD203B41FA5}">
                      <a16:colId xmlns:a16="http://schemas.microsoft.com/office/drawing/2014/main" val="283074641"/>
                    </a:ext>
                  </a:extLst>
                </a:gridCol>
              </a:tblGrid>
              <a:tr h="1446754">
                <a:tc>
                  <a:txBody>
                    <a:bodyPr/>
                    <a:lstStyle/>
                    <a:p>
                      <a:pPr algn="ctr">
                        <a:lnSpc>
                          <a:spcPct val="150000"/>
                        </a:lnSpc>
                        <a:spcAft>
                          <a:spcPts val="800"/>
                        </a:spcAft>
                      </a:pPr>
                      <a:r>
                        <a:rPr lang="es-ES" sz="1100" dirty="0">
                          <a:effectLst/>
                        </a:rPr>
                        <a:t>Origen </a:t>
                      </a:r>
                      <a:br>
                        <a:rPr lang="es-ES" sz="1100" dirty="0">
                          <a:effectLst/>
                        </a:rPr>
                      </a:br>
                      <a:r>
                        <a:rPr lang="es-ES" sz="1100" dirty="0">
                          <a:effectLst/>
                        </a:rPr>
                        <a:t>de las variaciones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Suma de </a:t>
                      </a:r>
                      <a:br>
                        <a:rPr lang="es-ES" sz="1100" dirty="0">
                          <a:effectLst/>
                        </a:rPr>
                      </a:br>
                      <a:r>
                        <a:rPr lang="es-ES" sz="1100" dirty="0">
                          <a:effectLst/>
                        </a:rPr>
                        <a:t>cuadrados</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Grados </a:t>
                      </a:r>
                      <a:br>
                        <a:rPr lang="es-ES" sz="1100" dirty="0">
                          <a:effectLst/>
                        </a:rPr>
                      </a:br>
                      <a:r>
                        <a:rPr lang="es-ES" sz="1100" dirty="0">
                          <a:effectLst/>
                        </a:rPr>
                        <a:t>de libertad</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Promedio de</a:t>
                      </a:r>
                      <a:br>
                        <a:rPr lang="es-ES" sz="1100">
                          <a:effectLst/>
                        </a:rPr>
                      </a:br>
                      <a:r>
                        <a:rPr lang="es-ES" sz="1100">
                          <a:effectLst/>
                        </a:rPr>
                        <a:t> los cuadrados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F Calculado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Valor </a:t>
                      </a:r>
                      <a:br>
                        <a:rPr lang="es-ES" sz="1100">
                          <a:effectLst/>
                        </a:rPr>
                      </a:br>
                      <a:r>
                        <a:rPr lang="es-ES" sz="1100">
                          <a:effectLst/>
                        </a:rPr>
                        <a:t>crítico para F</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90096248"/>
                  </a:ext>
                </a:extLst>
              </a:tr>
              <a:tr h="264939">
                <a:tc>
                  <a:txBody>
                    <a:bodyPr/>
                    <a:lstStyle/>
                    <a:p>
                      <a:pPr algn="ctr">
                        <a:lnSpc>
                          <a:spcPct val="150000"/>
                        </a:lnSpc>
                        <a:spcAft>
                          <a:spcPts val="800"/>
                        </a:spcAft>
                      </a:pPr>
                      <a:r>
                        <a:rPr lang="es-ES" sz="1100">
                          <a:effectLst/>
                        </a:rPr>
                        <a:t>Entre grupos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153.47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76.73</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0.29</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3.89</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6725380"/>
                  </a:ext>
                </a:extLst>
              </a:tr>
              <a:tr h="560393">
                <a:tc>
                  <a:txBody>
                    <a:bodyPr/>
                    <a:lstStyle/>
                    <a:p>
                      <a:pPr algn="ctr">
                        <a:lnSpc>
                          <a:spcPct val="150000"/>
                        </a:lnSpc>
                        <a:spcAft>
                          <a:spcPts val="800"/>
                        </a:spcAft>
                      </a:pPr>
                      <a:r>
                        <a:rPr lang="es-ES" sz="1100">
                          <a:effectLst/>
                        </a:rPr>
                        <a:t>Dentro de los grupos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3163.68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12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263.63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60862932"/>
                  </a:ext>
                </a:extLst>
              </a:tr>
              <a:tr h="264939">
                <a:tc>
                  <a:txBody>
                    <a:bodyPr/>
                    <a:lstStyle/>
                    <a:p>
                      <a:pPr algn="ctr">
                        <a:lnSpc>
                          <a:spcPct val="150000"/>
                        </a:lnSpc>
                        <a:spcAft>
                          <a:spcPts val="800"/>
                        </a:spcAft>
                      </a:pPr>
                      <a:r>
                        <a:rPr lang="es-ES" sz="1100" dirty="0">
                          <a:effectLst/>
                        </a:rPr>
                        <a:t>Total</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a:effectLst/>
                        </a:rPr>
                        <a:t>3317.14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800"/>
                        </a:spcAft>
                      </a:pPr>
                      <a:r>
                        <a:rPr lang="es-ES" sz="1100" dirty="0">
                          <a:effectLst/>
                        </a:rPr>
                        <a:t>14</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100" dirty="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24967925"/>
                  </a:ext>
                </a:extLst>
              </a:tr>
            </a:tbl>
          </a:graphicData>
        </a:graphic>
      </p:graphicFrame>
      <p:sp>
        <p:nvSpPr>
          <p:cNvPr id="9" name="CuadroTexto 8">
            <a:extLst>
              <a:ext uri="{FF2B5EF4-FFF2-40B4-BE49-F238E27FC236}">
                <a16:creationId xmlns:a16="http://schemas.microsoft.com/office/drawing/2014/main" id="{126E6BAE-2B0F-486D-B745-1CF29189D587}"/>
              </a:ext>
            </a:extLst>
          </p:cNvPr>
          <p:cNvSpPr txBox="1"/>
          <p:nvPr/>
        </p:nvSpPr>
        <p:spPr>
          <a:xfrm>
            <a:off x="321052" y="508064"/>
            <a:ext cx="4091451"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sz="1400" dirty="0"/>
              <a:t>ANALISIS DE LA VARIANZA (ANOVA DE 1 FACTOR)</a:t>
            </a:r>
          </a:p>
        </p:txBody>
      </p:sp>
    </p:spTree>
    <p:extLst>
      <p:ext uri="{BB962C8B-B14F-4D97-AF65-F5344CB8AC3E}">
        <p14:creationId xmlns:p14="http://schemas.microsoft.com/office/powerpoint/2010/main" val="3815880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BA8EF91A-F1D2-4FAD-A628-D8EE1F78B9F8}"/>
              </a:ext>
            </a:extLst>
          </p:cNvPr>
          <p:cNvGraphicFramePr/>
          <p:nvPr>
            <p:extLst>
              <p:ext uri="{D42A27DB-BD31-4B8C-83A1-F6EECF244321}">
                <p14:modId xmlns:p14="http://schemas.microsoft.com/office/powerpoint/2010/main" val="972294317"/>
              </p:ext>
            </p:extLst>
          </p:nvPr>
        </p:nvGraphicFramePr>
        <p:xfrm>
          <a:off x="1500892" y="424477"/>
          <a:ext cx="6583208" cy="3234686"/>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CCC9816C-202D-45D3-A352-7643A8B57656}"/>
              </a:ext>
            </a:extLst>
          </p:cNvPr>
          <p:cNvSpPr txBox="1"/>
          <p:nvPr/>
        </p:nvSpPr>
        <p:spPr>
          <a:xfrm>
            <a:off x="595750" y="317673"/>
            <a:ext cx="4091451"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sz="1400" dirty="0"/>
              <a:t>PORCENTAJE DE AFECTACIÓN EN BARRIOS </a:t>
            </a:r>
          </a:p>
        </p:txBody>
      </p:sp>
      <p:sp>
        <p:nvSpPr>
          <p:cNvPr id="6" name="Título 1">
            <a:extLst>
              <a:ext uri="{FF2B5EF4-FFF2-40B4-BE49-F238E27FC236}">
                <a16:creationId xmlns:a16="http://schemas.microsoft.com/office/drawing/2014/main" id="{44D09D9D-4440-4B0F-9898-1F8EC3FC90CE}"/>
              </a:ext>
            </a:extLst>
          </p:cNvPr>
          <p:cNvSpPr txBox="1">
            <a:spLocks/>
          </p:cNvSpPr>
          <p:nvPr/>
        </p:nvSpPr>
        <p:spPr>
          <a:xfrm>
            <a:off x="1500892" y="88694"/>
            <a:ext cx="6713980" cy="414542"/>
          </a:xfrm>
          <a:prstGeom prst="rect">
            <a:avLst/>
          </a:prstGeom>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RESULTADOS DEL MODELAMIENTO CON CAESAR-LISFLOOD</a:t>
            </a:r>
            <a:r>
              <a:rPr lang="es-EC" sz="16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graphicFrame>
        <p:nvGraphicFramePr>
          <p:cNvPr id="7" name="Gráfico 6">
            <a:extLst>
              <a:ext uri="{FF2B5EF4-FFF2-40B4-BE49-F238E27FC236}">
                <a16:creationId xmlns:a16="http://schemas.microsoft.com/office/drawing/2014/main" id="{AB0AAB6C-3190-47A0-BEEC-008392542F01}"/>
              </a:ext>
            </a:extLst>
          </p:cNvPr>
          <p:cNvGraphicFramePr/>
          <p:nvPr>
            <p:extLst>
              <p:ext uri="{D42A27DB-BD31-4B8C-83A1-F6EECF244321}">
                <p14:modId xmlns:p14="http://schemas.microsoft.com/office/powerpoint/2010/main" val="3154216738"/>
              </p:ext>
            </p:extLst>
          </p:nvPr>
        </p:nvGraphicFramePr>
        <p:xfrm>
          <a:off x="1500892" y="3612614"/>
          <a:ext cx="6883453" cy="25360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461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20385A9-CF61-4BE9-97DC-71A7E4867315}"/>
              </a:ext>
            </a:extLst>
          </p:cNvPr>
          <p:cNvSpPr txBox="1">
            <a:spLocks/>
          </p:cNvSpPr>
          <p:nvPr/>
        </p:nvSpPr>
        <p:spPr>
          <a:xfrm>
            <a:off x="150518" y="175868"/>
            <a:ext cx="6874870" cy="7935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PLANTEAMIENTO DEL PROBLEMA</a:t>
            </a:r>
          </a:p>
        </p:txBody>
      </p:sp>
      <p:sp>
        <p:nvSpPr>
          <p:cNvPr id="6" name="Rectángulo: esquinas superiores redondeadas 5">
            <a:extLst>
              <a:ext uri="{FF2B5EF4-FFF2-40B4-BE49-F238E27FC236}">
                <a16:creationId xmlns:a16="http://schemas.microsoft.com/office/drawing/2014/main" id="{63E78E8C-2D30-48A2-8005-5A56EFEE71CE}"/>
              </a:ext>
            </a:extLst>
          </p:cNvPr>
          <p:cNvSpPr/>
          <p:nvPr/>
        </p:nvSpPr>
        <p:spPr>
          <a:xfrm>
            <a:off x="3587953" y="998806"/>
            <a:ext cx="2560319" cy="675250"/>
          </a:xfrm>
          <a:prstGeom prst="round2Same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b="1" dirty="0">
                <a:solidFill>
                  <a:schemeClr val="tx1"/>
                </a:solidFill>
              </a:rPr>
              <a:t>INUNDACIONES EN EL CANTÓN PORTOVIEJO </a:t>
            </a:r>
          </a:p>
        </p:txBody>
      </p:sp>
      <p:sp>
        <p:nvSpPr>
          <p:cNvPr id="7" name="CuadroTexto 6">
            <a:extLst>
              <a:ext uri="{FF2B5EF4-FFF2-40B4-BE49-F238E27FC236}">
                <a16:creationId xmlns:a16="http://schemas.microsoft.com/office/drawing/2014/main" id="{BE3A14FC-042F-4050-B151-8B83B7425246}"/>
              </a:ext>
            </a:extLst>
          </p:cNvPr>
          <p:cNvSpPr txBox="1"/>
          <p:nvPr/>
        </p:nvSpPr>
        <p:spPr>
          <a:xfrm>
            <a:off x="288731" y="2129959"/>
            <a:ext cx="3629465" cy="344979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b="1" dirty="0"/>
              <a:t>CAUSAS</a:t>
            </a:r>
          </a:p>
          <a:p>
            <a:pPr marL="285750" indent="-285750" algn="ctr">
              <a:lnSpc>
                <a:spcPct val="150000"/>
              </a:lnSpc>
              <a:buFont typeface="Wingdings" panose="05000000000000000000" pitchFamily="2" charset="2"/>
              <a:buChar char="Ø"/>
            </a:pPr>
            <a:r>
              <a:rPr lang="es-419" sz="1500" dirty="0"/>
              <a:t>Eventos de lluvias extremas </a:t>
            </a:r>
          </a:p>
          <a:p>
            <a:pPr marL="285750" indent="-285750" algn="ctr">
              <a:lnSpc>
                <a:spcPct val="150000"/>
              </a:lnSpc>
              <a:buFont typeface="Wingdings" panose="05000000000000000000" pitchFamily="2" charset="2"/>
              <a:buChar char="Ø"/>
            </a:pPr>
            <a:r>
              <a:rPr lang="es-419" sz="1500" dirty="0"/>
              <a:t>Poblaciones se asientan en llanuras adyacentes al río</a:t>
            </a:r>
          </a:p>
          <a:p>
            <a:pPr marL="285750" indent="-285750" algn="ctr">
              <a:lnSpc>
                <a:spcPct val="150000"/>
              </a:lnSpc>
              <a:buFont typeface="Wingdings" panose="05000000000000000000" pitchFamily="2" charset="2"/>
              <a:buChar char="Ø"/>
            </a:pPr>
            <a:r>
              <a:rPr lang="es-419" sz="1500" dirty="0"/>
              <a:t>Erosion del suelo debido a la deforestación ( disminuye infiltración)</a:t>
            </a:r>
          </a:p>
          <a:p>
            <a:pPr marL="285750" indent="-285750" algn="ctr">
              <a:lnSpc>
                <a:spcPct val="150000"/>
              </a:lnSpc>
              <a:buFont typeface="Wingdings" panose="05000000000000000000" pitchFamily="2" charset="2"/>
              <a:buChar char="Ø"/>
            </a:pPr>
            <a:r>
              <a:rPr lang="es-419" sz="1500" dirty="0"/>
              <a:t>Falta de políticas de planeamiento urbano</a:t>
            </a:r>
          </a:p>
          <a:p>
            <a:pPr marL="285750" indent="-285750" algn="ctr">
              <a:lnSpc>
                <a:spcPct val="150000"/>
              </a:lnSpc>
              <a:buFont typeface="Wingdings" panose="05000000000000000000" pitchFamily="2" charset="2"/>
              <a:buChar char="Ø"/>
            </a:pPr>
            <a:r>
              <a:rPr lang="es-419" sz="1500" dirty="0"/>
              <a:t>Disposición incorrecta de los residuos </a:t>
            </a:r>
          </a:p>
          <a:p>
            <a:pPr marL="285750" indent="-285750" algn="ctr">
              <a:lnSpc>
                <a:spcPct val="150000"/>
              </a:lnSpc>
              <a:buFont typeface="Wingdings" panose="05000000000000000000" pitchFamily="2" charset="2"/>
              <a:buChar char="Ø"/>
            </a:pPr>
            <a:r>
              <a:rPr lang="es-419" sz="1500" dirty="0"/>
              <a:t>Azolvamiento de la presa poza honda </a:t>
            </a:r>
          </a:p>
        </p:txBody>
      </p:sp>
      <p:sp>
        <p:nvSpPr>
          <p:cNvPr id="8" name="CuadroTexto 7">
            <a:extLst>
              <a:ext uri="{FF2B5EF4-FFF2-40B4-BE49-F238E27FC236}">
                <a16:creationId xmlns:a16="http://schemas.microsoft.com/office/drawing/2014/main" id="{3772AF85-396A-4D0C-8AE6-6211B226A9F6}"/>
              </a:ext>
            </a:extLst>
          </p:cNvPr>
          <p:cNvSpPr txBox="1"/>
          <p:nvPr/>
        </p:nvSpPr>
        <p:spPr>
          <a:xfrm>
            <a:off x="5304211" y="2188778"/>
            <a:ext cx="3629465" cy="15569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lnSpc>
                <a:spcPct val="200000"/>
              </a:lnSpc>
            </a:pPr>
            <a:r>
              <a:rPr lang="es-419" sz="1500" b="1" dirty="0"/>
              <a:t>CONSECUENCIAS</a:t>
            </a:r>
          </a:p>
          <a:p>
            <a:pPr marL="285750" indent="-285750" algn="ctr">
              <a:lnSpc>
                <a:spcPct val="150000"/>
              </a:lnSpc>
              <a:buFont typeface="Wingdings" panose="05000000000000000000" pitchFamily="2" charset="2"/>
              <a:buChar char="Ø"/>
            </a:pPr>
            <a:r>
              <a:rPr lang="es-419" sz="1500" dirty="0"/>
              <a:t>Destrucción de edificaciones</a:t>
            </a:r>
          </a:p>
          <a:p>
            <a:pPr marL="285750" indent="-285750" algn="ctr">
              <a:lnSpc>
                <a:spcPct val="150000"/>
              </a:lnSpc>
              <a:buFont typeface="Wingdings" panose="05000000000000000000" pitchFamily="2" charset="2"/>
              <a:buChar char="Ø"/>
            </a:pPr>
            <a:r>
              <a:rPr lang="es-419" sz="1500" dirty="0"/>
              <a:t>Afectación a tierras agrícolas </a:t>
            </a:r>
          </a:p>
          <a:p>
            <a:pPr marL="285750" indent="-285750" algn="ctr">
              <a:lnSpc>
                <a:spcPct val="150000"/>
              </a:lnSpc>
              <a:buFont typeface="Wingdings" panose="05000000000000000000" pitchFamily="2" charset="2"/>
              <a:buChar char="Ø"/>
            </a:pPr>
            <a:r>
              <a:rPr lang="es-419" sz="1500" dirty="0"/>
              <a:t>Pérdidas de vidas humanas </a:t>
            </a:r>
          </a:p>
        </p:txBody>
      </p:sp>
      <p:cxnSp>
        <p:nvCxnSpPr>
          <p:cNvPr id="10" name="Conector: angular 9">
            <a:extLst>
              <a:ext uri="{FF2B5EF4-FFF2-40B4-BE49-F238E27FC236}">
                <a16:creationId xmlns:a16="http://schemas.microsoft.com/office/drawing/2014/main" id="{43BE76D1-7580-49A8-ABA1-5D01BE12D2CC}"/>
              </a:ext>
            </a:extLst>
          </p:cNvPr>
          <p:cNvCxnSpPr>
            <a:cxnSpLocks/>
            <a:stCxn id="6" idx="2"/>
            <a:endCxn id="7" idx="0"/>
          </p:cNvCxnSpPr>
          <p:nvPr/>
        </p:nvCxnSpPr>
        <p:spPr>
          <a:xfrm rot="10800000" flipV="1">
            <a:off x="2103465" y="1336431"/>
            <a:ext cx="1484489" cy="79352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angular 11">
            <a:extLst>
              <a:ext uri="{FF2B5EF4-FFF2-40B4-BE49-F238E27FC236}">
                <a16:creationId xmlns:a16="http://schemas.microsoft.com/office/drawing/2014/main" id="{3ED10870-A8A2-4B07-892A-EBDBF37D267C}"/>
              </a:ext>
            </a:extLst>
          </p:cNvPr>
          <p:cNvCxnSpPr>
            <a:cxnSpLocks/>
            <a:stCxn id="6" idx="0"/>
            <a:endCxn id="8" idx="0"/>
          </p:cNvCxnSpPr>
          <p:nvPr/>
        </p:nvCxnSpPr>
        <p:spPr>
          <a:xfrm>
            <a:off x="6148272" y="1336431"/>
            <a:ext cx="970672" cy="85234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95B4CBFF-AF59-4038-9C60-A5AAE0B32886}"/>
              </a:ext>
            </a:extLst>
          </p:cNvPr>
          <p:cNvSpPr txBox="1"/>
          <p:nvPr/>
        </p:nvSpPr>
        <p:spPr>
          <a:xfrm>
            <a:off x="-27446" y="6311115"/>
            <a:ext cx="6846735" cy="369332"/>
          </a:xfrm>
          <a:prstGeom prst="rect">
            <a:avLst/>
          </a:prstGeom>
          <a:noFill/>
        </p:spPr>
        <p:txBody>
          <a:bodyPr wrap="square">
            <a:spAutoFit/>
          </a:bodyPr>
          <a:lstStyle/>
          <a:p>
            <a:r>
              <a:rPr lang="es-ES" sz="1800" dirty="0">
                <a:solidFill>
                  <a:srgbClr val="000000"/>
                </a:solidFill>
                <a:effectLst/>
                <a:latin typeface="Calibri" panose="020F0502020204030204" pitchFamily="34" charset="0"/>
                <a:ea typeface="Calibri" panose="020F0502020204030204" pitchFamily="34" charset="0"/>
              </a:rPr>
              <a:t>(López, 2015; Burgos et al., 2019; GAD PORTOVIEJO, 2017) </a:t>
            </a:r>
            <a:endParaRPr lang="es-419" dirty="0"/>
          </a:p>
        </p:txBody>
      </p:sp>
      <p:pic>
        <p:nvPicPr>
          <p:cNvPr id="5" name="Imagen 4">
            <a:extLst>
              <a:ext uri="{FF2B5EF4-FFF2-40B4-BE49-F238E27FC236}">
                <a16:creationId xmlns:a16="http://schemas.microsoft.com/office/drawing/2014/main" id="{7B2045B4-31EA-40F1-8E7D-B5B6513E3BC7}"/>
              </a:ext>
            </a:extLst>
          </p:cNvPr>
          <p:cNvPicPr>
            <a:picLocks noChangeAspect="1"/>
          </p:cNvPicPr>
          <p:nvPr/>
        </p:nvPicPr>
        <p:blipFill rotWithShape="1">
          <a:blip r:embed="rId2"/>
          <a:srcRect l="23005" t="38881" r="43303" b="18020"/>
          <a:stretch/>
        </p:blipFill>
        <p:spPr>
          <a:xfrm>
            <a:off x="4080320" y="3791824"/>
            <a:ext cx="3080825" cy="2215661"/>
          </a:xfrm>
          <a:prstGeom prst="rect">
            <a:avLst/>
          </a:prstGeom>
        </p:spPr>
      </p:pic>
    </p:spTree>
    <p:extLst>
      <p:ext uri="{BB962C8B-B14F-4D97-AF65-F5344CB8AC3E}">
        <p14:creationId xmlns:p14="http://schemas.microsoft.com/office/powerpoint/2010/main" val="1241129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7EDDB6F-D8E7-4C28-885A-FE8DEC4ADFA8}"/>
              </a:ext>
            </a:extLst>
          </p:cNvPr>
          <p:cNvSpPr txBox="1">
            <a:spLocks/>
          </p:cNvSpPr>
          <p:nvPr/>
        </p:nvSpPr>
        <p:spPr>
          <a:xfrm>
            <a:off x="1500892" y="88694"/>
            <a:ext cx="6713980" cy="414542"/>
          </a:xfrm>
          <a:prstGeom prst="rect">
            <a:avLst/>
          </a:prstGeom>
        </p:spPr>
        <p:txBody>
          <a:bodyP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RESULTADOS DEL MODELAMIENTO CON CAESAR-LISFLOOD</a:t>
            </a:r>
            <a:r>
              <a:rPr lang="es-EC" sz="16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5" name="CuadroTexto 4">
            <a:extLst>
              <a:ext uri="{FF2B5EF4-FFF2-40B4-BE49-F238E27FC236}">
                <a16:creationId xmlns:a16="http://schemas.microsoft.com/office/drawing/2014/main" id="{9BCC6145-D0DA-47FE-BD31-3724A4F52A37}"/>
              </a:ext>
            </a:extLst>
          </p:cNvPr>
          <p:cNvSpPr txBox="1"/>
          <p:nvPr/>
        </p:nvSpPr>
        <p:spPr>
          <a:xfrm>
            <a:off x="3395221" y="348698"/>
            <a:ext cx="4091451"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sz="1400" dirty="0"/>
              <a:t>ANALISIS DEL PELIGRO DE INUNDACIONES</a:t>
            </a:r>
          </a:p>
        </p:txBody>
      </p:sp>
      <p:graphicFrame>
        <p:nvGraphicFramePr>
          <p:cNvPr id="6" name="Diagrama 5">
            <a:extLst>
              <a:ext uri="{FF2B5EF4-FFF2-40B4-BE49-F238E27FC236}">
                <a16:creationId xmlns:a16="http://schemas.microsoft.com/office/drawing/2014/main" id="{88BE68C5-9684-44F2-B30A-70F46CDE7641}"/>
              </a:ext>
            </a:extLst>
          </p:cNvPr>
          <p:cNvGraphicFramePr/>
          <p:nvPr>
            <p:extLst>
              <p:ext uri="{D42A27DB-BD31-4B8C-83A1-F6EECF244321}">
                <p14:modId xmlns:p14="http://schemas.microsoft.com/office/powerpoint/2010/main" val="3635128058"/>
              </p:ext>
            </p:extLst>
          </p:nvPr>
        </p:nvGraphicFramePr>
        <p:xfrm>
          <a:off x="-183238" y="570218"/>
          <a:ext cx="4091451" cy="2229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a 7">
            <a:extLst>
              <a:ext uri="{FF2B5EF4-FFF2-40B4-BE49-F238E27FC236}">
                <a16:creationId xmlns:a16="http://schemas.microsoft.com/office/drawing/2014/main" id="{402FBDAD-CFF3-4C6F-A8DE-C3B2BB99AC92}"/>
              </a:ext>
            </a:extLst>
          </p:cNvPr>
          <p:cNvGraphicFramePr>
            <a:graphicFrameLocks noGrp="1"/>
          </p:cNvGraphicFramePr>
          <p:nvPr>
            <p:extLst>
              <p:ext uri="{D42A27DB-BD31-4B8C-83A1-F6EECF244321}">
                <p14:modId xmlns:p14="http://schemas.microsoft.com/office/powerpoint/2010/main" val="2452403203"/>
              </p:ext>
            </p:extLst>
          </p:nvPr>
        </p:nvGraphicFramePr>
        <p:xfrm>
          <a:off x="4091449" y="925802"/>
          <a:ext cx="4972752" cy="1989900"/>
        </p:xfrm>
        <a:graphic>
          <a:graphicData uri="http://schemas.openxmlformats.org/drawingml/2006/table">
            <a:tbl>
              <a:tblPr firstRow="1" firstCol="1" bandRow="1">
                <a:tableStyleId>{5C22544A-7EE6-4342-B048-85BDC9FD1C3A}</a:tableStyleId>
              </a:tblPr>
              <a:tblGrid>
                <a:gridCol w="2486376">
                  <a:extLst>
                    <a:ext uri="{9D8B030D-6E8A-4147-A177-3AD203B41FA5}">
                      <a16:colId xmlns:a16="http://schemas.microsoft.com/office/drawing/2014/main" val="1219225746"/>
                    </a:ext>
                  </a:extLst>
                </a:gridCol>
                <a:gridCol w="2486376">
                  <a:extLst>
                    <a:ext uri="{9D8B030D-6E8A-4147-A177-3AD203B41FA5}">
                      <a16:colId xmlns:a16="http://schemas.microsoft.com/office/drawing/2014/main" val="1657745297"/>
                    </a:ext>
                  </a:extLst>
                </a:gridCol>
              </a:tblGrid>
              <a:tr h="602809">
                <a:tc>
                  <a:txBody>
                    <a:bodyPr/>
                    <a:lstStyle/>
                    <a:p>
                      <a:pPr algn="ctr">
                        <a:lnSpc>
                          <a:spcPct val="150000"/>
                        </a:lnSpc>
                        <a:spcAft>
                          <a:spcPts val="800"/>
                        </a:spcAft>
                      </a:pPr>
                      <a:r>
                        <a:rPr lang="es-ES" sz="1500">
                          <a:effectLst/>
                        </a:rPr>
                        <a:t>Nivel de intensidad</a:t>
                      </a:r>
                      <a:endParaRPr lang="es-E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500" dirty="0">
                          <a:effectLst/>
                        </a:rPr>
                        <a:t>Profundidad o altura del agua (H) en metros</a:t>
                      </a:r>
                      <a:endParaRPr lang="es-E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43453892"/>
                  </a:ext>
                </a:extLst>
              </a:tr>
              <a:tr h="446511">
                <a:tc>
                  <a:txBody>
                    <a:bodyPr/>
                    <a:lstStyle/>
                    <a:p>
                      <a:pPr algn="ctr">
                        <a:lnSpc>
                          <a:spcPct val="150000"/>
                        </a:lnSpc>
                        <a:spcAft>
                          <a:spcPts val="800"/>
                        </a:spcAft>
                      </a:pPr>
                      <a:r>
                        <a:rPr lang="es-ES" sz="1500">
                          <a:effectLst/>
                        </a:rPr>
                        <a:t>Alta</a:t>
                      </a:r>
                      <a:endParaRPr lang="es-E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500">
                          <a:effectLst/>
                        </a:rPr>
                        <a:t>H &gt; 1.2</a:t>
                      </a:r>
                      <a:endParaRPr lang="es-E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07083112"/>
                  </a:ext>
                </a:extLst>
              </a:tr>
              <a:tr h="446511">
                <a:tc>
                  <a:txBody>
                    <a:bodyPr/>
                    <a:lstStyle/>
                    <a:p>
                      <a:pPr algn="ctr">
                        <a:lnSpc>
                          <a:spcPct val="150000"/>
                        </a:lnSpc>
                        <a:spcAft>
                          <a:spcPts val="800"/>
                        </a:spcAft>
                      </a:pPr>
                      <a:r>
                        <a:rPr lang="es-ES" sz="1500" dirty="0">
                          <a:effectLst/>
                        </a:rPr>
                        <a:t>Media</a:t>
                      </a:r>
                      <a:endParaRPr lang="es-E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500">
                          <a:effectLst/>
                        </a:rPr>
                        <a:t>0.6 &lt; H &lt; 1.2</a:t>
                      </a:r>
                      <a:endParaRPr lang="es-E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1794527"/>
                  </a:ext>
                </a:extLst>
              </a:tr>
              <a:tr h="446511">
                <a:tc>
                  <a:txBody>
                    <a:bodyPr/>
                    <a:lstStyle/>
                    <a:p>
                      <a:pPr algn="ctr">
                        <a:lnSpc>
                          <a:spcPct val="150000"/>
                        </a:lnSpc>
                        <a:spcAft>
                          <a:spcPts val="800"/>
                        </a:spcAft>
                      </a:pPr>
                      <a:r>
                        <a:rPr lang="es-ES" sz="1500">
                          <a:effectLst/>
                        </a:rPr>
                        <a:t>Baja</a:t>
                      </a:r>
                      <a:endParaRPr lang="es-E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500" dirty="0">
                          <a:effectLst/>
                        </a:rPr>
                        <a:t>H &lt; 0.6</a:t>
                      </a:r>
                      <a:endParaRPr lang="es-E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9134788"/>
                  </a:ext>
                </a:extLst>
              </a:tr>
            </a:tbl>
          </a:graphicData>
        </a:graphic>
      </p:graphicFrame>
      <p:graphicFrame>
        <p:nvGraphicFramePr>
          <p:cNvPr id="9" name="Tabla 8">
            <a:extLst>
              <a:ext uri="{FF2B5EF4-FFF2-40B4-BE49-F238E27FC236}">
                <a16:creationId xmlns:a16="http://schemas.microsoft.com/office/drawing/2014/main" id="{3AC38F45-3B00-44CE-A585-F21F09B0F51A}"/>
              </a:ext>
            </a:extLst>
          </p:cNvPr>
          <p:cNvGraphicFramePr>
            <a:graphicFrameLocks noGrp="1"/>
          </p:cNvGraphicFramePr>
          <p:nvPr>
            <p:extLst>
              <p:ext uri="{D42A27DB-BD31-4B8C-83A1-F6EECF244321}">
                <p14:modId xmlns:p14="http://schemas.microsoft.com/office/powerpoint/2010/main" val="2214548183"/>
              </p:ext>
            </p:extLst>
          </p:nvPr>
        </p:nvGraphicFramePr>
        <p:xfrm>
          <a:off x="301840" y="3069052"/>
          <a:ext cx="3789609" cy="2707693"/>
        </p:xfrm>
        <a:graphic>
          <a:graphicData uri="http://schemas.openxmlformats.org/drawingml/2006/table">
            <a:tbl>
              <a:tblPr firstRow="1" firstCol="1" bandRow="1">
                <a:tableStyleId>{5C22544A-7EE6-4342-B048-85BDC9FD1C3A}</a:tableStyleId>
              </a:tblPr>
              <a:tblGrid>
                <a:gridCol w="1671217">
                  <a:extLst>
                    <a:ext uri="{9D8B030D-6E8A-4147-A177-3AD203B41FA5}">
                      <a16:colId xmlns:a16="http://schemas.microsoft.com/office/drawing/2014/main" val="3908959719"/>
                    </a:ext>
                  </a:extLst>
                </a:gridCol>
                <a:gridCol w="2118392">
                  <a:extLst>
                    <a:ext uri="{9D8B030D-6E8A-4147-A177-3AD203B41FA5}">
                      <a16:colId xmlns:a16="http://schemas.microsoft.com/office/drawing/2014/main" val="1119556501"/>
                    </a:ext>
                  </a:extLst>
                </a:gridCol>
              </a:tblGrid>
              <a:tr h="622349">
                <a:tc>
                  <a:txBody>
                    <a:bodyPr/>
                    <a:lstStyle/>
                    <a:p>
                      <a:pPr algn="ctr">
                        <a:lnSpc>
                          <a:spcPct val="150000"/>
                        </a:lnSpc>
                        <a:spcAft>
                          <a:spcPts val="800"/>
                        </a:spcAft>
                      </a:pPr>
                      <a:r>
                        <a:rPr lang="es-ES" sz="1500" dirty="0">
                          <a:effectLst/>
                        </a:rPr>
                        <a:t>Período de retorno (Años)</a:t>
                      </a:r>
                      <a:endParaRPr lang="es-E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500" dirty="0">
                          <a:effectLst/>
                        </a:rPr>
                        <a:t>Clasificación Probabilidad</a:t>
                      </a:r>
                      <a:endParaRPr lang="es-E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14029219"/>
                  </a:ext>
                </a:extLst>
              </a:tr>
              <a:tr h="480819">
                <a:tc>
                  <a:txBody>
                    <a:bodyPr/>
                    <a:lstStyle/>
                    <a:p>
                      <a:pPr algn="ctr">
                        <a:lnSpc>
                          <a:spcPct val="150000"/>
                        </a:lnSpc>
                        <a:spcAft>
                          <a:spcPts val="800"/>
                        </a:spcAft>
                      </a:pPr>
                      <a:r>
                        <a:rPr lang="es-ES" sz="1500">
                          <a:effectLst/>
                        </a:rPr>
                        <a:t>1 &lt;Pr&lt; 5 </a:t>
                      </a:r>
                      <a:endParaRPr lang="es-E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500">
                          <a:effectLst/>
                        </a:rPr>
                        <a:t>Muy Alta</a:t>
                      </a:r>
                      <a:endParaRPr lang="es-E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6652300"/>
                  </a:ext>
                </a:extLst>
              </a:tr>
              <a:tr h="480819">
                <a:tc>
                  <a:txBody>
                    <a:bodyPr/>
                    <a:lstStyle/>
                    <a:p>
                      <a:pPr algn="ctr">
                        <a:lnSpc>
                          <a:spcPct val="150000"/>
                        </a:lnSpc>
                        <a:spcAft>
                          <a:spcPts val="800"/>
                        </a:spcAft>
                      </a:pPr>
                      <a:r>
                        <a:rPr lang="es-ES" sz="1500">
                          <a:effectLst/>
                        </a:rPr>
                        <a:t>5 &lt;Pr &lt; 15 </a:t>
                      </a:r>
                      <a:endParaRPr lang="es-E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500" dirty="0">
                          <a:effectLst/>
                        </a:rPr>
                        <a:t>Alta</a:t>
                      </a:r>
                      <a:endParaRPr lang="es-E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89255106"/>
                  </a:ext>
                </a:extLst>
              </a:tr>
              <a:tr h="480819">
                <a:tc>
                  <a:txBody>
                    <a:bodyPr/>
                    <a:lstStyle/>
                    <a:p>
                      <a:pPr algn="ctr">
                        <a:lnSpc>
                          <a:spcPct val="150000"/>
                        </a:lnSpc>
                        <a:spcAft>
                          <a:spcPts val="800"/>
                        </a:spcAft>
                      </a:pPr>
                      <a:r>
                        <a:rPr lang="es-ES" sz="1500">
                          <a:effectLst/>
                        </a:rPr>
                        <a:t>15 &lt;Pr &lt; 50</a:t>
                      </a:r>
                      <a:endParaRPr lang="es-E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500">
                          <a:effectLst/>
                        </a:rPr>
                        <a:t>Media</a:t>
                      </a:r>
                      <a:endParaRPr lang="es-E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3674574"/>
                  </a:ext>
                </a:extLst>
              </a:tr>
              <a:tr h="614869">
                <a:tc>
                  <a:txBody>
                    <a:bodyPr/>
                    <a:lstStyle/>
                    <a:p>
                      <a:pPr algn="ctr">
                        <a:lnSpc>
                          <a:spcPct val="200000"/>
                        </a:lnSpc>
                        <a:spcAft>
                          <a:spcPts val="800"/>
                        </a:spcAft>
                      </a:pPr>
                      <a:r>
                        <a:rPr lang="es-ES" sz="1500">
                          <a:effectLst/>
                        </a:rPr>
                        <a:t>50 &lt;Pr &lt; 200 o más</a:t>
                      </a:r>
                      <a:endParaRPr lang="es-E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800"/>
                        </a:spcAft>
                      </a:pPr>
                      <a:r>
                        <a:rPr lang="es-ES" sz="1500" dirty="0">
                          <a:effectLst/>
                        </a:rPr>
                        <a:t>Baja</a:t>
                      </a:r>
                      <a:endParaRPr lang="es-E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4060003"/>
                  </a:ext>
                </a:extLst>
              </a:tr>
            </a:tbl>
          </a:graphicData>
        </a:graphic>
      </p:graphicFrame>
      <p:graphicFrame>
        <p:nvGraphicFramePr>
          <p:cNvPr id="10" name="Tabla 9">
            <a:extLst>
              <a:ext uri="{FF2B5EF4-FFF2-40B4-BE49-F238E27FC236}">
                <a16:creationId xmlns:a16="http://schemas.microsoft.com/office/drawing/2014/main" id="{0314D80C-1E19-42B1-AE67-217FBEDA850E}"/>
              </a:ext>
            </a:extLst>
          </p:cNvPr>
          <p:cNvGraphicFramePr>
            <a:graphicFrameLocks noGrp="1"/>
          </p:cNvGraphicFramePr>
          <p:nvPr>
            <p:extLst>
              <p:ext uri="{D42A27DB-BD31-4B8C-83A1-F6EECF244321}">
                <p14:modId xmlns:p14="http://schemas.microsoft.com/office/powerpoint/2010/main" val="253670982"/>
              </p:ext>
            </p:extLst>
          </p:nvPr>
        </p:nvGraphicFramePr>
        <p:xfrm>
          <a:off x="4341181" y="3069600"/>
          <a:ext cx="4723021" cy="3034985"/>
        </p:xfrm>
        <a:graphic>
          <a:graphicData uri="http://schemas.openxmlformats.org/drawingml/2006/table">
            <a:tbl>
              <a:tblPr firstRow="1" firstCol="1" bandRow="1">
                <a:tableStyleId>{5C22544A-7EE6-4342-B048-85BDC9FD1C3A}</a:tableStyleId>
              </a:tblPr>
              <a:tblGrid>
                <a:gridCol w="897142">
                  <a:extLst>
                    <a:ext uri="{9D8B030D-6E8A-4147-A177-3AD203B41FA5}">
                      <a16:colId xmlns:a16="http://schemas.microsoft.com/office/drawing/2014/main" val="3889853244"/>
                    </a:ext>
                  </a:extLst>
                </a:gridCol>
                <a:gridCol w="897142">
                  <a:extLst>
                    <a:ext uri="{9D8B030D-6E8A-4147-A177-3AD203B41FA5}">
                      <a16:colId xmlns:a16="http://schemas.microsoft.com/office/drawing/2014/main" val="1917808912"/>
                    </a:ext>
                  </a:extLst>
                </a:gridCol>
                <a:gridCol w="759062">
                  <a:extLst>
                    <a:ext uri="{9D8B030D-6E8A-4147-A177-3AD203B41FA5}">
                      <a16:colId xmlns:a16="http://schemas.microsoft.com/office/drawing/2014/main" val="2262209083"/>
                    </a:ext>
                  </a:extLst>
                </a:gridCol>
                <a:gridCol w="993032">
                  <a:extLst>
                    <a:ext uri="{9D8B030D-6E8A-4147-A177-3AD203B41FA5}">
                      <a16:colId xmlns:a16="http://schemas.microsoft.com/office/drawing/2014/main" val="1138394369"/>
                    </a:ext>
                  </a:extLst>
                </a:gridCol>
                <a:gridCol w="1176643">
                  <a:extLst>
                    <a:ext uri="{9D8B030D-6E8A-4147-A177-3AD203B41FA5}">
                      <a16:colId xmlns:a16="http://schemas.microsoft.com/office/drawing/2014/main" val="85000588"/>
                    </a:ext>
                  </a:extLst>
                </a:gridCol>
              </a:tblGrid>
              <a:tr h="605376">
                <a:tc rowSpan="3">
                  <a:txBody>
                    <a:bodyPr/>
                    <a:lstStyle/>
                    <a:p>
                      <a:pPr marL="71755" marR="71755" algn="ctr">
                        <a:lnSpc>
                          <a:spcPct val="150000"/>
                        </a:lnSpc>
                        <a:spcAft>
                          <a:spcPts val="800"/>
                        </a:spcAft>
                      </a:pPr>
                      <a:r>
                        <a:rPr lang="es-ES" sz="1400" dirty="0">
                          <a:effectLst/>
                        </a:rPr>
                        <a:t>Intensidad</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tc>
                <a:tc>
                  <a:txBody>
                    <a:bodyPr/>
                    <a:lstStyle/>
                    <a:p>
                      <a:pPr algn="ctr">
                        <a:lnSpc>
                          <a:spcPct val="150000"/>
                        </a:lnSpc>
                        <a:spcAft>
                          <a:spcPts val="800"/>
                        </a:spcAft>
                      </a:pPr>
                      <a:r>
                        <a:rPr lang="es-ES" sz="1400">
                          <a:effectLst/>
                        </a:rPr>
                        <a:t>Alta (H &gt; 1.2)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400" dirty="0">
                          <a:effectLst/>
                        </a:rPr>
                        <a:t>Alto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400">
                          <a:effectLst/>
                        </a:rPr>
                        <a:t>Alto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400">
                          <a:effectLst/>
                        </a:rPr>
                        <a:t>Alto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11303016"/>
                  </a:ext>
                </a:extLst>
              </a:tr>
              <a:tr h="605376">
                <a:tc vMerge="1">
                  <a:txBody>
                    <a:bodyPr/>
                    <a:lstStyle/>
                    <a:p>
                      <a:endParaRPr lang="es-419"/>
                    </a:p>
                  </a:txBody>
                  <a:tcPr/>
                </a:tc>
                <a:tc>
                  <a:txBody>
                    <a:bodyPr/>
                    <a:lstStyle/>
                    <a:p>
                      <a:pPr algn="ctr">
                        <a:lnSpc>
                          <a:spcPct val="150000"/>
                        </a:lnSpc>
                        <a:spcAft>
                          <a:spcPts val="800"/>
                        </a:spcAft>
                      </a:pPr>
                      <a:r>
                        <a:rPr lang="es-ES" sz="1400">
                          <a:effectLst/>
                        </a:rPr>
                        <a:t>Media (0.6 &lt; H &lt; 1.2)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400" dirty="0">
                          <a:effectLst/>
                        </a:rPr>
                        <a:t>Alto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400">
                          <a:effectLst/>
                        </a:rPr>
                        <a:t>Medio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400">
                          <a:effectLst/>
                        </a:rPr>
                        <a:t>Bajo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218192"/>
                  </a:ext>
                </a:extLst>
              </a:tr>
              <a:tr h="605376">
                <a:tc vMerge="1">
                  <a:txBody>
                    <a:bodyPr/>
                    <a:lstStyle/>
                    <a:p>
                      <a:endParaRPr lang="es-419"/>
                    </a:p>
                  </a:txBody>
                  <a:tcPr/>
                </a:tc>
                <a:tc>
                  <a:txBody>
                    <a:bodyPr/>
                    <a:lstStyle/>
                    <a:p>
                      <a:pPr algn="ctr">
                        <a:lnSpc>
                          <a:spcPct val="150000"/>
                        </a:lnSpc>
                        <a:spcAft>
                          <a:spcPts val="800"/>
                        </a:spcAft>
                      </a:pPr>
                      <a:r>
                        <a:rPr lang="es-ES" sz="1400">
                          <a:effectLst/>
                        </a:rPr>
                        <a:t>Baja (H &lt;0.6)</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400">
                          <a:effectLst/>
                        </a:rPr>
                        <a:t>Medio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400" dirty="0">
                          <a:effectLst/>
                        </a:rPr>
                        <a:t>Bajo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400">
                          <a:effectLst/>
                        </a:rPr>
                        <a:t>Bajo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0121944"/>
                  </a:ext>
                </a:extLst>
              </a:tr>
              <a:tr h="605376">
                <a:tc>
                  <a:txBody>
                    <a:bodyPr/>
                    <a:lstStyle/>
                    <a:p>
                      <a:pPr algn="ctr">
                        <a:lnSpc>
                          <a:spcPct val="150000"/>
                        </a:lnSpc>
                        <a:spcAft>
                          <a:spcPts val="800"/>
                        </a:spcAft>
                      </a:pPr>
                      <a:r>
                        <a:rPr lang="es-ES" sz="1400">
                          <a:effectLst/>
                        </a:rPr>
                        <a:t> </a:t>
                      </a:r>
                      <a:endParaRPr lang="es-ES" sz="1400" dirty="0">
                        <a:effectLst/>
                      </a:endParaRPr>
                    </a:p>
                  </a:txBody>
                  <a:tcPr marL="68580" marR="68580" marT="0" marB="0" anchor="ctr"/>
                </a:tc>
                <a:tc>
                  <a:txBody>
                    <a:bodyPr/>
                    <a:lstStyle/>
                    <a:p>
                      <a:pPr algn="ctr">
                        <a:lnSpc>
                          <a:spcPct val="150000"/>
                        </a:lnSpc>
                        <a:spcAft>
                          <a:spcPts val="800"/>
                        </a:spcAft>
                      </a:pPr>
                      <a:r>
                        <a:rPr lang="es-ES" sz="1400" dirty="0">
                          <a:effectLst/>
                        </a:rPr>
                        <a:t>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400">
                          <a:effectLst/>
                        </a:rPr>
                        <a:t>Alta 5 &lt;Pr &lt; 15</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400">
                          <a:effectLst/>
                        </a:rPr>
                        <a:t>Media 15 &lt;Pr &lt; 50</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400">
                          <a:effectLst/>
                        </a:rPr>
                        <a:t>Baja 50 &lt;Pr &lt; 200 o más</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0560410"/>
                  </a:ext>
                </a:extLst>
              </a:tr>
              <a:tr h="286191">
                <a:tc>
                  <a:txBody>
                    <a:bodyPr/>
                    <a:lstStyle/>
                    <a:p>
                      <a:pPr algn="ctr">
                        <a:lnSpc>
                          <a:spcPct val="150000"/>
                        </a:lnSpc>
                        <a:spcAft>
                          <a:spcPts val="800"/>
                        </a:spcAft>
                      </a:pPr>
                      <a:r>
                        <a:rPr lang="es-ES" sz="1400">
                          <a:effectLst/>
                        </a:rPr>
                        <a:t>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S" sz="1400" dirty="0">
                          <a:effectLst/>
                        </a:rPr>
                        <a:t>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50000"/>
                        </a:lnSpc>
                        <a:spcAft>
                          <a:spcPts val="800"/>
                        </a:spcAft>
                      </a:pPr>
                      <a:r>
                        <a:rPr lang="es-ES" sz="1400" b="1" dirty="0">
                          <a:effectLst/>
                        </a:rPr>
                        <a:t>Frecuencia</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val="552214793"/>
                  </a:ext>
                </a:extLst>
              </a:tr>
            </a:tbl>
          </a:graphicData>
        </a:graphic>
      </p:graphicFrame>
    </p:spTree>
    <p:extLst>
      <p:ext uri="{BB962C8B-B14F-4D97-AF65-F5344CB8AC3E}">
        <p14:creationId xmlns:p14="http://schemas.microsoft.com/office/powerpoint/2010/main" val="2854138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1D200A5-9D8D-427B-B930-7D9FC3C8DF6F}"/>
              </a:ext>
            </a:extLst>
          </p:cNvPr>
          <p:cNvSpPr txBox="1">
            <a:spLocks/>
          </p:cNvSpPr>
          <p:nvPr/>
        </p:nvSpPr>
        <p:spPr>
          <a:xfrm>
            <a:off x="1486050" y="-8918"/>
            <a:ext cx="6713980" cy="96181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RESULTADOS DEL MODELAMIENTO CON CAESAR-LISFLOOD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9" name="CuadroTexto 8">
            <a:extLst>
              <a:ext uri="{FF2B5EF4-FFF2-40B4-BE49-F238E27FC236}">
                <a16:creationId xmlns:a16="http://schemas.microsoft.com/office/drawing/2014/main" id="{C1FA62C3-F557-405D-A248-6006C77F4D71}"/>
              </a:ext>
            </a:extLst>
          </p:cNvPr>
          <p:cNvSpPr txBox="1"/>
          <p:nvPr/>
        </p:nvSpPr>
        <p:spPr>
          <a:xfrm>
            <a:off x="208481" y="587178"/>
            <a:ext cx="4091451"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dirty="0"/>
              <a:t>PELIGRO INUNDACION-REACH MODE-CAESAR-LISFLODD </a:t>
            </a:r>
          </a:p>
        </p:txBody>
      </p:sp>
      <p:sp>
        <p:nvSpPr>
          <p:cNvPr id="10" name="CuadroTexto 9">
            <a:extLst>
              <a:ext uri="{FF2B5EF4-FFF2-40B4-BE49-F238E27FC236}">
                <a16:creationId xmlns:a16="http://schemas.microsoft.com/office/drawing/2014/main" id="{E6A3DC98-182A-492D-8112-7406DB14C577}"/>
              </a:ext>
            </a:extLst>
          </p:cNvPr>
          <p:cNvSpPr txBox="1"/>
          <p:nvPr/>
        </p:nvSpPr>
        <p:spPr>
          <a:xfrm>
            <a:off x="5787615" y="632436"/>
            <a:ext cx="3356385" cy="961813"/>
          </a:xfrm>
          <a:prstGeom prst="rect">
            <a:avLst/>
          </a:prstGeom>
          <a:noFill/>
        </p:spPr>
        <p:txBody>
          <a:bodyPr wrap="square" rtlCol="0">
            <a:spAutoFit/>
          </a:bodyPr>
          <a:lstStyle/>
          <a:p>
            <a:pPr marL="285750" indent="-285750" algn="ctr">
              <a:buFont typeface="Wingdings" panose="05000000000000000000" pitchFamily="2" charset="2"/>
              <a:buChar char="Ø"/>
            </a:pPr>
            <a:r>
              <a:rPr lang="es-419" sz="1400" b="1" u="sng" dirty="0"/>
              <a:t>Caudales históricos y máximos probables en formato .txt</a:t>
            </a:r>
          </a:p>
          <a:p>
            <a:pPr marL="285750" indent="-285750" algn="ctr">
              <a:buFont typeface="Wingdings" panose="05000000000000000000" pitchFamily="2" charset="2"/>
              <a:buChar char="Ø"/>
            </a:pPr>
            <a:r>
              <a:rPr lang="es-419" sz="1400" b="1" u="sng" dirty="0"/>
              <a:t>Tamaño de las partículas sedimentos </a:t>
            </a:r>
          </a:p>
          <a:p>
            <a:pPr algn="ctr"/>
            <a:endParaRPr lang="es-419" sz="1400" dirty="0"/>
          </a:p>
        </p:txBody>
      </p:sp>
      <p:sp>
        <p:nvSpPr>
          <p:cNvPr id="11" name="CuadroTexto 10">
            <a:extLst>
              <a:ext uri="{FF2B5EF4-FFF2-40B4-BE49-F238E27FC236}">
                <a16:creationId xmlns:a16="http://schemas.microsoft.com/office/drawing/2014/main" id="{A66FE270-8B3A-458C-8232-8DAE6AD55A15}"/>
              </a:ext>
            </a:extLst>
          </p:cNvPr>
          <p:cNvSpPr txBox="1"/>
          <p:nvPr/>
        </p:nvSpPr>
        <p:spPr>
          <a:xfrm>
            <a:off x="5787615" y="1467255"/>
            <a:ext cx="2312955" cy="523220"/>
          </a:xfrm>
          <a:prstGeom prst="rect">
            <a:avLst/>
          </a:prstGeom>
          <a:noFill/>
        </p:spPr>
        <p:txBody>
          <a:bodyPr wrap="square" rtlCol="0">
            <a:spAutoFit/>
          </a:bodyPr>
          <a:lstStyle/>
          <a:p>
            <a:pPr algn="ctr"/>
            <a:r>
              <a:rPr lang="es-419" sz="1400" dirty="0"/>
              <a:t>PERIODO DE RETORNO 500 AÑOS </a:t>
            </a:r>
          </a:p>
        </p:txBody>
      </p:sp>
      <p:sp>
        <p:nvSpPr>
          <p:cNvPr id="12" name="Flecha: a la derecha 11">
            <a:extLst>
              <a:ext uri="{FF2B5EF4-FFF2-40B4-BE49-F238E27FC236}">
                <a16:creationId xmlns:a16="http://schemas.microsoft.com/office/drawing/2014/main" id="{F7C194C9-04E2-4501-A5DC-A2081B669AF1}"/>
              </a:ext>
            </a:extLst>
          </p:cNvPr>
          <p:cNvSpPr/>
          <p:nvPr/>
        </p:nvSpPr>
        <p:spPr>
          <a:xfrm>
            <a:off x="4572000" y="603806"/>
            <a:ext cx="1355464" cy="564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3" name="CuadroTexto 12">
            <a:extLst>
              <a:ext uri="{FF2B5EF4-FFF2-40B4-BE49-F238E27FC236}">
                <a16:creationId xmlns:a16="http://schemas.microsoft.com/office/drawing/2014/main" id="{BB308AEC-6917-4C9D-8D1B-3F102CCDC7E0}"/>
              </a:ext>
            </a:extLst>
          </p:cNvPr>
          <p:cNvSpPr txBox="1"/>
          <p:nvPr/>
        </p:nvSpPr>
        <p:spPr>
          <a:xfrm>
            <a:off x="1379222" y="1467255"/>
            <a:ext cx="2312955" cy="523220"/>
          </a:xfrm>
          <a:prstGeom prst="rect">
            <a:avLst/>
          </a:prstGeom>
          <a:noFill/>
        </p:spPr>
        <p:txBody>
          <a:bodyPr wrap="square" rtlCol="0">
            <a:spAutoFit/>
          </a:bodyPr>
          <a:lstStyle/>
          <a:p>
            <a:pPr algn="ctr"/>
            <a:r>
              <a:rPr lang="es-419" sz="1400" dirty="0"/>
              <a:t>PERIODO DE RETORNO 10 AÑOS </a:t>
            </a:r>
          </a:p>
        </p:txBody>
      </p:sp>
      <p:pic>
        <p:nvPicPr>
          <p:cNvPr id="14" name="Imagen 13">
            <a:extLst>
              <a:ext uri="{FF2B5EF4-FFF2-40B4-BE49-F238E27FC236}">
                <a16:creationId xmlns:a16="http://schemas.microsoft.com/office/drawing/2014/main" id="{30A9E3B6-E56B-43FF-BE09-01A037892036}"/>
              </a:ext>
            </a:extLst>
          </p:cNvPr>
          <p:cNvPicPr>
            <a:picLocks noChangeAspect="1"/>
          </p:cNvPicPr>
          <p:nvPr/>
        </p:nvPicPr>
        <p:blipFill rotWithShape="1">
          <a:blip r:embed="rId2">
            <a:extLst>
              <a:ext uri="{28A0092B-C50C-407E-A947-70E740481C1C}">
                <a14:useLocalDpi xmlns:a14="http://schemas.microsoft.com/office/drawing/2010/main" val="0"/>
              </a:ext>
            </a:extLst>
          </a:blip>
          <a:srcRect t="3235" r="32420" b="573"/>
          <a:stretch/>
        </p:blipFill>
        <p:spPr bwMode="auto">
          <a:xfrm>
            <a:off x="985867" y="2000345"/>
            <a:ext cx="3867487" cy="3892682"/>
          </a:xfrm>
          <a:prstGeom prst="rect">
            <a:avLst/>
          </a:prstGeom>
          <a:noFill/>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FB784C1E-91CA-4E50-90CA-DA00C0594BF3}"/>
              </a:ext>
            </a:extLst>
          </p:cNvPr>
          <p:cNvPicPr>
            <a:picLocks noChangeAspect="1"/>
          </p:cNvPicPr>
          <p:nvPr/>
        </p:nvPicPr>
        <p:blipFill rotWithShape="1">
          <a:blip r:embed="rId3">
            <a:extLst>
              <a:ext uri="{28A0092B-C50C-407E-A947-70E740481C1C}">
                <a14:useLocalDpi xmlns:a14="http://schemas.microsoft.com/office/drawing/2010/main" val="0"/>
              </a:ext>
            </a:extLst>
          </a:blip>
          <a:srcRect t="2992" r="33030"/>
          <a:stretch/>
        </p:blipFill>
        <p:spPr bwMode="auto">
          <a:xfrm>
            <a:off x="5228217" y="2000345"/>
            <a:ext cx="3616325" cy="38926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3036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1D200A5-9D8D-427B-B930-7D9FC3C8DF6F}"/>
              </a:ext>
            </a:extLst>
          </p:cNvPr>
          <p:cNvSpPr txBox="1">
            <a:spLocks/>
          </p:cNvSpPr>
          <p:nvPr/>
        </p:nvSpPr>
        <p:spPr>
          <a:xfrm>
            <a:off x="1486050" y="-8918"/>
            <a:ext cx="6713980" cy="96181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RESULTADOS DEL MODELAMIENTO CON CAESAR-LISFLOOD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9" name="CuadroTexto 8">
            <a:extLst>
              <a:ext uri="{FF2B5EF4-FFF2-40B4-BE49-F238E27FC236}">
                <a16:creationId xmlns:a16="http://schemas.microsoft.com/office/drawing/2014/main" id="{C1FA62C3-F557-405D-A248-6006C77F4D71}"/>
              </a:ext>
            </a:extLst>
          </p:cNvPr>
          <p:cNvSpPr txBox="1"/>
          <p:nvPr/>
        </p:nvSpPr>
        <p:spPr>
          <a:xfrm>
            <a:off x="208481" y="587178"/>
            <a:ext cx="4091451"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dirty="0"/>
              <a:t>PELIGRO INUNDACION-CATCHMENT MODE-CAESAR-LISFLODD </a:t>
            </a:r>
          </a:p>
        </p:txBody>
      </p:sp>
      <p:sp>
        <p:nvSpPr>
          <p:cNvPr id="10" name="CuadroTexto 9">
            <a:extLst>
              <a:ext uri="{FF2B5EF4-FFF2-40B4-BE49-F238E27FC236}">
                <a16:creationId xmlns:a16="http://schemas.microsoft.com/office/drawing/2014/main" id="{E6A3DC98-182A-492D-8112-7406DB14C577}"/>
              </a:ext>
            </a:extLst>
          </p:cNvPr>
          <p:cNvSpPr txBox="1"/>
          <p:nvPr/>
        </p:nvSpPr>
        <p:spPr>
          <a:xfrm>
            <a:off x="5717689" y="579775"/>
            <a:ext cx="3356385" cy="961813"/>
          </a:xfrm>
          <a:prstGeom prst="rect">
            <a:avLst/>
          </a:prstGeom>
          <a:noFill/>
        </p:spPr>
        <p:txBody>
          <a:bodyPr wrap="square" rtlCol="0">
            <a:spAutoFit/>
          </a:bodyPr>
          <a:lstStyle/>
          <a:p>
            <a:pPr marL="285750" indent="-285750" algn="ctr">
              <a:buFont typeface="Wingdings" panose="05000000000000000000" pitchFamily="2" charset="2"/>
              <a:buChar char="Ø"/>
            </a:pPr>
            <a:r>
              <a:rPr lang="es-419" sz="1400" b="1" u="sng" dirty="0"/>
              <a:t>Precipitaciones históricas y máximas probables en formato .txt</a:t>
            </a:r>
          </a:p>
          <a:p>
            <a:pPr marL="285750" indent="-285750" algn="ctr">
              <a:buFont typeface="Wingdings" panose="05000000000000000000" pitchFamily="2" charset="2"/>
              <a:buChar char="Ø"/>
            </a:pPr>
            <a:r>
              <a:rPr lang="es-419" sz="1400" b="1" u="sng" dirty="0"/>
              <a:t>Tamaño de las partículas sedimentos </a:t>
            </a:r>
          </a:p>
          <a:p>
            <a:pPr algn="ctr"/>
            <a:endParaRPr lang="es-419" sz="1400" dirty="0"/>
          </a:p>
        </p:txBody>
      </p:sp>
      <p:sp>
        <p:nvSpPr>
          <p:cNvPr id="11" name="CuadroTexto 10">
            <a:extLst>
              <a:ext uri="{FF2B5EF4-FFF2-40B4-BE49-F238E27FC236}">
                <a16:creationId xmlns:a16="http://schemas.microsoft.com/office/drawing/2014/main" id="{A66FE270-8B3A-458C-8232-8DAE6AD55A15}"/>
              </a:ext>
            </a:extLst>
          </p:cNvPr>
          <p:cNvSpPr txBox="1"/>
          <p:nvPr/>
        </p:nvSpPr>
        <p:spPr>
          <a:xfrm>
            <a:off x="5927462" y="1646499"/>
            <a:ext cx="2936837" cy="307777"/>
          </a:xfrm>
          <a:prstGeom prst="rect">
            <a:avLst/>
          </a:prstGeom>
          <a:noFill/>
        </p:spPr>
        <p:txBody>
          <a:bodyPr wrap="square" rtlCol="0">
            <a:spAutoFit/>
          </a:bodyPr>
          <a:lstStyle/>
          <a:p>
            <a:pPr algn="ctr"/>
            <a:r>
              <a:rPr lang="es-419" sz="1400" dirty="0"/>
              <a:t>PERIODO DE RETORNO 500 AÑOS </a:t>
            </a:r>
          </a:p>
        </p:txBody>
      </p:sp>
      <p:sp>
        <p:nvSpPr>
          <p:cNvPr id="12" name="Flecha: a la derecha 11">
            <a:extLst>
              <a:ext uri="{FF2B5EF4-FFF2-40B4-BE49-F238E27FC236}">
                <a16:creationId xmlns:a16="http://schemas.microsoft.com/office/drawing/2014/main" id="{F7C194C9-04E2-4501-A5DC-A2081B669AF1}"/>
              </a:ext>
            </a:extLst>
          </p:cNvPr>
          <p:cNvSpPr/>
          <p:nvPr/>
        </p:nvSpPr>
        <p:spPr>
          <a:xfrm>
            <a:off x="4572000" y="603806"/>
            <a:ext cx="1355464" cy="564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3" name="CuadroTexto 12">
            <a:extLst>
              <a:ext uri="{FF2B5EF4-FFF2-40B4-BE49-F238E27FC236}">
                <a16:creationId xmlns:a16="http://schemas.microsoft.com/office/drawing/2014/main" id="{BB308AEC-6917-4C9D-8D1B-3F102CCDC7E0}"/>
              </a:ext>
            </a:extLst>
          </p:cNvPr>
          <p:cNvSpPr txBox="1"/>
          <p:nvPr/>
        </p:nvSpPr>
        <p:spPr>
          <a:xfrm>
            <a:off x="1379222" y="1594249"/>
            <a:ext cx="3106717" cy="307777"/>
          </a:xfrm>
          <a:prstGeom prst="rect">
            <a:avLst/>
          </a:prstGeom>
          <a:noFill/>
        </p:spPr>
        <p:txBody>
          <a:bodyPr wrap="square" rtlCol="0">
            <a:spAutoFit/>
          </a:bodyPr>
          <a:lstStyle/>
          <a:p>
            <a:pPr algn="ctr"/>
            <a:r>
              <a:rPr lang="es-419" sz="1400" dirty="0"/>
              <a:t>PERIODO DE RETORNO 10 AÑOS </a:t>
            </a:r>
          </a:p>
        </p:txBody>
      </p:sp>
      <p:pic>
        <p:nvPicPr>
          <p:cNvPr id="16" name="Imagen 15">
            <a:extLst>
              <a:ext uri="{FF2B5EF4-FFF2-40B4-BE49-F238E27FC236}">
                <a16:creationId xmlns:a16="http://schemas.microsoft.com/office/drawing/2014/main" id="{2B11FB4A-A77A-4FE1-B17C-5CC81B30A6BE}"/>
              </a:ext>
            </a:extLst>
          </p:cNvPr>
          <p:cNvPicPr>
            <a:picLocks noChangeAspect="1"/>
          </p:cNvPicPr>
          <p:nvPr/>
        </p:nvPicPr>
        <p:blipFill rotWithShape="1">
          <a:blip r:embed="rId2">
            <a:extLst>
              <a:ext uri="{28A0092B-C50C-407E-A947-70E740481C1C}">
                <a14:useLocalDpi xmlns:a14="http://schemas.microsoft.com/office/drawing/2010/main" val="0"/>
              </a:ext>
            </a:extLst>
          </a:blip>
          <a:srcRect t="3859" r="33261"/>
          <a:stretch/>
        </p:blipFill>
        <p:spPr bwMode="auto">
          <a:xfrm>
            <a:off x="1070442" y="1954276"/>
            <a:ext cx="3724275" cy="3796665"/>
          </a:xfrm>
          <a:prstGeom prst="rect">
            <a:avLst/>
          </a:prstGeom>
          <a:noFill/>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083E53EA-DDFE-4B40-92A8-4E0149126A3B}"/>
              </a:ext>
            </a:extLst>
          </p:cNvPr>
          <p:cNvPicPr>
            <a:picLocks noChangeAspect="1"/>
          </p:cNvPicPr>
          <p:nvPr/>
        </p:nvPicPr>
        <p:blipFill rotWithShape="1">
          <a:blip r:embed="rId3">
            <a:extLst>
              <a:ext uri="{28A0092B-C50C-407E-A947-70E740481C1C}">
                <a14:useLocalDpi xmlns:a14="http://schemas.microsoft.com/office/drawing/2010/main" val="0"/>
              </a:ext>
            </a:extLst>
          </a:blip>
          <a:srcRect t="3618" r="32920"/>
          <a:stretch/>
        </p:blipFill>
        <p:spPr bwMode="auto">
          <a:xfrm>
            <a:off x="5349800" y="1949534"/>
            <a:ext cx="3724274" cy="37863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2816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3C075BA-C7EA-440D-B4E8-CDADF1DD91D3}"/>
              </a:ext>
            </a:extLst>
          </p:cNvPr>
          <p:cNvSpPr txBox="1">
            <a:spLocks/>
          </p:cNvSpPr>
          <p:nvPr/>
        </p:nvSpPr>
        <p:spPr>
          <a:xfrm>
            <a:off x="1486050" y="-8918"/>
            <a:ext cx="6713980" cy="96181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RESULTADOS DEL MODELAMIENTO CON CAESAR-LISFLOOD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5" name="CuadroTexto 4">
            <a:extLst>
              <a:ext uri="{FF2B5EF4-FFF2-40B4-BE49-F238E27FC236}">
                <a16:creationId xmlns:a16="http://schemas.microsoft.com/office/drawing/2014/main" id="{1FAABF4B-E18D-4A2A-BDE8-39491C8A1237}"/>
              </a:ext>
            </a:extLst>
          </p:cNvPr>
          <p:cNvSpPr txBox="1"/>
          <p:nvPr/>
        </p:nvSpPr>
        <p:spPr>
          <a:xfrm>
            <a:off x="96819" y="603712"/>
            <a:ext cx="5846744" cy="3231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sz="1500" dirty="0"/>
              <a:t>PELIGRO INUNDACION-INTENSIDADES</a:t>
            </a:r>
          </a:p>
        </p:txBody>
      </p:sp>
      <p:graphicFrame>
        <p:nvGraphicFramePr>
          <p:cNvPr id="6" name="Gráfico 5">
            <a:extLst>
              <a:ext uri="{FF2B5EF4-FFF2-40B4-BE49-F238E27FC236}">
                <a16:creationId xmlns:a16="http://schemas.microsoft.com/office/drawing/2014/main" id="{AFD48BE9-CC83-43A6-9CF7-4B2D3AE507F9}"/>
              </a:ext>
            </a:extLst>
          </p:cNvPr>
          <p:cNvGraphicFramePr/>
          <p:nvPr>
            <p:extLst>
              <p:ext uri="{D42A27DB-BD31-4B8C-83A1-F6EECF244321}">
                <p14:modId xmlns:p14="http://schemas.microsoft.com/office/powerpoint/2010/main" val="4081575481"/>
              </p:ext>
            </p:extLst>
          </p:nvPr>
        </p:nvGraphicFramePr>
        <p:xfrm>
          <a:off x="96819" y="1353736"/>
          <a:ext cx="4593515" cy="4034189"/>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a:extLst>
              <a:ext uri="{FF2B5EF4-FFF2-40B4-BE49-F238E27FC236}">
                <a16:creationId xmlns:a16="http://schemas.microsoft.com/office/drawing/2014/main" id="{3777F131-8FB1-46C9-AB56-207FF070CEFC}"/>
              </a:ext>
            </a:extLst>
          </p:cNvPr>
          <p:cNvSpPr txBox="1"/>
          <p:nvPr/>
        </p:nvSpPr>
        <p:spPr>
          <a:xfrm>
            <a:off x="1094741" y="1018821"/>
            <a:ext cx="3106717" cy="307777"/>
          </a:xfrm>
          <a:prstGeom prst="rect">
            <a:avLst/>
          </a:prstGeom>
          <a:noFill/>
        </p:spPr>
        <p:txBody>
          <a:bodyPr wrap="square" rtlCol="0">
            <a:spAutoFit/>
          </a:bodyPr>
          <a:lstStyle/>
          <a:p>
            <a:pPr algn="ctr"/>
            <a:r>
              <a:rPr lang="es-419" sz="1400" dirty="0"/>
              <a:t>INTENSIDAD BAJA  </a:t>
            </a:r>
          </a:p>
        </p:txBody>
      </p:sp>
      <p:sp>
        <p:nvSpPr>
          <p:cNvPr id="8" name="CuadroTexto 7">
            <a:extLst>
              <a:ext uri="{FF2B5EF4-FFF2-40B4-BE49-F238E27FC236}">
                <a16:creationId xmlns:a16="http://schemas.microsoft.com/office/drawing/2014/main" id="{CA7DB200-511B-472E-B52A-C43E0806CF39}"/>
              </a:ext>
            </a:extLst>
          </p:cNvPr>
          <p:cNvSpPr txBox="1"/>
          <p:nvPr/>
        </p:nvSpPr>
        <p:spPr>
          <a:xfrm>
            <a:off x="5892418" y="978912"/>
            <a:ext cx="3106717" cy="307777"/>
          </a:xfrm>
          <a:prstGeom prst="rect">
            <a:avLst/>
          </a:prstGeom>
          <a:noFill/>
        </p:spPr>
        <p:txBody>
          <a:bodyPr wrap="square" rtlCol="0">
            <a:spAutoFit/>
          </a:bodyPr>
          <a:lstStyle/>
          <a:p>
            <a:pPr algn="ctr"/>
            <a:r>
              <a:rPr lang="es-419" sz="1400" dirty="0"/>
              <a:t>INTENSIDAD MEDIA  </a:t>
            </a:r>
          </a:p>
        </p:txBody>
      </p:sp>
      <p:graphicFrame>
        <p:nvGraphicFramePr>
          <p:cNvPr id="9" name="Gráfico 8">
            <a:extLst>
              <a:ext uri="{FF2B5EF4-FFF2-40B4-BE49-F238E27FC236}">
                <a16:creationId xmlns:a16="http://schemas.microsoft.com/office/drawing/2014/main" id="{008BC17D-FBF5-4FEC-A71A-0DBB67D61064}"/>
              </a:ext>
            </a:extLst>
          </p:cNvPr>
          <p:cNvGraphicFramePr/>
          <p:nvPr>
            <p:extLst>
              <p:ext uri="{D42A27DB-BD31-4B8C-83A1-F6EECF244321}">
                <p14:modId xmlns:p14="http://schemas.microsoft.com/office/powerpoint/2010/main" val="3238069014"/>
              </p:ext>
            </p:extLst>
          </p:nvPr>
        </p:nvGraphicFramePr>
        <p:xfrm>
          <a:off x="4690334" y="1411906"/>
          <a:ext cx="4318782" cy="40341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1939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3C075BA-C7EA-440D-B4E8-CDADF1DD91D3}"/>
              </a:ext>
            </a:extLst>
          </p:cNvPr>
          <p:cNvSpPr txBox="1">
            <a:spLocks/>
          </p:cNvSpPr>
          <p:nvPr/>
        </p:nvSpPr>
        <p:spPr>
          <a:xfrm>
            <a:off x="1486050" y="-8918"/>
            <a:ext cx="6713980" cy="96181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RESULTADOS DEL MODELAMIENTO CON CAESAR-LISFLOOD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5" name="CuadroTexto 4">
            <a:extLst>
              <a:ext uri="{FF2B5EF4-FFF2-40B4-BE49-F238E27FC236}">
                <a16:creationId xmlns:a16="http://schemas.microsoft.com/office/drawing/2014/main" id="{1FAABF4B-E18D-4A2A-BDE8-39491C8A1237}"/>
              </a:ext>
            </a:extLst>
          </p:cNvPr>
          <p:cNvSpPr txBox="1"/>
          <p:nvPr/>
        </p:nvSpPr>
        <p:spPr>
          <a:xfrm>
            <a:off x="96819" y="603712"/>
            <a:ext cx="5846744" cy="3231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sz="1500" dirty="0"/>
              <a:t>PELIGRO INUNDACION-INTENSIDADES</a:t>
            </a:r>
          </a:p>
        </p:txBody>
      </p:sp>
      <p:sp>
        <p:nvSpPr>
          <p:cNvPr id="8" name="CuadroTexto 7">
            <a:extLst>
              <a:ext uri="{FF2B5EF4-FFF2-40B4-BE49-F238E27FC236}">
                <a16:creationId xmlns:a16="http://schemas.microsoft.com/office/drawing/2014/main" id="{CA7DB200-511B-472E-B52A-C43E0806CF39}"/>
              </a:ext>
            </a:extLst>
          </p:cNvPr>
          <p:cNvSpPr txBox="1"/>
          <p:nvPr/>
        </p:nvSpPr>
        <p:spPr>
          <a:xfrm>
            <a:off x="3754128" y="1103858"/>
            <a:ext cx="3106717" cy="307777"/>
          </a:xfrm>
          <a:prstGeom prst="rect">
            <a:avLst/>
          </a:prstGeom>
          <a:noFill/>
        </p:spPr>
        <p:txBody>
          <a:bodyPr wrap="square" rtlCol="0">
            <a:spAutoFit/>
          </a:bodyPr>
          <a:lstStyle/>
          <a:p>
            <a:pPr algn="ctr"/>
            <a:r>
              <a:rPr lang="es-419" sz="1400" dirty="0"/>
              <a:t>INTENSIDAD ALTA  </a:t>
            </a:r>
          </a:p>
        </p:txBody>
      </p:sp>
      <p:graphicFrame>
        <p:nvGraphicFramePr>
          <p:cNvPr id="9" name="Gráfico 8">
            <a:extLst>
              <a:ext uri="{FF2B5EF4-FFF2-40B4-BE49-F238E27FC236}">
                <a16:creationId xmlns:a16="http://schemas.microsoft.com/office/drawing/2014/main" id="{25D26A24-EF6E-4DAF-A121-40D280D13E91}"/>
              </a:ext>
            </a:extLst>
          </p:cNvPr>
          <p:cNvGraphicFramePr/>
          <p:nvPr>
            <p:extLst>
              <p:ext uri="{D42A27DB-BD31-4B8C-83A1-F6EECF244321}">
                <p14:modId xmlns:p14="http://schemas.microsoft.com/office/powerpoint/2010/main" val="3501631449"/>
              </p:ext>
            </p:extLst>
          </p:nvPr>
        </p:nvGraphicFramePr>
        <p:xfrm>
          <a:off x="942535" y="1411635"/>
          <a:ext cx="7469945" cy="42619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4818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64B2B448-DE3A-48CB-9773-DF3CC7E4C4AD}"/>
              </a:ext>
            </a:extLst>
          </p:cNvPr>
          <p:cNvSpPr txBox="1">
            <a:spLocks/>
          </p:cNvSpPr>
          <p:nvPr/>
        </p:nvSpPr>
        <p:spPr>
          <a:xfrm>
            <a:off x="875723" y="55392"/>
            <a:ext cx="8248793" cy="4770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16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RESULTADOS DEL MODELAMIENTO CON CAESAR-LISFLOOD   </a:t>
            </a:r>
          </a:p>
          <a:p>
            <a:pPr algn="ctr"/>
            <a:r>
              <a:rPr lang="es-EC" sz="16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7" name="CuadroTexto 6">
            <a:extLst>
              <a:ext uri="{FF2B5EF4-FFF2-40B4-BE49-F238E27FC236}">
                <a16:creationId xmlns:a16="http://schemas.microsoft.com/office/drawing/2014/main" id="{3DFC9175-0CD8-4A41-BB6C-C6504B269E4A}"/>
              </a:ext>
            </a:extLst>
          </p:cNvPr>
          <p:cNvSpPr txBox="1"/>
          <p:nvPr/>
        </p:nvSpPr>
        <p:spPr>
          <a:xfrm>
            <a:off x="96819" y="455495"/>
            <a:ext cx="5846744" cy="3231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sz="1500" dirty="0"/>
              <a:t>INSTITTUCIONES EDUCATIVAS –PELIGRO INUNDACIÓN MEDIO Y ALTO</a:t>
            </a:r>
          </a:p>
        </p:txBody>
      </p:sp>
      <p:graphicFrame>
        <p:nvGraphicFramePr>
          <p:cNvPr id="9" name="Gráfico 8">
            <a:extLst>
              <a:ext uri="{FF2B5EF4-FFF2-40B4-BE49-F238E27FC236}">
                <a16:creationId xmlns:a16="http://schemas.microsoft.com/office/drawing/2014/main" id="{F434EBD7-989D-4CC6-BE7F-17C3066F8F55}"/>
              </a:ext>
            </a:extLst>
          </p:cNvPr>
          <p:cNvGraphicFramePr/>
          <p:nvPr>
            <p:extLst>
              <p:ext uri="{D42A27DB-BD31-4B8C-83A1-F6EECF244321}">
                <p14:modId xmlns:p14="http://schemas.microsoft.com/office/powerpoint/2010/main" val="245634879"/>
              </p:ext>
            </p:extLst>
          </p:nvPr>
        </p:nvGraphicFramePr>
        <p:xfrm>
          <a:off x="-212500" y="643096"/>
          <a:ext cx="6651321" cy="31146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áfico 9">
            <a:extLst>
              <a:ext uri="{FF2B5EF4-FFF2-40B4-BE49-F238E27FC236}">
                <a16:creationId xmlns:a16="http://schemas.microsoft.com/office/drawing/2014/main" id="{C1F2CE48-0755-4627-8A40-50DDFE4DB732}"/>
              </a:ext>
            </a:extLst>
          </p:cNvPr>
          <p:cNvGraphicFramePr/>
          <p:nvPr>
            <p:extLst>
              <p:ext uri="{D42A27DB-BD31-4B8C-83A1-F6EECF244321}">
                <p14:modId xmlns:p14="http://schemas.microsoft.com/office/powerpoint/2010/main" val="1068983027"/>
              </p:ext>
            </p:extLst>
          </p:nvPr>
        </p:nvGraphicFramePr>
        <p:xfrm>
          <a:off x="-201095" y="3590583"/>
          <a:ext cx="6843249" cy="28119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a 11">
            <a:extLst>
              <a:ext uri="{FF2B5EF4-FFF2-40B4-BE49-F238E27FC236}">
                <a16:creationId xmlns:a16="http://schemas.microsoft.com/office/drawing/2014/main" id="{E2B12061-D2BE-4ECB-B093-C35AFF9DD70E}"/>
              </a:ext>
            </a:extLst>
          </p:cNvPr>
          <p:cNvGraphicFramePr>
            <a:graphicFrameLocks noGrp="1"/>
          </p:cNvGraphicFramePr>
          <p:nvPr>
            <p:extLst>
              <p:ext uri="{D42A27DB-BD31-4B8C-83A1-F6EECF244321}">
                <p14:modId xmlns:p14="http://schemas.microsoft.com/office/powerpoint/2010/main" val="2742741950"/>
              </p:ext>
            </p:extLst>
          </p:nvPr>
        </p:nvGraphicFramePr>
        <p:xfrm>
          <a:off x="6183605" y="3414278"/>
          <a:ext cx="2842056" cy="2165158"/>
        </p:xfrm>
        <a:graphic>
          <a:graphicData uri="http://schemas.openxmlformats.org/drawingml/2006/table">
            <a:tbl>
              <a:tblPr firstRow="1" bandRow="1">
                <a:tableStyleId>{5C22544A-7EE6-4342-B048-85BDC9FD1C3A}</a:tableStyleId>
              </a:tblPr>
              <a:tblGrid>
                <a:gridCol w="1421028">
                  <a:extLst>
                    <a:ext uri="{9D8B030D-6E8A-4147-A177-3AD203B41FA5}">
                      <a16:colId xmlns:a16="http://schemas.microsoft.com/office/drawing/2014/main" val="455287096"/>
                    </a:ext>
                  </a:extLst>
                </a:gridCol>
                <a:gridCol w="1421028">
                  <a:extLst>
                    <a:ext uri="{9D8B030D-6E8A-4147-A177-3AD203B41FA5}">
                      <a16:colId xmlns:a16="http://schemas.microsoft.com/office/drawing/2014/main" val="4134860564"/>
                    </a:ext>
                  </a:extLst>
                </a:gridCol>
              </a:tblGrid>
              <a:tr h="427798">
                <a:tc>
                  <a:txBody>
                    <a:bodyPr/>
                    <a:lstStyle/>
                    <a:p>
                      <a:pPr algn="ctr"/>
                      <a:r>
                        <a:rPr lang="es-419" sz="1200" dirty="0"/>
                        <a:t>Institución Educativa </a:t>
                      </a:r>
                    </a:p>
                  </a:txBody>
                  <a:tcPr/>
                </a:tc>
                <a:tc>
                  <a:txBody>
                    <a:bodyPr/>
                    <a:lstStyle/>
                    <a:p>
                      <a:pPr algn="ctr"/>
                      <a:r>
                        <a:rPr lang="es-419" sz="1200" dirty="0"/>
                        <a:t>Ubicación  (Barrio) </a:t>
                      </a:r>
                    </a:p>
                  </a:txBody>
                  <a:tcPr/>
                </a:tc>
                <a:extLst>
                  <a:ext uri="{0D108BD9-81ED-4DB2-BD59-A6C34878D82A}">
                    <a16:rowId xmlns:a16="http://schemas.microsoft.com/office/drawing/2014/main" val="2693507289"/>
                  </a:ext>
                </a:extLst>
              </a:tr>
              <a:tr h="427798">
                <a:tc>
                  <a:txBody>
                    <a:bodyPr/>
                    <a:lstStyle/>
                    <a:p>
                      <a:pPr algn="ctr"/>
                      <a:r>
                        <a:rPr lang="es-419" sz="1200" dirty="0"/>
                        <a:t>Escuela Particular Mixta Liceo Americano</a:t>
                      </a:r>
                    </a:p>
                  </a:txBody>
                  <a:tcPr/>
                </a:tc>
                <a:tc>
                  <a:txBody>
                    <a:bodyPr/>
                    <a:lstStyle/>
                    <a:p>
                      <a:pPr algn="ctr"/>
                      <a:r>
                        <a:rPr lang="es-419" sz="1200" dirty="0"/>
                        <a:t>San Ignacio </a:t>
                      </a:r>
                    </a:p>
                  </a:txBody>
                  <a:tcPr/>
                </a:tc>
                <a:extLst>
                  <a:ext uri="{0D108BD9-81ED-4DB2-BD59-A6C34878D82A}">
                    <a16:rowId xmlns:a16="http://schemas.microsoft.com/office/drawing/2014/main" val="3119878345"/>
                  </a:ext>
                </a:extLst>
              </a:tr>
              <a:tr h="427798">
                <a:tc>
                  <a:txBody>
                    <a:bodyPr/>
                    <a:lstStyle/>
                    <a:p>
                      <a:pPr algn="ctr"/>
                      <a:r>
                        <a:rPr lang="es-419" sz="1200" dirty="0"/>
                        <a:t>Centro de Educación Básica Machala No. 30</a:t>
                      </a:r>
                    </a:p>
                  </a:txBody>
                  <a:tcPr/>
                </a:tc>
                <a:tc>
                  <a:txBody>
                    <a:bodyPr/>
                    <a:lstStyle/>
                    <a:p>
                      <a:pPr algn="ctr"/>
                      <a:r>
                        <a:rPr lang="es-419" sz="1200" dirty="0"/>
                        <a:t>Estancia Vieja </a:t>
                      </a:r>
                    </a:p>
                  </a:txBody>
                  <a:tcPr/>
                </a:tc>
                <a:extLst>
                  <a:ext uri="{0D108BD9-81ED-4DB2-BD59-A6C34878D82A}">
                    <a16:rowId xmlns:a16="http://schemas.microsoft.com/office/drawing/2014/main" val="1887502858"/>
                  </a:ext>
                </a:extLst>
              </a:tr>
              <a:tr h="427798">
                <a:tc>
                  <a:txBody>
                    <a:bodyPr/>
                    <a:lstStyle/>
                    <a:p>
                      <a:pPr algn="ctr"/>
                      <a:r>
                        <a:rPr lang="es-419" sz="1200" dirty="0"/>
                        <a:t>Cristóbal Colón </a:t>
                      </a:r>
                    </a:p>
                  </a:txBody>
                  <a:tcPr/>
                </a:tc>
                <a:tc>
                  <a:txBody>
                    <a:bodyPr/>
                    <a:lstStyle/>
                    <a:p>
                      <a:pPr algn="ctr"/>
                      <a:r>
                        <a:rPr lang="es-419" sz="1200" dirty="0"/>
                        <a:t>Centro de Colón </a:t>
                      </a:r>
                    </a:p>
                  </a:txBody>
                  <a:tcPr/>
                </a:tc>
                <a:extLst>
                  <a:ext uri="{0D108BD9-81ED-4DB2-BD59-A6C34878D82A}">
                    <a16:rowId xmlns:a16="http://schemas.microsoft.com/office/drawing/2014/main" val="561291427"/>
                  </a:ext>
                </a:extLst>
              </a:tr>
            </a:tbl>
          </a:graphicData>
        </a:graphic>
      </p:graphicFrame>
      <p:graphicFrame>
        <p:nvGraphicFramePr>
          <p:cNvPr id="12" name="Tabla 11">
            <a:extLst>
              <a:ext uri="{FF2B5EF4-FFF2-40B4-BE49-F238E27FC236}">
                <a16:creationId xmlns:a16="http://schemas.microsoft.com/office/drawing/2014/main" id="{99BC895D-4237-4E83-8BFD-6532AC8D011B}"/>
              </a:ext>
            </a:extLst>
          </p:cNvPr>
          <p:cNvGraphicFramePr>
            <a:graphicFrameLocks noGrp="1"/>
          </p:cNvGraphicFramePr>
          <p:nvPr>
            <p:extLst>
              <p:ext uri="{D42A27DB-BD31-4B8C-83A1-F6EECF244321}">
                <p14:modId xmlns:p14="http://schemas.microsoft.com/office/powerpoint/2010/main" val="3406172126"/>
              </p:ext>
            </p:extLst>
          </p:nvPr>
        </p:nvGraphicFramePr>
        <p:xfrm>
          <a:off x="6183606" y="785235"/>
          <a:ext cx="2842056" cy="1982278"/>
        </p:xfrm>
        <a:graphic>
          <a:graphicData uri="http://schemas.openxmlformats.org/drawingml/2006/table">
            <a:tbl>
              <a:tblPr firstRow="1" bandRow="1">
                <a:tableStyleId>{5C22544A-7EE6-4342-B048-85BDC9FD1C3A}</a:tableStyleId>
              </a:tblPr>
              <a:tblGrid>
                <a:gridCol w="1421028">
                  <a:extLst>
                    <a:ext uri="{9D8B030D-6E8A-4147-A177-3AD203B41FA5}">
                      <a16:colId xmlns:a16="http://schemas.microsoft.com/office/drawing/2014/main" val="455287096"/>
                    </a:ext>
                  </a:extLst>
                </a:gridCol>
                <a:gridCol w="1421028">
                  <a:extLst>
                    <a:ext uri="{9D8B030D-6E8A-4147-A177-3AD203B41FA5}">
                      <a16:colId xmlns:a16="http://schemas.microsoft.com/office/drawing/2014/main" val="4134860564"/>
                    </a:ext>
                  </a:extLst>
                </a:gridCol>
              </a:tblGrid>
              <a:tr h="427798">
                <a:tc>
                  <a:txBody>
                    <a:bodyPr/>
                    <a:lstStyle/>
                    <a:p>
                      <a:pPr algn="ctr"/>
                      <a:r>
                        <a:rPr lang="es-419" sz="1200" dirty="0"/>
                        <a:t>Institución Educativa </a:t>
                      </a:r>
                    </a:p>
                  </a:txBody>
                  <a:tcPr/>
                </a:tc>
                <a:tc>
                  <a:txBody>
                    <a:bodyPr/>
                    <a:lstStyle/>
                    <a:p>
                      <a:pPr algn="ctr"/>
                      <a:r>
                        <a:rPr lang="es-419" sz="1200" dirty="0"/>
                        <a:t>Ubicación  (Barrio) </a:t>
                      </a:r>
                    </a:p>
                  </a:txBody>
                  <a:tcPr/>
                </a:tc>
                <a:extLst>
                  <a:ext uri="{0D108BD9-81ED-4DB2-BD59-A6C34878D82A}">
                    <a16:rowId xmlns:a16="http://schemas.microsoft.com/office/drawing/2014/main" val="2693507289"/>
                  </a:ext>
                </a:extLst>
              </a:tr>
              <a:tr h="427798">
                <a:tc>
                  <a:txBody>
                    <a:bodyPr/>
                    <a:lstStyle/>
                    <a:p>
                      <a:pPr algn="ctr"/>
                      <a:r>
                        <a:rPr lang="es-419" sz="1200" dirty="0"/>
                        <a:t>Babahoyo</a:t>
                      </a:r>
                    </a:p>
                  </a:txBody>
                  <a:tcPr/>
                </a:tc>
                <a:tc>
                  <a:txBody>
                    <a:bodyPr/>
                    <a:lstStyle/>
                    <a:p>
                      <a:pPr algn="ctr"/>
                      <a:r>
                        <a:rPr lang="es-419" sz="1200" dirty="0"/>
                        <a:t>La Mocora </a:t>
                      </a:r>
                    </a:p>
                  </a:txBody>
                  <a:tcPr/>
                </a:tc>
                <a:extLst>
                  <a:ext uri="{0D108BD9-81ED-4DB2-BD59-A6C34878D82A}">
                    <a16:rowId xmlns:a16="http://schemas.microsoft.com/office/drawing/2014/main" val="3119878345"/>
                  </a:ext>
                </a:extLst>
              </a:tr>
              <a:tr h="427798">
                <a:tc>
                  <a:txBody>
                    <a:bodyPr/>
                    <a:lstStyle/>
                    <a:p>
                      <a:pPr algn="ctr"/>
                      <a:r>
                        <a:rPr lang="es-419" sz="1200" dirty="0"/>
                        <a:t>Escuela Particular Mixta San Gabriel</a:t>
                      </a:r>
                    </a:p>
                  </a:txBody>
                  <a:tcPr/>
                </a:tc>
                <a:tc>
                  <a:txBody>
                    <a:bodyPr/>
                    <a:lstStyle/>
                    <a:p>
                      <a:pPr algn="ctr"/>
                      <a:r>
                        <a:rPr lang="es-419" sz="1200" dirty="0"/>
                        <a:t>Centro de Colón</a:t>
                      </a:r>
                    </a:p>
                  </a:txBody>
                  <a:tcPr/>
                </a:tc>
                <a:extLst>
                  <a:ext uri="{0D108BD9-81ED-4DB2-BD59-A6C34878D82A}">
                    <a16:rowId xmlns:a16="http://schemas.microsoft.com/office/drawing/2014/main" val="1887502858"/>
                  </a:ext>
                </a:extLst>
              </a:tr>
              <a:tr h="427798">
                <a:tc>
                  <a:txBody>
                    <a:bodyPr/>
                    <a:lstStyle/>
                    <a:p>
                      <a:pPr algn="ctr"/>
                      <a:r>
                        <a:rPr lang="es-419" sz="1200" dirty="0"/>
                        <a:t>Centro de educación básica Portoviejo No. 25</a:t>
                      </a:r>
                    </a:p>
                  </a:txBody>
                  <a:tcPr/>
                </a:tc>
                <a:tc>
                  <a:txBody>
                    <a:bodyPr/>
                    <a:lstStyle/>
                    <a:p>
                      <a:pPr algn="ctr"/>
                      <a:r>
                        <a:rPr lang="es-419" sz="1200" dirty="0"/>
                        <a:t>Los Ángeles  </a:t>
                      </a:r>
                    </a:p>
                  </a:txBody>
                  <a:tcPr/>
                </a:tc>
                <a:extLst>
                  <a:ext uri="{0D108BD9-81ED-4DB2-BD59-A6C34878D82A}">
                    <a16:rowId xmlns:a16="http://schemas.microsoft.com/office/drawing/2014/main" val="561291427"/>
                  </a:ext>
                </a:extLst>
              </a:tr>
            </a:tbl>
          </a:graphicData>
        </a:graphic>
      </p:graphicFrame>
      <p:graphicFrame>
        <p:nvGraphicFramePr>
          <p:cNvPr id="13" name="Tabla 13">
            <a:extLst>
              <a:ext uri="{FF2B5EF4-FFF2-40B4-BE49-F238E27FC236}">
                <a16:creationId xmlns:a16="http://schemas.microsoft.com/office/drawing/2014/main" id="{A75D1A22-2CA4-49A2-B72E-AED35038B909}"/>
              </a:ext>
            </a:extLst>
          </p:cNvPr>
          <p:cNvGraphicFramePr>
            <a:graphicFrameLocks noGrp="1"/>
          </p:cNvGraphicFramePr>
          <p:nvPr>
            <p:extLst>
              <p:ext uri="{D42A27DB-BD31-4B8C-83A1-F6EECF244321}">
                <p14:modId xmlns:p14="http://schemas.microsoft.com/office/powerpoint/2010/main" val="1899328986"/>
              </p:ext>
            </p:extLst>
          </p:nvPr>
        </p:nvGraphicFramePr>
        <p:xfrm>
          <a:off x="6183605" y="2752790"/>
          <a:ext cx="2842056" cy="373467"/>
        </p:xfrm>
        <a:graphic>
          <a:graphicData uri="http://schemas.openxmlformats.org/drawingml/2006/table">
            <a:tbl>
              <a:tblPr firstRow="1" bandRow="1">
                <a:tableStyleId>{5C22544A-7EE6-4342-B048-85BDC9FD1C3A}</a:tableStyleId>
              </a:tblPr>
              <a:tblGrid>
                <a:gridCol w="1421028">
                  <a:extLst>
                    <a:ext uri="{9D8B030D-6E8A-4147-A177-3AD203B41FA5}">
                      <a16:colId xmlns:a16="http://schemas.microsoft.com/office/drawing/2014/main" val="207716688"/>
                    </a:ext>
                  </a:extLst>
                </a:gridCol>
                <a:gridCol w="1421028">
                  <a:extLst>
                    <a:ext uri="{9D8B030D-6E8A-4147-A177-3AD203B41FA5}">
                      <a16:colId xmlns:a16="http://schemas.microsoft.com/office/drawing/2014/main" val="4270502316"/>
                    </a:ext>
                  </a:extLst>
                </a:gridCol>
              </a:tblGrid>
              <a:tr h="373467">
                <a:tc>
                  <a:txBody>
                    <a:bodyPr/>
                    <a:lstStyle/>
                    <a:p>
                      <a:pPr algn="ctr"/>
                      <a:r>
                        <a:rPr lang="es-419" sz="1200" b="0" dirty="0">
                          <a:solidFill>
                            <a:schemeClr val="tx1"/>
                          </a:solidFill>
                        </a:rPr>
                        <a:t>Portete de Tarqui</a:t>
                      </a:r>
                    </a:p>
                  </a:txBody>
                  <a:tcPr>
                    <a:solidFill>
                      <a:schemeClr val="accent5">
                        <a:lumMod val="40000"/>
                        <a:lumOff val="60000"/>
                      </a:schemeClr>
                    </a:solidFill>
                  </a:tcPr>
                </a:tc>
                <a:tc>
                  <a:txBody>
                    <a:bodyPr/>
                    <a:lstStyle/>
                    <a:p>
                      <a:pPr algn="ctr"/>
                      <a:r>
                        <a:rPr lang="es-419" sz="1200" b="0" dirty="0">
                          <a:solidFill>
                            <a:schemeClr val="tx1"/>
                          </a:solidFill>
                        </a:rPr>
                        <a:t>El Cadi</a:t>
                      </a:r>
                    </a:p>
                  </a:txBody>
                  <a:tcPr>
                    <a:solidFill>
                      <a:schemeClr val="accent5">
                        <a:lumMod val="40000"/>
                        <a:lumOff val="60000"/>
                      </a:schemeClr>
                    </a:solidFill>
                  </a:tcPr>
                </a:tc>
                <a:extLst>
                  <a:ext uri="{0D108BD9-81ED-4DB2-BD59-A6C34878D82A}">
                    <a16:rowId xmlns:a16="http://schemas.microsoft.com/office/drawing/2014/main" val="1081025220"/>
                  </a:ext>
                </a:extLst>
              </a:tr>
            </a:tbl>
          </a:graphicData>
        </a:graphic>
      </p:graphicFrame>
      <p:graphicFrame>
        <p:nvGraphicFramePr>
          <p:cNvPr id="14" name="Tabla 13">
            <a:extLst>
              <a:ext uri="{FF2B5EF4-FFF2-40B4-BE49-F238E27FC236}">
                <a16:creationId xmlns:a16="http://schemas.microsoft.com/office/drawing/2014/main" id="{46CE8ED8-D7A2-4512-A57B-F5A1082E51F3}"/>
              </a:ext>
            </a:extLst>
          </p:cNvPr>
          <p:cNvGraphicFramePr>
            <a:graphicFrameLocks noGrp="1"/>
          </p:cNvGraphicFramePr>
          <p:nvPr>
            <p:extLst>
              <p:ext uri="{D42A27DB-BD31-4B8C-83A1-F6EECF244321}">
                <p14:modId xmlns:p14="http://schemas.microsoft.com/office/powerpoint/2010/main" val="3918266726"/>
              </p:ext>
            </p:extLst>
          </p:nvPr>
        </p:nvGraphicFramePr>
        <p:xfrm>
          <a:off x="6183604" y="5581543"/>
          <a:ext cx="2842056" cy="356636"/>
        </p:xfrm>
        <a:graphic>
          <a:graphicData uri="http://schemas.openxmlformats.org/drawingml/2006/table">
            <a:tbl>
              <a:tblPr firstRow="1" bandRow="1">
                <a:tableStyleId>{5C22544A-7EE6-4342-B048-85BDC9FD1C3A}</a:tableStyleId>
              </a:tblPr>
              <a:tblGrid>
                <a:gridCol w="1421028">
                  <a:extLst>
                    <a:ext uri="{9D8B030D-6E8A-4147-A177-3AD203B41FA5}">
                      <a16:colId xmlns:a16="http://schemas.microsoft.com/office/drawing/2014/main" val="207716688"/>
                    </a:ext>
                  </a:extLst>
                </a:gridCol>
                <a:gridCol w="1421028">
                  <a:extLst>
                    <a:ext uri="{9D8B030D-6E8A-4147-A177-3AD203B41FA5}">
                      <a16:colId xmlns:a16="http://schemas.microsoft.com/office/drawing/2014/main" val="4270502316"/>
                    </a:ext>
                  </a:extLst>
                </a:gridCol>
              </a:tblGrid>
              <a:tr h="356636">
                <a:tc>
                  <a:txBody>
                    <a:bodyPr/>
                    <a:lstStyle/>
                    <a:p>
                      <a:pPr algn="ctr"/>
                      <a:r>
                        <a:rPr lang="es-419" sz="1200" b="0" dirty="0">
                          <a:solidFill>
                            <a:schemeClr val="tx1"/>
                          </a:solidFill>
                        </a:rPr>
                        <a:t>Simón Bolívar</a:t>
                      </a:r>
                    </a:p>
                  </a:txBody>
                  <a:tcPr>
                    <a:solidFill>
                      <a:schemeClr val="accent5">
                        <a:lumMod val="40000"/>
                        <a:lumOff val="60000"/>
                      </a:schemeClr>
                    </a:solidFill>
                  </a:tcPr>
                </a:tc>
                <a:tc>
                  <a:txBody>
                    <a:bodyPr/>
                    <a:lstStyle/>
                    <a:p>
                      <a:pPr algn="ctr"/>
                      <a:r>
                        <a:rPr lang="es-419" sz="1200" b="0" dirty="0">
                          <a:solidFill>
                            <a:schemeClr val="tx1"/>
                          </a:solidFill>
                        </a:rPr>
                        <a:t>El Cadi </a:t>
                      </a:r>
                    </a:p>
                  </a:txBody>
                  <a:tcPr>
                    <a:solidFill>
                      <a:schemeClr val="accent5">
                        <a:lumMod val="40000"/>
                        <a:lumOff val="60000"/>
                      </a:schemeClr>
                    </a:solidFill>
                  </a:tcPr>
                </a:tc>
                <a:extLst>
                  <a:ext uri="{0D108BD9-81ED-4DB2-BD59-A6C34878D82A}">
                    <a16:rowId xmlns:a16="http://schemas.microsoft.com/office/drawing/2014/main" val="1081025220"/>
                  </a:ext>
                </a:extLst>
              </a:tr>
            </a:tbl>
          </a:graphicData>
        </a:graphic>
      </p:graphicFrame>
    </p:spTree>
    <p:extLst>
      <p:ext uri="{BB962C8B-B14F-4D97-AF65-F5344CB8AC3E}">
        <p14:creationId xmlns:p14="http://schemas.microsoft.com/office/powerpoint/2010/main" val="40668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64B2B448-DE3A-48CB-9773-DF3CC7E4C4AD}"/>
              </a:ext>
            </a:extLst>
          </p:cNvPr>
          <p:cNvSpPr txBox="1">
            <a:spLocks/>
          </p:cNvSpPr>
          <p:nvPr/>
        </p:nvSpPr>
        <p:spPr>
          <a:xfrm>
            <a:off x="1486050" y="-8918"/>
            <a:ext cx="6713980" cy="96181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RESULTADOS DEL MODELAMIENTO CON CAESAR-LISFLOOD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7" name="CuadroTexto 6">
            <a:extLst>
              <a:ext uri="{FF2B5EF4-FFF2-40B4-BE49-F238E27FC236}">
                <a16:creationId xmlns:a16="http://schemas.microsoft.com/office/drawing/2014/main" id="{3DFC9175-0CD8-4A41-BB6C-C6504B269E4A}"/>
              </a:ext>
            </a:extLst>
          </p:cNvPr>
          <p:cNvSpPr txBox="1"/>
          <p:nvPr/>
        </p:nvSpPr>
        <p:spPr>
          <a:xfrm>
            <a:off x="0" y="629729"/>
            <a:ext cx="5846744" cy="3231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sz="1500" dirty="0"/>
              <a:t>CENTROS DE SALUD –PELIGRO INUNDACIÓN MEDIO </a:t>
            </a:r>
          </a:p>
        </p:txBody>
      </p:sp>
      <p:graphicFrame>
        <p:nvGraphicFramePr>
          <p:cNvPr id="5" name="Gráfico 4">
            <a:extLst>
              <a:ext uri="{FF2B5EF4-FFF2-40B4-BE49-F238E27FC236}">
                <a16:creationId xmlns:a16="http://schemas.microsoft.com/office/drawing/2014/main" id="{47E8C50F-32B8-4C3C-83CC-DE5F3A3345C9}"/>
              </a:ext>
            </a:extLst>
          </p:cNvPr>
          <p:cNvGraphicFramePr/>
          <p:nvPr>
            <p:extLst>
              <p:ext uri="{D42A27DB-BD31-4B8C-83A1-F6EECF244321}">
                <p14:modId xmlns:p14="http://schemas.microsoft.com/office/powerpoint/2010/main" val="877293605"/>
              </p:ext>
            </p:extLst>
          </p:nvPr>
        </p:nvGraphicFramePr>
        <p:xfrm>
          <a:off x="118338" y="1417701"/>
          <a:ext cx="6437868" cy="3810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a 8">
            <a:extLst>
              <a:ext uri="{FF2B5EF4-FFF2-40B4-BE49-F238E27FC236}">
                <a16:creationId xmlns:a16="http://schemas.microsoft.com/office/drawing/2014/main" id="{071ECCB1-B20D-420D-8B5B-70B40F4471D2}"/>
              </a:ext>
            </a:extLst>
          </p:cNvPr>
          <p:cNvGraphicFramePr>
            <a:graphicFrameLocks noGrp="1"/>
          </p:cNvGraphicFramePr>
          <p:nvPr>
            <p:extLst>
              <p:ext uri="{D42A27DB-BD31-4B8C-83A1-F6EECF244321}">
                <p14:modId xmlns:p14="http://schemas.microsoft.com/office/powerpoint/2010/main" val="1629296540"/>
              </p:ext>
            </p:extLst>
          </p:nvPr>
        </p:nvGraphicFramePr>
        <p:xfrm>
          <a:off x="6183606" y="2437860"/>
          <a:ext cx="2842056" cy="1769996"/>
        </p:xfrm>
        <a:graphic>
          <a:graphicData uri="http://schemas.openxmlformats.org/drawingml/2006/table">
            <a:tbl>
              <a:tblPr firstRow="1" bandRow="1">
                <a:tableStyleId>{5C22544A-7EE6-4342-B048-85BDC9FD1C3A}</a:tableStyleId>
              </a:tblPr>
              <a:tblGrid>
                <a:gridCol w="1421028">
                  <a:extLst>
                    <a:ext uri="{9D8B030D-6E8A-4147-A177-3AD203B41FA5}">
                      <a16:colId xmlns:a16="http://schemas.microsoft.com/office/drawing/2014/main" val="455287096"/>
                    </a:ext>
                  </a:extLst>
                </a:gridCol>
                <a:gridCol w="1421028">
                  <a:extLst>
                    <a:ext uri="{9D8B030D-6E8A-4147-A177-3AD203B41FA5}">
                      <a16:colId xmlns:a16="http://schemas.microsoft.com/office/drawing/2014/main" val="4134860564"/>
                    </a:ext>
                  </a:extLst>
                </a:gridCol>
              </a:tblGrid>
              <a:tr h="427798">
                <a:tc>
                  <a:txBody>
                    <a:bodyPr/>
                    <a:lstStyle/>
                    <a:p>
                      <a:pPr algn="ctr"/>
                      <a:r>
                        <a:rPr lang="es-419" sz="1200" dirty="0"/>
                        <a:t>Institución Educativa </a:t>
                      </a:r>
                    </a:p>
                  </a:txBody>
                  <a:tcPr/>
                </a:tc>
                <a:tc>
                  <a:txBody>
                    <a:bodyPr/>
                    <a:lstStyle/>
                    <a:p>
                      <a:pPr algn="ctr"/>
                      <a:r>
                        <a:rPr lang="es-419" sz="1200" dirty="0"/>
                        <a:t>Ubicación  (Barrio) </a:t>
                      </a:r>
                    </a:p>
                  </a:txBody>
                  <a:tcPr/>
                </a:tc>
                <a:extLst>
                  <a:ext uri="{0D108BD9-81ED-4DB2-BD59-A6C34878D82A}">
                    <a16:rowId xmlns:a16="http://schemas.microsoft.com/office/drawing/2014/main" val="2693507289"/>
                  </a:ext>
                </a:extLst>
              </a:tr>
              <a:tr h="427798">
                <a:tc>
                  <a:txBody>
                    <a:bodyPr/>
                    <a:lstStyle/>
                    <a:p>
                      <a:pPr algn="ctr"/>
                      <a:r>
                        <a:rPr lang="es-419" sz="1200" dirty="0"/>
                        <a:t>El Naranjo </a:t>
                      </a:r>
                    </a:p>
                  </a:txBody>
                  <a:tcPr/>
                </a:tc>
                <a:tc>
                  <a:txBody>
                    <a:bodyPr/>
                    <a:lstStyle/>
                    <a:p>
                      <a:pPr algn="ctr"/>
                      <a:r>
                        <a:rPr lang="es-419" sz="1200" dirty="0"/>
                        <a:t>El Naranjo  </a:t>
                      </a:r>
                    </a:p>
                  </a:txBody>
                  <a:tcPr/>
                </a:tc>
                <a:extLst>
                  <a:ext uri="{0D108BD9-81ED-4DB2-BD59-A6C34878D82A}">
                    <a16:rowId xmlns:a16="http://schemas.microsoft.com/office/drawing/2014/main" val="3119878345"/>
                  </a:ext>
                </a:extLst>
              </a:tr>
              <a:tr h="427798">
                <a:tc>
                  <a:txBody>
                    <a:bodyPr/>
                    <a:lstStyle/>
                    <a:p>
                      <a:pPr algn="ctr"/>
                      <a:r>
                        <a:rPr lang="es-419" sz="1200" dirty="0"/>
                        <a:t>Estancia Vieja</a:t>
                      </a:r>
                    </a:p>
                  </a:txBody>
                  <a:tcPr/>
                </a:tc>
                <a:tc>
                  <a:txBody>
                    <a:bodyPr/>
                    <a:lstStyle/>
                    <a:p>
                      <a:pPr algn="ctr"/>
                      <a:r>
                        <a:rPr lang="es-419" sz="1200" dirty="0"/>
                        <a:t>Estancia Vieja</a:t>
                      </a:r>
                    </a:p>
                  </a:txBody>
                  <a:tcPr/>
                </a:tc>
                <a:extLst>
                  <a:ext uri="{0D108BD9-81ED-4DB2-BD59-A6C34878D82A}">
                    <a16:rowId xmlns:a16="http://schemas.microsoft.com/office/drawing/2014/main" val="1887502858"/>
                  </a:ext>
                </a:extLst>
              </a:tr>
              <a:tr h="427798">
                <a:tc>
                  <a:txBody>
                    <a:bodyPr/>
                    <a:lstStyle/>
                    <a:p>
                      <a:pPr algn="ctr"/>
                      <a:r>
                        <a:rPr lang="es-419" sz="1200" dirty="0"/>
                        <a:t>Subcentro los Ángeles</a:t>
                      </a:r>
                    </a:p>
                  </a:txBody>
                  <a:tcPr/>
                </a:tc>
                <a:tc>
                  <a:txBody>
                    <a:bodyPr/>
                    <a:lstStyle/>
                    <a:p>
                      <a:pPr algn="ctr"/>
                      <a:r>
                        <a:rPr lang="es-419" sz="1200" dirty="0"/>
                        <a:t>Los Ángeles  </a:t>
                      </a:r>
                    </a:p>
                  </a:txBody>
                  <a:tcPr/>
                </a:tc>
                <a:extLst>
                  <a:ext uri="{0D108BD9-81ED-4DB2-BD59-A6C34878D82A}">
                    <a16:rowId xmlns:a16="http://schemas.microsoft.com/office/drawing/2014/main" val="561291427"/>
                  </a:ext>
                </a:extLst>
              </a:tr>
            </a:tbl>
          </a:graphicData>
        </a:graphic>
      </p:graphicFrame>
    </p:spTree>
    <p:extLst>
      <p:ext uri="{BB962C8B-B14F-4D97-AF65-F5344CB8AC3E}">
        <p14:creationId xmlns:p14="http://schemas.microsoft.com/office/powerpoint/2010/main" val="2382164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64B2B448-DE3A-48CB-9773-DF3CC7E4C4AD}"/>
              </a:ext>
            </a:extLst>
          </p:cNvPr>
          <p:cNvSpPr txBox="1">
            <a:spLocks/>
          </p:cNvSpPr>
          <p:nvPr/>
        </p:nvSpPr>
        <p:spPr>
          <a:xfrm>
            <a:off x="1215010" y="33320"/>
            <a:ext cx="6713980" cy="96181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RESULTADOS DEL MODELAMIENTO CON CAESAR-LISFLOOD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7" name="CuadroTexto 6">
            <a:extLst>
              <a:ext uri="{FF2B5EF4-FFF2-40B4-BE49-F238E27FC236}">
                <a16:creationId xmlns:a16="http://schemas.microsoft.com/office/drawing/2014/main" id="{3DFC9175-0CD8-4A41-BB6C-C6504B269E4A}"/>
              </a:ext>
            </a:extLst>
          </p:cNvPr>
          <p:cNvSpPr txBox="1"/>
          <p:nvPr/>
        </p:nvSpPr>
        <p:spPr>
          <a:xfrm>
            <a:off x="61292" y="671967"/>
            <a:ext cx="5846744" cy="3231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sz="1500" dirty="0"/>
              <a:t>VIVIENDAS –PELIGRO INUNDACIÓN MEDIO Y ALTO</a:t>
            </a:r>
          </a:p>
        </p:txBody>
      </p:sp>
      <p:graphicFrame>
        <p:nvGraphicFramePr>
          <p:cNvPr id="8" name="Gráfico 7">
            <a:extLst>
              <a:ext uri="{FF2B5EF4-FFF2-40B4-BE49-F238E27FC236}">
                <a16:creationId xmlns:a16="http://schemas.microsoft.com/office/drawing/2014/main" id="{AF1DB3FF-A934-4FF2-B73D-5B756959914A}"/>
              </a:ext>
            </a:extLst>
          </p:cNvPr>
          <p:cNvGraphicFramePr/>
          <p:nvPr>
            <p:extLst>
              <p:ext uri="{D42A27DB-BD31-4B8C-83A1-F6EECF244321}">
                <p14:modId xmlns:p14="http://schemas.microsoft.com/office/powerpoint/2010/main" val="3727236462"/>
              </p:ext>
            </p:extLst>
          </p:nvPr>
        </p:nvGraphicFramePr>
        <p:xfrm>
          <a:off x="96819" y="613064"/>
          <a:ext cx="5029201" cy="47181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a:extLst>
              <a:ext uri="{FF2B5EF4-FFF2-40B4-BE49-F238E27FC236}">
                <a16:creationId xmlns:a16="http://schemas.microsoft.com/office/drawing/2014/main" id="{810F787E-ABCF-4F8C-BEB8-794F753E0747}"/>
              </a:ext>
            </a:extLst>
          </p:cNvPr>
          <p:cNvGraphicFramePr/>
          <p:nvPr>
            <p:extLst>
              <p:ext uri="{D42A27DB-BD31-4B8C-83A1-F6EECF244321}">
                <p14:modId xmlns:p14="http://schemas.microsoft.com/office/powerpoint/2010/main" val="138115597"/>
              </p:ext>
            </p:extLst>
          </p:nvPr>
        </p:nvGraphicFramePr>
        <p:xfrm>
          <a:off x="4896498" y="743724"/>
          <a:ext cx="4079558" cy="4491962"/>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a:extLst>
              <a:ext uri="{FF2B5EF4-FFF2-40B4-BE49-F238E27FC236}">
                <a16:creationId xmlns:a16="http://schemas.microsoft.com/office/drawing/2014/main" id="{B8B2E2FA-9C9C-4C6D-84F9-B09F570753B1}"/>
              </a:ext>
            </a:extLst>
          </p:cNvPr>
          <p:cNvSpPr txBox="1"/>
          <p:nvPr/>
        </p:nvSpPr>
        <p:spPr>
          <a:xfrm>
            <a:off x="1013254" y="4384037"/>
            <a:ext cx="3558746" cy="1015663"/>
          </a:xfrm>
          <a:prstGeom prst="rect">
            <a:avLst/>
          </a:prstGeom>
          <a:noFill/>
        </p:spPr>
        <p:txBody>
          <a:bodyPr wrap="square" rtlCol="0">
            <a:spAutoFit/>
          </a:bodyPr>
          <a:lstStyle/>
          <a:p>
            <a:r>
              <a:rPr lang="es-ES" sz="1400" dirty="0">
                <a:solidFill>
                  <a:srgbClr val="000000"/>
                </a:solidFill>
                <a:effectLst/>
                <a:latin typeface="Calibri" panose="020F0502020204030204" pitchFamily="34" charset="0"/>
                <a:ea typeface="Calibri" panose="020F0502020204030204" pitchFamily="34" charset="0"/>
              </a:rPr>
              <a:t>La mayor </a:t>
            </a:r>
            <a:r>
              <a:rPr lang="es-ES" sz="1400" b="1" dirty="0">
                <a:solidFill>
                  <a:srgbClr val="000000"/>
                </a:solidFill>
                <a:effectLst/>
                <a:latin typeface="Calibri" panose="020F0502020204030204" pitchFamily="34" charset="0"/>
                <a:ea typeface="Calibri" panose="020F0502020204030204" pitchFamily="34" charset="0"/>
              </a:rPr>
              <a:t>parte de viviendas </a:t>
            </a:r>
            <a:r>
              <a:rPr lang="es-ES" sz="1400" dirty="0">
                <a:solidFill>
                  <a:srgbClr val="000000"/>
                </a:solidFill>
                <a:effectLst/>
                <a:latin typeface="Calibri" panose="020F0502020204030204" pitchFamily="34" charset="0"/>
                <a:ea typeface="Calibri" panose="020F0502020204030204" pitchFamily="34" charset="0"/>
              </a:rPr>
              <a:t>que tienen una </a:t>
            </a:r>
            <a:r>
              <a:rPr lang="es-ES" sz="1400" b="1" dirty="0">
                <a:solidFill>
                  <a:srgbClr val="000000"/>
                </a:solidFill>
                <a:effectLst/>
                <a:latin typeface="Calibri" panose="020F0502020204030204" pitchFamily="34" charset="0"/>
                <a:ea typeface="Calibri" panose="020F0502020204030204" pitchFamily="34" charset="0"/>
              </a:rPr>
              <a:t>peligrosidad alta </a:t>
            </a:r>
            <a:r>
              <a:rPr lang="es-ES" sz="1400" dirty="0">
                <a:solidFill>
                  <a:srgbClr val="000000"/>
                </a:solidFill>
                <a:effectLst/>
                <a:latin typeface="Calibri" panose="020F0502020204030204" pitchFamily="34" charset="0"/>
                <a:ea typeface="Calibri" panose="020F0502020204030204" pitchFamily="34" charset="0"/>
              </a:rPr>
              <a:t>se encuentran en los barrios </a:t>
            </a:r>
            <a:r>
              <a:rPr lang="es-ES" sz="1400" b="1" dirty="0">
                <a:solidFill>
                  <a:srgbClr val="000000"/>
                </a:solidFill>
                <a:effectLst/>
                <a:latin typeface="Calibri" panose="020F0502020204030204" pitchFamily="34" charset="0"/>
                <a:ea typeface="Calibri" panose="020F0502020204030204" pitchFamily="34" charset="0"/>
              </a:rPr>
              <a:t>San Ignacio, Los Ángeles y la Mocora</a:t>
            </a:r>
            <a:r>
              <a:rPr lang="es-ES" sz="1800" b="1" dirty="0">
                <a:solidFill>
                  <a:srgbClr val="000000"/>
                </a:solidFill>
                <a:effectLst/>
                <a:latin typeface="Calibri" panose="020F0502020204030204" pitchFamily="34" charset="0"/>
                <a:ea typeface="Calibri" panose="020F0502020204030204" pitchFamily="34" charset="0"/>
              </a:rPr>
              <a:t>. </a:t>
            </a:r>
            <a:endParaRPr lang="es-ES" sz="1800" b="1" dirty="0">
              <a:effectLst/>
              <a:latin typeface="Calibri" panose="020F0502020204030204" pitchFamily="34" charset="0"/>
              <a:ea typeface="Calibri" panose="020F0502020204030204" pitchFamily="34" charset="0"/>
            </a:endParaRPr>
          </a:p>
          <a:p>
            <a:endParaRPr lang="es-419" sz="1400" dirty="0"/>
          </a:p>
        </p:txBody>
      </p:sp>
      <p:sp>
        <p:nvSpPr>
          <p:cNvPr id="10" name="CuadroTexto 9">
            <a:extLst>
              <a:ext uri="{FF2B5EF4-FFF2-40B4-BE49-F238E27FC236}">
                <a16:creationId xmlns:a16="http://schemas.microsoft.com/office/drawing/2014/main" id="{C3B97844-3E31-44EC-AFFD-5F1C7DC57401}"/>
              </a:ext>
            </a:extLst>
          </p:cNvPr>
          <p:cNvSpPr txBox="1"/>
          <p:nvPr/>
        </p:nvSpPr>
        <p:spPr>
          <a:xfrm>
            <a:off x="5488435" y="4985585"/>
            <a:ext cx="3558746" cy="1231106"/>
          </a:xfrm>
          <a:prstGeom prst="rect">
            <a:avLst/>
          </a:prstGeom>
          <a:noFill/>
        </p:spPr>
        <p:txBody>
          <a:bodyPr wrap="square" rtlCol="0">
            <a:spAutoFit/>
          </a:bodyPr>
          <a:lstStyle/>
          <a:p>
            <a:r>
              <a:rPr lang="es-ES" sz="1400" dirty="0">
                <a:solidFill>
                  <a:srgbClr val="000000"/>
                </a:solidFill>
                <a:effectLst/>
                <a:latin typeface="Calibri" panose="020F0502020204030204" pitchFamily="34" charset="0"/>
                <a:ea typeface="Calibri" panose="020F0502020204030204" pitchFamily="34" charset="0"/>
              </a:rPr>
              <a:t> La mayor parte de viviendas que tienen una </a:t>
            </a:r>
            <a:r>
              <a:rPr lang="es-ES" sz="1400" b="1" dirty="0">
                <a:solidFill>
                  <a:srgbClr val="000000"/>
                </a:solidFill>
                <a:effectLst/>
                <a:latin typeface="Calibri" panose="020F0502020204030204" pitchFamily="34" charset="0"/>
                <a:ea typeface="Calibri" panose="020F0502020204030204" pitchFamily="34" charset="0"/>
              </a:rPr>
              <a:t>peligrosidad media </a:t>
            </a:r>
            <a:r>
              <a:rPr lang="es-ES" sz="1400" dirty="0">
                <a:solidFill>
                  <a:srgbClr val="000000"/>
                </a:solidFill>
                <a:effectLst/>
                <a:latin typeface="Calibri" panose="020F0502020204030204" pitchFamily="34" charset="0"/>
                <a:ea typeface="Calibri" panose="020F0502020204030204" pitchFamily="34" charset="0"/>
              </a:rPr>
              <a:t>se encuentran en los </a:t>
            </a:r>
            <a:r>
              <a:rPr lang="es-ES" sz="1400" b="1" dirty="0">
                <a:solidFill>
                  <a:srgbClr val="000000"/>
                </a:solidFill>
                <a:effectLst/>
                <a:latin typeface="Calibri" panose="020F0502020204030204" pitchFamily="34" charset="0"/>
                <a:ea typeface="Calibri" panose="020F0502020204030204" pitchFamily="34" charset="0"/>
              </a:rPr>
              <a:t>barrios Centro de Colón, Los Ángeles y la Mocora</a:t>
            </a:r>
            <a:r>
              <a:rPr lang="es-ES" sz="1800" b="1" dirty="0">
                <a:solidFill>
                  <a:srgbClr val="000000"/>
                </a:solidFill>
                <a:effectLst/>
                <a:latin typeface="Calibri" panose="020F0502020204030204" pitchFamily="34" charset="0"/>
                <a:ea typeface="Calibri" panose="020F0502020204030204" pitchFamily="34" charset="0"/>
              </a:rPr>
              <a:t>. </a:t>
            </a:r>
            <a:endParaRPr lang="es-ES" sz="1800" b="1" dirty="0">
              <a:effectLst/>
              <a:latin typeface="Calibri" panose="020F0502020204030204" pitchFamily="34" charset="0"/>
              <a:ea typeface="Calibri" panose="020F0502020204030204" pitchFamily="34" charset="0"/>
            </a:endParaRPr>
          </a:p>
          <a:p>
            <a:endParaRPr lang="es-419" sz="1400" dirty="0"/>
          </a:p>
        </p:txBody>
      </p:sp>
    </p:spTree>
    <p:extLst>
      <p:ext uri="{BB962C8B-B14F-4D97-AF65-F5344CB8AC3E}">
        <p14:creationId xmlns:p14="http://schemas.microsoft.com/office/powerpoint/2010/main" val="3549780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64B2B448-DE3A-48CB-9773-DF3CC7E4C4AD}"/>
              </a:ext>
            </a:extLst>
          </p:cNvPr>
          <p:cNvSpPr txBox="1">
            <a:spLocks/>
          </p:cNvSpPr>
          <p:nvPr/>
        </p:nvSpPr>
        <p:spPr>
          <a:xfrm>
            <a:off x="1215010" y="33320"/>
            <a:ext cx="6713980" cy="9618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CONCLUSIONES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7" name="CuadroTexto 6">
            <a:extLst>
              <a:ext uri="{FF2B5EF4-FFF2-40B4-BE49-F238E27FC236}">
                <a16:creationId xmlns:a16="http://schemas.microsoft.com/office/drawing/2014/main" id="{FCF02C82-0797-4982-AB38-19203E00C7E0}"/>
              </a:ext>
            </a:extLst>
          </p:cNvPr>
          <p:cNvSpPr txBox="1"/>
          <p:nvPr/>
        </p:nvSpPr>
        <p:spPr>
          <a:xfrm>
            <a:off x="643241" y="656228"/>
            <a:ext cx="7808674" cy="830997"/>
          </a:xfrm>
          <a:prstGeom prst="rect">
            <a:avLst/>
          </a:prstGeom>
          <a:noFill/>
        </p:spPr>
        <p:txBody>
          <a:bodyPr wrap="square">
            <a:spAutoFit/>
          </a:bodyPr>
          <a:lstStyle/>
          <a:p>
            <a:pPr marL="285750" indent="-285750">
              <a:buFont typeface="Wingdings" panose="05000000000000000000" pitchFamily="2" charset="2"/>
              <a:buChar char="q"/>
            </a:pPr>
            <a:r>
              <a:rPr lang="es-ES" sz="1600" dirty="0">
                <a:solidFill>
                  <a:srgbClr val="000000"/>
                </a:solidFill>
                <a:effectLst/>
                <a:latin typeface="Calibri" panose="020F0502020204030204" pitchFamily="34" charset="0"/>
                <a:ea typeface="Calibri" panose="020F0502020204030204" pitchFamily="34" charset="0"/>
              </a:rPr>
              <a:t>Los caudales y precipitaciones máximas probables fueron insumos importantes </a:t>
            </a:r>
            <a:r>
              <a:rPr lang="es-ES" sz="1600" dirty="0">
                <a:solidFill>
                  <a:srgbClr val="000000"/>
                </a:solidFill>
                <a:latin typeface="Calibri" panose="020F0502020204030204" pitchFamily="34" charset="0"/>
                <a:ea typeface="Calibri" panose="020F0502020204030204" pitchFamily="34" charset="0"/>
              </a:rPr>
              <a:t>para el modelamiento;  para obtenerlos </a:t>
            </a:r>
            <a:r>
              <a:rPr lang="es-ES" sz="1600" dirty="0">
                <a:solidFill>
                  <a:srgbClr val="000000"/>
                </a:solidFill>
                <a:effectLst/>
                <a:latin typeface="Calibri" panose="020F0502020204030204" pitchFamily="34" charset="0"/>
                <a:ea typeface="Calibri" panose="020F0502020204030204" pitchFamily="34" charset="0"/>
              </a:rPr>
              <a:t>fue necesario utilizar datos de precipitaciones máximas diarias históricas estadísticamente consistentes a un 90% de confianza</a:t>
            </a:r>
            <a:endParaRPr lang="es-419" sz="1600" dirty="0"/>
          </a:p>
        </p:txBody>
      </p:sp>
      <p:sp>
        <p:nvSpPr>
          <p:cNvPr id="8" name="CuadroTexto 7">
            <a:extLst>
              <a:ext uri="{FF2B5EF4-FFF2-40B4-BE49-F238E27FC236}">
                <a16:creationId xmlns:a16="http://schemas.microsoft.com/office/drawing/2014/main" id="{56A3256D-B391-4960-AF02-64438CC45DCE}"/>
              </a:ext>
            </a:extLst>
          </p:cNvPr>
          <p:cNvSpPr txBox="1"/>
          <p:nvPr/>
        </p:nvSpPr>
        <p:spPr>
          <a:xfrm>
            <a:off x="732693" y="1691623"/>
            <a:ext cx="8121316" cy="830997"/>
          </a:xfrm>
          <a:prstGeom prst="rect">
            <a:avLst/>
          </a:prstGeom>
          <a:noFill/>
        </p:spPr>
        <p:txBody>
          <a:bodyPr wrap="square">
            <a:spAutoFit/>
          </a:bodyPr>
          <a:lstStyle/>
          <a:p>
            <a:pPr marL="285750" indent="-285750">
              <a:spcAft>
                <a:spcPts val="800"/>
              </a:spcAft>
              <a:buFont typeface="Wingdings" panose="05000000000000000000" pitchFamily="2" charset="2"/>
              <a:buChar char="q"/>
            </a:pPr>
            <a:r>
              <a:rPr lang="es-ES" sz="1600" dirty="0"/>
              <a:t>En la muestra de sedimentos del punto 5, el 54.71 % son partículas arenosas finas o medias, el 43.45 % son partículas finas (limos y arcillas) y el resto son partículas arenosas gruesas o gravas. </a:t>
            </a:r>
          </a:p>
        </p:txBody>
      </p:sp>
      <p:sp>
        <p:nvSpPr>
          <p:cNvPr id="9" name="CuadroTexto 8">
            <a:extLst>
              <a:ext uri="{FF2B5EF4-FFF2-40B4-BE49-F238E27FC236}">
                <a16:creationId xmlns:a16="http://schemas.microsoft.com/office/drawing/2014/main" id="{6996D1F9-CD75-4050-AA3B-71C6B289947B}"/>
              </a:ext>
            </a:extLst>
          </p:cNvPr>
          <p:cNvSpPr txBox="1"/>
          <p:nvPr/>
        </p:nvSpPr>
        <p:spPr>
          <a:xfrm>
            <a:off x="655452" y="2727018"/>
            <a:ext cx="7784252" cy="1323439"/>
          </a:xfrm>
          <a:prstGeom prst="rect">
            <a:avLst/>
          </a:prstGeom>
          <a:noFill/>
        </p:spPr>
        <p:txBody>
          <a:bodyPr wrap="square">
            <a:spAutoFit/>
          </a:bodyPr>
          <a:lstStyle/>
          <a:p>
            <a:pPr marL="285750" indent="-285750">
              <a:buFont typeface="Wingdings" panose="05000000000000000000" pitchFamily="2" charset="2"/>
              <a:buChar char="q"/>
            </a:pPr>
            <a:r>
              <a:rPr lang="es-ES" sz="1600" dirty="0">
                <a:solidFill>
                  <a:srgbClr val="000000"/>
                </a:solidFill>
                <a:effectLst/>
                <a:latin typeface="Calibri" panose="020F0502020204030204" pitchFamily="34" charset="0"/>
                <a:ea typeface="Calibri" panose="020F0502020204030204" pitchFamily="34" charset="0"/>
              </a:rPr>
              <a:t>A partir de análisis de la varianza de un factor (ANOVA), se determinó que no existen diferencias significativas entre las áreas de afectación, alturas o profundidades de flujo y el porcentaje de áreas de edificaciones afectadas (variables dependientes), utilizando tres tipos de métodos: CAESAR Lisflood en sus dos modos: Catchment y Reach Mode; y HEC-RAS (variables independientes). </a:t>
            </a:r>
            <a:endParaRPr lang="es-419" sz="1600" dirty="0"/>
          </a:p>
        </p:txBody>
      </p:sp>
      <p:sp>
        <p:nvSpPr>
          <p:cNvPr id="10" name="CuadroTexto 9">
            <a:extLst>
              <a:ext uri="{FF2B5EF4-FFF2-40B4-BE49-F238E27FC236}">
                <a16:creationId xmlns:a16="http://schemas.microsoft.com/office/drawing/2014/main" id="{C99B3890-0196-471D-98C9-66E47CA9E804}"/>
              </a:ext>
            </a:extLst>
          </p:cNvPr>
          <p:cNvSpPr txBox="1"/>
          <p:nvPr/>
        </p:nvSpPr>
        <p:spPr>
          <a:xfrm>
            <a:off x="619716" y="4308998"/>
            <a:ext cx="7904568" cy="830997"/>
          </a:xfrm>
          <a:prstGeom prst="rect">
            <a:avLst/>
          </a:prstGeom>
          <a:noFill/>
        </p:spPr>
        <p:txBody>
          <a:bodyPr wrap="square">
            <a:spAutoFit/>
          </a:bodyPr>
          <a:lstStyle/>
          <a:p>
            <a:pPr marL="285750" indent="-285750">
              <a:spcAft>
                <a:spcPts val="800"/>
              </a:spcAft>
              <a:buFont typeface="Wingdings" panose="05000000000000000000" pitchFamily="2" charset="2"/>
              <a:buChar char="q"/>
            </a:pPr>
            <a:r>
              <a:rPr lang="es-ES" sz="1600" dirty="0">
                <a:solidFill>
                  <a:srgbClr val="000000"/>
                </a:solidFill>
                <a:effectLst/>
                <a:latin typeface="Calibri" panose="020F0502020204030204" pitchFamily="34" charset="0"/>
                <a:ea typeface="Calibri" panose="020F0502020204030204" pitchFamily="34" charset="0"/>
              </a:rPr>
              <a:t>Las zonas con peligrosidad de inundaciones altas o medias, son las más prioritarias para tomar acciones preventivas para evitar que sus infraestructuras como instituciones educativas, centros de salud, viviendas, tengan daños estructurales</a:t>
            </a:r>
            <a:endParaRPr lang="es-E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63319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64B2B448-DE3A-48CB-9773-DF3CC7E4C4AD}"/>
              </a:ext>
            </a:extLst>
          </p:cNvPr>
          <p:cNvSpPr txBox="1">
            <a:spLocks/>
          </p:cNvSpPr>
          <p:nvPr/>
        </p:nvSpPr>
        <p:spPr>
          <a:xfrm>
            <a:off x="1215010" y="33320"/>
            <a:ext cx="6713980" cy="9618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RECOMENDACIONES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sp>
        <p:nvSpPr>
          <p:cNvPr id="7" name="CuadroTexto 6">
            <a:extLst>
              <a:ext uri="{FF2B5EF4-FFF2-40B4-BE49-F238E27FC236}">
                <a16:creationId xmlns:a16="http://schemas.microsoft.com/office/drawing/2014/main" id="{71161C06-5969-4881-9CE6-4A89A03B9627}"/>
              </a:ext>
            </a:extLst>
          </p:cNvPr>
          <p:cNvSpPr txBox="1"/>
          <p:nvPr/>
        </p:nvSpPr>
        <p:spPr>
          <a:xfrm>
            <a:off x="0" y="774974"/>
            <a:ext cx="8609427" cy="830997"/>
          </a:xfrm>
          <a:prstGeom prst="rect">
            <a:avLst/>
          </a:prstGeom>
          <a:noFill/>
        </p:spPr>
        <p:txBody>
          <a:bodyPr wrap="square">
            <a:spAutoFit/>
          </a:bodyPr>
          <a:lstStyle/>
          <a:p>
            <a:pPr marL="571500" indent="-285750">
              <a:spcAft>
                <a:spcPts val="800"/>
              </a:spcAft>
              <a:buFont typeface="Wingdings" panose="05000000000000000000" pitchFamily="2" charset="2"/>
              <a:buChar char="q"/>
            </a:pPr>
            <a:r>
              <a:rPr lang="es-ES" sz="1600" dirty="0">
                <a:solidFill>
                  <a:srgbClr val="000000"/>
                </a:solidFill>
                <a:effectLst/>
                <a:latin typeface="Calibri" panose="020F0502020204030204" pitchFamily="34" charset="0"/>
                <a:ea typeface="Calibri" panose="020F0502020204030204" pitchFamily="34" charset="0"/>
              </a:rPr>
              <a:t>En el presente proyecto se calculó las precipitaciones máximas probables utilizando la función de distribución de Gumbel, por lo que sería importante utilizar otro tipo de función de probabilidad y comparar los resultados</a:t>
            </a:r>
            <a:r>
              <a:rPr lang="es-ES" sz="1600" dirty="0">
                <a:solidFill>
                  <a:srgbClr val="000000"/>
                </a:solidFill>
                <a:latin typeface="Calibri" panose="020F0502020204030204" pitchFamily="34" charset="0"/>
                <a:ea typeface="Calibri" panose="020F0502020204030204" pitchFamily="34" charset="0"/>
              </a:rPr>
              <a:t> ( L</a:t>
            </a:r>
            <a:r>
              <a:rPr lang="es-ES" sz="1600" dirty="0">
                <a:solidFill>
                  <a:srgbClr val="000000"/>
                </a:solidFill>
                <a:effectLst/>
                <a:latin typeface="Calibri" panose="020F0502020204030204" pitchFamily="34" charset="0"/>
                <a:ea typeface="Calibri" panose="020F0502020204030204" pitchFamily="34" charset="0"/>
              </a:rPr>
              <a:t>og de Pearson III) .</a:t>
            </a:r>
            <a:endParaRPr lang="es-ES" sz="1600" dirty="0">
              <a:effectLst/>
              <a:latin typeface="Calibri" panose="020F0502020204030204" pitchFamily="34" charset="0"/>
              <a:ea typeface="Calibri" panose="020F0502020204030204" pitchFamily="34" charset="0"/>
            </a:endParaRPr>
          </a:p>
        </p:txBody>
      </p:sp>
      <p:sp>
        <p:nvSpPr>
          <p:cNvPr id="9" name="CuadroTexto 8">
            <a:extLst>
              <a:ext uri="{FF2B5EF4-FFF2-40B4-BE49-F238E27FC236}">
                <a16:creationId xmlns:a16="http://schemas.microsoft.com/office/drawing/2014/main" id="{6AAAF4E4-B79C-4EBB-8E64-72BC6DDB5110}"/>
              </a:ext>
            </a:extLst>
          </p:cNvPr>
          <p:cNvSpPr txBox="1"/>
          <p:nvPr/>
        </p:nvSpPr>
        <p:spPr>
          <a:xfrm>
            <a:off x="267286" y="1875857"/>
            <a:ext cx="7808674" cy="830997"/>
          </a:xfrm>
          <a:prstGeom prst="rect">
            <a:avLst/>
          </a:prstGeom>
          <a:noFill/>
        </p:spPr>
        <p:txBody>
          <a:bodyPr wrap="square">
            <a:spAutoFit/>
          </a:bodyPr>
          <a:lstStyle/>
          <a:p>
            <a:pPr marL="285750" indent="-285750">
              <a:spcAft>
                <a:spcPts val="800"/>
              </a:spcAft>
              <a:buFont typeface="Wingdings" panose="05000000000000000000" pitchFamily="2" charset="2"/>
              <a:buChar char="q"/>
            </a:pPr>
            <a:r>
              <a:rPr lang="es-ES" sz="1600" dirty="0"/>
              <a:t>El método racional se podría utilizar para obtener los caudales máximos probables en la microcuenca del río Portoviejo para ello es necesario conocer el coeficiente de escorrentía, la intensidad de la lluvia y el área de la cuenca. </a:t>
            </a:r>
          </a:p>
        </p:txBody>
      </p:sp>
      <p:sp>
        <p:nvSpPr>
          <p:cNvPr id="11" name="CuadroTexto 10">
            <a:extLst>
              <a:ext uri="{FF2B5EF4-FFF2-40B4-BE49-F238E27FC236}">
                <a16:creationId xmlns:a16="http://schemas.microsoft.com/office/drawing/2014/main" id="{350716BE-EC11-4909-B50E-D8F79A43AD89}"/>
              </a:ext>
            </a:extLst>
          </p:cNvPr>
          <p:cNvSpPr txBox="1"/>
          <p:nvPr/>
        </p:nvSpPr>
        <p:spPr>
          <a:xfrm>
            <a:off x="267286" y="2959411"/>
            <a:ext cx="8609428" cy="830997"/>
          </a:xfrm>
          <a:prstGeom prst="rect">
            <a:avLst/>
          </a:prstGeom>
          <a:noFill/>
        </p:spPr>
        <p:txBody>
          <a:bodyPr wrap="square">
            <a:spAutoFit/>
          </a:bodyPr>
          <a:lstStyle/>
          <a:p>
            <a:pPr marL="285750" indent="-285750">
              <a:spcAft>
                <a:spcPts val="800"/>
              </a:spcAft>
              <a:buFont typeface="Wingdings" panose="05000000000000000000" pitchFamily="2" charset="2"/>
              <a:buChar char="q"/>
            </a:pPr>
            <a:r>
              <a:rPr lang="es-ES" sz="1600" dirty="0"/>
              <a:t>Los Gobiernos autónomos descentralizados del cantón Portoviejo y de la parroquia Colón deberán tomar en cuenta la delimitación de las áreas posibles de inundación, y la propuesta de actividades que se realizó  para disminuir el peligro y vulnerabilidad a inundaciones</a:t>
            </a:r>
          </a:p>
        </p:txBody>
      </p:sp>
      <p:sp>
        <p:nvSpPr>
          <p:cNvPr id="12" name="CuadroTexto 11">
            <a:extLst>
              <a:ext uri="{FF2B5EF4-FFF2-40B4-BE49-F238E27FC236}">
                <a16:creationId xmlns:a16="http://schemas.microsoft.com/office/drawing/2014/main" id="{DB54002F-1913-4B48-81E7-19DB9CBA2C3E}"/>
              </a:ext>
            </a:extLst>
          </p:cNvPr>
          <p:cNvSpPr txBox="1"/>
          <p:nvPr/>
        </p:nvSpPr>
        <p:spPr>
          <a:xfrm>
            <a:off x="267286" y="4138856"/>
            <a:ext cx="9012204" cy="1077218"/>
          </a:xfrm>
          <a:prstGeom prst="rect">
            <a:avLst/>
          </a:prstGeom>
          <a:noFill/>
        </p:spPr>
        <p:txBody>
          <a:bodyPr wrap="square">
            <a:spAutoFit/>
          </a:bodyPr>
          <a:lstStyle/>
          <a:p>
            <a:pPr marL="285750" indent="-285750">
              <a:buFont typeface="Wingdings" panose="05000000000000000000" pitchFamily="2" charset="2"/>
              <a:buChar char="q"/>
            </a:pPr>
            <a:r>
              <a:rPr lang="es-ES" sz="1600" dirty="0">
                <a:solidFill>
                  <a:srgbClr val="000000"/>
                </a:solidFill>
                <a:ea typeface="Calibri" panose="020F0502020204030204" pitchFamily="34" charset="0"/>
              </a:rPr>
              <a:t>Es i</a:t>
            </a:r>
            <a:r>
              <a:rPr lang="es-ES" sz="1600" dirty="0">
                <a:solidFill>
                  <a:srgbClr val="000000"/>
                </a:solidFill>
                <a:effectLst/>
                <a:ea typeface="Calibri" panose="020F0502020204030204" pitchFamily="34" charset="0"/>
              </a:rPr>
              <a:t>mportante que en futuras investigaciones se realice el modelamiento con el modelo bidimensional CAESAR-Lisflood de las parroquias Andrés de Vera, Portoviejo, Simón Bolívar, entre otras; o en otras cuencas hidrográficas del Ecuador donde las inundaciones sean frecuentes y no se cuente con estudios de peligrosidad por inundaciones</a:t>
            </a:r>
            <a:endParaRPr lang="es-419" sz="1600" dirty="0"/>
          </a:p>
        </p:txBody>
      </p:sp>
    </p:spTree>
    <p:extLst>
      <p:ext uri="{BB962C8B-B14F-4D97-AF65-F5344CB8AC3E}">
        <p14:creationId xmlns:p14="http://schemas.microsoft.com/office/powerpoint/2010/main" val="3333281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E75ACA1-7BE6-4792-A8C3-7B7B8099EF3E}"/>
              </a:ext>
            </a:extLst>
          </p:cNvPr>
          <p:cNvSpPr txBox="1">
            <a:spLocks/>
          </p:cNvSpPr>
          <p:nvPr/>
        </p:nvSpPr>
        <p:spPr>
          <a:xfrm>
            <a:off x="-260599" y="355290"/>
            <a:ext cx="5381239"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OBJETIVO GENERAL  </a:t>
            </a:r>
          </a:p>
        </p:txBody>
      </p:sp>
      <p:sp>
        <p:nvSpPr>
          <p:cNvPr id="9" name="CuadroTexto 8">
            <a:extLst>
              <a:ext uri="{FF2B5EF4-FFF2-40B4-BE49-F238E27FC236}">
                <a16:creationId xmlns:a16="http://schemas.microsoft.com/office/drawing/2014/main" id="{88135B6A-B594-4D32-A8C9-3C550B564268}"/>
              </a:ext>
            </a:extLst>
          </p:cNvPr>
          <p:cNvSpPr txBox="1"/>
          <p:nvPr/>
        </p:nvSpPr>
        <p:spPr>
          <a:xfrm>
            <a:off x="407963" y="1332541"/>
            <a:ext cx="7821637" cy="2862322"/>
          </a:xfrm>
          <a:prstGeom prst="rect">
            <a:avLst/>
          </a:prstGeom>
          <a:noFill/>
        </p:spPr>
        <p:txBody>
          <a:bodyPr wrap="square" rtlCol="0">
            <a:spAutoFit/>
          </a:bodyPr>
          <a:lstStyle/>
          <a:p>
            <a:pPr marL="180340">
              <a:spcAft>
                <a:spcPts val="800"/>
              </a:spcAft>
            </a:pPr>
            <a:r>
              <a:rPr lang="es-ES" sz="3000" dirty="0">
                <a:solidFill>
                  <a:srgbClr val="000000"/>
                </a:solidFill>
                <a:effectLst/>
                <a:latin typeface="Calibri" panose="020F0502020204030204" pitchFamily="34" charset="0"/>
                <a:ea typeface="Calibri" panose="020F0502020204030204" pitchFamily="34" charset="0"/>
              </a:rPr>
              <a:t>Determinar posibles zonas de inundación en la parroquia Colón, Cantón Portoviejo, Manabí, utilizando el modelo autómata celular de evolución del Paisaje “CAESAR-Lisflood” para implementarlo como una herramienta de apoyo a la gestión de riesgos.</a:t>
            </a:r>
            <a:endParaRPr lang="es-ES" sz="3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76494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FCDBD38-DA9E-413A-8EDF-F7CB7B7CCB1B}"/>
              </a:ext>
            </a:extLst>
          </p:cNvPr>
          <p:cNvSpPr/>
          <p:nvPr/>
        </p:nvSpPr>
        <p:spPr>
          <a:xfrm>
            <a:off x="2643395" y="1517913"/>
            <a:ext cx="4265783"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GRACIAS POR </a:t>
            </a:r>
          </a:p>
          <a:p>
            <a:pPr algn="ctr"/>
            <a:r>
              <a:rPr lang="es-E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SU ATENCIÓN</a:t>
            </a:r>
          </a:p>
        </p:txBody>
      </p:sp>
    </p:spTree>
    <p:extLst>
      <p:ext uri="{BB962C8B-B14F-4D97-AF65-F5344CB8AC3E}">
        <p14:creationId xmlns:p14="http://schemas.microsoft.com/office/powerpoint/2010/main" val="3797533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A86D62E6-A81F-4E37-A9BB-4B91D97BA5D6}"/>
              </a:ext>
            </a:extLst>
          </p:cNvPr>
          <p:cNvSpPr txBox="1">
            <a:spLocks/>
          </p:cNvSpPr>
          <p:nvPr/>
        </p:nvSpPr>
        <p:spPr>
          <a:xfrm>
            <a:off x="0" y="49398"/>
            <a:ext cx="5381239"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OBJETIVOS ESPECÍFICOS </a:t>
            </a:r>
          </a:p>
        </p:txBody>
      </p:sp>
      <p:graphicFrame>
        <p:nvGraphicFramePr>
          <p:cNvPr id="8" name="Diagrama 7">
            <a:extLst>
              <a:ext uri="{FF2B5EF4-FFF2-40B4-BE49-F238E27FC236}">
                <a16:creationId xmlns:a16="http://schemas.microsoft.com/office/drawing/2014/main" id="{20A44B0D-D6D0-4CEC-8921-507405D2907E}"/>
              </a:ext>
            </a:extLst>
          </p:cNvPr>
          <p:cNvGraphicFramePr/>
          <p:nvPr>
            <p:extLst>
              <p:ext uri="{D42A27DB-BD31-4B8C-83A1-F6EECF244321}">
                <p14:modId xmlns:p14="http://schemas.microsoft.com/office/powerpoint/2010/main" val="174750270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a 9">
            <a:extLst>
              <a:ext uri="{FF2B5EF4-FFF2-40B4-BE49-F238E27FC236}">
                <a16:creationId xmlns:a16="http://schemas.microsoft.com/office/drawing/2014/main" id="{04F57371-2204-4FE9-9A77-56E46DB4AB61}"/>
              </a:ext>
            </a:extLst>
          </p:cNvPr>
          <p:cNvGraphicFramePr/>
          <p:nvPr>
            <p:extLst>
              <p:ext uri="{D42A27DB-BD31-4B8C-83A1-F6EECF244321}">
                <p14:modId xmlns:p14="http://schemas.microsoft.com/office/powerpoint/2010/main" val="705512531"/>
              </p:ext>
            </p:extLst>
          </p:nvPr>
        </p:nvGraphicFramePr>
        <p:xfrm>
          <a:off x="-501748" y="399561"/>
          <a:ext cx="9645748" cy="64584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32030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C5CF78CD-CAB9-4833-836C-8503DF7E3734}"/>
              </a:ext>
            </a:extLst>
          </p:cNvPr>
          <p:cNvGrpSpPr/>
          <p:nvPr/>
        </p:nvGrpSpPr>
        <p:grpSpPr>
          <a:xfrm>
            <a:off x="2498373" y="662157"/>
            <a:ext cx="6645627" cy="3455153"/>
            <a:chOff x="31330" y="-11470"/>
            <a:chExt cx="5862992" cy="3851910"/>
          </a:xfrm>
        </p:grpSpPr>
        <p:pic>
          <p:nvPicPr>
            <p:cNvPr id="5" name="Imagen 4">
              <a:extLst>
                <a:ext uri="{FF2B5EF4-FFF2-40B4-BE49-F238E27FC236}">
                  <a16:creationId xmlns:a16="http://schemas.microsoft.com/office/drawing/2014/main" id="{3D36456E-39C8-40F1-BDCD-317DEEA723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6187" y="-11469"/>
              <a:ext cx="2858135" cy="3819525"/>
            </a:xfrm>
            <a:prstGeom prst="rect">
              <a:avLst/>
            </a:prstGeom>
            <a:noFill/>
            <a:ln>
              <a:noFill/>
            </a:ln>
          </p:spPr>
        </p:pic>
        <p:pic>
          <p:nvPicPr>
            <p:cNvPr id="6" name="Imagen 5">
              <a:extLst>
                <a:ext uri="{FF2B5EF4-FFF2-40B4-BE49-F238E27FC236}">
                  <a16:creationId xmlns:a16="http://schemas.microsoft.com/office/drawing/2014/main" id="{3A9E6FBC-9A67-4337-97F4-96B3D256EE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30" y="-11470"/>
              <a:ext cx="2858770" cy="3851910"/>
            </a:xfrm>
            <a:prstGeom prst="rect">
              <a:avLst/>
            </a:prstGeom>
            <a:noFill/>
            <a:ln>
              <a:noFill/>
            </a:ln>
          </p:spPr>
        </p:pic>
      </p:grpSp>
      <p:sp>
        <p:nvSpPr>
          <p:cNvPr id="7" name="Título 1">
            <a:extLst>
              <a:ext uri="{FF2B5EF4-FFF2-40B4-BE49-F238E27FC236}">
                <a16:creationId xmlns:a16="http://schemas.microsoft.com/office/drawing/2014/main" id="{AB05FAEF-75FC-4CEC-949E-DBBCCC29A782}"/>
              </a:ext>
            </a:extLst>
          </p:cNvPr>
          <p:cNvSpPr txBox="1">
            <a:spLocks/>
          </p:cNvSpPr>
          <p:nvPr/>
        </p:nvSpPr>
        <p:spPr>
          <a:xfrm>
            <a:off x="2877323" y="60487"/>
            <a:ext cx="4882246" cy="517713"/>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9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DESCRIPCIÓN DEL AREA DE ESTUDIO</a:t>
            </a:r>
          </a:p>
          <a:p>
            <a:pPr algn="ctr"/>
            <a:endPar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a16="http://schemas.microsoft.com/office/drawing/2014/main" id="{2DF53D63-6612-4217-B35C-459D095C32A0}"/>
              </a:ext>
            </a:extLst>
          </p:cNvPr>
          <p:cNvPicPr>
            <a:picLocks noChangeAspect="1"/>
          </p:cNvPicPr>
          <p:nvPr/>
        </p:nvPicPr>
        <p:blipFill rotWithShape="1">
          <a:blip r:embed="rId4"/>
          <a:srcRect r="26355"/>
          <a:stretch/>
        </p:blipFill>
        <p:spPr>
          <a:xfrm>
            <a:off x="1038911" y="3951279"/>
            <a:ext cx="3506664" cy="2947182"/>
          </a:xfrm>
          <a:prstGeom prst="rect">
            <a:avLst/>
          </a:prstGeom>
        </p:spPr>
      </p:pic>
      <p:sp>
        <p:nvSpPr>
          <p:cNvPr id="10" name="CuadroTexto 9">
            <a:extLst>
              <a:ext uri="{FF2B5EF4-FFF2-40B4-BE49-F238E27FC236}">
                <a16:creationId xmlns:a16="http://schemas.microsoft.com/office/drawing/2014/main" id="{CF1DA8EF-70B6-40CA-A38F-82BD548CC19C}"/>
              </a:ext>
            </a:extLst>
          </p:cNvPr>
          <p:cNvSpPr txBox="1"/>
          <p:nvPr/>
        </p:nvSpPr>
        <p:spPr>
          <a:xfrm>
            <a:off x="0" y="759672"/>
            <a:ext cx="2332786"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sz="1600" dirty="0"/>
              <a:t>PARROQUIA COLÓN </a:t>
            </a:r>
          </a:p>
          <a:p>
            <a:pPr algn="ctr"/>
            <a:r>
              <a:rPr lang="es-419" sz="1600" dirty="0"/>
              <a:t>CANTÓN PORTOVIEJO</a:t>
            </a:r>
          </a:p>
        </p:txBody>
      </p:sp>
      <p:sp>
        <p:nvSpPr>
          <p:cNvPr id="11" name="CuadroTexto 10">
            <a:extLst>
              <a:ext uri="{FF2B5EF4-FFF2-40B4-BE49-F238E27FC236}">
                <a16:creationId xmlns:a16="http://schemas.microsoft.com/office/drawing/2014/main" id="{ADF2F92C-28F0-4771-AC66-0DC5BD6F10D3}"/>
              </a:ext>
            </a:extLst>
          </p:cNvPr>
          <p:cNvSpPr txBox="1"/>
          <p:nvPr/>
        </p:nvSpPr>
        <p:spPr>
          <a:xfrm rot="16200000">
            <a:off x="-476082" y="5101705"/>
            <a:ext cx="2383654"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dirty="0"/>
              <a:t>CUENCA DEL RÍO PORTOVIEJO</a:t>
            </a:r>
          </a:p>
        </p:txBody>
      </p:sp>
      <p:pic>
        <p:nvPicPr>
          <p:cNvPr id="13" name="Imagen 12">
            <a:extLst>
              <a:ext uri="{FF2B5EF4-FFF2-40B4-BE49-F238E27FC236}">
                <a16:creationId xmlns:a16="http://schemas.microsoft.com/office/drawing/2014/main" id="{423E0A08-0BA5-43DE-8F83-8176E6DA84C7}"/>
              </a:ext>
            </a:extLst>
          </p:cNvPr>
          <p:cNvPicPr>
            <a:picLocks noChangeAspect="1"/>
          </p:cNvPicPr>
          <p:nvPr/>
        </p:nvPicPr>
        <p:blipFill rotWithShape="1">
          <a:blip r:embed="rId5"/>
          <a:srcRect r="26333"/>
          <a:stretch/>
        </p:blipFill>
        <p:spPr>
          <a:xfrm>
            <a:off x="5271601" y="3942648"/>
            <a:ext cx="3872399" cy="2854865"/>
          </a:xfrm>
          <a:prstGeom prst="rect">
            <a:avLst/>
          </a:prstGeom>
        </p:spPr>
      </p:pic>
      <p:sp>
        <p:nvSpPr>
          <p:cNvPr id="14" name="CuadroTexto 13">
            <a:extLst>
              <a:ext uri="{FF2B5EF4-FFF2-40B4-BE49-F238E27FC236}">
                <a16:creationId xmlns:a16="http://schemas.microsoft.com/office/drawing/2014/main" id="{7FAF5924-97A2-4237-B7E8-BBCAA904CCE9}"/>
              </a:ext>
            </a:extLst>
          </p:cNvPr>
          <p:cNvSpPr txBox="1"/>
          <p:nvPr/>
        </p:nvSpPr>
        <p:spPr>
          <a:xfrm rot="16200000">
            <a:off x="3803453" y="4985972"/>
            <a:ext cx="2383654"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419" dirty="0"/>
              <a:t>SUBCUENCA DEL RÍO PORTOVIEJO</a:t>
            </a:r>
          </a:p>
        </p:txBody>
      </p:sp>
    </p:spTree>
    <p:extLst>
      <p:ext uri="{BB962C8B-B14F-4D97-AF65-F5344CB8AC3E}">
        <p14:creationId xmlns:p14="http://schemas.microsoft.com/office/powerpoint/2010/main" val="197199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E6A4A4C3-9D88-4CD4-A5A7-A1A2B4713D5E}"/>
              </a:ext>
            </a:extLst>
          </p:cNvPr>
          <p:cNvSpPr txBox="1">
            <a:spLocks/>
          </p:cNvSpPr>
          <p:nvPr/>
        </p:nvSpPr>
        <p:spPr>
          <a:xfrm rot="16200000">
            <a:off x="339341" y="2777795"/>
            <a:ext cx="3854547" cy="84520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000" dirty="0"/>
              <a:t>MICROCUENCA  DEL RÍO PORTOVIEJO</a:t>
            </a:r>
          </a:p>
        </p:txBody>
      </p:sp>
      <p:sp>
        <p:nvSpPr>
          <p:cNvPr id="8" name="Título 1">
            <a:extLst>
              <a:ext uri="{FF2B5EF4-FFF2-40B4-BE49-F238E27FC236}">
                <a16:creationId xmlns:a16="http://schemas.microsoft.com/office/drawing/2014/main" id="{A21EF98A-920F-4024-9684-3AFC1C6440B4}"/>
              </a:ext>
            </a:extLst>
          </p:cNvPr>
          <p:cNvSpPr txBox="1">
            <a:spLocks/>
          </p:cNvSpPr>
          <p:nvPr/>
        </p:nvSpPr>
        <p:spPr>
          <a:xfrm>
            <a:off x="2940147" y="35943"/>
            <a:ext cx="5022165" cy="856579"/>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DESCRIPCION DEL AREA DE ESTUDIO</a:t>
            </a:r>
          </a:p>
          <a:p>
            <a:pPr algn="ctr"/>
            <a:endPar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CFCD6AE3-D05D-42E5-88B5-C6A1B3E3CABF}"/>
              </a:ext>
            </a:extLst>
          </p:cNvPr>
          <p:cNvPicPr>
            <a:picLocks noChangeAspect="1"/>
          </p:cNvPicPr>
          <p:nvPr/>
        </p:nvPicPr>
        <p:blipFill rotWithShape="1">
          <a:blip r:embed="rId2"/>
          <a:srcRect r="27691"/>
          <a:stretch/>
        </p:blipFill>
        <p:spPr>
          <a:xfrm>
            <a:off x="3137671" y="742994"/>
            <a:ext cx="5022165" cy="4914808"/>
          </a:xfrm>
          <a:prstGeom prst="rect">
            <a:avLst/>
          </a:prstGeom>
        </p:spPr>
      </p:pic>
    </p:spTree>
    <p:extLst>
      <p:ext uri="{BB962C8B-B14F-4D97-AF65-F5344CB8AC3E}">
        <p14:creationId xmlns:p14="http://schemas.microsoft.com/office/powerpoint/2010/main" val="3368546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E75ACA1-7BE6-4792-A8C3-7B7B8099EF3E}"/>
              </a:ext>
            </a:extLst>
          </p:cNvPr>
          <p:cNvSpPr txBox="1">
            <a:spLocks/>
          </p:cNvSpPr>
          <p:nvPr/>
        </p:nvSpPr>
        <p:spPr>
          <a:xfrm>
            <a:off x="559293" y="-19719"/>
            <a:ext cx="7699941" cy="96181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112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PARAMETROS MORFOMÉTRICOS DE LA MICROCUENCA DEL RÍO PORTOVIEJO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graphicFrame>
        <p:nvGraphicFramePr>
          <p:cNvPr id="4" name="Tabla 3">
            <a:extLst>
              <a:ext uri="{FF2B5EF4-FFF2-40B4-BE49-F238E27FC236}">
                <a16:creationId xmlns:a16="http://schemas.microsoft.com/office/drawing/2014/main" id="{418CEDA4-25E6-4A80-AA0D-C9785FA5DCA2}"/>
              </a:ext>
            </a:extLst>
          </p:cNvPr>
          <p:cNvGraphicFramePr>
            <a:graphicFrameLocks noGrp="1"/>
          </p:cNvGraphicFramePr>
          <p:nvPr>
            <p:extLst>
              <p:ext uri="{D42A27DB-BD31-4B8C-83A1-F6EECF244321}">
                <p14:modId xmlns:p14="http://schemas.microsoft.com/office/powerpoint/2010/main" val="1405538208"/>
              </p:ext>
            </p:extLst>
          </p:nvPr>
        </p:nvGraphicFramePr>
        <p:xfrm>
          <a:off x="308241" y="942093"/>
          <a:ext cx="4696168" cy="2529772"/>
        </p:xfrm>
        <a:graphic>
          <a:graphicData uri="http://schemas.openxmlformats.org/drawingml/2006/table">
            <a:tbl>
              <a:tblPr firstRow="1" firstCol="1" bandRow="1">
                <a:tableStyleId>{74C1A8A3-306A-4EB7-A6B1-4F7E0EB9C5D6}</a:tableStyleId>
              </a:tblPr>
              <a:tblGrid>
                <a:gridCol w="1871293">
                  <a:extLst>
                    <a:ext uri="{9D8B030D-6E8A-4147-A177-3AD203B41FA5}">
                      <a16:colId xmlns:a16="http://schemas.microsoft.com/office/drawing/2014/main" val="1153942726"/>
                    </a:ext>
                  </a:extLst>
                </a:gridCol>
                <a:gridCol w="1187494">
                  <a:extLst>
                    <a:ext uri="{9D8B030D-6E8A-4147-A177-3AD203B41FA5}">
                      <a16:colId xmlns:a16="http://schemas.microsoft.com/office/drawing/2014/main" val="469170947"/>
                    </a:ext>
                  </a:extLst>
                </a:gridCol>
                <a:gridCol w="1637381">
                  <a:extLst>
                    <a:ext uri="{9D8B030D-6E8A-4147-A177-3AD203B41FA5}">
                      <a16:colId xmlns:a16="http://schemas.microsoft.com/office/drawing/2014/main" val="1405567871"/>
                    </a:ext>
                  </a:extLst>
                </a:gridCol>
              </a:tblGrid>
              <a:tr h="628886">
                <a:tc>
                  <a:txBody>
                    <a:bodyPr/>
                    <a:lstStyle/>
                    <a:p>
                      <a:pPr algn="ctr">
                        <a:lnSpc>
                          <a:spcPct val="107000"/>
                        </a:lnSpc>
                        <a:spcAft>
                          <a:spcPts val="800"/>
                        </a:spcAft>
                      </a:pPr>
                      <a:r>
                        <a:rPr lang="es-ES" sz="1400" dirty="0">
                          <a:effectLst/>
                        </a:rPr>
                        <a:t>PARAMETROS</a:t>
                      </a:r>
                      <a:br>
                        <a:rPr lang="es-ES" sz="1400" dirty="0">
                          <a:effectLst/>
                        </a:rPr>
                      </a:br>
                      <a:r>
                        <a:rPr lang="es-ES" sz="1400" dirty="0">
                          <a:effectLst/>
                        </a:rPr>
                        <a:t> DE FORMA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VALOR</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INTERPRETACIÓN</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134008224"/>
                  </a:ext>
                </a:extLst>
              </a:tr>
              <a:tr h="950443">
                <a:tc>
                  <a:txBody>
                    <a:bodyPr/>
                    <a:lstStyle/>
                    <a:p>
                      <a:pPr algn="ctr">
                        <a:lnSpc>
                          <a:spcPct val="107000"/>
                        </a:lnSpc>
                        <a:spcAft>
                          <a:spcPts val="800"/>
                        </a:spcAft>
                      </a:pPr>
                      <a:r>
                        <a:rPr lang="es-ES" sz="1400" dirty="0">
                          <a:effectLst/>
                        </a:rPr>
                        <a:t>Índice de</a:t>
                      </a:r>
                      <a:br>
                        <a:rPr lang="es-ES" sz="1400" dirty="0">
                          <a:effectLst/>
                        </a:rPr>
                      </a:br>
                      <a:r>
                        <a:rPr lang="es-ES" sz="1400" dirty="0">
                          <a:effectLst/>
                        </a:rPr>
                        <a:t> Compacidad kc</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1.86</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Rectangular-Susceptibilidad</a:t>
                      </a:r>
                      <a:br>
                        <a:rPr lang="es-ES" sz="1400" dirty="0">
                          <a:effectLst/>
                        </a:rPr>
                      </a:br>
                      <a:r>
                        <a:rPr lang="es-ES" sz="1400" dirty="0">
                          <a:effectLst/>
                        </a:rPr>
                        <a:t> a inundaciones baja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22470336"/>
                  </a:ext>
                </a:extLst>
              </a:tr>
              <a:tr h="950443">
                <a:tc>
                  <a:txBody>
                    <a:bodyPr/>
                    <a:lstStyle/>
                    <a:p>
                      <a:pPr algn="ctr">
                        <a:lnSpc>
                          <a:spcPct val="107000"/>
                        </a:lnSpc>
                        <a:spcAft>
                          <a:spcPts val="800"/>
                        </a:spcAft>
                      </a:pPr>
                      <a:r>
                        <a:rPr lang="es-ES" sz="1400" dirty="0">
                          <a:effectLst/>
                        </a:rPr>
                        <a:t>Factor de Forma </a:t>
                      </a:r>
                      <a:br>
                        <a:rPr lang="es-ES" sz="1400" dirty="0">
                          <a:effectLst/>
                        </a:rPr>
                      </a:br>
                      <a:r>
                        <a:rPr lang="es-ES" sz="1400" dirty="0">
                          <a:effectLst/>
                        </a:rPr>
                        <a:t>de Horton Rf</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0.67</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Ensanchada-Susceptibilidad </a:t>
                      </a:r>
                      <a:br>
                        <a:rPr lang="es-ES" sz="1400" dirty="0">
                          <a:effectLst/>
                        </a:rPr>
                      </a:br>
                      <a:r>
                        <a:rPr lang="es-ES" sz="1400" dirty="0">
                          <a:effectLst/>
                        </a:rPr>
                        <a:t>a inundaciones alta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63022393"/>
                  </a:ext>
                </a:extLst>
              </a:tr>
            </a:tbl>
          </a:graphicData>
        </a:graphic>
      </p:graphicFrame>
      <p:graphicFrame>
        <p:nvGraphicFramePr>
          <p:cNvPr id="5" name="Tabla 4">
            <a:extLst>
              <a:ext uri="{FF2B5EF4-FFF2-40B4-BE49-F238E27FC236}">
                <a16:creationId xmlns:a16="http://schemas.microsoft.com/office/drawing/2014/main" id="{C70ED4C8-EB41-4453-9ECF-91C3480B1471}"/>
              </a:ext>
            </a:extLst>
          </p:cNvPr>
          <p:cNvGraphicFramePr>
            <a:graphicFrameLocks noGrp="1"/>
          </p:cNvGraphicFramePr>
          <p:nvPr>
            <p:extLst>
              <p:ext uri="{D42A27DB-BD31-4B8C-83A1-F6EECF244321}">
                <p14:modId xmlns:p14="http://schemas.microsoft.com/office/powerpoint/2010/main" val="264335024"/>
              </p:ext>
            </p:extLst>
          </p:nvPr>
        </p:nvGraphicFramePr>
        <p:xfrm>
          <a:off x="5106573" y="1757925"/>
          <a:ext cx="3932266" cy="3427879"/>
        </p:xfrm>
        <a:graphic>
          <a:graphicData uri="http://schemas.openxmlformats.org/drawingml/2006/table">
            <a:tbl>
              <a:tblPr firstRow="1" firstCol="1" bandRow="1">
                <a:tableStyleId>{74C1A8A3-306A-4EB7-A6B1-4F7E0EB9C5D6}</a:tableStyleId>
              </a:tblPr>
              <a:tblGrid>
                <a:gridCol w="1367822">
                  <a:extLst>
                    <a:ext uri="{9D8B030D-6E8A-4147-A177-3AD203B41FA5}">
                      <a16:colId xmlns:a16="http://schemas.microsoft.com/office/drawing/2014/main" val="643279641"/>
                    </a:ext>
                  </a:extLst>
                </a:gridCol>
                <a:gridCol w="867892">
                  <a:extLst>
                    <a:ext uri="{9D8B030D-6E8A-4147-A177-3AD203B41FA5}">
                      <a16:colId xmlns:a16="http://schemas.microsoft.com/office/drawing/2014/main" val="4243671132"/>
                    </a:ext>
                  </a:extLst>
                </a:gridCol>
                <a:gridCol w="1696552">
                  <a:extLst>
                    <a:ext uri="{9D8B030D-6E8A-4147-A177-3AD203B41FA5}">
                      <a16:colId xmlns:a16="http://schemas.microsoft.com/office/drawing/2014/main" val="2500938882"/>
                    </a:ext>
                  </a:extLst>
                </a:gridCol>
              </a:tblGrid>
              <a:tr h="782838">
                <a:tc>
                  <a:txBody>
                    <a:bodyPr/>
                    <a:lstStyle/>
                    <a:p>
                      <a:pPr algn="ctr">
                        <a:lnSpc>
                          <a:spcPct val="107000"/>
                        </a:lnSpc>
                        <a:spcAft>
                          <a:spcPts val="800"/>
                        </a:spcAft>
                      </a:pPr>
                      <a:r>
                        <a:rPr lang="es-ES" sz="1400" dirty="0">
                          <a:effectLst/>
                        </a:rPr>
                        <a:t>PARAMETROS</a:t>
                      </a:r>
                      <a:br>
                        <a:rPr lang="es-ES" sz="1400" dirty="0">
                          <a:effectLst/>
                        </a:rPr>
                      </a:br>
                      <a:r>
                        <a:rPr lang="es-ES" sz="1400" dirty="0">
                          <a:effectLst/>
                        </a:rPr>
                        <a:t> DE RELIEVE</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VALOR</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INTERPRETACIÓN</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31742836"/>
                  </a:ext>
                </a:extLst>
              </a:tr>
              <a:tr h="391420">
                <a:tc>
                  <a:txBody>
                    <a:bodyPr/>
                    <a:lstStyle/>
                    <a:p>
                      <a:pPr algn="ctr">
                        <a:lnSpc>
                          <a:spcPct val="107000"/>
                        </a:lnSpc>
                        <a:spcAft>
                          <a:spcPts val="800"/>
                        </a:spcAft>
                      </a:pPr>
                      <a:r>
                        <a:rPr lang="es-ES" sz="1400" dirty="0">
                          <a:effectLst/>
                        </a:rPr>
                        <a:t>Elevación media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a:effectLst/>
                        </a:rPr>
                        <a:t>229.69 m</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4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13953901"/>
                  </a:ext>
                </a:extLst>
              </a:tr>
              <a:tr h="1175626">
                <a:tc>
                  <a:txBody>
                    <a:bodyPr/>
                    <a:lstStyle/>
                    <a:p>
                      <a:pPr algn="ctr">
                        <a:lnSpc>
                          <a:spcPct val="107000"/>
                        </a:lnSpc>
                        <a:spcAft>
                          <a:spcPts val="800"/>
                        </a:spcAft>
                      </a:pPr>
                      <a:r>
                        <a:rPr lang="es-ES" sz="1400" dirty="0">
                          <a:effectLst/>
                        </a:rPr>
                        <a:t>Pendiente Media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31.91%</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a:effectLst/>
                        </a:rPr>
                        <a:t>Accidentado - Moderada Velocidad del flujo del agua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72462814"/>
                  </a:ext>
                </a:extLst>
              </a:tr>
              <a:tr h="1077995">
                <a:tc>
                  <a:txBody>
                    <a:bodyPr/>
                    <a:lstStyle/>
                    <a:p>
                      <a:pPr algn="ctr">
                        <a:lnSpc>
                          <a:spcPct val="107000"/>
                        </a:lnSpc>
                        <a:spcAft>
                          <a:spcPts val="800"/>
                        </a:spcAft>
                      </a:pPr>
                      <a:r>
                        <a:rPr lang="es-ES" sz="1400">
                          <a:effectLst/>
                        </a:rPr>
                        <a:t>Pendiente Media del cauce principal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0.06%</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Pendiente Moderada - Rápida Velocidad del agua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36882332"/>
                  </a:ext>
                </a:extLst>
              </a:tr>
            </a:tbl>
          </a:graphicData>
        </a:graphic>
      </p:graphicFrame>
      <p:graphicFrame>
        <p:nvGraphicFramePr>
          <p:cNvPr id="7" name="Tabla 6">
            <a:extLst>
              <a:ext uri="{FF2B5EF4-FFF2-40B4-BE49-F238E27FC236}">
                <a16:creationId xmlns:a16="http://schemas.microsoft.com/office/drawing/2014/main" id="{DE28566F-7A10-46FF-8566-899A1078D334}"/>
              </a:ext>
            </a:extLst>
          </p:cNvPr>
          <p:cNvGraphicFramePr>
            <a:graphicFrameLocks noGrp="1"/>
          </p:cNvGraphicFramePr>
          <p:nvPr>
            <p:extLst>
              <p:ext uri="{D42A27DB-BD31-4B8C-83A1-F6EECF244321}">
                <p14:modId xmlns:p14="http://schemas.microsoft.com/office/powerpoint/2010/main" val="3274652491"/>
              </p:ext>
            </p:extLst>
          </p:nvPr>
        </p:nvGraphicFramePr>
        <p:xfrm>
          <a:off x="308241" y="3607551"/>
          <a:ext cx="4696168" cy="2529771"/>
        </p:xfrm>
        <a:graphic>
          <a:graphicData uri="http://schemas.openxmlformats.org/drawingml/2006/table">
            <a:tbl>
              <a:tblPr firstRow="1" firstCol="1" bandRow="1">
                <a:tableStyleId>{7DF18680-E054-41AD-8BC1-D1AEF772440D}</a:tableStyleId>
              </a:tblPr>
              <a:tblGrid>
                <a:gridCol w="1633449">
                  <a:extLst>
                    <a:ext uri="{9D8B030D-6E8A-4147-A177-3AD203B41FA5}">
                      <a16:colId xmlns:a16="http://schemas.microsoft.com/office/drawing/2014/main" val="2004725755"/>
                    </a:ext>
                  </a:extLst>
                </a:gridCol>
                <a:gridCol w="1036613">
                  <a:extLst>
                    <a:ext uri="{9D8B030D-6E8A-4147-A177-3AD203B41FA5}">
                      <a16:colId xmlns:a16="http://schemas.microsoft.com/office/drawing/2014/main" val="1936511916"/>
                    </a:ext>
                  </a:extLst>
                </a:gridCol>
                <a:gridCol w="2026106">
                  <a:extLst>
                    <a:ext uri="{9D8B030D-6E8A-4147-A177-3AD203B41FA5}">
                      <a16:colId xmlns:a16="http://schemas.microsoft.com/office/drawing/2014/main" val="858642030"/>
                    </a:ext>
                  </a:extLst>
                </a:gridCol>
              </a:tblGrid>
              <a:tr h="562172">
                <a:tc>
                  <a:txBody>
                    <a:bodyPr/>
                    <a:lstStyle/>
                    <a:p>
                      <a:pPr algn="ctr">
                        <a:lnSpc>
                          <a:spcPct val="107000"/>
                        </a:lnSpc>
                        <a:spcAft>
                          <a:spcPts val="800"/>
                        </a:spcAft>
                      </a:pPr>
                      <a:r>
                        <a:rPr lang="es-ES" sz="1400">
                          <a:effectLst/>
                        </a:rPr>
                        <a:t>PARAMETROS</a:t>
                      </a:r>
                      <a:br>
                        <a:rPr lang="es-ES" sz="1400">
                          <a:effectLst/>
                        </a:rPr>
                      </a:br>
                      <a:r>
                        <a:rPr lang="es-ES" sz="1400">
                          <a:effectLst/>
                        </a:rPr>
                        <a:t> DE DRENAJE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VALOR</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INTERPRETACIÓN</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36791606"/>
                  </a:ext>
                </a:extLst>
              </a:tr>
              <a:tr h="843257">
                <a:tc>
                  <a:txBody>
                    <a:bodyPr/>
                    <a:lstStyle/>
                    <a:p>
                      <a:pPr algn="ctr">
                        <a:lnSpc>
                          <a:spcPct val="107000"/>
                        </a:lnSpc>
                        <a:spcAft>
                          <a:spcPts val="800"/>
                        </a:spcAft>
                      </a:pPr>
                      <a:r>
                        <a:rPr lang="es-ES" sz="1400">
                          <a:effectLst/>
                        </a:rPr>
                        <a:t>Densidad de drenaje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1.74</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Moderada- Velocidad de respuesta moderada al influjo de precipitación</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052697554"/>
                  </a:ext>
                </a:extLst>
              </a:tr>
              <a:tr h="843257">
                <a:tc>
                  <a:txBody>
                    <a:bodyPr/>
                    <a:lstStyle/>
                    <a:p>
                      <a:pPr algn="ctr">
                        <a:lnSpc>
                          <a:spcPct val="107000"/>
                        </a:lnSpc>
                        <a:spcAft>
                          <a:spcPts val="800"/>
                        </a:spcAft>
                      </a:pPr>
                      <a:r>
                        <a:rPr lang="es-ES" sz="1400">
                          <a:effectLst/>
                        </a:rPr>
                        <a:t>Densidad de corriente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a:effectLst/>
                        </a:rPr>
                        <a:t>1.79</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a:effectLst/>
                        </a:rPr>
                        <a:t>Moderada- Velocidad de respuesta moderada al influjo de precipitación</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27428896"/>
                  </a:ext>
                </a:extLst>
              </a:tr>
              <a:tr h="281085">
                <a:tc>
                  <a:txBody>
                    <a:bodyPr/>
                    <a:lstStyle/>
                    <a:p>
                      <a:pPr algn="ctr">
                        <a:lnSpc>
                          <a:spcPct val="107000"/>
                        </a:lnSpc>
                        <a:spcAft>
                          <a:spcPts val="800"/>
                        </a:spcAft>
                      </a:pPr>
                      <a:r>
                        <a:rPr lang="es-ES" sz="1400">
                          <a:effectLst/>
                        </a:rPr>
                        <a:t>Índice de sinuosidad</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a:effectLst/>
                        </a:rPr>
                        <a:t>2.24</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ES" sz="1400" dirty="0">
                          <a:effectLst/>
                        </a:rPr>
                        <a:t>Canal Tortuoso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371088684"/>
                  </a:ext>
                </a:extLst>
              </a:tr>
            </a:tbl>
          </a:graphicData>
        </a:graphic>
      </p:graphicFrame>
    </p:spTree>
    <p:extLst>
      <p:ext uri="{BB962C8B-B14F-4D97-AF65-F5344CB8AC3E}">
        <p14:creationId xmlns:p14="http://schemas.microsoft.com/office/powerpoint/2010/main" val="3800172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68BD0F1-1C39-4852-AC16-CC3AA70E41E0}"/>
              </a:ext>
            </a:extLst>
          </p:cNvPr>
          <p:cNvSpPr txBox="1">
            <a:spLocks/>
          </p:cNvSpPr>
          <p:nvPr/>
        </p:nvSpPr>
        <p:spPr>
          <a:xfrm>
            <a:off x="745724" y="139326"/>
            <a:ext cx="7750018" cy="96181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8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CARACTERIZACIÓN HIDROLOGICA E HIDROMÉTRICA DE LA MICROCUENCA DEL RÍO PORTOVIEJO </a:t>
            </a:r>
          </a:p>
          <a:p>
            <a:pPr algn="ctr"/>
            <a:r>
              <a:rPr lang="es-EC" sz="3000" b="1" dirty="0">
                <a:effectLst>
                  <a:glow rad="139700">
                    <a:schemeClr val="accent4">
                      <a:satMod val="175000"/>
                      <a:alpha val="40000"/>
                    </a:schemeClr>
                  </a:glow>
                </a:effectLst>
                <a:latin typeface="Times New Roman" panose="02020603050405020304" pitchFamily="18" charset="0"/>
                <a:cs typeface="Times New Roman" panose="02020603050405020304" pitchFamily="18" charset="0"/>
              </a:rPr>
              <a:t> </a:t>
            </a:r>
          </a:p>
        </p:txBody>
      </p:sp>
      <p:graphicFrame>
        <p:nvGraphicFramePr>
          <p:cNvPr id="2" name="Tabla 2">
            <a:extLst>
              <a:ext uri="{FF2B5EF4-FFF2-40B4-BE49-F238E27FC236}">
                <a16:creationId xmlns:a16="http://schemas.microsoft.com/office/drawing/2014/main" id="{2BC75EFE-7BDF-402C-AF14-AAC457E3E941}"/>
              </a:ext>
            </a:extLst>
          </p:cNvPr>
          <p:cNvGraphicFramePr>
            <a:graphicFrameLocks noGrp="1"/>
          </p:cNvGraphicFramePr>
          <p:nvPr>
            <p:extLst>
              <p:ext uri="{D42A27DB-BD31-4B8C-83A1-F6EECF244321}">
                <p14:modId xmlns:p14="http://schemas.microsoft.com/office/powerpoint/2010/main" val="1620301666"/>
              </p:ext>
            </p:extLst>
          </p:nvPr>
        </p:nvGraphicFramePr>
        <p:xfrm>
          <a:off x="86483" y="771459"/>
          <a:ext cx="5399552" cy="914400"/>
        </p:xfrm>
        <a:graphic>
          <a:graphicData uri="http://schemas.openxmlformats.org/drawingml/2006/table">
            <a:tbl>
              <a:tblPr firstRow="1" bandRow="1">
                <a:tableStyleId>{5C22544A-7EE6-4342-B048-85BDC9FD1C3A}</a:tableStyleId>
              </a:tblPr>
              <a:tblGrid>
                <a:gridCol w="2699776">
                  <a:extLst>
                    <a:ext uri="{9D8B030D-6E8A-4147-A177-3AD203B41FA5}">
                      <a16:colId xmlns:a16="http://schemas.microsoft.com/office/drawing/2014/main" val="514122194"/>
                    </a:ext>
                  </a:extLst>
                </a:gridCol>
                <a:gridCol w="2699776">
                  <a:extLst>
                    <a:ext uri="{9D8B030D-6E8A-4147-A177-3AD203B41FA5}">
                      <a16:colId xmlns:a16="http://schemas.microsoft.com/office/drawing/2014/main" val="652937329"/>
                    </a:ext>
                  </a:extLst>
                </a:gridCol>
              </a:tblGrid>
              <a:tr h="295466">
                <a:tc gridSpan="2">
                  <a:txBody>
                    <a:bodyPr/>
                    <a:lstStyle/>
                    <a:p>
                      <a:pPr algn="ctr"/>
                      <a:r>
                        <a:rPr lang="es-419" sz="1400" dirty="0"/>
                        <a:t>PRECIPITACIÓN MEDIA  (mm)</a:t>
                      </a:r>
                    </a:p>
                  </a:txBody>
                  <a:tcPr/>
                </a:tc>
                <a:tc hMerge="1">
                  <a:txBody>
                    <a:bodyPr/>
                    <a:lstStyle/>
                    <a:p>
                      <a:endParaRPr lang="es-419" dirty="0"/>
                    </a:p>
                  </a:txBody>
                  <a:tcPr/>
                </a:tc>
                <a:extLst>
                  <a:ext uri="{0D108BD9-81ED-4DB2-BD59-A6C34878D82A}">
                    <a16:rowId xmlns:a16="http://schemas.microsoft.com/office/drawing/2014/main" val="799393590"/>
                  </a:ext>
                </a:extLst>
              </a:tr>
              <a:tr h="295466">
                <a:tc>
                  <a:txBody>
                    <a:bodyPr/>
                    <a:lstStyle/>
                    <a:p>
                      <a:pPr algn="ctr"/>
                      <a:r>
                        <a:rPr lang="es-419" sz="1400" dirty="0"/>
                        <a:t>POLIGONOS DE THIESSEN</a:t>
                      </a:r>
                    </a:p>
                  </a:txBody>
                  <a:tcPr/>
                </a:tc>
                <a:tc>
                  <a:txBody>
                    <a:bodyPr/>
                    <a:lstStyle/>
                    <a:p>
                      <a:pPr algn="ctr"/>
                      <a:r>
                        <a:rPr lang="es-419" sz="1400" dirty="0"/>
                        <a:t>913.84</a:t>
                      </a:r>
                    </a:p>
                  </a:txBody>
                  <a:tcPr/>
                </a:tc>
                <a:extLst>
                  <a:ext uri="{0D108BD9-81ED-4DB2-BD59-A6C34878D82A}">
                    <a16:rowId xmlns:a16="http://schemas.microsoft.com/office/drawing/2014/main" val="3376228193"/>
                  </a:ext>
                </a:extLst>
              </a:tr>
              <a:tr h="295466">
                <a:tc>
                  <a:txBody>
                    <a:bodyPr/>
                    <a:lstStyle/>
                    <a:p>
                      <a:pPr algn="ctr"/>
                      <a:r>
                        <a:rPr lang="es-419" sz="1400" dirty="0"/>
                        <a:t>ISOYETAS</a:t>
                      </a:r>
                    </a:p>
                  </a:txBody>
                  <a:tcPr/>
                </a:tc>
                <a:tc>
                  <a:txBody>
                    <a:bodyPr/>
                    <a:lstStyle/>
                    <a:p>
                      <a:pPr algn="ctr"/>
                      <a:r>
                        <a:rPr lang="es-419" sz="1400" dirty="0"/>
                        <a:t>911.84 </a:t>
                      </a:r>
                    </a:p>
                  </a:txBody>
                  <a:tcPr/>
                </a:tc>
                <a:extLst>
                  <a:ext uri="{0D108BD9-81ED-4DB2-BD59-A6C34878D82A}">
                    <a16:rowId xmlns:a16="http://schemas.microsoft.com/office/drawing/2014/main" val="31176969"/>
                  </a:ext>
                </a:extLst>
              </a:tr>
            </a:tbl>
          </a:graphicData>
        </a:graphic>
      </p:graphicFrame>
      <p:graphicFrame>
        <p:nvGraphicFramePr>
          <p:cNvPr id="7" name="Tabla 7">
            <a:extLst>
              <a:ext uri="{FF2B5EF4-FFF2-40B4-BE49-F238E27FC236}">
                <a16:creationId xmlns:a16="http://schemas.microsoft.com/office/drawing/2014/main" id="{E99DA152-09C2-41D5-951B-826BC8F7ABB8}"/>
              </a:ext>
            </a:extLst>
          </p:cNvPr>
          <p:cNvGraphicFramePr>
            <a:graphicFrameLocks noGrp="1"/>
          </p:cNvGraphicFramePr>
          <p:nvPr>
            <p:extLst>
              <p:ext uri="{D42A27DB-BD31-4B8C-83A1-F6EECF244321}">
                <p14:modId xmlns:p14="http://schemas.microsoft.com/office/powerpoint/2010/main" val="2833935118"/>
              </p:ext>
            </p:extLst>
          </p:nvPr>
        </p:nvGraphicFramePr>
        <p:xfrm>
          <a:off x="4923844" y="4455588"/>
          <a:ext cx="4220156" cy="1518008"/>
        </p:xfrm>
        <a:graphic>
          <a:graphicData uri="http://schemas.openxmlformats.org/drawingml/2006/table">
            <a:tbl>
              <a:tblPr firstRow="1" bandRow="1">
                <a:tableStyleId>{5C22544A-7EE6-4342-B048-85BDC9FD1C3A}</a:tableStyleId>
              </a:tblPr>
              <a:tblGrid>
                <a:gridCol w="2110078">
                  <a:extLst>
                    <a:ext uri="{9D8B030D-6E8A-4147-A177-3AD203B41FA5}">
                      <a16:colId xmlns:a16="http://schemas.microsoft.com/office/drawing/2014/main" val="4017437867"/>
                    </a:ext>
                  </a:extLst>
                </a:gridCol>
                <a:gridCol w="2110078">
                  <a:extLst>
                    <a:ext uri="{9D8B030D-6E8A-4147-A177-3AD203B41FA5}">
                      <a16:colId xmlns:a16="http://schemas.microsoft.com/office/drawing/2014/main" val="2218840426"/>
                    </a:ext>
                  </a:extLst>
                </a:gridCol>
              </a:tblGrid>
              <a:tr h="292667">
                <a:tc gridSpan="2">
                  <a:txBody>
                    <a:bodyPr/>
                    <a:lstStyle/>
                    <a:p>
                      <a:pPr algn="ctr"/>
                      <a:r>
                        <a:rPr lang="es-419" sz="1600" dirty="0"/>
                        <a:t>TIEMPOS DE CONCENTRACIÓN (HORAS)</a:t>
                      </a:r>
                    </a:p>
                  </a:txBody>
                  <a:tcPr/>
                </a:tc>
                <a:tc hMerge="1">
                  <a:txBody>
                    <a:bodyPr/>
                    <a:lstStyle/>
                    <a:p>
                      <a:endParaRPr lang="es-419" dirty="0"/>
                    </a:p>
                  </a:txBody>
                  <a:tcPr/>
                </a:tc>
                <a:extLst>
                  <a:ext uri="{0D108BD9-81ED-4DB2-BD59-A6C34878D82A}">
                    <a16:rowId xmlns:a16="http://schemas.microsoft.com/office/drawing/2014/main" val="2098604020"/>
                  </a:ext>
                </a:extLst>
              </a:tr>
              <a:tr h="292667">
                <a:tc>
                  <a:txBody>
                    <a:bodyPr/>
                    <a:lstStyle/>
                    <a:p>
                      <a:pPr algn="ctr"/>
                      <a:r>
                        <a:rPr lang="es-419" sz="1600" dirty="0"/>
                        <a:t>Ecuación de Témez</a:t>
                      </a:r>
                    </a:p>
                  </a:txBody>
                  <a:tcPr/>
                </a:tc>
                <a:tc>
                  <a:txBody>
                    <a:bodyPr/>
                    <a:lstStyle/>
                    <a:p>
                      <a:pPr algn="ctr"/>
                      <a:r>
                        <a:rPr lang="es-419" sz="1600" dirty="0"/>
                        <a:t>3.34</a:t>
                      </a:r>
                    </a:p>
                  </a:txBody>
                  <a:tcPr/>
                </a:tc>
                <a:extLst>
                  <a:ext uri="{0D108BD9-81ED-4DB2-BD59-A6C34878D82A}">
                    <a16:rowId xmlns:a16="http://schemas.microsoft.com/office/drawing/2014/main" val="630519271"/>
                  </a:ext>
                </a:extLst>
              </a:tr>
              <a:tr h="292667">
                <a:tc>
                  <a:txBody>
                    <a:bodyPr/>
                    <a:lstStyle/>
                    <a:p>
                      <a:pPr algn="ctr"/>
                      <a:r>
                        <a:rPr lang="es-419" sz="1600" dirty="0"/>
                        <a:t>Ecuación de Kirpich</a:t>
                      </a:r>
                    </a:p>
                  </a:txBody>
                  <a:tcPr/>
                </a:tc>
                <a:tc>
                  <a:txBody>
                    <a:bodyPr/>
                    <a:lstStyle/>
                    <a:p>
                      <a:pPr algn="ctr"/>
                      <a:r>
                        <a:rPr lang="es-419" sz="1600" dirty="0"/>
                        <a:t>4.36</a:t>
                      </a:r>
                    </a:p>
                  </a:txBody>
                  <a:tcPr/>
                </a:tc>
                <a:extLst>
                  <a:ext uri="{0D108BD9-81ED-4DB2-BD59-A6C34878D82A}">
                    <a16:rowId xmlns:a16="http://schemas.microsoft.com/office/drawing/2014/main" val="683570495"/>
                  </a:ext>
                </a:extLst>
              </a:tr>
              <a:tr h="512168">
                <a:tc>
                  <a:txBody>
                    <a:bodyPr/>
                    <a:lstStyle/>
                    <a:p>
                      <a:pPr algn="ctr"/>
                      <a:r>
                        <a:rPr lang="es-419" sz="1600" dirty="0"/>
                        <a:t>Ecuación de Retardo</a:t>
                      </a:r>
                    </a:p>
                  </a:txBody>
                  <a:tcPr/>
                </a:tc>
                <a:tc>
                  <a:txBody>
                    <a:bodyPr/>
                    <a:lstStyle/>
                    <a:p>
                      <a:pPr algn="ctr"/>
                      <a:r>
                        <a:rPr lang="es-419" sz="1600" dirty="0"/>
                        <a:t>3.49</a:t>
                      </a:r>
                    </a:p>
                  </a:txBody>
                  <a:tcPr/>
                </a:tc>
                <a:extLst>
                  <a:ext uri="{0D108BD9-81ED-4DB2-BD59-A6C34878D82A}">
                    <a16:rowId xmlns:a16="http://schemas.microsoft.com/office/drawing/2014/main" val="3316283932"/>
                  </a:ext>
                </a:extLst>
              </a:tr>
            </a:tbl>
          </a:graphicData>
        </a:graphic>
      </p:graphicFrame>
      <p:pic>
        <p:nvPicPr>
          <p:cNvPr id="8" name="Imagen 7">
            <a:extLst>
              <a:ext uri="{FF2B5EF4-FFF2-40B4-BE49-F238E27FC236}">
                <a16:creationId xmlns:a16="http://schemas.microsoft.com/office/drawing/2014/main" id="{37CF6347-76CC-4B2A-A944-65BFDE43B1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6183" y="1775494"/>
            <a:ext cx="4675358" cy="3307012"/>
          </a:xfrm>
          <a:prstGeom prst="rect">
            <a:avLst/>
          </a:prstGeom>
          <a:noFill/>
          <a:ln>
            <a:noFill/>
          </a:ln>
        </p:spPr>
      </p:pic>
      <p:pic>
        <p:nvPicPr>
          <p:cNvPr id="9" name="Imagen 8">
            <a:extLst>
              <a:ext uri="{FF2B5EF4-FFF2-40B4-BE49-F238E27FC236}">
                <a16:creationId xmlns:a16="http://schemas.microsoft.com/office/drawing/2014/main" id="{631EE973-E996-41DD-A80B-7BF449FE919D}"/>
              </a:ext>
            </a:extLst>
          </p:cNvPr>
          <p:cNvPicPr>
            <a:picLocks noChangeAspect="1"/>
          </p:cNvPicPr>
          <p:nvPr/>
        </p:nvPicPr>
        <p:blipFill rotWithShape="1">
          <a:blip r:embed="rId3">
            <a:extLst>
              <a:ext uri="{28A0092B-C50C-407E-A947-70E740481C1C}">
                <a14:useLocalDpi xmlns:a14="http://schemas.microsoft.com/office/drawing/2010/main" val="0"/>
              </a:ext>
            </a:extLst>
          </a:blip>
          <a:srcRect r="28847"/>
          <a:stretch/>
        </p:blipFill>
        <p:spPr bwMode="auto">
          <a:xfrm>
            <a:off x="5462638" y="826556"/>
            <a:ext cx="3594879" cy="3573935"/>
          </a:xfrm>
          <a:prstGeom prst="rect">
            <a:avLst/>
          </a:prstGeom>
          <a:noFill/>
          <a:ln>
            <a:noFill/>
          </a:ln>
          <a:extLst>
            <a:ext uri="{53640926-AAD7-44D8-BBD7-CCE9431645EC}">
              <a14:shadowObscured xmlns:a14="http://schemas.microsoft.com/office/drawing/2010/main"/>
            </a:ext>
          </a:extLst>
        </p:spPr>
      </p:pic>
      <p:sp>
        <p:nvSpPr>
          <p:cNvPr id="3" name="CuadroTexto 2">
            <a:extLst>
              <a:ext uri="{FF2B5EF4-FFF2-40B4-BE49-F238E27FC236}">
                <a16:creationId xmlns:a16="http://schemas.microsoft.com/office/drawing/2014/main" id="{5EB747BF-92F1-44C5-BCC8-956BCBB04012}"/>
              </a:ext>
            </a:extLst>
          </p:cNvPr>
          <p:cNvSpPr txBox="1"/>
          <p:nvPr/>
        </p:nvSpPr>
        <p:spPr>
          <a:xfrm>
            <a:off x="389288" y="5082506"/>
            <a:ext cx="4063459" cy="1477328"/>
          </a:xfrm>
          <a:prstGeom prst="rect">
            <a:avLst/>
          </a:prstGeom>
          <a:noFill/>
        </p:spPr>
        <p:txBody>
          <a:bodyPr wrap="square" rtlCol="0">
            <a:spAutoFit/>
          </a:bodyPr>
          <a:lstStyle/>
          <a:p>
            <a:r>
              <a:rPr lang="es-419" b="1" i="1" u="sng" dirty="0"/>
              <a:t>CN ( Curva Número): 77.28</a:t>
            </a:r>
          </a:p>
          <a:p>
            <a:r>
              <a:rPr lang="es-419" b="1" i="1" u="sng" dirty="0"/>
              <a:t>Valores cercanos a 100: Impermeables, generación escorrentía alta </a:t>
            </a:r>
          </a:p>
          <a:p>
            <a:r>
              <a:rPr lang="es-419" b="1" i="1" u="sng" dirty="0"/>
              <a:t>Valores cercanos a 0: permeables, generación escorrentía baja  </a:t>
            </a:r>
          </a:p>
        </p:txBody>
      </p:sp>
    </p:spTree>
    <p:extLst>
      <p:ext uri="{BB962C8B-B14F-4D97-AF65-F5344CB8AC3E}">
        <p14:creationId xmlns:p14="http://schemas.microsoft.com/office/powerpoint/2010/main" val="6995122"/>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7" id="{D45A9879-0F77-8E48-B5AC-8774D2A9E744}" vid="{CAE7D867-3C7F-DE41-A776-2D7EB1B40451}"/>
    </a:ext>
  </a:extLst>
</a:theme>
</file>

<file path=ppt/theme/theme2.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7" id="{D45A9879-0F77-8E48-B5AC-8774D2A9E744}" vid="{CAE7D867-3C7F-DE41-A776-2D7EB1B40451}"/>
    </a:ext>
  </a:extLst>
</a:theme>
</file>

<file path=docProps/app.xml><?xml version="1.0" encoding="utf-8"?>
<Properties xmlns="http://schemas.openxmlformats.org/officeDocument/2006/extended-properties" xmlns:vt="http://schemas.openxmlformats.org/officeDocument/2006/docPropsVTypes">
  <Template>Tema de Office</Template>
  <TotalTime>5636</TotalTime>
  <Words>3106</Words>
  <Application>Microsoft Office PowerPoint</Application>
  <PresentationFormat>Presentación en pantalla (4:3)</PresentationFormat>
  <Paragraphs>579</Paragraphs>
  <Slides>40</Slides>
  <Notes>0</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40</vt:i4>
      </vt:variant>
    </vt:vector>
  </HeadingPairs>
  <TitlesOfParts>
    <vt:vector size="49" baseType="lpstr">
      <vt:lpstr>Arial</vt:lpstr>
      <vt:lpstr>Calibri</vt:lpstr>
      <vt:lpstr>Calibri Light</vt:lpstr>
      <vt:lpstr>Cambria Math</vt:lpstr>
      <vt:lpstr>Symbol</vt:lpstr>
      <vt:lpstr>Times New Roman</vt:lpstr>
      <vt:lpstr>Wingdings</vt:lpstr>
      <vt:lpstr>Tema de Office</vt:lpstr>
      <vt:lpstr>1_Tema de Office</vt:lpstr>
      <vt:lpstr>Implementación del Modelo Autómata Celular de Evolución del Paisaje Caesar-Lisflood, para determinar zonas posibles de inundación en la subcuenca del río Portoviejo.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GINELLA JACOME</dc:creator>
  <cp:lastModifiedBy>diego moncayo</cp:lastModifiedBy>
  <cp:revision>46</cp:revision>
  <dcterms:created xsi:type="dcterms:W3CDTF">2018-06-02T17:22:29Z</dcterms:created>
  <dcterms:modified xsi:type="dcterms:W3CDTF">2022-02-16T23:41:34Z</dcterms:modified>
</cp:coreProperties>
</file>