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82" r:id="rId5"/>
    <p:sldId id="264" r:id="rId6"/>
    <p:sldId id="265" r:id="rId7"/>
    <p:sldId id="266" r:id="rId8"/>
    <p:sldId id="279" r:id="rId9"/>
    <p:sldId id="260" r:id="rId10"/>
    <p:sldId id="284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7" r:id="rId20"/>
    <p:sldId id="259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268"/>
    <a:srgbClr val="B7DD79"/>
    <a:srgbClr val="E8C3EF"/>
    <a:srgbClr val="23AF34"/>
    <a:srgbClr val="0EA62B"/>
    <a:srgbClr val="C87BD7"/>
    <a:srgbClr val="FCB6C7"/>
    <a:srgbClr val="F8688A"/>
    <a:srgbClr val="E91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3099D-3541-49C8-A8D5-794472F5B939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3DD65FB4-C3C1-42B8-B816-487E32F463B3}">
      <dgm:prSet phldrT="[Texto]"/>
      <dgm:spPr>
        <a:solidFill>
          <a:schemeClr val="accent1"/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</a:rPr>
            <a:t>ESTRUCTURA FINANCIERA</a:t>
          </a:r>
        </a:p>
      </dgm:t>
    </dgm:pt>
    <dgm:pt modelId="{4D839949-10FF-48D3-A4F7-7AA331662143}" type="parTrans" cxnId="{39452033-5872-421B-92FD-D767F7060CD1}">
      <dgm:prSet/>
      <dgm:spPr/>
      <dgm:t>
        <a:bodyPr/>
        <a:lstStyle/>
        <a:p>
          <a:endParaRPr lang="es-ES"/>
        </a:p>
      </dgm:t>
    </dgm:pt>
    <dgm:pt modelId="{F432A813-0258-4CBF-BB81-90CEE9FEF2AA}" type="sibTrans" cxnId="{39452033-5872-421B-92FD-D767F7060CD1}">
      <dgm:prSet/>
      <dgm:spPr/>
      <dgm:t>
        <a:bodyPr/>
        <a:lstStyle/>
        <a:p>
          <a:endParaRPr lang="es-ES"/>
        </a:p>
      </dgm:t>
    </dgm:pt>
    <dgm:pt modelId="{074FB276-1A32-496D-933C-4F61C1C0D18A}">
      <dgm:prSet phldrT="[Texto]"/>
      <dgm:spPr>
        <a:solidFill>
          <a:schemeClr val="accent6"/>
        </a:solidFill>
      </dgm:spPr>
      <dgm:t>
        <a:bodyPr/>
        <a:lstStyle/>
        <a:p>
          <a:r>
            <a:rPr lang="es-ES" dirty="0"/>
            <a:t>Interno</a:t>
          </a:r>
        </a:p>
      </dgm:t>
    </dgm:pt>
    <dgm:pt modelId="{5D39954D-CBA2-4003-8BD2-53309CF75C01}" type="parTrans" cxnId="{E46F6249-BBFA-412D-A76B-A042FD93EFBF}">
      <dgm:prSet/>
      <dgm:spPr/>
      <dgm:t>
        <a:bodyPr/>
        <a:lstStyle/>
        <a:p>
          <a:endParaRPr lang="es-ES"/>
        </a:p>
      </dgm:t>
    </dgm:pt>
    <dgm:pt modelId="{11410E2A-6696-40D0-9962-A63BEE8300B5}" type="sibTrans" cxnId="{E46F6249-BBFA-412D-A76B-A042FD93EFBF}">
      <dgm:prSet/>
      <dgm:spPr/>
      <dgm:t>
        <a:bodyPr/>
        <a:lstStyle/>
        <a:p>
          <a:endParaRPr lang="es-ES"/>
        </a:p>
      </dgm:t>
    </dgm:pt>
    <dgm:pt modelId="{FB71E997-C5B0-4C6B-8C3D-891F7885873D}">
      <dgm:prSet phldrT="[Texto]"/>
      <dgm:spPr>
        <a:solidFill>
          <a:schemeClr val="accent2"/>
        </a:solidFill>
      </dgm:spPr>
      <dgm:t>
        <a:bodyPr/>
        <a:lstStyle/>
        <a:p>
          <a:r>
            <a:rPr lang="es-ES" dirty="0"/>
            <a:t>Externo</a:t>
          </a:r>
        </a:p>
      </dgm:t>
    </dgm:pt>
    <dgm:pt modelId="{31293D82-F474-430A-B4F7-C4783235E95C}" type="parTrans" cxnId="{18879214-6390-480C-BE7C-F87C7595C966}">
      <dgm:prSet/>
      <dgm:spPr/>
      <dgm:t>
        <a:bodyPr/>
        <a:lstStyle/>
        <a:p>
          <a:endParaRPr lang="es-ES"/>
        </a:p>
      </dgm:t>
    </dgm:pt>
    <dgm:pt modelId="{F70F9AE2-642D-4498-8927-D55D6AA7B8C5}" type="sibTrans" cxnId="{18879214-6390-480C-BE7C-F87C7595C966}">
      <dgm:prSet/>
      <dgm:spPr/>
      <dgm:t>
        <a:bodyPr/>
        <a:lstStyle/>
        <a:p>
          <a:endParaRPr lang="es-ES"/>
        </a:p>
      </dgm:t>
    </dgm:pt>
    <dgm:pt modelId="{872486DA-4E9B-4615-9DD2-C51089AA15A7}" type="pres">
      <dgm:prSet presAssocID="{65D3099D-3541-49C8-A8D5-794472F5B939}" presName="composite" presStyleCnt="0">
        <dgm:presLayoutVars>
          <dgm:chMax val="1"/>
          <dgm:dir/>
          <dgm:resizeHandles val="exact"/>
        </dgm:presLayoutVars>
      </dgm:prSet>
      <dgm:spPr/>
    </dgm:pt>
    <dgm:pt modelId="{69EB2D79-087B-4A75-8110-022D84DE551C}" type="pres">
      <dgm:prSet presAssocID="{3DD65FB4-C3C1-42B8-B816-487E32F463B3}" presName="roof" presStyleLbl="dkBgShp" presStyleIdx="0" presStyleCnt="2"/>
      <dgm:spPr/>
    </dgm:pt>
    <dgm:pt modelId="{E60F1C4C-1A86-4F7C-8A8F-1CFC6916C0D3}" type="pres">
      <dgm:prSet presAssocID="{3DD65FB4-C3C1-42B8-B816-487E32F463B3}" presName="pillars" presStyleCnt="0"/>
      <dgm:spPr/>
    </dgm:pt>
    <dgm:pt modelId="{1DB32A2F-5F4E-4B6E-AB4B-9C9B05B369B7}" type="pres">
      <dgm:prSet presAssocID="{3DD65FB4-C3C1-42B8-B816-487E32F463B3}" presName="pillar1" presStyleLbl="node1" presStyleIdx="0" presStyleCnt="2">
        <dgm:presLayoutVars>
          <dgm:bulletEnabled val="1"/>
        </dgm:presLayoutVars>
      </dgm:prSet>
      <dgm:spPr/>
    </dgm:pt>
    <dgm:pt modelId="{1C888D57-ACE5-4BCD-9C7A-31CD7E7F5F8C}" type="pres">
      <dgm:prSet presAssocID="{FB71E997-C5B0-4C6B-8C3D-891F7885873D}" presName="pillarX" presStyleLbl="node1" presStyleIdx="1" presStyleCnt="2">
        <dgm:presLayoutVars>
          <dgm:bulletEnabled val="1"/>
        </dgm:presLayoutVars>
      </dgm:prSet>
      <dgm:spPr/>
    </dgm:pt>
    <dgm:pt modelId="{B6355C46-C50F-4FEE-9832-2DB1D03DE6F7}" type="pres">
      <dgm:prSet presAssocID="{3DD65FB4-C3C1-42B8-B816-487E32F463B3}" presName="base" presStyleLbl="dkBgShp" presStyleIdx="1" presStyleCnt="2"/>
      <dgm:spPr/>
    </dgm:pt>
  </dgm:ptLst>
  <dgm:cxnLst>
    <dgm:cxn modelId="{D2A7C80B-F18F-40DD-9C14-6176AC51CE2C}" type="presOf" srcId="{3DD65FB4-C3C1-42B8-B816-487E32F463B3}" destId="{69EB2D79-087B-4A75-8110-022D84DE551C}" srcOrd="0" destOrd="0" presId="urn:microsoft.com/office/officeart/2005/8/layout/hList3"/>
    <dgm:cxn modelId="{18879214-6390-480C-BE7C-F87C7595C966}" srcId="{3DD65FB4-C3C1-42B8-B816-487E32F463B3}" destId="{FB71E997-C5B0-4C6B-8C3D-891F7885873D}" srcOrd="1" destOrd="0" parTransId="{31293D82-F474-430A-B4F7-C4783235E95C}" sibTransId="{F70F9AE2-642D-4498-8927-D55D6AA7B8C5}"/>
    <dgm:cxn modelId="{6AF40B19-3152-49A8-BEA8-2EE5EE6EB094}" type="presOf" srcId="{FB71E997-C5B0-4C6B-8C3D-891F7885873D}" destId="{1C888D57-ACE5-4BCD-9C7A-31CD7E7F5F8C}" srcOrd="0" destOrd="0" presId="urn:microsoft.com/office/officeart/2005/8/layout/hList3"/>
    <dgm:cxn modelId="{39452033-5872-421B-92FD-D767F7060CD1}" srcId="{65D3099D-3541-49C8-A8D5-794472F5B939}" destId="{3DD65FB4-C3C1-42B8-B816-487E32F463B3}" srcOrd="0" destOrd="0" parTransId="{4D839949-10FF-48D3-A4F7-7AA331662143}" sibTransId="{F432A813-0258-4CBF-BB81-90CEE9FEF2AA}"/>
    <dgm:cxn modelId="{E46F6249-BBFA-412D-A76B-A042FD93EFBF}" srcId="{3DD65FB4-C3C1-42B8-B816-487E32F463B3}" destId="{074FB276-1A32-496D-933C-4F61C1C0D18A}" srcOrd="0" destOrd="0" parTransId="{5D39954D-CBA2-4003-8BD2-53309CF75C01}" sibTransId="{11410E2A-6696-40D0-9962-A63BEE8300B5}"/>
    <dgm:cxn modelId="{CABF5BB1-D934-4880-8518-C83F0BEF70D1}" type="presOf" srcId="{074FB276-1A32-496D-933C-4F61C1C0D18A}" destId="{1DB32A2F-5F4E-4B6E-AB4B-9C9B05B369B7}" srcOrd="0" destOrd="0" presId="urn:microsoft.com/office/officeart/2005/8/layout/hList3"/>
    <dgm:cxn modelId="{FB7F06D5-441F-462C-96B9-235BCDF8C3CB}" type="presOf" srcId="{65D3099D-3541-49C8-A8D5-794472F5B939}" destId="{872486DA-4E9B-4615-9DD2-C51089AA15A7}" srcOrd="0" destOrd="0" presId="urn:microsoft.com/office/officeart/2005/8/layout/hList3"/>
    <dgm:cxn modelId="{C9A6DC95-C4F8-4067-9C6A-B0048268D8DF}" type="presParOf" srcId="{872486DA-4E9B-4615-9DD2-C51089AA15A7}" destId="{69EB2D79-087B-4A75-8110-022D84DE551C}" srcOrd="0" destOrd="0" presId="urn:microsoft.com/office/officeart/2005/8/layout/hList3"/>
    <dgm:cxn modelId="{3ECF55B5-B02D-4485-A0FE-430D1B1EFDE6}" type="presParOf" srcId="{872486DA-4E9B-4615-9DD2-C51089AA15A7}" destId="{E60F1C4C-1A86-4F7C-8A8F-1CFC6916C0D3}" srcOrd="1" destOrd="0" presId="urn:microsoft.com/office/officeart/2005/8/layout/hList3"/>
    <dgm:cxn modelId="{68C282A5-14A9-4FCD-9D6A-3AAF897072D6}" type="presParOf" srcId="{E60F1C4C-1A86-4F7C-8A8F-1CFC6916C0D3}" destId="{1DB32A2F-5F4E-4B6E-AB4B-9C9B05B369B7}" srcOrd="0" destOrd="0" presId="urn:microsoft.com/office/officeart/2005/8/layout/hList3"/>
    <dgm:cxn modelId="{5123925C-8ED9-4159-971C-61B414679FA0}" type="presParOf" srcId="{E60F1C4C-1A86-4F7C-8A8F-1CFC6916C0D3}" destId="{1C888D57-ACE5-4BCD-9C7A-31CD7E7F5F8C}" srcOrd="1" destOrd="0" presId="urn:microsoft.com/office/officeart/2005/8/layout/hList3"/>
    <dgm:cxn modelId="{B4FE52F4-3A03-4901-A6C2-CEF27EBB00F0}" type="presParOf" srcId="{872486DA-4E9B-4615-9DD2-C51089AA15A7}" destId="{B6355C46-C50F-4FEE-9832-2DB1D03DE6F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434D29-19AE-46CB-99E2-3D9BC2F65380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1990E86B-3252-4DB0-A2FF-FBC56AC14813}">
      <dgm:prSet phldrT="[Texto]" custT="1"/>
      <dgm:spPr/>
      <dgm:t>
        <a:bodyPr/>
        <a:lstStyle/>
        <a:p>
          <a:r>
            <a:rPr lang="es-EC" sz="1400" dirty="0"/>
            <a:t>Independencia</a:t>
          </a:r>
        </a:p>
      </dgm:t>
    </dgm:pt>
    <dgm:pt modelId="{430928F5-C54D-4C66-BC0D-70EF5DBB48D5}" type="parTrans" cxnId="{EE230365-2E67-4C69-BCE1-2FA4B9153537}">
      <dgm:prSet/>
      <dgm:spPr/>
      <dgm:t>
        <a:bodyPr/>
        <a:lstStyle/>
        <a:p>
          <a:endParaRPr lang="es-EC" sz="1400"/>
        </a:p>
      </dgm:t>
    </dgm:pt>
    <dgm:pt modelId="{2D4C40EC-B074-442F-82F8-33E86E3A82C8}" type="sibTrans" cxnId="{EE230365-2E67-4C69-BCE1-2FA4B9153537}">
      <dgm:prSet/>
      <dgm:spPr/>
      <dgm:t>
        <a:bodyPr/>
        <a:lstStyle/>
        <a:p>
          <a:endParaRPr lang="es-EC" sz="1400"/>
        </a:p>
      </dgm:t>
    </dgm:pt>
    <dgm:pt modelId="{DC5F0901-CE82-43FF-BB29-C71E6DAABE35}">
      <dgm:prSet phldrT="[Texto]" custT="1"/>
      <dgm:spPr/>
      <dgm:t>
        <a:bodyPr/>
        <a:lstStyle/>
        <a:p>
          <a:r>
            <a:rPr lang="es-EC" sz="1400"/>
            <a:t>1.5-2.5</a:t>
          </a:r>
          <a:endParaRPr lang="es-EC" sz="1400" dirty="0"/>
        </a:p>
      </dgm:t>
    </dgm:pt>
    <dgm:pt modelId="{B2E9AD2D-AAC3-4657-9B90-6C6554C3CF45}" type="parTrans" cxnId="{073EC457-F5D4-4F0A-A226-17207239BA10}">
      <dgm:prSet/>
      <dgm:spPr/>
      <dgm:t>
        <a:bodyPr/>
        <a:lstStyle/>
        <a:p>
          <a:endParaRPr lang="es-EC" sz="1400"/>
        </a:p>
      </dgm:t>
    </dgm:pt>
    <dgm:pt modelId="{668E820C-11E7-44F3-ABBD-56B2EA888C5E}" type="sibTrans" cxnId="{073EC457-F5D4-4F0A-A226-17207239BA10}">
      <dgm:prSet/>
      <dgm:spPr/>
      <dgm:t>
        <a:bodyPr/>
        <a:lstStyle/>
        <a:p>
          <a:endParaRPr lang="es-EC" sz="1400"/>
        </a:p>
      </dgm:t>
    </dgm:pt>
    <dgm:pt modelId="{8E914038-150D-4554-9C10-9510DD91FDA8}">
      <dgm:prSet phldrT="[Texto]" custT="1"/>
      <dgm:spPr/>
      <dgm:t>
        <a:bodyPr/>
        <a:lstStyle/>
        <a:p>
          <a:r>
            <a:rPr lang="es-EC" sz="1400" dirty="0"/>
            <a:t>Homocedasticidad</a:t>
          </a:r>
        </a:p>
      </dgm:t>
    </dgm:pt>
    <dgm:pt modelId="{21F03ECC-4261-4018-B80C-117EA2CD934E}" type="parTrans" cxnId="{35643380-A93F-4B9F-BA28-FBEDE5482D34}">
      <dgm:prSet/>
      <dgm:spPr/>
      <dgm:t>
        <a:bodyPr/>
        <a:lstStyle/>
        <a:p>
          <a:endParaRPr lang="es-EC" sz="1400"/>
        </a:p>
      </dgm:t>
    </dgm:pt>
    <dgm:pt modelId="{6EDA7248-6FB9-4982-8BD1-7B40E20E6186}" type="sibTrans" cxnId="{35643380-A93F-4B9F-BA28-FBEDE5482D34}">
      <dgm:prSet/>
      <dgm:spPr/>
      <dgm:t>
        <a:bodyPr/>
        <a:lstStyle/>
        <a:p>
          <a:endParaRPr lang="es-EC" sz="1400"/>
        </a:p>
      </dgm:t>
    </dgm:pt>
    <dgm:pt modelId="{91125BB1-DF95-4DE7-8BB7-5CED9DCE9250}">
      <dgm:prSet phldrT="[Texto]" custT="1"/>
      <dgm:spPr/>
      <dgm:t>
        <a:bodyPr/>
        <a:lstStyle/>
        <a:p>
          <a:r>
            <a:rPr lang="es-EC" sz="1400" dirty="0"/>
            <a:t>&gt;0,05</a:t>
          </a:r>
        </a:p>
      </dgm:t>
    </dgm:pt>
    <dgm:pt modelId="{8E5909D1-A80E-409E-A1F1-C2C159E85930}" type="parTrans" cxnId="{9DE31831-8816-41AB-9400-BF03F013AAAB}">
      <dgm:prSet/>
      <dgm:spPr/>
      <dgm:t>
        <a:bodyPr/>
        <a:lstStyle/>
        <a:p>
          <a:endParaRPr lang="es-EC" sz="1400"/>
        </a:p>
      </dgm:t>
    </dgm:pt>
    <dgm:pt modelId="{FA1B1CB8-2FB0-459D-AFCC-5C84D9B4CD77}" type="sibTrans" cxnId="{9DE31831-8816-41AB-9400-BF03F013AAAB}">
      <dgm:prSet/>
      <dgm:spPr/>
      <dgm:t>
        <a:bodyPr/>
        <a:lstStyle/>
        <a:p>
          <a:endParaRPr lang="es-EC" sz="1400"/>
        </a:p>
      </dgm:t>
    </dgm:pt>
    <dgm:pt modelId="{6DCC3912-7AC1-48FD-9B64-8F99DF1F4FD1}">
      <dgm:prSet phldrT="[Texto]" custT="1"/>
      <dgm:spPr/>
      <dgm:t>
        <a:bodyPr/>
        <a:lstStyle/>
        <a:p>
          <a:r>
            <a:rPr lang="es-EC" sz="1400" dirty="0"/>
            <a:t>No colinealidad</a:t>
          </a:r>
        </a:p>
      </dgm:t>
    </dgm:pt>
    <dgm:pt modelId="{38E694EF-1930-410F-BED2-828EB20DF04E}" type="parTrans" cxnId="{E6247450-C8E0-4FC0-BF7B-C90430B28D7C}">
      <dgm:prSet/>
      <dgm:spPr/>
      <dgm:t>
        <a:bodyPr/>
        <a:lstStyle/>
        <a:p>
          <a:endParaRPr lang="es-EC" sz="1400"/>
        </a:p>
      </dgm:t>
    </dgm:pt>
    <dgm:pt modelId="{D7DEDFB7-83DC-4795-B0A3-B32C7A5C4711}" type="sibTrans" cxnId="{E6247450-C8E0-4FC0-BF7B-C90430B28D7C}">
      <dgm:prSet/>
      <dgm:spPr/>
      <dgm:t>
        <a:bodyPr/>
        <a:lstStyle/>
        <a:p>
          <a:endParaRPr lang="es-EC" sz="1400"/>
        </a:p>
      </dgm:t>
    </dgm:pt>
    <dgm:pt modelId="{29495372-7CA5-4600-8EB0-4D8518C4E1AE}">
      <dgm:prSet phldrT="[Texto]" custT="1"/>
      <dgm:spPr/>
      <dgm:t>
        <a:bodyPr/>
        <a:lstStyle/>
        <a:p>
          <a:r>
            <a:rPr lang="es-EC" sz="1400" dirty="0"/>
            <a:t>&lt;10</a:t>
          </a:r>
        </a:p>
      </dgm:t>
    </dgm:pt>
    <dgm:pt modelId="{9835E4FE-89F9-4817-8731-C5B3B9062D93}" type="parTrans" cxnId="{6E1CD0FB-21AC-4FC9-AEB1-4D11F82A1188}">
      <dgm:prSet/>
      <dgm:spPr/>
      <dgm:t>
        <a:bodyPr/>
        <a:lstStyle/>
        <a:p>
          <a:endParaRPr lang="es-EC" sz="1400"/>
        </a:p>
      </dgm:t>
    </dgm:pt>
    <dgm:pt modelId="{6289EF6B-2D56-43F5-B00C-54AB03F59B00}" type="sibTrans" cxnId="{6E1CD0FB-21AC-4FC9-AEB1-4D11F82A1188}">
      <dgm:prSet/>
      <dgm:spPr/>
      <dgm:t>
        <a:bodyPr/>
        <a:lstStyle/>
        <a:p>
          <a:endParaRPr lang="es-EC" sz="1400"/>
        </a:p>
      </dgm:t>
    </dgm:pt>
    <dgm:pt modelId="{E21FFA55-FD3E-4EC1-B16E-97AAF463919B}" type="pres">
      <dgm:prSet presAssocID="{ED434D29-19AE-46CB-99E2-3D9BC2F65380}" presName="Name0" presStyleCnt="0">
        <dgm:presLayoutVars>
          <dgm:dir/>
          <dgm:animLvl val="lvl"/>
          <dgm:resizeHandles val="exact"/>
        </dgm:presLayoutVars>
      </dgm:prSet>
      <dgm:spPr/>
    </dgm:pt>
    <dgm:pt modelId="{D9E19B81-5701-4255-8B88-70397A4462CC}" type="pres">
      <dgm:prSet presAssocID="{6DCC3912-7AC1-48FD-9B64-8F99DF1F4FD1}" presName="boxAndChildren" presStyleCnt="0"/>
      <dgm:spPr/>
    </dgm:pt>
    <dgm:pt modelId="{C76FFC08-4676-4C3C-97B6-3D28CEBF1757}" type="pres">
      <dgm:prSet presAssocID="{6DCC3912-7AC1-48FD-9B64-8F99DF1F4FD1}" presName="parentTextBox" presStyleLbl="node1" presStyleIdx="0" presStyleCnt="3"/>
      <dgm:spPr/>
    </dgm:pt>
    <dgm:pt modelId="{4ADFD39B-55FF-4C87-94EE-952801BB9722}" type="pres">
      <dgm:prSet presAssocID="{6DCC3912-7AC1-48FD-9B64-8F99DF1F4FD1}" presName="entireBox" presStyleLbl="node1" presStyleIdx="0" presStyleCnt="3"/>
      <dgm:spPr/>
    </dgm:pt>
    <dgm:pt modelId="{B014C67D-F2C4-4591-97B5-73369B1F88AE}" type="pres">
      <dgm:prSet presAssocID="{6DCC3912-7AC1-48FD-9B64-8F99DF1F4FD1}" presName="descendantBox" presStyleCnt="0"/>
      <dgm:spPr/>
    </dgm:pt>
    <dgm:pt modelId="{217FCFC3-3077-4745-A75A-55AF7F0E2915}" type="pres">
      <dgm:prSet presAssocID="{29495372-7CA5-4600-8EB0-4D8518C4E1AE}" presName="childTextBox" presStyleLbl="fgAccFollowNode1" presStyleIdx="0" presStyleCnt="3">
        <dgm:presLayoutVars>
          <dgm:bulletEnabled val="1"/>
        </dgm:presLayoutVars>
      </dgm:prSet>
      <dgm:spPr/>
    </dgm:pt>
    <dgm:pt modelId="{CAA9B4DE-202F-46B0-B8CA-B65BAFFB7E80}" type="pres">
      <dgm:prSet presAssocID="{6EDA7248-6FB9-4982-8BD1-7B40E20E6186}" presName="sp" presStyleCnt="0"/>
      <dgm:spPr/>
    </dgm:pt>
    <dgm:pt modelId="{B3EA8B5C-6AD7-4B4E-A058-A50F647EF63C}" type="pres">
      <dgm:prSet presAssocID="{8E914038-150D-4554-9C10-9510DD91FDA8}" presName="arrowAndChildren" presStyleCnt="0"/>
      <dgm:spPr/>
    </dgm:pt>
    <dgm:pt modelId="{1A9643FD-FCFD-454F-B7D1-0DDC80A18B3A}" type="pres">
      <dgm:prSet presAssocID="{8E914038-150D-4554-9C10-9510DD91FDA8}" presName="parentTextArrow" presStyleLbl="node1" presStyleIdx="0" presStyleCnt="3"/>
      <dgm:spPr/>
    </dgm:pt>
    <dgm:pt modelId="{85341B2A-D3E3-4BF4-B7D1-03AE33A056FB}" type="pres">
      <dgm:prSet presAssocID="{8E914038-150D-4554-9C10-9510DD91FDA8}" presName="arrow" presStyleLbl="node1" presStyleIdx="1" presStyleCnt="3"/>
      <dgm:spPr/>
    </dgm:pt>
    <dgm:pt modelId="{469F2A91-A72D-425E-822E-5FE068B6110C}" type="pres">
      <dgm:prSet presAssocID="{8E914038-150D-4554-9C10-9510DD91FDA8}" presName="descendantArrow" presStyleCnt="0"/>
      <dgm:spPr/>
    </dgm:pt>
    <dgm:pt modelId="{A7988C52-AE29-4375-8C89-FC11BD8E3CDA}" type="pres">
      <dgm:prSet presAssocID="{91125BB1-DF95-4DE7-8BB7-5CED9DCE9250}" presName="childTextArrow" presStyleLbl="fgAccFollowNode1" presStyleIdx="1" presStyleCnt="3">
        <dgm:presLayoutVars>
          <dgm:bulletEnabled val="1"/>
        </dgm:presLayoutVars>
      </dgm:prSet>
      <dgm:spPr/>
    </dgm:pt>
    <dgm:pt modelId="{48341877-568B-49DB-961F-7424605AC7EC}" type="pres">
      <dgm:prSet presAssocID="{2D4C40EC-B074-442F-82F8-33E86E3A82C8}" presName="sp" presStyleCnt="0"/>
      <dgm:spPr/>
    </dgm:pt>
    <dgm:pt modelId="{B9ADC6AE-C64A-418E-91F5-68DE1778832E}" type="pres">
      <dgm:prSet presAssocID="{1990E86B-3252-4DB0-A2FF-FBC56AC14813}" presName="arrowAndChildren" presStyleCnt="0"/>
      <dgm:spPr/>
    </dgm:pt>
    <dgm:pt modelId="{9ED98F35-3114-4937-B661-F466BEE334FC}" type="pres">
      <dgm:prSet presAssocID="{1990E86B-3252-4DB0-A2FF-FBC56AC14813}" presName="parentTextArrow" presStyleLbl="node1" presStyleIdx="1" presStyleCnt="3"/>
      <dgm:spPr/>
    </dgm:pt>
    <dgm:pt modelId="{B0604A83-5A0D-4550-8B29-6A09A930BB12}" type="pres">
      <dgm:prSet presAssocID="{1990E86B-3252-4DB0-A2FF-FBC56AC14813}" presName="arrow" presStyleLbl="node1" presStyleIdx="2" presStyleCnt="3"/>
      <dgm:spPr/>
    </dgm:pt>
    <dgm:pt modelId="{75D5FE99-6027-47D1-A947-8D907DDD5864}" type="pres">
      <dgm:prSet presAssocID="{1990E86B-3252-4DB0-A2FF-FBC56AC14813}" presName="descendantArrow" presStyleCnt="0"/>
      <dgm:spPr/>
    </dgm:pt>
    <dgm:pt modelId="{3B9D088D-E32B-4ECF-92AB-CA3535B47712}" type="pres">
      <dgm:prSet presAssocID="{DC5F0901-CE82-43FF-BB29-C71E6DAABE35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9DE31831-8816-41AB-9400-BF03F013AAAB}" srcId="{8E914038-150D-4554-9C10-9510DD91FDA8}" destId="{91125BB1-DF95-4DE7-8BB7-5CED9DCE9250}" srcOrd="0" destOrd="0" parTransId="{8E5909D1-A80E-409E-A1F1-C2C159E85930}" sibTransId="{FA1B1CB8-2FB0-459D-AFCC-5C84D9B4CD77}"/>
    <dgm:cxn modelId="{CD85E637-63C2-4E3F-B3E0-F8D519B6F175}" type="presOf" srcId="{91125BB1-DF95-4DE7-8BB7-5CED9DCE9250}" destId="{A7988C52-AE29-4375-8C89-FC11BD8E3CDA}" srcOrd="0" destOrd="0" presId="urn:microsoft.com/office/officeart/2005/8/layout/process4"/>
    <dgm:cxn modelId="{1FB7523E-6942-4CED-B1D6-587A2169A8A9}" type="presOf" srcId="{ED434D29-19AE-46CB-99E2-3D9BC2F65380}" destId="{E21FFA55-FD3E-4EC1-B16E-97AAF463919B}" srcOrd="0" destOrd="0" presId="urn:microsoft.com/office/officeart/2005/8/layout/process4"/>
    <dgm:cxn modelId="{EE230365-2E67-4C69-BCE1-2FA4B9153537}" srcId="{ED434D29-19AE-46CB-99E2-3D9BC2F65380}" destId="{1990E86B-3252-4DB0-A2FF-FBC56AC14813}" srcOrd="0" destOrd="0" parTransId="{430928F5-C54D-4C66-BC0D-70EF5DBB48D5}" sibTransId="{2D4C40EC-B074-442F-82F8-33E86E3A82C8}"/>
    <dgm:cxn modelId="{E6247450-C8E0-4FC0-BF7B-C90430B28D7C}" srcId="{ED434D29-19AE-46CB-99E2-3D9BC2F65380}" destId="{6DCC3912-7AC1-48FD-9B64-8F99DF1F4FD1}" srcOrd="2" destOrd="0" parTransId="{38E694EF-1930-410F-BED2-828EB20DF04E}" sibTransId="{D7DEDFB7-83DC-4795-B0A3-B32C7A5C4711}"/>
    <dgm:cxn modelId="{073EC457-F5D4-4F0A-A226-17207239BA10}" srcId="{1990E86B-3252-4DB0-A2FF-FBC56AC14813}" destId="{DC5F0901-CE82-43FF-BB29-C71E6DAABE35}" srcOrd="0" destOrd="0" parTransId="{B2E9AD2D-AAC3-4657-9B90-6C6554C3CF45}" sibTransId="{668E820C-11E7-44F3-ABBD-56B2EA888C5E}"/>
    <dgm:cxn modelId="{35643380-A93F-4B9F-BA28-FBEDE5482D34}" srcId="{ED434D29-19AE-46CB-99E2-3D9BC2F65380}" destId="{8E914038-150D-4554-9C10-9510DD91FDA8}" srcOrd="1" destOrd="0" parTransId="{21F03ECC-4261-4018-B80C-117EA2CD934E}" sibTransId="{6EDA7248-6FB9-4982-8BD1-7B40E20E6186}"/>
    <dgm:cxn modelId="{EF939B90-FCD6-4A35-8D0E-0E17CC92CE04}" type="presOf" srcId="{8E914038-150D-4554-9C10-9510DD91FDA8}" destId="{85341B2A-D3E3-4BF4-B7D1-03AE33A056FB}" srcOrd="1" destOrd="0" presId="urn:microsoft.com/office/officeart/2005/8/layout/process4"/>
    <dgm:cxn modelId="{8E598D93-E0F2-4965-B586-BFBF36C95663}" type="presOf" srcId="{1990E86B-3252-4DB0-A2FF-FBC56AC14813}" destId="{B0604A83-5A0D-4550-8B29-6A09A930BB12}" srcOrd="1" destOrd="0" presId="urn:microsoft.com/office/officeart/2005/8/layout/process4"/>
    <dgm:cxn modelId="{AC321F97-1E11-4167-84AB-6098791E46EC}" type="presOf" srcId="{6DCC3912-7AC1-48FD-9B64-8F99DF1F4FD1}" destId="{C76FFC08-4676-4C3C-97B6-3D28CEBF1757}" srcOrd="0" destOrd="0" presId="urn:microsoft.com/office/officeart/2005/8/layout/process4"/>
    <dgm:cxn modelId="{CAC9B5A5-BF1D-4214-8523-45284C7CF7B8}" type="presOf" srcId="{6DCC3912-7AC1-48FD-9B64-8F99DF1F4FD1}" destId="{4ADFD39B-55FF-4C87-94EE-952801BB9722}" srcOrd="1" destOrd="0" presId="urn:microsoft.com/office/officeart/2005/8/layout/process4"/>
    <dgm:cxn modelId="{13508CB8-1DF5-49E3-ADE7-E42B4501EA84}" type="presOf" srcId="{DC5F0901-CE82-43FF-BB29-C71E6DAABE35}" destId="{3B9D088D-E32B-4ECF-92AB-CA3535B47712}" srcOrd="0" destOrd="0" presId="urn:microsoft.com/office/officeart/2005/8/layout/process4"/>
    <dgm:cxn modelId="{A656F4BB-E330-4624-BA94-786B1210A1BC}" type="presOf" srcId="{8E914038-150D-4554-9C10-9510DD91FDA8}" destId="{1A9643FD-FCFD-454F-B7D1-0DDC80A18B3A}" srcOrd="0" destOrd="0" presId="urn:microsoft.com/office/officeart/2005/8/layout/process4"/>
    <dgm:cxn modelId="{4C91D8BC-F970-4C9B-BB57-11272682D98C}" type="presOf" srcId="{29495372-7CA5-4600-8EB0-4D8518C4E1AE}" destId="{217FCFC3-3077-4745-A75A-55AF7F0E2915}" srcOrd="0" destOrd="0" presId="urn:microsoft.com/office/officeart/2005/8/layout/process4"/>
    <dgm:cxn modelId="{445587F0-CD9C-4883-8AFD-D0D4FD112E9A}" type="presOf" srcId="{1990E86B-3252-4DB0-A2FF-FBC56AC14813}" destId="{9ED98F35-3114-4937-B661-F466BEE334FC}" srcOrd="0" destOrd="0" presId="urn:microsoft.com/office/officeart/2005/8/layout/process4"/>
    <dgm:cxn modelId="{6E1CD0FB-21AC-4FC9-AEB1-4D11F82A1188}" srcId="{6DCC3912-7AC1-48FD-9B64-8F99DF1F4FD1}" destId="{29495372-7CA5-4600-8EB0-4D8518C4E1AE}" srcOrd="0" destOrd="0" parTransId="{9835E4FE-89F9-4817-8731-C5B3B9062D93}" sibTransId="{6289EF6B-2D56-43F5-B00C-54AB03F59B00}"/>
    <dgm:cxn modelId="{0A9715DB-7AAA-4EFC-9CF8-7E01E57BC012}" type="presParOf" srcId="{E21FFA55-FD3E-4EC1-B16E-97AAF463919B}" destId="{D9E19B81-5701-4255-8B88-70397A4462CC}" srcOrd="0" destOrd="0" presId="urn:microsoft.com/office/officeart/2005/8/layout/process4"/>
    <dgm:cxn modelId="{7E9D7BEB-174F-4FCA-8DEC-2B3EE35170BB}" type="presParOf" srcId="{D9E19B81-5701-4255-8B88-70397A4462CC}" destId="{C76FFC08-4676-4C3C-97B6-3D28CEBF1757}" srcOrd="0" destOrd="0" presId="urn:microsoft.com/office/officeart/2005/8/layout/process4"/>
    <dgm:cxn modelId="{F5B199C9-3A05-49F8-BD16-9A84A8D31FF2}" type="presParOf" srcId="{D9E19B81-5701-4255-8B88-70397A4462CC}" destId="{4ADFD39B-55FF-4C87-94EE-952801BB9722}" srcOrd="1" destOrd="0" presId="urn:microsoft.com/office/officeart/2005/8/layout/process4"/>
    <dgm:cxn modelId="{91A89BE1-CEAD-4C29-A28A-8358EF2B8749}" type="presParOf" srcId="{D9E19B81-5701-4255-8B88-70397A4462CC}" destId="{B014C67D-F2C4-4591-97B5-73369B1F88AE}" srcOrd="2" destOrd="0" presId="urn:microsoft.com/office/officeart/2005/8/layout/process4"/>
    <dgm:cxn modelId="{A831FFDA-F6AC-4688-A03D-36E80EEDDB31}" type="presParOf" srcId="{B014C67D-F2C4-4591-97B5-73369B1F88AE}" destId="{217FCFC3-3077-4745-A75A-55AF7F0E2915}" srcOrd="0" destOrd="0" presId="urn:microsoft.com/office/officeart/2005/8/layout/process4"/>
    <dgm:cxn modelId="{C4E8C5E5-4130-410B-A613-E838A3CA5330}" type="presParOf" srcId="{E21FFA55-FD3E-4EC1-B16E-97AAF463919B}" destId="{CAA9B4DE-202F-46B0-B8CA-B65BAFFB7E80}" srcOrd="1" destOrd="0" presId="urn:microsoft.com/office/officeart/2005/8/layout/process4"/>
    <dgm:cxn modelId="{4A9A6D0E-A66E-4F82-B244-FF814E2F041C}" type="presParOf" srcId="{E21FFA55-FD3E-4EC1-B16E-97AAF463919B}" destId="{B3EA8B5C-6AD7-4B4E-A058-A50F647EF63C}" srcOrd="2" destOrd="0" presId="urn:microsoft.com/office/officeart/2005/8/layout/process4"/>
    <dgm:cxn modelId="{39E6D03A-3EC6-4768-9D72-2315A2DBADED}" type="presParOf" srcId="{B3EA8B5C-6AD7-4B4E-A058-A50F647EF63C}" destId="{1A9643FD-FCFD-454F-B7D1-0DDC80A18B3A}" srcOrd="0" destOrd="0" presId="urn:microsoft.com/office/officeart/2005/8/layout/process4"/>
    <dgm:cxn modelId="{A36224FF-C48B-4530-8A06-6457B4029F76}" type="presParOf" srcId="{B3EA8B5C-6AD7-4B4E-A058-A50F647EF63C}" destId="{85341B2A-D3E3-4BF4-B7D1-03AE33A056FB}" srcOrd="1" destOrd="0" presId="urn:microsoft.com/office/officeart/2005/8/layout/process4"/>
    <dgm:cxn modelId="{2080CBBC-CE22-4D26-A681-28F5F5B90D9F}" type="presParOf" srcId="{B3EA8B5C-6AD7-4B4E-A058-A50F647EF63C}" destId="{469F2A91-A72D-425E-822E-5FE068B6110C}" srcOrd="2" destOrd="0" presId="urn:microsoft.com/office/officeart/2005/8/layout/process4"/>
    <dgm:cxn modelId="{A9D11665-2B78-48FD-B186-FC97752E7A16}" type="presParOf" srcId="{469F2A91-A72D-425E-822E-5FE068B6110C}" destId="{A7988C52-AE29-4375-8C89-FC11BD8E3CDA}" srcOrd="0" destOrd="0" presId="urn:microsoft.com/office/officeart/2005/8/layout/process4"/>
    <dgm:cxn modelId="{CBA0B02B-D940-4597-B680-97EDB943DAA1}" type="presParOf" srcId="{E21FFA55-FD3E-4EC1-B16E-97AAF463919B}" destId="{48341877-568B-49DB-961F-7424605AC7EC}" srcOrd="3" destOrd="0" presId="urn:microsoft.com/office/officeart/2005/8/layout/process4"/>
    <dgm:cxn modelId="{D9013866-4EB7-4C45-83BB-A16F344C5EB5}" type="presParOf" srcId="{E21FFA55-FD3E-4EC1-B16E-97AAF463919B}" destId="{B9ADC6AE-C64A-418E-91F5-68DE1778832E}" srcOrd="4" destOrd="0" presId="urn:microsoft.com/office/officeart/2005/8/layout/process4"/>
    <dgm:cxn modelId="{1F3DF4B7-F678-4959-847B-E3BA47DC46AC}" type="presParOf" srcId="{B9ADC6AE-C64A-418E-91F5-68DE1778832E}" destId="{9ED98F35-3114-4937-B661-F466BEE334FC}" srcOrd="0" destOrd="0" presId="urn:microsoft.com/office/officeart/2005/8/layout/process4"/>
    <dgm:cxn modelId="{FA099568-3761-4802-B96E-6779017B89F0}" type="presParOf" srcId="{B9ADC6AE-C64A-418E-91F5-68DE1778832E}" destId="{B0604A83-5A0D-4550-8B29-6A09A930BB12}" srcOrd="1" destOrd="0" presId="urn:microsoft.com/office/officeart/2005/8/layout/process4"/>
    <dgm:cxn modelId="{E5954C0B-F6AE-41EB-9E02-81728C3CDF28}" type="presParOf" srcId="{B9ADC6AE-C64A-418E-91F5-68DE1778832E}" destId="{75D5FE99-6027-47D1-A947-8D907DDD5864}" srcOrd="2" destOrd="0" presId="urn:microsoft.com/office/officeart/2005/8/layout/process4"/>
    <dgm:cxn modelId="{3DB9A228-D8C5-4AD3-A5C1-64AE658F73EB}" type="presParOf" srcId="{75D5FE99-6027-47D1-A947-8D907DDD5864}" destId="{3B9D088D-E32B-4ECF-92AB-CA3535B4771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434D29-19AE-46CB-99E2-3D9BC2F65380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1990E86B-3252-4DB0-A2FF-FBC56AC14813}">
      <dgm:prSet phldrT="[Texto]" custT="1"/>
      <dgm:spPr/>
      <dgm:t>
        <a:bodyPr/>
        <a:lstStyle/>
        <a:p>
          <a:r>
            <a:rPr lang="es-EC" sz="2800" dirty="0"/>
            <a:t>p-valor</a:t>
          </a:r>
        </a:p>
      </dgm:t>
    </dgm:pt>
    <dgm:pt modelId="{430928F5-C54D-4C66-BC0D-70EF5DBB48D5}" type="parTrans" cxnId="{EE230365-2E67-4C69-BCE1-2FA4B9153537}">
      <dgm:prSet/>
      <dgm:spPr/>
      <dgm:t>
        <a:bodyPr/>
        <a:lstStyle/>
        <a:p>
          <a:endParaRPr lang="es-EC" sz="2800"/>
        </a:p>
      </dgm:t>
    </dgm:pt>
    <dgm:pt modelId="{2D4C40EC-B074-442F-82F8-33E86E3A82C8}" type="sibTrans" cxnId="{EE230365-2E67-4C69-BCE1-2FA4B9153537}">
      <dgm:prSet/>
      <dgm:spPr/>
      <dgm:t>
        <a:bodyPr/>
        <a:lstStyle/>
        <a:p>
          <a:endParaRPr lang="es-EC" sz="2800"/>
        </a:p>
      </dgm:t>
    </dgm:pt>
    <dgm:pt modelId="{DC5F0901-CE82-43FF-BB29-C71E6DAABE35}">
      <dgm:prSet phldrT="[Texto]" custT="1"/>
      <dgm:spPr/>
      <dgm:t>
        <a:bodyPr/>
        <a:lstStyle/>
        <a:p>
          <a:r>
            <a:rPr lang="es-EC" sz="2800" dirty="0"/>
            <a:t>&lt;0,05</a:t>
          </a:r>
        </a:p>
      </dgm:t>
    </dgm:pt>
    <dgm:pt modelId="{B2E9AD2D-AAC3-4657-9B90-6C6554C3CF45}" type="parTrans" cxnId="{073EC457-F5D4-4F0A-A226-17207239BA10}">
      <dgm:prSet/>
      <dgm:spPr/>
      <dgm:t>
        <a:bodyPr/>
        <a:lstStyle/>
        <a:p>
          <a:endParaRPr lang="es-EC" sz="2800"/>
        </a:p>
      </dgm:t>
    </dgm:pt>
    <dgm:pt modelId="{668E820C-11E7-44F3-ABBD-56B2EA888C5E}" type="sibTrans" cxnId="{073EC457-F5D4-4F0A-A226-17207239BA10}">
      <dgm:prSet/>
      <dgm:spPr/>
      <dgm:t>
        <a:bodyPr/>
        <a:lstStyle/>
        <a:p>
          <a:endParaRPr lang="es-EC" sz="2800"/>
        </a:p>
      </dgm:t>
    </dgm:pt>
    <dgm:pt modelId="{E21FFA55-FD3E-4EC1-B16E-97AAF463919B}" type="pres">
      <dgm:prSet presAssocID="{ED434D29-19AE-46CB-99E2-3D9BC2F65380}" presName="Name0" presStyleCnt="0">
        <dgm:presLayoutVars>
          <dgm:dir/>
          <dgm:animLvl val="lvl"/>
          <dgm:resizeHandles val="exact"/>
        </dgm:presLayoutVars>
      </dgm:prSet>
      <dgm:spPr/>
    </dgm:pt>
    <dgm:pt modelId="{325E4C8F-187F-44DA-81A1-ECE9D63A2E07}" type="pres">
      <dgm:prSet presAssocID="{1990E86B-3252-4DB0-A2FF-FBC56AC14813}" presName="boxAndChildren" presStyleCnt="0"/>
      <dgm:spPr/>
    </dgm:pt>
    <dgm:pt modelId="{CB103DE7-7913-46C8-8A4B-3AD31CBE85AC}" type="pres">
      <dgm:prSet presAssocID="{1990E86B-3252-4DB0-A2FF-FBC56AC14813}" presName="parentTextBox" presStyleLbl="node1" presStyleIdx="0" presStyleCnt="1"/>
      <dgm:spPr/>
    </dgm:pt>
    <dgm:pt modelId="{B7C2DA08-00E4-4477-B230-1920CDBC69C7}" type="pres">
      <dgm:prSet presAssocID="{1990E86B-3252-4DB0-A2FF-FBC56AC14813}" presName="entireBox" presStyleLbl="node1" presStyleIdx="0" presStyleCnt="1"/>
      <dgm:spPr/>
    </dgm:pt>
    <dgm:pt modelId="{5EAF7E3E-A51C-4973-ADE5-04AF4350E60B}" type="pres">
      <dgm:prSet presAssocID="{1990E86B-3252-4DB0-A2FF-FBC56AC14813}" presName="descendantBox" presStyleCnt="0"/>
      <dgm:spPr/>
    </dgm:pt>
    <dgm:pt modelId="{C3810CC3-5B09-46CE-9DEC-8F2AC8DE49AE}" type="pres">
      <dgm:prSet presAssocID="{DC5F0901-CE82-43FF-BB29-C71E6DAABE35}" presName="childTextBox" presStyleLbl="fgAccFollowNode1" presStyleIdx="0" presStyleCnt="1">
        <dgm:presLayoutVars>
          <dgm:bulletEnabled val="1"/>
        </dgm:presLayoutVars>
      </dgm:prSet>
      <dgm:spPr/>
    </dgm:pt>
  </dgm:ptLst>
  <dgm:cxnLst>
    <dgm:cxn modelId="{BCC7D431-2206-412E-9486-DDE8C3105B57}" type="presOf" srcId="{1990E86B-3252-4DB0-A2FF-FBC56AC14813}" destId="{CB103DE7-7913-46C8-8A4B-3AD31CBE85AC}" srcOrd="0" destOrd="0" presId="urn:microsoft.com/office/officeart/2005/8/layout/process4"/>
    <dgm:cxn modelId="{1FB7523E-6942-4CED-B1D6-587A2169A8A9}" type="presOf" srcId="{ED434D29-19AE-46CB-99E2-3D9BC2F65380}" destId="{E21FFA55-FD3E-4EC1-B16E-97AAF463919B}" srcOrd="0" destOrd="0" presId="urn:microsoft.com/office/officeart/2005/8/layout/process4"/>
    <dgm:cxn modelId="{EE230365-2E67-4C69-BCE1-2FA4B9153537}" srcId="{ED434D29-19AE-46CB-99E2-3D9BC2F65380}" destId="{1990E86B-3252-4DB0-A2FF-FBC56AC14813}" srcOrd="0" destOrd="0" parTransId="{430928F5-C54D-4C66-BC0D-70EF5DBB48D5}" sibTransId="{2D4C40EC-B074-442F-82F8-33E86E3A82C8}"/>
    <dgm:cxn modelId="{CD47F56B-DA90-46C6-9D1F-EC47ACDDDCFD}" type="presOf" srcId="{1990E86B-3252-4DB0-A2FF-FBC56AC14813}" destId="{B7C2DA08-00E4-4477-B230-1920CDBC69C7}" srcOrd="1" destOrd="0" presId="urn:microsoft.com/office/officeart/2005/8/layout/process4"/>
    <dgm:cxn modelId="{073EC457-F5D4-4F0A-A226-17207239BA10}" srcId="{1990E86B-3252-4DB0-A2FF-FBC56AC14813}" destId="{DC5F0901-CE82-43FF-BB29-C71E6DAABE35}" srcOrd="0" destOrd="0" parTransId="{B2E9AD2D-AAC3-4657-9B90-6C6554C3CF45}" sibTransId="{668E820C-11E7-44F3-ABBD-56B2EA888C5E}"/>
    <dgm:cxn modelId="{E0AF9DE1-CECF-4C02-9E8B-9D8864F663ED}" type="presOf" srcId="{DC5F0901-CE82-43FF-BB29-C71E6DAABE35}" destId="{C3810CC3-5B09-46CE-9DEC-8F2AC8DE49AE}" srcOrd="0" destOrd="0" presId="urn:microsoft.com/office/officeart/2005/8/layout/process4"/>
    <dgm:cxn modelId="{E8F60B4C-B0AA-49EF-A48B-DE59C8C10B30}" type="presParOf" srcId="{E21FFA55-FD3E-4EC1-B16E-97AAF463919B}" destId="{325E4C8F-187F-44DA-81A1-ECE9D63A2E07}" srcOrd="0" destOrd="0" presId="urn:microsoft.com/office/officeart/2005/8/layout/process4"/>
    <dgm:cxn modelId="{3D7A167B-57AF-4C7D-AD8A-932F93753B9E}" type="presParOf" srcId="{325E4C8F-187F-44DA-81A1-ECE9D63A2E07}" destId="{CB103DE7-7913-46C8-8A4B-3AD31CBE85AC}" srcOrd="0" destOrd="0" presId="urn:microsoft.com/office/officeart/2005/8/layout/process4"/>
    <dgm:cxn modelId="{EC57C15F-0180-4291-8270-4543760F37D2}" type="presParOf" srcId="{325E4C8F-187F-44DA-81A1-ECE9D63A2E07}" destId="{B7C2DA08-00E4-4477-B230-1920CDBC69C7}" srcOrd="1" destOrd="0" presId="urn:microsoft.com/office/officeart/2005/8/layout/process4"/>
    <dgm:cxn modelId="{91A31248-1FF3-4470-ACB2-C3432B0A0D7E}" type="presParOf" srcId="{325E4C8F-187F-44DA-81A1-ECE9D63A2E07}" destId="{5EAF7E3E-A51C-4973-ADE5-04AF4350E60B}" srcOrd="2" destOrd="0" presId="urn:microsoft.com/office/officeart/2005/8/layout/process4"/>
    <dgm:cxn modelId="{FD314B00-6941-478E-B7E0-82B5EACE8E76}" type="presParOf" srcId="{5EAF7E3E-A51C-4973-ADE5-04AF4350E60B}" destId="{C3810CC3-5B09-46CE-9DEC-8F2AC8DE49A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7888EB-56FE-41BF-ADE0-D92A0088FEE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7F0CDF1-308A-4438-85DD-D6BFC8CDA3D8}">
      <dgm:prSet phldrT="[Texto]"/>
      <dgm:spPr>
        <a:noFill/>
        <a:ln>
          <a:solidFill>
            <a:srgbClr val="F2E268"/>
          </a:solidFill>
        </a:ln>
      </dgm:spPr>
      <dgm:t>
        <a:bodyPr/>
        <a:lstStyle/>
        <a:p>
          <a:r>
            <a:rPr lang="es-ES" dirty="0">
              <a:solidFill>
                <a:sysClr val="windowText" lastClr="000000"/>
              </a:solidFill>
            </a:rPr>
            <a:t>Nivel regional (América Latina y el Caribe)</a:t>
          </a:r>
          <a:endParaRPr lang="es-EC" dirty="0">
            <a:solidFill>
              <a:sysClr val="windowText" lastClr="000000"/>
            </a:solidFill>
          </a:endParaRPr>
        </a:p>
      </dgm:t>
    </dgm:pt>
    <dgm:pt modelId="{4C5B9654-F6E9-47E4-A118-6C4433FDCBC7}" type="parTrans" cxnId="{3B5F4F65-BE51-4D6F-917C-0F8A1C32A31D}">
      <dgm:prSet/>
      <dgm:spPr/>
      <dgm:t>
        <a:bodyPr/>
        <a:lstStyle/>
        <a:p>
          <a:endParaRPr lang="es-EC"/>
        </a:p>
      </dgm:t>
    </dgm:pt>
    <dgm:pt modelId="{D6C872C9-6475-49CF-8540-5FD11571D8CE}" type="sibTrans" cxnId="{3B5F4F65-BE51-4D6F-917C-0F8A1C32A31D}">
      <dgm:prSet/>
      <dgm:spPr/>
      <dgm:t>
        <a:bodyPr/>
        <a:lstStyle/>
        <a:p>
          <a:endParaRPr lang="es-EC"/>
        </a:p>
      </dgm:t>
    </dgm:pt>
    <dgm:pt modelId="{D2D8B4F6-67AC-43F6-B57F-58A2F897F3A9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es-ES" dirty="0"/>
            <a:t>Nivel nacional (Ecuador)</a:t>
          </a:r>
          <a:endParaRPr lang="es-EC" dirty="0"/>
        </a:p>
      </dgm:t>
    </dgm:pt>
    <dgm:pt modelId="{EDAD62DE-A34F-4FD1-9418-6C4CE53D2513}" type="parTrans" cxnId="{2626B521-D0B6-4EBD-8A7B-1714BE60836E}">
      <dgm:prSet/>
      <dgm:spPr/>
      <dgm:t>
        <a:bodyPr/>
        <a:lstStyle/>
        <a:p>
          <a:endParaRPr lang="es-EC"/>
        </a:p>
      </dgm:t>
    </dgm:pt>
    <dgm:pt modelId="{385C070C-D830-4F0A-8930-B821DE3A905E}" type="sibTrans" cxnId="{2626B521-D0B6-4EBD-8A7B-1714BE60836E}">
      <dgm:prSet/>
      <dgm:spPr/>
      <dgm:t>
        <a:bodyPr/>
        <a:lstStyle/>
        <a:p>
          <a:endParaRPr lang="es-EC"/>
        </a:p>
      </dgm:t>
    </dgm:pt>
    <dgm:pt modelId="{4F362ACD-E0D6-4E5A-977C-864354830F96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/>
            <a:t>Nivel sectorial (Inmobiliario)</a:t>
          </a:r>
          <a:endParaRPr lang="es-EC" dirty="0"/>
        </a:p>
      </dgm:t>
    </dgm:pt>
    <dgm:pt modelId="{7535CA2D-57D3-4099-B2F1-C20FE43B9CD9}" type="parTrans" cxnId="{0F8CCB2F-10C9-4816-8ACD-CCD58AB7B2B7}">
      <dgm:prSet/>
      <dgm:spPr/>
      <dgm:t>
        <a:bodyPr/>
        <a:lstStyle/>
        <a:p>
          <a:endParaRPr lang="es-EC"/>
        </a:p>
      </dgm:t>
    </dgm:pt>
    <dgm:pt modelId="{1B978730-6E24-4594-941D-1D226FD54BCA}" type="sibTrans" cxnId="{0F8CCB2F-10C9-4816-8ACD-CCD58AB7B2B7}">
      <dgm:prSet/>
      <dgm:spPr/>
      <dgm:t>
        <a:bodyPr/>
        <a:lstStyle/>
        <a:p>
          <a:endParaRPr lang="es-EC"/>
        </a:p>
      </dgm:t>
    </dgm:pt>
    <dgm:pt modelId="{AC443F57-0624-4281-8C48-6307A147C98A}" type="pres">
      <dgm:prSet presAssocID="{B37888EB-56FE-41BF-ADE0-D92A0088FEEC}" presName="diagram" presStyleCnt="0">
        <dgm:presLayoutVars>
          <dgm:dir/>
          <dgm:resizeHandles val="exact"/>
        </dgm:presLayoutVars>
      </dgm:prSet>
      <dgm:spPr/>
    </dgm:pt>
    <dgm:pt modelId="{6FE1C4A0-C31D-44DE-9CEB-F6A76ED64EFD}" type="pres">
      <dgm:prSet presAssocID="{67F0CDF1-308A-4438-85DD-D6BFC8CDA3D8}" presName="node" presStyleLbl="node1" presStyleIdx="0" presStyleCnt="3">
        <dgm:presLayoutVars>
          <dgm:bulletEnabled val="1"/>
        </dgm:presLayoutVars>
      </dgm:prSet>
      <dgm:spPr/>
    </dgm:pt>
    <dgm:pt modelId="{0AE0770F-B4A6-4EC7-A762-990D92B9A05C}" type="pres">
      <dgm:prSet presAssocID="{D6C872C9-6475-49CF-8540-5FD11571D8CE}" presName="sibTrans" presStyleCnt="0"/>
      <dgm:spPr/>
    </dgm:pt>
    <dgm:pt modelId="{E166A3FD-2476-4D92-90C3-78EF26AFA581}" type="pres">
      <dgm:prSet presAssocID="{D2D8B4F6-67AC-43F6-B57F-58A2F897F3A9}" presName="node" presStyleLbl="node1" presStyleIdx="1" presStyleCnt="3">
        <dgm:presLayoutVars>
          <dgm:bulletEnabled val="1"/>
        </dgm:presLayoutVars>
      </dgm:prSet>
      <dgm:spPr/>
    </dgm:pt>
    <dgm:pt modelId="{61E3526E-0501-4BFB-A822-8F9AACC77CAC}" type="pres">
      <dgm:prSet presAssocID="{385C070C-D830-4F0A-8930-B821DE3A905E}" presName="sibTrans" presStyleCnt="0"/>
      <dgm:spPr/>
    </dgm:pt>
    <dgm:pt modelId="{EF51406C-A67E-45C1-AB7D-42626A78A6F2}" type="pres">
      <dgm:prSet presAssocID="{4F362ACD-E0D6-4E5A-977C-864354830F96}" presName="node" presStyleLbl="node1" presStyleIdx="2" presStyleCnt="3">
        <dgm:presLayoutVars>
          <dgm:bulletEnabled val="1"/>
        </dgm:presLayoutVars>
      </dgm:prSet>
      <dgm:spPr/>
    </dgm:pt>
  </dgm:ptLst>
  <dgm:cxnLst>
    <dgm:cxn modelId="{2626B521-D0B6-4EBD-8A7B-1714BE60836E}" srcId="{B37888EB-56FE-41BF-ADE0-D92A0088FEEC}" destId="{D2D8B4F6-67AC-43F6-B57F-58A2F897F3A9}" srcOrd="1" destOrd="0" parTransId="{EDAD62DE-A34F-4FD1-9418-6C4CE53D2513}" sibTransId="{385C070C-D830-4F0A-8930-B821DE3A905E}"/>
    <dgm:cxn modelId="{0F8CCB2F-10C9-4816-8ACD-CCD58AB7B2B7}" srcId="{B37888EB-56FE-41BF-ADE0-D92A0088FEEC}" destId="{4F362ACD-E0D6-4E5A-977C-864354830F96}" srcOrd="2" destOrd="0" parTransId="{7535CA2D-57D3-4099-B2F1-C20FE43B9CD9}" sibTransId="{1B978730-6E24-4594-941D-1D226FD54BCA}"/>
    <dgm:cxn modelId="{3B5F4F65-BE51-4D6F-917C-0F8A1C32A31D}" srcId="{B37888EB-56FE-41BF-ADE0-D92A0088FEEC}" destId="{67F0CDF1-308A-4438-85DD-D6BFC8CDA3D8}" srcOrd="0" destOrd="0" parTransId="{4C5B9654-F6E9-47E4-A118-6C4433FDCBC7}" sibTransId="{D6C872C9-6475-49CF-8540-5FD11571D8CE}"/>
    <dgm:cxn modelId="{F6851881-4E9F-4142-A5EC-11CC8F31181E}" type="presOf" srcId="{4F362ACD-E0D6-4E5A-977C-864354830F96}" destId="{EF51406C-A67E-45C1-AB7D-42626A78A6F2}" srcOrd="0" destOrd="0" presId="urn:microsoft.com/office/officeart/2005/8/layout/default"/>
    <dgm:cxn modelId="{24D1EB93-FE7B-4203-87F8-533CE5A9FE2F}" type="presOf" srcId="{67F0CDF1-308A-4438-85DD-D6BFC8CDA3D8}" destId="{6FE1C4A0-C31D-44DE-9CEB-F6A76ED64EFD}" srcOrd="0" destOrd="0" presId="urn:microsoft.com/office/officeart/2005/8/layout/default"/>
    <dgm:cxn modelId="{BDF27395-FBC7-49B0-806D-F9850205EAA0}" type="presOf" srcId="{B37888EB-56FE-41BF-ADE0-D92A0088FEEC}" destId="{AC443F57-0624-4281-8C48-6307A147C98A}" srcOrd="0" destOrd="0" presId="urn:microsoft.com/office/officeart/2005/8/layout/default"/>
    <dgm:cxn modelId="{0EB876B4-1B5D-4936-ADD0-5DBD88F0E7D6}" type="presOf" srcId="{D2D8B4F6-67AC-43F6-B57F-58A2F897F3A9}" destId="{E166A3FD-2476-4D92-90C3-78EF26AFA581}" srcOrd="0" destOrd="0" presId="urn:microsoft.com/office/officeart/2005/8/layout/default"/>
    <dgm:cxn modelId="{10CF05E3-18DE-4F76-8C47-78E956596B75}" type="presParOf" srcId="{AC443F57-0624-4281-8C48-6307A147C98A}" destId="{6FE1C4A0-C31D-44DE-9CEB-F6A76ED64EFD}" srcOrd="0" destOrd="0" presId="urn:microsoft.com/office/officeart/2005/8/layout/default"/>
    <dgm:cxn modelId="{EE75B3C4-F323-4BE7-9669-886B1659647C}" type="presParOf" srcId="{AC443F57-0624-4281-8C48-6307A147C98A}" destId="{0AE0770F-B4A6-4EC7-A762-990D92B9A05C}" srcOrd="1" destOrd="0" presId="urn:microsoft.com/office/officeart/2005/8/layout/default"/>
    <dgm:cxn modelId="{BA4C716A-8C9C-4824-A0A2-2A14C62852B5}" type="presParOf" srcId="{AC443F57-0624-4281-8C48-6307A147C98A}" destId="{E166A3FD-2476-4D92-90C3-78EF26AFA581}" srcOrd="2" destOrd="0" presId="urn:microsoft.com/office/officeart/2005/8/layout/default"/>
    <dgm:cxn modelId="{F67191FF-2F19-40EF-B7E2-153037F78601}" type="presParOf" srcId="{AC443F57-0624-4281-8C48-6307A147C98A}" destId="{61E3526E-0501-4BFB-A822-8F9AACC77CAC}" srcOrd="3" destOrd="0" presId="urn:microsoft.com/office/officeart/2005/8/layout/default"/>
    <dgm:cxn modelId="{EE4DCBE9-E2E5-43B4-9AA7-36D29DE32E4F}" type="presParOf" srcId="{AC443F57-0624-4281-8C48-6307A147C98A}" destId="{EF51406C-A67E-45C1-AB7D-42626A78A6F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4A8D1B-4596-49AE-9A17-88FADB1FAD4F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D6C05FC-00E4-4916-9F17-4C3ACE5E4D44}">
      <dgm:prSet phldrT="[Texto]" custT="1"/>
      <dgm:spPr/>
      <dgm:t>
        <a:bodyPr/>
        <a:lstStyle/>
        <a:p>
          <a:r>
            <a:rPr lang="es-EC" sz="1900" b="1" dirty="0"/>
            <a:t>H</a:t>
          </a:r>
          <a:r>
            <a:rPr lang="es-EC" sz="1900" b="1" baseline="-25000" dirty="0"/>
            <a:t>1: </a:t>
          </a:r>
          <a:r>
            <a:rPr lang="es-EC" sz="1900" dirty="0"/>
            <a:t>La decisión de estructura financiera incide en el nivel de endeudamiento del sector inmobiliario de la ciudad de Quito</a:t>
          </a:r>
          <a:endParaRPr lang="es-ES" sz="1900" dirty="0"/>
        </a:p>
      </dgm:t>
    </dgm:pt>
    <dgm:pt modelId="{1D36D713-0F09-4E86-9C48-6335EC52729A}" type="parTrans" cxnId="{566F946E-7F53-4F06-B164-D231EA662245}">
      <dgm:prSet/>
      <dgm:spPr/>
      <dgm:t>
        <a:bodyPr/>
        <a:lstStyle/>
        <a:p>
          <a:endParaRPr lang="es-ES" sz="1900"/>
        </a:p>
      </dgm:t>
    </dgm:pt>
    <dgm:pt modelId="{F5D89E21-5060-4D87-A74D-450EC2374254}" type="sibTrans" cxnId="{566F946E-7F53-4F06-B164-D231EA662245}">
      <dgm:prSet/>
      <dgm:spPr/>
      <dgm:t>
        <a:bodyPr/>
        <a:lstStyle/>
        <a:p>
          <a:endParaRPr lang="es-ES" sz="1900"/>
        </a:p>
      </dgm:t>
    </dgm:pt>
    <dgm:pt modelId="{2A814051-23A8-48C6-B147-CA67C3B64525}">
      <dgm:prSet phldrT="[Texto]" custT="1"/>
      <dgm:spPr/>
      <dgm:t>
        <a:bodyPr/>
        <a:lstStyle/>
        <a:p>
          <a:r>
            <a:rPr lang="es-EC" sz="1900" b="1" dirty="0"/>
            <a:t>H</a:t>
          </a:r>
          <a:r>
            <a:rPr lang="es-EC" sz="1900" b="1" baseline="-25000" dirty="0"/>
            <a:t>o</a:t>
          </a:r>
          <a:r>
            <a:rPr lang="es-EC" sz="1900" b="1" dirty="0"/>
            <a:t>:</a:t>
          </a:r>
          <a:r>
            <a:rPr lang="es-EC" sz="1900" dirty="0"/>
            <a:t> La decisión de estructura financiera no incide en el nivel de endeudamiento del sector inmobiliario de la ciudad de Quito</a:t>
          </a:r>
          <a:endParaRPr lang="es-ES" sz="1900" dirty="0"/>
        </a:p>
      </dgm:t>
    </dgm:pt>
    <dgm:pt modelId="{AE2442FE-FDD9-4DA0-8182-8F7C3B02C5C5}" type="parTrans" cxnId="{0980AEAD-59BE-49F0-A8B3-8EC7C9260174}">
      <dgm:prSet/>
      <dgm:spPr/>
      <dgm:t>
        <a:bodyPr/>
        <a:lstStyle/>
        <a:p>
          <a:endParaRPr lang="es-ES" sz="1900"/>
        </a:p>
      </dgm:t>
    </dgm:pt>
    <dgm:pt modelId="{C153D666-7C8B-477E-AD69-98B53FBE0231}" type="sibTrans" cxnId="{0980AEAD-59BE-49F0-A8B3-8EC7C9260174}">
      <dgm:prSet/>
      <dgm:spPr/>
      <dgm:t>
        <a:bodyPr/>
        <a:lstStyle/>
        <a:p>
          <a:endParaRPr lang="es-ES" sz="1900"/>
        </a:p>
      </dgm:t>
    </dgm:pt>
    <dgm:pt modelId="{F1E7D235-A420-4F4E-A04F-C31CC9F7E602}" type="pres">
      <dgm:prSet presAssocID="{B34A8D1B-4596-49AE-9A17-88FADB1FAD4F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06CC6BE6-6928-4487-8661-72D52F6640B2}" type="pres">
      <dgm:prSet presAssocID="{B34A8D1B-4596-49AE-9A17-88FADB1FAD4F}" presName="Background" presStyleLbl="bgImgPlace1" presStyleIdx="0" presStyleCnt="1" custScaleX="136130"/>
      <dgm:spPr/>
    </dgm:pt>
    <dgm:pt modelId="{28D2DF8C-9CDF-4EA4-B495-EDC128D376AF}" type="pres">
      <dgm:prSet presAssocID="{B34A8D1B-4596-49AE-9A17-88FADB1FAD4F}" presName="ParentText1" presStyleLbl="revTx" presStyleIdx="0" presStyleCnt="2" custScaleX="136130" custLinFactNeighborX="-19344" custLinFactNeighborY="-851">
        <dgm:presLayoutVars>
          <dgm:chMax val="0"/>
          <dgm:chPref val="0"/>
          <dgm:bulletEnabled val="1"/>
        </dgm:presLayoutVars>
      </dgm:prSet>
      <dgm:spPr/>
    </dgm:pt>
    <dgm:pt modelId="{181144E2-4CA0-4184-8C5B-4804FD42A830}" type="pres">
      <dgm:prSet presAssocID="{B34A8D1B-4596-49AE-9A17-88FADB1FAD4F}" presName="ParentText2" presStyleLbl="revTx" presStyleIdx="1" presStyleCnt="2" custScaleX="136130" custLinFactNeighborX="18459" custLinFactNeighborY="-851">
        <dgm:presLayoutVars>
          <dgm:chMax val="0"/>
          <dgm:chPref val="0"/>
          <dgm:bulletEnabled val="1"/>
        </dgm:presLayoutVars>
      </dgm:prSet>
      <dgm:spPr/>
    </dgm:pt>
    <dgm:pt modelId="{50B4743A-586E-4FEF-973C-1E6E761801FF}" type="pres">
      <dgm:prSet presAssocID="{B34A8D1B-4596-49AE-9A17-88FADB1FAD4F}" presName="Plus" presStyleLbl="alignNode1" presStyleIdx="0" presStyleCnt="2" custLinFactNeighborX="-93853" custLinFactNeighborY="1904"/>
      <dgm:spPr/>
    </dgm:pt>
    <dgm:pt modelId="{D931F5AB-BE85-4399-8D7A-D01B612847CC}" type="pres">
      <dgm:prSet presAssocID="{B34A8D1B-4596-49AE-9A17-88FADB1FAD4F}" presName="Minus" presStyleLbl="alignNode1" presStyleIdx="1" presStyleCnt="2" custLinFactX="13933" custLinFactNeighborX="100000" custLinFactNeighborY="4976"/>
      <dgm:spPr/>
    </dgm:pt>
    <dgm:pt modelId="{DEBF7E50-A94C-4061-BB65-BBE5C8029EED}" type="pres">
      <dgm:prSet presAssocID="{B34A8D1B-4596-49AE-9A17-88FADB1FAD4F}" presName="Divider" presStyleLbl="parChTrans1D1" presStyleIdx="0" presStyleCnt="1"/>
      <dgm:spPr/>
    </dgm:pt>
  </dgm:ptLst>
  <dgm:cxnLst>
    <dgm:cxn modelId="{54453660-6A62-4FF2-B964-4F7970689EFC}" type="presOf" srcId="{4D6C05FC-00E4-4916-9F17-4C3ACE5E4D44}" destId="{28D2DF8C-9CDF-4EA4-B495-EDC128D376AF}" srcOrd="0" destOrd="0" presId="urn:microsoft.com/office/officeart/2009/3/layout/PlusandMinus"/>
    <dgm:cxn modelId="{566F946E-7F53-4F06-B164-D231EA662245}" srcId="{B34A8D1B-4596-49AE-9A17-88FADB1FAD4F}" destId="{4D6C05FC-00E4-4916-9F17-4C3ACE5E4D44}" srcOrd="0" destOrd="0" parTransId="{1D36D713-0F09-4E86-9C48-6335EC52729A}" sibTransId="{F5D89E21-5060-4D87-A74D-450EC2374254}"/>
    <dgm:cxn modelId="{0980AEAD-59BE-49F0-A8B3-8EC7C9260174}" srcId="{B34A8D1B-4596-49AE-9A17-88FADB1FAD4F}" destId="{2A814051-23A8-48C6-B147-CA67C3B64525}" srcOrd="1" destOrd="0" parTransId="{AE2442FE-FDD9-4DA0-8182-8F7C3B02C5C5}" sibTransId="{C153D666-7C8B-477E-AD69-98B53FBE0231}"/>
    <dgm:cxn modelId="{475A36C9-4445-40A1-B250-EC9E7F861511}" type="presOf" srcId="{B34A8D1B-4596-49AE-9A17-88FADB1FAD4F}" destId="{F1E7D235-A420-4F4E-A04F-C31CC9F7E602}" srcOrd="0" destOrd="0" presId="urn:microsoft.com/office/officeart/2009/3/layout/PlusandMinus"/>
    <dgm:cxn modelId="{FBAE2ADD-8378-4E86-A2FF-C9A6396F391E}" type="presOf" srcId="{2A814051-23A8-48C6-B147-CA67C3B64525}" destId="{181144E2-4CA0-4184-8C5B-4804FD42A830}" srcOrd="0" destOrd="0" presId="urn:microsoft.com/office/officeart/2009/3/layout/PlusandMinus"/>
    <dgm:cxn modelId="{A3FE3D55-F601-4A56-AAEE-26C65FC6AE17}" type="presParOf" srcId="{F1E7D235-A420-4F4E-A04F-C31CC9F7E602}" destId="{06CC6BE6-6928-4487-8661-72D52F6640B2}" srcOrd="0" destOrd="0" presId="urn:microsoft.com/office/officeart/2009/3/layout/PlusandMinus"/>
    <dgm:cxn modelId="{399B199C-C8CF-418C-867D-1B41E3B2A9BF}" type="presParOf" srcId="{F1E7D235-A420-4F4E-A04F-C31CC9F7E602}" destId="{28D2DF8C-9CDF-4EA4-B495-EDC128D376AF}" srcOrd="1" destOrd="0" presId="urn:microsoft.com/office/officeart/2009/3/layout/PlusandMinus"/>
    <dgm:cxn modelId="{534FB422-014D-4DB6-958C-150020233010}" type="presParOf" srcId="{F1E7D235-A420-4F4E-A04F-C31CC9F7E602}" destId="{181144E2-4CA0-4184-8C5B-4804FD42A830}" srcOrd="2" destOrd="0" presId="urn:microsoft.com/office/officeart/2009/3/layout/PlusandMinus"/>
    <dgm:cxn modelId="{4E955738-58FC-42BD-A3B5-17D771AF68AD}" type="presParOf" srcId="{F1E7D235-A420-4F4E-A04F-C31CC9F7E602}" destId="{50B4743A-586E-4FEF-973C-1E6E761801FF}" srcOrd="3" destOrd="0" presId="urn:microsoft.com/office/officeart/2009/3/layout/PlusandMinus"/>
    <dgm:cxn modelId="{2878EF46-0299-4D8F-8427-BFC0FBB42F9A}" type="presParOf" srcId="{F1E7D235-A420-4F4E-A04F-C31CC9F7E602}" destId="{D931F5AB-BE85-4399-8D7A-D01B612847CC}" srcOrd="4" destOrd="0" presId="urn:microsoft.com/office/officeart/2009/3/layout/PlusandMinus"/>
    <dgm:cxn modelId="{83E68D58-46BE-49C7-A14C-1573E0B5FC2A}" type="presParOf" srcId="{F1E7D235-A420-4F4E-A04F-C31CC9F7E602}" destId="{DEBF7E50-A94C-4061-BB65-BBE5C8029EED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912BDA-3574-4AEC-B988-F7199AD4315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90A9522-CAFE-487A-BD0D-41155489923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es-EC" dirty="0"/>
            <a:t>Enfoque</a:t>
          </a:r>
        </a:p>
      </dgm:t>
    </dgm:pt>
    <dgm:pt modelId="{205206FD-DBCF-4E93-BEE3-403015D3FA7D}" type="parTrans" cxnId="{AE2D7B58-605C-4987-83E3-0C1C7C4CFEF3}">
      <dgm:prSet/>
      <dgm:spPr/>
      <dgm:t>
        <a:bodyPr/>
        <a:lstStyle/>
        <a:p>
          <a:endParaRPr lang="es-EC"/>
        </a:p>
      </dgm:t>
    </dgm:pt>
    <dgm:pt modelId="{55352776-A3B2-47FD-8609-E98A2A0E4297}" type="sibTrans" cxnId="{AE2D7B58-605C-4987-83E3-0C1C7C4CFEF3}">
      <dgm:prSet/>
      <dgm:spPr/>
      <dgm:t>
        <a:bodyPr/>
        <a:lstStyle/>
        <a:p>
          <a:endParaRPr lang="es-EC"/>
        </a:p>
      </dgm:t>
    </dgm:pt>
    <dgm:pt modelId="{6A0788A7-2759-4F63-BDDB-1D7A3FA33952}">
      <dgm:prSet phldrT="[Texto]"/>
      <dgm:spPr>
        <a:noFill/>
        <a:ln>
          <a:solidFill>
            <a:schemeClr val="accent6">
              <a:alpha val="90000"/>
            </a:schemeClr>
          </a:solidFill>
        </a:ln>
      </dgm:spPr>
      <dgm:t>
        <a:bodyPr/>
        <a:lstStyle/>
        <a:p>
          <a:r>
            <a:rPr lang="es-EC" dirty="0"/>
            <a:t>Mixto</a:t>
          </a:r>
        </a:p>
      </dgm:t>
    </dgm:pt>
    <dgm:pt modelId="{740320CF-552E-45D7-9649-F8BDA2A32E25}" type="parTrans" cxnId="{E0FAA9EB-12A8-4A08-89BA-CCE3A0838FB9}">
      <dgm:prSet/>
      <dgm:spPr/>
      <dgm:t>
        <a:bodyPr/>
        <a:lstStyle/>
        <a:p>
          <a:endParaRPr lang="es-EC"/>
        </a:p>
      </dgm:t>
    </dgm:pt>
    <dgm:pt modelId="{3C70FF23-FB8C-4972-887E-EC3BC8C11F17}" type="sibTrans" cxnId="{E0FAA9EB-12A8-4A08-89BA-CCE3A0838FB9}">
      <dgm:prSet/>
      <dgm:spPr/>
      <dgm:t>
        <a:bodyPr/>
        <a:lstStyle/>
        <a:p>
          <a:endParaRPr lang="es-EC"/>
        </a:p>
      </dgm:t>
    </dgm:pt>
    <dgm:pt modelId="{5CDADB54-721A-416A-AD3F-B14B7005DE1D}">
      <dgm:prSet phldrT="[Texto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s-EC" dirty="0"/>
            <a:t>Alcance</a:t>
          </a:r>
        </a:p>
      </dgm:t>
    </dgm:pt>
    <dgm:pt modelId="{9EE3305C-6AD2-40F4-ABC5-2377159B970A}" type="parTrans" cxnId="{8DE789F4-098E-4B85-9A92-73E87711EBBE}">
      <dgm:prSet/>
      <dgm:spPr/>
      <dgm:t>
        <a:bodyPr/>
        <a:lstStyle/>
        <a:p>
          <a:endParaRPr lang="es-EC"/>
        </a:p>
      </dgm:t>
    </dgm:pt>
    <dgm:pt modelId="{5F447174-801A-4834-8B76-735D0E55ECB0}" type="sibTrans" cxnId="{8DE789F4-098E-4B85-9A92-73E87711EBBE}">
      <dgm:prSet/>
      <dgm:spPr/>
      <dgm:t>
        <a:bodyPr/>
        <a:lstStyle/>
        <a:p>
          <a:endParaRPr lang="es-EC"/>
        </a:p>
      </dgm:t>
    </dgm:pt>
    <dgm:pt modelId="{CDF78663-6D84-4512-BCA6-415369712AA3}">
      <dgm:prSet phldrT="[Texto]"/>
      <dgm:spPr>
        <a:noFill/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es-EC" dirty="0"/>
            <a:t>Correlacional</a:t>
          </a:r>
        </a:p>
      </dgm:t>
    </dgm:pt>
    <dgm:pt modelId="{A3447A1F-95ED-4434-8098-05EDFAE8D287}" type="parTrans" cxnId="{EDA0273C-DCC0-4558-A26E-8C91A8AA84D9}">
      <dgm:prSet/>
      <dgm:spPr/>
      <dgm:t>
        <a:bodyPr/>
        <a:lstStyle/>
        <a:p>
          <a:endParaRPr lang="es-EC"/>
        </a:p>
      </dgm:t>
    </dgm:pt>
    <dgm:pt modelId="{1806523F-041A-4E29-830F-E5A63424FA23}" type="sibTrans" cxnId="{EDA0273C-DCC0-4558-A26E-8C91A8AA84D9}">
      <dgm:prSet/>
      <dgm:spPr/>
      <dgm:t>
        <a:bodyPr/>
        <a:lstStyle/>
        <a:p>
          <a:endParaRPr lang="es-EC"/>
        </a:p>
      </dgm:t>
    </dgm:pt>
    <dgm:pt modelId="{5CE6A890-44F9-4339-964F-FFB4D31AA11A}" type="pres">
      <dgm:prSet presAssocID="{1C912BDA-3574-4AEC-B988-F7199AD4315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A2CFCA-59E4-421F-AAA6-44B091DA6FC7}" type="pres">
      <dgm:prSet presAssocID="{E90A9522-CAFE-487A-BD0D-411554899236}" presName="horFlow" presStyleCnt="0"/>
      <dgm:spPr/>
    </dgm:pt>
    <dgm:pt modelId="{DBE3283F-491F-4513-A376-4198EF5E409C}" type="pres">
      <dgm:prSet presAssocID="{E90A9522-CAFE-487A-BD0D-411554899236}" presName="bigChev" presStyleLbl="node1" presStyleIdx="0" presStyleCnt="2"/>
      <dgm:spPr/>
    </dgm:pt>
    <dgm:pt modelId="{37206F43-AA4F-4FF7-B7BA-1385E392F086}" type="pres">
      <dgm:prSet presAssocID="{740320CF-552E-45D7-9649-F8BDA2A32E25}" presName="parTrans" presStyleCnt="0"/>
      <dgm:spPr/>
    </dgm:pt>
    <dgm:pt modelId="{884E1F81-30C0-4DFB-B8EB-029FF33E9F0D}" type="pres">
      <dgm:prSet presAssocID="{6A0788A7-2759-4F63-BDDB-1D7A3FA33952}" presName="node" presStyleLbl="alignAccFollowNode1" presStyleIdx="0" presStyleCnt="2">
        <dgm:presLayoutVars>
          <dgm:bulletEnabled val="1"/>
        </dgm:presLayoutVars>
      </dgm:prSet>
      <dgm:spPr/>
    </dgm:pt>
    <dgm:pt modelId="{D5203B8B-1978-41CD-9AC3-80CFB3B37787}" type="pres">
      <dgm:prSet presAssocID="{E90A9522-CAFE-487A-BD0D-411554899236}" presName="vSp" presStyleCnt="0"/>
      <dgm:spPr/>
    </dgm:pt>
    <dgm:pt modelId="{F9EFAB2F-5658-4B07-86EA-2098CC1648F6}" type="pres">
      <dgm:prSet presAssocID="{5CDADB54-721A-416A-AD3F-B14B7005DE1D}" presName="horFlow" presStyleCnt="0"/>
      <dgm:spPr/>
    </dgm:pt>
    <dgm:pt modelId="{95C3E9DA-DA3F-48F5-B22F-0C36CDF9AA18}" type="pres">
      <dgm:prSet presAssocID="{5CDADB54-721A-416A-AD3F-B14B7005DE1D}" presName="bigChev" presStyleLbl="node1" presStyleIdx="1" presStyleCnt="2"/>
      <dgm:spPr/>
    </dgm:pt>
    <dgm:pt modelId="{6B9BB33D-FE44-4B2B-A65C-DEFA061A8B28}" type="pres">
      <dgm:prSet presAssocID="{A3447A1F-95ED-4434-8098-05EDFAE8D287}" presName="parTrans" presStyleCnt="0"/>
      <dgm:spPr/>
    </dgm:pt>
    <dgm:pt modelId="{2C493A30-05D9-430D-95DB-C0EE7F723D79}" type="pres">
      <dgm:prSet presAssocID="{CDF78663-6D84-4512-BCA6-415369712AA3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4704840E-6B3E-4594-9612-9992969E8836}" type="presOf" srcId="{5CDADB54-721A-416A-AD3F-B14B7005DE1D}" destId="{95C3E9DA-DA3F-48F5-B22F-0C36CDF9AA18}" srcOrd="0" destOrd="0" presId="urn:microsoft.com/office/officeart/2005/8/layout/lProcess3"/>
    <dgm:cxn modelId="{A3467028-199F-4BDA-99B2-036D1091503B}" type="presOf" srcId="{1C912BDA-3574-4AEC-B988-F7199AD4315C}" destId="{5CE6A890-44F9-4339-964F-FFB4D31AA11A}" srcOrd="0" destOrd="0" presId="urn:microsoft.com/office/officeart/2005/8/layout/lProcess3"/>
    <dgm:cxn modelId="{EDA0273C-DCC0-4558-A26E-8C91A8AA84D9}" srcId="{5CDADB54-721A-416A-AD3F-B14B7005DE1D}" destId="{CDF78663-6D84-4512-BCA6-415369712AA3}" srcOrd="0" destOrd="0" parTransId="{A3447A1F-95ED-4434-8098-05EDFAE8D287}" sibTransId="{1806523F-041A-4E29-830F-E5A63424FA23}"/>
    <dgm:cxn modelId="{AE2D7B58-605C-4987-83E3-0C1C7C4CFEF3}" srcId="{1C912BDA-3574-4AEC-B988-F7199AD4315C}" destId="{E90A9522-CAFE-487A-BD0D-411554899236}" srcOrd="0" destOrd="0" parTransId="{205206FD-DBCF-4E93-BEE3-403015D3FA7D}" sibTransId="{55352776-A3B2-47FD-8609-E98A2A0E4297}"/>
    <dgm:cxn modelId="{D57F158D-09B2-4E25-8550-EC620268B4D6}" type="presOf" srcId="{6A0788A7-2759-4F63-BDDB-1D7A3FA33952}" destId="{884E1F81-30C0-4DFB-B8EB-029FF33E9F0D}" srcOrd="0" destOrd="0" presId="urn:microsoft.com/office/officeart/2005/8/layout/lProcess3"/>
    <dgm:cxn modelId="{06A1828E-614A-439F-A535-815551B2A735}" type="presOf" srcId="{E90A9522-CAFE-487A-BD0D-411554899236}" destId="{DBE3283F-491F-4513-A376-4198EF5E409C}" srcOrd="0" destOrd="0" presId="urn:microsoft.com/office/officeart/2005/8/layout/lProcess3"/>
    <dgm:cxn modelId="{E0FAA9EB-12A8-4A08-89BA-CCE3A0838FB9}" srcId="{E90A9522-CAFE-487A-BD0D-411554899236}" destId="{6A0788A7-2759-4F63-BDDB-1D7A3FA33952}" srcOrd="0" destOrd="0" parTransId="{740320CF-552E-45D7-9649-F8BDA2A32E25}" sibTransId="{3C70FF23-FB8C-4972-887E-EC3BC8C11F17}"/>
    <dgm:cxn modelId="{8FC557ED-C2B4-4263-9151-ABCBE48C0C02}" type="presOf" srcId="{CDF78663-6D84-4512-BCA6-415369712AA3}" destId="{2C493A30-05D9-430D-95DB-C0EE7F723D79}" srcOrd="0" destOrd="0" presId="urn:microsoft.com/office/officeart/2005/8/layout/lProcess3"/>
    <dgm:cxn modelId="{8DE789F4-098E-4B85-9A92-73E87711EBBE}" srcId="{1C912BDA-3574-4AEC-B988-F7199AD4315C}" destId="{5CDADB54-721A-416A-AD3F-B14B7005DE1D}" srcOrd="1" destOrd="0" parTransId="{9EE3305C-6AD2-40F4-ABC5-2377159B970A}" sibTransId="{5F447174-801A-4834-8B76-735D0E55ECB0}"/>
    <dgm:cxn modelId="{6C807689-7914-492C-98E3-F201E29FAC4A}" type="presParOf" srcId="{5CE6A890-44F9-4339-964F-FFB4D31AA11A}" destId="{3FA2CFCA-59E4-421F-AAA6-44B091DA6FC7}" srcOrd="0" destOrd="0" presId="urn:microsoft.com/office/officeart/2005/8/layout/lProcess3"/>
    <dgm:cxn modelId="{020A4E6C-C843-4324-902C-C7902709BBBA}" type="presParOf" srcId="{3FA2CFCA-59E4-421F-AAA6-44B091DA6FC7}" destId="{DBE3283F-491F-4513-A376-4198EF5E409C}" srcOrd="0" destOrd="0" presId="urn:microsoft.com/office/officeart/2005/8/layout/lProcess3"/>
    <dgm:cxn modelId="{247A8312-EBFA-4E5C-A861-1EDB5486A198}" type="presParOf" srcId="{3FA2CFCA-59E4-421F-AAA6-44B091DA6FC7}" destId="{37206F43-AA4F-4FF7-B7BA-1385E392F086}" srcOrd="1" destOrd="0" presId="urn:microsoft.com/office/officeart/2005/8/layout/lProcess3"/>
    <dgm:cxn modelId="{765DDCC6-1D92-4132-94B3-0A25D112DE37}" type="presParOf" srcId="{3FA2CFCA-59E4-421F-AAA6-44B091DA6FC7}" destId="{884E1F81-30C0-4DFB-B8EB-029FF33E9F0D}" srcOrd="2" destOrd="0" presId="urn:microsoft.com/office/officeart/2005/8/layout/lProcess3"/>
    <dgm:cxn modelId="{E02F377F-B9B2-4654-AC04-FD5254CA51FF}" type="presParOf" srcId="{5CE6A890-44F9-4339-964F-FFB4D31AA11A}" destId="{D5203B8B-1978-41CD-9AC3-80CFB3B37787}" srcOrd="1" destOrd="0" presId="urn:microsoft.com/office/officeart/2005/8/layout/lProcess3"/>
    <dgm:cxn modelId="{F8AA182B-75BA-4880-9765-04794203FE56}" type="presParOf" srcId="{5CE6A890-44F9-4339-964F-FFB4D31AA11A}" destId="{F9EFAB2F-5658-4B07-86EA-2098CC1648F6}" srcOrd="2" destOrd="0" presId="urn:microsoft.com/office/officeart/2005/8/layout/lProcess3"/>
    <dgm:cxn modelId="{438C2D46-1E7A-4BE1-B634-275DA8F05B6B}" type="presParOf" srcId="{F9EFAB2F-5658-4B07-86EA-2098CC1648F6}" destId="{95C3E9DA-DA3F-48F5-B22F-0C36CDF9AA18}" srcOrd="0" destOrd="0" presId="urn:microsoft.com/office/officeart/2005/8/layout/lProcess3"/>
    <dgm:cxn modelId="{47627DE0-4252-4245-BDC9-2EAE196EB969}" type="presParOf" srcId="{F9EFAB2F-5658-4B07-86EA-2098CC1648F6}" destId="{6B9BB33D-FE44-4B2B-A65C-DEFA061A8B28}" srcOrd="1" destOrd="0" presId="urn:microsoft.com/office/officeart/2005/8/layout/lProcess3"/>
    <dgm:cxn modelId="{9780422A-0BBF-4B6E-8DEC-6C8F4B16119F}" type="presParOf" srcId="{F9EFAB2F-5658-4B07-86EA-2098CC1648F6}" destId="{2C493A30-05D9-430D-95DB-C0EE7F723D7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A37ED8-D19C-4BDA-B5A0-F2ABEED1A31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B3F81B2-527F-4948-8A83-B3DEC4BD505C}">
      <dgm:prSet phldrT="[Texto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s-EC" sz="2800" dirty="0"/>
            <a:t>Datos secundarios</a:t>
          </a:r>
        </a:p>
      </dgm:t>
    </dgm:pt>
    <dgm:pt modelId="{ED3BF5B4-3FED-48FA-B8A2-555CD377AB6E}" type="parTrans" cxnId="{81ACE52E-AD3C-45E5-B74B-69189AB5537D}">
      <dgm:prSet/>
      <dgm:spPr/>
      <dgm:t>
        <a:bodyPr/>
        <a:lstStyle/>
        <a:p>
          <a:endParaRPr lang="es-EC" sz="2800"/>
        </a:p>
      </dgm:t>
    </dgm:pt>
    <dgm:pt modelId="{C82CB724-ABE5-462D-8F33-2627C7E9CE4E}" type="sibTrans" cxnId="{81ACE52E-AD3C-45E5-B74B-69189AB5537D}">
      <dgm:prSet/>
      <dgm:spPr/>
      <dgm:t>
        <a:bodyPr/>
        <a:lstStyle/>
        <a:p>
          <a:endParaRPr lang="es-EC" sz="2800"/>
        </a:p>
      </dgm:t>
    </dgm:pt>
    <dgm:pt modelId="{A70CABE3-8619-4FE5-87D9-18959424D4CC}">
      <dgm:prSet phldrT="[Texto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EC" sz="2800" dirty="0"/>
            <a:t>Fichas de observación</a:t>
          </a:r>
        </a:p>
      </dgm:t>
    </dgm:pt>
    <dgm:pt modelId="{49882AA6-3F8E-4BB0-98BE-4E0810CCF2DC}" type="parTrans" cxnId="{D8F69E22-CB23-4202-9E49-2C582CD11CFB}">
      <dgm:prSet/>
      <dgm:spPr/>
      <dgm:t>
        <a:bodyPr/>
        <a:lstStyle/>
        <a:p>
          <a:endParaRPr lang="es-EC" sz="2800"/>
        </a:p>
      </dgm:t>
    </dgm:pt>
    <dgm:pt modelId="{8639A741-E019-4BF1-813F-F917C5511721}" type="sibTrans" cxnId="{D8F69E22-CB23-4202-9E49-2C582CD11CFB}">
      <dgm:prSet/>
      <dgm:spPr/>
      <dgm:t>
        <a:bodyPr/>
        <a:lstStyle/>
        <a:p>
          <a:endParaRPr lang="es-EC" sz="2800"/>
        </a:p>
      </dgm:t>
    </dgm:pt>
    <dgm:pt modelId="{6CB0C108-FAFB-49FE-BA2C-EACCAB2D5EED}">
      <dgm:prSet phldrT="[Tex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s-EC" sz="2800" dirty="0"/>
            <a:t>Información documental</a:t>
          </a:r>
        </a:p>
      </dgm:t>
    </dgm:pt>
    <dgm:pt modelId="{899C0A40-C386-4CEB-9BC1-ED6F856F3416}" type="sibTrans" cxnId="{CB3572E4-EBBA-4F70-9F2A-3BCC2D8AB89C}">
      <dgm:prSet/>
      <dgm:spPr/>
      <dgm:t>
        <a:bodyPr/>
        <a:lstStyle/>
        <a:p>
          <a:endParaRPr lang="es-EC" sz="2800"/>
        </a:p>
      </dgm:t>
    </dgm:pt>
    <dgm:pt modelId="{E0D996D9-71C3-4D74-BC43-6062CD6530D7}" type="parTrans" cxnId="{CB3572E4-EBBA-4F70-9F2A-3BCC2D8AB89C}">
      <dgm:prSet/>
      <dgm:spPr/>
      <dgm:t>
        <a:bodyPr/>
        <a:lstStyle/>
        <a:p>
          <a:endParaRPr lang="es-EC" sz="2800"/>
        </a:p>
      </dgm:t>
    </dgm:pt>
    <dgm:pt modelId="{75FDC743-7466-45AE-92CC-E220519B75DB}" type="pres">
      <dgm:prSet presAssocID="{AFA37ED8-D19C-4BDA-B5A0-F2ABEED1A3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522251-4425-447E-B7C7-D80ADB913EE6}" type="pres">
      <dgm:prSet presAssocID="{6CB0C108-FAFB-49FE-BA2C-EACCAB2D5EED}" presName="root" presStyleCnt="0"/>
      <dgm:spPr/>
    </dgm:pt>
    <dgm:pt modelId="{F068A8CE-EBE7-46A7-9955-EF0B1A693BBB}" type="pres">
      <dgm:prSet presAssocID="{6CB0C108-FAFB-49FE-BA2C-EACCAB2D5EED}" presName="rootComposite" presStyleCnt="0"/>
      <dgm:spPr/>
    </dgm:pt>
    <dgm:pt modelId="{C90AD6D8-2E52-4AFD-BD40-063A2E9BB07F}" type="pres">
      <dgm:prSet presAssocID="{6CB0C108-FAFB-49FE-BA2C-EACCAB2D5EED}" presName="rootText" presStyleLbl="node1" presStyleIdx="0" presStyleCnt="3"/>
      <dgm:spPr/>
    </dgm:pt>
    <dgm:pt modelId="{A3059635-FA76-44EB-8EB4-A82D0FD77371}" type="pres">
      <dgm:prSet presAssocID="{6CB0C108-FAFB-49FE-BA2C-EACCAB2D5EED}" presName="rootConnector" presStyleLbl="node1" presStyleIdx="0" presStyleCnt="3"/>
      <dgm:spPr/>
    </dgm:pt>
    <dgm:pt modelId="{C8714254-2672-434C-AD88-0AFDA4CFA1F7}" type="pres">
      <dgm:prSet presAssocID="{6CB0C108-FAFB-49FE-BA2C-EACCAB2D5EED}" presName="childShape" presStyleCnt="0"/>
      <dgm:spPr/>
    </dgm:pt>
    <dgm:pt modelId="{415C5519-E647-45D0-BDAB-01099044C113}" type="pres">
      <dgm:prSet presAssocID="{6B3F81B2-527F-4948-8A83-B3DEC4BD505C}" presName="root" presStyleCnt="0"/>
      <dgm:spPr/>
    </dgm:pt>
    <dgm:pt modelId="{F23BAA66-D37F-40FA-8993-D0B1D6EB66C6}" type="pres">
      <dgm:prSet presAssocID="{6B3F81B2-527F-4948-8A83-B3DEC4BD505C}" presName="rootComposite" presStyleCnt="0"/>
      <dgm:spPr/>
    </dgm:pt>
    <dgm:pt modelId="{BF4E7E74-BEF2-4DCA-8887-B59C5C813658}" type="pres">
      <dgm:prSet presAssocID="{6B3F81B2-527F-4948-8A83-B3DEC4BD505C}" presName="rootText" presStyleLbl="node1" presStyleIdx="1" presStyleCnt="3"/>
      <dgm:spPr/>
    </dgm:pt>
    <dgm:pt modelId="{30828D4C-DBB7-42BF-BB00-2A8BA1E08BC2}" type="pres">
      <dgm:prSet presAssocID="{6B3F81B2-527F-4948-8A83-B3DEC4BD505C}" presName="rootConnector" presStyleLbl="node1" presStyleIdx="1" presStyleCnt="3"/>
      <dgm:spPr/>
    </dgm:pt>
    <dgm:pt modelId="{8174AFDE-8704-4C40-8020-AE706F101679}" type="pres">
      <dgm:prSet presAssocID="{6B3F81B2-527F-4948-8A83-B3DEC4BD505C}" presName="childShape" presStyleCnt="0"/>
      <dgm:spPr/>
    </dgm:pt>
    <dgm:pt modelId="{A1EA15DF-71D5-4499-978F-CA004CC1B672}" type="pres">
      <dgm:prSet presAssocID="{A70CABE3-8619-4FE5-87D9-18959424D4CC}" presName="root" presStyleCnt="0"/>
      <dgm:spPr/>
    </dgm:pt>
    <dgm:pt modelId="{744ABDA9-81FD-42DB-B75C-A5AABD9C2373}" type="pres">
      <dgm:prSet presAssocID="{A70CABE3-8619-4FE5-87D9-18959424D4CC}" presName="rootComposite" presStyleCnt="0"/>
      <dgm:spPr/>
    </dgm:pt>
    <dgm:pt modelId="{63D8D765-980D-4D49-9DF5-B2254BAF4779}" type="pres">
      <dgm:prSet presAssocID="{A70CABE3-8619-4FE5-87D9-18959424D4CC}" presName="rootText" presStyleLbl="node1" presStyleIdx="2" presStyleCnt="3"/>
      <dgm:spPr/>
    </dgm:pt>
    <dgm:pt modelId="{6B60363F-82E0-491B-803E-1EC4C649698E}" type="pres">
      <dgm:prSet presAssocID="{A70CABE3-8619-4FE5-87D9-18959424D4CC}" presName="rootConnector" presStyleLbl="node1" presStyleIdx="2" presStyleCnt="3"/>
      <dgm:spPr/>
    </dgm:pt>
    <dgm:pt modelId="{E384DDD7-6448-47CA-9C3B-583F97D77D65}" type="pres">
      <dgm:prSet presAssocID="{A70CABE3-8619-4FE5-87D9-18959424D4CC}" presName="childShape" presStyleCnt="0"/>
      <dgm:spPr/>
    </dgm:pt>
  </dgm:ptLst>
  <dgm:cxnLst>
    <dgm:cxn modelId="{7578C604-3D3C-4D20-9D50-0F14E3785368}" type="presOf" srcId="{6CB0C108-FAFB-49FE-BA2C-EACCAB2D5EED}" destId="{A3059635-FA76-44EB-8EB4-A82D0FD77371}" srcOrd="1" destOrd="0" presId="urn:microsoft.com/office/officeart/2005/8/layout/hierarchy3"/>
    <dgm:cxn modelId="{C91CB31F-4AD3-4135-80A8-5F9D7D3E4E10}" type="presOf" srcId="{6B3F81B2-527F-4948-8A83-B3DEC4BD505C}" destId="{30828D4C-DBB7-42BF-BB00-2A8BA1E08BC2}" srcOrd="1" destOrd="0" presId="urn:microsoft.com/office/officeart/2005/8/layout/hierarchy3"/>
    <dgm:cxn modelId="{D8F69E22-CB23-4202-9E49-2C582CD11CFB}" srcId="{AFA37ED8-D19C-4BDA-B5A0-F2ABEED1A316}" destId="{A70CABE3-8619-4FE5-87D9-18959424D4CC}" srcOrd="2" destOrd="0" parTransId="{49882AA6-3F8E-4BB0-98BE-4E0810CCF2DC}" sibTransId="{8639A741-E019-4BF1-813F-F917C5511721}"/>
    <dgm:cxn modelId="{81ACE52E-AD3C-45E5-B74B-69189AB5537D}" srcId="{AFA37ED8-D19C-4BDA-B5A0-F2ABEED1A316}" destId="{6B3F81B2-527F-4948-8A83-B3DEC4BD505C}" srcOrd="1" destOrd="0" parTransId="{ED3BF5B4-3FED-48FA-B8A2-555CD377AB6E}" sibTransId="{C82CB724-ABE5-462D-8F33-2627C7E9CE4E}"/>
    <dgm:cxn modelId="{13ED724D-9C8D-4768-9D86-9D9FDBBB9582}" type="presOf" srcId="{AFA37ED8-D19C-4BDA-B5A0-F2ABEED1A316}" destId="{75FDC743-7466-45AE-92CC-E220519B75DB}" srcOrd="0" destOrd="0" presId="urn:microsoft.com/office/officeart/2005/8/layout/hierarchy3"/>
    <dgm:cxn modelId="{3EC5EE7E-3C9B-4FFA-8F64-96389D0F6389}" type="presOf" srcId="{6B3F81B2-527F-4948-8A83-B3DEC4BD505C}" destId="{BF4E7E74-BEF2-4DCA-8887-B59C5C813658}" srcOrd="0" destOrd="0" presId="urn:microsoft.com/office/officeart/2005/8/layout/hierarchy3"/>
    <dgm:cxn modelId="{F1140AC8-921D-4A17-947E-E5AB25F8254D}" type="presOf" srcId="{6CB0C108-FAFB-49FE-BA2C-EACCAB2D5EED}" destId="{C90AD6D8-2E52-4AFD-BD40-063A2E9BB07F}" srcOrd="0" destOrd="0" presId="urn:microsoft.com/office/officeart/2005/8/layout/hierarchy3"/>
    <dgm:cxn modelId="{6A03C4CC-9861-483E-9425-40FFD5CA08BD}" type="presOf" srcId="{A70CABE3-8619-4FE5-87D9-18959424D4CC}" destId="{6B60363F-82E0-491B-803E-1EC4C649698E}" srcOrd="1" destOrd="0" presId="urn:microsoft.com/office/officeart/2005/8/layout/hierarchy3"/>
    <dgm:cxn modelId="{82BFB1D9-CC08-4F21-8624-CF0C0BCCAF2F}" type="presOf" srcId="{A70CABE3-8619-4FE5-87D9-18959424D4CC}" destId="{63D8D765-980D-4D49-9DF5-B2254BAF4779}" srcOrd="0" destOrd="0" presId="urn:microsoft.com/office/officeart/2005/8/layout/hierarchy3"/>
    <dgm:cxn modelId="{CB3572E4-EBBA-4F70-9F2A-3BCC2D8AB89C}" srcId="{AFA37ED8-D19C-4BDA-B5A0-F2ABEED1A316}" destId="{6CB0C108-FAFB-49FE-BA2C-EACCAB2D5EED}" srcOrd="0" destOrd="0" parTransId="{E0D996D9-71C3-4D74-BC43-6062CD6530D7}" sibTransId="{899C0A40-C386-4CEB-9BC1-ED6F856F3416}"/>
    <dgm:cxn modelId="{8E6169C8-5221-4600-AB34-7340BDF60280}" type="presParOf" srcId="{75FDC743-7466-45AE-92CC-E220519B75DB}" destId="{8B522251-4425-447E-B7C7-D80ADB913EE6}" srcOrd="0" destOrd="0" presId="urn:microsoft.com/office/officeart/2005/8/layout/hierarchy3"/>
    <dgm:cxn modelId="{4B6369EF-57B6-4E5C-9F0B-765EE88CF234}" type="presParOf" srcId="{8B522251-4425-447E-B7C7-D80ADB913EE6}" destId="{F068A8CE-EBE7-46A7-9955-EF0B1A693BBB}" srcOrd="0" destOrd="0" presId="urn:microsoft.com/office/officeart/2005/8/layout/hierarchy3"/>
    <dgm:cxn modelId="{26BC75EA-CA2E-41D5-A90D-593E23024908}" type="presParOf" srcId="{F068A8CE-EBE7-46A7-9955-EF0B1A693BBB}" destId="{C90AD6D8-2E52-4AFD-BD40-063A2E9BB07F}" srcOrd="0" destOrd="0" presId="urn:microsoft.com/office/officeart/2005/8/layout/hierarchy3"/>
    <dgm:cxn modelId="{040DBA0A-8245-47E2-91B7-99BF7CD8A22D}" type="presParOf" srcId="{F068A8CE-EBE7-46A7-9955-EF0B1A693BBB}" destId="{A3059635-FA76-44EB-8EB4-A82D0FD77371}" srcOrd="1" destOrd="0" presId="urn:microsoft.com/office/officeart/2005/8/layout/hierarchy3"/>
    <dgm:cxn modelId="{8989B10E-7F9B-46B2-822C-C2D45C2A65E4}" type="presParOf" srcId="{8B522251-4425-447E-B7C7-D80ADB913EE6}" destId="{C8714254-2672-434C-AD88-0AFDA4CFA1F7}" srcOrd="1" destOrd="0" presId="urn:microsoft.com/office/officeart/2005/8/layout/hierarchy3"/>
    <dgm:cxn modelId="{42B238A3-7C8E-4477-BAFC-119F0DFA2858}" type="presParOf" srcId="{75FDC743-7466-45AE-92CC-E220519B75DB}" destId="{415C5519-E647-45D0-BDAB-01099044C113}" srcOrd="1" destOrd="0" presId="urn:microsoft.com/office/officeart/2005/8/layout/hierarchy3"/>
    <dgm:cxn modelId="{631E1313-932D-484C-971E-B979DBF036BA}" type="presParOf" srcId="{415C5519-E647-45D0-BDAB-01099044C113}" destId="{F23BAA66-D37F-40FA-8993-D0B1D6EB66C6}" srcOrd="0" destOrd="0" presId="urn:microsoft.com/office/officeart/2005/8/layout/hierarchy3"/>
    <dgm:cxn modelId="{AB6D88E3-B585-4FC7-92F0-D3E64B873E68}" type="presParOf" srcId="{F23BAA66-D37F-40FA-8993-D0B1D6EB66C6}" destId="{BF4E7E74-BEF2-4DCA-8887-B59C5C813658}" srcOrd="0" destOrd="0" presId="urn:microsoft.com/office/officeart/2005/8/layout/hierarchy3"/>
    <dgm:cxn modelId="{2A199F59-5612-470A-9095-EDF6CFA199BC}" type="presParOf" srcId="{F23BAA66-D37F-40FA-8993-D0B1D6EB66C6}" destId="{30828D4C-DBB7-42BF-BB00-2A8BA1E08BC2}" srcOrd="1" destOrd="0" presId="urn:microsoft.com/office/officeart/2005/8/layout/hierarchy3"/>
    <dgm:cxn modelId="{AB535847-0113-4359-A3EE-1F19E99EA0B1}" type="presParOf" srcId="{415C5519-E647-45D0-BDAB-01099044C113}" destId="{8174AFDE-8704-4C40-8020-AE706F101679}" srcOrd="1" destOrd="0" presId="urn:microsoft.com/office/officeart/2005/8/layout/hierarchy3"/>
    <dgm:cxn modelId="{5EAAE5B5-2950-4C8D-87B8-24C1371F6454}" type="presParOf" srcId="{75FDC743-7466-45AE-92CC-E220519B75DB}" destId="{A1EA15DF-71D5-4499-978F-CA004CC1B672}" srcOrd="2" destOrd="0" presId="urn:microsoft.com/office/officeart/2005/8/layout/hierarchy3"/>
    <dgm:cxn modelId="{05F70B08-869E-4C2F-8AD9-09E9F0A0AEE5}" type="presParOf" srcId="{A1EA15DF-71D5-4499-978F-CA004CC1B672}" destId="{744ABDA9-81FD-42DB-B75C-A5AABD9C2373}" srcOrd="0" destOrd="0" presId="urn:microsoft.com/office/officeart/2005/8/layout/hierarchy3"/>
    <dgm:cxn modelId="{D23CE865-E149-44FB-98B4-3DAEE466CA89}" type="presParOf" srcId="{744ABDA9-81FD-42DB-B75C-A5AABD9C2373}" destId="{63D8D765-980D-4D49-9DF5-B2254BAF4779}" srcOrd="0" destOrd="0" presId="urn:microsoft.com/office/officeart/2005/8/layout/hierarchy3"/>
    <dgm:cxn modelId="{84296422-1ABF-4435-A027-926C3395E26C}" type="presParOf" srcId="{744ABDA9-81FD-42DB-B75C-A5AABD9C2373}" destId="{6B60363F-82E0-491B-803E-1EC4C649698E}" srcOrd="1" destOrd="0" presId="urn:microsoft.com/office/officeart/2005/8/layout/hierarchy3"/>
    <dgm:cxn modelId="{224F59D6-D89E-43C8-9F01-AC2C6F60B570}" type="presParOf" srcId="{A1EA15DF-71D5-4499-978F-CA004CC1B672}" destId="{E384DDD7-6448-47CA-9C3B-583F97D77D6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6C7C9B-0E2D-440B-96CA-585E4D3F270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75EF0DAF-1A31-41AC-A1DD-02312C88DADB}">
      <dgm:prSet phldrT="[Texto]" custT="1"/>
      <dgm:spPr/>
      <dgm:t>
        <a:bodyPr/>
        <a:lstStyle/>
        <a:p>
          <a:r>
            <a:rPr lang="es-EC" sz="1800" dirty="0"/>
            <a:t>Análisis factorial por componentes principales</a:t>
          </a:r>
        </a:p>
      </dgm:t>
    </dgm:pt>
    <dgm:pt modelId="{44E222DB-8509-4EC6-8126-B4E1175B54BB}" type="parTrans" cxnId="{285DFDFF-6B7D-4F41-82D3-4E67EB17B61F}">
      <dgm:prSet/>
      <dgm:spPr/>
      <dgm:t>
        <a:bodyPr/>
        <a:lstStyle/>
        <a:p>
          <a:endParaRPr lang="es-EC" sz="1800"/>
        </a:p>
      </dgm:t>
    </dgm:pt>
    <dgm:pt modelId="{85FD5C4E-E347-4D5C-ACF2-B12BB50C51BC}" type="sibTrans" cxnId="{285DFDFF-6B7D-4F41-82D3-4E67EB17B61F}">
      <dgm:prSet/>
      <dgm:spPr/>
      <dgm:t>
        <a:bodyPr/>
        <a:lstStyle/>
        <a:p>
          <a:endParaRPr lang="es-EC" sz="1800"/>
        </a:p>
      </dgm:t>
    </dgm:pt>
    <dgm:pt modelId="{B5A30E82-EDB8-4204-9B36-371BDB2C2C78}">
      <dgm:prSet phldrT="[Texto]" custT="1"/>
      <dgm:spPr/>
      <dgm:t>
        <a:bodyPr/>
        <a:lstStyle/>
        <a:p>
          <a:r>
            <a:rPr lang="es-EC" sz="1800" dirty="0"/>
            <a:t>Inspección</a:t>
          </a:r>
        </a:p>
      </dgm:t>
    </dgm:pt>
    <dgm:pt modelId="{2F67F02F-41C7-4D49-859C-3B4B134E9FE3}" type="parTrans" cxnId="{8CF27BD7-66CA-4B4F-9DCA-CA190F124798}">
      <dgm:prSet custT="1"/>
      <dgm:spPr/>
      <dgm:t>
        <a:bodyPr/>
        <a:lstStyle/>
        <a:p>
          <a:endParaRPr lang="es-EC" sz="1800"/>
        </a:p>
      </dgm:t>
    </dgm:pt>
    <dgm:pt modelId="{4A537ED7-1C52-4FEA-A8AC-3C4AF4091D86}" type="sibTrans" cxnId="{8CF27BD7-66CA-4B4F-9DCA-CA190F124798}">
      <dgm:prSet/>
      <dgm:spPr/>
      <dgm:t>
        <a:bodyPr/>
        <a:lstStyle/>
        <a:p>
          <a:endParaRPr lang="es-EC" sz="1800"/>
        </a:p>
      </dgm:t>
    </dgm:pt>
    <dgm:pt modelId="{5B67C0A9-B1C2-43D1-B0E8-09CEAB2D6EFF}">
      <dgm:prSet phldrT="[Texto]" custT="1"/>
      <dgm:spPr/>
      <dgm:t>
        <a:bodyPr/>
        <a:lstStyle/>
        <a:p>
          <a:r>
            <a:rPr lang="es-EC" sz="1800" dirty="0"/>
            <a:t>Obtención</a:t>
          </a:r>
        </a:p>
      </dgm:t>
    </dgm:pt>
    <dgm:pt modelId="{62EF68A3-3199-4ABD-B49E-88EE7F738DC4}" type="parTrans" cxnId="{C5879131-168F-48E6-BD31-CC2070D3C17F}">
      <dgm:prSet custT="1"/>
      <dgm:spPr/>
      <dgm:t>
        <a:bodyPr/>
        <a:lstStyle/>
        <a:p>
          <a:endParaRPr lang="es-EC" sz="1800"/>
        </a:p>
      </dgm:t>
    </dgm:pt>
    <dgm:pt modelId="{4D8AEA20-2C95-4542-BD92-9AE4663C3BFB}" type="sibTrans" cxnId="{C5879131-168F-48E6-BD31-CC2070D3C17F}">
      <dgm:prSet/>
      <dgm:spPr/>
      <dgm:t>
        <a:bodyPr/>
        <a:lstStyle/>
        <a:p>
          <a:endParaRPr lang="es-EC" sz="1800"/>
        </a:p>
      </dgm:t>
    </dgm:pt>
    <dgm:pt modelId="{6BC01E3D-AC05-4513-A3F7-9D8D75D75B00}">
      <dgm:prSet phldrT="[Texto]" custT="1"/>
      <dgm:spPr/>
      <dgm:t>
        <a:bodyPr/>
        <a:lstStyle/>
        <a:p>
          <a:r>
            <a:rPr lang="es-EC" sz="1800" dirty="0"/>
            <a:t>Interpretación</a:t>
          </a:r>
        </a:p>
      </dgm:t>
    </dgm:pt>
    <dgm:pt modelId="{B4EADD98-5E9C-4FC4-8497-BC0572F86139}" type="parTrans" cxnId="{FDDAACC1-F4F5-4EF9-922D-2B3A35278534}">
      <dgm:prSet custT="1"/>
      <dgm:spPr/>
      <dgm:t>
        <a:bodyPr/>
        <a:lstStyle/>
        <a:p>
          <a:endParaRPr lang="es-EC" sz="1800"/>
        </a:p>
      </dgm:t>
    </dgm:pt>
    <dgm:pt modelId="{59F13DC1-7470-49E3-9A90-9791F3C1F349}" type="sibTrans" cxnId="{FDDAACC1-F4F5-4EF9-922D-2B3A35278534}">
      <dgm:prSet/>
      <dgm:spPr/>
      <dgm:t>
        <a:bodyPr/>
        <a:lstStyle/>
        <a:p>
          <a:endParaRPr lang="es-EC" sz="1800"/>
        </a:p>
      </dgm:t>
    </dgm:pt>
    <dgm:pt modelId="{AA9DEC52-346A-48D7-B28C-18EFB8774A40}">
      <dgm:prSet phldrT="[Texto]" custT="1"/>
      <dgm:spPr/>
      <dgm:t>
        <a:bodyPr/>
        <a:lstStyle/>
        <a:p>
          <a:r>
            <a:rPr lang="es-EC" sz="1800" dirty="0"/>
            <a:t>Selección</a:t>
          </a:r>
        </a:p>
      </dgm:t>
    </dgm:pt>
    <dgm:pt modelId="{92833756-5114-42E1-8ACC-615AC87D27FF}" type="parTrans" cxnId="{AACD4EB0-1E6B-4260-B45F-898D82D5F558}">
      <dgm:prSet custT="1"/>
      <dgm:spPr/>
      <dgm:t>
        <a:bodyPr/>
        <a:lstStyle/>
        <a:p>
          <a:endParaRPr lang="es-EC" sz="1800"/>
        </a:p>
      </dgm:t>
    </dgm:pt>
    <dgm:pt modelId="{1C8D5756-4879-49A8-9D85-74AB6F29C5A1}" type="sibTrans" cxnId="{AACD4EB0-1E6B-4260-B45F-898D82D5F558}">
      <dgm:prSet/>
      <dgm:spPr/>
      <dgm:t>
        <a:bodyPr/>
        <a:lstStyle/>
        <a:p>
          <a:endParaRPr lang="es-EC" sz="1800"/>
        </a:p>
      </dgm:t>
    </dgm:pt>
    <dgm:pt modelId="{05C2014F-76ED-4F69-9C18-51F125485501}">
      <dgm:prSet phldrT="[Texto]" custT="1"/>
      <dgm:spPr/>
      <dgm:t>
        <a:bodyPr/>
        <a:lstStyle/>
        <a:p>
          <a:r>
            <a:rPr lang="es-EC" sz="1800" dirty="0"/>
            <a:t>Rotación</a:t>
          </a:r>
        </a:p>
      </dgm:t>
    </dgm:pt>
    <dgm:pt modelId="{69266349-AD66-45B7-82D0-28ED842877B7}" type="parTrans" cxnId="{E3A44120-D375-4309-929C-E054408D714A}">
      <dgm:prSet custT="1"/>
      <dgm:spPr/>
      <dgm:t>
        <a:bodyPr/>
        <a:lstStyle/>
        <a:p>
          <a:endParaRPr lang="es-EC" sz="1800"/>
        </a:p>
      </dgm:t>
    </dgm:pt>
    <dgm:pt modelId="{8F090DD1-586B-42F0-AE39-95BD01C6B83F}" type="sibTrans" cxnId="{E3A44120-D375-4309-929C-E054408D714A}">
      <dgm:prSet/>
      <dgm:spPr/>
      <dgm:t>
        <a:bodyPr/>
        <a:lstStyle/>
        <a:p>
          <a:endParaRPr lang="es-EC" sz="1800"/>
        </a:p>
      </dgm:t>
    </dgm:pt>
    <dgm:pt modelId="{FBD3DA95-29C9-4EDF-8731-B1BEEAA1A12B}" type="pres">
      <dgm:prSet presAssocID="{7F6C7C9B-0E2D-440B-96CA-585E4D3F270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14D422-5996-4179-87C2-FAFCDFDAD698}" type="pres">
      <dgm:prSet presAssocID="{75EF0DAF-1A31-41AC-A1DD-02312C88DADB}" presName="root1" presStyleCnt="0"/>
      <dgm:spPr/>
    </dgm:pt>
    <dgm:pt modelId="{C9A5D2FF-D54D-4B59-B500-F87E706F2742}" type="pres">
      <dgm:prSet presAssocID="{75EF0DAF-1A31-41AC-A1DD-02312C88DADB}" presName="LevelOneTextNode" presStyleLbl="node0" presStyleIdx="0" presStyleCnt="1" custScaleY="102267" custLinFactNeighborX="7952" custLinFactNeighborY="-24">
        <dgm:presLayoutVars>
          <dgm:chPref val="3"/>
        </dgm:presLayoutVars>
      </dgm:prSet>
      <dgm:spPr/>
    </dgm:pt>
    <dgm:pt modelId="{D91C21E4-063E-4577-AFA6-82F2C4286A5A}" type="pres">
      <dgm:prSet presAssocID="{75EF0DAF-1A31-41AC-A1DD-02312C88DADB}" presName="level2hierChild" presStyleCnt="0"/>
      <dgm:spPr/>
    </dgm:pt>
    <dgm:pt modelId="{6F215113-A405-44E1-AEFE-1AA0658C309F}" type="pres">
      <dgm:prSet presAssocID="{2F67F02F-41C7-4D49-859C-3B4B134E9FE3}" presName="conn2-1" presStyleLbl="parChTrans1D2" presStyleIdx="0" presStyleCnt="5"/>
      <dgm:spPr/>
    </dgm:pt>
    <dgm:pt modelId="{2F2AB8B1-26E3-4C03-B0AC-6E45E62B94C4}" type="pres">
      <dgm:prSet presAssocID="{2F67F02F-41C7-4D49-859C-3B4B134E9FE3}" presName="connTx" presStyleLbl="parChTrans1D2" presStyleIdx="0" presStyleCnt="5"/>
      <dgm:spPr/>
    </dgm:pt>
    <dgm:pt modelId="{ABFCDB11-CF09-4DB2-9D8C-E45ABDD6052B}" type="pres">
      <dgm:prSet presAssocID="{B5A30E82-EDB8-4204-9B36-371BDB2C2C78}" presName="root2" presStyleCnt="0"/>
      <dgm:spPr/>
    </dgm:pt>
    <dgm:pt modelId="{47B00033-C513-49A7-878B-694899EE48D2}" type="pres">
      <dgm:prSet presAssocID="{B5A30E82-EDB8-4204-9B36-371BDB2C2C78}" presName="LevelTwoTextNode" presStyleLbl="node2" presStyleIdx="0" presStyleCnt="5">
        <dgm:presLayoutVars>
          <dgm:chPref val="3"/>
        </dgm:presLayoutVars>
      </dgm:prSet>
      <dgm:spPr/>
    </dgm:pt>
    <dgm:pt modelId="{D77DD50B-8161-45AE-A384-1FA873F5C5D3}" type="pres">
      <dgm:prSet presAssocID="{B5A30E82-EDB8-4204-9B36-371BDB2C2C78}" presName="level3hierChild" presStyleCnt="0"/>
      <dgm:spPr/>
    </dgm:pt>
    <dgm:pt modelId="{DD62D995-BF0F-4832-91D1-C626C4049F08}" type="pres">
      <dgm:prSet presAssocID="{62EF68A3-3199-4ABD-B49E-88EE7F738DC4}" presName="conn2-1" presStyleLbl="parChTrans1D2" presStyleIdx="1" presStyleCnt="5"/>
      <dgm:spPr/>
    </dgm:pt>
    <dgm:pt modelId="{D2C0752E-E257-44BB-B918-62D4B0103DEE}" type="pres">
      <dgm:prSet presAssocID="{62EF68A3-3199-4ABD-B49E-88EE7F738DC4}" presName="connTx" presStyleLbl="parChTrans1D2" presStyleIdx="1" presStyleCnt="5"/>
      <dgm:spPr/>
    </dgm:pt>
    <dgm:pt modelId="{0A2EFC1F-08D6-4C44-8CAE-AEE301B72EC6}" type="pres">
      <dgm:prSet presAssocID="{5B67C0A9-B1C2-43D1-B0E8-09CEAB2D6EFF}" presName="root2" presStyleCnt="0"/>
      <dgm:spPr/>
    </dgm:pt>
    <dgm:pt modelId="{185F5620-192F-4717-AD94-2D4A80428D3F}" type="pres">
      <dgm:prSet presAssocID="{5B67C0A9-B1C2-43D1-B0E8-09CEAB2D6EFF}" presName="LevelTwoTextNode" presStyleLbl="node2" presStyleIdx="1" presStyleCnt="5">
        <dgm:presLayoutVars>
          <dgm:chPref val="3"/>
        </dgm:presLayoutVars>
      </dgm:prSet>
      <dgm:spPr/>
    </dgm:pt>
    <dgm:pt modelId="{282550B1-CFFC-469A-B2DB-F377CD47D0AD}" type="pres">
      <dgm:prSet presAssocID="{5B67C0A9-B1C2-43D1-B0E8-09CEAB2D6EFF}" presName="level3hierChild" presStyleCnt="0"/>
      <dgm:spPr/>
    </dgm:pt>
    <dgm:pt modelId="{F7995ABC-D189-43B4-A480-B4B79173DD8E}" type="pres">
      <dgm:prSet presAssocID="{92833756-5114-42E1-8ACC-615AC87D27FF}" presName="conn2-1" presStyleLbl="parChTrans1D2" presStyleIdx="2" presStyleCnt="5"/>
      <dgm:spPr/>
    </dgm:pt>
    <dgm:pt modelId="{FA53BA13-9408-461C-A191-570ABC0F8E47}" type="pres">
      <dgm:prSet presAssocID="{92833756-5114-42E1-8ACC-615AC87D27FF}" presName="connTx" presStyleLbl="parChTrans1D2" presStyleIdx="2" presStyleCnt="5"/>
      <dgm:spPr/>
    </dgm:pt>
    <dgm:pt modelId="{EF22287A-3B04-4EAC-8D6C-BF1EB6F44B10}" type="pres">
      <dgm:prSet presAssocID="{AA9DEC52-346A-48D7-B28C-18EFB8774A40}" presName="root2" presStyleCnt="0"/>
      <dgm:spPr/>
    </dgm:pt>
    <dgm:pt modelId="{37CB2922-05F0-402A-9E3B-973A6DE3CE0E}" type="pres">
      <dgm:prSet presAssocID="{AA9DEC52-346A-48D7-B28C-18EFB8774A40}" presName="LevelTwoTextNode" presStyleLbl="node2" presStyleIdx="2" presStyleCnt="5">
        <dgm:presLayoutVars>
          <dgm:chPref val="3"/>
        </dgm:presLayoutVars>
      </dgm:prSet>
      <dgm:spPr/>
    </dgm:pt>
    <dgm:pt modelId="{9835FF64-6AAB-4543-8FF2-C63C8E4B7BD4}" type="pres">
      <dgm:prSet presAssocID="{AA9DEC52-346A-48D7-B28C-18EFB8774A40}" presName="level3hierChild" presStyleCnt="0"/>
      <dgm:spPr/>
    </dgm:pt>
    <dgm:pt modelId="{E8CA1ADE-370F-4F3B-AD1B-F034267C5502}" type="pres">
      <dgm:prSet presAssocID="{69266349-AD66-45B7-82D0-28ED842877B7}" presName="conn2-1" presStyleLbl="parChTrans1D2" presStyleIdx="3" presStyleCnt="5"/>
      <dgm:spPr/>
    </dgm:pt>
    <dgm:pt modelId="{7766AD21-152A-4142-A82C-0FDD977FE73E}" type="pres">
      <dgm:prSet presAssocID="{69266349-AD66-45B7-82D0-28ED842877B7}" presName="connTx" presStyleLbl="parChTrans1D2" presStyleIdx="3" presStyleCnt="5"/>
      <dgm:spPr/>
    </dgm:pt>
    <dgm:pt modelId="{03FE9418-CD54-4D70-9D82-4C44C9077F27}" type="pres">
      <dgm:prSet presAssocID="{05C2014F-76ED-4F69-9C18-51F125485501}" presName="root2" presStyleCnt="0"/>
      <dgm:spPr/>
    </dgm:pt>
    <dgm:pt modelId="{D561B359-7258-4ACA-9AC0-EC306964AC26}" type="pres">
      <dgm:prSet presAssocID="{05C2014F-76ED-4F69-9C18-51F125485501}" presName="LevelTwoTextNode" presStyleLbl="node2" presStyleIdx="3" presStyleCnt="5">
        <dgm:presLayoutVars>
          <dgm:chPref val="3"/>
        </dgm:presLayoutVars>
      </dgm:prSet>
      <dgm:spPr/>
    </dgm:pt>
    <dgm:pt modelId="{CDDDF73B-CFD8-4CDB-9705-1B6602DC50CE}" type="pres">
      <dgm:prSet presAssocID="{05C2014F-76ED-4F69-9C18-51F125485501}" presName="level3hierChild" presStyleCnt="0"/>
      <dgm:spPr/>
    </dgm:pt>
    <dgm:pt modelId="{9E28ABA2-A93E-4850-891B-7469E720027E}" type="pres">
      <dgm:prSet presAssocID="{B4EADD98-5E9C-4FC4-8497-BC0572F86139}" presName="conn2-1" presStyleLbl="parChTrans1D2" presStyleIdx="4" presStyleCnt="5"/>
      <dgm:spPr/>
    </dgm:pt>
    <dgm:pt modelId="{286310D6-FFA2-4D93-95C1-EE1661B9B3AC}" type="pres">
      <dgm:prSet presAssocID="{B4EADD98-5E9C-4FC4-8497-BC0572F86139}" presName="connTx" presStyleLbl="parChTrans1D2" presStyleIdx="4" presStyleCnt="5"/>
      <dgm:spPr/>
    </dgm:pt>
    <dgm:pt modelId="{F0DDC833-CDE6-457B-B91D-520C0E66B8CA}" type="pres">
      <dgm:prSet presAssocID="{6BC01E3D-AC05-4513-A3F7-9D8D75D75B00}" presName="root2" presStyleCnt="0"/>
      <dgm:spPr/>
    </dgm:pt>
    <dgm:pt modelId="{8F51D435-800E-4CCF-9DE9-C91A921CE1B0}" type="pres">
      <dgm:prSet presAssocID="{6BC01E3D-AC05-4513-A3F7-9D8D75D75B00}" presName="LevelTwoTextNode" presStyleLbl="node2" presStyleIdx="4" presStyleCnt="5">
        <dgm:presLayoutVars>
          <dgm:chPref val="3"/>
        </dgm:presLayoutVars>
      </dgm:prSet>
      <dgm:spPr/>
    </dgm:pt>
    <dgm:pt modelId="{B592CF88-D480-40FC-B16D-B7CCDF9D671E}" type="pres">
      <dgm:prSet presAssocID="{6BC01E3D-AC05-4513-A3F7-9D8D75D75B00}" presName="level3hierChild" presStyleCnt="0"/>
      <dgm:spPr/>
    </dgm:pt>
  </dgm:ptLst>
  <dgm:cxnLst>
    <dgm:cxn modelId="{E0851410-0BCB-48E5-9885-715324000DB1}" type="presOf" srcId="{2F67F02F-41C7-4D49-859C-3B4B134E9FE3}" destId="{2F2AB8B1-26E3-4C03-B0AC-6E45E62B94C4}" srcOrd="1" destOrd="0" presId="urn:microsoft.com/office/officeart/2008/layout/HorizontalMultiLevelHierarchy"/>
    <dgm:cxn modelId="{CF6C4915-4E36-4A46-B829-F4D5E14559FB}" type="presOf" srcId="{69266349-AD66-45B7-82D0-28ED842877B7}" destId="{E8CA1ADE-370F-4F3B-AD1B-F034267C5502}" srcOrd="0" destOrd="0" presId="urn:microsoft.com/office/officeart/2008/layout/HorizontalMultiLevelHierarchy"/>
    <dgm:cxn modelId="{E3A44120-D375-4309-929C-E054408D714A}" srcId="{75EF0DAF-1A31-41AC-A1DD-02312C88DADB}" destId="{05C2014F-76ED-4F69-9C18-51F125485501}" srcOrd="3" destOrd="0" parTransId="{69266349-AD66-45B7-82D0-28ED842877B7}" sibTransId="{8F090DD1-586B-42F0-AE39-95BD01C6B83F}"/>
    <dgm:cxn modelId="{591FF930-F079-4D5A-B796-09F2A36363EC}" type="presOf" srcId="{69266349-AD66-45B7-82D0-28ED842877B7}" destId="{7766AD21-152A-4142-A82C-0FDD977FE73E}" srcOrd="1" destOrd="0" presId="urn:microsoft.com/office/officeart/2008/layout/HorizontalMultiLevelHierarchy"/>
    <dgm:cxn modelId="{C5879131-168F-48E6-BD31-CC2070D3C17F}" srcId="{75EF0DAF-1A31-41AC-A1DD-02312C88DADB}" destId="{5B67C0A9-B1C2-43D1-B0E8-09CEAB2D6EFF}" srcOrd="1" destOrd="0" parTransId="{62EF68A3-3199-4ABD-B49E-88EE7F738DC4}" sibTransId="{4D8AEA20-2C95-4542-BD92-9AE4663C3BFB}"/>
    <dgm:cxn modelId="{7C55E65E-78A7-4FC0-BF18-E0D29B4A4028}" type="presOf" srcId="{B5A30E82-EDB8-4204-9B36-371BDB2C2C78}" destId="{47B00033-C513-49A7-878B-694899EE48D2}" srcOrd="0" destOrd="0" presId="urn:microsoft.com/office/officeart/2008/layout/HorizontalMultiLevelHierarchy"/>
    <dgm:cxn modelId="{F0B09248-9207-40DF-8C1F-4BB2AB34A393}" type="presOf" srcId="{62EF68A3-3199-4ABD-B49E-88EE7F738DC4}" destId="{D2C0752E-E257-44BB-B918-62D4B0103DEE}" srcOrd="1" destOrd="0" presId="urn:microsoft.com/office/officeart/2008/layout/HorizontalMultiLevelHierarchy"/>
    <dgm:cxn modelId="{AE830269-3AE3-44CC-BB8D-DE377A6457E9}" type="presOf" srcId="{92833756-5114-42E1-8ACC-615AC87D27FF}" destId="{FA53BA13-9408-461C-A191-570ABC0F8E47}" srcOrd="1" destOrd="0" presId="urn:microsoft.com/office/officeart/2008/layout/HorizontalMultiLevelHierarchy"/>
    <dgm:cxn modelId="{05EECA6C-EBA9-4C05-B7CA-333CE3E00CCC}" type="presOf" srcId="{B4EADD98-5E9C-4FC4-8497-BC0572F86139}" destId="{9E28ABA2-A93E-4850-891B-7469E720027E}" srcOrd="0" destOrd="0" presId="urn:microsoft.com/office/officeart/2008/layout/HorizontalMultiLevelHierarchy"/>
    <dgm:cxn modelId="{DBA50A58-1CBB-4CDF-9E5F-81E5B4E5D967}" type="presOf" srcId="{6BC01E3D-AC05-4513-A3F7-9D8D75D75B00}" destId="{8F51D435-800E-4CCF-9DE9-C91A921CE1B0}" srcOrd="0" destOrd="0" presId="urn:microsoft.com/office/officeart/2008/layout/HorizontalMultiLevelHierarchy"/>
    <dgm:cxn modelId="{1914B981-DE1C-41C0-BAFA-6EF71D11D2F1}" type="presOf" srcId="{2F67F02F-41C7-4D49-859C-3B4B134E9FE3}" destId="{6F215113-A405-44E1-AEFE-1AA0658C309F}" srcOrd="0" destOrd="0" presId="urn:microsoft.com/office/officeart/2008/layout/HorizontalMultiLevelHierarchy"/>
    <dgm:cxn modelId="{B412609C-B6A8-41AC-A328-630966F20E3D}" type="presOf" srcId="{05C2014F-76ED-4F69-9C18-51F125485501}" destId="{D561B359-7258-4ACA-9AC0-EC306964AC26}" srcOrd="0" destOrd="0" presId="urn:microsoft.com/office/officeart/2008/layout/HorizontalMultiLevelHierarchy"/>
    <dgm:cxn modelId="{9313D39C-B327-4E84-A14D-3D46E0C6A28F}" type="presOf" srcId="{5B67C0A9-B1C2-43D1-B0E8-09CEAB2D6EFF}" destId="{185F5620-192F-4717-AD94-2D4A80428D3F}" srcOrd="0" destOrd="0" presId="urn:microsoft.com/office/officeart/2008/layout/HorizontalMultiLevelHierarchy"/>
    <dgm:cxn modelId="{241119AA-CD9A-48D9-A76F-26AD1F376C2D}" type="presOf" srcId="{62EF68A3-3199-4ABD-B49E-88EE7F738DC4}" destId="{DD62D995-BF0F-4832-91D1-C626C4049F08}" srcOrd="0" destOrd="0" presId="urn:microsoft.com/office/officeart/2008/layout/HorizontalMultiLevelHierarchy"/>
    <dgm:cxn modelId="{AB52FBAE-3070-449E-BC96-2424B8A06F44}" type="presOf" srcId="{B4EADD98-5E9C-4FC4-8497-BC0572F86139}" destId="{286310D6-FFA2-4D93-95C1-EE1661B9B3AC}" srcOrd="1" destOrd="0" presId="urn:microsoft.com/office/officeart/2008/layout/HorizontalMultiLevelHierarchy"/>
    <dgm:cxn modelId="{AACD4EB0-1E6B-4260-B45F-898D82D5F558}" srcId="{75EF0DAF-1A31-41AC-A1DD-02312C88DADB}" destId="{AA9DEC52-346A-48D7-B28C-18EFB8774A40}" srcOrd="2" destOrd="0" parTransId="{92833756-5114-42E1-8ACC-615AC87D27FF}" sibTransId="{1C8D5756-4879-49A8-9D85-74AB6F29C5A1}"/>
    <dgm:cxn modelId="{16E4CEBD-F62E-43FA-8688-DC42ED883A38}" type="presOf" srcId="{75EF0DAF-1A31-41AC-A1DD-02312C88DADB}" destId="{C9A5D2FF-D54D-4B59-B500-F87E706F2742}" srcOrd="0" destOrd="0" presId="urn:microsoft.com/office/officeart/2008/layout/HorizontalMultiLevelHierarchy"/>
    <dgm:cxn modelId="{FDDAACC1-F4F5-4EF9-922D-2B3A35278534}" srcId="{75EF0DAF-1A31-41AC-A1DD-02312C88DADB}" destId="{6BC01E3D-AC05-4513-A3F7-9D8D75D75B00}" srcOrd="4" destOrd="0" parTransId="{B4EADD98-5E9C-4FC4-8497-BC0572F86139}" sibTransId="{59F13DC1-7470-49E3-9A90-9791F3C1F349}"/>
    <dgm:cxn modelId="{8CF27BD7-66CA-4B4F-9DCA-CA190F124798}" srcId="{75EF0DAF-1A31-41AC-A1DD-02312C88DADB}" destId="{B5A30E82-EDB8-4204-9B36-371BDB2C2C78}" srcOrd="0" destOrd="0" parTransId="{2F67F02F-41C7-4D49-859C-3B4B134E9FE3}" sibTransId="{4A537ED7-1C52-4FEA-A8AC-3C4AF4091D86}"/>
    <dgm:cxn modelId="{E35B43DE-BF72-4E6C-8095-6F747DF30CAF}" type="presOf" srcId="{7F6C7C9B-0E2D-440B-96CA-585E4D3F270C}" destId="{FBD3DA95-29C9-4EDF-8731-B1BEEAA1A12B}" srcOrd="0" destOrd="0" presId="urn:microsoft.com/office/officeart/2008/layout/HorizontalMultiLevelHierarchy"/>
    <dgm:cxn modelId="{516724DF-87D9-433B-A77A-C692D40D9C26}" type="presOf" srcId="{AA9DEC52-346A-48D7-B28C-18EFB8774A40}" destId="{37CB2922-05F0-402A-9E3B-973A6DE3CE0E}" srcOrd="0" destOrd="0" presId="urn:microsoft.com/office/officeart/2008/layout/HorizontalMultiLevelHierarchy"/>
    <dgm:cxn modelId="{E35F5BED-7FDB-4677-9138-D5E859CCE87A}" type="presOf" srcId="{92833756-5114-42E1-8ACC-615AC87D27FF}" destId="{F7995ABC-D189-43B4-A480-B4B79173DD8E}" srcOrd="0" destOrd="0" presId="urn:microsoft.com/office/officeart/2008/layout/HorizontalMultiLevelHierarchy"/>
    <dgm:cxn modelId="{285DFDFF-6B7D-4F41-82D3-4E67EB17B61F}" srcId="{7F6C7C9B-0E2D-440B-96CA-585E4D3F270C}" destId="{75EF0DAF-1A31-41AC-A1DD-02312C88DADB}" srcOrd="0" destOrd="0" parTransId="{44E222DB-8509-4EC6-8126-B4E1175B54BB}" sibTransId="{85FD5C4E-E347-4D5C-ACF2-B12BB50C51BC}"/>
    <dgm:cxn modelId="{960388CB-B6BF-4B2A-87A5-0D101AA2E57C}" type="presParOf" srcId="{FBD3DA95-29C9-4EDF-8731-B1BEEAA1A12B}" destId="{0014D422-5996-4179-87C2-FAFCDFDAD698}" srcOrd="0" destOrd="0" presId="urn:microsoft.com/office/officeart/2008/layout/HorizontalMultiLevelHierarchy"/>
    <dgm:cxn modelId="{2BA6F3D2-9EDD-4FA9-8388-25726C583990}" type="presParOf" srcId="{0014D422-5996-4179-87C2-FAFCDFDAD698}" destId="{C9A5D2FF-D54D-4B59-B500-F87E706F2742}" srcOrd="0" destOrd="0" presId="urn:microsoft.com/office/officeart/2008/layout/HorizontalMultiLevelHierarchy"/>
    <dgm:cxn modelId="{340246F3-9BF8-458E-8EDB-5F4E49F1DD69}" type="presParOf" srcId="{0014D422-5996-4179-87C2-FAFCDFDAD698}" destId="{D91C21E4-063E-4577-AFA6-82F2C4286A5A}" srcOrd="1" destOrd="0" presId="urn:microsoft.com/office/officeart/2008/layout/HorizontalMultiLevelHierarchy"/>
    <dgm:cxn modelId="{32278861-0ED6-421C-9980-44DBCD6736FD}" type="presParOf" srcId="{D91C21E4-063E-4577-AFA6-82F2C4286A5A}" destId="{6F215113-A405-44E1-AEFE-1AA0658C309F}" srcOrd="0" destOrd="0" presId="urn:microsoft.com/office/officeart/2008/layout/HorizontalMultiLevelHierarchy"/>
    <dgm:cxn modelId="{B05DCD38-0EF5-4911-8FF3-B274AE730DF8}" type="presParOf" srcId="{6F215113-A405-44E1-AEFE-1AA0658C309F}" destId="{2F2AB8B1-26E3-4C03-B0AC-6E45E62B94C4}" srcOrd="0" destOrd="0" presId="urn:microsoft.com/office/officeart/2008/layout/HorizontalMultiLevelHierarchy"/>
    <dgm:cxn modelId="{C8282AB3-3628-40ED-9F40-728984A9EEC5}" type="presParOf" srcId="{D91C21E4-063E-4577-AFA6-82F2C4286A5A}" destId="{ABFCDB11-CF09-4DB2-9D8C-E45ABDD6052B}" srcOrd="1" destOrd="0" presId="urn:microsoft.com/office/officeart/2008/layout/HorizontalMultiLevelHierarchy"/>
    <dgm:cxn modelId="{82B52B27-AE19-4CCC-84B9-97E125E3EA65}" type="presParOf" srcId="{ABFCDB11-CF09-4DB2-9D8C-E45ABDD6052B}" destId="{47B00033-C513-49A7-878B-694899EE48D2}" srcOrd="0" destOrd="0" presId="urn:microsoft.com/office/officeart/2008/layout/HorizontalMultiLevelHierarchy"/>
    <dgm:cxn modelId="{B48E4868-DAEC-4F5B-94C8-1F782E66F910}" type="presParOf" srcId="{ABFCDB11-CF09-4DB2-9D8C-E45ABDD6052B}" destId="{D77DD50B-8161-45AE-A384-1FA873F5C5D3}" srcOrd="1" destOrd="0" presId="urn:microsoft.com/office/officeart/2008/layout/HorizontalMultiLevelHierarchy"/>
    <dgm:cxn modelId="{84E25AC7-2686-4239-B24C-A089A568DFA0}" type="presParOf" srcId="{D91C21E4-063E-4577-AFA6-82F2C4286A5A}" destId="{DD62D995-BF0F-4832-91D1-C626C4049F08}" srcOrd="2" destOrd="0" presId="urn:microsoft.com/office/officeart/2008/layout/HorizontalMultiLevelHierarchy"/>
    <dgm:cxn modelId="{06041C5D-4086-4115-B5D5-CF8BCFCD5E86}" type="presParOf" srcId="{DD62D995-BF0F-4832-91D1-C626C4049F08}" destId="{D2C0752E-E257-44BB-B918-62D4B0103DEE}" srcOrd="0" destOrd="0" presId="urn:microsoft.com/office/officeart/2008/layout/HorizontalMultiLevelHierarchy"/>
    <dgm:cxn modelId="{85FD63EE-ECE9-4DCB-A64F-828C8E811B9B}" type="presParOf" srcId="{D91C21E4-063E-4577-AFA6-82F2C4286A5A}" destId="{0A2EFC1F-08D6-4C44-8CAE-AEE301B72EC6}" srcOrd="3" destOrd="0" presId="urn:microsoft.com/office/officeart/2008/layout/HorizontalMultiLevelHierarchy"/>
    <dgm:cxn modelId="{53181AD3-EEFA-440B-854E-EE39A629B1AC}" type="presParOf" srcId="{0A2EFC1F-08D6-4C44-8CAE-AEE301B72EC6}" destId="{185F5620-192F-4717-AD94-2D4A80428D3F}" srcOrd="0" destOrd="0" presId="urn:microsoft.com/office/officeart/2008/layout/HorizontalMultiLevelHierarchy"/>
    <dgm:cxn modelId="{84E582F6-7A6A-43D2-9FC0-865ECF242902}" type="presParOf" srcId="{0A2EFC1F-08D6-4C44-8CAE-AEE301B72EC6}" destId="{282550B1-CFFC-469A-B2DB-F377CD47D0AD}" srcOrd="1" destOrd="0" presId="urn:microsoft.com/office/officeart/2008/layout/HorizontalMultiLevelHierarchy"/>
    <dgm:cxn modelId="{FAE21492-2A6A-40A2-B8D8-4D31EEFAC837}" type="presParOf" srcId="{D91C21E4-063E-4577-AFA6-82F2C4286A5A}" destId="{F7995ABC-D189-43B4-A480-B4B79173DD8E}" srcOrd="4" destOrd="0" presId="urn:microsoft.com/office/officeart/2008/layout/HorizontalMultiLevelHierarchy"/>
    <dgm:cxn modelId="{8464415A-08A2-4553-9DC1-DAAD04AFFCAC}" type="presParOf" srcId="{F7995ABC-D189-43B4-A480-B4B79173DD8E}" destId="{FA53BA13-9408-461C-A191-570ABC0F8E47}" srcOrd="0" destOrd="0" presId="urn:microsoft.com/office/officeart/2008/layout/HorizontalMultiLevelHierarchy"/>
    <dgm:cxn modelId="{F558AE19-70FB-4423-9BD4-C4FBEB7176EC}" type="presParOf" srcId="{D91C21E4-063E-4577-AFA6-82F2C4286A5A}" destId="{EF22287A-3B04-4EAC-8D6C-BF1EB6F44B10}" srcOrd="5" destOrd="0" presId="urn:microsoft.com/office/officeart/2008/layout/HorizontalMultiLevelHierarchy"/>
    <dgm:cxn modelId="{14705D78-471C-4FB4-B5F8-BB5777F321BF}" type="presParOf" srcId="{EF22287A-3B04-4EAC-8D6C-BF1EB6F44B10}" destId="{37CB2922-05F0-402A-9E3B-973A6DE3CE0E}" srcOrd="0" destOrd="0" presId="urn:microsoft.com/office/officeart/2008/layout/HorizontalMultiLevelHierarchy"/>
    <dgm:cxn modelId="{DD93B938-4158-474E-8B02-57ABB50FDCB5}" type="presParOf" srcId="{EF22287A-3B04-4EAC-8D6C-BF1EB6F44B10}" destId="{9835FF64-6AAB-4543-8FF2-C63C8E4B7BD4}" srcOrd="1" destOrd="0" presId="urn:microsoft.com/office/officeart/2008/layout/HorizontalMultiLevelHierarchy"/>
    <dgm:cxn modelId="{3DF9B302-BCC8-4C8D-9404-9CA7C04E8F01}" type="presParOf" srcId="{D91C21E4-063E-4577-AFA6-82F2C4286A5A}" destId="{E8CA1ADE-370F-4F3B-AD1B-F034267C5502}" srcOrd="6" destOrd="0" presId="urn:microsoft.com/office/officeart/2008/layout/HorizontalMultiLevelHierarchy"/>
    <dgm:cxn modelId="{16E9F034-CB37-49F5-BE76-C46C3447F94A}" type="presParOf" srcId="{E8CA1ADE-370F-4F3B-AD1B-F034267C5502}" destId="{7766AD21-152A-4142-A82C-0FDD977FE73E}" srcOrd="0" destOrd="0" presId="urn:microsoft.com/office/officeart/2008/layout/HorizontalMultiLevelHierarchy"/>
    <dgm:cxn modelId="{64EF37FC-BEA0-4FB1-9755-AF58FCD643CE}" type="presParOf" srcId="{D91C21E4-063E-4577-AFA6-82F2C4286A5A}" destId="{03FE9418-CD54-4D70-9D82-4C44C9077F27}" srcOrd="7" destOrd="0" presId="urn:microsoft.com/office/officeart/2008/layout/HorizontalMultiLevelHierarchy"/>
    <dgm:cxn modelId="{9ACE7530-724E-48B2-AE35-CCA81AE08050}" type="presParOf" srcId="{03FE9418-CD54-4D70-9D82-4C44C9077F27}" destId="{D561B359-7258-4ACA-9AC0-EC306964AC26}" srcOrd="0" destOrd="0" presId="urn:microsoft.com/office/officeart/2008/layout/HorizontalMultiLevelHierarchy"/>
    <dgm:cxn modelId="{7474BEFD-7486-49B0-B74F-9CF6855ABC51}" type="presParOf" srcId="{03FE9418-CD54-4D70-9D82-4C44C9077F27}" destId="{CDDDF73B-CFD8-4CDB-9705-1B6602DC50CE}" srcOrd="1" destOrd="0" presId="urn:microsoft.com/office/officeart/2008/layout/HorizontalMultiLevelHierarchy"/>
    <dgm:cxn modelId="{72980979-7886-4330-B673-FCAAF4786EAC}" type="presParOf" srcId="{D91C21E4-063E-4577-AFA6-82F2C4286A5A}" destId="{9E28ABA2-A93E-4850-891B-7469E720027E}" srcOrd="8" destOrd="0" presId="urn:microsoft.com/office/officeart/2008/layout/HorizontalMultiLevelHierarchy"/>
    <dgm:cxn modelId="{21024A3C-5383-4FE1-A3D8-956EEB51A1C8}" type="presParOf" srcId="{9E28ABA2-A93E-4850-891B-7469E720027E}" destId="{286310D6-FFA2-4D93-95C1-EE1661B9B3AC}" srcOrd="0" destOrd="0" presId="urn:microsoft.com/office/officeart/2008/layout/HorizontalMultiLevelHierarchy"/>
    <dgm:cxn modelId="{7DD19B40-31C5-4863-868B-EF36B2516CFA}" type="presParOf" srcId="{D91C21E4-063E-4577-AFA6-82F2C4286A5A}" destId="{F0DDC833-CDE6-457B-B91D-520C0E66B8CA}" srcOrd="9" destOrd="0" presId="urn:microsoft.com/office/officeart/2008/layout/HorizontalMultiLevelHierarchy"/>
    <dgm:cxn modelId="{55D206C1-B72C-4108-9822-C5A70BB6CF4D}" type="presParOf" srcId="{F0DDC833-CDE6-457B-B91D-520C0E66B8CA}" destId="{8F51D435-800E-4CCF-9DE9-C91A921CE1B0}" srcOrd="0" destOrd="0" presId="urn:microsoft.com/office/officeart/2008/layout/HorizontalMultiLevelHierarchy"/>
    <dgm:cxn modelId="{7BC1276C-1F56-4FA6-873A-DAFD3A38EE14}" type="presParOf" srcId="{F0DDC833-CDE6-457B-B91D-520C0E66B8CA}" destId="{B592CF88-D480-40FC-B16D-B7CCDF9D67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2AB637-B2E0-4082-81F3-69B1FFD96BA1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ABD3665D-AC2B-4412-B4E5-F70C417ED03B}">
      <dgm:prSet phldrT="[Texto]"/>
      <dgm:spPr/>
      <dgm:t>
        <a:bodyPr/>
        <a:lstStyle/>
        <a:p>
          <a:r>
            <a:rPr lang="es-EC" dirty="0"/>
            <a:t>Análisis factorial</a:t>
          </a:r>
        </a:p>
      </dgm:t>
    </dgm:pt>
    <dgm:pt modelId="{C226087B-311D-4710-A2DC-7A4A16B65C78}" type="parTrans" cxnId="{532028B0-BBE3-4F0C-8163-28475976947C}">
      <dgm:prSet/>
      <dgm:spPr/>
      <dgm:t>
        <a:bodyPr/>
        <a:lstStyle/>
        <a:p>
          <a:endParaRPr lang="es-EC"/>
        </a:p>
      </dgm:t>
    </dgm:pt>
    <dgm:pt modelId="{D8431F78-F971-4E37-8488-68FC15EBC631}" type="sibTrans" cxnId="{532028B0-BBE3-4F0C-8163-28475976947C}">
      <dgm:prSet/>
      <dgm:spPr/>
      <dgm:t>
        <a:bodyPr/>
        <a:lstStyle/>
        <a:p>
          <a:endParaRPr lang="es-EC"/>
        </a:p>
      </dgm:t>
    </dgm:pt>
    <dgm:pt modelId="{2719A6BB-BA1B-46DD-BF40-95D0D4F0DF98}">
      <dgm:prSet phldrT="[Texto]"/>
      <dgm:spPr/>
      <dgm:t>
        <a:bodyPr/>
        <a:lstStyle/>
        <a:p>
          <a:r>
            <a:rPr lang="es-EC" dirty="0"/>
            <a:t>Prueba de esfericidad de Bartlett </a:t>
          </a:r>
        </a:p>
      </dgm:t>
    </dgm:pt>
    <dgm:pt modelId="{1743AC7A-6A39-4910-8DE4-0B557E5AEAB8}" type="parTrans" cxnId="{87445FFB-35D8-40F4-A43B-FC4A21BFF2E6}">
      <dgm:prSet/>
      <dgm:spPr/>
      <dgm:t>
        <a:bodyPr/>
        <a:lstStyle/>
        <a:p>
          <a:endParaRPr lang="es-EC"/>
        </a:p>
      </dgm:t>
    </dgm:pt>
    <dgm:pt modelId="{0097445D-01ED-41B8-B08F-E989F4B042E5}" type="sibTrans" cxnId="{87445FFB-35D8-40F4-A43B-FC4A21BFF2E6}">
      <dgm:prSet/>
      <dgm:spPr/>
      <dgm:t>
        <a:bodyPr/>
        <a:lstStyle/>
        <a:p>
          <a:endParaRPr lang="es-EC"/>
        </a:p>
      </dgm:t>
    </dgm:pt>
    <dgm:pt modelId="{A554CB3C-B200-40AC-9C8D-9948554FB07F}">
      <dgm:prSet phldrT="[Texto]"/>
      <dgm:spPr/>
      <dgm:t>
        <a:bodyPr/>
        <a:lstStyle/>
        <a:p>
          <a:r>
            <a:rPr lang="es-EC" dirty="0"/>
            <a:t>Resultado&lt;0,05</a:t>
          </a:r>
          <a:r>
            <a:rPr lang="es-EC" dirty="0">
              <a:sym typeface="Wingdings" panose="05000000000000000000" pitchFamily="2" charset="2"/>
            </a:rPr>
            <a:t>Si se aplica</a:t>
          </a:r>
          <a:endParaRPr lang="es-EC" dirty="0"/>
        </a:p>
      </dgm:t>
    </dgm:pt>
    <dgm:pt modelId="{876E4C43-A2E2-4DBA-9426-7158B1EDAB1E}" type="parTrans" cxnId="{668B7A96-D6CE-4A82-998F-AD4B4D6709BC}">
      <dgm:prSet/>
      <dgm:spPr/>
      <dgm:t>
        <a:bodyPr/>
        <a:lstStyle/>
        <a:p>
          <a:endParaRPr lang="es-EC"/>
        </a:p>
      </dgm:t>
    </dgm:pt>
    <dgm:pt modelId="{B6801BED-D409-445E-8E84-88DEDAF1987D}" type="sibTrans" cxnId="{668B7A96-D6CE-4A82-998F-AD4B4D6709BC}">
      <dgm:prSet/>
      <dgm:spPr/>
      <dgm:t>
        <a:bodyPr/>
        <a:lstStyle/>
        <a:p>
          <a:endParaRPr lang="es-EC"/>
        </a:p>
      </dgm:t>
    </dgm:pt>
    <dgm:pt modelId="{2D42D789-6CF2-47C0-B437-D3BD5C272545}" type="pres">
      <dgm:prSet presAssocID="{722AB637-B2E0-4082-81F3-69B1FFD96BA1}" presName="Name0" presStyleCnt="0">
        <dgm:presLayoutVars>
          <dgm:dir/>
          <dgm:animLvl val="lvl"/>
          <dgm:resizeHandles val="exact"/>
        </dgm:presLayoutVars>
      </dgm:prSet>
      <dgm:spPr/>
    </dgm:pt>
    <dgm:pt modelId="{27A5DB6D-FD9B-4967-A770-501C92989D01}" type="pres">
      <dgm:prSet presAssocID="{ABD3665D-AC2B-4412-B4E5-F70C417ED03B}" presName="composite" presStyleCnt="0"/>
      <dgm:spPr/>
    </dgm:pt>
    <dgm:pt modelId="{F2A42F7F-AE9D-411E-8755-ADAE91640BD4}" type="pres">
      <dgm:prSet presAssocID="{ABD3665D-AC2B-4412-B4E5-F70C417ED03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1B0C03A0-2E66-49B7-89D1-C871CC17ACBE}" type="pres">
      <dgm:prSet presAssocID="{ABD3665D-AC2B-4412-B4E5-F70C417ED03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4D61972-0BAD-4E5F-9EE3-1607802CB13C}" type="presOf" srcId="{2719A6BB-BA1B-46DD-BF40-95D0D4F0DF98}" destId="{1B0C03A0-2E66-49B7-89D1-C871CC17ACBE}" srcOrd="0" destOrd="0" presId="urn:microsoft.com/office/officeart/2005/8/layout/hList1"/>
    <dgm:cxn modelId="{668B7A96-D6CE-4A82-998F-AD4B4D6709BC}" srcId="{ABD3665D-AC2B-4412-B4E5-F70C417ED03B}" destId="{A554CB3C-B200-40AC-9C8D-9948554FB07F}" srcOrd="1" destOrd="0" parTransId="{876E4C43-A2E2-4DBA-9426-7158B1EDAB1E}" sibTransId="{B6801BED-D409-445E-8E84-88DEDAF1987D}"/>
    <dgm:cxn modelId="{532028B0-BBE3-4F0C-8163-28475976947C}" srcId="{722AB637-B2E0-4082-81F3-69B1FFD96BA1}" destId="{ABD3665D-AC2B-4412-B4E5-F70C417ED03B}" srcOrd="0" destOrd="0" parTransId="{C226087B-311D-4710-A2DC-7A4A16B65C78}" sibTransId="{D8431F78-F971-4E37-8488-68FC15EBC631}"/>
    <dgm:cxn modelId="{050100E3-3FC5-4240-88AB-CE8D08E71AD2}" type="presOf" srcId="{722AB637-B2E0-4082-81F3-69B1FFD96BA1}" destId="{2D42D789-6CF2-47C0-B437-D3BD5C272545}" srcOrd="0" destOrd="0" presId="urn:microsoft.com/office/officeart/2005/8/layout/hList1"/>
    <dgm:cxn modelId="{136F96E7-3743-494F-8DDB-AC5A2ECEBAC1}" type="presOf" srcId="{ABD3665D-AC2B-4412-B4E5-F70C417ED03B}" destId="{F2A42F7F-AE9D-411E-8755-ADAE91640BD4}" srcOrd="0" destOrd="0" presId="urn:microsoft.com/office/officeart/2005/8/layout/hList1"/>
    <dgm:cxn modelId="{87445FFB-35D8-40F4-A43B-FC4A21BFF2E6}" srcId="{ABD3665D-AC2B-4412-B4E5-F70C417ED03B}" destId="{2719A6BB-BA1B-46DD-BF40-95D0D4F0DF98}" srcOrd="0" destOrd="0" parTransId="{1743AC7A-6A39-4910-8DE4-0B557E5AEAB8}" sibTransId="{0097445D-01ED-41B8-B08F-E989F4B042E5}"/>
    <dgm:cxn modelId="{EC801CFE-1C37-4636-A2CB-0AD28CDA9FC4}" type="presOf" srcId="{A554CB3C-B200-40AC-9C8D-9948554FB07F}" destId="{1B0C03A0-2E66-49B7-89D1-C871CC17ACBE}" srcOrd="0" destOrd="1" presId="urn:microsoft.com/office/officeart/2005/8/layout/hList1"/>
    <dgm:cxn modelId="{688C1115-0807-4ED8-9733-8A66915A09C3}" type="presParOf" srcId="{2D42D789-6CF2-47C0-B437-D3BD5C272545}" destId="{27A5DB6D-FD9B-4967-A770-501C92989D01}" srcOrd="0" destOrd="0" presId="urn:microsoft.com/office/officeart/2005/8/layout/hList1"/>
    <dgm:cxn modelId="{16D91FB9-584E-4AC7-867A-6B48F3414BFF}" type="presParOf" srcId="{27A5DB6D-FD9B-4967-A770-501C92989D01}" destId="{F2A42F7F-AE9D-411E-8755-ADAE91640BD4}" srcOrd="0" destOrd="0" presId="urn:microsoft.com/office/officeart/2005/8/layout/hList1"/>
    <dgm:cxn modelId="{7007F965-1794-4847-9124-31A843CF36FA}" type="presParOf" srcId="{27A5DB6D-FD9B-4967-A770-501C92989D01}" destId="{1B0C03A0-2E66-49B7-89D1-C871CC17AC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08A9AB-D01F-4951-B1EB-7DF00798A3A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234E3A4-AB07-4020-9AA3-9B929D15AC83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dirty="0"/>
            <a:t>Regresión lineal múltiple</a:t>
          </a:r>
        </a:p>
      </dgm:t>
    </dgm:pt>
    <dgm:pt modelId="{F8811FE0-9BF5-402D-ACD1-98DAC6137C00}" type="parTrans" cxnId="{F906C1F6-23B0-491F-97B8-EEF3939C85FB}">
      <dgm:prSet/>
      <dgm:spPr/>
      <dgm:t>
        <a:bodyPr/>
        <a:lstStyle/>
        <a:p>
          <a:endParaRPr lang="es-EC"/>
        </a:p>
      </dgm:t>
    </dgm:pt>
    <dgm:pt modelId="{38B34693-3F15-45CC-90E6-16B24FC4BF5B}" type="sibTrans" cxnId="{F906C1F6-23B0-491F-97B8-EEF3939C85FB}">
      <dgm:prSet/>
      <dgm:spPr/>
      <dgm:t>
        <a:bodyPr/>
        <a:lstStyle/>
        <a:p>
          <a:endParaRPr lang="es-EC"/>
        </a:p>
      </dgm:t>
    </dgm:pt>
    <dgm:pt modelId="{4DB2C8EA-9CC8-421D-87A6-2204EB92F45D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C" sz="1600" u="sng" dirty="0">
              <a:solidFill>
                <a:sysClr val="windowText" lastClr="000000"/>
              </a:solidFill>
            </a:rPr>
            <a:t>Independencia</a:t>
          </a:r>
        </a:p>
      </dgm:t>
    </dgm:pt>
    <dgm:pt modelId="{95167EE5-C557-4EB6-BA13-F73CC170F994}" type="parTrans" cxnId="{A52235BB-E6DA-44CB-B3BF-AF453F5E8551}">
      <dgm:prSet/>
      <dgm:spPr/>
      <dgm:t>
        <a:bodyPr/>
        <a:lstStyle/>
        <a:p>
          <a:endParaRPr lang="es-EC"/>
        </a:p>
      </dgm:t>
    </dgm:pt>
    <dgm:pt modelId="{247541DE-F000-4AB3-BBA0-FFFB5F4EE0DC}" type="sibTrans" cxnId="{A52235BB-E6DA-44CB-B3BF-AF453F5E8551}">
      <dgm:prSet/>
      <dgm:spPr/>
      <dgm:t>
        <a:bodyPr/>
        <a:lstStyle/>
        <a:p>
          <a:endParaRPr lang="es-EC"/>
        </a:p>
      </dgm:t>
    </dgm:pt>
    <dgm:pt modelId="{94884CD9-783C-4829-A762-5D3A601F62F4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C" sz="1600" u="sng" dirty="0">
              <a:solidFill>
                <a:sysClr val="windowText" lastClr="000000"/>
              </a:solidFill>
            </a:rPr>
            <a:t>No colinealidad</a:t>
          </a:r>
        </a:p>
      </dgm:t>
    </dgm:pt>
    <dgm:pt modelId="{0B19AFF7-B0AD-4ABB-A8CA-777C301C6788}" type="parTrans" cxnId="{9AB61F45-5E52-49C5-A165-388286913A66}">
      <dgm:prSet/>
      <dgm:spPr/>
      <dgm:t>
        <a:bodyPr/>
        <a:lstStyle/>
        <a:p>
          <a:endParaRPr lang="es-EC"/>
        </a:p>
      </dgm:t>
    </dgm:pt>
    <dgm:pt modelId="{6DF5D0B6-B262-48DD-A1BF-7D17C326A3BD}" type="sibTrans" cxnId="{9AB61F45-5E52-49C5-A165-388286913A66}">
      <dgm:prSet/>
      <dgm:spPr/>
      <dgm:t>
        <a:bodyPr/>
        <a:lstStyle/>
        <a:p>
          <a:endParaRPr lang="es-EC"/>
        </a:p>
      </dgm:t>
    </dgm:pt>
    <dgm:pt modelId="{2D436CA8-E739-4BC4-96A2-5F8A7ED45E11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600" u="sng" dirty="0">
              <a:solidFill>
                <a:sysClr val="windowText" lastClr="000000"/>
              </a:solidFill>
            </a:rPr>
            <a:t>Homocedasticidad</a:t>
          </a:r>
        </a:p>
      </dgm:t>
    </dgm:pt>
    <dgm:pt modelId="{01E6DA2C-FDB9-4226-BC61-1937826D91F3}" type="parTrans" cxnId="{139F0A17-133F-487C-AE0B-B3EA920C72DA}">
      <dgm:prSet/>
      <dgm:spPr/>
      <dgm:t>
        <a:bodyPr/>
        <a:lstStyle/>
        <a:p>
          <a:endParaRPr lang="es-EC"/>
        </a:p>
      </dgm:t>
    </dgm:pt>
    <dgm:pt modelId="{5707C1D9-3692-47CC-B233-974F6D72CFD0}" type="sibTrans" cxnId="{139F0A17-133F-487C-AE0B-B3EA920C72DA}">
      <dgm:prSet/>
      <dgm:spPr/>
      <dgm:t>
        <a:bodyPr/>
        <a:lstStyle/>
        <a:p>
          <a:endParaRPr lang="es-EC"/>
        </a:p>
      </dgm:t>
    </dgm:pt>
    <dgm:pt modelId="{06FEC968-8CD8-4673-BFF8-3783C6110053}" type="pres">
      <dgm:prSet presAssocID="{D108A9AB-D01F-4951-B1EB-7DF00798A3A9}" presName="composite" presStyleCnt="0">
        <dgm:presLayoutVars>
          <dgm:chMax val="1"/>
          <dgm:dir/>
          <dgm:resizeHandles val="exact"/>
        </dgm:presLayoutVars>
      </dgm:prSet>
      <dgm:spPr/>
    </dgm:pt>
    <dgm:pt modelId="{5F086303-5200-49E6-8FA1-C63590695C09}" type="pres">
      <dgm:prSet presAssocID="{3234E3A4-AB07-4020-9AA3-9B929D15AC83}" presName="roof" presStyleLbl="dkBgShp" presStyleIdx="0" presStyleCnt="2"/>
      <dgm:spPr/>
    </dgm:pt>
    <dgm:pt modelId="{42FA9AD1-8D8F-4C58-855E-990067AE5743}" type="pres">
      <dgm:prSet presAssocID="{3234E3A4-AB07-4020-9AA3-9B929D15AC83}" presName="pillars" presStyleCnt="0"/>
      <dgm:spPr/>
    </dgm:pt>
    <dgm:pt modelId="{0E9B5DD6-5265-4453-AA16-2D6F6A4089E4}" type="pres">
      <dgm:prSet presAssocID="{3234E3A4-AB07-4020-9AA3-9B929D15AC83}" presName="pillar1" presStyleLbl="node1" presStyleIdx="0" presStyleCnt="3">
        <dgm:presLayoutVars>
          <dgm:bulletEnabled val="1"/>
        </dgm:presLayoutVars>
      </dgm:prSet>
      <dgm:spPr/>
    </dgm:pt>
    <dgm:pt modelId="{1C0794B4-3250-4A95-A720-FEE503849DD8}" type="pres">
      <dgm:prSet presAssocID="{94884CD9-783C-4829-A762-5D3A601F62F4}" presName="pillarX" presStyleLbl="node1" presStyleIdx="1" presStyleCnt="3">
        <dgm:presLayoutVars>
          <dgm:bulletEnabled val="1"/>
        </dgm:presLayoutVars>
      </dgm:prSet>
      <dgm:spPr/>
    </dgm:pt>
    <dgm:pt modelId="{7A1C8B08-6ACA-424E-BCCA-F0465CBDBA99}" type="pres">
      <dgm:prSet presAssocID="{2D436CA8-E739-4BC4-96A2-5F8A7ED45E11}" presName="pillarX" presStyleLbl="node1" presStyleIdx="2" presStyleCnt="3">
        <dgm:presLayoutVars>
          <dgm:bulletEnabled val="1"/>
        </dgm:presLayoutVars>
      </dgm:prSet>
      <dgm:spPr/>
    </dgm:pt>
    <dgm:pt modelId="{11C0E53A-388B-44D9-8A44-275582267102}" type="pres">
      <dgm:prSet presAssocID="{3234E3A4-AB07-4020-9AA3-9B929D15AC83}" presName="base" presStyleLbl="dkBgShp" presStyleIdx="1" presStyleCnt="2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</dgm:ptLst>
  <dgm:cxnLst>
    <dgm:cxn modelId="{139F0A17-133F-487C-AE0B-B3EA920C72DA}" srcId="{3234E3A4-AB07-4020-9AA3-9B929D15AC83}" destId="{2D436CA8-E739-4BC4-96A2-5F8A7ED45E11}" srcOrd="2" destOrd="0" parTransId="{01E6DA2C-FDB9-4226-BC61-1937826D91F3}" sibTransId="{5707C1D9-3692-47CC-B233-974F6D72CFD0}"/>
    <dgm:cxn modelId="{AEB68024-94DD-45D9-A4AC-A2A999929F16}" type="presOf" srcId="{3234E3A4-AB07-4020-9AA3-9B929D15AC83}" destId="{5F086303-5200-49E6-8FA1-C63590695C09}" srcOrd="0" destOrd="0" presId="urn:microsoft.com/office/officeart/2005/8/layout/hList3"/>
    <dgm:cxn modelId="{E57B7F40-E468-4C4A-8162-F3B7DB871E6D}" type="presOf" srcId="{D108A9AB-D01F-4951-B1EB-7DF00798A3A9}" destId="{06FEC968-8CD8-4673-BFF8-3783C6110053}" srcOrd="0" destOrd="0" presId="urn:microsoft.com/office/officeart/2005/8/layout/hList3"/>
    <dgm:cxn modelId="{9AB61F45-5E52-49C5-A165-388286913A66}" srcId="{3234E3A4-AB07-4020-9AA3-9B929D15AC83}" destId="{94884CD9-783C-4829-A762-5D3A601F62F4}" srcOrd="1" destOrd="0" parTransId="{0B19AFF7-B0AD-4ABB-A8CA-777C301C6788}" sibTransId="{6DF5D0B6-B262-48DD-A1BF-7D17C326A3BD}"/>
    <dgm:cxn modelId="{6A20BB4E-0F97-4CB0-8BDB-4E97C8DEC7A9}" type="presOf" srcId="{4DB2C8EA-9CC8-421D-87A6-2204EB92F45D}" destId="{0E9B5DD6-5265-4453-AA16-2D6F6A4089E4}" srcOrd="0" destOrd="0" presId="urn:microsoft.com/office/officeart/2005/8/layout/hList3"/>
    <dgm:cxn modelId="{3E7B95B7-6B30-4DBD-8702-809B320D19A6}" type="presOf" srcId="{94884CD9-783C-4829-A762-5D3A601F62F4}" destId="{1C0794B4-3250-4A95-A720-FEE503849DD8}" srcOrd="0" destOrd="0" presId="urn:microsoft.com/office/officeart/2005/8/layout/hList3"/>
    <dgm:cxn modelId="{A52235BB-E6DA-44CB-B3BF-AF453F5E8551}" srcId="{3234E3A4-AB07-4020-9AA3-9B929D15AC83}" destId="{4DB2C8EA-9CC8-421D-87A6-2204EB92F45D}" srcOrd="0" destOrd="0" parTransId="{95167EE5-C557-4EB6-BA13-F73CC170F994}" sibTransId="{247541DE-F000-4AB3-BBA0-FFFB5F4EE0DC}"/>
    <dgm:cxn modelId="{34CF19CA-4803-4006-972F-D7A4C0A591E2}" type="presOf" srcId="{2D436CA8-E739-4BC4-96A2-5F8A7ED45E11}" destId="{7A1C8B08-6ACA-424E-BCCA-F0465CBDBA99}" srcOrd="0" destOrd="0" presId="urn:microsoft.com/office/officeart/2005/8/layout/hList3"/>
    <dgm:cxn modelId="{F906C1F6-23B0-491F-97B8-EEF3939C85FB}" srcId="{D108A9AB-D01F-4951-B1EB-7DF00798A3A9}" destId="{3234E3A4-AB07-4020-9AA3-9B929D15AC83}" srcOrd="0" destOrd="0" parTransId="{F8811FE0-9BF5-402D-ACD1-98DAC6137C00}" sibTransId="{38B34693-3F15-45CC-90E6-16B24FC4BF5B}"/>
    <dgm:cxn modelId="{05C449CD-727A-4D27-A59D-8AE2EFF35DAA}" type="presParOf" srcId="{06FEC968-8CD8-4673-BFF8-3783C6110053}" destId="{5F086303-5200-49E6-8FA1-C63590695C09}" srcOrd="0" destOrd="0" presId="urn:microsoft.com/office/officeart/2005/8/layout/hList3"/>
    <dgm:cxn modelId="{08520011-7BDC-43B1-A986-3F080E8B8FF9}" type="presParOf" srcId="{06FEC968-8CD8-4673-BFF8-3783C6110053}" destId="{42FA9AD1-8D8F-4C58-855E-990067AE5743}" srcOrd="1" destOrd="0" presId="urn:microsoft.com/office/officeart/2005/8/layout/hList3"/>
    <dgm:cxn modelId="{D9AA2088-E072-428C-9576-45F77188B7CC}" type="presParOf" srcId="{42FA9AD1-8D8F-4C58-855E-990067AE5743}" destId="{0E9B5DD6-5265-4453-AA16-2D6F6A4089E4}" srcOrd="0" destOrd="0" presId="urn:microsoft.com/office/officeart/2005/8/layout/hList3"/>
    <dgm:cxn modelId="{022A456C-4A40-441B-BEF8-A595F245EFE3}" type="presParOf" srcId="{42FA9AD1-8D8F-4C58-855E-990067AE5743}" destId="{1C0794B4-3250-4A95-A720-FEE503849DD8}" srcOrd="1" destOrd="0" presId="urn:microsoft.com/office/officeart/2005/8/layout/hList3"/>
    <dgm:cxn modelId="{75A5F9A2-2E51-4D54-AED8-E53D8A733DA7}" type="presParOf" srcId="{42FA9AD1-8D8F-4C58-855E-990067AE5743}" destId="{7A1C8B08-6ACA-424E-BCCA-F0465CBDBA99}" srcOrd="2" destOrd="0" presId="urn:microsoft.com/office/officeart/2005/8/layout/hList3"/>
    <dgm:cxn modelId="{5275D07B-51C4-482D-8EEA-5FB5B4C051C5}" type="presParOf" srcId="{06FEC968-8CD8-4673-BFF8-3783C6110053}" destId="{11C0E53A-388B-44D9-8A44-2755822671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42E761-E11C-4568-87EE-011779364F4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6A637757-DD7E-4BCC-8F2B-BA895CCC8EB0}">
      <dgm:prSet phldrT="[Texto]"/>
      <dgm:spPr/>
      <dgm:t>
        <a:bodyPr/>
        <a:lstStyle/>
        <a:p>
          <a:r>
            <a:rPr lang="es-EC" dirty="0"/>
            <a:t>Aplicación ajuste por MCO con R</a:t>
          </a:r>
          <a:r>
            <a:rPr lang="es-EC" baseline="30000" dirty="0"/>
            <a:t>2</a:t>
          </a:r>
          <a:r>
            <a:rPr lang="es-EC" dirty="0"/>
            <a:t> </a:t>
          </a:r>
          <a:endParaRPr lang="es-ES" dirty="0"/>
        </a:p>
      </dgm:t>
    </dgm:pt>
    <dgm:pt modelId="{A14F58CF-3221-4E6A-BD65-F555A51725D0}" type="parTrans" cxnId="{98AB79B9-A89B-40D0-9A4C-18415E08DE72}">
      <dgm:prSet/>
      <dgm:spPr/>
      <dgm:t>
        <a:bodyPr/>
        <a:lstStyle/>
        <a:p>
          <a:endParaRPr lang="es-ES"/>
        </a:p>
      </dgm:t>
    </dgm:pt>
    <dgm:pt modelId="{ACA64B93-751E-4A1F-8F5C-EA8536A8E8CA}" type="sibTrans" cxnId="{98AB79B9-A89B-40D0-9A4C-18415E08DE72}">
      <dgm:prSet/>
      <dgm:spPr/>
      <dgm:t>
        <a:bodyPr/>
        <a:lstStyle/>
        <a:p>
          <a:endParaRPr lang="es-ES"/>
        </a:p>
      </dgm:t>
    </dgm:pt>
    <dgm:pt modelId="{64B3CF2B-2644-4F6F-8362-8D1CF537F3B4}">
      <dgm:prSet phldrT="[Texto]"/>
      <dgm:spPr/>
      <dgm:t>
        <a:bodyPr/>
        <a:lstStyle/>
        <a:p>
          <a:r>
            <a:rPr lang="es-ES" dirty="0"/>
            <a:t>Relación lineal de variables con coeficientes estandarizados (Beta)</a:t>
          </a:r>
        </a:p>
      </dgm:t>
    </dgm:pt>
    <dgm:pt modelId="{8BBA3A92-0CCD-4855-B72C-6ED2DCF2A4E9}" type="parTrans" cxnId="{A2AB2AEC-6F30-4803-987D-9028487F8D5E}">
      <dgm:prSet/>
      <dgm:spPr/>
      <dgm:t>
        <a:bodyPr/>
        <a:lstStyle/>
        <a:p>
          <a:endParaRPr lang="es-ES"/>
        </a:p>
      </dgm:t>
    </dgm:pt>
    <dgm:pt modelId="{85CFA38A-EE96-431C-93C9-89FFE0D64F29}" type="sibTrans" cxnId="{A2AB2AEC-6F30-4803-987D-9028487F8D5E}">
      <dgm:prSet/>
      <dgm:spPr/>
      <dgm:t>
        <a:bodyPr/>
        <a:lstStyle/>
        <a:p>
          <a:endParaRPr lang="es-ES"/>
        </a:p>
      </dgm:t>
    </dgm:pt>
    <dgm:pt modelId="{7C804A60-0C3A-4E0A-82A6-1FEBFCE47FA6}" type="pres">
      <dgm:prSet presAssocID="{B742E761-E11C-4568-87EE-011779364F4E}" presName="rootnode" presStyleCnt="0">
        <dgm:presLayoutVars>
          <dgm:chMax/>
          <dgm:chPref/>
          <dgm:dir/>
          <dgm:animLvl val="lvl"/>
        </dgm:presLayoutVars>
      </dgm:prSet>
      <dgm:spPr/>
    </dgm:pt>
    <dgm:pt modelId="{2F387B0A-CA25-44AA-86C1-8C729CCC1475}" type="pres">
      <dgm:prSet presAssocID="{6A637757-DD7E-4BCC-8F2B-BA895CCC8EB0}" presName="composite" presStyleCnt="0"/>
      <dgm:spPr/>
    </dgm:pt>
    <dgm:pt modelId="{8D44B564-FA8A-4D10-BAAA-A3A0B878F193}" type="pres">
      <dgm:prSet presAssocID="{6A637757-DD7E-4BCC-8F2B-BA895CCC8EB0}" presName="LShape" presStyleLbl="alignNode1" presStyleIdx="0" presStyleCnt="3"/>
      <dgm:spPr/>
    </dgm:pt>
    <dgm:pt modelId="{DF6B90A4-ABD0-4164-918F-C64E951FD3DF}" type="pres">
      <dgm:prSet presAssocID="{6A637757-DD7E-4BCC-8F2B-BA895CCC8EB0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C574EF9-7AF7-4984-B328-A588258E0E3D}" type="pres">
      <dgm:prSet presAssocID="{6A637757-DD7E-4BCC-8F2B-BA895CCC8EB0}" presName="Triangle" presStyleLbl="alignNode1" presStyleIdx="1" presStyleCnt="3"/>
      <dgm:spPr/>
    </dgm:pt>
    <dgm:pt modelId="{29DB4F48-729B-4C8F-B626-EA80745A0650}" type="pres">
      <dgm:prSet presAssocID="{ACA64B93-751E-4A1F-8F5C-EA8536A8E8CA}" presName="sibTrans" presStyleCnt="0"/>
      <dgm:spPr/>
    </dgm:pt>
    <dgm:pt modelId="{A69E0E19-F104-49AC-A66A-B1A62F02594B}" type="pres">
      <dgm:prSet presAssocID="{ACA64B93-751E-4A1F-8F5C-EA8536A8E8CA}" presName="space" presStyleCnt="0"/>
      <dgm:spPr/>
    </dgm:pt>
    <dgm:pt modelId="{1EB87E74-4679-403A-9201-99EDFE0F2459}" type="pres">
      <dgm:prSet presAssocID="{64B3CF2B-2644-4F6F-8362-8D1CF537F3B4}" presName="composite" presStyleCnt="0"/>
      <dgm:spPr/>
    </dgm:pt>
    <dgm:pt modelId="{74D1B9B1-45AD-4A16-8023-C15DD1D0152E}" type="pres">
      <dgm:prSet presAssocID="{64B3CF2B-2644-4F6F-8362-8D1CF537F3B4}" presName="LShape" presStyleLbl="alignNode1" presStyleIdx="2" presStyleCnt="3"/>
      <dgm:spPr/>
    </dgm:pt>
    <dgm:pt modelId="{CE35B64D-8C7A-4057-B54C-8FE7027445E9}" type="pres">
      <dgm:prSet presAssocID="{64B3CF2B-2644-4F6F-8362-8D1CF537F3B4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5154DB47-23F1-48A0-87B7-DD6C694DC909}" type="presOf" srcId="{B742E761-E11C-4568-87EE-011779364F4E}" destId="{7C804A60-0C3A-4E0A-82A6-1FEBFCE47FA6}" srcOrd="0" destOrd="0" presId="urn:microsoft.com/office/officeart/2009/3/layout/StepUpProcess"/>
    <dgm:cxn modelId="{5838CE8B-D94D-453E-BFA1-CA2827C970DF}" type="presOf" srcId="{6A637757-DD7E-4BCC-8F2B-BA895CCC8EB0}" destId="{DF6B90A4-ABD0-4164-918F-C64E951FD3DF}" srcOrd="0" destOrd="0" presId="urn:microsoft.com/office/officeart/2009/3/layout/StepUpProcess"/>
    <dgm:cxn modelId="{98AB79B9-A89B-40D0-9A4C-18415E08DE72}" srcId="{B742E761-E11C-4568-87EE-011779364F4E}" destId="{6A637757-DD7E-4BCC-8F2B-BA895CCC8EB0}" srcOrd="0" destOrd="0" parTransId="{A14F58CF-3221-4E6A-BD65-F555A51725D0}" sibTransId="{ACA64B93-751E-4A1F-8F5C-EA8536A8E8CA}"/>
    <dgm:cxn modelId="{A2AB2AEC-6F30-4803-987D-9028487F8D5E}" srcId="{B742E761-E11C-4568-87EE-011779364F4E}" destId="{64B3CF2B-2644-4F6F-8362-8D1CF537F3B4}" srcOrd="1" destOrd="0" parTransId="{8BBA3A92-0CCD-4855-B72C-6ED2DCF2A4E9}" sibTransId="{85CFA38A-EE96-431C-93C9-89FFE0D64F29}"/>
    <dgm:cxn modelId="{CDB390FE-ABC2-4C57-A5D8-93A3995EE14E}" type="presOf" srcId="{64B3CF2B-2644-4F6F-8362-8D1CF537F3B4}" destId="{CE35B64D-8C7A-4057-B54C-8FE7027445E9}" srcOrd="0" destOrd="0" presId="urn:microsoft.com/office/officeart/2009/3/layout/StepUpProcess"/>
    <dgm:cxn modelId="{F6CD2F7F-B65F-4A2E-9557-977730D24F09}" type="presParOf" srcId="{7C804A60-0C3A-4E0A-82A6-1FEBFCE47FA6}" destId="{2F387B0A-CA25-44AA-86C1-8C729CCC1475}" srcOrd="0" destOrd="0" presId="urn:microsoft.com/office/officeart/2009/3/layout/StepUpProcess"/>
    <dgm:cxn modelId="{CF95347D-1BA0-4FD7-8A4A-C5948EE25AC9}" type="presParOf" srcId="{2F387B0A-CA25-44AA-86C1-8C729CCC1475}" destId="{8D44B564-FA8A-4D10-BAAA-A3A0B878F193}" srcOrd="0" destOrd="0" presId="urn:microsoft.com/office/officeart/2009/3/layout/StepUpProcess"/>
    <dgm:cxn modelId="{CF53E2E3-CE5F-4C31-868D-0357AFC218D8}" type="presParOf" srcId="{2F387B0A-CA25-44AA-86C1-8C729CCC1475}" destId="{DF6B90A4-ABD0-4164-918F-C64E951FD3DF}" srcOrd="1" destOrd="0" presId="urn:microsoft.com/office/officeart/2009/3/layout/StepUpProcess"/>
    <dgm:cxn modelId="{0CDD012E-E2C0-4890-A260-D01AC420C609}" type="presParOf" srcId="{2F387B0A-CA25-44AA-86C1-8C729CCC1475}" destId="{7C574EF9-7AF7-4984-B328-A588258E0E3D}" srcOrd="2" destOrd="0" presId="urn:microsoft.com/office/officeart/2009/3/layout/StepUpProcess"/>
    <dgm:cxn modelId="{E0805590-3D29-4C80-9F4C-444874895943}" type="presParOf" srcId="{7C804A60-0C3A-4E0A-82A6-1FEBFCE47FA6}" destId="{29DB4F48-729B-4C8F-B626-EA80745A0650}" srcOrd="1" destOrd="0" presId="urn:microsoft.com/office/officeart/2009/3/layout/StepUpProcess"/>
    <dgm:cxn modelId="{885B8951-A748-4E95-B670-75C5C0BDA16F}" type="presParOf" srcId="{29DB4F48-729B-4C8F-B626-EA80745A0650}" destId="{A69E0E19-F104-49AC-A66A-B1A62F02594B}" srcOrd="0" destOrd="0" presId="urn:microsoft.com/office/officeart/2009/3/layout/StepUpProcess"/>
    <dgm:cxn modelId="{7CA2024B-E330-4EF4-BAF0-C14609F63821}" type="presParOf" srcId="{7C804A60-0C3A-4E0A-82A6-1FEBFCE47FA6}" destId="{1EB87E74-4679-403A-9201-99EDFE0F2459}" srcOrd="2" destOrd="0" presId="urn:microsoft.com/office/officeart/2009/3/layout/StepUpProcess"/>
    <dgm:cxn modelId="{8ADCB007-668D-48A5-BF58-6F2A45DC8686}" type="presParOf" srcId="{1EB87E74-4679-403A-9201-99EDFE0F2459}" destId="{74D1B9B1-45AD-4A16-8023-C15DD1D0152E}" srcOrd="0" destOrd="0" presId="urn:microsoft.com/office/officeart/2009/3/layout/StepUpProcess"/>
    <dgm:cxn modelId="{57004977-0449-42F2-9587-09E8BE1FE0B9}" type="presParOf" srcId="{1EB87E74-4679-403A-9201-99EDFE0F2459}" destId="{CE35B64D-8C7A-4057-B54C-8FE7027445E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B2D79-087B-4A75-8110-022D84DE551C}">
      <dsp:nvSpPr>
        <dsp:cNvPr id="0" name=""/>
        <dsp:cNvSpPr/>
      </dsp:nvSpPr>
      <dsp:spPr>
        <a:xfrm>
          <a:off x="0" y="0"/>
          <a:ext cx="3229686" cy="34290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tx1"/>
              </a:solidFill>
            </a:rPr>
            <a:t>ESTRUCTURA FINANCIERA</a:t>
          </a:r>
        </a:p>
      </dsp:txBody>
      <dsp:txXfrm>
        <a:off x="0" y="0"/>
        <a:ext cx="3229686" cy="342900"/>
      </dsp:txXfrm>
    </dsp:sp>
    <dsp:sp modelId="{1DB32A2F-5F4E-4B6E-AB4B-9C9B05B369B7}">
      <dsp:nvSpPr>
        <dsp:cNvPr id="0" name=""/>
        <dsp:cNvSpPr/>
      </dsp:nvSpPr>
      <dsp:spPr>
        <a:xfrm>
          <a:off x="0" y="342900"/>
          <a:ext cx="1614842" cy="720090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Interno</a:t>
          </a:r>
        </a:p>
      </dsp:txBody>
      <dsp:txXfrm>
        <a:off x="0" y="342900"/>
        <a:ext cx="1614842" cy="720090"/>
      </dsp:txXfrm>
    </dsp:sp>
    <dsp:sp modelId="{1C888D57-ACE5-4BCD-9C7A-31CD7E7F5F8C}">
      <dsp:nvSpPr>
        <dsp:cNvPr id="0" name=""/>
        <dsp:cNvSpPr/>
      </dsp:nvSpPr>
      <dsp:spPr>
        <a:xfrm>
          <a:off x="1614843" y="342900"/>
          <a:ext cx="1614842" cy="72009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Externo</a:t>
          </a:r>
        </a:p>
      </dsp:txBody>
      <dsp:txXfrm>
        <a:off x="1614843" y="342900"/>
        <a:ext cx="1614842" cy="720090"/>
      </dsp:txXfrm>
    </dsp:sp>
    <dsp:sp modelId="{B6355C46-C50F-4FEE-9832-2DB1D03DE6F7}">
      <dsp:nvSpPr>
        <dsp:cNvPr id="0" name=""/>
        <dsp:cNvSpPr/>
      </dsp:nvSpPr>
      <dsp:spPr>
        <a:xfrm>
          <a:off x="0" y="1062990"/>
          <a:ext cx="3229686" cy="8001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FD39B-55FF-4C87-94EE-952801BB9722}">
      <dsp:nvSpPr>
        <dsp:cNvPr id="0" name=""/>
        <dsp:cNvSpPr/>
      </dsp:nvSpPr>
      <dsp:spPr>
        <a:xfrm>
          <a:off x="0" y="1497385"/>
          <a:ext cx="3740426" cy="4914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No colinealidad</a:t>
          </a:r>
        </a:p>
      </dsp:txBody>
      <dsp:txXfrm>
        <a:off x="0" y="1497385"/>
        <a:ext cx="3740426" cy="265396"/>
      </dsp:txXfrm>
    </dsp:sp>
    <dsp:sp modelId="{217FCFC3-3077-4745-A75A-55AF7F0E2915}">
      <dsp:nvSpPr>
        <dsp:cNvPr id="0" name=""/>
        <dsp:cNvSpPr/>
      </dsp:nvSpPr>
      <dsp:spPr>
        <a:xfrm>
          <a:off x="0" y="1752952"/>
          <a:ext cx="3740426" cy="2260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&lt;10</a:t>
          </a:r>
        </a:p>
      </dsp:txBody>
      <dsp:txXfrm>
        <a:off x="0" y="1752952"/>
        <a:ext cx="3740426" cy="226078"/>
      </dsp:txXfrm>
    </dsp:sp>
    <dsp:sp modelId="{85341B2A-D3E3-4BF4-B7D1-03AE33A056FB}">
      <dsp:nvSpPr>
        <dsp:cNvPr id="0" name=""/>
        <dsp:cNvSpPr/>
      </dsp:nvSpPr>
      <dsp:spPr>
        <a:xfrm rot="10800000">
          <a:off x="0" y="748868"/>
          <a:ext cx="3740426" cy="755888"/>
        </a:xfrm>
        <a:prstGeom prst="upArrowCallou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Homocedasticidad</a:t>
          </a:r>
        </a:p>
      </dsp:txBody>
      <dsp:txXfrm rot="-10800000">
        <a:off x="0" y="748868"/>
        <a:ext cx="3740426" cy="265317"/>
      </dsp:txXfrm>
    </dsp:sp>
    <dsp:sp modelId="{A7988C52-AE29-4375-8C89-FC11BD8E3CDA}">
      <dsp:nvSpPr>
        <dsp:cNvPr id="0" name=""/>
        <dsp:cNvSpPr/>
      </dsp:nvSpPr>
      <dsp:spPr>
        <a:xfrm>
          <a:off x="0" y="1014185"/>
          <a:ext cx="3740426" cy="226010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&gt;0,05</a:t>
          </a:r>
        </a:p>
      </dsp:txBody>
      <dsp:txXfrm>
        <a:off x="0" y="1014185"/>
        <a:ext cx="3740426" cy="226010"/>
      </dsp:txXfrm>
    </dsp:sp>
    <dsp:sp modelId="{B0604A83-5A0D-4550-8B29-6A09A930BB12}">
      <dsp:nvSpPr>
        <dsp:cNvPr id="0" name=""/>
        <dsp:cNvSpPr/>
      </dsp:nvSpPr>
      <dsp:spPr>
        <a:xfrm rot="10800000">
          <a:off x="0" y="351"/>
          <a:ext cx="3740426" cy="755888"/>
        </a:xfrm>
        <a:prstGeom prst="upArrowCallou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Independencia</a:t>
          </a:r>
        </a:p>
      </dsp:txBody>
      <dsp:txXfrm rot="-10800000">
        <a:off x="0" y="351"/>
        <a:ext cx="3740426" cy="265317"/>
      </dsp:txXfrm>
    </dsp:sp>
    <dsp:sp modelId="{3B9D088D-E32B-4ECF-92AB-CA3535B47712}">
      <dsp:nvSpPr>
        <dsp:cNvPr id="0" name=""/>
        <dsp:cNvSpPr/>
      </dsp:nvSpPr>
      <dsp:spPr>
        <a:xfrm>
          <a:off x="0" y="265668"/>
          <a:ext cx="3740426" cy="226010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/>
            <a:t>1.5-2.5</a:t>
          </a:r>
          <a:endParaRPr lang="es-EC" sz="1400" kern="1200" dirty="0"/>
        </a:p>
      </dsp:txBody>
      <dsp:txXfrm>
        <a:off x="0" y="265668"/>
        <a:ext cx="3740426" cy="2260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2DA08-00E4-4477-B230-1920CDBC69C7}">
      <dsp:nvSpPr>
        <dsp:cNvPr id="0" name=""/>
        <dsp:cNvSpPr/>
      </dsp:nvSpPr>
      <dsp:spPr>
        <a:xfrm>
          <a:off x="0" y="408"/>
          <a:ext cx="2643809" cy="834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p-valor</a:t>
          </a:r>
        </a:p>
      </dsp:txBody>
      <dsp:txXfrm>
        <a:off x="0" y="408"/>
        <a:ext cx="2643809" cy="450811"/>
      </dsp:txXfrm>
    </dsp:sp>
    <dsp:sp modelId="{C3810CC3-5B09-46CE-9DEC-8F2AC8DE49AE}">
      <dsp:nvSpPr>
        <dsp:cNvPr id="0" name=""/>
        <dsp:cNvSpPr/>
      </dsp:nvSpPr>
      <dsp:spPr>
        <a:xfrm>
          <a:off x="0" y="434523"/>
          <a:ext cx="2643809" cy="3840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&lt;0,05</a:t>
          </a:r>
        </a:p>
      </dsp:txBody>
      <dsp:txXfrm>
        <a:off x="0" y="434523"/>
        <a:ext cx="2643809" cy="384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1C4A0-C31D-44DE-9CEB-F6A76ED64EFD}">
      <dsp:nvSpPr>
        <dsp:cNvPr id="0" name=""/>
        <dsp:cNvSpPr/>
      </dsp:nvSpPr>
      <dsp:spPr>
        <a:xfrm>
          <a:off x="0" y="710737"/>
          <a:ext cx="2146428" cy="1287857"/>
        </a:xfrm>
        <a:prstGeom prst="rect">
          <a:avLst/>
        </a:prstGeom>
        <a:noFill/>
        <a:ln w="25400" cap="flat" cmpd="sng" algn="ctr">
          <a:solidFill>
            <a:srgbClr val="F2E26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ysClr val="windowText" lastClr="000000"/>
              </a:solidFill>
            </a:rPr>
            <a:t>Nivel regional (América Latina y el Caribe)</a:t>
          </a:r>
          <a:endParaRPr lang="es-EC" sz="2200" kern="1200" dirty="0">
            <a:solidFill>
              <a:sysClr val="windowText" lastClr="000000"/>
            </a:solidFill>
          </a:endParaRPr>
        </a:p>
      </dsp:txBody>
      <dsp:txXfrm>
        <a:off x="0" y="710737"/>
        <a:ext cx="2146428" cy="1287857"/>
      </dsp:txXfrm>
    </dsp:sp>
    <dsp:sp modelId="{E166A3FD-2476-4D92-90C3-78EF26AFA581}">
      <dsp:nvSpPr>
        <dsp:cNvPr id="0" name=""/>
        <dsp:cNvSpPr/>
      </dsp:nvSpPr>
      <dsp:spPr>
        <a:xfrm>
          <a:off x="2361071" y="710737"/>
          <a:ext cx="2146428" cy="1287857"/>
        </a:xfrm>
        <a:prstGeom prst="rect">
          <a:avLst/>
        </a:pr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Nivel nacional (Ecuador)</a:t>
          </a:r>
          <a:endParaRPr lang="es-EC" sz="2200" kern="1200" dirty="0"/>
        </a:p>
      </dsp:txBody>
      <dsp:txXfrm>
        <a:off x="2361071" y="710737"/>
        <a:ext cx="2146428" cy="1287857"/>
      </dsp:txXfrm>
    </dsp:sp>
    <dsp:sp modelId="{EF51406C-A67E-45C1-AB7D-42626A78A6F2}">
      <dsp:nvSpPr>
        <dsp:cNvPr id="0" name=""/>
        <dsp:cNvSpPr/>
      </dsp:nvSpPr>
      <dsp:spPr>
        <a:xfrm>
          <a:off x="4722143" y="710737"/>
          <a:ext cx="2146428" cy="128785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Nivel sectorial (Inmobiliario)</a:t>
          </a:r>
          <a:endParaRPr lang="es-EC" sz="2200" kern="1200" dirty="0"/>
        </a:p>
      </dsp:txBody>
      <dsp:txXfrm>
        <a:off x="4722143" y="710737"/>
        <a:ext cx="2146428" cy="1287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C6BE6-6928-4487-8661-72D52F6640B2}">
      <dsp:nvSpPr>
        <dsp:cNvPr id="0" name=""/>
        <dsp:cNvSpPr/>
      </dsp:nvSpPr>
      <dsp:spPr>
        <a:xfrm>
          <a:off x="1996047" y="466140"/>
          <a:ext cx="5852110" cy="222165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2DF8C-9CDF-4EA4-B495-EDC128D376AF}">
      <dsp:nvSpPr>
        <dsp:cNvPr id="0" name=""/>
        <dsp:cNvSpPr/>
      </dsp:nvSpPr>
      <dsp:spPr>
        <a:xfrm>
          <a:off x="2154331" y="709791"/>
          <a:ext cx="2717531" cy="1900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H</a:t>
          </a:r>
          <a:r>
            <a:rPr lang="es-EC" sz="1900" b="1" kern="1200" baseline="-25000" dirty="0"/>
            <a:t>1: </a:t>
          </a:r>
          <a:r>
            <a:rPr lang="es-EC" sz="1900" kern="1200" dirty="0"/>
            <a:t>La decisión de estructura financiera incide en el nivel de endeudamiento del sector inmobiliario de la ciudad de Quito</a:t>
          </a:r>
          <a:endParaRPr lang="es-ES" sz="1900" kern="1200" dirty="0"/>
        </a:p>
      </dsp:txBody>
      <dsp:txXfrm>
        <a:off x="2154331" y="709791"/>
        <a:ext cx="2717531" cy="1900596"/>
      </dsp:txXfrm>
    </dsp:sp>
    <dsp:sp modelId="{181144E2-4CA0-4184-8C5B-4804FD42A830}">
      <dsp:nvSpPr>
        <dsp:cNvPr id="0" name=""/>
        <dsp:cNvSpPr/>
      </dsp:nvSpPr>
      <dsp:spPr>
        <a:xfrm>
          <a:off x="4949732" y="709791"/>
          <a:ext cx="2717531" cy="1900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H</a:t>
          </a:r>
          <a:r>
            <a:rPr lang="es-EC" sz="1900" b="1" kern="1200" baseline="-25000" dirty="0"/>
            <a:t>o</a:t>
          </a:r>
          <a:r>
            <a:rPr lang="es-EC" sz="1900" b="1" kern="1200" dirty="0"/>
            <a:t>:</a:t>
          </a:r>
          <a:r>
            <a:rPr lang="es-EC" sz="1900" kern="1200" dirty="0"/>
            <a:t> La decisión de estructura financiera no incide en el nivel de endeudamiento del sector inmobiliario de la ciudad de Quito</a:t>
          </a:r>
          <a:endParaRPr lang="es-ES" sz="1900" kern="1200" dirty="0"/>
        </a:p>
      </dsp:txBody>
      <dsp:txXfrm>
        <a:off x="4949732" y="709791"/>
        <a:ext cx="2717531" cy="1900596"/>
      </dsp:txXfrm>
    </dsp:sp>
    <dsp:sp modelId="{50B4743A-586E-4FEF-973C-1E6E761801FF}">
      <dsp:nvSpPr>
        <dsp:cNvPr id="0" name=""/>
        <dsp:cNvSpPr/>
      </dsp:nvSpPr>
      <dsp:spPr>
        <a:xfrm>
          <a:off x="1539548" y="37533"/>
          <a:ext cx="840017" cy="840017"/>
        </a:xfrm>
        <a:prstGeom prst="plus">
          <a:avLst>
            <a:gd name="adj" fmla="val 328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1F5AB-BE85-4399-8D7A-D01B612847CC}">
      <dsp:nvSpPr>
        <dsp:cNvPr id="0" name=""/>
        <dsp:cNvSpPr/>
      </dsp:nvSpPr>
      <dsp:spPr>
        <a:xfrm>
          <a:off x="7379365" y="337111"/>
          <a:ext cx="790604" cy="270933"/>
        </a:xfrm>
        <a:prstGeom prst="rect">
          <a:avLst/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25400" cap="flat" cmpd="sng" algn="ctr">
          <a:solidFill>
            <a:schemeClr val="accent3">
              <a:hueOff val="-5580972"/>
              <a:satOff val="-30571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F7E50-A94C-4061-BB65-BBE5C8029EED}">
      <dsp:nvSpPr>
        <dsp:cNvPr id="0" name=""/>
        <dsp:cNvSpPr/>
      </dsp:nvSpPr>
      <dsp:spPr>
        <a:xfrm>
          <a:off x="4922102" y="730029"/>
          <a:ext cx="494" cy="1815252"/>
        </a:xfrm>
        <a:prstGeom prst="line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3283F-491F-4513-A376-4198EF5E409C}">
      <dsp:nvSpPr>
        <dsp:cNvPr id="0" name=""/>
        <dsp:cNvSpPr/>
      </dsp:nvSpPr>
      <dsp:spPr>
        <a:xfrm>
          <a:off x="1098" y="17126"/>
          <a:ext cx="2204804" cy="881921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Enfoque</a:t>
          </a:r>
        </a:p>
      </dsp:txBody>
      <dsp:txXfrm>
        <a:off x="442059" y="17126"/>
        <a:ext cx="1322883" cy="881921"/>
      </dsp:txXfrm>
    </dsp:sp>
    <dsp:sp modelId="{884E1F81-30C0-4DFB-B8EB-029FF33E9F0D}">
      <dsp:nvSpPr>
        <dsp:cNvPr id="0" name=""/>
        <dsp:cNvSpPr/>
      </dsp:nvSpPr>
      <dsp:spPr>
        <a:xfrm>
          <a:off x="1919278" y="92090"/>
          <a:ext cx="1829987" cy="731995"/>
        </a:xfrm>
        <a:prstGeom prst="chevron">
          <a:avLst/>
        </a:prstGeom>
        <a:noFill/>
        <a:ln w="25400" cap="flat" cmpd="sng" algn="ctr">
          <a:solidFill>
            <a:schemeClr val="accent6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Mixto</a:t>
          </a:r>
        </a:p>
      </dsp:txBody>
      <dsp:txXfrm>
        <a:off x="2285276" y="92090"/>
        <a:ext cx="1097992" cy="731995"/>
      </dsp:txXfrm>
    </dsp:sp>
    <dsp:sp modelId="{95C3E9DA-DA3F-48F5-B22F-0C36CDF9AA18}">
      <dsp:nvSpPr>
        <dsp:cNvPr id="0" name=""/>
        <dsp:cNvSpPr/>
      </dsp:nvSpPr>
      <dsp:spPr>
        <a:xfrm>
          <a:off x="1098" y="1022517"/>
          <a:ext cx="2204804" cy="881921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kern="1200" dirty="0"/>
            <a:t>Alcance</a:t>
          </a:r>
        </a:p>
      </dsp:txBody>
      <dsp:txXfrm>
        <a:off x="442059" y="1022517"/>
        <a:ext cx="1322883" cy="881921"/>
      </dsp:txXfrm>
    </dsp:sp>
    <dsp:sp modelId="{2C493A30-05D9-430D-95DB-C0EE7F723D79}">
      <dsp:nvSpPr>
        <dsp:cNvPr id="0" name=""/>
        <dsp:cNvSpPr/>
      </dsp:nvSpPr>
      <dsp:spPr>
        <a:xfrm>
          <a:off x="1919278" y="1097480"/>
          <a:ext cx="1829987" cy="731995"/>
        </a:xfrm>
        <a:prstGeom prst="chevron">
          <a:avLst/>
        </a:prstGeom>
        <a:noFill/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Correlacional</a:t>
          </a:r>
        </a:p>
      </dsp:txBody>
      <dsp:txXfrm>
        <a:off x="2285276" y="1097480"/>
        <a:ext cx="1097992" cy="7319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AD6D8-2E52-4AFD-BD40-063A2E9BB07F}">
      <dsp:nvSpPr>
        <dsp:cNvPr id="0" name=""/>
        <dsp:cNvSpPr/>
      </dsp:nvSpPr>
      <dsp:spPr>
        <a:xfrm>
          <a:off x="940" y="149170"/>
          <a:ext cx="2200585" cy="110029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Información documental</a:t>
          </a:r>
        </a:p>
      </dsp:txBody>
      <dsp:txXfrm>
        <a:off x="33166" y="181396"/>
        <a:ext cx="2136133" cy="1035840"/>
      </dsp:txXfrm>
    </dsp:sp>
    <dsp:sp modelId="{BF4E7E74-BEF2-4DCA-8887-B59C5C813658}">
      <dsp:nvSpPr>
        <dsp:cNvPr id="0" name=""/>
        <dsp:cNvSpPr/>
      </dsp:nvSpPr>
      <dsp:spPr>
        <a:xfrm>
          <a:off x="2751672" y="149170"/>
          <a:ext cx="2200585" cy="110029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Datos secundarios</a:t>
          </a:r>
        </a:p>
      </dsp:txBody>
      <dsp:txXfrm>
        <a:off x="2783898" y="181396"/>
        <a:ext cx="2136133" cy="1035840"/>
      </dsp:txXfrm>
    </dsp:sp>
    <dsp:sp modelId="{63D8D765-980D-4D49-9DF5-B2254BAF4779}">
      <dsp:nvSpPr>
        <dsp:cNvPr id="0" name=""/>
        <dsp:cNvSpPr/>
      </dsp:nvSpPr>
      <dsp:spPr>
        <a:xfrm>
          <a:off x="5502404" y="149170"/>
          <a:ext cx="2200585" cy="110029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Fichas de observación</a:t>
          </a:r>
        </a:p>
      </dsp:txBody>
      <dsp:txXfrm>
        <a:off x="5534630" y="181396"/>
        <a:ext cx="2136133" cy="1035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8ABA2-A93E-4850-891B-7469E720027E}">
      <dsp:nvSpPr>
        <dsp:cNvPr id="0" name=""/>
        <dsp:cNvSpPr/>
      </dsp:nvSpPr>
      <dsp:spPr>
        <a:xfrm>
          <a:off x="1818007" y="2122767"/>
          <a:ext cx="407971" cy="1770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985" y="0"/>
              </a:lnTo>
              <a:lnTo>
                <a:pt x="203985" y="1770127"/>
              </a:lnTo>
              <a:lnTo>
                <a:pt x="407971" y="17701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1976579" y="2962418"/>
        <a:ext cx="90826" cy="90826"/>
      </dsp:txXfrm>
    </dsp:sp>
    <dsp:sp modelId="{E8CA1ADE-370F-4F3B-AD1B-F034267C5502}">
      <dsp:nvSpPr>
        <dsp:cNvPr id="0" name=""/>
        <dsp:cNvSpPr/>
      </dsp:nvSpPr>
      <dsp:spPr>
        <a:xfrm>
          <a:off x="1818007" y="2122767"/>
          <a:ext cx="407971" cy="885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985" y="0"/>
              </a:lnTo>
              <a:lnTo>
                <a:pt x="203985" y="885510"/>
              </a:lnTo>
              <a:lnTo>
                <a:pt x="407971" y="8855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1997618" y="2541148"/>
        <a:ext cx="48748" cy="48748"/>
      </dsp:txXfrm>
    </dsp:sp>
    <dsp:sp modelId="{F7995ABC-D189-43B4-A480-B4B79173DD8E}">
      <dsp:nvSpPr>
        <dsp:cNvPr id="0" name=""/>
        <dsp:cNvSpPr/>
      </dsp:nvSpPr>
      <dsp:spPr>
        <a:xfrm>
          <a:off x="1818007" y="2077047"/>
          <a:ext cx="4079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3985" y="45720"/>
              </a:lnTo>
              <a:lnTo>
                <a:pt x="203985" y="46613"/>
              </a:lnTo>
              <a:lnTo>
                <a:pt x="407971" y="466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2011793" y="2112568"/>
        <a:ext cx="20398" cy="20398"/>
      </dsp:txXfrm>
    </dsp:sp>
    <dsp:sp modelId="{DD62D995-BF0F-4832-91D1-C626C4049F08}">
      <dsp:nvSpPr>
        <dsp:cNvPr id="0" name=""/>
        <dsp:cNvSpPr/>
      </dsp:nvSpPr>
      <dsp:spPr>
        <a:xfrm>
          <a:off x="1818007" y="1239044"/>
          <a:ext cx="407971" cy="883723"/>
        </a:xfrm>
        <a:custGeom>
          <a:avLst/>
          <a:gdLst/>
          <a:ahLst/>
          <a:cxnLst/>
          <a:rect l="0" t="0" r="0" b="0"/>
          <a:pathLst>
            <a:path>
              <a:moveTo>
                <a:pt x="0" y="883723"/>
              </a:moveTo>
              <a:lnTo>
                <a:pt x="203985" y="883723"/>
              </a:lnTo>
              <a:lnTo>
                <a:pt x="203985" y="0"/>
              </a:lnTo>
              <a:lnTo>
                <a:pt x="40797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1997659" y="1656572"/>
        <a:ext cx="48667" cy="48667"/>
      </dsp:txXfrm>
    </dsp:sp>
    <dsp:sp modelId="{6F215113-A405-44E1-AEFE-1AA0658C309F}">
      <dsp:nvSpPr>
        <dsp:cNvPr id="0" name=""/>
        <dsp:cNvSpPr/>
      </dsp:nvSpPr>
      <dsp:spPr>
        <a:xfrm>
          <a:off x="1818007" y="354427"/>
          <a:ext cx="407971" cy="1768340"/>
        </a:xfrm>
        <a:custGeom>
          <a:avLst/>
          <a:gdLst/>
          <a:ahLst/>
          <a:cxnLst/>
          <a:rect l="0" t="0" r="0" b="0"/>
          <a:pathLst>
            <a:path>
              <a:moveTo>
                <a:pt x="0" y="1768340"/>
              </a:moveTo>
              <a:lnTo>
                <a:pt x="203985" y="1768340"/>
              </a:lnTo>
              <a:lnTo>
                <a:pt x="203985" y="0"/>
              </a:lnTo>
              <a:lnTo>
                <a:pt x="40797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1976623" y="1193227"/>
        <a:ext cx="90739" cy="90739"/>
      </dsp:txXfrm>
    </dsp:sp>
    <dsp:sp modelId="{C9A5D2FF-D54D-4B59-B500-F87E706F2742}">
      <dsp:nvSpPr>
        <dsp:cNvPr id="0" name=""/>
        <dsp:cNvSpPr/>
      </dsp:nvSpPr>
      <dsp:spPr>
        <a:xfrm rot="16200000">
          <a:off x="-440410" y="1768920"/>
          <a:ext cx="3809142" cy="707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Análisis factorial por componentes principales</a:t>
          </a:r>
        </a:p>
      </dsp:txBody>
      <dsp:txXfrm>
        <a:off x="-440410" y="1768920"/>
        <a:ext cx="3809142" cy="707693"/>
      </dsp:txXfrm>
    </dsp:sp>
    <dsp:sp modelId="{47B00033-C513-49A7-878B-694899EE48D2}">
      <dsp:nvSpPr>
        <dsp:cNvPr id="0" name=""/>
        <dsp:cNvSpPr/>
      </dsp:nvSpPr>
      <dsp:spPr>
        <a:xfrm>
          <a:off x="2225978" y="580"/>
          <a:ext cx="2321235" cy="707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Inspección</a:t>
          </a:r>
        </a:p>
      </dsp:txBody>
      <dsp:txXfrm>
        <a:off x="2225978" y="580"/>
        <a:ext cx="2321235" cy="707693"/>
      </dsp:txXfrm>
    </dsp:sp>
    <dsp:sp modelId="{185F5620-192F-4717-AD94-2D4A80428D3F}">
      <dsp:nvSpPr>
        <dsp:cNvPr id="0" name=""/>
        <dsp:cNvSpPr/>
      </dsp:nvSpPr>
      <dsp:spPr>
        <a:xfrm>
          <a:off x="2225978" y="885197"/>
          <a:ext cx="2321235" cy="707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Obtención</a:t>
          </a:r>
        </a:p>
      </dsp:txBody>
      <dsp:txXfrm>
        <a:off x="2225978" y="885197"/>
        <a:ext cx="2321235" cy="707693"/>
      </dsp:txXfrm>
    </dsp:sp>
    <dsp:sp modelId="{37CB2922-05F0-402A-9E3B-973A6DE3CE0E}">
      <dsp:nvSpPr>
        <dsp:cNvPr id="0" name=""/>
        <dsp:cNvSpPr/>
      </dsp:nvSpPr>
      <dsp:spPr>
        <a:xfrm>
          <a:off x="2225978" y="1769814"/>
          <a:ext cx="2321235" cy="707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Selección</a:t>
          </a:r>
        </a:p>
      </dsp:txBody>
      <dsp:txXfrm>
        <a:off x="2225978" y="1769814"/>
        <a:ext cx="2321235" cy="707693"/>
      </dsp:txXfrm>
    </dsp:sp>
    <dsp:sp modelId="{D561B359-7258-4ACA-9AC0-EC306964AC26}">
      <dsp:nvSpPr>
        <dsp:cNvPr id="0" name=""/>
        <dsp:cNvSpPr/>
      </dsp:nvSpPr>
      <dsp:spPr>
        <a:xfrm>
          <a:off x="2225978" y="2654431"/>
          <a:ext cx="2321235" cy="707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Rotación</a:t>
          </a:r>
        </a:p>
      </dsp:txBody>
      <dsp:txXfrm>
        <a:off x="2225978" y="2654431"/>
        <a:ext cx="2321235" cy="707693"/>
      </dsp:txXfrm>
    </dsp:sp>
    <dsp:sp modelId="{8F51D435-800E-4CCF-9DE9-C91A921CE1B0}">
      <dsp:nvSpPr>
        <dsp:cNvPr id="0" name=""/>
        <dsp:cNvSpPr/>
      </dsp:nvSpPr>
      <dsp:spPr>
        <a:xfrm>
          <a:off x="2225978" y="3539048"/>
          <a:ext cx="2321235" cy="707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Interpretación</a:t>
          </a:r>
        </a:p>
      </dsp:txBody>
      <dsp:txXfrm>
        <a:off x="2225978" y="3539048"/>
        <a:ext cx="2321235" cy="7076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42F7F-AE9D-411E-8755-ADAE91640BD4}">
      <dsp:nvSpPr>
        <dsp:cNvPr id="0" name=""/>
        <dsp:cNvSpPr/>
      </dsp:nvSpPr>
      <dsp:spPr>
        <a:xfrm>
          <a:off x="0" y="150989"/>
          <a:ext cx="4898886" cy="748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600" kern="1200" dirty="0"/>
            <a:t>Análisis factorial</a:t>
          </a:r>
        </a:p>
      </dsp:txBody>
      <dsp:txXfrm>
        <a:off x="0" y="150989"/>
        <a:ext cx="4898886" cy="748800"/>
      </dsp:txXfrm>
    </dsp:sp>
    <dsp:sp modelId="{1B0C03A0-2E66-49B7-89D1-C871CC17ACBE}">
      <dsp:nvSpPr>
        <dsp:cNvPr id="0" name=""/>
        <dsp:cNvSpPr/>
      </dsp:nvSpPr>
      <dsp:spPr>
        <a:xfrm>
          <a:off x="0" y="899789"/>
          <a:ext cx="4898886" cy="146308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600" kern="1200" dirty="0"/>
            <a:t>Prueba de esfericidad de Bartlett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600" kern="1200" dirty="0"/>
            <a:t>Resultado&lt;0,05</a:t>
          </a:r>
          <a:r>
            <a:rPr lang="es-EC" sz="2600" kern="1200" dirty="0">
              <a:sym typeface="Wingdings" panose="05000000000000000000" pitchFamily="2" charset="2"/>
            </a:rPr>
            <a:t>Si se aplica</a:t>
          </a:r>
          <a:endParaRPr lang="es-EC" sz="2600" kern="1200" dirty="0"/>
        </a:p>
      </dsp:txBody>
      <dsp:txXfrm>
        <a:off x="0" y="899789"/>
        <a:ext cx="4898886" cy="14630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86303-5200-49E6-8FA1-C63590695C09}">
      <dsp:nvSpPr>
        <dsp:cNvPr id="0" name=""/>
        <dsp:cNvSpPr/>
      </dsp:nvSpPr>
      <dsp:spPr>
        <a:xfrm>
          <a:off x="0" y="0"/>
          <a:ext cx="5445814" cy="851562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700" kern="1200" dirty="0"/>
            <a:t>Regresión lineal múltiple</a:t>
          </a:r>
        </a:p>
      </dsp:txBody>
      <dsp:txXfrm>
        <a:off x="0" y="0"/>
        <a:ext cx="5445814" cy="851562"/>
      </dsp:txXfrm>
    </dsp:sp>
    <dsp:sp modelId="{0E9B5DD6-5265-4453-AA16-2D6F6A4089E4}">
      <dsp:nvSpPr>
        <dsp:cNvPr id="0" name=""/>
        <dsp:cNvSpPr/>
      </dsp:nvSpPr>
      <dsp:spPr>
        <a:xfrm>
          <a:off x="2659" y="851562"/>
          <a:ext cx="1813498" cy="178828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u="sng" kern="1200" dirty="0">
              <a:solidFill>
                <a:sysClr val="windowText" lastClr="000000"/>
              </a:solidFill>
            </a:rPr>
            <a:t>Independencia</a:t>
          </a:r>
        </a:p>
      </dsp:txBody>
      <dsp:txXfrm>
        <a:off x="2659" y="851562"/>
        <a:ext cx="1813498" cy="1788281"/>
      </dsp:txXfrm>
    </dsp:sp>
    <dsp:sp modelId="{1C0794B4-3250-4A95-A720-FEE503849DD8}">
      <dsp:nvSpPr>
        <dsp:cNvPr id="0" name=""/>
        <dsp:cNvSpPr/>
      </dsp:nvSpPr>
      <dsp:spPr>
        <a:xfrm>
          <a:off x="1816158" y="851562"/>
          <a:ext cx="1813498" cy="178828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u="sng" kern="1200" dirty="0">
              <a:solidFill>
                <a:sysClr val="windowText" lastClr="000000"/>
              </a:solidFill>
            </a:rPr>
            <a:t>No colinealidad</a:t>
          </a:r>
        </a:p>
      </dsp:txBody>
      <dsp:txXfrm>
        <a:off x="1816158" y="851562"/>
        <a:ext cx="1813498" cy="1788281"/>
      </dsp:txXfrm>
    </dsp:sp>
    <dsp:sp modelId="{7A1C8B08-6ACA-424E-BCCA-F0465CBDBA99}">
      <dsp:nvSpPr>
        <dsp:cNvPr id="0" name=""/>
        <dsp:cNvSpPr/>
      </dsp:nvSpPr>
      <dsp:spPr>
        <a:xfrm>
          <a:off x="3629656" y="851562"/>
          <a:ext cx="1813498" cy="178828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u="sng" kern="1200" dirty="0">
              <a:solidFill>
                <a:sysClr val="windowText" lastClr="000000"/>
              </a:solidFill>
            </a:rPr>
            <a:t>Homocedasticidad</a:t>
          </a:r>
        </a:p>
      </dsp:txBody>
      <dsp:txXfrm>
        <a:off x="3629656" y="851562"/>
        <a:ext cx="1813498" cy="1788281"/>
      </dsp:txXfrm>
    </dsp:sp>
    <dsp:sp modelId="{11C0E53A-388B-44D9-8A44-275582267102}">
      <dsp:nvSpPr>
        <dsp:cNvPr id="0" name=""/>
        <dsp:cNvSpPr/>
      </dsp:nvSpPr>
      <dsp:spPr>
        <a:xfrm>
          <a:off x="0" y="2639844"/>
          <a:ext cx="5445814" cy="198697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4B564-FA8A-4D10-BAAA-A3A0B878F193}">
      <dsp:nvSpPr>
        <dsp:cNvPr id="0" name=""/>
        <dsp:cNvSpPr/>
      </dsp:nvSpPr>
      <dsp:spPr>
        <a:xfrm rot="5400000">
          <a:off x="311698" y="736523"/>
          <a:ext cx="934720" cy="155535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B90A4-ABD0-4164-918F-C64E951FD3DF}">
      <dsp:nvSpPr>
        <dsp:cNvPr id="0" name=""/>
        <dsp:cNvSpPr/>
      </dsp:nvSpPr>
      <dsp:spPr>
        <a:xfrm>
          <a:off x="155670" y="1201239"/>
          <a:ext cx="1404181" cy="1230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Aplicación ajuste por MCO con R</a:t>
          </a:r>
          <a:r>
            <a:rPr lang="es-EC" sz="1400" kern="1200" baseline="30000" dirty="0"/>
            <a:t>2</a:t>
          </a:r>
          <a:r>
            <a:rPr lang="es-EC" sz="1400" kern="1200" dirty="0"/>
            <a:t> </a:t>
          </a:r>
          <a:endParaRPr lang="es-ES" sz="1400" kern="1200" dirty="0"/>
        </a:p>
      </dsp:txBody>
      <dsp:txXfrm>
        <a:off x="155670" y="1201239"/>
        <a:ext cx="1404181" cy="1230847"/>
      </dsp:txXfrm>
    </dsp:sp>
    <dsp:sp modelId="{7C574EF9-7AF7-4984-B328-A588258E0E3D}">
      <dsp:nvSpPr>
        <dsp:cNvPr id="0" name=""/>
        <dsp:cNvSpPr/>
      </dsp:nvSpPr>
      <dsp:spPr>
        <a:xfrm>
          <a:off x="1294912" y="622017"/>
          <a:ext cx="264939" cy="264939"/>
        </a:xfrm>
        <a:prstGeom prst="triangle">
          <a:avLst>
            <a:gd name="adj" fmla="val 100000"/>
          </a:avLst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 w="25400" cap="flat" cmpd="sng" algn="ctr">
          <a:solidFill>
            <a:schemeClr val="accent3">
              <a:hueOff val="-2790486"/>
              <a:satOff val="-15286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1B9B1-45AD-4A16-8023-C15DD1D0152E}">
      <dsp:nvSpPr>
        <dsp:cNvPr id="0" name=""/>
        <dsp:cNvSpPr/>
      </dsp:nvSpPr>
      <dsp:spPr>
        <a:xfrm rot="5400000">
          <a:off x="2030691" y="311157"/>
          <a:ext cx="934720" cy="155535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25400" cap="flat" cmpd="sng" algn="ctr">
          <a:solidFill>
            <a:schemeClr val="accent3">
              <a:hueOff val="-5580972"/>
              <a:satOff val="-30571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5B64D-8C7A-4057-B54C-8FE7027445E9}">
      <dsp:nvSpPr>
        <dsp:cNvPr id="0" name=""/>
        <dsp:cNvSpPr/>
      </dsp:nvSpPr>
      <dsp:spPr>
        <a:xfrm>
          <a:off x="1874663" y="775873"/>
          <a:ext cx="1404181" cy="1230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Relación lineal de variables con coeficientes estandarizados (Beta)</a:t>
          </a:r>
        </a:p>
      </dsp:txBody>
      <dsp:txXfrm>
        <a:off x="1874663" y="775873"/>
        <a:ext cx="1404181" cy="1230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oogle Shape;12;p11"/>
          <p:cNvGraphicFramePr/>
          <p:nvPr/>
        </p:nvGraphicFramePr>
        <p:xfrm>
          <a:off x="0" y="981075"/>
          <a:ext cx="12192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r:id="rId3" imgW="12192000" imgH="5616575" progId="">
                  <p:embed/>
                </p:oleObj>
              </mc:Choice>
              <mc:Fallback>
                <p:oleObj r:id="rId3" imgW="12192000" imgH="5616575" progId="">
                  <p:embed/>
                  <p:pic>
                    <p:nvPicPr>
                      <p:cNvPr id="12" name="Google Shape;12;p1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0" y="981075"/>
                        <a:ext cx="12192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Google Shape;13;p11"/>
          <p:cNvSpPr/>
          <p:nvPr/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1"/>
          <p:cNvSpPr/>
          <p:nvPr/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1"/>
          <p:cNvSpPr/>
          <p:nvPr/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1" descr="bannner 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722938"/>
            <a:ext cx="12192000" cy="113506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"/>
          <p:cNvSpPr/>
          <p:nvPr/>
        </p:nvSpPr>
        <p:spPr>
          <a:xfrm>
            <a:off x="289984" y="260353"/>
            <a:ext cx="1056216" cy="79216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11"/>
          <p:cNvPicPr preferRelativeResize="0"/>
          <p:nvPr/>
        </p:nvPicPr>
        <p:blipFill rotWithShape="1">
          <a:blip r:embed="rId6">
            <a:alphaModFix/>
          </a:blip>
          <a:srcRect t="38805" b="30597"/>
          <a:stretch/>
        </p:blipFill>
        <p:spPr>
          <a:xfrm>
            <a:off x="47755" y="188640"/>
            <a:ext cx="3840000" cy="624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92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5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533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 rot="5400000">
            <a:off x="7285037" y="1828804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7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801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623392" y="1556794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818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3021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2491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Google Shape;33;p15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953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Sólo el títu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7940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4380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5" name="Google Shape;45;p19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0428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3"/>
            <a:ext cx="12192000" cy="62071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9EB786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0"/>
          <p:cNvSpPr/>
          <p:nvPr/>
        </p:nvSpPr>
        <p:spPr>
          <a:xfrm rot="10800000">
            <a:off x="2" y="6308728"/>
            <a:ext cx="10513484" cy="5492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9EB786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Google Shape;8;p10"/>
          <p:cNvCxnSpPr/>
          <p:nvPr/>
        </p:nvCxnSpPr>
        <p:spPr>
          <a:xfrm>
            <a:off x="33869" y="6296025"/>
            <a:ext cx="8879417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9;p10"/>
          <p:cNvCxnSpPr/>
          <p:nvPr/>
        </p:nvCxnSpPr>
        <p:spPr>
          <a:xfrm>
            <a:off x="33869" y="6245225"/>
            <a:ext cx="8879417" cy="0"/>
          </a:xfrm>
          <a:prstGeom prst="straightConnector1">
            <a:avLst/>
          </a:prstGeom>
          <a:noFill/>
          <a:ln w="381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Google Shape;10;p10"/>
          <p:cNvPicPr preferRelativeResize="0"/>
          <p:nvPr/>
        </p:nvPicPr>
        <p:blipFill rotWithShape="1">
          <a:blip r:embed="rId13">
            <a:alphaModFix/>
          </a:blip>
          <a:srcRect l="7594" t="38805" r="7258" b="30597"/>
          <a:stretch/>
        </p:blipFill>
        <p:spPr>
          <a:xfrm>
            <a:off x="8880312" y="5906861"/>
            <a:ext cx="3269713" cy="624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77355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7.png"/><Relationship Id="rId7" Type="http://schemas.openxmlformats.org/officeDocument/2006/relationships/diagramColors" Target="../diagrams/colors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12" Type="http://schemas.microsoft.com/office/2007/relationships/diagramDrawing" Target="../diagrams/drawing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openxmlformats.org/officeDocument/2006/relationships/diagramColors" Target="../diagrams/colors11.xml"/><Relationship Id="rId5" Type="http://schemas.openxmlformats.org/officeDocument/2006/relationships/diagramColors" Target="../diagrams/colors10.xml"/><Relationship Id="rId10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10.xml"/><Relationship Id="rId9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image" Target="../media/image4.png"/><Relationship Id="rId2" Type="http://schemas.openxmlformats.org/officeDocument/2006/relationships/slide" Target="slide3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6426CBB-C0B6-466D-BC12-82DE2BACBBA7}"/>
              </a:ext>
            </a:extLst>
          </p:cNvPr>
          <p:cNvSpPr txBox="1"/>
          <p:nvPr/>
        </p:nvSpPr>
        <p:spPr>
          <a:xfrm>
            <a:off x="3398290" y="257628"/>
            <a:ext cx="727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DEPARTAMENTO DE CIENCIAS ECONÓMICAS, ADMINISTRATIVAS Y DEL COMERCIO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6082394-1B7A-46C9-BCEC-F46A1E3C019B}"/>
              </a:ext>
            </a:extLst>
          </p:cNvPr>
          <p:cNvSpPr txBox="1"/>
          <p:nvPr/>
        </p:nvSpPr>
        <p:spPr>
          <a:xfrm>
            <a:off x="3282284" y="2343855"/>
            <a:ext cx="7748516" cy="1021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C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“ANÁLISIS DE LA ESTRUCTURA DE FINANCIAMIENTO Y SU INCIDENCIA EN EL NIVEL DE ENDEUDAMIENTO DEL SECTOR INMOBILIARIO DE LA CIUDAD DE QUITO DURANTE EL PERÍODO PRE-PANDEMIA Y PANDEMIA (2016-2020)”</a:t>
            </a:r>
            <a:endParaRPr lang="es-ES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63D9464-2BC8-4730-B8F6-623C99A2288F}"/>
              </a:ext>
            </a:extLst>
          </p:cNvPr>
          <p:cNvSpPr txBox="1"/>
          <p:nvPr/>
        </p:nvSpPr>
        <p:spPr>
          <a:xfrm>
            <a:off x="4926840" y="3761871"/>
            <a:ext cx="4217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AUTORA:</a:t>
            </a:r>
            <a:r>
              <a:rPr lang="es-ES" dirty="0"/>
              <a:t> PAOLA ELIZABETH PÉREZ AIÑA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4882142-3ED5-410D-ABD1-91F3455D70A7}"/>
              </a:ext>
            </a:extLst>
          </p:cNvPr>
          <p:cNvSpPr txBox="1"/>
          <p:nvPr/>
        </p:nvSpPr>
        <p:spPr>
          <a:xfrm>
            <a:off x="3860607" y="4311892"/>
            <a:ext cx="659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DIRECTORA DE TESIS: </a:t>
            </a:r>
            <a:r>
              <a:rPr lang="es-EC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ING. KAROL NATALIA BENÍTEZ BURBANO MGS.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91F0288-CB93-4531-B6F4-BF2341CB51DA}"/>
              </a:ext>
            </a:extLst>
          </p:cNvPr>
          <p:cNvSpPr txBox="1"/>
          <p:nvPr/>
        </p:nvSpPr>
        <p:spPr>
          <a:xfrm>
            <a:off x="3282284" y="1441941"/>
            <a:ext cx="7748516" cy="703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DE TITULACIÓN, PREVIO A LA OBTENCIÓN DEL TÍTULO DE LICENCIADA EN FINANZAS, CONTADORA PÚBLICA - AUDITORA</a:t>
            </a:r>
            <a:endParaRPr lang="es-E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7C3BB4A-FB9F-4B70-8229-BFC08FB94F8B}"/>
              </a:ext>
            </a:extLst>
          </p:cNvPr>
          <p:cNvSpPr txBox="1"/>
          <p:nvPr/>
        </p:nvSpPr>
        <p:spPr>
          <a:xfrm>
            <a:off x="3739484" y="4861913"/>
            <a:ext cx="659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FEBRERO 2022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470E5B1-85FE-4BA1-8B62-ADED25FAFE86}"/>
              </a:ext>
            </a:extLst>
          </p:cNvPr>
          <p:cNvSpPr txBox="1"/>
          <p:nvPr/>
        </p:nvSpPr>
        <p:spPr>
          <a:xfrm>
            <a:off x="5274861" y="717305"/>
            <a:ext cx="60937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s-ES" sz="1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sz="1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CARRERA DE FINANZAS Y AUDITORÍA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4918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C399E-19AE-4B35-8E6D-55BBCC7F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chemeClr val="accent2"/>
                </a:solidFill>
              </a:rPr>
              <a:t>Metodología: Recolección y tratamiento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478DC4D5-06A1-4AA7-A6E9-27D589E4FE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769774"/>
              </p:ext>
            </p:extLst>
          </p:nvPr>
        </p:nvGraphicFramePr>
        <p:xfrm>
          <a:off x="133350" y="571500"/>
          <a:ext cx="3750365" cy="192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83BCD63-CB26-496A-B5E6-C557582FC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3514864"/>
              </p:ext>
            </p:extLst>
          </p:nvPr>
        </p:nvGraphicFramePr>
        <p:xfrm>
          <a:off x="4276035" y="1094432"/>
          <a:ext cx="7703930" cy="1398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Diagrama de flujo: proceso alternativo 7">
            <a:extLst>
              <a:ext uri="{FF2B5EF4-FFF2-40B4-BE49-F238E27FC236}">
                <a16:creationId xmlns:a16="http://schemas.microsoft.com/office/drawing/2014/main" id="{7FFD39F6-3C41-4732-A057-364BEEE92E42}"/>
              </a:ext>
            </a:extLst>
          </p:cNvPr>
          <p:cNvSpPr/>
          <p:nvPr/>
        </p:nvSpPr>
        <p:spPr>
          <a:xfrm>
            <a:off x="4276035" y="702365"/>
            <a:ext cx="7703930" cy="392068"/>
          </a:xfrm>
          <a:prstGeom prst="flowChartAlternateProcess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Instrumentos de recolección de datos</a:t>
            </a:r>
          </a:p>
        </p:txBody>
      </p:sp>
      <p:sp>
        <p:nvSpPr>
          <p:cNvPr id="14" name="Elipse 13">
            <a:hlinkClick r:id="rId12" action="ppaction://hlinksldjump"/>
            <a:extLst>
              <a:ext uri="{FF2B5EF4-FFF2-40B4-BE49-F238E27FC236}">
                <a16:creationId xmlns:a16="http://schemas.microsoft.com/office/drawing/2014/main" id="{D474D243-6EE2-455A-9BC5-2FD5DC60D532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9D6B4146-5889-44DC-92DB-5B30FAC1ADDB}"/>
              </a:ext>
            </a:extLst>
          </p:cNvPr>
          <p:cNvSpPr txBox="1">
            <a:spLocks/>
          </p:cNvSpPr>
          <p:nvPr/>
        </p:nvSpPr>
        <p:spPr>
          <a:xfrm>
            <a:off x="1007165" y="249943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>
                <a:solidFill>
                  <a:schemeClr val="accent2"/>
                </a:solidFill>
              </a:rPr>
              <a:t>Población objeto de estudio</a:t>
            </a:r>
            <a:endParaRPr lang="es-ES" dirty="0"/>
          </a:p>
        </p:txBody>
      </p:sp>
      <p:sp>
        <p:nvSpPr>
          <p:cNvPr id="32" name="Globo: flecha hacia abajo 31">
            <a:extLst>
              <a:ext uri="{FF2B5EF4-FFF2-40B4-BE49-F238E27FC236}">
                <a16:creationId xmlns:a16="http://schemas.microsoft.com/office/drawing/2014/main" id="{04DA8DCA-738B-4534-BA49-F507311E2709}"/>
              </a:ext>
            </a:extLst>
          </p:cNvPr>
          <p:cNvSpPr/>
          <p:nvPr/>
        </p:nvSpPr>
        <p:spPr>
          <a:xfrm>
            <a:off x="1875184" y="3015450"/>
            <a:ext cx="1563756" cy="485352"/>
          </a:xfrm>
          <a:prstGeom prst="downArrowCallou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Al 11/11/2021</a:t>
            </a:r>
          </a:p>
        </p:txBody>
      </p:sp>
      <p:sp>
        <p:nvSpPr>
          <p:cNvPr id="37" name="Flecha: pentágono 36">
            <a:extLst>
              <a:ext uri="{FF2B5EF4-FFF2-40B4-BE49-F238E27FC236}">
                <a16:creationId xmlns:a16="http://schemas.microsoft.com/office/drawing/2014/main" id="{4E5B0522-ED0B-4972-A673-B324755BC5C5}"/>
              </a:ext>
            </a:extLst>
          </p:cNvPr>
          <p:cNvSpPr/>
          <p:nvPr/>
        </p:nvSpPr>
        <p:spPr>
          <a:xfrm>
            <a:off x="147123" y="3566244"/>
            <a:ext cx="1298711" cy="450574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Empresas medianas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CD50D1A-6A59-463B-A230-5AB7F88F4FFF}"/>
              </a:ext>
            </a:extLst>
          </p:cNvPr>
          <p:cNvSpPr/>
          <p:nvPr/>
        </p:nvSpPr>
        <p:spPr>
          <a:xfrm>
            <a:off x="1551855" y="3566243"/>
            <a:ext cx="2080591" cy="4505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ysClr val="windowText" lastClr="000000"/>
                </a:solidFill>
              </a:rPr>
              <a:t>24 empresas</a:t>
            </a:r>
          </a:p>
        </p:txBody>
      </p:sp>
      <p:graphicFrame>
        <p:nvGraphicFramePr>
          <p:cNvPr id="39" name="Tabla 38">
            <a:extLst>
              <a:ext uri="{FF2B5EF4-FFF2-40B4-BE49-F238E27FC236}">
                <a16:creationId xmlns:a16="http://schemas.microsoft.com/office/drawing/2014/main" id="{66BA098C-8063-46F1-8BFA-F50EE0C05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30277"/>
              </p:ext>
            </p:extLst>
          </p:nvPr>
        </p:nvGraphicFramePr>
        <p:xfrm>
          <a:off x="275258" y="4261701"/>
          <a:ext cx="3466548" cy="1712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726">
                  <a:extLst>
                    <a:ext uri="{9D8B030D-6E8A-4147-A177-3AD203B41FA5}">
                      <a16:colId xmlns:a16="http://schemas.microsoft.com/office/drawing/2014/main" val="2819799598"/>
                    </a:ext>
                  </a:extLst>
                </a:gridCol>
                <a:gridCol w="2016926">
                  <a:extLst>
                    <a:ext uri="{9D8B030D-6E8A-4147-A177-3AD203B41FA5}">
                      <a16:colId xmlns:a16="http://schemas.microsoft.com/office/drawing/2014/main" val="3624043574"/>
                    </a:ext>
                  </a:extLst>
                </a:gridCol>
                <a:gridCol w="887896">
                  <a:extLst>
                    <a:ext uri="{9D8B030D-6E8A-4147-A177-3AD203B41FA5}">
                      <a16:colId xmlns:a16="http://schemas.microsoft.com/office/drawing/2014/main" val="409501472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ysClr val="windowText" lastClr="000000"/>
                          </a:solidFill>
                          <a:effectLst/>
                        </a:rPr>
                        <a:t>Año</a:t>
                      </a:r>
                      <a:endParaRPr lang="es-EC" sz="11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Descripción</a:t>
                      </a:r>
                      <a:endParaRPr lang="es-EC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Total</a:t>
                      </a:r>
                      <a:endParaRPr lang="es-EC" sz="11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592131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2016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Empresas inmobiliarias dedicadas a la </a:t>
                      </a:r>
                      <a:r>
                        <a:rPr lang="es-E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compra - venta, alquiler y explotación de bienes inmuebles propios o arrendados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24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9337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2017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24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924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2018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24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2845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2019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24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06172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</a:rPr>
                        <a:t>2020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24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4707"/>
                  </a:ext>
                </a:extLst>
              </a:tr>
              <a:tr h="18986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Total observaciones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120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02292"/>
                  </a:ext>
                </a:extLst>
              </a:tr>
            </a:tbl>
          </a:graphicData>
        </a:graphic>
      </p:graphicFrame>
      <p:sp>
        <p:nvSpPr>
          <p:cNvPr id="40" name="Rectángulo 39">
            <a:extLst>
              <a:ext uri="{FF2B5EF4-FFF2-40B4-BE49-F238E27FC236}">
                <a16:creationId xmlns:a16="http://schemas.microsoft.com/office/drawing/2014/main" id="{B092E828-9E9A-4D98-BD64-E096F85096CC}"/>
              </a:ext>
            </a:extLst>
          </p:cNvPr>
          <p:cNvSpPr/>
          <p:nvPr/>
        </p:nvSpPr>
        <p:spPr>
          <a:xfrm>
            <a:off x="5404643" y="3285209"/>
            <a:ext cx="735496" cy="27266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b="1" spc="300" dirty="0">
                <a:solidFill>
                  <a:sysClr val="windowText" lastClr="000000"/>
                </a:solidFill>
              </a:rPr>
              <a:t>CARACTERIZACIÓN MUESTRA ELEGIDA</a:t>
            </a:r>
          </a:p>
        </p:txBody>
      </p:sp>
      <p:sp>
        <p:nvSpPr>
          <p:cNvPr id="41" name="Diagrama de flujo: proceso alternativo 40">
            <a:extLst>
              <a:ext uri="{FF2B5EF4-FFF2-40B4-BE49-F238E27FC236}">
                <a16:creationId xmlns:a16="http://schemas.microsoft.com/office/drawing/2014/main" id="{AC8A9191-3120-43A7-B006-914A28681540}"/>
              </a:ext>
            </a:extLst>
          </p:cNvPr>
          <p:cNvSpPr/>
          <p:nvPr/>
        </p:nvSpPr>
        <p:spPr>
          <a:xfrm>
            <a:off x="7198534" y="3303149"/>
            <a:ext cx="3723033" cy="556586"/>
          </a:xfrm>
          <a:prstGeom prst="flowChartAlternateProces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800" b="1" dirty="0">
                <a:solidFill>
                  <a:sysClr val="windowText" lastClr="000000"/>
                </a:solidFill>
              </a:rPr>
              <a:t>Resultados</a:t>
            </a:r>
          </a:p>
        </p:txBody>
      </p:sp>
      <p:sp>
        <p:nvSpPr>
          <p:cNvPr id="42" name="Diagrama de flujo: proceso alternativo 41">
            <a:extLst>
              <a:ext uri="{FF2B5EF4-FFF2-40B4-BE49-F238E27FC236}">
                <a16:creationId xmlns:a16="http://schemas.microsoft.com/office/drawing/2014/main" id="{62703DC4-C6E5-4D86-9BAC-3E06021B5EAF}"/>
              </a:ext>
            </a:extLst>
          </p:cNvPr>
          <p:cNvSpPr/>
          <p:nvPr/>
        </p:nvSpPr>
        <p:spPr>
          <a:xfrm>
            <a:off x="7198535" y="4231760"/>
            <a:ext cx="3723033" cy="556586"/>
          </a:xfrm>
          <a:prstGeom prst="flowChartAlternateProcess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800" b="1" dirty="0">
                <a:solidFill>
                  <a:sysClr val="windowText" lastClr="000000"/>
                </a:solidFill>
              </a:rPr>
              <a:t>Posición ranking empresarial</a:t>
            </a:r>
          </a:p>
        </p:txBody>
      </p:sp>
      <p:sp>
        <p:nvSpPr>
          <p:cNvPr id="43" name="Diagrama de flujo: proceso alternativo 42">
            <a:extLst>
              <a:ext uri="{FF2B5EF4-FFF2-40B4-BE49-F238E27FC236}">
                <a16:creationId xmlns:a16="http://schemas.microsoft.com/office/drawing/2014/main" id="{F46848BC-F53B-40E1-B09C-CB0D573AAE5C}"/>
              </a:ext>
            </a:extLst>
          </p:cNvPr>
          <p:cNvSpPr/>
          <p:nvPr/>
        </p:nvSpPr>
        <p:spPr>
          <a:xfrm>
            <a:off x="7198535" y="5250116"/>
            <a:ext cx="3723033" cy="556586"/>
          </a:xfrm>
          <a:prstGeom prst="flowChartAlternateProcess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800" b="1" dirty="0">
                <a:solidFill>
                  <a:sysClr val="windowText" lastClr="000000"/>
                </a:solidFill>
              </a:rPr>
              <a:t>Tipos de compañía</a:t>
            </a:r>
          </a:p>
        </p:txBody>
      </p:sp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EFA59985-62EE-49EE-BA95-ABEE5765B4BE}"/>
              </a:ext>
            </a:extLst>
          </p:cNvPr>
          <p:cNvSpPr/>
          <p:nvPr/>
        </p:nvSpPr>
        <p:spPr>
          <a:xfrm>
            <a:off x="6112566" y="3474850"/>
            <a:ext cx="839304" cy="40584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5338B604-DC92-4218-8700-603036CCFF9D}"/>
              </a:ext>
            </a:extLst>
          </p:cNvPr>
          <p:cNvSpPr/>
          <p:nvPr/>
        </p:nvSpPr>
        <p:spPr>
          <a:xfrm>
            <a:off x="6112566" y="4368124"/>
            <a:ext cx="839304" cy="40584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6" name="Flecha: a la derecha 45">
            <a:extLst>
              <a:ext uri="{FF2B5EF4-FFF2-40B4-BE49-F238E27FC236}">
                <a16:creationId xmlns:a16="http://schemas.microsoft.com/office/drawing/2014/main" id="{24A155D8-14AB-4948-9518-E68C0CCB4B2D}"/>
              </a:ext>
            </a:extLst>
          </p:cNvPr>
          <p:cNvSpPr/>
          <p:nvPr/>
        </p:nvSpPr>
        <p:spPr>
          <a:xfrm>
            <a:off x="6112566" y="5386480"/>
            <a:ext cx="839304" cy="405842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902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C399E-19AE-4B35-8E6D-55BBCC7F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45" y="0"/>
            <a:ext cx="12058650" cy="1143000"/>
          </a:xfrm>
        </p:spPr>
        <p:txBody>
          <a:bodyPr/>
          <a:lstStyle/>
          <a:p>
            <a:r>
              <a:rPr lang="es-ES" dirty="0">
                <a:solidFill>
                  <a:schemeClr val="accent2"/>
                </a:solidFill>
              </a:rPr>
              <a:t>Herramientas de investigación y método de análisis de datos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DDB840E-D8E2-43BE-80CB-9DF43F0CB4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626427"/>
              </p:ext>
            </p:extLst>
          </p:nvPr>
        </p:nvGraphicFramePr>
        <p:xfrm>
          <a:off x="83932" y="840942"/>
          <a:ext cx="5601252" cy="424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echa: pentágono 7">
            <a:extLst>
              <a:ext uri="{FF2B5EF4-FFF2-40B4-BE49-F238E27FC236}">
                <a16:creationId xmlns:a16="http://schemas.microsoft.com/office/drawing/2014/main" id="{BA7FDFD5-5856-43D6-BDEE-5421592B140C}"/>
              </a:ext>
            </a:extLst>
          </p:cNvPr>
          <p:cNvSpPr/>
          <p:nvPr/>
        </p:nvSpPr>
        <p:spPr>
          <a:xfrm>
            <a:off x="443948" y="5373756"/>
            <a:ext cx="1683026" cy="583096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SPSS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839042F-B1EE-4415-A422-BCEC9A7E6F18}"/>
              </a:ext>
            </a:extLst>
          </p:cNvPr>
          <p:cNvSpPr/>
          <p:nvPr/>
        </p:nvSpPr>
        <p:spPr>
          <a:xfrm>
            <a:off x="2221948" y="5369358"/>
            <a:ext cx="3039165" cy="6096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ysClr val="windowText" lastClr="000000"/>
                </a:solidFill>
              </a:rPr>
              <a:t>Reducción de dimensiones-Factor</a:t>
            </a:r>
          </a:p>
        </p:txBody>
      </p:sp>
      <p:sp>
        <p:nvSpPr>
          <p:cNvPr id="10" name="Elipse 9">
            <a:hlinkClick r:id="rId7" action="ppaction://hlinksldjump"/>
            <a:extLst>
              <a:ext uri="{FF2B5EF4-FFF2-40B4-BE49-F238E27FC236}">
                <a16:creationId xmlns:a16="http://schemas.microsoft.com/office/drawing/2014/main" id="{B24A2EED-11D0-4E56-BBB5-8940E5D173B6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sp>
        <p:nvSpPr>
          <p:cNvPr id="11" name="Globo: flecha hacia abajo 10">
            <a:extLst>
              <a:ext uri="{FF2B5EF4-FFF2-40B4-BE49-F238E27FC236}">
                <a16:creationId xmlns:a16="http://schemas.microsoft.com/office/drawing/2014/main" id="{8F2B0461-A5AB-48DF-A4DC-DEB9E0F351B0}"/>
              </a:ext>
            </a:extLst>
          </p:cNvPr>
          <p:cNvSpPr/>
          <p:nvPr/>
        </p:nvSpPr>
        <p:spPr>
          <a:xfrm>
            <a:off x="6506817" y="755374"/>
            <a:ext cx="5247861" cy="848139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Modelo de regresión lineal múltiple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CDA4C31-B568-4E22-B002-3FC9D6A922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6817" y="1603513"/>
            <a:ext cx="5260089" cy="477078"/>
          </a:xfrm>
          <a:prstGeom prst="rect">
            <a:avLst/>
          </a:prstGeom>
        </p:spPr>
      </p:pic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CD6A1000-A3C6-45EB-9B24-0990F5F3C382}"/>
              </a:ext>
            </a:extLst>
          </p:cNvPr>
          <p:cNvSpPr/>
          <p:nvPr/>
        </p:nvSpPr>
        <p:spPr>
          <a:xfrm>
            <a:off x="7025433" y="2729553"/>
            <a:ext cx="4302209" cy="8487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800" dirty="0"/>
              <a:t>Ajuste de modelo lineal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E3E72043-7CA7-4491-B666-1925676CE9D4}"/>
              </a:ext>
            </a:extLst>
          </p:cNvPr>
          <p:cNvSpPr/>
          <p:nvPr/>
        </p:nvSpPr>
        <p:spPr>
          <a:xfrm>
            <a:off x="7025433" y="4143938"/>
            <a:ext cx="4302209" cy="8487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800" dirty="0"/>
              <a:t>MCO: Minimiza distancias de variables no lineales</a:t>
            </a:r>
          </a:p>
        </p:txBody>
      </p:sp>
    </p:spTree>
    <p:extLst>
      <p:ext uri="{BB962C8B-B14F-4D97-AF65-F5344CB8AC3E}">
        <p14:creationId xmlns:p14="http://schemas.microsoft.com/office/powerpoint/2010/main" val="30483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C399E-19AE-4B35-8E6D-55BBCC7F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-26504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chemeClr val="accent2"/>
                </a:solidFill>
              </a:rPr>
              <a:t>Modelos y validación</a:t>
            </a:r>
          </a:p>
        </p:txBody>
      </p:sp>
      <p:sp>
        <p:nvSpPr>
          <p:cNvPr id="6" name="Elipse 5">
            <a:hlinkClick r:id="rId2" action="ppaction://hlinksldjump"/>
            <a:extLst>
              <a:ext uri="{FF2B5EF4-FFF2-40B4-BE49-F238E27FC236}">
                <a16:creationId xmlns:a16="http://schemas.microsoft.com/office/drawing/2014/main" id="{1F6FAF79-880D-4D2B-A22E-897BAEBE7EAD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FBECD37-9207-4623-AB35-B0A22B5DD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9492"/>
              </p:ext>
            </p:extLst>
          </p:nvPr>
        </p:nvGraphicFramePr>
        <p:xfrm>
          <a:off x="133350" y="662609"/>
          <a:ext cx="5445815" cy="5327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43">
                  <a:extLst>
                    <a:ext uri="{9D8B030D-6E8A-4147-A177-3AD203B41FA5}">
                      <a16:colId xmlns:a16="http://schemas.microsoft.com/office/drawing/2014/main" val="3055950352"/>
                    </a:ext>
                  </a:extLst>
                </a:gridCol>
                <a:gridCol w="4988672">
                  <a:extLst>
                    <a:ext uri="{9D8B030D-6E8A-4147-A177-3AD203B41FA5}">
                      <a16:colId xmlns:a16="http://schemas.microsoft.com/office/drawing/2014/main" val="1566212575"/>
                    </a:ext>
                  </a:extLst>
                </a:gridCol>
              </a:tblGrid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MODELOS DE REGRESIÓN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37669"/>
                  </a:ext>
                </a:extLst>
              </a:tr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ECP=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Tangible1+ꞵ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Tangible2+E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65438"/>
                  </a:ext>
                </a:extLst>
              </a:tr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ELP=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Tangible1+ꞵ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Tangible2+E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11943"/>
                  </a:ext>
                </a:extLst>
              </a:tr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ECP=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Acidez1+ꞵ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Acidez2+E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9664"/>
                  </a:ext>
                </a:extLst>
              </a:tr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ELP=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Acidez1+ꞵ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Acidez2+E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72689"/>
                  </a:ext>
                </a:extLst>
              </a:tr>
              <a:tr h="559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ECP=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TamañoInversion+ꞵ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TamañoVentas+E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7641"/>
                  </a:ext>
                </a:extLst>
              </a:tr>
              <a:tr h="559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ELP=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TamañoInversion+ꞵ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TamañoVentas+E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651321"/>
                  </a:ext>
                </a:extLst>
              </a:tr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ECP=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ROA+ꞵ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ROE+E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37805"/>
                  </a:ext>
                </a:extLst>
              </a:tr>
              <a:tr h="441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ELP=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ROA+ꞵ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ROE+E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53692"/>
                  </a:ext>
                </a:extLst>
              </a:tr>
              <a:tr h="559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ECP=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CrecimientoInversion+ꞵ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CrecimientoVentas+E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023507"/>
                  </a:ext>
                </a:extLst>
              </a:tr>
              <a:tr h="5597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ELP= 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CrecimientoInversion+ꞵ</a:t>
                      </a:r>
                      <a:r>
                        <a:rPr lang="es-EC" sz="14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CrecimientoVentas+E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168262"/>
                  </a:ext>
                </a:extLst>
              </a:tr>
            </a:tbl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1FE87E37-4227-4D78-B1AA-70DC554A61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33524"/>
              </p:ext>
            </p:extLst>
          </p:nvPr>
        </p:nvGraphicFramePr>
        <p:xfrm>
          <a:off x="6916390" y="544996"/>
          <a:ext cx="4898887" cy="251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454F9DC5-B170-49A3-881C-B146644715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3637374"/>
              </p:ext>
            </p:extLst>
          </p:nvPr>
        </p:nvGraphicFramePr>
        <p:xfrm>
          <a:off x="6572250" y="3058860"/>
          <a:ext cx="5445815" cy="283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Globo: flecha derecha 10">
            <a:extLst>
              <a:ext uri="{FF2B5EF4-FFF2-40B4-BE49-F238E27FC236}">
                <a16:creationId xmlns:a16="http://schemas.microsoft.com/office/drawing/2014/main" id="{6173C5EF-0A01-4C91-BAB9-8B10A75273C1}"/>
              </a:ext>
            </a:extLst>
          </p:cNvPr>
          <p:cNvSpPr/>
          <p:nvPr/>
        </p:nvSpPr>
        <p:spPr>
          <a:xfrm>
            <a:off x="5711687" y="720588"/>
            <a:ext cx="819978" cy="5269399"/>
          </a:xfrm>
          <a:prstGeom prst="righ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EC" sz="3200" dirty="0"/>
              <a:t>Validaciones</a:t>
            </a:r>
          </a:p>
        </p:txBody>
      </p:sp>
    </p:spTree>
    <p:extLst>
      <p:ext uri="{BB962C8B-B14F-4D97-AF65-F5344CB8AC3E}">
        <p14:creationId xmlns:p14="http://schemas.microsoft.com/office/powerpoint/2010/main" val="170267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C399E-19AE-4B35-8E6D-55BBCC7F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chemeClr val="accent2"/>
                </a:solidFill>
              </a:rPr>
              <a:t>Análisis de datos: estadístico descriptivo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6144B0-2ABD-45D4-8B87-948151257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24077"/>
              </p:ext>
            </p:extLst>
          </p:nvPr>
        </p:nvGraphicFramePr>
        <p:xfrm>
          <a:off x="66675" y="637760"/>
          <a:ext cx="12058650" cy="5325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9550">
                  <a:extLst>
                    <a:ext uri="{9D8B030D-6E8A-4147-A177-3AD203B41FA5}">
                      <a16:colId xmlns:a16="http://schemas.microsoft.com/office/drawing/2014/main" val="3126222568"/>
                    </a:ext>
                  </a:extLst>
                </a:gridCol>
                <a:gridCol w="4019550">
                  <a:extLst>
                    <a:ext uri="{9D8B030D-6E8A-4147-A177-3AD203B41FA5}">
                      <a16:colId xmlns:a16="http://schemas.microsoft.com/office/drawing/2014/main" val="3166102972"/>
                    </a:ext>
                  </a:extLst>
                </a:gridCol>
                <a:gridCol w="4019550">
                  <a:extLst>
                    <a:ext uri="{9D8B030D-6E8A-4147-A177-3AD203B41FA5}">
                      <a16:colId xmlns:a16="http://schemas.microsoft.com/office/drawing/2014/main" val="2818736927"/>
                    </a:ext>
                  </a:extLst>
                </a:gridCol>
              </a:tblGrid>
              <a:tr h="316397"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ENDEUDAMIENTO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ESTRUCTURA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LIQUIDEZ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93404"/>
                  </a:ext>
                </a:extLst>
              </a:tr>
              <a:tr h="2332382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254610"/>
                  </a:ext>
                </a:extLst>
              </a:tr>
              <a:tr h="325092"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TAMAÑO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RENTABILIDAD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/>
                        <a:t>CRECIMIENTO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13584"/>
                  </a:ext>
                </a:extLst>
              </a:tr>
              <a:tr h="2351847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254580"/>
                  </a:ext>
                </a:extLst>
              </a:tr>
            </a:tbl>
          </a:graphicData>
        </a:graphic>
      </p:graphicFrame>
      <p:pic>
        <p:nvPicPr>
          <p:cNvPr id="5" name="Imagen 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1A9997E7-77A9-45DC-8A99-EF79C9A3E2F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2" t="20096" r="3880" b="15693"/>
          <a:stretch/>
        </p:blipFill>
        <p:spPr bwMode="auto">
          <a:xfrm>
            <a:off x="1258129" y="967408"/>
            <a:ext cx="2797037" cy="1626704"/>
          </a:xfrm>
          <a:prstGeom prst="rect">
            <a:avLst/>
          </a:prstGeom>
          <a:noFill/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CCE80F1-C56C-45E2-9EC2-9266C8BCACBD}"/>
              </a:ext>
            </a:extLst>
          </p:cNvPr>
          <p:cNvSpPr txBox="1"/>
          <p:nvPr/>
        </p:nvSpPr>
        <p:spPr>
          <a:xfrm>
            <a:off x="118690" y="995929"/>
            <a:ext cx="1124779" cy="52322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Corto plazo</a:t>
            </a:r>
          </a:p>
          <a:p>
            <a:r>
              <a:rPr lang="es-EC" dirty="0">
                <a:solidFill>
                  <a:schemeClr val="accent1"/>
                </a:solidFill>
              </a:rPr>
              <a:t>Largo plazo</a:t>
            </a:r>
          </a:p>
        </p:txBody>
      </p:sp>
      <p:pic>
        <p:nvPicPr>
          <p:cNvPr id="8" name="Imagen 7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A1E9E735-E6BE-4131-8363-6967BD6B500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7" t="21313" r="5000" b="16097"/>
          <a:stretch/>
        </p:blipFill>
        <p:spPr bwMode="auto">
          <a:xfrm>
            <a:off x="5259870" y="995929"/>
            <a:ext cx="2797200" cy="1627200"/>
          </a:xfrm>
          <a:prstGeom prst="rect">
            <a:avLst/>
          </a:prstGeom>
          <a:noFill/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49B8D40-93D7-42EC-9337-715C078ACF8D}"/>
              </a:ext>
            </a:extLst>
          </p:cNvPr>
          <p:cNvSpPr txBox="1"/>
          <p:nvPr/>
        </p:nvSpPr>
        <p:spPr>
          <a:xfrm>
            <a:off x="4120431" y="995929"/>
            <a:ext cx="1124779" cy="52322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Tangible 1</a:t>
            </a:r>
          </a:p>
          <a:p>
            <a:r>
              <a:rPr lang="es-EC" dirty="0">
                <a:solidFill>
                  <a:schemeClr val="accent1"/>
                </a:solidFill>
              </a:rPr>
              <a:t>Tangible 2</a:t>
            </a:r>
          </a:p>
        </p:txBody>
      </p:sp>
      <p:pic>
        <p:nvPicPr>
          <p:cNvPr id="10" name="Imagen 9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33910447-7659-46F9-8CCE-EA8F20B8093A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9" t="24655" r="5738" b="15458"/>
          <a:stretch/>
        </p:blipFill>
        <p:spPr bwMode="auto">
          <a:xfrm>
            <a:off x="9276110" y="995929"/>
            <a:ext cx="2797200" cy="1627200"/>
          </a:xfrm>
          <a:prstGeom prst="rect">
            <a:avLst/>
          </a:prstGeom>
          <a:noFill/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9A6AFF6-F4A1-481F-80F7-022DA0E1B97D}"/>
              </a:ext>
            </a:extLst>
          </p:cNvPr>
          <p:cNvSpPr txBox="1"/>
          <p:nvPr/>
        </p:nvSpPr>
        <p:spPr>
          <a:xfrm>
            <a:off x="8181394" y="995929"/>
            <a:ext cx="880192" cy="52322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Acidez 1</a:t>
            </a:r>
          </a:p>
          <a:p>
            <a:r>
              <a:rPr lang="es-EC" dirty="0">
                <a:solidFill>
                  <a:schemeClr val="accent1"/>
                </a:solidFill>
              </a:rPr>
              <a:t>Acidez 2</a:t>
            </a:r>
          </a:p>
        </p:txBody>
      </p:sp>
      <p:pic>
        <p:nvPicPr>
          <p:cNvPr id="12" name="Imagen 11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8BD9CD75-1733-4522-8427-3B98E97C8A24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8" t="24462" r="5541" b="15953"/>
          <a:stretch/>
        </p:blipFill>
        <p:spPr bwMode="auto">
          <a:xfrm>
            <a:off x="1197917" y="3648455"/>
            <a:ext cx="2797200" cy="1627200"/>
          </a:xfrm>
          <a:prstGeom prst="rect">
            <a:avLst/>
          </a:prstGeom>
          <a:noFill/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210979F-E5BE-4E39-BC5E-4D40B49BBC00}"/>
              </a:ext>
            </a:extLst>
          </p:cNvPr>
          <p:cNvSpPr txBox="1"/>
          <p:nvPr/>
        </p:nvSpPr>
        <p:spPr>
          <a:xfrm>
            <a:off x="118690" y="3648455"/>
            <a:ext cx="952501" cy="52322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Inversión</a:t>
            </a:r>
          </a:p>
          <a:p>
            <a:r>
              <a:rPr lang="es-EC" dirty="0">
                <a:solidFill>
                  <a:schemeClr val="accent1"/>
                </a:solidFill>
              </a:rPr>
              <a:t>Ventas</a:t>
            </a:r>
          </a:p>
        </p:txBody>
      </p:sp>
      <p:pic>
        <p:nvPicPr>
          <p:cNvPr id="14" name="Imagen 13" descr="Gráfico&#10;&#10;Descripción generada automáticamente">
            <a:extLst>
              <a:ext uri="{FF2B5EF4-FFF2-40B4-BE49-F238E27FC236}">
                <a16:creationId xmlns:a16="http://schemas.microsoft.com/office/drawing/2014/main" id="{C9B4FCED-EC7B-43EC-A81A-083DFD2291D7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6" t="25036" r="4201" b="14702"/>
          <a:stretch/>
        </p:blipFill>
        <p:spPr bwMode="auto">
          <a:xfrm>
            <a:off x="5259870" y="3616417"/>
            <a:ext cx="2797200" cy="1627200"/>
          </a:xfrm>
          <a:prstGeom prst="rect">
            <a:avLst/>
          </a:prstGeom>
          <a:noFill/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5ACF9587-5223-49C5-BD69-C346AEE1325E}"/>
              </a:ext>
            </a:extLst>
          </p:cNvPr>
          <p:cNvSpPr txBox="1"/>
          <p:nvPr/>
        </p:nvSpPr>
        <p:spPr>
          <a:xfrm>
            <a:off x="4166277" y="3677472"/>
            <a:ext cx="862059" cy="52322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ROA</a:t>
            </a:r>
          </a:p>
          <a:p>
            <a:r>
              <a:rPr lang="es-EC" dirty="0">
                <a:solidFill>
                  <a:schemeClr val="accent1"/>
                </a:solidFill>
              </a:rPr>
              <a:t>ROE</a:t>
            </a:r>
          </a:p>
        </p:txBody>
      </p:sp>
      <p:pic>
        <p:nvPicPr>
          <p:cNvPr id="16" name="Imagen 15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F6379849-AA14-40DF-A3BC-D89F80E6893F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t="25271" r="4816" b="17052"/>
          <a:stretch/>
        </p:blipFill>
        <p:spPr bwMode="auto">
          <a:xfrm>
            <a:off x="9261450" y="3648455"/>
            <a:ext cx="2797200" cy="1627200"/>
          </a:xfrm>
          <a:prstGeom prst="rect">
            <a:avLst/>
          </a:prstGeom>
          <a:noFill/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A218E0EF-B836-4A8E-B620-BA2848C81511}"/>
              </a:ext>
            </a:extLst>
          </p:cNvPr>
          <p:cNvSpPr txBox="1"/>
          <p:nvPr/>
        </p:nvSpPr>
        <p:spPr>
          <a:xfrm>
            <a:off x="8181394" y="3677472"/>
            <a:ext cx="1544294" cy="52322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</a:rPr>
              <a:t>C. en inversión</a:t>
            </a:r>
          </a:p>
          <a:p>
            <a:r>
              <a:rPr lang="es-EC" dirty="0">
                <a:solidFill>
                  <a:schemeClr val="accent1"/>
                </a:solidFill>
              </a:rPr>
              <a:t>C. en ventas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61EF732-454F-4AF0-A7A9-F8F83BF40FBD}"/>
              </a:ext>
            </a:extLst>
          </p:cNvPr>
          <p:cNvSpPr txBox="1"/>
          <p:nvPr/>
        </p:nvSpPr>
        <p:spPr>
          <a:xfrm>
            <a:off x="4682820" y="2810607"/>
            <a:ext cx="3156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2016</a:t>
            </a:r>
            <a:r>
              <a:rPr lang="es-EC" dirty="0">
                <a:sym typeface="Wingdings" panose="05000000000000000000" pitchFamily="2" charset="2"/>
              </a:rPr>
              <a:t> Mayor solidez en tangibles</a:t>
            </a:r>
            <a:endParaRPr lang="es-EC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1500AE1-A5CE-4753-82D7-E09DF57EAAF9}"/>
              </a:ext>
            </a:extLst>
          </p:cNvPr>
          <p:cNvSpPr txBox="1"/>
          <p:nvPr/>
        </p:nvSpPr>
        <p:spPr>
          <a:xfrm>
            <a:off x="8790500" y="2726403"/>
            <a:ext cx="3030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2018</a:t>
            </a:r>
            <a:r>
              <a:rPr lang="es-EC" dirty="0">
                <a:sym typeface="Wingdings" panose="05000000000000000000" pitchFamily="2" charset="2"/>
              </a:rPr>
              <a:t> </a:t>
            </a:r>
            <a:r>
              <a:rPr lang="es-EC" dirty="0"/>
              <a:t>“Inmobiliaria </a:t>
            </a:r>
            <a:r>
              <a:rPr lang="es-EC" dirty="0" err="1"/>
              <a:t>Inmosolazur</a:t>
            </a:r>
            <a:r>
              <a:rPr lang="es-EC" dirty="0"/>
              <a:t>”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51A9AAC-1B68-4A94-B65A-DFF193BD058B}"/>
              </a:ext>
            </a:extLst>
          </p:cNvPr>
          <p:cNvSpPr txBox="1"/>
          <p:nvPr/>
        </p:nvSpPr>
        <p:spPr>
          <a:xfrm>
            <a:off x="1646294" y="5338851"/>
            <a:ext cx="247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2019</a:t>
            </a:r>
            <a:r>
              <a:rPr lang="es-EC" dirty="0">
                <a:sym typeface="Wingdings" panose="05000000000000000000" pitchFamily="2" charset="2"/>
              </a:rPr>
              <a:t> Ventas</a:t>
            </a:r>
          </a:p>
          <a:p>
            <a:r>
              <a:rPr lang="es-EC" b="1" dirty="0">
                <a:sym typeface="Wingdings" panose="05000000000000000000" pitchFamily="2" charset="2"/>
              </a:rPr>
              <a:t>2020</a:t>
            </a:r>
            <a:r>
              <a:rPr lang="es-EC" dirty="0">
                <a:sym typeface="Wingdings" panose="05000000000000000000" pitchFamily="2" charset="2"/>
              </a:rPr>
              <a:t> Inversión</a:t>
            </a:r>
            <a:endParaRPr lang="es-EC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9ECEC42-8417-42AD-8A62-84D601EA0FAF}"/>
              </a:ext>
            </a:extLst>
          </p:cNvPr>
          <p:cNvSpPr txBox="1"/>
          <p:nvPr/>
        </p:nvSpPr>
        <p:spPr>
          <a:xfrm>
            <a:off x="441914" y="5344313"/>
            <a:ext cx="126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u="sng" dirty="0"/>
              <a:t>Leve crecimiento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ECEE053-4A91-4921-97E6-D24D1A1A3850}"/>
              </a:ext>
            </a:extLst>
          </p:cNvPr>
          <p:cNvSpPr txBox="1"/>
          <p:nvPr/>
        </p:nvSpPr>
        <p:spPr>
          <a:xfrm>
            <a:off x="5334826" y="5391371"/>
            <a:ext cx="361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2016</a:t>
            </a:r>
            <a:r>
              <a:rPr lang="es-EC" dirty="0">
                <a:sym typeface="Wingdings" panose="05000000000000000000" pitchFamily="2" charset="2"/>
              </a:rPr>
              <a:t> &gt; ROE</a:t>
            </a:r>
          </a:p>
          <a:p>
            <a:r>
              <a:rPr lang="es-EC" b="1" dirty="0">
                <a:sym typeface="Wingdings" panose="05000000000000000000" pitchFamily="2" charset="2"/>
              </a:rPr>
              <a:t>2018</a:t>
            </a:r>
            <a:r>
              <a:rPr lang="es-EC" dirty="0">
                <a:sym typeface="Wingdings" panose="05000000000000000000" pitchFamily="2" charset="2"/>
              </a:rPr>
              <a:t> &gt; ROA</a:t>
            </a:r>
            <a:endParaRPr lang="es-EC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E5FB284-4531-4895-AFAA-D1A15E1EB027}"/>
              </a:ext>
            </a:extLst>
          </p:cNvPr>
          <p:cNvSpPr txBox="1"/>
          <p:nvPr/>
        </p:nvSpPr>
        <p:spPr>
          <a:xfrm>
            <a:off x="8454595" y="5333513"/>
            <a:ext cx="361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2017</a:t>
            </a:r>
            <a:r>
              <a:rPr lang="es-EC" dirty="0">
                <a:sym typeface="Wingdings" panose="05000000000000000000" pitchFamily="2" charset="2"/>
              </a:rPr>
              <a:t> </a:t>
            </a:r>
            <a:r>
              <a:rPr lang="es-EC" dirty="0"/>
              <a:t>“</a:t>
            </a:r>
            <a:r>
              <a:rPr lang="es-EC" dirty="0" err="1"/>
              <a:t>Ferroinmobiliaria</a:t>
            </a:r>
            <a:r>
              <a:rPr lang="es-EC" dirty="0"/>
              <a:t>” y “</a:t>
            </a:r>
            <a:r>
              <a:rPr lang="es-EC" dirty="0" err="1"/>
              <a:t>Nexusterra</a:t>
            </a:r>
            <a:r>
              <a:rPr lang="es-EC" dirty="0"/>
              <a:t>”: Ventas &gt; $10 millones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C51CD24-5D36-43B5-B4A2-62C45B593654}"/>
              </a:ext>
            </a:extLst>
          </p:cNvPr>
          <p:cNvSpPr txBox="1"/>
          <p:nvPr/>
        </p:nvSpPr>
        <p:spPr>
          <a:xfrm>
            <a:off x="1548664" y="2598063"/>
            <a:ext cx="247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2018</a:t>
            </a:r>
            <a:r>
              <a:rPr lang="es-EC" dirty="0">
                <a:sym typeface="Wingdings" panose="05000000000000000000" pitchFamily="2" charset="2"/>
              </a:rPr>
              <a:t> Corto plazo</a:t>
            </a:r>
          </a:p>
          <a:p>
            <a:r>
              <a:rPr lang="es-EC" b="1" dirty="0">
                <a:sym typeface="Wingdings" panose="05000000000000000000" pitchFamily="2" charset="2"/>
              </a:rPr>
              <a:t>2019</a:t>
            </a:r>
            <a:r>
              <a:rPr lang="es-EC" dirty="0">
                <a:sym typeface="Wingdings" panose="05000000000000000000" pitchFamily="2" charset="2"/>
              </a:rPr>
              <a:t> Largo plazo</a:t>
            </a:r>
            <a:endParaRPr lang="es-EC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4E0B6AF-0E99-4A94-9AE2-082FBD410F78}"/>
              </a:ext>
            </a:extLst>
          </p:cNvPr>
          <p:cNvSpPr txBox="1"/>
          <p:nvPr/>
        </p:nvSpPr>
        <p:spPr>
          <a:xfrm>
            <a:off x="118690" y="2570098"/>
            <a:ext cx="1527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u="sng" dirty="0"/>
              <a:t>Mayor endeudamiento</a:t>
            </a:r>
          </a:p>
        </p:txBody>
      </p:sp>
      <p:sp>
        <p:nvSpPr>
          <p:cNvPr id="27" name="Elipse 26">
            <a:hlinkClick r:id="rId8" action="ppaction://hlinksldjump"/>
            <a:extLst>
              <a:ext uri="{FF2B5EF4-FFF2-40B4-BE49-F238E27FC236}">
                <a16:creationId xmlns:a16="http://schemas.microsoft.com/office/drawing/2014/main" id="{842F9121-223D-4429-BF7C-440CA74E1001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74915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0BA1E-3720-442B-A1DF-2F7DC3FFB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18037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Análisis factorial previo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5BEE80A-EBD0-4C92-90A5-26DD1FEFBE96}"/>
              </a:ext>
            </a:extLst>
          </p:cNvPr>
          <p:cNvSpPr/>
          <p:nvPr/>
        </p:nvSpPr>
        <p:spPr>
          <a:xfrm>
            <a:off x="364434" y="716968"/>
            <a:ext cx="6042992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5908FD69-B2DE-4A8A-A070-A3501ED0125D}"/>
              </a:ext>
            </a:extLst>
          </p:cNvPr>
          <p:cNvSpPr/>
          <p:nvPr/>
        </p:nvSpPr>
        <p:spPr>
          <a:xfrm>
            <a:off x="291548" y="716968"/>
            <a:ext cx="2008020" cy="1143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1) Inspección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65927C2-357E-4BB5-A7BA-EE579873C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568" y="820867"/>
            <a:ext cx="2623618" cy="9248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A3A75AF-07E6-46AB-B702-7CD71C19A163}"/>
              </a:ext>
            </a:extLst>
          </p:cNvPr>
          <p:cNvSpPr txBox="1"/>
          <p:nvPr/>
        </p:nvSpPr>
        <p:spPr>
          <a:xfrm>
            <a:off x="5029202" y="889543"/>
            <a:ext cx="12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Si se correlaciona las variables</a:t>
            </a:r>
          </a:p>
        </p:txBody>
      </p:sp>
      <p:sp>
        <p:nvSpPr>
          <p:cNvPr id="9" name="Globo: flecha hacia abajo 8">
            <a:extLst>
              <a:ext uri="{FF2B5EF4-FFF2-40B4-BE49-F238E27FC236}">
                <a16:creationId xmlns:a16="http://schemas.microsoft.com/office/drawing/2014/main" id="{928D78FC-206A-4B66-89D6-4D1C753D28CB}"/>
              </a:ext>
            </a:extLst>
          </p:cNvPr>
          <p:cNvSpPr/>
          <p:nvPr/>
        </p:nvSpPr>
        <p:spPr>
          <a:xfrm>
            <a:off x="364434" y="2123692"/>
            <a:ext cx="6042992" cy="477078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2) Obtención de factores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F114727-CA18-4184-9C13-17C60DD12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83703"/>
              </p:ext>
            </p:extLst>
          </p:nvPr>
        </p:nvGraphicFramePr>
        <p:xfrm>
          <a:off x="364434" y="2629044"/>
          <a:ext cx="6042992" cy="3527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21496">
                  <a:extLst>
                    <a:ext uri="{9D8B030D-6E8A-4147-A177-3AD203B41FA5}">
                      <a16:colId xmlns:a16="http://schemas.microsoft.com/office/drawing/2014/main" val="2698829142"/>
                    </a:ext>
                  </a:extLst>
                </a:gridCol>
                <a:gridCol w="3021496">
                  <a:extLst>
                    <a:ext uri="{9D8B030D-6E8A-4147-A177-3AD203B41FA5}">
                      <a16:colId xmlns:a16="http://schemas.microsoft.com/office/drawing/2014/main" val="3748109915"/>
                    </a:ext>
                  </a:extLst>
                </a:gridCol>
              </a:tblGrid>
              <a:tr h="519706">
                <a:tc>
                  <a:txBody>
                    <a:bodyPr/>
                    <a:lstStyle/>
                    <a:p>
                      <a:r>
                        <a:rPr lang="es-EC" dirty="0"/>
                        <a:t>Eliminar ratios con mayor carga factorial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Cuadro de comunalidades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83242"/>
                  </a:ext>
                </a:extLst>
              </a:tr>
              <a:tr h="3008244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471640"/>
                  </a:ext>
                </a:extLst>
              </a:tr>
            </a:tbl>
          </a:graphicData>
        </a:graphic>
      </p:graphicFrame>
      <p:pic>
        <p:nvPicPr>
          <p:cNvPr id="12" name="Imagen 11" descr="Imagen que contiene Tabla&#10;&#10;Descripción generada automáticamente">
            <a:extLst>
              <a:ext uri="{FF2B5EF4-FFF2-40B4-BE49-F238E27FC236}">
                <a16:creationId xmlns:a16="http://schemas.microsoft.com/office/drawing/2014/main" id="{2C279F76-7782-4132-8934-D999699B2DE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34" y="3369846"/>
            <a:ext cx="2994992" cy="253535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D0025FC-B6FB-4F91-AEEB-16797A4A1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095" y="3200545"/>
            <a:ext cx="2156158" cy="2956449"/>
          </a:xfrm>
          <a:prstGeom prst="rect">
            <a:avLst/>
          </a:prstGeom>
        </p:spPr>
      </p:pic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08F6A477-185D-4F77-8465-8E5EC744E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27338"/>
              </p:ext>
            </p:extLst>
          </p:nvPr>
        </p:nvGraphicFramePr>
        <p:xfrm>
          <a:off x="7964870" y="1859968"/>
          <a:ext cx="3008245" cy="386389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008245">
                  <a:extLst>
                    <a:ext uri="{9D8B030D-6E8A-4147-A177-3AD203B41FA5}">
                      <a16:colId xmlns:a16="http://schemas.microsoft.com/office/drawing/2014/main" val="1061179944"/>
                    </a:ext>
                  </a:extLst>
                </a:gridCol>
              </a:tblGrid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Factores finales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828179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Tangibles 1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563162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Tangibles 2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304627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Acidez 1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196110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Acidez 2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755548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Inversión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478492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Ventas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793634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ROA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9429"/>
                  </a:ext>
                </a:extLst>
              </a:tr>
              <a:tr h="32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ROE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817152"/>
                  </a:ext>
                </a:extLst>
              </a:tr>
              <a:tr h="4557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Cambio en inversión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99644"/>
                  </a:ext>
                </a:extLst>
              </a:tr>
              <a:tr h="4557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Cambio en ventas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33747"/>
                  </a:ext>
                </a:extLst>
              </a:tr>
            </a:tbl>
          </a:graphicData>
        </a:graphic>
      </p:graphicFrame>
      <p:sp>
        <p:nvSpPr>
          <p:cNvPr id="17" name="Globo: flecha hacia abajo 16">
            <a:extLst>
              <a:ext uri="{FF2B5EF4-FFF2-40B4-BE49-F238E27FC236}">
                <a16:creationId xmlns:a16="http://schemas.microsoft.com/office/drawing/2014/main" id="{7E06F034-4907-44D1-9995-44941B8B48A4}"/>
              </a:ext>
            </a:extLst>
          </p:cNvPr>
          <p:cNvSpPr/>
          <p:nvPr/>
        </p:nvSpPr>
        <p:spPr>
          <a:xfrm>
            <a:off x="7885358" y="889543"/>
            <a:ext cx="3167271" cy="914400"/>
          </a:xfrm>
          <a:prstGeom prst="down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3) Selección de factores</a:t>
            </a:r>
          </a:p>
        </p:txBody>
      </p:sp>
      <p:sp>
        <p:nvSpPr>
          <p:cNvPr id="13" name="Elipse 12">
            <a:hlinkClick r:id="rId5" action="ppaction://hlinksldjump"/>
            <a:extLst>
              <a:ext uri="{FF2B5EF4-FFF2-40B4-BE49-F238E27FC236}">
                <a16:creationId xmlns:a16="http://schemas.microsoft.com/office/drawing/2014/main" id="{6241DFC3-E973-48F0-B051-99AE613A16A9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07645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5AE9CC7-3B94-44ED-B2CB-BB635508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3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Análisis factorial</a:t>
            </a:r>
          </a:p>
        </p:txBody>
      </p:sp>
      <p:sp>
        <p:nvSpPr>
          <p:cNvPr id="12" name="Globo: flecha derecha 11">
            <a:extLst>
              <a:ext uri="{FF2B5EF4-FFF2-40B4-BE49-F238E27FC236}">
                <a16:creationId xmlns:a16="http://schemas.microsoft.com/office/drawing/2014/main" id="{7E9BAC63-EBC5-4B7E-A810-29D0F1568C02}"/>
              </a:ext>
            </a:extLst>
          </p:cNvPr>
          <p:cNvSpPr/>
          <p:nvPr/>
        </p:nvSpPr>
        <p:spPr>
          <a:xfrm>
            <a:off x="147123" y="1284084"/>
            <a:ext cx="1719081" cy="307777"/>
          </a:xfrm>
          <a:prstGeom prst="rightArrowCallout">
            <a:avLst>
              <a:gd name="adj1" fmla="val 27912"/>
              <a:gd name="adj2" fmla="val 25000"/>
              <a:gd name="adj3" fmla="val 32727"/>
              <a:gd name="adj4" fmla="val 881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C" dirty="0"/>
              <a:t>2) OBTENCIÓN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0DB0849-D887-4A99-B6E2-A0E67FBDA81F}"/>
              </a:ext>
            </a:extLst>
          </p:cNvPr>
          <p:cNvSpPr txBox="1"/>
          <p:nvPr/>
        </p:nvSpPr>
        <p:spPr>
          <a:xfrm>
            <a:off x="1966903" y="1758523"/>
            <a:ext cx="435769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/>
              <a:t>5 componentes</a:t>
            </a:r>
            <a:r>
              <a:rPr lang="es-EC" dirty="0">
                <a:sym typeface="Wingdings" panose="05000000000000000000" pitchFamily="2" charset="2"/>
              </a:rPr>
              <a:t> Representación de la muestra</a:t>
            </a:r>
            <a:endParaRPr lang="es-EC" dirty="0"/>
          </a:p>
        </p:txBody>
      </p:sp>
      <p:sp>
        <p:nvSpPr>
          <p:cNvPr id="16" name="Globo: flecha derecha 15">
            <a:extLst>
              <a:ext uri="{FF2B5EF4-FFF2-40B4-BE49-F238E27FC236}">
                <a16:creationId xmlns:a16="http://schemas.microsoft.com/office/drawing/2014/main" id="{BE00BE50-4CD2-4645-B352-2FAC63550EA2}"/>
              </a:ext>
            </a:extLst>
          </p:cNvPr>
          <p:cNvSpPr/>
          <p:nvPr/>
        </p:nvSpPr>
        <p:spPr>
          <a:xfrm>
            <a:off x="148472" y="1749473"/>
            <a:ext cx="1719082" cy="35780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C" dirty="0"/>
              <a:t>3) SELECCIÓN</a:t>
            </a:r>
          </a:p>
        </p:txBody>
      </p:sp>
      <p:sp>
        <p:nvSpPr>
          <p:cNvPr id="15" name="Elipse 14">
            <a:hlinkClick r:id="rId2" action="ppaction://hlinksldjump"/>
            <a:extLst>
              <a:ext uri="{FF2B5EF4-FFF2-40B4-BE49-F238E27FC236}">
                <a16:creationId xmlns:a16="http://schemas.microsoft.com/office/drawing/2014/main" id="{59818CA6-C905-4BF1-9D28-97C0785D5F02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29E6C3D-97AF-4CEA-8CA8-DA5364857C74}"/>
              </a:ext>
            </a:extLst>
          </p:cNvPr>
          <p:cNvSpPr txBox="1"/>
          <p:nvPr/>
        </p:nvSpPr>
        <p:spPr>
          <a:xfrm>
            <a:off x="1966903" y="1299500"/>
            <a:ext cx="435769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/>
              <a:t>Cuadro de varianza total explicada</a:t>
            </a:r>
            <a:r>
              <a:rPr lang="es-EC" b="1" dirty="0">
                <a:sym typeface="Wingdings" panose="05000000000000000000" pitchFamily="2" charset="2"/>
              </a:rPr>
              <a:t> </a:t>
            </a:r>
            <a:r>
              <a:rPr lang="es-EC" dirty="0"/>
              <a:t>88,42%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31BA5C8-B9D6-4742-A14F-7540B93CA2D4}"/>
              </a:ext>
            </a:extLst>
          </p:cNvPr>
          <p:cNvSpPr txBox="1"/>
          <p:nvPr/>
        </p:nvSpPr>
        <p:spPr>
          <a:xfrm>
            <a:off x="1966903" y="830363"/>
            <a:ext cx="4357697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/>
              <a:t>Determinante cercano a 0</a:t>
            </a:r>
            <a:endParaRPr lang="es-EC" dirty="0"/>
          </a:p>
        </p:txBody>
      </p:sp>
      <p:sp>
        <p:nvSpPr>
          <p:cNvPr id="22" name="Globo: flecha derecha 21">
            <a:extLst>
              <a:ext uri="{FF2B5EF4-FFF2-40B4-BE49-F238E27FC236}">
                <a16:creationId xmlns:a16="http://schemas.microsoft.com/office/drawing/2014/main" id="{CB94FA20-B0D7-417D-9245-AFC6B9FABC62}"/>
              </a:ext>
            </a:extLst>
          </p:cNvPr>
          <p:cNvSpPr/>
          <p:nvPr/>
        </p:nvSpPr>
        <p:spPr>
          <a:xfrm>
            <a:off x="147123" y="816482"/>
            <a:ext cx="1719080" cy="33223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03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C" dirty="0"/>
              <a:t>1) INSPECCIÓN</a:t>
            </a:r>
          </a:p>
        </p:txBody>
      </p:sp>
      <p:sp>
        <p:nvSpPr>
          <p:cNvPr id="23" name="Globo: flecha derecha 22">
            <a:extLst>
              <a:ext uri="{FF2B5EF4-FFF2-40B4-BE49-F238E27FC236}">
                <a16:creationId xmlns:a16="http://schemas.microsoft.com/office/drawing/2014/main" id="{C54BA4B6-0839-4AF4-AD41-1532CF6C213D}"/>
              </a:ext>
            </a:extLst>
          </p:cNvPr>
          <p:cNvSpPr/>
          <p:nvPr/>
        </p:nvSpPr>
        <p:spPr>
          <a:xfrm rot="5400000">
            <a:off x="2350513" y="259980"/>
            <a:ext cx="649015" cy="4661982"/>
          </a:xfrm>
          <a:prstGeom prst="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dirty="0"/>
              <a:t>4) ROTACIÓN</a:t>
            </a:r>
          </a:p>
        </p:txBody>
      </p:sp>
      <p:pic>
        <p:nvPicPr>
          <p:cNvPr id="24" name="Imagen 23" descr="Gráfico&#10;&#10;Descripción generada automáticamente">
            <a:extLst>
              <a:ext uri="{FF2B5EF4-FFF2-40B4-BE49-F238E27FC236}">
                <a16:creationId xmlns:a16="http://schemas.microsoft.com/office/drawing/2014/main" id="{2BA74467-84A2-437B-AF40-E0A1B0B62BE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23" y="3040272"/>
            <a:ext cx="3932586" cy="2859801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603025B-0D60-44BF-A679-37332015E190}"/>
              </a:ext>
            </a:extLst>
          </p:cNvPr>
          <p:cNvSpPr txBox="1"/>
          <p:nvPr/>
        </p:nvSpPr>
        <p:spPr>
          <a:xfrm>
            <a:off x="4524660" y="3646403"/>
            <a:ext cx="962704" cy="307777"/>
          </a:xfrm>
          <a:prstGeom prst="rect">
            <a:avLst/>
          </a:prstGeom>
          <a:ln w="28575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/>
              <a:t>Varimax</a:t>
            </a:r>
            <a:endParaRPr lang="es-EC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FD886E4-9857-4391-A850-A56C7652B8D2}"/>
              </a:ext>
            </a:extLst>
          </p:cNvPr>
          <p:cNvSpPr txBox="1"/>
          <p:nvPr/>
        </p:nvSpPr>
        <p:spPr>
          <a:xfrm>
            <a:off x="4184373" y="4208562"/>
            <a:ext cx="2057400" cy="523220"/>
          </a:xfrm>
          <a:prstGeom prst="rect">
            <a:avLst/>
          </a:prstGeom>
          <a:ln w="28575"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Relación componente-factor</a:t>
            </a:r>
          </a:p>
        </p:txBody>
      </p:sp>
      <p:sp>
        <p:nvSpPr>
          <p:cNvPr id="27" name="Globo: flecha derecha 26">
            <a:extLst>
              <a:ext uri="{FF2B5EF4-FFF2-40B4-BE49-F238E27FC236}">
                <a16:creationId xmlns:a16="http://schemas.microsoft.com/office/drawing/2014/main" id="{ED01DCB2-395F-49B7-99B6-922DB4ED22F0}"/>
              </a:ext>
            </a:extLst>
          </p:cNvPr>
          <p:cNvSpPr/>
          <p:nvPr/>
        </p:nvSpPr>
        <p:spPr>
          <a:xfrm>
            <a:off x="6915482" y="669639"/>
            <a:ext cx="541016" cy="2890087"/>
          </a:xfrm>
          <a:prstGeom prst="right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dirty="0"/>
              <a:t>5) INTERPRETACIÓN</a:t>
            </a:r>
          </a:p>
        </p:txBody>
      </p:sp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D0852074-4578-481F-99D1-B7DC260FD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811197"/>
              </p:ext>
            </p:extLst>
          </p:nvPr>
        </p:nvGraphicFramePr>
        <p:xfrm>
          <a:off x="7630332" y="664126"/>
          <a:ext cx="4502418" cy="2895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3995">
                  <a:extLst>
                    <a:ext uri="{9D8B030D-6E8A-4147-A177-3AD203B41FA5}">
                      <a16:colId xmlns:a16="http://schemas.microsoft.com/office/drawing/2014/main" val="3622567830"/>
                    </a:ext>
                  </a:extLst>
                </a:gridCol>
                <a:gridCol w="1329256">
                  <a:extLst>
                    <a:ext uri="{9D8B030D-6E8A-4147-A177-3AD203B41FA5}">
                      <a16:colId xmlns:a16="http://schemas.microsoft.com/office/drawing/2014/main" val="2915427719"/>
                    </a:ext>
                  </a:extLst>
                </a:gridCol>
                <a:gridCol w="1819167">
                  <a:extLst>
                    <a:ext uri="{9D8B030D-6E8A-4147-A177-3AD203B41FA5}">
                      <a16:colId xmlns:a16="http://schemas.microsoft.com/office/drawing/2014/main" val="2717143758"/>
                    </a:ext>
                  </a:extLst>
                </a:gridCol>
              </a:tblGrid>
              <a:tr h="125211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Componente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Factores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781412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Liquidez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/>
                        <a:t>Acidez 1</a:t>
                      </a:r>
                    </a:p>
                    <a:p>
                      <a:pPr algn="l"/>
                      <a:r>
                        <a:rPr lang="es-EC" dirty="0"/>
                        <a:t>Acidez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6375411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Estructura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/>
                        <a:t>Tangibles 1</a:t>
                      </a:r>
                    </a:p>
                    <a:p>
                      <a:pPr algn="l"/>
                      <a:r>
                        <a:rPr lang="es-EC" dirty="0"/>
                        <a:t>Tangibles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7980603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Crecimiento</a:t>
                      </a:r>
                    </a:p>
                    <a:p>
                      <a:pPr algn="ctr"/>
                      <a:r>
                        <a:rPr lang="es-EC" dirty="0"/>
                        <a:t>Tamaño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/>
                        <a:t>Cambio en inversión</a:t>
                      </a:r>
                    </a:p>
                    <a:p>
                      <a:pPr algn="l"/>
                      <a:r>
                        <a:rPr lang="es-EC" dirty="0"/>
                        <a:t>Inversión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3284241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Rentabilidad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/>
                        <a:t>ROE</a:t>
                      </a:r>
                    </a:p>
                    <a:p>
                      <a:pPr algn="l"/>
                      <a:r>
                        <a:rPr lang="es-EC" dirty="0"/>
                        <a:t>ROA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5269584"/>
                  </a:ext>
                </a:extLst>
              </a:tr>
              <a:tr h="212858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Crecimiento</a:t>
                      </a:r>
                    </a:p>
                    <a:p>
                      <a:pPr algn="ctr"/>
                      <a:r>
                        <a:rPr lang="es-EC" dirty="0"/>
                        <a:t>Tamaño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dirty="0"/>
                        <a:t>Cambio en ventas</a:t>
                      </a:r>
                    </a:p>
                    <a:p>
                      <a:pPr algn="l"/>
                      <a:r>
                        <a:rPr lang="es-EC" dirty="0"/>
                        <a:t>Ventas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866503"/>
                  </a:ext>
                </a:extLst>
              </a:tr>
            </a:tbl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A172F6AF-5739-4655-957D-D17DAE485D4B}"/>
              </a:ext>
            </a:extLst>
          </p:cNvPr>
          <p:cNvSpPr txBox="1">
            <a:spLocks/>
          </p:cNvSpPr>
          <p:nvPr/>
        </p:nvSpPr>
        <p:spPr>
          <a:xfrm>
            <a:off x="6807200" y="3635873"/>
            <a:ext cx="53255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dirty="0">
                <a:solidFill>
                  <a:srgbClr val="C00000"/>
                </a:solidFill>
              </a:rPr>
              <a:t>Regresión lineal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1769327-2C45-4600-9599-1EE7D59B2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190624"/>
              </p:ext>
            </p:extLst>
          </p:nvPr>
        </p:nvGraphicFramePr>
        <p:xfrm>
          <a:off x="8112293" y="3800291"/>
          <a:ext cx="3280227" cy="30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5468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FBD93-BADA-485A-A589-483E5EDB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33111"/>
            <a:ext cx="11900452" cy="1143000"/>
          </a:xfrm>
        </p:spPr>
        <p:txBody>
          <a:bodyPr/>
          <a:lstStyle/>
          <a:p>
            <a:pPr algn="l"/>
            <a:r>
              <a:rPr lang="es-ES" dirty="0">
                <a:solidFill>
                  <a:srgbClr val="C00000"/>
                </a:solidFill>
              </a:rPr>
              <a:t>Validación de modelos						Resultados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9BBC747-5850-4983-9BB8-315C42AB7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054176"/>
              </p:ext>
            </p:extLst>
          </p:nvPr>
        </p:nvGraphicFramePr>
        <p:xfrm>
          <a:off x="193814" y="3142506"/>
          <a:ext cx="3644346" cy="256032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52129">
                  <a:extLst>
                    <a:ext uri="{9D8B030D-6E8A-4147-A177-3AD203B41FA5}">
                      <a16:colId xmlns:a16="http://schemas.microsoft.com/office/drawing/2014/main" val="3696884630"/>
                    </a:ext>
                  </a:extLst>
                </a:gridCol>
                <a:gridCol w="1042608">
                  <a:extLst>
                    <a:ext uri="{9D8B030D-6E8A-4147-A177-3AD203B41FA5}">
                      <a16:colId xmlns:a16="http://schemas.microsoft.com/office/drawing/2014/main" val="1255772617"/>
                    </a:ext>
                  </a:extLst>
                </a:gridCol>
                <a:gridCol w="750778">
                  <a:extLst>
                    <a:ext uri="{9D8B030D-6E8A-4147-A177-3AD203B41FA5}">
                      <a16:colId xmlns:a16="http://schemas.microsoft.com/office/drawing/2014/main" val="3627118750"/>
                    </a:ext>
                  </a:extLst>
                </a:gridCol>
                <a:gridCol w="898831">
                  <a:extLst>
                    <a:ext uri="{9D8B030D-6E8A-4147-A177-3AD203B41FA5}">
                      <a16:colId xmlns:a16="http://schemas.microsoft.com/office/drawing/2014/main" val="597581112"/>
                    </a:ext>
                  </a:extLst>
                </a:gridCol>
              </a:tblGrid>
              <a:tr h="277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Modelo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Durbin Watson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White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VIF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769909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EC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358441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EC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241684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EC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084410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s-EC" sz="14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EC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35892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149563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185218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198692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661819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es-EC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368219"/>
                  </a:ext>
                </a:extLst>
              </a:tr>
              <a:tr h="130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lang="es-EC" sz="14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</a:t>
                      </a:r>
                      <a:endParaRPr lang="es-EC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855626"/>
                  </a:ext>
                </a:extLst>
              </a:tr>
            </a:tbl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150C317E-6732-41A4-9DD9-27EB44493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491317"/>
              </p:ext>
            </p:extLst>
          </p:nvPr>
        </p:nvGraphicFramePr>
        <p:xfrm>
          <a:off x="145774" y="795827"/>
          <a:ext cx="3740426" cy="1989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>
            <a:hlinkClick r:id="rId7" action="ppaction://hlinksldjump"/>
            <a:extLst>
              <a:ext uri="{FF2B5EF4-FFF2-40B4-BE49-F238E27FC236}">
                <a16:creationId xmlns:a16="http://schemas.microsoft.com/office/drawing/2014/main" id="{7FB51DEF-DD07-48C6-B83D-D1B8ED0C01F7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2610257-CDD5-4BB2-9CD4-F24911EA3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99026"/>
              </p:ext>
            </p:extLst>
          </p:nvPr>
        </p:nvGraphicFramePr>
        <p:xfrm>
          <a:off x="4228549" y="983678"/>
          <a:ext cx="7817677" cy="3766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0248">
                  <a:extLst>
                    <a:ext uri="{9D8B030D-6E8A-4147-A177-3AD203B41FA5}">
                      <a16:colId xmlns:a16="http://schemas.microsoft.com/office/drawing/2014/main" val="2908332161"/>
                    </a:ext>
                  </a:extLst>
                </a:gridCol>
                <a:gridCol w="836773">
                  <a:extLst>
                    <a:ext uri="{9D8B030D-6E8A-4147-A177-3AD203B41FA5}">
                      <a16:colId xmlns:a16="http://schemas.microsoft.com/office/drawing/2014/main" val="1880411209"/>
                    </a:ext>
                  </a:extLst>
                </a:gridCol>
                <a:gridCol w="1270656">
                  <a:extLst>
                    <a:ext uri="{9D8B030D-6E8A-4147-A177-3AD203B41FA5}">
                      <a16:colId xmlns:a16="http://schemas.microsoft.com/office/drawing/2014/main" val="167526459"/>
                    </a:ext>
                  </a:extLst>
                </a:gridCol>
              </a:tblGrid>
              <a:tr h="2897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Modelos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p-valor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Conclusión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508841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M1: Tangible 1 y 2 - Endeudamiento a corto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0,019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ysClr val="windowText" lastClr="000000"/>
                          </a:solidFill>
                          <a:effectLst/>
                        </a:rPr>
                        <a:t>Se rechaza</a:t>
                      </a:r>
                      <a:endParaRPr lang="es-EC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97206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M2: Tangible 1 y 2 - Endeudamiento a largo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0,049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ysClr val="windowText" lastClr="000000"/>
                          </a:solidFill>
                          <a:effectLst/>
                        </a:rPr>
                        <a:t>Se rechaza</a:t>
                      </a:r>
                      <a:endParaRPr lang="es-EC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79722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M3: Liquidez ácida 1 y 2 - Endeudamiento a corto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0,079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Se rechaza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5896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M4: Liquidez ácida 1 y 2 - Endeudamiento a largo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0,002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Se rechaza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467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M5: Tamaño sobre inversión y ventas - Endeudamiento a corto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0,039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ysClr val="windowText" lastClr="000000"/>
                          </a:solidFill>
                          <a:effectLst/>
                        </a:rPr>
                        <a:t>Se acepta</a:t>
                      </a:r>
                      <a:endParaRPr lang="es-EC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03092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M6: Tamaño sobre inversión y ventas - Endeudamiento a largo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0,000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ysClr val="windowText" lastClr="000000"/>
                          </a:solidFill>
                          <a:effectLst/>
                        </a:rPr>
                        <a:t>Se acepta</a:t>
                      </a:r>
                      <a:endParaRPr lang="es-EC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67449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M7: Rentabilidad ROA y ROE - Endeudamiento a corto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0,021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ysClr val="windowText" lastClr="000000"/>
                          </a:solidFill>
                          <a:effectLst/>
                        </a:rPr>
                        <a:t>Se acepta</a:t>
                      </a:r>
                      <a:endParaRPr lang="es-EC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557173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M8: Rentabilidad ROA y ROE - Endeudamiento a largo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0,058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Se rechaza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908083"/>
                  </a:ext>
                </a:extLst>
              </a:tr>
              <a:tr h="57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M9: Crecimiento en cambio de inversión y ventas - Endeudamiento a corto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0,000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ysClr val="windowText" lastClr="000000"/>
                          </a:solidFill>
                          <a:effectLst/>
                        </a:rPr>
                        <a:t>Se acepta</a:t>
                      </a:r>
                      <a:endParaRPr lang="es-EC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72990"/>
                  </a:ext>
                </a:extLst>
              </a:tr>
              <a:tr h="57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M10: Crecimiento en cambio de inversión y ventas - Endeudamiento a largo plazo</a:t>
                      </a:r>
                      <a:endParaRPr lang="es-EC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0,001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Se acepta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46" marR="23946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899231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3133573F-FF82-47A4-871A-B050E1D09DB9}"/>
              </a:ext>
            </a:extLst>
          </p:cNvPr>
          <p:cNvSpPr txBox="1"/>
          <p:nvPr/>
        </p:nvSpPr>
        <p:spPr>
          <a:xfrm>
            <a:off x="9606168" y="5013640"/>
            <a:ext cx="2392018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C" sz="2800" b="1" dirty="0"/>
              <a:t>H</a:t>
            </a:r>
            <a:r>
              <a:rPr lang="es-EC" sz="2800" b="1" baseline="-25000" dirty="0"/>
              <a:t>1: </a:t>
            </a:r>
            <a:r>
              <a:rPr lang="es-EC" sz="2800" dirty="0"/>
              <a:t>Se acepta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89E0C62A-5879-4AC7-91E3-DE56F57BF6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806702"/>
              </p:ext>
            </p:extLst>
          </p:nvPr>
        </p:nvGraphicFramePr>
        <p:xfrm>
          <a:off x="5493578" y="4965023"/>
          <a:ext cx="2643809" cy="835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0726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63D00-C8E7-48F8-A7C5-8F3069E2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918" y="27635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Propuesta : Matriz Mafe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B19C0B0-4D7A-4567-ACE8-67D90DFCE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942824"/>
              </p:ext>
            </p:extLst>
          </p:nvPr>
        </p:nvGraphicFramePr>
        <p:xfrm>
          <a:off x="1041917" y="1170634"/>
          <a:ext cx="9851369" cy="3865191"/>
        </p:xfrm>
        <a:graphic>
          <a:graphicData uri="http://schemas.openxmlformats.org/drawingml/2006/table">
            <a:tbl>
              <a:tblPr firstRow="1" firstCol="1" bandRow="1"/>
              <a:tblGrid>
                <a:gridCol w="4733081">
                  <a:extLst>
                    <a:ext uri="{9D8B030D-6E8A-4147-A177-3AD203B41FA5}">
                      <a16:colId xmlns:a16="http://schemas.microsoft.com/office/drawing/2014/main" val="2434850896"/>
                    </a:ext>
                  </a:extLst>
                </a:gridCol>
                <a:gridCol w="5118288">
                  <a:extLst>
                    <a:ext uri="{9D8B030D-6E8A-4147-A177-3AD203B41FA5}">
                      <a16:colId xmlns:a16="http://schemas.microsoft.com/office/drawing/2014/main" val="880276868"/>
                    </a:ext>
                  </a:extLst>
                </a:gridCol>
              </a:tblGrid>
              <a:tr h="3513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ESTRATEGIAS OFENSIVAS (FO)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ESTRATEGIAS DEFENSIVAS (FA)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787644"/>
                  </a:ext>
                </a:extLst>
              </a:tr>
              <a:tr h="1405524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Expansión a mercados internacionales</a:t>
                      </a:r>
                    </a:p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Oferta de planes de financiamiento</a:t>
                      </a: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Potenciar el sector inmobiliario formal</a:t>
                      </a: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37994"/>
                  </a:ext>
                </a:extLst>
              </a:tr>
              <a:tr h="3513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ESTRATEGIAS ADAPTATIVAS (DO)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ESTRATEGIAS DE SUPERVIVENCIA (DA)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88161"/>
                  </a:ext>
                </a:extLst>
              </a:tr>
              <a:tr h="1756905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Ofertar modelos adaptados a las necesidades actuales</a:t>
                      </a:r>
                    </a:p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Rápida venta y mejora de liquidez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C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Oferta a través de plataformas digitales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616" marR="19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465273"/>
                  </a:ext>
                </a:extLst>
              </a:tr>
            </a:tbl>
          </a:graphicData>
        </a:graphic>
      </p:graphicFrame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67237487-A530-4E02-8979-2D790BC99E3C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4807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4EFA7-2C84-4863-9640-A6520155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6504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Conclusiones</a:t>
            </a: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D28C3956-C638-4E5E-98AC-37F1BB35459A}"/>
              </a:ext>
            </a:extLst>
          </p:cNvPr>
          <p:cNvSpPr/>
          <p:nvPr/>
        </p:nvSpPr>
        <p:spPr>
          <a:xfrm>
            <a:off x="117142" y="2579426"/>
            <a:ext cx="2189329" cy="3411941"/>
          </a:xfrm>
          <a:custGeom>
            <a:avLst/>
            <a:gdLst>
              <a:gd name="connsiteX0" fmla="*/ 468289 w 2653352"/>
              <a:gd name="connsiteY0" fmla="*/ 0 h 3988558"/>
              <a:gd name="connsiteX1" fmla="*/ 2185063 w 2653352"/>
              <a:gd name="connsiteY1" fmla="*/ 0 h 3988558"/>
              <a:gd name="connsiteX2" fmla="*/ 2653352 w 2653352"/>
              <a:gd name="connsiteY2" fmla="*/ 936578 h 3988558"/>
              <a:gd name="connsiteX3" fmla="*/ 2635440 w 2653352"/>
              <a:gd name="connsiteY3" fmla="*/ 972403 h 3988558"/>
              <a:gd name="connsiteX4" fmla="*/ 2653352 w 2653352"/>
              <a:gd name="connsiteY4" fmla="*/ 972403 h 3988558"/>
              <a:gd name="connsiteX5" fmla="*/ 2653352 w 2653352"/>
              <a:gd name="connsiteY5" fmla="*/ 3016155 h 3988558"/>
              <a:gd name="connsiteX6" fmla="*/ 1326676 w 2653352"/>
              <a:gd name="connsiteY6" fmla="*/ 3988558 h 3988558"/>
              <a:gd name="connsiteX7" fmla="*/ 0 w 2653352"/>
              <a:gd name="connsiteY7" fmla="*/ 3016155 h 3988558"/>
              <a:gd name="connsiteX8" fmla="*/ 0 w 2653352"/>
              <a:gd name="connsiteY8" fmla="*/ 3016155 h 3988558"/>
              <a:gd name="connsiteX9" fmla="*/ 0 w 2653352"/>
              <a:gd name="connsiteY9" fmla="*/ 972403 h 3988558"/>
              <a:gd name="connsiteX10" fmla="*/ 17913 w 2653352"/>
              <a:gd name="connsiteY10" fmla="*/ 972403 h 3988558"/>
              <a:gd name="connsiteX11" fmla="*/ 0 w 2653352"/>
              <a:gd name="connsiteY11" fmla="*/ 936578 h 398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3352" h="3988558">
                <a:moveTo>
                  <a:pt x="468289" y="0"/>
                </a:moveTo>
                <a:lnTo>
                  <a:pt x="2185063" y="0"/>
                </a:lnTo>
                <a:lnTo>
                  <a:pt x="2653352" y="936578"/>
                </a:lnTo>
                <a:lnTo>
                  <a:pt x="2635440" y="972403"/>
                </a:lnTo>
                <a:lnTo>
                  <a:pt x="2653352" y="972403"/>
                </a:lnTo>
                <a:lnTo>
                  <a:pt x="2653352" y="3016155"/>
                </a:lnTo>
                <a:lnTo>
                  <a:pt x="1326676" y="3988558"/>
                </a:lnTo>
                <a:lnTo>
                  <a:pt x="0" y="3016155"/>
                </a:lnTo>
                <a:lnTo>
                  <a:pt x="0" y="3016155"/>
                </a:lnTo>
                <a:lnTo>
                  <a:pt x="0" y="972403"/>
                </a:lnTo>
                <a:lnTo>
                  <a:pt x="17913" y="972403"/>
                </a:lnTo>
                <a:lnTo>
                  <a:pt x="0" y="936578"/>
                </a:lnTo>
                <a:close/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Relación estructura de financiamiento-nivel de riesgo.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Buscar un riesgo mínimo (Pecking Order) a través del financiamiento externo.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Hexágono 12">
            <a:extLst>
              <a:ext uri="{FF2B5EF4-FFF2-40B4-BE49-F238E27FC236}">
                <a16:creationId xmlns:a16="http://schemas.microsoft.com/office/drawing/2014/main" id="{7488304E-5169-4791-B2E9-6D89535D3CC0}"/>
              </a:ext>
            </a:extLst>
          </p:cNvPr>
          <p:cNvSpPr/>
          <p:nvPr/>
        </p:nvSpPr>
        <p:spPr>
          <a:xfrm>
            <a:off x="238315" y="2688571"/>
            <a:ext cx="1946983" cy="1255632"/>
          </a:xfrm>
          <a:prstGeom prst="hexagon">
            <a:avLst>
              <a:gd name="adj" fmla="val 23741"/>
              <a:gd name="vf" fmla="val 11547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chemeClr val="accent6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1</a:t>
            </a:r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C0DD5A00-C7DF-4F46-9839-970AA80AA953}"/>
              </a:ext>
            </a:extLst>
          </p:cNvPr>
          <p:cNvSpPr/>
          <p:nvPr/>
        </p:nvSpPr>
        <p:spPr>
          <a:xfrm rot="10800000">
            <a:off x="2541498" y="873454"/>
            <a:ext cx="2189329" cy="3684894"/>
          </a:xfrm>
          <a:custGeom>
            <a:avLst/>
            <a:gdLst>
              <a:gd name="connsiteX0" fmla="*/ 468289 w 2653352"/>
              <a:gd name="connsiteY0" fmla="*/ 0 h 3988558"/>
              <a:gd name="connsiteX1" fmla="*/ 2185063 w 2653352"/>
              <a:gd name="connsiteY1" fmla="*/ 0 h 3988558"/>
              <a:gd name="connsiteX2" fmla="*/ 2653352 w 2653352"/>
              <a:gd name="connsiteY2" fmla="*/ 936578 h 3988558"/>
              <a:gd name="connsiteX3" fmla="*/ 2635440 w 2653352"/>
              <a:gd name="connsiteY3" fmla="*/ 972403 h 3988558"/>
              <a:gd name="connsiteX4" fmla="*/ 2653352 w 2653352"/>
              <a:gd name="connsiteY4" fmla="*/ 972403 h 3988558"/>
              <a:gd name="connsiteX5" fmla="*/ 2653352 w 2653352"/>
              <a:gd name="connsiteY5" fmla="*/ 3016155 h 3988558"/>
              <a:gd name="connsiteX6" fmla="*/ 1326676 w 2653352"/>
              <a:gd name="connsiteY6" fmla="*/ 3988558 h 3988558"/>
              <a:gd name="connsiteX7" fmla="*/ 0 w 2653352"/>
              <a:gd name="connsiteY7" fmla="*/ 3016155 h 3988558"/>
              <a:gd name="connsiteX8" fmla="*/ 0 w 2653352"/>
              <a:gd name="connsiteY8" fmla="*/ 3016155 h 3988558"/>
              <a:gd name="connsiteX9" fmla="*/ 0 w 2653352"/>
              <a:gd name="connsiteY9" fmla="*/ 972403 h 3988558"/>
              <a:gd name="connsiteX10" fmla="*/ 17913 w 2653352"/>
              <a:gd name="connsiteY10" fmla="*/ 972403 h 3988558"/>
              <a:gd name="connsiteX11" fmla="*/ 0 w 2653352"/>
              <a:gd name="connsiteY11" fmla="*/ 936578 h 398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3352" h="3988558">
                <a:moveTo>
                  <a:pt x="468289" y="0"/>
                </a:moveTo>
                <a:lnTo>
                  <a:pt x="2185063" y="0"/>
                </a:lnTo>
                <a:lnTo>
                  <a:pt x="2653352" y="936578"/>
                </a:lnTo>
                <a:lnTo>
                  <a:pt x="2635440" y="972403"/>
                </a:lnTo>
                <a:lnTo>
                  <a:pt x="2653352" y="972403"/>
                </a:lnTo>
                <a:lnTo>
                  <a:pt x="2653352" y="3016155"/>
                </a:lnTo>
                <a:lnTo>
                  <a:pt x="1326676" y="3988558"/>
                </a:lnTo>
                <a:lnTo>
                  <a:pt x="0" y="3016155"/>
                </a:lnTo>
                <a:lnTo>
                  <a:pt x="0" y="3016155"/>
                </a:lnTo>
                <a:lnTo>
                  <a:pt x="0" y="972403"/>
                </a:lnTo>
                <a:lnTo>
                  <a:pt x="17913" y="972403"/>
                </a:lnTo>
                <a:lnTo>
                  <a:pt x="0" y="936578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dirty="0"/>
          </a:p>
        </p:txBody>
      </p:sp>
      <p:sp>
        <p:nvSpPr>
          <p:cNvPr id="26" name="Hexágono 25">
            <a:extLst>
              <a:ext uri="{FF2B5EF4-FFF2-40B4-BE49-F238E27FC236}">
                <a16:creationId xmlns:a16="http://schemas.microsoft.com/office/drawing/2014/main" id="{593C55CA-0D2F-42BF-AC11-09CE44F3E4BB}"/>
              </a:ext>
            </a:extLst>
          </p:cNvPr>
          <p:cNvSpPr/>
          <p:nvPr/>
        </p:nvSpPr>
        <p:spPr>
          <a:xfrm>
            <a:off x="2637565" y="3159785"/>
            <a:ext cx="1946983" cy="1098278"/>
          </a:xfrm>
          <a:prstGeom prst="hexagon">
            <a:avLst>
              <a:gd name="adj" fmla="val 23741"/>
              <a:gd name="vf" fmla="val 11547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2</a:t>
            </a:r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718C1E5E-F6C9-4238-8AEF-622EAC871175}"/>
              </a:ext>
            </a:extLst>
          </p:cNvPr>
          <p:cNvSpPr/>
          <p:nvPr/>
        </p:nvSpPr>
        <p:spPr>
          <a:xfrm>
            <a:off x="4915643" y="2579426"/>
            <a:ext cx="2189329" cy="3543078"/>
          </a:xfrm>
          <a:custGeom>
            <a:avLst/>
            <a:gdLst>
              <a:gd name="connsiteX0" fmla="*/ 468289 w 2653352"/>
              <a:gd name="connsiteY0" fmla="*/ 0 h 3988558"/>
              <a:gd name="connsiteX1" fmla="*/ 2185063 w 2653352"/>
              <a:gd name="connsiteY1" fmla="*/ 0 h 3988558"/>
              <a:gd name="connsiteX2" fmla="*/ 2653352 w 2653352"/>
              <a:gd name="connsiteY2" fmla="*/ 936578 h 3988558"/>
              <a:gd name="connsiteX3" fmla="*/ 2635440 w 2653352"/>
              <a:gd name="connsiteY3" fmla="*/ 972403 h 3988558"/>
              <a:gd name="connsiteX4" fmla="*/ 2653352 w 2653352"/>
              <a:gd name="connsiteY4" fmla="*/ 972403 h 3988558"/>
              <a:gd name="connsiteX5" fmla="*/ 2653352 w 2653352"/>
              <a:gd name="connsiteY5" fmla="*/ 3016155 h 3988558"/>
              <a:gd name="connsiteX6" fmla="*/ 1326676 w 2653352"/>
              <a:gd name="connsiteY6" fmla="*/ 3988558 h 3988558"/>
              <a:gd name="connsiteX7" fmla="*/ 0 w 2653352"/>
              <a:gd name="connsiteY7" fmla="*/ 3016155 h 3988558"/>
              <a:gd name="connsiteX8" fmla="*/ 0 w 2653352"/>
              <a:gd name="connsiteY8" fmla="*/ 3016155 h 3988558"/>
              <a:gd name="connsiteX9" fmla="*/ 0 w 2653352"/>
              <a:gd name="connsiteY9" fmla="*/ 972403 h 3988558"/>
              <a:gd name="connsiteX10" fmla="*/ 17913 w 2653352"/>
              <a:gd name="connsiteY10" fmla="*/ 972403 h 3988558"/>
              <a:gd name="connsiteX11" fmla="*/ 0 w 2653352"/>
              <a:gd name="connsiteY11" fmla="*/ 936578 h 398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3352" h="3988558">
                <a:moveTo>
                  <a:pt x="468289" y="0"/>
                </a:moveTo>
                <a:lnTo>
                  <a:pt x="2185063" y="0"/>
                </a:lnTo>
                <a:lnTo>
                  <a:pt x="2653352" y="936578"/>
                </a:lnTo>
                <a:lnTo>
                  <a:pt x="2635440" y="972403"/>
                </a:lnTo>
                <a:lnTo>
                  <a:pt x="2653352" y="972403"/>
                </a:lnTo>
                <a:lnTo>
                  <a:pt x="2653352" y="3016155"/>
                </a:lnTo>
                <a:lnTo>
                  <a:pt x="1326676" y="3988558"/>
                </a:lnTo>
                <a:lnTo>
                  <a:pt x="0" y="3016155"/>
                </a:lnTo>
                <a:lnTo>
                  <a:pt x="0" y="3016155"/>
                </a:lnTo>
                <a:lnTo>
                  <a:pt x="0" y="972403"/>
                </a:lnTo>
                <a:lnTo>
                  <a:pt x="17913" y="972403"/>
                </a:lnTo>
                <a:lnTo>
                  <a:pt x="0" y="936578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252000" rtlCol="0" anchor="b">
            <a:no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Ratios delimitados por análisis factorial: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-Tangibles, pruebas ácidas, ROA y ROE, crecimiento y tamaño por activos y ventas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8" name="Hexágono 27">
            <a:extLst>
              <a:ext uri="{FF2B5EF4-FFF2-40B4-BE49-F238E27FC236}">
                <a16:creationId xmlns:a16="http://schemas.microsoft.com/office/drawing/2014/main" id="{3E309BD8-4D46-4DFA-B791-1E06B1ACBAC7}"/>
              </a:ext>
            </a:extLst>
          </p:cNvPr>
          <p:cNvSpPr/>
          <p:nvPr/>
        </p:nvSpPr>
        <p:spPr>
          <a:xfrm>
            <a:off x="5036815" y="2688571"/>
            <a:ext cx="1946983" cy="1255632"/>
          </a:xfrm>
          <a:prstGeom prst="hexagon">
            <a:avLst>
              <a:gd name="adj" fmla="val 23741"/>
              <a:gd name="vf" fmla="val 11547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rgbClr val="FFC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3</a:t>
            </a:r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765788B3-C9A7-47F5-B30F-1B0E9CFCEEB0}"/>
              </a:ext>
            </a:extLst>
          </p:cNvPr>
          <p:cNvSpPr/>
          <p:nvPr/>
        </p:nvSpPr>
        <p:spPr>
          <a:xfrm rot="10800000">
            <a:off x="7332679" y="873454"/>
            <a:ext cx="2189329" cy="3684897"/>
          </a:xfrm>
          <a:custGeom>
            <a:avLst/>
            <a:gdLst>
              <a:gd name="connsiteX0" fmla="*/ 468289 w 2653352"/>
              <a:gd name="connsiteY0" fmla="*/ 0 h 3988558"/>
              <a:gd name="connsiteX1" fmla="*/ 2185063 w 2653352"/>
              <a:gd name="connsiteY1" fmla="*/ 0 h 3988558"/>
              <a:gd name="connsiteX2" fmla="*/ 2653352 w 2653352"/>
              <a:gd name="connsiteY2" fmla="*/ 936578 h 3988558"/>
              <a:gd name="connsiteX3" fmla="*/ 2635440 w 2653352"/>
              <a:gd name="connsiteY3" fmla="*/ 972403 h 3988558"/>
              <a:gd name="connsiteX4" fmla="*/ 2653352 w 2653352"/>
              <a:gd name="connsiteY4" fmla="*/ 972403 h 3988558"/>
              <a:gd name="connsiteX5" fmla="*/ 2653352 w 2653352"/>
              <a:gd name="connsiteY5" fmla="*/ 3016155 h 3988558"/>
              <a:gd name="connsiteX6" fmla="*/ 1326676 w 2653352"/>
              <a:gd name="connsiteY6" fmla="*/ 3988558 h 3988558"/>
              <a:gd name="connsiteX7" fmla="*/ 0 w 2653352"/>
              <a:gd name="connsiteY7" fmla="*/ 3016155 h 3988558"/>
              <a:gd name="connsiteX8" fmla="*/ 0 w 2653352"/>
              <a:gd name="connsiteY8" fmla="*/ 3016155 h 3988558"/>
              <a:gd name="connsiteX9" fmla="*/ 0 w 2653352"/>
              <a:gd name="connsiteY9" fmla="*/ 972403 h 3988558"/>
              <a:gd name="connsiteX10" fmla="*/ 17913 w 2653352"/>
              <a:gd name="connsiteY10" fmla="*/ 972403 h 3988558"/>
              <a:gd name="connsiteX11" fmla="*/ 0 w 2653352"/>
              <a:gd name="connsiteY11" fmla="*/ 936578 h 398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3352" h="3988558">
                <a:moveTo>
                  <a:pt x="468289" y="0"/>
                </a:moveTo>
                <a:lnTo>
                  <a:pt x="2185063" y="0"/>
                </a:lnTo>
                <a:lnTo>
                  <a:pt x="2653352" y="936578"/>
                </a:lnTo>
                <a:lnTo>
                  <a:pt x="2635440" y="972403"/>
                </a:lnTo>
                <a:lnTo>
                  <a:pt x="2653352" y="972403"/>
                </a:lnTo>
                <a:lnTo>
                  <a:pt x="2653352" y="3016155"/>
                </a:lnTo>
                <a:lnTo>
                  <a:pt x="1326676" y="3988558"/>
                </a:lnTo>
                <a:lnTo>
                  <a:pt x="0" y="3016155"/>
                </a:lnTo>
                <a:lnTo>
                  <a:pt x="0" y="3016155"/>
                </a:lnTo>
                <a:lnTo>
                  <a:pt x="0" y="972403"/>
                </a:lnTo>
                <a:lnTo>
                  <a:pt x="17913" y="972403"/>
                </a:lnTo>
                <a:lnTo>
                  <a:pt x="0" y="936578"/>
                </a:ln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30" name="Hexágono 29">
            <a:extLst>
              <a:ext uri="{FF2B5EF4-FFF2-40B4-BE49-F238E27FC236}">
                <a16:creationId xmlns:a16="http://schemas.microsoft.com/office/drawing/2014/main" id="{31685B75-864A-4CBD-86AF-064C9A035036}"/>
              </a:ext>
            </a:extLst>
          </p:cNvPr>
          <p:cNvSpPr/>
          <p:nvPr/>
        </p:nvSpPr>
        <p:spPr>
          <a:xfrm>
            <a:off x="7453853" y="3159785"/>
            <a:ext cx="1946983" cy="1098278"/>
          </a:xfrm>
          <a:prstGeom prst="hexagon">
            <a:avLst>
              <a:gd name="adj" fmla="val 23741"/>
              <a:gd name="vf" fmla="val 115470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4</a:t>
            </a:r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953E01CE-F513-46F3-BD1E-026269468504}"/>
              </a:ext>
            </a:extLst>
          </p:cNvPr>
          <p:cNvSpPr/>
          <p:nvPr/>
        </p:nvSpPr>
        <p:spPr>
          <a:xfrm>
            <a:off x="9764356" y="2579426"/>
            <a:ext cx="2189329" cy="3411941"/>
          </a:xfrm>
          <a:custGeom>
            <a:avLst/>
            <a:gdLst>
              <a:gd name="connsiteX0" fmla="*/ 468289 w 2653352"/>
              <a:gd name="connsiteY0" fmla="*/ 0 h 3988558"/>
              <a:gd name="connsiteX1" fmla="*/ 2185063 w 2653352"/>
              <a:gd name="connsiteY1" fmla="*/ 0 h 3988558"/>
              <a:gd name="connsiteX2" fmla="*/ 2653352 w 2653352"/>
              <a:gd name="connsiteY2" fmla="*/ 936578 h 3988558"/>
              <a:gd name="connsiteX3" fmla="*/ 2635440 w 2653352"/>
              <a:gd name="connsiteY3" fmla="*/ 972403 h 3988558"/>
              <a:gd name="connsiteX4" fmla="*/ 2653352 w 2653352"/>
              <a:gd name="connsiteY4" fmla="*/ 972403 h 3988558"/>
              <a:gd name="connsiteX5" fmla="*/ 2653352 w 2653352"/>
              <a:gd name="connsiteY5" fmla="*/ 3016155 h 3988558"/>
              <a:gd name="connsiteX6" fmla="*/ 1326676 w 2653352"/>
              <a:gd name="connsiteY6" fmla="*/ 3988558 h 3988558"/>
              <a:gd name="connsiteX7" fmla="*/ 0 w 2653352"/>
              <a:gd name="connsiteY7" fmla="*/ 3016155 h 3988558"/>
              <a:gd name="connsiteX8" fmla="*/ 0 w 2653352"/>
              <a:gd name="connsiteY8" fmla="*/ 3016155 h 3988558"/>
              <a:gd name="connsiteX9" fmla="*/ 0 w 2653352"/>
              <a:gd name="connsiteY9" fmla="*/ 972403 h 3988558"/>
              <a:gd name="connsiteX10" fmla="*/ 17913 w 2653352"/>
              <a:gd name="connsiteY10" fmla="*/ 972403 h 3988558"/>
              <a:gd name="connsiteX11" fmla="*/ 0 w 2653352"/>
              <a:gd name="connsiteY11" fmla="*/ 936578 h 398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3352" h="3988558">
                <a:moveTo>
                  <a:pt x="468289" y="0"/>
                </a:moveTo>
                <a:lnTo>
                  <a:pt x="2185063" y="0"/>
                </a:lnTo>
                <a:lnTo>
                  <a:pt x="2653352" y="936578"/>
                </a:lnTo>
                <a:lnTo>
                  <a:pt x="2635440" y="972403"/>
                </a:lnTo>
                <a:lnTo>
                  <a:pt x="2653352" y="972403"/>
                </a:lnTo>
                <a:lnTo>
                  <a:pt x="2653352" y="3016155"/>
                </a:lnTo>
                <a:lnTo>
                  <a:pt x="1326676" y="3988558"/>
                </a:lnTo>
                <a:lnTo>
                  <a:pt x="0" y="3016155"/>
                </a:lnTo>
                <a:lnTo>
                  <a:pt x="0" y="3016155"/>
                </a:lnTo>
                <a:lnTo>
                  <a:pt x="0" y="972403"/>
                </a:lnTo>
                <a:lnTo>
                  <a:pt x="17913" y="972403"/>
                </a:lnTo>
                <a:lnTo>
                  <a:pt x="0" y="93657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Apoyo extranjero: fuente de crecimiento y respaldo en la garantía del financiamiento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Hexágono 31">
            <a:extLst>
              <a:ext uri="{FF2B5EF4-FFF2-40B4-BE49-F238E27FC236}">
                <a16:creationId xmlns:a16="http://schemas.microsoft.com/office/drawing/2014/main" id="{53304CA9-3B8A-4ABA-8A16-B667D0CDEC58}"/>
              </a:ext>
            </a:extLst>
          </p:cNvPr>
          <p:cNvSpPr/>
          <p:nvPr/>
        </p:nvSpPr>
        <p:spPr>
          <a:xfrm>
            <a:off x="9885528" y="2688571"/>
            <a:ext cx="1946983" cy="1255632"/>
          </a:xfrm>
          <a:prstGeom prst="hexagon">
            <a:avLst>
              <a:gd name="adj" fmla="val 23741"/>
              <a:gd name="vf" fmla="val 115470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chemeClr val="accent3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5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7FD1AB9-F1DF-497A-BA6C-EDC335908AB3}"/>
              </a:ext>
            </a:extLst>
          </p:cNvPr>
          <p:cNvSpPr txBox="1"/>
          <p:nvPr/>
        </p:nvSpPr>
        <p:spPr>
          <a:xfrm>
            <a:off x="2637565" y="1693483"/>
            <a:ext cx="2189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Sector inmobiliario, fuente primaria del PIB. </a:t>
            </a:r>
          </a:p>
          <a:p>
            <a:r>
              <a:rPr lang="es-ES" dirty="0"/>
              <a:t>- Sucursales extranjeras y microempresas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AD6330A-8BFE-4E8B-B16D-F8E2194A0F31}"/>
              </a:ext>
            </a:extLst>
          </p:cNvPr>
          <p:cNvSpPr txBox="1"/>
          <p:nvPr/>
        </p:nvSpPr>
        <p:spPr>
          <a:xfrm>
            <a:off x="7332679" y="1401993"/>
            <a:ext cx="21893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Incidencia de la estructura financiera través de la rentabilidad, crecimiento y tamaño. Preferencia al endeudamiento a corto plazo</a:t>
            </a:r>
          </a:p>
        </p:txBody>
      </p:sp>
      <p:sp>
        <p:nvSpPr>
          <p:cNvPr id="15" name="Elipse 14">
            <a:hlinkClick r:id="rId2" action="ppaction://hlinksldjump"/>
            <a:extLst>
              <a:ext uri="{FF2B5EF4-FFF2-40B4-BE49-F238E27FC236}">
                <a16:creationId xmlns:a16="http://schemas.microsoft.com/office/drawing/2014/main" id="{666A283E-712D-4B6C-AA8E-92BDDD199D47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2283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1E860-E656-4657-8E28-F66D804C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Recomendaciones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9713063-567B-4B59-99CA-BD7566AF64E8}"/>
              </a:ext>
            </a:extLst>
          </p:cNvPr>
          <p:cNvGrpSpPr/>
          <p:nvPr/>
        </p:nvGrpSpPr>
        <p:grpSpPr>
          <a:xfrm>
            <a:off x="329821" y="786452"/>
            <a:ext cx="11532357" cy="5051378"/>
            <a:chOff x="327546" y="786452"/>
            <a:chExt cx="11532357" cy="5051378"/>
          </a:xfrm>
        </p:grpSpPr>
        <p:sp>
          <p:nvSpPr>
            <p:cNvPr id="4" name="Flecha: a la derecha 3">
              <a:extLst>
                <a:ext uri="{FF2B5EF4-FFF2-40B4-BE49-F238E27FC236}">
                  <a16:creationId xmlns:a16="http://schemas.microsoft.com/office/drawing/2014/main" id="{46E60EF4-C575-4A85-AFBE-2C4E3B65F9E7}"/>
                </a:ext>
              </a:extLst>
            </p:cNvPr>
            <p:cNvSpPr/>
            <p:nvPr/>
          </p:nvSpPr>
          <p:spPr>
            <a:xfrm>
              <a:off x="327546" y="3643952"/>
              <a:ext cx="11532357" cy="2193878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800" b="1" dirty="0"/>
                <a:t>A los futuros investigadores</a:t>
              </a:r>
            </a:p>
          </p:txBody>
        </p:sp>
        <p:sp>
          <p:nvSpPr>
            <p:cNvPr id="5" name="Flecha: a la derecha 4">
              <a:extLst>
                <a:ext uri="{FF2B5EF4-FFF2-40B4-BE49-F238E27FC236}">
                  <a16:creationId xmlns:a16="http://schemas.microsoft.com/office/drawing/2014/main" id="{5F451658-FED8-4440-B1F1-B366F7C0C83C}"/>
                </a:ext>
              </a:extLst>
            </p:cNvPr>
            <p:cNvSpPr/>
            <p:nvPr/>
          </p:nvSpPr>
          <p:spPr>
            <a:xfrm>
              <a:off x="3575713" y="3072452"/>
              <a:ext cx="8015535" cy="2193878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1800" b="1" dirty="0">
                  <a:latin typeface="Arial" panose="020B0604020202020204" pitchFamily="34" charset="0"/>
                  <a:ea typeface="Calibri" panose="020F0502020204030204" pitchFamily="34" charset="0"/>
                </a:rPr>
                <a:t>A</a:t>
              </a:r>
              <a:r>
                <a:rPr lang="es-EC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los dueños, administradores</a:t>
              </a:r>
            </a:p>
            <a:p>
              <a:r>
                <a:rPr lang="es-EC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 inversionistas de las empresas del sector inmobiliario </a:t>
              </a:r>
              <a:endParaRPr lang="es-ES" b="1" dirty="0"/>
            </a:p>
          </p:txBody>
        </p:sp>
        <p:sp>
          <p:nvSpPr>
            <p:cNvPr id="6" name="Flecha: a la derecha 5">
              <a:extLst>
                <a:ext uri="{FF2B5EF4-FFF2-40B4-BE49-F238E27FC236}">
                  <a16:creationId xmlns:a16="http://schemas.microsoft.com/office/drawing/2014/main" id="{AC1B7103-39EB-4872-8C1B-E8C3340319F7}"/>
                </a:ext>
              </a:extLst>
            </p:cNvPr>
            <p:cNvSpPr/>
            <p:nvPr/>
          </p:nvSpPr>
          <p:spPr>
            <a:xfrm>
              <a:off x="7028596" y="2500952"/>
              <a:ext cx="4320000" cy="2193878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800" b="1" dirty="0"/>
                <a:t>A las pequeñas y medianas empresas del sector inmobiliario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9496E12-1C56-4138-A4BA-2E8448EED047}"/>
                </a:ext>
              </a:extLst>
            </p:cNvPr>
            <p:cNvSpPr/>
            <p:nvPr/>
          </p:nvSpPr>
          <p:spPr>
            <a:xfrm>
              <a:off x="7028595" y="786452"/>
              <a:ext cx="3193577" cy="219387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Financiamiento basado en el crecimiento de la empresa iniciando con capital propio y avanzando hacia el endeudamiento con terceros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F1641323-8CA0-4493-A3E9-F32049860E85}"/>
                </a:ext>
              </a:extLst>
            </p:cNvPr>
            <p:cNvSpPr/>
            <p:nvPr/>
          </p:nvSpPr>
          <p:spPr>
            <a:xfrm>
              <a:off x="3575712" y="1285448"/>
              <a:ext cx="3343701" cy="219387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Toma de decisiones basadas en el nivel de rentabilidad, tamaño y crecimiento de las inmobiliarias</a:t>
              </a:r>
              <a:endParaRPr lang="es-ES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2E630D35-2938-4FA5-BC87-E7913C7CEF48}"/>
                </a:ext>
              </a:extLst>
            </p:cNvPr>
            <p:cNvSpPr/>
            <p:nvPr/>
          </p:nvSpPr>
          <p:spPr>
            <a:xfrm>
              <a:off x="327546" y="1883391"/>
              <a:ext cx="3138983" cy="21938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Enfoque: Incidencia de la estructura financiera en el capital propio</a:t>
              </a:r>
            </a:p>
          </p:txBody>
        </p:sp>
      </p:grpSp>
      <p:sp>
        <p:nvSpPr>
          <p:cNvPr id="11" name="Elipse 10">
            <a:hlinkClick r:id="rId2" action="ppaction://hlinksldjump"/>
            <a:extLst>
              <a:ext uri="{FF2B5EF4-FFF2-40B4-BE49-F238E27FC236}">
                <a16:creationId xmlns:a16="http://schemas.microsoft.com/office/drawing/2014/main" id="{BFC0320D-2BA6-4A34-A4F7-D2265BCEA651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69194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884AF7C7-3DBD-426B-8F4D-565BFD67E87D}"/>
              </a:ext>
            </a:extLst>
          </p:cNvPr>
          <p:cNvGrpSpPr/>
          <p:nvPr/>
        </p:nvGrpSpPr>
        <p:grpSpPr>
          <a:xfrm>
            <a:off x="63446" y="778248"/>
            <a:ext cx="5900017" cy="1641359"/>
            <a:chOff x="426005" y="688477"/>
            <a:chExt cx="5900017" cy="1069984"/>
          </a:xfrm>
        </p:grpSpPr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02EEF946-C0FA-4509-B08C-F8205185F838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8" name="Forma libre: forma 7">
                <a:extLst>
                  <a:ext uri="{FF2B5EF4-FFF2-40B4-BE49-F238E27FC236}">
                    <a16:creationId xmlns:a16="http://schemas.microsoft.com/office/drawing/2014/main" id="{793A8B65-AADE-4724-8BB9-9D196438FA29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9" name="Forma libre: forma 8">
                <a:extLst>
                  <a:ext uri="{FF2B5EF4-FFF2-40B4-BE49-F238E27FC236}">
                    <a16:creationId xmlns:a16="http://schemas.microsoft.com/office/drawing/2014/main" id="{1B67690C-4E5E-447D-9BC0-CBCC7ED8CD0E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10" name="Forma libre: forma 9">
                <a:extLst>
                  <a:ext uri="{FF2B5EF4-FFF2-40B4-BE49-F238E27FC236}">
                    <a16:creationId xmlns:a16="http://schemas.microsoft.com/office/drawing/2014/main" id="{5E8083F4-A7AD-42D8-A430-B457E838461B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14" name="Flecha: pentágono 13">
              <a:extLst>
                <a:ext uri="{FF2B5EF4-FFF2-40B4-BE49-F238E27FC236}">
                  <a16:creationId xmlns:a16="http://schemas.microsoft.com/office/drawing/2014/main" id="{68EFB8A4-07F1-473C-9566-546BA7488E81}"/>
                </a:ext>
              </a:extLst>
            </p:cNvPr>
            <p:cNvSpPr/>
            <p:nvPr/>
          </p:nvSpPr>
          <p:spPr>
            <a:xfrm>
              <a:off x="1219809" y="777125"/>
              <a:ext cx="5106213" cy="892686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u="sng" dirty="0">
                  <a:solidFill>
                    <a:schemeClr val="tx1"/>
                  </a:solidFill>
                </a:rPr>
                <a:t>ASPECTOS GENERALES</a:t>
              </a:r>
            </a:p>
            <a:p>
              <a:pPr lvl="1" algn="ctr"/>
              <a:r>
                <a:rPr lang="es-ES" dirty="0">
                  <a:solidFill>
                    <a:schemeClr val="bg2"/>
                  </a:solidFill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Planteamiento del problema</a:t>
              </a:r>
              <a:endParaRPr lang="es-ES" dirty="0">
                <a:solidFill>
                  <a:schemeClr val="bg2"/>
                </a:solidFill>
              </a:endParaRPr>
            </a:p>
            <a:p>
              <a:pPr lvl="1" algn="ctr"/>
              <a:r>
                <a:rPr lang="es-ES" dirty="0">
                  <a:solidFill>
                    <a:schemeClr val="bg2"/>
                  </a:solidFill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Objetivos</a:t>
              </a:r>
              <a:endParaRPr lang="es-ES" dirty="0">
                <a:solidFill>
                  <a:schemeClr val="bg2"/>
                </a:solidFill>
              </a:endParaRPr>
            </a:p>
            <a:p>
              <a:pPr lvl="1" algn="ctr"/>
              <a:r>
                <a:rPr lang="es-ES" dirty="0">
                  <a:solidFill>
                    <a:schemeClr val="bg2"/>
                  </a:solidFill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Variables</a:t>
              </a:r>
              <a:endParaRPr lang="es-ES" dirty="0">
                <a:solidFill>
                  <a:schemeClr val="bg2"/>
                </a:solidFill>
              </a:endParaRPr>
            </a:p>
            <a:p>
              <a:pPr lvl="1" algn="ctr"/>
              <a:r>
                <a:rPr lang="es-ES" dirty="0">
                  <a:solidFill>
                    <a:schemeClr val="bg2"/>
                  </a:solidFill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Hipótesis</a:t>
              </a:r>
              <a:endParaRPr lang="es-ES" dirty="0">
                <a:solidFill>
                  <a:schemeClr val="bg2"/>
                </a:solidFill>
              </a:endParaRPr>
            </a:p>
          </p:txBody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867EBDD8-6148-41C5-BC2C-B78A256A1078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1</a:t>
              </a: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80216FC5-E622-4455-A092-0838ADDAC007}"/>
              </a:ext>
            </a:extLst>
          </p:cNvPr>
          <p:cNvGrpSpPr/>
          <p:nvPr/>
        </p:nvGrpSpPr>
        <p:grpSpPr>
          <a:xfrm>
            <a:off x="63446" y="2576729"/>
            <a:ext cx="5900017" cy="1575688"/>
            <a:chOff x="426005" y="688477"/>
            <a:chExt cx="5900017" cy="1069984"/>
          </a:xfrm>
        </p:grpSpPr>
        <p:grpSp>
          <p:nvGrpSpPr>
            <p:cNvPr id="53" name="Grupo 52">
              <a:extLst>
                <a:ext uri="{FF2B5EF4-FFF2-40B4-BE49-F238E27FC236}">
                  <a16:creationId xmlns:a16="http://schemas.microsoft.com/office/drawing/2014/main" id="{2C97C810-9CCB-421B-A95F-2EA506B9AA89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56" name="Forma libre: forma 55">
                <a:extLst>
                  <a:ext uri="{FF2B5EF4-FFF2-40B4-BE49-F238E27FC236}">
                    <a16:creationId xmlns:a16="http://schemas.microsoft.com/office/drawing/2014/main" id="{4C38F738-6AD3-4BB4-A381-4A8CA143447F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57" name="Forma libre: forma 56">
                <a:extLst>
                  <a:ext uri="{FF2B5EF4-FFF2-40B4-BE49-F238E27FC236}">
                    <a16:creationId xmlns:a16="http://schemas.microsoft.com/office/drawing/2014/main" id="{BF0076DF-B8E5-4C60-B564-5F10E7A5A872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58" name="Forma libre: forma 57">
                <a:extLst>
                  <a:ext uri="{FF2B5EF4-FFF2-40B4-BE49-F238E27FC236}">
                    <a16:creationId xmlns:a16="http://schemas.microsoft.com/office/drawing/2014/main" id="{8098352D-0CE3-43C6-872F-B680A4AC43A2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Flecha: pentágono 53">
              <a:extLst>
                <a:ext uri="{FF2B5EF4-FFF2-40B4-BE49-F238E27FC236}">
                  <a16:creationId xmlns:a16="http://schemas.microsoft.com/office/drawing/2014/main" id="{9AB0DC2D-DB8F-4C8C-870F-81D0CF46934D}"/>
                </a:ext>
              </a:extLst>
            </p:cNvPr>
            <p:cNvSpPr/>
            <p:nvPr/>
          </p:nvSpPr>
          <p:spPr>
            <a:xfrm>
              <a:off x="1286022" y="829574"/>
              <a:ext cx="5040000" cy="806259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u="sng" dirty="0">
                  <a:solidFill>
                    <a:schemeClr val="tx1"/>
                  </a:solidFill>
                </a:rPr>
                <a:t>MARCO TEÓRICO-REFERENCIAL</a:t>
              </a:r>
            </a:p>
            <a:p>
              <a:pPr algn="ctr"/>
              <a:endParaRPr lang="es-ES" b="1" dirty="0">
                <a:solidFill>
                  <a:schemeClr val="tx1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5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Teorías de soporte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6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Marco referencial</a:t>
              </a:r>
              <a:endParaRPr lang="es-ES" dirty="0">
                <a:solidFill>
                  <a:schemeClr val="bg2"/>
                </a:solidFill>
              </a:endParaRPr>
            </a:p>
          </p:txBody>
        </p:sp>
        <p:sp>
          <p:nvSpPr>
            <p:cNvPr id="55" name="Forma libre: forma 54">
              <a:extLst>
                <a:ext uri="{FF2B5EF4-FFF2-40B4-BE49-F238E27FC236}">
                  <a16:creationId xmlns:a16="http://schemas.microsoft.com/office/drawing/2014/main" id="{B0B55043-E6AD-49F8-B49A-84EBCCD1EF72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2</a:t>
              </a: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79F7D6E9-37DE-46AD-858B-E1D2EAB8E8DE}"/>
              </a:ext>
            </a:extLst>
          </p:cNvPr>
          <p:cNvGrpSpPr/>
          <p:nvPr/>
        </p:nvGrpSpPr>
        <p:grpSpPr>
          <a:xfrm>
            <a:off x="88183" y="4292105"/>
            <a:ext cx="5900017" cy="1612629"/>
            <a:chOff x="426005" y="688477"/>
            <a:chExt cx="5900017" cy="1069984"/>
          </a:xfrm>
        </p:grpSpPr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F3826808-BD1B-4AA9-AE39-969FDDAE6A30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63" name="Forma libre: forma 62">
                <a:extLst>
                  <a:ext uri="{FF2B5EF4-FFF2-40B4-BE49-F238E27FC236}">
                    <a16:creationId xmlns:a16="http://schemas.microsoft.com/office/drawing/2014/main" id="{2B98AEB1-3BCA-4495-9FCA-FA76EFFDA8A0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64" name="Forma libre: forma 63">
                <a:extLst>
                  <a:ext uri="{FF2B5EF4-FFF2-40B4-BE49-F238E27FC236}">
                    <a16:creationId xmlns:a16="http://schemas.microsoft.com/office/drawing/2014/main" id="{6B26DC6D-5000-4A47-A687-3BF1E40C6F0E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65" name="Forma libre: forma 64">
                <a:extLst>
                  <a:ext uri="{FF2B5EF4-FFF2-40B4-BE49-F238E27FC236}">
                    <a16:creationId xmlns:a16="http://schemas.microsoft.com/office/drawing/2014/main" id="{D5A9211C-1D7F-45A0-A5B3-766715D16FAC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61" name="Flecha: pentágono 60">
              <a:extLst>
                <a:ext uri="{FF2B5EF4-FFF2-40B4-BE49-F238E27FC236}">
                  <a16:creationId xmlns:a16="http://schemas.microsoft.com/office/drawing/2014/main" id="{30354E64-EBCD-4D98-8468-520D61BFDE61}"/>
                </a:ext>
              </a:extLst>
            </p:cNvPr>
            <p:cNvSpPr/>
            <p:nvPr/>
          </p:nvSpPr>
          <p:spPr>
            <a:xfrm>
              <a:off x="1286022" y="829574"/>
              <a:ext cx="5040000" cy="787790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>
                  <a:solidFill>
                    <a:schemeClr val="tx1"/>
                  </a:solidFill>
                  <a:hlinkClick r:id="rId7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CARACTERIZACIÓN DE INMOBILIARIAS </a:t>
              </a:r>
              <a:endParaRPr lang="es-ES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Forma libre: forma 61">
              <a:extLst>
                <a:ext uri="{FF2B5EF4-FFF2-40B4-BE49-F238E27FC236}">
                  <a16:creationId xmlns:a16="http://schemas.microsoft.com/office/drawing/2014/main" id="{7CD4E13C-EF87-46CD-8D42-F260E6686CA9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3</a:t>
              </a: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6AEC6BCC-2222-407C-9BE5-AF814283435E}"/>
              </a:ext>
            </a:extLst>
          </p:cNvPr>
          <p:cNvGrpSpPr/>
          <p:nvPr/>
        </p:nvGrpSpPr>
        <p:grpSpPr>
          <a:xfrm>
            <a:off x="6096000" y="759096"/>
            <a:ext cx="5900017" cy="1612629"/>
            <a:chOff x="426005" y="688477"/>
            <a:chExt cx="5900017" cy="1069984"/>
          </a:xfrm>
        </p:grpSpPr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942CE014-44FF-48F7-B5A9-ECB80249F3FB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70" name="Forma libre: forma 69">
                <a:extLst>
                  <a:ext uri="{FF2B5EF4-FFF2-40B4-BE49-F238E27FC236}">
                    <a16:creationId xmlns:a16="http://schemas.microsoft.com/office/drawing/2014/main" id="{716479EA-FD6C-4323-8CBA-9AB4010A5305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71" name="Forma libre: forma 70">
                <a:extLst>
                  <a:ext uri="{FF2B5EF4-FFF2-40B4-BE49-F238E27FC236}">
                    <a16:creationId xmlns:a16="http://schemas.microsoft.com/office/drawing/2014/main" id="{ADA8BBC2-0E30-41CB-95C9-3B04547E2DF7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72" name="Forma libre: forma 71">
                <a:extLst>
                  <a:ext uri="{FF2B5EF4-FFF2-40B4-BE49-F238E27FC236}">
                    <a16:creationId xmlns:a16="http://schemas.microsoft.com/office/drawing/2014/main" id="{3E23256E-FC68-47FA-AE08-0EF601DFC5F1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68" name="Flecha: pentágono 67">
              <a:extLst>
                <a:ext uri="{FF2B5EF4-FFF2-40B4-BE49-F238E27FC236}">
                  <a16:creationId xmlns:a16="http://schemas.microsoft.com/office/drawing/2014/main" id="{F9C08A72-D021-410C-87D6-5F4C91302831}"/>
                </a:ext>
              </a:extLst>
            </p:cNvPr>
            <p:cNvSpPr/>
            <p:nvPr/>
          </p:nvSpPr>
          <p:spPr>
            <a:xfrm>
              <a:off x="1286022" y="798285"/>
              <a:ext cx="5040000" cy="850367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u="sng" dirty="0">
                  <a:solidFill>
                    <a:schemeClr val="tx1"/>
                  </a:solidFill>
                </a:rPr>
                <a:t>METODOLOGÍA</a:t>
              </a: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8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Recolección y tratamiento de información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8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Población objeto de estudio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9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Herramientas de investigación y análisis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10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Modelos de regresión y validación</a:t>
              </a:r>
              <a:endParaRPr lang="es-ES" dirty="0">
                <a:solidFill>
                  <a:schemeClr val="bg2"/>
                </a:solidFill>
              </a:endParaRPr>
            </a:p>
          </p:txBody>
        </p:sp>
        <p:sp>
          <p:nvSpPr>
            <p:cNvPr id="69" name="Forma libre: forma 68">
              <a:extLst>
                <a:ext uri="{FF2B5EF4-FFF2-40B4-BE49-F238E27FC236}">
                  <a16:creationId xmlns:a16="http://schemas.microsoft.com/office/drawing/2014/main" id="{889C53D6-0962-4705-8DF2-0FF81DFE87D3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4</a:t>
              </a: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BC5E5DF2-C806-4E31-A967-46BC103692B4}"/>
              </a:ext>
            </a:extLst>
          </p:cNvPr>
          <p:cNvGrpSpPr/>
          <p:nvPr/>
        </p:nvGrpSpPr>
        <p:grpSpPr>
          <a:xfrm>
            <a:off x="6096000" y="2539787"/>
            <a:ext cx="5900017" cy="1612629"/>
            <a:chOff x="426005" y="688477"/>
            <a:chExt cx="5900017" cy="1069984"/>
          </a:xfrm>
        </p:grpSpPr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E4DA60B6-6660-4FF1-B208-D167E6640841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77" name="Forma libre: forma 76">
                <a:extLst>
                  <a:ext uri="{FF2B5EF4-FFF2-40B4-BE49-F238E27FC236}">
                    <a16:creationId xmlns:a16="http://schemas.microsoft.com/office/drawing/2014/main" id="{7C7676ED-CF44-4025-A0CC-5E60B83A2628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78" name="Forma libre: forma 77">
                <a:extLst>
                  <a:ext uri="{FF2B5EF4-FFF2-40B4-BE49-F238E27FC236}">
                    <a16:creationId xmlns:a16="http://schemas.microsoft.com/office/drawing/2014/main" id="{E580CC20-2499-42D8-85A1-83BA3EF563D6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79" name="Forma libre: forma 78">
                <a:extLst>
                  <a:ext uri="{FF2B5EF4-FFF2-40B4-BE49-F238E27FC236}">
                    <a16:creationId xmlns:a16="http://schemas.microsoft.com/office/drawing/2014/main" id="{2F318A4D-92BB-4F34-81FB-1E808AAE8018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75" name="Flecha: pentágono 74">
              <a:extLst>
                <a:ext uri="{FF2B5EF4-FFF2-40B4-BE49-F238E27FC236}">
                  <a16:creationId xmlns:a16="http://schemas.microsoft.com/office/drawing/2014/main" id="{186731C7-1453-44DC-8002-B622B2F944E6}"/>
                </a:ext>
              </a:extLst>
            </p:cNvPr>
            <p:cNvSpPr/>
            <p:nvPr/>
          </p:nvSpPr>
          <p:spPr>
            <a:xfrm>
              <a:off x="1286022" y="829574"/>
              <a:ext cx="5040000" cy="787790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u="sng" dirty="0">
                  <a:solidFill>
                    <a:schemeClr val="tx1"/>
                  </a:solidFill>
                </a:rPr>
                <a:t>ANÁLISIS DE DATOS</a:t>
              </a: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11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Estadístico descriptivo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1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Análisis factorial y regresión múltiple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1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Validación de modelos</a:t>
              </a:r>
              <a:endParaRPr lang="es-ES" dirty="0">
                <a:solidFill>
                  <a:schemeClr val="bg2"/>
                </a:solidFill>
              </a:endParaRP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1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Resultados</a:t>
              </a:r>
              <a:endParaRPr lang="es-ES" dirty="0">
                <a:solidFill>
                  <a:schemeClr val="bg2"/>
                </a:solidFill>
              </a:endParaRPr>
            </a:p>
          </p:txBody>
        </p:sp>
        <p:sp>
          <p:nvSpPr>
            <p:cNvPr id="76" name="Forma libre: forma 75">
              <a:extLst>
                <a:ext uri="{FF2B5EF4-FFF2-40B4-BE49-F238E27FC236}">
                  <a16:creationId xmlns:a16="http://schemas.microsoft.com/office/drawing/2014/main" id="{BCA00C7B-4F98-4566-9517-B457FE7DD398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5</a:t>
              </a: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8BCDB416-3E16-431F-9172-94B3AAB1F334}"/>
              </a:ext>
            </a:extLst>
          </p:cNvPr>
          <p:cNvGrpSpPr/>
          <p:nvPr/>
        </p:nvGrpSpPr>
        <p:grpSpPr>
          <a:xfrm>
            <a:off x="6096000" y="4292105"/>
            <a:ext cx="5900017" cy="757238"/>
            <a:chOff x="426005" y="688477"/>
            <a:chExt cx="5900017" cy="1069984"/>
          </a:xfrm>
        </p:grpSpPr>
        <p:grpSp>
          <p:nvGrpSpPr>
            <p:cNvPr id="81" name="Grupo 80">
              <a:extLst>
                <a:ext uri="{FF2B5EF4-FFF2-40B4-BE49-F238E27FC236}">
                  <a16:creationId xmlns:a16="http://schemas.microsoft.com/office/drawing/2014/main" id="{CB4EB67C-AC3B-4194-B0E3-A75D99A4D43B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84" name="Forma libre: forma 83">
                <a:extLst>
                  <a:ext uri="{FF2B5EF4-FFF2-40B4-BE49-F238E27FC236}">
                    <a16:creationId xmlns:a16="http://schemas.microsoft.com/office/drawing/2014/main" id="{2EDE04B6-9AF9-46DB-8200-25FB3EFE3BEB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85" name="Forma libre: forma 84">
                <a:extLst>
                  <a:ext uri="{FF2B5EF4-FFF2-40B4-BE49-F238E27FC236}">
                    <a16:creationId xmlns:a16="http://schemas.microsoft.com/office/drawing/2014/main" id="{84CB854B-A48A-489E-88D6-D9DF7EF062BB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86" name="Forma libre: forma 85">
                <a:extLst>
                  <a:ext uri="{FF2B5EF4-FFF2-40B4-BE49-F238E27FC236}">
                    <a16:creationId xmlns:a16="http://schemas.microsoft.com/office/drawing/2014/main" id="{F67C2CA4-53B8-473A-BEB8-43725A71A16B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82" name="Flecha: pentágono 81">
              <a:extLst>
                <a:ext uri="{FF2B5EF4-FFF2-40B4-BE49-F238E27FC236}">
                  <a16:creationId xmlns:a16="http://schemas.microsoft.com/office/drawing/2014/main" id="{DD341613-F931-4628-AD96-675F49A5BF24}"/>
                </a:ext>
              </a:extLst>
            </p:cNvPr>
            <p:cNvSpPr/>
            <p:nvPr/>
          </p:nvSpPr>
          <p:spPr>
            <a:xfrm>
              <a:off x="1286022" y="829574"/>
              <a:ext cx="5040000" cy="787790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u="sng" dirty="0">
                  <a:solidFill>
                    <a:schemeClr val="tx1"/>
                  </a:solidFill>
                </a:rPr>
                <a:t>PROPUESTA</a:t>
              </a:r>
            </a:p>
            <a:p>
              <a:pPr algn="ctr"/>
              <a:r>
                <a:rPr lang="es-ES" dirty="0">
                  <a:solidFill>
                    <a:schemeClr val="bg2"/>
                  </a:solidFill>
                  <a:hlinkClick r:id="rId1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Matriz MAFE</a:t>
              </a:r>
              <a:endParaRPr lang="es-ES" dirty="0">
                <a:solidFill>
                  <a:schemeClr val="bg2"/>
                </a:solidFill>
              </a:endParaRPr>
            </a:p>
          </p:txBody>
        </p:sp>
        <p:sp>
          <p:nvSpPr>
            <p:cNvPr id="83" name="Forma libre: forma 82">
              <a:extLst>
                <a:ext uri="{FF2B5EF4-FFF2-40B4-BE49-F238E27FC236}">
                  <a16:creationId xmlns:a16="http://schemas.microsoft.com/office/drawing/2014/main" id="{225235C2-C506-4ABB-82C8-721A54A1A340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6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CC15F21F-FF3A-46B1-A31D-4E65F0AB316D}"/>
              </a:ext>
            </a:extLst>
          </p:cNvPr>
          <p:cNvGrpSpPr/>
          <p:nvPr/>
        </p:nvGrpSpPr>
        <p:grpSpPr>
          <a:xfrm>
            <a:off x="6134097" y="5129010"/>
            <a:ext cx="5900017" cy="757238"/>
            <a:chOff x="426005" y="688477"/>
            <a:chExt cx="5900017" cy="1069984"/>
          </a:xfrm>
        </p:grpSpPr>
        <p:grpSp>
          <p:nvGrpSpPr>
            <p:cNvPr id="88" name="Grupo 87">
              <a:extLst>
                <a:ext uri="{FF2B5EF4-FFF2-40B4-BE49-F238E27FC236}">
                  <a16:creationId xmlns:a16="http://schemas.microsoft.com/office/drawing/2014/main" id="{8C522378-3BF7-4280-A13B-DDAC1EBB34A2}"/>
                </a:ext>
              </a:extLst>
            </p:cNvPr>
            <p:cNvGrpSpPr/>
            <p:nvPr/>
          </p:nvGrpSpPr>
          <p:grpSpPr>
            <a:xfrm>
              <a:off x="1286023" y="688477"/>
              <a:ext cx="1965276" cy="1069984"/>
              <a:chOff x="2395463" y="941694"/>
              <a:chExt cx="1965276" cy="846164"/>
            </a:xfrm>
          </p:grpSpPr>
          <p:sp>
            <p:nvSpPr>
              <p:cNvPr id="91" name="Forma libre: forma 90">
                <a:extLst>
                  <a:ext uri="{FF2B5EF4-FFF2-40B4-BE49-F238E27FC236}">
                    <a16:creationId xmlns:a16="http://schemas.microsoft.com/office/drawing/2014/main" id="{05A49C0F-3F34-4946-8934-7DF0AD65B5AF}"/>
                  </a:ext>
                </a:extLst>
              </p:cNvPr>
              <p:cNvSpPr/>
              <p:nvPr/>
            </p:nvSpPr>
            <p:spPr>
              <a:xfrm rot="10800000">
                <a:off x="2395463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 dirty="0"/>
              </a:p>
            </p:txBody>
          </p:sp>
          <p:sp>
            <p:nvSpPr>
              <p:cNvPr id="92" name="Forma libre: forma 91">
                <a:extLst>
                  <a:ext uri="{FF2B5EF4-FFF2-40B4-BE49-F238E27FC236}">
                    <a16:creationId xmlns:a16="http://schemas.microsoft.com/office/drawing/2014/main" id="{0C321E25-AC8C-47FA-9DCA-9D2C4F1F4FC3}"/>
                  </a:ext>
                </a:extLst>
              </p:cNvPr>
              <p:cNvSpPr/>
              <p:nvPr/>
            </p:nvSpPr>
            <p:spPr>
              <a:xfrm rot="10800000">
                <a:off x="2652427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93" name="Forma libre: forma 92">
                <a:extLst>
                  <a:ext uri="{FF2B5EF4-FFF2-40B4-BE49-F238E27FC236}">
                    <a16:creationId xmlns:a16="http://schemas.microsoft.com/office/drawing/2014/main" id="{8E31DA3B-D717-475E-890B-96FA3D5B7F0D}"/>
                  </a:ext>
                </a:extLst>
              </p:cNvPr>
              <p:cNvSpPr/>
              <p:nvPr/>
            </p:nvSpPr>
            <p:spPr>
              <a:xfrm rot="10800000">
                <a:off x="3050555" y="941694"/>
                <a:ext cx="1310184" cy="846164"/>
              </a:xfrm>
              <a:custGeom>
                <a:avLst/>
                <a:gdLst>
                  <a:gd name="connsiteX0" fmla="*/ 1131186 w 1310184"/>
                  <a:gd name="connsiteY0" fmla="*/ 846164 h 846164"/>
                  <a:gd name="connsiteX1" fmla="*/ 178998 w 1310184"/>
                  <a:gd name="connsiteY1" fmla="*/ 846164 h 846164"/>
                  <a:gd name="connsiteX2" fmla="*/ 0 w 1310184"/>
                  <a:gd name="connsiteY2" fmla="*/ 423082 h 846164"/>
                  <a:gd name="connsiteX3" fmla="*/ 178998 w 1310184"/>
                  <a:gd name="connsiteY3" fmla="*/ 0 h 846164"/>
                  <a:gd name="connsiteX4" fmla="*/ 1131186 w 1310184"/>
                  <a:gd name="connsiteY4" fmla="*/ 0 h 846164"/>
                  <a:gd name="connsiteX5" fmla="*/ 1310184 w 1310184"/>
                  <a:gd name="connsiteY5" fmla="*/ 423082 h 84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0184" h="846164">
                    <a:moveTo>
                      <a:pt x="1131186" y="846164"/>
                    </a:moveTo>
                    <a:lnTo>
                      <a:pt x="178998" y="846164"/>
                    </a:lnTo>
                    <a:lnTo>
                      <a:pt x="0" y="423082"/>
                    </a:lnTo>
                    <a:lnTo>
                      <a:pt x="178998" y="0"/>
                    </a:lnTo>
                    <a:lnTo>
                      <a:pt x="1131186" y="0"/>
                    </a:lnTo>
                    <a:lnTo>
                      <a:pt x="1310184" y="423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89" name="Flecha: pentágono 88">
              <a:extLst>
                <a:ext uri="{FF2B5EF4-FFF2-40B4-BE49-F238E27FC236}">
                  <a16:creationId xmlns:a16="http://schemas.microsoft.com/office/drawing/2014/main" id="{B803114C-BC41-4BED-9005-F89CEDE1BEBD}"/>
                </a:ext>
              </a:extLst>
            </p:cNvPr>
            <p:cNvSpPr/>
            <p:nvPr/>
          </p:nvSpPr>
          <p:spPr>
            <a:xfrm>
              <a:off x="1286022" y="829574"/>
              <a:ext cx="5040000" cy="787790"/>
            </a:xfrm>
            <a:prstGeom prst="homePlat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>
                  <a:solidFill>
                    <a:schemeClr val="tx1"/>
                  </a:solidFill>
                  <a:hlinkClick r:id="rId15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CONCLUSIONES</a:t>
              </a:r>
              <a:r>
                <a:rPr lang="es-ES" b="1" dirty="0">
                  <a:solidFill>
                    <a:schemeClr val="tx1"/>
                  </a:solidFill>
                  <a:hlinkClick r:id="rId16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Y RECOMENDACIONES</a:t>
              </a:r>
              <a:endParaRPr lang="es-ES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Forma libre: forma 89">
              <a:extLst>
                <a:ext uri="{FF2B5EF4-FFF2-40B4-BE49-F238E27FC236}">
                  <a16:creationId xmlns:a16="http://schemas.microsoft.com/office/drawing/2014/main" id="{CC954011-704C-4790-AB2F-BA937F112501}"/>
                </a:ext>
              </a:extLst>
            </p:cNvPr>
            <p:cNvSpPr/>
            <p:nvPr/>
          </p:nvSpPr>
          <p:spPr>
            <a:xfrm>
              <a:off x="426005" y="688477"/>
              <a:ext cx="1310184" cy="1069984"/>
            </a:xfrm>
            <a:custGeom>
              <a:avLst/>
              <a:gdLst>
                <a:gd name="connsiteX0" fmla="*/ 1131186 w 1310184"/>
                <a:gd name="connsiteY0" fmla="*/ 846164 h 846164"/>
                <a:gd name="connsiteX1" fmla="*/ 178998 w 1310184"/>
                <a:gd name="connsiteY1" fmla="*/ 846164 h 846164"/>
                <a:gd name="connsiteX2" fmla="*/ 0 w 1310184"/>
                <a:gd name="connsiteY2" fmla="*/ 423082 h 846164"/>
                <a:gd name="connsiteX3" fmla="*/ 178998 w 1310184"/>
                <a:gd name="connsiteY3" fmla="*/ 0 h 846164"/>
                <a:gd name="connsiteX4" fmla="*/ 1131186 w 1310184"/>
                <a:gd name="connsiteY4" fmla="*/ 0 h 846164"/>
                <a:gd name="connsiteX5" fmla="*/ 1310184 w 1310184"/>
                <a:gd name="connsiteY5" fmla="*/ 423082 h 84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184" h="846164">
                  <a:moveTo>
                    <a:pt x="1131186" y="846164"/>
                  </a:moveTo>
                  <a:lnTo>
                    <a:pt x="178998" y="846164"/>
                  </a:lnTo>
                  <a:lnTo>
                    <a:pt x="0" y="423082"/>
                  </a:lnTo>
                  <a:lnTo>
                    <a:pt x="178998" y="0"/>
                  </a:lnTo>
                  <a:lnTo>
                    <a:pt x="1131186" y="0"/>
                  </a:lnTo>
                  <a:lnTo>
                    <a:pt x="1310184" y="42308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74000">
                  <a:schemeClr val="accent2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s-ES" sz="6000" b="1" dirty="0"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7</a:t>
              </a:r>
            </a:p>
          </p:txBody>
        </p:sp>
      </p:grpSp>
      <p:pic>
        <p:nvPicPr>
          <p:cNvPr id="98" name="Imagen 97">
            <a:extLst>
              <a:ext uri="{FF2B5EF4-FFF2-40B4-BE49-F238E27FC236}">
                <a16:creationId xmlns:a16="http://schemas.microsoft.com/office/drawing/2014/main" id="{CE44BB81-04C2-4F96-8E9C-DD0EE7F9E0F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8538" y="-98354"/>
            <a:ext cx="11126164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2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Vector Transparente PNG Y SVG De Signo De Insignia De Gracias">
            <a:extLst>
              <a:ext uri="{FF2B5EF4-FFF2-40B4-BE49-F238E27FC236}">
                <a16:creationId xmlns:a16="http://schemas.microsoft.com/office/drawing/2014/main" id="{B36CB2E4-9D9E-4293-B329-7568E394B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56" b="25134"/>
          <a:stretch/>
        </p:blipFill>
        <p:spPr bwMode="auto">
          <a:xfrm>
            <a:off x="2211932" y="1033249"/>
            <a:ext cx="7768135" cy="419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ipse 2">
            <a:hlinkClick r:id="rId3" action="ppaction://hlinksldjump"/>
            <a:extLst>
              <a:ext uri="{FF2B5EF4-FFF2-40B4-BE49-F238E27FC236}">
                <a16:creationId xmlns:a16="http://schemas.microsoft.com/office/drawing/2014/main" id="{FB8BCD29-8052-4ABA-8A0A-D8872C72D2AA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2659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2C78-FE41-4D8F-8E17-7325DB8B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Planteamiento del problema</a:t>
            </a:r>
          </a:p>
        </p:txBody>
      </p:sp>
      <p:grpSp>
        <p:nvGrpSpPr>
          <p:cNvPr id="67" name="Grupo 66">
            <a:extLst>
              <a:ext uri="{FF2B5EF4-FFF2-40B4-BE49-F238E27FC236}">
                <a16:creationId xmlns:a16="http://schemas.microsoft.com/office/drawing/2014/main" id="{20415B83-D0E2-439C-82D7-827CF01253F9}"/>
              </a:ext>
            </a:extLst>
          </p:cNvPr>
          <p:cNvGrpSpPr/>
          <p:nvPr/>
        </p:nvGrpSpPr>
        <p:grpSpPr>
          <a:xfrm>
            <a:off x="1128876" y="2484863"/>
            <a:ext cx="9959198" cy="3368124"/>
            <a:chOff x="644478" y="1041369"/>
            <a:chExt cx="9959198" cy="3368124"/>
          </a:xfrm>
        </p:grpSpPr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F01E7560-A4E1-42FA-B134-8361BADAD9E8}"/>
                </a:ext>
              </a:extLst>
            </p:cNvPr>
            <p:cNvCxnSpPr>
              <a:cxnSpLocks/>
              <a:stCxn id="8" idx="2"/>
              <a:endCxn id="12" idx="0"/>
            </p:cNvCxnSpPr>
            <p:nvPr/>
          </p:nvCxnSpPr>
          <p:spPr>
            <a:xfrm>
              <a:off x="6578625" y="1710274"/>
              <a:ext cx="28538" cy="20095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25AE5577-97D0-46B6-910B-13238781C1A5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4951078" y="3487573"/>
              <a:ext cx="0" cy="2322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46230CE6-BE8B-4C4E-B204-47A36ADF405D}"/>
                </a:ext>
              </a:extLst>
            </p:cNvPr>
            <p:cNvCxnSpPr>
              <a:cxnSpLocks/>
            </p:cNvCxnSpPr>
            <p:nvPr/>
          </p:nvCxnSpPr>
          <p:spPr>
            <a:xfrm>
              <a:off x="8216881" y="3487573"/>
              <a:ext cx="0" cy="5317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494E8379-C0AA-45ED-B775-785582A7279A}"/>
                </a:ext>
              </a:extLst>
            </p:cNvPr>
            <p:cNvCxnSpPr>
              <a:cxnSpLocks/>
            </p:cNvCxnSpPr>
            <p:nvPr/>
          </p:nvCxnSpPr>
          <p:spPr>
            <a:xfrm>
              <a:off x="9883676" y="3487573"/>
              <a:ext cx="0" cy="5317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428D3040-B002-4970-80E8-2F35018FF8A1}"/>
                </a:ext>
              </a:extLst>
            </p:cNvPr>
            <p:cNvCxnSpPr>
              <a:cxnSpLocks/>
            </p:cNvCxnSpPr>
            <p:nvPr/>
          </p:nvCxnSpPr>
          <p:spPr>
            <a:xfrm>
              <a:off x="3131820" y="3459480"/>
              <a:ext cx="18090" cy="5441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7E3EBA0-13D8-4AB0-BB97-6B3775F64168}"/>
                </a:ext>
              </a:extLst>
            </p:cNvPr>
            <p:cNvSpPr/>
            <p:nvPr/>
          </p:nvSpPr>
          <p:spPr>
            <a:xfrm>
              <a:off x="3145609" y="2163829"/>
              <a:ext cx="6738068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¿Es la estructura de financiamiento de las empresas la principal causa de las decisiones de financiación lo que provoca un bajo o alto nivel de endeudamiento a corto y largo plazo?</a:t>
              </a:r>
            </a:p>
          </p:txBody>
        </p: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2849F2D3-CA1A-4324-AF7F-B7B6A25BE7F7}"/>
                </a:ext>
              </a:extLst>
            </p:cNvPr>
            <p:cNvCxnSpPr>
              <a:cxnSpLocks/>
            </p:cNvCxnSpPr>
            <p:nvPr/>
          </p:nvCxnSpPr>
          <p:spPr>
            <a:xfrm>
              <a:off x="3140865" y="3470875"/>
              <a:ext cx="6742811" cy="166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D381A2E-9A62-4D19-8F68-EFF40C8C4CCD}"/>
                </a:ext>
              </a:extLst>
            </p:cNvPr>
            <p:cNvSpPr/>
            <p:nvPr/>
          </p:nvSpPr>
          <p:spPr>
            <a:xfrm>
              <a:off x="5031347" y="1119096"/>
              <a:ext cx="3094555" cy="5911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Nivel de endeudamiento a corto y largo plazo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0E903FD-8BC4-4062-ABDA-1A50BCDADEDF}"/>
                </a:ext>
              </a:extLst>
            </p:cNvPr>
            <p:cNvSpPr/>
            <p:nvPr/>
          </p:nvSpPr>
          <p:spPr>
            <a:xfrm>
              <a:off x="2513425" y="3720883"/>
              <a:ext cx="1440000" cy="531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Tamaño de la empresa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0B9B147A-CA91-47A4-87F9-487C1BEEE24F}"/>
                </a:ext>
              </a:extLst>
            </p:cNvPr>
            <p:cNvSpPr/>
            <p:nvPr/>
          </p:nvSpPr>
          <p:spPr>
            <a:xfrm>
              <a:off x="4231078" y="3719827"/>
              <a:ext cx="1440000" cy="53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Nivel de liquidez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57C0AE0-EE5B-4D88-96BE-CFCBB4B1F417}"/>
                </a:ext>
              </a:extLst>
            </p:cNvPr>
            <p:cNvSpPr/>
            <p:nvPr/>
          </p:nvSpPr>
          <p:spPr>
            <a:xfrm>
              <a:off x="5887163" y="3719827"/>
              <a:ext cx="1440000" cy="53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Nivel de rentabilidad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55030523-DB8E-4615-A9C5-51FADB48794D}"/>
                </a:ext>
              </a:extLst>
            </p:cNvPr>
            <p:cNvSpPr/>
            <p:nvPr/>
          </p:nvSpPr>
          <p:spPr>
            <a:xfrm>
              <a:off x="7525419" y="3719827"/>
              <a:ext cx="1440000" cy="53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Tipo de estructura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075BFCD1-63A4-4CAF-BDC1-12E4CCAEAACA}"/>
                </a:ext>
              </a:extLst>
            </p:cNvPr>
            <p:cNvSpPr/>
            <p:nvPr/>
          </p:nvSpPr>
          <p:spPr>
            <a:xfrm>
              <a:off x="9163676" y="3719827"/>
              <a:ext cx="1440000" cy="532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Nivel de crecimiento</a:t>
              </a:r>
            </a:p>
          </p:txBody>
        </p:sp>
        <p:sp>
          <p:nvSpPr>
            <p:cNvPr id="20" name="Flecha: a la derecha 19">
              <a:extLst>
                <a:ext uri="{FF2B5EF4-FFF2-40B4-BE49-F238E27FC236}">
                  <a16:creationId xmlns:a16="http://schemas.microsoft.com/office/drawing/2014/main" id="{9CE5B026-08D3-435A-B0E0-385B109A2659}"/>
                </a:ext>
              </a:extLst>
            </p:cNvPr>
            <p:cNvSpPr/>
            <p:nvPr/>
          </p:nvSpPr>
          <p:spPr>
            <a:xfrm>
              <a:off x="644478" y="1041369"/>
              <a:ext cx="1800000" cy="108000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b="1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EFECTO</a:t>
              </a:r>
            </a:p>
          </p:txBody>
        </p:sp>
        <p:sp>
          <p:nvSpPr>
            <p:cNvPr id="21" name="Flecha: a la derecha 20">
              <a:extLst>
                <a:ext uri="{FF2B5EF4-FFF2-40B4-BE49-F238E27FC236}">
                  <a16:creationId xmlns:a16="http://schemas.microsoft.com/office/drawing/2014/main" id="{B2195EF7-2431-45B2-A270-804A4E6D0EB9}"/>
                </a:ext>
              </a:extLst>
            </p:cNvPr>
            <p:cNvSpPr/>
            <p:nvPr/>
          </p:nvSpPr>
          <p:spPr>
            <a:xfrm>
              <a:off x="644478" y="2188827"/>
              <a:ext cx="1800000" cy="108000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b="1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PROBLEMA</a:t>
              </a:r>
            </a:p>
          </p:txBody>
        </p:sp>
        <p:sp>
          <p:nvSpPr>
            <p:cNvPr id="22" name="Flecha: a la derecha 21">
              <a:extLst>
                <a:ext uri="{FF2B5EF4-FFF2-40B4-BE49-F238E27FC236}">
                  <a16:creationId xmlns:a16="http://schemas.microsoft.com/office/drawing/2014/main" id="{69E15FBB-DC1E-4E9B-888F-455E00222702}"/>
                </a:ext>
              </a:extLst>
            </p:cNvPr>
            <p:cNvSpPr/>
            <p:nvPr/>
          </p:nvSpPr>
          <p:spPr>
            <a:xfrm>
              <a:off x="666631" y="3329493"/>
              <a:ext cx="1800000" cy="108000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ES" sz="16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CAUSAS</a:t>
              </a:r>
            </a:p>
          </p:txBody>
        </p:sp>
      </p:grp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18BA183-5A9D-48E3-BCEF-BBD13EBC82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0412921"/>
              </p:ext>
            </p:extLst>
          </p:nvPr>
        </p:nvGraphicFramePr>
        <p:xfrm>
          <a:off x="436186" y="839331"/>
          <a:ext cx="322968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8178DC71-F135-4174-993C-60024C7F4F7A}"/>
              </a:ext>
            </a:extLst>
          </p:cNvPr>
          <p:cNvSpPr/>
          <p:nvPr/>
        </p:nvSpPr>
        <p:spPr>
          <a:xfrm>
            <a:off x="1008433" y="2469782"/>
            <a:ext cx="10175134" cy="3452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pentágono 15">
            <a:extLst>
              <a:ext uri="{FF2B5EF4-FFF2-40B4-BE49-F238E27FC236}">
                <a16:creationId xmlns:a16="http://schemas.microsoft.com/office/drawing/2014/main" id="{5A4715BB-DC9D-47CE-ABD4-681CDB6762CF}"/>
              </a:ext>
            </a:extLst>
          </p:cNvPr>
          <p:cNvSpPr/>
          <p:nvPr/>
        </p:nvSpPr>
        <p:spPr>
          <a:xfrm>
            <a:off x="4398028" y="620507"/>
            <a:ext cx="569174" cy="1685229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ENDEUDAMIENTO</a:t>
            </a:r>
          </a:p>
        </p:txBody>
      </p:sp>
      <p:sp>
        <p:nvSpPr>
          <p:cNvPr id="17" name="Elipse 16">
            <a:hlinkClick r:id="rId7" action="ppaction://hlinksldjump"/>
            <a:extLst>
              <a:ext uri="{FF2B5EF4-FFF2-40B4-BE49-F238E27FC236}">
                <a16:creationId xmlns:a16="http://schemas.microsoft.com/office/drawing/2014/main" id="{7E1E281B-8A1E-4226-B3E0-A81BC334E45B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graphicFrame>
        <p:nvGraphicFramePr>
          <p:cNvPr id="23" name="Diagrama 22">
            <a:extLst>
              <a:ext uri="{FF2B5EF4-FFF2-40B4-BE49-F238E27FC236}">
                <a16:creationId xmlns:a16="http://schemas.microsoft.com/office/drawing/2014/main" id="{D9E958AB-CC0B-4CA0-9492-25E78B9E91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179441"/>
              </p:ext>
            </p:extLst>
          </p:nvPr>
        </p:nvGraphicFramePr>
        <p:xfrm>
          <a:off x="5113878" y="169758"/>
          <a:ext cx="6868572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7403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 46">
            <a:extLst>
              <a:ext uri="{FF2B5EF4-FFF2-40B4-BE49-F238E27FC236}">
                <a16:creationId xmlns:a16="http://schemas.microsoft.com/office/drawing/2014/main" id="{0B6D621C-1DD8-415E-BAB7-A8FB5C86E568}"/>
              </a:ext>
            </a:extLst>
          </p:cNvPr>
          <p:cNvSpPr/>
          <p:nvPr/>
        </p:nvSpPr>
        <p:spPr>
          <a:xfrm>
            <a:off x="3815143" y="5015383"/>
            <a:ext cx="6746371" cy="83960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Flecha: pentágono 47">
            <a:extLst>
              <a:ext uri="{FF2B5EF4-FFF2-40B4-BE49-F238E27FC236}">
                <a16:creationId xmlns:a16="http://schemas.microsoft.com/office/drawing/2014/main" id="{5F8982B1-EF78-45BF-A1A5-6A5B7247C20B}"/>
              </a:ext>
            </a:extLst>
          </p:cNvPr>
          <p:cNvSpPr/>
          <p:nvPr/>
        </p:nvSpPr>
        <p:spPr>
          <a:xfrm>
            <a:off x="10635044" y="5013479"/>
            <a:ext cx="1394460" cy="84341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Objetivo específico   5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3831AC6-2914-45D6-B045-D393899AD0C3}"/>
              </a:ext>
            </a:extLst>
          </p:cNvPr>
          <p:cNvSpPr/>
          <p:nvPr/>
        </p:nvSpPr>
        <p:spPr>
          <a:xfrm>
            <a:off x="3815143" y="3955334"/>
            <a:ext cx="6746371" cy="83960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Flecha: pentágono 38">
            <a:extLst>
              <a:ext uri="{FF2B5EF4-FFF2-40B4-BE49-F238E27FC236}">
                <a16:creationId xmlns:a16="http://schemas.microsoft.com/office/drawing/2014/main" id="{F0750C5B-C8F9-4836-9FA8-644C86D0C2C8}"/>
              </a:ext>
            </a:extLst>
          </p:cNvPr>
          <p:cNvSpPr/>
          <p:nvPr/>
        </p:nvSpPr>
        <p:spPr>
          <a:xfrm>
            <a:off x="10635044" y="3953430"/>
            <a:ext cx="1394460" cy="843411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Objetivo específico   4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3E4DFE8-4612-40B6-A7C9-09A90047973F}"/>
              </a:ext>
            </a:extLst>
          </p:cNvPr>
          <p:cNvSpPr/>
          <p:nvPr/>
        </p:nvSpPr>
        <p:spPr>
          <a:xfrm>
            <a:off x="3802379" y="2907090"/>
            <a:ext cx="6746371" cy="83960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C0ED96F-78A6-4BE8-BC29-41269E5144F8}"/>
              </a:ext>
            </a:extLst>
          </p:cNvPr>
          <p:cNvSpPr/>
          <p:nvPr/>
        </p:nvSpPr>
        <p:spPr>
          <a:xfrm>
            <a:off x="3802379" y="1863118"/>
            <a:ext cx="6746371" cy="83960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E687C9D-CF17-4E97-9671-85B27A2FBE64}"/>
              </a:ext>
            </a:extLst>
          </p:cNvPr>
          <p:cNvSpPr/>
          <p:nvPr/>
        </p:nvSpPr>
        <p:spPr>
          <a:xfrm>
            <a:off x="3802379" y="781553"/>
            <a:ext cx="6746371" cy="839601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2E2C78-FE41-4D8F-8E17-7325DB8B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Objetivos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626613EC-B0C2-4D2A-B5BC-CE6890BEFB0C}"/>
              </a:ext>
            </a:extLst>
          </p:cNvPr>
          <p:cNvSpPr/>
          <p:nvPr/>
        </p:nvSpPr>
        <p:spPr>
          <a:xfrm>
            <a:off x="683323" y="423082"/>
            <a:ext cx="4298110" cy="5800298"/>
          </a:xfrm>
          <a:prstGeom prst="ellips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Analizar la estructura de financiamiento y su incidencia en el nivel de endeudamiento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1E64CEF5-0085-422D-9A01-0BD41317F759}"/>
              </a:ext>
            </a:extLst>
          </p:cNvPr>
          <p:cNvSpPr/>
          <p:nvPr/>
        </p:nvSpPr>
        <p:spPr>
          <a:xfrm>
            <a:off x="91453" y="779649"/>
            <a:ext cx="1117654" cy="5298702"/>
          </a:xfrm>
          <a:custGeom>
            <a:avLst/>
            <a:gdLst>
              <a:gd name="connsiteX0" fmla="*/ 1131186 w 1310184"/>
              <a:gd name="connsiteY0" fmla="*/ 846164 h 846164"/>
              <a:gd name="connsiteX1" fmla="*/ 178998 w 1310184"/>
              <a:gd name="connsiteY1" fmla="*/ 846164 h 846164"/>
              <a:gd name="connsiteX2" fmla="*/ 0 w 1310184"/>
              <a:gd name="connsiteY2" fmla="*/ 423082 h 846164"/>
              <a:gd name="connsiteX3" fmla="*/ 178998 w 1310184"/>
              <a:gd name="connsiteY3" fmla="*/ 0 h 846164"/>
              <a:gd name="connsiteX4" fmla="*/ 1131186 w 1310184"/>
              <a:gd name="connsiteY4" fmla="*/ 0 h 846164"/>
              <a:gd name="connsiteX5" fmla="*/ 1310184 w 1310184"/>
              <a:gd name="connsiteY5" fmla="*/ 423082 h 84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0184" h="846164">
                <a:moveTo>
                  <a:pt x="1131186" y="846164"/>
                </a:moveTo>
                <a:lnTo>
                  <a:pt x="178998" y="846164"/>
                </a:lnTo>
                <a:lnTo>
                  <a:pt x="0" y="423082"/>
                </a:lnTo>
                <a:lnTo>
                  <a:pt x="178998" y="0"/>
                </a:lnTo>
                <a:lnTo>
                  <a:pt x="1131186" y="0"/>
                </a:lnTo>
                <a:lnTo>
                  <a:pt x="1310184" y="423082"/>
                </a:lnTo>
                <a:close/>
              </a:path>
            </a:pathLst>
          </a:custGeom>
          <a:gradFill>
            <a:gsLst>
              <a:gs pos="0">
                <a:schemeClr val="bg1">
                  <a:lumMod val="75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83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</a:rPr>
              <a:t>Objetivo general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0D76A6A-B955-474F-A707-EB21C7E61A9D}"/>
              </a:ext>
            </a:extLst>
          </p:cNvPr>
          <p:cNvGrpSpPr/>
          <p:nvPr/>
        </p:nvGrpSpPr>
        <p:grpSpPr>
          <a:xfrm>
            <a:off x="4981433" y="779649"/>
            <a:ext cx="7035307" cy="4864997"/>
            <a:chOff x="4981433" y="779649"/>
            <a:chExt cx="7035307" cy="4864997"/>
          </a:xfrm>
        </p:grpSpPr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E3792740-5054-4173-9688-763F6EEEDF0C}"/>
                </a:ext>
              </a:extLst>
            </p:cNvPr>
            <p:cNvSpPr/>
            <p:nvPr/>
          </p:nvSpPr>
          <p:spPr>
            <a:xfrm>
              <a:off x="10699871" y="5134582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DA44D2CF-0E39-47A1-9933-5D4461E561F8}"/>
                </a:ext>
              </a:extLst>
            </p:cNvPr>
            <p:cNvSpPr/>
            <p:nvPr/>
          </p:nvSpPr>
          <p:spPr>
            <a:xfrm>
              <a:off x="10704818" y="5497933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21CBBA1A-AFF1-4FD7-8CEA-9C1C78548C9A}"/>
                </a:ext>
              </a:extLst>
            </p:cNvPr>
            <p:cNvSpPr/>
            <p:nvPr/>
          </p:nvSpPr>
          <p:spPr>
            <a:xfrm>
              <a:off x="10246613" y="5134582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Elipse 51">
              <a:extLst>
                <a:ext uri="{FF2B5EF4-FFF2-40B4-BE49-F238E27FC236}">
                  <a16:creationId xmlns:a16="http://schemas.microsoft.com/office/drawing/2014/main" id="{F5685E6A-0B2E-4AA0-AD4C-6BAF780F995C}"/>
                </a:ext>
              </a:extLst>
            </p:cNvPr>
            <p:cNvSpPr/>
            <p:nvPr/>
          </p:nvSpPr>
          <p:spPr>
            <a:xfrm>
              <a:off x="10251560" y="5497933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Diagrama de flujo: terminador 52">
              <a:extLst>
                <a:ext uri="{FF2B5EF4-FFF2-40B4-BE49-F238E27FC236}">
                  <a16:creationId xmlns:a16="http://schemas.microsoft.com/office/drawing/2014/main" id="{9102B333-B107-4074-A9C1-4694C93CFF21}"/>
                </a:ext>
              </a:extLst>
            </p:cNvPr>
            <p:cNvSpPr/>
            <p:nvPr/>
          </p:nvSpPr>
          <p:spPr>
            <a:xfrm rot="10800000" flipV="1">
              <a:off x="10330243" y="5185095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Diagrama de flujo: terminador 53">
              <a:extLst>
                <a:ext uri="{FF2B5EF4-FFF2-40B4-BE49-F238E27FC236}">
                  <a16:creationId xmlns:a16="http://schemas.microsoft.com/office/drawing/2014/main" id="{92CFFE0E-DD68-4FF9-8E56-274F818287B3}"/>
                </a:ext>
              </a:extLst>
            </p:cNvPr>
            <p:cNvSpPr/>
            <p:nvPr/>
          </p:nvSpPr>
          <p:spPr>
            <a:xfrm rot="10800000" flipV="1">
              <a:off x="10330243" y="5547328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9BD5FFFC-766B-46B4-917D-8206254B4DB3}"/>
                </a:ext>
              </a:extLst>
            </p:cNvPr>
            <p:cNvSpPr/>
            <p:nvPr/>
          </p:nvSpPr>
          <p:spPr>
            <a:xfrm>
              <a:off x="10699871" y="4074533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F2331EF9-CD23-4256-85CF-D065B94F2880}"/>
                </a:ext>
              </a:extLst>
            </p:cNvPr>
            <p:cNvSpPr/>
            <p:nvPr/>
          </p:nvSpPr>
          <p:spPr>
            <a:xfrm>
              <a:off x="10704818" y="4437884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6C01D3AE-42FB-40C7-8FD0-B0DB982E1A08}"/>
                </a:ext>
              </a:extLst>
            </p:cNvPr>
            <p:cNvSpPr/>
            <p:nvPr/>
          </p:nvSpPr>
          <p:spPr>
            <a:xfrm>
              <a:off x="10246613" y="4074533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B014D325-481F-48B1-99EE-E8ED976432C8}"/>
                </a:ext>
              </a:extLst>
            </p:cNvPr>
            <p:cNvSpPr/>
            <p:nvPr/>
          </p:nvSpPr>
          <p:spPr>
            <a:xfrm>
              <a:off x="10251560" y="4437884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Diagrama de flujo: terminador 43">
              <a:extLst>
                <a:ext uri="{FF2B5EF4-FFF2-40B4-BE49-F238E27FC236}">
                  <a16:creationId xmlns:a16="http://schemas.microsoft.com/office/drawing/2014/main" id="{7165E367-DB38-474D-B052-1A3ABA558CC5}"/>
                </a:ext>
              </a:extLst>
            </p:cNvPr>
            <p:cNvSpPr/>
            <p:nvPr/>
          </p:nvSpPr>
          <p:spPr>
            <a:xfrm rot="10800000" flipV="1">
              <a:off x="10330243" y="4125046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Diagrama de flujo: terminador 44">
              <a:extLst>
                <a:ext uri="{FF2B5EF4-FFF2-40B4-BE49-F238E27FC236}">
                  <a16:creationId xmlns:a16="http://schemas.microsoft.com/office/drawing/2014/main" id="{2E949C80-E92A-4013-A272-1FA88B655081}"/>
                </a:ext>
              </a:extLst>
            </p:cNvPr>
            <p:cNvSpPr/>
            <p:nvPr/>
          </p:nvSpPr>
          <p:spPr>
            <a:xfrm rot="10800000" flipV="1">
              <a:off x="10330243" y="4487279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Flecha: pentágono 29">
              <a:extLst>
                <a:ext uri="{FF2B5EF4-FFF2-40B4-BE49-F238E27FC236}">
                  <a16:creationId xmlns:a16="http://schemas.microsoft.com/office/drawing/2014/main" id="{730555AB-4DA8-4763-98DD-B749D24ABAAB}"/>
                </a:ext>
              </a:extLst>
            </p:cNvPr>
            <p:cNvSpPr/>
            <p:nvPr/>
          </p:nvSpPr>
          <p:spPr>
            <a:xfrm>
              <a:off x="10622280" y="2905186"/>
              <a:ext cx="1394460" cy="843411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Objetivo específico   3</a:t>
              </a:r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515E3B0F-0531-49F3-A72B-70D2B7763276}"/>
                </a:ext>
              </a:extLst>
            </p:cNvPr>
            <p:cNvSpPr/>
            <p:nvPr/>
          </p:nvSpPr>
          <p:spPr>
            <a:xfrm>
              <a:off x="10687107" y="3026289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521F72D1-4FF4-4CB2-86BF-63B84D5D27E5}"/>
                </a:ext>
              </a:extLst>
            </p:cNvPr>
            <p:cNvSpPr/>
            <p:nvPr/>
          </p:nvSpPr>
          <p:spPr>
            <a:xfrm>
              <a:off x="10692054" y="3389640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8B19F281-E8D8-4C7D-BA09-57CF85FE3D8C}"/>
                </a:ext>
              </a:extLst>
            </p:cNvPr>
            <p:cNvSpPr/>
            <p:nvPr/>
          </p:nvSpPr>
          <p:spPr>
            <a:xfrm>
              <a:off x="10233849" y="3026289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6822E12B-88E2-41DC-9EDC-7BAF7C1230C4}"/>
                </a:ext>
              </a:extLst>
            </p:cNvPr>
            <p:cNvSpPr/>
            <p:nvPr/>
          </p:nvSpPr>
          <p:spPr>
            <a:xfrm>
              <a:off x="10238796" y="3389640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Diagrama de flujo: terminador 34">
              <a:extLst>
                <a:ext uri="{FF2B5EF4-FFF2-40B4-BE49-F238E27FC236}">
                  <a16:creationId xmlns:a16="http://schemas.microsoft.com/office/drawing/2014/main" id="{CC8AFE47-1D7E-4833-AEB4-6A55895A4CFA}"/>
                </a:ext>
              </a:extLst>
            </p:cNvPr>
            <p:cNvSpPr/>
            <p:nvPr/>
          </p:nvSpPr>
          <p:spPr>
            <a:xfrm rot="10800000" flipV="1">
              <a:off x="10317479" y="3076802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Diagrama de flujo: terminador 35">
              <a:extLst>
                <a:ext uri="{FF2B5EF4-FFF2-40B4-BE49-F238E27FC236}">
                  <a16:creationId xmlns:a16="http://schemas.microsoft.com/office/drawing/2014/main" id="{A12E9279-F133-4599-B46E-03840C4433E2}"/>
                </a:ext>
              </a:extLst>
            </p:cNvPr>
            <p:cNvSpPr/>
            <p:nvPr/>
          </p:nvSpPr>
          <p:spPr>
            <a:xfrm rot="10800000" flipV="1">
              <a:off x="10317479" y="3439035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Flecha: pentágono 20">
              <a:extLst>
                <a:ext uri="{FF2B5EF4-FFF2-40B4-BE49-F238E27FC236}">
                  <a16:creationId xmlns:a16="http://schemas.microsoft.com/office/drawing/2014/main" id="{70A83044-3F0A-4CB1-A9A1-BD9461BE8571}"/>
                </a:ext>
              </a:extLst>
            </p:cNvPr>
            <p:cNvSpPr/>
            <p:nvPr/>
          </p:nvSpPr>
          <p:spPr>
            <a:xfrm>
              <a:off x="10622280" y="1861214"/>
              <a:ext cx="1394460" cy="84341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Objetivo específico   2</a:t>
              </a:r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08445981-EAD1-42E3-ADFB-31C8C9457CFA}"/>
                </a:ext>
              </a:extLst>
            </p:cNvPr>
            <p:cNvSpPr/>
            <p:nvPr/>
          </p:nvSpPr>
          <p:spPr>
            <a:xfrm>
              <a:off x="10687107" y="1982317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93A673D4-D5A1-4428-988F-E1DFB452409B}"/>
                </a:ext>
              </a:extLst>
            </p:cNvPr>
            <p:cNvSpPr/>
            <p:nvPr/>
          </p:nvSpPr>
          <p:spPr>
            <a:xfrm>
              <a:off x="10692054" y="2345668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29FADC63-585F-4E59-88BC-CE02E5C923C1}"/>
                </a:ext>
              </a:extLst>
            </p:cNvPr>
            <p:cNvSpPr/>
            <p:nvPr/>
          </p:nvSpPr>
          <p:spPr>
            <a:xfrm>
              <a:off x="10233849" y="1982317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7B08B68A-3F00-4FEF-B264-8D23273011D0}"/>
                </a:ext>
              </a:extLst>
            </p:cNvPr>
            <p:cNvSpPr/>
            <p:nvPr/>
          </p:nvSpPr>
          <p:spPr>
            <a:xfrm>
              <a:off x="10238796" y="2345668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Diagrama de flujo: terminador 25">
              <a:extLst>
                <a:ext uri="{FF2B5EF4-FFF2-40B4-BE49-F238E27FC236}">
                  <a16:creationId xmlns:a16="http://schemas.microsoft.com/office/drawing/2014/main" id="{3D80FFC7-9790-4E94-B2B4-90CC61249CCA}"/>
                </a:ext>
              </a:extLst>
            </p:cNvPr>
            <p:cNvSpPr/>
            <p:nvPr/>
          </p:nvSpPr>
          <p:spPr>
            <a:xfrm rot="10800000" flipV="1">
              <a:off x="10317479" y="2032830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Diagrama de flujo: terminador 26">
              <a:extLst>
                <a:ext uri="{FF2B5EF4-FFF2-40B4-BE49-F238E27FC236}">
                  <a16:creationId xmlns:a16="http://schemas.microsoft.com/office/drawing/2014/main" id="{9BF38F8B-3EEB-4E81-BFC7-217A82E4E93F}"/>
                </a:ext>
              </a:extLst>
            </p:cNvPr>
            <p:cNvSpPr/>
            <p:nvPr/>
          </p:nvSpPr>
          <p:spPr>
            <a:xfrm rot="10800000" flipV="1">
              <a:off x="10317479" y="2395063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Flecha: pentágono 4">
              <a:extLst>
                <a:ext uri="{FF2B5EF4-FFF2-40B4-BE49-F238E27FC236}">
                  <a16:creationId xmlns:a16="http://schemas.microsoft.com/office/drawing/2014/main" id="{2369BD47-BD03-4B86-997C-51514328F990}"/>
                </a:ext>
              </a:extLst>
            </p:cNvPr>
            <p:cNvSpPr/>
            <p:nvPr/>
          </p:nvSpPr>
          <p:spPr>
            <a:xfrm>
              <a:off x="10622280" y="779649"/>
              <a:ext cx="1394460" cy="843411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Objetivo específico   1</a:t>
              </a: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FEDA98D5-C6A7-467E-8A73-60845D8AF615}"/>
                </a:ext>
              </a:extLst>
            </p:cNvPr>
            <p:cNvSpPr/>
            <p:nvPr/>
          </p:nvSpPr>
          <p:spPr>
            <a:xfrm>
              <a:off x="10687107" y="900752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FA8BF8CB-4F4F-4F1E-995E-B1C7F40FC6C8}"/>
                </a:ext>
              </a:extLst>
            </p:cNvPr>
            <p:cNvSpPr/>
            <p:nvPr/>
          </p:nvSpPr>
          <p:spPr>
            <a:xfrm>
              <a:off x="10692054" y="1264103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F8F32D6D-7206-44EF-9717-231875795FF1}"/>
                </a:ext>
              </a:extLst>
            </p:cNvPr>
            <p:cNvSpPr/>
            <p:nvPr/>
          </p:nvSpPr>
          <p:spPr>
            <a:xfrm>
              <a:off x="10233849" y="900752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10329A01-47ED-4126-9B23-2DC77C0B11C1}"/>
                </a:ext>
              </a:extLst>
            </p:cNvPr>
            <p:cNvSpPr/>
            <p:nvPr/>
          </p:nvSpPr>
          <p:spPr>
            <a:xfrm>
              <a:off x="10238796" y="1264103"/>
              <a:ext cx="163773" cy="1467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Diagrama de flujo: terminador 14">
              <a:extLst>
                <a:ext uri="{FF2B5EF4-FFF2-40B4-BE49-F238E27FC236}">
                  <a16:creationId xmlns:a16="http://schemas.microsoft.com/office/drawing/2014/main" id="{AA1BA609-36B4-4062-A6C1-A431024BBF2A}"/>
                </a:ext>
              </a:extLst>
            </p:cNvPr>
            <p:cNvSpPr/>
            <p:nvPr/>
          </p:nvSpPr>
          <p:spPr>
            <a:xfrm rot="10800000" flipV="1">
              <a:off x="10317479" y="951265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Diagrama de flujo: terminador 16">
              <a:extLst>
                <a:ext uri="{FF2B5EF4-FFF2-40B4-BE49-F238E27FC236}">
                  <a16:creationId xmlns:a16="http://schemas.microsoft.com/office/drawing/2014/main" id="{13E7DC15-8FC8-4109-9136-FDC8909C8F79}"/>
                </a:ext>
              </a:extLst>
            </p:cNvPr>
            <p:cNvSpPr/>
            <p:nvPr/>
          </p:nvSpPr>
          <p:spPr>
            <a:xfrm rot="10800000" flipV="1">
              <a:off x="10317479" y="1313498"/>
              <a:ext cx="464818" cy="45719"/>
            </a:xfrm>
            <a:prstGeom prst="flowChartTerminator">
              <a:avLst/>
            </a:prstGeom>
            <a:solidFill>
              <a:schemeClr val="bg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967841AA-04AD-4903-9274-9C277A988B93}"/>
                </a:ext>
              </a:extLst>
            </p:cNvPr>
            <p:cNvSpPr txBox="1"/>
            <p:nvPr/>
          </p:nvSpPr>
          <p:spPr>
            <a:xfrm>
              <a:off x="4998978" y="886921"/>
              <a:ext cx="506547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600" dirty="0"/>
                <a:t>Establecer relación teórica endeudamiento-estructura financiera</a:t>
              </a:r>
            </a:p>
          </p:txBody>
        </p:sp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870F29FF-1B31-4E2D-8AB0-D4066FC466E7}"/>
                </a:ext>
              </a:extLst>
            </p:cNvPr>
            <p:cNvSpPr txBox="1"/>
            <p:nvPr/>
          </p:nvSpPr>
          <p:spPr>
            <a:xfrm>
              <a:off x="4981433" y="2050837"/>
              <a:ext cx="526518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600" dirty="0"/>
                <a:t>Describir características de inmobiliarias</a:t>
              </a:r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80D0800E-DF2F-432D-9EA1-826080B180DB}"/>
                </a:ext>
              </a:extLst>
            </p:cNvPr>
            <p:cNvSpPr txBox="1"/>
            <p:nvPr/>
          </p:nvSpPr>
          <p:spPr>
            <a:xfrm>
              <a:off x="4981433" y="2991987"/>
              <a:ext cx="526518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600" dirty="0"/>
                <a:t>Aplicar el modelo de análisis factorial por componentes principales</a:t>
              </a:r>
            </a:p>
          </p:txBody>
        </p:sp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id="{F2BBB28F-6EB9-4FD4-9F86-855C30DC5436}"/>
                </a:ext>
              </a:extLst>
            </p:cNvPr>
            <p:cNvSpPr txBox="1"/>
            <p:nvPr/>
          </p:nvSpPr>
          <p:spPr>
            <a:xfrm>
              <a:off x="4981433" y="3991643"/>
              <a:ext cx="513030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600" dirty="0"/>
                <a:t>Explicar la incidencia a través de la correlación de variables y la regresión lineal múltiple</a:t>
              </a:r>
            </a:p>
          </p:txBody>
        </p: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0A36B530-AAE0-4352-8CE5-40D6542FEAB8}"/>
                </a:ext>
              </a:extLst>
            </p:cNvPr>
            <p:cNvSpPr txBox="1"/>
            <p:nvPr/>
          </p:nvSpPr>
          <p:spPr>
            <a:xfrm>
              <a:off x="4986156" y="5023987"/>
              <a:ext cx="533132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600" dirty="0"/>
                <a:t>Identificar factores para las propuestas de nuevas estrategias de financiamiento</a:t>
              </a:r>
            </a:p>
          </p:txBody>
        </p:sp>
      </p:grpSp>
      <p:sp>
        <p:nvSpPr>
          <p:cNvPr id="55" name="Elipse 54">
            <a:hlinkClick r:id="rId2" action="ppaction://hlinksldjump"/>
            <a:extLst>
              <a:ext uri="{FF2B5EF4-FFF2-40B4-BE49-F238E27FC236}">
                <a16:creationId xmlns:a16="http://schemas.microsoft.com/office/drawing/2014/main" id="{2FDC839B-799C-44A1-A463-8F00508F00D5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72325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2C78-FE41-4D8F-8E17-7325DB8B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91" y="108208"/>
            <a:ext cx="420806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Variables de estudio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DE0AADA-74AB-4F88-A392-FEB865B9B371}"/>
              </a:ext>
            </a:extLst>
          </p:cNvPr>
          <p:cNvSpPr txBox="1">
            <a:spLocks/>
          </p:cNvSpPr>
          <p:nvPr/>
        </p:nvSpPr>
        <p:spPr>
          <a:xfrm>
            <a:off x="755177" y="4415909"/>
            <a:ext cx="222231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1" u="none" strike="noStrike" cap="non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dirty="0">
                <a:solidFill>
                  <a:srgbClr val="C00000"/>
                </a:solidFill>
              </a:rPr>
              <a:t>Hipótesis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EED9229A-C10E-4BCE-89EC-5C4D511C2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96027"/>
              </p:ext>
            </p:extLst>
          </p:nvPr>
        </p:nvGraphicFramePr>
        <p:xfrm>
          <a:off x="1046708" y="746963"/>
          <a:ext cx="10098584" cy="2395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717">
                  <a:extLst>
                    <a:ext uri="{9D8B030D-6E8A-4147-A177-3AD203B41FA5}">
                      <a16:colId xmlns:a16="http://schemas.microsoft.com/office/drawing/2014/main" val="3604130137"/>
                    </a:ext>
                  </a:extLst>
                </a:gridCol>
                <a:gridCol w="2019717">
                  <a:extLst>
                    <a:ext uri="{9D8B030D-6E8A-4147-A177-3AD203B41FA5}">
                      <a16:colId xmlns:a16="http://schemas.microsoft.com/office/drawing/2014/main" val="1786769409"/>
                    </a:ext>
                  </a:extLst>
                </a:gridCol>
                <a:gridCol w="1009858">
                  <a:extLst>
                    <a:ext uri="{9D8B030D-6E8A-4147-A177-3AD203B41FA5}">
                      <a16:colId xmlns:a16="http://schemas.microsoft.com/office/drawing/2014/main" val="744164033"/>
                    </a:ext>
                  </a:extLst>
                </a:gridCol>
                <a:gridCol w="1009858">
                  <a:extLst>
                    <a:ext uri="{9D8B030D-6E8A-4147-A177-3AD203B41FA5}">
                      <a16:colId xmlns:a16="http://schemas.microsoft.com/office/drawing/2014/main" val="916448138"/>
                    </a:ext>
                  </a:extLst>
                </a:gridCol>
                <a:gridCol w="2019717">
                  <a:extLst>
                    <a:ext uri="{9D8B030D-6E8A-4147-A177-3AD203B41FA5}">
                      <a16:colId xmlns:a16="http://schemas.microsoft.com/office/drawing/2014/main" val="281544379"/>
                    </a:ext>
                  </a:extLst>
                </a:gridCol>
                <a:gridCol w="2019717">
                  <a:extLst>
                    <a:ext uri="{9D8B030D-6E8A-4147-A177-3AD203B41FA5}">
                      <a16:colId xmlns:a16="http://schemas.microsoft.com/office/drawing/2014/main" val="3376396248"/>
                    </a:ext>
                  </a:extLst>
                </a:gridCol>
              </a:tblGrid>
              <a:tr h="539137">
                <a:tc gridSpan="6"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VARIABLES DEPENDIENTES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823399"/>
                  </a:ext>
                </a:extLst>
              </a:tr>
              <a:tr h="672612"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Endeudamiento a corto plazo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Endeudamiento a largo plazo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367486"/>
                  </a:ext>
                </a:extLst>
              </a:tr>
              <a:tr h="541649">
                <a:tc gridSpan="6"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ES" sz="1600" b="1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VARIABLES INDEPENDIENTES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99918"/>
                  </a:ext>
                </a:extLst>
              </a:tr>
              <a:tr h="64203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Liquidez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Estructura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Tamaño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Crecimiento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Rentabilidad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88139"/>
                  </a:ext>
                </a:extLst>
              </a:tr>
            </a:tbl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F9C1A397-19E4-423D-B048-E1F442D83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7915"/>
              </p:ext>
            </p:extLst>
          </p:nvPr>
        </p:nvGraphicFramePr>
        <p:xfrm>
          <a:off x="1592618" y="3200402"/>
          <a:ext cx="9844205" cy="270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>
            <a:hlinkClick r:id="rId7" action="ppaction://hlinksldjump"/>
            <a:extLst>
              <a:ext uri="{FF2B5EF4-FFF2-40B4-BE49-F238E27FC236}">
                <a16:creationId xmlns:a16="http://schemas.microsoft.com/office/drawing/2014/main" id="{AF4FC286-E621-4DCE-A872-F0518A0D953E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1895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2C78-FE41-4D8F-8E17-7325DB8B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146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Marco teórico</a:t>
            </a:r>
          </a:p>
        </p:txBody>
      </p:sp>
      <p:sp>
        <p:nvSpPr>
          <p:cNvPr id="4" name="Diagrama de flujo: terminador 3">
            <a:extLst>
              <a:ext uri="{FF2B5EF4-FFF2-40B4-BE49-F238E27FC236}">
                <a16:creationId xmlns:a16="http://schemas.microsoft.com/office/drawing/2014/main" id="{23CC238C-DBAA-410A-B542-41A291323F5F}"/>
              </a:ext>
            </a:extLst>
          </p:cNvPr>
          <p:cNvSpPr/>
          <p:nvPr/>
        </p:nvSpPr>
        <p:spPr>
          <a:xfrm>
            <a:off x="1374684" y="1484300"/>
            <a:ext cx="2728474" cy="436728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Modigliani y Miller (MM) (1958-1963)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C0E8790-A527-484C-A5F4-3276E2B04415}"/>
              </a:ext>
            </a:extLst>
          </p:cNvPr>
          <p:cNvSpPr/>
          <p:nvPr/>
        </p:nvSpPr>
        <p:spPr>
          <a:xfrm>
            <a:off x="569843" y="2170501"/>
            <a:ext cx="5496440" cy="25256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0438CBF-79D8-4166-849B-663869581EF1}"/>
              </a:ext>
            </a:extLst>
          </p:cNvPr>
          <p:cNvSpPr/>
          <p:nvPr/>
        </p:nvSpPr>
        <p:spPr>
          <a:xfrm>
            <a:off x="6434837" y="2170500"/>
            <a:ext cx="4547124" cy="382875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Cubo 7">
            <a:extLst>
              <a:ext uri="{FF2B5EF4-FFF2-40B4-BE49-F238E27FC236}">
                <a16:creationId xmlns:a16="http://schemas.microsoft.com/office/drawing/2014/main" id="{E16522CA-54AF-4DC6-B96F-E590E77BCD2C}"/>
              </a:ext>
            </a:extLst>
          </p:cNvPr>
          <p:cNvSpPr/>
          <p:nvPr/>
        </p:nvSpPr>
        <p:spPr>
          <a:xfrm>
            <a:off x="777922" y="665327"/>
            <a:ext cx="4408227" cy="672153"/>
          </a:xfrm>
          <a:prstGeom prst="cub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TEORÍA DE ESTRUCTURA DE CAPITAL</a:t>
            </a:r>
          </a:p>
        </p:txBody>
      </p:sp>
      <p:sp>
        <p:nvSpPr>
          <p:cNvPr id="9" name="Cubo 8">
            <a:extLst>
              <a:ext uri="{FF2B5EF4-FFF2-40B4-BE49-F238E27FC236}">
                <a16:creationId xmlns:a16="http://schemas.microsoft.com/office/drawing/2014/main" id="{132D8DF3-E51C-4C5C-AE29-3B5762D7F811}"/>
              </a:ext>
            </a:extLst>
          </p:cNvPr>
          <p:cNvSpPr/>
          <p:nvPr/>
        </p:nvSpPr>
        <p:spPr>
          <a:xfrm>
            <a:off x="6434837" y="657858"/>
            <a:ext cx="4408227" cy="672153"/>
          </a:xfrm>
          <a:prstGeom prst="cub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TEORÍA DE JERARQUÍA FINANCIERA</a:t>
            </a:r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C313BB32-C062-4BA5-A743-03D60BA3BF04}"/>
              </a:ext>
            </a:extLst>
          </p:cNvPr>
          <p:cNvSpPr/>
          <p:nvPr/>
        </p:nvSpPr>
        <p:spPr>
          <a:xfrm>
            <a:off x="8245330" y="1468768"/>
            <a:ext cx="1115967" cy="436728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Myers (1984)</a:t>
            </a:r>
          </a:p>
        </p:txBody>
      </p:sp>
      <p:sp>
        <p:nvSpPr>
          <p:cNvPr id="3" name="Globo: flecha hacia abajo 2">
            <a:extLst>
              <a:ext uri="{FF2B5EF4-FFF2-40B4-BE49-F238E27FC236}">
                <a16:creationId xmlns:a16="http://schemas.microsoft.com/office/drawing/2014/main" id="{3014A2FA-7D88-40D1-90B5-774CDDC331B9}"/>
              </a:ext>
            </a:extLst>
          </p:cNvPr>
          <p:cNvSpPr/>
          <p:nvPr/>
        </p:nvSpPr>
        <p:spPr>
          <a:xfrm>
            <a:off x="938397" y="2263018"/>
            <a:ext cx="2567999" cy="655092"/>
          </a:xfrm>
          <a:prstGeom prst="downArrowCallo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Hidalgo y Palenzuela (1988)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CAADF3A-EF67-4098-96F1-9A2222395F54}"/>
              </a:ext>
            </a:extLst>
          </p:cNvPr>
          <p:cNvGrpSpPr/>
          <p:nvPr/>
        </p:nvGrpSpPr>
        <p:grpSpPr>
          <a:xfrm>
            <a:off x="868539" y="3139250"/>
            <a:ext cx="1446970" cy="360000"/>
            <a:chOff x="1419060" y="3014352"/>
            <a:chExt cx="1446970" cy="360000"/>
          </a:xfrm>
        </p:grpSpPr>
        <p:sp>
          <p:nvSpPr>
            <p:cNvPr id="11" name="Signo más 10">
              <a:extLst>
                <a:ext uri="{FF2B5EF4-FFF2-40B4-BE49-F238E27FC236}">
                  <a16:creationId xmlns:a16="http://schemas.microsoft.com/office/drawing/2014/main" id="{74F6A19F-BDF4-4AEB-8B4C-347C5A85CD3D}"/>
                </a:ext>
              </a:extLst>
            </p:cNvPr>
            <p:cNvSpPr/>
            <p:nvPr/>
          </p:nvSpPr>
          <p:spPr>
            <a:xfrm>
              <a:off x="1419060" y="3014352"/>
              <a:ext cx="360000" cy="360000"/>
            </a:xfrm>
            <a:prstGeom prst="mathPl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FE15F5C6-4A25-47B3-A503-0C57193BEDAC}"/>
                </a:ext>
              </a:extLst>
            </p:cNvPr>
            <p:cNvSpPr txBox="1"/>
            <p:nvPr/>
          </p:nvSpPr>
          <p:spPr>
            <a:xfrm>
              <a:off x="1760561" y="3040464"/>
              <a:ext cx="11054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Utilidad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E3780491-FC13-462A-BFC9-7C16BE8FB1F4}"/>
              </a:ext>
            </a:extLst>
          </p:cNvPr>
          <p:cNvGrpSpPr/>
          <p:nvPr/>
        </p:nvGrpSpPr>
        <p:grpSpPr>
          <a:xfrm>
            <a:off x="2378921" y="3056921"/>
            <a:ext cx="2085305" cy="523220"/>
            <a:chOff x="3348777" y="2953022"/>
            <a:chExt cx="2085305" cy="523220"/>
          </a:xfrm>
        </p:grpSpPr>
        <p:sp>
          <p:nvSpPr>
            <p:cNvPr id="12" name="Signo menos 11">
              <a:extLst>
                <a:ext uri="{FF2B5EF4-FFF2-40B4-BE49-F238E27FC236}">
                  <a16:creationId xmlns:a16="http://schemas.microsoft.com/office/drawing/2014/main" id="{4F2099AB-DD73-4E45-901E-834030A7D5D5}"/>
                </a:ext>
              </a:extLst>
            </p:cNvPr>
            <p:cNvSpPr/>
            <p:nvPr/>
          </p:nvSpPr>
          <p:spPr>
            <a:xfrm>
              <a:off x="3348777" y="3028538"/>
              <a:ext cx="360000" cy="360000"/>
            </a:xfrm>
            <a:prstGeom prst="mathMin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2ECA4C91-745E-4DC9-89A6-A04D0FB551ED}"/>
                </a:ext>
              </a:extLst>
            </p:cNvPr>
            <p:cNvSpPr txBox="1"/>
            <p:nvPr/>
          </p:nvSpPr>
          <p:spPr>
            <a:xfrm>
              <a:off x="3685048" y="2953022"/>
              <a:ext cx="17490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Costo de recursos financieros</a:t>
              </a: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DA7D056-62EB-4E6A-94E5-6458297FE11B}"/>
              </a:ext>
            </a:extLst>
          </p:cNvPr>
          <p:cNvSpPr/>
          <p:nvPr/>
        </p:nvSpPr>
        <p:spPr>
          <a:xfrm>
            <a:off x="727936" y="3048333"/>
            <a:ext cx="1417095" cy="541835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537112F-7176-446B-944F-B614F18BA330}"/>
              </a:ext>
            </a:extLst>
          </p:cNvPr>
          <p:cNvSpPr/>
          <p:nvPr/>
        </p:nvSpPr>
        <p:spPr>
          <a:xfrm>
            <a:off x="2344553" y="3048333"/>
            <a:ext cx="1972220" cy="541835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A4BF34F3-1046-4B7A-9A68-C91FC6E45461}"/>
              </a:ext>
            </a:extLst>
          </p:cNvPr>
          <p:cNvSpPr/>
          <p:nvPr/>
        </p:nvSpPr>
        <p:spPr>
          <a:xfrm flipH="1">
            <a:off x="4367771" y="3074663"/>
            <a:ext cx="1506696" cy="460945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Estructura de capital óptimo</a:t>
            </a:r>
          </a:p>
        </p:txBody>
      </p:sp>
      <p:sp>
        <p:nvSpPr>
          <p:cNvPr id="20" name="Globo: flecha derecha 19">
            <a:extLst>
              <a:ext uri="{FF2B5EF4-FFF2-40B4-BE49-F238E27FC236}">
                <a16:creationId xmlns:a16="http://schemas.microsoft.com/office/drawing/2014/main" id="{1585D37E-71A0-42D1-BC6D-EA313E5D216F}"/>
              </a:ext>
            </a:extLst>
          </p:cNvPr>
          <p:cNvSpPr/>
          <p:nvPr/>
        </p:nvSpPr>
        <p:spPr>
          <a:xfrm>
            <a:off x="861696" y="3963277"/>
            <a:ext cx="1517225" cy="579067"/>
          </a:xfrm>
          <a:prstGeom prst="rightArrowCallout">
            <a:avLst>
              <a:gd name="adj1" fmla="val 25000"/>
              <a:gd name="adj2" fmla="val 25000"/>
              <a:gd name="adj3" fmla="val 64909"/>
              <a:gd name="adj4" fmla="val 6713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Rivera (2002)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A181B7E-62C8-4D43-BEF2-05616C0D5DFF}"/>
              </a:ext>
            </a:extLst>
          </p:cNvPr>
          <p:cNvSpPr/>
          <p:nvPr/>
        </p:nvSpPr>
        <p:spPr>
          <a:xfrm>
            <a:off x="2517566" y="3930555"/>
            <a:ext cx="2571270" cy="67305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Efecto de endeudamiento sobre costo de capital</a:t>
            </a:r>
          </a:p>
        </p:txBody>
      </p:sp>
      <p:sp>
        <p:nvSpPr>
          <p:cNvPr id="23" name="Globo: flecha hacia abajo 22">
            <a:extLst>
              <a:ext uri="{FF2B5EF4-FFF2-40B4-BE49-F238E27FC236}">
                <a16:creationId xmlns:a16="http://schemas.microsoft.com/office/drawing/2014/main" id="{C56F1D3D-5FDC-4E34-8A32-F937D9615F7E}"/>
              </a:ext>
            </a:extLst>
          </p:cNvPr>
          <p:cNvSpPr/>
          <p:nvPr/>
        </p:nvSpPr>
        <p:spPr>
          <a:xfrm>
            <a:off x="7366243" y="2316437"/>
            <a:ext cx="3210909" cy="476699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Ávila et al (2021)</a:t>
            </a:r>
          </a:p>
        </p:txBody>
      </p:sp>
      <p:graphicFrame>
        <p:nvGraphicFramePr>
          <p:cNvPr id="25" name="Tabla 25">
            <a:extLst>
              <a:ext uri="{FF2B5EF4-FFF2-40B4-BE49-F238E27FC236}">
                <a16:creationId xmlns:a16="http://schemas.microsoft.com/office/drawing/2014/main" id="{73DA6EAB-2EEF-4368-AEE7-EE2D8A9E1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988301"/>
              </p:ext>
            </p:extLst>
          </p:nvPr>
        </p:nvGraphicFramePr>
        <p:xfrm>
          <a:off x="7366243" y="2857008"/>
          <a:ext cx="321090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738">
                  <a:extLst>
                    <a:ext uri="{9D8B030D-6E8A-4147-A177-3AD203B41FA5}">
                      <a16:colId xmlns:a16="http://schemas.microsoft.com/office/drawing/2014/main" val="1079497895"/>
                    </a:ext>
                  </a:extLst>
                </a:gridCol>
                <a:gridCol w="2206171">
                  <a:extLst>
                    <a:ext uri="{9D8B030D-6E8A-4147-A177-3AD203B41FA5}">
                      <a16:colId xmlns:a16="http://schemas.microsoft.com/office/drawing/2014/main" val="4112165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ysClr val="windowText" lastClr="000000"/>
                          </a:solidFill>
                        </a:rPr>
                        <a:t>Opción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ysClr val="windowText" lastClr="000000"/>
                          </a:solidFill>
                        </a:rPr>
                        <a:t>Financiamiento interno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257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ysClr val="windowText" lastClr="000000"/>
                          </a:solidFill>
                        </a:rPr>
                        <a:t>Opción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ysClr val="windowText" lastClr="000000"/>
                          </a:solidFill>
                        </a:rPr>
                        <a:t>Financiamiento externo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768891"/>
                  </a:ext>
                </a:extLst>
              </a:tr>
            </a:tbl>
          </a:graphicData>
        </a:graphic>
      </p:graphicFrame>
      <p:graphicFrame>
        <p:nvGraphicFramePr>
          <p:cNvPr id="26" name="Tabla 26">
            <a:extLst>
              <a:ext uri="{FF2B5EF4-FFF2-40B4-BE49-F238E27FC236}">
                <a16:creationId xmlns:a16="http://schemas.microsoft.com/office/drawing/2014/main" id="{8A56448D-4774-4228-9E23-0EBB367D2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8456"/>
              </p:ext>
            </p:extLst>
          </p:nvPr>
        </p:nvGraphicFramePr>
        <p:xfrm>
          <a:off x="7366243" y="3714169"/>
          <a:ext cx="3210909" cy="66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169">
                  <a:extLst>
                    <a:ext uri="{9D8B030D-6E8A-4147-A177-3AD203B41FA5}">
                      <a16:colId xmlns:a16="http://schemas.microsoft.com/office/drawing/2014/main" val="3965804375"/>
                    </a:ext>
                  </a:extLst>
                </a:gridCol>
                <a:gridCol w="1707740">
                  <a:extLst>
                    <a:ext uri="{9D8B030D-6E8A-4147-A177-3AD203B41FA5}">
                      <a16:colId xmlns:a16="http://schemas.microsoft.com/office/drawing/2014/main" val="1370448542"/>
                    </a:ext>
                  </a:extLst>
                </a:gridCol>
              </a:tblGrid>
              <a:tr h="333160">
                <a:tc rowSpan="2">
                  <a:txBody>
                    <a:bodyPr/>
                    <a:lstStyle/>
                    <a:p>
                      <a:r>
                        <a:rPr lang="es-ES" dirty="0">
                          <a:solidFill>
                            <a:sysClr val="windowText" lastClr="000000"/>
                          </a:solidFill>
                        </a:rPr>
                        <a:t>Decisión de financiamiento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ysClr val="windowText" lastClr="000000"/>
                          </a:solidFill>
                        </a:rPr>
                        <a:t>Tipo de inversión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531958"/>
                  </a:ext>
                </a:extLst>
              </a:tr>
              <a:tr h="33316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ysClr val="windowText" lastClr="000000"/>
                          </a:solidFill>
                        </a:rPr>
                        <a:t>Nivel de riesgo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17888"/>
                  </a:ext>
                </a:extLst>
              </a:tr>
            </a:tbl>
          </a:graphicData>
        </a:graphic>
      </p:graphicFrame>
      <p:sp>
        <p:nvSpPr>
          <p:cNvPr id="27" name="Flecha: pentágono 26">
            <a:extLst>
              <a:ext uri="{FF2B5EF4-FFF2-40B4-BE49-F238E27FC236}">
                <a16:creationId xmlns:a16="http://schemas.microsoft.com/office/drawing/2014/main" id="{3BBF67D8-AC5D-426F-BC5A-2C2B5DCA016C}"/>
              </a:ext>
            </a:extLst>
          </p:cNvPr>
          <p:cNvSpPr/>
          <p:nvPr/>
        </p:nvSpPr>
        <p:spPr>
          <a:xfrm>
            <a:off x="6971261" y="4696161"/>
            <a:ext cx="1469196" cy="42036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Gerentes</a:t>
            </a:r>
          </a:p>
        </p:txBody>
      </p:sp>
      <p:sp>
        <p:nvSpPr>
          <p:cNvPr id="29" name="Diagrama de flujo: proceso alternativo 28">
            <a:extLst>
              <a:ext uri="{FF2B5EF4-FFF2-40B4-BE49-F238E27FC236}">
                <a16:creationId xmlns:a16="http://schemas.microsoft.com/office/drawing/2014/main" id="{2FD834CE-C2B2-40AF-B8B9-48FE43B8D972}"/>
              </a:ext>
            </a:extLst>
          </p:cNvPr>
          <p:cNvSpPr/>
          <p:nvPr/>
        </p:nvSpPr>
        <p:spPr>
          <a:xfrm>
            <a:off x="8803314" y="4696161"/>
            <a:ext cx="1988456" cy="42036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A favor</a:t>
            </a:r>
          </a:p>
        </p:txBody>
      </p:sp>
      <p:sp>
        <p:nvSpPr>
          <p:cNvPr id="32" name="Flecha: pentágono 31">
            <a:extLst>
              <a:ext uri="{FF2B5EF4-FFF2-40B4-BE49-F238E27FC236}">
                <a16:creationId xmlns:a16="http://schemas.microsoft.com/office/drawing/2014/main" id="{C4B768F9-362E-4081-AC3D-C85FC7105F36}"/>
              </a:ext>
            </a:extLst>
          </p:cNvPr>
          <p:cNvSpPr/>
          <p:nvPr/>
        </p:nvSpPr>
        <p:spPr>
          <a:xfrm>
            <a:off x="6971261" y="5244270"/>
            <a:ext cx="1469196" cy="42036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Inversionistas</a:t>
            </a:r>
          </a:p>
        </p:txBody>
      </p:sp>
      <p:sp>
        <p:nvSpPr>
          <p:cNvPr id="33" name="Diagrama de flujo: proceso alternativo 32">
            <a:extLst>
              <a:ext uri="{FF2B5EF4-FFF2-40B4-BE49-F238E27FC236}">
                <a16:creationId xmlns:a16="http://schemas.microsoft.com/office/drawing/2014/main" id="{D9A70320-6879-4A7B-8705-1901F27DE13A}"/>
              </a:ext>
            </a:extLst>
          </p:cNvPr>
          <p:cNvSpPr/>
          <p:nvPr/>
        </p:nvSpPr>
        <p:spPr>
          <a:xfrm>
            <a:off x="8803314" y="5244270"/>
            <a:ext cx="1988456" cy="420366"/>
          </a:xfrm>
          <a:prstGeom prst="flowChartAlternateProcess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En contra</a:t>
            </a:r>
          </a:p>
        </p:txBody>
      </p:sp>
      <p:sp>
        <p:nvSpPr>
          <p:cNvPr id="31" name="Elipse 30">
            <a:hlinkClick r:id="rId2" action="ppaction://hlinksldjump"/>
            <a:extLst>
              <a:ext uri="{FF2B5EF4-FFF2-40B4-BE49-F238E27FC236}">
                <a16:creationId xmlns:a16="http://schemas.microsoft.com/office/drawing/2014/main" id="{2D18944D-8357-4EF4-8D99-7B46DE2627F8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18869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2C78-FE41-4D8F-8E17-7325DB8B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341" y="-6673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Marco referencial</a:t>
            </a:r>
          </a:p>
        </p:txBody>
      </p: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CEB4B85F-7A9F-4411-ADC1-0AEB5481BD0B}"/>
              </a:ext>
            </a:extLst>
          </p:cNvPr>
          <p:cNvGrpSpPr/>
          <p:nvPr/>
        </p:nvGrpSpPr>
        <p:grpSpPr>
          <a:xfrm>
            <a:off x="165858" y="710313"/>
            <a:ext cx="11860283" cy="5156183"/>
            <a:chOff x="165859" y="511531"/>
            <a:chExt cx="11687401" cy="5156183"/>
          </a:xfrm>
        </p:grpSpPr>
        <p:sp>
          <p:nvSpPr>
            <p:cNvPr id="10" name="Globo: flecha derecha 9">
              <a:extLst>
                <a:ext uri="{FF2B5EF4-FFF2-40B4-BE49-F238E27FC236}">
                  <a16:creationId xmlns:a16="http://schemas.microsoft.com/office/drawing/2014/main" id="{CADA751B-99D1-47FD-95A5-96AFE17F8073}"/>
                </a:ext>
              </a:extLst>
            </p:cNvPr>
            <p:cNvSpPr/>
            <p:nvPr/>
          </p:nvSpPr>
          <p:spPr>
            <a:xfrm>
              <a:off x="165859" y="1281297"/>
              <a:ext cx="2282591" cy="864206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942"/>
              </a:avLst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C" b="1" i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F</a:t>
              </a:r>
              <a:r>
                <a:rPr lang="es-EC" b="1" i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inanciación productiva: Determinantes de endeudamiento</a:t>
              </a:r>
              <a:endParaRPr lang="es-EC" b="1" i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Cubo 11">
              <a:extLst>
                <a:ext uri="{FF2B5EF4-FFF2-40B4-BE49-F238E27FC236}">
                  <a16:creationId xmlns:a16="http://schemas.microsoft.com/office/drawing/2014/main" id="{EDF75942-948F-4C51-A171-631B7CC28177}"/>
                </a:ext>
              </a:extLst>
            </p:cNvPr>
            <p:cNvSpPr/>
            <p:nvPr/>
          </p:nvSpPr>
          <p:spPr>
            <a:xfrm>
              <a:off x="3771128" y="511531"/>
              <a:ext cx="857534" cy="595744"/>
            </a:xfrm>
            <a:prstGeom prst="cub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AÑO</a:t>
              </a:r>
            </a:p>
          </p:txBody>
        </p:sp>
        <p:sp>
          <p:nvSpPr>
            <p:cNvPr id="15" name="Cubo 14">
              <a:extLst>
                <a:ext uri="{FF2B5EF4-FFF2-40B4-BE49-F238E27FC236}">
                  <a16:creationId xmlns:a16="http://schemas.microsoft.com/office/drawing/2014/main" id="{035A97F6-F472-4A65-919D-7B7341EEFAFD}"/>
                </a:ext>
              </a:extLst>
            </p:cNvPr>
            <p:cNvSpPr/>
            <p:nvPr/>
          </p:nvSpPr>
          <p:spPr>
            <a:xfrm>
              <a:off x="5842944" y="512564"/>
              <a:ext cx="6010314" cy="595744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RESULTADOS</a:t>
              </a:r>
            </a:p>
          </p:txBody>
        </p:sp>
        <p:sp>
          <p:nvSpPr>
            <p:cNvPr id="16" name="Cubo 15">
              <a:extLst>
                <a:ext uri="{FF2B5EF4-FFF2-40B4-BE49-F238E27FC236}">
                  <a16:creationId xmlns:a16="http://schemas.microsoft.com/office/drawing/2014/main" id="{98C8B0A4-AEF9-45DB-8FDF-24AC5B904055}"/>
                </a:ext>
              </a:extLst>
            </p:cNvPr>
            <p:cNvSpPr/>
            <p:nvPr/>
          </p:nvSpPr>
          <p:spPr>
            <a:xfrm>
              <a:off x="4678946" y="529245"/>
              <a:ext cx="1087274" cy="59574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PAÍS</a:t>
              </a:r>
            </a:p>
          </p:txBody>
        </p:sp>
        <p:sp>
          <p:nvSpPr>
            <p:cNvPr id="17" name="Cubo 16">
              <a:extLst>
                <a:ext uri="{FF2B5EF4-FFF2-40B4-BE49-F238E27FC236}">
                  <a16:creationId xmlns:a16="http://schemas.microsoft.com/office/drawing/2014/main" id="{661DF1F3-168C-470E-9BFB-5B4048CF6652}"/>
                </a:ext>
              </a:extLst>
            </p:cNvPr>
            <p:cNvSpPr/>
            <p:nvPr/>
          </p:nvSpPr>
          <p:spPr>
            <a:xfrm>
              <a:off x="2458669" y="529245"/>
              <a:ext cx="1177120" cy="595744"/>
            </a:xfrm>
            <a:prstGeom prst="cub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AUTOR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1E994781-3176-4310-9541-3E5CB45B52FC}"/>
                </a:ext>
              </a:extLst>
            </p:cNvPr>
            <p:cNvSpPr/>
            <p:nvPr/>
          </p:nvSpPr>
          <p:spPr>
            <a:xfrm>
              <a:off x="2458667" y="1268066"/>
              <a:ext cx="1224881" cy="864206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María Such y Laura Parte</a:t>
              </a:r>
            </a:p>
          </p:txBody>
        </p:sp>
        <p:sp>
          <p:nvSpPr>
            <p:cNvPr id="61" name="Rectángulo: esquinas redondeadas 60">
              <a:extLst>
                <a:ext uri="{FF2B5EF4-FFF2-40B4-BE49-F238E27FC236}">
                  <a16:creationId xmlns:a16="http://schemas.microsoft.com/office/drawing/2014/main" id="{54AA979E-D9FB-412E-B115-8758AF06659D}"/>
                </a:ext>
              </a:extLst>
            </p:cNvPr>
            <p:cNvSpPr/>
            <p:nvPr/>
          </p:nvSpPr>
          <p:spPr>
            <a:xfrm>
              <a:off x="3771128" y="1268066"/>
              <a:ext cx="857534" cy="864206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2014</a:t>
              </a:r>
            </a:p>
          </p:txBody>
        </p:sp>
        <p:sp>
          <p:nvSpPr>
            <p:cNvPr id="71" name="Rectángulo: esquinas redondeadas 70">
              <a:extLst>
                <a:ext uri="{FF2B5EF4-FFF2-40B4-BE49-F238E27FC236}">
                  <a16:creationId xmlns:a16="http://schemas.microsoft.com/office/drawing/2014/main" id="{BA8A673E-5CFA-4ED0-BBAB-C7D91EB4940E}"/>
                </a:ext>
              </a:extLst>
            </p:cNvPr>
            <p:cNvSpPr/>
            <p:nvPr/>
          </p:nvSpPr>
          <p:spPr>
            <a:xfrm>
              <a:off x="4678946" y="1268066"/>
              <a:ext cx="1087274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Alcalá, España</a:t>
              </a:r>
            </a:p>
          </p:txBody>
        </p:sp>
        <p:sp>
          <p:nvSpPr>
            <p:cNvPr id="76" name="Rectángulo: esquinas redondeadas 75">
              <a:extLst>
                <a:ext uri="{FF2B5EF4-FFF2-40B4-BE49-F238E27FC236}">
                  <a16:creationId xmlns:a16="http://schemas.microsoft.com/office/drawing/2014/main" id="{296EC06D-2487-4E9C-B76E-C0D7FF0B6A39}"/>
                </a:ext>
              </a:extLst>
            </p:cNvPr>
            <p:cNvSpPr/>
            <p:nvPr/>
          </p:nvSpPr>
          <p:spPr>
            <a:xfrm>
              <a:off x="5842944" y="1268066"/>
              <a:ext cx="6010316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b="1" dirty="0">
                  <a:solidFill>
                    <a:schemeClr val="tx1"/>
                  </a:solidFill>
                </a:rPr>
                <a:t>- IED:</a:t>
              </a:r>
              <a:r>
                <a:rPr lang="es-ES" dirty="0">
                  <a:solidFill>
                    <a:schemeClr val="tx1"/>
                  </a:solidFill>
                </a:rPr>
                <a:t> Crecimiento</a:t>
              </a:r>
            </a:p>
            <a:p>
              <a:r>
                <a:rPr lang="es-ES" b="1" dirty="0">
                  <a:solidFill>
                    <a:schemeClr val="tx1"/>
                  </a:solidFill>
                </a:rPr>
                <a:t>- Resultados:</a:t>
              </a:r>
              <a:r>
                <a:rPr lang="es-ES" dirty="0">
                  <a:solidFill>
                    <a:schemeClr val="tx1"/>
                  </a:solidFill>
                </a:rPr>
                <a:t> Pérdidas/Beneficios </a:t>
              </a:r>
              <a:r>
                <a:rPr lang="es-ES" dirty="0">
                  <a:solidFill>
                    <a:schemeClr val="tx1"/>
                  </a:solidFill>
                  <a:sym typeface="Wingdings" panose="05000000000000000000" pitchFamily="2" charset="2"/>
                </a:rPr>
                <a:t> Apalancamiento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03" name="Globo: flecha derecha 102">
              <a:extLst>
                <a:ext uri="{FF2B5EF4-FFF2-40B4-BE49-F238E27FC236}">
                  <a16:creationId xmlns:a16="http://schemas.microsoft.com/office/drawing/2014/main" id="{91E37EC7-3CDE-46D6-BEBD-A6CBFD5D7BD7}"/>
                </a:ext>
              </a:extLst>
            </p:cNvPr>
            <p:cNvSpPr/>
            <p:nvPr/>
          </p:nvSpPr>
          <p:spPr>
            <a:xfrm>
              <a:off x="165859" y="2443558"/>
              <a:ext cx="2282591" cy="864206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33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/>
                <a:t>Salud financiera del sector inmobiliario</a:t>
              </a:r>
            </a:p>
          </p:txBody>
        </p:sp>
        <p:sp>
          <p:nvSpPr>
            <p:cNvPr id="104" name="Rectángulo: esquinas redondeadas 103">
              <a:extLst>
                <a:ext uri="{FF2B5EF4-FFF2-40B4-BE49-F238E27FC236}">
                  <a16:creationId xmlns:a16="http://schemas.microsoft.com/office/drawing/2014/main" id="{1E4CDC2F-E52B-4742-A7E8-8B5D8859D1EC}"/>
                </a:ext>
              </a:extLst>
            </p:cNvPr>
            <p:cNvSpPr/>
            <p:nvPr/>
          </p:nvSpPr>
          <p:spPr>
            <a:xfrm>
              <a:off x="2458667" y="2425844"/>
              <a:ext cx="1224881" cy="864206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Roberto Muevecela</a:t>
              </a:r>
            </a:p>
          </p:txBody>
        </p:sp>
        <p:sp>
          <p:nvSpPr>
            <p:cNvPr id="105" name="Rectángulo: esquinas redondeadas 104">
              <a:extLst>
                <a:ext uri="{FF2B5EF4-FFF2-40B4-BE49-F238E27FC236}">
                  <a16:creationId xmlns:a16="http://schemas.microsoft.com/office/drawing/2014/main" id="{65F87079-696C-4981-A97C-3117B00EFD90}"/>
                </a:ext>
              </a:extLst>
            </p:cNvPr>
            <p:cNvSpPr/>
            <p:nvPr/>
          </p:nvSpPr>
          <p:spPr>
            <a:xfrm>
              <a:off x="3771128" y="2425844"/>
              <a:ext cx="857534" cy="864206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2020</a:t>
              </a:r>
            </a:p>
          </p:txBody>
        </p:sp>
        <p:sp>
          <p:nvSpPr>
            <p:cNvPr id="106" name="Rectángulo: esquinas redondeadas 105">
              <a:extLst>
                <a:ext uri="{FF2B5EF4-FFF2-40B4-BE49-F238E27FC236}">
                  <a16:creationId xmlns:a16="http://schemas.microsoft.com/office/drawing/2014/main" id="{E8F255A3-0A76-4AF5-AB82-CE94E990B231}"/>
                </a:ext>
              </a:extLst>
            </p:cNvPr>
            <p:cNvSpPr/>
            <p:nvPr/>
          </p:nvSpPr>
          <p:spPr>
            <a:xfrm>
              <a:off x="4678946" y="2425844"/>
              <a:ext cx="1087274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Cuenca, Ecuador</a:t>
              </a:r>
            </a:p>
          </p:txBody>
        </p:sp>
        <p:sp>
          <p:nvSpPr>
            <p:cNvPr id="107" name="Rectángulo: esquinas redondeadas 106">
              <a:extLst>
                <a:ext uri="{FF2B5EF4-FFF2-40B4-BE49-F238E27FC236}">
                  <a16:creationId xmlns:a16="http://schemas.microsoft.com/office/drawing/2014/main" id="{A78D1BE1-2994-44A9-B300-1979E0714E05}"/>
                </a:ext>
              </a:extLst>
            </p:cNvPr>
            <p:cNvSpPr/>
            <p:nvPr/>
          </p:nvSpPr>
          <p:spPr>
            <a:xfrm>
              <a:off x="5842944" y="2425844"/>
              <a:ext cx="6010316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s-ES" b="1" dirty="0">
                  <a:solidFill>
                    <a:schemeClr val="tx1"/>
                  </a:solidFill>
                </a:rPr>
                <a:t>- Crisis financiera 2008: </a:t>
              </a:r>
              <a:r>
                <a:rPr lang="es-ES" dirty="0">
                  <a:solidFill>
                    <a:schemeClr val="tx1"/>
                  </a:solidFill>
                </a:rPr>
                <a:t>Hipotecas </a:t>
              </a:r>
              <a:r>
                <a:rPr lang="es-ES" dirty="0" err="1">
                  <a:solidFill>
                    <a:schemeClr val="tx1"/>
                  </a:solidFill>
                </a:rPr>
                <a:t>subprime</a:t>
              </a:r>
              <a:endParaRPr lang="es-ES" dirty="0">
                <a:solidFill>
                  <a:schemeClr val="tx1"/>
                </a:solidFill>
              </a:endParaRPr>
            </a:p>
            <a:p>
              <a:r>
                <a:rPr lang="es-ES" b="1" dirty="0">
                  <a:solidFill>
                    <a:schemeClr val="tx1"/>
                  </a:solidFill>
                </a:rPr>
                <a:t>- Leve crecimiento: </a:t>
              </a:r>
              <a:r>
                <a:rPr lang="es-ES" dirty="0">
                  <a:solidFill>
                    <a:schemeClr val="tx1"/>
                  </a:solidFill>
                </a:rPr>
                <a:t>(2016-2019)</a:t>
              </a:r>
            </a:p>
          </p:txBody>
        </p:sp>
        <p:sp>
          <p:nvSpPr>
            <p:cNvPr id="109" name="Globo: flecha derecha 108">
              <a:extLst>
                <a:ext uri="{FF2B5EF4-FFF2-40B4-BE49-F238E27FC236}">
                  <a16:creationId xmlns:a16="http://schemas.microsoft.com/office/drawing/2014/main" id="{B917EAAB-C93A-4B40-8844-67E2E24AC27D}"/>
                </a:ext>
              </a:extLst>
            </p:cNvPr>
            <p:cNvSpPr/>
            <p:nvPr/>
          </p:nvSpPr>
          <p:spPr>
            <a:xfrm>
              <a:off x="165859" y="3623533"/>
              <a:ext cx="2282591" cy="864206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33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/>
                <a:t>Indicadores financieros usados por gerentes en PYMES</a:t>
              </a:r>
            </a:p>
          </p:txBody>
        </p:sp>
        <p:sp>
          <p:nvSpPr>
            <p:cNvPr id="110" name="Rectángulo: esquinas redondeadas 109">
              <a:extLst>
                <a:ext uri="{FF2B5EF4-FFF2-40B4-BE49-F238E27FC236}">
                  <a16:creationId xmlns:a16="http://schemas.microsoft.com/office/drawing/2014/main" id="{0C7E7997-1775-437D-8F0B-42BC57D2D090}"/>
                </a:ext>
              </a:extLst>
            </p:cNvPr>
            <p:cNvSpPr/>
            <p:nvPr/>
          </p:nvSpPr>
          <p:spPr>
            <a:xfrm>
              <a:off x="2458667" y="3605819"/>
              <a:ext cx="1224881" cy="864206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Patricia González y Tatiana Bermúdez</a:t>
              </a:r>
            </a:p>
          </p:txBody>
        </p:sp>
        <p:sp>
          <p:nvSpPr>
            <p:cNvPr id="111" name="Rectángulo: esquinas redondeadas 110">
              <a:extLst>
                <a:ext uri="{FF2B5EF4-FFF2-40B4-BE49-F238E27FC236}">
                  <a16:creationId xmlns:a16="http://schemas.microsoft.com/office/drawing/2014/main" id="{6EE241A9-6FA7-452B-8B47-3B70D23115E8}"/>
                </a:ext>
              </a:extLst>
            </p:cNvPr>
            <p:cNvSpPr/>
            <p:nvPr/>
          </p:nvSpPr>
          <p:spPr>
            <a:xfrm>
              <a:off x="3771128" y="3605819"/>
              <a:ext cx="857534" cy="864206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2010</a:t>
              </a:r>
            </a:p>
          </p:txBody>
        </p:sp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2B564A3B-7463-475B-B9A2-CAEA5AD87A6D}"/>
                </a:ext>
              </a:extLst>
            </p:cNvPr>
            <p:cNvSpPr/>
            <p:nvPr/>
          </p:nvSpPr>
          <p:spPr>
            <a:xfrm>
              <a:off x="4678946" y="3605819"/>
              <a:ext cx="1087274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Cali, Colombia</a:t>
              </a:r>
            </a:p>
          </p:txBody>
        </p:sp>
        <p:sp>
          <p:nvSpPr>
            <p:cNvPr id="113" name="Rectángulo: esquinas redondeadas 112">
              <a:extLst>
                <a:ext uri="{FF2B5EF4-FFF2-40B4-BE49-F238E27FC236}">
                  <a16:creationId xmlns:a16="http://schemas.microsoft.com/office/drawing/2014/main" id="{7C758146-6CE5-4217-BFA1-C82C119A46BD}"/>
                </a:ext>
              </a:extLst>
            </p:cNvPr>
            <p:cNvSpPr/>
            <p:nvPr/>
          </p:nvSpPr>
          <p:spPr>
            <a:xfrm>
              <a:off x="5842944" y="3605819"/>
              <a:ext cx="6010316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b="1" dirty="0">
                  <a:solidFill>
                    <a:schemeClr val="tx1"/>
                  </a:solidFill>
                </a:rPr>
                <a:t>Toma de decisiones de gerentes: </a:t>
              </a:r>
              <a:r>
                <a:rPr lang="es-ES" dirty="0">
                  <a:solidFill>
                    <a:schemeClr val="tx1"/>
                  </a:solidFill>
                </a:rPr>
                <a:t>Datos financieros y no financieros</a:t>
              </a:r>
            </a:p>
          </p:txBody>
        </p:sp>
        <p:sp>
          <p:nvSpPr>
            <p:cNvPr id="115" name="Globo: flecha derecha 114">
              <a:extLst>
                <a:ext uri="{FF2B5EF4-FFF2-40B4-BE49-F238E27FC236}">
                  <a16:creationId xmlns:a16="http://schemas.microsoft.com/office/drawing/2014/main" id="{214442B3-DEC5-4B5E-8DBA-ECF5137F8ED4}"/>
                </a:ext>
              </a:extLst>
            </p:cNvPr>
            <p:cNvSpPr/>
            <p:nvPr/>
          </p:nvSpPr>
          <p:spPr>
            <a:xfrm>
              <a:off x="165859" y="4803508"/>
              <a:ext cx="2282591" cy="864206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33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/>
                <a:t>Restricciones al endeudamiento: Análisis rentabilidad-coste</a:t>
              </a:r>
            </a:p>
          </p:txBody>
        </p:sp>
        <p:sp>
          <p:nvSpPr>
            <p:cNvPr id="116" name="Rectángulo: esquinas redondeadas 115">
              <a:extLst>
                <a:ext uri="{FF2B5EF4-FFF2-40B4-BE49-F238E27FC236}">
                  <a16:creationId xmlns:a16="http://schemas.microsoft.com/office/drawing/2014/main" id="{D357E689-E6AC-4F21-BE5E-0F6CDE949D89}"/>
                </a:ext>
              </a:extLst>
            </p:cNvPr>
            <p:cNvSpPr/>
            <p:nvPr/>
          </p:nvSpPr>
          <p:spPr>
            <a:xfrm>
              <a:off x="2458667" y="4785794"/>
              <a:ext cx="1224881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Julián Carcedo</a:t>
              </a:r>
            </a:p>
          </p:txBody>
        </p:sp>
        <p:sp>
          <p:nvSpPr>
            <p:cNvPr id="117" name="Rectángulo: esquinas redondeadas 116">
              <a:extLst>
                <a:ext uri="{FF2B5EF4-FFF2-40B4-BE49-F238E27FC236}">
                  <a16:creationId xmlns:a16="http://schemas.microsoft.com/office/drawing/2014/main" id="{0EC28710-0D57-4061-92DE-1EDE362FF18A}"/>
                </a:ext>
              </a:extLst>
            </p:cNvPr>
            <p:cNvSpPr/>
            <p:nvPr/>
          </p:nvSpPr>
          <p:spPr>
            <a:xfrm>
              <a:off x="3771128" y="4785794"/>
              <a:ext cx="857534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2007</a:t>
              </a:r>
            </a:p>
          </p:txBody>
        </p:sp>
        <p:sp>
          <p:nvSpPr>
            <p:cNvPr id="118" name="Rectángulo: esquinas redondeadas 117">
              <a:extLst>
                <a:ext uri="{FF2B5EF4-FFF2-40B4-BE49-F238E27FC236}">
                  <a16:creationId xmlns:a16="http://schemas.microsoft.com/office/drawing/2014/main" id="{978BB776-FD1F-422C-872B-190D156643C4}"/>
                </a:ext>
              </a:extLst>
            </p:cNvPr>
            <p:cNvSpPr/>
            <p:nvPr/>
          </p:nvSpPr>
          <p:spPr>
            <a:xfrm>
              <a:off x="4678946" y="4785794"/>
              <a:ext cx="1087274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Madrid, España</a:t>
              </a:r>
            </a:p>
          </p:txBody>
        </p:sp>
        <p:sp>
          <p:nvSpPr>
            <p:cNvPr id="119" name="Rectángulo: esquinas redondeadas 118">
              <a:extLst>
                <a:ext uri="{FF2B5EF4-FFF2-40B4-BE49-F238E27FC236}">
                  <a16:creationId xmlns:a16="http://schemas.microsoft.com/office/drawing/2014/main" id="{0364766E-6D1B-4A40-9D0C-7AEAC18355BF}"/>
                </a:ext>
              </a:extLst>
            </p:cNvPr>
            <p:cNvSpPr/>
            <p:nvPr/>
          </p:nvSpPr>
          <p:spPr>
            <a:xfrm>
              <a:off x="5842944" y="4785794"/>
              <a:ext cx="6010316" cy="8642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b="1" dirty="0">
                  <a:solidFill>
                    <a:schemeClr val="tx1"/>
                  </a:solidFill>
                </a:rPr>
                <a:t>Pequeñas empresas: </a:t>
              </a:r>
              <a:r>
                <a:rPr lang="es-ES" dirty="0">
                  <a:solidFill>
                    <a:schemeClr val="tx1"/>
                  </a:solidFill>
                </a:rPr>
                <a:t>&lt; recursos &lt;inversión</a:t>
              </a:r>
            </a:p>
          </p:txBody>
        </p:sp>
      </p:grpSp>
      <p:sp>
        <p:nvSpPr>
          <p:cNvPr id="28" name="Elipse 27">
            <a:hlinkClick r:id="rId2" action="ppaction://hlinksldjump"/>
            <a:extLst>
              <a:ext uri="{FF2B5EF4-FFF2-40B4-BE49-F238E27FC236}">
                <a16:creationId xmlns:a16="http://schemas.microsoft.com/office/drawing/2014/main" id="{F2020215-349E-44C9-8BB2-44A26C822292}"/>
              </a:ext>
            </a:extLst>
          </p:cNvPr>
          <p:cNvSpPr/>
          <p:nvPr/>
        </p:nvSpPr>
        <p:spPr>
          <a:xfrm>
            <a:off x="185697" y="6374766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48461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2C78-FE41-4D8F-8E17-7325DB8B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341" y="0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Marco referencial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973EA3E6-DC3D-4C03-A233-C71D3F54DA66}"/>
              </a:ext>
            </a:extLst>
          </p:cNvPr>
          <p:cNvGrpSpPr/>
          <p:nvPr/>
        </p:nvGrpSpPr>
        <p:grpSpPr>
          <a:xfrm>
            <a:off x="165858" y="659534"/>
            <a:ext cx="11860283" cy="5176853"/>
            <a:chOff x="165858" y="540264"/>
            <a:chExt cx="11860283" cy="5176853"/>
          </a:xfrm>
        </p:grpSpPr>
        <p:sp>
          <p:nvSpPr>
            <p:cNvPr id="5" name="Globo: flecha derecha 4">
              <a:extLst>
                <a:ext uri="{FF2B5EF4-FFF2-40B4-BE49-F238E27FC236}">
                  <a16:creationId xmlns:a16="http://schemas.microsoft.com/office/drawing/2014/main" id="{B14881F0-691C-4FC1-BD40-86FD093DD4EA}"/>
                </a:ext>
              </a:extLst>
            </p:cNvPr>
            <p:cNvSpPr/>
            <p:nvPr/>
          </p:nvSpPr>
          <p:spPr>
            <a:xfrm>
              <a:off x="165859" y="1285780"/>
              <a:ext cx="2282591" cy="810325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942"/>
              </a:avLst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Factores de la estructura financiera en las PYMES</a:t>
              </a:r>
              <a:endParaRPr lang="es-EC" b="1" i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Cubo 5">
              <a:extLst>
                <a:ext uri="{FF2B5EF4-FFF2-40B4-BE49-F238E27FC236}">
                  <a16:creationId xmlns:a16="http://schemas.microsoft.com/office/drawing/2014/main" id="{8A3D7CEF-0127-4E40-A675-A06AAB750012}"/>
                </a:ext>
              </a:extLst>
            </p:cNvPr>
            <p:cNvSpPr/>
            <p:nvPr/>
          </p:nvSpPr>
          <p:spPr>
            <a:xfrm>
              <a:off x="3771128" y="540264"/>
              <a:ext cx="857534" cy="595744"/>
            </a:xfrm>
            <a:prstGeom prst="cub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AÑO</a:t>
              </a:r>
            </a:p>
          </p:txBody>
        </p:sp>
        <p:sp>
          <p:nvSpPr>
            <p:cNvPr id="8" name="Cubo 7">
              <a:extLst>
                <a:ext uri="{FF2B5EF4-FFF2-40B4-BE49-F238E27FC236}">
                  <a16:creationId xmlns:a16="http://schemas.microsoft.com/office/drawing/2014/main" id="{87AA8663-4E26-424C-B816-8D4BD15185DF}"/>
                </a:ext>
              </a:extLst>
            </p:cNvPr>
            <p:cNvSpPr/>
            <p:nvPr/>
          </p:nvSpPr>
          <p:spPr>
            <a:xfrm>
              <a:off x="5842943" y="541297"/>
              <a:ext cx="6183195" cy="595744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RESULTADOS</a:t>
              </a:r>
            </a:p>
          </p:txBody>
        </p:sp>
        <p:sp>
          <p:nvSpPr>
            <p:cNvPr id="9" name="Cubo 8">
              <a:extLst>
                <a:ext uri="{FF2B5EF4-FFF2-40B4-BE49-F238E27FC236}">
                  <a16:creationId xmlns:a16="http://schemas.microsoft.com/office/drawing/2014/main" id="{5730C3B2-F93F-458C-806F-9BF2D14E3220}"/>
                </a:ext>
              </a:extLst>
            </p:cNvPr>
            <p:cNvSpPr/>
            <p:nvPr/>
          </p:nvSpPr>
          <p:spPr>
            <a:xfrm>
              <a:off x="4678946" y="557978"/>
              <a:ext cx="1087274" cy="59574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PAÍS</a:t>
              </a:r>
            </a:p>
          </p:txBody>
        </p:sp>
        <p:sp>
          <p:nvSpPr>
            <p:cNvPr id="10" name="Cubo 9">
              <a:extLst>
                <a:ext uri="{FF2B5EF4-FFF2-40B4-BE49-F238E27FC236}">
                  <a16:creationId xmlns:a16="http://schemas.microsoft.com/office/drawing/2014/main" id="{BEB3AACB-7C2F-4699-A59B-8E5799A0F488}"/>
                </a:ext>
              </a:extLst>
            </p:cNvPr>
            <p:cNvSpPr/>
            <p:nvPr/>
          </p:nvSpPr>
          <p:spPr>
            <a:xfrm>
              <a:off x="2458669" y="557978"/>
              <a:ext cx="1177120" cy="595744"/>
            </a:xfrm>
            <a:prstGeom prst="cub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/>
                <a:t>AUTOR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81A570F0-F9E1-4694-B917-71D38357B6A5}"/>
                </a:ext>
              </a:extLst>
            </p:cNvPr>
            <p:cNvSpPr/>
            <p:nvPr/>
          </p:nvSpPr>
          <p:spPr>
            <a:xfrm>
              <a:off x="2458667" y="1268066"/>
              <a:ext cx="1224881" cy="810325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María Palacín y Luis Ramírez</a:t>
              </a: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1A268213-7B99-449D-9735-27B0271890BA}"/>
                </a:ext>
              </a:extLst>
            </p:cNvPr>
            <p:cNvSpPr/>
            <p:nvPr/>
          </p:nvSpPr>
          <p:spPr>
            <a:xfrm>
              <a:off x="3771128" y="1268066"/>
              <a:ext cx="857534" cy="810325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2010</a:t>
              </a: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595FB282-8156-4C26-9344-C39144A53DD5}"/>
                </a:ext>
              </a:extLst>
            </p:cNvPr>
            <p:cNvSpPr/>
            <p:nvPr/>
          </p:nvSpPr>
          <p:spPr>
            <a:xfrm>
              <a:off x="4678946" y="1268066"/>
              <a:ext cx="1087274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Andalucía España</a:t>
              </a: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A4E80971-5A9B-4F3E-A904-298E2DFE4AE9}"/>
                </a:ext>
              </a:extLst>
            </p:cNvPr>
            <p:cNvSpPr/>
            <p:nvPr/>
          </p:nvSpPr>
          <p:spPr>
            <a:xfrm>
              <a:off x="5842944" y="1268066"/>
              <a:ext cx="6183197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Deudas a largo plazo </a:t>
              </a:r>
              <a:r>
                <a:rPr lang="es-ES" dirty="0">
                  <a:solidFill>
                    <a:schemeClr val="tx1"/>
                  </a:solidFill>
                  <a:sym typeface="Wingdings" panose="05000000000000000000" pitchFamily="2" charset="2"/>
                </a:rPr>
                <a:t>Concesión de créditos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6" name="Globo: flecha derecha 15">
              <a:extLst>
                <a:ext uri="{FF2B5EF4-FFF2-40B4-BE49-F238E27FC236}">
                  <a16:creationId xmlns:a16="http://schemas.microsoft.com/office/drawing/2014/main" id="{0B38E746-2CE3-4B6A-B3BF-D2FECEAB3810}"/>
                </a:ext>
              </a:extLst>
            </p:cNvPr>
            <p:cNvSpPr/>
            <p:nvPr/>
          </p:nvSpPr>
          <p:spPr>
            <a:xfrm>
              <a:off x="165858" y="2492784"/>
              <a:ext cx="2282591" cy="810325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33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/>
                <a:t>Estructura financiera y logro empresarial en sector agrario</a:t>
              </a: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46936B14-282E-4FB6-B562-37A9AC308494}"/>
                </a:ext>
              </a:extLst>
            </p:cNvPr>
            <p:cNvSpPr/>
            <p:nvPr/>
          </p:nvSpPr>
          <p:spPr>
            <a:xfrm>
              <a:off x="2458666" y="2475070"/>
              <a:ext cx="1224881" cy="810325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Natalia Lajara y Alicia Mateos</a:t>
              </a: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E4C0485E-EC12-4F43-9C84-8847220B881E}"/>
                </a:ext>
              </a:extLst>
            </p:cNvPr>
            <p:cNvSpPr/>
            <p:nvPr/>
          </p:nvSpPr>
          <p:spPr>
            <a:xfrm>
              <a:off x="3771127" y="2475070"/>
              <a:ext cx="857534" cy="810325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2012</a:t>
              </a: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89775093-83D7-45C4-AE21-DAFD847D36B0}"/>
                </a:ext>
              </a:extLst>
            </p:cNvPr>
            <p:cNvSpPr/>
            <p:nvPr/>
          </p:nvSpPr>
          <p:spPr>
            <a:xfrm>
              <a:off x="4678945" y="2475070"/>
              <a:ext cx="1087274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Valencia, España</a:t>
              </a: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52F3A291-8B03-482F-905F-9EA9BD737B1F}"/>
                </a:ext>
              </a:extLst>
            </p:cNvPr>
            <p:cNvSpPr/>
            <p:nvPr/>
          </p:nvSpPr>
          <p:spPr>
            <a:xfrm>
              <a:off x="5842943" y="2475070"/>
              <a:ext cx="6183197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Crecimiento en ventas: +</a:t>
              </a:r>
              <a:r>
                <a:rPr lang="es-ES" dirty="0">
                  <a:solidFill>
                    <a:schemeClr val="tx1"/>
                  </a:solidFill>
                  <a:sym typeface="Wingdings" panose="05000000000000000000" pitchFamily="2" charset="2"/>
                </a:rPr>
                <a:t> deuda a corto plazo, </a:t>
              </a:r>
              <a:r>
                <a:rPr lang="es-ES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-</a:t>
              </a:r>
              <a:r>
                <a:rPr lang="es-ES" dirty="0">
                  <a:solidFill>
                    <a:schemeClr val="tx1"/>
                  </a:solidFill>
                  <a:sym typeface="Wingdings" panose="05000000000000000000" pitchFamily="2" charset="2"/>
                </a:rPr>
                <a:t> deuda a largo plazo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22" name="Globo: flecha derecha 21">
              <a:extLst>
                <a:ext uri="{FF2B5EF4-FFF2-40B4-BE49-F238E27FC236}">
                  <a16:creationId xmlns:a16="http://schemas.microsoft.com/office/drawing/2014/main" id="{8E8DD631-D319-4C53-A952-D0AE10F91496}"/>
                </a:ext>
              </a:extLst>
            </p:cNvPr>
            <p:cNvSpPr/>
            <p:nvPr/>
          </p:nvSpPr>
          <p:spPr>
            <a:xfrm>
              <a:off x="165858" y="3699788"/>
              <a:ext cx="2282591" cy="810325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33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/>
                <a:t>Determinantes de la estructura financiera</a:t>
              </a: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6F2D0C19-08F4-4A5A-ABE7-AEB3B31097B5}"/>
                </a:ext>
              </a:extLst>
            </p:cNvPr>
            <p:cNvSpPr/>
            <p:nvPr/>
          </p:nvSpPr>
          <p:spPr>
            <a:xfrm>
              <a:off x="2458666" y="3682074"/>
              <a:ext cx="1224881" cy="810325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Bernardí Cabrer y Paz Rico</a:t>
              </a: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CA2BF55C-C5B9-47D1-82D2-2F50AC58925D}"/>
                </a:ext>
              </a:extLst>
            </p:cNvPr>
            <p:cNvSpPr/>
            <p:nvPr/>
          </p:nvSpPr>
          <p:spPr>
            <a:xfrm>
              <a:off x="3771127" y="3682074"/>
              <a:ext cx="857534" cy="810325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2015</a:t>
              </a: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B1994DB0-95F8-44E8-ADFD-E254333020DC}"/>
                </a:ext>
              </a:extLst>
            </p:cNvPr>
            <p:cNvSpPr/>
            <p:nvPr/>
          </p:nvSpPr>
          <p:spPr>
            <a:xfrm>
              <a:off x="4678945" y="3682074"/>
              <a:ext cx="1087274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Valencia, España</a:t>
              </a: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94246DB7-F9DF-428F-81AA-B1E427E52220}"/>
                </a:ext>
              </a:extLst>
            </p:cNvPr>
            <p:cNvSpPr/>
            <p:nvPr/>
          </p:nvSpPr>
          <p:spPr>
            <a:xfrm>
              <a:off x="5842943" y="3682074"/>
              <a:ext cx="6183197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b="1" dirty="0">
                  <a:solidFill>
                    <a:schemeClr val="tx1"/>
                  </a:solidFill>
                </a:rPr>
                <a:t>Aumento de endeudamiento</a:t>
              </a:r>
            </a:p>
            <a:p>
              <a:r>
                <a:rPr lang="es-ES" b="1" dirty="0">
                  <a:solidFill>
                    <a:schemeClr val="tx1"/>
                  </a:solidFill>
                </a:rPr>
                <a:t>Reducción costo de deuda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02B5D605-497C-42D5-AD9C-32C91BB69EC9}"/>
                </a:ext>
              </a:extLst>
            </p:cNvPr>
            <p:cNvSpPr/>
            <p:nvPr/>
          </p:nvSpPr>
          <p:spPr>
            <a:xfrm>
              <a:off x="5842944" y="4889078"/>
              <a:ext cx="6183197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b="1" dirty="0">
                  <a:solidFill>
                    <a:schemeClr val="tx1"/>
                  </a:solidFill>
                </a:rPr>
                <a:t>Expansión del sector: </a:t>
              </a:r>
              <a:r>
                <a:rPr lang="es-ES" dirty="0">
                  <a:solidFill>
                    <a:schemeClr val="tx1"/>
                  </a:solidFill>
                </a:rPr>
                <a:t>Tasas de interés créditos para el sector y demandantes</a:t>
              </a:r>
            </a:p>
          </p:txBody>
        </p:sp>
        <p:sp>
          <p:nvSpPr>
            <p:cNvPr id="34" name="Globo: flecha derecha 33">
              <a:extLst>
                <a:ext uri="{FF2B5EF4-FFF2-40B4-BE49-F238E27FC236}">
                  <a16:creationId xmlns:a16="http://schemas.microsoft.com/office/drawing/2014/main" id="{6645D09F-CD03-413B-B87A-BB9A7DD59DB1}"/>
                </a:ext>
              </a:extLst>
            </p:cNvPr>
            <p:cNvSpPr/>
            <p:nvPr/>
          </p:nvSpPr>
          <p:spPr>
            <a:xfrm>
              <a:off x="165858" y="4906792"/>
              <a:ext cx="2282591" cy="810325"/>
            </a:xfrm>
            <a:prstGeom prst="rightArrowCallout">
              <a:avLst>
                <a:gd name="adj1" fmla="val 14560"/>
                <a:gd name="adj2" fmla="val 25000"/>
                <a:gd name="adj3" fmla="val 16648"/>
                <a:gd name="adj4" fmla="val 8733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b="1" i="1" dirty="0"/>
                <a:t>Estructura de financiamiento en el sector inmobiliario</a:t>
              </a:r>
            </a:p>
          </p:txBody>
        </p:sp>
        <p:sp>
          <p:nvSpPr>
            <p:cNvPr id="35" name="Rectángulo: esquinas redondeadas 34">
              <a:extLst>
                <a:ext uri="{FF2B5EF4-FFF2-40B4-BE49-F238E27FC236}">
                  <a16:creationId xmlns:a16="http://schemas.microsoft.com/office/drawing/2014/main" id="{EC7E7194-8232-41C0-891B-E7F96D162B86}"/>
                </a:ext>
              </a:extLst>
            </p:cNvPr>
            <p:cNvSpPr/>
            <p:nvPr/>
          </p:nvSpPr>
          <p:spPr>
            <a:xfrm>
              <a:off x="2458666" y="4889078"/>
              <a:ext cx="1224881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José Puerto y </a:t>
              </a:r>
              <a:r>
                <a:rPr lang="es-ES" dirty="0" err="1">
                  <a:solidFill>
                    <a:schemeClr val="tx1"/>
                  </a:solidFill>
                </a:rPr>
                <a:t>Deiby</a:t>
              </a:r>
              <a:r>
                <a:rPr lang="es-ES" dirty="0">
                  <a:solidFill>
                    <a:schemeClr val="tx1"/>
                  </a:solidFill>
                </a:rPr>
                <a:t> Rubiano</a:t>
              </a:r>
            </a:p>
          </p:txBody>
        </p:sp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0BDE838E-EF94-4E3C-BA87-ECFD1A0D9C90}"/>
                </a:ext>
              </a:extLst>
            </p:cNvPr>
            <p:cNvSpPr/>
            <p:nvPr/>
          </p:nvSpPr>
          <p:spPr>
            <a:xfrm>
              <a:off x="3771127" y="4889078"/>
              <a:ext cx="857534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2016</a:t>
              </a:r>
            </a:p>
          </p:txBody>
        </p:sp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7B19EE2B-E490-4977-BA0E-85BE9692A69C}"/>
                </a:ext>
              </a:extLst>
            </p:cNvPr>
            <p:cNvSpPr/>
            <p:nvPr/>
          </p:nvSpPr>
          <p:spPr>
            <a:xfrm>
              <a:off x="4678945" y="4889078"/>
              <a:ext cx="1087274" cy="8103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Bogotá, Colombia</a:t>
              </a:r>
            </a:p>
          </p:txBody>
        </p:sp>
      </p:grpSp>
      <p:sp>
        <p:nvSpPr>
          <p:cNvPr id="33" name="Elipse 32">
            <a:hlinkClick r:id="rId2" action="ppaction://hlinksldjump"/>
            <a:extLst>
              <a:ext uri="{FF2B5EF4-FFF2-40B4-BE49-F238E27FC236}">
                <a16:creationId xmlns:a16="http://schemas.microsoft.com/office/drawing/2014/main" id="{E2219D11-6C46-4DE7-B4C1-57C27BEAAED5}"/>
              </a:ext>
            </a:extLst>
          </p:cNvPr>
          <p:cNvSpPr/>
          <p:nvPr/>
        </p:nvSpPr>
        <p:spPr>
          <a:xfrm>
            <a:off x="168815" y="6400786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16613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3F404-982E-4F2D-B95B-4C3CC8EB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0894"/>
            <a:ext cx="10972800" cy="1143000"/>
          </a:xfrm>
        </p:spPr>
        <p:txBody>
          <a:bodyPr/>
          <a:lstStyle/>
          <a:p>
            <a:r>
              <a:rPr lang="es-ES" dirty="0">
                <a:solidFill>
                  <a:schemeClr val="accent2"/>
                </a:solidFill>
              </a:rPr>
              <a:t>Caracterización empresas inmobiliarias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0E467F-0FC3-4954-8E46-1F7B9C850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8124" y="684431"/>
            <a:ext cx="5857876" cy="274456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ES" sz="1600" b="1" dirty="0">
                <a:solidFill>
                  <a:srgbClr val="002060"/>
                </a:solidFill>
              </a:rPr>
              <a:t>Según su internacionalización</a:t>
            </a:r>
          </a:p>
          <a:p>
            <a:pPr algn="ctr"/>
            <a:endParaRPr lang="es-ES" sz="1600" b="1" dirty="0">
              <a:solidFill>
                <a:srgbClr val="002060"/>
              </a:solidFill>
            </a:endParaRP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4279B5D3-3EAF-4B5C-9BA7-D5D19D3A2A04}"/>
              </a:ext>
            </a:extLst>
          </p:cNvPr>
          <p:cNvSpPr txBox="1">
            <a:spLocks/>
          </p:cNvSpPr>
          <p:nvPr/>
        </p:nvSpPr>
        <p:spPr>
          <a:xfrm>
            <a:off x="6096000" y="684434"/>
            <a:ext cx="5934075" cy="2744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dirty="0">
                <a:solidFill>
                  <a:srgbClr val="002060"/>
                </a:solidFill>
              </a:rPr>
              <a:t>Según el tamaño</a:t>
            </a:r>
          </a:p>
          <a:p>
            <a:pPr algn="ctr"/>
            <a:endParaRPr lang="es-ES" sz="1600" b="1" dirty="0">
              <a:solidFill>
                <a:srgbClr val="002060"/>
              </a:solidFill>
            </a:endParaRPr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A1707FD8-DBE2-469F-8C25-D9B0B77F0C9C}"/>
              </a:ext>
            </a:extLst>
          </p:cNvPr>
          <p:cNvSpPr txBox="1">
            <a:spLocks/>
          </p:cNvSpPr>
          <p:nvPr/>
        </p:nvSpPr>
        <p:spPr>
          <a:xfrm>
            <a:off x="238124" y="3428996"/>
            <a:ext cx="5857876" cy="25126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dirty="0">
                <a:solidFill>
                  <a:srgbClr val="002060"/>
                </a:solidFill>
              </a:rPr>
              <a:t>Según su resultado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65E7A746-AE7A-46BF-B4B0-DF34158FA008}"/>
              </a:ext>
            </a:extLst>
          </p:cNvPr>
          <p:cNvSpPr txBox="1">
            <a:spLocks/>
          </p:cNvSpPr>
          <p:nvPr/>
        </p:nvSpPr>
        <p:spPr>
          <a:xfrm>
            <a:off x="6096000" y="3429001"/>
            <a:ext cx="5934075" cy="2512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 eaLnBrk="1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dirty="0">
                <a:solidFill>
                  <a:srgbClr val="002060"/>
                </a:solidFill>
              </a:rPr>
              <a:t>Según su antigüedad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D41817F5-E8A6-46EB-94A0-F05A0D5CA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77715"/>
              </p:ext>
            </p:extLst>
          </p:nvPr>
        </p:nvGraphicFramePr>
        <p:xfrm>
          <a:off x="2667000" y="1097281"/>
          <a:ext cx="3367087" cy="2255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95485">
                  <a:extLst>
                    <a:ext uri="{9D8B030D-6E8A-4147-A177-3AD203B41FA5}">
                      <a16:colId xmlns:a16="http://schemas.microsoft.com/office/drawing/2014/main" val="310032156"/>
                    </a:ext>
                  </a:extLst>
                </a:gridCol>
                <a:gridCol w="1371602">
                  <a:extLst>
                    <a:ext uri="{9D8B030D-6E8A-4147-A177-3AD203B41FA5}">
                      <a16:colId xmlns:a16="http://schemas.microsoft.com/office/drawing/2014/main" val="10200011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País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Nº Sucursal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793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España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9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Uruguay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344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Chile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60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Panamá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607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Islas Vírgenes Británicas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68071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DFB9570-A85C-455C-9218-B146AF5E1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81643"/>
              </p:ext>
            </p:extLst>
          </p:nvPr>
        </p:nvGraphicFramePr>
        <p:xfrm>
          <a:off x="7905750" y="1082559"/>
          <a:ext cx="4076699" cy="2284289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97810048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944369193"/>
                    </a:ext>
                  </a:extLst>
                </a:gridCol>
                <a:gridCol w="895349">
                  <a:extLst>
                    <a:ext uri="{9D8B030D-6E8A-4147-A177-3AD203B41FA5}">
                      <a16:colId xmlns:a16="http://schemas.microsoft.com/office/drawing/2014/main" val="3464760132"/>
                    </a:ext>
                  </a:extLst>
                </a:gridCol>
              </a:tblGrid>
              <a:tr h="2714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Tipos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Nº  empresas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661632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Microempresa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421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65.07%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22084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Pequeña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182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28.13%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510356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25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3.86%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13718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Grande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0.93%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70575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Sin definir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13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2.01%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929324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pPr marL="449580"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TOTAL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647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100%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1415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C131F0AA-5853-4229-9CDE-3C9D626A6A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3" t="11051"/>
          <a:stretch/>
        </p:blipFill>
        <p:spPr bwMode="auto">
          <a:xfrm>
            <a:off x="2979518" y="4075847"/>
            <a:ext cx="3057525" cy="1728376"/>
          </a:xfrm>
          <a:prstGeom prst="rect">
            <a:avLst/>
          </a:prstGeom>
          <a:noFill/>
        </p:spPr>
      </p:pic>
      <p:pic>
        <p:nvPicPr>
          <p:cNvPr id="12" name="Imagen 11" descr="Gráfico&#10;&#10;Descripción generada automáticamente">
            <a:extLst>
              <a:ext uri="{FF2B5EF4-FFF2-40B4-BE49-F238E27FC236}">
                <a16:creationId xmlns:a16="http://schemas.microsoft.com/office/drawing/2014/main" id="{AE87F501-E716-4C08-88B2-68A4E71A3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" t="13957"/>
          <a:stretch/>
        </p:blipFill>
        <p:spPr bwMode="auto">
          <a:xfrm>
            <a:off x="7905749" y="3867125"/>
            <a:ext cx="4124325" cy="1956869"/>
          </a:xfrm>
          <a:prstGeom prst="rect">
            <a:avLst/>
          </a:prstGeom>
          <a:noFill/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764AF16-EA94-4D8F-8575-BA13438E11B2}"/>
              </a:ext>
            </a:extLst>
          </p:cNvPr>
          <p:cNvSpPr txBox="1"/>
          <p:nvPr/>
        </p:nvSpPr>
        <p:spPr>
          <a:xfrm>
            <a:off x="728067" y="1594848"/>
            <a:ext cx="1484244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/>
              <a:t>Fuera del país de constitución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B7B2A4-F11B-44EF-A5CC-71A272087875}"/>
              </a:ext>
            </a:extLst>
          </p:cNvPr>
          <p:cNvSpPr txBox="1"/>
          <p:nvPr/>
        </p:nvSpPr>
        <p:spPr>
          <a:xfrm>
            <a:off x="397074" y="2437257"/>
            <a:ext cx="2146231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Uruguay y Panamá: Expertos inmobiliarios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5513157-2421-4ACB-B418-3F516D1781D9}"/>
              </a:ext>
            </a:extLst>
          </p:cNvPr>
          <p:cNvSpPr txBox="1"/>
          <p:nvPr/>
        </p:nvSpPr>
        <p:spPr>
          <a:xfrm>
            <a:off x="6645832" y="1093068"/>
            <a:ext cx="795546" cy="30777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/>
              <a:t>REDPI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429866F-C12F-48DD-99B7-9EC575488895}"/>
              </a:ext>
            </a:extLst>
          </p:cNvPr>
          <p:cNvSpPr txBox="1"/>
          <p:nvPr/>
        </p:nvSpPr>
        <p:spPr>
          <a:xfrm>
            <a:off x="6343390" y="1630793"/>
            <a:ext cx="1400435" cy="30777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Trabajadores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20E40BD-F775-4B5F-BF60-0BBECD3A2872}"/>
              </a:ext>
            </a:extLst>
          </p:cNvPr>
          <p:cNvSpPr txBox="1"/>
          <p:nvPr/>
        </p:nvSpPr>
        <p:spPr>
          <a:xfrm>
            <a:off x="6343389" y="2261033"/>
            <a:ext cx="1400435" cy="30777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Ventas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B2CB8FE-6EC2-481E-9553-4CF066312D78}"/>
              </a:ext>
            </a:extLst>
          </p:cNvPr>
          <p:cNvSpPr txBox="1"/>
          <p:nvPr/>
        </p:nvSpPr>
        <p:spPr>
          <a:xfrm>
            <a:off x="6343388" y="2891975"/>
            <a:ext cx="1400435" cy="30777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dirty="0"/>
              <a:t>Activos</a:t>
            </a:r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73709FA0-B13E-45FD-912F-594426CC76BC}"/>
              </a:ext>
            </a:extLst>
          </p:cNvPr>
          <p:cNvSpPr/>
          <p:nvPr/>
        </p:nvSpPr>
        <p:spPr>
          <a:xfrm>
            <a:off x="283550" y="3867125"/>
            <a:ext cx="674670" cy="22587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2020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D90EDA0-1C49-4CC9-AA37-DF38407F887E}"/>
              </a:ext>
            </a:extLst>
          </p:cNvPr>
          <p:cNvSpPr txBox="1"/>
          <p:nvPr/>
        </p:nvSpPr>
        <p:spPr>
          <a:xfrm>
            <a:off x="1003645" y="3841846"/>
            <a:ext cx="2163417" cy="30777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/>
              <a:t>Resultados de pandemia</a:t>
            </a:r>
          </a:p>
        </p:txBody>
      </p:sp>
      <p:sp>
        <p:nvSpPr>
          <p:cNvPr id="24" name="Diagrama de flujo: preparación 23">
            <a:extLst>
              <a:ext uri="{FF2B5EF4-FFF2-40B4-BE49-F238E27FC236}">
                <a16:creationId xmlns:a16="http://schemas.microsoft.com/office/drawing/2014/main" id="{2129809C-611F-4F42-9FE1-B3D5EC61D821}"/>
              </a:ext>
            </a:extLst>
          </p:cNvPr>
          <p:cNvSpPr/>
          <p:nvPr/>
        </p:nvSpPr>
        <p:spPr>
          <a:xfrm>
            <a:off x="807942" y="4385488"/>
            <a:ext cx="1735233" cy="483161"/>
          </a:xfrm>
          <a:prstGeom prst="flowChartPreparation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Beneficio</a:t>
            </a:r>
          </a:p>
        </p:txBody>
      </p:sp>
      <p:sp>
        <p:nvSpPr>
          <p:cNvPr id="31" name="Diagrama de flujo: preparación 30">
            <a:extLst>
              <a:ext uri="{FF2B5EF4-FFF2-40B4-BE49-F238E27FC236}">
                <a16:creationId xmlns:a16="http://schemas.microsoft.com/office/drawing/2014/main" id="{DF53B351-9654-4C71-BA7C-5AE423B06BBD}"/>
              </a:ext>
            </a:extLst>
          </p:cNvPr>
          <p:cNvSpPr/>
          <p:nvPr/>
        </p:nvSpPr>
        <p:spPr>
          <a:xfrm>
            <a:off x="807942" y="5228980"/>
            <a:ext cx="1735233" cy="483161"/>
          </a:xfrm>
          <a:prstGeom prst="flowChartPreparation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Pérdida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EFD5CBC-619A-4DD1-9F5A-52E07A6B6F54}"/>
              </a:ext>
            </a:extLst>
          </p:cNvPr>
          <p:cNvSpPr txBox="1"/>
          <p:nvPr/>
        </p:nvSpPr>
        <p:spPr>
          <a:xfrm>
            <a:off x="6248250" y="3804972"/>
            <a:ext cx="1916389" cy="30777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/>
              <a:t>Fecha de constitución</a:t>
            </a:r>
          </a:p>
        </p:txBody>
      </p:sp>
      <p:sp>
        <p:nvSpPr>
          <p:cNvPr id="35" name="Diagrama de flujo: preparación 34">
            <a:extLst>
              <a:ext uri="{FF2B5EF4-FFF2-40B4-BE49-F238E27FC236}">
                <a16:creationId xmlns:a16="http://schemas.microsoft.com/office/drawing/2014/main" id="{C6178C8C-E919-4A0E-B46E-238E10678F4D}"/>
              </a:ext>
            </a:extLst>
          </p:cNvPr>
          <p:cNvSpPr/>
          <p:nvPr/>
        </p:nvSpPr>
        <p:spPr>
          <a:xfrm>
            <a:off x="6473386" y="4337035"/>
            <a:ext cx="1580736" cy="540798"/>
          </a:xfrm>
          <a:prstGeom prst="flowChartPreparation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Más antigua</a:t>
            </a:r>
          </a:p>
        </p:txBody>
      </p:sp>
      <p:sp>
        <p:nvSpPr>
          <p:cNvPr id="37" name="Diagrama de flujo: preparación 36">
            <a:extLst>
              <a:ext uri="{FF2B5EF4-FFF2-40B4-BE49-F238E27FC236}">
                <a16:creationId xmlns:a16="http://schemas.microsoft.com/office/drawing/2014/main" id="{AA30098D-94DB-43EA-A107-F7EDE145D3D7}"/>
              </a:ext>
            </a:extLst>
          </p:cNvPr>
          <p:cNvSpPr/>
          <p:nvPr/>
        </p:nvSpPr>
        <p:spPr>
          <a:xfrm>
            <a:off x="6485705" y="5111692"/>
            <a:ext cx="1580736" cy="540798"/>
          </a:xfrm>
          <a:prstGeom prst="flowChartPreparation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Más nueva</a:t>
            </a:r>
          </a:p>
        </p:txBody>
      </p:sp>
      <p:sp>
        <p:nvSpPr>
          <p:cNvPr id="33" name="Elipse 32">
            <a:hlinkClick r:id="rId4" action="ppaction://hlinksldjump"/>
            <a:extLst>
              <a:ext uri="{FF2B5EF4-FFF2-40B4-BE49-F238E27FC236}">
                <a16:creationId xmlns:a16="http://schemas.microsoft.com/office/drawing/2014/main" id="{53794DDA-AF93-4D08-B161-C8BD95A64D17}"/>
              </a:ext>
            </a:extLst>
          </p:cNvPr>
          <p:cNvSpPr/>
          <p:nvPr/>
        </p:nvSpPr>
        <p:spPr>
          <a:xfrm>
            <a:off x="147123" y="6348934"/>
            <a:ext cx="1138338" cy="357809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ysClr val="windowText" lastClr="000000"/>
                </a:solidFill>
              </a:rPr>
              <a:t>ÍNDICE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0CAD84B-496E-446B-8D27-BEC77F67B86C}"/>
              </a:ext>
            </a:extLst>
          </p:cNvPr>
          <p:cNvSpPr/>
          <p:nvPr/>
        </p:nvSpPr>
        <p:spPr>
          <a:xfrm>
            <a:off x="4914495" y="5951532"/>
            <a:ext cx="118150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1800" b="1" dirty="0"/>
              <a:t>Ley de Plusvalía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2F233F3-B784-4F6E-AB1C-453476E89FE7}"/>
              </a:ext>
            </a:extLst>
          </p:cNvPr>
          <p:cNvSpPr/>
          <p:nvPr/>
        </p:nvSpPr>
        <p:spPr>
          <a:xfrm>
            <a:off x="6089371" y="5951532"/>
            <a:ext cx="227357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1800" b="1" dirty="0"/>
              <a:t>Inversión extranjera directa</a:t>
            </a:r>
          </a:p>
        </p:txBody>
      </p:sp>
    </p:spTree>
    <p:extLst>
      <p:ext uri="{BB962C8B-B14F-4D97-AF65-F5344CB8AC3E}">
        <p14:creationId xmlns:p14="http://schemas.microsoft.com/office/powerpoint/2010/main" val="323526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IAPO ESPE">
  <a:themeElements>
    <a:clrScheme name="Aspecto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 ESPE" id="{59258E1C-E908-44BC-84C0-021799440FCF}" vid="{F2508D2C-5E79-4568-93EA-8B24B4AA82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POWERPOINT ESPE</Template>
  <TotalTime>4936</TotalTime>
  <Words>1741</Words>
  <Application>Microsoft Office PowerPoint</Application>
  <PresentationFormat>Panorámica</PresentationFormat>
  <Paragraphs>513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DIAPO ESPE</vt:lpstr>
      <vt:lpstr>Presentación de PowerPoint</vt:lpstr>
      <vt:lpstr>Presentación de PowerPoint</vt:lpstr>
      <vt:lpstr>Planteamiento del problema</vt:lpstr>
      <vt:lpstr>Objetivos</vt:lpstr>
      <vt:lpstr>Variables de estudio</vt:lpstr>
      <vt:lpstr>Marco teórico</vt:lpstr>
      <vt:lpstr>Marco referencial</vt:lpstr>
      <vt:lpstr>Marco referencial</vt:lpstr>
      <vt:lpstr>Caracterización empresas inmobiliarias</vt:lpstr>
      <vt:lpstr>Metodología: Recolección y tratamiento </vt:lpstr>
      <vt:lpstr>Herramientas de investigación y método de análisis de datos</vt:lpstr>
      <vt:lpstr>Modelos y validación</vt:lpstr>
      <vt:lpstr>Análisis de datos: estadístico descriptivo</vt:lpstr>
      <vt:lpstr>Análisis factorial previo</vt:lpstr>
      <vt:lpstr>Análisis factorial</vt:lpstr>
      <vt:lpstr>Validación de modelos      Resultados</vt:lpstr>
      <vt:lpstr>Propuesta : Matriz Mafe</vt:lpstr>
      <vt:lpstr>Conclusiones</vt:lpstr>
      <vt:lpstr>Recomendaciones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ELIZABETH PEREZ AI�A</dc:creator>
  <cp:lastModifiedBy>PAOLA ELIZABETH PEREZ AI�A</cp:lastModifiedBy>
  <cp:revision>157</cp:revision>
  <dcterms:created xsi:type="dcterms:W3CDTF">2022-01-19T17:27:02Z</dcterms:created>
  <dcterms:modified xsi:type="dcterms:W3CDTF">2022-02-22T23:02:35Z</dcterms:modified>
</cp:coreProperties>
</file>