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17" r:id="rId2"/>
    <p:sldId id="458" r:id="rId3"/>
    <p:sldId id="419" r:id="rId4"/>
    <p:sldId id="476" r:id="rId5"/>
    <p:sldId id="483" r:id="rId6"/>
    <p:sldId id="477" r:id="rId7"/>
    <p:sldId id="423" r:id="rId8"/>
    <p:sldId id="424" r:id="rId9"/>
    <p:sldId id="460" r:id="rId10"/>
    <p:sldId id="479" r:id="rId11"/>
    <p:sldId id="490" r:id="rId12"/>
    <p:sldId id="491" r:id="rId13"/>
    <p:sldId id="492" r:id="rId14"/>
    <p:sldId id="478" r:id="rId15"/>
    <p:sldId id="493" r:id="rId16"/>
    <p:sldId id="488" r:id="rId17"/>
    <p:sldId id="494" r:id="rId18"/>
    <p:sldId id="495" r:id="rId19"/>
    <p:sldId id="470" r:id="rId20"/>
    <p:sldId id="438" r:id="rId21"/>
    <p:sldId id="481" r:id="rId22"/>
    <p:sldId id="480" r:id="rId23"/>
    <p:sldId id="482" r:id="rId24"/>
    <p:sldId id="453" r:id="rId25"/>
    <p:sldId id="455" r:id="rId26"/>
    <p:sldId id="484" r:id="rId27"/>
    <p:sldId id="486" r:id="rId28"/>
    <p:sldId id="487" r:id="rId29"/>
    <p:sldId id="440" r:id="rId30"/>
    <p:sldId id="466" r:id="rId31"/>
    <p:sldId id="474" r:id="rId32"/>
    <p:sldId id="475" r:id="rId33"/>
    <p:sldId id="471" r:id="rId34"/>
    <p:sldId id="473"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7A0"/>
    <a:srgbClr val="FF481D"/>
    <a:srgbClr val="969696"/>
    <a:srgbClr val="C5E9AC"/>
    <a:srgbClr val="FDC47D"/>
    <a:srgbClr val="E9821B"/>
    <a:srgbClr val="EE9D4C"/>
    <a:srgbClr val="2741CA"/>
    <a:srgbClr val="EA9F6C"/>
    <a:srgbClr val="4AA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E4FC3-FF1F-4225-933A-C7E1772B4D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DF58FB5-D712-4E10-BDBD-13F8347E4142}">
      <dgm:prSet phldrT="[Texto]" custT="1"/>
      <dgm:spPr/>
      <dgm:t>
        <a:bodyPr/>
        <a:lstStyle/>
        <a:p>
          <a:r>
            <a:rPr lang="es-MX" sz="3200" baseline="0" dirty="0"/>
            <a:t>1. Introducción</a:t>
          </a:r>
          <a:endParaRPr lang="es-EC" sz="3200" baseline="0" dirty="0"/>
        </a:p>
      </dgm:t>
    </dgm:pt>
    <dgm:pt modelId="{D28E5EDC-261A-485D-A0ED-BE1280AA743B}" type="parTrans" cxnId="{89FA568B-F41D-459D-B20D-134986F45DFB}">
      <dgm:prSet/>
      <dgm:spPr/>
      <dgm:t>
        <a:bodyPr/>
        <a:lstStyle/>
        <a:p>
          <a:endParaRPr lang="es-EC" sz="1600"/>
        </a:p>
      </dgm:t>
    </dgm:pt>
    <dgm:pt modelId="{45622921-AB9A-4B2A-96E3-F666D5C6F3BA}" type="sibTrans" cxnId="{89FA568B-F41D-459D-B20D-134986F45DFB}">
      <dgm:prSet/>
      <dgm:spPr/>
      <dgm:t>
        <a:bodyPr/>
        <a:lstStyle/>
        <a:p>
          <a:endParaRPr lang="es-EC" sz="1600"/>
        </a:p>
      </dgm:t>
    </dgm:pt>
    <dgm:pt modelId="{039EC05A-16D0-405D-811D-326FF7BA4C41}">
      <dgm:prSet phldrT="[Texto]" custT="1"/>
      <dgm:spPr/>
      <dgm:t>
        <a:bodyPr/>
        <a:lstStyle/>
        <a:p>
          <a:r>
            <a:rPr lang="es-MX" sz="3200" baseline="0" dirty="0"/>
            <a:t>2. Objetivos</a:t>
          </a:r>
          <a:endParaRPr lang="es-EC" sz="3200" baseline="0" dirty="0"/>
        </a:p>
      </dgm:t>
    </dgm:pt>
    <dgm:pt modelId="{261F5A14-6DAC-4654-A1A0-1477E7C39BB4}" type="parTrans" cxnId="{D3A9FD89-E87C-4C0B-816A-EBEEA3293610}">
      <dgm:prSet/>
      <dgm:spPr/>
      <dgm:t>
        <a:bodyPr/>
        <a:lstStyle/>
        <a:p>
          <a:endParaRPr lang="es-EC" sz="1600"/>
        </a:p>
      </dgm:t>
    </dgm:pt>
    <dgm:pt modelId="{89FC2CFA-15DD-466A-8046-C8CB931EFA85}" type="sibTrans" cxnId="{D3A9FD89-E87C-4C0B-816A-EBEEA3293610}">
      <dgm:prSet/>
      <dgm:spPr/>
      <dgm:t>
        <a:bodyPr/>
        <a:lstStyle/>
        <a:p>
          <a:endParaRPr lang="es-EC" sz="1600"/>
        </a:p>
      </dgm:t>
    </dgm:pt>
    <dgm:pt modelId="{C013AC34-55D0-4ABC-B7E9-D65FC19A7252}">
      <dgm:prSet phldrT="[Texto]" custT="1"/>
      <dgm:spPr/>
      <dgm:t>
        <a:bodyPr/>
        <a:lstStyle/>
        <a:p>
          <a:r>
            <a:rPr lang="es-MX" sz="3200" dirty="0"/>
            <a:t>3. Diseño</a:t>
          </a:r>
          <a:endParaRPr lang="es-EC" sz="3200" dirty="0"/>
        </a:p>
      </dgm:t>
    </dgm:pt>
    <dgm:pt modelId="{DC1A71B2-48F0-43D0-A939-DC9AB4126C99}" type="parTrans" cxnId="{47192C23-6CAA-496A-A4D0-46EC5356DCBA}">
      <dgm:prSet/>
      <dgm:spPr/>
      <dgm:t>
        <a:bodyPr/>
        <a:lstStyle/>
        <a:p>
          <a:endParaRPr lang="es-EC" sz="1600"/>
        </a:p>
      </dgm:t>
    </dgm:pt>
    <dgm:pt modelId="{BE01342B-1C11-43E2-9CBD-E410AA4C27E4}" type="sibTrans" cxnId="{47192C23-6CAA-496A-A4D0-46EC5356DCBA}">
      <dgm:prSet/>
      <dgm:spPr/>
      <dgm:t>
        <a:bodyPr/>
        <a:lstStyle/>
        <a:p>
          <a:endParaRPr lang="es-EC" sz="1600"/>
        </a:p>
      </dgm:t>
    </dgm:pt>
    <dgm:pt modelId="{0711A712-4637-4028-BAA4-2EE5FEE7C9ED}">
      <dgm:prSet custT="1"/>
      <dgm:spPr/>
      <dgm:t>
        <a:bodyPr/>
        <a:lstStyle/>
        <a:p>
          <a:r>
            <a:rPr lang="es-MX" sz="3200" dirty="0"/>
            <a:t>4. Implementación</a:t>
          </a:r>
          <a:endParaRPr lang="es-EC" sz="3200" dirty="0"/>
        </a:p>
      </dgm:t>
    </dgm:pt>
    <dgm:pt modelId="{83E7C3F2-7091-4CED-A1F5-D49A0D1CE988}" type="parTrans" cxnId="{530D014C-5C3D-4ABF-9E03-018EE349FF02}">
      <dgm:prSet/>
      <dgm:spPr/>
      <dgm:t>
        <a:bodyPr/>
        <a:lstStyle/>
        <a:p>
          <a:endParaRPr lang="es-EC" sz="1600"/>
        </a:p>
      </dgm:t>
    </dgm:pt>
    <dgm:pt modelId="{7A35071A-175E-408C-9D9C-FCC732E68573}" type="sibTrans" cxnId="{530D014C-5C3D-4ABF-9E03-018EE349FF02}">
      <dgm:prSet/>
      <dgm:spPr/>
      <dgm:t>
        <a:bodyPr/>
        <a:lstStyle/>
        <a:p>
          <a:endParaRPr lang="es-EC" sz="1600"/>
        </a:p>
      </dgm:t>
    </dgm:pt>
    <dgm:pt modelId="{A6DB2AC7-4D4A-402E-B1CE-81E1BA5EDD7F}">
      <dgm:prSet custT="1"/>
      <dgm:spPr/>
      <dgm:t>
        <a:bodyPr/>
        <a:lstStyle/>
        <a:p>
          <a:r>
            <a:rPr lang="es-MX" sz="3200" dirty="0"/>
            <a:t>5. Pruebas y Resultados</a:t>
          </a:r>
          <a:endParaRPr lang="es-EC" sz="3200" dirty="0"/>
        </a:p>
      </dgm:t>
    </dgm:pt>
    <dgm:pt modelId="{CE94D9EA-FA1D-44E2-AFF2-682C8ADCEB5F}" type="parTrans" cxnId="{4D5D3868-4FEA-463B-B910-3759130B7E4F}">
      <dgm:prSet/>
      <dgm:spPr/>
      <dgm:t>
        <a:bodyPr/>
        <a:lstStyle/>
        <a:p>
          <a:endParaRPr lang="es-EC" sz="1600"/>
        </a:p>
      </dgm:t>
    </dgm:pt>
    <dgm:pt modelId="{487F3BF1-D18A-4CE9-8C6D-B11E0A9940CA}" type="sibTrans" cxnId="{4D5D3868-4FEA-463B-B910-3759130B7E4F}">
      <dgm:prSet/>
      <dgm:spPr/>
      <dgm:t>
        <a:bodyPr/>
        <a:lstStyle/>
        <a:p>
          <a:endParaRPr lang="es-EC" sz="1600"/>
        </a:p>
      </dgm:t>
    </dgm:pt>
    <dgm:pt modelId="{FAB281E1-D81B-451D-9A33-ED448AB040B3}">
      <dgm:prSet custT="1"/>
      <dgm:spPr/>
      <dgm:t>
        <a:bodyPr/>
        <a:lstStyle/>
        <a:p>
          <a:r>
            <a:rPr lang="es-MX" sz="3200" dirty="0"/>
            <a:t>6. Conclusiones y Trabajos Futuros</a:t>
          </a:r>
          <a:endParaRPr lang="es-EC" sz="3200" dirty="0"/>
        </a:p>
      </dgm:t>
    </dgm:pt>
    <dgm:pt modelId="{0F0F8627-D223-4F79-B73C-6E87B50EC13B}" type="parTrans" cxnId="{F4BF7E0D-AAD7-457D-A8B7-4E463395CBDA}">
      <dgm:prSet/>
      <dgm:spPr/>
      <dgm:t>
        <a:bodyPr/>
        <a:lstStyle/>
        <a:p>
          <a:endParaRPr lang="es-EC" sz="1600"/>
        </a:p>
      </dgm:t>
    </dgm:pt>
    <dgm:pt modelId="{11D29EB9-E4D1-44B1-BC2C-DEFD576CDDB6}" type="sibTrans" cxnId="{F4BF7E0D-AAD7-457D-A8B7-4E463395CBDA}">
      <dgm:prSet/>
      <dgm:spPr/>
      <dgm:t>
        <a:bodyPr/>
        <a:lstStyle/>
        <a:p>
          <a:endParaRPr lang="es-EC" sz="1600"/>
        </a:p>
      </dgm:t>
    </dgm:pt>
    <dgm:pt modelId="{2AE964B1-A4B8-471C-BE9C-9FA40E59ACBD}" type="pres">
      <dgm:prSet presAssocID="{8A2E4FC3-FF1F-4225-933A-C7E1772B4D01}" presName="vert0" presStyleCnt="0">
        <dgm:presLayoutVars>
          <dgm:dir/>
          <dgm:animOne val="branch"/>
          <dgm:animLvl val="lvl"/>
        </dgm:presLayoutVars>
      </dgm:prSet>
      <dgm:spPr/>
    </dgm:pt>
    <dgm:pt modelId="{2FEEBB44-1452-4EB6-BB17-BA2F2E98E2D5}" type="pres">
      <dgm:prSet presAssocID="{4DF58FB5-D712-4E10-BDBD-13F8347E4142}" presName="thickLine" presStyleLbl="alignNode1" presStyleIdx="0" presStyleCnt="6"/>
      <dgm:spPr/>
    </dgm:pt>
    <dgm:pt modelId="{30460F90-8CCE-46EC-B882-2C32FFEC472C}" type="pres">
      <dgm:prSet presAssocID="{4DF58FB5-D712-4E10-BDBD-13F8347E4142}" presName="horz1" presStyleCnt="0"/>
      <dgm:spPr/>
    </dgm:pt>
    <dgm:pt modelId="{3988A771-DB3F-446E-926F-5AC980F84F23}" type="pres">
      <dgm:prSet presAssocID="{4DF58FB5-D712-4E10-BDBD-13F8347E4142}" presName="tx1" presStyleLbl="revTx" presStyleIdx="0" presStyleCnt="6"/>
      <dgm:spPr/>
    </dgm:pt>
    <dgm:pt modelId="{04655781-0230-46F0-B37D-EC93B83C75C9}" type="pres">
      <dgm:prSet presAssocID="{4DF58FB5-D712-4E10-BDBD-13F8347E4142}" presName="vert1" presStyleCnt="0"/>
      <dgm:spPr/>
    </dgm:pt>
    <dgm:pt modelId="{51EFA3CE-626B-4B9B-A19D-7A0F79EF079D}" type="pres">
      <dgm:prSet presAssocID="{039EC05A-16D0-405D-811D-326FF7BA4C41}" presName="thickLine" presStyleLbl="alignNode1" presStyleIdx="1" presStyleCnt="6"/>
      <dgm:spPr/>
    </dgm:pt>
    <dgm:pt modelId="{5E40F62D-6864-446E-A0D7-AE77FDA26C8B}" type="pres">
      <dgm:prSet presAssocID="{039EC05A-16D0-405D-811D-326FF7BA4C41}" presName="horz1" presStyleCnt="0"/>
      <dgm:spPr/>
    </dgm:pt>
    <dgm:pt modelId="{2A9D0365-240B-40E8-9308-B7EFCA3F00B7}" type="pres">
      <dgm:prSet presAssocID="{039EC05A-16D0-405D-811D-326FF7BA4C41}" presName="tx1" presStyleLbl="revTx" presStyleIdx="1" presStyleCnt="6"/>
      <dgm:spPr/>
    </dgm:pt>
    <dgm:pt modelId="{90CB0656-A2E2-4924-8E72-8ECBDC5F2CE1}" type="pres">
      <dgm:prSet presAssocID="{039EC05A-16D0-405D-811D-326FF7BA4C41}" presName="vert1" presStyleCnt="0"/>
      <dgm:spPr/>
    </dgm:pt>
    <dgm:pt modelId="{97C551AF-368E-4F15-91A2-5400EFC3DC33}" type="pres">
      <dgm:prSet presAssocID="{C013AC34-55D0-4ABC-B7E9-D65FC19A7252}" presName="thickLine" presStyleLbl="alignNode1" presStyleIdx="2" presStyleCnt="6"/>
      <dgm:spPr/>
    </dgm:pt>
    <dgm:pt modelId="{616CBD51-5AC7-4710-BF23-898F99628885}" type="pres">
      <dgm:prSet presAssocID="{C013AC34-55D0-4ABC-B7E9-D65FC19A7252}" presName="horz1" presStyleCnt="0"/>
      <dgm:spPr/>
    </dgm:pt>
    <dgm:pt modelId="{FF9FF434-E0B8-4B04-B0B1-CACE8C8AB6F0}" type="pres">
      <dgm:prSet presAssocID="{C013AC34-55D0-4ABC-B7E9-D65FC19A7252}" presName="tx1" presStyleLbl="revTx" presStyleIdx="2" presStyleCnt="6"/>
      <dgm:spPr/>
    </dgm:pt>
    <dgm:pt modelId="{4789370C-22D3-4D8E-859A-76B0769140D1}" type="pres">
      <dgm:prSet presAssocID="{C013AC34-55D0-4ABC-B7E9-D65FC19A7252}" presName="vert1" presStyleCnt="0"/>
      <dgm:spPr/>
    </dgm:pt>
    <dgm:pt modelId="{D9C37BF3-74A1-4ADC-A31E-309ABA96BA32}" type="pres">
      <dgm:prSet presAssocID="{0711A712-4637-4028-BAA4-2EE5FEE7C9ED}" presName="thickLine" presStyleLbl="alignNode1" presStyleIdx="3" presStyleCnt="6"/>
      <dgm:spPr/>
    </dgm:pt>
    <dgm:pt modelId="{0A790B07-9248-4BD1-949A-6F92B24912B5}" type="pres">
      <dgm:prSet presAssocID="{0711A712-4637-4028-BAA4-2EE5FEE7C9ED}" presName="horz1" presStyleCnt="0"/>
      <dgm:spPr/>
    </dgm:pt>
    <dgm:pt modelId="{C073CA60-97C0-44DE-8DA7-BF3AF3EF19E7}" type="pres">
      <dgm:prSet presAssocID="{0711A712-4637-4028-BAA4-2EE5FEE7C9ED}" presName="tx1" presStyleLbl="revTx" presStyleIdx="3" presStyleCnt="6"/>
      <dgm:spPr/>
    </dgm:pt>
    <dgm:pt modelId="{A93283FC-667D-4893-A273-CA9C7BF5C246}" type="pres">
      <dgm:prSet presAssocID="{0711A712-4637-4028-BAA4-2EE5FEE7C9ED}" presName="vert1" presStyleCnt="0"/>
      <dgm:spPr/>
    </dgm:pt>
    <dgm:pt modelId="{F8CA9BE7-A17E-4BE0-AE24-B3FDE143698C}" type="pres">
      <dgm:prSet presAssocID="{A6DB2AC7-4D4A-402E-B1CE-81E1BA5EDD7F}" presName="thickLine" presStyleLbl="alignNode1" presStyleIdx="4" presStyleCnt="6"/>
      <dgm:spPr/>
    </dgm:pt>
    <dgm:pt modelId="{3EA92601-6192-4ACF-8757-588ACFB8DD5B}" type="pres">
      <dgm:prSet presAssocID="{A6DB2AC7-4D4A-402E-B1CE-81E1BA5EDD7F}" presName="horz1" presStyleCnt="0"/>
      <dgm:spPr/>
    </dgm:pt>
    <dgm:pt modelId="{BE26DAA0-A8C1-45DE-968F-1D07FDAA4D67}" type="pres">
      <dgm:prSet presAssocID="{A6DB2AC7-4D4A-402E-B1CE-81E1BA5EDD7F}" presName="tx1" presStyleLbl="revTx" presStyleIdx="4" presStyleCnt="6"/>
      <dgm:spPr/>
    </dgm:pt>
    <dgm:pt modelId="{613CB14C-AE8C-475B-995A-F951F038E259}" type="pres">
      <dgm:prSet presAssocID="{A6DB2AC7-4D4A-402E-B1CE-81E1BA5EDD7F}" presName="vert1" presStyleCnt="0"/>
      <dgm:spPr/>
    </dgm:pt>
    <dgm:pt modelId="{0CDB0695-AEB7-4244-B31B-CEA9A68CAAA1}" type="pres">
      <dgm:prSet presAssocID="{FAB281E1-D81B-451D-9A33-ED448AB040B3}" presName="thickLine" presStyleLbl="alignNode1" presStyleIdx="5" presStyleCnt="6"/>
      <dgm:spPr/>
    </dgm:pt>
    <dgm:pt modelId="{FA363CEB-8ACB-485D-95DF-F465530EC624}" type="pres">
      <dgm:prSet presAssocID="{FAB281E1-D81B-451D-9A33-ED448AB040B3}" presName="horz1" presStyleCnt="0"/>
      <dgm:spPr/>
    </dgm:pt>
    <dgm:pt modelId="{68F30AF5-B7C0-4B90-9E11-203476BCD68F}" type="pres">
      <dgm:prSet presAssocID="{FAB281E1-D81B-451D-9A33-ED448AB040B3}" presName="tx1" presStyleLbl="revTx" presStyleIdx="5" presStyleCnt="6"/>
      <dgm:spPr/>
    </dgm:pt>
    <dgm:pt modelId="{857F655A-7E42-4BF3-8675-3FA98DA6B93C}" type="pres">
      <dgm:prSet presAssocID="{FAB281E1-D81B-451D-9A33-ED448AB040B3}" presName="vert1" presStyleCnt="0"/>
      <dgm:spPr/>
    </dgm:pt>
  </dgm:ptLst>
  <dgm:cxnLst>
    <dgm:cxn modelId="{C31ACF04-B6C4-437D-9F48-AC2E5FF3E164}" type="presOf" srcId="{8A2E4FC3-FF1F-4225-933A-C7E1772B4D01}" destId="{2AE964B1-A4B8-471C-BE9C-9FA40E59ACBD}" srcOrd="0" destOrd="0" presId="urn:microsoft.com/office/officeart/2008/layout/LinedList"/>
    <dgm:cxn modelId="{F4BF7E0D-AAD7-457D-A8B7-4E463395CBDA}" srcId="{8A2E4FC3-FF1F-4225-933A-C7E1772B4D01}" destId="{FAB281E1-D81B-451D-9A33-ED448AB040B3}" srcOrd="5" destOrd="0" parTransId="{0F0F8627-D223-4F79-B73C-6E87B50EC13B}" sibTransId="{11D29EB9-E4D1-44B1-BC2C-DEFD576CDDB6}"/>
    <dgm:cxn modelId="{6BB3160E-4634-4D7C-A4A1-2EFEFFEDAF68}" type="presOf" srcId="{C013AC34-55D0-4ABC-B7E9-D65FC19A7252}" destId="{FF9FF434-E0B8-4B04-B0B1-CACE8C8AB6F0}" srcOrd="0" destOrd="0" presId="urn:microsoft.com/office/officeart/2008/layout/LinedList"/>
    <dgm:cxn modelId="{45D12D11-B2D2-4E12-95BF-981843E00B90}" type="presOf" srcId="{4DF58FB5-D712-4E10-BDBD-13F8347E4142}" destId="{3988A771-DB3F-446E-926F-5AC980F84F23}" srcOrd="0" destOrd="0" presId="urn:microsoft.com/office/officeart/2008/layout/LinedList"/>
    <dgm:cxn modelId="{47192C23-6CAA-496A-A4D0-46EC5356DCBA}" srcId="{8A2E4FC3-FF1F-4225-933A-C7E1772B4D01}" destId="{C013AC34-55D0-4ABC-B7E9-D65FC19A7252}" srcOrd="2" destOrd="0" parTransId="{DC1A71B2-48F0-43D0-A939-DC9AB4126C99}" sibTransId="{BE01342B-1C11-43E2-9CBD-E410AA4C27E4}"/>
    <dgm:cxn modelId="{4D5D3868-4FEA-463B-B910-3759130B7E4F}" srcId="{8A2E4FC3-FF1F-4225-933A-C7E1772B4D01}" destId="{A6DB2AC7-4D4A-402E-B1CE-81E1BA5EDD7F}" srcOrd="4" destOrd="0" parTransId="{CE94D9EA-FA1D-44E2-AFF2-682C8ADCEB5F}" sibTransId="{487F3BF1-D18A-4CE9-8C6D-B11E0A9940CA}"/>
    <dgm:cxn modelId="{530D014C-5C3D-4ABF-9E03-018EE349FF02}" srcId="{8A2E4FC3-FF1F-4225-933A-C7E1772B4D01}" destId="{0711A712-4637-4028-BAA4-2EE5FEE7C9ED}" srcOrd="3" destOrd="0" parTransId="{83E7C3F2-7091-4CED-A1F5-D49A0D1CE988}" sibTransId="{7A35071A-175E-408C-9D9C-FCC732E68573}"/>
    <dgm:cxn modelId="{4F810775-C406-4A87-A72B-1916658F68BE}" type="presOf" srcId="{039EC05A-16D0-405D-811D-326FF7BA4C41}" destId="{2A9D0365-240B-40E8-9308-B7EFCA3F00B7}" srcOrd="0" destOrd="0" presId="urn:microsoft.com/office/officeart/2008/layout/LinedList"/>
    <dgm:cxn modelId="{D3A9FD89-E87C-4C0B-816A-EBEEA3293610}" srcId="{8A2E4FC3-FF1F-4225-933A-C7E1772B4D01}" destId="{039EC05A-16D0-405D-811D-326FF7BA4C41}" srcOrd="1" destOrd="0" parTransId="{261F5A14-6DAC-4654-A1A0-1477E7C39BB4}" sibTransId="{89FC2CFA-15DD-466A-8046-C8CB931EFA85}"/>
    <dgm:cxn modelId="{89FA568B-F41D-459D-B20D-134986F45DFB}" srcId="{8A2E4FC3-FF1F-4225-933A-C7E1772B4D01}" destId="{4DF58FB5-D712-4E10-BDBD-13F8347E4142}" srcOrd="0" destOrd="0" parTransId="{D28E5EDC-261A-485D-A0ED-BE1280AA743B}" sibTransId="{45622921-AB9A-4B2A-96E3-F666D5C6F3BA}"/>
    <dgm:cxn modelId="{6A740FA8-4CC9-4AD3-8E6C-9A0C42E4DE39}" type="presOf" srcId="{A6DB2AC7-4D4A-402E-B1CE-81E1BA5EDD7F}" destId="{BE26DAA0-A8C1-45DE-968F-1D07FDAA4D67}" srcOrd="0" destOrd="0" presId="urn:microsoft.com/office/officeart/2008/layout/LinedList"/>
    <dgm:cxn modelId="{674AA9DD-1F21-45DA-9361-796C221EEB70}" type="presOf" srcId="{0711A712-4637-4028-BAA4-2EE5FEE7C9ED}" destId="{C073CA60-97C0-44DE-8DA7-BF3AF3EF19E7}" srcOrd="0" destOrd="0" presId="urn:microsoft.com/office/officeart/2008/layout/LinedList"/>
    <dgm:cxn modelId="{574D4CE5-4660-43EC-94A0-4E3C747C1D85}" type="presOf" srcId="{FAB281E1-D81B-451D-9A33-ED448AB040B3}" destId="{68F30AF5-B7C0-4B90-9E11-203476BCD68F}" srcOrd="0" destOrd="0" presId="urn:microsoft.com/office/officeart/2008/layout/LinedList"/>
    <dgm:cxn modelId="{444981C5-F982-4639-AE67-3C97F08CBF0B}" type="presParOf" srcId="{2AE964B1-A4B8-471C-BE9C-9FA40E59ACBD}" destId="{2FEEBB44-1452-4EB6-BB17-BA2F2E98E2D5}" srcOrd="0" destOrd="0" presId="urn:microsoft.com/office/officeart/2008/layout/LinedList"/>
    <dgm:cxn modelId="{4EEFCF20-0C26-412D-AD9A-2CD95943E188}" type="presParOf" srcId="{2AE964B1-A4B8-471C-BE9C-9FA40E59ACBD}" destId="{30460F90-8CCE-46EC-B882-2C32FFEC472C}" srcOrd="1" destOrd="0" presId="urn:microsoft.com/office/officeart/2008/layout/LinedList"/>
    <dgm:cxn modelId="{103F8E70-1AFF-4466-880C-FF806C232801}" type="presParOf" srcId="{30460F90-8CCE-46EC-B882-2C32FFEC472C}" destId="{3988A771-DB3F-446E-926F-5AC980F84F23}" srcOrd="0" destOrd="0" presId="urn:microsoft.com/office/officeart/2008/layout/LinedList"/>
    <dgm:cxn modelId="{0CBE1C4B-E9C9-4337-87AC-0AD0B1DF85FC}" type="presParOf" srcId="{30460F90-8CCE-46EC-B882-2C32FFEC472C}" destId="{04655781-0230-46F0-B37D-EC93B83C75C9}" srcOrd="1" destOrd="0" presId="urn:microsoft.com/office/officeart/2008/layout/LinedList"/>
    <dgm:cxn modelId="{89A66C68-A3D8-48D1-A0A4-6A395A967162}" type="presParOf" srcId="{2AE964B1-A4B8-471C-BE9C-9FA40E59ACBD}" destId="{51EFA3CE-626B-4B9B-A19D-7A0F79EF079D}" srcOrd="2" destOrd="0" presId="urn:microsoft.com/office/officeart/2008/layout/LinedList"/>
    <dgm:cxn modelId="{58881875-C0F5-40D6-B03D-1D4F71C85D14}" type="presParOf" srcId="{2AE964B1-A4B8-471C-BE9C-9FA40E59ACBD}" destId="{5E40F62D-6864-446E-A0D7-AE77FDA26C8B}" srcOrd="3" destOrd="0" presId="urn:microsoft.com/office/officeart/2008/layout/LinedList"/>
    <dgm:cxn modelId="{5F2C3C66-2941-46DD-B992-DF0D472232E0}" type="presParOf" srcId="{5E40F62D-6864-446E-A0D7-AE77FDA26C8B}" destId="{2A9D0365-240B-40E8-9308-B7EFCA3F00B7}" srcOrd="0" destOrd="0" presId="urn:microsoft.com/office/officeart/2008/layout/LinedList"/>
    <dgm:cxn modelId="{A73DC34E-B776-4E01-9565-0E259256198B}" type="presParOf" srcId="{5E40F62D-6864-446E-A0D7-AE77FDA26C8B}" destId="{90CB0656-A2E2-4924-8E72-8ECBDC5F2CE1}" srcOrd="1" destOrd="0" presId="urn:microsoft.com/office/officeart/2008/layout/LinedList"/>
    <dgm:cxn modelId="{27C6471F-921B-4DED-9E20-BEAD87FC2D8D}" type="presParOf" srcId="{2AE964B1-A4B8-471C-BE9C-9FA40E59ACBD}" destId="{97C551AF-368E-4F15-91A2-5400EFC3DC33}" srcOrd="4" destOrd="0" presId="urn:microsoft.com/office/officeart/2008/layout/LinedList"/>
    <dgm:cxn modelId="{F8B25AC5-4CA5-41B1-B69C-6C69C54EE4BC}" type="presParOf" srcId="{2AE964B1-A4B8-471C-BE9C-9FA40E59ACBD}" destId="{616CBD51-5AC7-4710-BF23-898F99628885}" srcOrd="5" destOrd="0" presId="urn:microsoft.com/office/officeart/2008/layout/LinedList"/>
    <dgm:cxn modelId="{77E37F18-38F0-4E00-A038-038B48C68D9F}" type="presParOf" srcId="{616CBD51-5AC7-4710-BF23-898F99628885}" destId="{FF9FF434-E0B8-4B04-B0B1-CACE8C8AB6F0}" srcOrd="0" destOrd="0" presId="urn:microsoft.com/office/officeart/2008/layout/LinedList"/>
    <dgm:cxn modelId="{EE041FA6-E5DF-456B-A0AD-87116D3C3DA8}" type="presParOf" srcId="{616CBD51-5AC7-4710-BF23-898F99628885}" destId="{4789370C-22D3-4D8E-859A-76B0769140D1}" srcOrd="1" destOrd="0" presId="urn:microsoft.com/office/officeart/2008/layout/LinedList"/>
    <dgm:cxn modelId="{C1DEA48D-3839-4C9B-B409-C808149BCA99}" type="presParOf" srcId="{2AE964B1-A4B8-471C-BE9C-9FA40E59ACBD}" destId="{D9C37BF3-74A1-4ADC-A31E-309ABA96BA32}" srcOrd="6" destOrd="0" presId="urn:microsoft.com/office/officeart/2008/layout/LinedList"/>
    <dgm:cxn modelId="{E19215FD-6F65-479C-9EB1-26FC46108920}" type="presParOf" srcId="{2AE964B1-A4B8-471C-BE9C-9FA40E59ACBD}" destId="{0A790B07-9248-4BD1-949A-6F92B24912B5}" srcOrd="7" destOrd="0" presId="urn:microsoft.com/office/officeart/2008/layout/LinedList"/>
    <dgm:cxn modelId="{CE07D1D8-7A94-4DBA-9672-D1A07489DE93}" type="presParOf" srcId="{0A790B07-9248-4BD1-949A-6F92B24912B5}" destId="{C073CA60-97C0-44DE-8DA7-BF3AF3EF19E7}" srcOrd="0" destOrd="0" presId="urn:microsoft.com/office/officeart/2008/layout/LinedList"/>
    <dgm:cxn modelId="{0C519B99-4FC7-4C01-8A43-576E6BD03B63}" type="presParOf" srcId="{0A790B07-9248-4BD1-949A-6F92B24912B5}" destId="{A93283FC-667D-4893-A273-CA9C7BF5C246}" srcOrd="1" destOrd="0" presId="urn:microsoft.com/office/officeart/2008/layout/LinedList"/>
    <dgm:cxn modelId="{9457A8BF-7D4E-478D-A02E-C911BC4B383F}" type="presParOf" srcId="{2AE964B1-A4B8-471C-BE9C-9FA40E59ACBD}" destId="{F8CA9BE7-A17E-4BE0-AE24-B3FDE143698C}" srcOrd="8" destOrd="0" presId="urn:microsoft.com/office/officeart/2008/layout/LinedList"/>
    <dgm:cxn modelId="{A7B96575-19AA-4D51-9F75-6188677CBB4A}" type="presParOf" srcId="{2AE964B1-A4B8-471C-BE9C-9FA40E59ACBD}" destId="{3EA92601-6192-4ACF-8757-588ACFB8DD5B}" srcOrd="9" destOrd="0" presId="urn:microsoft.com/office/officeart/2008/layout/LinedList"/>
    <dgm:cxn modelId="{C42F60C0-B562-4AC5-BE54-F0628136FB0B}" type="presParOf" srcId="{3EA92601-6192-4ACF-8757-588ACFB8DD5B}" destId="{BE26DAA0-A8C1-45DE-968F-1D07FDAA4D67}" srcOrd="0" destOrd="0" presId="urn:microsoft.com/office/officeart/2008/layout/LinedList"/>
    <dgm:cxn modelId="{9D92CE46-7B32-4FCF-9FFE-8F9BC440C313}" type="presParOf" srcId="{3EA92601-6192-4ACF-8757-588ACFB8DD5B}" destId="{613CB14C-AE8C-475B-995A-F951F038E259}" srcOrd="1" destOrd="0" presId="urn:microsoft.com/office/officeart/2008/layout/LinedList"/>
    <dgm:cxn modelId="{B587BCCC-B51D-49DA-912A-1A92617F195E}" type="presParOf" srcId="{2AE964B1-A4B8-471C-BE9C-9FA40E59ACBD}" destId="{0CDB0695-AEB7-4244-B31B-CEA9A68CAAA1}" srcOrd="10" destOrd="0" presId="urn:microsoft.com/office/officeart/2008/layout/LinedList"/>
    <dgm:cxn modelId="{290FC5B7-A4AE-4431-9A3B-C043C0869972}" type="presParOf" srcId="{2AE964B1-A4B8-471C-BE9C-9FA40E59ACBD}" destId="{FA363CEB-8ACB-485D-95DF-F465530EC624}" srcOrd="11" destOrd="0" presId="urn:microsoft.com/office/officeart/2008/layout/LinedList"/>
    <dgm:cxn modelId="{AA00D0C6-566E-469E-9C63-5CB5EC4D2CAB}" type="presParOf" srcId="{FA363CEB-8ACB-485D-95DF-F465530EC624}" destId="{68F30AF5-B7C0-4B90-9E11-203476BCD68F}" srcOrd="0" destOrd="0" presId="urn:microsoft.com/office/officeart/2008/layout/LinedList"/>
    <dgm:cxn modelId="{A897A3D7-77A4-41AC-8630-DABC3C44E083}" type="presParOf" srcId="{FA363CEB-8ACB-485D-95DF-F465530EC624}" destId="{857F655A-7E42-4BF3-8675-3FA98DA6B93C}" srcOrd="1" destOrd="0" presId="urn:microsoft.com/office/officeart/2008/layout/LinedList"/>
  </dgm:cxnLst>
  <dgm:bg>
    <a:effectLst>
      <a:outerShdw blurRad="50800" dist="50800" dir="5400000" algn="ctr" rotWithShape="0">
        <a:srgbClr val="92D050"/>
      </a:outerShdw>
    </a:effect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B481144-2496-464C-8C07-D7A1140B11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857ACB1-51D1-4808-AFD4-CCD6976DC05D}">
      <dgm:prSet phldrT="[Texto]" phldr="0"/>
      <dgm:spPr/>
      <dgm:t>
        <a:bodyPr/>
        <a:lstStyle/>
        <a:p>
          <a:r>
            <a:rPr lang="es-ES">
              <a:latin typeface="Arial"/>
            </a:rPr>
            <a:t>Metamodelo</a:t>
          </a:r>
          <a:endParaRPr lang="es-ES"/>
        </a:p>
      </dgm:t>
    </dgm:pt>
    <dgm:pt modelId="{29F27934-B79D-40E7-A76A-344FFEF4FF6C}" type="parTrans" cxnId="{2CB48712-8B10-4DBC-8CC2-E30C833CA2B5}">
      <dgm:prSet/>
      <dgm:spPr/>
      <dgm:t>
        <a:bodyPr/>
        <a:lstStyle/>
        <a:p>
          <a:endParaRPr lang="es-ES"/>
        </a:p>
      </dgm:t>
    </dgm:pt>
    <dgm:pt modelId="{78A9828A-C6F9-4649-BE1F-88BB56ECEAE9}" type="sibTrans" cxnId="{2CB48712-8B10-4DBC-8CC2-E30C833CA2B5}">
      <dgm:prSet/>
      <dgm:spPr/>
      <dgm:t>
        <a:bodyPr/>
        <a:lstStyle/>
        <a:p>
          <a:endParaRPr lang="es-ES"/>
        </a:p>
      </dgm:t>
    </dgm:pt>
    <dgm:pt modelId="{1401EEB2-FD4A-4A53-B0E3-9A2033D2226F}">
      <dgm:prSet phldrT="[Texto]" phldr="0"/>
      <dgm:spPr/>
      <dgm:t>
        <a:bodyPr/>
        <a:lstStyle/>
        <a:p>
          <a:pPr rtl="0"/>
          <a:r>
            <a:rPr lang="es-ES">
              <a:latin typeface="Arial"/>
            </a:rPr>
            <a:t>Editor Gráfico</a:t>
          </a:r>
          <a:endParaRPr lang="es-ES"/>
        </a:p>
      </dgm:t>
    </dgm:pt>
    <dgm:pt modelId="{997165B4-63C7-4066-9499-C0296152F216}" type="parTrans" cxnId="{ADD4E6AD-451B-481E-A852-C9DD4F3168CD}">
      <dgm:prSet/>
      <dgm:spPr/>
      <dgm:t>
        <a:bodyPr/>
        <a:lstStyle/>
        <a:p>
          <a:endParaRPr lang="es-ES"/>
        </a:p>
      </dgm:t>
    </dgm:pt>
    <dgm:pt modelId="{99CDBD32-7505-475B-8267-908F0A860A26}" type="sibTrans" cxnId="{ADD4E6AD-451B-481E-A852-C9DD4F3168CD}">
      <dgm:prSet/>
      <dgm:spPr/>
      <dgm:t>
        <a:bodyPr/>
        <a:lstStyle/>
        <a:p>
          <a:endParaRPr lang="es-ES"/>
        </a:p>
      </dgm:t>
    </dgm:pt>
    <dgm:pt modelId="{FE113143-ED26-4000-8DE8-06FBC58BC7A0}">
      <dgm:prSet phldrT="[Texto]" phldr="0"/>
      <dgm:spPr/>
      <dgm:t>
        <a:bodyPr/>
        <a:lstStyle/>
        <a:p>
          <a:pPr rtl="0"/>
          <a:r>
            <a:rPr lang="es-ES">
              <a:latin typeface="Arial"/>
            </a:rPr>
            <a:t>Generación de Código</a:t>
          </a:r>
          <a:endParaRPr lang="es-ES"/>
        </a:p>
      </dgm:t>
    </dgm:pt>
    <dgm:pt modelId="{225EFE08-3CC6-4D5C-8CD9-A7A5D299838D}" type="parTrans" cxnId="{60FE5BE5-8937-4D1F-98C8-D99F1433BB5D}">
      <dgm:prSet/>
      <dgm:spPr/>
      <dgm:t>
        <a:bodyPr/>
        <a:lstStyle/>
        <a:p>
          <a:endParaRPr lang="es-ES"/>
        </a:p>
      </dgm:t>
    </dgm:pt>
    <dgm:pt modelId="{734E5581-F239-45C6-A746-27D065B2759B}" type="sibTrans" cxnId="{60FE5BE5-8937-4D1F-98C8-D99F1433BB5D}">
      <dgm:prSet/>
      <dgm:spPr/>
      <dgm:t>
        <a:bodyPr/>
        <a:lstStyle/>
        <a:p>
          <a:endParaRPr lang="es-ES"/>
        </a:p>
      </dgm:t>
    </dgm:pt>
    <dgm:pt modelId="{36D51F3C-8A92-4629-ADC8-09A1D56F4DEA}">
      <dgm:prSet phldr="0"/>
      <dgm:spPr/>
      <dgm:t>
        <a:bodyPr/>
        <a:lstStyle/>
        <a:p>
          <a:pPr rtl="0"/>
          <a:r>
            <a:rPr lang="es-ES">
              <a:latin typeface="Arial"/>
            </a:rPr>
            <a:t>Aplicación Interactiva</a:t>
          </a:r>
        </a:p>
      </dgm:t>
    </dgm:pt>
    <dgm:pt modelId="{DD35BA59-DCFC-42FE-8BBD-9374ECE204B8}" type="parTrans" cxnId="{DA03B1E7-7B15-4595-846D-063A3C55E3C8}">
      <dgm:prSet/>
      <dgm:spPr/>
      <dgm:t>
        <a:bodyPr/>
        <a:lstStyle/>
        <a:p>
          <a:endParaRPr lang="en-US"/>
        </a:p>
      </dgm:t>
    </dgm:pt>
    <dgm:pt modelId="{EAB4AE17-7D08-4E5C-AB15-BA1C29F6CDC7}" type="sibTrans" cxnId="{DA03B1E7-7B15-4595-846D-063A3C55E3C8}">
      <dgm:prSet/>
      <dgm:spPr/>
      <dgm:t>
        <a:bodyPr/>
        <a:lstStyle/>
        <a:p>
          <a:endParaRPr lang="en-US"/>
        </a:p>
      </dgm:t>
    </dgm:pt>
    <dgm:pt modelId="{5216AFED-9299-4B05-AE96-52FD0F49A76B}" type="pres">
      <dgm:prSet presAssocID="{AB481144-2496-464C-8C07-D7A1140B1162}" presName="linear" presStyleCnt="0">
        <dgm:presLayoutVars>
          <dgm:animLvl val="lvl"/>
          <dgm:resizeHandles val="exact"/>
        </dgm:presLayoutVars>
      </dgm:prSet>
      <dgm:spPr/>
    </dgm:pt>
    <dgm:pt modelId="{10C0FF2C-B311-46EF-B5F1-0A196AC02838}" type="pres">
      <dgm:prSet presAssocID="{8857ACB1-51D1-4808-AFD4-CCD6976DC05D}" presName="parentText" presStyleLbl="node1" presStyleIdx="0" presStyleCnt="4">
        <dgm:presLayoutVars>
          <dgm:chMax val="0"/>
          <dgm:bulletEnabled val="1"/>
        </dgm:presLayoutVars>
      </dgm:prSet>
      <dgm:spPr/>
    </dgm:pt>
    <dgm:pt modelId="{090B92B0-28F2-45AF-9F4F-9874E637CF11}" type="pres">
      <dgm:prSet presAssocID="{78A9828A-C6F9-4649-BE1F-88BB56ECEAE9}" presName="spacer" presStyleCnt="0"/>
      <dgm:spPr/>
    </dgm:pt>
    <dgm:pt modelId="{869EAE33-8B45-4C07-B6D2-05412F56B906}" type="pres">
      <dgm:prSet presAssocID="{1401EEB2-FD4A-4A53-B0E3-9A2033D2226F}" presName="parentText" presStyleLbl="node1" presStyleIdx="1" presStyleCnt="4">
        <dgm:presLayoutVars>
          <dgm:chMax val="0"/>
          <dgm:bulletEnabled val="1"/>
        </dgm:presLayoutVars>
      </dgm:prSet>
      <dgm:spPr/>
    </dgm:pt>
    <dgm:pt modelId="{E18646E9-B1D9-48C1-A37D-DD03C7B6EC1A}" type="pres">
      <dgm:prSet presAssocID="{99CDBD32-7505-475B-8267-908F0A860A26}" presName="spacer" presStyleCnt="0"/>
      <dgm:spPr/>
    </dgm:pt>
    <dgm:pt modelId="{EBEEE7BE-75A2-47C0-B6CD-F39FFF5FD795}" type="pres">
      <dgm:prSet presAssocID="{FE113143-ED26-4000-8DE8-06FBC58BC7A0}" presName="parentText" presStyleLbl="node1" presStyleIdx="2" presStyleCnt="4">
        <dgm:presLayoutVars>
          <dgm:chMax val="0"/>
          <dgm:bulletEnabled val="1"/>
        </dgm:presLayoutVars>
      </dgm:prSet>
      <dgm:spPr/>
    </dgm:pt>
    <dgm:pt modelId="{593F2C35-85B7-4463-8C16-E4398E022B24}" type="pres">
      <dgm:prSet presAssocID="{734E5581-F239-45C6-A746-27D065B2759B}" presName="spacer" presStyleCnt="0"/>
      <dgm:spPr/>
    </dgm:pt>
    <dgm:pt modelId="{D09B7639-5927-4EC1-89DD-DA957F8B5F2F}" type="pres">
      <dgm:prSet presAssocID="{36D51F3C-8A92-4629-ADC8-09A1D56F4DEA}" presName="parentText" presStyleLbl="node1" presStyleIdx="3" presStyleCnt="4">
        <dgm:presLayoutVars>
          <dgm:chMax val="0"/>
          <dgm:bulletEnabled val="1"/>
        </dgm:presLayoutVars>
      </dgm:prSet>
      <dgm:spPr/>
    </dgm:pt>
  </dgm:ptLst>
  <dgm:cxnLst>
    <dgm:cxn modelId="{2CB48712-8B10-4DBC-8CC2-E30C833CA2B5}" srcId="{AB481144-2496-464C-8C07-D7A1140B1162}" destId="{8857ACB1-51D1-4808-AFD4-CCD6976DC05D}" srcOrd="0" destOrd="0" parTransId="{29F27934-B79D-40E7-A76A-344FFEF4FF6C}" sibTransId="{78A9828A-C6F9-4649-BE1F-88BB56ECEAE9}"/>
    <dgm:cxn modelId="{57BDD128-154F-4707-84D3-BB122E1A38B1}" type="presOf" srcId="{8857ACB1-51D1-4808-AFD4-CCD6976DC05D}" destId="{10C0FF2C-B311-46EF-B5F1-0A196AC02838}" srcOrd="0" destOrd="0" presId="urn:microsoft.com/office/officeart/2005/8/layout/vList2"/>
    <dgm:cxn modelId="{C02B0E2A-B633-4ED4-ABAC-ABFAF56F710F}" type="presOf" srcId="{AB481144-2496-464C-8C07-D7A1140B1162}" destId="{5216AFED-9299-4B05-AE96-52FD0F49A76B}" srcOrd="0" destOrd="0" presId="urn:microsoft.com/office/officeart/2005/8/layout/vList2"/>
    <dgm:cxn modelId="{5746503D-F0C8-455F-ABC1-68E8004F9957}" type="presOf" srcId="{FE113143-ED26-4000-8DE8-06FBC58BC7A0}" destId="{EBEEE7BE-75A2-47C0-B6CD-F39FFF5FD795}" srcOrd="0" destOrd="0" presId="urn:microsoft.com/office/officeart/2005/8/layout/vList2"/>
    <dgm:cxn modelId="{4AD56DAD-BE78-484A-A9A6-A3F5E0EE4748}" type="presOf" srcId="{1401EEB2-FD4A-4A53-B0E3-9A2033D2226F}" destId="{869EAE33-8B45-4C07-B6D2-05412F56B906}" srcOrd="0" destOrd="0" presId="urn:microsoft.com/office/officeart/2005/8/layout/vList2"/>
    <dgm:cxn modelId="{ADD4E6AD-451B-481E-A852-C9DD4F3168CD}" srcId="{AB481144-2496-464C-8C07-D7A1140B1162}" destId="{1401EEB2-FD4A-4A53-B0E3-9A2033D2226F}" srcOrd="1" destOrd="0" parTransId="{997165B4-63C7-4066-9499-C0296152F216}" sibTransId="{99CDBD32-7505-475B-8267-908F0A860A26}"/>
    <dgm:cxn modelId="{B8F36CCE-CBD0-4844-A397-D13E68FA8CAB}" type="presOf" srcId="{36D51F3C-8A92-4629-ADC8-09A1D56F4DEA}" destId="{D09B7639-5927-4EC1-89DD-DA957F8B5F2F}" srcOrd="0" destOrd="0" presId="urn:microsoft.com/office/officeart/2005/8/layout/vList2"/>
    <dgm:cxn modelId="{60FE5BE5-8937-4D1F-98C8-D99F1433BB5D}" srcId="{AB481144-2496-464C-8C07-D7A1140B1162}" destId="{FE113143-ED26-4000-8DE8-06FBC58BC7A0}" srcOrd="2" destOrd="0" parTransId="{225EFE08-3CC6-4D5C-8CD9-A7A5D299838D}" sibTransId="{734E5581-F239-45C6-A746-27D065B2759B}"/>
    <dgm:cxn modelId="{DA03B1E7-7B15-4595-846D-063A3C55E3C8}" srcId="{AB481144-2496-464C-8C07-D7A1140B1162}" destId="{36D51F3C-8A92-4629-ADC8-09A1D56F4DEA}" srcOrd="3" destOrd="0" parTransId="{DD35BA59-DCFC-42FE-8BBD-9374ECE204B8}" sibTransId="{EAB4AE17-7D08-4E5C-AB15-BA1C29F6CDC7}"/>
    <dgm:cxn modelId="{0FF89997-0F64-4081-AB80-733672AC0EF3}" type="presParOf" srcId="{5216AFED-9299-4B05-AE96-52FD0F49A76B}" destId="{10C0FF2C-B311-46EF-B5F1-0A196AC02838}" srcOrd="0" destOrd="0" presId="urn:microsoft.com/office/officeart/2005/8/layout/vList2"/>
    <dgm:cxn modelId="{AA9F6293-64D9-4211-AF33-D5BBD278F584}" type="presParOf" srcId="{5216AFED-9299-4B05-AE96-52FD0F49A76B}" destId="{090B92B0-28F2-45AF-9F4F-9874E637CF11}" srcOrd="1" destOrd="0" presId="urn:microsoft.com/office/officeart/2005/8/layout/vList2"/>
    <dgm:cxn modelId="{C08505EF-BF0B-4884-B648-ECBF7B48CC09}" type="presParOf" srcId="{5216AFED-9299-4B05-AE96-52FD0F49A76B}" destId="{869EAE33-8B45-4C07-B6D2-05412F56B906}" srcOrd="2" destOrd="0" presId="urn:microsoft.com/office/officeart/2005/8/layout/vList2"/>
    <dgm:cxn modelId="{540AF515-DE93-4F5F-8256-CA68B835AD71}" type="presParOf" srcId="{5216AFED-9299-4B05-AE96-52FD0F49A76B}" destId="{E18646E9-B1D9-48C1-A37D-DD03C7B6EC1A}" srcOrd="3" destOrd="0" presId="urn:microsoft.com/office/officeart/2005/8/layout/vList2"/>
    <dgm:cxn modelId="{46684206-9BFF-4C92-A064-388A8736E915}" type="presParOf" srcId="{5216AFED-9299-4B05-AE96-52FD0F49A76B}" destId="{EBEEE7BE-75A2-47C0-B6CD-F39FFF5FD795}" srcOrd="4" destOrd="0" presId="urn:microsoft.com/office/officeart/2005/8/layout/vList2"/>
    <dgm:cxn modelId="{8C9B0FB7-1D6C-4EB7-AB00-95DFECCDA069}" type="presParOf" srcId="{5216AFED-9299-4B05-AE96-52FD0F49A76B}" destId="{593F2C35-85B7-4463-8C16-E4398E022B24}" srcOrd="5" destOrd="0" presId="urn:microsoft.com/office/officeart/2005/8/layout/vList2"/>
    <dgm:cxn modelId="{B8ADCE1D-5E6B-48F5-AEE6-89AFC5418108}" type="presParOf" srcId="{5216AFED-9299-4B05-AE96-52FD0F49A76B}" destId="{D09B7639-5927-4EC1-89DD-DA957F8B5F2F}"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E4FC3-FF1F-4225-933A-C7E1772B4D01}"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s-EC"/>
        </a:p>
      </dgm:t>
    </dgm:pt>
    <dgm:pt modelId="{4DF58FB5-D712-4E10-BDBD-13F8347E4142}">
      <dgm:prSet phldrT="[Texto]"/>
      <dgm:spPr/>
      <dgm:t>
        <a:bodyPr/>
        <a:lstStyle/>
        <a:p>
          <a:r>
            <a:rPr lang="es-MX" baseline="0" dirty="0"/>
            <a:t>Metamodelo</a:t>
          </a:r>
          <a:endParaRPr lang="es-EC" baseline="0" dirty="0"/>
        </a:p>
      </dgm:t>
    </dgm:pt>
    <dgm:pt modelId="{D28E5EDC-261A-485D-A0ED-BE1280AA743B}" type="parTrans" cxnId="{89FA568B-F41D-459D-B20D-134986F45DFB}">
      <dgm:prSet/>
      <dgm:spPr/>
      <dgm:t>
        <a:bodyPr/>
        <a:lstStyle/>
        <a:p>
          <a:endParaRPr lang="es-EC"/>
        </a:p>
      </dgm:t>
    </dgm:pt>
    <dgm:pt modelId="{45622921-AB9A-4B2A-96E3-F666D5C6F3BA}" type="sibTrans" cxnId="{89FA568B-F41D-459D-B20D-134986F45DFB}">
      <dgm:prSet/>
      <dgm:spPr/>
      <dgm:t>
        <a:bodyPr/>
        <a:lstStyle/>
        <a:p>
          <a:endParaRPr lang="es-EC"/>
        </a:p>
      </dgm:t>
    </dgm:pt>
    <dgm:pt modelId="{039EC05A-16D0-405D-811D-326FF7BA4C41}">
      <dgm:prSet phldrT="[Texto]"/>
      <dgm:spPr/>
      <dgm:t>
        <a:bodyPr/>
        <a:lstStyle/>
        <a:p>
          <a:r>
            <a:rPr lang="es-MX" baseline="0" dirty="0"/>
            <a:t>Ingeniería basada en modelos</a:t>
          </a:r>
          <a:endParaRPr lang="es-EC" baseline="0" dirty="0"/>
        </a:p>
      </dgm:t>
    </dgm:pt>
    <dgm:pt modelId="{261F5A14-6DAC-4654-A1A0-1477E7C39BB4}" type="parTrans" cxnId="{D3A9FD89-E87C-4C0B-816A-EBEEA3293610}">
      <dgm:prSet/>
      <dgm:spPr/>
      <dgm:t>
        <a:bodyPr/>
        <a:lstStyle/>
        <a:p>
          <a:endParaRPr lang="es-EC"/>
        </a:p>
      </dgm:t>
    </dgm:pt>
    <dgm:pt modelId="{89FC2CFA-15DD-466A-8046-C8CB931EFA85}" type="sibTrans" cxnId="{D3A9FD89-E87C-4C0B-816A-EBEEA3293610}">
      <dgm:prSet/>
      <dgm:spPr/>
      <dgm:t>
        <a:bodyPr/>
        <a:lstStyle/>
        <a:p>
          <a:endParaRPr lang="es-EC"/>
        </a:p>
      </dgm:t>
    </dgm:pt>
    <dgm:pt modelId="{C013AC34-55D0-4ABC-B7E9-D65FC19A7252}">
      <dgm:prSet phldrT="[Texto]"/>
      <dgm:spPr/>
      <dgm:t>
        <a:bodyPr/>
        <a:lstStyle/>
        <a:p>
          <a:r>
            <a:rPr lang="es-MX" dirty="0"/>
            <a:t>Lenguaje de Dominio Específico</a:t>
          </a:r>
          <a:endParaRPr lang="es-EC" dirty="0"/>
        </a:p>
      </dgm:t>
    </dgm:pt>
    <dgm:pt modelId="{DC1A71B2-48F0-43D0-A939-DC9AB4126C99}" type="parTrans" cxnId="{47192C23-6CAA-496A-A4D0-46EC5356DCBA}">
      <dgm:prSet/>
      <dgm:spPr/>
      <dgm:t>
        <a:bodyPr/>
        <a:lstStyle/>
        <a:p>
          <a:endParaRPr lang="es-EC"/>
        </a:p>
      </dgm:t>
    </dgm:pt>
    <dgm:pt modelId="{BE01342B-1C11-43E2-9CBD-E410AA4C27E4}" type="sibTrans" cxnId="{47192C23-6CAA-496A-A4D0-46EC5356DCBA}">
      <dgm:prSet/>
      <dgm:spPr/>
      <dgm:t>
        <a:bodyPr/>
        <a:lstStyle/>
        <a:p>
          <a:endParaRPr lang="es-EC"/>
        </a:p>
      </dgm:t>
    </dgm:pt>
    <dgm:pt modelId="{0711A712-4637-4028-BAA4-2EE5FEE7C9ED}">
      <dgm:prSet/>
      <dgm:spPr/>
      <dgm:t>
        <a:bodyPr/>
        <a:lstStyle/>
        <a:p>
          <a:r>
            <a:rPr lang="es-MX" dirty="0"/>
            <a:t>API REST</a:t>
          </a:r>
          <a:endParaRPr lang="es-EC" dirty="0"/>
        </a:p>
      </dgm:t>
    </dgm:pt>
    <dgm:pt modelId="{83E7C3F2-7091-4CED-A1F5-D49A0D1CE988}" type="parTrans" cxnId="{530D014C-5C3D-4ABF-9E03-018EE349FF02}">
      <dgm:prSet/>
      <dgm:spPr/>
      <dgm:t>
        <a:bodyPr/>
        <a:lstStyle/>
        <a:p>
          <a:endParaRPr lang="es-EC"/>
        </a:p>
      </dgm:t>
    </dgm:pt>
    <dgm:pt modelId="{7A35071A-175E-408C-9D9C-FCC732E68573}" type="sibTrans" cxnId="{530D014C-5C3D-4ABF-9E03-018EE349FF02}">
      <dgm:prSet/>
      <dgm:spPr/>
      <dgm:t>
        <a:bodyPr/>
        <a:lstStyle/>
        <a:p>
          <a:endParaRPr lang="es-EC"/>
        </a:p>
      </dgm:t>
    </dgm:pt>
    <dgm:pt modelId="{A6DB2AC7-4D4A-402E-B1CE-81E1BA5EDD7F}">
      <dgm:prSet/>
      <dgm:spPr/>
      <dgm:t>
        <a:bodyPr/>
        <a:lstStyle/>
        <a:p>
          <a:r>
            <a:rPr lang="es-MX" dirty="0" err="1"/>
            <a:t>Node</a:t>
          </a:r>
          <a:r>
            <a:rPr lang="es-MX" dirty="0"/>
            <a:t>-RED</a:t>
          </a:r>
          <a:endParaRPr lang="es-EC" dirty="0"/>
        </a:p>
      </dgm:t>
    </dgm:pt>
    <dgm:pt modelId="{CE94D9EA-FA1D-44E2-AFF2-682C8ADCEB5F}" type="parTrans" cxnId="{4D5D3868-4FEA-463B-B910-3759130B7E4F}">
      <dgm:prSet/>
      <dgm:spPr/>
      <dgm:t>
        <a:bodyPr/>
        <a:lstStyle/>
        <a:p>
          <a:endParaRPr lang="es-EC"/>
        </a:p>
      </dgm:t>
    </dgm:pt>
    <dgm:pt modelId="{487F3BF1-D18A-4CE9-8C6D-B11E0A9940CA}" type="sibTrans" cxnId="{4D5D3868-4FEA-463B-B910-3759130B7E4F}">
      <dgm:prSet/>
      <dgm:spPr/>
      <dgm:t>
        <a:bodyPr/>
        <a:lstStyle/>
        <a:p>
          <a:endParaRPr lang="es-EC"/>
        </a:p>
      </dgm:t>
    </dgm:pt>
    <dgm:pt modelId="{FAB281E1-D81B-451D-9A33-ED448AB040B3}">
      <dgm:prSet/>
      <dgm:spPr/>
      <dgm:t>
        <a:bodyPr/>
        <a:lstStyle/>
        <a:p>
          <a:r>
            <a:rPr lang="es-MX" dirty="0"/>
            <a:t>Aplicación Interactiva TDT</a:t>
          </a:r>
          <a:endParaRPr lang="es-EC" dirty="0"/>
        </a:p>
      </dgm:t>
    </dgm:pt>
    <dgm:pt modelId="{0F0F8627-D223-4F79-B73C-6E87B50EC13B}" type="parTrans" cxnId="{F4BF7E0D-AAD7-457D-A8B7-4E463395CBDA}">
      <dgm:prSet/>
      <dgm:spPr/>
      <dgm:t>
        <a:bodyPr/>
        <a:lstStyle/>
        <a:p>
          <a:endParaRPr lang="es-EC"/>
        </a:p>
      </dgm:t>
    </dgm:pt>
    <dgm:pt modelId="{11D29EB9-E4D1-44B1-BC2C-DEFD576CDDB6}" type="sibTrans" cxnId="{F4BF7E0D-AAD7-457D-A8B7-4E463395CBDA}">
      <dgm:prSet/>
      <dgm:spPr/>
      <dgm:t>
        <a:bodyPr/>
        <a:lstStyle/>
        <a:p>
          <a:endParaRPr lang="es-EC"/>
        </a:p>
      </dgm:t>
    </dgm:pt>
    <dgm:pt modelId="{FCC1A563-CBC9-47D9-9532-CC1F8D31879C}" type="pres">
      <dgm:prSet presAssocID="{8A2E4FC3-FF1F-4225-933A-C7E1772B4D01}" presName="Name0" presStyleCnt="0">
        <dgm:presLayoutVars>
          <dgm:chMax val="7"/>
          <dgm:chPref val="7"/>
          <dgm:dir/>
        </dgm:presLayoutVars>
      </dgm:prSet>
      <dgm:spPr/>
    </dgm:pt>
    <dgm:pt modelId="{A4AEFFDA-DD90-4F29-A4A6-74AC06BBCE3C}" type="pres">
      <dgm:prSet presAssocID="{8A2E4FC3-FF1F-4225-933A-C7E1772B4D01}" presName="Name1" presStyleCnt="0"/>
      <dgm:spPr/>
    </dgm:pt>
    <dgm:pt modelId="{EE5205E6-1A50-4ECD-BC81-7A7397758FCE}" type="pres">
      <dgm:prSet presAssocID="{8A2E4FC3-FF1F-4225-933A-C7E1772B4D01}" presName="cycle" presStyleCnt="0"/>
      <dgm:spPr/>
    </dgm:pt>
    <dgm:pt modelId="{6A8B7907-3945-4B1D-ADDD-A71261B215CC}" type="pres">
      <dgm:prSet presAssocID="{8A2E4FC3-FF1F-4225-933A-C7E1772B4D01}" presName="srcNode" presStyleLbl="node1" presStyleIdx="0" presStyleCnt="6"/>
      <dgm:spPr/>
    </dgm:pt>
    <dgm:pt modelId="{7E741C6E-9DEF-41DE-8569-BF7954695096}" type="pres">
      <dgm:prSet presAssocID="{8A2E4FC3-FF1F-4225-933A-C7E1772B4D01}" presName="conn" presStyleLbl="parChTrans1D2" presStyleIdx="0" presStyleCnt="1"/>
      <dgm:spPr/>
    </dgm:pt>
    <dgm:pt modelId="{0E6D7B35-DBC7-426D-9A80-54C05B7E15E7}" type="pres">
      <dgm:prSet presAssocID="{8A2E4FC3-FF1F-4225-933A-C7E1772B4D01}" presName="extraNode" presStyleLbl="node1" presStyleIdx="0" presStyleCnt="6"/>
      <dgm:spPr/>
    </dgm:pt>
    <dgm:pt modelId="{4B68CE4B-AF60-4F3B-90CA-D36591F4BF96}" type="pres">
      <dgm:prSet presAssocID="{8A2E4FC3-FF1F-4225-933A-C7E1772B4D01}" presName="dstNode" presStyleLbl="node1" presStyleIdx="0" presStyleCnt="6"/>
      <dgm:spPr/>
    </dgm:pt>
    <dgm:pt modelId="{A01F94DA-6C2C-423B-B729-E26F16B3B431}" type="pres">
      <dgm:prSet presAssocID="{4DF58FB5-D712-4E10-BDBD-13F8347E4142}" presName="text_1" presStyleLbl="node1" presStyleIdx="0" presStyleCnt="6">
        <dgm:presLayoutVars>
          <dgm:bulletEnabled val="1"/>
        </dgm:presLayoutVars>
      </dgm:prSet>
      <dgm:spPr/>
    </dgm:pt>
    <dgm:pt modelId="{1E8FB55B-3256-445B-B9BA-7450D5EA1B1B}" type="pres">
      <dgm:prSet presAssocID="{4DF58FB5-D712-4E10-BDBD-13F8347E4142}" presName="accent_1" presStyleCnt="0"/>
      <dgm:spPr/>
    </dgm:pt>
    <dgm:pt modelId="{E839FA45-3ECA-4476-9A53-48C6A8B3C215}" type="pres">
      <dgm:prSet presAssocID="{4DF58FB5-D712-4E10-BDBD-13F8347E4142}" presName="accentRepeatNode" presStyleLbl="solidFgAcc1" presStyleIdx="0" presStyleCnt="6"/>
      <dgm:spPr/>
    </dgm:pt>
    <dgm:pt modelId="{28ED0102-DC66-4455-B14C-B00CA53EE017}" type="pres">
      <dgm:prSet presAssocID="{039EC05A-16D0-405D-811D-326FF7BA4C41}" presName="text_2" presStyleLbl="node1" presStyleIdx="1" presStyleCnt="6">
        <dgm:presLayoutVars>
          <dgm:bulletEnabled val="1"/>
        </dgm:presLayoutVars>
      </dgm:prSet>
      <dgm:spPr/>
    </dgm:pt>
    <dgm:pt modelId="{3E83435D-C66B-493A-B729-A01ABA0D2B72}" type="pres">
      <dgm:prSet presAssocID="{039EC05A-16D0-405D-811D-326FF7BA4C41}" presName="accent_2" presStyleCnt="0"/>
      <dgm:spPr/>
    </dgm:pt>
    <dgm:pt modelId="{2BE6AD7D-A7F7-4B33-984F-541E798695A0}" type="pres">
      <dgm:prSet presAssocID="{039EC05A-16D0-405D-811D-326FF7BA4C41}" presName="accentRepeatNode" presStyleLbl="solidFgAcc1" presStyleIdx="1" presStyleCnt="6"/>
      <dgm:spPr/>
    </dgm:pt>
    <dgm:pt modelId="{4F6C1FC0-B4D8-4720-9C99-AD87CDA89D54}" type="pres">
      <dgm:prSet presAssocID="{C013AC34-55D0-4ABC-B7E9-D65FC19A7252}" presName="text_3" presStyleLbl="node1" presStyleIdx="2" presStyleCnt="6">
        <dgm:presLayoutVars>
          <dgm:bulletEnabled val="1"/>
        </dgm:presLayoutVars>
      </dgm:prSet>
      <dgm:spPr/>
    </dgm:pt>
    <dgm:pt modelId="{2CAC0659-89AA-49F5-A893-5C9239A18F21}" type="pres">
      <dgm:prSet presAssocID="{C013AC34-55D0-4ABC-B7E9-D65FC19A7252}" presName="accent_3" presStyleCnt="0"/>
      <dgm:spPr/>
    </dgm:pt>
    <dgm:pt modelId="{F2797D83-C756-4582-8EE2-4EF87AF5B199}" type="pres">
      <dgm:prSet presAssocID="{C013AC34-55D0-4ABC-B7E9-D65FC19A7252}" presName="accentRepeatNode" presStyleLbl="solidFgAcc1" presStyleIdx="2" presStyleCnt="6"/>
      <dgm:spPr/>
    </dgm:pt>
    <dgm:pt modelId="{3DC61E68-DC36-4D0A-B121-E2DF2E030C00}" type="pres">
      <dgm:prSet presAssocID="{0711A712-4637-4028-BAA4-2EE5FEE7C9ED}" presName="text_4" presStyleLbl="node1" presStyleIdx="3" presStyleCnt="6">
        <dgm:presLayoutVars>
          <dgm:bulletEnabled val="1"/>
        </dgm:presLayoutVars>
      </dgm:prSet>
      <dgm:spPr/>
    </dgm:pt>
    <dgm:pt modelId="{5BA40B6D-37D8-4359-9506-237493318079}" type="pres">
      <dgm:prSet presAssocID="{0711A712-4637-4028-BAA4-2EE5FEE7C9ED}" presName="accent_4" presStyleCnt="0"/>
      <dgm:spPr/>
    </dgm:pt>
    <dgm:pt modelId="{0B6E68B8-46B7-4CBE-A462-F856B67389D6}" type="pres">
      <dgm:prSet presAssocID="{0711A712-4637-4028-BAA4-2EE5FEE7C9ED}" presName="accentRepeatNode" presStyleLbl="solidFgAcc1" presStyleIdx="3" presStyleCnt="6"/>
      <dgm:spPr/>
    </dgm:pt>
    <dgm:pt modelId="{8036B106-6828-4866-8523-90FCABC3DCC4}" type="pres">
      <dgm:prSet presAssocID="{A6DB2AC7-4D4A-402E-B1CE-81E1BA5EDD7F}" presName="text_5" presStyleLbl="node1" presStyleIdx="4" presStyleCnt="6">
        <dgm:presLayoutVars>
          <dgm:bulletEnabled val="1"/>
        </dgm:presLayoutVars>
      </dgm:prSet>
      <dgm:spPr/>
    </dgm:pt>
    <dgm:pt modelId="{AC6B6F0C-AE70-4709-98D6-EF5FB40438E8}" type="pres">
      <dgm:prSet presAssocID="{A6DB2AC7-4D4A-402E-B1CE-81E1BA5EDD7F}" presName="accent_5" presStyleCnt="0"/>
      <dgm:spPr/>
    </dgm:pt>
    <dgm:pt modelId="{782558FC-72C2-4704-829F-7918E26780CC}" type="pres">
      <dgm:prSet presAssocID="{A6DB2AC7-4D4A-402E-B1CE-81E1BA5EDD7F}" presName="accentRepeatNode" presStyleLbl="solidFgAcc1" presStyleIdx="4" presStyleCnt="6"/>
      <dgm:spPr/>
    </dgm:pt>
    <dgm:pt modelId="{E519EF7D-01F4-4C52-AB6E-D801E0B17FBD}" type="pres">
      <dgm:prSet presAssocID="{FAB281E1-D81B-451D-9A33-ED448AB040B3}" presName="text_6" presStyleLbl="node1" presStyleIdx="5" presStyleCnt="6">
        <dgm:presLayoutVars>
          <dgm:bulletEnabled val="1"/>
        </dgm:presLayoutVars>
      </dgm:prSet>
      <dgm:spPr/>
    </dgm:pt>
    <dgm:pt modelId="{BB0E0B64-B1F8-409C-BF72-6DA4CE327335}" type="pres">
      <dgm:prSet presAssocID="{FAB281E1-D81B-451D-9A33-ED448AB040B3}" presName="accent_6" presStyleCnt="0"/>
      <dgm:spPr/>
    </dgm:pt>
    <dgm:pt modelId="{5755AABF-2FBF-4FF6-ACF4-A4FEB092F70E}" type="pres">
      <dgm:prSet presAssocID="{FAB281E1-D81B-451D-9A33-ED448AB040B3}" presName="accentRepeatNode" presStyleLbl="solidFgAcc1" presStyleIdx="5" presStyleCnt="6"/>
      <dgm:spPr/>
    </dgm:pt>
  </dgm:ptLst>
  <dgm:cxnLst>
    <dgm:cxn modelId="{F4BF7E0D-AAD7-457D-A8B7-4E463395CBDA}" srcId="{8A2E4FC3-FF1F-4225-933A-C7E1772B4D01}" destId="{FAB281E1-D81B-451D-9A33-ED448AB040B3}" srcOrd="5" destOrd="0" parTransId="{0F0F8627-D223-4F79-B73C-6E87B50EC13B}" sibTransId="{11D29EB9-E4D1-44B1-BC2C-DEFD576CDDB6}"/>
    <dgm:cxn modelId="{47192C23-6CAA-496A-A4D0-46EC5356DCBA}" srcId="{8A2E4FC3-FF1F-4225-933A-C7E1772B4D01}" destId="{C013AC34-55D0-4ABC-B7E9-D65FC19A7252}" srcOrd="2" destOrd="0" parTransId="{DC1A71B2-48F0-43D0-A939-DC9AB4126C99}" sibTransId="{BE01342B-1C11-43E2-9CBD-E410AA4C27E4}"/>
    <dgm:cxn modelId="{A14F9833-0ED3-42C7-BD11-C94D3C126CAB}" type="presOf" srcId="{0711A712-4637-4028-BAA4-2EE5FEE7C9ED}" destId="{3DC61E68-DC36-4D0A-B121-E2DF2E030C00}" srcOrd="0" destOrd="0" presId="urn:microsoft.com/office/officeart/2008/layout/VerticalCurvedList"/>
    <dgm:cxn modelId="{240ADC3A-65AD-4968-BF58-1F7E0EA6E20C}" type="presOf" srcId="{A6DB2AC7-4D4A-402E-B1CE-81E1BA5EDD7F}" destId="{8036B106-6828-4866-8523-90FCABC3DCC4}" srcOrd="0" destOrd="0" presId="urn:microsoft.com/office/officeart/2008/layout/VerticalCurvedList"/>
    <dgm:cxn modelId="{87D49264-F90A-4AB1-A175-1CE57B1CFAA1}" type="presOf" srcId="{039EC05A-16D0-405D-811D-326FF7BA4C41}" destId="{28ED0102-DC66-4455-B14C-B00CA53EE017}" srcOrd="0" destOrd="0" presId="urn:microsoft.com/office/officeart/2008/layout/VerticalCurvedList"/>
    <dgm:cxn modelId="{4D5D3868-4FEA-463B-B910-3759130B7E4F}" srcId="{8A2E4FC3-FF1F-4225-933A-C7E1772B4D01}" destId="{A6DB2AC7-4D4A-402E-B1CE-81E1BA5EDD7F}" srcOrd="4" destOrd="0" parTransId="{CE94D9EA-FA1D-44E2-AFF2-682C8ADCEB5F}" sibTransId="{487F3BF1-D18A-4CE9-8C6D-B11E0A9940CA}"/>
    <dgm:cxn modelId="{530D014C-5C3D-4ABF-9E03-018EE349FF02}" srcId="{8A2E4FC3-FF1F-4225-933A-C7E1772B4D01}" destId="{0711A712-4637-4028-BAA4-2EE5FEE7C9ED}" srcOrd="3" destOrd="0" parTransId="{83E7C3F2-7091-4CED-A1F5-D49A0D1CE988}" sibTransId="{7A35071A-175E-408C-9D9C-FCC732E68573}"/>
    <dgm:cxn modelId="{0B19EC7B-53F4-4155-B7BA-769DA8467D9A}" type="presOf" srcId="{8A2E4FC3-FF1F-4225-933A-C7E1772B4D01}" destId="{FCC1A563-CBC9-47D9-9532-CC1F8D31879C}" srcOrd="0" destOrd="0" presId="urn:microsoft.com/office/officeart/2008/layout/VerticalCurvedList"/>
    <dgm:cxn modelId="{D3A9FD89-E87C-4C0B-816A-EBEEA3293610}" srcId="{8A2E4FC3-FF1F-4225-933A-C7E1772B4D01}" destId="{039EC05A-16D0-405D-811D-326FF7BA4C41}" srcOrd="1" destOrd="0" parTransId="{261F5A14-6DAC-4654-A1A0-1477E7C39BB4}" sibTransId="{89FC2CFA-15DD-466A-8046-C8CB931EFA85}"/>
    <dgm:cxn modelId="{89FA568B-F41D-459D-B20D-134986F45DFB}" srcId="{8A2E4FC3-FF1F-4225-933A-C7E1772B4D01}" destId="{4DF58FB5-D712-4E10-BDBD-13F8347E4142}" srcOrd="0" destOrd="0" parTransId="{D28E5EDC-261A-485D-A0ED-BE1280AA743B}" sibTransId="{45622921-AB9A-4B2A-96E3-F666D5C6F3BA}"/>
    <dgm:cxn modelId="{59C31AA9-35E7-497A-A6E8-C4B4837C03F7}" type="presOf" srcId="{FAB281E1-D81B-451D-9A33-ED448AB040B3}" destId="{E519EF7D-01F4-4C52-AB6E-D801E0B17FBD}" srcOrd="0" destOrd="0" presId="urn:microsoft.com/office/officeart/2008/layout/VerticalCurvedList"/>
    <dgm:cxn modelId="{2D921DB9-F17B-4C4B-ABFD-95D0179E9F29}" type="presOf" srcId="{C013AC34-55D0-4ABC-B7E9-D65FC19A7252}" destId="{4F6C1FC0-B4D8-4720-9C99-AD87CDA89D54}" srcOrd="0" destOrd="0" presId="urn:microsoft.com/office/officeart/2008/layout/VerticalCurvedList"/>
    <dgm:cxn modelId="{B8B782D5-9454-4D19-B0B4-90D17F48E493}" type="presOf" srcId="{4DF58FB5-D712-4E10-BDBD-13F8347E4142}" destId="{A01F94DA-6C2C-423B-B729-E26F16B3B431}" srcOrd="0" destOrd="0" presId="urn:microsoft.com/office/officeart/2008/layout/VerticalCurvedList"/>
    <dgm:cxn modelId="{B609B7E9-B9B8-402E-AA53-4470A49A1542}" type="presOf" srcId="{45622921-AB9A-4B2A-96E3-F666D5C6F3BA}" destId="{7E741C6E-9DEF-41DE-8569-BF7954695096}" srcOrd="0" destOrd="0" presId="urn:microsoft.com/office/officeart/2008/layout/VerticalCurvedList"/>
    <dgm:cxn modelId="{8F8FBF39-EED0-4E7F-A204-310DEF03276A}" type="presParOf" srcId="{FCC1A563-CBC9-47D9-9532-CC1F8D31879C}" destId="{A4AEFFDA-DD90-4F29-A4A6-74AC06BBCE3C}" srcOrd="0" destOrd="0" presId="urn:microsoft.com/office/officeart/2008/layout/VerticalCurvedList"/>
    <dgm:cxn modelId="{386C5E7B-D9A7-45B6-A1DD-0EF8CC714241}" type="presParOf" srcId="{A4AEFFDA-DD90-4F29-A4A6-74AC06BBCE3C}" destId="{EE5205E6-1A50-4ECD-BC81-7A7397758FCE}" srcOrd="0" destOrd="0" presId="urn:microsoft.com/office/officeart/2008/layout/VerticalCurvedList"/>
    <dgm:cxn modelId="{979D9F48-FFB7-4217-95FA-462D537CEDD7}" type="presParOf" srcId="{EE5205E6-1A50-4ECD-BC81-7A7397758FCE}" destId="{6A8B7907-3945-4B1D-ADDD-A71261B215CC}" srcOrd="0" destOrd="0" presId="urn:microsoft.com/office/officeart/2008/layout/VerticalCurvedList"/>
    <dgm:cxn modelId="{A6DA131E-21A7-4E7E-A003-E2FE64C2F852}" type="presParOf" srcId="{EE5205E6-1A50-4ECD-BC81-7A7397758FCE}" destId="{7E741C6E-9DEF-41DE-8569-BF7954695096}" srcOrd="1" destOrd="0" presId="urn:microsoft.com/office/officeart/2008/layout/VerticalCurvedList"/>
    <dgm:cxn modelId="{599ECEB7-71D5-4742-BFF2-C0B607C6BCBD}" type="presParOf" srcId="{EE5205E6-1A50-4ECD-BC81-7A7397758FCE}" destId="{0E6D7B35-DBC7-426D-9A80-54C05B7E15E7}" srcOrd="2" destOrd="0" presId="urn:microsoft.com/office/officeart/2008/layout/VerticalCurvedList"/>
    <dgm:cxn modelId="{F7CF644D-28F0-4FA8-BBDC-1CA37E49455D}" type="presParOf" srcId="{EE5205E6-1A50-4ECD-BC81-7A7397758FCE}" destId="{4B68CE4B-AF60-4F3B-90CA-D36591F4BF96}" srcOrd="3" destOrd="0" presId="urn:microsoft.com/office/officeart/2008/layout/VerticalCurvedList"/>
    <dgm:cxn modelId="{F6907C48-CC54-43CB-8578-33C5E998751C}" type="presParOf" srcId="{A4AEFFDA-DD90-4F29-A4A6-74AC06BBCE3C}" destId="{A01F94DA-6C2C-423B-B729-E26F16B3B431}" srcOrd="1" destOrd="0" presId="urn:microsoft.com/office/officeart/2008/layout/VerticalCurvedList"/>
    <dgm:cxn modelId="{DB4244EB-2721-496A-970F-1BE8A116D792}" type="presParOf" srcId="{A4AEFFDA-DD90-4F29-A4A6-74AC06BBCE3C}" destId="{1E8FB55B-3256-445B-B9BA-7450D5EA1B1B}" srcOrd="2" destOrd="0" presId="urn:microsoft.com/office/officeart/2008/layout/VerticalCurvedList"/>
    <dgm:cxn modelId="{70004B74-98DD-4440-8C1D-1B832C809E53}" type="presParOf" srcId="{1E8FB55B-3256-445B-B9BA-7450D5EA1B1B}" destId="{E839FA45-3ECA-4476-9A53-48C6A8B3C215}" srcOrd="0" destOrd="0" presId="urn:microsoft.com/office/officeart/2008/layout/VerticalCurvedList"/>
    <dgm:cxn modelId="{EABCA93E-BCB8-410B-93A1-27CE9F1BF9FD}" type="presParOf" srcId="{A4AEFFDA-DD90-4F29-A4A6-74AC06BBCE3C}" destId="{28ED0102-DC66-4455-B14C-B00CA53EE017}" srcOrd="3" destOrd="0" presId="urn:microsoft.com/office/officeart/2008/layout/VerticalCurvedList"/>
    <dgm:cxn modelId="{3969EB1A-B38E-466B-B0B0-BA47AFE5F2E8}" type="presParOf" srcId="{A4AEFFDA-DD90-4F29-A4A6-74AC06BBCE3C}" destId="{3E83435D-C66B-493A-B729-A01ABA0D2B72}" srcOrd="4" destOrd="0" presId="urn:microsoft.com/office/officeart/2008/layout/VerticalCurvedList"/>
    <dgm:cxn modelId="{7637E18C-1A24-40EA-8F49-40202E8BDA12}" type="presParOf" srcId="{3E83435D-C66B-493A-B729-A01ABA0D2B72}" destId="{2BE6AD7D-A7F7-4B33-984F-541E798695A0}" srcOrd="0" destOrd="0" presId="urn:microsoft.com/office/officeart/2008/layout/VerticalCurvedList"/>
    <dgm:cxn modelId="{8988E524-F9D0-4B1D-AE5B-06444D98785E}" type="presParOf" srcId="{A4AEFFDA-DD90-4F29-A4A6-74AC06BBCE3C}" destId="{4F6C1FC0-B4D8-4720-9C99-AD87CDA89D54}" srcOrd="5" destOrd="0" presId="urn:microsoft.com/office/officeart/2008/layout/VerticalCurvedList"/>
    <dgm:cxn modelId="{103195C8-0A78-4042-B9E0-425E157A3184}" type="presParOf" srcId="{A4AEFFDA-DD90-4F29-A4A6-74AC06BBCE3C}" destId="{2CAC0659-89AA-49F5-A893-5C9239A18F21}" srcOrd="6" destOrd="0" presId="urn:microsoft.com/office/officeart/2008/layout/VerticalCurvedList"/>
    <dgm:cxn modelId="{9143B345-D9F6-481A-9ADC-B190CBCE80C7}" type="presParOf" srcId="{2CAC0659-89AA-49F5-A893-5C9239A18F21}" destId="{F2797D83-C756-4582-8EE2-4EF87AF5B199}" srcOrd="0" destOrd="0" presId="urn:microsoft.com/office/officeart/2008/layout/VerticalCurvedList"/>
    <dgm:cxn modelId="{D1E3AA97-3B78-4ED0-9510-DA3F2792535A}" type="presParOf" srcId="{A4AEFFDA-DD90-4F29-A4A6-74AC06BBCE3C}" destId="{3DC61E68-DC36-4D0A-B121-E2DF2E030C00}" srcOrd="7" destOrd="0" presId="urn:microsoft.com/office/officeart/2008/layout/VerticalCurvedList"/>
    <dgm:cxn modelId="{555C52D0-E27E-41C2-93F3-0CBC1C07E9BE}" type="presParOf" srcId="{A4AEFFDA-DD90-4F29-A4A6-74AC06BBCE3C}" destId="{5BA40B6D-37D8-4359-9506-237493318079}" srcOrd="8" destOrd="0" presId="urn:microsoft.com/office/officeart/2008/layout/VerticalCurvedList"/>
    <dgm:cxn modelId="{76E88173-702D-41BE-B794-2C6433E7E8D6}" type="presParOf" srcId="{5BA40B6D-37D8-4359-9506-237493318079}" destId="{0B6E68B8-46B7-4CBE-A462-F856B67389D6}" srcOrd="0" destOrd="0" presId="urn:microsoft.com/office/officeart/2008/layout/VerticalCurvedList"/>
    <dgm:cxn modelId="{F4A800E7-7688-4363-9D64-A7F79873AF83}" type="presParOf" srcId="{A4AEFFDA-DD90-4F29-A4A6-74AC06BBCE3C}" destId="{8036B106-6828-4866-8523-90FCABC3DCC4}" srcOrd="9" destOrd="0" presId="urn:microsoft.com/office/officeart/2008/layout/VerticalCurvedList"/>
    <dgm:cxn modelId="{3BAFFA84-0D73-43DB-9AD3-262ACF84448C}" type="presParOf" srcId="{A4AEFFDA-DD90-4F29-A4A6-74AC06BBCE3C}" destId="{AC6B6F0C-AE70-4709-98D6-EF5FB40438E8}" srcOrd="10" destOrd="0" presId="urn:microsoft.com/office/officeart/2008/layout/VerticalCurvedList"/>
    <dgm:cxn modelId="{626B2F94-364F-46E0-A8D0-678C18714F44}" type="presParOf" srcId="{AC6B6F0C-AE70-4709-98D6-EF5FB40438E8}" destId="{782558FC-72C2-4704-829F-7918E26780CC}" srcOrd="0" destOrd="0" presId="urn:microsoft.com/office/officeart/2008/layout/VerticalCurvedList"/>
    <dgm:cxn modelId="{722BCB58-0B44-4F2D-ABFA-4CBF9ED7C71D}" type="presParOf" srcId="{A4AEFFDA-DD90-4F29-A4A6-74AC06BBCE3C}" destId="{E519EF7D-01F4-4C52-AB6E-D801E0B17FBD}" srcOrd="11" destOrd="0" presId="urn:microsoft.com/office/officeart/2008/layout/VerticalCurvedList"/>
    <dgm:cxn modelId="{7B7D00D8-47BD-47F1-AFE4-28422778F29C}" type="presParOf" srcId="{A4AEFFDA-DD90-4F29-A4A6-74AC06BBCE3C}" destId="{BB0E0B64-B1F8-409C-BF72-6DA4CE327335}" srcOrd="12" destOrd="0" presId="urn:microsoft.com/office/officeart/2008/layout/VerticalCurvedList"/>
    <dgm:cxn modelId="{D1AE40DB-99E5-45A5-AF09-0E9FF5E1FC88}" type="presParOf" srcId="{BB0E0B64-B1F8-409C-BF72-6DA4CE327335}" destId="{5755AABF-2FBF-4FF6-ACF4-A4FEB092F70E}" srcOrd="0" destOrd="0" presId="urn:microsoft.com/office/officeart/2008/layout/VerticalCurvedList"/>
  </dgm:cxnLst>
  <dgm:bg>
    <a:effectLst>
      <a:outerShdw blurRad="50800" dist="50800" dir="5400000" algn="ctr" rotWithShape="0">
        <a:srgbClr val="92D050"/>
      </a:outerShdw>
    </a:effect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EBB44-1452-4EB6-BB17-BA2F2E98E2D5}">
      <dsp:nvSpPr>
        <dsp:cNvPr id="0" name=""/>
        <dsp:cNvSpPr/>
      </dsp:nvSpPr>
      <dsp:spPr>
        <a:xfrm>
          <a:off x="0" y="2209"/>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8A771-DB3F-446E-926F-5AC980F84F23}">
      <dsp:nvSpPr>
        <dsp:cNvPr id="0" name=""/>
        <dsp:cNvSpPr/>
      </dsp:nvSpPr>
      <dsp:spPr>
        <a:xfrm>
          <a:off x="0" y="2209"/>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baseline="0" dirty="0"/>
            <a:t>1. Introducción</a:t>
          </a:r>
          <a:endParaRPr lang="es-EC" sz="3200" kern="1200" baseline="0" dirty="0"/>
        </a:p>
      </dsp:txBody>
      <dsp:txXfrm>
        <a:off x="0" y="2209"/>
        <a:ext cx="10419471" cy="753590"/>
      </dsp:txXfrm>
    </dsp:sp>
    <dsp:sp modelId="{51EFA3CE-626B-4B9B-A19D-7A0F79EF079D}">
      <dsp:nvSpPr>
        <dsp:cNvPr id="0" name=""/>
        <dsp:cNvSpPr/>
      </dsp:nvSpPr>
      <dsp:spPr>
        <a:xfrm>
          <a:off x="0" y="755800"/>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D0365-240B-40E8-9308-B7EFCA3F00B7}">
      <dsp:nvSpPr>
        <dsp:cNvPr id="0" name=""/>
        <dsp:cNvSpPr/>
      </dsp:nvSpPr>
      <dsp:spPr>
        <a:xfrm>
          <a:off x="0" y="755800"/>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baseline="0" dirty="0"/>
            <a:t>2. Objetivos</a:t>
          </a:r>
          <a:endParaRPr lang="es-EC" sz="3200" kern="1200" baseline="0" dirty="0"/>
        </a:p>
      </dsp:txBody>
      <dsp:txXfrm>
        <a:off x="0" y="755800"/>
        <a:ext cx="10419471" cy="753590"/>
      </dsp:txXfrm>
    </dsp:sp>
    <dsp:sp modelId="{97C551AF-368E-4F15-91A2-5400EFC3DC33}">
      <dsp:nvSpPr>
        <dsp:cNvPr id="0" name=""/>
        <dsp:cNvSpPr/>
      </dsp:nvSpPr>
      <dsp:spPr>
        <a:xfrm>
          <a:off x="0" y="1509390"/>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FF434-E0B8-4B04-B0B1-CACE8C8AB6F0}">
      <dsp:nvSpPr>
        <dsp:cNvPr id="0" name=""/>
        <dsp:cNvSpPr/>
      </dsp:nvSpPr>
      <dsp:spPr>
        <a:xfrm>
          <a:off x="0" y="1509390"/>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3. Diseño</a:t>
          </a:r>
          <a:endParaRPr lang="es-EC" sz="3200" kern="1200" dirty="0"/>
        </a:p>
      </dsp:txBody>
      <dsp:txXfrm>
        <a:off x="0" y="1509390"/>
        <a:ext cx="10419471" cy="753590"/>
      </dsp:txXfrm>
    </dsp:sp>
    <dsp:sp modelId="{D9C37BF3-74A1-4ADC-A31E-309ABA96BA32}">
      <dsp:nvSpPr>
        <dsp:cNvPr id="0" name=""/>
        <dsp:cNvSpPr/>
      </dsp:nvSpPr>
      <dsp:spPr>
        <a:xfrm>
          <a:off x="0" y="2262981"/>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3CA60-97C0-44DE-8DA7-BF3AF3EF19E7}">
      <dsp:nvSpPr>
        <dsp:cNvPr id="0" name=""/>
        <dsp:cNvSpPr/>
      </dsp:nvSpPr>
      <dsp:spPr>
        <a:xfrm>
          <a:off x="0" y="2262981"/>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4. Implementación</a:t>
          </a:r>
          <a:endParaRPr lang="es-EC" sz="3200" kern="1200" dirty="0"/>
        </a:p>
      </dsp:txBody>
      <dsp:txXfrm>
        <a:off x="0" y="2262981"/>
        <a:ext cx="10419471" cy="753590"/>
      </dsp:txXfrm>
    </dsp:sp>
    <dsp:sp modelId="{F8CA9BE7-A17E-4BE0-AE24-B3FDE143698C}">
      <dsp:nvSpPr>
        <dsp:cNvPr id="0" name=""/>
        <dsp:cNvSpPr/>
      </dsp:nvSpPr>
      <dsp:spPr>
        <a:xfrm>
          <a:off x="0" y="3016572"/>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6DAA0-A8C1-45DE-968F-1D07FDAA4D67}">
      <dsp:nvSpPr>
        <dsp:cNvPr id="0" name=""/>
        <dsp:cNvSpPr/>
      </dsp:nvSpPr>
      <dsp:spPr>
        <a:xfrm>
          <a:off x="0" y="3016572"/>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5. Pruebas y Resultados</a:t>
          </a:r>
          <a:endParaRPr lang="es-EC" sz="3200" kern="1200" dirty="0"/>
        </a:p>
      </dsp:txBody>
      <dsp:txXfrm>
        <a:off x="0" y="3016572"/>
        <a:ext cx="10419471" cy="753590"/>
      </dsp:txXfrm>
    </dsp:sp>
    <dsp:sp modelId="{0CDB0695-AEB7-4244-B31B-CEA9A68CAAA1}">
      <dsp:nvSpPr>
        <dsp:cNvPr id="0" name=""/>
        <dsp:cNvSpPr/>
      </dsp:nvSpPr>
      <dsp:spPr>
        <a:xfrm>
          <a:off x="0" y="3770162"/>
          <a:ext cx="1041947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30AF5-B7C0-4B90-9E11-203476BCD68F}">
      <dsp:nvSpPr>
        <dsp:cNvPr id="0" name=""/>
        <dsp:cNvSpPr/>
      </dsp:nvSpPr>
      <dsp:spPr>
        <a:xfrm>
          <a:off x="0" y="3770162"/>
          <a:ext cx="10419471"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MX" sz="3200" kern="1200" dirty="0"/>
            <a:t>6. Conclusiones y Trabajos Futuros</a:t>
          </a:r>
          <a:endParaRPr lang="es-EC" sz="3200" kern="1200" dirty="0"/>
        </a:p>
      </dsp:txBody>
      <dsp:txXfrm>
        <a:off x="0" y="3770162"/>
        <a:ext cx="10419471" cy="75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0FF2C-B311-46EF-B5F1-0A196AC02838}">
      <dsp:nvSpPr>
        <dsp:cNvPr id="0" name=""/>
        <dsp:cNvSpPr/>
      </dsp:nvSpPr>
      <dsp:spPr>
        <a:xfrm>
          <a:off x="0" y="141839"/>
          <a:ext cx="4572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 sz="3300" kern="1200">
              <a:latin typeface="Arial"/>
            </a:rPr>
            <a:t>Metamodelo</a:t>
          </a:r>
          <a:endParaRPr lang="es-ES" sz="3300" kern="1200"/>
        </a:p>
      </dsp:txBody>
      <dsp:txXfrm>
        <a:off x="37696" y="179535"/>
        <a:ext cx="4496608" cy="696808"/>
      </dsp:txXfrm>
    </dsp:sp>
    <dsp:sp modelId="{869EAE33-8B45-4C07-B6D2-05412F56B906}">
      <dsp:nvSpPr>
        <dsp:cNvPr id="0" name=""/>
        <dsp:cNvSpPr/>
      </dsp:nvSpPr>
      <dsp:spPr>
        <a:xfrm>
          <a:off x="0" y="1009079"/>
          <a:ext cx="4572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s-ES" sz="3300" kern="1200">
              <a:latin typeface="Arial"/>
            </a:rPr>
            <a:t>Editor Gráfico</a:t>
          </a:r>
          <a:endParaRPr lang="es-ES" sz="3300" kern="1200"/>
        </a:p>
      </dsp:txBody>
      <dsp:txXfrm>
        <a:off x="37696" y="1046775"/>
        <a:ext cx="4496608" cy="696808"/>
      </dsp:txXfrm>
    </dsp:sp>
    <dsp:sp modelId="{EBEEE7BE-75A2-47C0-B6CD-F39FFF5FD795}">
      <dsp:nvSpPr>
        <dsp:cNvPr id="0" name=""/>
        <dsp:cNvSpPr/>
      </dsp:nvSpPr>
      <dsp:spPr>
        <a:xfrm>
          <a:off x="0" y="1876320"/>
          <a:ext cx="4572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s-ES" sz="3300" kern="1200">
              <a:latin typeface="Arial"/>
            </a:rPr>
            <a:t>Generación de Código</a:t>
          </a:r>
          <a:endParaRPr lang="es-ES" sz="3300" kern="1200"/>
        </a:p>
      </dsp:txBody>
      <dsp:txXfrm>
        <a:off x="37696" y="1914016"/>
        <a:ext cx="4496608" cy="696808"/>
      </dsp:txXfrm>
    </dsp:sp>
    <dsp:sp modelId="{D09B7639-5927-4EC1-89DD-DA957F8B5F2F}">
      <dsp:nvSpPr>
        <dsp:cNvPr id="0" name=""/>
        <dsp:cNvSpPr/>
      </dsp:nvSpPr>
      <dsp:spPr>
        <a:xfrm>
          <a:off x="0" y="2743560"/>
          <a:ext cx="45720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s-ES" sz="3300" kern="1200">
              <a:latin typeface="Arial"/>
            </a:rPr>
            <a:t>Aplicación Interactiva</a:t>
          </a:r>
        </a:p>
      </dsp:txBody>
      <dsp:txXfrm>
        <a:off x="37696" y="2781256"/>
        <a:ext cx="4496608"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41C6E-9DEF-41DE-8569-BF7954695096}">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F94DA-6C2C-423B-B729-E26F16B3B431}">
      <dsp:nvSpPr>
        <dsp:cNvPr id="0" name=""/>
        <dsp:cNvSpPr/>
      </dsp:nvSpPr>
      <dsp:spPr>
        <a:xfrm>
          <a:off x="364315" y="238337"/>
          <a:ext cx="9992672"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baseline="0" dirty="0"/>
            <a:t>Metamodelo</a:t>
          </a:r>
          <a:endParaRPr lang="es-EC" sz="2600" kern="1200" baseline="0" dirty="0"/>
        </a:p>
      </dsp:txBody>
      <dsp:txXfrm>
        <a:off x="364315" y="238337"/>
        <a:ext cx="9992672" cy="476493"/>
      </dsp:txXfrm>
    </dsp:sp>
    <dsp:sp modelId="{E839FA45-3ECA-4476-9A53-48C6A8B3C215}">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D0102-DC66-4455-B14C-B00CA53EE017}">
      <dsp:nvSpPr>
        <dsp:cNvPr id="0" name=""/>
        <dsp:cNvSpPr/>
      </dsp:nvSpPr>
      <dsp:spPr>
        <a:xfrm>
          <a:off x="756263" y="952986"/>
          <a:ext cx="9600724"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baseline="0" dirty="0"/>
            <a:t>Ingeniería basada en modelos</a:t>
          </a:r>
          <a:endParaRPr lang="es-EC" sz="2600" kern="1200" baseline="0" dirty="0"/>
        </a:p>
      </dsp:txBody>
      <dsp:txXfrm>
        <a:off x="756263" y="952986"/>
        <a:ext cx="9600724" cy="476493"/>
      </dsp:txXfrm>
    </dsp:sp>
    <dsp:sp modelId="{2BE6AD7D-A7F7-4B33-984F-541E798695A0}">
      <dsp:nvSpPr>
        <dsp:cNvPr id="0" name=""/>
        <dsp:cNvSpPr/>
      </dsp:nvSpPr>
      <dsp:spPr>
        <a:xfrm>
          <a:off x="458455" y="893425"/>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C1FC0-B4D8-4720-9C99-AD87CDA89D54}">
      <dsp:nvSpPr>
        <dsp:cNvPr id="0" name=""/>
        <dsp:cNvSpPr/>
      </dsp:nvSpPr>
      <dsp:spPr>
        <a:xfrm>
          <a:off x="935492" y="1667636"/>
          <a:ext cx="9421496"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Lenguaje de Dominio Específico</a:t>
          </a:r>
          <a:endParaRPr lang="es-EC" sz="2600" kern="1200" dirty="0"/>
        </a:p>
      </dsp:txBody>
      <dsp:txXfrm>
        <a:off x="935492" y="1667636"/>
        <a:ext cx="9421496" cy="476493"/>
      </dsp:txXfrm>
    </dsp:sp>
    <dsp:sp modelId="{F2797D83-C756-4582-8EE2-4EF87AF5B199}">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61E68-DC36-4D0A-B121-E2DF2E030C00}">
      <dsp:nvSpPr>
        <dsp:cNvPr id="0" name=""/>
        <dsp:cNvSpPr/>
      </dsp:nvSpPr>
      <dsp:spPr>
        <a:xfrm>
          <a:off x="935492" y="2381833"/>
          <a:ext cx="9421496"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API REST</a:t>
          </a:r>
          <a:endParaRPr lang="es-EC" sz="2600" kern="1200" dirty="0"/>
        </a:p>
      </dsp:txBody>
      <dsp:txXfrm>
        <a:off x="935492" y="2381833"/>
        <a:ext cx="9421496" cy="476493"/>
      </dsp:txXfrm>
    </dsp:sp>
    <dsp:sp modelId="{0B6E68B8-46B7-4CBE-A462-F856B67389D6}">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6B106-6828-4866-8523-90FCABC3DCC4}">
      <dsp:nvSpPr>
        <dsp:cNvPr id="0" name=""/>
        <dsp:cNvSpPr/>
      </dsp:nvSpPr>
      <dsp:spPr>
        <a:xfrm>
          <a:off x="756263" y="3096482"/>
          <a:ext cx="9600724"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err="1"/>
            <a:t>Node</a:t>
          </a:r>
          <a:r>
            <a:rPr lang="es-MX" sz="2600" kern="1200" dirty="0"/>
            <a:t>-RED</a:t>
          </a:r>
          <a:endParaRPr lang="es-EC" sz="2600" kern="1200" dirty="0"/>
        </a:p>
      </dsp:txBody>
      <dsp:txXfrm>
        <a:off x="756263" y="3096482"/>
        <a:ext cx="9600724" cy="476493"/>
      </dsp:txXfrm>
    </dsp:sp>
    <dsp:sp modelId="{782558FC-72C2-4704-829F-7918E26780CC}">
      <dsp:nvSpPr>
        <dsp:cNvPr id="0" name=""/>
        <dsp:cNvSpPr/>
      </dsp:nvSpPr>
      <dsp:spPr>
        <a:xfrm>
          <a:off x="458455" y="3036921"/>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9EF7D-01F4-4C52-AB6E-D801E0B17FBD}">
      <dsp:nvSpPr>
        <dsp:cNvPr id="0" name=""/>
        <dsp:cNvSpPr/>
      </dsp:nvSpPr>
      <dsp:spPr>
        <a:xfrm>
          <a:off x="364315" y="3811132"/>
          <a:ext cx="9992672" cy="4764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8217" tIns="66040" rIns="66040" bIns="66040" numCol="1" spcCol="1270" anchor="ctr" anchorCtr="0">
          <a:noAutofit/>
        </a:bodyPr>
        <a:lstStyle/>
        <a:p>
          <a:pPr marL="0" lvl="0" indent="0" algn="l" defTabSz="1155700">
            <a:lnSpc>
              <a:spcPct val="90000"/>
            </a:lnSpc>
            <a:spcBef>
              <a:spcPct val="0"/>
            </a:spcBef>
            <a:spcAft>
              <a:spcPct val="35000"/>
            </a:spcAft>
            <a:buNone/>
          </a:pPr>
          <a:r>
            <a:rPr lang="es-MX" sz="2600" kern="1200" dirty="0"/>
            <a:t>Aplicación Interactiva TDT</a:t>
          </a:r>
          <a:endParaRPr lang="es-EC" sz="2600" kern="1200" dirty="0"/>
        </a:p>
      </dsp:txBody>
      <dsp:txXfrm>
        <a:off x="364315" y="3811132"/>
        <a:ext cx="9992672" cy="476493"/>
      </dsp:txXfrm>
    </dsp:sp>
    <dsp:sp modelId="{5755AABF-2FBF-4FF6-ACF4-A4FEB092F70E}">
      <dsp:nvSpPr>
        <dsp:cNvPr id="0" name=""/>
        <dsp:cNvSpPr/>
      </dsp:nvSpPr>
      <dsp:spPr>
        <a:xfrm>
          <a:off x="66507" y="3751570"/>
          <a:ext cx="595616" cy="59561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FF4C-D052-451A-BF5D-B6CA7EEE3741}" type="datetimeFigureOut">
              <a:rPr lang="es-EC" smtClean="0"/>
              <a:t>14/2/2022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2FCF1-FCB9-4CBB-A6AB-05924CF18BB4}" type="slidenum">
              <a:rPr lang="es-EC" smtClean="0"/>
              <a:t>‹Nº›</a:t>
            </a:fld>
            <a:endParaRPr lang="es-EC"/>
          </a:p>
        </p:txBody>
      </p:sp>
    </p:spTree>
    <p:extLst>
      <p:ext uri="{BB962C8B-B14F-4D97-AF65-F5344CB8AC3E}">
        <p14:creationId xmlns:p14="http://schemas.microsoft.com/office/powerpoint/2010/main" val="235396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t>CÓDIGO: SGC.DI.269       VERSIÓN: 1.0        DICIEMBRE 13 2011</a:t>
            </a:r>
          </a:p>
        </p:txBody>
      </p:sp>
    </p:spTree>
    <p:extLst>
      <p:ext uri="{BB962C8B-B14F-4D97-AF65-F5344CB8AC3E}">
        <p14:creationId xmlns:p14="http://schemas.microsoft.com/office/powerpoint/2010/main" val="2776237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8290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12027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05407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17455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773102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00235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6652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35873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26606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96558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50619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70124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62591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4295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210316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07388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0515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94073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92970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55282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99026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72966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01310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6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endParaRPr lang="es-EC">
              <a:solidFill>
                <a:srgbClr val="000000"/>
              </a:solidFill>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44412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24219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1069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C">
              <a:solidFill>
                <a:srgbClr val="000000"/>
              </a:solidFill>
            </a:endParaRPr>
          </a:p>
        </p:txBody>
      </p:sp>
      <p:sp>
        <p:nvSpPr>
          <p:cNvPr id="3" name="2 Marcador de número de diapositiva"/>
          <p:cNvSpPr>
            <a:spLocks noGrp="1"/>
          </p:cNvSpPr>
          <p:nvPr>
            <p:ph type="sldNum" sz="quarter" idx="11"/>
          </p:nvPr>
        </p:nvSpPr>
        <p:spPr/>
        <p:txBody>
          <a:bodyPr/>
          <a:lstStyle/>
          <a:p>
            <a:r>
              <a:rPr lang="es-EC" b="1">
                <a:solidFill>
                  <a:srgbClr val="000000"/>
                </a:solidFill>
              </a:rPr>
              <a:t>VERSIÓN: </a:t>
            </a:r>
            <a:r>
              <a:rPr lang="es-EC">
                <a:solidFill>
                  <a:srgbClr val="000000"/>
                </a:solidFill>
              </a:rPr>
              <a:t>1.0</a:t>
            </a:r>
          </a:p>
        </p:txBody>
      </p:sp>
      <p:sp>
        <p:nvSpPr>
          <p:cNvPr id="4" name="3 Marcador de pie de página"/>
          <p:cNvSpPr>
            <a:spLocks noGrp="1"/>
          </p:cNvSpPr>
          <p:nvPr>
            <p:ph type="ftr" sz="quarter" idx="12"/>
          </p:nvPr>
        </p:nvSpPr>
        <p:spPr/>
        <p:txBody>
          <a:bodyPr/>
          <a:lstStyle/>
          <a:p>
            <a:endParaRPr lang="es-EC">
              <a:solidFill>
                <a:srgbClr val="000000"/>
              </a:solidFill>
            </a:endParaRPr>
          </a:p>
        </p:txBody>
      </p:sp>
    </p:spTree>
    <p:extLst>
      <p:ext uri="{BB962C8B-B14F-4D97-AF65-F5344CB8AC3E}">
        <p14:creationId xmlns:p14="http://schemas.microsoft.com/office/powerpoint/2010/main" val="17547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83744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94062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30921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4836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5485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37013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9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68771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84653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endParaRPr lang="es-EC">
              <a:solidFill>
                <a:srgbClr val="000000"/>
              </a:solidFill>
            </a:endParaRP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a:solidFill>
                <a:srgbClr val="000000"/>
              </a:solidFill>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p>
        </p:txBody>
      </p:sp>
      <p:pic>
        <p:nvPicPr>
          <p:cNvPr id="11" name="10 Imagen"/>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373829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e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5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70.png"/><Relationship Id="rId4" Type="http://schemas.openxmlformats.org/officeDocument/2006/relationships/image" Target="../media/image460.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946143" y="981931"/>
            <a:ext cx="9449705" cy="458587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UNIVERSIDAD DE LAS FUERZAS ARMADAS - “ESPE”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DEPARTAMENTO DE ELÉCTRICA, ELECTRÓNICA Y TELECOMUNICACIONES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CARRERA DE INGENIERÍA EN ELECTRÓNICA Y TELECOMUNICACIONES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“DISEÑO E IMPLEMENTACIÓN DE UN SISTEMA DE TELEVISIÓN DIGITAL INTERACTIVA APLICADA A INTERNET DE LAS COSAS PARA UN SISTEMA DE SMART AGRO”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AUTORES: </a:t>
            </a:r>
            <a:r>
              <a:rPr kumimoji="0" lang="es-ES" sz="16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GUERRERO TAMAYO ALEXANDER MAXIMILIANO</a:t>
            </a:r>
          </a:p>
          <a:p>
            <a:pPr algn="ctr">
              <a:defRPr/>
            </a:pPr>
            <a:r>
              <a:rPr lang="es-ES" sz="1600">
                <a:solidFill>
                  <a:srgbClr val="000000"/>
                </a:solidFill>
                <a:latin typeface="Roboto"/>
                <a:ea typeface="Roboto"/>
                <a:cs typeface="Times New Roman"/>
              </a:rPr>
              <a:t>           SAMANIEGO CHAMBA DANIEL ALEXANDER</a:t>
            </a:r>
            <a:endParaRPr lang="es-ES" sz="1600" i="0" u="none" strike="noStrike" kern="1200" cap="none" spc="0" normalizeH="0" baseline="0" noProof="0">
              <a:ln>
                <a:noFill/>
              </a:ln>
              <a:solidFill>
                <a:srgbClr val="000000"/>
              </a:solidFill>
              <a:effectLst/>
              <a:uLnTx/>
              <a:uFillTx/>
              <a:latin typeface="Roboto"/>
              <a:ea typeface="Roboto"/>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a:p>
            <a:pPr algn="ctr"/>
            <a:r>
              <a:rPr lang="es-EC" sz="1600" b="1">
                <a:solidFill>
                  <a:srgbClr val="000000"/>
                </a:solidFill>
                <a:latin typeface="Fira Sans" panose="020B0503050000020004" pitchFamily="34" charset="0"/>
                <a:ea typeface="Calibri" panose="020F0502020204030204" pitchFamily="34" charset="0"/>
                <a:cs typeface="Times New Roman" panose="02020603050405020304" pitchFamily="18" charset="0"/>
              </a:rPr>
              <a:t>DIRECTOR: </a:t>
            </a:r>
            <a:r>
              <a:rPr lang="es-EC" sz="1600">
                <a:solidFill>
                  <a:srgbClr val="000000"/>
                </a:solidFill>
                <a:latin typeface="Roboto" panose="02000000000000000000" pitchFamily="2" charset="0"/>
                <a:ea typeface="Roboto" panose="02000000000000000000" pitchFamily="2" charset="0"/>
                <a:cs typeface="Times New Roman" panose="02020603050405020304" pitchFamily="18" charset="0"/>
              </a:rPr>
              <a:t>ING. DARWIN OMAR ALULEMA FLORES, PhD.</a:t>
            </a:r>
          </a:p>
          <a:p>
            <a:pPr algn="ctr"/>
            <a:endParaRPr lang="es-EC" sz="1600">
              <a:solidFill>
                <a:srgbClr val="000000"/>
              </a:solidFill>
              <a:latin typeface="Fira Sans" panose="020B0503050000020004" pitchFamily="34" charset="0"/>
              <a:ea typeface="Calibri" panose="020F0502020204030204" pitchFamily="34" charset="0"/>
              <a:cs typeface="Times New Roman" panose="02020603050405020304" pitchFamily="18" charset="0"/>
            </a:endParaRPr>
          </a:p>
          <a:p>
            <a:pPr algn="ctr"/>
            <a:r>
              <a:rPr lang="es-EC" sz="1600" b="1">
                <a:solidFill>
                  <a:srgbClr val="000000"/>
                </a:solidFill>
                <a:latin typeface="Fira Sans" panose="020B0503050000020004" pitchFamily="34" charset="0"/>
                <a:ea typeface="Calibri" panose="020F0502020204030204" pitchFamily="34" charset="0"/>
                <a:cs typeface="Times New Roman" panose="02020603050405020304" pitchFamily="18" charset="0"/>
              </a:rPr>
              <a:t>QUITO-ECUADOR </a:t>
            </a:r>
          </a:p>
          <a:p>
            <a:pPr algn="ctr"/>
            <a:r>
              <a:rPr lang="es-EC" sz="1600" b="1">
                <a:solidFill>
                  <a:srgbClr val="000000"/>
                </a:solidFill>
                <a:latin typeface="Fira Sans" panose="020B0503050000020004" pitchFamily="34" charset="0"/>
                <a:ea typeface="Calibri" panose="020F0502020204030204" pitchFamily="34" charset="0"/>
                <a:cs typeface="Times New Roman" panose="02020603050405020304" pitchFamily="18" charset="0"/>
              </a:rPr>
              <a:t>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endParaRPr>
          </a:p>
        </p:txBody>
      </p:sp>
      <p:sp>
        <p:nvSpPr>
          <p:cNvPr id="2" name="Marcador de número de diapositiva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500" b="1" i="0" u="none" strike="noStrike" kern="1200" cap="none" spc="0" normalizeH="0" baseline="0" noProof="0">
                <a:ln>
                  <a:noFill/>
                </a:ln>
                <a:solidFill>
                  <a:srgbClr val="000000"/>
                </a:solidFill>
                <a:effectLst/>
                <a:uLnTx/>
                <a:uFillTx/>
                <a:latin typeface="Arial"/>
                <a:ea typeface="+mn-ea"/>
                <a:cs typeface="+mn-cs"/>
              </a:rPr>
              <a:t>VERSIÓN: </a:t>
            </a:r>
            <a:r>
              <a:rPr kumimoji="0" lang="es-EC" sz="500" b="0" i="0" u="none" strike="noStrike" kern="1200" cap="none" spc="0" normalizeH="0" baseline="0" noProof="0">
                <a:ln>
                  <a:noFill/>
                </a:ln>
                <a:solidFill>
                  <a:srgbClr val="000000"/>
                </a:solidFill>
                <a:effectLst/>
                <a:uLnTx/>
                <a:uFillTx/>
                <a:latin typeface="Arial"/>
                <a:ea typeface="+mn-ea"/>
                <a:cs typeface="+mn-cs"/>
              </a:rPr>
              <a:t>1.1</a:t>
            </a: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0D3019A-95A3-40A2-A5DC-A64EC40229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4743" y="14548"/>
            <a:ext cx="1277257" cy="11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6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a:t>
            </a: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D8B9A5AE-00FB-4F7C-BDD0-886B4357E6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a:extLst>
              <a:ext uri="{FF2B5EF4-FFF2-40B4-BE49-F238E27FC236}">
                <a16:creationId xmlns:a16="http://schemas.microsoft.com/office/drawing/2014/main" id="{779C6AB0-F176-4A88-BBF8-9EFB4D1615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1509336"/>
            <a:ext cx="12192000" cy="3839328"/>
          </a:xfrm>
          <a:prstGeom prst="rect">
            <a:avLst/>
          </a:prstGeom>
        </p:spPr>
      </p:pic>
      <p:sp>
        <p:nvSpPr>
          <p:cNvPr id="2" name="TextBox 3">
            <a:extLst>
              <a:ext uri="{FF2B5EF4-FFF2-40B4-BE49-F238E27FC236}">
                <a16:creationId xmlns:a16="http://schemas.microsoft.com/office/drawing/2014/main" id="{9372426D-1350-4DA2-AAAB-42007F30BFD0}"/>
              </a:ext>
            </a:extLst>
          </p:cNvPr>
          <p:cNvSpPr txBox="1"/>
          <p:nvPr/>
        </p:nvSpPr>
        <p:spPr>
          <a:xfrm>
            <a:off x="3780148" y="196137"/>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Metamodelo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31446B24-1789-4847-B609-DCB5A3715F51}"/>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8" name="Google Shape;3502;p37">
            <a:extLst>
              <a:ext uri="{FF2B5EF4-FFF2-40B4-BE49-F238E27FC236}">
                <a16:creationId xmlns:a16="http://schemas.microsoft.com/office/drawing/2014/main" id="{1CD1CED9-2106-4FA3-81D6-684BBA3D2385}"/>
              </a:ext>
            </a:extLst>
          </p:cNvPr>
          <p:cNvSpPr/>
          <p:nvPr/>
        </p:nvSpPr>
        <p:spPr>
          <a:xfrm>
            <a:off x="2575361"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74553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6">
            <a:extLst>
              <a:ext uri="{FF2B5EF4-FFF2-40B4-BE49-F238E27FC236}">
                <a16:creationId xmlns:a16="http://schemas.microsoft.com/office/drawing/2014/main" id="{8E44ACEE-2658-451C-97DF-05C654C4242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0060" y="1090185"/>
            <a:ext cx="10118783" cy="4720762"/>
          </a:xfrm>
          <a:prstGeom prst="rect">
            <a:avLst/>
          </a:prstGeom>
        </p:spPr>
      </p:pic>
      <p:sp>
        <p:nvSpPr>
          <p:cNvPr id="2" name="TextBox 3">
            <a:extLst>
              <a:ext uri="{FF2B5EF4-FFF2-40B4-BE49-F238E27FC236}">
                <a16:creationId xmlns:a16="http://schemas.microsoft.com/office/drawing/2014/main" id="{4EFE038E-84D2-4EE3-8CBB-42E436050F96}"/>
              </a:ext>
            </a:extLst>
          </p:cNvPr>
          <p:cNvSpPr txBox="1"/>
          <p:nvPr/>
        </p:nvSpPr>
        <p:spPr>
          <a:xfrm>
            <a:off x="3668457" y="238058"/>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Diagramas de Flujo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8" name="TextBox 3">
            <a:extLst>
              <a:ext uri="{FF2B5EF4-FFF2-40B4-BE49-F238E27FC236}">
                <a16:creationId xmlns:a16="http://schemas.microsoft.com/office/drawing/2014/main" id="{5C2B3209-A26A-4878-B972-18C43E64F379}"/>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0" name="Google Shape;3502;p37">
            <a:extLst>
              <a:ext uri="{FF2B5EF4-FFF2-40B4-BE49-F238E27FC236}">
                <a16:creationId xmlns:a16="http://schemas.microsoft.com/office/drawing/2014/main" id="{5C2C6D21-BCB3-4368-A893-38FE4510F439}"/>
              </a:ext>
            </a:extLst>
          </p:cNvPr>
          <p:cNvSpPr/>
          <p:nvPr/>
        </p:nvSpPr>
        <p:spPr>
          <a:xfrm>
            <a:off x="2499946"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2" name="TextBox 3">
            <a:extLst>
              <a:ext uri="{FF2B5EF4-FFF2-40B4-BE49-F238E27FC236}">
                <a16:creationId xmlns:a16="http://schemas.microsoft.com/office/drawing/2014/main" id="{3B697F5D-4B95-4540-A4C5-AE0DAF8B19E0}"/>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11</a:t>
            </a: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8AD7AC37-2D6D-4D07-91E7-7343A2E128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4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7">
            <a:extLst>
              <a:ext uri="{FF2B5EF4-FFF2-40B4-BE49-F238E27FC236}">
                <a16:creationId xmlns:a16="http://schemas.microsoft.com/office/drawing/2014/main" id="{06711EEB-5F46-47FD-B679-F232601EE1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50853" y="1151509"/>
            <a:ext cx="7631502" cy="4713132"/>
          </a:xfrm>
          <a:prstGeom prst="rect">
            <a:avLst/>
          </a:prstGeom>
        </p:spPr>
      </p:pic>
      <p:sp>
        <p:nvSpPr>
          <p:cNvPr id="12" name="TextBox 3">
            <a:extLst>
              <a:ext uri="{FF2B5EF4-FFF2-40B4-BE49-F238E27FC236}">
                <a16:creationId xmlns:a16="http://schemas.microsoft.com/office/drawing/2014/main" id="{33830E22-7FBF-4A34-8181-5218D4F6CF54}"/>
              </a:ext>
            </a:extLst>
          </p:cNvPr>
          <p:cNvSpPr txBox="1"/>
          <p:nvPr/>
        </p:nvSpPr>
        <p:spPr>
          <a:xfrm>
            <a:off x="3668457" y="238058"/>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Diagramas de Flujo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4" name="TextBox 3">
            <a:extLst>
              <a:ext uri="{FF2B5EF4-FFF2-40B4-BE49-F238E27FC236}">
                <a16:creationId xmlns:a16="http://schemas.microsoft.com/office/drawing/2014/main" id="{FE07DF7D-BD9D-4B2E-B5C6-BC7FBE202DFB}"/>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6" name="Google Shape;3502;p37">
            <a:extLst>
              <a:ext uri="{FF2B5EF4-FFF2-40B4-BE49-F238E27FC236}">
                <a16:creationId xmlns:a16="http://schemas.microsoft.com/office/drawing/2014/main" id="{B952E613-363D-4624-8016-ED39FCB9541A}"/>
              </a:ext>
            </a:extLst>
          </p:cNvPr>
          <p:cNvSpPr/>
          <p:nvPr/>
        </p:nvSpPr>
        <p:spPr>
          <a:xfrm>
            <a:off x="2499946"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TextBox 3">
            <a:extLst>
              <a:ext uri="{FF2B5EF4-FFF2-40B4-BE49-F238E27FC236}">
                <a16:creationId xmlns:a16="http://schemas.microsoft.com/office/drawing/2014/main" id="{AE4C4487-AFC4-4EB7-A26A-BAA4B0D3B410}"/>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1" dirty="0">
                <a:solidFill>
                  <a:srgbClr val="000000"/>
                </a:solidFill>
                <a:latin typeface="Times New Roman" panose="02020603050405020304" pitchFamily="18" charset="0"/>
                <a:cs typeface="Times New Roman" panose="02020603050405020304" pitchFamily="18" charset="0"/>
              </a:rPr>
              <a:t>12</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4C145CEB-BA98-4716-9342-8E568900B1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3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7">
            <a:extLst>
              <a:ext uri="{FF2B5EF4-FFF2-40B4-BE49-F238E27FC236}">
                <a16:creationId xmlns:a16="http://schemas.microsoft.com/office/drawing/2014/main" id="{A6CED881-6F2E-4752-9945-774DE58BB3B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60099" y="1269745"/>
            <a:ext cx="10161916" cy="4634811"/>
          </a:xfrm>
          <a:prstGeom prst="rect">
            <a:avLst/>
          </a:prstGeom>
        </p:spPr>
      </p:pic>
      <p:sp>
        <p:nvSpPr>
          <p:cNvPr id="13" name="TextBox 3">
            <a:extLst>
              <a:ext uri="{FF2B5EF4-FFF2-40B4-BE49-F238E27FC236}">
                <a16:creationId xmlns:a16="http://schemas.microsoft.com/office/drawing/2014/main" id="{EC0F9E5D-7B1E-4BDD-B8EF-F12FBBD67AE6}"/>
              </a:ext>
            </a:extLst>
          </p:cNvPr>
          <p:cNvSpPr txBox="1"/>
          <p:nvPr/>
        </p:nvSpPr>
        <p:spPr>
          <a:xfrm>
            <a:off x="3668457" y="238058"/>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Diagramas de Flujo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3">
            <a:extLst>
              <a:ext uri="{FF2B5EF4-FFF2-40B4-BE49-F238E27FC236}">
                <a16:creationId xmlns:a16="http://schemas.microsoft.com/office/drawing/2014/main" id="{7BA62A1F-4355-4BA8-85C4-CFA73E8C90CA}"/>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7" name="Google Shape;3502;p37">
            <a:extLst>
              <a:ext uri="{FF2B5EF4-FFF2-40B4-BE49-F238E27FC236}">
                <a16:creationId xmlns:a16="http://schemas.microsoft.com/office/drawing/2014/main" id="{475CD77D-3B83-4CC2-9591-7D4FA81DA33D}"/>
              </a:ext>
            </a:extLst>
          </p:cNvPr>
          <p:cNvSpPr/>
          <p:nvPr/>
        </p:nvSpPr>
        <p:spPr>
          <a:xfrm>
            <a:off x="2499946"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TextBox 3">
            <a:extLst>
              <a:ext uri="{FF2B5EF4-FFF2-40B4-BE49-F238E27FC236}">
                <a16:creationId xmlns:a16="http://schemas.microsoft.com/office/drawing/2014/main" id="{7DCE3790-AE7B-431D-BAF6-B95662486E22}"/>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13</a:t>
            </a: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860B8194-3C06-4399-B21A-7D5953FE0F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1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14</a:t>
            </a: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3DE6B4A0-DD6B-4913-9F8E-F5FF09628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88B716B5-BDB6-4D99-AEA4-5FA1D4DC5F95}"/>
              </a:ext>
            </a:extLst>
          </p:cNvPr>
          <p:cNvSpPr txBox="1"/>
          <p:nvPr/>
        </p:nvSpPr>
        <p:spPr>
          <a:xfrm>
            <a:off x="1043797" y="657100"/>
            <a:ext cx="3010773" cy="400110"/>
          </a:xfrm>
          <a:prstGeom prst="rect">
            <a:avLst/>
          </a:prstGeom>
          <a:noFill/>
        </p:spPr>
        <p:txBody>
          <a:bodyPr wrap="square" lIns="91440" tIns="45720" rIns="91440" bIns="45720" rtlCol="0" anchor="t">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2000">
                <a:solidFill>
                  <a:srgbClr val="000000"/>
                </a:solidFill>
                <a:latin typeface="Roboto"/>
                <a:ea typeface="Roboto"/>
                <a:cs typeface="Times New Roman"/>
              </a:rPr>
              <a:t>Sirius</a:t>
            </a:r>
            <a:endParaRPr kumimoji="0" lang="es-ES" sz="20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pic>
        <p:nvPicPr>
          <p:cNvPr id="8" name="Imagen 9">
            <a:extLst>
              <a:ext uri="{FF2B5EF4-FFF2-40B4-BE49-F238E27FC236}">
                <a16:creationId xmlns:a16="http://schemas.microsoft.com/office/drawing/2014/main" id="{44AA96A9-45C5-488E-94D2-2E2BD0E0E693}"/>
              </a:ext>
            </a:extLst>
          </p:cNvPr>
          <p:cNvPicPr>
            <a:picLocks noChangeAspect="1"/>
          </p:cNvPicPr>
          <p:nvPr/>
        </p:nvPicPr>
        <p:blipFill>
          <a:blip r:embed="rId4"/>
          <a:stretch>
            <a:fillRect/>
          </a:stretch>
        </p:blipFill>
        <p:spPr>
          <a:xfrm>
            <a:off x="922869" y="1405631"/>
            <a:ext cx="3252628" cy="4193891"/>
          </a:xfrm>
          <a:prstGeom prst="rect">
            <a:avLst/>
          </a:prstGeom>
        </p:spPr>
      </p:pic>
      <p:pic>
        <p:nvPicPr>
          <p:cNvPr id="10" name="Imagen 10" descr="Interfaz de usuario gráfica, Aplicación&#10;&#10;Descripción generada automáticamente">
            <a:extLst>
              <a:ext uri="{FF2B5EF4-FFF2-40B4-BE49-F238E27FC236}">
                <a16:creationId xmlns:a16="http://schemas.microsoft.com/office/drawing/2014/main" id="{A44E9124-611B-496B-BE9B-73C3DB439180}"/>
              </a:ext>
            </a:extLst>
          </p:cNvPr>
          <p:cNvPicPr>
            <a:picLocks noChangeAspect="1"/>
          </p:cNvPicPr>
          <p:nvPr/>
        </p:nvPicPr>
        <p:blipFill>
          <a:blip r:embed="rId5"/>
          <a:stretch>
            <a:fillRect/>
          </a:stretch>
        </p:blipFill>
        <p:spPr>
          <a:xfrm>
            <a:off x="4710023" y="1028069"/>
            <a:ext cx="5866143" cy="1598029"/>
          </a:xfrm>
          <a:prstGeom prst="rect">
            <a:avLst/>
          </a:prstGeom>
        </p:spPr>
      </p:pic>
      <p:pic>
        <p:nvPicPr>
          <p:cNvPr id="11" name="Imagen 11" descr="Interfaz de usuario gráfica, Aplicación&#10;&#10;Descripción generada automáticamente">
            <a:extLst>
              <a:ext uri="{FF2B5EF4-FFF2-40B4-BE49-F238E27FC236}">
                <a16:creationId xmlns:a16="http://schemas.microsoft.com/office/drawing/2014/main" id="{09E4632F-9FCF-4C42-8259-673C6644B536}"/>
              </a:ext>
            </a:extLst>
          </p:cNvPr>
          <p:cNvPicPr>
            <a:picLocks noChangeAspect="1"/>
          </p:cNvPicPr>
          <p:nvPr/>
        </p:nvPicPr>
        <p:blipFill>
          <a:blip r:embed="rId6"/>
          <a:stretch>
            <a:fillRect/>
          </a:stretch>
        </p:blipFill>
        <p:spPr>
          <a:xfrm>
            <a:off x="4714516" y="2760681"/>
            <a:ext cx="5861650" cy="1583461"/>
          </a:xfrm>
          <a:prstGeom prst="rect">
            <a:avLst/>
          </a:prstGeom>
        </p:spPr>
      </p:pic>
      <p:pic>
        <p:nvPicPr>
          <p:cNvPr id="12" name="Imagen 12" descr="Interfaz de usuario gráfica, Aplicación&#10;&#10;Descripción generada automáticamente">
            <a:extLst>
              <a:ext uri="{FF2B5EF4-FFF2-40B4-BE49-F238E27FC236}">
                <a16:creationId xmlns:a16="http://schemas.microsoft.com/office/drawing/2014/main" id="{572D6BE1-8F9B-4D82-BE5E-3B0CE0851A77}"/>
              </a:ext>
            </a:extLst>
          </p:cNvPr>
          <p:cNvPicPr>
            <a:picLocks noChangeAspect="1"/>
          </p:cNvPicPr>
          <p:nvPr/>
        </p:nvPicPr>
        <p:blipFill>
          <a:blip r:embed="rId7"/>
          <a:stretch>
            <a:fillRect/>
          </a:stretch>
        </p:blipFill>
        <p:spPr>
          <a:xfrm>
            <a:off x="4710023" y="4496610"/>
            <a:ext cx="5861650" cy="1389164"/>
          </a:xfrm>
          <a:prstGeom prst="rect">
            <a:avLst/>
          </a:prstGeom>
        </p:spPr>
      </p:pic>
      <p:sp>
        <p:nvSpPr>
          <p:cNvPr id="2" name="TextBox 3">
            <a:extLst>
              <a:ext uri="{FF2B5EF4-FFF2-40B4-BE49-F238E27FC236}">
                <a16:creationId xmlns:a16="http://schemas.microsoft.com/office/drawing/2014/main" id="{D9BF04BC-A8BC-41A0-8C4A-DF80F26C7ACF}"/>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Editor Gráfico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C1CB0ADA-5D4D-41C6-B570-2F365D51D215}"/>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IMPLEMENTACIÓN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5" name="Google Shape;3502;p37">
            <a:extLst>
              <a:ext uri="{FF2B5EF4-FFF2-40B4-BE49-F238E27FC236}">
                <a16:creationId xmlns:a16="http://schemas.microsoft.com/office/drawing/2014/main" id="{B81BA10C-B27F-4FA8-8008-733F76BFC660}"/>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22409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7" descr="Interfaz de usuario gráfica, Texto, Aplicación&#10;&#10;Descripción generada automáticamente">
            <a:extLst>
              <a:ext uri="{FF2B5EF4-FFF2-40B4-BE49-F238E27FC236}">
                <a16:creationId xmlns:a16="http://schemas.microsoft.com/office/drawing/2014/main" id="{BE4CD97A-3440-459D-8486-92E767ED7FE6}"/>
              </a:ext>
            </a:extLst>
          </p:cNvPr>
          <p:cNvPicPr>
            <a:picLocks noChangeAspect="1"/>
          </p:cNvPicPr>
          <p:nvPr/>
        </p:nvPicPr>
        <p:blipFill>
          <a:blip r:embed="rId2"/>
          <a:stretch>
            <a:fillRect/>
          </a:stretch>
        </p:blipFill>
        <p:spPr>
          <a:xfrm>
            <a:off x="1771650" y="1059815"/>
            <a:ext cx="7677150" cy="4471670"/>
          </a:xfrm>
          <a:prstGeom prst="rect">
            <a:avLst/>
          </a:prstGeom>
        </p:spPr>
      </p:pic>
      <p:sp>
        <p:nvSpPr>
          <p:cNvPr id="12" name="TextBox 3">
            <a:extLst>
              <a:ext uri="{FF2B5EF4-FFF2-40B4-BE49-F238E27FC236}">
                <a16:creationId xmlns:a16="http://schemas.microsoft.com/office/drawing/2014/main" id="{ECF4D1D5-54C4-4562-B515-F540BD7EDE1A}"/>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Editor Gráfico</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4" name="TextBox 3">
            <a:extLst>
              <a:ext uri="{FF2B5EF4-FFF2-40B4-BE49-F238E27FC236}">
                <a16:creationId xmlns:a16="http://schemas.microsoft.com/office/drawing/2014/main" id="{2AB3FCA0-1A6E-4EC4-9E2C-41583CCCDF89}"/>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IMPLEMENTACIÓN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6" name="Google Shape;3502;p37">
            <a:extLst>
              <a:ext uri="{FF2B5EF4-FFF2-40B4-BE49-F238E27FC236}">
                <a16:creationId xmlns:a16="http://schemas.microsoft.com/office/drawing/2014/main" id="{ACB4040F-579D-4591-B17C-24B405ECDD54}"/>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TextBox 3">
            <a:extLst>
              <a:ext uri="{FF2B5EF4-FFF2-40B4-BE49-F238E27FC236}">
                <a16:creationId xmlns:a16="http://schemas.microsoft.com/office/drawing/2014/main" id="{27B3B6DF-FDED-4332-BE2A-46E3AAA18EC8}"/>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a:t>
            </a: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C65ED3C7-D6FC-477E-B9B4-D75C771ED2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3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18A429-C0D9-409F-9CBB-B2FF05A8A9D1}"/>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Transformación </a:t>
            </a: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M2T</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6" name="TextBox 3">
            <a:extLst>
              <a:ext uri="{FF2B5EF4-FFF2-40B4-BE49-F238E27FC236}">
                <a16:creationId xmlns:a16="http://schemas.microsoft.com/office/drawing/2014/main" id="{9BC0B908-E5C0-4470-8EB4-5476BEC580DD}"/>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IMPLEMENTACIÓN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8" name="Google Shape;3502;p37">
            <a:extLst>
              <a:ext uri="{FF2B5EF4-FFF2-40B4-BE49-F238E27FC236}">
                <a16:creationId xmlns:a16="http://schemas.microsoft.com/office/drawing/2014/main" id="{D7B48330-1CBF-4CBA-8DA7-C3998E8A4880}"/>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9" name="Imagen 8">
            <a:extLst>
              <a:ext uri="{FF2B5EF4-FFF2-40B4-BE49-F238E27FC236}">
                <a16:creationId xmlns:a16="http://schemas.microsoft.com/office/drawing/2014/main" id="{9F50DE2F-ECA7-43F4-BA59-08A49CD536D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620" y="2546848"/>
            <a:ext cx="3866815" cy="2699697"/>
          </a:xfrm>
          <a:prstGeom prst="rect">
            <a:avLst/>
          </a:prstGeom>
          <a:noFill/>
          <a:ln>
            <a:solidFill>
              <a:schemeClr val="accent1">
                <a:lumMod val="10000"/>
              </a:schemeClr>
            </a:solidFill>
          </a:ln>
        </p:spPr>
      </p:pic>
      <p:pic>
        <p:nvPicPr>
          <p:cNvPr id="10" name="Imagen 9">
            <a:extLst>
              <a:ext uri="{FF2B5EF4-FFF2-40B4-BE49-F238E27FC236}">
                <a16:creationId xmlns:a16="http://schemas.microsoft.com/office/drawing/2014/main" id="{4211A937-0EC1-4423-8208-A63A6C609F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6768" y="2546848"/>
            <a:ext cx="3957240" cy="2699697"/>
          </a:xfrm>
          <a:prstGeom prst="rect">
            <a:avLst/>
          </a:prstGeom>
          <a:noFill/>
          <a:ln>
            <a:solidFill>
              <a:schemeClr val="accent5">
                <a:lumMod val="50000"/>
              </a:schemeClr>
            </a:solidFill>
          </a:ln>
        </p:spPr>
      </p:pic>
      <p:pic>
        <p:nvPicPr>
          <p:cNvPr id="12" name="Imagen 11">
            <a:extLst>
              <a:ext uri="{FF2B5EF4-FFF2-40B4-BE49-F238E27FC236}">
                <a16:creationId xmlns:a16="http://schemas.microsoft.com/office/drawing/2014/main" id="{4779DB75-35BA-4A7D-82F4-1D302B2C1B5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0056" y="2546849"/>
            <a:ext cx="3304090" cy="2699696"/>
          </a:xfrm>
          <a:prstGeom prst="rect">
            <a:avLst/>
          </a:prstGeom>
          <a:noFill/>
          <a:ln>
            <a:solidFill>
              <a:schemeClr val="accent1">
                <a:lumMod val="25000"/>
              </a:schemeClr>
            </a:solidFill>
          </a:ln>
        </p:spPr>
      </p:pic>
      <p:sp>
        <p:nvSpPr>
          <p:cNvPr id="14" name="TextBox 3">
            <a:extLst>
              <a:ext uri="{FF2B5EF4-FFF2-40B4-BE49-F238E27FC236}">
                <a16:creationId xmlns:a16="http://schemas.microsoft.com/office/drawing/2014/main" id="{D22CE2FA-F9D9-4668-9D75-2203EE6ECBFC}"/>
              </a:ext>
            </a:extLst>
          </p:cNvPr>
          <p:cNvSpPr txBox="1"/>
          <p:nvPr/>
        </p:nvSpPr>
        <p:spPr>
          <a:xfrm>
            <a:off x="1297730" y="1472816"/>
            <a:ext cx="2062302" cy="400110"/>
          </a:xfrm>
          <a:prstGeom prst="rect">
            <a:avLst/>
          </a:prstGeom>
          <a:noFill/>
          <a:ln>
            <a:solidFill>
              <a:schemeClr val="accent1">
                <a:lumMod val="1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Controladores</a:t>
            </a:r>
          </a:p>
        </p:txBody>
      </p:sp>
      <p:sp>
        <p:nvSpPr>
          <p:cNvPr id="16" name="TextBox 3">
            <a:extLst>
              <a:ext uri="{FF2B5EF4-FFF2-40B4-BE49-F238E27FC236}">
                <a16:creationId xmlns:a16="http://schemas.microsoft.com/office/drawing/2014/main" id="{D770903D-2F1A-4C78-A013-C3A325ACF335}"/>
              </a:ext>
            </a:extLst>
          </p:cNvPr>
          <p:cNvSpPr txBox="1"/>
          <p:nvPr/>
        </p:nvSpPr>
        <p:spPr>
          <a:xfrm>
            <a:off x="5020950" y="1479235"/>
            <a:ext cx="2062302" cy="400110"/>
          </a:xfrm>
          <a:prstGeom prst="rect">
            <a:avLst/>
          </a:prstGeom>
          <a:noFill/>
          <a:ln>
            <a:solidFill>
              <a:schemeClr val="accent1">
                <a:lumMod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Sensores</a:t>
            </a:r>
          </a:p>
        </p:txBody>
      </p:sp>
      <p:sp>
        <p:nvSpPr>
          <p:cNvPr id="18" name="TextBox 3">
            <a:extLst>
              <a:ext uri="{FF2B5EF4-FFF2-40B4-BE49-F238E27FC236}">
                <a16:creationId xmlns:a16="http://schemas.microsoft.com/office/drawing/2014/main" id="{6A0AFA0D-0C80-40F3-8DB7-89C47F4FC878}"/>
              </a:ext>
            </a:extLst>
          </p:cNvPr>
          <p:cNvSpPr txBox="1"/>
          <p:nvPr/>
        </p:nvSpPr>
        <p:spPr>
          <a:xfrm>
            <a:off x="8924237" y="1472816"/>
            <a:ext cx="2062302" cy="40011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Actuadores</a:t>
            </a:r>
          </a:p>
        </p:txBody>
      </p:sp>
      <p:sp>
        <p:nvSpPr>
          <p:cNvPr id="20" name="TextBox 3">
            <a:extLst>
              <a:ext uri="{FF2B5EF4-FFF2-40B4-BE49-F238E27FC236}">
                <a16:creationId xmlns:a16="http://schemas.microsoft.com/office/drawing/2014/main" id="{98C87E78-3D35-40AF-AA0E-A3C7D84D4B41}"/>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16</a:t>
            </a: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12173C3C-1B48-40FB-94F5-C2DF1AA163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2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E06D87-9A26-42D3-A5D2-9A73038A75E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190" y="1901204"/>
            <a:ext cx="5038363" cy="2654300"/>
          </a:xfrm>
          <a:prstGeom prst="rect">
            <a:avLst/>
          </a:prstGeom>
          <a:noFill/>
          <a:ln>
            <a:solidFill>
              <a:schemeClr val="accent5">
                <a:lumMod val="25000"/>
              </a:schemeClr>
            </a:solidFill>
            <a:prstDash val="lgDash"/>
          </a:ln>
        </p:spPr>
      </p:pic>
      <p:sp>
        <p:nvSpPr>
          <p:cNvPr id="5" name="TextBox 3">
            <a:extLst>
              <a:ext uri="{FF2B5EF4-FFF2-40B4-BE49-F238E27FC236}">
                <a16:creationId xmlns:a16="http://schemas.microsoft.com/office/drawing/2014/main" id="{06080B36-66C8-4915-8E3A-16B2ED94F992}"/>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Transformación </a:t>
            </a: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M2T</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7" name="TextBox 3">
            <a:extLst>
              <a:ext uri="{FF2B5EF4-FFF2-40B4-BE49-F238E27FC236}">
                <a16:creationId xmlns:a16="http://schemas.microsoft.com/office/drawing/2014/main" id="{9C21D199-7A67-4252-80C3-6DF5415FDFE9}"/>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IMPLEMENTACIÓN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9" name="Google Shape;3502;p37">
            <a:extLst>
              <a:ext uri="{FF2B5EF4-FFF2-40B4-BE49-F238E27FC236}">
                <a16:creationId xmlns:a16="http://schemas.microsoft.com/office/drawing/2014/main" id="{878B8208-F23E-4B86-A23B-44678F19F8D1}"/>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0" name="Imagen 9">
            <a:extLst>
              <a:ext uri="{FF2B5EF4-FFF2-40B4-BE49-F238E27FC236}">
                <a16:creationId xmlns:a16="http://schemas.microsoft.com/office/drawing/2014/main" id="{1F32B406-5B70-45A7-B744-DDD334BC786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8711" y="3319479"/>
            <a:ext cx="5410200" cy="2505075"/>
          </a:xfrm>
          <a:prstGeom prst="rect">
            <a:avLst/>
          </a:prstGeom>
          <a:noFill/>
          <a:ln>
            <a:solidFill>
              <a:srgbClr val="4597A0"/>
            </a:solidFill>
          </a:ln>
        </p:spPr>
      </p:pic>
      <p:pic>
        <p:nvPicPr>
          <p:cNvPr id="12" name="Imagen 11">
            <a:extLst>
              <a:ext uri="{FF2B5EF4-FFF2-40B4-BE49-F238E27FC236}">
                <a16:creationId xmlns:a16="http://schemas.microsoft.com/office/drawing/2014/main" id="{88348291-E952-4C50-AE15-13F81F63D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4820" y="969113"/>
            <a:ext cx="3655878" cy="2023638"/>
          </a:xfrm>
          <a:prstGeom prst="rect">
            <a:avLst/>
          </a:prstGeom>
          <a:ln>
            <a:solidFill>
              <a:schemeClr val="tx1"/>
            </a:solidFill>
            <a:prstDash val="sysDot"/>
          </a:ln>
        </p:spPr>
      </p:pic>
      <p:sp>
        <p:nvSpPr>
          <p:cNvPr id="14" name="TextBox 3">
            <a:extLst>
              <a:ext uri="{FF2B5EF4-FFF2-40B4-BE49-F238E27FC236}">
                <a16:creationId xmlns:a16="http://schemas.microsoft.com/office/drawing/2014/main" id="{F7AEF8DB-1BAC-4C4B-A06A-8A9EC570854D}"/>
              </a:ext>
            </a:extLst>
          </p:cNvPr>
          <p:cNvSpPr txBox="1"/>
          <p:nvPr/>
        </p:nvSpPr>
        <p:spPr>
          <a:xfrm>
            <a:off x="1278877" y="860074"/>
            <a:ext cx="206230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Servicios Web</a:t>
            </a:r>
            <a:endPar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6" name="TextBox 3">
            <a:extLst>
              <a:ext uri="{FF2B5EF4-FFF2-40B4-BE49-F238E27FC236}">
                <a16:creationId xmlns:a16="http://schemas.microsoft.com/office/drawing/2014/main" id="{438F66C7-AC96-4667-BCD7-A1181B8BCC02}"/>
              </a:ext>
            </a:extLst>
          </p:cNvPr>
          <p:cNvSpPr txBox="1"/>
          <p:nvPr/>
        </p:nvSpPr>
        <p:spPr>
          <a:xfrm>
            <a:off x="3254253" y="3964424"/>
            <a:ext cx="206230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err="1">
                <a:solidFill>
                  <a:srgbClr val="000000"/>
                </a:solidFill>
                <a:latin typeface="Roboto" panose="02000000000000000000" pitchFamily="2" charset="0"/>
                <a:ea typeface="Roboto" panose="02000000000000000000" pitchFamily="2" charset="0"/>
                <a:cs typeface="Times New Roman" panose="02020603050405020304" pitchFamily="18" charset="0"/>
              </a:rPr>
              <a:t>Node</a:t>
            </a: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-RED</a:t>
            </a:r>
            <a:endPar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8" name="TextBox 3">
            <a:extLst>
              <a:ext uri="{FF2B5EF4-FFF2-40B4-BE49-F238E27FC236}">
                <a16:creationId xmlns:a16="http://schemas.microsoft.com/office/drawing/2014/main" id="{A98EB3B4-4C8D-4CB0-A043-2A2D572A43ED}"/>
              </a:ext>
            </a:extLst>
          </p:cNvPr>
          <p:cNvSpPr txBox="1"/>
          <p:nvPr/>
        </p:nvSpPr>
        <p:spPr>
          <a:xfrm>
            <a:off x="4989965" y="1204954"/>
            <a:ext cx="206230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Bases de datos</a:t>
            </a:r>
            <a:endPar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20" name="TextBox 3">
            <a:extLst>
              <a:ext uri="{FF2B5EF4-FFF2-40B4-BE49-F238E27FC236}">
                <a16:creationId xmlns:a16="http://schemas.microsoft.com/office/drawing/2014/main" id="{2B7E4295-0C31-4231-9260-54D112148342}"/>
              </a:ext>
            </a:extLst>
          </p:cNvPr>
          <p:cNvSpPr txBox="1"/>
          <p:nvPr/>
        </p:nvSpPr>
        <p:spPr>
          <a:xfrm>
            <a:off x="6021116" y="5137531"/>
            <a:ext cx="206230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Orquestador</a:t>
            </a:r>
          </a:p>
        </p:txBody>
      </p:sp>
      <p:sp>
        <p:nvSpPr>
          <p:cNvPr id="22" name="TextBox 3">
            <a:extLst>
              <a:ext uri="{FF2B5EF4-FFF2-40B4-BE49-F238E27FC236}">
                <a16:creationId xmlns:a16="http://schemas.microsoft.com/office/drawing/2014/main" id="{FC6525B2-6C47-44BD-A14E-2D22612363EE}"/>
              </a:ext>
            </a:extLst>
          </p:cNvPr>
          <p:cNvSpPr txBox="1"/>
          <p:nvPr/>
        </p:nvSpPr>
        <p:spPr>
          <a:xfrm>
            <a:off x="-1"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1" dirty="0">
                <a:solidFill>
                  <a:srgbClr val="000000"/>
                </a:solidFill>
                <a:latin typeface="Times New Roman" panose="02020603050405020304" pitchFamily="18" charset="0"/>
                <a:cs typeface="Times New Roman" panose="02020603050405020304" pitchFamily="18" charset="0"/>
              </a:rPr>
              <a:t>17</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81D6C383-38D2-40EF-BDD8-C4B56A3D02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8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74E081-D137-4A29-9644-F2FB62AEF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568" y="1353733"/>
            <a:ext cx="5490432" cy="1934851"/>
          </a:xfrm>
          <a:prstGeom prst="rect">
            <a:avLst/>
          </a:prstGeom>
        </p:spPr>
      </p:pic>
      <p:pic>
        <p:nvPicPr>
          <p:cNvPr id="4" name="Imagen 3">
            <a:extLst>
              <a:ext uri="{FF2B5EF4-FFF2-40B4-BE49-F238E27FC236}">
                <a16:creationId xmlns:a16="http://schemas.microsoft.com/office/drawing/2014/main" id="{8A0F8664-AA17-431B-BA34-D6211633D5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36" y="3569416"/>
            <a:ext cx="2599729" cy="2570778"/>
          </a:xfrm>
          <a:prstGeom prst="rect">
            <a:avLst/>
          </a:prstGeom>
        </p:spPr>
      </p:pic>
      <p:pic>
        <p:nvPicPr>
          <p:cNvPr id="5" name="Imagen 4">
            <a:extLst>
              <a:ext uri="{FF2B5EF4-FFF2-40B4-BE49-F238E27FC236}">
                <a16:creationId xmlns:a16="http://schemas.microsoft.com/office/drawing/2014/main" id="{139C1833-A424-49D1-BDA4-682EAB878FB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1056" y="1498862"/>
            <a:ext cx="5294721" cy="3591612"/>
          </a:xfrm>
          <a:prstGeom prst="rect">
            <a:avLst/>
          </a:prstGeom>
          <a:noFill/>
          <a:ln>
            <a:noFill/>
          </a:ln>
        </p:spPr>
      </p:pic>
      <p:sp>
        <p:nvSpPr>
          <p:cNvPr id="7" name="TextBox 3">
            <a:extLst>
              <a:ext uri="{FF2B5EF4-FFF2-40B4-BE49-F238E27FC236}">
                <a16:creationId xmlns:a16="http://schemas.microsoft.com/office/drawing/2014/main" id="{E45D2542-D1CD-475E-A8DA-0CA4C4BEC49D}"/>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Transformación </a:t>
            </a: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M2T</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9" name="TextBox 3">
            <a:extLst>
              <a:ext uri="{FF2B5EF4-FFF2-40B4-BE49-F238E27FC236}">
                <a16:creationId xmlns:a16="http://schemas.microsoft.com/office/drawing/2014/main" id="{108F39B4-A445-4FCC-B3CE-E5C756F6530E}"/>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IMPLEMENTACIÓN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1" name="Google Shape;3502;p37">
            <a:extLst>
              <a:ext uri="{FF2B5EF4-FFF2-40B4-BE49-F238E27FC236}">
                <a16:creationId xmlns:a16="http://schemas.microsoft.com/office/drawing/2014/main" id="{942845E4-BC64-493A-8944-7EDE0161B1A2}"/>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 name="TextBox 3">
            <a:extLst>
              <a:ext uri="{FF2B5EF4-FFF2-40B4-BE49-F238E27FC236}">
                <a16:creationId xmlns:a16="http://schemas.microsoft.com/office/drawing/2014/main" id="{3A0A27DA-452F-4934-89F8-75FB2CB7FC91}"/>
              </a:ext>
            </a:extLst>
          </p:cNvPr>
          <p:cNvSpPr txBox="1"/>
          <p:nvPr/>
        </p:nvSpPr>
        <p:spPr>
          <a:xfrm>
            <a:off x="1278878" y="726622"/>
            <a:ext cx="2062302"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NCL Y LUA</a:t>
            </a:r>
            <a:endPar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3">
            <a:extLst>
              <a:ext uri="{FF2B5EF4-FFF2-40B4-BE49-F238E27FC236}">
                <a16:creationId xmlns:a16="http://schemas.microsoft.com/office/drawing/2014/main" id="{610AE072-10AF-4940-A075-A9318D55C102}"/>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1" dirty="0">
                <a:solidFill>
                  <a:srgbClr val="000000"/>
                </a:solidFill>
                <a:latin typeface="Times New Roman" panose="02020603050405020304" pitchFamily="18" charset="0"/>
                <a:cs typeface="Times New Roman" panose="02020603050405020304" pitchFamily="18" charset="0"/>
              </a:rPr>
              <a:t>18</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7A427281-6434-46A3-B799-DE62E96BEA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4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a:t>
            </a:r>
          </a:p>
        </p:txBody>
      </p:sp>
      <p:sp>
        <p:nvSpPr>
          <p:cNvPr id="7" name="TextBox 3">
            <a:extLst>
              <a:ext uri="{FF2B5EF4-FFF2-40B4-BE49-F238E27FC236}">
                <a16:creationId xmlns:a16="http://schemas.microsoft.com/office/drawing/2014/main" id="{98139DBD-6528-48BE-A6D2-A3BF7E001943}"/>
              </a:ext>
            </a:extLst>
          </p:cNvPr>
          <p:cNvSpPr txBox="1"/>
          <p:nvPr/>
        </p:nvSpPr>
        <p:spPr>
          <a:xfrm>
            <a:off x="6440794" y="219705"/>
            <a:ext cx="3768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Video</a:t>
            </a:r>
          </a:p>
        </p:txBody>
      </p:sp>
      <p:sp>
        <p:nvSpPr>
          <p:cNvPr id="12" name="TextBox 3">
            <a:extLst>
              <a:ext uri="{FF2B5EF4-FFF2-40B4-BE49-F238E27FC236}">
                <a16:creationId xmlns:a16="http://schemas.microsoft.com/office/drawing/2014/main" id="{BC006B66-87A0-4AAB-A83D-6EC971B5BBE2}"/>
              </a:ext>
            </a:extLst>
          </p:cNvPr>
          <p:cNvSpPr txBox="1"/>
          <p:nvPr/>
        </p:nvSpPr>
        <p:spPr>
          <a:xfrm>
            <a:off x="1125363" y="83890"/>
            <a:ext cx="4745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2" name="Google Shape;3502;p37">
            <a:extLst>
              <a:ext uri="{FF2B5EF4-FFF2-40B4-BE49-F238E27FC236}">
                <a16:creationId xmlns:a16="http://schemas.microsoft.com/office/drawing/2014/main" id="{E182AD74-C84B-4B47-A589-8FA89EBF648D}"/>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25D0BD7A-2878-4416-8581-B078639E47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E6DBCE1-8CBB-4091-AD17-0B3683466F3C}"/>
              </a:ext>
            </a:extLst>
          </p:cNvPr>
          <p:cNvPicPr>
            <a:picLocks noChangeAspect="1"/>
          </p:cNvPicPr>
          <p:nvPr/>
        </p:nvPicPr>
        <p:blipFill>
          <a:blip r:embed="rId4"/>
          <a:stretch>
            <a:fillRect/>
          </a:stretch>
        </p:blipFill>
        <p:spPr>
          <a:xfrm>
            <a:off x="2062162" y="1147762"/>
            <a:ext cx="8067675" cy="4562475"/>
          </a:xfrm>
          <a:prstGeom prst="rect">
            <a:avLst/>
          </a:prstGeom>
        </p:spPr>
      </p:pic>
    </p:spTree>
    <p:extLst>
      <p:ext uri="{BB962C8B-B14F-4D97-AF65-F5344CB8AC3E}">
        <p14:creationId xmlns:p14="http://schemas.microsoft.com/office/powerpoint/2010/main" val="290088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69A8B-43C8-4758-A40B-C26F85D60DE3}"/>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AGENDA</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s-E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5EC7C246-486B-4513-B524-60DA07A49D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Marcador de contenido 7">
            <a:extLst>
              <a:ext uri="{FF2B5EF4-FFF2-40B4-BE49-F238E27FC236}">
                <a16:creationId xmlns:a16="http://schemas.microsoft.com/office/drawing/2014/main" id="{B8D14421-41A7-4EA5-BDDC-3FAB5E990234}"/>
              </a:ext>
            </a:extLst>
          </p:cNvPr>
          <p:cNvGraphicFramePr>
            <a:graphicFrameLocks/>
          </p:cNvGraphicFramePr>
          <p:nvPr>
            <p:extLst>
              <p:ext uri="{D42A27DB-BD31-4B8C-83A1-F6EECF244321}">
                <p14:modId xmlns:p14="http://schemas.microsoft.com/office/powerpoint/2010/main" val="3932116143"/>
              </p:ext>
            </p:extLst>
          </p:nvPr>
        </p:nvGraphicFramePr>
        <p:xfrm>
          <a:off x="1162929" y="1166018"/>
          <a:ext cx="1041947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189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20</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3">
            <a:extLst>
              <a:ext uri="{FF2B5EF4-FFF2-40B4-BE49-F238E27FC236}">
                <a16:creationId xmlns:a16="http://schemas.microsoft.com/office/drawing/2014/main" id="{98139DBD-6528-48BE-A6D2-A3BF7E001943}"/>
              </a:ext>
            </a:extLst>
          </p:cNvPr>
          <p:cNvSpPr txBox="1"/>
          <p:nvPr/>
        </p:nvSpPr>
        <p:spPr>
          <a:xfrm>
            <a:off x="583244" y="668665"/>
            <a:ext cx="2062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Editor Gráfico</a:t>
            </a:r>
          </a:p>
        </p:txBody>
      </p:sp>
      <p:sp>
        <p:nvSpPr>
          <p:cNvPr id="12" name="TextBox 3">
            <a:extLst>
              <a:ext uri="{FF2B5EF4-FFF2-40B4-BE49-F238E27FC236}">
                <a16:creationId xmlns:a16="http://schemas.microsoft.com/office/drawing/2014/main" id="{BC006B66-87A0-4AAB-A83D-6EC971B5BBE2}"/>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03317AD-9C80-4079-9CCC-63227E8578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B89D8C3D-2D67-4897-82F0-EE4B744835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83244" y="1543001"/>
            <a:ext cx="4792611" cy="1957978"/>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FBDD6C8E-6A69-4651-9AB5-DCC13FB69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2606" y="3270147"/>
            <a:ext cx="4792611" cy="2460937"/>
          </a:xfrm>
          <a:prstGeom prst="rect">
            <a:avLst/>
          </a:prstGeom>
        </p:spPr>
      </p:pic>
      <p:pic>
        <p:nvPicPr>
          <p:cNvPr id="17" name="Imagen 16">
            <a:extLst>
              <a:ext uri="{FF2B5EF4-FFF2-40B4-BE49-F238E27FC236}">
                <a16:creationId xmlns:a16="http://schemas.microsoft.com/office/drawing/2014/main" id="{D93A34E7-7694-486F-B5C7-E8477D85AB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3417" y="1068775"/>
            <a:ext cx="4610988" cy="2028219"/>
          </a:xfrm>
          <a:prstGeom prst="rect">
            <a:avLst/>
          </a:prstGeom>
        </p:spPr>
      </p:pic>
      <p:pic>
        <p:nvPicPr>
          <p:cNvPr id="18" name="Imagen 17">
            <a:extLst>
              <a:ext uri="{FF2B5EF4-FFF2-40B4-BE49-F238E27FC236}">
                <a16:creationId xmlns:a16="http://schemas.microsoft.com/office/drawing/2014/main" id="{26E25C86-FCC0-47D6-8983-54991D453A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055" y="4051197"/>
            <a:ext cx="5210175" cy="1390650"/>
          </a:xfrm>
          <a:prstGeom prst="rect">
            <a:avLst/>
          </a:prstGeom>
        </p:spPr>
      </p:pic>
      <p:sp>
        <p:nvSpPr>
          <p:cNvPr id="14" name="TextBox 3">
            <a:extLst>
              <a:ext uri="{FF2B5EF4-FFF2-40B4-BE49-F238E27FC236}">
                <a16:creationId xmlns:a16="http://schemas.microsoft.com/office/drawing/2014/main" id="{FE553FC7-532B-4E0A-9728-0E802ABC85F9}"/>
              </a:ext>
            </a:extLst>
          </p:cNvPr>
          <p:cNvSpPr txBox="1"/>
          <p:nvPr/>
        </p:nvSpPr>
        <p:spPr>
          <a:xfrm>
            <a:off x="6440794" y="219705"/>
            <a:ext cx="3768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a:solidFill>
                  <a:srgbClr val="000000"/>
                </a:solidFill>
                <a:latin typeface="Roboto" panose="02000000000000000000" pitchFamily="2" charset="0"/>
                <a:ea typeface="Roboto" panose="02000000000000000000" pitchFamily="2" charset="0"/>
                <a:cs typeface="Times New Roman" panose="02020603050405020304" pitchFamily="18" charset="0"/>
              </a:rPr>
              <a:t>Funcionamiento</a:t>
            </a:r>
            <a:endPar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22" name="Google Shape;3502;p37">
            <a:extLst>
              <a:ext uri="{FF2B5EF4-FFF2-40B4-BE49-F238E27FC236}">
                <a16:creationId xmlns:a16="http://schemas.microsoft.com/office/drawing/2014/main" id="{00B0A537-DA28-4041-A61D-E86E167C7D6B}"/>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166835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2C3225-4593-4D64-B2F6-693A10E43E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44" y="1068775"/>
            <a:ext cx="3339827" cy="4977778"/>
          </a:xfrm>
          <a:prstGeom prst="rect">
            <a:avLst/>
          </a:prstGeom>
        </p:spPr>
      </p:pic>
      <p:sp>
        <p:nvSpPr>
          <p:cNvPr id="8" name="TextBox 3">
            <a:extLst>
              <a:ext uri="{FF2B5EF4-FFF2-40B4-BE49-F238E27FC236}">
                <a16:creationId xmlns:a16="http://schemas.microsoft.com/office/drawing/2014/main" id="{10978CCF-73E0-4EDF-8EEB-87A6470C9D59}"/>
              </a:ext>
            </a:extLst>
          </p:cNvPr>
          <p:cNvSpPr txBox="1"/>
          <p:nvPr/>
        </p:nvSpPr>
        <p:spPr>
          <a:xfrm>
            <a:off x="583244" y="668665"/>
            <a:ext cx="20623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Editor Gráfico</a:t>
            </a:r>
          </a:p>
        </p:txBody>
      </p:sp>
      <p:sp>
        <p:nvSpPr>
          <p:cNvPr id="10" name="TextBox 3">
            <a:extLst>
              <a:ext uri="{FF2B5EF4-FFF2-40B4-BE49-F238E27FC236}">
                <a16:creationId xmlns:a16="http://schemas.microsoft.com/office/drawing/2014/main" id="{FB0D61D3-E9C9-44DD-8A42-BE3B2B29B082}"/>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2" name="TextBox 3">
            <a:extLst>
              <a:ext uri="{FF2B5EF4-FFF2-40B4-BE49-F238E27FC236}">
                <a16:creationId xmlns:a16="http://schemas.microsoft.com/office/drawing/2014/main" id="{B52AB89A-93E6-4518-96EC-5F85FF4346D7}"/>
              </a:ext>
            </a:extLst>
          </p:cNvPr>
          <p:cNvSpPr txBox="1"/>
          <p:nvPr/>
        </p:nvSpPr>
        <p:spPr>
          <a:xfrm>
            <a:off x="6440794" y="219705"/>
            <a:ext cx="3768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Funcionamiento</a:t>
            </a:r>
          </a:p>
        </p:txBody>
      </p:sp>
      <p:sp>
        <p:nvSpPr>
          <p:cNvPr id="14" name="Google Shape;3502;p37">
            <a:extLst>
              <a:ext uri="{FF2B5EF4-FFF2-40B4-BE49-F238E27FC236}">
                <a16:creationId xmlns:a16="http://schemas.microsoft.com/office/drawing/2014/main" id="{549D3854-724F-4101-BF07-38BEB0238441}"/>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6" name="Imagen 15">
            <a:extLst>
              <a:ext uri="{FF2B5EF4-FFF2-40B4-BE49-F238E27FC236}">
                <a16:creationId xmlns:a16="http://schemas.microsoft.com/office/drawing/2014/main" id="{E92A05F3-D115-46DA-B7B8-412BE9480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8056" y="1068774"/>
            <a:ext cx="7756586" cy="4813865"/>
          </a:xfrm>
          <a:prstGeom prst="rect">
            <a:avLst/>
          </a:prstGeom>
        </p:spPr>
      </p:pic>
      <p:sp>
        <p:nvSpPr>
          <p:cNvPr id="18" name="TextBox 3">
            <a:extLst>
              <a:ext uri="{FF2B5EF4-FFF2-40B4-BE49-F238E27FC236}">
                <a16:creationId xmlns:a16="http://schemas.microsoft.com/office/drawing/2014/main" id="{64C0886D-AFF6-4F62-9CBA-9EBF9B82F1B5}"/>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21</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5A6460F3-992A-42E1-82DA-CADDAB576B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12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22</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3">
            <a:extLst>
              <a:ext uri="{FF2B5EF4-FFF2-40B4-BE49-F238E27FC236}">
                <a16:creationId xmlns:a16="http://schemas.microsoft.com/office/drawing/2014/main" id="{BC006B66-87A0-4AAB-A83D-6EC971B5BBE2}"/>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03317AD-9C80-4079-9CCC-63227E8578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47F23C1F-CCF1-4090-B04C-D1B60BF0D35B}"/>
              </a:ext>
            </a:extLst>
          </p:cNvPr>
          <p:cNvSpPr txBox="1"/>
          <p:nvPr/>
        </p:nvSpPr>
        <p:spPr>
          <a:xfrm>
            <a:off x="583244" y="668665"/>
            <a:ext cx="2228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Código Generado</a:t>
            </a:r>
          </a:p>
        </p:txBody>
      </p:sp>
      <p:sp>
        <p:nvSpPr>
          <p:cNvPr id="4" name="TextBox 3">
            <a:extLst>
              <a:ext uri="{FF2B5EF4-FFF2-40B4-BE49-F238E27FC236}">
                <a16:creationId xmlns:a16="http://schemas.microsoft.com/office/drawing/2014/main" id="{05688BDE-5A34-49AA-9BF2-D7D7F5C12FAA}"/>
              </a:ext>
            </a:extLst>
          </p:cNvPr>
          <p:cNvSpPr txBox="1"/>
          <p:nvPr/>
        </p:nvSpPr>
        <p:spPr>
          <a:xfrm>
            <a:off x="6440794" y="219705"/>
            <a:ext cx="3768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Funcionamiento</a:t>
            </a:r>
          </a:p>
        </p:txBody>
      </p:sp>
      <p:sp>
        <p:nvSpPr>
          <p:cNvPr id="5" name="Google Shape;3502;p37">
            <a:extLst>
              <a:ext uri="{FF2B5EF4-FFF2-40B4-BE49-F238E27FC236}">
                <a16:creationId xmlns:a16="http://schemas.microsoft.com/office/drawing/2014/main" id="{85C4790C-703D-4B69-B1E4-71443EBAE2DD}"/>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3" name="Imagen 12">
            <a:extLst>
              <a:ext uri="{FF2B5EF4-FFF2-40B4-BE49-F238E27FC236}">
                <a16:creationId xmlns:a16="http://schemas.microsoft.com/office/drawing/2014/main" id="{D0EF5179-7E97-4FC9-93F3-DF48DE9DFB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424" y="1342366"/>
            <a:ext cx="3662292" cy="1818815"/>
          </a:xfrm>
          <a:prstGeom prst="rect">
            <a:avLst/>
          </a:prstGeom>
        </p:spPr>
      </p:pic>
      <p:pic>
        <p:nvPicPr>
          <p:cNvPr id="15" name="Imagen 14">
            <a:extLst>
              <a:ext uri="{FF2B5EF4-FFF2-40B4-BE49-F238E27FC236}">
                <a16:creationId xmlns:a16="http://schemas.microsoft.com/office/drawing/2014/main" id="{A1E33A1F-35B6-46E4-B797-8A5F85B134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3240494"/>
            <a:ext cx="5486400" cy="2054860"/>
          </a:xfrm>
          <a:prstGeom prst="rect">
            <a:avLst/>
          </a:prstGeom>
        </p:spPr>
      </p:pic>
      <p:pic>
        <p:nvPicPr>
          <p:cNvPr id="16" name="Imagen 15">
            <a:extLst>
              <a:ext uri="{FF2B5EF4-FFF2-40B4-BE49-F238E27FC236}">
                <a16:creationId xmlns:a16="http://schemas.microsoft.com/office/drawing/2014/main" id="{6E8F20EC-29ED-4F1F-828B-034060ECBDB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03813" y="1005123"/>
            <a:ext cx="4742037" cy="2025863"/>
          </a:xfrm>
          <a:prstGeom prst="rect">
            <a:avLst/>
          </a:prstGeom>
          <a:noFill/>
          <a:ln>
            <a:noFill/>
          </a:ln>
        </p:spPr>
      </p:pic>
      <p:pic>
        <p:nvPicPr>
          <p:cNvPr id="17" name="Imagen 16">
            <a:extLst>
              <a:ext uri="{FF2B5EF4-FFF2-40B4-BE49-F238E27FC236}">
                <a16:creationId xmlns:a16="http://schemas.microsoft.com/office/drawing/2014/main" id="{8C13855B-0DD8-4BE2-9341-BBFFB24876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244" y="3429000"/>
            <a:ext cx="5304790" cy="1981200"/>
          </a:xfrm>
          <a:prstGeom prst="rect">
            <a:avLst/>
          </a:prstGeom>
        </p:spPr>
      </p:pic>
    </p:spTree>
    <p:extLst>
      <p:ext uri="{BB962C8B-B14F-4D97-AF65-F5344CB8AC3E}">
        <p14:creationId xmlns:p14="http://schemas.microsoft.com/office/powerpoint/2010/main" val="98735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93A04F-6748-4740-8B18-0829D980AD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8029" y="1234122"/>
            <a:ext cx="8115942" cy="4389755"/>
          </a:xfrm>
          <a:prstGeom prst="rect">
            <a:avLst/>
          </a:prstGeom>
        </p:spPr>
      </p:pic>
      <p:sp>
        <p:nvSpPr>
          <p:cNvPr id="5" name="TextBox 3">
            <a:extLst>
              <a:ext uri="{FF2B5EF4-FFF2-40B4-BE49-F238E27FC236}">
                <a16:creationId xmlns:a16="http://schemas.microsoft.com/office/drawing/2014/main" id="{C027D357-F5CC-4AF0-A99B-6A0DCFCA592C}"/>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7" name="TextBox 3">
            <a:extLst>
              <a:ext uri="{FF2B5EF4-FFF2-40B4-BE49-F238E27FC236}">
                <a16:creationId xmlns:a16="http://schemas.microsoft.com/office/drawing/2014/main" id="{5FDB8601-0363-40DC-93FD-3F97C81EDF71}"/>
              </a:ext>
            </a:extLst>
          </p:cNvPr>
          <p:cNvSpPr txBox="1"/>
          <p:nvPr/>
        </p:nvSpPr>
        <p:spPr>
          <a:xfrm>
            <a:off x="583244" y="668665"/>
            <a:ext cx="2228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Código Generado</a:t>
            </a:r>
          </a:p>
        </p:txBody>
      </p:sp>
      <p:sp>
        <p:nvSpPr>
          <p:cNvPr id="9" name="TextBox 3">
            <a:extLst>
              <a:ext uri="{FF2B5EF4-FFF2-40B4-BE49-F238E27FC236}">
                <a16:creationId xmlns:a16="http://schemas.microsoft.com/office/drawing/2014/main" id="{9A95E3B8-4F2A-4D63-A57F-141EEAF44690}"/>
              </a:ext>
            </a:extLst>
          </p:cNvPr>
          <p:cNvSpPr txBox="1"/>
          <p:nvPr/>
        </p:nvSpPr>
        <p:spPr>
          <a:xfrm>
            <a:off x="6440794" y="219705"/>
            <a:ext cx="37685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Funcionamiento</a:t>
            </a:r>
          </a:p>
        </p:txBody>
      </p:sp>
      <p:sp>
        <p:nvSpPr>
          <p:cNvPr id="11" name="Google Shape;3502;p37">
            <a:extLst>
              <a:ext uri="{FF2B5EF4-FFF2-40B4-BE49-F238E27FC236}">
                <a16:creationId xmlns:a16="http://schemas.microsoft.com/office/drawing/2014/main" id="{CE92E7D5-B4B9-4750-834B-B300A52EA105}"/>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3" name="TextBox 3">
            <a:extLst>
              <a:ext uri="{FF2B5EF4-FFF2-40B4-BE49-F238E27FC236}">
                <a16:creationId xmlns:a16="http://schemas.microsoft.com/office/drawing/2014/main" id="{F8C1D576-BCBE-4D36-85BF-86DF0DA53719}"/>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23</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A3B81DCB-EC5C-4213-8BC0-C7000EC1E0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3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24</a:t>
            </a:r>
          </a:p>
        </p:txBody>
      </p:sp>
      <p:sp>
        <p:nvSpPr>
          <p:cNvPr id="12" name="TextBox 3">
            <a:extLst>
              <a:ext uri="{FF2B5EF4-FFF2-40B4-BE49-F238E27FC236}">
                <a16:creationId xmlns:a16="http://schemas.microsoft.com/office/drawing/2014/main" id="{BC006B66-87A0-4AAB-A83D-6EC971B5BBE2}"/>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Fira Sans" panose="020B0503050000020004" pitchFamily="3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31B9BB94-9EE7-4663-BF11-299592699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id="{3D7F2EB9-59F4-4206-A414-40DF5FFEE962}"/>
              </a:ext>
            </a:extLst>
          </p:cNvPr>
          <p:cNvSpPr txBox="1"/>
          <p:nvPr/>
        </p:nvSpPr>
        <p:spPr>
          <a:xfrm>
            <a:off x="1125363" y="755630"/>
            <a:ext cx="13166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OPLA IOT</a:t>
            </a:r>
          </a:p>
        </p:txBody>
      </p:sp>
      <p:sp>
        <p:nvSpPr>
          <p:cNvPr id="4" name="TextBox 3">
            <a:extLst>
              <a:ext uri="{FF2B5EF4-FFF2-40B4-BE49-F238E27FC236}">
                <a16:creationId xmlns:a16="http://schemas.microsoft.com/office/drawing/2014/main" id="{AF717D8F-6B31-43DB-B2CB-6C356316E719}"/>
              </a:ext>
            </a:extLst>
          </p:cNvPr>
          <p:cNvSpPr txBox="1"/>
          <p:nvPr/>
        </p:nvSpPr>
        <p:spPr>
          <a:xfrm>
            <a:off x="6440794" y="219705"/>
            <a:ext cx="4501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Implementación práctica del Sistema</a:t>
            </a:r>
          </a:p>
        </p:txBody>
      </p:sp>
      <p:sp>
        <p:nvSpPr>
          <p:cNvPr id="5" name="Google Shape;3502;p37">
            <a:extLst>
              <a:ext uri="{FF2B5EF4-FFF2-40B4-BE49-F238E27FC236}">
                <a16:creationId xmlns:a16="http://schemas.microsoft.com/office/drawing/2014/main" id="{397FE191-680E-4A5C-A0F1-C69E333B64E7}"/>
              </a:ext>
            </a:extLst>
          </p:cNvPr>
          <p:cNvSpPr/>
          <p:nvPr/>
        </p:nvSpPr>
        <p:spPr>
          <a:xfrm>
            <a:off x="5385525" y="219705"/>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 name="TextBox 3">
            <a:extLst>
              <a:ext uri="{FF2B5EF4-FFF2-40B4-BE49-F238E27FC236}">
                <a16:creationId xmlns:a16="http://schemas.microsoft.com/office/drawing/2014/main" id="{AE36A1DB-2D03-4CAC-9849-A9FB2E0DE210}"/>
              </a:ext>
            </a:extLst>
          </p:cNvPr>
          <p:cNvSpPr txBox="1"/>
          <p:nvPr/>
        </p:nvSpPr>
        <p:spPr>
          <a:xfrm>
            <a:off x="4937909" y="742925"/>
            <a:ext cx="13166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MKR1010</a:t>
            </a:r>
          </a:p>
        </p:txBody>
      </p:sp>
      <p:sp>
        <p:nvSpPr>
          <p:cNvPr id="14" name="TextBox 3">
            <a:extLst>
              <a:ext uri="{FF2B5EF4-FFF2-40B4-BE49-F238E27FC236}">
                <a16:creationId xmlns:a16="http://schemas.microsoft.com/office/drawing/2014/main" id="{806A887E-4CFF-4C4C-ACBF-CB2E1A34C1E0}"/>
              </a:ext>
            </a:extLst>
          </p:cNvPr>
          <p:cNvSpPr txBox="1"/>
          <p:nvPr/>
        </p:nvSpPr>
        <p:spPr>
          <a:xfrm>
            <a:off x="8750455" y="755630"/>
            <a:ext cx="13166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ESP8266</a:t>
            </a:r>
          </a:p>
        </p:txBody>
      </p:sp>
      <p:pic>
        <p:nvPicPr>
          <p:cNvPr id="17" name="Imagen 16">
            <a:extLst>
              <a:ext uri="{FF2B5EF4-FFF2-40B4-BE49-F238E27FC236}">
                <a16:creationId xmlns:a16="http://schemas.microsoft.com/office/drawing/2014/main" id="{A0041BB8-E468-4FC4-BE7D-89C64029C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 y="1476375"/>
            <a:ext cx="3643852" cy="1952625"/>
          </a:xfrm>
          <a:prstGeom prst="rect">
            <a:avLst/>
          </a:prstGeom>
        </p:spPr>
      </p:pic>
      <p:pic>
        <p:nvPicPr>
          <p:cNvPr id="18" name="Imagen 17">
            <a:extLst>
              <a:ext uri="{FF2B5EF4-FFF2-40B4-BE49-F238E27FC236}">
                <a16:creationId xmlns:a16="http://schemas.microsoft.com/office/drawing/2014/main" id="{D6BC9FDB-8BAC-4276-9251-3CA60B3D71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1" y="3747712"/>
            <a:ext cx="3643852" cy="1576003"/>
          </a:xfrm>
          <a:prstGeom prst="rect">
            <a:avLst/>
          </a:prstGeom>
        </p:spPr>
      </p:pic>
      <p:pic>
        <p:nvPicPr>
          <p:cNvPr id="19" name="Imagen 18">
            <a:extLst>
              <a:ext uri="{FF2B5EF4-FFF2-40B4-BE49-F238E27FC236}">
                <a16:creationId xmlns:a16="http://schemas.microsoft.com/office/drawing/2014/main" id="{8CCE36C9-E078-49A2-A1D5-62D54755C0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1930" y="1476375"/>
            <a:ext cx="3643853" cy="1954855"/>
          </a:xfrm>
          <a:prstGeom prst="rect">
            <a:avLst/>
          </a:prstGeom>
        </p:spPr>
      </p:pic>
      <p:pic>
        <p:nvPicPr>
          <p:cNvPr id="21" name="Imagen 20">
            <a:extLst>
              <a:ext uri="{FF2B5EF4-FFF2-40B4-BE49-F238E27FC236}">
                <a16:creationId xmlns:a16="http://schemas.microsoft.com/office/drawing/2014/main" id="{72C3AE55-1F83-474C-938A-7171893B38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41930" y="3747712"/>
            <a:ext cx="3643853" cy="1576003"/>
          </a:xfrm>
          <a:prstGeom prst="rect">
            <a:avLst/>
          </a:prstGeom>
        </p:spPr>
      </p:pic>
      <p:pic>
        <p:nvPicPr>
          <p:cNvPr id="22" name="Imagen 21">
            <a:extLst>
              <a:ext uri="{FF2B5EF4-FFF2-40B4-BE49-F238E27FC236}">
                <a16:creationId xmlns:a16="http://schemas.microsoft.com/office/drawing/2014/main" id="{74B53090-F66F-48B1-907C-2C56A7110E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7641" y="1476375"/>
            <a:ext cx="3615106" cy="1939920"/>
          </a:xfrm>
          <a:prstGeom prst="rect">
            <a:avLst/>
          </a:prstGeom>
        </p:spPr>
      </p:pic>
      <p:pic>
        <p:nvPicPr>
          <p:cNvPr id="23" name="Imagen 22">
            <a:extLst>
              <a:ext uri="{FF2B5EF4-FFF2-40B4-BE49-F238E27FC236}">
                <a16:creationId xmlns:a16="http://schemas.microsoft.com/office/drawing/2014/main" id="{5B51618B-CCA1-48FA-B52E-EAE8600A788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47640" y="3763815"/>
            <a:ext cx="3643853" cy="1568861"/>
          </a:xfrm>
          <a:prstGeom prst="rect">
            <a:avLst/>
          </a:prstGeom>
        </p:spPr>
      </p:pic>
    </p:spTree>
    <p:extLst>
      <p:ext uri="{BB962C8B-B14F-4D97-AF65-F5344CB8AC3E}">
        <p14:creationId xmlns:p14="http://schemas.microsoft.com/office/powerpoint/2010/main" val="428302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25</a:t>
            </a:r>
          </a:p>
        </p:txBody>
      </p:sp>
      <p:sp>
        <p:nvSpPr>
          <p:cNvPr id="12" name="TextBox 3">
            <a:extLst>
              <a:ext uri="{FF2B5EF4-FFF2-40B4-BE49-F238E27FC236}">
                <a16:creationId xmlns:a16="http://schemas.microsoft.com/office/drawing/2014/main" id="{BC006B66-87A0-4AAB-A83D-6EC971B5BBE2}"/>
              </a:ext>
            </a:extLst>
          </p:cNvPr>
          <p:cNvSpPr txBox="1"/>
          <p:nvPr/>
        </p:nvSpPr>
        <p:spPr>
          <a:xfrm>
            <a:off x="1153943" y="50089"/>
            <a:ext cx="43359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Staatliches" panose="020B060402020202020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Staatliches" panose="020B0604020202020204" charset="0"/>
              <a:cs typeface="Times New Roman" panose="02020603050405020304" pitchFamily="18" charset="0"/>
            </a:endParaRPr>
          </a:p>
        </p:txBody>
      </p:sp>
      <p:pic>
        <p:nvPicPr>
          <p:cNvPr id="4"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9BC773B-DDAB-4939-9FBB-36ABCB600B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B2CC8E26-37BE-4937-AA04-EE605E642836}"/>
              </a:ext>
            </a:extLst>
          </p:cNvPr>
          <p:cNvGraphicFramePr>
            <a:graphicFrameLocks noGrp="1"/>
          </p:cNvGraphicFramePr>
          <p:nvPr>
            <p:extLst>
              <p:ext uri="{D42A27DB-BD31-4B8C-83A1-F6EECF244321}">
                <p14:modId xmlns:p14="http://schemas.microsoft.com/office/powerpoint/2010/main" val="2871805261"/>
              </p:ext>
            </p:extLst>
          </p:nvPr>
        </p:nvGraphicFramePr>
        <p:xfrm>
          <a:off x="1178052" y="1050657"/>
          <a:ext cx="4544323" cy="4632384"/>
        </p:xfrm>
        <a:graphic>
          <a:graphicData uri="http://schemas.openxmlformats.org/drawingml/2006/table">
            <a:tbl>
              <a:tblPr firstRow="1" firstCol="1" bandRow="1">
                <a:tableStyleId>{5C22544A-7EE6-4342-B048-85BDC9FD1C3A}</a:tableStyleId>
              </a:tblPr>
              <a:tblGrid>
                <a:gridCol w="940241">
                  <a:extLst>
                    <a:ext uri="{9D8B030D-6E8A-4147-A177-3AD203B41FA5}">
                      <a16:colId xmlns:a16="http://schemas.microsoft.com/office/drawing/2014/main" val="439445968"/>
                    </a:ext>
                  </a:extLst>
                </a:gridCol>
                <a:gridCol w="783358">
                  <a:extLst>
                    <a:ext uri="{9D8B030D-6E8A-4147-A177-3AD203B41FA5}">
                      <a16:colId xmlns:a16="http://schemas.microsoft.com/office/drawing/2014/main" val="2459079326"/>
                    </a:ext>
                  </a:extLst>
                </a:gridCol>
                <a:gridCol w="1151021">
                  <a:extLst>
                    <a:ext uri="{9D8B030D-6E8A-4147-A177-3AD203B41FA5}">
                      <a16:colId xmlns:a16="http://schemas.microsoft.com/office/drawing/2014/main" val="537435284"/>
                    </a:ext>
                  </a:extLst>
                </a:gridCol>
                <a:gridCol w="729462">
                  <a:extLst>
                    <a:ext uri="{9D8B030D-6E8A-4147-A177-3AD203B41FA5}">
                      <a16:colId xmlns:a16="http://schemas.microsoft.com/office/drawing/2014/main" val="1707440445"/>
                    </a:ext>
                  </a:extLst>
                </a:gridCol>
                <a:gridCol w="940241">
                  <a:extLst>
                    <a:ext uri="{9D8B030D-6E8A-4147-A177-3AD203B41FA5}">
                      <a16:colId xmlns:a16="http://schemas.microsoft.com/office/drawing/2014/main" val="1119781151"/>
                    </a:ext>
                  </a:extLst>
                </a:gridCol>
              </a:tblGrid>
              <a:tr h="1299009">
                <a:tc>
                  <a:txBody>
                    <a:bodyPr/>
                    <a:lstStyle/>
                    <a:p>
                      <a:pPr algn="ctr">
                        <a:lnSpc>
                          <a:spcPct val="100000"/>
                        </a:lnSpc>
                        <a:spcAft>
                          <a:spcPts val="800"/>
                        </a:spcAft>
                      </a:pPr>
                      <a:r>
                        <a:rPr lang="es-CO" sz="1200" i="1" u="none" strike="noStrike">
                          <a:effectLst>
                            <a:outerShdw blurRad="38100" dist="38100" dir="2700000" algn="tl">
                              <a:srgbClr val="000000">
                                <a:alpha val="43137"/>
                              </a:srgbClr>
                            </a:outerShdw>
                          </a:effectLst>
                        </a:rPr>
                        <a:t>N° usuarios</a:t>
                      </a:r>
                      <a:endParaRPr lang="en-US" sz="1200" i="1" u="none" strike="noStrike">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i="1" u="none" strike="noStrike">
                          <a:effectLst>
                            <a:outerShdw blurRad="38100" dist="38100" dir="2700000" algn="tl">
                              <a:srgbClr val="000000">
                                <a:alpha val="43137"/>
                              </a:srgbClr>
                            </a:outerShdw>
                          </a:effectLst>
                        </a:rPr>
                        <a:t>N° de peticiones</a:t>
                      </a:r>
                      <a:endParaRPr lang="en-US" sz="1200" i="1" u="none" strike="noStrike">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i="1" u="none" strike="noStrike">
                          <a:effectLst>
                            <a:outerShdw blurRad="38100" dist="38100" dir="2700000" algn="tl">
                              <a:srgbClr val="000000">
                                <a:alpha val="43137"/>
                              </a:srgbClr>
                            </a:outerShdw>
                          </a:effectLst>
                        </a:rPr>
                        <a:t>N° de peticiones fallidas</a:t>
                      </a:r>
                      <a:endParaRPr lang="en-US" sz="1200" i="1" u="none" strike="noStrike">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i="1" u="none" strike="noStrike">
                          <a:effectLst>
                            <a:outerShdw blurRad="38100" dist="38100" dir="2700000" algn="tl">
                              <a:srgbClr val="000000">
                                <a:alpha val="43137"/>
                              </a:srgbClr>
                            </a:outerShdw>
                          </a:effectLst>
                        </a:rPr>
                        <a:t>% de error</a:t>
                      </a:r>
                      <a:endParaRPr lang="en-US" sz="1200" i="1" u="none" strike="noStrike">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i="1" u="none" strike="noStrike">
                          <a:effectLst>
                            <a:outerShdw blurRad="38100" dist="38100" dir="2700000" algn="tl">
                              <a:srgbClr val="000000">
                                <a:alpha val="43137"/>
                              </a:srgbClr>
                            </a:outerShdw>
                          </a:effectLst>
                        </a:rPr>
                        <a:t>Tiempo promedio de respuesta</a:t>
                      </a:r>
                      <a:endParaRPr lang="en-US" sz="1200" i="1" u="none" strike="noStrike">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extLst>
                  <a:ext uri="{0D108BD9-81ED-4DB2-BD59-A6C34878D82A}">
                    <a16:rowId xmlns:a16="http://schemas.microsoft.com/office/drawing/2014/main" val="2927508259"/>
                  </a:ext>
                </a:extLst>
              </a:tr>
              <a:tr h="367236">
                <a:tc>
                  <a:txBody>
                    <a:bodyPr/>
                    <a:lstStyle/>
                    <a:p>
                      <a:pPr algn="ctr">
                        <a:lnSpc>
                          <a:spcPct val="100000"/>
                        </a:lnSpc>
                        <a:spcAft>
                          <a:spcPts val="800"/>
                        </a:spcAft>
                      </a:pPr>
                      <a:r>
                        <a:rPr lang="es-CO" sz="12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1400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240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9429725"/>
                  </a:ext>
                </a:extLst>
              </a:tr>
              <a:tr h="367236">
                <a:tc>
                  <a:txBody>
                    <a:bodyPr/>
                    <a:lstStyle/>
                    <a:p>
                      <a:pPr algn="ctr">
                        <a:lnSpc>
                          <a:spcPct val="100000"/>
                        </a:lnSpc>
                        <a:spcAft>
                          <a:spcPts val="800"/>
                        </a:spcAft>
                      </a:pPr>
                      <a:r>
                        <a:rPr lang="es-CO" sz="1200">
                          <a:effectLst/>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3500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247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116"/>
                  </a:ext>
                </a:extLst>
              </a:tr>
              <a:tr h="367236">
                <a:tc>
                  <a:txBody>
                    <a:bodyPr/>
                    <a:lstStyle/>
                    <a:p>
                      <a:pPr algn="ctr">
                        <a:lnSpc>
                          <a:spcPct val="100000"/>
                        </a:lnSpc>
                        <a:spcAft>
                          <a:spcPts val="800"/>
                        </a:spcAft>
                      </a:pPr>
                      <a:r>
                        <a:rPr lang="es-CO" sz="1200">
                          <a:effectLst/>
                        </a:rPr>
                        <a:t>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7000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247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5034135"/>
                  </a:ext>
                </a:extLst>
              </a:tr>
              <a:tr h="367236">
                <a:tc>
                  <a:txBody>
                    <a:bodyPr/>
                    <a:lstStyle/>
                    <a:p>
                      <a:pPr algn="ctr">
                        <a:lnSpc>
                          <a:spcPct val="100000"/>
                        </a:lnSpc>
                        <a:spcAft>
                          <a:spcPts val="800"/>
                        </a:spcAft>
                      </a:pPr>
                      <a:r>
                        <a:rPr lang="es-CO" sz="1200">
                          <a:effectLst/>
                        </a:rPr>
                        <a:t>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14000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0.41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330 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7862405"/>
                  </a:ext>
                </a:extLst>
              </a:tr>
              <a:tr h="367236">
                <a:tc>
                  <a:txBody>
                    <a:bodyPr/>
                    <a:lstStyle/>
                    <a:p>
                      <a:pPr algn="ctr">
                        <a:lnSpc>
                          <a:spcPct val="100000"/>
                        </a:lnSpc>
                        <a:spcAft>
                          <a:spcPts val="800"/>
                        </a:spcAft>
                      </a:pPr>
                      <a:r>
                        <a:rPr lang="es-CO" sz="1200">
                          <a:effectLst/>
                        </a:rPr>
                        <a:t>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28000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4443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15.87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1.99 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2406937"/>
                  </a:ext>
                </a:extLst>
              </a:tr>
              <a:tr h="367236">
                <a:tc>
                  <a:txBody>
                    <a:bodyPr/>
                    <a:lstStyle/>
                    <a:p>
                      <a:pPr algn="ctr">
                        <a:lnSpc>
                          <a:spcPct val="100000"/>
                        </a:lnSpc>
                        <a:spcAft>
                          <a:spcPts val="800"/>
                        </a:spcAft>
                      </a:pPr>
                      <a:r>
                        <a:rPr lang="es-CO" sz="1200">
                          <a:effectLst/>
                        </a:rPr>
                        <a:t>4000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56000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22758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40.64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4.39 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187609"/>
                  </a:ext>
                </a:extLst>
              </a:tr>
              <a:tr h="367236">
                <a:tc>
                  <a:txBody>
                    <a:bodyPr/>
                    <a:lstStyle/>
                    <a:p>
                      <a:pPr algn="ctr">
                        <a:lnSpc>
                          <a:spcPct val="100000"/>
                        </a:lnSpc>
                        <a:spcAft>
                          <a:spcPts val="800"/>
                        </a:spcAft>
                      </a:pPr>
                      <a:r>
                        <a:rPr lang="es-CO" sz="1200">
                          <a:effectLst/>
                        </a:rPr>
                        <a:t>8000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112000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77989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69.63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7.19 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8487935"/>
                  </a:ext>
                </a:extLst>
              </a:tr>
              <a:tr h="762723">
                <a:tc>
                  <a:txBody>
                    <a:bodyPr/>
                    <a:lstStyle/>
                    <a:p>
                      <a:pPr algn="ctr">
                        <a:lnSpc>
                          <a:spcPct val="100000"/>
                        </a:lnSpc>
                        <a:spcAft>
                          <a:spcPts val="800"/>
                        </a:spcAft>
                      </a:pPr>
                      <a:r>
                        <a:rPr lang="es-CO" sz="1200">
                          <a:effectLst/>
                        </a:rPr>
                        <a:t>10000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a:txBody>
                    <a:bodyPr/>
                    <a:lstStyle/>
                    <a:p>
                      <a:pPr algn="ctr">
                        <a:lnSpc>
                          <a:spcPct val="100000"/>
                        </a:lnSpc>
                        <a:spcAft>
                          <a:spcPts val="800"/>
                        </a:spcAft>
                      </a:pPr>
                      <a:r>
                        <a:rPr lang="es-CO" sz="1200">
                          <a:effectLst/>
                        </a:rPr>
                        <a:t>140000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108450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77.46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s-CO" sz="1200">
                          <a:effectLst/>
                        </a:rPr>
                        <a:t>7.98 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3200559"/>
                  </a:ext>
                </a:extLst>
              </a:tr>
            </a:tbl>
          </a:graphicData>
        </a:graphic>
      </p:graphicFrame>
      <p:pic>
        <p:nvPicPr>
          <p:cNvPr id="8" name="Imagen 7">
            <a:extLst>
              <a:ext uri="{FF2B5EF4-FFF2-40B4-BE49-F238E27FC236}">
                <a16:creationId xmlns:a16="http://schemas.microsoft.com/office/drawing/2014/main" id="{94258045-EB73-49EE-AD76-DF3C22A8AFA4}"/>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6096000" y="3465364"/>
            <a:ext cx="4424516" cy="2303207"/>
          </a:xfrm>
          <a:prstGeom prst="rect">
            <a:avLst/>
          </a:prstGeom>
        </p:spPr>
      </p:pic>
      <p:pic>
        <p:nvPicPr>
          <p:cNvPr id="9" name="Imagen 8">
            <a:extLst>
              <a:ext uri="{FF2B5EF4-FFF2-40B4-BE49-F238E27FC236}">
                <a16:creationId xmlns:a16="http://schemas.microsoft.com/office/drawing/2014/main" id="{BB0A9F78-E002-4A61-A803-8FDC8578C970}"/>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6096000" y="1050658"/>
            <a:ext cx="4424516" cy="2303207"/>
          </a:xfrm>
          <a:prstGeom prst="rect">
            <a:avLst/>
          </a:prstGeom>
        </p:spPr>
      </p:pic>
      <p:sp>
        <p:nvSpPr>
          <p:cNvPr id="5" name="TextBox 3">
            <a:extLst>
              <a:ext uri="{FF2B5EF4-FFF2-40B4-BE49-F238E27FC236}">
                <a16:creationId xmlns:a16="http://schemas.microsoft.com/office/drawing/2014/main" id="{599F096C-B8E4-48E4-8A18-07229C2EF2B3}"/>
              </a:ext>
            </a:extLst>
          </p:cNvPr>
          <p:cNvSpPr txBox="1"/>
          <p:nvPr/>
        </p:nvSpPr>
        <p:spPr>
          <a:xfrm>
            <a:off x="6204499" y="206999"/>
            <a:ext cx="4501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Carga y estrés del servicio web </a:t>
            </a:r>
          </a:p>
        </p:txBody>
      </p:sp>
      <p:sp>
        <p:nvSpPr>
          <p:cNvPr id="6" name="Google Shape;3502;p37">
            <a:extLst>
              <a:ext uri="{FF2B5EF4-FFF2-40B4-BE49-F238E27FC236}">
                <a16:creationId xmlns:a16="http://schemas.microsoft.com/office/drawing/2014/main" id="{ADFA4273-F7B6-465D-AB83-DB3579A765CA}"/>
              </a:ext>
            </a:extLst>
          </p:cNvPr>
          <p:cNvSpPr/>
          <p:nvPr/>
        </p:nvSpPr>
        <p:spPr>
          <a:xfrm>
            <a:off x="5169215" y="206999"/>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214688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26</a:t>
            </a:r>
          </a:p>
        </p:txBody>
      </p:sp>
      <p:sp>
        <p:nvSpPr>
          <p:cNvPr id="12" name="TextBox 3">
            <a:extLst>
              <a:ext uri="{FF2B5EF4-FFF2-40B4-BE49-F238E27FC236}">
                <a16:creationId xmlns:a16="http://schemas.microsoft.com/office/drawing/2014/main" id="{BC006B66-87A0-4AAB-A83D-6EC971B5BBE2}"/>
              </a:ext>
            </a:extLst>
          </p:cNvPr>
          <p:cNvSpPr txBox="1"/>
          <p:nvPr/>
        </p:nvSpPr>
        <p:spPr>
          <a:xfrm>
            <a:off x="1153943" y="50089"/>
            <a:ext cx="43359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Staatliches" panose="020B060402020202020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Staatliches" panose="020B0604020202020204" charset="0"/>
              <a:cs typeface="Times New Roman" panose="02020603050405020304" pitchFamily="18" charset="0"/>
            </a:endParaRPr>
          </a:p>
        </p:txBody>
      </p:sp>
      <p:pic>
        <p:nvPicPr>
          <p:cNvPr id="4"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9BC773B-DDAB-4939-9FBB-36ABCB600B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599F096C-B8E4-48E4-8A18-07229C2EF2B3}"/>
              </a:ext>
            </a:extLst>
          </p:cNvPr>
          <p:cNvSpPr txBox="1"/>
          <p:nvPr/>
        </p:nvSpPr>
        <p:spPr>
          <a:xfrm>
            <a:off x="6204499" y="206999"/>
            <a:ext cx="4501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Puntos de Función</a:t>
            </a:r>
          </a:p>
        </p:txBody>
      </p:sp>
      <p:sp>
        <p:nvSpPr>
          <p:cNvPr id="6" name="Google Shape;3502;p37">
            <a:extLst>
              <a:ext uri="{FF2B5EF4-FFF2-40B4-BE49-F238E27FC236}">
                <a16:creationId xmlns:a16="http://schemas.microsoft.com/office/drawing/2014/main" id="{ADFA4273-F7B6-465D-AB83-DB3579A765CA}"/>
              </a:ext>
            </a:extLst>
          </p:cNvPr>
          <p:cNvSpPr/>
          <p:nvPr/>
        </p:nvSpPr>
        <p:spPr>
          <a:xfrm>
            <a:off x="5169215" y="206999"/>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001FCF87-8796-4521-A84C-CCCC4DD99009}"/>
                  </a:ext>
                </a:extLst>
              </p:cNvPr>
              <p:cNvGraphicFramePr>
                <a:graphicFrameLocks noGrp="1"/>
              </p:cNvGraphicFramePr>
              <p:nvPr>
                <p:extLst>
                  <p:ext uri="{D42A27DB-BD31-4B8C-83A1-F6EECF244321}">
                    <p14:modId xmlns:p14="http://schemas.microsoft.com/office/powerpoint/2010/main" val="234132995"/>
                  </p:ext>
                </p:extLst>
              </p:nvPr>
            </p:nvGraphicFramePr>
            <p:xfrm>
              <a:off x="587536" y="1430076"/>
              <a:ext cx="6124991" cy="4007272"/>
            </p:xfrm>
            <a:graphic>
              <a:graphicData uri="http://schemas.openxmlformats.org/drawingml/2006/table">
                <a:tbl>
                  <a:tblPr>
                    <a:tableStyleId>{5C22544A-7EE6-4342-B048-85BDC9FD1C3A}</a:tableStyleId>
                  </a:tblPr>
                  <a:tblGrid>
                    <a:gridCol w="2125585">
                      <a:extLst>
                        <a:ext uri="{9D8B030D-6E8A-4147-A177-3AD203B41FA5}">
                          <a16:colId xmlns:a16="http://schemas.microsoft.com/office/drawing/2014/main" val="542855833"/>
                        </a:ext>
                      </a:extLst>
                    </a:gridCol>
                    <a:gridCol w="766312">
                      <a:extLst>
                        <a:ext uri="{9D8B030D-6E8A-4147-A177-3AD203B41FA5}">
                          <a16:colId xmlns:a16="http://schemas.microsoft.com/office/drawing/2014/main" val="1717288424"/>
                        </a:ext>
                      </a:extLst>
                    </a:gridCol>
                    <a:gridCol w="575081">
                      <a:extLst>
                        <a:ext uri="{9D8B030D-6E8A-4147-A177-3AD203B41FA5}">
                          <a16:colId xmlns:a16="http://schemas.microsoft.com/office/drawing/2014/main" val="2828971201"/>
                        </a:ext>
                      </a:extLst>
                    </a:gridCol>
                    <a:gridCol w="861927">
                      <a:extLst>
                        <a:ext uri="{9D8B030D-6E8A-4147-A177-3AD203B41FA5}">
                          <a16:colId xmlns:a16="http://schemas.microsoft.com/office/drawing/2014/main" val="3795231892"/>
                        </a:ext>
                      </a:extLst>
                    </a:gridCol>
                    <a:gridCol w="774565">
                      <a:extLst>
                        <a:ext uri="{9D8B030D-6E8A-4147-A177-3AD203B41FA5}">
                          <a16:colId xmlns:a16="http://schemas.microsoft.com/office/drawing/2014/main" val="1633403977"/>
                        </a:ext>
                      </a:extLst>
                    </a:gridCol>
                    <a:gridCol w="1021521">
                      <a:extLst>
                        <a:ext uri="{9D8B030D-6E8A-4147-A177-3AD203B41FA5}">
                          <a16:colId xmlns:a16="http://schemas.microsoft.com/office/drawing/2014/main" val="3910203197"/>
                        </a:ext>
                      </a:extLst>
                    </a:gridCol>
                  </a:tblGrid>
                  <a:tr h="213248">
                    <a:tc gridSpan="6">
                      <a:txBody>
                        <a:bodyPr/>
                        <a:lstStyle/>
                        <a:p>
                          <a:pPr algn="ctr">
                            <a:lnSpc>
                              <a:spcPct val="100000"/>
                            </a:lnSpc>
                            <a:spcAft>
                              <a:spcPts val="800"/>
                            </a:spcAft>
                          </a:pPr>
                          <a:r>
                            <a:rPr lang="es-EC" sz="1400" b="1">
                              <a:effectLst/>
                            </a:rPr>
                            <a:t>Factor de Peso</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solidFill>
                          <a:schemeClr val="accent5">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7845622"/>
                      </a:ext>
                    </a:extLst>
                  </a:tr>
                  <a:tr h="474239">
                    <a:tc>
                      <a:txBody>
                        <a:bodyPr/>
                        <a:lstStyle/>
                        <a:p>
                          <a:pPr>
                            <a:lnSpc>
                              <a:spcPct val="100000"/>
                            </a:lnSpc>
                            <a:spcAft>
                              <a:spcPts val="800"/>
                            </a:spcAft>
                          </a:pPr>
                          <a:r>
                            <a:rPr lang="es-EC"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tc>
                    <a:tc gridSpan="3">
                      <a:txBody>
                        <a:bodyPr/>
                        <a:lstStyle/>
                        <a:p>
                          <a:pPr algn="ctr">
                            <a:lnSpc>
                              <a:spcPct val="100000"/>
                            </a:lnSpc>
                            <a:spcAft>
                              <a:spcPts val="800"/>
                            </a:spcAft>
                          </a:pPr>
                          <a:r>
                            <a:rPr lang="es-EC" sz="1100" b="1">
                              <a:solidFill>
                                <a:schemeClr val="bg1"/>
                              </a:solidFill>
                              <a:effectLst/>
                            </a:rPr>
                            <a:t>Parámetros de Medida (1)</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spcAft>
                              <a:spcPts val="800"/>
                            </a:spcAft>
                          </a:pPr>
                          <a:r>
                            <a:rPr lang="es-EC" sz="1100" b="1">
                              <a:solidFill>
                                <a:schemeClr val="bg1"/>
                              </a:solidFill>
                              <a:effectLst/>
                            </a:rPr>
                            <a:t>Contador (2)</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rowSpan="2">
                      <a:txBody>
                        <a:bodyPr/>
                        <a:lstStyle/>
                        <a:p>
                          <a:pPr algn="ctr">
                            <a:lnSpc>
                              <a:spcPct val="100000"/>
                            </a:lnSpc>
                            <a:spcAft>
                              <a:spcPts val="800"/>
                            </a:spcAft>
                          </a:pPr>
                          <a:r>
                            <a:rPr lang="es-EC" sz="1100" b="1">
                              <a:solidFill>
                                <a:schemeClr val="bg1"/>
                              </a:solidFill>
                              <a:effectLst/>
                            </a:rPr>
                            <a:t>Total Multiplicador </a:t>
                          </a:r>
                          <a14:m>
                            <m:oMath xmlns:m="http://schemas.openxmlformats.org/officeDocument/2006/math">
                              <m:d>
                                <m:dPr>
                                  <m:ctrlPr>
                                    <a:rPr lang="en-US" sz="1100" b="1" i="1">
                                      <a:solidFill>
                                        <a:schemeClr val="bg1"/>
                                      </a:solidFill>
                                      <a:effectLst/>
                                      <a:latin typeface="Cambria Math" panose="02040503050406030204" pitchFamily="18" charset="0"/>
                                    </a:rPr>
                                  </m:ctrlPr>
                                </m:dPr>
                                <m:e>
                                  <m:r>
                                    <a:rPr lang="es-EC" sz="1100" b="1" i="1">
                                      <a:solidFill>
                                        <a:schemeClr val="bg1"/>
                                      </a:solidFill>
                                      <a:effectLst/>
                                      <a:latin typeface="Cambria Math" panose="02040503050406030204" pitchFamily="18" charset="0"/>
                                    </a:rPr>
                                    <m:t>𝟏</m:t>
                                  </m:r>
                                </m:e>
                              </m:d>
                              <m:r>
                                <a:rPr lang="es-EC" sz="1100" b="1">
                                  <a:solidFill>
                                    <a:schemeClr val="bg1"/>
                                  </a:solidFill>
                                  <a:effectLst/>
                                  <a:latin typeface="Cambria Math" panose="02040503050406030204" pitchFamily="18" charset="0"/>
                                </a:rPr>
                                <m:t>∗(</m:t>
                              </m:r>
                              <m:r>
                                <a:rPr lang="es-EC" sz="1100" b="1" i="1">
                                  <a:solidFill>
                                    <a:schemeClr val="bg1"/>
                                  </a:solidFill>
                                  <a:effectLst/>
                                  <a:latin typeface="Cambria Math" panose="02040503050406030204" pitchFamily="18" charset="0"/>
                                </a:rPr>
                                <m:t>𝟐</m:t>
                              </m:r>
                              <m:r>
                                <a:rPr lang="es-EC" sz="1100" b="1">
                                  <a:solidFill>
                                    <a:schemeClr val="bg1"/>
                                  </a:solidFill>
                                  <a:effectLst/>
                                  <a:latin typeface="Cambria Math" panose="02040503050406030204" pitchFamily="18" charset="0"/>
                                </a:rPr>
                                <m:t>)</m:t>
                              </m:r>
                            </m:oMath>
                          </a14:m>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extLst>
                      <a:ext uri="{0D108BD9-81ED-4DB2-BD59-A6C34878D82A}">
                        <a16:rowId xmlns:a16="http://schemas.microsoft.com/office/drawing/2014/main" val="2521173858"/>
                      </a:ext>
                    </a:extLst>
                  </a:tr>
                  <a:tr h="474239">
                    <a:tc>
                      <a:txBody>
                        <a:bodyPr/>
                        <a:lstStyle/>
                        <a:p>
                          <a:pPr>
                            <a:lnSpc>
                              <a:spcPct val="100000"/>
                            </a:lnSpc>
                            <a:spcAft>
                              <a:spcPts val="800"/>
                            </a:spcAft>
                          </a:pPr>
                          <a:r>
                            <a:rPr lang="es-EC" sz="1100" b="1">
                              <a:solidFill>
                                <a:schemeClr val="bg1"/>
                              </a:solidFill>
                              <a:effectLst/>
                            </a:rPr>
                            <a:t>Factores Funcionales de Peso</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a:txBody>
                        <a:bodyPr/>
                        <a:lstStyle/>
                        <a:p>
                          <a:pPr algn="ctr">
                            <a:lnSpc>
                              <a:spcPct val="100000"/>
                            </a:lnSpc>
                            <a:spcAft>
                              <a:spcPts val="800"/>
                            </a:spcAft>
                          </a:pPr>
                          <a:r>
                            <a:rPr lang="es-EC" sz="1100" b="1">
                              <a:effectLst/>
                            </a:rPr>
                            <a:t>Baja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a:txBody>
                        <a:bodyPr/>
                        <a:lstStyle/>
                        <a:p>
                          <a:pPr algn="ctr">
                            <a:lnSpc>
                              <a:spcPct val="100000"/>
                            </a:lnSpc>
                            <a:spcAft>
                              <a:spcPts val="800"/>
                            </a:spcAft>
                          </a:pPr>
                          <a:r>
                            <a:rPr lang="es-EC" sz="1100" b="1">
                              <a:effectLst/>
                            </a:rPr>
                            <a:t>Media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a:txBody>
                        <a:bodyPr/>
                        <a:lstStyle/>
                        <a:p>
                          <a:pPr algn="ctr">
                            <a:lnSpc>
                              <a:spcPct val="100000"/>
                            </a:lnSpc>
                            <a:spcAft>
                              <a:spcPts val="800"/>
                            </a:spcAft>
                          </a:pPr>
                          <a:r>
                            <a:rPr lang="es-EC" sz="1100" b="1">
                              <a:effectLst/>
                            </a:rPr>
                            <a:t>Alta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59106706"/>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Entradas externas (EI)</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1094375674"/>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Salidas externas (EO)</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1738974315"/>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Consultas externas (EQ)</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3347773268"/>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Archivos Lógicos Internos (tablas) (ILF)</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2577857157"/>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Interfaces externas (EIF)</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800"/>
                            </a:spcAft>
                          </a:pPr>
                          <a:r>
                            <a:rPr lang="es-EC"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49654"/>
                      </a:ext>
                    </a:extLst>
                  </a:tr>
                  <a:tr h="474239">
                    <a:tc gridSpan="6">
                      <a:txBody>
                        <a:bodyPr/>
                        <a:lstStyle/>
                        <a:p>
                          <a:pPr algn="ctr">
                            <a:lnSpc>
                              <a:spcPct val="100000"/>
                            </a:lnSpc>
                            <a:spcAft>
                              <a:spcPts val="800"/>
                            </a:spcAft>
                          </a:pPr>
                          <a:r>
                            <a:rPr lang="es-EC" sz="1200">
                              <a:effectLst/>
                            </a:rPr>
                            <a:t>                                                                                               </a:t>
                          </a:r>
                          <a:r>
                            <a:rPr lang="es-EC" sz="1200" b="1">
                              <a:effectLst/>
                            </a:rPr>
                            <a:t>Factor de Peso = 79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9921192"/>
                      </a:ext>
                    </a:extLst>
                  </a:tr>
                </a:tbl>
              </a:graphicData>
            </a:graphic>
          </p:graphicFrame>
        </mc:Choice>
        <mc:Fallback xmlns="">
          <p:graphicFrame>
            <p:nvGraphicFramePr>
              <p:cNvPr id="2" name="Tabla 1">
                <a:extLst>
                  <a:ext uri="{FF2B5EF4-FFF2-40B4-BE49-F238E27FC236}">
                    <a16:creationId xmlns:a16="http://schemas.microsoft.com/office/drawing/2014/main" id="{001FCF87-8796-4521-A84C-CCCC4DD99009}"/>
                  </a:ext>
                </a:extLst>
              </p:cNvPr>
              <p:cNvGraphicFramePr>
                <a:graphicFrameLocks noGrp="1"/>
              </p:cNvGraphicFramePr>
              <p:nvPr>
                <p:extLst>
                  <p:ext uri="{D42A27DB-BD31-4B8C-83A1-F6EECF244321}">
                    <p14:modId xmlns:p14="http://schemas.microsoft.com/office/powerpoint/2010/main" val="234132995"/>
                  </p:ext>
                </p:extLst>
              </p:nvPr>
            </p:nvGraphicFramePr>
            <p:xfrm>
              <a:off x="587536" y="1430076"/>
              <a:ext cx="6124991" cy="4007272"/>
            </p:xfrm>
            <a:graphic>
              <a:graphicData uri="http://schemas.openxmlformats.org/drawingml/2006/table">
                <a:tbl>
                  <a:tblPr>
                    <a:tableStyleId>{5C22544A-7EE6-4342-B048-85BDC9FD1C3A}</a:tableStyleId>
                  </a:tblPr>
                  <a:tblGrid>
                    <a:gridCol w="2125585">
                      <a:extLst>
                        <a:ext uri="{9D8B030D-6E8A-4147-A177-3AD203B41FA5}">
                          <a16:colId xmlns:a16="http://schemas.microsoft.com/office/drawing/2014/main" val="542855833"/>
                        </a:ext>
                      </a:extLst>
                    </a:gridCol>
                    <a:gridCol w="766312">
                      <a:extLst>
                        <a:ext uri="{9D8B030D-6E8A-4147-A177-3AD203B41FA5}">
                          <a16:colId xmlns:a16="http://schemas.microsoft.com/office/drawing/2014/main" val="1717288424"/>
                        </a:ext>
                      </a:extLst>
                    </a:gridCol>
                    <a:gridCol w="575081">
                      <a:extLst>
                        <a:ext uri="{9D8B030D-6E8A-4147-A177-3AD203B41FA5}">
                          <a16:colId xmlns:a16="http://schemas.microsoft.com/office/drawing/2014/main" val="2828971201"/>
                        </a:ext>
                      </a:extLst>
                    </a:gridCol>
                    <a:gridCol w="861927">
                      <a:extLst>
                        <a:ext uri="{9D8B030D-6E8A-4147-A177-3AD203B41FA5}">
                          <a16:colId xmlns:a16="http://schemas.microsoft.com/office/drawing/2014/main" val="3795231892"/>
                        </a:ext>
                      </a:extLst>
                    </a:gridCol>
                    <a:gridCol w="774565">
                      <a:extLst>
                        <a:ext uri="{9D8B030D-6E8A-4147-A177-3AD203B41FA5}">
                          <a16:colId xmlns:a16="http://schemas.microsoft.com/office/drawing/2014/main" val="1633403977"/>
                        </a:ext>
                      </a:extLst>
                    </a:gridCol>
                    <a:gridCol w="1021521">
                      <a:extLst>
                        <a:ext uri="{9D8B030D-6E8A-4147-A177-3AD203B41FA5}">
                          <a16:colId xmlns:a16="http://schemas.microsoft.com/office/drawing/2014/main" val="3910203197"/>
                        </a:ext>
                      </a:extLst>
                    </a:gridCol>
                  </a:tblGrid>
                  <a:tr h="213360">
                    <a:tc gridSpan="6">
                      <a:txBody>
                        <a:bodyPr/>
                        <a:lstStyle/>
                        <a:p>
                          <a:pPr algn="ctr">
                            <a:lnSpc>
                              <a:spcPct val="100000"/>
                            </a:lnSpc>
                            <a:spcAft>
                              <a:spcPts val="800"/>
                            </a:spcAft>
                          </a:pPr>
                          <a:r>
                            <a:rPr lang="es-EC" sz="1400" b="1">
                              <a:effectLst/>
                            </a:rPr>
                            <a:t>Factor de Peso</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solidFill>
                          <a:schemeClr val="accent5">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7845622"/>
                      </a:ext>
                    </a:extLst>
                  </a:tr>
                  <a:tr h="474239">
                    <a:tc>
                      <a:txBody>
                        <a:bodyPr/>
                        <a:lstStyle/>
                        <a:p>
                          <a:pPr>
                            <a:lnSpc>
                              <a:spcPct val="100000"/>
                            </a:lnSpc>
                            <a:spcAft>
                              <a:spcPts val="800"/>
                            </a:spcAft>
                          </a:pPr>
                          <a:r>
                            <a:rPr lang="es-EC"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tc>
                    <a:tc gridSpan="3">
                      <a:txBody>
                        <a:bodyPr/>
                        <a:lstStyle/>
                        <a:p>
                          <a:pPr algn="ctr">
                            <a:lnSpc>
                              <a:spcPct val="100000"/>
                            </a:lnSpc>
                            <a:spcAft>
                              <a:spcPts val="800"/>
                            </a:spcAft>
                          </a:pPr>
                          <a:r>
                            <a:rPr lang="es-EC" sz="1100" b="1">
                              <a:solidFill>
                                <a:schemeClr val="bg1"/>
                              </a:solidFill>
                              <a:effectLst/>
                            </a:rPr>
                            <a:t>Parámetros de Medida (1)</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spcAft>
                              <a:spcPts val="800"/>
                            </a:spcAft>
                          </a:pPr>
                          <a:r>
                            <a:rPr lang="es-EC" sz="1100" b="1">
                              <a:solidFill>
                                <a:schemeClr val="bg1"/>
                              </a:solidFill>
                              <a:effectLst/>
                            </a:rPr>
                            <a:t>Contador (2)</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rowSpan="2">
                      <a:txBody>
                        <a:bodyPr/>
                        <a:lstStyle/>
                        <a:p>
                          <a:endParaRPr lang="en-US"/>
                        </a:p>
                      </a:txBody>
                      <a:tcPr marL="56650" marR="56650" marT="0" marB="0" anchor="ctr">
                        <a:blipFill>
                          <a:blip r:embed="rId4"/>
                          <a:stretch>
                            <a:fillRect l="-499405" t="-28205" r="-1190" b="-301282"/>
                          </a:stretch>
                        </a:blipFill>
                      </a:tcPr>
                    </a:tc>
                    <a:extLst>
                      <a:ext uri="{0D108BD9-81ED-4DB2-BD59-A6C34878D82A}">
                        <a16:rowId xmlns:a16="http://schemas.microsoft.com/office/drawing/2014/main" val="2521173858"/>
                      </a:ext>
                    </a:extLst>
                  </a:tr>
                  <a:tr h="474239">
                    <a:tc>
                      <a:txBody>
                        <a:bodyPr/>
                        <a:lstStyle/>
                        <a:p>
                          <a:pPr>
                            <a:lnSpc>
                              <a:spcPct val="100000"/>
                            </a:lnSpc>
                            <a:spcAft>
                              <a:spcPts val="800"/>
                            </a:spcAft>
                          </a:pPr>
                          <a:r>
                            <a:rPr lang="es-EC" sz="1100" b="1">
                              <a:solidFill>
                                <a:schemeClr val="bg1"/>
                              </a:solidFill>
                              <a:effectLst/>
                            </a:rPr>
                            <a:t>Factores Funcionales de Peso</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25000"/>
                          </a:schemeClr>
                        </a:solidFill>
                      </a:tcPr>
                    </a:tc>
                    <a:tc>
                      <a:txBody>
                        <a:bodyPr/>
                        <a:lstStyle/>
                        <a:p>
                          <a:pPr algn="ctr">
                            <a:lnSpc>
                              <a:spcPct val="100000"/>
                            </a:lnSpc>
                            <a:spcAft>
                              <a:spcPts val="800"/>
                            </a:spcAft>
                          </a:pPr>
                          <a:r>
                            <a:rPr lang="es-EC" sz="1100" b="1">
                              <a:effectLst/>
                            </a:rPr>
                            <a:t>Baja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a:txBody>
                        <a:bodyPr/>
                        <a:lstStyle/>
                        <a:p>
                          <a:pPr algn="ctr">
                            <a:lnSpc>
                              <a:spcPct val="100000"/>
                            </a:lnSpc>
                            <a:spcAft>
                              <a:spcPts val="800"/>
                            </a:spcAft>
                          </a:pPr>
                          <a:r>
                            <a:rPr lang="es-EC" sz="1100" b="1">
                              <a:effectLst/>
                            </a:rPr>
                            <a:t>Media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a:txBody>
                        <a:bodyPr/>
                        <a:lstStyle/>
                        <a:p>
                          <a:pPr algn="ctr">
                            <a:lnSpc>
                              <a:spcPct val="100000"/>
                            </a:lnSpc>
                            <a:spcAft>
                              <a:spcPts val="800"/>
                            </a:spcAft>
                          </a:pPr>
                          <a:r>
                            <a:rPr lang="es-EC" sz="1100" b="1">
                              <a:effectLst/>
                            </a:rPr>
                            <a:t>Alta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1">
                            <a:lumMod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59106706"/>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Entradas externas (EI)</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1094375674"/>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Salidas externas (EO)</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1738974315"/>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Consultas externas (EQ)</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3347773268"/>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Archivos Lógicos Internos (tablas) (ILF)</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solidFill>
                          <a:schemeClr val="accent5">
                            <a:lumMod val="50000"/>
                          </a:schemeClr>
                        </a:solidFill>
                      </a:tcP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tc>
                      <a:txBody>
                        <a:bodyPr/>
                        <a:lstStyle/>
                        <a:p>
                          <a:pPr algn="ctr">
                            <a:lnSpc>
                              <a:spcPct val="100000"/>
                            </a:lnSpc>
                            <a:spcAft>
                              <a:spcPts val="800"/>
                            </a:spcAft>
                          </a:pPr>
                          <a:r>
                            <a:rPr lang="es-EC" sz="1200">
                              <a:effectLst/>
                            </a:rPr>
                            <a:t>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tc>
                    <a:extLst>
                      <a:ext uri="{0D108BD9-81ED-4DB2-BD59-A6C34878D82A}">
                        <a16:rowId xmlns:a16="http://schemas.microsoft.com/office/drawing/2014/main" val="2577857157"/>
                      </a:ext>
                    </a:extLst>
                  </a:tr>
                  <a:tr h="474239">
                    <a:tc>
                      <a:txBody>
                        <a:bodyPr/>
                        <a:lstStyle/>
                        <a:p>
                          <a:pPr>
                            <a:lnSpc>
                              <a:spcPct val="100000"/>
                            </a:lnSpc>
                            <a:spcAft>
                              <a:spcPts val="800"/>
                            </a:spcAft>
                          </a:pPr>
                          <a:r>
                            <a:rPr lang="es-EC" sz="1100" b="1" err="1">
                              <a:solidFill>
                                <a:schemeClr val="bg1"/>
                              </a:solidFill>
                              <a:effectLst/>
                            </a:rPr>
                            <a:t>N°</a:t>
                          </a:r>
                          <a:r>
                            <a:rPr lang="es-EC" sz="1100" b="1">
                              <a:solidFill>
                                <a:schemeClr val="bg1"/>
                              </a:solidFill>
                              <a:effectLst/>
                            </a:rPr>
                            <a:t> Interfaces externas (EIF)</a:t>
                          </a:r>
                          <a:endPar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800"/>
                            </a:spcAft>
                          </a:pPr>
                          <a:r>
                            <a:rPr lang="es-EC"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149654"/>
                      </a:ext>
                    </a:extLst>
                  </a:tr>
                  <a:tr h="474239">
                    <a:tc gridSpan="6">
                      <a:txBody>
                        <a:bodyPr/>
                        <a:lstStyle/>
                        <a:p>
                          <a:pPr algn="ctr">
                            <a:lnSpc>
                              <a:spcPct val="100000"/>
                            </a:lnSpc>
                            <a:spcAft>
                              <a:spcPts val="800"/>
                            </a:spcAft>
                          </a:pPr>
                          <a:r>
                            <a:rPr lang="es-EC" sz="1200">
                              <a:effectLst/>
                            </a:rPr>
                            <a:t>                                                                                               </a:t>
                          </a:r>
                          <a:r>
                            <a:rPr lang="es-EC" sz="1200" b="1">
                              <a:effectLst/>
                            </a:rPr>
                            <a:t>Factor de Peso = 79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56650" marR="566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9921192"/>
                      </a:ext>
                    </a:extLst>
                  </a:tr>
                </a:tbl>
              </a:graphicData>
            </a:graphic>
          </p:graphicFrame>
        </mc:Fallback>
      </mc:AlternateContent>
      <p:graphicFrame>
        <p:nvGraphicFramePr>
          <p:cNvPr id="7" name="Tabla 6">
            <a:extLst>
              <a:ext uri="{FF2B5EF4-FFF2-40B4-BE49-F238E27FC236}">
                <a16:creationId xmlns:a16="http://schemas.microsoft.com/office/drawing/2014/main" id="{ECB16F57-E304-40E3-9A88-0B56E89F7209}"/>
              </a:ext>
            </a:extLst>
          </p:cNvPr>
          <p:cNvGraphicFramePr>
            <a:graphicFrameLocks noGrp="1"/>
          </p:cNvGraphicFramePr>
          <p:nvPr>
            <p:extLst>
              <p:ext uri="{D42A27DB-BD31-4B8C-83A1-F6EECF244321}">
                <p14:modId xmlns:p14="http://schemas.microsoft.com/office/powerpoint/2010/main" val="2174625872"/>
              </p:ext>
            </p:extLst>
          </p:nvPr>
        </p:nvGraphicFramePr>
        <p:xfrm>
          <a:off x="7285703" y="898868"/>
          <a:ext cx="3940806" cy="4646528"/>
        </p:xfrm>
        <a:graphic>
          <a:graphicData uri="http://schemas.openxmlformats.org/drawingml/2006/table">
            <a:tbl>
              <a:tblPr>
                <a:tableStyleId>{5C22544A-7EE6-4342-B048-85BDC9FD1C3A}</a:tableStyleId>
              </a:tblPr>
              <a:tblGrid>
                <a:gridCol w="1970403">
                  <a:extLst>
                    <a:ext uri="{9D8B030D-6E8A-4147-A177-3AD203B41FA5}">
                      <a16:colId xmlns:a16="http://schemas.microsoft.com/office/drawing/2014/main" val="3194629575"/>
                    </a:ext>
                  </a:extLst>
                </a:gridCol>
                <a:gridCol w="1970403">
                  <a:extLst>
                    <a:ext uri="{9D8B030D-6E8A-4147-A177-3AD203B41FA5}">
                      <a16:colId xmlns:a16="http://schemas.microsoft.com/office/drawing/2014/main" val="318145224"/>
                    </a:ext>
                  </a:extLst>
                </a:gridCol>
              </a:tblGrid>
              <a:tr h="270405">
                <a:tc>
                  <a:txBody>
                    <a:bodyPr/>
                    <a:lstStyle/>
                    <a:p>
                      <a:pPr algn="ctr">
                        <a:lnSpc>
                          <a:spcPct val="100000"/>
                        </a:lnSpc>
                      </a:pPr>
                      <a:r>
                        <a:rPr lang="es-EC" sz="1400" b="1">
                          <a:effectLst/>
                        </a:rPr>
                        <a:t>Niveles de influencia</a:t>
                      </a:r>
                      <a:endPar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solidFill>
                      <a:schemeClr val="accent5">
                        <a:lumMod val="75000"/>
                      </a:schemeClr>
                    </a:solidFill>
                  </a:tcPr>
                </a:tc>
                <a:tc>
                  <a:txBody>
                    <a:bodyPr/>
                    <a:lstStyle/>
                    <a:p>
                      <a:pPr algn="ctr">
                        <a:lnSpc>
                          <a:spcPct val="100000"/>
                        </a:lnSpc>
                      </a:pPr>
                      <a:r>
                        <a:rPr lang="es-EC" sz="1400" b="1">
                          <a:effectLst/>
                        </a:rPr>
                        <a:t>Puntaje</a:t>
                      </a:r>
                      <a:endParaRPr lang="en-US"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solidFill>
                      <a:schemeClr val="accent5">
                        <a:lumMod val="75000"/>
                      </a:schemeClr>
                    </a:solidFill>
                  </a:tcPr>
                </a:tc>
                <a:extLst>
                  <a:ext uri="{0D108BD9-81ED-4DB2-BD59-A6C34878D82A}">
                    <a16:rowId xmlns:a16="http://schemas.microsoft.com/office/drawing/2014/main" val="3731566514"/>
                  </a:ext>
                </a:extLst>
              </a:tr>
              <a:tr h="270405">
                <a:tc>
                  <a:txBody>
                    <a:bodyPr/>
                    <a:lstStyle/>
                    <a:p>
                      <a:pPr algn="ctr">
                        <a:lnSpc>
                          <a:spcPct val="100000"/>
                        </a:lnSpc>
                      </a:pPr>
                      <a:r>
                        <a:rPr lang="es-EC" sz="1100">
                          <a:effectLst/>
                        </a:rPr>
                        <a:t>Comunicación de Datos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1472269838"/>
                  </a:ext>
                </a:extLst>
              </a:tr>
              <a:tr h="270405">
                <a:tc>
                  <a:txBody>
                    <a:bodyPr/>
                    <a:lstStyle/>
                    <a:p>
                      <a:pPr algn="ctr">
                        <a:lnSpc>
                          <a:spcPct val="100000"/>
                        </a:lnSpc>
                      </a:pPr>
                      <a:r>
                        <a:rPr lang="es-EC" sz="1100">
                          <a:effectLst/>
                        </a:rPr>
                        <a:t>Procesamiento Distribuido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2531970037"/>
                  </a:ext>
                </a:extLst>
              </a:tr>
              <a:tr h="270405">
                <a:tc>
                  <a:txBody>
                    <a:bodyPr/>
                    <a:lstStyle/>
                    <a:p>
                      <a:pPr algn="ctr">
                        <a:lnSpc>
                          <a:spcPct val="100000"/>
                        </a:lnSpc>
                      </a:pPr>
                      <a:r>
                        <a:rPr lang="es-EC" sz="1100">
                          <a:effectLst/>
                        </a:rPr>
                        <a:t>Objetivos de Rendimiento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2851912604"/>
                  </a:ext>
                </a:extLst>
              </a:tr>
              <a:tr h="590453">
                <a:tc>
                  <a:txBody>
                    <a:bodyPr/>
                    <a:lstStyle/>
                    <a:p>
                      <a:pPr algn="ctr">
                        <a:lnSpc>
                          <a:spcPct val="100000"/>
                        </a:lnSpc>
                      </a:pPr>
                      <a:r>
                        <a:rPr lang="es-EC" sz="1100">
                          <a:effectLst/>
                        </a:rPr>
                        <a:t>Configuración del equipamiento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3165511921"/>
                  </a:ext>
                </a:extLst>
              </a:tr>
              <a:tr h="270405">
                <a:tc>
                  <a:txBody>
                    <a:bodyPr/>
                    <a:lstStyle/>
                    <a:p>
                      <a:pPr algn="ctr">
                        <a:lnSpc>
                          <a:spcPct val="100000"/>
                        </a:lnSpc>
                      </a:pPr>
                      <a:r>
                        <a:rPr lang="es-EC" sz="1100">
                          <a:effectLst/>
                        </a:rPr>
                        <a:t>Tasa de transacciones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4245014663"/>
                  </a:ext>
                </a:extLst>
              </a:tr>
              <a:tr h="270405">
                <a:tc>
                  <a:txBody>
                    <a:bodyPr/>
                    <a:lstStyle/>
                    <a:p>
                      <a:pPr algn="ctr">
                        <a:lnSpc>
                          <a:spcPct val="100000"/>
                        </a:lnSpc>
                      </a:pPr>
                      <a:r>
                        <a:rPr lang="es-EC" sz="1100">
                          <a:effectLst/>
                        </a:rPr>
                        <a:t>Entrada de Datos en Línea</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2930072776"/>
                  </a:ext>
                </a:extLst>
              </a:tr>
              <a:tr h="270405">
                <a:tc>
                  <a:txBody>
                    <a:bodyPr/>
                    <a:lstStyle/>
                    <a:p>
                      <a:pPr algn="ctr">
                        <a:lnSpc>
                          <a:spcPct val="100000"/>
                        </a:lnSpc>
                      </a:pPr>
                      <a:r>
                        <a:rPr lang="es-EC" sz="1100">
                          <a:effectLst/>
                        </a:rPr>
                        <a:t>Interfaces con el usuario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2921836186"/>
                  </a:ext>
                </a:extLst>
              </a:tr>
              <a:tr h="270405">
                <a:tc>
                  <a:txBody>
                    <a:bodyPr/>
                    <a:lstStyle/>
                    <a:p>
                      <a:pPr algn="ctr">
                        <a:lnSpc>
                          <a:spcPct val="100000"/>
                        </a:lnSpc>
                      </a:pPr>
                      <a:r>
                        <a:rPr lang="es-EC" sz="1100">
                          <a:effectLst/>
                        </a:rPr>
                        <a:t>Actualizaciones en Línea</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3873332520"/>
                  </a:ext>
                </a:extLst>
              </a:tr>
              <a:tr h="270405">
                <a:tc>
                  <a:txBody>
                    <a:bodyPr/>
                    <a:lstStyle/>
                    <a:p>
                      <a:pPr algn="ctr">
                        <a:lnSpc>
                          <a:spcPct val="100000"/>
                        </a:lnSpc>
                      </a:pPr>
                      <a:r>
                        <a:rPr lang="es-EC" sz="1100">
                          <a:effectLst/>
                        </a:rPr>
                        <a:t>Procesamiento Complejo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1057652548"/>
                  </a:ext>
                </a:extLst>
              </a:tr>
              <a:tr h="270405">
                <a:tc>
                  <a:txBody>
                    <a:bodyPr/>
                    <a:lstStyle/>
                    <a:p>
                      <a:pPr algn="ctr">
                        <a:lnSpc>
                          <a:spcPct val="100000"/>
                        </a:lnSpc>
                      </a:pPr>
                      <a:r>
                        <a:rPr lang="es-EC" sz="1100">
                          <a:effectLst/>
                        </a:rPr>
                        <a:t>Reusabilidad del Código</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3273810887"/>
                  </a:ext>
                </a:extLst>
              </a:tr>
              <a:tr h="270405">
                <a:tc>
                  <a:txBody>
                    <a:bodyPr/>
                    <a:lstStyle/>
                    <a:p>
                      <a:pPr algn="ctr">
                        <a:lnSpc>
                          <a:spcPct val="100000"/>
                        </a:lnSpc>
                      </a:pPr>
                      <a:r>
                        <a:rPr lang="es-EC" sz="1100">
                          <a:effectLst/>
                        </a:rPr>
                        <a:t>Facilidad de Implementación</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1016988484"/>
                  </a:ext>
                </a:extLst>
              </a:tr>
              <a:tr h="270405">
                <a:tc>
                  <a:txBody>
                    <a:bodyPr/>
                    <a:lstStyle/>
                    <a:p>
                      <a:pPr algn="ctr">
                        <a:lnSpc>
                          <a:spcPct val="100000"/>
                        </a:lnSpc>
                      </a:pPr>
                      <a:r>
                        <a:rPr lang="es-EC" sz="1100">
                          <a:effectLst/>
                        </a:rPr>
                        <a:t>Facilidad de Operación</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1560759620"/>
                  </a:ext>
                </a:extLst>
              </a:tr>
              <a:tr h="270405">
                <a:tc>
                  <a:txBody>
                    <a:bodyPr/>
                    <a:lstStyle/>
                    <a:p>
                      <a:pPr algn="ctr">
                        <a:lnSpc>
                          <a:spcPct val="100000"/>
                        </a:lnSpc>
                      </a:pPr>
                      <a:r>
                        <a:rPr lang="es-EC" sz="1100">
                          <a:effectLst/>
                        </a:rPr>
                        <a:t>Instalaciones Múltiples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tc>
                  <a:txBody>
                    <a:bodyPr/>
                    <a:lstStyle/>
                    <a:p>
                      <a:pPr algn="ctr">
                        <a:lnSpc>
                          <a:spcPct val="100000"/>
                        </a:lnSpc>
                      </a:pPr>
                      <a:r>
                        <a:rPr lang="es-EC"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tc>
                <a:extLst>
                  <a:ext uri="{0D108BD9-81ED-4DB2-BD59-A6C34878D82A}">
                    <a16:rowId xmlns:a16="http://schemas.microsoft.com/office/drawing/2014/main" val="2755791471"/>
                  </a:ext>
                </a:extLst>
              </a:tr>
              <a:tr h="270405">
                <a:tc>
                  <a:txBody>
                    <a:bodyPr/>
                    <a:lstStyle/>
                    <a:p>
                      <a:pPr algn="ctr">
                        <a:lnSpc>
                          <a:spcPct val="100000"/>
                        </a:lnSpc>
                      </a:pPr>
                      <a:r>
                        <a:rPr lang="es-EC" sz="1100">
                          <a:effectLst/>
                        </a:rPr>
                        <a:t>Facilidad de Cambios</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466507"/>
                  </a:ext>
                </a:extLst>
              </a:tr>
              <a:tr h="270405">
                <a:tc>
                  <a:txBody>
                    <a:bodyPr/>
                    <a:lstStyle/>
                    <a:p>
                      <a:pPr algn="ctr">
                        <a:lnSpc>
                          <a:spcPct val="100000"/>
                        </a:lnSpc>
                      </a:pPr>
                      <a:r>
                        <a:rPr lang="es-EC" sz="1200" b="1">
                          <a:effectLst/>
                        </a:rPr>
                        <a:t>Factor de Ajuste</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b="1">
                          <a:effectLst/>
                        </a:rPr>
                        <a:t>37</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5841" marR="6584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55150"/>
                  </a:ext>
                </a:extLst>
              </a:tr>
            </a:tbl>
          </a:graphicData>
        </a:graphic>
      </p:graphicFrame>
    </p:spTree>
    <p:extLst>
      <p:ext uri="{BB962C8B-B14F-4D97-AF65-F5344CB8AC3E}">
        <p14:creationId xmlns:p14="http://schemas.microsoft.com/office/powerpoint/2010/main" val="416149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27</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3">
            <a:extLst>
              <a:ext uri="{FF2B5EF4-FFF2-40B4-BE49-F238E27FC236}">
                <a16:creationId xmlns:a16="http://schemas.microsoft.com/office/drawing/2014/main" id="{BC006B66-87A0-4AAB-A83D-6EC971B5BBE2}"/>
              </a:ext>
            </a:extLst>
          </p:cNvPr>
          <p:cNvSpPr txBox="1"/>
          <p:nvPr/>
        </p:nvSpPr>
        <p:spPr>
          <a:xfrm>
            <a:off x="1153943" y="50089"/>
            <a:ext cx="43359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Staatliches" panose="020B060402020202020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Staatliches" panose="020B0604020202020204" charset="0"/>
              <a:cs typeface="Times New Roman" panose="02020603050405020304" pitchFamily="18" charset="0"/>
            </a:endParaRPr>
          </a:p>
        </p:txBody>
      </p:sp>
      <p:pic>
        <p:nvPicPr>
          <p:cNvPr id="4"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9BC773B-DDAB-4939-9FBB-36ABCB600B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599F096C-B8E4-48E4-8A18-07229C2EF2B3}"/>
              </a:ext>
            </a:extLst>
          </p:cNvPr>
          <p:cNvSpPr txBox="1"/>
          <p:nvPr/>
        </p:nvSpPr>
        <p:spPr>
          <a:xfrm>
            <a:off x="6204499" y="206999"/>
            <a:ext cx="4501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Puntos de Función</a:t>
            </a:r>
          </a:p>
        </p:txBody>
      </p:sp>
      <p:sp>
        <p:nvSpPr>
          <p:cNvPr id="6" name="Google Shape;3502;p37">
            <a:extLst>
              <a:ext uri="{FF2B5EF4-FFF2-40B4-BE49-F238E27FC236}">
                <a16:creationId xmlns:a16="http://schemas.microsoft.com/office/drawing/2014/main" id="{ADFA4273-F7B6-465D-AB83-DB3579A765CA}"/>
              </a:ext>
            </a:extLst>
          </p:cNvPr>
          <p:cNvSpPr/>
          <p:nvPr/>
        </p:nvSpPr>
        <p:spPr>
          <a:xfrm>
            <a:off x="5169215" y="206999"/>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E17D4B1C-BCDA-406C-9D35-06FA6D929327}"/>
                  </a:ext>
                </a:extLst>
              </p:cNvPr>
              <p:cNvSpPr txBox="1"/>
              <p:nvPr/>
            </p:nvSpPr>
            <p:spPr>
              <a:xfrm>
                <a:off x="292853" y="1551959"/>
                <a:ext cx="5803147" cy="1338828"/>
              </a:xfrm>
              <a:prstGeom prst="rect">
                <a:avLst/>
              </a:prstGeom>
              <a:noFill/>
              <a:ln w="38100">
                <a:solidFill>
                  <a:schemeClr val="accent5">
                    <a:lumMod val="50000"/>
                  </a:schemeClr>
                </a:solidFill>
              </a:ln>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C" sz="1800" i="1" smtClean="0">
                          <a:solidFill>
                            <a:srgbClr val="000000"/>
                          </a:solidFill>
                          <a:effectLst/>
                          <a:latin typeface="Cambria Math" panose="02040503050406030204" pitchFamily="18" charset="0"/>
                          <a:ea typeface="Calibri" panose="020F0502020204030204" pitchFamily="34" charset="0"/>
                        </a:rPr>
                        <m:t>𝑃𝐹𝐴</m:t>
                      </m:r>
                      <m:r>
                        <a:rPr lang="es-EC" sz="1800" i="1" smtClean="0">
                          <a:solidFill>
                            <a:srgbClr val="000000"/>
                          </a:solidFill>
                          <a:effectLst/>
                          <a:latin typeface="Cambria Math" panose="02040503050406030204" pitchFamily="18" charset="0"/>
                          <a:ea typeface="Calibri" panose="020F0502020204030204" pitchFamily="34" charset="0"/>
                        </a:rPr>
                        <m:t>=</m:t>
                      </m:r>
                      <m:r>
                        <a:rPr lang="es-EC" sz="1800" i="1" smtClean="0">
                          <a:solidFill>
                            <a:srgbClr val="000000"/>
                          </a:solidFill>
                          <a:effectLst/>
                          <a:latin typeface="Cambria Math" panose="02040503050406030204" pitchFamily="18" charset="0"/>
                          <a:ea typeface="Calibri" panose="020F0502020204030204" pitchFamily="34" charset="0"/>
                        </a:rPr>
                        <m:t>𝑃𝐹𝑆𝐴</m:t>
                      </m:r>
                      <m:r>
                        <a:rPr lang="es-EC" sz="1800" i="1" smtClean="0">
                          <a:solidFill>
                            <a:srgbClr val="000000"/>
                          </a:solidFill>
                          <a:effectLst/>
                          <a:latin typeface="Cambria Math" panose="02040503050406030204" pitchFamily="18" charset="0"/>
                          <a:ea typeface="Calibri" panose="020F0502020204030204" pitchFamily="34" charset="0"/>
                        </a:rPr>
                        <m:t>∗[0.65+</m:t>
                      </m:r>
                      <m:d>
                        <m:dPr>
                          <m:ctrlPr>
                            <a:rPr lang="en-US" sz="1800" i="1">
                              <a:solidFill>
                                <a:srgbClr val="000000"/>
                              </a:solidFill>
                              <a:effectLst/>
                              <a:latin typeface="Cambria Math" panose="02040503050406030204" pitchFamily="18" charset="0"/>
                              <a:ea typeface="Calibri" panose="020F0502020204030204" pitchFamily="34" charset="0"/>
                            </a:rPr>
                          </m:ctrlPr>
                        </m:dPr>
                        <m:e>
                          <m:r>
                            <a:rPr lang="en-US" sz="1800" i="1">
                              <a:solidFill>
                                <a:srgbClr val="000000"/>
                              </a:solidFill>
                              <a:effectLst/>
                              <a:latin typeface="Cambria Math" panose="02040503050406030204" pitchFamily="18" charset="0"/>
                              <a:ea typeface="Calibri" panose="020F0502020204030204" pitchFamily="34" charset="0"/>
                            </a:rPr>
                            <m:t>0.01∗</m:t>
                          </m:r>
                          <m:r>
                            <a:rPr lang="en-US" sz="1800" i="1">
                              <a:solidFill>
                                <a:srgbClr val="000000"/>
                              </a:solidFill>
                              <a:effectLst/>
                              <a:latin typeface="Cambria Math" panose="02040503050406030204" pitchFamily="18" charset="0"/>
                              <a:ea typeface="Calibri" panose="020F0502020204030204" pitchFamily="34" charset="0"/>
                            </a:rPr>
                            <m:t>𝑓𝑎𝑐𝑡𝑜𝑟</m:t>
                          </m:r>
                          <m:r>
                            <a:rPr lang="en-US" sz="1800" i="1">
                              <a:solidFill>
                                <a:srgbClr val="000000"/>
                              </a:solidFill>
                              <a:effectLst/>
                              <a:latin typeface="Cambria Math" panose="02040503050406030204" pitchFamily="18" charset="0"/>
                              <a:ea typeface="Calibri" panose="020F0502020204030204" pitchFamily="34" charset="0"/>
                            </a:rPr>
                            <m:t> </m:t>
                          </m:r>
                          <m:r>
                            <a:rPr lang="en-US" sz="1800" i="1">
                              <a:solidFill>
                                <a:srgbClr val="000000"/>
                              </a:solidFill>
                              <a:effectLst/>
                              <a:latin typeface="Cambria Math" panose="02040503050406030204" pitchFamily="18" charset="0"/>
                              <a:ea typeface="Calibri" panose="020F0502020204030204" pitchFamily="34" charset="0"/>
                            </a:rPr>
                            <m:t>𝑑𝑒</m:t>
                          </m:r>
                          <m:r>
                            <a:rPr lang="en-US" sz="1800" i="1">
                              <a:solidFill>
                                <a:srgbClr val="000000"/>
                              </a:solidFill>
                              <a:effectLst/>
                              <a:latin typeface="Cambria Math" panose="02040503050406030204" pitchFamily="18" charset="0"/>
                              <a:ea typeface="Calibri" panose="020F0502020204030204" pitchFamily="34" charset="0"/>
                            </a:rPr>
                            <m:t> </m:t>
                          </m:r>
                          <m:r>
                            <a:rPr lang="en-US" sz="1800" i="1">
                              <a:solidFill>
                                <a:srgbClr val="000000"/>
                              </a:solidFill>
                              <a:effectLst/>
                              <a:latin typeface="Cambria Math" panose="02040503050406030204" pitchFamily="18" charset="0"/>
                              <a:ea typeface="Calibri" panose="020F0502020204030204" pitchFamily="34" charset="0"/>
                            </a:rPr>
                            <m:t>𝑎𝑗𝑢𝑠𝑡𝑒</m:t>
                          </m:r>
                        </m:e>
                      </m:d>
                      <m:r>
                        <a:rPr lang="en-US" sz="1800" i="1">
                          <a:solidFill>
                            <a:srgbClr val="000000"/>
                          </a:solidFill>
                          <a:effectLst/>
                          <a:latin typeface="Cambria Math" panose="02040503050406030204" pitchFamily="18" charset="0"/>
                          <a:ea typeface="Calibri" panose="020F0502020204030204" pitchFamily="34" charset="0"/>
                        </a:rPr>
                        <m:t>]</m:t>
                      </m:r>
                    </m:oMath>
                  </m:oMathPara>
                </a14:m>
                <a:endParaRPr lang="en-US" sz="2000">
                  <a:solidFill>
                    <a:srgbClr val="000000"/>
                  </a:solidFill>
                  <a:effectLst/>
                  <a:latin typeface="Arial" panose="020B0604020202020204" pitchFamily="34" charset="0"/>
                  <a:ea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s-EC" sz="1800" i="1">
                          <a:solidFill>
                            <a:srgbClr val="000000"/>
                          </a:solidFill>
                          <a:effectLst/>
                          <a:latin typeface="Cambria Math" panose="02040503050406030204" pitchFamily="18" charset="0"/>
                          <a:ea typeface="Calibri" panose="020F0502020204030204" pitchFamily="34" charset="0"/>
                        </a:rPr>
                        <m:t>𝑃𝐹𝐴</m:t>
                      </m:r>
                      <m:r>
                        <a:rPr lang="es-EC" sz="1800" i="1">
                          <a:solidFill>
                            <a:srgbClr val="000000"/>
                          </a:solidFill>
                          <a:effectLst/>
                          <a:latin typeface="Cambria Math" panose="02040503050406030204" pitchFamily="18" charset="0"/>
                          <a:ea typeface="Calibri" panose="020F0502020204030204" pitchFamily="34" charset="0"/>
                        </a:rPr>
                        <m:t>=79∗[0.65+</m:t>
                      </m:r>
                      <m:d>
                        <m:dPr>
                          <m:ctrlPr>
                            <a:rPr lang="en-US" sz="1800" i="1">
                              <a:solidFill>
                                <a:srgbClr val="000000"/>
                              </a:solidFill>
                              <a:effectLst/>
                              <a:latin typeface="Cambria Math" panose="02040503050406030204" pitchFamily="18" charset="0"/>
                              <a:ea typeface="Calibri" panose="020F0502020204030204" pitchFamily="34" charset="0"/>
                            </a:rPr>
                          </m:ctrlPr>
                        </m:dPr>
                        <m:e>
                          <m:r>
                            <a:rPr lang="en-US" sz="1800" i="1">
                              <a:solidFill>
                                <a:srgbClr val="000000"/>
                              </a:solidFill>
                              <a:effectLst/>
                              <a:latin typeface="Cambria Math" panose="02040503050406030204" pitchFamily="18" charset="0"/>
                              <a:ea typeface="Calibri" panose="020F0502020204030204" pitchFamily="34" charset="0"/>
                            </a:rPr>
                            <m:t>0.01∗37</m:t>
                          </m:r>
                        </m:e>
                      </m:d>
                      <m:r>
                        <a:rPr lang="en-US" sz="1800" i="1">
                          <a:solidFill>
                            <a:srgbClr val="000000"/>
                          </a:solidFill>
                          <a:effectLst/>
                          <a:latin typeface="Cambria Math" panose="02040503050406030204" pitchFamily="18" charset="0"/>
                          <a:ea typeface="Calibri" panose="020F0502020204030204" pitchFamily="34" charset="0"/>
                        </a:rPr>
                        <m:t>]</m:t>
                      </m:r>
                    </m:oMath>
                  </m:oMathPara>
                </a14:m>
                <a:endParaRPr lang="en-US" sz="2000">
                  <a:solidFill>
                    <a:srgbClr val="000000"/>
                  </a:solidFill>
                  <a:effectLst/>
                  <a:latin typeface="Arial" panose="020B0604020202020204" pitchFamily="34" charset="0"/>
                  <a:ea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s-EC" sz="1800" i="1">
                          <a:solidFill>
                            <a:srgbClr val="000000"/>
                          </a:solidFill>
                          <a:effectLst/>
                          <a:latin typeface="Cambria Math" panose="02040503050406030204" pitchFamily="18" charset="0"/>
                          <a:ea typeface="Calibri" panose="020F0502020204030204" pitchFamily="34" charset="0"/>
                        </a:rPr>
                        <m:t>𝑃𝐹𝐴</m:t>
                      </m:r>
                      <m:r>
                        <a:rPr lang="es-EC" sz="1800" i="1">
                          <a:solidFill>
                            <a:srgbClr val="000000"/>
                          </a:solidFill>
                          <a:effectLst/>
                          <a:latin typeface="Cambria Math" panose="02040503050406030204" pitchFamily="18" charset="0"/>
                          <a:ea typeface="Calibri" panose="020F0502020204030204" pitchFamily="34" charset="0"/>
                        </a:rPr>
                        <m:t>=80.58≅81</m:t>
                      </m:r>
                    </m:oMath>
                  </m:oMathPara>
                </a14:m>
                <a:endParaRPr lang="en-US" sz="2000">
                  <a:solidFill>
                    <a:srgbClr val="000000"/>
                  </a:solidFill>
                  <a:effectLst/>
                  <a:latin typeface="Arial" panose="020B0604020202020204" pitchFamily="34" charset="0"/>
                  <a:ea typeface="Calibri" panose="020F0502020204030204" pitchFamily="34" charset="0"/>
                </a:endParaRPr>
              </a:p>
            </p:txBody>
          </p:sp>
        </mc:Choice>
        <mc:Fallback xmlns="">
          <p:sp>
            <p:nvSpPr>
              <p:cNvPr id="10" name="CuadroTexto 9">
                <a:extLst>
                  <a:ext uri="{FF2B5EF4-FFF2-40B4-BE49-F238E27FC236}">
                    <a16:creationId xmlns:a16="http://schemas.microsoft.com/office/drawing/2014/main" id="{E17D4B1C-BCDA-406C-9D35-06FA6D929327}"/>
                  </a:ext>
                </a:extLst>
              </p:cNvPr>
              <p:cNvSpPr txBox="1">
                <a:spLocks noRot="1" noChangeAspect="1" noMove="1" noResize="1" noEditPoints="1" noAdjustHandles="1" noChangeArrowheads="1" noChangeShapeType="1" noTextEdit="1"/>
              </p:cNvSpPr>
              <p:nvPr/>
            </p:nvSpPr>
            <p:spPr>
              <a:xfrm>
                <a:off x="292853" y="1551959"/>
                <a:ext cx="5803147" cy="1338828"/>
              </a:xfrm>
              <a:prstGeom prst="rect">
                <a:avLst/>
              </a:prstGeom>
              <a:blipFill>
                <a:blip r:embed="rId4"/>
                <a:stretch>
                  <a:fillRect/>
                </a:stretch>
              </a:blipFill>
              <a:ln w="38100">
                <a:solidFill>
                  <a:schemeClr val="accent5">
                    <a:lumMod val="50000"/>
                  </a:schemeClr>
                </a:solidFill>
              </a:ln>
            </p:spPr>
            <p:txBody>
              <a:bodyPr/>
              <a:lstStyle/>
              <a:p>
                <a:r>
                  <a:rPr lang="en-US">
                    <a:noFill/>
                  </a:rPr>
                  <a:t> </a:t>
                </a:r>
              </a:p>
            </p:txBody>
          </p:sp>
        </mc:Fallback>
      </mc:AlternateContent>
      <p:graphicFrame>
        <p:nvGraphicFramePr>
          <p:cNvPr id="8" name="Tabla 7">
            <a:extLst>
              <a:ext uri="{FF2B5EF4-FFF2-40B4-BE49-F238E27FC236}">
                <a16:creationId xmlns:a16="http://schemas.microsoft.com/office/drawing/2014/main" id="{718018D5-D5B1-41DF-ADCD-3D91B652F253}"/>
              </a:ext>
            </a:extLst>
          </p:cNvPr>
          <p:cNvGraphicFramePr>
            <a:graphicFrameLocks noGrp="1"/>
          </p:cNvGraphicFramePr>
          <p:nvPr>
            <p:extLst>
              <p:ext uri="{D42A27DB-BD31-4B8C-83A1-F6EECF244321}">
                <p14:modId xmlns:p14="http://schemas.microsoft.com/office/powerpoint/2010/main" val="1219979332"/>
              </p:ext>
            </p:extLst>
          </p:nvPr>
        </p:nvGraphicFramePr>
        <p:xfrm>
          <a:off x="6287372" y="1272204"/>
          <a:ext cx="4807845" cy="1814178"/>
        </p:xfrm>
        <a:graphic>
          <a:graphicData uri="http://schemas.openxmlformats.org/drawingml/2006/table">
            <a:tbl>
              <a:tblPr>
                <a:tableStyleId>{5C22544A-7EE6-4342-B048-85BDC9FD1C3A}</a:tableStyleId>
              </a:tblPr>
              <a:tblGrid>
                <a:gridCol w="1602615">
                  <a:extLst>
                    <a:ext uri="{9D8B030D-6E8A-4147-A177-3AD203B41FA5}">
                      <a16:colId xmlns:a16="http://schemas.microsoft.com/office/drawing/2014/main" val="3564987643"/>
                    </a:ext>
                  </a:extLst>
                </a:gridCol>
                <a:gridCol w="1602615">
                  <a:extLst>
                    <a:ext uri="{9D8B030D-6E8A-4147-A177-3AD203B41FA5}">
                      <a16:colId xmlns:a16="http://schemas.microsoft.com/office/drawing/2014/main" val="4176759286"/>
                    </a:ext>
                  </a:extLst>
                </a:gridCol>
                <a:gridCol w="1602615">
                  <a:extLst>
                    <a:ext uri="{9D8B030D-6E8A-4147-A177-3AD203B41FA5}">
                      <a16:colId xmlns:a16="http://schemas.microsoft.com/office/drawing/2014/main" val="375494654"/>
                    </a:ext>
                  </a:extLst>
                </a:gridCol>
              </a:tblGrid>
              <a:tr h="594022">
                <a:tc>
                  <a:txBody>
                    <a:bodyPr/>
                    <a:lstStyle/>
                    <a:p>
                      <a:pPr algn="ctr">
                        <a:lnSpc>
                          <a:spcPct val="100000"/>
                        </a:lnSpc>
                      </a:pPr>
                      <a:r>
                        <a:rPr lang="es-EC" sz="1200" b="1">
                          <a:effectLst/>
                        </a:rPr>
                        <a:t>Lenguaje</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ct val="100000"/>
                        </a:lnSpc>
                      </a:pPr>
                      <a:r>
                        <a:rPr lang="es-EC" sz="1200" b="1">
                          <a:effectLst/>
                        </a:rPr>
                        <a:t>Horas de punto de función promedio</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lnSpc>
                          <a:spcPct val="100000"/>
                        </a:lnSpc>
                      </a:pPr>
                      <a:r>
                        <a:rPr lang="es-EC" sz="1200" b="1">
                          <a:effectLst/>
                        </a:rPr>
                        <a:t>Líneas de código por punto de función</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3379705753"/>
                  </a:ext>
                </a:extLst>
              </a:tr>
              <a:tr h="408966">
                <a:tc>
                  <a:txBody>
                    <a:bodyPr/>
                    <a:lstStyle/>
                    <a:p>
                      <a:pPr algn="ctr">
                        <a:lnSpc>
                          <a:spcPct val="100000"/>
                        </a:lnSpc>
                      </a:pPr>
                      <a:r>
                        <a:rPr lang="es-EC" sz="1200" i="1">
                          <a:effectLst/>
                        </a:rPr>
                        <a:t>Ensamblador</a:t>
                      </a:r>
                      <a:endParaRPr lang="en-US"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25</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300</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902740"/>
                  </a:ext>
                </a:extLst>
              </a:tr>
              <a:tr h="415176">
                <a:tc>
                  <a:txBody>
                    <a:bodyPr/>
                    <a:lstStyle/>
                    <a:p>
                      <a:pPr algn="ctr">
                        <a:lnSpc>
                          <a:spcPct val="100000"/>
                        </a:lnSpc>
                      </a:pPr>
                      <a:r>
                        <a:rPr lang="es-EC" sz="1200" i="1">
                          <a:effectLst/>
                        </a:rPr>
                        <a:t>COBOL</a:t>
                      </a:r>
                      <a:endParaRPr lang="en-US"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15</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100</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574438"/>
                  </a:ext>
                </a:extLst>
              </a:tr>
              <a:tr h="396014">
                <a:tc>
                  <a:txBody>
                    <a:bodyPr/>
                    <a:lstStyle/>
                    <a:p>
                      <a:pPr algn="ctr">
                        <a:lnSpc>
                          <a:spcPct val="100000"/>
                        </a:lnSpc>
                      </a:pPr>
                      <a:r>
                        <a:rPr lang="es-EC" sz="1200" i="1">
                          <a:effectLst/>
                        </a:rPr>
                        <a:t>Lenguajes 4ta Generación</a:t>
                      </a:r>
                      <a:endParaRPr lang="en-US"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8</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s-EC" sz="1200">
                          <a:effectLst/>
                        </a:rPr>
                        <a:t>20</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369108"/>
                  </a:ext>
                </a:extLst>
              </a:tr>
            </a:tbl>
          </a:graphicData>
        </a:graphic>
      </p:graphicFrame>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58590DD-4E23-4A46-85F7-FA87F992DDDC}"/>
                  </a:ext>
                </a:extLst>
              </p:cNvPr>
              <p:cNvSpPr txBox="1"/>
              <p:nvPr/>
            </p:nvSpPr>
            <p:spPr>
              <a:xfrm>
                <a:off x="1970041" y="3771618"/>
                <a:ext cx="7216636" cy="1338828"/>
              </a:xfrm>
              <a:prstGeom prst="rect">
                <a:avLst/>
              </a:prstGeom>
              <a:noFill/>
              <a:ln w="38100">
                <a:solidFill>
                  <a:schemeClr val="accent5">
                    <a:lumMod val="25000"/>
                  </a:schemeClr>
                </a:solidFill>
              </a:ln>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s-EC" sz="1800" i="1" smtClean="0">
                          <a:solidFill>
                            <a:srgbClr val="000000"/>
                          </a:solidFill>
                          <a:effectLst/>
                          <a:latin typeface="Cambria Math" panose="02040503050406030204" pitchFamily="18" charset="0"/>
                          <a:ea typeface="Times New Roman" panose="02020603050405020304" pitchFamily="18" charset="0"/>
                        </a:rPr>
                        <m:t>𝐻𝑜𝑟𝑎𝑠</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h𝑜𝑚𝑏𝑟𝑒</m:t>
                      </m:r>
                      <m:r>
                        <a:rPr lang="es-EC" sz="1800" i="1" smtClean="0">
                          <a:solidFill>
                            <a:srgbClr val="000000"/>
                          </a:solidFill>
                          <a:effectLst/>
                          <a:latin typeface="Cambria Math" panose="02040503050406030204" pitchFamily="18" charset="0"/>
                          <a:ea typeface="Times New Roman" panose="02020603050405020304" pitchFamily="18" charset="0"/>
                        </a:rPr>
                        <m:t>=</m:t>
                      </m:r>
                      <m:r>
                        <a:rPr lang="es-EC" sz="1800" i="1" smtClean="0">
                          <a:solidFill>
                            <a:srgbClr val="000000"/>
                          </a:solidFill>
                          <a:effectLst/>
                          <a:latin typeface="Cambria Math" panose="02040503050406030204" pitchFamily="18" charset="0"/>
                          <a:ea typeface="Times New Roman" panose="02020603050405020304" pitchFamily="18" charset="0"/>
                        </a:rPr>
                        <m:t>𝑃𝐹𝐴</m:t>
                      </m:r>
                      <m:r>
                        <a:rPr lang="es-EC" sz="1800" i="1" smtClean="0">
                          <a:solidFill>
                            <a:srgbClr val="000000"/>
                          </a:solidFill>
                          <a:effectLst/>
                          <a:latin typeface="Cambria Math" panose="02040503050406030204" pitchFamily="18" charset="0"/>
                          <a:ea typeface="Times New Roman" panose="02020603050405020304" pitchFamily="18" charset="0"/>
                        </a:rPr>
                        <m:t>∗</m:t>
                      </m:r>
                      <m:r>
                        <a:rPr lang="es-EC" sz="1800" i="1" smtClean="0">
                          <a:solidFill>
                            <a:srgbClr val="000000"/>
                          </a:solidFill>
                          <a:effectLst/>
                          <a:latin typeface="Cambria Math" panose="02040503050406030204" pitchFamily="18" charset="0"/>
                          <a:ea typeface="Times New Roman" panose="02020603050405020304" pitchFamily="18" charset="0"/>
                        </a:rPr>
                        <m:t>𝐻𝑜𝑟𝑎𝑠</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𝑑𝑒</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𝑝𝑢𝑛𝑡𝑜</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𝑑𝑒</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𝑓𝑢𝑛𝑐𝑖</m:t>
                      </m:r>
                      <m:r>
                        <a:rPr lang="es-EC" sz="1800" i="1" smtClean="0">
                          <a:solidFill>
                            <a:srgbClr val="000000"/>
                          </a:solidFill>
                          <a:effectLst/>
                          <a:latin typeface="Cambria Math" panose="02040503050406030204" pitchFamily="18" charset="0"/>
                          <a:ea typeface="Times New Roman" panose="02020603050405020304" pitchFamily="18" charset="0"/>
                        </a:rPr>
                        <m:t>ó</m:t>
                      </m:r>
                      <m:r>
                        <a:rPr lang="es-EC" sz="1800" i="1" smtClean="0">
                          <a:solidFill>
                            <a:srgbClr val="000000"/>
                          </a:solidFill>
                          <a:effectLst/>
                          <a:latin typeface="Cambria Math" panose="02040503050406030204" pitchFamily="18" charset="0"/>
                          <a:ea typeface="Times New Roman" panose="02020603050405020304" pitchFamily="18" charset="0"/>
                        </a:rPr>
                        <m:t>𝑛</m:t>
                      </m:r>
                      <m:r>
                        <a:rPr lang="es-EC" sz="1800" i="1" smtClean="0">
                          <a:solidFill>
                            <a:srgbClr val="000000"/>
                          </a:solidFill>
                          <a:effectLst/>
                          <a:latin typeface="Cambria Math" panose="02040503050406030204" pitchFamily="18" charset="0"/>
                          <a:ea typeface="Times New Roman" panose="02020603050405020304" pitchFamily="18" charset="0"/>
                        </a:rPr>
                        <m:t> </m:t>
                      </m:r>
                      <m:r>
                        <a:rPr lang="es-EC" sz="1800" i="1" smtClean="0">
                          <a:solidFill>
                            <a:srgbClr val="000000"/>
                          </a:solidFill>
                          <a:effectLst/>
                          <a:latin typeface="Cambria Math" panose="02040503050406030204" pitchFamily="18" charset="0"/>
                          <a:ea typeface="Times New Roman" panose="02020603050405020304" pitchFamily="18" charset="0"/>
                        </a:rPr>
                        <m:t>𝑝𝑟𝑜𝑚𝑒𝑑𝑖𝑜</m:t>
                      </m:r>
                    </m:oMath>
                  </m:oMathPara>
                </a14:m>
                <a:endParaRPr lang="en-US" sz="2000">
                  <a:solidFill>
                    <a:srgbClr val="000000"/>
                  </a:solidFill>
                  <a:effectLst/>
                  <a:latin typeface="Arial" panose="020B0604020202020204" pitchFamily="34"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800" i="1">
                          <a:solidFill>
                            <a:srgbClr val="000000"/>
                          </a:solidFill>
                          <a:effectLst/>
                          <a:latin typeface="Cambria Math" panose="02040503050406030204" pitchFamily="18" charset="0"/>
                          <a:ea typeface="Times New Roman" panose="02020603050405020304" pitchFamily="18" charset="0"/>
                        </a:rPr>
                        <m:t>𝐻𝑜𝑟𝑎𝑠</m:t>
                      </m:r>
                      <m:r>
                        <a:rPr lang="es-EC" sz="1800" i="1">
                          <a:solidFill>
                            <a:srgbClr val="000000"/>
                          </a:solidFill>
                          <a:effectLst/>
                          <a:latin typeface="Cambria Math" panose="02040503050406030204" pitchFamily="18" charset="0"/>
                          <a:ea typeface="Times New Roman" panose="02020603050405020304" pitchFamily="18" charset="0"/>
                        </a:rPr>
                        <m:t> </m:t>
                      </m:r>
                      <m:r>
                        <a:rPr lang="es-EC" sz="1800" i="1">
                          <a:solidFill>
                            <a:srgbClr val="000000"/>
                          </a:solidFill>
                          <a:effectLst/>
                          <a:latin typeface="Cambria Math" panose="02040503050406030204" pitchFamily="18" charset="0"/>
                          <a:ea typeface="Times New Roman" panose="02020603050405020304" pitchFamily="18" charset="0"/>
                        </a:rPr>
                        <m:t>h𝑜𝑚𝑏𝑟𝑒</m:t>
                      </m:r>
                      <m:r>
                        <a:rPr lang="es-EC" sz="1800" i="1">
                          <a:solidFill>
                            <a:srgbClr val="000000"/>
                          </a:solidFill>
                          <a:effectLst/>
                          <a:latin typeface="Cambria Math" panose="02040503050406030204" pitchFamily="18" charset="0"/>
                          <a:ea typeface="Times New Roman" panose="02020603050405020304" pitchFamily="18" charset="0"/>
                        </a:rPr>
                        <m:t>=81∗8</m:t>
                      </m:r>
                    </m:oMath>
                  </m:oMathPara>
                </a14:m>
                <a:endParaRPr lang="en-US" sz="2000">
                  <a:solidFill>
                    <a:srgbClr val="000000"/>
                  </a:solidFill>
                  <a:effectLst/>
                  <a:latin typeface="Arial" panose="020B0604020202020204" pitchFamily="34" charset="0"/>
                  <a:ea typeface="Calibri" panose="020F050202020403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s-EC" sz="1800" i="1">
                          <a:solidFill>
                            <a:srgbClr val="000000"/>
                          </a:solidFill>
                          <a:effectLst/>
                          <a:latin typeface="Cambria Math" panose="02040503050406030204" pitchFamily="18" charset="0"/>
                          <a:ea typeface="Times New Roman" panose="02020603050405020304" pitchFamily="18" charset="0"/>
                        </a:rPr>
                        <m:t>𝐻𝑜𝑟𝑎𝑠</m:t>
                      </m:r>
                      <m:r>
                        <a:rPr lang="es-EC" sz="1800" i="1">
                          <a:solidFill>
                            <a:srgbClr val="000000"/>
                          </a:solidFill>
                          <a:effectLst/>
                          <a:latin typeface="Cambria Math" panose="02040503050406030204" pitchFamily="18" charset="0"/>
                          <a:ea typeface="Times New Roman" panose="02020603050405020304" pitchFamily="18" charset="0"/>
                        </a:rPr>
                        <m:t> </m:t>
                      </m:r>
                      <m:r>
                        <a:rPr lang="es-EC" sz="1800" i="1">
                          <a:solidFill>
                            <a:srgbClr val="000000"/>
                          </a:solidFill>
                          <a:effectLst/>
                          <a:latin typeface="Cambria Math" panose="02040503050406030204" pitchFamily="18" charset="0"/>
                          <a:ea typeface="Times New Roman" panose="02020603050405020304" pitchFamily="18" charset="0"/>
                        </a:rPr>
                        <m:t>h𝑜𝑚𝑏𝑟𝑒</m:t>
                      </m:r>
                      <m:r>
                        <a:rPr lang="es-EC" sz="1800" i="1">
                          <a:solidFill>
                            <a:srgbClr val="000000"/>
                          </a:solidFill>
                          <a:effectLst/>
                          <a:latin typeface="Cambria Math" panose="02040503050406030204" pitchFamily="18" charset="0"/>
                          <a:ea typeface="Times New Roman" panose="02020603050405020304" pitchFamily="18" charset="0"/>
                        </a:rPr>
                        <m:t>=648</m:t>
                      </m:r>
                    </m:oMath>
                  </m:oMathPara>
                </a14:m>
                <a:endParaRPr lang="en-US" sz="2000">
                  <a:solidFill>
                    <a:srgbClr val="000000"/>
                  </a:solidFill>
                  <a:effectLst/>
                  <a:latin typeface="Arial" panose="020B0604020202020204" pitchFamily="34" charset="0"/>
                  <a:ea typeface="Calibri" panose="020F0502020204030204" pitchFamily="34" charset="0"/>
                </a:endParaRPr>
              </a:p>
            </p:txBody>
          </p:sp>
        </mc:Choice>
        <mc:Fallback xmlns="">
          <p:sp>
            <p:nvSpPr>
              <p:cNvPr id="13" name="CuadroTexto 12">
                <a:extLst>
                  <a:ext uri="{FF2B5EF4-FFF2-40B4-BE49-F238E27FC236}">
                    <a16:creationId xmlns:a16="http://schemas.microsoft.com/office/drawing/2014/main" id="{058590DD-4E23-4A46-85F7-FA87F992DDDC}"/>
                  </a:ext>
                </a:extLst>
              </p:cNvPr>
              <p:cNvSpPr txBox="1">
                <a:spLocks noRot="1" noChangeAspect="1" noMove="1" noResize="1" noEditPoints="1" noAdjustHandles="1" noChangeArrowheads="1" noChangeShapeType="1" noTextEdit="1"/>
              </p:cNvSpPr>
              <p:nvPr/>
            </p:nvSpPr>
            <p:spPr>
              <a:xfrm>
                <a:off x="1970041" y="3771618"/>
                <a:ext cx="7216636" cy="1338828"/>
              </a:xfrm>
              <a:prstGeom prst="rect">
                <a:avLst/>
              </a:prstGeom>
              <a:blipFill>
                <a:blip r:embed="rId5"/>
                <a:stretch>
                  <a:fillRect/>
                </a:stretch>
              </a:blipFill>
              <a:ln w="38100">
                <a:solidFill>
                  <a:schemeClr val="accent5">
                    <a:lumMod val="2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5765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28</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3">
            <a:extLst>
              <a:ext uri="{FF2B5EF4-FFF2-40B4-BE49-F238E27FC236}">
                <a16:creationId xmlns:a16="http://schemas.microsoft.com/office/drawing/2014/main" id="{BC006B66-87A0-4AAB-A83D-6EC971B5BBE2}"/>
              </a:ext>
            </a:extLst>
          </p:cNvPr>
          <p:cNvSpPr txBox="1"/>
          <p:nvPr/>
        </p:nvSpPr>
        <p:spPr>
          <a:xfrm>
            <a:off x="1153943" y="50089"/>
            <a:ext cx="43359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a:solidFill>
                  <a:srgbClr val="000000"/>
                </a:solidFill>
                <a:latin typeface="Staatliches" panose="020B0604020202020204" charset="0"/>
                <a:cs typeface="Times New Roman" panose="02020603050405020304" pitchFamily="18" charset="0"/>
              </a:rPr>
              <a:t>PRUEBAS Y RESULTADOS</a:t>
            </a:r>
            <a:endParaRPr kumimoji="0" lang="es-ES" sz="2400" b="1" i="0" u="none" strike="noStrike" kern="1200" cap="none" spc="0" normalizeH="0" baseline="0" noProof="0">
              <a:ln>
                <a:noFill/>
              </a:ln>
              <a:solidFill>
                <a:srgbClr val="000000"/>
              </a:solidFill>
              <a:effectLst/>
              <a:uLnTx/>
              <a:uFillTx/>
              <a:latin typeface="Staatliches" panose="020B0604020202020204" charset="0"/>
              <a:cs typeface="Times New Roman" panose="02020603050405020304" pitchFamily="18" charset="0"/>
            </a:endParaRPr>
          </a:p>
        </p:txBody>
      </p:sp>
      <p:pic>
        <p:nvPicPr>
          <p:cNvPr id="4"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99BC773B-DDAB-4939-9FBB-36ABCB600B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599F096C-B8E4-48E4-8A18-07229C2EF2B3}"/>
              </a:ext>
            </a:extLst>
          </p:cNvPr>
          <p:cNvSpPr txBox="1"/>
          <p:nvPr/>
        </p:nvSpPr>
        <p:spPr>
          <a:xfrm>
            <a:off x="6204499" y="206999"/>
            <a:ext cx="4501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Usabilidad</a:t>
            </a:r>
          </a:p>
        </p:txBody>
      </p:sp>
      <p:sp>
        <p:nvSpPr>
          <p:cNvPr id="6" name="Google Shape;3502;p37">
            <a:extLst>
              <a:ext uri="{FF2B5EF4-FFF2-40B4-BE49-F238E27FC236}">
                <a16:creationId xmlns:a16="http://schemas.microsoft.com/office/drawing/2014/main" id="{ADFA4273-F7B6-465D-AB83-DB3579A765CA}"/>
              </a:ext>
            </a:extLst>
          </p:cNvPr>
          <p:cNvSpPr/>
          <p:nvPr/>
        </p:nvSpPr>
        <p:spPr>
          <a:xfrm>
            <a:off x="5169215" y="206999"/>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1" name="Imagen 10">
            <a:extLst>
              <a:ext uri="{FF2B5EF4-FFF2-40B4-BE49-F238E27FC236}">
                <a16:creationId xmlns:a16="http://schemas.microsoft.com/office/drawing/2014/main" id="{0AF9C11D-FEF8-4721-BBA6-F82D5FBB2206}"/>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51" y="1066592"/>
            <a:ext cx="3688275" cy="2362407"/>
          </a:xfrm>
          <a:prstGeom prst="rect">
            <a:avLst/>
          </a:prstGeom>
          <a:noFill/>
          <a:ln>
            <a:solidFill>
              <a:schemeClr val="tx2"/>
            </a:solidFill>
          </a:ln>
        </p:spPr>
      </p:pic>
      <p:pic>
        <p:nvPicPr>
          <p:cNvPr id="14" name="Imagen 13">
            <a:extLst>
              <a:ext uri="{FF2B5EF4-FFF2-40B4-BE49-F238E27FC236}">
                <a16:creationId xmlns:a16="http://schemas.microsoft.com/office/drawing/2014/main" id="{3D73A70B-6740-4748-BB8C-7FF4C18DAF7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2551" y="3539158"/>
            <a:ext cx="3688275" cy="2362406"/>
          </a:xfrm>
          <a:prstGeom prst="rect">
            <a:avLst/>
          </a:prstGeom>
          <a:noFill/>
          <a:ln>
            <a:solidFill>
              <a:schemeClr val="tx2"/>
            </a:solidFill>
          </a:ln>
        </p:spPr>
      </p:pic>
      <p:graphicFrame>
        <p:nvGraphicFramePr>
          <p:cNvPr id="2" name="Tabla 1">
            <a:extLst>
              <a:ext uri="{FF2B5EF4-FFF2-40B4-BE49-F238E27FC236}">
                <a16:creationId xmlns:a16="http://schemas.microsoft.com/office/drawing/2014/main" id="{8671F233-F789-4009-8CFA-5E097AF7678B}"/>
              </a:ext>
            </a:extLst>
          </p:cNvPr>
          <p:cNvGraphicFramePr>
            <a:graphicFrameLocks noGrp="1"/>
          </p:cNvGraphicFramePr>
          <p:nvPr>
            <p:extLst>
              <p:ext uri="{D42A27DB-BD31-4B8C-83A1-F6EECF244321}">
                <p14:modId xmlns:p14="http://schemas.microsoft.com/office/powerpoint/2010/main" val="4258652328"/>
              </p:ext>
            </p:extLst>
          </p:nvPr>
        </p:nvGraphicFramePr>
        <p:xfrm>
          <a:off x="4993416" y="1767841"/>
          <a:ext cx="6670265" cy="3421389"/>
        </p:xfrm>
        <a:graphic>
          <a:graphicData uri="http://schemas.openxmlformats.org/drawingml/2006/table">
            <a:tbl>
              <a:tblPr firstRow="1" firstCol="1" bandRow="1">
                <a:tableStyleId>{5C22544A-7EE6-4342-B048-85BDC9FD1C3A}</a:tableStyleId>
              </a:tblPr>
              <a:tblGrid>
                <a:gridCol w="889165">
                  <a:extLst>
                    <a:ext uri="{9D8B030D-6E8A-4147-A177-3AD203B41FA5}">
                      <a16:colId xmlns:a16="http://schemas.microsoft.com/office/drawing/2014/main" val="680302576"/>
                    </a:ext>
                  </a:extLst>
                </a:gridCol>
                <a:gridCol w="400815">
                  <a:extLst>
                    <a:ext uri="{9D8B030D-6E8A-4147-A177-3AD203B41FA5}">
                      <a16:colId xmlns:a16="http://schemas.microsoft.com/office/drawing/2014/main" val="4168636228"/>
                    </a:ext>
                  </a:extLst>
                </a:gridCol>
                <a:gridCol w="400815">
                  <a:extLst>
                    <a:ext uri="{9D8B030D-6E8A-4147-A177-3AD203B41FA5}">
                      <a16:colId xmlns:a16="http://schemas.microsoft.com/office/drawing/2014/main" val="2218558382"/>
                    </a:ext>
                  </a:extLst>
                </a:gridCol>
                <a:gridCol w="400815">
                  <a:extLst>
                    <a:ext uri="{9D8B030D-6E8A-4147-A177-3AD203B41FA5}">
                      <a16:colId xmlns:a16="http://schemas.microsoft.com/office/drawing/2014/main" val="951381031"/>
                    </a:ext>
                  </a:extLst>
                </a:gridCol>
                <a:gridCol w="400815">
                  <a:extLst>
                    <a:ext uri="{9D8B030D-6E8A-4147-A177-3AD203B41FA5}">
                      <a16:colId xmlns:a16="http://schemas.microsoft.com/office/drawing/2014/main" val="1072845025"/>
                    </a:ext>
                  </a:extLst>
                </a:gridCol>
                <a:gridCol w="400815">
                  <a:extLst>
                    <a:ext uri="{9D8B030D-6E8A-4147-A177-3AD203B41FA5}">
                      <a16:colId xmlns:a16="http://schemas.microsoft.com/office/drawing/2014/main" val="662392563"/>
                    </a:ext>
                  </a:extLst>
                </a:gridCol>
                <a:gridCol w="400815">
                  <a:extLst>
                    <a:ext uri="{9D8B030D-6E8A-4147-A177-3AD203B41FA5}">
                      <a16:colId xmlns:a16="http://schemas.microsoft.com/office/drawing/2014/main" val="1027522055"/>
                    </a:ext>
                  </a:extLst>
                </a:gridCol>
                <a:gridCol w="400815">
                  <a:extLst>
                    <a:ext uri="{9D8B030D-6E8A-4147-A177-3AD203B41FA5}">
                      <a16:colId xmlns:a16="http://schemas.microsoft.com/office/drawing/2014/main" val="153282973"/>
                    </a:ext>
                  </a:extLst>
                </a:gridCol>
                <a:gridCol w="400815">
                  <a:extLst>
                    <a:ext uri="{9D8B030D-6E8A-4147-A177-3AD203B41FA5}">
                      <a16:colId xmlns:a16="http://schemas.microsoft.com/office/drawing/2014/main" val="4203444676"/>
                    </a:ext>
                  </a:extLst>
                </a:gridCol>
                <a:gridCol w="436903">
                  <a:extLst>
                    <a:ext uri="{9D8B030D-6E8A-4147-A177-3AD203B41FA5}">
                      <a16:colId xmlns:a16="http://schemas.microsoft.com/office/drawing/2014/main" val="2053188935"/>
                    </a:ext>
                  </a:extLst>
                </a:gridCol>
                <a:gridCol w="436903">
                  <a:extLst>
                    <a:ext uri="{9D8B030D-6E8A-4147-A177-3AD203B41FA5}">
                      <a16:colId xmlns:a16="http://schemas.microsoft.com/office/drawing/2014/main" val="2385341349"/>
                    </a:ext>
                  </a:extLst>
                </a:gridCol>
                <a:gridCol w="992054">
                  <a:extLst>
                    <a:ext uri="{9D8B030D-6E8A-4147-A177-3AD203B41FA5}">
                      <a16:colId xmlns:a16="http://schemas.microsoft.com/office/drawing/2014/main" val="4113526586"/>
                    </a:ext>
                  </a:extLst>
                </a:gridCol>
                <a:gridCol w="708720">
                  <a:extLst>
                    <a:ext uri="{9D8B030D-6E8A-4147-A177-3AD203B41FA5}">
                      <a16:colId xmlns:a16="http://schemas.microsoft.com/office/drawing/2014/main" val="3513701467"/>
                    </a:ext>
                  </a:extLst>
                </a:gridCol>
              </a:tblGrid>
              <a:tr h="303903">
                <a:tc rowSpan="2">
                  <a:txBody>
                    <a:bodyPr/>
                    <a:lstStyle/>
                    <a:p>
                      <a:pPr algn="ctr">
                        <a:lnSpc>
                          <a:spcPct val="100000"/>
                        </a:lnSpc>
                      </a:pPr>
                      <a:r>
                        <a:rPr lang="es-EC" sz="1200" b="1">
                          <a:effectLst/>
                        </a:rPr>
                        <a:t>Usuarios</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gridSpan="10">
                  <a:txBody>
                    <a:bodyPr/>
                    <a:lstStyle/>
                    <a:p>
                      <a:pPr algn="ctr">
                        <a:lnSpc>
                          <a:spcPct val="100000"/>
                        </a:lnSpc>
                      </a:pPr>
                      <a:r>
                        <a:rPr lang="es-EC" sz="1400">
                          <a:effectLst/>
                        </a:rPr>
                        <a:t>Resultados Escala de SUS</a:t>
                      </a:r>
                      <a:endPar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00000"/>
                        </a:lnSpc>
                      </a:pPr>
                      <a:r>
                        <a:rPr lang="es-EC" sz="1200">
                          <a:effectLst/>
                        </a:rPr>
                        <a:t>Sumatoria</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rowSpan="2">
                  <a:txBody>
                    <a:bodyPr/>
                    <a:lstStyle/>
                    <a:p>
                      <a:pPr algn="ctr">
                        <a:lnSpc>
                          <a:spcPct val="100000"/>
                        </a:lnSpc>
                      </a:pPr>
                      <a:r>
                        <a:rPr lang="es-EC" sz="1200">
                          <a:effectLst/>
                        </a:rPr>
                        <a:t>Factor (x2.5)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extLst>
                  <a:ext uri="{0D108BD9-81ED-4DB2-BD59-A6C34878D82A}">
                    <a16:rowId xmlns:a16="http://schemas.microsoft.com/office/drawing/2014/main" val="4165769926"/>
                  </a:ext>
                </a:extLst>
              </a:tr>
              <a:tr h="477562">
                <a:tc vMerge="1">
                  <a:txBody>
                    <a:bodyPr/>
                    <a:lstStyle/>
                    <a:p>
                      <a:endParaRPr lang="en-US"/>
                    </a:p>
                  </a:txBody>
                  <a:tcPr/>
                </a:tc>
                <a:tc>
                  <a:txBody>
                    <a:bodyPr/>
                    <a:lstStyle/>
                    <a:p>
                      <a:pPr algn="ctr">
                        <a:lnSpc>
                          <a:spcPct val="100000"/>
                        </a:lnSpc>
                      </a:pPr>
                      <a:r>
                        <a:rPr lang="en-US" sz="1200" b="1">
                          <a:effectLst/>
                        </a:rPr>
                        <a:t>P1</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P2</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P3</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P4</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P5</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P6</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P7</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P8</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P9</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200" b="1">
                          <a:effectLst/>
                        </a:rPr>
                        <a:t>P10</a:t>
                      </a:r>
                      <a:endPar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9772618"/>
                  </a:ext>
                </a:extLst>
              </a:tr>
              <a:tr h="238782">
                <a:tc>
                  <a:txBody>
                    <a:bodyPr/>
                    <a:lstStyle/>
                    <a:p>
                      <a:pPr algn="ctr">
                        <a:lnSpc>
                          <a:spcPct val="100000"/>
                        </a:lnSpc>
                      </a:pPr>
                      <a:r>
                        <a:rPr lang="es-EC" sz="1200">
                          <a:effectLst/>
                        </a:rPr>
                        <a:t>1</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70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286418"/>
                  </a:ext>
                </a:extLst>
              </a:tr>
              <a:tr h="238782">
                <a:tc>
                  <a:txBody>
                    <a:bodyPr/>
                    <a:lstStyle/>
                    <a:p>
                      <a:pPr algn="ctr">
                        <a:lnSpc>
                          <a:spcPct val="100000"/>
                        </a:lnSpc>
                      </a:pPr>
                      <a:r>
                        <a:rPr lang="es-EC" sz="1200">
                          <a:effectLst/>
                        </a:rPr>
                        <a:t>2</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28</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70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2524670"/>
                  </a:ext>
                </a:extLst>
              </a:tr>
              <a:tr h="238782">
                <a:tc>
                  <a:txBody>
                    <a:bodyPr/>
                    <a:lstStyle/>
                    <a:p>
                      <a:pPr algn="ctr">
                        <a:lnSpc>
                          <a:spcPct val="100000"/>
                        </a:lnSpc>
                      </a:pPr>
                      <a:r>
                        <a:rPr lang="es-EC" sz="1200">
                          <a:effectLst/>
                        </a:rPr>
                        <a:t>3</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36</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90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5433546"/>
                  </a:ext>
                </a:extLst>
              </a:tr>
              <a:tr h="238782">
                <a:tc>
                  <a:txBody>
                    <a:bodyPr/>
                    <a:lstStyle/>
                    <a:p>
                      <a:pPr algn="ctr">
                        <a:lnSpc>
                          <a:spcPct val="100000"/>
                        </a:lnSpc>
                      </a:pPr>
                      <a:r>
                        <a:rPr lang="es-EC" sz="1200">
                          <a:effectLst/>
                        </a:rPr>
                        <a:t>4</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75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4341263"/>
                  </a:ext>
                </a:extLst>
              </a:tr>
              <a:tr h="238782">
                <a:tc>
                  <a:txBody>
                    <a:bodyPr/>
                    <a:lstStyle/>
                    <a:p>
                      <a:pPr algn="ctr">
                        <a:lnSpc>
                          <a:spcPct val="100000"/>
                        </a:lnSpc>
                      </a:pPr>
                      <a:r>
                        <a:rPr lang="es-EC" sz="1200">
                          <a:effectLst/>
                        </a:rPr>
                        <a:t>5</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100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249398"/>
                  </a:ext>
                </a:extLst>
              </a:tr>
              <a:tr h="238782">
                <a:tc>
                  <a:txBody>
                    <a:bodyPr/>
                    <a:lstStyle/>
                    <a:p>
                      <a:pPr algn="ctr">
                        <a:lnSpc>
                          <a:spcPct val="100000"/>
                        </a:lnSpc>
                      </a:pPr>
                      <a:r>
                        <a:rPr lang="es-EC" sz="1200">
                          <a:effectLst/>
                        </a:rPr>
                        <a:t>6</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80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868119"/>
                  </a:ext>
                </a:extLst>
              </a:tr>
              <a:tr h="238782">
                <a:tc>
                  <a:txBody>
                    <a:bodyPr/>
                    <a:lstStyle/>
                    <a:p>
                      <a:pPr algn="ctr">
                        <a:lnSpc>
                          <a:spcPct val="100000"/>
                        </a:lnSpc>
                      </a:pPr>
                      <a:r>
                        <a:rPr lang="es-EC" sz="1200">
                          <a:effectLst/>
                        </a:rPr>
                        <a:t>7</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29</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72,5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3399651"/>
                  </a:ext>
                </a:extLst>
              </a:tr>
              <a:tr h="238782">
                <a:tc>
                  <a:txBody>
                    <a:bodyPr/>
                    <a:lstStyle/>
                    <a:p>
                      <a:pPr algn="ctr">
                        <a:lnSpc>
                          <a:spcPct val="100000"/>
                        </a:lnSpc>
                      </a:pPr>
                      <a:r>
                        <a:rPr lang="es-EC" sz="1200">
                          <a:effectLst/>
                        </a:rPr>
                        <a:t>8</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80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306021"/>
                  </a:ext>
                </a:extLst>
              </a:tr>
              <a:tr h="238782">
                <a:tc>
                  <a:txBody>
                    <a:bodyPr/>
                    <a:lstStyle/>
                    <a:p>
                      <a:pPr algn="ctr">
                        <a:lnSpc>
                          <a:spcPct val="100000"/>
                        </a:lnSpc>
                      </a:pPr>
                      <a:r>
                        <a:rPr lang="es-EC" sz="1200">
                          <a:effectLst/>
                        </a:rPr>
                        <a:t>9</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4</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29</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72,5</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266592"/>
                  </a:ext>
                </a:extLst>
              </a:tr>
              <a:tr h="238782">
                <a:tc>
                  <a:txBody>
                    <a:bodyPr/>
                    <a:lstStyle/>
                    <a:p>
                      <a:pPr algn="ctr">
                        <a:lnSpc>
                          <a:spcPct val="100000"/>
                        </a:lnSpc>
                      </a:pPr>
                      <a:r>
                        <a:rPr lang="es-EC" sz="1200">
                          <a:effectLst/>
                        </a:rPr>
                        <a:t>10</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3</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1</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20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100">
                          <a:effectLst/>
                        </a:rPr>
                        <a:t>50</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579974"/>
                  </a:ext>
                </a:extLst>
              </a:tr>
              <a:tr h="252104">
                <a:tc>
                  <a:txBody>
                    <a:bodyPr/>
                    <a:lstStyle/>
                    <a:p>
                      <a:pPr algn="ctr">
                        <a:lnSpc>
                          <a:spcPct val="100000"/>
                        </a:lnSpc>
                      </a:pPr>
                      <a:r>
                        <a:rPr lang="es-EC"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n-US" sz="1100">
                          <a:effectLst/>
                        </a:rPr>
                        <a:t>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0000"/>
                        </a:lnSpc>
                      </a:pPr>
                      <a:r>
                        <a:rPr lang="es-EC" sz="1200" b="1">
                          <a:effectLst/>
                        </a:rPr>
                        <a:t>Promedio</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b="1">
                          <a:effectLst/>
                        </a:rPr>
                        <a:t>76</a:t>
                      </a:r>
                      <a:endParaRPr lang="en-US"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398185"/>
                  </a:ext>
                </a:extLst>
              </a:tr>
            </a:tbl>
          </a:graphicData>
        </a:graphic>
      </p:graphicFrame>
    </p:spTree>
    <p:extLst>
      <p:ext uri="{BB962C8B-B14F-4D97-AF65-F5344CB8AC3E}">
        <p14:creationId xmlns:p14="http://schemas.microsoft.com/office/powerpoint/2010/main" val="366734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29</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Google Shape;1934;p33">
            <a:extLst>
              <a:ext uri="{FF2B5EF4-FFF2-40B4-BE49-F238E27FC236}">
                <a16:creationId xmlns:a16="http://schemas.microsoft.com/office/drawing/2014/main" id="{41C31C53-7E7B-427D-A9FD-BC91517B64EE}"/>
              </a:ext>
            </a:extLst>
          </p:cNvPr>
          <p:cNvSpPr txBox="1"/>
          <p:nvPr/>
        </p:nvSpPr>
        <p:spPr>
          <a:xfrm>
            <a:off x="1125363" y="1522211"/>
            <a:ext cx="9941271" cy="3893788"/>
          </a:xfrm>
          <a:prstGeom prst="rect">
            <a:avLst/>
          </a:prstGeom>
          <a:noFill/>
          <a:ln>
            <a:noFill/>
          </a:ln>
        </p:spPr>
        <p:txBody>
          <a:bodyPr spcFirstLastPara="1" wrap="square" lIns="91425" tIns="91425" rIns="91425" bIns="91425" anchor="ctr" anchorCtr="0">
            <a:noAutofit/>
          </a:bodyPr>
          <a:lstStyle/>
          <a:p>
            <a:pPr marL="285750" indent="-285750" algn="just">
              <a:buClr>
                <a:srgbClr val="000000"/>
              </a:buClr>
              <a:buFont typeface="Arial"/>
              <a:buChar char="•"/>
            </a:pPr>
            <a:r>
              <a:rPr lang="es-EC" sz="1600" kern="0" dirty="0">
                <a:ea typeface="+mn-lt"/>
                <a:cs typeface="+mn-lt"/>
                <a:sym typeface="Roboto"/>
              </a:rPr>
              <a:t>Se desarrolló un DSL en base a Ingeniería Dirigida por Modelos, el cual está constituido por un metamodelo definido por clases padres e hijas, se utilizó las relaciones correspondientes para elementos de composición, referencia y </a:t>
            </a:r>
            <a:r>
              <a:rPr lang="es-EC" sz="1600" kern="0" dirty="0" err="1">
                <a:ea typeface="+mn-lt"/>
                <a:cs typeface="+mn-lt"/>
                <a:sym typeface="Roboto"/>
              </a:rPr>
              <a:t>supertipos</a:t>
            </a:r>
            <a:r>
              <a:rPr lang="es-EC" sz="1600" kern="0" dirty="0">
                <a:ea typeface="+mn-lt"/>
                <a:cs typeface="+mn-lt"/>
                <a:sym typeface="Roboto"/>
              </a:rPr>
              <a:t>, estas relaciones describen la convergencia entre la TDT, IOT, Smart Agro y diferentes herramientas de software (API REST, Orquestador, MQTT, </a:t>
            </a:r>
            <a:r>
              <a:rPr lang="es-EC" sz="1600" kern="0" dirty="0" err="1">
                <a:ea typeface="+mn-lt"/>
                <a:cs typeface="+mn-lt"/>
                <a:sym typeface="Roboto"/>
              </a:rPr>
              <a:t>Node</a:t>
            </a:r>
            <a:r>
              <a:rPr lang="es-EC" sz="1600" kern="0" dirty="0">
                <a:ea typeface="+mn-lt"/>
                <a:cs typeface="+mn-lt"/>
                <a:sym typeface="Roboto"/>
              </a:rPr>
              <a:t>-RED) , además, se dispuso el uso de clasificadores por numeración para las clases que determinaron límites de ejecución en cuanto a los tipos de sensores, actuadores y bases de datos; los atributos dentro de cada clase fueron obtenidos mediante un alto nivel de abstracción, analizando la constitución de cada uno de los elementos de hardware y software mediante pruebas de funcionamiento previo.</a:t>
            </a:r>
            <a:r>
              <a:rPr lang="es-ES" sz="1600" kern="0" dirty="0">
                <a:ea typeface="+mn-lt"/>
                <a:cs typeface="+mn-lt"/>
                <a:sym typeface="Roboto"/>
              </a:rPr>
              <a:t> </a:t>
            </a:r>
            <a:endParaRPr lang="es-ES" dirty="0">
              <a:latin typeface="Roboto"/>
              <a:ea typeface="Roboto"/>
              <a:cs typeface="+mn-lt"/>
              <a:sym typeface="Roboto"/>
            </a:endParaRPr>
          </a:p>
          <a:p>
            <a:pPr marL="285750" indent="-285750" algn="just">
              <a:buClr>
                <a:srgbClr val="000000"/>
              </a:buClr>
              <a:buFont typeface="Arial"/>
              <a:buChar char="•"/>
            </a:pPr>
            <a:endParaRPr lang="es-ES" sz="1600" kern="0" dirty="0">
              <a:latin typeface="Arial"/>
              <a:ea typeface="Roboto"/>
              <a:cs typeface="Arial"/>
            </a:endParaRPr>
          </a:p>
          <a:p>
            <a:pPr marL="285750" indent="-285750" algn="just">
              <a:lnSpc>
                <a:spcPct val="114999"/>
              </a:lnSpc>
              <a:buClr>
                <a:srgbClr val="000000"/>
              </a:buClr>
              <a:buFont typeface="Arial"/>
              <a:buChar char="•"/>
            </a:pPr>
            <a:r>
              <a:rPr lang="es-EC" sz="1600" kern="0" dirty="0">
                <a:ea typeface="+mn-lt"/>
                <a:cs typeface="+mn-lt"/>
              </a:rPr>
              <a:t>Con el uso de la herramienta Sirius en Eclipse fue posible el desarrollo de un editor gráfico basado en las clases y relaciones definidas previamente, a partir de esto se creó en primera</a:t>
            </a:r>
            <a:r>
              <a:rPr lang="es-EC" sz="1600" kern="0" dirty="0">
                <a:ea typeface="+mn-lt"/>
                <a:cs typeface="+mn-lt"/>
                <a:sym typeface="Roboto"/>
              </a:rPr>
              <a:t> instancia la representación por la cual se anexa el editor con las propiedades dispuestas en el metamodelo, se resalta la importancia del uso de contenedores que permitieron la generación de nodos agrupados y conectores bajo características comunes como Televisión Digital, Servicios Web y Dispositivos, esto favoreció el establecimiento de la paleta de herramientas  de manera ordenada y asimilable para el usuario, en este mismo sentido la herramienta Sirius otorga la facilidad del uso de restricciones con respecto a la cantidad de elementos, conexiones, acciones de borrado y reconexión, siempre bajo la lógica establecida por el metamodelo.</a:t>
            </a:r>
            <a:r>
              <a:rPr lang="es-ES" sz="1600" kern="0" dirty="0">
                <a:ea typeface="+mn-lt"/>
                <a:cs typeface="+mn-lt"/>
                <a:sym typeface="Roboto"/>
              </a:rPr>
              <a:t> </a:t>
            </a:r>
            <a:endParaRPr lang="es-ES" dirty="0">
              <a:cs typeface="Arial"/>
            </a:endParaRPr>
          </a:p>
        </p:txBody>
      </p:sp>
      <p:cxnSp>
        <p:nvCxnSpPr>
          <p:cNvPr id="6" name="Google Shape;1939;p33">
            <a:extLst>
              <a:ext uri="{FF2B5EF4-FFF2-40B4-BE49-F238E27FC236}">
                <a16:creationId xmlns:a16="http://schemas.microsoft.com/office/drawing/2014/main" id="{9F4A25E0-0CBA-4B04-B8B1-68BAA7111EDB}"/>
              </a:ext>
            </a:extLst>
          </p:cNvPr>
          <p:cNvCxnSpPr>
            <a:cxnSpLocks/>
          </p:cNvCxnSpPr>
          <p:nvPr/>
        </p:nvCxnSpPr>
        <p:spPr>
          <a:xfrm>
            <a:off x="1004038" y="1083738"/>
            <a:ext cx="0" cy="4780761"/>
          </a:xfrm>
          <a:prstGeom prst="straightConnector1">
            <a:avLst/>
          </a:prstGeom>
          <a:noFill/>
          <a:ln w="38100" cap="flat" cmpd="sng">
            <a:solidFill>
              <a:srgbClr val="749096"/>
            </a:solidFill>
            <a:prstDash val="solid"/>
            <a:round/>
            <a:headEnd type="none" w="med" len="med"/>
            <a:tailEnd type="none" w="med" len="med"/>
          </a:ln>
        </p:spPr>
      </p:cxn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8EA802D5-CD15-422B-803A-1BEC013567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1B414A-28BD-47DC-9C5C-D5FEA89F8372}"/>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CONCLUSIONES</a:t>
            </a:r>
            <a:endParaRPr kumimoji="0" lang="es-ES" sz="20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Tree>
    <p:extLst>
      <p:ext uri="{BB962C8B-B14F-4D97-AF65-F5344CB8AC3E}">
        <p14:creationId xmlns:p14="http://schemas.microsoft.com/office/powerpoint/2010/main" val="100402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a:solidFill>
                  <a:srgbClr val="000000"/>
                </a:solidFill>
                <a:latin typeface="Times New Roman" panose="02020603050405020304" pitchFamily="18" charset="0"/>
                <a:cs typeface="Times New Roman" panose="02020603050405020304" pitchFamily="18" charset="0"/>
              </a:rPr>
              <a:t>3</a:t>
            </a: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AC0F967E-D718-4D4C-BE24-36AC62693B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4">
            <a:extLst>
              <a:ext uri="{FF2B5EF4-FFF2-40B4-BE49-F238E27FC236}">
                <a16:creationId xmlns:a16="http://schemas.microsoft.com/office/drawing/2014/main" id="{ACF0FB26-FC78-4783-BF2E-B14EA3F9E0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968" y="1674884"/>
            <a:ext cx="1337442" cy="1337442"/>
          </a:xfrm>
          <a:prstGeom prst="rect">
            <a:avLst/>
          </a:prstGeom>
        </p:spPr>
      </p:pic>
      <p:sp>
        <p:nvSpPr>
          <p:cNvPr id="9" name="TextBox 3">
            <a:extLst>
              <a:ext uri="{FF2B5EF4-FFF2-40B4-BE49-F238E27FC236}">
                <a16:creationId xmlns:a16="http://schemas.microsoft.com/office/drawing/2014/main" id="{F33FEAFA-791E-4061-9092-FD7550C32E08}"/>
              </a:ext>
            </a:extLst>
          </p:cNvPr>
          <p:cNvSpPr txBox="1"/>
          <p:nvPr/>
        </p:nvSpPr>
        <p:spPr>
          <a:xfrm>
            <a:off x="1927955" y="1862151"/>
            <a:ext cx="2776475" cy="830997"/>
          </a:xfrm>
          <a:prstGeom prst="rect">
            <a:avLst/>
          </a:prstGeom>
          <a:noFill/>
        </p:spPr>
        <p:txBody>
          <a:bodyPr wrap="square" lIns="91440" tIns="45720" rIns="91440" bIns="45720" rtlCol="0" anchor="t">
            <a:spAutoFit/>
          </a:bodyPr>
          <a:lstStyle/>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Televisión Digital Terrestre</a:t>
            </a:r>
            <a:endParaRPr lang="es-ES" sz="2400" i="0"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Times New Roman" panose="02020603050405020304" pitchFamily="18" charset="0"/>
            </a:endParaRPr>
          </a:p>
        </p:txBody>
      </p:sp>
      <p:pic>
        <p:nvPicPr>
          <p:cNvPr id="5" name="Imagen 6" descr="Icono&#10;&#10;Descripción generada automáticamente">
            <a:extLst>
              <a:ext uri="{FF2B5EF4-FFF2-40B4-BE49-F238E27FC236}">
                <a16:creationId xmlns:a16="http://schemas.microsoft.com/office/drawing/2014/main" id="{EDF26E00-3AB5-4CC1-B759-169C5822FE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4779" y="1646774"/>
            <a:ext cx="1270800" cy="1270800"/>
          </a:xfrm>
          <a:prstGeom prst="rect">
            <a:avLst/>
          </a:prstGeom>
        </p:spPr>
      </p:pic>
      <p:sp>
        <p:nvSpPr>
          <p:cNvPr id="11" name="TextBox 3">
            <a:extLst>
              <a:ext uri="{FF2B5EF4-FFF2-40B4-BE49-F238E27FC236}">
                <a16:creationId xmlns:a16="http://schemas.microsoft.com/office/drawing/2014/main" id="{B9BF4E54-BFB5-4B08-BA87-D7DA534A665C}"/>
              </a:ext>
            </a:extLst>
          </p:cNvPr>
          <p:cNvSpPr txBox="1"/>
          <p:nvPr/>
        </p:nvSpPr>
        <p:spPr>
          <a:xfrm>
            <a:off x="5801856" y="2051341"/>
            <a:ext cx="2776475" cy="461665"/>
          </a:xfrm>
          <a:prstGeom prst="rect">
            <a:avLst/>
          </a:prstGeom>
          <a:noFill/>
        </p:spPr>
        <p:txBody>
          <a:bodyPr wrap="square" lIns="91440" tIns="45720" rIns="91440" bIns="45720" rtlCol="0" anchor="t">
            <a:spAutoFit/>
          </a:bodyPr>
          <a:lstStyle/>
          <a:p>
            <a:pPr>
              <a:defRPr/>
            </a:pPr>
            <a:r>
              <a:rPr lang="es-ES" sz="2400">
                <a:solidFill>
                  <a:srgbClr val="000000"/>
                </a:solidFill>
                <a:effectLst>
                  <a:outerShdw blurRad="38100" dist="38100" dir="2700000" algn="tl">
                    <a:srgbClr val="000000">
                      <a:alpha val="43137"/>
                    </a:srgbClr>
                  </a:outerShdw>
                </a:effectLst>
                <a:latin typeface="Roboto"/>
                <a:ea typeface="Roboto"/>
                <a:cs typeface="Times New Roman"/>
              </a:rPr>
              <a:t>Smart Agro</a:t>
            </a:r>
          </a:p>
        </p:txBody>
      </p:sp>
      <p:pic>
        <p:nvPicPr>
          <p:cNvPr id="7" name="Imagen 7" descr="Icono&#10;&#10;Descripción generada automáticamente">
            <a:extLst>
              <a:ext uri="{FF2B5EF4-FFF2-40B4-BE49-F238E27FC236}">
                <a16:creationId xmlns:a16="http://schemas.microsoft.com/office/drawing/2014/main" id="{8E8FDAB9-C6BC-40E5-BF87-7B61593F0B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2020" y="1624822"/>
            <a:ext cx="1238160" cy="1270800"/>
          </a:xfrm>
          <a:prstGeom prst="rect">
            <a:avLst/>
          </a:prstGeom>
        </p:spPr>
      </p:pic>
      <p:sp>
        <p:nvSpPr>
          <p:cNvPr id="13" name="TextBox 3">
            <a:extLst>
              <a:ext uri="{FF2B5EF4-FFF2-40B4-BE49-F238E27FC236}">
                <a16:creationId xmlns:a16="http://schemas.microsoft.com/office/drawing/2014/main" id="{E4DB7B9F-A842-4549-85D3-CF6CAC3FD7D3}"/>
              </a:ext>
            </a:extLst>
          </p:cNvPr>
          <p:cNvSpPr txBox="1"/>
          <p:nvPr/>
        </p:nvSpPr>
        <p:spPr>
          <a:xfrm>
            <a:off x="9576748" y="1844724"/>
            <a:ext cx="2776475" cy="830997"/>
          </a:xfrm>
          <a:prstGeom prst="rect">
            <a:avLst/>
          </a:prstGeom>
          <a:noFill/>
        </p:spPr>
        <p:txBody>
          <a:bodyPr wrap="square" lIns="91440" tIns="45720" rIns="91440" bIns="45720" rtlCol="0" anchor="t">
            <a:spAutoFit/>
          </a:bodyPr>
          <a:lstStyle/>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Internet de</a:t>
            </a:r>
          </a:p>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 las cosas</a:t>
            </a:r>
          </a:p>
        </p:txBody>
      </p:sp>
      <p:pic>
        <p:nvPicPr>
          <p:cNvPr id="8" name="Imagen 9" descr="Interfaz de usuario gráfica, Icono&#10;&#10;Descripción generada automáticamente">
            <a:extLst>
              <a:ext uri="{FF2B5EF4-FFF2-40B4-BE49-F238E27FC236}">
                <a16:creationId xmlns:a16="http://schemas.microsoft.com/office/drawing/2014/main" id="{57FFE960-5D59-4833-8E2D-75C2944269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342" y="3823155"/>
            <a:ext cx="1271753" cy="1271753"/>
          </a:xfrm>
          <a:prstGeom prst="rect">
            <a:avLst/>
          </a:prstGeom>
        </p:spPr>
      </p:pic>
      <p:sp>
        <p:nvSpPr>
          <p:cNvPr id="18" name="TextBox 3">
            <a:extLst>
              <a:ext uri="{FF2B5EF4-FFF2-40B4-BE49-F238E27FC236}">
                <a16:creationId xmlns:a16="http://schemas.microsoft.com/office/drawing/2014/main" id="{B747B62B-5720-49FC-A877-9DE3BF9E784E}"/>
              </a:ext>
            </a:extLst>
          </p:cNvPr>
          <p:cNvSpPr txBox="1"/>
          <p:nvPr/>
        </p:nvSpPr>
        <p:spPr>
          <a:xfrm>
            <a:off x="2114010" y="3811500"/>
            <a:ext cx="2092114" cy="1200329"/>
          </a:xfrm>
          <a:prstGeom prst="rect">
            <a:avLst/>
          </a:prstGeom>
          <a:noFill/>
        </p:spPr>
        <p:txBody>
          <a:bodyPr wrap="square" lIns="91440" tIns="45720" rIns="91440" bIns="45720" rtlCol="0" anchor="t">
            <a:spAutoFit/>
          </a:bodyPr>
          <a:lstStyle/>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Lenguaje específico de diseño</a:t>
            </a:r>
            <a:endParaRPr lang="es-ES" sz="2400" i="0"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Times New Roman" panose="02020603050405020304" pitchFamily="18" charset="0"/>
            </a:endParaRPr>
          </a:p>
        </p:txBody>
      </p:sp>
      <p:pic>
        <p:nvPicPr>
          <p:cNvPr id="15" name="Imagen 15" descr="Icono&#10;&#10;Descripción generada automáticamente">
            <a:extLst>
              <a:ext uri="{FF2B5EF4-FFF2-40B4-BE49-F238E27FC236}">
                <a16:creationId xmlns:a16="http://schemas.microsoft.com/office/drawing/2014/main" id="{4A9CF7D6-8807-4197-B005-FEB037B76B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4778" y="3738778"/>
            <a:ext cx="1270801" cy="1270800"/>
          </a:xfrm>
          <a:prstGeom prst="rect">
            <a:avLst/>
          </a:prstGeom>
        </p:spPr>
      </p:pic>
      <p:sp>
        <p:nvSpPr>
          <p:cNvPr id="21" name="TextBox 3">
            <a:extLst>
              <a:ext uri="{FF2B5EF4-FFF2-40B4-BE49-F238E27FC236}">
                <a16:creationId xmlns:a16="http://schemas.microsoft.com/office/drawing/2014/main" id="{DBB3D756-30A9-47E2-BF49-323105A6F089}"/>
              </a:ext>
            </a:extLst>
          </p:cNvPr>
          <p:cNvSpPr txBox="1"/>
          <p:nvPr/>
        </p:nvSpPr>
        <p:spPr>
          <a:xfrm>
            <a:off x="5797663" y="4118972"/>
            <a:ext cx="2229497" cy="461665"/>
          </a:xfrm>
          <a:prstGeom prst="rect">
            <a:avLst/>
          </a:prstGeom>
          <a:noFill/>
        </p:spPr>
        <p:txBody>
          <a:bodyPr wrap="square" lIns="91440" tIns="45720" rIns="91440" bIns="45720" rtlCol="0" anchor="t">
            <a:spAutoFit/>
          </a:bodyPr>
          <a:lstStyle/>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Microservicios</a:t>
            </a:r>
          </a:p>
        </p:txBody>
      </p:sp>
      <p:pic>
        <p:nvPicPr>
          <p:cNvPr id="16" name="Imagen 16" descr="Imagen que contiene Diagrama&#10;&#10;Descripción generada automáticamente">
            <a:extLst>
              <a:ext uri="{FF2B5EF4-FFF2-40B4-BE49-F238E27FC236}">
                <a16:creationId xmlns:a16="http://schemas.microsoft.com/office/drawing/2014/main" id="{55D51DFD-679C-444F-9796-C31D37275B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22020" y="3776264"/>
            <a:ext cx="1996849" cy="1270800"/>
          </a:xfrm>
          <a:prstGeom prst="rect">
            <a:avLst/>
          </a:prstGeom>
        </p:spPr>
      </p:pic>
      <p:sp>
        <p:nvSpPr>
          <p:cNvPr id="22" name="TextBox 3">
            <a:extLst>
              <a:ext uri="{FF2B5EF4-FFF2-40B4-BE49-F238E27FC236}">
                <a16:creationId xmlns:a16="http://schemas.microsoft.com/office/drawing/2014/main" id="{27696BEA-DA93-49A0-A3C7-AAAA8EDD2D1B}"/>
              </a:ext>
            </a:extLst>
          </p:cNvPr>
          <p:cNvSpPr txBox="1"/>
          <p:nvPr/>
        </p:nvSpPr>
        <p:spPr>
          <a:xfrm>
            <a:off x="10184764" y="4191501"/>
            <a:ext cx="1560441" cy="461665"/>
          </a:xfrm>
          <a:prstGeom prst="rect">
            <a:avLst/>
          </a:prstGeom>
          <a:noFill/>
        </p:spPr>
        <p:txBody>
          <a:bodyPr wrap="square" lIns="91440" tIns="45720" rIns="91440" bIns="45720" rtlCol="0" anchor="t">
            <a:spAutoFit/>
          </a:bodyPr>
          <a:lstStyle/>
          <a:p>
            <a:pPr>
              <a:defRPr/>
            </a:pPr>
            <a:r>
              <a:rPr lang="es-ES" sz="2400" dirty="0">
                <a:solidFill>
                  <a:srgbClr val="000000"/>
                </a:solidFill>
                <a:effectLst>
                  <a:outerShdw blurRad="38100" dist="38100" dir="2700000" algn="tl">
                    <a:srgbClr val="000000">
                      <a:alpha val="43137"/>
                    </a:srgbClr>
                  </a:outerShdw>
                </a:effectLst>
                <a:latin typeface="Roboto"/>
                <a:ea typeface="Roboto"/>
                <a:cs typeface="Times New Roman"/>
              </a:rPr>
              <a:t>APIREST</a:t>
            </a:r>
            <a:endParaRPr lang="es-ES" sz="1600" dirty="0">
              <a:effectLst>
                <a:outerShdw blurRad="38100" dist="38100" dir="2700000" algn="tl">
                  <a:srgbClr val="000000">
                    <a:alpha val="43137"/>
                  </a:srgbClr>
                </a:outerShdw>
              </a:effectLst>
            </a:endParaRPr>
          </a:p>
        </p:txBody>
      </p:sp>
      <p:sp>
        <p:nvSpPr>
          <p:cNvPr id="3" name="TextBox 3">
            <a:extLst>
              <a:ext uri="{FF2B5EF4-FFF2-40B4-BE49-F238E27FC236}">
                <a16:creationId xmlns:a16="http://schemas.microsoft.com/office/drawing/2014/main" id="{2C78ECB3-8CE0-483E-8D85-9F2F56743D21}"/>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Antecedentes</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0" name="TextBox 3">
            <a:extLst>
              <a:ext uri="{FF2B5EF4-FFF2-40B4-BE49-F238E27FC236}">
                <a16:creationId xmlns:a16="http://schemas.microsoft.com/office/drawing/2014/main" id="{7041EA56-C452-49C4-B23C-B43511BA3F50}"/>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INTRODUCCIÓN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2" name="Google Shape;3502;p37">
            <a:extLst>
              <a:ext uri="{FF2B5EF4-FFF2-40B4-BE49-F238E27FC236}">
                <a16:creationId xmlns:a16="http://schemas.microsoft.com/office/drawing/2014/main" id="{97DA57F7-78AA-4130-960C-CC2B3172F079}"/>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Tree>
    <p:extLst>
      <p:ext uri="{BB962C8B-B14F-4D97-AF65-F5344CB8AC3E}">
        <p14:creationId xmlns:p14="http://schemas.microsoft.com/office/powerpoint/2010/main" val="116246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a:t>
            </a:r>
          </a:p>
        </p:txBody>
      </p:sp>
      <p:sp>
        <p:nvSpPr>
          <p:cNvPr id="3" name="CuadroTexto 2">
            <a:extLst>
              <a:ext uri="{FF2B5EF4-FFF2-40B4-BE49-F238E27FC236}">
                <a16:creationId xmlns:a16="http://schemas.microsoft.com/office/drawing/2014/main" id="{331C24BE-B079-4EEA-86BB-E3A8F1D99CE0}"/>
              </a:ext>
            </a:extLst>
          </p:cNvPr>
          <p:cNvSpPr txBox="1"/>
          <p:nvPr/>
        </p:nvSpPr>
        <p:spPr>
          <a:xfrm>
            <a:off x="609876" y="1141858"/>
            <a:ext cx="10972248" cy="615553"/>
          </a:xfrm>
          <a:prstGeom prst="rect">
            <a:avLst/>
          </a:prstGeom>
          <a:noFill/>
        </p:spPr>
        <p:txBody>
          <a:bodyPr wrap="square" rtlCol="0">
            <a:spAutoFit/>
          </a:bodyPr>
          <a:lstStyle/>
          <a:p>
            <a:pPr indent="457200">
              <a:lnSpc>
                <a:spcPct val="200000"/>
              </a:lnSpc>
            </a:pPr>
            <a:endParaRPr lang="es-EC" sz="1200">
              <a:effectLst/>
              <a:latin typeface="Arial" panose="020B0604020202020204" pitchFamily="34" charset="0"/>
              <a:ea typeface="Calibri" panose="020F0502020204030204" pitchFamily="34" charset="0"/>
              <a:cs typeface="Times New Roman" panose="02020603050405020304" pitchFamily="18" charset="0"/>
            </a:endParaRPr>
          </a:p>
          <a:p>
            <a:endParaRPr lang="es-EC" sz="1000"/>
          </a:p>
        </p:txBody>
      </p:sp>
      <p:sp>
        <p:nvSpPr>
          <p:cNvPr id="6" name="Google Shape;1934;p33">
            <a:extLst>
              <a:ext uri="{FF2B5EF4-FFF2-40B4-BE49-F238E27FC236}">
                <a16:creationId xmlns:a16="http://schemas.microsoft.com/office/drawing/2014/main" id="{912F128F-887B-4812-87F5-0E50AFC091EE}"/>
              </a:ext>
            </a:extLst>
          </p:cNvPr>
          <p:cNvSpPr txBox="1"/>
          <p:nvPr/>
        </p:nvSpPr>
        <p:spPr>
          <a:xfrm>
            <a:off x="985404" y="1278108"/>
            <a:ext cx="9941271" cy="4295411"/>
          </a:xfrm>
          <a:prstGeom prst="rect">
            <a:avLst/>
          </a:prstGeom>
          <a:noFill/>
          <a:ln>
            <a:noFill/>
          </a:ln>
        </p:spPr>
        <p:txBody>
          <a:bodyPr spcFirstLastPara="1" wrap="square" lIns="91425" tIns="91425" rIns="91425" bIns="91425" anchor="ctr" anchorCtr="0">
            <a:noAutofit/>
          </a:bodyPr>
          <a:lstStyle/>
          <a:p>
            <a:pPr marL="285750" indent="-285750" algn="just">
              <a:lnSpc>
                <a:spcPct val="115000"/>
              </a:lnSpc>
              <a:buClr>
                <a:srgbClr val="000000"/>
              </a:buClr>
              <a:buFont typeface="Arial" panose="020B0604020202020204" pitchFamily="34" charset="0"/>
              <a:buChar char="•"/>
            </a:pPr>
            <a:r>
              <a:rPr lang="es-EC" sz="1600" kern="0">
                <a:ea typeface="+mn-lt"/>
                <a:cs typeface="+mn-lt"/>
                <a:sym typeface="Roboto"/>
              </a:rPr>
              <a:t>Se realizó la programación individual de cada uno de los elementos integrados en el editor gráfico dentro de los entornos de desarrollo de la siguiente manera: TDT en NCL y </a:t>
            </a:r>
            <a:r>
              <a:rPr lang="es-EC" sz="1600" kern="0" err="1">
                <a:ea typeface="+mn-lt"/>
                <a:cs typeface="+mn-lt"/>
                <a:sym typeface="Roboto"/>
              </a:rPr>
              <a:t>Lua</a:t>
            </a:r>
            <a:r>
              <a:rPr lang="es-EC" sz="1600" kern="0">
                <a:ea typeface="+mn-lt"/>
                <a:cs typeface="+mn-lt"/>
                <a:sym typeface="Roboto"/>
              </a:rPr>
              <a:t> desplegados en Eclipse; Orquestador y API REST en JavaScript desplegados en Visual Studio </a:t>
            </a:r>
            <a:r>
              <a:rPr lang="es-EC" sz="1600" kern="0" err="1">
                <a:ea typeface="+mn-lt"/>
                <a:cs typeface="+mn-lt"/>
                <a:sym typeface="Roboto"/>
              </a:rPr>
              <a:t>Code</a:t>
            </a:r>
            <a:r>
              <a:rPr lang="es-EC" sz="1600" kern="0">
                <a:ea typeface="+mn-lt"/>
                <a:cs typeface="+mn-lt"/>
                <a:sym typeface="Roboto"/>
              </a:rPr>
              <a:t>; Bases de datos en MySQL administrados por </a:t>
            </a:r>
            <a:r>
              <a:rPr lang="es-EC" sz="1600" kern="0" err="1">
                <a:ea typeface="+mn-lt"/>
                <a:cs typeface="+mn-lt"/>
                <a:sym typeface="Roboto"/>
              </a:rPr>
              <a:t>phpMyAdmin</a:t>
            </a:r>
            <a:r>
              <a:rPr lang="es-EC" sz="1600" kern="0">
                <a:ea typeface="+mn-lt"/>
                <a:cs typeface="+mn-lt"/>
                <a:sym typeface="Roboto"/>
              </a:rPr>
              <a:t>; Hardware (controladores, sensores, actuadores) en Arduino IDE, para esto se establecieron programas base y escalables enfocados en Smart Agro, cuya relación fue posible con la ejecución de pruebas de funcionamiento previas. </a:t>
            </a:r>
            <a:endParaRPr lang="es-EC">
              <a:ea typeface="+mn-lt"/>
              <a:cs typeface="+mn-lt"/>
              <a:sym typeface="Roboto"/>
            </a:endParaRPr>
          </a:p>
          <a:p>
            <a:pPr marL="285750" indent="-285750" algn="just">
              <a:lnSpc>
                <a:spcPct val="114999"/>
              </a:lnSpc>
              <a:buClr>
                <a:srgbClr val="000000"/>
              </a:buClr>
              <a:buFont typeface="Arial" panose="020B0604020202020204" pitchFamily="34" charset="0"/>
              <a:buChar char="•"/>
            </a:pPr>
            <a:endParaRPr lang="es-EC" sz="1600" kern="0">
              <a:ea typeface="+mn-lt"/>
              <a:cs typeface="+mn-lt"/>
              <a:sym typeface="Roboto"/>
            </a:endParaRPr>
          </a:p>
          <a:p>
            <a:pPr marL="285750" indent="-285750" algn="just">
              <a:lnSpc>
                <a:spcPct val="114999"/>
              </a:lnSpc>
              <a:buClr>
                <a:srgbClr val="000000"/>
              </a:buClr>
              <a:buFont typeface="Arial" panose="020B0604020202020204" pitchFamily="34" charset="0"/>
              <a:buChar char="•"/>
            </a:pPr>
            <a:r>
              <a:rPr lang="es-EC" sz="1600" kern="0">
                <a:ea typeface="+mn-lt"/>
                <a:cs typeface="+mn-lt"/>
                <a:sym typeface="Roboto"/>
              </a:rPr>
              <a:t>Se desplegó un motor generador de código automático con la herramienta </a:t>
            </a:r>
            <a:r>
              <a:rPr lang="es-EC" sz="1600" kern="0" err="1">
                <a:ea typeface="+mn-lt"/>
                <a:cs typeface="+mn-lt"/>
                <a:sym typeface="Roboto"/>
              </a:rPr>
              <a:t>Acceleo</a:t>
            </a:r>
            <a:r>
              <a:rPr lang="es-EC" sz="1600" kern="0">
                <a:ea typeface="+mn-lt"/>
                <a:cs typeface="+mn-lt"/>
                <a:sym typeface="Roboto"/>
              </a:rPr>
              <a:t> integrado con EMF, a partir del cual se obtienen los archivos a ejecutar en los diferentes entornos de desarrollo, al ser un lenguaje intuitivo, facilitó la validación referente a los elementos iterativos desarrollados en el editor gráfico, para la generación de código bajo una misma lógica, ruta y lenguaje de programación; para esto fue imprescindible el uso de sentencias condicionales “</a:t>
            </a:r>
            <a:r>
              <a:rPr lang="es-EC" sz="1600" kern="0" err="1">
                <a:ea typeface="+mn-lt"/>
                <a:cs typeface="+mn-lt"/>
                <a:sym typeface="Roboto"/>
              </a:rPr>
              <a:t>for</a:t>
            </a:r>
            <a:r>
              <a:rPr lang="es-EC" sz="1600" kern="0">
                <a:ea typeface="+mn-lt"/>
                <a:cs typeface="+mn-lt"/>
                <a:sym typeface="Roboto"/>
              </a:rPr>
              <a:t>” e “</a:t>
            </a:r>
            <a:r>
              <a:rPr lang="es-EC" sz="1600" kern="0" err="1">
                <a:ea typeface="+mn-lt"/>
                <a:cs typeface="+mn-lt"/>
                <a:sym typeface="Roboto"/>
              </a:rPr>
              <a:t>if</a:t>
            </a:r>
            <a:r>
              <a:rPr lang="es-EC" sz="1600" kern="0">
                <a:ea typeface="+mn-lt"/>
                <a:cs typeface="+mn-lt"/>
                <a:sym typeface="Roboto"/>
              </a:rPr>
              <a:t>”, además de la sentencia “file” para diferenciar las plataformas a las cuáles se direccionó cada archivo generado.</a:t>
            </a:r>
            <a:endParaRPr lang="es-EC">
              <a:ea typeface="+mn-lt"/>
              <a:cs typeface="+mn-lt"/>
            </a:endParaRPr>
          </a:p>
        </p:txBody>
      </p:sp>
      <p:cxnSp>
        <p:nvCxnSpPr>
          <p:cNvPr id="7" name="Google Shape;1939;p33">
            <a:extLst>
              <a:ext uri="{FF2B5EF4-FFF2-40B4-BE49-F238E27FC236}">
                <a16:creationId xmlns:a16="http://schemas.microsoft.com/office/drawing/2014/main" id="{50814F40-2DFD-44F9-A8A0-611FC7769B00}"/>
              </a:ext>
            </a:extLst>
          </p:cNvPr>
          <p:cNvCxnSpPr>
            <a:cxnSpLocks/>
          </p:cNvCxnSpPr>
          <p:nvPr/>
        </p:nvCxnSpPr>
        <p:spPr>
          <a:xfrm>
            <a:off x="836088" y="1602658"/>
            <a:ext cx="0" cy="3696929"/>
          </a:xfrm>
          <a:prstGeom prst="straightConnector1">
            <a:avLst/>
          </a:prstGeom>
          <a:noFill/>
          <a:ln w="38100" cap="flat" cmpd="sng">
            <a:solidFill>
              <a:srgbClr val="749096"/>
            </a:solidFill>
            <a:prstDash val="solid"/>
            <a:round/>
            <a:headEnd type="none" w="med" len="med"/>
            <a:tailEnd type="none" w="med" len="med"/>
          </a:ln>
        </p:spPr>
      </p:cxn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AEB2A5A9-9289-411A-BE98-F3C40F3630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2111DD-A979-4CCB-A8E5-018402943746}"/>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CONCLUSIONES</a:t>
            </a:r>
            <a:endParaRPr kumimoji="0" lang="es-ES" sz="20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Tree>
    <p:extLst>
      <p:ext uri="{BB962C8B-B14F-4D97-AF65-F5344CB8AC3E}">
        <p14:creationId xmlns:p14="http://schemas.microsoft.com/office/powerpoint/2010/main" val="70067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a:t>
            </a:r>
          </a:p>
        </p:txBody>
      </p:sp>
      <p:sp>
        <p:nvSpPr>
          <p:cNvPr id="3" name="CuadroTexto 2">
            <a:extLst>
              <a:ext uri="{FF2B5EF4-FFF2-40B4-BE49-F238E27FC236}">
                <a16:creationId xmlns:a16="http://schemas.microsoft.com/office/drawing/2014/main" id="{331C24BE-B079-4EEA-86BB-E3A8F1D99CE0}"/>
              </a:ext>
            </a:extLst>
          </p:cNvPr>
          <p:cNvSpPr txBox="1"/>
          <p:nvPr/>
        </p:nvSpPr>
        <p:spPr>
          <a:xfrm>
            <a:off x="609876" y="1141858"/>
            <a:ext cx="10972248" cy="615553"/>
          </a:xfrm>
          <a:prstGeom prst="rect">
            <a:avLst/>
          </a:prstGeom>
          <a:noFill/>
        </p:spPr>
        <p:txBody>
          <a:bodyPr wrap="square" rtlCol="0">
            <a:spAutoFit/>
          </a:bodyPr>
          <a:lstStyle/>
          <a:p>
            <a:pPr indent="457200">
              <a:lnSpc>
                <a:spcPct val="200000"/>
              </a:lnSpc>
            </a:pPr>
            <a:endParaRPr lang="es-EC" sz="1200">
              <a:effectLst/>
              <a:latin typeface="Arial" panose="020B0604020202020204" pitchFamily="34" charset="0"/>
              <a:ea typeface="Calibri" panose="020F0502020204030204" pitchFamily="34" charset="0"/>
              <a:cs typeface="Times New Roman" panose="02020603050405020304" pitchFamily="18" charset="0"/>
            </a:endParaRPr>
          </a:p>
          <a:p>
            <a:endParaRPr lang="es-EC" sz="1000"/>
          </a:p>
        </p:txBody>
      </p:sp>
      <p:sp>
        <p:nvSpPr>
          <p:cNvPr id="6" name="Google Shape;1934;p33">
            <a:extLst>
              <a:ext uri="{FF2B5EF4-FFF2-40B4-BE49-F238E27FC236}">
                <a16:creationId xmlns:a16="http://schemas.microsoft.com/office/drawing/2014/main" id="{912F128F-887B-4812-87F5-0E50AFC091EE}"/>
              </a:ext>
            </a:extLst>
          </p:cNvPr>
          <p:cNvSpPr txBox="1"/>
          <p:nvPr/>
        </p:nvSpPr>
        <p:spPr>
          <a:xfrm>
            <a:off x="985404" y="1278108"/>
            <a:ext cx="9941271" cy="4295411"/>
          </a:xfrm>
          <a:prstGeom prst="rect">
            <a:avLst/>
          </a:prstGeom>
          <a:noFill/>
          <a:ln>
            <a:noFill/>
          </a:ln>
        </p:spPr>
        <p:txBody>
          <a:bodyPr spcFirstLastPara="1" wrap="square" lIns="91425" tIns="91425" rIns="91425" bIns="91425" anchor="ctr" anchorCtr="0">
            <a:noAutofit/>
          </a:bodyPr>
          <a:lstStyle/>
          <a:p>
            <a:pPr marL="285750" indent="-285750" algn="just">
              <a:buClr>
                <a:srgbClr val="000000"/>
              </a:buClr>
              <a:buFont typeface="Arial"/>
              <a:buChar char="•"/>
            </a:pPr>
            <a:r>
              <a:rPr lang="es-EC" sz="1600" kern="0">
                <a:ea typeface="+mn-lt"/>
                <a:cs typeface="+mn-lt"/>
                <a:sym typeface="Roboto"/>
              </a:rPr>
              <a:t>Se estableció un sistema que permite al usuario la creación de aplicaciones interactivas por medio del editor gráfico, tanto locales como remotas con la capacidad de integrar servicios web con la TDT, esto se logró con la utilización de la librería </a:t>
            </a:r>
            <a:r>
              <a:rPr lang="es-EC" sz="1600" kern="0" err="1">
                <a:ea typeface="+mn-lt"/>
                <a:cs typeface="+mn-lt"/>
                <a:sym typeface="Roboto"/>
              </a:rPr>
              <a:t>tcp.lua</a:t>
            </a:r>
            <a:r>
              <a:rPr lang="es-EC" sz="1600" kern="0">
                <a:ea typeface="+mn-lt"/>
                <a:cs typeface="+mn-lt"/>
                <a:sym typeface="Roboto"/>
              </a:rPr>
              <a:t> con los parámetros </a:t>
            </a:r>
            <a:r>
              <a:rPr lang="es-EC" sz="1600" i="1" kern="0" err="1">
                <a:ea typeface="+mn-lt"/>
                <a:cs typeface="+mn-lt"/>
                <a:sym typeface="Roboto"/>
              </a:rPr>
              <a:t>execute</a:t>
            </a:r>
            <a:r>
              <a:rPr lang="es-EC" sz="1600" kern="0">
                <a:ea typeface="+mn-lt"/>
                <a:cs typeface="+mn-lt"/>
                <a:sym typeface="Roboto"/>
              </a:rPr>
              <a:t>, </a:t>
            </a:r>
            <a:r>
              <a:rPr lang="es-EC" sz="1600" i="1" kern="0" err="1">
                <a:ea typeface="+mn-lt"/>
                <a:cs typeface="+mn-lt"/>
                <a:sym typeface="Roboto"/>
              </a:rPr>
              <a:t>connect</a:t>
            </a:r>
            <a:r>
              <a:rPr lang="es-EC" sz="1600" kern="0">
                <a:ea typeface="+mn-lt"/>
                <a:cs typeface="+mn-lt"/>
                <a:sym typeface="Roboto"/>
              </a:rPr>
              <a:t>, </a:t>
            </a:r>
            <a:r>
              <a:rPr lang="es-EC" sz="1600" i="1" kern="0" err="1">
                <a:ea typeface="+mn-lt"/>
                <a:cs typeface="+mn-lt"/>
                <a:sym typeface="Roboto"/>
              </a:rPr>
              <a:t>send</a:t>
            </a:r>
            <a:r>
              <a:rPr lang="es-EC" sz="1600" kern="0">
                <a:ea typeface="+mn-lt"/>
                <a:cs typeface="+mn-lt"/>
                <a:sym typeface="Roboto"/>
              </a:rPr>
              <a:t> y </a:t>
            </a:r>
            <a:r>
              <a:rPr lang="es-EC" sz="1600" i="1" kern="0" err="1">
                <a:ea typeface="+mn-lt"/>
                <a:cs typeface="+mn-lt"/>
                <a:sym typeface="Roboto"/>
              </a:rPr>
              <a:t>disconnect</a:t>
            </a:r>
            <a:r>
              <a:rPr lang="es-EC" sz="1600" kern="0">
                <a:ea typeface="+mn-lt"/>
                <a:cs typeface="+mn-lt"/>
                <a:sym typeface="Roboto"/>
              </a:rPr>
              <a:t>, además de los métodos HTTP GET y POST, para esto fue esencial la obtención de las cabeceras generadas por cada una de las peticiones, se debió tomar en cuenta la longitud de cada dato dado por la estructura establecida en JSON y almacenada en las tablas correspondientes</a:t>
            </a:r>
            <a:r>
              <a:rPr lang="es-EC" sz="1600" kern="0">
                <a:ea typeface="+mn-lt"/>
                <a:cs typeface="+mn-lt"/>
              </a:rPr>
              <a:t> </a:t>
            </a:r>
            <a:r>
              <a:rPr lang="es-EC" sz="1600" kern="0">
                <a:ea typeface="+mn-lt"/>
                <a:cs typeface="+mn-lt"/>
                <a:sym typeface="Roboto"/>
              </a:rPr>
              <a:t>a cada sensor y actuador creado. Las aplicaciones que implementa el usuario disponen de la interacción de elementos multimedia como videos, imágenes y textos, como ejemplo se desplegó una aplicación remota que validó la integración descrita anteriormente. </a:t>
            </a:r>
            <a:endParaRPr lang="es-EC">
              <a:ea typeface="+mn-lt"/>
              <a:cs typeface="+mn-lt"/>
            </a:endParaRPr>
          </a:p>
          <a:p>
            <a:pPr marL="285750" indent="-285750" algn="just">
              <a:buClr>
                <a:srgbClr val="000000"/>
              </a:buClr>
              <a:buFont typeface="Arial"/>
              <a:buChar char="•"/>
            </a:pPr>
            <a:endParaRPr lang="es-EC" sz="1600" kern="0">
              <a:ea typeface="+mn-lt"/>
              <a:cs typeface="+mn-lt"/>
            </a:endParaRPr>
          </a:p>
          <a:p>
            <a:pPr marL="285750" indent="-285750" algn="just">
              <a:buFont typeface="Arial"/>
              <a:buChar char="•"/>
            </a:pPr>
            <a:r>
              <a:rPr lang="es-EC" sz="1600" kern="0">
                <a:ea typeface="+mn-lt"/>
                <a:cs typeface="+mn-lt"/>
                <a:sym typeface="Roboto"/>
              </a:rPr>
              <a:t>Se realizó la implementación de un escenario de prueba con distintos controladores (ESP8266, MKR 1010 Wifi y OPLA), sensores (analógicos y digitales) y actuadores en donde se verificó el funcionamiento práctico de los códigos generados y la visualización de los datos dentro de la aplicación interactiva de la TDT enfocada al Smart Agro. </a:t>
            </a:r>
            <a:endParaRPr lang="es-EC">
              <a:cs typeface="Arial"/>
            </a:endParaRPr>
          </a:p>
        </p:txBody>
      </p:sp>
      <p:cxnSp>
        <p:nvCxnSpPr>
          <p:cNvPr id="7" name="Google Shape;1939;p33">
            <a:extLst>
              <a:ext uri="{FF2B5EF4-FFF2-40B4-BE49-F238E27FC236}">
                <a16:creationId xmlns:a16="http://schemas.microsoft.com/office/drawing/2014/main" id="{50814F40-2DFD-44F9-A8A0-611FC7769B00}"/>
              </a:ext>
            </a:extLst>
          </p:cNvPr>
          <p:cNvCxnSpPr>
            <a:cxnSpLocks/>
          </p:cNvCxnSpPr>
          <p:nvPr/>
        </p:nvCxnSpPr>
        <p:spPr>
          <a:xfrm>
            <a:off x="836088" y="1583703"/>
            <a:ext cx="0" cy="3607729"/>
          </a:xfrm>
          <a:prstGeom prst="straightConnector1">
            <a:avLst/>
          </a:prstGeom>
          <a:noFill/>
          <a:ln w="38100" cap="flat" cmpd="sng">
            <a:solidFill>
              <a:srgbClr val="749096"/>
            </a:solidFill>
            <a:prstDash val="solid"/>
            <a:round/>
            <a:headEnd type="none" w="med" len="med"/>
            <a:tailEnd type="none" w="med" len="med"/>
          </a:ln>
        </p:spPr>
      </p:cxn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3EE2E778-1C38-4066-8436-7ABA574645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5504"/>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1F97C5-0EC5-4171-8413-C9F61B1A8C66}"/>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CONCLUSIONES</a:t>
            </a:r>
            <a:endParaRPr kumimoji="0" lang="es-ES" sz="20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Tree>
    <p:extLst>
      <p:ext uri="{BB962C8B-B14F-4D97-AF65-F5344CB8AC3E}">
        <p14:creationId xmlns:p14="http://schemas.microsoft.com/office/powerpoint/2010/main" val="759953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32</a:t>
            </a:r>
          </a:p>
        </p:txBody>
      </p:sp>
      <p:sp>
        <p:nvSpPr>
          <p:cNvPr id="3" name="CuadroTexto 2">
            <a:extLst>
              <a:ext uri="{FF2B5EF4-FFF2-40B4-BE49-F238E27FC236}">
                <a16:creationId xmlns:a16="http://schemas.microsoft.com/office/drawing/2014/main" id="{331C24BE-B079-4EEA-86BB-E3A8F1D99CE0}"/>
              </a:ext>
            </a:extLst>
          </p:cNvPr>
          <p:cNvSpPr txBox="1"/>
          <p:nvPr/>
        </p:nvSpPr>
        <p:spPr>
          <a:xfrm>
            <a:off x="609876" y="1141858"/>
            <a:ext cx="10972248" cy="615553"/>
          </a:xfrm>
          <a:prstGeom prst="rect">
            <a:avLst/>
          </a:prstGeom>
          <a:noFill/>
        </p:spPr>
        <p:txBody>
          <a:bodyPr wrap="square" rtlCol="0">
            <a:spAutoFit/>
          </a:bodyPr>
          <a:lstStyle/>
          <a:p>
            <a:pPr indent="457200">
              <a:lnSpc>
                <a:spcPct val="200000"/>
              </a:lnSpc>
            </a:pPr>
            <a:endParaRPr lang="es-EC" sz="1200">
              <a:effectLst/>
              <a:latin typeface="Arial" panose="020B0604020202020204" pitchFamily="34" charset="0"/>
              <a:ea typeface="Calibri" panose="020F0502020204030204" pitchFamily="34" charset="0"/>
              <a:cs typeface="Times New Roman" panose="02020603050405020304" pitchFamily="18" charset="0"/>
            </a:endParaRPr>
          </a:p>
          <a:p>
            <a:endParaRPr lang="es-EC" sz="1000"/>
          </a:p>
        </p:txBody>
      </p:sp>
      <p:sp>
        <p:nvSpPr>
          <p:cNvPr id="9" name="TextBox 3">
            <a:extLst>
              <a:ext uri="{FF2B5EF4-FFF2-40B4-BE49-F238E27FC236}">
                <a16:creationId xmlns:a16="http://schemas.microsoft.com/office/drawing/2014/main" id="{604D1A6D-0ADF-42ED-BB51-712160D673EB}"/>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800" b="1" dirty="0">
                <a:solidFill>
                  <a:srgbClr val="000000"/>
                </a:solidFill>
                <a:latin typeface="Fira Sans" panose="020B0503050000020004" pitchFamily="34" charset="0"/>
                <a:cs typeface="Times New Roman" panose="02020603050405020304" pitchFamily="18" charset="0"/>
              </a:rPr>
              <a:t>CONCLUSIONES</a:t>
            </a:r>
            <a:endParaRPr kumimoji="0" lang="es-ES" sz="20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6" name="Google Shape;1934;p33">
            <a:extLst>
              <a:ext uri="{FF2B5EF4-FFF2-40B4-BE49-F238E27FC236}">
                <a16:creationId xmlns:a16="http://schemas.microsoft.com/office/drawing/2014/main" id="{912F128F-887B-4812-87F5-0E50AFC091EE}"/>
              </a:ext>
            </a:extLst>
          </p:cNvPr>
          <p:cNvSpPr txBox="1"/>
          <p:nvPr/>
        </p:nvSpPr>
        <p:spPr>
          <a:xfrm>
            <a:off x="985404" y="1278108"/>
            <a:ext cx="9941271" cy="4295411"/>
          </a:xfrm>
          <a:prstGeom prst="rect">
            <a:avLst/>
          </a:prstGeom>
          <a:noFill/>
          <a:ln>
            <a:noFill/>
          </a:ln>
        </p:spPr>
        <p:txBody>
          <a:bodyPr spcFirstLastPara="1" wrap="square" lIns="91425" tIns="91425" rIns="91425" bIns="91425" anchor="ctr" anchorCtr="0">
            <a:noAutofit/>
          </a:bodyPr>
          <a:lstStyle/>
          <a:p>
            <a:pPr marL="285750" indent="-285750" algn="just">
              <a:buClr>
                <a:srgbClr val="000000"/>
              </a:buClr>
              <a:buFont typeface="Arial"/>
              <a:buChar char="•"/>
            </a:pPr>
            <a:r>
              <a:rPr lang="es-EC" sz="1600" kern="0">
                <a:ea typeface="+mn-lt"/>
                <a:cs typeface="+mn-lt"/>
                <a:sym typeface="Roboto"/>
              </a:rPr>
              <a:t>El sistema fue sometido a pruebas de carga, en las cuales se simuló la interacción de varios usuarios realizando peticiones simultaneas de todas las variables desde la TDT hacia los servidores web, en las cuales se determinó un rendimiento óptimo de 1 a 1000 usuarios (14000 peticiones) obteniendo fallos menores al 1% con tiempos menores o iguales a 330 ms; mientras que al superar los 2000 usuarios (28000 peticiones) se obtuvieron errores mayores al 15% y con más de 4000 usuarios (56000 peticiones) se obtuvieron pérdidas de más del 40%. Sin embargo, para las características del servidor en donde se albergaron los servicios web se considera un valor aceptable, debido a que los escenarios de implementación están dirigidos hacia huertos caseros cuyo monitoreo está limitado a una cantidad reducida de usuarios.    </a:t>
            </a:r>
            <a:endParaRPr lang="es-EC">
              <a:ea typeface="+mn-lt"/>
              <a:cs typeface="+mn-lt"/>
              <a:sym typeface="Roboto"/>
            </a:endParaRPr>
          </a:p>
          <a:p>
            <a:pPr algn="just">
              <a:buClr>
                <a:srgbClr val="000000"/>
              </a:buClr>
            </a:pPr>
            <a:r>
              <a:rPr lang="es-EC" sz="1600" kern="0">
                <a:ea typeface="+mn-lt"/>
                <a:cs typeface="+mn-lt"/>
                <a:sym typeface="Roboto"/>
              </a:rPr>
              <a:t>     </a:t>
            </a:r>
            <a:endParaRPr lang="es-EC">
              <a:ea typeface="+mn-lt"/>
              <a:cs typeface="+mn-lt"/>
            </a:endParaRPr>
          </a:p>
          <a:p>
            <a:pPr marL="285750" indent="-285750" algn="just">
              <a:buClr>
                <a:srgbClr val="000000"/>
              </a:buClr>
              <a:buFont typeface="Arial"/>
              <a:buChar char="•"/>
            </a:pPr>
            <a:r>
              <a:rPr lang="es-EC" sz="1600" kern="0">
                <a:ea typeface="+mn-lt"/>
                <a:cs typeface="+mn-lt"/>
                <a:sym typeface="Roboto"/>
              </a:rPr>
              <a:t>Con la utilización de los puntos de función se verificó que diseñar e implementar el sistema conllevaría un tiempo aproximado de 648 horas o un equivalente a 4.67 meses, debido al número de herramientas utilizadas, mientras que con la utilización del DSL tomaría un aproximado de 4 horas, minimizando así el esfuerzo y tiempo de los desarrolladores. </a:t>
            </a:r>
            <a:endParaRPr lang="es-EC">
              <a:ea typeface="+mn-lt"/>
              <a:cs typeface="+mn-lt"/>
            </a:endParaRPr>
          </a:p>
          <a:p>
            <a:pPr marL="285750" indent="-285750" algn="just">
              <a:buClr>
                <a:srgbClr val="000000"/>
              </a:buClr>
              <a:buFont typeface="Arial"/>
              <a:buChar char="•"/>
            </a:pPr>
            <a:endParaRPr lang="es-EC" sz="1600" kern="0">
              <a:ea typeface="+mn-lt"/>
              <a:cs typeface="+mn-lt"/>
              <a:sym typeface="Roboto"/>
            </a:endParaRPr>
          </a:p>
          <a:p>
            <a:pPr marL="285750" indent="-285750" algn="just">
              <a:buFont typeface="Arial"/>
              <a:buChar char="•"/>
            </a:pPr>
            <a:r>
              <a:rPr lang="es-EC" sz="1600" kern="0">
                <a:ea typeface="+mn-lt"/>
                <a:cs typeface="+mn-lt"/>
                <a:sym typeface="Roboto"/>
              </a:rPr>
              <a:t>Mediante la herramienta de medición de usabilidad (SUS) los desarrolladores encuestados evaluaron al sistema con una calificación de 76 (“C”), la cual representa que están satisfechos con el DSL, sin embargo, se verificó que se podrían implementar mejoras como capacitaciones o manuales dentro del sistema con la finalidad de mejorar la comprensión del mismo. </a:t>
            </a:r>
            <a:endParaRPr lang="es-EC">
              <a:cs typeface="Arial"/>
            </a:endParaRPr>
          </a:p>
        </p:txBody>
      </p:sp>
      <p:cxnSp>
        <p:nvCxnSpPr>
          <p:cNvPr id="7" name="Google Shape;1939;p33">
            <a:extLst>
              <a:ext uri="{FF2B5EF4-FFF2-40B4-BE49-F238E27FC236}">
                <a16:creationId xmlns:a16="http://schemas.microsoft.com/office/drawing/2014/main" id="{50814F40-2DFD-44F9-A8A0-611FC7769B00}"/>
              </a:ext>
            </a:extLst>
          </p:cNvPr>
          <p:cNvCxnSpPr>
            <a:cxnSpLocks/>
          </p:cNvCxnSpPr>
          <p:nvPr/>
        </p:nvCxnSpPr>
        <p:spPr>
          <a:xfrm flipH="1">
            <a:off x="904973" y="942680"/>
            <a:ext cx="1" cy="4854805"/>
          </a:xfrm>
          <a:prstGeom prst="straightConnector1">
            <a:avLst/>
          </a:prstGeom>
          <a:noFill/>
          <a:ln w="38100" cap="flat" cmpd="sng">
            <a:solidFill>
              <a:srgbClr val="749096"/>
            </a:solidFill>
            <a:prstDash val="solid"/>
            <a:round/>
            <a:headEnd type="none" w="med" len="med"/>
            <a:tailEnd type="none" w="med" len="med"/>
          </a:ln>
        </p:spPr>
      </p:cxnSp>
      <p:pic>
        <p:nvPicPr>
          <p:cNvPr id="4"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7291713F-50FC-4544-AFF6-A5178D1C7F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4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33</a:t>
            </a:r>
          </a:p>
        </p:txBody>
      </p:sp>
      <p:sp>
        <p:nvSpPr>
          <p:cNvPr id="6" name="Google Shape;1934;p33">
            <a:extLst>
              <a:ext uri="{FF2B5EF4-FFF2-40B4-BE49-F238E27FC236}">
                <a16:creationId xmlns:a16="http://schemas.microsoft.com/office/drawing/2014/main" id="{706DA652-7653-4861-9F6A-89234EEA26C1}"/>
              </a:ext>
            </a:extLst>
          </p:cNvPr>
          <p:cNvSpPr txBox="1"/>
          <p:nvPr/>
        </p:nvSpPr>
        <p:spPr>
          <a:xfrm>
            <a:off x="1125363" y="1383646"/>
            <a:ext cx="9941271" cy="3659694"/>
          </a:xfrm>
          <a:prstGeom prst="rect">
            <a:avLst/>
          </a:prstGeom>
          <a:noFill/>
          <a:ln>
            <a:noFill/>
          </a:ln>
        </p:spPr>
        <p:txBody>
          <a:bodyPr spcFirstLastPara="1" wrap="square" lIns="91425" tIns="91425" rIns="91425" bIns="91425" anchor="ctr" anchorCtr="0">
            <a:noAutofit/>
          </a:bodyPr>
          <a:lstStyle/>
          <a:p>
            <a:pPr marL="285750" indent="-285750" algn="just">
              <a:lnSpc>
                <a:spcPct val="115000"/>
              </a:lnSpc>
              <a:buClr>
                <a:srgbClr val="000000"/>
              </a:buClr>
              <a:buFont typeface="Arial" panose="020B0604020202020204" pitchFamily="34" charset="0"/>
              <a:buChar char="•"/>
            </a:pPr>
            <a:r>
              <a:rPr lang="es-MX" sz="1600" kern="0">
                <a:ea typeface="+mn-lt"/>
                <a:cs typeface="+mn-lt"/>
                <a:sym typeface="Roboto"/>
              </a:rPr>
              <a:t>La inclusión de opciones de visualización de valores acumulados en las bases de datos de sensores y actuadores con información espacial y temporal diaria, semanal o mensual, esto otorga al usuario la capacidad de mejora en la toma de decisiones y un control y monitoreo más óptimo.</a:t>
            </a:r>
            <a:r>
              <a:rPr lang="es-ES" sz="1600" kern="0">
                <a:ea typeface="+mn-lt"/>
                <a:cs typeface="+mn-lt"/>
                <a:sym typeface="Roboto"/>
              </a:rPr>
              <a:t> </a:t>
            </a:r>
            <a:endParaRPr lang="es-ES">
              <a:sym typeface="Roboto"/>
            </a:endParaRPr>
          </a:p>
          <a:p>
            <a:pPr marL="285750" indent="-285750" algn="just">
              <a:lnSpc>
                <a:spcPct val="114999"/>
              </a:lnSpc>
              <a:buClr>
                <a:srgbClr val="000000"/>
              </a:buClr>
              <a:buFont typeface="Arial" panose="020B0604020202020204" pitchFamily="34" charset="0"/>
              <a:buChar char="•"/>
            </a:pPr>
            <a:endParaRPr lang="es-ES" sz="1600" kern="0">
              <a:ea typeface="+mn-lt"/>
              <a:cs typeface="+mn-lt"/>
            </a:endParaRPr>
          </a:p>
          <a:p>
            <a:pPr marL="285750" indent="-285750" algn="just">
              <a:lnSpc>
                <a:spcPct val="114999"/>
              </a:lnSpc>
              <a:buClr>
                <a:srgbClr val="000000"/>
              </a:buClr>
              <a:buFont typeface="Arial" panose="020B0604020202020204" pitchFamily="34" charset="0"/>
              <a:buChar char="•"/>
            </a:pPr>
            <a:r>
              <a:rPr lang="es-MX" sz="1600" kern="0">
                <a:ea typeface="+mn-lt"/>
                <a:cs typeface="+mn-lt"/>
              </a:rPr>
              <a:t>Implementar opciones de alertas del estado del hardware en tiempo real en la utilización de TDT para otorgar a los usuarios un mejor control y toma de acciones correctivas en el funcionamiento del sistema.</a:t>
            </a:r>
            <a:r>
              <a:rPr lang="es-ES" sz="1600" kern="0">
                <a:ea typeface="+mn-lt"/>
                <a:cs typeface="+mn-lt"/>
              </a:rPr>
              <a:t> </a:t>
            </a:r>
          </a:p>
          <a:p>
            <a:pPr marL="285750" indent="-285750" algn="just">
              <a:lnSpc>
                <a:spcPct val="114999"/>
              </a:lnSpc>
              <a:buClr>
                <a:srgbClr val="000000"/>
              </a:buClr>
              <a:buFont typeface="Arial" panose="020B0604020202020204" pitchFamily="34" charset="0"/>
              <a:buChar char="•"/>
            </a:pPr>
            <a:endParaRPr lang="es-ES" sz="1600" kern="0">
              <a:ea typeface="+mn-lt"/>
              <a:cs typeface="+mn-lt"/>
            </a:endParaRPr>
          </a:p>
          <a:p>
            <a:pPr marL="285750" indent="-285750" algn="just">
              <a:lnSpc>
                <a:spcPct val="114999"/>
              </a:lnSpc>
              <a:buClr>
                <a:srgbClr val="000000"/>
              </a:buClr>
              <a:buFont typeface="Arial" panose="020B0604020202020204" pitchFamily="34" charset="0"/>
              <a:buChar char="•"/>
            </a:pPr>
            <a:r>
              <a:rPr lang="es-MX" sz="1600" kern="0">
                <a:ea typeface="+mn-lt"/>
                <a:cs typeface="+mn-lt"/>
              </a:rPr>
              <a:t>Implementar mayor cantidad de opciones TDT como la inclusión de librerías para LUA como MQTT que faciliten el uso del canal de retorno para el desarrollo de aplicaciones interactivas remotas o permitiendo un mayor grado de libertad al momento configurar los elementos multimedia para desarrollar interfaces más complejas.</a:t>
            </a:r>
            <a:r>
              <a:rPr lang="es-ES" sz="1600" kern="0">
                <a:ea typeface="+mn-lt"/>
                <a:cs typeface="+mn-lt"/>
              </a:rPr>
              <a:t> </a:t>
            </a:r>
          </a:p>
        </p:txBody>
      </p:sp>
      <p:cxnSp>
        <p:nvCxnSpPr>
          <p:cNvPr id="10" name="Google Shape;1939;p33">
            <a:extLst>
              <a:ext uri="{FF2B5EF4-FFF2-40B4-BE49-F238E27FC236}">
                <a16:creationId xmlns:a16="http://schemas.microsoft.com/office/drawing/2014/main" id="{6AC71A93-1B27-470F-847B-68B0C57663E7}"/>
              </a:ext>
            </a:extLst>
          </p:cNvPr>
          <p:cNvCxnSpPr>
            <a:cxnSpLocks/>
          </p:cNvCxnSpPr>
          <p:nvPr/>
        </p:nvCxnSpPr>
        <p:spPr>
          <a:xfrm>
            <a:off x="956712" y="1517715"/>
            <a:ext cx="0" cy="3280528"/>
          </a:xfrm>
          <a:prstGeom prst="straightConnector1">
            <a:avLst/>
          </a:prstGeom>
          <a:noFill/>
          <a:ln w="38100" cap="flat" cmpd="sng">
            <a:solidFill>
              <a:srgbClr val="749096"/>
            </a:solidFill>
            <a:prstDash val="solid"/>
            <a:round/>
            <a:headEnd type="none" w="med" len="med"/>
            <a:tailEnd type="none" w="med" len="med"/>
          </a:ln>
        </p:spPr>
      </p:cxn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BEC1543F-6B3F-452A-B584-BEC72D176C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C6197EE1-A95C-4AFC-B45E-A0EEB6827D24}"/>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TRABAJOS FUTUROS</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Tree>
    <p:extLst>
      <p:ext uri="{BB962C8B-B14F-4D97-AF65-F5344CB8AC3E}">
        <p14:creationId xmlns:p14="http://schemas.microsoft.com/office/powerpoint/2010/main" val="2671330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34</a:t>
            </a:r>
          </a:p>
        </p:txBody>
      </p:sp>
      <p:sp>
        <p:nvSpPr>
          <p:cNvPr id="9" name="TextBox 3">
            <a:extLst>
              <a:ext uri="{FF2B5EF4-FFF2-40B4-BE49-F238E27FC236}">
                <a16:creationId xmlns:a16="http://schemas.microsoft.com/office/drawing/2014/main" id="{76C91466-C009-4668-AD0D-558051CDE8AD}"/>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TRABAJOS FUTUROS</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6" name="Google Shape;1934;p33">
            <a:extLst>
              <a:ext uri="{FF2B5EF4-FFF2-40B4-BE49-F238E27FC236}">
                <a16:creationId xmlns:a16="http://schemas.microsoft.com/office/drawing/2014/main" id="{706DA652-7653-4861-9F6A-89234EEA26C1}"/>
              </a:ext>
            </a:extLst>
          </p:cNvPr>
          <p:cNvSpPr txBox="1"/>
          <p:nvPr/>
        </p:nvSpPr>
        <p:spPr>
          <a:xfrm>
            <a:off x="1125363" y="1429471"/>
            <a:ext cx="9941271" cy="3659694"/>
          </a:xfrm>
          <a:prstGeom prst="rect">
            <a:avLst/>
          </a:prstGeom>
          <a:noFill/>
          <a:ln>
            <a:noFill/>
          </a:ln>
        </p:spPr>
        <p:txBody>
          <a:bodyPr spcFirstLastPara="1" wrap="square" lIns="91425" tIns="91425" rIns="91425" bIns="91425" anchor="ctr" anchorCtr="0">
            <a:noAutofit/>
          </a:bodyPr>
          <a:lstStyle/>
          <a:p>
            <a:pPr marL="285750" indent="-285750" algn="just">
              <a:buClr>
                <a:srgbClr val="000000"/>
              </a:buClr>
              <a:buFont typeface="Arial"/>
              <a:buChar char="•"/>
            </a:pPr>
            <a:r>
              <a:rPr lang="es-MX" sz="1600" kern="0" dirty="0">
                <a:ea typeface="+mn-lt"/>
                <a:cs typeface="+mn-lt"/>
                <a:sym typeface="Roboto"/>
              </a:rPr>
              <a:t>Desplegar soluciones Smart Agro conjuntamente con la TDT en sentido macro que permitan aportar su inclusión para agricultores y empresas agrícolas que desplieguen gran cantidad y variedad de cultivos, otorgando un enfoque más amplio </a:t>
            </a:r>
            <a:r>
              <a:rPr lang="es-MX" sz="1600" kern="0" dirty="0">
                <a:ea typeface="+mn-lt"/>
                <a:cs typeface="+mn-lt"/>
              </a:rPr>
              <a:t>de aplicación en la implementación de herramientas bajo el dominio del IOT y la TDT. </a:t>
            </a:r>
            <a:endParaRPr lang="es-ES" dirty="0">
              <a:ea typeface="+mn-lt"/>
              <a:cs typeface="+mn-lt"/>
            </a:endParaRPr>
          </a:p>
          <a:p>
            <a:pPr marL="285750" indent="-285750" algn="just">
              <a:lnSpc>
                <a:spcPct val="114999"/>
              </a:lnSpc>
              <a:buClr>
                <a:srgbClr val="000000"/>
              </a:buClr>
              <a:buFont typeface="Arial"/>
              <a:buChar char="•"/>
            </a:pPr>
            <a:endParaRPr lang="es-MX" sz="1600" kern="0" dirty="0">
              <a:ea typeface="+mn-lt"/>
              <a:cs typeface="+mn-lt"/>
            </a:endParaRPr>
          </a:p>
          <a:p>
            <a:pPr marL="285750" indent="-285750" algn="just">
              <a:lnSpc>
                <a:spcPct val="114999"/>
              </a:lnSpc>
              <a:buFont typeface="Arial"/>
              <a:buChar char="•"/>
            </a:pPr>
            <a:r>
              <a:rPr lang="es-MX" sz="1600" kern="0" dirty="0">
                <a:ea typeface="+mn-lt"/>
                <a:cs typeface="+mn-lt"/>
              </a:rPr>
              <a:t>Implementar soluciones que hagan uso de la TDT e IOT enfocadas en diversas temáticas como Seguridad, Educación, Domótica, entre otras con envío y recepción de datos en tiempo real, para este propósito se ampliaría la inclusión de mayor número y tipos de controladores, sensores, actuadores e incluso asistentes virtuales, determinando nuevas soluciones para su introducción hacia las futuras ciudades inteligentes.</a:t>
            </a:r>
            <a:endParaRPr lang="es-ES" sz="1600" kern="0" dirty="0">
              <a:cs typeface="Arial"/>
            </a:endParaRPr>
          </a:p>
        </p:txBody>
      </p:sp>
      <p:cxnSp>
        <p:nvCxnSpPr>
          <p:cNvPr id="10" name="Google Shape;1939;p33">
            <a:extLst>
              <a:ext uri="{FF2B5EF4-FFF2-40B4-BE49-F238E27FC236}">
                <a16:creationId xmlns:a16="http://schemas.microsoft.com/office/drawing/2014/main" id="{6AC71A93-1B27-470F-847B-68B0C57663E7}"/>
              </a:ext>
            </a:extLst>
          </p:cNvPr>
          <p:cNvCxnSpPr>
            <a:cxnSpLocks/>
          </p:cNvCxnSpPr>
          <p:nvPr/>
        </p:nvCxnSpPr>
        <p:spPr>
          <a:xfrm>
            <a:off x="994419" y="1772239"/>
            <a:ext cx="0" cy="2809492"/>
          </a:xfrm>
          <a:prstGeom prst="straightConnector1">
            <a:avLst/>
          </a:prstGeom>
          <a:noFill/>
          <a:ln w="38100" cap="flat" cmpd="sng">
            <a:solidFill>
              <a:srgbClr val="749096"/>
            </a:solidFill>
            <a:prstDash val="solid"/>
            <a:round/>
            <a:headEnd type="none" w="med" len="med"/>
            <a:tailEnd type="none" w="med" len="med"/>
          </a:ln>
        </p:spPr>
      </p:cxn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1FB8ECA0-34DD-4267-8A8C-5E3B1B9B72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AC0F967E-D718-4D4C-BE24-36AC62693B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6" descr="Gráfico, Histograma&#10;&#10;Descripción generada automáticamente">
            <a:extLst>
              <a:ext uri="{FF2B5EF4-FFF2-40B4-BE49-F238E27FC236}">
                <a16:creationId xmlns:a16="http://schemas.microsoft.com/office/drawing/2014/main" id="{BC9BD066-5392-445E-8BAC-6E1EA8B257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422" y="1119875"/>
            <a:ext cx="4361463" cy="2208094"/>
          </a:xfrm>
          <a:prstGeom prst="rect">
            <a:avLst/>
          </a:prstGeom>
        </p:spPr>
      </p:pic>
      <p:pic>
        <p:nvPicPr>
          <p:cNvPr id="7" name="Imagen 7">
            <a:extLst>
              <a:ext uri="{FF2B5EF4-FFF2-40B4-BE49-F238E27FC236}">
                <a16:creationId xmlns:a16="http://schemas.microsoft.com/office/drawing/2014/main" id="{4ACA5B3E-D008-42D2-A0A0-24750F05F8B8}"/>
              </a:ext>
            </a:extLst>
          </p:cNvPr>
          <p:cNvPicPr>
            <a:picLocks noChangeAspect="1"/>
          </p:cNvPicPr>
          <p:nvPr/>
        </p:nvPicPr>
        <p:blipFill>
          <a:blip r:embed="rId5"/>
          <a:stretch>
            <a:fillRect/>
          </a:stretch>
        </p:blipFill>
        <p:spPr>
          <a:xfrm>
            <a:off x="7575657" y="1654612"/>
            <a:ext cx="4483647" cy="3053803"/>
          </a:xfrm>
          <a:prstGeom prst="rect">
            <a:avLst/>
          </a:prstGeom>
        </p:spPr>
      </p:pic>
      <p:pic>
        <p:nvPicPr>
          <p:cNvPr id="8" name="Imagen 8" descr="Gráfico, Gráfico de líneas, Histograma&#10;&#10;Descripción generada automáticamente">
            <a:extLst>
              <a:ext uri="{FF2B5EF4-FFF2-40B4-BE49-F238E27FC236}">
                <a16:creationId xmlns:a16="http://schemas.microsoft.com/office/drawing/2014/main" id="{ED89ABF4-A186-4EC7-99F1-C13E7124A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950" y="3663407"/>
            <a:ext cx="3933825" cy="2207712"/>
          </a:xfrm>
          <a:prstGeom prst="rect">
            <a:avLst/>
          </a:prstGeom>
        </p:spPr>
      </p:pic>
      <p:sp>
        <p:nvSpPr>
          <p:cNvPr id="9" name="Elipse 8">
            <a:extLst>
              <a:ext uri="{FF2B5EF4-FFF2-40B4-BE49-F238E27FC236}">
                <a16:creationId xmlns:a16="http://schemas.microsoft.com/office/drawing/2014/main" id="{D281E771-FE70-406B-9EB2-F41F8E723FA5}"/>
              </a:ext>
            </a:extLst>
          </p:cNvPr>
          <p:cNvSpPr/>
          <p:nvPr/>
        </p:nvSpPr>
        <p:spPr>
          <a:xfrm>
            <a:off x="4769211" y="2752738"/>
            <a:ext cx="2236247" cy="15366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cs typeface="Arial"/>
              </a:rPr>
              <a:t>WEB OF SCIENCE Y VOSVIEWER</a:t>
            </a:r>
            <a:endParaRPr lang="es-ES" dirty="0"/>
          </a:p>
        </p:txBody>
      </p:sp>
      <p:sp>
        <p:nvSpPr>
          <p:cNvPr id="10" name="Flecha: hacia la izquierda 9">
            <a:extLst>
              <a:ext uri="{FF2B5EF4-FFF2-40B4-BE49-F238E27FC236}">
                <a16:creationId xmlns:a16="http://schemas.microsoft.com/office/drawing/2014/main" id="{1EC512DE-179A-44E8-B06F-66476FC15142}"/>
              </a:ext>
            </a:extLst>
          </p:cNvPr>
          <p:cNvSpPr/>
          <p:nvPr/>
        </p:nvSpPr>
        <p:spPr>
          <a:xfrm rot="2340000">
            <a:off x="4539995" y="2338958"/>
            <a:ext cx="6477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hacia la izquierda 13">
            <a:extLst>
              <a:ext uri="{FF2B5EF4-FFF2-40B4-BE49-F238E27FC236}">
                <a16:creationId xmlns:a16="http://schemas.microsoft.com/office/drawing/2014/main" id="{3EB89D4C-894A-4A57-893E-807C7F69B260}"/>
              </a:ext>
            </a:extLst>
          </p:cNvPr>
          <p:cNvSpPr/>
          <p:nvPr/>
        </p:nvSpPr>
        <p:spPr>
          <a:xfrm rot="-1680000">
            <a:off x="4482845" y="4272533"/>
            <a:ext cx="6477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hacia la izquierda 14">
            <a:extLst>
              <a:ext uri="{FF2B5EF4-FFF2-40B4-BE49-F238E27FC236}">
                <a16:creationId xmlns:a16="http://schemas.microsoft.com/office/drawing/2014/main" id="{2D9D43BF-2955-4F47-93E9-839022F6B78D}"/>
              </a:ext>
            </a:extLst>
          </p:cNvPr>
          <p:cNvSpPr/>
          <p:nvPr/>
        </p:nvSpPr>
        <p:spPr>
          <a:xfrm rot="10800000">
            <a:off x="7102221" y="3224783"/>
            <a:ext cx="600075"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Box 3">
            <a:extLst>
              <a:ext uri="{FF2B5EF4-FFF2-40B4-BE49-F238E27FC236}">
                <a16:creationId xmlns:a16="http://schemas.microsoft.com/office/drawing/2014/main" id="{0DFA6C0A-A4F0-4188-9C64-B30950403B19}"/>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Estado del Arte</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1557FABB-41AC-495E-AA42-0AA5A896E163}"/>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INTRODUCCIÓN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1" name="Google Shape;3502;p37">
            <a:extLst>
              <a:ext uri="{FF2B5EF4-FFF2-40B4-BE49-F238E27FC236}">
                <a16:creationId xmlns:a16="http://schemas.microsoft.com/office/drawing/2014/main" id="{0785721E-4AF2-4C9D-A866-BF614783F251}"/>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TextBox 3">
            <a:extLst>
              <a:ext uri="{FF2B5EF4-FFF2-40B4-BE49-F238E27FC236}">
                <a16:creationId xmlns:a16="http://schemas.microsoft.com/office/drawing/2014/main" id="{A42D4022-FD48-4068-ACB6-5D622CE4A839}"/>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b="1" dirty="0">
                <a:solidFill>
                  <a:srgbClr val="000000"/>
                </a:solidFill>
                <a:latin typeface="Times New Roman" panose="02020603050405020304" pitchFamily="18" charset="0"/>
                <a:cs typeface="Times New Roman" panose="02020603050405020304" pitchFamily="18" charset="0"/>
              </a:rPr>
              <a:t>4</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4170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2" descr="Tabla&#10;&#10;Descripción generada automáticamente">
            <a:extLst>
              <a:ext uri="{FF2B5EF4-FFF2-40B4-BE49-F238E27FC236}">
                <a16:creationId xmlns:a16="http://schemas.microsoft.com/office/drawing/2014/main" id="{1B811B4C-F846-4271-A141-B19958F69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800" y="713366"/>
            <a:ext cx="4441758" cy="5300935"/>
          </a:xfrm>
          <a:prstGeom prst="rect">
            <a:avLst/>
          </a:prstGeom>
        </p:spPr>
      </p:pic>
      <p:sp>
        <p:nvSpPr>
          <p:cNvPr id="2" name="TextBox 3">
            <a:extLst>
              <a:ext uri="{FF2B5EF4-FFF2-40B4-BE49-F238E27FC236}">
                <a16:creationId xmlns:a16="http://schemas.microsoft.com/office/drawing/2014/main" id="{A1E6B5C0-0DDB-4E71-AF71-76D48C579D4A}"/>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a:t>
            </a:r>
          </a:p>
        </p:txBody>
      </p:sp>
      <p:sp>
        <p:nvSpPr>
          <p:cNvPr id="8" name="TextBox 3">
            <a:extLst>
              <a:ext uri="{FF2B5EF4-FFF2-40B4-BE49-F238E27FC236}">
                <a16:creationId xmlns:a16="http://schemas.microsoft.com/office/drawing/2014/main" id="{F3540FA4-D747-460A-B245-9DA6B9796FA4}"/>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rgbClr val="000000"/>
                </a:solidFill>
                <a:latin typeface="Roboto" panose="02000000000000000000" pitchFamily="2" charset="0"/>
                <a:ea typeface="Roboto" panose="02000000000000000000" pitchFamily="2" charset="0"/>
                <a:cs typeface="Times New Roman" panose="02020603050405020304" pitchFamily="18" charset="0"/>
              </a:rPr>
              <a:t>Estado del Arte</a:t>
            </a:r>
            <a:endPar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0" name="TextBox 3">
            <a:extLst>
              <a:ext uri="{FF2B5EF4-FFF2-40B4-BE49-F238E27FC236}">
                <a16:creationId xmlns:a16="http://schemas.microsoft.com/office/drawing/2014/main" id="{10FF13C1-A2F6-4B05-A606-530333908F36}"/>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INTRODUCCIÓN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14" name="Google Shape;3502;p37">
            <a:extLst>
              <a:ext uri="{FF2B5EF4-FFF2-40B4-BE49-F238E27FC236}">
                <a16:creationId xmlns:a16="http://schemas.microsoft.com/office/drawing/2014/main" id="{C0406AF8-ED37-49EA-A928-1B430752F8AD}"/>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8" name="Picture 2" descr="Resultado de imagen de imagenes control y supervision">
            <a:extLst>
              <a:ext uri="{FF2B5EF4-FFF2-40B4-BE49-F238E27FC236}">
                <a16:creationId xmlns:a16="http://schemas.microsoft.com/office/drawing/2014/main" id="{6D81167F-4D34-4C76-99F8-2AB554FEFAB6}"/>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26960" y="1603406"/>
            <a:ext cx="6513978" cy="37877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73272275-535B-41A4-9542-00CC9C1B1C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5216" y="0"/>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5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6</a:t>
            </a:r>
          </a:p>
        </p:txBody>
      </p:sp>
      <p:sp>
        <p:nvSpPr>
          <p:cNvPr id="6" name="TextBox 3">
            <a:extLst>
              <a:ext uri="{FF2B5EF4-FFF2-40B4-BE49-F238E27FC236}">
                <a16:creationId xmlns:a16="http://schemas.microsoft.com/office/drawing/2014/main" id="{5CB63FE3-0398-43EE-BB61-3C8DC4F1DA68}"/>
              </a:ext>
            </a:extLst>
          </p:cNvPr>
          <p:cNvSpPr txBox="1"/>
          <p:nvPr/>
        </p:nvSpPr>
        <p:spPr>
          <a:xfrm>
            <a:off x="5071620" y="232044"/>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a:solidFill>
                  <a:srgbClr val="000000"/>
                </a:solidFill>
                <a:latin typeface="Roboto" panose="02000000000000000000" pitchFamily="2" charset="0"/>
                <a:ea typeface="Roboto" panose="02000000000000000000" pitchFamily="2" charset="0"/>
                <a:cs typeface="Times New Roman" panose="02020603050405020304" pitchFamily="18" charset="0"/>
              </a:rPr>
              <a:t>Alcance</a:t>
            </a:r>
            <a:endParaRPr kumimoji="0" lang="es-ES" sz="200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24" name="TextBox 3">
            <a:extLst>
              <a:ext uri="{FF2B5EF4-FFF2-40B4-BE49-F238E27FC236}">
                <a16:creationId xmlns:a16="http://schemas.microsoft.com/office/drawing/2014/main" id="{292954F7-29DD-44C5-BC72-6A824C28BFEA}"/>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INTRODUCCIÓN</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246" name="Google Shape;3502;p37">
            <a:extLst>
              <a:ext uri="{FF2B5EF4-FFF2-40B4-BE49-F238E27FC236}">
                <a16:creationId xmlns:a16="http://schemas.microsoft.com/office/drawing/2014/main" id="{98ACB39C-DE82-4FC3-BE9D-F438566BB1A9}"/>
              </a:ext>
            </a:extLst>
          </p:cNvPr>
          <p:cNvSpPr/>
          <p:nvPr/>
        </p:nvSpPr>
        <p:spPr>
          <a:xfrm>
            <a:off x="3876260"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AC0F967E-D718-4D4C-BE24-36AC62693B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3" descr="Interfaz de usuario gráfica, Aplicación&#10;&#10;Descripción generada automáticamente">
            <a:extLst>
              <a:ext uri="{FF2B5EF4-FFF2-40B4-BE49-F238E27FC236}">
                <a16:creationId xmlns:a16="http://schemas.microsoft.com/office/drawing/2014/main" id="{40F78235-6B7E-4F75-9E43-2DC82768BA54}"/>
              </a:ext>
            </a:extLst>
          </p:cNvPr>
          <p:cNvPicPr>
            <a:picLocks noChangeAspect="1"/>
          </p:cNvPicPr>
          <p:nvPr/>
        </p:nvPicPr>
        <p:blipFill>
          <a:blip r:embed="rId4"/>
          <a:stretch>
            <a:fillRect/>
          </a:stretch>
        </p:blipFill>
        <p:spPr>
          <a:xfrm>
            <a:off x="901569" y="948082"/>
            <a:ext cx="5219700" cy="4371285"/>
          </a:xfrm>
          <a:prstGeom prst="rect">
            <a:avLst/>
          </a:prstGeom>
        </p:spPr>
      </p:pic>
      <p:graphicFrame>
        <p:nvGraphicFramePr>
          <p:cNvPr id="5" name="Diagrama 6">
            <a:extLst>
              <a:ext uri="{FF2B5EF4-FFF2-40B4-BE49-F238E27FC236}">
                <a16:creationId xmlns:a16="http://schemas.microsoft.com/office/drawing/2014/main" id="{1CA16AC8-A4A5-467B-A35C-BAA8B93281AF}"/>
              </a:ext>
            </a:extLst>
          </p:cNvPr>
          <p:cNvGraphicFramePr/>
          <p:nvPr>
            <p:extLst>
              <p:ext uri="{D42A27DB-BD31-4B8C-83A1-F6EECF244321}">
                <p14:modId xmlns:p14="http://schemas.microsoft.com/office/powerpoint/2010/main" val="1316206175"/>
              </p:ext>
            </p:extLst>
          </p:nvPr>
        </p:nvGraphicFramePr>
        <p:xfrm>
          <a:off x="6523217" y="1304925"/>
          <a:ext cx="45720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157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7</a:t>
            </a:r>
          </a:p>
        </p:txBody>
      </p:sp>
      <p:sp>
        <p:nvSpPr>
          <p:cNvPr id="9" name="TextBox 3">
            <a:extLst>
              <a:ext uri="{FF2B5EF4-FFF2-40B4-BE49-F238E27FC236}">
                <a16:creationId xmlns:a16="http://schemas.microsoft.com/office/drawing/2014/main" id="{76C91466-C009-4668-AD0D-558051CDE8AD}"/>
              </a:ext>
            </a:extLst>
          </p:cNvPr>
          <p:cNvSpPr txBox="1"/>
          <p:nvPr/>
        </p:nvSpPr>
        <p:spPr>
          <a:xfrm>
            <a:off x="1125363" y="83890"/>
            <a:ext cx="99412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rPr>
              <a:t>OBJETIVOS</a:t>
            </a:r>
            <a:endParaRPr kumimoji="0" lang="es-ES" sz="2400" b="1" i="0" u="none" strike="noStrike" kern="1200" cap="none" spc="0" normalizeH="0" baseline="0" noProof="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5" name="Google Shape;1933;p33">
            <a:extLst>
              <a:ext uri="{FF2B5EF4-FFF2-40B4-BE49-F238E27FC236}">
                <a16:creationId xmlns:a16="http://schemas.microsoft.com/office/drawing/2014/main" id="{0F8EFE5B-991A-422C-A203-45015F2E626B}"/>
              </a:ext>
            </a:extLst>
          </p:cNvPr>
          <p:cNvSpPr txBox="1"/>
          <p:nvPr/>
        </p:nvSpPr>
        <p:spPr>
          <a:xfrm>
            <a:off x="1115337" y="1205789"/>
            <a:ext cx="9986637" cy="812431"/>
          </a:xfrm>
          <a:prstGeom prst="rect">
            <a:avLst/>
          </a:prstGeom>
          <a:noFill/>
          <a:ln>
            <a:noFill/>
          </a:ln>
        </p:spPr>
        <p:txBody>
          <a:bodyPr spcFirstLastPara="1" wrap="square" lIns="91425" tIns="91425" rIns="91425" bIns="91425" anchor="ctr" anchorCtr="0">
            <a:noAutofit/>
          </a:bodyPr>
          <a:lstStyle/>
          <a:p>
            <a:pPr algn="just">
              <a:lnSpc>
                <a:spcPct val="114999"/>
              </a:lnSpc>
            </a:pPr>
            <a:r>
              <a:rPr lang="es-EC" sz="1600" kern="0" dirty="0">
                <a:ea typeface="+mn-lt"/>
                <a:cs typeface="+mn-lt"/>
                <a:sym typeface="Roboto"/>
              </a:rPr>
              <a:t>Desarrollar e implementar un DSL gráfico para la generación automática de código, empleando técnicas de MDE, con el propósito de crear componentes para interactividad local y remota en el dominio de Smart Agro y TDT.</a:t>
            </a:r>
            <a:r>
              <a:rPr lang="es-ES" sz="1600" kern="0" dirty="0">
                <a:ea typeface="+mn-lt"/>
                <a:cs typeface="+mn-lt"/>
                <a:sym typeface="Roboto"/>
              </a:rPr>
              <a:t> </a:t>
            </a:r>
            <a:endParaRPr lang="es-ES" dirty="0"/>
          </a:p>
        </p:txBody>
      </p:sp>
      <p:sp>
        <p:nvSpPr>
          <p:cNvPr id="6" name="Google Shape;1934;p33">
            <a:extLst>
              <a:ext uri="{FF2B5EF4-FFF2-40B4-BE49-F238E27FC236}">
                <a16:creationId xmlns:a16="http://schemas.microsoft.com/office/drawing/2014/main" id="{706DA652-7653-4861-9F6A-89234EEA26C1}"/>
              </a:ext>
            </a:extLst>
          </p:cNvPr>
          <p:cNvSpPr txBox="1"/>
          <p:nvPr/>
        </p:nvSpPr>
        <p:spPr>
          <a:xfrm>
            <a:off x="1115337" y="2688950"/>
            <a:ext cx="9971349" cy="3208510"/>
          </a:xfrm>
          <a:prstGeom prst="rect">
            <a:avLst/>
          </a:prstGeom>
          <a:noFill/>
          <a:ln>
            <a:noFill/>
          </a:ln>
        </p:spPr>
        <p:txBody>
          <a:bodyPr spcFirstLastPara="1" wrap="square" lIns="91425" tIns="91425" rIns="91425" bIns="91425" anchor="ctr" anchorCtr="0">
            <a:noAutofit/>
          </a:bodyPr>
          <a:lstStyle/>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Investigar los trabajos previos relacionados a la Ingeniería Dirigida por Modelos, Televisión Digital, IoT y Cloud Computing.</a:t>
            </a:r>
          </a:p>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Investigar el marco conceptual de las tecnologías relacionadas a la Ingeniería Dirigida por Modelos, Televisión Digital, IoT/WoT y Cloud Computing.</a:t>
            </a:r>
          </a:p>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Diseñar un DSL constituido por un metamodelo, un editor gráfico y una transformación de modelo a texto (M2T) para la integración de la TDT e IoT en el dominio del Smart Agro.</a:t>
            </a:r>
          </a:p>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Implementar el editor gráfico y la transformación M2T para la generación de los artefactos de software del sistema.</a:t>
            </a:r>
          </a:p>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Implementar un escenario de prueba para validar el funcionamiento del sistema.</a:t>
            </a:r>
          </a:p>
          <a:p>
            <a:pPr marL="285750" indent="-285750" algn="just">
              <a:lnSpc>
                <a:spcPct val="115000"/>
              </a:lnSpc>
              <a:buClr>
                <a:srgbClr val="000000"/>
              </a:buClr>
              <a:buFont typeface="Arial" panose="020B0604020202020204" pitchFamily="34" charset="0"/>
              <a:buChar char="•"/>
            </a:pPr>
            <a:r>
              <a:rPr lang="es-ES" sz="1600" kern="0" dirty="0">
                <a:solidFill>
                  <a:srgbClr val="000000"/>
                </a:solidFill>
                <a:latin typeface="+mj-lt"/>
                <a:ea typeface="Roboto"/>
                <a:cs typeface="Roboto"/>
              </a:rPr>
              <a:t>Evaluar el desempeño del sistema por medio de pruebas de usabilidad y rendimiento.</a:t>
            </a:r>
          </a:p>
        </p:txBody>
      </p:sp>
      <p:cxnSp>
        <p:nvCxnSpPr>
          <p:cNvPr id="10" name="Google Shape;1939;p33">
            <a:extLst>
              <a:ext uri="{FF2B5EF4-FFF2-40B4-BE49-F238E27FC236}">
                <a16:creationId xmlns:a16="http://schemas.microsoft.com/office/drawing/2014/main" id="{6AC71A93-1B27-470F-847B-68B0C57663E7}"/>
              </a:ext>
            </a:extLst>
          </p:cNvPr>
          <p:cNvCxnSpPr>
            <a:cxnSpLocks/>
          </p:cNvCxnSpPr>
          <p:nvPr/>
        </p:nvCxnSpPr>
        <p:spPr>
          <a:xfrm>
            <a:off x="1077115" y="2247527"/>
            <a:ext cx="0" cy="3651571"/>
          </a:xfrm>
          <a:prstGeom prst="straightConnector1">
            <a:avLst/>
          </a:prstGeom>
          <a:noFill/>
          <a:ln w="38100" cap="flat" cmpd="sng">
            <a:solidFill>
              <a:srgbClr val="969696"/>
            </a:solidFill>
            <a:prstDash val="solid"/>
            <a:round/>
            <a:headEnd type="none" w="med" len="med"/>
            <a:tailEnd type="none" w="med" len="med"/>
          </a:ln>
        </p:spPr>
      </p:cxnSp>
      <p:sp>
        <p:nvSpPr>
          <p:cNvPr id="11" name="Google Shape;1940;p33">
            <a:extLst>
              <a:ext uri="{FF2B5EF4-FFF2-40B4-BE49-F238E27FC236}">
                <a16:creationId xmlns:a16="http://schemas.microsoft.com/office/drawing/2014/main" id="{0CBAAC2E-C0DF-41EA-8680-77D83F037D92}"/>
              </a:ext>
            </a:extLst>
          </p:cNvPr>
          <p:cNvSpPr txBox="1"/>
          <p:nvPr/>
        </p:nvSpPr>
        <p:spPr>
          <a:xfrm>
            <a:off x="1125363" y="793260"/>
            <a:ext cx="2484005" cy="2871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000000"/>
                </a:solidFill>
                <a:latin typeface="Fira Sans"/>
                <a:ea typeface="Fira Sans"/>
                <a:cs typeface="Fira Sans"/>
                <a:sym typeface="Fira Sans"/>
              </a:rPr>
              <a:t>Objetivo General </a:t>
            </a:r>
            <a:endParaRPr b="1" kern="0" dirty="0">
              <a:solidFill>
                <a:srgbClr val="000000"/>
              </a:solidFill>
              <a:latin typeface="Fira Sans"/>
              <a:ea typeface="Fira Sans"/>
              <a:cs typeface="Fira Sans"/>
              <a:sym typeface="Fira Sans"/>
            </a:endParaRPr>
          </a:p>
        </p:txBody>
      </p:sp>
      <p:sp>
        <p:nvSpPr>
          <p:cNvPr id="13" name="Google Shape;1942;p33">
            <a:extLst>
              <a:ext uri="{FF2B5EF4-FFF2-40B4-BE49-F238E27FC236}">
                <a16:creationId xmlns:a16="http://schemas.microsoft.com/office/drawing/2014/main" id="{DB5371B3-C5C6-483E-B73A-78C17BB823C3}"/>
              </a:ext>
            </a:extLst>
          </p:cNvPr>
          <p:cNvSpPr txBox="1"/>
          <p:nvPr/>
        </p:nvSpPr>
        <p:spPr>
          <a:xfrm>
            <a:off x="1125363" y="2244292"/>
            <a:ext cx="3748635" cy="2871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a:solidFill>
                  <a:srgbClr val="000000"/>
                </a:solidFill>
                <a:latin typeface="Fira Sans"/>
                <a:ea typeface="Fira Sans"/>
                <a:cs typeface="Fira Sans"/>
                <a:sym typeface="Fira Sans"/>
              </a:rPr>
              <a:t>Objetivos Especificos</a:t>
            </a:r>
            <a:endParaRPr b="1" kern="0">
              <a:solidFill>
                <a:srgbClr val="000000"/>
              </a:solidFill>
              <a:latin typeface="Fira Sans"/>
              <a:ea typeface="Fira Sans"/>
              <a:cs typeface="Fira Sans"/>
              <a:sym typeface="Fira Sans"/>
            </a:endParaRPr>
          </a:p>
        </p:txBody>
      </p:sp>
      <p:cxnSp>
        <p:nvCxnSpPr>
          <p:cNvPr id="15" name="Google Shape;1946;p33">
            <a:extLst>
              <a:ext uri="{FF2B5EF4-FFF2-40B4-BE49-F238E27FC236}">
                <a16:creationId xmlns:a16="http://schemas.microsoft.com/office/drawing/2014/main" id="{C116C7DF-4B38-4411-BD5C-4903D4EA00C3}"/>
              </a:ext>
            </a:extLst>
          </p:cNvPr>
          <p:cNvCxnSpPr>
            <a:cxnSpLocks/>
          </p:cNvCxnSpPr>
          <p:nvPr/>
        </p:nvCxnSpPr>
        <p:spPr>
          <a:xfrm>
            <a:off x="1067089" y="791968"/>
            <a:ext cx="0" cy="1226724"/>
          </a:xfrm>
          <a:prstGeom prst="straightConnector1">
            <a:avLst/>
          </a:prstGeom>
          <a:noFill/>
          <a:ln w="38100" cap="flat" cmpd="sng">
            <a:solidFill>
              <a:srgbClr val="4597A0"/>
            </a:solidFill>
            <a:prstDash val="solid"/>
            <a:round/>
            <a:headEnd type="none" w="med" len="med"/>
            <a:tailEnd type="none" w="med" len="med"/>
          </a:ln>
        </p:spPr>
      </p:cxn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00ED4086-3528-4CE0-A8D6-8327FFA7AE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7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dirty="0">
                <a:solidFill>
                  <a:srgbClr val="000000"/>
                </a:solidFill>
                <a:latin typeface="Times New Roman" panose="02020603050405020304" pitchFamily="18" charset="0"/>
                <a:cs typeface="Times New Roman" panose="02020603050405020304" pitchFamily="18" charset="0"/>
              </a:rPr>
              <a:t>8</a:t>
            </a:r>
            <a:endPar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FA9FBA60-A7A6-4F56-9B3C-980CAA471B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6FB7AA03-975F-4FDB-B3E7-2F44CD498CA9}"/>
              </a:ext>
            </a:extLst>
          </p:cNvPr>
          <p:cNvSpPr txBox="1"/>
          <p:nvPr/>
        </p:nvSpPr>
        <p:spPr>
          <a:xfrm>
            <a:off x="3780148" y="196137"/>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Fundamentos Teóricos</a:t>
            </a:r>
          </a:p>
        </p:txBody>
      </p:sp>
      <p:sp>
        <p:nvSpPr>
          <p:cNvPr id="6" name="TextBox 3">
            <a:extLst>
              <a:ext uri="{FF2B5EF4-FFF2-40B4-BE49-F238E27FC236}">
                <a16:creationId xmlns:a16="http://schemas.microsoft.com/office/drawing/2014/main" id="{407D75EE-2F40-4922-A169-F753ED524350}"/>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8" name="Google Shape;3502;p37">
            <a:extLst>
              <a:ext uri="{FF2B5EF4-FFF2-40B4-BE49-F238E27FC236}">
                <a16:creationId xmlns:a16="http://schemas.microsoft.com/office/drawing/2014/main" id="{6462D83D-D5AC-4C82-BEEC-63061755DB3A}"/>
              </a:ext>
            </a:extLst>
          </p:cNvPr>
          <p:cNvSpPr/>
          <p:nvPr/>
        </p:nvSpPr>
        <p:spPr>
          <a:xfrm>
            <a:off x="2575361"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aphicFrame>
        <p:nvGraphicFramePr>
          <p:cNvPr id="10" name="Marcador de contenido 7">
            <a:extLst>
              <a:ext uri="{FF2B5EF4-FFF2-40B4-BE49-F238E27FC236}">
                <a16:creationId xmlns:a16="http://schemas.microsoft.com/office/drawing/2014/main" id="{23003D7E-8555-4416-B715-98698FC3060B}"/>
              </a:ext>
            </a:extLst>
          </p:cNvPr>
          <p:cNvGraphicFramePr>
            <a:graphicFrameLocks/>
          </p:cNvGraphicFramePr>
          <p:nvPr>
            <p:extLst>
              <p:ext uri="{D42A27DB-BD31-4B8C-83A1-F6EECF244321}">
                <p14:modId xmlns:p14="http://schemas.microsoft.com/office/powerpoint/2010/main" val="4264177021"/>
              </p:ext>
            </p:extLst>
          </p:nvPr>
        </p:nvGraphicFramePr>
        <p:xfrm>
          <a:off x="886264" y="1326274"/>
          <a:ext cx="10419471"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518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D1A69A8B-43C8-4758-A40B-C26F85D60DE3}"/>
              </a:ext>
            </a:extLst>
          </p:cNvPr>
          <p:cNvSpPr txBox="1"/>
          <p:nvPr/>
        </p:nvSpPr>
        <p:spPr>
          <a:xfrm>
            <a:off x="0" y="6394848"/>
            <a:ext cx="7752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9</a:t>
            </a:r>
          </a:p>
        </p:txBody>
      </p:sp>
      <p:pic>
        <p:nvPicPr>
          <p:cNvPr id="3" name="Picture 2" descr="Universidad de las Fuerzas Armadas ESPE - La Facultad de Ingeniería  Electrónica fue creada mediante orden No. 770207-OGE-1-a, del 25 de abril  de 1977 e inicia sus labores en octubre del mismo">
            <a:extLst>
              <a:ext uri="{FF2B5EF4-FFF2-40B4-BE49-F238E27FC236}">
                <a16:creationId xmlns:a16="http://schemas.microsoft.com/office/drawing/2014/main" id="{D8B9A5AE-00FB-4F7C-BDD0-886B4357E6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5217" y="4522"/>
            <a:ext cx="1096784" cy="10743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13946D16-31A4-4DF4-9242-71C67444702E}"/>
              </a:ext>
            </a:extLst>
          </p:cNvPr>
          <p:cNvSpPr txBox="1"/>
          <p:nvPr/>
        </p:nvSpPr>
        <p:spPr>
          <a:xfrm>
            <a:off x="3780148" y="196137"/>
            <a:ext cx="60235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Arquitectura</a:t>
            </a:r>
          </a:p>
        </p:txBody>
      </p:sp>
      <p:sp>
        <p:nvSpPr>
          <p:cNvPr id="6" name="TextBox 3">
            <a:extLst>
              <a:ext uri="{FF2B5EF4-FFF2-40B4-BE49-F238E27FC236}">
                <a16:creationId xmlns:a16="http://schemas.microsoft.com/office/drawing/2014/main" id="{AFDE0FF8-159F-424F-B53A-624C33F3171E}"/>
              </a:ext>
            </a:extLst>
          </p:cNvPr>
          <p:cNvSpPr txBox="1"/>
          <p:nvPr/>
        </p:nvSpPr>
        <p:spPr>
          <a:xfrm>
            <a:off x="743799" y="63042"/>
            <a:ext cx="3132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rPr>
              <a:t>DISEÑO</a:t>
            </a:r>
            <a:endParaRPr kumimoji="0" lang="es-ES" sz="2400" b="1" i="0" u="none" strike="noStrike" kern="1200" cap="none" spc="0" normalizeH="0" baseline="0" noProof="0" dirty="0">
              <a:ln>
                <a:noFill/>
              </a:ln>
              <a:solidFill>
                <a:srgbClr val="000000"/>
              </a:solidFill>
              <a:effectLst/>
              <a:uLnTx/>
              <a:uFillTx/>
              <a:latin typeface="Fira Sans" panose="020B0503050000020004" pitchFamily="34" charset="0"/>
              <a:cs typeface="Times New Roman" panose="02020603050405020304" pitchFamily="18" charset="0"/>
            </a:endParaRPr>
          </a:p>
        </p:txBody>
      </p:sp>
      <p:sp>
        <p:nvSpPr>
          <p:cNvPr id="8" name="Google Shape;3502;p37">
            <a:extLst>
              <a:ext uri="{FF2B5EF4-FFF2-40B4-BE49-F238E27FC236}">
                <a16:creationId xmlns:a16="http://schemas.microsoft.com/office/drawing/2014/main" id="{E36E5883-5A76-4668-A8B2-C6A7DD3D897F}"/>
              </a:ext>
            </a:extLst>
          </p:cNvPr>
          <p:cNvSpPr/>
          <p:nvPr/>
        </p:nvSpPr>
        <p:spPr>
          <a:xfrm>
            <a:off x="2575361" y="232044"/>
            <a:ext cx="818288" cy="267577"/>
          </a:xfrm>
          <a:prstGeom prst="homePlate">
            <a:avLst>
              <a:gd name="adj" fmla="val 82685"/>
            </a:avLst>
          </a:prstGeom>
          <a:solidFill>
            <a:srgbClr val="FF481D"/>
          </a:solidFill>
          <a:ln>
            <a:solidFill>
              <a:srgbClr val="E9821B"/>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pic>
        <p:nvPicPr>
          <p:cNvPr id="13" name="Imagen 12">
            <a:extLst>
              <a:ext uri="{FF2B5EF4-FFF2-40B4-BE49-F238E27FC236}">
                <a16:creationId xmlns:a16="http://schemas.microsoft.com/office/drawing/2014/main" id="{4A6F55E2-7AF9-42DA-ACA0-C6E545F1621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6128" y="876365"/>
            <a:ext cx="7140202" cy="4879994"/>
          </a:xfrm>
          <a:prstGeom prst="rect">
            <a:avLst/>
          </a:prstGeom>
          <a:noFill/>
          <a:ln>
            <a:noFill/>
          </a:ln>
        </p:spPr>
      </p:pic>
    </p:spTree>
    <p:extLst>
      <p:ext uri="{BB962C8B-B14F-4D97-AF65-F5344CB8AC3E}">
        <p14:creationId xmlns:p14="http://schemas.microsoft.com/office/powerpoint/2010/main" val="1281640852"/>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2156</Words>
  <Application>Microsoft Office PowerPoint</Application>
  <PresentationFormat>Panorámica</PresentationFormat>
  <Paragraphs>471</Paragraphs>
  <Slides>34</Slides>
  <Notes>24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3" baseType="lpstr">
      <vt:lpstr>Arial</vt:lpstr>
      <vt:lpstr>Calibri</vt:lpstr>
      <vt:lpstr>Cambria Math</vt:lpstr>
      <vt:lpstr>Fira Sans</vt:lpstr>
      <vt:lpstr>Roboto</vt:lpstr>
      <vt:lpstr>Staatliches</vt:lpstr>
      <vt:lpstr>Times New Roman</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Nikolás Cobo</dc:creator>
  <cp:lastModifiedBy>Daniel Samaniego</cp:lastModifiedBy>
  <cp:revision>13</cp:revision>
  <dcterms:created xsi:type="dcterms:W3CDTF">2021-08-04T17:49:01Z</dcterms:created>
  <dcterms:modified xsi:type="dcterms:W3CDTF">2022-02-14T18:30:49Z</dcterms:modified>
</cp:coreProperties>
</file>