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283" r:id="rId3"/>
    <p:sldId id="284" r:id="rId4"/>
    <p:sldId id="367" r:id="rId5"/>
    <p:sldId id="259" r:id="rId6"/>
    <p:sldId id="404" r:id="rId7"/>
    <p:sldId id="408" r:id="rId8"/>
    <p:sldId id="369" r:id="rId9"/>
    <p:sldId id="288" r:id="rId10"/>
    <p:sldId id="371" r:id="rId11"/>
    <p:sldId id="448" r:id="rId12"/>
    <p:sldId id="419" r:id="rId13"/>
    <p:sldId id="449" r:id="rId14"/>
    <p:sldId id="368" r:id="rId15"/>
    <p:sldId id="450" r:id="rId16"/>
    <p:sldId id="422" r:id="rId17"/>
    <p:sldId id="451" r:id="rId18"/>
    <p:sldId id="411" r:id="rId19"/>
    <p:sldId id="425" r:id="rId20"/>
    <p:sldId id="426" r:id="rId21"/>
    <p:sldId id="427" r:id="rId22"/>
    <p:sldId id="428" r:id="rId23"/>
    <p:sldId id="430" r:id="rId24"/>
    <p:sldId id="431" r:id="rId25"/>
    <p:sldId id="432" r:id="rId26"/>
    <p:sldId id="417" r:id="rId27"/>
    <p:sldId id="441" r:id="rId28"/>
    <p:sldId id="434" r:id="rId29"/>
    <p:sldId id="440" r:id="rId30"/>
    <p:sldId id="396" r:id="rId31"/>
    <p:sldId id="437" r:id="rId32"/>
    <p:sldId id="436" r:id="rId33"/>
    <p:sldId id="442" r:id="rId34"/>
    <p:sldId id="443" r:id="rId35"/>
    <p:sldId id="444" r:id="rId36"/>
    <p:sldId id="438" r:id="rId37"/>
    <p:sldId id="445" r:id="rId38"/>
    <p:sldId id="439" r:id="rId39"/>
    <p:sldId id="407" r:id="rId40"/>
    <p:sldId id="352" r:id="rId41"/>
    <p:sldId id="446" r:id="rId42"/>
    <p:sldId id="447" r:id="rId43"/>
    <p:sldId id="401" r:id="rId44"/>
    <p:sldId id="291" r:id="rId4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299" autoAdjust="0"/>
  </p:normalViewPr>
  <p:slideViewPr>
    <p:cSldViewPr snapToGrid="0">
      <p:cViewPr varScale="1">
        <p:scale>
          <a:sx n="78" d="100"/>
          <a:sy n="78" d="100"/>
        </p:scale>
        <p:origin x="8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D:\Documentos\IMPTEK\tesis\datos_prueba_30_09_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Documentos\IMPTEK\tesis\datos_prueba_30_09_2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97327510174587"/>
          <c:y val="7.7311923877490335E-2"/>
          <c:w val="0.79428124369069253"/>
          <c:h val="0.78162355040142728"/>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12738188976377954"/>
                  <c:y val="-1.4305555555555556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rendlineLbl>
          </c:trendline>
          <c:xVal>
            <c:numRef>
              <c:f>datos_lineales!$C$3:$C$21</c:f>
              <c:numCache>
                <c:formatCode>General</c:formatCode>
                <c:ptCount val="19"/>
                <c:pt idx="0">
                  <c:v>0</c:v>
                </c:pt>
                <c:pt idx="1">
                  <c:v>0.97</c:v>
                </c:pt>
                <c:pt idx="2">
                  <c:v>1.99</c:v>
                </c:pt>
                <c:pt idx="3">
                  <c:v>2.97</c:v>
                </c:pt>
                <c:pt idx="4">
                  <c:v>3.94</c:v>
                </c:pt>
                <c:pt idx="5">
                  <c:v>4.96</c:v>
                </c:pt>
                <c:pt idx="6">
                  <c:v>5.94</c:v>
                </c:pt>
                <c:pt idx="7">
                  <c:v>6.97</c:v>
                </c:pt>
                <c:pt idx="8">
                  <c:v>7.99</c:v>
                </c:pt>
                <c:pt idx="9">
                  <c:v>8.9499999999999993</c:v>
                </c:pt>
                <c:pt idx="10">
                  <c:v>9.9600000000000009</c:v>
                </c:pt>
                <c:pt idx="11">
                  <c:v>10.95</c:v>
                </c:pt>
                <c:pt idx="12">
                  <c:v>11.96</c:v>
                </c:pt>
                <c:pt idx="13">
                  <c:v>12.97</c:v>
                </c:pt>
                <c:pt idx="14">
                  <c:v>13.95</c:v>
                </c:pt>
                <c:pt idx="15">
                  <c:v>14.94</c:v>
                </c:pt>
                <c:pt idx="16">
                  <c:v>15.97</c:v>
                </c:pt>
                <c:pt idx="17">
                  <c:v>16.998999999999999</c:v>
                </c:pt>
                <c:pt idx="18">
                  <c:v>17.98</c:v>
                </c:pt>
              </c:numCache>
            </c:numRef>
          </c:xVal>
          <c:yVal>
            <c:numRef>
              <c:f>datos_lineales!$F$3:$F$21</c:f>
              <c:numCache>
                <c:formatCode>General</c:formatCode>
                <c:ptCount val="19"/>
                <c:pt idx="0">
                  <c:v>0</c:v>
                </c:pt>
                <c:pt idx="1">
                  <c:v>1.1240000000000001</c:v>
                </c:pt>
                <c:pt idx="2">
                  <c:v>3.05</c:v>
                </c:pt>
                <c:pt idx="3">
                  <c:v>4.9400000000000004</c:v>
                </c:pt>
                <c:pt idx="4">
                  <c:v>6.78</c:v>
                </c:pt>
                <c:pt idx="5">
                  <c:v>8.7390000000000008</c:v>
                </c:pt>
                <c:pt idx="6">
                  <c:v>10.59</c:v>
                </c:pt>
                <c:pt idx="7">
                  <c:v>12.454000000000001</c:v>
                </c:pt>
                <c:pt idx="8">
                  <c:v>14.206</c:v>
                </c:pt>
                <c:pt idx="9">
                  <c:v>16.193999999999999</c:v>
                </c:pt>
                <c:pt idx="10">
                  <c:v>17.98</c:v>
                </c:pt>
                <c:pt idx="11">
                  <c:v>19.77</c:v>
                </c:pt>
                <c:pt idx="12">
                  <c:v>21.861999999999998</c:v>
                </c:pt>
                <c:pt idx="13">
                  <c:v>23.481999999999999</c:v>
                </c:pt>
                <c:pt idx="14">
                  <c:v>25.334</c:v>
                </c:pt>
                <c:pt idx="15">
                  <c:v>27.315999999999999</c:v>
                </c:pt>
                <c:pt idx="16">
                  <c:v>29.172000000000001</c:v>
                </c:pt>
                <c:pt idx="17">
                  <c:v>31.21</c:v>
                </c:pt>
                <c:pt idx="18">
                  <c:v>32.779000000000003</c:v>
                </c:pt>
              </c:numCache>
            </c:numRef>
          </c:yVal>
          <c:smooth val="0"/>
          <c:extLst>
            <c:ext xmlns:c16="http://schemas.microsoft.com/office/drawing/2014/chart" uri="{C3380CC4-5D6E-409C-BE32-E72D297353CC}">
              <c16:uniqueId val="{00000000-2859-4459-AD5D-8A96A3C85D39}"/>
            </c:ext>
          </c:extLst>
        </c:ser>
        <c:dLbls>
          <c:showLegendKey val="0"/>
          <c:showVal val="0"/>
          <c:showCatName val="0"/>
          <c:showSerName val="0"/>
          <c:showPercent val="0"/>
          <c:showBubbleSize val="0"/>
        </c:dLbls>
        <c:axId val="714254448"/>
        <c:axId val="714250512"/>
      </c:scatterChart>
      <c:valAx>
        <c:axId val="7142544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Frecuencia del motor de la tina , </a:t>
                </a:r>
                <a:r>
                  <a:rPr lang="es-EC" sz="1000" b="0" i="0" u="none" strike="noStrike" baseline="0">
                    <a:effectLst/>
                  </a:rPr>
                  <a:t>𝑓</a:t>
                </a:r>
                <a:r>
                  <a:rPr lang="es-EC" sz="1000" b="0" i="0" u="none" strike="noStrike" baseline="-25000">
                    <a:effectLst/>
                  </a:rPr>
                  <a:t>𝑟𝑒</a:t>
                </a:r>
                <a:r>
                  <a:rPr lang="es-EC" sz="1000" b="0" i="0" u="none" strike="noStrike" baseline="0">
                    <a:effectLst/>
                  </a:rPr>
                  <a:t>, </a:t>
                </a:r>
                <a:r>
                  <a:rPr lang="en-US"/>
                  <a:t> [Hz]</a:t>
                </a:r>
              </a:p>
            </c:rich>
          </c:tx>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14250512"/>
        <c:crosses val="autoZero"/>
        <c:crossBetween val="midCat"/>
      </c:valAx>
      <c:valAx>
        <c:axId val="714250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V. lineal,</a:t>
                </a:r>
                <a:r>
                  <a:rPr lang="es-EC" sz="1000" b="0" i="0" u="none" strike="noStrike" baseline="0">
                    <a:effectLst/>
                  </a:rPr>
                  <a:t> 𝑉</a:t>
                </a:r>
                <a:r>
                  <a:rPr lang="es-EC" sz="1000" b="0" i="0" u="none" strike="noStrike" baseline="-25000">
                    <a:effectLst/>
                  </a:rPr>
                  <a:t>𝑟𝑡</a:t>
                </a:r>
                <a:r>
                  <a:rPr lang="es-EC" sz="1000" b="0" i="0" u="none" strike="noStrike" baseline="0">
                    <a:effectLst/>
                  </a:rPr>
                  <a:t>,</a:t>
                </a:r>
                <a:r>
                  <a:rPr lang="en-US"/>
                  <a:t> [m/min]</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14254448"/>
        <c:crosses val="autoZero"/>
        <c:crossBetween val="midCat"/>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1690485564304462"/>
                  <c:y val="2.736111111111111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rendlineLbl>
          </c:trendline>
          <c:xVal>
            <c:numRef>
              <c:f>datos_lineales!$D$3:$D$21</c:f>
              <c:numCache>
                <c:formatCode>General</c:formatCode>
                <c:ptCount val="19"/>
                <c:pt idx="0">
                  <c:v>0</c:v>
                </c:pt>
                <c:pt idx="1">
                  <c:v>2.2999999999999998</c:v>
                </c:pt>
                <c:pt idx="2">
                  <c:v>4.7</c:v>
                </c:pt>
                <c:pt idx="3">
                  <c:v>7.1</c:v>
                </c:pt>
                <c:pt idx="4">
                  <c:v>9.5</c:v>
                </c:pt>
                <c:pt idx="5">
                  <c:v>11.9</c:v>
                </c:pt>
                <c:pt idx="6">
                  <c:v>14.3</c:v>
                </c:pt>
                <c:pt idx="7">
                  <c:v>16.600000000000001</c:v>
                </c:pt>
                <c:pt idx="8">
                  <c:v>19</c:v>
                </c:pt>
                <c:pt idx="9">
                  <c:v>21.4</c:v>
                </c:pt>
                <c:pt idx="10">
                  <c:v>23.7</c:v>
                </c:pt>
                <c:pt idx="11">
                  <c:v>26.1</c:v>
                </c:pt>
                <c:pt idx="12">
                  <c:v>28.4</c:v>
                </c:pt>
                <c:pt idx="13">
                  <c:v>30.8</c:v>
                </c:pt>
                <c:pt idx="14">
                  <c:v>33.200000000000003</c:v>
                </c:pt>
                <c:pt idx="15">
                  <c:v>35.5</c:v>
                </c:pt>
                <c:pt idx="16">
                  <c:v>37.9</c:v>
                </c:pt>
                <c:pt idx="17">
                  <c:v>40.299999999999997</c:v>
                </c:pt>
                <c:pt idx="18">
                  <c:v>42.6</c:v>
                </c:pt>
              </c:numCache>
            </c:numRef>
          </c:xVal>
          <c:yVal>
            <c:numRef>
              <c:f>datos_lineales!$E$3:$E$21</c:f>
              <c:numCache>
                <c:formatCode>General</c:formatCode>
                <c:ptCount val="19"/>
                <c:pt idx="0">
                  <c:v>0</c:v>
                </c:pt>
                <c:pt idx="1">
                  <c:v>1.5439000000000001</c:v>
                </c:pt>
                <c:pt idx="2">
                  <c:v>3.1</c:v>
                </c:pt>
                <c:pt idx="3">
                  <c:v>4.8680000000000003</c:v>
                </c:pt>
                <c:pt idx="4">
                  <c:v>6.4436999999999998</c:v>
                </c:pt>
                <c:pt idx="5">
                  <c:v>8.14</c:v>
                </c:pt>
                <c:pt idx="6">
                  <c:v>9.6660000000000004</c:v>
                </c:pt>
                <c:pt idx="7">
                  <c:v>11.29</c:v>
                </c:pt>
                <c:pt idx="8">
                  <c:v>12.394</c:v>
                </c:pt>
                <c:pt idx="9">
                  <c:v>14.554</c:v>
                </c:pt>
                <c:pt idx="10">
                  <c:v>16.146000000000001</c:v>
                </c:pt>
                <c:pt idx="11">
                  <c:v>17.759</c:v>
                </c:pt>
                <c:pt idx="12">
                  <c:v>19.428000000000001</c:v>
                </c:pt>
                <c:pt idx="13">
                  <c:v>21.001000000000001</c:v>
                </c:pt>
                <c:pt idx="14">
                  <c:v>22.645</c:v>
                </c:pt>
                <c:pt idx="15">
                  <c:v>24.218</c:v>
                </c:pt>
                <c:pt idx="16">
                  <c:v>25.861000000000001</c:v>
                </c:pt>
                <c:pt idx="17">
                  <c:v>27.466999999999999</c:v>
                </c:pt>
                <c:pt idx="18">
                  <c:v>29.071999999999999</c:v>
                </c:pt>
              </c:numCache>
            </c:numRef>
          </c:yVal>
          <c:smooth val="0"/>
          <c:extLst>
            <c:ext xmlns:c16="http://schemas.microsoft.com/office/drawing/2014/chart" uri="{C3380CC4-5D6E-409C-BE32-E72D297353CC}">
              <c16:uniqueId val="{00000000-DB14-4173-9D06-34440DEE01DD}"/>
            </c:ext>
          </c:extLst>
        </c:ser>
        <c:dLbls>
          <c:showLegendKey val="0"/>
          <c:showVal val="0"/>
          <c:showCatName val="0"/>
          <c:showSerName val="0"/>
          <c:showPercent val="0"/>
          <c:showBubbleSize val="0"/>
        </c:dLbls>
        <c:axId val="620244472"/>
        <c:axId val="620245784"/>
      </c:scatterChart>
      <c:valAx>
        <c:axId val="6202444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Frecuencia del motor esclavo,</a:t>
                </a:r>
                <a:r>
                  <a:rPr lang="es-EC" sz="1000" b="0" i="0" u="none" strike="noStrike" baseline="0">
                    <a:effectLst/>
                  </a:rPr>
                  <a:t> 𝑓</a:t>
                </a:r>
                <a:r>
                  <a:rPr lang="es-EC" sz="1000" b="0" i="0" u="none" strike="noStrike" baseline="-25000">
                    <a:effectLst/>
                  </a:rPr>
                  <a:t>𝑟𝑒</a:t>
                </a:r>
                <a:r>
                  <a:rPr lang="es-EC" sz="1000" b="0" i="0" u="none" strike="noStrike" baseline="0">
                    <a:effectLst/>
                  </a:rPr>
                  <a:t>,</a:t>
                </a:r>
                <a:r>
                  <a:rPr lang="en-US"/>
                  <a:t>  [Hz]</a:t>
                </a:r>
              </a:p>
            </c:rich>
          </c:tx>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20245784"/>
        <c:crosses val="autoZero"/>
        <c:crossBetween val="midCat"/>
      </c:valAx>
      <c:valAx>
        <c:axId val="620245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V. Lineal,</a:t>
                </a:r>
                <a:r>
                  <a:rPr lang="es-EC" sz="1000" b="0" i="0" u="none" strike="noStrike" baseline="0">
                    <a:effectLst/>
                  </a:rPr>
                  <a:t> 𝑉</a:t>
                </a:r>
                <a:r>
                  <a:rPr lang="es-EC" sz="1000" b="0" i="0" u="none" strike="noStrike" baseline="-25000">
                    <a:effectLst/>
                  </a:rPr>
                  <a:t>𝑟𝑒</a:t>
                </a:r>
                <a:r>
                  <a:rPr lang="es-EC" sz="1000" b="0" i="0" u="none" strike="noStrike" baseline="0">
                    <a:effectLst/>
                  </a:rPr>
                  <a:t>, </a:t>
                </a:r>
                <a:r>
                  <a:rPr lang="en-US"/>
                  <a:t>[m/min]</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20244472"/>
        <c:crosses val="autoZero"/>
        <c:crossBetween val="midCat"/>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86EA7D-2D30-45BA-857C-2D386C8C72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CE24A48A-D3C7-49FF-A70E-BF51F500D09A}">
      <dgm:prSet phldrT="[Texto]" custT="1"/>
      <dgm:spPr>
        <a:solidFill>
          <a:schemeClr val="accent1">
            <a:lumMod val="75000"/>
          </a:schemeClr>
        </a:solidFill>
      </dgm:spPr>
      <dgm:t>
        <a:bodyPr/>
        <a:lstStyle/>
        <a:p>
          <a:pPr algn="just"/>
          <a:r>
            <a:rPr lang="es-ES" sz="1800"/>
            <a:t>GENERAL</a:t>
          </a:r>
        </a:p>
      </dgm:t>
    </dgm:pt>
    <dgm:pt modelId="{D10ECA0D-E3B7-42CB-B591-10896DF5658E}" type="parTrans" cxnId="{C240E2A2-9EC1-4CF5-87A2-3A136A95C603}">
      <dgm:prSet/>
      <dgm:spPr/>
      <dgm:t>
        <a:bodyPr/>
        <a:lstStyle/>
        <a:p>
          <a:pPr algn="just"/>
          <a:endParaRPr lang="es-ES" sz="1800"/>
        </a:p>
      </dgm:t>
    </dgm:pt>
    <dgm:pt modelId="{99B6317E-1B91-4001-B738-64AE9A147D8D}" type="sibTrans" cxnId="{C240E2A2-9EC1-4CF5-87A2-3A136A95C603}">
      <dgm:prSet/>
      <dgm:spPr/>
      <dgm:t>
        <a:bodyPr/>
        <a:lstStyle/>
        <a:p>
          <a:pPr algn="just"/>
          <a:endParaRPr lang="es-ES" sz="1800"/>
        </a:p>
      </dgm:t>
    </dgm:pt>
    <dgm:pt modelId="{059DE49E-4E48-4989-A316-39D285C74B2D}">
      <dgm:prSet phldrT="[Texto]" custT="1"/>
      <dgm:spPr/>
      <dgm:t>
        <a:bodyPr/>
        <a:lstStyle/>
        <a:p>
          <a:pPr algn="just">
            <a:lnSpc>
              <a:spcPct val="100000"/>
            </a:lnSpc>
          </a:pPr>
          <a:r>
            <a:rPr lang="es-EC" sz="2000" dirty="0"/>
            <a:t>Diseñar, construir e implementar un sistema continuo de gofrado de foil de aluminio para el área de laminación de los productos Alumband y Asfalum en la empresa Imptek Chova del Ecuador S.A.</a:t>
          </a:r>
          <a:endParaRPr lang="es-ES" sz="2000" dirty="0"/>
        </a:p>
      </dgm:t>
    </dgm:pt>
    <dgm:pt modelId="{15B7C731-FF69-4CB7-8012-0A445C53E092}" type="parTrans" cxnId="{B9B92935-7E8D-4580-8379-DF0067378BAD}">
      <dgm:prSet/>
      <dgm:spPr/>
      <dgm:t>
        <a:bodyPr/>
        <a:lstStyle/>
        <a:p>
          <a:pPr algn="just"/>
          <a:endParaRPr lang="es-ES" sz="1800"/>
        </a:p>
      </dgm:t>
    </dgm:pt>
    <dgm:pt modelId="{EE2A983F-E12A-473B-8E71-63643227684A}" type="sibTrans" cxnId="{B9B92935-7E8D-4580-8379-DF0067378BAD}">
      <dgm:prSet/>
      <dgm:spPr/>
      <dgm:t>
        <a:bodyPr/>
        <a:lstStyle/>
        <a:p>
          <a:pPr algn="just"/>
          <a:endParaRPr lang="es-ES" sz="1800"/>
        </a:p>
      </dgm:t>
    </dgm:pt>
    <dgm:pt modelId="{15BA9C1E-4D19-4401-874E-BE204341CB8F}">
      <dgm:prSet phldrT="[Texto]" custT="1"/>
      <dgm:spPr>
        <a:solidFill>
          <a:schemeClr val="accent1">
            <a:lumMod val="75000"/>
          </a:schemeClr>
        </a:solidFill>
      </dgm:spPr>
      <dgm:t>
        <a:bodyPr/>
        <a:lstStyle/>
        <a:p>
          <a:pPr algn="just"/>
          <a:r>
            <a:rPr lang="es-ES" sz="1800"/>
            <a:t>ESPECÍFICOS</a:t>
          </a:r>
        </a:p>
      </dgm:t>
    </dgm:pt>
    <dgm:pt modelId="{CFA25519-F151-4F51-BED5-5AF610898ECB}" type="parTrans" cxnId="{D37DBD04-67F8-4321-996A-52E7AFC1DE5E}">
      <dgm:prSet/>
      <dgm:spPr/>
      <dgm:t>
        <a:bodyPr/>
        <a:lstStyle/>
        <a:p>
          <a:pPr algn="just"/>
          <a:endParaRPr lang="es-ES" sz="1800"/>
        </a:p>
      </dgm:t>
    </dgm:pt>
    <dgm:pt modelId="{0C7D5672-1885-4359-8CDC-CB1A7192E39F}" type="sibTrans" cxnId="{D37DBD04-67F8-4321-996A-52E7AFC1DE5E}">
      <dgm:prSet/>
      <dgm:spPr/>
      <dgm:t>
        <a:bodyPr/>
        <a:lstStyle/>
        <a:p>
          <a:pPr algn="just"/>
          <a:endParaRPr lang="es-ES" sz="1800"/>
        </a:p>
      </dgm:t>
    </dgm:pt>
    <dgm:pt modelId="{D0A79EC0-26E4-45FD-AF20-2C0667AB1932}">
      <dgm:prSet phldrT="[Texto]" custT="1"/>
      <dgm:spPr/>
      <dgm:t>
        <a:bodyPr/>
        <a:lstStyle/>
        <a:p>
          <a:pPr algn="just">
            <a:lnSpc>
              <a:spcPct val="100000"/>
            </a:lnSpc>
            <a:buNone/>
          </a:pPr>
          <a:r>
            <a:rPr lang="es-EC" sz="1800" dirty="0">
              <a:latin typeface="+mj-lt"/>
            </a:rPr>
            <a:t>Diseñar y construir la estructura, anclaje y bancada para el sistema continuo de gofrado.</a:t>
          </a:r>
          <a:endParaRPr lang="es-ES" sz="1800" dirty="0">
            <a:latin typeface="+mj-lt"/>
          </a:endParaRPr>
        </a:p>
      </dgm:t>
    </dgm:pt>
    <dgm:pt modelId="{848F53E0-69CD-412D-A2FD-DA9D49497DB8}" type="parTrans" cxnId="{77526F9B-36E6-47E7-B0CD-1FDB2CC3EC35}">
      <dgm:prSet/>
      <dgm:spPr/>
      <dgm:t>
        <a:bodyPr/>
        <a:lstStyle/>
        <a:p>
          <a:pPr algn="just"/>
          <a:endParaRPr lang="es-ES" sz="1800"/>
        </a:p>
      </dgm:t>
    </dgm:pt>
    <dgm:pt modelId="{D1996C03-17BF-4649-9A26-BFEB6ADA8CAA}" type="sibTrans" cxnId="{77526F9B-36E6-47E7-B0CD-1FDB2CC3EC35}">
      <dgm:prSet/>
      <dgm:spPr/>
      <dgm:t>
        <a:bodyPr/>
        <a:lstStyle/>
        <a:p>
          <a:pPr algn="just"/>
          <a:endParaRPr lang="es-ES" sz="1800"/>
        </a:p>
      </dgm:t>
    </dgm:pt>
    <dgm:pt modelId="{44BAC886-58A6-4514-AEBB-010F9B389C30}">
      <dgm:prSet phldrT="[Texto]" custT="1"/>
      <dgm:spPr/>
      <dgm:t>
        <a:bodyPr/>
        <a:lstStyle/>
        <a:p>
          <a:pPr algn="just">
            <a:lnSpc>
              <a:spcPct val="100000"/>
            </a:lnSpc>
            <a:buNone/>
          </a:pPr>
          <a:r>
            <a:rPr lang="es-EC" sz="1800" dirty="0">
              <a:latin typeface="+mj-lt"/>
            </a:rPr>
            <a:t>Diseñar, construir y acoplar el mecanismo de rodillos para alimentar y tensionar la bobina de foil de aluminio.</a:t>
          </a:r>
          <a:endParaRPr lang="es-ES" sz="1800" dirty="0">
            <a:latin typeface="+mj-lt"/>
          </a:endParaRPr>
        </a:p>
      </dgm:t>
    </dgm:pt>
    <dgm:pt modelId="{70851770-8DF5-4CEC-A1F2-D41E96A46B2C}" type="parTrans" cxnId="{66C367A2-6EB3-4663-BF7A-9CFA1216B9B0}">
      <dgm:prSet/>
      <dgm:spPr/>
    </dgm:pt>
    <dgm:pt modelId="{8E66FE9F-156D-44C3-B711-70B3BAA94655}" type="sibTrans" cxnId="{66C367A2-6EB3-4663-BF7A-9CFA1216B9B0}">
      <dgm:prSet/>
      <dgm:spPr/>
    </dgm:pt>
    <dgm:pt modelId="{41F57A0D-BFB5-4803-8C1C-55364F1D7894}">
      <dgm:prSet phldrT="[Texto]" custT="1"/>
      <dgm:spPr/>
      <dgm:t>
        <a:bodyPr/>
        <a:lstStyle/>
        <a:p>
          <a:pPr algn="just">
            <a:lnSpc>
              <a:spcPct val="100000"/>
            </a:lnSpc>
            <a:buNone/>
          </a:pPr>
          <a:r>
            <a:rPr lang="es-EC" sz="1800" dirty="0">
              <a:latin typeface="+mj-lt"/>
            </a:rPr>
            <a:t>Diseñar, construir y ensamblar el mecanismo gofrador para estampar patrones en el foil de aluminio.</a:t>
          </a:r>
          <a:endParaRPr lang="es-ES" sz="1800" dirty="0">
            <a:latin typeface="+mj-lt"/>
          </a:endParaRPr>
        </a:p>
      </dgm:t>
    </dgm:pt>
    <dgm:pt modelId="{F7B97B53-3131-4011-A79D-8EAB4125D052}" type="parTrans" cxnId="{11FC8B80-FF1C-4B40-B2EA-25A07284E850}">
      <dgm:prSet/>
      <dgm:spPr/>
    </dgm:pt>
    <dgm:pt modelId="{FA78AF24-0879-460D-B565-E8CE54138317}" type="sibTrans" cxnId="{11FC8B80-FF1C-4B40-B2EA-25A07284E850}">
      <dgm:prSet/>
      <dgm:spPr/>
    </dgm:pt>
    <dgm:pt modelId="{88BEDEBD-DDA0-42FB-8DDF-38C367A534EB}">
      <dgm:prSet phldrT="[Texto]" custT="1"/>
      <dgm:spPr/>
      <dgm:t>
        <a:bodyPr/>
        <a:lstStyle/>
        <a:p>
          <a:pPr algn="just">
            <a:lnSpc>
              <a:spcPct val="100000"/>
            </a:lnSpc>
            <a:buNone/>
          </a:pPr>
          <a:r>
            <a:rPr lang="es-EC" sz="1800" dirty="0">
              <a:latin typeface="+mj-lt"/>
            </a:rPr>
            <a:t>Calcular y seleccionar los actuadores y sus elementos de control para proporcionar la potencia mecánica al sistema continuo de gofrado.</a:t>
          </a:r>
          <a:endParaRPr lang="es-ES" sz="1800" dirty="0">
            <a:latin typeface="+mj-lt"/>
          </a:endParaRPr>
        </a:p>
      </dgm:t>
    </dgm:pt>
    <dgm:pt modelId="{D4CFA2F0-5C00-4E7C-81B2-C339DA3F77B1}" type="parTrans" cxnId="{D8C350BB-C9C7-4B7B-B83D-88C1B9B08ABA}">
      <dgm:prSet/>
      <dgm:spPr/>
    </dgm:pt>
    <dgm:pt modelId="{48E92167-4AB6-418F-84A5-4A203BE276E9}" type="sibTrans" cxnId="{D8C350BB-C9C7-4B7B-B83D-88C1B9B08ABA}">
      <dgm:prSet/>
      <dgm:spPr/>
    </dgm:pt>
    <dgm:pt modelId="{1D0D38F7-033C-4D11-A850-ED9CA4D6AD4E}">
      <dgm:prSet phldrT="[Texto]" custT="1"/>
      <dgm:spPr/>
      <dgm:t>
        <a:bodyPr/>
        <a:lstStyle/>
        <a:p>
          <a:pPr algn="just">
            <a:lnSpc>
              <a:spcPct val="100000"/>
            </a:lnSpc>
            <a:buNone/>
          </a:pPr>
          <a:r>
            <a:rPr lang="es-EC" sz="1800" dirty="0">
              <a:latin typeface="+mj-lt"/>
            </a:rPr>
            <a:t>Seleccionar y calibrar los instrumentos y su acondicionamiento para monitorear las variables que intervienen en el proceso de gofrado como son tensión, velocidad lineal y rotacional.</a:t>
          </a:r>
          <a:endParaRPr lang="es-ES" sz="1800" dirty="0">
            <a:latin typeface="+mj-lt"/>
          </a:endParaRPr>
        </a:p>
      </dgm:t>
    </dgm:pt>
    <dgm:pt modelId="{DCEAEA27-7A6D-45EB-A8EC-5D4177924014}" type="parTrans" cxnId="{52EEBED7-FF8C-4322-80DE-0B69BDD348D7}">
      <dgm:prSet/>
      <dgm:spPr/>
    </dgm:pt>
    <dgm:pt modelId="{7EB58B21-F510-4C4B-A0FD-F49E4410002C}" type="sibTrans" cxnId="{52EEBED7-FF8C-4322-80DE-0B69BDD348D7}">
      <dgm:prSet/>
      <dgm:spPr/>
    </dgm:pt>
    <dgm:pt modelId="{0AAB4025-120E-4804-8AD2-570660FF2F60}">
      <dgm:prSet phldrT="[Texto]" custT="1"/>
      <dgm:spPr/>
      <dgm:t>
        <a:bodyPr/>
        <a:lstStyle/>
        <a:p>
          <a:pPr algn="just">
            <a:lnSpc>
              <a:spcPct val="100000"/>
            </a:lnSpc>
            <a:buNone/>
          </a:pPr>
          <a:r>
            <a:rPr lang="es-EC" sz="1800" dirty="0">
              <a:latin typeface="+mj-lt"/>
            </a:rPr>
            <a:t>Elaborar un diseño experimental para evaluar las condiciones óptimas de funcionamiento y confiabilidad del proceso continuo de gofrado utilizando un diseño tipo </a:t>
          </a:r>
          <a:r>
            <a:rPr lang="es-EC" sz="1800" dirty="0" err="1">
              <a:latin typeface="+mj-lt"/>
            </a:rPr>
            <a:t>Taguchi</a:t>
          </a:r>
          <a:r>
            <a:rPr lang="es-EC" sz="1800" dirty="0">
              <a:latin typeface="+mj-lt"/>
            </a:rPr>
            <a:t>.</a:t>
          </a:r>
          <a:endParaRPr lang="es-ES" sz="1800" dirty="0">
            <a:latin typeface="+mj-lt"/>
          </a:endParaRPr>
        </a:p>
      </dgm:t>
    </dgm:pt>
    <dgm:pt modelId="{E54FC282-7A7C-462C-9209-AF532D377367}" type="parTrans" cxnId="{CB8399A8-7575-48EE-8929-D3C0758781CD}">
      <dgm:prSet/>
      <dgm:spPr/>
    </dgm:pt>
    <dgm:pt modelId="{4369A521-4BBC-495F-94F0-79D294CA4167}" type="sibTrans" cxnId="{CB8399A8-7575-48EE-8929-D3C0758781CD}">
      <dgm:prSet/>
      <dgm:spPr/>
    </dgm:pt>
    <dgm:pt modelId="{68BCC23C-557D-44FA-B7DF-3ED805587118}" type="pres">
      <dgm:prSet presAssocID="{2B86EA7D-2D30-45BA-857C-2D386C8C7298}" presName="linear" presStyleCnt="0">
        <dgm:presLayoutVars>
          <dgm:animLvl val="lvl"/>
          <dgm:resizeHandles val="exact"/>
        </dgm:presLayoutVars>
      </dgm:prSet>
      <dgm:spPr/>
      <dgm:t>
        <a:bodyPr/>
        <a:lstStyle/>
        <a:p>
          <a:endParaRPr lang="es-ES"/>
        </a:p>
      </dgm:t>
    </dgm:pt>
    <dgm:pt modelId="{805E4810-949C-4D46-876C-036BF62ED5D2}" type="pres">
      <dgm:prSet presAssocID="{CE24A48A-D3C7-49FF-A70E-BF51F500D09A}" presName="parentText" presStyleLbl="node1" presStyleIdx="0" presStyleCnt="2" custScaleY="48944">
        <dgm:presLayoutVars>
          <dgm:chMax val="0"/>
          <dgm:bulletEnabled val="1"/>
        </dgm:presLayoutVars>
      </dgm:prSet>
      <dgm:spPr/>
      <dgm:t>
        <a:bodyPr/>
        <a:lstStyle/>
        <a:p>
          <a:endParaRPr lang="es-ES"/>
        </a:p>
      </dgm:t>
    </dgm:pt>
    <dgm:pt modelId="{D95C3006-65E4-4DB6-ACA6-E7257A748A84}" type="pres">
      <dgm:prSet presAssocID="{CE24A48A-D3C7-49FF-A70E-BF51F500D09A}" presName="childText" presStyleLbl="revTx" presStyleIdx="0" presStyleCnt="2">
        <dgm:presLayoutVars>
          <dgm:bulletEnabled val="1"/>
        </dgm:presLayoutVars>
      </dgm:prSet>
      <dgm:spPr/>
      <dgm:t>
        <a:bodyPr/>
        <a:lstStyle/>
        <a:p>
          <a:endParaRPr lang="es-ES"/>
        </a:p>
      </dgm:t>
    </dgm:pt>
    <dgm:pt modelId="{CE0F7C84-0D0F-44BC-8D72-8F7832816DC5}" type="pres">
      <dgm:prSet presAssocID="{15BA9C1E-4D19-4401-874E-BE204341CB8F}" presName="parentText" presStyleLbl="node1" presStyleIdx="1" presStyleCnt="2" custScaleY="52531">
        <dgm:presLayoutVars>
          <dgm:chMax val="0"/>
          <dgm:bulletEnabled val="1"/>
        </dgm:presLayoutVars>
      </dgm:prSet>
      <dgm:spPr/>
      <dgm:t>
        <a:bodyPr/>
        <a:lstStyle/>
        <a:p>
          <a:endParaRPr lang="es-ES"/>
        </a:p>
      </dgm:t>
    </dgm:pt>
    <dgm:pt modelId="{29FEB7F1-70D9-42DB-A679-C856490F44B5}" type="pres">
      <dgm:prSet presAssocID="{15BA9C1E-4D19-4401-874E-BE204341CB8F}" presName="childText" presStyleLbl="revTx" presStyleIdx="1" presStyleCnt="2">
        <dgm:presLayoutVars>
          <dgm:bulletEnabled val="1"/>
        </dgm:presLayoutVars>
      </dgm:prSet>
      <dgm:spPr/>
      <dgm:t>
        <a:bodyPr/>
        <a:lstStyle/>
        <a:p>
          <a:endParaRPr lang="es-ES"/>
        </a:p>
      </dgm:t>
    </dgm:pt>
  </dgm:ptLst>
  <dgm:cxnLst>
    <dgm:cxn modelId="{BF809CA9-EB35-4FDA-98FC-C45547A7FC59}" type="presOf" srcId="{D0A79EC0-26E4-45FD-AF20-2C0667AB1932}" destId="{29FEB7F1-70D9-42DB-A679-C856490F44B5}" srcOrd="0" destOrd="0" presId="urn:microsoft.com/office/officeart/2005/8/layout/vList2"/>
    <dgm:cxn modelId="{52EEBED7-FF8C-4322-80DE-0B69BDD348D7}" srcId="{15BA9C1E-4D19-4401-874E-BE204341CB8F}" destId="{1D0D38F7-033C-4D11-A850-ED9CA4D6AD4E}" srcOrd="4" destOrd="0" parTransId="{DCEAEA27-7A6D-45EB-A8EC-5D4177924014}" sibTransId="{7EB58B21-F510-4C4B-A0FD-F49E4410002C}"/>
    <dgm:cxn modelId="{9F661CC2-5E39-44C3-966F-D51A8F61CA01}" type="presOf" srcId="{44BAC886-58A6-4514-AEBB-010F9B389C30}" destId="{29FEB7F1-70D9-42DB-A679-C856490F44B5}" srcOrd="0" destOrd="1" presId="urn:microsoft.com/office/officeart/2005/8/layout/vList2"/>
    <dgm:cxn modelId="{B9B92935-7E8D-4580-8379-DF0067378BAD}" srcId="{CE24A48A-D3C7-49FF-A70E-BF51F500D09A}" destId="{059DE49E-4E48-4989-A316-39D285C74B2D}" srcOrd="0" destOrd="0" parTransId="{15B7C731-FF69-4CB7-8012-0A445C53E092}" sibTransId="{EE2A983F-E12A-473B-8E71-63643227684A}"/>
    <dgm:cxn modelId="{C240E2A2-9EC1-4CF5-87A2-3A136A95C603}" srcId="{2B86EA7D-2D30-45BA-857C-2D386C8C7298}" destId="{CE24A48A-D3C7-49FF-A70E-BF51F500D09A}" srcOrd="0" destOrd="0" parTransId="{D10ECA0D-E3B7-42CB-B591-10896DF5658E}" sibTransId="{99B6317E-1B91-4001-B738-64AE9A147D8D}"/>
    <dgm:cxn modelId="{66C367A2-6EB3-4663-BF7A-9CFA1216B9B0}" srcId="{15BA9C1E-4D19-4401-874E-BE204341CB8F}" destId="{44BAC886-58A6-4514-AEBB-010F9B389C30}" srcOrd="1" destOrd="0" parTransId="{70851770-8DF5-4CEC-A1F2-D41E96A46B2C}" sibTransId="{8E66FE9F-156D-44C3-B711-70B3BAA94655}"/>
    <dgm:cxn modelId="{CB8399A8-7575-48EE-8929-D3C0758781CD}" srcId="{15BA9C1E-4D19-4401-874E-BE204341CB8F}" destId="{0AAB4025-120E-4804-8AD2-570660FF2F60}" srcOrd="5" destOrd="0" parTransId="{E54FC282-7A7C-462C-9209-AF532D377367}" sibTransId="{4369A521-4BBC-495F-94F0-79D294CA4167}"/>
    <dgm:cxn modelId="{31D50E89-DAEA-4BDE-8B11-EF13355C36D3}" type="presOf" srcId="{059DE49E-4E48-4989-A316-39D285C74B2D}" destId="{D95C3006-65E4-4DB6-ACA6-E7257A748A84}" srcOrd="0" destOrd="0" presId="urn:microsoft.com/office/officeart/2005/8/layout/vList2"/>
    <dgm:cxn modelId="{FE63515A-E528-4A90-944E-7E35A041AA1E}" type="presOf" srcId="{1D0D38F7-033C-4D11-A850-ED9CA4D6AD4E}" destId="{29FEB7F1-70D9-42DB-A679-C856490F44B5}" srcOrd="0" destOrd="4" presId="urn:microsoft.com/office/officeart/2005/8/layout/vList2"/>
    <dgm:cxn modelId="{910B42E4-497E-4509-9DA6-AD7BB891430C}" type="presOf" srcId="{CE24A48A-D3C7-49FF-A70E-BF51F500D09A}" destId="{805E4810-949C-4D46-876C-036BF62ED5D2}" srcOrd="0" destOrd="0" presId="urn:microsoft.com/office/officeart/2005/8/layout/vList2"/>
    <dgm:cxn modelId="{46E48186-1DC8-48AF-8B3F-E28571D4F483}" type="presOf" srcId="{0AAB4025-120E-4804-8AD2-570660FF2F60}" destId="{29FEB7F1-70D9-42DB-A679-C856490F44B5}" srcOrd="0" destOrd="5" presId="urn:microsoft.com/office/officeart/2005/8/layout/vList2"/>
    <dgm:cxn modelId="{9EB7EB9F-AF0D-4F54-91FA-DA295872ACDA}" type="presOf" srcId="{41F57A0D-BFB5-4803-8C1C-55364F1D7894}" destId="{29FEB7F1-70D9-42DB-A679-C856490F44B5}" srcOrd="0" destOrd="2" presId="urn:microsoft.com/office/officeart/2005/8/layout/vList2"/>
    <dgm:cxn modelId="{87B6F2FF-93BF-4CD7-86A6-CA5782EC7475}" type="presOf" srcId="{88BEDEBD-DDA0-42FB-8DDF-38C367A534EB}" destId="{29FEB7F1-70D9-42DB-A679-C856490F44B5}" srcOrd="0" destOrd="3" presId="urn:microsoft.com/office/officeart/2005/8/layout/vList2"/>
    <dgm:cxn modelId="{23181272-0C54-4185-9394-E2A389C9F2DC}" type="presOf" srcId="{15BA9C1E-4D19-4401-874E-BE204341CB8F}" destId="{CE0F7C84-0D0F-44BC-8D72-8F7832816DC5}" srcOrd="0" destOrd="0" presId="urn:microsoft.com/office/officeart/2005/8/layout/vList2"/>
    <dgm:cxn modelId="{D8C350BB-C9C7-4B7B-B83D-88C1B9B08ABA}" srcId="{15BA9C1E-4D19-4401-874E-BE204341CB8F}" destId="{88BEDEBD-DDA0-42FB-8DDF-38C367A534EB}" srcOrd="3" destOrd="0" parTransId="{D4CFA2F0-5C00-4E7C-81B2-C339DA3F77B1}" sibTransId="{48E92167-4AB6-418F-84A5-4A203BE276E9}"/>
    <dgm:cxn modelId="{D37DBD04-67F8-4321-996A-52E7AFC1DE5E}" srcId="{2B86EA7D-2D30-45BA-857C-2D386C8C7298}" destId="{15BA9C1E-4D19-4401-874E-BE204341CB8F}" srcOrd="1" destOrd="0" parTransId="{CFA25519-F151-4F51-BED5-5AF610898ECB}" sibTransId="{0C7D5672-1885-4359-8CDC-CB1A7192E39F}"/>
    <dgm:cxn modelId="{F9DD6BEB-413B-4526-BDAB-56D4795C6A87}" type="presOf" srcId="{2B86EA7D-2D30-45BA-857C-2D386C8C7298}" destId="{68BCC23C-557D-44FA-B7DF-3ED805587118}" srcOrd="0" destOrd="0" presId="urn:microsoft.com/office/officeart/2005/8/layout/vList2"/>
    <dgm:cxn modelId="{11FC8B80-FF1C-4B40-B2EA-25A07284E850}" srcId="{15BA9C1E-4D19-4401-874E-BE204341CB8F}" destId="{41F57A0D-BFB5-4803-8C1C-55364F1D7894}" srcOrd="2" destOrd="0" parTransId="{F7B97B53-3131-4011-A79D-8EAB4125D052}" sibTransId="{FA78AF24-0879-460D-B565-E8CE54138317}"/>
    <dgm:cxn modelId="{77526F9B-36E6-47E7-B0CD-1FDB2CC3EC35}" srcId="{15BA9C1E-4D19-4401-874E-BE204341CB8F}" destId="{D0A79EC0-26E4-45FD-AF20-2C0667AB1932}" srcOrd="0" destOrd="0" parTransId="{848F53E0-69CD-412D-A2FD-DA9D49497DB8}" sibTransId="{D1996C03-17BF-4649-9A26-BFEB6ADA8CAA}"/>
    <dgm:cxn modelId="{FA07E83E-32B3-457E-827F-8390E5A2B3E4}" type="presParOf" srcId="{68BCC23C-557D-44FA-B7DF-3ED805587118}" destId="{805E4810-949C-4D46-876C-036BF62ED5D2}" srcOrd="0" destOrd="0" presId="urn:microsoft.com/office/officeart/2005/8/layout/vList2"/>
    <dgm:cxn modelId="{3B0E2747-6E59-44C1-90D2-7ACEB1A3F542}" type="presParOf" srcId="{68BCC23C-557D-44FA-B7DF-3ED805587118}" destId="{D95C3006-65E4-4DB6-ACA6-E7257A748A84}" srcOrd="1" destOrd="0" presId="urn:microsoft.com/office/officeart/2005/8/layout/vList2"/>
    <dgm:cxn modelId="{E3A75FA1-F8DE-46B6-B0FE-63402316B8BC}" type="presParOf" srcId="{68BCC23C-557D-44FA-B7DF-3ED805587118}" destId="{CE0F7C84-0D0F-44BC-8D72-8F7832816DC5}" srcOrd="2" destOrd="0" presId="urn:microsoft.com/office/officeart/2005/8/layout/vList2"/>
    <dgm:cxn modelId="{763A5881-AFA1-41FF-B997-EE561FADE289}" type="presParOf" srcId="{68BCC23C-557D-44FA-B7DF-3ED805587118}" destId="{29FEB7F1-70D9-42DB-A679-C856490F44B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E4810-949C-4D46-876C-036BF62ED5D2}">
      <dsp:nvSpPr>
        <dsp:cNvPr id="0" name=""/>
        <dsp:cNvSpPr/>
      </dsp:nvSpPr>
      <dsp:spPr>
        <a:xfrm>
          <a:off x="0" y="21732"/>
          <a:ext cx="9437189" cy="595550"/>
        </a:xfrm>
        <a:prstGeom prst="roundRect">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kern="1200"/>
            <a:t>GENERAL</a:t>
          </a:r>
        </a:p>
      </dsp:txBody>
      <dsp:txXfrm>
        <a:off x="29072" y="50804"/>
        <a:ext cx="9379045" cy="537406"/>
      </dsp:txXfrm>
    </dsp:sp>
    <dsp:sp modelId="{D95C3006-65E4-4DB6-ACA6-E7257A748A84}">
      <dsp:nvSpPr>
        <dsp:cNvPr id="0" name=""/>
        <dsp:cNvSpPr/>
      </dsp:nvSpPr>
      <dsp:spPr>
        <a:xfrm>
          <a:off x="0" y="617282"/>
          <a:ext cx="9437189"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9631" tIns="25400" rIns="142240" bIns="25400" numCol="1" spcCol="1270" anchor="t" anchorCtr="0">
          <a:noAutofit/>
        </a:bodyPr>
        <a:lstStyle/>
        <a:p>
          <a:pPr marL="228600" lvl="1" indent="-228600" algn="just" defTabSz="889000">
            <a:lnSpc>
              <a:spcPct val="100000"/>
            </a:lnSpc>
            <a:spcBef>
              <a:spcPct val="0"/>
            </a:spcBef>
            <a:spcAft>
              <a:spcPct val="20000"/>
            </a:spcAft>
            <a:buChar char="••"/>
          </a:pPr>
          <a:r>
            <a:rPr lang="es-EC" sz="2000" kern="1200" dirty="0"/>
            <a:t>Diseñar, construir e implementar un sistema continuo de gofrado de foil de aluminio para el área de laminación de los productos Alumband y Asfalum en la empresa Imptek Chova del Ecuador S.A.</a:t>
          </a:r>
          <a:endParaRPr lang="es-ES" sz="2000" kern="1200" dirty="0"/>
        </a:p>
      </dsp:txBody>
      <dsp:txXfrm>
        <a:off x="0" y="617282"/>
        <a:ext cx="9437189" cy="1076400"/>
      </dsp:txXfrm>
    </dsp:sp>
    <dsp:sp modelId="{CE0F7C84-0D0F-44BC-8D72-8F7832816DC5}">
      <dsp:nvSpPr>
        <dsp:cNvPr id="0" name=""/>
        <dsp:cNvSpPr/>
      </dsp:nvSpPr>
      <dsp:spPr>
        <a:xfrm>
          <a:off x="0" y="1693682"/>
          <a:ext cx="9437189" cy="639197"/>
        </a:xfrm>
        <a:prstGeom prst="roundRect">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kern="1200"/>
            <a:t>ESPECÍFICOS</a:t>
          </a:r>
        </a:p>
      </dsp:txBody>
      <dsp:txXfrm>
        <a:off x="31203" y="1724885"/>
        <a:ext cx="9374783" cy="576791"/>
      </dsp:txXfrm>
    </dsp:sp>
    <dsp:sp modelId="{29FEB7F1-70D9-42DB-A679-C856490F44B5}">
      <dsp:nvSpPr>
        <dsp:cNvPr id="0" name=""/>
        <dsp:cNvSpPr/>
      </dsp:nvSpPr>
      <dsp:spPr>
        <a:xfrm>
          <a:off x="0" y="2332879"/>
          <a:ext cx="9437189" cy="3431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9631" tIns="22860" rIns="128016" bIns="22860" numCol="1" spcCol="1270" anchor="t" anchorCtr="0">
          <a:noAutofit/>
        </a:bodyPr>
        <a:lstStyle/>
        <a:p>
          <a:pPr marL="171450" lvl="1" indent="-171450" algn="just" defTabSz="800100">
            <a:lnSpc>
              <a:spcPct val="100000"/>
            </a:lnSpc>
            <a:spcBef>
              <a:spcPct val="0"/>
            </a:spcBef>
            <a:spcAft>
              <a:spcPct val="20000"/>
            </a:spcAft>
            <a:buChar char="••"/>
          </a:pPr>
          <a:r>
            <a:rPr lang="es-EC" sz="1800" kern="1200" dirty="0">
              <a:latin typeface="+mj-lt"/>
            </a:rPr>
            <a:t>Diseñar y construir la estructura, anclaje y bancada para el sistema continuo de gofrado.</a:t>
          </a:r>
          <a:endParaRPr lang="es-ES" sz="1800" kern="1200" dirty="0">
            <a:latin typeface="+mj-lt"/>
          </a:endParaRPr>
        </a:p>
        <a:p>
          <a:pPr marL="171450" lvl="1" indent="-171450" algn="just" defTabSz="800100">
            <a:lnSpc>
              <a:spcPct val="100000"/>
            </a:lnSpc>
            <a:spcBef>
              <a:spcPct val="0"/>
            </a:spcBef>
            <a:spcAft>
              <a:spcPct val="20000"/>
            </a:spcAft>
            <a:buChar char="••"/>
          </a:pPr>
          <a:r>
            <a:rPr lang="es-EC" sz="1800" kern="1200" dirty="0">
              <a:latin typeface="+mj-lt"/>
            </a:rPr>
            <a:t>Diseñar, construir y acoplar el mecanismo de rodillos para alimentar y tensionar la bobina de foil de aluminio.</a:t>
          </a:r>
          <a:endParaRPr lang="es-ES" sz="1800" kern="1200" dirty="0">
            <a:latin typeface="+mj-lt"/>
          </a:endParaRPr>
        </a:p>
        <a:p>
          <a:pPr marL="171450" lvl="1" indent="-171450" algn="just" defTabSz="800100">
            <a:lnSpc>
              <a:spcPct val="100000"/>
            </a:lnSpc>
            <a:spcBef>
              <a:spcPct val="0"/>
            </a:spcBef>
            <a:spcAft>
              <a:spcPct val="20000"/>
            </a:spcAft>
            <a:buChar char="••"/>
          </a:pPr>
          <a:r>
            <a:rPr lang="es-EC" sz="1800" kern="1200" dirty="0">
              <a:latin typeface="+mj-lt"/>
            </a:rPr>
            <a:t>Diseñar, construir y ensamblar el mecanismo gofrador para estampar patrones en el foil de aluminio.</a:t>
          </a:r>
          <a:endParaRPr lang="es-ES" sz="1800" kern="1200" dirty="0">
            <a:latin typeface="+mj-lt"/>
          </a:endParaRPr>
        </a:p>
        <a:p>
          <a:pPr marL="171450" lvl="1" indent="-171450" algn="just" defTabSz="800100">
            <a:lnSpc>
              <a:spcPct val="100000"/>
            </a:lnSpc>
            <a:spcBef>
              <a:spcPct val="0"/>
            </a:spcBef>
            <a:spcAft>
              <a:spcPct val="20000"/>
            </a:spcAft>
            <a:buChar char="••"/>
          </a:pPr>
          <a:r>
            <a:rPr lang="es-EC" sz="1800" kern="1200" dirty="0">
              <a:latin typeface="+mj-lt"/>
            </a:rPr>
            <a:t>Calcular y seleccionar los actuadores y sus elementos de control para proporcionar la potencia mecánica al sistema continuo de gofrado.</a:t>
          </a:r>
          <a:endParaRPr lang="es-ES" sz="1800" kern="1200" dirty="0">
            <a:latin typeface="+mj-lt"/>
          </a:endParaRPr>
        </a:p>
        <a:p>
          <a:pPr marL="171450" lvl="1" indent="-171450" algn="just" defTabSz="800100">
            <a:lnSpc>
              <a:spcPct val="100000"/>
            </a:lnSpc>
            <a:spcBef>
              <a:spcPct val="0"/>
            </a:spcBef>
            <a:spcAft>
              <a:spcPct val="20000"/>
            </a:spcAft>
            <a:buChar char="••"/>
          </a:pPr>
          <a:r>
            <a:rPr lang="es-EC" sz="1800" kern="1200" dirty="0">
              <a:latin typeface="+mj-lt"/>
            </a:rPr>
            <a:t>Seleccionar y calibrar los instrumentos y su acondicionamiento para monitorear las variables que intervienen en el proceso de gofrado como son tensión, velocidad lineal y rotacional.</a:t>
          </a:r>
          <a:endParaRPr lang="es-ES" sz="1800" kern="1200" dirty="0">
            <a:latin typeface="+mj-lt"/>
          </a:endParaRPr>
        </a:p>
        <a:p>
          <a:pPr marL="171450" lvl="1" indent="-171450" algn="just" defTabSz="800100">
            <a:lnSpc>
              <a:spcPct val="100000"/>
            </a:lnSpc>
            <a:spcBef>
              <a:spcPct val="0"/>
            </a:spcBef>
            <a:spcAft>
              <a:spcPct val="20000"/>
            </a:spcAft>
            <a:buChar char="••"/>
          </a:pPr>
          <a:r>
            <a:rPr lang="es-EC" sz="1800" kern="1200" dirty="0">
              <a:latin typeface="+mj-lt"/>
            </a:rPr>
            <a:t>Elaborar un diseño experimental para evaluar las condiciones óptimas de funcionamiento y confiabilidad del proceso continuo de gofrado utilizando un diseño tipo </a:t>
          </a:r>
          <a:r>
            <a:rPr lang="es-EC" sz="1800" kern="1200" dirty="0" err="1">
              <a:latin typeface="+mj-lt"/>
            </a:rPr>
            <a:t>Taguchi</a:t>
          </a:r>
          <a:r>
            <a:rPr lang="es-EC" sz="1800" kern="1200" dirty="0">
              <a:latin typeface="+mj-lt"/>
            </a:rPr>
            <a:t>.</a:t>
          </a:r>
          <a:endParaRPr lang="es-ES" sz="1800" kern="1200" dirty="0">
            <a:latin typeface="+mj-lt"/>
          </a:endParaRPr>
        </a:p>
      </dsp:txBody>
      <dsp:txXfrm>
        <a:off x="0" y="2332879"/>
        <a:ext cx="9437189" cy="34310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4B289-7362-463B-B1D0-DD26F49B31E2}" type="datetimeFigureOut">
              <a:rPr lang="es-MX" smtClean="0"/>
              <a:t>24/02/2022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AB2BB2-463C-4078-8D0B-A3F5214F2728}" type="slidenum">
              <a:rPr lang="es-MX" smtClean="0"/>
              <a:t>‹Nº›</a:t>
            </a:fld>
            <a:endParaRPr lang="es-MX"/>
          </a:p>
        </p:txBody>
      </p:sp>
    </p:spTree>
    <p:extLst>
      <p:ext uri="{BB962C8B-B14F-4D97-AF65-F5344CB8AC3E}">
        <p14:creationId xmlns:p14="http://schemas.microsoft.com/office/powerpoint/2010/main" val="1827255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a:t>
            </a:r>
            <a:r>
              <a:rPr lang="es-ES" baseline="0" dirty="0"/>
              <a:t> esta línea de laminación se realizan 2 productos principales </a:t>
            </a:r>
            <a:r>
              <a:rPr lang="es-ES" baseline="0" dirty="0" err="1"/>
              <a:t>alumband</a:t>
            </a:r>
            <a:r>
              <a:rPr lang="es-ES" baseline="0" dirty="0"/>
              <a:t> y </a:t>
            </a:r>
            <a:r>
              <a:rPr lang="es-ES" baseline="0" dirty="0" err="1"/>
              <a:t>asfalum</a:t>
            </a:r>
            <a:r>
              <a:rPr lang="es-ES" baseline="0" dirty="0"/>
              <a:t> en sus diferentes presentaciones estos productos están </a:t>
            </a:r>
            <a:r>
              <a:rPr lang="es-ES" baseline="0" dirty="0" err="1"/>
              <a:t>caractrizados</a:t>
            </a:r>
            <a:r>
              <a:rPr lang="es-ES" baseline="0" dirty="0"/>
              <a:t> por tener una lámina de aluminio como </a:t>
            </a:r>
            <a:r>
              <a:rPr lang="es-ES" baseline="0" dirty="0" err="1"/>
              <a:t>pretección</a:t>
            </a:r>
            <a:r>
              <a:rPr lang="es-ES" baseline="0" dirty="0"/>
              <a:t> como se presenta en la imagen, previamente este producto se lo realizaba en dos estaciones de laminación la estación de gofrado y la línea de laminación que se tiene hasta el momento, en la estación de gofrado se </a:t>
            </a:r>
            <a:r>
              <a:rPr lang="es-ES" baseline="0" dirty="0" err="1"/>
              <a:t>se</a:t>
            </a:r>
            <a:r>
              <a:rPr lang="es-ES" baseline="0" dirty="0"/>
              <a:t> obtenían bobinas semielaboradas  que consisten en bobina de aluminio que ya tienen el patrón triangular impregnado , debido a que este </a:t>
            </a:r>
            <a:r>
              <a:rPr lang="es-ES" baseline="0" dirty="0" err="1"/>
              <a:t>erautilizado</a:t>
            </a:r>
            <a:r>
              <a:rPr lang="es-ES" baseline="0" dirty="0"/>
              <a:t>  para iniciar el proceso de laminación continuo. El hecho de tener dos estaciones por separadas provocaba que s tenga un personal enfocado solo para dicha área </a:t>
            </a:r>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3</a:t>
            </a:fld>
            <a:endParaRPr lang="es-MX"/>
          </a:p>
        </p:txBody>
      </p:sp>
    </p:spTree>
    <p:extLst>
      <p:ext uri="{BB962C8B-B14F-4D97-AF65-F5344CB8AC3E}">
        <p14:creationId xmlns:p14="http://schemas.microsoft.com/office/powerpoint/2010/main" val="1836108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t>Requerimiento</a:t>
            </a:r>
            <a:r>
              <a:rPr lang="en-US" dirty="0"/>
              <a:t>: 1.5 m de ancho por la </a:t>
            </a:r>
            <a:r>
              <a:rPr lang="en-US" dirty="0" err="1"/>
              <a:t>longitud</a:t>
            </a:r>
            <a:r>
              <a:rPr lang="en-US" dirty="0"/>
              <a:t> del </a:t>
            </a:r>
            <a:r>
              <a:rPr lang="en-US" dirty="0" err="1"/>
              <a:t>eje</a:t>
            </a:r>
            <a:r>
              <a:rPr lang="en-US" dirty="0"/>
              <a:t> expansible 1.25 m</a:t>
            </a:r>
          </a:p>
          <a:p>
            <a:pPr marL="228600" indent="-228600">
              <a:buAutoNum type="arabicPeriod"/>
            </a:pPr>
            <a:r>
              <a:rPr lang="en-US" dirty="0" err="1"/>
              <a:t>Partiendo</a:t>
            </a:r>
            <a:r>
              <a:rPr lang="en-US" dirty="0"/>
              <a:t> del peso de </a:t>
            </a:r>
            <a:r>
              <a:rPr lang="en-US" dirty="0" err="1"/>
              <a:t>componentes</a:t>
            </a:r>
            <a:r>
              <a:rPr lang="en-US" dirty="0"/>
              <a:t> y </a:t>
            </a:r>
            <a:r>
              <a:rPr lang="en-US" dirty="0" err="1"/>
              <a:t>superficie</a:t>
            </a:r>
            <a:r>
              <a:rPr lang="en-US" dirty="0"/>
              <a:t> </a:t>
            </a:r>
            <a:r>
              <a:rPr lang="en-US" dirty="0" err="1"/>
              <a:t>ocupada</a:t>
            </a:r>
            <a:r>
              <a:rPr lang="en-US" dirty="0"/>
              <a:t> → Carga superficial [kg/m^2]</a:t>
            </a:r>
          </a:p>
          <a:p>
            <a:pPr marL="228600" indent="-228600">
              <a:buAutoNum type="arabicPeriod"/>
            </a:pPr>
            <a:r>
              <a:rPr lang="en-US" dirty="0" err="1"/>
              <a:t>Usando</a:t>
            </a:r>
            <a:r>
              <a:rPr lang="en-US" dirty="0"/>
              <a:t> </a:t>
            </a:r>
            <a:r>
              <a:rPr lang="en-US" dirty="0" err="1"/>
              <a:t>área</a:t>
            </a:r>
            <a:r>
              <a:rPr lang="en-US" dirty="0"/>
              <a:t> </a:t>
            </a:r>
            <a:r>
              <a:rPr lang="en-US" dirty="0" err="1"/>
              <a:t>tributaria</a:t>
            </a:r>
            <a:r>
              <a:rPr lang="en-US" dirty="0"/>
              <a:t> rectangular por la </a:t>
            </a:r>
            <a:r>
              <a:rPr lang="en-US" dirty="0" err="1"/>
              <a:t>relación</a:t>
            </a:r>
            <a:r>
              <a:rPr lang="en-US" dirty="0"/>
              <a:t> de las luces de las vigas se </a:t>
            </a:r>
            <a:r>
              <a:rPr lang="en-US" dirty="0" err="1"/>
              <a:t>calcula</a:t>
            </a:r>
            <a:r>
              <a:rPr lang="en-US" dirty="0"/>
              <a:t> la carga lineal →Q*A/L</a:t>
            </a:r>
          </a:p>
          <a:p>
            <a:pPr marL="228600" indent="-228600">
              <a:buAutoNum type="arabicPeriod"/>
            </a:pPr>
            <a:endParaRPr lang="en-US" dirty="0"/>
          </a:p>
          <a:p>
            <a:endParaRPr lang="en-US" dirty="0"/>
          </a:p>
          <a:p>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12</a:t>
            </a:fld>
            <a:endParaRPr lang="es-MX"/>
          </a:p>
        </p:txBody>
      </p:sp>
    </p:spTree>
    <p:extLst>
      <p:ext uri="{BB962C8B-B14F-4D97-AF65-F5344CB8AC3E}">
        <p14:creationId xmlns:p14="http://schemas.microsoft.com/office/powerpoint/2010/main" val="1258668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n-US" dirty="0" err="1"/>
              <a:t>Ubicamos</a:t>
            </a:r>
            <a:r>
              <a:rPr lang="en-US" dirty="0"/>
              <a:t> </a:t>
            </a:r>
            <a:r>
              <a:rPr lang="en-US" dirty="0" err="1"/>
              <a:t>cada</a:t>
            </a:r>
            <a:r>
              <a:rPr lang="en-US" dirty="0"/>
              <a:t> Garrucha de </a:t>
            </a:r>
            <a:r>
              <a:rPr lang="en-US" dirty="0" err="1"/>
              <a:t>manera</a:t>
            </a:r>
            <a:r>
              <a:rPr lang="en-US" dirty="0"/>
              <a:t> </a:t>
            </a:r>
            <a:r>
              <a:rPr lang="en-US" dirty="0" err="1"/>
              <a:t>equidistante</a:t>
            </a:r>
            <a:r>
              <a:rPr lang="en-US" dirty="0"/>
              <a:t> para </a:t>
            </a:r>
            <a:r>
              <a:rPr lang="en-US" dirty="0" err="1"/>
              <a:t>generar</a:t>
            </a:r>
            <a:r>
              <a:rPr lang="en-US" dirty="0"/>
              <a:t> </a:t>
            </a:r>
            <a:r>
              <a:rPr lang="en-US" dirty="0" err="1"/>
              <a:t>cuadrantes</a:t>
            </a:r>
            <a:r>
              <a:rPr lang="en-US" dirty="0"/>
              <a:t> </a:t>
            </a:r>
            <a:r>
              <a:rPr lang="en-US" dirty="0" err="1"/>
              <a:t>idénticos</a:t>
            </a:r>
            <a:r>
              <a:rPr lang="en-US" dirty="0"/>
              <a:t> y </a:t>
            </a:r>
            <a:r>
              <a:rPr lang="en-US" dirty="0" err="1"/>
              <a:t>estudiarla</a:t>
            </a:r>
            <a:r>
              <a:rPr lang="en-US" dirty="0"/>
              <a:t> </a:t>
            </a:r>
            <a:r>
              <a:rPr lang="en-US" dirty="0" err="1"/>
              <a:t>como</a:t>
            </a:r>
            <a:r>
              <a:rPr lang="en-US" dirty="0"/>
              <a:t> </a:t>
            </a:r>
            <a:r>
              <a:rPr lang="en-US" dirty="0" err="1"/>
              <a:t>columna</a:t>
            </a:r>
            <a:r>
              <a:rPr lang="en-US" dirty="0"/>
              <a:t>, </a:t>
            </a:r>
            <a:r>
              <a:rPr lang="en-US" dirty="0" err="1"/>
              <a:t>así</a:t>
            </a:r>
            <a:r>
              <a:rPr lang="en-US" dirty="0"/>
              <a:t> </a:t>
            </a:r>
            <a:r>
              <a:rPr lang="en-US" dirty="0" err="1"/>
              <a:t>encontramos</a:t>
            </a:r>
            <a:r>
              <a:rPr lang="en-US" dirty="0"/>
              <a:t> carga puntual y </a:t>
            </a:r>
            <a:r>
              <a:rPr lang="en-US" dirty="0" err="1"/>
              <a:t>seleccionamos</a:t>
            </a:r>
            <a:r>
              <a:rPr lang="en-US" dirty="0"/>
              <a:t> la Garrucha que Soporte 337.48 Kg (Q*A)</a:t>
            </a:r>
          </a:p>
          <a:p>
            <a:pPr marL="228600" indent="-228600">
              <a:buAutoNum type="arabicPeriod"/>
            </a:pPr>
            <a:r>
              <a:rPr lang="en-US" dirty="0" err="1"/>
              <a:t>Agregamos</a:t>
            </a:r>
            <a:r>
              <a:rPr lang="en-US" dirty="0"/>
              <a:t> crane loads por </a:t>
            </a:r>
            <a:r>
              <a:rPr lang="en-US" dirty="0" err="1"/>
              <a:t>el</a:t>
            </a:r>
            <a:r>
              <a:rPr lang="en-US" dirty="0"/>
              <a:t> </a:t>
            </a:r>
            <a:r>
              <a:rPr lang="en-US" dirty="0" err="1"/>
              <a:t>uso</a:t>
            </a:r>
            <a:r>
              <a:rPr lang="en-US" dirty="0"/>
              <a:t> del </a:t>
            </a:r>
            <a:r>
              <a:rPr lang="en-US" dirty="0" err="1"/>
              <a:t>tecle</a:t>
            </a:r>
            <a:r>
              <a:rPr lang="en-US" dirty="0"/>
              <a:t> </a:t>
            </a:r>
            <a:r>
              <a:rPr lang="en-US" dirty="0" err="1"/>
              <a:t>en</a:t>
            </a:r>
            <a:r>
              <a:rPr lang="en-US" dirty="0"/>
              <a:t> base a la ASCE 7-16 tanto de </a:t>
            </a:r>
            <a:r>
              <a:rPr lang="en-US" dirty="0" err="1"/>
              <a:t>impacto</a:t>
            </a:r>
            <a:r>
              <a:rPr lang="en-US" dirty="0"/>
              <a:t> vertical </a:t>
            </a:r>
            <a:r>
              <a:rPr lang="en-US" dirty="0" err="1"/>
              <a:t>producida</a:t>
            </a:r>
            <a:r>
              <a:rPr lang="en-US" dirty="0"/>
              <a:t> por </a:t>
            </a:r>
            <a:r>
              <a:rPr lang="en-US" dirty="0" err="1"/>
              <a:t>gruas</a:t>
            </a:r>
            <a:r>
              <a:rPr lang="en-US" dirty="0"/>
              <a:t> </a:t>
            </a:r>
            <a:r>
              <a:rPr lang="en-US" dirty="0" err="1"/>
              <a:t>motorizadas</a:t>
            </a:r>
            <a:r>
              <a:rPr lang="en-US" dirty="0"/>
              <a:t> 25%, </a:t>
            </a:r>
            <a:r>
              <a:rPr lang="en-US" dirty="0" err="1"/>
              <a:t>como</a:t>
            </a:r>
            <a:r>
              <a:rPr lang="en-US" dirty="0"/>
              <a:t> laterals 20%</a:t>
            </a:r>
          </a:p>
          <a:p>
            <a:pPr marL="228600" indent="-228600">
              <a:buAutoNum type="arabicPeriod"/>
            </a:pPr>
            <a:r>
              <a:rPr lang="en-US" dirty="0" err="1"/>
              <a:t>Análizamos</a:t>
            </a:r>
            <a:r>
              <a:rPr lang="en-US" dirty="0"/>
              <a:t> las </a:t>
            </a:r>
            <a:r>
              <a:rPr lang="en-US" dirty="0" err="1"/>
              <a:t>deformaciones</a:t>
            </a:r>
            <a:r>
              <a:rPr lang="en-US" dirty="0"/>
              <a:t> con la </a:t>
            </a:r>
            <a:r>
              <a:rPr lang="en-US" dirty="0" err="1"/>
              <a:t>norma</a:t>
            </a:r>
            <a:r>
              <a:rPr lang="en-US" dirty="0"/>
              <a:t> ASME NOG 1 y </a:t>
            </a:r>
            <a:r>
              <a:rPr lang="en-US" dirty="0" err="1"/>
              <a:t>observamos</a:t>
            </a:r>
            <a:r>
              <a:rPr lang="en-US" dirty="0"/>
              <a:t> que la </a:t>
            </a:r>
            <a:r>
              <a:rPr lang="en-US" dirty="0" err="1"/>
              <a:t>más</a:t>
            </a:r>
            <a:r>
              <a:rPr lang="en-US" dirty="0"/>
              <a:t> </a:t>
            </a:r>
            <a:r>
              <a:rPr lang="en-US" dirty="0" err="1"/>
              <a:t>crítica</a:t>
            </a:r>
            <a:r>
              <a:rPr lang="en-US" dirty="0"/>
              <a:t> 1100/600→1.83mm&gt;0.23 mm</a:t>
            </a:r>
          </a:p>
        </p:txBody>
      </p:sp>
      <p:sp>
        <p:nvSpPr>
          <p:cNvPr id="4" name="Marcador de número de diapositiva 3"/>
          <p:cNvSpPr>
            <a:spLocks noGrp="1"/>
          </p:cNvSpPr>
          <p:nvPr>
            <p:ph type="sldNum" sz="quarter" idx="5"/>
          </p:nvPr>
        </p:nvSpPr>
        <p:spPr/>
        <p:txBody>
          <a:bodyPr/>
          <a:lstStyle/>
          <a:p>
            <a:fld id="{4DAB2BB2-463C-4078-8D0B-A3F5214F2728}" type="slidenum">
              <a:rPr lang="es-MX" smtClean="0"/>
              <a:t>13</a:t>
            </a:fld>
            <a:endParaRPr lang="es-MX"/>
          </a:p>
        </p:txBody>
      </p:sp>
    </p:spTree>
    <p:extLst>
      <p:ext uri="{BB962C8B-B14F-4D97-AF65-F5344CB8AC3E}">
        <p14:creationId xmlns:p14="http://schemas.microsoft.com/office/powerpoint/2010/main" val="1995306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Los </a:t>
            </a:r>
            <a:r>
              <a:rPr lang="en-US" dirty="0" err="1"/>
              <a:t>requerimientos</a:t>
            </a:r>
            <a:r>
              <a:rPr lang="en-US" dirty="0"/>
              <a:t> son los 60cm de </a:t>
            </a:r>
            <a:r>
              <a:rPr lang="en-US" dirty="0" err="1"/>
              <a:t>pasarelas</a:t>
            </a:r>
            <a:r>
              <a:rPr lang="en-US" dirty="0"/>
              <a:t> </a:t>
            </a:r>
            <a:r>
              <a:rPr lang="en-US" dirty="0" err="1"/>
              <a:t>además</a:t>
            </a:r>
            <a:r>
              <a:rPr lang="en-US" dirty="0"/>
              <a:t> de las </a:t>
            </a:r>
            <a:r>
              <a:rPr lang="en-US" dirty="0" err="1"/>
              <a:t>dimensiones</a:t>
            </a:r>
            <a:endParaRPr lang="en-US" dirty="0"/>
          </a:p>
          <a:p>
            <a:r>
              <a:rPr lang="en-US" dirty="0"/>
              <a:t>Para las cargas </a:t>
            </a:r>
            <a:r>
              <a:rPr lang="en-US" dirty="0" err="1"/>
              <a:t>superficiales</a:t>
            </a:r>
            <a:r>
              <a:rPr lang="en-US" dirty="0"/>
              <a:t> se </a:t>
            </a:r>
            <a:r>
              <a:rPr lang="en-US" dirty="0" err="1"/>
              <a:t>considera</a:t>
            </a:r>
            <a:r>
              <a:rPr lang="en-US" dirty="0"/>
              <a:t> la carga viva de catwalk </a:t>
            </a:r>
            <a:r>
              <a:rPr lang="en-US" dirty="0" err="1"/>
              <a:t>en</a:t>
            </a:r>
            <a:r>
              <a:rPr lang="en-US" dirty="0"/>
              <a:t> la ASCE que es de 1.92 </a:t>
            </a:r>
            <a:r>
              <a:rPr lang="en-US" dirty="0" err="1"/>
              <a:t>kN</a:t>
            </a:r>
            <a:r>
              <a:rPr lang="en-US" dirty="0"/>
              <a:t>/m^2 y la carga muerta por </a:t>
            </a:r>
            <a:r>
              <a:rPr lang="en-US" dirty="0" err="1"/>
              <a:t>el</a:t>
            </a:r>
            <a:r>
              <a:rPr lang="en-US" dirty="0"/>
              <a:t> tool que es la </a:t>
            </a:r>
            <a:r>
              <a:rPr lang="en-US" dirty="0" err="1"/>
              <a:t>densidad</a:t>
            </a:r>
            <a:r>
              <a:rPr lang="en-US" dirty="0"/>
              <a:t> por </a:t>
            </a:r>
            <a:r>
              <a:rPr lang="en-US" dirty="0" err="1"/>
              <a:t>el</a:t>
            </a:r>
            <a:r>
              <a:rPr lang="en-US" dirty="0"/>
              <a:t> </a:t>
            </a:r>
            <a:r>
              <a:rPr lang="en-US" dirty="0" err="1"/>
              <a:t>espesor</a:t>
            </a:r>
            <a:endParaRPr lang="en-US" dirty="0"/>
          </a:p>
          <a:p>
            <a:r>
              <a:rPr lang="en-US" dirty="0" err="1"/>
              <a:t>Usamos</a:t>
            </a:r>
            <a:r>
              <a:rPr lang="en-US" dirty="0"/>
              <a:t> </a:t>
            </a:r>
            <a:r>
              <a:rPr lang="en-US" dirty="0" err="1"/>
              <a:t>áreas</a:t>
            </a:r>
            <a:r>
              <a:rPr lang="en-US" dirty="0"/>
              <a:t> </a:t>
            </a:r>
            <a:r>
              <a:rPr lang="en-US" dirty="0" err="1"/>
              <a:t>trapezoidales</a:t>
            </a:r>
            <a:r>
              <a:rPr lang="en-US" dirty="0"/>
              <a:t> por la </a:t>
            </a:r>
            <a:r>
              <a:rPr lang="en-US" dirty="0" err="1"/>
              <a:t>baja</a:t>
            </a:r>
            <a:r>
              <a:rPr lang="en-US" dirty="0"/>
              <a:t> </a:t>
            </a:r>
            <a:r>
              <a:rPr lang="en-US" dirty="0" err="1"/>
              <a:t>diferencia</a:t>
            </a:r>
            <a:r>
              <a:rPr lang="en-US" dirty="0"/>
              <a:t> entre las </a:t>
            </a:r>
            <a:r>
              <a:rPr lang="en-US" dirty="0" err="1"/>
              <a:t>distancias</a:t>
            </a:r>
            <a:r>
              <a:rPr lang="en-US" dirty="0"/>
              <a:t> de las vigas vistas </a:t>
            </a:r>
            <a:r>
              <a:rPr lang="en-US" dirty="0" err="1"/>
              <a:t>en</a:t>
            </a:r>
            <a:r>
              <a:rPr lang="en-US" dirty="0"/>
              <a:t> vertical y horizontal </a:t>
            </a:r>
            <a:r>
              <a:rPr lang="en-US" dirty="0" err="1"/>
              <a:t>en</a:t>
            </a:r>
            <a:r>
              <a:rPr lang="en-US" dirty="0"/>
              <a:t> la </a:t>
            </a:r>
            <a:r>
              <a:rPr lang="en-US" dirty="0" err="1"/>
              <a:t>gráfica</a:t>
            </a:r>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14</a:t>
            </a:fld>
            <a:endParaRPr lang="es-MX"/>
          </a:p>
        </p:txBody>
      </p:sp>
    </p:spTree>
    <p:extLst>
      <p:ext uri="{BB962C8B-B14F-4D97-AF65-F5344CB8AC3E}">
        <p14:creationId xmlns:p14="http://schemas.microsoft.com/office/powerpoint/2010/main" val="273993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MX" sz="1200" kern="1200" dirty="0">
                    <a:solidFill>
                      <a:schemeClr val="tx1"/>
                    </a:solidFill>
                    <a:effectLst/>
                    <a:latin typeface="+mn-lt"/>
                    <a:ea typeface="+mn-ea"/>
                    <a:cs typeface="+mn-cs"/>
                  </a:rPr>
                  <a:t>Los puntos más críticos son el 105 para voladizo que es 540/360=1.5 mm&gt;0.66 mm</a:t>
                </a:r>
              </a:p>
              <a:p>
                <a:r>
                  <a:rPr lang="es-MX" sz="1200" kern="1200" dirty="0">
                    <a:solidFill>
                      <a:schemeClr val="tx1"/>
                    </a:solidFill>
                    <a:effectLst/>
                    <a:latin typeface="+mn-lt"/>
                    <a:ea typeface="+mn-ea"/>
                    <a:cs typeface="+mn-cs"/>
                  </a:rPr>
                  <a:t>Y para la viga no en voladizo en el punto 106 que es 1320/600=2.2 mm&gt;0.622 mm </a:t>
                </a:r>
              </a:p>
              <a:p>
                <a:r>
                  <a:rPr lang="es-MX" sz="1200" kern="1200" dirty="0">
                    <a:solidFill>
                      <a:schemeClr val="tx1"/>
                    </a:solidFill>
                    <a:effectLst/>
                    <a:latin typeface="+mn-lt"/>
                    <a:ea typeface="+mn-ea"/>
                    <a:cs typeface="+mn-cs"/>
                  </a:rPr>
                  <a:t>Lo que es imperceptible para los operarios y genera sensación de seguridad </a:t>
                </a:r>
              </a:p>
              <a:p>
                <a:r>
                  <a:rPr lang="en-US" b="1" dirty="0"/>
                  <a:t>Qu=Q*A/luz      [A </a:t>
                </a:r>
                <a:r>
                  <a:rPr lang="en-US" b="1" dirty="0" err="1"/>
                  <a:t>trapecio</a:t>
                </a:r>
                <a:r>
                  <a:rPr lang="en-US" b="1" dirty="0"/>
                  <a:t> → (</a:t>
                </a:r>
                <a:r>
                  <a:rPr lang="en-US" b="1" dirty="0" err="1"/>
                  <a:t>b+B</a:t>
                </a:r>
                <a:r>
                  <a:rPr lang="en-US" b="1" dirty="0"/>
                  <a:t>)*h/2]</a:t>
                </a:r>
                <a:endParaRPr lang="es-MX" b="1" dirty="0"/>
              </a:p>
            </p:txBody>
          </p:sp>
        </mc:Choice>
        <mc:Fallback xmlns="">
          <p:sp>
            <p:nvSpPr>
              <p:cNvPr id="3" name="Marcador de notas 2"/>
              <p:cNvSpPr>
                <a:spLocks noGrp="1"/>
              </p:cNvSpPr>
              <p:nvPr>
                <p:ph type="body" idx="1"/>
              </p:nvPr>
            </p:nvSpPr>
            <p:spPr/>
            <p:txBody>
              <a:bodyPr/>
              <a:lstStyle/>
              <a:p>
                <a:r>
                  <a:rPr lang="en-US" dirty="0"/>
                  <a:t>Carga muerta solo </a:t>
                </a:r>
                <a:r>
                  <a:rPr lang="en-US" dirty="0" err="1"/>
                  <a:t>considera</a:t>
                </a:r>
                <a:r>
                  <a:rPr lang="en-US" dirty="0"/>
                  <a:t> </a:t>
                </a:r>
                <a:r>
                  <a:rPr lang="en-US" dirty="0" err="1"/>
                  <a:t>el</a:t>
                </a:r>
                <a:r>
                  <a:rPr lang="en-US" dirty="0"/>
                  <a:t> tool y la carga viva </a:t>
                </a:r>
                <a:r>
                  <a:rPr lang="en-US" dirty="0" err="1"/>
                  <a:t>utilizamos</a:t>
                </a:r>
                <a:r>
                  <a:rPr lang="en-US" dirty="0"/>
                  <a:t> la carga catwalk del ASCE</a:t>
                </a:r>
              </a:p>
              <a:p>
                <a:r>
                  <a:rPr lang="en-US" dirty="0"/>
                  <a:t>Para la </a:t>
                </a:r>
                <a:r>
                  <a:rPr lang="en-US" dirty="0" err="1"/>
                  <a:t>aprobación</a:t>
                </a:r>
                <a:r>
                  <a:rPr lang="en-US" dirty="0"/>
                  <a:t> de </a:t>
                </a:r>
                <a:r>
                  <a:rPr lang="en-US" dirty="0" err="1"/>
                  <a:t>deformación</a:t>
                </a:r>
                <a:r>
                  <a:rPr lang="en-US" dirty="0"/>
                  <a:t> se </a:t>
                </a:r>
                <a:r>
                  <a:rPr lang="en-US" dirty="0" err="1"/>
                  <a:t>usa</a:t>
                </a:r>
                <a:r>
                  <a:rPr lang="en-US" dirty="0"/>
                  <a:t> </a:t>
                </a:r>
                <a:r>
                  <a:rPr lang="en-US" dirty="0" err="1"/>
                  <a:t>el</a:t>
                </a:r>
                <a:r>
                  <a:rPr lang="en-US" dirty="0"/>
                  <a:t> </a:t>
                </a:r>
                <a:r>
                  <a:rPr lang="en-US" b="1" dirty="0"/>
                  <a:t>ASME NOG1 **leer para </a:t>
                </a:r>
                <a:r>
                  <a:rPr lang="en-US" b="1" dirty="0" err="1"/>
                  <a:t>decir</a:t>
                </a:r>
                <a:r>
                  <a:rPr lang="en-US" b="1" dirty="0"/>
                  <a:t> /600 o /360**</a:t>
                </a:r>
              </a:p>
              <a:p>
                <a:endParaRPr lang="en-US" b="1" dirty="0"/>
              </a:p>
              <a:p>
                <a:pPr indent="457200" algn="l">
                  <a:lnSpc>
                    <a:spcPct val="200000"/>
                  </a:lnSpc>
                  <a:spcAft>
                    <a:spcPts val="800"/>
                  </a:spcAft>
                </a:pPr>
                <a:r>
                  <a:rPr lang="es-EC" sz="1800" i="0">
                    <a:effectLst/>
                    <a:latin typeface="Cambria Math" panose="02040503050406030204" pitchFamily="18" charset="0"/>
                    <a:ea typeface="Calibri" panose="020F0502020204030204" pitchFamily="34" charset="0"/>
                    <a:cs typeface="Times New Roman" panose="02020603050405020304" pitchFamily="18" charset="0"/>
                  </a:rPr>
                  <a:t>𝑃𝑡𝑜.9→1320</a:t>
                </a:r>
                <a:r>
                  <a:rPr lang="es-MX" sz="1800" i="0">
                    <a:effectLst/>
                    <a:latin typeface="Cambria Math" panose="02040503050406030204" pitchFamily="18" charset="0"/>
                    <a:ea typeface="Calibri" panose="020F0502020204030204" pitchFamily="34" charset="0"/>
                    <a:cs typeface="Times New Roman" panose="02020603050405020304" pitchFamily="18" charset="0"/>
                  </a:rPr>
                  <a:t>/</a:t>
                </a:r>
                <a:r>
                  <a:rPr lang="es-EC" sz="1800" i="0">
                    <a:effectLst/>
                    <a:latin typeface="Cambria Math" panose="02040503050406030204" pitchFamily="18" charset="0"/>
                    <a:ea typeface="Calibri" panose="020F0502020204030204" pitchFamily="34" charset="0"/>
                    <a:cs typeface="Times New Roman" panose="02020603050405020304" pitchFamily="18" charset="0"/>
                  </a:rPr>
                  <a:t>600=2.2 𝑚𝑚&gt;0.5338 (𝐶𝑢𝑚𝑝𝑙𝑒)</a:t>
                </a:r>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p>
                <a:pPr indent="457200" algn="l">
                  <a:lnSpc>
                    <a:spcPct val="200000"/>
                  </a:lnSpc>
                  <a:spcAft>
                    <a:spcPts val="800"/>
                  </a:spcAft>
                </a:pPr>
                <a:r>
                  <a:rPr lang="es-EC" sz="1800" i="0">
                    <a:effectLst/>
                    <a:latin typeface="Cambria Math" panose="02040503050406030204" pitchFamily="18" charset="0"/>
                    <a:ea typeface="Calibri" panose="020F0502020204030204" pitchFamily="34" charset="0"/>
                    <a:cs typeface="Times New Roman" panose="02020603050405020304" pitchFamily="18" charset="0"/>
                  </a:rPr>
                  <a:t>𝑃𝑡𝑜.18→265</a:t>
                </a:r>
                <a:r>
                  <a:rPr lang="es-MX" sz="1800" i="0">
                    <a:effectLst/>
                    <a:latin typeface="Cambria Math" panose="02040503050406030204" pitchFamily="18" charset="0"/>
                    <a:ea typeface="Calibri" panose="020F0502020204030204" pitchFamily="34" charset="0"/>
                    <a:cs typeface="Times New Roman" panose="02020603050405020304" pitchFamily="18" charset="0"/>
                  </a:rPr>
                  <a:t>/</a:t>
                </a:r>
                <a:r>
                  <a:rPr lang="es-EC" sz="1800" i="0">
                    <a:effectLst/>
                    <a:latin typeface="Cambria Math" panose="02040503050406030204" pitchFamily="18" charset="0"/>
                    <a:ea typeface="Calibri" panose="020F0502020204030204" pitchFamily="34" charset="0"/>
                    <a:cs typeface="Times New Roman" panose="02020603050405020304" pitchFamily="18" charset="0"/>
                  </a:rPr>
                  <a:t>360=0.7361 𝑚𝑚&gt;0.1477 (𝐶𝑢𝑚𝑝𝑙𝑒)</a:t>
                </a:r>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p>
                <a:pPr indent="457200" algn="l">
                  <a:lnSpc>
                    <a:spcPct val="200000"/>
                  </a:lnSpc>
                  <a:spcAft>
                    <a:spcPts val="800"/>
                  </a:spcAft>
                </a:pPr>
                <a:r>
                  <a:rPr lang="es-EC" sz="1800" i="0">
                    <a:effectLst/>
                    <a:latin typeface="Cambria Math" panose="02040503050406030204" pitchFamily="18" charset="0"/>
                    <a:ea typeface="Calibri" panose="020F0502020204030204" pitchFamily="34" charset="0"/>
                    <a:cs typeface="Times New Roman" panose="02020603050405020304" pitchFamily="18" charset="0"/>
                  </a:rPr>
                  <a:t>𝑃𝑡𝑜.59→1525</a:t>
                </a:r>
                <a:r>
                  <a:rPr lang="es-MX" sz="1800" i="0">
                    <a:effectLst/>
                    <a:latin typeface="Cambria Math" panose="02040503050406030204" pitchFamily="18" charset="0"/>
                    <a:ea typeface="Calibri" panose="020F0502020204030204" pitchFamily="34" charset="0"/>
                    <a:cs typeface="Times New Roman" panose="02020603050405020304" pitchFamily="18" charset="0"/>
                  </a:rPr>
                  <a:t>/</a:t>
                </a:r>
                <a:r>
                  <a:rPr lang="es-EC" sz="1800" i="0">
                    <a:effectLst/>
                    <a:latin typeface="Cambria Math" panose="02040503050406030204" pitchFamily="18" charset="0"/>
                    <a:ea typeface="Calibri" panose="020F0502020204030204" pitchFamily="34" charset="0"/>
                    <a:cs typeface="Times New Roman" panose="02020603050405020304" pitchFamily="18" charset="0"/>
                  </a:rPr>
                  <a:t>600=2.5416 𝑚𝑚&gt;0.1093 (𝐶𝑢𝑚𝑝𝑙𝑒)</a:t>
                </a:r>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p>
                <a:pPr indent="457200" algn="l">
                  <a:lnSpc>
                    <a:spcPct val="200000"/>
                  </a:lnSpc>
                  <a:spcAft>
                    <a:spcPts val="800"/>
                  </a:spcAft>
                </a:pPr>
                <a:r>
                  <a:rPr lang="es-EC" sz="1800" i="0">
                    <a:effectLst/>
                    <a:latin typeface="Cambria Math" panose="02040503050406030204" pitchFamily="18" charset="0"/>
                    <a:ea typeface="Calibri" panose="020F0502020204030204" pitchFamily="34" charset="0"/>
                    <a:cs typeface="Times New Roman" panose="02020603050405020304" pitchFamily="18" charset="0"/>
                  </a:rPr>
                  <a:t>𝑃𝑡𝑜.74→500</a:t>
                </a:r>
                <a:r>
                  <a:rPr lang="es-MX" sz="1800" i="0">
                    <a:effectLst/>
                    <a:latin typeface="Cambria Math" panose="02040503050406030204" pitchFamily="18" charset="0"/>
                    <a:ea typeface="Calibri" panose="020F0502020204030204" pitchFamily="34" charset="0"/>
                    <a:cs typeface="Times New Roman" panose="02020603050405020304" pitchFamily="18" charset="0"/>
                  </a:rPr>
                  <a:t>/</a:t>
                </a:r>
                <a:r>
                  <a:rPr lang="es-EC" sz="1800" i="0">
                    <a:effectLst/>
                    <a:latin typeface="Cambria Math" panose="02040503050406030204" pitchFamily="18" charset="0"/>
                    <a:ea typeface="Calibri" panose="020F0502020204030204" pitchFamily="34" charset="0"/>
                    <a:cs typeface="Times New Roman" panose="02020603050405020304" pitchFamily="18" charset="0"/>
                  </a:rPr>
                  <a:t>360=1.388 𝑚𝑚&gt;0.6054 (𝐶𝑢𝑚𝑝𝑙𝑒)</a:t>
                </a:r>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p>
                <a:pPr indent="457200" algn="l">
                  <a:lnSpc>
                    <a:spcPct val="200000"/>
                  </a:lnSpc>
                  <a:spcAft>
                    <a:spcPts val="800"/>
                  </a:spcAft>
                </a:pPr>
                <a:r>
                  <a:rPr lang="es-EC" sz="1800" i="0">
                    <a:effectLst/>
                    <a:latin typeface="Cambria Math" panose="02040503050406030204" pitchFamily="18" charset="0"/>
                    <a:ea typeface="Calibri" panose="020F0502020204030204" pitchFamily="34" charset="0"/>
                    <a:cs typeface="Times New Roman" panose="02020603050405020304" pitchFamily="18" charset="0"/>
                  </a:rPr>
                  <a:t>𝑃𝑡𝑜.86→500</a:t>
                </a:r>
                <a:r>
                  <a:rPr lang="es-MX" sz="1800" i="0">
                    <a:effectLst/>
                    <a:latin typeface="Cambria Math" panose="02040503050406030204" pitchFamily="18" charset="0"/>
                    <a:ea typeface="Calibri" panose="020F0502020204030204" pitchFamily="34" charset="0"/>
                    <a:cs typeface="Times New Roman" panose="02020603050405020304" pitchFamily="18" charset="0"/>
                  </a:rPr>
                  <a:t>/</a:t>
                </a:r>
                <a:r>
                  <a:rPr lang="es-EC" sz="1800" i="0">
                    <a:effectLst/>
                    <a:latin typeface="Cambria Math" panose="02040503050406030204" pitchFamily="18" charset="0"/>
                    <a:ea typeface="Calibri" panose="020F0502020204030204" pitchFamily="34" charset="0"/>
                    <a:cs typeface="Times New Roman" panose="02020603050405020304" pitchFamily="18" charset="0"/>
                  </a:rPr>
                  <a:t>360=1.388 𝑚𝑚&gt;0.3185 (𝐶𝑢𝑚𝑝𝑙𝑒)</a:t>
                </a:r>
                <a:endParaRPr lang="es-MX"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b="1" dirty="0"/>
                  <a:t>Qu=Q*A/luz      [A </a:t>
                </a:r>
                <a:r>
                  <a:rPr lang="en-US" b="1" dirty="0" err="1"/>
                  <a:t>trapecio</a:t>
                </a:r>
                <a:r>
                  <a:rPr lang="en-US" b="1" dirty="0"/>
                  <a:t> → (</a:t>
                </a:r>
                <a:r>
                  <a:rPr lang="en-US" b="1" dirty="0" err="1"/>
                  <a:t>b+B</a:t>
                </a:r>
                <a:r>
                  <a:rPr lang="en-US" b="1" dirty="0"/>
                  <a:t>)*h/2]</a:t>
                </a:r>
                <a:endParaRPr lang="es-MX" b="1" dirty="0"/>
              </a:p>
            </p:txBody>
          </p:sp>
        </mc:Fallback>
      </mc:AlternateContent>
      <p:sp>
        <p:nvSpPr>
          <p:cNvPr id="4" name="Marcador de número de diapositiva 3"/>
          <p:cNvSpPr>
            <a:spLocks noGrp="1"/>
          </p:cNvSpPr>
          <p:nvPr>
            <p:ph type="sldNum" sz="quarter" idx="5"/>
          </p:nvPr>
        </p:nvSpPr>
        <p:spPr/>
        <p:txBody>
          <a:bodyPr/>
          <a:lstStyle/>
          <a:p>
            <a:fld id="{4DAB2BB2-463C-4078-8D0B-A3F5214F2728}" type="slidenum">
              <a:rPr lang="es-MX" smtClean="0"/>
              <a:t>15</a:t>
            </a:fld>
            <a:endParaRPr lang="es-MX"/>
          </a:p>
        </p:txBody>
      </p:sp>
    </p:spTree>
    <p:extLst>
      <p:ext uri="{BB962C8B-B14F-4D97-AF65-F5344CB8AC3E}">
        <p14:creationId xmlns:p14="http://schemas.microsoft.com/office/powerpoint/2010/main" val="3227692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Las placas</a:t>
            </a:r>
            <a:r>
              <a:rPr lang="es-ES" baseline="0" dirty="0"/>
              <a:t> base son placas que sirven de anclaje entre la estructura y el piso, etas placas tienen los </a:t>
            </a:r>
            <a:r>
              <a:rPr lang="es-ES" baseline="0" dirty="0" err="1"/>
              <a:t>iguientes</a:t>
            </a:r>
            <a:r>
              <a:rPr lang="es-ES" baseline="0" dirty="0"/>
              <a:t> requerimientos </a:t>
            </a:r>
            <a:endParaRPr lang="en-US" dirty="0"/>
          </a:p>
          <a:p>
            <a:r>
              <a:rPr lang="en-US" dirty="0" err="1"/>
              <a:t>Placas</a:t>
            </a:r>
            <a:r>
              <a:rPr lang="en-US" dirty="0"/>
              <a:t> 4, 5 y 6 son las </a:t>
            </a:r>
            <a:r>
              <a:rPr lang="en-US" dirty="0" err="1"/>
              <a:t>más</a:t>
            </a:r>
            <a:r>
              <a:rPr lang="en-US" dirty="0"/>
              <a:t> </a:t>
            </a:r>
            <a:r>
              <a:rPr lang="en-US" dirty="0" err="1"/>
              <a:t>críticas</a:t>
            </a:r>
            <a:r>
              <a:rPr lang="en-US" dirty="0"/>
              <a:t> por </a:t>
            </a:r>
            <a:r>
              <a:rPr lang="en-US" dirty="0" err="1"/>
              <a:t>recibir</a:t>
            </a:r>
            <a:r>
              <a:rPr lang="en-US" dirty="0"/>
              <a:t> mayor </a:t>
            </a:r>
            <a:r>
              <a:rPr lang="en-US" dirty="0" err="1"/>
              <a:t>carga</a:t>
            </a:r>
            <a:endParaRPr lang="en-US" dirty="0"/>
          </a:p>
          <a:p>
            <a:r>
              <a:rPr lang="en-US" dirty="0" err="1"/>
              <a:t>Obtenido</a:t>
            </a:r>
            <a:r>
              <a:rPr lang="en-US" dirty="0"/>
              <a:t> con software:</a:t>
            </a:r>
          </a:p>
          <a:p>
            <a:r>
              <a:rPr lang="en-US" dirty="0"/>
              <a:t>- </a:t>
            </a:r>
            <a:r>
              <a:rPr lang="en-US" dirty="0" err="1"/>
              <a:t>Utilizamos</a:t>
            </a:r>
            <a:r>
              <a:rPr lang="en-US" dirty="0"/>
              <a:t> las </a:t>
            </a:r>
            <a:r>
              <a:rPr lang="en-US" dirty="0" err="1"/>
              <a:t>reacciones</a:t>
            </a:r>
            <a:r>
              <a:rPr lang="en-US" dirty="0"/>
              <a:t> dadas </a:t>
            </a:r>
            <a:r>
              <a:rPr lang="en-US" dirty="0" err="1"/>
              <a:t>en</a:t>
            </a:r>
            <a:r>
              <a:rPr lang="en-US" dirty="0"/>
              <a:t> SAP para </a:t>
            </a:r>
            <a:r>
              <a:rPr lang="en-US" dirty="0" err="1"/>
              <a:t>cada</a:t>
            </a:r>
            <a:r>
              <a:rPr lang="en-US" dirty="0"/>
              <a:t> </a:t>
            </a:r>
            <a:r>
              <a:rPr lang="en-US" dirty="0" err="1"/>
              <a:t>columna</a:t>
            </a:r>
            <a:r>
              <a:rPr lang="en-US" dirty="0"/>
              <a:t> junto con los </a:t>
            </a:r>
            <a:r>
              <a:rPr lang="en-US" dirty="0" err="1"/>
              <a:t>momentos</a:t>
            </a:r>
            <a:r>
              <a:rPr lang="en-US" dirty="0"/>
              <a:t> </a:t>
            </a:r>
            <a:r>
              <a:rPr lang="en-US" dirty="0" err="1"/>
              <a:t>generados</a:t>
            </a:r>
            <a:r>
              <a:rPr lang="en-US" dirty="0"/>
              <a:t/>
            </a:r>
            <a:br>
              <a:rPr lang="en-US" dirty="0"/>
            </a:br>
            <a:r>
              <a:rPr lang="en-US" dirty="0"/>
              <a:t>Cordon de 1/8’’ con electrode 60.11 </a:t>
            </a:r>
            <a:r>
              <a:rPr lang="en-US" dirty="0" err="1"/>
              <a:t>alcanzando</a:t>
            </a:r>
            <a:r>
              <a:rPr lang="en-US" dirty="0"/>
              <a:t> una </a:t>
            </a:r>
            <a:r>
              <a:rPr lang="en-US" dirty="0" err="1"/>
              <a:t>demanda</a:t>
            </a:r>
            <a:r>
              <a:rPr lang="en-US" dirty="0"/>
              <a:t> de 16.5% &lt; 100%</a:t>
            </a:r>
          </a:p>
          <a:p>
            <a:r>
              <a:rPr lang="en-US" dirty="0"/>
              <a:t>Diámetro de </a:t>
            </a:r>
            <a:r>
              <a:rPr lang="en-US" dirty="0" err="1"/>
              <a:t>agujeros</a:t>
            </a:r>
            <a:r>
              <a:rPr lang="en-US" dirty="0"/>
              <a:t> 1/2 ‘’ </a:t>
            </a:r>
            <a:r>
              <a:rPr lang="en-US" dirty="0" err="1"/>
              <a:t>demanda</a:t>
            </a:r>
            <a:r>
              <a:rPr lang="en-US" dirty="0"/>
              <a:t> 1.6 % &lt;100%</a:t>
            </a:r>
          </a:p>
          <a:p>
            <a:r>
              <a:rPr lang="en-US" dirty="0" err="1"/>
              <a:t>Espesor</a:t>
            </a:r>
            <a:r>
              <a:rPr lang="en-US" dirty="0"/>
              <a:t> no </a:t>
            </a:r>
            <a:r>
              <a:rPr lang="en-US" dirty="0" err="1"/>
              <a:t>sufre</a:t>
            </a:r>
            <a:r>
              <a:rPr lang="en-US" dirty="0"/>
              <a:t> </a:t>
            </a:r>
            <a:r>
              <a:rPr lang="en-US" dirty="0" err="1"/>
              <a:t>demanda</a:t>
            </a:r>
            <a:r>
              <a:rPr lang="en-US" dirty="0"/>
              <a:t> </a:t>
            </a:r>
          </a:p>
          <a:p>
            <a:r>
              <a:rPr lang="en-US" dirty="0" err="1"/>
              <a:t>Distancia</a:t>
            </a:r>
            <a:r>
              <a:rPr lang="en-US" dirty="0"/>
              <a:t> de filo a </a:t>
            </a:r>
            <a:r>
              <a:rPr lang="en-US" dirty="0" err="1"/>
              <a:t>centros</a:t>
            </a:r>
            <a:r>
              <a:rPr lang="en-US" dirty="0"/>
              <a:t> 0.85 in</a:t>
            </a:r>
          </a:p>
          <a:p>
            <a:r>
              <a:rPr lang="es-ES" dirty="0"/>
              <a:t>Por lo que se valida que el</a:t>
            </a:r>
            <a:r>
              <a:rPr lang="es-ES" baseline="0" dirty="0"/>
              <a:t> medio de anclaje queda validado para soportar la estructura.</a:t>
            </a:r>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16</a:t>
            </a:fld>
            <a:endParaRPr lang="es-MX"/>
          </a:p>
        </p:txBody>
      </p:sp>
    </p:spTree>
    <p:extLst>
      <p:ext uri="{BB962C8B-B14F-4D97-AF65-F5344CB8AC3E}">
        <p14:creationId xmlns:p14="http://schemas.microsoft.com/office/powerpoint/2010/main" val="3851665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 </a:t>
            </a:r>
            <a:r>
              <a:rPr lang="en-US" sz="1200" dirty="0" err="1"/>
              <a:t>aplican</a:t>
            </a:r>
            <a:r>
              <a:rPr lang="en-US" sz="1200" dirty="0"/>
              <a:t> cargas </a:t>
            </a:r>
            <a:r>
              <a:rPr lang="en-US" sz="1200" dirty="0" err="1"/>
              <a:t>concetradas</a:t>
            </a:r>
            <a:r>
              <a:rPr lang="en-US" sz="1200" dirty="0"/>
              <a:t> (ASCE 7-16 p.13) de 200 </a:t>
            </a:r>
            <a:r>
              <a:rPr lang="en-US" sz="1200" dirty="0" err="1"/>
              <a:t>lb</a:t>
            </a:r>
            <a:r>
              <a:rPr lang="en-US" sz="1200" dirty="0"/>
              <a:t> </a:t>
            </a:r>
            <a:r>
              <a:rPr lang="en-US" sz="1200" dirty="0" err="1"/>
              <a:t>desde</a:t>
            </a:r>
            <a:r>
              <a:rPr lang="en-US" sz="1200" dirty="0"/>
              <a:t> </a:t>
            </a:r>
            <a:r>
              <a:rPr lang="en-US" sz="1200" dirty="0" err="1"/>
              <a:t>cualquier</a:t>
            </a:r>
            <a:r>
              <a:rPr lang="en-US" sz="1200" dirty="0"/>
              <a:t> punto y </a:t>
            </a:r>
            <a:r>
              <a:rPr lang="en-US" sz="1200" dirty="0" err="1"/>
              <a:t>dirección</a:t>
            </a:r>
            <a:r>
              <a:rPr lang="en-US" sz="1200" dirty="0"/>
              <a:t>, no se </a:t>
            </a:r>
            <a:r>
              <a:rPr lang="en-US" sz="1200" dirty="0" err="1"/>
              <a:t>utiliza</a:t>
            </a:r>
            <a:r>
              <a:rPr lang="en-US" sz="1200" dirty="0"/>
              <a:t> cargas </a:t>
            </a:r>
            <a:r>
              <a:rPr lang="en-US" sz="1200" dirty="0" err="1"/>
              <a:t>uniformes</a:t>
            </a:r>
            <a:r>
              <a:rPr lang="en-US" sz="1200" dirty="0"/>
              <a:t> de 0.73 </a:t>
            </a:r>
            <a:r>
              <a:rPr lang="en-US" sz="1200" dirty="0" err="1"/>
              <a:t>kN</a:t>
            </a:r>
            <a:r>
              <a:rPr lang="en-US" sz="1200" dirty="0"/>
              <a:t>/m </a:t>
            </a:r>
            <a:r>
              <a:rPr lang="en-US" sz="1200" dirty="0" err="1"/>
              <a:t>porque</a:t>
            </a:r>
            <a:r>
              <a:rPr lang="en-US" sz="1200" dirty="0"/>
              <a:t> </a:t>
            </a:r>
            <a:r>
              <a:rPr lang="en-US" sz="1200" dirty="0" err="1"/>
              <a:t>menciona</a:t>
            </a:r>
            <a:r>
              <a:rPr lang="en-US" sz="1200" dirty="0"/>
              <a:t> que para </a:t>
            </a:r>
            <a:r>
              <a:rPr lang="en-US" sz="1200" dirty="0" err="1"/>
              <a:t>ocupaciones</a:t>
            </a:r>
            <a:r>
              <a:rPr lang="en-US" sz="1200" dirty="0"/>
              <a:t> </a:t>
            </a:r>
            <a:r>
              <a:rPr lang="en-US" sz="1200" dirty="0" err="1"/>
              <a:t>en</a:t>
            </a:r>
            <a:r>
              <a:rPr lang="en-US" sz="1200" dirty="0"/>
              <a:t> </a:t>
            </a:r>
            <a:r>
              <a:rPr lang="en-US" sz="1200" dirty="0" err="1"/>
              <a:t>industria</a:t>
            </a:r>
            <a:r>
              <a:rPr lang="en-US" sz="1200" dirty="0"/>
              <a:t> y </a:t>
            </a:r>
            <a:r>
              <a:rPr lang="en-US" sz="1200" dirty="0" err="1"/>
              <a:t>fábrica</a:t>
            </a:r>
            <a:r>
              <a:rPr lang="en-US" sz="1200" dirty="0"/>
              <a:t> hay </a:t>
            </a:r>
            <a:r>
              <a:rPr lang="en-US" sz="1200" dirty="0" err="1"/>
              <a:t>excepcion</a:t>
            </a:r>
            <a:r>
              <a:rPr lang="en-US" sz="1200" dirty="0"/>
              <a:t> de considerer para sitios que no so </a:t>
            </a:r>
            <a:r>
              <a:rPr lang="en-US" sz="1200" dirty="0" err="1"/>
              <a:t>accesibles</a:t>
            </a:r>
            <a:r>
              <a:rPr lang="en-US" sz="1200" dirty="0"/>
              <a:t> a </a:t>
            </a:r>
            <a:r>
              <a:rPr lang="en-US" sz="1200" dirty="0" err="1"/>
              <a:t>público</a:t>
            </a:r>
            <a:r>
              <a:rPr lang="en-US" sz="1200" dirty="0"/>
              <a:t> y que </a:t>
            </a:r>
            <a:r>
              <a:rPr lang="en-US" sz="1200" dirty="0" err="1"/>
              <a:t>sirven</a:t>
            </a:r>
            <a:r>
              <a:rPr lang="en-US" sz="1200" dirty="0"/>
              <a:t> para una carga de </a:t>
            </a:r>
            <a:r>
              <a:rPr lang="en-US" sz="1200" dirty="0" err="1"/>
              <a:t>ocupante</a:t>
            </a:r>
            <a:r>
              <a:rPr lang="en-US" sz="1200" dirty="0"/>
              <a:t> no mayor a 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t>Utilizando</a:t>
            </a:r>
            <a:r>
              <a:rPr lang="en-US" sz="1200" b="1" dirty="0"/>
              <a:t> </a:t>
            </a:r>
            <a:r>
              <a:rPr lang="en-US" sz="1200" b="1" dirty="0" err="1"/>
              <a:t>el</a:t>
            </a:r>
            <a:r>
              <a:rPr lang="en-US" sz="1200" b="1" dirty="0"/>
              <a:t> 1914 Universal safety standards se divide la h/111→ 10.04 mm&gt;5.32 mm </a:t>
            </a:r>
            <a:r>
              <a:rPr lang="en-US" sz="1200" b="1" dirty="0" err="1"/>
              <a:t>además</a:t>
            </a:r>
            <a:r>
              <a:rPr lang="en-US" sz="1200" b="1" dirty="0"/>
              <a:t> </a:t>
            </a:r>
            <a:r>
              <a:rPr lang="en-US" sz="1200" b="1" dirty="0" err="1"/>
              <a:t>cumpliendo</a:t>
            </a:r>
            <a:r>
              <a:rPr lang="en-US" sz="1200" b="1" dirty="0"/>
              <a:t> que la h es mayor a 3.5 ft, </a:t>
            </a:r>
            <a:r>
              <a:rPr lang="en-US" sz="1200" b="1" dirty="0" err="1"/>
              <a:t>además</a:t>
            </a:r>
            <a:r>
              <a:rPr lang="en-US" sz="1200" b="1" dirty="0"/>
              <a:t> </a:t>
            </a:r>
            <a:r>
              <a:rPr lang="en-US" sz="1200" b="1" dirty="0" err="1"/>
              <a:t>aplicando</a:t>
            </a:r>
            <a:r>
              <a:rPr lang="en-US" sz="1200" b="1" dirty="0"/>
              <a:t> la IBC </a:t>
            </a:r>
            <a:r>
              <a:rPr lang="en-US" sz="1200" b="1" dirty="0" err="1"/>
              <a:t>en</a:t>
            </a:r>
            <a:r>
              <a:rPr lang="en-US" sz="1200" b="1" dirty="0"/>
              <a:t> la </a:t>
            </a:r>
            <a:r>
              <a:rPr lang="en-US" sz="1200" b="1" dirty="0" err="1"/>
              <a:t>sección</a:t>
            </a:r>
            <a:r>
              <a:rPr lang="en-US" sz="1200" b="1" dirty="0"/>
              <a:t> 1604.3 h/120=9.29 mm </a:t>
            </a:r>
            <a:r>
              <a:rPr lang="en-US" sz="1200" b="1" dirty="0" err="1"/>
              <a:t>igual</a:t>
            </a:r>
            <a:r>
              <a:rPr lang="en-US" sz="1200" b="1" dirty="0"/>
              <a:t> </a:t>
            </a:r>
            <a:r>
              <a:rPr lang="en-US" sz="1200" b="1" dirty="0" err="1"/>
              <a:t>cumple</a:t>
            </a:r>
            <a:endParaRPr lang="en-US" b="1" dirty="0"/>
          </a:p>
        </p:txBody>
      </p:sp>
      <p:sp>
        <p:nvSpPr>
          <p:cNvPr id="4" name="Marcador de número de diapositiva 3"/>
          <p:cNvSpPr>
            <a:spLocks noGrp="1"/>
          </p:cNvSpPr>
          <p:nvPr>
            <p:ph type="sldNum" sz="quarter" idx="10"/>
          </p:nvPr>
        </p:nvSpPr>
        <p:spPr/>
        <p:txBody>
          <a:bodyPr/>
          <a:lstStyle/>
          <a:p>
            <a:fld id="{4DAB2BB2-463C-4078-8D0B-A3F5214F2728}" type="slidenum">
              <a:rPr lang="es-MX" smtClean="0"/>
              <a:t>17</a:t>
            </a:fld>
            <a:endParaRPr lang="es-MX"/>
          </a:p>
        </p:txBody>
      </p:sp>
    </p:spTree>
    <p:extLst>
      <p:ext uri="{BB962C8B-B14F-4D97-AF65-F5344CB8AC3E}">
        <p14:creationId xmlns:p14="http://schemas.microsoft.com/office/powerpoint/2010/main" val="4205539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sistema de gofrado esta formado</a:t>
            </a:r>
            <a:r>
              <a:rPr lang="es-ES" baseline="0" dirty="0"/>
              <a:t> por 6 rodillo </a:t>
            </a:r>
            <a:r>
              <a:rPr lang="es-ES" baseline="0" dirty="0" err="1"/>
              <a:t>contituidos</a:t>
            </a:r>
            <a:r>
              <a:rPr lang="es-ES" baseline="0" dirty="0"/>
              <a:t> cada uno por su tambor y eje por esta razón se realizó el diseño de ejes según la siguiente metodología donde:</a:t>
            </a:r>
          </a:p>
          <a:p>
            <a:pPr marL="228600" indent="-228600">
              <a:buAutoNum type="arabicPeriod"/>
            </a:pPr>
            <a:r>
              <a:rPr lang="es-ES" baseline="0" dirty="0"/>
              <a:t>Se Realiza el </a:t>
            </a:r>
            <a:r>
              <a:rPr lang="es-ES" baseline="0" dirty="0" err="1"/>
              <a:t>diagram</a:t>
            </a:r>
            <a:r>
              <a:rPr lang="es-ES" baseline="0" dirty="0"/>
              <a:t> de cuerpo libre en los diferentes planos donde actúen las fuerzas</a:t>
            </a:r>
            <a:endParaRPr lang="en-US" dirty="0"/>
          </a:p>
          <a:p>
            <a:r>
              <a:rPr lang="en-US" dirty="0"/>
              <a:t>Verde: </a:t>
            </a:r>
            <a:r>
              <a:rPr lang="en-US" dirty="0" err="1"/>
              <a:t>tensión</a:t>
            </a:r>
            <a:r>
              <a:rPr lang="en-US" dirty="0"/>
              <a:t> </a:t>
            </a:r>
            <a:r>
              <a:rPr lang="en-US" dirty="0" err="1"/>
              <a:t>generada</a:t>
            </a:r>
            <a:r>
              <a:rPr lang="en-US" dirty="0"/>
              <a:t> por foil (Dato para Diseño </a:t>
            </a:r>
            <a:r>
              <a:rPr lang="en-US" dirty="0" err="1"/>
              <a:t>proveído</a:t>
            </a:r>
            <a:r>
              <a:rPr lang="en-US" dirty="0"/>
              <a:t> por DOUBLE E) →1010 mm</a:t>
            </a:r>
            <a:br>
              <a:rPr lang="en-US" dirty="0"/>
            </a:br>
            <a:r>
              <a:rPr lang="en-US" dirty="0"/>
              <a:t>Rojo: peso del tambor (</a:t>
            </a:r>
            <a:r>
              <a:rPr lang="en-US" dirty="0" err="1"/>
              <a:t>tubo</a:t>
            </a:r>
            <a:r>
              <a:rPr lang="en-US" dirty="0"/>
              <a:t>) del Rodillo (DIPAC) →1200 mm</a:t>
            </a:r>
          </a:p>
          <a:p>
            <a:r>
              <a:rPr lang="en-US" dirty="0"/>
              <a:t>Azul: </a:t>
            </a:r>
            <a:r>
              <a:rPr lang="en-US" dirty="0" err="1"/>
              <a:t>reacciones</a:t>
            </a:r>
            <a:r>
              <a:rPr lang="en-US" dirty="0"/>
              <a:t> </a:t>
            </a:r>
            <a:r>
              <a:rPr lang="en-US" dirty="0" err="1"/>
              <a:t>en</a:t>
            </a:r>
            <a:r>
              <a:rPr lang="en-US" dirty="0"/>
              <a:t> </a:t>
            </a:r>
            <a:r>
              <a:rPr lang="en-US" dirty="0" err="1"/>
              <a:t>rodamientos</a:t>
            </a:r>
            <a:endParaRPr lang="en-US" dirty="0"/>
          </a:p>
          <a:p>
            <a:endParaRPr lang="en-US" dirty="0"/>
          </a:p>
          <a:p>
            <a:r>
              <a:rPr lang="en-US" dirty="0" err="1"/>
              <a:t>Ángulo</a:t>
            </a:r>
            <a:r>
              <a:rPr lang="en-US" dirty="0"/>
              <a:t> </a:t>
            </a:r>
            <a:r>
              <a:rPr lang="en-US" dirty="0" err="1"/>
              <a:t>encontrado</a:t>
            </a:r>
            <a:r>
              <a:rPr lang="en-US" dirty="0"/>
              <a:t> con </a:t>
            </a:r>
            <a:r>
              <a:rPr lang="en-US" dirty="0" err="1"/>
              <a:t>geometría</a:t>
            </a:r>
            <a:r>
              <a:rPr lang="en-US" dirty="0"/>
              <a:t> </a:t>
            </a:r>
            <a:r>
              <a:rPr lang="en-US" dirty="0" err="1"/>
              <a:t>en</a:t>
            </a:r>
            <a:r>
              <a:rPr lang="en-US" dirty="0"/>
              <a:t> SolidWORKS</a:t>
            </a:r>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18</a:t>
            </a:fld>
            <a:endParaRPr lang="es-MX"/>
          </a:p>
        </p:txBody>
      </p:sp>
    </p:spTree>
    <p:extLst>
      <p:ext uri="{BB962C8B-B14F-4D97-AF65-F5344CB8AC3E}">
        <p14:creationId xmlns:p14="http://schemas.microsoft.com/office/powerpoint/2010/main" val="2017396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S" dirty="0"/>
                  <a:t>2. Se realiza los</a:t>
                </a:r>
                <a:r>
                  <a:rPr lang="es-ES" baseline="0" dirty="0"/>
                  <a:t> diagramas </a:t>
                </a:r>
                <a:r>
                  <a:rPr lang="es-ES" baseline="0" dirty="0" err="1"/>
                  <a:t>defuerzas</a:t>
                </a:r>
                <a:r>
                  <a:rPr lang="es-ES" baseline="0" dirty="0"/>
                  <a:t> </a:t>
                </a:r>
                <a:r>
                  <a:rPr lang="es-ES" baseline="0" dirty="0" err="1"/>
                  <a:t>cortantas</a:t>
                </a:r>
                <a:r>
                  <a:rPr lang="es-ES" baseline="0" dirty="0"/>
                  <a:t> y momento flector en cada plano XY  ZX </a:t>
                </a:r>
                <a:endParaRPr lang="en-US" dirty="0"/>
              </a:p>
              <a:p>
                <a:r>
                  <a:rPr lang="en-US" dirty="0" err="1"/>
                  <a:t>Simulado</a:t>
                </a:r>
                <a:r>
                  <a:rPr lang="en-US" dirty="0"/>
                  <a:t> con SAP2000</a:t>
                </a:r>
              </a:p>
              <a:p>
                <a:r>
                  <a:rPr lang="en-US" dirty="0" err="1">
                    <a:effectLst/>
                  </a:rPr>
                  <a:t>Momento</a:t>
                </a:r>
                <a:r>
                  <a:rPr lang="en-US" baseline="0" dirty="0">
                    <a:effectLst/>
                  </a:rPr>
                  <a:t> </a:t>
                </a:r>
                <a:r>
                  <a:rPr lang="en-US" baseline="0" dirty="0" err="1">
                    <a:effectLst/>
                  </a:rPr>
                  <a:t>resultante</a:t>
                </a:r>
                <a:r>
                  <a:rPr lang="en-US" baseline="0" dirty="0">
                    <a:effectLst/>
                  </a:rPr>
                  <a:t>  se </a:t>
                </a:r>
                <a:r>
                  <a:rPr lang="en-US" baseline="0" dirty="0" err="1">
                    <a:effectLst/>
                  </a:rPr>
                  <a:t>realiza</a:t>
                </a:r>
                <a:r>
                  <a:rPr lang="en-US" baseline="0" dirty="0">
                    <a:effectLst/>
                  </a:rPr>
                  <a:t> la </a:t>
                </a:r>
                <a:r>
                  <a:rPr lang="en-US" baseline="0" dirty="0" err="1">
                    <a:effectLst/>
                  </a:rPr>
                  <a:t>suma</a:t>
                </a:r>
                <a:r>
                  <a:rPr lang="en-US" baseline="0" dirty="0">
                    <a:effectLst/>
                  </a:rPr>
                  <a:t> </a:t>
                </a:r>
                <a:r>
                  <a:rPr lang="en-US" baseline="0" dirty="0" err="1">
                    <a:effectLst/>
                  </a:rPr>
                  <a:t>vectorial</a:t>
                </a:r>
                <a:r>
                  <a:rPr lang="en-US" baseline="0" dirty="0">
                    <a:effectLst/>
                  </a:rPr>
                  <a:t> de </a:t>
                </a:r>
                <a:r>
                  <a:rPr lang="en-US" baseline="0" dirty="0" err="1">
                    <a:effectLst/>
                  </a:rPr>
                  <a:t>los</a:t>
                </a:r>
                <a:r>
                  <a:rPr lang="en-US" baseline="0" dirty="0">
                    <a:effectLst/>
                  </a:rPr>
                  <a:t> components y </a:t>
                </a:r>
                <a:r>
                  <a:rPr lang="en-US" baseline="0" dirty="0" err="1">
                    <a:effectLst/>
                  </a:rPr>
                  <a:t>y</a:t>
                </a:r>
                <a:r>
                  <a:rPr lang="en-US" baseline="0" dirty="0">
                    <a:effectLst/>
                  </a:rPr>
                  <a:t> z </a:t>
                </a:r>
              </a:p>
              <a:p>
                <a:r>
                  <a:rPr lang="en-US" baseline="0" dirty="0">
                    <a:effectLst/>
                  </a:rPr>
                  <a:t> obtiene de los componentes en plano XY y XZ </a:t>
                </a:r>
                <a:r>
                  <a:rPr lang="en-US" baseline="0" dirty="0" err="1">
                    <a:effectLst/>
                  </a:rPr>
                  <a:t>en</a:t>
                </a:r>
                <a:r>
                  <a:rPr lang="en-US" baseline="0" dirty="0">
                    <a:effectLst/>
                  </a:rPr>
                  <a:t> el </a:t>
                </a:r>
                <a:r>
                  <a:rPr lang="en-US" baseline="0" dirty="0" err="1">
                    <a:effectLst/>
                  </a:rPr>
                  <a:t>mismo</a:t>
                </a:r>
                <a:r>
                  <a:rPr lang="en-US" baseline="0" dirty="0">
                    <a:effectLst/>
                  </a:rPr>
                  <a:t> punto </a:t>
                </a:r>
                <a14:m>
                  <m:oMath xmlns:m="http://schemas.openxmlformats.org/officeDocument/2006/math">
                    <m:sSub>
                      <m:sSubPr>
                        <m:ctrlPr>
                          <a:rPr lang="es-MX" i="1" smtClean="0">
                            <a:effectLst/>
                            <a:latin typeface="Cambria Math" panose="02040503050406030204" pitchFamily="18" charset="0"/>
                          </a:rPr>
                        </m:ctrlPr>
                      </m:sSubPr>
                      <m:e>
                        <m:r>
                          <a:rPr lang="es-EC" sz="1800" b="1" i="1">
                            <a:effectLst/>
                            <a:latin typeface="Cambria Math" panose="02040503050406030204" pitchFamily="18" charset="0"/>
                            <a:ea typeface="Calibri" panose="020F0502020204030204" pitchFamily="34" charset="0"/>
                            <a:cs typeface="Times New Roman" panose="02020603050405020304" pitchFamily="18" charset="0"/>
                          </a:rPr>
                          <m:t>𝑴</m:t>
                        </m:r>
                      </m:e>
                      <m:sub>
                        <m:r>
                          <a:rPr lang="es-EC" sz="1800" b="1" i="1">
                            <a:effectLst/>
                            <a:latin typeface="Cambria Math" panose="02040503050406030204" pitchFamily="18" charset="0"/>
                            <a:ea typeface="Calibri" panose="020F0502020204030204" pitchFamily="34" charset="0"/>
                            <a:cs typeface="Times New Roman" panose="02020603050405020304" pitchFamily="18" charset="0"/>
                          </a:rPr>
                          <m:t>𝒕</m:t>
                        </m:r>
                      </m:sub>
                    </m:sSub>
                    <m:r>
                      <a:rPr lang="es-EC" sz="1800" b="1" i="1">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s-MX" i="1">
                            <a:effectLst/>
                            <a:latin typeface="Cambria Math" panose="02040503050406030204" pitchFamily="18" charset="0"/>
                          </a:rPr>
                        </m:ctrlPr>
                      </m:radPr>
                      <m:deg>
                        <m:r>
                          <a:rPr lang="es-EC" sz="1800" b="1" i="1">
                            <a:effectLst/>
                            <a:latin typeface="Cambria Math" panose="02040503050406030204" pitchFamily="18" charset="0"/>
                            <a:ea typeface="Calibri" panose="020F0502020204030204" pitchFamily="34" charset="0"/>
                            <a:cs typeface="Times New Roman" panose="02020603050405020304" pitchFamily="18" charset="0"/>
                          </a:rPr>
                          <m:t>𝟐</m:t>
                        </m:r>
                      </m:deg>
                      <m:e>
                        <m:sSup>
                          <m:sSupPr>
                            <m:ctrlPr>
                              <a:rPr lang="es-MX" i="1">
                                <a:effectLst/>
                                <a:latin typeface="Cambria Math" panose="02040503050406030204" pitchFamily="18" charset="0"/>
                              </a:rPr>
                            </m:ctrlPr>
                          </m:sSupPr>
                          <m:e>
                            <m:sSub>
                              <m:sSubPr>
                                <m:ctrlPr>
                                  <a:rPr lang="es-MX" i="1">
                                    <a:effectLst/>
                                    <a:latin typeface="Cambria Math" panose="02040503050406030204" pitchFamily="18" charset="0"/>
                                  </a:rPr>
                                </m:ctrlPr>
                              </m:sSubPr>
                              <m:e>
                                <m:r>
                                  <a:rPr lang="es-EC" sz="1800" b="1" i="1">
                                    <a:effectLst/>
                                    <a:latin typeface="Cambria Math" panose="02040503050406030204" pitchFamily="18" charset="0"/>
                                    <a:ea typeface="Calibri" panose="020F0502020204030204" pitchFamily="34" charset="0"/>
                                    <a:cs typeface="Times New Roman" panose="02020603050405020304" pitchFamily="18" charset="0"/>
                                  </a:rPr>
                                  <m:t>𝑴</m:t>
                                </m:r>
                              </m:e>
                              <m:sub>
                                <m:r>
                                  <a:rPr lang="es-EC" sz="1800" i="1">
                                    <a:effectLst/>
                                    <a:latin typeface="Cambria Math" panose="02040503050406030204" pitchFamily="18" charset="0"/>
                                    <a:ea typeface="Calibri" panose="020F0502020204030204" pitchFamily="34" charset="0"/>
                                    <a:cs typeface="Times New Roman" panose="02020603050405020304" pitchFamily="18" charset="0"/>
                                  </a:rPr>
                                  <m:t>𝑦</m:t>
                                </m:r>
                              </m:sub>
                            </m:sSub>
                          </m:e>
                          <m:sup>
                            <m:r>
                              <a:rPr lang="es-EC" sz="1800" b="1" i="1">
                                <a:effectLst/>
                                <a:latin typeface="Cambria Math" panose="02040503050406030204" pitchFamily="18" charset="0"/>
                                <a:ea typeface="Calibri" panose="020F0502020204030204" pitchFamily="34" charset="0"/>
                                <a:cs typeface="Times New Roman" panose="02020603050405020304" pitchFamily="18" charset="0"/>
                              </a:rPr>
                              <m:t>𝟐</m:t>
                            </m:r>
                          </m:sup>
                        </m:sSup>
                        <m:r>
                          <a:rPr lang="es-EC" sz="1800" b="1"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s-MX" i="1">
                                <a:effectLst/>
                                <a:latin typeface="Cambria Math" panose="02040503050406030204" pitchFamily="18" charset="0"/>
                              </a:rPr>
                            </m:ctrlPr>
                          </m:sSupPr>
                          <m:e>
                            <m:sSub>
                              <m:sSubPr>
                                <m:ctrlPr>
                                  <a:rPr lang="es-MX" i="1">
                                    <a:effectLst/>
                                    <a:latin typeface="Cambria Math" panose="02040503050406030204" pitchFamily="18" charset="0"/>
                                  </a:rPr>
                                </m:ctrlPr>
                              </m:sSubPr>
                              <m:e>
                                <m:r>
                                  <a:rPr lang="es-EC" sz="1800" b="1" i="1">
                                    <a:effectLst/>
                                    <a:latin typeface="Cambria Math" panose="02040503050406030204" pitchFamily="18" charset="0"/>
                                    <a:ea typeface="Calibri" panose="020F0502020204030204" pitchFamily="34" charset="0"/>
                                    <a:cs typeface="Times New Roman" panose="02020603050405020304" pitchFamily="18" charset="0"/>
                                  </a:rPr>
                                  <m:t>𝑴</m:t>
                                </m:r>
                              </m:e>
                              <m:sub>
                                <m:r>
                                  <a:rPr lang="es-EC" sz="1800" i="1">
                                    <a:effectLst/>
                                    <a:latin typeface="Cambria Math" panose="02040503050406030204" pitchFamily="18" charset="0"/>
                                    <a:ea typeface="Calibri" panose="020F0502020204030204" pitchFamily="34" charset="0"/>
                                    <a:cs typeface="Times New Roman" panose="02020603050405020304" pitchFamily="18" charset="0"/>
                                  </a:rPr>
                                  <m:t>𝑧</m:t>
                                </m:r>
                              </m:sub>
                            </m:sSub>
                          </m:e>
                          <m:sup>
                            <m:r>
                              <a:rPr lang="es-EC" sz="1800" b="1" i="1">
                                <a:effectLst/>
                                <a:latin typeface="Cambria Math" panose="02040503050406030204" pitchFamily="18" charset="0"/>
                                <a:ea typeface="Calibri" panose="020F0502020204030204" pitchFamily="34" charset="0"/>
                                <a:cs typeface="Times New Roman" panose="02020603050405020304" pitchFamily="18" charset="0"/>
                              </a:rPr>
                              <m:t>𝟐</m:t>
                            </m:r>
                          </m:sup>
                        </m:sSup>
                      </m:e>
                    </m:rad>
                  </m:oMath>
                </a14:m>
                <a:r>
                  <a:rPr lang="es-MX" dirty="0"/>
                  <a:t> </a:t>
                </a:r>
              </a:p>
              <a:p>
                <a:r>
                  <a:rPr lang="es-MX" dirty="0" err="1"/>
                  <a:t>Vt</a:t>
                </a:r>
                <a:r>
                  <a:rPr lang="es-MX" dirty="0"/>
                  <a:t> es igual </a:t>
                </a:r>
              </a:p>
            </p:txBody>
          </p:sp>
        </mc:Choice>
        <mc:Fallback xmlns="">
          <p:sp>
            <p:nvSpPr>
              <p:cNvPr id="3" name="Marcador de notas 2"/>
              <p:cNvSpPr>
                <a:spLocks noGrp="1"/>
              </p:cNvSpPr>
              <p:nvPr>
                <p:ph type="body" idx="1"/>
              </p:nvPr>
            </p:nvSpPr>
            <p:spPr/>
            <p:txBody>
              <a:bodyPr/>
              <a:lstStyle/>
              <a:p>
                <a:r>
                  <a:rPr lang="en-US" dirty="0" err="1"/>
                  <a:t>Simulado</a:t>
                </a:r>
                <a:r>
                  <a:rPr lang="en-US" dirty="0"/>
                  <a:t> con SAP2000</a:t>
                </a:r>
              </a:p>
              <a:p>
                <a:r>
                  <a:rPr lang="en-US" dirty="0">
                    <a:effectLst/>
                  </a:rPr>
                  <a:t>Momento</a:t>
                </a:r>
                <a:r>
                  <a:rPr lang="en-US" baseline="0" dirty="0">
                    <a:effectLst/>
                  </a:rPr>
                  <a:t> total se obtiene de los componentes en plano XY y XZ </a:t>
                </a:r>
                <a:r>
                  <a:rPr lang="en-US" baseline="0" dirty="0" err="1">
                    <a:effectLst/>
                  </a:rPr>
                  <a:t>en</a:t>
                </a:r>
                <a:r>
                  <a:rPr lang="en-US" baseline="0" dirty="0">
                    <a:effectLst/>
                  </a:rPr>
                  <a:t> </a:t>
                </a:r>
                <a:r>
                  <a:rPr lang="en-US" baseline="0" dirty="0" err="1">
                    <a:effectLst/>
                  </a:rPr>
                  <a:t>el</a:t>
                </a:r>
                <a:r>
                  <a:rPr lang="en-US" baseline="0" dirty="0">
                    <a:effectLst/>
                  </a:rPr>
                  <a:t> </a:t>
                </a:r>
                <a:r>
                  <a:rPr lang="en-US" baseline="0" dirty="0" err="1">
                    <a:effectLst/>
                  </a:rPr>
                  <a:t>mismo</a:t>
                </a:r>
                <a:r>
                  <a:rPr lang="en-US" baseline="0" dirty="0">
                    <a:effectLst/>
                  </a:rPr>
                  <a:t> punto </a:t>
                </a:r>
                <a:r>
                  <a:rPr lang="es-EC" sz="1800" b="1" i="0">
                    <a:effectLst/>
                    <a:latin typeface="Cambria Math" panose="02040503050406030204" pitchFamily="18" charset="0"/>
                    <a:ea typeface="Calibri" panose="020F0502020204030204" pitchFamily="34" charset="0"/>
                    <a:cs typeface="Times New Roman" panose="02020603050405020304" pitchFamily="18" charset="0"/>
                  </a:rPr>
                  <a:t>𝑴</a:t>
                </a:r>
                <a:r>
                  <a:rPr lang="es-MX" sz="1800" b="1" i="0">
                    <a:effectLst/>
                    <a:latin typeface="Cambria Math" panose="02040503050406030204" pitchFamily="18" charset="0"/>
                    <a:ea typeface="Calibri" panose="020F0502020204030204" pitchFamily="34" charset="0"/>
                    <a:cs typeface="Times New Roman" panose="02020603050405020304" pitchFamily="18" charset="0"/>
                  </a:rPr>
                  <a:t>_</a:t>
                </a:r>
                <a:r>
                  <a:rPr lang="es-EC" sz="1800" b="1" i="0">
                    <a:effectLst/>
                    <a:latin typeface="Cambria Math" panose="02040503050406030204" pitchFamily="18" charset="0"/>
                    <a:ea typeface="Calibri" panose="020F0502020204030204" pitchFamily="34" charset="0"/>
                    <a:cs typeface="Times New Roman" panose="02020603050405020304" pitchFamily="18" charset="0"/>
                  </a:rPr>
                  <a:t>𝒕=</a:t>
                </a:r>
                <a:r>
                  <a:rPr lang="es-MX" i="0">
                    <a:effectLst/>
                    <a:latin typeface="Cambria Math" panose="02040503050406030204" pitchFamily="18" charset="0"/>
                  </a:rPr>
                  <a:t>√(</a:t>
                </a:r>
                <a:r>
                  <a:rPr lang="es-EC" sz="1800" b="1" i="0">
                    <a:effectLst/>
                    <a:latin typeface="Cambria Math" panose="02040503050406030204" pitchFamily="18" charset="0"/>
                    <a:ea typeface="Calibri" panose="020F0502020204030204" pitchFamily="34" charset="0"/>
                    <a:cs typeface="Times New Roman" panose="02020603050405020304" pitchFamily="18" charset="0"/>
                  </a:rPr>
                  <a:t>𝟐&amp;</a:t>
                </a:r>
                <a:r>
                  <a:rPr lang="es-MX" sz="1800" b="1" i="0">
                    <a:effectLst/>
                    <a:latin typeface="Cambria Math" panose="02040503050406030204" pitchFamily="18" charset="0"/>
                    <a:ea typeface="Calibri" panose="020F0502020204030204" pitchFamily="34" charset="0"/>
                    <a:cs typeface="Times New Roman" panose="02020603050405020304" pitchFamily="18" charset="0"/>
                  </a:rPr>
                  <a:t>〖</a:t>
                </a:r>
                <a:r>
                  <a:rPr lang="es-EC" sz="1800" b="1" i="0">
                    <a:effectLst/>
                    <a:latin typeface="Cambria Math" panose="02040503050406030204" pitchFamily="18" charset="0"/>
                    <a:ea typeface="Calibri" panose="020F0502020204030204" pitchFamily="34" charset="0"/>
                    <a:cs typeface="Times New Roman" panose="02020603050405020304" pitchFamily="18" charset="0"/>
                  </a:rPr>
                  <a:t>𝑴</a:t>
                </a:r>
                <a:r>
                  <a:rPr lang="es-MX" sz="1800" b="1" i="0">
                    <a:effectLst/>
                    <a:latin typeface="Cambria Math" panose="02040503050406030204" pitchFamily="18" charset="0"/>
                    <a:ea typeface="Calibri" panose="020F0502020204030204" pitchFamily="34" charset="0"/>
                    <a:cs typeface="Times New Roman" panose="02020603050405020304" pitchFamily="18" charset="0"/>
                  </a:rPr>
                  <a:t>_</a:t>
                </a:r>
                <a:r>
                  <a:rPr lang="es-EC" sz="1800" i="0">
                    <a:effectLst/>
                    <a:latin typeface="Cambria Math" panose="02040503050406030204" pitchFamily="18" charset="0"/>
                    <a:ea typeface="Calibri" panose="020F0502020204030204" pitchFamily="34" charset="0"/>
                    <a:cs typeface="Times New Roman" panose="02020603050405020304" pitchFamily="18" charset="0"/>
                  </a:rPr>
                  <a:t>𝑦</a:t>
                </a:r>
                <a:r>
                  <a:rPr lang="es-MX" sz="1800" i="0">
                    <a:effectLst/>
                    <a:latin typeface="Cambria Math" panose="02040503050406030204" pitchFamily="18" charset="0"/>
                    <a:ea typeface="Calibri" panose="020F0502020204030204" pitchFamily="34" charset="0"/>
                    <a:cs typeface="Times New Roman" panose="02020603050405020304" pitchFamily="18" charset="0"/>
                  </a:rPr>
                  <a:t>〗^</a:t>
                </a:r>
                <a:r>
                  <a:rPr lang="es-EC" sz="1800" b="1" i="0">
                    <a:effectLst/>
                    <a:latin typeface="Cambria Math" panose="02040503050406030204" pitchFamily="18" charset="0"/>
                    <a:ea typeface="Calibri" panose="020F0502020204030204" pitchFamily="34" charset="0"/>
                    <a:cs typeface="Times New Roman" panose="02020603050405020304" pitchFamily="18" charset="0"/>
                  </a:rPr>
                  <a:t>𝟐+</a:t>
                </a:r>
                <a:r>
                  <a:rPr lang="es-MX" sz="1800" b="1" i="0">
                    <a:effectLst/>
                    <a:latin typeface="Cambria Math" panose="02040503050406030204" pitchFamily="18" charset="0"/>
                    <a:ea typeface="Calibri" panose="020F0502020204030204" pitchFamily="34" charset="0"/>
                    <a:cs typeface="Times New Roman" panose="02020603050405020304" pitchFamily="18" charset="0"/>
                  </a:rPr>
                  <a:t>〖</a:t>
                </a:r>
                <a:r>
                  <a:rPr lang="es-EC" sz="1800" b="1" i="0">
                    <a:effectLst/>
                    <a:latin typeface="Cambria Math" panose="02040503050406030204" pitchFamily="18" charset="0"/>
                    <a:ea typeface="Calibri" panose="020F0502020204030204" pitchFamily="34" charset="0"/>
                    <a:cs typeface="Times New Roman" panose="02020603050405020304" pitchFamily="18" charset="0"/>
                  </a:rPr>
                  <a:t>𝑴</a:t>
                </a:r>
                <a:r>
                  <a:rPr lang="es-MX" sz="1800" b="1" i="0">
                    <a:effectLst/>
                    <a:latin typeface="Cambria Math" panose="02040503050406030204" pitchFamily="18" charset="0"/>
                    <a:ea typeface="Calibri" panose="020F0502020204030204" pitchFamily="34" charset="0"/>
                    <a:cs typeface="Times New Roman" panose="02020603050405020304" pitchFamily="18" charset="0"/>
                  </a:rPr>
                  <a:t>_</a:t>
                </a:r>
                <a:r>
                  <a:rPr lang="es-EC" sz="1800" i="0">
                    <a:effectLst/>
                    <a:latin typeface="Cambria Math" panose="02040503050406030204" pitchFamily="18" charset="0"/>
                    <a:ea typeface="Calibri" panose="020F0502020204030204" pitchFamily="34" charset="0"/>
                    <a:cs typeface="Times New Roman" panose="02020603050405020304" pitchFamily="18" charset="0"/>
                  </a:rPr>
                  <a:t>𝑧</a:t>
                </a:r>
                <a:r>
                  <a:rPr lang="es-MX" sz="1800" i="0">
                    <a:effectLst/>
                    <a:latin typeface="Cambria Math" panose="02040503050406030204" pitchFamily="18" charset="0"/>
                    <a:ea typeface="Calibri" panose="020F0502020204030204" pitchFamily="34" charset="0"/>
                    <a:cs typeface="Times New Roman" panose="02020603050405020304" pitchFamily="18" charset="0"/>
                  </a:rPr>
                  <a:t>〗^</a:t>
                </a:r>
                <a:r>
                  <a:rPr lang="es-EC" sz="1800" b="1" i="0">
                    <a:effectLst/>
                    <a:latin typeface="Cambria Math" panose="02040503050406030204" pitchFamily="18" charset="0"/>
                    <a:ea typeface="Calibri" panose="020F0502020204030204" pitchFamily="34" charset="0"/>
                    <a:cs typeface="Times New Roman" panose="02020603050405020304" pitchFamily="18" charset="0"/>
                  </a:rPr>
                  <a:t>𝟐 </a:t>
                </a:r>
                <a:r>
                  <a:rPr lang="es-MX" sz="1800" b="1" i="0">
                    <a:effectLst/>
                    <a:latin typeface="Cambria Math" panose="02040503050406030204" pitchFamily="18" charset="0"/>
                    <a:ea typeface="Calibri" panose="020F0502020204030204" pitchFamily="34" charset="0"/>
                    <a:cs typeface="Times New Roman" panose="02020603050405020304" pitchFamily="18" charset="0"/>
                  </a:rPr>
                  <a:t>)</a:t>
                </a:r>
                <a:r>
                  <a:rPr lang="es-MX" dirty="0"/>
                  <a:t> </a:t>
                </a:r>
              </a:p>
              <a:p>
                <a:r>
                  <a:rPr lang="es-MX" dirty="0" err="1"/>
                  <a:t>Vt</a:t>
                </a:r>
                <a:r>
                  <a:rPr lang="es-MX" dirty="0"/>
                  <a:t> es igual </a:t>
                </a:r>
              </a:p>
            </p:txBody>
          </p:sp>
        </mc:Fallback>
      </mc:AlternateContent>
      <p:sp>
        <p:nvSpPr>
          <p:cNvPr id="4" name="Marcador de número de diapositiva 3"/>
          <p:cNvSpPr>
            <a:spLocks noGrp="1"/>
          </p:cNvSpPr>
          <p:nvPr>
            <p:ph type="sldNum" sz="quarter" idx="5"/>
          </p:nvPr>
        </p:nvSpPr>
        <p:spPr/>
        <p:txBody>
          <a:bodyPr/>
          <a:lstStyle/>
          <a:p>
            <a:fld id="{4DAB2BB2-463C-4078-8D0B-A3F5214F2728}" type="slidenum">
              <a:rPr lang="es-MX" smtClean="0"/>
              <a:t>19</a:t>
            </a:fld>
            <a:endParaRPr lang="es-MX"/>
          </a:p>
        </p:txBody>
      </p:sp>
    </p:spTree>
    <p:extLst>
      <p:ext uri="{BB962C8B-B14F-4D97-AF65-F5344CB8AC3E}">
        <p14:creationId xmlns:p14="http://schemas.microsoft.com/office/powerpoint/2010/main" val="638983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3. Se encuentra</a:t>
            </a:r>
            <a:r>
              <a:rPr lang="es-ES" baseline="0" dirty="0"/>
              <a:t> la resistencia básica de fatiga de ejes con los datos del material en este caso AISI 1045 </a:t>
            </a:r>
          </a:p>
          <a:p>
            <a:r>
              <a:rPr lang="es-ES" baseline="0" dirty="0"/>
              <a:t>4. Se encuentra el factor de tamaño según un diámetro inicial de diseño, recordando que este eje fue reutilizado de al anterior estación de gofrado este diámetro ya era conocido </a:t>
            </a:r>
            <a:endParaRPr lang="en-US" dirty="0"/>
          </a:p>
          <a:p>
            <a:r>
              <a:rPr lang="en-US" dirty="0" err="1"/>
              <a:t>Sy</a:t>
            </a:r>
            <a:r>
              <a:rPr lang="en-US" dirty="0"/>
              <a:t>→ </a:t>
            </a:r>
            <a:r>
              <a:rPr lang="en-US" dirty="0" err="1"/>
              <a:t>esfuerzo</a:t>
            </a:r>
            <a:r>
              <a:rPr lang="en-US" dirty="0"/>
              <a:t> de </a:t>
            </a:r>
            <a:r>
              <a:rPr lang="en-US" dirty="0" err="1"/>
              <a:t>fluencia</a:t>
            </a:r>
            <a:endParaRPr lang="en-US" dirty="0"/>
          </a:p>
          <a:p>
            <a:r>
              <a:rPr lang="en-US" dirty="0" err="1"/>
              <a:t>Su</a:t>
            </a:r>
            <a:r>
              <a:rPr lang="en-US" dirty="0"/>
              <a:t>→ </a:t>
            </a:r>
            <a:r>
              <a:rPr lang="en-US" dirty="0" err="1"/>
              <a:t>esfuerzo</a:t>
            </a:r>
            <a:r>
              <a:rPr lang="en-US" dirty="0"/>
              <a:t> ultimo de </a:t>
            </a:r>
            <a:r>
              <a:rPr lang="en-US" dirty="0" err="1"/>
              <a:t>fluencia</a:t>
            </a:r>
            <a:endParaRPr lang="en-US" dirty="0"/>
          </a:p>
          <a:p>
            <a:endParaRPr lang="en-US" dirty="0"/>
          </a:p>
          <a:p>
            <a:r>
              <a:rPr lang="en-US" b="1" dirty="0"/>
              <a:t>Sn:</a:t>
            </a:r>
            <a:r>
              <a:rPr lang="en-US" b="0" dirty="0"/>
              <a:t> La </a:t>
            </a:r>
            <a:r>
              <a:rPr lang="en-US" b="0" dirty="0" err="1"/>
              <a:t>curva</a:t>
            </a:r>
            <a:r>
              <a:rPr lang="en-US" b="0" dirty="0"/>
              <a:t> </a:t>
            </a:r>
            <a:r>
              <a:rPr lang="en-US" b="0" dirty="0" err="1"/>
              <a:t>escogida</a:t>
            </a:r>
            <a:r>
              <a:rPr lang="en-US" b="0" dirty="0"/>
              <a:t> la de </a:t>
            </a:r>
            <a:r>
              <a:rPr lang="en-US" b="0" dirty="0" err="1"/>
              <a:t>mecanizado</a:t>
            </a:r>
            <a:r>
              <a:rPr lang="en-US" b="0" dirty="0"/>
              <a:t> </a:t>
            </a:r>
            <a:r>
              <a:rPr lang="en-US" b="0" dirty="0" err="1"/>
              <a:t>en</a:t>
            </a:r>
            <a:r>
              <a:rPr lang="en-US" b="0" dirty="0"/>
              <a:t> </a:t>
            </a:r>
            <a:r>
              <a:rPr lang="en-US" b="0" dirty="0" err="1"/>
              <a:t>frío</a:t>
            </a:r>
            <a:r>
              <a:rPr lang="en-US" b="0" dirty="0"/>
              <a:t> (</a:t>
            </a:r>
            <a:r>
              <a:rPr lang="en-US" b="0" dirty="0" err="1"/>
              <a:t>matweb</a:t>
            </a:r>
            <a:r>
              <a:rPr lang="en-US" b="0" dirty="0"/>
              <a:t>) y </a:t>
            </a:r>
            <a:r>
              <a:rPr lang="en-US" b="0" dirty="0" err="1"/>
              <a:t>en</a:t>
            </a:r>
            <a:r>
              <a:rPr lang="en-US" b="0" dirty="0"/>
              <a:t> x </a:t>
            </a:r>
            <a:r>
              <a:rPr lang="en-US" b="0" dirty="0" err="1"/>
              <a:t>el</a:t>
            </a:r>
            <a:r>
              <a:rPr lang="en-US" b="0" dirty="0"/>
              <a:t> valor de </a:t>
            </a:r>
            <a:r>
              <a:rPr lang="en-US" b="0" dirty="0" err="1"/>
              <a:t>Su</a:t>
            </a:r>
            <a:r>
              <a:rPr lang="en-US" b="0" dirty="0"/>
              <a:t> [</a:t>
            </a:r>
            <a:r>
              <a:rPr lang="en-US" b="0" dirty="0" err="1"/>
              <a:t>ksi</a:t>
            </a:r>
            <a:r>
              <a:rPr lang="en-US" b="0" dirty="0"/>
              <a:t>]</a:t>
            </a:r>
            <a:endParaRPr lang="en-US" b="1" dirty="0"/>
          </a:p>
          <a:p>
            <a:r>
              <a:rPr lang="es-MX" dirty="0"/>
              <a:t>Diámetro estimado de 1’’ para el cálculo → rango 0.3 a 2 in</a:t>
            </a:r>
          </a:p>
        </p:txBody>
      </p:sp>
      <p:sp>
        <p:nvSpPr>
          <p:cNvPr id="4" name="Marcador de número de diapositiva 3"/>
          <p:cNvSpPr>
            <a:spLocks noGrp="1"/>
          </p:cNvSpPr>
          <p:nvPr>
            <p:ph type="sldNum" sz="quarter" idx="5"/>
          </p:nvPr>
        </p:nvSpPr>
        <p:spPr/>
        <p:txBody>
          <a:bodyPr/>
          <a:lstStyle/>
          <a:p>
            <a:fld id="{4DAB2BB2-463C-4078-8D0B-A3F5214F2728}" type="slidenum">
              <a:rPr lang="es-MX" smtClean="0"/>
              <a:t>20</a:t>
            </a:fld>
            <a:endParaRPr lang="es-MX"/>
          </a:p>
        </p:txBody>
      </p:sp>
    </p:spTree>
    <p:extLst>
      <p:ext uri="{BB962C8B-B14F-4D97-AF65-F5344CB8AC3E}">
        <p14:creationId xmlns:p14="http://schemas.microsoft.com/office/powerpoint/2010/main" val="3262897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5. Se </a:t>
            </a:r>
            <a:r>
              <a:rPr lang="es-ES" dirty="0" err="1"/>
              <a:t>edetermina</a:t>
            </a:r>
            <a:r>
              <a:rPr lang="es-ES" dirty="0"/>
              <a:t> un</a:t>
            </a:r>
            <a:r>
              <a:rPr lang="es-ES" baseline="0" dirty="0"/>
              <a:t> factor de confiabilidad para el diseño del eje  0.9 </a:t>
            </a:r>
          </a:p>
          <a:p>
            <a:r>
              <a:rPr lang="es-ES" baseline="0" dirty="0"/>
              <a:t>6. Se aplica la </a:t>
            </a:r>
            <a:r>
              <a:rPr lang="es-ES" baseline="0" dirty="0" err="1"/>
              <a:t>ecuanción</a:t>
            </a:r>
            <a:r>
              <a:rPr lang="es-ES" baseline="0" dirty="0"/>
              <a:t> presentada para el cálculo mínimo del eje con los datos presenten en la tabla resumen </a:t>
            </a:r>
            <a:endParaRPr lang="en-US" dirty="0"/>
          </a:p>
          <a:p>
            <a:r>
              <a:rPr lang="en-US" dirty="0" err="1"/>
              <a:t>Kt</a:t>
            </a:r>
            <a:r>
              <a:rPr lang="en-US" dirty="0"/>
              <a:t>→ </a:t>
            </a:r>
            <a:r>
              <a:rPr lang="en-US" dirty="0" err="1"/>
              <a:t>concentrador</a:t>
            </a:r>
            <a:r>
              <a:rPr lang="en-US" dirty="0"/>
              <a:t> de </a:t>
            </a:r>
            <a:r>
              <a:rPr lang="en-US" dirty="0" err="1"/>
              <a:t>esfuerzos</a:t>
            </a:r>
            <a:r>
              <a:rPr lang="en-US" dirty="0"/>
              <a:t/>
            </a:r>
            <a:br>
              <a:rPr lang="en-US" dirty="0"/>
            </a:br>
            <a:r>
              <a:rPr lang="en-US" dirty="0"/>
              <a:t>Sn→ Resistencia </a:t>
            </a:r>
            <a:r>
              <a:rPr lang="en-US" dirty="0" err="1"/>
              <a:t>básica</a:t>
            </a:r>
            <a:r>
              <a:rPr lang="en-US" dirty="0"/>
              <a:t> de </a:t>
            </a:r>
            <a:r>
              <a:rPr lang="en-US" dirty="0" err="1"/>
              <a:t>fatiga</a:t>
            </a:r>
            <a:r>
              <a:rPr lang="en-US" dirty="0"/>
              <a:t> </a:t>
            </a:r>
            <a:r>
              <a:rPr lang="en-US" dirty="0" err="1"/>
              <a:t>en</a:t>
            </a:r>
            <a:r>
              <a:rPr lang="en-US" dirty="0"/>
              <a:t> </a:t>
            </a:r>
            <a:r>
              <a:rPr lang="en-US" dirty="0" err="1"/>
              <a:t>ejes</a:t>
            </a:r>
            <a:endParaRPr lang="en-US" dirty="0"/>
          </a:p>
          <a:p>
            <a:r>
              <a:rPr lang="en-US" dirty="0"/>
              <a:t>Cs→ factor de </a:t>
            </a:r>
            <a:r>
              <a:rPr lang="en-US" dirty="0" err="1"/>
              <a:t>tamaño</a:t>
            </a:r>
            <a:endParaRPr lang="en-US" dirty="0"/>
          </a:p>
          <a:p>
            <a:r>
              <a:rPr lang="en-US" dirty="0"/>
              <a:t>M→ </a:t>
            </a:r>
            <a:r>
              <a:rPr lang="en-US" dirty="0" err="1"/>
              <a:t>momento</a:t>
            </a:r>
            <a:r>
              <a:rPr lang="en-US" dirty="0"/>
              <a:t> </a:t>
            </a:r>
            <a:r>
              <a:rPr lang="en-US" dirty="0" err="1"/>
              <a:t>flector</a:t>
            </a:r>
            <a:r>
              <a:rPr lang="en-US" dirty="0"/>
              <a:t> total</a:t>
            </a:r>
          </a:p>
          <a:p>
            <a:r>
              <a:rPr lang="en-US" dirty="0"/>
              <a:t>N→ factor de </a:t>
            </a:r>
            <a:r>
              <a:rPr lang="en-US" dirty="0" err="1"/>
              <a:t>seguridad</a:t>
            </a:r>
            <a:endParaRPr lang="en-US" dirty="0"/>
          </a:p>
          <a:p>
            <a:r>
              <a:rPr lang="en-US" dirty="0"/>
              <a:t>Sy→ </a:t>
            </a:r>
            <a:r>
              <a:rPr lang="en-US" dirty="0" err="1"/>
              <a:t>esfuerzo</a:t>
            </a:r>
            <a:r>
              <a:rPr lang="en-US" dirty="0"/>
              <a:t> a </a:t>
            </a:r>
            <a:r>
              <a:rPr lang="en-US" dirty="0" err="1"/>
              <a:t>fluencia</a:t>
            </a:r>
            <a:endParaRPr lang="en-US" dirty="0"/>
          </a:p>
          <a:p>
            <a:r>
              <a:rPr lang="en-US" dirty="0"/>
              <a:t>T→ torque</a:t>
            </a:r>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21</a:t>
            </a:fld>
            <a:endParaRPr lang="es-MX"/>
          </a:p>
        </p:txBody>
      </p:sp>
    </p:spTree>
    <p:extLst>
      <p:ext uri="{BB962C8B-B14F-4D97-AF65-F5344CB8AC3E}">
        <p14:creationId xmlns:p14="http://schemas.microsoft.com/office/powerpoint/2010/main" val="3412221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n-US" b="0" dirty="0"/>
              <a:t>La </a:t>
            </a:r>
            <a:r>
              <a:rPr lang="en-US" b="0" dirty="0" err="1"/>
              <a:t>importancia</a:t>
            </a:r>
            <a:r>
              <a:rPr lang="en-US" b="0" dirty="0"/>
              <a:t> se </a:t>
            </a:r>
            <a:r>
              <a:rPr lang="en-US" b="0" dirty="0" err="1"/>
              <a:t>enfoca</a:t>
            </a:r>
            <a:r>
              <a:rPr lang="en-US" b="0" dirty="0"/>
              <a:t> </a:t>
            </a:r>
            <a:r>
              <a:rPr lang="en-US" b="0" dirty="0" err="1"/>
              <a:t>en</a:t>
            </a:r>
            <a:r>
              <a:rPr lang="en-US" b="0" dirty="0"/>
              <a:t> 4 </a:t>
            </a:r>
            <a:r>
              <a:rPr lang="en-US" b="0" dirty="0" err="1"/>
              <a:t>aspectos</a:t>
            </a:r>
            <a:r>
              <a:rPr lang="en-US" b="0" dirty="0"/>
              <a:t>, 1. </a:t>
            </a:r>
            <a:r>
              <a:rPr lang="en-US" b="0" dirty="0" err="1"/>
              <a:t>el</a:t>
            </a:r>
            <a:r>
              <a:rPr lang="en-US" b="0" dirty="0"/>
              <a:t> </a:t>
            </a:r>
            <a:r>
              <a:rPr lang="en-US" b="0" dirty="0" err="1"/>
              <a:t>consumo</a:t>
            </a:r>
            <a:r>
              <a:rPr lang="en-US" b="0" dirty="0"/>
              <a:t> de </a:t>
            </a:r>
            <a:r>
              <a:rPr lang="en-US" b="0" dirty="0" err="1"/>
              <a:t>tiempo</a:t>
            </a:r>
            <a:r>
              <a:rPr lang="en-US" b="0" dirty="0"/>
              <a:t> </a:t>
            </a:r>
            <a:r>
              <a:rPr lang="en-US" b="0" dirty="0" err="1"/>
              <a:t>pues</a:t>
            </a:r>
            <a:r>
              <a:rPr lang="en-US" b="0" dirty="0"/>
              <a:t> se Evita </a:t>
            </a:r>
            <a:r>
              <a:rPr lang="en-US" b="0" dirty="0" err="1"/>
              <a:t>el</a:t>
            </a:r>
            <a:r>
              <a:rPr lang="en-US" b="0" dirty="0"/>
              <a:t> </a:t>
            </a:r>
            <a:r>
              <a:rPr lang="en-US" b="0" dirty="0" err="1"/>
              <a:t>transporte</a:t>
            </a:r>
            <a:r>
              <a:rPr lang="en-US" b="0" dirty="0"/>
              <a:t> de </a:t>
            </a:r>
            <a:r>
              <a:rPr lang="en-US" b="0" dirty="0" err="1"/>
              <a:t>bobinas</a:t>
            </a:r>
            <a:r>
              <a:rPr lang="en-US" b="0" dirty="0"/>
              <a:t> </a:t>
            </a:r>
            <a:r>
              <a:rPr lang="en-US" b="0" dirty="0" err="1"/>
              <a:t>semielaboradas</a:t>
            </a:r>
            <a:r>
              <a:rPr lang="en-US" b="0" dirty="0"/>
              <a:t> </a:t>
            </a:r>
            <a:r>
              <a:rPr lang="en-US" b="0" dirty="0" err="1"/>
              <a:t>hacia</a:t>
            </a:r>
            <a:r>
              <a:rPr lang="en-US" b="0" dirty="0"/>
              <a:t> un sitio de </a:t>
            </a:r>
            <a:r>
              <a:rPr lang="en-US" b="0" dirty="0" err="1"/>
              <a:t>almacenamiento</a:t>
            </a:r>
            <a:r>
              <a:rPr lang="en-US" b="0" dirty="0"/>
              <a:t> y posterior sitio de laminación, </a:t>
            </a:r>
            <a:r>
              <a:rPr lang="en-US" b="0" dirty="0" err="1"/>
              <a:t>además</a:t>
            </a:r>
            <a:r>
              <a:rPr lang="en-US" b="0" dirty="0"/>
              <a:t> se </a:t>
            </a:r>
            <a:r>
              <a:rPr lang="en-US" b="0" dirty="0" err="1"/>
              <a:t>reducen</a:t>
            </a:r>
            <a:r>
              <a:rPr lang="en-US" b="0" dirty="0"/>
              <a:t> las </a:t>
            </a:r>
            <a:r>
              <a:rPr lang="en-US" b="0" dirty="0" err="1"/>
              <a:t>pausas</a:t>
            </a:r>
            <a:r>
              <a:rPr lang="en-US" b="0" dirty="0"/>
              <a:t> para empate, para </a:t>
            </a:r>
            <a:r>
              <a:rPr lang="en-US" b="0" dirty="0" err="1"/>
              <a:t>calibrar</a:t>
            </a:r>
            <a:r>
              <a:rPr lang="en-US" b="0" dirty="0"/>
              <a:t> y para </a:t>
            </a:r>
            <a:r>
              <a:rPr lang="en-US" b="0" dirty="0" err="1"/>
              <a:t>estabilizar</a:t>
            </a:r>
            <a:r>
              <a:rPr lang="en-US" b="0" dirty="0"/>
              <a:t> la </a:t>
            </a:r>
            <a:r>
              <a:rPr lang="en-US" b="0" dirty="0" err="1"/>
              <a:t>velocidad</a:t>
            </a:r>
            <a:r>
              <a:rPr lang="en-US" b="0" dirty="0"/>
              <a:t>. </a:t>
            </a:r>
            <a:r>
              <a:rPr lang="en-US" b="0" dirty="0" err="1"/>
              <a:t>En</a:t>
            </a:r>
            <a:r>
              <a:rPr lang="en-US" b="0" dirty="0"/>
              <a:t> Segundo, se </a:t>
            </a:r>
            <a:r>
              <a:rPr lang="en-US" b="0" dirty="0" err="1"/>
              <a:t>focaliza</a:t>
            </a:r>
            <a:r>
              <a:rPr lang="en-US" b="0" dirty="0"/>
              <a:t> </a:t>
            </a:r>
            <a:r>
              <a:rPr lang="en-US" b="0" dirty="0" err="1"/>
              <a:t>en</a:t>
            </a:r>
            <a:r>
              <a:rPr lang="en-US" b="0" dirty="0"/>
              <a:t> </a:t>
            </a:r>
            <a:r>
              <a:rPr lang="en-US" b="0" dirty="0" err="1"/>
              <a:t>el</a:t>
            </a:r>
            <a:r>
              <a:rPr lang="en-US" b="0" dirty="0"/>
              <a:t> </a:t>
            </a:r>
            <a:r>
              <a:rPr lang="en-US" b="0" dirty="0" err="1"/>
              <a:t>desperdicio</a:t>
            </a:r>
            <a:r>
              <a:rPr lang="en-US" b="0" dirty="0"/>
              <a:t> </a:t>
            </a:r>
            <a:r>
              <a:rPr lang="en-US" b="0" dirty="0" err="1"/>
              <a:t>pues</a:t>
            </a:r>
            <a:r>
              <a:rPr lang="en-US" b="0" dirty="0"/>
              <a:t> al </a:t>
            </a:r>
            <a:r>
              <a:rPr lang="en-US" b="0" dirty="0" err="1"/>
              <a:t>reducir</a:t>
            </a:r>
            <a:r>
              <a:rPr lang="en-US" b="0" dirty="0"/>
              <a:t> </a:t>
            </a:r>
            <a:r>
              <a:rPr lang="en-US" b="0" dirty="0" err="1"/>
              <a:t>empalme</a:t>
            </a:r>
            <a:r>
              <a:rPr lang="en-US" b="0" dirty="0"/>
              <a:t> se Evita </a:t>
            </a:r>
            <a:r>
              <a:rPr lang="en-US" b="0" dirty="0" err="1"/>
              <a:t>el</a:t>
            </a:r>
            <a:r>
              <a:rPr lang="en-US" b="0" dirty="0"/>
              <a:t> </a:t>
            </a:r>
            <a:r>
              <a:rPr lang="en-US" b="0" dirty="0" err="1"/>
              <a:t>uso</a:t>
            </a:r>
            <a:r>
              <a:rPr lang="en-US" b="0" dirty="0"/>
              <a:t> </a:t>
            </a:r>
            <a:r>
              <a:rPr lang="en-US" b="0" dirty="0" err="1"/>
              <a:t>excesivo</a:t>
            </a:r>
            <a:r>
              <a:rPr lang="en-US" b="0" dirty="0"/>
              <a:t> de </a:t>
            </a:r>
            <a:r>
              <a:rPr lang="en-US" b="0" dirty="0" err="1"/>
              <a:t>cinta</a:t>
            </a:r>
            <a:r>
              <a:rPr lang="en-US" b="0" dirty="0"/>
              <a:t> </a:t>
            </a:r>
            <a:r>
              <a:rPr lang="en-US" b="0" dirty="0" err="1"/>
              <a:t>adhesiva</a:t>
            </a:r>
            <a:r>
              <a:rPr lang="en-US" b="0" dirty="0"/>
              <a:t> y </a:t>
            </a:r>
            <a:r>
              <a:rPr lang="en-US" b="0" dirty="0" err="1"/>
              <a:t>ahora</a:t>
            </a:r>
            <a:r>
              <a:rPr lang="en-US" b="0" dirty="0"/>
              <a:t> se </a:t>
            </a:r>
            <a:r>
              <a:rPr lang="en-US" b="0" dirty="0" err="1"/>
              <a:t>calibra</a:t>
            </a:r>
            <a:r>
              <a:rPr lang="en-US" b="0" dirty="0"/>
              <a:t> </a:t>
            </a:r>
            <a:r>
              <a:rPr lang="en-US" b="0" dirty="0" err="1"/>
              <a:t>el</a:t>
            </a:r>
            <a:r>
              <a:rPr lang="en-US" b="0" dirty="0"/>
              <a:t> 0.40% de </a:t>
            </a:r>
            <a:r>
              <a:rPr lang="en-US" b="0" dirty="0" err="1"/>
              <a:t>veces</a:t>
            </a:r>
            <a:r>
              <a:rPr lang="en-US" b="0" dirty="0"/>
              <a:t> que antes y de </a:t>
            </a:r>
            <a:r>
              <a:rPr lang="en-US" b="0" dirty="0" err="1"/>
              <a:t>cada</a:t>
            </a:r>
            <a:r>
              <a:rPr lang="en-US" b="0" dirty="0"/>
              <a:t> Calibración se </a:t>
            </a:r>
            <a:r>
              <a:rPr lang="en-US" b="0" dirty="0" err="1"/>
              <a:t>tenía</a:t>
            </a:r>
            <a:r>
              <a:rPr lang="en-US" b="0" dirty="0"/>
              <a:t> 1 o 2 </a:t>
            </a:r>
            <a:r>
              <a:rPr lang="en-US" b="0" dirty="0" err="1"/>
              <a:t>rollos</a:t>
            </a:r>
            <a:r>
              <a:rPr lang="en-US" b="0" dirty="0"/>
              <a:t> de </a:t>
            </a:r>
            <a:r>
              <a:rPr lang="en-US" b="0" dirty="0" err="1"/>
              <a:t>desperdicio</a:t>
            </a:r>
            <a:r>
              <a:rPr lang="en-US" b="0" dirty="0"/>
              <a:t>. </a:t>
            </a:r>
            <a:r>
              <a:rPr lang="en-US" b="0" dirty="0" err="1"/>
              <a:t>Tercero</a:t>
            </a:r>
            <a:r>
              <a:rPr lang="en-US" b="0" dirty="0"/>
              <a:t> se </a:t>
            </a:r>
            <a:r>
              <a:rPr lang="en-US" b="0" dirty="0" err="1"/>
              <a:t>tiene</a:t>
            </a:r>
            <a:r>
              <a:rPr lang="en-US" b="0" dirty="0"/>
              <a:t> la </a:t>
            </a:r>
            <a:r>
              <a:rPr lang="en-US" b="0" dirty="0" err="1"/>
              <a:t>nueva</a:t>
            </a:r>
            <a:r>
              <a:rPr lang="en-US" b="0" dirty="0"/>
              <a:t> </a:t>
            </a:r>
            <a:r>
              <a:rPr lang="en-US" b="0" dirty="0" err="1"/>
              <a:t>variedad</a:t>
            </a:r>
            <a:r>
              <a:rPr lang="en-US" b="0" dirty="0"/>
              <a:t> de Alumband la </a:t>
            </a:r>
            <a:r>
              <a:rPr lang="en-US" b="0" dirty="0" err="1"/>
              <a:t>cual</a:t>
            </a:r>
            <a:r>
              <a:rPr lang="en-US" b="0" dirty="0"/>
              <a:t> es Ochre, al </a:t>
            </a:r>
            <a:r>
              <a:rPr lang="en-US" b="0" dirty="0" err="1"/>
              <a:t>tener</a:t>
            </a:r>
            <a:r>
              <a:rPr lang="en-US" b="0" dirty="0"/>
              <a:t> una </a:t>
            </a:r>
            <a:r>
              <a:rPr lang="en-US" b="0" dirty="0" err="1"/>
              <a:t>capa</a:t>
            </a:r>
            <a:r>
              <a:rPr lang="en-US" b="0" dirty="0"/>
              <a:t> </a:t>
            </a:r>
            <a:r>
              <a:rPr lang="en-US" b="0" dirty="0" err="1"/>
              <a:t>pigmentada</a:t>
            </a:r>
            <a:r>
              <a:rPr lang="en-US" b="0" dirty="0"/>
              <a:t>, </a:t>
            </a:r>
            <a:r>
              <a:rPr lang="en-US" b="0" dirty="0" err="1"/>
              <a:t>posee</a:t>
            </a:r>
            <a:r>
              <a:rPr lang="en-US" b="0" dirty="0"/>
              <a:t> </a:t>
            </a:r>
            <a:r>
              <a:rPr lang="en-US" b="0" dirty="0" err="1"/>
              <a:t>menos</a:t>
            </a:r>
            <a:r>
              <a:rPr lang="en-US" b="0" dirty="0"/>
              <a:t> </a:t>
            </a:r>
            <a:r>
              <a:rPr lang="en-US" b="0" dirty="0" err="1"/>
              <a:t>fricción</a:t>
            </a:r>
            <a:r>
              <a:rPr lang="en-US" b="0" dirty="0"/>
              <a:t> y </a:t>
            </a:r>
            <a:r>
              <a:rPr lang="en-US" b="0" dirty="0" err="1"/>
              <a:t>esto</a:t>
            </a:r>
            <a:r>
              <a:rPr lang="en-US" b="0" dirty="0"/>
              <a:t> </a:t>
            </a:r>
            <a:r>
              <a:rPr lang="en-US" b="0" dirty="0" err="1"/>
              <a:t>generaba</a:t>
            </a:r>
            <a:r>
              <a:rPr lang="en-US" b="0" dirty="0"/>
              <a:t> </a:t>
            </a:r>
            <a:r>
              <a:rPr lang="en-US" b="0" dirty="0" err="1"/>
              <a:t>bobinas</a:t>
            </a:r>
            <a:r>
              <a:rPr lang="en-US" b="0" dirty="0"/>
              <a:t> </a:t>
            </a:r>
            <a:r>
              <a:rPr lang="en-US" b="0" dirty="0" err="1"/>
              <a:t>semielaboradas</a:t>
            </a:r>
            <a:r>
              <a:rPr lang="en-US" b="0" dirty="0"/>
              <a:t> con problemas de </a:t>
            </a:r>
            <a:r>
              <a:rPr lang="en-US" b="0" dirty="0" err="1"/>
              <a:t>conicidad</a:t>
            </a:r>
            <a:r>
              <a:rPr lang="en-US" b="0" dirty="0"/>
              <a:t> que </a:t>
            </a:r>
            <a:r>
              <a:rPr lang="en-US" b="0" dirty="0" err="1"/>
              <a:t>eran</a:t>
            </a:r>
            <a:r>
              <a:rPr lang="en-US" b="0" dirty="0"/>
              <a:t> </a:t>
            </a:r>
            <a:r>
              <a:rPr lang="en-US" b="0" dirty="0" err="1"/>
              <a:t>dificiles</a:t>
            </a:r>
            <a:r>
              <a:rPr lang="en-US" b="0" dirty="0"/>
              <a:t> de </a:t>
            </a:r>
            <a:r>
              <a:rPr lang="en-US" b="0" dirty="0" err="1"/>
              <a:t>corregir</a:t>
            </a:r>
            <a:r>
              <a:rPr lang="en-US" b="0" dirty="0"/>
              <a:t> </a:t>
            </a:r>
            <a:r>
              <a:rPr lang="en-US" b="0" dirty="0" err="1"/>
              <a:t>en</a:t>
            </a:r>
            <a:r>
              <a:rPr lang="en-US" b="0" dirty="0"/>
              <a:t> </a:t>
            </a:r>
            <a:r>
              <a:rPr lang="en-US" b="0" dirty="0" err="1"/>
              <a:t>el</a:t>
            </a:r>
            <a:r>
              <a:rPr lang="en-US" b="0" dirty="0"/>
              <a:t> </a:t>
            </a:r>
            <a:r>
              <a:rPr lang="en-US" b="0" dirty="0" err="1"/>
              <a:t>proceso</a:t>
            </a:r>
            <a:r>
              <a:rPr lang="en-US" b="0" dirty="0"/>
              <a:t> de laminación. </a:t>
            </a:r>
            <a:r>
              <a:rPr lang="en-US" b="0" dirty="0" err="1"/>
              <a:t>Todo</a:t>
            </a:r>
            <a:r>
              <a:rPr lang="en-US" b="0" dirty="0"/>
              <a:t> </a:t>
            </a:r>
            <a:r>
              <a:rPr lang="en-US" b="0" dirty="0" err="1"/>
              <a:t>esto</a:t>
            </a:r>
            <a:r>
              <a:rPr lang="en-US" b="0" dirty="0"/>
              <a:t> </a:t>
            </a:r>
            <a:r>
              <a:rPr lang="en-US" b="0" dirty="0" err="1"/>
              <a:t>en</a:t>
            </a:r>
            <a:r>
              <a:rPr lang="en-US" b="0" dirty="0"/>
              <a:t> conjunto produce </a:t>
            </a:r>
            <a:r>
              <a:rPr lang="en-US" b="0" dirty="0" err="1"/>
              <a:t>el</a:t>
            </a:r>
            <a:r>
              <a:rPr lang="en-US" b="0" dirty="0"/>
              <a:t> </a:t>
            </a:r>
            <a:r>
              <a:rPr lang="en-US" b="0" dirty="0" err="1"/>
              <a:t>cuarto</a:t>
            </a:r>
            <a:r>
              <a:rPr lang="en-US" b="0" dirty="0"/>
              <a:t> factor que es </a:t>
            </a:r>
            <a:r>
              <a:rPr lang="en-US" b="0" dirty="0" err="1"/>
              <a:t>el</a:t>
            </a:r>
            <a:r>
              <a:rPr lang="en-US" b="0" dirty="0"/>
              <a:t> Ahorro </a:t>
            </a:r>
            <a:r>
              <a:rPr lang="en-US" b="0" dirty="0" err="1"/>
              <a:t>económico</a:t>
            </a:r>
            <a:r>
              <a:rPr lang="en-US" b="0" dirty="0"/>
              <a:t> tanto de MP, </a:t>
            </a:r>
            <a:r>
              <a:rPr lang="en-US" b="0" dirty="0" err="1"/>
              <a:t>maquinaria</a:t>
            </a:r>
            <a:r>
              <a:rPr lang="en-US" b="0" dirty="0"/>
              <a:t> y mano de </a:t>
            </a:r>
            <a:r>
              <a:rPr lang="en-US" b="0" dirty="0" err="1"/>
              <a:t>obra</a:t>
            </a:r>
            <a:r>
              <a:rPr lang="en-US" b="0" dirty="0"/>
              <a:t>.</a:t>
            </a:r>
            <a:endParaRPr lang="es-MX" b="0"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4</a:t>
            </a:fld>
            <a:endParaRPr lang="es-MX"/>
          </a:p>
        </p:txBody>
      </p:sp>
    </p:spTree>
    <p:extLst>
      <p:ext uri="{BB962C8B-B14F-4D97-AF65-F5344CB8AC3E}">
        <p14:creationId xmlns:p14="http://schemas.microsoft.com/office/powerpoint/2010/main" val="7723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módulo</a:t>
            </a:r>
            <a:r>
              <a:rPr lang="es-ES" baseline="0" dirty="0"/>
              <a:t> de alineación permite mover de manera </a:t>
            </a:r>
            <a:r>
              <a:rPr lang="es-ES" baseline="0" dirty="0" err="1"/>
              <a:t>tranversal</a:t>
            </a:r>
            <a:r>
              <a:rPr lang="es-ES" baseline="0" dirty="0"/>
              <a:t> el </a:t>
            </a:r>
            <a:r>
              <a:rPr lang="es-ES" baseline="0" dirty="0" err="1"/>
              <a:t>bastisdor</a:t>
            </a:r>
            <a:r>
              <a:rPr lang="es-ES" baseline="0" dirty="0"/>
              <a:t> deslizante mediante garruchas acanaladas y el mecanismos tornillo y tuerca de potencia el cual permite </a:t>
            </a:r>
            <a:r>
              <a:rPr lang="es-ES" baseline="0" dirty="0" err="1"/>
              <a:t>trasnformar</a:t>
            </a:r>
            <a:r>
              <a:rPr lang="es-ES" baseline="0" dirty="0"/>
              <a:t> movimiento rotacional en lineal  el cual se dimensiona a continuación:</a:t>
            </a:r>
          </a:p>
          <a:p>
            <a:pPr marL="228600" indent="-228600">
              <a:buAutoNum type="arabicPeriod"/>
            </a:pPr>
            <a:r>
              <a:rPr lang="es-ES" dirty="0"/>
              <a:t>Requerimientos </a:t>
            </a:r>
          </a:p>
          <a:p>
            <a:pPr marL="228600" indent="-228600">
              <a:buAutoNum type="arabicPeriod"/>
            </a:pPr>
            <a:r>
              <a:rPr lang="es-ES" dirty="0"/>
              <a:t>Diseño basado en tornillo de 1 ¼ tipo ACME</a:t>
            </a:r>
            <a:r>
              <a:rPr lang="es-ES" baseline="0" dirty="0"/>
              <a:t> trapezoidal </a:t>
            </a:r>
          </a:p>
          <a:p>
            <a:pPr marL="0" indent="0">
              <a:buNone/>
            </a:pPr>
            <a:r>
              <a:rPr lang="es-ES" baseline="0" dirty="0"/>
              <a:t>Primero se dimensiono el torque necesario para mover la carga de 1068 </a:t>
            </a:r>
            <a:r>
              <a:rPr lang="es-ES" baseline="0" dirty="0" err="1"/>
              <a:t>Kgf</a:t>
            </a:r>
            <a:r>
              <a:rPr lang="es-ES" baseline="0" dirty="0"/>
              <a:t>, siendo esta de 15.247 </a:t>
            </a:r>
            <a:r>
              <a:rPr lang="es-ES" baseline="0" dirty="0" err="1"/>
              <a:t>Nm</a:t>
            </a:r>
            <a:r>
              <a:rPr lang="es-ES" baseline="0" dirty="0"/>
              <a:t>, conociendo que  el torque máximo que podría realizar el operador  con el volante es al a 5.304 </a:t>
            </a:r>
            <a:r>
              <a:rPr lang="es-ES" baseline="0" dirty="0" err="1"/>
              <a:t>Nm</a:t>
            </a:r>
            <a:r>
              <a:rPr lang="es-ES" baseline="0" dirty="0"/>
              <a:t>, por lo tanto ería bastante complicado que el operador pueda mover por este motivo se </a:t>
            </a:r>
            <a:r>
              <a:rPr lang="es-ES" baseline="0" dirty="0" err="1"/>
              <a:t>decidio</a:t>
            </a:r>
            <a:r>
              <a:rPr lang="es-ES" baseline="0" dirty="0"/>
              <a:t> </a:t>
            </a:r>
            <a:r>
              <a:rPr lang="es-ES" baseline="0" dirty="0" err="1"/>
              <a:t>ñadir</a:t>
            </a:r>
            <a:r>
              <a:rPr lang="es-ES" baseline="0" dirty="0"/>
              <a:t> una caja reductora en el cual el torque de entrada generado por </a:t>
            </a:r>
            <a:r>
              <a:rPr lang="es-ES" baseline="0" dirty="0" err="1"/>
              <a:t>eloperador</a:t>
            </a:r>
            <a:r>
              <a:rPr lang="es-ES" baseline="0" dirty="0"/>
              <a:t> en el volante pueda ser mayor y </a:t>
            </a:r>
            <a:r>
              <a:rPr lang="es-ES" baseline="0" dirty="0" err="1"/>
              <a:t>aspi</a:t>
            </a:r>
            <a:r>
              <a:rPr lang="es-ES" baseline="0" dirty="0"/>
              <a:t> mover dicha carga. </a:t>
            </a:r>
          </a:p>
          <a:p>
            <a:pPr marL="0" indent="0">
              <a:buNone/>
            </a:pPr>
            <a:r>
              <a:rPr lang="es-ES" baseline="0" dirty="0" err="1"/>
              <a:t>Contiuandocon</a:t>
            </a:r>
            <a:r>
              <a:rPr lang="es-ES" baseline="0" dirty="0"/>
              <a:t> el diseño  mecánica del tornillo se analizo el esfuerzo admisible tanto axial como </a:t>
            </a:r>
            <a:r>
              <a:rPr lang="es-ES" baseline="0"/>
              <a:t>de cortante</a:t>
            </a:r>
            <a:endParaRPr lang="en-US" dirty="0"/>
          </a:p>
        </p:txBody>
      </p:sp>
      <p:sp>
        <p:nvSpPr>
          <p:cNvPr id="4" name="Marcador de número de diapositiva 3"/>
          <p:cNvSpPr>
            <a:spLocks noGrp="1"/>
          </p:cNvSpPr>
          <p:nvPr>
            <p:ph type="sldNum" sz="quarter" idx="10"/>
          </p:nvPr>
        </p:nvSpPr>
        <p:spPr/>
        <p:txBody>
          <a:bodyPr/>
          <a:lstStyle/>
          <a:p>
            <a:fld id="{4DAB2BB2-463C-4078-8D0B-A3F5214F2728}" type="slidenum">
              <a:rPr lang="es-MX" smtClean="0"/>
              <a:t>22</a:t>
            </a:fld>
            <a:endParaRPr lang="es-MX"/>
          </a:p>
        </p:txBody>
      </p:sp>
    </p:spTree>
    <p:extLst>
      <p:ext uri="{BB962C8B-B14F-4D97-AF65-F5344CB8AC3E}">
        <p14:creationId xmlns:p14="http://schemas.microsoft.com/office/powerpoint/2010/main" val="2361508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a:t>
            </a:r>
            <a:r>
              <a:rPr lang="es-ES" dirty="0" err="1"/>
              <a:t>sincronizacación</a:t>
            </a:r>
            <a:r>
              <a:rPr lang="es-ES" baseline="0" dirty="0"/>
              <a:t> consiste en iguala la </a:t>
            </a:r>
            <a:r>
              <a:rPr lang="es-ES" baseline="0" dirty="0" err="1"/>
              <a:t>velicidad</a:t>
            </a:r>
            <a:r>
              <a:rPr lang="es-ES" baseline="0" dirty="0"/>
              <a:t> lineal de la lámina que atraviesa los rodillos, esto gracias al manejo de velocidades de </a:t>
            </a:r>
            <a:r>
              <a:rPr lang="es-ES" baseline="0" dirty="0" err="1"/>
              <a:t>mtores</a:t>
            </a:r>
            <a:r>
              <a:rPr lang="es-ES" baseline="0" dirty="0"/>
              <a:t> conectados a dichos rodillo, se </a:t>
            </a:r>
            <a:r>
              <a:rPr lang="es-ES" baseline="0" dirty="0" err="1"/>
              <a:t>prevee</a:t>
            </a:r>
            <a:r>
              <a:rPr lang="es-ES" baseline="0" dirty="0"/>
              <a:t> </a:t>
            </a:r>
            <a:r>
              <a:rPr lang="es-ES" baseline="0" dirty="0" err="1"/>
              <a:t>maejar</a:t>
            </a:r>
            <a:r>
              <a:rPr lang="es-ES" baseline="0" dirty="0"/>
              <a:t> las </a:t>
            </a:r>
            <a:r>
              <a:rPr lang="es-ES" baseline="0" dirty="0" err="1"/>
              <a:t>velociades</a:t>
            </a:r>
            <a:r>
              <a:rPr lang="es-ES" baseline="0" dirty="0"/>
              <a:t> de los rodillos de la tina con el motor del rodillo motriz. </a:t>
            </a:r>
          </a:p>
          <a:p>
            <a:r>
              <a:rPr lang="es-ES" baseline="0" dirty="0"/>
              <a:t>Se  busca que en general la lámina mejore los signos de sobretensiones y perdida de gofrado .</a:t>
            </a:r>
          </a:p>
          <a:p>
            <a:r>
              <a:rPr lang="es-ES" baseline="0" dirty="0"/>
              <a:t>Mediante ecuaciones mecánicas y eléctricas se </a:t>
            </a:r>
            <a:r>
              <a:rPr lang="es-ES" baseline="0" dirty="0" err="1"/>
              <a:t>encotro</a:t>
            </a:r>
            <a:r>
              <a:rPr lang="es-ES" baseline="0" dirty="0"/>
              <a:t> relacionar la velocidad angular con la </a:t>
            </a:r>
            <a:r>
              <a:rPr lang="es-ES" baseline="0" dirty="0" err="1"/>
              <a:t>la</a:t>
            </a:r>
            <a:r>
              <a:rPr lang="es-ES" baseline="0" dirty="0"/>
              <a:t> frecuencia, ya que la frecuencia es el único valor que se puede variar a través de un PLC para modificar la velocidad de los motores </a:t>
            </a:r>
          </a:p>
        </p:txBody>
      </p:sp>
      <p:sp>
        <p:nvSpPr>
          <p:cNvPr id="4" name="Marcador de número de diapositiva 3"/>
          <p:cNvSpPr>
            <a:spLocks noGrp="1"/>
          </p:cNvSpPr>
          <p:nvPr>
            <p:ph type="sldNum" sz="quarter" idx="10"/>
          </p:nvPr>
        </p:nvSpPr>
        <p:spPr/>
        <p:txBody>
          <a:bodyPr/>
          <a:lstStyle/>
          <a:p>
            <a:fld id="{4DAB2BB2-463C-4078-8D0B-A3F5214F2728}" type="slidenum">
              <a:rPr lang="es-MX" smtClean="0"/>
              <a:t>23</a:t>
            </a:fld>
            <a:endParaRPr lang="es-MX"/>
          </a:p>
        </p:txBody>
      </p:sp>
    </p:spTree>
    <p:extLst>
      <p:ext uri="{BB962C8B-B14F-4D97-AF65-F5344CB8AC3E}">
        <p14:creationId xmlns:p14="http://schemas.microsoft.com/office/powerpoint/2010/main" val="2155805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Una vez encontrada esa relación </a:t>
            </a:r>
            <a:r>
              <a:rPr lang="es-ES" dirty="0" err="1"/>
              <a:t>enre</a:t>
            </a:r>
            <a:r>
              <a:rPr lang="es-ES" dirty="0"/>
              <a:t> velocidad angular</a:t>
            </a:r>
            <a:r>
              <a:rPr lang="es-ES" baseline="0" dirty="0"/>
              <a:t> y frecuencia </a:t>
            </a:r>
            <a:r>
              <a:rPr lang="es-ES" dirty="0"/>
              <a:t>se utiliza</a:t>
            </a:r>
            <a:r>
              <a:rPr lang="es-ES" baseline="0" dirty="0"/>
              <a:t> la relación más importe la de igualar velocidades lineales, </a:t>
            </a:r>
            <a:r>
              <a:rPr lang="es-ES" baseline="0" dirty="0" err="1"/>
              <a:t>concociendos</a:t>
            </a:r>
            <a:r>
              <a:rPr lang="es-ES" baseline="0" dirty="0"/>
              <a:t> los radios de los rodillos tanto motriz como el de la tina de laminación se reemplaza ecuaciones y se </a:t>
            </a:r>
            <a:r>
              <a:rPr lang="es-ES" baseline="0" dirty="0" err="1"/>
              <a:t>obtieen</a:t>
            </a:r>
            <a:r>
              <a:rPr lang="es-ES" baseline="0" dirty="0"/>
              <a:t> la relación entre frecuencias del motor de la tina y el motor esclavo que se ingresara en la </a:t>
            </a:r>
            <a:r>
              <a:rPr lang="es-ES" baseline="0" dirty="0" err="1"/>
              <a:t>programción</a:t>
            </a:r>
            <a:r>
              <a:rPr lang="es-ES" baseline="0" dirty="0"/>
              <a:t> del PLC.</a:t>
            </a:r>
          </a:p>
          <a:p>
            <a:endParaRPr lang="es-ES" baseline="0" dirty="0"/>
          </a:p>
          <a:p>
            <a:r>
              <a:rPr lang="es-ES" baseline="0" dirty="0"/>
              <a:t>Steve: la sincronización teórica presentó variaciones significativas por ello se partió con el valor teórico a </a:t>
            </a:r>
            <a:r>
              <a:rPr lang="es-ES" baseline="0" dirty="0" err="1"/>
              <a:t>robutecerle</a:t>
            </a:r>
            <a:r>
              <a:rPr lang="es-ES" baseline="0" dirty="0"/>
              <a:t> experimentalmente, para ello se varía de 1 a 18 Hz la frecuencia del motor de la tina y se procede a encontrar los puntos en ambos motores, así se encuentran dos ecuaciones que linealicen la velocidad lineal en cada motor. Como las velocidades lineales son iguales, se igualan y encuentran una nueva relación</a:t>
            </a:r>
            <a:endParaRPr lang="en-US" dirty="0"/>
          </a:p>
        </p:txBody>
      </p:sp>
      <p:sp>
        <p:nvSpPr>
          <p:cNvPr id="4" name="Marcador de número de diapositiva 3"/>
          <p:cNvSpPr>
            <a:spLocks noGrp="1"/>
          </p:cNvSpPr>
          <p:nvPr>
            <p:ph type="sldNum" sz="quarter" idx="10"/>
          </p:nvPr>
        </p:nvSpPr>
        <p:spPr/>
        <p:txBody>
          <a:bodyPr/>
          <a:lstStyle/>
          <a:p>
            <a:fld id="{4DAB2BB2-463C-4078-8D0B-A3F5214F2728}" type="slidenum">
              <a:rPr lang="es-MX" smtClean="0"/>
              <a:t>24</a:t>
            </a:fld>
            <a:endParaRPr lang="es-MX"/>
          </a:p>
        </p:txBody>
      </p:sp>
    </p:spTree>
    <p:extLst>
      <p:ext uri="{BB962C8B-B14F-4D97-AF65-F5344CB8AC3E}">
        <p14:creationId xmlns:p14="http://schemas.microsoft.com/office/powerpoint/2010/main" val="1528055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Las variaciones se ven reducidas, sin embargo, en los extremos tanto de frecuencia baja como alta se tienen variaciones más altas respecto al centro, por ello se trabaja con tramos en los cuales las variaciones son leves pero pueden reducir el error de gran manera </a:t>
            </a:r>
            <a:endParaRPr lang="en-US" dirty="0"/>
          </a:p>
        </p:txBody>
      </p:sp>
      <p:sp>
        <p:nvSpPr>
          <p:cNvPr id="4" name="Marcador de número de diapositiva 3"/>
          <p:cNvSpPr>
            <a:spLocks noGrp="1"/>
          </p:cNvSpPr>
          <p:nvPr>
            <p:ph type="sldNum" sz="quarter" idx="10"/>
          </p:nvPr>
        </p:nvSpPr>
        <p:spPr/>
        <p:txBody>
          <a:bodyPr/>
          <a:lstStyle/>
          <a:p>
            <a:fld id="{4DAB2BB2-463C-4078-8D0B-A3F5214F2728}" type="slidenum">
              <a:rPr lang="es-MX" smtClean="0"/>
              <a:t>25</a:t>
            </a:fld>
            <a:endParaRPr lang="es-MX"/>
          </a:p>
        </p:txBody>
      </p:sp>
    </p:spTree>
    <p:extLst>
      <p:ext uri="{BB962C8B-B14F-4D97-AF65-F5344CB8AC3E}">
        <p14:creationId xmlns:p14="http://schemas.microsoft.com/office/powerpoint/2010/main" val="1612702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controlador debe ser parametrizado</a:t>
            </a:r>
            <a:r>
              <a:rPr lang="es-ES" baseline="0" dirty="0"/>
              <a:t> para las necesidad del sistema, entre los parámetros importantes esta el rango de medida de la celda de carga 0-10 VDC, calibración en 0, después el rango ,máximo de medida de las celdas de carga  por último  el valor del peso con el que se va a calibrar de al menos el 20% de la carga máxima de la celda de carga, permite al controlador reconocer el valor de la señala eléctrica en peso . La señal de la celda de carga necesita ser amplificada para una mejor recepción de información para el controlador.</a:t>
            </a:r>
            <a:endParaRPr lang="en-US" dirty="0"/>
          </a:p>
        </p:txBody>
      </p:sp>
      <p:sp>
        <p:nvSpPr>
          <p:cNvPr id="4" name="Marcador de número de diapositiva 3"/>
          <p:cNvSpPr>
            <a:spLocks noGrp="1"/>
          </p:cNvSpPr>
          <p:nvPr>
            <p:ph type="sldNum" sz="quarter" idx="10"/>
          </p:nvPr>
        </p:nvSpPr>
        <p:spPr/>
        <p:txBody>
          <a:bodyPr/>
          <a:lstStyle/>
          <a:p>
            <a:fld id="{4DAB2BB2-463C-4078-8D0B-A3F5214F2728}" type="slidenum">
              <a:rPr lang="es-MX" smtClean="0"/>
              <a:t>26</a:t>
            </a:fld>
            <a:endParaRPr lang="es-MX"/>
          </a:p>
        </p:txBody>
      </p:sp>
    </p:spTree>
    <p:extLst>
      <p:ext uri="{BB962C8B-B14F-4D97-AF65-F5344CB8AC3E}">
        <p14:creationId xmlns:p14="http://schemas.microsoft.com/office/powerpoint/2010/main" val="480582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4DAB2BB2-463C-4078-8D0B-A3F5214F2728}" type="slidenum">
              <a:rPr lang="es-MX" smtClean="0"/>
              <a:t>27</a:t>
            </a:fld>
            <a:endParaRPr lang="es-MX"/>
          </a:p>
        </p:txBody>
      </p:sp>
    </p:spTree>
    <p:extLst>
      <p:ext uri="{BB962C8B-B14F-4D97-AF65-F5344CB8AC3E}">
        <p14:creationId xmlns:p14="http://schemas.microsoft.com/office/powerpoint/2010/main" val="2350369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Para </a:t>
            </a:r>
            <a:r>
              <a:rPr lang="en-US" dirty="0" err="1"/>
              <a:t>identificar</a:t>
            </a:r>
            <a:r>
              <a:rPr lang="en-US" dirty="0"/>
              <a:t> los </a:t>
            </a:r>
            <a:r>
              <a:rPr lang="en-US" dirty="0" err="1"/>
              <a:t>valores</a:t>
            </a:r>
            <a:r>
              <a:rPr lang="en-US" dirty="0"/>
              <a:t> </a:t>
            </a:r>
            <a:r>
              <a:rPr lang="en-US" dirty="0" err="1"/>
              <a:t>adecuados</a:t>
            </a:r>
            <a:r>
              <a:rPr lang="en-US" dirty="0"/>
              <a:t> de las </a:t>
            </a:r>
            <a:r>
              <a:rPr lang="en-US" dirty="0" err="1"/>
              <a:t>constantes</a:t>
            </a:r>
            <a:r>
              <a:rPr lang="en-US" dirty="0"/>
              <a:t> del controlador primero se </a:t>
            </a:r>
            <a:r>
              <a:rPr lang="en-US" dirty="0" err="1"/>
              <a:t>analiza</a:t>
            </a:r>
            <a:r>
              <a:rPr lang="en-US" dirty="0"/>
              <a:t> los </a:t>
            </a:r>
            <a:r>
              <a:rPr lang="en-US" dirty="0" err="1"/>
              <a:t>valores</a:t>
            </a:r>
            <a:r>
              <a:rPr lang="en-US" dirty="0"/>
              <a:t> </a:t>
            </a:r>
            <a:r>
              <a:rPr lang="en-US" dirty="0" err="1"/>
              <a:t>actuales</a:t>
            </a:r>
            <a:r>
              <a:rPr lang="en-US" dirty="0"/>
              <a:t> que </a:t>
            </a:r>
            <a:r>
              <a:rPr lang="en-US" dirty="0" err="1"/>
              <a:t>corresponde</a:t>
            </a:r>
            <a:r>
              <a:rPr lang="en-US" dirty="0"/>
              <a:t> a </a:t>
            </a:r>
            <a:r>
              <a:rPr lang="en-US" dirty="0" err="1"/>
              <a:t>Kp</a:t>
            </a:r>
            <a:r>
              <a:rPr lang="en-US" dirty="0"/>
              <a:t> de 2, Ki de 0.3 y </a:t>
            </a:r>
            <a:r>
              <a:rPr lang="en-US" dirty="0" err="1"/>
              <a:t>Kd</a:t>
            </a:r>
            <a:r>
              <a:rPr lang="en-US" dirty="0"/>
              <a:t> de 0 </a:t>
            </a:r>
            <a:r>
              <a:rPr lang="en-US" dirty="0" err="1"/>
              <a:t>analizando</a:t>
            </a:r>
            <a:r>
              <a:rPr lang="en-US" dirty="0"/>
              <a:t> el valor del SET vs el </a:t>
            </a:r>
            <a:r>
              <a:rPr lang="en-US" dirty="0" err="1"/>
              <a:t>medido</a:t>
            </a:r>
            <a:r>
              <a:rPr lang="en-US" dirty="0"/>
              <a:t> y </a:t>
            </a:r>
            <a:r>
              <a:rPr lang="en-US" dirty="0" err="1"/>
              <a:t>encontrando</a:t>
            </a:r>
            <a:r>
              <a:rPr lang="en-US" dirty="0"/>
              <a:t> el error </a:t>
            </a:r>
            <a:r>
              <a:rPr lang="en-US" dirty="0" err="1"/>
              <a:t>porcentual</a:t>
            </a:r>
            <a:r>
              <a:rPr lang="en-US" dirty="0"/>
              <a:t> </a:t>
            </a:r>
            <a:r>
              <a:rPr lang="en-US" dirty="0" err="1"/>
              <a:t>en</a:t>
            </a:r>
            <a:r>
              <a:rPr lang="en-US" dirty="0"/>
              <a:t> </a:t>
            </a:r>
            <a:r>
              <a:rPr lang="en-US" dirty="0" err="1"/>
              <a:t>estado</a:t>
            </a:r>
            <a:r>
              <a:rPr lang="en-US" dirty="0"/>
              <a:t> </a:t>
            </a:r>
            <a:r>
              <a:rPr lang="en-US" dirty="0" err="1"/>
              <a:t>estacionario</a:t>
            </a:r>
            <a:r>
              <a:rPr lang="en-US" dirty="0"/>
              <a:t>, </a:t>
            </a:r>
            <a:r>
              <a:rPr lang="en-US" dirty="0" err="1"/>
              <a:t>este</a:t>
            </a:r>
            <a:r>
              <a:rPr lang="en-US" dirty="0"/>
              <a:t> error </a:t>
            </a:r>
            <a:r>
              <a:rPr lang="en-US" dirty="0" err="1"/>
              <a:t>variaba</a:t>
            </a:r>
            <a:r>
              <a:rPr lang="en-US" dirty="0"/>
              <a:t> </a:t>
            </a:r>
            <a:r>
              <a:rPr lang="en-US" dirty="0" err="1"/>
              <a:t>desde</a:t>
            </a:r>
            <a:r>
              <a:rPr lang="en-US" dirty="0"/>
              <a:t> 4.9 a 18.75% </a:t>
            </a:r>
            <a:r>
              <a:rPr lang="en-US" dirty="0" err="1"/>
              <a:t>siendo</a:t>
            </a:r>
            <a:r>
              <a:rPr lang="en-US" dirty="0"/>
              <a:t> un </a:t>
            </a:r>
            <a:r>
              <a:rPr lang="en-US" dirty="0" err="1"/>
              <a:t>promedio</a:t>
            </a:r>
            <a:r>
              <a:rPr lang="en-US" dirty="0"/>
              <a:t> de 10.69%</a:t>
            </a:r>
          </a:p>
          <a:p>
            <a:r>
              <a:rPr lang="en-US" dirty="0"/>
              <a:t>Para </a:t>
            </a:r>
            <a:r>
              <a:rPr lang="en-US" dirty="0" err="1"/>
              <a:t>reducir</a:t>
            </a:r>
            <a:r>
              <a:rPr lang="en-US" dirty="0"/>
              <a:t> </a:t>
            </a:r>
            <a:r>
              <a:rPr lang="en-US" dirty="0" err="1"/>
              <a:t>el</a:t>
            </a:r>
            <a:r>
              <a:rPr lang="en-US" dirty="0"/>
              <a:t> error </a:t>
            </a:r>
            <a:r>
              <a:rPr lang="en-US" dirty="0" err="1"/>
              <a:t>en</a:t>
            </a:r>
            <a:r>
              <a:rPr lang="en-US" dirty="0"/>
              <a:t> </a:t>
            </a:r>
            <a:r>
              <a:rPr lang="en-US" dirty="0" err="1"/>
              <a:t>estado</a:t>
            </a:r>
            <a:r>
              <a:rPr lang="en-US" dirty="0"/>
              <a:t> </a:t>
            </a:r>
            <a:r>
              <a:rPr lang="en-US" dirty="0" err="1"/>
              <a:t>estacionario</a:t>
            </a:r>
            <a:r>
              <a:rPr lang="en-US" dirty="0"/>
              <a:t> la </a:t>
            </a:r>
            <a:r>
              <a:rPr lang="en-US" dirty="0" err="1"/>
              <a:t>teoría</a:t>
            </a:r>
            <a:r>
              <a:rPr lang="en-US" dirty="0"/>
              <a:t> de control </a:t>
            </a:r>
            <a:r>
              <a:rPr lang="en-US" dirty="0" err="1"/>
              <a:t>establece</a:t>
            </a:r>
            <a:r>
              <a:rPr lang="en-US" dirty="0"/>
              <a:t> que se debe manipular la </a:t>
            </a:r>
            <a:r>
              <a:rPr lang="en-US" dirty="0" err="1"/>
              <a:t>constante</a:t>
            </a:r>
            <a:r>
              <a:rPr lang="en-US" dirty="0"/>
              <a:t> </a:t>
            </a:r>
            <a:r>
              <a:rPr lang="en-US" dirty="0" err="1"/>
              <a:t>proporcional</a:t>
            </a:r>
            <a:r>
              <a:rPr lang="en-US" dirty="0"/>
              <a:t> e integral, </a:t>
            </a:r>
            <a:r>
              <a:rPr lang="en-US" dirty="0" err="1"/>
              <a:t>estableciendo</a:t>
            </a:r>
            <a:r>
              <a:rPr lang="en-US" dirty="0"/>
              <a:t> un DOE Taguchi de 2 </a:t>
            </a:r>
            <a:r>
              <a:rPr lang="en-US" dirty="0" err="1"/>
              <a:t>niveles</a:t>
            </a:r>
            <a:r>
              <a:rPr lang="en-US" dirty="0"/>
              <a:t> 2 </a:t>
            </a:r>
            <a:r>
              <a:rPr lang="en-US" dirty="0" err="1"/>
              <a:t>factores</a:t>
            </a:r>
            <a:r>
              <a:rPr lang="en-US" dirty="0"/>
              <a:t> para </a:t>
            </a:r>
            <a:r>
              <a:rPr lang="en-US" dirty="0" err="1"/>
              <a:t>estas</a:t>
            </a:r>
            <a:r>
              <a:rPr lang="en-US" dirty="0"/>
              <a:t> dos </a:t>
            </a:r>
            <a:r>
              <a:rPr lang="en-US" dirty="0" err="1"/>
              <a:t>constantes</a:t>
            </a:r>
            <a:r>
              <a:rPr lang="en-US" dirty="0"/>
              <a:t>, se </a:t>
            </a:r>
            <a:r>
              <a:rPr lang="en-US" dirty="0" err="1"/>
              <a:t>sigue</a:t>
            </a:r>
            <a:r>
              <a:rPr lang="en-US" dirty="0"/>
              <a:t> </a:t>
            </a:r>
            <a:r>
              <a:rPr lang="en-US" dirty="0" err="1"/>
              <a:t>el</a:t>
            </a:r>
            <a:r>
              <a:rPr lang="en-US" dirty="0"/>
              <a:t> </a:t>
            </a:r>
            <a:r>
              <a:rPr lang="en-US" dirty="0" err="1"/>
              <a:t>modelo</a:t>
            </a:r>
            <a:r>
              <a:rPr lang="en-US" dirty="0"/>
              <a:t> con dos replicas y </a:t>
            </a:r>
            <a:r>
              <a:rPr lang="en-US" dirty="0" err="1"/>
              <a:t>considerando</a:t>
            </a:r>
            <a:r>
              <a:rPr lang="en-US" dirty="0"/>
              <a:t> </a:t>
            </a:r>
            <a:r>
              <a:rPr lang="en-US" dirty="0" err="1"/>
              <a:t>el</a:t>
            </a:r>
            <a:r>
              <a:rPr lang="en-US" dirty="0"/>
              <a:t> </a:t>
            </a:r>
            <a:r>
              <a:rPr lang="en-US" dirty="0" err="1"/>
              <a:t>modelo</a:t>
            </a:r>
            <a:r>
              <a:rPr lang="en-US" dirty="0"/>
              <a:t> de </a:t>
            </a:r>
            <a:r>
              <a:rPr lang="en-US" dirty="0" err="1"/>
              <a:t>más</a:t>
            </a:r>
            <a:r>
              <a:rPr lang="en-US" dirty="0"/>
              <a:t> </a:t>
            </a:r>
            <a:r>
              <a:rPr lang="en-US" dirty="0" err="1"/>
              <a:t>pqeueño</a:t>
            </a:r>
            <a:r>
              <a:rPr lang="en-US" dirty="0"/>
              <a:t> es major se </a:t>
            </a:r>
            <a:r>
              <a:rPr lang="en-US" dirty="0" err="1"/>
              <a:t>observa</a:t>
            </a:r>
            <a:r>
              <a:rPr lang="en-US" dirty="0"/>
              <a:t> que los </a:t>
            </a:r>
            <a:r>
              <a:rPr lang="en-US" dirty="0" err="1"/>
              <a:t>niveles</a:t>
            </a:r>
            <a:r>
              <a:rPr lang="en-US" dirty="0"/>
              <a:t> de </a:t>
            </a:r>
            <a:r>
              <a:rPr lang="en-US" dirty="0" err="1"/>
              <a:t>Kp</a:t>
            </a:r>
            <a:r>
              <a:rPr lang="en-US" dirty="0"/>
              <a:t>=3 y de Ki=0.5 </a:t>
            </a:r>
            <a:r>
              <a:rPr lang="en-US" dirty="0" err="1"/>
              <a:t>otorgan</a:t>
            </a:r>
            <a:r>
              <a:rPr lang="en-US" dirty="0"/>
              <a:t> un error de 0 al 9.40% </a:t>
            </a:r>
            <a:r>
              <a:rPr lang="en-US" dirty="0" err="1"/>
              <a:t>siendo</a:t>
            </a:r>
            <a:r>
              <a:rPr lang="en-US" dirty="0"/>
              <a:t> un </a:t>
            </a:r>
            <a:r>
              <a:rPr lang="en-US" dirty="0" err="1"/>
              <a:t>promedio</a:t>
            </a:r>
            <a:r>
              <a:rPr lang="en-US" dirty="0"/>
              <a:t> de 4.61% </a:t>
            </a:r>
            <a:r>
              <a:rPr lang="en-US" dirty="0" err="1"/>
              <a:t>el</a:t>
            </a:r>
            <a:r>
              <a:rPr lang="en-US" dirty="0"/>
              <a:t> </a:t>
            </a:r>
            <a:r>
              <a:rPr lang="en-US" dirty="0" err="1"/>
              <a:t>cual</a:t>
            </a:r>
            <a:r>
              <a:rPr lang="en-US" dirty="0"/>
              <a:t> es </a:t>
            </a:r>
            <a:r>
              <a:rPr lang="en-US" dirty="0" err="1"/>
              <a:t>validado</a:t>
            </a:r>
            <a:r>
              <a:rPr lang="en-US" dirty="0"/>
              <a:t>.</a:t>
            </a:r>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29</a:t>
            </a:fld>
            <a:endParaRPr lang="es-MX"/>
          </a:p>
        </p:txBody>
      </p:sp>
    </p:spTree>
    <p:extLst>
      <p:ext uri="{BB962C8B-B14F-4D97-AF65-F5344CB8AC3E}">
        <p14:creationId xmlns:p14="http://schemas.microsoft.com/office/powerpoint/2010/main" val="1134528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Una vez </a:t>
            </a:r>
            <a:r>
              <a:rPr lang="es-MX" dirty="0" err="1"/>
              <a:t>cntrsuido</a:t>
            </a:r>
            <a:r>
              <a:rPr lang="es-MX" dirty="0"/>
              <a:t> todo el sistema </a:t>
            </a:r>
            <a:r>
              <a:rPr lang="es-MX" baseline="0" dirty="0"/>
              <a:t> de gofrado se busco optimizar los parámetros de tensión, altura de </a:t>
            </a:r>
            <a:r>
              <a:rPr lang="es-MX" baseline="0" dirty="0" err="1"/>
              <a:t>identación</a:t>
            </a:r>
            <a:r>
              <a:rPr lang="es-MX" baseline="0" dirty="0"/>
              <a:t> del rodillo esto a través de la altura entre rodillo gofrador y de presión y parámetro de velocidad del motor  a través  de la frecuencia para analizar cual es el que más </a:t>
            </a:r>
            <a:r>
              <a:rPr lang="es-MX" baseline="0" dirty="0" err="1"/>
              <a:t>influeye</a:t>
            </a:r>
            <a:r>
              <a:rPr lang="es-MX" baseline="0" dirty="0"/>
              <a:t> en el resultado de espesor de la lámina y el resultado de relieve de gofrado  para la evaluación del espesor de la lámina se tiene un medidor de espesor y para la textura se realizo una escala de 1 a 10 valoradora por un operario con más </a:t>
            </a:r>
            <a:r>
              <a:rPr lang="es-MX" baseline="0" dirty="0" err="1"/>
              <a:t>expertiz</a:t>
            </a:r>
            <a:r>
              <a:rPr lang="es-MX" baseline="0" dirty="0"/>
              <a:t> en el área de gofrado, para </a:t>
            </a:r>
            <a:r>
              <a:rPr lang="es-MX" baseline="0" dirty="0" err="1"/>
              <a:t>dirminuir</a:t>
            </a:r>
            <a:r>
              <a:rPr lang="es-MX" baseline="0" dirty="0"/>
              <a:t> el número de </a:t>
            </a:r>
            <a:r>
              <a:rPr lang="es-MX" baseline="0" dirty="0" err="1"/>
              <a:t>xperimentos</a:t>
            </a:r>
            <a:r>
              <a:rPr lang="es-MX" baseline="0" dirty="0"/>
              <a:t> se realizo un </a:t>
            </a:r>
            <a:r>
              <a:rPr lang="es-MX" baseline="0" dirty="0" err="1"/>
              <a:t>taguchi</a:t>
            </a:r>
            <a:r>
              <a:rPr lang="es-MX" baseline="0" dirty="0"/>
              <a:t> L8.</a:t>
            </a:r>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30</a:t>
            </a:fld>
            <a:endParaRPr lang="es-MX"/>
          </a:p>
        </p:txBody>
      </p:sp>
    </p:spTree>
    <p:extLst>
      <p:ext uri="{BB962C8B-B14F-4D97-AF65-F5344CB8AC3E}">
        <p14:creationId xmlns:p14="http://schemas.microsoft.com/office/powerpoint/2010/main" val="2365864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Para la </a:t>
            </a:r>
            <a:r>
              <a:rPr lang="en-US" dirty="0" err="1"/>
              <a:t>validación</a:t>
            </a:r>
            <a:r>
              <a:rPr lang="en-US" dirty="0"/>
              <a:t> de la </a:t>
            </a:r>
            <a:r>
              <a:rPr lang="en-US" dirty="0" err="1"/>
              <a:t>alineación</a:t>
            </a:r>
            <a:r>
              <a:rPr lang="en-US" dirty="0"/>
              <a:t> se </a:t>
            </a:r>
            <a:r>
              <a:rPr lang="en-US" dirty="0" err="1"/>
              <a:t>utilizó</a:t>
            </a:r>
            <a:r>
              <a:rPr lang="en-US" dirty="0"/>
              <a:t> un sensor </a:t>
            </a:r>
            <a:r>
              <a:rPr lang="en-US" dirty="0" err="1"/>
              <a:t>analógico</a:t>
            </a:r>
            <a:r>
              <a:rPr lang="en-US" dirty="0"/>
              <a:t> SE-22 </a:t>
            </a:r>
            <a:r>
              <a:rPr lang="en-US" dirty="0" err="1"/>
              <a:t>el</a:t>
            </a:r>
            <a:r>
              <a:rPr lang="en-US" dirty="0"/>
              <a:t> </a:t>
            </a:r>
            <a:r>
              <a:rPr lang="en-US" dirty="0" err="1"/>
              <a:t>cual</a:t>
            </a:r>
            <a:r>
              <a:rPr lang="en-US" dirty="0"/>
              <a:t> es un </a:t>
            </a:r>
            <a:r>
              <a:rPr lang="en-US" dirty="0" err="1"/>
              <a:t>repuesto</a:t>
            </a:r>
            <a:r>
              <a:rPr lang="en-US" dirty="0"/>
              <a:t> clave de </a:t>
            </a:r>
            <a:r>
              <a:rPr lang="en-US" dirty="0" err="1"/>
              <a:t>mantenimiento</a:t>
            </a:r>
            <a:r>
              <a:rPr lang="en-US" dirty="0"/>
              <a:t> con </a:t>
            </a:r>
            <a:r>
              <a:rPr lang="en-US" dirty="0" err="1"/>
              <a:t>el</a:t>
            </a:r>
            <a:r>
              <a:rPr lang="en-US" dirty="0"/>
              <a:t> fin de </a:t>
            </a:r>
            <a:r>
              <a:rPr lang="en-US" dirty="0" err="1"/>
              <a:t>realizar</a:t>
            </a:r>
            <a:r>
              <a:rPr lang="en-US" dirty="0"/>
              <a:t> </a:t>
            </a:r>
            <a:r>
              <a:rPr lang="en-US" dirty="0" err="1"/>
              <a:t>pruebas</a:t>
            </a:r>
            <a:r>
              <a:rPr lang="en-US" dirty="0"/>
              <a:t>, </a:t>
            </a:r>
            <a:r>
              <a:rPr lang="en-US" dirty="0" err="1"/>
              <a:t>su</a:t>
            </a:r>
            <a:r>
              <a:rPr lang="en-US" dirty="0"/>
              <a:t> </a:t>
            </a:r>
            <a:r>
              <a:rPr lang="en-US" dirty="0" err="1"/>
              <a:t>montaje</a:t>
            </a:r>
            <a:r>
              <a:rPr lang="en-US" dirty="0"/>
              <a:t> se </a:t>
            </a:r>
            <a:r>
              <a:rPr lang="en-US" dirty="0" err="1"/>
              <a:t>dio</a:t>
            </a:r>
            <a:r>
              <a:rPr lang="en-US" dirty="0"/>
              <a:t> entre </a:t>
            </a:r>
            <a:r>
              <a:rPr lang="en-US" dirty="0" err="1"/>
              <a:t>el</a:t>
            </a:r>
            <a:r>
              <a:rPr lang="en-US" dirty="0"/>
              <a:t> Rodillo </a:t>
            </a:r>
            <a:r>
              <a:rPr lang="en-US" dirty="0" err="1"/>
              <a:t>motrizado</a:t>
            </a:r>
            <a:r>
              <a:rPr lang="en-US" dirty="0"/>
              <a:t> y la </a:t>
            </a:r>
            <a:r>
              <a:rPr lang="en-US" dirty="0" err="1"/>
              <a:t>sección</a:t>
            </a:r>
            <a:r>
              <a:rPr lang="en-US" dirty="0"/>
              <a:t> de </a:t>
            </a:r>
            <a:r>
              <a:rPr lang="en-US" dirty="0" err="1"/>
              <a:t>gofrado</a:t>
            </a:r>
            <a:r>
              <a:rPr lang="en-US" dirty="0"/>
              <a:t> </a:t>
            </a:r>
            <a:r>
              <a:rPr lang="en-US" dirty="0" err="1"/>
              <a:t>tomando</a:t>
            </a:r>
            <a:r>
              <a:rPr lang="en-US" dirty="0"/>
              <a:t> </a:t>
            </a:r>
            <a:r>
              <a:rPr lang="en-US" dirty="0" err="1"/>
              <a:t>datos</a:t>
            </a:r>
            <a:r>
              <a:rPr lang="en-US" dirty="0"/>
              <a:t> </a:t>
            </a:r>
            <a:r>
              <a:rPr lang="en-US" dirty="0" err="1"/>
              <a:t>cada</a:t>
            </a:r>
            <a:r>
              <a:rPr lang="en-US" dirty="0"/>
              <a:t> minute </a:t>
            </a:r>
            <a:r>
              <a:rPr lang="en-US" dirty="0" err="1"/>
              <a:t>durante</a:t>
            </a:r>
            <a:r>
              <a:rPr lang="en-US" dirty="0"/>
              <a:t> 1h10 </a:t>
            </a:r>
            <a:r>
              <a:rPr lang="en-US" dirty="0" err="1"/>
              <a:t>aproximadamente</a:t>
            </a:r>
            <a:r>
              <a:rPr lang="en-US" dirty="0"/>
              <a:t> que es </a:t>
            </a:r>
            <a:r>
              <a:rPr lang="en-US" dirty="0" err="1"/>
              <a:t>el</a:t>
            </a:r>
            <a:r>
              <a:rPr lang="en-US" dirty="0"/>
              <a:t> </a:t>
            </a:r>
            <a:r>
              <a:rPr lang="en-US" dirty="0" err="1"/>
              <a:t>tiempo</a:t>
            </a:r>
            <a:r>
              <a:rPr lang="en-US" dirty="0"/>
              <a:t> que </a:t>
            </a:r>
            <a:r>
              <a:rPr lang="en-US" dirty="0" err="1"/>
              <a:t>lleva</a:t>
            </a:r>
            <a:r>
              <a:rPr lang="en-US" dirty="0"/>
              <a:t> consumer una </a:t>
            </a:r>
            <a:r>
              <a:rPr lang="en-US" dirty="0" err="1"/>
              <a:t>bobina</a:t>
            </a:r>
            <a:r>
              <a:rPr lang="en-US" dirty="0"/>
              <a:t> complete de </a:t>
            </a:r>
            <a:r>
              <a:rPr lang="en-US" dirty="0" err="1"/>
              <a:t>aluminio</a:t>
            </a:r>
            <a:r>
              <a:rPr lang="en-US" dirty="0"/>
              <a:t> mate y ochre.</a:t>
            </a:r>
          </a:p>
          <a:p>
            <a:r>
              <a:rPr lang="en-US" dirty="0"/>
              <a:t>Los </a:t>
            </a:r>
            <a:r>
              <a:rPr lang="en-US" dirty="0" err="1"/>
              <a:t>resultados</a:t>
            </a:r>
            <a:r>
              <a:rPr lang="en-US" dirty="0"/>
              <a:t> son </a:t>
            </a:r>
            <a:r>
              <a:rPr lang="en-US" dirty="0" err="1"/>
              <a:t>analizados</a:t>
            </a:r>
            <a:r>
              <a:rPr lang="en-US" dirty="0"/>
              <a:t> con una Carta I-MR, </a:t>
            </a:r>
            <a:r>
              <a:rPr lang="en-US" dirty="0" err="1"/>
              <a:t>esta</a:t>
            </a:r>
            <a:r>
              <a:rPr lang="en-US" dirty="0"/>
              <a:t> indica la </a:t>
            </a:r>
            <a:r>
              <a:rPr lang="es-MX" b="0" i="0" dirty="0">
                <a:solidFill>
                  <a:srgbClr val="444444"/>
                </a:solidFill>
                <a:effectLst/>
                <a:latin typeface="Open Sans" panose="020B0604020202020204" pitchFamily="34" charset="0"/>
              </a:rPr>
              <a:t>Gráfica de Datos Individuales y Rango Móvil y permite obtener información relevante de las variaciones en el proceso</a:t>
            </a:r>
          </a:p>
          <a:p>
            <a:r>
              <a:rPr lang="es-MX" b="0" i="0" dirty="0">
                <a:solidFill>
                  <a:srgbClr val="444444"/>
                </a:solidFill>
                <a:effectLst/>
                <a:latin typeface="Open Sans" panose="020B0604020202020204" pitchFamily="34" charset="0"/>
              </a:rPr>
              <a:t>Las gráficas observadas </a:t>
            </a:r>
          </a:p>
          <a:p>
            <a:pPr marL="228600" indent="-228600">
              <a:buAutoNum type="arabicPeriod"/>
            </a:pPr>
            <a:r>
              <a:rPr lang="es-MX" b="0" i="0" dirty="0">
                <a:solidFill>
                  <a:srgbClr val="444444"/>
                </a:solidFill>
                <a:effectLst/>
                <a:latin typeface="Open Sans" panose="020B0604020202020204" pitchFamily="34" charset="0"/>
              </a:rPr>
              <a:t>No presentan patrones en su comportamiento</a:t>
            </a:r>
          </a:p>
          <a:p>
            <a:pPr marL="228600" indent="-228600">
              <a:buAutoNum type="arabicPeriod"/>
            </a:pPr>
            <a:r>
              <a:rPr lang="es-MX" b="0" i="0" dirty="0">
                <a:solidFill>
                  <a:srgbClr val="444444"/>
                </a:solidFill>
                <a:effectLst/>
                <a:latin typeface="Open Sans" panose="020B0604020202020204" pitchFamily="34" charset="0"/>
              </a:rPr>
              <a:t>Se encuentran dentro del límite de control inferior y superior</a:t>
            </a:r>
          </a:p>
          <a:p>
            <a:pPr marL="228600" indent="-228600">
              <a:buAutoNum type="arabicPeriod"/>
            </a:pPr>
            <a:r>
              <a:rPr lang="es-MX" b="0" i="0" dirty="0">
                <a:solidFill>
                  <a:srgbClr val="444444"/>
                </a:solidFill>
                <a:effectLst/>
                <a:latin typeface="Open Sans" panose="020B0604020202020204" pitchFamily="34" charset="0"/>
              </a:rPr>
              <a:t>Se identifican puntos iniciales en el foil ochre fuera de límites debido a una desalineación inicial que con el volante se corrigió y durante el proceso de laminación restante no se presentaron excepciones </a:t>
            </a:r>
            <a:r>
              <a:rPr lang="es-MX" b="0" i="0" dirty="0" err="1">
                <a:solidFill>
                  <a:srgbClr val="444444"/>
                </a:solidFill>
                <a:effectLst/>
                <a:latin typeface="Open Sans" panose="020B0604020202020204" pitchFamily="34" charset="0"/>
              </a:rPr>
              <a:t>signifcativas</a:t>
            </a:r>
            <a:endParaRPr lang="es-MX" b="0" i="0" dirty="0">
              <a:solidFill>
                <a:srgbClr val="444444"/>
              </a:solidFill>
              <a:effectLst/>
              <a:latin typeface="Open Sans" panose="020B0604020202020204" pitchFamily="34" charset="0"/>
            </a:endParaRPr>
          </a:p>
          <a:p>
            <a:pPr marL="228600" indent="-228600">
              <a:buAutoNum type="arabicPeriod"/>
            </a:pPr>
            <a:endParaRPr lang="es-MX" b="0" i="0" dirty="0">
              <a:solidFill>
                <a:srgbClr val="444444"/>
              </a:solidFill>
              <a:effectLst/>
              <a:latin typeface="Open Sans" panose="020B0604020202020204" pitchFamily="34" charset="0"/>
            </a:endParaRPr>
          </a:p>
          <a:p>
            <a:pPr marL="0" indent="0">
              <a:buNone/>
            </a:pPr>
            <a:r>
              <a:rPr lang="es-MX" b="0" i="0" dirty="0">
                <a:solidFill>
                  <a:srgbClr val="333333"/>
                </a:solidFill>
                <a:effectLst/>
                <a:latin typeface="Open Sans" panose="020B0606030504020204" pitchFamily="34" charset="0"/>
              </a:rPr>
              <a:t>Cumpliendo ello se valida estabilidad del proceso en el tiempo, de manera que pueda identificar y corregir las inestabilidades en un proceso.</a:t>
            </a:r>
            <a:endParaRPr lang="es-MX" b="0" i="0" dirty="0">
              <a:solidFill>
                <a:srgbClr val="444444"/>
              </a:solidFill>
              <a:effectLst/>
              <a:latin typeface="Open Sans" panose="020B0604020202020204" pitchFamily="34" charset="0"/>
            </a:endParaRPr>
          </a:p>
        </p:txBody>
      </p:sp>
      <p:sp>
        <p:nvSpPr>
          <p:cNvPr id="4" name="Marcador de número de diapositiva 3"/>
          <p:cNvSpPr>
            <a:spLocks noGrp="1"/>
          </p:cNvSpPr>
          <p:nvPr>
            <p:ph type="sldNum" sz="quarter" idx="5"/>
          </p:nvPr>
        </p:nvSpPr>
        <p:spPr/>
        <p:txBody>
          <a:bodyPr/>
          <a:lstStyle/>
          <a:p>
            <a:fld id="{4DAB2BB2-463C-4078-8D0B-A3F5214F2728}" type="slidenum">
              <a:rPr lang="es-MX" smtClean="0"/>
              <a:t>31</a:t>
            </a:fld>
            <a:endParaRPr lang="es-MX"/>
          </a:p>
        </p:txBody>
      </p:sp>
    </p:spTree>
    <p:extLst>
      <p:ext uri="{BB962C8B-B14F-4D97-AF65-F5344CB8AC3E}">
        <p14:creationId xmlns:p14="http://schemas.microsoft.com/office/powerpoint/2010/main" val="1607195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Tx/>
              <a:buChar char="-"/>
            </a:pPr>
            <a:r>
              <a:rPr lang="en-US" dirty="0"/>
              <a:t>Presión → </a:t>
            </a:r>
            <a:r>
              <a:rPr lang="en-US" dirty="0" err="1"/>
              <a:t>Directamente</a:t>
            </a:r>
            <a:r>
              <a:rPr lang="en-US" dirty="0"/>
              <a:t> </a:t>
            </a:r>
            <a:r>
              <a:rPr lang="en-US" dirty="0" err="1"/>
              <a:t>proporcional</a:t>
            </a:r>
            <a:r>
              <a:rPr lang="en-US" dirty="0"/>
              <a:t> al radio</a:t>
            </a:r>
          </a:p>
          <a:p>
            <a:pPr marL="171450" indent="-171450">
              <a:buFontTx/>
              <a:buChar char="-"/>
            </a:pPr>
            <a:r>
              <a:rPr lang="en-US" dirty="0" err="1"/>
              <a:t>Corriente</a:t>
            </a:r>
            <a:r>
              <a:rPr lang="en-US" dirty="0"/>
              <a:t> de 2.45 para motor </a:t>
            </a:r>
            <a:r>
              <a:rPr lang="en-US" dirty="0" err="1"/>
              <a:t>esclavo</a:t>
            </a:r>
            <a:r>
              <a:rPr lang="en-US" dirty="0"/>
              <a:t> </a:t>
            </a:r>
          </a:p>
          <a:p>
            <a:pPr marL="171450" indent="-171450">
              <a:buFontTx/>
              <a:buChar char="-"/>
            </a:pPr>
            <a:r>
              <a:rPr lang="en-US" dirty="0" err="1"/>
              <a:t>Corriente</a:t>
            </a:r>
            <a:r>
              <a:rPr lang="en-US" dirty="0"/>
              <a:t> de 5.8 a 6 Hz </a:t>
            </a:r>
            <a:r>
              <a:rPr lang="en-US" dirty="0" err="1"/>
              <a:t>en</a:t>
            </a:r>
            <a:r>
              <a:rPr lang="en-US" dirty="0"/>
              <a:t> main motor (</a:t>
            </a:r>
            <a:r>
              <a:rPr lang="en-US" dirty="0" err="1"/>
              <a:t>Llegó</a:t>
            </a:r>
            <a:r>
              <a:rPr lang="en-US" dirty="0"/>
              <a:t> a </a:t>
            </a:r>
            <a:r>
              <a:rPr lang="en-US" dirty="0" err="1"/>
              <a:t>elevarse</a:t>
            </a:r>
            <a:r>
              <a:rPr lang="en-US" dirty="0"/>
              <a:t> a 8 sin Rodillo </a:t>
            </a:r>
            <a:r>
              <a:rPr lang="en-US" dirty="0" err="1"/>
              <a:t>esclavo</a:t>
            </a:r>
            <a:r>
              <a:rPr lang="en-US" dirty="0"/>
              <a:t>)</a:t>
            </a:r>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32</a:t>
            </a:fld>
            <a:endParaRPr lang="es-MX"/>
          </a:p>
        </p:txBody>
      </p:sp>
    </p:spTree>
    <p:extLst>
      <p:ext uri="{BB962C8B-B14F-4D97-AF65-F5344CB8AC3E}">
        <p14:creationId xmlns:p14="http://schemas.microsoft.com/office/powerpoint/2010/main" val="3295394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b="1" dirty="0"/>
              <a:t>General </a:t>
            </a:r>
            <a:r>
              <a:rPr lang="es-EC" sz="1200" dirty="0"/>
              <a:t>Diseñar, construir e implementar un sistema continuo de gofrado de foil de aluminio para el área de laminación de los productos Alumband y Asfalum en la empresa Imptek Chova del Ecuador S.A</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b="1" dirty="0"/>
              <a:t>Específicos </a:t>
            </a:r>
            <a:r>
              <a:rPr lang="es-EC" sz="1200" b="0" dirty="0"/>
              <a:t>se centran en el diseño, construcción </a:t>
            </a:r>
            <a:r>
              <a:rPr lang="en-US" sz="1200" b="0" dirty="0"/>
              <a:t>e </a:t>
            </a:r>
            <a:r>
              <a:rPr lang="en-US" sz="1200" b="0" dirty="0" err="1"/>
              <a:t>implementación</a:t>
            </a:r>
            <a:r>
              <a:rPr lang="en-US" sz="1200" b="0" dirty="0"/>
              <a:t> de los </a:t>
            </a:r>
            <a:r>
              <a:rPr lang="en-US" sz="1200" b="0" dirty="0" err="1"/>
              <a:t>módulos</a:t>
            </a:r>
            <a:r>
              <a:rPr lang="en-US" sz="1200" b="0" dirty="0"/>
              <a:t> de </a:t>
            </a:r>
            <a:r>
              <a:rPr lang="en-US" sz="1200" b="0" dirty="0" err="1"/>
              <a:t>gofrado</a:t>
            </a:r>
            <a:r>
              <a:rPr lang="en-US" sz="1200" b="0" dirty="0"/>
              <a:t>, </a:t>
            </a:r>
            <a:r>
              <a:rPr lang="en-US" sz="1200" b="0" dirty="0" err="1"/>
              <a:t>alineación</a:t>
            </a:r>
            <a:r>
              <a:rPr lang="en-US" sz="1200" b="0" dirty="0"/>
              <a:t>, desbobinado, control de </a:t>
            </a:r>
            <a:r>
              <a:rPr lang="en-US" sz="1200" b="0" dirty="0" err="1"/>
              <a:t>tensión</a:t>
            </a:r>
            <a:r>
              <a:rPr lang="en-US" sz="1200" b="0" dirty="0"/>
              <a:t> y Sincronización </a:t>
            </a:r>
            <a:r>
              <a:rPr lang="en-US" sz="1200" b="0" dirty="0" err="1"/>
              <a:t>además</a:t>
            </a:r>
            <a:r>
              <a:rPr lang="en-US" sz="1200" b="0" dirty="0"/>
              <a:t> de la </a:t>
            </a:r>
            <a:r>
              <a:rPr lang="en-US" sz="1200" b="0" dirty="0" err="1"/>
              <a:t>selección</a:t>
            </a:r>
            <a:r>
              <a:rPr lang="en-US" sz="1200" b="0" dirty="0"/>
              <a:t> de los </a:t>
            </a:r>
            <a:r>
              <a:rPr lang="en-US" sz="1200" b="0" dirty="0" err="1"/>
              <a:t>componentes</a:t>
            </a:r>
            <a:r>
              <a:rPr lang="en-US" sz="1200" b="0" dirty="0"/>
              <a:t> para </a:t>
            </a:r>
            <a:r>
              <a:rPr lang="en-US" sz="1200" b="0" dirty="0" err="1"/>
              <a:t>ello</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t>Adicional</a:t>
            </a:r>
            <a:r>
              <a:rPr lang="en-US" sz="1200" b="0" dirty="0"/>
              <a:t> </a:t>
            </a:r>
            <a:r>
              <a:rPr lang="en-US" sz="1200" b="0" dirty="0" err="1"/>
              <a:t>monitorear</a:t>
            </a:r>
            <a:r>
              <a:rPr lang="en-US" sz="1200" b="0" dirty="0"/>
              <a:t> sus variables </a:t>
            </a:r>
            <a:r>
              <a:rPr lang="en-US" sz="1200" b="0" dirty="0" err="1"/>
              <a:t>en</a:t>
            </a:r>
            <a:r>
              <a:rPr lang="en-US" sz="1200" b="0" dirty="0"/>
              <a:t> </a:t>
            </a:r>
            <a:r>
              <a:rPr lang="en-US" sz="1200" b="0" dirty="0" err="1"/>
              <a:t>pruebas</a:t>
            </a:r>
            <a:r>
              <a:rPr lang="en-US" sz="1200" b="0" dirty="0"/>
              <a:t> y </a:t>
            </a:r>
            <a:r>
              <a:rPr lang="en-US" sz="1200" b="0" dirty="0" err="1"/>
              <a:t>analizarlas</a:t>
            </a:r>
            <a:r>
              <a:rPr lang="en-US" sz="1200" b="0" dirty="0"/>
              <a:t> junto con un DOE para </a:t>
            </a:r>
            <a:r>
              <a:rPr lang="en-US" sz="1200" b="0" dirty="0" err="1"/>
              <a:t>evaluar</a:t>
            </a:r>
            <a:r>
              <a:rPr lang="en-US" sz="1200" b="0" dirty="0"/>
              <a:t> las </a:t>
            </a:r>
            <a:r>
              <a:rPr lang="en-US" sz="1200" b="0" dirty="0" err="1"/>
              <a:t>condiciones</a:t>
            </a:r>
            <a:r>
              <a:rPr lang="en-US" sz="1200" b="0" dirty="0"/>
              <a:t> </a:t>
            </a:r>
            <a:r>
              <a:rPr lang="en-US" sz="1200" b="0" dirty="0" err="1"/>
              <a:t>óptimas</a:t>
            </a:r>
            <a:r>
              <a:rPr lang="en-US" sz="1200" b="0" dirty="0"/>
              <a:t> del Sistema </a:t>
            </a:r>
            <a:r>
              <a:rPr lang="en-US" sz="1200" b="0" dirty="0" err="1"/>
              <a:t>después</a:t>
            </a:r>
            <a:r>
              <a:rPr lang="en-US" sz="1200" b="0" baseline="0" dirty="0"/>
              <a:t> de </a:t>
            </a:r>
            <a:r>
              <a:rPr lang="en-US" sz="1200" b="0" baseline="0" dirty="0" err="1"/>
              <a:t>implementar</a:t>
            </a:r>
            <a:r>
              <a:rPr lang="en-US" sz="1200" b="0" baseline="0" dirty="0"/>
              <a:t> el </a:t>
            </a:r>
            <a:r>
              <a:rPr lang="en-US" sz="1200" b="0" baseline="0" dirty="0" err="1"/>
              <a:t>sistema</a:t>
            </a:r>
            <a:endParaRPr lang="es-MX" b="1" dirty="0"/>
          </a:p>
          <a:p>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5</a:t>
            </a:fld>
            <a:endParaRPr lang="es-MX"/>
          </a:p>
        </p:txBody>
      </p:sp>
    </p:spTree>
    <p:extLst>
      <p:ext uri="{BB962C8B-B14F-4D97-AF65-F5344CB8AC3E}">
        <p14:creationId xmlns:p14="http://schemas.microsoft.com/office/powerpoint/2010/main" val="631762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Analizamos</a:t>
            </a:r>
            <a:r>
              <a:rPr lang="es-ES" baseline="0" dirty="0"/>
              <a:t> cuantos rollos produjeron y el tiempo neto ocupado para ello antes y después de implementar y dando como resultado un incremento en todo producto cantidad de rollos por hora</a:t>
            </a:r>
            <a:endParaRPr lang="en-US" dirty="0"/>
          </a:p>
        </p:txBody>
      </p:sp>
      <p:sp>
        <p:nvSpPr>
          <p:cNvPr id="4" name="Marcador de número de diapositiva 3"/>
          <p:cNvSpPr>
            <a:spLocks noGrp="1"/>
          </p:cNvSpPr>
          <p:nvPr>
            <p:ph type="sldNum" sz="quarter" idx="10"/>
          </p:nvPr>
        </p:nvSpPr>
        <p:spPr/>
        <p:txBody>
          <a:bodyPr/>
          <a:lstStyle/>
          <a:p>
            <a:fld id="{4DAB2BB2-463C-4078-8D0B-A3F5214F2728}" type="slidenum">
              <a:rPr lang="es-MX" smtClean="0"/>
              <a:t>33</a:t>
            </a:fld>
            <a:endParaRPr lang="es-MX"/>
          </a:p>
        </p:txBody>
      </p:sp>
    </p:spTree>
    <p:extLst>
      <p:ext uri="{BB962C8B-B14F-4D97-AF65-F5344CB8AC3E}">
        <p14:creationId xmlns:p14="http://schemas.microsoft.com/office/powerpoint/2010/main" val="1315277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t>Encontramos</a:t>
            </a:r>
            <a:r>
              <a:rPr lang="en-US" dirty="0"/>
              <a:t> la </a:t>
            </a:r>
            <a:r>
              <a:rPr lang="en-US" dirty="0" err="1"/>
              <a:t>cantidad</a:t>
            </a:r>
            <a:r>
              <a:rPr lang="en-US" dirty="0"/>
              <a:t> </a:t>
            </a:r>
            <a:r>
              <a:rPr lang="en-US" dirty="0" err="1"/>
              <a:t>promedio</a:t>
            </a:r>
            <a:r>
              <a:rPr lang="en-US" dirty="0"/>
              <a:t> de </a:t>
            </a:r>
            <a:r>
              <a:rPr lang="en-US" dirty="0" err="1"/>
              <a:t>rollos</a:t>
            </a:r>
            <a:r>
              <a:rPr lang="en-US" dirty="0"/>
              <a:t>/carga de </a:t>
            </a:r>
            <a:r>
              <a:rPr lang="en-US" dirty="0" err="1"/>
              <a:t>acuerdo</a:t>
            </a:r>
            <a:r>
              <a:rPr lang="en-US" dirty="0"/>
              <a:t> al </a:t>
            </a:r>
            <a:r>
              <a:rPr lang="en-US" dirty="0" err="1"/>
              <a:t>historial</a:t>
            </a:r>
            <a:r>
              <a:rPr lang="en-US" dirty="0"/>
              <a:t>, y la </a:t>
            </a:r>
            <a:r>
              <a:rPr lang="en-US" dirty="0" err="1"/>
              <a:t>cantidad</a:t>
            </a:r>
            <a:r>
              <a:rPr lang="en-US" dirty="0"/>
              <a:t> de </a:t>
            </a:r>
            <a:r>
              <a:rPr lang="en-US" dirty="0" err="1"/>
              <a:t>rollos</a:t>
            </a:r>
            <a:r>
              <a:rPr lang="en-US" dirty="0"/>
              <a:t>/h </a:t>
            </a:r>
            <a:r>
              <a:rPr lang="en-US" dirty="0" err="1"/>
              <a:t>analizando</a:t>
            </a:r>
            <a:r>
              <a:rPr lang="en-US" dirty="0"/>
              <a:t> la </a:t>
            </a:r>
            <a:r>
              <a:rPr lang="en-US" dirty="0" err="1"/>
              <a:t>cantidad</a:t>
            </a:r>
            <a:r>
              <a:rPr lang="en-US" dirty="0"/>
              <a:t> </a:t>
            </a:r>
            <a:r>
              <a:rPr lang="en-US" dirty="0" err="1"/>
              <a:t>neta</a:t>
            </a:r>
            <a:r>
              <a:rPr lang="en-US" dirty="0"/>
              <a:t> </a:t>
            </a:r>
            <a:r>
              <a:rPr lang="en-US" dirty="0" err="1"/>
              <a:t>producida</a:t>
            </a:r>
            <a:r>
              <a:rPr lang="en-US" dirty="0"/>
              <a:t> y </a:t>
            </a:r>
            <a:r>
              <a:rPr lang="en-US" dirty="0" err="1"/>
              <a:t>tiempo</a:t>
            </a:r>
            <a:r>
              <a:rPr lang="en-US" dirty="0"/>
              <a:t> </a:t>
            </a:r>
            <a:r>
              <a:rPr lang="en-US" dirty="0" err="1"/>
              <a:t>neto</a:t>
            </a:r>
            <a:r>
              <a:rPr lang="en-US" dirty="0"/>
              <a:t> </a:t>
            </a:r>
            <a:r>
              <a:rPr lang="en-US" dirty="0" err="1"/>
              <a:t>producido</a:t>
            </a:r>
            <a:r>
              <a:rPr lang="en-US" dirty="0"/>
              <a:t>. </a:t>
            </a:r>
          </a:p>
          <a:p>
            <a:r>
              <a:rPr lang="en-US" dirty="0" err="1"/>
              <a:t>Encontramos</a:t>
            </a:r>
            <a:r>
              <a:rPr lang="en-US" dirty="0"/>
              <a:t> un factor entre ambas </a:t>
            </a:r>
            <a:r>
              <a:rPr lang="en-US" dirty="0" err="1"/>
              <a:t>relaciones</a:t>
            </a:r>
            <a:r>
              <a:rPr lang="en-US" dirty="0"/>
              <a:t> y ese valor lo </a:t>
            </a:r>
            <a:r>
              <a:rPr lang="en-US" dirty="0" err="1"/>
              <a:t>comparamos</a:t>
            </a:r>
            <a:r>
              <a:rPr lang="en-US" dirty="0"/>
              <a:t> antes y </a:t>
            </a:r>
            <a:r>
              <a:rPr lang="en-US" dirty="0" err="1"/>
              <a:t>después</a:t>
            </a:r>
            <a:r>
              <a:rPr lang="en-US" dirty="0"/>
              <a:t> del Proyecto para </a:t>
            </a:r>
            <a:r>
              <a:rPr lang="en-US" dirty="0" err="1"/>
              <a:t>cada</a:t>
            </a:r>
            <a:r>
              <a:rPr lang="en-US" dirty="0"/>
              <a:t> product </a:t>
            </a:r>
            <a:r>
              <a:rPr lang="en-US" dirty="0" err="1"/>
              <a:t>encontrando</a:t>
            </a:r>
            <a:r>
              <a:rPr lang="en-US" dirty="0"/>
              <a:t> una </a:t>
            </a:r>
            <a:r>
              <a:rPr lang="en-US" dirty="0" err="1"/>
              <a:t>reducción</a:t>
            </a:r>
            <a:r>
              <a:rPr lang="en-US" dirty="0"/>
              <a:t> de </a:t>
            </a:r>
            <a:r>
              <a:rPr lang="en-US" dirty="0" err="1"/>
              <a:t>tiempo</a:t>
            </a:r>
            <a:r>
              <a:rPr lang="en-US" dirty="0"/>
              <a:t> de </a:t>
            </a:r>
            <a:r>
              <a:rPr lang="en-US" dirty="0" err="1"/>
              <a:t>producción</a:t>
            </a:r>
            <a:r>
              <a:rPr lang="en-US" dirty="0"/>
              <a:t> </a:t>
            </a:r>
            <a:r>
              <a:rPr lang="en-US" dirty="0" err="1"/>
              <a:t>desde</a:t>
            </a:r>
            <a:r>
              <a:rPr lang="en-US" dirty="0"/>
              <a:t> 0.26 h (16 m) a 0.59 h (35 m) que </a:t>
            </a:r>
            <a:r>
              <a:rPr lang="en-US" dirty="0" err="1"/>
              <a:t>en</a:t>
            </a:r>
            <a:r>
              <a:rPr lang="en-US" dirty="0"/>
              <a:t> </a:t>
            </a:r>
            <a:r>
              <a:rPr lang="en-US" dirty="0" err="1"/>
              <a:t>porcentaje</a:t>
            </a:r>
            <a:r>
              <a:rPr lang="en-US" dirty="0"/>
              <a:t> </a:t>
            </a:r>
            <a:r>
              <a:rPr lang="en-US" dirty="0" err="1"/>
              <a:t>representa</a:t>
            </a:r>
            <a:r>
              <a:rPr lang="en-US" dirty="0"/>
              <a:t> </a:t>
            </a:r>
            <a:r>
              <a:rPr lang="en-US" dirty="0" err="1"/>
              <a:t>desde</a:t>
            </a:r>
            <a:r>
              <a:rPr lang="en-US" dirty="0"/>
              <a:t> 4.26% a 15.87% </a:t>
            </a:r>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34</a:t>
            </a:fld>
            <a:endParaRPr lang="es-MX"/>
          </a:p>
        </p:txBody>
      </p:sp>
    </p:spTree>
    <p:extLst>
      <p:ext uri="{BB962C8B-B14F-4D97-AF65-F5344CB8AC3E}">
        <p14:creationId xmlns:p14="http://schemas.microsoft.com/office/powerpoint/2010/main" val="2731698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buFont typeface="Arial" panose="020B0604020202020204" pitchFamily="34" charset="0"/>
              <a:buChar char="•"/>
            </a:pPr>
            <a:r>
              <a:rPr lang="es-EC" dirty="0"/>
              <a:t>Se considera desperdicio al producto conformado por aluminio, mástico y polietileno obtenido del proceso de empalme.</a:t>
            </a:r>
          </a:p>
          <a:p>
            <a:pPr marL="285750" indent="-285750">
              <a:buFont typeface="Arial" panose="020B0604020202020204" pitchFamily="34" charset="0"/>
              <a:buChar char="•"/>
            </a:pPr>
            <a:r>
              <a:rPr lang="es-EC" dirty="0"/>
              <a:t>El producto con más reducción en desperdicio es Alumband 2 mm doble mástico (5m) con un peso de 36.66 Kg que representa el 0.366% de los Kg producidos en una carga de ese producto. </a:t>
            </a:r>
            <a:endParaRPr lang="en-US" dirty="0"/>
          </a:p>
          <a:p>
            <a:endParaRPr lang="en-US" dirty="0"/>
          </a:p>
        </p:txBody>
      </p:sp>
      <p:sp>
        <p:nvSpPr>
          <p:cNvPr id="4" name="Marcador de número de diapositiva 3"/>
          <p:cNvSpPr>
            <a:spLocks noGrp="1"/>
          </p:cNvSpPr>
          <p:nvPr>
            <p:ph type="sldNum" sz="quarter" idx="10"/>
          </p:nvPr>
        </p:nvSpPr>
        <p:spPr/>
        <p:txBody>
          <a:bodyPr/>
          <a:lstStyle/>
          <a:p>
            <a:fld id="{4DAB2BB2-463C-4078-8D0B-A3F5214F2728}" type="slidenum">
              <a:rPr lang="es-MX" smtClean="0"/>
              <a:t>35</a:t>
            </a:fld>
            <a:endParaRPr lang="es-MX"/>
          </a:p>
        </p:txBody>
      </p:sp>
    </p:spTree>
    <p:extLst>
      <p:ext uri="{BB962C8B-B14F-4D97-AF65-F5344CB8AC3E}">
        <p14:creationId xmlns:p14="http://schemas.microsoft.com/office/powerpoint/2010/main" val="3437948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Posterior al </a:t>
            </a:r>
            <a:r>
              <a:rPr lang="en-US" dirty="0" err="1"/>
              <a:t>análisis</a:t>
            </a:r>
            <a:r>
              <a:rPr lang="en-US" dirty="0"/>
              <a:t> </a:t>
            </a:r>
            <a:r>
              <a:rPr lang="en-US" dirty="0" err="1"/>
              <a:t>especificado</a:t>
            </a:r>
            <a:r>
              <a:rPr lang="en-US" dirty="0"/>
              <a:t> se </a:t>
            </a:r>
            <a:r>
              <a:rPr lang="en-US" dirty="0" err="1"/>
              <a:t>puede</a:t>
            </a:r>
            <a:r>
              <a:rPr lang="en-US" dirty="0"/>
              <a:t> observer </a:t>
            </a:r>
            <a:r>
              <a:rPr lang="en-US" dirty="0" err="1"/>
              <a:t>reducción</a:t>
            </a:r>
            <a:r>
              <a:rPr lang="en-US" dirty="0"/>
              <a:t> de </a:t>
            </a:r>
            <a:r>
              <a:rPr lang="en-US" dirty="0" err="1"/>
              <a:t>costo</a:t>
            </a:r>
            <a:r>
              <a:rPr lang="en-US" dirty="0"/>
              <a:t> </a:t>
            </a:r>
            <a:r>
              <a:rPr lang="en-US" dirty="0" err="1"/>
              <a:t>en</a:t>
            </a:r>
            <a:r>
              <a:rPr lang="en-US" dirty="0"/>
              <a:t> </a:t>
            </a:r>
            <a:r>
              <a:rPr lang="en-US" dirty="0" err="1"/>
              <a:t>tres</a:t>
            </a:r>
            <a:r>
              <a:rPr lang="en-US" dirty="0"/>
              <a:t> </a:t>
            </a:r>
            <a:r>
              <a:rPr lang="en-US" dirty="0" err="1"/>
              <a:t>aspectos</a:t>
            </a:r>
            <a:endParaRPr lang="en-US" dirty="0"/>
          </a:p>
          <a:p>
            <a:pPr marL="228600" indent="-228600">
              <a:buAutoNum type="arabicPeriod"/>
            </a:pPr>
            <a:r>
              <a:rPr lang="en-US" dirty="0"/>
              <a:t>El </a:t>
            </a:r>
            <a:r>
              <a:rPr lang="en-US" dirty="0" err="1"/>
              <a:t>tiempo</a:t>
            </a:r>
            <a:r>
              <a:rPr lang="en-US" dirty="0"/>
              <a:t> </a:t>
            </a:r>
            <a:r>
              <a:rPr lang="en-US" dirty="0" err="1"/>
              <a:t>reducido</a:t>
            </a:r>
            <a:r>
              <a:rPr lang="en-US" dirty="0"/>
              <a:t> de 7h y 43m/mes y </a:t>
            </a:r>
            <a:r>
              <a:rPr lang="en-US" dirty="0" err="1"/>
              <a:t>considerando</a:t>
            </a:r>
            <a:r>
              <a:rPr lang="en-US" dirty="0"/>
              <a:t> </a:t>
            </a:r>
            <a:r>
              <a:rPr lang="en-US" dirty="0" err="1"/>
              <a:t>el</a:t>
            </a:r>
            <a:r>
              <a:rPr lang="en-US" dirty="0"/>
              <a:t> </a:t>
            </a:r>
            <a:r>
              <a:rPr lang="en-US" dirty="0" err="1"/>
              <a:t>costo</a:t>
            </a:r>
            <a:r>
              <a:rPr lang="en-US" dirty="0"/>
              <a:t> de 98$/h la </a:t>
            </a:r>
            <a:r>
              <a:rPr lang="en-US" dirty="0" err="1"/>
              <a:t>maquinaria</a:t>
            </a:r>
            <a:r>
              <a:rPr lang="en-US" dirty="0"/>
              <a:t> de L2 se </a:t>
            </a:r>
            <a:r>
              <a:rPr lang="en-US" dirty="0" err="1"/>
              <a:t>tiene</a:t>
            </a:r>
            <a:r>
              <a:rPr lang="en-US" dirty="0"/>
              <a:t> un Ahorro annual de 9080.02 $</a:t>
            </a:r>
          </a:p>
          <a:p>
            <a:pPr marL="228600" indent="-228600">
              <a:buAutoNum type="arabicPeriod"/>
            </a:pPr>
            <a:r>
              <a:rPr lang="es-MX" dirty="0"/>
              <a:t>Al reducir tiempo este tiene efecto en la reducción del salario enfocado para operarios en L2 pues a los 4 operarios (1 enrollador, 2 laminadores, 1 </a:t>
            </a:r>
            <a:r>
              <a:rPr lang="es-MX" dirty="0" err="1"/>
              <a:t>palletizador</a:t>
            </a:r>
            <a:r>
              <a:rPr lang="es-MX" dirty="0"/>
              <a:t>) que ganan 567$/mes y 3.54$/h se optimizaría un valor total de 109.45 $/mes y el reducir 2 operarios de la etapa de gofrado anterior representan dos sueldos es decir 1134 $/mes siendo un ahorro anual </a:t>
            </a:r>
            <a:r>
              <a:rPr lang="es-MX" dirty="0" err="1"/>
              <a:t>totoal</a:t>
            </a:r>
            <a:r>
              <a:rPr lang="es-MX" dirty="0"/>
              <a:t> de mano de obra de 14 921.36 $</a:t>
            </a:r>
          </a:p>
          <a:p>
            <a:pPr marL="228600" indent="-228600">
              <a:buAutoNum type="arabicPeriod"/>
            </a:pPr>
            <a:r>
              <a:rPr lang="es-MX" dirty="0"/>
              <a:t>Finalmente, la combinación de aluminio, mástico y polietileno de cada producto tiene un costo por Kg dado por el departamento de producción, obteniendo los kg de desperdicio reducido por producto y multiplicando por este valor se obtiene una reducción anual de $5 763.81 $</a:t>
            </a:r>
          </a:p>
          <a:p>
            <a:pPr marL="228600" indent="-228600">
              <a:buAutoNum type="arabicPeriod"/>
            </a:pPr>
            <a:r>
              <a:rPr lang="es-MX" dirty="0"/>
              <a:t>Toto este ahorro representa un total de 29765.19 $</a:t>
            </a:r>
          </a:p>
        </p:txBody>
      </p:sp>
      <p:sp>
        <p:nvSpPr>
          <p:cNvPr id="4" name="Marcador de número de diapositiva 3"/>
          <p:cNvSpPr>
            <a:spLocks noGrp="1"/>
          </p:cNvSpPr>
          <p:nvPr>
            <p:ph type="sldNum" sz="quarter" idx="5"/>
          </p:nvPr>
        </p:nvSpPr>
        <p:spPr/>
        <p:txBody>
          <a:bodyPr/>
          <a:lstStyle/>
          <a:p>
            <a:fld id="{4DAB2BB2-463C-4078-8D0B-A3F5214F2728}" type="slidenum">
              <a:rPr lang="es-MX" smtClean="0"/>
              <a:t>36</a:t>
            </a:fld>
            <a:endParaRPr lang="es-MX"/>
          </a:p>
        </p:txBody>
      </p:sp>
    </p:spTree>
    <p:extLst>
      <p:ext uri="{BB962C8B-B14F-4D97-AF65-F5344CB8AC3E}">
        <p14:creationId xmlns:p14="http://schemas.microsoft.com/office/powerpoint/2010/main" val="4023132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Los </a:t>
            </a:r>
            <a:r>
              <a:rPr lang="en-US" dirty="0" err="1"/>
              <a:t>egresos</a:t>
            </a:r>
            <a:r>
              <a:rPr lang="en-US" dirty="0"/>
              <a:t> </a:t>
            </a:r>
            <a:r>
              <a:rPr lang="en-US" dirty="0" err="1"/>
              <a:t>manejados</a:t>
            </a:r>
            <a:r>
              <a:rPr lang="en-US" dirty="0"/>
              <a:t> se </a:t>
            </a:r>
            <a:r>
              <a:rPr lang="en-US" dirty="0" err="1"/>
              <a:t>dividen</a:t>
            </a:r>
            <a:r>
              <a:rPr lang="en-US" dirty="0"/>
              <a:t> </a:t>
            </a:r>
            <a:r>
              <a:rPr lang="en-US" dirty="0" err="1"/>
              <a:t>en</a:t>
            </a:r>
            <a:r>
              <a:rPr lang="en-US" dirty="0"/>
              <a:t> dos </a:t>
            </a:r>
            <a:r>
              <a:rPr lang="en-US" dirty="0" err="1"/>
              <a:t>aspectos</a:t>
            </a:r>
            <a:r>
              <a:rPr lang="en-US" dirty="0"/>
              <a:t>, los </a:t>
            </a:r>
            <a:r>
              <a:rPr lang="en-US" dirty="0" err="1"/>
              <a:t>módulos</a:t>
            </a:r>
            <a:r>
              <a:rPr lang="en-US" dirty="0"/>
              <a:t> de </a:t>
            </a:r>
            <a:r>
              <a:rPr lang="en-US" dirty="0" err="1"/>
              <a:t>gofrado</a:t>
            </a:r>
            <a:r>
              <a:rPr lang="en-US" dirty="0"/>
              <a:t> y la mano de </a:t>
            </a:r>
            <a:r>
              <a:rPr lang="en-US" dirty="0" err="1"/>
              <a:t>obra</a:t>
            </a:r>
            <a:r>
              <a:rPr lang="en-US" dirty="0"/>
              <a:t> </a:t>
            </a:r>
            <a:r>
              <a:rPr lang="en-US" dirty="0" err="1"/>
              <a:t>siendo</a:t>
            </a:r>
            <a:r>
              <a:rPr lang="en-US"/>
              <a:t> un total de $29 801.02</a:t>
            </a:r>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37</a:t>
            </a:fld>
            <a:endParaRPr lang="es-MX"/>
          </a:p>
        </p:txBody>
      </p:sp>
    </p:spTree>
    <p:extLst>
      <p:ext uri="{BB962C8B-B14F-4D97-AF65-F5344CB8AC3E}">
        <p14:creationId xmlns:p14="http://schemas.microsoft.com/office/powerpoint/2010/main" val="3258458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err="1"/>
              <a:t>Tir</a:t>
            </a:r>
            <a:r>
              <a:rPr lang="es-MX" dirty="0"/>
              <a:t> para que el proyecto sea viable a futuro</a:t>
            </a:r>
            <a:r>
              <a:rPr lang="es-MX" baseline="0" dirty="0"/>
              <a:t> y el B/C el tiempo que se demora en recuperar el dinero del proyecto.</a:t>
            </a:r>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38</a:t>
            </a:fld>
            <a:endParaRPr lang="es-MX"/>
          </a:p>
        </p:txBody>
      </p:sp>
    </p:spTree>
    <p:extLst>
      <p:ext uri="{BB962C8B-B14F-4D97-AF65-F5344CB8AC3E}">
        <p14:creationId xmlns:p14="http://schemas.microsoft.com/office/powerpoint/2010/main" val="1626595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Una vez</a:t>
            </a:r>
            <a:r>
              <a:rPr lang="es-MX" baseline="0" dirty="0"/>
              <a:t> implementado el sistema de gofrado en línea se obtuvo un incremento de productividad de entre 4.45% al 18.86% en los productos realizados en la línea de laminación este resultado se ve reflejado en reducción de desperdicios y tiempo de producción </a:t>
            </a:r>
          </a:p>
          <a:p>
            <a:endParaRPr lang="es-MX" baseline="0" dirty="0"/>
          </a:p>
          <a:p>
            <a:r>
              <a:rPr lang="es-MX" baseline="0" dirty="0"/>
              <a:t>Corregir con comas las conclusiones </a:t>
            </a:r>
          </a:p>
          <a:p>
            <a:endParaRPr lang="es-MX" baseline="0" dirty="0"/>
          </a:p>
          <a:p>
            <a:r>
              <a:rPr lang="es-MX" baseline="0" dirty="0"/>
              <a:t>La estructura que soporta el sistema de rodillos y gofrado soporta una carga de 2.6 </a:t>
            </a:r>
            <a:r>
              <a:rPr lang="es-MX" baseline="0" dirty="0" err="1"/>
              <a:t>Tn</a:t>
            </a:r>
            <a:endParaRPr lang="es-MX" baseline="0" dirty="0"/>
          </a:p>
          <a:p>
            <a:endParaRPr lang="es-MX" baseline="0" dirty="0"/>
          </a:p>
          <a:p>
            <a:r>
              <a:rPr lang="es-MX" baseline="0" dirty="0"/>
              <a:t>Todos los rodillo diseñados en esta tesis soportan de manera efectiva la tensión del foil de aluminio de 57.35 KGF/mm además de las cargas planteadas para cada uno de ellos.</a:t>
            </a:r>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40</a:t>
            </a:fld>
            <a:endParaRPr lang="es-MX"/>
          </a:p>
        </p:txBody>
      </p:sp>
    </p:spTree>
    <p:extLst>
      <p:ext uri="{BB962C8B-B14F-4D97-AF65-F5344CB8AC3E}">
        <p14:creationId xmlns:p14="http://schemas.microsoft.com/office/powerpoint/2010/main" val="7286343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41</a:t>
            </a:fld>
            <a:endParaRPr lang="es-MX"/>
          </a:p>
        </p:txBody>
      </p:sp>
    </p:spTree>
    <p:extLst>
      <p:ext uri="{BB962C8B-B14F-4D97-AF65-F5344CB8AC3E}">
        <p14:creationId xmlns:p14="http://schemas.microsoft.com/office/powerpoint/2010/main" val="2555474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 sistema </a:t>
            </a:r>
            <a:r>
              <a:rPr lang="es-MX" dirty="0" err="1"/>
              <a:t>automaico</a:t>
            </a:r>
            <a:r>
              <a:rPr lang="es-MX" dirty="0"/>
              <a:t> de control de alineación fue</a:t>
            </a:r>
            <a:r>
              <a:rPr lang="es-MX" baseline="0" dirty="0"/>
              <a:t> </a:t>
            </a:r>
            <a:r>
              <a:rPr lang="es-MX" baseline="0" dirty="0" err="1"/>
              <a:t>presindible</a:t>
            </a:r>
            <a:r>
              <a:rPr lang="es-MX" baseline="0" dirty="0"/>
              <a:t> debido a que la lámina de aluminio no presenta una desalineación que sugiera invertir en un proceso automatizado </a:t>
            </a:r>
          </a:p>
          <a:p>
            <a:endParaRPr lang="es-MX" baseline="0" dirty="0"/>
          </a:p>
          <a:p>
            <a:r>
              <a:rPr lang="es-MX" baseline="0" dirty="0"/>
              <a:t> al aplicar el experimento tipo </a:t>
            </a:r>
            <a:r>
              <a:rPr lang="es-MX" baseline="0" dirty="0" err="1"/>
              <a:t>taguchi</a:t>
            </a:r>
            <a:r>
              <a:rPr lang="es-MX" baseline="0"/>
              <a:t> Los </a:t>
            </a:r>
            <a:r>
              <a:rPr lang="es-MX" baseline="0" dirty="0"/>
              <a:t>parámetros óptimo para el funcionamiento del sistema de gofrado fueron de 24 </a:t>
            </a:r>
            <a:r>
              <a:rPr lang="es-MX" baseline="0" dirty="0" err="1"/>
              <a:t>kgf</a:t>
            </a:r>
            <a:r>
              <a:rPr lang="es-MX" baseline="0" dirty="0"/>
              <a:t> la tensión además de distancia de </a:t>
            </a:r>
            <a:r>
              <a:rPr lang="es-MX" baseline="0" dirty="0" err="1"/>
              <a:t>identación</a:t>
            </a:r>
            <a:r>
              <a:rPr lang="es-MX" baseline="0" dirty="0"/>
              <a:t> entre rodillos de 27.5 mm </a:t>
            </a:r>
          </a:p>
          <a:p>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42</a:t>
            </a:fld>
            <a:endParaRPr lang="es-MX"/>
          </a:p>
        </p:txBody>
      </p:sp>
    </p:spTree>
    <p:extLst>
      <p:ext uri="{BB962C8B-B14F-4D97-AF65-F5344CB8AC3E}">
        <p14:creationId xmlns:p14="http://schemas.microsoft.com/office/powerpoint/2010/main" val="3862688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Eliminar el reductor para justificar el reductor para lo que se encontraron </a:t>
            </a:r>
          </a:p>
          <a:p>
            <a:pPr marL="171450" indent="-171450">
              <a:buFontTx/>
              <a:buChar char="-"/>
            </a:pPr>
            <a:r>
              <a:rPr lang="es-MX" dirty="0"/>
              <a:t>Como medir la</a:t>
            </a:r>
            <a:r>
              <a:rPr lang="es-MX" baseline="0" dirty="0"/>
              <a:t> longitud para los lectores</a:t>
            </a:r>
          </a:p>
          <a:p>
            <a:pPr marL="171450" indent="-171450">
              <a:buFontTx/>
              <a:buChar char="-"/>
            </a:pPr>
            <a:r>
              <a:rPr lang="es-MX" baseline="0" dirty="0"/>
              <a:t>Manual de mantenimiento </a:t>
            </a:r>
          </a:p>
          <a:p>
            <a:pPr marL="171450" indent="-171450">
              <a:buFontTx/>
              <a:buChar char="-"/>
            </a:pPr>
            <a:r>
              <a:rPr lang="es-MX" b="1" baseline="0" dirty="0"/>
              <a:t>Pato </a:t>
            </a:r>
          </a:p>
          <a:p>
            <a:pPr marL="171450" indent="-171450">
              <a:buFontTx/>
              <a:buChar char="-"/>
            </a:pPr>
            <a:r>
              <a:rPr lang="es-MX" b="1" baseline="0" dirty="0"/>
              <a:t>Eliminar detalle de las cosas donde no estemos seguros </a:t>
            </a:r>
          </a:p>
          <a:p>
            <a:pPr marL="171450" indent="-171450">
              <a:buFontTx/>
              <a:buChar char="-"/>
            </a:pPr>
            <a:r>
              <a:rPr lang="es-MX" b="1" baseline="0" dirty="0"/>
              <a:t>Valores no son concretos para cambiar por la empresa </a:t>
            </a:r>
          </a:p>
          <a:p>
            <a:pPr marL="171450" indent="-171450">
              <a:buFontTx/>
              <a:buChar char="-"/>
            </a:pPr>
            <a:r>
              <a:rPr lang="es-MX" b="1" baseline="0" dirty="0" err="1"/>
              <a:t>Softskill</a:t>
            </a:r>
            <a:endParaRPr lang="es-MX" b="1" baseline="0" dirty="0"/>
          </a:p>
          <a:p>
            <a:pPr marL="0" indent="0">
              <a:buFontTx/>
              <a:buNone/>
            </a:pPr>
            <a:r>
              <a:rPr lang="es-MX" b="0" baseline="0" dirty="0"/>
              <a:t>Tono de voz </a:t>
            </a:r>
          </a:p>
          <a:p>
            <a:pPr marL="0" indent="0">
              <a:buFontTx/>
              <a:buNone/>
            </a:pPr>
            <a:r>
              <a:rPr lang="es-MX" b="0" baseline="0" dirty="0"/>
              <a:t>Eliminar el listo y ya </a:t>
            </a:r>
          </a:p>
          <a:p>
            <a:pPr marL="0" indent="0">
              <a:buFontTx/>
              <a:buNone/>
            </a:pPr>
            <a:r>
              <a:rPr lang="es-MX" b="0" baseline="0" dirty="0"/>
              <a:t>Terminología de alto nivel y para todos</a:t>
            </a:r>
          </a:p>
          <a:p>
            <a:pPr marL="0" indent="0">
              <a:buFontTx/>
              <a:buNone/>
            </a:pPr>
            <a:r>
              <a:rPr lang="es-MX" b="0" baseline="0" dirty="0"/>
              <a:t>Resaltar el valor agregado de ahorro </a:t>
            </a:r>
          </a:p>
          <a:p>
            <a:pPr marL="0" indent="0">
              <a:buFontTx/>
              <a:buNone/>
            </a:pPr>
            <a:r>
              <a:rPr lang="es-MX" b="0" baseline="0" dirty="0"/>
              <a:t>Balancean la parte de resultados con el diseño </a:t>
            </a:r>
          </a:p>
          <a:p>
            <a:pPr marL="0" indent="0">
              <a:buFontTx/>
              <a:buNone/>
            </a:pPr>
            <a:r>
              <a:rPr lang="es-MX" b="0" baseline="0" dirty="0"/>
              <a:t>Mantener un ritmo estable de exposición.</a:t>
            </a:r>
          </a:p>
          <a:p>
            <a:pPr marL="0" indent="0">
              <a:buFontTx/>
              <a:buNone/>
            </a:pPr>
            <a:r>
              <a:rPr lang="es-MX" b="0" baseline="0" dirty="0"/>
              <a:t>Muletillas eliminar </a:t>
            </a:r>
          </a:p>
          <a:p>
            <a:pPr marL="0" indent="0">
              <a:buFontTx/>
              <a:buNone/>
            </a:pPr>
            <a:r>
              <a:rPr lang="es-MX" b="0" baseline="0" dirty="0"/>
              <a:t>Más ordenadas las diapositivas </a:t>
            </a:r>
          </a:p>
          <a:p>
            <a:pPr marL="0" indent="0">
              <a:buFontTx/>
              <a:buNone/>
            </a:pPr>
            <a:r>
              <a:rPr lang="es-MX" b="0" baseline="0" dirty="0"/>
              <a:t>Presentar el diseño del rodillo más crítico y después una tabla de resultadas c </a:t>
            </a:r>
          </a:p>
        </p:txBody>
      </p:sp>
      <p:sp>
        <p:nvSpPr>
          <p:cNvPr id="4" name="Marcador de número de diapositiva 3"/>
          <p:cNvSpPr>
            <a:spLocks noGrp="1"/>
          </p:cNvSpPr>
          <p:nvPr>
            <p:ph type="sldNum" sz="quarter" idx="5"/>
          </p:nvPr>
        </p:nvSpPr>
        <p:spPr/>
        <p:txBody>
          <a:bodyPr/>
          <a:lstStyle/>
          <a:p>
            <a:fld id="{4DAB2BB2-463C-4078-8D0B-A3F5214F2728}" type="slidenum">
              <a:rPr lang="es-MX" smtClean="0"/>
              <a:t>43</a:t>
            </a:fld>
            <a:endParaRPr lang="es-MX"/>
          </a:p>
        </p:txBody>
      </p:sp>
    </p:spTree>
    <p:extLst>
      <p:ext uri="{BB962C8B-B14F-4D97-AF65-F5344CB8AC3E}">
        <p14:creationId xmlns:p14="http://schemas.microsoft.com/office/powerpoint/2010/main" val="2686732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t>Algunos</a:t>
            </a:r>
            <a:r>
              <a:rPr lang="en-US" dirty="0"/>
              <a:t> </a:t>
            </a:r>
            <a:r>
              <a:rPr lang="en-US" dirty="0" err="1"/>
              <a:t>conceptos</a:t>
            </a:r>
            <a:r>
              <a:rPr lang="en-US" dirty="0"/>
              <a:t> </a:t>
            </a:r>
            <a:r>
              <a:rPr lang="en-US" dirty="0" err="1"/>
              <a:t>necesarios</a:t>
            </a:r>
            <a:r>
              <a:rPr lang="en-US" dirty="0"/>
              <a:t> </a:t>
            </a:r>
            <a:r>
              <a:rPr lang="en-US" dirty="0" err="1"/>
              <a:t>parte</a:t>
            </a:r>
            <a:r>
              <a:rPr lang="en-US" dirty="0"/>
              <a:t> con </a:t>
            </a:r>
            <a:r>
              <a:rPr lang="en-US" dirty="0" err="1"/>
              <a:t>conocer</a:t>
            </a:r>
            <a:r>
              <a:rPr lang="en-US" dirty="0"/>
              <a:t> que una </a:t>
            </a:r>
            <a:r>
              <a:rPr lang="en-US" dirty="0" err="1"/>
              <a:t>lámina</a:t>
            </a:r>
            <a:r>
              <a:rPr lang="en-US" dirty="0"/>
              <a:t> </a:t>
            </a:r>
            <a:r>
              <a:rPr lang="en-US" dirty="0" err="1"/>
              <a:t>asfáltica</a:t>
            </a:r>
            <a:r>
              <a:rPr lang="en-US" dirty="0"/>
              <a:t> es un </a:t>
            </a:r>
            <a:r>
              <a:rPr lang="en-US" dirty="0" err="1"/>
              <a:t>elemento</a:t>
            </a:r>
            <a:r>
              <a:rPr lang="en-US" dirty="0"/>
              <a:t> </a:t>
            </a:r>
            <a:r>
              <a:rPr lang="en-US" dirty="0" err="1"/>
              <a:t>laminado</a:t>
            </a:r>
            <a:r>
              <a:rPr lang="en-US" dirty="0"/>
              <a:t> flexible </a:t>
            </a:r>
            <a:r>
              <a:rPr lang="en-US" dirty="0" err="1"/>
              <a:t>compuesto</a:t>
            </a:r>
            <a:r>
              <a:rPr lang="en-US" dirty="0"/>
              <a:t> por </a:t>
            </a:r>
            <a:r>
              <a:rPr lang="en-US" dirty="0" err="1"/>
              <a:t>sustancias</a:t>
            </a:r>
            <a:r>
              <a:rPr lang="en-US" dirty="0"/>
              <a:t> </a:t>
            </a:r>
            <a:r>
              <a:rPr lang="en-US" dirty="0" err="1"/>
              <a:t>bituminosas</a:t>
            </a:r>
            <a:r>
              <a:rPr lang="en-US" dirty="0"/>
              <a:t> </a:t>
            </a:r>
            <a:r>
              <a:rPr lang="en-US" dirty="0" err="1"/>
              <a:t>procedente</a:t>
            </a:r>
            <a:r>
              <a:rPr lang="en-US" dirty="0"/>
              <a:t> de </a:t>
            </a:r>
            <a:r>
              <a:rPr lang="en-US" dirty="0" err="1"/>
              <a:t>asfalto</a:t>
            </a:r>
            <a:r>
              <a:rPr lang="en-US" dirty="0"/>
              <a:t> (</a:t>
            </a:r>
            <a:r>
              <a:rPr lang="en-US" dirty="0" err="1"/>
              <a:t>sustancias</a:t>
            </a:r>
            <a:r>
              <a:rPr lang="en-US" dirty="0"/>
              <a:t> de color negro, </a:t>
            </a:r>
            <a:r>
              <a:rPr lang="en-US" dirty="0" err="1"/>
              <a:t>viscosas</a:t>
            </a:r>
            <a:r>
              <a:rPr lang="en-US" dirty="0"/>
              <a:t> que se </a:t>
            </a:r>
            <a:r>
              <a:rPr lang="en-US" dirty="0" err="1"/>
              <a:t>ablandan</a:t>
            </a:r>
            <a:r>
              <a:rPr lang="en-US" dirty="0"/>
              <a:t> con </a:t>
            </a:r>
            <a:r>
              <a:rPr lang="en-US" dirty="0" err="1"/>
              <a:t>el</a:t>
            </a:r>
            <a:r>
              <a:rPr lang="en-US" dirty="0"/>
              <a:t> </a:t>
            </a:r>
            <a:r>
              <a:rPr lang="en-US" dirty="0" err="1"/>
              <a:t>calor</a:t>
            </a:r>
            <a:r>
              <a:rPr lang="en-US" dirty="0"/>
              <a:t>) y </a:t>
            </a:r>
            <a:r>
              <a:rPr lang="en-US" dirty="0" err="1"/>
              <a:t>sirven</a:t>
            </a:r>
            <a:r>
              <a:rPr lang="en-US" dirty="0"/>
              <a:t> para </a:t>
            </a:r>
            <a:r>
              <a:rPr lang="en-US" dirty="0" err="1"/>
              <a:t>el</a:t>
            </a:r>
            <a:r>
              <a:rPr lang="en-US" dirty="0"/>
              <a:t> aislamiento e </a:t>
            </a:r>
            <a:r>
              <a:rPr lang="en-US" dirty="0" err="1"/>
              <a:t>impermeabilización</a:t>
            </a:r>
            <a:r>
              <a:rPr lang="en-US" dirty="0"/>
              <a:t>. </a:t>
            </a:r>
            <a:r>
              <a:rPr lang="en-US" dirty="0" err="1"/>
              <a:t>Están</a:t>
            </a:r>
            <a:r>
              <a:rPr lang="en-US" dirty="0"/>
              <a:t> </a:t>
            </a:r>
            <a:r>
              <a:rPr lang="en-US" dirty="0" err="1"/>
              <a:t>compuestas</a:t>
            </a:r>
            <a:r>
              <a:rPr lang="en-US" dirty="0"/>
              <a:t> por 1. fil de </a:t>
            </a:r>
            <a:r>
              <a:rPr lang="en-US" dirty="0" err="1"/>
              <a:t>polietileno</a:t>
            </a:r>
            <a:r>
              <a:rPr lang="en-US" dirty="0"/>
              <a:t>, 2. mástico </a:t>
            </a:r>
            <a:r>
              <a:rPr lang="en-US" dirty="0" err="1"/>
              <a:t>asfáltico</a:t>
            </a:r>
            <a:r>
              <a:rPr lang="en-US" dirty="0"/>
              <a:t>, 3.. </a:t>
            </a:r>
            <a:r>
              <a:rPr lang="en-US" dirty="0" err="1"/>
              <a:t>protección</a:t>
            </a:r>
            <a:r>
              <a:rPr lang="en-US" dirty="0"/>
              <a:t>, </a:t>
            </a:r>
            <a:r>
              <a:rPr lang="en-US" dirty="0" err="1"/>
              <a:t>en</a:t>
            </a:r>
            <a:r>
              <a:rPr lang="en-US" dirty="0"/>
              <a:t> </a:t>
            </a:r>
            <a:r>
              <a:rPr lang="en-US" dirty="0" err="1"/>
              <a:t>este</a:t>
            </a:r>
            <a:r>
              <a:rPr lang="en-US" dirty="0"/>
              <a:t> </a:t>
            </a:r>
            <a:r>
              <a:rPr lang="en-US" dirty="0" err="1"/>
              <a:t>caso</a:t>
            </a:r>
            <a:r>
              <a:rPr lang="en-US" dirty="0"/>
              <a:t> de </a:t>
            </a:r>
            <a:r>
              <a:rPr lang="en-US" dirty="0" err="1"/>
              <a:t>Aluminio</a:t>
            </a:r>
            <a:endParaRPr lang="es-MX" dirty="0"/>
          </a:p>
          <a:p>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6</a:t>
            </a:fld>
            <a:endParaRPr lang="es-MX"/>
          </a:p>
        </p:txBody>
      </p:sp>
    </p:spTree>
    <p:extLst>
      <p:ext uri="{BB962C8B-B14F-4D97-AF65-F5344CB8AC3E}">
        <p14:creationId xmlns:p14="http://schemas.microsoft.com/office/powerpoint/2010/main" val="4127723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MX" dirty="0"/>
              <a:t>Se tiene</a:t>
            </a:r>
            <a:r>
              <a:rPr lang="es-MX" baseline="0" dirty="0"/>
              <a:t> dos rodillo uno de gofrado o el que contiene el patrón ubicada en la parte superior</a:t>
            </a:r>
          </a:p>
          <a:p>
            <a:pPr marL="171450" indent="-171450">
              <a:buFont typeface="Arial" panose="020B0604020202020204" pitchFamily="34" charset="0"/>
              <a:buChar char="•"/>
            </a:pPr>
            <a:r>
              <a:rPr lang="es-MX" baseline="0" dirty="0"/>
              <a:t>Y el rodillo de presión ubicado en la parte inferior encargado de soportar la presión que ejerce el rodillo gofrador sobre la lámina, en el caso del proyecto se tiene un relieve triangular como se presenta en la figura</a:t>
            </a:r>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7</a:t>
            </a:fld>
            <a:endParaRPr lang="es-MX"/>
          </a:p>
        </p:txBody>
      </p:sp>
    </p:spTree>
    <p:extLst>
      <p:ext uri="{BB962C8B-B14F-4D97-AF65-F5344CB8AC3E}">
        <p14:creationId xmlns:p14="http://schemas.microsoft.com/office/powerpoint/2010/main" val="4235172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t>Aplicamos</a:t>
            </a:r>
            <a:r>
              <a:rPr lang="en-US" dirty="0"/>
              <a:t> VDI para </a:t>
            </a:r>
            <a:r>
              <a:rPr lang="en-US" dirty="0" err="1"/>
              <a:t>seguir</a:t>
            </a:r>
            <a:r>
              <a:rPr lang="en-US" dirty="0"/>
              <a:t> </a:t>
            </a:r>
            <a:r>
              <a:rPr lang="en-US" dirty="0" err="1"/>
              <a:t>el</a:t>
            </a:r>
            <a:r>
              <a:rPr lang="en-US" dirty="0"/>
              <a:t> </a:t>
            </a:r>
            <a:r>
              <a:rPr lang="en-US" dirty="0" err="1"/>
              <a:t>proceso</a:t>
            </a:r>
            <a:r>
              <a:rPr lang="en-US" dirty="0"/>
              <a:t> </a:t>
            </a:r>
            <a:r>
              <a:rPr lang="en-US" dirty="0" err="1"/>
              <a:t>basado</a:t>
            </a:r>
            <a:r>
              <a:rPr lang="en-US" dirty="0"/>
              <a:t> </a:t>
            </a:r>
            <a:r>
              <a:rPr lang="en-US" dirty="0" err="1"/>
              <a:t>en</a:t>
            </a:r>
            <a:r>
              <a:rPr lang="en-US" dirty="0"/>
              <a:t>:</a:t>
            </a:r>
          </a:p>
          <a:p>
            <a:pPr marL="228600" indent="-228600">
              <a:buAutoNum type="arabicPeriod"/>
            </a:pPr>
            <a:r>
              <a:rPr lang="en-US" b="1" dirty="0" err="1"/>
              <a:t>Requerimientos</a:t>
            </a:r>
            <a:endParaRPr lang="en-US" b="1" dirty="0"/>
          </a:p>
          <a:p>
            <a:pPr marL="228600" indent="-228600">
              <a:buAutoNum type="arabicPeriod"/>
            </a:pPr>
            <a:r>
              <a:rPr lang="en-US" b="1" dirty="0"/>
              <a:t>Diseño de los </a:t>
            </a:r>
            <a:r>
              <a:rPr lang="en-US" b="1" dirty="0" err="1"/>
              <a:t>sistemas</a:t>
            </a:r>
            <a:r>
              <a:rPr lang="en-US" b="1" dirty="0"/>
              <a:t> </a:t>
            </a:r>
            <a:r>
              <a:rPr lang="en-US" b="0" dirty="0"/>
              <a:t>tanto </a:t>
            </a:r>
            <a:r>
              <a:rPr lang="en-US" b="0" dirty="0" err="1"/>
              <a:t>en</a:t>
            </a:r>
            <a:r>
              <a:rPr lang="en-US" b="0" dirty="0"/>
              <a:t> </a:t>
            </a:r>
            <a:r>
              <a:rPr lang="en-US" b="0" dirty="0" err="1"/>
              <a:t>esepcificaciones</a:t>
            </a:r>
            <a:r>
              <a:rPr lang="en-US" b="0" dirty="0"/>
              <a:t>, </a:t>
            </a:r>
            <a:r>
              <a:rPr lang="en-US" b="0" dirty="0" err="1"/>
              <a:t>modelamiento</a:t>
            </a:r>
            <a:r>
              <a:rPr lang="en-US" b="0" dirty="0"/>
              <a:t> y </a:t>
            </a:r>
            <a:r>
              <a:rPr lang="en-US" b="0" dirty="0" err="1"/>
              <a:t>simulaciones</a:t>
            </a:r>
            <a:endParaRPr lang="en-US" b="0" dirty="0"/>
          </a:p>
          <a:p>
            <a:pPr marL="228600" indent="-228600">
              <a:buAutoNum type="arabicPeriod"/>
            </a:pPr>
            <a:r>
              <a:rPr lang="en-US" b="1" dirty="0" err="1"/>
              <a:t>Dominio</a:t>
            </a:r>
            <a:r>
              <a:rPr lang="en-US" b="1" dirty="0"/>
              <a:t> </a:t>
            </a:r>
            <a:r>
              <a:rPr lang="en-US" b="1" dirty="0" err="1"/>
              <a:t>específico</a:t>
            </a:r>
            <a:r>
              <a:rPr lang="en-US" b="1" dirty="0"/>
              <a:t> del </a:t>
            </a:r>
            <a:r>
              <a:rPr lang="en-US" b="1" dirty="0" err="1"/>
              <a:t>sistema</a:t>
            </a:r>
            <a:r>
              <a:rPr lang="en-US" b="1" dirty="0"/>
              <a:t>: </a:t>
            </a:r>
            <a:r>
              <a:rPr lang="en-US" b="0" dirty="0" err="1"/>
              <a:t>identificando</a:t>
            </a:r>
            <a:r>
              <a:rPr lang="en-US" b="0" dirty="0"/>
              <a:t> los </a:t>
            </a:r>
            <a:r>
              <a:rPr lang="en-US" b="0" dirty="0" err="1"/>
              <a:t>elementos</a:t>
            </a:r>
            <a:r>
              <a:rPr lang="en-US" b="0" dirty="0"/>
              <a:t> </a:t>
            </a:r>
            <a:r>
              <a:rPr lang="en-US" b="0" dirty="0" err="1"/>
              <a:t>mecánicos</a:t>
            </a:r>
            <a:r>
              <a:rPr lang="en-US" b="0" dirty="0"/>
              <a:t>, </a:t>
            </a:r>
            <a:r>
              <a:rPr lang="en-US" b="0" dirty="0" err="1"/>
              <a:t>electrónicos</a:t>
            </a:r>
            <a:r>
              <a:rPr lang="en-US" b="0" dirty="0"/>
              <a:t> y de control</a:t>
            </a:r>
          </a:p>
          <a:p>
            <a:pPr marL="228600" indent="-228600">
              <a:buAutoNum type="arabicPeriod"/>
            </a:pPr>
            <a:r>
              <a:rPr lang="en-US" b="0" dirty="0" err="1"/>
              <a:t>Integración</a:t>
            </a:r>
            <a:r>
              <a:rPr lang="en-US" b="0" dirty="0"/>
              <a:t> de </a:t>
            </a:r>
            <a:r>
              <a:rPr lang="en-US" b="0" dirty="0" err="1"/>
              <a:t>sistemas</a:t>
            </a:r>
            <a:endParaRPr lang="en-US" b="0" dirty="0"/>
          </a:p>
          <a:p>
            <a:pPr marL="228600" indent="-228600">
              <a:buAutoNum type="arabicPeriod"/>
            </a:pPr>
            <a:r>
              <a:rPr lang="en-US" b="0" dirty="0" err="1"/>
              <a:t>Verificación</a:t>
            </a:r>
            <a:r>
              <a:rPr lang="en-US" b="0" dirty="0"/>
              <a:t> y </a:t>
            </a:r>
            <a:r>
              <a:rPr lang="en-US" b="0" dirty="0" err="1"/>
              <a:t>pruebas</a:t>
            </a:r>
            <a:endParaRPr lang="en-US" b="0" dirty="0"/>
          </a:p>
          <a:p>
            <a:pPr marL="228600" indent="-228600">
              <a:buAutoNum type="arabicPeriod"/>
            </a:pPr>
            <a:r>
              <a:rPr lang="en-US" b="0" dirty="0" err="1"/>
              <a:t>Producto</a:t>
            </a:r>
            <a:r>
              <a:rPr lang="en-US" b="0" dirty="0"/>
              <a:t> final</a:t>
            </a:r>
          </a:p>
        </p:txBody>
      </p:sp>
      <p:sp>
        <p:nvSpPr>
          <p:cNvPr id="4" name="Marcador de número de diapositiva 3"/>
          <p:cNvSpPr>
            <a:spLocks noGrp="1"/>
          </p:cNvSpPr>
          <p:nvPr>
            <p:ph type="sldNum" sz="quarter" idx="5"/>
          </p:nvPr>
        </p:nvSpPr>
        <p:spPr/>
        <p:txBody>
          <a:bodyPr/>
          <a:lstStyle/>
          <a:p>
            <a:fld id="{4DAB2BB2-463C-4078-8D0B-A3F5214F2728}" type="slidenum">
              <a:rPr lang="es-MX" smtClean="0"/>
              <a:t>8</a:t>
            </a:fld>
            <a:endParaRPr lang="es-MX"/>
          </a:p>
        </p:txBody>
      </p:sp>
    </p:spTree>
    <p:extLst>
      <p:ext uri="{BB962C8B-B14F-4D97-AF65-F5344CB8AC3E}">
        <p14:creationId xmlns:p14="http://schemas.microsoft.com/office/powerpoint/2010/main" val="1059227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Se han encontrados</a:t>
            </a:r>
            <a:r>
              <a:rPr lang="es-ES" baseline="0" dirty="0"/>
              <a:t> 10 requerimientos que debe cumplir el sistema de gofrado en línea después de ser implementado gracia a la matriz </a:t>
            </a:r>
            <a:r>
              <a:rPr lang="en-US" dirty="0"/>
              <a:t> QFD o (Casa de </a:t>
            </a:r>
            <a:r>
              <a:rPr lang="en-US" dirty="0" err="1"/>
              <a:t>calidad</a:t>
            </a:r>
            <a:r>
              <a:rPr lang="en-US" dirty="0"/>
              <a:t>)  se ha </a:t>
            </a:r>
            <a:r>
              <a:rPr lang="en-US" dirty="0" err="1"/>
              <a:t>preorizados</a:t>
            </a:r>
            <a:r>
              <a:rPr lang="en-US" dirty="0"/>
              <a:t> </a:t>
            </a:r>
            <a:r>
              <a:rPr lang="en-US" dirty="0" err="1"/>
              <a:t>en</a:t>
            </a:r>
            <a:r>
              <a:rPr lang="en-US" dirty="0"/>
              <a:t> </a:t>
            </a:r>
            <a:r>
              <a:rPr lang="en-US" dirty="0" err="1"/>
              <a:t>orden</a:t>
            </a:r>
            <a:r>
              <a:rPr lang="en-US" baseline="0" dirty="0"/>
              <a:t> de </a:t>
            </a:r>
            <a:r>
              <a:rPr lang="en-US" baseline="0" dirty="0" err="1"/>
              <a:t>importancia</a:t>
            </a:r>
            <a:r>
              <a:rPr lang="en-US" baseline="0" dirty="0"/>
              <a:t> </a:t>
            </a:r>
            <a:r>
              <a:rPr lang="en-US" baseline="0" dirty="0" err="1"/>
              <a:t>estos</a:t>
            </a:r>
            <a:r>
              <a:rPr lang="en-US" baseline="0" dirty="0"/>
              <a:t> </a:t>
            </a:r>
            <a:r>
              <a:rPr lang="en-US" baseline="0" dirty="0" err="1"/>
              <a:t>requerimientos</a:t>
            </a:r>
            <a:r>
              <a:rPr lang="en-US" baseline="0" dirty="0"/>
              <a:t> </a:t>
            </a:r>
            <a:r>
              <a:rPr lang="en-US" baseline="0" dirty="0" err="1"/>
              <a:t>siendo</a:t>
            </a:r>
            <a:r>
              <a:rPr lang="en-US" baseline="0" dirty="0"/>
              <a:t> </a:t>
            </a:r>
            <a:r>
              <a:rPr lang="en-US" baseline="0" dirty="0" err="1"/>
              <a:t>los</a:t>
            </a:r>
            <a:r>
              <a:rPr lang="en-US" baseline="0" dirty="0"/>
              <a:t> </a:t>
            </a:r>
            <a:r>
              <a:rPr lang="en-US" baseline="0" dirty="0" err="1"/>
              <a:t>más</a:t>
            </a:r>
            <a:r>
              <a:rPr lang="en-US" baseline="0" dirty="0"/>
              <a:t> </a:t>
            </a:r>
            <a:r>
              <a:rPr lang="en-US" baseline="0" dirty="0" err="1"/>
              <a:t>importantes</a:t>
            </a:r>
            <a:r>
              <a:rPr lang="en-US" baseline="0" dirty="0"/>
              <a:t>:</a:t>
            </a:r>
            <a:endParaRPr lang="en-US" dirty="0"/>
          </a:p>
          <a:p>
            <a:pPr marL="171450" indent="-171450">
              <a:buFont typeface="Arial" panose="020B0604020202020204" pitchFamily="34" charset="0"/>
              <a:buChar char="•"/>
            </a:pPr>
            <a:r>
              <a:rPr lang="en-US" dirty="0" err="1"/>
              <a:t>Más</a:t>
            </a:r>
            <a:r>
              <a:rPr lang="en-US" dirty="0"/>
              <a:t> </a:t>
            </a:r>
            <a:r>
              <a:rPr lang="en-US" dirty="0" err="1"/>
              <a:t>importante</a:t>
            </a:r>
            <a:r>
              <a:rPr lang="en-US" dirty="0"/>
              <a:t> </a:t>
            </a:r>
            <a:r>
              <a:rPr lang="en-US" dirty="0" err="1"/>
              <a:t>optimización</a:t>
            </a:r>
            <a:r>
              <a:rPr lang="en-US" dirty="0"/>
              <a:t> de </a:t>
            </a:r>
            <a:r>
              <a:rPr lang="en-US" dirty="0" err="1"/>
              <a:t>producción</a:t>
            </a:r>
            <a:r>
              <a:rPr lang="en-US" dirty="0"/>
              <a:t> (Punt.14.5) que se </a:t>
            </a:r>
            <a:r>
              <a:rPr lang="en-US" dirty="0" err="1"/>
              <a:t>evaluará</a:t>
            </a:r>
            <a:r>
              <a:rPr lang="en-US" baseline="0" dirty="0"/>
              <a:t> </a:t>
            </a:r>
            <a:r>
              <a:rPr lang="en-US" baseline="0" dirty="0" err="1"/>
              <a:t>mediante</a:t>
            </a:r>
            <a:r>
              <a:rPr lang="en-US" baseline="0" dirty="0"/>
              <a:t> </a:t>
            </a:r>
            <a:r>
              <a:rPr lang="en-US" dirty="0"/>
              <a:t> la </a:t>
            </a:r>
            <a:r>
              <a:rPr lang="en-US" dirty="0" err="1"/>
              <a:t>reducción</a:t>
            </a:r>
            <a:r>
              <a:rPr lang="en-US" dirty="0"/>
              <a:t> del </a:t>
            </a:r>
            <a:r>
              <a:rPr lang="en-US" dirty="0" err="1"/>
              <a:t>tiempo</a:t>
            </a:r>
            <a:r>
              <a:rPr lang="en-US" dirty="0"/>
              <a:t> de </a:t>
            </a:r>
            <a:r>
              <a:rPr lang="en-US" dirty="0" err="1"/>
              <a:t>producción</a:t>
            </a:r>
            <a:endParaRPr lang="en-US" dirty="0"/>
          </a:p>
          <a:p>
            <a:pPr marL="171450" indent="-171450">
              <a:buFont typeface="Arial" panose="020B0604020202020204" pitchFamily="34" charset="0"/>
              <a:buChar char="•"/>
            </a:pPr>
            <a:r>
              <a:rPr lang="en-US" dirty="0" err="1"/>
              <a:t>Expandir</a:t>
            </a:r>
            <a:r>
              <a:rPr lang="en-US" dirty="0"/>
              <a:t> la </a:t>
            </a:r>
            <a:r>
              <a:rPr lang="en-US" dirty="0" err="1"/>
              <a:t>variedad</a:t>
            </a:r>
            <a:r>
              <a:rPr lang="en-US" dirty="0"/>
              <a:t> de </a:t>
            </a:r>
            <a:r>
              <a:rPr lang="en-US" dirty="0" err="1"/>
              <a:t>productos</a:t>
            </a:r>
            <a:r>
              <a:rPr lang="en-US" dirty="0"/>
              <a:t> con </a:t>
            </a:r>
            <a:r>
              <a:rPr lang="en-US" dirty="0" err="1"/>
              <a:t>una</a:t>
            </a:r>
            <a:r>
              <a:rPr lang="en-US" dirty="0"/>
              <a:t> </a:t>
            </a:r>
            <a:r>
              <a:rPr lang="en-US" dirty="0" err="1"/>
              <a:t>puntuación</a:t>
            </a:r>
            <a:r>
              <a:rPr lang="en-US" dirty="0"/>
              <a:t>  (Punt.13.5) que se </a:t>
            </a:r>
            <a:r>
              <a:rPr lang="en-US" dirty="0" err="1"/>
              <a:t>evaluará</a:t>
            </a:r>
            <a:r>
              <a:rPr lang="en-US" baseline="0" dirty="0"/>
              <a:t> </a:t>
            </a:r>
            <a:r>
              <a:rPr lang="en-US" baseline="0" dirty="0" err="1"/>
              <a:t>mediante</a:t>
            </a:r>
            <a:r>
              <a:rPr lang="en-US" baseline="0" dirty="0"/>
              <a:t>  la </a:t>
            </a:r>
            <a:r>
              <a:rPr lang="en-US" dirty="0" err="1"/>
              <a:t>característica</a:t>
            </a:r>
            <a:r>
              <a:rPr lang="en-US" dirty="0"/>
              <a:t> la </a:t>
            </a:r>
            <a:r>
              <a:rPr lang="en-US" dirty="0" err="1"/>
              <a:t>cantidad</a:t>
            </a:r>
            <a:r>
              <a:rPr lang="en-US" dirty="0"/>
              <a:t> de </a:t>
            </a:r>
            <a:r>
              <a:rPr lang="en-US" dirty="0" err="1"/>
              <a:t>rollos</a:t>
            </a:r>
            <a:r>
              <a:rPr lang="en-US" dirty="0"/>
              <a:t> Alumband Ochre </a:t>
            </a:r>
            <a:r>
              <a:rPr lang="en-US" dirty="0" err="1"/>
              <a:t>conformes</a:t>
            </a:r>
            <a:r>
              <a:rPr lang="en-US" dirty="0"/>
              <a:t> </a:t>
            </a:r>
            <a:r>
              <a:rPr lang="en-US" dirty="0" err="1"/>
              <a:t>producidos</a:t>
            </a:r>
            <a:r>
              <a:rPr lang="en-US" dirty="0"/>
              <a:t> por carga  y </a:t>
            </a:r>
          </a:p>
          <a:p>
            <a:pPr marL="171450" indent="-171450">
              <a:buFont typeface="Arial" panose="020B0604020202020204" pitchFamily="34" charset="0"/>
              <a:buChar char="•"/>
            </a:pPr>
            <a:r>
              <a:rPr lang="en-US" dirty="0" err="1"/>
              <a:t>Alineación</a:t>
            </a:r>
            <a:r>
              <a:rPr lang="en-US" dirty="0"/>
              <a:t> de </a:t>
            </a:r>
            <a:r>
              <a:rPr lang="en-US" dirty="0" err="1"/>
              <a:t>lámina</a:t>
            </a:r>
            <a:r>
              <a:rPr lang="en-US" dirty="0"/>
              <a:t> gofrada (Punt.11.7) </a:t>
            </a:r>
            <a:r>
              <a:rPr lang="en-US" dirty="0" err="1"/>
              <a:t>característica</a:t>
            </a:r>
            <a:r>
              <a:rPr lang="en-US" dirty="0"/>
              <a:t> el </a:t>
            </a:r>
            <a:r>
              <a:rPr lang="en-US" dirty="0" err="1"/>
              <a:t>desplazamiento</a:t>
            </a:r>
            <a:r>
              <a:rPr lang="en-US" dirty="0"/>
              <a:t> de la </a:t>
            </a:r>
            <a:r>
              <a:rPr lang="en-US" dirty="0" err="1"/>
              <a:t>lámina</a:t>
            </a:r>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9</a:t>
            </a:fld>
            <a:endParaRPr lang="es-MX"/>
          </a:p>
        </p:txBody>
      </p:sp>
    </p:spTree>
    <p:extLst>
      <p:ext uri="{BB962C8B-B14F-4D97-AF65-F5344CB8AC3E}">
        <p14:creationId xmlns:p14="http://schemas.microsoft.com/office/powerpoint/2010/main" val="998288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t>Realizamos</a:t>
            </a:r>
            <a:r>
              <a:rPr lang="en-US" dirty="0"/>
              <a:t> </a:t>
            </a:r>
            <a:r>
              <a:rPr lang="en-US" dirty="0" err="1"/>
              <a:t>el</a:t>
            </a:r>
            <a:r>
              <a:rPr lang="en-US" dirty="0"/>
              <a:t> </a:t>
            </a:r>
            <a:r>
              <a:rPr lang="en-US" dirty="0" err="1"/>
              <a:t>diagrama</a:t>
            </a:r>
            <a:r>
              <a:rPr lang="en-US" dirty="0"/>
              <a:t> functional para </a:t>
            </a:r>
            <a:r>
              <a:rPr lang="en-US" dirty="0" err="1"/>
              <a:t>representar</a:t>
            </a:r>
            <a:r>
              <a:rPr lang="en-US" dirty="0"/>
              <a:t> </a:t>
            </a:r>
            <a:r>
              <a:rPr lang="en-US" dirty="0" err="1"/>
              <a:t>el</a:t>
            </a:r>
            <a:r>
              <a:rPr lang="en-US" dirty="0"/>
              <a:t> </a:t>
            </a:r>
            <a:r>
              <a:rPr lang="en-US" dirty="0" err="1"/>
              <a:t>proceso</a:t>
            </a:r>
            <a:r>
              <a:rPr lang="en-US" dirty="0"/>
              <a:t>, a </a:t>
            </a:r>
            <a:r>
              <a:rPr lang="en-US" dirty="0" err="1"/>
              <a:t>nivel</a:t>
            </a:r>
            <a:r>
              <a:rPr lang="en-US" dirty="0"/>
              <a:t> macro se </a:t>
            </a:r>
            <a:r>
              <a:rPr lang="en-US" dirty="0" err="1"/>
              <a:t>busca</a:t>
            </a:r>
            <a:r>
              <a:rPr lang="en-US" dirty="0"/>
              <a:t> transformer la </a:t>
            </a:r>
            <a:r>
              <a:rPr lang="en-US" dirty="0" err="1"/>
              <a:t>lámina</a:t>
            </a:r>
            <a:r>
              <a:rPr lang="en-US" dirty="0"/>
              <a:t> de </a:t>
            </a:r>
            <a:r>
              <a:rPr lang="en-US" dirty="0" err="1"/>
              <a:t>aluminio</a:t>
            </a:r>
            <a:r>
              <a:rPr lang="en-US" dirty="0"/>
              <a:t> </a:t>
            </a:r>
            <a:r>
              <a:rPr lang="en-US" dirty="0" err="1"/>
              <a:t>liso</a:t>
            </a:r>
            <a:r>
              <a:rPr lang="en-US" dirty="0"/>
              <a:t> </a:t>
            </a:r>
            <a:r>
              <a:rPr lang="en-US" dirty="0" err="1"/>
              <a:t>en</a:t>
            </a:r>
            <a:r>
              <a:rPr lang="en-US" dirty="0"/>
              <a:t> </a:t>
            </a:r>
            <a:r>
              <a:rPr lang="en-US" dirty="0" err="1"/>
              <a:t>aluminio</a:t>
            </a:r>
            <a:r>
              <a:rPr lang="en-US" dirty="0"/>
              <a:t> </a:t>
            </a:r>
            <a:r>
              <a:rPr lang="en-US" dirty="0" err="1"/>
              <a:t>gofrado</a:t>
            </a:r>
            <a:r>
              <a:rPr lang="en-US" dirty="0"/>
              <a:t> por medio de un  </a:t>
            </a:r>
            <a:r>
              <a:rPr lang="en-US" dirty="0" err="1"/>
              <a:t>sistema</a:t>
            </a:r>
            <a:r>
              <a:rPr lang="en-US" dirty="0"/>
              <a:t> continuo de </a:t>
            </a:r>
            <a:r>
              <a:rPr lang="en-US" dirty="0" err="1"/>
              <a:t>gofrado</a:t>
            </a:r>
            <a:r>
              <a:rPr lang="en-US" dirty="0"/>
              <a:t> </a:t>
            </a:r>
            <a:r>
              <a:rPr lang="en-US" dirty="0" err="1"/>
              <a:t>usando</a:t>
            </a:r>
            <a:r>
              <a:rPr lang="en-US" dirty="0"/>
              <a:t> </a:t>
            </a:r>
            <a:r>
              <a:rPr lang="en-US" dirty="0" err="1"/>
              <a:t>Energía</a:t>
            </a:r>
            <a:r>
              <a:rPr lang="en-US" dirty="0"/>
              <a:t> neumático, </a:t>
            </a:r>
            <a:r>
              <a:rPr lang="en-US" dirty="0" err="1"/>
              <a:t>mecánica</a:t>
            </a:r>
            <a:r>
              <a:rPr lang="en-US" dirty="0"/>
              <a:t> y </a:t>
            </a:r>
            <a:r>
              <a:rPr lang="en-US" dirty="0" err="1"/>
              <a:t>eléctrica</a:t>
            </a:r>
            <a:r>
              <a:rPr lang="en-US" dirty="0"/>
              <a:t>, </a:t>
            </a:r>
            <a:r>
              <a:rPr lang="en-US" dirty="0" err="1"/>
              <a:t>ingresando</a:t>
            </a:r>
            <a:r>
              <a:rPr lang="en-US" dirty="0"/>
              <a:t> Materia prima de </a:t>
            </a:r>
            <a:r>
              <a:rPr lang="en-US" dirty="0" err="1"/>
              <a:t>aluminio</a:t>
            </a:r>
            <a:r>
              <a:rPr lang="en-US" dirty="0"/>
              <a:t> </a:t>
            </a:r>
            <a:r>
              <a:rPr lang="en-US" dirty="0" err="1"/>
              <a:t>liso</a:t>
            </a:r>
            <a:r>
              <a:rPr lang="en-US" dirty="0"/>
              <a:t> y </a:t>
            </a:r>
            <a:r>
              <a:rPr lang="en-US" dirty="0" err="1"/>
              <a:t>obteniendo</a:t>
            </a:r>
            <a:r>
              <a:rPr lang="en-US" dirty="0"/>
              <a:t> </a:t>
            </a:r>
            <a:r>
              <a:rPr lang="en-US" dirty="0" err="1"/>
              <a:t>materia</a:t>
            </a:r>
            <a:r>
              <a:rPr lang="en-US" dirty="0"/>
              <a:t> prima gofrada, y </a:t>
            </a:r>
            <a:r>
              <a:rPr lang="en-US" dirty="0" err="1"/>
              <a:t>partiendo</a:t>
            </a:r>
            <a:r>
              <a:rPr lang="en-US" dirty="0"/>
              <a:t> de una </a:t>
            </a:r>
            <a:r>
              <a:rPr lang="en-US" dirty="0" err="1"/>
              <a:t>señal</a:t>
            </a:r>
            <a:r>
              <a:rPr lang="en-US" dirty="0"/>
              <a:t> digital </a:t>
            </a:r>
            <a:r>
              <a:rPr lang="en-US" dirty="0" err="1"/>
              <a:t>provista</a:t>
            </a:r>
            <a:r>
              <a:rPr lang="en-US" dirty="0"/>
              <a:t> del HMI por </a:t>
            </a:r>
            <a:r>
              <a:rPr lang="en-US" dirty="0" err="1"/>
              <a:t>el</a:t>
            </a:r>
            <a:r>
              <a:rPr lang="en-US" dirty="0"/>
              <a:t> operarios y </a:t>
            </a:r>
            <a:r>
              <a:rPr lang="en-US" dirty="0" err="1"/>
              <a:t>visualizando</a:t>
            </a:r>
            <a:r>
              <a:rPr lang="en-US" dirty="0"/>
              <a:t> </a:t>
            </a:r>
            <a:r>
              <a:rPr lang="en-US" dirty="0" err="1"/>
              <a:t>el</a:t>
            </a:r>
            <a:r>
              <a:rPr lang="en-US" dirty="0"/>
              <a:t> </a:t>
            </a:r>
            <a:r>
              <a:rPr lang="en-US" dirty="0" err="1"/>
              <a:t>encendido</a:t>
            </a:r>
            <a:r>
              <a:rPr lang="en-US" dirty="0"/>
              <a:t> de la </a:t>
            </a:r>
            <a:r>
              <a:rPr lang="en-US" dirty="0" err="1"/>
              <a:t>máquina</a:t>
            </a:r>
            <a:r>
              <a:rPr lang="en-US" dirty="0"/>
              <a:t>. </a:t>
            </a:r>
            <a:r>
              <a:rPr lang="en-US" dirty="0" err="1"/>
              <a:t>En</a:t>
            </a:r>
            <a:r>
              <a:rPr lang="en-US" dirty="0"/>
              <a:t> </a:t>
            </a:r>
            <a:r>
              <a:rPr lang="en-US" dirty="0" err="1"/>
              <a:t>el</a:t>
            </a:r>
            <a:r>
              <a:rPr lang="en-US" dirty="0"/>
              <a:t> </a:t>
            </a:r>
            <a:r>
              <a:rPr lang="en-US" dirty="0" err="1"/>
              <a:t>nivel</a:t>
            </a:r>
            <a:r>
              <a:rPr lang="en-US" dirty="0"/>
              <a:t> 1 se </a:t>
            </a:r>
            <a:r>
              <a:rPr lang="en-US" dirty="0" err="1"/>
              <a:t>desglosan</a:t>
            </a:r>
            <a:r>
              <a:rPr lang="en-US" dirty="0"/>
              <a:t> </a:t>
            </a:r>
            <a:r>
              <a:rPr lang="en-US" dirty="0" err="1"/>
              <a:t>actividades</a:t>
            </a:r>
            <a:r>
              <a:rPr lang="en-US" dirty="0"/>
              <a:t> </a:t>
            </a:r>
            <a:r>
              <a:rPr lang="en-US" dirty="0" err="1"/>
              <a:t>específicas</a:t>
            </a:r>
            <a:r>
              <a:rPr lang="en-US" dirty="0"/>
              <a:t> y </a:t>
            </a:r>
            <a:r>
              <a:rPr lang="en-US" dirty="0" err="1"/>
              <a:t>el</a:t>
            </a:r>
            <a:r>
              <a:rPr lang="en-US" dirty="0"/>
              <a:t> </a:t>
            </a:r>
            <a:r>
              <a:rPr lang="en-US" dirty="0" err="1"/>
              <a:t>flujo</a:t>
            </a:r>
            <a:r>
              <a:rPr lang="en-US" dirty="0"/>
              <a:t> de la </a:t>
            </a:r>
            <a:r>
              <a:rPr lang="en-US" dirty="0" err="1"/>
              <a:t>materia</a:t>
            </a:r>
            <a:r>
              <a:rPr lang="en-US" dirty="0"/>
              <a:t> prima junto con la </a:t>
            </a:r>
            <a:r>
              <a:rPr lang="en-US" dirty="0" err="1"/>
              <a:t>señales</a:t>
            </a:r>
            <a:r>
              <a:rPr lang="en-US" dirty="0"/>
              <a:t> para </a:t>
            </a:r>
            <a:r>
              <a:rPr lang="en-US" dirty="0" err="1"/>
              <a:t>identificar</a:t>
            </a:r>
            <a:r>
              <a:rPr lang="en-US" dirty="0"/>
              <a:t> los </a:t>
            </a:r>
            <a:r>
              <a:rPr lang="en-US" dirty="0" err="1"/>
              <a:t>módulos</a:t>
            </a:r>
            <a:r>
              <a:rPr lang="en-US" dirty="0"/>
              <a:t>.</a:t>
            </a:r>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10</a:t>
            </a:fld>
            <a:endParaRPr lang="es-MX"/>
          </a:p>
        </p:txBody>
      </p:sp>
    </p:spTree>
    <p:extLst>
      <p:ext uri="{BB962C8B-B14F-4D97-AF65-F5344CB8AC3E}">
        <p14:creationId xmlns:p14="http://schemas.microsoft.com/office/powerpoint/2010/main" val="3485302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La </a:t>
            </a:r>
            <a:r>
              <a:rPr lang="en-US" dirty="0" err="1"/>
              <a:t>solución</a:t>
            </a:r>
            <a:r>
              <a:rPr lang="en-US" dirty="0"/>
              <a:t> </a:t>
            </a:r>
            <a:r>
              <a:rPr lang="en-US" dirty="0" err="1"/>
              <a:t>consiste</a:t>
            </a:r>
            <a:r>
              <a:rPr lang="en-US" dirty="0"/>
              <a:t> </a:t>
            </a:r>
            <a:r>
              <a:rPr lang="en-US" dirty="0" err="1"/>
              <a:t>en</a:t>
            </a:r>
            <a:r>
              <a:rPr lang="en-US" dirty="0"/>
              <a:t> </a:t>
            </a:r>
            <a:r>
              <a:rPr lang="en-US" dirty="0" err="1"/>
              <a:t>reemplazar</a:t>
            </a:r>
            <a:r>
              <a:rPr lang="en-US" dirty="0"/>
              <a:t> las dos </a:t>
            </a:r>
            <a:r>
              <a:rPr lang="en-US" dirty="0" err="1"/>
              <a:t>estaciones</a:t>
            </a:r>
            <a:r>
              <a:rPr lang="en-US" dirty="0"/>
              <a:t> por un nuevo </a:t>
            </a:r>
            <a:r>
              <a:rPr lang="en-US" dirty="0" err="1"/>
              <a:t>sistema</a:t>
            </a:r>
            <a:r>
              <a:rPr lang="en-US" dirty="0"/>
              <a:t> continuo </a:t>
            </a:r>
            <a:r>
              <a:rPr lang="en-US" dirty="0" err="1"/>
              <a:t>conformado</a:t>
            </a:r>
            <a:r>
              <a:rPr lang="en-US" dirty="0"/>
              <a:t> por 6 </a:t>
            </a:r>
            <a:r>
              <a:rPr lang="en-US" dirty="0" err="1"/>
              <a:t>módulos</a:t>
            </a:r>
            <a:endParaRPr lang="en-US" dirty="0"/>
          </a:p>
          <a:p>
            <a:pPr marL="228600" indent="-228600">
              <a:buAutoNum type="arabicPeriod"/>
            </a:pPr>
            <a:r>
              <a:rPr lang="en-US" dirty="0" err="1"/>
              <a:t>Módulo</a:t>
            </a:r>
            <a:r>
              <a:rPr lang="en-US" dirty="0"/>
              <a:t> </a:t>
            </a:r>
            <a:r>
              <a:rPr lang="en-US" dirty="0" err="1"/>
              <a:t>estructual</a:t>
            </a:r>
            <a:r>
              <a:rPr lang="en-US" dirty="0"/>
              <a:t> </a:t>
            </a:r>
            <a:r>
              <a:rPr lang="en-US" dirty="0" err="1"/>
              <a:t>compuesto</a:t>
            </a:r>
            <a:r>
              <a:rPr lang="en-US" dirty="0"/>
              <a:t> de Plataforma, Bastidor deslizante y </a:t>
            </a:r>
            <a:r>
              <a:rPr lang="en-US" dirty="0" err="1"/>
              <a:t>barandas</a:t>
            </a:r>
            <a:r>
              <a:rPr lang="en-US" dirty="0"/>
              <a:t> para </a:t>
            </a:r>
            <a:r>
              <a:rPr lang="en-US" dirty="0" err="1"/>
              <a:t>dar</a:t>
            </a:r>
            <a:r>
              <a:rPr lang="en-US" dirty="0"/>
              <a:t> Soporte y </a:t>
            </a:r>
            <a:r>
              <a:rPr lang="en-US" dirty="0" err="1"/>
              <a:t>estabilidad</a:t>
            </a:r>
            <a:r>
              <a:rPr lang="en-US" dirty="0"/>
              <a:t> a components y personal que </a:t>
            </a:r>
            <a:r>
              <a:rPr lang="en-US" dirty="0" err="1"/>
              <a:t>transita</a:t>
            </a:r>
            <a:endParaRPr lang="en-US" dirty="0"/>
          </a:p>
          <a:p>
            <a:pPr marL="228600" indent="-228600">
              <a:buAutoNum type="arabicPeriod"/>
            </a:pPr>
            <a:r>
              <a:rPr lang="en-US" dirty="0" err="1"/>
              <a:t>Módulo</a:t>
            </a:r>
            <a:r>
              <a:rPr lang="en-US" dirty="0"/>
              <a:t> de desbobinado para transporter la </a:t>
            </a:r>
            <a:r>
              <a:rPr lang="en-US" dirty="0" err="1"/>
              <a:t>lámina</a:t>
            </a:r>
            <a:r>
              <a:rPr lang="en-US" dirty="0"/>
              <a:t> y </a:t>
            </a:r>
            <a:r>
              <a:rPr lang="en-US" dirty="0" err="1"/>
              <a:t>generar</a:t>
            </a:r>
            <a:r>
              <a:rPr lang="en-US" dirty="0"/>
              <a:t> </a:t>
            </a:r>
            <a:r>
              <a:rPr lang="en-US" dirty="0" err="1"/>
              <a:t>el</a:t>
            </a:r>
            <a:r>
              <a:rPr lang="en-US" dirty="0"/>
              <a:t> </a:t>
            </a:r>
            <a:r>
              <a:rPr lang="en-US" dirty="0" err="1"/>
              <a:t>ángulo</a:t>
            </a:r>
            <a:r>
              <a:rPr lang="en-US" dirty="0"/>
              <a:t> de </a:t>
            </a:r>
            <a:r>
              <a:rPr lang="en-US" dirty="0" err="1"/>
              <a:t>abrazamiento</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err="1"/>
              <a:t>Módulo</a:t>
            </a:r>
            <a:r>
              <a:rPr lang="en-US" dirty="0"/>
              <a:t> de control de </a:t>
            </a:r>
            <a:r>
              <a:rPr lang="en-US" dirty="0" err="1"/>
              <a:t>tensión</a:t>
            </a:r>
            <a:r>
              <a:rPr lang="en-US" dirty="0"/>
              <a:t> para regular la </a:t>
            </a:r>
            <a:r>
              <a:rPr lang="en-US" dirty="0" err="1"/>
              <a:t>holgura</a:t>
            </a:r>
            <a:r>
              <a:rPr lang="en-US" dirty="0"/>
              <a:t>/</a:t>
            </a:r>
            <a:r>
              <a:rPr lang="en-US" dirty="0" err="1"/>
              <a:t>elongación</a:t>
            </a:r>
            <a:r>
              <a:rPr lang="en-US" dirty="0"/>
              <a:t>/</a:t>
            </a:r>
            <a:r>
              <a:rPr lang="en-US" dirty="0" err="1"/>
              <a:t>fuerza</a:t>
            </a:r>
            <a:r>
              <a:rPr lang="en-US" dirty="0"/>
              <a:t> </a:t>
            </a:r>
            <a:r>
              <a:rPr lang="en-US" dirty="0" err="1"/>
              <a:t>en</a:t>
            </a:r>
            <a:r>
              <a:rPr lang="en-US" dirty="0"/>
              <a:t> la </a:t>
            </a:r>
            <a:r>
              <a:rPr lang="en-US" dirty="0" err="1"/>
              <a:t>lámina</a:t>
            </a:r>
            <a:r>
              <a:rPr lang="en-US" dirty="0"/>
              <a:t> ( Rodillo de </a:t>
            </a:r>
            <a:r>
              <a:rPr lang="en-US" dirty="0" err="1"/>
              <a:t>aluminio</a:t>
            </a:r>
            <a:r>
              <a:rPr lang="en-US" dirty="0"/>
              <a:t>, Celda de carga, </a:t>
            </a:r>
            <a:r>
              <a:rPr lang="en-US" dirty="0" err="1"/>
              <a:t>freno</a:t>
            </a:r>
            <a:r>
              <a:rPr lang="en-US" dirty="0"/>
              <a:t> neumático y </a:t>
            </a:r>
            <a:r>
              <a:rPr lang="en-US" dirty="0" err="1"/>
              <a:t>tablero</a:t>
            </a:r>
            <a:r>
              <a:rPr lang="en-US" dirty="0"/>
              <a:t>)</a:t>
            </a:r>
          </a:p>
          <a:p>
            <a:pPr marL="228600" indent="-228600">
              <a:buAutoNum type="arabicPeriod"/>
            </a:pPr>
            <a:r>
              <a:rPr lang="en-US" dirty="0" err="1"/>
              <a:t>Módulo</a:t>
            </a:r>
            <a:r>
              <a:rPr lang="en-US" dirty="0"/>
              <a:t> de </a:t>
            </a:r>
            <a:r>
              <a:rPr lang="en-US" dirty="0" err="1"/>
              <a:t>alineación</a:t>
            </a:r>
            <a:r>
              <a:rPr lang="en-US" dirty="0"/>
              <a:t> para </a:t>
            </a:r>
            <a:r>
              <a:rPr lang="en-US" dirty="0" err="1"/>
              <a:t>evitar</a:t>
            </a:r>
            <a:r>
              <a:rPr lang="en-US" dirty="0"/>
              <a:t> </a:t>
            </a:r>
            <a:r>
              <a:rPr lang="en-US" dirty="0" err="1"/>
              <a:t>conicidades</a:t>
            </a:r>
            <a:r>
              <a:rPr lang="en-US" dirty="0"/>
              <a:t> y </a:t>
            </a:r>
            <a:r>
              <a:rPr lang="en-US" dirty="0" err="1"/>
              <a:t>movimientos</a:t>
            </a:r>
            <a:r>
              <a:rPr lang="en-US" dirty="0"/>
              <a:t> ( </a:t>
            </a:r>
            <a:r>
              <a:rPr lang="en-US" dirty="0" err="1"/>
              <a:t>rieles</a:t>
            </a:r>
            <a:r>
              <a:rPr lang="en-US" dirty="0"/>
              <a:t>, tornillo de Potencia, </a:t>
            </a:r>
            <a:r>
              <a:rPr lang="en-US" dirty="0" err="1"/>
              <a:t>caja</a:t>
            </a:r>
            <a:r>
              <a:rPr lang="en-US" dirty="0"/>
              <a:t> </a:t>
            </a:r>
            <a:r>
              <a:rPr lang="en-US" dirty="0" err="1"/>
              <a:t>reductora</a:t>
            </a:r>
            <a:r>
              <a:rPr lang="en-US" dirty="0"/>
              <a:t>, volante, Garruchas)</a:t>
            </a:r>
          </a:p>
          <a:p>
            <a:pPr marL="228600" indent="-228600">
              <a:buAutoNum type="arabicPeriod"/>
            </a:pPr>
            <a:r>
              <a:rPr lang="en-US" dirty="0" err="1"/>
              <a:t>Módulo</a:t>
            </a:r>
            <a:r>
              <a:rPr lang="en-US" dirty="0"/>
              <a:t> de </a:t>
            </a:r>
            <a:r>
              <a:rPr lang="en-US" dirty="0" err="1"/>
              <a:t>gofrado</a:t>
            </a:r>
            <a:r>
              <a:rPr lang="en-US" dirty="0"/>
              <a:t> para </a:t>
            </a:r>
            <a:r>
              <a:rPr lang="en-US" dirty="0" err="1"/>
              <a:t>marcado</a:t>
            </a:r>
            <a:r>
              <a:rPr lang="en-US" dirty="0"/>
              <a:t> visual y </a:t>
            </a:r>
            <a:r>
              <a:rPr lang="en-US" dirty="0" err="1"/>
              <a:t>estético</a:t>
            </a:r>
            <a:r>
              <a:rPr lang="en-US" dirty="0"/>
              <a:t> </a:t>
            </a:r>
            <a:r>
              <a:rPr lang="en-US" dirty="0" err="1"/>
              <a:t>además</a:t>
            </a:r>
            <a:r>
              <a:rPr lang="en-US" dirty="0"/>
              <a:t> de </a:t>
            </a:r>
            <a:r>
              <a:rPr lang="en-US" dirty="0" err="1"/>
              <a:t>mejorar</a:t>
            </a:r>
            <a:r>
              <a:rPr lang="en-US" dirty="0"/>
              <a:t> </a:t>
            </a:r>
            <a:r>
              <a:rPr lang="en-US" dirty="0" err="1"/>
              <a:t>adherencia</a:t>
            </a:r>
            <a:r>
              <a:rPr lang="en-US" dirty="0"/>
              <a:t> de mástico (Rodillo Gofrador, Rodillo de presión, </a:t>
            </a:r>
            <a:r>
              <a:rPr lang="en-US" dirty="0" err="1"/>
              <a:t>estructura</a:t>
            </a:r>
            <a:r>
              <a:rPr lang="en-US" dirty="0"/>
              <a:t>)</a:t>
            </a:r>
          </a:p>
          <a:p>
            <a:pPr marL="228600" indent="-228600">
              <a:buAutoNum type="arabicPeriod"/>
            </a:pPr>
            <a:r>
              <a:rPr lang="en-US" dirty="0" err="1"/>
              <a:t>Módulo</a:t>
            </a:r>
            <a:r>
              <a:rPr lang="en-US" dirty="0"/>
              <a:t> de Sincronización para regular y </a:t>
            </a:r>
            <a:r>
              <a:rPr lang="en-US" dirty="0" err="1"/>
              <a:t>mantener</a:t>
            </a:r>
            <a:r>
              <a:rPr lang="en-US" dirty="0"/>
              <a:t> VL (</a:t>
            </a:r>
            <a:r>
              <a:rPr lang="en-US" dirty="0" err="1"/>
              <a:t>caja</a:t>
            </a:r>
            <a:r>
              <a:rPr lang="en-US" dirty="0"/>
              <a:t> </a:t>
            </a:r>
            <a:r>
              <a:rPr lang="en-US" dirty="0" err="1"/>
              <a:t>reductora</a:t>
            </a:r>
            <a:r>
              <a:rPr lang="en-US" dirty="0"/>
              <a:t>, motor, Rodillo Motriz, Sincronización PLC)</a:t>
            </a:r>
          </a:p>
          <a:p>
            <a:pPr marL="228600" indent="-228600">
              <a:buAutoNum type="arabicPeriod"/>
            </a:pPr>
            <a:endParaRPr lang="es-MX"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11</a:t>
            </a:fld>
            <a:endParaRPr lang="es-MX"/>
          </a:p>
        </p:txBody>
      </p:sp>
    </p:spTree>
    <p:extLst>
      <p:ext uri="{BB962C8B-B14F-4D97-AF65-F5344CB8AC3E}">
        <p14:creationId xmlns:p14="http://schemas.microsoft.com/office/powerpoint/2010/main" val="2982185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6" name="Imagen 2" descr="Imagen 2">
            <a:extLst>
              <a:ext uri="{FF2B5EF4-FFF2-40B4-BE49-F238E27FC236}">
                <a16:creationId xmlns:a16="http://schemas.microsoft.com/office/drawing/2014/main" id="{F4C75630-9B5D-4DB0-AB7B-995AB2EE6BDA}"/>
              </a:ext>
            </a:extLst>
          </p:cNvPr>
          <p:cNvPicPr>
            <a:picLocks noChangeAspect="1"/>
          </p:cNvPicPr>
          <p:nvPr/>
        </p:nvPicPr>
        <p:blipFill>
          <a:blip r:embed="rId2"/>
          <a:stretch>
            <a:fillRect/>
          </a:stretch>
        </p:blipFill>
        <p:spPr>
          <a:xfrm rot="16200000" flipV="1">
            <a:off x="1044396" y="577656"/>
            <a:ext cx="6857998" cy="5702688"/>
          </a:xfrm>
          <a:prstGeom prst="rect">
            <a:avLst/>
          </a:prstGeom>
          <a:ln w="12700">
            <a:miter lim="400000"/>
          </a:ln>
        </p:spPr>
      </p:pic>
      <p:sp>
        <p:nvSpPr>
          <p:cNvPr id="12" name="Rectángulo 3">
            <a:extLst>
              <a:ext uri="{FF2B5EF4-FFF2-40B4-BE49-F238E27FC236}">
                <a16:creationId xmlns:a16="http://schemas.microsoft.com/office/drawing/2014/main" id="{A70AB293-2D13-48D1-B2DF-E5F79ED70C86}"/>
              </a:ext>
            </a:extLst>
          </p:cNvPr>
          <p:cNvSpPr/>
          <p:nvPr/>
        </p:nvSpPr>
        <p:spPr>
          <a:xfrm rot="16200000" flipV="1">
            <a:off x="-1879949" y="3391655"/>
            <a:ext cx="6857997" cy="74694"/>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3" name="Rectángulo 4">
            <a:extLst>
              <a:ext uri="{FF2B5EF4-FFF2-40B4-BE49-F238E27FC236}">
                <a16:creationId xmlns:a16="http://schemas.microsoft.com/office/drawing/2014/main" id="{7B98FF81-A9B0-4D9E-BFF5-1877E89C64FE}"/>
              </a:ext>
            </a:extLst>
          </p:cNvPr>
          <p:cNvSpPr/>
          <p:nvPr/>
        </p:nvSpPr>
        <p:spPr>
          <a:xfrm rot="16200000" flipV="1">
            <a:off x="-1809389" y="3391652"/>
            <a:ext cx="6858000" cy="74695"/>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pic>
        <p:nvPicPr>
          <p:cNvPr id="10" name="Imagen 9" descr="Resultado de imagen para espe">
            <a:extLst>
              <a:ext uri="{FF2B5EF4-FFF2-40B4-BE49-F238E27FC236}">
                <a16:creationId xmlns:a16="http://schemas.microsoft.com/office/drawing/2014/main" id="{7DAFB53B-D726-42F6-8453-CBAC83256719}"/>
              </a:ext>
            </a:extLst>
          </p:cNvPr>
          <p:cNvPicPr/>
          <p:nvPr/>
        </p:nvPicPr>
        <p:blipFill rotWithShape="1">
          <a:blip r:embed="rId3" cstate="print">
            <a:extLst>
              <a:ext uri="{28A0092B-C50C-407E-A947-70E740481C1C}">
                <a14:useLocalDpi xmlns:a14="http://schemas.microsoft.com/office/drawing/2010/main" val="0"/>
              </a:ext>
            </a:extLst>
          </a:blip>
          <a:srcRect r="74423"/>
          <a:stretch/>
        </p:blipFill>
        <p:spPr bwMode="auto">
          <a:xfrm>
            <a:off x="249460" y="2560947"/>
            <a:ext cx="993941" cy="933446"/>
          </a:xfrm>
          <a:prstGeom prst="rect">
            <a:avLst/>
          </a:prstGeom>
          <a:noFill/>
          <a:ln>
            <a:noFill/>
          </a:ln>
        </p:spPr>
      </p:pic>
      <p:sp>
        <p:nvSpPr>
          <p:cNvPr id="2" name="Title 1"/>
          <p:cNvSpPr>
            <a:spLocks noGrp="1"/>
          </p:cNvSpPr>
          <p:nvPr>
            <p:ph type="ctrTitle"/>
          </p:nvPr>
        </p:nvSpPr>
        <p:spPr>
          <a:xfrm>
            <a:off x="3354435" y="770012"/>
            <a:ext cx="7315200" cy="2782080"/>
          </a:xfrm>
        </p:spPr>
        <p:txBody>
          <a:bodyPr anchor="b">
            <a:normAutofit/>
          </a:bodyPr>
          <a:lstStyle>
            <a:lvl1pPr algn="l">
              <a:defRPr sz="5900" spc="-100" baseline="0">
                <a:solidFill>
                  <a:schemeClr val="tx2"/>
                </a:solidFill>
              </a:defRPr>
            </a:lvl1pPr>
          </a:lstStyle>
          <a:p>
            <a:r>
              <a:rPr lang="es-ES"/>
              <a:t>Haga clic para modificar el estilo de título del patrón</a:t>
            </a:r>
            <a:endParaRPr lang="en-US"/>
          </a:p>
        </p:txBody>
      </p:sp>
      <p:sp>
        <p:nvSpPr>
          <p:cNvPr id="3" name="Subtitle 2"/>
          <p:cNvSpPr>
            <a:spLocks noGrp="1"/>
          </p:cNvSpPr>
          <p:nvPr>
            <p:ph type="subTitle" idx="1"/>
          </p:nvPr>
        </p:nvSpPr>
        <p:spPr>
          <a:xfrm>
            <a:off x="3433566" y="4809812"/>
            <a:ext cx="7315200" cy="914400"/>
          </a:xfrm>
        </p:spPr>
        <p:txBody>
          <a:bodyPr anchor="t">
            <a:normAutofit/>
          </a:bodyPr>
          <a:lstStyle>
            <a:lvl1pPr marL="0" indent="0" algn="l">
              <a:buNone/>
              <a:defRPr sz="2200" cap="none" spc="0" baseline="0">
                <a:solidFill>
                  <a:schemeClr val="tx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a:p>
        </p:txBody>
      </p:sp>
      <p:sp>
        <p:nvSpPr>
          <p:cNvPr id="4" name="Date Placeholder 3"/>
          <p:cNvSpPr>
            <a:spLocks noGrp="1"/>
          </p:cNvSpPr>
          <p:nvPr>
            <p:ph type="dt" sz="half" idx="10"/>
          </p:nvPr>
        </p:nvSpPr>
        <p:spPr>
          <a:xfrm>
            <a:off x="411933" y="6356350"/>
            <a:ext cx="923605" cy="365125"/>
          </a:xfrm>
        </p:spPr>
        <p:txBody>
          <a:bodyPr/>
          <a:lstStyle/>
          <a:p>
            <a:fld id="{8F628730-889D-4D5A-A652-2D8F23EC9E62}" type="datetimeFigureOut">
              <a:rPr lang="es-MX" smtClean="0"/>
              <a:t>24/02/2022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a:p>
        </p:txBody>
      </p:sp>
      <p:pic>
        <p:nvPicPr>
          <p:cNvPr id="9" name="Imagen 8" descr="Resultado de imagen para espe">
            <a:extLst>
              <a:ext uri="{FF2B5EF4-FFF2-40B4-BE49-F238E27FC236}">
                <a16:creationId xmlns:a16="http://schemas.microsoft.com/office/drawing/2014/main" id="{7FDDA7ED-4C62-453B-82CB-0F62D2CB80C6}"/>
              </a:ext>
            </a:extLst>
          </p:cNvPr>
          <p:cNvPicPr/>
          <p:nvPr/>
        </p:nvPicPr>
        <p:blipFill rotWithShape="1">
          <a:blip r:embed="rId4" cstate="print">
            <a:extLst>
              <a:ext uri="{28A0092B-C50C-407E-A947-70E740481C1C}">
                <a14:useLocalDpi xmlns:a14="http://schemas.microsoft.com/office/drawing/2010/main" val="0"/>
              </a:ext>
            </a:extLst>
          </a:blip>
          <a:srcRect l="24832"/>
          <a:stretch/>
        </p:blipFill>
        <p:spPr bwMode="auto">
          <a:xfrm>
            <a:off x="75857" y="1622704"/>
            <a:ext cx="1330242" cy="522899"/>
          </a:xfrm>
          <a:prstGeom prst="rect">
            <a:avLst/>
          </a:prstGeom>
          <a:noFill/>
          <a:ln>
            <a:noFill/>
          </a:ln>
        </p:spPr>
      </p:pic>
      <p:pic>
        <p:nvPicPr>
          <p:cNvPr id="19" name="Imagen 18">
            <a:extLst>
              <a:ext uri="{FF2B5EF4-FFF2-40B4-BE49-F238E27FC236}">
                <a16:creationId xmlns:a16="http://schemas.microsoft.com/office/drawing/2014/main" id="{FEFA4785-4D84-4B44-A881-0330465A5396}"/>
              </a:ext>
            </a:extLst>
          </p:cNvPr>
          <p:cNvPicPr>
            <a:picLocks noChangeAspect="1"/>
          </p:cNvPicPr>
          <p:nvPr/>
        </p:nvPicPr>
        <p:blipFill>
          <a:blip r:embed="rId5"/>
          <a:stretch>
            <a:fillRect/>
          </a:stretch>
        </p:blipFill>
        <p:spPr>
          <a:xfrm>
            <a:off x="232123" y="3862720"/>
            <a:ext cx="1017710" cy="1131256"/>
          </a:xfrm>
          <a:prstGeom prst="rect">
            <a:avLst/>
          </a:prstGeom>
        </p:spPr>
      </p:pic>
    </p:spTree>
    <p:extLst>
      <p:ext uri="{BB962C8B-B14F-4D97-AF65-F5344CB8AC3E}">
        <p14:creationId xmlns:p14="http://schemas.microsoft.com/office/powerpoint/2010/main" val="3411708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2928491" y="6043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8F628730-889D-4D5A-A652-2D8F23EC9E62}" type="datetimeFigureOut">
              <a:rPr lang="es-MX" smtClean="0"/>
              <a:t>24/02/2022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22635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3416" y="1806819"/>
            <a:ext cx="1140069" cy="3244362"/>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3167426" y="8686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8F628730-889D-4D5A-A652-2D8F23EC9E62}" type="datetimeFigureOut">
              <a:rPr lang="es-MX" smtClean="0"/>
              <a:t>24/02/2022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303719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3167426" y="472108"/>
            <a:ext cx="7315200" cy="1346897"/>
          </a:xfrm>
        </p:spPr>
        <p:txBody>
          <a:bodyPr/>
          <a:lstStyle>
            <a:lvl1pPr algn="ctr">
              <a:defRPr/>
            </a:lvl1p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8F628730-889D-4D5A-A652-2D8F23EC9E62}" type="datetimeFigureOut">
              <a:rPr lang="es-MX" smtClean="0"/>
              <a:t>24/02/2022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75110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005665" y="1307240"/>
            <a:ext cx="7315200" cy="3255264"/>
          </a:xfrm>
        </p:spPr>
        <p:txBody>
          <a:bodyPr anchor="b">
            <a:normAutofit/>
          </a:bodyPr>
          <a:lstStyle>
            <a:lvl1pPr>
              <a:defRPr sz="5900" b="0" spc="-100" baseline="0">
                <a:solidFill>
                  <a:schemeClr val="tx1">
                    <a:lumMod val="65000"/>
                    <a:lumOff val="35000"/>
                  </a:schemeClr>
                </a:solidFill>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3023953" y="4681376"/>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F628730-889D-4D5A-A652-2D8F23EC9E62}" type="datetimeFigureOut">
              <a:rPr lang="es-MX" smtClean="0"/>
              <a:t>24/02/2022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168200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2936649"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886857"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8" name="Date Placeholder 7"/>
          <p:cNvSpPr>
            <a:spLocks noGrp="1"/>
          </p:cNvSpPr>
          <p:nvPr>
            <p:ph type="dt" sz="half" idx="10"/>
          </p:nvPr>
        </p:nvSpPr>
        <p:spPr/>
        <p:txBody>
          <a:bodyPr/>
          <a:lstStyle/>
          <a:p>
            <a:fld id="{8F628730-889D-4D5A-A652-2D8F23EC9E62}" type="datetimeFigureOut">
              <a:rPr lang="es-MX" smtClean="0"/>
              <a:t>24/02/2022</a:t>
            </a:fld>
            <a:endParaRPr lang="es-MX"/>
          </a:p>
        </p:txBody>
      </p:sp>
      <p:sp>
        <p:nvSpPr>
          <p:cNvPr id="9" name="Footer Placeholder 8"/>
          <p:cNvSpPr>
            <a:spLocks noGrp="1"/>
          </p:cNvSpPr>
          <p:nvPr>
            <p:ph type="ftr" sz="quarter" idx="11"/>
          </p:nvPr>
        </p:nvSpPr>
        <p:spPr/>
        <p:txBody>
          <a:bodyPr/>
          <a:lstStyle/>
          <a:p>
            <a:endParaRPr lang="es-MX"/>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40367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2927133" y="943094"/>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927133"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877684" y="943094"/>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877684"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2" name="Date Placeholder 1"/>
          <p:cNvSpPr>
            <a:spLocks noGrp="1"/>
          </p:cNvSpPr>
          <p:nvPr>
            <p:ph type="dt" sz="half" idx="10"/>
          </p:nvPr>
        </p:nvSpPr>
        <p:spPr/>
        <p:txBody>
          <a:bodyPr/>
          <a:lstStyle/>
          <a:p>
            <a:fld id="{8F628730-889D-4D5A-A652-2D8F23EC9E62}" type="datetimeFigureOut">
              <a:rPr lang="es-MX" smtClean="0"/>
              <a:t>24/02/2022</a:t>
            </a:fld>
            <a:endParaRPr lang="es-MX"/>
          </a:p>
        </p:txBody>
      </p:sp>
      <p:sp>
        <p:nvSpPr>
          <p:cNvPr id="11" name="Footer Placeholder 10"/>
          <p:cNvSpPr>
            <a:spLocks noGrp="1"/>
          </p:cNvSpPr>
          <p:nvPr>
            <p:ph type="ftr" sz="quarter" idx="11"/>
          </p:nvPr>
        </p:nvSpPr>
        <p:spPr/>
        <p:txBody>
          <a:bodyPr/>
          <a:lstStyle/>
          <a:p>
            <a:endParaRPr lang="es-MX"/>
          </a:p>
        </p:txBody>
      </p:sp>
      <p:sp>
        <p:nvSpPr>
          <p:cNvPr id="12" name="Slide Number Placeholder 11"/>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3357825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a:p>
        </p:txBody>
      </p:sp>
      <p:sp>
        <p:nvSpPr>
          <p:cNvPr id="2" name="Date Placeholder 1"/>
          <p:cNvSpPr>
            <a:spLocks noGrp="1"/>
          </p:cNvSpPr>
          <p:nvPr>
            <p:ph type="dt" sz="half" idx="10"/>
          </p:nvPr>
        </p:nvSpPr>
        <p:spPr/>
        <p:txBody>
          <a:bodyPr/>
          <a:lstStyle/>
          <a:p>
            <a:fld id="{8F628730-889D-4D5A-A652-2D8F23EC9E62}" type="datetimeFigureOut">
              <a:rPr lang="es-MX" smtClean="0"/>
              <a:t>24/02/2022</a:t>
            </a:fld>
            <a:endParaRPr lang="es-MX"/>
          </a:p>
        </p:txBody>
      </p:sp>
      <p:sp>
        <p:nvSpPr>
          <p:cNvPr id="7" name="Footer Placeholder 6"/>
          <p:cNvSpPr>
            <a:spLocks noGrp="1"/>
          </p:cNvSpPr>
          <p:nvPr>
            <p:ph type="ftr" sz="quarter" idx="11"/>
          </p:nvPr>
        </p:nvSpPr>
        <p:spPr/>
        <p:txBody>
          <a:bodyPr/>
          <a:lstStyle/>
          <a:p>
            <a:endParaRPr lang="es-MX"/>
          </a:p>
        </p:txBody>
      </p:sp>
      <p:sp>
        <p:nvSpPr>
          <p:cNvPr id="8" name="Slide Number Placeholder 7"/>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778491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F628730-889D-4D5A-A652-2D8F23EC9E62}" type="datetimeFigureOut">
              <a:rPr lang="es-MX" smtClean="0"/>
              <a:t>24/02/2022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1227463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31632" y="2523504"/>
            <a:ext cx="1221076" cy="1810992"/>
          </a:xfrm>
        </p:spPr>
        <p:txBody>
          <a:bodyPr anchor="b">
            <a:normAutofit/>
          </a:bodyPr>
          <a:lstStyle>
            <a:lvl1pPr>
              <a:defRPr sz="2000" b="0" baseline="0"/>
            </a:lvl1pPr>
          </a:lstStyle>
          <a:p>
            <a:r>
              <a:rPr lang="es-ES"/>
              <a:t>Haga clic para modificar el estilo de título del patrón</a:t>
            </a:r>
            <a:endParaRPr lang="en-US"/>
          </a:p>
        </p:txBody>
      </p:sp>
      <p:sp>
        <p:nvSpPr>
          <p:cNvPr id="3" name="Content Placeholder 2"/>
          <p:cNvSpPr>
            <a:spLocks noGrp="1"/>
          </p:cNvSpPr>
          <p:nvPr>
            <p:ph idx="1"/>
          </p:nvPr>
        </p:nvSpPr>
        <p:spPr>
          <a:xfrm>
            <a:off x="3173321"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326368" y="4783014"/>
            <a:ext cx="1221076" cy="103315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8F628730-889D-4D5A-A652-2D8F23EC9E62}" type="datetimeFigureOut">
              <a:rPr lang="es-MX" smtClean="0"/>
              <a:t>24/02/2022</a:t>
            </a:fld>
            <a:endParaRPr lang="es-MX"/>
          </a:p>
        </p:txBody>
      </p:sp>
      <p:sp>
        <p:nvSpPr>
          <p:cNvPr id="9" name="Footer Placeholder 8"/>
          <p:cNvSpPr>
            <a:spLocks noGrp="1"/>
          </p:cNvSpPr>
          <p:nvPr>
            <p:ph type="ftr" sz="quarter" idx="11"/>
          </p:nvPr>
        </p:nvSpPr>
        <p:spPr/>
        <p:txBody>
          <a:bodyPr/>
          <a:lstStyle/>
          <a:p>
            <a:endParaRPr lang="es-MX"/>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395099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4728" y="1698002"/>
            <a:ext cx="1379337" cy="1802423"/>
          </a:xfrm>
        </p:spPr>
        <p:txBody>
          <a:bodyPr anchor="b">
            <a:normAutofit/>
          </a:bodyPr>
          <a:lstStyle>
            <a:lvl1pPr>
              <a:defRPr sz="2000" b="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2832090" y="755015"/>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262465" y="4293407"/>
            <a:ext cx="1379337" cy="126996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8F628730-889D-4D5A-A652-2D8F23EC9E62}" type="datetimeFigureOut">
              <a:rPr lang="es-MX" smtClean="0"/>
              <a:t>24/02/2022</a:t>
            </a:fld>
            <a:endParaRPr lang="es-MX"/>
          </a:p>
        </p:txBody>
      </p:sp>
      <p:sp>
        <p:nvSpPr>
          <p:cNvPr id="9" name="Footer Placeholder 8"/>
          <p:cNvSpPr>
            <a:spLocks noGrp="1"/>
          </p:cNvSpPr>
          <p:nvPr>
            <p:ph type="ftr" sz="quarter" idx="11"/>
          </p:nvPr>
        </p:nvSpPr>
        <p:spPr>
          <a:xfrm>
            <a:off x="3499101" y="6356350"/>
            <a:ext cx="5911517" cy="365125"/>
          </a:xfrm>
        </p:spPr>
        <p:txBody>
          <a:bodyPr/>
          <a:lstStyle/>
          <a:p>
            <a:endParaRPr lang="es-MX"/>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149471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Imagen 2" descr="Imagen 2">
            <a:extLst>
              <a:ext uri="{FF2B5EF4-FFF2-40B4-BE49-F238E27FC236}">
                <a16:creationId xmlns:a16="http://schemas.microsoft.com/office/drawing/2014/main" id="{00BF7DF2-B8A8-48A4-8488-BB3C10B5ABD7}"/>
              </a:ext>
            </a:extLst>
          </p:cNvPr>
          <p:cNvPicPr>
            <a:picLocks noChangeAspect="1"/>
          </p:cNvPicPr>
          <p:nvPr/>
        </p:nvPicPr>
        <p:blipFill>
          <a:blip r:embed="rId13"/>
          <a:stretch>
            <a:fillRect/>
          </a:stretch>
        </p:blipFill>
        <p:spPr>
          <a:xfrm rot="16200000" flipV="1">
            <a:off x="918843" y="577657"/>
            <a:ext cx="6857998" cy="5702688"/>
          </a:xfrm>
          <a:prstGeom prst="rect">
            <a:avLst/>
          </a:prstGeom>
          <a:ln w="12700">
            <a:miter lim="400000"/>
          </a:ln>
        </p:spPr>
      </p:pic>
      <p:sp>
        <p:nvSpPr>
          <p:cNvPr id="16" name="Rectángulo 3">
            <a:extLst>
              <a:ext uri="{FF2B5EF4-FFF2-40B4-BE49-F238E27FC236}">
                <a16:creationId xmlns:a16="http://schemas.microsoft.com/office/drawing/2014/main" id="{CCD9AE4D-7A78-4517-90E9-A171A6F835E9}"/>
              </a:ext>
            </a:extLst>
          </p:cNvPr>
          <p:cNvSpPr/>
          <p:nvPr/>
        </p:nvSpPr>
        <p:spPr>
          <a:xfrm rot="16200000" flipV="1">
            <a:off x="-1853969" y="3390841"/>
            <a:ext cx="6857997" cy="76319"/>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7" name="Rectángulo 4">
            <a:extLst>
              <a:ext uri="{FF2B5EF4-FFF2-40B4-BE49-F238E27FC236}">
                <a16:creationId xmlns:a16="http://schemas.microsoft.com/office/drawing/2014/main" id="{D9ED41AA-C25B-4D32-80A1-FBAA030CA83C}"/>
              </a:ext>
            </a:extLst>
          </p:cNvPr>
          <p:cNvSpPr/>
          <p:nvPr/>
        </p:nvSpPr>
        <p:spPr>
          <a:xfrm rot="16200000" flipV="1">
            <a:off x="-1955852" y="3380204"/>
            <a:ext cx="6857998" cy="97590"/>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7" name="Rectangle 6"/>
          <p:cNvSpPr/>
          <p:nvPr/>
        </p:nvSpPr>
        <p:spPr>
          <a:xfrm>
            <a:off x="2" y="0"/>
            <a:ext cx="1426412" cy="6858000"/>
          </a:xfrm>
          <a:prstGeom prst="rect">
            <a:avLst/>
          </a:prstGeom>
          <a:gradFill flip="none" rotWithShape="1">
            <a:gsLst>
              <a:gs pos="0">
                <a:srgbClr val="217143">
                  <a:shade val="30000"/>
                  <a:satMod val="115000"/>
                </a:srgbClr>
              </a:gs>
              <a:gs pos="50000">
                <a:srgbClr val="217143">
                  <a:shade val="67500"/>
                  <a:satMod val="115000"/>
                </a:srgbClr>
              </a:gs>
              <a:gs pos="100000">
                <a:srgbClr val="217143">
                  <a:shade val="100000"/>
                  <a:satMod val="115000"/>
                </a:srgbClr>
              </a:gs>
            </a:gsLst>
            <a:path path="circle">
              <a:fillToRect l="50000" t="50000" r="50000" b="50000"/>
            </a:path>
            <a:tileRect/>
          </a:gradFill>
          <a:ln>
            <a:solidFill>
              <a:srgbClr val="21714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205587" y="363289"/>
            <a:ext cx="7238877" cy="1319793"/>
          </a:xfrm>
          <a:prstGeom prst="rect">
            <a:avLst/>
          </a:prstGeom>
        </p:spPr>
        <p:txBody>
          <a:bodyPr vert="horz" lIns="91440" tIns="45720" rIns="91440" bIns="45720" rtlCol="0" anchor="ctr">
            <a:noAutofit/>
          </a:bodyPr>
          <a:lstStyle/>
          <a:p>
            <a:r>
              <a:rPr lang="es-ES"/>
              <a:t>Haga clic para modificar el estilo de título del patrón</a:t>
            </a:r>
            <a:endParaRPr lang="en-US"/>
          </a:p>
        </p:txBody>
      </p:sp>
      <p:sp>
        <p:nvSpPr>
          <p:cNvPr id="38" name="Rectangle 37"/>
          <p:cNvSpPr/>
          <p:nvPr/>
        </p:nvSpPr>
        <p:spPr>
          <a:xfrm>
            <a:off x="11825654" y="738554"/>
            <a:ext cx="374258" cy="535135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077961" y="853909"/>
            <a:ext cx="7315200" cy="5120640"/>
          </a:xfrm>
          <a:prstGeom prst="rect">
            <a:avLst/>
          </a:prstGeom>
        </p:spPr>
        <p:txBody>
          <a:bodyPr vert="horz" lIns="91440" tIns="45720" rIns="91440" bIns="45720" rtlCol="0"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F628730-889D-4D5A-A652-2D8F23EC9E62}" type="datetimeFigureOut">
              <a:rPr lang="es-MX" smtClean="0"/>
              <a:t>24/02/2022</a:t>
            </a:fld>
            <a:endParaRPr lang="es-MX"/>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s-MX"/>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281574AB-824F-43BF-A954-43A501DB43BB}" type="slidenum">
              <a:rPr lang="es-MX" smtClean="0"/>
              <a:t>‹Nº›</a:t>
            </a:fld>
            <a:endParaRPr lang="es-MX"/>
          </a:p>
        </p:txBody>
      </p:sp>
      <p:pic>
        <p:nvPicPr>
          <p:cNvPr id="14" name="Imagen 13" descr="Resultado de imagen para espe">
            <a:extLst>
              <a:ext uri="{FF2B5EF4-FFF2-40B4-BE49-F238E27FC236}">
                <a16:creationId xmlns:a16="http://schemas.microsoft.com/office/drawing/2014/main" id="{388FB323-E807-4565-8409-B0EC9DE7289D}"/>
              </a:ext>
            </a:extLst>
          </p:cNvPr>
          <p:cNvPicPr/>
          <p:nvPr/>
        </p:nvPicPr>
        <p:blipFill rotWithShape="1">
          <a:blip r:embed="rId14" cstate="hqprint">
            <a:extLst>
              <a:ext uri="{BEBA8EAE-BF5A-486C-A8C5-ECC9F3942E4B}">
                <a14:imgProps xmlns:a14="http://schemas.microsoft.com/office/drawing/2010/main">
                  <a14:imgLayer r:embed="rId15">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r="74423"/>
          <a:stretch/>
        </p:blipFill>
        <p:spPr bwMode="auto">
          <a:xfrm>
            <a:off x="262465" y="136525"/>
            <a:ext cx="990254" cy="886661"/>
          </a:xfrm>
          <a:prstGeom prst="rect">
            <a:avLst/>
          </a:prstGeom>
          <a:noFill/>
          <a:ln>
            <a:noFill/>
          </a:ln>
        </p:spPr>
      </p:pic>
    </p:spTree>
    <p:extLst>
      <p:ext uri="{BB962C8B-B14F-4D97-AF65-F5344CB8AC3E}">
        <p14:creationId xmlns:p14="http://schemas.microsoft.com/office/powerpoint/2010/main" val="110469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0.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0.png"/><Relationship Id="rId11" Type="http://schemas.openxmlformats.org/officeDocument/2006/relationships/image" Target="../media/image60.png"/><Relationship Id="rId5" Type="http://schemas.openxmlformats.org/officeDocument/2006/relationships/image" Target="../media/image40.png"/><Relationship Id="rId10" Type="http://schemas.openxmlformats.org/officeDocument/2006/relationships/image" Target="../media/image59.png"/><Relationship Id="rId4" Type="http://schemas.openxmlformats.org/officeDocument/2006/relationships/image" Target="../media/image530.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3.pn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2.png"/><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5.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14.png"/><Relationship Id="rId7"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07.png"/><Relationship Id="rId5" Type="http://schemas.openxmlformats.org/officeDocument/2006/relationships/image" Target="../media/image116.png"/><Relationship Id="rId10" Type="http://schemas.openxmlformats.org/officeDocument/2006/relationships/image" Target="../media/image106.png"/><Relationship Id="rId4" Type="http://schemas.openxmlformats.org/officeDocument/2006/relationships/image" Target="../media/image115.png"/><Relationship Id="rId9"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119.png"/><Relationship Id="rId4" Type="http://schemas.openxmlformats.org/officeDocument/2006/relationships/image" Target="../media/image118.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jpeg"/></Relationships>
</file>

<file path=ppt/slides/_rels/slide2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3.png"/><Relationship Id="rId7"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97.pn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354435" y="958698"/>
            <a:ext cx="7403212" cy="1808872"/>
          </a:xfrm>
        </p:spPr>
        <p:txBody>
          <a:bodyPr>
            <a:noAutofit/>
          </a:bodyPr>
          <a:lstStyle/>
          <a:p>
            <a:pPr algn="ctr">
              <a:lnSpc>
                <a:spcPct val="150000"/>
              </a:lnSpc>
            </a:pPr>
            <a:r>
              <a:rPr lang="es-EC" sz="1800" dirty="0">
                <a:solidFill>
                  <a:schemeClr val="tx1"/>
                </a:solidFill>
                <a:effectLst/>
              </a:rPr>
              <a:t>DEPARTAMENTO DE CIENCIAS DE LA ENERGÍA Y MECÁNICA</a:t>
            </a:r>
            <a:br>
              <a:rPr lang="es-EC" sz="1800" dirty="0">
                <a:solidFill>
                  <a:schemeClr val="tx1"/>
                </a:solidFill>
                <a:effectLst/>
              </a:rPr>
            </a:br>
            <a:r>
              <a:rPr lang="es-EC" sz="1800" dirty="0">
                <a:solidFill>
                  <a:schemeClr val="tx1"/>
                </a:solidFill>
                <a:effectLst/>
              </a:rPr>
              <a:t>CARRERA DE INGENIERÍA EN MECATRÓNICA</a:t>
            </a:r>
            <a:br>
              <a:rPr lang="es-EC" sz="1800" dirty="0">
                <a:solidFill>
                  <a:schemeClr val="tx1"/>
                </a:solidFill>
                <a:effectLst/>
              </a:rPr>
            </a:br>
            <a:r>
              <a:rPr lang="es-EC" sz="1800" dirty="0">
                <a:solidFill>
                  <a:schemeClr val="tx1"/>
                </a:solidFill>
                <a:effectLst/>
              </a:rPr>
              <a:t/>
            </a:r>
            <a:br>
              <a:rPr lang="es-EC" sz="1800" dirty="0">
                <a:solidFill>
                  <a:schemeClr val="tx1"/>
                </a:solidFill>
                <a:effectLst/>
              </a:rPr>
            </a:br>
            <a:r>
              <a:rPr lang="es-EC" sz="1800" dirty="0">
                <a:solidFill>
                  <a:schemeClr val="tx1"/>
                </a:solidFill>
                <a:effectLst/>
              </a:rPr>
              <a:t> TRABAJO DE TITULACIÓN, PREVIO A LA OBTENCIÓN DEL TÍTULO DE INGENIERO EN MECATRÓNICA</a:t>
            </a:r>
            <a:br>
              <a:rPr lang="es-EC" sz="1800" dirty="0">
                <a:solidFill>
                  <a:schemeClr val="tx1"/>
                </a:solidFill>
                <a:effectLst/>
              </a:rPr>
            </a:br>
            <a:endParaRPr lang="es-EC" sz="1800" dirty="0">
              <a:solidFill>
                <a:schemeClr val="tx1"/>
              </a:solidFill>
            </a:endParaRPr>
          </a:p>
        </p:txBody>
      </p:sp>
      <p:sp>
        <p:nvSpPr>
          <p:cNvPr id="4" name="Subtítulo 2">
            <a:extLst>
              <a:ext uri="{FF2B5EF4-FFF2-40B4-BE49-F238E27FC236}">
                <a16:creationId xmlns:a16="http://schemas.microsoft.com/office/drawing/2014/main" id="{7A3B76FF-EAA0-46E8-A1DF-1123CA3A75D9}"/>
              </a:ext>
            </a:extLst>
          </p:cNvPr>
          <p:cNvSpPr>
            <a:spLocks noGrp="1"/>
          </p:cNvSpPr>
          <p:nvPr>
            <p:ph type="subTitle" idx="1"/>
          </p:nvPr>
        </p:nvSpPr>
        <p:spPr>
          <a:xfrm>
            <a:off x="3231860" y="4411939"/>
            <a:ext cx="7315200" cy="2104364"/>
          </a:xfrm>
        </p:spPr>
        <p:txBody>
          <a:bodyPr rtlCol="0">
            <a:noAutofit/>
          </a:bodyPr>
          <a:lstStyle/>
          <a:p>
            <a:pPr algn="ctr">
              <a:lnSpc>
                <a:spcPct val="100000"/>
              </a:lnSpc>
            </a:pPr>
            <a:r>
              <a:rPr lang="es-EC" sz="1800" b="1" dirty="0">
                <a:solidFill>
                  <a:schemeClr val="tx1"/>
                </a:solidFill>
                <a:latin typeface="+mj-lt"/>
                <a:cs typeface="Times New Roman" panose="02020603050405020304" pitchFamily="18" charset="0"/>
              </a:rPr>
              <a:t>AUTORES:               PALACIOS SANGUANO MILTON STEVEN</a:t>
            </a:r>
          </a:p>
          <a:p>
            <a:pPr algn="ctr">
              <a:lnSpc>
                <a:spcPct val="100000"/>
              </a:lnSpc>
            </a:pPr>
            <a:r>
              <a:rPr lang="es-ES" sz="1800" b="1" dirty="0">
                <a:solidFill>
                  <a:schemeClr val="tx1"/>
                </a:solidFill>
                <a:latin typeface="+mj-lt"/>
                <a:cs typeface="Times New Roman" panose="02020603050405020304" pitchFamily="18" charset="0"/>
              </a:rPr>
              <a:t>                                   </a:t>
            </a:r>
            <a:r>
              <a:rPr lang="es-MX" sz="1800" b="1" dirty="0">
                <a:solidFill>
                  <a:schemeClr val="tx1"/>
                </a:solidFill>
                <a:latin typeface="+mj-lt"/>
                <a:cs typeface="Times New Roman" panose="02020603050405020304" pitchFamily="18" charset="0"/>
              </a:rPr>
              <a:t>PALADINES MUÑOZ ARLETH SOFÍA</a:t>
            </a:r>
            <a:endParaRPr lang="es-EC" sz="1800" b="1" dirty="0">
              <a:solidFill>
                <a:schemeClr val="tx1"/>
              </a:solidFill>
              <a:latin typeface="+mj-lt"/>
              <a:cs typeface="Times New Roman" panose="02020603050405020304" pitchFamily="18" charset="0"/>
            </a:endParaRPr>
          </a:p>
          <a:p>
            <a:pPr algn="ctr">
              <a:lnSpc>
                <a:spcPct val="150000"/>
              </a:lnSpc>
            </a:pPr>
            <a:r>
              <a:rPr lang="es-EC" sz="1800" b="1" dirty="0">
                <a:solidFill>
                  <a:schemeClr val="tx1"/>
                </a:solidFill>
                <a:latin typeface="+mj-lt"/>
                <a:cs typeface="Times New Roman" panose="02020603050405020304" pitchFamily="18" charset="0"/>
              </a:rPr>
              <a:t>DIRECTOR: ING. HERNÁN VINICIO LARA PADILLA PhD</a:t>
            </a:r>
          </a:p>
          <a:p>
            <a:pPr algn="ctr">
              <a:lnSpc>
                <a:spcPct val="150000"/>
              </a:lnSpc>
            </a:pPr>
            <a:r>
              <a:rPr lang="es-EC" sz="1800" b="1" dirty="0">
                <a:solidFill>
                  <a:schemeClr val="tx1"/>
                </a:solidFill>
                <a:latin typeface="+mj-lt"/>
                <a:cs typeface="Times New Roman" panose="02020603050405020304" pitchFamily="18" charset="0"/>
              </a:rPr>
              <a:t>09–02- 2022</a:t>
            </a:r>
            <a:endParaRPr lang="es-ES" sz="1800" b="1" dirty="0">
              <a:solidFill>
                <a:schemeClr val="tx1"/>
              </a:solidFill>
              <a:latin typeface="+mj-lt"/>
              <a:cs typeface="Times New Roman" panose="02020603050405020304" pitchFamily="18" charset="0"/>
            </a:endParaRPr>
          </a:p>
        </p:txBody>
      </p:sp>
      <p:sp>
        <p:nvSpPr>
          <p:cNvPr id="5" name="Rectángulo 4">
            <a:extLst>
              <a:ext uri="{FF2B5EF4-FFF2-40B4-BE49-F238E27FC236}">
                <a16:creationId xmlns:a16="http://schemas.microsoft.com/office/drawing/2014/main" id="{161F5FC7-429A-4F94-8412-DAF8A443FCDA}"/>
              </a:ext>
            </a:extLst>
          </p:cNvPr>
          <p:cNvSpPr/>
          <p:nvPr/>
        </p:nvSpPr>
        <p:spPr>
          <a:xfrm>
            <a:off x="2317459" y="2578884"/>
            <a:ext cx="9215779" cy="1569660"/>
          </a:xfrm>
          <a:prstGeom prst="rect">
            <a:avLst/>
          </a:prstGeom>
        </p:spPr>
        <p:txBody>
          <a:bodyPr wrap="square">
            <a:spAutoFit/>
          </a:bodyPr>
          <a:lstStyle/>
          <a:p>
            <a:pPr algn="ctr" defTabSz="457200">
              <a:defRPr/>
            </a:pPr>
            <a:r>
              <a:rPr lang="es-EC" sz="2400" b="1" spc="-100" dirty="0">
                <a:latin typeface="+mj-lt"/>
                <a:ea typeface="+mj-ea"/>
                <a:cs typeface="+mj-cs"/>
              </a:rPr>
              <a:t>“</a:t>
            </a:r>
            <a:r>
              <a:rPr lang="es-EC" sz="2400" b="1" dirty="0">
                <a:effectLst/>
                <a:latin typeface="+mj-lt"/>
                <a:ea typeface="Calibri" panose="020F0502020204030204" pitchFamily="34" charset="0"/>
                <a:cs typeface="Arial" panose="020B0604020202020204" pitchFamily="34" charset="0"/>
              </a:rPr>
              <a:t>DISEÑO, CONSTRUCCIÓN E IMPLEMENTACIÓN DE UN SISTEMA CONTINUO DE GOFRADO DE FOIL DE ALUMINIO PARA EL ÁREA DE LAMINACIÓN DE LA EMPRESA IMPTEK CHOVA DEL ECUADOR S.A.</a:t>
            </a:r>
            <a:r>
              <a:rPr lang="es-EC" sz="2400" b="1" spc="-100" dirty="0">
                <a:latin typeface="+mj-lt"/>
                <a:ea typeface="+mj-ea"/>
                <a:cs typeface="+mj-cs"/>
              </a:rPr>
              <a:t>”</a:t>
            </a:r>
          </a:p>
        </p:txBody>
      </p:sp>
    </p:spTree>
    <p:extLst>
      <p:ext uri="{BB962C8B-B14F-4D97-AF65-F5344CB8AC3E}">
        <p14:creationId xmlns:p14="http://schemas.microsoft.com/office/powerpoint/2010/main" val="2170316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20773" y="-189349"/>
            <a:ext cx="7315200" cy="1346897"/>
          </a:xfrm>
        </p:spPr>
        <p:txBody>
          <a:bodyPr/>
          <a:lstStyle/>
          <a:p>
            <a:r>
              <a:rPr lang="es-MX" sz="5400" dirty="0"/>
              <a:t>Diagrama Funcional</a:t>
            </a:r>
          </a:p>
        </p:txBody>
      </p:sp>
      <p:sp>
        <p:nvSpPr>
          <p:cNvPr id="13" name="Marcador de contenido 2">
            <a:extLst>
              <a:ext uri="{FF2B5EF4-FFF2-40B4-BE49-F238E27FC236}">
                <a16:creationId xmlns:a16="http://schemas.microsoft.com/office/drawing/2014/main" id="{5E917A87-AC33-4A34-A283-88E360A28BA6}"/>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054" y="607088"/>
            <a:ext cx="9008159" cy="6039897"/>
          </a:xfrm>
          <a:prstGeom prst="rect">
            <a:avLst/>
          </a:prstGeom>
        </p:spPr>
      </p:pic>
    </p:spTree>
    <p:extLst>
      <p:ext uri="{BB962C8B-B14F-4D97-AF65-F5344CB8AC3E}">
        <p14:creationId xmlns:p14="http://schemas.microsoft.com/office/powerpoint/2010/main" val="2917807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3131625" y="-259615"/>
            <a:ext cx="7315200" cy="1346897"/>
          </a:xfrm>
        </p:spPr>
        <p:txBody>
          <a:bodyPr/>
          <a:lstStyle/>
          <a:p>
            <a:r>
              <a:rPr lang="es-MX" sz="5400" dirty="0"/>
              <a:t>Solución</a:t>
            </a:r>
          </a:p>
        </p:txBody>
      </p:sp>
      <p:sp>
        <p:nvSpPr>
          <p:cNvPr id="3" name="CuadroTexto 2">
            <a:extLst>
              <a:ext uri="{FF2B5EF4-FFF2-40B4-BE49-F238E27FC236}">
                <a16:creationId xmlns:a16="http://schemas.microsoft.com/office/drawing/2014/main" id="{212DEE73-EADF-4BCA-9017-A9D21EABC35C}"/>
              </a:ext>
            </a:extLst>
          </p:cNvPr>
          <p:cNvSpPr txBox="1"/>
          <p:nvPr/>
        </p:nvSpPr>
        <p:spPr>
          <a:xfrm>
            <a:off x="3604868" y="856449"/>
            <a:ext cx="6368713" cy="461665"/>
          </a:xfrm>
          <a:prstGeom prst="rect">
            <a:avLst/>
          </a:prstGeom>
          <a:noFill/>
        </p:spPr>
        <p:txBody>
          <a:bodyPr wrap="square" rtlCol="0">
            <a:spAutoFit/>
          </a:bodyPr>
          <a:lstStyle/>
          <a:p>
            <a:pPr algn="ctr"/>
            <a:r>
              <a:rPr lang="es-MX" sz="2400" b="1" dirty="0"/>
              <a:t>Sistema de gofrado en línea</a:t>
            </a:r>
          </a:p>
        </p:txBody>
      </p:sp>
      <p:sp>
        <p:nvSpPr>
          <p:cNvPr id="10" name="Marcador de contenido 2">
            <a:extLst>
              <a:ext uri="{FF2B5EF4-FFF2-40B4-BE49-F238E27FC236}">
                <a16:creationId xmlns:a16="http://schemas.microsoft.com/office/drawing/2014/main" id="{4800B7F0-8A71-47F1-BACD-B7E97E45245C}"/>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pic>
        <p:nvPicPr>
          <p:cNvPr id="7" name="Imagen 6">
            <a:extLst>
              <a:ext uri="{FF2B5EF4-FFF2-40B4-BE49-F238E27FC236}">
                <a16:creationId xmlns:a16="http://schemas.microsoft.com/office/drawing/2014/main" id="{9B869895-127A-4B9E-8493-A1697E4C5D2B}"/>
              </a:ext>
            </a:extLst>
          </p:cNvPr>
          <p:cNvPicPr>
            <a:picLocks noChangeAspect="1"/>
          </p:cNvPicPr>
          <p:nvPr/>
        </p:nvPicPr>
        <p:blipFill>
          <a:blip r:embed="rId3"/>
          <a:stretch>
            <a:fillRect/>
          </a:stretch>
        </p:blipFill>
        <p:spPr>
          <a:xfrm>
            <a:off x="2789843" y="1623428"/>
            <a:ext cx="7898935" cy="4342233"/>
          </a:xfrm>
          <a:prstGeom prst="rect">
            <a:avLst/>
          </a:prstGeom>
        </p:spPr>
      </p:pic>
    </p:spTree>
    <p:extLst>
      <p:ext uri="{BB962C8B-B14F-4D97-AF65-F5344CB8AC3E}">
        <p14:creationId xmlns:p14="http://schemas.microsoft.com/office/powerpoint/2010/main" val="24543399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3186662" y="26071"/>
            <a:ext cx="7315200" cy="1346897"/>
          </a:xfrm>
        </p:spPr>
        <p:txBody>
          <a:bodyPr/>
          <a:lstStyle/>
          <a:p>
            <a:r>
              <a:rPr lang="es-MX" sz="5400" dirty="0"/>
              <a:t>Diseño del sistema</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4093958" y="1038138"/>
            <a:ext cx="5500608" cy="461665"/>
          </a:xfrm>
          <a:prstGeom prst="rect">
            <a:avLst/>
          </a:prstGeom>
          <a:noFill/>
        </p:spPr>
        <p:txBody>
          <a:bodyPr wrap="none" rtlCol="0">
            <a:spAutoFit/>
          </a:bodyPr>
          <a:lstStyle/>
          <a:p>
            <a:r>
              <a:rPr lang="es-MX" sz="2400" b="1" dirty="0"/>
              <a:t>Módulo estructural (Bastidor deslizante)</a:t>
            </a:r>
          </a:p>
        </p:txBody>
      </p:sp>
      <p:sp>
        <p:nvSpPr>
          <p:cNvPr id="6" name="CuadroTexto 5">
            <a:extLst>
              <a:ext uri="{FF2B5EF4-FFF2-40B4-BE49-F238E27FC236}">
                <a16:creationId xmlns:a16="http://schemas.microsoft.com/office/drawing/2014/main" id="{52E8548F-0D81-49D8-BD58-6AE3D38F03F8}"/>
              </a:ext>
            </a:extLst>
          </p:cNvPr>
          <p:cNvSpPr txBox="1"/>
          <p:nvPr/>
        </p:nvSpPr>
        <p:spPr>
          <a:xfrm>
            <a:off x="2138985" y="1499803"/>
            <a:ext cx="2537874" cy="584775"/>
          </a:xfrm>
          <a:prstGeom prst="rect">
            <a:avLst/>
          </a:prstGeom>
          <a:noFill/>
        </p:spPr>
        <p:txBody>
          <a:bodyPr wrap="none" rtlCol="0">
            <a:spAutoFit/>
          </a:bodyPr>
          <a:lstStyle/>
          <a:p>
            <a:r>
              <a:rPr lang="es-MX" sz="1600" b="1" dirty="0"/>
              <a:t>Requerimientos</a:t>
            </a:r>
          </a:p>
          <a:p>
            <a:pPr marL="285750" indent="-285750">
              <a:buFontTx/>
              <a:buChar char="-"/>
            </a:pPr>
            <a:r>
              <a:rPr lang="es-MX" sz="1600" dirty="0"/>
              <a:t>Dimensión : 2.1 m x1.5m</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pic>
        <p:nvPicPr>
          <p:cNvPr id="12" name="Imagen 11"/>
          <p:cNvPicPr/>
          <p:nvPr/>
        </p:nvPicPr>
        <p:blipFill>
          <a:blip r:embed="rId3"/>
          <a:stretch>
            <a:fillRect/>
          </a:stretch>
        </p:blipFill>
        <p:spPr>
          <a:xfrm>
            <a:off x="1744055" y="2511870"/>
            <a:ext cx="4362710" cy="3664995"/>
          </a:xfrm>
          <a:prstGeom prst="rect">
            <a:avLst/>
          </a:prstGeom>
        </p:spPr>
      </p:pic>
      <mc:AlternateContent xmlns:mc="http://schemas.openxmlformats.org/markup-compatibility/2006" xmlns:a14="http://schemas.microsoft.com/office/drawing/2010/main">
        <mc:Choice Requires="a14">
          <p:sp>
            <p:nvSpPr>
              <p:cNvPr id="7" name="CuadroTexto 6"/>
              <p:cNvSpPr txBox="1"/>
              <p:nvPr/>
            </p:nvSpPr>
            <p:spPr>
              <a:xfrm>
                <a:off x="6550091" y="5850288"/>
                <a:ext cx="5641909" cy="849143"/>
              </a:xfrm>
              <a:prstGeom prst="rect">
                <a:avLst/>
              </a:prstGeom>
              <a:noFill/>
            </p:spPr>
            <p:txBody>
              <a:bodyPr wrap="square" rtlCol="0">
                <a:spAutoFit/>
              </a:bodyPr>
              <a:lstStyle/>
              <a:p>
                <a:r>
                  <a:rPr lang="es-ES" sz="1400" dirty="0"/>
                  <a:t>Masa del bastidor: 92 Kg</a:t>
                </a:r>
              </a:p>
              <a:p>
                <a:r>
                  <a:rPr lang="es-ES" sz="1400" dirty="0"/>
                  <a:t>Área: 3.15 </a:t>
                </a:r>
                <a14:m>
                  <m:oMath xmlns:m="http://schemas.openxmlformats.org/officeDocument/2006/math">
                    <m:sSup>
                      <m:sSupPr>
                        <m:ctrlPr>
                          <a:rPr lang="en-US" sz="1400" i="1">
                            <a:latin typeface="Cambria Math" panose="02040503050406030204" pitchFamily="18" charset="0"/>
                          </a:rPr>
                        </m:ctrlPr>
                      </m:sSupPr>
                      <m:e>
                        <m:r>
                          <a:rPr lang="es-ES" sz="1400" b="0" i="1" smtClean="0">
                            <a:latin typeface="Cambria Math" panose="02040503050406030204" pitchFamily="18" charset="0"/>
                          </a:rPr>
                          <m:t>[</m:t>
                        </m:r>
                        <m:r>
                          <a:rPr lang="es-EC" sz="1400" i="1">
                            <a:latin typeface="Cambria Math" panose="02040503050406030204" pitchFamily="18" charset="0"/>
                          </a:rPr>
                          <m:t>𝑚</m:t>
                        </m:r>
                      </m:e>
                      <m:sup>
                        <m:r>
                          <a:rPr lang="es-EC" sz="1400" i="1">
                            <a:latin typeface="Cambria Math" panose="02040503050406030204" pitchFamily="18" charset="0"/>
                          </a:rPr>
                          <m:t>2</m:t>
                        </m:r>
                      </m:sup>
                    </m:sSup>
                  </m:oMath>
                </a14:m>
                <a:r>
                  <a:rPr lang="en-US" sz="1400" dirty="0"/>
                  <a:t>]</a:t>
                </a:r>
              </a:p>
              <a:p>
                <a:r>
                  <a:rPr lang="es-ES" sz="1400" dirty="0"/>
                  <a:t>Carga superficial: 29.206</a:t>
                </a:r>
                <a14:m>
                  <m:oMath xmlns:m="http://schemas.openxmlformats.org/officeDocument/2006/math">
                    <m:d>
                      <m:dPr>
                        <m:begChr m:val="["/>
                        <m:endChr m:val="]"/>
                        <m:ctrlPr>
                          <a:rPr lang="en-US" sz="1400" i="1">
                            <a:latin typeface="Cambria Math" panose="02040503050406030204" pitchFamily="18" charset="0"/>
                          </a:rPr>
                        </m:ctrlPr>
                      </m:dPr>
                      <m:e>
                        <m:f>
                          <m:fPr>
                            <m:ctrlPr>
                              <a:rPr lang="en-US" sz="1400" i="1">
                                <a:latin typeface="Cambria Math" panose="02040503050406030204" pitchFamily="18" charset="0"/>
                              </a:rPr>
                            </m:ctrlPr>
                          </m:fPr>
                          <m:num>
                            <m:r>
                              <a:rPr lang="es-EC" sz="1400" i="1">
                                <a:latin typeface="Cambria Math" panose="02040503050406030204" pitchFamily="18" charset="0"/>
                              </a:rPr>
                              <m:t>𝐾𝑔</m:t>
                            </m:r>
                          </m:num>
                          <m:den>
                            <m:sSup>
                              <m:sSupPr>
                                <m:ctrlPr>
                                  <a:rPr lang="en-US" sz="1400" i="1">
                                    <a:latin typeface="Cambria Math" panose="02040503050406030204" pitchFamily="18" charset="0"/>
                                  </a:rPr>
                                </m:ctrlPr>
                              </m:sSupPr>
                              <m:e>
                                <m:r>
                                  <a:rPr lang="es-EC" sz="1400" i="1">
                                    <a:latin typeface="Cambria Math" panose="02040503050406030204" pitchFamily="18" charset="0"/>
                                  </a:rPr>
                                  <m:t>𝑚</m:t>
                                </m:r>
                              </m:e>
                              <m:sup>
                                <m:r>
                                  <a:rPr lang="es-EC" sz="1400" i="1">
                                    <a:latin typeface="Cambria Math" panose="02040503050406030204" pitchFamily="18" charset="0"/>
                                  </a:rPr>
                                  <m:t>2</m:t>
                                </m:r>
                              </m:sup>
                            </m:sSup>
                          </m:den>
                        </m:f>
                      </m:e>
                    </m:d>
                    <m:r>
                      <a:rPr lang="es-ES" sz="1400" b="0" i="0" smtClean="0">
                        <a:latin typeface="Cambria Math" panose="02040503050406030204" pitchFamily="18" charset="0"/>
                      </a:rPr>
                      <m:t>, </m:t>
                    </m:r>
                  </m:oMath>
                </a14:m>
                <a:r>
                  <a:rPr lang="es-ES" sz="1400" dirty="0"/>
                  <a:t>Precarga : 90[Kg] operario</a:t>
                </a:r>
                <a:endParaRPr lang="en-US" sz="1400" dirty="0"/>
              </a:p>
            </p:txBody>
          </p:sp>
        </mc:Choice>
        <mc:Fallback xmlns="">
          <p:sp>
            <p:nvSpPr>
              <p:cNvPr id="7" name="CuadroTexto 6"/>
              <p:cNvSpPr txBox="1">
                <a:spLocks noRot="1" noChangeAspect="1" noMove="1" noResize="1" noEditPoints="1" noAdjustHandles="1" noChangeArrowheads="1" noChangeShapeType="1" noTextEdit="1"/>
              </p:cNvSpPr>
              <p:nvPr/>
            </p:nvSpPr>
            <p:spPr>
              <a:xfrm>
                <a:off x="6550091" y="5850288"/>
                <a:ext cx="5641909" cy="849143"/>
              </a:xfrm>
              <a:prstGeom prst="rect">
                <a:avLst/>
              </a:prstGeom>
              <a:blipFill>
                <a:blip r:embed="rId4"/>
                <a:stretch>
                  <a:fillRect l="-324" t="-1439" b="-719"/>
                </a:stretch>
              </a:blipFill>
            </p:spPr>
            <p:txBody>
              <a:bodyPr/>
              <a:lstStyle/>
              <a:p>
                <a:r>
                  <a:rPr lang="en-US">
                    <a:noFill/>
                  </a:rPr>
                  <a:t> </a:t>
                </a:r>
              </a:p>
            </p:txBody>
          </p:sp>
        </mc:Fallback>
      </mc:AlternateContent>
      <p:pic>
        <p:nvPicPr>
          <p:cNvPr id="18" name="Imagen 17"/>
          <p:cNvPicPr/>
          <p:nvPr/>
        </p:nvPicPr>
        <p:blipFill>
          <a:blip r:embed="rId5"/>
          <a:stretch>
            <a:fillRect/>
          </a:stretch>
        </p:blipFill>
        <p:spPr>
          <a:xfrm rot="10800000">
            <a:off x="1787675" y="3461655"/>
            <a:ext cx="3900195" cy="2388633"/>
          </a:xfrm>
          <a:prstGeom prst="rect">
            <a:avLst/>
          </a:prstGeom>
        </p:spPr>
      </p:pic>
      <p:pic>
        <p:nvPicPr>
          <p:cNvPr id="19" name="Imagen 18"/>
          <p:cNvPicPr/>
          <p:nvPr/>
        </p:nvPicPr>
        <p:blipFill rotWithShape="1">
          <a:blip r:embed="rId6"/>
          <a:srcRect t="2824"/>
          <a:stretch/>
        </p:blipFill>
        <p:spPr bwMode="auto">
          <a:xfrm>
            <a:off x="6911996" y="1593691"/>
            <a:ext cx="3975100" cy="2216150"/>
          </a:xfrm>
          <a:prstGeom prst="rect">
            <a:avLst/>
          </a:prstGeom>
          <a:ln>
            <a:noFill/>
          </a:ln>
          <a:extLst>
            <a:ext uri="{53640926-AAD7-44D8-BBD7-CCE9431645EC}">
              <a14:shadowObscured xmlns:a14="http://schemas.microsoft.com/office/drawing/2010/main"/>
            </a:ext>
          </a:extLst>
        </p:spPr>
      </p:pic>
      <p:graphicFrame>
        <p:nvGraphicFramePr>
          <p:cNvPr id="8" name="Tabla 7"/>
          <p:cNvGraphicFramePr>
            <a:graphicFrameLocks noGrp="1"/>
          </p:cNvGraphicFramePr>
          <p:nvPr>
            <p:extLst>
              <p:ext uri="{D42A27DB-BD31-4B8C-83A1-F6EECF244321}">
                <p14:modId xmlns:p14="http://schemas.microsoft.com/office/powerpoint/2010/main" val="639657368"/>
              </p:ext>
            </p:extLst>
          </p:nvPr>
        </p:nvGraphicFramePr>
        <p:xfrm>
          <a:off x="6550091" y="3961969"/>
          <a:ext cx="4894801" cy="1918800"/>
        </p:xfrm>
        <a:graphic>
          <a:graphicData uri="http://schemas.openxmlformats.org/drawingml/2006/table">
            <a:tbl>
              <a:tblPr firstRow="1" bandRow="1">
                <a:tableStyleId>{5C22544A-7EE6-4342-B048-85BDC9FD1C3A}</a:tableStyleId>
              </a:tblPr>
              <a:tblGrid>
                <a:gridCol w="476303">
                  <a:extLst>
                    <a:ext uri="{9D8B030D-6E8A-4147-A177-3AD203B41FA5}">
                      <a16:colId xmlns:a16="http://schemas.microsoft.com/office/drawing/2014/main" val="3888197570"/>
                    </a:ext>
                  </a:extLst>
                </a:gridCol>
                <a:gridCol w="834507">
                  <a:extLst>
                    <a:ext uri="{9D8B030D-6E8A-4147-A177-3AD203B41FA5}">
                      <a16:colId xmlns:a16="http://schemas.microsoft.com/office/drawing/2014/main" val="3793588291"/>
                    </a:ext>
                  </a:extLst>
                </a:gridCol>
                <a:gridCol w="657948">
                  <a:extLst>
                    <a:ext uri="{9D8B030D-6E8A-4147-A177-3AD203B41FA5}">
                      <a16:colId xmlns:a16="http://schemas.microsoft.com/office/drawing/2014/main" val="326438470"/>
                    </a:ext>
                  </a:extLst>
                </a:gridCol>
                <a:gridCol w="492794">
                  <a:extLst>
                    <a:ext uri="{9D8B030D-6E8A-4147-A177-3AD203B41FA5}">
                      <a16:colId xmlns:a16="http://schemas.microsoft.com/office/drawing/2014/main" val="3700588012"/>
                    </a:ext>
                  </a:extLst>
                </a:gridCol>
                <a:gridCol w="860861">
                  <a:extLst>
                    <a:ext uri="{9D8B030D-6E8A-4147-A177-3AD203B41FA5}">
                      <a16:colId xmlns:a16="http://schemas.microsoft.com/office/drawing/2014/main" val="3945153277"/>
                    </a:ext>
                  </a:extLst>
                </a:gridCol>
                <a:gridCol w="1572388">
                  <a:extLst>
                    <a:ext uri="{9D8B030D-6E8A-4147-A177-3AD203B41FA5}">
                      <a16:colId xmlns:a16="http://schemas.microsoft.com/office/drawing/2014/main" val="4008429774"/>
                    </a:ext>
                  </a:extLst>
                </a:gridCol>
              </a:tblGrid>
              <a:tr h="679074">
                <a:tc>
                  <a:txBody>
                    <a:bodyPr/>
                    <a:lstStyle/>
                    <a:p>
                      <a:pPr marL="0" marR="0" indent="0" algn="ctr">
                        <a:lnSpc>
                          <a:spcPct val="115000"/>
                        </a:lnSpc>
                        <a:spcBef>
                          <a:spcPts val="0"/>
                        </a:spcBef>
                        <a:spcAft>
                          <a:spcPts val="0"/>
                        </a:spcAft>
                      </a:pPr>
                      <a:r>
                        <a:rPr lang="en-US" sz="1200" b="1" dirty="0" err="1">
                          <a:effectLst/>
                          <a:latin typeface="Arial" panose="020B0604020202020204" pitchFamily="34" charset="0"/>
                          <a:ea typeface="Times New Roman" panose="02020603050405020304" pitchFamily="18" charset="0"/>
                          <a:cs typeface="Times New Roman" panose="02020603050405020304" pitchFamily="18" charset="0"/>
                        </a:rPr>
                        <a:t>Viga</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1200" b="1">
                          <a:effectLst/>
                          <a:latin typeface="Arial" panose="020B0604020202020204" pitchFamily="34" charset="0"/>
                          <a:ea typeface="Times New Roman" panose="02020603050405020304" pitchFamily="18" charset="0"/>
                          <a:cs typeface="Times New Roman" panose="02020603050405020304" pitchFamily="18" charset="0"/>
                        </a:rPr>
                        <a:t>Longitud [mm]</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Ancho [mm]</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1200" b="1" dirty="0" err="1">
                          <a:effectLst/>
                          <a:latin typeface="Arial" panose="020B0604020202020204" pitchFamily="34" charset="0"/>
                          <a:ea typeface="Times New Roman" panose="02020603050405020304" pitchFamily="18" charset="0"/>
                          <a:cs typeface="Times New Roman" panose="02020603050405020304" pitchFamily="18" charset="0"/>
                        </a:rPr>
                        <a:t>Área</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[m</a:t>
                      </a:r>
                      <a:r>
                        <a:rPr lang="en-US" sz="1200" b="1" baseline="30000" dirty="0">
                          <a:effectLst/>
                          <a:latin typeface="Arial" panose="020B0604020202020204" pitchFamily="34" charset="0"/>
                          <a:ea typeface="Times New Roman" panose="02020603050405020304" pitchFamily="18" charset="0"/>
                          <a:cs typeface="Times New Roman" panose="02020603050405020304" pitchFamily="18" charset="0"/>
                        </a:rPr>
                        <a:t>2</a:t>
                      </a: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b="1">
                          <a:effectLst/>
                          <a:latin typeface="Arial" panose="020B0604020202020204" pitchFamily="34" charset="0"/>
                          <a:ea typeface="Times New Roman" panose="02020603050405020304" pitchFamily="18" charset="0"/>
                          <a:cs typeface="Times New Roman" panose="02020603050405020304" pitchFamily="18" charset="0"/>
                        </a:rPr>
                        <a:t>Carga lineal (q</a:t>
                      </a:r>
                      <a:r>
                        <a:rPr lang="es-MX" sz="1200" b="1" baseline="-25000">
                          <a:effectLst/>
                          <a:latin typeface="Arial" panose="020B0604020202020204" pitchFamily="34" charset="0"/>
                          <a:ea typeface="Times New Roman" panose="02020603050405020304" pitchFamily="18" charset="0"/>
                          <a:cs typeface="Times New Roman" panose="02020603050405020304" pitchFamily="18" charset="0"/>
                        </a:rPr>
                        <a:t>u</a:t>
                      </a:r>
                      <a:r>
                        <a:rPr lang="es-MX" sz="1200" b="1">
                          <a:effectLst/>
                          <a:latin typeface="Arial" panose="020B0604020202020204" pitchFamily="34" charset="0"/>
                          <a:ea typeface="Times New Roman" panose="02020603050405020304" pitchFamily="18" charset="0"/>
                          <a:cs typeface="Times New Roman" panose="02020603050405020304" pitchFamily="18" charset="0"/>
                        </a:rPr>
                        <a:t>) [N/mm]</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b="1" dirty="0">
                          <a:effectLst/>
                          <a:latin typeface="Arial" panose="020B0604020202020204" pitchFamily="34" charset="0"/>
                          <a:ea typeface="Times New Roman" panose="02020603050405020304" pitchFamily="18" charset="0"/>
                          <a:cs typeface="Times New Roman" panose="02020603050405020304" pitchFamily="18" charset="0"/>
                        </a:rPr>
                        <a:t>Carga lineal para</a:t>
                      </a:r>
                    </a:p>
                    <a:p>
                      <a:pPr marL="0" marR="0" indent="0" algn="ctr">
                        <a:lnSpc>
                          <a:spcPct val="115000"/>
                        </a:lnSpc>
                        <a:spcBef>
                          <a:spcPts val="0"/>
                        </a:spcBef>
                        <a:spcAft>
                          <a:spcPts val="0"/>
                        </a:spcAft>
                      </a:pPr>
                      <a:r>
                        <a:rPr lang="es-MX" sz="1200" b="1" dirty="0">
                          <a:effectLst/>
                          <a:latin typeface="Arial" panose="020B0604020202020204" pitchFamily="34" charset="0"/>
                          <a:ea typeface="Times New Roman" panose="02020603050405020304" pitchFamily="18" charset="0"/>
                          <a:cs typeface="Times New Roman" panose="02020603050405020304" pitchFamily="18" charset="0"/>
                        </a:rPr>
                        <a:t> simulación (</a:t>
                      </a:r>
                      <a:r>
                        <a:rPr lang="es-MX" sz="1200" b="1" dirty="0" err="1">
                          <a:effectLst/>
                          <a:latin typeface="Arial" panose="020B0604020202020204" pitchFamily="34" charset="0"/>
                          <a:ea typeface="Times New Roman" panose="02020603050405020304" pitchFamily="18" charset="0"/>
                          <a:cs typeface="Times New Roman" panose="02020603050405020304" pitchFamily="18" charset="0"/>
                        </a:rPr>
                        <a:t>q</a:t>
                      </a:r>
                      <a:r>
                        <a:rPr lang="es-MX" sz="1200" b="1" baseline="-25000" dirty="0" err="1">
                          <a:effectLst/>
                          <a:latin typeface="Arial" panose="020B0604020202020204" pitchFamily="34" charset="0"/>
                          <a:ea typeface="Times New Roman" panose="02020603050405020304" pitchFamily="18" charset="0"/>
                          <a:cs typeface="Times New Roman" panose="02020603050405020304" pitchFamily="18" charset="0"/>
                        </a:rPr>
                        <a:t>usimu</a:t>
                      </a:r>
                      <a:r>
                        <a:rPr lang="es-MX" sz="12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8815882"/>
                  </a:ext>
                </a:extLst>
              </a:tr>
              <a:tr h="398478">
                <a:tc>
                  <a:txBody>
                    <a:bodyPr/>
                    <a:lstStyle/>
                    <a:p>
                      <a:pPr marL="0" marR="0" indent="0" algn="ctr">
                        <a:lnSpc>
                          <a:spcPct val="115000"/>
                        </a:lnSpc>
                        <a:spcBef>
                          <a:spcPts val="0"/>
                        </a:spcBef>
                        <a:spcAft>
                          <a:spcPts val="0"/>
                        </a:spcAft>
                      </a:pPr>
                      <a:r>
                        <a:rPr lang="es-MX" sz="1200">
                          <a:effectLst/>
                          <a:latin typeface="Arial" panose="020B0604020202020204" pitchFamily="34" charset="0"/>
                          <a:ea typeface="Times New Roman" panose="02020603050405020304" pitchFamily="18" charset="0"/>
                          <a:cs typeface="Times New Roman" panose="02020603050405020304" pitchFamily="18" charset="0"/>
                        </a:rPr>
                        <a:t>1</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a:effectLst/>
                          <a:latin typeface="Arial" panose="020B0604020202020204" pitchFamily="34" charset="0"/>
                          <a:ea typeface="Times New Roman" panose="02020603050405020304" pitchFamily="18" charset="0"/>
                          <a:cs typeface="Times New Roman" panose="02020603050405020304" pitchFamily="18" charset="0"/>
                        </a:rPr>
                        <a:t>1528</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a:effectLst/>
                          <a:latin typeface="Arial" panose="020B0604020202020204" pitchFamily="34" charset="0"/>
                          <a:ea typeface="Times New Roman" panose="02020603050405020304" pitchFamily="18" charset="0"/>
                          <a:cs typeface="Times New Roman" panose="02020603050405020304" pitchFamily="18" charset="0"/>
                        </a:rPr>
                        <a:t>550</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a:effectLst/>
                          <a:latin typeface="Arial" panose="020B0604020202020204" pitchFamily="34" charset="0"/>
                          <a:ea typeface="Times New Roman" panose="02020603050405020304" pitchFamily="18" charset="0"/>
                          <a:cs typeface="Times New Roman" panose="02020603050405020304" pitchFamily="18" charset="0"/>
                        </a:rPr>
                        <a:t>0.84</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a:effectLst/>
                          <a:latin typeface="Arial" panose="020B0604020202020204" pitchFamily="34" charset="0"/>
                          <a:ea typeface="Times New Roman" panose="02020603050405020304" pitchFamily="18" charset="0"/>
                          <a:cs typeface="Times New Roman" panose="02020603050405020304" pitchFamily="18" charset="0"/>
                        </a:rPr>
                        <a:t>2.459</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dirty="0">
                          <a:effectLst/>
                          <a:latin typeface="Arial" panose="020B0604020202020204" pitchFamily="34" charset="0"/>
                          <a:ea typeface="Times New Roman" panose="02020603050405020304" pitchFamily="18" charset="0"/>
                          <a:cs typeface="Times New Roman" panose="02020603050405020304" pitchFamily="18" charset="0"/>
                        </a:rPr>
                        <a:t>2.299</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4822491"/>
                  </a:ext>
                </a:extLst>
              </a:tr>
              <a:tr h="398478">
                <a:tc>
                  <a:txBody>
                    <a:bodyPr/>
                    <a:lstStyle/>
                    <a:p>
                      <a:pPr marL="0" marR="0" indent="0" algn="ctr">
                        <a:lnSpc>
                          <a:spcPct val="115000"/>
                        </a:lnSpc>
                        <a:spcBef>
                          <a:spcPts val="0"/>
                        </a:spcBef>
                        <a:spcAft>
                          <a:spcPts val="0"/>
                        </a:spcAft>
                      </a:pPr>
                      <a:r>
                        <a:rPr lang="es-MX" sz="1200">
                          <a:effectLst/>
                          <a:latin typeface="Arial" panose="020B0604020202020204" pitchFamily="34" charset="0"/>
                          <a:ea typeface="Times New Roman" panose="02020603050405020304" pitchFamily="18" charset="0"/>
                          <a:cs typeface="Times New Roman" panose="02020603050405020304" pitchFamily="18" charset="0"/>
                        </a:rPr>
                        <a:t>2</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a:effectLst/>
                          <a:latin typeface="Arial" panose="020B0604020202020204" pitchFamily="34" charset="0"/>
                          <a:ea typeface="Times New Roman" panose="02020603050405020304" pitchFamily="18" charset="0"/>
                          <a:cs typeface="Times New Roman" panose="02020603050405020304" pitchFamily="18" charset="0"/>
                        </a:rPr>
                        <a:t>1500</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a:effectLst/>
                          <a:latin typeface="Arial" panose="020B0604020202020204" pitchFamily="34" charset="0"/>
                          <a:ea typeface="Times New Roman" panose="02020603050405020304" pitchFamily="18" charset="0"/>
                          <a:cs typeface="Times New Roman" panose="02020603050405020304" pitchFamily="18" charset="0"/>
                        </a:rPr>
                        <a:t>450</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a:effectLst/>
                          <a:latin typeface="Arial" panose="020B0604020202020204" pitchFamily="34" charset="0"/>
                          <a:ea typeface="Times New Roman" panose="02020603050405020304" pitchFamily="18" charset="0"/>
                          <a:cs typeface="Times New Roman" panose="02020603050405020304" pitchFamily="18" charset="0"/>
                        </a:rPr>
                        <a:t>0.675</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a:effectLst/>
                          <a:latin typeface="Arial" panose="020B0604020202020204" pitchFamily="34" charset="0"/>
                          <a:ea typeface="Times New Roman" panose="02020603050405020304" pitchFamily="18" charset="0"/>
                          <a:cs typeface="Times New Roman" panose="02020603050405020304" pitchFamily="18" charset="0"/>
                        </a:rPr>
                        <a:t>4.066</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a:effectLst/>
                          <a:latin typeface="Arial" panose="020B0604020202020204" pitchFamily="34" charset="0"/>
                          <a:ea typeface="Times New Roman" panose="02020603050405020304" pitchFamily="18" charset="0"/>
                          <a:cs typeface="Times New Roman" panose="02020603050405020304" pitchFamily="18" charset="0"/>
                        </a:rPr>
                        <a:t>3.777</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272088"/>
                  </a:ext>
                </a:extLst>
              </a:tr>
              <a:tr h="398478">
                <a:tc>
                  <a:txBody>
                    <a:bodyPr/>
                    <a:lstStyle/>
                    <a:p>
                      <a:pPr marL="0" marR="0" indent="0" algn="ctr">
                        <a:lnSpc>
                          <a:spcPct val="115000"/>
                        </a:lnSpc>
                        <a:spcBef>
                          <a:spcPts val="0"/>
                        </a:spcBef>
                        <a:spcAft>
                          <a:spcPts val="0"/>
                        </a:spcAft>
                      </a:pPr>
                      <a:r>
                        <a:rPr lang="es-MX" sz="1200">
                          <a:effectLst/>
                          <a:latin typeface="Arial" panose="020B0604020202020204" pitchFamily="34" charset="0"/>
                          <a:ea typeface="Times New Roman" panose="02020603050405020304" pitchFamily="18" charset="0"/>
                          <a:cs typeface="Times New Roman" panose="02020603050405020304" pitchFamily="18" charset="0"/>
                        </a:rPr>
                        <a:t>3</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a:effectLst/>
                          <a:latin typeface="Arial" panose="020B0604020202020204" pitchFamily="34" charset="0"/>
                          <a:ea typeface="Times New Roman" panose="02020603050405020304" pitchFamily="18" charset="0"/>
                          <a:cs typeface="Times New Roman" panose="02020603050405020304" pitchFamily="18" charset="0"/>
                        </a:rPr>
                        <a:t>1870</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a:effectLst/>
                          <a:latin typeface="Arial" panose="020B0604020202020204" pitchFamily="34" charset="0"/>
                          <a:ea typeface="Times New Roman" panose="02020603050405020304" pitchFamily="18" charset="0"/>
                          <a:cs typeface="Times New Roman" panose="02020603050405020304" pitchFamily="18" charset="0"/>
                        </a:rPr>
                        <a:t>450</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a:effectLst/>
                          <a:latin typeface="Arial" panose="020B0604020202020204" pitchFamily="34" charset="0"/>
                          <a:ea typeface="Times New Roman" panose="02020603050405020304" pitchFamily="18" charset="0"/>
                          <a:cs typeface="Times New Roman" panose="02020603050405020304" pitchFamily="18" charset="0"/>
                        </a:rPr>
                        <a:t>0.842</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a:effectLst/>
                          <a:latin typeface="Arial" panose="020B0604020202020204" pitchFamily="34" charset="0"/>
                          <a:ea typeface="Times New Roman" panose="02020603050405020304" pitchFamily="18" charset="0"/>
                          <a:cs typeface="Times New Roman" panose="02020603050405020304" pitchFamily="18" charset="0"/>
                        </a:rPr>
                        <a:t>3.446</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200" dirty="0">
                          <a:effectLst/>
                          <a:latin typeface="Arial" panose="020B0604020202020204" pitchFamily="34" charset="0"/>
                          <a:ea typeface="Times New Roman" panose="02020603050405020304" pitchFamily="18" charset="0"/>
                          <a:cs typeface="Times New Roman" panose="02020603050405020304" pitchFamily="18" charset="0"/>
                        </a:rPr>
                        <a:t>3.285</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1099807"/>
                  </a:ext>
                </a:extLst>
              </a:tr>
            </a:tbl>
          </a:graphicData>
        </a:graphic>
      </p:graphicFrame>
    </p:spTree>
    <p:extLst>
      <p:ext uri="{BB962C8B-B14F-4D97-AF65-F5344CB8AC3E}">
        <p14:creationId xmlns:p14="http://schemas.microsoft.com/office/powerpoint/2010/main" val="3431951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3191750" y="-293252"/>
            <a:ext cx="7315200" cy="1346897"/>
          </a:xfrm>
        </p:spPr>
        <p:txBody>
          <a:bodyPr/>
          <a:lstStyle/>
          <a:p>
            <a:r>
              <a:rPr lang="es-MX" sz="5400" dirty="0"/>
              <a:t>Diseño del sistema</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4145404" y="591980"/>
            <a:ext cx="5500608" cy="461665"/>
          </a:xfrm>
          <a:prstGeom prst="rect">
            <a:avLst/>
          </a:prstGeom>
          <a:noFill/>
        </p:spPr>
        <p:txBody>
          <a:bodyPr wrap="none" rtlCol="0">
            <a:spAutoFit/>
          </a:bodyPr>
          <a:lstStyle/>
          <a:p>
            <a:r>
              <a:rPr lang="es-MX" sz="2400" b="1" dirty="0"/>
              <a:t>Módulo estructural (Bastidor deslizante)</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pic>
        <p:nvPicPr>
          <p:cNvPr id="13" name="Imagen 12"/>
          <p:cNvPicPr/>
          <p:nvPr/>
        </p:nvPicPr>
        <p:blipFill>
          <a:blip r:embed="rId3"/>
          <a:stretch>
            <a:fillRect/>
          </a:stretch>
        </p:blipFill>
        <p:spPr>
          <a:xfrm>
            <a:off x="1823317" y="4422713"/>
            <a:ext cx="4022650" cy="2435287"/>
          </a:xfrm>
          <a:prstGeom prst="rect">
            <a:avLst/>
          </a:prstGeom>
        </p:spPr>
      </p:pic>
      <p:sp>
        <p:nvSpPr>
          <p:cNvPr id="3" name="CuadroTexto 2"/>
          <p:cNvSpPr txBox="1"/>
          <p:nvPr/>
        </p:nvSpPr>
        <p:spPr>
          <a:xfrm>
            <a:off x="1932177" y="1009111"/>
            <a:ext cx="9657659" cy="646331"/>
          </a:xfrm>
          <a:prstGeom prst="rect">
            <a:avLst/>
          </a:prstGeom>
          <a:noFill/>
        </p:spPr>
        <p:txBody>
          <a:bodyPr wrap="square" rtlCol="0">
            <a:spAutoFit/>
          </a:bodyPr>
          <a:lstStyle/>
          <a:p>
            <a:r>
              <a:rPr lang="es-ES" dirty="0"/>
              <a:t>El bastidor es transportado por garruchas, analizadas como columnas  para el análisis de cargas puntuales.</a:t>
            </a:r>
          </a:p>
        </p:txBody>
      </p:sp>
      <p:sp>
        <p:nvSpPr>
          <p:cNvPr id="5" name="CuadroTexto 4"/>
          <p:cNvSpPr txBox="1"/>
          <p:nvPr/>
        </p:nvSpPr>
        <p:spPr>
          <a:xfrm>
            <a:off x="9600130" y="5350953"/>
            <a:ext cx="2021194" cy="646331"/>
          </a:xfrm>
          <a:prstGeom prst="rect">
            <a:avLst/>
          </a:prstGeom>
          <a:noFill/>
        </p:spPr>
        <p:txBody>
          <a:bodyPr wrap="none" rtlCol="0">
            <a:spAutoFit/>
          </a:bodyPr>
          <a:lstStyle/>
          <a:p>
            <a:r>
              <a:rPr lang="es-ES" b="1" dirty="0"/>
              <a:t>Simulación</a:t>
            </a:r>
          </a:p>
          <a:p>
            <a:r>
              <a:rPr lang="es-ES" dirty="0"/>
              <a:t>Software SAP 2000</a:t>
            </a:r>
            <a:endParaRPr lang="en-US" dirty="0"/>
          </a:p>
        </p:txBody>
      </p:sp>
      <p:sp>
        <p:nvSpPr>
          <p:cNvPr id="9" name="CuadroTexto 8"/>
          <p:cNvSpPr txBox="1"/>
          <p:nvPr/>
        </p:nvSpPr>
        <p:spPr>
          <a:xfrm>
            <a:off x="6118632" y="5286195"/>
            <a:ext cx="4196048" cy="1200329"/>
          </a:xfrm>
          <a:prstGeom prst="rect">
            <a:avLst/>
          </a:prstGeom>
          <a:noFill/>
        </p:spPr>
        <p:txBody>
          <a:bodyPr wrap="square" rtlCol="0">
            <a:spAutoFit/>
          </a:bodyPr>
          <a:lstStyle/>
          <a:p>
            <a:r>
              <a:rPr lang="es-ES" b="1" dirty="0"/>
              <a:t>Normativa </a:t>
            </a:r>
          </a:p>
          <a:p>
            <a:r>
              <a:rPr lang="es-EC" dirty="0"/>
              <a:t>Según la ASME NOG 1</a:t>
            </a:r>
            <a:endParaRPr lang="es-ES" b="1" dirty="0"/>
          </a:p>
          <a:p>
            <a:pPr marL="285750" indent="-285750">
              <a:buFontTx/>
              <a:buChar char="-"/>
            </a:pPr>
            <a:r>
              <a:rPr lang="es-ES" dirty="0"/>
              <a:t>Valor admisible </a:t>
            </a:r>
          </a:p>
          <a:p>
            <a:r>
              <a:rPr lang="es-ES" dirty="0"/>
              <a:t>1100/600=1.83 mm &gt; 0.23 mm</a:t>
            </a:r>
            <a:endParaRPr lang="en-US" dirty="0"/>
          </a:p>
        </p:txBody>
      </p:sp>
      <p:pic>
        <p:nvPicPr>
          <p:cNvPr id="15" name="Imagen 14">
            <a:extLst>
              <a:ext uri="{FF2B5EF4-FFF2-40B4-BE49-F238E27FC236}">
                <a16:creationId xmlns:a16="http://schemas.microsoft.com/office/drawing/2014/main" id="{EC692B60-0615-431A-824D-3D1231B99939}"/>
              </a:ext>
            </a:extLst>
          </p:cNvPr>
          <p:cNvPicPr>
            <a:picLocks noChangeAspect="1"/>
          </p:cNvPicPr>
          <p:nvPr/>
        </p:nvPicPr>
        <p:blipFill rotWithShape="1">
          <a:blip r:embed="rId4"/>
          <a:srcRect t="3811" b="3466"/>
          <a:stretch/>
        </p:blipFill>
        <p:spPr>
          <a:xfrm>
            <a:off x="2013686" y="1769612"/>
            <a:ext cx="3903345" cy="2225040"/>
          </a:xfrm>
          <a:prstGeom prst="rect">
            <a:avLst/>
          </a:prstGeom>
        </p:spPr>
      </p:pic>
      <p:pic>
        <p:nvPicPr>
          <p:cNvPr id="16" name="Imagen 15">
            <a:extLst>
              <a:ext uri="{FF2B5EF4-FFF2-40B4-BE49-F238E27FC236}">
                <a16:creationId xmlns:a16="http://schemas.microsoft.com/office/drawing/2014/main" id="{00842F16-8728-49BD-8446-E2C232CDF003}"/>
              </a:ext>
            </a:extLst>
          </p:cNvPr>
          <p:cNvPicPr>
            <a:picLocks noChangeAspect="1"/>
          </p:cNvPicPr>
          <p:nvPr/>
        </p:nvPicPr>
        <p:blipFill>
          <a:blip r:embed="rId5"/>
          <a:stretch>
            <a:fillRect/>
          </a:stretch>
        </p:blipFill>
        <p:spPr>
          <a:xfrm>
            <a:off x="6411760" y="1881126"/>
            <a:ext cx="4746806" cy="3405069"/>
          </a:xfrm>
          <a:prstGeom prst="rect">
            <a:avLst/>
          </a:prstGeom>
        </p:spPr>
      </p:pic>
      <p:sp>
        <p:nvSpPr>
          <p:cNvPr id="14" name="CuadroTexto 13">
            <a:extLst>
              <a:ext uri="{FF2B5EF4-FFF2-40B4-BE49-F238E27FC236}">
                <a16:creationId xmlns:a16="http://schemas.microsoft.com/office/drawing/2014/main" id="{0C7D1EF3-9C48-441F-BCFA-DD82092A3F8F}"/>
              </a:ext>
            </a:extLst>
          </p:cNvPr>
          <p:cNvSpPr txBox="1"/>
          <p:nvPr/>
        </p:nvSpPr>
        <p:spPr>
          <a:xfrm>
            <a:off x="3191750" y="1416862"/>
            <a:ext cx="1547218" cy="400110"/>
          </a:xfrm>
          <a:prstGeom prst="rect">
            <a:avLst/>
          </a:prstGeom>
          <a:noFill/>
        </p:spPr>
        <p:txBody>
          <a:bodyPr wrap="none" rtlCol="0">
            <a:spAutoFit/>
          </a:bodyPr>
          <a:lstStyle/>
          <a:p>
            <a:pPr algn="ctr"/>
            <a:r>
              <a:rPr lang="es-MX" sz="2000" b="1" dirty="0"/>
              <a:t>Crane </a:t>
            </a:r>
            <a:r>
              <a:rPr lang="es-MX" sz="2000" b="1" dirty="0" err="1"/>
              <a:t>Loads</a:t>
            </a:r>
            <a:endParaRPr lang="es-MX" sz="2000" b="1" dirty="0"/>
          </a:p>
        </p:txBody>
      </p:sp>
      <p:sp>
        <p:nvSpPr>
          <p:cNvPr id="18" name="CuadroTexto 17">
            <a:extLst>
              <a:ext uri="{FF2B5EF4-FFF2-40B4-BE49-F238E27FC236}">
                <a16:creationId xmlns:a16="http://schemas.microsoft.com/office/drawing/2014/main" id="{A7B8C437-A099-46D1-A527-81B7A1166DB0}"/>
              </a:ext>
            </a:extLst>
          </p:cNvPr>
          <p:cNvSpPr txBox="1"/>
          <p:nvPr/>
        </p:nvSpPr>
        <p:spPr>
          <a:xfrm>
            <a:off x="2964854" y="3994652"/>
            <a:ext cx="2087431" cy="400110"/>
          </a:xfrm>
          <a:prstGeom prst="rect">
            <a:avLst/>
          </a:prstGeom>
          <a:noFill/>
        </p:spPr>
        <p:txBody>
          <a:bodyPr wrap="none" rtlCol="0">
            <a:spAutoFit/>
          </a:bodyPr>
          <a:lstStyle/>
          <a:p>
            <a:pPr algn="ctr"/>
            <a:r>
              <a:rPr lang="es-MX" sz="2000" b="1" dirty="0"/>
              <a:t>Cargas puntuales</a:t>
            </a:r>
          </a:p>
        </p:txBody>
      </p:sp>
      <p:sp>
        <p:nvSpPr>
          <p:cNvPr id="19" name="CuadroTexto 18">
            <a:extLst>
              <a:ext uri="{FF2B5EF4-FFF2-40B4-BE49-F238E27FC236}">
                <a16:creationId xmlns:a16="http://schemas.microsoft.com/office/drawing/2014/main" id="{A132C4D7-F835-4B3F-8964-70689D294AC6}"/>
              </a:ext>
            </a:extLst>
          </p:cNvPr>
          <p:cNvSpPr txBox="1"/>
          <p:nvPr/>
        </p:nvSpPr>
        <p:spPr>
          <a:xfrm>
            <a:off x="7853660" y="1416258"/>
            <a:ext cx="1863011" cy="400110"/>
          </a:xfrm>
          <a:prstGeom prst="rect">
            <a:avLst/>
          </a:prstGeom>
          <a:noFill/>
        </p:spPr>
        <p:txBody>
          <a:bodyPr wrap="none" rtlCol="0">
            <a:spAutoFit/>
          </a:bodyPr>
          <a:lstStyle/>
          <a:p>
            <a:pPr algn="ctr"/>
            <a:r>
              <a:rPr lang="es-MX" sz="2000" b="1" dirty="0"/>
              <a:t>Deformaciones</a:t>
            </a:r>
          </a:p>
        </p:txBody>
      </p:sp>
    </p:spTree>
    <p:extLst>
      <p:ext uri="{BB962C8B-B14F-4D97-AF65-F5344CB8AC3E}">
        <p14:creationId xmlns:p14="http://schemas.microsoft.com/office/powerpoint/2010/main" val="3387783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3135596" y="-280184"/>
            <a:ext cx="7315200" cy="1346897"/>
          </a:xfrm>
        </p:spPr>
        <p:txBody>
          <a:bodyPr/>
          <a:lstStyle/>
          <a:p>
            <a:r>
              <a:rPr lang="es-MX" sz="5400" dirty="0"/>
              <a:t>Diseño de plataforma</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3686612" y="623657"/>
            <a:ext cx="6213168" cy="461665"/>
          </a:xfrm>
          <a:prstGeom prst="rect">
            <a:avLst/>
          </a:prstGeom>
          <a:noFill/>
        </p:spPr>
        <p:txBody>
          <a:bodyPr wrap="square" rtlCol="0">
            <a:spAutoFit/>
          </a:bodyPr>
          <a:lstStyle/>
          <a:p>
            <a:pPr algn="ctr"/>
            <a:r>
              <a:rPr lang="es-MX" sz="2400" b="1" dirty="0"/>
              <a:t>Sistema estructural</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3" name="CuadroTexto 2">
            <a:extLst>
              <a:ext uri="{FF2B5EF4-FFF2-40B4-BE49-F238E27FC236}">
                <a16:creationId xmlns:a16="http://schemas.microsoft.com/office/drawing/2014/main" id="{FD207AE4-C2B9-4420-BE38-A83002074938}"/>
              </a:ext>
            </a:extLst>
          </p:cNvPr>
          <p:cNvSpPr txBox="1"/>
          <p:nvPr/>
        </p:nvSpPr>
        <p:spPr>
          <a:xfrm>
            <a:off x="2434744" y="918236"/>
            <a:ext cx="2010487" cy="369332"/>
          </a:xfrm>
          <a:prstGeom prst="rect">
            <a:avLst/>
          </a:prstGeom>
          <a:noFill/>
        </p:spPr>
        <p:txBody>
          <a:bodyPr wrap="none" rtlCol="0">
            <a:spAutoFit/>
          </a:bodyPr>
          <a:lstStyle/>
          <a:p>
            <a:r>
              <a:rPr lang="es-MX" b="1" dirty="0"/>
              <a:t>Conceptualización</a:t>
            </a:r>
          </a:p>
        </p:txBody>
      </p:sp>
      <p:pic>
        <p:nvPicPr>
          <p:cNvPr id="10" name="Imagen 9">
            <a:extLst>
              <a:ext uri="{FF2B5EF4-FFF2-40B4-BE49-F238E27FC236}">
                <a16:creationId xmlns:a16="http://schemas.microsoft.com/office/drawing/2014/main" id="{3961E68C-7B88-451E-AB7D-E752F3139A3D}"/>
              </a:ext>
            </a:extLst>
          </p:cNvPr>
          <p:cNvPicPr>
            <a:picLocks noChangeAspect="1"/>
          </p:cNvPicPr>
          <p:nvPr/>
        </p:nvPicPr>
        <p:blipFill>
          <a:blip r:embed="rId3"/>
          <a:stretch>
            <a:fillRect/>
          </a:stretch>
        </p:blipFill>
        <p:spPr>
          <a:xfrm>
            <a:off x="1737827" y="1464499"/>
            <a:ext cx="4041551" cy="3368962"/>
          </a:xfrm>
          <a:prstGeom prst="rect">
            <a:avLst/>
          </a:prstGeom>
        </p:spPr>
      </p:pic>
      <p:pic>
        <p:nvPicPr>
          <p:cNvPr id="7" name="Imagen 6">
            <a:extLst>
              <a:ext uri="{FF2B5EF4-FFF2-40B4-BE49-F238E27FC236}">
                <a16:creationId xmlns:a16="http://schemas.microsoft.com/office/drawing/2014/main" id="{4ACBE087-6281-4F11-A98E-610D00A2B964}"/>
              </a:ext>
            </a:extLst>
          </p:cNvPr>
          <p:cNvPicPr>
            <a:picLocks noChangeAspect="1"/>
          </p:cNvPicPr>
          <p:nvPr/>
        </p:nvPicPr>
        <p:blipFill>
          <a:blip r:embed="rId4"/>
          <a:stretch>
            <a:fillRect/>
          </a:stretch>
        </p:blipFill>
        <p:spPr>
          <a:xfrm>
            <a:off x="7035993" y="1195417"/>
            <a:ext cx="4158754" cy="4067352"/>
          </a:xfrm>
          <a:prstGeom prst="rect">
            <a:avLst/>
          </a:prstGeom>
        </p:spPr>
      </p:pic>
      <p:sp>
        <p:nvSpPr>
          <p:cNvPr id="13" name="CuadroTexto 12">
            <a:extLst>
              <a:ext uri="{FF2B5EF4-FFF2-40B4-BE49-F238E27FC236}">
                <a16:creationId xmlns:a16="http://schemas.microsoft.com/office/drawing/2014/main" id="{FD532CB7-20A4-47EA-A3FB-05CEF9990433}"/>
              </a:ext>
            </a:extLst>
          </p:cNvPr>
          <p:cNvSpPr txBox="1"/>
          <p:nvPr/>
        </p:nvSpPr>
        <p:spPr>
          <a:xfrm>
            <a:off x="8929802" y="893986"/>
            <a:ext cx="1939955" cy="369332"/>
          </a:xfrm>
          <a:prstGeom prst="rect">
            <a:avLst/>
          </a:prstGeom>
          <a:noFill/>
        </p:spPr>
        <p:txBody>
          <a:bodyPr wrap="square" rtlCol="0">
            <a:spAutoFit/>
          </a:bodyPr>
          <a:lstStyle/>
          <a:p>
            <a:r>
              <a:rPr lang="es-MX" b="1" dirty="0"/>
              <a:t>Áreas Tributarias</a:t>
            </a:r>
          </a:p>
        </p:txBody>
      </p:sp>
      <p:sp>
        <p:nvSpPr>
          <p:cNvPr id="16" name="CuadroTexto 15">
            <a:extLst>
              <a:ext uri="{FF2B5EF4-FFF2-40B4-BE49-F238E27FC236}">
                <a16:creationId xmlns:a16="http://schemas.microsoft.com/office/drawing/2014/main" id="{52CF47AA-0FB5-400B-B930-AA6B9334A193}"/>
              </a:ext>
            </a:extLst>
          </p:cNvPr>
          <p:cNvSpPr txBox="1"/>
          <p:nvPr/>
        </p:nvSpPr>
        <p:spPr>
          <a:xfrm>
            <a:off x="2880998" y="5054316"/>
            <a:ext cx="1767150" cy="369332"/>
          </a:xfrm>
          <a:prstGeom prst="rect">
            <a:avLst/>
          </a:prstGeom>
          <a:noFill/>
        </p:spPr>
        <p:txBody>
          <a:bodyPr wrap="none" rtlCol="0">
            <a:spAutoFit/>
          </a:bodyPr>
          <a:lstStyle/>
          <a:p>
            <a:r>
              <a:rPr lang="es-MX" b="1" dirty="0"/>
              <a:t>Requerimientos</a:t>
            </a:r>
          </a:p>
        </p:txBody>
      </p:sp>
      <p:sp>
        <p:nvSpPr>
          <p:cNvPr id="18" name="CuadroTexto 17">
            <a:extLst>
              <a:ext uri="{FF2B5EF4-FFF2-40B4-BE49-F238E27FC236}">
                <a16:creationId xmlns:a16="http://schemas.microsoft.com/office/drawing/2014/main" id="{4BD10028-8620-4787-8755-0C8482D6AE89}"/>
              </a:ext>
            </a:extLst>
          </p:cNvPr>
          <p:cNvSpPr txBox="1"/>
          <p:nvPr/>
        </p:nvSpPr>
        <p:spPr>
          <a:xfrm>
            <a:off x="1727539" y="5544435"/>
            <a:ext cx="4402167" cy="646331"/>
          </a:xfrm>
          <a:prstGeom prst="rect">
            <a:avLst/>
          </a:prstGeom>
          <a:noFill/>
        </p:spPr>
        <p:txBody>
          <a:bodyPr wrap="none" rtlCol="0">
            <a:spAutoFit/>
          </a:bodyPr>
          <a:lstStyle/>
          <a:p>
            <a:r>
              <a:rPr lang="en-US" b="1" dirty="0"/>
              <a:t>D</a:t>
            </a:r>
            <a:r>
              <a:rPr lang="es-MX" b="1" dirty="0" err="1"/>
              <a:t>imensión</a:t>
            </a:r>
            <a:r>
              <a:rPr lang="es-MX" b="1" dirty="0"/>
              <a:t>: </a:t>
            </a:r>
            <a:r>
              <a:rPr lang="es-MX" dirty="0"/>
              <a:t>2640x2800x1600</a:t>
            </a:r>
          </a:p>
          <a:p>
            <a:r>
              <a:rPr lang="es-MX" dirty="0"/>
              <a:t>Ancho de camineras superior o igual a 60 cm</a:t>
            </a:r>
          </a:p>
        </p:txBody>
      </p:sp>
      <p:sp>
        <p:nvSpPr>
          <p:cNvPr id="19" name="CuadroTexto 18">
            <a:extLst>
              <a:ext uri="{FF2B5EF4-FFF2-40B4-BE49-F238E27FC236}">
                <a16:creationId xmlns:a16="http://schemas.microsoft.com/office/drawing/2014/main" id="{749E98C9-34B9-4EF3-84AF-2A61F69F0381}"/>
              </a:ext>
            </a:extLst>
          </p:cNvPr>
          <p:cNvSpPr txBox="1"/>
          <p:nvPr/>
        </p:nvSpPr>
        <p:spPr>
          <a:xfrm>
            <a:off x="8929802" y="5170618"/>
            <a:ext cx="2141933" cy="369332"/>
          </a:xfrm>
          <a:prstGeom prst="rect">
            <a:avLst/>
          </a:prstGeom>
          <a:noFill/>
        </p:spPr>
        <p:txBody>
          <a:bodyPr wrap="none" rtlCol="0">
            <a:spAutoFit/>
          </a:bodyPr>
          <a:lstStyle/>
          <a:p>
            <a:r>
              <a:rPr lang="es-MX" b="1" dirty="0"/>
              <a:t>Cargas superficiales</a:t>
            </a:r>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BCDD2A90-93CE-4187-B404-F60BED449064}"/>
                  </a:ext>
                </a:extLst>
              </p:cNvPr>
              <p:cNvSpPr txBox="1"/>
              <p:nvPr/>
            </p:nvSpPr>
            <p:spPr>
              <a:xfrm>
                <a:off x="6650636" y="5539950"/>
                <a:ext cx="5341495" cy="5717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𝑄</m:t>
                          </m:r>
                        </m:e>
                        <m:sub>
                          <m:r>
                            <a:rPr lang="es-MX" sz="1400" i="1">
                              <a:latin typeface="Cambria Math" panose="02040503050406030204" pitchFamily="18" charset="0"/>
                            </a:rPr>
                            <m:t>𝑐𝑎𝑡𝑤𝑎𝑙𝑘</m:t>
                          </m:r>
                        </m:sub>
                      </m:sSub>
                      <m:r>
                        <a:rPr lang="es-MX" sz="1400" i="0">
                          <a:latin typeface="Cambria Math" panose="02040503050406030204" pitchFamily="18" charset="0"/>
                        </a:rPr>
                        <m:t>=1.92 </m:t>
                      </m:r>
                      <m:d>
                        <m:dPr>
                          <m:begChr m:val="["/>
                          <m:endChr m:val="]"/>
                          <m:ctrlPr>
                            <a:rPr lang="es-MX" sz="1400" i="1">
                              <a:solidFill>
                                <a:srgbClr val="836967"/>
                              </a:solidFill>
                              <a:latin typeface="Cambria Math" panose="02040503050406030204" pitchFamily="18" charset="0"/>
                            </a:rPr>
                          </m:ctrlPr>
                        </m:dPr>
                        <m:e>
                          <m:f>
                            <m:fPr>
                              <m:ctrlPr>
                                <a:rPr lang="es-MX" sz="1400" i="1">
                                  <a:solidFill>
                                    <a:srgbClr val="836967"/>
                                  </a:solidFill>
                                  <a:latin typeface="Cambria Math" panose="02040503050406030204" pitchFamily="18" charset="0"/>
                                </a:rPr>
                              </m:ctrlPr>
                            </m:fPr>
                            <m:num>
                              <m:r>
                                <a:rPr lang="es-MX" sz="1400" i="1">
                                  <a:latin typeface="Cambria Math" panose="02040503050406030204" pitchFamily="18" charset="0"/>
                                </a:rPr>
                                <m:t>𝑘𝑁</m:t>
                              </m:r>
                            </m:num>
                            <m:den>
                              <m:sSup>
                                <m:sSupPr>
                                  <m:ctrlPr>
                                    <a:rPr lang="es-MX" sz="1400" i="1">
                                      <a:solidFill>
                                        <a:srgbClr val="836967"/>
                                      </a:solidFill>
                                      <a:latin typeface="Cambria Math" panose="02040503050406030204" pitchFamily="18" charset="0"/>
                                    </a:rPr>
                                  </m:ctrlPr>
                                </m:sSupPr>
                                <m:e>
                                  <m:r>
                                    <a:rPr lang="es-MX" sz="1400" i="1">
                                      <a:latin typeface="Cambria Math" panose="02040503050406030204" pitchFamily="18" charset="0"/>
                                    </a:rPr>
                                    <m:t>𝑚</m:t>
                                  </m:r>
                                </m:e>
                                <m:sup>
                                  <m:r>
                                    <a:rPr lang="es-MX" sz="1400" i="0">
                                      <a:latin typeface="Cambria Math" panose="02040503050406030204" pitchFamily="18" charset="0"/>
                                    </a:rPr>
                                    <m:t>2</m:t>
                                  </m:r>
                                </m:sup>
                              </m:sSup>
                            </m:den>
                          </m:f>
                        </m:e>
                      </m:d>
                      <m:r>
                        <a:rPr lang="es-MX" sz="1400" i="0">
                          <a:latin typeface="Cambria Math" panose="02040503050406030204" pitchFamily="18" charset="0"/>
                        </a:rPr>
                        <m:t>=195.785 </m:t>
                      </m:r>
                      <m:d>
                        <m:dPr>
                          <m:begChr m:val="["/>
                          <m:endChr m:val="]"/>
                          <m:ctrlPr>
                            <a:rPr lang="es-MX" sz="1400" i="1">
                              <a:solidFill>
                                <a:srgbClr val="836967"/>
                              </a:solidFill>
                              <a:latin typeface="Cambria Math" panose="02040503050406030204" pitchFamily="18" charset="0"/>
                            </a:rPr>
                          </m:ctrlPr>
                        </m:dPr>
                        <m:e>
                          <m:f>
                            <m:fPr>
                              <m:ctrlPr>
                                <a:rPr lang="es-MX" sz="1400" i="1">
                                  <a:solidFill>
                                    <a:srgbClr val="836967"/>
                                  </a:solidFill>
                                  <a:latin typeface="Cambria Math" panose="02040503050406030204" pitchFamily="18" charset="0"/>
                                </a:rPr>
                              </m:ctrlPr>
                            </m:fPr>
                            <m:num>
                              <m:r>
                                <a:rPr lang="es-MX" sz="1400" i="1">
                                  <a:latin typeface="Cambria Math" panose="02040503050406030204" pitchFamily="18" charset="0"/>
                                </a:rPr>
                                <m:t>𝐾𝑔</m:t>
                              </m:r>
                            </m:num>
                            <m:den>
                              <m:sSup>
                                <m:sSupPr>
                                  <m:ctrlPr>
                                    <a:rPr lang="es-MX" sz="1400" i="1">
                                      <a:solidFill>
                                        <a:srgbClr val="836967"/>
                                      </a:solidFill>
                                      <a:latin typeface="Cambria Math" panose="02040503050406030204" pitchFamily="18" charset="0"/>
                                    </a:rPr>
                                  </m:ctrlPr>
                                </m:sSupPr>
                                <m:e>
                                  <m:r>
                                    <a:rPr lang="es-MX" sz="1400" i="1">
                                      <a:latin typeface="Cambria Math" panose="02040503050406030204" pitchFamily="18" charset="0"/>
                                    </a:rPr>
                                    <m:t>𝑚</m:t>
                                  </m:r>
                                </m:e>
                                <m:sup>
                                  <m:r>
                                    <a:rPr lang="es-MX" sz="1400" i="0">
                                      <a:latin typeface="Cambria Math" panose="02040503050406030204" pitchFamily="18" charset="0"/>
                                    </a:rPr>
                                    <m:t>2</m:t>
                                  </m:r>
                                </m:sup>
                              </m:sSup>
                            </m:den>
                          </m:f>
                        </m:e>
                      </m:d>
                    </m:oMath>
                  </m:oMathPara>
                </a14:m>
                <a:endParaRPr lang="es-MX" sz="1400" dirty="0"/>
              </a:p>
            </p:txBody>
          </p:sp>
        </mc:Choice>
        <mc:Fallback xmlns="">
          <p:sp>
            <p:nvSpPr>
              <p:cNvPr id="20" name="CuadroTexto 19">
                <a:extLst>
                  <a:ext uri="{FF2B5EF4-FFF2-40B4-BE49-F238E27FC236}">
                    <a16:creationId xmlns:a16="http://schemas.microsoft.com/office/drawing/2014/main" id="{BCDD2A90-93CE-4187-B404-F60BED449064}"/>
                  </a:ext>
                </a:extLst>
              </p:cNvPr>
              <p:cNvSpPr txBox="1">
                <a:spLocks noRot="1" noChangeAspect="1" noMove="1" noResize="1" noEditPoints="1" noAdjustHandles="1" noChangeArrowheads="1" noChangeShapeType="1" noTextEdit="1"/>
              </p:cNvSpPr>
              <p:nvPr/>
            </p:nvSpPr>
            <p:spPr>
              <a:xfrm>
                <a:off x="6650636" y="5539950"/>
                <a:ext cx="5341495" cy="571760"/>
              </a:xfrm>
              <a:prstGeom prst="rect">
                <a:avLst/>
              </a:prstGeom>
              <a:blipFill>
                <a:blip r:embed="rId5"/>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3B12EB1C-9D7F-49D4-A899-558809E9655F}"/>
                  </a:ext>
                </a:extLst>
              </p:cNvPr>
              <p:cNvSpPr txBox="1"/>
              <p:nvPr/>
            </p:nvSpPr>
            <p:spPr>
              <a:xfrm>
                <a:off x="6650636" y="6146613"/>
                <a:ext cx="5098747" cy="5717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400" i="1" smtClean="0">
                              <a:solidFill>
                                <a:srgbClr val="836967"/>
                              </a:solidFill>
                              <a:latin typeface="Cambria Math" panose="02040503050406030204" pitchFamily="18" charset="0"/>
                            </a:rPr>
                          </m:ctrlPr>
                        </m:sSubPr>
                        <m:e>
                          <m:r>
                            <a:rPr lang="es-MX" sz="1400" i="1">
                              <a:latin typeface="Cambria Math" panose="02040503050406030204" pitchFamily="18" charset="0"/>
                            </a:rPr>
                            <m:t>𝑄</m:t>
                          </m:r>
                        </m:e>
                        <m:sub>
                          <m:r>
                            <a:rPr lang="es-MX" sz="1400" i="1">
                              <a:latin typeface="Cambria Math" panose="02040503050406030204" pitchFamily="18" charset="0"/>
                            </a:rPr>
                            <m:t>𝑡𝑜𝑜𝑙</m:t>
                          </m:r>
                        </m:sub>
                      </m:sSub>
                      <m:r>
                        <a:rPr lang="es-MX" sz="1400" i="0">
                          <a:latin typeface="Cambria Math" panose="02040503050406030204" pitchFamily="18" charset="0"/>
                        </a:rPr>
                        <m:t>=7850 </m:t>
                      </m:r>
                      <m:d>
                        <m:dPr>
                          <m:begChr m:val="["/>
                          <m:endChr m:val="]"/>
                          <m:ctrlPr>
                            <a:rPr lang="es-MX" sz="1400" i="1">
                              <a:solidFill>
                                <a:srgbClr val="836967"/>
                              </a:solidFill>
                              <a:latin typeface="Cambria Math" panose="02040503050406030204" pitchFamily="18" charset="0"/>
                            </a:rPr>
                          </m:ctrlPr>
                        </m:dPr>
                        <m:e>
                          <m:f>
                            <m:fPr>
                              <m:ctrlPr>
                                <a:rPr lang="es-MX" sz="1400" i="1">
                                  <a:solidFill>
                                    <a:srgbClr val="836967"/>
                                  </a:solidFill>
                                  <a:latin typeface="Cambria Math" panose="02040503050406030204" pitchFamily="18" charset="0"/>
                                </a:rPr>
                              </m:ctrlPr>
                            </m:fPr>
                            <m:num>
                              <m:r>
                                <a:rPr lang="es-MX" sz="1400" i="1">
                                  <a:latin typeface="Cambria Math" panose="02040503050406030204" pitchFamily="18" charset="0"/>
                                </a:rPr>
                                <m:t>𝐾𝑔</m:t>
                              </m:r>
                            </m:num>
                            <m:den>
                              <m:sSup>
                                <m:sSupPr>
                                  <m:ctrlPr>
                                    <a:rPr lang="es-MX" sz="1400" i="1">
                                      <a:solidFill>
                                        <a:srgbClr val="836967"/>
                                      </a:solidFill>
                                      <a:latin typeface="Cambria Math" panose="02040503050406030204" pitchFamily="18" charset="0"/>
                                    </a:rPr>
                                  </m:ctrlPr>
                                </m:sSupPr>
                                <m:e>
                                  <m:r>
                                    <a:rPr lang="es-MX" sz="1400" i="1">
                                      <a:latin typeface="Cambria Math" panose="02040503050406030204" pitchFamily="18" charset="0"/>
                                    </a:rPr>
                                    <m:t>𝑚</m:t>
                                  </m:r>
                                </m:e>
                                <m:sup>
                                  <m:r>
                                    <a:rPr lang="es-MX" sz="1400" i="0">
                                      <a:latin typeface="Cambria Math" panose="02040503050406030204" pitchFamily="18" charset="0"/>
                                    </a:rPr>
                                    <m:t>3</m:t>
                                  </m:r>
                                </m:sup>
                              </m:sSup>
                            </m:den>
                          </m:f>
                        </m:e>
                      </m:d>
                      <m:r>
                        <a:rPr lang="es-MX" sz="1400" i="0">
                          <a:latin typeface="Cambria Math" panose="02040503050406030204" pitchFamily="18" charset="0"/>
                        </a:rPr>
                        <m:t>∗</m:t>
                      </m:r>
                      <m:f>
                        <m:fPr>
                          <m:ctrlPr>
                            <a:rPr lang="es-MX" sz="1400" i="1">
                              <a:solidFill>
                                <a:srgbClr val="836967"/>
                              </a:solidFill>
                              <a:latin typeface="Cambria Math" panose="02040503050406030204" pitchFamily="18" charset="0"/>
                            </a:rPr>
                          </m:ctrlPr>
                        </m:fPr>
                        <m:num>
                          <m:r>
                            <a:rPr lang="es-MX" sz="1400" i="0">
                              <a:latin typeface="Cambria Math" panose="02040503050406030204" pitchFamily="18" charset="0"/>
                            </a:rPr>
                            <m:t>4</m:t>
                          </m:r>
                        </m:num>
                        <m:den>
                          <m:r>
                            <a:rPr lang="es-MX" sz="1400" i="0">
                              <a:latin typeface="Cambria Math" panose="02040503050406030204" pitchFamily="18" charset="0"/>
                            </a:rPr>
                            <m:t>1000</m:t>
                          </m:r>
                        </m:den>
                      </m:f>
                      <m:d>
                        <m:dPr>
                          <m:begChr m:val="["/>
                          <m:endChr m:val="]"/>
                          <m:ctrlPr>
                            <a:rPr lang="es-MX" sz="1400" i="1">
                              <a:solidFill>
                                <a:srgbClr val="836967"/>
                              </a:solidFill>
                              <a:latin typeface="Cambria Math" panose="02040503050406030204" pitchFamily="18" charset="0"/>
                            </a:rPr>
                          </m:ctrlPr>
                        </m:dPr>
                        <m:e>
                          <m:r>
                            <a:rPr lang="es-MX" sz="1400" i="1">
                              <a:latin typeface="Cambria Math" panose="02040503050406030204" pitchFamily="18" charset="0"/>
                            </a:rPr>
                            <m:t>𝑚</m:t>
                          </m:r>
                        </m:e>
                      </m:d>
                      <m:r>
                        <a:rPr lang="es-MX" sz="1400" i="0">
                          <a:latin typeface="Cambria Math" panose="02040503050406030204" pitchFamily="18" charset="0"/>
                        </a:rPr>
                        <m:t>=31.4 </m:t>
                      </m:r>
                      <m:d>
                        <m:dPr>
                          <m:begChr m:val="["/>
                          <m:endChr m:val="]"/>
                          <m:ctrlPr>
                            <a:rPr lang="es-MX" sz="1400" i="1">
                              <a:solidFill>
                                <a:srgbClr val="836967"/>
                              </a:solidFill>
                              <a:latin typeface="Cambria Math" panose="02040503050406030204" pitchFamily="18" charset="0"/>
                            </a:rPr>
                          </m:ctrlPr>
                        </m:dPr>
                        <m:e>
                          <m:f>
                            <m:fPr>
                              <m:ctrlPr>
                                <a:rPr lang="es-MX" sz="1400" i="1">
                                  <a:solidFill>
                                    <a:srgbClr val="836967"/>
                                  </a:solidFill>
                                  <a:latin typeface="Cambria Math" panose="02040503050406030204" pitchFamily="18" charset="0"/>
                                </a:rPr>
                              </m:ctrlPr>
                            </m:fPr>
                            <m:num>
                              <m:r>
                                <a:rPr lang="es-MX" sz="1400" i="1">
                                  <a:latin typeface="Cambria Math" panose="02040503050406030204" pitchFamily="18" charset="0"/>
                                </a:rPr>
                                <m:t>𝐾𝑔</m:t>
                              </m:r>
                            </m:num>
                            <m:den>
                              <m:sSup>
                                <m:sSupPr>
                                  <m:ctrlPr>
                                    <a:rPr lang="es-MX" sz="1400" i="1">
                                      <a:solidFill>
                                        <a:srgbClr val="836967"/>
                                      </a:solidFill>
                                      <a:latin typeface="Cambria Math" panose="02040503050406030204" pitchFamily="18" charset="0"/>
                                    </a:rPr>
                                  </m:ctrlPr>
                                </m:sSupPr>
                                <m:e>
                                  <m:r>
                                    <a:rPr lang="es-MX" sz="1400" i="1">
                                      <a:latin typeface="Cambria Math" panose="02040503050406030204" pitchFamily="18" charset="0"/>
                                    </a:rPr>
                                    <m:t>𝑚</m:t>
                                  </m:r>
                                </m:e>
                                <m:sup>
                                  <m:r>
                                    <a:rPr lang="es-MX" sz="1400" i="0">
                                      <a:latin typeface="Cambria Math" panose="02040503050406030204" pitchFamily="18" charset="0"/>
                                    </a:rPr>
                                    <m:t>2</m:t>
                                  </m:r>
                                </m:sup>
                              </m:sSup>
                            </m:den>
                          </m:f>
                        </m:e>
                      </m:d>
                    </m:oMath>
                  </m:oMathPara>
                </a14:m>
                <a:endParaRPr lang="es-MX" sz="1400" dirty="0"/>
              </a:p>
            </p:txBody>
          </p:sp>
        </mc:Choice>
        <mc:Fallback xmlns="">
          <p:sp>
            <p:nvSpPr>
              <p:cNvPr id="21" name="CuadroTexto 20">
                <a:extLst>
                  <a:ext uri="{FF2B5EF4-FFF2-40B4-BE49-F238E27FC236}">
                    <a16:creationId xmlns:a16="http://schemas.microsoft.com/office/drawing/2014/main" id="{3B12EB1C-9D7F-49D4-A899-558809E9655F}"/>
                  </a:ext>
                </a:extLst>
              </p:cNvPr>
              <p:cNvSpPr txBox="1">
                <a:spLocks noRot="1" noChangeAspect="1" noMove="1" noResize="1" noEditPoints="1" noAdjustHandles="1" noChangeArrowheads="1" noChangeShapeType="1" noTextEdit="1"/>
              </p:cNvSpPr>
              <p:nvPr/>
            </p:nvSpPr>
            <p:spPr>
              <a:xfrm>
                <a:off x="6650636" y="6146613"/>
                <a:ext cx="5098747" cy="571760"/>
              </a:xfrm>
              <a:prstGeom prst="rect">
                <a:avLst/>
              </a:prstGeom>
              <a:blipFill>
                <a:blip r:embed="rId6"/>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420869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A96B9D2C-9C15-4012-9F88-EFAB03028636}"/>
              </a:ext>
            </a:extLst>
          </p:cNvPr>
          <p:cNvPicPr>
            <a:picLocks noChangeAspect="1"/>
          </p:cNvPicPr>
          <p:nvPr/>
        </p:nvPicPr>
        <p:blipFill rotWithShape="1">
          <a:blip r:embed="rId3"/>
          <a:srcRect t="6608"/>
          <a:stretch/>
        </p:blipFill>
        <p:spPr bwMode="auto">
          <a:xfrm>
            <a:off x="1662793" y="2540524"/>
            <a:ext cx="4736355" cy="3997318"/>
          </a:xfrm>
          <a:prstGeom prst="rect">
            <a:avLst/>
          </a:prstGeom>
          <a:ln>
            <a:noFill/>
          </a:ln>
          <a:extLst>
            <a:ext uri="{53640926-AAD7-44D8-BBD7-CCE9431645EC}">
              <a14:shadowObscured xmlns:a14="http://schemas.microsoft.com/office/drawing/2010/main"/>
            </a:ext>
          </a:extLst>
        </p:spPr>
      </p:pic>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3361187" y="-319925"/>
            <a:ext cx="7315200" cy="1346897"/>
          </a:xfrm>
        </p:spPr>
        <p:txBody>
          <a:bodyPr/>
          <a:lstStyle/>
          <a:p>
            <a:r>
              <a:rPr lang="es-MX" sz="5400" dirty="0"/>
              <a:t>Diseño de plataforma</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3832410" y="442197"/>
            <a:ext cx="6213168" cy="584775"/>
          </a:xfrm>
          <a:prstGeom prst="rect">
            <a:avLst/>
          </a:prstGeom>
          <a:noFill/>
        </p:spPr>
        <p:txBody>
          <a:bodyPr wrap="square" rtlCol="0">
            <a:spAutoFit/>
          </a:bodyPr>
          <a:lstStyle/>
          <a:p>
            <a:pPr algn="ctr"/>
            <a:r>
              <a:rPr lang="es-MX" sz="2400" b="1" dirty="0"/>
              <a:t>Sistema</a:t>
            </a:r>
            <a:r>
              <a:rPr lang="es-MX" sz="3200" b="1" dirty="0"/>
              <a:t> </a:t>
            </a:r>
            <a:r>
              <a:rPr lang="es-MX" sz="2400" b="1" dirty="0"/>
              <a:t>estructural</a:t>
            </a:r>
            <a:endParaRPr lang="es-MX" sz="3200" b="1" dirty="0"/>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3" name="CuadroTexto 2">
            <a:extLst>
              <a:ext uri="{FF2B5EF4-FFF2-40B4-BE49-F238E27FC236}">
                <a16:creationId xmlns:a16="http://schemas.microsoft.com/office/drawing/2014/main" id="{FD207AE4-C2B9-4420-BE38-A83002074938}"/>
              </a:ext>
            </a:extLst>
          </p:cNvPr>
          <p:cNvSpPr txBox="1"/>
          <p:nvPr/>
        </p:nvSpPr>
        <p:spPr>
          <a:xfrm>
            <a:off x="3257563" y="1026972"/>
            <a:ext cx="1664238" cy="369332"/>
          </a:xfrm>
          <a:prstGeom prst="rect">
            <a:avLst/>
          </a:prstGeom>
          <a:noFill/>
        </p:spPr>
        <p:txBody>
          <a:bodyPr wrap="none" rtlCol="0">
            <a:spAutoFit/>
          </a:bodyPr>
          <a:lstStyle/>
          <a:p>
            <a:r>
              <a:rPr lang="es-MX" b="1" dirty="0"/>
              <a:t>Cargas lineales</a:t>
            </a:r>
          </a:p>
        </p:txBody>
      </p:sp>
      <p:sp>
        <p:nvSpPr>
          <p:cNvPr id="26" name="CuadroTexto 25">
            <a:extLst>
              <a:ext uri="{FF2B5EF4-FFF2-40B4-BE49-F238E27FC236}">
                <a16:creationId xmlns:a16="http://schemas.microsoft.com/office/drawing/2014/main" id="{2D167DE1-AB4F-407A-8A70-5A74AEE0116A}"/>
              </a:ext>
            </a:extLst>
          </p:cNvPr>
          <p:cNvSpPr txBox="1"/>
          <p:nvPr/>
        </p:nvSpPr>
        <p:spPr>
          <a:xfrm>
            <a:off x="6746216" y="1370767"/>
            <a:ext cx="2748081" cy="1200329"/>
          </a:xfrm>
          <a:prstGeom prst="rect">
            <a:avLst/>
          </a:prstGeom>
          <a:noFill/>
        </p:spPr>
        <p:txBody>
          <a:bodyPr wrap="square" rtlCol="0">
            <a:spAutoFit/>
          </a:bodyPr>
          <a:lstStyle/>
          <a:p>
            <a:r>
              <a:rPr lang="en-US" dirty="0" err="1"/>
              <a:t>Aprobación</a:t>
            </a:r>
            <a:r>
              <a:rPr lang="en-US" dirty="0"/>
              <a:t> </a:t>
            </a:r>
            <a:r>
              <a:rPr lang="en-US" dirty="0" err="1"/>
              <a:t>usando</a:t>
            </a:r>
            <a:r>
              <a:rPr lang="en-US" dirty="0"/>
              <a:t> ASME NOG1</a:t>
            </a:r>
          </a:p>
          <a:p>
            <a:pPr marL="285750" indent="-285750">
              <a:buFontTx/>
              <a:buChar char="-"/>
            </a:pPr>
            <a:r>
              <a:rPr lang="en-US" dirty="0"/>
              <a:t>Para 600 vigas </a:t>
            </a:r>
          </a:p>
          <a:p>
            <a:pPr marL="285750" indent="-285750">
              <a:buFontTx/>
              <a:buChar char="-"/>
            </a:pPr>
            <a:r>
              <a:rPr lang="en-US" dirty="0"/>
              <a:t>Para 360 </a:t>
            </a:r>
            <a:r>
              <a:rPr lang="en-US" dirty="0" err="1"/>
              <a:t>voladizo</a:t>
            </a:r>
            <a:endParaRPr lang="es-MX" dirty="0"/>
          </a:p>
        </p:txBody>
      </p:sp>
      <p:sp>
        <p:nvSpPr>
          <p:cNvPr id="13" name="CuadroTexto 12">
            <a:extLst>
              <a:ext uri="{FF2B5EF4-FFF2-40B4-BE49-F238E27FC236}">
                <a16:creationId xmlns:a16="http://schemas.microsoft.com/office/drawing/2014/main" id="{FD532CB7-20A4-47EA-A3FB-05CEF9990433}"/>
              </a:ext>
            </a:extLst>
          </p:cNvPr>
          <p:cNvSpPr txBox="1"/>
          <p:nvPr/>
        </p:nvSpPr>
        <p:spPr>
          <a:xfrm>
            <a:off x="8613159" y="1001435"/>
            <a:ext cx="2903782" cy="369332"/>
          </a:xfrm>
          <a:prstGeom prst="rect">
            <a:avLst/>
          </a:prstGeom>
          <a:noFill/>
        </p:spPr>
        <p:txBody>
          <a:bodyPr wrap="square" rtlCol="0">
            <a:spAutoFit/>
          </a:bodyPr>
          <a:lstStyle/>
          <a:p>
            <a:r>
              <a:rPr lang="es-MX" b="1" dirty="0"/>
              <a:t>Deformaciones SAP2000</a:t>
            </a:r>
          </a:p>
        </p:txBody>
      </p:sp>
      <p:pic>
        <p:nvPicPr>
          <p:cNvPr id="19" name="Imagen 18">
            <a:extLst>
              <a:ext uri="{FF2B5EF4-FFF2-40B4-BE49-F238E27FC236}">
                <a16:creationId xmlns:a16="http://schemas.microsoft.com/office/drawing/2014/main" id="{C230F920-1BB4-4651-98EF-D73FA2AABE3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0080" y="2591842"/>
            <a:ext cx="5555822" cy="4266158"/>
          </a:xfrm>
          <a:prstGeom prst="rect">
            <a:avLst/>
          </a:prstGeom>
          <a:noFill/>
          <a:ln>
            <a:noFill/>
          </a:ln>
        </p:spPr>
      </p:pic>
      <p:sp>
        <p:nvSpPr>
          <p:cNvPr id="18" name="Elipse 17">
            <a:extLst>
              <a:ext uri="{FF2B5EF4-FFF2-40B4-BE49-F238E27FC236}">
                <a16:creationId xmlns:a16="http://schemas.microsoft.com/office/drawing/2014/main" id="{5957DAC4-747E-4E08-9952-4FD53DFF206F}"/>
              </a:ext>
            </a:extLst>
          </p:cNvPr>
          <p:cNvSpPr/>
          <p:nvPr/>
        </p:nvSpPr>
        <p:spPr>
          <a:xfrm>
            <a:off x="10350370" y="4259528"/>
            <a:ext cx="904258" cy="10426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8" name="Conector recto de flecha 7">
            <a:extLst>
              <a:ext uri="{FF2B5EF4-FFF2-40B4-BE49-F238E27FC236}">
                <a16:creationId xmlns:a16="http://schemas.microsoft.com/office/drawing/2014/main" id="{C9410D85-6D0C-4516-928F-9A4EA59837B6}"/>
              </a:ext>
            </a:extLst>
          </p:cNvPr>
          <p:cNvCxnSpPr>
            <a:cxnSpLocks/>
          </p:cNvCxnSpPr>
          <p:nvPr/>
        </p:nvCxnSpPr>
        <p:spPr>
          <a:xfrm flipV="1">
            <a:off x="10142376" y="2904152"/>
            <a:ext cx="556595" cy="10426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Imagen 9">
            <a:extLst>
              <a:ext uri="{FF2B5EF4-FFF2-40B4-BE49-F238E27FC236}">
                <a16:creationId xmlns:a16="http://schemas.microsoft.com/office/drawing/2014/main" id="{6A513868-BD10-4D08-830A-7C7F41881B79}"/>
              </a:ext>
            </a:extLst>
          </p:cNvPr>
          <p:cNvPicPr>
            <a:picLocks noChangeAspect="1"/>
          </p:cNvPicPr>
          <p:nvPr/>
        </p:nvPicPr>
        <p:blipFill>
          <a:blip r:embed="rId5"/>
          <a:stretch>
            <a:fillRect/>
          </a:stretch>
        </p:blipFill>
        <p:spPr>
          <a:xfrm>
            <a:off x="10698971" y="2163051"/>
            <a:ext cx="990600" cy="1104900"/>
          </a:xfrm>
          <a:prstGeom prst="rect">
            <a:avLst/>
          </a:prstGeom>
        </p:spPr>
      </p:pic>
      <p:sp>
        <p:nvSpPr>
          <p:cNvPr id="23" name="CuadroTexto 22">
            <a:extLst>
              <a:ext uri="{FF2B5EF4-FFF2-40B4-BE49-F238E27FC236}">
                <a16:creationId xmlns:a16="http://schemas.microsoft.com/office/drawing/2014/main" id="{14A962FF-E9E8-4F3E-A7AB-B09FEEC62EB3}"/>
              </a:ext>
            </a:extLst>
          </p:cNvPr>
          <p:cNvSpPr txBox="1"/>
          <p:nvPr/>
        </p:nvSpPr>
        <p:spPr>
          <a:xfrm>
            <a:off x="10142376" y="5396334"/>
            <a:ext cx="1417376" cy="369332"/>
          </a:xfrm>
          <a:prstGeom prst="rect">
            <a:avLst/>
          </a:prstGeom>
          <a:noFill/>
        </p:spPr>
        <p:txBody>
          <a:bodyPr wrap="none" rtlCol="0">
            <a:spAutoFit/>
          </a:bodyPr>
          <a:lstStyle/>
          <a:p>
            <a:r>
              <a:rPr lang="es-MX" b="1" dirty="0" err="1"/>
              <a:t>Máx</a:t>
            </a:r>
            <a:r>
              <a:rPr lang="es-MX" b="1" dirty="0"/>
              <a:t>: </a:t>
            </a:r>
            <a:r>
              <a:rPr lang="es-MX" dirty="0"/>
              <a:t>1.5mm</a:t>
            </a:r>
          </a:p>
        </p:txBody>
      </p:sp>
      <p:sp>
        <p:nvSpPr>
          <p:cNvPr id="24" name="CuadroTexto 23">
            <a:extLst>
              <a:ext uri="{FF2B5EF4-FFF2-40B4-BE49-F238E27FC236}">
                <a16:creationId xmlns:a16="http://schemas.microsoft.com/office/drawing/2014/main" id="{952AABDC-DCDD-4E69-905F-C8068D72BCC9}"/>
              </a:ext>
            </a:extLst>
          </p:cNvPr>
          <p:cNvSpPr txBox="1"/>
          <p:nvPr/>
        </p:nvSpPr>
        <p:spPr>
          <a:xfrm>
            <a:off x="10348526" y="1665706"/>
            <a:ext cx="1409360" cy="369332"/>
          </a:xfrm>
          <a:prstGeom prst="rect">
            <a:avLst/>
          </a:prstGeom>
          <a:noFill/>
        </p:spPr>
        <p:txBody>
          <a:bodyPr wrap="none" rtlCol="0">
            <a:spAutoFit/>
          </a:bodyPr>
          <a:lstStyle/>
          <a:p>
            <a:r>
              <a:rPr lang="es-MX" b="1" dirty="0" err="1"/>
              <a:t>Máx</a:t>
            </a:r>
            <a:r>
              <a:rPr lang="es-MX" b="1" dirty="0"/>
              <a:t>: </a:t>
            </a:r>
            <a:r>
              <a:rPr lang="es-MX" dirty="0"/>
              <a:t>2.2mm</a:t>
            </a:r>
          </a:p>
        </p:txBody>
      </p:sp>
    </p:spTree>
    <p:extLst>
      <p:ext uri="{BB962C8B-B14F-4D97-AF65-F5344CB8AC3E}">
        <p14:creationId xmlns:p14="http://schemas.microsoft.com/office/powerpoint/2010/main" val="2322148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3" name="CuadroTexto 2">
            <a:extLst>
              <a:ext uri="{FF2B5EF4-FFF2-40B4-BE49-F238E27FC236}">
                <a16:creationId xmlns:a16="http://schemas.microsoft.com/office/drawing/2014/main" id="{FD207AE4-C2B9-4420-BE38-A83002074938}"/>
              </a:ext>
            </a:extLst>
          </p:cNvPr>
          <p:cNvSpPr txBox="1"/>
          <p:nvPr/>
        </p:nvSpPr>
        <p:spPr>
          <a:xfrm>
            <a:off x="2068175" y="2902099"/>
            <a:ext cx="3005283" cy="369332"/>
          </a:xfrm>
          <a:prstGeom prst="rect">
            <a:avLst/>
          </a:prstGeom>
          <a:solidFill>
            <a:schemeClr val="accent2">
              <a:lumMod val="60000"/>
              <a:lumOff val="40000"/>
            </a:schemeClr>
          </a:solidFill>
        </p:spPr>
        <p:txBody>
          <a:bodyPr wrap="square" rtlCol="0">
            <a:spAutoFit/>
          </a:bodyPr>
          <a:lstStyle/>
          <a:p>
            <a:pPr algn="ctr"/>
            <a:r>
              <a:rPr lang="es-MX" b="1" dirty="0" smtClean="0"/>
              <a:t>Columna 5 </a:t>
            </a:r>
            <a:endParaRPr lang="es-MX" b="1" dirty="0"/>
          </a:p>
        </p:txBody>
      </p:sp>
      <p:sp>
        <p:nvSpPr>
          <p:cNvPr id="12" name="Título 1">
            <a:extLst>
              <a:ext uri="{FF2B5EF4-FFF2-40B4-BE49-F238E27FC236}">
                <a16:creationId xmlns:a16="http://schemas.microsoft.com/office/drawing/2014/main" id="{876EFCC8-7060-490D-9AC9-2C56B57D66BD}"/>
              </a:ext>
            </a:extLst>
          </p:cNvPr>
          <p:cNvSpPr>
            <a:spLocks noGrp="1"/>
          </p:cNvSpPr>
          <p:nvPr>
            <p:ph type="title"/>
          </p:nvPr>
        </p:nvSpPr>
        <p:spPr>
          <a:xfrm>
            <a:off x="2863216" y="12239"/>
            <a:ext cx="7315200" cy="792797"/>
          </a:xfrm>
        </p:spPr>
        <p:txBody>
          <a:bodyPr/>
          <a:lstStyle/>
          <a:p>
            <a:r>
              <a:rPr lang="es-MX" sz="5400" dirty="0"/>
              <a:t>Diseño del sistema</a:t>
            </a:r>
          </a:p>
        </p:txBody>
      </p:sp>
      <p:sp>
        <p:nvSpPr>
          <p:cNvPr id="14" name="CuadroTexto 13">
            <a:extLst>
              <a:ext uri="{FF2B5EF4-FFF2-40B4-BE49-F238E27FC236}">
                <a16:creationId xmlns:a16="http://schemas.microsoft.com/office/drawing/2014/main" id="{0E8F21FE-38BB-4BEB-8615-8FC155DDDC13}"/>
              </a:ext>
            </a:extLst>
          </p:cNvPr>
          <p:cNvSpPr txBox="1"/>
          <p:nvPr/>
        </p:nvSpPr>
        <p:spPr>
          <a:xfrm>
            <a:off x="1778772" y="859472"/>
            <a:ext cx="3835448" cy="400110"/>
          </a:xfrm>
          <a:prstGeom prst="rect">
            <a:avLst/>
          </a:prstGeom>
          <a:noFill/>
        </p:spPr>
        <p:txBody>
          <a:bodyPr wrap="square" rtlCol="0">
            <a:spAutoFit/>
          </a:bodyPr>
          <a:lstStyle/>
          <a:p>
            <a:pPr algn="ctr"/>
            <a:r>
              <a:rPr lang="es-MX" sz="2000" b="1" dirty="0"/>
              <a:t>Módulo estructural (Placas base)</a:t>
            </a:r>
          </a:p>
        </p:txBody>
      </p:sp>
      <p:pic>
        <p:nvPicPr>
          <p:cNvPr id="24" name="Imagen 23"/>
          <p:cNvPicPr/>
          <p:nvPr/>
        </p:nvPicPr>
        <p:blipFill>
          <a:blip r:embed="rId3"/>
          <a:stretch>
            <a:fillRect/>
          </a:stretch>
        </p:blipFill>
        <p:spPr>
          <a:xfrm>
            <a:off x="2068175" y="3271431"/>
            <a:ext cx="3005283" cy="2979829"/>
          </a:xfrm>
          <a:prstGeom prst="rect">
            <a:avLst/>
          </a:prstGeom>
        </p:spPr>
      </p:pic>
      <p:sp>
        <p:nvSpPr>
          <p:cNvPr id="34" name="CuadroTexto 33">
            <a:extLst>
              <a:ext uri="{FF2B5EF4-FFF2-40B4-BE49-F238E27FC236}">
                <a16:creationId xmlns:a16="http://schemas.microsoft.com/office/drawing/2014/main" id="{52E8548F-0D81-49D8-BD58-6AE3D38F03F8}"/>
              </a:ext>
            </a:extLst>
          </p:cNvPr>
          <p:cNvSpPr txBox="1"/>
          <p:nvPr/>
        </p:nvSpPr>
        <p:spPr>
          <a:xfrm>
            <a:off x="2063175" y="1410745"/>
            <a:ext cx="3142908" cy="1323439"/>
          </a:xfrm>
          <a:prstGeom prst="rect">
            <a:avLst/>
          </a:prstGeom>
          <a:noFill/>
        </p:spPr>
        <p:txBody>
          <a:bodyPr wrap="square" rtlCol="0">
            <a:spAutoFit/>
          </a:bodyPr>
          <a:lstStyle/>
          <a:p>
            <a:pPr algn="ctr"/>
            <a:r>
              <a:rPr lang="es-MX" sz="1600" b="1" dirty="0"/>
              <a:t>Requerimientos</a:t>
            </a:r>
          </a:p>
          <a:p>
            <a:pPr marL="285750" indent="-285750">
              <a:buFontTx/>
              <a:buChar char="-"/>
            </a:pPr>
            <a:r>
              <a:rPr lang="es-MX" sz="1600" dirty="0"/>
              <a:t>Placa 200x200x10mm</a:t>
            </a:r>
          </a:p>
          <a:p>
            <a:pPr marL="285750" indent="-285750">
              <a:buFontTx/>
              <a:buChar char="-"/>
            </a:pPr>
            <a:r>
              <a:rPr lang="es-MX" sz="1600" dirty="0"/>
              <a:t>4 pernos ½”x 4” por placa.</a:t>
            </a:r>
          </a:p>
          <a:p>
            <a:pPr marL="285750" indent="-285750">
              <a:buFontTx/>
              <a:buChar char="-"/>
            </a:pPr>
            <a:r>
              <a:rPr lang="es-MX" sz="1600" dirty="0"/>
              <a:t>Cordón de soldadura 1/8” </a:t>
            </a:r>
            <a:r>
              <a:rPr lang="es-MX" sz="1600" dirty="0" smtClean="0"/>
              <a:t>.</a:t>
            </a:r>
          </a:p>
          <a:p>
            <a:pPr marL="285750" indent="-285750">
              <a:buFontTx/>
              <a:buChar char="-"/>
            </a:pPr>
            <a:r>
              <a:rPr lang="es-MX" sz="1600" dirty="0" smtClean="0"/>
              <a:t>F=13575 [N]</a:t>
            </a:r>
            <a:endParaRPr lang="es-MX" sz="1600" dirty="0"/>
          </a:p>
        </p:txBody>
      </p:sp>
      <p:sp>
        <p:nvSpPr>
          <p:cNvPr id="4" name="CuadroTexto 3"/>
          <p:cNvSpPr txBox="1"/>
          <p:nvPr/>
        </p:nvSpPr>
        <p:spPr>
          <a:xfrm>
            <a:off x="2102813" y="3357710"/>
            <a:ext cx="1476142" cy="984885"/>
          </a:xfrm>
          <a:prstGeom prst="rect">
            <a:avLst/>
          </a:prstGeom>
          <a:solidFill>
            <a:schemeClr val="bg1"/>
          </a:solidFill>
        </p:spPr>
        <p:txBody>
          <a:bodyPr wrap="square" rtlCol="0">
            <a:spAutoFit/>
          </a:bodyPr>
          <a:lstStyle/>
          <a:p>
            <a:r>
              <a:rPr lang="es-ES" sz="1200" b="1" dirty="0" smtClean="0"/>
              <a:t>Demanda</a:t>
            </a:r>
          </a:p>
          <a:p>
            <a:r>
              <a:rPr lang="es-ES" sz="1400" dirty="0" smtClean="0"/>
              <a:t>Pernos 1.4%</a:t>
            </a:r>
          </a:p>
          <a:p>
            <a:r>
              <a:rPr lang="es-ES" sz="1400" dirty="0" smtClean="0"/>
              <a:t>Soldadura 16.6%</a:t>
            </a:r>
          </a:p>
          <a:p>
            <a:endParaRPr lang="en-US" dirty="0"/>
          </a:p>
        </p:txBody>
      </p:sp>
      <p:sp>
        <p:nvSpPr>
          <p:cNvPr id="28" name="CuadroTexto 27">
            <a:extLst>
              <a:ext uri="{FF2B5EF4-FFF2-40B4-BE49-F238E27FC236}">
                <a16:creationId xmlns:a16="http://schemas.microsoft.com/office/drawing/2014/main" id="{0E8F21FE-38BB-4BEB-8615-8FC155DDDC13}"/>
              </a:ext>
            </a:extLst>
          </p:cNvPr>
          <p:cNvSpPr txBox="1"/>
          <p:nvPr/>
        </p:nvSpPr>
        <p:spPr>
          <a:xfrm>
            <a:off x="6368231" y="859472"/>
            <a:ext cx="5609578" cy="400110"/>
          </a:xfrm>
          <a:prstGeom prst="rect">
            <a:avLst/>
          </a:prstGeom>
          <a:noFill/>
        </p:spPr>
        <p:txBody>
          <a:bodyPr wrap="square" rtlCol="0">
            <a:spAutoFit/>
          </a:bodyPr>
          <a:lstStyle/>
          <a:p>
            <a:pPr algn="ctr"/>
            <a:r>
              <a:rPr lang="es-MX" sz="2000" b="1" dirty="0"/>
              <a:t>Módulo estructural (plancha antideslizante)</a:t>
            </a:r>
          </a:p>
        </p:txBody>
      </p:sp>
      <p:sp>
        <p:nvSpPr>
          <p:cNvPr id="30" name="CuadroTexto 29">
            <a:extLst>
              <a:ext uri="{FF2B5EF4-FFF2-40B4-BE49-F238E27FC236}">
                <a16:creationId xmlns:a16="http://schemas.microsoft.com/office/drawing/2014/main" id="{FD207AE4-C2B9-4420-BE38-A83002074938}"/>
              </a:ext>
            </a:extLst>
          </p:cNvPr>
          <p:cNvSpPr txBox="1"/>
          <p:nvPr/>
        </p:nvSpPr>
        <p:spPr>
          <a:xfrm>
            <a:off x="6931955" y="1413308"/>
            <a:ext cx="1186543" cy="369332"/>
          </a:xfrm>
          <a:prstGeom prst="rect">
            <a:avLst/>
          </a:prstGeom>
          <a:noFill/>
        </p:spPr>
        <p:txBody>
          <a:bodyPr wrap="none" rtlCol="0">
            <a:spAutoFit/>
          </a:bodyPr>
          <a:lstStyle/>
          <a:p>
            <a:r>
              <a:rPr lang="es-MX" b="1" dirty="0"/>
              <a:t>Concepto </a:t>
            </a:r>
          </a:p>
        </p:txBody>
      </p:sp>
      <mc:AlternateContent xmlns:mc="http://schemas.openxmlformats.org/markup-compatibility/2006">
        <mc:Choice xmlns:a14="http://schemas.microsoft.com/office/drawing/2010/main" Requires="a14">
          <p:sp>
            <p:nvSpPr>
              <p:cNvPr id="36" name="CuadroTexto 35">
                <a:extLst>
                  <a:ext uri="{FF2B5EF4-FFF2-40B4-BE49-F238E27FC236}">
                    <a16:creationId xmlns:a16="http://schemas.microsoft.com/office/drawing/2014/main" id="{52E8548F-0D81-49D8-BD58-6AE3D38F03F8}"/>
                  </a:ext>
                </a:extLst>
              </p:cNvPr>
              <p:cNvSpPr txBox="1"/>
              <p:nvPr/>
            </p:nvSpPr>
            <p:spPr>
              <a:xfrm>
                <a:off x="6061798" y="4917553"/>
                <a:ext cx="2926858" cy="951479"/>
              </a:xfrm>
              <a:prstGeom prst="rect">
                <a:avLst/>
              </a:prstGeom>
              <a:noFill/>
            </p:spPr>
            <p:txBody>
              <a:bodyPr wrap="square" rtlCol="0">
                <a:spAutoFit/>
              </a:bodyPr>
              <a:lstStyle/>
              <a:p>
                <a:r>
                  <a:rPr lang="es-MX" sz="1600" b="1" dirty="0"/>
                  <a:t>Requerimientos:</a:t>
                </a:r>
              </a:p>
              <a:p>
                <a:pPr marL="285750" indent="-285750">
                  <a:buFontTx/>
                  <a:buChar char="-"/>
                </a:pPr>
                <a:r>
                  <a:rPr lang="es-MX" sz="1600" dirty="0" err="1"/>
                  <a:t>Tool</a:t>
                </a:r>
                <a:r>
                  <a:rPr lang="es-MX" sz="1600" dirty="0"/>
                  <a:t> antideslizante de 3 mm</a:t>
                </a:r>
              </a:p>
              <a:p>
                <a:pPr marL="285750" indent="-285750">
                  <a:buFontTx/>
                  <a:buChar char="-"/>
                </a:pPr>
                <a:r>
                  <a:rPr lang="es-MX" sz="1600" dirty="0"/>
                  <a:t>Carga de </a:t>
                </a:r>
                <a:r>
                  <a:rPr lang="es-MX" sz="1600" dirty="0" err="1"/>
                  <a:t>catwalk</a:t>
                </a:r>
                <a:r>
                  <a:rPr lang="es-MX" sz="1600" dirty="0"/>
                  <a:t> </a:t>
                </a:r>
                <a14:m>
                  <m:oMath xmlns:m="http://schemas.openxmlformats.org/officeDocument/2006/math">
                    <m:r>
                      <a:rPr lang="es-MX" sz="1600">
                        <a:latin typeface="Cambria Math" panose="02040503050406030204" pitchFamily="18" charset="0"/>
                      </a:rPr>
                      <m:t>1</m:t>
                    </m:r>
                    <m:r>
                      <a:rPr lang="es-ES" sz="1600" b="0" i="0" smtClean="0">
                        <a:latin typeface="Cambria Math" panose="02040503050406030204" pitchFamily="18" charset="0"/>
                      </a:rPr>
                      <m:t>.92</m:t>
                    </m:r>
                    <m:r>
                      <a:rPr lang="es-MX" sz="1600">
                        <a:latin typeface="Cambria Math" panose="02040503050406030204" pitchFamily="18" charset="0"/>
                      </a:rPr>
                      <m:t> </m:t>
                    </m:r>
                    <m:d>
                      <m:dPr>
                        <m:begChr m:val="["/>
                        <m:endChr m:val="]"/>
                        <m:ctrlPr>
                          <a:rPr lang="es-MX" sz="1600" i="1">
                            <a:solidFill>
                              <a:srgbClr val="836967"/>
                            </a:solidFill>
                            <a:latin typeface="Cambria Math" panose="02040503050406030204" pitchFamily="18" charset="0"/>
                          </a:rPr>
                        </m:ctrlPr>
                      </m:dPr>
                      <m:e>
                        <m:f>
                          <m:fPr>
                            <m:ctrlPr>
                              <a:rPr lang="es-MX" sz="1600" i="1">
                                <a:solidFill>
                                  <a:srgbClr val="836967"/>
                                </a:solidFill>
                                <a:latin typeface="Cambria Math" panose="02040503050406030204" pitchFamily="18" charset="0"/>
                              </a:rPr>
                            </m:ctrlPr>
                          </m:fPr>
                          <m:num>
                            <m:r>
                              <a:rPr lang="es-MX" sz="1600" i="1">
                                <a:latin typeface="Cambria Math" panose="02040503050406030204" pitchFamily="18" charset="0"/>
                              </a:rPr>
                              <m:t>𝐾</m:t>
                            </m:r>
                            <m:r>
                              <a:rPr lang="es-ES" sz="1600" b="0" i="1" smtClean="0">
                                <a:latin typeface="Cambria Math" panose="02040503050406030204" pitchFamily="18" charset="0"/>
                              </a:rPr>
                              <m:t>𝑁</m:t>
                            </m:r>
                          </m:num>
                          <m:den>
                            <m:sSup>
                              <m:sSupPr>
                                <m:ctrlPr>
                                  <a:rPr lang="es-MX" sz="1600" i="1">
                                    <a:solidFill>
                                      <a:srgbClr val="836967"/>
                                    </a:solidFill>
                                    <a:latin typeface="Cambria Math" panose="02040503050406030204" pitchFamily="18" charset="0"/>
                                  </a:rPr>
                                </m:ctrlPr>
                              </m:sSupPr>
                              <m:e>
                                <m:r>
                                  <a:rPr lang="es-MX" sz="1600" i="1">
                                    <a:latin typeface="Cambria Math" panose="02040503050406030204" pitchFamily="18" charset="0"/>
                                  </a:rPr>
                                  <m:t>𝑚</m:t>
                                </m:r>
                              </m:e>
                              <m:sup>
                                <m:r>
                                  <a:rPr lang="es-MX" sz="1600">
                                    <a:latin typeface="Cambria Math" panose="02040503050406030204" pitchFamily="18" charset="0"/>
                                  </a:rPr>
                                  <m:t>2</m:t>
                                </m:r>
                              </m:sup>
                            </m:sSup>
                          </m:den>
                        </m:f>
                      </m:e>
                    </m:d>
                  </m:oMath>
                </a14:m>
                <a:endParaRPr lang="es-ES" sz="1600" dirty="0"/>
              </a:p>
            </p:txBody>
          </p:sp>
        </mc:Choice>
        <mc:Fallback>
          <p:sp>
            <p:nvSpPr>
              <p:cNvPr id="36" name="CuadroTexto 35">
                <a:extLst>
                  <a:ext uri="{FF2B5EF4-FFF2-40B4-BE49-F238E27FC236}">
                    <a16:creationId xmlns:a16="http://schemas.microsoft.com/office/drawing/2014/main" id="{52E8548F-0D81-49D8-BD58-6AE3D38F03F8}"/>
                  </a:ext>
                </a:extLst>
              </p:cNvPr>
              <p:cNvSpPr txBox="1">
                <a:spLocks noRot="1" noChangeAspect="1" noMove="1" noResize="1" noEditPoints="1" noAdjustHandles="1" noChangeArrowheads="1" noChangeShapeType="1" noTextEdit="1"/>
              </p:cNvSpPr>
              <p:nvPr/>
            </p:nvSpPr>
            <p:spPr>
              <a:xfrm>
                <a:off x="6061798" y="4917553"/>
                <a:ext cx="2926858" cy="951479"/>
              </a:xfrm>
              <a:prstGeom prst="rect">
                <a:avLst/>
              </a:prstGeom>
              <a:blipFill>
                <a:blip r:embed="rId4"/>
                <a:stretch>
                  <a:fillRect l="-1040" t="-1923" b="-1923"/>
                </a:stretch>
              </a:blipFill>
            </p:spPr>
            <p:txBody>
              <a:bodyPr/>
              <a:lstStyle/>
              <a:p>
                <a:r>
                  <a:rPr lang="en-US">
                    <a:noFill/>
                  </a:rPr>
                  <a:t> </a:t>
                </a:r>
              </a:p>
            </p:txBody>
          </p:sp>
        </mc:Fallback>
      </mc:AlternateContent>
      <p:pic>
        <p:nvPicPr>
          <p:cNvPr id="37" name="Imagen 36"/>
          <p:cNvPicPr>
            <a:picLocks noChangeAspect="1"/>
          </p:cNvPicPr>
          <p:nvPr/>
        </p:nvPicPr>
        <p:blipFill>
          <a:blip r:embed="rId5"/>
          <a:stretch>
            <a:fillRect/>
          </a:stretch>
        </p:blipFill>
        <p:spPr>
          <a:xfrm>
            <a:off x="6279217" y="1995521"/>
            <a:ext cx="2523456" cy="2542458"/>
          </a:xfrm>
          <a:prstGeom prst="rect">
            <a:avLst/>
          </a:prstGeom>
        </p:spPr>
      </p:pic>
      <p:pic>
        <p:nvPicPr>
          <p:cNvPr id="38" name="Imagen 37"/>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8817708" y="2146683"/>
            <a:ext cx="2895805" cy="1995227"/>
          </a:xfrm>
          <a:prstGeom prst="rect">
            <a:avLst/>
          </a:prstGeom>
        </p:spPr>
      </p:pic>
      <p:sp>
        <p:nvSpPr>
          <p:cNvPr id="39" name="CuadroTexto 38">
            <a:extLst>
              <a:ext uri="{FF2B5EF4-FFF2-40B4-BE49-F238E27FC236}">
                <a16:creationId xmlns:a16="http://schemas.microsoft.com/office/drawing/2014/main" id="{FD532CB7-20A4-47EA-A3FB-05CEF9990433}"/>
              </a:ext>
            </a:extLst>
          </p:cNvPr>
          <p:cNvSpPr txBox="1"/>
          <p:nvPr/>
        </p:nvSpPr>
        <p:spPr>
          <a:xfrm>
            <a:off x="8475463" y="1410745"/>
            <a:ext cx="3795068" cy="584775"/>
          </a:xfrm>
          <a:prstGeom prst="rect">
            <a:avLst/>
          </a:prstGeom>
          <a:noFill/>
        </p:spPr>
        <p:txBody>
          <a:bodyPr wrap="square" rtlCol="0">
            <a:spAutoFit/>
          </a:bodyPr>
          <a:lstStyle/>
          <a:p>
            <a:pPr algn="ctr"/>
            <a:r>
              <a:rPr lang="es-MX" sz="1600" b="1" dirty="0"/>
              <a:t>Simulación de desplazamiento </a:t>
            </a:r>
            <a:r>
              <a:rPr lang="es-MX" sz="1600" b="1" dirty="0" err="1"/>
              <a:t>SolidWorks</a:t>
            </a:r>
            <a:r>
              <a:rPr lang="es-MX" sz="1600" b="1" dirty="0"/>
              <a:t> </a:t>
            </a:r>
          </a:p>
        </p:txBody>
      </p:sp>
      <p:sp>
        <p:nvSpPr>
          <p:cNvPr id="40" name="CuadroTexto 39"/>
          <p:cNvSpPr txBox="1"/>
          <p:nvPr/>
        </p:nvSpPr>
        <p:spPr>
          <a:xfrm>
            <a:off x="8850826" y="2166600"/>
            <a:ext cx="2402653" cy="369332"/>
          </a:xfrm>
          <a:prstGeom prst="rect">
            <a:avLst/>
          </a:prstGeom>
          <a:noFill/>
        </p:spPr>
        <p:txBody>
          <a:bodyPr wrap="square" rtlCol="0">
            <a:spAutoFit/>
          </a:bodyPr>
          <a:lstStyle/>
          <a:p>
            <a:r>
              <a:rPr lang="es-ES" dirty="0"/>
              <a:t>1.28mm&lt; 1.73mm</a:t>
            </a:r>
            <a:endParaRPr lang="en-US" dirty="0"/>
          </a:p>
        </p:txBody>
      </p:sp>
      <p:sp>
        <p:nvSpPr>
          <p:cNvPr id="41" name="CuadroTexto 40">
            <a:extLst>
              <a:ext uri="{FF2B5EF4-FFF2-40B4-BE49-F238E27FC236}">
                <a16:creationId xmlns:a16="http://schemas.microsoft.com/office/drawing/2014/main" id="{52E8548F-0D81-49D8-BD58-6AE3D38F03F8}"/>
              </a:ext>
            </a:extLst>
          </p:cNvPr>
          <p:cNvSpPr txBox="1"/>
          <p:nvPr/>
        </p:nvSpPr>
        <p:spPr>
          <a:xfrm>
            <a:off x="9173020" y="4977793"/>
            <a:ext cx="2926858" cy="830997"/>
          </a:xfrm>
          <a:prstGeom prst="rect">
            <a:avLst/>
          </a:prstGeom>
          <a:noFill/>
        </p:spPr>
        <p:txBody>
          <a:bodyPr wrap="square" rtlCol="0">
            <a:spAutoFit/>
          </a:bodyPr>
          <a:lstStyle/>
          <a:p>
            <a:r>
              <a:rPr lang="es-MX" sz="1600" b="1" dirty="0" smtClean="0"/>
              <a:t>Deformación máxima</a:t>
            </a:r>
          </a:p>
          <a:p>
            <a:r>
              <a:rPr lang="es-MX" sz="1600" dirty="0" smtClean="0"/>
              <a:t>Según (IBC,2006) L/360=622.5/360=1.73 mm</a:t>
            </a:r>
            <a:endParaRPr lang="es-MX" sz="1600" dirty="0"/>
          </a:p>
        </p:txBody>
      </p:sp>
    </p:spTree>
    <p:extLst>
      <p:ext uri="{BB962C8B-B14F-4D97-AF65-F5344CB8AC3E}">
        <p14:creationId xmlns:p14="http://schemas.microsoft.com/office/powerpoint/2010/main" val="29103146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0E8F21FE-38BB-4BEB-8615-8FC155DDDC13}"/>
              </a:ext>
            </a:extLst>
          </p:cNvPr>
          <p:cNvSpPr txBox="1"/>
          <p:nvPr/>
        </p:nvSpPr>
        <p:spPr>
          <a:xfrm>
            <a:off x="4606796" y="1312018"/>
            <a:ext cx="3642842" cy="369332"/>
          </a:xfrm>
          <a:prstGeom prst="rect">
            <a:avLst/>
          </a:prstGeom>
          <a:noFill/>
        </p:spPr>
        <p:txBody>
          <a:bodyPr wrap="square" rtlCol="0">
            <a:spAutoFit/>
          </a:bodyPr>
          <a:lstStyle/>
          <a:p>
            <a:pPr algn="ctr"/>
            <a:r>
              <a:rPr lang="es-MX" b="1" dirty="0"/>
              <a:t>Cargas puntuales asignadas</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3" name="CuadroTexto 2">
            <a:extLst>
              <a:ext uri="{FF2B5EF4-FFF2-40B4-BE49-F238E27FC236}">
                <a16:creationId xmlns:a16="http://schemas.microsoft.com/office/drawing/2014/main" id="{FD207AE4-C2B9-4420-BE38-A83002074938}"/>
              </a:ext>
            </a:extLst>
          </p:cNvPr>
          <p:cNvSpPr txBox="1"/>
          <p:nvPr/>
        </p:nvSpPr>
        <p:spPr>
          <a:xfrm>
            <a:off x="2349238" y="1706995"/>
            <a:ext cx="1186543" cy="369332"/>
          </a:xfrm>
          <a:prstGeom prst="rect">
            <a:avLst/>
          </a:prstGeom>
          <a:noFill/>
        </p:spPr>
        <p:txBody>
          <a:bodyPr wrap="none" rtlCol="0">
            <a:spAutoFit/>
          </a:bodyPr>
          <a:lstStyle/>
          <a:p>
            <a:r>
              <a:rPr lang="es-MX" b="1" dirty="0"/>
              <a:t>Concepto </a:t>
            </a:r>
          </a:p>
        </p:txBody>
      </p:sp>
      <p:sp>
        <p:nvSpPr>
          <p:cNvPr id="13" name="CuadroTexto 12">
            <a:extLst>
              <a:ext uri="{FF2B5EF4-FFF2-40B4-BE49-F238E27FC236}">
                <a16:creationId xmlns:a16="http://schemas.microsoft.com/office/drawing/2014/main" id="{FD532CB7-20A4-47EA-A3FB-05CEF9990433}"/>
              </a:ext>
            </a:extLst>
          </p:cNvPr>
          <p:cNvSpPr txBox="1"/>
          <p:nvPr/>
        </p:nvSpPr>
        <p:spPr>
          <a:xfrm>
            <a:off x="8651421" y="1646570"/>
            <a:ext cx="2903782" cy="369332"/>
          </a:xfrm>
          <a:prstGeom prst="rect">
            <a:avLst/>
          </a:prstGeom>
          <a:noFill/>
        </p:spPr>
        <p:txBody>
          <a:bodyPr wrap="square" rtlCol="0">
            <a:spAutoFit/>
          </a:bodyPr>
          <a:lstStyle/>
          <a:p>
            <a:r>
              <a:rPr lang="es-MX" b="1" dirty="0"/>
              <a:t>Deformaciones SAP2000</a:t>
            </a:r>
          </a:p>
        </p:txBody>
      </p:sp>
      <p:sp>
        <p:nvSpPr>
          <p:cNvPr id="12" name="Título 1">
            <a:extLst>
              <a:ext uri="{FF2B5EF4-FFF2-40B4-BE49-F238E27FC236}">
                <a16:creationId xmlns:a16="http://schemas.microsoft.com/office/drawing/2014/main" id="{876EFCC8-7060-490D-9AC9-2C56B57D66BD}"/>
              </a:ext>
            </a:extLst>
          </p:cNvPr>
          <p:cNvSpPr>
            <a:spLocks noGrp="1"/>
          </p:cNvSpPr>
          <p:nvPr>
            <p:ph type="title"/>
          </p:nvPr>
        </p:nvSpPr>
        <p:spPr>
          <a:xfrm>
            <a:off x="2702700" y="-118946"/>
            <a:ext cx="7315200" cy="1346897"/>
          </a:xfrm>
        </p:spPr>
        <p:txBody>
          <a:bodyPr/>
          <a:lstStyle/>
          <a:p>
            <a:r>
              <a:rPr lang="es-MX" sz="5400" dirty="0"/>
              <a:t>Diseño del sistema</a:t>
            </a:r>
          </a:p>
        </p:txBody>
      </p:sp>
      <p:sp>
        <p:nvSpPr>
          <p:cNvPr id="14" name="CuadroTexto 13">
            <a:extLst>
              <a:ext uri="{FF2B5EF4-FFF2-40B4-BE49-F238E27FC236}">
                <a16:creationId xmlns:a16="http://schemas.microsoft.com/office/drawing/2014/main" id="{0E8F21FE-38BB-4BEB-8615-8FC155DDDC13}"/>
              </a:ext>
            </a:extLst>
          </p:cNvPr>
          <p:cNvSpPr txBox="1"/>
          <p:nvPr/>
        </p:nvSpPr>
        <p:spPr>
          <a:xfrm>
            <a:off x="4256999" y="871748"/>
            <a:ext cx="4206601" cy="461665"/>
          </a:xfrm>
          <a:prstGeom prst="rect">
            <a:avLst/>
          </a:prstGeom>
          <a:noFill/>
        </p:spPr>
        <p:txBody>
          <a:bodyPr wrap="none" rtlCol="0">
            <a:spAutoFit/>
          </a:bodyPr>
          <a:lstStyle/>
          <a:p>
            <a:r>
              <a:rPr lang="es-MX" sz="2400" b="1" dirty="0"/>
              <a:t>Módulo estructural (Barandas)</a:t>
            </a:r>
          </a:p>
        </p:txBody>
      </p:sp>
      <p:pic>
        <p:nvPicPr>
          <p:cNvPr id="15" name="Imagen 14"/>
          <p:cNvPicPr/>
          <p:nvPr/>
        </p:nvPicPr>
        <p:blipFill>
          <a:blip r:embed="rId3"/>
          <a:stretch>
            <a:fillRect/>
          </a:stretch>
        </p:blipFill>
        <p:spPr>
          <a:xfrm>
            <a:off x="2034256" y="2240211"/>
            <a:ext cx="2572540" cy="2776952"/>
          </a:xfrm>
          <a:prstGeom prst="rect">
            <a:avLst/>
          </a:prstGeom>
        </p:spPr>
      </p:pic>
      <p:sp>
        <p:nvSpPr>
          <p:cNvPr id="16" name="CuadroTexto 15">
            <a:extLst>
              <a:ext uri="{FF2B5EF4-FFF2-40B4-BE49-F238E27FC236}">
                <a16:creationId xmlns:a16="http://schemas.microsoft.com/office/drawing/2014/main" id="{52E8548F-0D81-49D8-BD58-6AE3D38F03F8}"/>
              </a:ext>
            </a:extLst>
          </p:cNvPr>
          <p:cNvSpPr txBox="1"/>
          <p:nvPr/>
        </p:nvSpPr>
        <p:spPr>
          <a:xfrm>
            <a:off x="1778242" y="5155662"/>
            <a:ext cx="2753449" cy="1323439"/>
          </a:xfrm>
          <a:prstGeom prst="rect">
            <a:avLst/>
          </a:prstGeom>
          <a:noFill/>
        </p:spPr>
        <p:txBody>
          <a:bodyPr wrap="square" rtlCol="0">
            <a:spAutoFit/>
          </a:bodyPr>
          <a:lstStyle/>
          <a:p>
            <a:r>
              <a:rPr lang="es-MX" sz="1600" b="1" dirty="0"/>
              <a:t>Requerimientos</a:t>
            </a:r>
          </a:p>
          <a:p>
            <a:pPr marL="285750" indent="-285750">
              <a:buFontTx/>
              <a:buChar char="-"/>
            </a:pPr>
            <a:r>
              <a:rPr lang="es-MX" sz="1600" dirty="0"/>
              <a:t>Carga concentrada 200 [lb] desde </a:t>
            </a:r>
          </a:p>
          <a:p>
            <a:r>
              <a:rPr lang="es-MX" sz="1600" dirty="0"/>
              <a:t>cualquier punto </a:t>
            </a:r>
          </a:p>
          <a:p>
            <a:r>
              <a:rPr lang="es-MX" sz="1600" dirty="0"/>
              <a:t>- Tubo 30x30x2mm</a:t>
            </a:r>
          </a:p>
        </p:txBody>
      </p:sp>
      <p:pic>
        <p:nvPicPr>
          <p:cNvPr id="18" name="Imagen 17"/>
          <p:cNvPicPr/>
          <p:nvPr/>
        </p:nvPicPr>
        <p:blipFill>
          <a:blip r:embed="rId4"/>
          <a:stretch>
            <a:fillRect/>
          </a:stretch>
        </p:blipFill>
        <p:spPr>
          <a:xfrm>
            <a:off x="4540405" y="2218645"/>
            <a:ext cx="3507528" cy="3021952"/>
          </a:xfrm>
          <a:prstGeom prst="rect">
            <a:avLst/>
          </a:prstGeom>
        </p:spPr>
      </p:pic>
      <p:sp>
        <p:nvSpPr>
          <p:cNvPr id="23" name="CuadroTexto 22">
            <a:extLst>
              <a:ext uri="{FF2B5EF4-FFF2-40B4-BE49-F238E27FC236}">
                <a16:creationId xmlns:a16="http://schemas.microsoft.com/office/drawing/2014/main" id="{0B42DB0F-CA4D-49DE-99D8-D6371EC21FB1}"/>
              </a:ext>
            </a:extLst>
          </p:cNvPr>
          <p:cNvSpPr txBox="1"/>
          <p:nvPr/>
        </p:nvSpPr>
        <p:spPr>
          <a:xfrm>
            <a:off x="5440861" y="1681350"/>
            <a:ext cx="1943839" cy="369332"/>
          </a:xfrm>
          <a:prstGeom prst="rect">
            <a:avLst/>
          </a:prstGeom>
          <a:noFill/>
        </p:spPr>
        <p:txBody>
          <a:bodyPr wrap="square">
            <a:spAutoFit/>
          </a:bodyPr>
          <a:lstStyle/>
          <a:p>
            <a:r>
              <a:rPr lang="es-MX" sz="1800" b="1" dirty="0"/>
              <a:t>Cargas aplicadas</a:t>
            </a:r>
            <a:endParaRPr lang="es-MX" b="1" dirty="0"/>
          </a:p>
        </p:txBody>
      </p:sp>
      <p:pic>
        <p:nvPicPr>
          <p:cNvPr id="24" name="Imagen 23">
            <a:extLst>
              <a:ext uri="{FF2B5EF4-FFF2-40B4-BE49-F238E27FC236}">
                <a16:creationId xmlns:a16="http://schemas.microsoft.com/office/drawing/2014/main" id="{EA042BFC-DA3D-4422-AFE8-A6898D6F27C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20945" y="2270218"/>
            <a:ext cx="3873597" cy="2635827"/>
          </a:xfrm>
          <a:prstGeom prst="rect">
            <a:avLst/>
          </a:prstGeom>
          <a:noFill/>
          <a:ln>
            <a:noFill/>
          </a:ln>
        </p:spPr>
      </p:pic>
      <p:sp>
        <p:nvSpPr>
          <p:cNvPr id="19" name="CuadroTexto 18">
            <a:extLst>
              <a:ext uri="{FF2B5EF4-FFF2-40B4-BE49-F238E27FC236}">
                <a16:creationId xmlns:a16="http://schemas.microsoft.com/office/drawing/2014/main" id="{7D34C664-EE6A-49FF-815D-EEA7CD2CC23D}"/>
              </a:ext>
            </a:extLst>
          </p:cNvPr>
          <p:cNvSpPr txBox="1"/>
          <p:nvPr/>
        </p:nvSpPr>
        <p:spPr>
          <a:xfrm>
            <a:off x="7965142" y="5078717"/>
            <a:ext cx="4129400" cy="1477328"/>
          </a:xfrm>
          <a:prstGeom prst="rect">
            <a:avLst/>
          </a:prstGeom>
          <a:noFill/>
        </p:spPr>
        <p:txBody>
          <a:bodyPr wrap="none" rtlCol="0">
            <a:spAutoFit/>
          </a:bodyPr>
          <a:lstStyle/>
          <a:p>
            <a:r>
              <a:rPr lang="es-ES" b="1" dirty="0"/>
              <a:t>Deformaciones </a:t>
            </a:r>
          </a:p>
          <a:p>
            <a:r>
              <a:rPr lang="es-EC" dirty="0"/>
              <a:t>Según la </a:t>
            </a:r>
            <a:r>
              <a:rPr lang="en-US" dirty="0"/>
              <a:t>1914USS e IBC 2006</a:t>
            </a:r>
            <a:endParaRPr lang="es-ES" b="1" dirty="0"/>
          </a:p>
          <a:p>
            <a:pPr marL="285750" indent="-285750">
              <a:buFontTx/>
              <a:buChar char="-"/>
            </a:pPr>
            <a:r>
              <a:rPr lang="es-ES" dirty="0"/>
              <a:t>Valor admisible </a:t>
            </a:r>
          </a:p>
          <a:p>
            <a:r>
              <a:rPr lang="es-ES" dirty="0"/>
              <a:t>1100/360=10.04 mm &gt; 5.32mm (Todas las </a:t>
            </a:r>
          </a:p>
          <a:p>
            <a:r>
              <a:rPr lang="es-ES" dirty="0"/>
              <a:t>cargas simuladas a la vez)</a:t>
            </a:r>
            <a:endParaRPr lang="en-US" dirty="0"/>
          </a:p>
        </p:txBody>
      </p:sp>
    </p:spTree>
    <p:extLst>
      <p:ext uri="{BB962C8B-B14F-4D97-AF65-F5344CB8AC3E}">
        <p14:creationId xmlns:p14="http://schemas.microsoft.com/office/powerpoint/2010/main" val="2352376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3361187" y="-319925"/>
            <a:ext cx="7315200" cy="1346897"/>
          </a:xfrm>
        </p:spPr>
        <p:txBody>
          <a:bodyPr/>
          <a:lstStyle/>
          <a:p>
            <a:r>
              <a:rPr lang="es-MX" sz="5400" dirty="0"/>
              <a:t>Diseño de flechas</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3729764" y="674166"/>
            <a:ext cx="6213168" cy="461665"/>
          </a:xfrm>
          <a:prstGeom prst="rect">
            <a:avLst/>
          </a:prstGeom>
          <a:noFill/>
        </p:spPr>
        <p:txBody>
          <a:bodyPr wrap="square" rtlCol="0">
            <a:spAutoFit/>
          </a:bodyPr>
          <a:lstStyle/>
          <a:p>
            <a:pPr algn="ctr"/>
            <a:r>
              <a:rPr lang="es-MX" sz="2400" b="1" dirty="0"/>
              <a:t>Módulo de desbobinado</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3" name="CuadroTexto 2">
            <a:extLst>
              <a:ext uri="{FF2B5EF4-FFF2-40B4-BE49-F238E27FC236}">
                <a16:creationId xmlns:a16="http://schemas.microsoft.com/office/drawing/2014/main" id="{FD207AE4-C2B9-4420-BE38-A83002074938}"/>
              </a:ext>
            </a:extLst>
          </p:cNvPr>
          <p:cNvSpPr txBox="1"/>
          <p:nvPr/>
        </p:nvSpPr>
        <p:spPr>
          <a:xfrm>
            <a:off x="2144915" y="1022691"/>
            <a:ext cx="1744708" cy="369332"/>
          </a:xfrm>
          <a:prstGeom prst="rect">
            <a:avLst/>
          </a:prstGeom>
          <a:noFill/>
        </p:spPr>
        <p:txBody>
          <a:bodyPr wrap="none" rtlCol="0">
            <a:spAutoFit/>
          </a:bodyPr>
          <a:lstStyle/>
          <a:p>
            <a:r>
              <a:rPr lang="es-MX" b="1" u="sng" dirty="0"/>
              <a:t>Rodillo superior</a:t>
            </a:r>
          </a:p>
        </p:txBody>
      </p:sp>
      <p:sp>
        <p:nvSpPr>
          <p:cNvPr id="4" name="CuadroTexto 3"/>
          <p:cNvSpPr txBox="1"/>
          <p:nvPr/>
        </p:nvSpPr>
        <p:spPr>
          <a:xfrm>
            <a:off x="1992489" y="5083188"/>
            <a:ext cx="4257640" cy="1200329"/>
          </a:xfrm>
          <a:prstGeom prst="rect">
            <a:avLst/>
          </a:prstGeom>
          <a:noFill/>
        </p:spPr>
        <p:txBody>
          <a:bodyPr wrap="none" rtlCol="0">
            <a:spAutoFit/>
          </a:bodyPr>
          <a:lstStyle/>
          <a:p>
            <a:r>
              <a:rPr lang="es-ES" b="1" dirty="0" smtClean="0"/>
              <a:t>Fuerzas </a:t>
            </a:r>
          </a:p>
          <a:p>
            <a:pPr marL="285750" indent="-285750">
              <a:buFont typeface="Arial" panose="020B0604020202020204" pitchFamily="34" charset="0"/>
              <a:buChar char="•"/>
            </a:pPr>
            <a:r>
              <a:rPr lang="es-ES" dirty="0" smtClean="0"/>
              <a:t>Peso </a:t>
            </a:r>
            <a:r>
              <a:rPr lang="es-ES" dirty="0"/>
              <a:t>del tambor </a:t>
            </a:r>
            <a:endParaRPr lang="es-ES" dirty="0" smtClean="0"/>
          </a:p>
          <a:p>
            <a:pPr marL="285750" indent="-285750">
              <a:buFont typeface="Arial" panose="020B0604020202020204" pitchFamily="34" charset="0"/>
              <a:buChar char="•"/>
            </a:pPr>
            <a:r>
              <a:rPr lang="es-ES" dirty="0" smtClean="0"/>
              <a:t>Tensión </a:t>
            </a:r>
            <a:r>
              <a:rPr lang="es-ES" dirty="0"/>
              <a:t>generada por el foil de </a:t>
            </a:r>
            <a:r>
              <a:rPr lang="es-ES" dirty="0" smtClean="0"/>
              <a:t>aluminio</a:t>
            </a:r>
          </a:p>
          <a:p>
            <a:pPr marL="285750" indent="-285750">
              <a:buFont typeface="Arial" panose="020B0604020202020204" pitchFamily="34" charset="0"/>
              <a:buChar char="•"/>
            </a:pPr>
            <a:r>
              <a:rPr lang="es-ES" dirty="0" smtClean="0"/>
              <a:t>Cargas puntuales (Reacciones)</a:t>
            </a:r>
            <a:endParaRPr lang="en-US" dirty="0"/>
          </a:p>
        </p:txBody>
      </p:sp>
      <p:pic>
        <p:nvPicPr>
          <p:cNvPr id="23" name="Imagen 22"/>
          <p:cNvPicPr/>
          <p:nvPr/>
        </p:nvPicPr>
        <p:blipFill>
          <a:blip r:embed="rId3"/>
          <a:stretch>
            <a:fillRect/>
          </a:stretch>
        </p:blipFill>
        <p:spPr>
          <a:xfrm>
            <a:off x="8416738" y="2398557"/>
            <a:ext cx="2113611" cy="1666486"/>
          </a:xfrm>
          <a:prstGeom prst="rect">
            <a:avLst/>
          </a:prstGeom>
        </p:spPr>
      </p:pic>
      <p:pic>
        <p:nvPicPr>
          <p:cNvPr id="6" name="Imagen 5">
            <a:extLst>
              <a:ext uri="{FF2B5EF4-FFF2-40B4-BE49-F238E27FC236}">
                <a16:creationId xmlns:a16="http://schemas.microsoft.com/office/drawing/2014/main" id="{063642D5-61BA-431B-B6BF-42781242306B}"/>
              </a:ext>
            </a:extLst>
          </p:cNvPr>
          <p:cNvPicPr>
            <a:picLocks noChangeAspect="1"/>
          </p:cNvPicPr>
          <p:nvPr/>
        </p:nvPicPr>
        <p:blipFill>
          <a:blip r:embed="rId4"/>
          <a:stretch>
            <a:fillRect/>
          </a:stretch>
        </p:blipFill>
        <p:spPr>
          <a:xfrm>
            <a:off x="3208547" y="1790129"/>
            <a:ext cx="4946349" cy="1595660"/>
          </a:xfrm>
          <a:prstGeom prst="rect">
            <a:avLst/>
          </a:prstGeom>
        </p:spPr>
      </p:pic>
      <p:pic>
        <p:nvPicPr>
          <p:cNvPr id="8" name="Imagen 7">
            <a:extLst>
              <a:ext uri="{FF2B5EF4-FFF2-40B4-BE49-F238E27FC236}">
                <a16:creationId xmlns:a16="http://schemas.microsoft.com/office/drawing/2014/main" id="{3D384F55-2629-4EC7-B9CF-4313EF0349E2}"/>
              </a:ext>
            </a:extLst>
          </p:cNvPr>
          <p:cNvPicPr>
            <a:picLocks noChangeAspect="1"/>
          </p:cNvPicPr>
          <p:nvPr/>
        </p:nvPicPr>
        <p:blipFill>
          <a:blip r:embed="rId5"/>
          <a:stretch>
            <a:fillRect/>
          </a:stretch>
        </p:blipFill>
        <p:spPr>
          <a:xfrm>
            <a:off x="3208546" y="3334380"/>
            <a:ext cx="4946349" cy="1815286"/>
          </a:xfrm>
          <a:prstGeom prst="rect">
            <a:avLst/>
          </a:prstGeom>
        </p:spPr>
      </p:pic>
      <p:sp>
        <p:nvSpPr>
          <p:cNvPr id="5" name="CuadroTexto 4"/>
          <p:cNvSpPr txBox="1"/>
          <p:nvPr/>
        </p:nvSpPr>
        <p:spPr>
          <a:xfrm>
            <a:off x="4344657" y="1401666"/>
            <a:ext cx="2674130" cy="369332"/>
          </a:xfrm>
          <a:prstGeom prst="rect">
            <a:avLst/>
          </a:prstGeom>
          <a:noFill/>
        </p:spPr>
        <p:txBody>
          <a:bodyPr wrap="none" rtlCol="0">
            <a:spAutoFit/>
          </a:bodyPr>
          <a:lstStyle/>
          <a:p>
            <a:r>
              <a:rPr lang="es-ES" b="1" dirty="0" smtClean="0"/>
              <a:t>Diagrama de cuerpo libre</a:t>
            </a:r>
            <a:endParaRPr lang="en-US" b="1" dirty="0"/>
          </a:p>
        </p:txBody>
      </p:sp>
    </p:spTree>
    <p:extLst>
      <p:ext uri="{BB962C8B-B14F-4D97-AF65-F5344CB8AC3E}">
        <p14:creationId xmlns:p14="http://schemas.microsoft.com/office/powerpoint/2010/main" val="2981986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3361187" y="-319925"/>
            <a:ext cx="7315200" cy="1346897"/>
          </a:xfrm>
        </p:spPr>
        <p:txBody>
          <a:bodyPr/>
          <a:lstStyle/>
          <a:p>
            <a:r>
              <a:rPr lang="es-MX" sz="5400" dirty="0"/>
              <a:t>Diseño de flechas</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3729764" y="674166"/>
            <a:ext cx="6213168" cy="461665"/>
          </a:xfrm>
          <a:prstGeom prst="rect">
            <a:avLst/>
          </a:prstGeom>
          <a:noFill/>
        </p:spPr>
        <p:txBody>
          <a:bodyPr wrap="square" rtlCol="0">
            <a:spAutoFit/>
          </a:bodyPr>
          <a:lstStyle/>
          <a:p>
            <a:pPr algn="ctr"/>
            <a:r>
              <a:rPr lang="es-MX" sz="2400" b="1" dirty="0"/>
              <a:t>Módulo de desbobinado</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3" name="CuadroTexto 2">
            <a:extLst>
              <a:ext uri="{FF2B5EF4-FFF2-40B4-BE49-F238E27FC236}">
                <a16:creationId xmlns:a16="http://schemas.microsoft.com/office/drawing/2014/main" id="{FD207AE4-C2B9-4420-BE38-A83002074938}"/>
              </a:ext>
            </a:extLst>
          </p:cNvPr>
          <p:cNvSpPr txBox="1"/>
          <p:nvPr/>
        </p:nvSpPr>
        <p:spPr>
          <a:xfrm>
            <a:off x="2144915" y="1022691"/>
            <a:ext cx="1744708" cy="369332"/>
          </a:xfrm>
          <a:prstGeom prst="rect">
            <a:avLst/>
          </a:prstGeom>
          <a:noFill/>
        </p:spPr>
        <p:txBody>
          <a:bodyPr wrap="none" rtlCol="0">
            <a:spAutoFit/>
          </a:bodyPr>
          <a:lstStyle/>
          <a:p>
            <a:r>
              <a:rPr lang="es-MX" b="1" u="sng" dirty="0"/>
              <a:t>Rodillo superior</a:t>
            </a:r>
          </a:p>
        </p:txBody>
      </p:sp>
      <p:sp>
        <p:nvSpPr>
          <p:cNvPr id="4" name="CuadroTexto 3"/>
          <p:cNvSpPr txBox="1"/>
          <p:nvPr/>
        </p:nvSpPr>
        <p:spPr>
          <a:xfrm>
            <a:off x="2041463" y="4298151"/>
            <a:ext cx="4508627" cy="369332"/>
          </a:xfrm>
          <a:prstGeom prst="rect">
            <a:avLst/>
          </a:prstGeom>
          <a:noFill/>
        </p:spPr>
        <p:txBody>
          <a:bodyPr wrap="square" rtlCol="0">
            <a:spAutoFit/>
          </a:bodyPr>
          <a:lstStyle/>
          <a:p>
            <a:r>
              <a:rPr lang="es-ES" dirty="0"/>
              <a:t>Diagrama de momento flector  plano YX </a:t>
            </a:r>
            <a:endParaRPr lang="en-US" dirty="0"/>
          </a:p>
        </p:txBody>
      </p:sp>
      <p:pic>
        <p:nvPicPr>
          <p:cNvPr id="12" name="Imagen 11"/>
          <p:cNvPicPr/>
          <p:nvPr/>
        </p:nvPicPr>
        <p:blipFill>
          <a:blip r:embed="rId3">
            <a:extLst>
              <a:ext uri="{28A0092B-C50C-407E-A947-70E740481C1C}">
                <a14:useLocalDpi xmlns:a14="http://schemas.microsoft.com/office/drawing/2010/main" val="0"/>
              </a:ext>
            </a:extLst>
          </a:blip>
          <a:srcRect/>
          <a:stretch>
            <a:fillRect/>
          </a:stretch>
        </p:blipFill>
        <p:spPr bwMode="auto">
          <a:xfrm>
            <a:off x="2041463" y="2052849"/>
            <a:ext cx="4794885" cy="1430020"/>
          </a:xfrm>
          <a:prstGeom prst="rect">
            <a:avLst/>
          </a:prstGeom>
          <a:noFill/>
          <a:ln>
            <a:noFill/>
          </a:ln>
        </p:spPr>
      </p:pic>
      <mc:AlternateContent xmlns:mc="http://schemas.openxmlformats.org/markup-compatibility/2006" xmlns:a14="http://schemas.microsoft.com/office/drawing/2010/main">
        <mc:Choice Requires="a14">
          <p:sp>
            <p:nvSpPr>
              <p:cNvPr id="5" name="Rectángulo 4"/>
              <p:cNvSpPr/>
              <p:nvPr/>
            </p:nvSpPr>
            <p:spPr>
              <a:xfrm>
                <a:off x="2992113" y="3068512"/>
                <a:ext cx="2504788" cy="3401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𝑦</m:t>
                              </m:r>
                            </m:sub>
                          </m:sSub>
                          <m:r>
                            <a:rPr lang="en-US" sz="1400" i="0">
                              <a:latin typeface="Cambria Math" panose="02040503050406030204" pitchFamily="18" charset="0"/>
                            </a:rPr>
                            <m:t>=209.63</m:t>
                          </m:r>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𝑁</m:t>
                              </m:r>
                            </m:e>
                          </m:d>
                          <m:r>
                            <a:rPr lang="en-US" sz="1400" i="0">
                              <a:latin typeface="Cambria Math" panose="02040503050406030204" pitchFamily="18" charset="0"/>
                            </a:rPr>
                            <m:t>=47.097 [</m:t>
                          </m:r>
                          <m:r>
                            <a:rPr lang="en-US" sz="1400" i="1">
                              <a:latin typeface="Cambria Math" panose="02040503050406030204" pitchFamily="18" charset="0"/>
                            </a:rPr>
                            <m:t>𝑙𝑏</m:t>
                          </m:r>
                        </m:e>
                      </m:d>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2992113" y="3068512"/>
                <a:ext cx="2504788" cy="340158"/>
              </a:xfrm>
              <a:prstGeom prst="rect">
                <a:avLst/>
              </a:prstGeom>
              <a:blipFill>
                <a:blip r:embed="rId4"/>
                <a:stretch>
                  <a:fillRect t="-133929" r="-17518" b="-205357"/>
                </a:stretch>
              </a:blipFill>
            </p:spPr>
            <p:txBody>
              <a:bodyPr/>
              <a:lstStyle/>
              <a:p>
                <a:r>
                  <a:rPr lang="en-US">
                    <a:noFill/>
                  </a:rPr>
                  <a:t> </a:t>
                </a:r>
              </a:p>
            </p:txBody>
          </p:sp>
        </mc:Fallback>
      </mc:AlternateContent>
      <p:pic>
        <p:nvPicPr>
          <p:cNvPr id="13" name="Imagen 12"/>
          <p:cNvPicPr/>
          <p:nvPr/>
        </p:nvPicPr>
        <p:blipFill>
          <a:blip r:embed="rId5">
            <a:extLst>
              <a:ext uri="{28A0092B-C50C-407E-A947-70E740481C1C}">
                <a14:useLocalDpi xmlns:a14="http://schemas.microsoft.com/office/drawing/2010/main" val="0"/>
              </a:ext>
            </a:extLst>
          </a:blip>
          <a:srcRect/>
          <a:stretch>
            <a:fillRect/>
          </a:stretch>
        </p:blipFill>
        <p:spPr bwMode="auto">
          <a:xfrm>
            <a:off x="1927162" y="4912889"/>
            <a:ext cx="5023485" cy="1465580"/>
          </a:xfrm>
          <a:prstGeom prst="rect">
            <a:avLst/>
          </a:prstGeom>
          <a:noFill/>
          <a:ln>
            <a:noFill/>
          </a:ln>
        </p:spPr>
      </p:pic>
      <mc:AlternateContent xmlns:mc="http://schemas.openxmlformats.org/markup-compatibility/2006" xmlns:a14="http://schemas.microsoft.com/office/drawing/2010/main">
        <mc:Choice Requires="a14">
          <p:sp>
            <p:nvSpPr>
              <p:cNvPr id="6" name="Rectángulo 5"/>
              <p:cNvSpPr/>
              <p:nvPr/>
            </p:nvSpPr>
            <p:spPr>
              <a:xfrm>
                <a:off x="2678507" y="5841275"/>
                <a:ext cx="2925416" cy="3247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𝑀</m:t>
                          </m:r>
                        </m:e>
                        <m:sub>
                          <m:r>
                            <a:rPr lang="en-US" sz="1400" i="1">
                              <a:latin typeface="Cambria Math" panose="02040503050406030204" pitchFamily="18" charset="0"/>
                            </a:rPr>
                            <m:t>𝑦</m:t>
                          </m:r>
                        </m:sub>
                      </m:sSub>
                      <m:r>
                        <a:rPr lang="en-US" sz="1400" i="0">
                          <a:latin typeface="Cambria Math" panose="02040503050406030204" pitchFamily="18" charset="0"/>
                        </a:rPr>
                        <m:t>=80.71</m:t>
                      </m:r>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𝑁</m:t>
                          </m:r>
                          <m:r>
                            <a:rPr lang="en-US" sz="1400" i="0">
                              <a:latin typeface="Cambria Math" panose="02040503050406030204" pitchFamily="18" charset="0"/>
                            </a:rPr>
                            <m:t>.</m:t>
                          </m:r>
                          <m:r>
                            <a:rPr lang="en-US" sz="1400" i="1">
                              <a:latin typeface="Cambria Math" panose="02040503050406030204" pitchFamily="18" charset="0"/>
                            </a:rPr>
                            <m:t>𝑚</m:t>
                          </m:r>
                        </m:e>
                      </m:d>
                      <m:r>
                        <a:rPr lang="en-US" sz="1400" i="0">
                          <a:latin typeface="Cambria Math" panose="02040503050406030204" pitchFamily="18" charset="0"/>
                        </a:rPr>
                        <m:t>=714.34 </m:t>
                      </m:r>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𝑙𝑏</m:t>
                          </m:r>
                          <m:r>
                            <a:rPr lang="en-US" sz="1400" i="0">
                              <a:latin typeface="Cambria Math" panose="02040503050406030204" pitchFamily="18" charset="0"/>
                            </a:rPr>
                            <m:t>.</m:t>
                          </m:r>
                          <m:r>
                            <a:rPr lang="en-US" sz="1400" i="1">
                              <a:latin typeface="Cambria Math" panose="02040503050406030204" pitchFamily="18" charset="0"/>
                            </a:rPr>
                            <m:t>𝑖𝑛</m:t>
                          </m:r>
                        </m:e>
                      </m:d>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2678507" y="5841275"/>
                <a:ext cx="2925416" cy="324769"/>
              </a:xfrm>
              <a:prstGeom prst="rect">
                <a:avLst/>
              </a:prstGeom>
              <a:blipFill>
                <a:blip r:embed="rId6"/>
                <a:stretch>
                  <a:fillRect/>
                </a:stretch>
              </a:blipFill>
            </p:spPr>
            <p:txBody>
              <a:bodyPr/>
              <a:lstStyle/>
              <a:p>
                <a:r>
                  <a:rPr lang="en-US">
                    <a:noFill/>
                  </a:rPr>
                  <a:t> </a:t>
                </a:r>
              </a:p>
            </p:txBody>
          </p:sp>
        </mc:Fallback>
      </mc:AlternateContent>
      <p:sp>
        <p:nvSpPr>
          <p:cNvPr id="15" name="CuadroTexto 14"/>
          <p:cNvSpPr txBox="1"/>
          <p:nvPr/>
        </p:nvSpPr>
        <p:spPr>
          <a:xfrm>
            <a:off x="2214465" y="1562074"/>
            <a:ext cx="4335625" cy="369332"/>
          </a:xfrm>
          <a:prstGeom prst="rect">
            <a:avLst/>
          </a:prstGeom>
          <a:noFill/>
        </p:spPr>
        <p:txBody>
          <a:bodyPr wrap="square" rtlCol="0">
            <a:spAutoFit/>
          </a:bodyPr>
          <a:lstStyle/>
          <a:p>
            <a:r>
              <a:rPr lang="es-ES" dirty="0"/>
              <a:t>Diagrama de esfuerzo cortantes plano YX </a:t>
            </a:r>
            <a:endParaRPr lang="en-US" dirty="0"/>
          </a:p>
        </p:txBody>
      </p:sp>
      <p:pic>
        <p:nvPicPr>
          <p:cNvPr id="16" name="Imagen 15"/>
          <p:cNvPicPr/>
          <p:nvPr/>
        </p:nvPicPr>
        <p:blipFill>
          <a:blip r:embed="rId7">
            <a:extLst>
              <a:ext uri="{28A0092B-C50C-407E-A947-70E740481C1C}">
                <a14:useLocalDpi xmlns:a14="http://schemas.microsoft.com/office/drawing/2010/main" val="0"/>
              </a:ext>
            </a:extLst>
          </a:blip>
          <a:srcRect/>
          <a:stretch>
            <a:fillRect/>
          </a:stretch>
        </p:blipFill>
        <p:spPr bwMode="auto">
          <a:xfrm>
            <a:off x="6950647" y="4912889"/>
            <a:ext cx="4440846" cy="1270855"/>
          </a:xfrm>
          <a:prstGeom prst="rect">
            <a:avLst/>
          </a:prstGeom>
          <a:noFill/>
          <a:ln>
            <a:noFill/>
          </a:ln>
        </p:spPr>
      </p:pic>
      <mc:AlternateContent xmlns:mc="http://schemas.openxmlformats.org/markup-compatibility/2006" xmlns:a14="http://schemas.microsoft.com/office/drawing/2010/main">
        <mc:Choice Requires="a14">
          <p:sp>
            <p:nvSpPr>
              <p:cNvPr id="8" name="Rectángulo 7"/>
              <p:cNvSpPr/>
              <p:nvPr/>
            </p:nvSpPr>
            <p:spPr>
              <a:xfrm>
                <a:off x="7701992" y="5773276"/>
                <a:ext cx="343279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𝑀</m:t>
                          </m:r>
                        </m:e>
                        <m:sub>
                          <m:r>
                            <a:rPr lang="en-US" sz="1600" i="1">
                              <a:latin typeface="Cambria Math" panose="02040503050406030204" pitchFamily="18" charset="0"/>
                            </a:rPr>
                            <m:t>𝑧</m:t>
                          </m:r>
                        </m:sub>
                      </m:sSub>
                      <m:r>
                        <a:rPr lang="en-US" sz="1600" i="0">
                          <a:latin typeface="Cambria Math" panose="02040503050406030204" pitchFamily="18" charset="0"/>
                        </a:rPr>
                        <m:t>=115.08</m:t>
                      </m:r>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𝑁</m:t>
                          </m:r>
                          <m:r>
                            <a:rPr lang="en-US" sz="1600" i="0">
                              <a:latin typeface="Cambria Math" panose="02040503050406030204" pitchFamily="18" charset="0"/>
                            </a:rPr>
                            <m:t>.</m:t>
                          </m:r>
                          <m:r>
                            <a:rPr lang="en-US" sz="1600" i="1">
                              <a:latin typeface="Cambria Math" panose="02040503050406030204" pitchFamily="18" charset="0"/>
                            </a:rPr>
                            <m:t>𝑚𝑚</m:t>
                          </m:r>
                        </m:e>
                      </m:d>
                      <m:r>
                        <a:rPr lang="en-US" sz="1600" i="0">
                          <a:latin typeface="Cambria Math" panose="02040503050406030204" pitchFamily="18" charset="0"/>
                        </a:rPr>
                        <m:t>=1018 </m:t>
                      </m:r>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𝑙𝑏</m:t>
                          </m:r>
                          <m:r>
                            <a:rPr lang="en-US" sz="1600" i="0">
                              <a:latin typeface="Cambria Math" panose="02040503050406030204" pitchFamily="18" charset="0"/>
                            </a:rPr>
                            <m:t>.</m:t>
                          </m:r>
                          <m:r>
                            <a:rPr lang="en-US" sz="1600" i="1">
                              <a:latin typeface="Cambria Math" panose="02040503050406030204" pitchFamily="18" charset="0"/>
                            </a:rPr>
                            <m:t>𝑖𝑛</m:t>
                          </m:r>
                        </m:e>
                      </m:d>
                    </m:oMath>
                  </m:oMathPara>
                </a14:m>
                <a:endParaRPr lang="en-US" sz="1600" dirty="0"/>
              </a:p>
            </p:txBody>
          </p:sp>
        </mc:Choice>
        <mc:Fallback xmlns="">
          <p:sp>
            <p:nvSpPr>
              <p:cNvPr id="8" name="Rectángulo 7"/>
              <p:cNvSpPr>
                <a:spLocks noRot="1" noChangeAspect="1" noMove="1" noResize="1" noEditPoints="1" noAdjustHandles="1" noChangeArrowheads="1" noChangeShapeType="1" noTextEdit="1"/>
              </p:cNvSpPr>
              <p:nvPr/>
            </p:nvSpPr>
            <p:spPr>
              <a:xfrm>
                <a:off x="7701992" y="5773276"/>
                <a:ext cx="3432799" cy="338554"/>
              </a:xfrm>
              <a:prstGeom prst="rect">
                <a:avLst/>
              </a:prstGeom>
              <a:blipFill>
                <a:blip r:embed="rId8"/>
                <a:stretch>
                  <a:fillRect/>
                </a:stretch>
              </a:blipFill>
            </p:spPr>
            <p:txBody>
              <a:bodyPr/>
              <a:lstStyle/>
              <a:p>
                <a:r>
                  <a:rPr lang="en-US">
                    <a:noFill/>
                  </a:rPr>
                  <a:t> </a:t>
                </a:r>
              </a:p>
            </p:txBody>
          </p:sp>
        </mc:Fallback>
      </mc:AlternateContent>
      <p:sp>
        <p:nvSpPr>
          <p:cNvPr id="21" name="CuadroTexto 20"/>
          <p:cNvSpPr txBox="1"/>
          <p:nvPr/>
        </p:nvSpPr>
        <p:spPr>
          <a:xfrm>
            <a:off x="7158406" y="4298151"/>
            <a:ext cx="4508627" cy="369332"/>
          </a:xfrm>
          <a:prstGeom prst="rect">
            <a:avLst/>
          </a:prstGeom>
          <a:noFill/>
        </p:spPr>
        <p:txBody>
          <a:bodyPr wrap="square" rtlCol="0">
            <a:spAutoFit/>
          </a:bodyPr>
          <a:lstStyle/>
          <a:p>
            <a:r>
              <a:rPr lang="es-ES" dirty="0"/>
              <a:t>Diagrama de momento flector  plano ZX </a:t>
            </a:r>
            <a:endParaRPr lang="en-US" dirty="0"/>
          </a:p>
        </p:txBody>
      </p:sp>
      <p:pic>
        <p:nvPicPr>
          <p:cNvPr id="24" name="Imagen 23"/>
          <p:cNvPicPr/>
          <p:nvPr/>
        </p:nvPicPr>
        <p:blipFill>
          <a:blip r:embed="rId9">
            <a:extLst>
              <a:ext uri="{28A0092B-C50C-407E-A947-70E740481C1C}">
                <a14:useLocalDpi xmlns:a14="http://schemas.microsoft.com/office/drawing/2010/main" val="0"/>
              </a:ext>
            </a:extLst>
          </a:blip>
          <a:srcRect/>
          <a:stretch>
            <a:fillRect/>
          </a:stretch>
        </p:blipFill>
        <p:spPr bwMode="auto">
          <a:xfrm>
            <a:off x="6683727" y="2141948"/>
            <a:ext cx="4947810" cy="1205982"/>
          </a:xfrm>
          <a:prstGeom prst="rect">
            <a:avLst/>
          </a:prstGeom>
          <a:noFill/>
          <a:ln>
            <a:noFill/>
          </a:ln>
        </p:spPr>
      </p:pic>
      <p:sp>
        <p:nvSpPr>
          <p:cNvPr id="25" name="CuadroTexto 24"/>
          <p:cNvSpPr txBox="1"/>
          <p:nvPr/>
        </p:nvSpPr>
        <p:spPr>
          <a:xfrm>
            <a:off x="7055868" y="1555631"/>
            <a:ext cx="4335625" cy="369332"/>
          </a:xfrm>
          <a:prstGeom prst="rect">
            <a:avLst/>
          </a:prstGeom>
          <a:noFill/>
        </p:spPr>
        <p:txBody>
          <a:bodyPr wrap="square" rtlCol="0">
            <a:spAutoFit/>
          </a:bodyPr>
          <a:lstStyle/>
          <a:p>
            <a:r>
              <a:rPr lang="es-ES" dirty="0"/>
              <a:t>Diagrama de esfuerzo cortantes plano ZX </a:t>
            </a:r>
            <a:endParaRPr lang="en-US" dirty="0"/>
          </a:p>
        </p:txBody>
      </p:sp>
      <mc:AlternateContent xmlns:mc="http://schemas.openxmlformats.org/markup-compatibility/2006" xmlns:a14="http://schemas.microsoft.com/office/drawing/2010/main">
        <mc:Choice Requires="a14">
          <p:sp>
            <p:nvSpPr>
              <p:cNvPr id="9" name="Rectángulo 8"/>
              <p:cNvSpPr/>
              <p:nvPr/>
            </p:nvSpPr>
            <p:spPr>
              <a:xfrm>
                <a:off x="5715602" y="3850408"/>
                <a:ext cx="1527085" cy="338554"/>
              </a:xfrm>
              <a:prstGeom prst="rect">
                <a:avLst/>
              </a:prstGeom>
              <a:ln>
                <a:solidFill>
                  <a:srgbClr val="92D050"/>
                </a:solidFill>
              </a:ln>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𝑉</m:t>
                              </m:r>
                            </m:e>
                            <m:sub>
                              <m:r>
                                <a:rPr lang="es-ES" sz="1600" b="0" i="1" smtClean="0">
                                  <a:latin typeface="Cambria Math" panose="02040503050406030204" pitchFamily="18" charset="0"/>
                                </a:rPr>
                                <m:t>𝑇</m:t>
                              </m:r>
                            </m:sub>
                          </m:sSub>
                          <m:r>
                            <a:rPr lang="en-US" sz="1600" i="0">
                              <a:latin typeface="Cambria Math" panose="02040503050406030204" pitchFamily="18" charset="0"/>
                            </a:rPr>
                            <m:t>=</m:t>
                          </m:r>
                          <m:r>
                            <a:rPr lang="es-ES" sz="1600" b="0" i="0" smtClean="0">
                              <a:latin typeface="Cambria Math" panose="02040503050406030204" pitchFamily="18" charset="0"/>
                            </a:rPr>
                            <m:t>87.09</m:t>
                          </m:r>
                          <m:r>
                            <a:rPr lang="en-US" sz="1600" i="0">
                              <a:latin typeface="Cambria Math" panose="02040503050406030204" pitchFamily="18" charset="0"/>
                            </a:rPr>
                            <m:t>[</m:t>
                          </m:r>
                          <m:r>
                            <a:rPr lang="en-US" sz="1600" i="1">
                              <a:latin typeface="Cambria Math" panose="02040503050406030204" pitchFamily="18" charset="0"/>
                            </a:rPr>
                            <m:t>𝑙𝑏</m:t>
                          </m:r>
                        </m:e>
                      </m:d>
                    </m:oMath>
                  </m:oMathPara>
                </a14:m>
                <a:endParaRPr lang="en-US" dirty="0"/>
              </a:p>
            </p:txBody>
          </p:sp>
        </mc:Choice>
        <mc:Fallback xmlns="">
          <p:sp>
            <p:nvSpPr>
              <p:cNvPr id="9" name="Rectángulo 8"/>
              <p:cNvSpPr>
                <a:spLocks noRot="1" noChangeAspect="1" noMove="1" noResize="1" noEditPoints="1" noAdjustHandles="1" noChangeArrowheads="1" noChangeShapeType="1" noTextEdit="1"/>
              </p:cNvSpPr>
              <p:nvPr/>
            </p:nvSpPr>
            <p:spPr>
              <a:xfrm>
                <a:off x="5715602" y="3850408"/>
                <a:ext cx="1527085" cy="338554"/>
              </a:xfrm>
              <a:prstGeom prst="rect">
                <a:avLst/>
              </a:prstGeom>
              <a:blipFill>
                <a:blip r:embed="rId10"/>
                <a:stretch>
                  <a:fillRect t="-105263" r="-23810" b="-164912"/>
                </a:stretch>
              </a:blipFill>
              <a:ln>
                <a:solidFill>
                  <a:srgbClr val="92D05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ángulo 25"/>
              <p:cNvSpPr/>
              <p:nvPr/>
            </p:nvSpPr>
            <p:spPr>
              <a:xfrm>
                <a:off x="7939398" y="3253504"/>
                <a:ext cx="277659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𝑉</m:t>
                              </m:r>
                            </m:e>
                            <m:sub>
                              <m:r>
                                <a:rPr lang="en-US" sz="1600" i="1">
                                  <a:latin typeface="Cambria Math" panose="02040503050406030204" pitchFamily="18" charset="0"/>
                                </a:rPr>
                                <m:t>𝑧</m:t>
                              </m:r>
                            </m:sub>
                          </m:sSub>
                          <m:r>
                            <a:rPr lang="en-US" sz="1600" i="0">
                              <a:latin typeface="Cambria Math" panose="02040503050406030204" pitchFamily="18" charset="0"/>
                            </a:rPr>
                            <m:t>=315.56</m:t>
                          </m:r>
                          <m:d>
                            <m:dPr>
                              <m:begChr m:val="["/>
                              <m:endChr m:val="]"/>
                              <m:ctrlPr>
                                <a:rPr lang="en-US" sz="1600" i="1">
                                  <a:latin typeface="Cambria Math" panose="02040503050406030204" pitchFamily="18" charset="0"/>
                                </a:rPr>
                              </m:ctrlPr>
                            </m:dPr>
                            <m:e>
                              <m:r>
                                <a:rPr lang="en-US" sz="1600" i="1">
                                  <a:latin typeface="Cambria Math" panose="02040503050406030204" pitchFamily="18" charset="0"/>
                                </a:rPr>
                                <m:t>𝑁</m:t>
                              </m:r>
                            </m:e>
                          </m:d>
                          <m:r>
                            <a:rPr lang="en-US" sz="1600" i="0">
                              <a:latin typeface="Cambria Math" panose="02040503050406030204" pitchFamily="18" charset="0"/>
                            </a:rPr>
                            <m:t>=70.941[</m:t>
                          </m:r>
                          <m:r>
                            <a:rPr lang="en-US" sz="1600" i="1">
                              <a:latin typeface="Cambria Math" panose="02040503050406030204" pitchFamily="18" charset="0"/>
                            </a:rPr>
                            <m:t>𝑙𝑏</m:t>
                          </m:r>
                        </m:e>
                      </m:d>
                    </m:oMath>
                  </m:oMathPara>
                </a14:m>
                <a:endParaRPr lang="en-US" dirty="0"/>
              </a:p>
            </p:txBody>
          </p:sp>
        </mc:Choice>
        <mc:Fallback xmlns="">
          <p:sp>
            <p:nvSpPr>
              <p:cNvPr id="26" name="Rectángulo 25"/>
              <p:cNvSpPr>
                <a:spLocks noRot="1" noChangeAspect="1" noMove="1" noResize="1" noEditPoints="1" noAdjustHandles="1" noChangeArrowheads="1" noChangeShapeType="1" noTextEdit="1"/>
              </p:cNvSpPr>
              <p:nvPr/>
            </p:nvSpPr>
            <p:spPr>
              <a:xfrm>
                <a:off x="7939398" y="3253504"/>
                <a:ext cx="2776594" cy="338554"/>
              </a:xfrm>
              <a:prstGeom prst="rect">
                <a:avLst/>
              </a:prstGeom>
              <a:blipFill>
                <a:blip r:embed="rId11"/>
                <a:stretch>
                  <a:fillRect t="-110909" r="-13158" b="-17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ángulo 26"/>
              <p:cNvSpPr/>
              <p:nvPr/>
            </p:nvSpPr>
            <p:spPr>
              <a:xfrm>
                <a:off x="5540201" y="6275261"/>
                <a:ext cx="1877886" cy="307777"/>
              </a:xfrm>
              <a:prstGeom prst="rect">
                <a:avLst/>
              </a:prstGeom>
              <a:ln>
                <a:solidFill>
                  <a:srgbClr val="92D05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𝑀</m:t>
                          </m:r>
                        </m:e>
                        <m:sub>
                          <m:r>
                            <a:rPr lang="es-ES" sz="1400" b="0" i="1" smtClean="0">
                              <a:latin typeface="Cambria Math" panose="02040503050406030204" pitchFamily="18" charset="0"/>
                            </a:rPr>
                            <m:t>𝑇</m:t>
                          </m:r>
                        </m:sub>
                      </m:sSub>
                      <m:r>
                        <a:rPr lang="en-US" sz="1400" i="0">
                          <a:latin typeface="Cambria Math" panose="02040503050406030204" pitchFamily="18" charset="0"/>
                        </a:rPr>
                        <m:t>=</m:t>
                      </m:r>
                      <m:r>
                        <a:rPr lang="es-ES" sz="1400" b="0" i="0" smtClean="0">
                          <a:latin typeface="Cambria Math" panose="02040503050406030204" pitchFamily="18" charset="0"/>
                        </a:rPr>
                        <m:t>1243.36</m:t>
                      </m:r>
                      <m:r>
                        <a:rPr lang="en-US" sz="1400" i="0">
                          <a:latin typeface="Cambria Math" panose="02040503050406030204" pitchFamily="18" charset="0"/>
                        </a:rPr>
                        <m:t> </m:t>
                      </m:r>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𝑙𝑏</m:t>
                          </m:r>
                          <m:r>
                            <a:rPr lang="en-US" sz="1400" i="0">
                              <a:latin typeface="Cambria Math" panose="02040503050406030204" pitchFamily="18" charset="0"/>
                            </a:rPr>
                            <m:t>.</m:t>
                          </m:r>
                          <m:r>
                            <a:rPr lang="en-US" sz="1400" i="1">
                              <a:latin typeface="Cambria Math" panose="02040503050406030204" pitchFamily="18" charset="0"/>
                            </a:rPr>
                            <m:t>𝑖𝑛</m:t>
                          </m:r>
                        </m:e>
                      </m:d>
                    </m:oMath>
                  </m:oMathPara>
                </a14:m>
                <a:endParaRPr lang="en-US" dirty="0"/>
              </a:p>
            </p:txBody>
          </p:sp>
        </mc:Choice>
        <mc:Fallback xmlns="">
          <p:sp>
            <p:nvSpPr>
              <p:cNvPr id="27" name="Rectángulo 26"/>
              <p:cNvSpPr>
                <a:spLocks noRot="1" noChangeAspect="1" noMove="1" noResize="1" noEditPoints="1" noAdjustHandles="1" noChangeArrowheads="1" noChangeShapeType="1" noTextEdit="1"/>
              </p:cNvSpPr>
              <p:nvPr/>
            </p:nvSpPr>
            <p:spPr>
              <a:xfrm>
                <a:off x="5540201" y="6275261"/>
                <a:ext cx="1877886" cy="307777"/>
              </a:xfrm>
              <a:prstGeom prst="rect">
                <a:avLst/>
              </a:prstGeom>
              <a:blipFill>
                <a:blip r:embed="rId12"/>
                <a:stretch>
                  <a:fillRect/>
                </a:stretch>
              </a:blipFill>
              <a:ln>
                <a:solidFill>
                  <a:srgbClr val="92D050"/>
                </a:solidFill>
              </a:ln>
            </p:spPr>
            <p:txBody>
              <a:bodyPr/>
              <a:lstStyle/>
              <a:p>
                <a:r>
                  <a:rPr lang="en-US">
                    <a:noFill/>
                  </a:rPr>
                  <a:t> </a:t>
                </a:r>
              </a:p>
            </p:txBody>
          </p:sp>
        </mc:Fallback>
      </mc:AlternateContent>
    </p:spTree>
    <p:extLst>
      <p:ext uri="{BB962C8B-B14F-4D97-AF65-F5344CB8AC3E}">
        <p14:creationId xmlns:p14="http://schemas.microsoft.com/office/powerpoint/2010/main" val="77606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DE954-0D2A-49B0-A1EC-F3CE78F6620A}"/>
              </a:ext>
            </a:extLst>
          </p:cNvPr>
          <p:cNvSpPr>
            <a:spLocks noGrp="1"/>
          </p:cNvSpPr>
          <p:nvPr>
            <p:ph type="title"/>
          </p:nvPr>
        </p:nvSpPr>
        <p:spPr>
          <a:xfrm>
            <a:off x="728869" y="2876976"/>
            <a:ext cx="6540824" cy="1104048"/>
          </a:xfrm>
        </p:spPr>
        <p:txBody>
          <a:bodyPr>
            <a:normAutofit/>
          </a:bodyPr>
          <a:lstStyle/>
          <a:p>
            <a:pPr algn="ctr"/>
            <a:r>
              <a:rPr lang="es-EC" sz="4400" b="1">
                <a:solidFill>
                  <a:schemeClr val="tx1">
                    <a:lumMod val="65000"/>
                    <a:lumOff val="35000"/>
                  </a:schemeClr>
                </a:solidFill>
                <a:effectLst>
                  <a:outerShdw blurRad="38100" dist="38100" dir="2700000" algn="tl">
                    <a:srgbClr val="000000">
                      <a:alpha val="43137"/>
                    </a:srgbClr>
                  </a:outerShdw>
                </a:effectLst>
                <a:cs typeface="Times New Roman" panose="02020603050405020304" pitchFamily="18" charset="0"/>
              </a:rPr>
              <a:t>CONTENIDO</a:t>
            </a:r>
          </a:p>
        </p:txBody>
      </p:sp>
      <p:sp>
        <p:nvSpPr>
          <p:cNvPr id="3" name="Marcador de contenido 2">
            <a:extLst>
              <a:ext uri="{FF2B5EF4-FFF2-40B4-BE49-F238E27FC236}">
                <a16:creationId xmlns:a16="http://schemas.microsoft.com/office/drawing/2014/main" id="{433F4D12-1F61-438B-A18F-A7B4EC91F9A2}"/>
              </a:ext>
            </a:extLst>
          </p:cNvPr>
          <p:cNvSpPr>
            <a:spLocks noGrp="1"/>
          </p:cNvSpPr>
          <p:nvPr>
            <p:ph idx="1"/>
          </p:nvPr>
        </p:nvSpPr>
        <p:spPr>
          <a:xfrm>
            <a:off x="6752301" y="1222791"/>
            <a:ext cx="3267598" cy="4412417"/>
          </a:xfrm>
        </p:spPr>
        <p:txBody>
          <a:bodyPr>
            <a:noAutofit/>
          </a:bodyPr>
          <a:lstStyle/>
          <a:p>
            <a:pPr>
              <a:lnSpc>
                <a:spcPct val="100000"/>
              </a:lnSpc>
              <a:buClr>
                <a:srgbClr val="549E39"/>
              </a:buClr>
              <a:defRPr/>
            </a:pPr>
            <a:r>
              <a:rPr lang="en-US" sz="2400" dirty="0" err="1">
                <a:solidFill>
                  <a:schemeClr val="tx1"/>
                </a:solidFill>
              </a:rPr>
              <a:t>Antecedentes</a:t>
            </a:r>
            <a:r>
              <a:rPr lang="en-US" sz="2400" dirty="0">
                <a:solidFill>
                  <a:schemeClr val="tx1"/>
                </a:solidFill>
              </a:rPr>
              <a:t> y </a:t>
            </a:r>
            <a:r>
              <a:rPr lang="en-US" sz="2400" dirty="0" err="1">
                <a:solidFill>
                  <a:schemeClr val="tx1"/>
                </a:solidFill>
              </a:rPr>
              <a:t>Justificación</a:t>
            </a:r>
            <a:endParaRPr lang="es-MX" sz="2400" dirty="0">
              <a:solidFill>
                <a:schemeClr val="tx1"/>
              </a:solidFill>
            </a:endParaRPr>
          </a:p>
          <a:p>
            <a:r>
              <a:rPr lang="es-MX" sz="2400" dirty="0">
                <a:solidFill>
                  <a:schemeClr val="tx1"/>
                </a:solidFill>
              </a:rPr>
              <a:t>Investigación previa</a:t>
            </a:r>
          </a:p>
          <a:p>
            <a:r>
              <a:rPr lang="es-MX" sz="2400" dirty="0">
                <a:solidFill>
                  <a:schemeClr val="tx1"/>
                </a:solidFill>
              </a:rPr>
              <a:t>Metodología</a:t>
            </a:r>
          </a:p>
          <a:p>
            <a:r>
              <a:rPr lang="es-MX" sz="2400" dirty="0">
                <a:solidFill>
                  <a:schemeClr val="tx1"/>
                </a:solidFill>
                <a:cs typeface="Times New Roman" panose="02020603050405020304" pitchFamily="18" charset="0"/>
              </a:rPr>
              <a:t>Diseño y Construcción</a:t>
            </a:r>
            <a:endParaRPr lang="es-MX" sz="2400" dirty="0">
              <a:solidFill>
                <a:schemeClr val="tx1"/>
              </a:solidFill>
            </a:endParaRPr>
          </a:p>
          <a:p>
            <a:r>
              <a:rPr lang="es-MX" sz="2400" dirty="0">
                <a:solidFill>
                  <a:schemeClr val="tx1"/>
                </a:solidFill>
              </a:rPr>
              <a:t>Pruebas y Resultados</a:t>
            </a:r>
          </a:p>
          <a:p>
            <a:r>
              <a:rPr lang="es-MX" sz="2400" dirty="0">
                <a:solidFill>
                  <a:schemeClr val="tx1"/>
                </a:solidFill>
              </a:rPr>
              <a:t>Conclusiones</a:t>
            </a:r>
          </a:p>
          <a:p>
            <a:r>
              <a:rPr lang="es-MX" sz="2400" dirty="0">
                <a:solidFill>
                  <a:schemeClr val="tx1"/>
                </a:solidFill>
              </a:rPr>
              <a:t>Recomendaciones</a:t>
            </a:r>
          </a:p>
        </p:txBody>
      </p:sp>
    </p:spTree>
    <p:extLst>
      <p:ext uri="{BB962C8B-B14F-4D97-AF65-F5344CB8AC3E}">
        <p14:creationId xmlns:p14="http://schemas.microsoft.com/office/powerpoint/2010/main" val="10231245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3361187" y="-319925"/>
            <a:ext cx="7315200" cy="1346897"/>
          </a:xfrm>
        </p:spPr>
        <p:txBody>
          <a:bodyPr/>
          <a:lstStyle/>
          <a:p>
            <a:r>
              <a:rPr lang="es-MX" sz="5400" dirty="0"/>
              <a:t>Diseño de flechas</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3729764" y="674166"/>
            <a:ext cx="6213168" cy="461665"/>
          </a:xfrm>
          <a:prstGeom prst="rect">
            <a:avLst/>
          </a:prstGeom>
          <a:noFill/>
        </p:spPr>
        <p:txBody>
          <a:bodyPr wrap="square" rtlCol="0">
            <a:spAutoFit/>
          </a:bodyPr>
          <a:lstStyle/>
          <a:p>
            <a:pPr algn="ctr"/>
            <a:r>
              <a:rPr lang="es-MX" sz="2400" b="1" dirty="0"/>
              <a:t>Módulo de desbobinado</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3" name="CuadroTexto 2">
            <a:extLst>
              <a:ext uri="{FF2B5EF4-FFF2-40B4-BE49-F238E27FC236}">
                <a16:creationId xmlns:a16="http://schemas.microsoft.com/office/drawing/2014/main" id="{FD207AE4-C2B9-4420-BE38-A83002074938}"/>
              </a:ext>
            </a:extLst>
          </p:cNvPr>
          <p:cNvSpPr txBox="1"/>
          <p:nvPr/>
        </p:nvSpPr>
        <p:spPr>
          <a:xfrm>
            <a:off x="2144915" y="1022691"/>
            <a:ext cx="1744708" cy="369332"/>
          </a:xfrm>
          <a:prstGeom prst="rect">
            <a:avLst/>
          </a:prstGeom>
          <a:noFill/>
        </p:spPr>
        <p:txBody>
          <a:bodyPr wrap="none" rtlCol="0">
            <a:spAutoFit/>
          </a:bodyPr>
          <a:lstStyle/>
          <a:p>
            <a:r>
              <a:rPr lang="es-MX" b="1" u="sng" dirty="0"/>
              <a:t>Rodillo superior</a:t>
            </a:r>
          </a:p>
        </p:txBody>
      </p:sp>
      <p:sp>
        <p:nvSpPr>
          <p:cNvPr id="7" name="CuadroTexto 6"/>
          <p:cNvSpPr txBox="1"/>
          <p:nvPr/>
        </p:nvSpPr>
        <p:spPr>
          <a:xfrm>
            <a:off x="2144915" y="1446258"/>
            <a:ext cx="1967205" cy="923330"/>
          </a:xfrm>
          <a:prstGeom prst="rect">
            <a:avLst/>
          </a:prstGeom>
          <a:noFill/>
        </p:spPr>
        <p:txBody>
          <a:bodyPr wrap="none" rtlCol="0">
            <a:spAutoFit/>
          </a:bodyPr>
          <a:lstStyle/>
          <a:p>
            <a:r>
              <a:rPr lang="es-ES" b="1" dirty="0"/>
              <a:t>Material :</a:t>
            </a:r>
            <a:r>
              <a:rPr lang="es-ES" dirty="0"/>
              <a:t>AISI1045</a:t>
            </a:r>
          </a:p>
          <a:p>
            <a:r>
              <a:rPr lang="es-ES" b="1" dirty="0" err="1"/>
              <a:t>Sy</a:t>
            </a:r>
            <a:r>
              <a:rPr lang="es-ES" b="1" dirty="0"/>
              <a:t>: </a:t>
            </a:r>
            <a:r>
              <a:rPr lang="es-ES" dirty="0"/>
              <a:t>65300 [psi]</a:t>
            </a:r>
          </a:p>
          <a:p>
            <a:r>
              <a:rPr lang="es-ES" b="1" dirty="0"/>
              <a:t>Su: </a:t>
            </a:r>
            <a:r>
              <a:rPr lang="es-ES" dirty="0"/>
              <a:t>84800[Psi]</a:t>
            </a:r>
            <a:endParaRPr lang="en-US" dirty="0"/>
          </a:p>
        </p:txBody>
      </p:sp>
      <p:pic>
        <p:nvPicPr>
          <p:cNvPr id="22" name="Imagen 21"/>
          <p:cNvPicPr>
            <a:picLocks noChangeAspect="1"/>
          </p:cNvPicPr>
          <p:nvPr/>
        </p:nvPicPr>
        <p:blipFill>
          <a:blip r:embed="rId3"/>
          <a:stretch>
            <a:fillRect/>
          </a:stretch>
        </p:blipFill>
        <p:spPr>
          <a:xfrm>
            <a:off x="7290372" y="2912763"/>
            <a:ext cx="4110972" cy="2974125"/>
          </a:xfrm>
          <a:prstGeom prst="rect">
            <a:avLst/>
          </a:prstGeom>
        </p:spPr>
      </p:pic>
      <mc:AlternateContent xmlns:mc="http://schemas.openxmlformats.org/markup-compatibility/2006" xmlns:a14="http://schemas.microsoft.com/office/drawing/2010/main">
        <mc:Choice Requires="a14">
          <p:sp>
            <p:nvSpPr>
              <p:cNvPr id="10" name="Rectángulo 9"/>
              <p:cNvSpPr/>
              <p:nvPr/>
            </p:nvSpPr>
            <p:spPr>
              <a:xfrm>
                <a:off x="1721782" y="2289821"/>
                <a:ext cx="4283877" cy="584775"/>
              </a:xfrm>
              <a:prstGeom prst="rect">
                <a:avLst/>
              </a:prstGeom>
            </p:spPr>
            <p:txBody>
              <a:bodyPr wrap="square">
                <a:spAutoFit/>
              </a:bodyPr>
              <a:lstStyle/>
              <a:p>
                <a:pPr>
                  <a:lnSpc>
                    <a:spcPct val="200000"/>
                  </a:lnSpc>
                  <a:spcAft>
                    <a:spcPts val="1000"/>
                  </a:spcAft>
                </a:pPr>
                <a14:m>
                  <m:oMath xmlns:m="http://schemas.openxmlformats.org/officeDocument/2006/math">
                    <m:sSub>
                      <m:sSubPr>
                        <m:ctrlPr>
                          <a:rPr lang="en-US" sz="1600" b="1" i="1">
                            <a:latin typeface="Cambria Math" panose="02040503050406030204" pitchFamily="18" charset="0"/>
                          </a:rPr>
                        </m:ctrlPr>
                      </m:sSubPr>
                      <m:e>
                        <m:r>
                          <a:rPr lang="en-US" sz="1600" b="1" i="1">
                            <a:latin typeface="Cambria Math" panose="02040503050406030204" pitchFamily="18" charset="0"/>
                          </a:rPr>
                          <m:t>𝑺</m:t>
                        </m:r>
                      </m:e>
                      <m:sub>
                        <m:r>
                          <a:rPr lang="en-US" sz="1600" b="1" i="1">
                            <a:latin typeface="Cambria Math" panose="02040503050406030204" pitchFamily="18" charset="0"/>
                          </a:rPr>
                          <m:t>𝒏</m:t>
                        </m:r>
                      </m:sub>
                    </m:sSub>
                  </m:oMath>
                </a14:m>
                <a:r>
                  <a:rPr lang="es-EC" sz="1600" b="1" spc="30" dirty="0">
                    <a:ea typeface="Calibri" panose="020F0502020204030204" pitchFamily="34" charset="0"/>
                  </a:rPr>
                  <a:t>: Resistencia básica de fatiga ejes </a:t>
                </a:r>
                <a:endParaRPr lang="en-US" sz="1600" b="1" spc="30" dirty="0">
                  <a:ea typeface="Calibri" panose="020F0502020204030204" pitchFamily="34"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1721782" y="2289821"/>
                <a:ext cx="4283877" cy="584775"/>
              </a:xfrm>
              <a:prstGeom prst="rect">
                <a:avLst/>
              </a:prstGeom>
              <a:blipFill>
                <a:blip r:embed="rId4"/>
                <a:stretch>
                  <a:fillRect b="-10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ángulo 13"/>
              <p:cNvSpPr/>
              <p:nvPr/>
            </p:nvSpPr>
            <p:spPr>
              <a:xfrm>
                <a:off x="2967023" y="6132847"/>
                <a:ext cx="1525482"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𝑛</m:t>
                        </m:r>
                      </m:sub>
                    </m:sSub>
                  </m:oMath>
                </a14:m>
                <a:r>
                  <a:rPr lang="en-US" dirty="0"/>
                  <a:t>=32638[Psi]</a:t>
                </a:r>
              </a:p>
            </p:txBody>
          </p:sp>
        </mc:Choice>
        <mc:Fallback xmlns="">
          <p:sp>
            <p:nvSpPr>
              <p:cNvPr id="14" name="Rectángulo 13"/>
              <p:cNvSpPr>
                <a:spLocks noRot="1" noChangeAspect="1" noMove="1" noResize="1" noEditPoints="1" noAdjustHandles="1" noChangeArrowheads="1" noChangeShapeType="1" noTextEdit="1"/>
              </p:cNvSpPr>
              <p:nvPr/>
            </p:nvSpPr>
            <p:spPr>
              <a:xfrm>
                <a:off x="2967023" y="6132847"/>
                <a:ext cx="1525482" cy="369332"/>
              </a:xfrm>
              <a:prstGeom prst="rect">
                <a:avLst/>
              </a:prstGeom>
              <a:blipFill>
                <a:blip r:embed="rId5"/>
                <a:stretch>
                  <a:fillRect t="-8197" r="-3200" b="-24590"/>
                </a:stretch>
              </a:blipFill>
            </p:spPr>
            <p:txBody>
              <a:bodyPr/>
              <a:lstStyle/>
              <a:p>
                <a:r>
                  <a:rPr lang="en-US">
                    <a:noFill/>
                  </a:rPr>
                  <a:t> </a:t>
                </a:r>
              </a:p>
            </p:txBody>
          </p:sp>
        </mc:Fallback>
      </mc:AlternateContent>
      <p:pic>
        <p:nvPicPr>
          <p:cNvPr id="28" name="Imagen 27"/>
          <p:cNvPicPr>
            <a:picLocks noChangeAspect="1"/>
          </p:cNvPicPr>
          <p:nvPr/>
        </p:nvPicPr>
        <p:blipFill>
          <a:blip r:embed="rId6"/>
          <a:stretch>
            <a:fillRect/>
          </a:stretch>
        </p:blipFill>
        <p:spPr>
          <a:xfrm>
            <a:off x="1721782" y="2912763"/>
            <a:ext cx="5114566" cy="2974125"/>
          </a:xfrm>
          <a:prstGeom prst="rect">
            <a:avLst/>
          </a:prstGeom>
        </p:spPr>
      </p:pic>
      <mc:AlternateContent xmlns:mc="http://schemas.openxmlformats.org/markup-compatibility/2006" xmlns:a14="http://schemas.microsoft.com/office/drawing/2010/main">
        <mc:Choice Requires="a14">
          <p:sp>
            <p:nvSpPr>
              <p:cNvPr id="18" name="Rectángulo 17"/>
              <p:cNvSpPr/>
              <p:nvPr/>
            </p:nvSpPr>
            <p:spPr>
              <a:xfrm>
                <a:off x="8079882" y="1169411"/>
                <a:ext cx="2269660" cy="36933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𝑠</m:t>
                        </m:r>
                      </m:sub>
                    </m:sSub>
                  </m:oMath>
                </a14:m>
                <a:r>
                  <a:rPr lang="en-US" dirty="0"/>
                  <a:t>: </a:t>
                </a:r>
                <a:r>
                  <a:rPr lang="en-US" b="1" dirty="0"/>
                  <a:t>Factor de </a:t>
                </a:r>
                <a:r>
                  <a:rPr lang="en-US" b="1" dirty="0" err="1"/>
                  <a:t>tamaño</a:t>
                </a:r>
                <a:endParaRPr lang="en-US" b="1" dirty="0"/>
              </a:p>
            </p:txBody>
          </p:sp>
        </mc:Choice>
        <mc:Fallback xmlns="">
          <p:sp>
            <p:nvSpPr>
              <p:cNvPr id="18" name="Rectángulo 17"/>
              <p:cNvSpPr>
                <a:spLocks noRot="1" noChangeAspect="1" noMove="1" noResize="1" noEditPoints="1" noAdjustHandles="1" noChangeArrowheads="1" noChangeShapeType="1" noTextEdit="1"/>
              </p:cNvSpPr>
              <p:nvPr/>
            </p:nvSpPr>
            <p:spPr>
              <a:xfrm>
                <a:off x="8079882" y="1169411"/>
                <a:ext cx="2269660" cy="369332"/>
              </a:xfrm>
              <a:prstGeom prst="rect">
                <a:avLst/>
              </a:prstGeom>
              <a:blipFill>
                <a:blip r:embed="rId7"/>
                <a:stretch>
                  <a:fillRect t="-10000" r="-1877" b="-2666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Rectángulo 18"/>
              <p:cNvSpPr/>
              <p:nvPr/>
            </p:nvSpPr>
            <p:spPr>
              <a:xfrm>
                <a:off x="8895607" y="6132847"/>
                <a:ext cx="1038361" cy="36933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𝑠</m:t>
                        </m:r>
                      </m:sub>
                    </m:sSub>
                  </m:oMath>
                </a14:m>
                <a:r>
                  <a:rPr lang="en-US" dirty="0"/>
                  <a:t>=0.876</a:t>
                </a:r>
              </a:p>
            </p:txBody>
          </p:sp>
        </mc:Choice>
        <mc:Fallback xmlns="">
          <p:sp>
            <p:nvSpPr>
              <p:cNvPr id="19" name="Rectángulo 18"/>
              <p:cNvSpPr>
                <a:spLocks noRot="1" noChangeAspect="1" noMove="1" noResize="1" noEditPoints="1" noAdjustHandles="1" noChangeArrowheads="1" noChangeShapeType="1" noTextEdit="1"/>
              </p:cNvSpPr>
              <p:nvPr/>
            </p:nvSpPr>
            <p:spPr>
              <a:xfrm>
                <a:off x="8895607" y="6132847"/>
                <a:ext cx="1038361" cy="369332"/>
              </a:xfrm>
              <a:prstGeom prst="rect">
                <a:avLst/>
              </a:prstGeom>
              <a:blipFill>
                <a:blip r:embed="rId8"/>
                <a:stretch>
                  <a:fillRect t="-8197" r="-4678" b="-24590"/>
                </a:stretch>
              </a:blipFill>
            </p:spPr>
            <p:txBody>
              <a:bodyPr/>
              <a:lstStyle/>
              <a:p>
                <a:r>
                  <a:rPr lang="en-US">
                    <a:noFill/>
                  </a:rPr>
                  <a:t> </a:t>
                </a:r>
              </a:p>
            </p:txBody>
          </p:sp>
        </mc:Fallback>
      </mc:AlternateContent>
      <p:sp>
        <p:nvSpPr>
          <p:cNvPr id="20" name="Rectángulo 19"/>
          <p:cNvSpPr/>
          <p:nvPr/>
        </p:nvSpPr>
        <p:spPr>
          <a:xfrm>
            <a:off x="1843581" y="5757295"/>
            <a:ext cx="3202800" cy="375552"/>
          </a:xfrm>
          <a:prstGeom prst="rect">
            <a:avLst/>
          </a:prstGeom>
        </p:spPr>
        <p:txBody>
          <a:bodyPr wrap="none">
            <a:spAutoFit/>
          </a:bodyPr>
          <a:lstStyle/>
          <a:p>
            <a:pPr marR="547370" algn="just">
              <a:lnSpc>
                <a:spcPct val="150000"/>
              </a:lnSpc>
              <a:spcBef>
                <a:spcPts val="1000"/>
              </a:spcBef>
              <a:spcAft>
                <a:spcPts val="800"/>
              </a:spcAft>
            </a:pPr>
            <a:r>
              <a:rPr lang="es-EC" sz="1400" i="1" dirty="0">
                <a:latin typeface="Arial" panose="020B0604020202020204" pitchFamily="34" charset="0"/>
                <a:ea typeface="Calibri" panose="020F0502020204030204" pitchFamily="34" charset="0"/>
                <a:cs typeface="Times New Roman" panose="02020603050405020304" pitchFamily="18" charset="0"/>
              </a:rPr>
              <a:t>Nota. </a:t>
            </a:r>
            <a:r>
              <a:rPr lang="es-EC" sz="1400" dirty="0">
                <a:latin typeface="Arial" panose="020B0604020202020204" pitchFamily="34" charset="0"/>
                <a:ea typeface="Calibri" panose="020F0502020204030204" pitchFamily="34" charset="0"/>
                <a:cs typeface="Times New Roman" panose="02020603050405020304" pitchFamily="18" charset="0"/>
              </a:rPr>
              <a:t>Obtenido de (</a:t>
            </a:r>
            <a:r>
              <a:rPr lang="es-EC" sz="1400" dirty="0" err="1">
                <a:latin typeface="Arial" panose="020B0604020202020204" pitchFamily="34" charset="0"/>
                <a:ea typeface="Calibri" panose="020F0502020204030204" pitchFamily="34" charset="0"/>
                <a:cs typeface="Times New Roman" panose="02020603050405020304" pitchFamily="18" charset="0"/>
              </a:rPr>
              <a:t>Mott</a:t>
            </a:r>
            <a:r>
              <a:rPr lang="es-EC" sz="1400" dirty="0">
                <a:latin typeface="Arial" panose="020B0604020202020204" pitchFamily="34" charset="0"/>
                <a:ea typeface="Calibri" panose="020F0502020204030204" pitchFamily="34" charset="0"/>
                <a:cs typeface="Times New Roman" panose="02020603050405020304" pitchFamily="18" charset="0"/>
              </a:rPr>
              <a:t>, 2018)</a:t>
            </a:r>
            <a:endParaRPr lang="en-US" sz="1400" i="1" dirty="0">
              <a:latin typeface="Arial" panose="020B0604020202020204" pitchFamily="34" charset="0"/>
              <a:ea typeface="Calibri" panose="020F0502020204030204" pitchFamily="34" charset="0"/>
              <a:cs typeface="Times New Roman" panose="02020603050405020304" pitchFamily="18" charset="0"/>
            </a:endParaRPr>
          </a:p>
        </p:txBody>
      </p:sp>
      <p:sp>
        <p:nvSpPr>
          <p:cNvPr id="30" name="Rectángulo 29"/>
          <p:cNvSpPr/>
          <p:nvPr/>
        </p:nvSpPr>
        <p:spPr>
          <a:xfrm>
            <a:off x="7610424" y="5820467"/>
            <a:ext cx="2854949" cy="335156"/>
          </a:xfrm>
          <a:prstGeom prst="rect">
            <a:avLst/>
          </a:prstGeom>
        </p:spPr>
        <p:txBody>
          <a:bodyPr wrap="none">
            <a:spAutoFit/>
          </a:bodyPr>
          <a:lstStyle/>
          <a:p>
            <a:pPr marR="547370" algn="just">
              <a:lnSpc>
                <a:spcPct val="150000"/>
              </a:lnSpc>
              <a:spcBef>
                <a:spcPts val="1000"/>
              </a:spcBef>
              <a:spcAft>
                <a:spcPts val="800"/>
              </a:spcAft>
            </a:pPr>
            <a:r>
              <a:rPr lang="es-EC" sz="1200" i="1" dirty="0">
                <a:latin typeface="Arial" panose="020B0604020202020204" pitchFamily="34" charset="0"/>
                <a:ea typeface="Calibri" panose="020F0502020204030204" pitchFamily="34" charset="0"/>
                <a:cs typeface="Times New Roman" panose="02020603050405020304" pitchFamily="18" charset="0"/>
              </a:rPr>
              <a:t>Nota. </a:t>
            </a:r>
            <a:r>
              <a:rPr lang="es-EC" sz="1200" dirty="0">
                <a:latin typeface="Arial" panose="020B0604020202020204" pitchFamily="34" charset="0"/>
                <a:ea typeface="Calibri" panose="020F0502020204030204" pitchFamily="34" charset="0"/>
                <a:cs typeface="Times New Roman" panose="02020603050405020304" pitchFamily="18" charset="0"/>
              </a:rPr>
              <a:t>Obtenido de (</a:t>
            </a:r>
            <a:r>
              <a:rPr lang="es-EC" sz="1200" dirty="0" err="1">
                <a:latin typeface="Arial" panose="020B0604020202020204" pitchFamily="34" charset="0"/>
                <a:ea typeface="Calibri" panose="020F0502020204030204" pitchFamily="34" charset="0"/>
                <a:cs typeface="Times New Roman" panose="02020603050405020304" pitchFamily="18" charset="0"/>
              </a:rPr>
              <a:t>Mott</a:t>
            </a:r>
            <a:r>
              <a:rPr lang="es-EC" sz="1200" dirty="0">
                <a:latin typeface="Arial" panose="020B0604020202020204" pitchFamily="34" charset="0"/>
                <a:ea typeface="Calibri" panose="020F0502020204030204" pitchFamily="34" charset="0"/>
                <a:cs typeface="Times New Roman" panose="02020603050405020304" pitchFamily="18" charset="0"/>
              </a:rPr>
              <a:t>, 2018)</a:t>
            </a:r>
            <a:endParaRPr lang="en-US" sz="1200" i="1"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35DC6CE-A19C-4204-A29B-162E6FC4B4EE}"/>
              </a:ext>
            </a:extLst>
          </p:cNvPr>
          <p:cNvPicPr>
            <a:picLocks noChangeAspect="1"/>
          </p:cNvPicPr>
          <p:nvPr/>
        </p:nvPicPr>
        <p:blipFill rotWithShape="1">
          <a:blip r:embed="rId9"/>
          <a:srcRect/>
          <a:stretch/>
        </p:blipFill>
        <p:spPr>
          <a:xfrm>
            <a:off x="7869145" y="1585300"/>
            <a:ext cx="2953426" cy="924551"/>
          </a:xfrm>
          <a:prstGeom prst="rect">
            <a:avLst/>
          </a:prstGeom>
        </p:spPr>
      </p:pic>
      <p:sp>
        <p:nvSpPr>
          <p:cNvPr id="21" name="CuadroTexto 20">
            <a:extLst>
              <a:ext uri="{FF2B5EF4-FFF2-40B4-BE49-F238E27FC236}">
                <a16:creationId xmlns:a16="http://schemas.microsoft.com/office/drawing/2014/main" id="{1CC9D647-32BB-4BD9-91F4-9EB3CA0BCED0}"/>
              </a:ext>
            </a:extLst>
          </p:cNvPr>
          <p:cNvSpPr txBox="1"/>
          <p:nvPr/>
        </p:nvSpPr>
        <p:spPr>
          <a:xfrm>
            <a:off x="7869145" y="2511836"/>
            <a:ext cx="6099858" cy="335156"/>
          </a:xfrm>
          <a:prstGeom prst="rect">
            <a:avLst/>
          </a:prstGeom>
          <a:noFill/>
        </p:spPr>
        <p:txBody>
          <a:bodyPr wrap="square">
            <a:spAutoFit/>
          </a:bodyPr>
          <a:lstStyle/>
          <a:p>
            <a:pPr marR="547370" algn="just">
              <a:lnSpc>
                <a:spcPct val="150000"/>
              </a:lnSpc>
              <a:spcBef>
                <a:spcPts val="1000"/>
              </a:spcBef>
              <a:spcAft>
                <a:spcPts val="800"/>
              </a:spcAft>
            </a:pPr>
            <a:r>
              <a:rPr lang="es-EC" sz="1200" i="1" dirty="0">
                <a:latin typeface="Arial" panose="020B0604020202020204" pitchFamily="34" charset="0"/>
                <a:ea typeface="Calibri" panose="020F0502020204030204" pitchFamily="34" charset="0"/>
                <a:cs typeface="Times New Roman" panose="02020603050405020304" pitchFamily="18" charset="0"/>
              </a:rPr>
              <a:t>Nota. </a:t>
            </a:r>
            <a:r>
              <a:rPr lang="es-EC" sz="1200" dirty="0">
                <a:latin typeface="Arial" panose="020B0604020202020204" pitchFamily="34" charset="0"/>
                <a:ea typeface="Calibri" panose="020F0502020204030204" pitchFamily="34" charset="0"/>
                <a:cs typeface="Times New Roman" panose="02020603050405020304" pitchFamily="18" charset="0"/>
              </a:rPr>
              <a:t>Obtenido de (</a:t>
            </a:r>
            <a:r>
              <a:rPr lang="es-EC" sz="1200" dirty="0" err="1">
                <a:latin typeface="Arial" panose="020B0604020202020204" pitchFamily="34" charset="0"/>
                <a:ea typeface="Calibri" panose="020F0502020204030204" pitchFamily="34" charset="0"/>
                <a:cs typeface="Times New Roman" panose="02020603050405020304" pitchFamily="18" charset="0"/>
              </a:rPr>
              <a:t>Mott</a:t>
            </a:r>
            <a:r>
              <a:rPr lang="es-EC" sz="1200" dirty="0">
                <a:latin typeface="Arial" panose="020B0604020202020204" pitchFamily="34" charset="0"/>
                <a:ea typeface="Calibri" panose="020F0502020204030204" pitchFamily="34" charset="0"/>
                <a:cs typeface="Times New Roman" panose="02020603050405020304" pitchFamily="18" charset="0"/>
              </a:rPr>
              <a:t>, 2018)</a:t>
            </a:r>
            <a:endParaRPr lang="en-US" sz="1200" i="1"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CuadroTexto 3"/>
          <p:cNvSpPr txBox="1"/>
          <p:nvPr/>
        </p:nvSpPr>
        <p:spPr>
          <a:xfrm>
            <a:off x="10054574" y="6105134"/>
            <a:ext cx="1906612" cy="369332"/>
          </a:xfrm>
          <a:prstGeom prst="rect">
            <a:avLst/>
          </a:prstGeom>
          <a:noFill/>
        </p:spPr>
        <p:txBody>
          <a:bodyPr wrap="none" rtlCol="0">
            <a:spAutoFit/>
          </a:bodyPr>
          <a:lstStyle/>
          <a:p>
            <a:r>
              <a:rPr lang="es-ES" u="sng" dirty="0" smtClean="0"/>
              <a:t>Rodillo reutilizado</a:t>
            </a:r>
            <a:endParaRPr lang="en-US" u="sng" dirty="0"/>
          </a:p>
        </p:txBody>
      </p:sp>
    </p:spTree>
    <p:extLst>
      <p:ext uri="{BB962C8B-B14F-4D97-AF65-F5344CB8AC3E}">
        <p14:creationId xmlns:p14="http://schemas.microsoft.com/office/powerpoint/2010/main" val="5748606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3033546" y="-230296"/>
            <a:ext cx="7315200" cy="1346897"/>
          </a:xfrm>
        </p:spPr>
        <p:txBody>
          <a:bodyPr/>
          <a:lstStyle/>
          <a:p>
            <a:r>
              <a:rPr lang="es-MX" sz="5400" dirty="0"/>
              <a:t>Diseño de flechas</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3490643" y="654936"/>
            <a:ext cx="6213168" cy="461665"/>
          </a:xfrm>
          <a:prstGeom prst="rect">
            <a:avLst/>
          </a:prstGeom>
          <a:noFill/>
        </p:spPr>
        <p:txBody>
          <a:bodyPr wrap="square" rtlCol="0">
            <a:spAutoFit/>
          </a:bodyPr>
          <a:lstStyle/>
          <a:p>
            <a:pPr algn="ctr"/>
            <a:r>
              <a:rPr lang="es-MX" sz="2400" b="1" dirty="0"/>
              <a:t>Módulo de desbobinado</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mc:AlternateContent xmlns:mc="http://schemas.openxmlformats.org/markup-compatibility/2006">
        <mc:Choice xmlns:a14="http://schemas.microsoft.com/office/drawing/2010/main" Requires="a14">
          <p:graphicFrame>
            <p:nvGraphicFramePr>
              <p:cNvPr id="4" name="Tabla 3"/>
              <p:cNvGraphicFramePr>
                <a:graphicFrameLocks noGrp="1"/>
              </p:cNvGraphicFramePr>
              <p:nvPr>
                <p:extLst>
                  <p:ext uri="{D42A27DB-BD31-4B8C-83A1-F6EECF244321}">
                    <p14:modId xmlns:p14="http://schemas.microsoft.com/office/powerpoint/2010/main" val="1088755435"/>
                  </p:ext>
                </p:extLst>
              </p:nvPr>
            </p:nvGraphicFramePr>
            <p:xfrm>
              <a:off x="2027642" y="1293177"/>
              <a:ext cx="2569253" cy="2158748"/>
            </p:xfrm>
            <a:graphic>
              <a:graphicData uri="http://schemas.openxmlformats.org/drawingml/2006/table">
                <a:tbl>
                  <a:tblPr firstRow="1" firstCol="1" bandRow="1">
                    <a:tableStyleId>{5C22544A-7EE6-4342-B048-85BDC9FD1C3A}</a:tableStyleId>
                  </a:tblPr>
                  <a:tblGrid>
                    <a:gridCol w="1212402">
                      <a:extLst>
                        <a:ext uri="{9D8B030D-6E8A-4147-A177-3AD203B41FA5}">
                          <a16:colId xmlns:a16="http://schemas.microsoft.com/office/drawing/2014/main" val="2372016149"/>
                        </a:ext>
                      </a:extLst>
                    </a:gridCol>
                    <a:gridCol w="1356851">
                      <a:extLst>
                        <a:ext uri="{9D8B030D-6E8A-4147-A177-3AD203B41FA5}">
                          <a16:colId xmlns:a16="http://schemas.microsoft.com/office/drawing/2014/main" val="2025596178"/>
                        </a:ext>
                      </a:extLst>
                    </a:gridCol>
                  </a:tblGrid>
                  <a:tr h="374523">
                    <a:tc>
                      <a:txBody>
                        <a:bodyPr/>
                        <a:lstStyle/>
                        <a:p>
                          <a:pPr marL="0" marR="0" indent="0" algn="ctr">
                            <a:lnSpc>
                              <a:spcPct val="100000"/>
                            </a:lnSpc>
                            <a:spcBef>
                              <a:spcPts val="0"/>
                            </a:spcBef>
                            <a:spcAft>
                              <a:spcPts val="0"/>
                            </a:spcAft>
                          </a:pPr>
                          <a:r>
                            <a:rPr lang="en-US" sz="1600" dirty="0" err="1">
                              <a:effectLst/>
                            </a:rPr>
                            <a:t>Confiabilidad</a:t>
                          </a:r>
                          <a:r>
                            <a:rPr lang="en-US" sz="1600" dirty="0">
                              <a:effectLst/>
                            </a:rPr>
                            <a:t> </a:t>
                          </a:r>
                          <a:r>
                            <a:rPr lang="en-US" sz="1600" dirty="0" err="1">
                              <a:effectLst/>
                            </a:rPr>
                            <a:t>deseada</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rPr>
                                    </m:ctrlPr>
                                  </m:sSubPr>
                                  <m:e>
                                    <m:r>
                                      <a:rPr lang="en-US" sz="1600">
                                        <a:effectLst/>
                                        <a:latin typeface="Cambria Math" panose="02040503050406030204" pitchFamily="18" charset="0"/>
                                      </a:rPr>
                                      <m:t>𝑪</m:t>
                                    </m:r>
                                  </m:e>
                                  <m:sub>
                                    <m:r>
                                      <a:rPr lang="en-US" sz="1600">
                                        <a:effectLst/>
                                        <a:latin typeface="Cambria Math" panose="02040503050406030204" pitchFamily="18" charset="0"/>
                                      </a:rPr>
                                      <m:t>𝑹</m:t>
                                    </m:r>
                                  </m:sub>
                                </m:sSub>
                              </m:oMath>
                            </m:oMathPara>
                          </a14:m>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0659659"/>
                      </a:ext>
                    </a:extLst>
                  </a:tr>
                  <a:tr h="320832">
                    <a:tc>
                      <a:txBody>
                        <a:bodyPr/>
                        <a:lstStyle/>
                        <a:p>
                          <a:pPr marL="0" marR="0" indent="0" algn="ctr">
                            <a:lnSpc>
                              <a:spcPct val="200000"/>
                            </a:lnSpc>
                            <a:spcBef>
                              <a:spcPts val="0"/>
                            </a:spcBef>
                            <a:spcAft>
                              <a:spcPts val="0"/>
                            </a:spcAft>
                          </a:pPr>
                          <a:r>
                            <a:rPr lang="en-US" sz="1600" dirty="0">
                              <a:effectLst/>
                            </a:rPr>
                            <a:t>0.5</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n-US" sz="1600" dirty="0">
                              <a:effectLst/>
                            </a:rPr>
                            <a:t>1.0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7277"/>
                      </a:ext>
                    </a:extLst>
                  </a:tr>
                  <a:tr h="320832">
                    <a:tc>
                      <a:txBody>
                        <a:bodyPr/>
                        <a:lstStyle/>
                        <a:p>
                          <a:pPr marL="0" marR="0" indent="0" algn="ctr">
                            <a:lnSpc>
                              <a:spcPct val="200000"/>
                            </a:lnSpc>
                            <a:spcBef>
                              <a:spcPts val="0"/>
                            </a:spcBef>
                            <a:spcAft>
                              <a:spcPts val="0"/>
                            </a:spcAft>
                          </a:pPr>
                          <a:r>
                            <a:rPr lang="en-US" sz="1600" dirty="0">
                              <a:effectLst/>
                            </a:rPr>
                            <a:t>0.90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marL="0" marR="0" indent="0" algn="ctr">
                            <a:lnSpc>
                              <a:spcPct val="200000"/>
                            </a:lnSpc>
                            <a:spcBef>
                              <a:spcPts val="0"/>
                            </a:spcBef>
                            <a:spcAft>
                              <a:spcPts val="0"/>
                            </a:spcAft>
                          </a:pPr>
                          <a:r>
                            <a:rPr lang="en-US" sz="1600" dirty="0">
                              <a:effectLst/>
                            </a:rPr>
                            <a:t>0.9</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4262125427"/>
                      </a:ext>
                    </a:extLst>
                  </a:tr>
                  <a:tr h="320832">
                    <a:tc>
                      <a:txBody>
                        <a:bodyPr/>
                        <a:lstStyle/>
                        <a:p>
                          <a:pPr marL="0" marR="0" indent="0" algn="ctr">
                            <a:lnSpc>
                              <a:spcPct val="200000"/>
                            </a:lnSpc>
                            <a:spcBef>
                              <a:spcPts val="0"/>
                            </a:spcBef>
                            <a:spcAft>
                              <a:spcPts val="0"/>
                            </a:spcAft>
                          </a:pPr>
                          <a:r>
                            <a:rPr lang="en-US" sz="1600" dirty="0">
                              <a:effectLst/>
                            </a:rPr>
                            <a:t>0.99</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n-US" sz="1600" dirty="0">
                              <a:effectLst/>
                            </a:rPr>
                            <a:t>0.81</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0142395"/>
                      </a:ext>
                    </a:extLst>
                  </a:tr>
                  <a:tr h="320832">
                    <a:tc>
                      <a:txBody>
                        <a:bodyPr/>
                        <a:lstStyle/>
                        <a:p>
                          <a:pPr marL="0" marR="0" indent="0" algn="ctr">
                            <a:lnSpc>
                              <a:spcPct val="200000"/>
                            </a:lnSpc>
                            <a:spcBef>
                              <a:spcPts val="0"/>
                            </a:spcBef>
                            <a:spcAft>
                              <a:spcPts val="0"/>
                            </a:spcAft>
                          </a:pPr>
                          <a:r>
                            <a:rPr lang="en-US" sz="1600">
                              <a:effectLst/>
                            </a:rPr>
                            <a:t>0.999</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n-US" sz="1600" dirty="0">
                              <a:effectLst/>
                            </a:rPr>
                            <a:t>075</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3651314"/>
                      </a:ext>
                    </a:extLst>
                  </a:tr>
                </a:tbl>
              </a:graphicData>
            </a:graphic>
          </p:graphicFrame>
        </mc:Choice>
        <mc:Fallback>
          <p:graphicFrame>
            <p:nvGraphicFramePr>
              <p:cNvPr id="4" name="Tabla 3"/>
              <p:cNvGraphicFramePr>
                <a:graphicFrameLocks noGrp="1"/>
              </p:cNvGraphicFramePr>
              <p:nvPr>
                <p:extLst>
                  <p:ext uri="{D42A27DB-BD31-4B8C-83A1-F6EECF244321}">
                    <p14:modId xmlns:p14="http://schemas.microsoft.com/office/powerpoint/2010/main" val="1088755435"/>
                  </p:ext>
                </p:extLst>
              </p:nvPr>
            </p:nvGraphicFramePr>
            <p:xfrm>
              <a:off x="2027642" y="1293177"/>
              <a:ext cx="2569253" cy="2158748"/>
            </p:xfrm>
            <a:graphic>
              <a:graphicData uri="http://schemas.openxmlformats.org/drawingml/2006/table">
                <a:tbl>
                  <a:tblPr firstRow="1" firstCol="1" bandRow="1">
                    <a:tableStyleId>{5C22544A-7EE6-4342-B048-85BDC9FD1C3A}</a:tableStyleId>
                  </a:tblPr>
                  <a:tblGrid>
                    <a:gridCol w="1212402">
                      <a:extLst>
                        <a:ext uri="{9D8B030D-6E8A-4147-A177-3AD203B41FA5}">
                          <a16:colId xmlns:a16="http://schemas.microsoft.com/office/drawing/2014/main" val="2372016149"/>
                        </a:ext>
                      </a:extLst>
                    </a:gridCol>
                    <a:gridCol w="1356851">
                      <a:extLst>
                        <a:ext uri="{9D8B030D-6E8A-4147-A177-3AD203B41FA5}">
                          <a16:colId xmlns:a16="http://schemas.microsoft.com/office/drawing/2014/main" val="2025596178"/>
                        </a:ext>
                      </a:extLst>
                    </a:gridCol>
                  </a:tblGrid>
                  <a:tr h="487680">
                    <a:tc>
                      <a:txBody>
                        <a:bodyPr/>
                        <a:lstStyle/>
                        <a:p>
                          <a:pPr marL="0" marR="0" indent="0" algn="ctr">
                            <a:lnSpc>
                              <a:spcPct val="100000"/>
                            </a:lnSpc>
                            <a:spcBef>
                              <a:spcPts val="0"/>
                            </a:spcBef>
                            <a:spcAft>
                              <a:spcPts val="0"/>
                            </a:spcAft>
                          </a:pPr>
                          <a:r>
                            <a:rPr lang="en-US" sz="1600" dirty="0" err="1">
                              <a:effectLst/>
                            </a:rPr>
                            <a:t>Confiabilidad</a:t>
                          </a:r>
                          <a:r>
                            <a:rPr lang="en-US" sz="1600" dirty="0">
                              <a:effectLst/>
                            </a:rPr>
                            <a:t> </a:t>
                          </a:r>
                          <a:r>
                            <a:rPr lang="en-US" sz="1600" dirty="0" err="1">
                              <a:effectLst/>
                            </a:rPr>
                            <a:t>deseada</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90135" t="-12500" r="-1794" b="-368750"/>
                          </a:stretch>
                        </a:blipFill>
                      </a:tcPr>
                    </a:tc>
                    <a:extLst>
                      <a:ext uri="{0D108BD9-81ED-4DB2-BD59-A6C34878D82A}">
                        <a16:rowId xmlns:a16="http://schemas.microsoft.com/office/drawing/2014/main" val="3030659659"/>
                      </a:ext>
                    </a:extLst>
                  </a:tr>
                  <a:tr h="417767">
                    <a:tc>
                      <a:txBody>
                        <a:bodyPr/>
                        <a:lstStyle/>
                        <a:p>
                          <a:pPr marL="0" marR="0" indent="0" algn="ctr">
                            <a:lnSpc>
                              <a:spcPct val="200000"/>
                            </a:lnSpc>
                            <a:spcBef>
                              <a:spcPts val="0"/>
                            </a:spcBef>
                            <a:spcAft>
                              <a:spcPts val="0"/>
                            </a:spcAft>
                          </a:pPr>
                          <a:r>
                            <a:rPr lang="en-US" sz="1600" dirty="0">
                              <a:effectLst/>
                            </a:rPr>
                            <a:t>0.5</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n-US" sz="1600" dirty="0">
                              <a:effectLst/>
                            </a:rPr>
                            <a:t>1.0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7277"/>
                      </a:ext>
                    </a:extLst>
                  </a:tr>
                  <a:tr h="417767">
                    <a:tc>
                      <a:txBody>
                        <a:bodyPr/>
                        <a:lstStyle/>
                        <a:p>
                          <a:pPr marL="0" marR="0" indent="0" algn="ctr">
                            <a:lnSpc>
                              <a:spcPct val="200000"/>
                            </a:lnSpc>
                            <a:spcBef>
                              <a:spcPts val="0"/>
                            </a:spcBef>
                            <a:spcAft>
                              <a:spcPts val="0"/>
                            </a:spcAft>
                          </a:pPr>
                          <a:r>
                            <a:rPr lang="en-US" sz="1600" dirty="0">
                              <a:effectLst/>
                            </a:rPr>
                            <a:t>0.90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marL="0" marR="0" indent="0" algn="ctr">
                            <a:lnSpc>
                              <a:spcPct val="200000"/>
                            </a:lnSpc>
                            <a:spcBef>
                              <a:spcPts val="0"/>
                            </a:spcBef>
                            <a:spcAft>
                              <a:spcPts val="0"/>
                            </a:spcAft>
                          </a:pPr>
                          <a:r>
                            <a:rPr lang="en-US" sz="1600" dirty="0">
                              <a:effectLst/>
                            </a:rPr>
                            <a:t>0.9</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4262125427"/>
                      </a:ext>
                    </a:extLst>
                  </a:tr>
                  <a:tr h="417767">
                    <a:tc>
                      <a:txBody>
                        <a:bodyPr/>
                        <a:lstStyle/>
                        <a:p>
                          <a:pPr marL="0" marR="0" indent="0" algn="ctr">
                            <a:lnSpc>
                              <a:spcPct val="200000"/>
                            </a:lnSpc>
                            <a:spcBef>
                              <a:spcPts val="0"/>
                            </a:spcBef>
                            <a:spcAft>
                              <a:spcPts val="0"/>
                            </a:spcAft>
                          </a:pPr>
                          <a:r>
                            <a:rPr lang="en-US" sz="1600" dirty="0">
                              <a:effectLst/>
                            </a:rPr>
                            <a:t>0.99</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n-US" sz="1600" dirty="0">
                              <a:effectLst/>
                            </a:rPr>
                            <a:t>0.81</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0142395"/>
                      </a:ext>
                    </a:extLst>
                  </a:tr>
                  <a:tr h="417767">
                    <a:tc>
                      <a:txBody>
                        <a:bodyPr/>
                        <a:lstStyle/>
                        <a:p>
                          <a:pPr marL="0" marR="0" indent="0" algn="ctr">
                            <a:lnSpc>
                              <a:spcPct val="200000"/>
                            </a:lnSpc>
                            <a:spcBef>
                              <a:spcPts val="0"/>
                            </a:spcBef>
                            <a:spcAft>
                              <a:spcPts val="0"/>
                            </a:spcAft>
                          </a:pPr>
                          <a:r>
                            <a:rPr lang="en-US" sz="1600">
                              <a:effectLst/>
                            </a:rPr>
                            <a:t>0.999</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200000"/>
                            </a:lnSpc>
                            <a:spcBef>
                              <a:spcPts val="0"/>
                            </a:spcBef>
                            <a:spcAft>
                              <a:spcPts val="0"/>
                            </a:spcAft>
                          </a:pPr>
                          <a:r>
                            <a:rPr lang="en-US" sz="1600" dirty="0">
                              <a:effectLst/>
                            </a:rPr>
                            <a:t>075</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3651314"/>
                      </a:ext>
                    </a:extLst>
                  </a:tr>
                </a:tbl>
              </a:graphicData>
            </a:graphic>
          </p:graphicFrame>
        </mc:Fallback>
      </mc:AlternateContent>
      <p:sp>
        <p:nvSpPr>
          <p:cNvPr id="5" name="Rectángulo 4"/>
          <p:cNvSpPr/>
          <p:nvPr/>
        </p:nvSpPr>
        <p:spPr>
          <a:xfrm>
            <a:off x="1927333" y="742599"/>
            <a:ext cx="2867708" cy="568745"/>
          </a:xfrm>
          <a:prstGeom prst="rect">
            <a:avLst/>
          </a:prstGeom>
        </p:spPr>
        <p:txBody>
          <a:bodyPr wrap="none">
            <a:spAutoFit/>
          </a:bodyPr>
          <a:lstStyle/>
          <a:p>
            <a:pPr>
              <a:lnSpc>
                <a:spcPct val="200000"/>
              </a:lnSpc>
              <a:spcAft>
                <a:spcPts val="1000"/>
              </a:spcAft>
            </a:pPr>
            <a:r>
              <a:rPr lang="es-EC" b="1" spc="30" dirty="0">
                <a:ea typeface="Calibri" panose="020F0502020204030204" pitchFamily="34" charset="0"/>
              </a:rPr>
              <a:t>Factor de confiabilidad CR</a:t>
            </a:r>
            <a:endParaRPr lang="en-US" b="1" spc="30" dirty="0">
              <a:ea typeface="Calibri" panose="020F0502020204030204" pitchFamily="34" charset="0"/>
            </a:endParaRPr>
          </a:p>
        </p:txBody>
      </p:sp>
      <p:sp>
        <p:nvSpPr>
          <p:cNvPr id="6" name="Rectángulo 5"/>
          <p:cNvSpPr/>
          <p:nvPr/>
        </p:nvSpPr>
        <p:spPr>
          <a:xfrm>
            <a:off x="9441930" y="6482448"/>
            <a:ext cx="3202800" cy="375552"/>
          </a:xfrm>
          <a:prstGeom prst="rect">
            <a:avLst/>
          </a:prstGeom>
        </p:spPr>
        <p:txBody>
          <a:bodyPr wrap="none">
            <a:spAutoFit/>
          </a:bodyPr>
          <a:lstStyle/>
          <a:p>
            <a:pPr marR="547370" algn="just">
              <a:lnSpc>
                <a:spcPct val="150000"/>
              </a:lnSpc>
              <a:spcBef>
                <a:spcPts val="1000"/>
              </a:spcBef>
              <a:spcAft>
                <a:spcPts val="800"/>
              </a:spcAft>
            </a:pPr>
            <a:r>
              <a:rPr lang="es-EC" sz="1400" i="1" dirty="0">
                <a:latin typeface="Arial" panose="020B0604020202020204" pitchFamily="34" charset="0"/>
                <a:ea typeface="Calibri" panose="020F0502020204030204" pitchFamily="34" charset="0"/>
                <a:cs typeface="Times New Roman" panose="02020603050405020304" pitchFamily="18" charset="0"/>
              </a:rPr>
              <a:t>Nota. </a:t>
            </a:r>
            <a:r>
              <a:rPr lang="es-EC" sz="1400" dirty="0">
                <a:latin typeface="Arial" panose="020B0604020202020204" pitchFamily="34" charset="0"/>
                <a:ea typeface="Calibri" panose="020F0502020204030204" pitchFamily="34" charset="0"/>
                <a:cs typeface="Times New Roman" panose="02020603050405020304" pitchFamily="18" charset="0"/>
              </a:rPr>
              <a:t>Obtenido de (</a:t>
            </a:r>
            <a:r>
              <a:rPr lang="es-EC" sz="1400" dirty="0" err="1">
                <a:latin typeface="Arial" panose="020B0604020202020204" pitchFamily="34" charset="0"/>
                <a:ea typeface="Calibri" panose="020F0502020204030204" pitchFamily="34" charset="0"/>
                <a:cs typeface="Times New Roman" panose="02020603050405020304" pitchFamily="18" charset="0"/>
              </a:rPr>
              <a:t>Mott</a:t>
            </a:r>
            <a:r>
              <a:rPr lang="es-EC" sz="1400" dirty="0">
                <a:latin typeface="Arial" panose="020B0604020202020204" pitchFamily="34" charset="0"/>
                <a:ea typeface="Calibri" panose="020F0502020204030204" pitchFamily="34" charset="0"/>
                <a:cs typeface="Times New Roman" panose="02020603050405020304" pitchFamily="18" charset="0"/>
              </a:rPr>
              <a:t>, 2018)</a:t>
            </a:r>
            <a:endParaRPr lang="en-US" sz="1400" i="1" dirty="0">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9" name="Rectángulo 8"/>
              <p:cNvSpPr/>
              <p:nvPr/>
            </p:nvSpPr>
            <p:spPr>
              <a:xfrm>
                <a:off x="1632322" y="3796273"/>
                <a:ext cx="3193883" cy="7385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𝐷</m:t>
                      </m:r>
                      <m:r>
                        <a:rPr lang="en-US" sz="1200" i="0">
                          <a:latin typeface="Cambria Math" panose="02040503050406030204" pitchFamily="18" charset="0"/>
                        </a:rPr>
                        <m:t>=</m:t>
                      </m:r>
                      <m:sSup>
                        <m:sSupPr>
                          <m:ctrlPr>
                            <a:rPr lang="en-US" sz="1200" i="1">
                              <a:latin typeface="Cambria Math" panose="02040503050406030204" pitchFamily="18" charset="0"/>
                            </a:rPr>
                          </m:ctrlPr>
                        </m:sSupPr>
                        <m:e>
                          <m:d>
                            <m:dPr>
                              <m:begChr m:val="["/>
                              <m:endChr m:val="]"/>
                              <m:ctrlPr>
                                <a:rPr lang="en-US" sz="1200" i="1">
                                  <a:latin typeface="Cambria Math" panose="02040503050406030204" pitchFamily="18" charset="0"/>
                                </a:rPr>
                              </m:ctrlPr>
                            </m:dPr>
                            <m:e>
                              <m:d>
                                <m:dPr>
                                  <m:ctrlPr>
                                    <a:rPr lang="en-US" sz="1200" i="1">
                                      <a:latin typeface="Cambria Math" panose="02040503050406030204" pitchFamily="18" charset="0"/>
                                    </a:rPr>
                                  </m:ctrlPr>
                                </m:dPr>
                                <m:e>
                                  <m:f>
                                    <m:fPr>
                                      <m:ctrlPr>
                                        <a:rPr lang="en-US" sz="1200" i="1">
                                          <a:latin typeface="Cambria Math" panose="02040503050406030204" pitchFamily="18" charset="0"/>
                                        </a:rPr>
                                      </m:ctrlPr>
                                    </m:fPr>
                                    <m:num>
                                      <m:r>
                                        <a:rPr lang="en-US" sz="1200" i="0">
                                          <a:latin typeface="Cambria Math" panose="02040503050406030204" pitchFamily="18" charset="0"/>
                                        </a:rPr>
                                        <m:t>32</m:t>
                                      </m:r>
                                      <m:r>
                                        <a:rPr lang="en-US" sz="1200" i="1">
                                          <a:latin typeface="Cambria Math" panose="02040503050406030204" pitchFamily="18" charset="0"/>
                                        </a:rPr>
                                        <m:t>𝑁</m:t>
                                      </m:r>
                                    </m:num>
                                    <m:den>
                                      <m:r>
                                        <a:rPr lang="en-US" sz="1200" i="1">
                                          <a:latin typeface="Cambria Math" panose="02040503050406030204" pitchFamily="18" charset="0"/>
                                        </a:rPr>
                                        <m:t>𝜋</m:t>
                                      </m:r>
                                    </m:den>
                                  </m:f>
                                </m:e>
                              </m:d>
                              <m:r>
                                <a:rPr lang="en-US" sz="1200" i="0">
                                  <a:latin typeface="Cambria Math" panose="02040503050406030204" pitchFamily="18" charset="0"/>
                                </a:rPr>
                                <m:t> </m:t>
                              </m:r>
                              <m:rad>
                                <m:radPr>
                                  <m:degHide m:val="on"/>
                                  <m:ctrlPr>
                                    <a:rPr lang="en-US" sz="1200" i="1">
                                      <a:latin typeface="Cambria Math" panose="02040503050406030204" pitchFamily="18" charset="0"/>
                                    </a:rPr>
                                  </m:ctrlPr>
                                </m:radPr>
                                <m:deg/>
                                <m:e>
                                  <m:sSup>
                                    <m:sSupPr>
                                      <m:ctrlPr>
                                        <a:rPr lang="en-US" sz="1200" i="1">
                                          <a:latin typeface="Cambria Math" panose="02040503050406030204" pitchFamily="18" charset="0"/>
                                        </a:rPr>
                                      </m:ctrlPr>
                                    </m:sSupPr>
                                    <m:e>
                                      <m:d>
                                        <m:dPr>
                                          <m:ctrlPr>
                                            <a:rPr lang="en-US" sz="1200" i="1">
                                              <a:latin typeface="Cambria Math" panose="02040503050406030204" pitchFamily="18" charset="0"/>
                                            </a:rPr>
                                          </m:ctrlPr>
                                        </m:dPr>
                                        <m:e>
                                          <m:f>
                                            <m:fPr>
                                              <m:ctrlPr>
                                                <a:rPr lang="en-US" sz="1200" i="1">
                                                  <a:latin typeface="Cambria Math" panose="02040503050406030204" pitchFamily="18" charset="0"/>
                                                </a:rPr>
                                              </m:ctrlPr>
                                            </m:fPr>
                                            <m:num>
                                              <m:sSub>
                                                <m:sSubPr>
                                                  <m:ctrlPr>
                                                    <a:rPr lang="en-US" sz="1200" i="1">
                                                      <a:latin typeface="Cambria Math" panose="02040503050406030204" pitchFamily="18" charset="0"/>
                                                    </a:rPr>
                                                  </m:ctrlPr>
                                                </m:sSubPr>
                                                <m:e>
                                                  <m:r>
                                                    <a:rPr lang="en-US" sz="1200" i="1">
                                                      <a:latin typeface="Cambria Math" panose="02040503050406030204" pitchFamily="18" charset="0"/>
                                                    </a:rPr>
                                                    <m:t>𝐾</m:t>
                                                  </m:r>
                                                </m:e>
                                                <m:sub>
                                                  <m:r>
                                                    <a:rPr lang="en-US" sz="1200" i="1">
                                                      <a:latin typeface="Cambria Math" panose="02040503050406030204" pitchFamily="18" charset="0"/>
                                                    </a:rPr>
                                                    <m:t>𝑡</m:t>
                                                  </m:r>
                                                </m:sub>
                                              </m:sSub>
                                              <m:r>
                                                <a:rPr lang="en-US" sz="1200" i="1">
                                                  <a:latin typeface="Cambria Math" panose="02040503050406030204" pitchFamily="18" charset="0"/>
                                                </a:rPr>
                                                <m:t>𝑀</m:t>
                                              </m:r>
                                            </m:num>
                                            <m:den>
                                              <m:r>
                                                <a:rPr lang="en-US" sz="1200" i="1">
                                                  <a:latin typeface="Cambria Math" panose="02040503050406030204" pitchFamily="18" charset="0"/>
                                                </a:rPr>
                                                <m:t>𝑆</m:t>
                                              </m:r>
                                              <m:r>
                                                <a:rPr lang="en-US" sz="1200" i="0">
                                                  <a:latin typeface="Cambria Math" panose="02040503050406030204" pitchFamily="18" charset="0"/>
                                                </a:rPr>
                                                <m:t>´</m:t>
                                              </m:r>
                                              <m:r>
                                                <a:rPr lang="en-US" sz="1200" i="1">
                                                  <a:latin typeface="Cambria Math" panose="02040503050406030204" pitchFamily="18" charset="0"/>
                                                </a:rPr>
                                                <m:t>𝑛</m:t>
                                              </m:r>
                                            </m:den>
                                          </m:f>
                                        </m:e>
                                      </m:d>
                                    </m:e>
                                    <m:sup>
                                      <m:r>
                                        <a:rPr lang="en-US" sz="1200" i="0">
                                          <a:latin typeface="Cambria Math" panose="02040503050406030204" pitchFamily="18" charset="0"/>
                                        </a:rPr>
                                        <m:t>2</m:t>
                                      </m:r>
                                    </m:sup>
                                  </m:sSup>
                                  <m:r>
                                    <a:rPr lang="en-US" sz="1200" i="0">
                                      <a:latin typeface="Cambria Math" panose="02040503050406030204" pitchFamily="18" charset="0"/>
                                    </a:rPr>
                                    <m:t>+</m:t>
                                  </m:r>
                                  <m:f>
                                    <m:fPr>
                                      <m:ctrlPr>
                                        <a:rPr lang="en-US" sz="1200" i="1">
                                          <a:latin typeface="Cambria Math" panose="02040503050406030204" pitchFamily="18" charset="0"/>
                                        </a:rPr>
                                      </m:ctrlPr>
                                    </m:fPr>
                                    <m:num>
                                      <m:r>
                                        <a:rPr lang="en-US" sz="1200" i="0">
                                          <a:latin typeface="Cambria Math" panose="02040503050406030204" pitchFamily="18" charset="0"/>
                                        </a:rPr>
                                        <m:t>3</m:t>
                                      </m:r>
                                    </m:num>
                                    <m:den>
                                      <m:r>
                                        <a:rPr lang="en-US" sz="1200" i="0">
                                          <a:latin typeface="Cambria Math" panose="02040503050406030204" pitchFamily="18" charset="0"/>
                                        </a:rPr>
                                        <m:t>4</m:t>
                                      </m:r>
                                    </m:den>
                                  </m:f>
                                  <m:sSup>
                                    <m:sSupPr>
                                      <m:ctrlPr>
                                        <a:rPr lang="en-US" sz="1200" i="1">
                                          <a:latin typeface="Cambria Math" panose="02040503050406030204" pitchFamily="18" charset="0"/>
                                        </a:rPr>
                                      </m:ctrlPr>
                                    </m:sSupPr>
                                    <m:e>
                                      <m:d>
                                        <m:dPr>
                                          <m:ctrlPr>
                                            <a:rPr lang="en-US" sz="1200" i="1">
                                              <a:latin typeface="Cambria Math" panose="02040503050406030204" pitchFamily="18" charset="0"/>
                                            </a:rPr>
                                          </m:ctrlPr>
                                        </m:dPr>
                                        <m:e>
                                          <m:f>
                                            <m:fPr>
                                              <m:ctrlPr>
                                                <a:rPr lang="en-US" sz="1200" i="1">
                                                  <a:latin typeface="Cambria Math" panose="02040503050406030204" pitchFamily="18" charset="0"/>
                                                </a:rPr>
                                              </m:ctrlPr>
                                            </m:fPr>
                                            <m:num>
                                              <m:r>
                                                <a:rPr lang="en-US" sz="1200" i="1">
                                                  <a:latin typeface="Cambria Math" panose="02040503050406030204" pitchFamily="18" charset="0"/>
                                                </a:rPr>
                                                <m:t>𝑇</m:t>
                                              </m:r>
                                            </m:num>
                                            <m:den>
                                              <m:sSub>
                                                <m:sSubPr>
                                                  <m:ctrlPr>
                                                    <a:rPr lang="en-US" sz="1200" i="1">
                                                      <a:latin typeface="Cambria Math" panose="02040503050406030204" pitchFamily="18" charset="0"/>
                                                    </a:rPr>
                                                  </m:ctrlPr>
                                                </m:sSubPr>
                                                <m:e>
                                                  <m:r>
                                                    <a:rPr lang="en-US" sz="1200" i="1">
                                                      <a:latin typeface="Cambria Math" panose="02040503050406030204" pitchFamily="18" charset="0"/>
                                                    </a:rPr>
                                                    <m:t>𝑆</m:t>
                                                  </m:r>
                                                </m:e>
                                                <m:sub>
                                                  <m:r>
                                                    <a:rPr lang="en-US" sz="1200" i="1">
                                                      <a:latin typeface="Cambria Math" panose="02040503050406030204" pitchFamily="18" charset="0"/>
                                                    </a:rPr>
                                                    <m:t>𝑦</m:t>
                                                  </m:r>
                                                </m:sub>
                                              </m:sSub>
                                            </m:den>
                                          </m:f>
                                        </m:e>
                                      </m:d>
                                    </m:e>
                                    <m:sup>
                                      <m:r>
                                        <a:rPr lang="en-US" sz="1200" i="0">
                                          <a:latin typeface="Cambria Math" panose="02040503050406030204" pitchFamily="18" charset="0"/>
                                        </a:rPr>
                                        <m:t>2</m:t>
                                      </m:r>
                                    </m:sup>
                                  </m:sSup>
                                </m:e>
                              </m:rad>
                            </m:e>
                          </m:d>
                        </m:e>
                        <m:sup>
                          <m:f>
                            <m:fPr>
                              <m:type m:val="lin"/>
                              <m:ctrlPr>
                                <a:rPr lang="en-US" sz="1200" i="1">
                                  <a:latin typeface="Cambria Math" panose="02040503050406030204" pitchFamily="18" charset="0"/>
                                </a:rPr>
                              </m:ctrlPr>
                            </m:fPr>
                            <m:num>
                              <m:r>
                                <a:rPr lang="en-US" sz="1200" i="0">
                                  <a:latin typeface="Cambria Math" panose="02040503050406030204" pitchFamily="18" charset="0"/>
                                </a:rPr>
                                <m:t>1</m:t>
                              </m:r>
                            </m:num>
                            <m:den>
                              <m:r>
                                <a:rPr lang="en-US" sz="1200" i="0">
                                  <a:latin typeface="Cambria Math" panose="02040503050406030204" pitchFamily="18" charset="0"/>
                                </a:rPr>
                                <m:t>3</m:t>
                              </m:r>
                            </m:den>
                          </m:f>
                        </m:sup>
                      </m:sSup>
                    </m:oMath>
                  </m:oMathPara>
                </a14:m>
                <a:endParaRPr lang="en-US" dirty="0"/>
              </a:p>
            </p:txBody>
          </p:sp>
        </mc:Choice>
        <mc:Fallback>
          <p:sp>
            <p:nvSpPr>
              <p:cNvPr id="9" name="Rectángulo 8"/>
              <p:cNvSpPr>
                <a:spLocks noRot="1" noChangeAspect="1" noMove="1" noResize="1" noEditPoints="1" noAdjustHandles="1" noChangeArrowheads="1" noChangeShapeType="1" noTextEdit="1"/>
              </p:cNvSpPr>
              <p:nvPr/>
            </p:nvSpPr>
            <p:spPr>
              <a:xfrm>
                <a:off x="1632322" y="3796273"/>
                <a:ext cx="3193883" cy="73853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ángulo 14">
                <a:extLst>
                  <a:ext uri="{FF2B5EF4-FFF2-40B4-BE49-F238E27FC236}">
                    <a16:creationId xmlns:a16="http://schemas.microsoft.com/office/drawing/2014/main" id="{485FE06D-B40C-48EA-AB99-6B6DDDAE2BC7}"/>
                  </a:ext>
                </a:extLst>
              </p:cNvPr>
              <p:cNvSpPr/>
              <p:nvPr/>
            </p:nvSpPr>
            <p:spPr>
              <a:xfrm>
                <a:off x="2331239" y="3503904"/>
                <a:ext cx="140461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600" b="0" i="1">
                          <a:latin typeface="Cambria Math" panose="02040503050406030204" pitchFamily="18" charset="0"/>
                        </a:rPr>
                        <m:t>𝑆</m:t>
                      </m:r>
                      <m:r>
                        <a:rPr lang="es-EC" sz="1600" b="0" i="1">
                          <a:latin typeface="Cambria Math" panose="02040503050406030204" pitchFamily="18" charset="0"/>
                        </a:rPr>
                        <m:t>´</m:t>
                      </m:r>
                      <m:r>
                        <a:rPr lang="es-EC" sz="1600" b="0" i="1">
                          <a:latin typeface="Cambria Math" panose="02040503050406030204" pitchFamily="18" charset="0"/>
                        </a:rPr>
                        <m:t>𝑛</m:t>
                      </m:r>
                      <m:r>
                        <a:rPr lang="es-EC" sz="1600" b="0" i="1">
                          <a:latin typeface="Cambria Math" panose="02040503050406030204" pitchFamily="18" charset="0"/>
                        </a:rPr>
                        <m:t>=</m:t>
                      </m:r>
                      <m:sSub>
                        <m:sSubPr>
                          <m:ctrlPr>
                            <a:rPr lang="es-MX" sz="1600" i="1">
                              <a:latin typeface="Cambria Math" panose="02040503050406030204" pitchFamily="18" charset="0"/>
                            </a:rPr>
                          </m:ctrlPr>
                        </m:sSubPr>
                        <m:e>
                          <m:r>
                            <a:rPr lang="es-EC" sz="1600" b="0" i="1">
                              <a:latin typeface="Cambria Math" panose="02040503050406030204" pitchFamily="18" charset="0"/>
                            </a:rPr>
                            <m:t>𝑆</m:t>
                          </m:r>
                        </m:e>
                        <m:sub>
                          <m:r>
                            <a:rPr lang="es-EC" sz="1600" b="0" i="1">
                              <a:latin typeface="Cambria Math" panose="02040503050406030204" pitchFamily="18" charset="0"/>
                            </a:rPr>
                            <m:t>𝑛</m:t>
                          </m:r>
                        </m:sub>
                      </m:sSub>
                      <m:sSub>
                        <m:sSubPr>
                          <m:ctrlPr>
                            <a:rPr lang="es-MX" sz="1600" i="1">
                              <a:latin typeface="Cambria Math" panose="02040503050406030204" pitchFamily="18" charset="0"/>
                            </a:rPr>
                          </m:ctrlPr>
                        </m:sSubPr>
                        <m:e>
                          <m:r>
                            <a:rPr lang="es-EC" sz="1600" b="0" i="1">
                              <a:latin typeface="Cambria Math" panose="02040503050406030204" pitchFamily="18" charset="0"/>
                            </a:rPr>
                            <m:t>𝐶</m:t>
                          </m:r>
                        </m:e>
                        <m:sub>
                          <m:r>
                            <a:rPr lang="es-EC" sz="1600" b="0" i="1">
                              <a:latin typeface="Cambria Math" panose="02040503050406030204" pitchFamily="18" charset="0"/>
                            </a:rPr>
                            <m:t>𝑠</m:t>
                          </m:r>
                        </m:sub>
                      </m:sSub>
                      <m:sSub>
                        <m:sSubPr>
                          <m:ctrlPr>
                            <a:rPr lang="es-MX" sz="1600" i="1">
                              <a:latin typeface="Cambria Math" panose="02040503050406030204" pitchFamily="18" charset="0"/>
                            </a:rPr>
                          </m:ctrlPr>
                        </m:sSubPr>
                        <m:e>
                          <m:r>
                            <a:rPr lang="es-EC" sz="1600" b="0" i="1">
                              <a:latin typeface="Cambria Math" panose="02040503050406030204" pitchFamily="18" charset="0"/>
                            </a:rPr>
                            <m:t>𝐶</m:t>
                          </m:r>
                        </m:e>
                        <m:sub>
                          <m:r>
                            <a:rPr lang="es-EC" sz="1600" b="0" i="1">
                              <a:latin typeface="Cambria Math" panose="02040503050406030204" pitchFamily="18" charset="0"/>
                            </a:rPr>
                            <m:t>𝑅</m:t>
                          </m:r>
                        </m:sub>
                      </m:sSub>
                    </m:oMath>
                  </m:oMathPara>
                </a14:m>
                <a:endParaRPr lang="en-US" dirty="0"/>
              </a:p>
            </p:txBody>
          </p:sp>
        </mc:Choice>
        <mc:Fallback>
          <p:sp>
            <p:nvSpPr>
              <p:cNvPr id="15" name="Rectángulo 14">
                <a:extLst>
                  <a:ext uri="{FF2B5EF4-FFF2-40B4-BE49-F238E27FC236}">
                    <a16:creationId xmlns:a16="http://schemas.microsoft.com/office/drawing/2014/main" id="{485FE06D-B40C-48EA-AB99-6B6DDDAE2BC7}"/>
                  </a:ext>
                </a:extLst>
              </p:cNvPr>
              <p:cNvSpPr>
                <a:spLocks noRot="1" noChangeAspect="1" noMove="1" noResize="1" noEditPoints="1" noAdjustHandles="1" noChangeArrowheads="1" noChangeShapeType="1" noTextEdit="1"/>
              </p:cNvSpPr>
              <p:nvPr/>
            </p:nvSpPr>
            <p:spPr>
              <a:xfrm>
                <a:off x="2331239" y="3503904"/>
                <a:ext cx="1404615" cy="338554"/>
              </a:xfrm>
              <a:prstGeom prst="rect">
                <a:avLst/>
              </a:prstGeom>
              <a:blipFill>
                <a:blip r:embed="rId5"/>
                <a:stretch>
                  <a:fillRect/>
                </a:stretch>
              </a:blipFill>
            </p:spPr>
            <p:txBody>
              <a:bodyPr/>
              <a:lstStyle/>
              <a:p>
                <a:r>
                  <a:rPr lang="en-US">
                    <a:noFill/>
                  </a:rPr>
                  <a:t> </a:t>
                </a:r>
              </a:p>
            </p:txBody>
          </p:sp>
        </mc:Fallback>
      </mc:AlternateContent>
      <p:pic>
        <p:nvPicPr>
          <p:cNvPr id="16" name="Imagen 15">
            <a:extLst>
              <a:ext uri="{FF2B5EF4-FFF2-40B4-BE49-F238E27FC236}">
                <a16:creationId xmlns:a16="http://schemas.microsoft.com/office/drawing/2014/main" id="{9B869895-127A-4B9E-8493-A1697E4C5D2B}"/>
              </a:ext>
            </a:extLst>
          </p:cNvPr>
          <p:cNvPicPr>
            <a:picLocks noChangeAspect="1"/>
          </p:cNvPicPr>
          <p:nvPr/>
        </p:nvPicPr>
        <p:blipFill>
          <a:blip r:embed="rId6"/>
          <a:stretch>
            <a:fillRect/>
          </a:stretch>
        </p:blipFill>
        <p:spPr>
          <a:xfrm>
            <a:off x="5031048" y="1026971"/>
            <a:ext cx="6636494" cy="3648239"/>
          </a:xfrm>
          <a:prstGeom prst="rect">
            <a:avLst/>
          </a:prstGeom>
        </p:spPr>
      </p:pic>
      <p:sp>
        <p:nvSpPr>
          <p:cNvPr id="8" name="CuadroTexto 7"/>
          <p:cNvSpPr txBox="1"/>
          <p:nvPr/>
        </p:nvSpPr>
        <p:spPr>
          <a:xfrm>
            <a:off x="5899354" y="1808952"/>
            <a:ext cx="1042219" cy="215444"/>
          </a:xfrm>
          <a:prstGeom prst="rect">
            <a:avLst/>
          </a:prstGeom>
          <a:solidFill>
            <a:schemeClr val="bg1"/>
          </a:solidFill>
        </p:spPr>
        <p:txBody>
          <a:bodyPr wrap="square" rtlCol="0">
            <a:spAutoFit/>
          </a:bodyPr>
          <a:lstStyle/>
          <a:p>
            <a:r>
              <a:rPr lang="es-ES" sz="800" dirty="0" smtClean="0"/>
              <a:t>R. Superior    Inferior</a:t>
            </a:r>
            <a:endParaRPr lang="en-US" sz="800" dirty="0"/>
          </a:p>
        </p:txBody>
      </p:sp>
      <p:graphicFrame>
        <p:nvGraphicFramePr>
          <p:cNvPr id="10" name="Tabla 9"/>
          <p:cNvGraphicFramePr>
            <a:graphicFrameLocks noGrp="1"/>
          </p:cNvGraphicFramePr>
          <p:nvPr>
            <p:extLst>
              <p:ext uri="{D42A27DB-BD31-4B8C-83A1-F6EECF244321}">
                <p14:modId xmlns:p14="http://schemas.microsoft.com/office/powerpoint/2010/main" val="2465475150"/>
              </p:ext>
            </p:extLst>
          </p:nvPr>
        </p:nvGraphicFramePr>
        <p:xfrm>
          <a:off x="1918495" y="4675210"/>
          <a:ext cx="9357465" cy="1838960"/>
        </p:xfrm>
        <a:graphic>
          <a:graphicData uri="http://schemas.openxmlformats.org/drawingml/2006/table">
            <a:tbl>
              <a:tblPr firstRow="1" bandRow="1">
                <a:tableStyleId>{5C22544A-7EE6-4342-B048-85BDC9FD1C3A}</a:tableStyleId>
              </a:tblPr>
              <a:tblGrid>
                <a:gridCol w="1369718">
                  <a:extLst>
                    <a:ext uri="{9D8B030D-6E8A-4147-A177-3AD203B41FA5}">
                      <a16:colId xmlns:a16="http://schemas.microsoft.com/office/drawing/2014/main" val="756122003"/>
                    </a:ext>
                  </a:extLst>
                </a:gridCol>
                <a:gridCol w="983226">
                  <a:extLst>
                    <a:ext uri="{9D8B030D-6E8A-4147-A177-3AD203B41FA5}">
                      <a16:colId xmlns:a16="http://schemas.microsoft.com/office/drawing/2014/main" val="3808391411"/>
                    </a:ext>
                  </a:extLst>
                </a:gridCol>
                <a:gridCol w="845574">
                  <a:extLst>
                    <a:ext uri="{9D8B030D-6E8A-4147-A177-3AD203B41FA5}">
                      <a16:colId xmlns:a16="http://schemas.microsoft.com/office/drawing/2014/main" val="1819920502"/>
                    </a:ext>
                  </a:extLst>
                </a:gridCol>
                <a:gridCol w="1010924">
                  <a:extLst>
                    <a:ext uri="{9D8B030D-6E8A-4147-A177-3AD203B41FA5}">
                      <a16:colId xmlns:a16="http://schemas.microsoft.com/office/drawing/2014/main" val="2254998498"/>
                    </a:ext>
                  </a:extLst>
                </a:gridCol>
                <a:gridCol w="674448">
                  <a:extLst>
                    <a:ext uri="{9D8B030D-6E8A-4147-A177-3AD203B41FA5}">
                      <a16:colId xmlns:a16="http://schemas.microsoft.com/office/drawing/2014/main" val="1023548291"/>
                    </a:ext>
                  </a:extLst>
                </a:gridCol>
                <a:gridCol w="688258">
                  <a:extLst>
                    <a:ext uri="{9D8B030D-6E8A-4147-A177-3AD203B41FA5}">
                      <a16:colId xmlns:a16="http://schemas.microsoft.com/office/drawing/2014/main" val="2128398968"/>
                    </a:ext>
                  </a:extLst>
                </a:gridCol>
                <a:gridCol w="629264">
                  <a:extLst>
                    <a:ext uri="{9D8B030D-6E8A-4147-A177-3AD203B41FA5}">
                      <a16:colId xmlns:a16="http://schemas.microsoft.com/office/drawing/2014/main" val="2676354659"/>
                    </a:ext>
                  </a:extLst>
                </a:gridCol>
                <a:gridCol w="521110">
                  <a:extLst>
                    <a:ext uri="{9D8B030D-6E8A-4147-A177-3AD203B41FA5}">
                      <a16:colId xmlns:a16="http://schemas.microsoft.com/office/drawing/2014/main" val="3678527470"/>
                    </a:ext>
                  </a:extLst>
                </a:gridCol>
                <a:gridCol w="570271">
                  <a:extLst>
                    <a:ext uri="{9D8B030D-6E8A-4147-A177-3AD203B41FA5}">
                      <a16:colId xmlns:a16="http://schemas.microsoft.com/office/drawing/2014/main" val="2982725461"/>
                    </a:ext>
                  </a:extLst>
                </a:gridCol>
                <a:gridCol w="648929">
                  <a:extLst>
                    <a:ext uri="{9D8B030D-6E8A-4147-A177-3AD203B41FA5}">
                      <a16:colId xmlns:a16="http://schemas.microsoft.com/office/drawing/2014/main" val="4145146723"/>
                    </a:ext>
                  </a:extLst>
                </a:gridCol>
                <a:gridCol w="640389">
                  <a:extLst>
                    <a:ext uri="{9D8B030D-6E8A-4147-A177-3AD203B41FA5}">
                      <a16:colId xmlns:a16="http://schemas.microsoft.com/office/drawing/2014/main" val="3800410524"/>
                    </a:ext>
                  </a:extLst>
                </a:gridCol>
                <a:gridCol w="775354">
                  <a:extLst>
                    <a:ext uri="{9D8B030D-6E8A-4147-A177-3AD203B41FA5}">
                      <a16:colId xmlns:a16="http://schemas.microsoft.com/office/drawing/2014/main" val="771419735"/>
                    </a:ext>
                  </a:extLst>
                </a:gridCol>
              </a:tblGrid>
              <a:tr h="370840">
                <a:tc rowSpan="2">
                  <a:txBody>
                    <a:bodyPr/>
                    <a:lstStyle/>
                    <a:p>
                      <a:pPr algn="ctr"/>
                      <a:endParaRPr lang="es-ES" sz="1600" dirty="0" smtClean="0"/>
                    </a:p>
                    <a:p>
                      <a:pPr algn="ctr"/>
                      <a:r>
                        <a:rPr lang="es-ES" sz="1600" dirty="0" smtClean="0"/>
                        <a:t>Rodillo</a:t>
                      </a:r>
                      <a:endParaRPr lang="en-US" sz="1600" dirty="0"/>
                    </a:p>
                  </a:txBody>
                  <a:tcPr/>
                </a:tc>
                <a:tc>
                  <a:txBody>
                    <a:bodyPr/>
                    <a:lstStyle/>
                    <a:p>
                      <a:pPr algn="ctr"/>
                      <a:r>
                        <a:rPr lang="es-ES" sz="1600" dirty="0" smtClean="0"/>
                        <a:t>Superior</a:t>
                      </a:r>
                      <a:endParaRPr lang="en-US" sz="1600" dirty="0"/>
                    </a:p>
                  </a:txBody>
                  <a:tcPr/>
                </a:tc>
                <a:tc>
                  <a:txBody>
                    <a:bodyPr/>
                    <a:lstStyle/>
                    <a:p>
                      <a:pPr algn="ctr"/>
                      <a:r>
                        <a:rPr lang="es-ES" sz="1600" dirty="0" smtClean="0"/>
                        <a:t>Inferior</a:t>
                      </a:r>
                      <a:endParaRPr lang="en-US" sz="1600" dirty="0"/>
                    </a:p>
                  </a:txBody>
                  <a:tcPr/>
                </a:tc>
                <a:tc>
                  <a:txBody>
                    <a:bodyPr/>
                    <a:lstStyle/>
                    <a:p>
                      <a:pPr algn="ctr"/>
                      <a:r>
                        <a:rPr lang="es-ES" sz="1600" dirty="0" smtClean="0"/>
                        <a:t>Celda</a:t>
                      </a:r>
                      <a:r>
                        <a:rPr lang="es-ES" sz="1600" baseline="0" dirty="0" smtClean="0"/>
                        <a:t> de </a:t>
                      </a:r>
                      <a:r>
                        <a:rPr lang="es-ES" sz="1600" dirty="0" smtClean="0"/>
                        <a:t>carga</a:t>
                      </a:r>
                      <a:endParaRPr lang="en-US" sz="1600" dirty="0"/>
                    </a:p>
                  </a:txBody>
                  <a:tcPr/>
                </a:tc>
                <a:tc gridSpan="3">
                  <a:txBody>
                    <a:bodyPr/>
                    <a:lstStyle/>
                    <a:p>
                      <a:pPr algn="ctr"/>
                      <a:r>
                        <a:rPr lang="es-ES" sz="1600" dirty="0" smtClean="0"/>
                        <a:t>Gofrador</a:t>
                      </a:r>
                      <a:endParaRPr lang="en-US" sz="1600" dirty="0"/>
                    </a:p>
                  </a:txBody>
                  <a:tcPr/>
                </a:tc>
                <a:tc hMerge="1">
                  <a:txBody>
                    <a:bodyPr/>
                    <a:lstStyle/>
                    <a:p>
                      <a:endParaRPr lang="en-US" dirty="0"/>
                    </a:p>
                  </a:txBody>
                  <a:tcPr/>
                </a:tc>
                <a:tc hMerge="1">
                  <a:txBody>
                    <a:bodyPr/>
                    <a:lstStyle/>
                    <a:p>
                      <a:endParaRPr lang="en-US" dirty="0"/>
                    </a:p>
                  </a:txBody>
                  <a:tcPr/>
                </a:tc>
                <a:tc gridSpan="3">
                  <a:txBody>
                    <a:bodyPr/>
                    <a:lstStyle/>
                    <a:p>
                      <a:pPr algn="ctr"/>
                      <a:r>
                        <a:rPr lang="es-ES" sz="1600" dirty="0" smtClean="0"/>
                        <a:t>De Presión</a:t>
                      </a:r>
                      <a:endParaRPr lang="en-US" sz="1600" dirty="0"/>
                    </a:p>
                  </a:txBody>
                  <a:tcPr/>
                </a:tc>
                <a:tc hMerge="1">
                  <a:txBody>
                    <a:bodyPr/>
                    <a:lstStyle/>
                    <a:p>
                      <a:endParaRPr lang="en-US" dirty="0"/>
                    </a:p>
                  </a:txBody>
                  <a:tcPr/>
                </a:tc>
                <a:tc hMerge="1">
                  <a:txBody>
                    <a:bodyPr/>
                    <a:lstStyle/>
                    <a:p>
                      <a:endParaRPr lang="en-US" dirty="0"/>
                    </a:p>
                  </a:txBody>
                  <a:tcPr/>
                </a:tc>
                <a:tc gridSpan="2">
                  <a:txBody>
                    <a:bodyPr/>
                    <a:lstStyle/>
                    <a:p>
                      <a:pPr algn="ctr"/>
                      <a:r>
                        <a:rPr lang="es-ES" sz="1600" dirty="0" smtClean="0"/>
                        <a:t>Motriz</a:t>
                      </a:r>
                      <a:endParaRPr lang="en-US" sz="1600" dirty="0"/>
                    </a:p>
                  </a:txBody>
                  <a:tcPr/>
                </a:tc>
                <a:tc hMerge="1">
                  <a:txBody>
                    <a:bodyPr/>
                    <a:lstStyle/>
                    <a:p>
                      <a:endParaRPr lang="en-US" dirty="0"/>
                    </a:p>
                  </a:txBody>
                  <a:tcPr/>
                </a:tc>
                <a:extLst>
                  <a:ext uri="{0D108BD9-81ED-4DB2-BD59-A6C34878D82A}">
                    <a16:rowId xmlns:a16="http://schemas.microsoft.com/office/drawing/2014/main" val="1464164946"/>
                  </a:ext>
                </a:extLst>
              </a:tr>
              <a:tr h="370840">
                <a:tc vMerge="1">
                  <a:txBody>
                    <a:bodyPr/>
                    <a:lstStyle/>
                    <a:p>
                      <a:endParaRPr lang="en-US" dirty="0"/>
                    </a:p>
                  </a:txBody>
                  <a:tcPr/>
                </a:tc>
                <a:tc>
                  <a:txBody>
                    <a:bodyPr/>
                    <a:lstStyle/>
                    <a:p>
                      <a:r>
                        <a:rPr lang="es-ES" sz="1400" dirty="0" smtClean="0"/>
                        <a:t>D1</a:t>
                      </a:r>
                      <a:endParaRPr lang="en-US" sz="1400" dirty="0"/>
                    </a:p>
                  </a:txBody>
                  <a:tcPr/>
                </a:tc>
                <a:tc>
                  <a:txBody>
                    <a:bodyPr/>
                    <a:lstStyle/>
                    <a:p>
                      <a:r>
                        <a:rPr lang="es-ES" sz="1400" dirty="0" smtClean="0"/>
                        <a:t>D1</a:t>
                      </a:r>
                      <a:endParaRPr lang="en-US" sz="1400" dirty="0"/>
                    </a:p>
                  </a:txBody>
                  <a:tcPr/>
                </a:tc>
                <a:tc>
                  <a:txBody>
                    <a:bodyPr/>
                    <a:lstStyle/>
                    <a:p>
                      <a:r>
                        <a:rPr lang="es-ES" sz="1400" dirty="0" smtClean="0"/>
                        <a:t>D1</a:t>
                      </a:r>
                      <a:endParaRPr lang="en-US" sz="1400" dirty="0"/>
                    </a:p>
                  </a:txBody>
                  <a:tcPr/>
                </a:tc>
                <a:tc>
                  <a:txBody>
                    <a:bodyPr/>
                    <a:lstStyle/>
                    <a:p>
                      <a:r>
                        <a:rPr lang="es-ES" sz="1400" dirty="0" smtClean="0"/>
                        <a:t>D1</a:t>
                      </a:r>
                      <a:endParaRPr lang="en-US" sz="1400" dirty="0"/>
                    </a:p>
                  </a:txBody>
                  <a:tcPr/>
                </a:tc>
                <a:tc>
                  <a:txBody>
                    <a:bodyPr/>
                    <a:lstStyle/>
                    <a:p>
                      <a:r>
                        <a:rPr lang="es-ES" sz="1400" dirty="0" smtClean="0"/>
                        <a:t>D2</a:t>
                      </a:r>
                      <a:endParaRPr lang="en-US" sz="1400" dirty="0"/>
                    </a:p>
                  </a:txBody>
                  <a:tcPr/>
                </a:tc>
                <a:tc>
                  <a:txBody>
                    <a:bodyPr/>
                    <a:lstStyle/>
                    <a:p>
                      <a:r>
                        <a:rPr lang="es-ES" sz="1400" dirty="0" smtClean="0"/>
                        <a:t>D3</a:t>
                      </a:r>
                      <a:endParaRPr lang="en-US" sz="1400" dirty="0"/>
                    </a:p>
                  </a:txBody>
                  <a:tcPr/>
                </a:tc>
                <a:tc>
                  <a:txBody>
                    <a:bodyPr/>
                    <a:lstStyle/>
                    <a:p>
                      <a:r>
                        <a:rPr lang="es-ES" sz="1400" dirty="0" smtClean="0"/>
                        <a:t>D1</a:t>
                      </a:r>
                      <a:endParaRPr lang="en-US" sz="1400" dirty="0"/>
                    </a:p>
                  </a:txBody>
                  <a:tcPr/>
                </a:tc>
                <a:tc>
                  <a:txBody>
                    <a:bodyPr/>
                    <a:lstStyle/>
                    <a:p>
                      <a:r>
                        <a:rPr lang="es-ES" sz="1400" dirty="0" smtClean="0"/>
                        <a:t>D2</a:t>
                      </a:r>
                      <a:endParaRPr lang="en-US" sz="1400" dirty="0"/>
                    </a:p>
                  </a:txBody>
                  <a:tcPr/>
                </a:tc>
                <a:tc>
                  <a:txBody>
                    <a:bodyPr/>
                    <a:lstStyle/>
                    <a:p>
                      <a:r>
                        <a:rPr lang="es-ES" sz="1400" dirty="0" smtClean="0"/>
                        <a:t>D3</a:t>
                      </a:r>
                      <a:endParaRPr lang="en-US" sz="1400" dirty="0"/>
                    </a:p>
                  </a:txBody>
                  <a:tcPr/>
                </a:tc>
                <a:tc>
                  <a:txBody>
                    <a:bodyPr/>
                    <a:lstStyle/>
                    <a:p>
                      <a:r>
                        <a:rPr lang="es-ES" sz="1400" dirty="0" smtClean="0"/>
                        <a:t>D1</a:t>
                      </a:r>
                      <a:endParaRPr lang="en-US" sz="1400" dirty="0"/>
                    </a:p>
                  </a:txBody>
                  <a:tcPr/>
                </a:tc>
                <a:tc>
                  <a:txBody>
                    <a:bodyPr/>
                    <a:lstStyle/>
                    <a:p>
                      <a:r>
                        <a:rPr lang="es-ES" sz="1400" dirty="0" smtClean="0"/>
                        <a:t>D2</a:t>
                      </a:r>
                      <a:endParaRPr lang="en-US" sz="1400" dirty="0"/>
                    </a:p>
                  </a:txBody>
                  <a:tcPr/>
                </a:tc>
                <a:extLst>
                  <a:ext uri="{0D108BD9-81ED-4DB2-BD59-A6C34878D82A}">
                    <a16:rowId xmlns:a16="http://schemas.microsoft.com/office/drawing/2014/main" val="2990970107"/>
                  </a:ext>
                </a:extLst>
              </a:tr>
              <a:tr h="370840">
                <a:tc>
                  <a:txBody>
                    <a:bodyPr/>
                    <a:lstStyle/>
                    <a:p>
                      <a:r>
                        <a:rPr lang="es-ES" sz="1400" dirty="0" smtClean="0"/>
                        <a:t>D.</a:t>
                      </a:r>
                      <a:r>
                        <a:rPr lang="es-ES" sz="1400" baseline="0" dirty="0" smtClean="0"/>
                        <a:t> Diseño [mm]</a:t>
                      </a:r>
                      <a:endParaRPr lang="en-US" sz="1400" dirty="0"/>
                    </a:p>
                  </a:txBody>
                  <a:tcPr/>
                </a:tc>
                <a:tc>
                  <a:txBody>
                    <a:bodyPr/>
                    <a:lstStyle/>
                    <a:p>
                      <a:r>
                        <a:rPr lang="es-ES" sz="1400" dirty="0" smtClean="0"/>
                        <a:t>24.4</a:t>
                      </a:r>
                      <a:endParaRPr lang="en-US" sz="1400" dirty="0"/>
                    </a:p>
                  </a:txBody>
                  <a:tcPr/>
                </a:tc>
                <a:tc>
                  <a:txBody>
                    <a:bodyPr/>
                    <a:lstStyle/>
                    <a:p>
                      <a:r>
                        <a:rPr lang="es-ES" sz="1400" dirty="0" smtClean="0"/>
                        <a:t>23.45</a:t>
                      </a:r>
                      <a:endParaRPr lang="en-US" sz="1400" dirty="0"/>
                    </a:p>
                  </a:txBody>
                  <a:tcPr/>
                </a:tc>
                <a:tc>
                  <a:txBody>
                    <a:bodyPr/>
                    <a:lstStyle/>
                    <a:p>
                      <a:r>
                        <a:rPr lang="es-ES" sz="1400" dirty="0" smtClean="0"/>
                        <a:t>29.32</a:t>
                      </a:r>
                      <a:endParaRPr lang="en-US" sz="1400" dirty="0"/>
                    </a:p>
                  </a:txBody>
                  <a:tcPr/>
                </a:tc>
                <a:tc>
                  <a:txBody>
                    <a:bodyPr/>
                    <a:lstStyle/>
                    <a:p>
                      <a:r>
                        <a:rPr lang="es-MX" sz="1400" b="1" dirty="0" smtClean="0"/>
                        <a:t>↓</a:t>
                      </a:r>
                      <a:r>
                        <a:rPr lang="es-MX" sz="1400" dirty="0" smtClean="0"/>
                        <a:t>D2 </a:t>
                      </a:r>
                      <a:endParaRPr lang="en-US" sz="1400" dirty="0"/>
                    </a:p>
                  </a:txBody>
                  <a:tcPr/>
                </a:tc>
                <a:tc>
                  <a:txBody>
                    <a:bodyPr/>
                    <a:lstStyle/>
                    <a:p>
                      <a:r>
                        <a:rPr lang="es-ES" sz="1400" dirty="0" smtClean="0"/>
                        <a:t>44.097</a:t>
                      </a:r>
                      <a:endParaRPr lang="en-US" sz="1400" dirty="0"/>
                    </a:p>
                  </a:txBody>
                  <a:tcPr/>
                </a:tc>
                <a:tc>
                  <a:txBody>
                    <a:bodyPr/>
                    <a:lstStyle/>
                    <a:p>
                      <a:r>
                        <a:rPr lang="es-ES" sz="1400" dirty="0" smtClean="0"/>
                        <a:t>44.87</a:t>
                      </a:r>
                      <a:endParaRPr lang="en-US" sz="1400" dirty="0"/>
                    </a:p>
                  </a:txBody>
                  <a:tcPr/>
                </a:tc>
                <a:tc>
                  <a:txBody>
                    <a:bodyPr/>
                    <a:lstStyle/>
                    <a:p>
                      <a:r>
                        <a:rPr lang="es-MX" sz="1400" b="1" dirty="0" smtClean="0"/>
                        <a:t>↓</a:t>
                      </a:r>
                      <a:r>
                        <a:rPr lang="es-MX" sz="1400" dirty="0" smtClean="0"/>
                        <a:t>D2 </a:t>
                      </a:r>
                      <a:endParaRPr lang="en-US" sz="1400" dirty="0"/>
                    </a:p>
                  </a:txBody>
                  <a:tcPr/>
                </a:tc>
                <a:tc>
                  <a:txBody>
                    <a:bodyPr/>
                    <a:lstStyle/>
                    <a:p>
                      <a:r>
                        <a:rPr lang="es-ES" sz="1400" dirty="0" smtClean="0"/>
                        <a:t>53.19</a:t>
                      </a:r>
                      <a:endParaRPr lang="en-US" sz="1400" dirty="0"/>
                    </a:p>
                  </a:txBody>
                  <a:tcPr/>
                </a:tc>
                <a:tc>
                  <a:txBody>
                    <a:bodyPr/>
                    <a:lstStyle/>
                    <a:p>
                      <a:r>
                        <a:rPr lang="es-ES" sz="1400" dirty="0" smtClean="0"/>
                        <a:t>54.51</a:t>
                      </a:r>
                      <a:endParaRPr lang="en-US" sz="1400" dirty="0"/>
                    </a:p>
                  </a:txBody>
                  <a:tcPr/>
                </a:tc>
                <a:tc>
                  <a:txBody>
                    <a:bodyPr/>
                    <a:lstStyle/>
                    <a:p>
                      <a:r>
                        <a:rPr lang="es-ES" sz="1400" dirty="0" smtClean="0"/>
                        <a:t>25.28</a:t>
                      </a:r>
                      <a:endParaRPr lang="en-US" sz="1400" dirty="0"/>
                    </a:p>
                  </a:txBody>
                  <a:tcPr/>
                </a:tc>
                <a:tc>
                  <a:txBody>
                    <a:bodyPr/>
                    <a:lstStyle/>
                    <a:p>
                      <a:r>
                        <a:rPr lang="es-ES" sz="1400" dirty="0" smtClean="0"/>
                        <a:t>31.93</a:t>
                      </a:r>
                      <a:endParaRPr lang="en-US" sz="1400" dirty="0"/>
                    </a:p>
                  </a:txBody>
                  <a:tcPr/>
                </a:tc>
                <a:extLst>
                  <a:ext uri="{0D108BD9-81ED-4DB2-BD59-A6C34878D82A}">
                    <a16:rowId xmlns:a16="http://schemas.microsoft.com/office/drawing/2014/main" val="594070084"/>
                  </a:ext>
                </a:extLst>
              </a:tr>
              <a:tr h="370840">
                <a:tc>
                  <a:txBody>
                    <a:bodyPr/>
                    <a:lstStyle/>
                    <a:p>
                      <a:r>
                        <a:rPr lang="es-ES" sz="1400" dirty="0" smtClean="0"/>
                        <a:t>D. Maquinado</a:t>
                      </a:r>
                    </a:p>
                    <a:p>
                      <a:r>
                        <a:rPr lang="es-ES" sz="1400" dirty="0" smtClean="0"/>
                        <a:t>[mm]</a:t>
                      </a:r>
                      <a:endParaRPr lang="en-US" sz="1400" dirty="0"/>
                    </a:p>
                  </a:txBody>
                  <a:tcPr/>
                </a:tc>
                <a:tc>
                  <a:txBody>
                    <a:bodyPr/>
                    <a:lstStyle/>
                    <a:p>
                      <a:r>
                        <a:rPr lang="es-ES" sz="1400" dirty="0" smtClean="0"/>
                        <a:t>25</a:t>
                      </a:r>
                      <a:endParaRPr lang="en-US" sz="1400" dirty="0"/>
                    </a:p>
                  </a:txBody>
                  <a:tcPr/>
                </a:tc>
                <a:tc>
                  <a:txBody>
                    <a:bodyPr/>
                    <a:lstStyle/>
                    <a:p>
                      <a:r>
                        <a:rPr lang="es-ES" sz="1400" dirty="0" smtClean="0"/>
                        <a:t>25</a:t>
                      </a:r>
                      <a:endParaRPr lang="en-US" sz="1400" dirty="0"/>
                    </a:p>
                  </a:txBody>
                  <a:tcPr/>
                </a:tc>
                <a:tc>
                  <a:txBody>
                    <a:bodyPr/>
                    <a:lstStyle/>
                    <a:p>
                      <a:r>
                        <a:rPr lang="es-ES" sz="1400" dirty="0" smtClean="0"/>
                        <a:t>30</a:t>
                      </a:r>
                      <a:endParaRPr lang="en-US" sz="1400" dirty="0"/>
                    </a:p>
                  </a:txBody>
                  <a:tcPr/>
                </a:tc>
                <a:tc>
                  <a:txBody>
                    <a:bodyPr/>
                    <a:lstStyle/>
                    <a:p>
                      <a:r>
                        <a:rPr lang="es-ES" sz="1400" dirty="0" smtClean="0"/>
                        <a:t>49.6</a:t>
                      </a:r>
                      <a:endParaRPr lang="en-US" sz="1400" dirty="0"/>
                    </a:p>
                  </a:txBody>
                  <a:tcPr/>
                </a:tc>
                <a:tc>
                  <a:txBody>
                    <a:bodyPr/>
                    <a:lstStyle/>
                    <a:p>
                      <a:r>
                        <a:rPr lang="es-ES" sz="1400" dirty="0" smtClean="0"/>
                        <a:t>50</a:t>
                      </a:r>
                      <a:endParaRPr lang="en-US" sz="1400" dirty="0"/>
                    </a:p>
                  </a:txBody>
                  <a:tcPr/>
                </a:tc>
                <a:tc>
                  <a:txBody>
                    <a:bodyPr/>
                    <a:lstStyle/>
                    <a:p>
                      <a:r>
                        <a:rPr lang="es-ES" sz="1400" dirty="0" smtClean="0"/>
                        <a:t>65</a:t>
                      </a:r>
                      <a:endParaRPr lang="en-US" sz="1400" dirty="0"/>
                    </a:p>
                  </a:txBody>
                  <a:tcPr/>
                </a:tc>
                <a:tc>
                  <a:txBody>
                    <a:bodyPr/>
                    <a:lstStyle/>
                    <a:p>
                      <a:r>
                        <a:rPr lang="es-ES" sz="1400" dirty="0" smtClean="0"/>
                        <a:t>52</a:t>
                      </a:r>
                      <a:endParaRPr lang="en-US" sz="1400" dirty="0"/>
                    </a:p>
                  </a:txBody>
                  <a:tcPr/>
                </a:tc>
                <a:tc>
                  <a:txBody>
                    <a:bodyPr/>
                    <a:lstStyle/>
                    <a:p>
                      <a:r>
                        <a:rPr lang="es-ES" sz="1400" dirty="0" smtClean="0"/>
                        <a:t>55</a:t>
                      </a:r>
                      <a:endParaRPr lang="en-US" sz="1400" dirty="0"/>
                    </a:p>
                  </a:txBody>
                  <a:tcPr/>
                </a:tc>
                <a:tc>
                  <a:txBody>
                    <a:bodyPr/>
                    <a:lstStyle/>
                    <a:p>
                      <a:r>
                        <a:rPr lang="es-ES" sz="1400" dirty="0" smtClean="0"/>
                        <a:t>64</a:t>
                      </a:r>
                      <a:endParaRPr lang="en-US" sz="1400" dirty="0"/>
                    </a:p>
                  </a:txBody>
                  <a:tcPr/>
                </a:tc>
                <a:tc>
                  <a:txBody>
                    <a:bodyPr/>
                    <a:lstStyle/>
                    <a:p>
                      <a:r>
                        <a:rPr lang="es-ES" sz="1400" dirty="0" smtClean="0"/>
                        <a:t>35</a:t>
                      </a:r>
                      <a:endParaRPr lang="en-US" sz="1400" dirty="0"/>
                    </a:p>
                  </a:txBody>
                  <a:tcPr/>
                </a:tc>
                <a:tc>
                  <a:txBody>
                    <a:bodyPr/>
                    <a:lstStyle/>
                    <a:p>
                      <a:r>
                        <a:rPr lang="es-ES" sz="1400" dirty="0" smtClean="0"/>
                        <a:t>38</a:t>
                      </a:r>
                      <a:endParaRPr lang="en-US" sz="1400" dirty="0"/>
                    </a:p>
                  </a:txBody>
                  <a:tcPr/>
                </a:tc>
                <a:extLst>
                  <a:ext uri="{0D108BD9-81ED-4DB2-BD59-A6C34878D82A}">
                    <a16:rowId xmlns:a16="http://schemas.microsoft.com/office/drawing/2014/main" val="3257542063"/>
                  </a:ext>
                </a:extLst>
              </a:tr>
            </a:tbl>
          </a:graphicData>
        </a:graphic>
      </p:graphicFrame>
    </p:spTree>
    <p:extLst>
      <p:ext uri="{BB962C8B-B14F-4D97-AF65-F5344CB8AC3E}">
        <p14:creationId xmlns:p14="http://schemas.microsoft.com/office/powerpoint/2010/main" val="25711719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913487" y="-65901"/>
            <a:ext cx="8639176" cy="896711"/>
          </a:xfrm>
        </p:spPr>
        <p:txBody>
          <a:bodyPr/>
          <a:lstStyle/>
          <a:p>
            <a:r>
              <a:rPr lang="es-MX" sz="4000" dirty="0"/>
              <a:t>Diseño de tuerca y tornillo de potencia</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3726572" y="696892"/>
            <a:ext cx="6213168" cy="461665"/>
          </a:xfrm>
          <a:prstGeom prst="rect">
            <a:avLst/>
          </a:prstGeom>
          <a:noFill/>
        </p:spPr>
        <p:txBody>
          <a:bodyPr wrap="square" rtlCol="0">
            <a:spAutoFit/>
          </a:bodyPr>
          <a:lstStyle/>
          <a:p>
            <a:pPr algn="ctr"/>
            <a:r>
              <a:rPr lang="es-MX" sz="2400" b="1" dirty="0"/>
              <a:t>Módulo de alineación</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3" name="CuadroTexto 2">
            <a:extLst>
              <a:ext uri="{FF2B5EF4-FFF2-40B4-BE49-F238E27FC236}">
                <a16:creationId xmlns:a16="http://schemas.microsoft.com/office/drawing/2014/main" id="{FD207AE4-C2B9-4420-BE38-A83002074938}"/>
              </a:ext>
            </a:extLst>
          </p:cNvPr>
          <p:cNvSpPr txBox="1"/>
          <p:nvPr/>
        </p:nvSpPr>
        <p:spPr>
          <a:xfrm>
            <a:off x="2638315" y="1133449"/>
            <a:ext cx="2010487" cy="369332"/>
          </a:xfrm>
          <a:prstGeom prst="rect">
            <a:avLst/>
          </a:prstGeom>
          <a:noFill/>
        </p:spPr>
        <p:txBody>
          <a:bodyPr wrap="none" rtlCol="0">
            <a:spAutoFit/>
          </a:bodyPr>
          <a:lstStyle/>
          <a:p>
            <a:r>
              <a:rPr lang="es-MX" b="1" dirty="0"/>
              <a:t>Conceptualización</a:t>
            </a:r>
          </a:p>
        </p:txBody>
      </p:sp>
      <p:sp>
        <p:nvSpPr>
          <p:cNvPr id="20" name="CuadroTexto 19">
            <a:extLst>
              <a:ext uri="{FF2B5EF4-FFF2-40B4-BE49-F238E27FC236}">
                <a16:creationId xmlns:a16="http://schemas.microsoft.com/office/drawing/2014/main" id="{5445A3A0-53B7-43C7-BC41-825914BD797D}"/>
              </a:ext>
            </a:extLst>
          </p:cNvPr>
          <p:cNvSpPr txBox="1"/>
          <p:nvPr/>
        </p:nvSpPr>
        <p:spPr>
          <a:xfrm>
            <a:off x="1743564" y="4234493"/>
            <a:ext cx="4266582" cy="2585323"/>
          </a:xfrm>
          <a:prstGeom prst="rect">
            <a:avLst/>
          </a:prstGeom>
          <a:noFill/>
        </p:spPr>
        <p:txBody>
          <a:bodyPr wrap="square" rtlCol="0">
            <a:spAutoFit/>
          </a:bodyPr>
          <a:lstStyle/>
          <a:p>
            <a:r>
              <a:rPr lang="es-MX" b="1" dirty="0"/>
              <a:t>Requerimientos:</a:t>
            </a:r>
          </a:p>
          <a:p>
            <a:pPr marL="285750" indent="-285750">
              <a:buFontTx/>
              <a:buChar char="-"/>
            </a:pPr>
            <a:r>
              <a:rPr lang="es-MX" dirty="0" smtClean="0"/>
              <a:t>F=1068 </a:t>
            </a:r>
            <a:r>
              <a:rPr lang="es-MX" dirty="0"/>
              <a:t>[</a:t>
            </a:r>
            <a:r>
              <a:rPr lang="es-MX" dirty="0" err="1"/>
              <a:t>Kgf</a:t>
            </a:r>
            <a:r>
              <a:rPr lang="es-MX" dirty="0"/>
              <a:t>].</a:t>
            </a:r>
          </a:p>
          <a:p>
            <a:pPr marL="285750" indent="-285750">
              <a:buFontTx/>
              <a:buChar char="-"/>
            </a:pPr>
            <a:r>
              <a:rPr lang="es-MX" dirty="0" smtClean="0"/>
              <a:t>Material AISI </a:t>
            </a:r>
            <a:r>
              <a:rPr lang="es-MX" dirty="0"/>
              <a:t>1045</a:t>
            </a:r>
          </a:p>
          <a:p>
            <a:pPr marL="285750" indent="-285750">
              <a:buFontTx/>
              <a:buChar char="-"/>
            </a:pPr>
            <a:r>
              <a:rPr lang="es-MX" dirty="0" smtClean="0"/>
              <a:t>F. máxima realizada por </a:t>
            </a:r>
            <a:r>
              <a:rPr lang="es-MX" dirty="0"/>
              <a:t>operador 87[N]</a:t>
            </a:r>
          </a:p>
          <a:p>
            <a:pPr marL="285750" indent="-285750">
              <a:buFontTx/>
              <a:buChar char="-"/>
            </a:pPr>
            <a:r>
              <a:rPr lang="es-MX" dirty="0"/>
              <a:t>Diámetro del volante </a:t>
            </a:r>
            <a:r>
              <a:rPr lang="es-MX" dirty="0" smtClean="0"/>
              <a:t>4.8[in]</a:t>
            </a:r>
          </a:p>
          <a:p>
            <a:pPr marL="285750" indent="-285750">
              <a:buFontTx/>
              <a:buChar char="-"/>
            </a:pPr>
            <a:r>
              <a:rPr lang="es-ES" dirty="0" smtClean="0"/>
              <a:t>Diseño </a:t>
            </a:r>
            <a:r>
              <a:rPr lang="es-ES" dirty="0"/>
              <a:t>en base a un tornillo de 1 ¼ “ tipo ACME  </a:t>
            </a:r>
            <a:r>
              <a:rPr lang="es-ES" dirty="0" smtClean="0"/>
              <a:t> Trapezoidal</a:t>
            </a:r>
            <a:r>
              <a:rPr lang="es-ES" dirty="0"/>
              <a:t>.</a:t>
            </a:r>
            <a:endParaRPr lang="en-US" dirty="0"/>
          </a:p>
          <a:p>
            <a:pPr marL="285750" indent="-285750">
              <a:buFontTx/>
              <a:buChar char="-"/>
            </a:pPr>
            <a:endParaRPr lang="es-MX" dirty="0"/>
          </a:p>
          <a:p>
            <a:endParaRPr lang="es-MX" b="1" dirty="0"/>
          </a:p>
        </p:txBody>
      </p:sp>
      <p:pic>
        <p:nvPicPr>
          <p:cNvPr id="12" name="Imagen 11"/>
          <p:cNvPicPr/>
          <p:nvPr/>
        </p:nvPicPr>
        <p:blipFill rotWithShape="1">
          <a:blip r:embed="rId3"/>
          <a:srcRect t="7411" r="6267"/>
          <a:stretch/>
        </p:blipFill>
        <p:spPr>
          <a:xfrm>
            <a:off x="1784666" y="1549161"/>
            <a:ext cx="4016366" cy="2550891"/>
          </a:xfrm>
          <a:prstGeom prst="rect">
            <a:avLst/>
          </a:prstGeom>
        </p:spPr>
      </p:pic>
      <p:sp>
        <p:nvSpPr>
          <p:cNvPr id="5" name="CuadroTexto 4"/>
          <p:cNvSpPr txBox="1"/>
          <p:nvPr/>
        </p:nvSpPr>
        <p:spPr>
          <a:xfrm>
            <a:off x="6778908" y="1134604"/>
            <a:ext cx="3921010" cy="369332"/>
          </a:xfrm>
          <a:prstGeom prst="rect">
            <a:avLst/>
          </a:prstGeom>
          <a:noFill/>
        </p:spPr>
        <p:txBody>
          <a:bodyPr wrap="none" rtlCol="0">
            <a:spAutoFit/>
          </a:bodyPr>
          <a:lstStyle/>
          <a:p>
            <a:r>
              <a:rPr lang="es-ES" b="1" dirty="0"/>
              <a:t>Torque  necesario para mover la carga</a:t>
            </a:r>
            <a:endParaRPr lang="en-US" b="1" dirty="0"/>
          </a:p>
        </p:txBody>
      </p:sp>
      <mc:AlternateContent xmlns:mc="http://schemas.openxmlformats.org/markup-compatibility/2006">
        <mc:Choice xmlns:a14="http://schemas.microsoft.com/office/drawing/2010/main" Requires="a14">
          <p:sp>
            <p:nvSpPr>
              <p:cNvPr id="8" name="Rectángulo 7"/>
              <p:cNvSpPr/>
              <p:nvPr/>
            </p:nvSpPr>
            <p:spPr>
              <a:xfrm>
                <a:off x="7725321" y="1500372"/>
                <a:ext cx="202818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𝑢</m:t>
                          </m:r>
                        </m:sub>
                      </m:sSub>
                      <m:r>
                        <a:rPr lang="en-US">
                          <a:latin typeface="Cambria Math" panose="02040503050406030204" pitchFamily="18" charset="0"/>
                        </a:rPr>
                        <m:t>=15.247 </m:t>
                      </m:r>
                      <m:d>
                        <m:dPr>
                          <m:begChr m:val="["/>
                          <m:endChr m:val="]"/>
                          <m:ctrlPr>
                            <a:rPr lang="en-US" i="1">
                              <a:latin typeface="Cambria Math" panose="02040503050406030204" pitchFamily="18" charset="0"/>
                            </a:rPr>
                          </m:ctrlPr>
                        </m:dPr>
                        <m:e>
                          <m:r>
                            <a:rPr lang="en-US" i="1">
                              <a:latin typeface="Cambria Math" panose="02040503050406030204" pitchFamily="18" charset="0"/>
                            </a:rPr>
                            <m:t>𝑁𝑚</m:t>
                          </m:r>
                        </m:e>
                      </m:d>
                    </m:oMath>
                  </m:oMathPara>
                </a14:m>
                <a:endParaRPr lang="en-US" dirty="0"/>
              </a:p>
            </p:txBody>
          </p:sp>
        </mc:Choice>
        <mc:Fallback>
          <p:sp>
            <p:nvSpPr>
              <p:cNvPr id="8" name="Rectángulo 7"/>
              <p:cNvSpPr>
                <a:spLocks noRot="1" noChangeAspect="1" noMove="1" noResize="1" noEditPoints="1" noAdjustHandles="1" noChangeArrowheads="1" noChangeShapeType="1" noTextEdit="1"/>
              </p:cNvSpPr>
              <p:nvPr/>
            </p:nvSpPr>
            <p:spPr>
              <a:xfrm>
                <a:off x="7725321" y="1500372"/>
                <a:ext cx="2028184" cy="369332"/>
              </a:xfrm>
              <a:prstGeom prst="rect">
                <a:avLst/>
              </a:prstGeom>
              <a:blipFill>
                <a:blip r:embed="rId4"/>
                <a:stretch>
                  <a:fillRect/>
                </a:stretch>
              </a:blipFill>
            </p:spPr>
            <p:txBody>
              <a:bodyPr/>
              <a:lstStyle/>
              <a:p>
                <a:r>
                  <a:rPr lang="en-US">
                    <a:noFill/>
                  </a:rPr>
                  <a:t> </a:t>
                </a:r>
              </a:p>
            </p:txBody>
          </p:sp>
        </mc:Fallback>
      </mc:AlternateContent>
      <p:sp>
        <p:nvSpPr>
          <p:cNvPr id="9" name="Rectángulo 8"/>
          <p:cNvSpPr/>
          <p:nvPr/>
        </p:nvSpPr>
        <p:spPr>
          <a:xfrm>
            <a:off x="6333279" y="2926702"/>
            <a:ext cx="2024913" cy="338554"/>
          </a:xfrm>
          <a:prstGeom prst="rect">
            <a:avLst/>
          </a:prstGeom>
        </p:spPr>
        <p:txBody>
          <a:bodyPr wrap="none">
            <a:spAutoFit/>
          </a:bodyPr>
          <a:lstStyle/>
          <a:p>
            <a:r>
              <a:rPr lang="es-EC" sz="1600" b="1" dirty="0">
                <a:ea typeface="Times New Roman" panose="02020603050405020304" pitchFamily="18" charset="0"/>
                <a:cs typeface="Times New Roman" panose="02020603050405020304" pitchFamily="18" charset="0"/>
              </a:rPr>
              <a:t>Esfuerzos admisibles</a:t>
            </a:r>
            <a:endParaRPr lang="en-US" sz="1600" b="1" dirty="0"/>
          </a:p>
        </p:txBody>
      </p:sp>
      <mc:AlternateContent xmlns:mc="http://schemas.openxmlformats.org/markup-compatibility/2006">
        <mc:Choice xmlns:a14="http://schemas.microsoft.com/office/drawing/2010/main" Requires="a14">
          <p:sp>
            <p:nvSpPr>
              <p:cNvPr id="15" name="Rectángulo 14"/>
              <p:cNvSpPr/>
              <p:nvPr/>
            </p:nvSpPr>
            <p:spPr>
              <a:xfrm>
                <a:off x="6376330" y="3265256"/>
                <a:ext cx="2363083" cy="518540"/>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𝑡</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𝑆𝑦</m:t>
                            </m:r>
                          </m:e>
                          <m:sub>
                            <m:r>
                              <a:rPr lang="en-US" i="1">
                                <a:latin typeface="Cambria Math" panose="02040503050406030204" pitchFamily="18" charset="0"/>
                              </a:rPr>
                              <m:t>𝑡</m:t>
                            </m:r>
                          </m:sub>
                        </m:sSub>
                      </m:num>
                      <m:den>
                        <m:r>
                          <a:rPr lang="en-US" i="1">
                            <a:latin typeface="Cambria Math" panose="02040503050406030204" pitchFamily="18" charset="0"/>
                          </a:rPr>
                          <m:t>𝑠𝑓</m:t>
                        </m:r>
                      </m:den>
                    </m:f>
                  </m:oMath>
                </a14:m>
                <a:r>
                  <a:rPr lang="en-US" dirty="0"/>
                  <a:t>= 48.125 [</a:t>
                </a:r>
                <a:r>
                  <a:rPr lang="en-US" dirty="0" err="1"/>
                  <a:t>Mpa</a:t>
                </a:r>
                <a:r>
                  <a:rPr lang="en-US" dirty="0"/>
                  <a:t>]</a:t>
                </a:r>
              </a:p>
            </p:txBody>
          </p:sp>
        </mc:Choice>
        <mc:Fallback>
          <p:sp>
            <p:nvSpPr>
              <p:cNvPr id="15" name="Rectángulo 14"/>
              <p:cNvSpPr>
                <a:spLocks noRot="1" noChangeAspect="1" noMove="1" noResize="1" noEditPoints="1" noAdjustHandles="1" noChangeArrowheads="1" noChangeShapeType="1" noTextEdit="1"/>
              </p:cNvSpPr>
              <p:nvPr/>
            </p:nvSpPr>
            <p:spPr>
              <a:xfrm>
                <a:off x="6376330" y="3265256"/>
                <a:ext cx="2363083" cy="518540"/>
              </a:xfrm>
              <a:prstGeom prst="rect">
                <a:avLst/>
              </a:prstGeom>
              <a:blipFill>
                <a:blip r:embed="rId5"/>
                <a:stretch>
                  <a:fillRect r="-1546" b="-5882"/>
                </a:stretch>
              </a:blipFill>
            </p:spPr>
            <p:txBody>
              <a:bodyPr/>
              <a:lstStyle/>
              <a:p>
                <a:r>
                  <a:rPr lang="en-US">
                    <a:noFill/>
                  </a:rPr>
                  <a:t> </a:t>
                </a:r>
              </a:p>
            </p:txBody>
          </p:sp>
        </mc:Fallback>
      </mc:AlternateContent>
      <p:sp>
        <p:nvSpPr>
          <p:cNvPr id="21" name="Rectángulo 20"/>
          <p:cNvSpPr/>
          <p:nvPr/>
        </p:nvSpPr>
        <p:spPr>
          <a:xfrm>
            <a:off x="8739413" y="2926702"/>
            <a:ext cx="2651688" cy="338554"/>
          </a:xfrm>
          <a:prstGeom prst="rect">
            <a:avLst/>
          </a:prstGeom>
        </p:spPr>
        <p:txBody>
          <a:bodyPr wrap="none">
            <a:spAutoFit/>
          </a:bodyPr>
          <a:lstStyle/>
          <a:p>
            <a:r>
              <a:rPr lang="es-EC" sz="1600" b="1" dirty="0">
                <a:ea typeface="Times New Roman" panose="02020603050405020304" pitchFamily="18" charset="0"/>
                <a:cs typeface="Times New Roman" panose="02020603050405020304" pitchFamily="18" charset="0"/>
              </a:rPr>
              <a:t>Esfuerzo cortante admisible</a:t>
            </a:r>
            <a:endParaRPr lang="en-US" sz="1600" b="1" dirty="0">
              <a:ea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8" name="Rectángulo 17"/>
              <p:cNvSpPr/>
              <p:nvPr/>
            </p:nvSpPr>
            <p:spPr>
              <a:xfrm>
                <a:off x="8963254" y="3339860"/>
                <a:ext cx="3002604" cy="369332"/>
              </a:xfrm>
              <a:prstGeom prst="rect">
                <a:avLst/>
              </a:prstGeom>
            </p:spPr>
            <p:txBody>
              <a:bodyPr wrap="square">
                <a:spAutoFit/>
              </a:bodyPr>
              <a:lstStyle/>
              <a:p>
                <a14:m>
                  <m:oMath xmlns:m="http://schemas.openxmlformats.org/officeDocument/2006/math">
                    <m:r>
                      <a:rPr lang="es-EC">
                        <a:latin typeface="Cambria Math" panose="02040503050406030204" pitchFamily="18" charset="0"/>
                      </a:rPr>
                      <m:t>𝜏</m:t>
                    </m:r>
                    <m:r>
                      <a:rPr lang="es-EC">
                        <a:latin typeface="Cambria Math" panose="02040503050406030204" pitchFamily="18" charset="0"/>
                      </a:rPr>
                      <m:t>=</m:t>
                    </m:r>
                  </m:oMath>
                </a14:m>
                <a:r>
                  <a:rPr lang="es-EC" dirty="0">
                    <a:latin typeface="Cambria Math" panose="02040503050406030204" pitchFamily="18" charset="0"/>
                  </a:rPr>
                  <a:t>0.5 *</a:t>
                </a:r>
                <a14:m>
                  <m:oMath xmlns:m="http://schemas.openxmlformats.org/officeDocument/2006/math">
                    <m:sSub>
                      <m:sSubPr>
                        <m:ctrlPr>
                          <a:rPr lang="en-US">
                            <a:latin typeface="Cambria Math" panose="02040503050406030204" pitchFamily="18" charset="0"/>
                          </a:rPr>
                        </m:ctrlPr>
                      </m:sSubPr>
                      <m:e>
                        <m:r>
                          <a:rPr lang="es-EC">
                            <a:latin typeface="Cambria Math" panose="02040503050406030204" pitchFamily="18" charset="0"/>
                          </a:rPr>
                          <m:t>𝜎</m:t>
                        </m:r>
                      </m:e>
                      <m:sub>
                        <m:r>
                          <a:rPr lang="es-EC">
                            <a:latin typeface="Cambria Math" panose="02040503050406030204" pitchFamily="18" charset="0"/>
                          </a:rPr>
                          <m:t>𝑡</m:t>
                        </m:r>
                      </m:sub>
                    </m:sSub>
                  </m:oMath>
                </a14:m>
                <a:r>
                  <a:rPr lang="en-US" dirty="0">
                    <a:latin typeface="Cambria Math" panose="02040503050406030204" pitchFamily="18" charset="0"/>
                  </a:rPr>
                  <a:t>= 24.63 [</a:t>
                </a:r>
                <a:r>
                  <a:rPr lang="en-US" dirty="0" err="1" smtClean="0">
                    <a:latin typeface="Cambria Math" panose="02040503050406030204" pitchFamily="18" charset="0"/>
                  </a:rPr>
                  <a:t>Mpa</a:t>
                </a:r>
                <a:r>
                  <a:rPr lang="en-US" dirty="0" smtClean="0">
                    <a:latin typeface="Cambria Math" panose="02040503050406030204" pitchFamily="18" charset="0"/>
                  </a:rPr>
                  <a:t>]</a:t>
                </a:r>
                <a:endParaRPr lang="en-US" i="1" dirty="0">
                  <a:solidFill>
                    <a:schemeClr val="tx1"/>
                  </a:solidFill>
                </a:endParaRPr>
              </a:p>
            </p:txBody>
          </p:sp>
        </mc:Choice>
        <mc:Fallback>
          <p:sp>
            <p:nvSpPr>
              <p:cNvPr id="18" name="Rectángulo 17"/>
              <p:cNvSpPr>
                <a:spLocks noRot="1" noChangeAspect="1" noMove="1" noResize="1" noEditPoints="1" noAdjustHandles="1" noChangeArrowheads="1" noChangeShapeType="1" noTextEdit="1"/>
              </p:cNvSpPr>
              <p:nvPr/>
            </p:nvSpPr>
            <p:spPr>
              <a:xfrm>
                <a:off x="8963254" y="3339860"/>
                <a:ext cx="3002604" cy="369332"/>
              </a:xfrm>
              <a:prstGeom prst="rect">
                <a:avLst/>
              </a:prstGeom>
              <a:blipFill>
                <a:blip r:embed="rId6"/>
                <a:stretch>
                  <a:fillRect t="-13333" b="-2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ángulo 22"/>
              <p:cNvSpPr/>
              <p:nvPr/>
            </p:nvSpPr>
            <p:spPr>
              <a:xfrm>
                <a:off x="6309573" y="2400564"/>
                <a:ext cx="36794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n-US" i="1">
                              <a:latin typeface="Cambria Math" panose="02040503050406030204" pitchFamily="18" charset="0"/>
                            </a:rPr>
                            <m:t>𝑇</m:t>
                          </m:r>
                          <m:r>
                            <a:rPr lang="en-US" i="0">
                              <a:latin typeface="Cambria Math" panose="02040503050406030204" pitchFamily="18" charset="0"/>
                            </a:rPr>
                            <m:t>=87</m:t>
                          </m:r>
                          <m:d>
                            <m:dPr>
                              <m:begChr m:val="["/>
                              <m:endChr m:val="]"/>
                              <m:ctrlPr>
                                <a:rPr lang="en-US" i="1">
                                  <a:latin typeface="Cambria Math" panose="02040503050406030204" pitchFamily="18" charset="0"/>
                                </a:rPr>
                              </m:ctrlPr>
                            </m:dPr>
                            <m:e>
                              <m:r>
                                <a:rPr lang="en-US" i="1">
                                  <a:latin typeface="Cambria Math" panose="02040503050406030204" pitchFamily="18" charset="0"/>
                                </a:rPr>
                                <m:t>𝑁</m:t>
                              </m:r>
                            </m:e>
                          </m:d>
                          <m:r>
                            <a:rPr lang="en-US" i="0">
                              <a:latin typeface="Cambria Math" panose="02040503050406030204" pitchFamily="18" charset="0"/>
                            </a:rPr>
                            <m:t>∗2.4 </m:t>
                          </m:r>
                          <m:d>
                            <m:dPr>
                              <m:begChr m:val="["/>
                              <m:endChr m:val="]"/>
                              <m:ctrlPr>
                                <a:rPr lang="en-US" i="1">
                                  <a:latin typeface="Cambria Math" panose="02040503050406030204" pitchFamily="18" charset="0"/>
                                </a:rPr>
                              </m:ctrlPr>
                            </m:dPr>
                            <m:e>
                              <m:r>
                                <a:rPr lang="es-ES" b="0" i="1" smtClean="0">
                                  <a:latin typeface="Cambria Math" panose="02040503050406030204" pitchFamily="18" charset="0"/>
                                </a:rPr>
                                <m:t>𝑖𝑛</m:t>
                              </m:r>
                            </m:e>
                          </m:d>
                          <m:r>
                            <a:rPr lang="en-US" i="0">
                              <a:latin typeface="Cambria Math" panose="02040503050406030204" pitchFamily="18" charset="0"/>
                            </a:rPr>
                            <m:t>=5.304[</m:t>
                          </m:r>
                          <m:r>
                            <a:rPr lang="en-US" i="1">
                              <a:latin typeface="Cambria Math" panose="02040503050406030204" pitchFamily="18" charset="0"/>
                            </a:rPr>
                            <m:t>𝑁</m:t>
                          </m:r>
                          <m:r>
                            <a:rPr lang="en-US" i="0">
                              <a:latin typeface="Cambria Math" panose="02040503050406030204" pitchFamily="18" charset="0"/>
                            </a:rPr>
                            <m:t>.</m:t>
                          </m:r>
                          <m:r>
                            <a:rPr lang="en-US" i="1">
                              <a:latin typeface="Cambria Math" panose="02040503050406030204" pitchFamily="18" charset="0"/>
                            </a:rPr>
                            <m:t>𝑚</m:t>
                          </m:r>
                        </m:e>
                      </m:d>
                    </m:oMath>
                  </m:oMathPara>
                </a14:m>
                <a:endParaRPr lang="en-US" dirty="0"/>
              </a:p>
            </p:txBody>
          </p:sp>
        </mc:Choice>
        <mc:Fallback>
          <p:sp>
            <p:nvSpPr>
              <p:cNvPr id="23" name="Rectángulo 22"/>
              <p:cNvSpPr>
                <a:spLocks noRot="1" noChangeAspect="1" noMove="1" noResize="1" noEditPoints="1" noAdjustHandles="1" noChangeArrowheads="1" noChangeShapeType="1" noTextEdit="1"/>
              </p:cNvSpPr>
              <p:nvPr/>
            </p:nvSpPr>
            <p:spPr>
              <a:xfrm>
                <a:off x="6309573" y="2400564"/>
                <a:ext cx="3679469" cy="369332"/>
              </a:xfrm>
              <a:prstGeom prst="rect">
                <a:avLst/>
              </a:prstGeom>
              <a:blipFill>
                <a:blip r:embed="rId7"/>
                <a:stretch>
                  <a:fillRect t="-128333" r="-11921" b="-193333"/>
                </a:stretch>
              </a:blipFill>
            </p:spPr>
            <p:txBody>
              <a:bodyPr/>
              <a:lstStyle/>
              <a:p>
                <a:r>
                  <a:rPr lang="en-US">
                    <a:noFill/>
                  </a:rPr>
                  <a:t> </a:t>
                </a:r>
              </a:p>
            </p:txBody>
          </p:sp>
        </mc:Fallback>
      </mc:AlternateContent>
      <p:sp>
        <p:nvSpPr>
          <p:cNvPr id="24" name="CuadroTexto 23"/>
          <p:cNvSpPr txBox="1"/>
          <p:nvPr/>
        </p:nvSpPr>
        <p:spPr>
          <a:xfrm>
            <a:off x="6333279" y="1903094"/>
            <a:ext cx="5148613" cy="369332"/>
          </a:xfrm>
          <a:prstGeom prst="rect">
            <a:avLst/>
          </a:prstGeom>
          <a:noFill/>
        </p:spPr>
        <p:txBody>
          <a:bodyPr wrap="square" rtlCol="0">
            <a:spAutoFit/>
          </a:bodyPr>
          <a:lstStyle/>
          <a:p>
            <a:r>
              <a:rPr lang="es-ES" b="1" dirty="0"/>
              <a:t>Torque máximo que podría realizar </a:t>
            </a:r>
            <a:r>
              <a:rPr lang="es-ES" b="1" dirty="0" smtClean="0"/>
              <a:t> el </a:t>
            </a:r>
            <a:r>
              <a:rPr lang="es-ES" b="1" dirty="0"/>
              <a:t>operador</a:t>
            </a:r>
            <a:endParaRPr lang="en-US" b="1" dirty="0"/>
          </a:p>
        </p:txBody>
      </p:sp>
      <p:sp>
        <p:nvSpPr>
          <p:cNvPr id="19" name="CuadroTexto 18">
            <a:extLst>
              <a:ext uri="{FF2B5EF4-FFF2-40B4-BE49-F238E27FC236}">
                <a16:creationId xmlns:a16="http://schemas.microsoft.com/office/drawing/2014/main" id="{FD207AE4-C2B9-4420-BE38-A83002074938}"/>
              </a:ext>
            </a:extLst>
          </p:cNvPr>
          <p:cNvSpPr txBox="1"/>
          <p:nvPr/>
        </p:nvSpPr>
        <p:spPr>
          <a:xfrm>
            <a:off x="6447091" y="3930775"/>
            <a:ext cx="1797287" cy="338554"/>
          </a:xfrm>
          <a:prstGeom prst="rect">
            <a:avLst/>
          </a:prstGeom>
          <a:noFill/>
        </p:spPr>
        <p:txBody>
          <a:bodyPr wrap="none" rtlCol="0">
            <a:spAutoFit/>
          </a:bodyPr>
          <a:lstStyle/>
          <a:p>
            <a:r>
              <a:rPr lang="es-MX" sz="1600" b="1" dirty="0"/>
              <a:t>Esfuerzo cortante </a:t>
            </a:r>
          </a:p>
        </p:txBody>
      </p:sp>
      <mc:AlternateContent xmlns:mc="http://schemas.openxmlformats.org/markup-compatibility/2006">
        <mc:Choice xmlns:a14="http://schemas.microsoft.com/office/drawing/2010/main" Requires="a14">
          <p:sp>
            <p:nvSpPr>
              <p:cNvPr id="22" name="Rectángulo 21"/>
              <p:cNvSpPr/>
              <p:nvPr/>
            </p:nvSpPr>
            <p:spPr>
              <a:xfrm>
                <a:off x="6264951" y="4339085"/>
                <a:ext cx="2698303" cy="474104"/>
              </a:xfrm>
              <a:prstGeom prst="rect">
                <a:avLst/>
              </a:prstGeom>
            </p:spPr>
            <p:txBody>
              <a:bodyPr wrap="none">
                <a:spAutoFit/>
              </a:bodyPr>
              <a:lstStyle/>
              <a:p>
                <a14:m>
                  <m:oMath xmlns:m="http://schemas.openxmlformats.org/officeDocument/2006/math">
                    <m:r>
                      <a:rPr lang="en-US" sz="1600" i="1" smtClean="0">
                        <a:latin typeface="Cambria Math" panose="02040503050406030204" pitchFamily="18" charset="0"/>
                      </a:rPr>
                      <m:t>𝜏</m:t>
                    </m:r>
                    <m:r>
                      <a:rPr lang="en-US" sz="1600" i="0">
                        <a:latin typeface="Cambria Math" panose="02040503050406030204" pitchFamily="18" charset="0"/>
                      </a:rPr>
                      <m:t>=16</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𝑢</m:t>
                            </m:r>
                          </m:sub>
                        </m:sSub>
                      </m:num>
                      <m:den>
                        <m:r>
                          <a:rPr lang="en-US" sz="1600" i="1">
                            <a:latin typeface="Cambria Math" panose="02040503050406030204" pitchFamily="18" charset="0"/>
                          </a:rPr>
                          <m:t>𝜋</m:t>
                        </m:r>
                        <m:r>
                          <a:rPr lang="en-US" sz="1600" i="0">
                            <a:latin typeface="Cambria Math" panose="02040503050406030204" pitchFamily="18" charset="0"/>
                          </a:rPr>
                          <m:t>∗</m:t>
                        </m:r>
                        <m:sSup>
                          <m:sSupPr>
                            <m:ctrlPr>
                              <a:rPr lang="en-US" sz="1600" i="1">
                                <a:latin typeface="Cambria Math" panose="02040503050406030204" pitchFamily="18" charset="0"/>
                              </a:rPr>
                            </m:ctrlPr>
                          </m:sSupPr>
                          <m:e>
                            <m:sSub>
                              <m:sSubPr>
                                <m:ctrlPr>
                                  <a:rPr lang="en-US" sz="1600" i="1">
                                    <a:latin typeface="Cambria Math" panose="02040503050406030204" pitchFamily="18" charset="0"/>
                                  </a:rPr>
                                </m:ctrlPr>
                              </m:sSubPr>
                              <m:e>
                                <m:r>
                                  <a:rPr lang="en-US" sz="1600" i="1">
                                    <a:latin typeface="Cambria Math" panose="02040503050406030204" pitchFamily="18" charset="0"/>
                                  </a:rPr>
                                  <m:t>𝑑</m:t>
                                </m:r>
                              </m:e>
                              <m:sub>
                                <m:r>
                                  <a:rPr lang="en-US" sz="1600" i="1">
                                    <a:latin typeface="Cambria Math" panose="02040503050406030204" pitchFamily="18" charset="0"/>
                                  </a:rPr>
                                  <m:t>𝑚𝑖𝑛</m:t>
                                </m:r>
                              </m:sub>
                            </m:sSub>
                          </m:e>
                          <m:sup>
                            <m:r>
                              <a:rPr lang="en-US" sz="1600" i="0">
                                <a:latin typeface="Cambria Math" panose="02040503050406030204" pitchFamily="18" charset="0"/>
                              </a:rPr>
                              <m:t>3</m:t>
                            </m:r>
                          </m:sup>
                        </m:sSup>
                      </m:den>
                    </m:f>
                    <m:r>
                      <a:rPr lang="es-ES" sz="1600" b="0" i="1" smtClean="0">
                        <a:latin typeface="Cambria Math" panose="02040503050406030204" pitchFamily="18" charset="0"/>
                      </a:rPr>
                      <m:t>=</m:t>
                    </m:r>
                    <m:r>
                      <a:rPr lang="es-EC" sz="1600" i="1">
                        <a:latin typeface="Cambria Math" panose="02040503050406030204" pitchFamily="18" charset="0"/>
                      </a:rPr>
                      <m:t>3.187</m:t>
                    </m:r>
                  </m:oMath>
                </a14:m>
                <a:r>
                  <a:rPr lang="en-US" sz="1600" dirty="0"/>
                  <a:t>[Mpa]</a:t>
                </a:r>
              </a:p>
            </p:txBody>
          </p:sp>
        </mc:Choice>
        <mc:Fallback>
          <p:sp>
            <p:nvSpPr>
              <p:cNvPr id="22" name="Rectángulo 21"/>
              <p:cNvSpPr>
                <a:spLocks noRot="1" noChangeAspect="1" noMove="1" noResize="1" noEditPoints="1" noAdjustHandles="1" noChangeArrowheads="1" noChangeShapeType="1" noTextEdit="1"/>
              </p:cNvSpPr>
              <p:nvPr/>
            </p:nvSpPr>
            <p:spPr>
              <a:xfrm>
                <a:off x="6264951" y="4339085"/>
                <a:ext cx="2698303" cy="474104"/>
              </a:xfrm>
              <a:prstGeom prst="rect">
                <a:avLst/>
              </a:prstGeom>
              <a:blipFill>
                <a:blip r:embed="rId8"/>
                <a:stretch>
                  <a:fillRect/>
                </a:stretch>
              </a:blipFill>
            </p:spPr>
            <p:txBody>
              <a:bodyPr/>
              <a:lstStyle/>
              <a:p>
                <a:r>
                  <a:rPr lang="en-US">
                    <a:noFill/>
                  </a:rPr>
                  <a:t> </a:t>
                </a:r>
              </a:p>
            </p:txBody>
          </p:sp>
        </mc:Fallback>
      </mc:AlternateContent>
      <p:sp>
        <p:nvSpPr>
          <p:cNvPr id="25" name="CuadroTexto 24">
            <a:extLst>
              <a:ext uri="{FF2B5EF4-FFF2-40B4-BE49-F238E27FC236}">
                <a16:creationId xmlns:a16="http://schemas.microsoft.com/office/drawing/2014/main" id="{FD207AE4-C2B9-4420-BE38-A83002074938}"/>
              </a:ext>
            </a:extLst>
          </p:cNvPr>
          <p:cNvSpPr txBox="1"/>
          <p:nvPr/>
        </p:nvSpPr>
        <p:spPr>
          <a:xfrm>
            <a:off x="9238933" y="3896223"/>
            <a:ext cx="1500219" cy="369332"/>
          </a:xfrm>
          <a:prstGeom prst="rect">
            <a:avLst/>
          </a:prstGeom>
          <a:noFill/>
        </p:spPr>
        <p:txBody>
          <a:bodyPr wrap="none" rtlCol="0">
            <a:spAutoFit/>
          </a:bodyPr>
          <a:lstStyle/>
          <a:p>
            <a:r>
              <a:rPr lang="es-MX" sz="1600" b="1" dirty="0"/>
              <a:t>Esfuerzo</a:t>
            </a:r>
            <a:r>
              <a:rPr lang="es-MX" b="1" dirty="0"/>
              <a:t> Axial</a:t>
            </a:r>
          </a:p>
        </p:txBody>
      </p:sp>
      <mc:AlternateContent xmlns:mc="http://schemas.openxmlformats.org/markup-compatibility/2006">
        <mc:Choice xmlns:a14="http://schemas.microsoft.com/office/drawing/2010/main" Requires="a14">
          <p:sp>
            <p:nvSpPr>
              <p:cNvPr id="26" name="Rectángulo 25"/>
              <p:cNvSpPr/>
              <p:nvPr/>
            </p:nvSpPr>
            <p:spPr>
              <a:xfrm>
                <a:off x="8945811" y="4256079"/>
                <a:ext cx="2478307" cy="474104"/>
              </a:xfrm>
              <a:prstGeom prst="rect">
                <a:avLst/>
              </a:prstGeom>
            </p:spPr>
            <p:txBody>
              <a:bodyPr wrap="none">
                <a:spAutoFit/>
              </a:bodyPr>
              <a:lstStyle/>
              <a:p>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𝜎</m:t>
                        </m:r>
                      </m:e>
                      <m:sub>
                        <m:r>
                          <a:rPr lang="en-US" sz="1600" i="1">
                            <a:latin typeface="Cambria Math" panose="02040503050406030204" pitchFamily="18" charset="0"/>
                          </a:rPr>
                          <m:t>𝑐</m:t>
                        </m:r>
                      </m:sub>
                    </m:sSub>
                    <m:r>
                      <a:rPr lang="en-US" sz="1600" i="0">
                        <a:latin typeface="Cambria Math" panose="02040503050406030204" pitchFamily="18" charset="0"/>
                      </a:rPr>
                      <m:t>=4</m:t>
                    </m:r>
                    <m:f>
                      <m:fPr>
                        <m:ctrlPr>
                          <a:rPr lang="en-US" sz="1600" i="1">
                            <a:latin typeface="Cambria Math" panose="02040503050406030204" pitchFamily="18" charset="0"/>
                          </a:rPr>
                        </m:ctrlPr>
                      </m:fPr>
                      <m:num>
                        <m:r>
                          <a:rPr lang="en-US" sz="1600" i="1">
                            <a:latin typeface="Cambria Math" panose="02040503050406030204" pitchFamily="18" charset="0"/>
                          </a:rPr>
                          <m:t>𝐹</m:t>
                        </m:r>
                      </m:num>
                      <m:den>
                        <m:r>
                          <a:rPr lang="en-US" sz="1600" i="1">
                            <a:latin typeface="Cambria Math" panose="02040503050406030204" pitchFamily="18" charset="0"/>
                          </a:rPr>
                          <m:t>𝜋</m:t>
                        </m:r>
                        <m:r>
                          <a:rPr lang="en-US" sz="1600" i="0">
                            <a:latin typeface="Cambria Math" panose="02040503050406030204" pitchFamily="18" charset="0"/>
                          </a:rPr>
                          <m:t>∗</m:t>
                        </m:r>
                        <m:sSup>
                          <m:sSupPr>
                            <m:ctrlPr>
                              <a:rPr lang="en-US" sz="1600" i="1">
                                <a:latin typeface="Cambria Math" panose="02040503050406030204" pitchFamily="18" charset="0"/>
                              </a:rPr>
                            </m:ctrlPr>
                          </m:sSupPr>
                          <m:e>
                            <m:sSub>
                              <m:sSubPr>
                                <m:ctrlPr>
                                  <a:rPr lang="en-US" sz="1600" i="1">
                                    <a:latin typeface="Cambria Math" panose="02040503050406030204" pitchFamily="18" charset="0"/>
                                  </a:rPr>
                                </m:ctrlPr>
                              </m:sSubPr>
                              <m:e>
                                <m:r>
                                  <a:rPr lang="en-US" sz="1600" i="1">
                                    <a:latin typeface="Cambria Math" panose="02040503050406030204" pitchFamily="18" charset="0"/>
                                  </a:rPr>
                                  <m:t>𝑑</m:t>
                                </m:r>
                              </m:e>
                              <m:sub>
                                <m:r>
                                  <a:rPr lang="en-US" sz="1600" i="1">
                                    <a:latin typeface="Cambria Math" panose="02040503050406030204" pitchFamily="18" charset="0"/>
                                  </a:rPr>
                                  <m:t>𝑚𝑖𝑛</m:t>
                                </m:r>
                              </m:sub>
                            </m:sSub>
                          </m:e>
                          <m:sup>
                            <m:r>
                              <a:rPr lang="en-US" sz="1600" i="0">
                                <a:latin typeface="Cambria Math" panose="02040503050406030204" pitchFamily="18" charset="0"/>
                              </a:rPr>
                              <m:t>2</m:t>
                            </m:r>
                          </m:sup>
                        </m:sSup>
                      </m:den>
                    </m:f>
                  </m:oMath>
                </a14:m>
                <a:r>
                  <a:rPr lang="en-US" sz="1600" dirty="0"/>
                  <a:t>=8.825[</a:t>
                </a:r>
                <a:r>
                  <a:rPr lang="en-US" sz="1600" dirty="0" err="1"/>
                  <a:t>Mpa</a:t>
                </a:r>
                <a:r>
                  <a:rPr lang="en-US" sz="1600" dirty="0"/>
                  <a:t>]</a:t>
                </a:r>
              </a:p>
            </p:txBody>
          </p:sp>
        </mc:Choice>
        <mc:Fallback>
          <p:sp>
            <p:nvSpPr>
              <p:cNvPr id="26" name="Rectángulo 25"/>
              <p:cNvSpPr>
                <a:spLocks noRot="1" noChangeAspect="1" noMove="1" noResize="1" noEditPoints="1" noAdjustHandles="1" noChangeArrowheads="1" noChangeShapeType="1" noTextEdit="1"/>
              </p:cNvSpPr>
              <p:nvPr/>
            </p:nvSpPr>
            <p:spPr>
              <a:xfrm>
                <a:off x="8945811" y="4256079"/>
                <a:ext cx="2478307" cy="474104"/>
              </a:xfrm>
              <a:prstGeom prst="rect">
                <a:avLst/>
              </a:prstGeom>
              <a:blipFill>
                <a:blip r:embed="rId9"/>
                <a:stretch>
                  <a:fillRect/>
                </a:stretch>
              </a:blipFill>
            </p:spPr>
            <p:txBody>
              <a:bodyPr/>
              <a:lstStyle/>
              <a:p>
                <a:r>
                  <a:rPr lang="en-US">
                    <a:noFill/>
                  </a:rPr>
                  <a:t> </a:t>
                </a:r>
              </a:p>
            </p:txBody>
          </p:sp>
        </mc:Fallback>
      </mc:AlternateContent>
      <p:sp>
        <p:nvSpPr>
          <p:cNvPr id="27" name="CuadroTexto 26">
            <a:extLst>
              <a:ext uri="{FF2B5EF4-FFF2-40B4-BE49-F238E27FC236}">
                <a16:creationId xmlns:a16="http://schemas.microsoft.com/office/drawing/2014/main" id="{FD207AE4-C2B9-4420-BE38-A83002074938}"/>
              </a:ext>
            </a:extLst>
          </p:cNvPr>
          <p:cNvSpPr txBox="1"/>
          <p:nvPr/>
        </p:nvSpPr>
        <p:spPr>
          <a:xfrm>
            <a:off x="7557871" y="4919498"/>
            <a:ext cx="2525050" cy="369332"/>
          </a:xfrm>
          <a:prstGeom prst="rect">
            <a:avLst/>
          </a:prstGeom>
          <a:noFill/>
        </p:spPr>
        <p:txBody>
          <a:bodyPr wrap="none" rtlCol="0">
            <a:spAutoFit/>
          </a:bodyPr>
          <a:lstStyle/>
          <a:p>
            <a:r>
              <a:rPr lang="es-MX" b="1" dirty="0"/>
              <a:t>Esfuerzo </a:t>
            </a:r>
            <a:r>
              <a:rPr lang="es-MX" sz="1600" b="1" dirty="0"/>
              <a:t>cortante</a:t>
            </a:r>
            <a:r>
              <a:rPr lang="es-MX" b="1" dirty="0"/>
              <a:t> total </a:t>
            </a:r>
          </a:p>
        </p:txBody>
      </p:sp>
      <mc:AlternateContent xmlns:mc="http://schemas.openxmlformats.org/markup-compatibility/2006">
        <mc:Choice xmlns:a14="http://schemas.microsoft.com/office/drawing/2010/main" Requires="a14">
          <p:sp>
            <p:nvSpPr>
              <p:cNvPr id="28" name="Rectángulo 27"/>
              <p:cNvSpPr/>
              <p:nvPr/>
            </p:nvSpPr>
            <p:spPr>
              <a:xfrm>
                <a:off x="6846427" y="5277337"/>
                <a:ext cx="3853491" cy="81984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𝜏</m:t>
                          </m:r>
                        </m:e>
                        <m:sub>
                          <m:r>
                            <a:rPr lang="en-US" sz="1600" i="1">
                              <a:latin typeface="Cambria Math" panose="02040503050406030204" pitchFamily="18" charset="0"/>
                            </a:rPr>
                            <m:t>𝑚𝑎𝑥</m:t>
                          </m:r>
                        </m:sub>
                      </m:sSub>
                      <m:r>
                        <a:rPr lang="en-US" sz="1600" i="0">
                          <a:latin typeface="Cambria Math" panose="02040503050406030204" pitchFamily="18" charset="0"/>
                        </a:rPr>
                        <m:t>=</m:t>
                      </m:r>
                      <m:rad>
                        <m:radPr>
                          <m:degHide m:val="on"/>
                          <m:ctrlPr>
                            <a:rPr lang="en-US" sz="1600" i="1">
                              <a:latin typeface="Cambria Math" panose="02040503050406030204" pitchFamily="18" charset="0"/>
                            </a:rPr>
                          </m:ctrlPr>
                        </m:radPr>
                        <m:deg/>
                        <m:e>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𝜎</m:t>
                                          </m:r>
                                        </m:e>
                                        <m:sub>
                                          <m:r>
                                            <a:rPr lang="en-US" sz="1600" i="1">
                                              <a:latin typeface="Cambria Math" panose="02040503050406030204" pitchFamily="18" charset="0"/>
                                            </a:rPr>
                                            <m:t>𝑐</m:t>
                                          </m:r>
                                        </m:sub>
                                      </m:sSub>
                                    </m:num>
                                    <m:den>
                                      <m:r>
                                        <a:rPr lang="en-US" sz="1600" i="0">
                                          <a:latin typeface="Cambria Math" panose="02040503050406030204" pitchFamily="18" charset="0"/>
                                        </a:rPr>
                                        <m:t>2</m:t>
                                      </m:r>
                                    </m:den>
                                  </m:f>
                                </m:e>
                              </m:d>
                            </m:e>
                            <m:sup>
                              <m:r>
                                <a:rPr lang="en-US" sz="1600" i="0">
                                  <a:latin typeface="Cambria Math" panose="02040503050406030204" pitchFamily="18" charset="0"/>
                                </a:rPr>
                                <m:t>2</m:t>
                              </m:r>
                            </m:sup>
                          </m:sSup>
                          <m:r>
                            <a:rPr lang="en-US" sz="1600" i="0">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𝜏</m:t>
                              </m:r>
                            </m:e>
                            <m:sup>
                              <m:r>
                                <a:rPr lang="en-US" sz="1600" i="0">
                                  <a:latin typeface="Cambria Math" panose="02040503050406030204" pitchFamily="18" charset="0"/>
                                </a:rPr>
                                <m:t>2</m:t>
                              </m:r>
                            </m:sup>
                          </m:sSup>
                        </m:e>
                      </m:rad>
                      <m:r>
                        <a:rPr lang="es-ES" sz="1600" b="0" i="1" smtClean="0">
                          <a:latin typeface="Cambria Math" panose="02040503050406030204" pitchFamily="18" charset="0"/>
                        </a:rPr>
                        <m:t>=</m:t>
                      </m:r>
                      <m:r>
                        <a:rPr lang="es-EC" sz="1600" i="1">
                          <a:latin typeface="Cambria Math" panose="02040503050406030204" pitchFamily="18" charset="0"/>
                        </a:rPr>
                        <m:t>5.443 [</m:t>
                      </m:r>
                      <m:r>
                        <a:rPr lang="es-EC" sz="1600" i="1">
                          <a:latin typeface="Cambria Math" panose="02040503050406030204" pitchFamily="18" charset="0"/>
                        </a:rPr>
                        <m:t>𝑀𝑃𝑎</m:t>
                      </m:r>
                      <m:r>
                        <a:rPr lang="es-EC" sz="1600" i="1">
                          <a:latin typeface="Cambria Math" panose="02040503050406030204" pitchFamily="18" charset="0"/>
                        </a:rPr>
                        <m:t>]</m:t>
                      </m:r>
                    </m:oMath>
                  </m:oMathPara>
                </a14:m>
                <a:endParaRPr lang="en-US" sz="1600" dirty="0"/>
              </a:p>
            </p:txBody>
          </p:sp>
        </mc:Choice>
        <mc:Fallback>
          <p:sp>
            <p:nvSpPr>
              <p:cNvPr id="28" name="Rectángulo 27"/>
              <p:cNvSpPr>
                <a:spLocks noRot="1" noChangeAspect="1" noMove="1" noResize="1" noEditPoints="1" noAdjustHandles="1" noChangeArrowheads="1" noChangeShapeType="1" noTextEdit="1"/>
              </p:cNvSpPr>
              <p:nvPr/>
            </p:nvSpPr>
            <p:spPr>
              <a:xfrm>
                <a:off x="6846427" y="5277337"/>
                <a:ext cx="3853491" cy="81984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Rectángulo 28"/>
              <p:cNvSpPr/>
              <p:nvPr/>
            </p:nvSpPr>
            <p:spPr>
              <a:xfrm>
                <a:off x="7310424" y="6117192"/>
                <a:ext cx="3154132"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r>
                            <a:rPr lang="en-US">
                              <a:latin typeface="Cambria Math" panose="02040503050406030204" pitchFamily="18" charset="0"/>
                            </a:rPr>
                            <m:t>5.443</m:t>
                          </m:r>
                          <m:r>
                            <a:rPr lang="en-US" i="0">
                              <a:latin typeface="Cambria Math" panose="02040503050406030204" pitchFamily="18" charset="0"/>
                            </a:rPr>
                            <m:t> [</m:t>
                          </m:r>
                          <m:r>
                            <a:rPr lang="en-US" i="1">
                              <a:latin typeface="Cambria Math" panose="02040503050406030204" pitchFamily="18" charset="0"/>
                            </a:rPr>
                            <m:t>𝑀𝑃𝑎</m:t>
                          </m:r>
                          <m:r>
                            <a:rPr lang="en-US" i="0">
                              <a:latin typeface="Cambria Math" panose="02040503050406030204" pitchFamily="18" charset="0"/>
                            </a:rPr>
                            <m:t>]&lt; 48.125[</m:t>
                          </m:r>
                          <m:r>
                            <a:rPr lang="en-US" i="1">
                              <a:latin typeface="Cambria Math" panose="02040503050406030204" pitchFamily="18" charset="0"/>
                            </a:rPr>
                            <m:t>𝑀𝑃𝑎</m:t>
                          </m:r>
                        </m:e>
                      </m:d>
                    </m:oMath>
                  </m:oMathPara>
                </a14:m>
                <a:endParaRPr lang="en-US" dirty="0"/>
              </a:p>
            </p:txBody>
          </p:sp>
        </mc:Choice>
        <mc:Fallback>
          <p:sp>
            <p:nvSpPr>
              <p:cNvPr id="29" name="Rectángulo 28"/>
              <p:cNvSpPr>
                <a:spLocks noRot="1" noChangeAspect="1" noMove="1" noResize="1" noEditPoints="1" noAdjustHandles="1" noChangeArrowheads="1" noChangeShapeType="1" noTextEdit="1"/>
              </p:cNvSpPr>
              <p:nvPr/>
            </p:nvSpPr>
            <p:spPr>
              <a:xfrm>
                <a:off x="7310424" y="6117192"/>
                <a:ext cx="3154132" cy="369332"/>
              </a:xfrm>
              <a:prstGeom prst="rect">
                <a:avLst/>
              </a:prstGeom>
              <a:blipFill>
                <a:blip r:embed="rId11"/>
                <a:stretch>
                  <a:fillRect t="-120635" r="-13462" b="-18095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ángulo 5"/>
              <p:cNvSpPr/>
              <p:nvPr/>
            </p:nvSpPr>
            <p:spPr>
              <a:xfrm>
                <a:off x="10016353" y="2301026"/>
                <a:ext cx="1733167" cy="489686"/>
              </a:xfrm>
              <a:prstGeom prst="rect">
                <a:avLst/>
              </a:prstGeom>
              <a:ln>
                <a:solidFill>
                  <a:schemeClr val="accent1">
                    <a:lumMod val="40000"/>
                    <a:lumOff val="60000"/>
                  </a:schemeClr>
                </a:solidFill>
              </a:ln>
            </p:spPr>
            <p:txBody>
              <a:bodyPr wrap="none">
                <a:spAutoFit/>
              </a:bodyPr>
              <a:lstStyle/>
              <a:p>
                <a:r>
                  <a:rPr lang="en-US" dirty="0"/>
                  <a:t>i</a:t>
                </a:r>
                <a14:m>
                  <m:oMath xmlns:m="http://schemas.openxmlformats.org/officeDocument/2006/math">
                    <m:r>
                      <a:rPr lang="es-ES">
                        <a:latin typeface="Cambria Math" panose="02040503050406030204" pitchFamily="18" charset="0"/>
                      </a:rPr>
                      <m:t>≥</m:t>
                    </m:r>
                    <m:f>
                      <m:fPr>
                        <m:ctrlPr>
                          <a:rPr lang="es-ES" i="1">
                            <a:latin typeface="Cambria Math" panose="02040503050406030204" pitchFamily="18" charset="0"/>
                          </a:rPr>
                        </m:ctrlPr>
                      </m:fPr>
                      <m:num>
                        <m:r>
                          <a:rPr lang="es-ES">
                            <a:latin typeface="Cambria Math" panose="02040503050406030204" pitchFamily="18" charset="0"/>
                          </a:rPr>
                          <m:t>15.247</m:t>
                        </m:r>
                      </m:num>
                      <m:den>
                        <m:r>
                          <a:rPr lang="es-ES" i="1">
                            <a:latin typeface="Cambria Math" panose="02040503050406030204" pitchFamily="18" charset="0"/>
                          </a:rPr>
                          <m:t>5.304</m:t>
                        </m:r>
                      </m:den>
                    </m:f>
                    <m:r>
                      <a:rPr lang="es-ES" i="1">
                        <a:latin typeface="Cambria Math" panose="02040503050406030204" pitchFamily="18" charset="0"/>
                      </a:rPr>
                      <m:t>=2.87</m:t>
                    </m:r>
                  </m:oMath>
                </a14:m>
                <a:endParaRPr lang="en-US" dirty="0"/>
              </a:p>
            </p:txBody>
          </p:sp>
        </mc:Choice>
        <mc:Fallback>
          <p:sp>
            <p:nvSpPr>
              <p:cNvPr id="6" name="Rectángulo 5"/>
              <p:cNvSpPr>
                <a:spLocks noRot="1" noChangeAspect="1" noMove="1" noResize="1" noEditPoints="1" noAdjustHandles="1" noChangeArrowheads="1" noChangeShapeType="1" noTextEdit="1"/>
              </p:cNvSpPr>
              <p:nvPr/>
            </p:nvSpPr>
            <p:spPr>
              <a:xfrm>
                <a:off x="10016353" y="2301026"/>
                <a:ext cx="1733167" cy="489686"/>
              </a:xfrm>
              <a:prstGeom prst="rect">
                <a:avLst/>
              </a:prstGeom>
              <a:blipFill>
                <a:blip r:embed="rId12"/>
                <a:stretch>
                  <a:fillRect l="-2448" b="-4819"/>
                </a:stretch>
              </a:blipFill>
              <a:ln>
                <a:solidFill>
                  <a:schemeClr val="accent1">
                    <a:lumMod val="40000"/>
                    <a:lumOff val="6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1883635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937158" y="-327080"/>
            <a:ext cx="8639176" cy="1346897"/>
          </a:xfrm>
        </p:spPr>
        <p:txBody>
          <a:bodyPr/>
          <a:lstStyle/>
          <a:p>
            <a:r>
              <a:rPr lang="es-MX" sz="5400" dirty="0"/>
              <a:t>Sincronización</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3066505" y="647587"/>
            <a:ext cx="6213168" cy="461665"/>
          </a:xfrm>
          <a:prstGeom prst="rect">
            <a:avLst/>
          </a:prstGeom>
          <a:noFill/>
        </p:spPr>
        <p:txBody>
          <a:bodyPr wrap="square" rtlCol="0">
            <a:spAutoFit/>
          </a:bodyPr>
          <a:lstStyle/>
          <a:p>
            <a:pPr algn="ctr"/>
            <a:r>
              <a:rPr lang="es-MX" sz="2400" b="1" dirty="0"/>
              <a:t>Selección de componentes</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13" name="CuadroTexto 12">
            <a:extLst>
              <a:ext uri="{FF2B5EF4-FFF2-40B4-BE49-F238E27FC236}">
                <a16:creationId xmlns:a16="http://schemas.microsoft.com/office/drawing/2014/main" id="{FD207AE4-C2B9-4420-BE38-A83002074938}"/>
              </a:ext>
            </a:extLst>
          </p:cNvPr>
          <p:cNvSpPr txBox="1"/>
          <p:nvPr/>
        </p:nvSpPr>
        <p:spPr>
          <a:xfrm>
            <a:off x="2004439" y="1166441"/>
            <a:ext cx="2010487" cy="369332"/>
          </a:xfrm>
          <a:prstGeom prst="rect">
            <a:avLst/>
          </a:prstGeom>
          <a:noFill/>
        </p:spPr>
        <p:txBody>
          <a:bodyPr wrap="none" rtlCol="0">
            <a:spAutoFit/>
          </a:bodyPr>
          <a:lstStyle/>
          <a:p>
            <a:r>
              <a:rPr lang="es-MX" b="1" dirty="0"/>
              <a:t>Conceptualización</a:t>
            </a:r>
          </a:p>
        </p:txBody>
      </p:sp>
      <p:sp>
        <p:nvSpPr>
          <p:cNvPr id="14" name="CuadroTexto 13">
            <a:extLst>
              <a:ext uri="{FF2B5EF4-FFF2-40B4-BE49-F238E27FC236}">
                <a16:creationId xmlns:a16="http://schemas.microsoft.com/office/drawing/2014/main" id="{FD207AE4-C2B9-4420-BE38-A83002074938}"/>
              </a:ext>
            </a:extLst>
          </p:cNvPr>
          <p:cNvSpPr txBox="1"/>
          <p:nvPr/>
        </p:nvSpPr>
        <p:spPr>
          <a:xfrm>
            <a:off x="1937158" y="3994652"/>
            <a:ext cx="4185239" cy="2308324"/>
          </a:xfrm>
          <a:prstGeom prst="rect">
            <a:avLst/>
          </a:prstGeom>
          <a:noFill/>
        </p:spPr>
        <p:txBody>
          <a:bodyPr wrap="square" rtlCol="0">
            <a:spAutoFit/>
          </a:bodyPr>
          <a:lstStyle/>
          <a:p>
            <a:r>
              <a:rPr lang="es-MX" b="1" dirty="0"/>
              <a:t>Requerimientos:</a:t>
            </a:r>
          </a:p>
          <a:p>
            <a:endParaRPr lang="es-MX" b="1" dirty="0"/>
          </a:p>
          <a:p>
            <a:pPr lvl="0"/>
            <a:r>
              <a:rPr lang="es-EC" dirty="0" smtClean="0"/>
              <a:t>La </a:t>
            </a:r>
            <a:r>
              <a:rPr lang="es-EC" dirty="0"/>
              <a:t>sincronización debe garantizar que:</a:t>
            </a:r>
            <a:endParaRPr lang="en-US" dirty="0"/>
          </a:p>
          <a:p>
            <a:pPr marL="285750" lvl="0" indent="-285750">
              <a:buFont typeface="Arial" panose="020B0604020202020204" pitchFamily="34" charset="0"/>
              <a:buChar char="•"/>
            </a:pPr>
            <a:r>
              <a:rPr lang="es-EC" dirty="0"/>
              <a:t>U</a:t>
            </a:r>
            <a:r>
              <a:rPr lang="es-EC" dirty="0" smtClean="0"/>
              <a:t>n </a:t>
            </a:r>
            <a:r>
              <a:rPr lang="es-EC" dirty="0"/>
              <a:t>gofrado </a:t>
            </a:r>
            <a:r>
              <a:rPr lang="es-EC" dirty="0" smtClean="0"/>
              <a:t>notorio.</a:t>
            </a:r>
            <a:endParaRPr lang="en-US" dirty="0"/>
          </a:p>
          <a:p>
            <a:pPr marL="285750" lvl="0" indent="-285750">
              <a:buFont typeface="Arial" panose="020B0604020202020204" pitchFamily="34" charset="0"/>
              <a:buChar char="•"/>
            </a:pPr>
            <a:r>
              <a:rPr lang="es-EC" dirty="0" smtClean="0"/>
              <a:t>La </a:t>
            </a:r>
            <a:r>
              <a:rPr lang="es-EC" dirty="0"/>
              <a:t>lámina no se deslice en los rodillos de laminación</a:t>
            </a:r>
            <a:r>
              <a:rPr lang="es-EC" dirty="0" smtClean="0"/>
              <a:t>.</a:t>
            </a:r>
            <a:endParaRPr lang="en-US" dirty="0"/>
          </a:p>
          <a:p>
            <a:pPr marL="285750" lvl="0" indent="-285750">
              <a:buFont typeface="Arial" panose="020B0604020202020204" pitchFamily="34" charset="0"/>
              <a:buChar char="•"/>
            </a:pPr>
            <a:r>
              <a:rPr lang="es-EC" dirty="0" smtClean="0"/>
              <a:t> Ausencia de sobretensión</a:t>
            </a:r>
            <a:r>
              <a:rPr lang="es-EC" dirty="0"/>
              <a:t>.</a:t>
            </a:r>
            <a:endParaRPr lang="en-US" dirty="0"/>
          </a:p>
          <a:p>
            <a:endParaRPr lang="es-MX" b="1" dirty="0"/>
          </a:p>
        </p:txBody>
      </p:sp>
      <p:pic>
        <p:nvPicPr>
          <p:cNvPr id="15" name="Imagen 14"/>
          <p:cNvPicPr/>
          <p:nvPr/>
        </p:nvPicPr>
        <p:blipFill>
          <a:blip r:embed="rId3"/>
          <a:stretch>
            <a:fillRect/>
          </a:stretch>
        </p:blipFill>
        <p:spPr>
          <a:xfrm>
            <a:off x="7430704" y="1237881"/>
            <a:ext cx="3905250" cy="1513205"/>
          </a:xfrm>
          <a:prstGeom prst="rect">
            <a:avLst/>
          </a:prstGeom>
        </p:spPr>
      </p:pic>
      <p:pic>
        <p:nvPicPr>
          <p:cNvPr id="16" name="Imagen 15"/>
          <p:cNvPicPr/>
          <p:nvPr/>
        </p:nvPicPr>
        <p:blipFill>
          <a:blip r:embed="rId4"/>
          <a:stretch>
            <a:fillRect/>
          </a:stretch>
        </p:blipFill>
        <p:spPr>
          <a:xfrm>
            <a:off x="7428221" y="3975094"/>
            <a:ext cx="4046855" cy="1591310"/>
          </a:xfrm>
          <a:prstGeom prst="rect">
            <a:avLst/>
          </a:prstGeom>
        </p:spPr>
      </p:pic>
      <mc:AlternateContent xmlns:mc="http://schemas.openxmlformats.org/markup-compatibility/2006">
        <mc:Choice xmlns:a14="http://schemas.microsoft.com/office/drawing/2010/main" Requires="a14">
          <p:sp>
            <p:nvSpPr>
              <p:cNvPr id="4" name="Rectángulo 3"/>
              <p:cNvSpPr/>
              <p:nvPr/>
            </p:nvSpPr>
            <p:spPr>
              <a:xfrm>
                <a:off x="8409256" y="6121447"/>
                <a:ext cx="2016834"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𝑚</m:t>
                          </m:r>
                          <m:r>
                            <a:rPr lang="en-US" i="0">
                              <a:latin typeface="Cambria Math" panose="02040503050406030204" pitchFamily="18" charset="0"/>
                            </a:rPr>
                            <m:t>2</m:t>
                          </m:r>
                        </m:sub>
                      </m:sSub>
                      <m:r>
                        <a:rPr lang="en-US" i="0">
                          <a:latin typeface="Cambria Math" panose="02040503050406030204" pitchFamily="18" charset="0"/>
                        </a:rPr>
                        <m:t>=29.01∗</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𝑟𝑒</m:t>
                          </m:r>
                        </m:sub>
                      </m:sSub>
                    </m:oMath>
                  </m:oMathPara>
                </a14:m>
                <a:endParaRPr lang="en-US" dirty="0"/>
              </a:p>
            </p:txBody>
          </p:sp>
        </mc:Choice>
        <mc:Fallback>
          <p:sp>
            <p:nvSpPr>
              <p:cNvPr id="4" name="Rectángulo 3"/>
              <p:cNvSpPr>
                <a:spLocks noRot="1" noChangeAspect="1" noMove="1" noResize="1" noEditPoints="1" noAdjustHandles="1" noChangeArrowheads="1" noChangeShapeType="1" noTextEdit="1"/>
              </p:cNvSpPr>
              <p:nvPr/>
            </p:nvSpPr>
            <p:spPr>
              <a:xfrm>
                <a:off x="8409256" y="6121447"/>
                <a:ext cx="2016834" cy="369332"/>
              </a:xfrm>
              <a:prstGeom prst="rect">
                <a:avLst/>
              </a:prstGeom>
              <a:blipFill>
                <a:blip r:embed="rId5"/>
                <a:stretch>
                  <a:fillRect b="-111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ángulo 21"/>
              <p:cNvSpPr/>
              <p:nvPr/>
            </p:nvSpPr>
            <p:spPr>
              <a:xfrm>
                <a:off x="8456775" y="3394237"/>
                <a:ext cx="1879745"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s-EC" i="1">
                              <a:latin typeface="Cambria Math" panose="02040503050406030204" pitchFamily="18" charset="0"/>
                            </a:rPr>
                            <m:t>𝜔</m:t>
                          </m:r>
                        </m:e>
                        <m:sub>
                          <m:r>
                            <a:rPr lang="es-EC" i="1">
                              <a:latin typeface="Cambria Math" panose="02040503050406030204" pitchFamily="18" charset="0"/>
                            </a:rPr>
                            <m:t>𝑚</m:t>
                          </m:r>
                          <m:r>
                            <a:rPr lang="es-EC" i="1">
                              <a:latin typeface="Cambria Math" panose="02040503050406030204" pitchFamily="18" charset="0"/>
                            </a:rPr>
                            <m:t>1</m:t>
                          </m:r>
                        </m:sub>
                      </m:sSub>
                      <m:r>
                        <a:rPr lang="es-EC"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28.86</m:t>
                          </m:r>
                          <m:r>
                            <a:rPr lang="es-EC" i="1">
                              <a:latin typeface="Cambria Math" panose="02040503050406030204" pitchFamily="18" charset="0"/>
                            </a:rPr>
                            <m:t>𝑓</m:t>
                          </m:r>
                        </m:e>
                        <m:sub>
                          <m:r>
                            <a:rPr lang="es-EC" i="1">
                              <a:latin typeface="Cambria Math" panose="02040503050406030204" pitchFamily="18" charset="0"/>
                            </a:rPr>
                            <m:t>𝑚</m:t>
                          </m:r>
                          <m:r>
                            <a:rPr lang="es-EC" i="1">
                              <a:latin typeface="Cambria Math" panose="02040503050406030204" pitchFamily="18" charset="0"/>
                            </a:rPr>
                            <m:t>1</m:t>
                          </m:r>
                        </m:sub>
                      </m:sSub>
                    </m:oMath>
                  </m:oMathPara>
                </a14:m>
                <a:endParaRPr lang="en-US" dirty="0"/>
              </a:p>
            </p:txBody>
          </p:sp>
        </mc:Choice>
        <mc:Fallback>
          <p:sp>
            <p:nvSpPr>
              <p:cNvPr id="22" name="Rectángulo 21"/>
              <p:cNvSpPr>
                <a:spLocks noRot="1" noChangeAspect="1" noMove="1" noResize="1" noEditPoints="1" noAdjustHandles="1" noChangeArrowheads="1" noChangeShapeType="1" noTextEdit="1"/>
              </p:cNvSpPr>
              <p:nvPr/>
            </p:nvSpPr>
            <p:spPr>
              <a:xfrm>
                <a:off x="8456775" y="3394237"/>
                <a:ext cx="1879745" cy="369332"/>
              </a:xfrm>
              <a:prstGeom prst="rect">
                <a:avLst/>
              </a:prstGeom>
              <a:blipFill>
                <a:blip r:embed="rId6"/>
                <a:stretch>
                  <a:fillRect b="-112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ángulo 5"/>
              <p:cNvSpPr/>
              <p:nvPr/>
            </p:nvSpPr>
            <p:spPr>
              <a:xfrm>
                <a:off x="7235622" y="2756490"/>
                <a:ext cx="1707326" cy="6120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𝑡</m:t>
                          </m:r>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0">
                              <a:latin typeface="Cambria Math" panose="02040503050406030204" pitchFamily="18" charset="0"/>
                            </a:rPr>
                            <m:t>2</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𝑚</m:t>
                              </m:r>
                              <m:r>
                                <a:rPr lang="en-US" i="0">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0">
                                  <a:latin typeface="Cambria Math" panose="02040503050406030204" pitchFamily="18" charset="0"/>
                                </a:rPr>
                                <m:t>1</m:t>
                              </m:r>
                            </m:sub>
                          </m:sSub>
                        </m:den>
                      </m:f>
                    </m:oMath>
                  </m:oMathPara>
                </a14:m>
                <a:endParaRPr lang="en-US" dirty="0"/>
              </a:p>
            </p:txBody>
          </p:sp>
        </mc:Choice>
        <mc:Fallback>
          <p:sp>
            <p:nvSpPr>
              <p:cNvPr id="6" name="Rectángulo 5"/>
              <p:cNvSpPr>
                <a:spLocks noRot="1" noChangeAspect="1" noMove="1" noResize="1" noEditPoints="1" noAdjustHandles="1" noChangeArrowheads="1" noChangeShapeType="1" noTextEdit="1"/>
              </p:cNvSpPr>
              <p:nvPr/>
            </p:nvSpPr>
            <p:spPr>
              <a:xfrm>
                <a:off x="7235622" y="2756490"/>
                <a:ext cx="1707326" cy="612027"/>
              </a:xfrm>
              <a:prstGeom prst="rect">
                <a:avLst/>
              </a:prstGeom>
              <a:blipFill>
                <a:blip r:embed="rId7"/>
                <a:stretch>
                  <a:fillRect/>
                </a:stretch>
              </a:blipFill>
            </p:spPr>
            <p:txBody>
              <a:bodyPr/>
              <a:lstStyle/>
              <a:p>
                <a:r>
                  <a:rPr lang="en-US">
                    <a:noFill/>
                  </a:rPr>
                  <a:t> </a:t>
                </a:r>
              </a:p>
            </p:txBody>
          </p:sp>
        </mc:Fallback>
      </mc:AlternateContent>
      <p:sp>
        <p:nvSpPr>
          <p:cNvPr id="7" name="Flecha derecha 6"/>
          <p:cNvSpPr/>
          <p:nvPr/>
        </p:nvSpPr>
        <p:spPr>
          <a:xfrm>
            <a:off x="9044672" y="2919655"/>
            <a:ext cx="365718" cy="306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8" name="Rectángulo 7"/>
              <p:cNvSpPr/>
              <p:nvPr/>
            </p:nvSpPr>
            <p:spPr>
              <a:xfrm>
                <a:off x="7589455" y="5400959"/>
                <a:ext cx="1317092" cy="6120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𝑟𝑒</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𝑚</m:t>
                              </m:r>
                              <m:r>
                                <a:rPr lang="en-US" i="0">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rPr>
                                <m:t>𝑖</m:t>
                              </m:r>
                            </m:e>
                            <m:sub>
                              <m:r>
                                <a:rPr lang="en-US" i="1">
                                  <a:latin typeface="Cambria Math" panose="02040503050406030204" pitchFamily="18" charset="0"/>
                                </a:rPr>
                                <m:t>𝑟</m:t>
                              </m:r>
                              <m:r>
                                <a:rPr lang="en-US" i="0">
                                  <a:latin typeface="Cambria Math" panose="02040503050406030204" pitchFamily="18" charset="0"/>
                                </a:rPr>
                                <m:t>2</m:t>
                              </m:r>
                            </m:sub>
                          </m:sSub>
                        </m:den>
                      </m:f>
                    </m:oMath>
                  </m:oMathPara>
                </a14:m>
                <a:endParaRPr lang="en-US" dirty="0"/>
              </a:p>
            </p:txBody>
          </p:sp>
        </mc:Choice>
        <mc:Fallback>
          <p:sp>
            <p:nvSpPr>
              <p:cNvPr id="8" name="Rectángulo 7"/>
              <p:cNvSpPr>
                <a:spLocks noRot="1" noChangeAspect="1" noMove="1" noResize="1" noEditPoints="1" noAdjustHandles="1" noChangeArrowheads="1" noChangeShapeType="1" noTextEdit="1"/>
              </p:cNvSpPr>
              <p:nvPr/>
            </p:nvSpPr>
            <p:spPr>
              <a:xfrm>
                <a:off x="7589455" y="5400959"/>
                <a:ext cx="1317092" cy="61202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ángulo 8"/>
              <p:cNvSpPr/>
              <p:nvPr/>
            </p:nvSpPr>
            <p:spPr>
              <a:xfrm>
                <a:off x="9291092" y="5366319"/>
                <a:ext cx="2501646" cy="6170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𝑚</m:t>
                          </m:r>
                          <m:r>
                            <a:rPr lang="en-US" i="0">
                              <a:latin typeface="Cambria Math" panose="02040503050406030204" pitchFamily="18" charset="0"/>
                            </a:rPr>
                            <m:t>2</m:t>
                          </m:r>
                        </m:sub>
                      </m:sSub>
                      <m:r>
                        <a:rPr lang="en-US" i="0">
                          <a:latin typeface="Cambria Math" panose="02040503050406030204" pitchFamily="18" charset="0"/>
                        </a:rPr>
                        <m:t>=(1−</m:t>
                      </m:r>
                      <m:r>
                        <a:rPr lang="en-US" i="1">
                          <a:latin typeface="Cambria Math" panose="02040503050406030204" pitchFamily="18" charset="0"/>
                        </a:rPr>
                        <m:t>𝑠</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120 </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𝑚</m:t>
                              </m:r>
                              <m:r>
                                <a:rPr lang="en-US" i="0">
                                  <a:latin typeface="Cambria Math" panose="02040503050406030204" pitchFamily="18" charset="0"/>
                                </a:rPr>
                                <m:t>2</m:t>
                              </m:r>
                            </m:sub>
                          </m:sSub>
                        </m:num>
                        <m:den>
                          <m:r>
                            <a:rPr lang="en-US" i="1">
                              <a:latin typeface="Cambria Math" panose="02040503050406030204" pitchFamily="18" charset="0"/>
                            </a:rPr>
                            <m:t>𝑃</m:t>
                          </m:r>
                        </m:den>
                      </m:f>
                    </m:oMath>
                  </m:oMathPara>
                </a14:m>
                <a:endParaRPr lang="en-US" dirty="0"/>
              </a:p>
            </p:txBody>
          </p:sp>
        </mc:Choice>
        <mc:Fallback>
          <p:sp>
            <p:nvSpPr>
              <p:cNvPr id="9" name="Rectángulo 8"/>
              <p:cNvSpPr>
                <a:spLocks noRot="1" noChangeAspect="1" noMove="1" noResize="1" noEditPoints="1" noAdjustHandles="1" noChangeArrowheads="1" noChangeShapeType="1" noTextEdit="1"/>
              </p:cNvSpPr>
              <p:nvPr/>
            </p:nvSpPr>
            <p:spPr>
              <a:xfrm>
                <a:off x="9291092" y="5366319"/>
                <a:ext cx="2501646" cy="61709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ángulo 9"/>
              <p:cNvSpPr/>
              <p:nvPr/>
            </p:nvSpPr>
            <p:spPr>
              <a:xfrm>
                <a:off x="9512114" y="2729945"/>
                <a:ext cx="2418290" cy="6170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𝑡</m:t>
                          </m:r>
                          <m:r>
                            <a:rPr lang="en-US" i="0">
                              <a:latin typeface="Cambria Math" panose="02040503050406030204" pitchFamily="18" charset="0"/>
                            </a:rPr>
                            <m:t>1</m:t>
                          </m:r>
                        </m:sub>
                      </m:sSub>
                      <m:r>
                        <a:rPr lang="en-US" i="0">
                          <a:latin typeface="Cambria Math" panose="02040503050406030204" pitchFamily="18" charset="0"/>
                        </a:rPr>
                        <m:t>=(1−</m:t>
                      </m:r>
                      <m:r>
                        <a:rPr lang="en-US" i="1">
                          <a:latin typeface="Cambria Math" panose="02040503050406030204" pitchFamily="18" charset="0"/>
                        </a:rPr>
                        <m:t>𝑠</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120 </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𝑚</m:t>
                              </m:r>
                              <m:r>
                                <a:rPr lang="en-US" i="0">
                                  <a:latin typeface="Cambria Math" panose="02040503050406030204" pitchFamily="18" charset="0"/>
                                </a:rPr>
                                <m:t>1</m:t>
                              </m:r>
                            </m:sub>
                          </m:sSub>
                        </m:num>
                        <m:den>
                          <m:r>
                            <a:rPr lang="en-US" i="1">
                              <a:latin typeface="Cambria Math" panose="02040503050406030204" pitchFamily="18" charset="0"/>
                            </a:rPr>
                            <m:t>𝑃</m:t>
                          </m:r>
                        </m:den>
                      </m:f>
                    </m:oMath>
                  </m:oMathPara>
                </a14:m>
                <a:endParaRPr lang="en-US" dirty="0"/>
              </a:p>
            </p:txBody>
          </p:sp>
        </mc:Choice>
        <mc:Fallback>
          <p:sp>
            <p:nvSpPr>
              <p:cNvPr id="10" name="Rectángulo 9"/>
              <p:cNvSpPr>
                <a:spLocks noRot="1" noChangeAspect="1" noMove="1" noResize="1" noEditPoints="1" noAdjustHandles="1" noChangeArrowheads="1" noChangeShapeType="1" noTextEdit="1"/>
              </p:cNvSpPr>
              <p:nvPr/>
            </p:nvSpPr>
            <p:spPr>
              <a:xfrm>
                <a:off x="9512114" y="2729945"/>
                <a:ext cx="2418290" cy="617092"/>
              </a:xfrm>
              <a:prstGeom prst="rect">
                <a:avLst/>
              </a:prstGeom>
              <a:blipFill>
                <a:blip r:embed="rId10"/>
                <a:stretch>
                  <a:fillRect/>
                </a:stretch>
              </a:blipFill>
            </p:spPr>
            <p:txBody>
              <a:bodyPr/>
              <a:lstStyle/>
              <a:p>
                <a:r>
                  <a:rPr lang="en-US">
                    <a:noFill/>
                  </a:rPr>
                  <a:t> </a:t>
                </a:r>
              </a:p>
            </p:txBody>
          </p:sp>
        </mc:Fallback>
      </mc:AlternateContent>
      <p:sp>
        <p:nvSpPr>
          <p:cNvPr id="24" name="Flecha derecha 23"/>
          <p:cNvSpPr/>
          <p:nvPr/>
        </p:nvSpPr>
        <p:spPr>
          <a:xfrm>
            <a:off x="8957871" y="5593410"/>
            <a:ext cx="365718" cy="306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magen 17">
            <a:extLst>
              <a:ext uri="{FF2B5EF4-FFF2-40B4-BE49-F238E27FC236}">
                <a16:creationId xmlns:a16="http://schemas.microsoft.com/office/drawing/2014/main" id="{AA7CCA75-E717-4FA3-89CE-8E88EEE32ED3}"/>
              </a:ext>
            </a:extLst>
          </p:cNvPr>
          <p:cNvPicPr>
            <a:picLocks noChangeAspect="1"/>
          </p:cNvPicPr>
          <p:nvPr/>
        </p:nvPicPr>
        <p:blipFill>
          <a:blip r:embed="rId11"/>
          <a:stretch>
            <a:fillRect/>
          </a:stretch>
        </p:blipFill>
        <p:spPr>
          <a:xfrm>
            <a:off x="1742493" y="1502186"/>
            <a:ext cx="5378865" cy="2252213"/>
          </a:xfrm>
          <a:prstGeom prst="rect">
            <a:avLst/>
          </a:prstGeom>
        </p:spPr>
      </p:pic>
      <p:sp>
        <p:nvSpPr>
          <p:cNvPr id="3" name="Rectángulo 2"/>
          <p:cNvSpPr/>
          <p:nvPr/>
        </p:nvSpPr>
        <p:spPr>
          <a:xfrm>
            <a:off x="3594525" y="2863516"/>
            <a:ext cx="3371759" cy="89088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ángulo 18"/>
          <p:cNvSpPr/>
          <p:nvPr/>
        </p:nvSpPr>
        <p:spPr>
          <a:xfrm>
            <a:off x="3184353" y="2083919"/>
            <a:ext cx="521373" cy="70657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45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678676" y="-154611"/>
            <a:ext cx="8639176" cy="1346897"/>
          </a:xfrm>
        </p:spPr>
        <p:txBody>
          <a:bodyPr/>
          <a:lstStyle/>
          <a:p>
            <a:r>
              <a:rPr lang="es-MX" sz="5400" dirty="0"/>
              <a:t>Sincronización</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3003631" y="815557"/>
            <a:ext cx="6213168" cy="461665"/>
          </a:xfrm>
          <a:prstGeom prst="rect">
            <a:avLst/>
          </a:prstGeom>
          <a:noFill/>
        </p:spPr>
        <p:txBody>
          <a:bodyPr wrap="square" rtlCol="0">
            <a:spAutoFit/>
          </a:bodyPr>
          <a:lstStyle/>
          <a:p>
            <a:pPr algn="ctr"/>
            <a:r>
              <a:rPr lang="es-MX" sz="2400" b="1" dirty="0"/>
              <a:t>Selección de componentes</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13" name="CuadroTexto 12">
            <a:extLst>
              <a:ext uri="{FF2B5EF4-FFF2-40B4-BE49-F238E27FC236}">
                <a16:creationId xmlns:a16="http://schemas.microsoft.com/office/drawing/2014/main" id="{FD207AE4-C2B9-4420-BE38-A83002074938}"/>
              </a:ext>
            </a:extLst>
          </p:cNvPr>
          <p:cNvSpPr txBox="1"/>
          <p:nvPr/>
        </p:nvSpPr>
        <p:spPr>
          <a:xfrm>
            <a:off x="1949756" y="1267767"/>
            <a:ext cx="2010487" cy="369332"/>
          </a:xfrm>
          <a:prstGeom prst="rect">
            <a:avLst/>
          </a:prstGeom>
          <a:noFill/>
        </p:spPr>
        <p:txBody>
          <a:bodyPr wrap="none" rtlCol="0">
            <a:spAutoFit/>
          </a:bodyPr>
          <a:lstStyle/>
          <a:p>
            <a:r>
              <a:rPr lang="es-MX" b="1" dirty="0"/>
              <a:t>Conceptualización</a:t>
            </a:r>
          </a:p>
        </p:txBody>
      </p:sp>
      <mc:AlternateContent xmlns:mc="http://schemas.openxmlformats.org/markup-compatibility/2006" xmlns:a14="http://schemas.microsoft.com/office/drawing/2010/main">
        <mc:Choice Requires="a14">
          <p:sp>
            <p:nvSpPr>
              <p:cNvPr id="3" name="Rectángulo 2"/>
              <p:cNvSpPr/>
              <p:nvPr/>
            </p:nvSpPr>
            <p:spPr>
              <a:xfrm>
                <a:off x="2400199" y="1735527"/>
                <a:ext cx="11095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𝑟𝑡</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𝑟𝑒</m:t>
                          </m:r>
                        </m:sub>
                      </m:sSub>
                    </m:oMath>
                  </m:oMathPara>
                </a14:m>
                <a:endParaRPr lang="en-US" dirty="0"/>
              </a:p>
            </p:txBody>
          </p:sp>
        </mc:Choice>
        <mc:Fallback xmlns="">
          <p:sp>
            <p:nvSpPr>
              <p:cNvPr id="3" name="Rectángulo 2"/>
              <p:cNvSpPr>
                <a:spLocks noRot="1" noChangeAspect="1" noMove="1" noResize="1" noEditPoints="1" noAdjustHandles="1" noChangeArrowheads="1" noChangeShapeType="1" noTextEdit="1"/>
              </p:cNvSpPr>
              <p:nvPr/>
            </p:nvSpPr>
            <p:spPr>
              <a:xfrm>
                <a:off x="2400199" y="1735527"/>
                <a:ext cx="1109599"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ángulo 4"/>
              <p:cNvSpPr/>
              <p:nvPr/>
            </p:nvSpPr>
            <p:spPr>
              <a:xfrm>
                <a:off x="1825191" y="2058061"/>
                <a:ext cx="262873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𝑒𝑠</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𝑟𝑜𝑑</m:t>
                          </m:r>
                          <m:r>
                            <a:rPr lang="en-US" i="0">
                              <a:latin typeface="Cambria Math" panose="02040503050406030204" pitchFamily="18" charset="0"/>
                            </a:rPr>
                            <m:t>2</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𝑡</m:t>
                          </m:r>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𝑟𝑜𝑑</m:t>
                          </m:r>
                          <m:r>
                            <a:rPr lang="en-US" i="0">
                              <a:latin typeface="Cambria Math" panose="02040503050406030204" pitchFamily="18" charset="0"/>
                            </a:rPr>
                            <m:t>1</m:t>
                          </m:r>
                        </m:sub>
                      </m:sSub>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1825191" y="2058061"/>
                <a:ext cx="2628733"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6395895" y="1655049"/>
                <a:ext cx="6096000" cy="687368"/>
              </a:xfrm>
              <a:prstGeom prst="rect">
                <a:avLst/>
              </a:prstGeom>
            </p:spPr>
            <p:txBody>
              <a:bodyPr>
                <a:spAutoFit/>
              </a:bodyPr>
              <a:lstStyle/>
              <a:p>
                <a:pPr algn="just">
                  <a:spcAft>
                    <a:spcPts val="800"/>
                  </a:spcAft>
                </a:pPr>
                <a14:m>
                  <m:oMath xmlns:m="http://schemas.openxmlformats.org/officeDocument/2006/math">
                    <m:sSub>
                      <m:sSubPr>
                        <m:ctrlPr>
                          <a:rPr lang="en-US" sz="1600" i="1">
                            <a:latin typeface="Cambria Math" panose="02040503050406030204" pitchFamily="18" charset="0"/>
                            <a:ea typeface="Calibri" panose="020F0502020204030204" pitchFamily="34" charset="0"/>
                            <a:cs typeface="Times New Roman" panose="02020603050405020304" pitchFamily="18" charset="0"/>
                          </a:rPr>
                        </m:ctrlPr>
                      </m:sSubPr>
                      <m:e>
                        <m:r>
                          <a:rPr lang="es-EC" sz="1600" i="1">
                            <a:latin typeface="Cambria Math" panose="02040503050406030204" pitchFamily="18" charset="0"/>
                            <a:ea typeface="Calibri" panose="020F0502020204030204" pitchFamily="34" charset="0"/>
                            <a:cs typeface="Times New Roman" panose="02020603050405020304" pitchFamily="18" charset="0"/>
                          </a:rPr>
                          <m:t>𝑟</m:t>
                        </m:r>
                      </m:e>
                      <m:sub>
                        <m:r>
                          <a:rPr lang="es-EC" sz="1600" i="1">
                            <a:latin typeface="Cambria Math" panose="02040503050406030204" pitchFamily="18" charset="0"/>
                            <a:ea typeface="Calibri" panose="020F0502020204030204" pitchFamily="34" charset="0"/>
                            <a:cs typeface="Times New Roman" panose="02020603050405020304" pitchFamily="18" charset="0"/>
                          </a:rPr>
                          <m:t>𝑟𝑜𝑑</m:t>
                        </m:r>
                        <m:r>
                          <a:rPr lang="es-EC" sz="1600" i="1">
                            <a:latin typeface="Cambria Math" panose="02040503050406030204" pitchFamily="18" charset="0"/>
                            <a:ea typeface="Calibri" panose="020F0502020204030204" pitchFamily="34" charset="0"/>
                            <a:cs typeface="Times New Roman" panose="02020603050405020304" pitchFamily="18" charset="0"/>
                          </a:rPr>
                          <m:t>2</m:t>
                        </m:r>
                      </m:sub>
                    </m:sSub>
                  </m:oMath>
                </a14:m>
                <a:r>
                  <a:rPr lang="es-EC" sz="1600" dirty="0">
                    <a:latin typeface="Arial" panose="020B0604020202020204" pitchFamily="34" charset="0"/>
                    <a:ea typeface="Times New Roman" panose="02020603050405020304" pitchFamily="18" charset="0"/>
                    <a:cs typeface="Times New Roman" panose="02020603050405020304" pitchFamily="18" charset="0"/>
                  </a:rPr>
                  <a:t>: radio del rodillo del motor esclavo. (101.6 [mm])</a:t>
                </a:r>
              </a:p>
              <a:p>
                <a:pPr algn="just">
                  <a:spcAft>
                    <a:spcPts val="800"/>
                  </a:spcAft>
                </a:pPr>
                <a14:m>
                  <m:oMath xmlns:m="http://schemas.openxmlformats.org/officeDocument/2006/math">
                    <m:sSub>
                      <m:sSubPr>
                        <m:ctrlPr>
                          <a:rPr lang="en-US" sz="1600" i="1">
                            <a:latin typeface="Cambria Math" panose="02040503050406030204" pitchFamily="18" charset="0"/>
                            <a:ea typeface="Calibri" panose="020F0502020204030204" pitchFamily="34" charset="0"/>
                            <a:cs typeface="Times New Roman" panose="02020603050405020304" pitchFamily="18" charset="0"/>
                          </a:rPr>
                        </m:ctrlPr>
                      </m:sSubPr>
                      <m:e>
                        <m:r>
                          <a:rPr lang="es-EC" sz="1600" i="1">
                            <a:latin typeface="Cambria Math" panose="02040503050406030204" pitchFamily="18" charset="0"/>
                            <a:ea typeface="Calibri" panose="020F0502020204030204" pitchFamily="34" charset="0"/>
                            <a:cs typeface="Times New Roman" panose="02020603050405020304" pitchFamily="18" charset="0"/>
                          </a:rPr>
                          <m:t>𝑟</m:t>
                        </m:r>
                      </m:e>
                      <m:sub>
                        <m:r>
                          <a:rPr lang="es-EC" sz="1600" i="1">
                            <a:latin typeface="Cambria Math" panose="02040503050406030204" pitchFamily="18" charset="0"/>
                            <a:ea typeface="Calibri" panose="020F0502020204030204" pitchFamily="34" charset="0"/>
                            <a:cs typeface="Times New Roman" panose="02020603050405020304" pitchFamily="18" charset="0"/>
                          </a:rPr>
                          <m:t>𝑟𝑜𝑑</m:t>
                        </m:r>
                        <m:r>
                          <a:rPr lang="es-EC" sz="1600" i="1">
                            <a:latin typeface="Cambria Math" panose="02040503050406030204" pitchFamily="18" charset="0"/>
                            <a:ea typeface="Calibri" panose="020F0502020204030204" pitchFamily="34" charset="0"/>
                            <a:cs typeface="Times New Roman" panose="02020603050405020304" pitchFamily="18" charset="0"/>
                          </a:rPr>
                          <m:t>1</m:t>
                        </m:r>
                      </m:sub>
                    </m:sSub>
                  </m:oMath>
                </a14:m>
                <a:r>
                  <a:rPr lang="es-EC" sz="1600" dirty="0">
                    <a:latin typeface="Arial" panose="020B0604020202020204" pitchFamily="34" charset="0"/>
                    <a:ea typeface="Times New Roman" panose="02020603050405020304" pitchFamily="18" charset="0"/>
                    <a:cs typeface="Times New Roman" panose="02020603050405020304" pitchFamily="18" charset="0"/>
                  </a:rPr>
                  <a:t>: radio del rodillo del motor de la tina. </a:t>
                </a:r>
                <a:endParaRPr lang="en-US" sz="1600" dirty="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8" name="Rectángulo 17"/>
              <p:cNvSpPr>
                <a:spLocks noRot="1" noChangeAspect="1" noMove="1" noResize="1" noEditPoints="1" noAdjustHandles="1" noChangeArrowheads="1" noChangeShapeType="1" noTextEdit="1"/>
              </p:cNvSpPr>
              <p:nvPr/>
            </p:nvSpPr>
            <p:spPr>
              <a:xfrm>
                <a:off x="6395895" y="1655049"/>
                <a:ext cx="6096000" cy="687368"/>
              </a:xfrm>
              <a:prstGeom prst="rect">
                <a:avLst/>
              </a:prstGeom>
              <a:blipFill>
                <a:blip r:embed="rId5"/>
                <a:stretch>
                  <a:fillRect t="-2655" b="-10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ángulo 18"/>
              <p:cNvSpPr/>
              <p:nvPr/>
            </p:nvSpPr>
            <p:spPr>
              <a:xfrm>
                <a:off x="4453924" y="1839390"/>
                <a:ext cx="185493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𝑚</m:t>
                          </m:r>
                          <m:r>
                            <a:rPr lang="en-US" i="0">
                              <a:latin typeface="Cambria Math" panose="02040503050406030204" pitchFamily="18" charset="0"/>
                            </a:rPr>
                            <m:t>2</m:t>
                          </m:r>
                        </m:sub>
                      </m:sSub>
                      <m:r>
                        <a:rPr lang="en-US" i="0">
                          <a:latin typeface="Cambria Math" panose="02040503050406030204" pitchFamily="18" charset="0"/>
                        </a:rPr>
                        <m:t>=2.678 </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𝑚</m:t>
                          </m:r>
                          <m:r>
                            <a:rPr lang="en-US" i="0">
                              <a:latin typeface="Cambria Math" panose="02040503050406030204" pitchFamily="18" charset="0"/>
                            </a:rPr>
                            <m:t>1</m:t>
                          </m:r>
                        </m:sub>
                      </m:sSub>
                    </m:oMath>
                  </m:oMathPara>
                </a14:m>
                <a:endParaRPr lang="en-US" dirty="0"/>
              </a:p>
            </p:txBody>
          </p:sp>
        </mc:Choice>
        <mc:Fallback xmlns="">
          <p:sp>
            <p:nvSpPr>
              <p:cNvPr id="19" name="Rectángulo 18"/>
              <p:cNvSpPr>
                <a:spLocks noRot="1" noChangeAspect="1" noMove="1" noResize="1" noEditPoints="1" noAdjustHandles="1" noChangeArrowheads="1" noChangeShapeType="1" noTextEdit="1"/>
              </p:cNvSpPr>
              <p:nvPr/>
            </p:nvSpPr>
            <p:spPr>
              <a:xfrm>
                <a:off x="4453924" y="1839390"/>
                <a:ext cx="1854931" cy="369332"/>
              </a:xfrm>
              <a:prstGeom prst="rect">
                <a:avLst/>
              </a:prstGeom>
              <a:blipFill>
                <a:blip r:embed="rId6"/>
                <a:stretch>
                  <a:fillRect b="-11290"/>
                </a:stretch>
              </a:blipFill>
            </p:spPr>
            <p:txBody>
              <a:bodyPr/>
              <a:lstStyle/>
              <a:p>
                <a:r>
                  <a:rPr lang="en-US">
                    <a:noFill/>
                  </a:rPr>
                  <a:t> </a:t>
                </a:r>
              </a:p>
            </p:txBody>
          </p:sp>
        </mc:Fallback>
      </mc:AlternateContent>
      <p:sp>
        <p:nvSpPr>
          <p:cNvPr id="23" name="CuadroTexto 22">
            <a:extLst>
              <a:ext uri="{FF2B5EF4-FFF2-40B4-BE49-F238E27FC236}">
                <a16:creationId xmlns:a16="http://schemas.microsoft.com/office/drawing/2014/main" id="{FD207AE4-C2B9-4420-BE38-A83002074938}"/>
              </a:ext>
            </a:extLst>
          </p:cNvPr>
          <p:cNvSpPr txBox="1"/>
          <p:nvPr/>
        </p:nvSpPr>
        <p:spPr>
          <a:xfrm>
            <a:off x="1741216" y="2493378"/>
            <a:ext cx="9692867" cy="677108"/>
          </a:xfrm>
          <a:prstGeom prst="rect">
            <a:avLst/>
          </a:prstGeom>
          <a:noFill/>
        </p:spPr>
        <p:txBody>
          <a:bodyPr wrap="square" rtlCol="0">
            <a:spAutoFit/>
          </a:bodyPr>
          <a:lstStyle/>
          <a:p>
            <a:r>
              <a:rPr lang="es-MX" sz="2000" b="1" dirty="0"/>
              <a:t>Experimental</a:t>
            </a:r>
          </a:p>
          <a:p>
            <a:r>
              <a:rPr lang="es-EC" dirty="0"/>
              <a:t>Tomando datos de velocidad línea y frecuencia de ambos motores y sus rodillos.</a:t>
            </a:r>
            <a:endParaRPr lang="es-MX" b="1" dirty="0"/>
          </a:p>
        </p:txBody>
      </p:sp>
      <p:graphicFrame>
        <p:nvGraphicFramePr>
          <p:cNvPr id="25" name="Gráfico 24"/>
          <p:cNvGraphicFramePr/>
          <p:nvPr>
            <p:extLst>
              <p:ext uri="{D42A27DB-BD31-4B8C-83A1-F6EECF244321}">
                <p14:modId xmlns:p14="http://schemas.microsoft.com/office/powerpoint/2010/main" val="2234355688"/>
              </p:ext>
            </p:extLst>
          </p:nvPr>
        </p:nvGraphicFramePr>
        <p:xfrm>
          <a:off x="1861416" y="3405951"/>
          <a:ext cx="4660682" cy="2611667"/>
        </p:xfrm>
        <a:graphic>
          <a:graphicData uri="http://schemas.openxmlformats.org/drawingml/2006/chart">
            <c:chart xmlns:c="http://schemas.openxmlformats.org/drawingml/2006/chart" xmlns:r="http://schemas.openxmlformats.org/officeDocument/2006/relationships" r:id="rId7"/>
          </a:graphicData>
        </a:graphic>
      </p:graphicFrame>
      <mc:AlternateContent xmlns:mc="http://schemas.openxmlformats.org/markup-compatibility/2006" xmlns:a14="http://schemas.microsoft.com/office/drawing/2010/main">
        <mc:Choice Requires="a14">
          <p:sp>
            <p:nvSpPr>
              <p:cNvPr id="21" name="Rectángulo 20"/>
              <p:cNvSpPr/>
              <p:nvPr/>
            </p:nvSpPr>
            <p:spPr>
              <a:xfrm>
                <a:off x="2093448" y="5936156"/>
                <a:ext cx="28326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𝑟𝑡</m:t>
                          </m:r>
                        </m:sub>
                      </m:sSub>
                      <m:r>
                        <a:rPr lang="en-US" i="0">
                          <a:latin typeface="Cambria Math" panose="02040503050406030204" pitchFamily="18" charset="0"/>
                        </a:rPr>
                        <m:t>=1.8546∗</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𝑟𝑡</m:t>
                          </m:r>
                        </m:sub>
                      </m:sSub>
                      <m:r>
                        <a:rPr lang="en-US" i="0">
                          <a:latin typeface="Cambria Math" panose="02040503050406030204" pitchFamily="18" charset="0"/>
                        </a:rPr>
                        <m:t>−0.472</m:t>
                      </m:r>
                    </m:oMath>
                  </m:oMathPara>
                </a14:m>
                <a:endParaRPr lang="en-US" dirty="0"/>
              </a:p>
            </p:txBody>
          </p:sp>
        </mc:Choice>
        <mc:Fallback xmlns="">
          <p:sp>
            <p:nvSpPr>
              <p:cNvPr id="21" name="Rectángulo 20"/>
              <p:cNvSpPr>
                <a:spLocks noRot="1" noChangeAspect="1" noMove="1" noResize="1" noEditPoints="1" noAdjustHandles="1" noChangeArrowheads="1" noChangeShapeType="1" noTextEdit="1"/>
              </p:cNvSpPr>
              <p:nvPr/>
            </p:nvSpPr>
            <p:spPr>
              <a:xfrm>
                <a:off x="2093448" y="5936156"/>
                <a:ext cx="2832699" cy="369332"/>
              </a:xfrm>
              <a:prstGeom prst="rect">
                <a:avLst/>
              </a:prstGeom>
              <a:blipFill>
                <a:blip r:embed="rId8"/>
                <a:stretch>
                  <a:fillRect b="-13333"/>
                </a:stretch>
              </a:blipFill>
            </p:spPr>
            <p:txBody>
              <a:bodyPr/>
              <a:lstStyle/>
              <a:p>
                <a:r>
                  <a:rPr lang="es-MX">
                    <a:noFill/>
                  </a:rPr>
                  <a:t> </a:t>
                </a:r>
              </a:p>
            </p:txBody>
          </p:sp>
        </mc:Fallback>
      </mc:AlternateContent>
      <p:graphicFrame>
        <p:nvGraphicFramePr>
          <p:cNvPr id="26" name="Gráfico 25"/>
          <p:cNvGraphicFramePr/>
          <p:nvPr>
            <p:extLst>
              <p:ext uri="{D42A27DB-BD31-4B8C-83A1-F6EECF244321}">
                <p14:modId xmlns:p14="http://schemas.microsoft.com/office/powerpoint/2010/main" val="2432150913"/>
              </p:ext>
            </p:extLst>
          </p:nvPr>
        </p:nvGraphicFramePr>
        <p:xfrm>
          <a:off x="6522098" y="3236471"/>
          <a:ext cx="4911985" cy="2781147"/>
        </p:xfrm>
        <a:graphic>
          <a:graphicData uri="http://schemas.openxmlformats.org/drawingml/2006/chart">
            <c:chart xmlns:c="http://schemas.openxmlformats.org/drawingml/2006/chart" xmlns:r="http://schemas.openxmlformats.org/officeDocument/2006/relationships" r:id="rId9"/>
          </a:graphicData>
        </a:graphic>
      </p:graphicFrame>
      <mc:AlternateContent xmlns:mc="http://schemas.openxmlformats.org/markup-compatibility/2006" xmlns:a14="http://schemas.microsoft.com/office/drawing/2010/main">
        <mc:Choice Requires="a14">
          <p:sp>
            <p:nvSpPr>
              <p:cNvPr id="27" name="Rectángulo 26"/>
              <p:cNvSpPr/>
              <p:nvPr/>
            </p:nvSpPr>
            <p:spPr>
              <a:xfrm>
                <a:off x="7961470" y="6058911"/>
                <a:ext cx="29648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𝑟𝑒</m:t>
                          </m:r>
                        </m:sub>
                      </m:sSub>
                      <m:r>
                        <a:rPr lang="en-US" i="0">
                          <a:latin typeface="Cambria Math" panose="02040503050406030204" pitchFamily="18" charset="0"/>
                        </a:rPr>
                        <m:t>=0.6835∗</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𝑟𝑒</m:t>
                          </m:r>
                        </m:sub>
                      </m:sSub>
                      <m:r>
                        <a:rPr lang="en-US" i="0">
                          <a:latin typeface="Cambria Math" panose="02040503050406030204" pitchFamily="18" charset="0"/>
                        </a:rPr>
                        <m:t>−0.0742</m:t>
                      </m:r>
                    </m:oMath>
                  </m:oMathPara>
                </a14:m>
                <a:endParaRPr lang="en-US" dirty="0"/>
              </a:p>
            </p:txBody>
          </p:sp>
        </mc:Choice>
        <mc:Fallback xmlns="">
          <p:sp>
            <p:nvSpPr>
              <p:cNvPr id="27" name="Rectángulo 26"/>
              <p:cNvSpPr>
                <a:spLocks noRot="1" noChangeAspect="1" noMove="1" noResize="1" noEditPoints="1" noAdjustHandles="1" noChangeArrowheads="1" noChangeShapeType="1" noTextEdit="1"/>
              </p:cNvSpPr>
              <p:nvPr/>
            </p:nvSpPr>
            <p:spPr>
              <a:xfrm>
                <a:off x="7961470" y="6058911"/>
                <a:ext cx="2964850" cy="369332"/>
              </a:xfrm>
              <a:prstGeom prst="rect">
                <a:avLst/>
              </a:prstGeom>
              <a:blipFill>
                <a:blip r:embed="rId10"/>
                <a:stretch>
                  <a:fillRect b="-1147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8" name="Rectángulo 27"/>
              <p:cNvSpPr/>
              <p:nvPr/>
            </p:nvSpPr>
            <p:spPr>
              <a:xfrm>
                <a:off x="5114711" y="6428243"/>
                <a:ext cx="2562368"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𝑟𝑒</m:t>
                          </m:r>
                        </m:sub>
                      </m:sSub>
                      <m:r>
                        <a:rPr lang="en-US" i="0">
                          <a:latin typeface="Cambria Math" panose="02040503050406030204" pitchFamily="18" charset="0"/>
                        </a:rPr>
                        <m:t>=2.71∗</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𝑟𝑡</m:t>
                          </m:r>
                        </m:sub>
                      </m:sSub>
                      <m:r>
                        <a:rPr lang="en-US" i="0">
                          <a:latin typeface="Cambria Math" panose="02040503050406030204" pitchFamily="18" charset="0"/>
                        </a:rPr>
                        <m:t>−0.582</m:t>
                      </m:r>
                    </m:oMath>
                  </m:oMathPara>
                </a14:m>
                <a:endParaRPr lang="en-US" dirty="0"/>
              </a:p>
            </p:txBody>
          </p:sp>
        </mc:Choice>
        <mc:Fallback xmlns="">
          <p:sp>
            <p:nvSpPr>
              <p:cNvPr id="28" name="Rectángulo 27"/>
              <p:cNvSpPr>
                <a:spLocks noRot="1" noChangeAspect="1" noMove="1" noResize="1" noEditPoints="1" noAdjustHandles="1" noChangeArrowheads="1" noChangeShapeType="1" noTextEdit="1"/>
              </p:cNvSpPr>
              <p:nvPr/>
            </p:nvSpPr>
            <p:spPr>
              <a:xfrm>
                <a:off x="5114711" y="6428243"/>
                <a:ext cx="2562368" cy="369332"/>
              </a:xfrm>
              <a:prstGeom prst="rect">
                <a:avLst/>
              </a:prstGeom>
              <a:blipFill>
                <a:blip r:embed="rId11"/>
                <a:stretch>
                  <a:fillRect b="-11290"/>
                </a:stretch>
              </a:blipFill>
            </p:spPr>
            <p:txBody>
              <a:bodyPr/>
              <a:lstStyle/>
              <a:p>
                <a:r>
                  <a:rPr lang="es-MX">
                    <a:noFill/>
                  </a:rPr>
                  <a:t> </a:t>
                </a:r>
              </a:p>
            </p:txBody>
          </p:sp>
        </mc:Fallback>
      </mc:AlternateContent>
    </p:spTree>
    <p:extLst>
      <p:ext uri="{BB962C8B-B14F-4D97-AF65-F5344CB8AC3E}">
        <p14:creationId xmlns:p14="http://schemas.microsoft.com/office/powerpoint/2010/main" val="890048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790627" y="-217769"/>
            <a:ext cx="8639176" cy="1346897"/>
          </a:xfrm>
        </p:spPr>
        <p:txBody>
          <a:bodyPr/>
          <a:lstStyle/>
          <a:p>
            <a:r>
              <a:rPr lang="es-MX" sz="5400" dirty="0"/>
              <a:t>Sincronización</a:t>
            </a:r>
          </a:p>
        </p:txBody>
      </p:sp>
      <p:sp>
        <p:nvSpPr>
          <p:cNvPr id="11" name="CuadroTexto 10">
            <a:extLst>
              <a:ext uri="{FF2B5EF4-FFF2-40B4-BE49-F238E27FC236}">
                <a16:creationId xmlns:a16="http://schemas.microsoft.com/office/drawing/2014/main" id="{0E8F21FE-38BB-4BEB-8615-8FC155DDDC13}"/>
              </a:ext>
            </a:extLst>
          </p:cNvPr>
          <p:cNvSpPr txBox="1"/>
          <p:nvPr/>
        </p:nvSpPr>
        <p:spPr>
          <a:xfrm>
            <a:off x="3081866" y="780325"/>
            <a:ext cx="6213168" cy="461665"/>
          </a:xfrm>
          <a:prstGeom prst="rect">
            <a:avLst/>
          </a:prstGeom>
          <a:noFill/>
        </p:spPr>
        <p:txBody>
          <a:bodyPr wrap="square" rtlCol="0">
            <a:spAutoFit/>
          </a:bodyPr>
          <a:lstStyle/>
          <a:p>
            <a:pPr algn="ctr"/>
            <a:r>
              <a:rPr lang="es-MX" sz="2400" b="1" dirty="0"/>
              <a:t>Prueba 2</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mc:AlternateContent xmlns:mc="http://schemas.openxmlformats.org/markup-compatibility/2006" xmlns:a14="http://schemas.microsoft.com/office/drawing/2010/main">
        <mc:Choice Requires="a14">
          <p:sp>
            <p:nvSpPr>
              <p:cNvPr id="7" name="Rectángulo 6"/>
              <p:cNvSpPr/>
              <p:nvPr/>
            </p:nvSpPr>
            <p:spPr>
              <a:xfrm>
                <a:off x="2421514" y="6109736"/>
                <a:ext cx="2562368" cy="369332"/>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𝑟𝑒</m:t>
                          </m:r>
                        </m:sub>
                      </m:sSub>
                      <m:r>
                        <a:rPr lang="en-US" i="0">
                          <a:latin typeface="Cambria Math" panose="02040503050406030204" pitchFamily="18" charset="0"/>
                        </a:rPr>
                        <m:t>=2.63∗</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𝑟𝑡</m:t>
                          </m:r>
                        </m:sub>
                      </m:sSub>
                      <m:r>
                        <a:rPr lang="en-US" i="0">
                          <a:latin typeface="Cambria Math" panose="02040503050406030204" pitchFamily="18" charset="0"/>
                        </a:rPr>
                        <m:t>−0.463</m:t>
                      </m:r>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2421514" y="6109736"/>
                <a:ext cx="2562368" cy="369332"/>
              </a:xfrm>
              <a:prstGeom prst="rect">
                <a:avLst/>
              </a:prstGeom>
              <a:blipFill>
                <a:blip r:embed="rId3"/>
                <a:stretch>
                  <a:fillRect b="-1111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8391822" y="6080993"/>
                <a:ext cx="2690608" cy="369332"/>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𝑟𝑒</m:t>
                          </m:r>
                        </m:sub>
                      </m:sSub>
                      <m:r>
                        <a:rPr lang="en-US" i="0">
                          <a:latin typeface="Cambria Math" panose="02040503050406030204" pitchFamily="18" charset="0"/>
                        </a:rPr>
                        <m:t>=2.72∗</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𝑟𝑡</m:t>
                          </m:r>
                        </m:sub>
                      </m:sSub>
                      <m:r>
                        <a:rPr lang="en-US" i="0">
                          <a:latin typeface="Cambria Math" panose="02040503050406030204" pitchFamily="18" charset="0"/>
                        </a:rPr>
                        <m:t>−0.6792</m:t>
                      </m:r>
                    </m:oMath>
                  </m:oMathPara>
                </a14:m>
                <a:endParaRPr lang="en-US" dirty="0"/>
              </a:p>
            </p:txBody>
          </p:sp>
        </mc:Choice>
        <mc:Fallback xmlns="">
          <p:sp>
            <p:nvSpPr>
              <p:cNvPr id="8" name="Rectángulo 7"/>
              <p:cNvSpPr>
                <a:spLocks noRot="1" noChangeAspect="1" noMove="1" noResize="1" noEditPoints="1" noAdjustHandles="1" noChangeArrowheads="1" noChangeShapeType="1" noTextEdit="1"/>
              </p:cNvSpPr>
              <p:nvPr/>
            </p:nvSpPr>
            <p:spPr>
              <a:xfrm>
                <a:off x="8391822" y="6080993"/>
                <a:ext cx="2690608" cy="369332"/>
              </a:xfrm>
              <a:prstGeom prst="rect">
                <a:avLst/>
              </a:prstGeom>
              <a:blipFill>
                <a:blip r:embed="rId4"/>
                <a:stretch>
                  <a:fillRect b="-11290"/>
                </a:stretch>
              </a:blipFill>
            </p:spPr>
            <p:txBody>
              <a:bodyPr/>
              <a:lstStyle/>
              <a:p>
                <a:r>
                  <a:rPr lang="es-MX">
                    <a:noFill/>
                  </a:rPr>
                  <a:t> </a:t>
                </a:r>
              </a:p>
            </p:txBody>
          </p:sp>
        </mc:Fallback>
      </mc:AlternateContent>
      <p:sp>
        <p:nvSpPr>
          <p:cNvPr id="9" name="CuadroTexto 8"/>
          <p:cNvSpPr txBox="1"/>
          <p:nvPr/>
        </p:nvSpPr>
        <p:spPr>
          <a:xfrm>
            <a:off x="2915816" y="5740404"/>
            <a:ext cx="905761" cy="369332"/>
          </a:xfrm>
          <a:prstGeom prst="rect">
            <a:avLst/>
          </a:prstGeom>
          <a:noFill/>
        </p:spPr>
        <p:txBody>
          <a:bodyPr wrap="none" rtlCol="0">
            <a:spAutoFit/>
          </a:bodyPr>
          <a:lstStyle/>
          <a:p>
            <a:r>
              <a:rPr lang="es-ES" dirty="0"/>
              <a:t>Tramo I</a:t>
            </a:r>
            <a:endParaRPr lang="en-US" dirty="0"/>
          </a:p>
        </p:txBody>
      </p:sp>
      <p:sp>
        <p:nvSpPr>
          <p:cNvPr id="22" name="CuadroTexto 21"/>
          <p:cNvSpPr txBox="1"/>
          <p:nvPr/>
        </p:nvSpPr>
        <p:spPr>
          <a:xfrm>
            <a:off x="9075415" y="5654905"/>
            <a:ext cx="1017971" cy="369332"/>
          </a:xfrm>
          <a:prstGeom prst="rect">
            <a:avLst/>
          </a:prstGeom>
          <a:noFill/>
        </p:spPr>
        <p:txBody>
          <a:bodyPr wrap="none" rtlCol="0">
            <a:spAutoFit/>
          </a:bodyPr>
          <a:lstStyle/>
          <a:p>
            <a:r>
              <a:rPr lang="es-ES" dirty="0"/>
              <a:t>Tramo III</a:t>
            </a:r>
            <a:endParaRPr lang="en-US" dirty="0"/>
          </a:p>
        </p:txBody>
      </p:sp>
      <mc:AlternateContent xmlns:mc="http://schemas.openxmlformats.org/markup-compatibility/2006" xmlns:a14="http://schemas.microsoft.com/office/drawing/2010/main">
        <mc:Choice Requires="a14">
          <p:sp>
            <p:nvSpPr>
              <p:cNvPr id="24" name="Rectángulo 23"/>
              <p:cNvSpPr/>
              <p:nvPr/>
            </p:nvSpPr>
            <p:spPr>
              <a:xfrm>
                <a:off x="5406668" y="6117192"/>
                <a:ext cx="2562368" cy="369332"/>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𝑟𝑒</m:t>
                          </m:r>
                        </m:sub>
                      </m:sSub>
                      <m:r>
                        <a:rPr lang="en-US" i="0">
                          <a:latin typeface="Cambria Math" panose="02040503050406030204" pitchFamily="18" charset="0"/>
                        </a:rPr>
                        <m:t>=2.71∗</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𝑟𝑡</m:t>
                          </m:r>
                        </m:sub>
                      </m:sSub>
                      <m:r>
                        <a:rPr lang="en-US" i="0">
                          <a:latin typeface="Cambria Math" panose="02040503050406030204" pitchFamily="18" charset="0"/>
                        </a:rPr>
                        <m:t>−0.582</m:t>
                      </m:r>
                    </m:oMath>
                  </m:oMathPara>
                </a14:m>
                <a:endParaRPr lang="en-US" dirty="0"/>
              </a:p>
            </p:txBody>
          </p:sp>
        </mc:Choice>
        <mc:Fallback xmlns="">
          <p:sp>
            <p:nvSpPr>
              <p:cNvPr id="24" name="Rectángulo 23"/>
              <p:cNvSpPr>
                <a:spLocks noRot="1" noChangeAspect="1" noMove="1" noResize="1" noEditPoints="1" noAdjustHandles="1" noChangeArrowheads="1" noChangeShapeType="1" noTextEdit="1"/>
              </p:cNvSpPr>
              <p:nvPr/>
            </p:nvSpPr>
            <p:spPr>
              <a:xfrm>
                <a:off x="5406668" y="6117192"/>
                <a:ext cx="2562368" cy="369332"/>
              </a:xfrm>
              <a:prstGeom prst="rect">
                <a:avLst/>
              </a:prstGeom>
              <a:blipFill>
                <a:blip r:embed="rId5"/>
                <a:stretch>
                  <a:fillRect b="-11111"/>
                </a:stretch>
              </a:blipFill>
            </p:spPr>
            <p:txBody>
              <a:bodyPr/>
              <a:lstStyle/>
              <a:p>
                <a:r>
                  <a:rPr lang="es-MX">
                    <a:noFill/>
                  </a:rPr>
                  <a:t> </a:t>
                </a:r>
              </a:p>
            </p:txBody>
          </p:sp>
        </mc:Fallback>
      </mc:AlternateContent>
      <p:sp>
        <p:nvSpPr>
          <p:cNvPr id="29" name="CuadroTexto 28"/>
          <p:cNvSpPr txBox="1"/>
          <p:nvPr/>
        </p:nvSpPr>
        <p:spPr>
          <a:xfrm>
            <a:off x="6188450" y="5654905"/>
            <a:ext cx="961866" cy="369332"/>
          </a:xfrm>
          <a:prstGeom prst="rect">
            <a:avLst/>
          </a:prstGeom>
          <a:noFill/>
        </p:spPr>
        <p:txBody>
          <a:bodyPr wrap="none" rtlCol="0">
            <a:spAutoFit/>
          </a:bodyPr>
          <a:lstStyle/>
          <a:p>
            <a:r>
              <a:rPr lang="es-ES" dirty="0"/>
              <a:t>Tramo II</a:t>
            </a:r>
            <a:endParaRPr lang="en-US" dirty="0"/>
          </a:p>
        </p:txBody>
      </p:sp>
      <p:pic>
        <p:nvPicPr>
          <p:cNvPr id="4" name="Imagen 3">
            <a:extLst>
              <a:ext uri="{FF2B5EF4-FFF2-40B4-BE49-F238E27FC236}">
                <a16:creationId xmlns:a16="http://schemas.microsoft.com/office/drawing/2014/main" id="{3179C779-D416-4B06-A555-720D12358F01}"/>
              </a:ext>
            </a:extLst>
          </p:cNvPr>
          <p:cNvPicPr>
            <a:picLocks noChangeAspect="1"/>
          </p:cNvPicPr>
          <p:nvPr/>
        </p:nvPicPr>
        <p:blipFill>
          <a:blip r:embed="rId6"/>
          <a:stretch>
            <a:fillRect/>
          </a:stretch>
        </p:blipFill>
        <p:spPr>
          <a:xfrm>
            <a:off x="2260669" y="811480"/>
            <a:ext cx="8639176" cy="4877240"/>
          </a:xfrm>
          <a:prstGeom prst="rect">
            <a:avLst/>
          </a:prstGeom>
        </p:spPr>
      </p:pic>
      <p:sp>
        <p:nvSpPr>
          <p:cNvPr id="14" name="CuadroTexto 13">
            <a:extLst>
              <a:ext uri="{FF2B5EF4-FFF2-40B4-BE49-F238E27FC236}">
                <a16:creationId xmlns:a16="http://schemas.microsoft.com/office/drawing/2014/main" id="{44406FDE-9FB5-465C-9A60-89603F7BB591}"/>
              </a:ext>
            </a:extLst>
          </p:cNvPr>
          <p:cNvSpPr txBox="1"/>
          <p:nvPr/>
        </p:nvSpPr>
        <p:spPr>
          <a:xfrm>
            <a:off x="10684165" y="3714249"/>
            <a:ext cx="1205779" cy="369332"/>
          </a:xfrm>
          <a:prstGeom prst="rect">
            <a:avLst/>
          </a:prstGeom>
          <a:noFill/>
        </p:spPr>
        <p:txBody>
          <a:bodyPr wrap="none" rtlCol="0">
            <a:spAutoFit/>
          </a:bodyPr>
          <a:lstStyle/>
          <a:p>
            <a:r>
              <a:rPr lang="es-MX" b="1" dirty="0"/>
              <a:t>1.8 a 3.6%</a:t>
            </a:r>
          </a:p>
        </p:txBody>
      </p:sp>
      <p:sp>
        <p:nvSpPr>
          <p:cNvPr id="15" name="CuadroTexto 14">
            <a:extLst>
              <a:ext uri="{FF2B5EF4-FFF2-40B4-BE49-F238E27FC236}">
                <a16:creationId xmlns:a16="http://schemas.microsoft.com/office/drawing/2014/main" id="{8487D7C8-9A3C-4595-B200-551AAD85DB6E}"/>
              </a:ext>
            </a:extLst>
          </p:cNvPr>
          <p:cNvSpPr txBox="1"/>
          <p:nvPr/>
        </p:nvSpPr>
        <p:spPr>
          <a:xfrm>
            <a:off x="10705494" y="4083581"/>
            <a:ext cx="1191352" cy="369332"/>
          </a:xfrm>
          <a:prstGeom prst="rect">
            <a:avLst/>
          </a:prstGeom>
          <a:noFill/>
        </p:spPr>
        <p:txBody>
          <a:bodyPr wrap="none" rtlCol="0">
            <a:spAutoFit/>
          </a:bodyPr>
          <a:lstStyle/>
          <a:p>
            <a:r>
              <a:rPr lang="es-MX" b="1" dirty="0"/>
              <a:t>0.4 a 1.3%</a:t>
            </a:r>
          </a:p>
        </p:txBody>
      </p:sp>
    </p:spTree>
    <p:extLst>
      <p:ext uri="{BB962C8B-B14F-4D97-AF65-F5344CB8AC3E}">
        <p14:creationId xmlns:p14="http://schemas.microsoft.com/office/powerpoint/2010/main" val="630509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3794171" y="-229203"/>
            <a:ext cx="6123332" cy="1346897"/>
          </a:xfrm>
        </p:spPr>
        <p:txBody>
          <a:bodyPr/>
          <a:lstStyle/>
          <a:p>
            <a:r>
              <a:rPr lang="es-MX" sz="5400" dirty="0"/>
              <a:t>Control de tensión</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21" name="CuadroTexto 20">
            <a:extLst>
              <a:ext uri="{FF2B5EF4-FFF2-40B4-BE49-F238E27FC236}">
                <a16:creationId xmlns:a16="http://schemas.microsoft.com/office/drawing/2014/main" id="{9B9439EC-DA8D-43D6-8F09-241105FF85AA}"/>
              </a:ext>
            </a:extLst>
          </p:cNvPr>
          <p:cNvSpPr txBox="1"/>
          <p:nvPr/>
        </p:nvSpPr>
        <p:spPr>
          <a:xfrm>
            <a:off x="3535833" y="901198"/>
            <a:ext cx="2839896" cy="369332"/>
          </a:xfrm>
          <a:prstGeom prst="rect">
            <a:avLst/>
          </a:prstGeom>
          <a:noFill/>
        </p:spPr>
        <p:txBody>
          <a:bodyPr wrap="square" rtlCol="0">
            <a:spAutoFit/>
          </a:bodyPr>
          <a:lstStyle/>
          <a:p>
            <a:pPr algn="ctr"/>
            <a:r>
              <a:rPr lang="es-MX" b="1" dirty="0"/>
              <a:t>Configuración Controlador</a:t>
            </a:r>
          </a:p>
        </p:txBody>
      </p:sp>
      <p:graphicFrame>
        <p:nvGraphicFramePr>
          <p:cNvPr id="5" name="Tabla 5">
            <a:extLst>
              <a:ext uri="{FF2B5EF4-FFF2-40B4-BE49-F238E27FC236}">
                <a16:creationId xmlns:a16="http://schemas.microsoft.com/office/drawing/2014/main" id="{0FCBADE9-6415-4664-80C8-E0D9864B4C54}"/>
              </a:ext>
            </a:extLst>
          </p:cNvPr>
          <p:cNvGraphicFramePr>
            <a:graphicFrameLocks noGrp="1"/>
          </p:cNvGraphicFramePr>
          <p:nvPr>
            <p:extLst>
              <p:ext uri="{D42A27DB-BD31-4B8C-83A1-F6EECF244321}">
                <p14:modId xmlns:p14="http://schemas.microsoft.com/office/powerpoint/2010/main" val="3796911686"/>
              </p:ext>
            </p:extLst>
          </p:nvPr>
        </p:nvGraphicFramePr>
        <p:xfrm>
          <a:off x="1936261" y="1320945"/>
          <a:ext cx="5818777" cy="2480816"/>
        </p:xfrm>
        <a:graphic>
          <a:graphicData uri="http://schemas.openxmlformats.org/drawingml/2006/table">
            <a:tbl>
              <a:tblPr firstRow="1" bandRow="1">
                <a:tableStyleId>{5C22544A-7EE6-4342-B048-85BDC9FD1C3A}</a:tableStyleId>
              </a:tblPr>
              <a:tblGrid>
                <a:gridCol w="966428">
                  <a:extLst>
                    <a:ext uri="{9D8B030D-6E8A-4147-A177-3AD203B41FA5}">
                      <a16:colId xmlns:a16="http://schemas.microsoft.com/office/drawing/2014/main" val="1625812438"/>
                    </a:ext>
                  </a:extLst>
                </a:gridCol>
                <a:gridCol w="1842950">
                  <a:extLst>
                    <a:ext uri="{9D8B030D-6E8A-4147-A177-3AD203B41FA5}">
                      <a16:colId xmlns:a16="http://schemas.microsoft.com/office/drawing/2014/main" val="3446925900"/>
                    </a:ext>
                  </a:extLst>
                </a:gridCol>
                <a:gridCol w="955714">
                  <a:extLst>
                    <a:ext uri="{9D8B030D-6E8A-4147-A177-3AD203B41FA5}">
                      <a16:colId xmlns:a16="http://schemas.microsoft.com/office/drawing/2014/main" val="2526322420"/>
                    </a:ext>
                  </a:extLst>
                </a:gridCol>
                <a:gridCol w="2053685">
                  <a:extLst>
                    <a:ext uri="{9D8B030D-6E8A-4147-A177-3AD203B41FA5}">
                      <a16:colId xmlns:a16="http://schemas.microsoft.com/office/drawing/2014/main" val="1551345314"/>
                    </a:ext>
                  </a:extLst>
                </a:gridCol>
              </a:tblGrid>
              <a:tr h="371728">
                <a:tc>
                  <a:txBody>
                    <a:bodyPr/>
                    <a:lstStyle/>
                    <a:p>
                      <a:r>
                        <a:rPr lang="en-US" sz="1600" dirty="0" err="1"/>
                        <a:t>Parám</a:t>
                      </a:r>
                      <a:r>
                        <a:rPr lang="en-US" sz="1600" dirty="0"/>
                        <a:t>.</a:t>
                      </a:r>
                      <a:endParaRPr lang="es-MX" sz="1600" dirty="0"/>
                    </a:p>
                  </a:txBody>
                  <a:tcPr/>
                </a:tc>
                <a:tc>
                  <a:txBody>
                    <a:bodyPr/>
                    <a:lstStyle/>
                    <a:p>
                      <a:r>
                        <a:rPr lang="en-US" sz="1600" dirty="0" err="1"/>
                        <a:t>Denominación</a:t>
                      </a:r>
                      <a:endParaRPr lang="es-MX" sz="1600" dirty="0"/>
                    </a:p>
                  </a:txBody>
                  <a:tcPr/>
                </a:tc>
                <a:tc>
                  <a:txBody>
                    <a:bodyPr/>
                    <a:lstStyle/>
                    <a:p>
                      <a:r>
                        <a:rPr lang="en-US" sz="1600" dirty="0" err="1"/>
                        <a:t>Opción</a:t>
                      </a:r>
                      <a:endParaRPr lang="es-MX" sz="1600" dirty="0"/>
                    </a:p>
                  </a:txBody>
                  <a:tcPr/>
                </a:tc>
                <a:tc>
                  <a:txBody>
                    <a:bodyPr/>
                    <a:lstStyle/>
                    <a:p>
                      <a:r>
                        <a:rPr lang="en-US" sz="1600" dirty="0" err="1"/>
                        <a:t>Observación</a:t>
                      </a:r>
                      <a:endParaRPr lang="es-MX" sz="1600" dirty="0"/>
                    </a:p>
                  </a:txBody>
                  <a:tcPr/>
                </a:tc>
                <a:extLst>
                  <a:ext uri="{0D108BD9-81ED-4DB2-BD59-A6C34878D82A}">
                    <a16:rowId xmlns:a16="http://schemas.microsoft.com/office/drawing/2014/main" val="165283527"/>
                  </a:ext>
                </a:extLst>
              </a:tr>
              <a:tr h="371728">
                <a:tc>
                  <a:txBody>
                    <a:bodyPr/>
                    <a:lstStyle/>
                    <a:p>
                      <a:r>
                        <a:rPr lang="en-US" sz="1600" dirty="0"/>
                        <a:t>P13</a:t>
                      </a:r>
                      <a:endParaRPr lang="es-MX" sz="1600" dirty="0"/>
                    </a:p>
                  </a:txBody>
                  <a:tcPr/>
                </a:tc>
                <a:tc>
                  <a:txBody>
                    <a:bodyPr/>
                    <a:lstStyle/>
                    <a:p>
                      <a:r>
                        <a:rPr lang="en-US" sz="1600" dirty="0"/>
                        <a:t>Modo de </a:t>
                      </a:r>
                      <a:r>
                        <a:rPr lang="en-US" sz="1600" dirty="0" err="1"/>
                        <a:t>Operación</a:t>
                      </a:r>
                      <a:endParaRPr lang="es-MX" sz="1600" dirty="0"/>
                    </a:p>
                  </a:txBody>
                  <a:tcPr/>
                </a:tc>
                <a:tc>
                  <a:txBody>
                    <a:bodyPr/>
                    <a:lstStyle/>
                    <a:p>
                      <a:r>
                        <a:rPr lang="en-US" sz="1600" dirty="0"/>
                        <a:t>CLL</a:t>
                      </a:r>
                      <a:endParaRPr lang="es-MX" sz="1600" dirty="0"/>
                    </a:p>
                  </a:txBody>
                  <a:tcPr/>
                </a:tc>
                <a:tc>
                  <a:txBody>
                    <a:bodyPr/>
                    <a:lstStyle/>
                    <a:p>
                      <a:r>
                        <a:rPr lang="en-US" sz="1600" dirty="0" err="1"/>
                        <a:t>Lazo</a:t>
                      </a:r>
                      <a:r>
                        <a:rPr lang="en-US" sz="1600" dirty="0"/>
                        <a:t> </a:t>
                      </a:r>
                      <a:r>
                        <a:rPr lang="en-US" sz="1600" dirty="0" err="1"/>
                        <a:t>cerrado</a:t>
                      </a:r>
                      <a:r>
                        <a:rPr lang="en-US" sz="1600" dirty="0"/>
                        <a:t> con CC</a:t>
                      </a:r>
                      <a:endParaRPr lang="es-MX" sz="1600" dirty="0"/>
                    </a:p>
                  </a:txBody>
                  <a:tcPr/>
                </a:tc>
                <a:extLst>
                  <a:ext uri="{0D108BD9-81ED-4DB2-BD59-A6C34878D82A}">
                    <a16:rowId xmlns:a16="http://schemas.microsoft.com/office/drawing/2014/main" val="1155439679"/>
                  </a:ext>
                </a:extLst>
              </a:tr>
              <a:tr h="371728">
                <a:tc>
                  <a:txBody>
                    <a:bodyPr/>
                    <a:lstStyle/>
                    <a:p>
                      <a:r>
                        <a:rPr lang="en-US" sz="1600" dirty="0"/>
                        <a:t>P17</a:t>
                      </a:r>
                      <a:endParaRPr lang="es-MX" sz="1600" dirty="0"/>
                    </a:p>
                  </a:txBody>
                  <a:tcPr/>
                </a:tc>
                <a:tc>
                  <a:txBody>
                    <a:bodyPr/>
                    <a:lstStyle/>
                    <a:p>
                      <a:r>
                        <a:rPr lang="en-US" sz="1600" dirty="0" err="1"/>
                        <a:t>Número</a:t>
                      </a:r>
                      <a:r>
                        <a:rPr lang="en-US" sz="1600" dirty="0"/>
                        <a:t> de </a:t>
                      </a:r>
                      <a:r>
                        <a:rPr lang="en-US" sz="1600" dirty="0" err="1"/>
                        <a:t>decimales</a:t>
                      </a:r>
                      <a:endParaRPr lang="es-MX" sz="1600" dirty="0"/>
                    </a:p>
                  </a:txBody>
                  <a:tcPr/>
                </a:tc>
                <a:tc>
                  <a:txBody>
                    <a:bodyPr/>
                    <a:lstStyle/>
                    <a:p>
                      <a:r>
                        <a:rPr lang="en-US" sz="1600" dirty="0"/>
                        <a:t>2</a:t>
                      </a:r>
                      <a:endParaRPr lang="es-MX" sz="1600" dirty="0"/>
                    </a:p>
                  </a:txBody>
                  <a:tcPr/>
                </a:tc>
                <a:tc>
                  <a:txBody>
                    <a:bodyPr/>
                    <a:lstStyle/>
                    <a:p>
                      <a:endParaRPr lang="es-MX" sz="1600" dirty="0"/>
                    </a:p>
                  </a:txBody>
                  <a:tcPr/>
                </a:tc>
                <a:extLst>
                  <a:ext uri="{0D108BD9-81ED-4DB2-BD59-A6C34878D82A}">
                    <a16:rowId xmlns:a16="http://schemas.microsoft.com/office/drawing/2014/main" val="199190065"/>
                  </a:ext>
                </a:extLst>
              </a:tr>
              <a:tr h="371728">
                <a:tc>
                  <a:txBody>
                    <a:bodyPr/>
                    <a:lstStyle/>
                    <a:p>
                      <a:r>
                        <a:rPr lang="en-US" sz="1600" dirty="0"/>
                        <a:t>P19</a:t>
                      </a:r>
                      <a:endParaRPr lang="es-MX" sz="1600" dirty="0"/>
                    </a:p>
                  </a:txBody>
                  <a:tcPr/>
                </a:tc>
                <a:tc>
                  <a:txBody>
                    <a:bodyPr/>
                    <a:lstStyle/>
                    <a:p>
                      <a:r>
                        <a:rPr lang="en-US" sz="1600" dirty="0" err="1"/>
                        <a:t>Selección</a:t>
                      </a:r>
                      <a:r>
                        <a:rPr lang="en-US" sz="1600" dirty="0"/>
                        <a:t> de </a:t>
                      </a:r>
                      <a:r>
                        <a:rPr lang="en-US" sz="1600" dirty="0" err="1"/>
                        <a:t>unidades</a:t>
                      </a:r>
                      <a:endParaRPr lang="es-MX" sz="1600" dirty="0"/>
                    </a:p>
                  </a:txBody>
                  <a:tcPr/>
                </a:tc>
                <a:tc>
                  <a:txBody>
                    <a:bodyPr/>
                    <a:lstStyle/>
                    <a:p>
                      <a:r>
                        <a:rPr lang="en-US" sz="1600" dirty="0"/>
                        <a:t>SI</a:t>
                      </a:r>
                      <a:endParaRPr lang="es-MX" sz="1600" dirty="0"/>
                    </a:p>
                  </a:txBody>
                  <a:tcPr/>
                </a:tc>
                <a:tc>
                  <a:txBody>
                    <a:bodyPr/>
                    <a:lstStyle/>
                    <a:p>
                      <a:r>
                        <a:rPr lang="en-US" sz="1600" dirty="0"/>
                        <a:t>Sistema </a:t>
                      </a:r>
                      <a:r>
                        <a:rPr lang="en-US" sz="1600" dirty="0" err="1"/>
                        <a:t>Internacional</a:t>
                      </a:r>
                      <a:endParaRPr lang="es-MX" sz="1600" dirty="0"/>
                    </a:p>
                  </a:txBody>
                  <a:tcPr/>
                </a:tc>
                <a:extLst>
                  <a:ext uri="{0D108BD9-81ED-4DB2-BD59-A6C34878D82A}">
                    <a16:rowId xmlns:a16="http://schemas.microsoft.com/office/drawing/2014/main" val="927832307"/>
                  </a:ext>
                </a:extLst>
              </a:tr>
              <a:tr h="371728">
                <a:tc>
                  <a:txBody>
                    <a:bodyPr/>
                    <a:lstStyle/>
                    <a:p>
                      <a:r>
                        <a:rPr lang="en-US" sz="1600" dirty="0"/>
                        <a:t>P40</a:t>
                      </a:r>
                      <a:endParaRPr lang="es-MX" sz="1600" dirty="0"/>
                    </a:p>
                  </a:txBody>
                  <a:tcPr/>
                </a:tc>
                <a:tc>
                  <a:txBody>
                    <a:bodyPr/>
                    <a:lstStyle/>
                    <a:p>
                      <a:r>
                        <a:rPr lang="en-US" sz="1600" dirty="0"/>
                        <a:t>Salida de CC</a:t>
                      </a:r>
                      <a:endParaRPr lang="es-MX" sz="1600" dirty="0"/>
                    </a:p>
                  </a:txBody>
                  <a:tcPr/>
                </a:tc>
                <a:tc>
                  <a:txBody>
                    <a:bodyPr/>
                    <a:lstStyle/>
                    <a:p>
                      <a:r>
                        <a:rPr lang="en-US" sz="1600" dirty="0"/>
                        <a:t>0-10V</a:t>
                      </a:r>
                      <a:endParaRPr lang="es-MX" sz="1600" dirty="0"/>
                    </a:p>
                  </a:txBody>
                  <a:tcPr/>
                </a:tc>
                <a:tc>
                  <a:txBody>
                    <a:bodyPr/>
                    <a:lstStyle/>
                    <a:p>
                      <a:r>
                        <a:rPr lang="en-US" sz="1600" dirty="0" err="1"/>
                        <a:t>Señal</a:t>
                      </a:r>
                      <a:r>
                        <a:rPr lang="en-US" sz="1600" dirty="0"/>
                        <a:t> de </a:t>
                      </a:r>
                      <a:r>
                        <a:rPr lang="en-US" sz="1600" dirty="0" err="1"/>
                        <a:t>lectura</a:t>
                      </a:r>
                      <a:r>
                        <a:rPr lang="en-US" sz="1600" dirty="0"/>
                        <a:t> de la CC</a:t>
                      </a:r>
                      <a:endParaRPr lang="es-MX" sz="1600" dirty="0"/>
                    </a:p>
                  </a:txBody>
                  <a:tcPr/>
                </a:tc>
                <a:extLst>
                  <a:ext uri="{0D108BD9-81ED-4DB2-BD59-A6C34878D82A}">
                    <a16:rowId xmlns:a16="http://schemas.microsoft.com/office/drawing/2014/main" val="2149130889"/>
                  </a:ext>
                </a:extLst>
              </a:tr>
            </a:tbl>
          </a:graphicData>
        </a:graphic>
      </p:graphicFrame>
      <p:sp>
        <p:nvSpPr>
          <p:cNvPr id="15" name="CuadroTexto 14">
            <a:extLst>
              <a:ext uri="{FF2B5EF4-FFF2-40B4-BE49-F238E27FC236}">
                <a16:creationId xmlns:a16="http://schemas.microsoft.com/office/drawing/2014/main" id="{3FFE6D79-B259-434F-90D0-FFAD54E28F36}"/>
              </a:ext>
            </a:extLst>
          </p:cNvPr>
          <p:cNvSpPr txBox="1"/>
          <p:nvPr/>
        </p:nvSpPr>
        <p:spPr>
          <a:xfrm>
            <a:off x="3349774" y="3946599"/>
            <a:ext cx="3212013" cy="369332"/>
          </a:xfrm>
          <a:prstGeom prst="rect">
            <a:avLst/>
          </a:prstGeom>
          <a:noFill/>
        </p:spPr>
        <p:txBody>
          <a:bodyPr wrap="square" rtlCol="0">
            <a:spAutoFit/>
          </a:bodyPr>
          <a:lstStyle/>
          <a:p>
            <a:pPr algn="ctr"/>
            <a:r>
              <a:rPr lang="es-MX" b="1" dirty="0"/>
              <a:t>Calibración CC</a:t>
            </a:r>
          </a:p>
        </p:txBody>
      </p:sp>
      <p:graphicFrame>
        <p:nvGraphicFramePr>
          <p:cNvPr id="3" name="Tabla 3">
            <a:extLst>
              <a:ext uri="{FF2B5EF4-FFF2-40B4-BE49-F238E27FC236}">
                <a16:creationId xmlns:a16="http://schemas.microsoft.com/office/drawing/2014/main" id="{2E39C3F9-C23B-4C52-8571-C4BFFB7F63F7}"/>
              </a:ext>
            </a:extLst>
          </p:cNvPr>
          <p:cNvGraphicFramePr>
            <a:graphicFrameLocks noGrp="1"/>
          </p:cNvGraphicFramePr>
          <p:nvPr>
            <p:extLst>
              <p:ext uri="{D42A27DB-BD31-4B8C-83A1-F6EECF244321}">
                <p14:modId xmlns:p14="http://schemas.microsoft.com/office/powerpoint/2010/main" val="1415678441"/>
              </p:ext>
            </p:extLst>
          </p:nvPr>
        </p:nvGraphicFramePr>
        <p:xfrm>
          <a:off x="1936260" y="4384816"/>
          <a:ext cx="5818777" cy="2011527"/>
        </p:xfrm>
        <a:graphic>
          <a:graphicData uri="http://schemas.openxmlformats.org/drawingml/2006/table">
            <a:tbl>
              <a:tblPr firstRow="1" bandRow="1">
                <a:tableStyleId>{5C22544A-7EE6-4342-B048-85BDC9FD1C3A}</a:tableStyleId>
              </a:tblPr>
              <a:tblGrid>
                <a:gridCol w="1034048">
                  <a:extLst>
                    <a:ext uri="{9D8B030D-6E8A-4147-A177-3AD203B41FA5}">
                      <a16:colId xmlns:a16="http://schemas.microsoft.com/office/drawing/2014/main" val="2346105019"/>
                    </a:ext>
                  </a:extLst>
                </a:gridCol>
                <a:gridCol w="1987959">
                  <a:extLst>
                    <a:ext uri="{9D8B030D-6E8A-4147-A177-3AD203B41FA5}">
                      <a16:colId xmlns:a16="http://schemas.microsoft.com/office/drawing/2014/main" val="970407533"/>
                    </a:ext>
                  </a:extLst>
                </a:gridCol>
                <a:gridCol w="1215943">
                  <a:extLst>
                    <a:ext uri="{9D8B030D-6E8A-4147-A177-3AD203B41FA5}">
                      <a16:colId xmlns:a16="http://schemas.microsoft.com/office/drawing/2014/main" val="3207341670"/>
                    </a:ext>
                  </a:extLst>
                </a:gridCol>
                <a:gridCol w="1580827">
                  <a:extLst>
                    <a:ext uri="{9D8B030D-6E8A-4147-A177-3AD203B41FA5}">
                      <a16:colId xmlns:a16="http://schemas.microsoft.com/office/drawing/2014/main" val="254561958"/>
                    </a:ext>
                  </a:extLst>
                </a:gridCol>
              </a:tblGrid>
              <a:tr h="365607">
                <a:tc>
                  <a:txBody>
                    <a:bodyPr/>
                    <a:lstStyle/>
                    <a:p>
                      <a:r>
                        <a:rPr lang="en-US" sz="1600" dirty="0" err="1"/>
                        <a:t>Parám</a:t>
                      </a:r>
                      <a:r>
                        <a:rPr lang="en-US" sz="1600" dirty="0"/>
                        <a:t>.</a:t>
                      </a:r>
                      <a:endParaRPr lang="es-MX" sz="1600" dirty="0"/>
                    </a:p>
                  </a:txBody>
                  <a:tcPr/>
                </a:tc>
                <a:tc>
                  <a:txBody>
                    <a:bodyPr/>
                    <a:lstStyle/>
                    <a:p>
                      <a:r>
                        <a:rPr lang="en-US" sz="1600" dirty="0" err="1"/>
                        <a:t>Denominación</a:t>
                      </a:r>
                      <a:endParaRPr lang="es-MX" sz="1600" dirty="0"/>
                    </a:p>
                  </a:txBody>
                  <a:tcPr/>
                </a:tc>
                <a:tc>
                  <a:txBody>
                    <a:bodyPr/>
                    <a:lstStyle/>
                    <a:p>
                      <a:r>
                        <a:rPr lang="en-US" sz="1600" dirty="0" err="1"/>
                        <a:t>Opción</a:t>
                      </a:r>
                      <a:endParaRPr lang="es-MX" sz="1600" dirty="0"/>
                    </a:p>
                  </a:txBody>
                  <a:tcPr/>
                </a:tc>
                <a:tc>
                  <a:txBody>
                    <a:bodyPr/>
                    <a:lstStyle/>
                    <a:p>
                      <a:r>
                        <a:rPr lang="en-US" sz="1600" dirty="0" err="1"/>
                        <a:t>Observación</a:t>
                      </a:r>
                      <a:endParaRPr lang="es-MX" sz="1600" dirty="0"/>
                    </a:p>
                  </a:txBody>
                  <a:tcPr/>
                </a:tc>
                <a:extLst>
                  <a:ext uri="{0D108BD9-81ED-4DB2-BD59-A6C34878D82A}">
                    <a16:rowId xmlns:a16="http://schemas.microsoft.com/office/drawing/2014/main" val="1608243149"/>
                  </a:ext>
                </a:extLst>
              </a:tr>
              <a:tr h="365607">
                <a:tc>
                  <a:txBody>
                    <a:bodyPr/>
                    <a:lstStyle/>
                    <a:p>
                      <a:r>
                        <a:rPr lang="en-US" dirty="0"/>
                        <a:t>P55</a:t>
                      </a:r>
                      <a:endParaRPr lang="es-MX" dirty="0"/>
                    </a:p>
                  </a:txBody>
                  <a:tcPr/>
                </a:tc>
                <a:tc>
                  <a:txBody>
                    <a:bodyPr/>
                    <a:lstStyle/>
                    <a:p>
                      <a:r>
                        <a:rPr lang="en-US" dirty="0"/>
                        <a:t>Calibración a </a:t>
                      </a:r>
                      <a:r>
                        <a:rPr lang="en-US" dirty="0" smtClean="0"/>
                        <a:t>0</a:t>
                      </a:r>
                      <a:endParaRPr lang="es-MX" dirty="0"/>
                    </a:p>
                  </a:txBody>
                  <a:tcPr/>
                </a:tc>
                <a:tc>
                  <a:txBody>
                    <a:bodyPr/>
                    <a:lstStyle/>
                    <a:p>
                      <a:r>
                        <a:rPr lang="en-US" dirty="0"/>
                        <a:t>START</a:t>
                      </a:r>
                      <a:endParaRPr lang="es-MX" dirty="0"/>
                    </a:p>
                  </a:txBody>
                  <a:tcPr/>
                </a:tc>
                <a:tc>
                  <a:txBody>
                    <a:bodyPr/>
                    <a:lstStyle/>
                    <a:p>
                      <a:endParaRPr lang="es-MX" dirty="0"/>
                    </a:p>
                  </a:txBody>
                  <a:tcPr/>
                </a:tc>
                <a:extLst>
                  <a:ext uri="{0D108BD9-81ED-4DB2-BD59-A6C34878D82A}">
                    <a16:rowId xmlns:a16="http://schemas.microsoft.com/office/drawing/2014/main" val="2702105309"/>
                  </a:ext>
                </a:extLst>
              </a:tr>
              <a:tr h="631047">
                <a:tc>
                  <a:txBody>
                    <a:bodyPr/>
                    <a:lstStyle/>
                    <a:p>
                      <a:r>
                        <a:rPr lang="en-US" dirty="0"/>
                        <a:t>P56</a:t>
                      </a:r>
                      <a:endParaRPr lang="es-MX" dirty="0"/>
                    </a:p>
                  </a:txBody>
                  <a:tcPr/>
                </a:tc>
                <a:tc>
                  <a:txBody>
                    <a:bodyPr/>
                    <a:lstStyle/>
                    <a:p>
                      <a:r>
                        <a:rPr lang="en-US" dirty="0" err="1"/>
                        <a:t>Ingreso</a:t>
                      </a:r>
                      <a:r>
                        <a:rPr lang="en-US" dirty="0"/>
                        <a:t> </a:t>
                      </a:r>
                      <a:r>
                        <a:rPr lang="en-US" dirty="0" err="1"/>
                        <a:t>datos</a:t>
                      </a:r>
                      <a:r>
                        <a:rPr lang="en-US" dirty="0"/>
                        <a:t> de CC</a:t>
                      </a:r>
                      <a:endParaRPr lang="es-MX" dirty="0"/>
                    </a:p>
                  </a:txBody>
                  <a:tcPr/>
                </a:tc>
                <a:tc>
                  <a:txBody>
                    <a:bodyPr/>
                    <a:lstStyle/>
                    <a:p>
                      <a:r>
                        <a:rPr lang="en-US" dirty="0"/>
                        <a:t>100 [Kg]</a:t>
                      </a:r>
                      <a:endParaRPr lang="es-MX" dirty="0"/>
                    </a:p>
                  </a:txBody>
                  <a:tcPr/>
                </a:tc>
                <a:tc>
                  <a:txBody>
                    <a:bodyPr/>
                    <a:lstStyle/>
                    <a:p>
                      <a:r>
                        <a:rPr lang="en-US" dirty="0"/>
                        <a:t>Suma de </a:t>
                      </a:r>
                      <a:r>
                        <a:rPr lang="en-US" dirty="0" err="1"/>
                        <a:t>rango</a:t>
                      </a:r>
                      <a:endParaRPr lang="es-MX" dirty="0"/>
                    </a:p>
                  </a:txBody>
                  <a:tcPr/>
                </a:tc>
                <a:extLst>
                  <a:ext uri="{0D108BD9-81ED-4DB2-BD59-A6C34878D82A}">
                    <a16:rowId xmlns:a16="http://schemas.microsoft.com/office/drawing/2014/main" val="1755885623"/>
                  </a:ext>
                </a:extLst>
              </a:tr>
              <a:tr h="631047">
                <a:tc>
                  <a:txBody>
                    <a:bodyPr/>
                    <a:lstStyle/>
                    <a:p>
                      <a:r>
                        <a:rPr lang="en-US" dirty="0"/>
                        <a:t>P57</a:t>
                      </a:r>
                      <a:endParaRPr lang="es-MX" dirty="0"/>
                    </a:p>
                  </a:txBody>
                  <a:tcPr/>
                </a:tc>
                <a:tc>
                  <a:txBody>
                    <a:bodyPr/>
                    <a:lstStyle/>
                    <a:p>
                      <a:r>
                        <a:rPr lang="en-US" dirty="0" err="1"/>
                        <a:t>Ganancia</a:t>
                      </a:r>
                      <a:r>
                        <a:rPr lang="en-US" dirty="0"/>
                        <a:t> de peso</a:t>
                      </a:r>
                      <a:endParaRPr lang="es-MX" dirty="0"/>
                    </a:p>
                  </a:txBody>
                  <a:tcPr/>
                </a:tc>
                <a:tc>
                  <a:txBody>
                    <a:bodyPr/>
                    <a:lstStyle/>
                    <a:p>
                      <a:r>
                        <a:rPr lang="en-US" dirty="0"/>
                        <a:t>25 [Kg]</a:t>
                      </a:r>
                      <a:endParaRPr lang="es-MX" dirty="0"/>
                    </a:p>
                  </a:txBody>
                  <a:tcPr/>
                </a:tc>
                <a:tc>
                  <a:txBody>
                    <a:bodyPr/>
                    <a:lstStyle/>
                    <a:p>
                      <a:r>
                        <a:rPr lang="en-US" dirty="0"/>
                        <a:t>Al </a:t>
                      </a:r>
                      <a:r>
                        <a:rPr lang="en-US" dirty="0" err="1"/>
                        <a:t>menos</a:t>
                      </a:r>
                      <a:r>
                        <a:rPr lang="en-US" dirty="0"/>
                        <a:t> 20% de P56</a:t>
                      </a:r>
                      <a:endParaRPr lang="es-MX" dirty="0"/>
                    </a:p>
                  </a:txBody>
                  <a:tcPr/>
                </a:tc>
                <a:extLst>
                  <a:ext uri="{0D108BD9-81ED-4DB2-BD59-A6C34878D82A}">
                    <a16:rowId xmlns:a16="http://schemas.microsoft.com/office/drawing/2014/main" val="3069278240"/>
                  </a:ext>
                </a:extLst>
              </a:tr>
            </a:tbl>
          </a:graphicData>
        </a:graphic>
      </p:graphicFrame>
      <p:pic>
        <p:nvPicPr>
          <p:cNvPr id="6" name="Imagen 5">
            <a:extLst>
              <a:ext uri="{FF2B5EF4-FFF2-40B4-BE49-F238E27FC236}">
                <a16:creationId xmlns:a16="http://schemas.microsoft.com/office/drawing/2014/main" id="{28CDA9E4-D76E-4DFD-84D2-3488988532A8}"/>
              </a:ext>
            </a:extLst>
          </p:cNvPr>
          <p:cNvPicPr>
            <a:picLocks noChangeAspect="1"/>
          </p:cNvPicPr>
          <p:nvPr/>
        </p:nvPicPr>
        <p:blipFill>
          <a:blip r:embed="rId3"/>
          <a:stretch>
            <a:fillRect/>
          </a:stretch>
        </p:blipFill>
        <p:spPr>
          <a:xfrm>
            <a:off x="8081680" y="1734289"/>
            <a:ext cx="3671645" cy="4424620"/>
          </a:xfrm>
          <a:prstGeom prst="rect">
            <a:avLst/>
          </a:prstGeom>
        </p:spPr>
      </p:pic>
      <p:sp>
        <p:nvSpPr>
          <p:cNvPr id="4" name="Flecha derecha 3"/>
          <p:cNvSpPr/>
          <p:nvPr/>
        </p:nvSpPr>
        <p:spPr>
          <a:xfrm rot="19898721">
            <a:off x="10062272" y="3854657"/>
            <a:ext cx="893058" cy="338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27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784135" y="-123449"/>
            <a:ext cx="9785823" cy="1346897"/>
          </a:xfrm>
        </p:spPr>
        <p:txBody>
          <a:bodyPr/>
          <a:lstStyle/>
          <a:p>
            <a:r>
              <a:rPr lang="es-MX" sz="5400" dirty="0"/>
              <a:t>Construcción e implementación </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15" name="CuadroTexto 14">
            <a:extLst>
              <a:ext uri="{FF2B5EF4-FFF2-40B4-BE49-F238E27FC236}">
                <a16:creationId xmlns:a16="http://schemas.microsoft.com/office/drawing/2014/main" id="{3FFE6D79-B259-434F-90D0-FFAD54E28F36}"/>
              </a:ext>
            </a:extLst>
          </p:cNvPr>
          <p:cNvSpPr txBox="1"/>
          <p:nvPr/>
        </p:nvSpPr>
        <p:spPr>
          <a:xfrm>
            <a:off x="4560593" y="1038782"/>
            <a:ext cx="3212013" cy="369332"/>
          </a:xfrm>
          <a:prstGeom prst="rect">
            <a:avLst/>
          </a:prstGeom>
          <a:noFill/>
        </p:spPr>
        <p:txBody>
          <a:bodyPr wrap="square" rtlCol="0">
            <a:spAutoFit/>
          </a:bodyPr>
          <a:lstStyle/>
          <a:p>
            <a:pPr algn="ctr"/>
            <a:r>
              <a:rPr lang="es-MX" b="1" dirty="0"/>
              <a:t>Estructura </a:t>
            </a:r>
          </a:p>
        </p:txBody>
      </p:sp>
      <p:pic>
        <p:nvPicPr>
          <p:cNvPr id="9" name="Imagen 8"/>
          <p:cNvPicPr/>
          <p:nvPr/>
        </p:nvPicPr>
        <p:blipFill>
          <a:blip r:embed="rId3"/>
          <a:stretch>
            <a:fillRect/>
          </a:stretch>
        </p:blipFill>
        <p:spPr>
          <a:xfrm>
            <a:off x="5341536" y="1634315"/>
            <a:ext cx="2125345" cy="1903095"/>
          </a:xfrm>
          <a:prstGeom prst="rect">
            <a:avLst/>
          </a:prstGeom>
        </p:spPr>
      </p:pic>
      <p:pic>
        <p:nvPicPr>
          <p:cNvPr id="11" name="Imagen 10"/>
          <p:cNvPicPr/>
          <p:nvPr/>
        </p:nvPicPr>
        <p:blipFill>
          <a:blip r:embed="rId4"/>
          <a:stretch>
            <a:fillRect/>
          </a:stretch>
        </p:blipFill>
        <p:spPr>
          <a:xfrm>
            <a:off x="2106002" y="1618797"/>
            <a:ext cx="2870767" cy="1903095"/>
          </a:xfrm>
          <a:prstGeom prst="rect">
            <a:avLst/>
          </a:prstGeom>
        </p:spPr>
      </p:pic>
      <p:pic>
        <p:nvPicPr>
          <p:cNvPr id="12" name="Imagen 11"/>
          <p:cNvPicPr/>
          <p:nvPr/>
        </p:nvPicPr>
        <p:blipFill rotWithShape="1">
          <a:blip r:embed="rId5"/>
          <a:srcRect t="29547"/>
          <a:stretch/>
        </p:blipFill>
        <p:spPr bwMode="auto">
          <a:xfrm>
            <a:off x="7890008" y="1634314"/>
            <a:ext cx="2483023" cy="1903095"/>
          </a:xfrm>
          <a:prstGeom prst="rect">
            <a:avLst/>
          </a:prstGeom>
          <a:ln>
            <a:noFill/>
          </a:ln>
          <a:extLst>
            <a:ext uri="{53640926-AAD7-44D8-BBD7-CCE9431645EC}">
              <a14:shadowObscured xmlns:a14="http://schemas.microsoft.com/office/drawing/2010/main"/>
            </a:ext>
          </a:extLst>
        </p:spPr>
      </p:pic>
      <p:pic>
        <p:nvPicPr>
          <p:cNvPr id="16" name="Imagen 15"/>
          <p:cNvPicPr>
            <a:picLocks noChangeAspect="1"/>
          </p:cNvPicPr>
          <p:nvPr/>
        </p:nvPicPr>
        <p:blipFill>
          <a:blip r:embed="rId6"/>
          <a:stretch>
            <a:fillRect/>
          </a:stretch>
        </p:blipFill>
        <p:spPr>
          <a:xfrm>
            <a:off x="1756696" y="3900092"/>
            <a:ext cx="4140649" cy="2421960"/>
          </a:xfrm>
          <a:prstGeom prst="rect">
            <a:avLst/>
          </a:prstGeom>
        </p:spPr>
      </p:pic>
      <p:pic>
        <p:nvPicPr>
          <p:cNvPr id="4" name="Imagen 3"/>
          <p:cNvPicPr>
            <a:picLocks noChangeAspect="1"/>
          </p:cNvPicPr>
          <p:nvPr/>
        </p:nvPicPr>
        <p:blipFill>
          <a:blip r:embed="rId7"/>
          <a:stretch>
            <a:fillRect/>
          </a:stretch>
        </p:blipFill>
        <p:spPr>
          <a:xfrm>
            <a:off x="6047766" y="3923446"/>
            <a:ext cx="3600244" cy="2375251"/>
          </a:xfrm>
          <a:prstGeom prst="rect">
            <a:avLst/>
          </a:prstGeom>
        </p:spPr>
      </p:pic>
      <p:sp>
        <p:nvSpPr>
          <p:cNvPr id="6" name="CuadroTexto 5"/>
          <p:cNvSpPr txBox="1"/>
          <p:nvPr/>
        </p:nvSpPr>
        <p:spPr>
          <a:xfrm>
            <a:off x="10041946" y="4649406"/>
            <a:ext cx="1754154" cy="923330"/>
          </a:xfrm>
          <a:prstGeom prst="rect">
            <a:avLst/>
          </a:prstGeom>
          <a:noFill/>
        </p:spPr>
        <p:txBody>
          <a:bodyPr wrap="square" rtlCol="0">
            <a:spAutoFit/>
          </a:bodyPr>
          <a:lstStyle/>
          <a:p>
            <a:r>
              <a:rPr lang="es-ES" b="1" dirty="0"/>
              <a:t>Módulo de gofrado y </a:t>
            </a:r>
            <a:r>
              <a:rPr lang="es-ES" b="1" dirty="0" err="1"/>
              <a:t>desbobinado</a:t>
            </a:r>
            <a:endParaRPr lang="en-US" b="1" dirty="0"/>
          </a:p>
        </p:txBody>
      </p:sp>
    </p:spTree>
    <p:extLst>
      <p:ext uri="{BB962C8B-B14F-4D97-AF65-F5344CB8AC3E}">
        <p14:creationId xmlns:p14="http://schemas.microsoft.com/office/powerpoint/2010/main" val="10173656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784135" y="-123449"/>
            <a:ext cx="9785823" cy="1346897"/>
          </a:xfrm>
        </p:spPr>
        <p:txBody>
          <a:bodyPr/>
          <a:lstStyle/>
          <a:p>
            <a:r>
              <a:rPr lang="es-MX" sz="5400" dirty="0"/>
              <a:t>Construcción e implementación </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15" name="CuadroTexto 14">
            <a:extLst>
              <a:ext uri="{FF2B5EF4-FFF2-40B4-BE49-F238E27FC236}">
                <a16:creationId xmlns:a16="http://schemas.microsoft.com/office/drawing/2014/main" id="{3FFE6D79-B259-434F-90D0-FFAD54E28F36}"/>
              </a:ext>
            </a:extLst>
          </p:cNvPr>
          <p:cNvSpPr txBox="1"/>
          <p:nvPr/>
        </p:nvSpPr>
        <p:spPr>
          <a:xfrm>
            <a:off x="2133328" y="1027123"/>
            <a:ext cx="3212013" cy="369332"/>
          </a:xfrm>
          <a:prstGeom prst="rect">
            <a:avLst/>
          </a:prstGeom>
          <a:noFill/>
        </p:spPr>
        <p:txBody>
          <a:bodyPr wrap="square" rtlCol="0">
            <a:spAutoFit/>
          </a:bodyPr>
          <a:lstStyle/>
          <a:p>
            <a:pPr algn="ctr"/>
            <a:r>
              <a:rPr lang="es-MX" b="1" dirty="0"/>
              <a:t>Módulo de Alineación  </a:t>
            </a:r>
          </a:p>
        </p:txBody>
      </p:sp>
      <p:pic>
        <p:nvPicPr>
          <p:cNvPr id="13" name="Picture 2" descr="https://lh3.googleusercontent.com/JIFtmvIOeWEqmdYXCze8AxrohVbvhA5H3qCybJ7BfxrLr-p4qmJGNNaaCCveGFV01Q_SvoHZsYILwjaKtkph3xmWBxtEGlS1-wY2XmqZV6Ucf32IGuk9UEoTjZ2E_QdiFXkdYTMd42bma5A_8kwo3mHascfQhU5pIeTJ2XAKMMcRanA93jLDG2yjVauU4ldvrOdU2w5w5iuKGx3-Ai16LGIwpV-REXlvEyyCQ1JkSKEQ_nwJbw6v-U2tkt00ExmBUE30KZj1wh54scIvEymlKEdYsI84FLC1W4FzGX4l3TKFhjl2K5_qILVp7cxQ7PBJhuh_z0rQGdYTQ1srrNgrotzT7aMn7II-Pe_3FJakfMfgrnNGoNFNRPOK82OP_T-XtVATBhOaOOp324DG5i9D0Jc8alhFrTgA2OPy_AhFAtlY8cZ51KHQdvdUxVYbgQ3v8LdocI1nmVLnyyAkhL7o3F6RuD6ccgb5qYBRPOB9SBtJRf9ImwQvweewpM6Bi0YEq93uPheGWu3-GmN6QZN9BK8EMF14wiByrXMl73LN-Af-5WaxHkDk9bgCUS4mIqPDD-5K6P3RShu9GmKR11vNvEFaiFbuiAt8ltan_mC4XCRXSU_hHqqLUShw6hgA2ueWvOJQo8uDh22pvT-r4EMtDKr2YtGzZc3PWYy5kA2yumGgIB4-ERSFCKWVHco0BkoN_n3VNxmvAZTAm2-CeZ0OZd21mw=w670-h893-no?authuser=0"/>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638136" y="1522540"/>
            <a:ext cx="1569077" cy="2091322"/>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descr="https://lh6.googleusercontent.com/pDTipDFrb3wWXgJU9DkodKwZMqk5g0Q06mPnYt_MjUJEKoPgkk6lNxnyXLYTMDpQw96EYTkF5ZAazoMJyiSlLZFih2N7oN0xOGeJzsg-HF5WEtH1q0CmdJq1qSKgNbEu"/>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0057322" y="1904790"/>
            <a:ext cx="2345469" cy="1328796"/>
          </a:xfrm>
          <a:prstGeom prst="rect">
            <a:avLst/>
          </a:prstGeom>
          <a:noFill/>
          <a:ln>
            <a:noFill/>
          </a:ln>
        </p:spPr>
      </p:pic>
      <p:pic>
        <p:nvPicPr>
          <p:cNvPr id="19" name="Imagen 18"/>
          <p:cNvPicPr/>
          <p:nvPr/>
        </p:nvPicPr>
        <p:blipFill>
          <a:blip r:embed="rId4"/>
          <a:stretch>
            <a:fillRect/>
          </a:stretch>
        </p:blipFill>
        <p:spPr>
          <a:xfrm>
            <a:off x="3207213" y="1453994"/>
            <a:ext cx="2428476" cy="2159868"/>
          </a:xfrm>
          <a:prstGeom prst="rect">
            <a:avLst/>
          </a:prstGeom>
        </p:spPr>
      </p:pic>
      <p:pic>
        <p:nvPicPr>
          <p:cNvPr id="20" name="Imagen 19"/>
          <p:cNvPicPr/>
          <p:nvPr/>
        </p:nvPicPr>
        <p:blipFill rotWithShape="1">
          <a:blip r:embed="rId5"/>
          <a:srcRect t="4862" b="34585"/>
          <a:stretch/>
        </p:blipFill>
        <p:spPr bwMode="auto">
          <a:xfrm>
            <a:off x="5813822" y="1427870"/>
            <a:ext cx="2549983" cy="2345470"/>
          </a:xfrm>
          <a:prstGeom prst="rect">
            <a:avLst/>
          </a:prstGeom>
          <a:ln>
            <a:noFill/>
          </a:ln>
          <a:extLst>
            <a:ext uri="{53640926-AAD7-44D8-BBD7-CCE9431645EC}">
              <a14:shadowObscured xmlns:a14="http://schemas.microsoft.com/office/drawing/2010/main"/>
            </a:ext>
          </a:extLst>
        </p:spPr>
      </p:pic>
      <p:pic>
        <p:nvPicPr>
          <p:cNvPr id="22" name="Imagen 21"/>
          <p:cNvPicPr/>
          <p:nvPr/>
        </p:nvPicPr>
        <p:blipFill>
          <a:blip r:embed="rId6"/>
          <a:stretch>
            <a:fillRect/>
          </a:stretch>
        </p:blipFill>
        <p:spPr>
          <a:xfrm>
            <a:off x="8394930" y="1396454"/>
            <a:ext cx="2139603" cy="2345469"/>
          </a:xfrm>
          <a:prstGeom prst="rect">
            <a:avLst/>
          </a:prstGeom>
        </p:spPr>
      </p:pic>
      <p:sp>
        <p:nvSpPr>
          <p:cNvPr id="23" name="CuadroTexto 22">
            <a:extLst>
              <a:ext uri="{FF2B5EF4-FFF2-40B4-BE49-F238E27FC236}">
                <a16:creationId xmlns:a16="http://schemas.microsoft.com/office/drawing/2014/main" id="{3FFE6D79-B259-434F-90D0-FFAD54E28F36}"/>
              </a:ext>
            </a:extLst>
          </p:cNvPr>
          <p:cNvSpPr txBox="1"/>
          <p:nvPr/>
        </p:nvSpPr>
        <p:spPr>
          <a:xfrm>
            <a:off x="7035010" y="1027123"/>
            <a:ext cx="3212013" cy="369332"/>
          </a:xfrm>
          <a:prstGeom prst="rect">
            <a:avLst/>
          </a:prstGeom>
          <a:noFill/>
        </p:spPr>
        <p:txBody>
          <a:bodyPr wrap="square" rtlCol="0">
            <a:spAutoFit/>
          </a:bodyPr>
          <a:lstStyle/>
          <a:p>
            <a:pPr algn="ctr"/>
            <a:r>
              <a:rPr lang="es-MX" b="1" dirty="0"/>
              <a:t>Módulo de control de tensión </a:t>
            </a:r>
          </a:p>
        </p:txBody>
      </p:sp>
      <p:sp>
        <p:nvSpPr>
          <p:cNvPr id="24" name="CuadroTexto 23">
            <a:extLst>
              <a:ext uri="{FF2B5EF4-FFF2-40B4-BE49-F238E27FC236}">
                <a16:creationId xmlns:a16="http://schemas.microsoft.com/office/drawing/2014/main" id="{3FFE6D79-B259-434F-90D0-FFAD54E28F36}"/>
              </a:ext>
            </a:extLst>
          </p:cNvPr>
          <p:cNvSpPr txBox="1"/>
          <p:nvPr/>
        </p:nvSpPr>
        <p:spPr>
          <a:xfrm>
            <a:off x="4593408" y="3899425"/>
            <a:ext cx="3212013" cy="369332"/>
          </a:xfrm>
          <a:prstGeom prst="rect">
            <a:avLst/>
          </a:prstGeom>
          <a:noFill/>
        </p:spPr>
        <p:txBody>
          <a:bodyPr wrap="square" rtlCol="0">
            <a:spAutoFit/>
          </a:bodyPr>
          <a:lstStyle/>
          <a:p>
            <a:pPr algn="ctr"/>
            <a:r>
              <a:rPr lang="es-MX" b="1" dirty="0"/>
              <a:t>Módulo de sincronización</a:t>
            </a:r>
          </a:p>
        </p:txBody>
      </p:sp>
      <p:pic>
        <p:nvPicPr>
          <p:cNvPr id="25" name="Imagen 24"/>
          <p:cNvPicPr/>
          <p:nvPr/>
        </p:nvPicPr>
        <p:blipFill rotWithShape="1">
          <a:blip r:embed="rId7"/>
          <a:srcRect t="11523" b="39240"/>
          <a:stretch/>
        </p:blipFill>
        <p:spPr bwMode="auto">
          <a:xfrm>
            <a:off x="2707490" y="4394842"/>
            <a:ext cx="2928199" cy="2091682"/>
          </a:xfrm>
          <a:prstGeom prst="rect">
            <a:avLst/>
          </a:prstGeom>
          <a:ln>
            <a:noFill/>
          </a:ln>
          <a:extLst>
            <a:ext uri="{53640926-AAD7-44D8-BBD7-CCE9431645EC}">
              <a14:shadowObscured xmlns:a14="http://schemas.microsoft.com/office/drawing/2010/main"/>
            </a:ext>
          </a:extLst>
        </p:spPr>
      </p:pic>
      <p:pic>
        <p:nvPicPr>
          <p:cNvPr id="26" name="Imagen 25" descr="https://lh6.googleusercontent.com/1wYJaHX2fuqn33V0TTqmwQpav2hKIEEBQnRpSu5Z88vaavPI6Bhuoc34W35lt4EYNj1OUF2lXZfa3kkH4qqqIC3K9kK9ekU16VnQXeX2FzbELlNFvpzf-O2Be_tcAwVb"/>
          <p:cNvPicPr/>
          <p:nvPr/>
        </p:nvPicPr>
        <p:blipFill rotWithShape="1">
          <a:blip r:embed="rId8" cstate="print">
            <a:extLst>
              <a:ext uri="{28A0092B-C50C-407E-A947-70E740481C1C}">
                <a14:useLocalDpi xmlns:a14="http://schemas.microsoft.com/office/drawing/2010/main" val="0"/>
              </a:ext>
            </a:extLst>
          </a:blip>
          <a:srcRect b="10300"/>
          <a:stretch/>
        </p:blipFill>
        <p:spPr bwMode="auto">
          <a:xfrm>
            <a:off x="5967033" y="4394841"/>
            <a:ext cx="1432560" cy="2091681"/>
          </a:xfrm>
          <a:prstGeom prst="rect">
            <a:avLst/>
          </a:prstGeom>
          <a:noFill/>
          <a:ln>
            <a:noFill/>
          </a:ln>
          <a:extLst>
            <a:ext uri="{53640926-AAD7-44D8-BBD7-CCE9431645EC}">
              <a14:shadowObscured xmlns:a14="http://schemas.microsoft.com/office/drawing/2010/main"/>
            </a:ext>
          </a:extLst>
        </p:spPr>
      </p:pic>
      <p:pic>
        <p:nvPicPr>
          <p:cNvPr id="27" name="Imagen 26" descr="https://lh6.googleusercontent.com/MvWjeWi3ypQiFEaZ6Aizbv9O83qOsyEa0YArGVlzapHl8AxJDsHK17opcLA-qhXo_RjzKcoga4RO7LlqZ-uJazIuU5FA4vVeWMBAU7etXxw6BdBOV0radfp_2cZ_UR6B"/>
          <p:cNvPicPr/>
          <p:nvPr/>
        </p:nvPicPr>
        <p:blipFill rotWithShape="1">
          <a:blip r:embed="rId9" cstate="print">
            <a:extLst>
              <a:ext uri="{28A0092B-C50C-407E-A947-70E740481C1C}">
                <a14:useLocalDpi xmlns:a14="http://schemas.microsoft.com/office/drawing/2010/main" val="0"/>
              </a:ext>
            </a:extLst>
          </a:blip>
          <a:srcRect t="10939"/>
          <a:stretch/>
        </p:blipFill>
        <p:spPr bwMode="auto">
          <a:xfrm>
            <a:off x="7647526" y="4394841"/>
            <a:ext cx="1711078" cy="20916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6237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2337976" y="-26872"/>
            <a:ext cx="8677767" cy="1066979"/>
          </a:xfrm>
        </p:spPr>
        <p:txBody>
          <a:bodyPr/>
          <a:lstStyle/>
          <a:p>
            <a:r>
              <a:rPr lang="es-MX" sz="5400" dirty="0"/>
              <a:t>Sintonización del controlador </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3" name="CuadroTexto 2">
            <a:extLst>
              <a:ext uri="{FF2B5EF4-FFF2-40B4-BE49-F238E27FC236}">
                <a16:creationId xmlns:a16="http://schemas.microsoft.com/office/drawing/2014/main" id="{FD207AE4-C2B9-4420-BE38-A83002074938}"/>
              </a:ext>
            </a:extLst>
          </p:cNvPr>
          <p:cNvSpPr txBox="1"/>
          <p:nvPr/>
        </p:nvSpPr>
        <p:spPr>
          <a:xfrm>
            <a:off x="1742787" y="892693"/>
            <a:ext cx="1677062" cy="400110"/>
          </a:xfrm>
          <a:prstGeom prst="rect">
            <a:avLst/>
          </a:prstGeom>
          <a:noFill/>
        </p:spPr>
        <p:txBody>
          <a:bodyPr wrap="none" rtlCol="0">
            <a:spAutoFit/>
          </a:bodyPr>
          <a:lstStyle/>
          <a:p>
            <a:r>
              <a:rPr lang="es-MX" sz="2000" b="1" dirty="0"/>
              <a:t>Prueba Inicial</a:t>
            </a:r>
          </a:p>
        </p:txBody>
      </p:sp>
      <p:sp>
        <p:nvSpPr>
          <p:cNvPr id="4" name="CuadroTexto 3"/>
          <p:cNvSpPr txBox="1"/>
          <p:nvPr/>
        </p:nvSpPr>
        <p:spPr>
          <a:xfrm>
            <a:off x="1755420" y="1208883"/>
            <a:ext cx="3594321" cy="1015663"/>
          </a:xfrm>
          <a:prstGeom prst="rect">
            <a:avLst/>
          </a:prstGeom>
          <a:noFill/>
        </p:spPr>
        <p:txBody>
          <a:bodyPr wrap="square" rtlCol="0">
            <a:spAutoFit/>
          </a:bodyPr>
          <a:lstStyle/>
          <a:p>
            <a:r>
              <a:rPr lang="en-US" sz="2000" dirty="0" err="1"/>
              <a:t>Kp</a:t>
            </a:r>
            <a:r>
              <a:rPr lang="en-US" sz="2000" dirty="0"/>
              <a:t>= </a:t>
            </a:r>
            <a:r>
              <a:rPr lang="en-US" sz="2000" dirty="0" err="1"/>
              <a:t>Constante</a:t>
            </a:r>
            <a:r>
              <a:rPr lang="en-US" sz="2000" dirty="0"/>
              <a:t> proporcional→2</a:t>
            </a:r>
          </a:p>
          <a:p>
            <a:r>
              <a:rPr lang="en-US" sz="2000" dirty="0"/>
              <a:t>Ki= </a:t>
            </a:r>
            <a:r>
              <a:rPr lang="en-US" sz="2000" dirty="0" err="1"/>
              <a:t>Constante</a:t>
            </a:r>
            <a:r>
              <a:rPr lang="en-US" sz="2000" dirty="0"/>
              <a:t> integral→ 0.3</a:t>
            </a:r>
          </a:p>
          <a:p>
            <a:r>
              <a:rPr lang="en-US" sz="2000" dirty="0" err="1"/>
              <a:t>Kd</a:t>
            </a:r>
            <a:r>
              <a:rPr lang="en-US" sz="2000" dirty="0"/>
              <a:t>= </a:t>
            </a:r>
            <a:r>
              <a:rPr lang="en-US" sz="2000" dirty="0" err="1"/>
              <a:t>Constante</a:t>
            </a:r>
            <a:r>
              <a:rPr lang="en-US" sz="2000" dirty="0"/>
              <a:t> </a:t>
            </a:r>
            <a:r>
              <a:rPr lang="en-US" sz="2000" dirty="0" err="1"/>
              <a:t>derivativa</a:t>
            </a:r>
            <a:r>
              <a:rPr lang="en-US" sz="2000" dirty="0"/>
              <a:t>→ 0</a:t>
            </a:r>
          </a:p>
        </p:txBody>
      </p:sp>
      <p:sp>
        <p:nvSpPr>
          <p:cNvPr id="11" name="CuadroTexto 10">
            <a:extLst>
              <a:ext uri="{FF2B5EF4-FFF2-40B4-BE49-F238E27FC236}">
                <a16:creationId xmlns:a16="http://schemas.microsoft.com/office/drawing/2014/main" id="{FD207AE4-C2B9-4420-BE38-A83002074938}"/>
              </a:ext>
            </a:extLst>
          </p:cNvPr>
          <p:cNvSpPr txBox="1"/>
          <p:nvPr/>
        </p:nvSpPr>
        <p:spPr>
          <a:xfrm>
            <a:off x="1745581" y="2224546"/>
            <a:ext cx="1407565" cy="400110"/>
          </a:xfrm>
          <a:prstGeom prst="rect">
            <a:avLst/>
          </a:prstGeom>
          <a:noFill/>
        </p:spPr>
        <p:txBody>
          <a:bodyPr wrap="none" rtlCol="0">
            <a:spAutoFit/>
          </a:bodyPr>
          <a:lstStyle/>
          <a:p>
            <a:r>
              <a:rPr lang="es-MX" sz="2000" b="1" dirty="0"/>
              <a:t>Resultados</a:t>
            </a:r>
          </a:p>
        </p:txBody>
      </p:sp>
      <p:sp>
        <p:nvSpPr>
          <p:cNvPr id="5" name="CuadroTexto 4"/>
          <p:cNvSpPr txBox="1"/>
          <p:nvPr/>
        </p:nvSpPr>
        <p:spPr>
          <a:xfrm>
            <a:off x="1742787" y="2630390"/>
            <a:ext cx="3743613" cy="1200329"/>
          </a:xfrm>
          <a:prstGeom prst="rect">
            <a:avLst/>
          </a:prstGeom>
          <a:noFill/>
        </p:spPr>
        <p:txBody>
          <a:bodyPr wrap="square" rtlCol="0">
            <a:spAutoFit/>
          </a:bodyPr>
          <a:lstStyle/>
          <a:p>
            <a:pPr marL="285750" indent="-285750">
              <a:buFont typeface="Arial" panose="020B0604020202020204" pitchFamily="34" charset="0"/>
              <a:buChar char="•"/>
            </a:pPr>
            <a:r>
              <a:rPr lang="es-ES" dirty="0"/>
              <a:t>Error obtenido : 4.90% al 18.75%, promedio del </a:t>
            </a:r>
            <a:r>
              <a:rPr lang="es-ES" dirty="0">
                <a:solidFill>
                  <a:srgbClr val="FF0000"/>
                </a:solidFill>
              </a:rPr>
              <a:t>10.69% .</a:t>
            </a:r>
          </a:p>
          <a:p>
            <a:pPr marL="285750" indent="-285750">
              <a:buFont typeface="Arial" panose="020B0604020202020204" pitchFamily="34" charset="0"/>
              <a:buChar char="•"/>
            </a:pPr>
            <a:r>
              <a:rPr lang="es-ES" dirty="0"/>
              <a:t>Tiempo de respuesta apropiado para el proceso de laminación. </a:t>
            </a:r>
            <a:endParaRPr lang="en-US" dirty="0"/>
          </a:p>
        </p:txBody>
      </p:sp>
      <p:sp>
        <p:nvSpPr>
          <p:cNvPr id="13" name="CuadroTexto 12">
            <a:extLst>
              <a:ext uri="{FF2B5EF4-FFF2-40B4-BE49-F238E27FC236}">
                <a16:creationId xmlns:a16="http://schemas.microsoft.com/office/drawing/2014/main" id="{FD207AE4-C2B9-4420-BE38-A83002074938}"/>
              </a:ext>
            </a:extLst>
          </p:cNvPr>
          <p:cNvSpPr txBox="1"/>
          <p:nvPr/>
        </p:nvSpPr>
        <p:spPr>
          <a:xfrm>
            <a:off x="6254570" y="866775"/>
            <a:ext cx="4677050" cy="369332"/>
          </a:xfrm>
          <a:prstGeom prst="rect">
            <a:avLst/>
          </a:prstGeom>
          <a:noFill/>
        </p:spPr>
        <p:txBody>
          <a:bodyPr wrap="none" rtlCol="0">
            <a:spAutoFit/>
          </a:bodyPr>
          <a:lstStyle/>
          <a:p>
            <a:r>
              <a:rPr lang="es-MX" b="1" dirty="0"/>
              <a:t>Corrección: Diseño experimental tipo </a:t>
            </a:r>
            <a:r>
              <a:rPr lang="es-MX" b="1" dirty="0" err="1"/>
              <a:t>Taguchi</a:t>
            </a:r>
            <a:endParaRPr lang="es-MX" b="1" dirty="0"/>
          </a:p>
        </p:txBody>
      </p:sp>
      <p:graphicFrame>
        <p:nvGraphicFramePr>
          <p:cNvPr id="6" name="Tabla 5"/>
          <p:cNvGraphicFramePr>
            <a:graphicFrameLocks noGrp="1"/>
          </p:cNvGraphicFramePr>
          <p:nvPr>
            <p:extLst>
              <p:ext uri="{D42A27DB-BD31-4B8C-83A1-F6EECF244321}">
                <p14:modId xmlns:p14="http://schemas.microsoft.com/office/powerpoint/2010/main" val="2000142535"/>
              </p:ext>
            </p:extLst>
          </p:nvPr>
        </p:nvGraphicFramePr>
        <p:xfrm>
          <a:off x="5436711" y="4793372"/>
          <a:ext cx="2480295" cy="1188445"/>
        </p:xfrm>
        <a:graphic>
          <a:graphicData uri="http://schemas.openxmlformats.org/drawingml/2006/table">
            <a:tbl>
              <a:tblPr firstRow="1" firstCol="1" bandRow="1">
                <a:tableStyleId>{5C22544A-7EE6-4342-B048-85BDC9FD1C3A}</a:tableStyleId>
              </a:tblPr>
              <a:tblGrid>
                <a:gridCol w="826765">
                  <a:extLst>
                    <a:ext uri="{9D8B030D-6E8A-4147-A177-3AD203B41FA5}">
                      <a16:colId xmlns:a16="http://schemas.microsoft.com/office/drawing/2014/main" val="3865895462"/>
                    </a:ext>
                  </a:extLst>
                </a:gridCol>
                <a:gridCol w="826765">
                  <a:extLst>
                    <a:ext uri="{9D8B030D-6E8A-4147-A177-3AD203B41FA5}">
                      <a16:colId xmlns:a16="http://schemas.microsoft.com/office/drawing/2014/main" val="340029201"/>
                    </a:ext>
                  </a:extLst>
                </a:gridCol>
                <a:gridCol w="826765">
                  <a:extLst>
                    <a:ext uri="{9D8B030D-6E8A-4147-A177-3AD203B41FA5}">
                      <a16:colId xmlns:a16="http://schemas.microsoft.com/office/drawing/2014/main" val="3568830529"/>
                    </a:ext>
                  </a:extLst>
                </a:gridCol>
              </a:tblGrid>
              <a:tr h="109886">
                <a:tc rowSpan="2">
                  <a:txBody>
                    <a:bodyPr/>
                    <a:lstStyle/>
                    <a:p>
                      <a:pPr marL="0" marR="0" indent="0" algn="ctr">
                        <a:lnSpc>
                          <a:spcPct val="115000"/>
                        </a:lnSpc>
                        <a:spcBef>
                          <a:spcPts val="0"/>
                        </a:spcBef>
                        <a:spcAft>
                          <a:spcPts val="0"/>
                        </a:spcAft>
                      </a:pPr>
                      <a:r>
                        <a:rPr lang="en-US" sz="1600" dirty="0">
                          <a:effectLst/>
                          <a:latin typeface="+mj-lt"/>
                        </a:rPr>
                        <a:t>Factor</a:t>
                      </a:r>
                      <a:endParaRPr lang="en-US" sz="1600" dirty="0">
                        <a:effectLst/>
                        <a:latin typeface="+mj-lt"/>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indent="0" algn="ctr">
                        <a:lnSpc>
                          <a:spcPct val="115000"/>
                        </a:lnSpc>
                        <a:spcBef>
                          <a:spcPts val="0"/>
                        </a:spcBef>
                        <a:spcAft>
                          <a:spcPts val="0"/>
                        </a:spcAft>
                      </a:pPr>
                      <a:r>
                        <a:rPr lang="en-US" sz="1600" dirty="0" err="1">
                          <a:effectLst/>
                          <a:latin typeface="+mj-lt"/>
                        </a:rPr>
                        <a:t>Nivel</a:t>
                      </a:r>
                      <a:endParaRPr lang="en-US" sz="160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4071745505"/>
                  </a:ext>
                </a:extLst>
              </a:tr>
              <a:tr h="322263">
                <a:tc vMerge="1">
                  <a:txBody>
                    <a:bodyPr/>
                    <a:lstStyle/>
                    <a:p>
                      <a:endParaRPr lang="en-US"/>
                    </a:p>
                  </a:txBody>
                  <a:tcPr/>
                </a:tc>
                <a:tc>
                  <a:txBody>
                    <a:bodyPr/>
                    <a:lstStyle/>
                    <a:p>
                      <a:pPr marL="0" marR="0" indent="0" algn="ctr">
                        <a:lnSpc>
                          <a:spcPct val="115000"/>
                        </a:lnSpc>
                        <a:spcBef>
                          <a:spcPts val="0"/>
                        </a:spcBef>
                        <a:spcAft>
                          <a:spcPts val="0"/>
                        </a:spcAft>
                      </a:pPr>
                      <a:r>
                        <a:rPr lang="en-US" sz="1600" dirty="0">
                          <a:effectLst/>
                          <a:latin typeface="+mj-lt"/>
                        </a:rPr>
                        <a:t>1</a:t>
                      </a:r>
                      <a:endParaRPr lang="en-US"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115000"/>
                        </a:lnSpc>
                        <a:spcBef>
                          <a:spcPts val="0"/>
                        </a:spcBef>
                        <a:spcAft>
                          <a:spcPts val="0"/>
                        </a:spcAft>
                      </a:pPr>
                      <a:r>
                        <a:rPr lang="en-US" sz="1600" dirty="0">
                          <a:effectLst/>
                          <a:latin typeface="+mj-lt"/>
                        </a:rPr>
                        <a:t>2</a:t>
                      </a:r>
                      <a:endParaRPr lang="en-US" sz="16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3611003"/>
                  </a:ext>
                </a:extLst>
              </a:tr>
              <a:tr h="292883">
                <a:tc>
                  <a:txBody>
                    <a:bodyPr/>
                    <a:lstStyle/>
                    <a:p>
                      <a:pPr marL="0" marR="0" indent="0" algn="l">
                        <a:lnSpc>
                          <a:spcPct val="115000"/>
                        </a:lnSpc>
                        <a:spcBef>
                          <a:spcPts val="0"/>
                        </a:spcBef>
                        <a:spcAft>
                          <a:spcPts val="0"/>
                        </a:spcAft>
                      </a:pPr>
                      <a:r>
                        <a:rPr lang="es-MX" sz="1600">
                          <a:effectLst/>
                          <a:latin typeface="+mj-lt"/>
                        </a:rPr>
                        <a:t>A: Kp</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600">
                          <a:effectLst/>
                          <a:latin typeface="+mj-lt"/>
                        </a:rPr>
                        <a:t>2.5</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600" dirty="0">
                          <a:effectLst/>
                          <a:latin typeface="+mj-lt"/>
                        </a:rPr>
                        <a:t>3</a:t>
                      </a:r>
                      <a:endParaRPr lang="en-US" sz="16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7559971"/>
                  </a:ext>
                </a:extLst>
              </a:tr>
              <a:tr h="292883">
                <a:tc>
                  <a:txBody>
                    <a:bodyPr/>
                    <a:lstStyle/>
                    <a:p>
                      <a:pPr marL="0" marR="0" indent="0" algn="l">
                        <a:lnSpc>
                          <a:spcPct val="115000"/>
                        </a:lnSpc>
                        <a:spcBef>
                          <a:spcPts val="0"/>
                        </a:spcBef>
                        <a:spcAft>
                          <a:spcPts val="0"/>
                        </a:spcAft>
                      </a:pPr>
                      <a:r>
                        <a:rPr lang="es-MX" sz="1600">
                          <a:effectLst/>
                          <a:latin typeface="+mj-lt"/>
                        </a:rPr>
                        <a:t>B: Ki</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600">
                          <a:effectLst/>
                          <a:latin typeface="+mj-lt"/>
                        </a:rPr>
                        <a:t>0.4</a:t>
                      </a:r>
                      <a:endParaRPr lang="en-US"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s-MX" sz="1600" dirty="0">
                          <a:effectLst/>
                          <a:latin typeface="+mj-lt"/>
                        </a:rPr>
                        <a:t>0.5</a:t>
                      </a:r>
                      <a:endParaRPr lang="en-US" sz="160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9051073"/>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640481923"/>
              </p:ext>
            </p:extLst>
          </p:nvPr>
        </p:nvGraphicFramePr>
        <p:xfrm>
          <a:off x="5570657" y="1664104"/>
          <a:ext cx="2129851" cy="2939979"/>
        </p:xfrm>
        <a:graphic>
          <a:graphicData uri="http://schemas.openxmlformats.org/drawingml/2006/table">
            <a:tbl>
              <a:tblPr firstRow="1" firstCol="1" bandRow="1">
                <a:tableStyleId>{5C22544A-7EE6-4342-B048-85BDC9FD1C3A}</a:tableStyleId>
              </a:tblPr>
              <a:tblGrid>
                <a:gridCol w="619977">
                  <a:extLst>
                    <a:ext uri="{9D8B030D-6E8A-4147-A177-3AD203B41FA5}">
                      <a16:colId xmlns:a16="http://schemas.microsoft.com/office/drawing/2014/main" val="4140713227"/>
                    </a:ext>
                  </a:extLst>
                </a:gridCol>
                <a:gridCol w="619977">
                  <a:extLst>
                    <a:ext uri="{9D8B030D-6E8A-4147-A177-3AD203B41FA5}">
                      <a16:colId xmlns:a16="http://schemas.microsoft.com/office/drawing/2014/main" val="372237761"/>
                    </a:ext>
                  </a:extLst>
                </a:gridCol>
                <a:gridCol w="889897">
                  <a:extLst>
                    <a:ext uri="{9D8B030D-6E8A-4147-A177-3AD203B41FA5}">
                      <a16:colId xmlns:a16="http://schemas.microsoft.com/office/drawing/2014/main" val="1757710168"/>
                    </a:ext>
                  </a:extLst>
                </a:gridCol>
              </a:tblGrid>
              <a:tr h="416235">
                <a:tc>
                  <a:txBody>
                    <a:bodyPr/>
                    <a:lstStyle/>
                    <a:p>
                      <a:pPr marL="0" marR="0" indent="0" algn="just">
                        <a:lnSpc>
                          <a:spcPct val="115000"/>
                        </a:lnSpc>
                        <a:spcBef>
                          <a:spcPts val="0"/>
                        </a:spcBef>
                        <a:spcAft>
                          <a:spcPts val="0"/>
                        </a:spcAft>
                      </a:pPr>
                      <a:r>
                        <a:rPr lang="en-US" sz="1800" dirty="0" err="1">
                          <a:effectLst/>
                        </a:rPr>
                        <a:t>Kp</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a:effectLst/>
                        </a:rPr>
                        <a:t>Ki</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a:effectLst/>
                        </a:rPr>
                        <a:t>Error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6391276"/>
                  </a:ext>
                </a:extLst>
              </a:tr>
              <a:tr h="303590">
                <a:tc>
                  <a:txBody>
                    <a:bodyPr/>
                    <a:lstStyle/>
                    <a:p>
                      <a:pPr marL="0" marR="0" indent="0" algn="just">
                        <a:lnSpc>
                          <a:spcPct val="115000"/>
                        </a:lnSpc>
                        <a:spcBef>
                          <a:spcPts val="0"/>
                        </a:spcBef>
                        <a:spcAft>
                          <a:spcPts val="0"/>
                        </a:spcAft>
                      </a:pPr>
                      <a:r>
                        <a:rPr lang="en-US" sz="1800">
                          <a:effectLst/>
                        </a:rPr>
                        <a:t>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a:effectLst/>
                        </a:rPr>
                        <a:t>0.4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a:effectLst/>
                        </a:rPr>
                        <a:t>13.48</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1313549"/>
                  </a:ext>
                </a:extLst>
              </a:tr>
              <a:tr h="303590">
                <a:tc>
                  <a:txBody>
                    <a:bodyPr/>
                    <a:lstStyle/>
                    <a:p>
                      <a:pPr marL="0" marR="0" indent="0" algn="just">
                        <a:lnSpc>
                          <a:spcPct val="115000"/>
                        </a:lnSpc>
                        <a:spcBef>
                          <a:spcPts val="0"/>
                        </a:spcBef>
                        <a:spcAft>
                          <a:spcPts val="0"/>
                        </a:spcAft>
                      </a:pPr>
                      <a:r>
                        <a:rPr lang="en-US" sz="1800">
                          <a:effectLst/>
                        </a:rPr>
                        <a:t>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a:effectLst/>
                        </a:rPr>
                        <a:t>0.4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a:effectLst/>
                        </a:rPr>
                        <a:t>10.68</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0248513"/>
                  </a:ext>
                </a:extLst>
              </a:tr>
              <a:tr h="303590">
                <a:tc>
                  <a:txBody>
                    <a:bodyPr/>
                    <a:lstStyle/>
                    <a:p>
                      <a:pPr marL="0" marR="0" indent="0" algn="just">
                        <a:lnSpc>
                          <a:spcPct val="115000"/>
                        </a:lnSpc>
                        <a:spcBef>
                          <a:spcPts val="0"/>
                        </a:spcBef>
                        <a:spcAft>
                          <a:spcPts val="0"/>
                        </a:spcAft>
                      </a:pPr>
                      <a:r>
                        <a:rPr lang="en-US" sz="1800">
                          <a:effectLst/>
                        </a:rPr>
                        <a:t>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dirty="0">
                          <a:effectLst/>
                        </a:rPr>
                        <a:t>0.5</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a:effectLst/>
                        </a:rPr>
                        <a:t>9.23</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6720976"/>
                  </a:ext>
                </a:extLst>
              </a:tr>
              <a:tr h="303590">
                <a:tc>
                  <a:txBody>
                    <a:bodyPr/>
                    <a:lstStyle/>
                    <a:p>
                      <a:pPr marL="0" marR="0" indent="0" algn="just">
                        <a:lnSpc>
                          <a:spcPct val="115000"/>
                        </a:lnSpc>
                        <a:spcBef>
                          <a:spcPts val="0"/>
                        </a:spcBef>
                        <a:spcAft>
                          <a:spcPts val="0"/>
                        </a:spcAft>
                      </a:pPr>
                      <a:r>
                        <a:rPr lang="en-US" sz="1800">
                          <a:effectLst/>
                        </a:rPr>
                        <a:t>2.5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a:effectLst/>
                        </a:rPr>
                        <a:t>0.5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a:effectLst/>
                        </a:rPr>
                        <a:t>8.70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0856051"/>
                  </a:ext>
                </a:extLst>
              </a:tr>
              <a:tr h="303590">
                <a:tc>
                  <a:txBody>
                    <a:bodyPr/>
                    <a:lstStyle/>
                    <a:p>
                      <a:pPr marL="0" marR="0" indent="0" algn="just">
                        <a:lnSpc>
                          <a:spcPct val="115000"/>
                        </a:lnSpc>
                        <a:spcBef>
                          <a:spcPts val="0"/>
                        </a:spcBef>
                        <a:spcAft>
                          <a:spcPts val="0"/>
                        </a:spcAft>
                      </a:pPr>
                      <a:r>
                        <a:rPr lang="en-US" sz="1800">
                          <a:effectLst/>
                        </a:rPr>
                        <a:t>3.0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a:effectLst/>
                        </a:rPr>
                        <a:t>0.4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a:effectLst/>
                        </a:rPr>
                        <a:t>6.95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26344732"/>
                  </a:ext>
                </a:extLst>
              </a:tr>
              <a:tr h="303590">
                <a:tc>
                  <a:txBody>
                    <a:bodyPr/>
                    <a:lstStyle/>
                    <a:p>
                      <a:pPr marL="0" marR="0" indent="0" algn="just">
                        <a:lnSpc>
                          <a:spcPct val="115000"/>
                        </a:lnSpc>
                        <a:spcBef>
                          <a:spcPts val="0"/>
                        </a:spcBef>
                        <a:spcAft>
                          <a:spcPts val="0"/>
                        </a:spcAft>
                      </a:pPr>
                      <a:r>
                        <a:rPr lang="en-US" sz="1800">
                          <a:effectLst/>
                        </a:rPr>
                        <a:t>3.0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a:effectLst/>
                        </a:rPr>
                        <a:t>0.4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a:effectLst/>
                        </a:rPr>
                        <a:t>4.35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0581314"/>
                  </a:ext>
                </a:extLst>
              </a:tr>
              <a:tr h="303590">
                <a:tc>
                  <a:txBody>
                    <a:bodyPr/>
                    <a:lstStyle/>
                    <a:p>
                      <a:pPr marL="0" marR="0" indent="0" algn="just">
                        <a:lnSpc>
                          <a:spcPct val="115000"/>
                        </a:lnSpc>
                        <a:spcBef>
                          <a:spcPts val="0"/>
                        </a:spcBef>
                        <a:spcAft>
                          <a:spcPts val="0"/>
                        </a:spcAft>
                      </a:pPr>
                      <a:r>
                        <a:rPr lang="en-US" sz="1800">
                          <a:effectLst/>
                        </a:rPr>
                        <a:t>3.0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a:effectLst/>
                        </a:rPr>
                        <a:t>0.5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a:effectLst/>
                        </a:rPr>
                        <a:t>4.16</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7978616"/>
                  </a:ext>
                </a:extLst>
              </a:tr>
              <a:tr h="303590">
                <a:tc>
                  <a:txBody>
                    <a:bodyPr/>
                    <a:lstStyle/>
                    <a:p>
                      <a:pPr marL="0" marR="0" indent="0" algn="just">
                        <a:lnSpc>
                          <a:spcPct val="115000"/>
                        </a:lnSpc>
                        <a:spcBef>
                          <a:spcPts val="0"/>
                        </a:spcBef>
                        <a:spcAft>
                          <a:spcPts val="0"/>
                        </a:spcAft>
                      </a:pPr>
                      <a:r>
                        <a:rPr lang="en-US" sz="1800">
                          <a:effectLst/>
                        </a:rPr>
                        <a:t>3.0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a:effectLst/>
                        </a:rPr>
                        <a:t>0.5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1800" dirty="0">
                          <a:effectLst/>
                        </a:rPr>
                        <a:t>2.53</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784279"/>
                  </a:ext>
                </a:extLst>
              </a:tr>
            </a:tbl>
          </a:graphicData>
        </a:graphic>
      </p:graphicFrame>
      <p:pic>
        <p:nvPicPr>
          <p:cNvPr id="20" name="Imagen 19"/>
          <p:cNvPicPr/>
          <p:nvPr/>
        </p:nvPicPr>
        <p:blipFill>
          <a:blip r:embed="rId3">
            <a:extLst>
              <a:ext uri="{28A0092B-C50C-407E-A947-70E740481C1C}">
                <a14:useLocalDpi xmlns:a14="http://schemas.microsoft.com/office/drawing/2010/main" val="0"/>
              </a:ext>
            </a:extLst>
          </a:blip>
          <a:srcRect/>
          <a:stretch>
            <a:fillRect/>
          </a:stretch>
        </p:blipFill>
        <p:spPr bwMode="auto">
          <a:xfrm>
            <a:off x="7971134" y="1696215"/>
            <a:ext cx="4253277" cy="3465569"/>
          </a:xfrm>
          <a:prstGeom prst="rect">
            <a:avLst/>
          </a:prstGeom>
          <a:noFill/>
          <a:ln>
            <a:noFill/>
          </a:ln>
        </p:spPr>
      </p:pic>
      <mc:AlternateContent xmlns:mc="http://schemas.openxmlformats.org/markup-compatibility/2006" xmlns:a14="http://schemas.microsoft.com/office/drawing/2010/main">
        <mc:Choice Requires="a14">
          <p:sp>
            <p:nvSpPr>
              <p:cNvPr id="14" name="CuadroTexto 13"/>
              <p:cNvSpPr txBox="1"/>
              <p:nvPr/>
            </p:nvSpPr>
            <p:spPr>
              <a:xfrm>
                <a:off x="1833301" y="4487979"/>
                <a:ext cx="3121255"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ES" b="1" dirty="0">
                    <a:latin typeface="Calibri" panose="020F0502020204030204" pitchFamily="34" charset="0"/>
                    <a:cs typeface="Calibri" panose="020F0502020204030204" pitchFamily="34" charset="0"/>
                  </a:rPr>
                  <a:t>Valores óptimas</a:t>
                </a:r>
              </a:p>
              <a:p>
                <a:pPr/>
                <a14:m>
                  <m:oMathPara xmlns:m="http://schemas.openxmlformats.org/officeDocument/2006/math">
                    <m:oMathParaPr>
                      <m:jc m:val="centerGroup"/>
                    </m:oMathParaPr>
                    <m:oMath xmlns:m="http://schemas.openxmlformats.org/officeDocument/2006/math">
                      <m:r>
                        <m:rPr>
                          <m:sty m:val="p"/>
                        </m:rPr>
                        <a:rPr lang="es-EC" i="0" smtClean="0">
                          <a:latin typeface="Cambria Math" panose="02040503050406030204" pitchFamily="18" charset="0"/>
                        </a:rPr>
                        <m:t>Kp</m:t>
                      </m:r>
                      <m:r>
                        <a:rPr lang="es-EC" i="0" smtClean="0">
                          <a:latin typeface="Cambria Math" panose="02040503050406030204" pitchFamily="18" charset="0"/>
                        </a:rPr>
                        <m:t>=3 </m:t>
                      </m:r>
                      <m:r>
                        <m:rPr>
                          <m:sty m:val="p"/>
                        </m:rPr>
                        <a:rPr lang="es-EC" i="0" smtClean="0">
                          <a:latin typeface="Cambria Math" panose="02040503050406030204" pitchFamily="18" charset="0"/>
                        </a:rPr>
                        <m:t>y</m:t>
                      </m:r>
                      <m:r>
                        <a:rPr lang="es-EC" i="0" smtClean="0">
                          <a:latin typeface="Cambria Math" panose="02040503050406030204" pitchFamily="18" charset="0"/>
                        </a:rPr>
                        <m:t> </m:t>
                      </m:r>
                      <m:r>
                        <m:rPr>
                          <m:sty m:val="p"/>
                        </m:rPr>
                        <a:rPr lang="es-EC" i="0" smtClean="0">
                          <a:latin typeface="Cambria Math" panose="02040503050406030204" pitchFamily="18" charset="0"/>
                        </a:rPr>
                        <m:t>Ki</m:t>
                      </m:r>
                      <m:r>
                        <a:rPr lang="es-EC" i="0" smtClean="0">
                          <a:latin typeface="Cambria Math" panose="02040503050406030204" pitchFamily="18" charset="0"/>
                        </a:rPr>
                        <m:t>=0.5</m:t>
                      </m:r>
                    </m:oMath>
                  </m:oMathPara>
                </a14:m>
                <a:endParaRPr lang="en-US" b="1" dirty="0">
                  <a:latin typeface="Calibri" panose="020F0502020204030204" pitchFamily="34" charset="0"/>
                  <a:cs typeface="Calibri" panose="020F0502020204030204" pitchFamily="34" charset="0"/>
                </a:endParaRPr>
              </a:p>
              <a:p>
                <a:r>
                  <a:rPr lang="es-ES" b="1" dirty="0">
                    <a:latin typeface="Calibri" panose="020F0502020204030204" pitchFamily="34" charset="0"/>
                    <a:cs typeface="Calibri" panose="020F0502020204030204" pitchFamily="34" charset="0"/>
                  </a:rPr>
                  <a:t>Resultado </a:t>
                </a:r>
              </a:p>
              <a:p>
                <a:r>
                  <a:rPr lang="es-EC" dirty="0">
                    <a:latin typeface="Calibri" panose="020F0502020204030204" pitchFamily="34" charset="0"/>
                    <a:cs typeface="Calibri" panose="020F0502020204030204" pitchFamily="34" charset="0"/>
                  </a:rPr>
                  <a:t>Error del 0 al  9,40% y un promedio de 4.61%.</a:t>
                </a:r>
                <a:endParaRPr lang="en-US" dirty="0">
                  <a:latin typeface="Calibri" panose="020F0502020204030204" pitchFamily="34" charset="0"/>
                  <a:cs typeface="Calibri" panose="020F0502020204030204" pitchFamily="34" charset="0"/>
                </a:endParaRPr>
              </a:p>
            </p:txBody>
          </p:sp>
        </mc:Choice>
        <mc:Fallback xmlns="">
          <p:sp>
            <p:nvSpPr>
              <p:cNvPr id="14" name="CuadroTexto 13"/>
              <p:cNvSpPr txBox="1">
                <a:spLocks noRot="1" noChangeAspect="1" noMove="1" noResize="1" noEditPoints="1" noAdjustHandles="1" noChangeArrowheads="1" noChangeShapeType="1" noTextEdit="1"/>
              </p:cNvSpPr>
              <p:nvPr/>
            </p:nvSpPr>
            <p:spPr>
              <a:xfrm>
                <a:off x="1833301" y="4487979"/>
                <a:ext cx="3121255" cy="1477328"/>
              </a:xfrm>
              <a:prstGeom prst="rect">
                <a:avLst/>
              </a:prstGeom>
              <a:blipFill>
                <a:blip r:embed="rId4"/>
                <a:stretch>
                  <a:fillRect l="-1556" t="-1633" b="-4898"/>
                </a:stretch>
              </a:blipFill>
            </p:spPr>
            <p:txBody>
              <a:bodyPr/>
              <a:lstStyle/>
              <a:p>
                <a:r>
                  <a:rPr lang="es-MX">
                    <a:noFill/>
                  </a:rPr>
                  <a:t> </a:t>
                </a:r>
              </a:p>
            </p:txBody>
          </p:sp>
        </mc:Fallback>
      </mc:AlternateContent>
      <p:sp>
        <p:nvSpPr>
          <p:cNvPr id="15" name="CuadroTexto 14">
            <a:extLst>
              <a:ext uri="{FF2B5EF4-FFF2-40B4-BE49-F238E27FC236}">
                <a16:creationId xmlns:a16="http://schemas.microsoft.com/office/drawing/2014/main" id="{A3B573A5-79E6-4850-ACE0-23478ACC7C25}"/>
              </a:ext>
            </a:extLst>
          </p:cNvPr>
          <p:cNvSpPr txBox="1"/>
          <p:nvPr/>
        </p:nvSpPr>
        <p:spPr>
          <a:xfrm>
            <a:off x="1755420" y="3895688"/>
            <a:ext cx="2347246" cy="400110"/>
          </a:xfrm>
          <a:prstGeom prst="rect">
            <a:avLst/>
          </a:prstGeom>
          <a:noFill/>
        </p:spPr>
        <p:txBody>
          <a:bodyPr wrap="none" rtlCol="0">
            <a:spAutoFit/>
          </a:bodyPr>
          <a:lstStyle/>
          <a:p>
            <a:r>
              <a:rPr lang="es-MX" sz="2000" b="1" dirty="0"/>
              <a:t>Prueba Sintonizada</a:t>
            </a:r>
          </a:p>
        </p:txBody>
      </p:sp>
    </p:spTree>
    <p:extLst>
      <p:ext uri="{BB962C8B-B14F-4D97-AF65-F5344CB8AC3E}">
        <p14:creationId xmlns:p14="http://schemas.microsoft.com/office/powerpoint/2010/main" val="28763095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a:xfrm>
            <a:off x="3077961" y="0"/>
            <a:ext cx="7315200" cy="1346897"/>
          </a:xfrm>
        </p:spPr>
        <p:txBody>
          <a:bodyPr/>
          <a:lstStyle/>
          <a:p>
            <a:r>
              <a:rPr lang="es-MX" sz="5400" dirty="0">
                <a:cs typeface="Times New Roman" panose="02020603050405020304" pitchFamily="18" charset="0"/>
              </a:rPr>
              <a:t>Antecedentes</a:t>
            </a:r>
          </a:p>
        </p:txBody>
      </p:sp>
      <p:sp>
        <p:nvSpPr>
          <p:cNvPr id="3" name="Marcador de contenido 2">
            <a:extLst>
              <a:ext uri="{FF2B5EF4-FFF2-40B4-BE49-F238E27FC236}">
                <a16:creationId xmlns:a16="http://schemas.microsoft.com/office/drawing/2014/main" id="{BB2A2F14-ADD4-4222-BE58-AD06CE6E7B56}"/>
              </a:ext>
            </a:extLst>
          </p:cNvPr>
          <p:cNvSpPr>
            <a:spLocks noGrp="1"/>
          </p:cNvSpPr>
          <p:nvPr>
            <p:ph idx="1"/>
          </p:nvPr>
        </p:nvSpPr>
        <p:spPr>
          <a:xfrm>
            <a:off x="2638767" y="1267963"/>
            <a:ext cx="8436932" cy="3257941"/>
          </a:xfrm>
        </p:spPr>
        <p:txBody>
          <a:bodyPr>
            <a:normAutofit/>
          </a:bodyPr>
          <a:lstStyle/>
          <a:p>
            <a:r>
              <a:rPr lang="es-MX" dirty="0"/>
              <a:t>Láminas asfálticas con protección de aluminio (Alumband, Asfalum)</a:t>
            </a:r>
          </a:p>
          <a:p>
            <a:r>
              <a:rPr lang="es-MX" dirty="0"/>
              <a:t>Estación de almacenamiento para bobinas semielaboradas.</a:t>
            </a:r>
          </a:p>
          <a:p>
            <a:r>
              <a:rPr lang="es-MX" dirty="0"/>
              <a:t>Proceso en dos estaciones separadas</a:t>
            </a:r>
          </a:p>
          <a:p>
            <a:r>
              <a:rPr lang="es-MX" dirty="0"/>
              <a:t>Personal enfocado a cada estación </a:t>
            </a:r>
          </a:p>
          <a:p>
            <a:endParaRPr lang="es-MX" dirty="0"/>
          </a:p>
        </p:txBody>
      </p:sp>
      <p:sp>
        <p:nvSpPr>
          <p:cNvPr id="6" name="Marcador de contenido 2">
            <a:extLst>
              <a:ext uri="{FF2B5EF4-FFF2-40B4-BE49-F238E27FC236}">
                <a16:creationId xmlns:a16="http://schemas.microsoft.com/office/drawing/2014/main" id="{8BD7D991-A2E0-4D6E-ABA3-20358772CC44}"/>
              </a:ext>
            </a:extLst>
          </p:cNvPr>
          <p:cNvSpPr txBox="1">
            <a:spLocks/>
          </p:cNvSpPr>
          <p:nvPr/>
        </p:nvSpPr>
        <p:spPr>
          <a:xfrm>
            <a:off x="6239" y="1502781"/>
            <a:ext cx="1433146" cy="4983743"/>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Antecedentes y Justificación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7" name="Imagen 6">
            <a:extLst>
              <a:ext uri="{FF2B5EF4-FFF2-40B4-BE49-F238E27FC236}">
                <a16:creationId xmlns:a16="http://schemas.microsoft.com/office/drawing/2014/main" id="{2F0C9A68-0DCF-45C0-A1D8-989AC34D36F6}"/>
              </a:ext>
            </a:extLst>
          </p:cNvPr>
          <p:cNvPicPr>
            <a:picLocks noChangeAspect="1"/>
          </p:cNvPicPr>
          <p:nvPr/>
        </p:nvPicPr>
        <p:blipFill>
          <a:blip r:embed="rId3"/>
          <a:stretch>
            <a:fillRect/>
          </a:stretch>
        </p:blipFill>
        <p:spPr>
          <a:xfrm>
            <a:off x="1859364" y="4424637"/>
            <a:ext cx="8316169" cy="1987603"/>
          </a:xfrm>
          <a:prstGeom prst="rect">
            <a:avLst/>
          </a:prstGeom>
        </p:spPr>
      </p:pic>
      <p:pic>
        <p:nvPicPr>
          <p:cNvPr id="8" name="Imagen 7">
            <a:extLst>
              <a:ext uri="{FF2B5EF4-FFF2-40B4-BE49-F238E27FC236}">
                <a16:creationId xmlns:a16="http://schemas.microsoft.com/office/drawing/2014/main" id="{6FED0508-EA28-42B7-9B4D-79C22462BE5C}"/>
              </a:ext>
            </a:extLst>
          </p:cNvPr>
          <p:cNvPicPr>
            <a:picLocks noChangeAspect="1"/>
          </p:cNvPicPr>
          <p:nvPr/>
        </p:nvPicPr>
        <p:blipFill rotWithShape="1">
          <a:blip r:embed="rId4"/>
          <a:srcRect r="68438" b="2609"/>
          <a:stretch/>
        </p:blipFill>
        <p:spPr bwMode="auto">
          <a:xfrm>
            <a:off x="10393161" y="4601890"/>
            <a:ext cx="1365076" cy="1633095"/>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1859364" y="5515613"/>
            <a:ext cx="1336584" cy="8206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p:cNvSpPr/>
          <p:nvPr/>
        </p:nvSpPr>
        <p:spPr>
          <a:xfrm>
            <a:off x="3195948" y="4808668"/>
            <a:ext cx="6979585" cy="152758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5369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5865142" y="-321429"/>
            <a:ext cx="7315200" cy="1346897"/>
          </a:xfrm>
        </p:spPr>
        <p:txBody>
          <a:bodyPr/>
          <a:lstStyle/>
          <a:p>
            <a:r>
              <a:rPr lang="es-MX" dirty="0"/>
              <a:t>Diseño experimental</a:t>
            </a:r>
          </a:p>
        </p:txBody>
      </p:sp>
      <p:sp>
        <p:nvSpPr>
          <p:cNvPr id="6" name="Marcador de contenido 2">
            <a:extLst>
              <a:ext uri="{FF2B5EF4-FFF2-40B4-BE49-F238E27FC236}">
                <a16:creationId xmlns:a16="http://schemas.microsoft.com/office/drawing/2014/main" id="{F0F43AAF-8884-4D50-A014-83DA98D55AD2}"/>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b="1" u="sng">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635C9AC4-47CE-4466-8D30-9437D80430D5}"/>
              </a:ext>
            </a:extLst>
          </p:cNvPr>
          <p:cNvSpPr txBox="1"/>
          <p:nvPr/>
        </p:nvSpPr>
        <p:spPr>
          <a:xfrm>
            <a:off x="6959363" y="3608592"/>
            <a:ext cx="4782636" cy="1754326"/>
          </a:xfrm>
          <a:prstGeom prst="rect">
            <a:avLst/>
          </a:prstGeom>
          <a:noFill/>
          <a:ln>
            <a:solidFill>
              <a:schemeClr val="tx1"/>
            </a:solidFill>
          </a:ln>
        </p:spPr>
        <p:txBody>
          <a:bodyPr wrap="square" rtlCol="0">
            <a:spAutoFit/>
          </a:bodyPr>
          <a:lstStyle/>
          <a:p>
            <a:r>
              <a:rPr lang="en-US" b="1" dirty="0"/>
              <a:t>Diseño: </a:t>
            </a:r>
            <a:r>
              <a:rPr lang="en-US" dirty="0"/>
              <a:t>Taguchi</a:t>
            </a:r>
            <a:br>
              <a:rPr lang="en-US" dirty="0"/>
            </a:br>
            <a:r>
              <a:rPr lang="en-US" b="1" dirty="0" err="1" smtClean="0"/>
              <a:t>Factores</a:t>
            </a:r>
            <a:r>
              <a:rPr lang="en-US" b="1" dirty="0"/>
              <a:t>: </a:t>
            </a:r>
            <a:r>
              <a:rPr lang="en-US" dirty="0"/>
              <a:t>3      </a:t>
            </a:r>
            <a:r>
              <a:rPr lang="en-US" b="1" dirty="0" err="1"/>
              <a:t>Réplicas</a:t>
            </a:r>
            <a:r>
              <a:rPr lang="en-US" b="1" dirty="0"/>
              <a:t>: </a:t>
            </a:r>
            <a:r>
              <a:rPr lang="en-US" dirty="0"/>
              <a:t>2</a:t>
            </a:r>
          </a:p>
          <a:p>
            <a:r>
              <a:rPr lang="en-US" b="1" dirty="0" err="1"/>
              <a:t>Objetivo</a:t>
            </a:r>
            <a:r>
              <a:rPr lang="en-US" b="1" dirty="0"/>
              <a:t>: </a:t>
            </a:r>
            <a:r>
              <a:rPr lang="en-US" dirty="0"/>
              <a:t>Calidad de </a:t>
            </a:r>
            <a:r>
              <a:rPr lang="en-US" dirty="0" err="1"/>
              <a:t>gofrado</a:t>
            </a:r>
            <a:r>
              <a:rPr lang="en-US" dirty="0"/>
              <a:t> (Textura y </a:t>
            </a:r>
            <a:r>
              <a:rPr lang="en-US" dirty="0" err="1"/>
              <a:t>espesor</a:t>
            </a:r>
            <a:r>
              <a:rPr lang="en-US" dirty="0"/>
              <a:t>)</a:t>
            </a:r>
          </a:p>
          <a:p>
            <a:r>
              <a:rPr lang="en-US" b="1" dirty="0"/>
              <a:t>Valor </a:t>
            </a:r>
            <a:r>
              <a:rPr lang="en-US" b="1" dirty="0" err="1"/>
              <a:t>óptimo</a:t>
            </a:r>
            <a:r>
              <a:rPr lang="en-US" b="1" dirty="0"/>
              <a:t>: </a:t>
            </a:r>
            <a:r>
              <a:rPr lang="en-US" dirty="0"/>
              <a:t>24 </a:t>
            </a:r>
            <a:r>
              <a:rPr lang="en-US" dirty="0" smtClean="0"/>
              <a:t>Kg, </a:t>
            </a:r>
            <a:r>
              <a:rPr lang="en-US" dirty="0"/>
              <a:t>Identación Alta (27.5 cm</a:t>
            </a:r>
            <a:r>
              <a:rPr lang="en-US" dirty="0" smtClean="0"/>
              <a:t>)</a:t>
            </a:r>
          </a:p>
          <a:p>
            <a:r>
              <a:rPr lang="es-ES" dirty="0" smtClean="0"/>
              <a:t>El factor de frecuencia es indiferente en el experimento.</a:t>
            </a:r>
            <a:endParaRPr lang="es-MX" dirty="0"/>
          </a:p>
        </p:txBody>
      </p:sp>
      <p:graphicFrame>
        <p:nvGraphicFramePr>
          <p:cNvPr id="11" name="Tabla 11">
            <a:extLst>
              <a:ext uri="{FF2B5EF4-FFF2-40B4-BE49-F238E27FC236}">
                <a16:creationId xmlns:a16="http://schemas.microsoft.com/office/drawing/2014/main" id="{CE4D62F6-4FA0-416B-9C1D-D642343F2CAE}"/>
              </a:ext>
            </a:extLst>
          </p:cNvPr>
          <p:cNvGraphicFramePr>
            <a:graphicFrameLocks noGrp="1"/>
          </p:cNvGraphicFramePr>
          <p:nvPr>
            <p:extLst>
              <p:ext uri="{D42A27DB-BD31-4B8C-83A1-F6EECF244321}">
                <p14:modId xmlns:p14="http://schemas.microsoft.com/office/powerpoint/2010/main" val="3358520537"/>
              </p:ext>
            </p:extLst>
          </p:nvPr>
        </p:nvGraphicFramePr>
        <p:xfrm>
          <a:off x="6941483" y="724730"/>
          <a:ext cx="4818397" cy="2724526"/>
        </p:xfrm>
        <a:graphic>
          <a:graphicData uri="http://schemas.openxmlformats.org/drawingml/2006/table">
            <a:tbl>
              <a:tblPr firstRow="1" bandRow="1">
                <a:tableStyleId>{5C22544A-7EE6-4342-B048-85BDC9FD1C3A}</a:tableStyleId>
              </a:tblPr>
              <a:tblGrid>
                <a:gridCol w="2021783">
                  <a:extLst>
                    <a:ext uri="{9D8B030D-6E8A-4147-A177-3AD203B41FA5}">
                      <a16:colId xmlns:a16="http://schemas.microsoft.com/office/drawing/2014/main" val="501144804"/>
                    </a:ext>
                  </a:extLst>
                </a:gridCol>
                <a:gridCol w="683814">
                  <a:extLst>
                    <a:ext uri="{9D8B030D-6E8A-4147-A177-3AD203B41FA5}">
                      <a16:colId xmlns:a16="http://schemas.microsoft.com/office/drawing/2014/main" val="1014604332"/>
                    </a:ext>
                  </a:extLst>
                </a:gridCol>
                <a:gridCol w="641519">
                  <a:extLst>
                    <a:ext uri="{9D8B030D-6E8A-4147-A177-3AD203B41FA5}">
                      <a16:colId xmlns:a16="http://schemas.microsoft.com/office/drawing/2014/main" val="1348668948"/>
                    </a:ext>
                  </a:extLst>
                </a:gridCol>
                <a:gridCol w="616143">
                  <a:extLst>
                    <a:ext uri="{9D8B030D-6E8A-4147-A177-3AD203B41FA5}">
                      <a16:colId xmlns:a16="http://schemas.microsoft.com/office/drawing/2014/main" val="250570796"/>
                    </a:ext>
                  </a:extLst>
                </a:gridCol>
                <a:gridCol w="460500">
                  <a:extLst>
                    <a:ext uri="{9D8B030D-6E8A-4147-A177-3AD203B41FA5}">
                      <a16:colId xmlns:a16="http://schemas.microsoft.com/office/drawing/2014/main" val="1035567892"/>
                    </a:ext>
                  </a:extLst>
                </a:gridCol>
                <a:gridCol w="394638">
                  <a:extLst>
                    <a:ext uri="{9D8B030D-6E8A-4147-A177-3AD203B41FA5}">
                      <a16:colId xmlns:a16="http://schemas.microsoft.com/office/drawing/2014/main" val="2081023121"/>
                    </a:ext>
                  </a:extLst>
                </a:gridCol>
              </a:tblGrid>
              <a:tr h="408679">
                <a:tc rowSpan="2">
                  <a:txBody>
                    <a:bodyPr/>
                    <a:lstStyle/>
                    <a:p>
                      <a:pPr algn="ctr"/>
                      <a:r>
                        <a:rPr lang="en-US" sz="1600" dirty="0"/>
                        <a:t>Factor</a:t>
                      </a:r>
                      <a:endParaRPr lang="es-MX" sz="1600" dirty="0"/>
                    </a:p>
                  </a:txBody>
                  <a:tcPr/>
                </a:tc>
                <a:tc rowSpan="2">
                  <a:txBody>
                    <a:bodyPr/>
                    <a:lstStyle/>
                    <a:p>
                      <a:pPr algn="ctr"/>
                      <a:r>
                        <a:rPr lang="en-US" sz="1600" dirty="0"/>
                        <a:t>Uni.</a:t>
                      </a:r>
                      <a:endParaRPr lang="es-MX" sz="1600" dirty="0"/>
                    </a:p>
                  </a:txBody>
                  <a:tcPr/>
                </a:tc>
                <a:tc gridSpan="4">
                  <a:txBody>
                    <a:bodyPr/>
                    <a:lstStyle/>
                    <a:p>
                      <a:pPr algn="ctr"/>
                      <a:r>
                        <a:rPr lang="en-US" sz="1600" dirty="0"/>
                        <a:t>Nivel</a:t>
                      </a:r>
                      <a:endParaRPr lang="es-MX" sz="1600" dirty="0"/>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96659490"/>
                  </a:ext>
                </a:extLst>
              </a:tr>
              <a:tr h="374622">
                <a:tc vMerge="1">
                  <a:txBody>
                    <a:bodyPr/>
                    <a:lstStyle/>
                    <a:p>
                      <a:endParaRPr lang="es-MX"/>
                    </a:p>
                  </a:txBody>
                  <a:tcPr/>
                </a:tc>
                <a:tc vMerge="1">
                  <a:txBody>
                    <a:bodyPr/>
                    <a:lstStyle/>
                    <a:p>
                      <a:endParaRPr lang="es-MX"/>
                    </a:p>
                  </a:txBody>
                  <a:tcPr/>
                </a:tc>
                <a:tc>
                  <a:txBody>
                    <a:bodyPr/>
                    <a:lstStyle/>
                    <a:p>
                      <a:pPr algn="ctr"/>
                      <a:r>
                        <a:rPr lang="en-US" sz="1600" dirty="0"/>
                        <a:t>1</a:t>
                      </a:r>
                      <a:endParaRPr lang="es-MX" sz="1600" dirty="0"/>
                    </a:p>
                  </a:txBody>
                  <a:tcPr/>
                </a:tc>
                <a:tc>
                  <a:txBody>
                    <a:bodyPr/>
                    <a:lstStyle/>
                    <a:p>
                      <a:pPr algn="ctr"/>
                      <a:r>
                        <a:rPr lang="en-US" sz="1600" dirty="0"/>
                        <a:t>2</a:t>
                      </a:r>
                      <a:endParaRPr lang="es-MX" sz="1600" dirty="0"/>
                    </a:p>
                  </a:txBody>
                  <a:tcPr/>
                </a:tc>
                <a:tc>
                  <a:txBody>
                    <a:bodyPr/>
                    <a:lstStyle/>
                    <a:p>
                      <a:pPr algn="ctr"/>
                      <a:r>
                        <a:rPr lang="en-US" sz="1600" dirty="0"/>
                        <a:t>3</a:t>
                      </a:r>
                      <a:endParaRPr lang="es-MX" sz="1600" dirty="0"/>
                    </a:p>
                  </a:txBody>
                  <a:tcPr/>
                </a:tc>
                <a:tc>
                  <a:txBody>
                    <a:bodyPr/>
                    <a:lstStyle/>
                    <a:p>
                      <a:pPr algn="ctr"/>
                      <a:r>
                        <a:rPr lang="en-US" sz="1600" dirty="0"/>
                        <a:t>4</a:t>
                      </a:r>
                      <a:endParaRPr lang="es-MX" sz="1600" dirty="0"/>
                    </a:p>
                  </a:txBody>
                  <a:tcPr/>
                </a:tc>
                <a:extLst>
                  <a:ext uri="{0D108BD9-81ED-4DB2-BD59-A6C34878D82A}">
                    <a16:rowId xmlns:a16="http://schemas.microsoft.com/office/drawing/2014/main" val="2411214744"/>
                  </a:ext>
                </a:extLst>
              </a:tr>
              <a:tr h="647075">
                <a:tc>
                  <a:txBody>
                    <a:bodyPr/>
                    <a:lstStyle/>
                    <a:p>
                      <a:pPr algn="ctr"/>
                      <a:r>
                        <a:rPr lang="es-MX" sz="1600" kern="1200" dirty="0">
                          <a:solidFill>
                            <a:schemeClr val="dk1"/>
                          </a:solidFill>
                          <a:effectLst/>
                          <a:latin typeface="+mn-lt"/>
                          <a:ea typeface="+mn-ea"/>
                          <a:cs typeface="+mn-cs"/>
                        </a:rPr>
                        <a:t>A: Tensión de foil de aluminio liso</a:t>
                      </a:r>
                      <a:endParaRPr lang="es-MX" sz="1600" dirty="0"/>
                    </a:p>
                  </a:txBody>
                  <a:tcPr/>
                </a:tc>
                <a:tc>
                  <a:txBody>
                    <a:bodyPr/>
                    <a:lstStyle/>
                    <a:p>
                      <a:pPr algn="ctr"/>
                      <a:r>
                        <a:rPr lang="en-US" sz="1600" dirty="0"/>
                        <a:t>[Kg]</a:t>
                      </a:r>
                      <a:endParaRPr lang="es-MX" sz="1600" dirty="0"/>
                    </a:p>
                  </a:txBody>
                  <a:tcPr/>
                </a:tc>
                <a:tc>
                  <a:txBody>
                    <a:bodyPr/>
                    <a:lstStyle/>
                    <a:p>
                      <a:pPr algn="ctr"/>
                      <a:r>
                        <a:rPr lang="en-US" sz="1600" dirty="0"/>
                        <a:t>18</a:t>
                      </a:r>
                      <a:endParaRPr lang="es-MX" sz="1600" dirty="0"/>
                    </a:p>
                  </a:txBody>
                  <a:tcPr/>
                </a:tc>
                <a:tc>
                  <a:txBody>
                    <a:bodyPr/>
                    <a:lstStyle/>
                    <a:p>
                      <a:pPr algn="ctr"/>
                      <a:r>
                        <a:rPr lang="en-US" sz="1600" dirty="0"/>
                        <a:t>21</a:t>
                      </a:r>
                      <a:endParaRPr lang="es-MX" sz="1600" dirty="0"/>
                    </a:p>
                  </a:txBody>
                  <a:tcPr/>
                </a:tc>
                <a:tc>
                  <a:txBody>
                    <a:bodyPr/>
                    <a:lstStyle/>
                    <a:p>
                      <a:pPr algn="ctr"/>
                      <a:r>
                        <a:rPr lang="en-US" sz="1600" dirty="0"/>
                        <a:t>24</a:t>
                      </a:r>
                      <a:endParaRPr lang="es-MX" sz="1600" dirty="0"/>
                    </a:p>
                  </a:txBody>
                  <a:tcPr/>
                </a:tc>
                <a:tc>
                  <a:txBody>
                    <a:bodyPr/>
                    <a:lstStyle/>
                    <a:p>
                      <a:pPr algn="ctr"/>
                      <a:r>
                        <a:rPr lang="en-US" sz="1600" dirty="0"/>
                        <a:t>27</a:t>
                      </a:r>
                      <a:endParaRPr lang="es-MX" sz="1600" dirty="0"/>
                    </a:p>
                  </a:txBody>
                  <a:tcPr/>
                </a:tc>
                <a:extLst>
                  <a:ext uri="{0D108BD9-81ED-4DB2-BD59-A6C34878D82A}">
                    <a16:rowId xmlns:a16="http://schemas.microsoft.com/office/drawing/2014/main" val="1032998859"/>
                  </a:ext>
                </a:extLst>
              </a:tr>
              <a:tr h="647075">
                <a:tc>
                  <a:txBody>
                    <a:bodyPr/>
                    <a:lstStyle/>
                    <a:p>
                      <a:pPr algn="ctr"/>
                      <a:r>
                        <a:rPr lang="es-MX" sz="1600" kern="1200" dirty="0">
                          <a:solidFill>
                            <a:schemeClr val="dk1"/>
                          </a:solidFill>
                          <a:effectLst/>
                          <a:latin typeface="+mn-lt"/>
                          <a:ea typeface="+mn-ea"/>
                          <a:cs typeface="+mn-cs"/>
                        </a:rPr>
                        <a:t>B: Frecuencia de motor de Tina</a:t>
                      </a:r>
                      <a:endParaRPr lang="es-MX" sz="1600" dirty="0"/>
                    </a:p>
                  </a:txBody>
                  <a:tcPr/>
                </a:tc>
                <a:tc>
                  <a:txBody>
                    <a:bodyPr/>
                    <a:lstStyle/>
                    <a:p>
                      <a:pPr algn="ctr"/>
                      <a:r>
                        <a:rPr lang="en-US" sz="1600" dirty="0"/>
                        <a:t>[Hz]</a:t>
                      </a:r>
                      <a:endParaRPr lang="es-MX" sz="1600" dirty="0"/>
                    </a:p>
                  </a:txBody>
                  <a:tcPr/>
                </a:tc>
                <a:tc>
                  <a:txBody>
                    <a:bodyPr/>
                    <a:lstStyle/>
                    <a:p>
                      <a:pPr algn="ctr"/>
                      <a:r>
                        <a:rPr lang="en-US" sz="1600" dirty="0"/>
                        <a:t>15</a:t>
                      </a:r>
                      <a:endParaRPr lang="es-MX" sz="1600" dirty="0"/>
                    </a:p>
                  </a:txBody>
                  <a:tcPr/>
                </a:tc>
                <a:tc>
                  <a:txBody>
                    <a:bodyPr/>
                    <a:lstStyle/>
                    <a:p>
                      <a:pPr algn="ctr"/>
                      <a:r>
                        <a:rPr lang="en-US" sz="1600" dirty="0"/>
                        <a:t>17</a:t>
                      </a:r>
                      <a:endParaRPr lang="es-MX" sz="1600" dirty="0"/>
                    </a:p>
                  </a:txBody>
                  <a:tcPr/>
                </a:tc>
                <a:tc>
                  <a:txBody>
                    <a:bodyPr/>
                    <a:lstStyle/>
                    <a:p>
                      <a:pPr algn="ctr"/>
                      <a:r>
                        <a:rPr lang="en-US" sz="1600" dirty="0"/>
                        <a:t>-</a:t>
                      </a:r>
                      <a:endParaRPr lang="es-MX" sz="1600" dirty="0"/>
                    </a:p>
                  </a:txBody>
                  <a:tcPr/>
                </a:tc>
                <a:tc>
                  <a:txBody>
                    <a:bodyPr/>
                    <a:lstStyle/>
                    <a:p>
                      <a:pPr algn="ctr"/>
                      <a:r>
                        <a:rPr lang="en-US" sz="1600" dirty="0"/>
                        <a:t>-</a:t>
                      </a:r>
                      <a:endParaRPr lang="es-MX" sz="1600" dirty="0"/>
                    </a:p>
                  </a:txBody>
                  <a:tcPr/>
                </a:tc>
                <a:extLst>
                  <a:ext uri="{0D108BD9-81ED-4DB2-BD59-A6C34878D82A}">
                    <a16:rowId xmlns:a16="http://schemas.microsoft.com/office/drawing/2014/main" val="1666519717"/>
                  </a:ext>
                </a:extLst>
              </a:tr>
              <a:tr h="647075">
                <a:tc>
                  <a:txBody>
                    <a:bodyPr/>
                    <a:lstStyle/>
                    <a:p>
                      <a:pPr algn="ctr"/>
                      <a:r>
                        <a:rPr lang="es-MX" sz="1600" kern="1200" dirty="0">
                          <a:solidFill>
                            <a:schemeClr val="dk1"/>
                          </a:solidFill>
                          <a:effectLst/>
                          <a:latin typeface="+mn-lt"/>
                          <a:ea typeface="+mn-ea"/>
                          <a:cs typeface="+mn-cs"/>
                        </a:rPr>
                        <a:t>C: Identación de rodillo gofrador</a:t>
                      </a:r>
                      <a:endParaRPr lang="es-MX" sz="1600" dirty="0"/>
                    </a:p>
                  </a:txBody>
                  <a:tcPr/>
                </a:tc>
                <a:tc>
                  <a:txBody>
                    <a:bodyPr/>
                    <a:lstStyle/>
                    <a:p>
                      <a:pPr algn="ctr"/>
                      <a:r>
                        <a:rPr lang="en-US" sz="1600" dirty="0"/>
                        <a:t>[cm]</a:t>
                      </a:r>
                      <a:endParaRPr lang="es-MX" sz="1600" dirty="0"/>
                    </a:p>
                  </a:txBody>
                  <a:tcPr/>
                </a:tc>
                <a:tc>
                  <a:txBody>
                    <a:bodyPr/>
                    <a:lstStyle/>
                    <a:p>
                      <a:pPr algn="ctr"/>
                      <a:r>
                        <a:rPr lang="en-US" sz="1600" dirty="0"/>
                        <a:t>Bajo</a:t>
                      </a:r>
                      <a:endParaRPr lang="es-MX" sz="1600" dirty="0"/>
                    </a:p>
                  </a:txBody>
                  <a:tcPr/>
                </a:tc>
                <a:tc>
                  <a:txBody>
                    <a:bodyPr/>
                    <a:lstStyle/>
                    <a:p>
                      <a:pPr algn="ctr"/>
                      <a:r>
                        <a:rPr lang="en-US" sz="1600" dirty="0"/>
                        <a:t>Alto</a:t>
                      </a:r>
                      <a:endParaRPr lang="es-MX" sz="1600" dirty="0"/>
                    </a:p>
                  </a:txBody>
                  <a:tcPr/>
                </a:tc>
                <a:tc>
                  <a:txBody>
                    <a:bodyPr/>
                    <a:lstStyle/>
                    <a:p>
                      <a:pPr algn="ctr"/>
                      <a:endParaRPr lang="es-MX" sz="1600" dirty="0"/>
                    </a:p>
                  </a:txBody>
                  <a:tcPr/>
                </a:tc>
                <a:tc>
                  <a:txBody>
                    <a:bodyPr/>
                    <a:lstStyle/>
                    <a:p>
                      <a:pPr algn="ctr"/>
                      <a:endParaRPr lang="es-MX" sz="1600" dirty="0"/>
                    </a:p>
                  </a:txBody>
                  <a:tcPr/>
                </a:tc>
                <a:extLst>
                  <a:ext uri="{0D108BD9-81ED-4DB2-BD59-A6C34878D82A}">
                    <a16:rowId xmlns:a16="http://schemas.microsoft.com/office/drawing/2014/main" val="2526449692"/>
                  </a:ext>
                </a:extLst>
              </a:tr>
            </a:tbl>
          </a:graphicData>
        </a:graphic>
      </p:graphicFrame>
      <p:pic>
        <p:nvPicPr>
          <p:cNvPr id="15" name="Imagen 14">
            <a:extLst>
              <a:ext uri="{FF2B5EF4-FFF2-40B4-BE49-F238E27FC236}">
                <a16:creationId xmlns:a16="http://schemas.microsoft.com/office/drawing/2014/main" id="{075A5B15-6E88-42BC-9FAE-2813EE3AC977}"/>
              </a:ext>
            </a:extLst>
          </p:cNvPr>
          <p:cNvPicPr>
            <a:picLocks noChangeAspect="1"/>
          </p:cNvPicPr>
          <p:nvPr/>
        </p:nvPicPr>
        <p:blipFill rotWithShape="1">
          <a:blip r:embed="rId3"/>
          <a:srcRect t="12936"/>
          <a:stretch/>
        </p:blipFill>
        <p:spPr>
          <a:xfrm>
            <a:off x="1722262" y="724730"/>
            <a:ext cx="4965866" cy="2883862"/>
          </a:xfrm>
          <a:prstGeom prst="rect">
            <a:avLst/>
          </a:prstGeom>
          <a:ln>
            <a:solidFill>
              <a:schemeClr val="tx1"/>
            </a:solidFill>
          </a:ln>
        </p:spPr>
      </p:pic>
      <p:pic>
        <p:nvPicPr>
          <p:cNvPr id="18" name="Imagen 17">
            <a:extLst>
              <a:ext uri="{FF2B5EF4-FFF2-40B4-BE49-F238E27FC236}">
                <a16:creationId xmlns:a16="http://schemas.microsoft.com/office/drawing/2014/main" id="{3E6B78D8-ACAF-45E2-A2C5-213F0C9CFA8D}"/>
              </a:ext>
            </a:extLst>
          </p:cNvPr>
          <p:cNvPicPr>
            <a:picLocks noChangeAspect="1"/>
          </p:cNvPicPr>
          <p:nvPr/>
        </p:nvPicPr>
        <p:blipFill>
          <a:blip r:embed="rId4"/>
          <a:stretch>
            <a:fillRect/>
          </a:stretch>
        </p:blipFill>
        <p:spPr>
          <a:xfrm>
            <a:off x="1773487" y="3931758"/>
            <a:ext cx="4863416" cy="2926242"/>
          </a:xfrm>
          <a:prstGeom prst="rect">
            <a:avLst/>
          </a:prstGeom>
          <a:ln>
            <a:solidFill>
              <a:schemeClr val="tx1"/>
            </a:solidFill>
          </a:ln>
        </p:spPr>
      </p:pic>
      <p:sp>
        <p:nvSpPr>
          <p:cNvPr id="19" name="CuadroTexto 18">
            <a:extLst>
              <a:ext uri="{FF2B5EF4-FFF2-40B4-BE49-F238E27FC236}">
                <a16:creationId xmlns:a16="http://schemas.microsoft.com/office/drawing/2014/main" id="{C27070DF-230B-40DF-B1D1-6C0A08ED532C}"/>
              </a:ext>
            </a:extLst>
          </p:cNvPr>
          <p:cNvSpPr txBox="1"/>
          <p:nvPr/>
        </p:nvSpPr>
        <p:spPr>
          <a:xfrm>
            <a:off x="2524254" y="0"/>
            <a:ext cx="3957539" cy="923330"/>
          </a:xfrm>
          <a:prstGeom prst="rect">
            <a:avLst/>
          </a:prstGeom>
          <a:noFill/>
        </p:spPr>
        <p:txBody>
          <a:bodyPr wrap="square" rtlCol="0">
            <a:spAutoFit/>
          </a:bodyPr>
          <a:lstStyle/>
          <a:p>
            <a:r>
              <a:rPr lang="en-US" b="1" dirty="0" err="1"/>
              <a:t>Efectos</a:t>
            </a:r>
            <a:r>
              <a:rPr lang="en-US" b="1" dirty="0"/>
              <a:t> </a:t>
            </a:r>
            <a:r>
              <a:rPr lang="en-US" b="1" dirty="0" err="1"/>
              <a:t>principales</a:t>
            </a:r>
            <a:r>
              <a:rPr lang="en-US" b="1" dirty="0"/>
              <a:t> para medias</a:t>
            </a:r>
            <a:r>
              <a:rPr lang="es-MX" dirty="0"/>
              <a:t/>
            </a:r>
            <a:br>
              <a:rPr lang="es-MX" dirty="0"/>
            </a:br>
            <a:r>
              <a:rPr lang="es-MX" dirty="0"/>
              <a:t/>
            </a:r>
            <a:br>
              <a:rPr lang="es-MX" dirty="0"/>
            </a:br>
            <a:endParaRPr lang="es-MX" b="1" dirty="0"/>
          </a:p>
        </p:txBody>
      </p:sp>
      <p:sp>
        <p:nvSpPr>
          <p:cNvPr id="21" name="CuadroTexto 20">
            <a:extLst>
              <a:ext uri="{FF2B5EF4-FFF2-40B4-BE49-F238E27FC236}">
                <a16:creationId xmlns:a16="http://schemas.microsoft.com/office/drawing/2014/main" id="{41B3F6CC-02DB-44BC-A7E8-CE603BDD0A40}"/>
              </a:ext>
            </a:extLst>
          </p:cNvPr>
          <p:cNvSpPr txBox="1"/>
          <p:nvPr/>
        </p:nvSpPr>
        <p:spPr>
          <a:xfrm>
            <a:off x="3694257" y="309887"/>
            <a:ext cx="1072296" cy="369332"/>
          </a:xfrm>
          <a:prstGeom prst="rect">
            <a:avLst/>
          </a:prstGeom>
          <a:noFill/>
        </p:spPr>
        <p:txBody>
          <a:bodyPr wrap="square">
            <a:spAutoFit/>
          </a:bodyPr>
          <a:lstStyle/>
          <a:p>
            <a:r>
              <a:rPr lang="en-US" b="1" dirty="0" err="1"/>
              <a:t>Espesor</a:t>
            </a:r>
            <a:endParaRPr lang="en-US" b="1" dirty="0"/>
          </a:p>
        </p:txBody>
      </p:sp>
      <p:sp>
        <p:nvSpPr>
          <p:cNvPr id="23" name="CuadroTexto 22">
            <a:extLst>
              <a:ext uri="{FF2B5EF4-FFF2-40B4-BE49-F238E27FC236}">
                <a16:creationId xmlns:a16="http://schemas.microsoft.com/office/drawing/2014/main" id="{8809854F-2F03-446E-A914-90DF40DF5666}"/>
              </a:ext>
            </a:extLst>
          </p:cNvPr>
          <p:cNvSpPr txBox="1"/>
          <p:nvPr/>
        </p:nvSpPr>
        <p:spPr>
          <a:xfrm>
            <a:off x="3561275" y="3562426"/>
            <a:ext cx="2303867" cy="369332"/>
          </a:xfrm>
          <a:prstGeom prst="rect">
            <a:avLst/>
          </a:prstGeom>
          <a:noFill/>
        </p:spPr>
        <p:txBody>
          <a:bodyPr wrap="square">
            <a:spAutoFit/>
          </a:bodyPr>
          <a:lstStyle/>
          <a:p>
            <a:r>
              <a:rPr lang="en-US" b="1" dirty="0"/>
              <a:t>Textura</a:t>
            </a:r>
          </a:p>
        </p:txBody>
      </p:sp>
    </p:spTree>
    <p:extLst>
      <p:ext uri="{BB962C8B-B14F-4D97-AF65-F5344CB8AC3E}">
        <p14:creationId xmlns:p14="http://schemas.microsoft.com/office/powerpoint/2010/main" val="34682627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2989346" y="-239418"/>
            <a:ext cx="7315200" cy="1346897"/>
          </a:xfrm>
        </p:spPr>
        <p:txBody>
          <a:bodyPr/>
          <a:lstStyle/>
          <a:p>
            <a:r>
              <a:rPr lang="es-MX" dirty="0"/>
              <a:t>Prueba Alineación</a:t>
            </a:r>
          </a:p>
        </p:txBody>
      </p:sp>
      <p:sp>
        <p:nvSpPr>
          <p:cNvPr id="6" name="Marcador de contenido 2">
            <a:extLst>
              <a:ext uri="{FF2B5EF4-FFF2-40B4-BE49-F238E27FC236}">
                <a16:creationId xmlns:a16="http://schemas.microsoft.com/office/drawing/2014/main" id="{F0F43AAF-8884-4D50-A014-83DA98D55AD2}"/>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b="1" u="sng">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563ED850-DA9D-4B87-AECE-3109FB9A653B}"/>
              </a:ext>
            </a:extLst>
          </p:cNvPr>
          <p:cNvSpPr txBox="1"/>
          <p:nvPr/>
        </p:nvSpPr>
        <p:spPr>
          <a:xfrm>
            <a:off x="1887454" y="794895"/>
            <a:ext cx="8590824" cy="923330"/>
          </a:xfrm>
          <a:prstGeom prst="rect">
            <a:avLst/>
          </a:prstGeom>
          <a:noFill/>
          <a:ln>
            <a:noFill/>
          </a:ln>
        </p:spPr>
        <p:txBody>
          <a:bodyPr wrap="square" rtlCol="0">
            <a:spAutoFit/>
          </a:bodyPr>
          <a:lstStyle/>
          <a:p>
            <a:pPr marL="285750" indent="-285750">
              <a:buFont typeface="Arial" panose="020B0604020202020204" pitchFamily="34" charset="0"/>
              <a:buChar char="•"/>
            </a:pPr>
            <a:r>
              <a:rPr lang="en-US" b="1" dirty="0" err="1"/>
              <a:t>Objetivo</a:t>
            </a:r>
            <a:r>
              <a:rPr lang="en-US" b="1" dirty="0"/>
              <a:t>: </a:t>
            </a:r>
            <a:r>
              <a:rPr lang="en-US" dirty="0" err="1"/>
              <a:t>Verificar</a:t>
            </a:r>
            <a:r>
              <a:rPr lang="en-US" dirty="0"/>
              <a:t> </a:t>
            </a:r>
            <a:r>
              <a:rPr lang="en-US" dirty="0" err="1"/>
              <a:t>alineación</a:t>
            </a:r>
            <a:r>
              <a:rPr lang="en-US" dirty="0"/>
              <a:t> actual y la </a:t>
            </a:r>
            <a:r>
              <a:rPr lang="en-US" dirty="0" err="1"/>
              <a:t>necesidad</a:t>
            </a:r>
            <a:r>
              <a:rPr lang="en-US" dirty="0"/>
              <a:t> de control</a:t>
            </a:r>
          </a:p>
          <a:p>
            <a:pPr marL="285750" indent="-285750">
              <a:buFont typeface="Arial" panose="020B0604020202020204" pitchFamily="34" charset="0"/>
              <a:buChar char="•"/>
            </a:pPr>
            <a:r>
              <a:rPr lang="en-US" b="1" dirty="0" err="1"/>
              <a:t>Duración</a:t>
            </a:r>
            <a:r>
              <a:rPr lang="en-US" b="1" dirty="0"/>
              <a:t>: </a:t>
            </a:r>
            <a:r>
              <a:rPr lang="en-US" dirty="0"/>
              <a:t>1h10m (Una </a:t>
            </a:r>
            <a:r>
              <a:rPr lang="en-US" dirty="0" err="1"/>
              <a:t>bobina</a:t>
            </a:r>
            <a:r>
              <a:rPr lang="en-US" dirty="0"/>
              <a:t> de foil de </a:t>
            </a:r>
            <a:r>
              <a:rPr lang="en-US" dirty="0" err="1"/>
              <a:t>Aluminio</a:t>
            </a:r>
            <a:r>
              <a:rPr lang="en-US" dirty="0"/>
              <a:t> </a:t>
            </a:r>
            <a:r>
              <a:rPr lang="en-US" dirty="0" err="1"/>
              <a:t>liso</a:t>
            </a:r>
            <a:r>
              <a:rPr lang="en-US" dirty="0"/>
              <a:t>)</a:t>
            </a:r>
          </a:p>
          <a:p>
            <a:pPr marL="285750" indent="-285750">
              <a:buFont typeface="Arial" panose="020B0604020202020204" pitchFamily="34" charset="0"/>
              <a:buChar char="•"/>
            </a:pPr>
            <a:r>
              <a:rPr lang="en-US" b="1" dirty="0"/>
              <a:t>t. </a:t>
            </a:r>
            <a:r>
              <a:rPr lang="en-US" b="1" dirty="0" err="1"/>
              <a:t>Muestreo</a:t>
            </a:r>
            <a:r>
              <a:rPr lang="en-US" b="1" dirty="0"/>
              <a:t>: </a:t>
            </a:r>
            <a:r>
              <a:rPr lang="en-US" dirty="0"/>
              <a:t>1m</a:t>
            </a:r>
          </a:p>
        </p:txBody>
      </p:sp>
      <p:pic>
        <p:nvPicPr>
          <p:cNvPr id="8" name="Imagen 7">
            <a:extLst>
              <a:ext uri="{FF2B5EF4-FFF2-40B4-BE49-F238E27FC236}">
                <a16:creationId xmlns:a16="http://schemas.microsoft.com/office/drawing/2014/main" id="{2E922CF8-CA10-4138-B195-421615EB554F}"/>
              </a:ext>
            </a:extLst>
          </p:cNvPr>
          <p:cNvPicPr>
            <a:picLocks noChangeAspect="1"/>
          </p:cNvPicPr>
          <p:nvPr/>
        </p:nvPicPr>
        <p:blipFill>
          <a:blip r:embed="rId3"/>
          <a:stretch>
            <a:fillRect/>
          </a:stretch>
        </p:blipFill>
        <p:spPr>
          <a:xfrm>
            <a:off x="9933077" y="16234"/>
            <a:ext cx="1433146" cy="1748737"/>
          </a:xfrm>
          <a:prstGeom prst="rect">
            <a:avLst/>
          </a:prstGeom>
        </p:spPr>
      </p:pic>
      <p:pic>
        <p:nvPicPr>
          <p:cNvPr id="9" name="Imagen 8">
            <a:extLst>
              <a:ext uri="{FF2B5EF4-FFF2-40B4-BE49-F238E27FC236}">
                <a16:creationId xmlns:a16="http://schemas.microsoft.com/office/drawing/2014/main" id="{B0CB0E51-2FAD-4D70-87FB-DA79C0E9CA49}"/>
              </a:ext>
            </a:extLst>
          </p:cNvPr>
          <p:cNvPicPr>
            <a:picLocks noChangeAspect="1"/>
          </p:cNvPicPr>
          <p:nvPr/>
        </p:nvPicPr>
        <p:blipFill>
          <a:blip r:embed="rId4"/>
          <a:stretch>
            <a:fillRect/>
          </a:stretch>
        </p:blipFill>
        <p:spPr>
          <a:xfrm>
            <a:off x="1657601" y="1764971"/>
            <a:ext cx="5184020" cy="3420000"/>
          </a:xfrm>
          <a:prstGeom prst="rect">
            <a:avLst/>
          </a:prstGeom>
        </p:spPr>
      </p:pic>
      <p:pic>
        <p:nvPicPr>
          <p:cNvPr id="10" name="Imagen 9">
            <a:extLst>
              <a:ext uri="{FF2B5EF4-FFF2-40B4-BE49-F238E27FC236}">
                <a16:creationId xmlns:a16="http://schemas.microsoft.com/office/drawing/2014/main" id="{A6FCAD8B-4143-4C84-A8C3-0E61AA3DC7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3861" y="1770401"/>
            <a:ext cx="5285065" cy="3420000"/>
          </a:xfrm>
          <a:prstGeom prst="rect">
            <a:avLst/>
          </a:prstGeom>
          <a:noFill/>
          <a:ln>
            <a:noFill/>
          </a:ln>
        </p:spPr>
      </p:pic>
      <p:pic>
        <p:nvPicPr>
          <p:cNvPr id="11" name="Picture 2" descr="BANDA ALUMBAND “IMPTEK” 20 CM X 10 MTS | PROMESA">
            <a:extLst>
              <a:ext uri="{FF2B5EF4-FFF2-40B4-BE49-F238E27FC236}">
                <a16:creationId xmlns:a16="http://schemas.microsoft.com/office/drawing/2014/main" id="{6CFAEA36-2AEE-4440-8AFA-DADADA15D3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9295" y="5242577"/>
            <a:ext cx="1614195" cy="161419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9BE870E1-D2DC-40DB-B9A6-1D014C42388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628" b="95116" l="0" r="100000"/>
                    </a14:imgEffect>
                  </a14:imgLayer>
                </a14:imgProps>
              </a:ext>
            </a:extLst>
          </a:blip>
          <a:stretch>
            <a:fillRect/>
          </a:stretch>
        </p:blipFill>
        <p:spPr>
          <a:xfrm>
            <a:off x="3764649" y="5341393"/>
            <a:ext cx="969923" cy="1516607"/>
          </a:xfrm>
          <a:prstGeom prst="rect">
            <a:avLst/>
          </a:prstGeom>
        </p:spPr>
      </p:pic>
    </p:spTree>
    <p:extLst>
      <p:ext uri="{BB962C8B-B14F-4D97-AF65-F5344CB8AC3E}">
        <p14:creationId xmlns:p14="http://schemas.microsoft.com/office/powerpoint/2010/main" val="2237194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462043" y="-183092"/>
            <a:ext cx="7315200" cy="1053930"/>
          </a:xfrm>
        </p:spPr>
        <p:txBody>
          <a:bodyPr/>
          <a:lstStyle/>
          <a:p>
            <a:r>
              <a:rPr lang="es-MX" sz="4000" dirty="0"/>
              <a:t>Prueba Sincronización</a:t>
            </a:r>
          </a:p>
        </p:txBody>
      </p:sp>
      <p:sp>
        <p:nvSpPr>
          <p:cNvPr id="6" name="Marcador de contenido 2">
            <a:extLst>
              <a:ext uri="{FF2B5EF4-FFF2-40B4-BE49-F238E27FC236}">
                <a16:creationId xmlns:a16="http://schemas.microsoft.com/office/drawing/2014/main" id="{F0F43AAF-8884-4D50-A014-83DA98D55AD2}"/>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b="1" u="sng">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563ED850-DA9D-4B87-AECE-3109FB9A653B}"/>
              </a:ext>
            </a:extLst>
          </p:cNvPr>
          <p:cNvSpPr txBox="1"/>
          <p:nvPr/>
        </p:nvSpPr>
        <p:spPr>
          <a:xfrm>
            <a:off x="1907387" y="724548"/>
            <a:ext cx="10039005" cy="923330"/>
          </a:xfrm>
          <a:prstGeom prst="rect">
            <a:avLst/>
          </a:prstGeom>
          <a:noFill/>
          <a:ln>
            <a:noFill/>
          </a:ln>
        </p:spPr>
        <p:txBody>
          <a:bodyPr wrap="square" rtlCol="0">
            <a:spAutoFit/>
          </a:bodyPr>
          <a:lstStyle/>
          <a:p>
            <a:pPr marL="285750" indent="-285750">
              <a:buFont typeface="Arial" panose="020B0604020202020204" pitchFamily="34" charset="0"/>
              <a:buChar char="•"/>
            </a:pPr>
            <a:r>
              <a:rPr lang="en-US" b="1" dirty="0" err="1"/>
              <a:t>Equipo</a:t>
            </a:r>
            <a:r>
              <a:rPr lang="en-US" b="1" dirty="0"/>
              <a:t>: </a:t>
            </a:r>
            <a:r>
              <a:rPr lang="en-US" dirty="0" err="1"/>
              <a:t>Tacómetro</a:t>
            </a:r>
            <a:r>
              <a:rPr lang="en-US" dirty="0"/>
              <a:t> (V. Lineal), HMI (</a:t>
            </a:r>
            <a:r>
              <a:rPr lang="en-US" dirty="0" err="1" smtClean="0"/>
              <a:t>Frecuencia</a:t>
            </a:r>
            <a:r>
              <a:rPr lang="en-US" dirty="0" smtClean="0"/>
              <a:t>)</a:t>
            </a:r>
          </a:p>
          <a:p>
            <a:pPr marL="285750" indent="-285750">
              <a:buFont typeface="Arial" panose="020B0604020202020204" pitchFamily="34" charset="0"/>
              <a:buChar char="•"/>
            </a:pPr>
            <a:r>
              <a:rPr lang="en-US" b="1" dirty="0" err="1" smtClean="0"/>
              <a:t>Muestreo</a:t>
            </a:r>
            <a:r>
              <a:rPr lang="en-US" b="1" dirty="0"/>
              <a:t>: </a:t>
            </a:r>
            <a:r>
              <a:rPr lang="en-US" dirty="0"/>
              <a:t>Tiempo </a:t>
            </a:r>
            <a:r>
              <a:rPr lang="en-US" dirty="0" err="1"/>
              <a:t>aleatorio</a:t>
            </a:r>
            <a:r>
              <a:rPr lang="en-US" dirty="0"/>
              <a:t> entre 15 a 30 min</a:t>
            </a:r>
            <a:br>
              <a:rPr lang="en-US" dirty="0"/>
            </a:br>
            <a:endParaRPr lang="en-US" b="1" dirty="0"/>
          </a:p>
        </p:txBody>
      </p:sp>
      <p:pic>
        <p:nvPicPr>
          <p:cNvPr id="11" name="Imagen 10">
            <a:extLst>
              <a:ext uri="{FF2B5EF4-FFF2-40B4-BE49-F238E27FC236}">
                <a16:creationId xmlns:a16="http://schemas.microsoft.com/office/drawing/2014/main" id="{44E26284-636F-40D8-8AAA-F0CB32A8206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1787" t="-1" r="2860" b="50612"/>
          <a:stretch/>
        </p:blipFill>
        <p:spPr>
          <a:xfrm>
            <a:off x="3123315" y="1809160"/>
            <a:ext cx="2852955" cy="2227060"/>
          </a:xfrm>
          <a:prstGeom prst="rect">
            <a:avLst/>
          </a:prstGeom>
        </p:spPr>
      </p:pic>
      <p:pic>
        <p:nvPicPr>
          <p:cNvPr id="12" name="Imagen 11">
            <a:extLst>
              <a:ext uri="{FF2B5EF4-FFF2-40B4-BE49-F238E27FC236}">
                <a16:creationId xmlns:a16="http://schemas.microsoft.com/office/drawing/2014/main" id="{B70A25A0-2FF6-46A6-AF00-953198CF476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20055" t="1" r="17758" b="50227"/>
          <a:stretch/>
        </p:blipFill>
        <p:spPr>
          <a:xfrm>
            <a:off x="6307457" y="1787346"/>
            <a:ext cx="2690755" cy="2248874"/>
          </a:xfrm>
          <a:prstGeom prst="rect">
            <a:avLst/>
          </a:prstGeom>
        </p:spPr>
      </p:pic>
      <p:sp>
        <p:nvSpPr>
          <p:cNvPr id="13" name="CuadroTexto 12">
            <a:extLst>
              <a:ext uri="{FF2B5EF4-FFF2-40B4-BE49-F238E27FC236}">
                <a16:creationId xmlns:a16="http://schemas.microsoft.com/office/drawing/2014/main" id="{E183C18B-D8DE-4087-89F4-A1508C8DDB82}"/>
              </a:ext>
            </a:extLst>
          </p:cNvPr>
          <p:cNvSpPr txBox="1"/>
          <p:nvPr/>
        </p:nvSpPr>
        <p:spPr>
          <a:xfrm>
            <a:off x="3043149" y="1368848"/>
            <a:ext cx="2814001" cy="369332"/>
          </a:xfrm>
          <a:prstGeom prst="rect">
            <a:avLst/>
          </a:prstGeom>
          <a:noFill/>
          <a:ln>
            <a:noFill/>
          </a:ln>
        </p:spPr>
        <p:txBody>
          <a:bodyPr wrap="square" rtlCol="0">
            <a:spAutoFit/>
          </a:bodyPr>
          <a:lstStyle/>
          <a:p>
            <a:r>
              <a:rPr lang="en-US" b="1" dirty="0"/>
              <a:t>Gofrado sin </a:t>
            </a:r>
            <a:r>
              <a:rPr lang="en-US" b="1" dirty="0" err="1"/>
              <a:t>sincronización</a:t>
            </a:r>
            <a:endParaRPr lang="en-US" b="1" dirty="0"/>
          </a:p>
        </p:txBody>
      </p:sp>
      <p:sp>
        <p:nvSpPr>
          <p:cNvPr id="14" name="CuadroTexto 13">
            <a:extLst>
              <a:ext uri="{FF2B5EF4-FFF2-40B4-BE49-F238E27FC236}">
                <a16:creationId xmlns:a16="http://schemas.microsoft.com/office/drawing/2014/main" id="{8E16300E-55A0-4998-A5A9-E42DFBC3C9B6}"/>
              </a:ext>
            </a:extLst>
          </p:cNvPr>
          <p:cNvSpPr txBox="1"/>
          <p:nvPr/>
        </p:nvSpPr>
        <p:spPr>
          <a:xfrm>
            <a:off x="6267559" y="1368848"/>
            <a:ext cx="2905238" cy="369332"/>
          </a:xfrm>
          <a:prstGeom prst="rect">
            <a:avLst/>
          </a:prstGeom>
          <a:solidFill>
            <a:schemeClr val="bg1"/>
          </a:solidFill>
          <a:ln>
            <a:noFill/>
          </a:ln>
        </p:spPr>
        <p:txBody>
          <a:bodyPr wrap="square" rtlCol="0">
            <a:spAutoFit/>
          </a:bodyPr>
          <a:lstStyle/>
          <a:p>
            <a:r>
              <a:rPr lang="en-US" b="1" dirty="0"/>
              <a:t>Gofrado con </a:t>
            </a:r>
            <a:r>
              <a:rPr lang="en-US" b="1" dirty="0" err="1"/>
              <a:t>sincronización</a:t>
            </a:r>
            <a:endParaRPr lang="en-US" b="1" dirty="0"/>
          </a:p>
        </p:txBody>
      </p:sp>
      <p:pic>
        <p:nvPicPr>
          <p:cNvPr id="3" name="Imagen 2">
            <a:extLst>
              <a:ext uri="{FF2B5EF4-FFF2-40B4-BE49-F238E27FC236}">
                <a16:creationId xmlns:a16="http://schemas.microsoft.com/office/drawing/2014/main" id="{9786671B-FA75-4D0B-9CC8-268255225F78}"/>
              </a:ext>
            </a:extLst>
          </p:cNvPr>
          <p:cNvPicPr>
            <a:picLocks noChangeAspect="1"/>
          </p:cNvPicPr>
          <p:nvPr/>
        </p:nvPicPr>
        <p:blipFill>
          <a:blip r:embed="rId7"/>
          <a:stretch>
            <a:fillRect/>
          </a:stretch>
        </p:blipFill>
        <p:spPr>
          <a:xfrm>
            <a:off x="3777369" y="4505451"/>
            <a:ext cx="5060175" cy="2118773"/>
          </a:xfrm>
          <a:prstGeom prst="rect">
            <a:avLst/>
          </a:prstGeom>
        </p:spPr>
      </p:pic>
      <p:sp>
        <p:nvSpPr>
          <p:cNvPr id="22" name="CuadroTexto 21">
            <a:extLst>
              <a:ext uri="{FF2B5EF4-FFF2-40B4-BE49-F238E27FC236}">
                <a16:creationId xmlns:a16="http://schemas.microsoft.com/office/drawing/2014/main" id="{2D9A522C-7B95-4652-AD2E-54679AC73643}"/>
              </a:ext>
            </a:extLst>
          </p:cNvPr>
          <p:cNvSpPr txBox="1"/>
          <p:nvPr/>
        </p:nvSpPr>
        <p:spPr>
          <a:xfrm>
            <a:off x="5641973" y="4136119"/>
            <a:ext cx="2814001" cy="369332"/>
          </a:xfrm>
          <a:prstGeom prst="rect">
            <a:avLst/>
          </a:prstGeom>
          <a:noFill/>
          <a:ln>
            <a:noFill/>
          </a:ln>
        </p:spPr>
        <p:txBody>
          <a:bodyPr wrap="square" rtlCol="0">
            <a:spAutoFit/>
          </a:bodyPr>
          <a:lstStyle/>
          <a:p>
            <a:r>
              <a:rPr lang="en-US" b="1" dirty="0"/>
              <a:t>Toma de </a:t>
            </a:r>
            <a:r>
              <a:rPr lang="en-US" b="1" dirty="0" err="1"/>
              <a:t>datos</a:t>
            </a:r>
            <a:endParaRPr lang="en-US" b="1" dirty="0"/>
          </a:p>
        </p:txBody>
      </p:sp>
    </p:spTree>
    <p:extLst>
      <p:ext uri="{BB962C8B-B14F-4D97-AF65-F5344CB8AC3E}">
        <p14:creationId xmlns:p14="http://schemas.microsoft.com/office/powerpoint/2010/main" val="20603123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784135" y="-123449"/>
            <a:ext cx="9785823" cy="1346897"/>
          </a:xfrm>
        </p:spPr>
        <p:txBody>
          <a:bodyPr/>
          <a:lstStyle/>
          <a:p>
            <a:r>
              <a:rPr lang="es-MX" sz="5400" dirty="0"/>
              <a:t>Análisis de resultados </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28" name="CuadroTexto 27">
            <a:extLst>
              <a:ext uri="{FF2B5EF4-FFF2-40B4-BE49-F238E27FC236}">
                <a16:creationId xmlns:a16="http://schemas.microsoft.com/office/drawing/2014/main" id="{3FFE6D79-B259-434F-90D0-FFAD54E28F36}"/>
              </a:ext>
            </a:extLst>
          </p:cNvPr>
          <p:cNvSpPr txBox="1"/>
          <p:nvPr/>
        </p:nvSpPr>
        <p:spPr>
          <a:xfrm>
            <a:off x="1433147" y="958424"/>
            <a:ext cx="3212013" cy="369332"/>
          </a:xfrm>
          <a:prstGeom prst="rect">
            <a:avLst/>
          </a:prstGeom>
          <a:noFill/>
        </p:spPr>
        <p:txBody>
          <a:bodyPr wrap="square" rtlCol="0">
            <a:spAutoFit/>
          </a:bodyPr>
          <a:lstStyle/>
          <a:p>
            <a:pPr algn="ctr"/>
            <a:r>
              <a:rPr lang="es-MX" b="1" dirty="0"/>
              <a:t>Incremento de producción </a:t>
            </a:r>
          </a:p>
        </p:txBody>
      </p:sp>
      <p:pic>
        <p:nvPicPr>
          <p:cNvPr id="3" name="Imagen 2"/>
          <p:cNvPicPr>
            <a:picLocks noChangeAspect="1"/>
          </p:cNvPicPr>
          <p:nvPr/>
        </p:nvPicPr>
        <p:blipFill>
          <a:blip r:embed="rId3"/>
          <a:stretch>
            <a:fillRect/>
          </a:stretch>
        </p:blipFill>
        <p:spPr>
          <a:xfrm>
            <a:off x="2404910" y="1502781"/>
            <a:ext cx="7741981" cy="4451009"/>
          </a:xfrm>
          <a:prstGeom prst="rect">
            <a:avLst/>
          </a:prstGeom>
        </p:spPr>
      </p:pic>
      <p:sp>
        <p:nvSpPr>
          <p:cNvPr id="5" name="Rectángulo 4"/>
          <p:cNvSpPr/>
          <p:nvPr/>
        </p:nvSpPr>
        <p:spPr>
          <a:xfrm>
            <a:off x="7187381" y="1858297"/>
            <a:ext cx="865238" cy="447024"/>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p:cNvSpPr txBox="1"/>
          <p:nvPr/>
        </p:nvSpPr>
        <p:spPr>
          <a:xfrm>
            <a:off x="8052619" y="1897143"/>
            <a:ext cx="755335" cy="307777"/>
          </a:xfrm>
          <a:prstGeom prst="rect">
            <a:avLst/>
          </a:prstGeom>
          <a:noFill/>
        </p:spPr>
        <p:txBody>
          <a:bodyPr wrap="none" rtlCol="0">
            <a:spAutoFit/>
          </a:bodyPr>
          <a:lstStyle/>
          <a:p>
            <a:r>
              <a:rPr lang="es-ES" sz="1400" dirty="0" smtClean="0"/>
              <a:t>Mínimo</a:t>
            </a:r>
            <a:endParaRPr lang="en-US" dirty="0"/>
          </a:p>
        </p:txBody>
      </p:sp>
      <p:sp>
        <p:nvSpPr>
          <p:cNvPr id="16" name="Rectángulo 15"/>
          <p:cNvSpPr/>
          <p:nvPr/>
        </p:nvSpPr>
        <p:spPr>
          <a:xfrm>
            <a:off x="8072742" y="2800964"/>
            <a:ext cx="865238" cy="4470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adroTexto 17"/>
          <p:cNvSpPr txBox="1"/>
          <p:nvPr/>
        </p:nvSpPr>
        <p:spPr>
          <a:xfrm>
            <a:off x="8148981" y="2493187"/>
            <a:ext cx="788999" cy="307777"/>
          </a:xfrm>
          <a:prstGeom prst="rect">
            <a:avLst/>
          </a:prstGeom>
          <a:noFill/>
        </p:spPr>
        <p:txBody>
          <a:bodyPr wrap="none" rtlCol="0">
            <a:spAutoFit/>
          </a:bodyPr>
          <a:lstStyle/>
          <a:p>
            <a:r>
              <a:rPr lang="es-ES" sz="1400" dirty="0" smtClean="0"/>
              <a:t>Máximo</a:t>
            </a:r>
            <a:endParaRPr lang="en-US" dirty="0"/>
          </a:p>
        </p:txBody>
      </p:sp>
    </p:spTree>
    <p:extLst>
      <p:ext uri="{BB962C8B-B14F-4D97-AF65-F5344CB8AC3E}">
        <p14:creationId xmlns:p14="http://schemas.microsoft.com/office/powerpoint/2010/main" val="248258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6" grpId="0" animBg="1"/>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784135" y="-123449"/>
            <a:ext cx="9785823" cy="1346897"/>
          </a:xfrm>
        </p:spPr>
        <p:txBody>
          <a:bodyPr/>
          <a:lstStyle/>
          <a:p>
            <a:r>
              <a:rPr lang="es-MX" sz="5400" dirty="0"/>
              <a:t>Análisis de resultados </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28" name="CuadroTexto 27">
            <a:extLst>
              <a:ext uri="{FF2B5EF4-FFF2-40B4-BE49-F238E27FC236}">
                <a16:creationId xmlns:a16="http://schemas.microsoft.com/office/drawing/2014/main" id="{3FFE6D79-B259-434F-90D0-FFAD54E28F36}"/>
              </a:ext>
            </a:extLst>
          </p:cNvPr>
          <p:cNvSpPr txBox="1"/>
          <p:nvPr/>
        </p:nvSpPr>
        <p:spPr>
          <a:xfrm>
            <a:off x="1433147" y="981019"/>
            <a:ext cx="4504698" cy="369332"/>
          </a:xfrm>
          <a:prstGeom prst="rect">
            <a:avLst/>
          </a:prstGeom>
          <a:noFill/>
        </p:spPr>
        <p:txBody>
          <a:bodyPr wrap="square" rtlCol="0">
            <a:spAutoFit/>
          </a:bodyPr>
          <a:lstStyle/>
          <a:p>
            <a:pPr algn="ctr"/>
            <a:r>
              <a:rPr lang="es-MX" b="1" dirty="0"/>
              <a:t>Disminución de tiempo de producción</a:t>
            </a:r>
          </a:p>
        </p:txBody>
      </p:sp>
      <p:pic>
        <p:nvPicPr>
          <p:cNvPr id="6" name="Imagen 5">
            <a:extLst>
              <a:ext uri="{FF2B5EF4-FFF2-40B4-BE49-F238E27FC236}">
                <a16:creationId xmlns:a16="http://schemas.microsoft.com/office/drawing/2014/main" id="{0329A7F6-8C31-4D75-AE26-C86B377201F7}"/>
              </a:ext>
            </a:extLst>
          </p:cNvPr>
          <p:cNvPicPr>
            <a:picLocks noChangeAspect="1"/>
          </p:cNvPicPr>
          <p:nvPr/>
        </p:nvPicPr>
        <p:blipFill>
          <a:blip r:embed="rId3"/>
          <a:stretch>
            <a:fillRect/>
          </a:stretch>
        </p:blipFill>
        <p:spPr>
          <a:xfrm>
            <a:off x="2202219" y="1502781"/>
            <a:ext cx="9106483" cy="5032530"/>
          </a:xfrm>
          <a:prstGeom prst="rect">
            <a:avLst/>
          </a:prstGeom>
        </p:spPr>
      </p:pic>
      <p:sp>
        <p:nvSpPr>
          <p:cNvPr id="8" name="Rectángulo 7">
            <a:extLst>
              <a:ext uri="{FF2B5EF4-FFF2-40B4-BE49-F238E27FC236}">
                <a16:creationId xmlns:a16="http://schemas.microsoft.com/office/drawing/2014/main" id="{368C7AF4-A2E3-4F0A-AF59-B0C4305E3F7E}"/>
              </a:ext>
            </a:extLst>
          </p:cNvPr>
          <p:cNvSpPr/>
          <p:nvPr/>
        </p:nvSpPr>
        <p:spPr>
          <a:xfrm>
            <a:off x="6895323" y="2239347"/>
            <a:ext cx="839755" cy="62981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049505A6-052D-445F-A89F-22400D880382}"/>
              </a:ext>
            </a:extLst>
          </p:cNvPr>
          <p:cNvSpPr/>
          <p:nvPr/>
        </p:nvSpPr>
        <p:spPr>
          <a:xfrm>
            <a:off x="3436776" y="2825650"/>
            <a:ext cx="839755" cy="6298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a:extLst>
              <a:ext uri="{FF2B5EF4-FFF2-40B4-BE49-F238E27FC236}">
                <a16:creationId xmlns:a16="http://schemas.microsoft.com/office/drawing/2014/main" id="{9D408C30-BCBA-4BF1-BBC6-11D68E72A386}"/>
              </a:ext>
            </a:extLst>
          </p:cNvPr>
          <p:cNvSpPr txBox="1"/>
          <p:nvPr/>
        </p:nvSpPr>
        <p:spPr>
          <a:xfrm>
            <a:off x="1621553" y="2103104"/>
            <a:ext cx="4504698" cy="646331"/>
          </a:xfrm>
          <a:prstGeom prst="rect">
            <a:avLst/>
          </a:prstGeom>
          <a:noFill/>
        </p:spPr>
        <p:txBody>
          <a:bodyPr wrap="square" rtlCol="0">
            <a:spAutoFit/>
          </a:bodyPr>
          <a:lstStyle/>
          <a:p>
            <a:pPr algn="ctr"/>
            <a:r>
              <a:rPr lang="es-MX" b="1" dirty="0"/>
              <a:t>Mínimo</a:t>
            </a:r>
            <a:br>
              <a:rPr lang="es-MX" b="1" dirty="0"/>
            </a:br>
            <a:r>
              <a:rPr lang="es-MX" b="1" dirty="0"/>
              <a:t>15 min</a:t>
            </a:r>
          </a:p>
        </p:txBody>
      </p:sp>
      <p:sp>
        <p:nvSpPr>
          <p:cNvPr id="13" name="CuadroTexto 12">
            <a:extLst>
              <a:ext uri="{FF2B5EF4-FFF2-40B4-BE49-F238E27FC236}">
                <a16:creationId xmlns:a16="http://schemas.microsoft.com/office/drawing/2014/main" id="{5DBB70FC-80DB-4A87-B47E-2FE8582C0958}"/>
              </a:ext>
            </a:extLst>
          </p:cNvPr>
          <p:cNvSpPr txBox="1"/>
          <p:nvPr/>
        </p:nvSpPr>
        <p:spPr>
          <a:xfrm>
            <a:off x="4212778" y="1950674"/>
            <a:ext cx="4504698" cy="646331"/>
          </a:xfrm>
          <a:prstGeom prst="rect">
            <a:avLst/>
          </a:prstGeom>
          <a:noFill/>
        </p:spPr>
        <p:txBody>
          <a:bodyPr wrap="square" rtlCol="0">
            <a:spAutoFit/>
          </a:bodyPr>
          <a:lstStyle/>
          <a:p>
            <a:pPr algn="ctr"/>
            <a:r>
              <a:rPr lang="es-MX" b="1" dirty="0"/>
              <a:t>Máximo</a:t>
            </a:r>
            <a:br>
              <a:rPr lang="es-MX" b="1" dirty="0"/>
            </a:br>
            <a:r>
              <a:rPr lang="es-MX" b="1" dirty="0"/>
              <a:t>35 min</a:t>
            </a:r>
          </a:p>
        </p:txBody>
      </p:sp>
    </p:spTree>
    <p:extLst>
      <p:ext uri="{BB962C8B-B14F-4D97-AF65-F5344CB8AC3E}">
        <p14:creationId xmlns:p14="http://schemas.microsoft.com/office/powerpoint/2010/main" val="469220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784135" y="-123449"/>
            <a:ext cx="9785823" cy="1346897"/>
          </a:xfrm>
        </p:spPr>
        <p:txBody>
          <a:bodyPr/>
          <a:lstStyle/>
          <a:p>
            <a:r>
              <a:rPr lang="es-MX" sz="5400" dirty="0"/>
              <a:t>Análisis de resultados </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28" name="CuadroTexto 27">
            <a:extLst>
              <a:ext uri="{FF2B5EF4-FFF2-40B4-BE49-F238E27FC236}">
                <a16:creationId xmlns:a16="http://schemas.microsoft.com/office/drawing/2014/main" id="{3FFE6D79-B259-434F-90D0-FFAD54E28F36}"/>
              </a:ext>
            </a:extLst>
          </p:cNvPr>
          <p:cNvSpPr txBox="1"/>
          <p:nvPr/>
        </p:nvSpPr>
        <p:spPr>
          <a:xfrm>
            <a:off x="1532209" y="964137"/>
            <a:ext cx="4504698" cy="369332"/>
          </a:xfrm>
          <a:prstGeom prst="rect">
            <a:avLst/>
          </a:prstGeom>
          <a:noFill/>
        </p:spPr>
        <p:txBody>
          <a:bodyPr wrap="square" rtlCol="0">
            <a:spAutoFit/>
          </a:bodyPr>
          <a:lstStyle/>
          <a:p>
            <a:pPr algn="ctr"/>
            <a:r>
              <a:rPr lang="es-MX" b="1" dirty="0"/>
              <a:t>Disminución de desperdicios</a:t>
            </a:r>
          </a:p>
        </p:txBody>
      </p:sp>
      <p:pic>
        <p:nvPicPr>
          <p:cNvPr id="3" name="Imagen 2"/>
          <p:cNvPicPr>
            <a:picLocks noChangeAspect="1"/>
          </p:cNvPicPr>
          <p:nvPr/>
        </p:nvPicPr>
        <p:blipFill>
          <a:blip r:embed="rId3"/>
          <a:stretch>
            <a:fillRect/>
          </a:stretch>
        </p:blipFill>
        <p:spPr>
          <a:xfrm>
            <a:off x="2663349" y="1502781"/>
            <a:ext cx="7211063" cy="4290583"/>
          </a:xfrm>
          <a:prstGeom prst="rect">
            <a:avLst/>
          </a:prstGeom>
        </p:spPr>
      </p:pic>
      <p:sp>
        <p:nvSpPr>
          <p:cNvPr id="7" name="Rectángulo 6"/>
          <p:cNvSpPr/>
          <p:nvPr/>
        </p:nvSpPr>
        <p:spPr>
          <a:xfrm>
            <a:off x="5393844" y="3205621"/>
            <a:ext cx="865238" cy="447024"/>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p:cNvSpPr txBox="1"/>
          <p:nvPr/>
        </p:nvSpPr>
        <p:spPr>
          <a:xfrm>
            <a:off x="4709652" y="3275244"/>
            <a:ext cx="755335" cy="307777"/>
          </a:xfrm>
          <a:prstGeom prst="rect">
            <a:avLst/>
          </a:prstGeom>
          <a:noFill/>
        </p:spPr>
        <p:txBody>
          <a:bodyPr wrap="none" rtlCol="0">
            <a:spAutoFit/>
          </a:bodyPr>
          <a:lstStyle/>
          <a:p>
            <a:r>
              <a:rPr lang="es-ES" sz="1400" dirty="0" smtClean="0"/>
              <a:t>Mínimo</a:t>
            </a:r>
            <a:endParaRPr lang="en-US" dirty="0"/>
          </a:p>
        </p:txBody>
      </p:sp>
      <p:sp>
        <p:nvSpPr>
          <p:cNvPr id="9" name="Rectángulo 8"/>
          <p:cNvSpPr/>
          <p:nvPr/>
        </p:nvSpPr>
        <p:spPr>
          <a:xfrm>
            <a:off x="6268881" y="1858297"/>
            <a:ext cx="865238" cy="4470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adroTexto 9"/>
          <p:cNvSpPr txBox="1"/>
          <p:nvPr/>
        </p:nvSpPr>
        <p:spPr>
          <a:xfrm>
            <a:off x="5479881" y="1892536"/>
            <a:ext cx="788999" cy="307777"/>
          </a:xfrm>
          <a:prstGeom prst="rect">
            <a:avLst/>
          </a:prstGeom>
          <a:noFill/>
        </p:spPr>
        <p:txBody>
          <a:bodyPr wrap="none" rtlCol="0">
            <a:spAutoFit/>
          </a:bodyPr>
          <a:lstStyle/>
          <a:p>
            <a:r>
              <a:rPr lang="es-ES" sz="1400" dirty="0" smtClean="0"/>
              <a:t>Máximo</a:t>
            </a:r>
            <a:endParaRPr lang="en-US" dirty="0"/>
          </a:p>
        </p:txBody>
      </p:sp>
    </p:spTree>
    <p:extLst>
      <p:ext uri="{BB962C8B-B14F-4D97-AF65-F5344CB8AC3E}">
        <p14:creationId xmlns:p14="http://schemas.microsoft.com/office/powerpoint/2010/main" val="113068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6879449" y="155884"/>
            <a:ext cx="5699772" cy="1346897"/>
          </a:xfrm>
        </p:spPr>
        <p:txBody>
          <a:bodyPr/>
          <a:lstStyle/>
          <a:p>
            <a:r>
              <a:rPr lang="es-MX" dirty="0"/>
              <a:t>Análisis Económico-Financiero</a:t>
            </a:r>
          </a:p>
        </p:txBody>
      </p:sp>
      <p:sp>
        <p:nvSpPr>
          <p:cNvPr id="6" name="Marcador de contenido 2">
            <a:extLst>
              <a:ext uri="{FF2B5EF4-FFF2-40B4-BE49-F238E27FC236}">
                <a16:creationId xmlns:a16="http://schemas.microsoft.com/office/drawing/2014/main" id="{F0F43AAF-8884-4D50-A014-83DA98D55AD2}"/>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b="1" u="sng">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19" name="CuadroTexto 18">
            <a:extLst>
              <a:ext uri="{FF2B5EF4-FFF2-40B4-BE49-F238E27FC236}">
                <a16:creationId xmlns:a16="http://schemas.microsoft.com/office/drawing/2014/main" id="{C27070DF-230B-40DF-B1D1-6C0A08ED532C}"/>
              </a:ext>
            </a:extLst>
          </p:cNvPr>
          <p:cNvSpPr txBox="1"/>
          <p:nvPr/>
        </p:nvSpPr>
        <p:spPr>
          <a:xfrm>
            <a:off x="7835231" y="1502781"/>
            <a:ext cx="5064929" cy="369332"/>
          </a:xfrm>
          <a:prstGeom prst="rect">
            <a:avLst/>
          </a:prstGeom>
          <a:noFill/>
        </p:spPr>
        <p:txBody>
          <a:bodyPr wrap="square" rtlCol="0">
            <a:spAutoFit/>
          </a:bodyPr>
          <a:lstStyle/>
          <a:p>
            <a:r>
              <a:rPr lang="en-US" b="1" dirty="0" err="1"/>
              <a:t>Reducción</a:t>
            </a:r>
            <a:r>
              <a:rPr lang="en-US" b="1" dirty="0"/>
              <a:t> de </a:t>
            </a:r>
            <a:r>
              <a:rPr lang="en-US" b="1" dirty="0" err="1"/>
              <a:t>costos</a:t>
            </a:r>
            <a:r>
              <a:rPr lang="en-US" b="1" dirty="0"/>
              <a:t> </a:t>
            </a:r>
            <a:r>
              <a:rPr lang="en-US" b="1" dirty="0" err="1"/>
              <a:t>proyectada</a:t>
            </a:r>
            <a:endParaRPr lang="es-MX" b="1" dirty="0"/>
          </a:p>
        </p:txBody>
      </p:sp>
      <p:graphicFrame>
        <p:nvGraphicFramePr>
          <p:cNvPr id="16" name="Tabla 2">
            <a:extLst>
              <a:ext uri="{FF2B5EF4-FFF2-40B4-BE49-F238E27FC236}">
                <a16:creationId xmlns:a16="http://schemas.microsoft.com/office/drawing/2014/main" id="{531B2809-14A5-41AB-A4CE-3C9246518918}"/>
              </a:ext>
            </a:extLst>
          </p:cNvPr>
          <p:cNvGraphicFramePr>
            <a:graphicFrameLocks noGrp="1"/>
          </p:cNvGraphicFramePr>
          <p:nvPr>
            <p:extLst>
              <p:ext uri="{D42A27DB-BD31-4B8C-83A1-F6EECF244321}">
                <p14:modId xmlns:p14="http://schemas.microsoft.com/office/powerpoint/2010/main" val="333874180"/>
              </p:ext>
            </p:extLst>
          </p:nvPr>
        </p:nvGraphicFramePr>
        <p:xfrm>
          <a:off x="1724906" y="155884"/>
          <a:ext cx="5626099" cy="6370635"/>
        </p:xfrm>
        <a:graphic>
          <a:graphicData uri="http://schemas.openxmlformats.org/drawingml/2006/table">
            <a:tbl>
              <a:tblPr firstRow="1" bandRow="1">
                <a:tableStyleId>{5C22544A-7EE6-4342-B048-85BDC9FD1C3A}</a:tableStyleId>
              </a:tblPr>
              <a:tblGrid>
                <a:gridCol w="3415975">
                  <a:extLst>
                    <a:ext uri="{9D8B030D-6E8A-4147-A177-3AD203B41FA5}">
                      <a16:colId xmlns:a16="http://schemas.microsoft.com/office/drawing/2014/main" val="3034520735"/>
                    </a:ext>
                  </a:extLst>
                </a:gridCol>
                <a:gridCol w="1224131">
                  <a:extLst>
                    <a:ext uri="{9D8B030D-6E8A-4147-A177-3AD203B41FA5}">
                      <a16:colId xmlns:a16="http://schemas.microsoft.com/office/drawing/2014/main" val="3472794873"/>
                    </a:ext>
                  </a:extLst>
                </a:gridCol>
                <a:gridCol w="985993">
                  <a:extLst>
                    <a:ext uri="{9D8B030D-6E8A-4147-A177-3AD203B41FA5}">
                      <a16:colId xmlns:a16="http://schemas.microsoft.com/office/drawing/2014/main" val="3703306927"/>
                    </a:ext>
                  </a:extLst>
                </a:gridCol>
              </a:tblGrid>
              <a:tr h="351557">
                <a:tc gridSpan="3">
                  <a:txBody>
                    <a:bodyPr/>
                    <a:lstStyle/>
                    <a:p>
                      <a:pPr algn="ctr"/>
                      <a:r>
                        <a:rPr lang="en-US" sz="1800" dirty="0"/>
                        <a:t>Costo por </a:t>
                      </a:r>
                      <a:r>
                        <a:rPr lang="en-US" sz="1800" dirty="0" err="1"/>
                        <a:t>maquinaria</a:t>
                      </a:r>
                      <a:endParaRPr lang="es-MX" sz="1800" dirty="0"/>
                    </a:p>
                  </a:txBody>
                  <a:tcPr>
                    <a:solidFill>
                      <a:schemeClr val="accent1"/>
                    </a:solidFill>
                  </a:tcPr>
                </a:tc>
                <a:tc hMerge="1">
                  <a:txBody>
                    <a:bodyPr/>
                    <a:lstStyle/>
                    <a:p>
                      <a:endParaRPr lang="es-MX" dirty="0"/>
                    </a:p>
                  </a:txBody>
                  <a:tcPr/>
                </a:tc>
                <a:tc hMerge="1">
                  <a:txBody>
                    <a:bodyPr/>
                    <a:lstStyle/>
                    <a:p>
                      <a:endParaRPr lang="es-MX"/>
                    </a:p>
                  </a:txBody>
                  <a:tcPr/>
                </a:tc>
                <a:extLst>
                  <a:ext uri="{0D108BD9-81ED-4DB2-BD59-A6C34878D82A}">
                    <a16:rowId xmlns:a16="http://schemas.microsoft.com/office/drawing/2014/main" val="4134005500"/>
                  </a:ext>
                </a:extLst>
              </a:tr>
              <a:tr h="351557">
                <a:tc>
                  <a:txBody>
                    <a:bodyPr/>
                    <a:lstStyle/>
                    <a:p>
                      <a:r>
                        <a:rPr lang="en-US" sz="1600" dirty="0"/>
                        <a:t>Tiempo mensual </a:t>
                      </a:r>
                      <a:r>
                        <a:rPr lang="en-US" sz="1600" dirty="0" err="1"/>
                        <a:t>ahorrado</a:t>
                      </a:r>
                      <a:endParaRPr lang="es-MX" sz="1600" dirty="0"/>
                    </a:p>
                  </a:txBody>
                  <a:tcPr/>
                </a:tc>
                <a:tc>
                  <a:txBody>
                    <a:bodyPr/>
                    <a:lstStyle/>
                    <a:p>
                      <a:r>
                        <a:rPr lang="en-US" sz="1600" dirty="0"/>
                        <a:t>7.72</a:t>
                      </a:r>
                      <a:endParaRPr lang="es-MX" sz="1600" dirty="0"/>
                    </a:p>
                  </a:txBody>
                  <a:tcPr/>
                </a:tc>
                <a:tc>
                  <a:txBody>
                    <a:bodyPr/>
                    <a:lstStyle/>
                    <a:p>
                      <a:r>
                        <a:rPr lang="en-US" sz="1600" dirty="0"/>
                        <a:t>h/mes</a:t>
                      </a:r>
                      <a:endParaRPr lang="es-MX" sz="1600" dirty="0"/>
                    </a:p>
                  </a:txBody>
                  <a:tcPr/>
                </a:tc>
                <a:extLst>
                  <a:ext uri="{0D108BD9-81ED-4DB2-BD59-A6C34878D82A}">
                    <a16:rowId xmlns:a16="http://schemas.microsoft.com/office/drawing/2014/main" val="3636996370"/>
                  </a:ext>
                </a:extLst>
              </a:tr>
              <a:tr h="351557">
                <a:tc>
                  <a:txBody>
                    <a:bodyPr/>
                    <a:lstStyle/>
                    <a:p>
                      <a:r>
                        <a:rPr lang="en-US" sz="1600" dirty="0"/>
                        <a:t>Costo por hora </a:t>
                      </a:r>
                      <a:r>
                        <a:rPr lang="en-US" sz="1600" dirty="0" err="1"/>
                        <a:t>máquina</a:t>
                      </a:r>
                      <a:r>
                        <a:rPr lang="en-US" sz="1600" dirty="0"/>
                        <a:t> </a:t>
                      </a:r>
                      <a:r>
                        <a:rPr lang="en-US" sz="1600" dirty="0" err="1"/>
                        <a:t>Línea</a:t>
                      </a:r>
                      <a:r>
                        <a:rPr lang="en-US" sz="1600" dirty="0"/>
                        <a:t> 2</a:t>
                      </a:r>
                      <a:endParaRPr lang="es-MX" sz="1600" dirty="0"/>
                    </a:p>
                  </a:txBody>
                  <a:tcPr/>
                </a:tc>
                <a:tc>
                  <a:txBody>
                    <a:bodyPr/>
                    <a:lstStyle/>
                    <a:p>
                      <a:r>
                        <a:rPr lang="en-US" sz="1600" dirty="0"/>
                        <a:t>147</a:t>
                      </a:r>
                      <a:endParaRPr lang="es-MX" sz="1600" dirty="0"/>
                    </a:p>
                  </a:txBody>
                  <a:tcPr/>
                </a:tc>
                <a:tc>
                  <a:txBody>
                    <a:bodyPr/>
                    <a:lstStyle/>
                    <a:p>
                      <a:r>
                        <a:rPr lang="en-US" sz="1600" dirty="0"/>
                        <a:t>$/h</a:t>
                      </a:r>
                      <a:endParaRPr lang="es-MX" sz="1600" dirty="0"/>
                    </a:p>
                  </a:txBody>
                  <a:tcPr/>
                </a:tc>
                <a:extLst>
                  <a:ext uri="{0D108BD9-81ED-4DB2-BD59-A6C34878D82A}">
                    <a16:rowId xmlns:a16="http://schemas.microsoft.com/office/drawing/2014/main" val="955159509"/>
                  </a:ext>
                </a:extLst>
              </a:tr>
              <a:tr h="351557">
                <a:tc>
                  <a:txBody>
                    <a:bodyPr/>
                    <a:lstStyle/>
                    <a:p>
                      <a:r>
                        <a:rPr lang="en-US" sz="1600" dirty="0"/>
                        <a:t>Ahorro mensual</a:t>
                      </a:r>
                      <a:endParaRPr lang="es-MX" sz="1600" dirty="0"/>
                    </a:p>
                  </a:txBody>
                  <a:tcPr/>
                </a:tc>
                <a:tc>
                  <a:txBody>
                    <a:bodyPr/>
                    <a:lstStyle/>
                    <a:p>
                      <a:r>
                        <a:rPr lang="en-US" sz="1600" dirty="0"/>
                        <a:t>1 135.00</a:t>
                      </a:r>
                      <a:endParaRPr lang="es-MX" sz="1600" dirty="0"/>
                    </a:p>
                  </a:txBody>
                  <a:tcPr/>
                </a:tc>
                <a:tc>
                  <a:txBody>
                    <a:bodyPr/>
                    <a:lstStyle/>
                    <a:p>
                      <a:r>
                        <a:rPr lang="en-US" sz="1600" dirty="0"/>
                        <a:t>$/mes</a:t>
                      </a:r>
                      <a:endParaRPr lang="es-MX" sz="1600" dirty="0"/>
                    </a:p>
                  </a:txBody>
                  <a:tcPr/>
                </a:tc>
                <a:extLst>
                  <a:ext uri="{0D108BD9-81ED-4DB2-BD59-A6C34878D82A}">
                    <a16:rowId xmlns:a16="http://schemas.microsoft.com/office/drawing/2014/main" val="1697842246"/>
                  </a:ext>
                </a:extLst>
              </a:tr>
              <a:tr h="351557">
                <a:tc>
                  <a:txBody>
                    <a:bodyPr/>
                    <a:lstStyle/>
                    <a:p>
                      <a:r>
                        <a:rPr lang="en-US" sz="1600" dirty="0"/>
                        <a:t>Ahorro anual</a:t>
                      </a:r>
                      <a:endParaRPr lang="es-MX" sz="1600" dirty="0"/>
                    </a:p>
                  </a:txBody>
                  <a:tcPr/>
                </a:tc>
                <a:tc>
                  <a:txBody>
                    <a:bodyPr/>
                    <a:lstStyle/>
                    <a:p>
                      <a:r>
                        <a:rPr lang="en-US" sz="1600" dirty="0"/>
                        <a:t>13 620.03</a:t>
                      </a:r>
                      <a:endParaRPr lang="es-MX" sz="1600" dirty="0"/>
                    </a:p>
                  </a:txBody>
                  <a:tcPr/>
                </a:tc>
                <a:tc>
                  <a:txBody>
                    <a:bodyPr/>
                    <a:lstStyle/>
                    <a:p>
                      <a:r>
                        <a:rPr lang="en-US" sz="1600" dirty="0"/>
                        <a:t>$/año</a:t>
                      </a:r>
                      <a:endParaRPr lang="es-MX" sz="1600" dirty="0"/>
                    </a:p>
                  </a:txBody>
                  <a:tcPr/>
                </a:tc>
                <a:extLst>
                  <a:ext uri="{0D108BD9-81ED-4DB2-BD59-A6C34878D82A}">
                    <a16:rowId xmlns:a16="http://schemas.microsoft.com/office/drawing/2014/main" val="3373822606"/>
                  </a:ext>
                </a:extLst>
              </a:tr>
              <a:tr h="351557">
                <a:tc gridSpan="3">
                  <a:txBody>
                    <a:bodyPr/>
                    <a:lstStyle/>
                    <a:p>
                      <a:pPr algn="ctr"/>
                      <a:r>
                        <a:rPr lang="en-US" sz="1800" b="1" dirty="0">
                          <a:solidFill>
                            <a:schemeClr val="bg1"/>
                          </a:solidFill>
                        </a:rPr>
                        <a:t>Costo de mano de </a:t>
                      </a:r>
                      <a:r>
                        <a:rPr lang="en-US" sz="1800" b="1" dirty="0" err="1">
                          <a:solidFill>
                            <a:schemeClr val="bg1"/>
                          </a:solidFill>
                        </a:rPr>
                        <a:t>obra</a:t>
                      </a:r>
                      <a:endParaRPr lang="es-MX" sz="1800" b="1" dirty="0">
                        <a:solidFill>
                          <a:schemeClr val="bg1"/>
                        </a:solidFill>
                      </a:endParaRPr>
                    </a:p>
                  </a:txBody>
                  <a:tcPr>
                    <a:solidFill>
                      <a:schemeClr val="accent1"/>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526168012"/>
                  </a:ext>
                </a:extLst>
              </a:tr>
              <a:tr h="351557">
                <a:tc>
                  <a:txBody>
                    <a:bodyPr/>
                    <a:lstStyle/>
                    <a:p>
                      <a:r>
                        <a:rPr lang="en-US" sz="1600" dirty="0" err="1"/>
                        <a:t>Sueldo</a:t>
                      </a:r>
                      <a:endParaRPr lang="es-MX" sz="1600" dirty="0"/>
                    </a:p>
                  </a:txBody>
                  <a:tcPr/>
                </a:tc>
                <a:tc>
                  <a:txBody>
                    <a:bodyPr/>
                    <a:lstStyle/>
                    <a:p>
                      <a:r>
                        <a:rPr lang="en-US" sz="1600" dirty="0"/>
                        <a:t>657.00</a:t>
                      </a:r>
                      <a:endParaRPr lang="es-MX" sz="1600" dirty="0"/>
                    </a:p>
                  </a:txBody>
                  <a:tcPr/>
                </a:tc>
                <a:tc>
                  <a:txBody>
                    <a:bodyPr/>
                    <a:lstStyle/>
                    <a:p>
                      <a:r>
                        <a:rPr lang="en-US" sz="1600" dirty="0"/>
                        <a:t>$/mes</a:t>
                      </a:r>
                      <a:endParaRPr lang="es-MX" sz="1600" dirty="0"/>
                    </a:p>
                  </a:txBody>
                  <a:tcPr/>
                </a:tc>
                <a:extLst>
                  <a:ext uri="{0D108BD9-81ED-4DB2-BD59-A6C34878D82A}">
                    <a16:rowId xmlns:a16="http://schemas.microsoft.com/office/drawing/2014/main" val="1801818508"/>
                  </a:ext>
                </a:extLst>
              </a:tr>
              <a:tr h="351557">
                <a:tc>
                  <a:txBody>
                    <a:bodyPr/>
                    <a:lstStyle/>
                    <a:p>
                      <a:r>
                        <a:rPr lang="en-US" sz="1600" dirty="0"/>
                        <a:t>Operarios involucrados </a:t>
                      </a:r>
                      <a:r>
                        <a:rPr lang="en-US" sz="1600" dirty="0" err="1"/>
                        <a:t>en</a:t>
                      </a:r>
                      <a:r>
                        <a:rPr lang="en-US" sz="1600" dirty="0"/>
                        <a:t> laminación</a:t>
                      </a:r>
                      <a:endParaRPr lang="es-MX" sz="1600" dirty="0"/>
                    </a:p>
                  </a:txBody>
                  <a:tcPr/>
                </a:tc>
                <a:tc>
                  <a:txBody>
                    <a:bodyPr/>
                    <a:lstStyle/>
                    <a:p>
                      <a:r>
                        <a:rPr lang="en-US" sz="1600" dirty="0"/>
                        <a:t>4.00</a:t>
                      </a:r>
                      <a:endParaRPr lang="es-MX" sz="1600" dirty="0"/>
                    </a:p>
                  </a:txBody>
                  <a:tcPr/>
                </a:tc>
                <a:tc>
                  <a:txBody>
                    <a:bodyPr/>
                    <a:lstStyle/>
                    <a:p>
                      <a:r>
                        <a:rPr lang="en-US" sz="1600" dirty="0"/>
                        <a:t>Personas</a:t>
                      </a:r>
                      <a:endParaRPr lang="es-MX" sz="1600" dirty="0"/>
                    </a:p>
                  </a:txBody>
                  <a:tcPr/>
                </a:tc>
                <a:extLst>
                  <a:ext uri="{0D108BD9-81ED-4DB2-BD59-A6C34878D82A}">
                    <a16:rowId xmlns:a16="http://schemas.microsoft.com/office/drawing/2014/main" val="1647148906"/>
                  </a:ext>
                </a:extLst>
              </a:tr>
              <a:tr h="351557">
                <a:tc>
                  <a:txBody>
                    <a:bodyPr/>
                    <a:lstStyle/>
                    <a:p>
                      <a:r>
                        <a:rPr lang="en-US" sz="1600" dirty="0"/>
                        <a:t>Horas mes</a:t>
                      </a:r>
                      <a:endParaRPr lang="es-MX" sz="1600" dirty="0"/>
                    </a:p>
                  </a:txBody>
                  <a:tcPr/>
                </a:tc>
                <a:tc>
                  <a:txBody>
                    <a:bodyPr/>
                    <a:lstStyle/>
                    <a:p>
                      <a:r>
                        <a:rPr lang="en-US" sz="1600" dirty="0"/>
                        <a:t>160.00</a:t>
                      </a:r>
                      <a:endParaRPr lang="es-MX" sz="1600" dirty="0"/>
                    </a:p>
                  </a:txBody>
                  <a:tcPr/>
                </a:tc>
                <a:tc>
                  <a:txBody>
                    <a:bodyPr/>
                    <a:lstStyle/>
                    <a:p>
                      <a:r>
                        <a:rPr lang="en-US" sz="1600" dirty="0"/>
                        <a:t>h/mes</a:t>
                      </a:r>
                      <a:endParaRPr lang="es-MX" sz="1600" dirty="0"/>
                    </a:p>
                  </a:txBody>
                  <a:tcPr/>
                </a:tc>
                <a:extLst>
                  <a:ext uri="{0D108BD9-81ED-4DB2-BD59-A6C34878D82A}">
                    <a16:rowId xmlns:a16="http://schemas.microsoft.com/office/drawing/2014/main" val="3789052028"/>
                  </a:ext>
                </a:extLst>
              </a:tr>
              <a:tr h="351557">
                <a:tc>
                  <a:txBody>
                    <a:bodyPr/>
                    <a:lstStyle/>
                    <a:p>
                      <a:r>
                        <a:rPr lang="en-US" sz="1600" dirty="0"/>
                        <a:t>Hora hombre</a:t>
                      </a:r>
                      <a:endParaRPr lang="es-MX" sz="1600" dirty="0"/>
                    </a:p>
                  </a:txBody>
                  <a:tcPr/>
                </a:tc>
                <a:tc>
                  <a:txBody>
                    <a:bodyPr/>
                    <a:lstStyle/>
                    <a:p>
                      <a:r>
                        <a:rPr lang="en-US" sz="1600" dirty="0"/>
                        <a:t>3.54</a:t>
                      </a:r>
                      <a:endParaRPr lang="es-MX" sz="1600" dirty="0"/>
                    </a:p>
                  </a:txBody>
                  <a:tcPr/>
                </a:tc>
                <a:tc>
                  <a:txBody>
                    <a:bodyPr/>
                    <a:lstStyle/>
                    <a:p>
                      <a:r>
                        <a:rPr lang="en-US" sz="1600" dirty="0"/>
                        <a:t>$/h</a:t>
                      </a:r>
                      <a:endParaRPr lang="es-MX" sz="1600" dirty="0"/>
                    </a:p>
                  </a:txBody>
                  <a:tcPr/>
                </a:tc>
                <a:extLst>
                  <a:ext uri="{0D108BD9-81ED-4DB2-BD59-A6C34878D82A}">
                    <a16:rowId xmlns:a16="http://schemas.microsoft.com/office/drawing/2014/main" val="491297341"/>
                  </a:ext>
                </a:extLst>
              </a:tr>
              <a:tr h="351557">
                <a:tc>
                  <a:txBody>
                    <a:bodyPr/>
                    <a:lstStyle/>
                    <a:p>
                      <a:r>
                        <a:rPr lang="en-US" sz="1600" dirty="0"/>
                        <a:t>Tiempo mensual </a:t>
                      </a:r>
                      <a:r>
                        <a:rPr lang="en-US" sz="1600" dirty="0" err="1"/>
                        <a:t>ahorrado</a:t>
                      </a:r>
                      <a:endParaRPr lang="es-MX" sz="1600" dirty="0"/>
                    </a:p>
                  </a:txBody>
                  <a:tcPr/>
                </a:tc>
                <a:tc>
                  <a:txBody>
                    <a:bodyPr/>
                    <a:lstStyle/>
                    <a:p>
                      <a:r>
                        <a:rPr lang="en-US" sz="1600" dirty="0"/>
                        <a:t>30.88</a:t>
                      </a:r>
                      <a:endParaRPr lang="es-MX" sz="1600" dirty="0"/>
                    </a:p>
                  </a:txBody>
                  <a:tcPr/>
                </a:tc>
                <a:tc>
                  <a:txBody>
                    <a:bodyPr/>
                    <a:lstStyle/>
                    <a:p>
                      <a:r>
                        <a:rPr lang="en-US" sz="1600" dirty="0"/>
                        <a:t>h/mes</a:t>
                      </a:r>
                      <a:endParaRPr lang="es-MX" sz="1600" dirty="0"/>
                    </a:p>
                  </a:txBody>
                  <a:tcPr/>
                </a:tc>
                <a:extLst>
                  <a:ext uri="{0D108BD9-81ED-4DB2-BD59-A6C34878D82A}">
                    <a16:rowId xmlns:a16="http://schemas.microsoft.com/office/drawing/2014/main" val="3472485333"/>
                  </a:ext>
                </a:extLst>
              </a:tr>
              <a:tr h="351557">
                <a:tc>
                  <a:txBody>
                    <a:bodyPr/>
                    <a:lstStyle/>
                    <a:p>
                      <a:r>
                        <a:rPr lang="en-US" sz="1600" dirty="0"/>
                        <a:t>Ahorro mesual operarios involucrados</a:t>
                      </a:r>
                      <a:endParaRPr lang="es-MX" sz="1600" dirty="0"/>
                    </a:p>
                  </a:txBody>
                  <a:tcPr/>
                </a:tc>
                <a:tc>
                  <a:txBody>
                    <a:bodyPr/>
                    <a:lstStyle/>
                    <a:p>
                      <a:r>
                        <a:rPr lang="en-US" sz="1600" dirty="0"/>
                        <a:t>126.82</a:t>
                      </a:r>
                      <a:endParaRPr lang="es-MX" sz="1600" dirty="0"/>
                    </a:p>
                  </a:txBody>
                  <a:tcPr/>
                </a:tc>
                <a:tc>
                  <a:txBody>
                    <a:bodyPr/>
                    <a:lstStyle/>
                    <a:p>
                      <a:r>
                        <a:rPr lang="en-US" sz="1600" dirty="0"/>
                        <a:t>$/mes</a:t>
                      </a:r>
                      <a:endParaRPr lang="es-MX" sz="1600" dirty="0"/>
                    </a:p>
                  </a:txBody>
                  <a:tcPr/>
                </a:tc>
                <a:extLst>
                  <a:ext uri="{0D108BD9-81ED-4DB2-BD59-A6C34878D82A}">
                    <a16:rowId xmlns:a16="http://schemas.microsoft.com/office/drawing/2014/main" val="2265342374"/>
                  </a:ext>
                </a:extLst>
              </a:tr>
              <a:tr h="351557">
                <a:tc>
                  <a:txBody>
                    <a:bodyPr/>
                    <a:lstStyle/>
                    <a:p>
                      <a:r>
                        <a:rPr lang="en-US" sz="1600" dirty="0"/>
                        <a:t>Ahorro mensual personal Gofrador</a:t>
                      </a:r>
                      <a:endParaRPr lang="es-MX" sz="1600" dirty="0"/>
                    </a:p>
                  </a:txBody>
                  <a:tcPr/>
                </a:tc>
                <a:tc>
                  <a:txBody>
                    <a:bodyPr/>
                    <a:lstStyle/>
                    <a:p>
                      <a:r>
                        <a:rPr lang="en-US" sz="1600" dirty="0"/>
                        <a:t>1314.00</a:t>
                      </a:r>
                      <a:endParaRPr lang="es-MX" sz="1600" dirty="0"/>
                    </a:p>
                  </a:txBody>
                  <a:tcPr/>
                </a:tc>
                <a:tc>
                  <a:txBody>
                    <a:bodyPr/>
                    <a:lstStyle/>
                    <a:p>
                      <a:r>
                        <a:rPr lang="en-US" sz="1600" dirty="0"/>
                        <a:t>$/mes</a:t>
                      </a:r>
                      <a:endParaRPr lang="es-MX" sz="1600" dirty="0"/>
                    </a:p>
                  </a:txBody>
                  <a:tcPr/>
                </a:tc>
                <a:extLst>
                  <a:ext uri="{0D108BD9-81ED-4DB2-BD59-A6C34878D82A}">
                    <a16:rowId xmlns:a16="http://schemas.microsoft.com/office/drawing/2014/main" val="3732303364"/>
                  </a:ext>
                </a:extLst>
              </a:tr>
              <a:tr h="351557">
                <a:tc>
                  <a:txBody>
                    <a:bodyPr/>
                    <a:lstStyle/>
                    <a:p>
                      <a:r>
                        <a:rPr lang="en-US" sz="1600" dirty="0"/>
                        <a:t>Ahorro anual</a:t>
                      </a:r>
                      <a:endParaRPr lang="es-MX" sz="1600" dirty="0"/>
                    </a:p>
                  </a:txBody>
                  <a:tcPr/>
                </a:tc>
                <a:tc>
                  <a:txBody>
                    <a:bodyPr/>
                    <a:lstStyle/>
                    <a:p>
                      <a:r>
                        <a:rPr lang="en-US" sz="1600" dirty="0"/>
                        <a:t>17 289.83</a:t>
                      </a:r>
                      <a:endParaRPr lang="es-MX" sz="1600" dirty="0"/>
                    </a:p>
                  </a:txBody>
                  <a:tcPr/>
                </a:tc>
                <a:tc>
                  <a:txBody>
                    <a:bodyPr/>
                    <a:lstStyle/>
                    <a:p>
                      <a:r>
                        <a:rPr lang="en-US" sz="1600" dirty="0"/>
                        <a:t>$/año</a:t>
                      </a:r>
                      <a:endParaRPr lang="es-MX" sz="1600" dirty="0"/>
                    </a:p>
                  </a:txBody>
                  <a:tcPr/>
                </a:tc>
                <a:extLst>
                  <a:ext uri="{0D108BD9-81ED-4DB2-BD59-A6C34878D82A}">
                    <a16:rowId xmlns:a16="http://schemas.microsoft.com/office/drawing/2014/main" val="3080717413"/>
                  </a:ext>
                </a:extLst>
              </a:tr>
              <a:tr h="351557">
                <a:tc gridSpan="3">
                  <a:txBody>
                    <a:bodyPr/>
                    <a:lstStyle/>
                    <a:p>
                      <a:pPr algn="ctr"/>
                      <a:r>
                        <a:rPr lang="en-US" sz="1800" b="1" dirty="0">
                          <a:solidFill>
                            <a:schemeClr val="bg1"/>
                          </a:solidFill>
                        </a:rPr>
                        <a:t>Costo por </a:t>
                      </a:r>
                      <a:r>
                        <a:rPr lang="en-US" sz="1800" b="1" dirty="0" err="1">
                          <a:solidFill>
                            <a:schemeClr val="bg1"/>
                          </a:solidFill>
                        </a:rPr>
                        <a:t>desperdicios</a:t>
                      </a:r>
                      <a:endParaRPr lang="es-MX" sz="1800" b="1" dirty="0">
                        <a:solidFill>
                          <a:schemeClr val="bg1"/>
                        </a:solidFill>
                      </a:endParaRPr>
                    </a:p>
                  </a:txBody>
                  <a:tcPr>
                    <a:solidFill>
                      <a:schemeClr val="accent1"/>
                    </a:solidFill>
                  </a:tcPr>
                </a:tc>
                <a:tc hMerge="1">
                  <a:txBody>
                    <a:bodyPr/>
                    <a:lstStyle/>
                    <a:p>
                      <a:endParaRPr lang="es-MX" sz="1400"/>
                    </a:p>
                  </a:txBody>
                  <a:tcPr/>
                </a:tc>
                <a:tc hMerge="1">
                  <a:txBody>
                    <a:bodyPr/>
                    <a:lstStyle/>
                    <a:p>
                      <a:endParaRPr lang="es-MX" sz="1400"/>
                    </a:p>
                  </a:txBody>
                  <a:tcPr/>
                </a:tc>
                <a:extLst>
                  <a:ext uri="{0D108BD9-81ED-4DB2-BD59-A6C34878D82A}">
                    <a16:rowId xmlns:a16="http://schemas.microsoft.com/office/drawing/2014/main" val="3620217928"/>
                  </a:ext>
                </a:extLst>
              </a:tr>
              <a:tr h="351557">
                <a:tc>
                  <a:txBody>
                    <a:bodyPr/>
                    <a:lstStyle/>
                    <a:p>
                      <a:r>
                        <a:rPr lang="en-US" sz="1600" dirty="0"/>
                        <a:t>Ahorro mensual</a:t>
                      </a:r>
                      <a:endParaRPr lang="es-MX" sz="1600" dirty="0"/>
                    </a:p>
                  </a:txBody>
                  <a:tcPr/>
                </a:tc>
                <a:tc>
                  <a:txBody>
                    <a:bodyPr/>
                    <a:lstStyle/>
                    <a:p>
                      <a:r>
                        <a:rPr lang="en-US" sz="1600" dirty="0"/>
                        <a:t>480.32</a:t>
                      </a:r>
                      <a:endParaRPr lang="es-MX" sz="1600" dirty="0"/>
                    </a:p>
                  </a:txBody>
                  <a:tcPr/>
                </a:tc>
                <a:tc>
                  <a:txBody>
                    <a:bodyPr/>
                    <a:lstStyle/>
                    <a:p>
                      <a:r>
                        <a:rPr lang="en-US" sz="1600" dirty="0"/>
                        <a:t>$/mes</a:t>
                      </a:r>
                      <a:endParaRPr lang="es-MX" sz="1600" dirty="0"/>
                    </a:p>
                  </a:txBody>
                  <a:tcPr/>
                </a:tc>
                <a:extLst>
                  <a:ext uri="{0D108BD9-81ED-4DB2-BD59-A6C34878D82A}">
                    <a16:rowId xmlns:a16="http://schemas.microsoft.com/office/drawing/2014/main" val="286269814"/>
                  </a:ext>
                </a:extLst>
              </a:tr>
              <a:tr h="351557">
                <a:tc>
                  <a:txBody>
                    <a:bodyPr/>
                    <a:lstStyle/>
                    <a:p>
                      <a:r>
                        <a:rPr lang="en-US" sz="1600" dirty="0"/>
                        <a:t>Ahorro anual</a:t>
                      </a:r>
                      <a:endParaRPr lang="es-MX" sz="1600" dirty="0"/>
                    </a:p>
                  </a:txBody>
                  <a:tcPr/>
                </a:tc>
                <a:tc>
                  <a:txBody>
                    <a:bodyPr/>
                    <a:lstStyle/>
                    <a:p>
                      <a:r>
                        <a:rPr lang="en-US" sz="1600" dirty="0"/>
                        <a:t>5 763.81</a:t>
                      </a:r>
                      <a:endParaRPr lang="es-MX" sz="1600" dirty="0"/>
                    </a:p>
                  </a:txBody>
                  <a:tcPr/>
                </a:tc>
                <a:tc>
                  <a:txBody>
                    <a:bodyPr/>
                    <a:lstStyle/>
                    <a:p>
                      <a:r>
                        <a:rPr lang="en-US" sz="1600" dirty="0"/>
                        <a:t>$/año</a:t>
                      </a:r>
                      <a:endParaRPr lang="es-MX" sz="1600" dirty="0"/>
                    </a:p>
                  </a:txBody>
                  <a:tcPr/>
                </a:tc>
                <a:extLst>
                  <a:ext uri="{0D108BD9-81ED-4DB2-BD59-A6C34878D82A}">
                    <a16:rowId xmlns:a16="http://schemas.microsoft.com/office/drawing/2014/main" val="1912187263"/>
                  </a:ext>
                </a:extLst>
              </a:tr>
              <a:tr h="351557">
                <a:tc>
                  <a:txBody>
                    <a:bodyPr/>
                    <a:lstStyle/>
                    <a:p>
                      <a:r>
                        <a:rPr lang="en-US" sz="1600" b="1" dirty="0">
                          <a:solidFill>
                            <a:srgbClr val="0070C0"/>
                          </a:solidFill>
                        </a:rPr>
                        <a:t>Ahorro TOTAL anual</a:t>
                      </a:r>
                      <a:endParaRPr lang="es-MX" sz="1600" b="1" dirty="0">
                        <a:solidFill>
                          <a:srgbClr val="0070C0"/>
                        </a:solidFill>
                      </a:endParaRPr>
                    </a:p>
                  </a:txBody>
                  <a:tcPr/>
                </a:tc>
                <a:tc>
                  <a:txBody>
                    <a:bodyPr/>
                    <a:lstStyle/>
                    <a:p>
                      <a:r>
                        <a:rPr lang="en-US" sz="1600" b="1" dirty="0">
                          <a:solidFill>
                            <a:srgbClr val="0070C0"/>
                          </a:solidFill>
                        </a:rPr>
                        <a:t>$ 36 673.67</a:t>
                      </a:r>
                      <a:endParaRPr lang="es-MX" sz="1600" b="1" dirty="0">
                        <a:solidFill>
                          <a:srgbClr val="0070C0"/>
                        </a:solidFill>
                      </a:endParaRPr>
                    </a:p>
                  </a:txBody>
                  <a:tcPr/>
                </a:tc>
                <a:tc>
                  <a:txBody>
                    <a:bodyPr/>
                    <a:lstStyle/>
                    <a:p>
                      <a:r>
                        <a:rPr lang="en-US" sz="1600" b="1" dirty="0">
                          <a:solidFill>
                            <a:srgbClr val="0070C0"/>
                          </a:solidFill>
                        </a:rPr>
                        <a:t>$/año</a:t>
                      </a:r>
                      <a:endParaRPr lang="es-MX" sz="1600" b="1" dirty="0">
                        <a:solidFill>
                          <a:srgbClr val="0070C0"/>
                        </a:solidFill>
                      </a:endParaRPr>
                    </a:p>
                  </a:txBody>
                  <a:tcPr/>
                </a:tc>
                <a:extLst>
                  <a:ext uri="{0D108BD9-81ED-4DB2-BD59-A6C34878D82A}">
                    <a16:rowId xmlns:a16="http://schemas.microsoft.com/office/drawing/2014/main" val="854410194"/>
                  </a:ext>
                </a:extLst>
              </a:tr>
            </a:tbl>
          </a:graphicData>
        </a:graphic>
      </p:graphicFrame>
    </p:spTree>
    <p:extLst>
      <p:ext uri="{BB962C8B-B14F-4D97-AF65-F5344CB8AC3E}">
        <p14:creationId xmlns:p14="http://schemas.microsoft.com/office/powerpoint/2010/main" val="42692093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784135" y="-123449"/>
            <a:ext cx="9785823" cy="1346897"/>
          </a:xfrm>
        </p:spPr>
        <p:txBody>
          <a:bodyPr/>
          <a:lstStyle/>
          <a:p>
            <a:r>
              <a:rPr lang="es-MX" sz="5400" dirty="0"/>
              <a:t>Análisis económico</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28" name="CuadroTexto 27">
            <a:extLst>
              <a:ext uri="{FF2B5EF4-FFF2-40B4-BE49-F238E27FC236}">
                <a16:creationId xmlns:a16="http://schemas.microsoft.com/office/drawing/2014/main" id="{3FFE6D79-B259-434F-90D0-FFAD54E28F36}"/>
              </a:ext>
            </a:extLst>
          </p:cNvPr>
          <p:cNvSpPr txBox="1"/>
          <p:nvPr/>
        </p:nvSpPr>
        <p:spPr>
          <a:xfrm>
            <a:off x="1784135" y="993783"/>
            <a:ext cx="4504698" cy="369332"/>
          </a:xfrm>
          <a:prstGeom prst="rect">
            <a:avLst/>
          </a:prstGeom>
          <a:noFill/>
        </p:spPr>
        <p:txBody>
          <a:bodyPr wrap="square" rtlCol="0">
            <a:spAutoFit/>
          </a:bodyPr>
          <a:lstStyle/>
          <a:p>
            <a:pPr algn="ctr"/>
            <a:r>
              <a:rPr lang="es-MX" b="1" dirty="0"/>
              <a:t>Egresos realizados en el sistema de gofrado </a:t>
            </a:r>
          </a:p>
        </p:txBody>
      </p:sp>
      <p:graphicFrame>
        <p:nvGraphicFramePr>
          <p:cNvPr id="3" name="Tabla 2">
            <a:extLst>
              <a:ext uri="{FF2B5EF4-FFF2-40B4-BE49-F238E27FC236}">
                <a16:creationId xmlns:a16="http://schemas.microsoft.com/office/drawing/2014/main" id="{EB5B3D6B-6609-4E14-8306-ED7E5909C179}"/>
              </a:ext>
            </a:extLst>
          </p:cNvPr>
          <p:cNvGraphicFramePr>
            <a:graphicFrameLocks noGrp="1"/>
          </p:cNvGraphicFramePr>
          <p:nvPr>
            <p:extLst>
              <p:ext uri="{D42A27DB-BD31-4B8C-83A1-F6EECF244321}">
                <p14:modId xmlns:p14="http://schemas.microsoft.com/office/powerpoint/2010/main" val="3586739041"/>
              </p:ext>
            </p:extLst>
          </p:nvPr>
        </p:nvGraphicFramePr>
        <p:xfrm>
          <a:off x="3240113" y="1434807"/>
          <a:ext cx="5948032" cy="5119690"/>
        </p:xfrm>
        <a:graphic>
          <a:graphicData uri="http://schemas.openxmlformats.org/drawingml/2006/table">
            <a:tbl>
              <a:tblPr>
                <a:tableStyleId>{9DCAF9ED-07DC-4A11-8D7F-57B35C25682E}</a:tableStyleId>
              </a:tblPr>
              <a:tblGrid>
                <a:gridCol w="3775607">
                  <a:extLst>
                    <a:ext uri="{9D8B030D-6E8A-4147-A177-3AD203B41FA5}">
                      <a16:colId xmlns:a16="http://schemas.microsoft.com/office/drawing/2014/main" val="444502400"/>
                    </a:ext>
                  </a:extLst>
                </a:gridCol>
                <a:gridCol w="2172425">
                  <a:extLst>
                    <a:ext uri="{9D8B030D-6E8A-4147-A177-3AD203B41FA5}">
                      <a16:colId xmlns:a16="http://schemas.microsoft.com/office/drawing/2014/main" val="2437141582"/>
                    </a:ext>
                  </a:extLst>
                </a:gridCol>
              </a:tblGrid>
              <a:tr h="511969">
                <a:tc gridSpan="2">
                  <a:txBody>
                    <a:bodyPr/>
                    <a:lstStyle/>
                    <a:p>
                      <a:pPr>
                        <a:lnSpc>
                          <a:spcPct val="107000"/>
                        </a:lnSpc>
                        <a:spcAft>
                          <a:spcPts val="800"/>
                        </a:spcAft>
                      </a:pPr>
                      <a:r>
                        <a:rPr lang="es-ES" sz="2000" dirty="0">
                          <a:effectLst/>
                        </a:rPr>
                        <a:t>Materiales del sistema de gofrado en línea </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tc hMerge="1">
                  <a:txBody>
                    <a:bodyPr/>
                    <a:lstStyle/>
                    <a:p>
                      <a:endParaRPr lang="es-MX"/>
                    </a:p>
                  </a:txBody>
                  <a:tcPr/>
                </a:tc>
                <a:extLst>
                  <a:ext uri="{0D108BD9-81ED-4DB2-BD59-A6C34878D82A}">
                    <a16:rowId xmlns:a16="http://schemas.microsoft.com/office/drawing/2014/main" val="900593301"/>
                  </a:ext>
                </a:extLst>
              </a:tr>
              <a:tr h="511969">
                <a:tc>
                  <a:txBody>
                    <a:bodyPr/>
                    <a:lstStyle/>
                    <a:p>
                      <a:pPr>
                        <a:lnSpc>
                          <a:spcPct val="107000"/>
                        </a:lnSpc>
                        <a:spcAft>
                          <a:spcPts val="800"/>
                        </a:spcAft>
                      </a:pPr>
                      <a:r>
                        <a:rPr lang="en-US" sz="2000" dirty="0" err="1">
                          <a:effectLst/>
                        </a:rPr>
                        <a:t>Módulo</a:t>
                      </a:r>
                      <a:r>
                        <a:rPr lang="en-US" sz="2000" dirty="0">
                          <a:effectLst/>
                        </a:rPr>
                        <a:t> </a:t>
                      </a:r>
                      <a:r>
                        <a:rPr lang="en-US" sz="2000" dirty="0" err="1">
                          <a:effectLst/>
                        </a:rPr>
                        <a:t>estructural</a:t>
                      </a:r>
                      <a:r>
                        <a:rPr lang="en-US" sz="2000" dirty="0">
                          <a:effectLst/>
                        </a:rPr>
                        <a:t> </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tc>
                  <a:txBody>
                    <a:bodyPr/>
                    <a:lstStyle/>
                    <a:p>
                      <a:pPr>
                        <a:lnSpc>
                          <a:spcPct val="107000"/>
                        </a:lnSpc>
                        <a:spcAft>
                          <a:spcPts val="800"/>
                        </a:spcAft>
                      </a:pPr>
                      <a:r>
                        <a:rPr lang="en-US" sz="2000">
                          <a:effectLst/>
                        </a:rPr>
                        <a:t> $       3 157.97</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extLst>
                  <a:ext uri="{0D108BD9-81ED-4DB2-BD59-A6C34878D82A}">
                    <a16:rowId xmlns:a16="http://schemas.microsoft.com/office/drawing/2014/main" val="2162559067"/>
                  </a:ext>
                </a:extLst>
              </a:tr>
              <a:tr h="511969">
                <a:tc>
                  <a:txBody>
                    <a:bodyPr/>
                    <a:lstStyle/>
                    <a:p>
                      <a:pPr>
                        <a:lnSpc>
                          <a:spcPct val="107000"/>
                        </a:lnSpc>
                        <a:spcAft>
                          <a:spcPts val="800"/>
                        </a:spcAft>
                      </a:pPr>
                      <a:r>
                        <a:rPr lang="en-US" sz="2000" dirty="0" err="1">
                          <a:effectLst/>
                        </a:rPr>
                        <a:t>Módulo</a:t>
                      </a:r>
                      <a:r>
                        <a:rPr lang="en-US" sz="2000" dirty="0">
                          <a:effectLst/>
                        </a:rPr>
                        <a:t> de </a:t>
                      </a:r>
                      <a:r>
                        <a:rPr lang="en-US" sz="2000" dirty="0" err="1">
                          <a:effectLst/>
                        </a:rPr>
                        <a:t>desbobinado</a:t>
                      </a:r>
                      <a:r>
                        <a:rPr lang="en-US" sz="2000" dirty="0">
                          <a:effectLst/>
                        </a:rPr>
                        <a:t> </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tc>
                  <a:txBody>
                    <a:bodyPr/>
                    <a:lstStyle/>
                    <a:p>
                      <a:pPr>
                        <a:lnSpc>
                          <a:spcPct val="107000"/>
                        </a:lnSpc>
                        <a:spcAft>
                          <a:spcPts val="800"/>
                        </a:spcAft>
                      </a:pPr>
                      <a:r>
                        <a:rPr lang="en-US" sz="2000" dirty="0">
                          <a:effectLst/>
                        </a:rPr>
                        <a:t> $       2 416.86</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extLst>
                  <a:ext uri="{0D108BD9-81ED-4DB2-BD59-A6C34878D82A}">
                    <a16:rowId xmlns:a16="http://schemas.microsoft.com/office/drawing/2014/main" val="3039146406"/>
                  </a:ext>
                </a:extLst>
              </a:tr>
              <a:tr h="511969">
                <a:tc>
                  <a:txBody>
                    <a:bodyPr/>
                    <a:lstStyle/>
                    <a:p>
                      <a:pPr>
                        <a:lnSpc>
                          <a:spcPct val="107000"/>
                        </a:lnSpc>
                        <a:spcAft>
                          <a:spcPts val="800"/>
                        </a:spcAft>
                      </a:pPr>
                      <a:r>
                        <a:rPr lang="en-US" sz="2000" dirty="0" err="1">
                          <a:effectLst/>
                        </a:rPr>
                        <a:t>Módulo</a:t>
                      </a:r>
                      <a:r>
                        <a:rPr lang="en-US" sz="2000" dirty="0">
                          <a:effectLst/>
                        </a:rPr>
                        <a:t> de </a:t>
                      </a:r>
                      <a:r>
                        <a:rPr lang="en-US" sz="2000" dirty="0" err="1">
                          <a:effectLst/>
                        </a:rPr>
                        <a:t>gofrado</a:t>
                      </a:r>
                      <a:r>
                        <a:rPr lang="en-US" sz="2000" dirty="0">
                          <a:effectLst/>
                        </a:rPr>
                        <a:t> </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tc>
                  <a:txBody>
                    <a:bodyPr/>
                    <a:lstStyle/>
                    <a:p>
                      <a:pPr>
                        <a:lnSpc>
                          <a:spcPct val="107000"/>
                        </a:lnSpc>
                        <a:spcAft>
                          <a:spcPts val="800"/>
                        </a:spcAft>
                      </a:pPr>
                      <a:r>
                        <a:rPr lang="en-US" sz="2000" dirty="0">
                          <a:effectLst/>
                        </a:rPr>
                        <a:t> $       11 561.94 </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extLst>
                  <a:ext uri="{0D108BD9-81ED-4DB2-BD59-A6C34878D82A}">
                    <a16:rowId xmlns:a16="http://schemas.microsoft.com/office/drawing/2014/main" val="1249905501"/>
                  </a:ext>
                </a:extLst>
              </a:tr>
              <a:tr h="511969">
                <a:tc>
                  <a:txBody>
                    <a:bodyPr/>
                    <a:lstStyle/>
                    <a:p>
                      <a:pPr>
                        <a:lnSpc>
                          <a:spcPct val="107000"/>
                        </a:lnSpc>
                        <a:spcAft>
                          <a:spcPts val="800"/>
                        </a:spcAft>
                      </a:pPr>
                      <a:r>
                        <a:rPr lang="en-US" sz="2000" dirty="0" err="1">
                          <a:effectLst/>
                        </a:rPr>
                        <a:t>Módulo</a:t>
                      </a:r>
                      <a:r>
                        <a:rPr lang="en-US" sz="2000" dirty="0">
                          <a:effectLst/>
                        </a:rPr>
                        <a:t> de </a:t>
                      </a:r>
                      <a:r>
                        <a:rPr lang="en-US" sz="2000" dirty="0" err="1">
                          <a:effectLst/>
                        </a:rPr>
                        <a:t>alineación</a:t>
                      </a:r>
                      <a:r>
                        <a:rPr lang="en-US" sz="2000" dirty="0">
                          <a:effectLst/>
                        </a:rPr>
                        <a:t> </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tc>
                  <a:txBody>
                    <a:bodyPr/>
                    <a:lstStyle/>
                    <a:p>
                      <a:pPr>
                        <a:lnSpc>
                          <a:spcPct val="107000"/>
                        </a:lnSpc>
                        <a:spcAft>
                          <a:spcPts val="800"/>
                        </a:spcAft>
                      </a:pPr>
                      <a:r>
                        <a:rPr lang="en-US" sz="2000" dirty="0">
                          <a:effectLst/>
                        </a:rPr>
                        <a:t> $       2 616.89</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extLst>
                  <a:ext uri="{0D108BD9-81ED-4DB2-BD59-A6C34878D82A}">
                    <a16:rowId xmlns:a16="http://schemas.microsoft.com/office/drawing/2014/main" val="2119416046"/>
                  </a:ext>
                </a:extLst>
              </a:tr>
              <a:tr h="511969">
                <a:tc>
                  <a:txBody>
                    <a:bodyPr/>
                    <a:lstStyle/>
                    <a:p>
                      <a:pPr>
                        <a:lnSpc>
                          <a:spcPct val="107000"/>
                        </a:lnSpc>
                        <a:spcAft>
                          <a:spcPts val="800"/>
                        </a:spcAft>
                      </a:pPr>
                      <a:r>
                        <a:rPr lang="es-ES" sz="2000" dirty="0">
                          <a:effectLst/>
                        </a:rPr>
                        <a:t>Módulo de control de tensión </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tc>
                  <a:txBody>
                    <a:bodyPr/>
                    <a:lstStyle/>
                    <a:p>
                      <a:pPr>
                        <a:lnSpc>
                          <a:spcPct val="107000"/>
                        </a:lnSpc>
                        <a:spcAft>
                          <a:spcPts val="800"/>
                        </a:spcAft>
                      </a:pPr>
                      <a:r>
                        <a:rPr lang="es-MX" sz="2000" dirty="0">
                          <a:effectLst/>
                        </a:rPr>
                        <a:t> </a:t>
                      </a:r>
                      <a:r>
                        <a:rPr lang="en-US" sz="2000" dirty="0">
                          <a:effectLst/>
                        </a:rPr>
                        <a:t>$       13 380.00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extLst>
                  <a:ext uri="{0D108BD9-81ED-4DB2-BD59-A6C34878D82A}">
                    <a16:rowId xmlns:a16="http://schemas.microsoft.com/office/drawing/2014/main" val="1560460430"/>
                  </a:ext>
                </a:extLst>
              </a:tr>
              <a:tr h="511969">
                <a:tc>
                  <a:txBody>
                    <a:bodyPr/>
                    <a:lstStyle/>
                    <a:p>
                      <a:pPr>
                        <a:lnSpc>
                          <a:spcPct val="107000"/>
                        </a:lnSpc>
                        <a:spcAft>
                          <a:spcPts val="800"/>
                        </a:spcAft>
                      </a:pPr>
                      <a:r>
                        <a:rPr lang="en-US" sz="2000" dirty="0" err="1">
                          <a:effectLst/>
                        </a:rPr>
                        <a:t>Módulo</a:t>
                      </a:r>
                      <a:r>
                        <a:rPr lang="en-US" sz="2000" dirty="0">
                          <a:effectLst/>
                        </a:rPr>
                        <a:t> de </a:t>
                      </a:r>
                      <a:r>
                        <a:rPr lang="en-US" sz="2000" dirty="0" err="1">
                          <a:effectLst/>
                        </a:rPr>
                        <a:t>sincronización</a:t>
                      </a:r>
                      <a:r>
                        <a:rPr lang="en-US" sz="2000" dirty="0">
                          <a:effectLst/>
                        </a:rPr>
                        <a:t> </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tc>
                  <a:txBody>
                    <a:bodyPr/>
                    <a:lstStyle/>
                    <a:p>
                      <a:pPr>
                        <a:lnSpc>
                          <a:spcPct val="107000"/>
                        </a:lnSpc>
                        <a:spcAft>
                          <a:spcPts val="800"/>
                        </a:spcAft>
                      </a:pPr>
                      <a:r>
                        <a:rPr lang="en-US" sz="2000" dirty="0">
                          <a:effectLst/>
                        </a:rPr>
                        <a:t> $       4 459.85</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extLst>
                  <a:ext uri="{0D108BD9-81ED-4DB2-BD59-A6C34878D82A}">
                    <a16:rowId xmlns:a16="http://schemas.microsoft.com/office/drawing/2014/main" val="3941386835"/>
                  </a:ext>
                </a:extLst>
              </a:tr>
              <a:tr h="511969">
                <a:tc>
                  <a:txBody>
                    <a:bodyPr/>
                    <a:lstStyle/>
                    <a:p>
                      <a:pPr>
                        <a:lnSpc>
                          <a:spcPct val="107000"/>
                        </a:lnSpc>
                        <a:spcAft>
                          <a:spcPts val="800"/>
                        </a:spcAft>
                      </a:pPr>
                      <a:r>
                        <a:rPr lang="en-US" sz="2000">
                          <a:effectLst/>
                        </a:rPr>
                        <a:t>Mano de Obra Directa</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tc>
                  <a:txBody>
                    <a:bodyPr/>
                    <a:lstStyle/>
                    <a:p>
                      <a:pPr>
                        <a:lnSpc>
                          <a:spcPct val="107000"/>
                        </a:lnSpc>
                        <a:spcAft>
                          <a:spcPts val="800"/>
                        </a:spcAft>
                      </a:pPr>
                      <a:r>
                        <a:rPr lang="en-US" sz="2000" dirty="0">
                          <a:effectLst/>
                        </a:rPr>
                        <a:t> $       7 800.00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extLst>
                  <a:ext uri="{0D108BD9-81ED-4DB2-BD59-A6C34878D82A}">
                    <a16:rowId xmlns:a16="http://schemas.microsoft.com/office/drawing/2014/main" val="2253420990"/>
                  </a:ext>
                </a:extLst>
              </a:tr>
              <a:tr h="511969">
                <a:tc>
                  <a:txBody>
                    <a:bodyPr/>
                    <a:lstStyle/>
                    <a:p>
                      <a:pPr>
                        <a:lnSpc>
                          <a:spcPct val="107000"/>
                        </a:lnSpc>
                        <a:spcAft>
                          <a:spcPts val="800"/>
                        </a:spcAft>
                      </a:pPr>
                      <a:r>
                        <a:rPr lang="en-US" sz="2000">
                          <a:effectLst/>
                        </a:rPr>
                        <a:t>Participación Ingenieril Jr</a:t>
                      </a:r>
                      <a:endParaRPr lang="es-MX" sz="200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tc>
                  <a:txBody>
                    <a:bodyPr/>
                    <a:lstStyle/>
                    <a:p>
                      <a:pPr>
                        <a:lnSpc>
                          <a:spcPct val="107000"/>
                        </a:lnSpc>
                        <a:spcAft>
                          <a:spcPts val="800"/>
                        </a:spcAft>
                      </a:pPr>
                      <a:r>
                        <a:rPr lang="en-US" sz="2000" dirty="0">
                          <a:effectLst/>
                        </a:rPr>
                        <a:t> $       13 600.00</a:t>
                      </a:r>
                      <a:endParaRPr lang="es-MX"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extLst>
                  <a:ext uri="{0D108BD9-81ED-4DB2-BD59-A6C34878D82A}">
                    <a16:rowId xmlns:a16="http://schemas.microsoft.com/office/drawing/2014/main" val="3886359820"/>
                  </a:ext>
                </a:extLst>
              </a:tr>
              <a:tr h="511969">
                <a:tc>
                  <a:txBody>
                    <a:bodyPr/>
                    <a:lstStyle/>
                    <a:p>
                      <a:pPr>
                        <a:lnSpc>
                          <a:spcPct val="107000"/>
                        </a:lnSpc>
                        <a:spcAft>
                          <a:spcPts val="800"/>
                        </a:spcAft>
                      </a:pPr>
                      <a:r>
                        <a:rPr lang="en-US" sz="2000">
                          <a:effectLst/>
                        </a:rPr>
                        <a:t>Total</a:t>
                      </a:r>
                      <a:endParaRPr lang="es-MX" sz="2000" b="1">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tc>
                  <a:txBody>
                    <a:bodyPr/>
                    <a:lstStyle/>
                    <a:p>
                      <a:pPr>
                        <a:lnSpc>
                          <a:spcPct val="107000"/>
                        </a:lnSpc>
                        <a:spcAft>
                          <a:spcPts val="800"/>
                        </a:spcAft>
                      </a:pPr>
                      <a:r>
                        <a:rPr lang="en-US" sz="2000" dirty="0">
                          <a:effectLst/>
                        </a:rPr>
                        <a:t> $         58 961.50</a:t>
                      </a:r>
                      <a:endParaRPr lang="es-MX"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63" marR="6263" marT="6263" marB="0" anchor="ctr"/>
                </a:tc>
                <a:extLst>
                  <a:ext uri="{0D108BD9-81ED-4DB2-BD59-A6C34878D82A}">
                    <a16:rowId xmlns:a16="http://schemas.microsoft.com/office/drawing/2014/main" val="2589997469"/>
                  </a:ext>
                </a:extLst>
              </a:tr>
            </a:tbl>
          </a:graphicData>
        </a:graphic>
      </p:graphicFrame>
    </p:spTree>
    <p:extLst>
      <p:ext uri="{BB962C8B-B14F-4D97-AF65-F5344CB8AC3E}">
        <p14:creationId xmlns:p14="http://schemas.microsoft.com/office/powerpoint/2010/main" val="39533681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2956572" y="-192329"/>
            <a:ext cx="7315200" cy="1346897"/>
          </a:xfrm>
        </p:spPr>
        <p:txBody>
          <a:bodyPr/>
          <a:lstStyle/>
          <a:p>
            <a:r>
              <a:rPr lang="es-MX" dirty="0"/>
              <a:t>Análisis Económico-Financiero</a:t>
            </a:r>
          </a:p>
        </p:txBody>
      </p:sp>
      <p:sp>
        <p:nvSpPr>
          <p:cNvPr id="6" name="Marcador de contenido 2">
            <a:extLst>
              <a:ext uri="{FF2B5EF4-FFF2-40B4-BE49-F238E27FC236}">
                <a16:creationId xmlns:a16="http://schemas.microsoft.com/office/drawing/2014/main" id="{F0F43AAF-8884-4D50-A014-83DA98D55AD2}"/>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b="1" u="sng">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19" name="CuadroTexto 18">
            <a:extLst>
              <a:ext uri="{FF2B5EF4-FFF2-40B4-BE49-F238E27FC236}">
                <a16:creationId xmlns:a16="http://schemas.microsoft.com/office/drawing/2014/main" id="{C27070DF-230B-40DF-B1D1-6C0A08ED532C}"/>
              </a:ext>
            </a:extLst>
          </p:cNvPr>
          <p:cNvSpPr txBox="1"/>
          <p:nvPr/>
        </p:nvSpPr>
        <p:spPr>
          <a:xfrm>
            <a:off x="4572000" y="764147"/>
            <a:ext cx="5064929" cy="369332"/>
          </a:xfrm>
          <a:prstGeom prst="rect">
            <a:avLst/>
          </a:prstGeom>
          <a:noFill/>
        </p:spPr>
        <p:txBody>
          <a:bodyPr wrap="square" rtlCol="0">
            <a:spAutoFit/>
          </a:bodyPr>
          <a:lstStyle/>
          <a:p>
            <a:r>
              <a:rPr lang="en-US" b="1" dirty="0" err="1"/>
              <a:t>Determinación</a:t>
            </a:r>
            <a:r>
              <a:rPr lang="en-US" b="1" dirty="0"/>
              <a:t> de </a:t>
            </a:r>
            <a:r>
              <a:rPr lang="en-US" b="1" dirty="0" err="1"/>
              <a:t>Indicadores</a:t>
            </a:r>
            <a:r>
              <a:rPr lang="en-US" b="1" dirty="0"/>
              <a:t> </a:t>
            </a:r>
            <a:r>
              <a:rPr lang="en-US" b="1" dirty="0" err="1"/>
              <a:t>Económicos</a:t>
            </a:r>
            <a:endParaRPr lang="es-MX" b="1" dirty="0"/>
          </a:p>
        </p:txBody>
      </p:sp>
      <p:graphicFrame>
        <p:nvGraphicFramePr>
          <p:cNvPr id="13" name="Tabla 13">
            <a:extLst>
              <a:ext uri="{FF2B5EF4-FFF2-40B4-BE49-F238E27FC236}">
                <a16:creationId xmlns:a16="http://schemas.microsoft.com/office/drawing/2014/main" id="{ACEF24ED-3956-45AE-98EE-F790A8A20872}"/>
              </a:ext>
            </a:extLst>
          </p:cNvPr>
          <p:cNvGraphicFramePr>
            <a:graphicFrameLocks noGrp="1"/>
          </p:cNvGraphicFramePr>
          <p:nvPr>
            <p:extLst>
              <p:ext uri="{D42A27DB-BD31-4B8C-83A1-F6EECF244321}">
                <p14:modId xmlns:p14="http://schemas.microsoft.com/office/powerpoint/2010/main" val="4085022593"/>
              </p:ext>
            </p:extLst>
          </p:nvPr>
        </p:nvGraphicFramePr>
        <p:xfrm>
          <a:off x="1901370" y="1385385"/>
          <a:ext cx="9909628" cy="4983748"/>
        </p:xfrm>
        <a:graphic>
          <a:graphicData uri="http://schemas.openxmlformats.org/drawingml/2006/table">
            <a:tbl>
              <a:tblPr firstRow="1" bandRow="1">
                <a:tableStyleId>{5C22544A-7EE6-4342-B048-85BDC9FD1C3A}</a:tableStyleId>
              </a:tblPr>
              <a:tblGrid>
                <a:gridCol w="2568072">
                  <a:extLst>
                    <a:ext uri="{9D8B030D-6E8A-4147-A177-3AD203B41FA5}">
                      <a16:colId xmlns:a16="http://schemas.microsoft.com/office/drawing/2014/main" val="3339736130"/>
                    </a:ext>
                  </a:extLst>
                </a:gridCol>
                <a:gridCol w="1292376">
                  <a:extLst>
                    <a:ext uri="{9D8B030D-6E8A-4147-A177-3AD203B41FA5}">
                      <a16:colId xmlns:a16="http://schemas.microsoft.com/office/drawing/2014/main" val="213322679"/>
                    </a:ext>
                  </a:extLst>
                </a:gridCol>
                <a:gridCol w="1227308">
                  <a:extLst>
                    <a:ext uri="{9D8B030D-6E8A-4147-A177-3AD203B41FA5}">
                      <a16:colId xmlns:a16="http://schemas.microsoft.com/office/drawing/2014/main" val="2398467670"/>
                    </a:ext>
                  </a:extLst>
                </a:gridCol>
                <a:gridCol w="1205468">
                  <a:extLst>
                    <a:ext uri="{9D8B030D-6E8A-4147-A177-3AD203B41FA5}">
                      <a16:colId xmlns:a16="http://schemas.microsoft.com/office/drawing/2014/main" val="634437672"/>
                    </a:ext>
                  </a:extLst>
                </a:gridCol>
                <a:gridCol w="1205468">
                  <a:extLst>
                    <a:ext uri="{9D8B030D-6E8A-4147-A177-3AD203B41FA5}">
                      <a16:colId xmlns:a16="http://schemas.microsoft.com/office/drawing/2014/main" val="4161246179"/>
                    </a:ext>
                  </a:extLst>
                </a:gridCol>
                <a:gridCol w="1205468">
                  <a:extLst>
                    <a:ext uri="{9D8B030D-6E8A-4147-A177-3AD203B41FA5}">
                      <a16:colId xmlns:a16="http://schemas.microsoft.com/office/drawing/2014/main" val="88474645"/>
                    </a:ext>
                  </a:extLst>
                </a:gridCol>
                <a:gridCol w="1205468">
                  <a:extLst>
                    <a:ext uri="{9D8B030D-6E8A-4147-A177-3AD203B41FA5}">
                      <a16:colId xmlns:a16="http://schemas.microsoft.com/office/drawing/2014/main" val="2092046531"/>
                    </a:ext>
                  </a:extLst>
                </a:gridCol>
              </a:tblGrid>
              <a:tr h="453068">
                <a:tc>
                  <a:txBody>
                    <a:bodyPr/>
                    <a:lstStyle/>
                    <a:p>
                      <a:pPr algn="ctr"/>
                      <a:r>
                        <a:rPr lang="en-US" sz="1800" dirty="0"/>
                        <a:t>Año</a:t>
                      </a:r>
                      <a:endParaRPr lang="es-MX" sz="1800" dirty="0"/>
                    </a:p>
                  </a:txBody>
                  <a:tcPr/>
                </a:tc>
                <a:tc>
                  <a:txBody>
                    <a:bodyPr/>
                    <a:lstStyle/>
                    <a:p>
                      <a:pPr algn="ctr"/>
                      <a:r>
                        <a:rPr lang="en-US" sz="1800" dirty="0"/>
                        <a:t>0</a:t>
                      </a:r>
                      <a:endParaRPr lang="es-MX" sz="1800" dirty="0"/>
                    </a:p>
                  </a:txBody>
                  <a:tcPr/>
                </a:tc>
                <a:tc>
                  <a:txBody>
                    <a:bodyPr/>
                    <a:lstStyle/>
                    <a:p>
                      <a:pPr algn="ctr"/>
                      <a:r>
                        <a:rPr lang="en-US" sz="1800" dirty="0"/>
                        <a:t>1</a:t>
                      </a:r>
                      <a:endParaRPr lang="es-MX" sz="1800" dirty="0"/>
                    </a:p>
                  </a:txBody>
                  <a:tcPr/>
                </a:tc>
                <a:tc>
                  <a:txBody>
                    <a:bodyPr/>
                    <a:lstStyle/>
                    <a:p>
                      <a:pPr algn="ctr"/>
                      <a:r>
                        <a:rPr lang="en-US" sz="1800" dirty="0"/>
                        <a:t>2</a:t>
                      </a:r>
                      <a:endParaRPr lang="es-MX" sz="1800" dirty="0"/>
                    </a:p>
                  </a:txBody>
                  <a:tcPr/>
                </a:tc>
                <a:tc>
                  <a:txBody>
                    <a:bodyPr/>
                    <a:lstStyle/>
                    <a:p>
                      <a:pPr algn="ctr"/>
                      <a:r>
                        <a:rPr lang="en-US" sz="1800" dirty="0"/>
                        <a:t>3</a:t>
                      </a:r>
                      <a:endParaRPr lang="es-MX" sz="1800" dirty="0"/>
                    </a:p>
                  </a:txBody>
                  <a:tcPr/>
                </a:tc>
                <a:tc>
                  <a:txBody>
                    <a:bodyPr/>
                    <a:lstStyle/>
                    <a:p>
                      <a:pPr algn="ctr"/>
                      <a:r>
                        <a:rPr lang="en-US" sz="1800" dirty="0"/>
                        <a:t>4</a:t>
                      </a:r>
                      <a:endParaRPr lang="es-MX" sz="1800" dirty="0"/>
                    </a:p>
                  </a:txBody>
                  <a:tcPr/>
                </a:tc>
                <a:tc>
                  <a:txBody>
                    <a:bodyPr/>
                    <a:lstStyle/>
                    <a:p>
                      <a:pPr algn="ctr"/>
                      <a:r>
                        <a:rPr lang="en-US" sz="1800" dirty="0"/>
                        <a:t>5</a:t>
                      </a:r>
                      <a:endParaRPr lang="es-MX" sz="1800" dirty="0"/>
                    </a:p>
                  </a:txBody>
                  <a:tcPr/>
                </a:tc>
                <a:extLst>
                  <a:ext uri="{0D108BD9-81ED-4DB2-BD59-A6C34878D82A}">
                    <a16:rowId xmlns:a16="http://schemas.microsoft.com/office/drawing/2014/main" val="3079544342"/>
                  </a:ext>
                </a:extLst>
              </a:tr>
              <a:tr h="453068">
                <a:tc>
                  <a:txBody>
                    <a:bodyPr/>
                    <a:lstStyle/>
                    <a:p>
                      <a:r>
                        <a:rPr lang="en-US" sz="1600" dirty="0" err="1"/>
                        <a:t>Ingresos</a:t>
                      </a:r>
                      <a:endParaRPr lang="es-MX" sz="1600" dirty="0"/>
                    </a:p>
                  </a:txBody>
                  <a:tcPr/>
                </a:tc>
                <a:tc>
                  <a:txBody>
                    <a:bodyPr/>
                    <a:lstStyle/>
                    <a:p>
                      <a:r>
                        <a:rPr lang="en-US" sz="1600" dirty="0"/>
                        <a:t>$ -</a:t>
                      </a:r>
                      <a:endParaRPr lang="es-MX" sz="1600" dirty="0"/>
                    </a:p>
                  </a:txBody>
                  <a:tcPr/>
                </a:tc>
                <a:tc>
                  <a:txBody>
                    <a:bodyPr/>
                    <a:lstStyle/>
                    <a:p>
                      <a:r>
                        <a:rPr lang="en-US" sz="1600" dirty="0"/>
                        <a:t>$36 673.67</a:t>
                      </a:r>
                      <a:endParaRPr lang="es-MX" sz="1600" dirty="0"/>
                    </a:p>
                  </a:txBody>
                  <a:tcPr/>
                </a:tc>
                <a:tc>
                  <a:txBody>
                    <a:bodyPr/>
                    <a:lstStyle/>
                    <a:p>
                      <a:r>
                        <a:rPr lang="en-US" sz="1600" dirty="0"/>
                        <a:t>$36 673.67</a:t>
                      </a:r>
                      <a:endParaRPr lang="es-MX" sz="1600" dirty="0"/>
                    </a:p>
                  </a:txBody>
                  <a:tcPr/>
                </a:tc>
                <a:tc>
                  <a:txBody>
                    <a:bodyPr/>
                    <a:lstStyle/>
                    <a:p>
                      <a:r>
                        <a:rPr lang="en-US" sz="1600" dirty="0"/>
                        <a:t>$36 673.67</a:t>
                      </a:r>
                      <a:endParaRPr lang="es-MX" sz="1600" dirty="0"/>
                    </a:p>
                  </a:txBody>
                  <a:tcPr/>
                </a:tc>
                <a:tc>
                  <a:txBody>
                    <a:bodyPr/>
                    <a:lstStyle/>
                    <a:p>
                      <a:r>
                        <a:rPr lang="en-US" sz="1600" dirty="0"/>
                        <a:t>$36 673.67</a:t>
                      </a:r>
                      <a:endParaRPr lang="es-MX" sz="1600" dirty="0"/>
                    </a:p>
                  </a:txBody>
                  <a:tcPr/>
                </a:tc>
                <a:tc>
                  <a:txBody>
                    <a:bodyPr/>
                    <a:lstStyle/>
                    <a:p>
                      <a:r>
                        <a:rPr lang="en-US" sz="1600" dirty="0"/>
                        <a:t>$36 673.67</a:t>
                      </a:r>
                      <a:endParaRPr lang="es-MX" sz="1600" dirty="0"/>
                    </a:p>
                  </a:txBody>
                  <a:tcPr/>
                </a:tc>
                <a:extLst>
                  <a:ext uri="{0D108BD9-81ED-4DB2-BD59-A6C34878D82A}">
                    <a16:rowId xmlns:a16="http://schemas.microsoft.com/office/drawing/2014/main" val="3333661014"/>
                  </a:ext>
                </a:extLst>
              </a:tr>
              <a:tr h="453068">
                <a:tc>
                  <a:txBody>
                    <a:bodyPr/>
                    <a:lstStyle/>
                    <a:p>
                      <a:r>
                        <a:rPr lang="en-US" sz="1600" dirty="0" err="1"/>
                        <a:t>Egresos</a:t>
                      </a:r>
                      <a:endParaRPr lang="es-MX" sz="1600" dirty="0"/>
                    </a:p>
                  </a:txBody>
                  <a:tcPr/>
                </a:tc>
                <a:tc>
                  <a:txBody>
                    <a:bodyPr/>
                    <a:lstStyle/>
                    <a:p>
                      <a:r>
                        <a:rPr lang="en-US" sz="1600" dirty="0"/>
                        <a:t>$58 891.60</a:t>
                      </a:r>
                      <a:endParaRPr lang="es-MX"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$ 2 200.00</a:t>
                      </a:r>
                      <a:endParaRPr lang="es-MX" sz="1600" dirty="0"/>
                    </a:p>
                  </a:txBody>
                  <a:tcPr/>
                </a:tc>
                <a:tc>
                  <a:txBody>
                    <a:bodyPr/>
                    <a:lstStyle/>
                    <a:p>
                      <a:r>
                        <a:rPr lang="en-US" sz="1600" dirty="0"/>
                        <a:t>$ 3 825,00</a:t>
                      </a:r>
                      <a:endParaRPr lang="es-MX" sz="1600" dirty="0"/>
                    </a:p>
                  </a:txBody>
                  <a:tcPr/>
                </a:tc>
                <a:tc>
                  <a:txBody>
                    <a:bodyPr/>
                    <a:lstStyle/>
                    <a:p>
                      <a:r>
                        <a:rPr lang="en-US" sz="1600" dirty="0"/>
                        <a:t>$5 570,00</a:t>
                      </a:r>
                      <a:endParaRPr lang="es-MX" sz="1600" dirty="0"/>
                    </a:p>
                  </a:txBody>
                  <a:tcPr/>
                </a:tc>
                <a:tc>
                  <a:txBody>
                    <a:bodyPr/>
                    <a:lstStyle/>
                    <a:p>
                      <a:r>
                        <a:rPr lang="en-US" sz="1600" dirty="0"/>
                        <a:t>$3 539,00</a:t>
                      </a:r>
                      <a:endParaRPr lang="es-MX"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$ 2 200,00</a:t>
                      </a:r>
                      <a:endParaRPr lang="es-MX" sz="1600" dirty="0"/>
                    </a:p>
                  </a:txBody>
                  <a:tcPr/>
                </a:tc>
                <a:extLst>
                  <a:ext uri="{0D108BD9-81ED-4DB2-BD59-A6C34878D82A}">
                    <a16:rowId xmlns:a16="http://schemas.microsoft.com/office/drawing/2014/main" val="177811387"/>
                  </a:ext>
                </a:extLst>
              </a:tr>
              <a:tr h="453068">
                <a:tc>
                  <a:txBody>
                    <a:bodyPr/>
                    <a:lstStyle/>
                    <a:p>
                      <a:r>
                        <a:rPr lang="en-US" sz="1600" dirty="0" err="1"/>
                        <a:t>Flujo</a:t>
                      </a:r>
                      <a:r>
                        <a:rPr lang="en-US" sz="1600" dirty="0"/>
                        <a:t> de </a:t>
                      </a:r>
                      <a:r>
                        <a:rPr lang="en-US" sz="1600" dirty="0" err="1"/>
                        <a:t>efectivo</a:t>
                      </a:r>
                      <a:endParaRPr lang="es-MX" sz="1600" dirty="0"/>
                    </a:p>
                  </a:txBody>
                  <a:tcPr/>
                </a:tc>
                <a:tc>
                  <a:txBody>
                    <a:bodyPr/>
                    <a:lstStyle/>
                    <a:p>
                      <a:r>
                        <a:rPr lang="en-US" sz="1600" dirty="0"/>
                        <a:t>$-58 891.60</a:t>
                      </a:r>
                      <a:endParaRPr lang="es-MX"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$34 473.67</a:t>
                      </a:r>
                      <a:endParaRPr lang="es-MX" sz="1600" dirty="0"/>
                    </a:p>
                  </a:txBody>
                  <a:tcPr/>
                </a:tc>
                <a:tc>
                  <a:txBody>
                    <a:bodyPr/>
                    <a:lstStyle/>
                    <a:p>
                      <a:r>
                        <a:rPr lang="en-US" sz="1600" dirty="0"/>
                        <a:t>$32 848.67</a:t>
                      </a:r>
                      <a:endParaRPr lang="es-MX" sz="1600" dirty="0"/>
                    </a:p>
                  </a:txBody>
                  <a:tcPr/>
                </a:tc>
                <a:tc>
                  <a:txBody>
                    <a:bodyPr/>
                    <a:lstStyle/>
                    <a:p>
                      <a:r>
                        <a:rPr lang="en-US" sz="1600" dirty="0"/>
                        <a:t>$31 103.67</a:t>
                      </a:r>
                      <a:endParaRPr lang="es-MX" sz="1600" dirty="0"/>
                    </a:p>
                  </a:txBody>
                  <a:tcPr/>
                </a:tc>
                <a:tc>
                  <a:txBody>
                    <a:bodyPr/>
                    <a:lstStyle/>
                    <a:p>
                      <a:r>
                        <a:rPr lang="en-US" sz="1600" dirty="0"/>
                        <a:t>$33 134.67</a:t>
                      </a:r>
                      <a:endParaRPr lang="es-MX" sz="1600" dirty="0"/>
                    </a:p>
                  </a:txBody>
                  <a:tcPr/>
                </a:tc>
                <a:tc>
                  <a:txBody>
                    <a:bodyPr/>
                    <a:lstStyle/>
                    <a:p>
                      <a:r>
                        <a:rPr lang="en-US" sz="1600" dirty="0"/>
                        <a:t>$34 473.67</a:t>
                      </a:r>
                      <a:endParaRPr lang="es-MX" sz="1600" dirty="0"/>
                    </a:p>
                  </a:txBody>
                  <a:tcPr/>
                </a:tc>
                <a:extLst>
                  <a:ext uri="{0D108BD9-81ED-4DB2-BD59-A6C34878D82A}">
                    <a16:rowId xmlns:a16="http://schemas.microsoft.com/office/drawing/2014/main" val="1694540579"/>
                  </a:ext>
                </a:extLst>
              </a:tr>
              <a:tr h="453068">
                <a:tc>
                  <a:txBody>
                    <a:bodyPr/>
                    <a:lstStyle/>
                    <a:p>
                      <a:r>
                        <a:rPr lang="en-US" sz="1600" dirty="0" err="1"/>
                        <a:t>Flujo</a:t>
                      </a:r>
                      <a:r>
                        <a:rPr lang="en-US" sz="1600" dirty="0"/>
                        <a:t> </a:t>
                      </a:r>
                      <a:r>
                        <a:rPr lang="en-US" sz="1600" dirty="0" err="1"/>
                        <a:t>neto</a:t>
                      </a:r>
                      <a:r>
                        <a:rPr lang="en-US" sz="1600" dirty="0"/>
                        <a:t> a valor actual</a:t>
                      </a:r>
                      <a:endParaRPr lang="es-MX"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$-58 891.60</a:t>
                      </a:r>
                      <a:endParaRPr lang="es-MX" sz="1600" dirty="0"/>
                    </a:p>
                  </a:txBody>
                  <a:tcPr/>
                </a:tc>
                <a:tc>
                  <a:txBody>
                    <a:bodyPr/>
                    <a:lstStyle/>
                    <a:p>
                      <a:r>
                        <a:rPr lang="en-US" sz="1600" dirty="0"/>
                        <a:t>$29 899.11</a:t>
                      </a:r>
                      <a:endParaRPr lang="es-MX" sz="1600" dirty="0"/>
                    </a:p>
                  </a:txBody>
                  <a:tcPr/>
                </a:tc>
                <a:tc>
                  <a:txBody>
                    <a:bodyPr/>
                    <a:lstStyle/>
                    <a:p>
                      <a:r>
                        <a:rPr lang="en-US" sz="1600" dirty="0"/>
                        <a:t>$24 709.23</a:t>
                      </a:r>
                      <a:endParaRPr lang="es-MX" sz="1600" dirty="0"/>
                    </a:p>
                  </a:txBody>
                  <a:tcPr/>
                </a:tc>
                <a:tc>
                  <a:txBody>
                    <a:bodyPr/>
                    <a:lstStyle/>
                    <a:p>
                      <a:r>
                        <a:rPr lang="en-US" sz="1600" dirty="0"/>
                        <a:t>$20 291.95</a:t>
                      </a:r>
                      <a:endParaRPr lang="es-MX" sz="1600" dirty="0"/>
                    </a:p>
                  </a:txBody>
                  <a:tcPr/>
                </a:tc>
                <a:tc>
                  <a:txBody>
                    <a:bodyPr/>
                    <a:lstStyle/>
                    <a:p>
                      <a:r>
                        <a:rPr lang="en-US" sz="1600" dirty="0"/>
                        <a:t>$18 748.75</a:t>
                      </a:r>
                      <a:endParaRPr lang="es-MX" sz="1600" dirty="0"/>
                    </a:p>
                  </a:txBody>
                  <a:tcPr/>
                </a:tc>
                <a:tc>
                  <a:txBody>
                    <a:bodyPr/>
                    <a:lstStyle/>
                    <a:p>
                      <a:r>
                        <a:rPr lang="en-US" sz="1600" dirty="0"/>
                        <a:t>$16 917.69</a:t>
                      </a:r>
                      <a:endParaRPr lang="es-MX" sz="1600" dirty="0"/>
                    </a:p>
                  </a:txBody>
                  <a:tcPr/>
                </a:tc>
                <a:extLst>
                  <a:ext uri="{0D108BD9-81ED-4DB2-BD59-A6C34878D82A}">
                    <a16:rowId xmlns:a16="http://schemas.microsoft.com/office/drawing/2014/main" val="1835447132"/>
                  </a:ext>
                </a:extLst>
              </a:tr>
              <a:tr h="453068">
                <a:tc>
                  <a:txBody>
                    <a:bodyPr/>
                    <a:lstStyle/>
                    <a:p>
                      <a:r>
                        <a:rPr lang="en-US" sz="1600" dirty="0" err="1"/>
                        <a:t>Acumulado</a:t>
                      </a:r>
                      <a:r>
                        <a:rPr lang="en-US" sz="1600" dirty="0"/>
                        <a:t> con WACC</a:t>
                      </a:r>
                      <a:endParaRPr lang="es-MX"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$-58 891.60</a:t>
                      </a:r>
                      <a:endParaRPr lang="es-MX" sz="1600" dirty="0">
                        <a:solidFill>
                          <a:srgbClr val="FF0000"/>
                        </a:solidFill>
                      </a:endParaRPr>
                    </a:p>
                  </a:txBody>
                  <a:tcPr/>
                </a:tc>
                <a:tc>
                  <a:txBody>
                    <a:bodyPr/>
                    <a:lstStyle/>
                    <a:p>
                      <a:r>
                        <a:rPr lang="en-US" sz="1600" dirty="0">
                          <a:solidFill>
                            <a:srgbClr val="FF0000"/>
                          </a:solidFill>
                        </a:rPr>
                        <a:t>$-29062.49</a:t>
                      </a:r>
                      <a:endParaRPr lang="es-MX" sz="1600" dirty="0">
                        <a:solidFill>
                          <a:srgbClr val="FF0000"/>
                        </a:solidFill>
                      </a:endParaRPr>
                    </a:p>
                  </a:txBody>
                  <a:tcPr/>
                </a:tc>
                <a:tc>
                  <a:txBody>
                    <a:bodyPr/>
                    <a:lstStyle/>
                    <a:p>
                      <a:r>
                        <a:rPr lang="en-US" sz="1600" dirty="0"/>
                        <a:t>$-4 353.26</a:t>
                      </a:r>
                      <a:endParaRPr lang="es-MX" sz="1600" dirty="0"/>
                    </a:p>
                  </a:txBody>
                  <a:tcPr/>
                </a:tc>
                <a:tc>
                  <a:txBody>
                    <a:bodyPr/>
                    <a:lstStyle/>
                    <a:p>
                      <a:r>
                        <a:rPr lang="en-US" sz="1600" dirty="0"/>
                        <a:t>$15 938.69</a:t>
                      </a:r>
                      <a:endParaRPr lang="es-MX" sz="1600" dirty="0"/>
                    </a:p>
                  </a:txBody>
                  <a:tcPr/>
                </a:tc>
                <a:tc>
                  <a:txBody>
                    <a:bodyPr/>
                    <a:lstStyle/>
                    <a:p>
                      <a:r>
                        <a:rPr lang="en-US" sz="1600" dirty="0"/>
                        <a:t>$34 687.14</a:t>
                      </a:r>
                      <a:endParaRPr lang="es-MX" sz="1600" dirty="0"/>
                    </a:p>
                  </a:txBody>
                  <a:tcPr/>
                </a:tc>
                <a:tc>
                  <a:txBody>
                    <a:bodyPr/>
                    <a:lstStyle/>
                    <a:p>
                      <a:r>
                        <a:rPr lang="en-US" sz="1600" dirty="0"/>
                        <a:t>$51 604.83</a:t>
                      </a:r>
                      <a:endParaRPr lang="es-MX" sz="1600" dirty="0"/>
                    </a:p>
                  </a:txBody>
                  <a:tcPr/>
                </a:tc>
                <a:extLst>
                  <a:ext uri="{0D108BD9-81ED-4DB2-BD59-A6C34878D82A}">
                    <a16:rowId xmlns:a16="http://schemas.microsoft.com/office/drawing/2014/main" val="1022603215"/>
                  </a:ext>
                </a:extLst>
              </a:tr>
              <a:tr h="453068">
                <a:tc>
                  <a:txBody>
                    <a:bodyPr/>
                    <a:lstStyle/>
                    <a:p>
                      <a:r>
                        <a:rPr lang="en-US" sz="1600" dirty="0"/>
                        <a:t>WACC</a:t>
                      </a:r>
                      <a:endParaRPr lang="es-MX" sz="1600" dirty="0"/>
                    </a:p>
                  </a:txBody>
                  <a:tcPr/>
                </a:tc>
                <a:tc>
                  <a:txBody>
                    <a:bodyPr/>
                    <a:lstStyle/>
                    <a:p>
                      <a:r>
                        <a:rPr lang="en-US" sz="1600" dirty="0"/>
                        <a:t>15.3%</a:t>
                      </a:r>
                      <a:endParaRPr lang="es-MX" sz="1600" dirty="0"/>
                    </a:p>
                  </a:txBody>
                  <a:tcPr/>
                </a:tc>
                <a:tc rowSpan="5" gridSpan="5">
                  <a:txBody>
                    <a:bodyPr/>
                    <a:lstStyle/>
                    <a:p>
                      <a:endParaRPr lang="es-MX" sz="1600" dirty="0"/>
                    </a:p>
                  </a:txBody>
                  <a:tcPr>
                    <a:lnB w="12700" cmpd="sng">
                      <a:noFill/>
                    </a:lnB>
                  </a:tcPr>
                </a:tc>
                <a:tc rowSpan="5" hMerge="1">
                  <a:txBody>
                    <a:bodyPr/>
                    <a:lstStyle/>
                    <a:p>
                      <a:endParaRPr lang="es-MX" sz="1600" dirty="0"/>
                    </a:p>
                  </a:txBody>
                  <a:tcPr/>
                </a:tc>
                <a:tc rowSpan="5" hMerge="1">
                  <a:txBody>
                    <a:bodyPr/>
                    <a:lstStyle/>
                    <a:p>
                      <a:endParaRPr lang="es-MX" sz="1600" dirty="0"/>
                    </a:p>
                  </a:txBody>
                  <a:tcPr/>
                </a:tc>
                <a:tc rowSpan="5" hMerge="1">
                  <a:txBody>
                    <a:bodyPr/>
                    <a:lstStyle/>
                    <a:p>
                      <a:endParaRPr lang="es-MX" sz="1600" dirty="0"/>
                    </a:p>
                  </a:txBody>
                  <a:tcPr/>
                </a:tc>
                <a:tc rowSpan="5" hMerge="1">
                  <a:txBody>
                    <a:bodyPr/>
                    <a:lstStyle/>
                    <a:p>
                      <a:endParaRPr lang="es-MX" sz="1600" dirty="0"/>
                    </a:p>
                  </a:txBody>
                  <a:tcPr/>
                </a:tc>
                <a:extLst>
                  <a:ext uri="{0D108BD9-81ED-4DB2-BD59-A6C34878D82A}">
                    <a16:rowId xmlns:a16="http://schemas.microsoft.com/office/drawing/2014/main" val="878521846"/>
                  </a:ext>
                </a:extLst>
              </a:tr>
              <a:tr h="453068">
                <a:tc>
                  <a:txBody>
                    <a:bodyPr/>
                    <a:lstStyle/>
                    <a:p>
                      <a:r>
                        <a:rPr lang="en-US" sz="1600" dirty="0"/>
                        <a:t>VAN</a:t>
                      </a:r>
                      <a:endParaRPr lang="es-MX" sz="1600" dirty="0"/>
                    </a:p>
                  </a:txBody>
                  <a:tcPr/>
                </a:tc>
                <a:tc>
                  <a:txBody>
                    <a:bodyPr/>
                    <a:lstStyle/>
                    <a:p>
                      <a:r>
                        <a:rPr lang="en-US" sz="1600" dirty="0"/>
                        <a:t>$51 604.83</a:t>
                      </a:r>
                      <a:endParaRPr lang="es-MX" sz="1600" dirty="0"/>
                    </a:p>
                  </a:txBody>
                  <a:tcPr/>
                </a:tc>
                <a:tc gridSpan="5" vMerge="1">
                  <a:txBody>
                    <a:bodyPr/>
                    <a:lstStyle/>
                    <a:p>
                      <a:endParaRPr lang="es-MX" sz="1600" dirty="0"/>
                    </a:p>
                  </a:txBody>
                  <a:tcPr/>
                </a:tc>
                <a:tc hMerge="1" vMerge="1">
                  <a:txBody>
                    <a:bodyPr/>
                    <a:lstStyle/>
                    <a:p>
                      <a:endParaRPr lang="es-MX" sz="1600"/>
                    </a:p>
                  </a:txBody>
                  <a:tcPr/>
                </a:tc>
                <a:tc hMerge="1" vMerge="1">
                  <a:txBody>
                    <a:bodyPr/>
                    <a:lstStyle/>
                    <a:p>
                      <a:endParaRPr lang="es-MX" sz="1600"/>
                    </a:p>
                  </a:txBody>
                  <a:tcPr/>
                </a:tc>
                <a:tc hMerge="1" vMerge="1">
                  <a:txBody>
                    <a:bodyPr/>
                    <a:lstStyle/>
                    <a:p>
                      <a:endParaRPr lang="es-MX" sz="1600"/>
                    </a:p>
                  </a:txBody>
                  <a:tcPr/>
                </a:tc>
                <a:tc hMerge="1" vMerge="1">
                  <a:txBody>
                    <a:bodyPr/>
                    <a:lstStyle/>
                    <a:p>
                      <a:endParaRPr lang="es-MX" sz="1600"/>
                    </a:p>
                  </a:txBody>
                  <a:tcPr/>
                </a:tc>
                <a:extLst>
                  <a:ext uri="{0D108BD9-81ED-4DB2-BD59-A6C34878D82A}">
                    <a16:rowId xmlns:a16="http://schemas.microsoft.com/office/drawing/2014/main" val="3176669264"/>
                  </a:ext>
                </a:extLst>
              </a:tr>
              <a:tr h="453068">
                <a:tc>
                  <a:txBody>
                    <a:bodyPr/>
                    <a:lstStyle/>
                    <a:p>
                      <a:r>
                        <a:rPr lang="en-US" sz="1600" dirty="0"/>
                        <a:t>TIR</a:t>
                      </a:r>
                      <a:endParaRPr lang="es-MX" sz="1600" dirty="0"/>
                    </a:p>
                  </a:txBody>
                  <a:tcPr/>
                </a:tc>
                <a:tc>
                  <a:txBody>
                    <a:bodyPr/>
                    <a:lstStyle/>
                    <a:p>
                      <a:r>
                        <a:rPr lang="en-US" sz="1600" dirty="0"/>
                        <a:t>49%</a:t>
                      </a:r>
                      <a:endParaRPr lang="es-MX" sz="1600" dirty="0"/>
                    </a:p>
                  </a:txBody>
                  <a:tcPr/>
                </a:tc>
                <a:tc gridSpan="5" vMerge="1">
                  <a:txBody>
                    <a:bodyPr/>
                    <a:lstStyle/>
                    <a:p>
                      <a:endParaRPr lang="es-MX" sz="1600" dirty="0"/>
                    </a:p>
                  </a:txBody>
                  <a:tcPr>
                    <a:lnB w="12700" cmpd="sng">
                      <a:noFill/>
                    </a:lnB>
                  </a:tcPr>
                </a:tc>
                <a:tc hMerge="1" vMerge="1">
                  <a:txBody>
                    <a:bodyPr/>
                    <a:lstStyle/>
                    <a:p>
                      <a:endParaRPr lang="es-MX" sz="1600"/>
                    </a:p>
                  </a:txBody>
                  <a:tcPr/>
                </a:tc>
                <a:tc hMerge="1" vMerge="1">
                  <a:txBody>
                    <a:bodyPr/>
                    <a:lstStyle/>
                    <a:p>
                      <a:endParaRPr lang="es-MX" sz="1600" dirty="0"/>
                    </a:p>
                  </a:txBody>
                  <a:tcPr/>
                </a:tc>
                <a:tc hMerge="1" vMerge="1">
                  <a:txBody>
                    <a:bodyPr/>
                    <a:lstStyle/>
                    <a:p>
                      <a:endParaRPr lang="es-MX" sz="1600"/>
                    </a:p>
                  </a:txBody>
                  <a:tcPr/>
                </a:tc>
                <a:tc hMerge="1" vMerge="1">
                  <a:txBody>
                    <a:bodyPr/>
                    <a:lstStyle/>
                    <a:p>
                      <a:endParaRPr lang="es-MX" sz="1600"/>
                    </a:p>
                  </a:txBody>
                  <a:tcPr/>
                </a:tc>
                <a:extLst>
                  <a:ext uri="{0D108BD9-81ED-4DB2-BD59-A6C34878D82A}">
                    <a16:rowId xmlns:a16="http://schemas.microsoft.com/office/drawing/2014/main" val="3867436050"/>
                  </a:ext>
                </a:extLst>
              </a:tr>
              <a:tr h="453068">
                <a:tc>
                  <a:txBody>
                    <a:bodyPr/>
                    <a:lstStyle/>
                    <a:p>
                      <a:r>
                        <a:rPr lang="en-US" sz="1600" dirty="0"/>
                        <a:t>B/C</a:t>
                      </a:r>
                      <a:endParaRPr lang="es-MX" sz="1600" dirty="0"/>
                    </a:p>
                  </a:txBody>
                  <a:tcPr/>
                </a:tc>
                <a:tc>
                  <a:txBody>
                    <a:bodyPr/>
                    <a:lstStyle/>
                    <a:p>
                      <a:r>
                        <a:rPr lang="en-US" sz="1600" dirty="0"/>
                        <a:t>1.88</a:t>
                      </a:r>
                      <a:endParaRPr lang="es-MX" sz="1600" dirty="0"/>
                    </a:p>
                  </a:txBody>
                  <a:tcPr/>
                </a:tc>
                <a:tc gridSpan="5" vMerge="1">
                  <a:txBody>
                    <a:bodyPr/>
                    <a:lstStyle/>
                    <a:p>
                      <a:endParaRPr lang="es-MX" sz="1600" dirty="0"/>
                    </a:p>
                  </a:txBody>
                  <a:tcPr>
                    <a:lnB w="12700" cmpd="sng">
                      <a:noFill/>
                    </a:lnB>
                  </a:tcPr>
                </a:tc>
                <a:tc hMerge="1" vMerge="1">
                  <a:txBody>
                    <a:bodyPr/>
                    <a:lstStyle/>
                    <a:p>
                      <a:endParaRPr lang="es-MX" sz="1600"/>
                    </a:p>
                  </a:txBody>
                  <a:tcPr/>
                </a:tc>
                <a:tc hMerge="1" vMerge="1">
                  <a:txBody>
                    <a:bodyPr/>
                    <a:lstStyle/>
                    <a:p>
                      <a:endParaRPr lang="es-MX" sz="1600"/>
                    </a:p>
                  </a:txBody>
                  <a:tcPr/>
                </a:tc>
                <a:tc hMerge="1" vMerge="1">
                  <a:txBody>
                    <a:bodyPr/>
                    <a:lstStyle/>
                    <a:p>
                      <a:endParaRPr lang="es-MX" sz="1600"/>
                    </a:p>
                  </a:txBody>
                  <a:tcPr/>
                </a:tc>
                <a:tc hMerge="1" vMerge="1">
                  <a:txBody>
                    <a:bodyPr/>
                    <a:lstStyle/>
                    <a:p>
                      <a:endParaRPr lang="es-MX" sz="1600"/>
                    </a:p>
                  </a:txBody>
                  <a:tcPr/>
                </a:tc>
                <a:extLst>
                  <a:ext uri="{0D108BD9-81ED-4DB2-BD59-A6C34878D82A}">
                    <a16:rowId xmlns:a16="http://schemas.microsoft.com/office/drawing/2014/main" val="1636454863"/>
                  </a:ext>
                </a:extLst>
              </a:tr>
              <a:tr h="453068">
                <a:tc>
                  <a:txBody>
                    <a:bodyPr/>
                    <a:lstStyle/>
                    <a:p>
                      <a:r>
                        <a:rPr lang="en-US" sz="1600" dirty="0"/>
                        <a:t>T. </a:t>
                      </a:r>
                      <a:r>
                        <a:rPr lang="en-US" sz="1600" dirty="0" err="1"/>
                        <a:t>Recuperación</a:t>
                      </a:r>
                      <a:r>
                        <a:rPr lang="en-US" sz="1600" dirty="0"/>
                        <a:t> DPB</a:t>
                      </a:r>
                      <a:endParaRPr lang="es-MX" sz="1600" dirty="0"/>
                    </a:p>
                  </a:txBody>
                  <a:tcPr/>
                </a:tc>
                <a:tc>
                  <a:txBody>
                    <a:bodyPr/>
                    <a:lstStyle/>
                    <a:p>
                      <a:r>
                        <a:rPr lang="en-US" sz="1600" dirty="0"/>
                        <a:t>2.18</a:t>
                      </a:r>
                      <a:endParaRPr lang="es-MX" sz="1600" dirty="0"/>
                    </a:p>
                  </a:txBody>
                  <a:tcPr/>
                </a:tc>
                <a:tc gridSpan="5" vMerge="1">
                  <a:txBody>
                    <a:bodyPr/>
                    <a:lstStyle/>
                    <a:p>
                      <a:endParaRPr lang="es-MX" sz="1600" dirty="0"/>
                    </a:p>
                  </a:txBody>
                  <a:tcPr>
                    <a:lnB w="12700" cmpd="sng">
                      <a:noFill/>
                    </a:lnB>
                  </a:tcPr>
                </a:tc>
                <a:tc hMerge="1" vMerge="1">
                  <a:txBody>
                    <a:bodyPr/>
                    <a:lstStyle/>
                    <a:p>
                      <a:endParaRPr lang="es-MX" sz="1600"/>
                    </a:p>
                  </a:txBody>
                  <a:tcPr/>
                </a:tc>
                <a:tc hMerge="1" vMerge="1">
                  <a:txBody>
                    <a:bodyPr/>
                    <a:lstStyle/>
                    <a:p>
                      <a:endParaRPr lang="es-MX" sz="1600"/>
                    </a:p>
                  </a:txBody>
                  <a:tcPr/>
                </a:tc>
                <a:tc hMerge="1" vMerge="1">
                  <a:txBody>
                    <a:bodyPr/>
                    <a:lstStyle/>
                    <a:p>
                      <a:endParaRPr lang="es-MX" sz="1600"/>
                    </a:p>
                  </a:txBody>
                  <a:tcPr/>
                </a:tc>
                <a:tc hMerge="1" vMerge="1">
                  <a:txBody>
                    <a:bodyPr/>
                    <a:lstStyle/>
                    <a:p>
                      <a:endParaRPr lang="es-MX" sz="1600" dirty="0"/>
                    </a:p>
                  </a:txBody>
                  <a:tcPr/>
                </a:tc>
                <a:extLst>
                  <a:ext uri="{0D108BD9-81ED-4DB2-BD59-A6C34878D82A}">
                    <a16:rowId xmlns:a16="http://schemas.microsoft.com/office/drawing/2014/main" val="2227255454"/>
                  </a:ext>
                </a:extLst>
              </a:tr>
            </a:tbl>
          </a:graphicData>
        </a:graphic>
      </p:graphicFrame>
    </p:spTree>
    <p:extLst>
      <p:ext uri="{BB962C8B-B14F-4D97-AF65-F5344CB8AC3E}">
        <p14:creationId xmlns:p14="http://schemas.microsoft.com/office/powerpoint/2010/main" val="823795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4B6CF4-4924-43CF-94B6-75065CF92658}"/>
              </a:ext>
            </a:extLst>
          </p:cNvPr>
          <p:cNvSpPr>
            <a:spLocks noGrp="1"/>
          </p:cNvSpPr>
          <p:nvPr>
            <p:ph type="title"/>
          </p:nvPr>
        </p:nvSpPr>
        <p:spPr>
          <a:xfrm>
            <a:off x="3242840" y="0"/>
            <a:ext cx="7315200" cy="1346897"/>
          </a:xfrm>
        </p:spPr>
        <p:txBody>
          <a:bodyPr/>
          <a:lstStyle/>
          <a:p>
            <a:r>
              <a:rPr lang="es-MX" sz="5400" dirty="0"/>
              <a:t>Video Funcional</a:t>
            </a:r>
          </a:p>
        </p:txBody>
      </p:sp>
    </p:spTree>
    <p:extLst>
      <p:ext uri="{BB962C8B-B14F-4D97-AF65-F5344CB8AC3E}">
        <p14:creationId xmlns:p14="http://schemas.microsoft.com/office/powerpoint/2010/main" val="23986547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a:xfrm>
            <a:off x="2601917" y="155884"/>
            <a:ext cx="8267287" cy="1346897"/>
          </a:xfrm>
        </p:spPr>
        <p:txBody>
          <a:bodyPr/>
          <a:lstStyle/>
          <a:p>
            <a:r>
              <a:rPr lang="es-MX" sz="5400">
                <a:cs typeface="Times New Roman" panose="02020603050405020304" pitchFamily="18" charset="0"/>
              </a:rPr>
              <a:t>Justificación e Importancia</a:t>
            </a:r>
          </a:p>
        </p:txBody>
      </p:sp>
      <p:sp>
        <p:nvSpPr>
          <p:cNvPr id="3" name="Marcador de contenido 2">
            <a:extLst>
              <a:ext uri="{FF2B5EF4-FFF2-40B4-BE49-F238E27FC236}">
                <a16:creationId xmlns:a16="http://schemas.microsoft.com/office/drawing/2014/main" id="{BB2A2F14-ADD4-4222-BE58-AD06CE6E7B56}"/>
              </a:ext>
            </a:extLst>
          </p:cNvPr>
          <p:cNvSpPr>
            <a:spLocks noGrp="1"/>
          </p:cNvSpPr>
          <p:nvPr>
            <p:ph idx="1"/>
          </p:nvPr>
        </p:nvSpPr>
        <p:spPr>
          <a:xfrm>
            <a:off x="2173787" y="1769954"/>
            <a:ext cx="5066768" cy="5120640"/>
          </a:xfrm>
        </p:spPr>
        <p:txBody>
          <a:bodyPr>
            <a:normAutofit/>
          </a:bodyPr>
          <a:lstStyle/>
          <a:p>
            <a:r>
              <a:rPr lang="es-MX" sz="2400" dirty="0"/>
              <a:t>Pausas y tiempos muertos                    </a:t>
            </a:r>
          </a:p>
          <a:p>
            <a:pPr marL="0" indent="0">
              <a:buNone/>
            </a:pPr>
            <a:r>
              <a:rPr lang="es-MX" sz="2400" dirty="0"/>
              <a:t>(1 Bobina de Foil Liso → 2.5 Bobinas de foil gofrado)</a:t>
            </a:r>
          </a:p>
          <a:p>
            <a:r>
              <a:rPr lang="es-MX" sz="2400" dirty="0"/>
              <a:t>Desperdicios </a:t>
            </a:r>
          </a:p>
          <a:p>
            <a:r>
              <a:rPr lang="es-MX" sz="2400" dirty="0"/>
              <a:t>Nuevo producto</a:t>
            </a:r>
          </a:p>
          <a:p>
            <a:r>
              <a:rPr lang="es-MX" sz="2400" dirty="0"/>
              <a:t>Problemas de concentricidad y desalineación </a:t>
            </a:r>
          </a:p>
          <a:p>
            <a:r>
              <a:rPr lang="es-MX" sz="2400" dirty="0"/>
              <a:t>Ahorro económico</a:t>
            </a:r>
          </a:p>
          <a:p>
            <a:r>
              <a:rPr lang="es-MX" sz="2400" dirty="0"/>
              <a:t>Reubicación de personal</a:t>
            </a:r>
          </a:p>
          <a:p>
            <a:endParaRPr lang="es-MX" sz="2400" dirty="0"/>
          </a:p>
          <a:p>
            <a:endParaRPr lang="es-MX" sz="2400" dirty="0"/>
          </a:p>
        </p:txBody>
      </p:sp>
      <p:sp>
        <p:nvSpPr>
          <p:cNvPr id="8" name="Marcador de contenido 2">
            <a:extLst>
              <a:ext uri="{FF2B5EF4-FFF2-40B4-BE49-F238E27FC236}">
                <a16:creationId xmlns:a16="http://schemas.microsoft.com/office/drawing/2014/main" id="{A3643CD5-54FB-496D-864C-E4FE8F2D06AB}"/>
              </a:ext>
            </a:extLst>
          </p:cNvPr>
          <p:cNvSpPr txBox="1">
            <a:spLocks/>
          </p:cNvSpPr>
          <p:nvPr/>
        </p:nvSpPr>
        <p:spPr>
          <a:xfrm>
            <a:off x="6239" y="1502781"/>
            <a:ext cx="1433146" cy="4983743"/>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algn="ctr">
              <a:lnSpc>
                <a:spcPct val="100000"/>
              </a:lnSpc>
              <a:buClr>
                <a:srgbClr val="549E39"/>
              </a:buClr>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Antecedentes y Justificación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7170" name="Picture 2" descr="BANDA ALUMBAND “IMPTEK” 20 CM X 10 MTS | PROMESA">
            <a:extLst>
              <a:ext uri="{FF2B5EF4-FFF2-40B4-BE49-F238E27FC236}">
                <a16:creationId xmlns:a16="http://schemas.microsoft.com/office/drawing/2014/main" id="{64E03328-6095-40ED-B4E6-DBDB18546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654" y="2684010"/>
            <a:ext cx="2390731" cy="239073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extLst>
              <a:ext uri="{BEBA8EAE-BF5A-486C-A8C5-ECC9F3942E4B}">
                <a14:imgProps xmlns:a14="http://schemas.microsoft.com/office/drawing/2010/main">
                  <a14:imgLayer r:embed="rId5">
                    <a14:imgEffect>
                      <a14:backgroundRemoval t="1628" b="95116" l="0" r="100000"/>
                    </a14:imgEffect>
                  </a14:imgLayer>
                </a14:imgProps>
              </a:ext>
            </a:extLst>
          </a:blip>
          <a:stretch>
            <a:fillRect/>
          </a:stretch>
        </p:blipFill>
        <p:spPr>
          <a:xfrm>
            <a:off x="9912263" y="2596896"/>
            <a:ext cx="1436521" cy="2246197"/>
          </a:xfrm>
          <a:prstGeom prst="rect">
            <a:avLst/>
          </a:prstGeom>
        </p:spPr>
      </p:pic>
    </p:spTree>
    <p:extLst>
      <p:ext uri="{BB962C8B-B14F-4D97-AF65-F5344CB8AC3E}">
        <p14:creationId xmlns:p14="http://schemas.microsoft.com/office/powerpoint/2010/main" val="3792116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016597" y="0"/>
            <a:ext cx="7315200" cy="1346897"/>
          </a:xfrm>
        </p:spPr>
        <p:txBody>
          <a:bodyPr/>
          <a:lstStyle/>
          <a:p>
            <a:r>
              <a:rPr lang="es-MX" sz="5400" dirty="0"/>
              <a:t>Conclusiones</a:t>
            </a:r>
          </a:p>
        </p:txBody>
      </p:sp>
      <p:sp>
        <p:nvSpPr>
          <p:cNvPr id="6" name="Marcador de contenido 2">
            <a:extLst>
              <a:ext uri="{FF2B5EF4-FFF2-40B4-BE49-F238E27FC236}">
                <a16:creationId xmlns:a16="http://schemas.microsoft.com/office/drawing/2014/main" id="{D0014EC7-06C4-4D69-AC4B-DE7C8966BA1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5" name="CuadroTexto 4">
            <a:extLst>
              <a:ext uri="{FF2B5EF4-FFF2-40B4-BE49-F238E27FC236}">
                <a16:creationId xmlns:a16="http://schemas.microsoft.com/office/drawing/2014/main" id="{644D5BFB-A4BE-4980-8488-008B12F5A820}"/>
              </a:ext>
            </a:extLst>
          </p:cNvPr>
          <p:cNvSpPr txBox="1"/>
          <p:nvPr/>
        </p:nvSpPr>
        <p:spPr>
          <a:xfrm>
            <a:off x="1979308" y="1201123"/>
            <a:ext cx="9769875" cy="5073184"/>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pPr>
            <a:r>
              <a:rPr lang="es-EC" dirty="0"/>
              <a:t>Se diseñó, construyó e implementó el sistema continuo de gofrado de foil de aluminio, el cual aumentó la productividad de la línea de laminación Nº2 con un incremento mínimo de 4.45% para Alumband 1.1 mm (10 m) y un incremento máximo de </a:t>
            </a:r>
            <a:r>
              <a:rPr lang="es-EC" dirty="0" smtClean="0"/>
              <a:t>16.84% </a:t>
            </a:r>
            <a:r>
              <a:rPr lang="es-EC" dirty="0"/>
              <a:t>correspondiente a Asfalum Rollo 2.5 mm (10 m), además de disminuir el tiempo de producción en todos sus productos.</a:t>
            </a:r>
          </a:p>
          <a:p>
            <a:pPr marL="285750" indent="-285750">
              <a:lnSpc>
                <a:spcPct val="150000"/>
              </a:lnSpc>
              <a:spcAft>
                <a:spcPts val="800"/>
              </a:spcAft>
              <a:buFont typeface="Arial" panose="020B0604020202020204" pitchFamily="34" charset="0"/>
              <a:buChar char="•"/>
            </a:pPr>
            <a:r>
              <a:rPr lang="es-EC" dirty="0"/>
              <a:t>Se diseñó y construyó la estructura del sistema continuo de gofrado la cual soporta una carga combinada superior a 2.6 </a:t>
            </a:r>
            <a:r>
              <a:rPr lang="es-EC" dirty="0" err="1" smtClean="0"/>
              <a:t>Tn</a:t>
            </a:r>
            <a:r>
              <a:rPr lang="es-EC" dirty="0" smtClean="0"/>
              <a:t> </a:t>
            </a:r>
            <a:r>
              <a:rPr lang="es-EC" dirty="0"/>
              <a:t>con esto garantiza que no existan deformaciones en la misma.</a:t>
            </a:r>
          </a:p>
          <a:p>
            <a:pPr marL="285750" indent="-285750">
              <a:lnSpc>
                <a:spcPct val="150000"/>
              </a:lnSpc>
              <a:spcAft>
                <a:spcPts val="800"/>
              </a:spcAft>
              <a:buFont typeface="Arial" panose="020B0604020202020204" pitchFamily="34" charset="0"/>
              <a:buChar char="•"/>
            </a:pPr>
            <a:r>
              <a:rPr lang="es-EC" dirty="0"/>
              <a:t>El módulo de </a:t>
            </a:r>
            <a:r>
              <a:rPr lang="es-EC" dirty="0" err="1"/>
              <a:t>desbobinado</a:t>
            </a:r>
            <a:r>
              <a:rPr lang="es-EC" dirty="0"/>
              <a:t> está conformado por tres rodillos (r. superior, r. inferior, r. celda de carga) diseñados para soportar la tensión de 57.35 [</a:t>
            </a:r>
            <a:r>
              <a:rPr lang="es-EC" dirty="0" err="1"/>
              <a:t>Kgf</a:t>
            </a:r>
            <a:r>
              <a:rPr lang="es-EC" dirty="0"/>
              <a:t>/mm] que genera el foil de aluminio al atravesar cada uno de los rodillos.</a:t>
            </a:r>
          </a:p>
          <a:p>
            <a:pPr marL="285750" indent="-285750">
              <a:lnSpc>
                <a:spcPct val="150000"/>
              </a:lnSpc>
              <a:spcAft>
                <a:spcPts val="800"/>
              </a:spcAft>
              <a:buFont typeface="Arial" panose="020B0604020202020204" pitchFamily="34" charset="0"/>
              <a:buChar char="•"/>
            </a:pPr>
            <a:endParaRPr lang="es-MX" dirty="0">
              <a:ea typeface="Calibri" panose="020F0502020204030204" pitchFamily="34" charset="0"/>
              <a:cs typeface="Times New Roman" panose="02020603050405020304" pitchFamily="18" charset="0"/>
            </a:endParaRPr>
          </a:p>
          <a:p>
            <a:pPr marL="742950" lvl="1" indent="-285750">
              <a:lnSpc>
                <a:spcPct val="150000"/>
              </a:lnSpc>
              <a:spcAft>
                <a:spcPts val="800"/>
              </a:spcAft>
              <a:buFontTx/>
              <a:buChar char="-"/>
            </a:pPr>
            <a:endParaRPr lang="es-MX"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87224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016597" y="0"/>
            <a:ext cx="7315200" cy="1346897"/>
          </a:xfrm>
        </p:spPr>
        <p:txBody>
          <a:bodyPr/>
          <a:lstStyle/>
          <a:p>
            <a:r>
              <a:rPr lang="es-MX" sz="5400" dirty="0"/>
              <a:t>Conclusiones</a:t>
            </a:r>
          </a:p>
        </p:txBody>
      </p:sp>
      <p:sp>
        <p:nvSpPr>
          <p:cNvPr id="6" name="Marcador de contenido 2">
            <a:extLst>
              <a:ext uri="{FF2B5EF4-FFF2-40B4-BE49-F238E27FC236}">
                <a16:creationId xmlns:a16="http://schemas.microsoft.com/office/drawing/2014/main" id="{D0014EC7-06C4-4D69-AC4B-DE7C8966BA1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b="1" u="sng">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5" name="CuadroTexto 4">
            <a:extLst>
              <a:ext uri="{FF2B5EF4-FFF2-40B4-BE49-F238E27FC236}">
                <a16:creationId xmlns:a16="http://schemas.microsoft.com/office/drawing/2014/main" id="{644D5BFB-A4BE-4980-8488-008B12F5A820}"/>
              </a:ext>
            </a:extLst>
          </p:cNvPr>
          <p:cNvSpPr txBox="1"/>
          <p:nvPr/>
        </p:nvSpPr>
        <p:spPr>
          <a:xfrm>
            <a:off x="1718051" y="1191792"/>
            <a:ext cx="9769875" cy="4825039"/>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pPr>
            <a:r>
              <a:rPr lang="es-EC" dirty="0"/>
              <a:t>El módulo de gofrado está conformado por un rodillo de presión vulcanizado diseñado y construido para soportar una carga distribuida superior a 3.5 [</a:t>
            </a:r>
            <a:r>
              <a:rPr lang="es-EC" dirty="0" err="1"/>
              <a:t>kN</a:t>
            </a:r>
            <a:r>
              <a:rPr lang="es-EC" dirty="0"/>
              <a:t>/m] , además de un rodillo gofrador con un patrón de </a:t>
            </a:r>
            <a:r>
              <a:rPr lang="es-EC" dirty="0" err="1"/>
              <a:t>identación</a:t>
            </a:r>
            <a:r>
              <a:rPr lang="es-EC" dirty="0"/>
              <a:t> que permite el marcado en el foil de aluminio liso todo el  sistema es modular.</a:t>
            </a:r>
          </a:p>
          <a:p>
            <a:pPr marL="285750" indent="-285750">
              <a:lnSpc>
                <a:spcPct val="150000"/>
              </a:lnSpc>
              <a:spcAft>
                <a:spcPts val="800"/>
              </a:spcAft>
              <a:buFont typeface="Arial" panose="020B0604020202020204" pitchFamily="34" charset="0"/>
              <a:buChar char="•"/>
            </a:pPr>
            <a:r>
              <a:rPr lang="es-EC" dirty="0"/>
              <a:t>Se seleccionaron los elementos electrónicos y mecánicos que forma parte de los diferentes módulos, las celdas de carga que en conjunto soportan 100 </a:t>
            </a:r>
            <a:r>
              <a:rPr lang="es-EC" dirty="0" err="1"/>
              <a:t>Kgf</a:t>
            </a:r>
            <a:r>
              <a:rPr lang="es-EC" dirty="0"/>
              <a:t> para la lectura de la tensión máxima de 57.92 [</a:t>
            </a:r>
            <a:r>
              <a:rPr lang="es-EC" dirty="0" err="1"/>
              <a:t>Kgf</a:t>
            </a:r>
            <a:r>
              <a:rPr lang="es-EC" dirty="0"/>
              <a:t>], el motor SIMOTICS y caja reductora NMRV-090 para trabajo con P= 3 [hp] para sincronización, freno neumático de 135.6 N.m de Torque y Presión hasta 90 psi y VFD de 60 Hz y Potencia hasta 7.5 [hp] y sensor SE-22 analógico de lectura 15.24 mm para testeo de alineación. </a:t>
            </a:r>
          </a:p>
          <a:p>
            <a:pPr marL="285750" indent="-285750">
              <a:lnSpc>
                <a:spcPct val="150000"/>
              </a:lnSpc>
              <a:spcAft>
                <a:spcPts val="800"/>
              </a:spcAft>
              <a:buFont typeface="Arial" panose="020B0604020202020204" pitchFamily="34" charset="0"/>
              <a:buChar char="•"/>
            </a:pPr>
            <a:r>
              <a:rPr lang="es-EC" dirty="0"/>
              <a:t>. Las constantes </a:t>
            </a:r>
            <a:r>
              <a:rPr lang="es-EC" dirty="0" err="1"/>
              <a:t>Kp</a:t>
            </a:r>
            <a:r>
              <a:rPr lang="es-EC" dirty="0"/>
              <a:t>=3 de, Ki=0.5 de y </a:t>
            </a:r>
            <a:r>
              <a:rPr lang="es-EC" dirty="0" err="1"/>
              <a:t>Kd</a:t>
            </a:r>
            <a:r>
              <a:rPr lang="es-EC" dirty="0"/>
              <a:t>=0  del controlador de tensión mantuvieron el sistema con un error en estado estacionario de 4.61% con la que se consigue un proceso adecuado de control de tensión.</a:t>
            </a:r>
            <a:endParaRPr lang="en-US" dirty="0"/>
          </a:p>
        </p:txBody>
      </p:sp>
    </p:spTree>
    <p:extLst>
      <p:ext uri="{BB962C8B-B14F-4D97-AF65-F5344CB8AC3E}">
        <p14:creationId xmlns:p14="http://schemas.microsoft.com/office/powerpoint/2010/main" val="1238765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016597" y="0"/>
            <a:ext cx="7315200" cy="1346897"/>
          </a:xfrm>
        </p:spPr>
        <p:txBody>
          <a:bodyPr/>
          <a:lstStyle/>
          <a:p>
            <a:r>
              <a:rPr lang="es-MX" sz="5400" dirty="0"/>
              <a:t>Conclusiones</a:t>
            </a:r>
          </a:p>
        </p:txBody>
      </p:sp>
      <p:sp>
        <p:nvSpPr>
          <p:cNvPr id="6" name="Marcador de contenido 2">
            <a:extLst>
              <a:ext uri="{FF2B5EF4-FFF2-40B4-BE49-F238E27FC236}">
                <a16:creationId xmlns:a16="http://schemas.microsoft.com/office/drawing/2014/main" id="{D0014EC7-06C4-4D69-AC4B-DE7C8966BA1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b="1" u="sng">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5" name="CuadroTexto 4">
            <a:extLst>
              <a:ext uri="{FF2B5EF4-FFF2-40B4-BE49-F238E27FC236}">
                <a16:creationId xmlns:a16="http://schemas.microsoft.com/office/drawing/2014/main" id="{644D5BFB-A4BE-4980-8488-008B12F5A820}"/>
              </a:ext>
            </a:extLst>
          </p:cNvPr>
          <p:cNvSpPr txBox="1"/>
          <p:nvPr/>
        </p:nvSpPr>
        <p:spPr>
          <a:xfrm>
            <a:off x="1979308" y="1201123"/>
            <a:ext cx="9769875" cy="4970591"/>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pPr>
            <a:r>
              <a:rPr lang="es-EC" dirty="0"/>
              <a:t>En el sistema de alineación del bastidor del sistema continuo de gofrado de foil de aluminio se prescindió de un sistema de control, ya que el sistema  no presenta desalineaciones significativas para el proceso en la línea de laminación Nº2, pues en el caso más crítico de desalineación  es de 1.4 mm a partir de la referencia, mientras el departamento de calidad  acepta una desalineación de +-3mm.</a:t>
            </a:r>
          </a:p>
          <a:p>
            <a:pPr marL="285750" indent="-285750">
              <a:lnSpc>
                <a:spcPct val="150000"/>
              </a:lnSpc>
              <a:spcAft>
                <a:spcPts val="800"/>
              </a:spcAft>
              <a:buFont typeface="Arial" panose="020B0604020202020204" pitchFamily="34" charset="0"/>
              <a:buChar char="•"/>
            </a:pPr>
            <a:r>
              <a:rPr lang="es-EC" dirty="0"/>
              <a:t>Se observa una mejor </a:t>
            </a:r>
            <a:r>
              <a:rPr lang="es-EC" dirty="0" err="1"/>
              <a:t>identación</a:t>
            </a:r>
            <a:r>
              <a:rPr lang="es-EC" dirty="0"/>
              <a:t> del patrón de gofrado al implementar el módulo de sincronización de motores, pues este libera tensiones a lo largo de toda la línea de laminación .</a:t>
            </a:r>
          </a:p>
          <a:p>
            <a:pPr marL="285750" indent="-285750">
              <a:lnSpc>
                <a:spcPct val="150000"/>
              </a:lnSpc>
              <a:spcAft>
                <a:spcPts val="800"/>
              </a:spcAft>
              <a:buFont typeface="Arial" panose="020B0604020202020204" pitchFamily="34" charset="0"/>
              <a:buChar char="•"/>
            </a:pPr>
            <a:r>
              <a:rPr lang="es-EC" dirty="0"/>
              <a:t>Se elaboró un diseño experimental tipo </a:t>
            </a:r>
            <a:r>
              <a:rPr lang="es-EC" dirty="0" err="1" smtClean="0"/>
              <a:t>Taguchi</a:t>
            </a:r>
            <a:r>
              <a:rPr lang="es-EC" dirty="0" smtClean="0"/>
              <a:t>,</a:t>
            </a:r>
            <a:r>
              <a:rPr lang="es-EC" dirty="0" smtClean="0">
                <a:solidFill>
                  <a:schemeClr val="accent2">
                    <a:lumMod val="60000"/>
                    <a:lumOff val="40000"/>
                  </a:schemeClr>
                </a:solidFill>
              </a:rPr>
              <a:t> </a:t>
            </a:r>
            <a:r>
              <a:rPr lang="es-EC" dirty="0">
                <a:solidFill>
                  <a:schemeClr val="tx1">
                    <a:lumMod val="95000"/>
                    <a:lumOff val="5000"/>
                  </a:schemeClr>
                </a:solidFill>
              </a:rPr>
              <a:t>en la que se obtuvo que la frecuencia del motor de laminación es </a:t>
            </a:r>
            <a:r>
              <a:rPr lang="es-EC" dirty="0" smtClean="0">
                <a:solidFill>
                  <a:schemeClr val="tx1">
                    <a:lumMod val="95000"/>
                    <a:lumOff val="5000"/>
                  </a:schemeClr>
                </a:solidFill>
              </a:rPr>
              <a:t>indiferente en el proceso  </a:t>
            </a:r>
            <a:r>
              <a:rPr lang="es-EC" dirty="0">
                <a:solidFill>
                  <a:schemeClr val="tx1">
                    <a:lumMod val="95000"/>
                    <a:lumOff val="5000"/>
                  </a:schemeClr>
                </a:solidFill>
              </a:rPr>
              <a:t>y se necesita  24 [</a:t>
            </a:r>
            <a:r>
              <a:rPr lang="es-EC" dirty="0" err="1">
                <a:solidFill>
                  <a:schemeClr val="tx1">
                    <a:lumMod val="95000"/>
                    <a:lumOff val="5000"/>
                  </a:schemeClr>
                </a:solidFill>
              </a:rPr>
              <a:t>Kgf</a:t>
            </a:r>
            <a:r>
              <a:rPr lang="es-EC" dirty="0">
                <a:solidFill>
                  <a:schemeClr val="tx1">
                    <a:lumMod val="95000"/>
                    <a:lumOff val="5000"/>
                  </a:schemeClr>
                </a:solidFill>
              </a:rPr>
              <a:t>] para la </a:t>
            </a:r>
            <a:r>
              <a:rPr lang="es-EC" dirty="0"/>
              <a:t>tensión del foil de aluminio </a:t>
            </a:r>
            <a:r>
              <a:rPr lang="es-EC" dirty="0" smtClean="0"/>
              <a:t>liso además de 27.5 </a:t>
            </a:r>
            <a:r>
              <a:rPr lang="es-EC" dirty="0"/>
              <a:t>mm la distancia entre el eje de rodillo gofrador</a:t>
            </a:r>
            <a:endParaRPr lang="en-US" dirty="0"/>
          </a:p>
          <a:p>
            <a:pPr marL="285750" indent="-285750">
              <a:lnSpc>
                <a:spcPct val="150000"/>
              </a:lnSpc>
              <a:spcAft>
                <a:spcPts val="800"/>
              </a:spcAft>
              <a:buFont typeface="Arial" panose="020B0604020202020204" pitchFamily="34" charset="0"/>
              <a:buChar char="•"/>
            </a:pPr>
            <a:endParaRPr lang="en-US" dirty="0"/>
          </a:p>
        </p:txBody>
      </p:sp>
    </p:spTree>
    <p:extLst>
      <p:ext uri="{BB962C8B-B14F-4D97-AF65-F5344CB8AC3E}">
        <p14:creationId xmlns:p14="http://schemas.microsoft.com/office/powerpoint/2010/main" val="4616600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6" y="0"/>
            <a:ext cx="7315200" cy="1346897"/>
          </a:xfrm>
        </p:spPr>
        <p:txBody>
          <a:bodyPr/>
          <a:lstStyle/>
          <a:p>
            <a:r>
              <a:rPr lang="es-MX" sz="5400" dirty="0"/>
              <a:t>Recomendaciones</a:t>
            </a:r>
          </a:p>
        </p:txBody>
      </p:sp>
      <p:sp>
        <p:nvSpPr>
          <p:cNvPr id="6" name="Marcador de contenido 2">
            <a:extLst>
              <a:ext uri="{FF2B5EF4-FFF2-40B4-BE49-F238E27FC236}">
                <a16:creationId xmlns:a16="http://schemas.microsoft.com/office/drawing/2014/main" id="{D0014EC7-06C4-4D69-AC4B-DE7C8966BA1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b="1" u="sng">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sp>
        <p:nvSpPr>
          <p:cNvPr id="5" name="CuadroTexto 4">
            <a:extLst>
              <a:ext uri="{FF2B5EF4-FFF2-40B4-BE49-F238E27FC236}">
                <a16:creationId xmlns:a16="http://schemas.microsoft.com/office/drawing/2014/main" id="{741AC6A4-54B4-4C8A-BFF2-519CA8CD2B74}"/>
              </a:ext>
            </a:extLst>
          </p:cNvPr>
          <p:cNvSpPr txBox="1"/>
          <p:nvPr/>
        </p:nvSpPr>
        <p:spPr>
          <a:xfrm>
            <a:off x="1789818" y="997842"/>
            <a:ext cx="9681099" cy="4754507"/>
          </a:xfrm>
          <a:prstGeom prst="rect">
            <a:avLst/>
          </a:prstGeom>
          <a:noFill/>
        </p:spPr>
        <p:txBody>
          <a:bodyPr wrap="square">
            <a:spAutoFit/>
          </a:bodyPr>
          <a:lstStyle/>
          <a:p>
            <a:pPr>
              <a:lnSpc>
                <a:spcPct val="200000"/>
              </a:lnSpc>
              <a:spcAft>
                <a:spcPts val="800"/>
              </a:spcAft>
            </a:pPr>
            <a:r>
              <a:rPr lang="es-EC" dirty="0"/>
              <a:t>Una vez concluida la tesis, se propone:</a:t>
            </a:r>
            <a:endParaRPr lang="en-US" dirty="0"/>
          </a:p>
          <a:p>
            <a:pPr marL="285750" indent="-285750">
              <a:lnSpc>
                <a:spcPct val="200000"/>
              </a:lnSpc>
              <a:spcAft>
                <a:spcPts val="800"/>
              </a:spcAft>
              <a:buFont typeface="Arial" panose="020B0604020202020204" pitchFamily="34" charset="0"/>
              <a:buChar char="•"/>
            </a:pPr>
            <a:r>
              <a:rPr lang="es-EC" dirty="0"/>
              <a:t>Capacitar constantemente al personal nuevo a cargo de la línea de laminación Nº2 a través de socialización y exposición por parte de tesistas y el departamento de ingeniería para una correcta manipulación del sistema .</a:t>
            </a:r>
          </a:p>
          <a:p>
            <a:pPr marL="285750" indent="-285750">
              <a:lnSpc>
                <a:spcPct val="200000"/>
              </a:lnSpc>
              <a:spcAft>
                <a:spcPts val="800"/>
              </a:spcAft>
              <a:buFont typeface="Arial" panose="020B0604020202020204" pitchFamily="34" charset="0"/>
              <a:buChar char="•"/>
            </a:pPr>
            <a:r>
              <a:rPr lang="es-EC" dirty="0"/>
              <a:t>Que el departamento de ingeniería trabaje en conjunto con el departamento de calidad para toma de datos trimestral para verificar que los parámetros de la maquinaria no han sufrido variaciones o en caso contrario poder actualizarlos.</a:t>
            </a:r>
          </a:p>
          <a:p>
            <a:pPr marL="285750" indent="-285750">
              <a:lnSpc>
                <a:spcPct val="200000"/>
              </a:lnSpc>
              <a:spcAft>
                <a:spcPts val="800"/>
              </a:spcAft>
              <a:buFont typeface="Arial" panose="020B0604020202020204" pitchFamily="34" charset="0"/>
              <a:buChar char="•"/>
            </a:pPr>
            <a:endParaRPr lang="es-MX"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92009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3354435" y="2069431"/>
            <a:ext cx="7315200" cy="1968736"/>
          </a:xfrm>
        </p:spPr>
        <p:txBody>
          <a:bodyPr/>
          <a:lstStyle/>
          <a:p>
            <a:r>
              <a:rPr lang="es-EC" dirty="0"/>
              <a:t>GRACIAS POR SU ATENCIÓN</a:t>
            </a:r>
          </a:p>
        </p:txBody>
      </p:sp>
      <p:sp>
        <p:nvSpPr>
          <p:cNvPr id="4" name="CuadroTexto 3">
            <a:extLst>
              <a:ext uri="{FF2B5EF4-FFF2-40B4-BE49-F238E27FC236}">
                <a16:creationId xmlns:a16="http://schemas.microsoft.com/office/drawing/2014/main" id="{EFF747CC-9E6B-43D9-A8C2-5836EDAC0B9A}"/>
              </a:ext>
            </a:extLst>
          </p:cNvPr>
          <p:cNvSpPr txBox="1"/>
          <p:nvPr/>
        </p:nvSpPr>
        <p:spPr>
          <a:xfrm>
            <a:off x="6097572" y="6136254"/>
            <a:ext cx="6094428" cy="646331"/>
          </a:xfrm>
          <a:prstGeom prst="rect">
            <a:avLst/>
          </a:prstGeom>
          <a:noFill/>
        </p:spPr>
        <p:txBody>
          <a:bodyPr wrap="square">
            <a:spAutoFit/>
          </a:bodyPr>
          <a:lstStyle/>
          <a:p>
            <a:pPr algn="r">
              <a:lnSpc>
                <a:spcPct val="100000"/>
              </a:lnSpc>
            </a:pPr>
            <a:r>
              <a:rPr lang="en-US" sz="1200" b="1" dirty="0">
                <a:solidFill>
                  <a:schemeClr val="tx1"/>
                </a:solidFill>
                <a:latin typeface="+mj-lt"/>
                <a:cs typeface="Times New Roman" panose="02020603050405020304" pitchFamily="18" charset="0"/>
              </a:rPr>
              <a:t>PALACIOS SANGUANO MILTON STEVEN</a:t>
            </a:r>
          </a:p>
          <a:p>
            <a:pPr algn="r">
              <a:lnSpc>
                <a:spcPct val="100000"/>
              </a:lnSpc>
            </a:pPr>
            <a:r>
              <a:rPr lang="en-US" sz="1200" b="1" dirty="0">
                <a:latin typeface="+mj-lt"/>
                <a:cs typeface="Times New Roman" panose="02020603050405020304" pitchFamily="18" charset="0"/>
              </a:rPr>
              <a:t>PALADINES MUÑOZ ARLETH SOFIA</a:t>
            </a:r>
            <a:endParaRPr lang="es-MX" sz="1200" b="1" dirty="0">
              <a:solidFill>
                <a:schemeClr val="tx1"/>
              </a:solidFill>
              <a:latin typeface="+mj-lt"/>
              <a:cs typeface="Times New Roman" panose="02020603050405020304" pitchFamily="18" charset="0"/>
            </a:endParaRPr>
          </a:p>
          <a:p>
            <a:pPr algn="r">
              <a:lnSpc>
                <a:spcPct val="100000"/>
              </a:lnSpc>
            </a:pPr>
            <a:r>
              <a:rPr lang="es-MX" sz="1200" b="1" dirty="0">
                <a:latin typeface="+mj-lt"/>
                <a:cs typeface="Times New Roman" panose="02020603050405020304" pitchFamily="18" charset="0"/>
              </a:rPr>
              <a:t>febrero – 2022  </a:t>
            </a:r>
          </a:p>
        </p:txBody>
      </p:sp>
    </p:spTree>
    <p:extLst>
      <p:ext uri="{BB962C8B-B14F-4D97-AF65-F5344CB8AC3E}">
        <p14:creationId xmlns:p14="http://schemas.microsoft.com/office/powerpoint/2010/main" val="3169023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EF2D9-FF31-40F0-A986-11EA7E7BCB18}"/>
              </a:ext>
            </a:extLst>
          </p:cNvPr>
          <p:cNvSpPr>
            <a:spLocks noGrp="1"/>
          </p:cNvSpPr>
          <p:nvPr>
            <p:ph type="title"/>
          </p:nvPr>
        </p:nvSpPr>
        <p:spPr>
          <a:xfrm>
            <a:off x="3114417" y="273326"/>
            <a:ext cx="7315200" cy="588824"/>
          </a:xfrm>
        </p:spPr>
        <p:txBody>
          <a:bodyPr>
            <a:noAutofit/>
          </a:bodyPr>
          <a:lstStyle/>
          <a:p>
            <a:r>
              <a:rPr lang="es-MX" sz="5400" dirty="0">
                <a:cs typeface="Times New Roman" panose="02020603050405020304" pitchFamily="18" charset="0"/>
              </a:rPr>
              <a:t>Objetivos</a:t>
            </a:r>
          </a:p>
        </p:txBody>
      </p:sp>
      <p:graphicFrame>
        <p:nvGraphicFramePr>
          <p:cNvPr id="8" name="Diagrama 7"/>
          <p:cNvGraphicFramePr/>
          <p:nvPr>
            <p:extLst>
              <p:ext uri="{D42A27DB-BD31-4B8C-83A1-F6EECF244321}">
                <p14:modId xmlns:p14="http://schemas.microsoft.com/office/powerpoint/2010/main" val="2446993728"/>
              </p:ext>
            </p:extLst>
          </p:nvPr>
        </p:nvGraphicFramePr>
        <p:xfrm>
          <a:off x="2053422" y="1001703"/>
          <a:ext cx="9437189" cy="5785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Marcador de contenido 2">
            <a:extLst>
              <a:ext uri="{FF2B5EF4-FFF2-40B4-BE49-F238E27FC236}">
                <a16:creationId xmlns:a16="http://schemas.microsoft.com/office/drawing/2014/main" id="{D2551731-1468-4CDC-BFF3-9969D13CABE9}"/>
              </a:ext>
            </a:extLst>
          </p:cNvPr>
          <p:cNvSpPr txBox="1">
            <a:spLocks/>
          </p:cNvSpPr>
          <p:nvPr/>
        </p:nvSpPr>
        <p:spPr>
          <a:xfrm>
            <a:off x="6239" y="1502781"/>
            <a:ext cx="1433146" cy="4983743"/>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algn="ctr">
              <a:lnSpc>
                <a:spcPct val="100000"/>
              </a:lnSpc>
              <a:buClr>
                <a:srgbClr val="549E39"/>
              </a:buClr>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Antecedentes y Justificación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26407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3167426" y="-31716"/>
            <a:ext cx="7315200" cy="1346897"/>
          </a:xfrm>
        </p:spPr>
        <p:txBody>
          <a:bodyPr/>
          <a:lstStyle/>
          <a:p>
            <a:r>
              <a:rPr lang="es-MX" sz="5400" dirty="0"/>
              <a:t>Lámina Asfáltica</a:t>
            </a:r>
          </a:p>
        </p:txBody>
      </p:sp>
      <p:sp>
        <p:nvSpPr>
          <p:cNvPr id="4" name="Marcador de contenido 2">
            <a:extLst>
              <a:ext uri="{FF2B5EF4-FFF2-40B4-BE49-F238E27FC236}">
                <a16:creationId xmlns:a16="http://schemas.microsoft.com/office/drawing/2014/main" id="{32A3EC54-920E-4044-A34D-473F382B328D}"/>
              </a:ext>
            </a:extLst>
          </p:cNvPr>
          <p:cNvSpPr txBox="1">
            <a:spLocks/>
          </p:cNvSpPr>
          <p:nvPr/>
        </p:nvSpPr>
        <p:spPr>
          <a:xfrm>
            <a:off x="1" y="1502781"/>
            <a:ext cx="1433146" cy="4983743"/>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Antecedentes y Justificación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i="0" u="sng"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11" name="CuadroTexto 10">
            <a:extLst>
              <a:ext uri="{FF2B5EF4-FFF2-40B4-BE49-F238E27FC236}">
                <a16:creationId xmlns:a16="http://schemas.microsoft.com/office/drawing/2014/main" id="{1758309A-9715-410D-A8CA-AD973F4BA372}"/>
              </a:ext>
            </a:extLst>
          </p:cNvPr>
          <p:cNvSpPr txBox="1"/>
          <p:nvPr/>
        </p:nvSpPr>
        <p:spPr>
          <a:xfrm>
            <a:off x="2184306" y="1338306"/>
            <a:ext cx="8555229" cy="646331"/>
          </a:xfrm>
          <a:prstGeom prst="rect">
            <a:avLst/>
          </a:prstGeom>
          <a:noFill/>
        </p:spPr>
        <p:txBody>
          <a:bodyPr wrap="square">
            <a:spAutoFit/>
          </a:bodyPr>
          <a:lstStyle/>
          <a:p>
            <a:pPr indent="457200">
              <a:spcAft>
                <a:spcPts val="800"/>
              </a:spcAft>
            </a:pPr>
            <a:r>
              <a:rPr lang="es-EC" sz="1800" dirty="0">
                <a:effectLst/>
                <a:latin typeface="Arial" panose="020B0604020202020204" pitchFamily="34" charset="0"/>
                <a:ea typeface="Calibri" panose="020F0502020204030204" pitchFamily="34" charset="0"/>
                <a:cs typeface="Times New Roman" panose="02020603050405020304" pitchFamily="18" charset="0"/>
              </a:rPr>
              <a:t>Contiene asfalto modificado con polímeros SBS (estireno butadieno-estireno) y reforzadas con armaduras sintéticas. </a:t>
            </a:r>
            <a:r>
              <a:rPr lang="es-EC" sz="1800" i="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s-EC" sz="1800" i="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Holguí</a:t>
            </a:r>
            <a:r>
              <a:rPr lang="es-EC" sz="1800" i="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et al., 2017)</a:t>
            </a:r>
            <a:endParaRPr lang="es-MX" dirty="0">
              <a:effectLst/>
              <a:ea typeface="Calibri" panose="020F0502020204030204" pitchFamily="34" charset="0"/>
              <a:cs typeface="Times New Roman" panose="02020603050405020304" pitchFamily="18" charset="0"/>
            </a:endParaRPr>
          </a:p>
        </p:txBody>
      </p:sp>
      <p:pic>
        <p:nvPicPr>
          <p:cNvPr id="10" name="Imagen 9">
            <a:extLst>
              <a:ext uri="{FF2B5EF4-FFF2-40B4-BE49-F238E27FC236}">
                <a16:creationId xmlns:a16="http://schemas.microsoft.com/office/drawing/2014/main" id="{9CA4208A-7F42-4B62-B92D-C880BB6FBE4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0587"/>
          <a:stretch/>
        </p:blipFill>
        <p:spPr bwMode="auto">
          <a:xfrm rot="10800000">
            <a:off x="4188799" y="2706116"/>
            <a:ext cx="4813536" cy="2241893"/>
          </a:xfrm>
          <a:prstGeom prst="rect">
            <a:avLst/>
          </a:prstGeom>
          <a:noFill/>
          <a:ln>
            <a:noFill/>
          </a:ln>
          <a:extLst>
            <a:ext uri="{53640926-AAD7-44D8-BBD7-CCE9431645EC}">
              <a14:shadowObscured xmlns:a14="http://schemas.microsoft.com/office/drawing/2010/main"/>
            </a:ext>
          </a:extLst>
        </p:spPr>
      </p:pic>
      <p:sp>
        <p:nvSpPr>
          <p:cNvPr id="12" name="CuadroTexto 11">
            <a:extLst>
              <a:ext uri="{FF2B5EF4-FFF2-40B4-BE49-F238E27FC236}">
                <a16:creationId xmlns:a16="http://schemas.microsoft.com/office/drawing/2014/main" id="{F5BCE283-D4B9-4AB9-80A6-543BAD92C145}"/>
              </a:ext>
            </a:extLst>
          </p:cNvPr>
          <p:cNvSpPr txBox="1"/>
          <p:nvPr/>
        </p:nvSpPr>
        <p:spPr>
          <a:xfrm>
            <a:off x="2184306" y="5894096"/>
            <a:ext cx="6102220" cy="456535"/>
          </a:xfrm>
          <a:prstGeom prst="rect">
            <a:avLst/>
          </a:prstGeom>
          <a:noFill/>
        </p:spPr>
        <p:txBody>
          <a:bodyPr wrap="square">
            <a:spAutoFit/>
          </a:bodyPr>
          <a:lstStyle/>
          <a:p>
            <a:pPr marR="547370" algn="just">
              <a:lnSpc>
                <a:spcPct val="150000"/>
              </a:lnSpc>
              <a:spcBef>
                <a:spcPts val="1000"/>
              </a:spcBef>
              <a:spcAft>
                <a:spcPts val="800"/>
              </a:spcAft>
            </a:pPr>
            <a:r>
              <a:rPr lang="es-EC" sz="1800" i="1" dirty="0">
                <a:effectLst/>
                <a:latin typeface="Arial" panose="020B0604020202020204" pitchFamily="34" charset="0"/>
                <a:ea typeface="Calibri" panose="020F0502020204030204" pitchFamily="34" charset="0"/>
                <a:cs typeface="Times New Roman" panose="02020603050405020304" pitchFamily="18" charset="0"/>
              </a:rPr>
              <a:t>Nota. </a:t>
            </a:r>
            <a:r>
              <a:rPr lang="es-EC" sz="1800" i="0" dirty="0">
                <a:effectLst/>
                <a:latin typeface="Arial" panose="020B0604020202020204" pitchFamily="34" charset="0"/>
                <a:ea typeface="Calibri" panose="020F0502020204030204" pitchFamily="34" charset="0"/>
                <a:cs typeface="Times New Roman" panose="02020603050405020304" pitchFamily="18" charset="0"/>
              </a:rPr>
              <a:t>Adaptado de (</a:t>
            </a:r>
            <a:r>
              <a:rPr lang="es-EC" sz="1800" i="0" dirty="0" err="1">
                <a:effectLst/>
                <a:latin typeface="Arial" panose="020B0604020202020204" pitchFamily="34" charset="0"/>
                <a:ea typeface="Calibri" panose="020F0502020204030204" pitchFamily="34" charset="0"/>
                <a:cs typeface="Times New Roman" panose="02020603050405020304" pitchFamily="18" charset="0"/>
              </a:rPr>
              <a:t>Holguí</a:t>
            </a:r>
            <a:r>
              <a:rPr lang="es-EC" sz="1800" i="0" dirty="0">
                <a:effectLst/>
                <a:latin typeface="Arial" panose="020B0604020202020204" pitchFamily="34" charset="0"/>
                <a:ea typeface="Calibri" panose="020F0502020204030204" pitchFamily="34" charset="0"/>
                <a:cs typeface="Times New Roman" panose="02020603050405020304" pitchFamily="18" charset="0"/>
              </a:rPr>
              <a:t> et al., 2017)</a:t>
            </a:r>
            <a:endParaRPr lang="es-MX" sz="1800" i="1"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6143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2337867" y="0"/>
            <a:ext cx="8700920" cy="1346897"/>
          </a:xfrm>
        </p:spPr>
        <p:txBody>
          <a:bodyPr/>
          <a:lstStyle/>
          <a:p>
            <a:r>
              <a:rPr lang="es-MX" sz="5400" dirty="0"/>
              <a:t>Gofrado</a:t>
            </a:r>
          </a:p>
        </p:txBody>
      </p:sp>
      <p:sp>
        <p:nvSpPr>
          <p:cNvPr id="4" name="Marcador de contenido 2">
            <a:extLst>
              <a:ext uri="{FF2B5EF4-FFF2-40B4-BE49-F238E27FC236}">
                <a16:creationId xmlns:a16="http://schemas.microsoft.com/office/drawing/2014/main" id="{32A3EC54-920E-4044-A34D-473F382B328D}"/>
              </a:ext>
            </a:extLst>
          </p:cNvPr>
          <p:cNvSpPr txBox="1">
            <a:spLocks/>
          </p:cNvSpPr>
          <p:nvPr/>
        </p:nvSpPr>
        <p:spPr>
          <a:xfrm>
            <a:off x="1" y="1502781"/>
            <a:ext cx="1433146" cy="4983743"/>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Antecedentes y Justificación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i="0" u="sng"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8" name="CuadroTexto 7">
            <a:extLst>
              <a:ext uri="{FF2B5EF4-FFF2-40B4-BE49-F238E27FC236}">
                <a16:creationId xmlns:a16="http://schemas.microsoft.com/office/drawing/2014/main" id="{5FC350F2-936C-4978-96F8-C5225949C954}"/>
              </a:ext>
            </a:extLst>
          </p:cNvPr>
          <p:cNvSpPr txBox="1"/>
          <p:nvPr/>
        </p:nvSpPr>
        <p:spPr>
          <a:xfrm>
            <a:off x="2337867" y="6029989"/>
            <a:ext cx="6102220" cy="456535"/>
          </a:xfrm>
          <a:prstGeom prst="rect">
            <a:avLst/>
          </a:prstGeom>
          <a:noFill/>
        </p:spPr>
        <p:txBody>
          <a:bodyPr wrap="square">
            <a:spAutoFit/>
          </a:bodyPr>
          <a:lstStyle/>
          <a:p>
            <a:pPr marR="547370" algn="just">
              <a:lnSpc>
                <a:spcPct val="150000"/>
              </a:lnSpc>
              <a:spcBef>
                <a:spcPts val="1000"/>
              </a:spcBef>
              <a:spcAft>
                <a:spcPts val="800"/>
              </a:spcAft>
            </a:pPr>
            <a:r>
              <a:rPr lang="es-EC" i="1" dirty="0">
                <a:effectLst/>
                <a:latin typeface="Arial" panose="020B0604020202020204" pitchFamily="34" charset="0"/>
                <a:ea typeface="Calibri" panose="020F0502020204030204" pitchFamily="34" charset="0"/>
                <a:cs typeface="Times New Roman" panose="02020603050405020304" pitchFamily="18" charset="0"/>
              </a:rPr>
              <a:t>Nota. </a:t>
            </a:r>
            <a:r>
              <a:rPr lang="es-EC" i="0" dirty="0">
                <a:effectLst/>
                <a:latin typeface="Arial" panose="020B0604020202020204" pitchFamily="34" charset="0"/>
                <a:ea typeface="Calibri" panose="020F0502020204030204" pitchFamily="34" charset="0"/>
                <a:cs typeface="Times New Roman" panose="02020603050405020304" pitchFamily="18" charset="0"/>
              </a:rPr>
              <a:t>Adaptado de (Gofrados Reynoso, 2016)</a:t>
            </a:r>
            <a:endParaRPr lang="es-MX" i="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14C00300-B11D-4F5A-BAA7-FD4022D03E6D}"/>
              </a:ext>
            </a:extLst>
          </p:cNvPr>
          <p:cNvSpPr txBox="1"/>
          <p:nvPr/>
        </p:nvSpPr>
        <p:spPr>
          <a:xfrm>
            <a:off x="3012065" y="1417091"/>
            <a:ext cx="7494204" cy="646331"/>
          </a:xfrm>
          <a:prstGeom prst="rect">
            <a:avLst/>
          </a:prstGeom>
          <a:noFill/>
        </p:spPr>
        <p:txBody>
          <a:bodyPr wrap="square">
            <a:spAutoFit/>
          </a:bodyPr>
          <a:lstStyle/>
          <a:p>
            <a:r>
              <a:rPr lang="es-EC" dirty="0">
                <a:latin typeface="Arial" panose="020B0604020202020204" pitchFamily="34" charset="0"/>
                <a:ea typeface="Calibri" panose="020F0502020204030204" pitchFamily="34" charset="0"/>
                <a:cs typeface="Times New Roman" panose="02020603050405020304" pitchFamily="18" charset="0"/>
              </a:rPr>
              <a:t>P</a:t>
            </a:r>
            <a:r>
              <a:rPr lang="es-EC" sz="1800" dirty="0">
                <a:effectLst/>
                <a:latin typeface="Arial" panose="020B0604020202020204" pitchFamily="34" charset="0"/>
                <a:ea typeface="Calibri" panose="020F0502020204030204" pitchFamily="34" charset="0"/>
                <a:cs typeface="Times New Roman" panose="02020603050405020304" pitchFamily="18" charset="0"/>
              </a:rPr>
              <a:t>roceso de generar un relieve en el papel u otro material por efecto de la presión. </a:t>
            </a:r>
            <a:r>
              <a:rPr lang="es-EC"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(del Mar, 2010)</a:t>
            </a:r>
            <a:endParaRPr lang="es-MX" dirty="0"/>
          </a:p>
        </p:txBody>
      </p:sp>
      <p:pic>
        <p:nvPicPr>
          <p:cNvPr id="11" name="Imagen 10">
            <a:extLst>
              <a:ext uri="{FF2B5EF4-FFF2-40B4-BE49-F238E27FC236}">
                <a16:creationId xmlns:a16="http://schemas.microsoft.com/office/drawing/2014/main" id="{96B1E8AB-6037-4945-B628-46339A5FB55F}"/>
              </a:ext>
            </a:extLst>
          </p:cNvPr>
          <p:cNvPicPr>
            <a:picLocks noChangeAspect="1"/>
          </p:cNvPicPr>
          <p:nvPr/>
        </p:nvPicPr>
        <p:blipFill rotWithShape="1">
          <a:blip r:embed="rId3"/>
          <a:srcRect t="9481" b="18723"/>
          <a:stretch/>
        </p:blipFill>
        <p:spPr bwMode="auto">
          <a:xfrm>
            <a:off x="7620022" y="2716579"/>
            <a:ext cx="3222150" cy="3041804"/>
          </a:xfrm>
          <a:prstGeom prst="rect">
            <a:avLst/>
          </a:prstGeom>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08B302C3-F9E9-471A-BE98-90DB9BE8DF24}"/>
              </a:ext>
            </a:extLst>
          </p:cNvPr>
          <p:cNvPicPr>
            <a:picLocks noChangeAspect="1"/>
          </p:cNvPicPr>
          <p:nvPr/>
        </p:nvPicPr>
        <p:blipFill>
          <a:blip r:embed="rId4"/>
          <a:stretch>
            <a:fillRect/>
          </a:stretch>
        </p:blipFill>
        <p:spPr>
          <a:xfrm>
            <a:off x="3176781" y="2565917"/>
            <a:ext cx="3575123" cy="3339095"/>
          </a:xfrm>
          <a:prstGeom prst="rect">
            <a:avLst/>
          </a:prstGeom>
        </p:spPr>
      </p:pic>
      <p:sp>
        <p:nvSpPr>
          <p:cNvPr id="6" name="Flecha derecha 5"/>
          <p:cNvSpPr/>
          <p:nvPr/>
        </p:nvSpPr>
        <p:spPr>
          <a:xfrm rot="1733129">
            <a:off x="4303059" y="2485016"/>
            <a:ext cx="462579" cy="344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echa derecha 13"/>
          <p:cNvSpPr/>
          <p:nvPr/>
        </p:nvSpPr>
        <p:spPr>
          <a:xfrm rot="1733129">
            <a:off x="2780775" y="4778187"/>
            <a:ext cx="462579" cy="3442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295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3092297" y="-273743"/>
            <a:ext cx="7315200" cy="1346897"/>
          </a:xfrm>
        </p:spPr>
        <p:txBody>
          <a:bodyPr/>
          <a:lstStyle/>
          <a:p>
            <a:r>
              <a:rPr lang="es-MX" dirty="0"/>
              <a:t>Metodología</a:t>
            </a:r>
          </a:p>
        </p:txBody>
      </p:sp>
      <p:sp>
        <p:nvSpPr>
          <p:cNvPr id="6" name="Marcador de contenido 2">
            <a:extLst>
              <a:ext uri="{FF2B5EF4-FFF2-40B4-BE49-F238E27FC236}">
                <a16:creationId xmlns:a16="http://schemas.microsoft.com/office/drawing/2014/main" id="{3874657C-E970-4D4F-84F3-E6EB2E19683F}"/>
              </a:ext>
            </a:extLst>
          </p:cNvPr>
          <p:cNvSpPr txBox="1">
            <a:spLocks/>
          </p:cNvSpPr>
          <p:nvPr/>
        </p:nvSpPr>
        <p:spPr>
          <a:xfrm>
            <a:off x="1" y="1502781"/>
            <a:ext cx="1433146" cy="4983743"/>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uLnTx/>
                <a:uFillTx/>
                <a:latin typeface="Corbel" panose="020B0503020204020204"/>
              </a:rPr>
              <a:t>Antecedentes y Justificación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7" name="Imagen 6">
            <a:extLst>
              <a:ext uri="{FF2B5EF4-FFF2-40B4-BE49-F238E27FC236}">
                <a16:creationId xmlns:a16="http://schemas.microsoft.com/office/drawing/2014/main" id="{09E00C4A-60E5-4483-9E93-8806E0B33E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441"/>
          <a:stretch/>
        </p:blipFill>
        <p:spPr bwMode="auto">
          <a:xfrm>
            <a:off x="2678188" y="401437"/>
            <a:ext cx="8275951" cy="645656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490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2854909" y="-14698"/>
            <a:ext cx="7315200" cy="1346897"/>
          </a:xfrm>
        </p:spPr>
        <p:txBody>
          <a:bodyPr/>
          <a:lstStyle/>
          <a:p>
            <a:r>
              <a:rPr lang="es-MX" sz="5400" dirty="0"/>
              <a:t>Ingeniería de Requisitos</a:t>
            </a:r>
          </a:p>
        </p:txBody>
      </p:sp>
      <p:graphicFrame>
        <p:nvGraphicFramePr>
          <p:cNvPr id="3" name="Tabla 2">
            <a:extLst>
              <a:ext uri="{FF2B5EF4-FFF2-40B4-BE49-F238E27FC236}">
                <a16:creationId xmlns:a16="http://schemas.microsoft.com/office/drawing/2014/main" id="{AE7CBDDD-4C46-4E18-AD79-387478AC91CE}"/>
              </a:ext>
            </a:extLst>
          </p:cNvPr>
          <p:cNvGraphicFramePr>
            <a:graphicFrameLocks noGrp="1"/>
          </p:cNvGraphicFramePr>
          <p:nvPr>
            <p:extLst>
              <p:ext uri="{D42A27DB-BD31-4B8C-83A1-F6EECF244321}">
                <p14:modId xmlns:p14="http://schemas.microsoft.com/office/powerpoint/2010/main" val="420883619"/>
              </p:ext>
            </p:extLst>
          </p:nvPr>
        </p:nvGraphicFramePr>
        <p:xfrm>
          <a:off x="6791445" y="2413385"/>
          <a:ext cx="4876800" cy="2314873"/>
        </p:xfrm>
        <a:graphic>
          <a:graphicData uri="http://schemas.openxmlformats.org/drawingml/2006/table">
            <a:tbl>
              <a:tblPr firstRow="1" firstCol="1">
                <a:tableStyleId>{5C22544A-7EE6-4342-B048-85BDC9FD1C3A}</a:tableStyleId>
              </a:tblPr>
              <a:tblGrid>
                <a:gridCol w="457873">
                  <a:extLst>
                    <a:ext uri="{9D8B030D-6E8A-4147-A177-3AD203B41FA5}">
                      <a16:colId xmlns:a16="http://schemas.microsoft.com/office/drawing/2014/main" val="3575018720"/>
                    </a:ext>
                  </a:extLst>
                </a:gridCol>
                <a:gridCol w="4418927">
                  <a:extLst>
                    <a:ext uri="{9D8B030D-6E8A-4147-A177-3AD203B41FA5}">
                      <a16:colId xmlns:a16="http://schemas.microsoft.com/office/drawing/2014/main" val="222028807"/>
                    </a:ext>
                  </a:extLst>
                </a:gridCol>
              </a:tblGrid>
              <a:tr h="414370">
                <a:tc>
                  <a:txBody>
                    <a:bodyPr/>
                    <a:lstStyle/>
                    <a:p>
                      <a:pPr algn="ctr">
                        <a:lnSpc>
                          <a:spcPct val="150000"/>
                        </a:lnSpc>
                        <a:spcAft>
                          <a:spcPts val="800"/>
                        </a:spcAft>
                      </a:pPr>
                      <a:r>
                        <a:rPr lang="es-MX" sz="1600" dirty="0">
                          <a:effectLst/>
                        </a:rPr>
                        <a:t>Nº</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600" dirty="0">
                          <a:effectLst/>
                        </a:rPr>
                        <a:t>Característica Técnica</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3852947"/>
                  </a:ext>
                </a:extLst>
              </a:tr>
              <a:tr h="633501">
                <a:tc>
                  <a:txBody>
                    <a:bodyPr/>
                    <a:lstStyle/>
                    <a:p>
                      <a:pPr algn="ctr">
                        <a:lnSpc>
                          <a:spcPct val="150000"/>
                        </a:lnSpc>
                        <a:spcAft>
                          <a:spcPts val="800"/>
                        </a:spcAft>
                      </a:pPr>
                      <a:r>
                        <a:rPr lang="es-MX" sz="1600">
                          <a:effectLst/>
                          <a:latin typeface="+mj-lt"/>
                        </a:rPr>
                        <a:t>1</a:t>
                      </a:r>
                      <a:endParaRPr lang="es-MX"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indent="0" algn="l" defTabSz="914400" rtl="0" eaLnBrk="1" fontAlgn="auto" latinLnBrk="0" hangingPunct="1">
                        <a:lnSpc>
                          <a:spcPct val="150000"/>
                        </a:lnSpc>
                        <a:spcBef>
                          <a:spcPts val="0"/>
                        </a:spcBef>
                        <a:spcAft>
                          <a:spcPts val="800"/>
                        </a:spcAft>
                        <a:buClrTx/>
                        <a:buSzTx/>
                        <a:buFontTx/>
                        <a:buNone/>
                        <a:tabLst/>
                        <a:defRPr/>
                      </a:pPr>
                      <a:r>
                        <a:rPr lang="es-EC" sz="1600" b="0" kern="1200" dirty="0">
                          <a:solidFill>
                            <a:srgbClr val="0070C0"/>
                          </a:solidFill>
                          <a:effectLst/>
                          <a:latin typeface="+mj-lt"/>
                          <a:ea typeface="+mn-ea"/>
                          <a:cs typeface="+mn-cs"/>
                        </a:rPr>
                        <a:t>Reducción de tiempo de producción</a:t>
                      </a:r>
                      <a:endParaRPr lang="es-MX" sz="1600" b="0" dirty="0">
                        <a:solidFill>
                          <a:srgbClr val="0070C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905707"/>
                  </a:ext>
                </a:extLst>
              </a:tr>
              <a:tr h="633501">
                <a:tc>
                  <a:txBody>
                    <a:bodyPr/>
                    <a:lstStyle/>
                    <a:p>
                      <a:pPr algn="ctr">
                        <a:lnSpc>
                          <a:spcPct val="150000"/>
                        </a:lnSpc>
                        <a:spcAft>
                          <a:spcPts val="800"/>
                        </a:spcAft>
                      </a:pPr>
                      <a:r>
                        <a:rPr lang="es-MX" sz="1600">
                          <a:effectLst/>
                          <a:latin typeface="+mj-lt"/>
                        </a:rPr>
                        <a:t>2</a:t>
                      </a:r>
                      <a:endParaRPr lang="es-MX" sz="16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l" rtl="0" fontAlgn="ctr"/>
                      <a:r>
                        <a:rPr lang="es-ES" sz="1600" b="0" i="0" u="none" strike="noStrike" dirty="0">
                          <a:solidFill>
                            <a:srgbClr val="000000"/>
                          </a:solidFill>
                          <a:effectLst/>
                          <a:latin typeface="+mj-lt"/>
                        </a:rPr>
                        <a:t>Cantidad de rollos producidos de Alumband </a:t>
                      </a:r>
                      <a:r>
                        <a:rPr lang="es-ES" sz="1600" b="0" i="0" u="none" strike="noStrike" dirty="0" err="1">
                          <a:solidFill>
                            <a:srgbClr val="000000"/>
                          </a:solidFill>
                          <a:effectLst/>
                          <a:latin typeface="+mj-lt"/>
                        </a:rPr>
                        <a:t>Ochre</a:t>
                      </a:r>
                      <a:r>
                        <a:rPr lang="es-ES" sz="1600" b="0" i="0" u="none" strike="noStrike" dirty="0">
                          <a:solidFill>
                            <a:srgbClr val="000000"/>
                          </a:solidFill>
                          <a:effectLst/>
                          <a:latin typeface="+mj-lt"/>
                        </a:rPr>
                        <a:t> por carga</a:t>
                      </a:r>
                    </a:p>
                  </a:txBody>
                  <a:tcPr marL="7620" marR="7620" marT="7620" marB="0" anchor="ctr"/>
                </a:tc>
                <a:extLst>
                  <a:ext uri="{0D108BD9-81ED-4DB2-BD59-A6C34878D82A}">
                    <a16:rowId xmlns:a16="http://schemas.microsoft.com/office/drawing/2014/main" val="1633670777"/>
                  </a:ext>
                </a:extLst>
              </a:tr>
              <a:tr h="633501">
                <a:tc>
                  <a:txBody>
                    <a:bodyPr/>
                    <a:lstStyle/>
                    <a:p>
                      <a:pPr algn="ctr">
                        <a:lnSpc>
                          <a:spcPct val="150000"/>
                        </a:lnSpc>
                        <a:spcAft>
                          <a:spcPts val="800"/>
                        </a:spcAft>
                      </a:pPr>
                      <a:r>
                        <a:rPr lang="es-MX" sz="1600" dirty="0">
                          <a:effectLst/>
                          <a:latin typeface="+mj-lt"/>
                        </a:rPr>
                        <a:t>3</a:t>
                      </a:r>
                      <a:endParaRPr lang="es-MX" sz="16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indent="0" algn="l" defTabSz="914400" rtl="0" eaLnBrk="1" fontAlgn="auto" latinLnBrk="0" hangingPunct="1">
                        <a:lnSpc>
                          <a:spcPct val="150000"/>
                        </a:lnSpc>
                        <a:spcBef>
                          <a:spcPts val="0"/>
                        </a:spcBef>
                        <a:spcAft>
                          <a:spcPts val="800"/>
                        </a:spcAft>
                        <a:buClrTx/>
                        <a:buSzTx/>
                        <a:buFontTx/>
                        <a:buNone/>
                        <a:tabLst/>
                        <a:defRPr/>
                      </a:pPr>
                      <a:r>
                        <a:rPr lang="es-EC" sz="1600" b="0" kern="1200" dirty="0">
                          <a:solidFill>
                            <a:schemeClr val="dk1"/>
                          </a:solidFill>
                          <a:effectLst/>
                          <a:latin typeface="+mj-lt"/>
                          <a:ea typeface="+mn-ea"/>
                          <a:cs typeface="+mn-cs"/>
                        </a:rPr>
                        <a:t>Desplazamiento de lámina</a:t>
                      </a:r>
                      <a:endParaRPr lang="es-MX" sz="1600" b="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3785130"/>
                  </a:ext>
                </a:extLst>
              </a:tr>
            </a:tbl>
          </a:graphicData>
        </a:graphic>
      </p:graphicFrame>
      <p:sp>
        <p:nvSpPr>
          <p:cNvPr id="7" name="CuadroTexto 6">
            <a:extLst>
              <a:ext uri="{FF2B5EF4-FFF2-40B4-BE49-F238E27FC236}">
                <a16:creationId xmlns:a16="http://schemas.microsoft.com/office/drawing/2014/main" id="{27F6D528-BC36-4A97-B5CE-279AB5127849}"/>
              </a:ext>
            </a:extLst>
          </p:cNvPr>
          <p:cNvSpPr txBox="1"/>
          <p:nvPr/>
        </p:nvSpPr>
        <p:spPr>
          <a:xfrm>
            <a:off x="4142562" y="1136131"/>
            <a:ext cx="5229701" cy="461665"/>
          </a:xfrm>
          <a:prstGeom prst="rect">
            <a:avLst/>
          </a:prstGeom>
          <a:noFill/>
        </p:spPr>
        <p:txBody>
          <a:bodyPr wrap="none" rtlCol="0">
            <a:spAutoFit/>
          </a:bodyPr>
          <a:lstStyle/>
          <a:p>
            <a:r>
              <a:rPr lang="es-MX" sz="2400" dirty="0"/>
              <a:t>Requerimientos y parámetros de diseño</a:t>
            </a:r>
          </a:p>
        </p:txBody>
      </p:sp>
      <p:sp>
        <p:nvSpPr>
          <p:cNvPr id="10" name="Marcador de contenido 2">
            <a:extLst>
              <a:ext uri="{FF2B5EF4-FFF2-40B4-BE49-F238E27FC236}">
                <a16:creationId xmlns:a16="http://schemas.microsoft.com/office/drawing/2014/main" id="{ACCA79E9-B674-46C1-8C60-9CE385BCEBFD}"/>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a:ln>
                <a:noFill/>
              </a:ln>
              <a:solidFill>
                <a:prstClr val="white"/>
              </a:solidFill>
              <a:effectLst/>
              <a:uLnTx/>
              <a:uFillTx/>
              <a:latin typeface="Corbel" panose="020B0503020204020204"/>
            </a:endParaRPr>
          </a:p>
          <a:p>
            <a:pPr algn="ctr"/>
            <a:r>
              <a:rPr lang="es-MX" sz="1200">
                <a:solidFill>
                  <a:prstClr val="white"/>
                </a:solidFill>
                <a:latin typeface="Corbel" panose="020B0503020204020204"/>
              </a:rPr>
              <a:t>Metodología</a:t>
            </a:r>
          </a:p>
          <a:p>
            <a:pPr algn="ctr"/>
            <a:endParaRPr lang="es-MX" sz="1200">
              <a:solidFill>
                <a:prstClr val="white"/>
              </a:solidFill>
              <a:latin typeface="Corbel" panose="020B0503020204020204"/>
            </a:endParaRPr>
          </a:p>
          <a:p>
            <a:pPr algn="ctr"/>
            <a:r>
              <a:rPr lang="es-MX" sz="1200" b="1" u="sng">
                <a:solidFill>
                  <a:prstClr val="white"/>
                </a:solidFill>
                <a:cs typeface="Times New Roman" panose="02020603050405020304" pitchFamily="18" charset="0"/>
              </a:rPr>
              <a:t>Diseño y construcción</a:t>
            </a:r>
          </a:p>
          <a:p>
            <a:pPr algn="ctr"/>
            <a:endParaRPr lang="es-MX" sz="1200" b="1" u="sng">
              <a:solidFill>
                <a:prstClr val="white"/>
              </a:solidFill>
              <a:latin typeface="Corbel" panose="020B0503020204020204"/>
            </a:endParaRPr>
          </a:p>
          <a:p>
            <a:pPr algn="ctr"/>
            <a:r>
              <a:rPr lang="es-MX" sz="1200">
                <a:solidFill>
                  <a:prstClr val="white"/>
                </a:solidFill>
                <a:latin typeface="Corbel" panose="020B0503020204020204"/>
              </a:rPr>
              <a:t>Pruebas y Resultados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Conclusiones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Recomendaciones</a:t>
            </a:r>
          </a:p>
          <a:p>
            <a:pPr algn="ctr"/>
            <a:endParaRPr lang="es-MX" sz="1200">
              <a:solidFill>
                <a:prstClr val="white"/>
              </a:solidFill>
              <a:latin typeface="Corbel" panose="020B0503020204020204"/>
            </a:endParaRPr>
          </a:p>
          <a:p>
            <a:pPr algn="ctr"/>
            <a:r>
              <a:rPr lang="es-MX" sz="120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a:ln>
                <a:noFill/>
              </a:ln>
              <a:solidFill>
                <a:prstClr val="black">
                  <a:lumMod val="65000"/>
                  <a:lumOff val="35000"/>
                </a:prstClr>
              </a:solidFill>
              <a:effectLst/>
              <a:uLnTx/>
              <a:uFillTx/>
              <a:latin typeface="Corbel" panose="020B0503020204020204"/>
              <a:ea typeface="+mn-ea"/>
              <a:cs typeface="+mn-cs"/>
            </a:endParaRPr>
          </a:p>
        </p:txBody>
      </p:sp>
      <p:pic>
        <p:nvPicPr>
          <p:cNvPr id="2050" name="Picture 2" descr="81,973 Requerimiento Imágenes y Fotos - 123RF">
            <a:extLst>
              <a:ext uri="{FF2B5EF4-FFF2-40B4-BE49-F238E27FC236}">
                <a16:creationId xmlns:a16="http://schemas.microsoft.com/office/drawing/2014/main" id="{536CE9E6-ED67-463D-BB8E-13C2D032C4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62" t="1" r="20165" b="19198"/>
          <a:stretch/>
        </p:blipFill>
        <p:spPr bwMode="auto">
          <a:xfrm>
            <a:off x="3475013" y="5087469"/>
            <a:ext cx="1112520" cy="13990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sco dibujo sombreros duros libro para colorear, casco, blanco, sombrero  png | PNGEgg">
            <a:extLst>
              <a:ext uri="{FF2B5EF4-FFF2-40B4-BE49-F238E27FC236}">
                <a16:creationId xmlns:a16="http://schemas.microsoft.com/office/drawing/2014/main" id="{FEC12676-279B-4B02-AC03-DC472F471B6E}"/>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5000" b="96000" l="778" r="99667"/>
                    </a14:imgEffect>
                  </a14:imgLayer>
                </a14:imgProps>
              </a:ext>
              <a:ext uri="{28A0092B-C50C-407E-A947-70E740481C1C}">
                <a14:useLocalDpi xmlns:a14="http://schemas.microsoft.com/office/drawing/2010/main" val="0"/>
              </a:ext>
            </a:extLst>
          </a:blip>
          <a:srcRect/>
          <a:stretch>
            <a:fillRect/>
          </a:stretch>
        </p:blipFill>
        <p:spPr bwMode="auto">
          <a:xfrm>
            <a:off x="8655690" y="5053378"/>
            <a:ext cx="1433146" cy="14331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a16="http://schemas.microsoft.com/office/drawing/2014/main" id="{60631217-0B71-46FB-A1EA-4CC69995F04D}"/>
              </a:ext>
            </a:extLst>
          </p:cNvPr>
          <p:cNvGraphicFramePr>
            <a:graphicFrameLocks noGrp="1"/>
          </p:cNvGraphicFramePr>
          <p:nvPr>
            <p:extLst>
              <p:ext uri="{D42A27DB-BD31-4B8C-83A1-F6EECF244321}">
                <p14:modId xmlns:p14="http://schemas.microsoft.com/office/powerpoint/2010/main" val="3234442760"/>
              </p:ext>
            </p:extLst>
          </p:nvPr>
        </p:nvGraphicFramePr>
        <p:xfrm>
          <a:off x="1930615" y="2413385"/>
          <a:ext cx="4142096" cy="2314874"/>
        </p:xfrm>
        <a:graphic>
          <a:graphicData uri="http://schemas.openxmlformats.org/drawingml/2006/table">
            <a:tbl>
              <a:tblPr firstRow="1" firstCol="1" bandRow="1">
                <a:tableStyleId>{5C22544A-7EE6-4342-B048-85BDC9FD1C3A}</a:tableStyleId>
              </a:tblPr>
              <a:tblGrid>
                <a:gridCol w="547910">
                  <a:extLst>
                    <a:ext uri="{9D8B030D-6E8A-4147-A177-3AD203B41FA5}">
                      <a16:colId xmlns:a16="http://schemas.microsoft.com/office/drawing/2014/main" val="3975605956"/>
                    </a:ext>
                  </a:extLst>
                </a:gridCol>
                <a:gridCol w="3594186">
                  <a:extLst>
                    <a:ext uri="{9D8B030D-6E8A-4147-A177-3AD203B41FA5}">
                      <a16:colId xmlns:a16="http://schemas.microsoft.com/office/drawing/2014/main" val="3229514070"/>
                    </a:ext>
                  </a:extLst>
                </a:gridCol>
              </a:tblGrid>
              <a:tr h="415238">
                <a:tc>
                  <a:txBody>
                    <a:bodyPr/>
                    <a:lstStyle/>
                    <a:p>
                      <a:pPr algn="ctr">
                        <a:lnSpc>
                          <a:spcPct val="150000"/>
                        </a:lnSpc>
                        <a:spcAft>
                          <a:spcPts val="800"/>
                        </a:spcAft>
                      </a:pPr>
                      <a:r>
                        <a:rPr lang="es-MX" sz="1600" dirty="0">
                          <a:effectLst/>
                        </a:rPr>
                        <a:t>Nº</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600" dirty="0">
                          <a:effectLst/>
                        </a:rPr>
                        <a:t>Requerimiento</a:t>
                      </a:r>
                      <a:endParaRPr lang="es-MX"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1442490"/>
                  </a:ext>
                </a:extLst>
              </a:tr>
              <a:tr h="633212">
                <a:tc>
                  <a:txBody>
                    <a:bodyPr/>
                    <a:lstStyle/>
                    <a:p>
                      <a:pPr algn="ctr">
                        <a:lnSpc>
                          <a:spcPct val="150000"/>
                        </a:lnSpc>
                        <a:spcAft>
                          <a:spcPts val="800"/>
                        </a:spcAft>
                      </a:pPr>
                      <a:r>
                        <a:rPr lang="es-MX" sz="1600">
                          <a:effectLst/>
                        </a:rPr>
                        <a:t>1</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defTabSz="914400" rtl="0" eaLnBrk="1" fontAlgn="auto" latinLnBrk="0" hangingPunct="1">
                        <a:lnSpc>
                          <a:spcPct val="150000"/>
                        </a:lnSpc>
                        <a:spcBef>
                          <a:spcPts val="0"/>
                        </a:spcBef>
                        <a:spcAft>
                          <a:spcPts val="800"/>
                        </a:spcAft>
                        <a:buClrTx/>
                        <a:buSzTx/>
                        <a:buFontTx/>
                        <a:buNone/>
                        <a:tabLst/>
                        <a:defRPr/>
                      </a:pPr>
                      <a:r>
                        <a:rPr lang="es-EC" sz="1600" b="0" kern="1200" dirty="0">
                          <a:solidFill>
                            <a:srgbClr val="0070C0"/>
                          </a:solidFill>
                          <a:effectLst/>
                          <a:latin typeface="+mj-lt"/>
                          <a:ea typeface="+mn-ea"/>
                          <a:cs typeface="+mn-cs"/>
                        </a:rPr>
                        <a:t>Optimización de producción</a:t>
                      </a:r>
                      <a:endParaRPr lang="es-MX" sz="1600" b="0" dirty="0">
                        <a:solidFill>
                          <a:srgbClr val="0070C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0986127"/>
                  </a:ext>
                </a:extLst>
              </a:tr>
              <a:tr h="633212">
                <a:tc>
                  <a:txBody>
                    <a:bodyPr/>
                    <a:lstStyle/>
                    <a:p>
                      <a:pPr algn="ctr">
                        <a:lnSpc>
                          <a:spcPct val="150000"/>
                        </a:lnSpc>
                        <a:spcAft>
                          <a:spcPts val="800"/>
                        </a:spcAft>
                      </a:pPr>
                      <a:r>
                        <a:rPr lang="es-MX" sz="1600">
                          <a:effectLst/>
                        </a:rPr>
                        <a:t>2</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rtl="0" fontAlgn="ctr"/>
                      <a:r>
                        <a:rPr lang="es-ES" sz="1600" b="0" i="0" u="none" strike="noStrike" dirty="0">
                          <a:solidFill>
                            <a:srgbClr val="000000"/>
                          </a:solidFill>
                          <a:effectLst/>
                          <a:latin typeface="+mj-lt"/>
                        </a:rPr>
                        <a:t>Expandir la variedad de productos</a:t>
                      </a:r>
                    </a:p>
                  </a:txBody>
                  <a:tcPr marL="7620" marR="7620" marT="7620" marB="0" anchor="ctr"/>
                </a:tc>
                <a:extLst>
                  <a:ext uri="{0D108BD9-81ED-4DB2-BD59-A6C34878D82A}">
                    <a16:rowId xmlns:a16="http://schemas.microsoft.com/office/drawing/2014/main" val="3543431410"/>
                  </a:ext>
                </a:extLst>
              </a:tr>
              <a:tr h="633212">
                <a:tc>
                  <a:txBody>
                    <a:bodyPr/>
                    <a:lstStyle/>
                    <a:p>
                      <a:pPr algn="ctr">
                        <a:lnSpc>
                          <a:spcPct val="150000"/>
                        </a:lnSpc>
                        <a:spcAft>
                          <a:spcPts val="800"/>
                        </a:spcAft>
                      </a:pPr>
                      <a:r>
                        <a:rPr lang="es-MX" sz="1600">
                          <a:effectLst/>
                        </a:rPr>
                        <a:t>3</a:t>
                      </a:r>
                      <a:endParaRPr lang="es-MX"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defTabSz="914400" rtl="0" eaLnBrk="1" fontAlgn="auto" latinLnBrk="0" hangingPunct="1">
                        <a:lnSpc>
                          <a:spcPct val="150000"/>
                        </a:lnSpc>
                        <a:spcBef>
                          <a:spcPts val="0"/>
                        </a:spcBef>
                        <a:spcAft>
                          <a:spcPts val="800"/>
                        </a:spcAft>
                        <a:buClrTx/>
                        <a:buSzTx/>
                        <a:buFontTx/>
                        <a:buNone/>
                        <a:tabLst/>
                        <a:defRPr/>
                      </a:pPr>
                      <a:r>
                        <a:rPr lang="es-EC" sz="1600" b="0" kern="1200" dirty="0">
                          <a:solidFill>
                            <a:schemeClr val="dk1"/>
                          </a:solidFill>
                          <a:effectLst/>
                          <a:latin typeface="+mj-lt"/>
                          <a:ea typeface="+mn-ea"/>
                          <a:cs typeface="+mn-cs"/>
                        </a:rPr>
                        <a:t>Alineación de lámina gofrado</a:t>
                      </a:r>
                      <a:endParaRPr lang="es-MX" sz="1600" b="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2263622"/>
                  </a:ext>
                </a:extLst>
              </a:tr>
            </a:tbl>
          </a:graphicData>
        </a:graphic>
      </p:graphicFrame>
      <p:sp>
        <p:nvSpPr>
          <p:cNvPr id="6" name="Flecha: a la derecha 5">
            <a:extLst>
              <a:ext uri="{FF2B5EF4-FFF2-40B4-BE49-F238E27FC236}">
                <a16:creationId xmlns:a16="http://schemas.microsoft.com/office/drawing/2014/main" id="{902FEF32-3791-46F4-A1C5-9B27205CBF75}"/>
              </a:ext>
            </a:extLst>
          </p:cNvPr>
          <p:cNvSpPr/>
          <p:nvPr/>
        </p:nvSpPr>
        <p:spPr>
          <a:xfrm>
            <a:off x="6038975" y="2963377"/>
            <a:ext cx="786207" cy="24034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MX"/>
          </a:p>
        </p:txBody>
      </p:sp>
      <p:sp>
        <p:nvSpPr>
          <p:cNvPr id="12" name="Flecha: a la derecha 5">
            <a:extLst>
              <a:ext uri="{FF2B5EF4-FFF2-40B4-BE49-F238E27FC236}">
                <a16:creationId xmlns:a16="http://schemas.microsoft.com/office/drawing/2014/main" id="{902FEF32-3791-46F4-A1C5-9B27205CBF75}"/>
              </a:ext>
            </a:extLst>
          </p:cNvPr>
          <p:cNvSpPr/>
          <p:nvPr/>
        </p:nvSpPr>
        <p:spPr>
          <a:xfrm>
            <a:off x="6038974" y="3751201"/>
            <a:ext cx="786207" cy="24034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MX"/>
          </a:p>
        </p:txBody>
      </p:sp>
      <p:sp>
        <p:nvSpPr>
          <p:cNvPr id="13" name="Flecha: a la derecha 5">
            <a:extLst>
              <a:ext uri="{FF2B5EF4-FFF2-40B4-BE49-F238E27FC236}">
                <a16:creationId xmlns:a16="http://schemas.microsoft.com/office/drawing/2014/main" id="{902FEF32-3791-46F4-A1C5-9B27205CBF75}"/>
              </a:ext>
            </a:extLst>
          </p:cNvPr>
          <p:cNvSpPr/>
          <p:nvPr/>
        </p:nvSpPr>
        <p:spPr>
          <a:xfrm>
            <a:off x="6035237" y="4353984"/>
            <a:ext cx="786207" cy="24034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22753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Lst>
  </p:timing>
</p:sld>
</file>

<file path=ppt/theme/theme1.xml><?xml version="1.0" encoding="utf-8"?>
<a:theme xmlns:a="http://schemas.openxmlformats.org/drawingml/2006/main" name="ESP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ESPE" id="{A5568C71-925F-4522-9704-0E450C2CC13E}" vid="{135D8DBE-FBA3-4D94-8B93-1C452B4BF1F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ESPE</Template>
  <TotalTime>5842</TotalTime>
  <Words>6173</Words>
  <Application>Microsoft Office PowerPoint</Application>
  <PresentationFormat>Panorámica</PresentationFormat>
  <Paragraphs>1403</Paragraphs>
  <Slides>44</Slides>
  <Notes>39</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44</vt:i4>
      </vt:variant>
    </vt:vector>
  </HeadingPairs>
  <TitlesOfParts>
    <vt:vector size="52" baseType="lpstr">
      <vt:lpstr>Arial</vt:lpstr>
      <vt:lpstr>Calibri</vt:lpstr>
      <vt:lpstr>Cambria Math</vt:lpstr>
      <vt:lpstr>Corbel</vt:lpstr>
      <vt:lpstr>Open Sans</vt:lpstr>
      <vt:lpstr>Times New Roman</vt:lpstr>
      <vt:lpstr>Wingdings 2</vt:lpstr>
      <vt:lpstr>ESPE</vt:lpstr>
      <vt:lpstr>DEPARTAMENTO DE CIENCIAS DE LA ENERGÍA Y MECÁNICA CARRERA DE INGENIERÍA EN MECATRÓNICA   TRABAJO DE TITULACIÓN, PREVIO A LA OBTENCIÓN DEL TÍTULO DE INGENIERO EN MECATRÓNICA </vt:lpstr>
      <vt:lpstr>CONTENIDO</vt:lpstr>
      <vt:lpstr>Antecedentes</vt:lpstr>
      <vt:lpstr>Justificación e Importancia</vt:lpstr>
      <vt:lpstr>Objetivos</vt:lpstr>
      <vt:lpstr>Lámina Asfáltica</vt:lpstr>
      <vt:lpstr>Gofrado</vt:lpstr>
      <vt:lpstr>Metodología</vt:lpstr>
      <vt:lpstr>Ingeniería de Requisitos</vt:lpstr>
      <vt:lpstr>Diagrama Funcional</vt:lpstr>
      <vt:lpstr>Solución</vt:lpstr>
      <vt:lpstr>Diseño del sistema</vt:lpstr>
      <vt:lpstr>Diseño del sistema</vt:lpstr>
      <vt:lpstr>Diseño de plataforma</vt:lpstr>
      <vt:lpstr>Diseño de plataforma</vt:lpstr>
      <vt:lpstr>Diseño del sistema</vt:lpstr>
      <vt:lpstr>Diseño del sistema</vt:lpstr>
      <vt:lpstr>Diseño de flechas</vt:lpstr>
      <vt:lpstr>Diseño de flechas</vt:lpstr>
      <vt:lpstr>Diseño de flechas</vt:lpstr>
      <vt:lpstr>Diseño de flechas</vt:lpstr>
      <vt:lpstr>Diseño de tuerca y tornillo de potencia</vt:lpstr>
      <vt:lpstr>Sincronización</vt:lpstr>
      <vt:lpstr>Sincronización</vt:lpstr>
      <vt:lpstr>Sincronización</vt:lpstr>
      <vt:lpstr>Control de tensión</vt:lpstr>
      <vt:lpstr>Construcción e implementación </vt:lpstr>
      <vt:lpstr>Construcción e implementación </vt:lpstr>
      <vt:lpstr>Sintonización del controlador </vt:lpstr>
      <vt:lpstr>Diseño experimental</vt:lpstr>
      <vt:lpstr>Prueba Alineación</vt:lpstr>
      <vt:lpstr>Prueba Sincronización</vt:lpstr>
      <vt:lpstr>Análisis de resultados </vt:lpstr>
      <vt:lpstr>Análisis de resultados </vt:lpstr>
      <vt:lpstr>Análisis de resultados </vt:lpstr>
      <vt:lpstr>Análisis Económico-Financiero</vt:lpstr>
      <vt:lpstr>Análisis económico</vt:lpstr>
      <vt:lpstr>Análisis Económico-Financiero</vt:lpstr>
      <vt:lpstr>Video Funcional</vt:lpstr>
      <vt:lpstr>Conclusiones</vt:lpstr>
      <vt:lpstr>Conclusiones</vt:lpstr>
      <vt:lpstr>Conclusiones</vt:lpstr>
      <vt:lpstr>Recomendaciones</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ENERGÍA Y MECÁNICA CARRERA DE INGENIERÍA EN MECATRÓNICA   TRABAJO DE TITULACIÓN, PREVIO A LA OBTENCIÓN DEL TÍTULO DE INGENIERO EN MECATRÓNICA</dc:title>
  <dc:creator>Steeven Taipicaña</dc:creator>
  <cp:lastModifiedBy>Usuario</cp:lastModifiedBy>
  <cp:revision>115</cp:revision>
  <dcterms:created xsi:type="dcterms:W3CDTF">2021-08-18T05:23:49Z</dcterms:created>
  <dcterms:modified xsi:type="dcterms:W3CDTF">2022-02-24T11:33:21Z</dcterms:modified>
</cp:coreProperties>
</file>