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72" r:id="rId1"/>
  </p:sldMasterIdLst>
  <p:notesMasterIdLst>
    <p:notesMasterId r:id="rId72"/>
  </p:notesMasterIdLst>
  <p:sldIdLst>
    <p:sldId id="256" r:id="rId2"/>
    <p:sldId id="283" r:id="rId3"/>
    <p:sldId id="258" r:id="rId4"/>
    <p:sldId id="257" r:id="rId5"/>
    <p:sldId id="259" r:id="rId6"/>
    <p:sldId id="261" r:id="rId7"/>
    <p:sldId id="335" r:id="rId8"/>
    <p:sldId id="336" r:id="rId9"/>
    <p:sldId id="345" r:id="rId10"/>
    <p:sldId id="268" r:id="rId11"/>
    <p:sldId id="346" r:id="rId12"/>
    <p:sldId id="288" r:id="rId13"/>
    <p:sldId id="372" r:id="rId14"/>
    <p:sldId id="373" r:id="rId15"/>
    <p:sldId id="374" r:id="rId16"/>
    <p:sldId id="375" r:id="rId17"/>
    <p:sldId id="347" r:id="rId18"/>
    <p:sldId id="371" r:id="rId19"/>
    <p:sldId id="348" r:id="rId20"/>
    <p:sldId id="400"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388" r:id="rId34"/>
    <p:sldId id="349" r:id="rId35"/>
    <p:sldId id="389" r:id="rId36"/>
    <p:sldId id="350" r:id="rId37"/>
    <p:sldId id="390" r:id="rId38"/>
    <p:sldId id="391" r:id="rId39"/>
    <p:sldId id="392" r:id="rId40"/>
    <p:sldId id="393" r:id="rId41"/>
    <p:sldId id="394" r:id="rId42"/>
    <p:sldId id="396" r:id="rId43"/>
    <p:sldId id="397" r:id="rId44"/>
    <p:sldId id="398" r:id="rId45"/>
    <p:sldId id="351" r:id="rId46"/>
    <p:sldId id="357" r:id="rId47"/>
    <p:sldId id="358" r:id="rId48"/>
    <p:sldId id="359" r:id="rId49"/>
    <p:sldId id="360" r:id="rId50"/>
    <p:sldId id="362" r:id="rId51"/>
    <p:sldId id="361" r:id="rId52"/>
    <p:sldId id="363" r:id="rId53"/>
    <p:sldId id="364" r:id="rId54"/>
    <p:sldId id="399" r:id="rId55"/>
    <p:sldId id="352" r:id="rId56"/>
    <p:sldId id="356" r:id="rId57"/>
    <p:sldId id="353" r:id="rId58"/>
    <p:sldId id="354" r:id="rId59"/>
    <p:sldId id="355" r:id="rId60"/>
    <p:sldId id="326" r:id="rId61"/>
    <p:sldId id="365" r:id="rId62"/>
    <p:sldId id="366" r:id="rId63"/>
    <p:sldId id="367" r:id="rId64"/>
    <p:sldId id="368" r:id="rId65"/>
    <p:sldId id="369" r:id="rId66"/>
    <p:sldId id="370" r:id="rId67"/>
    <p:sldId id="277" r:id="rId68"/>
    <p:sldId id="278" r:id="rId69"/>
    <p:sldId id="279" r:id="rId70"/>
    <p:sldId id="291" r:id="rId7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043" autoAdjust="0"/>
  </p:normalViewPr>
  <p:slideViewPr>
    <p:cSldViewPr snapToGrid="0">
      <p:cViewPr varScale="1">
        <p:scale>
          <a:sx n="80" d="100"/>
          <a:sy n="80" d="100"/>
        </p:scale>
        <p:origin x="677" y="67"/>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Convergencia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Hoja1!$D$42:$D$45</c:f>
              <c:numCache>
                <c:formatCode>General</c:formatCode>
                <c:ptCount val="4"/>
                <c:pt idx="0">
                  <c:v>1</c:v>
                </c:pt>
                <c:pt idx="1">
                  <c:v>2</c:v>
                </c:pt>
                <c:pt idx="2">
                  <c:v>3</c:v>
                </c:pt>
                <c:pt idx="3">
                  <c:v>4</c:v>
                </c:pt>
              </c:numCache>
            </c:numRef>
          </c:xVal>
          <c:yVal>
            <c:numRef>
              <c:f>Hoja1!$E$42:$E$45</c:f>
              <c:numCache>
                <c:formatCode>General</c:formatCode>
                <c:ptCount val="4"/>
                <c:pt idx="0">
                  <c:v>11.73</c:v>
                </c:pt>
                <c:pt idx="1">
                  <c:v>17.52</c:v>
                </c:pt>
                <c:pt idx="2">
                  <c:v>19.38</c:v>
                </c:pt>
                <c:pt idx="3">
                  <c:v>19.75</c:v>
                </c:pt>
              </c:numCache>
            </c:numRef>
          </c:yVal>
          <c:smooth val="0"/>
          <c:extLst>
            <c:ext xmlns:c16="http://schemas.microsoft.com/office/drawing/2014/chart" uri="{C3380CC4-5D6E-409C-BE32-E72D297353CC}">
              <c16:uniqueId val="{00000000-1FEE-4942-9448-CAF667D25394}"/>
            </c:ext>
          </c:extLst>
        </c:ser>
        <c:dLbls>
          <c:showLegendKey val="0"/>
          <c:showVal val="0"/>
          <c:showCatName val="0"/>
          <c:showSerName val="0"/>
          <c:showPercent val="0"/>
          <c:showBubbleSize val="0"/>
        </c:dLbls>
        <c:axId val="945722128"/>
        <c:axId val="945722960"/>
      </c:scatterChart>
      <c:valAx>
        <c:axId val="945722128"/>
        <c:scaling>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Iteración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945722960"/>
        <c:crosses val="autoZero"/>
        <c:crossBetween val="midCat"/>
      </c:valAx>
      <c:valAx>
        <c:axId val="945722960"/>
        <c:scaling>
          <c:orientation val="minMax"/>
          <c:min val="11.72999999999999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Tensión de Von-Mises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9457221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Convergencia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Hoja1!$D$78:$D$80</c:f>
              <c:numCache>
                <c:formatCode>General</c:formatCode>
                <c:ptCount val="3"/>
                <c:pt idx="0">
                  <c:v>1</c:v>
                </c:pt>
                <c:pt idx="1">
                  <c:v>2</c:v>
                </c:pt>
                <c:pt idx="2">
                  <c:v>3</c:v>
                </c:pt>
              </c:numCache>
            </c:numRef>
          </c:xVal>
          <c:yVal>
            <c:numRef>
              <c:f>Hoja1!$E$78:$E$80</c:f>
              <c:numCache>
                <c:formatCode>General</c:formatCode>
                <c:ptCount val="3"/>
                <c:pt idx="0">
                  <c:v>1.83</c:v>
                </c:pt>
                <c:pt idx="1">
                  <c:v>3.24</c:v>
                </c:pt>
                <c:pt idx="2">
                  <c:v>3.17</c:v>
                </c:pt>
              </c:numCache>
            </c:numRef>
          </c:yVal>
          <c:smooth val="0"/>
          <c:extLst>
            <c:ext xmlns:c16="http://schemas.microsoft.com/office/drawing/2014/chart" uri="{C3380CC4-5D6E-409C-BE32-E72D297353CC}">
              <c16:uniqueId val="{00000000-92E5-480E-A488-8BA54CC18345}"/>
            </c:ext>
          </c:extLst>
        </c:ser>
        <c:dLbls>
          <c:showLegendKey val="0"/>
          <c:showVal val="0"/>
          <c:showCatName val="0"/>
          <c:showSerName val="0"/>
          <c:showPercent val="0"/>
          <c:showBubbleSize val="0"/>
        </c:dLbls>
        <c:axId val="1362043904"/>
        <c:axId val="1362021856"/>
      </c:scatterChart>
      <c:valAx>
        <c:axId val="1362043904"/>
        <c:scaling>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Iteración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362021856"/>
        <c:crosses val="autoZero"/>
        <c:crossBetween val="midCat"/>
      </c:valAx>
      <c:valAx>
        <c:axId val="1362021856"/>
        <c:scaling>
          <c:orientation val="minMax"/>
          <c:min val="1.8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Tensión de Von-Mises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362043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Convergencia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Hoja1!$D$97:$D$101</c:f>
              <c:numCache>
                <c:formatCode>General</c:formatCode>
                <c:ptCount val="5"/>
                <c:pt idx="0">
                  <c:v>1</c:v>
                </c:pt>
                <c:pt idx="1">
                  <c:v>2</c:v>
                </c:pt>
                <c:pt idx="2">
                  <c:v>3</c:v>
                </c:pt>
                <c:pt idx="3">
                  <c:v>4</c:v>
                </c:pt>
                <c:pt idx="4">
                  <c:v>5</c:v>
                </c:pt>
              </c:numCache>
            </c:numRef>
          </c:xVal>
          <c:yVal>
            <c:numRef>
              <c:f>Hoja1!$E$97:$E$101</c:f>
              <c:numCache>
                <c:formatCode>General</c:formatCode>
                <c:ptCount val="5"/>
                <c:pt idx="0">
                  <c:v>3.3538999999999999</c:v>
                </c:pt>
                <c:pt idx="1">
                  <c:v>4.7778999999999998</c:v>
                </c:pt>
                <c:pt idx="2">
                  <c:v>5.0488999999999997</c:v>
                </c:pt>
                <c:pt idx="3">
                  <c:v>5.2013999999999996</c:v>
                </c:pt>
                <c:pt idx="4">
                  <c:v>5.2194000000000003</c:v>
                </c:pt>
              </c:numCache>
            </c:numRef>
          </c:yVal>
          <c:smooth val="0"/>
          <c:extLst>
            <c:ext xmlns:c16="http://schemas.microsoft.com/office/drawing/2014/chart" uri="{C3380CC4-5D6E-409C-BE32-E72D297353CC}">
              <c16:uniqueId val="{00000000-F1DB-4F72-B2DE-9F8EF8222DA5}"/>
            </c:ext>
          </c:extLst>
        </c:ser>
        <c:dLbls>
          <c:showLegendKey val="0"/>
          <c:showVal val="0"/>
          <c:showCatName val="0"/>
          <c:showSerName val="0"/>
          <c:showPercent val="0"/>
          <c:showBubbleSize val="0"/>
        </c:dLbls>
        <c:axId val="1328760912"/>
        <c:axId val="1328756752"/>
      </c:scatterChart>
      <c:valAx>
        <c:axId val="1328760912"/>
        <c:scaling>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Iteración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328756752"/>
        <c:crosses val="autoZero"/>
        <c:crossBetween val="midCat"/>
      </c:valAx>
      <c:valAx>
        <c:axId val="1328756752"/>
        <c:scaling>
          <c:orientation val="minMax"/>
          <c:min val="3.353899999999999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Tensión</a:t>
                </a:r>
                <a:r>
                  <a:rPr lang="en-US" baseline="0"/>
                  <a:t> de Von-Mises [MPa]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3287609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6EA7D-2D30-45BA-857C-2D386C8C7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E24A48A-D3C7-49FF-A70E-BF51F500D09A}">
      <dgm:prSet phldrT="[Texto]" custT="1"/>
      <dgm:spPr>
        <a:solidFill>
          <a:schemeClr val="accent1">
            <a:lumMod val="75000"/>
          </a:schemeClr>
        </a:solidFill>
      </dgm:spPr>
      <dgm:t>
        <a:bodyPr/>
        <a:lstStyle/>
        <a:p>
          <a:pPr algn="just"/>
          <a:r>
            <a:rPr lang="es-ES" sz="1800" dirty="0"/>
            <a:t>GENERAL</a:t>
          </a:r>
        </a:p>
      </dgm:t>
    </dgm:pt>
    <dgm:pt modelId="{D10ECA0D-E3B7-42CB-B591-10896DF5658E}" type="parTrans" cxnId="{C240E2A2-9EC1-4CF5-87A2-3A136A95C603}">
      <dgm:prSet/>
      <dgm:spPr/>
      <dgm:t>
        <a:bodyPr/>
        <a:lstStyle/>
        <a:p>
          <a:pPr algn="just"/>
          <a:endParaRPr lang="es-ES" sz="1800"/>
        </a:p>
      </dgm:t>
    </dgm:pt>
    <dgm:pt modelId="{99B6317E-1B91-4001-B738-64AE9A147D8D}" type="sibTrans" cxnId="{C240E2A2-9EC1-4CF5-87A2-3A136A95C603}">
      <dgm:prSet/>
      <dgm:spPr/>
      <dgm:t>
        <a:bodyPr/>
        <a:lstStyle/>
        <a:p>
          <a:pPr algn="just"/>
          <a:endParaRPr lang="es-ES" sz="1800"/>
        </a:p>
      </dgm:t>
    </dgm:pt>
    <dgm:pt modelId="{059DE49E-4E48-4989-A316-39D285C74B2D}">
      <dgm:prSet phldrT="[Texto]" custT="1"/>
      <dgm:spPr/>
      <dgm:t>
        <a:bodyPr/>
        <a:lstStyle/>
        <a:p>
          <a:pPr algn="just">
            <a:lnSpc>
              <a:spcPct val="150000"/>
            </a:lnSpc>
          </a:pPr>
          <a:r>
            <a:rPr lang="es-419" sz="1800" dirty="0"/>
            <a:t>Diseñar un actuador aplicando robótica blanda para la detección y recolección de frutas.</a:t>
          </a:r>
          <a:endParaRPr lang="es-ES" sz="1800" dirty="0"/>
        </a:p>
      </dgm:t>
    </dgm:pt>
    <dgm:pt modelId="{EE2A983F-E12A-473B-8E71-63643227684A}" type="sibTrans" cxnId="{B9B92935-7E8D-4580-8379-DF0067378BAD}">
      <dgm:prSet/>
      <dgm:spPr/>
      <dgm:t>
        <a:bodyPr/>
        <a:lstStyle/>
        <a:p>
          <a:pPr algn="just"/>
          <a:endParaRPr lang="es-ES" sz="1800"/>
        </a:p>
      </dgm:t>
    </dgm:pt>
    <dgm:pt modelId="{15B7C731-FF69-4CB7-8012-0A445C53E092}" type="parTrans" cxnId="{B9B92935-7E8D-4580-8379-DF0067378BAD}">
      <dgm:prSet/>
      <dgm:spPr/>
      <dgm:t>
        <a:bodyPr/>
        <a:lstStyle/>
        <a:p>
          <a:pPr algn="just"/>
          <a:endParaRPr lang="es-ES" sz="1800"/>
        </a:p>
      </dgm:t>
    </dgm:pt>
    <dgm:pt modelId="{15BA9C1E-4D19-4401-874E-BE204341CB8F}">
      <dgm:prSet phldrT="[Texto]" custT="1"/>
      <dgm:spPr>
        <a:solidFill>
          <a:schemeClr val="accent1">
            <a:lumMod val="75000"/>
          </a:schemeClr>
        </a:solidFill>
      </dgm:spPr>
      <dgm:t>
        <a:bodyPr/>
        <a:lstStyle/>
        <a:p>
          <a:pPr algn="just"/>
          <a:r>
            <a:rPr lang="es-ES" sz="1800" dirty="0"/>
            <a:t>ESPECÍFICOS</a:t>
          </a:r>
        </a:p>
      </dgm:t>
    </dgm:pt>
    <dgm:pt modelId="{0C7D5672-1885-4359-8CDC-CB1A7192E39F}" type="sibTrans" cxnId="{D37DBD04-67F8-4321-996A-52E7AFC1DE5E}">
      <dgm:prSet/>
      <dgm:spPr/>
      <dgm:t>
        <a:bodyPr/>
        <a:lstStyle/>
        <a:p>
          <a:pPr algn="just"/>
          <a:endParaRPr lang="es-ES" sz="1800"/>
        </a:p>
      </dgm:t>
    </dgm:pt>
    <dgm:pt modelId="{CFA25519-F151-4F51-BED5-5AF610898ECB}" type="parTrans" cxnId="{D37DBD04-67F8-4321-996A-52E7AFC1DE5E}">
      <dgm:prSet/>
      <dgm:spPr/>
      <dgm:t>
        <a:bodyPr/>
        <a:lstStyle/>
        <a:p>
          <a:pPr algn="just"/>
          <a:endParaRPr lang="es-ES" sz="1800"/>
        </a:p>
      </dgm:t>
    </dgm:pt>
    <dgm:pt modelId="{79918FB2-8769-47F8-A6DB-B5DB634BA8DF}">
      <dgm:prSet custT="1"/>
      <dgm:spPr/>
      <dgm:t>
        <a:bodyPr/>
        <a:lstStyle/>
        <a:p>
          <a:pPr algn="just">
            <a:lnSpc>
              <a:spcPct val="150000"/>
            </a:lnSpc>
          </a:pPr>
          <a:r>
            <a:rPr lang="es-419" sz="1800" dirty="0"/>
            <a:t>Diseñar e implementar un actuador blando accionado por un circuito neumático controlado mediante presión proporcional.</a:t>
          </a:r>
          <a:endParaRPr lang="es-EC" sz="1800" dirty="0"/>
        </a:p>
      </dgm:t>
    </dgm:pt>
    <dgm:pt modelId="{3B23DE6D-CB7A-438E-AA21-53BE78164CF6}" type="parTrans" cxnId="{48A0182E-EC02-492D-B921-066D07D56199}">
      <dgm:prSet/>
      <dgm:spPr/>
      <dgm:t>
        <a:bodyPr/>
        <a:lstStyle/>
        <a:p>
          <a:endParaRPr lang="es-419"/>
        </a:p>
      </dgm:t>
    </dgm:pt>
    <dgm:pt modelId="{88A27872-8372-4293-83D7-0858F6BE790C}" type="sibTrans" cxnId="{48A0182E-EC02-492D-B921-066D07D56199}">
      <dgm:prSet/>
      <dgm:spPr/>
      <dgm:t>
        <a:bodyPr/>
        <a:lstStyle/>
        <a:p>
          <a:endParaRPr lang="es-419"/>
        </a:p>
      </dgm:t>
    </dgm:pt>
    <dgm:pt modelId="{2A463510-E9C7-4A3C-96DC-AFE959D19E09}">
      <dgm:prSet custT="1"/>
      <dgm:spPr/>
      <dgm:t>
        <a:bodyPr/>
        <a:lstStyle/>
        <a:p>
          <a:pPr algn="just">
            <a:lnSpc>
              <a:spcPct val="150000"/>
            </a:lnSpc>
          </a:pPr>
          <a:r>
            <a:rPr lang="es-419" sz="1800" dirty="0"/>
            <a:t>Realizar pruebas del actuador y sensores de presión para disminuir la toma de señales parásitas y errores de medición.</a:t>
          </a:r>
        </a:p>
      </dgm:t>
    </dgm:pt>
    <dgm:pt modelId="{4B2D0767-CF25-4F2D-8A14-2B0D768E23AE}" type="parTrans" cxnId="{24455D91-3224-4101-8E6B-E2D863FBE33E}">
      <dgm:prSet/>
      <dgm:spPr/>
      <dgm:t>
        <a:bodyPr/>
        <a:lstStyle/>
        <a:p>
          <a:endParaRPr lang="es-419"/>
        </a:p>
      </dgm:t>
    </dgm:pt>
    <dgm:pt modelId="{FA2C0C7D-D3F0-4468-98A2-17C5212EC377}" type="sibTrans" cxnId="{24455D91-3224-4101-8E6B-E2D863FBE33E}">
      <dgm:prSet/>
      <dgm:spPr/>
      <dgm:t>
        <a:bodyPr/>
        <a:lstStyle/>
        <a:p>
          <a:endParaRPr lang="es-419"/>
        </a:p>
      </dgm:t>
    </dgm:pt>
    <dgm:pt modelId="{BC7492B1-8B39-4373-B04C-9132CF921DCE}">
      <dgm:prSet custT="1"/>
      <dgm:spPr/>
      <dgm:t>
        <a:bodyPr/>
        <a:lstStyle/>
        <a:p>
          <a:pPr algn="just">
            <a:lnSpc>
              <a:spcPct val="150000"/>
            </a:lnSpc>
          </a:pPr>
          <a:r>
            <a:rPr lang="es-419" sz="1800" dirty="0"/>
            <a:t>Elaborar un sistema de visión artificial que permita detectar frutas en una transmisión de video en vivo, basado en Deep Learning, para su clasificación y posterior recolección.</a:t>
          </a:r>
        </a:p>
      </dgm:t>
    </dgm:pt>
    <dgm:pt modelId="{DA4DC7B1-1378-4083-A917-D582EC7695EC}" type="parTrans" cxnId="{E2F5CBAC-3385-46D4-BA66-8270B31DDE87}">
      <dgm:prSet/>
      <dgm:spPr/>
      <dgm:t>
        <a:bodyPr/>
        <a:lstStyle/>
        <a:p>
          <a:endParaRPr lang="es-419"/>
        </a:p>
      </dgm:t>
    </dgm:pt>
    <dgm:pt modelId="{CB44D1DC-F86D-4A39-B63B-675B3332ABD3}" type="sibTrans" cxnId="{E2F5CBAC-3385-46D4-BA66-8270B31DDE87}">
      <dgm:prSet/>
      <dgm:spPr/>
      <dgm:t>
        <a:bodyPr/>
        <a:lstStyle/>
        <a:p>
          <a:endParaRPr lang="es-419"/>
        </a:p>
      </dgm:t>
    </dgm:pt>
    <dgm:pt modelId="{85AC9F26-3FF0-45F9-BB09-D286079A67DC}">
      <dgm:prSet custT="1"/>
      <dgm:spPr/>
      <dgm:t>
        <a:bodyPr/>
        <a:lstStyle/>
        <a:p>
          <a:pPr algn="just">
            <a:lnSpc>
              <a:spcPct val="150000"/>
            </a:lnSpc>
          </a:pPr>
          <a:r>
            <a:rPr lang="es-419" sz="1800" dirty="0"/>
            <a:t>Desarrollar un controlador clásico en lazo cerrado para el actuador con el fin de desarrollar un agarre y manipulación de manera independiente.</a:t>
          </a:r>
        </a:p>
      </dgm:t>
    </dgm:pt>
    <dgm:pt modelId="{D6CA22DD-8FA9-47B8-AD7C-4E5281565542}" type="parTrans" cxnId="{FC2CCF7F-C2A4-4C48-82C9-54EEC90C29A1}">
      <dgm:prSet/>
      <dgm:spPr/>
      <dgm:t>
        <a:bodyPr/>
        <a:lstStyle/>
        <a:p>
          <a:endParaRPr lang="es-419"/>
        </a:p>
      </dgm:t>
    </dgm:pt>
    <dgm:pt modelId="{0A865DFE-A7B4-4D47-9AE2-AA23CC913D17}" type="sibTrans" cxnId="{FC2CCF7F-C2A4-4C48-82C9-54EEC90C29A1}">
      <dgm:prSet/>
      <dgm:spPr/>
      <dgm:t>
        <a:bodyPr/>
        <a:lstStyle/>
        <a:p>
          <a:endParaRPr lang="es-419"/>
        </a:p>
      </dgm:t>
    </dgm:pt>
    <dgm:pt modelId="{68BCC23C-557D-44FA-B7DF-3ED805587118}" type="pres">
      <dgm:prSet presAssocID="{2B86EA7D-2D30-45BA-857C-2D386C8C7298}" presName="linear" presStyleCnt="0">
        <dgm:presLayoutVars>
          <dgm:animLvl val="lvl"/>
          <dgm:resizeHandles val="exact"/>
        </dgm:presLayoutVars>
      </dgm:prSet>
      <dgm:spPr/>
    </dgm:pt>
    <dgm:pt modelId="{805E4810-949C-4D46-876C-036BF62ED5D2}" type="pres">
      <dgm:prSet presAssocID="{CE24A48A-D3C7-49FF-A70E-BF51F500D09A}" presName="parentText" presStyleLbl="node1" presStyleIdx="0" presStyleCnt="2" custScaleY="48944">
        <dgm:presLayoutVars>
          <dgm:chMax val="0"/>
          <dgm:bulletEnabled val="1"/>
        </dgm:presLayoutVars>
      </dgm:prSet>
      <dgm:spPr/>
    </dgm:pt>
    <dgm:pt modelId="{D95C3006-65E4-4DB6-ACA6-E7257A748A84}" type="pres">
      <dgm:prSet presAssocID="{CE24A48A-D3C7-49FF-A70E-BF51F500D09A}" presName="childText" presStyleLbl="revTx" presStyleIdx="0" presStyleCnt="2">
        <dgm:presLayoutVars>
          <dgm:bulletEnabled val="1"/>
        </dgm:presLayoutVars>
      </dgm:prSet>
      <dgm:spPr/>
    </dgm:pt>
    <dgm:pt modelId="{CE0F7C84-0D0F-44BC-8D72-8F7832816DC5}" type="pres">
      <dgm:prSet presAssocID="{15BA9C1E-4D19-4401-874E-BE204341CB8F}" presName="parentText" presStyleLbl="node1" presStyleIdx="1" presStyleCnt="2" custScaleY="52531">
        <dgm:presLayoutVars>
          <dgm:chMax val="0"/>
          <dgm:bulletEnabled val="1"/>
        </dgm:presLayoutVars>
      </dgm:prSet>
      <dgm:spPr/>
    </dgm:pt>
    <dgm:pt modelId="{29FEB7F1-70D9-42DB-A679-C856490F44B5}" type="pres">
      <dgm:prSet presAssocID="{15BA9C1E-4D19-4401-874E-BE204341CB8F}" presName="childText" presStyleLbl="revTx" presStyleIdx="1" presStyleCnt="2">
        <dgm:presLayoutVars>
          <dgm:bulletEnabled val="1"/>
        </dgm:presLayoutVars>
      </dgm:prSet>
      <dgm:spPr/>
    </dgm:pt>
  </dgm:ptLst>
  <dgm:cxnLst>
    <dgm:cxn modelId="{D37DBD04-67F8-4321-996A-52E7AFC1DE5E}" srcId="{2B86EA7D-2D30-45BA-857C-2D386C8C7298}" destId="{15BA9C1E-4D19-4401-874E-BE204341CB8F}" srcOrd="1" destOrd="0" parTransId="{CFA25519-F151-4F51-BED5-5AF610898ECB}" sibTransId="{0C7D5672-1885-4359-8CDC-CB1A7192E39F}"/>
    <dgm:cxn modelId="{48A0182E-EC02-492D-B921-066D07D56199}" srcId="{15BA9C1E-4D19-4401-874E-BE204341CB8F}" destId="{79918FB2-8769-47F8-A6DB-B5DB634BA8DF}" srcOrd="0" destOrd="0" parTransId="{3B23DE6D-CB7A-438E-AA21-53BE78164CF6}" sibTransId="{88A27872-8372-4293-83D7-0858F6BE790C}"/>
    <dgm:cxn modelId="{B9B92935-7E8D-4580-8379-DF0067378BAD}" srcId="{CE24A48A-D3C7-49FF-A70E-BF51F500D09A}" destId="{059DE49E-4E48-4989-A316-39D285C74B2D}" srcOrd="0" destOrd="0" parTransId="{15B7C731-FF69-4CB7-8012-0A445C53E092}" sibTransId="{EE2A983F-E12A-473B-8E71-63643227684A}"/>
    <dgm:cxn modelId="{23181272-0C54-4185-9394-E2A389C9F2DC}" type="presOf" srcId="{15BA9C1E-4D19-4401-874E-BE204341CB8F}" destId="{CE0F7C84-0D0F-44BC-8D72-8F7832816DC5}" srcOrd="0" destOrd="0" presId="urn:microsoft.com/office/officeart/2005/8/layout/vList2"/>
    <dgm:cxn modelId="{FC2CCF7F-C2A4-4C48-82C9-54EEC90C29A1}" srcId="{15BA9C1E-4D19-4401-874E-BE204341CB8F}" destId="{85AC9F26-3FF0-45F9-BB09-D286079A67DC}" srcOrd="3" destOrd="0" parTransId="{D6CA22DD-8FA9-47B8-AD7C-4E5281565542}" sibTransId="{0A865DFE-A7B4-4D47-9AE2-AA23CC913D17}"/>
    <dgm:cxn modelId="{31D50E89-DAEA-4BDE-8B11-EF13355C36D3}" type="presOf" srcId="{059DE49E-4E48-4989-A316-39D285C74B2D}" destId="{D95C3006-65E4-4DB6-ACA6-E7257A748A84}" srcOrd="0" destOrd="0" presId="urn:microsoft.com/office/officeart/2005/8/layout/vList2"/>
    <dgm:cxn modelId="{24455D91-3224-4101-8E6B-E2D863FBE33E}" srcId="{15BA9C1E-4D19-4401-874E-BE204341CB8F}" destId="{2A463510-E9C7-4A3C-96DC-AFE959D19E09}" srcOrd="1" destOrd="0" parTransId="{4B2D0767-CF25-4F2D-8A14-2B0D768E23AE}" sibTransId="{FA2C0C7D-D3F0-4468-98A2-17C5212EC377}"/>
    <dgm:cxn modelId="{C240E2A2-9EC1-4CF5-87A2-3A136A95C603}" srcId="{2B86EA7D-2D30-45BA-857C-2D386C8C7298}" destId="{CE24A48A-D3C7-49FF-A70E-BF51F500D09A}" srcOrd="0" destOrd="0" parTransId="{D10ECA0D-E3B7-42CB-B591-10896DF5658E}" sibTransId="{99B6317E-1B91-4001-B738-64AE9A147D8D}"/>
    <dgm:cxn modelId="{36FBF4A2-EC54-4E43-9B13-E4AB1B0054FD}" type="presOf" srcId="{85AC9F26-3FF0-45F9-BB09-D286079A67DC}" destId="{29FEB7F1-70D9-42DB-A679-C856490F44B5}" srcOrd="0" destOrd="3" presId="urn:microsoft.com/office/officeart/2005/8/layout/vList2"/>
    <dgm:cxn modelId="{E2F5CBAC-3385-46D4-BA66-8270B31DDE87}" srcId="{15BA9C1E-4D19-4401-874E-BE204341CB8F}" destId="{BC7492B1-8B39-4373-B04C-9132CF921DCE}" srcOrd="2" destOrd="0" parTransId="{DA4DC7B1-1378-4083-A917-D582EC7695EC}" sibTransId="{CB44D1DC-F86D-4A39-B63B-675B3332ABD3}"/>
    <dgm:cxn modelId="{CDCB70C7-8AAB-4DD7-8F02-0FBE8DA52FE7}" type="presOf" srcId="{BC7492B1-8B39-4373-B04C-9132CF921DCE}" destId="{29FEB7F1-70D9-42DB-A679-C856490F44B5}" srcOrd="0" destOrd="2" presId="urn:microsoft.com/office/officeart/2005/8/layout/vList2"/>
    <dgm:cxn modelId="{C2A069DF-9147-4EF8-AD87-F4197EC94448}" type="presOf" srcId="{79918FB2-8769-47F8-A6DB-B5DB634BA8DF}" destId="{29FEB7F1-70D9-42DB-A679-C856490F44B5}" srcOrd="0" destOrd="0" presId="urn:microsoft.com/office/officeart/2005/8/layout/vList2"/>
    <dgm:cxn modelId="{6997A3E2-46B5-4543-B17B-DEE21E60872D}" type="presOf" srcId="{2A463510-E9C7-4A3C-96DC-AFE959D19E09}" destId="{29FEB7F1-70D9-42DB-A679-C856490F44B5}" srcOrd="0" destOrd="1" presId="urn:microsoft.com/office/officeart/2005/8/layout/vList2"/>
    <dgm:cxn modelId="{910B42E4-497E-4509-9DA6-AD7BB891430C}" type="presOf" srcId="{CE24A48A-D3C7-49FF-A70E-BF51F500D09A}" destId="{805E4810-949C-4D46-876C-036BF62ED5D2}" srcOrd="0" destOrd="0" presId="urn:microsoft.com/office/officeart/2005/8/layout/vList2"/>
    <dgm:cxn modelId="{F9DD6BEB-413B-4526-BDAB-56D4795C6A87}" type="presOf" srcId="{2B86EA7D-2D30-45BA-857C-2D386C8C7298}" destId="{68BCC23C-557D-44FA-B7DF-3ED805587118}" srcOrd="0" destOrd="0" presId="urn:microsoft.com/office/officeart/2005/8/layout/vList2"/>
    <dgm:cxn modelId="{FA07E83E-32B3-457E-827F-8390E5A2B3E4}" type="presParOf" srcId="{68BCC23C-557D-44FA-B7DF-3ED805587118}" destId="{805E4810-949C-4D46-876C-036BF62ED5D2}" srcOrd="0" destOrd="0" presId="urn:microsoft.com/office/officeart/2005/8/layout/vList2"/>
    <dgm:cxn modelId="{3B0E2747-6E59-44C1-90D2-7ACEB1A3F542}" type="presParOf" srcId="{68BCC23C-557D-44FA-B7DF-3ED805587118}" destId="{D95C3006-65E4-4DB6-ACA6-E7257A748A84}" srcOrd="1" destOrd="0" presId="urn:microsoft.com/office/officeart/2005/8/layout/vList2"/>
    <dgm:cxn modelId="{E3A75FA1-F8DE-46B6-B0FE-63402316B8BC}" type="presParOf" srcId="{68BCC23C-557D-44FA-B7DF-3ED805587118}" destId="{CE0F7C84-0D0F-44BC-8D72-8F7832816DC5}" srcOrd="2" destOrd="0" presId="urn:microsoft.com/office/officeart/2005/8/layout/vList2"/>
    <dgm:cxn modelId="{763A5881-AFA1-41FF-B997-EE561FADE289}" type="presParOf" srcId="{68BCC23C-557D-44FA-B7DF-3ED805587118}" destId="{29FEB7F1-70D9-42DB-A679-C856490F44B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78EC1-8319-4BCB-BB9A-20AC5A105D4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419"/>
        </a:p>
      </dgm:t>
    </dgm:pt>
    <dgm:pt modelId="{91FA347F-79BC-49E4-A681-D8837C84826B}">
      <dgm:prSet phldrT="[Texto]"/>
      <dgm:spPr/>
      <dgm:t>
        <a:bodyPr/>
        <a:lstStyle/>
        <a:p>
          <a:r>
            <a:rPr lang="es-419"/>
            <a:t>Hardware Electrónico</a:t>
          </a:r>
        </a:p>
      </dgm:t>
    </dgm:pt>
    <dgm:pt modelId="{862F33C5-4859-4144-8029-3BD740642574}" type="parTrans" cxnId="{F6235231-AC60-4BEF-8B54-35CE2F59640E}">
      <dgm:prSet/>
      <dgm:spPr/>
      <dgm:t>
        <a:bodyPr/>
        <a:lstStyle/>
        <a:p>
          <a:endParaRPr lang="es-419"/>
        </a:p>
      </dgm:t>
    </dgm:pt>
    <dgm:pt modelId="{609DBB87-D054-4682-B4F0-D876B7759D0B}" type="sibTrans" cxnId="{F6235231-AC60-4BEF-8B54-35CE2F59640E}">
      <dgm:prSet/>
      <dgm:spPr/>
      <dgm:t>
        <a:bodyPr/>
        <a:lstStyle/>
        <a:p>
          <a:endParaRPr lang="es-419"/>
        </a:p>
      </dgm:t>
    </dgm:pt>
    <dgm:pt modelId="{E40EEF8A-26D0-4953-A495-9341B17D5717}">
      <dgm:prSet phldrT="[Texto]"/>
      <dgm:spPr/>
      <dgm:t>
        <a:bodyPr/>
        <a:lstStyle/>
        <a:p>
          <a:r>
            <a:rPr lang="es-419"/>
            <a:t>Etapa de Potencia</a:t>
          </a:r>
        </a:p>
      </dgm:t>
    </dgm:pt>
    <dgm:pt modelId="{303FEEC4-48D7-4EAA-8697-8B1EC60FA8C7}" type="parTrans" cxnId="{5691097B-A595-4F37-A33D-45DC53FA5804}">
      <dgm:prSet/>
      <dgm:spPr/>
      <dgm:t>
        <a:bodyPr/>
        <a:lstStyle/>
        <a:p>
          <a:endParaRPr lang="es-419"/>
        </a:p>
      </dgm:t>
    </dgm:pt>
    <dgm:pt modelId="{95E74E79-56BA-4168-A356-F4D25D96C152}" type="sibTrans" cxnId="{5691097B-A595-4F37-A33D-45DC53FA5804}">
      <dgm:prSet/>
      <dgm:spPr/>
      <dgm:t>
        <a:bodyPr/>
        <a:lstStyle/>
        <a:p>
          <a:endParaRPr lang="es-419"/>
        </a:p>
      </dgm:t>
    </dgm:pt>
    <dgm:pt modelId="{F9A734B5-6761-4C36-ABE1-ACED80D1865D}">
      <dgm:prSet phldrT="[Texto]"/>
      <dgm:spPr/>
      <dgm:t>
        <a:bodyPr/>
        <a:lstStyle/>
        <a:p>
          <a:r>
            <a:rPr lang="es-419"/>
            <a:t>Fuentes de Voltaje</a:t>
          </a:r>
        </a:p>
      </dgm:t>
    </dgm:pt>
    <dgm:pt modelId="{E7BDD4A4-BCE0-4ACC-AF33-144B237BDEBF}" type="parTrans" cxnId="{2AAC1702-0297-4B1F-82A9-DDC738DE63E2}">
      <dgm:prSet/>
      <dgm:spPr/>
      <dgm:t>
        <a:bodyPr/>
        <a:lstStyle/>
        <a:p>
          <a:endParaRPr lang="es-419"/>
        </a:p>
      </dgm:t>
    </dgm:pt>
    <dgm:pt modelId="{0703FD16-C662-496E-BC62-58B80F405908}" type="sibTrans" cxnId="{2AAC1702-0297-4B1F-82A9-DDC738DE63E2}">
      <dgm:prSet/>
      <dgm:spPr/>
      <dgm:t>
        <a:bodyPr/>
        <a:lstStyle/>
        <a:p>
          <a:endParaRPr lang="es-419"/>
        </a:p>
      </dgm:t>
    </dgm:pt>
    <dgm:pt modelId="{24053ED7-BBAB-4849-94AB-635E7C284D6F}">
      <dgm:prSet phldrT="[Texto]"/>
      <dgm:spPr/>
      <dgm:t>
        <a:bodyPr/>
        <a:lstStyle/>
        <a:p>
          <a:r>
            <a:rPr lang="es-419"/>
            <a:t>Etapa de Control</a:t>
          </a:r>
        </a:p>
      </dgm:t>
    </dgm:pt>
    <dgm:pt modelId="{F95F2071-DBDB-48F0-8D8B-E47457C7EEE1}" type="parTrans" cxnId="{856820F5-B6DD-4C18-8343-48263DD77775}">
      <dgm:prSet/>
      <dgm:spPr/>
      <dgm:t>
        <a:bodyPr/>
        <a:lstStyle/>
        <a:p>
          <a:endParaRPr lang="es-419"/>
        </a:p>
      </dgm:t>
    </dgm:pt>
    <dgm:pt modelId="{FF05AA9C-229A-49E7-97D6-DB525F53C6CE}" type="sibTrans" cxnId="{856820F5-B6DD-4C18-8343-48263DD77775}">
      <dgm:prSet/>
      <dgm:spPr/>
      <dgm:t>
        <a:bodyPr/>
        <a:lstStyle/>
        <a:p>
          <a:endParaRPr lang="es-419"/>
        </a:p>
      </dgm:t>
    </dgm:pt>
    <dgm:pt modelId="{148791C3-1B2E-4991-849B-38B9FF06998A}">
      <dgm:prSet phldrT="[Texto]"/>
      <dgm:spPr/>
      <dgm:t>
        <a:bodyPr/>
        <a:lstStyle/>
        <a:p>
          <a:r>
            <a:rPr lang="es-419"/>
            <a:t>Etapa de Actuadores</a:t>
          </a:r>
        </a:p>
      </dgm:t>
    </dgm:pt>
    <dgm:pt modelId="{F949F181-2C00-4381-AA92-752E052DD84D}" type="parTrans" cxnId="{106F51AB-8E8D-4014-BF39-A7AC508D186A}">
      <dgm:prSet/>
      <dgm:spPr/>
      <dgm:t>
        <a:bodyPr/>
        <a:lstStyle/>
        <a:p>
          <a:endParaRPr lang="es-419"/>
        </a:p>
      </dgm:t>
    </dgm:pt>
    <dgm:pt modelId="{898780C1-A4FC-4BB3-BC54-791D892E5C4C}" type="sibTrans" cxnId="{106F51AB-8E8D-4014-BF39-A7AC508D186A}">
      <dgm:prSet/>
      <dgm:spPr/>
      <dgm:t>
        <a:bodyPr/>
        <a:lstStyle/>
        <a:p>
          <a:endParaRPr lang="es-419"/>
        </a:p>
      </dgm:t>
    </dgm:pt>
    <dgm:pt modelId="{8B4AFC22-C866-4C70-B2B1-E811AC95F5A4}">
      <dgm:prSet phldrT="[Texto]"/>
      <dgm:spPr/>
      <dgm:t>
        <a:bodyPr/>
        <a:lstStyle/>
        <a:p>
          <a:r>
            <a:rPr lang="es-419"/>
            <a:t>Tarjetas de Procesamiento</a:t>
          </a:r>
        </a:p>
      </dgm:t>
    </dgm:pt>
    <dgm:pt modelId="{BE5FB88B-CCAE-47EC-913D-4DA47466C331}" type="parTrans" cxnId="{F884940A-619A-428B-8907-1C0250E9DC7F}">
      <dgm:prSet/>
      <dgm:spPr/>
      <dgm:t>
        <a:bodyPr/>
        <a:lstStyle/>
        <a:p>
          <a:endParaRPr lang="es-419"/>
        </a:p>
      </dgm:t>
    </dgm:pt>
    <dgm:pt modelId="{B32030D1-559B-4498-8C87-32BD42BE721D}" type="sibTrans" cxnId="{F884940A-619A-428B-8907-1C0250E9DC7F}">
      <dgm:prSet/>
      <dgm:spPr/>
      <dgm:t>
        <a:bodyPr/>
        <a:lstStyle/>
        <a:p>
          <a:endParaRPr lang="es-419"/>
        </a:p>
      </dgm:t>
    </dgm:pt>
    <dgm:pt modelId="{DABB2720-89A5-4AC3-9294-E9B38C2033CA}">
      <dgm:prSet phldrT="[Texto]"/>
      <dgm:spPr/>
      <dgm:t>
        <a:bodyPr/>
        <a:lstStyle/>
        <a:p>
          <a:r>
            <a:rPr lang="es-419"/>
            <a:t>Drivers de Motores</a:t>
          </a:r>
        </a:p>
      </dgm:t>
    </dgm:pt>
    <dgm:pt modelId="{4069C8D3-B578-42BB-9A15-AA8F51751639}" type="parTrans" cxnId="{E5AF033B-6963-444A-A52B-355C60B0F77B}">
      <dgm:prSet/>
      <dgm:spPr/>
      <dgm:t>
        <a:bodyPr/>
        <a:lstStyle/>
        <a:p>
          <a:endParaRPr lang="es-419"/>
        </a:p>
      </dgm:t>
    </dgm:pt>
    <dgm:pt modelId="{66346DEB-C5E4-47E8-872F-24456A596371}" type="sibTrans" cxnId="{E5AF033B-6963-444A-A52B-355C60B0F77B}">
      <dgm:prSet/>
      <dgm:spPr/>
      <dgm:t>
        <a:bodyPr/>
        <a:lstStyle/>
        <a:p>
          <a:endParaRPr lang="es-419"/>
        </a:p>
      </dgm:t>
    </dgm:pt>
    <dgm:pt modelId="{8B820770-7BB6-44DC-A59E-F424E2612917}">
      <dgm:prSet phldrT="[Texto]"/>
      <dgm:spPr/>
      <dgm:t>
        <a:bodyPr/>
        <a:lstStyle/>
        <a:p>
          <a:r>
            <a:rPr lang="es-419"/>
            <a:t>Control de Válvula Proporcional </a:t>
          </a:r>
        </a:p>
      </dgm:t>
    </dgm:pt>
    <dgm:pt modelId="{F9AF21A5-9195-46D3-A8BA-E32FC04F85EC}" type="parTrans" cxnId="{FAD216C8-620C-44B8-AACB-FE79E28B5F13}">
      <dgm:prSet/>
      <dgm:spPr/>
      <dgm:t>
        <a:bodyPr/>
        <a:lstStyle/>
        <a:p>
          <a:endParaRPr lang="es-419"/>
        </a:p>
      </dgm:t>
    </dgm:pt>
    <dgm:pt modelId="{A10BB186-A702-474E-A8F4-31EC58746340}" type="sibTrans" cxnId="{FAD216C8-620C-44B8-AACB-FE79E28B5F13}">
      <dgm:prSet/>
      <dgm:spPr/>
      <dgm:t>
        <a:bodyPr/>
        <a:lstStyle/>
        <a:p>
          <a:endParaRPr lang="es-419"/>
        </a:p>
      </dgm:t>
    </dgm:pt>
    <dgm:pt modelId="{10D2FFDD-6524-4BDD-9B15-59C5950F026E}">
      <dgm:prSet phldrT="[Texto]"/>
      <dgm:spPr/>
      <dgm:t>
        <a:bodyPr/>
        <a:lstStyle/>
        <a:p>
          <a:r>
            <a:rPr lang="es-419"/>
            <a:t>Motores y Servomotores</a:t>
          </a:r>
        </a:p>
      </dgm:t>
    </dgm:pt>
    <dgm:pt modelId="{BDAA84BF-E75F-4EBE-8805-BAAA9DDB741B}" type="parTrans" cxnId="{8686FEA8-3390-482E-BF63-465180000B41}">
      <dgm:prSet/>
      <dgm:spPr/>
      <dgm:t>
        <a:bodyPr/>
        <a:lstStyle/>
        <a:p>
          <a:endParaRPr lang="es-419"/>
        </a:p>
      </dgm:t>
    </dgm:pt>
    <dgm:pt modelId="{CF4B8B67-2445-4FD3-8895-80C8DB9AD9F3}" type="sibTrans" cxnId="{8686FEA8-3390-482E-BF63-465180000B41}">
      <dgm:prSet/>
      <dgm:spPr/>
      <dgm:t>
        <a:bodyPr/>
        <a:lstStyle/>
        <a:p>
          <a:endParaRPr lang="es-419"/>
        </a:p>
      </dgm:t>
    </dgm:pt>
    <dgm:pt modelId="{39C993AF-CD21-44FE-BD45-D6FCBC66E017}">
      <dgm:prSet phldrT="[Texto]"/>
      <dgm:spPr/>
      <dgm:t>
        <a:bodyPr/>
        <a:lstStyle/>
        <a:p>
          <a:r>
            <a:rPr lang="es-419"/>
            <a:t>Válvula Proporcional</a:t>
          </a:r>
        </a:p>
      </dgm:t>
    </dgm:pt>
    <dgm:pt modelId="{696151A9-8FED-42BB-A63A-11B5AB2D9048}" type="parTrans" cxnId="{0C22CE79-9579-4E19-903C-322846EF6DFE}">
      <dgm:prSet/>
      <dgm:spPr/>
      <dgm:t>
        <a:bodyPr/>
        <a:lstStyle/>
        <a:p>
          <a:endParaRPr lang="es-419"/>
        </a:p>
      </dgm:t>
    </dgm:pt>
    <dgm:pt modelId="{BF599AE4-219E-4BCA-8CA8-AE9563943E94}" type="sibTrans" cxnId="{0C22CE79-9579-4E19-903C-322846EF6DFE}">
      <dgm:prSet/>
      <dgm:spPr/>
      <dgm:t>
        <a:bodyPr/>
        <a:lstStyle/>
        <a:p>
          <a:endParaRPr lang="es-419"/>
        </a:p>
      </dgm:t>
    </dgm:pt>
    <dgm:pt modelId="{1F534632-D6E8-42E1-931D-C72AA365134A}">
      <dgm:prSet phldrT="[Texto]"/>
      <dgm:spPr/>
      <dgm:t>
        <a:bodyPr/>
        <a:lstStyle/>
        <a:p>
          <a:r>
            <a:rPr lang="es-419"/>
            <a:t>Sensores</a:t>
          </a:r>
        </a:p>
      </dgm:t>
    </dgm:pt>
    <dgm:pt modelId="{940B8634-6377-48F9-92D4-1086A3300B00}" type="parTrans" cxnId="{994A1498-147E-4B51-9A6C-233E60F9E45A}">
      <dgm:prSet/>
      <dgm:spPr/>
      <dgm:t>
        <a:bodyPr/>
        <a:lstStyle/>
        <a:p>
          <a:endParaRPr lang="es-419"/>
        </a:p>
      </dgm:t>
    </dgm:pt>
    <dgm:pt modelId="{26F37189-B92D-4046-9AA1-EBD5DB5B4ED5}" type="sibTrans" cxnId="{994A1498-147E-4B51-9A6C-233E60F9E45A}">
      <dgm:prSet/>
      <dgm:spPr/>
      <dgm:t>
        <a:bodyPr/>
        <a:lstStyle/>
        <a:p>
          <a:endParaRPr lang="es-419"/>
        </a:p>
      </dgm:t>
    </dgm:pt>
    <dgm:pt modelId="{A4F64B78-3126-4458-AD92-D0B8854817DD}" type="pres">
      <dgm:prSet presAssocID="{29378EC1-8319-4BCB-BB9A-20AC5A105D49}" presName="diagram" presStyleCnt="0">
        <dgm:presLayoutVars>
          <dgm:chPref val="1"/>
          <dgm:dir/>
          <dgm:animOne val="branch"/>
          <dgm:animLvl val="lvl"/>
          <dgm:resizeHandles val="exact"/>
        </dgm:presLayoutVars>
      </dgm:prSet>
      <dgm:spPr/>
    </dgm:pt>
    <dgm:pt modelId="{D9935770-30B3-4D49-9944-F1EC6E89238D}" type="pres">
      <dgm:prSet presAssocID="{91FA347F-79BC-49E4-A681-D8837C84826B}" presName="root1" presStyleCnt="0"/>
      <dgm:spPr/>
    </dgm:pt>
    <dgm:pt modelId="{761A666A-EBEE-4AF8-B1F7-30174EBC75A6}" type="pres">
      <dgm:prSet presAssocID="{91FA347F-79BC-49E4-A681-D8837C84826B}" presName="LevelOneTextNode" presStyleLbl="node0" presStyleIdx="0" presStyleCnt="1">
        <dgm:presLayoutVars>
          <dgm:chPref val="3"/>
        </dgm:presLayoutVars>
      </dgm:prSet>
      <dgm:spPr/>
    </dgm:pt>
    <dgm:pt modelId="{CC06BF02-7C56-41AE-B6A5-BDF072F9F882}" type="pres">
      <dgm:prSet presAssocID="{91FA347F-79BC-49E4-A681-D8837C84826B}" presName="level2hierChild" presStyleCnt="0"/>
      <dgm:spPr/>
    </dgm:pt>
    <dgm:pt modelId="{C5F885D2-7EF2-455A-A6A2-78EBFFA2A2A5}" type="pres">
      <dgm:prSet presAssocID="{303FEEC4-48D7-4EAA-8697-8B1EC60FA8C7}" presName="conn2-1" presStyleLbl="parChTrans1D2" presStyleIdx="0" presStyleCnt="3"/>
      <dgm:spPr/>
    </dgm:pt>
    <dgm:pt modelId="{5A9B4952-FACC-4520-A344-3A6982C03DF2}" type="pres">
      <dgm:prSet presAssocID="{303FEEC4-48D7-4EAA-8697-8B1EC60FA8C7}" presName="connTx" presStyleLbl="parChTrans1D2" presStyleIdx="0" presStyleCnt="3"/>
      <dgm:spPr/>
    </dgm:pt>
    <dgm:pt modelId="{37C24870-73C9-40F5-BB28-824777C99AFE}" type="pres">
      <dgm:prSet presAssocID="{E40EEF8A-26D0-4953-A495-9341B17D5717}" presName="root2" presStyleCnt="0"/>
      <dgm:spPr/>
    </dgm:pt>
    <dgm:pt modelId="{10B9A920-A600-40AB-8F95-8DDF78B4BE1B}" type="pres">
      <dgm:prSet presAssocID="{E40EEF8A-26D0-4953-A495-9341B17D5717}" presName="LevelTwoTextNode" presStyleLbl="node2" presStyleIdx="0" presStyleCnt="3">
        <dgm:presLayoutVars>
          <dgm:chPref val="3"/>
        </dgm:presLayoutVars>
      </dgm:prSet>
      <dgm:spPr/>
    </dgm:pt>
    <dgm:pt modelId="{C77184C2-A1B0-4227-8CE2-EC8990E91C7D}" type="pres">
      <dgm:prSet presAssocID="{E40EEF8A-26D0-4953-A495-9341B17D5717}" presName="level3hierChild" presStyleCnt="0"/>
      <dgm:spPr/>
    </dgm:pt>
    <dgm:pt modelId="{AFB44258-767F-4FC4-BD9C-8720AA80FA2B}" type="pres">
      <dgm:prSet presAssocID="{E7BDD4A4-BCE0-4ACC-AF33-144B237BDEBF}" presName="conn2-1" presStyleLbl="parChTrans1D3" presStyleIdx="0" presStyleCnt="7"/>
      <dgm:spPr/>
    </dgm:pt>
    <dgm:pt modelId="{9999E6E4-D4A1-4020-9DFD-BA6551A5FEBD}" type="pres">
      <dgm:prSet presAssocID="{E7BDD4A4-BCE0-4ACC-AF33-144B237BDEBF}" presName="connTx" presStyleLbl="parChTrans1D3" presStyleIdx="0" presStyleCnt="7"/>
      <dgm:spPr/>
    </dgm:pt>
    <dgm:pt modelId="{5C81E8C0-C245-4518-976E-C2310DFC489E}" type="pres">
      <dgm:prSet presAssocID="{F9A734B5-6761-4C36-ABE1-ACED80D1865D}" presName="root2" presStyleCnt="0"/>
      <dgm:spPr/>
    </dgm:pt>
    <dgm:pt modelId="{D6744E9B-EEF9-472E-8308-BEA3C7EF8DBB}" type="pres">
      <dgm:prSet presAssocID="{F9A734B5-6761-4C36-ABE1-ACED80D1865D}" presName="LevelTwoTextNode" presStyleLbl="node3" presStyleIdx="0" presStyleCnt="7">
        <dgm:presLayoutVars>
          <dgm:chPref val="3"/>
        </dgm:presLayoutVars>
      </dgm:prSet>
      <dgm:spPr/>
    </dgm:pt>
    <dgm:pt modelId="{FC115A96-FB09-40A5-AE3C-DF44CE651C51}" type="pres">
      <dgm:prSet presAssocID="{F9A734B5-6761-4C36-ABE1-ACED80D1865D}" presName="level3hierChild" presStyleCnt="0"/>
      <dgm:spPr/>
    </dgm:pt>
    <dgm:pt modelId="{D979FB21-B79A-4E9D-8B0B-7A6AAB83CE90}" type="pres">
      <dgm:prSet presAssocID="{F95F2071-DBDB-48F0-8D8B-E47457C7EEE1}" presName="conn2-1" presStyleLbl="parChTrans1D2" presStyleIdx="1" presStyleCnt="3"/>
      <dgm:spPr/>
    </dgm:pt>
    <dgm:pt modelId="{237EDB95-8AFC-46AA-9CF1-255EDC4EB9A7}" type="pres">
      <dgm:prSet presAssocID="{F95F2071-DBDB-48F0-8D8B-E47457C7EEE1}" presName="connTx" presStyleLbl="parChTrans1D2" presStyleIdx="1" presStyleCnt="3"/>
      <dgm:spPr/>
    </dgm:pt>
    <dgm:pt modelId="{D7CC9DC2-3088-401D-A4B7-7542DB857FDD}" type="pres">
      <dgm:prSet presAssocID="{24053ED7-BBAB-4849-94AB-635E7C284D6F}" presName="root2" presStyleCnt="0"/>
      <dgm:spPr/>
    </dgm:pt>
    <dgm:pt modelId="{0E695CC4-A4E5-4DE8-BA0A-17306202EDEA}" type="pres">
      <dgm:prSet presAssocID="{24053ED7-BBAB-4849-94AB-635E7C284D6F}" presName="LevelTwoTextNode" presStyleLbl="node2" presStyleIdx="1" presStyleCnt="3">
        <dgm:presLayoutVars>
          <dgm:chPref val="3"/>
        </dgm:presLayoutVars>
      </dgm:prSet>
      <dgm:spPr/>
    </dgm:pt>
    <dgm:pt modelId="{386C91BD-3562-4BD4-9F89-377DE8901BE3}" type="pres">
      <dgm:prSet presAssocID="{24053ED7-BBAB-4849-94AB-635E7C284D6F}" presName="level3hierChild" presStyleCnt="0"/>
      <dgm:spPr/>
    </dgm:pt>
    <dgm:pt modelId="{9D1155CC-127F-4458-9888-198A6587AC40}" type="pres">
      <dgm:prSet presAssocID="{BE5FB88B-CCAE-47EC-913D-4DA47466C331}" presName="conn2-1" presStyleLbl="parChTrans1D3" presStyleIdx="1" presStyleCnt="7"/>
      <dgm:spPr/>
    </dgm:pt>
    <dgm:pt modelId="{14786D08-36E7-40D5-B4D0-0EB8826928BE}" type="pres">
      <dgm:prSet presAssocID="{BE5FB88B-CCAE-47EC-913D-4DA47466C331}" presName="connTx" presStyleLbl="parChTrans1D3" presStyleIdx="1" presStyleCnt="7"/>
      <dgm:spPr/>
    </dgm:pt>
    <dgm:pt modelId="{FEDE55EF-AA92-4F29-9294-41C8CBD9CB9A}" type="pres">
      <dgm:prSet presAssocID="{8B4AFC22-C866-4C70-B2B1-E811AC95F5A4}" presName="root2" presStyleCnt="0"/>
      <dgm:spPr/>
    </dgm:pt>
    <dgm:pt modelId="{71865E99-0CF2-4393-94A5-E85148F09F94}" type="pres">
      <dgm:prSet presAssocID="{8B4AFC22-C866-4C70-B2B1-E811AC95F5A4}" presName="LevelTwoTextNode" presStyleLbl="node3" presStyleIdx="1" presStyleCnt="7">
        <dgm:presLayoutVars>
          <dgm:chPref val="3"/>
        </dgm:presLayoutVars>
      </dgm:prSet>
      <dgm:spPr/>
    </dgm:pt>
    <dgm:pt modelId="{265A9941-A655-41EF-9DE7-769A81987DC9}" type="pres">
      <dgm:prSet presAssocID="{8B4AFC22-C866-4C70-B2B1-E811AC95F5A4}" presName="level3hierChild" presStyleCnt="0"/>
      <dgm:spPr/>
    </dgm:pt>
    <dgm:pt modelId="{105DC200-D5C4-440A-B12D-DC5A85478A79}" type="pres">
      <dgm:prSet presAssocID="{940B8634-6377-48F9-92D4-1086A3300B00}" presName="conn2-1" presStyleLbl="parChTrans1D3" presStyleIdx="2" presStyleCnt="7"/>
      <dgm:spPr/>
    </dgm:pt>
    <dgm:pt modelId="{928BF0F5-5205-4671-9BB3-73F31471D804}" type="pres">
      <dgm:prSet presAssocID="{940B8634-6377-48F9-92D4-1086A3300B00}" presName="connTx" presStyleLbl="parChTrans1D3" presStyleIdx="2" presStyleCnt="7"/>
      <dgm:spPr/>
    </dgm:pt>
    <dgm:pt modelId="{99F71BBE-FC34-4A92-A9E7-992518661990}" type="pres">
      <dgm:prSet presAssocID="{1F534632-D6E8-42E1-931D-C72AA365134A}" presName="root2" presStyleCnt="0"/>
      <dgm:spPr/>
    </dgm:pt>
    <dgm:pt modelId="{8FCCCA07-4C55-4BE2-A3BA-96671EDAB424}" type="pres">
      <dgm:prSet presAssocID="{1F534632-D6E8-42E1-931D-C72AA365134A}" presName="LevelTwoTextNode" presStyleLbl="node3" presStyleIdx="2" presStyleCnt="7">
        <dgm:presLayoutVars>
          <dgm:chPref val="3"/>
        </dgm:presLayoutVars>
      </dgm:prSet>
      <dgm:spPr/>
    </dgm:pt>
    <dgm:pt modelId="{3BE43BCA-75B8-41BD-B90A-95D74C0EECB2}" type="pres">
      <dgm:prSet presAssocID="{1F534632-D6E8-42E1-931D-C72AA365134A}" presName="level3hierChild" presStyleCnt="0"/>
      <dgm:spPr/>
    </dgm:pt>
    <dgm:pt modelId="{44563DBF-1A70-44EF-A558-362A82248E1E}" type="pres">
      <dgm:prSet presAssocID="{4069C8D3-B578-42BB-9A15-AA8F51751639}" presName="conn2-1" presStyleLbl="parChTrans1D3" presStyleIdx="3" presStyleCnt="7"/>
      <dgm:spPr/>
    </dgm:pt>
    <dgm:pt modelId="{DA472F82-E5C9-4B0F-8D4C-0213C330E002}" type="pres">
      <dgm:prSet presAssocID="{4069C8D3-B578-42BB-9A15-AA8F51751639}" presName="connTx" presStyleLbl="parChTrans1D3" presStyleIdx="3" presStyleCnt="7"/>
      <dgm:spPr/>
    </dgm:pt>
    <dgm:pt modelId="{E7A69A0D-B628-495B-BD5F-A3E34675C125}" type="pres">
      <dgm:prSet presAssocID="{DABB2720-89A5-4AC3-9294-E9B38C2033CA}" presName="root2" presStyleCnt="0"/>
      <dgm:spPr/>
    </dgm:pt>
    <dgm:pt modelId="{9B067E1E-FC65-4ACB-AD6E-BE2AB2FAD38E}" type="pres">
      <dgm:prSet presAssocID="{DABB2720-89A5-4AC3-9294-E9B38C2033CA}" presName="LevelTwoTextNode" presStyleLbl="node3" presStyleIdx="3" presStyleCnt="7">
        <dgm:presLayoutVars>
          <dgm:chPref val="3"/>
        </dgm:presLayoutVars>
      </dgm:prSet>
      <dgm:spPr/>
    </dgm:pt>
    <dgm:pt modelId="{FAB908E2-D7EB-4C88-AA20-C3E6ACD7CBF0}" type="pres">
      <dgm:prSet presAssocID="{DABB2720-89A5-4AC3-9294-E9B38C2033CA}" presName="level3hierChild" presStyleCnt="0"/>
      <dgm:spPr/>
    </dgm:pt>
    <dgm:pt modelId="{B75A139C-308D-45EA-A9A3-20A1FC281BFA}" type="pres">
      <dgm:prSet presAssocID="{F9AF21A5-9195-46D3-A8BA-E32FC04F85EC}" presName="conn2-1" presStyleLbl="parChTrans1D3" presStyleIdx="4" presStyleCnt="7"/>
      <dgm:spPr/>
    </dgm:pt>
    <dgm:pt modelId="{001410C4-37BA-4FCC-91D6-A29EB47B1E6E}" type="pres">
      <dgm:prSet presAssocID="{F9AF21A5-9195-46D3-A8BA-E32FC04F85EC}" presName="connTx" presStyleLbl="parChTrans1D3" presStyleIdx="4" presStyleCnt="7"/>
      <dgm:spPr/>
    </dgm:pt>
    <dgm:pt modelId="{1E553902-6258-460E-B4C6-A23E7380DC7F}" type="pres">
      <dgm:prSet presAssocID="{8B820770-7BB6-44DC-A59E-F424E2612917}" presName="root2" presStyleCnt="0"/>
      <dgm:spPr/>
    </dgm:pt>
    <dgm:pt modelId="{C545D2E9-8BE4-4229-986F-884ED139625A}" type="pres">
      <dgm:prSet presAssocID="{8B820770-7BB6-44DC-A59E-F424E2612917}" presName="LevelTwoTextNode" presStyleLbl="node3" presStyleIdx="4" presStyleCnt="7">
        <dgm:presLayoutVars>
          <dgm:chPref val="3"/>
        </dgm:presLayoutVars>
      </dgm:prSet>
      <dgm:spPr/>
    </dgm:pt>
    <dgm:pt modelId="{8B674B19-E0C3-4ACF-BFFC-103039C4F619}" type="pres">
      <dgm:prSet presAssocID="{8B820770-7BB6-44DC-A59E-F424E2612917}" presName="level3hierChild" presStyleCnt="0"/>
      <dgm:spPr/>
    </dgm:pt>
    <dgm:pt modelId="{7177AF29-09C1-4353-B148-BC4D68DB5198}" type="pres">
      <dgm:prSet presAssocID="{F949F181-2C00-4381-AA92-752E052DD84D}" presName="conn2-1" presStyleLbl="parChTrans1D2" presStyleIdx="2" presStyleCnt="3"/>
      <dgm:spPr/>
    </dgm:pt>
    <dgm:pt modelId="{13B7C8C5-97CE-44BD-9225-93ACCB6C9800}" type="pres">
      <dgm:prSet presAssocID="{F949F181-2C00-4381-AA92-752E052DD84D}" presName="connTx" presStyleLbl="parChTrans1D2" presStyleIdx="2" presStyleCnt="3"/>
      <dgm:spPr/>
    </dgm:pt>
    <dgm:pt modelId="{3C79856B-73AF-4080-A9AF-408ED9A24743}" type="pres">
      <dgm:prSet presAssocID="{148791C3-1B2E-4991-849B-38B9FF06998A}" presName="root2" presStyleCnt="0"/>
      <dgm:spPr/>
    </dgm:pt>
    <dgm:pt modelId="{BD346061-4B5C-4014-AED4-3CAB229170EF}" type="pres">
      <dgm:prSet presAssocID="{148791C3-1B2E-4991-849B-38B9FF06998A}" presName="LevelTwoTextNode" presStyleLbl="node2" presStyleIdx="2" presStyleCnt="3">
        <dgm:presLayoutVars>
          <dgm:chPref val="3"/>
        </dgm:presLayoutVars>
      </dgm:prSet>
      <dgm:spPr/>
    </dgm:pt>
    <dgm:pt modelId="{9541F0B3-E72F-4A67-8BE2-045FD446EFE9}" type="pres">
      <dgm:prSet presAssocID="{148791C3-1B2E-4991-849B-38B9FF06998A}" presName="level3hierChild" presStyleCnt="0"/>
      <dgm:spPr/>
    </dgm:pt>
    <dgm:pt modelId="{3E2121D0-8178-4390-BD6A-52BD333E8C97}" type="pres">
      <dgm:prSet presAssocID="{BDAA84BF-E75F-4EBE-8805-BAAA9DDB741B}" presName="conn2-1" presStyleLbl="parChTrans1D3" presStyleIdx="5" presStyleCnt="7"/>
      <dgm:spPr/>
    </dgm:pt>
    <dgm:pt modelId="{1193493C-00AE-4E00-BDCB-F5F02FE685BD}" type="pres">
      <dgm:prSet presAssocID="{BDAA84BF-E75F-4EBE-8805-BAAA9DDB741B}" presName="connTx" presStyleLbl="parChTrans1D3" presStyleIdx="5" presStyleCnt="7"/>
      <dgm:spPr/>
    </dgm:pt>
    <dgm:pt modelId="{04A03CF6-94AB-4C81-BB87-E7E0752AE4E0}" type="pres">
      <dgm:prSet presAssocID="{10D2FFDD-6524-4BDD-9B15-59C5950F026E}" presName="root2" presStyleCnt="0"/>
      <dgm:spPr/>
    </dgm:pt>
    <dgm:pt modelId="{22E3608B-E09B-48DF-982E-6F2C72083FD2}" type="pres">
      <dgm:prSet presAssocID="{10D2FFDD-6524-4BDD-9B15-59C5950F026E}" presName="LevelTwoTextNode" presStyleLbl="node3" presStyleIdx="5" presStyleCnt="7">
        <dgm:presLayoutVars>
          <dgm:chPref val="3"/>
        </dgm:presLayoutVars>
      </dgm:prSet>
      <dgm:spPr/>
    </dgm:pt>
    <dgm:pt modelId="{3B8C03C0-9A72-4C72-9727-2662BE0A0AF6}" type="pres">
      <dgm:prSet presAssocID="{10D2FFDD-6524-4BDD-9B15-59C5950F026E}" presName="level3hierChild" presStyleCnt="0"/>
      <dgm:spPr/>
    </dgm:pt>
    <dgm:pt modelId="{C3FFFF67-6E60-4EDF-B7F5-DCBB28D7A345}" type="pres">
      <dgm:prSet presAssocID="{696151A9-8FED-42BB-A63A-11B5AB2D9048}" presName="conn2-1" presStyleLbl="parChTrans1D3" presStyleIdx="6" presStyleCnt="7"/>
      <dgm:spPr/>
    </dgm:pt>
    <dgm:pt modelId="{5D07C0BF-DCD6-4192-91D5-16C7CF5B68B1}" type="pres">
      <dgm:prSet presAssocID="{696151A9-8FED-42BB-A63A-11B5AB2D9048}" presName="connTx" presStyleLbl="parChTrans1D3" presStyleIdx="6" presStyleCnt="7"/>
      <dgm:spPr/>
    </dgm:pt>
    <dgm:pt modelId="{DB55F7F8-04C6-4EC7-AEA8-E8E719856887}" type="pres">
      <dgm:prSet presAssocID="{39C993AF-CD21-44FE-BD45-D6FCBC66E017}" presName="root2" presStyleCnt="0"/>
      <dgm:spPr/>
    </dgm:pt>
    <dgm:pt modelId="{432F9540-F193-4746-8EF3-E9EA7FB540ED}" type="pres">
      <dgm:prSet presAssocID="{39C993AF-CD21-44FE-BD45-D6FCBC66E017}" presName="LevelTwoTextNode" presStyleLbl="node3" presStyleIdx="6" presStyleCnt="7">
        <dgm:presLayoutVars>
          <dgm:chPref val="3"/>
        </dgm:presLayoutVars>
      </dgm:prSet>
      <dgm:spPr/>
    </dgm:pt>
    <dgm:pt modelId="{DA28F1A2-4A20-4D6C-8399-A3A2EE175DD0}" type="pres">
      <dgm:prSet presAssocID="{39C993AF-CD21-44FE-BD45-D6FCBC66E017}" presName="level3hierChild" presStyleCnt="0"/>
      <dgm:spPr/>
    </dgm:pt>
  </dgm:ptLst>
  <dgm:cxnLst>
    <dgm:cxn modelId="{2AAC1702-0297-4B1F-82A9-DDC738DE63E2}" srcId="{E40EEF8A-26D0-4953-A495-9341B17D5717}" destId="{F9A734B5-6761-4C36-ABE1-ACED80D1865D}" srcOrd="0" destOrd="0" parTransId="{E7BDD4A4-BCE0-4ACC-AF33-144B237BDEBF}" sibTransId="{0703FD16-C662-496E-BC62-58B80F405908}"/>
    <dgm:cxn modelId="{9EF86404-0AFB-4883-A92C-01423C50DA14}" type="presOf" srcId="{4069C8D3-B578-42BB-9A15-AA8F51751639}" destId="{DA472F82-E5C9-4B0F-8D4C-0213C330E002}" srcOrd="1" destOrd="0" presId="urn:microsoft.com/office/officeart/2005/8/layout/hierarchy2"/>
    <dgm:cxn modelId="{F884940A-619A-428B-8907-1C0250E9DC7F}" srcId="{24053ED7-BBAB-4849-94AB-635E7C284D6F}" destId="{8B4AFC22-C866-4C70-B2B1-E811AC95F5A4}" srcOrd="0" destOrd="0" parTransId="{BE5FB88B-CCAE-47EC-913D-4DA47466C331}" sibTransId="{B32030D1-559B-4498-8C87-32BD42BE721D}"/>
    <dgm:cxn modelId="{C4F0B70D-4583-464E-90F9-75400D897BEB}" type="presOf" srcId="{F949F181-2C00-4381-AA92-752E052DD84D}" destId="{13B7C8C5-97CE-44BD-9225-93ACCB6C9800}" srcOrd="1" destOrd="0" presId="urn:microsoft.com/office/officeart/2005/8/layout/hierarchy2"/>
    <dgm:cxn modelId="{8BF2AD14-ADC6-4084-B3B2-16FCB9B78A0B}" type="presOf" srcId="{F949F181-2C00-4381-AA92-752E052DD84D}" destId="{7177AF29-09C1-4353-B148-BC4D68DB5198}" srcOrd="0" destOrd="0" presId="urn:microsoft.com/office/officeart/2005/8/layout/hierarchy2"/>
    <dgm:cxn modelId="{8136071C-6ADC-4D2F-9934-BE3797178451}" type="presOf" srcId="{DABB2720-89A5-4AC3-9294-E9B38C2033CA}" destId="{9B067E1E-FC65-4ACB-AD6E-BE2AB2FAD38E}" srcOrd="0" destOrd="0" presId="urn:microsoft.com/office/officeart/2005/8/layout/hierarchy2"/>
    <dgm:cxn modelId="{1E261C1E-F68B-4CE1-91CA-D505A1F25097}" type="presOf" srcId="{BE5FB88B-CCAE-47EC-913D-4DA47466C331}" destId="{14786D08-36E7-40D5-B4D0-0EB8826928BE}" srcOrd="1" destOrd="0" presId="urn:microsoft.com/office/officeart/2005/8/layout/hierarchy2"/>
    <dgm:cxn modelId="{B60CCA20-9A82-4F75-BB27-34DD32515333}" type="presOf" srcId="{8B820770-7BB6-44DC-A59E-F424E2612917}" destId="{C545D2E9-8BE4-4229-986F-884ED139625A}" srcOrd="0" destOrd="0" presId="urn:microsoft.com/office/officeart/2005/8/layout/hierarchy2"/>
    <dgm:cxn modelId="{7A9B7230-CE23-455E-80D0-0C25EC57762C}" type="presOf" srcId="{E7BDD4A4-BCE0-4ACC-AF33-144B237BDEBF}" destId="{9999E6E4-D4A1-4020-9DFD-BA6551A5FEBD}" srcOrd="1" destOrd="0" presId="urn:microsoft.com/office/officeart/2005/8/layout/hierarchy2"/>
    <dgm:cxn modelId="{F6235231-AC60-4BEF-8B54-35CE2F59640E}" srcId="{29378EC1-8319-4BCB-BB9A-20AC5A105D49}" destId="{91FA347F-79BC-49E4-A681-D8837C84826B}" srcOrd="0" destOrd="0" parTransId="{862F33C5-4859-4144-8029-3BD740642574}" sibTransId="{609DBB87-D054-4682-B4F0-D876B7759D0B}"/>
    <dgm:cxn modelId="{BC691F35-6AB2-488F-9FBA-16ACACC4538E}" type="presOf" srcId="{BDAA84BF-E75F-4EBE-8805-BAAA9DDB741B}" destId="{1193493C-00AE-4E00-BDCB-F5F02FE685BD}" srcOrd="1" destOrd="0" presId="urn:microsoft.com/office/officeart/2005/8/layout/hierarchy2"/>
    <dgm:cxn modelId="{E5AF033B-6963-444A-A52B-355C60B0F77B}" srcId="{24053ED7-BBAB-4849-94AB-635E7C284D6F}" destId="{DABB2720-89A5-4AC3-9294-E9B38C2033CA}" srcOrd="2" destOrd="0" parTransId="{4069C8D3-B578-42BB-9A15-AA8F51751639}" sibTransId="{66346DEB-C5E4-47E8-872F-24456A596371}"/>
    <dgm:cxn modelId="{124F2D3B-1728-4D1C-9ED4-FE40E758A34F}" type="presOf" srcId="{F95F2071-DBDB-48F0-8D8B-E47457C7EEE1}" destId="{D979FB21-B79A-4E9D-8B0B-7A6AAB83CE90}" srcOrd="0" destOrd="0" presId="urn:microsoft.com/office/officeart/2005/8/layout/hierarchy2"/>
    <dgm:cxn modelId="{79A09B3D-6C7D-40AF-8C94-62F02BA0A4A3}" type="presOf" srcId="{E40EEF8A-26D0-4953-A495-9341B17D5717}" destId="{10B9A920-A600-40AB-8F95-8DDF78B4BE1B}" srcOrd="0" destOrd="0" presId="urn:microsoft.com/office/officeart/2005/8/layout/hierarchy2"/>
    <dgm:cxn modelId="{54C3275C-7100-4C89-997D-68F1D2F8D9AF}" type="presOf" srcId="{303FEEC4-48D7-4EAA-8697-8B1EC60FA8C7}" destId="{5A9B4952-FACC-4520-A344-3A6982C03DF2}" srcOrd="1" destOrd="0" presId="urn:microsoft.com/office/officeart/2005/8/layout/hierarchy2"/>
    <dgm:cxn modelId="{B883A761-1639-43C7-853B-3EE8F81E4253}" type="presOf" srcId="{F9AF21A5-9195-46D3-A8BA-E32FC04F85EC}" destId="{B75A139C-308D-45EA-A9A3-20A1FC281BFA}" srcOrd="0" destOrd="0" presId="urn:microsoft.com/office/officeart/2005/8/layout/hierarchy2"/>
    <dgm:cxn modelId="{755E5363-F542-4868-9EA9-78B8418E3573}" type="presOf" srcId="{24053ED7-BBAB-4849-94AB-635E7C284D6F}" destId="{0E695CC4-A4E5-4DE8-BA0A-17306202EDEA}" srcOrd="0" destOrd="0" presId="urn:microsoft.com/office/officeart/2005/8/layout/hierarchy2"/>
    <dgm:cxn modelId="{074E2A46-BBF9-471B-97D4-B49175ABD46E}" type="presOf" srcId="{39C993AF-CD21-44FE-BD45-D6FCBC66E017}" destId="{432F9540-F193-4746-8EF3-E9EA7FB540ED}" srcOrd="0" destOrd="0" presId="urn:microsoft.com/office/officeart/2005/8/layout/hierarchy2"/>
    <dgm:cxn modelId="{50C3EA4A-999D-43F6-B6AD-7D861EA0FAB7}" type="presOf" srcId="{940B8634-6377-48F9-92D4-1086A3300B00}" destId="{928BF0F5-5205-4671-9BB3-73F31471D804}" srcOrd="1" destOrd="0" presId="urn:microsoft.com/office/officeart/2005/8/layout/hierarchy2"/>
    <dgm:cxn modelId="{4EAAFE4B-9391-41F6-BE7F-325D66736ACC}" type="presOf" srcId="{148791C3-1B2E-4991-849B-38B9FF06998A}" destId="{BD346061-4B5C-4014-AED4-3CAB229170EF}" srcOrd="0" destOrd="0" presId="urn:microsoft.com/office/officeart/2005/8/layout/hierarchy2"/>
    <dgm:cxn modelId="{D8A14C6D-C78A-484E-A44C-EACC93FA50F4}" type="presOf" srcId="{91FA347F-79BC-49E4-A681-D8837C84826B}" destId="{761A666A-EBEE-4AF8-B1F7-30174EBC75A6}" srcOrd="0" destOrd="0" presId="urn:microsoft.com/office/officeart/2005/8/layout/hierarchy2"/>
    <dgm:cxn modelId="{2A60BF4D-AAA2-496E-8C66-B569271284EB}" type="presOf" srcId="{1F534632-D6E8-42E1-931D-C72AA365134A}" destId="{8FCCCA07-4C55-4BE2-A3BA-96671EDAB424}" srcOrd="0" destOrd="0" presId="urn:microsoft.com/office/officeart/2005/8/layout/hierarchy2"/>
    <dgm:cxn modelId="{B8D3C86F-70FA-4428-B5F8-84E0D369681A}" type="presOf" srcId="{696151A9-8FED-42BB-A63A-11B5AB2D9048}" destId="{5D07C0BF-DCD6-4192-91D5-16C7CF5B68B1}" srcOrd="1" destOrd="0" presId="urn:microsoft.com/office/officeart/2005/8/layout/hierarchy2"/>
    <dgm:cxn modelId="{25D21973-E4A1-455E-9D70-3F7EA62C295F}" type="presOf" srcId="{940B8634-6377-48F9-92D4-1086A3300B00}" destId="{105DC200-D5C4-440A-B12D-DC5A85478A79}" srcOrd="0" destOrd="0" presId="urn:microsoft.com/office/officeart/2005/8/layout/hierarchy2"/>
    <dgm:cxn modelId="{456EFE76-DB2D-45C3-B6ED-0BFF2F843BFE}" type="presOf" srcId="{10D2FFDD-6524-4BDD-9B15-59C5950F026E}" destId="{22E3608B-E09B-48DF-982E-6F2C72083FD2}" srcOrd="0" destOrd="0" presId="urn:microsoft.com/office/officeart/2005/8/layout/hierarchy2"/>
    <dgm:cxn modelId="{A4DC3077-88F0-41F8-837B-B2528FE3D1C7}" type="presOf" srcId="{BDAA84BF-E75F-4EBE-8805-BAAA9DDB741B}" destId="{3E2121D0-8178-4390-BD6A-52BD333E8C97}" srcOrd="0" destOrd="0" presId="urn:microsoft.com/office/officeart/2005/8/layout/hierarchy2"/>
    <dgm:cxn modelId="{0C22CE79-9579-4E19-903C-322846EF6DFE}" srcId="{148791C3-1B2E-4991-849B-38B9FF06998A}" destId="{39C993AF-CD21-44FE-BD45-D6FCBC66E017}" srcOrd="1" destOrd="0" parTransId="{696151A9-8FED-42BB-A63A-11B5AB2D9048}" sibTransId="{BF599AE4-219E-4BCA-8CA8-AE9563943E94}"/>
    <dgm:cxn modelId="{5691097B-A595-4F37-A33D-45DC53FA5804}" srcId="{91FA347F-79BC-49E4-A681-D8837C84826B}" destId="{E40EEF8A-26D0-4953-A495-9341B17D5717}" srcOrd="0" destOrd="0" parTransId="{303FEEC4-48D7-4EAA-8697-8B1EC60FA8C7}" sibTransId="{95E74E79-56BA-4168-A356-F4D25D96C152}"/>
    <dgm:cxn modelId="{5BD0A27B-6F6E-49B5-BF91-84490D0D4A89}" type="presOf" srcId="{F9A734B5-6761-4C36-ABE1-ACED80D1865D}" destId="{D6744E9B-EEF9-472E-8308-BEA3C7EF8DBB}" srcOrd="0" destOrd="0" presId="urn:microsoft.com/office/officeart/2005/8/layout/hierarchy2"/>
    <dgm:cxn modelId="{994A1498-147E-4B51-9A6C-233E60F9E45A}" srcId="{24053ED7-BBAB-4849-94AB-635E7C284D6F}" destId="{1F534632-D6E8-42E1-931D-C72AA365134A}" srcOrd="1" destOrd="0" parTransId="{940B8634-6377-48F9-92D4-1086A3300B00}" sibTransId="{26F37189-B92D-4046-9AA1-EBD5DB5B4ED5}"/>
    <dgm:cxn modelId="{3A9EA99B-FD52-4BDD-9A5D-1963B5B1D3B9}" type="presOf" srcId="{696151A9-8FED-42BB-A63A-11B5AB2D9048}" destId="{C3FFFF67-6E60-4EDF-B7F5-DCBB28D7A345}" srcOrd="0" destOrd="0" presId="urn:microsoft.com/office/officeart/2005/8/layout/hierarchy2"/>
    <dgm:cxn modelId="{7510C3A3-1113-4792-8692-91326277B0D7}" type="presOf" srcId="{303FEEC4-48D7-4EAA-8697-8B1EC60FA8C7}" destId="{C5F885D2-7EF2-455A-A6A2-78EBFFA2A2A5}" srcOrd="0" destOrd="0" presId="urn:microsoft.com/office/officeart/2005/8/layout/hierarchy2"/>
    <dgm:cxn modelId="{8686FEA8-3390-482E-BF63-465180000B41}" srcId="{148791C3-1B2E-4991-849B-38B9FF06998A}" destId="{10D2FFDD-6524-4BDD-9B15-59C5950F026E}" srcOrd="0" destOrd="0" parTransId="{BDAA84BF-E75F-4EBE-8805-BAAA9DDB741B}" sibTransId="{CF4B8B67-2445-4FD3-8895-80C8DB9AD9F3}"/>
    <dgm:cxn modelId="{106F51AB-8E8D-4014-BF39-A7AC508D186A}" srcId="{91FA347F-79BC-49E4-A681-D8837C84826B}" destId="{148791C3-1B2E-4991-849B-38B9FF06998A}" srcOrd="2" destOrd="0" parTransId="{F949F181-2C00-4381-AA92-752E052DD84D}" sibTransId="{898780C1-A4FC-4BB3-BC54-791D892E5C4C}"/>
    <dgm:cxn modelId="{C052E4AE-76D0-45E5-B2A6-B8361D91225C}" type="presOf" srcId="{BE5FB88B-CCAE-47EC-913D-4DA47466C331}" destId="{9D1155CC-127F-4458-9888-198A6587AC40}" srcOrd="0" destOrd="0" presId="urn:microsoft.com/office/officeart/2005/8/layout/hierarchy2"/>
    <dgm:cxn modelId="{9B2EDEAF-AD0C-41FF-A7A3-DCEAB3EA30DF}" type="presOf" srcId="{F95F2071-DBDB-48F0-8D8B-E47457C7EEE1}" destId="{237EDB95-8AFC-46AA-9CF1-255EDC4EB9A7}" srcOrd="1" destOrd="0" presId="urn:microsoft.com/office/officeart/2005/8/layout/hierarchy2"/>
    <dgm:cxn modelId="{FAD216C8-620C-44B8-AACB-FE79E28B5F13}" srcId="{24053ED7-BBAB-4849-94AB-635E7C284D6F}" destId="{8B820770-7BB6-44DC-A59E-F424E2612917}" srcOrd="3" destOrd="0" parTransId="{F9AF21A5-9195-46D3-A8BA-E32FC04F85EC}" sibTransId="{A10BB186-A702-474E-A8F4-31EC58746340}"/>
    <dgm:cxn modelId="{D83298D0-ABD9-47A8-994E-386C5E5F52B6}" type="presOf" srcId="{4069C8D3-B578-42BB-9A15-AA8F51751639}" destId="{44563DBF-1A70-44EF-A558-362A82248E1E}" srcOrd="0" destOrd="0" presId="urn:microsoft.com/office/officeart/2005/8/layout/hierarchy2"/>
    <dgm:cxn modelId="{A7F5CAE4-1DFF-44C1-8518-9724FA5411C5}" type="presOf" srcId="{29378EC1-8319-4BCB-BB9A-20AC5A105D49}" destId="{A4F64B78-3126-4458-AD92-D0B8854817DD}" srcOrd="0" destOrd="0" presId="urn:microsoft.com/office/officeart/2005/8/layout/hierarchy2"/>
    <dgm:cxn modelId="{CF4EB0E7-0C28-4B08-AE71-F98C0790B6B7}" type="presOf" srcId="{F9AF21A5-9195-46D3-A8BA-E32FC04F85EC}" destId="{001410C4-37BA-4FCC-91D6-A29EB47B1E6E}" srcOrd="1" destOrd="0" presId="urn:microsoft.com/office/officeart/2005/8/layout/hierarchy2"/>
    <dgm:cxn modelId="{50120AEC-3B17-4243-ADFF-0B7ED1116550}" type="presOf" srcId="{E7BDD4A4-BCE0-4ACC-AF33-144B237BDEBF}" destId="{AFB44258-767F-4FC4-BD9C-8720AA80FA2B}" srcOrd="0" destOrd="0" presId="urn:microsoft.com/office/officeart/2005/8/layout/hierarchy2"/>
    <dgm:cxn modelId="{6B1CEEEC-69FA-4A64-92AC-F789D9E0C42E}" type="presOf" srcId="{8B4AFC22-C866-4C70-B2B1-E811AC95F5A4}" destId="{71865E99-0CF2-4393-94A5-E85148F09F94}" srcOrd="0" destOrd="0" presId="urn:microsoft.com/office/officeart/2005/8/layout/hierarchy2"/>
    <dgm:cxn modelId="{856820F5-B6DD-4C18-8343-48263DD77775}" srcId="{91FA347F-79BC-49E4-A681-D8837C84826B}" destId="{24053ED7-BBAB-4849-94AB-635E7C284D6F}" srcOrd="1" destOrd="0" parTransId="{F95F2071-DBDB-48F0-8D8B-E47457C7EEE1}" sibTransId="{FF05AA9C-229A-49E7-97D6-DB525F53C6CE}"/>
    <dgm:cxn modelId="{85E1EBE5-42BD-440D-A297-6BE0AD2CDC25}" type="presParOf" srcId="{A4F64B78-3126-4458-AD92-D0B8854817DD}" destId="{D9935770-30B3-4D49-9944-F1EC6E89238D}" srcOrd="0" destOrd="0" presId="urn:microsoft.com/office/officeart/2005/8/layout/hierarchy2"/>
    <dgm:cxn modelId="{685818A6-A6C8-44A2-803F-E1FE3881F971}" type="presParOf" srcId="{D9935770-30B3-4D49-9944-F1EC6E89238D}" destId="{761A666A-EBEE-4AF8-B1F7-30174EBC75A6}" srcOrd="0" destOrd="0" presId="urn:microsoft.com/office/officeart/2005/8/layout/hierarchy2"/>
    <dgm:cxn modelId="{A9160389-16B3-4908-9A84-97B6D364EB91}" type="presParOf" srcId="{D9935770-30B3-4D49-9944-F1EC6E89238D}" destId="{CC06BF02-7C56-41AE-B6A5-BDF072F9F882}" srcOrd="1" destOrd="0" presId="urn:microsoft.com/office/officeart/2005/8/layout/hierarchy2"/>
    <dgm:cxn modelId="{6095FAE9-DE88-49E3-964D-A14A8F616CE6}" type="presParOf" srcId="{CC06BF02-7C56-41AE-B6A5-BDF072F9F882}" destId="{C5F885D2-7EF2-455A-A6A2-78EBFFA2A2A5}" srcOrd="0" destOrd="0" presId="urn:microsoft.com/office/officeart/2005/8/layout/hierarchy2"/>
    <dgm:cxn modelId="{FC332B25-7322-4B0F-B245-8AB5A06BA969}" type="presParOf" srcId="{C5F885D2-7EF2-455A-A6A2-78EBFFA2A2A5}" destId="{5A9B4952-FACC-4520-A344-3A6982C03DF2}" srcOrd="0" destOrd="0" presId="urn:microsoft.com/office/officeart/2005/8/layout/hierarchy2"/>
    <dgm:cxn modelId="{3BC66261-78FB-4468-8960-204B7712FDCC}" type="presParOf" srcId="{CC06BF02-7C56-41AE-B6A5-BDF072F9F882}" destId="{37C24870-73C9-40F5-BB28-824777C99AFE}" srcOrd="1" destOrd="0" presId="urn:microsoft.com/office/officeart/2005/8/layout/hierarchy2"/>
    <dgm:cxn modelId="{CBB89A9A-5D03-4FDC-AD30-B3698B5C6E13}" type="presParOf" srcId="{37C24870-73C9-40F5-BB28-824777C99AFE}" destId="{10B9A920-A600-40AB-8F95-8DDF78B4BE1B}" srcOrd="0" destOrd="0" presId="urn:microsoft.com/office/officeart/2005/8/layout/hierarchy2"/>
    <dgm:cxn modelId="{BC0A8360-50ED-49C8-867A-DAF8B00DCFFA}" type="presParOf" srcId="{37C24870-73C9-40F5-BB28-824777C99AFE}" destId="{C77184C2-A1B0-4227-8CE2-EC8990E91C7D}" srcOrd="1" destOrd="0" presId="urn:microsoft.com/office/officeart/2005/8/layout/hierarchy2"/>
    <dgm:cxn modelId="{90A0B35C-EBC9-4E01-9B91-453E379978C1}" type="presParOf" srcId="{C77184C2-A1B0-4227-8CE2-EC8990E91C7D}" destId="{AFB44258-767F-4FC4-BD9C-8720AA80FA2B}" srcOrd="0" destOrd="0" presId="urn:microsoft.com/office/officeart/2005/8/layout/hierarchy2"/>
    <dgm:cxn modelId="{DB32D8E5-3B5C-4E80-AD99-60D7E0B282E2}" type="presParOf" srcId="{AFB44258-767F-4FC4-BD9C-8720AA80FA2B}" destId="{9999E6E4-D4A1-4020-9DFD-BA6551A5FEBD}" srcOrd="0" destOrd="0" presId="urn:microsoft.com/office/officeart/2005/8/layout/hierarchy2"/>
    <dgm:cxn modelId="{4A49E8D6-ACD9-4384-AD4B-42613C7100A3}" type="presParOf" srcId="{C77184C2-A1B0-4227-8CE2-EC8990E91C7D}" destId="{5C81E8C0-C245-4518-976E-C2310DFC489E}" srcOrd="1" destOrd="0" presId="urn:microsoft.com/office/officeart/2005/8/layout/hierarchy2"/>
    <dgm:cxn modelId="{C634F40D-7C56-4C71-9AB4-D73C3B991419}" type="presParOf" srcId="{5C81E8C0-C245-4518-976E-C2310DFC489E}" destId="{D6744E9B-EEF9-472E-8308-BEA3C7EF8DBB}" srcOrd="0" destOrd="0" presId="urn:microsoft.com/office/officeart/2005/8/layout/hierarchy2"/>
    <dgm:cxn modelId="{CD4D0659-F8AD-454E-8B68-5B992E7E227B}" type="presParOf" srcId="{5C81E8C0-C245-4518-976E-C2310DFC489E}" destId="{FC115A96-FB09-40A5-AE3C-DF44CE651C51}" srcOrd="1" destOrd="0" presId="urn:microsoft.com/office/officeart/2005/8/layout/hierarchy2"/>
    <dgm:cxn modelId="{32B69052-70F9-4CF5-91D4-E438C31DE7B0}" type="presParOf" srcId="{CC06BF02-7C56-41AE-B6A5-BDF072F9F882}" destId="{D979FB21-B79A-4E9D-8B0B-7A6AAB83CE90}" srcOrd="2" destOrd="0" presId="urn:microsoft.com/office/officeart/2005/8/layout/hierarchy2"/>
    <dgm:cxn modelId="{51320FA9-E34F-4F85-9B20-880B76B49732}" type="presParOf" srcId="{D979FB21-B79A-4E9D-8B0B-7A6AAB83CE90}" destId="{237EDB95-8AFC-46AA-9CF1-255EDC4EB9A7}" srcOrd="0" destOrd="0" presId="urn:microsoft.com/office/officeart/2005/8/layout/hierarchy2"/>
    <dgm:cxn modelId="{BB86B440-9540-4139-A357-4EF30EF86A50}" type="presParOf" srcId="{CC06BF02-7C56-41AE-B6A5-BDF072F9F882}" destId="{D7CC9DC2-3088-401D-A4B7-7542DB857FDD}" srcOrd="3" destOrd="0" presId="urn:microsoft.com/office/officeart/2005/8/layout/hierarchy2"/>
    <dgm:cxn modelId="{308BEFDD-E6F1-4474-8F7F-942DF349BDB7}" type="presParOf" srcId="{D7CC9DC2-3088-401D-A4B7-7542DB857FDD}" destId="{0E695CC4-A4E5-4DE8-BA0A-17306202EDEA}" srcOrd="0" destOrd="0" presId="urn:microsoft.com/office/officeart/2005/8/layout/hierarchy2"/>
    <dgm:cxn modelId="{DB84FA1F-7A3D-4A5E-ABCF-F72EB204F087}" type="presParOf" srcId="{D7CC9DC2-3088-401D-A4B7-7542DB857FDD}" destId="{386C91BD-3562-4BD4-9F89-377DE8901BE3}" srcOrd="1" destOrd="0" presId="urn:microsoft.com/office/officeart/2005/8/layout/hierarchy2"/>
    <dgm:cxn modelId="{3EA94021-F27F-4242-81EA-C853905A1C7E}" type="presParOf" srcId="{386C91BD-3562-4BD4-9F89-377DE8901BE3}" destId="{9D1155CC-127F-4458-9888-198A6587AC40}" srcOrd="0" destOrd="0" presId="urn:microsoft.com/office/officeart/2005/8/layout/hierarchy2"/>
    <dgm:cxn modelId="{CC46DBB8-1ECF-40B7-84F1-6FA74FD406F9}" type="presParOf" srcId="{9D1155CC-127F-4458-9888-198A6587AC40}" destId="{14786D08-36E7-40D5-B4D0-0EB8826928BE}" srcOrd="0" destOrd="0" presId="urn:microsoft.com/office/officeart/2005/8/layout/hierarchy2"/>
    <dgm:cxn modelId="{A58C6F61-D24F-4442-88AA-857E6C5627AA}" type="presParOf" srcId="{386C91BD-3562-4BD4-9F89-377DE8901BE3}" destId="{FEDE55EF-AA92-4F29-9294-41C8CBD9CB9A}" srcOrd="1" destOrd="0" presId="urn:microsoft.com/office/officeart/2005/8/layout/hierarchy2"/>
    <dgm:cxn modelId="{75B2EA10-5FB3-40A8-BC7F-183842EFCD5E}" type="presParOf" srcId="{FEDE55EF-AA92-4F29-9294-41C8CBD9CB9A}" destId="{71865E99-0CF2-4393-94A5-E85148F09F94}" srcOrd="0" destOrd="0" presId="urn:microsoft.com/office/officeart/2005/8/layout/hierarchy2"/>
    <dgm:cxn modelId="{605A5900-7670-4D58-9C87-BFEC50C5B47F}" type="presParOf" srcId="{FEDE55EF-AA92-4F29-9294-41C8CBD9CB9A}" destId="{265A9941-A655-41EF-9DE7-769A81987DC9}" srcOrd="1" destOrd="0" presId="urn:microsoft.com/office/officeart/2005/8/layout/hierarchy2"/>
    <dgm:cxn modelId="{FBE224B2-29C6-42B1-9D97-52B116EABFB9}" type="presParOf" srcId="{386C91BD-3562-4BD4-9F89-377DE8901BE3}" destId="{105DC200-D5C4-440A-B12D-DC5A85478A79}" srcOrd="2" destOrd="0" presId="urn:microsoft.com/office/officeart/2005/8/layout/hierarchy2"/>
    <dgm:cxn modelId="{22E0F36C-A528-40C3-A633-784E0A04BF22}" type="presParOf" srcId="{105DC200-D5C4-440A-B12D-DC5A85478A79}" destId="{928BF0F5-5205-4671-9BB3-73F31471D804}" srcOrd="0" destOrd="0" presId="urn:microsoft.com/office/officeart/2005/8/layout/hierarchy2"/>
    <dgm:cxn modelId="{E718FCBC-94C9-434C-9A03-F5D8B064183C}" type="presParOf" srcId="{386C91BD-3562-4BD4-9F89-377DE8901BE3}" destId="{99F71BBE-FC34-4A92-A9E7-992518661990}" srcOrd="3" destOrd="0" presId="urn:microsoft.com/office/officeart/2005/8/layout/hierarchy2"/>
    <dgm:cxn modelId="{3843DE0A-7386-4C1E-9B83-F9AD639152C6}" type="presParOf" srcId="{99F71BBE-FC34-4A92-A9E7-992518661990}" destId="{8FCCCA07-4C55-4BE2-A3BA-96671EDAB424}" srcOrd="0" destOrd="0" presId="urn:microsoft.com/office/officeart/2005/8/layout/hierarchy2"/>
    <dgm:cxn modelId="{E27C67DB-BC69-4798-BF68-4DF7317A092E}" type="presParOf" srcId="{99F71BBE-FC34-4A92-A9E7-992518661990}" destId="{3BE43BCA-75B8-41BD-B90A-95D74C0EECB2}" srcOrd="1" destOrd="0" presId="urn:microsoft.com/office/officeart/2005/8/layout/hierarchy2"/>
    <dgm:cxn modelId="{B52AB2CA-54C3-4182-B5E9-EB902B0050DD}" type="presParOf" srcId="{386C91BD-3562-4BD4-9F89-377DE8901BE3}" destId="{44563DBF-1A70-44EF-A558-362A82248E1E}" srcOrd="4" destOrd="0" presId="urn:microsoft.com/office/officeart/2005/8/layout/hierarchy2"/>
    <dgm:cxn modelId="{793BC52E-CC00-4325-AEE9-26EE5F65E9D3}" type="presParOf" srcId="{44563DBF-1A70-44EF-A558-362A82248E1E}" destId="{DA472F82-E5C9-4B0F-8D4C-0213C330E002}" srcOrd="0" destOrd="0" presId="urn:microsoft.com/office/officeart/2005/8/layout/hierarchy2"/>
    <dgm:cxn modelId="{062C0C1D-AC11-4003-9356-19A91B3D2672}" type="presParOf" srcId="{386C91BD-3562-4BD4-9F89-377DE8901BE3}" destId="{E7A69A0D-B628-495B-BD5F-A3E34675C125}" srcOrd="5" destOrd="0" presId="urn:microsoft.com/office/officeart/2005/8/layout/hierarchy2"/>
    <dgm:cxn modelId="{7EBA2761-E4C4-41EC-B015-28428758E930}" type="presParOf" srcId="{E7A69A0D-B628-495B-BD5F-A3E34675C125}" destId="{9B067E1E-FC65-4ACB-AD6E-BE2AB2FAD38E}" srcOrd="0" destOrd="0" presId="urn:microsoft.com/office/officeart/2005/8/layout/hierarchy2"/>
    <dgm:cxn modelId="{E4A55EC7-06D4-479C-BAFD-6A4934BD8765}" type="presParOf" srcId="{E7A69A0D-B628-495B-BD5F-A3E34675C125}" destId="{FAB908E2-D7EB-4C88-AA20-C3E6ACD7CBF0}" srcOrd="1" destOrd="0" presId="urn:microsoft.com/office/officeart/2005/8/layout/hierarchy2"/>
    <dgm:cxn modelId="{780621E0-A24B-4EB5-B34F-0A38EC1D6AAF}" type="presParOf" srcId="{386C91BD-3562-4BD4-9F89-377DE8901BE3}" destId="{B75A139C-308D-45EA-A9A3-20A1FC281BFA}" srcOrd="6" destOrd="0" presId="urn:microsoft.com/office/officeart/2005/8/layout/hierarchy2"/>
    <dgm:cxn modelId="{BD46AF30-FAA5-4D57-B15A-B8F2724CE5AD}" type="presParOf" srcId="{B75A139C-308D-45EA-A9A3-20A1FC281BFA}" destId="{001410C4-37BA-4FCC-91D6-A29EB47B1E6E}" srcOrd="0" destOrd="0" presId="urn:microsoft.com/office/officeart/2005/8/layout/hierarchy2"/>
    <dgm:cxn modelId="{09DBDB17-9B57-405E-8723-701F76FBDDCB}" type="presParOf" srcId="{386C91BD-3562-4BD4-9F89-377DE8901BE3}" destId="{1E553902-6258-460E-B4C6-A23E7380DC7F}" srcOrd="7" destOrd="0" presId="urn:microsoft.com/office/officeart/2005/8/layout/hierarchy2"/>
    <dgm:cxn modelId="{3B5AB7D8-26D0-4474-A82B-3DEE8A5AAD02}" type="presParOf" srcId="{1E553902-6258-460E-B4C6-A23E7380DC7F}" destId="{C545D2E9-8BE4-4229-986F-884ED139625A}" srcOrd="0" destOrd="0" presId="urn:microsoft.com/office/officeart/2005/8/layout/hierarchy2"/>
    <dgm:cxn modelId="{85C19145-2869-48BD-B32C-A2B0B5821405}" type="presParOf" srcId="{1E553902-6258-460E-B4C6-A23E7380DC7F}" destId="{8B674B19-E0C3-4ACF-BFFC-103039C4F619}" srcOrd="1" destOrd="0" presId="urn:microsoft.com/office/officeart/2005/8/layout/hierarchy2"/>
    <dgm:cxn modelId="{43C8B84A-4D79-4F4A-A576-5F16D2906C7C}" type="presParOf" srcId="{CC06BF02-7C56-41AE-B6A5-BDF072F9F882}" destId="{7177AF29-09C1-4353-B148-BC4D68DB5198}" srcOrd="4" destOrd="0" presId="urn:microsoft.com/office/officeart/2005/8/layout/hierarchy2"/>
    <dgm:cxn modelId="{22730656-14C7-4ED3-9392-FAD12844CBA2}" type="presParOf" srcId="{7177AF29-09C1-4353-B148-BC4D68DB5198}" destId="{13B7C8C5-97CE-44BD-9225-93ACCB6C9800}" srcOrd="0" destOrd="0" presId="urn:microsoft.com/office/officeart/2005/8/layout/hierarchy2"/>
    <dgm:cxn modelId="{47C046DB-FB5F-45E1-BE83-FEE08F1047F8}" type="presParOf" srcId="{CC06BF02-7C56-41AE-B6A5-BDF072F9F882}" destId="{3C79856B-73AF-4080-A9AF-408ED9A24743}" srcOrd="5" destOrd="0" presId="urn:microsoft.com/office/officeart/2005/8/layout/hierarchy2"/>
    <dgm:cxn modelId="{DD206A48-6930-4809-9D3F-36B05C0A92BB}" type="presParOf" srcId="{3C79856B-73AF-4080-A9AF-408ED9A24743}" destId="{BD346061-4B5C-4014-AED4-3CAB229170EF}" srcOrd="0" destOrd="0" presId="urn:microsoft.com/office/officeart/2005/8/layout/hierarchy2"/>
    <dgm:cxn modelId="{ABC0E58F-758D-48D7-B658-4D7CDDB936D1}" type="presParOf" srcId="{3C79856B-73AF-4080-A9AF-408ED9A24743}" destId="{9541F0B3-E72F-4A67-8BE2-045FD446EFE9}" srcOrd="1" destOrd="0" presId="urn:microsoft.com/office/officeart/2005/8/layout/hierarchy2"/>
    <dgm:cxn modelId="{F153BF63-23DF-4CBF-8F83-DA2A5141C5FF}" type="presParOf" srcId="{9541F0B3-E72F-4A67-8BE2-045FD446EFE9}" destId="{3E2121D0-8178-4390-BD6A-52BD333E8C97}" srcOrd="0" destOrd="0" presId="urn:microsoft.com/office/officeart/2005/8/layout/hierarchy2"/>
    <dgm:cxn modelId="{4BF10D53-FF78-4616-82D2-605532554713}" type="presParOf" srcId="{3E2121D0-8178-4390-BD6A-52BD333E8C97}" destId="{1193493C-00AE-4E00-BDCB-F5F02FE685BD}" srcOrd="0" destOrd="0" presId="urn:microsoft.com/office/officeart/2005/8/layout/hierarchy2"/>
    <dgm:cxn modelId="{C2D9856E-19A6-45DB-A794-B2C4A7DB3E1B}" type="presParOf" srcId="{9541F0B3-E72F-4A67-8BE2-045FD446EFE9}" destId="{04A03CF6-94AB-4C81-BB87-E7E0752AE4E0}" srcOrd="1" destOrd="0" presId="urn:microsoft.com/office/officeart/2005/8/layout/hierarchy2"/>
    <dgm:cxn modelId="{00269201-3038-4467-8967-C9A0B6D9C7CA}" type="presParOf" srcId="{04A03CF6-94AB-4C81-BB87-E7E0752AE4E0}" destId="{22E3608B-E09B-48DF-982E-6F2C72083FD2}" srcOrd="0" destOrd="0" presId="urn:microsoft.com/office/officeart/2005/8/layout/hierarchy2"/>
    <dgm:cxn modelId="{BE589F47-3A6D-41AB-B6ED-D748AAEE3BA0}" type="presParOf" srcId="{04A03CF6-94AB-4C81-BB87-E7E0752AE4E0}" destId="{3B8C03C0-9A72-4C72-9727-2662BE0A0AF6}" srcOrd="1" destOrd="0" presId="urn:microsoft.com/office/officeart/2005/8/layout/hierarchy2"/>
    <dgm:cxn modelId="{053404D0-8295-48EF-8041-9A1D5B5B60BC}" type="presParOf" srcId="{9541F0B3-E72F-4A67-8BE2-045FD446EFE9}" destId="{C3FFFF67-6E60-4EDF-B7F5-DCBB28D7A345}" srcOrd="2" destOrd="0" presId="urn:microsoft.com/office/officeart/2005/8/layout/hierarchy2"/>
    <dgm:cxn modelId="{337D11DA-5EC2-432F-B8AF-9ACC8A4641BF}" type="presParOf" srcId="{C3FFFF67-6E60-4EDF-B7F5-DCBB28D7A345}" destId="{5D07C0BF-DCD6-4192-91D5-16C7CF5B68B1}" srcOrd="0" destOrd="0" presId="urn:microsoft.com/office/officeart/2005/8/layout/hierarchy2"/>
    <dgm:cxn modelId="{3F5D0206-20A7-43CF-A844-6C6641542299}" type="presParOf" srcId="{9541F0B3-E72F-4A67-8BE2-045FD446EFE9}" destId="{DB55F7F8-04C6-4EC7-AEA8-E8E719856887}" srcOrd="3" destOrd="0" presId="urn:microsoft.com/office/officeart/2005/8/layout/hierarchy2"/>
    <dgm:cxn modelId="{0FC9E4E0-F3C9-49C2-B620-D3EA20F608A3}" type="presParOf" srcId="{DB55F7F8-04C6-4EC7-AEA8-E8E719856887}" destId="{432F9540-F193-4746-8EF3-E9EA7FB540ED}" srcOrd="0" destOrd="0" presId="urn:microsoft.com/office/officeart/2005/8/layout/hierarchy2"/>
    <dgm:cxn modelId="{E6D2DD93-DA9F-4738-8F79-A0D6A60E2FB0}" type="presParOf" srcId="{DB55F7F8-04C6-4EC7-AEA8-E8E719856887}" destId="{DA28F1A2-4A20-4D6C-8399-A3A2EE175DD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E4810-949C-4D46-876C-036BF62ED5D2}">
      <dsp:nvSpPr>
        <dsp:cNvPr id="0" name=""/>
        <dsp:cNvSpPr/>
      </dsp:nvSpPr>
      <dsp:spPr>
        <a:xfrm>
          <a:off x="0" y="12265"/>
          <a:ext cx="9437189" cy="577225"/>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GENERAL</a:t>
          </a:r>
        </a:p>
      </dsp:txBody>
      <dsp:txXfrm>
        <a:off x="28178" y="40443"/>
        <a:ext cx="9380833" cy="520869"/>
      </dsp:txXfrm>
    </dsp:sp>
    <dsp:sp modelId="{D95C3006-65E4-4DB6-ACA6-E7257A748A84}">
      <dsp:nvSpPr>
        <dsp:cNvPr id="0" name=""/>
        <dsp:cNvSpPr/>
      </dsp:nvSpPr>
      <dsp:spPr>
        <a:xfrm>
          <a:off x="0" y="589491"/>
          <a:ext cx="9437189"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419" sz="1800" kern="1200" dirty="0"/>
            <a:t>Diseñar un actuador aplicando robótica blanda para la detección y recolección de frutas.</a:t>
          </a:r>
          <a:endParaRPr lang="es-ES" sz="1800" kern="1200" dirty="0"/>
        </a:p>
      </dsp:txBody>
      <dsp:txXfrm>
        <a:off x="0" y="589491"/>
        <a:ext cx="9437189" cy="1043280"/>
      </dsp:txXfrm>
    </dsp:sp>
    <dsp:sp modelId="{CE0F7C84-0D0F-44BC-8D72-8F7832816DC5}">
      <dsp:nvSpPr>
        <dsp:cNvPr id="0" name=""/>
        <dsp:cNvSpPr/>
      </dsp:nvSpPr>
      <dsp:spPr>
        <a:xfrm>
          <a:off x="0" y="1632771"/>
          <a:ext cx="9437189" cy="619529"/>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ESPECÍFICOS</a:t>
          </a:r>
        </a:p>
      </dsp:txBody>
      <dsp:txXfrm>
        <a:off x="30243" y="1663014"/>
        <a:ext cx="9376703" cy="559043"/>
      </dsp:txXfrm>
    </dsp:sp>
    <dsp:sp modelId="{29FEB7F1-70D9-42DB-A679-C856490F44B5}">
      <dsp:nvSpPr>
        <dsp:cNvPr id="0" name=""/>
        <dsp:cNvSpPr/>
      </dsp:nvSpPr>
      <dsp:spPr>
        <a:xfrm>
          <a:off x="0" y="2252301"/>
          <a:ext cx="9437189" cy="352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419" sz="1800" kern="1200" dirty="0"/>
            <a:t>Diseñar e implementar un actuador blando accionado por un circuito neumático controlado mediante presión proporcional.</a:t>
          </a:r>
          <a:endParaRPr lang="es-EC" sz="1800" kern="1200" dirty="0"/>
        </a:p>
        <a:p>
          <a:pPr marL="171450" lvl="1" indent="-171450" algn="just" defTabSz="800100">
            <a:lnSpc>
              <a:spcPct val="150000"/>
            </a:lnSpc>
            <a:spcBef>
              <a:spcPct val="0"/>
            </a:spcBef>
            <a:spcAft>
              <a:spcPct val="20000"/>
            </a:spcAft>
            <a:buChar char="•"/>
          </a:pPr>
          <a:r>
            <a:rPr lang="es-419" sz="1800" kern="1200" dirty="0"/>
            <a:t>Realizar pruebas del actuador y sensores de presión para disminuir la toma de señales parásitas y errores de medición.</a:t>
          </a:r>
        </a:p>
        <a:p>
          <a:pPr marL="171450" lvl="1" indent="-171450" algn="just" defTabSz="800100">
            <a:lnSpc>
              <a:spcPct val="150000"/>
            </a:lnSpc>
            <a:spcBef>
              <a:spcPct val="0"/>
            </a:spcBef>
            <a:spcAft>
              <a:spcPct val="20000"/>
            </a:spcAft>
            <a:buChar char="•"/>
          </a:pPr>
          <a:r>
            <a:rPr lang="es-419" sz="1800" kern="1200" dirty="0"/>
            <a:t>Elaborar un sistema de visión artificial que permita detectar frutas en una transmisión de video en vivo, basado en Deep Learning, para su clasificación y posterior recolección.</a:t>
          </a:r>
        </a:p>
        <a:p>
          <a:pPr marL="171450" lvl="1" indent="-171450" algn="just" defTabSz="800100">
            <a:lnSpc>
              <a:spcPct val="150000"/>
            </a:lnSpc>
            <a:spcBef>
              <a:spcPct val="0"/>
            </a:spcBef>
            <a:spcAft>
              <a:spcPct val="20000"/>
            </a:spcAft>
            <a:buChar char="•"/>
          </a:pPr>
          <a:r>
            <a:rPr lang="es-419" sz="1800" kern="1200" dirty="0"/>
            <a:t>Desarrollar un controlador clásico en lazo cerrado para el actuador con el fin de desarrollar un agarre y manipulación de manera independiente.</a:t>
          </a:r>
        </a:p>
      </dsp:txBody>
      <dsp:txXfrm>
        <a:off x="0" y="2252301"/>
        <a:ext cx="9437189" cy="3521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666A-EBEE-4AF8-B1F7-30174EBC75A6}">
      <dsp:nvSpPr>
        <dsp:cNvPr id="0" name=""/>
        <dsp:cNvSpPr/>
      </dsp:nvSpPr>
      <dsp:spPr>
        <a:xfrm>
          <a:off x="1773877" y="1886141"/>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Hardware Electrónico</a:t>
          </a:r>
        </a:p>
      </dsp:txBody>
      <dsp:txXfrm>
        <a:off x="1791325" y="1903589"/>
        <a:ext cx="1156538" cy="560821"/>
      </dsp:txXfrm>
    </dsp:sp>
    <dsp:sp modelId="{C5F885D2-7EF2-455A-A6A2-78EBFFA2A2A5}">
      <dsp:nvSpPr>
        <dsp:cNvPr id="0" name=""/>
        <dsp:cNvSpPr/>
      </dsp:nvSpPr>
      <dsp:spPr>
        <a:xfrm rot="17051759">
          <a:off x="2231949" y="1230640"/>
          <a:ext cx="1943299" cy="22763"/>
        </a:xfrm>
        <a:custGeom>
          <a:avLst/>
          <a:gdLst/>
          <a:ahLst/>
          <a:cxnLst/>
          <a:rect l="0" t="0" r="0" b="0"/>
          <a:pathLst>
            <a:path>
              <a:moveTo>
                <a:pt x="0" y="11381"/>
              </a:moveTo>
              <a:lnTo>
                <a:pt x="1943299" y="1138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419" sz="600" kern="1200"/>
        </a:p>
      </dsp:txBody>
      <dsp:txXfrm>
        <a:off x="3155017" y="1193439"/>
        <a:ext cx="97164" cy="97164"/>
      </dsp:txXfrm>
    </dsp:sp>
    <dsp:sp modelId="{10B9A920-A600-40AB-8F95-8DDF78B4BE1B}">
      <dsp:nvSpPr>
        <dsp:cNvPr id="0" name=""/>
        <dsp:cNvSpPr/>
      </dsp:nvSpPr>
      <dsp:spPr>
        <a:xfrm>
          <a:off x="3441886" y="2185"/>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Etapa de Potencia</a:t>
          </a:r>
        </a:p>
      </dsp:txBody>
      <dsp:txXfrm>
        <a:off x="3459334" y="19633"/>
        <a:ext cx="1156538" cy="560821"/>
      </dsp:txXfrm>
    </dsp:sp>
    <dsp:sp modelId="{AFB44258-767F-4FC4-BD9C-8720AA80FA2B}">
      <dsp:nvSpPr>
        <dsp:cNvPr id="0" name=""/>
        <dsp:cNvSpPr/>
      </dsp:nvSpPr>
      <dsp:spPr>
        <a:xfrm>
          <a:off x="4633321" y="288661"/>
          <a:ext cx="476573" cy="22763"/>
        </a:xfrm>
        <a:custGeom>
          <a:avLst/>
          <a:gdLst/>
          <a:ahLst/>
          <a:cxnLst/>
          <a:rect l="0" t="0" r="0" b="0"/>
          <a:pathLst>
            <a:path>
              <a:moveTo>
                <a:pt x="0" y="11381"/>
              </a:moveTo>
              <a:lnTo>
                <a:pt x="476573"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59694" y="288129"/>
        <a:ext cx="23828" cy="23828"/>
      </dsp:txXfrm>
    </dsp:sp>
    <dsp:sp modelId="{D6744E9B-EEF9-472E-8308-BEA3C7EF8DBB}">
      <dsp:nvSpPr>
        <dsp:cNvPr id="0" name=""/>
        <dsp:cNvSpPr/>
      </dsp:nvSpPr>
      <dsp:spPr>
        <a:xfrm>
          <a:off x="5109895" y="2185"/>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Fuentes de Voltaje</a:t>
          </a:r>
        </a:p>
      </dsp:txBody>
      <dsp:txXfrm>
        <a:off x="5127343" y="19633"/>
        <a:ext cx="1156538" cy="560821"/>
      </dsp:txXfrm>
    </dsp:sp>
    <dsp:sp modelId="{D979FB21-B79A-4E9D-8B0B-7A6AAB83CE90}">
      <dsp:nvSpPr>
        <dsp:cNvPr id="0" name=""/>
        <dsp:cNvSpPr/>
      </dsp:nvSpPr>
      <dsp:spPr>
        <a:xfrm rot="20413970">
          <a:off x="2950392" y="2086984"/>
          <a:ext cx="506414" cy="22763"/>
        </a:xfrm>
        <a:custGeom>
          <a:avLst/>
          <a:gdLst/>
          <a:ahLst/>
          <a:cxnLst/>
          <a:rect l="0" t="0" r="0" b="0"/>
          <a:pathLst>
            <a:path>
              <a:moveTo>
                <a:pt x="0" y="11381"/>
              </a:moveTo>
              <a:lnTo>
                <a:pt x="506414" y="1138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3190939" y="2085705"/>
        <a:ext cx="25320" cy="25320"/>
      </dsp:txXfrm>
    </dsp:sp>
    <dsp:sp modelId="{0E695CC4-A4E5-4DE8-BA0A-17306202EDEA}">
      <dsp:nvSpPr>
        <dsp:cNvPr id="0" name=""/>
        <dsp:cNvSpPr/>
      </dsp:nvSpPr>
      <dsp:spPr>
        <a:xfrm>
          <a:off x="3441886" y="1714872"/>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Etapa de Control</a:t>
          </a:r>
        </a:p>
      </dsp:txBody>
      <dsp:txXfrm>
        <a:off x="3459334" y="1732320"/>
        <a:ext cx="1156538" cy="560821"/>
      </dsp:txXfrm>
    </dsp:sp>
    <dsp:sp modelId="{9D1155CC-127F-4458-9888-198A6587AC40}">
      <dsp:nvSpPr>
        <dsp:cNvPr id="0" name=""/>
        <dsp:cNvSpPr/>
      </dsp:nvSpPr>
      <dsp:spPr>
        <a:xfrm rot="17692822">
          <a:off x="4305236" y="1487543"/>
          <a:ext cx="1132744" cy="22763"/>
        </a:xfrm>
        <a:custGeom>
          <a:avLst/>
          <a:gdLst/>
          <a:ahLst/>
          <a:cxnLst/>
          <a:rect l="0" t="0" r="0" b="0"/>
          <a:pathLst>
            <a:path>
              <a:moveTo>
                <a:pt x="0" y="11381"/>
              </a:moveTo>
              <a:lnTo>
                <a:pt x="1132744"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43289" y="1470606"/>
        <a:ext cx="56637" cy="56637"/>
      </dsp:txXfrm>
    </dsp:sp>
    <dsp:sp modelId="{71865E99-0CF2-4393-94A5-E85148F09F94}">
      <dsp:nvSpPr>
        <dsp:cNvPr id="0" name=""/>
        <dsp:cNvSpPr/>
      </dsp:nvSpPr>
      <dsp:spPr>
        <a:xfrm>
          <a:off x="5109895" y="687260"/>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Tarjetas de Procesamiento</a:t>
          </a:r>
        </a:p>
      </dsp:txBody>
      <dsp:txXfrm>
        <a:off x="5127343" y="704708"/>
        <a:ext cx="1156538" cy="560821"/>
      </dsp:txXfrm>
    </dsp:sp>
    <dsp:sp modelId="{105DC200-D5C4-440A-B12D-DC5A85478A79}">
      <dsp:nvSpPr>
        <dsp:cNvPr id="0" name=""/>
        <dsp:cNvSpPr/>
      </dsp:nvSpPr>
      <dsp:spPr>
        <a:xfrm rot="19457599">
          <a:off x="4578157" y="1830080"/>
          <a:ext cx="586902" cy="22763"/>
        </a:xfrm>
        <a:custGeom>
          <a:avLst/>
          <a:gdLst/>
          <a:ahLst/>
          <a:cxnLst/>
          <a:rect l="0" t="0" r="0" b="0"/>
          <a:pathLst>
            <a:path>
              <a:moveTo>
                <a:pt x="0" y="11381"/>
              </a:moveTo>
              <a:lnTo>
                <a:pt x="586902"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56935" y="1826790"/>
        <a:ext cx="29345" cy="29345"/>
      </dsp:txXfrm>
    </dsp:sp>
    <dsp:sp modelId="{8FCCCA07-4C55-4BE2-A3BA-96671EDAB424}">
      <dsp:nvSpPr>
        <dsp:cNvPr id="0" name=""/>
        <dsp:cNvSpPr/>
      </dsp:nvSpPr>
      <dsp:spPr>
        <a:xfrm>
          <a:off x="5109895" y="1372335"/>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Sensores</a:t>
          </a:r>
        </a:p>
      </dsp:txBody>
      <dsp:txXfrm>
        <a:off x="5127343" y="1389783"/>
        <a:ext cx="1156538" cy="560821"/>
      </dsp:txXfrm>
    </dsp:sp>
    <dsp:sp modelId="{44563DBF-1A70-44EF-A558-362A82248E1E}">
      <dsp:nvSpPr>
        <dsp:cNvPr id="0" name=""/>
        <dsp:cNvSpPr/>
      </dsp:nvSpPr>
      <dsp:spPr>
        <a:xfrm rot="2142401">
          <a:off x="4578157" y="2172618"/>
          <a:ext cx="586902" cy="22763"/>
        </a:xfrm>
        <a:custGeom>
          <a:avLst/>
          <a:gdLst/>
          <a:ahLst/>
          <a:cxnLst/>
          <a:rect l="0" t="0" r="0" b="0"/>
          <a:pathLst>
            <a:path>
              <a:moveTo>
                <a:pt x="0" y="11381"/>
              </a:moveTo>
              <a:lnTo>
                <a:pt x="586902"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56935" y="2169327"/>
        <a:ext cx="29345" cy="29345"/>
      </dsp:txXfrm>
    </dsp:sp>
    <dsp:sp modelId="{9B067E1E-FC65-4ACB-AD6E-BE2AB2FAD38E}">
      <dsp:nvSpPr>
        <dsp:cNvPr id="0" name=""/>
        <dsp:cNvSpPr/>
      </dsp:nvSpPr>
      <dsp:spPr>
        <a:xfrm>
          <a:off x="5109895" y="2057410"/>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Drivers de Motores</a:t>
          </a:r>
        </a:p>
      </dsp:txBody>
      <dsp:txXfrm>
        <a:off x="5127343" y="2074858"/>
        <a:ext cx="1156538" cy="560821"/>
      </dsp:txXfrm>
    </dsp:sp>
    <dsp:sp modelId="{B75A139C-308D-45EA-A9A3-20A1FC281BFA}">
      <dsp:nvSpPr>
        <dsp:cNvPr id="0" name=""/>
        <dsp:cNvSpPr/>
      </dsp:nvSpPr>
      <dsp:spPr>
        <a:xfrm rot="3907178">
          <a:off x="4305236" y="2515155"/>
          <a:ext cx="1132744" cy="22763"/>
        </a:xfrm>
        <a:custGeom>
          <a:avLst/>
          <a:gdLst/>
          <a:ahLst/>
          <a:cxnLst/>
          <a:rect l="0" t="0" r="0" b="0"/>
          <a:pathLst>
            <a:path>
              <a:moveTo>
                <a:pt x="0" y="11381"/>
              </a:moveTo>
              <a:lnTo>
                <a:pt x="1132744"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43289" y="2498219"/>
        <a:ext cx="56637" cy="56637"/>
      </dsp:txXfrm>
    </dsp:sp>
    <dsp:sp modelId="{C545D2E9-8BE4-4229-986F-884ED139625A}">
      <dsp:nvSpPr>
        <dsp:cNvPr id="0" name=""/>
        <dsp:cNvSpPr/>
      </dsp:nvSpPr>
      <dsp:spPr>
        <a:xfrm>
          <a:off x="5109895" y="2742485"/>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Control de Válvula Proporcional </a:t>
          </a:r>
        </a:p>
      </dsp:txBody>
      <dsp:txXfrm>
        <a:off x="5127343" y="2759933"/>
        <a:ext cx="1156538" cy="560821"/>
      </dsp:txXfrm>
    </dsp:sp>
    <dsp:sp modelId="{7177AF29-09C1-4353-B148-BC4D68DB5198}">
      <dsp:nvSpPr>
        <dsp:cNvPr id="0" name=""/>
        <dsp:cNvSpPr/>
      </dsp:nvSpPr>
      <dsp:spPr>
        <a:xfrm rot="4548241">
          <a:off x="2231949" y="3114596"/>
          <a:ext cx="1943299" cy="22763"/>
        </a:xfrm>
        <a:custGeom>
          <a:avLst/>
          <a:gdLst/>
          <a:ahLst/>
          <a:cxnLst/>
          <a:rect l="0" t="0" r="0" b="0"/>
          <a:pathLst>
            <a:path>
              <a:moveTo>
                <a:pt x="0" y="11381"/>
              </a:moveTo>
              <a:lnTo>
                <a:pt x="1943299" y="1138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419" sz="600" kern="1200"/>
        </a:p>
      </dsp:txBody>
      <dsp:txXfrm>
        <a:off x="3155017" y="3077395"/>
        <a:ext cx="97164" cy="97164"/>
      </dsp:txXfrm>
    </dsp:sp>
    <dsp:sp modelId="{BD346061-4B5C-4014-AED4-3CAB229170EF}">
      <dsp:nvSpPr>
        <dsp:cNvPr id="0" name=""/>
        <dsp:cNvSpPr/>
      </dsp:nvSpPr>
      <dsp:spPr>
        <a:xfrm>
          <a:off x="3441886" y="3770097"/>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Etapa de Actuadores</a:t>
          </a:r>
        </a:p>
      </dsp:txBody>
      <dsp:txXfrm>
        <a:off x="3459334" y="3787545"/>
        <a:ext cx="1156538" cy="560821"/>
      </dsp:txXfrm>
    </dsp:sp>
    <dsp:sp modelId="{3E2121D0-8178-4390-BD6A-52BD333E8C97}">
      <dsp:nvSpPr>
        <dsp:cNvPr id="0" name=""/>
        <dsp:cNvSpPr/>
      </dsp:nvSpPr>
      <dsp:spPr>
        <a:xfrm rot="19457599">
          <a:off x="4578157" y="3885306"/>
          <a:ext cx="586902" cy="22763"/>
        </a:xfrm>
        <a:custGeom>
          <a:avLst/>
          <a:gdLst/>
          <a:ahLst/>
          <a:cxnLst/>
          <a:rect l="0" t="0" r="0" b="0"/>
          <a:pathLst>
            <a:path>
              <a:moveTo>
                <a:pt x="0" y="11381"/>
              </a:moveTo>
              <a:lnTo>
                <a:pt x="586902"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56935" y="3882015"/>
        <a:ext cx="29345" cy="29345"/>
      </dsp:txXfrm>
    </dsp:sp>
    <dsp:sp modelId="{22E3608B-E09B-48DF-982E-6F2C72083FD2}">
      <dsp:nvSpPr>
        <dsp:cNvPr id="0" name=""/>
        <dsp:cNvSpPr/>
      </dsp:nvSpPr>
      <dsp:spPr>
        <a:xfrm>
          <a:off x="5109895" y="3427560"/>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Motores y Servomotores</a:t>
          </a:r>
        </a:p>
      </dsp:txBody>
      <dsp:txXfrm>
        <a:off x="5127343" y="3445008"/>
        <a:ext cx="1156538" cy="560821"/>
      </dsp:txXfrm>
    </dsp:sp>
    <dsp:sp modelId="{C3FFFF67-6E60-4EDF-B7F5-DCBB28D7A345}">
      <dsp:nvSpPr>
        <dsp:cNvPr id="0" name=""/>
        <dsp:cNvSpPr/>
      </dsp:nvSpPr>
      <dsp:spPr>
        <a:xfrm rot="2142401">
          <a:off x="4578157" y="4227843"/>
          <a:ext cx="586902" cy="22763"/>
        </a:xfrm>
        <a:custGeom>
          <a:avLst/>
          <a:gdLst/>
          <a:ahLst/>
          <a:cxnLst/>
          <a:rect l="0" t="0" r="0" b="0"/>
          <a:pathLst>
            <a:path>
              <a:moveTo>
                <a:pt x="0" y="11381"/>
              </a:moveTo>
              <a:lnTo>
                <a:pt x="586902" y="1138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856935" y="4224552"/>
        <a:ext cx="29345" cy="29345"/>
      </dsp:txXfrm>
    </dsp:sp>
    <dsp:sp modelId="{432F9540-F193-4746-8EF3-E9EA7FB540ED}">
      <dsp:nvSpPr>
        <dsp:cNvPr id="0" name=""/>
        <dsp:cNvSpPr/>
      </dsp:nvSpPr>
      <dsp:spPr>
        <a:xfrm>
          <a:off x="5109895" y="4112635"/>
          <a:ext cx="1191434" cy="59571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419" sz="1300" kern="1200"/>
            <a:t>Válvula Proporcional</a:t>
          </a:r>
        </a:p>
      </dsp:txBody>
      <dsp:txXfrm>
        <a:off x="5127343" y="4130083"/>
        <a:ext cx="1156538" cy="5608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D1E91-4CDB-4C10-94E5-B4D26CF83F4F}" type="datetimeFigureOut">
              <a:rPr lang="es-EC" smtClean="0"/>
              <a:t>2/2/2022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s-EC" dirty="0"/>
              <a:t>|</a:t>
            </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4219-F76C-42FD-BAC0-861A19F20428}" type="slidenum">
              <a:rPr lang="es-EC" smtClean="0"/>
              <a:t>‹Nº›</a:t>
            </a:fld>
            <a:endParaRPr lang="es-EC"/>
          </a:p>
        </p:txBody>
      </p:sp>
    </p:spTree>
    <p:extLst>
      <p:ext uri="{BB962C8B-B14F-4D97-AF65-F5344CB8AC3E}">
        <p14:creationId xmlns:p14="http://schemas.microsoft.com/office/powerpoint/2010/main" val="411345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69</a:t>
            </a:fld>
            <a:endParaRPr lang="es-EC"/>
          </a:p>
        </p:txBody>
      </p:sp>
    </p:spTree>
    <p:extLst>
      <p:ext uri="{BB962C8B-B14F-4D97-AF65-F5344CB8AC3E}">
        <p14:creationId xmlns:p14="http://schemas.microsoft.com/office/powerpoint/2010/main" val="379117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userDrawn="1"/>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userDrawn="1"/>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userDrawn="1"/>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userDrawn="1"/>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F1D6196F-D4BB-4BB1-9AE9-BF5E14E983E0}" type="datetimeFigureOut">
              <a:rPr lang="es-EC" smtClean="0"/>
              <a:t>2/2/2022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pic>
        <p:nvPicPr>
          <p:cNvPr id="9" name="Imagen 8" descr="Resultado de imagen para espe">
            <a:extLst>
              <a:ext uri="{FF2B5EF4-FFF2-40B4-BE49-F238E27FC236}">
                <a16:creationId xmlns:a16="http://schemas.microsoft.com/office/drawing/2014/main" id="{7FDDA7ED-4C62-453B-82CB-0F62D2CB80C6}"/>
              </a:ext>
            </a:extLst>
          </p:cNvPr>
          <p:cNvPicPr/>
          <p:nvPr userDrawn="1"/>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userDrawn="1"/>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145308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2/2/2022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42782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2/2/2022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729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F1D6196F-D4BB-4BB1-9AE9-BF5E14E983E0}" type="datetimeFigureOut">
              <a:rPr lang="es-EC" smtClean="0"/>
              <a:t>2/2/2022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79466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1D6196F-D4BB-4BB1-9AE9-BF5E14E983E0}" type="datetimeFigureOut">
              <a:rPr lang="es-EC" smtClean="0"/>
              <a:t>2/2/2022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F1D6196F-D4BB-4BB1-9AE9-BF5E14E983E0}" type="datetimeFigureOut">
              <a:rPr lang="es-EC" smtClean="0"/>
              <a:t>2/2/2022</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27762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2/2/2022</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88452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2/2/2022</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088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D6196F-D4BB-4BB1-9AE9-BF5E14E983E0}" type="datetimeFigureOut">
              <a:rPr lang="es-EC" smtClean="0"/>
              <a:t>2/2/2022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7655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2/2/2022</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855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2/2/2022</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5590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userDrawn="1"/>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userDrawn="1"/>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userDrawn="1"/>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1D6196F-D4BB-4BB1-9AE9-BF5E14E983E0}" type="datetimeFigureOut">
              <a:rPr lang="es-EC" smtClean="0"/>
              <a:t>2/2/2022</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E73B57E-1C3D-4B30-85D5-675832EB121F}" type="slidenum">
              <a:rPr lang="es-EC" smtClean="0"/>
              <a:t>‹Nº›</a:t>
            </a:fld>
            <a:endParaRPr lang="es-EC"/>
          </a:p>
        </p:txBody>
      </p:sp>
      <p:pic>
        <p:nvPicPr>
          <p:cNvPr id="14" name="Imagen 13" descr="Resultado de imagen para espe">
            <a:extLst>
              <a:ext uri="{FF2B5EF4-FFF2-40B4-BE49-F238E27FC236}">
                <a16:creationId xmlns:a16="http://schemas.microsoft.com/office/drawing/2014/main" id="{388FB323-E807-4565-8409-B0EC9DE7289D}"/>
              </a:ext>
            </a:extLst>
          </p:cNvPr>
          <p:cNvPicPr/>
          <p:nvPr userDrawn="1"/>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90352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30.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effectLst/>
              </a:rPr>
              <a:t>DEPARTAMENTO DE CIENCIAS DE LA ENERGÍA Y MECÁNICA</a:t>
            </a:r>
            <a:br>
              <a:rPr lang="es-EC" sz="1800" dirty="0">
                <a:effectLst/>
              </a:rPr>
            </a:br>
            <a:r>
              <a:rPr lang="es-EC" sz="1800" dirty="0">
                <a:effectLst/>
              </a:rPr>
              <a:t>CARRERA DE INGENIERÍA EN MECATRÓNICA</a:t>
            </a:r>
            <a:br>
              <a:rPr lang="es-EC" sz="1800" dirty="0">
                <a:effectLst/>
              </a:rPr>
            </a:br>
            <a:br>
              <a:rPr lang="es-EC" sz="1800" dirty="0">
                <a:effectLst/>
              </a:rPr>
            </a:br>
            <a:r>
              <a:rPr lang="es-EC" sz="1800" dirty="0">
                <a:effectLst/>
              </a:rPr>
              <a:t> TRABAJO DE TITULACIÓN, PREVIO A LA OBTENCIÓN DEL TÍTULO DE INGENIERO EN MECATRÓNICA</a:t>
            </a:r>
            <a:br>
              <a:rPr lang="es-EC" sz="1800" dirty="0">
                <a:effectLst/>
              </a:rPr>
            </a:br>
            <a:endParaRPr lang="es-EC" sz="1800" dirty="0"/>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411939"/>
            <a:ext cx="7315200" cy="2104364"/>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AUTORES:               IDROBO GARCÍA MATÍAS LEONARDO</a:t>
            </a:r>
          </a:p>
          <a:p>
            <a:pPr algn="ctr">
              <a:lnSpc>
                <a:spcPct val="100000"/>
              </a:lnSpc>
            </a:pPr>
            <a:r>
              <a:rPr lang="es-ES" sz="2000" b="1" dirty="0">
                <a:solidFill>
                  <a:schemeClr val="tx1"/>
                </a:solidFill>
                <a:latin typeface="+mj-lt"/>
                <a:cs typeface="Times New Roman" panose="02020603050405020304" pitchFamily="18" charset="0"/>
              </a:rPr>
              <a:t>                                   LEMA VICUÑA ÁLVARO SEBASTIÁN</a:t>
            </a:r>
            <a:endParaRPr lang="es-EC" sz="2000" b="1" dirty="0">
              <a:solidFill>
                <a:schemeClr val="tx1"/>
              </a:solidFill>
              <a:latin typeface="+mj-lt"/>
              <a:cs typeface="Times New Roman" panose="02020603050405020304" pitchFamily="18" charset="0"/>
            </a:endParaRPr>
          </a:p>
          <a:p>
            <a:pPr algn="ctr">
              <a:lnSpc>
                <a:spcPct val="150000"/>
              </a:lnSpc>
            </a:pPr>
            <a:r>
              <a:rPr lang="es-EC" sz="2000" b="1" dirty="0">
                <a:solidFill>
                  <a:schemeClr val="tx1"/>
                </a:solidFill>
                <a:latin typeface="+mj-lt"/>
                <a:cs typeface="Times New Roman" panose="02020603050405020304" pitchFamily="18" charset="0"/>
              </a:rPr>
              <a:t>DIRECTOR: ING. IBARRA JÁCOME OSWALDO ALEXANDER. </a:t>
            </a:r>
            <a:r>
              <a:rPr lang="es-EC" sz="2000" b="1" dirty="0" err="1">
                <a:solidFill>
                  <a:schemeClr val="tx1"/>
                </a:solidFill>
                <a:latin typeface="+mj-lt"/>
                <a:cs typeface="Times New Roman" panose="02020603050405020304" pitchFamily="18" charset="0"/>
              </a:rPr>
              <a:t>MGs</a:t>
            </a:r>
            <a:endParaRPr lang="es-EC" sz="2000" b="1" dirty="0">
              <a:solidFill>
                <a:schemeClr val="tx1"/>
              </a:solidFill>
              <a:latin typeface="+mj-lt"/>
              <a:cs typeface="Times New Roman" panose="02020603050405020304" pitchFamily="18" charset="0"/>
            </a:endParaRPr>
          </a:p>
          <a:p>
            <a:pPr algn="ctr">
              <a:lnSpc>
                <a:spcPct val="150000"/>
              </a:lnSpc>
            </a:pPr>
            <a:r>
              <a:rPr lang="es-EC" sz="2000" b="1" dirty="0">
                <a:solidFill>
                  <a:schemeClr val="tx1"/>
                </a:solidFill>
                <a:latin typeface="+mj-lt"/>
                <a:cs typeface="Times New Roman" panose="02020603050405020304" pitchFamily="18" charset="0"/>
              </a:rPr>
              <a:t>2022</a:t>
            </a:r>
            <a:endParaRPr lang="es-ES" sz="20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2578884"/>
            <a:ext cx="9144000" cy="954107"/>
          </a:xfrm>
          <a:prstGeom prst="rect">
            <a:avLst/>
          </a:prstGeom>
        </p:spPr>
        <p:txBody>
          <a:bodyPr wrap="square">
            <a:spAutoFit/>
          </a:bodyPr>
          <a:lstStyle/>
          <a:p>
            <a:pPr algn="ctr" defTabSz="457200">
              <a:defRPr/>
            </a:pPr>
            <a:r>
              <a:rPr lang="es-EC" sz="2800" b="1" spc="-100" dirty="0">
                <a:solidFill>
                  <a:schemeClr val="tx2"/>
                </a:solidFill>
                <a:latin typeface="+mj-lt"/>
                <a:ea typeface="+mj-ea"/>
                <a:cs typeface="+mj-cs"/>
              </a:rPr>
              <a:t>“DISEÑO DE UN ACTUADOR APLICANDO ROBÓTICA BLANDA  PARA LA DETECCIÓN Y RECOLECCIÓN DE FRUTAS”</a:t>
            </a: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30D04-5320-46FE-A2E9-1A69BA0E41E3}"/>
              </a:ext>
            </a:extLst>
          </p:cNvPr>
          <p:cNvSpPr>
            <a:spLocks noGrp="1"/>
          </p:cNvSpPr>
          <p:nvPr>
            <p:ph type="title"/>
          </p:nvPr>
        </p:nvSpPr>
        <p:spPr>
          <a:xfrm>
            <a:off x="2909723" y="221381"/>
            <a:ext cx="7315200" cy="818147"/>
          </a:xfrm>
        </p:spPr>
        <p:txBody>
          <a:bodyPr/>
          <a:lstStyle/>
          <a:p>
            <a:r>
              <a:rPr lang="es-MX" dirty="0"/>
              <a:t>Metodología</a:t>
            </a:r>
          </a:p>
        </p:txBody>
      </p:sp>
      <p:sp>
        <p:nvSpPr>
          <p:cNvPr id="7" name="CuadroTexto 6"/>
          <p:cNvSpPr txBox="1"/>
          <p:nvPr/>
        </p:nvSpPr>
        <p:spPr>
          <a:xfrm>
            <a:off x="9141179" y="5530271"/>
            <a:ext cx="2560320" cy="1138773"/>
          </a:xfrm>
          <a:prstGeom prst="rect">
            <a:avLst/>
          </a:prstGeom>
          <a:noFill/>
        </p:spPr>
        <p:txBody>
          <a:bodyPr wrap="square" rtlCol="0">
            <a:spAutoFit/>
          </a:bodyPr>
          <a:lstStyle/>
          <a:p>
            <a:pPr algn="ctr"/>
            <a:r>
              <a:rPr lang="es-EC" b="1" dirty="0"/>
              <a:t>Modelo en “V”</a:t>
            </a:r>
          </a:p>
          <a:p>
            <a:pPr algn="ctr"/>
            <a:r>
              <a:rPr lang="en-US" b="1" dirty="0"/>
              <a:t>Norma VDI 2206</a:t>
            </a:r>
          </a:p>
          <a:p>
            <a:pPr algn="ctr"/>
            <a:r>
              <a:rPr lang="es-EC" sz="1600" b="1" i="1" dirty="0"/>
              <a:t>Metodología de diseño de sistemas mecatrónicos</a:t>
            </a:r>
          </a:p>
        </p:txBody>
      </p:sp>
      <p:sp>
        <p:nvSpPr>
          <p:cNvPr id="8"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12.png">
            <a:extLst>
              <a:ext uri="{FF2B5EF4-FFF2-40B4-BE49-F238E27FC236}">
                <a16:creationId xmlns:a16="http://schemas.microsoft.com/office/drawing/2014/main" id="{197A35EB-1C42-4E42-AA1B-DE8AD9D61422}"/>
              </a:ext>
            </a:extLst>
          </p:cNvPr>
          <p:cNvPicPr/>
          <p:nvPr/>
        </p:nvPicPr>
        <p:blipFill>
          <a:blip r:embed="rId3"/>
          <a:srcRect/>
          <a:stretch>
            <a:fillRect/>
          </a:stretch>
        </p:blipFill>
        <p:spPr>
          <a:xfrm>
            <a:off x="3765257" y="1332267"/>
            <a:ext cx="5604131" cy="4767390"/>
          </a:xfrm>
          <a:prstGeom prst="rect">
            <a:avLst/>
          </a:prstGeom>
          <a:ln/>
        </p:spPr>
      </p:pic>
    </p:spTree>
    <p:extLst>
      <p:ext uri="{BB962C8B-B14F-4D97-AF65-F5344CB8AC3E}">
        <p14:creationId xmlns:p14="http://schemas.microsoft.com/office/powerpoint/2010/main" val="130141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30D04-5320-46FE-A2E9-1A69BA0E41E3}"/>
              </a:ext>
            </a:extLst>
          </p:cNvPr>
          <p:cNvSpPr>
            <a:spLocks noGrp="1"/>
          </p:cNvSpPr>
          <p:nvPr>
            <p:ph type="title"/>
          </p:nvPr>
        </p:nvSpPr>
        <p:spPr>
          <a:xfrm>
            <a:off x="2909723" y="221381"/>
            <a:ext cx="7315200" cy="818147"/>
          </a:xfrm>
        </p:spPr>
        <p:txBody>
          <a:bodyPr/>
          <a:lstStyle/>
          <a:p>
            <a:r>
              <a:rPr lang="es-MX" dirty="0"/>
              <a:t>Metodología</a:t>
            </a:r>
          </a:p>
        </p:txBody>
      </p:sp>
      <p:sp>
        <p:nvSpPr>
          <p:cNvPr id="7" name="CuadroTexto 6"/>
          <p:cNvSpPr txBox="1"/>
          <p:nvPr/>
        </p:nvSpPr>
        <p:spPr>
          <a:xfrm>
            <a:off x="8727522" y="5769756"/>
            <a:ext cx="2560320" cy="369332"/>
          </a:xfrm>
          <a:prstGeom prst="rect">
            <a:avLst/>
          </a:prstGeom>
          <a:noFill/>
        </p:spPr>
        <p:txBody>
          <a:bodyPr wrap="square" rtlCol="0">
            <a:spAutoFit/>
          </a:bodyPr>
          <a:lstStyle/>
          <a:p>
            <a:pPr algn="ctr"/>
            <a:r>
              <a:rPr lang="es-419" b="1" dirty="0"/>
              <a:t>House </a:t>
            </a:r>
            <a:r>
              <a:rPr lang="es-419" b="1" dirty="0" err="1"/>
              <a:t>of</a:t>
            </a:r>
            <a:r>
              <a:rPr lang="es-419" b="1" dirty="0"/>
              <a:t> </a:t>
            </a:r>
            <a:r>
              <a:rPr lang="es-419" b="1" dirty="0" err="1"/>
              <a:t>Quality</a:t>
            </a:r>
            <a:endParaRPr lang="es-EC" sz="1600" b="1" i="1" dirty="0"/>
          </a:p>
        </p:txBody>
      </p:sp>
      <p:sp>
        <p:nvSpPr>
          <p:cNvPr id="8"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9" name="Imagen 8">
            <a:extLst>
              <a:ext uri="{FF2B5EF4-FFF2-40B4-BE49-F238E27FC236}">
                <a16:creationId xmlns:a16="http://schemas.microsoft.com/office/drawing/2014/main" id="{09EEF78D-96A7-421A-85FD-82F4D8E7CA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61" t="21716" r="40278" b="5863"/>
          <a:stretch/>
        </p:blipFill>
        <p:spPr bwMode="auto">
          <a:xfrm>
            <a:off x="1820936" y="1039528"/>
            <a:ext cx="5306186" cy="5446996"/>
          </a:xfrm>
          <a:prstGeom prst="rect">
            <a:avLst/>
          </a:prstGeom>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E969E32C-0237-4C98-9E2F-5F28F2CB12E6}"/>
              </a:ext>
            </a:extLst>
          </p:cNvPr>
          <p:cNvGraphicFramePr>
            <a:graphicFrameLocks noGrp="1"/>
          </p:cNvGraphicFramePr>
          <p:nvPr>
            <p:extLst>
              <p:ext uri="{D42A27DB-BD31-4B8C-83A1-F6EECF244321}">
                <p14:modId xmlns:p14="http://schemas.microsoft.com/office/powerpoint/2010/main" val="2784298062"/>
              </p:ext>
            </p:extLst>
          </p:nvPr>
        </p:nvGraphicFramePr>
        <p:xfrm>
          <a:off x="7285807" y="1239575"/>
          <a:ext cx="4514307" cy="3737679"/>
        </p:xfrm>
        <a:graphic>
          <a:graphicData uri="http://schemas.openxmlformats.org/drawingml/2006/table">
            <a:tbl>
              <a:tblPr firstRow="1" firstCol="1" bandRow="1">
                <a:tableStyleId>{5C22544A-7EE6-4342-B048-85BDC9FD1C3A}</a:tableStyleId>
              </a:tblPr>
              <a:tblGrid>
                <a:gridCol w="426472">
                  <a:extLst>
                    <a:ext uri="{9D8B030D-6E8A-4147-A177-3AD203B41FA5}">
                      <a16:colId xmlns:a16="http://schemas.microsoft.com/office/drawing/2014/main" val="3140881875"/>
                    </a:ext>
                  </a:extLst>
                </a:gridCol>
                <a:gridCol w="3266391">
                  <a:extLst>
                    <a:ext uri="{9D8B030D-6E8A-4147-A177-3AD203B41FA5}">
                      <a16:colId xmlns:a16="http://schemas.microsoft.com/office/drawing/2014/main" val="2794089327"/>
                    </a:ext>
                  </a:extLst>
                </a:gridCol>
                <a:gridCol w="821444">
                  <a:extLst>
                    <a:ext uri="{9D8B030D-6E8A-4147-A177-3AD203B41FA5}">
                      <a16:colId xmlns:a16="http://schemas.microsoft.com/office/drawing/2014/main" val="3052482873"/>
                    </a:ext>
                  </a:extLst>
                </a:gridCol>
              </a:tblGrid>
              <a:tr h="0">
                <a:tc>
                  <a:txBody>
                    <a:bodyPr/>
                    <a:lstStyle/>
                    <a:p>
                      <a:pPr algn="ctr">
                        <a:lnSpc>
                          <a:spcPct val="150000"/>
                        </a:lnSpc>
                        <a:spcAft>
                          <a:spcPts val="800"/>
                        </a:spcAft>
                      </a:pPr>
                      <a:r>
                        <a:rPr lang="es-EC" sz="1100">
                          <a:effectLst/>
                        </a:rPr>
                        <a:t>No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Requerimientos Técnicos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Peso Relativo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33497"/>
                  </a:ext>
                </a:extLst>
              </a:tr>
              <a:tr h="0">
                <a:tc>
                  <a:txBody>
                    <a:bodyPr/>
                    <a:lstStyle/>
                    <a:p>
                      <a:pPr algn="ctr">
                        <a:lnSpc>
                          <a:spcPct val="150000"/>
                        </a:lnSpc>
                        <a:spcAft>
                          <a:spcPts val="800"/>
                        </a:spcAft>
                      </a:pPr>
                      <a:r>
                        <a:rPr lang="es-EC" sz="1100">
                          <a:effectLst/>
                        </a:rPr>
                        <a:t>1</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Diseño de actuadores neumáticos con materiales blandos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14.5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6530625"/>
                  </a:ext>
                </a:extLst>
              </a:tr>
              <a:tr h="0">
                <a:tc>
                  <a:txBody>
                    <a:bodyPr/>
                    <a:lstStyle/>
                    <a:p>
                      <a:pPr algn="ctr">
                        <a:lnSpc>
                          <a:spcPct val="150000"/>
                        </a:lnSpc>
                        <a:spcAft>
                          <a:spcPts val="800"/>
                        </a:spcAft>
                      </a:pPr>
                      <a:r>
                        <a:rPr lang="es-EC" sz="1100">
                          <a:effectLst/>
                        </a:rPr>
                        <a:t>2</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Diseño inspirado en la palma y muñeca del ser humano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13.9</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5452301"/>
                  </a:ext>
                </a:extLst>
              </a:tr>
              <a:tr h="0">
                <a:tc>
                  <a:txBody>
                    <a:bodyPr/>
                    <a:lstStyle/>
                    <a:p>
                      <a:pPr algn="ctr">
                        <a:lnSpc>
                          <a:spcPct val="150000"/>
                        </a:lnSpc>
                        <a:spcAft>
                          <a:spcPts val="800"/>
                        </a:spcAft>
                      </a:pPr>
                      <a:r>
                        <a:rPr lang="es-EC" sz="1100">
                          <a:effectLst/>
                        </a:rPr>
                        <a:t>3</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Optimización de costos de materiales y manufactura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7.6</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5484479"/>
                  </a:ext>
                </a:extLst>
              </a:tr>
              <a:tr h="0">
                <a:tc>
                  <a:txBody>
                    <a:bodyPr/>
                    <a:lstStyle/>
                    <a:p>
                      <a:pPr algn="ctr">
                        <a:lnSpc>
                          <a:spcPct val="150000"/>
                        </a:lnSpc>
                        <a:spcAft>
                          <a:spcPts val="800"/>
                        </a:spcAft>
                      </a:pPr>
                      <a:r>
                        <a:rPr lang="es-EC" sz="1100">
                          <a:effectLst/>
                        </a:rPr>
                        <a:t>4</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Sistema intuitivo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5.2</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2728123"/>
                  </a:ext>
                </a:extLst>
              </a:tr>
              <a:tr h="0">
                <a:tc>
                  <a:txBody>
                    <a:bodyPr/>
                    <a:lstStyle/>
                    <a:p>
                      <a:pPr algn="ctr">
                        <a:lnSpc>
                          <a:spcPct val="150000"/>
                        </a:lnSpc>
                        <a:spcAft>
                          <a:spcPts val="800"/>
                        </a:spcAft>
                      </a:pPr>
                      <a:r>
                        <a:rPr lang="es-EC" sz="1100">
                          <a:effectLst/>
                        </a:rPr>
                        <a:t>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Optimización de tiempos en la detección, aproximación y agarre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10.6</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2731840"/>
                  </a:ext>
                </a:extLst>
              </a:tr>
              <a:tr h="0">
                <a:tc>
                  <a:txBody>
                    <a:bodyPr/>
                    <a:lstStyle/>
                    <a:p>
                      <a:pPr algn="ctr">
                        <a:lnSpc>
                          <a:spcPct val="150000"/>
                        </a:lnSpc>
                        <a:spcAft>
                          <a:spcPts val="800"/>
                        </a:spcAft>
                      </a:pPr>
                      <a:r>
                        <a:rPr lang="es-EC" sz="1100">
                          <a:effectLst/>
                        </a:rPr>
                        <a:t>6</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Diseño modular e independencia energética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7.5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6528287"/>
                  </a:ext>
                </a:extLst>
              </a:tr>
              <a:tr h="0">
                <a:tc>
                  <a:txBody>
                    <a:bodyPr/>
                    <a:lstStyle/>
                    <a:p>
                      <a:pPr algn="ctr">
                        <a:lnSpc>
                          <a:spcPct val="150000"/>
                        </a:lnSpc>
                        <a:spcAft>
                          <a:spcPts val="800"/>
                        </a:spcAft>
                      </a:pPr>
                      <a:r>
                        <a:rPr lang="es-EC" sz="1100">
                          <a:effectLst/>
                        </a:rPr>
                        <a:t>7</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Diseño basado en impresión 3D y moldeado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7.9</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8371547"/>
                  </a:ext>
                </a:extLst>
              </a:tr>
              <a:tr h="0">
                <a:tc>
                  <a:txBody>
                    <a:bodyPr/>
                    <a:lstStyle/>
                    <a:p>
                      <a:pPr algn="ctr">
                        <a:lnSpc>
                          <a:spcPct val="150000"/>
                        </a:lnSpc>
                        <a:spcAft>
                          <a:spcPts val="800"/>
                        </a:spcAft>
                      </a:pPr>
                      <a:r>
                        <a:rPr lang="es-EC" sz="1100">
                          <a:effectLst/>
                        </a:rPr>
                        <a:t>8</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Interfaz humano máquina (HMI)</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5.6</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7809504"/>
                  </a:ext>
                </a:extLst>
              </a:tr>
              <a:tr h="0">
                <a:tc>
                  <a:txBody>
                    <a:bodyPr/>
                    <a:lstStyle/>
                    <a:p>
                      <a:pPr algn="ctr">
                        <a:lnSpc>
                          <a:spcPct val="150000"/>
                        </a:lnSpc>
                        <a:spcAft>
                          <a:spcPts val="800"/>
                        </a:spcAft>
                      </a:pPr>
                      <a:r>
                        <a:rPr lang="es-EC" sz="1100">
                          <a:effectLst/>
                        </a:rPr>
                        <a:t>9</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Entrenamiento para la detección de nuevas frutas con Deep Learning</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10.9</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7638084"/>
                  </a:ext>
                </a:extLst>
              </a:tr>
              <a:tr h="0">
                <a:tc>
                  <a:txBody>
                    <a:bodyPr/>
                    <a:lstStyle/>
                    <a:p>
                      <a:pPr algn="ctr">
                        <a:lnSpc>
                          <a:spcPct val="150000"/>
                        </a:lnSpc>
                        <a:spcAft>
                          <a:spcPts val="800"/>
                        </a:spcAft>
                      </a:pPr>
                      <a:r>
                        <a:rPr lang="es-EC" sz="1100">
                          <a:effectLst/>
                        </a:rPr>
                        <a:t>10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Sistema de Control de Presión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16.3</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4054127"/>
                  </a:ext>
                </a:extLst>
              </a:tr>
            </a:tbl>
          </a:graphicData>
        </a:graphic>
      </p:graphicFrame>
    </p:spTree>
    <p:extLst>
      <p:ext uri="{BB962C8B-B14F-4D97-AF65-F5344CB8AC3E}">
        <p14:creationId xmlns:p14="http://schemas.microsoft.com/office/powerpoint/2010/main" val="410262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Actuador Blando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217FA3CA-6437-466D-B3E8-9E29F7E64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1983" y="1786898"/>
            <a:ext cx="3251143" cy="2949046"/>
          </a:xfrm>
          <a:prstGeom prst="rect">
            <a:avLst/>
          </a:prstGeom>
        </p:spPr>
      </p:pic>
      <p:pic>
        <p:nvPicPr>
          <p:cNvPr id="8" name="Imagen 7">
            <a:extLst>
              <a:ext uri="{FF2B5EF4-FFF2-40B4-BE49-F238E27FC236}">
                <a16:creationId xmlns:a16="http://schemas.microsoft.com/office/drawing/2014/main" id="{D244694E-7A8F-446B-8DF7-AC79314AD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702" y="1251495"/>
            <a:ext cx="2827991" cy="1914525"/>
          </a:xfrm>
          <a:prstGeom prst="rect">
            <a:avLst/>
          </a:prstGeom>
        </p:spPr>
      </p:pic>
      <p:pic>
        <p:nvPicPr>
          <p:cNvPr id="9" name="Imagen 8">
            <a:extLst>
              <a:ext uri="{FF2B5EF4-FFF2-40B4-BE49-F238E27FC236}">
                <a16:creationId xmlns:a16="http://schemas.microsoft.com/office/drawing/2014/main" id="{04B9C160-AA11-4399-8121-BCB1FD670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6102" y="3711030"/>
            <a:ext cx="2913591" cy="2049827"/>
          </a:xfrm>
          <a:prstGeom prst="rect">
            <a:avLst/>
          </a:prstGeom>
        </p:spPr>
      </p:pic>
      <p:pic>
        <p:nvPicPr>
          <p:cNvPr id="10" name="Imagen 9">
            <a:extLst>
              <a:ext uri="{FF2B5EF4-FFF2-40B4-BE49-F238E27FC236}">
                <a16:creationId xmlns:a16="http://schemas.microsoft.com/office/drawing/2014/main" id="{881EAB96-A612-4BF3-8794-10BD853CB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6824" y="2960550"/>
            <a:ext cx="2363976" cy="1506250"/>
          </a:xfrm>
          <a:prstGeom prst="rect">
            <a:avLst/>
          </a:prstGeom>
        </p:spPr>
      </p:pic>
    </p:spTree>
    <p:extLst>
      <p:ext uri="{BB962C8B-B14F-4D97-AF65-F5344CB8AC3E}">
        <p14:creationId xmlns:p14="http://schemas.microsoft.com/office/powerpoint/2010/main" val="422753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Actuador Blando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F2EF3DBC-FEF7-4A1F-8792-9F3B375AC1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9734" y="1775883"/>
            <a:ext cx="5081200" cy="3054350"/>
          </a:xfrm>
          <a:prstGeom prst="rect">
            <a:avLst/>
          </a:prstGeom>
          <a:noFill/>
        </p:spPr>
      </p:pic>
      <p:pic>
        <p:nvPicPr>
          <p:cNvPr id="6" name="Imagen 5">
            <a:extLst>
              <a:ext uri="{FF2B5EF4-FFF2-40B4-BE49-F238E27FC236}">
                <a16:creationId xmlns:a16="http://schemas.microsoft.com/office/drawing/2014/main" id="{204DD317-16C3-43F1-B62B-01FF99B48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2304369"/>
            <a:ext cx="4572000" cy="1400175"/>
          </a:xfrm>
          <a:prstGeom prst="rect">
            <a:avLst/>
          </a:prstGeom>
        </p:spPr>
      </p:pic>
      <p:sp>
        <p:nvSpPr>
          <p:cNvPr id="7" name="CuadroTexto 6">
            <a:extLst>
              <a:ext uri="{FF2B5EF4-FFF2-40B4-BE49-F238E27FC236}">
                <a16:creationId xmlns:a16="http://schemas.microsoft.com/office/drawing/2014/main" id="{E38F13D6-3AAA-4309-BE76-CF87C93C59FF}"/>
              </a:ext>
            </a:extLst>
          </p:cNvPr>
          <p:cNvSpPr txBox="1"/>
          <p:nvPr/>
        </p:nvSpPr>
        <p:spPr>
          <a:xfrm>
            <a:off x="8107176" y="4979014"/>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0.27%</a:t>
            </a:r>
          </a:p>
        </p:txBody>
      </p:sp>
    </p:spTree>
    <p:extLst>
      <p:ext uri="{BB962C8B-B14F-4D97-AF65-F5344CB8AC3E}">
        <p14:creationId xmlns:p14="http://schemas.microsoft.com/office/powerpoint/2010/main" val="125707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Actuador Blando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Imagen 7">
            <a:extLst>
              <a:ext uri="{FF2B5EF4-FFF2-40B4-BE49-F238E27FC236}">
                <a16:creationId xmlns:a16="http://schemas.microsoft.com/office/drawing/2014/main" id="{5D7DBD31-4DC7-4851-85D8-9BE44FB7D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346897"/>
            <a:ext cx="4301490" cy="2320925"/>
          </a:xfrm>
          <a:prstGeom prst="rect">
            <a:avLst/>
          </a:prstGeom>
        </p:spPr>
      </p:pic>
      <p:pic>
        <p:nvPicPr>
          <p:cNvPr id="9" name="Imagen 8">
            <a:extLst>
              <a:ext uri="{FF2B5EF4-FFF2-40B4-BE49-F238E27FC236}">
                <a16:creationId xmlns:a16="http://schemas.microsoft.com/office/drawing/2014/main" id="{DE1AAD0F-4AE8-49EE-BF10-7E029B7A3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3788471"/>
            <a:ext cx="3003127" cy="2452491"/>
          </a:xfrm>
          <a:prstGeom prst="rect">
            <a:avLst/>
          </a:prstGeom>
        </p:spPr>
      </p:pic>
      <p:pic>
        <p:nvPicPr>
          <p:cNvPr id="10" name="Imagen 9">
            <a:extLst>
              <a:ext uri="{FF2B5EF4-FFF2-40B4-BE49-F238E27FC236}">
                <a16:creationId xmlns:a16="http://schemas.microsoft.com/office/drawing/2014/main" id="{1800A456-A6C4-41B6-9340-1FFD423B3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807" y="1290390"/>
            <a:ext cx="3003127" cy="2433938"/>
          </a:xfrm>
          <a:prstGeom prst="rect">
            <a:avLst/>
          </a:prstGeom>
        </p:spPr>
      </p:pic>
      <p:pic>
        <p:nvPicPr>
          <p:cNvPr id="11" name="Imagen 10">
            <a:extLst>
              <a:ext uri="{FF2B5EF4-FFF2-40B4-BE49-F238E27FC236}">
                <a16:creationId xmlns:a16="http://schemas.microsoft.com/office/drawing/2014/main" id="{12216EFC-C9FC-4188-B971-60993CA23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692" y="3909383"/>
            <a:ext cx="2907242" cy="2210669"/>
          </a:xfrm>
          <a:prstGeom prst="rect">
            <a:avLst/>
          </a:prstGeom>
        </p:spPr>
      </p:pic>
      <p:graphicFrame>
        <p:nvGraphicFramePr>
          <p:cNvPr id="12" name="Tabla 3">
            <a:extLst>
              <a:ext uri="{FF2B5EF4-FFF2-40B4-BE49-F238E27FC236}">
                <a16:creationId xmlns:a16="http://schemas.microsoft.com/office/drawing/2014/main" id="{512D2B6C-B0F7-4441-8370-F478F56BA45E}"/>
              </a:ext>
            </a:extLst>
          </p:cNvPr>
          <p:cNvGraphicFramePr>
            <a:graphicFrameLocks noGrp="1"/>
          </p:cNvGraphicFramePr>
          <p:nvPr>
            <p:extLst>
              <p:ext uri="{D42A27DB-BD31-4B8C-83A1-F6EECF244321}">
                <p14:modId xmlns:p14="http://schemas.microsoft.com/office/powerpoint/2010/main" val="2954850987"/>
              </p:ext>
            </p:extLst>
          </p:nvPr>
        </p:nvGraphicFramePr>
        <p:xfrm>
          <a:off x="5859808" y="4273036"/>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91.028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631.39 [KPa]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dirty="0"/>
                        <a:t>4.5864-15</a:t>
                      </a:r>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135443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Actuador Blando (Materiales)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17FD3080-423E-4A49-A2C9-3F838A124F54}"/>
              </a:ext>
            </a:extLst>
          </p:cNvPr>
          <p:cNvGraphicFramePr>
            <a:graphicFrameLocks noGrp="1"/>
          </p:cNvGraphicFramePr>
          <p:nvPr>
            <p:extLst>
              <p:ext uri="{D42A27DB-BD31-4B8C-83A1-F6EECF244321}">
                <p14:modId xmlns:p14="http://schemas.microsoft.com/office/powerpoint/2010/main" val="3598738526"/>
              </p:ext>
            </p:extLst>
          </p:nvPr>
        </p:nvGraphicFramePr>
        <p:xfrm>
          <a:off x="3118992" y="1346897"/>
          <a:ext cx="6962608" cy="3677413"/>
        </p:xfrm>
        <a:graphic>
          <a:graphicData uri="http://schemas.openxmlformats.org/drawingml/2006/table">
            <a:tbl>
              <a:tblPr firstRow="1" firstCol="1" bandRow="1">
                <a:tableStyleId>{5C22544A-7EE6-4342-B048-85BDC9FD1C3A}</a:tableStyleId>
              </a:tblPr>
              <a:tblGrid>
                <a:gridCol w="1467718">
                  <a:extLst>
                    <a:ext uri="{9D8B030D-6E8A-4147-A177-3AD203B41FA5}">
                      <a16:colId xmlns:a16="http://schemas.microsoft.com/office/drawing/2014/main" val="2812520274"/>
                    </a:ext>
                  </a:extLst>
                </a:gridCol>
                <a:gridCol w="2789221">
                  <a:extLst>
                    <a:ext uri="{9D8B030D-6E8A-4147-A177-3AD203B41FA5}">
                      <a16:colId xmlns:a16="http://schemas.microsoft.com/office/drawing/2014/main" val="1664181282"/>
                    </a:ext>
                  </a:extLst>
                </a:gridCol>
                <a:gridCol w="2705669">
                  <a:extLst>
                    <a:ext uri="{9D8B030D-6E8A-4147-A177-3AD203B41FA5}">
                      <a16:colId xmlns:a16="http://schemas.microsoft.com/office/drawing/2014/main" val="3233390200"/>
                    </a:ext>
                  </a:extLst>
                </a:gridCol>
              </a:tblGrid>
              <a:tr h="407035">
                <a:tc>
                  <a:txBody>
                    <a:bodyPr/>
                    <a:lstStyle/>
                    <a:p>
                      <a:pPr algn="ctr">
                        <a:lnSpc>
                          <a:spcPct val="150000"/>
                        </a:lnSpc>
                        <a:spcAft>
                          <a:spcPts val="800"/>
                        </a:spcAft>
                      </a:pPr>
                      <a:r>
                        <a:rPr lang="es-EC" sz="1100">
                          <a:effectLst/>
                        </a:rPr>
                        <a:t>Denominación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Especificaciones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Ilustración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9354320"/>
                  </a:ext>
                </a:extLst>
              </a:tr>
              <a:tr h="36830">
                <a:tc>
                  <a:txBody>
                    <a:bodyPr/>
                    <a:lstStyle/>
                    <a:p>
                      <a:pPr algn="ctr">
                        <a:lnSpc>
                          <a:spcPct val="150000"/>
                        </a:lnSpc>
                        <a:spcAft>
                          <a:spcPts val="800"/>
                        </a:spcAft>
                      </a:pPr>
                      <a:r>
                        <a:rPr lang="es-EC" sz="1100">
                          <a:effectLst/>
                        </a:rPr>
                        <a:t>Soft PLA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s-EC" sz="1100">
                          <a:effectLst/>
                        </a:rPr>
                        <a:t>Resistencia a la flexión: ±54.4 MPa</a:t>
                      </a:r>
                      <a:endParaRPr lang="es-419" sz="1100">
                        <a:effectLst/>
                      </a:endParaRPr>
                    </a:p>
                    <a:p>
                      <a:pPr marL="342900" lvl="0" indent="-342900">
                        <a:lnSpc>
                          <a:spcPct val="150000"/>
                        </a:lnSpc>
                        <a:buFont typeface="Symbol" panose="05050102010706020507" pitchFamily="18" charset="2"/>
                        <a:buChar char=""/>
                      </a:pPr>
                      <a:r>
                        <a:rPr lang="es-EC" sz="1100">
                          <a:effectLst/>
                        </a:rPr>
                        <a:t>Resistencia a la tracción: 57 MPa</a:t>
                      </a:r>
                      <a:endParaRPr lang="es-419" sz="1100">
                        <a:effectLst/>
                      </a:endParaRPr>
                    </a:p>
                    <a:p>
                      <a:pPr marL="342900" lvl="0" indent="-342900">
                        <a:lnSpc>
                          <a:spcPct val="150000"/>
                        </a:lnSpc>
                        <a:buFont typeface="Symbol" panose="05050102010706020507" pitchFamily="18" charset="2"/>
                        <a:buChar char=""/>
                      </a:pPr>
                      <a:r>
                        <a:rPr lang="es-EC" sz="1100">
                          <a:effectLst/>
                        </a:rPr>
                        <a:t>Elongación: 175%</a:t>
                      </a:r>
                      <a:endParaRPr lang="es-419" sz="1100">
                        <a:effectLst/>
                      </a:endParaRPr>
                    </a:p>
                    <a:p>
                      <a:pPr marL="342900" lvl="0" indent="-342900">
                        <a:lnSpc>
                          <a:spcPct val="150000"/>
                        </a:lnSpc>
                        <a:buFont typeface="Symbol" panose="05050102010706020507" pitchFamily="18" charset="2"/>
                        <a:buChar char=""/>
                      </a:pPr>
                      <a:r>
                        <a:rPr lang="es-EC" sz="1100">
                          <a:effectLst/>
                        </a:rPr>
                        <a:t>Densidad: </a:t>
                      </a:r>
                      <a:r>
                        <a:rPr lang="es-419" sz="1100">
                          <a:effectLst/>
                        </a:rPr>
                        <a:t>1.12 g/cm</a:t>
                      </a:r>
                      <a:r>
                        <a:rPr lang="es-419" sz="1100" baseline="30000">
                          <a:effectLst/>
                        </a:rPr>
                        <a:t>3</a:t>
                      </a:r>
                      <a:endParaRPr lang="es-419" sz="1100">
                        <a:effectLst/>
                      </a:endParaRPr>
                    </a:p>
                    <a:p>
                      <a:pPr marL="342900" lvl="0" indent="-342900">
                        <a:lnSpc>
                          <a:spcPct val="150000"/>
                        </a:lnSpc>
                        <a:buFont typeface="Symbol" panose="05050102010706020507" pitchFamily="18" charset="2"/>
                        <a:buChar char=""/>
                      </a:pPr>
                      <a:r>
                        <a:rPr lang="es-EC" sz="1100">
                          <a:effectLst/>
                        </a:rPr>
                        <a:t>Resistencia al impacto: 6 KJ/m</a:t>
                      </a:r>
                      <a:r>
                        <a:rPr lang="es-EC" sz="1100" baseline="30000">
                          <a:effectLst/>
                        </a:rPr>
                        <a:t>2</a:t>
                      </a:r>
                      <a:endParaRPr lang="es-419" sz="1100">
                        <a:effectLst/>
                      </a:endParaRPr>
                    </a:p>
                    <a:p>
                      <a:pPr marL="342900" lvl="0" indent="-342900">
                        <a:lnSpc>
                          <a:spcPct val="150000"/>
                        </a:lnSpc>
                        <a:spcAft>
                          <a:spcPts val="800"/>
                        </a:spcAft>
                        <a:buFont typeface="Symbol" panose="05050102010706020507" pitchFamily="18" charset="2"/>
                        <a:buChar char=""/>
                      </a:pPr>
                      <a:r>
                        <a:rPr lang="es-EC" sz="1100">
                          <a:effectLst/>
                        </a:rPr>
                        <a:t>Temperatura de impresión: 215 °C - 230 °C</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597417"/>
                  </a:ext>
                </a:extLst>
              </a:tr>
              <a:tr h="99695">
                <a:tc>
                  <a:txBody>
                    <a:bodyPr/>
                    <a:lstStyle/>
                    <a:p>
                      <a:pPr algn="ctr">
                        <a:lnSpc>
                          <a:spcPct val="150000"/>
                        </a:lnSpc>
                        <a:spcAft>
                          <a:spcPts val="800"/>
                        </a:spcAft>
                      </a:pPr>
                      <a:r>
                        <a:rPr lang="es-EC" sz="1100">
                          <a:effectLst/>
                        </a:rPr>
                        <a:t>Mold Star 30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Tiempo de Curado: 6 horas a temperatura ambiente – 10 minutos a 60 °C</a:t>
                      </a:r>
                      <a:endParaRPr lang="es-419" sz="1100">
                        <a:effectLst/>
                      </a:endParaRPr>
                    </a:p>
                    <a:p>
                      <a:pPr algn="ctr">
                        <a:lnSpc>
                          <a:spcPct val="150000"/>
                        </a:lnSpc>
                        <a:spcAft>
                          <a:spcPts val="800"/>
                        </a:spcAft>
                      </a:pPr>
                      <a:r>
                        <a:rPr lang="es-EC" sz="1100">
                          <a:effectLst/>
                        </a:rPr>
                        <a:t>Resistencia a la tracción: 420 psi</a:t>
                      </a:r>
                      <a:endParaRPr lang="es-419" sz="1100">
                        <a:effectLst/>
                      </a:endParaRPr>
                    </a:p>
                    <a:p>
                      <a:pPr algn="ctr">
                        <a:lnSpc>
                          <a:spcPct val="150000"/>
                        </a:lnSpc>
                        <a:spcAft>
                          <a:spcPts val="800"/>
                        </a:spcAft>
                      </a:pPr>
                      <a:r>
                        <a:rPr lang="es-EC" sz="1100">
                          <a:effectLst/>
                        </a:rPr>
                        <a:t>Elongación: 339%</a:t>
                      </a:r>
                      <a:endParaRPr lang="es-419" sz="1100">
                        <a:effectLst/>
                      </a:endParaRPr>
                    </a:p>
                    <a:p>
                      <a:pPr algn="ctr">
                        <a:lnSpc>
                          <a:spcPct val="150000"/>
                        </a:lnSpc>
                        <a:spcAft>
                          <a:spcPts val="800"/>
                        </a:spcAft>
                      </a:pPr>
                      <a:r>
                        <a:rPr lang="es-EC" sz="1100">
                          <a:effectLst/>
                        </a:rPr>
                        <a:t>Radio de Mezcla: 1A:1B</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6178326"/>
                  </a:ext>
                </a:extLst>
              </a:tr>
            </a:tbl>
          </a:graphicData>
        </a:graphic>
      </p:graphicFrame>
      <p:pic>
        <p:nvPicPr>
          <p:cNvPr id="30722" name="Imagen 18">
            <a:extLst>
              <a:ext uri="{FF2B5EF4-FFF2-40B4-BE49-F238E27FC236}">
                <a16:creationId xmlns:a16="http://schemas.microsoft.com/office/drawing/2014/main" id="{64D76236-1666-4418-AEC9-CA99ED6C1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242" y="1774897"/>
            <a:ext cx="1592792" cy="1535237"/>
          </a:xfrm>
          <a:prstGeom prst="rect">
            <a:avLst/>
          </a:prstGeom>
          <a:noFill/>
          <a:extLst>
            <a:ext uri="{909E8E84-426E-40DD-AFC4-6F175D3DCCD1}">
              <a14:hiddenFill xmlns:a14="http://schemas.microsoft.com/office/drawing/2010/main">
                <a:solidFill>
                  <a:srgbClr val="FFFFFF"/>
                </a:solidFill>
              </a14:hiddenFill>
            </a:ext>
          </a:extLst>
        </p:spPr>
      </p:pic>
      <p:pic>
        <p:nvPicPr>
          <p:cNvPr id="30721" name="Imagen 105" descr="Mold Star™ 30">
            <a:extLst>
              <a:ext uri="{FF2B5EF4-FFF2-40B4-BE49-F238E27FC236}">
                <a16:creationId xmlns:a16="http://schemas.microsoft.com/office/drawing/2014/main" id="{D07A320E-DFD9-460C-990A-DDBF43F93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3547867"/>
            <a:ext cx="17748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3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Actuador Blando (Presión de Rotura)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4C8C37FA-0E7E-406C-B180-D65B92A195D5}"/>
                  </a:ext>
                </a:extLst>
              </p:cNvPr>
              <p:cNvSpPr txBox="1"/>
              <p:nvPr/>
            </p:nvSpPr>
            <p:spPr>
              <a:xfrm>
                <a:off x="3329516" y="1842107"/>
                <a:ext cx="6100232" cy="955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i="1" smtClean="0">
                          <a:latin typeface="Cambria Math" panose="02040503050406030204" pitchFamily="18" charset="0"/>
                        </a:rPr>
                        <m:t>𝑃𝑅</m:t>
                      </m:r>
                      <m:r>
                        <a:rPr lang="es-419" i="0">
                          <a:latin typeface="Cambria Math" panose="02040503050406030204" pitchFamily="18" charset="0"/>
                        </a:rPr>
                        <m:t>=</m:t>
                      </m:r>
                      <m:f>
                        <m:fPr>
                          <m:ctrlPr>
                            <a:rPr lang="es-419" i="1">
                              <a:solidFill>
                                <a:srgbClr val="836967"/>
                              </a:solidFill>
                              <a:latin typeface="Cambria Math" panose="02040503050406030204" pitchFamily="18" charset="0"/>
                            </a:rPr>
                          </m:ctrlPr>
                        </m:fPr>
                        <m:num>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𝑅𝑒𝑠</m:t>
                              </m:r>
                            </m:e>
                            <m:sub>
                              <m:r>
                                <a:rPr lang="es-419" i="1">
                                  <a:latin typeface="Cambria Math" panose="02040503050406030204" pitchFamily="18" charset="0"/>
                                </a:rPr>
                                <m:t>𝑇𝑟𝑎𝑐𝑐𝑖</m:t>
                              </m:r>
                              <m:r>
                                <a:rPr lang="es-419" i="0">
                                  <a:latin typeface="Cambria Math" panose="02040503050406030204" pitchFamily="18" charset="0"/>
                                </a:rPr>
                                <m:t>ó</m:t>
                              </m:r>
                              <m:r>
                                <a:rPr lang="es-419" i="1">
                                  <a:latin typeface="Cambria Math" panose="02040503050406030204" pitchFamily="18" charset="0"/>
                                </a:rPr>
                                <m:t>𝑛</m:t>
                              </m:r>
                            </m:sub>
                          </m:sSub>
                          <m:r>
                            <a:rPr lang="es-419" i="0">
                              <a:latin typeface="Cambria Math" panose="02040503050406030204" pitchFamily="18" charset="0"/>
                            </a:rPr>
                            <m:t>∗</m:t>
                          </m:r>
                          <m:d>
                            <m:dPr>
                              <m:begChr m:val="["/>
                              <m:endChr m:val="]"/>
                              <m:ctrlPr>
                                <a:rPr lang="es-419" i="1">
                                  <a:latin typeface="Cambria Math" panose="02040503050406030204" pitchFamily="18" charset="0"/>
                                </a:rPr>
                              </m:ctrlPr>
                            </m:dPr>
                            <m:e>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𝑥</m:t>
                                  </m:r>
                                </m:e>
                                <m:sup>
                                  <m:r>
                                    <a:rPr lang="es-419" i="0">
                                      <a:latin typeface="Cambria Math" panose="02040503050406030204" pitchFamily="18" charset="0"/>
                                    </a:rPr>
                                    <m:t>2</m:t>
                                  </m:r>
                                </m:sup>
                              </m:sSup>
                              <m:r>
                                <a:rPr lang="es-419" i="0">
                                  <a:latin typeface="Cambria Math" panose="02040503050406030204" pitchFamily="18" charset="0"/>
                                </a:rPr>
                                <m:t>−</m:t>
                              </m:r>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𝑦</m:t>
                                  </m:r>
                                </m:e>
                                <m:sup>
                                  <m:r>
                                    <a:rPr lang="es-419" i="0">
                                      <a:latin typeface="Cambria Math" panose="02040503050406030204" pitchFamily="18" charset="0"/>
                                    </a:rPr>
                                    <m:t>2</m:t>
                                  </m:r>
                                </m:sup>
                              </m:sSup>
                            </m:e>
                          </m:d>
                        </m:num>
                        <m:den>
                          <m:r>
                            <a:rPr lang="es-419" i="0">
                              <a:latin typeface="Cambria Math" panose="02040503050406030204" pitchFamily="18" charset="0"/>
                            </a:rPr>
                            <m:t>4∗</m:t>
                          </m:r>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𝑦</m:t>
                              </m:r>
                            </m:e>
                            <m:sup>
                              <m:r>
                                <a:rPr lang="es-419" i="0">
                                  <a:latin typeface="Cambria Math" panose="02040503050406030204" pitchFamily="18" charset="0"/>
                                </a:rPr>
                                <m:t>2</m:t>
                              </m:r>
                            </m:sup>
                          </m:sSup>
                          <m:r>
                            <a:rPr lang="es-419" i="0">
                              <a:latin typeface="Cambria Math" panose="02040503050406030204" pitchFamily="18" charset="0"/>
                            </a:rPr>
                            <m:t>∗</m:t>
                          </m:r>
                          <m:d>
                            <m:dPr>
                              <m:ctrlPr>
                                <a:rPr lang="es-419" i="1">
                                  <a:solidFill>
                                    <a:srgbClr val="836967"/>
                                  </a:solidFill>
                                  <a:latin typeface="Cambria Math" panose="02040503050406030204" pitchFamily="18" charset="0"/>
                                </a:rPr>
                              </m:ctrlPr>
                            </m:dPr>
                            <m:e>
                              <m:r>
                                <a:rPr lang="es-419" i="0">
                                  <a:latin typeface="Cambria Math" panose="02040503050406030204" pitchFamily="18" charset="0"/>
                                </a:rPr>
                                <m:t>1+</m:t>
                              </m:r>
                              <m:f>
                                <m:fPr>
                                  <m:ctrlPr>
                                    <a:rPr lang="es-419" i="1">
                                      <a:solidFill>
                                        <a:srgbClr val="836967"/>
                                      </a:solidFill>
                                      <a:latin typeface="Cambria Math" panose="02040503050406030204" pitchFamily="18" charset="0"/>
                                    </a:rPr>
                                  </m:ctrlPr>
                                </m:fPr>
                                <m:num>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𝑥</m:t>
                                      </m:r>
                                    </m:e>
                                    <m:sup>
                                      <m:r>
                                        <a:rPr lang="es-419" i="0">
                                          <a:latin typeface="Cambria Math" panose="02040503050406030204" pitchFamily="18" charset="0"/>
                                        </a:rPr>
                                        <m:t>2</m:t>
                                      </m:r>
                                    </m:sup>
                                  </m:sSup>
                                </m:num>
                                <m:den>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𝑦</m:t>
                                      </m:r>
                                    </m:e>
                                    <m:sup>
                                      <m:r>
                                        <a:rPr lang="es-419" i="0">
                                          <a:latin typeface="Cambria Math" panose="02040503050406030204" pitchFamily="18" charset="0"/>
                                        </a:rPr>
                                        <m:t>2</m:t>
                                      </m:r>
                                    </m:sup>
                                  </m:sSup>
                                </m:den>
                              </m:f>
                            </m:e>
                          </m:d>
                        </m:den>
                      </m:f>
                    </m:oMath>
                  </m:oMathPara>
                </a14:m>
                <a:endParaRPr lang="es-419" dirty="0"/>
              </a:p>
            </p:txBody>
          </p:sp>
        </mc:Choice>
        <mc:Fallback xmlns="">
          <p:sp>
            <p:nvSpPr>
              <p:cNvPr id="8" name="CuadroTexto 7">
                <a:extLst>
                  <a:ext uri="{FF2B5EF4-FFF2-40B4-BE49-F238E27FC236}">
                    <a16:creationId xmlns:a16="http://schemas.microsoft.com/office/drawing/2014/main" id="{4C8C37FA-0E7E-406C-B180-D65B92A195D5}"/>
                  </a:ext>
                </a:extLst>
              </p:cNvPr>
              <p:cNvSpPr txBox="1">
                <a:spLocks noRot="1" noChangeAspect="1" noMove="1" noResize="1" noEditPoints="1" noAdjustHandles="1" noChangeArrowheads="1" noChangeShapeType="1" noTextEdit="1"/>
              </p:cNvSpPr>
              <p:nvPr/>
            </p:nvSpPr>
            <p:spPr>
              <a:xfrm>
                <a:off x="3329516" y="1842107"/>
                <a:ext cx="6100232" cy="955518"/>
              </a:xfrm>
              <a:prstGeom prst="rect">
                <a:avLst/>
              </a:prstGeom>
              <a:blipFill>
                <a:blip r:embed="rId2"/>
                <a:stretch>
                  <a:fillRect/>
                </a:stretch>
              </a:blipFill>
            </p:spPr>
            <p:txBody>
              <a:bodyPr/>
              <a:lstStyle/>
              <a:p>
                <a:r>
                  <a:rPr lang="es-419">
                    <a:noFill/>
                  </a:rPr>
                  <a:t> </a:t>
                </a:r>
              </a:p>
            </p:txBody>
          </p:sp>
        </mc:Fallback>
      </mc:AlternateContent>
      <p:sp>
        <p:nvSpPr>
          <p:cNvPr id="9" name="CuadroTexto 8">
            <a:extLst>
              <a:ext uri="{FF2B5EF4-FFF2-40B4-BE49-F238E27FC236}">
                <a16:creationId xmlns:a16="http://schemas.microsoft.com/office/drawing/2014/main" id="{0520D9C1-1728-442A-869F-C600B6E3B4EC}"/>
              </a:ext>
            </a:extLst>
          </p:cNvPr>
          <p:cNvSpPr txBox="1"/>
          <p:nvPr/>
        </p:nvSpPr>
        <p:spPr>
          <a:xfrm>
            <a:off x="5271095" y="2797625"/>
            <a:ext cx="2518238"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Ecuación de Barlow</a:t>
            </a:r>
          </a:p>
        </p:txBody>
      </p:sp>
      <p:sp>
        <p:nvSpPr>
          <p:cNvPr id="10" name="CuadroTexto 9">
            <a:extLst>
              <a:ext uri="{FF2B5EF4-FFF2-40B4-BE49-F238E27FC236}">
                <a16:creationId xmlns:a16="http://schemas.microsoft.com/office/drawing/2014/main" id="{5EDE7F0B-E046-4056-9E8B-8628CFD20511}"/>
              </a:ext>
            </a:extLst>
          </p:cNvPr>
          <p:cNvSpPr txBox="1"/>
          <p:nvPr/>
        </p:nvSpPr>
        <p:spPr>
          <a:xfrm>
            <a:off x="2937933" y="3437448"/>
            <a:ext cx="7459133" cy="1114408"/>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rPr>
              <a:t>Trabajando con una resistencia a la tracción de 420 [psi], un OD de 0.55 [in] e ID de 0.39 [in]</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0528EB64-1858-47A1-8ADF-1B568C3949BA}"/>
                  </a:ext>
                </a:extLst>
              </p:cNvPr>
              <p:cNvSpPr txBox="1"/>
              <p:nvPr/>
            </p:nvSpPr>
            <p:spPr>
              <a:xfrm>
                <a:off x="3329516" y="5007013"/>
                <a:ext cx="61002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i="1" smtClean="0">
                          <a:latin typeface="Cambria Math" panose="02040503050406030204" pitchFamily="18" charset="0"/>
                        </a:rPr>
                        <m:t>𝑃𝑅</m:t>
                      </m:r>
                      <m:r>
                        <a:rPr lang="es-419" i="0">
                          <a:latin typeface="Cambria Math" panose="02040503050406030204" pitchFamily="18" charset="0"/>
                        </a:rPr>
                        <m:t>=13.90 </m:t>
                      </m:r>
                      <m:d>
                        <m:dPr>
                          <m:begChr m:val="["/>
                          <m:endChr m:val="]"/>
                          <m:ctrlPr>
                            <a:rPr lang="es-419" i="1">
                              <a:solidFill>
                                <a:srgbClr val="836967"/>
                              </a:solidFill>
                              <a:latin typeface="Cambria Math" panose="02040503050406030204" pitchFamily="18" charset="0"/>
                            </a:rPr>
                          </m:ctrlPr>
                        </m:dPr>
                        <m:e>
                          <m:r>
                            <a:rPr lang="es-419" i="1">
                              <a:latin typeface="Cambria Math" panose="02040503050406030204" pitchFamily="18" charset="0"/>
                            </a:rPr>
                            <m:t>𝑝𝑠𝑖</m:t>
                          </m:r>
                        </m:e>
                      </m:d>
                      <m:r>
                        <a:rPr lang="es-419" i="0">
                          <a:latin typeface="Cambria Math" panose="02040503050406030204" pitchFamily="18" charset="0"/>
                        </a:rPr>
                        <m:t>=95.83 </m:t>
                      </m:r>
                      <m:d>
                        <m:dPr>
                          <m:begChr m:val="["/>
                          <m:endChr m:val="]"/>
                          <m:ctrlPr>
                            <a:rPr lang="es-419" i="1">
                              <a:solidFill>
                                <a:srgbClr val="836967"/>
                              </a:solidFill>
                              <a:latin typeface="Cambria Math" panose="02040503050406030204" pitchFamily="18" charset="0"/>
                            </a:rPr>
                          </m:ctrlPr>
                        </m:dPr>
                        <m:e>
                          <m:r>
                            <a:rPr lang="es-419" i="1">
                              <a:latin typeface="Cambria Math" panose="02040503050406030204" pitchFamily="18" charset="0"/>
                            </a:rPr>
                            <m:t>𝐾𝑃𝑎</m:t>
                          </m:r>
                        </m:e>
                      </m:d>
                      <m:r>
                        <a:rPr lang="es-419" i="0">
                          <a:latin typeface="Cambria Math" panose="02040503050406030204" pitchFamily="18" charset="0"/>
                        </a:rPr>
                        <m:t>=0.96 </m:t>
                      </m:r>
                      <m:d>
                        <m:dPr>
                          <m:begChr m:val="["/>
                          <m:endChr m:val="]"/>
                          <m:ctrlPr>
                            <a:rPr lang="es-419" i="1">
                              <a:latin typeface="Cambria Math" panose="02040503050406030204" pitchFamily="18" charset="0"/>
                            </a:rPr>
                          </m:ctrlPr>
                        </m:dPr>
                        <m:e>
                          <m:r>
                            <a:rPr lang="es-419" i="1">
                              <a:latin typeface="Cambria Math" panose="02040503050406030204" pitchFamily="18" charset="0"/>
                            </a:rPr>
                            <m:t>𝑏𝑎𝑟</m:t>
                          </m:r>
                        </m:e>
                      </m:d>
                    </m:oMath>
                  </m:oMathPara>
                </a14:m>
                <a:endParaRPr lang="es-419" dirty="0"/>
              </a:p>
            </p:txBody>
          </p:sp>
        </mc:Choice>
        <mc:Fallback xmlns="">
          <p:sp>
            <p:nvSpPr>
              <p:cNvPr id="12" name="CuadroTexto 11">
                <a:extLst>
                  <a:ext uri="{FF2B5EF4-FFF2-40B4-BE49-F238E27FC236}">
                    <a16:creationId xmlns:a16="http://schemas.microsoft.com/office/drawing/2014/main" id="{0528EB64-1858-47A1-8ADF-1B568C3949BA}"/>
                  </a:ext>
                </a:extLst>
              </p:cNvPr>
              <p:cNvSpPr txBox="1">
                <a:spLocks noRot="1" noChangeAspect="1" noMove="1" noResize="1" noEditPoints="1" noAdjustHandles="1" noChangeArrowheads="1" noChangeShapeType="1" noTextEdit="1"/>
              </p:cNvSpPr>
              <p:nvPr/>
            </p:nvSpPr>
            <p:spPr>
              <a:xfrm>
                <a:off x="3329516" y="5007013"/>
                <a:ext cx="6100232" cy="369332"/>
              </a:xfrm>
              <a:prstGeom prst="rect">
                <a:avLst/>
              </a:prstGeom>
              <a:blipFill>
                <a:blip r:embed="rId3"/>
                <a:stretch>
                  <a:fillRect b="-13115"/>
                </a:stretch>
              </a:blipFill>
            </p:spPr>
            <p:txBody>
              <a:bodyPr/>
              <a:lstStyle/>
              <a:p>
                <a:r>
                  <a:rPr lang="es-419">
                    <a:noFill/>
                  </a:rPr>
                  <a:t> </a:t>
                </a:r>
              </a:p>
            </p:txBody>
          </p:sp>
        </mc:Fallback>
      </mc:AlternateContent>
    </p:spTree>
    <p:extLst>
      <p:ext uri="{BB962C8B-B14F-4D97-AF65-F5344CB8AC3E}">
        <p14:creationId xmlns:p14="http://schemas.microsoft.com/office/powerpoint/2010/main" val="226801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854201" y="-15118"/>
            <a:ext cx="10236200" cy="1346897"/>
          </a:xfrm>
        </p:spPr>
        <p:txBody>
          <a:bodyPr/>
          <a:lstStyle/>
          <a:p>
            <a:r>
              <a:rPr lang="es-MX" dirty="0"/>
              <a:t>Hardware Mecánico: Sistema Neumático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D54D1474-1C62-4A5F-AE3B-AC0ED356EE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3539" y="1331779"/>
            <a:ext cx="4783455" cy="5325745"/>
          </a:xfrm>
          <a:prstGeom prst="rect">
            <a:avLst/>
          </a:prstGeom>
          <a:noFill/>
          <a:ln>
            <a:noFill/>
          </a:ln>
        </p:spPr>
      </p:pic>
    </p:spTree>
    <p:extLst>
      <p:ext uri="{BB962C8B-B14F-4D97-AF65-F5344CB8AC3E}">
        <p14:creationId xmlns:p14="http://schemas.microsoft.com/office/powerpoint/2010/main" val="112764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854201" y="-15118"/>
            <a:ext cx="10236200" cy="1346897"/>
          </a:xfrm>
        </p:spPr>
        <p:txBody>
          <a:bodyPr/>
          <a:lstStyle/>
          <a:p>
            <a:r>
              <a:rPr lang="es-MX" dirty="0"/>
              <a:t>Hardware Mecánico: Sistema Neumático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D57E1F1F-0810-4F3A-99EC-D64897809129}"/>
              </a:ext>
            </a:extLst>
          </p:cNvPr>
          <p:cNvGraphicFramePr>
            <a:graphicFrameLocks noGrp="1"/>
          </p:cNvGraphicFramePr>
          <p:nvPr>
            <p:extLst>
              <p:ext uri="{D42A27DB-BD31-4B8C-83A1-F6EECF244321}">
                <p14:modId xmlns:p14="http://schemas.microsoft.com/office/powerpoint/2010/main" val="3563165582"/>
              </p:ext>
            </p:extLst>
          </p:nvPr>
        </p:nvGraphicFramePr>
        <p:xfrm>
          <a:off x="2235200" y="1358900"/>
          <a:ext cx="8771466" cy="3436494"/>
        </p:xfrm>
        <a:graphic>
          <a:graphicData uri="http://schemas.openxmlformats.org/drawingml/2006/table">
            <a:tbl>
              <a:tblPr firstRow="1" firstCol="1" bandRow="1">
                <a:tableStyleId>{5C22544A-7EE6-4342-B048-85BDC9FD1C3A}</a:tableStyleId>
              </a:tblPr>
              <a:tblGrid>
                <a:gridCol w="990600">
                  <a:extLst>
                    <a:ext uri="{9D8B030D-6E8A-4147-A177-3AD203B41FA5}">
                      <a16:colId xmlns:a16="http://schemas.microsoft.com/office/drawing/2014/main" val="272668854"/>
                    </a:ext>
                  </a:extLst>
                </a:gridCol>
                <a:gridCol w="2023533">
                  <a:extLst>
                    <a:ext uri="{9D8B030D-6E8A-4147-A177-3AD203B41FA5}">
                      <a16:colId xmlns:a16="http://schemas.microsoft.com/office/drawing/2014/main" val="2966005722"/>
                    </a:ext>
                  </a:extLst>
                </a:gridCol>
                <a:gridCol w="2794000">
                  <a:extLst>
                    <a:ext uri="{9D8B030D-6E8A-4147-A177-3AD203B41FA5}">
                      <a16:colId xmlns:a16="http://schemas.microsoft.com/office/drawing/2014/main" val="3435681469"/>
                    </a:ext>
                  </a:extLst>
                </a:gridCol>
                <a:gridCol w="2963333">
                  <a:extLst>
                    <a:ext uri="{9D8B030D-6E8A-4147-A177-3AD203B41FA5}">
                      <a16:colId xmlns:a16="http://schemas.microsoft.com/office/drawing/2014/main" val="2667591372"/>
                    </a:ext>
                  </a:extLst>
                </a:gridCol>
              </a:tblGrid>
              <a:tr h="622300">
                <a:tc>
                  <a:txBody>
                    <a:bodyPr/>
                    <a:lstStyle/>
                    <a:p>
                      <a:pPr algn="ctr">
                        <a:lnSpc>
                          <a:spcPct val="150000"/>
                        </a:lnSpc>
                        <a:spcAft>
                          <a:spcPts val="800"/>
                        </a:spcAft>
                      </a:pPr>
                      <a:r>
                        <a:rPr lang="es-EC" sz="1400" dirty="0">
                          <a:effectLst/>
                        </a:rPr>
                        <a:t> </a:t>
                      </a:r>
                      <a:endParaRPr lang="es-419"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tc>
                <a:tc>
                  <a:txBody>
                    <a:bodyPr/>
                    <a:lstStyle/>
                    <a:p>
                      <a:pPr algn="ctr">
                        <a:lnSpc>
                          <a:spcPct val="150000"/>
                        </a:lnSpc>
                        <a:spcAft>
                          <a:spcPts val="800"/>
                        </a:spcAft>
                      </a:pPr>
                      <a:r>
                        <a:rPr lang="es-EC" sz="1400">
                          <a:effectLst/>
                        </a:rPr>
                        <a:t>Denominación</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algn="ctr">
                        <a:lnSpc>
                          <a:spcPct val="150000"/>
                        </a:lnSpc>
                        <a:spcAft>
                          <a:spcPts val="800"/>
                        </a:spcAft>
                      </a:pPr>
                      <a:r>
                        <a:rPr lang="es-EC" sz="1400">
                          <a:effectLst/>
                        </a:rPr>
                        <a:t>Especificaciones</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algn="ctr">
                        <a:lnSpc>
                          <a:spcPct val="150000"/>
                        </a:lnSpc>
                        <a:spcAft>
                          <a:spcPts val="800"/>
                        </a:spcAft>
                      </a:pPr>
                      <a:r>
                        <a:rPr lang="es-EC" sz="1400">
                          <a:effectLst/>
                        </a:rPr>
                        <a:t>Ilustración</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extLst>
                  <a:ext uri="{0D108BD9-81ED-4DB2-BD59-A6C34878D82A}">
                    <a16:rowId xmlns:a16="http://schemas.microsoft.com/office/drawing/2014/main" val="2710480591"/>
                  </a:ext>
                </a:extLst>
              </a:tr>
              <a:tr h="1458963">
                <a:tc rowSpan="2">
                  <a:txBody>
                    <a:bodyPr/>
                    <a:lstStyle/>
                    <a:p>
                      <a:pPr marL="71755" marR="71755" algn="ctr">
                        <a:lnSpc>
                          <a:spcPct val="150000"/>
                        </a:lnSpc>
                        <a:spcAft>
                          <a:spcPts val="800"/>
                        </a:spcAft>
                      </a:pPr>
                      <a:r>
                        <a:rPr lang="es-EC" sz="1400" dirty="0">
                          <a:effectLst/>
                        </a:rPr>
                        <a:t>Control Proporcional mediante un Regulador (Válvula) Proporcional de Presión</a:t>
                      </a:r>
                      <a:endParaRPr lang="es-419"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vert="vert270" anchor="ctr"/>
                </a:tc>
                <a:tc>
                  <a:txBody>
                    <a:bodyPr/>
                    <a:lstStyle/>
                    <a:p>
                      <a:pPr algn="ctr">
                        <a:lnSpc>
                          <a:spcPct val="150000"/>
                        </a:lnSpc>
                        <a:spcAft>
                          <a:spcPts val="800"/>
                        </a:spcAft>
                      </a:pPr>
                      <a:r>
                        <a:rPr lang="es-EC" sz="1400">
                          <a:effectLst/>
                        </a:rPr>
                        <a:t>Compresor de Aire</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marL="342900" lvl="0" indent="-342900">
                        <a:lnSpc>
                          <a:spcPct val="150000"/>
                        </a:lnSpc>
                        <a:buFont typeface="Symbol" panose="05050102010706020507" pitchFamily="18" charset="2"/>
                        <a:buChar char=""/>
                      </a:pPr>
                      <a:r>
                        <a:rPr lang="es-EC" sz="1400">
                          <a:effectLst/>
                        </a:rPr>
                        <a:t>Fuente de alimentación: 12 V DC</a:t>
                      </a:r>
                      <a:endParaRPr lang="es-419" sz="1400">
                        <a:effectLst/>
                      </a:endParaRPr>
                    </a:p>
                    <a:p>
                      <a:pPr marL="342900" lvl="0" indent="-342900">
                        <a:lnSpc>
                          <a:spcPct val="150000"/>
                        </a:lnSpc>
                        <a:buFont typeface="Symbol" panose="05050102010706020507" pitchFamily="18" charset="2"/>
                        <a:buChar char=""/>
                      </a:pPr>
                      <a:r>
                        <a:rPr lang="es-EC" sz="1400">
                          <a:effectLst/>
                        </a:rPr>
                        <a:t>Corriente: 10 A</a:t>
                      </a:r>
                      <a:endParaRPr lang="es-419" sz="1400">
                        <a:effectLst/>
                      </a:endParaRPr>
                    </a:p>
                    <a:p>
                      <a:pPr marL="342900" lvl="0" indent="-342900">
                        <a:lnSpc>
                          <a:spcPct val="150000"/>
                        </a:lnSpc>
                        <a:buFont typeface="Symbol" panose="05050102010706020507" pitchFamily="18" charset="2"/>
                        <a:buChar char=""/>
                      </a:pPr>
                      <a:r>
                        <a:rPr lang="es-EC" sz="1400">
                          <a:effectLst/>
                        </a:rPr>
                        <a:t>Presión Máxima: 140 psi</a:t>
                      </a:r>
                      <a:endParaRPr lang="es-419" sz="1400">
                        <a:effectLst/>
                      </a:endParaRPr>
                    </a:p>
                    <a:p>
                      <a:pPr marL="342900" lvl="0" indent="-342900">
                        <a:lnSpc>
                          <a:spcPct val="150000"/>
                        </a:lnSpc>
                        <a:spcAft>
                          <a:spcPts val="800"/>
                        </a:spcAft>
                        <a:buFont typeface="Symbol" panose="05050102010706020507" pitchFamily="18" charset="2"/>
                        <a:buChar char=""/>
                      </a:pPr>
                      <a:r>
                        <a:rPr lang="es-EC" sz="1400">
                          <a:effectLst/>
                        </a:rPr>
                        <a:t>Flujo Máximo: 35 l/min</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algn="ctr">
                        <a:lnSpc>
                          <a:spcPct val="150000"/>
                        </a:lnSpc>
                        <a:spcAft>
                          <a:spcPts val="800"/>
                        </a:spcAft>
                      </a:pP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7527" marR="67527" marT="0" marB="0" anchor="ctr"/>
                </a:tc>
                <a:extLst>
                  <a:ext uri="{0D108BD9-81ED-4DB2-BD59-A6C34878D82A}">
                    <a16:rowId xmlns:a16="http://schemas.microsoft.com/office/drawing/2014/main" val="1892455159"/>
                  </a:ext>
                </a:extLst>
              </a:tr>
              <a:tr h="1211363">
                <a:tc vMerge="1">
                  <a:txBody>
                    <a:bodyPr/>
                    <a:lstStyle/>
                    <a:p>
                      <a:endParaRPr lang="es-419"/>
                    </a:p>
                  </a:txBody>
                  <a:tcPr/>
                </a:tc>
                <a:tc>
                  <a:txBody>
                    <a:bodyPr/>
                    <a:lstStyle/>
                    <a:p>
                      <a:pPr algn="ctr">
                        <a:lnSpc>
                          <a:spcPct val="150000"/>
                        </a:lnSpc>
                        <a:spcAft>
                          <a:spcPts val="800"/>
                        </a:spcAft>
                      </a:pPr>
                      <a:r>
                        <a:rPr lang="es-419" sz="1400">
                          <a:effectLst/>
                        </a:rPr>
                        <a:t>Válvula Reguladora de Presión ITV2050-01F3BN2</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marL="342900" lvl="0" indent="-342900">
                        <a:lnSpc>
                          <a:spcPct val="150000"/>
                        </a:lnSpc>
                        <a:buFont typeface="Symbol" panose="05050102010706020507" pitchFamily="18" charset="2"/>
                        <a:buChar char=""/>
                      </a:pPr>
                      <a:r>
                        <a:rPr lang="es-EC" sz="1400">
                          <a:effectLst/>
                        </a:rPr>
                        <a:t>Alimentación: 24V DC</a:t>
                      </a:r>
                      <a:endParaRPr lang="es-419" sz="1400">
                        <a:effectLst/>
                      </a:endParaRPr>
                    </a:p>
                    <a:p>
                      <a:pPr marL="342900" lvl="0" indent="-342900">
                        <a:lnSpc>
                          <a:spcPct val="150000"/>
                        </a:lnSpc>
                        <a:buFont typeface="Symbol" panose="05050102010706020507" pitchFamily="18" charset="2"/>
                        <a:buChar char=""/>
                      </a:pPr>
                      <a:r>
                        <a:rPr lang="en-US" sz="1400">
                          <a:effectLst/>
                        </a:rPr>
                        <a:t>Corriente: 0.12 A</a:t>
                      </a:r>
                      <a:endParaRPr lang="es-419" sz="1400">
                        <a:effectLst/>
                      </a:endParaRPr>
                    </a:p>
                    <a:p>
                      <a:pPr marL="342900" lvl="0" indent="-342900">
                        <a:lnSpc>
                          <a:spcPct val="150000"/>
                        </a:lnSpc>
                        <a:buFont typeface="Symbol" panose="05050102010706020507" pitchFamily="18" charset="2"/>
                        <a:buChar char=""/>
                      </a:pPr>
                      <a:r>
                        <a:rPr lang="en-US" sz="1400">
                          <a:effectLst/>
                        </a:rPr>
                        <a:t>Entrada: 4 – 20 mA DC</a:t>
                      </a:r>
                      <a:endParaRPr lang="es-419" sz="1400">
                        <a:effectLst/>
                      </a:endParaRPr>
                    </a:p>
                    <a:p>
                      <a:pPr marL="342900" lvl="0" indent="-342900">
                        <a:lnSpc>
                          <a:spcPct val="150000"/>
                        </a:lnSpc>
                        <a:spcAft>
                          <a:spcPts val="800"/>
                        </a:spcAft>
                        <a:buFont typeface="Symbol" panose="05050102010706020507" pitchFamily="18" charset="2"/>
                        <a:buChar char=""/>
                      </a:pPr>
                      <a:r>
                        <a:rPr lang="en-US" sz="1400">
                          <a:effectLst/>
                        </a:rPr>
                        <a:t>Salida: 0.005 – 0.9 MPa</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7527" marR="67527" marT="0" marB="0" anchor="ctr"/>
                </a:tc>
                <a:tc>
                  <a:txBody>
                    <a:bodyPr/>
                    <a:lstStyle/>
                    <a:p>
                      <a:pPr algn="ctr">
                        <a:lnSpc>
                          <a:spcPct val="150000"/>
                        </a:lnSpc>
                        <a:spcAft>
                          <a:spcPts val="800"/>
                        </a:spcAft>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7527" marR="67527" marT="0" marB="0" anchor="ctr"/>
                </a:tc>
                <a:extLst>
                  <a:ext uri="{0D108BD9-81ED-4DB2-BD59-A6C34878D82A}">
                    <a16:rowId xmlns:a16="http://schemas.microsoft.com/office/drawing/2014/main" val="1118168328"/>
                  </a:ext>
                </a:extLst>
              </a:tr>
            </a:tbl>
          </a:graphicData>
        </a:graphic>
      </p:graphicFrame>
      <p:pic>
        <p:nvPicPr>
          <p:cNvPr id="26626" name="Imagen 78">
            <a:extLst>
              <a:ext uri="{FF2B5EF4-FFF2-40B4-BE49-F238E27FC236}">
                <a16:creationId xmlns:a16="http://schemas.microsoft.com/office/drawing/2014/main" id="{12CD636D-53DE-4D2A-8E6F-B82951396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912" y="2092476"/>
            <a:ext cx="1447800" cy="1089025"/>
          </a:xfrm>
          <a:prstGeom prst="rect">
            <a:avLst/>
          </a:prstGeom>
          <a:noFill/>
          <a:extLst>
            <a:ext uri="{909E8E84-426E-40DD-AFC4-6F175D3DCCD1}">
              <a14:hiddenFill xmlns:a14="http://schemas.microsoft.com/office/drawing/2010/main">
                <a:solidFill>
                  <a:srgbClr val="FFFFFF"/>
                </a:solidFill>
              </a14:hiddenFill>
            </a:ext>
          </a:extLst>
        </p:spPr>
      </p:pic>
      <p:pic>
        <p:nvPicPr>
          <p:cNvPr id="26625" name="Imagen 51">
            <a:extLst>
              <a:ext uri="{FF2B5EF4-FFF2-40B4-BE49-F238E27FC236}">
                <a16:creationId xmlns:a16="http://schemas.microsoft.com/office/drawing/2014/main" id="{02428445-761D-411A-8433-70FD06A44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824" y="3332221"/>
            <a:ext cx="815975" cy="147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21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64420" y="-98116"/>
            <a:ext cx="7315200" cy="1346897"/>
          </a:xfrm>
        </p:spPr>
        <p:txBody>
          <a:bodyPr/>
          <a:lstStyle/>
          <a:p>
            <a:r>
              <a:rPr lang="es-MX" dirty="0"/>
              <a:t>Hardware Mecánico: Muñeca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F2CDE75D-9116-4220-9516-0F1DD96B007E}"/>
              </a:ext>
            </a:extLst>
          </p:cNvPr>
          <p:cNvPicPr>
            <a:picLocks noChangeAspect="1"/>
          </p:cNvPicPr>
          <p:nvPr/>
        </p:nvPicPr>
        <p:blipFill rotWithShape="1">
          <a:blip r:embed="rId2">
            <a:extLst>
              <a:ext uri="{28A0092B-C50C-407E-A947-70E740481C1C}">
                <a14:useLocalDpi xmlns:a14="http://schemas.microsoft.com/office/drawing/2010/main" val="0"/>
              </a:ext>
            </a:extLst>
          </a:blip>
          <a:srcRect l="18751" t="23736" r="38332" b="11122"/>
          <a:stretch/>
        </p:blipFill>
        <p:spPr bwMode="auto">
          <a:xfrm>
            <a:off x="3886201" y="1248781"/>
            <a:ext cx="5781687" cy="46210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64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3267598" cy="4412417"/>
          </a:xfrm>
        </p:spPr>
        <p:txBody>
          <a:bodyPr>
            <a:noAutofit/>
          </a:bodyPr>
          <a:lstStyle/>
          <a:p>
            <a:pPr>
              <a:lnSpc>
                <a:spcPct val="100000"/>
              </a:lnSpc>
              <a:buClr>
                <a:srgbClr val="549E39"/>
              </a:buClr>
              <a:defRPr/>
            </a:pPr>
            <a:r>
              <a:rPr lang="es-ES" sz="2400" dirty="0">
                <a:solidFill>
                  <a:schemeClr val="tx1"/>
                </a:solidFill>
              </a:rPr>
              <a:t>Introducción</a:t>
            </a:r>
            <a:endParaRPr lang="es-MX" sz="2400" dirty="0">
              <a:solidFill>
                <a:schemeClr val="tx1"/>
              </a:solidFill>
            </a:endParaRPr>
          </a:p>
          <a:p>
            <a:r>
              <a:rPr lang="es-MX" sz="2400" dirty="0">
                <a:solidFill>
                  <a:schemeClr val="tx1"/>
                </a:solidFill>
              </a:rPr>
              <a:t>Investigación previa</a:t>
            </a:r>
          </a:p>
          <a:p>
            <a:r>
              <a:rPr lang="es-MX" sz="2400" dirty="0">
                <a:solidFill>
                  <a:schemeClr val="tx1"/>
                </a:solidFill>
              </a:rPr>
              <a:t>Metodología</a:t>
            </a:r>
          </a:p>
          <a:p>
            <a:r>
              <a:rPr lang="es-MX" sz="2400" dirty="0">
                <a:solidFill>
                  <a:schemeClr val="tx1"/>
                </a:solidFill>
                <a:cs typeface="Times New Roman" panose="02020603050405020304" pitchFamily="18" charset="0"/>
              </a:rPr>
              <a:t>Diseño y Construcción</a:t>
            </a:r>
            <a:endParaRPr lang="es-MX" sz="2400" dirty="0">
              <a:solidFill>
                <a:schemeClr val="tx1"/>
              </a:solidFill>
            </a:endParaRPr>
          </a:p>
          <a:p>
            <a:r>
              <a:rPr lang="es-MX" sz="2400" dirty="0">
                <a:solidFill>
                  <a:schemeClr val="tx1"/>
                </a:solidFill>
              </a:rPr>
              <a:t>Pruebas y Resultados</a:t>
            </a:r>
          </a:p>
          <a:p>
            <a:r>
              <a:rPr lang="es-MX" sz="2400" dirty="0">
                <a:solidFill>
                  <a:schemeClr val="tx1"/>
                </a:solidFill>
              </a:rPr>
              <a:t>Conclusiones</a:t>
            </a:r>
          </a:p>
          <a:p>
            <a:r>
              <a:rPr lang="es-MX" sz="2400" dirty="0">
                <a:solidFill>
                  <a:schemeClr val="tx1"/>
                </a:solidFill>
              </a:rPr>
              <a:t>Recomendaciones</a:t>
            </a:r>
          </a:p>
          <a:p>
            <a:r>
              <a:rPr lang="es-MX" sz="2400" dirty="0">
                <a:solidFill>
                  <a:schemeClr val="tx1"/>
                </a:solidFill>
              </a:rPr>
              <a:t>Trabajos futuros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64420" y="0"/>
            <a:ext cx="7315200" cy="1346897"/>
          </a:xfrm>
        </p:spPr>
        <p:txBody>
          <a:bodyPr/>
          <a:lstStyle/>
          <a:p>
            <a:r>
              <a:rPr lang="es-MX" dirty="0"/>
              <a:t>Hardware Mecánico: Muñeca (Mecanismo)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B326DB7B-42A9-40EE-8629-836D4DD91C1F}"/>
              </a:ext>
            </a:extLst>
          </p:cNvPr>
          <p:cNvPicPr>
            <a:picLocks noChangeAspect="1"/>
          </p:cNvPicPr>
          <p:nvPr/>
        </p:nvPicPr>
        <p:blipFill>
          <a:blip r:embed="rId2"/>
          <a:stretch>
            <a:fillRect/>
          </a:stretch>
        </p:blipFill>
        <p:spPr>
          <a:xfrm>
            <a:off x="2317364" y="3137787"/>
            <a:ext cx="3063748" cy="2791415"/>
          </a:xfrm>
          <a:prstGeom prst="rect">
            <a:avLst/>
          </a:prstGeom>
        </p:spPr>
      </p:pic>
      <p:sp>
        <p:nvSpPr>
          <p:cNvPr id="8" name="CuadroTexto 7">
            <a:extLst>
              <a:ext uri="{FF2B5EF4-FFF2-40B4-BE49-F238E27FC236}">
                <a16:creationId xmlns:a16="http://schemas.microsoft.com/office/drawing/2014/main" id="{70B12A5C-0630-45D9-B668-DE937E4DCAD0}"/>
              </a:ext>
            </a:extLst>
          </p:cNvPr>
          <p:cNvSpPr txBox="1"/>
          <p:nvPr/>
        </p:nvSpPr>
        <p:spPr>
          <a:xfrm>
            <a:off x="8002210" y="1502781"/>
            <a:ext cx="1531874" cy="560410"/>
          </a:xfrm>
          <a:prstGeom prst="rect">
            <a:avLst/>
          </a:prstGeom>
          <a:noFill/>
        </p:spPr>
        <p:txBody>
          <a:bodyPr wrap="square">
            <a:spAutoFit/>
          </a:bodyPr>
          <a:lstStyle/>
          <a:p>
            <a:pPr lvl="0">
              <a:lnSpc>
                <a:spcPct val="200000"/>
              </a:lnSpc>
              <a:spcAft>
                <a:spcPts val="800"/>
              </a:spcAft>
            </a:pPr>
            <a:r>
              <a:rPr lang="es-EC" b="1" dirty="0">
                <a:latin typeface="Arial" panose="020B0604020202020204" pitchFamily="34" charset="0"/>
                <a:ea typeface="Calibri" panose="020F0502020204030204" pitchFamily="34" charset="0"/>
                <a:cs typeface="Times New Roman" panose="02020603050405020304" pitchFamily="18" charset="0"/>
              </a:rPr>
              <a:t>Ecuaciones</a:t>
            </a:r>
          </a:p>
        </p:txBody>
      </p:sp>
      <mc:AlternateContent xmlns:mc="http://schemas.openxmlformats.org/markup-compatibility/2006">
        <mc:Choice xmlns:a14="http://schemas.microsoft.com/office/drawing/2010/main" Requires="a14">
          <p:graphicFrame>
            <p:nvGraphicFramePr>
              <p:cNvPr id="3" name="Tabla 2">
                <a:extLst>
                  <a:ext uri="{FF2B5EF4-FFF2-40B4-BE49-F238E27FC236}">
                    <a16:creationId xmlns:a16="http://schemas.microsoft.com/office/drawing/2014/main" id="{096ABDA6-6F0F-40A9-8A68-B10A909ED559}"/>
                  </a:ext>
                </a:extLst>
              </p:cNvPr>
              <p:cNvGraphicFramePr>
                <a:graphicFrameLocks noGrp="1"/>
              </p:cNvGraphicFramePr>
              <p:nvPr>
                <p:extLst>
                  <p:ext uri="{D42A27DB-BD31-4B8C-83A1-F6EECF244321}">
                    <p14:modId xmlns:p14="http://schemas.microsoft.com/office/powerpoint/2010/main" val="162189718"/>
                  </p:ext>
                </p:extLst>
              </p:nvPr>
            </p:nvGraphicFramePr>
            <p:xfrm>
              <a:off x="7854700" y="2389499"/>
              <a:ext cx="1826895" cy="1605153"/>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1363135829"/>
                        </a:ext>
                      </a:extLst>
                    </a:gridCol>
                  </a:tblGrid>
                  <a:tr h="0">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419" sz="1100">
                                        <a:effectLst/>
                                      </a:rPr>
                                    </m:ctrlPr>
                                  </m:sSubPr>
                                  <m:e>
                                    <m:r>
                                      <a:rPr lang="es-ES" sz="1100">
                                        <a:effectLst/>
                                      </a:rPr>
                                      <m:t>𝑣</m:t>
                                    </m:r>
                                  </m:e>
                                  <m:sub>
                                    <m:r>
                                      <a:rPr lang="es-ES" sz="1100">
                                        <a:effectLst/>
                                      </a:rPr>
                                      <m:t>𝑎</m:t>
                                    </m:r>
                                  </m:sub>
                                </m:sSub>
                                <m:r>
                                  <a:rPr lang="es-ES" sz="1100">
                                    <a:effectLst/>
                                  </a:rPr>
                                  <m:t>=</m:t>
                                </m:r>
                                <m:sSub>
                                  <m:sSubPr>
                                    <m:ctrlPr>
                                      <a:rPr lang="es-419" sz="1100">
                                        <a:effectLst/>
                                      </a:rPr>
                                    </m:ctrlPr>
                                  </m:sSubPr>
                                  <m:e>
                                    <m:r>
                                      <a:rPr lang="es-ES" sz="1100">
                                        <a:effectLst/>
                                      </a:rPr>
                                      <m:t>𝑣</m:t>
                                    </m:r>
                                  </m:e>
                                  <m:sub>
                                    <m:r>
                                      <a:rPr lang="es-ES" sz="1100">
                                        <a:effectLst/>
                                      </a:rPr>
                                      <m:t>𝑏</m:t>
                                    </m:r>
                                  </m:sub>
                                </m:sSub>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7223352"/>
                      </a:ext>
                    </a:extLst>
                  </a:tr>
                  <a:tr h="0">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f>
                                  <m:fPr>
                                    <m:ctrlPr>
                                      <a:rPr lang="es-419" sz="1100">
                                        <a:effectLst/>
                                      </a:rPr>
                                    </m:ctrlPr>
                                  </m:fPr>
                                  <m:num>
                                    <m:r>
                                      <a:rPr lang="es-ES" sz="1100">
                                        <a:effectLst/>
                                      </a:rPr>
                                      <m:t>∆</m:t>
                                    </m:r>
                                    <m:sSub>
                                      <m:sSubPr>
                                        <m:ctrlPr>
                                          <a:rPr lang="es-419" sz="1100">
                                            <a:effectLst/>
                                          </a:rPr>
                                        </m:ctrlPr>
                                      </m:sSubPr>
                                      <m:e>
                                        <m:r>
                                          <a:rPr lang="es-ES" sz="1100">
                                            <a:effectLst/>
                                          </a:rPr>
                                          <m:t>𝑥</m:t>
                                        </m:r>
                                      </m:e>
                                      <m:sub>
                                        <m:r>
                                          <a:rPr lang="es-ES" sz="1100">
                                            <a:effectLst/>
                                          </a:rPr>
                                          <m:t>𝑎</m:t>
                                        </m:r>
                                      </m:sub>
                                    </m:sSub>
                                  </m:num>
                                  <m:den>
                                    <m:r>
                                      <a:rPr lang="es-ES" sz="1100">
                                        <a:effectLst/>
                                      </a:rPr>
                                      <m:t>∆</m:t>
                                    </m:r>
                                    <m:r>
                                      <a:rPr lang="es-ES" sz="1100">
                                        <a:effectLst/>
                                      </a:rPr>
                                      <m:t>𝑡</m:t>
                                    </m:r>
                                  </m:den>
                                </m:f>
                                <m:r>
                                  <a:rPr lang="es-ES" sz="1100">
                                    <a:effectLst/>
                                  </a:rPr>
                                  <m:t>=</m:t>
                                </m:r>
                                <m:f>
                                  <m:fPr>
                                    <m:ctrlPr>
                                      <a:rPr lang="es-419" sz="1100">
                                        <a:effectLst/>
                                      </a:rPr>
                                    </m:ctrlPr>
                                  </m:fPr>
                                  <m:num>
                                    <m:r>
                                      <a:rPr lang="es-ES" sz="1100">
                                        <a:effectLst/>
                                      </a:rPr>
                                      <m:t>∆</m:t>
                                    </m:r>
                                    <m:sSub>
                                      <m:sSubPr>
                                        <m:ctrlPr>
                                          <a:rPr lang="es-419" sz="1100">
                                            <a:effectLst/>
                                          </a:rPr>
                                        </m:ctrlPr>
                                      </m:sSubPr>
                                      <m:e>
                                        <m:r>
                                          <a:rPr lang="es-ES" sz="1100">
                                            <a:effectLst/>
                                          </a:rPr>
                                          <m:t>𝑥</m:t>
                                        </m:r>
                                      </m:e>
                                      <m:sub>
                                        <m:r>
                                          <a:rPr lang="es-ES" sz="1100">
                                            <a:effectLst/>
                                          </a:rPr>
                                          <m:t>𝑏</m:t>
                                        </m:r>
                                      </m:sub>
                                    </m:sSub>
                                  </m:num>
                                  <m:den>
                                    <m:r>
                                      <a:rPr lang="es-ES" sz="1100">
                                        <a:effectLst/>
                                      </a:rPr>
                                      <m:t>∆</m:t>
                                    </m:r>
                                    <m:r>
                                      <a:rPr lang="es-ES" sz="1100">
                                        <a:effectLst/>
                                      </a:rPr>
                                      <m:t>𝑡</m:t>
                                    </m:r>
                                  </m:den>
                                </m:f>
                              </m:oMath>
                            </m:oMathPara>
                          </a14:m>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6143348"/>
                      </a:ext>
                    </a:extLst>
                  </a:tr>
                  <a:tr h="0">
                    <a:tc>
                      <a:txBody>
                        <a:bodyPr/>
                        <a:lstStyle/>
                        <a:p>
                          <a:pP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rPr>
                                  <m:t>∆</m:t>
                                </m:r>
                                <m:sSub>
                                  <m:sSubPr>
                                    <m:ctrlPr>
                                      <a:rPr lang="es-419" sz="1100">
                                        <a:effectLst/>
                                      </a:rPr>
                                    </m:ctrlPr>
                                  </m:sSubPr>
                                  <m:e>
                                    <m:r>
                                      <a:rPr lang="es-ES" sz="1100">
                                        <a:effectLst/>
                                      </a:rPr>
                                      <m:t>𝑥</m:t>
                                    </m:r>
                                  </m:e>
                                  <m:sub>
                                    <m:r>
                                      <a:rPr lang="es-ES" sz="1100">
                                        <a:effectLst/>
                                      </a:rPr>
                                      <m:t>𝑎</m:t>
                                    </m:r>
                                  </m:sub>
                                </m:sSub>
                                <m:r>
                                  <a:rPr lang="es-ES" sz="1100">
                                    <a:effectLst/>
                                  </a:rPr>
                                  <m:t>=∆</m:t>
                                </m:r>
                                <m:sSub>
                                  <m:sSubPr>
                                    <m:ctrlPr>
                                      <a:rPr lang="es-419" sz="1100">
                                        <a:effectLst/>
                                      </a:rPr>
                                    </m:ctrlPr>
                                  </m:sSubPr>
                                  <m:e>
                                    <m:r>
                                      <a:rPr lang="es-ES" sz="1100">
                                        <a:effectLst/>
                                      </a:rPr>
                                      <m:t>𝑥</m:t>
                                    </m:r>
                                  </m:e>
                                  <m:sub>
                                    <m:r>
                                      <a:rPr lang="es-ES" sz="1100">
                                        <a:effectLst/>
                                      </a:rPr>
                                      <m:t>𝑏</m:t>
                                    </m:r>
                                  </m:sub>
                                </m:sSub>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0054939"/>
                      </a:ext>
                    </a:extLst>
                  </a:tr>
                </a:tbl>
              </a:graphicData>
            </a:graphic>
          </p:graphicFrame>
        </mc:Choice>
        <mc:Fallback>
          <p:graphicFrame>
            <p:nvGraphicFramePr>
              <p:cNvPr id="3" name="Tabla 2">
                <a:extLst>
                  <a:ext uri="{FF2B5EF4-FFF2-40B4-BE49-F238E27FC236}">
                    <a16:creationId xmlns:a16="http://schemas.microsoft.com/office/drawing/2014/main" id="{096ABDA6-6F0F-40A9-8A68-B10A909ED559}"/>
                  </a:ext>
                </a:extLst>
              </p:cNvPr>
              <p:cNvGraphicFramePr>
                <a:graphicFrameLocks noGrp="1"/>
              </p:cNvGraphicFramePr>
              <p:nvPr>
                <p:extLst>
                  <p:ext uri="{D42A27DB-BD31-4B8C-83A1-F6EECF244321}">
                    <p14:modId xmlns:p14="http://schemas.microsoft.com/office/powerpoint/2010/main" val="162189718"/>
                  </p:ext>
                </p:extLst>
              </p:nvPr>
            </p:nvGraphicFramePr>
            <p:xfrm>
              <a:off x="7854700" y="2389499"/>
              <a:ext cx="1826895" cy="1605153"/>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1363135829"/>
                        </a:ext>
                      </a:extLst>
                    </a:gridCol>
                  </a:tblGrid>
                  <a:tr h="436880">
                    <a:tc>
                      <a:txBody>
                        <a:bodyPr/>
                        <a:lstStyle/>
                        <a:p>
                          <a:endParaRPr lang="es-419"/>
                        </a:p>
                      </a:txBody>
                      <a:tcPr marL="68580" marR="68580" marT="0" marB="0">
                        <a:blipFill>
                          <a:blip r:embed="rId3"/>
                          <a:stretch>
                            <a:fillRect l="-332" t="-1389" r="-1329" b="-270833"/>
                          </a:stretch>
                        </a:blipFill>
                      </a:tcPr>
                    </a:tc>
                    <a:extLst>
                      <a:ext uri="{0D108BD9-81ED-4DB2-BD59-A6C34878D82A}">
                        <a16:rowId xmlns:a16="http://schemas.microsoft.com/office/drawing/2014/main" val="1597223352"/>
                      </a:ext>
                    </a:extLst>
                  </a:tr>
                  <a:tr h="731393">
                    <a:tc>
                      <a:txBody>
                        <a:bodyPr/>
                        <a:lstStyle/>
                        <a:p>
                          <a:endParaRPr lang="es-419"/>
                        </a:p>
                      </a:txBody>
                      <a:tcPr marL="68580" marR="68580" marT="0" marB="0">
                        <a:blipFill>
                          <a:blip r:embed="rId3"/>
                          <a:stretch>
                            <a:fillRect l="-332" t="-60331" r="-1329" b="-61157"/>
                          </a:stretch>
                        </a:blipFill>
                      </a:tcPr>
                    </a:tc>
                    <a:extLst>
                      <a:ext uri="{0D108BD9-81ED-4DB2-BD59-A6C34878D82A}">
                        <a16:rowId xmlns:a16="http://schemas.microsoft.com/office/drawing/2014/main" val="1736143348"/>
                      </a:ext>
                    </a:extLst>
                  </a:tr>
                  <a:tr h="436880">
                    <a:tc>
                      <a:txBody>
                        <a:bodyPr/>
                        <a:lstStyle/>
                        <a:p>
                          <a:endParaRPr lang="es-419"/>
                        </a:p>
                      </a:txBody>
                      <a:tcPr marL="68580" marR="68580" marT="0" marB="0">
                        <a:blipFill>
                          <a:blip r:embed="rId3"/>
                          <a:stretch>
                            <a:fillRect l="-332" t="-269444" r="-1329" b="-2778"/>
                          </a:stretch>
                        </a:blipFill>
                      </a:tcPr>
                    </a:tc>
                    <a:extLst>
                      <a:ext uri="{0D108BD9-81ED-4DB2-BD59-A6C34878D82A}">
                        <a16:rowId xmlns:a16="http://schemas.microsoft.com/office/drawing/2014/main" val="262005493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a 3">
                <a:extLst>
                  <a:ext uri="{FF2B5EF4-FFF2-40B4-BE49-F238E27FC236}">
                    <a16:creationId xmlns:a16="http://schemas.microsoft.com/office/drawing/2014/main" id="{C245BFDF-3D35-44DB-8F74-E1B7CAA12A46}"/>
                  </a:ext>
                </a:extLst>
              </p:cNvPr>
              <p:cNvGraphicFramePr>
                <a:graphicFrameLocks noGrp="1"/>
              </p:cNvGraphicFramePr>
              <p:nvPr>
                <p:extLst>
                  <p:ext uri="{D42A27DB-BD31-4B8C-83A1-F6EECF244321}">
                    <p14:modId xmlns:p14="http://schemas.microsoft.com/office/powerpoint/2010/main" val="4055909710"/>
                  </p:ext>
                </p:extLst>
              </p:nvPr>
            </p:nvGraphicFramePr>
            <p:xfrm>
              <a:off x="7661661" y="4819651"/>
              <a:ext cx="2212975" cy="1109552"/>
            </p:xfrm>
            <a:graphic>
              <a:graphicData uri="http://schemas.openxmlformats.org/drawingml/2006/table">
                <a:tbl>
                  <a:tblPr firstRow="1" firstCol="1" bandRow="1">
                    <a:tableStyleId>{5C22544A-7EE6-4342-B048-85BDC9FD1C3A}</a:tableStyleId>
                  </a:tblPr>
                  <a:tblGrid>
                    <a:gridCol w="2212975">
                      <a:extLst>
                        <a:ext uri="{9D8B030D-6E8A-4147-A177-3AD203B41FA5}">
                          <a16:colId xmlns:a16="http://schemas.microsoft.com/office/drawing/2014/main" val="2935666321"/>
                        </a:ext>
                      </a:extLst>
                    </a:gridCol>
                  </a:tblGrid>
                  <a:tr h="531213">
                    <a:tc>
                      <a:txBody>
                        <a:bodyPr/>
                        <a:lstStyle/>
                        <a:p>
                          <a:pPr algn="ctr">
                            <a:lnSpc>
                              <a:spcPct val="200000"/>
                            </a:lnSpc>
                            <a:spcAft>
                              <a:spcPts val="800"/>
                            </a:spcAft>
                          </a:pPr>
                          <a:r>
                            <a:rPr lang="es-ES" sz="1100" dirty="0">
                              <a:effectLst/>
                            </a:rPr>
                            <a:t>Avance: </a:t>
                          </a:r>
                          <a14:m>
                            <m:oMath xmlns:m="http://schemas.openxmlformats.org/officeDocument/2006/math">
                              <m:f>
                                <m:fPr>
                                  <m:ctrlPr>
                                    <a:rPr lang="es-419" sz="1100">
                                      <a:effectLst/>
                                    </a:rPr>
                                  </m:ctrlPr>
                                </m:fPr>
                                <m:num>
                                  <m:r>
                                    <a:rPr lang="es-ES" sz="1100">
                                      <a:effectLst/>
                                    </a:rPr>
                                    <m:t>8 </m:t>
                                  </m:r>
                                  <m:r>
                                    <a:rPr lang="es-ES" sz="1100">
                                      <a:effectLst/>
                                    </a:rPr>
                                    <m:t>𝑚𝑚</m:t>
                                  </m:r>
                                </m:num>
                                <m:den>
                                  <m:r>
                                    <a:rPr lang="es-ES" sz="1100">
                                      <a:effectLst/>
                                    </a:rPr>
                                    <m:t>𝑟𝑒𝑣</m:t>
                                  </m:r>
                                </m:den>
                              </m:f>
                            </m:oMath>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5612760"/>
                      </a:ext>
                    </a:extLst>
                  </a:tr>
                  <a:tr h="578339">
                    <a:tc>
                      <a:txBody>
                        <a:bodyPr/>
                        <a:lstStyle/>
                        <a:p>
                          <a:pPr algn="ctr">
                            <a:lnSpc>
                              <a:spcPct val="200000"/>
                            </a:lnSpc>
                            <a:spcAft>
                              <a:spcPts val="800"/>
                            </a:spcAft>
                          </a:pPr>
                          <a:r>
                            <a:rPr lang="es-ES" sz="1100" dirty="0">
                              <a:effectLst/>
                            </a:rPr>
                            <a:t>Precisión:  </a:t>
                          </a:r>
                          <a14:m>
                            <m:oMath xmlns:m="http://schemas.openxmlformats.org/officeDocument/2006/math">
                              <m:r>
                                <a:rPr lang="es-ES" sz="1100">
                                  <a:effectLst/>
                                </a:rPr>
                                <m:t>𝑘</m:t>
                              </m:r>
                              <m:r>
                                <a:rPr lang="es-ES" sz="1100">
                                  <a:effectLst/>
                                </a:rPr>
                                <m:t>=</m:t>
                              </m:r>
                              <m:f>
                                <m:fPr>
                                  <m:ctrlPr>
                                    <a:rPr lang="es-419" sz="1100">
                                      <a:effectLst/>
                                    </a:rPr>
                                  </m:ctrlPr>
                                </m:fPr>
                                <m:num>
                                  <m:r>
                                    <a:rPr lang="es-ES" sz="1100">
                                      <a:effectLst/>
                                    </a:rPr>
                                    <m:t>8</m:t>
                                  </m:r>
                                  <m:r>
                                    <a:rPr lang="es-ES" sz="1100">
                                      <a:effectLst/>
                                    </a:rPr>
                                    <m:t>𝑚𝑚</m:t>
                                  </m:r>
                                </m:num>
                                <m:den>
                                  <m:r>
                                    <a:rPr lang="es-ES" sz="1100">
                                      <a:effectLst/>
                                    </a:rPr>
                                    <m:t>360°</m:t>
                                  </m:r>
                                </m:den>
                              </m:f>
                              <m:r>
                                <a:rPr lang="es-ES" sz="1100">
                                  <a:effectLst/>
                                </a:rPr>
                                <m:t>=</m:t>
                              </m:r>
                              <m:f>
                                <m:fPr>
                                  <m:ctrlPr>
                                    <a:rPr lang="es-419" sz="1100">
                                      <a:effectLst/>
                                    </a:rPr>
                                  </m:ctrlPr>
                                </m:fPr>
                                <m:num>
                                  <m:r>
                                    <a:rPr lang="es-ES" sz="1100">
                                      <a:effectLst/>
                                    </a:rPr>
                                    <m:t>0.02</m:t>
                                  </m:r>
                                  <m:r>
                                    <a:rPr lang="es-ES" sz="1100">
                                      <a:effectLst/>
                                    </a:rPr>
                                    <m:t>𝑚𝑚</m:t>
                                  </m:r>
                                </m:num>
                                <m:den>
                                  <m:r>
                                    <a:rPr lang="es-ES" sz="1100">
                                      <a:effectLst/>
                                    </a:rPr>
                                    <m:t>𝑑𝑒𝑔</m:t>
                                  </m:r>
                                </m:den>
                              </m:f>
                            </m:oMath>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6482014"/>
                      </a:ext>
                    </a:extLst>
                  </a:tr>
                </a:tbl>
              </a:graphicData>
            </a:graphic>
          </p:graphicFrame>
        </mc:Choice>
        <mc:Fallback>
          <p:graphicFrame>
            <p:nvGraphicFramePr>
              <p:cNvPr id="4" name="Tabla 3">
                <a:extLst>
                  <a:ext uri="{FF2B5EF4-FFF2-40B4-BE49-F238E27FC236}">
                    <a16:creationId xmlns:a16="http://schemas.microsoft.com/office/drawing/2014/main" id="{C245BFDF-3D35-44DB-8F74-E1B7CAA12A46}"/>
                  </a:ext>
                </a:extLst>
              </p:cNvPr>
              <p:cNvGraphicFramePr>
                <a:graphicFrameLocks noGrp="1"/>
              </p:cNvGraphicFramePr>
              <p:nvPr>
                <p:extLst>
                  <p:ext uri="{D42A27DB-BD31-4B8C-83A1-F6EECF244321}">
                    <p14:modId xmlns:p14="http://schemas.microsoft.com/office/powerpoint/2010/main" val="4055909710"/>
                  </p:ext>
                </p:extLst>
              </p:nvPr>
            </p:nvGraphicFramePr>
            <p:xfrm>
              <a:off x="7661661" y="4819651"/>
              <a:ext cx="2212975" cy="1109552"/>
            </p:xfrm>
            <a:graphic>
              <a:graphicData uri="http://schemas.openxmlformats.org/drawingml/2006/table">
                <a:tbl>
                  <a:tblPr firstRow="1" firstCol="1" bandRow="1">
                    <a:tableStyleId>{5C22544A-7EE6-4342-B048-85BDC9FD1C3A}</a:tableStyleId>
                  </a:tblPr>
                  <a:tblGrid>
                    <a:gridCol w="2212975">
                      <a:extLst>
                        <a:ext uri="{9D8B030D-6E8A-4147-A177-3AD203B41FA5}">
                          <a16:colId xmlns:a16="http://schemas.microsoft.com/office/drawing/2014/main" val="2935666321"/>
                        </a:ext>
                      </a:extLst>
                    </a:gridCol>
                  </a:tblGrid>
                  <a:tr h="531213">
                    <a:tc>
                      <a:txBody>
                        <a:bodyPr/>
                        <a:lstStyle/>
                        <a:p>
                          <a:endParaRPr lang="es-419"/>
                        </a:p>
                      </a:txBody>
                      <a:tcPr marL="68580" marR="68580" marT="0" marB="0">
                        <a:blipFill>
                          <a:blip r:embed="rId4"/>
                          <a:stretch>
                            <a:fillRect l="-275" t="-1136" r="-1374" b="-110227"/>
                          </a:stretch>
                        </a:blipFill>
                      </a:tcPr>
                    </a:tc>
                    <a:extLst>
                      <a:ext uri="{0D108BD9-81ED-4DB2-BD59-A6C34878D82A}">
                        <a16:rowId xmlns:a16="http://schemas.microsoft.com/office/drawing/2014/main" val="2475612760"/>
                      </a:ext>
                    </a:extLst>
                  </a:tr>
                  <a:tr h="578339">
                    <a:tc>
                      <a:txBody>
                        <a:bodyPr/>
                        <a:lstStyle/>
                        <a:p>
                          <a:endParaRPr lang="es-419"/>
                        </a:p>
                      </a:txBody>
                      <a:tcPr marL="68580" marR="68580" marT="0" marB="0">
                        <a:blipFill>
                          <a:blip r:embed="rId4"/>
                          <a:stretch>
                            <a:fillRect l="-275" t="-93684" r="-1374" b="-2105"/>
                          </a:stretch>
                        </a:blipFill>
                      </a:tcPr>
                    </a:tc>
                    <a:extLst>
                      <a:ext uri="{0D108BD9-81ED-4DB2-BD59-A6C34878D82A}">
                        <a16:rowId xmlns:a16="http://schemas.microsoft.com/office/drawing/2014/main" val="3486482014"/>
                      </a:ext>
                    </a:extLst>
                  </a:tr>
                </a:tbl>
              </a:graphicData>
            </a:graphic>
          </p:graphicFrame>
        </mc:Fallback>
      </mc:AlternateContent>
      <p:sp>
        <p:nvSpPr>
          <p:cNvPr id="9" name="CuadroTexto 8">
            <a:extLst>
              <a:ext uri="{FF2B5EF4-FFF2-40B4-BE49-F238E27FC236}">
                <a16:creationId xmlns:a16="http://schemas.microsoft.com/office/drawing/2014/main" id="{3063D969-7E8F-4DB6-B404-DC559AA4C4B8}"/>
              </a:ext>
            </a:extLst>
          </p:cNvPr>
          <p:cNvSpPr txBox="1"/>
          <p:nvPr/>
        </p:nvSpPr>
        <p:spPr>
          <a:xfrm>
            <a:off x="2412614" y="1780999"/>
            <a:ext cx="3378586" cy="1217000"/>
          </a:xfrm>
          <a:prstGeom prst="rect">
            <a:avLst/>
          </a:prstGeom>
          <a:noFill/>
        </p:spPr>
        <p:txBody>
          <a:bodyPr wrap="square">
            <a:spAutoFit/>
          </a:bodyPr>
          <a:lstStyle/>
          <a:p>
            <a:pPr lvl="0" algn="ctr">
              <a:lnSpc>
                <a:spcPct val="200000"/>
              </a:lnSpc>
              <a:spcAft>
                <a:spcPts val="800"/>
              </a:spcAft>
            </a:pPr>
            <a:r>
              <a:rPr lang="es-EC" b="1" dirty="0">
                <a:latin typeface="Arial" panose="020B0604020202020204" pitchFamily="34" charset="0"/>
                <a:ea typeface="Calibri" panose="020F0502020204030204" pitchFamily="34" charset="0"/>
                <a:cs typeface="Times New Roman" panose="02020603050405020304" pitchFamily="18" charset="0"/>
              </a:rPr>
              <a:t>Barra Rígida con </a:t>
            </a:r>
          </a:p>
          <a:p>
            <a:pPr lvl="0" algn="ctr">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Correderas Perpendiculares</a:t>
            </a:r>
          </a:p>
        </p:txBody>
      </p:sp>
    </p:spTree>
    <p:extLst>
      <p:ext uri="{BB962C8B-B14F-4D97-AF65-F5344CB8AC3E}">
        <p14:creationId xmlns:p14="http://schemas.microsoft.com/office/powerpoint/2010/main" val="212247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72733" y="-98116"/>
            <a:ext cx="9127067" cy="1346897"/>
          </a:xfrm>
        </p:spPr>
        <p:txBody>
          <a:bodyPr/>
          <a:lstStyle/>
          <a:p>
            <a:r>
              <a:rPr lang="es-MX" dirty="0"/>
              <a:t>Hardware Mecánico: Muñeca (Elementos Rígidos)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5A706AD4-EB9B-49D2-84B7-D867EE9AB4E1}"/>
              </a:ext>
            </a:extLst>
          </p:cNvPr>
          <p:cNvPicPr>
            <a:picLocks noChangeAspect="1"/>
          </p:cNvPicPr>
          <p:nvPr/>
        </p:nvPicPr>
        <p:blipFill rotWithShape="1">
          <a:blip r:embed="rId2">
            <a:extLst>
              <a:ext uri="{28A0092B-C50C-407E-A947-70E740481C1C}">
                <a14:useLocalDpi xmlns:a14="http://schemas.microsoft.com/office/drawing/2010/main" val="0"/>
              </a:ext>
            </a:extLst>
          </a:blip>
          <a:srcRect l="25832" t="20307" r="36529" b="572"/>
          <a:stretch/>
        </p:blipFill>
        <p:spPr bwMode="auto">
          <a:xfrm>
            <a:off x="2101756" y="2442312"/>
            <a:ext cx="2920154" cy="3232067"/>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6BEEAAF7-1AB5-48B4-8F03-36A133D23928}"/>
              </a:ext>
            </a:extLst>
          </p:cNvPr>
          <p:cNvPicPr>
            <a:picLocks noChangeAspect="1"/>
          </p:cNvPicPr>
          <p:nvPr/>
        </p:nvPicPr>
        <p:blipFill rotWithShape="1">
          <a:blip r:embed="rId3">
            <a:extLst>
              <a:ext uri="{28A0092B-C50C-407E-A947-70E740481C1C}">
                <a14:useLocalDpi xmlns:a14="http://schemas.microsoft.com/office/drawing/2010/main" val="0"/>
              </a:ext>
            </a:extLst>
          </a:blip>
          <a:srcRect l="36528" t="12659" r="34722" b="15340"/>
          <a:stretch/>
        </p:blipFill>
        <p:spPr bwMode="auto">
          <a:xfrm>
            <a:off x="5373256" y="2356279"/>
            <a:ext cx="2453005" cy="323469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graphicFrame>
            <p:nvGraphicFramePr>
              <p:cNvPr id="19" name="Tabla 18">
                <a:extLst>
                  <a:ext uri="{FF2B5EF4-FFF2-40B4-BE49-F238E27FC236}">
                    <a16:creationId xmlns:a16="http://schemas.microsoft.com/office/drawing/2014/main" id="{9BAB3360-65AC-462E-874F-91C618AD8B33}"/>
                  </a:ext>
                </a:extLst>
              </p:cNvPr>
              <p:cNvGraphicFramePr>
                <a:graphicFrameLocks noGrp="1"/>
              </p:cNvGraphicFramePr>
              <p:nvPr>
                <p:extLst>
                  <p:ext uri="{D42A27DB-BD31-4B8C-83A1-F6EECF244321}">
                    <p14:modId xmlns:p14="http://schemas.microsoft.com/office/powerpoint/2010/main" val="3474907807"/>
                  </p:ext>
                </p:extLst>
              </p:nvPr>
            </p:nvGraphicFramePr>
            <p:xfrm>
              <a:off x="6053243" y="5765056"/>
              <a:ext cx="1826895" cy="799719"/>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3276151161"/>
                        </a:ext>
                      </a:extLst>
                    </a:gridCol>
                  </a:tblGrid>
                  <a:tr h="0">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𝐹</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𝑢</m:t>
                                    </m:r>
                                    <m:r>
                                      <a:rPr lang="es-ES" sz="1100">
                                        <a:effectLst/>
                                        <a:latin typeface="Cambria Math" panose="02040503050406030204" pitchFamily="18" charset="0"/>
                                      </a:rPr>
                                      <m:t>∗</m:t>
                                    </m:r>
                                    <m:r>
                                      <a:rPr lang="es-ES" sz="1100">
                                        <a:effectLst/>
                                        <a:latin typeface="Cambria Math" panose="02040503050406030204" pitchFamily="18" charset="0"/>
                                      </a:rPr>
                                      <m:t>𝑊𝑡</m:t>
                                    </m:r>
                                    <m:r>
                                      <a:rPr lang="es-ES" sz="1100">
                                        <a:effectLst/>
                                        <a:latin typeface="Cambria Math" panose="02040503050406030204" pitchFamily="18" charset="0"/>
                                      </a:rPr>
                                      <m:t>∗</m:t>
                                    </m:r>
                                    <m:r>
                                      <m:rPr>
                                        <m:sty m:val="p"/>
                                      </m:rPr>
                                      <a:rPr lang="es-ES" sz="1100">
                                        <a:effectLst/>
                                        <a:latin typeface="Cambria Math" panose="02040503050406030204" pitchFamily="18" charset="0"/>
                                      </a:rPr>
                                      <m:t>sin</m:t>
                                    </m:r>
                                    <m:r>
                                      <a:rPr lang="es-ES" sz="1100">
                                        <a:effectLst/>
                                        <a:latin typeface="Cambria Math" panose="02040503050406030204" pitchFamily="18" charset="0"/>
                                      </a:rPr>
                                      <m:t>⁡(</m:t>
                                    </m:r>
                                    <m:r>
                                      <a:rPr lang="es-ES" sz="1100">
                                        <a:effectLst/>
                                        <a:latin typeface="Cambria Math" panose="02040503050406030204" pitchFamily="18" charset="0"/>
                                      </a:rPr>
                                      <m:t>𝜃</m:t>
                                    </m:r>
                                    <m:r>
                                      <a:rPr lang="es-ES" sz="1100">
                                        <a:effectLst/>
                                        <a:latin typeface="Cambria Math" panose="02040503050406030204" pitchFamily="18" charset="0"/>
                                      </a:rPr>
                                      <m:t>)</m:t>
                                    </m:r>
                                  </m:num>
                                  <m:den>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cos</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𝜃</m:t>
                                            </m:r>
                                          </m:e>
                                        </m:d>
                                      </m:e>
                                    </m:func>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m:rPr>
                                        <m:sty m:val="p"/>
                                      </m:rPr>
                                      <a:rPr lang="es-ES" sz="1100">
                                        <a:effectLst/>
                                        <a:latin typeface="Cambria Math" panose="02040503050406030204" pitchFamily="18" charset="0"/>
                                      </a:rPr>
                                      <m:t>sin</m:t>
                                    </m:r>
                                    <m:r>
                                      <a:rPr lang="es-ES" sz="1100">
                                        <a:effectLst/>
                                        <a:latin typeface="Cambria Math" panose="02040503050406030204" pitchFamily="18" charset="0"/>
                                      </a:rPr>
                                      <m:t>⁡(</m:t>
                                    </m:r>
                                    <m:r>
                                      <a:rPr lang="es-ES" sz="1100">
                                        <a:effectLst/>
                                        <a:latin typeface="Cambria Math" panose="02040503050406030204" pitchFamily="18" charset="0"/>
                                      </a:rPr>
                                      <m:t>𝜃</m:t>
                                    </m:r>
                                    <m:r>
                                      <a:rPr lang="es-ES" sz="1100">
                                        <a:effectLst/>
                                        <a:latin typeface="Cambria Math" panose="02040503050406030204" pitchFamily="18" charset="0"/>
                                      </a:rPr>
                                      <m:t>)</m:t>
                                    </m:r>
                                  </m:den>
                                </m:f>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3336931"/>
                      </a:ext>
                    </a:extLst>
                  </a:tr>
                </a:tbl>
              </a:graphicData>
            </a:graphic>
          </p:graphicFrame>
        </mc:Choice>
        <mc:Fallback>
          <p:graphicFrame>
            <p:nvGraphicFramePr>
              <p:cNvPr id="19" name="Tabla 18">
                <a:extLst>
                  <a:ext uri="{FF2B5EF4-FFF2-40B4-BE49-F238E27FC236}">
                    <a16:creationId xmlns:a16="http://schemas.microsoft.com/office/drawing/2014/main" id="{9BAB3360-65AC-462E-874F-91C618AD8B33}"/>
                  </a:ext>
                </a:extLst>
              </p:cNvPr>
              <p:cNvGraphicFramePr>
                <a:graphicFrameLocks noGrp="1"/>
              </p:cNvGraphicFramePr>
              <p:nvPr>
                <p:extLst>
                  <p:ext uri="{D42A27DB-BD31-4B8C-83A1-F6EECF244321}">
                    <p14:modId xmlns:p14="http://schemas.microsoft.com/office/powerpoint/2010/main" val="3474907807"/>
                  </p:ext>
                </p:extLst>
              </p:nvPr>
            </p:nvGraphicFramePr>
            <p:xfrm>
              <a:off x="6053243" y="5765056"/>
              <a:ext cx="1826895" cy="799719"/>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3276151161"/>
                        </a:ext>
                      </a:extLst>
                    </a:gridCol>
                  </a:tblGrid>
                  <a:tr h="799719">
                    <a:tc>
                      <a:txBody>
                        <a:bodyPr/>
                        <a:lstStyle/>
                        <a:p>
                          <a:endParaRPr lang="es-419"/>
                        </a:p>
                      </a:txBody>
                      <a:tcPr marL="68580" marR="68580" marT="0" marB="0">
                        <a:blipFill>
                          <a:blip r:embed="rId4"/>
                          <a:stretch>
                            <a:fillRect l="-332" t="-758" r="-1329" b="-3788"/>
                          </a:stretch>
                        </a:blipFill>
                      </a:tcPr>
                    </a:tc>
                    <a:extLst>
                      <a:ext uri="{0D108BD9-81ED-4DB2-BD59-A6C34878D82A}">
                        <a16:rowId xmlns:a16="http://schemas.microsoft.com/office/drawing/2014/main" val="3483336931"/>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0" name="Tabla 19">
                <a:extLst>
                  <a:ext uri="{FF2B5EF4-FFF2-40B4-BE49-F238E27FC236}">
                    <a16:creationId xmlns:a16="http://schemas.microsoft.com/office/drawing/2014/main" id="{71FA89A5-5989-4B42-AA40-C1ADC0861C37}"/>
                  </a:ext>
                </a:extLst>
              </p:cNvPr>
              <p:cNvGraphicFramePr>
                <a:graphicFrameLocks noGrp="1"/>
              </p:cNvGraphicFramePr>
              <p:nvPr>
                <p:extLst>
                  <p:ext uri="{D42A27DB-BD31-4B8C-83A1-F6EECF244321}">
                    <p14:modId xmlns:p14="http://schemas.microsoft.com/office/powerpoint/2010/main" val="1594950169"/>
                  </p:ext>
                </p:extLst>
              </p:nvPr>
            </p:nvGraphicFramePr>
            <p:xfrm>
              <a:off x="2610723" y="5743521"/>
              <a:ext cx="1826895" cy="788797"/>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4042533524"/>
                        </a:ext>
                      </a:extLst>
                    </a:gridCol>
                  </a:tblGrid>
                  <a:tr h="0">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𝑃</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𝑢</m:t>
                                    </m:r>
                                    <m:r>
                                      <a:rPr lang="es-ES" sz="1100">
                                        <a:effectLst/>
                                        <a:latin typeface="Cambria Math" panose="02040503050406030204" pitchFamily="18" charset="0"/>
                                      </a:rPr>
                                      <m:t>∗</m:t>
                                    </m:r>
                                    <m:r>
                                      <a:rPr lang="es-ES" sz="1100">
                                        <a:effectLst/>
                                        <a:latin typeface="Cambria Math" panose="02040503050406030204" pitchFamily="18" charset="0"/>
                                      </a:rPr>
                                      <m:t>𝑊𝑡</m:t>
                                    </m:r>
                                  </m:num>
                                  <m:den>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cos</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𝜃</m:t>
                                            </m:r>
                                          </m:e>
                                        </m:d>
                                      </m:e>
                                    </m:func>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m:rPr>
                                        <m:sty m:val="p"/>
                                      </m:rPr>
                                      <a:rPr lang="es-ES" sz="1100">
                                        <a:effectLst/>
                                        <a:latin typeface="Cambria Math" panose="02040503050406030204" pitchFamily="18" charset="0"/>
                                      </a:rPr>
                                      <m:t>sin</m:t>
                                    </m:r>
                                    <m:r>
                                      <a:rPr lang="es-ES" sz="1100">
                                        <a:effectLst/>
                                        <a:latin typeface="Cambria Math" panose="02040503050406030204" pitchFamily="18" charset="0"/>
                                      </a:rPr>
                                      <m:t>⁡(</m:t>
                                    </m:r>
                                    <m:r>
                                      <a:rPr lang="es-ES" sz="1100">
                                        <a:effectLst/>
                                        <a:latin typeface="Cambria Math" panose="02040503050406030204" pitchFamily="18" charset="0"/>
                                      </a:rPr>
                                      <m:t>𝜃</m:t>
                                    </m:r>
                                    <m:r>
                                      <a:rPr lang="es-ES" sz="1100">
                                        <a:effectLst/>
                                        <a:latin typeface="Cambria Math" panose="02040503050406030204" pitchFamily="18" charset="0"/>
                                      </a:rPr>
                                      <m:t>)</m:t>
                                    </m:r>
                                  </m:den>
                                </m:f>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055276"/>
                      </a:ext>
                    </a:extLst>
                  </a:tr>
                </a:tbl>
              </a:graphicData>
            </a:graphic>
          </p:graphicFrame>
        </mc:Choice>
        <mc:Fallback>
          <p:graphicFrame>
            <p:nvGraphicFramePr>
              <p:cNvPr id="20" name="Tabla 19">
                <a:extLst>
                  <a:ext uri="{FF2B5EF4-FFF2-40B4-BE49-F238E27FC236}">
                    <a16:creationId xmlns:a16="http://schemas.microsoft.com/office/drawing/2014/main" id="{71FA89A5-5989-4B42-AA40-C1ADC0861C37}"/>
                  </a:ext>
                </a:extLst>
              </p:cNvPr>
              <p:cNvGraphicFramePr>
                <a:graphicFrameLocks noGrp="1"/>
              </p:cNvGraphicFramePr>
              <p:nvPr>
                <p:extLst>
                  <p:ext uri="{D42A27DB-BD31-4B8C-83A1-F6EECF244321}">
                    <p14:modId xmlns:p14="http://schemas.microsoft.com/office/powerpoint/2010/main" val="1594950169"/>
                  </p:ext>
                </p:extLst>
              </p:nvPr>
            </p:nvGraphicFramePr>
            <p:xfrm>
              <a:off x="2610723" y="5743521"/>
              <a:ext cx="1826895" cy="788797"/>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4042533524"/>
                        </a:ext>
                      </a:extLst>
                    </a:gridCol>
                  </a:tblGrid>
                  <a:tr h="788797">
                    <a:tc>
                      <a:txBody>
                        <a:bodyPr/>
                        <a:lstStyle/>
                        <a:p>
                          <a:endParaRPr lang="es-419"/>
                        </a:p>
                      </a:txBody>
                      <a:tcPr marL="68580" marR="68580" marT="0" marB="0">
                        <a:blipFill>
                          <a:blip r:embed="rId5"/>
                          <a:stretch>
                            <a:fillRect l="-333" t="-769" r="-1667" b="-3077"/>
                          </a:stretch>
                        </a:blipFill>
                      </a:tcPr>
                    </a:tc>
                    <a:extLst>
                      <a:ext uri="{0D108BD9-81ED-4DB2-BD59-A6C34878D82A}">
                        <a16:rowId xmlns:a16="http://schemas.microsoft.com/office/drawing/2014/main" val="1966055276"/>
                      </a:ext>
                    </a:extLst>
                  </a:tr>
                </a:tbl>
              </a:graphicData>
            </a:graphic>
          </p:graphicFrame>
        </mc:Fallback>
      </mc:AlternateContent>
      <p:sp>
        <p:nvSpPr>
          <p:cNvPr id="21" name="CuadroTexto 20">
            <a:extLst>
              <a:ext uri="{FF2B5EF4-FFF2-40B4-BE49-F238E27FC236}">
                <a16:creationId xmlns:a16="http://schemas.microsoft.com/office/drawing/2014/main" id="{FAE0B9FA-BB23-47AA-A25B-ADADAD6AD31F}"/>
              </a:ext>
            </a:extLst>
          </p:cNvPr>
          <p:cNvSpPr txBox="1"/>
          <p:nvPr/>
        </p:nvSpPr>
        <p:spPr>
          <a:xfrm>
            <a:off x="2192270" y="1317923"/>
            <a:ext cx="2663799" cy="773738"/>
          </a:xfrm>
          <a:prstGeom prst="rect">
            <a:avLst/>
          </a:prstGeom>
          <a:noFill/>
        </p:spPr>
        <p:txBody>
          <a:bodyPr wrap="square">
            <a:spAutoFit/>
          </a:bodyPr>
          <a:lstStyle/>
          <a:p>
            <a:pPr lvl="0">
              <a:lnSpc>
                <a:spcPct val="200000"/>
              </a:lnSpc>
              <a:spcAft>
                <a:spcPts val="800"/>
              </a:spcAft>
            </a:pPr>
            <a:r>
              <a:rPr lang="es-419" sz="1200" b="1" dirty="0">
                <a:effectLst/>
                <a:latin typeface="Arial" panose="020B0604020202020204" pitchFamily="34" charset="0"/>
                <a:ea typeface="Calibri" panose="020F0502020204030204" pitchFamily="34" charset="0"/>
                <a:cs typeface="Times New Roman" panose="02020603050405020304" pitchFamily="18" charset="0"/>
              </a:rPr>
              <a:t>Acople de dedos para determinar la reacción en el eslabón</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67E75F8E-8758-43E4-AA73-DD9B6D5CC9C1}"/>
              </a:ext>
            </a:extLst>
          </p:cNvPr>
          <p:cNvSpPr txBox="1"/>
          <p:nvPr/>
        </p:nvSpPr>
        <p:spPr>
          <a:xfrm>
            <a:off x="5378131" y="1297624"/>
            <a:ext cx="3309301" cy="773738"/>
          </a:xfrm>
          <a:prstGeom prst="rect">
            <a:avLst/>
          </a:prstGeom>
          <a:noFill/>
        </p:spPr>
        <p:txBody>
          <a:bodyPr wrap="square">
            <a:spAutoFit/>
          </a:bodyPr>
          <a:lstStyle/>
          <a:p>
            <a:pPr lvl="0">
              <a:lnSpc>
                <a:spcPct val="200000"/>
              </a:lnSpc>
              <a:spcAft>
                <a:spcPts val="800"/>
              </a:spcAft>
            </a:pPr>
            <a:r>
              <a:rPr lang="es-419" sz="1200" b="1" dirty="0">
                <a:effectLst/>
                <a:latin typeface="Arial" panose="020B0604020202020204" pitchFamily="34" charset="0"/>
                <a:ea typeface="Calibri" panose="020F0502020204030204" pitchFamily="34" charset="0"/>
                <a:cs typeface="Times New Roman" panose="02020603050405020304" pitchFamily="18" charset="0"/>
              </a:rPr>
              <a:t>Acople de tuerca para calcular la fuerza necesaria para impulsar el mecanismo</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ACDB2096-4A23-46AD-B9B5-75EF42B38F0B}"/>
                  </a:ext>
                </a:extLst>
              </p:cNvPr>
              <p:cNvSpPr txBox="1"/>
              <p:nvPr/>
            </p:nvSpPr>
            <p:spPr>
              <a:xfrm>
                <a:off x="9061106" y="4395037"/>
                <a:ext cx="21336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i="1" smtClean="0">
                              <a:solidFill>
                                <a:srgbClr val="836967"/>
                              </a:solidFill>
                              <a:latin typeface="Cambria Math" panose="02040503050406030204" pitchFamily="18" charset="0"/>
                            </a:rPr>
                          </m:ctrlPr>
                        </m:sSubPr>
                        <m:e>
                          <m:r>
                            <a:rPr lang="es-419" i="1">
                              <a:latin typeface="Cambria Math" panose="02040503050406030204" pitchFamily="18" charset="0"/>
                            </a:rPr>
                            <m:t>𝐹</m:t>
                          </m:r>
                        </m:e>
                        <m:sub>
                          <m:r>
                            <a:rPr lang="es-419" i="1">
                              <a:latin typeface="Cambria Math" panose="02040503050406030204" pitchFamily="18" charset="0"/>
                            </a:rPr>
                            <m:t>𝑚𝑎𝑥</m:t>
                          </m:r>
                        </m:sub>
                      </m:sSub>
                      <m:r>
                        <a:rPr lang="es-419" i="0">
                          <a:latin typeface="Cambria Math" panose="02040503050406030204" pitchFamily="18" charset="0"/>
                        </a:rPr>
                        <m:t>=2.563 </m:t>
                      </m:r>
                      <m:d>
                        <m:dPr>
                          <m:begChr m:val="["/>
                          <m:endChr m:val="]"/>
                          <m:ctrlPr>
                            <a:rPr lang="es-419" i="1">
                              <a:latin typeface="Cambria Math" panose="02040503050406030204" pitchFamily="18" charset="0"/>
                            </a:rPr>
                          </m:ctrlPr>
                        </m:dPr>
                        <m:e>
                          <m:r>
                            <a:rPr lang="es-419" i="1">
                              <a:latin typeface="Cambria Math" panose="02040503050406030204" pitchFamily="18" charset="0"/>
                            </a:rPr>
                            <m:t>𝑁</m:t>
                          </m:r>
                        </m:e>
                      </m:d>
                    </m:oMath>
                  </m:oMathPara>
                </a14:m>
                <a:endParaRPr lang="es-419" dirty="0"/>
              </a:p>
            </p:txBody>
          </p:sp>
        </mc:Choice>
        <mc:Fallback xmlns="">
          <p:sp>
            <p:nvSpPr>
              <p:cNvPr id="24" name="CuadroTexto 23">
                <a:extLst>
                  <a:ext uri="{FF2B5EF4-FFF2-40B4-BE49-F238E27FC236}">
                    <a16:creationId xmlns:a16="http://schemas.microsoft.com/office/drawing/2014/main" id="{ACDB2096-4A23-46AD-B9B5-75EF42B38F0B}"/>
                  </a:ext>
                </a:extLst>
              </p:cNvPr>
              <p:cNvSpPr txBox="1">
                <a:spLocks noRot="1" noChangeAspect="1" noMove="1" noResize="1" noEditPoints="1" noAdjustHandles="1" noChangeArrowheads="1" noChangeShapeType="1" noTextEdit="1"/>
              </p:cNvSpPr>
              <p:nvPr/>
            </p:nvSpPr>
            <p:spPr>
              <a:xfrm>
                <a:off x="9061106" y="4395037"/>
                <a:ext cx="2133600" cy="369332"/>
              </a:xfrm>
              <a:prstGeom prst="rect">
                <a:avLst/>
              </a:prstGeom>
              <a:blipFill>
                <a:blip r:embed="rId6"/>
                <a:stretch>
                  <a:fillRect/>
                </a:stretch>
              </a:blipFill>
            </p:spPr>
            <p:txBody>
              <a:bodyPr/>
              <a:lstStyle/>
              <a:p>
                <a:r>
                  <a:rPr lang="es-419">
                    <a:noFill/>
                  </a:rPr>
                  <a:t> </a:t>
                </a:r>
              </a:p>
            </p:txBody>
          </p:sp>
        </mc:Fallback>
      </mc:AlternateContent>
      <p:sp>
        <p:nvSpPr>
          <p:cNvPr id="25" name="CuadroTexto 24">
            <a:extLst>
              <a:ext uri="{FF2B5EF4-FFF2-40B4-BE49-F238E27FC236}">
                <a16:creationId xmlns:a16="http://schemas.microsoft.com/office/drawing/2014/main" id="{700AEF96-F411-4068-93DE-018924935BB3}"/>
              </a:ext>
            </a:extLst>
          </p:cNvPr>
          <p:cNvSpPr txBox="1"/>
          <p:nvPr/>
        </p:nvSpPr>
        <p:spPr>
          <a:xfrm>
            <a:off x="8619356" y="2326539"/>
            <a:ext cx="2871683" cy="1512402"/>
          </a:xfrm>
          <a:prstGeom prst="rect">
            <a:avLst/>
          </a:prstGeom>
          <a:noFill/>
        </p:spPr>
        <p:txBody>
          <a:bodyPr wrap="square">
            <a:spAutoFit/>
          </a:bodyPr>
          <a:lstStyle/>
          <a:p>
            <a:pPr lvl="0">
              <a:lnSpc>
                <a:spcPct val="200000"/>
              </a:lnSpc>
              <a:spcAft>
                <a:spcPts val="800"/>
              </a:spcAft>
            </a:pPr>
            <a:r>
              <a:rPr lang="es-419" sz="1200" dirty="0">
                <a:effectLst/>
                <a:latin typeface="Arial" panose="020B0604020202020204" pitchFamily="34" charset="0"/>
                <a:ea typeface="Calibri" panose="020F0502020204030204" pitchFamily="34" charset="0"/>
                <a:cs typeface="Times New Roman" panose="02020603050405020304" pitchFamily="18" charset="0"/>
              </a:rPr>
              <a:t>Para un valor de ángulo máximo por restricción geométrica del mecanismo de 85° se tiene una fuerza máxima por brazo de mecanismo.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88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72733" y="-98116"/>
            <a:ext cx="9127067" cy="1346897"/>
          </a:xfrm>
        </p:spPr>
        <p:txBody>
          <a:bodyPr/>
          <a:lstStyle/>
          <a:p>
            <a:r>
              <a:rPr lang="es-MX" dirty="0"/>
              <a:t>Hardware Mecánico: Muñeca (Elementos Rígidos)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1" name="CuadroTexto 20">
            <a:extLst>
              <a:ext uri="{FF2B5EF4-FFF2-40B4-BE49-F238E27FC236}">
                <a16:creationId xmlns:a16="http://schemas.microsoft.com/office/drawing/2014/main" id="{FAE0B9FA-BB23-47AA-A25B-ADADAD6AD31F}"/>
              </a:ext>
            </a:extLst>
          </p:cNvPr>
          <p:cNvSpPr txBox="1"/>
          <p:nvPr/>
        </p:nvSpPr>
        <p:spPr>
          <a:xfrm>
            <a:off x="2832948" y="1054162"/>
            <a:ext cx="2663799" cy="773738"/>
          </a:xfrm>
          <a:prstGeom prst="rect">
            <a:avLst/>
          </a:prstGeom>
          <a:noFill/>
        </p:spPr>
        <p:txBody>
          <a:bodyPr wrap="square">
            <a:spAutoFit/>
          </a:bodyPr>
          <a:lstStyle/>
          <a:p>
            <a:pPr lvl="0">
              <a:lnSpc>
                <a:spcPct val="200000"/>
              </a:lnSpc>
              <a:spcAft>
                <a:spcPts val="800"/>
              </a:spcAft>
            </a:pPr>
            <a:r>
              <a:rPr lang="es-419" sz="1200" b="1" dirty="0">
                <a:effectLst/>
                <a:latin typeface="Arial" panose="020B0604020202020204" pitchFamily="34" charset="0"/>
                <a:ea typeface="Calibri" panose="020F0502020204030204" pitchFamily="34" charset="0"/>
                <a:cs typeface="Times New Roman" panose="02020603050405020304" pitchFamily="18" charset="0"/>
              </a:rPr>
              <a:t>Representación de un tornillo de potencia con collarín</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BB0E7DD2-BE33-407F-9485-7D1A749A7077}"/>
              </a:ext>
            </a:extLst>
          </p:cNvPr>
          <p:cNvPicPr>
            <a:picLocks noChangeAspect="1"/>
          </p:cNvPicPr>
          <p:nvPr/>
        </p:nvPicPr>
        <p:blipFill rotWithShape="1">
          <a:blip r:embed="rId2"/>
          <a:srcRect l="1666" t="5037" r="62778" b="15531"/>
          <a:stretch/>
        </p:blipFill>
        <p:spPr bwMode="auto">
          <a:xfrm>
            <a:off x="2832948" y="1827900"/>
            <a:ext cx="2346960" cy="1878965"/>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666476D-1C00-43A1-B621-B4F17EEA9379}"/>
              </a:ext>
            </a:extLst>
          </p:cNvPr>
          <p:cNvPicPr>
            <a:picLocks noChangeAspect="1"/>
          </p:cNvPicPr>
          <p:nvPr/>
        </p:nvPicPr>
        <p:blipFill rotWithShape="1">
          <a:blip r:embed="rId3">
            <a:extLst>
              <a:ext uri="{28A0092B-C50C-407E-A947-70E740481C1C}">
                <a14:useLocalDpi xmlns:a14="http://schemas.microsoft.com/office/drawing/2010/main" val="0"/>
              </a:ext>
            </a:extLst>
          </a:blip>
          <a:srcRect l="14535" t="34226" r="20058" b="25146"/>
          <a:stretch/>
        </p:blipFill>
        <p:spPr bwMode="auto">
          <a:xfrm>
            <a:off x="5632027" y="1585227"/>
            <a:ext cx="3261360" cy="2529205"/>
          </a:xfrm>
          <a:prstGeom prst="rect">
            <a:avLst/>
          </a:prstGeom>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CC2844D3-39C4-4B92-AB18-C284D9B5F4EE}"/>
              </a:ext>
            </a:extLst>
          </p:cNvPr>
          <p:cNvGraphicFramePr>
            <a:graphicFrameLocks noGrp="1"/>
          </p:cNvGraphicFramePr>
          <p:nvPr>
            <p:extLst>
              <p:ext uri="{D42A27DB-BD31-4B8C-83A1-F6EECF244321}">
                <p14:modId xmlns:p14="http://schemas.microsoft.com/office/powerpoint/2010/main" val="1844771814"/>
              </p:ext>
            </p:extLst>
          </p:nvPr>
        </p:nvGraphicFramePr>
        <p:xfrm>
          <a:off x="2976562" y="4755314"/>
          <a:ext cx="5486400" cy="1308991"/>
        </p:xfrm>
        <a:graphic>
          <a:graphicData uri="http://schemas.openxmlformats.org/drawingml/2006/table">
            <a:tbl>
              <a:tblPr firstRow="1" firstCol="1" bandRow="1">
                <a:tableStyleId>{5C22544A-7EE6-4342-B048-85BDC9FD1C3A}</a:tableStyleId>
              </a:tblPr>
              <a:tblGrid>
                <a:gridCol w="1829166">
                  <a:extLst>
                    <a:ext uri="{9D8B030D-6E8A-4147-A177-3AD203B41FA5}">
                      <a16:colId xmlns:a16="http://schemas.microsoft.com/office/drawing/2014/main" val="2494747248"/>
                    </a:ext>
                  </a:extLst>
                </a:gridCol>
                <a:gridCol w="1828068">
                  <a:extLst>
                    <a:ext uri="{9D8B030D-6E8A-4147-A177-3AD203B41FA5}">
                      <a16:colId xmlns:a16="http://schemas.microsoft.com/office/drawing/2014/main" val="2530277140"/>
                    </a:ext>
                  </a:extLst>
                </a:gridCol>
                <a:gridCol w="1829166">
                  <a:extLst>
                    <a:ext uri="{9D8B030D-6E8A-4147-A177-3AD203B41FA5}">
                      <a16:colId xmlns:a16="http://schemas.microsoft.com/office/drawing/2014/main" val="2164646080"/>
                    </a:ext>
                  </a:extLst>
                </a:gridCol>
              </a:tblGrid>
              <a:tr h="407035">
                <a:tc>
                  <a:txBody>
                    <a:bodyPr/>
                    <a:lstStyle/>
                    <a:p>
                      <a:pPr algn="ctr">
                        <a:lnSpc>
                          <a:spcPct val="150000"/>
                        </a:lnSpc>
                        <a:spcAft>
                          <a:spcPts val="800"/>
                        </a:spcAft>
                      </a:pPr>
                      <a:r>
                        <a:rPr lang="es-EC" sz="1100" dirty="0">
                          <a:effectLst/>
                        </a:rPr>
                        <a:t>Parámetro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Símbolo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Valor</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2645213"/>
                  </a:ext>
                </a:extLst>
              </a:tr>
              <a:tr h="36830">
                <a:tc>
                  <a:txBody>
                    <a:bodyPr/>
                    <a:lstStyle/>
                    <a:p>
                      <a:pPr algn="ctr">
                        <a:lnSpc>
                          <a:spcPct val="150000"/>
                        </a:lnSpc>
                        <a:spcAft>
                          <a:spcPts val="800"/>
                        </a:spcAft>
                      </a:pPr>
                      <a:r>
                        <a:rPr lang="es-EC" sz="1100" dirty="0">
                          <a:effectLst/>
                        </a:rPr>
                        <a:t>Diámetro medio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dm</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8 mm</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6616530"/>
                  </a:ext>
                </a:extLst>
              </a:tr>
              <a:tr h="99695">
                <a:tc>
                  <a:txBody>
                    <a:bodyPr/>
                    <a:lstStyle/>
                    <a:p>
                      <a:pPr algn="ctr">
                        <a:lnSpc>
                          <a:spcPct val="150000"/>
                        </a:lnSpc>
                        <a:spcAft>
                          <a:spcPts val="800"/>
                        </a:spcAft>
                      </a:pPr>
                      <a:r>
                        <a:rPr lang="es-EC" sz="1100">
                          <a:effectLst/>
                        </a:rPr>
                        <a:t>Avance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8 mm</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8333713"/>
                  </a:ext>
                </a:extLst>
              </a:tr>
              <a:tr h="36830">
                <a:tc>
                  <a:txBody>
                    <a:bodyPr/>
                    <a:lstStyle/>
                    <a:p>
                      <a:pPr algn="ctr">
                        <a:lnSpc>
                          <a:spcPct val="150000"/>
                        </a:lnSpc>
                        <a:spcAft>
                          <a:spcPts val="800"/>
                        </a:spcAft>
                      </a:pPr>
                      <a:r>
                        <a:rPr lang="es-EC" sz="1100">
                          <a:effectLst/>
                        </a:rPr>
                        <a:t>Paso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Ps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 mm</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9154719"/>
                  </a:ext>
                </a:extLst>
              </a:tr>
              <a:tr h="36830">
                <a:tc>
                  <a:txBody>
                    <a:bodyPr/>
                    <a:lstStyle/>
                    <a:p>
                      <a:pPr algn="ctr">
                        <a:lnSpc>
                          <a:spcPct val="150000"/>
                        </a:lnSpc>
                        <a:spcAft>
                          <a:spcPts val="800"/>
                        </a:spcAft>
                      </a:pPr>
                      <a:r>
                        <a:rPr lang="es-EC" sz="1100">
                          <a:effectLst/>
                        </a:rPr>
                        <a:t># de hilos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4</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4631692"/>
                  </a:ext>
                </a:extLst>
              </a:tr>
            </a:tbl>
          </a:graphicData>
        </a:graphic>
      </p:graphicFrame>
      <p:sp>
        <p:nvSpPr>
          <p:cNvPr id="15" name="CuadroTexto 14">
            <a:extLst>
              <a:ext uri="{FF2B5EF4-FFF2-40B4-BE49-F238E27FC236}">
                <a16:creationId xmlns:a16="http://schemas.microsoft.com/office/drawing/2014/main" id="{B4F42FAC-5396-4337-AE28-FB4072CF5FBF}"/>
              </a:ext>
            </a:extLst>
          </p:cNvPr>
          <p:cNvSpPr txBox="1"/>
          <p:nvPr/>
        </p:nvSpPr>
        <p:spPr>
          <a:xfrm>
            <a:off x="2832948" y="3815840"/>
            <a:ext cx="2663799" cy="773738"/>
          </a:xfrm>
          <a:prstGeom prst="rect">
            <a:avLst/>
          </a:prstGeom>
          <a:noFill/>
        </p:spPr>
        <p:txBody>
          <a:bodyPr wrap="square">
            <a:spAutoFit/>
          </a:bodyPr>
          <a:lstStyle/>
          <a:p>
            <a:pPr lvl="0">
              <a:lnSpc>
                <a:spcPct val="200000"/>
              </a:lnSpc>
              <a:spcAft>
                <a:spcPts val="800"/>
              </a:spcAft>
            </a:pPr>
            <a:r>
              <a:rPr lang="es-419" sz="1200" b="1">
                <a:effectLst/>
                <a:latin typeface="Arial" panose="020B0604020202020204" pitchFamily="34" charset="0"/>
                <a:ea typeface="Calibri" panose="020F0502020204030204" pitchFamily="34" charset="0"/>
                <a:cs typeface="Times New Roman" panose="02020603050405020304" pitchFamily="18" charset="0"/>
              </a:rPr>
              <a:t>Especificaciones del Tornillo de Potencia THSL-500-8D</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361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72733" y="-98116"/>
            <a:ext cx="9127067" cy="1346897"/>
          </a:xfrm>
        </p:spPr>
        <p:txBody>
          <a:bodyPr/>
          <a:lstStyle/>
          <a:p>
            <a:r>
              <a:rPr lang="es-MX" dirty="0"/>
              <a:t>Hardware Mecánico: Muñeca (Elementos Rígidos)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617A1293-4778-46EA-8697-A163E5D53198}"/>
                  </a:ext>
                </a:extLst>
              </p:cNvPr>
              <p:cNvGraphicFramePr>
                <a:graphicFrameLocks noGrp="1"/>
              </p:cNvGraphicFramePr>
              <p:nvPr>
                <p:extLst>
                  <p:ext uri="{D42A27DB-BD31-4B8C-83A1-F6EECF244321}">
                    <p14:modId xmlns:p14="http://schemas.microsoft.com/office/powerpoint/2010/main" val="370197430"/>
                  </p:ext>
                </p:extLst>
              </p:nvPr>
            </p:nvGraphicFramePr>
            <p:xfrm>
              <a:off x="3321560" y="1832901"/>
              <a:ext cx="2162175" cy="2329815"/>
            </p:xfrm>
            <a:graphic>
              <a:graphicData uri="http://schemas.openxmlformats.org/drawingml/2006/table">
                <a:tbl>
                  <a:tblPr firstRow="1" firstCol="1" bandRow="1">
                    <a:tableStyleId>{5C22544A-7EE6-4342-B048-85BDC9FD1C3A}</a:tableStyleId>
                  </a:tblPr>
                  <a:tblGrid>
                    <a:gridCol w="1974215">
                      <a:extLst>
                        <a:ext uri="{9D8B030D-6E8A-4147-A177-3AD203B41FA5}">
                          <a16:colId xmlns:a16="http://schemas.microsoft.com/office/drawing/2014/main" val="3652501523"/>
                        </a:ext>
                      </a:extLst>
                    </a:gridCol>
                    <a:gridCol w="93980">
                      <a:extLst>
                        <a:ext uri="{9D8B030D-6E8A-4147-A177-3AD203B41FA5}">
                          <a16:colId xmlns:a16="http://schemas.microsoft.com/office/drawing/2014/main" val="3281190977"/>
                        </a:ext>
                      </a:extLst>
                    </a:gridCol>
                    <a:gridCol w="93980">
                      <a:extLst>
                        <a:ext uri="{9D8B030D-6E8A-4147-A177-3AD203B41FA5}">
                          <a16:colId xmlns:a16="http://schemas.microsoft.com/office/drawing/2014/main" val="3216486606"/>
                        </a:ext>
                      </a:extLst>
                    </a:gridCol>
                  </a:tblGrid>
                  <a:tr h="0">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𝑁</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𝐹</m:t>
                                    </m:r>
                                  </m:num>
                                  <m:den>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cos</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𝛼</m:t>
                                            </m:r>
                                          </m:e>
                                        </m:d>
                                      </m:e>
                                    </m:func>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m:rPr>
                                        <m:sty m:val="p"/>
                                      </m:rPr>
                                      <a:rPr lang="es-ES" sz="1100">
                                        <a:effectLst/>
                                        <a:latin typeface="Cambria Math" panose="02040503050406030204" pitchFamily="18" charset="0"/>
                                      </a:rPr>
                                      <m:t>sin</m:t>
                                    </m:r>
                                    <m:r>
                                      <a:rPr lang="es-ES" sz="1100">
                                        <a:effectLst/>
                                        <a:latin typeface="Cambria Math" panose="02040503050406030204" pitchFamily="18" charset="0"/>
                                      </a:rPr>
                                      <m:t>⁡(</m:t>
                                    </m:r>
                                    <m:r>
                                      <a:rPr lang="es-ES" sz="1100">
                                        <a:effectLst/>
                                        <a:latin typeface="Cambria Math" panose="02040503050406030204" pitchFamily="18" charset="0"/>
                                      </a:rPr>
                                      <m:t>𝛼</m:t>
                                    </m:r>
                                    <m:r>
                                      <a:rPr lang="es-ES" sz="1100">
                                        <a:effectLst/>
                                        <a:latin typeface="Cambria Math" panose="02040503050406030204" pitchFamily="18" charset="0"/>
                                      </a:rPr>
                                      <m:t>)</m:t>
                                    </m:r>
                                  </m:den>
                                </m:f>
                              </m:oMath>
                            </m:oMathPara>
                          </a14:m>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pPr>
                            <a:lnSpc>
                              <a:spcPct val="107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7999925"/>
                      </a:ext>
                    </a:extLst>
                  </a:tr>
                  <a:tr h="0">
                    <a:tc gridSpan="3">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𝑃</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𝐹</m:t>
                                    </m:r>
                                    <m:r>
                                      <a:rPr lang="es-ES" sz="1100">
                                        <a:effectLst/>
                                        <a:latin typeface="Cambria Math" panose="02040503050406030204" pitchFamily="18" charset="0"/>
                                      </a:rPr>
                                      <m:t>∗(</m:t>
                                    </m:r>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sin</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𝛼</m:t>
                                            </m:r>
                                          </m:e>
                                        </m:d>
                                      </m:e>
                                    </m:func>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m:rPr>
                                        <m:sty m:val="p"/>
                                      </m:rPr>
                                      <a:rPr lang="es-ES" sz="1100">
                                        <a:effectLst/>
                                        <a:latin typeface="Cambria Math" panose="02040503050406030204" pitchFamily="18" charset="0"/>
                                      </a:rPr>
                                      <m:t>cos</m:t>
                                    </m:r>
                                    <m:r>
                                      <a:rPr lang="es-ES" sz="1100">
                                        <a:effectLst/>
                                        <a:latin typeface="Cambria Math" panose="02040503050406030204" pitchFamily="18" charset="0"/>
                                      </a:rPr>
                                      <m:t>⁡(</m:t>
                                    </m:r>
                                    <m:r>
                                      <a:rPr lang="es-ES" sz="1100">
                                        <a:effectLst/>
                                        <a:latin typeface="Cambria Math" panose="02040503050406030204" pitchFamily="18" charset="0"/>
                                      </a:rPr>
                                      <m:t>𝛼</m:t>
                                    </m:r>
                                    <m:r>
                                      <a:rPr lang="es-ES" sz="1100">
                                        <a:effectLst/>
                                        <a:latin typeface="Cambria Math" panose="02040503050406030204" pitchFamily="18" charset="0"/>
                                      </a:rPr>
                                      <m:t>))</m:t>
                                    </m:r>
                                  </m:num>
                                  <m:den>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cos</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𝛼</m:t>
                                            </m:r>
                                          </m:e>
                                        </m:d>
                                      </m:e>
                                    </m:func>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m:rPr>
                                        <m:sty m:val="p"/>
                                      </m:rPr>
                                      <a:rPr lang="es-ES" sz="1100">
                                        <a:effectLst/>
                                        <a:latin typeface="Cambria Math" panose="02040503050406030204" pitchFamily="18" charset="0"/>
                                      </a:rPr>
                                      <m:t>sin</m:t>
                                    </m:r>
                                    <m:r>
                                      <a:rPr lang="es-ES" sz="1100">
                                        <a:effectLst/>
                                        <a:latin typeface="Cambria Math" panose="02040503050406030204" pitchFamily="18" charset="0"/>
                                      </a:rPr>
                                      <m:t>⁡(</m:t>
                                    </m:r>
                                    <m:r>
                                      <a:rPr lang="es-ES" sz="1100">
                                        <a:effectLst/>
                                        <a:latin typeface="Cambria Math" panose="02040503050406030204" pitchFamily="18" charset="0"/>
                                      </a:rPr>
                                      <m:t>𝛼</m:t>
                                    </m:r>
                                    <m:r>
                                      <a:rPr lang="es-ES" sz="1100">
                                        <a:effectLst/>
                                        <a:latin typeface="Cambria Math" panose="02040503050406030204" pitchFamily="18" charset="0"/>
                                      </a:rPr>
                                      <m:t>)</m:t>
                                    </m:r>
                                  </m:den>
                                </m:f>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hMerge="1">
                      <a:txBody>
                        <a:bodyPr/>
                        <a:lstStyle/>
                        <a:p>
                          <a:pPr algn="ctr">
                            <a:lnSpc>
                              <a:spcPct val="200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0324842"/>
                      </a:ext>
                    </a:extLst>
                  </a:tr>
                  <a:tr h="0">
                    <a:tc gridSpan="2">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func>
                                  <m:funcPr>
                                    <m:ctrlPr>
                                      <a:rPr lang="es-419" sz="1100" i="1">
                                        <a:effectLst/>
                                        <a:latin typeface="Cambria Math" panose="02040503050406030204" pitchFamily="18" charset="0"/>
                                      </a:rPr>
                                    </m:ctrlPr>
                                  </m:funcPr>
                                  <m:fName>
                                    <m:r>
                                      <m:rPr>
                                        <m:sty m:val="p"/>
                                      </m:rPr>
                                      <a:rPr lang="es-ES" sz="1100">
                                        <a:effectLst/>
                                        <a:latin typeface="Cambria Math" panose="02040503050406030204" pitchFamily="18" charset="0"/>
                                      </a:rPr>
                                      <m:t>tan</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𝛼</m:t>
                                        </m:r>
                                      </m:e>
                                    </m:d>
                                  </m:e>
                                </m:func>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𝑃</m:t>
                                    </m:r>
                                  </m:num>
                                  <m:den>
                                    <m:r>
                                      <a:rPr lang="es-ES" sz="1100">
                                        <a:effectLst/>
                                        <a:latin typeface="Cambria Math" panose="02040503050406030204" pitchFamily="18" charset="0"/>
                                      </a:rPr>
                                      <m:t>𝜋</m:t>
                                    </m:r>
                                    <m:r>
                                      <a:rPr lang="es-ES" sz="1100">
                                        <a:effectLst/>
                                        <a:latin typeface="Cambria Math" panose="02040503050406030204" pitchFamily="18" charset="0"/>
                                      </a:rPr>
                                      <m:t>∗</m:t>
                                    </m:r>
                                    <m:r>
                                      <a:rPr lang="es-ES" sz="1100">
                                        <a:effectLst/>
                                        <a:latin typeface="Cambria Math" panose="02040503050406030204" pitchFamily="18" charset="0"/>
                                      </a:rPr>
                                      <m:t>𝑑𝑚</m:t>
                                    </m:r>
                                  </m:den>
                                </m:f>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800"/>
                            </a:spcAft>
                          </a:pPr>
                          <a:r>
                            <a:rPr lang="es-419"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s-419"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7356779"/>
                      </a:ext>
                    </a:extLst>
                  </a:tr>
                </a:tbl>
              </a:graphicData>
            </a:graphic>
          </p:graphicFrame>
        </mc:Choice>
        <mc:Fallback xmlns="">
          <p:graphicFrame>
            <p:nvGraphicFramePr>
              <p:cNvPr id="4" name="Tabla 3">
                <a:extLst>
                  <a:ext uri="{FF2B5EF4-FFF2-40B4-BE49-F238E27FC236}">
                    <a16:creationId xmlns:a16="http://schemas.microsoft.com/office/drawing/2014/main" id="{617A1293-4778-46EA-8697-A163E5D53198}"/>
                  </a:ext>
                </a:extLst>
              </p:cNvPr>
              <p:cNvGraphicFramePr>
                <a:graphicFrameLocks noGrp="1"/>
              </p:cNvGraphicFramePr>
              <p:nvPr>
                <p:extLst>
                  <p:ext uri="{D42A27DB-BD31-4B8C-83A1-F6EECF244321}">
                    <p14:modId xmlns:p14="http://schemas.microsoft.com/office/powerpoint/2010/main" val="370197430"/>
                  </p:ext>
                </p:extLst>
              </p:nvPr>
            </p:nvGraphicFramePr>
            <p:xfrm>
              <a:off x="3321560" y="1832901"/>
              <a:ext cx="2162175" cy="2329815"/>
            </p:xfrm>
            <a:graphic>
              <a:graphicData uri="http://schemas.openxmlformats.org/drawingml/2006/table">
                <a:tbl>
                  <a:tblPr firstRow="1" firstCol="1" bandRow="1">
                    <a:tableStyleId>{5C22544A-7EE6-4342-B048-85BDC9FD1C3A}</a:tableStyleId>
                  </a:tblPr>
                  <a:tblGrid>
                    <a:gridCol w="1974215">
                      <a:extLst>
                        <a:ext uri="{9D8B030D-6E8A-4147-A177-3AD203B41FA5}">
                          <a16:colId xmlns:a16="http://schemas.microsoft.com/office/drawing/2014/main" val="3652501523"/>
                        </a:ext>
                      </a:extLst>
                    </a:gridCol>
                    <a:gridCol w="93980">
                      <a:extLst>
                        <a:ext uri="{9D8B030D-6E8A-4147-A177-3AD203B41FA5}">
                          <a16:colId xmlns:a16="http://schemas.microsoft.com/office/drawing/2014/main" val="3281190977"/>
                        </a:ext>
                      </a:extLst>
                    </a:gridCol>
                    <a:gridCol w="93980">
                      <a:extLst>
                        <a:ext uri="{9D8B030D-6E8A-4147-A177-3AD203B41FA5}">
                          <a16:colId xmlns:a16="http://schemas.microsoft.com/office/drawing/2014/main" val="3216486606"/>
                        </a:ext>
                      </a:extLst>
                    </a:gridCol>
                  </a:tblGrid>
                  <a:tr h="788797">
                    <a:tc>
                      <a:txBody>
                        <a:bodyPr/>
                        <a:lstStyle/>
                        <a:p>
                          <a:endParaRPr lang="es-419"/>
                        </a:p>
                      </a:txBody>
                      <a:tcPr marL="68580" marR="68580" marT="0" marB="0">
                        <a:blipFill>
                          <a:blip r:embed="rId2"/>
                          <a:stretch>
                            <a:fillRect l="-308" t="-769" r="-10769" b="-196154"/>
                          </a:stretch>
                        </a:blipFill>
                      </a:tcPr>
                    </a:tc>
                    <a:tc gridSpan="2">
                      <a:txBody>
                        <a:bodyPr/>
                        <a:lstStyle/>
                        <a:p>
                          <a:pPr>
                            <a:lnSpc>
                              <a:spcPct val="107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pPr>
                            <a:lnSpc>
                              <a:spcPct val="107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7999925"/>
                      </a:ext>
                    </a:extLst>
                  </a:tr>
                  <a:tr h="811784">
                    <a:tc gridSpan="3">
                      <a:txBody>
                        <a:bodyPr/>
                        <a:lstStyle/>
                        <a:p>
                          <a:endParaRPr lang="es-419"/>
                        </a:p>
                      </a:txBody>
                      <a:tcPr marL="68580" marR="68580" marT="0" marB="0">
                        <a:blipFill>
                          <a:blip r:embed="rId2"/>
                          <a:stretch>
                            <a:fillRect l="-281" t="-98496" r="-1124" b="-91729"/>
                          </a:stretch>
                        </a:blipFill>
                      </a:tcPr>
                    </a:tc>
                    <a:tc hMerge="1">
                      <a:txBody>
                        <a:bodyPr/>
                        <a:lstStyle/>
                        <a:p>
                          <a:endParaRPr lang="es-419"/>
                        </a:p>
                      </a:txBody>
                      <a:tcPr/>
                    </a:tc>
                    <a:tc hMerge="1">
                      <a:txBody>
                        <a:bodyPr/>
                        <a:lstStyle/>
                        <a:p>
                          <a:pPr algn="ctr">
                            <a:lnSpc>
                              <a:spcPct val="200000"/>
                            </a:lnSpc>
                            <a:spcAft>
                              <a:spcPts val="800"/>
                            </a:spcAft>
                          </a:pP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0324842"/>
                      </a:ext>
                    </a:extLst>
                  </a:tr>
                  <a:tr h="729234">
                    <a:tc gridSpan="2">
                      <a:txBody>
                        <a:bodyPr/>
                        <a:lstStyle/>
                        <a:p>
                          <a:endParaRPr lang="es-419"/>
                        </a:p>
                      </a:txBody>
                      <a:tcPr marL="68580" marR="68580" marT="0" marB="0">
                        <a:blipFill>
                          <a:blip r:embed="rId2"/>
                          <a:stretch>
                            <a:fillRect l="-293" t="-220000" r="-5572" b="-1667"/>
                          </a:stretch>
                        </a:blipFill>
                      </a:tcPr>
                    </a:tc>
                    <a:tc hMerge="1">
                      <a:txBody>
                        <a:bodyPr/>
                        <a:lstStyle/>
                        <a:p>
                          <a:pPr>
                            <a:lnSpc>
                              <a:spcPct val="107000"/>
                            </a:lnSpc>
                            <a:spcAft>
                              <a:spcPts val="800"/>
                            </a:spcAft>
                          </a:pPr>
                          <a:r>
                            <a:rPr lang="es-419"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s-419"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735677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3725DC1B-EAB3-4948-A87A-0C2DD294A162}"/>
                  </a:ext>
                </a:extLst>
              </p:cNvPr>
              <p:cNvGraphicFramePr>
                <a:graphicFrameLocks noGrp="1"/>
              </p:cNvGraphicFramePr>
              <p:nvPr>
                <p:extLst>
                  <p:ext uri="{D42A27DB-BD31-4B8C-83A1-F6EECF244321}">
                    <p14:modId xmlns:p14="http://schemas.microsoft.com/office/powerpoint/2010/main" val="3708992068"/>
                  </p:ext>
                </p:extLst>
              </p:nvPr>
            </p:nvGraphicFramePr>
            <p:xfrm>
              <a:off x="3321560" y="5572918"/>
              <a:ext cx="1826895" cy="441008"/>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4250711251"/>
                        </a:ext>
                      </a:extLst>
                    </a:gridCol>
                  </a:tblGrid>
                  <a:tr h="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𝑇</m:t>
                                </m:r>
                                <m:r>
                                  <a:rPr lang="es-ES" sz="1100">
                                    <a:effectLst/>
                                    <a:latin typeface="Cambria Math" panose="02040503050406030204" pitchFamily="18" charset="0"/>
                                  </a:rPr>
                                  <m:t>=</m:t>
                                </m:r>
                                <m:r>
                                  <a:rPr lang="es-ES" sz="1100">
                                    <a:effectLst/>
                                    <a:latin typeface="Cambria Math" panose="02040503050406030204" pitchFamily="18" charset="0"/>
                                  </a:rPr>
                                  <m:t>𝑃</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𝑑𝑚</m:t>
                                    </m:r>
                                  </m:num>
                                  <m:den>
                                    <m:r>
                                      <a:rPr lang="es-ES" sz="1100">
                                        <a:effectLst/>
                                        <a:latin typeface="Cambria Math" panose="02040503050406030204" pitchFamily="18" charset="0"/>
                                      </a:rPr>
                                      <m:t>2</m:t>
                                    </m:r>
                                  </m:den>
                                </m:f>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1566434"/>
                      </a:ext>
                    </a:extLst>
                  </a:tr>
                </a:tbl>
              </a:graphicData>
            </a:graphic>
          </p:graphicFrame>
        </mc:Choice>
        <mc:Fallback xmlns="">
          <p:graphicFrame>
            <p:nvGraphicFramePr>
              <p:cNvPr id="7" name="Tabla 6">
                <a:extLst>
                  <a:ext uri="{FF2B5EF4-FFF2-40B4-BE49-F238E27FC236}">
                    <a16:creationId xmlns:a16="http://schemas.microsoft.com/office/drawing/2014/main" id="{3725DC1B-EAB3-4948-A87A-0C2DD294A162}"/>
                  </a:ext>
                </a:extLst>
              </p:cNvPr>
              <p:cNvGraphicFramePr>
                <a:graphicFrameLocks noGrp="1"/>
              </p:cNvGraphicFramePr>
              <p:nvPr>
                <p:extLst>
                  <p:ext uri="{D42A27DB-BD31-4B8C-83A1-F6EECF244321}">
                    <p14:modId xmlns:p14="http://schemas.microsoft.com/office/powerpoint/2010/main" val="3708992068"/>
                  </p:ext>
                </p:extLst>
              </p:nvPr>
            </p:nvGraphicFramePr>
            <p:xfrm>
              <a:off x="3321560" y="5572918"/>
              <a:ext cx="1826895" cy="441008"/>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4250711251"/>
                        </a:ext>
                      </a:extLst>
                    </a:gridCol>
                  </a:tblGrid>
                  <a:tr h="441008">
                    <a:tc>
                      <a:txBody>
                        <a:bodyPr/>
                        <a:lstStyle/>
                        <a:p>
                          <a:endParaRPr lang="es-419"/>
                        </a:p>
                      </a:txBody>
                      <a:tcPr marL="68580" marR="68580" marT="0" marB="0">
                        <a:blipFill>
                          <a:blip r:embed="rId3"/>
                          <a:stretch>
                            <a:fillRect l="-332" t="-1370" r="-1329" b="-5479"/>
                          </a:stretch>
                        </a:blipFill>
                      </a:tcPr>
                    </a:tc>
                    <a:extLst>
                      <a:ext uri="{0D108BD9-81ED-4DB2-BD59-A6C34878D82A}">
                        <a16:rowId xmlns:a16="http://schemas.microsoft.com/office/drawing/2014/main" val="26415664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a 7">
                <a:extLst>
                  <a:ext uri="{FF2B5EF4-FFF2-40B4-BE49-F238E27FC236}">
                    <a16:creationId xmlns:a16="http://schemas.microsoft.com/office/drawing/2014/main" id="{7CEB557D-B32A-4A7D-B3AD-5797D9C2D8B8}"/>
                  </a:ext>
                </a:extLst>
              </p:cNvPr>
              <p:cNvGraphicFramePr>
                <a:graphicFrameLocks noGrp="1"/>
              </p:cNvGraphicFramePr>
              <p:nvPr>
                <p:extLst>
                  <p:ext uri="{D42A27DB-BD31-4B8C-83A1-F6EECF244321}">
                    <p14:modId xmlns:p14="http://schemas.microsoft.com/office/powerpoint/2010/main" val="1249535030"/>
                  </p:ext>
                </p:extLst>
              </p:nvPr>
            </p:nvGraphicFramePr>
            <p:xfrm>
              <a:off x="8366702" y="2924365"/>
              <a:ext cx="2070100" cy="504635"/>
            </p:xfrm>
            <a:graphic>
              <a:graphicData uri="http://schemas.openxmlformats.org/drawingml/2006/table">
                <a:tbl>
                  <a:tblPr firstRow="1" firstCol="1" bandRow="1">
                    <a:tableStyleId>{5C22544A-7EE6-4342-B048-85BDC9FD1C3A}</a:tableStyleId>
                  </a:tblPr>
                  <a:tblGrid>
                    <a:gridCol w="2070100">
                      <a:extLst>
                        <a:ext uri="{9D8B030D-6E8A-4147-A177-3AD203B41FA5}">
                          <a16:colId xmlns:a16="http://schemas.microsoft.com/office/drawing/2014/main" val="371426177"/>
                        </a:ext>
                      </a:extLst>
                    </a:gridCol>
                  </a:tblGrid>
                  <a:tr h="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𝑇</m:t>
                                </m:r>
                                <m:r>
                                  <a:rPr lang="es-ES" sz="1100">
                                    <a:effectLst/>
                                    <a:latin typeface="Cambria Math" panose="02040503050406030204" pitchFamily="18" charset="0"/>
                                  </a:rPr>
                                  <m:t>=</m:t>
                                </m:r>
                                <m:r>
                                  <a:rPr lang="es-ES" sz="1100">
                                    <a:effectLst/>
                                    <a:latin typeface="Cambria Math" panose="02040503050406030204" pitchFamily="18" charset="0"/>
                                  </a:rPr>
                                  <m:t>𝐹</m:t>
                                </m:r>
                                <m:r>
                                  <a:rPr lang="es-ES" sz="1100">
                                    <a:effectLst/>
                                    <a:latin typeface="Cambria Math" panose="02040503050406030204" pitchFamily="18" charset="0"/>
                                  </a:rPr>
                                  <m:t>∗</m:t>
                                </m:r>
                                <m:f>
                                  <m:fPr>
                                    <m:ctrlPr>
                                      <a:rPr lang="es-419" sz="1100" i="1">
                                        <a:effectLst/>
                                        <a:latin typeface="Cambria Math" panose="02040503050406030204" pitchFamily="18" charset="0"/>
                                      </a:rPr>
                                    </m:ctrlPr>
                                  </m:fPr>
                                  <m:num>
                                    <m:r>
                                      <a:rPr lang="es-ES" sz="1100">
                                        <a:effectLst/>
                                        <a:latin typeface="Cambria Math" panose="02040503050406030204" pitchFamily="18" charset="0"/>
                                      </a:rPr>
                                      <m:t>𝑑𝑚</m:t>
                                    </m:r>
                                  </m:num>
                                  <m:den>
                                    <m:r>
                                      <a:rPr lang="es-ES" sz="1100">
                                        <a:effectLst/>
                                        <a:latin typeface="Cambria Math" panose="02040503050406030204" pitchFamily="18" charset="0"/>
                                      </a:rPr>
                                      <m:t>2</m:t>
                                    </m:r>
                                  </m:den>
                                </m:f>
                                <m:r>
                                  <a:rPr lang="es-ES" sz="1100">
                                    <a:effectLst/>
                                    <a:latin typeface="Cambria Math" panose="02040503050406030204" pitchFamily="18" charset="0"/>
                                  </a:rPr>
                                  <m:t>∗</m:t>
                                </m:r>
                                <m:d>
                                  <m:dPr>
                                    <m:ctrlPr>
                                      <a:rPr lang="es-419" sz="1100" i="1">
                                        <a:effectLst/>
                                        <a:latin typeface="Cambria Math" panose="02040503050406030204" pitchFamily="18" charset="0"/>
                                      </a:rPr>
                                    </m:ctrlPr>
                                  </m:dPr>
                                  <m:e>
                                    <m:f>
                                      <m:fPr>
                                        <m:ctrlPr>
                                          <a:rPr lang="es-419" sz="1100" i="1">
                                            <a:effectLst/>
                                            <a:latin typeface="Cambria Math" panose="02040503050406030204" pitchFamily="18" charset="0"/>
                                          </a:rPr>
                                        </m:ctrlPr>
                                      </m:fPr>
                                      <m:num>
                                        <m:r>
                                          <a:rPr lang="es-ES" sz="1100">
                                            <a:effectLst/>
                                            <a:latin typeface="Cambria Math" panose="02040503050406030204" pitchFamily="18" charset="0"/>
                                          </a:rPr>
                                          <m:t>𝜋</m:t>
                                        </m:r>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a:rPr lang="es-ES" sz="1100">
                                            <a:effectLst/>
                                            <a:latin typeface="Cambria Math" panose="02040503050406030204" pitchFamily="18" charset="0"/>
                                          </a:rPr>
                                          <m:t>𝑑𝑚</m:t>
                                        </m:r>
                                        <m:r>
                                          <a:rPr lang="es-ES" sz="1100">
                                            <a:effectLst/>
                                            <a:latin typeface="Cambria Math" panose="02040503050406030204" pitchFamily="18" charset="0"/>
                                          </a:rPr>
                                          <m:t>−</m:t>
                                        </m:r>
                                        <m:r>
                                          <a:rPr lang="es-ES" sz="1100">
                                            <a:effectLst/>
                                            <a:latin typeface="Cambria Math" panose="02040503050406030204" pitchFamily="18" charset="0"/>
                                          </a:rPr>
                                          <m:t>𝑝</m:t>
                                        </m:r>
                                      </m:num>
                                      <m:den>
                                        <m:r>
                                          <a:rPr lang="es-ES" sz="1100">
                                            <a:effectLst/>
                                            <a:latin typeface="Cambria Math" panose="02040503050406030204" pitchFamily="18" charset="0"/>
                                          </a:rPr>
                                          <m:t>𝜋</m:t>
                                        </m:r>
                                        <m:r>
                                          <a:rPr lang="es-ES" sz="1100">
                                            <a:effectLst/>
                                            <a:latin typeface="Cambria Math" panose="02040503050406030204" pitchFamily="18" charset="0"/>
                                          </a:rPr>
                                          <m:t>∗</m:t>
                                        </m:r>
                                        <m:r>
                                          <a:rPr lang="es-ES" sz="1100">
                                            <a:effectLst/>
                                            <a:latin typeface="Cambria Math" panose="02040503050406030204" pitchFamily="18" charset="0"/>
                                          </a:rPr>
                                          <m:t>𝑑𝑚</m:t>
                                        </m:r>
                                        <m:r>
                                          <a:rPr lang="es-ES" sz="1100">
                                            <a:effectLst/>
                                            <a:latin typeface="Cambria Math" panose="02040503050406030204" pitchFamily="18" charset="0"/>
                                          </a:rPr>
                                          <m:t>+</m:t>
                                        </m:r>
                                        <m:r>
                                          <a:rPr lang="es-ES" sz="1100">
                                            <a:effectLst/>
                                            <a:latin typeface="Cambria Math" panose="02040503050406030204" pitchFamily="18" charset="0"/>
                                          </a:rPr>
                                          <m:t>𝑢</m:t>
                                        </m:r>
                                        <m:r>
                                          <a:rPr lang="es-ES" sz="1100">
                                            <a:effectLst/>
                                            <a:latin typeface="Cambria Math" panose="02040503050406030204" pitchFamily="18" charset="0"/>
                                          </a:rPr>
                                          <m:t>∗</m:t>
                                        </m:r>
                                        <m:r>
                                          <a:rPr lang="es-ES" sz="1100">
                                            <a:effectLst/>
                                            <a:latin typeface="Cambria Math" panose="02040503050406030204" pitchFamily="18" charset="0"/>
                                          </a:rPr>
                                          <m:t>𝑝</m:t>
                                        </m:r>
                                      </m:den>
                                    </m:f>
                                  </m:e>
                                </m:d>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1722263"/>
                      </a:ext>
                    </a:extLst>
                  </a:tr>
                </a:tbl>
              </a:graphicData>
            </a:graphic>
          </p:graphicFrame>
        </mc:Choice>
        <mc:Fallback xmlns="">
          <p:graphicFrame>
            <p:nvGraphicFramePr>
              <p:cNvPr id="8" name="Tabla 7">
                <a:extLst>
                  <a:ext uri="{FF2B5EF4-FFF2-40B4-BE49-F238E27FC236}">
                    <a16:creationId xmlns:a16="http://schemas.microsoft.com/office/drawing/2014/main" id="{7CEB557D-B32A-4A7D-B3AD-5797D9C2D8B8}"/>
                  </a:ext>
                </a:extLst>
              </p:cNvPr>
              <p:cNvGraphicFramePr>
                <a:graphicFrameLocks noGrp="1"/>
              </p:cNvGraphicFramePr>
              <p:nvPr>
                <p:extLst>
                  <p:ext uri="{D42A27DB-BD31-4B8C-83A1-F6EECF244321}">
                    <p14:modId xmlns:p14="http://schemas.microsoft.com/office/powerpoint/2010/main" val="1249535030"/>
                  </p:ext>
                </p:extLst>
              </p:nvPr>
            </p:nvGraphicFramePr>
            <p:xfrm>
              <a:off x="8366702" y="2924365"/>
              <a:ext cx="2070100" cy="504635"/>
            </p:xfrm>
            <a:graphic>
              <a:graphicData uri="http://schemas.openxmlformats.org/drawingml/2006/table">
                <a:tbl>
                  <a:tblPr firstRow="1" firstCol="1" bandRow="1">
                    <a:tableStyleId>{5C22544A-7EE6-4342-B048-85BDC9FD1C3A}</a:tableStyleId>
                  </a:tblPr>
                  <a:tblGrid>
                    <a:gridCol w="2070100">
                      <a:extLst>
                        <a:ext uri="{9D8B030D-6E8A-4147-A177-3AD203B41FA5}">
                          <a16:colId xmlns:a16="http://schemas.microsoft.com/office/drawing/2014/main" val="371426177"/>
                        </a:ext>
                      </a:extLst>
                    </a:gridCol>
                  </a:tblGrid>
                  <a:tr h="504635">
                    <a:tc>
                      <a:txBody>
                        <a:bodyPr/>
                        <a:lstStyle/>
                        <a:p>
                          <a:endParaRPr lang="es-419"/>
                        </a:p>
                      </a:txBody>
                      <a:tcPr marL="68580" marR="68580" marT="0" marB="0">
                        <a:blipFill>
                          <a:blip r:embed="rId4"/>
                          <a:stretch>
                            <a:fillRect l="-293" t="-1190" r="-1173" b="-4762"/>
                          </a:stretch>
                        </a:blipFill>
                      </a:tcPr>
                    </a:tc>
                    <a:extLst>
                      <a:ext uri="{0D108BD9-81ED-4DB2-BD59-A6C34878D82A}">
                        <a16:rowId xmlns:a16="http://schemas.microsoft.com/office/drawing/2014/main" val="471722263"/>
                      </a:ext>
                    </a:extLst>
                  </a:tr>
                </a:tbl>
              </a:graphicData>
            </a:graphic>
          </p:graphicFrame>
        </mc:Fallback>
      </mc:AlternateContent>
      <p:sp>
        <p:nvSpPr>
          <p:cNvPr id="14" name="CuadroTexto 13">
            <a:extLst>
              <a:ext uri="{FF2B5EF4-FFF2-40B4-BE49-F238E27FC236}">
                <a16:creationId xmlns:a16="http://schemas.microsoft.com/office/drawing/2014/main" id="{431393CA-46ED-4897-989A-B755DBDFF720}"/>
              </a:ext>
            </a:extLst>
          </p:cNvPr>
          <p:cNvSpPr txBox="1"/>
          <p:nvPr/>
        </p:nvSpPr>
        <p:spPr>
          <a:xfrm>
            <a:off x="2966805" y="1046675"/>
            <a:ext cx="2871683" cy="773738"/>
          </a:xfrm>
          <a:prstGeom prst="rect">
            <a:avLst/>
          </a:prstGeom>
          <a:noFill/>
        </p:spPr>
        <p:txBody>
          <a:bodyPr wrap="square">
            <a:spAutoFit/>
          </a:bodyPr>
          <a:lstStyle/>
          <a:p>
            <a:pPr lvl="0">
              <a:lnSpc>
                <a:spcPct val="200000"/>
              </a:lnSpc>
              <a:spcAft>
                <a:spcPts val="800"/>
              </a:spcAft>
            </a:pPr>
            <a:r>
              <a:rPr lang="es-419" sz="1200" dirty="0">
                <a:effectLst/>
                <a:latin typeface="Arial" panose="020B0604020202020204" pitchFamily="34" charset="0"/>
                <a:ea typeface="Calibri" panose="020F0502020204030204" pitchFamily="34" charset="0"/>
                <a:cs typeface="Times New Roman" panose="02020603050405020304" pitchFamily="18" charset="0"/>
              </a:rPr>
              <a:t>Realizando una sumatoria de fuerzas se obtienen las siguientes ecuaciones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087DCD7B-DE58-403D-874D-E3FFE8353708}"/>
              </a:ext>
            </a:extLst>
          </p:cNvPr>
          <p:cNvSpPr txBox="1"/>
          <p:nvPr/>
        </p:nvSpPr>
        <p:spPr>
          <a:xfrm>
            <a:off x="2799165" y="4473407"/>
            <a:ext cx="2871683" cy="773738"/>
          </a:xfrm>
          <a:prstGeom prst="rect">
            <a:avLst/>
          </a:prstGeom>
          <a:noFill/>
        </p:spPr>
        <p:txBody>
          <a:bodyPr wrap="square">
            <a:spAutoFit/>
          </a:bodyPr>
          <a:lstStyle/>
          <a:p>
            <a:pPr lvl="0">
              <a:lnSpc>
                <a:spcPct val="200000"/>
              </a:lnSpc>
              <a:spcAft>
                <a:spcPts val="800"/>
              </a:spcAft>
            </a:pPr>
            <a:r>
              <a:rPr lang="es-419" sz="1200" dirty="0">
                <a:effectLst/>
                <a:latin typeface="Arial" panose="020B0604020202020204" pitchFamily="34" charset="0"/>
                <a:ea typeface="Calibri" panose="020F0502020204030204" pitchFamily="34" charset="0"/>
                <a:cs typeface="Times New Roman" panose="02020603050405020304" pitchFamily="18" charset="0"/>
              </a:rPr>
              <a:t>Para obtener el torque se relaciona la fuerza P con el diámetro medio dm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C108FFE7-8662-40B7-AA12-64399858254A}"/>
              </a:ext>
            </a:extLst>
          </p:cNvPr>
          <p:cNvSpPr txBox="1"/>
          <p:nvPr/>
        </p:nvSpPr>
        <p:spPr>
          <a:xfrm>
            <a:off x="7965911" y="1155007"/>
            <a:ext cx="2871683" cy="1512402"/>
          </a:xfrm>
          <a:prstGeom prst="rect">
            <a:avLst/>
          </a:prstGeom>
          <a:noFill/>
        </p:spPr>
        <p:txBody>
          <a:bodyPr wrap="square">
            <a:spAutoFit/>
          </a:bodyPr>
          <a:lstStyle/>
          <a:p>
            <a:pPr lvl="0">
              <a:lnSpc>
                <a:spcPct val="200000"/>
              </a:lnSpc>
              <a:spcAft>
                <a:spcPts val="800"/>
              </a:spcAft>
            </a:pPr>
            <a:r>
              <a:rPr lang="es-419" sz="1200">
                <a:effectLst/>
                <a:latin typeface="Arial" panose="020B0604020202020204" pitchFamily="34" charset="0"/>
                <a:ea typeface="Calibri" panose="020F0502020204030204" pitchFamily="34" charset="0"/>
                <a:cs typeface="Times New Roman" panose="02020603050405020304" pitchFamily="18" charset="0"/>
              </a:rPr>
              <a:t>Reemplazado P y utilizando identidades trigonométricas basadas en tan⁡(α)  se obtiene la siguiente ecuación.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EEC2249C-B7E5-4A4A-A6D6-9B8441C0BEC4}"/>
              </a:ext>
            </a:extLst>
          </p:cNvPr>
          <p:cNvSpPr txBox="1"/>
          <p:nvPr/>
        </p:nvSpPr>
        <p:spPr>
          <a:xfrm>
            <a:off x="7845298" y="3803723"/>
            <a:ext cx="2871683" cy="773738"/>
          </a:xfrm>
          <a:prstGeom prst="rect">
            <a:avLst/>
          </a:prstGeom>
          <a:noFill/>
        </p:spPr>
        <p:txBody>
          <a:bodyPr wrap="square">
            <a:spAutoFit/>
          </a:bodyPr>
          <a:lstStyle/>
          <a:p>
            <a:pPr lvl="0">
              <a:lnSpc>
                <a:spcPct val="200000"/>
              </a:lnSpc>
              <a:spcAft>
                <a:spcPts val="800"/>
              </a:spcAft>
            </a:pPr>
            <a:r>
              <a:rPr lang="es-419" sz="1200">
                <a:effectLst/>
                <a:latin typeface="Arial" panose="020B0604020202020204" pitchFamily="34" charset="0"/>
                <a:ea typeface="Calibri" panose="020F0502020204030204" pitchFamily="34" charset="0"/>
                <a:cs typeface="Times New Roman" panose="02020603050405020304" pitchFamily="18" charset="0"/>
              </a:rPr>
              <a:t>El torque calculado que permitirá generar el movimiento del mecanismo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Tabla 8">
                <a:extLst>
                  <a:ext uri="{FF2B5EF4-FFF2-40B4-BE49-F238E27FC236}">
                    <a16:creationId xmlns:a16="http://schemas.microsoft.com/office/drawing/2014/main" id="{75444856-063E-4F38-B345-DACD2425737F}"/>
                  </a:ext>
                </a:extLst>
              </p:cNvPr>
              <p:cNvGraphicFramePr>
                <a:graphicFrameLocks noGrp="1"/>
              </p:cNvGraphicFramePr>
              <p:nvPr>
                <p:extLst>
                  <p:ext uri="{D42A27DB-BD31-4B8C-83A1-F6EECF244321}">
                    <p14:modId xmlns:p14="http://schemas.microsoft.com/office/powerpoint/2010/main" val="575707415"/>
                  </p:ext>
                </p:extLst>
              </p:nvPr>
            </p:nvGraphicFramePr>
            <p:xfrm>
              <a:off x="8488304" y="5222351"/>
              <a:ext cx="1826895" cy="436880"/>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867983977"/>
                        </a:ext>
                      </a:extLst>
                    </a:gridCol>
                  </a:tblGrid>
                  <a:tr h="0">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𝑇𝑐</m:t>
                                </m:r>
                                <m:r>
                                  <a:rPr lang="es-ES" sz="1100">
                                    <a:effectLst/>
                                    <a:latin typeface="Cambria Math" panose="02040503050406030204" pitchFamily="18" charset="0"/>
                                  </a:rPr>
                                  <m:t>=14 [</m:t>
                                </m:r>
                                <m:r>
                                  <a:rPr lang="es-ES" sz="1100">
                                    <a:effectLst/>
                                    <a:latin typeface="Cambria Math" panose="02040503050406030204" pitchFamily="18" charset="0"/>
                                  </a:rPr>
                                  <m:t>𝑁𝑚𝑚</m:t>
                                </m:r>
                                <m:r>
                                  <a:rPr lang="es-ES" sz="1100">
                                    <a:effectLst/>
                                    <a:latin typeface="Cambria Math" panose="02040503050406030204" pitchFamily="18" charset="0"/>
                                  </a:rPr>
                                  <m:t>]</m:t>
                                </m:r>
                              </m:oMath>
                            </m:oMathPara>
                          </a14:m>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2054642"/>
                      </a:ext>
                    </a:extLst>
                  </a:tr>
                </a:tbl>
              </a:graphicData>
            </a:graphic>
          </p:graphicFrame>
        </mc:Choice>
        <mc:Fallback xmlns="">
          <p:graphicFrame>
            <p:nvGraphicFramePr>
              <p:cNvPr id="9" name="Tabla 8">
                <a:extLst>
                  <a:ext uri="{FF2B5EF4-FFF2-40B4-BE49-F238E27FC236}">
                    <a16:creationId xmlns:a16="http://schemas.microsoft.com/office/drawing/2014/main" id="{75444856-063E-4F38-B345-DACD2425737F}"/>
                  </a:ext>
                </a:extLst>
              </p:cNvPr>
              <p:cNvGraphicFramePr>
                <a:graphicFrameLocks noGrp="1"/>
              </p:cNvGraphicFramePr>
              <p:nvPr>
                <p:extLst>
                  <p:ext uri="{D42A27DB-BD31-4B8C-83A1-F6EECF244321}">
                    <p14:modId xmlns:p14="http://schemas.microsoft.com/office/powerpoint/2010/main" val="575707415"/>
                  </p:ext>
                </p:extLst>
              </p:nvPr>
            </p:nvGraphicFramePr>
            <p:xfrm>
              <a:off x="8488304" y="5222351"/>
              <a:ext cx="1826895" cy="436880"/>
            </p:xfrm>
            <a:graphic>
              <a:graphicData uri="http://schemas.openxmlformats.org/drawingml/2006/table">
                <a:tbl>
                  <a:tblPr firstRow="1" firstCol="1" bandRow="1">
                    <a:tableStyleId>{5C22544A-7EE6-4342-B048-85BDC9FD1C3A}</a:tableStyleId>
                  </a:tblPr>
                  <a:tblGrid>
                    <a:gridCol w="1826895">
                      <a:extLst>
                        <a:ext uri="{9D8B030D-6E8A-4147-A177-3AD203B41FA5}">
                          <a16:colId xmlns:a16="http://schemas.microsoft.com/office/drawing/2014/main" val="867983977"/>
                        </a:ext>
                      </a:extLst>
                    </a:gridCol>
                  </a:tblGrid>
                  <a:tr h="436880">
                    <a:tc>
                      <a:txBody>
                        <a:bodyPr/>
                        <a:lstStyle/>
                        <a:p>
                          <a:endParaRPr lang="es-419"/>
                        </a:p>
                      </a:txBody>
                      <a:tcPr marL="68580" marR="68580" marT="0" marB="0">
                        <a:blipFill>
                          <a:blip r:embed="rId5"/>
                          <a:stretch>
                            <a:fillRect l="-332" t="-1370" r="-1329" b="-5479"/>
                          </a:stretch>
                        </a:blipFill>
                      </a:tcPr>
                    </a:tc>
                    <a:extLst>
                      <a:ext uri="{0D108BD9-81ED-4DB2-BD59-A6C34878D82A}">
                        <a16:rowId xmlns:a16="http://schemas.microsoft.com/office/drawing/2014/main" val="872054642"/>
                      </a:ext>
                    </a:extLst>
                  </a:tr>
                </a:tbl>
              </a:graphicData>
            </a:graphic>
          </p:graphicFrame>
        </mc:Fallback>
      </mc:AlternateContent>
    </p:spTree>
    <p:extLst>
      <p:ext uri="{BB962C8B-B14F-4D97-AF65-F5344CB8AC3E}">
        <p14:creationId xmlns:p14="http://schemas.microsoft.com/office/powerpoint/2010/main" val="2572627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23D1A0E3-597A-47E0-8327-703659F8B0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7160" y="4390328"/>
            <a:ext cx="3103887" cy="2241550"/>
          </a:xfrm>
          <a:prstGeom prst="rect">
            <a:avLst/>
          </a:prstGeom>
          <a:noFill/>
        </p:spPr>
      </p:pic>
      <p:pic>
        <p:nvPicPr>
          <p:cNvPr id="7" name="Imagen 6">
            <a:extLst>
              <a:ext uri="{FF2B5EF4-FFF2-40B4-BE49-F238E27FC236}">
                <a16:creationId xmlns:a16="http://schemas.microsoft.com/office/drawing/2014/main" id="{4461E642-4246-4198-A124-79A535855D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8455" y="1346897"/>
            <a:ext cx="4584700" cy="2755900"/>
          </a:xfrm>
          <a:prstGeom prst="rect">
            <a:avLst/>
          </a:prstGeom>
          <a:noFill/>
        </p:spPr>
      </p:pic>
      <p:sp>
        <p:nvSpPr>
          <p:cNvPr id="8" name="CuadroTexto 7">
            <a:extLst>
              <a:ext uri="{FF2B5EF4-FFF2-40B4-BE49-F238E27FC236}">
                <a16:creationId xmlns:a16="http://schemas.microsoft.com/office/drawing/2014/main" id="{129D8503-FF04-41D7-A179-09F0FB5DB18F}"/>
              </a:ext>
            </a:extLst>
          </p:cNvPr>
          <p:cNvSpPr txBox="1"/>
          <p:nvPr/>
        </p:nvSpPr>
        <p:spPr>
          <a:xfrm>
            <a:off x="3514725" y="1609232"/>
            <a:ext cx="1433146"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MUÑECA</a:t>
            </a:r>
          </a:p>
        </p:txBody>
      </p:sp>
      <p:pic>
        <p:nvPicPr>
          <p:cNvPr id="9" name="Imagen 8">
            <a:extLst>
              <a:ext uri="{FF2B5EF4-FFF2-40B4-BE49-F238E27FC236}">
                <a16:creationId xmlns:a16="http://schemas.microsoft.com/office/drawing/2014/main" id="{9BC6F530-9E94-499E-9972-AB9A4C1DE0C2}"/>
              </a:ext>
            </a:extLst>
          </p:cNvPr>
          <p:cNvPicPr>
            <a:picLocks noChangeAspect="1"/>
          </p:cNvPicPr>
          <p:nvPr/>
        </p:nvPicPr>
        <p:blipFill rotWithShape="1">
          <a:blip r:embed="rId4"/>
          <a:srcRect l="12889" t="7561"/>
          <a:stretch/>
        </p:blipFill>
        <p:spPr bwMode="auto">
          <a:xfrm>
            <a:off x="2230704" y="2431977"/>
            <a:ext cx="3759200" cy="3634740"/>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0A8D69C3-E016-4A3B-B101-4F2B1454B5C1}"/>
              </a:ext>
            </a:extLst>
          </p:cNvPr>
          <p:cNvSpPr txBox="1"/>
          <p:nvPr/>
        </p:nvSpPr>
        <p:spPr>
          <a:xfrm>
            <a:off x="5989904" y="4390328"/>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1.09%</a:t>
            </a:r>
          </a:p>
        </p:txBody>
      </p:sp>
    </p:spTree>
    <p:extLst>
      <p:ext uri="{BB962C8B-B14F-4D97-AF65-F5344CB8AC3E}">
        <p14:creationId xmlns:p14="http://schemas.microsoft.com/office/powerpoint/2010/main" val="2000549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CE81C394-19AF-488D-94AB-9F77AD149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051797"/>
            <a:ext cx="3569758" cy="2521142"/>
          </a:xfrm>
          <a:prstGeom prst="rect">
            <a:avLst/>
          </a:prstGeom>
        </p:spPr>
      </p:pic>
      <p:pic>
        <p:nvPicPr>
          <p:cNvPr id="13" name="Imagen 12">
            <a:extLst>
              <a:ext uri="{FF2B5EF4-FFF2-40B4-BE49-F238E27FC236}">
                <a16:creationId xmlns:a16="http://schemas.microsoft.com/office/drawing/2014/main" id="{01E47157-8C5E-429B-BCF3-690FD6F2D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04" y="4032708"/>
            <a:ext cx="3572754" cy="2433939"/>
          </a:xfrm>
          <a:prstGeom prst="rect">
            <a:avLst/>
          </a:prstGeom>
        </p:spPr>
      </p:pic>
      <p:pic>
        <p:nvPicPr>
          <p:cNvPr id="14" name="Imagen 13">
            <a:extLst>
              <a:ext uri="{FF2B5EF4-FFF2-40B4-BE49-F238E27FC236}">
                <a16:creationId xmlns:a16="http://schemas.microsoft.com/office/drawing/2014/main" id="{0A3CA9CF-991F-4F72-91FE-836714D06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34" y="1038495"/>
            <a:ext cx="3937000" cy="2534444"/>
          </a:xfrm>
          <a:prstGeom prst="rect">
            <a:avLst/>
          </a:prstGeom>
        </p:spPr>
      </p:pic>
      <p:pic>
        <p:nvPicPr>
          <p:cNvPr id="15" name="Imagen 14">
            <a:extLst>
              <a:ext uri="{FF2B5EF4-FFF2-40B4-BE49-F238E27FC236}">
                <a16:creationId xmlns:a16="http://schemas.microsoft.com/office/drawing/2014/main" id="{6AAA0A8D-CCAB-47FD-B4DC-BF45CAC79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01" y="4128699"/>
            <a:ext cx="3674533" cy="2357825"/>
          </a:xfrm>
          <a:prstGeom prst="rect">
            <a:avLst/>
          </a:prstGeom>
        </p:spPr>
      </p:pic>
      <p:graphicFrame>
        <p:nvGraphicFramePr>
          <p:cNvPr id="3" name="Tabla 3">
            <a:extLst>
              <a:ext uri="{FF2B5EF4-FFF2-40B4-BE49-F238E27FC236}">
                <a16:creationId xmlns:a16="http://schemas.microsoft.com/office/drawing/2014/main" id="{CF1BA581-FD16-4686-943B-ECCDEFBC1530}"/>
              </a:ext>
            </a:extLst>
          </p:cNvPr>
          <p:cNvGraphicFramePr>
            <a:graphicFrameLocks noGrp="1"/>
          </p:cNvGraphicFramePr>
          <p:nvPr>
            <p:extLst>
              <p:ext uri="{D42A27DB-BD31-4B8C-83A1-F6EECF244321}">
                <p14:modId xmlns:p14="http://schemas.microsoft.com/office/powerpoint/2010/main" val="725493035"/>
              </p:ext>
            </p:extLst>
          </p:nvPr>
        </p:nvGraphicFramePr>
        <p:xfrm>
          <a:off x="5527145" y="2910663"/>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0.401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1.924 [MPa]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dirty="0"/>
                        <a:t>15</a:t>
                      </a:r>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2346258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E0285DD1-1BBE-4DD7-B9B3-4E654293C3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306" t="22813" r="30625" b="27892"/>
          <a:stretch/>
        </p:blipFill>
        <p:spPr bwMode="auto">
          <a:xfrm>
            <a:off x="8433011" y="4450547"/>
            <a:ext cx="2478063" cy="2121112"/>
          </a:xfrm>
          <a:prstGeom prst="rect">
            <a:avLst/>
          </a:prstGeom>
          <a:ln>
            <a:noFill/>
          </a:ln>
          <a:extLst>
            <a:ext uri="{53640926-AAD7-44D8-BBD7-CCE9431645EC}">
              <a14:shadowObscured xmlns:a14="http://schemas.microsoft.com/office/drawing/2010/main"/>
            </a:ext>
          </a:extLst>
        </p:spPr>
      </p:pic>
      <p:graphicFrame>
        <p:nvGraphicFramePr>
          <p:cNvPr id="7" name="Gráfico 6">
            <a:extLst>
              <a:ext uri="{FF2B5EF4-FFF2-40B4-BE49-F238E27FC236}">
                <a16:creationId xmlns:a16="http://schemas.microsoft.com/office/drawing/2014/main" id="{DC126F67-707A-4B5A-AEFF-4995646B513D}"/>
              </a:ext>
            </a:extLst>
          </p:cNvPr>
          <p:cNvGraphicFramePr/>
          <p:nvPr>
            <p:extLst>
              <p:ext uri="{D42A27DB-BD31-4B8C-83A1-F6EECF244321}">
                <p14:modId xmlns:p14="http://schemas.microsoft.com/office/powerpoint/2010/main" val="3766699718"/>
              </p:ext>
            </p:extLst>
          </p:nvPr>
        </p:nvGraphicFramePr>
        <p:xfrm>
          <a:off x="6864139" y="1346897"/>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9AB443ED-0B1D-4C1D-8706-346C08171CF4}"/>
              </a:ext>
            </a:extLst>
          </p:cNvPr>
          <p:cNvSpPr txBox="1"/>
          <p:nvPr/>
        </p:nvSpPr>
        <p:spPr>
          <a:xfrm>
            <a:off x="3285896" y="1699054"/>
            <a:ext cx="1433146"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SOPORTE</a:t>
            </a:r>
          </a:p>
        </p:txBody>
      </p:sp>
      <p:pic>
        <p:nvPicPr>
          <p:cNvPr id="9" name="Imagen 8">
            <a:extLst>
              <a:ext uri="{FF2B5EF4-FFF2-40B4-BE49-F238E27FC236}">
                <a16:creationId xmlns:a16="http://schemas.microsoft.com/office/drawing/2014/main" id="{CA60FA71-6DEF-4CE9-B3C5-80BD44B046A3}"/>
              </a:ext>
            </a:extLst>
          </p:cNvPr>
          <p:cNvPicPr>
            <a:picLocks noChangeAspect="1"/>
          </p:cNvPicPr>
          <p:nvPr/>
        </p:nvPicPr>
        <p:blipFill rotWithShape="1">
          <a:blip r:embed="rId4"/>
          <a:srcRect t="15051"/>
          <a:stretch/>
        </p:blipFill>
        <p:spPr bwMode="auto">
          <a:xfrm>
            <a:off x="2445890" y="2611622"/>
            <a:ext cx="3405505" cy="2766060"/>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6A0DD230-CFAD-4A88-BD6D-A3DC172EED05}"/>
              </a:ext>
            </a:extLst>
          </p:cNvPr>
          <p:cNvSpPr txBox="1"/>
          <p:nvPr/>
        </p:nvSpPr>
        <p:spPr>
          <a:xfrm>
            <a:off x="5989904" y="4390328"/>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1.86%</a:t>
            </a:r>
          </a:p>
        </p:txBody>
      </p:sp>
    </p:spTree>
    <p:extLst>
      <p:ext uri="{BB962C8B-B14F-4D97-AF65-F5344CB8AC3E}">
        <p14:creationId xmlns:p14="http://schemas.microsoft.com/office/powerpoint/2010/main" val="1385936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85FB4556-635A-4A93-8AAA-AD2A1086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024447"/>
            <a:ext cx="4078394" cy="2404553"/>
          </a:xfrm>
          <a:prstGeom prst="rect">
            <a:avLst/>
          </a:prstGeom>
        </p:spPr>
      </p:pic>
      <p:pic>
        <p:nvPicPr>
          <p:cNvPr id="13" name="Imagen 12">
            <a:extLst>
              <a:ext uri="{FF2B5EF4-FFF2-40B4-BE49-F238E27FC236}">
                <a16:creationId xmlns:a16="http://schemas.microsoft.com/office/drawing/2014/main" id="{44C4B2B7-A46A-4D50-84B4-647A2228F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3929431"/>
            <a:ext cx="3623991" cy="2861443"/>
          </a:xfrm>
          <a:prstGeom prst="rect">
            <a:avLst/>
          </a:prstGeom>
        </p:spPr>
      </p:pic>
      <p:pic>
        <p:nvPicPr>
          <p:cNvPr id="14" name="Imagen 13">
            <a:extLst>
              <a:ext uri="{FF2B5EF4-FFF2-40B4-BE49-F238E27FC236}">
                <a16:creationId xmlns:a16="http://schemas.microsoft.com/office/drawing/2014/main" id="{0817A657-BB10-4724-A586-F2D69E30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414" y="1069925"/>
            <a:ext cx="3524520" cy="2636048"/>
          </a:xfrm>
          <a:prstGeom prst="rect">
            <a:avLst/>
          </a:prstGeom>
        </p:spPr>
      </p:pic>
      <p:pic>
        <p:nvPicPr>
          <p:cNvPr id="15" name="Imagen 14">
            <a:extLst>
              <a:ext uri="{FF2B5EF4-FFF2-40B4-BE49-F238E27FC236}">
                <a16:creationId xmlns:a16="http://schemas.microsoft.com/office/drawing/2014/main" id="{ADA68999-B513-4771-A1E5-096AEF7ED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808" y="4239837"/>
            <a:ext cx="3447126" cy="2240632"/>
          </a:xfrm>
          <a:prstGeom prst="rect">
            <a:avLst/>
          </a:prstGeom>
        </p:spPr>
      </p:pic>
      <p:graphicFrame>
        <p:nvGraphicFramePr>
          <p:cNvPr id="8" name="Tabla 3">
            <a:extLst>
              <a:ext uri="{FF2B5EF4-FFF2-40B4-BE49-F238E27FC236}">
                <a16:creationId xmlns:a16="http://schemas.microsoft.com/office/drawing/2014/main" id="{A8F581FE-D124-4A57-95D1-C3EC196D6666}"/>
              </a:ext>
            </a:extLst>
          </p:cNvPr>
          <p:cNvGraphicFramePr>
            <a:graphicFrameLocks noGrp="1"/>
          </p:cNvGraphicFramePr>
          <p:nvPr>
            <p:extLst>
              <p:ext uri="{D42A27DB-BD31-4B8C-83A1-F6EECF244321}">
                <p14:modId xmlns:p14="http://schemas.microsoft.com/office/powerpoint/2010/main" val="3201879203"/>
              </p:ext>
            </p:extLst>
          </p:nvPr>
        </p:nvGraphicFramePr>
        <p:xfrm>
          <a:off x="5799198" y="3705973"/>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0.367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19.75 [MPa]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dirty="0"/>
                        <a:t>2.74-15</a:t>
                      </a:r>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194621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D00EC0A3-5636-461D-A439-AD1748B04F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26" t="19852" r="15927" b="14925"/>
          <a:stretch/>
        </p:blipFill>
        <p:spPr bwMode="auto">
          <a:xfrm>
            <a:off x="7260908" y="4294473"/>
            <a:ext cx="3874778" cy="2318959"/>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20B0E616-61A4-44A3-8788-E947796F1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1238752"/>
            <a:ext cx="4584700" cy="2755900"/>
          </a:xfrm>
          <a:prstGeom prst="rect">
            <a:avLst/>
          </a:prstGeom>
          <a:noFill/>
        </p:spPr>
      </p:pic>
      <p:sp>
        <p:nvSpPr>
          <p:cNvPr id="8" name="CuadroTexto 7">
            <a:extLst>
              <a:ext uri="{FF2B5EF4-FFF2-40B4-BE49-F238E27FC236}">
                <a16:creationId xmlns:a16="http://schemas.microsoft.com/office/drawing/2014/main" id="{BC65386B-D592-450E-8D9D-9349400379BD}"/>
              </a:ext>
            </a:extLst>
          </p:cNvPr>
          <p:cNvSpPr txBox="1"/>
          <p:nvPr/>
        </p:nvSpPr>
        <p:spPr>
          <a:xfrm>
            <a:off x="2963704" y="1418768"/>
            <a:ext cx="1433146"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ACOPLE</a:t>
            </a:r>
          </a:p>
        </p:txBody>
      </p:sp>
      <p:pic>
        <p:nvPicPr>
          <p:cNvPr id="9" name="Imagen 8">
            <a:extLst>
              <a:ext uri="{FF2B5EF4-FFF2-40B4-BE49-F238E27FC236}">
                <a16:creationId xmlns:a16="http://schemas.microsoft.com/office/drawing/2014/main" id="{6ABDF41D-B9AC-4F23-998F-F065460121A5}"/>
              </a:ext>
            </a:extLst>
          </p:cNvPr>
          <p:cNvPicPr>
            <a:picLocks noChangeAspect="1"/>
          </p:cNvPicPr>
          <p:nvPr/>
        </p:nvPicPr>
        <p:blipFill rotWithShape="1">
          <a:blip r:embed="rId4"/>
          <a:srcRect b="3243"/>
          <a:stretch/>
        </p:blipFill>
        <p:spPr bwMode="auto">
          <a:xfrm>
            <a:off x="1988637" y="2229034"/>
            <a:ext cx="3383280" cy="3531235"/>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906FC97B-19C0-4635-A11E-1A86F89F3DC8}"/>
              </a:ext>
            </a:extLst>
          </p:cNvPr>
          <p:cNvSpPr txBox="1"/>
          <p:nvPr/>
        </p:nvSpPr>
        <p:spPr>
          <a:xfrm>
            <a:off x="5371917" y="4455642"/>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0.74%</a:t>
            </a:r>
          </a:p>
        </p:txBody>
      </p:sp>
    </p:spTree>
    <p:extLst>
      <p:ext uri="{BB962C8B-B14F-4D97-AF65-F5344CB8AC3E}">
        <p14:creationId xmlns:p14="http://schemas.microsoft.com/office/powerpoint/2010/main" val="296179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874322FB-FCDA-4B4C-994E-FAE77D63B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209864"/>
            <a:ext cx="3098800" cy="2324100"/>
          </a:xfrm>
          <a:prstGeom prst="rect">
            <a:avLst/>
          </a:prstGeom>
        </p:spPr>
      </p:pic>
      <p:pic>
        <p:nvPicPr>
          <p:cNvPr id="13" name="Imagen 12">
            <a:extLst>
              <a:ext uri="{FF2B5EF4-FFF2-40B4-BE49-F238E27FC236}">
                <a16:creationId xmlns:a16="http://schemas.microsoft.com/office/drawing/2014/main" id="{EE20D647-31AC-4748-A67C-F1066C590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3994652"/>
            <a:ext cx="3236261" cy="2433938"/>
          </a:xfrm>
          <a:prstGeom prst="rect">
            <a:avLst/>
          </a:prstGeom>
        </p:spPr>
      </p:pic>
      <p:pic>
        <p:nvPicPr>
          <p:cNvPr id="14" name="Imagen 13">
            <a:extLst>
              <a:ext uri="{FF2B5EF4-FFF2-40B4-BE49-F238E27FC236}">
                <a16:creationId xmlns:a16="http://schemas.microsoft.com/office/drawing/2014/main" id="{3F6F9C26-E709-4FF5-B85F-7BEB2EEA4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631" y="1196493"/>
            <a:ext cx="3236261" cy="2487876"/>
          </a:xfrm>
          <a:prstGeom prst="rect">
            <a:avLst/>
          </a:prstGeom>
        </p:spPr>
      </p:pic>
      <p:pic>
        <p:nvPicPr>
          <p:cNvPr id="15" name="Imagen 14">
            <a:extLst>
              <a:ext uri="{FF2B5EF4-FFF2-40B4-BE49-F238E27FC236}">
                <a16:creationId xmlns:a16="http://schemas.microsoft.com/office/drawing/2014/main" id="{2A468184-8193-4AAB-8559-026EF1694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298" y="3994652"/>
            <a:ext cx="3312925" cy="2567517"/>
          </a:xfrm>
          <a:prstGeom prst="rect">
            <a:avLst/>
          </a:prstGeom>
        </p:spPr>
      </p:pic>
      <p:graphicFrame>
        <p:nvGraphicFramePr>
          <p:cNvPr id="8" name="Tabla 3">
            <a:extLst>
              <a:ext uri="{FF2B5EF4-FFF2-40B4-BE49-F238E27FC236}">
                <a16:creationId xmlns:a16="http://schemas.microsoft.com/office/drawing/2014/main" id="{EE06F055-68C9-4437-8FE7-9F2D72702A4B}"/>
              </a:ext>
            </a:extLst>
          </p:cNvPr>
          <p:cNvGraphicFramePr>
            <a:graphicFrameLocks noGrp="1"/>
          </p:cNvGraphicFramePr>
          <p:nvPr>
            <p:extLst>
              <p:ext uri="{D42A27DB-BD31-4B8C-83A1-F6EECF244321}">
                <p14:modId xmlns:p14="http://schemas.microsoft.com/office/powerpoint/2010/main" val="2827139460"/>
              </p:ext>
            </p:extLst>
          </p:nvPr>
        </p:nvGraphicFramePr>
        <p:xfrm>
          <a:off x="5527145" y="2910663"/>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0.01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5.75 [MPa]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dirty="0"/>
                        <a:t>9.41-15</a:t>
                      </a:r>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17763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E6E808-D755-433D-B1DB-E1D8B75FD6F6}"/>
              </a:ext>
            </a:extLst>
          </p:cNvPr>
          <p:cNvSpPr>
            <a:spLocks noGrp="1"/>
          </p:cNvSpPr>
          <p:nvPr>
            <p:ph type="title"/>
          </p:nvPr>
        </p:nvSpPr>
        <p:spPr>
          <a:xfrm>
            <a:off x="3167426" y="302290"/>
            <a:ext cx="7315200" cy="599046"/>
          </a:xfrm>
        </p:spPr>
        <p:txBody>
          <a:bodyPr/>
          <a:lstStyle/>
          <a:p>
            <a:r>
              <a:rPr lang="es-MX" dirty="0">
                <a:cs typeface="Times New Roman" panose="02020603050405020304" pitchFamily="18" charset="0"/>
              </a:rPr>
              <a:t>Antecedentes</a:t>
            </a:r>
          </a:p>
        </p:txBody>
      </p:sp>
      <p:sp>
        <p:nvSpPr>
          <p:cNvPr id="6"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0" i="0" u="none"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pSp>
        <p:nvGrpSpPr>
          <p:cNvPr id="10" name="Grupo 9">
            <a:extLst>
              <a:ext uri="{FF2B5EF4-FFF2-40B4-BE49-F238E27FC236}">
                <a16:creationId xmlns:a16="http://schemas.microsoft.com/office/drawing/2014/main" id="{87B2A10E-E526-4C7A-A2AD-2F7255D6CA62}"/>
              </a:ext>
            </a:extLst>
          </p:cNvPr>
          <p:cNvGrpSpPr/>
          <p:nvPr/>
        </p:nvGrpSpPr>
        <p:grpSpPr>
          <a:xfrm>
            <a:off x="2222049" y="1348910"/>
            <a:ext cx="4709428" cy="3440805"/>
            <a:chOff x="151051" y="1887629"/>
            <a:chExt cx="4709428" cy="1556351"/>
          </a:xfrm>
        </p:grpSpPr>
        <p:sp>
          <p:nvSpPr>
            <p:cNvPr id="11" name="Rectángulo 10">
              <a:extLst>
                <a:ext uri="{FF2B5EF4-FFF2-40B4-BE49-F238E27FC236}">
                  <a16:creationId xmlns:a16="http://schemas.microsoft.com/office/drawing/2014/main" id="{08A2E59E-0046-4BB4-B4A4-6588A54084A1}"/>
                </a:ext>
              </a:extLst>
            </p:cNvPr>
            <p:cNvSpPr/>
            <p:nvPr/>
          </p:nvSpPr>
          <p:spPr>
            <a:xfrm>
              <a:off x="185067" y="1887629"/>
              <a:ext cx="4675412" cy="13889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CuadroTexto 11">
              <a:extLst>
                <a:ext uri="{FF2B5EF4-FFF2-40B4-BE49-F238E27FC236}">
                  <a16:creationId xmlns:a16="http://schemas.microsoft.com/office/drawing/2014/main" id="{ED0F53EE-3EFB-4034-93F7-A62990F701CA}"/>
                </a:ext>
              </a:extLst>
            </p:cNvPr>
            <p:cNvSpPr txBox="1"/>
            <p:nvPr/>
          </p:nvSpPr>
          <p:spPr>
            <a:xfrm>
              <a:off x="151051" y="2055040"/>
              <a:ext cx="4675412" cy="13889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s-ES" sz="1800" b="1" u="sng" kern="1200" dirty="0"/>
                <a:t>Recolección de Frutas</a:t>
              </a:r>
            </a:p>
            <a:p>
              <a:pPr marL="171450" lvl="1" indent="-171450" algn="l" defTabSz="800100">
                <a:lnSpc>
                  <a:spcPct val="150000"/>
                </a:lnSpc>
                <a:spcBef>
                  <a:spcPct val="0"/>
                </a:spcBef>
                <a:spcAft>
                  <a:spcPct val="15000"/>
                </a:spcAft>
                <a:buChar char="•"/>
              </a:pPr>
              <a:r>
                <a:rPr lang="es-EC" sz="1800" kern="1200" dirty="0"/>
                <a:t>Actividad realizada desde los inicios de la humanidad</a:t>
              </a:r>
              <a:endParaRPr lang="es-ES" sz="1800" b="1" u="sng" kern="1200" dirty="0"/>
            </a:p>
            <a:p>
              <a:pPr marL="171450" lvl="1" indent="-171450" algn="l" defTabSz="800100">
                <a:lnSpc>
                  <a:spcPct val="150000"/>
                </a:lnSpc>
                <a:spcBef>
                  <a:spcPct val="0"/>
                </a:spcBef>
                <a:spcAft>
                  <a:spcPct val="15000"/>
                </a:spcAft>
                <a:buChar char="•"/>
              </a:pPr>
              <a:r>
                <a:rPr lang="es-EC" sz="1800" kern="1200" dirty="0"/>
                <a:t>Herramientas encontradas en </a:t>
              </a:r>
              <a:r>
                <a:rPr lang="es-EC" sz="1800" kern="1200" dirty="0" err="1"/>
                <a:t>Kallambo</a:t>
              </a:r>
              <a:r>
                <a:rPr lang="es-EC" sz="1800" kern="1200" dirty="0"/>
                <a:t> Falls África.</a:t>
              </a:r>
            </a:p>
            <a:p>
              <a:pPr marL="171450" lvl="1" indent="-171450" algn="l" defTabSz="800100">
                <a:lnSpc>
                  <a:spcPct val="150000"/>
                </a:lnSpc>
                <a:spcBef>
                  <a:spcPct val="0"/>
                </a:spcBef>
                <a:spcAft>
                  <a:spcPct val="15000"/>
                </a:spcAft>
                <a:buChar char="•"/>
              </a:pPr>
              <a:r>
                <a:rPr lang="es-EC" sz="1800" kern="1200" dirty="0"/>
                <a:t>Recolección y cosecha usan técnicas tradicionales, con pocos avances tecnológicos.</a:t>
              </a:r>
            </a:p>
          </p:txBody>
        </p:sp>
      </p:grpSp>
      <p:grpSp>
        <p:nvGrpSpPr>
          <p:cNvPr id="13" name="Grupo 12">
            <a:extLst>
              <a:ext uri="{FF2B5EF4-FFF2-40B4-BE49-F238E27FC236}">
                <a16:creationId xmlns:a16="http://schemas.microsoft.com/office/drawing/2014/main" id="{0B1917BC-7827-4E4A-A465-C1440824E485}"/>
              </a:ext>
            </a:extLst>
          </p:cNvPr>
          <p:cNvGrpSpPr/>
          <p:nvPr/>
        </p:nvGrpSpPr>
        <p:grpSpPr>
          <a:xfrm>
            <a:off x="7516587" y="1719025"/>
            <a:ext cx="4675412" cy="3070690"/>
            <a:chOff x="185067" y="1887629"/>
            <a:chExt cx="4675412" cy="1388940"/>
          </a:xfrm>
        </p:grpSpPr>
        <p:sp>
          <p:nvSpPr>
            <p:cNvPr id="15" name="Rectángulo 14">
              <a:extLst>
                <a:ext uri="{FF2B5EF4-FFF2-40B4-BE49-F238E27FC236}">
                  <a16:creationId xmlns:a16="http://schemas.microsoft.com/office/drawing/2014/main" id="{56B1AA19-C5C5-47E1-A840-6D62FE0837A0}"/>
                </a:ext>
              </a:extLst>
            </p:cNvPr>
            <p:cNvSpPr/>
            <p:nvPr/>
          </p:nvSpPr>
          <p:spPr>
            <a:xfrm>
              <a:off x="185067" y="1887629"/>
              <a:ext cx="4675412" cy="13889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CuadroTexto 15">
              <a:extLst>
                <a:ext uri="{FF2B5EF4-FFF2-40B4-BE49-F238E27FC236}">
                  <a16:creationId xmlns:a16="http://schemas.microsoft.com/office/drawing/2014/main" id="{712EBF6A-2BD4-4AED-9CB4-6E97E20BBF64}"/>
                </a:ext>
              </a:extLst>
            </p:cNvPr>
            <p:cNvSpPr txBox="1"/>
            <p:nvPr/>
          </p:nvSpPr>
          <p:spPr>
            <a:xfrm>
              <a:off x="185067" y="1887629"/>
              <a:ext cx="4675412" cy="13889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s-ES" sz="1800" b="1" u="sng" kern="1200" dirty="0"/>
                <a:t>Necesidades en la Industria</a:t>
              </a:r>
            </a:p>
            <a:p>
              <a:pPr marL="171450" lvl="1" indent="-171450" algn="l" defTabSz="800100">
                <a:lnSpc>
                  <a:spcPct val="150000"/>
                </a:lnSpc>
                <a:spcBef>
                  <a:spcPct val="0"/>
                </a:spcBef>
                <a:spcAft>
                  <a:spcPct val="15000"/>
                </a:spcAft>
                <a:buChar char="•"/>
              </a:pPr>
              <a:r>
                <a:rPr lang="es-EC" sz="1800" kern="1200" dirty="0"/>
                <a:t>Masificación, optimización y mejora constante.</a:t>
              </a:r>
            </a:p>
            <a:p>
              <a:pPr marL="171450" lvl="1" indent="-171450" algn="l" defTabSz="800100">
                <a:lnSpc>
                  <a:spcPct val="150000"/>
                </a:lnSpc>
                <a:spcBef>
                  <a:spcPct val="0"/>
                </a:spcBef>
                <a:spcAft>
                  <a:spcPct val="15000"/>
                </a:spcAft>
                <a:buChar char="•"/>
              </a:pPr>
              <a:r>
                <a:rPr lang="es-EC" dirty="0"/>
                <a:t>Cosecha: tiempo, optimización de energía , productos de primera calidad.</a:t>
              </a:r>
            </a:p>
            <a:p>
              <a:pPr marL="171450" lvl="1" indent="-171450" algn="l" defTabSz="800100">
                <a:lnSpc>
                  <a:spcPct val="150000"/>
                </a:lnSpc>
                <a:spcBef>
                  <a:spcPct val="0"/>
                </a:spcBef>
                <a:spcAft>
                  <a:spcPct val="15000"/>
                </a:spcAft>
                <a:buChar char="•"/>
              </a:pPr>
              <a:r>
                <a:rPr lang="es-EC" sz="1800" kern="1200" dirty="0"/>
                <a:t>Tareas repetitivas, exhaustivas e </a:t>
              </a:r>
              <a:r>
                <a:rPr lang="es-EC" dirty="0"/>
                <a:t>intensivas.</a:t>
              </a:r>
            </a:p>
          </p:txBody>
        </p:sp>
      </p:grpSp>
    </p:spTree>
    <p:extLst>
      <p:ext uri="{BB962C8B-B14F-4D97-AF65-F5344CB8AC3E}">
        <p14:creationId xmlns:p14="http://schemas.microsoft.com/office/powerpoint/2010/main" val="151419648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CDFA1CFD-587F-4D42-8183-41ECFC6EBF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907" t="43685" r="31155" b="20133"/>
          <a:stretch/>
        </p:blipFill>
        <p:spPr bwMode="auto">
          <a:xfrm>
            <a:off x="7959035" y="4458376"/>
            <a:ext cx="3475753" cy="1892195"/>
          </a:xfrm>
          <a:prstGeom prst="rect">
            <a:avLst/>
          </a:prstGeom>
          <a:ln>
            <a:noFill/>
          </a:ln>
          <a:extLst>
            <a:ext uri="{53640926-AAD7-44D8-BBD7-CCE9431645EC}">
              <a14:shadowObscured xmlns:a14="http://schemas.microsoft.com/office/drawing/2010/main"/>
            </a:ext>
          </a:extLst>
        </p:spPr>
      </p:pic>
      <p:graphicFrame>
        <p:nvGraphicFramePr>
          <p:cNvPr id="7" name="Gráfico 6">
            <a:extLst>
              <a:ext uri="{FF2B5EF4-FFF2-40B4-BE49-F238E27FC236}">
                <a16:creationId xmlns:a16="http://schemas.microsoft.com/office/drawing/2014/main" id="{1C88245F-B417-4229-8FF4-B25585A818AA}"/>
              </a:ext>
            </a:extLst>
          </p:cNvPr>
          <p:cNvGraphicFramePr/>
          <p:nvPr>
            <p:extLst>
              <p:ext uri="{D42A27DB-BD31-4B8C-83A1-F6EECF244321}">
                <p14:modId xmlns:p14="http://schemas.microsoft.com/office/powerpoint/2010/main" val="292374755"/>
              </p:ext>
            </p:extLst>
          </p:nvPr>
        </p:nvGraphicFramePr>
        <p:xfrm>
          <a:off x="6862788" y="150278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AB06CE5A-DCE1-4279-956A-F46A641212A1}"/>
              </a:ext>
            </a:extLst>
          </p:cNvPr>
          <p:cNvSpPr txBox="1"/>
          <p:nvPr/>
        </p:nvSpPr>
        <p:spPr>
          <a:xfrm>
            <a:off x="3043212" y="1342595"/>
            <a:ext cx="1109688"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BIELA</a:t>
            </a:r>
          </a:p>
        </p:txBody>
      </p:sp>
      <p:pic>
        <p:nvPicPr>
          <p:cNvPr id="4" name="Imagen 3">
            <a:extLst>
              <a:ext uri="{FF2B5EF4-FFF2-40B4-BE49-F238E27FC236}">
                <a16:creationId xmlns:a16="http://schemas.microsoft.com/office/drawing/2014/main" id="{01ABFFDD-C6CE-4E25-ABE4-0F3E6286E967}"/>
              </a:ext>
            </a:extLst>
          </p:cNvPr>
          <p:cNvPicPr>
            <a:picLocks noChangeAspect="1"/>
          </p:cNvPicPr>
          <p:nvPr/>
        </p:nvPicPr>
        <p:blipFill>
          <a:blip r:embed="rId4"/>
          <a:stretch>
            <a:fillRect/>
          </a:stretch>
        </p:blipFill>
        <p:spPr>
          <a:xfrm>
            <a:off x="2200477" y="2584829"/>
            <a:ext cx="3307367" cy="2819644"/>
          </a:xfrm>
          <a:prstGeom prst="rect">
            <a:avLst/>
          </a:prstGeom>
        </p:spPr>
      </p:pic>
      <p:sp>
        <p:nvSpPr>
          <p:cNvPr id="9" name="CuadroTexto 8">
            <a:extLst>
              <a:ext uri="{FF2B5EF4-FFF2-40B4-BE49-F238E27FC236}">
                <a16:creationId xmlns:a16="http://schemas.microsoft.com/office/drawing/2014/main" id="{B8EB9FF2-2D35-4F7E-985C-FC14C776E228}"/>
              </a:ext>
            </a:extLst>
          </p:cNvPr>
          <p:cNvSpPr txBox="1"/>
          <p:nvPr/>
        </p:nvSpPr>
        <p:spPr>
          <a:xfrm>
            <a:off x="5809630" y="4458376"/>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2.22%</a:t>
            </a:r>
          </a:p>
        </p:txBody>
      </p:sp>
    </p:spTree>
    <p:extLst>
      <p:ext uri="{BB962C8B-B14F-4D97-AF65-F5344CB8AC3E}">
        <p14:creationId xmlns:p14="http://schemas.microsoft.com/office/powerpoint/2010/main" val="330949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F8B517EF-3892-46E8-AF59-7716EAFAC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045104"/>
            <a:ext cx="4181475" cy="2447925"/>
          </a:xfrm>
          <a:prstGeom prst="rect">
            <a:avLst/>
          </a:prstGeom>
        </p:spPr>
      </p:pic>
      <p:pic>
        <p:nvPicPr>
          <p:cNvPr id="13" name="Imagen 12">
            <a:extLst>
              <a:ext uri="{FF2B5EF4-FFF2-40B4-BE49-F238E27FC236}">
                <a16:creationId xmlns:a16="http://schemas.microsoft.com/office/drawing/2014/main" id="{2E48ADE7-7595-4F45-8AE8-897D856E1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664" y="3994652"/>
            <a:ext cx="2756958" cy="2401423"/>
          </a:xfrm>
          <a:prstGeom prst="rect">
            <a:avLst/>
          </a:prstGeom>
        </p:spPr>
      </p:pic>
      <p:pic>
        <p:nvPicPr>
          <p:cNvPr id="14" name="Imagen 13">
            <a:extLst>
              <a:ext uri="{FF2B5EF4-FFF2-40B4-BE49-F238E27FC236}">
                <a16:creationId xmlns:a16="http://schemas.microsoft.com/office/drawing/2014/main" id="{8B2A1FD5-D803-4C7B-9247-4098E86E5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9527" y="1005815"/>
            <a:ext cx="2801407" cy="2423185"/>
          </a:xfrm>
          <a:prstGeom prst="rect">
            <a:avLst/>
          </a:prstGeom>
        </p:spPr>
      </p:pic>
      <p:pic>
        <p:nvPicPr>
          <p:cNvPr id="15" name="Imagen 14">
            <a:extLst>
              <a:ext uri="{FF2B5EF4-FFF2-40B4-BE49-F238E27FC236}">
                <a16:creationId xmlns:a16="http://schemas.microsoft.com/office/drawing/2014/main" id="{DBF72476-E8EA-4786-BFEC-58ACCB736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380" y="3875271"/>
            <a:ext cx="3121555" cy="2346548"/>
          </a:xfrm>
          <a:prstGeom prst="rect">
            <a:avLst/>
          </a:prstGeom>
        </p:spPr>
      </p:pic>
      <p:graphicFrame>
        <p:nvGraphicFramePr>
          <p:cNvPr id="8" name="Tabla 3">
            <a:extLst>
              <a:ext uri="{FF2B5EF4-FFF2-40B4-BE49-F238E27FC236}">
                <a16:creationId xmlns:a16="http://schemas.microsoft.com/office/drawing/2014/main" id="{A7C91DA6-445F-472F-9D31-909913944E6D}"/>
              </a:ext>
            </a:extLst>
          </p:cNvPr>
          <p:cNvGraphicFramePr>
            <a:graphicFrameLocks noGrp="1"/>
          </p:cNvGraphicFramePr>
          <p:nvPr>
            <p:extLst>
              <p:ext uri="{D42A27DB-BD31-4B8C-83A1-F6EECF244321}">
                <p14:modId xmlns:p14="http://schemas.microsoft.com/office/powerpoint/2010/main" val="2384961964"/>
              </p:ext>
            </p:extLst>
          </p:nvPr>
        </p:nvGraphicFramePr>
        <p:xfrm>
          <a:off x="6057010" y="3712003"/>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0.001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3.17 [MPa]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dirty="0"/>
                        <a:t>15</a:t>
                      </a:r>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1317593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1137BB2E-699B-42D4-AA28-7EB4B77FB5C7}"/>
              </a:ext>
            </a:extLst>
          </p:cNvPr>
          <p:cNvGraphicFramePr>
            <a:graphicFrameLocks noGrp="1"/>
          </p:cNvGraphicFramePr>
          <p:nvPr>
            <p:extLst>
              <p:ext uri="{D42A27DB-BD31-4B8C-83A1-F6EECF244321}">
                <p14:modId xmlns:p14="http://schemas.microsoft.com/office/powerpoint/2010/main" val="3645029172"/>
              </p:ext>
            </p:extLst>
          </p:nvPr>
        </p:nvGraphicFramePr>
        <p:xfrm>
          <a:off x="3834916" y="1346897"/>
          <a:ext cx="4961952" cy="4037839"/>
        </p:xfrm>
        <a:graphic>
          <a:graphicData uri="http://schemas.openxmlformats.org/drawingml/2006/table">
            <a:tbl>
              <a:tblPr firstRow="1" firstCol="1" bandRow="1">
                <a:tableStyleId>{5C22544A-7EE6-4342-B048-85BDC9FD1C3A}</a:tableStyleId>
              </a:tblPr>
              <a:tblGrid>
                <a:gridCol w="2496439">
                  <a:extLst>
                    <a:ext uri="{9D8B030D-6E8A-4147-A177-3AD203B41FA5}">
                      <a16:colId xmlns:a16="http://schemas.microsoft.com/office/drawing/2014/main" val="925570398"/>
                    </a:ext>
                  </a:extLst>
                </a:gridCol>
                <a:gridCol w="2465513">
                  <a:extLst>
                    <a:ext uri="{9D8B030D-6E8A-4147-A177-3AD203B41FA5}">
                      <a16:colId xmlns:a16="http://schemas.microsoft.com/office/drawing/2014/main" val="2843243114"/>
                    </a:ext>
                  </a:extLst>
                </a:gridCol>
              </a:tblGrid>
              <a:tr h="407035">
                <a:tc>
                  <a:txBody>
                    <a:bodyPr/>
                    <a:lstStyle/>
                    <a:p>
                      <a:pPr algn="ctr">
                        <a:lnSpc>
                          <a:spcPct val="150000"/>
                        </a:lnSpc>
                        <a:spcAft>
                          <a:spcPts val="800"/>
                        </a:spcAft>
                      </a:pPr>
                      <a:r>
                        <a:rPr lang="es-EC" sz="1400" dirty="0">
                          <a:effectLst/>
                        </a:rPr>
                        <a:t>Elementos del Actuador</a:t>
                      </a:r>
                      <a:endParaRPr lang="es-419"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400">
                          <a:effectLst/>
                        </a:rPr>
                        <a:t>Bloques</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9345748"/>
                  </a:ext>
                </a:extLst>
              </a:tr>
              <a:tr h="36830">
                <a:tc>
                  <a:txBody>
                    <a:bodyPr/>
                    <a:lstStyle/>
                    <a:p>
                      <a:pPr algn="ctr">
                        <a:lnSpc>
                          <a:spcPct val="150000"/>
                        </a:lnSpc>
                        <a:spcAft>
                          <a:spcPts val="800"/>
                        </a:spcAft>
                      </a:pPr>
                      <a:r>
                        <a:rPr lang="es-EC" sz="1400">
                          <a:effectLst/>
                        </a:rPr>
                        <a:t>SOPORTE GENERAL</a:t>
                      </a:r>
                      <a:endParaRPr lang="es-419" sz="1400">
                        <a:effectLst/>
                      </a:endParaRPr>
                    </a:p>
                    <a:p>
                      <a:pPr marL="342900" lvl="0" indent="-342900">
                        <a:lnSpc>
                          <a:spcPct val="150000"/>
                        </a:lnSpc>
                        <a:buFont typeface="Symbol" panose="05050102010706020507" pitchFamily="18" charset="2"/>
                        <a:buChar char=""/>
                      </a:pPr>
                      <a:r>
                        <a:rPr lang="es-EC" sz="1400">
                          <a:effectLst/>
                        </a:rPr>
                        <a:t>Servomotor de rotación </a:t>
                      </a:r>
                      <a:endParaRPr lang="es-419" sz="1400">
                        <a:effectLst/>
                      </a:endParaRPr>
                    </a:p>
                    <a:p>
                      <a:pPr marL="342900" lvl="0" indent="-342900">
                        <a:lnSpc>
                          <a:spcPct val="150000"/>
                        </a:lnSpc>
                        <a:spcAft>
                          <a:spcPts val="800"/>
                        </a:spcAft>
                        <a:buFont typeface="Symbol" panose="05050102010706020507" pitchFamily="18" charset="2"/>
                        <a:buChar char=""/>
                      </a:pPr>
                      <a:r>
                        <a:rPr lang="es-EC" sz="1400">
                          <a:effectLst/>
                        </a:rPr>
                        <a:t>Mecanismo BRCP</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329513"/>
                  </a:ext>
                </a:extLst>
              </a:tr>
              <a:tr h="99695">
                <a:tc>
                  <a:txBody>
                    <a:bodyPr/>
                    <a:lstStyle/>
                    <a:p>
                      <a:pPr algn="ctr">
                        <a:lnSpc>
                          <a:spcPct val="200000"/>
                        </a:lnSpc>
                        <a:spcAft>
                          <a:spcPts val="800"/>
                        </a:spcAft>
                      </a:pPr>
                      <a:r>
                        <a:rPr lang="es-EC" sz="1400">
                          <a:effectLst/>
                        </a:rPr>
                        <a:t>MECANISMO BRCP</a:t>
                      </a:r>
                      <a:endParaRPr lang="es-419" sz="1400">
                        <a:effectLst/>
                      </a:endParaRPr>
                    </a:p>
                    <a:p>
                      <a:pPr marL="342900" lvl="0" indent="-342900">
                        <a:lnSpc>
                          <a:spcPct val="200000"/>
                        </a:lnSpc>
                        <a:buFont typeface="Symbol" panose="05050102010706020507" pitchFamily="18" charset="2"/>
                        <a:buChar char=""/>
                      </a:pPr>
                      <a:r>
                        <a:rPr lang="es-EC" sz="1400">
                          <a:effectLst/>
                        </a:rPr>
                        <a:t>Tornillo Sin Fin 4 hilos </a:t>
                      </a:r>
                      <a:endParaRPr lang="es-419" sz="1400">
                        <a:effectLst/>
                      </a:endParaRPr>
                    </a:p>
                    <a:p>
                      <a:pPr marL="342900" lvl="0" indent="-342900">
                        <a:lnSpc>
                          <a:spcPct val="200000"/>
                        </a:lnSpc>
                        <a:buFont typeface="Symbol" panose="05050102010706020507" pitchFamily="18" charset="2"/>
                        <a:buChar char=""/>
                      </a:pPr>
                      <a:r>
                        <a:rPr lang="es-EC" sz="1400">
                          <a:effectLst/>
                        </a:rPr>
                        <a:t>Tuerca de desplazamiento </a:t>
                      </a:r>
                      <a:endParaRPr lang="es-419" sz="1400">
                        <a:effectLst/>
                      </a:endParaRPr>
                    </a:p>
                    <a:p>
                      <a:pPr marL="342900" lvl="0" indent="-342900">
                        <a:lnSpc>
                          <a:spcPct val="200000"/>
                        </a:lnSpc>
                        <a:buFont typeface="Symbol" panose="05050102010706020507" pitchFamily="18" charset="2"/>
                        <a:buChar char=""/>
                      </a:pPr>
                      <a:r>
                        <a:rPr lang="es-EC" sz="1400">
                          <a:effectLst/>
                        </a:rPr>
                        <a:t>Bielas de acople </a:t>
                      </a:r>
                      <a:endParaRPr lang="es-419" sz="1400">
                        <a:effectLst/>
                      </a:endParaRPr>
                    </a:p>
                    <a:p>
                      <a:pPr marL="342900" lvl="0" indent="-342900">
                        <a:lnSpc>
                          <a:spcPct val="200000"/>
                        </a:lnSpc>
                        <a:spcAft>
                          <a:spcPts val="800"/>
                        </a:spcAft>
                        <a:buFont typeface="Symbol" panose="05050102010706020507" pitchFamily="18" charset="2"/>
                        <a:buChar char=""/>
                      </a:pPr>
                      <a:r>
                        <a:rPr lang="es-EC" sz="1400">
                          <a:effectLst/>
                        </a:rPr>
                        <a:t>Acople para actuadores blandos y corredera </a:t>
                      </a:r>
                      <a:endParaRPr lang="es-419"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9326261"/>
                  </a:ext>
                </a:extLst>
              </a:tr>
            </a:tbl>
          </a:graphicData>
        </a:graphic>
      </p:graphicFrame>
      <p:pic>
        <p:nvPicPr>
          <p:cNvPr id="35842" name="Imagen 24">
            <a:extLst>
              <a:ext uri="{FF2B5EF4-FFF2-40B4-BE49-F238E27FC236}">
                <a16:creationId xmlns:a16="http://schemas.microsoft.com/office/drawing/2014/main" id="{8A26A16A-27FD-4E37-AF49-2FFB2B63C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861" t="35349" r="39078" b="24660"/>
          <a:stretch>
            <a:fillRect/>
          </a:stretch>
        </p:blipFill>
        <p:spPr bwMode="auto">
          <a:xfrm>
            <a:off x="6817254" y="1899949"/>
            <a:ext cx="1692275" cy="1227137"/>
          </a:xfrm>
          <a:prstGeom prst="rect">
            <a:avLst/>
          </a:prstGeom>
          <a:noFill/>
          <a:extLst>
            <a:ext uri="{909E8E84-426E-40DD-AFC4-6F175D3DCCD1}">
              <a14:hiddenFill xmlns:a14="http://schemas.microsoft.com/office/drawing/2010/main">
                <a:solidFill>
                  <a:srgbClr val="FFFFFF"/>
                </a:solidFill>
              </a14:hiddenFill>
            </a:ext>
          </a:extLst>
        </p:spPr>
      </p:pic>
      <p:pic>
        <p:nvPicPr>
          <p:cNvPr id="35841" name="Imagen 25">
            <a:extLst>
              <a:ext uri="{FF2B5EF4-FFF2-40B4-BE49-F238E27FC236}">
                <a16:creationId xmlns:a16="http://schemas.microsoft.com/office/drawing/2014/main" id="{09344510-3158-4F42-8F92-79D6BCE7B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056" t="20779" r="35249" b="28685"/>
          <a:stretch>
            <a:fillRect/>
          </a:stretch>
        </p:blipFill>
        <p:spPr bwMode="auto">
          <a:xfrm>
            <a:off x="6739467" y="3537278"/>
            <a:ext cx="1524000" cy="160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87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Muñeca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4" name="Tabla 3">
            <a:extLst>
              <a:ext uri="{FF2B5EF4-FFF2-40B4-BE49-F238E27FC236}">
                <a16:creationId xmlns:a16="http://schemas.microsoft.com/office/drawing/2014/main" id="{927DE300-4211-4EE8-9013-108F51B08C54}"/>
              </a:ext>
            </a:extLst>
          </p:cNvPr>
          <p:cNvGraphicFramePr>
            <a:graphicFrameLocks noGrp="1"/>
          </p:cNvGraphicFramePr>
          <p:nvPr>
            <p:extLst>
              <p:ext uri="{D42A27DB-BD31-4B8C-83A1-F6EECF244321}">
                <p14:modId xmlns:p14="http://schemas.microsoft.com/office/powerpoint/2010/main" val="3641724282"/>
              </p:ext>
            </p:extLst>
          </p:nvPr>
        </p:nvGraphicFramePr>
        <p:xfrm>
          <a:off x="2616200" y="1046957"/>
          <a:ext cx="7797800" cy="4873675"/>
        </p:xfrm>
        <a:graphic>
          <a:graphicData uri="http://schemas.openxmlformats.org/drawingml/2006/table">
            <a:tbl>
              <a:tblPr firstRow="1" firstCol="1" bandRow="1">
                <a:tableStyleId>{5C22544A-7EE6-4342-B048-85BDC9FD1C3A}</a:tableStyleId>
              </a:tblPr>
              <a:tblGrid>
                <a:gridCol w="4145310">
                  <a:extLst>
                    <a:ext uri="{9D8B030D-6E8A-4147-A177-3AD203B41FA5}">
                      <a16:colId xmlns:a16="http://schemas.microsoft.com/office/drawing/2014/main" val="1505453856"/>
                    </a:ext>
                  </a:extLst>
                </a:gridCol>
                <a:gridCol w="3652490">
                  <a:extLst>
                    <a:ext uri="{9D8B030D-6E8A-4147-A177-3AD203B41FA5}">
                      <a16:colId xmlns:a16="http://schemas.microsoft.com/office/drawing/2014/main" val="1641412632"/>
                    </a:ext>
                  </a:extLst>
                </a:gridCol>
              </a:tblGrid>
              <a:tr h="325742">
                <a:tc>
                  <a:txBody>
                    <a:bodyPr/>
                    <a:lstStyle/>
                    <a:p>
                      <a:pPr algn="ctr">
                        <a:lnSpc>
                          <a:spcPct val="150000"/>
                        </a:lnSpc>
                        <a:spcAft>
                          <a:spcPts val="800"/>
                        </a:spcAft>
                      </a:pPr>
                      <a:r>
                        <a:rPr lang="es-EC" sz="900">
                          <a:effectLst/>
                        </a:rPr>
                        <a:t>Descripción</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tc>
                  <a:txBody>
                    <a:bodyPr/>
                    <a:lstStyle/>
                    <a:p>
                      <a:pPr algn="ctr">
                        <a:lnSpc>
                          <a:spcPct val="150000"/>
                        </a:lnSpc>
                        <a:spcAft>
                          <a:spcPts val="800"/>
                        </a:spcAft>
                      </a:pPr>
                      <a:r>
                        <a:rPr lang="es-EC" sz="900">
                          <a:effectLst/>
                        </a:rPr>
                        <a:t>Ilustración</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extLst>
                  <a:ext uri="{0D108BD9-81ED-4DB2-BD59-A6C34878D82A}">
                    <a16:rowId xmlns:a16="http://schemas.microsoft.com/office/drawing/2014/main" val="1582551470"/>
                  </a:ext>
                </a:extLst>
              </a:tr>
              <a:tr h="729485">
                <a:tc>
                  <a:txBody>
                    <a:bodyPr/>
                    <a:lstStyle/>
                    <a:p>
                      <a:pPr algn="ctr">
                        <a:lnSpc>
                          <a:spcPct val="150000"/>
                        </a:lnSpc>
                        <a:spcAft>
                          <a:spcPts val="800"/>
                        </a:spcAft>
                      </a:pPr>
                      <a:r>
                        <a:rPr lang="es-EC" sz="900" dirty="0">
                          <a:effectLst/>
                        </a:rPr>
                        <a:t>Primer prototipo realizado, sin mecanismo de variación de diámetro.  </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tc>
                  <a:txBody>
                    <a:bodyPr/>
                    <a:lstStyle/>
                    <a:p>
                      <a:pPr algn="ctr">
                        <a:lnSpc>
                          <a:spcPct val="150000"/>
                        </a:lnSpc>
                        <a:spcAft>
                          <a:spcPts val="800"/>
                        </a:spcAft>
                      </a:pPr>
                      <a:endParaRPr lang="es-EC" sz="900">
                        <a:effectLst/>
                      </a:endParaRPr>
                    </a:p>
                    <a:p>
                      <a:pPr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 </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extLst>
                  <a:ext uri="{0D108BD9-81ED-4DB2-BD59-A6C34878D82A}">
                    <a16:rowId xmlns:a16="http://schemas.microsoft.com/office/drawing/2014/main" val="4193855036"/>
                  </a:ext>
                </a:extLst>
              </a:tr>
              <a:tr h="1592324">
                <a:tc>
                  <a:txBody>
                    <a:bodyPr/>
                    <a:lstStyle/>
                    <a:p>
                      <a:pPr algn="ctr">
                        <a:lnSpc>
                          <a:spcPct val="150000"/>
                        </a:lnSpc>
                        <a:spcAft>
                          <a:spcPts val="800"/>
                        </a:spcAft>
                      </a:pPr>
                      <a:r>
                        <a:rPr lang="es-EC" sz="900" dirty="0">
                          <a:effectLst/>
                        </a:rPr>
                        <a:t>PROTOTIPO BETA</a:t>
                      </a:r>
                      <a:endParaRPr lang="es-419" sz="900" dirty="0">
                        <a:effectLst/>
                      </a:endParaRPr>
                    </a:p>
                    <a:p>
                      <a:pPr algn="ctr">
                        <a:lnSpc>
                          <a:spcPct val="150000"/>
                        </a:lnSpc>
                        <a:spcAft>
                          <a:spcPts val="800"/>
                        </a:spcAft>
                      </a:pPr>
                      <a:r>
                        <a:rPr lang="es-EC" sz="900" dirty="0">
                          <a:effectLst/>
                        </a:rPr>
                        <a:t>Con mecanismo para variación de diámetro.</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tc>
                  <a:txBody>
                    <a:bodyPr/>
                    <a:lstStyle/>
                    <a:p>
                      <a:pPr algn="ctr">
                        <a:lnSpc>
                          <a:spcPct val="150000"/>
                        </a:lnSpc>
                        <a:spcAft>
                          <a:spcPts val="800"/>
                        </a:spcAft>
                      </a:pPr>
                      <a:endParaRPr lang="es-EC" sz="900">
                        <a:effectLst/>
                      </a:endParaRPr>
                    </a:p>
                    <a:p>
                      <a:pPr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 </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extLst>
                  <a:ext uri="{0D108BD9-81ED-4DB2-BD59-A6C34878D82A}">
                    <a16:rowId xmlns:a16="http://schemas.microsoft.com/office/drawing/2014/main" val="3189702562"/>
                  </a:ext>
                </a:extLst>
              </a:tr>
              <a:tr h="744684">
                <a:tc>
                  <a:txBody>
                    <a:bodyPr/>
                    <a:lstStyle/>
                    <a:p>
                      <a:pPr marL="457200" algn="ctr">
                        <a:lnSpc>
                          <a:spcPct val="150000"/>
                        </a:lnSpc>
                        <a:spcAft>
                          <a:spcPts val="800"/>
                        </a:spcAft>
                      </a:pPr>
                      <a:r>
                        <a:rPr lang="es-EC" sz="900">
                          <a:effectLst/>
                        </a:rPr>
                        <a:t> </a:t>
                      </a:r>
                      <a:endParaRPr lang="es-419" sz="900">
                        <a:effectLst/>
                      </a:endParaRPr>
                    </a:p>
                    <a:p>
                      <a:pPr algn="ctr">
                        <a:lnSpc>
                          <a:spcPct val="150000"/>
                        </a:lnSpc>
                        <a:spcAft>
                          <a:spcPts val="800"/>
                        </a:spcAft>
                      </a:pPr>
                      <a:r>
                        <a:rPr lang="es-EC" sz="900">
                          <a:effectLst/>
                        </a:rPr>
                        <a:t>Con motor y acople para rotación continua</a:t>
                      </a:r>
                      <a:endParaRPr lang="es-419" sz="900">
                        <a:effectLst/>
                      </a:endParaRPr>
                    </a:p>
                    <a:p>
                      <a:pPr marL="457200" algn="ctr">
                        <a:lnSpc>
                          <a:spcPct val="150000"/>
                        </a:lnSpc>
                        <a:spcAft>
                          <a:spcPts val="800"/>
                        </a:spcAft>
                      </a:pPr>
                      <a:r>
                        <a:rPr lang="es-EC" sz="900">
                          <a:effectLst/>
                        </a:rPr>
                        <a:t> </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tc>
                  <a:txBody>
                    <a:bodyPr/>
                    <a:lstStyle/>
                    <a:p>
                      <a:pPr algn="ctr">
                        <a:lnSpc>
                          <a:spcPct val="150000"/>
                        </a:lnSpc>
                        <a:spcAft>
                          <a:spcPts val="800"/>
                        </a:spcAft>
                      </a:pPr>
                      <a:endParaRPr lang="es-EC" sz="900">
                        <a:effectLst/>
                      </a:endParaRPr>
                    </a:p>
                    <a:p>
                      <a:pPr algn="ctr">
                        <a:lnSpc>
                          <a:spcPct val="150000"/>
                        </a:lnSpc>
                        <a:spcAft>
                          <a:spcPts val="800"/>
                        </a:spcAft>
                      </a:pPr>
                      <a:r>
                        <a:rPr lang="es-EC" sz="900">
                          <a:effectLst/>
                        </a:rPr>
                        <a:t> </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54883" marR="54883" marT="0" marB="0" anchor="ctr"/>
                </a:tc>
                <a:extLst>
                  <a:ext uri="{0D108BD9-81ED-4DB2-BD59-A6C34878D82A}">
                    <a16:rowId xmlns:a16="http://schemas.microsoft.com/office/drawing/2014/main" val="2091464946"/>
                  </a:ext>
                </a:extLst>
              </a:tr>
              <a:tr h="1228469">
                <a:tc>
                  <a:txBody>
                    <a:bodyPr/>
                    <a:lstStyle/>
                    <a:p>
                      <a:pPr algn="ctr">
                        <a:lnSpc>
                          <a:spcPct val="150000"/>
                        </a:lnSpc>
                        <a:spcAft>
                          <a:spcPts val="800"/>
                        </a:spcAft>
                      </a:pPr>
                      <a:r>
                        <a:rPr lang="es-EC" sz="900" dirty="0">
                          <a:effectLst/>
                        </a:rPr>
                        <a:t> Soporte para actuadores blandos con elementos neumáticos</a:t>
                      </a:r>
                      <a:endParaRPr lang="es-419" sz="900" dirty="0">
                        <a:effectLst/>
                      </a:endParaRPr>
                    </a:p>
                  </a:txBody>
                  <a:tcPr marL="54883" marR="54883" marT="0" marB="0" anchor="ctr"/>
                </a:tc>
                <a:tc>
                  <a:txBody>
                    <a:bodyPr/>
                    <a:lstStyle/>
                    <a:p>
                      <a:pPr algn="ctr">
                        <a:lnSpc>
                          <a:spcPct val="150000"/>
                        </a:lnSpc>
                        <a:spcAft>
                          <a:spcPts val="800"/>
                        </a:spcAft>
                      </a:pP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54883" marR="54883" marT="0" marB="0" anchor="ctr"/>
                </a:tc>
                <a:extLst>
                  <a:ext uri="{0D108BD9-81ED-4DB2-BD59-A6C34878D82A}">
                    <a16:rowId xmlns:a16="http://schemas.microsoft.com/office/drawing/2014/main" val="3849417604"/>
                  </a:ext>
                </a:extLst>
              </a:tr>
            </a:tbl>
          </a:graphicData>
        </a:graphic>
      </p:graphicFrame>
      <p:pic>
        <p:nvPicPr>
          <p:cNvPr id="36867" name="Imagen 210">
            <a:extLst>
              <a:ext uri="{FF2B5EF4-FFF2-40B4-BE49-F238E27FC236}">
                <a16:creationId xmlns:a16="http://schemas.microsoft.com/office/drawing/2014/main" id="{4D590B7C-E670-4845-9EA1-BD1EC605D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305" t="22813" r="30624" b="27892"/>
          <a:stretch>
            <a:fillRect/>
          </a:stretch>
        </p:blipFill>
        <p:spPr bwMode="auto">
          <a:xfrm>
            <a:off x="7980363" y="4739532"/>
            <a:ext cx="1379537"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Imagen 28">
            <a:extLst>
              <a:ext uri="{FF2B5EF4-FFF2-40B4-BE49-F238E27FC236}">
                <a16:creationId xmlns:a16="http://schemas.microsoft.com/office/drawing/2014/main" id="{C882723A-2CEC-4B03-A1AC-8CD5E90E5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175" y="1360057"/>
            <a:ext cx="1155700" cy="1074738"/>
          </a:xfrm>
          <a:prstGeom prst="rect">
            <a:avLst/>
          </a:prstGeom>
          <a:noFill/>
          <a:extLst>
            <a:ext uri="{909E8E84-426E-40DD-AFC4-6F175D3DCCD1}">
              <a14:hiddenFill xmlns:a14="http://schemas.microsoft.com/office/drawing/2010/main">
                <a:solidFill>
                  <a:srgbClr val="FFFFFF"/>
                </a:solidFill>
              </a14:hiddenFill>
            </a:ext>
          </a:extLst>
        </p:spPr>
      </p:pic>
      <p:pic>
        <p:nvPicPr>
          <p:cNvPr id="36869" name="Imagen 29">
            <a:extLst>
              <a:ext uri="{FF2B5EF4-FFF2-40B4-BE49-F238E27FC236}">
                <a16:creationId xmlns:a16="http://schemas.microsoft.com/office/drawing/2014/main" id="{8F0B4BAB-31D2-497F-8F00-8876B8276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389" t="16978" r="33704" b="18997"/>
          <a:stretch>
            <a:fillRect/>
          </a:stretch>
        </p:blipFill>
        <p:spPr bwMode="auto">
          <a:xfrm>
            <a:off x="7980363" y="2470294"/>
            <a:ext cx="1203325" cy="116522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Imagen 33">
            <a:extLst>
              <a:ext uri="{FF2B5EF4-FFF2-40B4-BE49-F238E27FC236}">
                <a16:creationId xmlns:a16="http://schemas.microsoft.com/office/drawing/2014/main" id="{47369716-F65C-471F-A049-1EB12CA6F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259" t="14932" r="28334" b="13882"/>
          <a:stretch>
            <a:fillRect/>
          </a:stretch>
        </p:blipFill>
        <p:spPr bwMode="auto">
          <a:xfrm>
            <a:off x="7980363" y="3767632"/>
            <a:ext cx="1127125" cy="85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49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13467" y="-110087"/>
            <a:ext cx="9660466" cy="1346897"/>
          </a:xfrm>
        </p:spPr>
        <p:txBody>
          <a:bodyPr/>
          <a:lstStyle/>
          <a:p>
            <a:r>
              <a:rPr lang="es-MX" dirty="0"/>
              <a:t>Hardware Mecánico: Soporte de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7" name="Gráfico 6">
            <a:extLst>
              <a:ext uri="{FF2B5EF4-FFF2-40B4-BE49-F238E27FC236}">
                <a16:creationId xmlns:a16="http://schemas.microsoft.com/office/drawing/2014/main" id="{566E918C-1DEF-471F-A8D5-D1A9F111743A}"/>
              </a:ext>
            </a:extLst>
          </p:cNvPr>
          <p:cNvGraphicFramePr/>
          <p:nvPr>
            <p:extLst>
              <p:ext uri="{D42A27DB-BD31-4B8C-83A1-F6EECF244321}">
                <p14:modId xmlns:p14="http://schemas.microsoft.com/office/powerpoint/2010/main" val="1331086950"/>
              </p:ext>
            </p:extLst>
          </p:nvPr>
        </p:nvGraphicFramePr>
        <p:xfrm>
          <a:off x="7087024" y="1150169"/>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a:extLst>
              <a:ext uri="{FF2B5EF4-FFF2-40B4-BE49-F238E27FC236}">
                <a16:creationId xmlns:a16="http://schemas.microsoft.com/office/drawing/2014/main" id="{3724338F-6DF7-415B-B0F8-8766EBDBC8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96" t="18108" r="32779" b="5047"/>
          <a:stretch/>
        </p:blipFill>
        <p:spPr bwMode="auto">
          <a:xfrm>
            <a:off x="8533596" y="4110275"/>
            <a:ext cx="1678856" cy="2297694"/>
          </a:xfrm>
          <a:prstGeom prst="rect">
            <a:avLst/>
          </a:prstGeom>
          <a:ln>
            <a:noFill/>
          </a:ln>
          <a:extLst>
            <a:ext uri="{53640926-AAD7-44D8-BBD7-CCE9431645EC}">
              <a14:shadowObscured xmlns:a14="http://schemas.microsoft.com/office/drawing/2010/main"/>
            </a:ext>
          </a:extLst>
        </p:spPr>
      </p:pic>
      <p:pic>
        <p:nvPicPr>
          <p:cNvPr id="6" name="Picture 108">
            <a:extLst>
              <a:ext uri="{FF2B5EF4-FFF2-40B4-BE49-F238E27FC236}">
                <a16:creationId xmlns:a16="http://schemas.microsoft.com/office/drawing/2014/main" id="{261C2D3A-FAE4-4FB5-8BC7-1EF6FD9A806C}"/>
              </a:ext>
            </a:extLst>
          </p:cNvPr>
          <p:cNvPicPr>
            <a:picLocks noChangeAspect="1"/>
          </p:cNvPicPr>
          <p:nvPr/>
        </p:nvPicPr>
        <p:blipFill>
          <a:blip r:embed="rId4"/>
          <a:stretch>
            <a:fillRect/>
          </a:stretch>
        </p:blipFill>
        <p:spPr>
          <a:xfrm>
            <a:off x="2567094" y="2057584"/>
            <a:ext cx="3157855" cy="3340735"/>
          </a:xfrm>
          <a:prstGeom prst="rect">
            <a:avLst/>
          </a:prstGeom>
        </p:spPr>
      </p:pic>
      <p:sp>
        <p:nvSpPr>
          <p:cNvPr id="9" name="CuadroTexto 8">
            <a:extLst>
              <a:ext uri="{FF2B5EF4-FFF2-40B4-BE49-F238E27FC236}">
                <a16:creationId xmlns:a16="http://schemas.microsoft.com/office/drawing/2014/main" id="{2AE422B7-1D35-40E5-BD6A-FBDAEF0AE9CC}"/>
              </a:ext>
            </a:extLst>
          </p:cNvPr>
          <p:cNvSpPr txBox="1"/>
          <p:nvPr/>
        </p:nvSpPr>
        <p:spPr>
          <a:xfrm>
            <a:off x="5989904" y="4390328"/>
            <a:ext cx="2106316" cy="56041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Variación: 0.345%</a:t>
            </a:r>
          </a:p>
        </p:txBody>
      </p:sp>
    </p:spTree>
    <p:extLst>
      <p:ext uri="{BB962C8B-B14F-4D97-AF65-F5344CB8AC3E}">
        <p14:creationId xmlns:p14="http://schemas.microsoft.com/office/powerpoint/2010/main" val="969805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78000" y="0"/>
            <a:ext cx="9922934" cy="1346897"/>
          </a:xfrm>
        </p:spPr>
        <p:txBody>
          <a:bodyPr/>
          <a:lstStyle/>
          <a:p>
            <a:r>
              <a:rPr lang="es-MX" dirty="0"/>
              <a:t>Hardware Mecánico: Soporte de Muñeca (CAE)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Picture 106">
            <a:extLst>
              <a:ext uri="{FF2B5EF4-FFF2-40B4-BE49-F238E27FC236}">
                <a16:creationId xmlns:a16="http://schemas.microsoft.com/office/drawing/2014/main" id="{52ECDAAC-0575-44FF-8D32-92CAA205071B}"/>
              </a:ext>
            </a:extLst>
          </p:cNvPr>
          <p:cNvPicPr>
            <a:picLocks noChangeAspect="1"/>
          </p:cNvPicPr>
          <p:nvPr/>
        </p:nvPicPr>
        <p:blipFill>
          <a:blip r:embed="rId2"/>
          <a:stretch>
            <a:fillRect/>
          </a:stretch>
        </p:blipFill>
        <p:spPr>
          <a:xfrm>
            <a:off x="1778000" y="1307563"/>
            <a:ext cx="3509328" cy="2243143"/>
          </a:xfrm>
          <a:prstGeom prst="rect">
            <a:avLst/>
          </a:prstGeom>
        </p:spPr>
      </p:pic>
      <p:pic>
        <p:nvPicPr>
          <p:cNvPr id="9" name="Picture 109">
            <a:extLst>
              <a:ext uri="{FF2B5EF4-FFF2-40B4-BE49-F238E27FC236}">
                <a16:creationId xmlns:a16="http://schemas.microsoft.com/office/drawing/2014/main" id="{CFB2A4CF-04DE-4201-BD56-AAEF42B035C3}"/>
              </a:ext>
            </a:extLst>
          </p:cNvPr>
          <p:cNvPicPr>
            <a:picLocks noChangeAspect="1"/>
          </p:cNvPicPr>
          <p:nvPr/>
        </p:nvPicPr>
        <p:blipFill>
          <a:blip r:embed="rId3"/>
          <a:stretch>
            <a:fillRect/>
          </a:stretch>
        </p:blipFill>
        <p:spPr>
          <a:xfrm>
            <a:off x="1778000" y="4064946"/>
            <a:ext cx="3042073" cy="2421578"/>
          </a:xfrm>
          <a:prstGeom prst="rect">
            <a:avLst/>
          </a:prstGeom>
        </p:spPr>
      </p:pic>
      <p:pic>
        <p:nvPicPr>
          <p:cNvPr id="10" name="Picture 110">
            <a:extLst>
              <a:ext uri="{FF2B5EF4-FFF2-40B4-BE49-F238E27FC236}">
                <a16:creationId xmlns:a16="http://schemas.microsoft.com/office/drawing/2014/main" id="{86D77FDA-8FF8-4C8F-9424-A6641532ACA4}"/>
              </a:ext>
            </a:extLst>
          </p:cNvPr>
          <p:cNvPicPr>
            <a:picLocks noChangeAspect="1"/>
          </p:cNvPicPr>
          <p:nvPr/>
        </p:nvPicPr>
        <p:blipFill>
          <a:blip r:embed="rId4"/>
          <a:stretch>
            <a:fillRect/>
          </a:stretch>
        </p:blipFill>
        <p:spPr>
          <a:xfrm>
            <a:off x="8242300" y="1307563"/>
            <a:ext cx="3042073" cy="2410008"/>
          </a:xfrm>
          <a:prstGeom prst="rect">
            <a:avLst/>
          </a:prstGeom>
        </p:spPr>
      </p:pic>
      <p:pic>
        <p:nvPicPr>
          <p:cNvPr id="11" name="Picture 111">
            <a:extLst>
              <a:ext uri="{FF2B5EF4-FFF2-40B4-BE49-F238E27FC236}">
                <a16:creationId xmlns:a16="http://schemas.microsoft.com/office/drawing/2014/main" id="{26D30ACE-1190-4017-B2CD-B88AEBF198D9}"/>
              </a:ext>
            </a:extLst>
          </p:cNvPr>
          <p:cNvPicPr>
            <a:picLocks noChangeAspect="1"/>
          </p:cNvPicPr>
          <p:nvPr/>
        </p:nvPicPr>
        <p:blipFill>
          <a:blip r:embed="rId5"/>
          <a:stretch>
            <a:fillRect/>
          </a:stretch>
        </p:blipFill>
        <p:spPr>
          <a:xfrm>
            <a:off x="8242300" y="3994652"/>
            <a:ext cx="3042073" cy="2453703"/>
          </a:xfrm>
          <a:prstGeom prst="rect">
            <a:avLst/>
          </a:prstGeom>
        </p:spPr>
      </p:pic>
      <p:graphicFrame>
        <p:nvGraphicFramePr>
          <p:cNvPr id="12" name="Tabla 3">
            <a:extLst>
              <a:ext uri="{FF2B5EF4-FFF2-40B4-BE49-F238E27FC236}">
                <a16:creationId xmlns:a16="http://schemas.microsoft.com/office/drawing/2014/main" id="{59AD7652-B3C9-4754-B388-E91EE41E7A55}"/>
              </a:ext>
            </a:extLst>
          </p:cNvPr>
          <p:cNvGraphicFramePr>
            <a:graphicFrameLocks noGrp="1"/>
          </p:cNvGraphicFramePr>
          <p:nvPr>
            <p:extLst>
              <p:ext uri="{D42A27DB-BD31-4B8C-83A1-F6EECF244321}">
                <p14:modId xmlns:p14="http://schemas.microsoft.com/office/powerpoint/2010/main" val="4175346427"/>
              </p:ext>
            </p:extLst>
          </p:nvPr>
        </p:nvGraphicFramePr>
        <p:xfrm>
          <a:off x="5549159" y="3252972"/>
          <a:ext cx="2057402" cy="1483360"/>
        </p:xfrm>
        <a:graphic>
          <a:graphicData uri="http://schemas.openxmlformats.org/drawingml/2006/table">
            <a:tbl>
              <a:tblPr firstRow="1" bandRow="1">
                <a:tableStyleId>{5C22544A-7EE6-4342-B048-85BDC9FD1C3A}</a:tableStyleId>
              </a:tblPr>
              <a:tblGrid>
                <a:gridCol w="1028701">
                  <a:extLst>
                    <a:ext uri="{9D8B030D-6E8A-4147-A177-3AD203B41FA5}">
                      <a16:colId xmlns:a16="http://schemas.microsoft.com/office/drawing/2014/main" val="1220454387"/>
                    </a:ext>
                  </a:extLst>
                </a:gridCol>
                <a:gridCol w="1028701">
                  <a:extLst>
                    <a:ext uri="{9D8B030D-6E8A-4147-A177-3AD203B41FA5}">
                      <a16:colId xmlns:a16="http://schemas.microsoft.com/office/drawing/2014/main" val="1740522206"/>
                    </a:ext>
                  </a:extLst>
                </a:gridCol>
              </a:tblGrid>
              <a:tr h="370840">
                <a:tc>
                  <a:txBody>
                    <a:bodyPr/>
                    <a:lstStyle/>
                    <a:p>
                      <a:pPr algn="ctr"/>
                      <a:r>
                        <a:rPr lang="es-419" sz="1200" dirty="0"/>
                        <a:t>Indicador</a:t>
                      </a:r>
                    </a:p>
                  </a:txBody>
                  <a:tcPr/>
                </a:tc>
                <a:tc>
                  <a:txBody>
                    <a:bodyPr/>
                    <a:lstStyle/>
                    <a:p>
                      <a:pPr algn="ctr"/>
                      <a:r>
                        <a:rPr lang="es-419" sz="1200" dirty="0"/>
                        <a:t>Valor</a:t>
                      </a:r>
                    </a:p>
                  </a:txBody>
                  <a:tcPr/>
                </a:tc>
                <a:extLst>
                  <a:ext uri="{0D108BD9-81ED-4DB2-BD59-A6C34878D82A}">
                    <a16:rowId xmlns:a16="http://schemas.microsoft.com/office/drawing/2014/main" val="1021383458"/>
                  </a:ext>
                </a:extLst>
              </a:tr>
              <a:tr h="370840">
                <a:tc>
                  <a:txBody>
                    <a:bodyPr/>
                    <a:lstStyle/>
                    <a:p>
                      <a:pPr algn="ctr"/>
                      <a:r>
                        <a:rPr lang="es-419" sz="1200" dirty="0"/>
                        <a:t>Deformación</a:t>
                      </a:r>
                    </a:p>
                  </a:txBody>
                  <a:tcPr/>
                </a:tc>
                <a:tc>
                  <a:txBody>
                    <a:bodyPr/>
                    <a:lstStyle/>
                    <a:p>
                      <a:pPr algn="ctr"/>
                      <a:r>
                        <a:rPr lang="es-419" sz="1200" dirty="0"/>
                        <a:t>2.0003 [mm]</a:t>
                      </a:r>
                    </a:p>
                  </a:txBody>
                  <a:tcPr/>
                </a:tc>
                <a:extLst>
                  <a:ext uri="{0D108BD9-81ED-4DB2-BD59-A6C34878D82A}">
                    <a16:rowId xmlns:a16="http://schemas.microsoft.com/office/drawing/2014/main" val="403083027"/>
                  </a:ext>
                </a:extLst>
              </a:tr>
              <a:tr h="370840">
                <a:tc>
                  <a:txBody>
                    <a:bodyPr/>
                    <a:lstStyle/>
                    <a:p>
                      <a:pPr algn="ctr"/>
                      <a:r>
                        <a:rPr lang="es-419" sz="1200" dirty="0"/>
                        <a:t>Esfuerzo</a:t>
                      </a:r>
                    </a:p>
                  </a:txBody>
                  <a:tcPr/>
                </a:tc>
                <a:tc>
                  <a:txBody>
                    <a:bodyPr/>
                    <a:lstStyle/>
                    <a:p>
                      <a:pPr algn="ctr"/>
                      <a:r>
                        <a:rPr lang="es-419" sz="1200" dirty="0"/>
                        <a:t>5.2194 [MPa]</a:t>
                      </a:r>
                    </a:p>
                  </a:txBody>
                  <a:tcPr/>
                </a:tc>
                <a:extLst>
                  <a:ext uri="{0D108BD9-81ED-4DB2-BD59-A6C34878D82A}">
                    <a16:rowId xmlns:a16="http://schemas.microsoft.com/office/drawing/2014/main" val="936174665"/>
                  </a:ext>
                </a:extLst>
              </a:tr>
              <a:tr h="370840">
                <a:tc>
                  <a:txBody>
                    <a:bodyPr/>
                    <a:lstStyle/>
                    <a:p>
                      <a:pPr algn="ctr"/>
                      <a:r>
                        <a:rPr lang="es-419" sz="1200" dirty="0"/>
                        <a:t>F.S.</a:t>
                      </a:r>
                    </a:p>
                  </a:txBody>
                  <a:tcPr/>
                </a:tc>
                <a:tc>
                  <a:txBody>
                    <a:bodyPr/>
                    <a:lstStyle/>
                    <a:p>
                      <a:pPr algn="ctr"/>
                      <a:r>
                        <a:rPr lang="es-419" sz="1200"/>
                        <a:t>10.365-15</a:t>
                      </a:r>
                      <a:endParaRPr lang="es-419" sz="1200" dirty="0"/>
                    </a:p>
                  </a:txBody>
                  <a:tcPr/>
                </a:tc>
                <a:extLst>
                  <a:ext uri="{0D108BD9-81ED-4DB2-BD59-A6C34878D82A}">
                    <a16:rowId xmlns:a16="http://schemas.microsoft.com/office/drawing/2014/main" val="1485494071"/>
                  </a:ext>
                </a:extLst>
              </a:tr>
            </a:tbl>
          </a:graphicData>
        </a:graphic>
      </p:graphicFrame>
    </p:spTree>
    <p:extLst>
      <p:ext uri="{BB962C8B-B14F-4D97-AF65-F5344CB8AC3E}">
        <p14:creationId xmlns:p14="http://schemas.microsoft.com/office/powerpoint/2010/main" val="1754505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Sensores de Fuerza</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Imagen 7">
            <a:extLst>
              <a:ext uri="{FF2B5EF4-FFF2-40B4-BE49-F238E27FC236}">
                <a16:creationId xmlns:a16="http://schemas.microsoft.com/office/drawing/2014/main" id="{39232281-A5A0-4457-B7A7-D9FD296A4B68}"/>
              </a:ext>
            </a:extLst>
          </p:cNvPr>
          <p:cNvPicPr>
            <a:picLocks noChangeAspect="1"/>
          </p:cNvPicPr>
          <p:nvPr/>
        </p:nvPicPr>
        <p:blipFill>
          <a:blip r:embed="rId2"/>
          <a:stretch>
            <a:fillRect/>
          </a:stretch>
        </p:blipFill>
        <p:spPr>
          <a:xfrm>
            <a:off x="6897898" y="1872166"/>
            <a:ext cx="3150235" cy="1092200"/>
          </a:xfrm>
          <a:prstGeom prst="rect">
            <a:avLst/>
          </a:prstGeom>
        </p:spPr>
      </p:pic>
      <p:pic>
        <p:nvPicPr>
          <p:cNvPr id="9" name="Imagen 8">
            <a:extLst>
              <a:ext uri="{FF2B5EF4-FFF2-40B4-BE49-F238E27FC236}">
                <a16:creationId xmlns:a16="http://schemas.microsoft.com/office/drawing/2014/main" id="{CAD84091-D7BC-493C-BC6D-084E66F43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57" t="21299" r="14805" b="30440"/>
          <a:stretch/>
        </p:blipFill>
        <p:spPr bwMode="auto">
          <a:xfrm>
            <a:off x="6802966" y="3596007"/>
            <a:ext cx="2854325" cy="2258060"/>
          </a:xfrm>
          <a:prstGeom prst="rect">
            <a:avLst/>
          </a:prstGeom>
          <a:noFill/>
          <a:ln>
            <a:noFill/>
          </a:ln>
          <a:extLst>
            <a:ext uri="{53640926-AAD7-44D8-BBD7-CCE9431645EC}">
              <a14:shadowObscured xmlns:a14="http://schemas.microsoft.com/office/drawing/2010/main"/>
            </a:ext>
          </a:extLst>
        </p:spPr>
      </p:pic>
      <p:pic>
        <p:nvPicPr>
          <p:cNvPr id="6" name="Imagen 5" descr="Las mejores ofertas en Sensores de presión de CC Calibre Sellado | eBay">
            <a:extLst>
              <a:ext uri="{FF2B5EF4-FFF2-40B4-BE49-F238E27FC236}">
                <a16:creationId xmlns:a16="http://schemas.microsoft.com/office/drawing/2014/main" id="{2881CBA4-DE1E-4C39-8FDB-E070CE108D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755" y="2167257"/>
            <a:ext cx="1478280" cy="2857500"/>
          </a:xfrm>
          <a:prstGeom prst="rect">
            <a:avLst/>
          </a:prstGeom>
          <a:noFill/>
          <a:ln>
            <a:noFill/>
          </a:ln>
        </p:spPr>
      </p:pic>
    </p:spTree>
    <p:extLst>
      <p:ext uri="{BB962C8B-B14F-4D97-AF65-F5344CB8AC3E}">
        <p14:creationId xmlns:p14="http://schemas.microsoft.com/office/powerpoint/2010/main" val="4011884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Sensores de Fuerza (Modelo)</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AFD2F0D4-29C6-4ECF-A071-A34A866847BE}"/>
              </a:ext>
            </a:extLst>
          </p:cNvPr>
          <p:cNvPicPr>
            <a:picLocks noChangeAspect="1"/>
          </p:cNvPicPr>
          <p:nvPr/>
        </p:nvPicPr>
        <p:blipFill rotWithShape="1">
          <a:blip r:embed="rId2"/>
          <a:srcRect r="7732"/>
          <a:stretch/>
        </p:blipFill>
        <p:spPr bwMode="auto">
          <a:xfrm>
            <a:off x="2182071" y="1705926"/>
            <a:ext cx="4620895" cy="3052445"/>
          </a:xfrm>
          <a:prstGeom prst="rect">
            <a:avLst/>
          </a:prstGeom>
          <a:ln>
            <a:solidFill>
              <a:schemeClr val="tx1"/>
            </a:solid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D243205-C1BA-43F2-8B39-840C34BDF549}"/>
              </a:ext>
            </a:extLst>
          </p:cNvPr>
          <p:cNvPicPr>
            <a:picLocks noChangeAspect="1"/>
          </p:cNvPicPr>
          <p:nvPr/>
        </p:nvPicPr>
        <p:blipFill>
          <a:blip r:embed="rId3"/>
          <a:stretch>
            <a:fillRect/>
          </a:stretch>
        </p:blipFill>
        <p:spPr>
          <a:xfrm>
            <a:off x="7551890" y="1964160"/>
            <a:ext cx="3610610" cy="2658745"/>
          </a:xfrm>
          <a:prstGeom prst="rect">
            <a:avLst/>
          </a:prstGeom>
          <a:ln>
            <a:solidFill>
              <a:schemeClr val="tx1"/>
            </a:solidFill>
          </a:ln>
        </p:spPr>
      </p:pic>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8D5B360D-7A67-42EF-96DA-B512A41915E9}"/>
                  </a:ext>
                </a:extLst>
              </p:cNvPr>
              <p:cNvGraphicFramePr>
                <a:graphicFrameLocks noGrp="1"/>
              </p:cNvGraphicFramePr>
              <p:nvPr>
                <p:extLst>
                  <p:ext uri="{D42A27DB-BD31-4B8C-83A1-F6EECF244321}">
                    <p14:modId xmlns:p14="http://schemas.microsoft.com/office/powerpoint/2010/main" val="3463418264"/>
                  </p:ext>
                </p:extLst>
              </p:nvPr>
            </p:nvGraphicFramePr>
            <p:xfrm>
              <a:off x="5990590" y="5305584"/>
              <a:ext cx="2607945" cy="433070"/>
            </p:xfrm>
            <a:graphic>
              <a:graphicData uri="http://schemas.openxmlformats.org/drawingml/2006/table">
                <a:tbl>
                  <a:tblPr firstRow="1" firstCol="1" bandRow="1">
                    <a:tableStyleId>{5C22544A-7EE6-4342-B048-85BDC9FD1C3A}</a:tableStyleId>
                  </a:tblPr>
                  <a:tblGrid>
                    <a:gridCol w="2607945">
                      <a:extLst>
                        <a:ext uri="{9D8B030D-6E8A-4147-A177-3AD203B41FA5}">
                          <a16:colId xmlns:a16="http://schemas.microsoft.com/office/drawing/2014/main" val="1415294334"/>
                        </a:ext>
                      </a:extLst>
                    </a:gridCol>
                  </a:tblGrid>
                  <a:tr h="433070">
                    <a:tc>
                      <a:txBody>
                        <a:bodyPr/>
                        <a:lstStyle/>
                        <a:p>
                          <a:pPr algn="ctr">
                            <a:lnSpc>
                              <a:spcPct val="200000"/>
                            </a:lnSpc>
                            <a:spcAft>
                              <a:spcPts val="800"/>
                            </a:spcAft>
                          </a:pPr>
                          <a14:m>
                            <m:oMath xmlns:m="http://schemas.openxmlformats.org/officeDocument/2006/math">
                              <m:r>
                                <a:rPr lang="es-ES" sz="1100">
                                  <a:effectLst/>
                                  <a:latin typeface="Cambria Math" panose="02040503050406030204" pitchFamily="18" charset="0"/>
                                </a:rPr>
                                <m:t>𝐹𝑅</m:t>
                              </m:r>
                              <m:r>
                                <a:rPr lang="es-ES" sz="1100">
                                  <a:effectLst/>
                                  <a:latin typeface="Cambria Math" panose="02040503050406030204" pitchFamily="18" charset="0"/>
                                </a:rPr>
                                <m:t>=</m:t>
                              </m:r>
                              <m:func>
                                <m:funcPr>
                                  <m:ctrlPr>
                                    <a:rPr lang="es-419" sz="1100" i="1">
                                      <a:effectLst/>
                                      <a:latin typeface="Cambria Math" panose="02040503050406030204" pitchFamily="18" charset="0"/>
                                    </a:rPr>
                                  </m:ctrlPr>
                                </m:funcPr>
                                <m:fName>
                                  <m:r>
                                    <a:rPr lang="es-ES" sz="1100">
                                      <a:effectLst/>
                                      <a:latin typeface="Cambria Math" panose="02040503050406030204" pitchFamily="18" charset="0"/>
                                    </a:rPr>
                                    <m:t>[(</m:t>
                                  </m:r>
                                  <m:r>
                                    <m:rPr>
                                      <m:sty m:val="p"/>
                                    </m:rPr>
                                    <a:rPr lang="es-ES" sz="1100">
                                      <a:effectLst/>
                                      <a:latin typeface="Cambria Math" panose="02040503050406030204" pitchFamily="18" charset="0"/>
                                    </a:rPr>
                                    <m:t>F</m:t>
                                  </m:r>
                                  <m:r>
                                    <a:rPr lang="es-ES" sz="1100">
                                      <a:effectLst/>
                                      <a:latin typeface="Cambria Math" panose="02040503050406030204" pitchFamily="18" charset="0"/>
                                    </a:rPr>
                                    <m:t>1+</m:t>
                                  </m:r>
                                  <m:r>
                                    <m:rPr>
                                      <m:sty m:val="p"/>
                                    </m:rPr>
                                    <a:rPr lang="es-ES" sz="1100">
                                      <a:effectLst/>
                                      <a:latin typeface="Cambria Math" panose="02040503050406030204" pitchFamily="18" charset="0"/>
                                    </a:rPr>
                                    <m:t>F</m:t>
                                  </m:r>
                                  <m:r>
                                    <a:rPr lang="es-ES" sz="1100">
                                      <a:effectLst/>
                                      <a:latin typeface="Cambria Math" panose="02040503050406030204" pitchFamily="18" charset="0"/>
                                    </a:rPr>
                                    <m:t>2+</m:t>
                                  </m:r>
                                  <m:r>
                                    <m:rPr>
                                      <m:sty m:val="p"/>
                                    </m:rPr>
                                    <a:rPr lang="es-ES" sz="1100">
                                      <a:effectLst/>
                                      <a:latin typeface="Cambria Math" panose="02040503050406030204" pitchFamily="18" charset="0"/>
                                    </a:rPr>
                                    <m:t>F</m:t>
                                  </m:r>
                                  <m:r>
                                    <a:rPr lang="es-ES" sz="1100">
                                      <a:effectLst/>
                                      <a:latin typeface="Cambria Math" panose="02040503050406030204" pitchFamily="18" charset="0"/>
                                    </a:rPr>
                                    <m:t>3)</m:t>
                                  </m:r>
                                  <m:r>
                                    <m:rPr>
                                      <m:sty m:val="p"/>
                                    </m:rPr>
                                    <a:rPr lang="es-ES" sz="1100">
                                      <a:effectLst/>
                                      <a:latin typeface="Cambria Math" panose="02040503050406030204" pitchFamily="18" charset="0"/>
                                    </a:rPr>
                                    <m:t>cos</m:t>
                                  </m:r>
                                </m:fName>
                                <m:e>
                                  <m:d>
                                    <m:dPr>
                                      <m:ctrlPr>
                                        <a:rPr lang="es-419" sz="1100" i="1">
                                          <a:effectLst/>
                                          <a:latin typeface="Cambria Math" panose="02040503050406030204" pitchFamily="18" charset="0"/>
                                        </a:rPr>
                                      </m:ctrlPr>
                                    </m:dPr>
                                    <m:e>
                                      <m:r>
                                        <a:rPr lang="es-ES" sz="1100">
                                          <a:effectLst/>
                                          <a:latin typeface="Cambria Math" panose="02040503050406030204" pitchFamily="18" charset="0"/>
                                        </a:rPr>
                                        <m:t>𝜃</m:t>
                                      </m:r>
                                    </m:e>
                                  </m:d>
                                  <m:r>
                                    <a:rPr lang="es-ES" sz="1100">
                                      <a:effectLst/>
                                      <a:latin typeface="Cambria Math" panose="02040503050406030204" pitchFamily="18" charset="0"/>
                                    </a:rPr>
                                    <m:t>]∗</m:t>
                                  </m:r>
                                </m:e>
                              </m:func>
                              <m:r>
                                <a:rPr lang="es-ES" sz="1100">
                                  <a:effectLst/>
                                  <a:latin typeface="Cambria Math" panose="02040503050406030204" pitchFamily="18" charset="0"/>
                                </a:rPr>
                                <m:t>(1+</m:t>
                              </m:r>
                              <m:r>
                                <m:rPr>
                                  <m:sty m:val="p"/>
                                </m:rPr>
                                <a:rPr lang="es-ES" sz="1100">
                                  <a:effectLst/>
                                  <a:latin typeface="Cambria Math" panose="02040503050406030204" pitchFamily="18" charset="0"/>
                                </a:rPr>
                                <m:t>μs</m:t>
                              </m:r>
                              <m:r>
                                <a:rPr lang="es-ES" sz="1100">
                                  <a:effectLst/>
                                  <a:latin typeface="Cambria Math" panose="02040503050406030204" pitchFamily="18" charset="0"/>
                                </a:rPr>
                                <m:t>.)</m:t>
                              </m:r>
                            </m:oMath>
                          </a14:m>
                          <a:r>
                            <a:rPr lang="es-ES"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954954"/>
                      </a:ext>
                    </a:extLst>
                  </a:tr>
                </a:tbl>
              </a:graphicData>
            </a:graphic>
          </p:graphicFrame>
        </mc:Choice>
        <mc:Fallback xmlns="">
          <p:graphicFrame>
            <p:nvGraphicFramePr>
              <p:cNvPr id="3" name="Tabla 2">
                <a:extLst>
                  <a:ext uri="{FF2B5EF4-FFF2-40B4-BE49-F238E27FC236}">
                    <a16:creationId xmlns:a16="http://schemas.microsoft.com/office/drawing/2014/main" id="{8D5B360D-7A67-42EF-96DA-B512A41915E9}"/>
                  </a:ext>
                </a:extLst>
              </p:cNvPr>
              <p:cNvGraphicFramePr>
                <a:graphicFrameLocks noGrp="1"/>
              </p:cNvGraphicFramePr>
              <p:nvPr>
                <p:extLst>
                  <p:ext uri="{D42A27DB-BD31-4B8C-83A1-F6EECF244321}">
                    <p14:modId xmlns:p14="http://schemas.microsoft.com/office/powerpoint/2010/main" val="3463418264"/>
                  </p:ext>
                </p:extLst>
              </p:nvPr>
            </p:nvGraphicFramePr>
            <p:xfrm>
              <a:off x="5990590" y="5305584"/>
              <a:ext cx="2607945" cy="433070"/>
            </p:xfrm>
            <a:graphic>
              <a:graphicData uri="http://schemas.openxmlformats.org/drawingml/2006/table">
                <a:tbl>
                  <a:tblPr firstRow="1" firstCol="1" bandRow="1">
                    <a:tableStyleId>{5C22544A-7EE6-4342-B048-85BDC9FD1C3A}</a:tableStyleId>
                  </a:tblPr>
                  <a:tblGrid>
                    <a:gridCol w="2607945">
                      <a:extLst>
                        <a:ext uri="{9D8B030D-6E8A-4147-A177-3AD203B41FA5}">
                          <a16:colId xmlns:a16="http://schemas.microsoft.com/office/drawing/2014/main" val="1415294334"/>
                        </a:ext>
                      </a:extLst>
                    </a:gridCol>
                  </a:tblGrid>
                  <a:tr h="433070">
                    <a:tc>
                      <a:txBody>
                        <a:bodyPr/>
                        <a:lstStyle/>
                        <a:p>
                          <a:endParaRPr lang="es-419"/>
                        </a:p>
                      </a:txBody>
                      <a:tcPr marL="68580" marR="68580" marT="0" marB="0">
                        <a:blipFill>
                          <a:blip r:embed="rId4"/>
                          <a:stretch>
                            <a:fillRect l="-233" t="-1389" r="-932" b="-5556"/>
                          </a:stretch>
                        </a:blipFill>
                      </a:tcPr>
                    </a:tc>
                    <a:extLst>
                      <a:ext uri="{0D108BD9-81ED-4DB2-BD59-A6C34878D82A}">
                        <a16:rowId xmlns:a16="http://schemas.microsoft.com/office/drawing/2014/main" val="2542954954"/>
                      </a:ext>
                    </a:extLst>
                  </a:tr>
                </a:tbl>
              </a:graphicData>
            </a:graphic>
          </p:graphicFrame>
        </mc:Fallback>
      </mc:AlternateContent>
    </p:spTree>
    <p:extLst>
      <p:ext uri="{BB962C8B-B14F-4D97-AF65-F5344CB8AC3E}">
        <p14:creationId xmlns:p14="http://schemas.microsoft.com/office/powerpoint/2010/main" val="4210451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Sensores de Fuerza (Modelo)</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Imagen 7" descr="Gr&amp;#225;fica de dispersi&amp;#243;n de MED 1 vs. TIEMPO">
            <a:extLst>
              <a:ext uri="{FF2B5EF4-FFF2-40B4-BE49-F238E27FC236}">
                <a16:creationId xmlns:a16="http://schemas.microsoft.com/office/drawing/2014/main" id="{D8BA5495-820A-488A-A5BE-DA435EC4C6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5259" y="2654935"/>
            <a:ext cx="4067707" cy="2710180"/>
          </a:xfrm>
          <a:prstGeom prst="rect">
            <a:avLst/>
          </a:prstGeom>
          <a:noFill/>
          <a:ln>
            <a:noFill/>
          </a:ln>
        </p:spPr>
      </p:pic>
      <p:pic>
        <p:nvPicPr>
          <p:cNvPr id="9" name="Imagen 8" descr="Histograma (con curva normal) de MED 1">
            <a:extLst>
              <a:ext uri="{FF2B5EF4-FFF2-40B4-BE49-F238E27FC236}">
                <a16:creationId xmlns:a16="http://schemas.microsoft.com/office/drawing/2014/main" id="{A5190682-B324-434A-8980-1DD4B9111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647" y="1642533"/>
            <a:ext cx="3553724" cy="2367492"/>
          </a:xfrm>
          <a:prstGeom prst="rect">
            <a:avLst/>
          </a:prstGeom>
          <a:noFill/>
          <a:ln>
            <a:noFill/>
          </a:ln>
        </p:spPr>
      </p:pic>
      <p:pic>
        <p:nvPicPr>
          <p:cNvPr id="10" name="Imagen 9" descr="Gr&amp;#225;fica de caja de MED 1; MED 2; MED 3">
            <a:extLst>
              <a:ext uri="{FF2B5EF4-FFF2-40B4-BE49-F238E27FC236}">
                <a16:creationId xmlns:a16="http://schemas.microsoft.com/office/drawing/2014/main" id="{6C4E6179-C4DC-4AB1-B9E9-CBB034C164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0647" y="4320390"/>
            <a:ext cx="3553724" cy="2367492"/>
          </a:xfrm>
          <a:prstGeom prst="rect">
            <a:avLst/>
          </a:prstGeom>
          <a:noFill/>
          <a:ln>
            <a:noFill/>
          </a:ln>
        </p:spPr>
      </p:pic>
    </p:spTree>
    <p:extLst>
      <p:ext uri="{BB962C8B-B14F-4D97-AF65-F5344CB8AC3E}">
        <p14:creationId xmlns:p14="http://schemas.microsoft.com/office/powerpoint/2010/main" val="1333148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Sensor de Presión</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descr="Las mejores ofertas en Sensores de presión de CC Calibre Sellado | eBay">
            <a:extLst>
              <a:ext uri="{FF2B5EF4-FFF2-40B4-BE49-F238E27FC236}">
                <a16:creationId xmlns:a16="http://schemas.microsoft.com/office/drawing/2014/main" id="{540228CE-E5D6-4D6E-929B-8632F968C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0267" y="2000250"/>
            <a:ext cx="1478280" cy="2857500"/>
          </a:xfrm>
          <a:prstGeom prst="rect">
            <a:avLst/>
          </a:prstGeom>
          <a:noFill/>
          <a:ln>
            <a:noFill/>
          </a:ln>
        </p:spPr>
      </p:pic>
      <p:graphicFrame>
        <p:nvGraphicFramePr>
          <p:cNvPr id="3" name="Tabla 2">
            <a:extLst>
              <a:ext uri="{FF2B5EF4-FFF2-40B4-BE49-F238E27FC236}">
                <a16:creationId xmlns:a16="http://schemas.microsoft.com/office/drawing/2014/main" id="{7D9D98DB-0959-4180-83E2-9A13E9F50485}"/>
              </a:ext>
            </a:extLst>
          </p:cNvPr>
          <p:cNvGraphicFramePr>
            <a:graphicFrameLocks noGrp="1"/>
          </p:cNvGraphicFramePr>
          <p:nvPr>
            <p:extLst>
              <p:ext uri="{D42A27DB-BD31-4B8C-83A1-F6EECF244321}">
                <p14:modId xmlns:p14="http://schemas.microsoft.com/office/powerpoint/2010/main" val="2859363739"/>
              </p:ext>
            </p:extLst>
          </p:nvPr>
        </p:nvGraphicFramePr>
        <p:xfrm>
          <a:off x="4644496" y="2752533"/>
          <a:ext cx="4931304" cy="1352934"/>
        </p:xfrm>
        <a:graphic>
          <a:graphicData uri="http://schemas.openxmlformats.org/drawingml/2006/table">
            <a:tbl>
              <a:tblPr firstRow="1" firstCol="1" bandRow="1">
                <a:tableStyleId>{5C22544A-7EE6-4342-B048-85BDC9FD1C3A}</a:tableStyleId>
              </a:tblPr>
              <a:tblGrid>
                <a:gridCol w="1536171">
                  <a:extLst>
                    <a:ext uri="{9D8B030D-6E8A-4147-A177-3AD203B41FA5}">
                      <a16:colId xmlns:a16="http://schemas.microsoft.com/office/drawing/2014/main" val="578849365"/>
                    </a:ext>
                  </a:extLst>
                </a:gridCol>
                <a:gridCol w="897466">
                  <a:extLst>
                    <a:ext uri="{9D8B030D-6E8A-4147-A177-3AD203B41FA5}">
                      <a16:colId xmlns:a16="http://schemas.microsoft.com/office/drawing/2014/main" val="3649492597"/>
                    </a:ext>
                  </a:extLst>
                </a:gridCol>
                <a:gridCol w="2497667">
                  <a:extLst>
                    <a:ext uri="{9D8B030D-6E8A-4147-A177-3AD203B41FA5}">
                      <a16:colId xmlns:a16="http://schemas.microsoft.com/office/drawing/2014/main" val="1270692729"/>
                    </a:ext>
                  </a:extLst>
                </a:gridCol>
              </a:tblGrid>
              <a:tr h="173990">
                <a:tc>
                  <a:txBody>
                    <a:bodyPr/>
                    <a:lstStyle/>
                    <a:p>
                      <a:pPr algn="ctr">
                        <a:lnSpc>
                          <a:spcPct val="150000"/>
                        </a:lnSpc>
                        <a:spcAft>
                          <a:spcPts val="800"/>
                        </a:spcAft>
                      </a:pPr>
                      <a:r>
                        <a:rPr lang="es-EC" sz="1100">
                          <a:effectLst/>
                        </a:rPr>
                        <a:t>Parámetro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Símbolo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Diseño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5357672"/>
                  </a:ext>
                </a:extLst>
              </a:tr>
              <a:tr h="127635">
                <a:tc>
                  <a:txBody>
                    <a:bodyPr/>
                    <a:lstStyle/>
                    <a:p>
                      <a:pPr algn="ctr">
                        <a:lnSpc>
                          <a:spcPct val="150000"/>
                        </a:lnSpc>
                        <a:spcAft>
                          <a:spcPts val="800"/>
                        </a:spcAft>
                      </a:pPr>
                      <a:r>
                        <a:rPr lang="es-EC" sz="1100">
                          <a:effectLst/>
                        </a:rPr>
                        <a:t>Tipo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Analógico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6255637"/>
                  </a:ext>
                </a:extLst>
              </a:tr>
              <a:tr h="59690">
                <a:tc>
                  <a:txBody>
                    <a:bodyPr/>
                    <a:lstStyle/>
                    <a:p>
                      <a:pPr algn="ctr">
                        <a:lnSpc>
                          <a:spcPct val="150000"/>
                        </a:lnSpc>
                        <a:spcAft>
                          <a:spcPts val="800"/>
                        </a:spcAft>
                      </a:pPr>
                      <a:r>
                        <a:rPr lang="es-EC" sz="1100">
                          <a:effectLst/>
                        </a:rPr>
                        <a:t>Variable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Presión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20745769"/>
                  </a:ext>
                </a:extLst>
              </a:tr>
              <a:tr h="80645">
                <a:tc>
                  <a:txBody>
                    <a:bodyPr/>
                    <a:lstStyle/>
                    <a:p>
                      <a:pPr algn="ctr">
                        <a:lnSpc>
                          <a:spcPct val="150000"/>
                        </a:lnSpc>
                        <a:spcAft>
                          <a:spcPts val="800"/>
                        </a:spcAft>
                      </a:pPr>
                      <a:r>
                        <a:rPr lang="es-EC" sz="1100">
                          <a:effectLst/>
                        </a:rPr>
                        <a:t>Rango de Señal Salida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0,5 a 4,5 V</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09486229"/>
                  </a:ext>
                </a:extLst>
              </a:tr>
              <a:tr h="102235">
                <a:tc>
                  <a:txBody>
                    <a:bodyPr/>
                    <a:lstStyle/>
                    <a:p>
                      <a:pPr algn="ctr">
                        <a:lnSpc>
                          <a:spcPct val="150000"/>
                        </a:lnSpc>
                        <a:spcAft>
                          <a:spcPts val="800"/>
                        </a:spcAft>
                      </a:pPr>
                      <a:r>
                        <a:rPr lang="es-EC" sz="1100">
                          <a:effectLst/>
                        </a:rPr>
                        <a:t>Rango de presión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Pa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n-US"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73573256"/>
                  </a:ext>
                </a:extLst>
              </a:tr>
              <a:tr h="36830">
                <a:tc>
                  <a:txBody>
                    <a:bodyPr/>
                    <a:lstStyle/>
                    <a:p>
                      <a:pPr algn="ctr">
                        <a:lnSpc>
                          <a:spcPct val="150000"/>
                        </a:lnSpc>
                        <a:spcAft>
                          <a:spcPts val="800"/>
                        </a:spcAft>
                      </a:pPr>
                      <a:r>
                        <a:rPr lang="es-EC" sz="1100">
                          <a:effectLst/>
                        </a:rPr>
                        <a:t>Alimentación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Vin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dirty="0">
                          <a:effectLst/>
                        </a:rPr>
                        <a:t>5 V</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53687574"/>
                  </a:ext>
                </a:extLst>
              </a:tr>
            </a:tbl>
          </a:graphicData>
        </a:graphic>
      </p:graphicFrame>
    </p:spTree>
    <p:extLst>
      <p:ext uri="{BB962C8B-B14F-4D97-AF65-F5344CB8AC3E}">
        <p14:creationId xmlns:p14="http://schemas.microsoft.com/office/powerpoint/2010/main" val="85121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354541"/>
            <a:ext cx="7315200" cy="783317"/>
          </a:xfrm>
        </p:spPr>
        <p:txBody>
          <a:bodyPr/>
          <a:lstStyle/>
          <a:p>
            <a:r>
              <a:rPr lang="es-MX" dirty="0">
                <a:cs typeface="Times New Roman" panose="02020603050405020304" pitchFamily="18" charset="0"/>
              </a:rPr>
              <a:t>Justificación e Importancia</a:t>
            </a:r>
          </a:p>
        </p:txBody>
      </p:sp>
      <p:sp>
        <p:nvSpPr>
          <p:cNvPr id="12"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0" i="0" u="none"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3" name="CuadroTexto 12">
            <a:extLst>
              <a:ext uri="{FF2B5EF4-FFF2-40B4-BE49-F238E27FC236}">
                <a16:creationId xmlns:a16="http://schemas.microsoft.com/office/drawing/2014/main" id="{99A881A6-8CAE-4230-B4B8-67F9AFACE01D}"/>
              </a:ext>
            </a:extLst>
          </p:cNvPr>
          <p:cNvSpPr txBox="1"/>
          <p:nvPr/>
        </p:nvSpPr>
        <p:spPr>
          <a:xfrm>
            <a:off x="1752284" y="1771923"/>
            <a:ext cx="4594088" cy="2988126"/>
          </a:xfrm>
          <a:prstGeom prst="rect">
            <a:avLst/>
          </a:prstGeom>
          <a:noFill/>
        </p:spPr>
        <p:txBody>
          <a:bodyPr wrap="square">
            <a:spAutoFit/>
          </a:bodyPr>
          <a:lstStyle/>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Desbroce mínimo y un cuidado vital de la planta o árbol.</a:t>
            </a: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Prevenir enfermedades laborales por tareas repetitivas.</a:t>
            </a: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Mejorar la calidad del producto. </a:t>
            </a: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Robótica blanda; la experta Concha Monje nos explica sus funcionalidades">
            <a:extLst>
              <a:ext uri="{FF2B5EF4-FFF2-40B4-BE49-F238E27FC236}">
                <a16:creationId xmlns:a16="http://schemas.microsoft.com/office/drawing/2014/main" id="{4553F222-F9E8-4644-839A-4EA9C178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228" y="2122714"/>
            <a:ext cx="3686016" cy="2362200"/>
          </a:xfrm>
          <a:prstGeom prst="rect">
            <a:avLst/>
          </a:prstGeom>
          <a:noFill/>
          <a:extLst>
            <a:ext uri="{909E8E84-426E-40DD-AFC4-6F175D3DCCD1}">
              <a14:hiddenFill xmlns:a14="http://schemas.microsoft.com/office/drawing/2010/main">
                <a:solidFill>
                  <a:srgbClr val="FFFFFF"/>
                </a:solidFill>
              </a14:hiddenFill>
            </a:ext>
          </a:extLst>
        </p:spPr>
      </p:pic>
      <p:sp>
        <p:nvSpPr>
          <p:cNvPr id="10" name="Flecha: a la derecha 9">
            <a:extLst>
              <a:ext uri="{FF2B5EF4-FFF2-40B4-BE49-F238E27FC236}">
                <a16:creationId xmlns:a16="http://schemas.microsoft.com/office/drawing/2014/main" id="{99314A79-2DAE-4B6F-A53F-184089A68B8E}"/>
              </a:ext>
            </a:extLst>
          </p:cNvPr>
          <p:cNvSpPr/>
          <p:nvPr/>
        </p:nvSpPr>
        <p:spPr>
          <a:xfrm>
            <a:off x="6618514" y="2982686"/>
            <a:ext cx="1088572" cy="642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218536979"/>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Lazo de Control</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8126F842-1483-47F6-AC7A-0A07A8DE701D}"/>
              </a:ext>
            </a:extLst>
          </p:cNvPr>
          <p:cNvPicPr>
            <a:picLocks noChangeAspect="1"/>
          </p:cNvPicPr>
          <p:nvPr/>
        </p:nvPicPr>
        <p:blipFill>
          <a:blip r:embed="rId2"/>
          <a:stretch>
            <a:fillRect/>
          </a:stretch>
        </p:blipFill>
        <p:spPr>
          <a:xfrm>
            <a:off x="2175934" y="2419351"/>
            <a:ext cx="5486400" cy="2171700"/>
          </a:xfrm>
          <a:prstGeom prst="rect">
            <a:avLst/>
          </a:prstGeom>
        </p:spPr>
      </p:pic>
      <p:sp>
        <p:nvSpPr>
          <p:cNvPr id="8" name="CuadroTexto 7">
            <a:extLst>
              <a:ext uri="{FF2B5EF4-FFF2-40B4-BE49-F238E27FC236}">
                <a16:creationId xmlns:a16="http://schemas.microsoft.com/office/drawing/2014/main" id="{B07ACB1D-21EA-4D2B-89FE-8FE7DE93BBEF}"/>
              </a:ext>
            </a:extLst>
          </p:cNvPr>
          <p:cNvSpPr txBox="1"/>
          <p:nvPr/>
        </p:nvSpPr>
        <p:spPr>
          <a:xfrm>
            <a:off x="7518401" y="2174474"/>
            <a:ext cx="4594088" cy="1820178"/>
          </a:xfrm>
          <a:prstGeom prst="rect">
            <a:avLst/>
          </a:prstGeom>
          <a:noFill/>
        </p:spPr>
        <p:txBody>
          <a:bodyPr wrap="square">
            <a:spAutoFit/>
          </a:bodyPr>
          <a:lstStyle/>
          <a:p>
            <a:pPr marL="342900" lvl="0" indent="-342900">
              <a:lnSpc>
                <a:spcPct val="200000"/>
              </a:lnSpc>
              <a:spcAft>
                <a:spcPts val="800"/>
              </a:spcAft>
              <a:buFont typeface="Symbol" panose="05050102010706020507" pitchFamily="18" charset="2"/>
              <a:buChar char=""/>
            </a:pPr>
            <a:r>
              <a:rPr lang="es-EC" sz="1200" b="1" dirty="0">
                <a:latin typeface="Arial" panose="020B0604020202020204" pitchFamily="34" charset="0"/>
                <a:ea typeface="Calibri" panose="020F0502020204030204" pitchFamily="34" charset="0"/>
                <a:cs typeface="Times New Roman" panose="02020603050405020304" pitchFamily="18" charset="0"/>
              </a:rPr>
              <a:t>Entrada</a:t>
            </a:r>
          </a:p>
          <a:p>
            <a:pPr lvl="0">
              <a:lnSpc>
                <a:spcPct val="200000"/>
              </a:lnSpc>
              <a:spcAft>
                <a:spcPts val="800"/>
              </a:spcAft>
            </a:pPr>
            <a:r>
              <a:rPr lang="es-EC" sz="1200" dirty="0">
                <a:latin typeface="Arial" panose="020B0604020202020204" pitchFamily="34" charset="0"/>
                <a:ea typeface="Calibri" panose="020F0502020204030204" pitchFamily="34" charset="0"/>
                <a:cs typeface="Times New Roman" panose="02020603050405020304" pitchFamily="18" charset="0"/>
              </a:rPr>
              <a:t>U(s) que representa una señal de corriente de 4 a 20 </a:t>
            </a:r>
            <a:r>
              <a:rPr lang="es-EC" sz="1200" dirty="0" err="1">
                <a:latin typeface="Arial" panose="020B0604020202020204" pitchFamily="34" charset="0"/>
                <a:ea typeface="Calibri" panose="020F0502020204030204" pitchFamily="34" charset="0"/>
                <a:cs typeface="Times New Roman" panose="02020603050405020304" pitchFamily="18" charset="0"/>
              </a:rPr>
              <a:t>mA.</a:t>
            </a:r>
            <a:endParaRPr lang="es-EC" sz="12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Salida</a:t>
            </a:r>
          </a:p>
          <a:p>
            <a:pPr lvl="0">
              <a:lnSpc>
                <a:spcPct val="200000"/>
              </a:lnSpc>
              <a:spcAft>
                <a:spcPts val="800"/>
              </a:spcAft>
            </a:pPr>
            <a:r>
              <a:rPr lang="es-EC" sz="1200" dirty="0">
                <a:latin typeface="Arial" panose="020B0604020202020204" pitchFamily="34" charset="0"/>
                <a:ea typeface="Calibri" panose="020F0502020204030204" pitchFamily="34" charset="0"/>
                <a:cs typeface="Times New Roman" panose="02020603050405020304" pitchFamily="18" charset="0"/>
              </a:rPr>
              <a:t>Presión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7343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Identificación</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9" name="CuadroTexto 8">
            <a:extLst>
              <a:ext uri="{FF2B5EF4-FFF2-40B4-BE49-F238E27FC236}">
                <a16:creationId xmlns:a16="http://schemas.microsoft.com/office/drawing/2014/main" id="{118D69B4-4C73-4403-99C3-2C1F6B6C7DEB}"/>
              </a:ext>
            </a:extLst>
          </p:cNvPr>
          <p:cNvSpPr txBox="1"/>
          <p:nvPr/>
        </p:nvSpPr>
        <p:spPr>
          <a:xfrm>
            <a:off x="7112000" y="1911943"/>
            <a:ext cx="4411133" cy="2610779"/>
          </a:xfrm>
          <a:prstGeom prst="rect">
            <a:avLst/>
          </a:prstGeom>
          <a:noFill/>
        </p:spPr>
        <p:txBody>
          <a:bodyPr wrap="square">
            <a:spAutoFit/>
          </a:bodyPr>
          <a:lstStyle/>
          <a:p>
            <a:pPr lvl="0">
              <a:lnSpc>
                <a:spcPct val="200000"/>
              </a:lnSpc>
              <a:spcAft>
                <a:spcPts val="800"/>
              </a:spcAft>
            </a:pPr>
            <a:r>
              <a:rPr lang="es-EC" sz="1400" dirty="0">
                <a:effectLst/>
                <a:latin typeface="Arial" panose="020B0604020202020204" pitchFamily="34" charset="0"/>
                <a:ea typeface="Calibri" panose="020F0502020204030204" pitchFamily="34" charset="0"/>
              </a:rPr>
              <a:t>Para </a:t>
            </a:r>
            <a:r>
              <a:rPr lang="es-EC" sz="1400" dirty="0">
                <a:latin typeface="Arial" panose="020B0604020202020204" pitchFamily="34" charset="0"/>
                <a:ea typeface="Calibri" panose="020F0502020204030204" pitchFamily="34" charset="0"/>
              </a:rPr>
              <a:t>realizar la identificación</a:t>
            </a:r>
            <a:r>
              <a:rPr lang="es-EC" sz="1400" dirty="0">
                <a:effectLst/>
                <a:latin typeface="Arial" panose="020B0604020202020204" pitchFamily="34" charset="0"/>
                <a:ea typeface="Calibri" panose="020F0502020204030204" pitchFamily="34" charset="0"/>
              </a:rPr>
              <a:t> se tomaron datos de salida variando la entrada con un tiempo de muestreo que se estimó basado en el tiempo de transición del actuador de control (Válvula de Control de Presión Proporcional) quedando un tiempo aproximado a un segundo con un sistema de velocidad intermedia. </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96556B60-A876-4E6C-A310-1B81A12200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419" y="1338408"/>
            <a:ext cx="3681649" cy="2760372"/>
          </a:xfrm>
          <a:prstGeom prst="rect">
            <a:avLst/>
          </a:prstGeom>
          <a:noFill/>
          <a:ln>
            <a:noFill/>
          </a:ln>
        </p:spPr>
      </p:pic>
      <p:pic>
        <p:nvPicPr>
          <p:cNvPr id="10" name="Imagen 9">
            <a:extLst>
              <a:ext uri="{FF2B5EF4-FFF2-40B4-BE49-F238E27FC236}">
                <a16:creationId xmlns:a16="http://schemas.microsoft.com/office/drawing/2014/main" id="{2A8E4623-8473-4AC7-ADC2-87D1521A9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3079" y="4319057"/>
            <a:ext cx="2890484" cy="2167467"/>
          </a:xfrm>
          <a:prstGeom prst="rect">
            <a:avLst/>
          </a:prstGeom>
          <a:noFill/>
          <a:ln>
            <a:noFill/>
          </a:ln>
        </p:spPr>
      </p:pic>
    </p:spTree>
    <p:extLst>
      <p:ext uri="{BB962C8B-B14F-4D97-AF65-F5344CB8AC3E}">
        <p14:creationId xmlns:p14="http://schemas.microsoft.com/office/powerpoint/2010/main" val="3767552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Identificación</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6E3F0AFD-30E5-47B9-B3F2-C2BA3E4116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2990" y="1803294"/>
            <a:ext cx="2598420" cy="1947545"/>
          </a:xfrm>
          <a:prstGeom prst="rect">
            <a:avLst/>
          </a:prstGeom>
          <a:noFill/>
          <a:ln>
            <a:noFill/>
          </a:ln>
        </p:spPr>
      </p:pic>
      <p:pic>
        <p:nvPicPr>
          <p:cNvPr id="8" name="Imagen 7">
            <a:extLst>
              <a:ext uri="{FF2B5EF4-FFF2-40B4-BE49-F238E27FC236}">
                <a16:creationId xmlns:a16="http://schemas.microsoft.com/office/drawing/2014/main" id="{6A07DD43-E7EE-4DE8-BD66-BA0E7F2DC0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1017" y="1843536"/>
            <a:ext cx="2597785" cy="1947545"/>
          </a:xfrm>
          <a:prstGeom prst="rect">
            <a:avLst/>
          </a:prstGeom>
          <a:noFill/>
          <a:ln>
            <a:noFill/>
          </a:ln>
        </p:spPr>
      </p:pic>
      <p:pic>
        <p:nvPicPr>
          <p:cNvPr id="10" name="Imagen 9">
            <a:extLst>
              <a:ext uri="{FF2B5EF4-FFF2-40B4-BE49-F238E27FC236}">
                <a16:creationId xmlns:a16="http://schemas.microsoft.com/office/drawing/2014/main" id="{F1DA24B4-ED5B-4F24-A5E1-FB227583C0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2990" y="4051352"/>
            <a:ext cx="2560320" cy="1918970"/>
          </a:xfrm>
          <a:prstGeom prst="rect">
            <a:avLst/>
          </a:prstGeom>
          <a:noFill/>
          <a:ln>
            <a:noFill/>
          </a:ln>
        </p:spPr>
      </p:pic>
      <p:pic>
        <p:nvPicPr>
          <p:cNvPr id="11" name="Imagen 10">
            <a:extLst>
              <a:ext uri="{FF2B5EF4-FFF2-40B4-BE49-F238E27FC236}">
                <a16:creationId xmlns:a16="http://schemas.microsoft.com/office/drawing/2014/main" id="{B07CFF69-10E0-4EB3-BA9E-43E5B60813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1017" y="4131837"/>
            <a:ext cx="2592070" cy="1943100"/>
          </a:xfrm>
          <a:prstGeom prst="rect">
            <a:avLst/>
          </a:prstGeom>
          <a:noFill/>
          <a:ln>
            <a:noFill/>
          </a:ln>
        </p:spPr>
      </p:pic>
      <p:sp>
        <p:nvSpPr>
          <p:cNvPr id="12" name="CuadroTexto 11">
            <a:extLst>
              <a:ext uri="{FF2B5EF4-FFF2-40B4-BE49-F238E27FC236}">
                <a16:creationId xmlns:a16="http://schemas.microsoft.com/office/drawing/2014/main" id="{8A4B8379-4428-4AFB-A222-E7EF9B4399D0}"/>
              </a:ext>
            </a:extLst>
          </p:cNvPr>
          <p:cNvSpPr txBox="1"/>
          <p:nvPr/>
        </p:nvSpPr>
        <p:spPr>
          <a:xfrm>
            <a:off x="7939076" y="1688138"/>
            <a:ext cx="3446357" cy="3041667"/>
          </a:xfrm>
          <a:prstGeom prst="rect">
            <a:avLst/>
          </a:prstGeom>
          <a:noFill/>
        </p:spPr>
        <p:txBody>
          <a:bodyPr wrap="square">
            <a:spAutoFit/>
          </a:bodyPr>
          <a:lstStyle/>
          <a:p>
            <a:pPr lvl="0">
              <a:lnSpc>
                <a:spcPct val="200000"/>
              </a:lnSpc>
              <a:spcAft>
                <a:spcPts val="800"/>
              </a:spcAft>
            </a:pPr>
            <a:r>
              <a:rPr lang="es-419" sz="1400" dirty="0">
                <a:latin typeface="Arial" panose="020B0604020202020204" pitchFamily="34" charset="0"/>
                <a:ea typeface="Calibri" panose="020F0502020204030204" pitchFamily="34" charset="0"/>
                <a:cs typeface="Times New Roman" panose="02020603050405020304" pitchFamily="18" charset="0"/>
              </a:rPr>
              <a:t>La función de transferencia obtenida de esta estimación se acerca en un 91% al comportamiento del sistema, se realizaron pruebas para el 30% 50% y 70% para observar la adaptabilidad de la función de transferencia en cuanto a estado estable y a la transitoria. </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0A9D32A3-4C14-44B4-82A6-4BF9A0A8BD95}"/>
              </a:ext>
            </a:extLst>
          </p:cNvPr>
          <p:cNvPicPr>
            <a:picLocks noChangeAspect="1"/>
          </p:cNvPicPr>
          <p:nvPr/>
        </p:nvPicPr>
        <p:blipFill rotWithShape="1">
          <a:blip r:embed="rId6"/>
          <a:srcRect t="30053" r="21987" b="-2540"/>
          <a:stretch/>
        </p:blipFill>
        <p:spPr bwMode="auto">
          <a:xfrm>
            <a:off x="8140794" y="5010837"/>
            <a:ext cx="2714134" cy="9868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564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Controlador</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4" name="CuadroTexto 13">
            <a:extLst>
              <a:ext uri="{FF2B5EF4-FFF2-40B4-BE49-F238E27FC236}">
                <a16:creationId xmlns:a16="http://schemas.microsoft.com/office/drawing/2014/main" id="{E8622BEE-0874-47F0-8A0E-76580844E0FB}"/>
              </a:ext>
            </a:extLst>
          </p:cNvPr>
          <p:cNvSpPr txBox="1"/>
          <p:nvPr/>
        </p:nvSpPr>
        <p:spPr>
          <a:xfrm>
            <a:off x="2908830" y="4619034"/>
            <a:ext cx="3446357" cy="456343"/>
          </a:xfrm>
          <a:prstGeom prst="rect">
            <a:avLst/>
          </a:prstGeom>
          <a:noFill/>
        </p:spPr>
        <p:txBody>
          <a:bodyPr wrap="square">
            <a:spAutoFit/>
          </a:bodyPr>
          <a:lstStyle/>
          <a:p>
            <a:pPr lvl="0">
              <a:lnSpc>
                <a:spcPct val="200000"/>
              </a:lnSpc>
              <a:spcAft>
                <a:spcPts val="800"/>
              </a:spcAft>
            </a:pPr>
            <a:r>
              <a:rPr lang="es-419" sz="1400" dirty="0">
                <a:latin typeface="Arial" panose="020B0604020202020204" pitchFamily="34" charset="0"/>
                <a:ea typeface="Calibri" panose="020F0502020204030204" pitchFamily="34" charset="0"/>
                <a:cs typeface="Times New Roman" panose="02020603050405020304" pitchFamily="18" charset="0"/>
              </a:rPr>
              <a:t>Se va a trabajar con un controlador PI</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A8BB0D87-EC33-4C47-B0EB-FB0E5EBF3EC4}"/>
              </a:ext>
            </a:extLst>
          </p:cNvPr>
          <p:cNvGraphicFramePr>
            <a:graphicFrameLocks noGrp="1"/>
          </p:cNvGraphicFramePr>
          <p:nvPr>
            <p:extLst>
              <p:ext uri="{D42A27DB-BD31-4B8C-83A1-F6EECF244321}">
                <p14:modId xmlns:p14="http://schemas.microsoft.com/office/powerpoint/2010/main" val="932260759"/>
              </p:ext>
            </p:extLst>
          </p:nvPr>
        </p:nvGraphicFramePr>
        <p:xfrm>
          <a:off x="2908830" y="2888901"/>
          <a:ext cx="7315200" cy="901956"/>
        </p:xfrm>
        <a:graphic>
          <a:graphicData uri="http://schemas.openxmlformats.org/drawingml/2006/table">
            <a:tbl>
              <a:tblPr firstRow="1" firstCol="1" bandRow="1">
                <a:tableStyleId>{5C22544A-7EE6-4342-B048-85BDC9FD1C3A}</a:tableStyleId>
              </a:tblPr>
              <a:tblGrid>
                <a:gridCol w="2438400">
                  <a:extLst>
                    <a:ext uri="{9D8B030D-6E8A-4147-A177-3AD203B41FA5}">
                      <a16:colId xmlns:a16="http://schemas.microsoft.com/office/drawing/2014/main" val="2678600766"/>
                    </a:ext>
                  </a:extLst>
                </a:gridCol>
                <a:gridCol w="2438400">
                  <a:extLst>
                    <a:ext uri="{9D8B030D-6E8A-4147-A177-3AD203B41FA5}">
                      <a16:colId xmlns:a16="http://schemas.microsoft.com/office/drawing/2014/main" val="2016813654"/>
                    </a:ext>
                  </a:extLst>
                </a:gridCol>
                <a:gridCol w="2438400">
                  <a:extLst>
                    <a:ext uri="{9D8B030D-6E8A-4147-A177-3AD203B41FA5}">
                      <a16:colId xmlns:a16="http://schemas.microsoft.com/office/drawing/2014/main" val="843465987"/>
                    </a:ext>
                  </a:extLst>
                </a:gridCol>
              </a:tblGrid>
              <a:tr h="173990">
                <a:tc>
                  <a:txBody>
                    <a:bodyPr/>
                    <a:lstStyle/>
                    <a:p>
                      <a:pPr algn="ctr">
                        <a:lnSpc>
                          <a:spcPct val="150000"/>
                        </a:lnSpc>
                        <a:spcAft>
                          <a:spcPts val="800"/>
                        </a:spcAft>
                      </a:pPr>
                      <a:r>
                        <a:rPr lang="es-EC" sz="1100" dirty="0">
                          <a:effectLst/>
                        </a:rPr>
                        <a:t>Parámetro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Símbolo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Diseño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1106754"/>
                  </a:ext>
                </a:extLst>
              </a:tr>
              <a:tr h="127635">
                <a:tc>
                  <a:txBody>
                    <a:bodyPr/>
                    <a:lstStyle/>
                    <a:p>
                      <a:pPr algn="ctr">
                        <a:lnSpc>
                          <a:spcPct val="150000"/>
                        </a:lnSpc>
                        <a:spcAft>
                          <a:spcPts val="800"/>
                        </a:spcAft>
                      </a:pPr>
                      <a:r>
                        <a:rPr lang="es-EC" sz="1100">
                          <a:effectLst/>
                        </a:rPr>
                        <a:t>Tiempo de Establecimiento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25 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33779783"/>
                  </a:ext>
                </a:extLst>
              </a:tr>
              <a:tr h="59690">
                <a:tc>
                  <a:txBody>
                    <a:bodyPr/>
                    <a:lstStyle/>
                    <a:p>
                      <a:pPr algn="ctr">
                        <a:lnSpc>
                          <a:spcPct val="150000"/>
                        </a:lnSpc>
                        <a:spcAft>
                          <a:spcPts val="800"/>
                        </a:spcAft>
                      </a:pPr>
                      <a:r>
                        <a:rPr lang="es-EC" sz="1100">
                          <a:effectLst/>
                        </a:rPr>
                        <a:t>Sobre impulso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55802629"/>
                  </a:ext>
                </a:extLst>
              </a:tr>
              <a:tr h="80645">
                <a:tc>
                  <a:txBody>
                    <a:bodyPr/>
                    <a:lstStyle/>
                    <a:p>
                      <a:pPr algn="ctr">
                        <a:lnSpc>
                          <a:spcPct val="150000"/>
                        </a:lnSpc>
                        <a:spcAft>
                          <a:spcPts val="800"/>
                        </a:spcAft>
                      </a:pPr>
                      <a:r>
                        <a:rPr lang="es-EC" sz="1100">
                          <a:effectLst/>
                        </a:rPr>
                        <a:t>Error estado estable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dirty="0">
                          <a:effectLst/>
                        </a:rPr>
                        <a:t>&lt; 2%</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8012271"/>
                  </a:ext>
                </a:extLst>
              </a:tr>
            </a:tbl>
          </a:graphicData>
        </a:graphic>
      </p:graphicFrame>
      <p:sp>
        <p:nvSpPr>
          <p:cNvPr id="15" name="CuadroTexto 14">
            <a:extLst>
              <a:ext uri="{FF2B5EF4-FFF2-40B4-BE49-F238E27FC236}">
                <a16:creationId xmlns:a16="http://schemas.microsoft.com/office/drawing/2014/main" id="{A46C5418-43E4-4B02-9A77-78038E8F4789}"/>
              </a:ext>
            </a:extLst>
          </p:cNvPr>
          <p:cNvSpPr txBox="1"/>
          <p:nvPr/>
        </p:nvSpPr>
        <p:spPr>
          <a:xfrm>
            <a:off x="5079787" y="2102786"/>
            <a:ext cx="3446357" cy="456343"/>
          </a:xfrm>
          <a:prstGeom prst="rect">
            <a:avLst/>
          </a:prstGeom>
          <a:noFill/>
        </p:spPr>
        <p:txBody>
          <a:bodyPr wrap="square">
            <a:spAutoFit/>
          </a:bodyPr>
          <a:lstStyle/>
          <a:p>
            <a:pPr lvl="0">
              <a:lnSpc>
                <a:spcPct val="200000"/>
              </a:lnSpc>
              <a:spcAft>
                <a:spcPts val="800"/>
              </a:spcAft>
            </a:pPr>
            <a:r>
              <a:rPr lang="es-419" sz="1400" b="1" dirty="0">
                <a:latin typeface="Arial" panose="020B0604020202020204" pitchFamily="34" charset="0"/>
                <a:ea typeface="Calibri" panose="020F0502020204030204" pitchFamily="34" charset="0"/>
                <a:cs typeface="Times New Roman" panose="02020603050405020304" pitchFamily="18" charset="0"/>
              </a:rPr>
              <a:t>Parámetros para la sintonización</a:t>
            </a:r>
            <a:endParaRPr lang="es-EC" sz="1400" b="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8648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94933" y="155884"/>
            <a:ext cx="10016067" cy="1346897"/>
          </a:xfrm>
        </p:spPr>
        <p:txBody>
          <a:bodyPr/>
          <a:lstStyle/>
          <a:p>
            <a:r>
              <a:rPr lang="es-MX" dirty="0"/>
              <a:t>Sistema de Control de Presión: Controlador</a:t>
            </a:r>
            <a:endParaRPr lang="es-MX" sz="3200" dirty="0"/>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C8CE0B38-A7FE-43CE-A369-26B562C72E08}"/>
              </a:ext>
            </a:extLst>
          </p:cNvPr>
          <p:cNvPicPr>
            <a:picLocks noChangeAspect="1"/>
          </p:cNvPicPr>
          <p:nvPr/>
        </p:nvPicPr>
        <p:blipFill>
          <a:blip r:embed="rId2"/>
          <a:stretch>
            <a:fillRect/>
          </a:stretch>
        </p:blipFill>
        <p:spPr>
          <a:xfrm>
            <a:off x="1994012" y="2432435"/>
            <a:ext cx="4982104" cy="2099090"/>
          </a:xfrm>
          <a:prstGeom prst="rect">
            <a:avLst/>
          </a:prstGeom>
        </p:spPr>
      </p:pic>
      <p:graphicFrame>
        <p:nvGraphicFramePr>
          <p:cNvPr id="4" name="Tabla 3">
            <a:extLst>
              <a:ext uri="{FF2B5EF4-FFF2-40B4-BE49-F238E27FC236}">
                <a16:creationId xmlns:a16="http://schemas.microsoft.com/office/drawing/2014/main" id="{D623D61B-A0C2-43D3-8595-E4EDCA5C3CB5}"/>
              </a:ext>
            </a:extLst>
          </p:cNvPr>
          <p:cNvGraphicFramePr>
            <a:graphicFrameLocks noGrp="1"/>
          </p:cNvGraphicFramePr>
          <p:nvPr>
            <p:extLst>
              <p:ext uri="{D42A27DB-BD31-4B8C-83A1-F6EECF244321}">
                <p14:modId xmlns:p14="http://schemas.microsoft.com/office/powerpoint/2010/main" val="1367114033"/>
              </p:ext>
            </p:extLst>
          </p:nvPr>
        </p:nvGraphicFramePr>
        <p:xfrm>
          <a:off x="2176462" y="5427361"/>
          <a:ext cx="4448704" cy="901956"/>
        </p:xfrm>
        <a:graphic>
          <a:graphicData uri="http://schemas.openxmlformats.org/drawingml/2006/table">
            <a:tbl>
              <a:tblPr firstRow="1" firstCol="1" bandRow="1">
                <a:tableStyleId>{5C22544A-7EE6-4342-B048-85BDC9FD1C3A}</a:tableStyleId>
              </a:tblPr>
              <a:tblGrid>
                <a:gridCol w="1790170">
                  <a:extLst>
                    <a:ext uri="{9D8B030D-6E8A-4147-A177-3AD203B41FA5}">
                      <a16:colId xmlns:a16="http://schemas.microsoft.com/office/drawing/2014/main" val="856986862"/>
                    </a:ext>
                  </a:extLst>
                </a:gridCol>
                <a:gridCol w="855134">
                  <a:extLst>
                    <a:ext uri="{9D8B030D-6E8A-4147-A177-3AD203B41FA5}">
                      <a16:colId xmlns:a16="http://schemas.microsoft.com/office/drawing/2014/main" val="2652915516"/>
                    </a:ext>
                  </a:extLst>
                </a:gridCol>
                <a:gridCol w="736600">
                  <a:extLst>
                    <a:ext uri="{9D8B030D-6E8A-4147-A177-3AD203B41FA5}">
                      <a16:colId xmlns:a16="http://schemas.microsoft.com/office/drawing/2014/main" val="2573158892"/>
                    </a:ext>
                  </a:extLst>
                </a:gridCol>
                <a:gridCol w="1066800">
                  <a:extLst>
                    <a:ext uri="{9D8B030D-6E8A-4147-A177-3AD203B41FA5}">
                      <a16:colId xmlns:a16="http://schemas.microsoft.com/office/drawing/2014/main" val="3552914776"/>
                    </a:ext>
                  </a:extLst>
                </a:gridCol>
              </a:tblGrid>
              <a:tr h="173990">
                <a:tc>
                  <a:txBody>
                    <a:bodyPr/>
                    <a:lstStyle/>
                    <a:p>
                      <a:pPr algn="ctr">
                        <a:lnSpc>
                          <a:spcPct val="150000"/>
                        </a:lnSpc>
                        <a:spcAft>
                          <a:spcPts val="800"/>
                        </a:spcAft>
                      </a:pPr>
                      <a:r>
                        <a:rPr lang="es-EC" sz="1100" dirty="0">
                          <a:effectLst/>
                        </a:rPr>
                        <a:t>Parámetro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Símbolo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Esperado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Diseño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75647"/>
                  </a:ext>
                </a:extLst>
              </a:tr>
              <a:tr h="127635">
                <a:tc>
                  <a:txBody>
                    <a:bodyPr/>
                    <a:lstStyle/>
                    <a:p>
                      <a:pPr algn="ctr">
                        <a:lnSpc>
                          <a:spcPct val="150000"/>
                        </a:lnSpc>
                        <a:spcAft>
                          <a:spcPts val="800"/>
                        </a:spcAft>
                      </a:pPr>
                      <a:r>
                        <a:rPr lang="es-EC" sz="1100">
                          <a:effectLst/>
                        </a:rPr>
                        <a:t>Tiempo de Establecimiento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&lt;2 5 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17.5 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575566"/>
                  </a:ext>
                </a:extLst>
              </a:tr>
              <a:tr h="59690">
                <a:tc>
                  <a:txBody>
                    <a:bodyPr/>
                    <a:lstStyle/>
                    <a:p>
                      <a:pPr algn="ctr">
                        <a:lnSpc>
                          <a:spcPct val="150000"/>
                        </a:lnSpc>
                        <a:spcAft>
                          <a:spcPts val="800"/>
                        </a:spcAft>
                      </a:pPr>
                      <a:r>
                        <a:rPr lang="es-EC" sz="1100">
                          <a:effectLst/>
                        </a:rPr>
                        <a:t>Sobre impulso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0073588"/>
                  </a:ext>
                </a:extLst>
              </a:tr>
              <a:tr h="80645">
                <a:tc>
                  <a:txBody>
                    <a:bodyPr/>
                    <a:lstStyle/>
                    <a:p>
                      <a:pPr algn="ctr">
                        <a:lnSpc>
                          <a:spcPct val="150000"/>
                        </a:lnSpc>
                        <a:spcAft>
                          <a:spcPts val="800"/>
                        </a:spcAft>
                      </a:pPr>
                      <a:r>
                        <a:rPr lang="es-EC" sz="1100">
                          <a:effectLst/>
                        </a:rPr>
                        <a:t>Error estado estable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2%</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dirty="0">
                          <a:effectLst/>
                        </a:rPr>
                        <a:t>0%</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3067669"/>
                  </a:ext>
                </a:extLst>
              </a:tr>
            </a:tbl>
          </a:graphicData>
        </a:graphic>
      </p:graphicFrame>
      <p:pic>
        <p:nvPicPr>
          <p:cNvPr id="9" name="Imagen 8">
            <a:extLst>
              <a:ext uri="{FF2B5EF4-FFF2-40B4-BE49-F238E27FC236}">
                <a16:creationId xmlns:a16="http://schemas.microsoft.com/office/drawing/2014/main" id="{B166749E-EC58-4580-8458-99030AED4127}"/>
              </a:ext>
            </a:extLst>
          </p:cNvPr>
          <p:cNvPicPr>
            <a:picLocks noChangeAspect="1"/>
          </p:cNvPicPr>
          <p:nvPr/>
        </p:nvPicPr>
        <p:blipFill>
          <a:blip r:embed="rId3"/>
          <a:stretch>
            <a:fillRect/>
          </a:stretch>
        </p:blipFill>
        <p:spPr>
          <a:xfrm>
            <a:off x="7923153" y="3822310"/>
            <a:ext cx="3133725" cy="1381125"/>
          </a:xfrm>
          <a:prstGeom prst="rect">
            <a:avLst/>
          </a:prstGeom>
        </p:spPr>
      </p:pic>
      <p:sp>
        <p:nvSpPr>
          <p:cNvPr id="10" name="CuadroTexto 9">
            <a:extLst>
              <a:ext uri="{FF2B5EF4-FFF2-40B4-BE49-F238E27FC236}">
                <a16:creationId xmlns:a16="http://schemas.microsoft.com/office/drawing/2014/main" id="{5C824F25-C8AB-4A4B-B1E6-67E8B4C2FF14}"/>
              </a:ext>
            </a:extLst>
          </p:cNvPr>
          <p:cNvSpPr txBox="1"/>
          <p:nvPr/>
        </p:nvSpPr>
        <p:spPr>
          <a:xfrm>
            <a:off x="7730067" y="2868853"/>
            <a:ext cx="3740033" cy="456343"/>
          </a:xfrm>
          <a:prstGeom prst="rect">
            <a:avLst/>
          </a:prstGeom>
          <a:noFill/>
        </p:spPr>
        <p:txBody>
          <a:bodyPr wrap="square">
            <a:spAutoFit/>
          </a:bodyPr>
          <a:lstStyle/>
          <a:p>
            <a:pPr lvl="0">
              <a:lnSpc>
                <a:spcPct val="200000"/>
              </a:lnSpc>
              <a:spcAft>
                <a:spcPts val="800"/>
              </a:spcAft>
            </a:pPr>
            <a:r>
              <a:rPr lang="es-419" sz="1400" b="1" dirty="0">
                <a:latin typeface="Arial" panose="020B0604020202020204" pitchFamily="34" charset="0"/>
                <a:ea typeface="Calibri" panose="020F0502020204030204" pitchFamily="34" charset="0"/>
                <a:cs typeface="Times New Roman" panose="02020603050405020304" pitchFamily="18" charset="0"/>
              </a:rPr>
              <a:t>Función de Transferencia del Controlador</a:t>
            </a:r>
            <a:endParaRPr lang="es-EC" sz="14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93D977F2-9FF9-4979-99CF-F1F1AD650AE3}"/>
              </a:ext>
            </a:extLst>
          </p:cNvPr>
          <p:cNvSpPr txBox="1"/>
          <p:nvPr/>
        </p:nvSpPr>
        <p:spPr>
          <a:xfrm>
            <a:off x="2855221" y="4747092"/>
            <a:ext cx="3240779" cy="456343"/>
          </a:xfrm>
          <a:prstGeom prst="rect">
            <a:avLst/>
          </a:prstGeom>
          <a:noFill/>
        </p:spPr>
        <p:txBody>
          <a:bodyPr wrap="square">
            <a:spAutoFit/>
          </a:bodyPr>
          <a:lstStyle/>
          <a:p>
            <a:pPr lvl="0">
              <a:lnSpc>
                <a:spcPct val="200000"/>
              </a:lnSpc>
              <a:spcAft>
                <a:spcPts val="800"/>
              </a:spcAft>
            </a:pPr>
            <a:r>
              <a:rPr lang="es-419" sz="1400" b="1" dirty="0">
                <a:latin typeface="Arial" panose="020B0604020202020204" pitchFamily="34" charset="0"/>
                <a:ea typeface="Calibri" panose="020F0502020204030204" pitchFamily="34" charset="0"/>
                <a:cs typeface="Times New Roman" panose="02020603050405020304" pitchFamily="18" charset="0"/>
              </a:rPr>
              <a:t>Parámetro Esperado vs. Diseñado</a:t>
            </a:r>
            <a:endParaRPr lang="es-EC" sz="14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51520354-9A2B-4884-8A35-22DD9E456F7A}"/>
              </a:ext>
            </a:extLst>
          </p:cNvPr>
          <p:cNvSpPr txBox="1"/>
          <p:nvPr/>
        </p:nvSpPr>
        <p:spPr>
          <a:xfrm>
            <a:off x="1994012" y="1502781"/>
            <a:ext cx="5583655" cy="887231"/>
          </a:xfrm>
          <a:prstGeom prst="rect">
            <a:avLst/>
          </a:prstGeom>
          <a:noFill/>
        </p:spPr>
        <p:txBody>
          <a:bodyPr wrap="square">
            <a:spAutoFit/>
          </a:bodyPr>
          <a:lstStyle/>
          <a:p>
            <a:pPr lvl="0">
              <a:lnSpc>
                <a:spcPct val="200000"/>
              </a:lnSpc>
              <a:spcAft>
                <a:spcPts val="800"/>
              </a:spcAft>
            </a:pPr>
            <a:r>
              <a:rPr lang="es-419" sz="1400" b="1">
                <a:latin typeface="Arial" panose="020B0604020202020204" pitchFamily="34" charset="0"/>
                <a:ea typeface="Calibri" panose="020F0502020204030204" pitchFamily="34" charset="0"/>
                <a:cs typeface="Times New Roman" panose="02020603050405020304" pitchFamily="18" charset="0"/>
              </a:rPr>
              <a:t>Respuesta al Escalón unitario en lazo cerrado con controlador y sin controlador PI, parámetros sintonizados.</a:t>
            </a:r>
            <a:endParaRPr lang="es-EC" sz="1400" b="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7306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Diseño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7" name="Diagrama 6">
            <a:extLst>
              <a:ext uri="{FF2B5EF4-FFF2-40B4-BE49-F238E27FC236}">
                <a16:creationId xmlns:a16="http://schemas.microsoft.com/office/drawing/2014/main" id="{227F7F1A-1984-41C4-9965-505D82E673DA}"/>
              </a:ext>
            </a:extLst>
          </p:cNvPr>
          <p:cNvGraphicFramePr/>
          <p:nvPr>
            <p:extLst>
              <p:ext uri="{D42A27DB-BD31-4B8C-83A1-F6EECF244321}">
                <p14:modId xmlns:p14="http://schemas.microsoft.com/office/powerpoint/2010/main" val="4030425857"/>
              </p:ext>
            </p:extLst>
          </p:nvPr>
        </p:nvGraphicFramePr>
        <p:xfrm>
          <a:off x="2842082" y="1386672"/>
          <a:ext cx="8075208" cy="471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647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Etapa de Actuadores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B2FDE990-55BD-4CB0-A75F-DC96BEDD424D}"/>
              </a:ext>
            </a:extLst>
          </p:cNvPr>
          <p:cNvGraphicFramePr>
            <a:graphicFrameLocks noGrp="1"/>
          </p:cNvGraphicFramePr>
          <p:nvPr>
            <p:extLst>
              <p:ext uri="{D42A27DB-BD31-4B8C-83A1-F6EECF244321}">
                <p14:modId xmlns:p14="http://schemas.microsoft.com/office/powerpoint/2010/main" val="3622056569"/>
              </p:ext>
            </p:extLst>
          </p:nvPr>
        </p:nvGraphicFramePr>
        <p:xfrm>
          <a:off x="3782786" y="1502781"/>
          <a:ext cx="5845627" cy="4187363"/>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1459172783"/>
                    </a:ext>
                  </a:extLst>
                </a:gridCol>
                <a:gridCol w="1398814">
                  <a:extLst>
                    <a:ext uri="{9D8B030D-6E8A-4147-A177-3AD203B41FA5}">
                      <a16:colId xmlns:a16="http://schemas.microsoft.com/office/drawing/2014/main" val="3680197805"/>
                    </a:ext>
                  </a:extLst>
                </a:gridCol>
                <a:gridCol w="1785257">
                  <a:extLst>
                    <a:ext uri="{9D8B030D-6E8A-4147-A177-3AD203B41FA5}">
                      <a16:colId xmlns:a16="http://schemas.microsoft.com/office/drawing/2014/main" val="3466680671"/>
                    </a:ext>
                  </a:extLst>
                </a:gridCol>
                <a:gridCol w="1747156">
                  <a:extLst>
                    <a:ext uri="{9D8B030D-6E8A-4147-A177-3AD203B41FA5}">
                      <a16:colId xmlns:a16="http://schemas.microsoft.com/office/drawing/2014/main" val="1528308441"/>
                    </a:ext>
                  </a:extLst>
                </a:gridCol>
              </a:tblGrid>
              <a:tr h="506360">
                <a:tc>
                  <a:txBody>
                    <a:bodyPr/>
                    <a:lstStyle/>
                    <a:p>
                      <a:pPr algn="ctr">
                        <a:lnSpc>
                          <a:spcPct val="150000"/>
                        </a:lnSpc>
                        <a:spcAft>
                          <a:spcPts val="800"/>
                        </a:spcAft>
                      </a:pPr>
                      <a:r>
                        <a:rPr lang="es-EC"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Denominación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Especificaciones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Ilustración</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3814425"/>
                  </a:ext>
                </a:extLst>
              </a:tr>
              <a:tr h="1702888">
                <a:tc rowSpan="2">
                  <a:txBody>
                    <a:bodyPr/>
                    <a:lstStyle/>
                    <a:p>
                      <a:pPr marL="71755" marR="71755" algn="ctr">
                        <a:lnSpc>
                          <a:spcPct val="150000"/>
                        </a:lnSpc>
                        <a:spcAft>
                          <a:spcPts val="800"/>
                        </a:spcAft>
                      </a:pPr>
                      <a:r>
                        <a:rPr lang="es-EC" sz="1100">
                          <a:effectLst/>
                        </a:rPr>
                        <a:t>Motores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50000"/>
                        </a:lnSpc>
                        <a:spcAft>
                          <a:spcPts val="800"/>
                        </a:spcAft>
                      </a:pPr>
                      <a:r>
                        <a:rPr lang="es-EC" sz="1100">
                          <a:effectLst/>
                        </a:rPr>
                        <a:t>0K42HB40-1204A-TJ750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s-EC" sz="1100">
                          <a:effectLst/>
                        </a:rPr>
                        <a:t>Ángulo de Paso: 1.8°</a:t>
                      </a:r>
                      <a:endParaRPr lang="es-419" sz="1100">
                        <a:effectLst/>
                      </a:endParaRPr>
                    </a:p>
                    <a:p>
                      <a:pPr marL="342900" lvl="0" indent="-342900">
                        <a:lnSpc>
                          <a:spcPct val="150000"/>
                        </a:lnSpc>
                        <a:buFont typeface="Symbol" panose="05050102010706020507" pitchFamily="18" charset="2"/>
                        <a:buChar char=""/>
                      </a:pPr>
                      <a:r>
                        <a:rPr lang="es-EC" sz="1100">
                          <a:effectLst/>
                        </a:rPr>
                        <a:t>Voltaje: 12 V</a:t>
                      </a:r>
                      <a:endParaRPr lang="es-419" sz="1100">
                        <a:effectLst/>
                      </a:endParaRPr>
                    </a:p>
                    <a:p>
                      <a:pPr marL="342900" lvl="0" indent="-342900">
                        <a:lnSpc>
                          <a:spcPct val="150000"/>
                        </a:lnSpc>
                        <a:buFont typeface="Symbol" panose="05050102010706020507" pitchFamily="18" charset="2"/>
                        <a:buChar char=""/>
                      </a:pPr>
                      <a:r>
                        <a:rPr lang="es-EC" sz="1100">
                          <a:effectLst/>
                        </a:rPr>
                        <a:t>Corriente: 1.2 A</a:t>
                      </a:r>
                      <a:endParaRPr lang="es-419" sz="1100">
                        <a:effectLst/>
                      </a:endParaRPr>
                    </a:p>
                    <a:p>
                      <a:pPr marL="342900" lvl="0" indent="-342900">
                        <a:lnSpc>
                          <a:spcPct val="150000"/>
                        </a:lnSpc>
                        <a:spcAft>
                          <a:spcPts val="800"/>
                        </a:spcAft>
                        <a:buFont typeface="Symbol" panose="05050102010706020507" pitchFamily="18" charset="2"/>
                        <a:buChar char=""/>
                      </a:pPr>
                      <a:r>
                        <a:rPr lang="es-EC" sz="1100">
                          <a:effectLst/>
                        </a:rPr>
                        <a:t>Torque de Retención: 0.45 Nm</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9409323"/>
                  </a:ext>
                </a:extLst>
              </a:tr>
              <a:tr h="1978115">
                <a:tc vMerge="1">
                  <a:txBody>
                    <a:bodyPr/>
                    <a:lstStyle/>
                    <a:p>
                      <a:endParaRPr lang="es-419"/>
                    </a:p>
                  </a:txBody>
                  <a:tcPr/>
                </a:tc>
                <a:tc>
                  <a:txBody>
                    <a:bodyPr/>
                    <a:lstStyle/>
                    <a:p>
                      <a:pPr algn="ctr">
                        <a:lnSpc>
                          <a:spcPct val="150000"/>
                        </a:lnSpc>
                        <a:spcAft>
                          <a:spcPts val="800"/>
                        </a:spcAft>
                      </a:pPr>
                      <a:r>
                        <a:rPr lang="es-419" sz="1100" dirty="0">
                          <a:effectLst/>
                        </a:rPr>
                        <a:t>Servo Motor MG995</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n-US" sz="1100">
                          <a:effectLst/>
                        </a:rPr>
                        <a:t>Rotación Continua</a:t>
                      </a:r>
                      <a:endParaRPr lang="es-419" sz="1100">
                        <a:effectLst/>
                      </a:endParaRPr>
                    </a:p>
                    <a:p>
                      <a:pPr marL="342900" lvl="0" indent="-342900">
                        <a:lnSpc>
                          <a:spcPct val="150000"/>
                        </a:lnSpc>
                        <a:buFont typeface="Symbol" panose="05050102010706020507" pitchFamily="18" charset="2"/>
                        <a:buChar char=""/>
                      </a:pPr>
                      <a:r>
                        <a:rPr lang="es-EC" sz="1100">
                          <a:effectLst/>
                        </a:rPr>
                        <a:t>Voltaje: 6 V</a:t>
                      </a:r>
                      <a:endParaRPr lang="es-419" sz="1100">
                        <a:effectLst/>
                      </a:endParaRPr>
                    </a:p>
                    <a:p>
                      <a:pPr marL="342900" lvl="0" indent="-342900">
                        <a:lnSpc>
                          <a:spcPct val="150000"/>
                        </a:lnSpc>
                        <a:buFont typeface="Symbol" panose="05050102010706020507" pitchFamily="18" charset="2"/>
                        <a:buChar char=""/>
                      </a:pPr>
                      <a:r>
                        <a:rPr lang="en-US" sz="1100">
                          <a:effectLst/>
                        </a:rPr>
                        <a:t>Torque de Retención: 0.98 Nm</a:t>
                      </a:r>
                      <a:endParaRPr lang="es-419" sz="1100">
                        <a:effectLst/>
                      </a:endParaRPr>
                    </a:p>
                    <a:p>
                      <a:pPr marL="342900" lvl="0" indent="-342900">
                        <a:lnSpc>
                          <a:spcPct val="150000"/>
                        </a:lnSpc>
                        <a:spcAft>
                          <a:spcPts val="800"/>
                        </a:spcAft>
                        <a:buFont typeface="Symbol" panose="05050102010706020507" pitchFamily="18" charset="2"/>
                        <a:buChar char=""/>
                      </a:pPr>
                      <a:r>
                        <a:rPr lang="en-US" sz="1100">
                          <a:effectLst/>
                        </a:rPr>
                        <a:t>Velocidad: 0.16 s/60°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3286152"/>
                  </a:ext>
                </a:extLst>
              </a:tr>
            </a:tbl>
          </a:graphicData>
        </a:graphic>
      </p:graphicFrame>
      <p:pic>
        <p:nvPicPr>
          <p:cNvPr id="14338" name="Imagen 60">
            <a:extLst>
              <a:ext uri="{FF2B5EF4-FFF2-40B4-BE49-F238E27FC236}">
                <a16:creationId xmlns:a16="http://schemas.microsoft.com/office/drawing/2014/main" id="{3291417D-5BBE-4A88-B452-F466CEF42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637" y="2132787"/>
            <a:ext cx="146367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64">
            <a:extLst>
              <a:ext uri="{FF2B5EF4-FFF2-40B4-BE49-F238E27FC236}">
                <a16:creationId xmlns:a16="http://schemas.microsoft.com/office/drawing/2014/main" id="{4C36CF15-46B8-4582-96A2-F91FA6D3B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637" y="4212544"/>
            <a:ext cx="1387475" cy="10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2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Conversor PWM a Corriente</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17ACF29E-F3B6-47EB-B3A7-29866A7F5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595"/>
          <a:stretch/>
        </p:blipFill>
        <p:spPr bwMode="auto">
          <a:xfrm>
            <a:off x="2395401" y="2187484"/>
            <a:ext cx="7657843" cy="24830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1818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Etapa de Control</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6" name="Tabla 5">
            <a:extLst>
              <a:ext uri="{FF2B5EF4-FFF2-40B4-BE49-F238E27FC236}">
                <a16:creationId xmlns:a16="http://schemas.microsoft.com/office/drawing/2014/main" id="{8C80098C-BE22-4005-A9B2-D77BC2C935B7}"/>
              </a:ext>
            </a:extLst>
          </p:cNvPr>
          <p:cNvGraphicFramePr>
            <a:graphicFrameLocks noGrp="1"/>
          </p:cNvGraphicFramePr>
          <p:nvPr>
            <p:extLst>
              <p:ext uri="{D42A27DB-BD31-4B8C-83A1-F6EECF244321}">
                <p14:modId xmlns:p14="http://schemas.microsoft.com/office/powerpoint/2010/main" val="3391655685"/>
              </p:ext>
            </p:extLst>
          </p:nvPr>
        </p:nvGraphicFramePr>
        <p:xfrm>
          <a:off x="2761087" y="1447800"/>
          <a:ext cx="7856220" cy="4871831"/>
        </p:xfrm>
        <a:graphic>
          <a:graphicData uri="http://schemas.openxmlformats.org/drawingml/2006/table">
            <a:tbl>
              <a:tblPr firstRow="1" firstCol="1" bandRow="1">
                <a:tableStyleId>{5C22544A-7EE6-4342-B048-85BDC9FD1C3A}</a:tableStyleId>
              </a:tblPr>
              <a:tblGrid>
                <a:gridCol w="342900">
                  <a:extLst>
                    <a:ext uri="{9D8B030D-6E8A-4147-A177-3AD203B41FA5}">
                      <a16:colId xmlns:a16="http://schemas.microsoft.com/office/drawing/2014/main" val="535930403"/>
                    </a:ext>
                  </a:extLst>
                </a:gridCol>
                <a:gridCol w="1053147">
                  <a:extLst>
                    <a:ext uri="{9D8B030D-6E8A-4147-A177-3AD203B41FA5}">
                      <a16:colId xmlns:a16="http://schemas.microsoft.com/office/drawing/2014/main" val="2954404111"/>
                    </a:ext>
                  </a:extLst>
                </a:gridCol>
                <a:gridCol w="3158067">
                  <a:extLst>
                    <a:ext uri="{9D8B030D-6E8A-4147-A177-3AD203B41FA5}">
                      <a16:colId xmlns:a16="http://schemas.microsoft.com/office/drawing/2014/main" val="2162234191"/>
                    </a:ext>
                  </a:extLst>
                </a:gridCol>
                <a:gridCol w="3302106">
                  <a:extLst>
                    <a:ext uri="{9D8B030D-6E8A-4147-A177-3AD203B41FA5}">
                      <a16:colId xmlns:a16="http://schemas.microsoft.com/office/drawing/2014/main" val="4052115402"/>
                    </a:ext>
                  </a:extLst>
                </a:gridCol>
              </a:tblGrid>
              <a:tr h="344011">
                <a:tc>
                  <a:txBody>
                    <a:bodyPr/>
                    <a:lstStyle/>
                    <a:p>
                      <a:pPr algn="ctr">
                        <a:lnSpc>
                          <a:spcPct val="150000"/>
                        </a:lnSpc>
                        <a:spcAft>
                          <a:spcPts val="800"/>
                        </a:spcAft>
                      </a:pPr>
                      <a:r>
                        <a:rPr lang="es-EC" sz="1050" dirty="0">
                          <a:effectLst/>
                        </a:rPr>
                        <a:t> </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tc>
                <a:tc>
                  <a:txBody>
                    <a:bodyPr/>
                    <a:lstStyle/>
                    <a:p>
                      <a:pPr algn="ctr">
                        <a:lnSpc>
                          <a:spcPct val="150000"/>
                        </a:lnSpc>
                        <a:spcAft>
                          <a:spcPts val="800"/>
                        </a:spcAft>
                      </a:pPr>
                      <a:r>
                        <a:rPr lang="es-EC" sz="1050" dirty="0">
                          <a:effectLst/>
                        </a:rPr>
                        <a:t>Denominación</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1050" dirty="0">
                          <a:effectLst/>
                        </a:rPr>
                        <a:t>Especificaciones</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1050" dirty="0">
                          <a:effectLst/>
                        </a:rPr>
                        <a:t>Ilustración</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4067003637"/>
                  </a:ext>
                </a:extLst>
              </a:tr>
              <a:tr h="777996">
                <a:tc rowSpan="3">
                  <a:txBody>
                    <a:bodyPr/>
                    <a:lstStyle/>
                    <a:p>
                      <a:pPr marL="71755" marR="71755" algn="ctr">
                        <a:lnSpc>
                          <a:spcPct val="150000"/>
                        </a:lnSpc>
                        <a:spcAft>
                          <a:spcPts val="800"/>
                        </a:spcAft>
                      </a:pPr>
                      <a:r>
                        <a:rPr lang="es-EC" sz="1050" dirty="0">
                          <a:effectLst/>
                        </a:rPr>
                        <a:t>Tarjetas de Procesamiento</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vert="vert270" anchor="ctr"/>
                </a:tc>
                <a:tc>
                  <a:txBody>
                    <a:bodyPr/>
                    <a:lstStyle/>
                    <a:p>
                      <a:pPr algn="ctr">
                        <a:lnSpc>
                          <a:spcPct val="150000"/>
                        </a:lnSpc>
                        <a:spcAft>
                          <a:spcPts val="800"/>
                        </a:spcAft>
                      </a:pPr>
                      <a:r>
                        <a:rPr lang="es-EC" sz="1050">
                          <a:effectLst/>
                        </a:rPr>
                        <a:t>NVIDIA Jetson Nano</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marL="342900" lvl="0" indent="-342900">
                        <a:lnSpc>
                          <a:spcPct val="150000"/>
                        </a:lnSpc>
                        <a:buFont typeface="Symbol" panose="05050102010706020507" pitchFamily="18" charset="2"/>
                        <a:buChar char=""/>
                      </a:pPr>
                      <a:r>
                        <a:rPr lang="es-419" sz="1050">
                          <a:effectLst/>
                        </a:rPr>
                        <a:t>GPU: Arquitectura NVIDIA Maxwell con 128 núcleos NVIDIA CUDA®</a:t>
                      </a:r>
                    </a:p>
                    <a:p>
                      <a:pPr marL="342900" lvl="0" indent="-342900">
                        <a:lnSpc>
                          <a:spcPct val="150000"/>
                        </a:lnSpc>
                        <a:buFont typeface="Symbol" panose="05050102010706020507" pitchFamily="18" charset="2"/>
                        <a:buChar char=""/>
                      </a:pPr>
                      <a:r>
                        <a:rPr lang="es-419" sz="1050">
                          <a:effectLst/>
                        </a:rPr>
                        <a:t>CPU: Procesador Quad-core ARM Cortex-A57 MPCore</a:t>
                      </a:r>
                    </a:p>
                    <a:p>
                      <a:pPr marL="342900" lvl="0" indent="-342900">
                        <a:lnSpc>
                          <a:spcPct val="150000"/>
                        </a:lnSpc>
                        <a:buFont typeface="Symbol" panose="05050102010706020507" pitchFamily="18" charset="2"/>
                        <a:buChar char=""/>
                      </a:pPr>
                      <a:r>
                        <a:rPr lang="es-419" sz="1050">
                          <a:effectLst/>
                        </a:rPr>
                        <a:t>Alimentación: 5 V</a:t>
                      </a:r>
                    </a:p>
                    <a:p>
                      <a:pPr marL="342900" lvl="0" indent="-342900">
                        <a:lnSpc>
                          <a:spcPct val="150000"/>
                        </a:lnSpc>
                        <a:buFont typeface="Symbol" panose="05050102010706020507" pitchFamily="18" charset="2"/>
                        <a:buChar char=""/>
                      </a:pPr>
                      <a:r>
                        <a:rPr lang="es-419" sz="1050">
                          <a:effectLst/>
                        </a:rPr>
                        <a:t>Corriente de Operación: 2 A o 4 A.</a:t>
                      </a:r>
                    </a:p>
                    <a:p>
                      <a:pPr marL="342900" lvl="0" indent="-342900">
                        <a:lnSpc>
                          <a:spcPct val="150000"/>
                        </a:lnSpc>
                        <a:buFont typeface="Symbol" panose="05050102010706020507" pitchFamily="18" charset="2"/>
                        <a:buChar char=""/>
                      </a:pPr>
                      <a:r>
                        <a:rPr lang="es-419" sz="1050">
                          <a:effectLst/>
                        </a:rPr>
                        <a:t>Memoria 4 GB</a:t>
                      </a:r>
                    </a:p>
                    <a:p>
                      <a:pPr marL="342900" lvl="0" indent="-342900">
                        <a:lnSpc>
                          <a:spcPct val="150000"/>
                        </a:lnSpc>
                        <a:buFont typeface="Symbol" panose="05050102010706020507" pitchFamily="18" charset="2"/>
                        <a:buChar char=""/>
                      </a:pPr>
                      <a:r>
                        <a:rPr lang="es-419" sz="1050">
                          <a:effectLst/>
                        </a:rPr>
                        <a:t>4 puertos USB 3.0, 2.0 Micro – B</a:t>
                      </a:r>
                    </a:p>
                    <a:p>
                      <a:pPr marL="342900" lvl="0" indent="-342900">
                        <a:lnSpc>
                          <a:spcPct val="150000"/>
                        </a:lnSpc>
                        <a:spcAft>
                          <a:spcPts val="800"/>
                        </a:spcAft>
                        <a:buFont typeface="Symbol" panose="05050102010706020507" pitchFamily="18" charset="2"/>
                        <a:buChar char=""/>
                      </a:pPr>
                      <a:r>
                        <a:rPr lang="es-419" sz="1050">
                          <a:effectLst/>
                        </a:rPr>
                        <a:t>40 pines de propósito general</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endParaRPr lang="es-EC"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920126359"/>
                  </a:ext>
                </a:extLst>
              </a:tr>
              <a:tr h="1229854">
                <a:tc vMerge="1">
                  <a:txBody>
                    <a:bodyPr/>
                    <a:lstStyle/>
                    <a:p>
                      <a:endParaRPr lang="es-419"/>
                    </a:p>
                  </a:txBody>
                  <a:tcPr/>
                </a:tc>
                <a:tc>
                  <a:txBody>
                    <a:bodyPr/>
                    <a:lstStyle/>
                    <a:p>
                      <a:pPr algn="ctr">
                        <a:lnSpc>
                          <a:spcPct val="150000"/>
                        </a:lnSpc>
                        <a:spcAft>
                          <a:spcPts val="800"/>
                        </a:spcAft>
                      </a:pPr>
                      <a:r>
                        <a:rPr lang="es-EC" sz="1050">
                          <a:effectLst/>
                        </a:rPr>
                        <a:t>Arduino Nano</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marL="342900" lvl="0" indent="-342900">
                        <a:lnSpc>
                          <a:spcPct val="150000"/>
                        </a:lnSpc>
                        <a:buFont typeface="Symbol" panose="05050102010706020507" pitchFamily="18" charset="2"/>
                        <a:buChar char=""/>
                      </a:pPr>
                      <a:r>
                        <a:rPr lang="en-US" sz="1050">
                          <a:effectLst/>
                        </a:rPr>
                        <a:t>Voltaje de Operación: 5 V</a:t>
                      </a:r>
                      <a:endParaRPr lang="es-419" sz="1050">
                        <a:effectLst/>
                      </a:endParaRPr>
                    </a:p>
                    <a:p>
                      <a:pPr marL="342900" lvl="0" indent="-342900">
                        <a:lnSpc>
                          <a:spcPct val="150000"/>
                        </a:lnSpc>
                        <a:buFont typeface="Symbol" panose="05050102010706020507" pitchFamily="18" charset="2"/>
                        <a:buChar char=""/>
                      </a:pPr>
                      <a:r>
                        <a:rPr lang="en-US" sz="1050">
                          <a:effectLst/>
                        </a:rPr>
                        <a:t>E/S Analógicas: 8</a:t>
                      </a:r>
                      <a:endParaRPr lang="es-419" sz="1050">
                        <a:effectLst/>
                      </a:endParaRPr>
                    </a:p>
                    <a:p>
                      <a:pPr marL="342900" lvl="0" indent="-342900">
                        <a:lnSpc>
                          <a:spcPct val="150000"/>
                        </a:lnSpc>
                        <a:buFont typeface="Symbol" panose="05050102010706020507" pitchFamily="18" charset="2"/>
                        <a:buChar char=""/>
                      </a:pPr>
                      <a:r>
                        <a:rPr lang="en-US" sz="1050">
                          <a:effectLst/>
                        </a:rPr>
                        <a:t>E/S Digitales: 22</a:t>
                      </a:r>
                      <a:endParaRPr lang="es-419" sz="1050">
                        <a:effectLst/>
                      </a:endParaRPr>
                    </a:p>
                    <a:p>
                      <a:pPr marL="342900" lvl="0" indent="-342900">
                        <a:lnSpc>
                          <a:spcPct val="150000"/>
                        </a:lnSpc>
                        <a:spcAft>
                          <a:spcPts val="800"/>
                        </a:spcAft>
                        <a:buFont typeface="Symbol" panose="05050102010706020507" pitchFamily="18" charset="2"/>
                        <a:buChar char=""/>
                      </a:pPr>
                      <a:r>
                        <a:rPr lang="en-US" sz="1050">
                          <a:effectLst/>
                        </a:rPr>
                        <a:t>Consumo Energía: 19 mA</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endParaRPr lang="en-US" sz="1050">
                        <a:effectLst/>
                        <a:latin typeface="Arial" panose="020B060402020202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196025727"/>
                  </a:ext>
                </a:extLst>
              </a:tr>
              <a:tr h="1162524">
                <a:tc vMerge="1">
                  <a:txBody>
                    <a:bodyPr/>
                    <a:lstStyle/>
                    <a:p>
                      <a:endParaRPr lang="es-419"/>
                    </a:p>
                  </a:txBody>
                  <a:tcPr/>
                </a:tc>
                <a:tc>
                  <a:txBody>
                    <a:bodyPr/>
                    <a:lstStyle/>
                    <a:p>
                      <a:pPr algn="ctr">
                        <a:lnSpc>
                          <a:spcPct val="150000"/>
                        </a:lnSpc>
                        <a:spcAft>
                          <a:spcPts val="800"/>
                        </a:spcAft>
                      </a:pPr>
                      <a:r>
                        <a:rPr lang="es-EC" sz="1050">
                          <a:effectLst/>
                        </a:rPr>
                        <a:t>ESP8266 NodeMCU</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marL="342900" lvl="0" indent="-342900">
                        <a:lnSpc>
                          <a:spcPct val="150000"/>
                        </a:lnSpc>
                        <a:buFont typeface="Symbol" panose="05050102010706020507" pitchFamily="18" charset="2"/>
                        <a:buChar char=""/>
                      </a:pPr>
                      <a:r>
                        <a:rPr lang="en-US" sz="1050">
                          <a:effectLst/>
                        </a:rPr>
                        <a:t>Voltaje de Operación: 5 V</a:t>
                      </a:r>
                      <a:endParaRPr lang="es-419" sz="1050">
                        <a:effectLst/>
                      </a:endParaRPr>
                    </a:p>
                    <a:p>
                      <a:pPr marL="342900" lvl="0" indent="-342900">
                        <a:lnSpc>
                          <a:spcPct val="150000"/>
                        </a:lnSpc>
                        <a:buFont typeface="Symbol" panose="05050102010706020507" pitchFamily="18" charset="2"/>
                        <a:buChar char=""/>
                      </a:pPr>
                      <a:r>
                        <a:rPr lang="en-US" sz="1050">
                          <a:effectLst/>
                        </a:rPr>
                        <a:t>Pin Analógico ADC:</a:t>
                      </a:r>
                      <a:endParaRPr lang="es-419" sz="1050">
                        <a:effectLst/>
                      </a:endParaRPr>
                    </a:p>
                    <a:p>
                      <a:pPr marL="342900" lvl="0" indent="-342900">
                        <a:lnSpc>
                          <a:spcPct val="150000"/>
                        </a:lnSpc>
                        <a:buFont typeface="Symbol" panose="05050102010706020507" pitchFamily="18" charset="2"/>
                        <a:buChar char=""/>
                      </a:pPr>
                      <a:r>
                        <a:rPr lang="en-US" sz="1050">
                          <a:effectLst/>
                        </a:rPr>
                        <a:t>E/S Digitales: 17</a:t>
                      </a:r>
                      <a:endParaRPr lang="es-419" sz="1050">
                        <a:effectLst/>
                      </a:endParaRPr>
                    </a:p>
                    <a:p>
                      <a:pPr marL="342900" lvl="0" indent="-342900">
                        <a:lnSpc>
                          <a:spcPct val="150000"/>
                        </a:lnSpc>
                        <a:spcAft>
                          <a:spcPts val="800"/>
                        </a:spcAft>
                        <a:buFont typeface="Symbol" panose="05050102010706020507" pitchFamily="18" charset="2"/>
                        <a:buChar char=""/>
                      </a:pPr>
                      <a:r>
                        <a:rPr lang="en-US" sz="1050">
                          <a:effectLst/>
                        </a:rPr>
                        <a:t>WiFi Direct P2P</a:t>
                      </a:r>
                      <a:endParaRPr lang="es-419" sz="105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endPar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2196733620"/>
                  </a:ext>
                </a:extLst>
              </a:tr>
            </a:tbl>
          </a:graphicData>
        </a:graphic>
      </p:graphicFrame>
      <p:pic>
        <p:nvPicPr>
          <p:cNvPr id="16397" name="Imagen 81">
            <a:extLst>
              <a:ext uri="{FF2B5EF4-FFF2-40B4-BE49-F238E27FC236}">
                <a16:creationId xmlns:a16="http://schemas.microsoft.com/office/drawing/2014/main" id="{1ACC2EFD-A11F-4E9B-A005-6A0294B89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481" y="2031179"/>
            <a:ext cx="1527035" cy="1527035"/>
          </a:xfrm>
          <a:prstGeom prst="rect">
            <a:avLst/>
          </a:prstGeom>
          <a:noFill/>
          <a:extLst>
            <a:ext uri="{909E8E84-426E-40DD-AFC4-6F175D3DCCD1}">
              <a14:hiddenFill xmlns:a14="http://schemas.microsoft.com/office/drawing/2010/main">
                <a:solidFill>
                  <a:srgbClr val="FFFFFF"/>
                </a:solidFill>
              </a14:hiddenFill>
            </a:ext>
          </a:extLst>
        </p:spPr>
      </p:pic>
      <p:pic>
        <p:nvPicPr>
          <p:cNvPr id="16396" name="Imagen 80">
            <a:extLst>
              <a:ext uri="{FF2B5EF4-FFF2-40B4-BE49-F238E27FC236}">
                <a16:creationId xmlns:a16="http://schemas.microsoft.com/office/drawing/2014/main" id="{E524EEF8-4FD9-4E2A-A0D5-B67225EB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486" y="3973757"/>
            <a:ext cx="1023681" cy="1023680"/>
          </a:xfrm>
          <a:prstGeom prst="rect">
            <a:avLst/>
          </a:prstGeom>
          <a:noFill/>
          <a:extLst>
            <a:ext uri="{909E8E84-426E-40DD-AFC4-6F175D3DCCD1}">
              <a14:hiddenFill xmlns:a14="http://schemas.microsoft.com/office/drawing/2010/main">
                <a:solidFill>
                  <a:srgbClr val="FFFFFF"/>
                </a:solidFill>
              </a14:hiddenFill>
            </a:ext>
          </a:extLst>
        </p:spPr>
      </p:pic>
      <p:pic>
        <p:nvPicPr>
          <p:cNvPr id="16395" name="Imagen 1849559549">
            <a:extLst>
              <a:ext uri="{FF2B5EF4-FFF2-40B4-BE49-F238E27FC236}">
                <a16:creationId xmlns:a16="http://schemas.microsoft.com/office/drawing/2014/main" id="{697C5578-D4B1-448D-B733-7A0C17822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832" y="5195357"/>
            <a:ext cx="1190335" cy="112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62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Etapa de Control</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8EDDFBC9-AC3A-4A7B-9686-A0072215EF12}"/>
              </a:ext>
            </a:extLst>
          </p:cNvPr>
          <p:cNvGraphicFramePr>
            <a:graphicFrameLocks noGrp="1"/>
          </p:cNvGraphicFramePr>
          <p:nvPr>
            <p:extLst>
              <p:ext uri="{D42A27DB-BD31-4B8C-83A1-F6EECF244321}">
                <p14:modId xmlns:p14="http://schemas.microsoft.com/office/powerpoint/2010/main" val="3377089445"/>
              </p:ext>
            </p:extLst>
          </p:nvPr>
        </p:nvGraphicFramePr>
        <p:xfrm>
          <a:off x="1845732" y="1394874"/>
          <a:ext cx="8449735" cy="5003289"/>
        </p:xfrm>
        <a:graphic>
          <a:graphicData uri="http://schemas.openxmlformats.org/drawingml/2006/table">
            <a:tbl>
              <a:tblPr firstRow="1" firstCol="1" bandRow="1">
                <a:tableStyleId>{5C22544A-7EE6-4342-B048-85BDC9FD1C3A}</a:tableStyleId>
              </a:tblPr>
              <a:tblGrid>
                <a:gridCol w="688386">
                  <a:extLst>
                    <a:ext uri="{9D8B030D-6E8A-4147-A177-3AD203B41FA5}">
                      <a16:colId xmlns:a16="http://schemas.microsoft.com/office/drawing/2014/main" val="2931025055"/>
                    </a:ext>
                  </a:extLst>
                </a:gridCol>
                <a:gridCol w="635432">
                  <a:extLst>
                    <a:ext uri="{9D8B030D-6E8A-4147-A177-3AD203B41FA5}">
                      <a16:colId xmlns:a16="http://schemas.microsoft.com/office/drawing/2014/main" val="1181837435"/>
                    </a:ext>
                  </a:extLst>
                </a:gridCol>
                <a:gridCol w="2178624">
                  <a:extLst>
                    <a:ext uri="{9D8B030D-6E8A-4147-A177-3AD203B41FA5}">
                      <a16:colId xmlns:a16="http://schemas.microsoft.com/office/drawing/2014/main" val="1416158344"/>
                    </a:ext>
                  </a:extLst>
                </a:gridCol>
                <a:gridCol w="4947293">
                  <a:extLst>
                    <a:ext uri="{9D8B030D-6E8A-4147-A177-3AD203B41FA5}">
                      <a16:colId xmlns:a16="http://schemas.microsoft.com/office/drawing/2014/main" val="3895566013"/>
                    </a:ext>
                  </a:extLst>
                </a:gridCol>
              </a:tblGrid>
              <a:tr h="403802">
                <a:tc>
                  <a:txBody>
                    <a:bodyPr/>
                    <a:lstStyle/>
                    <a:p>
                      <a:pPr algn="ctr">
                        <a:lnSpc>
                          <a:spcPct val="150000"/>
                        </a:lnSpc>
                        <a:spcAft>
                          <a:spcPts val="800"/>
                        </a:spcAft>
                      </a:pP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900" dirty="0">
                          <a:effectLst/>
                        </a:rPr>
                        <a:t>Denominación</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900" dirty="0">
                          <a:effectLst/>
                        </a:rPr>
                        <a:t>Especificaciones</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900" dirty="0">
                          <a:effectLst/>
                        </a:rPr>
                        <a:t>Ilustración</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2303044378"/>
                  </a:ext>
                </a:extLst>
              </a:tr>
              <a:tr h="1241442">
                <a:tc rowSpan="3">
                  <a:txBody>
                    <a:bodyPr/>
                    <a:lstStyle/>
                    <a:p>
                      <a:pPr marL="71755" marR="71755" algn="ctr">
                        <a:lnSpc>
                          <a:spcPct val="150000"/>
                        </a:lnSpc>
                        <a:spcAft>
                          <a:spcPts val="800"/>
                        </a:spcAft>
                      </a:pPr>
                      <a:r>
                        <a:rPr lang="es-EC" sz="900" dirty="0">
                          <a:effectLst/>
                        </a:rPr>
                        <a:t>Drivers de Actuadores</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vert="vert270" anchor="ctr"/>
                </a:tc>
                <a:tc>
                  <a:txBody>
                    <a:bodyPr/>
                    <a:lstStyle/>
                    <a:p>
                      <a:pPr algn="ctr">
                        <a:lnSpc>
                          <a:spcPct val="150000"/>
                        </a:lnSpc>
                        <a:spcAft>
                          <a:spcPts val="800"/>
                        </a:spcAft>
                      </a:pPr>
                      <a:r>
                        <a:rPr lang="es-419" sz="900" dirty="0">
                          <a:effectLst/>
                        </a:rPr>
                        <a:t>A4988</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marL="342900" lvl="0" indent="-342900">
                        <a:lnSpc>
                          <a:spcPct val="150000"/>
                        </a:lnSpc>
                        <a:buFont typeface="Symbol" panose="05050102010706020507" pitchFamily="18" charset="2"/>
                        <a:buChar char=""/>
                      </a:pPr>
                      <a:r>
                        <a:rPr lang="en-US" sz="900" dirty="0" err="1">
                          <a:effectLst/>
                        </a:rPr>
                        <a:t>Voltaje</a:t>
                      </a:r>
                      <a:r>
                        <a:rPr lang="en-US" sz="900" dirty="0">
                          <a:effectLst/>
                        </a:rPr>
                        <a:t> de </a:t>
                      </a:r>
                      <a:r>
                        <a:rPr lang="en-US" sz="900" dirty="0" err="1">
                          <a:effectLst/>
                        </a:rPr>
                        <a:t>Operación</a:t>
                      </a:r>
                      <a:r>
                        <a:rPr lang="en-US" sz="900" dirty="0">
                          <a:effectLst/>
                        </a:rPr>
                        <a:t>: 8 – 35 V</a:t>
                      </a:r>
                      <a:endParaRPr lang="es-419" sz="900" dirty="0">
                        <a:effectLst/>
                      </a:endParaRPr>
                    </a:p>
                    <a:p>
                      <a:pPr marL="342900" lvl="0" indent="-342900">
                        <a:lnSpc>
                          <a:spcPct val="150000"/>
                        </a:lnSpc>
                        <a:buFont typeface="Symbol" panose="05050102010706020507" pitchFamily="18" charset="2"/>
                        <a:buChar char=""/>
                      </a:pPr>
                      <a:r>
                        <a:rPr lang="en-US" sz="900" dirty="0" err="1">
                          <a:effectLst/>
                        </a:rPr>
                        <a:t>Voltaje</a:t>
                      </a:r>
                      <a:r>
                        <a:rPr lang="en-US" sz="900" dirty="0">
                          <a:effectLst/>
                        </a:rPr>
                        <a:t> </a:t>
                      </a:r>
                      <a:r>
                        <a:rPr lang="en-US" sz="900" dirty="0" err="1">
                          <a:effectLst/>
                        </a:rPr>
                        <a:t>Lógico</a:t>
                      </a:r>
                      <a:r>
                        <a:rPr lang="en-US" sz="900" dirty="0">
                          <a:effectLst/>
                        </a:rPr>
                        <a:t>: 3.3 – 5 V</a:t>
                      </a:r>
                      <a:endParaRPr lang="es-419" sz="900" dirty="0">
                        <a:effectLst/>
                      </a:endParaRPr>
                    </a:p>
                    <a:p>
                      <a:pPr marL="342900" lvl="0" indent="-342900">
                        <a:lnSpc>
                          <a:spcPct val="150000"/>
                        </a:lnSpc>
                        <a:buFont typeface="Symbol" panose="05050102010706020507" pitchFamily="18" charset="2"/>
                        <a:buChar char=""/>
                      </a:pPr>
                      <a:r>
                        <a:rPr lang="en-US" sz="900" dirty="0" err="1">
                          <a:effectLst/>
                        </a:rPr>
                        <a:t>Corriente</a:t>
                      </a:r>
                      <a:r>
                        <a:rPr lang="en-US" sz="900" dirty="0">
                          <a:effectLst/>
                        </a:rPr>
                        <a:t>: 2 A (por </a:t>
                      </a:r>
                      <a:r>
                        <a:rPr lang="en-US" sz="900" dirty="0" err="1">
                          <a:effectLst/>
                        </a:rPr>
                        <a:t>bobina</a:t>
                      </a:r>
                      <a:r>
                        <a:rPr lang="en-US" sz="900" dirty="0">
                          <a:effectLst/>
                        </a:rPr>
                        <a:t>)</a:t>
                      </a:r>
                      <a:endParaRPr lang="es-419" sz="900" dirty="0">
                        <a:effectLst/>
                      </a:endParaRPr>
                    </a:p>
                    <a:p>
                      <a:pPr marL="342900" lvl="0" indent="-342900">
                        <a:lnSpc>
                          <a:spcPct val="150000"/>
                        </a:lnSpc>
                        <a:spcAft>
                          <a:spcPts val="800"/>
                        </a:spcAft>
                        <a:buFont typeface="Symbol" panose="05050102010706020507" pitchFamily="18" charset="2"/>
                        <a:buChar char=""/>
                      </a:pPr>
                      <a:r>
                        <a:rPr lang="en-US" sz="900" dirty="0" err="1">
                          <a:effectLst/>
                        </a:rPr>
                        <a:t>Microstepping</a:t>
                      </a:r>
                      <a:r>
                        <a:rPr lang="en-US" sz="900" dirty="0">
                          <a:effectLst/>
                        </a:rPr>
                        <a:t>: </a:t>
                      </a:r>
                      <a:r>
                        <a:rPr lang="en-US" sz="900" dirty="0" err="1">
                          <a:effectLst/>
                        </a:rPr>
                        <a:t>Compleyo</a:t>
                      </a:r>
                      <a:r>
                        <a:rPr lang="en-US" sz="900" dirty="0">
                          <a:effectLst/>
                        </a:rPr>
                        <a:t>, ½, ¼, 1/8, 1/16</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algn="ctr">
                        <a:lnSpc>
                          <a:spcPct val="150000"/>
                        </a:lnSpc>
                        <a:spcAft>
                          <a:spcPts val="800"/>
                        </a:spcAft>
                      </a:pPr>
                      <a:endParaRPr lang="en-US"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39374" marR="39374" marT="0" marB="0" anchor="ctr"/>
                </a:tc>
                <a:extLst>
                  <a:ext uri="{0D108BD9-81ED-4DB2-BD59-A6C34878D82A}">
                    <a16:rowId xmlns:a16="http://schemas.microsoft.com/office/drawing/2014/main" val="808353721"/>
                  </a:ext>
                </a:extLst>
              </a:tr>
              <a:tr h="1101835">
                <a:tc vMerge="1">
                  <a:txBody>
                    <a:bodyPr/>
                    <a:lstStyle/>
                    <a:p>
                      <a:endParaRPr lang="es-419"/>
                    </a:p>
                  </a:txBody>
                  <a:tcPr/>
                </a:tc>
                <a:tc>
                  <a:txBody>
                    <a:bodyPr/>
                    <a:lstStyle/>
                    <a:p>
                      <a:pPr algn="ctr">
                        <a:lnSpc>
                          <a:spcPct val="150000"/>
                        </a:lnSpc>
                        <a:spcAft>
                          <a:spcPts val="800"/>
                        </a:spcAft>
                      </a:pPr>
                      <a:r>
                        <a:rPr lang="es-419" sz="900">
                          <a:effectLst/>
                        </a:rPr>
                        <a:t>PCA9685</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marL="342900" lvl="0" indent="-342900">
                        <a:lnSpc>
                          <a:spcPct val="150000"/>
                        </a:lnSpc>
                        <a:buFont typeface="Symbol" panose="05050102010706020507" pitchFamily="18" charset="2"/>
                        <a:buChar char=""/>
                      </a:pPr>
                      <a:r>
                        <a:rPr lang="es-419" sz="900">
                          <a:effectLst/>
                        </a:rPr>
                        <a:t>Control PWM por medio de I2C</a:t>
                      </a:r>
                    </a:p>
                    <a:p>
                      <a:pPr marL="342900" lvl="0" indent="-342900">
                        <a:lnSpc>
                          <a:spcPct val="150000"/>
                        </a:lnSpc>
                        <a:buFont typeface="Symbol" panose="05050102010706020507" pitchFamily="18" charset="2"/>
                        <a:buChar char=""/>
                      </a:pPr>
                      <a:r>
                        <a:rPr lang="en-US" sz="900">
                          <a:effectLst/>
                        </a:rPr>
                        <a:t>Voltaje de Operación: 5 V</a:t>
                      </a:r>
                      <a:endParaRPr lang="es-419" sz="900">
                        <a:effectLst/>
                      </a:endParaRPr>
                    </a:p>
                    <a:p>
                      <a:pPr marL="342900" lvl="0" indent="-342900">
                        <a:lnSpc>
                          <a:spcPct val="150000"/>
                        </a:lnSpc>
                        <a:buFont typeface="Symbol" panose="05050102010706020507" pitchFamily="18" charset="2"/>
                        <a:buChar char=""/>
                      </a:pPr>
                      <a:r>
                        <a:rPr lang="en-US" sz="900">
                          <a:effectLst/>
                        </a:rPr>
                        <a:t>Voltaje Lógico: 3.3 – 5 V</a:t>
                      </a:r>
                      <a:endParaRPr lang="es-419" sz="900">
                        <a:effectLst/>
                      </a:endParaRPr>
                    </a:p>
                    <a:p>
                      <a:pPr marL="342900" lvl="0" indent="-342900">
                        <a:lnSpc>
                          <a:spcPct val="150000"/>
                        </a:lnSpc>
                        <a:spcAft>
                          <a:spcPts val="800"/>
                        </a:spcAft>
                        <a:buFont typeface="Symbol" panose="05050102010706020507" pitchFamily="18" charset="2"/>
                        <a:buChar char=""/>
                      </a:pPr>
                      <a:r>
                        <a:rPr lang="en-US" sz="900">
                          <a:effectLst/>
                        </a:rPr>
                        <a:t>Conexión de hasta 16 servos</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algn="ctr">
                        <a:lnSpc>
                          <a:spcPct val="150000"/>
                        </a:lnSpc>
                        <a:spcAft>
                          <a:spcPts val="800"/>
                        </a:spcAft>
                      </a:pP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a:txBody>
                  <a:tcPr marL="39374" marR="39374" marT="0" marB="0" anchor="ctr"/>
                </a:tc>
                <a:extLst>
                  <a:ext uri="{0D108BD9-81ED-4DB2-BD59-A6C34878D82A}">
                    <a16:rowId xmlns:a16="http://schemas.microsoft.com/office/drawing/2014/main" val="1311639824"/>
                  </a:ext>
                </a:extLst>
              </a:tr>
              <a:tr h="576401">
                <a:tc vMerge="1">
                  <a:txBody>
                    <a:bodyPr/>
                    <a:lstStyle/>
                    <a:p>
                      <a:endParaRPr lang="es-419"/>
                    </a:p>
                  </a:txBody>
                  <a:tcPr/>
                </a:tc>
                <a:tc>
                  <a:txBody>
                    <a:bodyPr/>
                    <a:lstStyle/>
                    <a:p>
                      <a:pPr algn="ctr">
                        <a:lnSpc>
                          <a:spcPct val="150000"/>
                        </a:lnSpc>
                        <a:spcAft>
                          <a:spcPts val="800"/>
                        </a:spcAft>
                      </a:pPr>
                      <a:r>
                        <a:rPr lang="es-419" sz="900">
                          <a:effectLst/>
                        </a:rPr>
                        <a:t>Relay</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marL="342900" lvl="0" indent="-342900">
                        <a:lnSpc>
                          <a:spcPct val="150000"/>
                        </a:lnSpc>
                        <a:buFont typeface="Symbol" panose="05050102010706020507" pitchFamily="18" charset="2"/>
                        <a:buChar char=""/>
                      </a:pPr>
                      <a:r>
                        <a:rPr lang="es-419" sz="900">
                          <a:effectLst/>
                        </a:rPr>
                        <a:t>Corriente Máxima: 10 A</a:t>
                      </a:r>
                    </a:p>
                    <a:p>
                      <a:pPr marL="342900" lvl="0" indent="-342900">
                        <a:lnSpc>
                          <a:spcPct val="150000"/>
                        </a:lnSpc>
                        <a:buFont typeface="Symbol" panose="05050102010706020507" pitchFamily="18" charset="2"/>
                        <a:buChar char=""/>
                      </a:pPr>
                      <a:r>
                        <a:rPr lang="es-419" sz="900">
                          <a:effectLst/>
                        </a:rPr>
                        <a:t>Voltaje Máximo: 30V.</a:t>
                      </a:r>
                    </a:p>
                    <a:p>
                      <a:pPr marL="342900" lvl="0" indent="-342900">
                        <a:lnSpc>
                          <a:spcPct val="150000"/>
                        </a:lnSpc>
                        <a:spcAft>
                          <a:spcPts val="800"/>
                        </a:spcAft>
                        <a:buFont typeface="Symbol" panose="05050102010706020507" pitchFamily="18" charset="2"/>
                        <a:buChar char=""/>
                      </a:pPr>
                      <a:r>
                        <a:rPr lang="es-419" sz="900">
                          <a:effectLst/>
                        </a:rPr>
                        <a:t>Voltaje Digital: 5 V</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algn="ctr">
                        <a:lnSpc>
                          <a:spcPct val="150000"/>
                        </a:lnSpc>
                        <a:spcAft>
                          <a:spcPts val="800"/>
                        </a:spcAft>
                      </a:pPr>
                      <a:endPar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extLst>
                  <a:ext uri="{0D108BD9-81ED-4DB2-BD59-A6C34878D82A}">
                    <a16:rowId xmlns:a16="http://schemas.microsoft.com/office/drawing/2014/main" val="2297740972"/>
                  </a:ext>
                </a:extLst>
              </a:tr>
              <a:tr h="1660262">
                <a:tc>
                  <a:txBody>
                    <a:bodyPr/>
                    <a:lstStyle/>
                    <a:p>
                      <a:pPr marL="71755" marR="71755" algn="ctr">
                        <a:lnSpc>
                          <a:spcPct val="150000"/>
                        </a:lnSpc>
                        <a:spcAft>
                          <a:spcPts val="800"/>
                        </a:spcAft>
                      </a:pPr>
                      <a:r>
                        <a:rPr lang="es-EC" sz="900" dirty="0">
                          <a:effectLst/>
                        </a:rPr>
                        <a:t>Control para Válvula Proporcional</a:t>
                      </a:r>
                      <a:endParaRPr lang="es-419"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vert="vert270"/>
                </a:tc>
                <a:tc>
                  <a:txBody>
                    <a:bodyPr/>
                    <a:lstStyle/>
                    <a:p>
                      <a:pPr algn="ctr">
                        <a:lnSpc>
                          <a:spcPct val="150000"/>
                        </a:lnSpc>
                        <a:spcAft>
                          <a:spcPts val="800"/>
                        </a:spcAft>
                      </a:pPr>
                      <a:r>
                        <a:rPr lang="es-419" sz="900">
                          <a:effectLst/>
                        </a:rPr>
                        <a:t>Módulo Conversor Voltaje a Corriente</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marL="342900" lvl="0" indent="-342900">
                        <a:lnSpc>
                          <a:spcPct val="150000"/>
                        </a:lnSpc>
                        <a:buFont typeface="Symbol" panose="05050102010706020507" pitchFamily="18" charset="2"/>
                        <a:buChar char=""/>
                      </a:pPr>
                      <a:r>
                        <a:rPr lang="es-419" sz="900">
                          <a:effectLst/>
                        </a:rPr>
                        <a:t>Voltaje de Operación: 12–24 V</a:t>
                      </a:r>
                    </a:p>
                    <a:p>
                      <a:pPr marL="342900" lvl="0" indent="-342900">
                        <a:lnSpc>
                          <a:spcPct val="150000"/>
                        </a:lnSpc>
                        <a:buFont typeface="Symbol" panose="05050102010706020507" pitchFamily="18" charset="2"/>
                        <a:buChar char=""/>
                      </a:pPr>
                      <a:r>
                        <a:rPr lang="es-419" sz="900">
                          <a:effectLst/>
                        </a:rPr>
                        <a:t>Convierte señales de voltaje (0-2.5V ,0-3.3V,0-5V,0-10V,0-15V,0-24V) a corriente (4-20mA)</a:t>
                      </a:r>
                    </a:p>
                    <a:p>
                      <a:pPr marL="342900" lvl="0" indent="-342900">
                        <a:lnSpc>
                          <a:spcPct val="150000"/>
                        </a:lnSpc>
                        <a:buFont typeface="Symbol" panose="05050102010706020507" pitchFamily="18" charset="2"/>
                        <a:buChar char=""/>
                      </a:pPr>
                      <a:r>
                        <a:rPr lang="es-419" sz="900">
                          <a:effectLst/>
                        </a:rPr>
                        <a:t>Salida de corriente lineal</a:t>
                      </a:r>
                    </a:p>
                    <a:p>
                      <a:pPr marL="342900" lvl="0" indent="-342900">
                        <a:lnSpc>
                          <a:spcPct val="150000"/>
                        </a:lnSpc>
                        <a:spcAft>
                          <a:spcPts val="800"/>
                        </a:spcAft>
                        <a:buFont typeface="Symbol" panose="05050102010706020507" pitchFamily="18" charset="2"/>
                        <a:buChar char=""/>
                      </a:pPr>
                      <a:r>
                        <a:rPr lang="es-419" sz="900">
                          <a:effectLst/>
                        </a:rPr>
                        <a:t>Calibración por medio de 2 potenciómetros integrados</a:t>
                      </a:r>
                      <a:endParaRPr lang="es-419" sz="90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algn="ctr">
                        <a:lnSpc>
                          <a:spcPct val="150000"/>
                        </a:lnSpc>
                        <a:spcAft>
                          <a:spcPts val="800"/>
                        </a:spcAft>
                      </a:pPr>
                      <a:endParaRPr lang="es-419" sz="900" dirty="0">
                        <a:effectLst/>
                        <a:latin typeface="Arial" panose="020B0604020202020204" pitchFamily="34" charset="0"/>
                        <a:ea typeface="Calibri" panose="020F0502020204030204" pitchFamily="34" charset="0"/>
                        <a:cs typeface="Times New Roman" panose="02020603050405020304" pitchFamily="18" charset="0"/>
                      </a:endParaRPr>
                    </a:p>
                  </a:txBody>
                  <a:tcPr marL="39374" marR="39374" marT="0" marB="0" anchor="ctr"/>
                </a:tc>
                <a:extLst>
                  <a:ext uri="{0D108BD9-81ED-4DB2-BD59-A6C34878D82A}">
                    <a16:rowId xmlns:a16="http://schemas.microsoft.com/office/drawing/2014/main" val="1610395091"/>
                  </a:ext>
                </a:extLst>
              </a:tr>
            </a:tbl>
          </a:graphicData>
        </a:graphic>
      </p:graphicFrame>
      <p:pic>
        <p:nvPicPr>
          <p:cNvPr id="17421" name="Imagen 83" descr="DESCRIPCIÓN DEL DRIVER A4988 – Electrónica Práctica Aplicada">
            <a:extLst>
              <a:ext uri="{FF2B5EF4-FFF2-40B4-BE49-F238E27FC236}">
                <a16:creationId xmlns:a16="http://schemas.microsoft.com/office/drawing/2014/main" id="{71DB1E92-E40E-4CAE-8478-69F8DF434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769" y="1869281"/>
            <a:ext cx="1401762"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7420" name="Imagen 84">
            <a:extLst>
              <a:ext uri="{FF2B5EF4-FFF2-40B4-BE49-F238E27FC236}">
                <a16:creationId xmlns:a16="http://schemas.microsoft.com/office/drawing/2014/main" id="{C368CAF4-9638-4B45-9FC9-4C2AAECB8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92" y="3084570"/>
            <a:ext cx="1064947" cy="1064947"/>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557966321">
            <a:extLst>
              <a:ext uri="{FF2B5EF4-FFF2-40B4-BE49-F238E27FC236}">
                <a16:creationId xmlns:a16="http://schemas.microsoft.com/office/drawing/2014/main" id="{6FE9ED12-2764-4797-A9B0-AB3B73A9C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390" y="3766600"/>
            <a:ext cx="16986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Imagen 74">
            <a:extLst>
              <a:ext uri="{FF2B5EF4-FFF2-40B4-BE49-F238E27FC236}">
                <a16:creationId xmlns:a16="http://schemas.microsoft.com/office/drawing/2014/main" id="{72E7660B-1765-446C-91F7-6517275B1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502" y="5039826"/>
            <a:ext cx="1431925" cy="115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08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lstStyle/>
          <a:p>
            <a:r>
              <a:rPr lang="es-MX" dirty="0">
                <a:cs typeface="Times New Roman" panose="02020603050405020304" pitchFamily="18" charset="0"/>
              </a:rPr>
              <a:t>Objetivos</a:t>
            </a:r>
          </a:p>
        </p:txBody>
      </p:sp>
      <p:graphicFrame>
        <p:nvGraphicFramePr>
          <p:cNvPr id="8" name="Diagrama 7"/>
          <p:cNvGraphicFramePr/>
          <p:nvPr>
            <p:extLst>
              <p:ext uri="{D42A27DB-BD31-4B8C-83A1-F6EECF244321}">
                <p14:modId xmlns:p14="http://schemas.microsoft.com/office/powerpoint/2010/main" val="1181477590"/>
              </p:ext>
            </p:extLst>
          </p:nvPr>
        </p:nvGraphicFramePr>
        <p:xfrm>
          <a:off x="2031999" y="813167"/>
          <a:ext cx="9437189" cy="5785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0" i="0" u="none"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407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Etapa de Control</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4" name="Tabla 3">
            <a:extLst>
              <a:ext uri="{FF2B5EF4-FFF2-40B4-BE49-F238E27FC236}">
                <a16:creationId xmlns:a16="http://schemas.microsoft.com/office/drawing/2014/main" id="{B3654758-0050-4C20-AB77-35F5D4E3BD33}"/>
              </a:ext>
            </a:extLst>
          </p:cNvPr>
          <p:cNvGraphicFramePr>
            <a:graphicFrameLocks noGrp="1"/>
          </p:cNvGraphicFramePr>
          <p:nvPr>
            <p:extLst>
              <p:ext uri="{D42A27DB-BD31-4B8C-83A1-F6EECF244321}">
                <p14:modId xmlns:p14="http://schemas.microsoft.com/office/powerpoint/2010/main" val="1416456703"/>
              </p:ext>
            </p:extLst>
          </p:nvPr>
        </p:nvGraphicFramePr>
        <p:xfrm>
          <a:off x="2151052" y="2555875"/>
          <a:ext cx="9457268" cy="2380192"/>
        </p:xfrm>
        <a:graphic>
          <a:graphicData uri="http://schemas.openxmlformats.org/drawingml/2006/table">
            <a:tbl>
              <a:tblPr firstRow="1" firstCol="1" bandRow="1">
                <a:tableStyleId>{5C22544A-7EE6-4342-B048-85BDC9FD1C3A}</a:tableStyleId>
              </a:tblPr>
              <a:tblGrid>
                <a:gridCol w="964681">
                  <a:extLst>
                    <a:ext uri="{9D8B030D-6E8A-4147-A177-3AD203B41FA5}">
                      <a16:colId xmlns:a16="http://schemas.microsoft.com/office/drawing/2014/main" val="399411569"/>
                    </a:ext>
                  </a:extLst>
                </a:gridCol>
                <a:gridCol w="1574800">
                  <a:extLst>
                    <a:ext uri="{9D8B030D-6E8A-4147-A177-3AD203B41FA5}">
                      <a16:colId xmlns:a16="http://schemas.microsoft.com/office/drawing/2014/main" val="3187205140"/>
                    </a:ext>
                  </a:extLst>
                </a:gridCol>
                <a:gridCol w="3268134">
                  <a:extLst>
                    <a:ext uri="{9D8B030D-6E8A-4147-A177-3AD203B41FA5}">
                      <a16:colId xmlns:a16="http://schemas.microsoft.com/office/drawing/2014/main" val="3231541628"/>
                    </a:ext>
                  </a:extLst>
                </a:gridCol>
                <a:gridCol w="3649653">
                  <a:extLst>
                    <a:ext uri="{9D8B030D-6E8A-4147-A177-3AD203B41FA5}">
                      <a16:colId xmlns:a16="http://schemas.microsoft.com/office/drawing/2014/main" val="3165060496"/>
                    </a:ext>
                  </a:extLst>
                </a:gridCol>
              </a:tblGrid>
              <a:tr h="516863">
                <a:tc>
                  <a:txBody>
                    <a:bodyPr/>
                    <a:lstStyle/>
                    <a:p>
                      <a:pPr algn="ctr">
                        <a:lnSpc>
                          <a:spcPct val="150000"/>
                        </a:lnSpc>
                        <a:spcAft>
                          <a:spcPts val="800"/>
                        </a:spcAft>
                      </a:pP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1050" dirty="0">
                          <a:effectLst/>
                        </a:rPr>
                        <a:t>Denominación</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1050" dirty="0">
                          <a:effectLst/>
                        </a:rPr>
                        <a:t>Especificaciones</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tc>
                  <a:txBody>
                    <a:bodyPr/>
                    <a:lstStyle/>
                    <a:p>
                      <a:pPr algn="ctr">
                        <a:lnSpc>
                          <a:spcPct val="150000"/>
                        </a:lnSpc>
                        <a:spcAft>
                          <a:spcPts val="800"/>
                        </a:spcAft>
                      </a:pPr>
                      <a:r>
                        <a:rPr lang="es-EC" sz="1050" dirty="0">
                          <a:effectLst/>
                        </a:rPr>
                        <a:t>Ilustración</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255" marR="39255" marT="0" marB="0" anchor="ctr"/>
                </a:tc>
                <a:extLst>
                  <a:ext uri="{0D108BD9-81ED-4DB2-BD59-A6C34878D82A}">
                    <a16:rowId xmlns:a16="http://schemas.microsoft.com/office/drawing/2014/main" val="4293639353"/>
                  </a:ext>
                </a:extLst>
              </a:tr>
              <a:tr h="1863329">
                <a:tc>
                  <a:txBody>
                    <a:bodyPr/>
                    <a:lstStyle/>
                    <a:p>
                      <a:pPr marL="71755" marR="71755" algn="ctr">
                        <a:lnSpc>
                          <a:spcPct val="150000"/>
                        </a:lnSpc>
                        <a:spcAft>
                          <a:spcPts val="800"/>
                        </a:spcAft>
                      </a:pPr>
                      <a:r>
                        <a:rPr lang="es-EC" sz="1050" dirty="0">
                          <a:effectLst/>
                        </a:rPr>
                        <a:t>Sensores</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vert="vert270" anchor="ctr"/>
                </a:tc>
                <a:tc>
                  <a:txBody>
                    <a:bodyPr/>
                    <a:lstStyle/>
                    <a:p>
                      <a:pPr algn="ctr">
                        <a:lnSpc>
                          <a:spcPct val="150000"/>
                        </a:lnSpc>
                        <a:spcAft>
                          <a:spcPts val="800"/>
                        </a:spcAft>
                      </a:pPr>
                      <a:r>
                        <a:rPr lang="es-419" sz="1050" dirty="0">
                          <a:effectLst/>
                        </a:rPr>
                        <a:t>Sensor de Presión</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marL="342900" lvl="0" indent="-342900">
                        <a:lnSpc>
                          <a:spcPct val="150000"/>
                        </a:lnSpc>
                        <a:buFont typeface="Symbol" panose="05050102010706020507" pitchFamily="18" charset="2"/>
                        <a:buChar char=""/>
                      </a:pPr>
                      <a:r>
                        <a:rPr lang="es-419" sz="1050" dirty="0">
                          <a:effectLst/>
                        </a:rPr>
                        <a:t>Salida de Voltaje Lineal 0.5V - 4.5V.</a:t>
                      </a:r>
                    </a:p>
                    <a:p>
                      <a:pPr marL="342900" lvl="0" indent="-342900">
                        <a:lnSpc>
                          <a:spcPct val="150000"/>
                        </a:lnSpc>
                        <a:spcAft>
                          <a:spcPts val="800"/>
                        </a:spcAft>
                        <a:buFont typeface="Symbol" panose="05050102010706020507" pitchFamily="18" charset="2"/>
                        <a:buChar char=""/>
                      </a:pPr>
                      <a:r>
                        <a:rPr lang="en-US" sz="1050" dirty="0" err="1">
                          <a:effectLst/>
                        </a:rPr>
                        <a:t>Presión</a:t>
                      </a:r>
                      <a:r>
                        <a:rPr lang="en-US" sz="1050" dirty="0">
                          <a:effectLst/>
                        </a:rPr>
                        <a:t>: 0 – 100 PSI</a:t>
                      </a: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tc>
                  <a:txBody>
                    <a:bodyPr/>
                    <a:lstStyle/>
                    <a:p>
                      <a:pPr algn="ctr">
                        <a:lnSpc>
                          <a:spcPct val="150000"/>
                        </a:lnSpc>
                        <a:spcAft>
                          <a:spcPts val="800"/>
                        </a:spcAft>
                      </a:pPr>
                      <a:endParaRPr lang="es-419"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74" marR="39374" marT="0" marB="0" anchor="ctr"/>
                </a:tc>
                <a:extLst>
                  <a:ext uri="{0D108BD9-81ED-4DB2-BD59-A6C34878D82A}">
                    <a16:rowId xmlns:a16="http://schemas.microsoft.com/office/drawing/2014/main" val="2862968063"/>
                  </a:ext>
                </a:extLst>
              </a:tr>
            </a:tbl>
          </a:graphicData>
        </a:graphic>
      </p:graphicFrame>
      <p:pic>
        <p:nvPicPr>
          <p:cNvPr id="11" name="Imagen 1562059389">
            <a:extLst>
              <a:ext uri="{FF2B5EF4-FFF2-40B4-BE49-F238E27FC236}">
                <a16:creationId xmlns:a16="http://schemas.microsoft.com/office/drawing/2014/main" id="{5284B4B0-C78F-4856-A35E-D7C27C606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8661" y="3183439"/>
            <a:ext cx="1698625" cy="162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84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162820" y="350717"/>
            <a:ext cx="7315200" cy="1346897"/>
          </a:xfrm>
        </p:spPr>
        <p:txBody>
          <a:bodyPr/>
          <a:lstStyle/>
          <a:p>
            <a:r>
              <a:rPr lang="es-MX" dirty="0"/>
              <a:t>Hardware Electrónico:</a:t>
            </a:r>
            <a:br>
              <a:rPr lang="es-MX" dirty="0"/>
            </a:br>
            <a:r>
              <a:rPr lang="es-MX" dirty="0"/>
              <a:t>Etapa de Potencia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78641026-7586-4121-949E-CB86AE096733}"/>
              </a:ext>
            </a:extLst>
          </p:cNvPr>
          <p:cNvGraphicFramePr>
            <a:graphicFrameLocks noGrp="1"/>
          </p:cNvGraphicFramePr>
          <p:nvPr>
            <p:extLst>
              <p:ext uri="{D42A27DB-BD31-4B8C-83A1-F6EECF244321}">
                <p14:modId xmlns:p14="http://schemas.microsoft.com/office/powerpoint/2010/main" val="3120893745"/>
              </p:ext>
            </p:extLst>
          </p:nvPr>
        </p:nvGraphicFramePr>
        <p:xfrm>
          <a:off x="3305069" y="1762559"/>
          <a:ext cx="5049520" cy="3372613"/>
        </p:xfrm>
        <a:graphic>
          <a:graphicData uri="http://schemas.openxmlformats.org/drawingml/2006/table">
            <a:tbl>
              <a:tblPr firstRow="1" firstCol="1" bandRow="1">
                <a:tableStyleId>{5C22544A-7EE6-4342-B048-85BDC9FD1C3A}</a:tableStyleId>
              </a:tblPr>
              <a:tblGrid>
                <a:gridCol w="1437005">
                  <a:extLst>
                    <a:ext uri="{9D8B030D-6E8A-4147-A177-3AD203B41FA5}">
                      <a16:colId xmlns:a16="http://schemas.microsoft.com/office/drawing/2014/main" val="3427494418"/>
                    </a:ext>
                  </a:extLst>
                </a:gridCol>
                <a:gridCol w="1729740">
                  <a:extLst>
                    <a:ext uri="{9D8B030D-6E8A-4147-A177-3AD203B41FA5}">
                      <a16:colId xmlns:a16="http://schemas.microsoft.com/office/drawing/2014/main" val="2213334819"/>
                    </a:ext>
                  </a:extLst>
                </a:gridCol>
                <a:gridCol w="1882775">
                  <a:extLst>
                    <a:ext uri="{9D8B030D-6E8A-4147-A177-3AD203B41FA5}">
                      <a16:colId xmlns:a16="http://schemas.microsoft.com/office/drawing/2014/main" val="970602896"/>
                    </a:ext>
                  </a:extLst>
                </a:gridCol>
              </a:tblGrid>
              <a:tr h="407035">
                <a:tc>
                  <a:txBody>
                    <a:bodyPr/>
                    <a:lstStyle/>
                    <a:p>
                      <a:pPr algn="ctr">
                        <a:lnSpc>
                          <a:spcPct val="150000"/>
                        </a:lnSpc>
                        <a:spcAft>
                          <a:spcPts val="800"/>
                        </a:spcAft>
                      </a:pPr>
                      <a:r>
                        <a:rPr lang="es-EC" sz="1100">
                          <a:effectLst/>
                        </a:rPr>
                        <a:t>Denominación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Especificaciones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Ilustración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734082"/>
                  </a:ext>
                </a:extLst>
              </a:tr>
              <a:tr h="36830">
                <a:tc>
                  <a:txBody>
                    <a:bodyPr/>
                    <a:lstStyle/>
                    <a:p>
                      <a:pPr algn="ctr">
                        <a:lnSpc>
                          <a:spcPct val="150000"/>
                        </a:lnSpc>
                        <a:spcAft>
                          <a:spcPts val="800"/>
                        </a:spcAft>
                      </a:pPr>
                      <a:r>
                        <a:rPr lang="es-EC" sz="1100">
                          <a:effectLst/>
                        </a:rPr>
                        <a:t>S-75-24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s-EC" sz="1100">
                          <a:effectLst/>
                        </a:rPr>
                        <a:t>Voltaje de Entrada: 110/220 V AC</a:t>
                      </a:r>
                      <a:endParaRPr lang="es-419" sz="1100">
                        <a:effectLst/>
                      </a:endParaRPr>
                    </a:p>
                    <a:p>
                      <a:pPr marL="342900" lvl="0" indent="-342900">
                        <a:lnSpc>
                          <a:spcPct val="150000"/>
                        </a:lnSpc>
                        <a:buFont typeface="Symbol" panose="05050102010706020507" pitchFamily="18" charset="2"/>
                        <a:buChar char=""/>
                      </a:pPr>
                      <a:r>
                        <a:rPr lang="es-EC" sz="1100">
                          <a:effectLst/>
                        </a:rPr>
                        <a:t>Voltaje de Salida: 24 V DC</a:t>
                      </a:r>
                      <a:endParaRPr lang="es-419" sz="1100">
                        <a:effectLst/>
                      </a:endParaRPr>
                    </a:p>
                    <a:p>
                      <a:pPr marL="342900" lvl="0" indent="-342900">
                        <a:lnSpc>
                          <a:spcPct val="150000"/>
                        </a:lnSpc>
                        <a:spcAft>
                          <a:spcPts val="800"/>
                        </a:spcAft>
                        <a:buFont typeface="Symbol" panose="05050102010706020507" pitchFamily="18" charset="2"/>
                        <a:buChar char=""/>
                      </a:pPr>
                      <a:r>
                        <a:rPr lang="es-EC" sz="1100">
                          <a:effectLst/>
                        </a:rPr>
                        <a:t>Corriente Máxima: 3A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5911646"/>
                  </a:ext>
                </a:extLst>
              </a:tr>
              <a:tr h="36830">
                <a:tc>
                  <a:txBody>
                    <a:bodyPr/>
                    <a:lstStyle/>
                    <a:p>
                      <a:pPr algn="ctr">
                        <a:lnSpc>
                          <a:spcPct val="150000"/>
                        </a:lnSpc>
                        <a:spcAft>
                          <a:spcPts val="800"/>
                        </a:spcAft>
                      </a:pPr>
                      <a:r>
                        <a:rPr lang="es-EC" sz="1100">
                          <a:effectLst/>
                        </a:rPr>
                        <a:t>ATX-750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s-EC" sz="1100">
                          <a:effectLst/>
                        </a:rPr>
                        <a:t>Voltaje de Entrada: 110/220 V AC</a:t>
                      </a:r>
                      <a:endParaRPr lang="es-419" sz="1100">
                        <a:effectLst/>
                      </a:endParaRPr>
                    </a:p>
                    <a:p>
                      <a:pPr marL="342900" lvl="0" indent="-342900">
                        <a:lnSpc>
                          <a:spcPct val="150000"/>
                        </a:lnSpc>
                        <a:buFont typeface="Symbol" panose="05050102010706020507" pitchFamily="18" charset="2"/>
                        <a:buChar char=""/>
                      </a:pPr>
                      <a:r>
                        <a:rPr lang="es-EC" sz="1100">
                          <a:effectLst/>
                        </a:rPr>
                        <a:t>Voltaje de Salida: 3.3V, 5V, 12V DC</a:t>
                      </a:r>
                      <a:endParaRPr lang="es-419" sz="1100">
                        <a:effectLst/>
                      </a:endParaRPr>
                    </a:p>
                    <a:p>
                      <a:pPr marL="342900" lvl="0" indent="-342900">
                        <a:lnSpc>
                          <a:spcPct val="150000"/>
                        </a:lnSpc>
                        <a:spcAft>
                          <a:spcPts val="800"/>
                        </a:spcAft>
                        <a:buFont typeface="Symbol" panose="05050102010706020507" pitchFamily="18" charset="2"/>
                        <a:buChar char=""/>
                      </a:pPr>
                      <a:r>
                        <a:rPr lang="es-EC" sz="1100">
                          <a:effectLst/>
                        </a:rPr>
                        <a:t>Corriente Máxima: 30A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679866"/>
                  </a:ext>
                </a:extLst>
              </a:tr>
            </a:tbl>
          </a:graphicData>
        </a:graphic>
      </p:graphicFrame>
      <p:pic>
        <p:nvPicPr>
          <p:cNvPr id="18434" name="Imagen 79" descr="S-75-24 Conmutación 24 V 3.2a 75 W Led De Alimentación Del Transformador  Del Conductor - Buy Fuente De Alimentación,Transformador,Fuente De  Alimentación Product on Alibaba.com">
            <a:extLst>
              <a:ext uri="{FF2B5EF4-FFF2-40B4-BE49-F238E27FC236}">
                <a16:creationId xmlns:a16="http://schemas.microsoft.com/office/drawing/2014/main" id="{F72C4829-FE72-4974-9284-1B4DABF9E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533" y="2234958"/>
            <a:ext cx="1387475" cy="1387475"/>
          </a:xfrm>
          <a:prstGeom prst="rect">
            <a:avLst/>
          </a:prstGeom>
          <a:noFill/>
          <a:extLst>
            <a:ext uri="{909E8E84-426E-40DD-AFC4-6F175D3DCCD1}">
              <a14:hiddenFill xmlns:a14="http://schemas.microsoft.com/office/drawing/2010/main">
                <a:solidFill>
                  <a:srgbClr val="FFFFFF"/>
                </a:solidFill>
              </a14:hiddenFill>
            </a:ext>
          </a:extLst>
        </p:spPr>
      </p:pic>
      <p:pic>
        <p:nvPicPr>
          <p:cNvPr id="18433" name="Imagen 76">
            <a:extLst>
              <a:ext uri="{FF2B5EF4-FFF2-40B4-BE49-F238E27FC236}">
                <a16:creationId xmlns:a16="http://schemas.microsoft.com/office/drawing/2014/main" id="{6426F162-B14C-450D-A617-FF6A73D2D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371" y="3752322"/>
            <a:ext cx="1417637" cy="123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623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Circuitos de Control</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9" name="Imagen 8">
            <a:extLst>
              <a:ext uri="{FF2B5EF4-FFF2-40B4-BE49-F238E27FC236}">
                <a16:creationId xmlns:a16="http://schemas.microsoft.com/office/drawing/2014/main" id="{C577A024-544A-4CDA-9441-B4E8196EC203}"/>
              </a:ext>
            </a:extLst>
          </p:cNvPr>
          <p:cNvPicPr>
            <a:picLocks noChangeAspect="1"/>
          </p:cNvPicPr>
          <p:nvPr/>
        </p:nvPicPr>
        <p:blipFill rotWithShape="1">
          <a:blip r:embed="rId2"/>
          <a:srcRect l="2087" t="7863"/>
          <a:stretch/>
        </p:blipFill>
        <p:spPr bwMode="auto">
          <a:xfrm>
            <a:off x="2110846" y="1601047"/>
            <a:ext cx="5006975" cy="443484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C286B976-CD5F-4FCE-81BE-F2B79C30DCFC}"/>
              </a:ext>
            </a:extLst>
          </p:cNvPr>
          <p:cNvPicPr>
            <a:picLocks noChangeAspect="1"/>
          </p:cNvPicPr>
          <p:nvPr/>
        </p:nvPicPr>
        <p:blipFill>
          <a:blip r:embed="rId3"/>
          <a:stretch>
            <a:fillRect/>
          </a:stretch>
        </p:blipFill>
        <p:spPr>
          <a:xfrm>
            <a:off x="7722447" y="2123942"/>
            <a:ext cx="3876040" cy="3741420"/>
          </a:xfrm>
          <a:prstGeom prst="rect">
            <a:avLst/>
          </a:prstGeom>
        </p:spPr>
      </p:pic>
    </p:spTree>
    <p:extLst>
      <p:ext uri="{BB962C8B-B14F-4D97-AF65-F5344CB8AC3E}">
        <p14:creationId xmlns:p14="http://schemas.microsoft.com/office/powerpoint/2010/main" val="1518404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a:t>Hardware Electrónico:</a:t>
            </a:r>
            <a:br>
              <a:rPr lang="es-MX" dirty="0"/>
            </a:br>
            <a:r>
              <a:rPr lang="es-MX" dirty="0"/>
              <a:t>Circuitos de Control</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7621502D-D746-4BDB-94EB-E912021F6C6F}"/>
              </a:ext>
            </a:extLst>
          </p:cNvPr>
          <p:cNvPicPr>
            <a:picLocks noChangeAspect="1"/>
          </p:cNvPicPr>
          <p:nvPr/>
        </p:nvPicPr>
        <p:blipFill>
          <a:blip r:embed="rId2"/>
          <a:stretch>
            <a:fillRect/>
          </a:stretch>
        </p:blipFill>
        <p:spPr>
          <a:xfrm>
            <a:off x="1749136" y="2247900"/>
            <a:ext cx="4584065" cy="2362200"/>
          </a:xfrm>
          <a:prstGeom prst="rect">
            <a:avLst/>
          </a:prstGeom>
        </p:spPr>
      </p:pic>
      <p:pic>
        <p:nvPicPr>
          <p:cNvPr id="7" name="Imagen 6">
            <a:extLst>
              <a:ext uri="{FF2B5EF4-FFF2-40B4-BE49-F238E27FC236}">
                <a16:creationId xmlns:a16="http://schemas.microsoft.com/office/drawing/2014/main" id="{194610EA-C7AC-4E90-B56C-3C0F5983A492}"/>
              </a:ext>
            </a:extLst>
          </p:cNvPr>
          <p:cNvPicPr>
            <a:picLocks noChangeAspect="1"/>
          </p:cNvPicPr>
          <p:nvPr/>
        </p:nvPicPr>
        <p:blipFill rotWithShape="1">
          <a:blip r:embed="rId3"/>
          <a:srcRect t="1631"/>
          <a:stretch/>
        </p:blipFill>
        <p:spPr bwMode="auto">
          <a:xfrm>
            <a:off x="6496790" y="1942677"/>
            <a:ext cx="5379085" cy="3345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248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141133" y="155884"/>
            <a:ext cx="7396153" cy="1346897"/>
          </a:xfrm>
        </p:spPr>
        <p:txBody>
          <a:bodyPr/>
          <a:lstStyle/>
          <a:p>
            <a:r>
              <a:rPr lang="es-MX" dirty="0"/>
              <a:t>Sistema de Visión Artificial: Cámara</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955106D1-6887-4171-8B7B-DFBE361353FA}"/>
              </a:ext>
            </a:extLst>
          </p:cNvPr>
          <p:cNvGraphicFramePr>
            <a:graphicFrameLocks noGrp="1"/>
          </p:cNvGraphicFramePr>
          <p:nvPr>
            <p:extLst>
              <p:ext uri="{D42A27DB-BD31-4B8C-83A1-F6EECF244321}">
                <p14:modId xmlns:p14="http://schemas.microsoft.com/office/powerpoint/2010/main" val="1036172569"/>
              </p:ext>
            </p:extLst>
          </p:nvPr>
        </p:nvGraphicFramePr>
        <p:xfrm>
          <a:off x="3141217" y="2239042"/>
          <a:ext cx="6962608" cy="2141284"/>
        </p:xfrm>
        <a:graphic>
          <a:graphicData uri="http://schemas.openxmlformats.org/drawingml/2006/table">
            <a:tbl>
              <a:tblPr firstRow="1" firstCol="1" bandRow="1">
                <a:tableStyleId>{5C22544A-7EE6-4342-B048-85BDC9FD1C3A}</a:tableStyleId>
              </a:tblPr>
              <a:tblGrid>
                <a:gridCol w="1467718">
                  <a:extLst>
                    <a:ext uri="{9D8B030D-6E8A-4147-A177-3AD203B41FA5}">
                      <a16:colId xmlns:a16="http://schemas.microsoft.com/office/drawing/2014/main" val="2199816294"/>
                    </a:ext>
                  </a:extLst>
                </a:gridCol>
                <a:gridCol w="2789221">
                  <a:extLst>
                    <a:ext uri="{9D8B030D-6E8A-4147-A177-3AD203B41FA5}">
                      <a16:colId xmlns:a16="http://schemas.microsoft.com/office/drawing/2014/main" val="3349579803"/>
                    </a:ext>
                  </a:extLst>
                </a:gridCol>
                <a:gridCol w="2705669">
                  <a:extLst>
                    <a:ext uri="{9D8B030D-6E8A-4147-A177-3AD203B41FA5}">
                      <a16:colId xmlns:a16="http://schemas.microsoft.com/office/drawing/2014/main" val="80223958"/>
                    </a:ext>
                  </a:extLst>
                </a:gridCol>
              </a:tblGrid>
              <a:tr h="407035">
                <a:tc>
                  <a:txBody>
                    <a:bodyPr/>
                    <a:lstStyle/>
                    <a:p>
                      <a:pPr algn="ctr">
                        <a:lnSpc>
                          <a:spcPct val="150000"/>
                        </a:lnSpc>
                        <a:spcAft>
                          <a:spcPts val="800"/>
                        </a:spcAft>
                      </a:pPr>
                      <a:r>
                        <a:rPr lang="es-EC" sz="1100">
                          <a:effectLst/>
                        </a:rPr>
                        <a:t>Denominación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Especificaciones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Ilustración</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0826434"/>
                  </a:ext>
                </a:extLst>
              </a:tr>
              <a:tr h="36830">
                <a:tc>
                  <a:txBody>
                    <a:bodyPr/>
                    <a:lstStyle/>
                    <a:p>
                      <a:pPr algn="ctr">
                        <a:lnSpc>
                          <a:spcPct val="150000"/>
                        </a:lnSpc>
                        <a:spcAft>
                          <a:spcPts val="800"/>
                        </a:spcAft>
                      </a:pPr>
                      <a:r>
                        <a:rPr lang="es-EC" sz="1100">
                          <a:effectLst/>
                        </a:rPr>
                        <a:t>Waveshare IMX219-200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50000"/>
                        </a:lnSpc>
                        <a:buFont typeface="Symbol" panose="05050102010706020507" pitchFamily="18" charset="2"/>
                        <a:buChar char=""/>
                      </a:pPr>
                      <a:r>
                        <a:rPr lang="es-EC" sz="1100">
                          <a:effectLst/>
                        </a:rPr>
                        <a:t>Resolución 8 Megapíxeles</a:t>
                      </a:r>
                      <a:endParaRPr lang="es-419" sz="1100">
                        <a:effectLst/>
                      </a:endParaRPr>
                    </a:p>
                    <a:p>
                      <a:pPr marL="342900" lvl="0" indent="-342900">
                        <a:lnSpc>
                          <a:spcPct val="150000"/>
                        </a:lnSpc>
                        <a:buFont typeface="Symbol" panose="05050102010706020507" pitchFamily="18" charset="2"/>
                        <a:buChar char=""/>
                      </a:pPr>
                      <a:r>
                        <a:rPr lang="es-EC" sz="1100">
                          <a:effectLst/>
                        </a:rPr>
                        <a:t>Soporte para Jetson Nano</a:t>
                      </a:r>
                      <a:endParaRPr lang="es-419" sz="1100">
                        <a:effectLst/>
                      </a:endParaRPr>
                    </a:p>
                    <a:p>
                      <a:pPr marL="342900" lvl="0" indent="-342900">
                        <a:lnSpc>
                          <a:spcPct val="150000"/>
                        </a:lnSpc>
                        <a:buFont typeface="Symbol" panose="05050102010706020507" pitchFamily="18" charset="2"/>
                        <a:buChar char=""/>
                      </a:pPr>
                      <a:r>
                        <a:rPr lang="es-EC" sz="1100">
                          <a:effectLst/>
                        </a:rPr>
                        <a:t>Ángulo de Visión de 200° FOV</a:t>
                      </a:r>
                      <a:endParaRPr lang="es-419" sz="1100">
                        <a:effectLst/>
                      </a:endParaRPr>
                    </a:p>
                    <a:p>
                      <a:pPr marL="342900" lvl="0" indent="-342900">
                        <a:lnSpc>
                          <a:spcPct val="150000"/>
                        </a:lnSpc>
                        <a:buFont typeface="Symbol" panose="05050102010706020507" pitchFamily="18" charset="2"/>
                        <a:buChar char=""/>
                      </a:pPr>
                      <a:r>
                        <a:rPr lang="es-EC" sz="1100">
                          <a:effectLst/>
                        </a:rPr>
                        <a:t>Conexión a luces infrarrojas para trabajos nocturnos</a:t>
                      </a:r>
                      <a:endParaRPr lang="es-419" sz="1100">
                        <a:effectLst/>
                      </a:endParaRPr>
                    </a:p>
                    <a:p>
                      <a:pPr marL="342900" lvl="0" indent="-342900">
                        <a:lnSpc>
                          <a:spcPct val="150000"/>
                        </a:lnSpc>
                        <a:buFont typeface="Symbol" panose="05050102010706020507" pitchFamily="18" charset="2"/>
                        <a:buChar char=""/>
                      </a:pPr>
                      <a:r>
                        <a:rPr lang="es-EC" sz="1100">
                          <a:effectLst/>
                        </a:rPr>
                        <a:t>Conexión CSI</a:t>
                      </a:r>
                      <a:endParaRPr lang="es-419" sz="1100">
                        <a:effectLst/>
                      </a:endParaRPr>
                    </a:p>
                    <a:p>
                      <a:pPr marL="342900" lvl="0" indent="-342900">
                        <a:lnSpc>
                          <a:spcPct val="150000"/>
                        </a:lnSpc>
                        <a:spcAft>
                          <a:spcPts val="800"/>
                        </a:spcAft>
                        <a:buFont typeface="Symbol" panose="05050102010706020507" pitchFamily="18" charset="2"/>
                        <a:buChar char=""/>
                      </a:pPr>
                      <a:r>
                        <a:rPr lang="es-EC" sz="1100">
                          <a:effectLst/>
                        </a:rPr>
                        <a:t>Ideal para trabajos de AI</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endPar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5052317"/>
                  </a:ext>
                </a:extLst>
              </a:tr>
            </a:tbl>
          </a:graphicData>
        </a:graphic>
      </p:graphicFrame>
      <p:pic>
        <p:nvPicPr>
          <p:cNvPr id="1025" name="Imagen 48">
            <a:extLst>
              <a:ext uri="{FF2B5EF4-FFF2-40B4-BE49-F238E27FC236}">
                <a16:creationId xmlns:a16="http://schemas.microsoft.com/office/drawing/2014/main" id="{533BF4A8-40F9-4E77-BD20-DBB7A157F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658" y="2905125"/>
            <a:ext cx="1409700" cy="12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8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141133" y="155884"/>
            <a:ext cx="7396153" cy="1346897"/>
          </a:xfrm>
        </p:spPr>
        <p:txBody>
          <a:bodyPr/>
          <a:lstStyle/>
          <a:p>
            <a:r>
              <a:rPr lang="es-MX" dirty="0"/>
              <a:t>Sistema de Visión Artificial: Algoritmo</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2F223341-E81F-4D58-8E52-5975AF6692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8807" y="1342295"/>
            <a:ext cx="1433146" cy="5359821"/>
          </a:xfrm>
          <a:prstGeom prst="rect">
            <a:avLst/>
          </a:prstGeom>
          <a:noFill/>
          <a:ln>
            <a:noFill/>
          </a:ln>
        </p:spPr>
      </p:pic>
      <p:pic>
        <p:nvPicPr>
          <p:cNvPr id="8" name="Imagen 7">
            <a:extLst>
              <a:ext uri="{FF2B5EF4-FFF2-40B4-BE49-F238E27FC236}">
                <a16:creationId xmlns:a16="http://schemas.microsoft.com/office/drawing/2014/main" id="{FBFCF1E8-5EBB-46F4-B058-C3150EFC3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4" t="2695" b="-1"/>
          <a:stretch/>
        </p:blipFill>
        <p:spPr bwMode="auto">
          <a:xfrm>
            <a:off x="6264728" y="2493828"/>
            <a:ext cx="5105400" cy="30016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3075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710267" y="155884"/>
            <a:ext cx="9812866" cy="1346897"/>
          </a:xfrm>
        </p:spPr>
        <p:txBody>
          <a:bodyPr/>
          <a:lstStyle/>
          <a:p>
            <a:r>
              <a:rPr lang="es-MX" dirty="0"/>
              <a:t>Sistema de Visión Artificial: Entrenamiento para Detección de Frutas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6" name="Imagen 5">
            <a:extLst>
              <a:ext uri="{FF2B5EF4-FFF2-40B4-BE49-F238E27FC236}">
                <a16:creationId xmlns:a16="http://schemas.microsoft.com/office/drawing/2014/main" id="{0590068F-E0E7-42D8-B819-55BA543891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44" t="19712" r="24969" b="1540"/>
          <a:stretch/>
        </p:blipFill>
        <p:spPr>
          <a:xfrm>
            <a:off x="1910110" y="1348819"/>
            <a:ext cx="2478840" cy="2571138"/>
          </a:xfrm>
          <a:prstGeom prst="rect">
            <a:avLst/>
          </a:prstGeom>
        </p:spPr>
      </p:pic>
      <p:pic>
        <p:nvPicPr>
          <p:cNvPr id="9" name="Imagen 8">
            <a:extLst>
              <a:ext uri="{FF2B5EF4-FFF2-40B4-BE49-F238E27FC236}">
                <a16:creationId xmlns:a16="http://schemas.microsoft.com/office/drawing/2014/main" id="{24815470-04C2-43D8-8001-4D1533C61B90}"/>
              </a:ext>
            </a:extLst>
          </p:cNvPr>
          <p:cNvPicPr>
            <a:picLocks noChangeAspect="1"/>
          </p:cNvPicPr>
          <p:nvPr/>
        </p:nvPicPr>
        <p:blipFill>
          <a:blip r:embed="rId3"/>
          <a:stretch>
            <a:fillRect/>
          </a:stretch>
        </p:blipFill>
        <p:spPr>
          <a:xfrm>
            <a:off x="2450560" y="4838699"/>
            <a:ext cx="771525" cy="1647825"/>
          </a:xfrm>
          <a:prstGeom prst="rect">
            <a:avLst/>
          </a:prstGeom>
        </p:spPr>
      </p:pic>
      <p:pic>
        <p:nvPicPr>
          <p:cNvPr id="10" name="Imagen 9">
            <a:extLst>
              <a:ext uri="{FF2B5EF4-FFF2-40B4-BE49-F238E27FC236}">
                <a16:creationId xmlns:a16="http://schemas.microsoft.com/office/drawing/2014/main" id="{E4AF7C6C-C3BC-44F5-8FA2-3BDDFA0BAE94}"/>
              </a:ext>
            </a:extLst>
          </p:cNvPr>
          <p:cNvPicPr>
            <a:picLocks noChangeAspect="1"/>
          </p:cNvPicPr>
          <p:nvPr/>
        </p:nvPicPr>
        <p:blipFill>
          <a:blip r:embed="rId4"/>
          <a:stretch>
            <a:fillRect/>
          </a:stretch>
        </p:blipFill>
        <p:spPr>
          <a:xfrm>
            <a:off x="6204858" y="2125328"/>
            <a:ext cx="5486400" cy="869950"/>
          </a:xfrm>
          <a:prstGeom prst="rect">
            <a:avLst/>
          </a:prstGeom>
        </p:spPr>
      </p:pic>
      <p:pic>
        <p:nvPicPr>
          <p:cNvPr id="11" name="Imagen 10">
            <a:extLst>
              <a:ext uri="{FF2B5EF4-FFF2-40B4-BE49-F238E27FC236}">
                <a16:creationId xmlns:a16="http://schemas.microsoft.com/office/drawing/2014/main" id="{959F833E-84B6-4397-B58D-C53A32EC77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66" t="13540"/>
          <a:stretch/>
        </p:blipFill>
        <p:spPr bwMode="auto">
          <a:xfrm>
            <a:off x="6293340" y="3727590"/>
            <a:ext cx="5095981" cy="2665036"/>
          </a:xfrm>
          <a:prstGeom prst="rect">
            <a:avLst/>
          </a:prstGeom>
          <a:noFill/>
          <a:ln>
            <a:noFill/>
          </a:ln>
          <a:extLst>
            <a:ext uri="{53640926-AAD7-44D8-BBD7-CCE9431645EC}">
              <a14:shadowObscured xmlns:a14="http://schemas.microsoft.com/office/drawing/2010/main"/>
            </a:ext>
          </a:extLst>
        </p:spPr>
      </p:pic>
      <p:sp>
        <p:nvSpPr>
          <p:cNvPr id="3" name="Flecha: a la derecha 2">
            <a:extLst>
              <a:ext uri="{FF2B5EF4-FFF2-40B4-BE49-F238E27FC236}">
                <a16:creationId xmlns:a16="http://schemas.microsoft.com/office/drawing/2014/main" id="{8032F5C9-36A4-4BE1-98D0-5D60BB60DE49}"/>
              </a:ext>
            </a:extLst>
          </p:cNvPr>
          <p:cNvSpPr/>
          <p:nvPr/>
        </p:nvSpPr>
        <p:spPr>
          <a:xfrm>
            <a:off x="4865914" y="3386058"/>
            <a:ext cx="1132115" cy="719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Signo más 3">
            <a:extLst>
              <a:ext uri="{FF2B5EF4-FFF2-40B4-BE49-F238E27FC236}">
                <a16:creationId xmlns:a16="http://schemas.microsoft.com/office/drawing/2014/main" id="{6A5546E1-E47D-479A-BE93-D1E312A2701A}"/>
              </a:ext>
            </a:extLst>
          </p:cNvPr>
          <p:cNvSpPr/>
          <p:nvPr/>
        </p:nvSpPr>
        <p:spPr>
          <a:xfrm>
            <a:off x="2450560" y="3986232"/>
            <a:ext cx="771525" cy="71991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1066704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err="1"/>
              <a:t>TICs</a:t>
            </a:r>
            <a:r>
              <a:rPr lang="es-MX" dirty="0"/>
              <a:t>: HMI</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136F4366-55A2-4352-8383-4D1609FE1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657" y="1502393"/>
            <a:ext cx="3145308" cy="2470377"/>
          </a:xfrm>
          <a:prstGeom prst="rect">
            <a:avLst/>
          </a:prstGeom>
        </p:spPr>
      </p:pic>
      <p:pic>
        <p:nvPicPr>
          <p:cNvPr id="8" name="Imagen 7">
            <a:extLst>
              <a:ext uri="{FF2B5EF4-FFF2-40B4-BE49-F238E27FC236}">
                <a16:creationId xmlns:a16="http://schemas.microsoft.com/office/drawing/2014/main" id="{3E10CA7E-73EF-48AA-9A0F-3FE22C5CC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47" y="4084478"/>
            <a:ext cx="3144318" cy="2469600"/>
          </a:xfrm>
          <a:prstGeom prst="rect">
            <a:avLst/>
          </a:prstGeom>
        </p:spPr>
      </p:pic>
      <p:pic>
        <p:nvPicPr>
          <p:cNvPr id="9" name="Imagen 8">
            <a:extLst>
              <a:ext uri="{FF2B5EF4-FFF2-40B4-BE49-F238E27FC236}">
                <a16:creationId xmlns:a16="http://schemas.microsoft.com/office/drawing/2014/main" id="{3F0CA67D-BE79-4C33-86C0-7A13C5072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081" y="1502781"/>
            <a:ext cx="3127726" cy="2469600"/>
          </a:xfrm>
          <a:prstGeom prst="rect">
            <a:avLst/>
          </a:prstGeom>
        </p:spPr>
      </p:pic>
      <p:pic>
        <p:nvPicPr>
          <p:cNvPr id="10" name="Imagen 9">
            <a:extLst>
              <a:ext uri="{FF2B5EF4-FFF2-40B4-BE49-F238E27FC236}">
                <a16:creationId xmlns:a16="http://schemas.microsoft.com/office/drawing/2014/main" id="{33D79660-FF84-40E5-841A-DFED48FC8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9312" y="4084478"/>
            <a:ext cx="3119495" cy="2469600"/>
          </a:xfrm>
          <a:prstGeom prst="rect">
            <a:avLst/>
          </a:prstGeom>
        </p:spPr>
      </p:pic>
    </p:spTree>
    <p:extLst>
      <p:ext uri="{BB962C8B-B14F-4D97-AF65-F5344CB8AC3E}">
        <p14:creationId xmlns:p14="http://schemas.microsoft.com/office/powerpoint/2010/main" val="1077179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err="1"/>
              <a:t>TICs</a:t>
            </a:r>
            <a:r>
              <a:rPr lang="es-MX" dirty="0"/>
              <a:t>: HMI</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1" name="Imagen 10">
            <a:extLst>
              <a:ext uri="{FF2B5EF4-FFF2-40B4-BE49-F238E27FC236}">
                <a16:creationId xmlns:a16="http://schemas.microsoft.com/office/drawing/2014/main" id="{DF69B7A2-4FFC-4A5B-A568-94D7BE501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571" y="1490793"/>
            <a:ext cx="3136000" cy="2469600"/>
          </a:xfrm>
          <a:prstGeom prst="rect">
            <a:avLst/>
          </a:prstGeom>
        </p:spPr>
      </p:pic>
      <p:pic>
        <p:nvPicPr>
          <p:cNvPr id="12" name="Imagen 11">
            <a:extLst>
              <a:ext uri="{FF2B5EF4-FFF2-40B4-BE49-F238E27FC236}">
                <a16:creationId xmlns:a16="http://schemas.microsoft.com/office/drawing/2014/main" id="{215C7812-76DE-4AD2-9D52-5FE7DCBC0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037" y="4232516"/>
            <a:ext cx="3144318" cy="2469600"/>
          </a:xfrm>
          <a:prstGeom prst="rect">
            <a:avLst/>
          </a:prstGeom>
        </p:spPr>
      </p:pic>
      <p:pic>
        <p:nvPicPr>
          <p:cNvPr id="13" name="Imagen 12">
            <a:extLst>
              <a:ext uri="{FF2B5EF4-FFF2-40B4-BE49-F238E27FC236}">
                <a16:creationId xmlns:a16="http://schemas.microsoft.com/office/drawing/2014/main" id="{9B5FEC9E-09AC-4B9D-86F3-03AFFF448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160168"/>
            <a:ext cx="4572000" cy="3600450"/>
          </a:xfrm>
          <a:prstGeom prst="rect">
            <a:avLst/>
          </a:prstGeom>
        </p:spPr>
      </p:pic>
    </p:spTree>
    <p:extLst>
      <p:ext uri="{BB962C8B-B14F-4D97-AF65-F5344CB8AC3E}">
        <p14:creationId xmlns:p14="http://schemas.microsoft.com/office/powerpoint/2010/main" val="3039244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3222086" y="155884"/>
            <a:ext cx="7315200" cy="1346897"/>
          </a:xfrm>
        </p:spPr>
        <p:txBody>
          <a:bodyPr/>
          <a:lstStyle/>
          <a:p>
            <a:r>
              <a:rPr lang="es-MX" dirty="0" err="1"/>
              <a:t>TICs</a:t>
            </a:r>
            <a:r>
              <a:rPr lang="es-MX" dirty="0"/>
              <a:t>: Red de Controladores</a:t>
            </a:r>
          </a:p>
        </p:txBody>
      </p:sp>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Picture 1633365982">
            <a:extLst>
              <a:ext uri="{FF2B5EF4-FFF2-40B4-BE49-F238E27FC236}">
                <a16:creationId xmlns:a16="http://schemas.microsoft.com/office/drawing/2014/main" id="{2DADB527-0755-498B-9AB3-9BCA24652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7485" y="1856196"/>
            <a:ext cx="4607515" cy="4089182"/>
          </a:xfrm>
          <a:prstGeom prst="rect">
            <a:avLst/>
          </a:prstGeom>
        </p:spPr>
      </p:pic>
    </p:spTree>
    <p:extLst>
      <p:ext uri="{BB962C8B-B14F-4D97-AF65-F5344CB8AC3E}">
        <p14:creationId xmlns:p14="http://schemas.microsoft.com/office/powerpoint/2010/main" val="314251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4870384" y="424196"/>
            <a:ext cx="4197416" cy="620741"/>
          </a:xfrm>
        </p:spPr>
        <p:txBody>
          <a:bodyPr anchor="t"/>
          <a:lstStyle/>
          <a:p>
            <a:pPr algn="l"/>
            <a:r>
              <a:rPr lang="es-MX" dirty="0">
                <a:cs typeface="Times New Roman" panose="02020603050405020304" pitchFamily="18" charset="0"/>
              </a:rPr>
              <a:t>Robótica Blanda</a:t>
            </a:r>
            <a:endParaRPr lang="es-MX" sz="3200" dirty="0">
              <a:cs typeface="Times New Roman" panose="02020603050405020304" pitchFamily="18" charset="0"/>
            </a:endParaRPr>
          </a:p>
        </p:txBody>
      </p:sp>
      <p:sp>
        <p:nvSpPr>
          <p:cNvPr id="11"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2" name="Imagen 11">
            <a:extLst>
              <a:ext uri="{FF2B5EF4-FFF2-40B4-BE49-F238E27FC236}">
                <a16:creationId xmlns:a16="http://schemas.microsoft.com/office/drawing/2014/main" id="{86E538EA-8E7F-404C-8449-615DFF4B4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787" y="2145665"/>
            <a:ext cx="4594088" cy="2248917"/>
          </a:xfrm>
          <a:prstGeom prst="rect">
            <a:avLst/>
          </a:prstGeom>
        </p:spPr>
      </p:pic>
      <p:sp>
        <p:nvSpPr>
          <p:cNvPr id="13" name="CuadroTexto 12">
            <a:extLst>
              <a:ext uri="{FF2B5EF4-FFF2-40B4-BE49-F238E27FC236}">
                <a16:creationId xmlns:a16="http://schemas.microsoft.com/office/drawing/2014/main" id="{45B2F4A1-4CF5-47A6-9AD2-DB264FFD5A1F}"/>
              </a:ext>
            </a:extLst>
          </p:cNvPr>
          <p:cNvSpPr txBox="1"/>
          <p:nvPr/>
        </p:nvSpPr>
        <p:spPr>
          <a:xfrm>
            <a:off x="7151599" y="2145665"/>
            <a:ext cx="4594088" cy="1873590"/>
          </a:xfrm>
          <a:prstGeom prst="rect">
            <a:avLst/>
          </a:prstGeom>
          <a:noFill/>
        </p:spPr>
        <p:txBody>
          <a:bodyPr wrap="square">
            <a:spAutoFit/>
          </a:bodyPr>
          <a:lstStyle/>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Materiales Flexibles </a:t>
            </a: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Inspiración Biológica</a:t>
            </a: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Circuito Neumático</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098592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2760133" y="111510"/>
            <a:ext cx="8847667" cy="1346897"/>
          </a:xfrm>
        </p:spPr>
        <p:txBody>
          <a:bodyPr/>
          <a:lstStyle/>
          <a:p>
            <a:r>
              <a:rPr lang="es-MX" dirty="0"/>
              <a:t>Pruebas y Resultados: Entorno de Pruebas</a:t>
            </a:r>
            <a:endParaRPr lang="es-MX" sz="32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20" name="Imagen 19">
            <a:extLst>
              <a:ext uri="{FF2B5EF4-FFF2-40B4-BE49-F238E27FC236}">
                <a16:creationId xmlns:a16="http://schemas.microsoft.com/office/drawing/2014/main" id="{DBEDF1C2-7C15-4724-86E6-036252ABFAA3}"/>
              </a:ext>
            </a:extLst>
          </p:cNvPr>
          <p:cNvPicPr>
            <a:picLocks noChangeAspect="1"/>
          </p:cNvPicPr>
          <p:nvPr/>
        </p:nvPicPr>
        <p:blipFill>
          <a:blip r:embed="rId2"/>
          <a:stretch>
            <a:fillRect/>
          </a:stretch>
        </p:blipFill>
        <p:spPr>
          <a:xfrm>
            <a:off x="1527730" y="1184850"/>
            <a:ext cx="2993637" cy="2648009"/>
          </a:xfrm>
          <a:prstGeom prst="rect">
            <a:avLst/>
          </a:prstGeom>
        </p:spPr>
      </p:pic>
      <p:pic>
        <p:nvPicPr>
          <p:cNvPr id="21" name="Imagen 20">
            <a:extLst>
              <a:ext uri="{FF2B5EF4-FFF2-40B4-BE49-F238E27FC236}">
                <a16:creationId xmlns:a16="http://schemas.microsoft.com/office/drawing/2014/main" id="{7C5A8A68-23CC-43C5-B549-59EB5DA84248}"/>
              </a:ext>
            </a:extLst>
          </p:cNvPr>
          <p:cNvPicPr>
            <a:picLocks noChangeAspect="1"/>
          </p:cNvPicPr>
          <p:nvPr/>
        </p:nvPicPr>
        <p:blipFill>
          <a:blip r:embed="rId3"/>
          <a:stretch>
            <a:fillRect/>
          </a:stretch>
        </p:blipFill>
        <p:spPr>
          <a:xfrm>
            <a:off x="8722292" y="1907075"/>
            <a:ext cx="2839095" cy="2502253"/>
          </a:xfrm>
          <a:prstGeom prst="rect">
            <a:avLst/>
          </a:prstGeom>
        </p:spPr>
      </p:pic>
      <p:pic>
        <p:nvPicPr>
          <p:cNvPr id="22" name="Imagen 21">
            <a:extLst>
              <a:ext uri="{FF2B5EF4-FFF2-40B4-BE49-F238E27FC236}">
                <a16:creationId xmlns:a16="http://schemas.microsoft.com/office/drawing/2014/main" id="{6D23A008-B7B4-47B2-BFCC-799D4DFF162D}"/>
              </a:ext>
            </a:extLst>
          </p:cNvPr>
          <p:cNvPicPr>
            <a:picLocks noChangeAspect="1"/>
          </p:cNvPicPr>
          <p:nvPr/>
        </p:nvPicPr>
        <p:blipFill>
          <a:blip r:embed="rId4"/>
          <a:stretch>
            <a:fillRect/>
          </a:stretch>
        </p:blipFill>
        <p:spPr>
          <a:xfrm>
            <a:off x="5033013" y="2588307"/>
            <a:ext cx="2928508" cy="3642043"/>
          </a:xfrm>
          <a:prstGeom prst="rect">
            <a:avLst/>
          </a:prstGeom>
        </p:spPr>
      </p:pic>
    </p:spTree>
    <p:extLst>
      <p:ext uri="{BB962C8B-B14F-4D97-AF65-F5344CB8AC3E}">
        <p14:creationId xmlns:p14="http://schemas.microsoft.com/office/powerpoint/2010/main" val="745046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21933" y="111510"/>
            <a:ext cx="9685867" cy="1346897"/>
          </a:xfrm>
        </p:spPr>
        <p:txBody>
          <a:bodyPr/>
          <a:lstStyle/>
          <a:p>
            <a:r>
              <a:rPr lang="es-MX" dirty="0"/>
              <a:t>Pruebas y Resultados: Visión Artificial</a:t>
            </a:r>
            <a:endParaRPr lang="es-MX" sz="32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3" name="Tabla 2">
            <a:extLst>
              <a:ext uri="{FF2B5EF4-FFF2-40B4-BE49-F238E27FC236}">
                <a16:creationId xmlns:a16="http://schemas.microsoft.com/office/drawing/2014/main" id="{D3E8ECF8-CA93-4C0D-9C20-3AEF24EC04D2}"/>
              </a:ext>
            </a:extLst>
          </p:cNvPr>
          <p:cNvGraphicFramePr>
            <a:graphicFrameLocks noGrp="1"/>
          </p:cNvGraphicFramePr>
          <p:nvPr>
            <p:extLst>
              <p:ext uri="{D42A27DB-BD31-4B8C-83A1-F6EECF244321}">
                <p14:modId xmlns:p14="http://schemas.microsoft.com/office/powerpoint/2010/main" val="3922055472"/>
              </p:ext>
            </p:extLst>
          </p:nvPr>
        </p:nvGraphicFramePr>
        <p:xfrm>
          <a:off x="2347213" y="1671247"/>
          <a:ext cx="6092099" cy="632524"/>
        </p:xfrm>
        <a:graphic>
          <a:graphicData uri="http://schemas.openxmlformats.org/drawingml/2006/table">
            <a:tbl>
              <a:tblPr firstRow="1" firstCol="1" bandRow="1">
                <a:tableStyleId>{5C22544A-7EE6-4342-B048-85BDC9FD1C3A}</a:tableStyleId>
              </a:tblPr>
              <a:tblGrid>
                <a:gridCol w="2433671">
                  <a:extLst>
                    <a:ext uri="{9D8B030D-6E8A-4147-A177-3AD203B41FA5}">
                      <a16:colId xmlns:a16="http://schemas.microsoft.com/office/drawing/2014/main" val="2679905574"/>
                    </a:ext>
                  </a:extLst>
                </a:gridCol>
                <a:gridCol w="1829214">
                  <a:extLst>
                    <a:ext uri="{9D8B030D-6E8A-4147-A177-3AD203B41FA5}">
                      <a16:colId xmlns:a16="http://schemas.microsoft.com/office/drawing/2014/main" val="2883080928"/>
                    </a:ext>
                  </a:extLst>
                </a:gridCol>
                <a:gridCol w="1829214">
                  <a:extLst>
                    <a:ext uri="{9D8B030D-6E8A-4147-A177-3AD203B41FA5}">
                      <a16:colId xmlns:a16="http://schemas.microsoft.com/office/drawing/2014/main" val="3773795380"/>
                    </a:ext>
                  </a:extLst>
                </a:gridCol>
              </a:tblGrid>
              <a:tr h="407035">
                <a:tc>
                  <a:txBody>
                    <a:bodyPr/>
                    <a:lstStyle/>
                    <a:p>
                      <a:pPr algn="ctr">
                        <a:lnSpc>
                          <a:spcPct val="150000"/>
                        </a:lnSpc>
                        <a:spcAft>
                          <a:spcPts val="800"/>
                        </a:spcAft>
                      </a:pPr>
                      <a:r>
                        <a:rPr lang="es-EC"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YOLO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SSD MobileNet</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5674336"/>
                  </a:ext>
                </a:extLst>
              </a:tr>
              <a:tr h="36830">
                <a:tc>
                  <a:txBody>
                    <a:bodyPr/>
                    <a:lstStyle/>
                    <a:p>
                      <a:pPr algn="ctr">
                        <a:lnSpc>
                          <a:spcPct val="150000"/>
                        </a:lnSpc>
                        <a:spcAft>
                          <a:spcPts val="800"/>
                        </a:spcAft>
                      </a:pPr>
                      <a:r>
                        <a:rPr lang="es-EC" sz="1100">
                          <a:effectLst/>
                        </a:rPr>
                        <a:t>FPS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11</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35</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70616"/>
                  </a:ext>
                </a:extLst>
              </a:tr>
            </a:tbl>
          </a:graphicData>
        </a:graphic>
      </p:graphicFrame>
      <p:graphicFrame>
        <p:nvGraphicFramePr>
          <p:cNvPr id="4" name="Tabla 3">
            <a:extLst>
              <a:ext uri="{FF2B5EF4-FFF2-40B4-BE49-F238E27FC236}">
                <a16:creationId xmlns:a16="http://schemas.microsoft.com/office/drawing/2014/main" id="{7D891ECE-7D91-4C04-9218-5B821571279D}"/>
              </a:ext>
            </a:extLst>
          </p:cNvPr>
          <p:cNvGraphicFramePr>
            <a:graphicFrameLocks noGrp="1"/>
          </p:cNvGraphicFramePr>
          <p:nvPr>
            <p:extLst>
              <p:ext uri="{D42A27DB-BD31-4B8C-83A1-F6EECF244321}">
                <p14:modId xmlns:p14="http://schemas.microsoft.com/office/powerpoint/2010/main" val="3902111054"/>
              </p:ext>
            </p:extLst>
          </p:nvPr>
        </p:nvGraphicFramePr>
        <p:xfrm>
          <a:off x="2347214" y="4650326"/>
          <a:ext cx="6092099" cy="632524"/>
        </p:xfrm>
        <a:graphic>
          <a:graphicData uri="http://schemas.openxmlformats.org/drawingml/2006/table">
            <a:tbl>
              <a:tblPr firstRow="1" firstCol="1" bandRow="1">
                <a:tableStyleId>{5C22544A-7EE6-4342-B048-85BDC9FD1C3A}</a:tableStyleId>
              </a:tblPr>
              <a:tblGrid>
                <a:gridCol w="2433671">
                  <a:extLst>
                    <a:ext uri="{9D8B030D-6E8A-4147-A177-3AD203B41FA5}">
                      <a16:colId xmlns:a16="http://schemas.microsoft.com/office/drawing/2014/main" val="880996115"/>
                    </a:ext>
                  </a:extLst>
                </a:gridCol>
                <a:gridCol w="1829214">
                  <a:extLst>
                    <a:ext uri="{9D8B030D-6E8A-4147-A177-3AD203B41FA5}">
                      <a16:colId xmlns:a16="http://schemas.microsoft.com/office/drawing/2014/main" val="4279627531"/>
                    </a:ext>
                  </a:extLst>
                </a:gridCol>
                <a:gridCol w="1829214">
                  <a:extLst>
                    <a:ext uri="{9D8B030D-6E8A-4147-A177-3AD203B41FA5}">
                      <a16:colId xmlns:a16="http://schemas.microsoft.com/office/drawing/2014/main" val="2917487313"/>
                    </a:ext>
                  </a:extLst>
                </a:gridCol>
              </a:tblGrid>
              <a:tr h="407035">
                <a:tc>
                  <a:txBody>
                    <a:bodyPr/>
                    <a:lstStyle/>
                    <a:p>
                      <a:pPr algn="ctr">
                        <a:lnSpc>
                          <a:spcPct val="150000"/>
                        </a:lnSpc>
                        <a:spcAft>
                          <a:spcPts val="800"/>
                        </a:spcAft>
                      </a:pPr>
                      <a:r>
                        <a:rPr lang="es-EC" sz="11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YOLO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SSD MobileNet</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4967323"/>
                  </a:ext>
                </a:extLst>
              </a:tr>
              <a:tr h="36830">
                <a:tc>
                  <a:txBody>
                    <a:bodyPr/>
                    <a:lstStyle/>
                    <a:p>
                      <a:pPr algn="ctr">
                        <a:lnSpc>
                          <a:spcPct val="150000"/>
                        </a:lnSpc>
                        <a:spcAft>
                          <a:spcPts val="800"/>
                        </a:spcAft>
                      </a:pPr>
                      <a:r>
                        <a:rPr lang="es-EC" sz="1100">
                          <a:effectLst/>
                        </a:rPr>
                        <a:t>mAP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0.98</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rPr>
                        <a:t>0.675</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976884"/>
                  </a:ext>
                </a:extLst>
              </a:tr>
            </a:tbl>
          </a:graphicData>
        </a:graphic>
      </p:graphicFrame>
      <p:pic>
        <p:nvPicPr>
          <p:cNvPr id="21510" name="Picture 6" descr="YOLO: Real-Time Object Detection">
            <a:extLst>
              <a:ext uri="{FF2B5EF4-FFF2-40B4-BE49-F238E27FC236}">
                <a16:creationId xmlns:a16="http://schemas.microsoft.com/office/drawing/2014/main" id="{91B64A1E-BFD2-4D25-89D3-7F35E09AD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333" y="2516611"/>
            <a:ext cx="3363749" cy="1786116"/>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4BC80CF-FAD7-4FAC-BC7D-BF7E088F5142}"/>
              </a:ext>
            </a:extLst>
          </p:cNvPr>
          <p:cNvSpPr txBox="1"/>
          <p:nvPr/>
        </p:nvSpPr>
        <p:spPr>
          <a:xfrm>
            <a:off x="4518467" y="3804962"/>
            <a:ext cx="1950067"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Prueba de </a:t>
            </a:r>
            <a:r>
              <a:rPr lang="es-EC" sz="1800" b="1" dirty="0" err="1">
                <a:effectLst/>
                <a:latin typeface="Arial" panose="020B0604020202020204" pitchFamily="34" charset="0"/>
                <a:ea typeface="Calibri" panose="020F0502020204030204" pitchFamily="34" charset="0"/>
                <a:cs typeface="Times New Roman" panose="02020603050405020304" pitchFamily="18" charset="0"/>
              </a:rPr>
              <a:t>mAP</a:t>
            </a:r>
            <a:endParaRPr lang="es-EC" sz="18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id="{0E45E0FA-6920-47D5-AD79-401983667DF5}"/>
              </a:ext>
            </a:extLst>
          </p:cNvPr>
          <p:cNvSpPr txBox="1"/>
          <p:nvPr/>
        </p:nvSpPr>
        <p:spPr>
          <a:xfrm>
            <a:off x="4518467" y="1035124"/>
            <a:ext cx="2373400"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Prueba de YOLO</a:t>
            </a:r>
          </a:p>
        </p:txBody>
      </p:sp>
    </p:spTree>
    <p:extLst>
      <p:ext uri="{BB962C8B-B14F-4D97-AF65-F5344CB8AC3E}">
        <p14:creationId xmlns:p14="http://schemas.microsoft.com/office/powerpoint/2010/main" val="2397599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38866" y="0"/>
            <a:ext cx="9685867" cy="862157"/>
          </a:xfrm>
        </p:spPr>
        <p:txBody>
          <a:bodyPr/>
          <a:lstStyle/>
          <a:p>
            <a:r>
              <a:rPr lang="es-MX" dirty="0"/>
              <a:t>Pruebas y Resultados: Visión Artificial</a:t>
            </a:r>
            <a:endParaRPr lang="es-MX" sz="32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graphicFrame>
        <p:nvGraphicFramePr>
          <p:cNvPr id="5" name="Tabla 4">
            <a:extLst>
              <a:ext uri="{FF2B5EF4-FFF2-40B4-BE49-F238E27FC236}">
                <a16:creationId xmlns:a16="http://schemas.microsoft.com/office/drawing/2014/main" id="{3EFA69FC-E4DD-4144-BB00-DB5A4477CCE5}"/>
              </a:ext>
            </a:extLst>
          </p:cNvPr>
          <p:cNvGraphicFramePr>
            <a:graphicFrameLocks noGrp="1"/>
          </p:cNvGraphicFramePr>
          <p:nvPr>
            <p:extLst>
              <p:ext uri="{D42A27DB-BD31-4B8C-83A1-F6EECF244321}">
                <p14:modId xmlns:p14="http://schemas.microsoft.com/office/powerpoint/2010/main" val="2459293049"/>
              </p:ext>
            </p:extLst>
          </p:nvPr>
        </p:nvGraphicFramePr>
        <p:xfrm>
          <a:off x="2601560" y="862157"/>
          <a:ext cx="4180239" cy="5412439"/>
        </p:xfrm>
        <a:graphic>
          <a:graphicData uri="http://schemas.openxmlformats.org/drawingml/2006/table">
            <a:tbl>
              <a:tblPr firstRow="1" firstCol="1" bandRow="1">
                <a:tableStyleId>{5C22544A-7EE6-4342-B048-85BDC9FD1C3A}</a:tableStyleId>
              </a:tblPr>
              <a:tblGrid>
                <a:gridCol w="597052">
                  <a:extLst>
                    <a:ext uri="{9D8B030D-6E8A-4147-A177-3AD203B41FA5}">
                      <a16:colId xmlns:a16="http://schemas.microsoft.com/office/drawing/2014/main" val="2593274410"/>
                    </a:ext>
                  </a:extLst>
                </a:gridCol>
                <a:gridCol w="792133">
                  <a:extLst>
                    <a:ext uri="{9D8B030D-6E8A-4147-A177-3AD203B41FA5}">
                      <a16:colId xmlns:a16="http://schemas.microsoft.com/office/drawing/2014/main" val="926120693"/>
                    </a:ext>
                  </a:extLst>
                </a:gridCol>
                <a:gridCol w="595740">
                  <a:extLst>
                    <a:ext uri="{9D8B030D-6E8A-4147-A177-3AD203B41FA5}">
                      <a16:colId xmlns:a16="http://schemas.microsoft.com/office/drawing/2014/main" val="3022101443"/>
                    </a:ext>
                  </a:extLst>
                </a:gridCol>
                <a:gridCol w="601426">
                  <a:extLst>
                    <a:ext uri="{9D8B030D-6E8A-4147-A177-3AD203B41FA5}">
                      <a16:colId xmlns:a16="http://schemas.microsoft.com/office/drawing/2014/main" val="1910493758"/>
                    </a:ext>
                  </a:extLst>
                </a:gridCol>
                <a:gridCol w="796944">
                  <a:extLst>
                    <a:ext uri="{9D8B030D-6E8A-4147-A177-3AD203B41FA5}">
                      <a16:colId xmlns:a16="http://schemas.microsoft.com/office/drawing/2014/main" val="1997456228"/>
                    </a:ext>
                  </a:extLst>
                </a:gridCol>
                <a:gridCol w="796944">
                  <a:extLst>
                    <a:ext uri="{9D8B030D-6E8A-4147-A177-3AD203B41FA5}">
                      <a16:colId xmlns:a16="http://schemas.microsoft.com/office/drawing/2014/main" val="4120952533"/>
                    </a:ext>
                  </a:extLst>
                </a:gridCol>
              </a:tblGrid>
              <a:tr h="327788">
                <a:tc>
                  <a:txBody>
                    <a:bodyPr/>
                    <a:lstStyle/>
                    <a:p>
                      <a:pPr algn="ctr">
                        <a:lnSpc>
                          <a:spcPct val="150000"/>
                        </a:lnSpc>
                        <a:spcAft>
                          <a:spcPts val="800"/>
                        </a:spcAft>
                      </a:pPr>
                      <a:r>
                        <a:rPr lang="es-EC" sz="800">
                          <a:effectLst/>
                        </a:rPr>
                        <a:t>Fruta</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Nro</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Eje x</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Eje y</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Vista Fruta</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 de Detección</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086258987"/>
                  </a:ext>
                </a:extLst>
              </a:tr>
              <a:tr h="154577">
                <a:tc rowSpan="10">
                  <a:txBody>
                    <a:bodyPr/>
                    <a:lstStyle/>
                    <a:p>
                      <a:pPr algn="ctr">
                        <a:lnSpc>
                          <a:spcPct val="150000"/>
                        </a:lnSpc>
                        <a:spcAft>
                          <a:spcPts val="800"/>
                        </a:spcAft>
                      </a:pPr>
                      <a:r>
                        <a:rPr lang="es-EC" sz="800" dirty="0">
                          <a:effectLst/>
                        </a:rPr>
                        <a:t>Manzana</a:t>
                      </a:r>
                      <a:endParaRPr lang="es-419" sz="800" dirty="0">
                        <a:effectLst/>
                      </a:endParaRPr>
                    </a:p>
                    <a:p>
                      <a:pPr algn="ctr">
                        <a:lnSpc>
                          <a:spcPct val="150000"/>
                        </a:lnSpc>
                        <a:spcAft>
                          <a:spcPts val="800"/>
                        </a:spcAft>
                      </a:pPr>
                      <a:r>
                        <a:rPr lang="es-EC" sz="800" dirty="0">
                          <a:effectLst/>
                        </a:rPr>
                        <a:t> </a:t>
                      </a:r>
                      <a:endParaRPr lang="es-419"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77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023384645"/>
                  </a:ext>
                </a:extLst>
              </a:tr>
              <a:tr h="154577">
                <a:tc vMerge="1">
                  <a:txBody>
                    <a:bodyPr/>
                    <a:lstStyle/>
                    <a:p>
                      <a:endParaRPr lang="es-419"/>
                    </a:p>
                  </a:txBody>
                  <a:tcPr/>
                </a:tc>
                <a:tc>
                  <a:txBody>
                    <a:bodyPr/>
                    <a:lstStyle/>
                    <a:p>
                      <a:pPr algn="ctr">
                        <a:lnSpc>
                          <a:spcPct val="150000"/>
                        </a:lnSpc>
                        <a:spcAft>
                          <a:spcPts val="800"/>
                        </a:spcAft>
                      </a:pPr>
                      <a:r>
                        <a:rPr lang="es-EC"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76</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237327071"/>
                  </a:ext>
                </a:extLst>
              </a:tr>
              <a:tr h="154577">
                <a:tc vMerge="1">
                  <a:txBody>
                    <a:bodyPr/>
                    <a:lstStyle/>
                    <a:p>
                      <a:endParaRPr lang="es-419"/>
                    </a:p>
                  </a:txBody>
                  <a:tcPr/>
                </a:tc>
                <a:tc>
                  <a:txBody>
                    <a:bodyPr/>
                    <a:lstStyle/>
                    <a:p>
                      <a:pPr algn="ctr">
                        <a:lnSpc>
                          <a:spcPct val="150000"/>
                        </a:lnSpc>
                        <a:spcAft>
                          <a:spcPts val="800"/>
                        </a:spcAft>
                      </a:pPr>
                      <a:r>
                        <a:rPr lang="es-EC"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70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23303223"/>
                  </a:ext>
                </a:extLst>
              </a:tr>
              <a:tr h="154577">
                <a:tc vMerge="1">
                  <a:txBody>
                    <a:bodyPr/>
                    <a:lstStyle/>
                    <a:p>
                      <a:endParaRPr lang="es-419"/>
                    </a:p>
                  </a:txBody>
                  <a:tcPr/>
                </a:tc>
                <a:tc>
                  <a:txBody>
                    <a:bodyPr/>
                    <a:lstStyle/>
                    <a:p>
                      <a:pPr algn="ctr">
                        <a:lnSpc>
                          <a:spcPct val="150000"/>
                        </a:lnSpc>
                        <a:spcAft>
                          <a:spcPts val="800"/>
                        </a:spcAft>
                      </a:pPr>
                      <a:r>
                        <a:rPr lang="es-EC" sz="800">
                          <a:effectLst/>
                        </a:rPr>
                        <a:t>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994551779"/>
                  </a:ext>
                </a:extLst>
              </a:tr>
              <a:tr h="154577">
                <a:tc vMerge="1">
                  <a:txBody>
                    <a:bodyPr/>
                    <a:lstStyle/>
                    <a:p>
                      <a:endParaRPr lang="es-419"/>
                    </a:p>
                  </a:txBody>
                  <a:tcPr/>
                </a:tc>
                <a:tc>
                  <a:txBody>
                    <a:bodyPr/>
                    <a:lstStyle/>
                    <a:p>
                      <a:pPr algn="ctr">
                        <a:lnSpc>
                          <a:spcPct val="150000"/>
                        </a:lnSpc>
                        <a:spcAft>
                          <a:spcPts val="800"/>
                        </a:spcAft>
                      </a:pPr>
                      <a:r>
                        <a:rPr lang="es-EC" sz="800">
                          <a:effectLst/>
                        </a:rPr>
                        <a:t>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78</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067238895"/>
                  </a:ext>
                </a:extLst>
              </a:tr>
              <a:tr h="154577">
                <a:tc vMerge="1">
                  <a:txBody>
                    <a:bodyPr/>
                    <a:lstStyle/>
                    <a:p>
                      <a:endParaRPr lang="es-419"/>
                    </a:p>
                  </a:txBody>
                  <a:tcPr/>
                </a:tc>
                <a:tc>
                  <a:txBody>
                    <a:bodyPr/>
                    <a:lstStyle/>
                    <a:p>
                      <a:pPr algn="ctr">
                        <a:lnSpc>
                          <a:spcPct val="150000"/>
                        </a:lnSpc>
                        <a:spcAft>
                          <a:spcPts val="800"/>
                        </a:spcAft>
                      </a:pPr>
                      <a:r>
                        <a:rPr lang="es-EC" sz="800">
                          <a:effectLst/>
                        </a:rPr>
                        <a:t>6</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539134483"/>
                  </a:ext>
                </a:extLst>
              </a:tr>
              <a:tr h="154577">
                <a:tc vMerge="1">
                  <a:txBody>
                    <a:bodyPr/>
                    <a:lstStyle/>
                    <a:p>
                      <a:endParaRPr lang="es-419"/>
                    </a:p>
                  </a:txBody>
                  <a:tcPr/>
                </a:tc>
                <a:tc>
                  <a:txBody>
                    <a:bodyPr/>
                    <a:lstStyle/>
                    <a:p>
                      <a:pPr algn="ctr">
                        <a:lnSpc>
                          <a:spcPct val="150000"/>
                        </a:lnSpc>
                        <a:spcAft>
                          <a:spcPts val="800"/>
                        </a:spcAft>
                      </a:pPr>
                      <a:r>
                        <a:rPr lang="es-EC" sz="800">
                          <a:effectLst/>
                        </a:rPr>
                        <a:t>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860357635"/>
                  </a:ext>
                </a:extLst>
              </a:tr>
              <a:tr h="154577">
                <a:tc vMerge="1">
                  <a:txBody>
                    <a:bodyPr/>
                    <a:lstStyle/>
                    <a:p>
                      <a:endParaRPr lang="es-419"/>
                    </a:p>
                  </a:txBody>
                  <a:tcPr/>
                </a:tc>
                <a:tc>
                  <a:txBody>
                    <a:bodyPr/>
                    <a:lstStyle/>
                    <a:p>
                      <a:pPr algn="ctr">
                        <a:lnSpc>
                          <a:spcPct val="150000"/>
                        </a:lnSpc>
                        <a:spcAft>
                          <a:spcPts val="800"/>
                        </a:spcAft>
                      </a:pPr>
                      <a:r>
                        <a:rPr lang="es-EC" sz="800">
                          <a:effectLst/>
                        </a:rPr>
                        <a:t>8</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412592835"/>
                  </a:ext>
                </a:extLst>
              </a:tr>
              <a:tr h="154577">
                <a:tc vMerge="1">
                  <a:txBody>
                    <a:bodyPr/>
                    <a:lstStyle/>
                    <a:p>
                      <a:endParaRPr lang="es-419"/>
                    </a:p>
                  </a:txBody>
                  <a:tcPr/>
                </a:tc>
                <a:tc>
                  <a:txBody>
                    <a:bodyPr/>
                    <a:lstStyle/>
                    <a:p>
                      <a:pPr algn="ctr">
                        <a:lnSpc>
                          <a:spcPct val="150000"/>
                        </a:lnSpc>
                        <a:spcAft>
                          <a:spcPts val="800"/>
                        </a:spcAft>
                      </a:pPr>
                      <a:r>
                        <a:rPr lang="es-EC" sz="800">
                          <a:effectLst/>
                        </a:rPr>
                        <a:t>9</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463455897"/>
                  </a:ext>
                </a:extLst>
              </a:tr>
              <a:tr h="154577">
                <a:tc vMerge="1">
                  <a:txBody>
                    <a:bodyPr/>
                    <a:lstStyle/>
                    <a:p>
                      <a:endParaRPr lang="es-419"/>
                    </a:p>
                  </a:txBody>
                  <a:tcPr/>
                </a:tc>
                <a:tc gridSpan="4">
                  <a:txBody>
                    <a:bodyPr/>
                    <a:lstStyle/>
                    <a:p>
                      <a:pPr algn="ctr">
                        <a:lnSpc>
                          <a:spcPct val="150000"/>
                        </a:lnSpc>
                        <a:spcAft>
                          <a:spcPts val="800"/>
                        </a:spcAft>
                      </a:pPr>
                      <a:r>
                        <a:rPr lang="es-EC" sz="800">
                          <a:effectLst/>
                        </a:rPr>
                        <a:t>Promedio en Manzana</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tc>
                  <a:txBody>
                    <a:bodyPr/>
                    <a:lstStyle/>
                    <a:p>
                      <a:pPr algn="ctr">
                        <a:lnSpc>
                          <a:spcPct val="150000"/>
                        </a:lnSpc>
                        <a:spcAft>
                          <a:spcPts val="800"/>
                        </a:spcAft>
                      </a:pPr>
                      <a:r>
                        <a:rPr lang="es-EC" sz="800">
                          <a:effectLst/>
                        </a:rPr>
                        <a:t>80.67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485377076"/>
                  </a:ext>
                </a:extLst>
              </a:tr>
              <a:tr h="154577">
                <a:tc rowSpan="10">
                  <a:txBody>
                    <a:bodyPr/>
                    <a:lstStyle/>
                    <a:p>
                      <a:pPr algn="ctr">
                        <a:lnSpc>
                          <a:spcPct val="150000"/>
                        </a:lnSpc>
                        <a:spcAft>
                          <a:spcPts val="800"/>
                        </a:spcAft>
                      </a:pPr>
                      <a:r>
                        <a:rPr lang="es-EC" sz="800">
                          <a:effectLst/>
                        </a:rPr>
                        <a:t>Pera</a:t>
                      </a:r>
                      <a:endParaRPr lang="es-419" sz="800">
                        <a:effectLst/>
                      </a:endParaRPr>
                    </a:p>
                    <a:p>
                      <a:pPr algn="ctr">
                        <a:lnSpc>
                          <a:spcPct val="150000"/>
                        </a:lnSpc>
                        <a:spcAft>
                          <a:spcPts val="800"/>
                        </a:spcAft>
                      </a:pPr>
                      <a:r>
                        <a:rPr lang="es-EC" sz="800">
                          <a:effectLst/>
                        </a:rPr>
                        <a:t> </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472167224"/>
                  </a:ext>
                </a:extLst>
              </a:tr>
              <a:tr h="154577">
                <a:tc vMerge="1">
                  <a:txBody>
                    <a:bodyPr/>
                    <a:lstStyle/>
                    <a:p>
                      <a:endParaRPr lang="es-419"/>
                    </a:p>
                  </a:txBody>
                  <a:tcPr/>
                </a:tc>
                <a:tc>
                  <a:txBody>
                    <a:bodyPr/>
                    <a:lstStyle/>
                    <a:p>
                      <a:pPr algn="ctr">
                        <a:lnSpc>
                          <a:spcPct val="150000"/>
                        </a:lnSpc>
                        <a:spcAft>
                          <a:spcPts val="800"/>
                        </a:spcAft>
                      </a:pPr>
                      <a:r>
                        <a:rPr lang="es-EC"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61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512092899"/>
                  </a:ext>
                </a:extLst>
              </a:tr>
              <a:tr h="154577">
                <a:tc vMerge="1">
                  <a:txBody>
                    <a:bodyPr/>
                    <a:lstStyle/>
                    <a:p>
                      <a:endParaRPr lang="es-419"/>
                    </a:p>
                  </a:txBody>
                  <a:tcPr/>
                </a:tc>
                <a:tc>
                  <a:txBody>
                    <a:bodyPr/>
                    <a:lstStyle/>
                    <a:p>
                      <a:pPr algn="ctr">
                        <a:lnSpc>
                          <a:spcPct val="150000"/>
                        </a:lnSpc>
                        <a:spcAft>
                          <a:spcPts val="800"/>
                        </a:spcAft>
                      </a:pPr>
                      <a:r>
                        <a:rPr lang="es-EC"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70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75888712"/>
                  </a:ext>
                </a:extLst>
              </a:tr>
              <a:tr h="154577">
                <a:tc vMerge="1">
                  <a:txBody>
                    <a:bodyPr/>
                    <a:lstStyle/>
                    <a:p>
                      <a:endParaRPr lang="es-419"/>
                    </a:p>
                  </a:txBody>
                  <a:tcPr/>
                </a:tc>
                <a:tc>
                  <a:txBody>
                    <a:bodyPr/>
                    <a:lstStyle/>
                    <a:p>
                      <a:pPr algn="ctr">
                        <a:lnSpc>
                          <a:spcPct val="150000"/>
                        </a:lnSpc>
                        <a:spcAft>
                          <a:spcPts val="800"/>
                        </a:spcAft>
                      </a:pPr>
                      <a:r>
                        <a:rPr lang="es-EC" sz="800">
                          <a:effectLst/>
                        </a:rPr>
                        <a:t>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60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762164926"/>
                  </a:ext>
                </a:extLst>
              </a:tr>
              <a:tr h="154577">
                <a:tc vMerge="1">
                  <a:txBody>
                    <a:bodyPr/>
                    <a:lstStyle/>
                    <a:p>
                      <a:endParaRPr lang="es-419"/>
                    </a:p>
                  </a:txBody>
                  <a:tcPr/>
                </a:tc>
                <a:tc>
                  <a:txBody>
                    <a:bodyPr/>
                    <a:lstStyle/>
                    <a:p>
                      <a:pPr algn="ctr">
                        <a:lnSpc>
                          <a:spcPct val="150000"/>
                        </a:lnSpc>
                        <a:spcAft>
                          <a:spcPts val="800"/>
                        </a:spcAft>
                      </a:pPr>
                      <a:r>
                        <a:rPr lang="es-EC" sz="800">
                          <a:effectLst/>
                        </a:rPr>
                        <a:t>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62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646580562"/>
                  </a:ext>
                </a:extLst>
              </a:tr>
              <a:tr h="154577">
                <a:tc vMerge="1">
                  <a:txBody>
                    <a:bodyPr/>
                    <a:lstStyle/>
                    <a:p>
                      <a:endParaRPr lang="es-419"/>
                    </a:p>
                  </a:txBody>
                  <a:tcPr/>
                </a:tc>
                <a:tc>
                  <a:txBody>
                    <a:bodyPr/>
                    <a:lstStyle/>
                    <a:p>
                      <a:pPr algn="ctr">
                        <a:lnSpc>
                          <a:spcPct val="150000"/>
                        </a:lnSpc>
                        <a:spcAft>
                          <a:spcPts val="800"/>
                        </a:spcAft>
                      </a:pPr>
                      <a:r>
                        <a:rPr lang="es-EC" sz="800">
                          <a:effectLst/>
                        </a:rPr>
                        <a:t>6</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032765162"/>
                  </a:ext>
                </a:extLst>
              </a:tr>
              <a:tr h="154577">
                <a:tc vMerge="1">
                  <a:txBody>
                    <a:bodyPr/>
                    <a:lstStyle/>
                    <a:p>
                      <a:endParaRPr lang="es-419"/>
                    </a:p>
                  </a:txBody>
                  <a:tcPr/>
                </a:tc>
                <a:tc>
                  <a:txBody>
                    <a:bodyPr/>
                    <a:lstStyle/>
                    <a:p>
                      <a:pPr algn="ctr">
                        <a:lnSpc>
                          <a:spcPct val="150000"/>
                        </a:lnSpc>
                        <a:spcAft>
                          <a:spcPts val="800"/>
                        </a:spcAft>
                      </a:pPr>
                      <a:r>
                        <a:rPr lang="es-EC" sz="800">
                          <a:effectLst/>
                        </a:rPr>
                        <a:t>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65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982678083"/>
                  </a:ext>
                </a:extLst>
              </a:tr>
              <a:tr h="154577">
                <a:tc vMerge="1">
                  <a:txBody>
                    <a:bodyPr/>
                    <a:lstStyle/>
                    <a:p>
                      <a:endParaRPr lang="es-419"/>
                    </a:p>
                  </a:txBody>
                  <a:tcPr/>
                </a:tc>
                <a:tc>
                  <a:txBody>
                    <a:bodyPr/>
                    <a:lstStyle/>
                    <a:p>
                      <a:pPr algn="ctr">
                        <a:lnSpc>
                          <a:spcPct val="150000"/>
                        </a:lnSpc>
                        <a:spcAft>
                          <a:spcPts val="800"/>
                        </a:spcAft>
                      </a:pPr>
                      <a:r>
                        <a:rPr lang="es-EC" sz="800">
                          <a:effectLst/>
                        </a:rPr>
                        <a:t>8</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978911853"/>
                  </a:ext>
                </a:extLst>
              </a:tr>
              <a:tr h="154577">
                <a:tc vMerge="1">
                  <a:txBody>
                    <a:bodyPr/>
                    <a:lstStyle/>
                    <a:p>
                      <a:endParaRPr lang="es-419"/>
                    </a:p>
                  </a:txBody>
                  <a:tcPr/>
                </a:tc>
                <a:tc>
                  <a:txBody>
                    <a:bodyPr/>
                    <a:lstStyle/>
                    <a:p>
                      <a:pPr algn="ctr">
                        <a:lnSpc>
                          <a:spcPct val="150000"/>
                        </a:lnSpc>
                        <a:spcAft>
                          <a:spcPts val="800"/>
                        </a:spcAft>
                      </a:pPr>
                      <a:r>
                        <a:rPr lang="es-EC" sz="800">
                          <a:effectLst/>
                        </a:rPr>
                        <a:t>9</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60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3942454"/>
                  </a:ext>
                </a:extLst>
              </a:tr>
              <a:tr h="154577">
                <a:tc vMerge="1">
                  <a:txBody>
                    <a:bodyPr/>
                    <a:lstStyle/>
                    <a:p>
                      <a:endParaRPr lang="es-419"/>
                    </a:p>
                  </a:txBody>
                  <a:tcPr/>
                </a:tc>
                <a:tc gridSpan="4">
                  <a:txBody>
                    <a:bodyPr/>
                    <a:lstStyle/>
                    <a:p>
                      <a:pPr algn="ctr">
                        <a:lnSpc>
                          <a:spcPct val="150000"/>
                        </a:lnSpc>
                        <a:spcAft>
                          <a:spcPts val="800"/>
                        </a:spcAft>
                      </a:pPr>
                      <a:r>
                        <a:rPr lang="es-EC" sz="800">
                          <a:effectLst/>
                        </a:rPr>
                        <a:t>Promedio en Pera</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tc>
                  <a:txBody>
                    <a:bodyPr/>
                    <a:lstStyle/>
                    <a:p>
                      <a:pPr algn="ctr">
                        <a:lnSpc>
                          <a:spcPct val="150000"/>
                        </a:lnSpc>
                        <a:spcAft>
                          <a:spcPts val="800"/>
                        </a:spcAft>
                      </a:pPr>
                      <a:r>
                        <a:rPr lang="es-EC" sz="800">
                          <a:effectLst/>
                        </a:rPr>
                        <a:t>70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459248325"/>
                  </a:ext>
                </a:extLst>
              </a:tr>
              <a:tr h="154577">
                <a:tc rowSpan="10">
                  <a:txBody>
                    <a:bodyPr/>
                    <a:lstStyle/>
                    <a:p>
                      <a:pPr algn="ctr">
                        <a:lnSpc>
                          <a:spcPct val="150000"/>
                        </a:lnSpc>
                        <a:spcAft>
                          <a:spcPts val="800"/>
                        </a:spcAft>
                      </a:pPr>
                      <a:r>
                        <a:rPr lang="es-EC" sz="800">
                          <a:effectLst/>
                        </a:rPr>
                        <a:t>Granadilla</a:t>
                      </a:r>
                      <a:endParaRPr lang="es-419" sz="800">
                        <a:effectLst/>
                      </a:endParaRPr>
                    </a:p>
                    <a:p>
                      <a:pPr algn="ctr">
                        <a:lnSpc>
                          <a:spcPct val="150000"/>
                        </a:lnSpc>
                        <a:spcAft>
                          <a:spcPts val="800"/>
                        </a:spcAft>
                      </a:pPr>
                      <a:r>
                        <a:rPr lang="es-EC" sz="800">
                          <a:effectLst/>
                        </a:rPr>
                        <a:t> </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658455646"/>
                  </a:ext>
                </a:extLst>
              </a:tr>
              <a:tr h="154577">
                <a:tc vMerge="1">
                  <a:txBody>
                    <a:bodyPr/>
                    <a:lstStyle/>
                    <a:p>
                      <a:endParaRPr lang="es-419"/>
                    </a:p>
                  </a:txBody>
                  <a:tcPr/>
                </a:tc>
                <a:tc>
                  <a:txBody>
                    <a:bodyPr/>
                    <a:lstStyle/>
                    <a:p>
                      <a:pPr algn="ctr">
                        <a:lnSpc>
                          <a:spcPct val="150000"/>
                        </a:lnSpc>
                        <a:spcAft>
                          <a:spcPts val="800"/>
                        </a:spcAft>
                      </a:pPr>
                      <a:r>
                        <a:rPr lang="es-EC"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90</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868813865"/>
                  </a:ext>
                </a:extLst>
              </a:tr>
              <a:tr h="154577">
                <a:tc vMerge="1">
                  <a:txBody>
                    <a:bodyPr/>
                    <a:lstStyle/>
                    <a:p>
                      <a:endParaRPr lang="es-419"/>
                    </a:p>
                  </a:txBody>
                  <a:tcPr/>
                </a:tc>
                <a:tc>
                  <a:txBody>
                    <a:bodyPr/>
                    <a:lstStyle/>
                    <a:p>
                      <a:pPr algn="ctr">
                        <a:lnSpc>
                          <a:spcPct val="150000"/>
                        </a:lnSpc>
                        <a:spcAft>
                          <a:spcPts val="800"/>
                        </a:spcAft>
                      </a:pPr>
                      <a:r>
                        <a:rPr lang="es-EC"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F</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88</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967926352"/>
                  </a:ext>
                </a:extLst>
              </a:tr>
              <a:tr h="154577">
                <a:tc vMerge="1">
                  <a:txBody>
                    <a:bodyPr/>
                    <a:lstStyle/>
                    <a:p>
                      <a:endParaRPr lang="es-419"/>
                    </a:p>
                  </a:txBody>
                  <a:tcPr/>
                </a:tc>
                <a:tc>
                  <a:txBody>
                    <a:bodyPr/>
                    <a:lstStyle/>
                    <a:p>
                      <a:pPr algn="ctr">
                        <a:lnSpc>
                          <a:spcPct val="150000"/>
                        </a:lnSpc>
                        <a:spcAft>
                          <a:spcPts val="800"/>
                        </a:spcAft>
                      </a:pPr>
                      <a:r>
                        <a:rPr lang="es-EC" sz="800">
                          <a:effectLst/>
                        </a:rPr>
                        <a:t>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94</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033982974"/>
                  </a:ext>
                </a:extLst>
              </a:tr>
              <a:tr h="154577">
                <a:tc vMerge="1">
                  <a:txBody>
                    <a:bodyPr/>
                    <a:lstStyle/>
                    <a:p>
                      <a:endParaRPr lang="es-419"/>
                    </a:p>
                  </a:txBody>
                  <a:tcPr/>
                </a:tc>
                <a:tc>
                  <a:txBody>
                    <a:bodyPr/>
                    <a:lstStyle/>
                    <a:p>
                      <a:pPr algn="ctr">
                        <a:lnSpc>
                          <a:spcPct val="150000"/>
                        </a:lnSpc>
                        <a:spcAft>
                          <a:spcPts val="800"/>
                        </a:spcAft>
                      </a:pPr>
                      <a:r>
                        <a:rPr lang="es-EC" sz="800">
                          <a:effectLst/>
                        </a:rPr>
                        <a:t>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218460362"/>
                  </a:ext>
                </a:extLst>
              </a:tr>
              <a:tr h="154577">
                <a:tc vMerge="1">
                  <a:txBody>
                    <a:bodyPr/>
                    <a:lstStyle/>
                    <a:p>
                      <a:endParaRPr lang="es-419"/>
                    </a:p>
                  </a:txBody>
                  <a:tcPr/>
                </a:tc>
                <a:tc>
                  <a:txBody>
                    <a:bodyPr/>
                    <a:lstStyle/>
                    <a:p>
                      <a:pPr algn="ctr">
                        <a:lnSpc>
                          <a:spcPct val="150000"/>
                        </a:lnSpc>
                        <a:spcAft>
                          <a:spcPts val="800"/>
                        </a:spcAft>
                      </a:pPr>
                      <a:r>
                        <a:rPr lang="es-EC" sz="800">
                          <a:effectLst/>
                        </a:rPr>
                        <a:t>6</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M</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86</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082537823"/>
                  </a:ext>
                </a:extLst>
              </a:tr>
              <a:tr h="154577">
                <a:tc vMerge="1">
                  <a:txBody>
                    <a:bodyPr/>
                    <a:lstStyle/>
                    <a:p>
                      <a:endParaRPr lang="es-419"/>
                    </a:p>
                  </a:txBody>
                  <a:tcPr/>
                </a:tc>
                <a:tc>
                  <a:txBody>
                    <a:bodyPr/>
                    <a:lstStyle/>
                    <a:p>
                      <a:pPr algn="ctr">
                        <a:lnSpc>
                          <a:spcPct val="150000"/>
                        </a:lnSpc>
                        <a:spcAft>
                          <a:spcPts val="800"/>
                        </a:spcAft>
                      </a:pPr>
                      <a:r>
                        <a:rPr lang="es-EC" sz="800">
                          <a:effectLst/>
                        </a:rPr>
                        <a:t>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D</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85</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1745691119"/>
                  </a:ext>
                </a:extLst>
              </a:tr>
              <a:tr h="154577">
                <a:tc vMerge="1">
                  <a:txBody>
                    <a:bodyPr/>
                    <a:lstStyle/>
                    <a:p>
                      <a:endParaRPr lang="es-419"/>
                    </a:p>
                  </a:txBody>
                  <a:tcPr/>
                </a:tc>
                <a:tc>
                  <a:txBody>
                    <a:bodyPr/>
                    <a:lstStyle/>
                    <a:p>
                      <a:pPr algn="ctr">
                        <a:lnSpc>
                          <a:spcPct val="150000"/>
                        </a:lnSpc>
                        <a:spcAft>
                          <a:spcPts val="800"/>
                        </a:spcAft>
                      </a:pPr>
                      <a:r>
                        <a:rPr lang="es-EC" sz="800">
                          <a:effectLst/>
                        </a:rPr>
                        <a:t>8</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C</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91</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637292227"/>
                  </a:ext>
                </a:extLst>
              </a:tr>
              <a:tr h="154577">
                <a:tc vMerge="1">
                  <a:txBody>
                    <a:bodyPr/>
                    <a:lstStyle/>
                    <a:p>
                      <a:endParaRPr lang="es-419"/>
                    </a:p>
                  </a:txBody>
                  <a:tcPr/>
                </a:tc>
                <a:tc>
                  <a:txBody>
                    <a:bodyPr/>
                    <a:lstStyle/>
                    <a:p>
                      <a:pPr algn="ctr">
                        <a:lnSpc>
                          <a:spcPct val="150000"/>
                        </a:lnSpc>
                        <a:spcAft>
                          <a:spcPts val="800"/>
                        </a:spcAft>
                      </a:pPr>
                      <a:r>
                        <a:rPr lang="es-EC" sz="800">
                          <a:effectLst/>
                        </a:rPr>
                        <a:t>9</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P</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I</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n-US" sz="800">
                          <a:effectLst/>
                        </a:rPr>
                        <a:t>2</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a:txBody>
                    <a:bodyPr/>
                    <a:lstStyle/>
                    <a:p>
                      <a:pPr algn="ctr">
                        <a:lnSpc>
                          <a:spcPct val="150000"/>
                        </a:lnSpc>
                        <a:spcAft>
                          <a:spcPts val="800"/>
                        </a:spcAft>
                      </a:pPr>
                      <a:r>
                        <a:rPr lang="es-EC" sz="800">
                          <a:effectLst/>
                        </a:rPr>
                        <a:t>83</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2180655556"/>
                  </a:ext>
                </a:extLst>
              </a:tr>
              <a:tr h="154577">
                <a:tc vMerge="1">
                  <a:txBody>
                    <a:bodyPr/>
                    <a:lstStyle/>
                    <a:p>
                      <a:endParaRPr lang="es-419"/>
                    </a:p>
                  </a:txBody>
                  <a:tcPr/>
                </a:tc>
                <a:tc gridSpan="4">
                  <a:txBody>
                    <a:bodyPr/>
                    <a:lstStyle/>
                    <a:p>
                      <a:pPr algn="ctr">
                        <a:lnSpc>
                          <a:spcPct val="150000"/>
                        </a:lnSpc>
                        <a:spcAft>
                          <a:spcPts val="800"/>
                        </a:spcAft>
                      </a:pPr>
                      <a:r>
                        <a:rPr lang="es-EC" sz="800">
                          <a:effectLst/>
                        </a:rPr>
                        <a:t>Promedio en Granadilla</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tc>
                  <a:txBody>
                    <a:bodyPr/>
                    <a:lstStyle/>
                    <a:p>
                      <a:pPr algn="ctr">
                        <a:lnSpc>
                          <a:spcPct val="150000"/>
                        </a:lnSpc>
                        <a:spcAft>
                          <a:spcPts val="800"/>
                        </a:spcAft>
                      </a:pPr>
                      <a:r>
                        <a:rPr lang="es-EC" sz="800">
                          <a:effectLst/>
                        </a:rPr>
                        <a:t>87.67</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3428184320"/>
                  </a:ext>
                </a:extLst>
              </a:tr>
              <a:tr h="154577">
                <a:tc gridSpan="5">
                  <a:txBody>
                    <a:bodyPr/>
                    <a:lstStyle/>
                    <a:p>
                      <a:pPr algn="ctr">
                        <a:lnSpc>
                          <a:spcPct val="150000"/>
                        </a:lnSpc>
                        <a:spcAft>
                          <a:spcPts val="800"/>
                        </a:spcAft>
                      </a:pPr>
                      <a:r>
                        <a:rPr lang="es-EC" sz="800">
                          <a:effectLst/>
                        </a:rPr>
                        <a:t>PROMEDIO GENERAL</a:t>
                      </a:r>
                      <a:endParaRPr lang="es-419" sz="80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tc hMerge="1">
                  <a:txBody>
                    <a:bodyPr/>
                    <a:lstStyle/>
                    <a:p>
                      <a:endParaRPr lang="es-419"/>
                    </a:p>
                  </a:txBody>
                  <a:tcPr/>
                </a:tc>
                <a:tc hMerge="1">
                  <a:txBody>
                    <a:bodyPr/>
                    <a:lstStyle/>
                    <a:p>
                      <a:endParaRPr lang="es-419"/>
                    </a:p>
                  </a:txBody>
                  <a:tcPr/>
                </a:tc>
                <a:tc hMerge="1">
                  <a:txBody>
                    <a:bodyPr/>
                    <a:lstStyle/>
                    <a:p>
                      <a:endParaRPr lang="es-419"/>
                    </a:p>
                  </a:txBody>
                  <a:tcPr/>
                </a:tc>
                <a:tc hMerge="1">
                  <a:txBody>
                    <a:bodyPr/>
                    <a:lstStyle/>
                    <a:p>
                      <a:endParaRPr lang="es-419"/>
                    </a:p>
                  </a:txBody>
                  <a:tcPr/>
                </a:tc>
                <a:tc>
                  <a:txBody>
                    <a:bodyPr/>
                    <a:lstStyle/>
                    <a:p>
                      <a:pPr algn="ctr">
                        <a:lnSpc>
                          <a:spcPct val="150000"/>
                        </a:lnSpc>
                        <a:spcAft>
                          <a:spcPts val="800"/>
                        </a:spcAft>
                      </a:pPr>
                      <a:r>
                        <a:rPr lang="en-US" sz="800" dirty="0">
                          <a:effectLst/>
                        </a:rPr>
                        <a:t>79.44</a:t>
                      </a:r>
                      <a:endParaRPr lang="es-419"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239" marR="47239" marT="0" marB="0" anchor="ctr"/>
                </a:tc>
                <a:extLst>
                  <a:ext uri="{0D108BD9-81ED-4DB2-BD59-A6C34878D82A}">
                    <a16:rowId xmlns:a16="http://schemas.microsoft.com/office/drawing/2014/main" val="727930232"/>
                  </a:ext>
                </a:extLst>
              </a:tr>
            </a:tbl>
          </a:graphicData>
        </a:graphic>
      </p:graphicFrame>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3DC1F7A-F619-4FEE-B025-613DBABEB4A1}"/>
                  </a:ext>
                </a:extLst>
              </p:cNvPr>
              <p:cNvSpPr txBox="1"/>
              <p:nvPr/>
            </p:nvSpPr>
            <p:spPr>
              <a:xfrm>
                <a:off x="6781799" y="4913334"/>
                <a:ext cx="4688417"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419" i="1" smtClean="0">
                          <a:latin typeface="Cambria Math" panose="02040503050406030204" pitchFamily="18" charset="0"/>
                        </a:rPr>
                        <m:t>𝑅𝑒𝑛𝑑𝑖𝑚𝑖𝑒𝑛𝑡𝑜</m:t>
                      </m:r>
                      <m:r>
                        <a:rPr lang="es-419" i="0">
                          <a:latin typeface="Cambria Math" panose="02040503050406030204" pitchFamily="18" charset="0"/>
                        </a:rPr>
                        <m:t>=</m:t>
                      </m:r>
                      <m:f>
                        <m:fPr>
                          <m:ctrlPr>
                            <a:rPr lang="es-419" i="1">
                              <a:solidFill>
                                <a:srgbClr val="836967"/>
                              </a:solidFill>
                              <a:latin typeface="Cambria Math" panose="02040503050406030204" pitchFamily="18" charset="0"/>
                            </a:rPr>
                          </m:ctrlPr>
                        </m:fPr>
                        <m:num>
                          <m:r>
                            <a:rPr lang="es-419" i="0">
                              <a:latin typeface="Cambria Math" panose="02040503050406030204" pitchFamily="18" charset="0"/>
                            </a:rPr>
                            <m:t>79.44</m:t>
                          </m:r>
                        </m:num>
                        <m:den>
                          <m:r>
                            <a:rPr lang="es-419" i="0">
                              <a:latin typeface="Cambria Math" panose="02040503050406030204" pitchFamily="18" charset="0"/>
                            </a:rPr>
                            <m:t>98</m:t>
                          </m:r>
                        </m:den>
                      </m:f>
                      <m:r>
                        <a:rPr lang="es-419" i="0">
                          <a:latin typeface="Cambria Math" panose="02040503050406030204" pitchFamily="18" charset="0"/>
                        </a:rPr>
                        <m:t>=81.06</m:t>
                      </m:r>
                    </m:oMath>
                  </m:oMathPara>
                </a14:m>
                <a:endParaRPr lang="es-419" dirty="0"/>
              </a:p>
            </p:txBody>
          </p:sp>
        </mc:Choice>
        <mc:Fallback xmlns="">
          <p:sp>
            <p:nvSpPr>
              <p:cNvPr id="8" name="CuadroTexto 7">
                <a:extLst>
                  <a:ext uri="{FF2B5EF4-FFF2-40B4-BE49-F238E27FC236}">
                    <a16:creationId xmlns:a16="http://schemas.microsoft.com/office/drawing/2014/main" id="{E3DC1F7A-F619-4FEE-B025-613DBABEB4A1}"/>
                  </a:ext>
                </a:extLst>
              </p:cNvPr>
              <p:cNvSpPr txBox="1">
                <a:spLocks noRot="1" noChangeAspect="1" noMove="1" noResize="1" noEditPoints="1" noAdjustHandles="1" noChangeArrowheads="1" noChangeShapeType="1" noTextEdit="1"/>
              </p:cNvSpPr>
              <p:nvPr/>
            </p:nvSpPr>
            <p:spPr>
              <a:xfrm>
                <a:off x="6781799" y="4913334"/>
                <a:ext cx="4688417" cy="612732"/>
              </a:xfrm>
              <a:prstGeom prst="rect">
                <a:avLst/>
              </a:prstGeom>
              <a:blipFill>
                <a:blip r:embed="rId2"/>
                <a:stretch>
                  <a:fillRect/>
                </a:stretch>
              </a:blipFill>
            </p:spPr>
            <p:txBody>
              <a:bodyPr/>
              <a:lstStyle/>
              <a:p>
                <a:r>
                  <a:rPr lang="es-419">
                    <a:noFill/>
                  </a:rPr>
                  <a:t> </a:t>
                </a:r>
              </a:p>
            </p:txBody>
          </p:sp>
        </mc:Fallback>
      </mc:AlternateContent>
      <p:graphicFrame>
        <p:nvGraphicFramePr>
          <p:cNvPr id="7" name="Tabla 6">
            <a:extLst>
              <a:ext uri="{FF2B5EF4-FFF2-40B4-BE49-F238E27FC236}">
                <a16:creationId xmlns:a16="http://schemas.microsoft.com/office/drawing/2014/main" id="{B46D3321-4D58-4885-BFDD-2A86159A73E5}"/>
              </a:ext>
            </a:extLst>
          </p:cNvPr>
          <p:cNvGraphicFramePr>
            <a:graphicFrameLocks noGrp="1"/>
          </p:cNvGraphicFramePr>
          <p:nvPr>
            <p:extLst>
              <p:ext uri="{D42A27DB-BD31-4B8C-83A1-F6EECF244321}">
                <p14:modId xmlns:p14="http://schemas.microsoft.com/office/powerpoint/2010/main" val="3369512310"/>
              </p:ext>
            </p:extLst>
          </p:nvPr>
        </p:nvGraphicFramePr>
        <p:xfrm>
          <a:off x="7809441" y="1502781"/>
          <a:ext cx="2787649" cy="2254890"/>
        </p:xfrm>
        <a:graphic>
          <a:graphicData uri="http://schemas.openxmlformats.org/drawingml/2006/table">
            <a:tbl>
              <a:tblPr firstRow="1" firstCol="1" bandRow="1">
                <a:tableStyleId>{5C22544A-7EE6-4342-B048-85BDC9FD1C3A}</a:tableStyleId>
              </a:tblPr>
              <a:tblGrid>
                <a:gridCol w="1241955">
                  <a:extLst>
                    <a:ext uri="{9D8B030D-6E8A-4147-A177-3AD203B41FA5}">
                      <a16:colId xmlns:a16="http://schemas.microsoft.com/office/drawing/2014/main" val="3485477626"/>
                    </a:ext>
                  </a:extLst>
                </a:gridCol>
                <a:gridCol w="303739">
                  <a:extLst>
                    <a:ext uri="{9D8B030D-6E8A-4147-A177-3AD203B41FA5}">
                      <a16:colId xmlns:a16="http://schemas.microsoft.com/office/drawing/2014/main" val="627200296"/>
                    </a:ext>
                  </a:extLst>
                </a:gridCol>
                <a:gridCol w="1241955">
                  <a:extLst>
                    <a:ext uri="{9D8B030D-6E8A-4147-A177-3AD203B41FA5}">
                      <a16:colId xmlns:a16="http://schemas.microsoft.com/office/drawing/2014/main" val="1278915172"/>
                    </a:ext>
                  </a:extLst>
                </a:gridCol>
              </a:tblGrid>
              <a:tr h="118745">
                <a:tc>
                  <a:txBody>
                    <a:bodyPr/>
                    <a:lstStyle/>
                    <a:p>
                      <a:pPr algn="ctr">
                        <a:lnSpc>
                          <a:spcPct val="150000"/>
                        </a:lnSpc>
                        <a:spcAft>
                          <a:spcPts val="800"/>
                        </a:spcAft>
                      </a:pPr>
                      <a:r>
                        <a:rPr lang="es-EC" sz="1100">
                          <a:effectLst/>
                        </a:rPr>
                        <a:t>FACTOR</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800"/>
                        </a:spcAft>
                      </a:pPr>
                      <a:r>
                        <a:rPr lang="es-EC" sz="1100">
                          <a:effectLst/>
                        </a:rPr>
                        <a:t>NIVELES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extLst>
                  <a:ext uri="{0D108BD9-81ED-4DB2-BD59-A6C34878D82A}">
                    <a16:rowId xmlns:a16="http://schemas.microsoft.com/office/drawing/2014/main" val="2538476596"/>
                  </a:ext>
                </a:extLst>
              </a:tr>
              <a:tr h="53340">
                <a:tc rowSpan="3">
                  <a:txBody>
                    <a:bodyPr/>
                    <a:lstStyle/>
                    <a:p>
                      <a:pPr algn="ctr">
                        <a:lnSpc>
                          <a:spcPct val="150000"/>
                        </a:lnSpc>
                        <a:spcAft>
                          <a:spcPts val="800"/>
                        </a:spcAft>
                      </a:pPr>
                      <a:r>
                        <a:rPr lang="es-EC" sz="1100">
                          <a:effectLst/>
                        </a:rPr>
                        <a:t>Eje X</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800"/>
                        </a:spcAft>
                      </a:pPr>
                      <a:r>
                        <a:rPr lang="es-EC"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F (FRENTE)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2363077"/>
                  </a:ext>
                </a:extLst>
              </a:tr>
              <a:tr h="5207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a:effectLst/>
                        </a:rPr>
                        <a:t>M (MEDIO)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8982527"/>
                  </a:ext>
                </a:extLst>
              </a:tr>
              <a:tr h="5207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a:effectLst/>
                        </a:rPr>
                        <a:t>P (POSTERIOR)</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5184392"/>
                  </a:ext>
                </a:extLst>
              </a:tr>
              <a:tr h="50800">
                <a:tc rowSpan="3">
                  <a:txBody>
                    <a:bodyPr/>
                    <a:lstStyle/>
                    <a:p>
                      <a:pPr algn="ctr">
                        <a:lnSpc>
                          <a:spcPct val="150000"/>
                        </a:lnSpc>
                        <a:spcAft>
                          <a:spcPts val="800"/>
                        </a:spcAft>
                      </a:pPr>
                      <a:r>
                        <a:rPr lang="es-EC" sz="1100">
                          <a:effectLst/>
                        </a:rPr>
                        <a:t>Eje y</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800"/>
                        </a:spcAft>
                      </a:pPr>
                      <a:r>
                        <a:rPr lang="es-EC"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I (IZQUIERDA)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0743110"/>
                  </a:ext>
                </a:extLst>
              </a:tr>
              <a:tr h="5080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a:effectLst/>
                        </a:rPr>
                        <a:t>C (CENTRO)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1907279"/>
                  </a:ext>
                </a:extLst>
              </a:tr>
              <a:tr h="5080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a:effectLst/>
                        </a:rPr>
                        <a:t>D (DERECHA)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8151277"/>
                  </a:ext>
                </a:extLst>
              </a:tr>
              <a:tr h="50800">
                <a:tc rowSpan="3">
                  <a:txBody>
                    <a:bodyPr/>
                    <a:lstStyle/>
                    <a:p>
                      <a:pPr algn="ctr">
                        <a:lnSpc>
                          <a:spcPct val="150000"/>
                        </a:lnSpc>
                        <a:spcAft>
                          <a:spcPts val="800"/>
                        </a:spcAft>
                      </a:pPr>
                      <a:r>
                        <a:rPr lang="es-EC" sz="1100">
                          <a:effectLst/>
                        </a:rPr>
                        <a:t>Vista Fruta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800"/>
                        </a:spcAft>
                      </a:pPr>
                      <a:r>
                        <a:rPr lang="es-EC" sz="11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 (LATERAL)</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1033331"/>
                  </a:ext>
                </a:extLst>
              </a:tr>
              <a:tr h="5080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a:effectLst/>
                        </a:rPr>
                        <a:t>2(SUPERIOR)</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2562942"/>
                  </a:ext>
                </a:extLst>
              </a:tr>
              <a:tr h="50800">
                <a:tc vMerge="1">
                  <a:txBody>
                    <a:bodyPr/>
                    <a:lstStyle/>
                    <a:p>
                      <a:endParaRPr lang="es-419"/>
                    </a:p>
                  </a:txBody>
                  <a:tcPr/>
                </a:tc>
                <a:tc vMerge="1">
                  <a:txBody>
                    <a:bodyPr/>
                    <a:lstStyle/>
                    <a:p>
                      <a:endParaRPr lang="es-419"/>
                    </a:p>
                  </a:txBody>
                  <a:tcPr/>
                </a:tc>
                <a:tc>
                  <a:txBody>
                    <a:bodyPr/>
                    <a:lstStyle/>
                    <a:p>
                      <a:pPr algn="ctr">
                        <a:lnSpc>
                          <a:spcPct val="150000"/>
                        </a:lnSpc>
                        <a:spcAft>
                          <a:spcPts val="800"/>
                        </a:spcAft>
                      </a:pPr>
                      <a:r>
                        <a:rPr lang="es-EC" sz="1100" dirty="0">
                          <a:effectLst/>
                        </a:rPr>
                        <a:t>3(INFERIOR)</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8731770"/>
                  </a:ext>
                </a:extLst>
              </a:tr>
            </a:tbl>
          </a:graphicData>
        </a:graphic>
      </p:graphicFrame>
    </p:spTree>
    <p:extLst>
      <p:ext uri="{BB962C8B-B14F-4D97-AF65-F5344CB8AC3E}">
        <p14:creationId xmlns:p14="http://schemas.microsoft.com/office/powerpoint/2010/main" val="1433905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38866" y="0"/>
            <a:ext cx="9685867" cy="862157"/>
          </a:xfrm>
        </p:spPr>
        <p:txBody>
          <a:bodyPr/>
          <a:lstStyle/>
          <a:p>
            <a:r>
              <a:rPr lang="es-MX" dirty="0"/>
              <a:t>Pruebas y Resultados: Ciclo de Pruebas</a:t>
            </a:r>
            <a:endParaRPr lang="es-MX" sz="32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9" name="Imagen 8">
            <a:extLst>
              <a:ext uri="{FF2B5EF4-FFF2-40B4-BE49-F238E27FC236}">
                <a16:creationId xmlns:a16="http://schemas.microsoft.com/office/drawing/2014/main" id="{C167A0FA-459D-464D-9646-CC9C20DC0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649" y="1745827"/>
            <a:ext cx="1512570" cy="2519680"/>
          </a:xfrm>
          <a:prstGeom prst="rect">
            <a:avLst/>
          </a:prstGeom>
        </p:spPr>
      </p:pic>
      <p:pic>
        <p:nvPicPr>
          <p:cNvPr id="10" name="Imagen 9">
            <a:extLst>
              <a:ext uri="{FF2B5EF4-FFF2-40B4-BE49-F238E27FC236}">
                <a16:creationId xmlns:a16="http://schemas.microsoft.com/office/drawing/2014/main" id="{1D8766BB-8E79-4E04-87EF-A32BF8D42F40}"/>
              </a:ext>
            </a:extLst>
          </p:cNvPr>
          <p:cNvPicPr>
            <a:picLocks noChangeAspect="1"/>
          </p:cNvPicPr>
          <p:nvPr/>
        </p:nvPicPr>
        <p:blipFill>
          <a:blip r:embed="rId3"/>
          <a:stretch>
            <a:fillRect/>
          </a:stretch>
        </p:blipFill>
        <p:spPr>
          <a:xfrm>
            <a:off x="4732655" y="1745827"/>
            <a:ext cx="1363345" cy="2519680"/>
          </a:xfrm>
          <a:prstGeom prst="rect">
            <a:avLst/>
          </a:prstGeom>
        </p:spPr>
      </p:pic>
      <p:pic>
        <p:nvPicPr>
          <p:cNvPr id="11" name="Imagen 10">
            <a:extLst>
              <a:ext uri="{FF2B5EF4-FFF2-40B4-BE49-F238E27FC236}">
                <a16:creationId xmlns:a16="http://schemas.microsoft.com/office/drawing/2014/main" id="{E71D65EF-7CC7-4D90-A804-EF492D9B4E73}"/>
              </a:ext>
            </a:extLst>
          </p:cNvPr>
          <p:cNvPicPr>
            <a:picLocks noChangeAspect="1"/>
          </p:cNvPicPr>
          <p:nvPr/>
        </p:nvPicPr>
        <p:blipFill>
          <a:blip r:embed="rId4"/>
          <a:stretch>
            <a:fillRect/>
          </a:stretch>
        </p:blipFill>
        <p:spPr>
          <a:xfrm>
            <a:off x="7150100" y="1745827"/>
            <a:ext cx="1397000" cy="2519680"/>
          </a:xfrm>
          <a:prstGeom prst="rect">
            <a:avLst/>
          </a:prstGeom>
        </p:spPr>
      </p:pic>
      <p:pic>
        <p:nvPicPr>
          <p:cNvPr id="12" name="Imagen 11">
            <a:extLst>
              <a:ext uri="{FF2B5EF4-FFF2-40B4-BE49-F238E27FC236}">
                <a16:creationId xmlns:a16="http://schemas.microsoft.com/office/drawing/2014/main" id="{C536C368-D307-43F6-A7FF-8ADA6E3249F4}"/>
              </a:ext>
            </a:extLst>
          </p:cNvPr>
          <p:cNvPicPr>
            <a:picLocks noChangeAspect="1"/>
          </p:cNvPicPr>
          <p:nvPr/>
        </p:nvPicPr>
        <p:blipFill>
          <a:blip r:embed="rId5"/>
          <a:stretch>
            <a:fillRect/>
          </a:stretch>
        </p:blipFill>
        <p:spPr>
          <a:xfrm>
            <a:off x="9745662" y="1745827"/>
            <a:ext cx="1387475" cy="2519680"/>
          </a:xfrm>
          <a:prstGeom prst="rect">
            <a:avLst/>
          </a:prstGeom>
        </p:spPr>
      </p:pic>
      <p:sp>
        <p:nvSpPr>
          <p:cNvPr id="3" name="Flecha: a la derecha 2">
            <a:extLst>
              <a:ext uri="{FF2B5EF4-FFF2-40B4-BE49-F238E27FC236}">
                <a16:creationId xmlns:a16="http://schemas.microsoft.com/office/drawing/2014/main" id="{F309D9AD-E0B4-4651-A4FD-C7F28374FC31}"/>
              </a:ext>
            </a:extLst>
          </p:cNvPr>
          <p:cNvSpPr/>
          <p:nvPr/>
        </p:nvSpPr>
        <p:spPr>
          <a:xfrm>
            <a:off x="4055533" y="2760133"/>
            <a:ext cx="465667" cy="465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Flecha: a la derecha 12">
            <a:extLst>
              <a:ext uri="{FF2B5EF4-FFF2-40B4-BE49-F238E27FC236}">
                <a16:creationId xmlns:a16="http://schemas.microsoft.com/office/drawing/2014/main" id="{FF426EDD-2CAE-4ADB-AB99-012C5D3DCF04}"/>
              </a:ext>
            </a:extLst>
          </p:cNvPr>
          <p:cNvSpPr/>
          <p:nvPr/>
        </p:nvSpPr>
        <p:spPr>
          <a:xfrm>
            <a:off x="6390216" y="2679699"/>
            <a:ext cx="465667" cy="465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Flecha: a la derecha 13">
            <a:extLst>
              <a:ext uri="{FF2B5EF4-FFF2-40B4-BE49-F238E27FC236}">
                <a16:creationId xmlns:a16="http://schemas.microsoft.com/office/drawing/2014/main" id="{04116E49-F060-4B81-B308-6806529CB3E0}"/>
              </a:ext>
            </a:extLst>
          </p:cNvPr>
          <p:cNvSpPr/>
          <p:nvPr/>
        </p:nvSpPr>
        <p:spPr>
          <a:xfrm>
            <a:off x="8913547" y="2679699"/>
            <a:ext cx="465667" cy="465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1694038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851978" y="0"/>
            <a:ext cx="9685867" cy="1034662"/>
          </a:xfrm>
        </p:spPr>
        <p:txBody>
          <a:bodyPr/>
          <a:lstStyle/>
          <a:p>
            <a:r>
              <a:rPr lang="es-MX" sz="3200" dirty="0"/>
              <a:t>Pruebas y Resultados: </a:t>
            </a:r>
            <a:r>
              <a:rPr lang="es-419" sz="3200" dirty="0"/>
              <a:t>Fuerza Resultante en Función de la Presión Aplicada al Sistema </a:t>
            </a:r>
            <a:endParaRPr lang="es-MX" sz="20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5" name="Imagen 14" descr="Gr&amp;#225;fica de dispersi&amp;#243;n de F1 (N); F2 (N); F3 (N); ... vs. PRESI&amp;#211;N (Psi">
            <a:extLst>
              <a:ext uri="{FF2B5EF4-FFF2-40B4-BE49-F238E27FC236}">
                <a16:creationId xmlns:a16="http://schemas.microsoft.com/office/drawing/2014/main" id="{4D597DCF-6B2B-489C-967D-D2A69D534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8912" y="1034662"/>
            <a:ext cx="3600556" cy="2400371"/>
          </a:xfrm>
          <a:prstGeom prst="rect">
            <a:avLst/>
          </a:prstGeom>
          <a:noFill/>
          <a:ln>
            <a:noFill/>
          </a:ln>
        </p:spPr>
      </p:pic>
      <p:pic>
        <p:nvPicPr>
          <p:cNvPr id="16" name="Imagen 15" descr="Gr&amp;#225;fica de dispersi&amp;#243;n de F1 (N); F2 (N); F3 (N); ... vs. PRESI&amp;#211;N (Psi">
            <a:extLst>
              <a:ext uri="{FF2B5EF4-FFF2-40B4-BE49-F238E27FC236}">
                <a16:creationId xmlns:a16="http://schemas.microsoft.com/office/drawing/2014/main" id="{0450C065-298E-4433-94CC-C952FD21F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8912" y="3632200"/>
            <a:ext cx="3601800" cy="2401200"/>
          </a:xfrm>
          <a:prstGeom prst="rect">
            <a:avLst/>
          </a:prstGeom>
          <a:noFill/>
          <a:ln>
            <a:noFill/>
          </a:ln>
        </p:spPr>
      </p:pic>
      <p:pic>
        <p:nvPicPr>
          <p:cNvPr id="17" name="Imagen 16">
            <a:extLst>
              <a:ext uri="{FF2B5EF4-FFF2-40B4-BE49-F238E27FC236}">
                <a16:creationId xmlns:a16="http://schemas.microsoft.com/office/drawing/2014/main" id="{ECB5E17D-AC20-4600-88ED-42D5F34EDC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9434" y="1034248"/>
            <a:ext cx="3599648" cy="2401200"/>
          </a:xfrm>
          <a:prstGeom prst="rect">
            <a:avLst/>
          </a:prstGeom>
          <a:noFill/>
        </p:spPr>
      </p:pic>
      <p:graphicFrame>
        <p:nvGraphicFramePr>
          <p:cNvPr id="4" name="Tabla 3">
            <a:extLst>
              <a:ext uri="{FF2B5EF4-FFF2-40B4-BE49-F238E27FC236}">
                <a16:creationId xmlns:a16="http://schemas.microsoft.com/office/drawing/2014/main" id="{7D76093F-6C4E-46AD-A2CD-13DAA94A0856}"/>
              </a:ext>
            </a:extLst>
          </p:cNvPr>
          <p:cNvGraphicFramePr>
            <a:graphicFrameLocks noGrp="1"/>
          </p:cNvGraphicFramePr>
          <p:nvPr>
            <p:extLst>
              <p:ext uri="{D42A27DB-BD31-4B8C-83A1-F6EECF244321}">
                <p14:modId xmlns:p14="http://schemas.microsoft.com/office/powerpoint/2010/main" val="3934429153"/>
              </p:ext>
            </p:extLst>
          </p:nvPr>
        </p:nvGraphicFramePr>
        <p:xfrm>
          <a:off x="6136111" y="4444296"/>
          <a:ext cx="5401734" cy="1011747"/>
        </p:xfrm>
        <a:graphic>
          <a:graphicData uri="http://schemas.openxmlformats.org/drawingml/2006/table">
            <a:tbl>
              <a:tblPr firstRow="1" firstCol="1" bandRow="1">
                <a:tableStyleId>{5C22544A-7EE6-4342-B048-85BDC9FD1C3A}</a:tableStyleId>
              </a:tblPr>
              <a:tblGrid>
                <a:gridCol w="1286933">
                  <a:extLst>
                    <a:ext uri="{9D8B030D-6E8A-4147-A177-3AD203B41FA5}">
                      <a16:colId xmlns:a16="http://schemas.microsoft.com/office/drawing/2014/main" val="3474718091"/>
                    </a:ext>
                  </a:extLst>
                </a:gridCol>
                <a:gridCol w="2226733">
                  <a:extLst>
                    <a:ext uri="{9D8B030D-6E8A-4147-A177-3AD203B41FA5}">
                      <a16:colId xmlns:a16="http://schemas.microsoft.com/office/drawing/2014/main" val="535479573"/>
                    </a:ext>
                  </a:extLst>
                </a:gridCol>
                <a:gridCol w="1888068">
                  <a:extLst>
                    <a:ext uri="{9D8B030D-6E8A-4147-A177-3AD203B41FA5}">
                      <a16:colId xmlns:a16="http://schemas.microsoft.com/office/drawing/2014/main" val="1529215693"/>
                    </a:ext>
                  </a:extLst>
                </a:gridCol>
              </a:tblGrid>
              <a:tr h="173990">
                <a:tc>
                  <a:txBody>
                    <a:bodyPr/>
                    <a:lstStyle/>
                    <a:p>
                      <a:pPr algn="ctr">
                        <a:lnSpc>
                          <a:spcPct val="150000"/>
                        </a:lnSpc>
                        <a:spcAft>
                          <a:spcPts val="800"/>
                        </a:spcAft>
                      </a:pPr>
                      <a:r>
                        <a:rPr lang="es-EC" sz="1100">
                          <a:effectLst/>
                        </a:rPr>
                        <a:t>FRUTA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s-EC" sz="1100" dirty="0">
                          <a:effectLst/>
                        </a:rPr>
                        <a:t>PESO PROMEDIO FRUTAS DE PRUEBA(N)</a:t>
                      </a:r>
                      <a:endParaRPr lang="es-419" dirty="0"/>
                    </a:p>
                  </a:txBody>
                  <a:tcPr marL="68580" marR="68580" marT="0" marB="0"/>
                </a:tc>
                <a:tc>
                  <a:txBody>
                    <a:bodyPr/>
                    <a:lstStyle/>
                    <a:p>
                      <a:pPr>
                        <a:lnSpc>
                          <a:spcPct val="150000"/>
                        </a:lnSpc>
                        <a:spcAft>
                          <a:spcPts val="800"/>
                        </a:spcAft>
                      </a:pPr>
                      <a:r>
                        <a:rPr lang="es-EC" sz="1100">
                          <a:effectLst/>
                        </a:rPr>
                        <a:t>PRESIÓN OPTIMA (Psi)</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4297138"/>
                  </a:ext>
                </a:extLst>
              </a:tr>
              <a:tr h="127635">
                <a:tc>
                  <a:txBody>
                    <a:bodyPr/>
                    <a:lstStyle/>
                    <a:p>
                      <a:pPr algn="ctr">
                        <a:lnSpc>
                          <a:spcPct val="150000"/>
                        </a:lnSpc>
                        <a:spcAft>
                          <a:spcPts val="800"/>
                        </a:spcAft>
                      </a:pPr>
                      <a:r>
                        <a:rPr lang="es-EC" sz="1100">
                          <a:effectLst/>
                        </a:rPr>
                        <a:t>Manzana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1,92</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C" sz="1100">
                          <a:effectLst/>
                        </a:rPr>
                        <a:t>6,8</a:t>
                      </a:r>
                      <a:endParaRPr lang="es-419"/>
                    </a:p>
                  </a:txBody>
                  <a:tcPr marL="68580" marR="68580" marT="0" marB="0"/>
                </a:tc>
                <a:extLst>
                  <a:ext uri="{0D108BD9-81ED-4DB2-BD59-A6C34878D82A}">
                    <a16:rowId xmlns:a16="http://schemas.microsoft.com/office/drawing/2014/main" val="2457685258"/>
                  </a:ext>
                </a:extLst>
              </a:tr>
              <a:tr h="59690">
                <a:tc>
                  <a:txBody>
                    <a:bodyPr/>
                    <a:lstStyle/>
                    <a:p>
                      <a:pPr algn="ctr">
                        <a:lnSpc>
                          <a:spcPct val="150000"/>
                        </a:lnSpc>
                        <a:spcAft>
                          <a:spcPts val="800"/>
                        </a:spcAft>
                      </a:pPr>
                      <a:r>
                        <a:rPr lang="es-EC" sz="1100">
                          <a:effectLst/>
                        </a:rPr>
                        <a:t>Pera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3,00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C" sz="1100">
                          <a:effectLst/>
                        </a:rPr>
                        <a:t>7,2</a:t>
                      </a:r>
                      <a:endParaRPr lang="es-419"/>
                    </a:p>
                  </a:txBody>
                  <a:tcPr marL="68580" marR="68580" marT="0" marB="0"/>
                </a:tc>
                <a:extLst>
                  <a:ext uri="{0D108BD9-81ED-4DB2-BD59-A6C34878D82A}">
                    <a16:rowId xmlns:a16="http://schemas.microsoft.com/office/drawing/2014/main" val="4165912838"/>
                  </a:ext>
                </a:extLst>
              </a:tr>
              <a:tr h="80645">
                <a:tc>
                  <a:txBody>
                    <a:bodyPr/>
                    <a:lstStyle/>
                    <a:p>
                      <a:pPr algn="ctr">
                        <a:lnSpc>
                          <a:spcPct val="150000"/>
                        </a:lnSpc>
                        <a:spcAft>
                          <a:spcPts val="800"/>
                        </a:spcAft>
                      </a:pPr>
                      <a:r>
                        <a:rPr lang="es-EC" sz="1100">
                          <a:effectLst/>
                        </a:rPr>
                        <a:t>Granadilla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1,55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s-EC" sz="1100" dirty="0">
                          <a:effectLst/>
                        </a:rPr>
                        <a:t>7</a:t>
                      </a:r>
                      <a:endParaRPr lang="es-419" dirty="0"/>
                    </a:p>
                  </a:txBody>
                  <a:tcPr marL="68580" marR="68580" marT="0" marB="0"/>
                </a:tc>
                <a:extLst>
                  <a:ext uri="{0D108BD9-81ED-4DB2-BD59-A6C34878D82A}">
                    <a16:rowId xmlns:a16="http://schemas.microsoft.com/office/drawing/2014/main" val="554543185"/>
                  </a:ext>
                </a:extLst>
              </a:tr>
            </a:tbl>
          </a:graphicData>
        </a:graphic>
      </p:graphicFrame>
      <p:sp>
        <p:nvSpPr>
          <p:cNvPr id="18" name="CuadroTexto 17">
            <a:extLst>
              <a:ext uri="{FF2B5EF4-FFF2-40B4-BE49-F238E27FC236}">
                <a16:creationId xmlns:a16="http://schemas.microsoft.com/office/drawing/2014/main" id="{9763F18F-AF25-4B63-9F66-529FE8995DB7}"/>
              </a:ext>
            </a:extLst>
          </p:cNvPr>
          <p:cNvSpPr txBox="1"/>
          <p:nvPr/>
        </p:nvSpPr>
        <p:spPr>
          <a:xfrm>
            <a:off x="6985000" y="3714447"/>
            <a:ext cx="3522133"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Presión para Agarre Óptimo</a:t>
            </a:r>
          </a:p>
        </p:txBody>
      </p:sp>
    </p:spTree>
    <p:extLst>
      <p:ext uri="{BB962C8B-B14F-4D97-AF65-F5344CB8AC3E}">
        <p14:creationId xmlns:p14="http://schemas.microsoft.com/office/powerpoint/2010/main" val="1642072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02778" y="101600"/>
            <a:ext cx="9685867" cy="1034662"/>
          </a:xfrm>
        </p:spPr>
        <p:txBody>
          <a:bodyPr/>
          <a:lstStyle/>
          <a:p>
            <a:r>
              <a:rPr lang="es-MX" sz="3200" dirty="0"/>
              <a:t>Pruebas y Resultados: </a:t>
            </a:r>
            <a:r>
              <a:rPr lang="es-419" sz="3200" dirty="0"/>
              <a:t>Control</a:t>
            </a:r>
            <a:endParaRPr lang="es-MX" sz="20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8" name="Imagen 7">
            <a:extLst>
              <a:ext uri="{FF2B5EF4-FFF2-40B4-BE49-F238E27FC236}">
                <a16:creationId xmlns:a16="http://schemas.microsoft.com/office/drawing/2014/main" id="{1DC5253F-D36A-4B30-8762-DB067D8E4B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2778" y="1027800"/>
            <a:ext cx="3904809" cy="2401200"/>
          </a:xfrm>
          <a:prstGeom prst="rect">
            <a:avLst/>
          </a:prstGeom>
          <a:noFill/>
          <a:ln>
            <a:noFill/>
          </a:ln>
        </p:spPr>
      </p:pic>
      <p:pic>
        <p:nvPicPr>
          <p:cNvPr id="9" name="Imagen 8">
            <a:extLst>
              <a:ext uri="{FF2B5EF4-FFF2-40B4-BE49-F238E27FC236}">
                <a16:creationId xmlns:a16="http://schemas.microsoft.com/office/drawing/2014/main" id="{67CEA893-0D27-4D2F-B417-89474CC25C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5699" y="1027800"/>
            <a:ext cx="3904834" cy="2401200"/>
          </a:xfrm>
          <a:prstGeom prst="rect">
            <a:avLst/>
          </a:prstGeom>
          <a:noFill/>
          <a:ln>
            <a:noFill/>
          </a:ln>
        </p:spPr>
      </p:pic>
      <p:pic>
        <p:nvPicPr>
          <p:cNvPr id="10" name="Imagen 9">
            <a:extLst>
              <a:ext uri="{FF2B5EF4-FFF2-40B4-BE49-F238E27FC236}">
                <a16:creationId xmlns:a16="http://schemas.microsoft.com/office/drawing/2014/main" id="{8229C825-3B1F-44CF-95C4-295C29AE9C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7011" y="3684472"/>
            <a:ext cx="3905461" cy="2401200"/>
          </a:xfrm>
          <a:prstGeom prst="rect">
            <a:avLst/>
          </a:prstGeom>
          <a:noFill/>
          <a:ln>
            <a:noFill/>
          </a:ln>
        </p:spPr>
      </p:pic>
      <p:graphicFrame>
        <p:nvGraphicFramePr>
          <p:cNvPr id="3" name="Tabla 2">
            <a:extLst>
              <a:ext uri="{FF2B5EF4-FFF2-40B4-BE49-F238E27FC236}">
                <a16:creationId xmlns:a16="http://schemas.microsoft.com/office/drawing/2014/main" id="{43384590-000C-4BE3-868D-43248F2E1F20}"/>
              </a:ext>
            </a:extLst>
          </p:cNvPr>
          <p:cNvGraphicFramePr>
            <a:graphicFrameLocks noGrp="1"/>
          </p:cNvGraphicFramePr>
          <p:nvPr>
            <p:extLst>
              <p:ext uri="{D42A27DB-BD31-4B8C-83A1-F6EECF244321}">
                <p14:modId xmlns:p14="http://schemas.microsoft.com/office/powerpoint/2010/main" val="3895383008"/>
              </p:ext>
            </p:extLst>
          </p:nvPr>
        </p:nvGraphicFramePr>
        <p:xfrm>
          <a:off x="6002866" y="4355200"/>
          <a:ext cx="5585779" cy="1404876"/>
        </p:xfrm>
        <a:graphic>
          <a:graphicData uri="http://schemas.openxmlformats.org/drawingml/2006/table">
            <a:tbl>
              <a:tblPr firstRow="1" firstCol="1" bandRow="1">
                <a:tableStyleId>{5C22544A-7EE6-4342-B048-85BDC9FD1C3A}</a:tableStyleId>
              </a:tblPr>
              <a:tblGrid>
                <a:gridCol w="1127188">
                  <a:extLst>
                    <a:ext uri="{9D8B030D-6E8A-4147-A177-3AD203B41FA5}">
                      <a16:colId xmlns:a16="http://schemas.microsoft.com/office/drawing/2014/main" val="2845588504"/>
                    </a:ext>
                  </a:extLst>
                </a:gridCol>
                <a:gridCol w="1127188">
                  <a:extLst>
                    <a:ext uri="{9D8B030D-6E8A-4147-A177-3AD203B41FA5}">
                      <a16:colId xmlns:a16="http://schemas.microsoft.com/office/drawing/2014/main" val="2087002709"/>
                    </a:ext>
                  </a:extLst>
                </a:gridCol>
                <a:gridCol w="1127188">
                  <a:extLst>
                    <a:ext uri="{9D8B030D-6E8A-4147-A177-3AD203B41FA5}">
                      <a16:colId xmlns:a16="http://schemas.microsoft.com/office/drawing/2014/main" val="505118030"/>
                    </a:ext>
                  </a:extLst>
                </a:gridCol>
                <a:gridCol w="1127188">
                  <a:extLst>
                    <a:ext uri="{9D8B030D-6E8A-4147-A177-3AD203B41FA5}">
                      <a16:colId xmlns:a16="http://schemas.microsoft.com/office/drawing/2014/main" val="3743259925"/>
                    </a:ext>
                  </a:extLst>
                </a:gridCol>
                <a:gridCol w="1077027">
                  <a:extLst>
                    <a:ext uri="{9D8B030D-6E8A-4147-A177-3AD203B41FA5}">
                      <a16:colId xmlns:a16="http://schemas.microsoft.com/office/drawing/2014/main" val="2910054877"/>
                    </a:ext>
                  </a:extLst>
                </a:gridCol>
              </a:tblGrid>
              <a:tr h="173990">
                <a:tc>
                  <a:txBody>
                    <a:bodyPr/>
                    <a:lstStyle/>
                    <a:p>
                      <a:pPr algn="ctr">
                        <a:lnSpc>
                          <a:spcPct val="150000"/>
                        </a:lnSpc>
                        <a:spcAft>
                          <a:spcPts val="800"/>
                        </a:spcAft>
                      </a:pPr>
                      <a:r>
                        <a:rPr lang="es-EC" sz="1100">
                          <a:effectLst/>
                        </a:rPr>
                        <a:t>Parámetro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Símbolo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Esperado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Diseño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800"/>
                        </a:spcAft>
                      </a:pPr>
                      <a:r>
                        <a:rPr lang="es-EC" sz="1100">
                          <a:effectLst/>
                        </a:rPr>
                        <a:t>Aplicado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6652614"/>
                  </a:ext>
                </a:extLst>
              </a:tr>
              <a:tr h="127635">
                <a:tc>
                  <a:txBody>
                    <a:bodyPr/>
                    <a:lstStyle/>
                    <a:p>
                      <a:pPr algn="ctr">
                        <a:lnSpc>
                          <a:spcPct val="150000"/>
                        </a:lnSpc>
                        <a:spcAft>
                          <a:spcPts val="800"/>
                        </a:spcAft>
                      </a:pPr>
                      <a:r>
                        <a:rPr lang="es-EC" sz="1100">
                          <a:effectLst/>
                        </a:rPr>
                        <a:t>Tiempo de Establecimiento</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Ts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&lt;2 5 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17.5 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19</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3371016"/>
                  </a:ext>
                </a:extLst>
              </a:tr>
              <a:tr h="59690">
                <a:tc>
                  <a:txBody>
                    <a:bodyPr/>
                    <a:lstStyle/>
                    <a:p>
                      <a:pPr algn="ctr">
                        <a:lnSpc>
                          <a:spcPct val="150000"/>
                        </a:lnSpc>
                        <a:spcAft>
                          <a:spcPts val="800"/>
                        </a:spcAft>
                      </a:pPr>
                      <a:r>
                        <a:rPr lang="es-EC" sz="1100">
                          <a:effectLst/>
                        </a:rPr>
                        <a:t>Sobre impulso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Mp</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5%</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0520167"/>
                  </a:ext>
                </a:extLst>
              </a:tr>
              <a:tr h="80645">
                <a:tc>
                  <a:txBody>
                    <a:bodyPr/>
                    <a:lstStyle/>
                    <a:p>
                      <a:pPr algn="ctr">
                        <a:lnSpc>
                          <a:spcPct val="150000"/>
                        </a:lnSpc>
                        <a:spcAft>
                          <a:spcPts val="800"/>
                        </a:spcAft>
                      </a:pPr>
                      <a:r>
                        <a:rPr lang="es-EC" sz="1100">
                          <a:effectLst/>
                        </a:rPr>
                        <a:t>Error estado estable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E</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&lt; 2%</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800"/>
                        </a:spcAft>
                      </a:pPr>
                      <a:r>
                        <a:rPr lang="es-EC" sz="1100">
                          <a:effectLst/>
                        </a:rPr>
                        <a:t>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1%</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2764934"/>
                  </a:ext>
                </a:extLst>
              </a:tr>
            </a:tbl>
          </a:graphicData>
        </a:graphic>
      </p:graphicFrame>
      <p:sp>
        <p:nvSpPr>
          <p:cNvPr id="12" name="CuadroTexto 11">
            <a:extLst>
              <a:ext uri="{FF2B5EF4-FFF2-40B4-BE49-F238E27FC236}">
                <a16:creationId xmlns:a16="http://schemas.microsoft.com/office/drawing/2014/main" id="{D65D1C5B-1A63-43ED-B49C-69F0A8F5B88D}"/>
              </a:ext>
            </a:extLst>
          </p:cNvPr>
          <p:cNvSpPr txBox="1"/>
          <p:nvPr/>
        </p:nvSpPr>
        <p:spPr>
          <a:xfrm>
            <a:off x="7018867" y="3611895"/>
            <a:ext cx="3318933"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Desempeñ</a:t>
            </a:r>
            <a:r>
              <a:rPr lang="es-EC" b="1" dirty="0">
                <a:latin typeface="Arial" panose="020B0604020202020204" pitchFamily="34" charset="0"/>
                <a:ea typeface="Calibri" panose="020F0502020204030204" pitchFamily="34" charset="0"/>
                <a:cs typeface="Times New Roman" panose="02020603050405020304" pitchFamily="18" charset="0"/>
              </a:rPr>
              <a:t>o del Controlador</a:t>
            </a:r>
            <a:endParaRPr lang="es-EC" sz="1800" b="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206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C17D36-5CB8-49B4-A5CB-CB4C9BBAD9C4}"/>
              </a:ext>
            </a:extLst>
          </p:cNvPr>
          <p:cNvSpPr>
            <a:spLocks noGrp="1"/>
          </p:cNvSpPr>
          <p:nvPr>
            <p:ph type="title"/>
          </p:nvPr>
        </p:nvSpPr>
        <p:spPr>
          <a:xfrm>
            <a:off x="1902778" y="101600"/>
            <a:ext cx="9685867" cy="1034662"/>
          </a:xfrm>
        </p:spPr>
        <p:txBody>
          <a:bodyPr/>
          <a:lstStyle/>
          <a:p>
            <a:r>
              <a:rPr lang="es-MX" sz="3200" dirty="0"/>
              <a:t>Pruebas y Resultados: </a:t>
            </a:r>
            <a:r>
              <a:rPr lang="es-419" sz="3200" dirty="0"/>
              <a:t>Repetibilidad en Ciclos de Prueba</a:t>
            </a:r>
            <a:endParaRPr lang="es-MX" sz="2000" dirty="0"/>
          </a:p>
        </p:txBody>
      </p:sp>
      <p:sp>
        <p:nvSpPr>
          <p:cNvPr id="19"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1" name="Imagen 10">
            <a:extLst>
              <a:ext uri="{FF2B5EF4-FFF2-40B4-BE49-F238E27FC236}">
                <a16:creationId xmlns:a16="http://schemas.microsoft.com/office/drawing/2014/main" id="{7B0E3F81-6348-43DE-B247-961A4DE33502}"/>
              </a:ext>
            </a:extLst>
          </p:cNvPr>
          <p:cNvPicPr>
            <a:picLocks noChangeAspect="1"/>
          </p:cNvPicPr>
          <p:nvPr/>
        </p:nvPicPr>
        <p:blipFill>
          <a:blip r:embed="rId2"/>
          <a:stretch>
            <a:fillRect/>
          </a:stretch>
        </p:blipFill>
        <p:spPr>
          <a:xfrm>
            <a:off x="1902778" y="903897"/>
            <a:ext cx="3947689" cy="2609769"/>
          </a:xfrm>
          <a:prstGeom prst="rect">
            <a:avLst/>
          </a:prstGeom>
        </p:spPr>
      </p:pic>
      <p:pic>
        <p:nvPicPr>
          <p:cNvPr id="13" name="Imagen 12">
            <a:extLst>
              <a:ext uri="{FF2B5EF4-FFF2-40B4-BE49-F238E27FC236}">
                <a16:creationId xmlns:a16="http://schemas.microsoft.com/office/drawing/2014/main" id="{82C8AE3C-D294-41D3-8597-65BC5D59C292}"/>
              </a:ext>
            </a:extLst>
          </p:cNvPr>
          <p:cNvPicPr>
            <a:picLocks noChangeAspect="1"/>
          </p:cNvPicPr>
          <p:nvPr/>
        </p:nvPicPr>
        <p:blipFill>
          <a:blip r:embed="rId3"/>
          <a:stretch>
            <a:fillRect/>
          </a:stretch>
        </p:blipFill>
        <p:spPr>
          <a:xfrm>
            <a:off x="1865606" y="3876524"/>
            <a:ext cx="3984861" cy="2610000"/>
          </a:xfrm>
          <a:prstGeom prst="rect">
            <a:avLst/>
          </a:prstGeom>
        </p:spPr>
      </p:pic>
      <p:pic>
        <p:nvPicPr>
          <p:cNvPr id="14" name="Imagen 13">
            <a:extLst>
              <a:ext uri="{FF2B5EF4-FFF2-40B4-BE49-F238E27FC236}">
                <a16:creationId xmlns:a16="http://schemas.microsoft.com/office/drawing/2014/main" id="{BD5512B3-689A-4A7F-A985-7BC04865E7BB}"/>
              </a:ext>
            </a:extLst>
          </p:cNvPr>
          <p:cNvPicPr>
            <a:picLocks noChangeAspect="1"/>
          </p:cNvPicPr>
          <p:nvPr/>
        </p:nvPicPr>
        <p:blipFill>
          <a:blip r:embed="rId4"/>
          <a:stretch>
            <a:fillRect/>
          </a:stretch>
        </p:blipFill>
        <p:spPr>
          <a:xfrm>
            <a:off x="6965844" y="903666"/>
            <a:ext cx="3980108" cy="2610000"/>
          </a:xfrm>
          <a:prstGeom prst="rect">
            <a:avLst/>
          </a:prstGeom>
        </p:spPr>
      </p:pic>
      <p:graphicFrame>
        <p:nvGraphicFramePr>
          <p:cNvPr id="15" name="Tabla 14">
            <a:extLst>
              <a:ext uri="{FF2B5EF4-FFF2-40B4-BE49-F238E27FC236}">
                <a16:creationId xmlns:a16="http://schemas.microsoft.com/office/drawing/2014/main" id="{552F98BF-FA7B-4895-8707-1DD447507D23}"/>
              </a:ext>
            </a:extLst>
          </p:cNvPr>
          <p:cNvGraphicFramePr>
            <a:graphicFrameLocks noGrp="1"/>
          </p:cNvGraphicFramePr>
          <p:nvPr>
            <p:extLst>
              <p:ext uri="{D42A27DB-BD31-4B8C-83A1-F6EECF244321}">
                <p14:modId xmlns:p14="http://schemas.microsoft.com/office/powerpoint/2010/main" val="2935449444"/>
              </p:ext>
            </p:extLst>
          </p:nvPr>
        </p:nvGraphicFramePr>
        <p:xfrm>
          <a:off x="6196681" y="4604816"/>
          <a:ext cx="5518434" cy="1153416"/>
        </p:xfrm>
        <a:graphic>
          <a:graphicData uri="http://schemas.openxmlformats.org/drawingml/2006/table">
            <a:tbl>
              <a:tblPr firstRow="1" firstCol="1" bandRow="1">
                <a:tableStyleId>{5C22544A-7EE6-4342-B048-85BDC9FD1C3A}</a:tableStyleId>
              </a:tblPr>
              <a:tblGrid>
                <a:gridCol w="1839478">
                  <a:extLst>
                    <a:ext uri="{9D8B030D-6E8A-4147-A177-3AD203B41FA5}">
                      <a16:colId xmlns:a16="http://schemas.microsoft.com/office/drawing/2014/main" val="1796724157"/>
                    </a:ext>
                  </a:extLst>
                </a:gridCol>
                <a:gridCol w="1839478">
                  <a:extLst>
                    <a:ext uri="{9D8B030D-6E8A-4147-A177-3AD203B41FA5}">
                      <a16:colId xmlns:a16="http://schemas.microsoft.com/office/drawing/2014/main" val="2285772641"/>
                    </a:ext>
                  </a:extLst>
                </a:gridCol>
                <a:gridCol w="1839478">
                  <a:extLst>
                    <a:ext uri="{9D8B030D-6E8A-4147-A177-3AD203B41FA5}">
                      <a16:colId xmlns:a16="http://schemas.microsoft.com/office/drawing/2014/main" val="1022613354"/>
                    </a:ext>
                  </a:extLst>
                </a:gridCol>
              </a:tblGrid>
              <a:tr h="173990">
                <a:tc>
                  <a:txBody>
                    <a:bodyPr/>
                    <a:lstStyle/>
                    <a:p>
                      <a:pPr algn="ctr">
                        <a:lnSpc>
                          <a:spcPct val="150000"/>
                        </a:lnSpc>
                        <a:spcAft>
                          <a:spcPts val="800"/>
                        </a:spcAft>
                      </a:pPr>
                      <a:r>
                        <a:rPr lang="es-EC" sz="1100" dirty="0">
                          <a:effectLst/>
                        </a:rPr>
                        <a:t>FRUTA</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PROMEDIO DE CICLOS CUMPLIDOS</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PORCENTAJE DE REPETIBILIDAD GENERAL</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7675521"/>
                  </a:ext>
                </a:extLst>
              </a:tr>
              <a:tr h="127635">
                <a:tc>
                  <a:txBody>
                    <a:bodyPr/>
                    <a:lstStyle/>
                    <a:p>
                      <a:pPr algn="ctr">
                        <a:lnSpc>
                          <a:spcPct val="150000"/>
                        </a:lnSpc>
                        <a:spcAft>
                          <a:spcPts val="800"/>
                        </a:spcAft>
                      </a:pPr>
                      <a:r>
                        <a:rPr lang="es-EC" sz="1100">
                          <a:effectLst/>
                        </a:rPr>
                        <a:t>Manzana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a:effectLst/>
                        </a:rPr>
                        <a:t>86.67</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rowSpan="3">
                  <a:txBody>
                    <a:bodyPr/>
                    <a:lstStyle/>
                    <a:p>
                      <a:pPr algn="ctr">
                        <a:lnSpc>
                          <a:spcPct val="150000"/>
                        </a:lnSpc>
                        <a:spcAft>
                          <a:spcPts val="800"/>
                        </a:spcAft>
                      </a:pPr>
                      <a:r>
                        <a:rPr lang="es-EC" sz="1100" dirty="0">
                          <a:effectLst/>
                        </a:rPr>
                        <a:t>88.89</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273077"/>
                  </a:ext>
                </a:extLst>
              </a:tr>
              <a:tr h="59690">
                <a:tc>
                  <a:txBody>
                    <a:bodyPr/>
                    <a:lstStyle/>
                    <a:p>
                      <a:pPr algn="ctr">
                        <a:lnSpc>
                          <a:spcPct val="150000"/>
                        </a:lnSpc>
                        <a:spcAft>
                          <a:spcPts val="800"/>
                        </a:spcAft>
                      </a:pPr>
                      <a:r>
                        <a:rPr lang="es-EC" sz="1100">
                          <a:effectLst/>
                        </a:rPr>
                        <a:t>Pera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a:effectLst/>
                        </a:rPr>
                        <a:t>80</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vMerge="1">
                  <a:txBody>
                    <a:bodyPr/>
                    <a:lstStyle/>
                    <a:p>
                      <a:endParaRPr lang="es-419"/>
                    </a:p>
                  </a:txBody>
                  <a:tcPr/>
                </a:tc>
                <a:extLst>
                  <a:ext uri="{0D108BD9-81ED-4DB2-BD59-A6C34878D82A}">
                    <a16:rowId xmlns:a16="http://schemas.microsoft.com/office/drawing/2014/main" val="581838672"/>
                  </a:ext>
                </a:extLst>
              </a:tr>
              <a:tr h="80645">
                <a:tc>
                  <a:txBody>
                    <a:bodyPr/>
                    <a:lstStyle/>
                    <a:p>
                      <a:pPr algn="ctr">
                        <a:lnSpc>
                          <a:spcPct val="150000"/>
                        </a:lnSpc>
                        <a:spcAft>
                          <a:spcPts val="800"/>
                        </a:spcAft>
                      </a:pPr>
                      <a:r>
                        <a:rPr lang="es-EC" sz="1100">
                          <a:effectLst/>
                        </a:rPr>
                        <a:t>Granadilla</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100" dirty="0">
                          <a:effectLst/>
                        </a:rPr>
                        <a:t>100</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vMerge="1">
                  <a:txBody>
                    <a:bodyPr/>
                    <a:lstStyle/>
                    <a:p>
                      <a:endParaRPr lang="es-419"/>
                    </a:p>
                  </a:txBody>
                  <a:tcPr/>
                </a:tc>
                <a:extLst>
                  <a:ext uri="{0D108BD9-81ED-4DB2-BD59-A6C34878D82A}">
                    <a16:rowId xmlns:a16="http://schemas.microsoft.com/office/drawing/2014/main" val="2973843396"/>
                  </a:ext>
                </a:extLst>
              </a:tr>
            </a:tbl>
          </a:graphicData>
        </a:graphic>
      </p:graphicFrame>
      <p:sp>
        <p:nvSpPr>
          <p:cNvPr id="16" name="CuadroTexto 15">
            <a:extLst>
              <a:ext uri="{FF2B5EF4-FFF2-40B4-BE49-F238E27FC236}">
                <a16:creationId xmlns:a16="http://schemas.microsoft.com/office/drawing/2014/main" id="{6B198321-9484-4E05-A5DA-E5A917C79D61}"/>
              </a:ext>
            </a:extLst>
          </p:cNvPr>
          <p:cNvSpPr txBox="1"/>
          <p:nvPr/>
        </p:nvSpPr>
        <p:spPr>
          <a:xfrm>
            <a:off x="8306958" y="3876524"/>
            <a:ext cx="1297880" cy="560410"/>
          </a:xfrm>
          <a:prstGeom prst="rect">
            <a:avLst/>
          </a:prstGeom>
          <a:noFill/>
        </p:spPr>
        <p:txBody>
          <a:bodyPr wrap="square">
            <a:spAutoFit/>
          </a:bodyPr>
          <a:lstStyle/>
          <a:p>
            <a:pPr lvl="0">
              <a:lnSpc>
                <a:spcPct val="200000"/>
              </a:lnSpc>
              <a:spcAft>
                <a:spcPts val="800"/>
              </a:spcAft>
            </a:pPr>
            <a:r>
              <a:rPr lang="es-EC" sz="1800" b="1" dirty="0">
                <a:effectLst/>
                <a:latin typeface="Arial" panose="020B0604020202020204" pitchFamily="34" charset="0"/>
                <a:ea typeface="Calibri" panose="020F0502020204030204" pitchFamily="34" charset="0"/>
                <a:cs typeface="Times New Roman" panose="02020603050405020304" pitchFamily="18" charset="0"/>
              </a:rPr>
              <a:t>Promedio</a:t>
            </a:r>
          </a:p>
        </p:txBody>
      </p:sp>
    </p:spTree>
    <p:extLst>
      <p:ext uri="{BB962C8B-B14F-4D97-AF65-F5344CB8AC3E}">
        <p14:creationId xmlns:p14="http://schemas.microsoft.com/office/powerpoint/2010/main" val="1925063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02F0D-01F3-4689-87E3-51A607A2868E}"/>
              </a:ext>
            </a:extLst>
          </p:cNvPr>
          <p:cNvSpPr>
            <a:spLocks noGrp="1"/>
          </p:cNvSpPr>
          <p:nvPr>
            <p:ph type="title"/>
          </p:nvPr>
        </p:nvSpPr>
        <p:spPr>
          <a:xfrm>
            <a:off x="3260074" y="218340"/>
            <a:ext cx="7315200" cy="567253"/>
          </a:xfrm>
        </p:spPr>
        <p:txBody>
          <a:bodyPr/>
          <a:lstStyle/>
          <a:p>
            <a:r>
              <a:rPr lang="es-MX" dirty="0"/>
              <a:t>Conclusiones</a:t>
            </a:r>
          </a:p>
        </p:txBody>
      </p:sp>
      <p:sp>
        <p:nvSpPr>
          <p:cNvPr id="6"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3E91CF4D-239E-4295-B01C-37C8E0E6143D}"/>
              </a:ext>
            </a:extLst>
          </p:cNvPr>
          <p:cNvSpPr txBox="1"/>
          <p:nvPr/>
        </p:nvSpPr>
        <p:spPr>
          <a:xfrm>
            <a:off x="1964267" y="785593"/>
            <a:ext cx="9711266" cy="5746381"/>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Los actuadores blandos tienen un total de 7 cámaras de aire. Pueden soportar una tensión máxima teórica de </a:t>
            </a:r>
            <a:r>
              <a:rPr lang="es-EC" sz="1600" dirty="0" err="1">
                <a:effectLst/>
                <a:latin typeface="Arial" panose="020B0604020202020204" pitchFamily="34" charset="0"/>
                <a:ea typeface="Calibri" panose="020F0502020204030204" pitchFamily="34" charset="0"/>
                <a:cs typeface="Times New Roman" panose="02020603050405020304" pitchFamily="18" charset="0"/>
              </a:rPr>
              <a:t>Von</a:t>
            </a:r>
            <a:r>
              <a:rPr lang="es-EC" sz="1600" dirty="0">
                <a:effectLst/>
                <a:latin typeface="Arial" panose="020B0604020202020204" pitchFamily="34" charset="0"/>
                <a:ea typeface="Calibri" panose="020F0502020204030204" pitchFamily="34" charset="0"/>
                <a:cs typeface="Times New Roman" panose="02020603050405020304" pitchFamily="18" charset="0"/>
              </a:rPr>
              <a:t>-Mises 631 KPa, trabajando con una presión de 8.70 Psi.</a:t>
            </a: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Por medio del constante rediseño del prototipo, además de las mejoras en los diferentes algoritmos, se logró reducir los errores de medición además de mejorar los resultados de agarre, obteniendo una repetibilidad general para el sistema de 88.89%.</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La detección de frutas es realizada por medio de un sistema de visión artificial, utilizando a la red neuronal YOLO, entrenado para detectar manzanas, peras y granadillas con un rendimiento del 81.06%. </a:t>
            </a: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Se diseñó un controlador PI y se implementó mediante técnicas digitales de control en un microcontrolador. El controlador  tiene un error en estado estable de menos del 1% y un </a:t>
            </a:r>
            <a:r>
              <a:rPr lang="es-EC" sz="1600" dirty="0" err="1">
                <a:effectLst/>
                <a:latin typeface="Arial" panose="020B0604020202020204" pitchFamily="34" charset="0"/>
                <a:ea typeface="Calibri" panose="020F0502020204030204" pitchFamily="34" charset="0"/>
                <a:cs typeface="Times New Roman" panose="02020603050405020304" pitchFamily="18" charset="0"/>
              </a:rPr>
              <a:t>sobreimpulso</a:t>
            </a:r>
            <a:r>
              <a:rPr lang="es-EC" sz="1600" dirty="0">
                <a:effectLst/>
                <a:latin typeface="Arial" panose="020B0604020202020204" pitchFamily="34" charset="0"/>
                <a:ea typeface="Calibri" panose="020F0502020204030204" pitchFamily="34" charset="0"/>
                <a:cs typeface="Times New Roman" panose="02020603050405020304" pitchFamily="18" charset="0"/>
              </a:rPr>
              <a:t> nulo en la presión, junto a un tiempo de establecimiento de17.5 segundos.</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5101626"/>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160A6-9B42-49DF-93B9-98E6BDA856D6}"/>
              </a:ext>
            </a:extLst>
          </p:cNvPr>
          <p:cNvSpPr>
            <a:spLocks noGrp="1"/>
          </p:cNvSpPr>
          <p:nvPr>
            <p:ph type="title"/>
          </p:nvPr>
        </p:nvSpPr>
        <p:spPr>
          <a:xfrm>
            <a:off x="3328136" y="76200"/>
            <a:ext cx="7315200" cy="1179595"/>
          </a:xfrm>
        </p:spPr>
        <p:txBody>
          <a:bodyPr/>
          <a:lstStyle/>
          <a:p>
            <a:r>
              <a:rPr lang="es-MX" dirty="0"/>
              <a:t>Recomendaciones</a:t>
            </a:r>
          </a:p>
        </p:txBody>
      </p:sp>
      <p:sp>
        <p:nvSpPr>
          <p:cNvPr id="6"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8" name="CuadroTexto 7">
            <a:extLst>
              <a:ext uri="{FF2B5EF4-FFF2-40B4-BE49-F238E27FC236}">
                <a16:creationId xmlns:a16="http://schemas.microsoft.com/office/drawing/2014/main" id="{883AA501-BFC0-42C5-93F6-6FBB6CBA8710}"/>
              </a:ext>
            </a:extLst>
          </p:cNvPr>
          <p:cNvSpPr txBox="1"/>
          <p:nvPr/>
        </p:nvSpPr>
        <p:spPr>
          <a:xfrm>
            <a:off x="1828801" y="1099548"/>
            <a:ext cx="9821333" cy="4658904"/>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Tomar fotos de todos los ángulos, posiciones y variaciones de luz de los objetos a ser entrenados y realizar también fotografías desarrollando un diseño experimental para identificar la incidencia de parámetros de adquisición de fotografías para conformar el data-set. </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latin typeface="Arial" panose="020B0604020202020204" pitchFamily="34" charset="0"/>
                <a:ea typeface="Calibri" panose="020F0502020204030204" pitchFamily="34" charset="0"/>
                <a:cs typeface="Times New Roman" panose="02020603050405020304" pitchFamily="18" charset="0"/>
              </a:rPr>
              <a:t>Variar </a:t>
            </a:r>
            <a:r>
              <a:rPr lang="es-EC" sz="1600" dirty="0">
                <a:effectLst/>
                <a:latin typeface="Arial" panose="020B0604020202020204" pitchFamily="34" charset="0"/>
                <a:ea typeface="Calibri" panose="020F0502020204030204" pitchFamily="34" charset="0"/>
                <a:cs typeface="Times New Roman" panose="02020603050405020304" pitchFamily="18" charset="0"/>
              </a:rPr>
              <a:t>la metodología de evaluación de resultados para probar la tecnología de visión artificial y robótica blanda en aplicaciones diferentes como clasificación, manipulación de objetos delicados y asistencia robótica. </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Realizar un estudio de aplicación de control inteligente desarrollando redes neuronales que permitan administrar las múltiples variables del proceso y evaluar el rendimiento de las mismas en el agarre optimo. </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737662"/>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76D39-EB16-40E1-867B-671D360E9F8B}"/>
              </a:ext>
            </a:extLst>
          </p:cNvPr>
          <p:cNvSpPr>
            <a:spLocks noGrp="1"/>
          </p:cNvSpPr>
          <p:nvPr>
            <p:ph type="title"/>
          </p:nvPr>
        </p:nvSpPr>
        <p:spPr>
          <a:xfrm>
            <a:off x="3364564" y="190901"/>
            <a:ext cx="7315200" cy="747092"/>
          </a:xfrm>
        </p:spPr>
        <p:txBody>
          <a:bodyPr/>
          <a:lstStyle/>
          <a:p>
            <a:r>
              <a:rPr lang="es-MX" dirty="0"/>
              <a:t>Trabajos Futuros</a:t>
            </a:r>
          </a:p>
        </p:txBody>
      </p:sp>
      <p:sp>
        <p:nvSpPr>
          <p:cNvPr id="8"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0" name="CuadroTexto 9">
            <a:extLst>
              <a:ext uri="{FF2B5EF4-FFF2-40B4-BE49-F238E27FC236}">
                <a16:creationId xmlns:a16="http://schemas.microsoft.com/office/drawing/2014/main" id="{5AC52CCA-70C0-49E3-992C-B534FE738D21}"/>
              </a:ext>
            </a:extLst>
          </p:cNvPr>
          <p:cNvSpPr txBox="1"/>
          <p:nvPr/>
        </p:nvSpPr>
        <p:spPr>
          <a:xfrm>
            <a:off x="1862667" y="937993"/>
            <a:ext cx="9711266" cy="5253939"/>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Acoplar el sistema a un manipulador robótico que permita evaluar el desempeño del agarre y poder evaluarlo ante movimientos de 6 grados de libertad como los que provee un robot del tipo mencionado. </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Aplicar la tecnología de robótica blanda para aplicaciones diferentes que requieran el tipo de agarre que proporciona el sistema y que necesiten del proceso de detección y clasificación como puede ser manipulación de herramientas o manipulación de instrumental médico. </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Por medio de un algoritmo de visión artificial, detectar el diámetro exacto de la fruta a agarrar para poder realizar un agarre más preciso para cada fruta a ser recogida.</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600" dirty="0">
                <a:effectLst/>
                <a:latin typeface="Arial" panose="020B0604020202020204" pitchFamily="34" charset="0"/>
                <a:ea typeface="Calibri" panose="020F0502020204030204" pitchFamily="34" charset="0"/>
                <a:cs typeface="Times New Roman" panose="02020603050405020304" pitchFamily="18" charset="0"/>
              </a:rPr>
              <a:t>Entrenar un modelo de detección de madurez de frutas por medio de visión artificial para ser incorporado en el actuador blando.</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20502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7535204" y="4765916"/>
            <a:ext cx="4122557" cy="369332"/>
          </a:xfrm>
          <a:prstGeom prst="rect">
            <a:avLst/>
          </a:prstGeom>
          <a:noFill/>
        </p:spPr>
        <p:txBody>
          <a:bodyPr wrap="square" rtlCol="0">
            <a:spAutoFit/>
          </a:bodyPr>
          <a:lstStyle/>
          <a:p>
            <a:pPr algn="ctr"/>
            <a:r>
              <a:rPr lang="es-EC" b="1" dirty="0"/>
              <a:t>(Nguyen, </a:t>
            </a:r>
            <a:r>
              <a:rPr lang="es-EC" b="1" dirty="0" err="1"/>
              <a:t>Lundell</a:t>
            </a:r>
            <a:r>
              <a:rPr lang="es-EC" b="1" dirty="0"/>
              <a:t>, &amp; </a:t>
            </a:r>
            <a:r>
              <a:rPr lang="es-EC" b="1" dirty="0" err="1"/>
              <a:t>Kyrki</a:t>
            </a:r>
            <a:r>
              <a:rPr lang="es-EC" b="1" dirty="0"/>
              <a:t>, 2019)</a:t>
            </a:r>
          </a:p>
        </p:txBody>
      </p:sp>
      <p:sp>
        <p:nvSpPr>
          <p:cNvPr id="28" name="Título 1">
            <a:extLst>
              <a:ext uri="{FF2B5EF4-FFF2-40B4-BE49-F238E27FC236}">
                <a16:creationId xmlns:a16="http://schemas.microsoft.com/office/drawing/2014/main" id="{B1C041D7-4080-4FC3-9908-69A0727EE2B1}"/>
              </a:ext>
            </a:extLst>
          </p:cNvPr>
          <p:cNvSpPr txBox="1">
            <a:spLocks/>
          </p:cNvSpPr>
          <p:nvPr/>
        </p:nvSpPr>
        <p:spPr>
          <a:xfrm>
            <a:off x="4263991" y="424196"/>
            <a:ext cx="5409397" cy="62074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MX" dirty="0">
                <a:cs typeface="Times New Roman" panose="02020603050405020304" pitchFamily="18" charset="0"/>
              </a:rPr>
              <a:t>Agarre (</a:t>
            </a:r>
            <a:r>
              <a:rPr lang="es-MX" dirty="0" err="1">
                <a:cs typeface="Times New Roman" panose="02020603050405020304" pitchFamily="18" charset="0"/>
              </a:rPr>
              <a:t>Grasping</a:t>
            </a:r>
            <a:r>
              <a:rPr lang="es-MX" dirty="0">
                <a:cs typeface="Times New Roman" panose="02020603050405020304" pitchFamily="18" charset="0"/>
              </a:rPr>
              <a:t>)</a:t>
            </a:r>
            <a:br>
              <a:rPr lang="es-MX" sz="3200" dirty="0">
                <a:cs typeface="Times New Roman" panose="02020603050405020304" pitchFamily="18" charset="0"/>
              </a:rPr>
            </a:br>
            <a:endParaRPr lang="es-MX" sz="3200" dirty="0">
              <a:cs typeface="Times New Roman" panose="02020603050405020304" pitchFamily="18" charset="0"/>
            </a:endParaRPr>
          </a:p>
        </p:txBody>
      </p:sp>
      <p:sp>
        <p:nvSpPr>
          <p:cNvPr id="8"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1" name="Imagen 10">
            <a:extLst>
              <a:ext uri="{FF2B5EF4-FFF2-40B4-BE49-F238E27FC236}">
                <a16:creationId xmlns:a16="http://schemas.microsoft.com/office/drawing/2014/main" id="{3B826814-4043-4BEE-BABA-6A94B50F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496" y="1815082"/>
            <a:ext cx="4564380" cy="2827020"/>
          </a:xfrm>
          <a:prstGeom prst="rect">
            <a:avLst/>
          </a:prstGeom>
        </p:spPr>
      </p:pic>
      <p:sp>
        <p:nvSpPr>
          <p:cNvPr id="12" name="CuadroTexto 11">
            <a:extLst>
              <a:ext uri="{FF2B5EF4-FFF2-40B4-BE49-F238E27FC236}">
                <a16:creationId xmlns:a16="http://schemas.microsoft.com/office/drawing/2014/main" id="{4A25E1A4-29D0-4EAA-8F41-6894303A2B51}"/>
              </a:ext>
            </a:extLst>
          </p:cNvPr>
          <p:cNvSpPr txBox="1"/>
          <p:nvPr/>
        </p:nvSpPr>
        <p:spPr>
          <a:xfrm>
            <a:off x="2263331" y="1815082"/>
            <a:ext cx="4594088" cy="3535583"/>
          </a:xfrm>
          <a:prstGeom prst="rect">
            <a:avLst/>
          </a:prstGeom>
          <a:noFill/>
        </p:spPr>
        <p:txBody>
          <a:bodyPr wrap="square">
            <a:spAutoFit/>
          </a:bodyPr>
          <a:lstStyle/>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Impartir fuerza y/o reposicionar objeto (robot)</a:t>
            </a: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Contacto entre los dedos y el objeto (humano)</a:t>
            </a:r>
          </a:p>
          <a:p>
            <a:pPr marL="342900" lvl="0" indent="-342900">
              <a:lnSpc>
                <a:spcPct val="20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Deformación y fuerza suficiente sobre el objeto (actuadores blandos)</a:t>
            </a:r>
          </a:p>
        </p:txBody>
      </p:sp>
    </p:spTree>
    <p:extLst>
      <p:ext uri="{BB962C8B-B14F-4D97-AF65-F5344CB8AC3E}">
        <p14:creationId xmlns:p14="http://schemas.microsoft.com/office/powerpoint/2010/main" val="38080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r>
              <a:rPr lang="es-EC" dirty="0"/>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1">
            <a:extLst>
              <a:ext uri="{FF2B5EF4-FFF2-40B4-BE49-F238E27FC236}">
                <a16:creationId xmlns:a16="http://schemas.microsoft.com/office/drawing/2014/main" id="{B1C041D7-4080-4FC3-9908-69A0727EE2B1}"/>
              </a:ext>
            </a:extLst>
          </p:cNvPr>
          <p:cNvSpPr txBox="1">
            <a:spLocks/>
          </p:cNvSpPr>
          <p:nvPr/>
        </p:nvSpPr>
        <p:spPr>
          <a:xfrm>
            <a:off x="2525486" y="205567"/>
            <a:ext cx="8196943" cy="62074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MX" dirty="0">
                <a:cs typeface="Times New Roman" panose="02020603050405020304" pitchFamily="18" charset="0"/>
              </a:rPr>
              <a:t>Visión Artificial: Deep </a:t>
            </a:r>
            <a:r>
              <a:rPr lang="es-MX" dirty="0" err="1">
                <a:cs typeface="Times New Roman" panose="02020603050405020304" pitchFamily="18" charset="0"/>
              </a:rPr>
              <a:t>Learning</a:t>
            </a:r>
            <a:endParaRPr lang="es-MX" sz="3200" dirty="0">
              <a:cs typeface="Times New Roman" panose="02020603050405020304" pitchFamily="18" charset="0"/>
            </a:endParaRPr>
          </a:p>
        </p:txBody>
      </p:sp>
      <p:sp>
        <p:nvSpPr>
          <p:cNvPr id="11"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3" name="Imagen 12">
            <a:extLst>
              <a:ext uri="{FF2B5EF4-FFF2-40B4-BE49-F238E27FC236}">
                <a16:creationId xmlns:a16="http://schemas.microsoft.com/office/drawing/2014/main" id="{99BDD587-386A-432F-8048-1D0C035972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486" y="800402"/>
            <a:ext cx="2649923" cy="5508606"/>
          </a:xfrm>
          <a:prstGeom prst="rect">
            <a:avLst/>
          </a:prstGeom>
        </p:spPr>
      </p:pic>
      <p:pic>
        <p:nvPicPr>
          <p:cNvPr id="14" name="image13.png">
            <a:extLst>
              <a:ext uri="{FF2B5EF4-FFF2-40B4-BE49-F238E27FC236}">
                <a16:creationId xmlns:a16="http://schemas.microsoft.com/office/drawing/2014/main" id="{FC20A9AA-A78E-402D-BFE6-39B02B011F5C}"/>
              </a:ext>
            </a:extLst>
          </p:cNvPr>
          <p:cNvPicPr/>
          <p:nvPr/>
        </p:nvPicPr>
        <p:blipFill>
          <a:blip r:embed="rId3"/>
          <a:srcRect/>
          <a:stretch>
            <a:fillRect/>
          </a:stretch>
        </p:blipFill>
        <p:spPr>
          <a:xfrm>
            <a:off x="6877596" y="2200275"/>
            <a:ext cx="4400550" cy="2457450"/>
          </a:xfrm>
          <a:prstGeom prst="rect">
            <a:avLst/>
          </a:prstGeom>
          <a:ln/>
        </p:spPr>
      </p:pic>
      <p:sp>
        <p:nvSpPr>
          <p:cNvPr id="15" name="CuadroTexto 14">
            <a:extLst>
              <a:ext uri="{FF2B5EF4-FFF2-40B4-BE49-F238E27FC236}">
                <a16:creationId xmlns:a16="http://schemas.microsoft.com/office/drawing/2014/main" id="{5BD78C15-7D3D-4E92-B168-E733D1E91B19}"/>
              </a:ext>
            </a:extLst>
          </p:cNvPr>
          <p:cNvSpPr txBox="1"/>
          <p:nvPr/>
        </p:nvSpPr>
        <p:spPr>
          <a:xfrm>
            <a:off x="7016592" y="4809458"/>
            <a:ext cx="4122557" cy="369332"/>
          </a:xfrm>
          <a:prstGeom prst="rect">
            <a:avLst/>
          </a:prstGeom>
          <a:noFill/>
        </p:spPr>
        <p:txBody>
          <a:bodyPr wrap="square" rtlCol="0">
            <a:spAutoFit/>
          </a:bodyPr>
          <a:lstStyle/>
          <a:p>
            <a:pPr algn="ctr"/>
            <a:r>
              <a:rPr lang="es-EC" b="1"/>
              <a:t>(Shanmugamani, 2018)</a:t>
            </a:r>
            <a:endParaRPr lang="es-EC" b="1" dirty="0"/>
          </a:p>
        </p:txBody>
      </p:sp>
      <p:sp>
        <p:nvSpPr>
          <p:cNvPr id="16" name="CuadroTexto 15">
            <a:extLst>
              <a:ext uri="{FF2B5EF4-FFF2-40B4-BE49-F238E27FC236}">
                <a16:creationId xmlns:a16="http://schemas.microsoft.com/office/drawing/2014/main" id="{E2B75C37-F8F5-404F-9A2A-1F19CDFBD830}"/>
              </a:ext>
            </a:extLst>
          </p:cNvPr>
          <p:cNvSpPr txBox="1"/>
          <p:nvPr/>
        </p:nvSpPr>
        <p:spPr>
          <a:xfrm>
            <a:off x="1711739" y="6283101"/>
            <a:ext cx="4122557" cy="369332"/>
          </a:xfrm>
          <a:prstGeom prst="rect">
            <a:avLst/>
          </a:prstGeom>
          <a:noFill/>
        </p:spPr>
        <p:txBody>
          <a:bodyPr wrap="square" rtlCol="0">
            <a:spAutoFit/>
          </a:bodyPr>
          <a:lstStyle/>
          <a:p>
            <a:pPr algn="ctr"/>
            <a:r>
              <a:rPr lang="es-EC" b="1" dirty="0"/>
              <a:t>(</a:t>
            </a:r>
            <a:r>
              <a:rPr lang="es-EC" b="1" dirty="0" err="1"/>
              <a:t>Rosebrock</a:t>
            </a:r>
            <a:r>
              <a:rPr lang="es-EC" b="1" dirty="0"/>
              <a:t>, 2017)</a:t>
            </a:r>
          </a:p>
        </p:txBody>
      </p:sp>
    </p:spTree>
    <p:extLst>
      <p:ext uri="{BB962C8B-B14F-4D97-AF65-F5344CB8AC3E}">
        <p14:creationId xmlns:p14="http://schemas.microsoft.com/office/powerpoint/2010/main" val="47278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1">
            <a:extLst>
              <a:ext uri="{FF2B5EF4-FFF2-40B4-BE49-F238E27FC236}">
                <a16:creationId xmlns:a16="http://schemas.microsoft.com/office/drawing/2014/main" id="{B1C041D7-4080-4FC3-9908-69A0727EE2B1}"/>
              </a:ext>
            </a:extLst>
          </p:cNvPr>
          <p:cNvSpPr txBox="1">
            <a:spLocks/>
          </p:cNvSpPr>
          <p:nvPr/>
        </p:nvSpPr>
        <p:spPr>
          <a:xfrm>
            <a:off x="2100944" y="205567"/>
            <a:ext cx="9241970" cy="62074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pPr algn="l"/>
            <a:r>
              <a:rPr lang="es-MX" dirty="0">
                <a:cs typeface="Times New Roman" panose="02020603050405020304" pitchFamily="18" charset="0"/>
              </a:rPr>
              <a:t>Visión Artificial: Modelos de Detección</a:t>
            </a:r>
            <a:endParaRPr lang="es-MX" sz="3200" dirty="0">
              <a:cs typeface="Times New Roman" panose="02020603050405020304" pitchFamily="18" charset="0"/>
            </a:endParaRPr>
          </a:p>
        </p:txBody>
      </p:sp>
      <p:sp>
        <p:nvSpPr>
          <p:cNvPr id="11"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Picture 192">
            <a:extLst>
              <a:ext uri="{FF2B5EF4-FFF2-40B4-BE49-F238E27FC236}">
                <a16:creationId xmlns:a16="http://schemas.microsoft.com/office/drawing/2014/main" id="{D2EDD941-A962-4033-8CF5-1CC793C319AA}"/>
              </a:ext>
            </a:extLst>
          </p:cNvPr>
          <p:cNvPicPr>
            <a:picLocks noChangeAspect="1"/>
          </p:cNvPicPr>
          <p:nvPr/>
        </p:nvPicPr>
        <p:blipFill>
          <a:blip r:embed="rId2"/>
          <a:stretch>
            <a:fillRect/>
          </a:stretch>
        </p:blipFill>
        <p:spPr>
          <a:xfrm>
            <a:off x="1832156" y="1875245"/>
            <a:ext cx="4263844" cy="3107509"/>
          </a:xfrm>
          <a:prstGeom prst="rect">
            <a:avLst/>
          </a:prstGeom>
        </p:spPr>
      </p:pic>
      <p:pic>
        <p:nvPicPr>
          <p:cNvPr id="5" name="Imagen 4">
            <a:extLst>
              <a:ext uri="{FF2B5EF4-FFF2-40B4-BE49-F238E27FC236}">
                <a16:creationId xmlns:a16="http://schemas.microsoft.com/office/drawing/2014/main" id="{0E714A32-10FC-48A5-BFB7-BAA543C06D8E}"/>
              </a:ext>
            </a:extLst>
          </p:cNvPr>
          <p:cNvPicPr>
            <a:picLocks noChangeAspect="1"/>
          </p:cNvPicPr>
          <p:nvPr/>
        </p:nvPicPr>
        <p:blipFill rotWithShape="1">
          <a:blip r:embed="rId3">
            <a:extLst>
              <a:ext uri="{28A0092B-C50C-407E-A947-70E740481C1C}">
                <a14:useLocalDpi xmlns:a14="http://schemas.microsoft.com/office/drawing/2010/main" val="0"/>
              </a:ext>
            </a:extLst>
          </a:blip>
          <a:srcRect b="11487"/>
          <a:stretch/>
        </p:blipFill>
        <p:spPr bwMode="auto">
          <a:xfrm>
            <a:off x="6335485" y="2499359"/>
            <a:ext cx="5486400" cy="1859280"/>
          </a:xfrm>
          <a:prstGeom prst="rect">
            <a:avLst/>
          </a:prstGeom>
          <a:noFill/>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396C751A-DD7F-4B5D-8C67-B2C21159F712}"/>
              </a:ext>
            </a:extLst>
          </p:cNvPr>
          <p:cNvSpPr txBox="1"/>
          <p:nvPr/>
        </p:nvSpPr>
        <p:spPr>
          <a:xfrm>
            <a:off x="1572443" y="5434015"/>
            <a:ext cx="4122557" cy="369332"/>
          </a:xfrm>
          <a:prstGeom prst="rect">
            <a:avLst/>
          </a:prstGeom>
          <a:noFill/>
        </p:spPr>
        <p:txBody>
          <a:bodyPr wrap="square" rtlCol="0">
            <a:spAutoFit/>
          </a:bodyPr>
          <a:lstStyle/>
          <a:p>
            <a:pPr algn="ctr"/>
            <a:r>
              <a:rPr lang="es-EC" b="1" dirty="0"/>
              <a:t>(</a:t>
            </a:r>
            <a:r>
              <a:rPr lang="es-EC" b="1" dirty="0" err="1"/>
              <a:t>Rosebrock</a:t>
            </a:r>
            <a:r>
              <a:rPr lang="es-EC" b="1" dirty="0"/>
              <a:t>, 2017)</a:t>
            </a:r>
          </a:p>
        </p:txBody>
      </p:sp>
      <p:sp>
        <p:nvSpPr>
          <p:cNvPr id="7" name="CuadroTexto 6">
            <a:extLst>
              <a:ext uri="{FF2B5EF4-FFF2-40B4-BE49-F238E27FC236}">
                <a16:creationId xmlns:a16="http://schemas.microsoft.com/office/drawing/2014/main" id="{FED3E763-E3B8-4881-A52A-A0AE3FFE241B}"/>
              </a:ext>
            </a:extLst>
          </p:cNvPr>
          <p:cNvSpPr txBox="1"/>
          <p:nvPr/>
        </p:nvSpPr>
        <p:spPr>
          <a:xfrm>
            <a:off x="7358296" y="4613422"/>
            <a:ext cx="4122557" cy="369332"/>
          </a:xfrm>
          <a:prstGeom prst="rect">
            <a:avLst/>
          </a:prstGeom>
          <a:noFill/>
        </p:spPr>
        <p:txBody>
          <a:bodyPr wrap="square" rtlCol="0">
            <a:spAutoFit/>
          </a:bodyPr>
          <a:lstStyle/>
          <a:p>
            <a:pPr algn="ctr"/>
            <a:r>
              <a:rPr lang="es-EC" b="1" dirty="0"/>
              <a:t>(</a:t>
            </a:r>
            <a:r>
              <a:rPr lang="es-EC" b="1" dirty="0" err="1"/>
              <a:t>Rosebrock</a:t>
            </a:r>
            <a:r>
              <a:rPr lang="es-EC" b="1" dirty="0"/>
              <a:t>, 2017)</a:t>
            </a:r>
          </a:p>
        </p:txBody>
      </p:sp>
      <p:sp>
        <p:nvSpPr>
          <p:cNvPr id="8" name="CuadroTexto 7">
            <a:extLst>
              <a:ext uri="{FF2B5EF4-FFF2-40B4-BE49-F238E27FC236}">
                <a16:creationId xmlns:a16="http://schemas.microsoft.com/office/drawing/2014/main" id="{8E9EBDD8-7642-4218-96AE-3A837C86AEFC}"/>
              </a:ext>
            </a:extLst>
          </p:cNvPr>
          <p:cNvSpPr txBox="1"/>
          <p:nvPr/>
        </p:nvSpPr>
        <p:spPr>
          <a:xfrm>
            <a:off x="2566941" y="1095883"/>
            <a:ext cx="2794273" cy="56695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Arquitectura de YOLOv5</a:t>
            </a: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F013EFB0-2D75-48C4-921D-11B9FC542AF9}"/>
              </a:ext>
            </a:extLst>
          </p:cNvPr>
          <p:cNvSpPr txBox="1"/>
          <p:nvPr/>
        </p:nvSpPr>
        <p:spPr>
          <a:xfrm>
            <a:off x="7120937" y="1050828"/>
            <a:ext cx="3612378" cy="566950"/>
          </a:xfrm>
          <a:prstGeom prst="rect">
            <a:avLst/>
          </a:prstGeom>
          <a:noFill/>
        </p:spPr>
        <p:txBody>
          <a:bodyPr wrap="square">
            <a:spAutoFit/>
          </a:bodyPr>
          <a:lstStyle/>
          <a:p>
            <a:pPr lvl="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Arquitectura de SSD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MobileNet</a:t>
            </a: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781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1_Mar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ntilla_Pres_Defensa.potx" id="{7031A1AD-54DE-44AF-B77F-9C74CDE7D9C2}" vid="{326108A4-772F-4B2F-8E1F-73AE1A3F8B4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7.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8.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9.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7047</TotalTime>
  <Words>3686</Words>
  <Application>Microsoft Office PowerPoint</Application>
  <PresentationFormat>Panorámica</PresentationFormat>
  <Paragraphs>1732</Paragraphs>
  <Slides>70</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70</vt:i4>
      </vt:variant>
    </vt:vector>
  </HeadingPairs>
  <TitlesOfParts>
    <vt:vector size="77" baseType="lpstr">
      <vt:lpstr>Arial</vt:lpstr>
      <vt:lpstr>Calibri</vt:lpstr>
      <vt:lpstr>Cambria Math</vt:lpstr>
      <vt:lpstr>Corbel</vt:lpstr>
      <vt:lpstr>Symbol</vt:lpstr>
      <vt:lpstr>Wingdings 2</vt:lpstr>
      <vt:lpstr>1_Marco</vt:lpstr>
      <vt:lpstr>DEPARTAMENTO DE CIENCIAS DE LA ENERGÍA Y MECÁNICA CARRERA DE INGENIERÍA EN MECATRÓNICA   TRABAJO DE TITULACIÓN, PREVIO A LA OBTENCIÓN DEL TÍTULO DE INGENIERO EN MECATRÓNICA </vt:lpstr>
      <vt:lpstr>CONTENIDO</vt:lpstr>
      <vt:lpstr>Antecedentes</vt:lpstr>
      <vt:lpstr>Justificación e Importancia</vt:lpstr>
      <vt:lpstr>Objetivos</vt:lpstr>
      <vt:lpstr>Robótica Blanda</vt:lpstr>
      <vt:lpstr>Presentación de PowerPoint</vt:lpstr>
      <vt:lpstr>Presentación de PowerPoint</vt:lpstr>
      <vt:lpstr>Presentación de PowerPoint</vt:lpstr>
      <vt:lpstr>Metodología</vt:lpstr>
      <vt:lpstr>Metodología</vt:lpstr>
      <vt:lpstr>Hardware Mecánico: Actuador Blando</vt:lpstr>
      <vt:lpstr>Hardware Mecánico: Actuador Blando (CAE)</vt:lpstr>
      <vt:lpstr>Hardware Mecánico: Actuador Blando (CAE)</vt:lpstr>
      <vt:lpstr>Hardware Mecánico: Actuador Blando (Materiales)</vt:lpstr>
      <vt:lpstr>Hardware Mecánico: Actuador Blando (Presión de Rotura)</vt:lpstr>
      <vt:lpstr>Hardware Mecánico: Sistema Neumático</vt:lpstr>
      <vt:lpstr>Hardware Mecánico: Sistema Neumático</vt:lpstr>
      <vt:lpstr>Hardware Mecánico: Muñeca</vt:lpstr>
      <vt:lpstr>Hardware Mecánico: Muñeca (Mecanismo)</vt:lpstr>
      <vt:lpstr>Hardware Mecánico: Muñeca (Elementos Rígidos)</vt:lpstr>
      <vt:lpstr>Hardware Mecánico: Muñeca (Elementos Rígidos)</vt:lpstr>
      <vt:lpstr>Hardware Mecánico: Muñeca (Elementos Rígidos)</vt:lpstr>
      <vt:lpstr>Hardware Mecánico: Muñeca (CAE)</vt:lpstr>
      <vt:lpstr>Hardware Mecánico: Muñeca (CAE)</vt:lpstr>
      <vt:lpstr>Hardware Mecánico: Muñeca (CAE)</vt:lpstr>
      <vt:lpstr>Hardware Mecánico: Muñeca (CAE)</vt:lpstr>
      <vt:lpstr>Hardware Mecánico: Muñeca (CAE)</vt:lpstr>
      <vt:lpstr>Hardware Mecánico: Muñeca (CAE)</vt:lpstr>
      <vt:lpstr>Hardware Mecánico: Muñeca (CAE)</vt:lpstr>
      <vt:lpstr>Hardware Mecánico: Muñeca (CAE)</vt:lpstr>
      <vt:lpstr>Hardware Mecánico: Muñeca</vt:lpstr>
      <vt:lpstr>Hardware Mecánico: Muñeca</vt:lpstr>
      <vt:lpstr>Hardware Mecánico: Soporte de Muñeca (CAE)</vt:lpstr>
      <vt:lpstr>Hardware Mecánico: Soporte de Muñeca (CAE)</vt:lpstr>
      <vt:lpstr>Sistema de Control de Presión: Sensores de Fuerza</vt:lpstr>
      <vt:lpstr>Sistema de Control de Presión: Sensores de Fuerza (Modelo)</vt:lpstr>
      <vt:lpstr>Sistema de Control de Presión: Sensores de Fuerza (Modelo)</vt:lpstr>
      <vt:lpstr>Sistema de Control de Presión: Sensor de Presión</vt:lpstr>
      <vt:lpstr>Sistema de Control de Presión: Lazo de Control</vt:lpstr>
      <vt:lpstr>Sistema de Control de Presión: Identificación</vt:lpstr>
      <vt:lpstr>Sistema de Control de Presión: Identificación</vt:lpstr>
      <vt:lpstr>Sistema de Control de Presión: Controlador</vt:lpstr>
      <vt:lpstr>Sistema de Control de Presión: Controlador</vt:lpstr>
      <vt:lpstr>Hardware Electrónico: Diseño</vt:lpstr>
      <vt:lpstr>Hardware Electrónico: Etapa de Actuadores</vt:lpstr>
      <vt:lpstr>Hardware Electrónico: Conversor PWM a Corriente</vt:lpstr>
      <vt:lpstr>Hardware Electrónico: Etapa de Control</vt:lpstr>
      <vt:lpstr>Hardware Electrónico: Etapa de Control</vt:lpstr>
      <vt:lpstr>Hardware Electrónico: Etapa de Control</vt:lpstr>
      <vt:lpstr>Hardware Electrónico: Etapa de Potencia</vt:lpstr>
      <vt:lpstr>Hardware Electrónico: Circuitos de Control</vt:lpstr>
      <vt:lpstr>Hardware Electrónico: Circuitos de Control</vt:lpstr>
      <vt:lpstr>Sistema de Visión Artificial: Cámara</vt:lpstr>
      <vt:lpstr>Sistema de Visión Artificial: Algoritmo</vt:lpstr>
      <vt:lpstr>Sistema de Visión Artificial: Entrenamiento para Detección de Frutas</vt:lpstr>
      <vt:lpstr>TICs: HMI</vt:lpstr>
      <vt:lpstr>TICs: HMI</vt:lpstr>
      <vt:lpstr>TICs: Red de Controladores</vt:lpstr>
      <vt:lpstr>Pruebas y Resultados: Entorno de Pruebas</vt:lpstr>
      <vt:lpstr>Pruebas y Resultados: Visión Artificial</vt:lpstr>
      <vt:lpstr>Pruebas y Resultados: Visión Artificial</vt:lpstr>
      <vt:lpstr>Pruebas y Resultados: Ciclo de Pruebas</vt:lpstr>
      <vt:lpstr>Pruebas y Resultados: Fuerza Resultante en Función de la Presión Aplicada al Sistema </vt:lpstr>
      <vt:lpstr>Pruebas y Resultados: Control</vt:lpstr>
      <vt:lpstr>Pruebas y Resultados: Repetibilidad en Ciclos de Prueba</vt:lpstr>
      <vt:lpstr>Conclusiones</vt:lpstr>
      <vt:lpstr>Recomendaciones</vt:lpstr>
      <vt:lpstr>Trabajos Futuros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Cristian Conrado</dc:creator>
  <cp:lastModifiedBy>Matías Idrobo</cp:lastModifiedBy>
  <cp:revision>455</cp:revision>
  <dcterms:created xsi:type="dcterms:W3CDTF">2018-06-27T21:04:07Z</dcterms:created>
  <dcterms:modified xsi:type="dcterms:W3CDTF">2022-02-02T21:25:20Z</dcterms:modified>
</cp:coreProperties>
</file>