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57" r:id="rId3"/>
    <p:sldId id="340" r:id="rId4"/>
    <p:sldId id="299" r:id="rId5"/>
    <p:sldId id="337" r:id="rId6"/>
    <p:sldId id="334" r:id="rId7"/>
    <p:sldId id="335" r:id="rId8"/>
    <p:sldId id="336" r:id="rId9"/>
    <p:sldId id="339" r:id="rId10"/>
    <p:sldId id="266" r:id="rId11"/>
    <p:sldId id="265" r:id="rId12"/>
    <p:sldId id="338" r:id="rId13"/>
    <p:sldId id="341" r:id="rId14"/>
    <p:sldId id="342" r:id="rId15"/>
    <p:sldId id="353" r:id="rId16"/>
    <p:sldId id="343" r:id="rId17"/>
    <p:sldId id="344" r:id="rId18"/>
    <p:sldId id="345" r:id="rId19"/>
    <p:sldId id="354" r:id="rId20"/>
    <p:sldId id="350" r:id="rId21"/>
    <p:sldId id="352" r:id="rId22"/>
    <p:sldId id="349" r:id="rId23"/>
    <p:sldId id="330" r:id="rId24"/>
    <p:sldId id="296" r:id="rId25"/>
    <p:sldId id="351" r:id="rId26"/>
    <p:sldId id="331" r:id="rId27"/>
    <p:sldId id="295" r:id="rId28"/>
    <p:sldId id="318" r:id="rId29"/>
    <p:sldId id="355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1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3" clrIdx="0">
    <p:extLst>
      <p:ext uri="{19B8F6BF-5375-455C-9EA6-DF929625EA0E}">
        <p15:presenceInfo xmlns:p15="http://schemas.microsoft.com/office/powerpoint/2012/main" userId="7fa419a87d1321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A97"/>
    <a:srgbClr val="FA6C1B"/>
    <a:srgbClr val="47BD5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48"/>
      </p:cViewPr>
      <p:guideLst>
        <p:guide pos="3931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5\Documents\Tesis%20aguacate\RESULTADOS%20DE%20VERDAD\Tabla_de_trabajo_genal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Porcentaje de variación molecular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Fst!$E$37</c:f>
              <c:strCache>
                <c:ptCount val="1"/>
                <c:pt idx="0">
                  <c:v>Est. Var.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Entre poblaciones
</a:t>
                    </a:r>
                    <a:fld id="{17DBDCB2-1CEB-452C-BE1F-73AB853D0D65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39-4632-B6FE-07C3AD0853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s-EC" dirty="0"/>
                      <a:t>Dentro de la población</a:t>
                    </a:r>
                    <a:r>
                      <a:rPr lang="es-EC" baseline="0" dirty="0"/>
                      <a:t>
</a:t>
                    </a:r>
                    <a:fld id="{60BEC60F-EDDE-4FAF-AF44-BB029CF016CA}" type="PERCENTAGE">
                      <a:rPr lang="es-EC" baseline="0"/>
                      <a:pPr/>
                      <a:t>[PORCENTAJE]</a:t>
                    </a:fld>
                    <a:endParaRPr lang="es-EC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39-4632-B6FE-07C3AD085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Fst!$A$38:$A$39</c:f>
              <c:strCache>
                <c:ptCount val="2"/>
                <c:pt idx="0">
                  <c:v>Among Pops</c:v>
                </c:pt>
                <c:pt idx="1">
                  <c:v>Within Pops</c:v>
                </c:pt>
              </c:strCache>
            </c:strRef>
          </c:cat>
          <c:val>
            <c:numRef>
              <c:f>Fst!$E$38:$E$39</c:f>
              <c:numCache>
                <c:formatCode>0.000</c:formatCode>
                <c:ptCount val="2"/>
                <c:pt idx="0">
                  <c:v>7.0628514253436123E-2</c:v>
                </c:pt>
                <c:pt idx="1">
                  <c:v>3.8973536773199848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9-4632-B6FE-07C3AD08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>
          <a:latin typeface="+mj-lt"/>
        </a:defRPr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C3E22-BF43-4A18-BFFE-5F7664B8CE3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DD393A0-9C98-4884-AAD5-EF3DC75D41E9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</a:rPr>
            <a:t>Fuente de energía, vitaminas, etc.</a:t>
          </a:r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26D7802B-2877-4852-AD97-3C1E29AFCA7F}" type="parTrans" cxnId="{657F3D3B-E77E-4CE9-99B4-7227E8593D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j-lt"/>
          </a:endParaRPr>
        </a:p>
      </dgm:t>
    </dgm:pt>
    <dgm:pt modelId="{A2165E98-43A8-4948-9F7A-FE2E610F82B2}" type="sibTrans" cxnId="{657F3D3B-E77E-4CE9-99B4-7227E8593D72}">
      <dgm:prSet/>
      <dgm:spPr/>
      <dgm:t>
        <a:bodyPr/>
        <a:lstStyle/>
        <a:p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16611C95-ABD8-469D-8F70-2AEAB7B5D96D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</a:rPr>
            <a:t>Retrasa el envejecimiento y protege al corazón.</a:t>
          </a:r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E74065FC-B584-4E6B-8F00-D43237254568}" type="parTrans" cxnId="{06EDE445-8B21-4FC4-AB5D-0647D2CF07B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j-lt"/>
          </a:endParaRPr>
        </a:p>
      </dgm:t>
    </dgm:pt>
    <dgm:pt modelId="{95EC2848-2361-4407-B408-7678157934AA}" type="sibTrans" cxnId="{06EDE445-8B21-4FC4-AB5D-0647D2CF07BD}">
      <dgm:prSet/>
      <dgm:spPr/>
      <dgm:t>
        <a:bodyPr/>
        <a:lstStyle/>
        <a:p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BF908B74-6920-4AA1-A08D-4ED65074B30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</a:rPr>
            <a:t>Cosmetología</a:t>
          </a:r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6D9502F6-4B1B-4F99-8B8F-7D3946F4015D}" type="parTrans" cxnId="{6A73B97D-BE5C-467A-9B5C-CAEE3BA00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j-lt"/>
          </a:endParaRPr>
        </a:p>
      </dgm:t>
    </dgm:pt>
    <dgm:pt modelId="{4CD66D43-6EF7-4061-BAF8-5D7A49FC59ED}" type="sibTrans" cxnId="{6A73B97D-BE5C-467A-9B5C-CAEE3BA00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j-lt"/>
          </a:endParaRPr>
        </a:p>
      </dgm:t>
    </dgm:pt>
    <dgm:pt modelId="{D50D2C64-BAE8-425E-A08E-7CFED4314A8F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</a:rPr>
            <a:t>Elaboración de medios de cultivo.</a:t>
          </a:r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248875CE-6021-4B54-98F2-83650575DBD7}" type="parTrans" cxnId="{8F045888-03F0-452A-9BAB-D6FBBEE60F1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j-lt"/>
          </a:endParaRPr>
        </a:p>
      </dgm:t>
    </dgm:pt>
    <dgm:pt modelId="{C0D33587-F744-4272-99BC-E324918B78A4}" type="sibTrans" cxnId="{8F045888-03F0-452A-9BAB-D6FBBEE60F15}">
      <dgm:prSet/>
      <dgm:spPr/>
      <dgm:t>
        <a:bodyPr/>
        <a:lstStyle/>
        <a:p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2EE82DA6-4D9B-4833-A919-055C31E2DB7D}" type="pres">
      <dgm:prSet presAssocID="{48EC3E22-BF43-4A18-BFFE-5F7664B8CE34}" presName="Name0" presStyleCnt="0">
        <dgm:presLayoutVars>
          <dgm:dir/>
          <dgm:resizeHandles val="exact"/>
        </dgm:presLayoutVars>
      </dgm:prSet>
      <dgm:spPr/>
    </dgm:pt>
    <dgm:pt modelId="{5E9186CE-3554-4B8C-8D1C-EA4D15207A85}" type="pres">
      <dgm:prSet presAssocID="{CDD393A0-9C98-4884-AAD5-EF3DC75D41E9}" presName="node" presStyleLbl="node1" presStyleIdx="0" presStyleCnt="4">
        <dgm:presLayoutVars>
          <dgm:bulletEnabled val="1"/>
        </dgm:presLayoutVars>
      </dgm:prSet>
      <dgm:spPr/>
    </dgm:pt>
    <dgm:pt modelId="{7696FD6D-5261-4564-BACC-089559A4FE1E}" type="pres">
      <dgm:prSet presAssocID="{A2165E98-43A8-4948-9F7A-FE2E610F82B2}" presName="sibTrans" presStyleLbl="sibTrans2D1" presStyleIdx="0" presStyleCnt="3"/>
      <dgm:spPr/>
    </dgm:pt>
    <dgm:pt modelId="{FF36A4AE-D9BB-4D5E-A184-E20C2689EB92}" type="pres">
      <dgm:prSet presAssocID="{A2165E98-43A8-4948-9F7A-FE2E610F82B2}" presName="connectorText" presStyleLbl="sibTrans2D1" presStyleIdx="0" presStyleCnt="3"/>
      <dgm:spPr/>
    </dgm:pt>
    <dgm:pt modelId="{727ACBB6-EE0B-47A8-91EC-2421C8B182DB}" type="pres">
      <dgm:prSet presAssocID="{16611C95-ABD8-469D-8F70-2AEAB7B5D96D}" presName="node" presStyleLbl="node1" presStyleIdx="1" presStyleCnt="4" custScaleX="127508">
        <dgm:presLayoutVars>
          <dgm:bulletEnabled val="1"/>
        </dgm:presLayoutVars>
      </dgm:prSet>
      <dgm:spPr/>
    </dgm:pt>
    <dgm:pt modelId="{47054FB8-0BBC-48E1-A13B-399943A3B2DA}" type="pres">
      <dgm:prSet presAssocID="{95EC2848-2361-4407-B408-7678157934AA}" presName="sibTrans" presStyleLbl="sibTrans2D1" presStyleIdx="1" presStyleCnt="3"/>
      <dgm:spPr/>
    </dgm:pt>
    <dgm:pt modelId="{FF17C773-BC08-4C99-AAF0-A2A0652E5547}" type="pres">
      <dgm:prSet presAssocID="{95EC2848-2361-4407-B408-7678157934AA}" presName="connectorText" presStyleLbl="sibTrans2D1" presStyleIdx="1" presStyleCnt="3"/>
      <dgm:spPr/>
    </dgm:pt>
    <dgm:pt modelId="{D78B95E3-4BF0-4C9C-AC59-05B97271B350}" type="pres">
      <dgm:prSet presAssocID="{D50D2C64-BAE8-425E-A08E-7CFED4314A8F}" presName="node" presStyleLbl="node1" presStyleIdx="2" presStyleCnt="4">
        <dgm:presLayoutVars>
          <dgm:bulletEnabled val="1"/>
        </dgm:presLayoutVars>
      </dgm:prSet>
      <dgm:spPr/>
    </dgm:pt>
    <dgm:pt modelId="{43B2BA0D-4ECF-46AC-9F15-D17C071A3F71}" type="pres">
      <dgm:prSet presAssocID="{C0D33587-F744-4272-99BC-E324918B78A4}" presName="sibTrans" presStyleLbl="sibTrans2D1" presStyleIdx="2" presStyleCnt="3"/>
      <dgm:spPr/>
    </dgm:pt>
    <dgm:pt modelId="{183D4E7E-5E67-450A-9CA3-95FAB18B8A96}" type="pres">
      <dgm:prSet presAssocID="{C0D33587-F744-4272-99BC-E324918B78A4}" presName="connectorText" presStyleLbl="sibTrans2D1" presStyleIdx="2" presStyleCnt="3"/>
      <dgm:spPr/>
    </dgm:pt>
    <dgm:pt modelId="{C614D507-1894-4E65-A566-532FB73A6B2F}" type="pres">
      <dgm:prSet presAssocID="{BF908B74-6920-4AA1-A08D-4ED65074B308}" presName="node" presStyleLbl="node1" presStyleIdx="3" presStyleCnt="4" custScaleX="122682">
        <dgm:presLayoutVars>
          <dgm:bulletEnabled val="1"/>
        </dgm:presLayoutVars>
      </dgm:prSet>
      <dgm:spPr/>
    </dgm:pt>
  </dgm:ptLst>
  <dgm:cxnLst>
    <dgm:cxn modelId="{C1F84F0F-ED8E-4636-B96F-C7C95BC8804E}" type="presOf" srcId="{95EC2848-2361-4407-B408-7678157934AA}" destId="{47054FB8-0BBC-48E1-A13B-399943A3B2DA}" srcOrd="0" destOrd="0" presId="urn:microsoft.com/office/officeart/2005/8/layout/process1"/>
    <dgm:cxn modelId="{F3D0B710-75D7-4FBF-AC21-E2FF46970E76}" type="presOf" srcId="{CDD393A0-9C98-4884-AAD5-EF3DC75D41E9}" destId="{5E9186CE-3554-4B8C-8D1C-EA4D15207A85}" srcOrd="0" destOrd="0" presId="urn:microsoft.com/office/officeart/2005/8/layout/process1"/>
    <dgm:cxn modelId="{88062C25-66C6-4DEA-AC0E-C7982BBBD9AB}" type="presOf" srcId="{16611C95-ABD8-469D-8F70-2AEAB7B5D96D}" destId="{727ACBB6-EE0B-47A8-91EC-2421C8B182DB}" srcOrd="0" destOrd="0" presId="urn:microsoft.com/office/officeart/2005/8/layout/process1"/>
    <dgm:cxn modelId="{8D07F627-FBC8-4D87-9877-CCFE8F9A0EA7}" type="presOf" srcId="{C0D33587-F744-4272-99BC-E324918B78A4}" destId="{183D4E7E-5E67-450A-9CA3-95FAB18B8A96}" srcOrd="1" destOrd="0" presId="urn:microsoft.com/office/officeart/2005/8/layout/process1"/>
    <dgm:cxn modelId="{657F3D3B-E77E-4CE9-99B4-7227E8593D72}" srcId="{48EC3E22-BF43-4A18-BFFE-5F7664B8CE34}" destId="{CDD393A0-9C98-4884-AAD5-EF3DC75D41E9}" srcOrd="0" destOrd="0" parTransId="{26D7802B-2877-4852-AD97-3C1E29AFCA7F}" sibTransId="{A2165E98-43A8-4948-9F7A-FE2E610F82B2}"/>
    <dgm:cxn modelId="{06EDE445-8B21-4FC4-AB5D-0647D2CF07BD}" srcId="{48EC3E22-BF43-4A18-BFFE-5F7664B8CE34}" destId="{16611C95-ABD8-469D-8F70-2AEAB7B5D96D}" srcOrd="1" destOrd="0" parTransId="{E74065FC-B584-4E6B-8F00-D43237254568}" sibTransId="{95EC2848-2361-4407-B408-7678157934AA}"/>
    <dgm:cxn modelId="{6A73B97D-BE5C-467A-9B5C-CAEE3BA00C9B}" srcId="{48EC3E22-BF43-4A18-BFFE-5F7664B8CE34}" destId="{BF908B74-6920-4AA1-A08D-4ED65074B308}" srcOrd="3" destOrd="0" parTransId="{6D9502F6-4B1B-4F99-8B8F-7D3946F4015D}" sibTransId="{4CD66D43-6EF7-4061-BAF8-5D7A49FC59ED}"/>
    <dgm:cxn modelId="{3CA38F81-1B7C-4D53-A152-BA30A40F7744}" type="presOf" srcId="{95EC2848-2361-4407-B408-7678157934AA}" destId="{FF17C773-BC08-4C99-AAF0-A2A0652E5547}" srcOrd="1" destOrd="0" presId="urn:microsoft.com/office/officeart/2005/8/layout/process1"/>
    <dgm:cxn modelId="{8F045888-03F0-452A-9BAB-D6FBBEE60F15}" srcId="{48EC3E22-BF43-4A18-BFFE-5F7664B8CE34}" destId="{D50D2C64-BAE8-425E-A08E-7CFED4314A8F}" srcOrd="2" destOrd="0" parTransId="{248875CE-6021-4B54-98F2-83650575DBD7}" sibTransId="{C0D33587-F744-4272-99BC-E324918B78A4}"/>
    <dgm:cxn modelId="{7A998F93-8D07-4353-87CD-67B960125DF6}" type="presOf" srcId="{A2165E98-43A8-4948-9F7A-FE2E610F82B2}" destId="{7696FD6D-5261-4564-BACC-089559A4FE1E}" srcOrd="0" destOrd="0" presId="urn:microsoft.com/office/officeart/2005/8/layout/process1"/>
    <dgm:cxn modelId="{22ACCDA2-FFF3-4E1A-9187-EEC3D4800CC3}" type="presOf" srcId="{D50D2C64-BAE8-425E-A08E-7CFED4314A8F}" destId="{D78B95E3-4BF0-4C9C-AC59-05B97271B350}" srcOrd="0" destOrd="0" presId="urn:microsoft.com/office/officeart/2005/8/layout/process1"/>
    <dgm:cxn modelId="{B32BA8C4-822C-4937-965E-E8AC77D83C2A}" type="presOf" srcId="{A2165E98-43A8-4948-9F7A-FE2E610F82B2}" destId="{FF36A4AE-D9BB-4D5E-A184-E20C2689EB92}" srcOrd="1" destOrd="0" presId="urn:microsoft.com/office/officeart/2005/8/layout/process1"/>
    <dgm:cxn modelId="{AC9DE5D3-4D20-4548-84B1-865E22585F54}" type="presOf" srcId="{BF908B74-6920-4AA1-A08D-4ED65074B308}" destId="{C614D507-1894-4E65-A566-532FB73A6B2F}" srcOrd="0" destOrd="0" presId="urn:microsoft.com/office/officeart/2005/8/layout/process1"/>
    <dgm:cxn modelId="{E53DBEE6-0114-427A-A426-3A0C9ECC701C}" type="presOf" srcId="{48EC3E22-BF43-4A18-BFFE-5F7664B8CE34}" destId="{2EE82DA6-4D9B-4833-A919-055C31E2DB7D}" srcOrd="0" destOrd="0" presId="urn:microsoft.com/office/officeart/2005/8/layout/process1"/>
    <dgm:cxn modelId="{15102DFF-4D2E-468C-AC3F-05EC516CE61D}" type="presOf" srcId="{C0D33587-F744-4272-99BC-E324918B78A4}" destId="{43B2BA0D-4ECF-46AC-9F15-D17C071A3F71}" srcOrd="0" destOrd="0" presId="urn:microsoft.com/office/officeart/2005/8/layout/process1"/>
    <dgm:cxn modelId="{06B6E8F4-2B35-4713-9C27-79CA1CAE165A}" type="presParOf" srcId="{2EE82DA6-4D9B-4833-A919-055C31E2DB7D}" destId="{5E9186CE-3554-4B8C-8D1C-EA4D15207A85}" srcOrd="0" destOrd="0" presId="urn:microsoft.com/office/officeart/2005/8/layout/process1"/>
    <dgm:cxn modelId="{7E8911B0-CE36-4DCA-9CAA-9995FCC20540}" type="presParOf" srcId="{2EE82DA6-4D9B-4833-A919-055C31E2DB7D}" destId="{7696FD6D-5261-4564-BACC-089559A4FE1E}" srcOrd="1" destOrd="0" presId="urn:microsoft.com/office/officeart/2005/8/layout/process1"/>
    <dgm:cxn modelId="{2B682C84-FEFB-4A74-98DB-BC2E6792159F}" type="presParOf" srcId="{7696FD6D-5261-4564-BACC-089559A4FE1E}" destId="{FF36A4AE-D9BB-4D5E-A184-E20C2689EB92}" srcOrd="0" destOrd="0" presId="urn:microsoft.com/office/officeart/2005/8/layout/process1"/>
    <dgm:cxn modelId="{58568CF1-9F1B-4B30-8A52-CD3CF2DBB880}" type="presParOf" srcId="{2EE82DA6-4D9B-4833-A919-055C31E2DB7D}" destId="{727ACBB6-EE0B-47A8-91EC-2421C8B182DB}" srcOrd="2" destOrd="0" presId="urn:microsoft.com/office/officeart/2005/8/layout/process1"/>
    <dgm:cxn modelId="{D795BE5E-60D3-4E9D-A73C-C6A890519AAF}" type="presParOf" srcId="{2EE82DA6-4D9B-4833-A919-055C31E2DB7D}" destId="{47054FB8-0BBC-48E1-A13B-399943A3B2DA}" srcOrd="3" destOrd="0" presId="urn:microsoft.com/office/officeart/2005/8/layout/process1"/>
    <dgm:cxn modelId="{F258B600-9C51-4DC9-888F-1B35625F29DC}" type="presParOf" srcId="{47054FB8-0BBC-48E1-A13B-399943A3B2DA}" destId="{FF17C773-BC08-4C99-AAF0-A2A0652E5547}" srcOrd="0" destOrd="0" presId="urn:microsoft.com/office/officeart/2005/8/layout/process1"/>
    <dgm:cxn modelId="{82146E67-87D6-40EC-916F-D5918DF61CE2}" type="presParOf" srcId="{2EE82DA6-4D9B-4833-A919-055C31E2DB7D}" destId="{D78B95E3-4BF0-4C9C-AC59-05B97271B350}" srcOrd="4" destOrd="0" presId="urn:microsoft.com/office/officeart/2005/8/layout/process1"/>
    <dgm:cxn modelId="{AE2F1D2E-6883-422F-B3DA-756E3F16A1D8}" type="presParOf" srcId="{2EE82DA6-4D9B-4833-A919-055C31E2DB7D}" destId="{43B2BA0D-4ECF-46AC-9F15-D17C071A3F71}" srcOrd="5" destOrd="0" presId="urn:microsoft.com/office/officeart/2005/8/layout/process1"/>
    <dgm:cxn modelId="{739A3FDF-4D07-4E0C-B781-2766FF1125E3}" type="presParOf" srcId="{43B2BA0D-4ECF-46AC-9F15-D17C071A3F71}" destId="{183D4E7E-5E67-450A-9CA3-95FAB18B8A96}" srcOrd="0" destOrd="0" presId="urn:microsoft.com/office/officeart/2005/8/layout/process1"/>
    <dgm:cxn modelId="{BD9E0B92-37A3-44A3-988E-E005BE4C9D81}" type="presParOf" srcId="{2EE82DA6-4D9B-4833-A919-055C31E2DB7D}" destId="{C614D507-1894-4E65-A566-532FB73A6B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07350-4807-401C-BF25-A78236CFC1B1}" type="doc">
      <dgm:prSet loTypeId="urn:microsoft.com/office/officeart/2005/8/layout/vList3" loCatId="list" qsTypeId="urn:microsoft.com/office/officeart/2005/8/quickstyle/simple4" qsCatId="simple" csTypeId="urn:microsoft.com/office/officeart/2005/8/colors/colorful4" csCatId="colorful" phldr="1"/>
      <dgm:spPr/>
    </dgm:pt>
    <dgm:pt modelId="{199B63DC-0EA0-4C7D-AECB-F6B6E11FFE37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MX" sz="1400" dirty="0">
              <a:solidFill>
                <a:schemeClr val="tx1"/>
              </a:solidFill>
              <a:latin typeface="+mj-lt"/>
            </a:rPr>
            <a:t>El cultivo de aguacate pertenece al sector “Otros cultivos de frutas tropicales y subtropicales”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5A269070-FA0C-475A-8742-0FE880FD9441}" type="parTrans" cxnId="{368B1A41-F904-4F9E-B5B8-B3FA86F85BB1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D6DD123E-D64E-47B6-9B36-214DD42F2B22}" type="sibTrans" cxnId="{368B1A41-F904-4F9E-B5B8-B3FA86F85BB1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330E2BC9-4F16-4402-938B-7A23AC547312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s-MX" sz="1400" dirty="0">
              <a:solidFill>
                <a:schemeClr val="tx1"/>
              </a:solidFill>
              <a:latin typeface="+mj-lt"/>
            </a:rPr>
            <a:t>El sector representa el 3.9 % PIB (2019)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A27A668E-6AA2-4E9B-AB5C-A4E40F69010C}" type="parTrans" cxnId="{C1EDF67D-4615-4C25-80EC-1076ACF79ED3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64BF3D55-DB07-4BD5-89A7-3A926F324234}" type="sibTrans" cxnId="{C1EDF67D-4615-4C25-80EC-1076ACF79ED3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F58D6B12-F240-499A-AF25-F532B657805C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s-EC" sz="1400" dirty="0">
              <a:solidFill>
                <a:schemeClr val="tx1"/>
              </a:solidFill>
              <a:latin typeface="+mj-lt"/>
            </a:rPr>
            <a:t>En el año 2019 el país produjo 20 352 toneladas de aguacate.</a:t>
          </a:r>
        </a:p>
      </dgm:t>
    </dgm:pt>
    <dgm:pt modelId="{A59639C2-99CF-4A1F-BC6E-22EDFA2AF28F}" type="parTrans" cxnId="{EDCF3099-BA9D-4848-98F8-CBBEB20261F2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C50522CB-00B7-48E2-A9FE-A8685AE788C2}" type="sibTrans" cxnId="{EDCF3099-BA9D-4848-98F8-CBBEB20261F2}">
      <dgm:prSet/>
      <dgm:spPr/>
      <dgm:t>
        <a:bodyPr/>
        <a:lstStyle/>
        <a:p>
          <a:pPr algn="just"/>
          <a:endParaRPr lang="es-EC" sz="1400">
            <a:solidFill>
              <a:schemeClr val="tx1"/>
            </a:solidFill>
            <a:latin typeface="+mj-lt"/>
          </a:endParaRPr>
        </a:p>
      </dgm:t>
    </dgm:pt>
    <dgm:pt modelId="{CEBF33E6-2516-450E-9818-91E0642B5DDF}" type="pres">
      <dgm:prSet presAssocID="{6EE07350-4807-401C-BF25-A78236CFC1B1}" presName="linearFlow" presStyleCnt="0">
        <dgm:presLayoutVars>
          <dgm:dir/>
          <dgm:resizeHandles val="exact"/>
        </dgm:presLayoutVars>
      </dgm:prSet>
      <dgm:spPr/>
    </dgm:pt>
    <dgm:pt modelId="{152A8ED3-9FFE-4A88-8EB3-CA2ADF53B756}" type="pres">
      <dgm:prSet presAssocID="{199B63DC-0EA0-4C7D-AECB-F6B6E11FFE37}" presName="composite" presStyleCnt="0"/>
      <dgm:spPr/>
    </dgm:pt>
    <dgm:pt modelId="{C01ADE1C-C1CD-45C7-82F3-CCADB9D665B1}" type="pres">
      <dgm:prSet presAssocID="{199B63DC-0EA0-4C7D-AECB-F6B6E11FFE37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CE4C497D-F00D-46E6-9494-08DC012B6DF8}" type="pres">
      <dgm:prSet presAssocID="{199B63DC-0EA0-4C7D-AECB-F6B6E11FFE37}" presName="txShp" presStyleLbl="node1" presStyleIdx="0" presStyleCnt="3" custLinFactNeighborY="1220">
        <dgm:presLayoutVars>
          <dgm:bulletEnabled val="1"/>
        </dgm:presLayoutVars>
      </dgm:prSet>
      <dgm:spPr/>
    </dgm:pt>
    <dgm:pt modelId="{48B1D924-F36E-44B2-A532-EEEF2BD8FDBD}" type="pres">
      <dgm:prSet presAssocID="{D6DD123E-D64E-47B6-9B36-214DD42F2B22}" presName="spacing" presStyleCnt="0"/>
      <dgm:spPr/>
    </dgm:pt>
    <dgm:pt modelId="{0B8D3AFC-350D-4168-8004-36720FC07B12}" type="pres">
      <dgm:prSet presAssocID="{330E2BC9-4F16-4402-938B-7A23AC547312}" presName="composite" presStyleCnt="0"/>
      <dgm:spPr/>
    </dgm:pt>
    <dgm:pt modelId="{598A5C44-01EE-4409-830C-50ED4B149299}" type="pres">
      <dgm:prSet presAssocID="{330E2BC9-4F16-4402-938B-7A23AC547312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</dgm:spPr>
    </dgm:pt>
    <dgm:pt modelId="{433EE7B8-FA5B-4AA1-8FBB-4F093A5B20C9}" type="pres">
      <dgm:prSet presAssocID="{330E2BC9-4F16-4402-938B-7A23AC547312}" presName="txShp" presStyleLbl="node1" presStyleIdx="1" presStyleCnt="3">
        <dgm:presLayoutVars>
          <dgm:bulletEnabled val="1"/>
        </dgm:presLayoutVars>
      </dgm:prSet>
      <dgm:spPr/>
    </dgm:pt>
    <dgm:pt modelId="{8AE675DD-4D4A-4695-8B49-2F0D8BF64FBD}" type="pres">
      <dgm:prSet presAssocID="{64BF3D55-DB07-4BD5-89A7-3A926F324234}" presName="spacing" presStyleCnt="0"/>
      <dgm:spPr/>
    </dgm:pt>
    <dgm:pt modelId="{8B0DC453-4281-4A0A-A02E-09FF79E88643}" type="pres">
      <dgm:prSet presAssocID="{F58D6B12-F240-499A-AF25-F532B657805C}" presName="composite" presStyleCnt="0"/>
      <dgm:spPr/>
    </dgm:pt>
    <dgm:pt modelId="{0E6F51CC-0DA1-4F9C-B6CA-DD8CE73ADD16}" type="pres">
      <dgm:prSet presAssocID="{F58D6B12-F240-499A-AF25-F532B657805C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F752A183-E270-4753-B7BE-96BB92B39924}" type="pres">
      <dgm:prSet presAssocID="{F58D6B12-F240-499A-AF25-F532B657805C}" presName="txShp" presStyleLbl="node1" presStyleIdx="2" presStyleCnt="3">
        <dgm:presLayoutVars>
          <dgm:bulletEnabled val="1"/>
        </dgm:presLayoutVars>
      </dgm:prSet>
      <dgm:spPr/>
    </dgm:pt>
  </dgm:ptLst>
  <dgm:cxnLst>
    <dgm:cxn modelId="{5CD71931-9D16-4EE2-B3F0-3CB043159A03}" type="presOf" srcId="{330E2BC9-4F16-4402-938B-7A23AC547312}" destId="{433EE7B8-FA5B-4AA1-8FBB-4F093A5B20C9}" srcOrd="0" destOrd="0" presId="urn:microsoft.com/office/officeart/2005/8/layout/vList3"/>
    <dgm:cxn modelId="{368B1A41-F904-4F9E-B5B8-B3FA86F85BB1}" srcId="{6EE07350-4807-401C-BF25-A78236CFC1B1}" destId="{199B63DC-0EA0-4C7D-AECB-F6B6E11FFE37}" srcOrd="0" destOrd="0" parTransId="{5A269070-FA0C-475A-8742-0FE880FD9441}" sibTransId="{D6DD123E-D64E-47B6-9B36-214DD42F2B22}"/>
    <dgm:cxn modelId="{1E3C1B67-8C7B-4793-BE94-F077A3F4F1AA}" type="presOf" srcId="{199B63DC-0EA0-4C7D-AECB-F6B6E11FFE37}" destId="{CE4C497D-F00D-46E6-9494-08DC012B6DF8}" srcOrd="0" destOrd="0" presId="urn:microsoft.com/office/officeart/2005/8/layout/vList3"/>
    <dgm:cxn modelId="{C1EDF67D-4615-4C25-80EC-1076ACF79ED3}" srcId="{6EE07350-4807-401C-BF25-A78236CFC1B1}" destId="{330E2BC9-4F16-4402-938B-7A23AC547312}" srcOrd="1" destOrd="0" parTransId="{A27A668E-6AA2-4E9B-AB5C-A4E40F69010C}" sibTransId="{64BF3D55-DB07-4BD5-89A7-3A926F324234}"/>
    <dgm:cxn modelId="{EDCF3099-BA9D-4848-98F8-CBBEB20261F2}" srcId="{6EE07350-4807-401C-BF25-A78236CFC1B1}" destId="{F58D6B12-F240-499A-AF25-F532B657805C}" srcOrd="2" destOrd="0" parTransId="{A59639C2-99CF-4A1F-BC6E-22EDFA2AF28F}" sibTransId="{C50522CB-00B7-48E2-A9FE-A8685AE788C2}"/>
    <dgm:cxn modelId="{5D440CA9-825D-4D46-813A-643FA9866E20}" type="presOf" srcId="{F58D6B12-F240-499A-AF25-F532B657805C}" destId="{F752A183-E270-4753-B7BE-96BB92B39924}" srcOrd="0" destOrd="0" presId="urn:microsoft.com/office/officeart/2005/8/layout/vList3"/>
    <dgm:cxn modelId="{ED7ACDC3-9888-4D3B-B0FC-DFE9766C2F01}" type="presOf" srcId="{6EE07350-4807-401C-BF25-A78236CFC1B1}" destId="{CEBF33E6-2516-450E-9818-91E0642B5DDF}" srcOrd="0" destOrd="0" presId="urn:microsoft.com/office/officeart/2005/8/layout/vList3"/>
    <dgm:cxn modelId="{176DE626-6B42-4CE7-9122-9C22BAFDA907}" type="presParOf" srcId="{CEBF33E6-2516-450E-9818-91E0642B5DDF}" destId="{152A8ED3-9FFE-4A88-8EB3-CA2ADF53B756}" srcOrd="0" destOrd="0" presId="urn:microsoft.com/office/officeart/2005/8/layout/vList3"/>
    <dgm:cxn modelId="{32FD7E45-3657-43F6-99B4-16E21D69B80C}" type="presParOf" srcId="{152A8ED3-9FFE-4A88-8EB3-CA2ADF53B756}" destId="{C01ADE1C-C1CD-45C7-82F3-CCADB9D665B1}" srcOrd="0" destOrd="0" presId="urn:microsoft.com/office/officeart/2005/8/layout/vList3"/>
    <dgm:cxn modelId="{B5937B59-3131-4178-B55A-EE0943934604}" type="presParOf" srcId="{152A8ED3-9FFE-4A88-8EB3-CA2ADF53B756}" destId="{CE4C497D-F00D-46E6-9494-08DC012B6DF8}" srcOrd="1" destOrd="0" presId="urn:microsoft.com/office/officeart/2005/8/layout/vList3"/>
    <dgm:cxn modelId="{78108C3C-5018-4592-A72E-8805423F6272}" type="presParOf" srcId="{CEBF33E6-2516-450E-9818-91E0642B5DDF}" destId="{48B1D924-F36E-44B2-A532-EEEF2BD8FDBD}" srcOrd="1" destOrd="0" presId="urn:microsoft.com/office/officeart/2005/8/layout/vList3"/>
    <dgm:cxn modelId="{6E8A4C58-FB48-4F2D-8D71-F521B3067EF3}" type="presParOf" srcId="{CEBF33E6-2516-450E-9818-91E0642B5DDF}" destId="{0B8D3AFC-350D-4168-8004-36720FC07B12}" srcOrd="2" destOrd="0" presId="urn:microsoft.com/office/officeart/2005/8/layout/vList3"/>
    <dgm:cxn modelId="{1F0AD026-681C-44AE-84E6-86BA7D884571}" type="presParOf" srcId="{0B8D3AFC-350D-4168-8004-36720FC07B12}" destId="{598A5C44-01EE-4409-830C-50ED4B149299}" srcOrd="0" destOrd="0" presId="urn:microsoft.com/office/officeart/2005/8/layout/vList3"/>
    <dgm:cxn modelId="{D6F878B3-1C84-4D4C-B877-A8F5F391A214}" type="presParOf" srcId="{0B8D3AFC-350D-4168-8004-36720FC07B12}" destId="{433EE7B8-FA5B-4AA1-8FBB-4F093A5B20C9}" srcOrd="1" destOrd="0" presId="urn:microsoft.com/office/officeart/2005/8/layout/vList3"/>
    <dgm:cxn modelId="{354994A8-F624-4DDB-BD10-8EBBE3F41C4C}" type="presParOf" srcId="{CEBF33E6-2516-450E-9818-91E0642B5DDF}" destId="{8AE675DD-4D4A-4695-8B49-2F0D8BF64FBD}" srcOrd="3" destOrd="0" presId="urn:microsoft.com/office/officeart/2005/8/layout/vList3"/>
    <dgm:cxn modelId="{E3388D45-C45A-4C02-8CBE-B3B4F16A3EED}" type="presParOf" srcId="{CEBF33E6-2516-450E-9818-91E0642B5DDF}" destId="{8B0DC453-4281-4A0A-A02E-09FF79E88643}" srcOrd="4" destOrd="0" presId="urn:microsoft.com/office/officeart/2005/8/layout/vList3"/>
    <dgm:cxn modelId="{1FD25D5C-0CDD-4599-A567-739B2A0C21DD}" type="presParOf" srcId="{8B0DC453-4281-4A0A-A02E-09FF79E88643}" destId="{0E6F51CC-0DA1-4F9C-B6CA-DD8CE73ADD16}" srcOrd="0" destOrd="0" presId="urn:microsoft.com/office/officeart/2005/8/layout/vList3"/>
    <dgm:cxn modelId="{F599F370-D782-41C4-98A3-60EF3E8EF410}" type="presParOf" srcId="{8B0DC453-4281-4A0A-A02E-09FF79E88643}" destId="{F752A183-E270-4753-B7BE-96BB92B3992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CC293-C0BE-40E2-8397-CB56B940D3D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9B2CB22-693B-449B-B5AA-93C6C2C3EDEB}">
      <dgm:prSet phldrT="[Texto]" custT="1"/>
      <dgm:spPr/>
      <dgm:t>
        <a:bodyPr vert="horz"/>
        <a:lstStyle/>
        <a:p>
          <a:r>
            <a:rPr lang="es-MX" sz="3600">
              <a:latin typeface="+mj-lt"/>
            </a:rPr>
            <a:t>Funciones</a:t>
          </a:r>
          <a:endParaRPr lang="es-EC" sz="3600" dirty="0">
            <a:latin typeface="+mj-lt"/>
          </a:endParaRPr>
        </a:p>
      </dgm:t>
    </dgm:pt>
    <dgm:pt modelId="{12B555A5-AF0C-46B7-99D1-7F152B499D89}" type="parTrans" cxnId="{F10F0A7E-0DB8-4AC0-AE22-9D425CFF89E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832398B1-A60C-427B-A3CE-9BFC4EAC188C}" type="sibTrans" cxnId="{F10F0A7E-0DB8-4AC0-AE22-9D425CFF89E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DF701F79-5C49-4160-A24C-1E23D163A6BF}">
      <dgm:prSet phldrT="[Texto]" custT="1"/>
      <dgm:spPr/>
      <dgm:t>
        <a:bodyPr/>
        <a:lstStyle/>
        <a:p>
          <a:r>
            <a:rPr lang="es-MX" sz="1800">
              <a:latin typeface="+mj-lt"/>
            </a:rPr>
            <a:t>Mejoramiento genético</a:t>
          </a:r>
          <a:endParaRPr lang="es-EC" sz="1800" dirty="0">
            <a:latin typeface="+mj-lt"/>
          </a:endParaRPr>
        </a:p>
      </dgm:t>
    </dgm:pt>
    <dgm:pt modelId="{DF1F7C3A-98A2-4FCE-BD57-104378209189}" type="parTrans" cxnId="{10F9DD6A-E54A-4F42-8730-B83638D5132F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EDF90B22-1B3E-4F89-A9C3-74B23646BBD1}" type="sibTrans" cxnId="{10F9DD6A-E54A-4F42-8730-B83638D5132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C4CD0084-C74C-4B57-85CD-26CF60387139}">
      <dgm:prSet phldrT="[Texto]" custT="1"/>
      <dgm:spPr/>
      <dgm:t>
        <a:bodyPr/>
        <a:lstStyle/>
        <a:p>
          <a:r>
            <a:rPr lang="es-MX" sz="1800">
              <a:latin typeface="+mj-lt"/>
            </a:rPr>
            <a:t>Conservar la biodiversidad </a:t>
          </a:r>
          <a:endParaRPr lang="es-EC" sz="1800" dirty="0">
            <a:latin typeface="+mj-lt"/>
          </a:endParaRPr>
        </a:p>
      </dgm:t>
    </dgm:pt>
    <dgm:pt modelId="{44F46E48-D798-4A7D-9D4A-2D003BAFD002}" type="parTrans" cxnId="{5B60EE0E-0ECC-4D41-B453-B54B2C918377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F90A75A4-6085-4737-B090-C82F6F72CCD8}" type="sibTrans" cxnId="{5B60EE0E-0ECC-4D41-B453-B54B2C91837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C45941E4-FE4D-4E23-8351-1B93A845796F}" type="pres">
      <dgm:prSet presAssocID="{2A0CC293-C0BE-40E2-8397-CB56B940D3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D41CCD-0785-4F79-AB00-C01F7024967B}" type="pres">
      <dgm:prSet presAssocID="{A9B2CB22-693B-449B-B5AA-93C6C2C3EDEB}" presName="root1" presStyleCnt="0"/>
      <dgm:spPr/>
    </dgm:pt>
    <dgm:pt modelId="{9BBF46F3-BB47-4C55-97B6-9BA1DF681181}" type="pres">
      <dgm:prSet presAssocID="{A9B2CB22-693B-449B-B5AA-93C6C2C3EDEB}" presName="LevelOneTextNode" presStyleLbl="node0" presStyleIdx="0" presStyleCnt="1" custLinFactNeighborY="0">
        <dgm:presLayoutVars>
          <dgm:chPref val="3"/>
        </dgm:presLayoutVars>
      </dgm:prSet>
      <dgm:spPr/>
    </dgm:pt>
    <dgm:pt modelId="{91ED17DE-56E5-4DDE-AF5F-AE19C4656D8C}" type="pres">
      <dgm:prSet presAssocID="{A9B2CB22-693B-449B-B5AA-93C6C2C3EDEB}" presName="level2hierChild" presStyleCnt="0"/>
      <dgm:spPr/>
    </dgm:pt>
    <dgm:pt modelId="{A581B1DE-0354-4AB1-886F-53D426B0A515}" type="pres">
      <dgm:prSet presAssocID="{DF1F7C3A-98A2-4FCE-BD57-104378209189}" presName="conn2-1" presStyleLbl="parChTrans1D2" presStyleIdx="0" presStyleCnt="2"/>
      <dgm:spPr/>
    </dgm:pt>
    <dgm:pt modelId="{58282829-74F8-4FF1-B0FD-D7FC3C17455F}" type="pres">
      <dgm:prSet presAssocID="{DF1F7C3A-98A2-4FCE-BD57-104378209189}" presName="connTx" presStyleLbl="parChTrans1D2" presStyleIdx="0" presStyleCnt="2"/>
      <dgm:spPr/>
    </dgm:pt>
    <dgm:pt modelId="{5105D4FF-A244-4A29-8DC2-8BDD08E2F4CB}" type="pres">
      <dgm:prSet presAssocID="{DF701F79-5C49-4160-A24C-1E23D163A6BF}" presName="root2" presStyleCnt="0"/>
      <dgm:spPr/>
    </dgm:pt>
    <dgm:pt modelId="{47E87976-424D-421C-B831-A4ABF0A94213}" type="pres">
      <dgm:prSet presAssocID="{DF701F79-5C49-4160-A24C-1E23D163A6BF}" presName="LevelTwoTextNode" presStyleLbl="node2" presStyleIdx="0" presStyleCnt="2" custLinFactY="-100000" custLinFactNeighborX="-2059" custLinFactNeighborY="-116546">
        <dgm:presLayoutVars>
          <dgm:chPref val="3"/>
        </dgm:presLayoutVars>
      </dgm:prSet>
      <dgm:spPr/>
    </dgm:pt>
    <dgm:pt modelId="{95A4CA84-A161-4D86-810A-21C91E14E648}" type="pres">
      <dgm:prSet presAssocID="{DF701F79-5C49-4160-A24C-1E23D163A6BF}" presName="level3hierChild" presStyleCnt="0"/>
      <dgm:spPr/>
    </dgm:pt>
    <dgm:pt modelId="{8534BA00-BC29-4488-8DAE-2C305C17DBB9}" type="pres">
      <dgm:prSet presAssocID="{44F46E48-D798-4A7D-9D4A-2D003BAFD002}" presName="conn2-1" presStyleLbl="parChTrans1D2" presStyleIdx="1" presStyleCnt="2"/>
      <dgm:spPr/>
    </dgm:pt>
    <dgm:pt modelId="{F7799230-65E6-4DB5-8A20-6A15B9E8FF87}" type="pres">
      <dgm:prSet presAssocID="{44F46E48-D798-4A7D-9D4A-2D003BAFD002}" presName="connTx" presStyleLbl="parChTrans1D2" presStyleIdx="1" presStyleCnt="2"/>
      <dgm:spPr/>
    </dgm:pt>
    <dgm:pt modelId="{9CCDEE20-A297-4DB0-A233-F6F9AC635EEF}" type="pres">
      <dgm:prSet presAssocID="{C4CD0084-C74C-4B57-85CD-26CF60387139}" presName="root2" presStyleCnt="0"/>
      <dgm:spPr/>
    </dgm:pt>
    <dgm:pt modelId="{92D1B09F-599B-4E95-8F05-0D4307B2C345}" type="pres">
      <dgm:prSet presAssocID="{C4CD0084-C74C-4B57-85CD-26CF60387139}" presName="LevelTwoTextNode" presStyleLbl="node2" presStyleIdx="1" presStyleCnt="2" custLinFactY="50658" custLinFactNeighborX="-2369" custLinFactNeighborY="100000">
        <dgm:presLayoutVars>
          <dgm:chPref val="3"/>
        </dgm:presLayoutVars>
      </dgm:prSet>
      <dgm:spPr/>
    </dgm:pt>
    <dgm:pt modelId="{044F1296-302A-4456-86A6-B1F586D398AF}" type="pres">
      <dgm:prSet presAssocID="{C4CD0084-C74C-4B57-85CD-26CF60387139}" presName="level3hierChild" presStyleCnt="0"/>
      <dgm:spPr/>
    </dgm:pt>
  </dgm:ptLst>
  <dgm:cxnLst>
    <dgm:cxn modelId="{27D45204-6F48-4899-BCAF-949966696214}" type="presOf" srcId="{DF1F7C3A-98A2-4FCE-BD57-104378209189}" destId="{58282829-74F8-4FF1-B0FD-D7FC3C17455F}" srcOrd="1" destOrd="0" presId="urn:microsoft.com/office/officeart/2008/layout/HorizontalMultiLevelHierarchy"/>
    <dgm:cxn modelId="{5B60EE0E-0ECC-4D41-B453-B54B2C918377}" srcId="{A9B2CB22-693B-449B-B5AA-93C6C2C3EDEB}" destId="{C4CD0084-C74C-4B57-85CD-26CF60387139}" srcOrd="1" destOrd="0" parTransId="{44F46E48-D798-4A7D-9D4A-2D003BAFD002}" sibTransId="{F90A75A4-6085-4737-B090-C82F6F72CCD8}"/>
    <dgm:cxn modelId="{76A6CC1C-9AE6-477A-9C13-00825693B62C}" type="presOf" srcId="{DF701F79-5C49-4160-A24C-1E23D163A6BF}" destId="{47E87976-424D-421C-B831-A4ABF0A94213}" srcOrd="0" destOrd="0" presId="urn:microsoft.com/office/officeart/2008/layout/HorizontalMultiLevelHierarchy"/>
    <dgm:cxn modelId="{E9AC6937-6267-4D98-9BD1-78CCE069CAB0}" type="presOf" srcId="{44F46E48-D798-4A7D-9D4A-2D003BAFD002}" destId="{F7799230-65E6-4DB5-8A20-6A15B9E8FF87}" srcOrd="1" destOrd="0" presId="urn:microsoft.com/office/officeart/2008/layout/HorizontalMultiLevelHierarchy"/>
    <dgm:cxn modelId="{10F9DD6A-E54A-4F42-8730-B83638D5132F}" srcId="{A9B2CB22-693B-449B-B5AA-93C6C2C3EDEB}" destId="{DF701F79-5C49-4160-A24C-1E23D163A6BF}" srcOrd="0" destOrd="0" parTransId="{DF1F7C3A-98A2-4FCE-BD57-104378209189}" sibTransId="{EDF90B22-1B3E-4F89-A9C3-74B23646BBD1}"/>
    <dgm:cxn modelId="{C1746777-3507-476D-BFA5-909CCCF7C010}" type="presOf" srcId="{A9B2CB22-693B-449B-B5AA-93C6C2C3EDEB}" destId="{9BBF46F3-BB47-4C55-97B6-9BA1DF681181}" srcOrd="0" destOrd="0" presId="urn:microsoft.com/office/officeart/2008/layout/HorizontalMultiLevelHierarchy"/>
    <dgm:cxn modelId="{F10F0A7E-0DB8-4AC0-AE22-9D425CFF89E9}" srcId="{2A0CC293-C0BE-40E2-8397-CB56B940D3D9}" destId="{A9B2CB22-693B-449B-B5AA-93C6C2C3EDEB}" srcOrd="0" destOrd="0" parTransId="{12B555A5-AF0C-46B7-99D1-7F152B499D89}" sibTransId="{832398B1-A60C-427B-A3CE-9BFC4EAC188C}"/>
    <dgm:cxn modelId="{1A25988B-D12B-466C-BA5D-94D6A1157ED8}" type="presOf" srcId="{DF1F7C3A-98A2-4FCE-BD57-104378209189}" destId="{A581B1DE-0354-4AB1-886F-53D426B0A515}" srcOrd="0" destOrd="0" presId="urn:microsoft.com/office/officeart/2008/layout/HorizontalMultiLevelHierarchy"/>
    <dgm:cxn modelId="{B9976F8C-1C39-4869-AC75-56B539D17099}" type="presOf" srcId="{C4CD0084-C74C-4B57-85CD-26CF60387139}" destId="{92D1B09F-599B-4E95-8F05-0D4307B2C345}" srcOrd="0" destOrd="0" presId="urn:microsoft.com/office/officeart/2008/layout/HorizontalMultiLevelHierarchy"/>
    <dgm:cxn modelId="{3467518E-1E06-4DB2-9BD9-2EE8433865F0}" type="presOf" srcId="{44F46E48-D798-4A7D-9D4A-2D003BAFD002}" destId="{8534BA00-BC29-4488-8DAE-2C305C17DBB9}" srcOrd="0" destOrd="0" presId="urn:microsoft.com/office/officeart/2008/layout/HorizontalMultiLevelHierarchy"/>
    <dgm:cxn modelId="{430F7997-38A3-44AE-B4AD-F99C743506AC}" type="presOf" srcId="{2A0CC293-C0BE-40E2-8397-CB56B940D3D9}" destId="{C45941E4-FE4D-4E23-8351-1B93A845796F}" srcOrd="0" destOrd="0" presId="urn:microsoft.com/office/officeart/2008/layout/HorizontalMultiLevelHierarchy"/>
    <dgm:cxn modelId="{90B0130E-8903-42A5-AE24-9B8B9A020B46}" type="presParOf" srcId="{C45941E4-FE4D-4E23-8351-1B93A845796F}" destId="{0ED41CCD-0785-4F79-AB00-C01F7024967B}" srcOrd="0" destOrd="0" presId="urn:microsoft.com/office/officeart/2008/layout/HorizontalMultiLevelHierarchy"/>
    <dgm:cxn modelId="{D2D94D5C-929F-41A0-9EC3-61AA522560BB}" type="presParOf" srcId="{0ED41CCD-0785-4F79-AB00-C01F7024967B}" destId="{9BBF46F3-BB47-4C55-97B6-9BA1DF681181}" srcOrd="0" destOrd="0" presId="urn:microsoft.com/office/officeart/2008/layout/HorizontalMultiLevelHierarchy"/>
    <dgm:cxn modelId="{A497A972-3C82-4CE3-9148-D9127A4CEC49}" type="presParOf" srcId="{0ED41CCD-0785-4F79-AB00-C01F7024967B}" destId="{91ED17DE-56E5-4DDE-AF5F-AE19C4656D8C}" srcOrd="1" destOrd="0" presId="urn:microsoft.com/office/officeart/2008/layout/HorizontalMultiLevelHierarchy"/>
    <dgm:cxn modelId="{DA5613B1-E217-4B27-8E08-127164E7F4D1}" type="presParOf" srcId="{91ED17DE-56E5-4DDE-AF5F-AE19C4656D8C}" destId="{A581B1DE-0354-4AB1-886F-53D426B0A515}" srcOrd="0" destOrd="0" presId="urn:microsoft.com/office/officeart/2008/layout/HorizontalMultiLevelHierarchy"/>
    <dgm:cxn modelId="{AFF4D06D-903B-4950-8373-743F66992229}" type="presParOf" srcId="{A581B1DE-0354-4AB1-886F-53D426B0A515}" destId="{58282829-74F8-4FF1-B0FD-D7FC3C17455F}" srcOrd="0" destOrd="0" presId="urn:microsoft.com/office/officeart/2008/layout/HorizontalMultiLevelHierarchy"/>
    <dgm:cxn modelId="{852FCFF8-B813-4FCB-A01D-B8FD74B558F7}" type="presParOf" srcId="{91ED17DE-56E5-4DDE-AF5F-AE19C4656D8C}" destId="{5105D4FF-A244-4A29-8DC2-8BDD08E2F4CB}" srcOrd="1" destOrd="0" presId="urn:microsoft.com/office/officeart/2008/layout/HorizontalMultiLevelHierarchy"/>
    <dgm:cxn modelId="{E4E8364B-6811-4EED-A3A2-3443379E255D}" type="presParOf" srcId="{5105D4FF-A244-4A29-8DC2-8BDD08E2F4CB}" destId="{47E87976-424D-421C-B831-A4ABF0A94213}" srcOrd="0" destOrd="0" presId="urn:microsoft.com/office/officeart/2008/layout/HorizontalMultiLevelHierarchy"/>
    <dgm:cxn modelId="{999CC990-D17F-4510-8F7C-DFEDCE90427C}" type="presParOf" srcId="{5105D4FF-A244-4A29-8DC2-8BDD08E2F4CB}" destId="{95A4CA84-A161-4D86-810A-21C91E14E648}" srcOrd="1" destOrd="0" presId="urn:microsoft.com/office/officeart/2008/layout/HorizontalMultiLevelHierarchy"/>
    <dgm:cxn modelId="{D5BEC831-E603-4B7F-A46F-1BF72006519A}" type="presParOf" srcId="{91ED17DE-56E5-4DDE-AF5F-AE19C4656D8C}" destId="{8534BA00-BC29-4488-8DAE-2C305C17DBB9}" srcOrd="2" destOrd="0" presId="urn:microsoft.com/office/officeart/2008/layout/HorizontalMultiLevelHierarchy"/>
    <dgm:cxn modelId="{62B37B7D-1ED3-442E-AB3B-FA5A2BBD651A}" type="presParOf" srcId="{8534BA00-BC29-4488-8DAE-2C305C17DBB9}" destId="{F7799230-65E6-4DB5-8A20-6A15B9E8FF87}" srcOrd="0" destOrd="0" presId="urn:microsoft.com/office/officeart/2008/layout/HorizontalMultiLevelHierarchy"/>
    <dgm:cxn modelId="{29AB434B-32F6-4012-B779-558A8E5545EB}" type="presParOf" srcId="{91ED17DE-56E5-4DDE-AF5F-AE19C4656D8C}" destId="{9CCDEE20-A297-4DB0-A233-F6F9AC635EEF}" srcOrd="3" destOrd="0" presId="urn:microsoft.com/office/officeart/2008/layout/HorizontalMultiLevelHierarchy"/>
    <dgm:cxn modelId="{EF9C991D-A76F-4D7A-AF35-B094782FEEE4}" type="presParOf" srcId="{9CCDEE20-A297-4DB0-A233-F6F9AC635EEF}" destId="{92D1B09F-599B-4E95-8F05-0D4307B2C345}" srcOrd="0" destOrd="0" presId="urn:microsoft.com/office/officeart/2008/layout/HorizontalMultiLevelHierarchy"/>
    <dgm:cxn modelId="{615F4C15-8457-4EEF-95F3-76C8156155C0}" type="presParOf" srcId="{9CCDEE20-A297-4DB0-A233-F6F9AC635EEF}" destId="{044F1296-302A-4456-86A6-B1F586D398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08E2CF-FE36-40EE-A626-8B09008C70B3}" type="doc">
      <dgm:prSet loTypeId="urn:microsoft.com/office/officeart/2005/8/layout/chevron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EBF6DC28-FF91-41B1-9A10-02689EE9DA5C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C" sz="1400" b="1">
              <a:solidFill>
                <a:schemeClr val="tx1"/>
              </a:solidFill>
              <a:latin typeface="+mj-lt"/>
            </a:rPr>
            <a:t>LMAV_33 </a:t>
          </a:r>
          <a:endParaRPr lang="es-EC" sz="1400" b="1" dirty="0">
            <a:solidFill>
              <a:schemeClr val="tx1"/>
            </a:solidFill>
            <a:latin typeface="+mj-lt"/>
          </a:endParaRPr>
        </a:p>
      </dgm:t>
    </dgm:pt>
    <dgm:pt modelId="{EF2A9EE8-0D7D-4441-9F37-FA64B316C3C8}" type="parTrans" cxnId="{8FA5EEBC-8B8F-46C4-A36F-5639FE9A8AC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8A3E339A-C131-4F6A-9472-A908E4EC826E}" type="sibTrans" cxnId="{8FA5EEBC-8B8F-46C4-A36F-5639FE9A8AC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17E9E0AB-93BC-4088-8E2E-AD6013424B83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Heterocigosidad esperada baja (0.396)</a:t>
          </a:r>
        </a:p>
      </dgm:t>
    </dgm:pt>
    <dgm:pt modelId="{DDC623A7-4B07-4CC6-B981-519FC264D0DC}" type="parTrans" cxnId="{EF8577AE-9119-4F8E-9F75-75A9FF05439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F2CB0FDA-8BF4-4A16-96A9-04E11C3DA4F9}" type="sibTrans" cxnId="{EF8577AE-9119-4F8E-9F75-75A9FF05439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C2A6E3E0-CE44-4DC5-8EA5-485F5610A929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s-EC" sz="1400" dirty="0">
              <a:solidFill>
                <a:schemeClr val="tx1"/>
              </a:solidFill>
              <a:latin typeface="+mj-lt"/>
            </a:rPr>
            <a:t>Sandoval </a:t>
          </a:r>
          <a:r>
            <a:rPr lang="es-EC" sz="1400" i="1" dirty="0">
              <a:solidFill>
                <a:schemeClr val="tx1"/>
              </a:solidFill>
              <a:latin typeface="+mj-lt"/>
            </a:rPr>
            <a:t>et al</a:t>
          </a:r>
          <a:r>
            <a:rPr lang="es-EC" sz="1400" dirty="0">
              <a:solidFill>
                <a:schemeClr val="tx1"/>
              </a:solidFill>
              <a:latin typeface="+mj-lt"/>
            </a:rPr>
            <a:t>. (2021), Ashworth </a:t>
          </a:r>
          <a:r>
            <a:rPr lang="es-EC" sz="1400" i="1" dirty="0">
              <a:solidFill>
                <a:schemeClr val="tx1"/>
              </a:solidFill>
              <a:latin typeface="+mj-lt"/>
            </a:rPr>
            <a:t>et al</a:t>
          </a:r>
          <a:r>
            <a:rPr lang="es-EC" sz="1400" dirty="0">
              <a:solidFill>
                <a:schemeClr val="tx1"/>
              </a:solidFill>
              <a:latin typeface="+mj-lt"/>
            </a:rPr>
            <a:t>. (2004), Borrone </a:t>
          </a:r>
          <a:r>
            <a:rPr lang="es-EC" sz="1400" i="1" dirty="0">
              <a:solidFill>
                <a:schemeClr val="tx1"/>
              </a:solidFill>
              <a:latin typeface="+mj-lt"/>
            </a:rPr>
            <a:t>et al</a:t>
          </a:r>
          <a:r>
            <a:rPr lang="es-EC" sz="1400" dirty="0">
              <a:solidFill>
                <a:schemeClr val="tx1"/>
              </a:solidFill>
              <a:latin typeface="+mj-lt"/>
            </a:rPr>
            <a:t>. (2007) y Gross &amp; Viruel (2013).</a:t>
          </a:r>
        </a:p>
      </dgm:t>
    </dgm:pt>
    <dgm:pt modelId="{FF392751-F2BC-48BF-B829-9BDAFEBC2CA0}" type="parTrans" cxnId="{8CB97AA5-C144-4083-88A5-CE761F1B58A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56A558BB-2B4E-4270-BB70-D10B1840778C}" type="sibTrans" cxnId="{8CB97AA5-C144-4083-88A5-CE761F1B58A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B2460285-503B-4306-8E01-7EF0562A756C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C" sz="1400" b="1">
              <a:solidFill>
                <a:schemeClr val="tx1"/>
              </a:solidFill>
              <a:latin typeface="+mj-lt"/>
            </a:rPr>
            <a:t> SHRSPa_089 </a:t>
          </a:r>
          <a:endParaRPr lang="es-EC" sz="1400" b="1" dirty="0">
            <a:solidFill>
              <a:schemeClr val="tx1"/>
            </a:solidFill>
            <a:latin typeface="+mj-lt"/>
          </a:endParaRPr>
        </a:p>
      </dgm:t>
    </dgm:pt>
    <dgm:pt modelId="{6ABFD063-3108-4042-AB8B-E4C4C7D2C5F2}" type="parTrans" cxnId="{D5E14BDC-8C91-4061-8D1B-705BD91A9B5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EE6871F8-BFDF-4836-9344-013B481CA2BA}" type="sibTrans" cxnId="{D5E14BDC-8C91-4061-8D1B-705BD91A9B5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4AA64C14-8BF7-4F6C-9E7D-4EA9A50A1920}">
      <dgm:prSet phldrT="[Texto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s-MX" sz="1400" dirty="0">
              <a:solidFill>
                <a:schemeClr val="tx1"/>
              </a:solidFill>
              <a:latin typeface="+mj-lt"/>
            </a:rPr>
            <a:t>Mayor número de alelos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64ABD37B-1276-4286-95CA-4C5ED37B8695}" type="parTrans" cxnId="{72B7A226-85CA-494F-A5C3-24CCB19517F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F90E19E2-366D-4EA0-BB64-16D6C0E62E58}" type="sibTrans" cxnId="{72B7A226-85CA-494F-A5C3-24CCB19517F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B595A58A-2828-47A3-878A-494B4703A2E6}">
      <dgm:prSet phldrT="[Texto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>
            <a:lnSpc>
              <a:spcPct val="150000"/>
            </a:lnSpc>
            <a:buNone/>
          </a:pPr>
          <a:r>
            <a:rPr lang="es-EC" sz="1400" dirty="0">
              <a:solidFill>
                <a:schemeClr val="tx1"/>
              </a:solidFill>
              <a:latin typeface="+mj-lt"/>
            </a:rPr>
            <a:t>Borrone </a:t>
          </a:r>
          <a:r>
            <a:rPr lang="es-EC" sz="1400" i="1" dirty="0">
              <a:solidFill>
                <a:schemeClr val="tx1"/>
              </a:solidFill>
              <a:latin typeface="+mj-lt"/>
            </a:rPr>
            <a:t>et al</a:t>
          </a:r>
          <a:r>
            <a:rPr lang="es-EC" sz="1400" dirty="0">
              <a:solidFill>
                <a:schemeClr val="tx1"/>
              </a:solidFill>
              <a:latin typeface="+mj-lt"/>
            </a:rPr>
            <a:t>. (2007) </a:t>
          </a:r>
        </a:p>
      </dgm:t>
    </dgm:pt>
    <dgm:pt modelId="{4453EB5B-9CE2-40D1-97F9-DBD1A14F919B}" type="parTrans" cxnId="{96B05104-7A47-4C0F-9C29-36C82522B9C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2C6E672E-A963-4F52-96ED-9B74D5E89FE7}" type="sibTrans" cxnId="{96B05104-7A47-4C0F-9C29-36C82522B9C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924A9E93-6FBC-4552-AE29-94A64623C0B6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C" sz="1400" b="1">
              <a:solidFill>
                <a:schemeClr val="tx1"/>
              </a:solidFill>
              <a:latin typeface="+mj-lt"/>
            </a:rPr>
            <a:t>SHRSPa_056</a:t>
          </a:r>
          <a:endParaRPr lang="es-EC" sz="1400" b="1" dirty="0">
            <a:solidFill>
              <a:schemeClr val="tx1"/>
            </a:solidFill>
            <a:latin typeface="+mj-lt"/>
          </a:endParaRPr>
        </a:p>
      </dgm:t>
    </dgm:pt>
    <dgm:pt modelId="{6E4ACA3B-A895-404E-A013-72733EC5C8C7}" type="parTrans" cxnId="{2B0D6BF0-A39C-44AA-86A7-71AB1D94BDB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3229BFBD-04CF-4865-BF42-CF41BF02E9AF}" type="sibTrans" cxnId="{2B0D6BF0-A39C-44AA-86A7-71AB1D94BDB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4C13F266-C4E1-48CA-AE59-DEB9BD5C5F78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s-EC" sz="1400" dirty="0">
              <a:solidFill>
                <a:schemeClr val="tx1"/>
              </a:solidFill>
              <a:latin typeface="+mj-lt"/>
            </a:rPr>
            <a:t>Valor de heterocigocidad más alto </a:t>
          </a:r>
        </a:p>
      </dgm:t>
    </dgm:pt>
    <dgm:pt modelId="{E0D9D28F-2EED-4C70-842E-7A6EA6AE298F}" type="parTrans" cxnId="{9D29D5AD-A52B-46E0-87CA-69B0CC8B44EC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973631B4-941E-4BFE-8C46-499D6769F434}" type="sibTrans" cxnId="{9D29D5AD-A52B-46E0-87CA-69B0CC8B44EC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E238F8CA-8B3D-4EBD-9EA1-45900D9ED274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buNone/>
          </a:pPr>
          <a:r>
            <a:rPr lang="es-EC" sz="1400" dirty="0">
              <a:solidFill>
                <a:schemeClr val="tx1"/>
              </a:solidFill>
              <a:latin typeface="+mj-lt"/>
            </a:rPr>
            <a:t>Galindo </a:t>
          </a:r>
          <a:r>
            <a:rPr lang="es-EC" sz="1400" i="1" dirty="0">
              <a:solidFill>
                <a:schemeClr val="tx1"/>
              </a:solidFill>
              <a:latin typeface="+mj-lt"/>
            </a:rPr>
            <a:t>et al</a:t>
          </a:r>
          <a:r>
            <a:rPr lang="es-EC" sz="1400" dirty="0">
              <a:solidFill>
                <a:schemeClr val="tx1"/>
              </a:solidFill>
              <a:latin typeface="+mj-lt"/>
            </a:rPr>
            <a:t>. (2011)</a:t>
          </a:r>
        </a:p>
      </dgm:t>
    </dgm:pt>
    <dgm:pt modelId="{556BB52E-E55D-44BB-85DF-C50CB69E7EF5}" type="parTrans" cxnId="{25BB5B14-083B-4F98-87D9-D9664BE708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1862649A-4E94-470C-9D5F-64CEB18C96C3}" type="sibTrans" cxnId="{25BB5B14-083B-4F98-87D9-D9664BE708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+mj-lt"/>
          </a:endParaRPr>
        </a:p>
      </dgm:t>
    </dgm:pt>
    <dgm:pt modelId="{3F75A093-FEE7-413C-A6EB-F53EBDDB9F7A}" type="pres">
      <dgm:prSet presAssocID="{B208E2CF-FE36-40EE-A626-8B09008C70B3}" presName="linearFlow" presStyleCnt="0">
        <dgm:presLayoutVars>
          <dgm:dir/>
          <dgm:animLvl val="lvl"/>
          <dgm:resizeHandles val="exact"/>
        </dgm:presLayoutVars>
      </dgm:prSet>
      <dgm:spPr/>
    </dgm:pt>
    <dgm:pt modelId="{58823BEE-4C68-4D85-9E9D-CB995B5226FF}" type="pres">
      <dgm:prSet presAssocID="{EBF6DC28-FF91-41B1-9A10-02689EE9DA5C}" presName="composite" presStyleCnt="0"/>
      <dgm:spPr/>
    </dgm:pt>
    <dgm:pt modelId="{BF754572-6ECD-46E9-ACFB-45AE7CCAD78E}" type="pres">
      <dgm:prSet presAssocID="{EBF6DC28-FF91-41B1-9A10-02689EE9DA5C}" presName="parentText" presStyleLbl="alignNode1" presStyleIdx="0" presStyleCnt="3" custLinFactNeighborY="845">
        <dgm:presLayoutVars>
          <dgm:chMax val="1"/>
          <dgm:bulletEnabled val="1"/>
        </dgm:presLayoutVars>
      </dgm:prSet>
      <dgm:spPr/>
    </dgm:pt>
    <dgm:pt modelId="{E40BF72B-9DF7-4CC2-94BE-FAE879FE13AB}" type="pres">
      <dgm:prSet presAssocID="{EBF6DC28-FF91-41B1-9A10-02689EE9DA5C}" presName="descendantText" presStyleLbl="alignAcc1" presStyleIdx="0" presStyleCnt="3" custLinFactNeighborY="0">
        <dgm:presLayoutVars>
          <dgm:bulletEnabled val="1"/>
        </dgm:presLayoutVars>
      </dgm:prSet>
      <dgm:spPr/>
    </dgm:pt>
    <dgm:pt modelId="{A58652DB-7A23-4242-BF3E-F10A09C2D013}" type="pres">
      <dgm:prSet presAssocID="{8A3E339A-C131-4F6A-9472-A908E4EC826E}" presName="sp" presStyleCnt="0"/>
      <dgm:spPr/>
    </dgm:pt>
    <dgm:pt modelId="{4FDD9A44-BF09-4655-BB31-91CAC0F1808E}" type="pres">
      <dgm:prSet presAssocID="{B2460285-503B-4306-8E01-7EF0562A756C}" presName="composite" presStyleCnt="0"/>
      <dgm:spPr/>
    </dgm:pt>
    <dgm:pt modelId="{38CD86FF-70EA-4C1B-AE42-6A78842575F6}" type="pres">
      <dgm:prSet presAssocID="{B2460285-503B-4306-8E01-7EF0562A756C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BC760129-0047-4EFA-9034-1B02DA4ACD16}" type="pres">
      <dgm:prSet presAssocID="{B2460285-503B-4306-8E01-7EF0562A756C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A7AD74E8-23D8-477E-9C2F-C55B684E544F}" type="pres">
      <dgm:prSet presAssocID="{EE6871F8-BFDF-4836-9344-013B481CA2BA}" presName="sp" presStyleCnt="0"/>
      <dgm:spPr/>
    </dgm:pt>
    <dgm:pt modelId="{6E407CE3-D183-4A9A-B86E-F2E81ACA42D7}" type="pres">
      <dgm:prSet presAssocID="{924A9E93-6FBC-4552-AE29-94A64623C0B6}" presName="composite" presStyleCnt="0"/>
      <dgm:spPr/>
    </dgm:pt>
    <dgm:pt modelId="{23609A5F-CE9D-444E-B057-F38EEE6E79FD}" type="pres">
      <dgm:prSet presAssocID="{924A9E93-6FBC-4552-AE29-94A64623C0B6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</dgm:pt>
    <dgm:pt modelId="{34E18EE8-D5E3-46D0-979E-2875C8929D62}" type="pres">
      <dgm:prSet presAssocID="{924A9E93-6FBC-4552-AE29-94A64623C0B6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96B05104-7A47-4C0F-9C29-36C82522B9C4}" srcId="{B2460285-503B-4306-8E01-7EF0562A756C}" destId="{B595A58A-2828-47A3-878A-494B4703A2E6}" srcOrd="1" destOrd="0" parTransId="{4453EB5B-9CE2-40D1-97F9-DBD1A14F919B}" sibTransId="{2C6E672E-A963-4F52-96ED-9B74D5E89FE7}"/>
    <dgm:cxn modelId="{3289390A-AA11-4C4E-9EBC-88A768C70B05}" type="presOf" srcId="{4AA64C14-8BF7-4F6C-9E7D-4EA9A50A1920}" destId="{BC760129-0047-4EFA-9034-1B02DA4ACD16}" srcOrd="0" destOrd="0" presId="urn:microsoft.com/office/officeart/2005/8/layout/chevron2"/>
    <dgm:cxn modelId="{56077A0E-286A-4BAD-BBF2-EF727DF32CBE}" type="presOf" srcId="{B595A58A-2828-47A3-878A-494B4703A2E6}" destId="{BC760129-0047-4EFA-9034-1B02DA4ACD16}" srcOrd="0" destOrd="1" presId="urn:microsoft.com/office/officeart/2005/8/layout/chevron2"/>
    <dgm:cxn modelId="{25BB5B14-083B-4F98-87D9-D9664BE70829}" srcId="{924A9E93-6FBC-4552-AE29-94A64623C0B6}" destId="{E238F8CA-8B3D-4EBD-9EA1-45900D9ED274}" srcOrd="1" destOrd="0" parTransId="{556BB52E-E55D-44BB-85DF-C50CB69E7EF5}" sibTransId="{1862649A-4E94-470C-9D5F-64CEB18C96C3}"/>
    <dgm:cxn modelId="{72B7A226-85CA-494F-A5C3-24CCB19517FB}" srcId="{B2460285-503B-4306-8E01-7EF0562A756C}" destId="{4AA64C14-8BF7-4F6C-9E7D-4EA9A50A1920}" srcOrd="0" destOrd="0" parTransId="{64ABD37B-1276-4286-95CA-4C5ED37B8695}" sibTransId="{F90E19E2-366D-4EA0-BB64-16D6C0E62E58}"/>
    <dgm:cxn modelId="{93633659-4AE9-46C5-9844-613425FA1C36}" type="presOf" srcId="{E238F8CA-8B3D-4EBD-9EA1-45900D9ED274}" destId="{34E18EE8-D5E3-46D0-979E-2875C8929D62}" srcOrd="0" destOrd="1" presId="urn:microsoft.com/office/officeart/2005/8/layout/chevron2"/>
    <dgm:cxn modelId="{A3A27D79-3F6B-423B-A4F1-C1B4DF401D43}" type="presOf" srcId="{EBF6DC28-FF91-41B1-9A10-02689EE9DA5C}" destId="{BF754572-6ECD-46E9-ACFB-45AE7CCAD78E}" srcOrd="0" destOrd="0" presId="urn:microsoft.com/office/officeart/2005/8/layout/chevron2"/>
    <dgm:cxn modelId="{8CB97AA5-C144-4083-88A5-CE761F1B58AA}" srcId="{EBF6DC28-FF91-41B1-9A10-02689EE9DA5C}" destId="{C2A6E3E0-CE44-4DC5-8EA5-485F5610A929}" srcOrd="1" destOrd="0" parTransId="{FF392751-F2BC-48BF-B829-9BDAFEBC2CA0}" sibTransId="{56A558BB-2B4E-4270-BB70-D10B1840778C}"/>
    <dgm:cxn modelId="{EC9909A8-8705-4B19-8C88-62BAFF9D3448}" type="presOf" srcId="{17E9E0AB-93BC-4088-8E2E-AD6013424B83}" destId="{E40BF72B-9DF7-4CC2-94BE-FAE879FE13AB}" srcOrd="0" destOrd="0" presId="urn:microsoft.com/office/officeart/2005/8/layout/chevron2"/>
    <dgm:cxn modelId="{EBC2EDAB-D9DE-4731-A606-39A0FFB02D91}" type="presOf" srcId="{C2A6E3E0-CE44-4DC5-8EA5-485F5610A929}" destId="{E40BF72B-9DF7-4CC2-94BE-FAE879FE13AB}" srcOrd="0" destOrd="1" presId="urn:microsoft.com/office/officeart/2005/8/layout/chevron2"/>
    <dgm:cxn modelId="{9D29D5AD-A52B-46E0-87CA-69B0CC8B44EC}" srcId="{924A9E93-6FBC-4552-AE29-94A64623C0B6}" destId="{4C13F266-C4E1-48CA-AE59-DEB9BD5C5F78}" srcOrd="0" destOrd="0" parTransId="{E0D9D28F-2EED-4C70-842E-7A6EA6AE298F}" sibTransId="{973631B4-941E-4BFE-8C46-499D6769F434}"/>
    <dgm:cxn modelId="{EF8577AE-9119-4F8E-9F75-75A9FF054393}" srcId="{EBF6DC28-FF91-41B1-9A10-02689EE9DA5C}" destId="{17E9E0AB-93BC-4088-8E2E-AD6013424B83}" srcOrd="0" destOrd="0" parTransId="{DDC623A7-4B07-4CC6-B981-519FC264D0DC}" sibTransId="{F2CB0FDA-8BF4-4A16-96A9-04E11C3DA4F9}"/>
    <dgm:cxn modelId="{55B51AB5-F5FA-407F-A04D-C0D62D997365}" type="presOf" srcId="{B2460285-503B-4306-8E01-7EF0562A756C}" destId="{38CD86FF-70EA-4C1B-AE42-6A78842575F6}" srcOrd="0" destOrd="0" presId="urn:microsoft.com/office/officeart/2005/8/layout/chevron2"/>
    <dgm:cxn modelId="{8FA5EEBC-8B8F-46C4-A36F-5639FE9A8AC1}" srcId="{B208E2CF-FE36-40EE-A626-8B09008C70B3}" destId="{EBF6DC28-FF91-41B1-9A10-02689EE9DA5C}" srcOrd="0" destOrd="0" parTransId="{EF2A9EE8-0D7D-4441-9F37-FA64B316C3C8}" sibTransId="{8A3E339A-C131-4F6A-9472-A908E4EC826E}"/>
    <dgm:cxn modelId="{D88E4DD1-516B-41D0-9AC7-983216518C60}" type="presOf" srcId="{924A9E93-6FBC-4552-AE29-94A64623C0B6}" destId="{23609A5F-CE9D-444E-B057-F38EEE6E79FD}" srcOrd="0" destOrd="0" presId="urn:microsoft.com/office/officeart/2005/8/layout/chevron2"/>
    <dgm:cxn modelId="{E5F9B9D3-F44E-4DE1-A431-DC5B3596B375}" type="presOf" srcId="{B208E2CF-FE36-40EE-A626-8B09008C70B3}" destId="{3F75A093-FEE7-413C-A6EB-F53EBDDB9F7A}" srcOrd="0" destOrd="0" presId="urn:microsoft.com/office/officeart/2005/8/layout/chevron2"/>
    <dgm:cxn modelId="{D5E14BDC-8C91-4061-8D1B-705BD91A9B51}" srcId="{B208E2CF-FE36-40EE-A626-8B09008C70B3}" destId="{B2460285-503B-4306-8E01-7EF0562A756C}" srcOrd="1" destOrd="0" parTransId="{6ABFD063-3108-4042-AB8B-E4C4C7D2C5F2}" sibTransId="{EE6871F8-BFDF-4836-9344-013B481CA2BA}"/>
    <dgm:cxn modelId="{240130E7-6226-43E5-AB5F-192928A8DE89}" type="presOf" srcId="{4C13F266-C4E1-48CA-AE59-DEB9BD5C5F78}" destId="{34E18EE8-D5E3-46D0-979E-2875C8929D62}" srcOrd="0" destOrd="0" presId="urn:microsoft.com/office/officeart/2005/8/layout/chevron2"/>
    <dgm:cxn modelId="{2B0D6BF0-A39C-44AA-86A7-71AB1D94BDB5}" srcId="{B208E2CF-FE36-40EE-A626-8B09008C70B3}" destId="{924A9E93-6FBC-4552-AE29-94A64623C0B6}" srcOrd="2" destOrd="0" parTransId="{6E4ACA3B-A895-404E-A013-72733EC5C8C7}" sibTransId="{3229BFBD-04CF-4865-BF42-CF41BF02E9AF}"/>
    <dgm:cxn modelId="{0B8FFE16-D5BC-4356-818F-DE04EDF92E8D}" type="presParOf" srcId="{3F75A093-FEE7-413C-A6EB-F53EBDDB9F7A}" destId="{58823BEE-4C68-4D85-9E9D-CB995B5226FF}" srcOrd="0" destOrd="0" presId="urn:microsoft.com/office/officeart/2005/8/layout/chevron2"/>
    <dgm:cxn modelId="{C4A74EA6-1D0B-4FF6-B48A-140624A223D9}" type="presParOf" srcId="{58823BEE-4C68-4D85-9E9D-CB995B5226FF}" destId="{BF754572-6ECD-46E9-ACFB-45AE7CCAD78E}" srcOrd="0" destOrd="0" presId="urn:microsoft.com/office/officeart/2005/8/layout/chevron2"/>
    <dgm:cxn modelId="{002D62AB-D78F-4CDB-A60D-C8F433031B71}" type="presParOf" srcId="{58823BEE-4C68-4D85-9E9D-CB995B5226FF}" destId="{E40BF72B-9DF7-4CC2-94BE-FAE879FE13AB}" srcOrd="1" destOrd="0" presId="urn:microsoft.com/office/officeart/2005/8/layout/chevron2"/>
    <dgm:cxn modelId="{B94C8B86-3D78-4D74-968F-DD2D9C4DFF92}" type="presParOf" srcId="{3F75A093-FEE7-413C-A6EB-F53EBDDB9F7A}" destId="{A58652DB-7A23-4242-BF3E-F10A09C2D013}" srcOrd="1" destOrd="0" presId="urn:microsoft.com/office/officeart/2005/8/layout/chevron2"/>
    <dgm:cxn modelId="{93102A74-87FE-484C-A908-02C8AA918975}" type="presParOf" srcId="{3F75A093-FEE7-413C-A6EB-F53EBDDB9F7A}" destId="{4FDD9A44-BF09-4655-BB31-91CAC0F1808E}" srcOrd="2" destOrd="0" presId="urn:microsoft.com/office/officeart/2005/8/layout/chevron2"/>
    <dgm:cxn modelId="{D85DF06E-1A6E-4B5B-88BA-FB226BA1C402}" type="presParOf" srcId="{4FDD9A44-BF09-4655-BB31-91CAC0F1808E}" destId="{38CD86FF-70EA-4C1B-AE42-6A78842575F6}" srcOrd="0" destOrd="0" presId="urn:microsoft.com/office/officeart/2005/8/layout/chevron2"/>
    <dgm:cxn modelId="{93D0016C-7E0D-4E7A-9260-170DD360C0EC}" type="presParOf" srcId="{4FDD9A44-BF09-4655-BB31-91CAC0F1808E}" destId="{BC760129-0047-4EFA-9034-1B02DA4ACD16}" srcOrd="1" destOrd="0" presId="urn:microsoft.com/office/officeart/2005/8/layout/chevron2"/>
    <dgm:cxn modelId="{782BB6EA-2254-4CDA-B570-F696B2B5C27A}" type="presParOf" srcId="{3F75A093-FEE7-413C-A6EB-F53EBDDB9F7A}" destId="{A7AD74E8-23D8-477E-9C2F-C55B684E544F}" srcOrd="3" destOrd="0" presId="urn:microsoft.com/office/officeart/2005/8/layout/chevron2"/>
    <dgm:cxn modelId="{B6BC5A6F-088D-4B78-8CF6-5D1989A63AE4}" type="presParOf" srcId="{3F75A093-FEE7-413C-A6EB-F53EBDDB9F7A}" destId="{6E407CE3-D183-4A9A-B86E-F2E81ACA42D7}" srcOrd="4" destOrd="0" presId="urn:microsoft.com/office/officeart/2005/8/layout/chevron2"/>
    <dgm:cxn modelId="{4C309CFE-4D2E-44C0-9C18-E89283FFDAB9}" type="presParOf" srcId="{6E407CE3-D183-4A9A-B86E-F2E81ACA42D7}" destId="{23609A5F-CE9D-444E-B057-F38EEE6E79FD}" srcOrd="0" destOrd="0" presId="urn:microsoft.com/office/officeart/2005/8/layout/chevron2"/>
    <dgm:cxn modelId="{E5B7D7BA-0E4D-4AE4-9FF5-C9C2B06CA8B7}" type="presParOf" srcId="{6E407CE3-D183-4A9A-B86E-F2E81ACA42D7}" destId="{34E18EE8-D5E3-46D0-979E-2875C8929D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9CE522-04C5-4ABF-914C-43D0461E8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5835B3-FB5D-426C-97EF-52DBB226ACC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Objetivos</a:t>
          </a:r>
        </a:p>
      </dgm:t>
    </dgm:pt>
    <dgm:pt modelId="{25BBFE6E-6FEF-44B4-A23E-4D51DB908B4C}" type="par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2CBA233-8796-4266-95BD-9B4B5543B597}" type="sibTrans" cxnId="{D7DACD4E-ABA1-4B12-BE29-2DF60889A1AD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5E8548E-BB56-43C6-844D-CF2311414FD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Materiales y métodos</a:t>
          </a:r>
        </a:p>
      </dgm:t>
    </dgm:pt>
    <dgm:pt modelId="{BFD31367-1E27-40C7-BEEB-2B43C80A5690}" type="par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0648926-9E18-4455-8863-2FF54A607CAA}" type="sibTrans" cxnId="{3CED34B8-7FEC-4743-9554-89116400F701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035BA43E-A5E2-4154-8090-4903C4790C8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Resultados y discusión</a:t>
          </a:r>
        </a:p>
      </dgm:t>
    </dgm:pt>
    <dgm:pt modelId="{C4B1BCB1-6357-4645-8414-22A94A9F10E5}" type="par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CE2C69C0-4736-413E-8059-E8513981320A}" type="sibTrans" cxnId="{636E0D51-37A8-49B7-B8B9-F498E8B9BCA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88B173FA-3E39-4AF3-BB4C-1F1B3F5348E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Conclusiones</a:t>
          </a:r>
        </a:p>
      </dgm:t>
    </dgm:pt>
    <dgm:pt modelId="{5FDE38B1-7EA1-4FB1-941B-93C895563DD8}" type="par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D8B550C8-BFB2-4B18-A1E2-7CD616465D1B}" type="sibTrans" cxnId="{66CB48E3-E8BD-4B32-AD61-9F316419E0E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B52948F-A941-4713-AE19-17C4829E4D7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s-EC" dirty="0">
              <a:latin typeface="+mj-lt"/>
            </a:rPr>
            <a:t>Introducción</a:t>
          </a:r>
        </a:p>
      </dgm:t>
    </dgm:pt>
    <dgm:pt modelId="{F3B34F8D-0B07-46D2-8967-9AF03FF7D70B}" type="par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1EA3622F-FAA7-4201-A54C-CB22B8CE42C1}" type="sibTrans" cxnId="{DF82BD17-762D-45E6-A48F-61D2E77B28B4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50208ECF-419B-47A5-BA35-09344A676FB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+mj-lt"/>
            </a:rPr>
            <a:t>Recomendaciones</a:t>
          </a:r>
        </a:p>
      </dgm:t>
    </dgm:pt>
    <dgm:pt modelId="{BB06F088-3D16-4CA9-AC1E-EA85C8CF57FB}" type="par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4C34350F-8EE6-4833-A6E9-F4F639FF8992}" type="sibTrans" cxnId="{8C7E1332-FA0D-4821-A65C-360F32A4B41B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78A341B5-EAC3-4213-8A18-FC687FE0AD0B}" type="pres">
      <dgm:prSet presAssocID="{E89CE522-04C5-4ABF-914C-43D0461E87D6}" presName="Name0" presStyleCnt="0">
        <dgm:presLayoutVars>
          <dgm:chMax val="7"/>
          <dgm:chPref val="7"/>
          <dgm:dir/>
        </dgm:presLayoutVars>
      </dgm:prSet>
      <dgm:spPr/>
    </dgm:pt>
    <dgm:pt modelId="{4AEAE88D-CAA2-44C9-B73B-D9C592542066}" type="pres">
      <dgm:prSet presAssocID="{E89CE522-04C5-4ABF-914C-43D0461E87D6}" presName="Name1" presStyleCnt="0"/>
      <dgm:spPr/>
    </dgm:pt>
    <dgm:pt modelId="{1EF6DF97-B551-4421-ACA8-4E7F45F16178}" type="pres">
      <dgm:prSet presAssocID="{E89CE522-04C5-4ABF-914C-43D0461E87D6}" presName="cycle" presStyleCnt="0"/>
      <dgm:spPr/>
    </dgm:pt>
    <dgm:pt modelId="{F68E2A8B-5403-40F1-AEF0-15FA80BA9505}" type="pres">
      <dgm:prSet presAssocID="{E89CE522-04C5-4ABF-914C-43D0461E87D6}" presName="srcNode" presStyleLbl="node1" presStyleIdx="0" presStyleCnt="6"/>
      <dgm:spPr/>
    </dgm:pt>
    <dgm:pt modelId="{CA5D406E-104B-46E4-8BE5-9E7720D93B60}" type="pres">
      <dgm:prSet presAssocID="{E89CE522-04C5-4ABF-914C-43D0461E87D6}" presName="conn" presStyleLbl="parChTrans1D2" presStyleIdx="0" presStyleCnt="1"/>
      <dgm:spPr/>
    </dgm:pt>
    <dgm:pt modelId="{209D7525-B363-4E2E-9AEB-CFA675A69D8B}" type="pres">
      <dgm:prSet presAssocID="{E89CE522-04C5-4ABF-914C-43D0461E87D6}" presName="extraNode" presStyleLbl="node1" presStyleIdx="0" presStyleCnt="6"/>
      <dgm:spPr/>
    </dgm:pt>
    <dgm:pt modelId="{C8E2585A-8BBE-4E66-A550-B29096D009BE}" type="pres">
      <dgm:prSet presAssocID="{E89CE522-04C5-4ABF-914C-43D0461E87D6}" presName="dstNode" presStyleLbl="node1" presStyleIdx="0" presStyleCnt="6"/>
      <dgm:spPr/>
    </dgm:pt>
    <dgm:pt modelId="{80EA4A69-3DB8-4335-9425-4197F2EA52F1}" type="pres">
      <dgm:prSet presAssocID="{7B52948F-A941-4713-AE19-17C4829E4D7C}" presName="text_1" presStyleLbl="node1" presStyleIdx="0" presStyleCnt="6">
        <dgm:presLayoutVars>
          <dgm:bulletEnabled val="1"/>
        </dgm:presLayoutVars>
      </dgm:prSet>
      <dgm:spPr/>
    </dgm:pt>
    <dgm:pt modelId="{597A261C-FB5D-426E-9912-825702AD0232}" type="pres">
      <dgm:prSet presAssocID="{7B52948F-A941-4713-AE19-17C4829E4D7C}" presName="accent_1" presStyleCnt="0"/>
      <dgm:spPr/>
    </dgm:pt>
    <dgm:pt modelId="{F70052EA-5F93-4AB9-9771-3C323A69593E}" type="pres">
      <dgm:prSet presAssocID="{7B52948F-A941-4713-AE19-17C4829E4D7C}" presName="accentRepeatNode" presStyleLbl="solidFgAcc1" presStyleIdx="0" presStyleCnt="6"/>
      <dgm:spPr/>
    </dgm:pt>
    <dgm:pt modelId="{221B4D6F-65BC-45F1-A393-13AFB2AB022F}" type="pres">
      <dgm:prSet presAssocID="{785835B3-FB5D-426C-97EF-52DBB226ACCF}" presName="text_2" presStyleLbl="node1" presStyleIdx="1" presStyleCnt="6">
        <dgm:presLayoutVars>
          <dgm:bulletEnabled val="1"/>
        </dgm:presLayoutVars>
      </dgm:prSet>
      <dgm:spPr/>
    </dgm:pt>
    <dgm:pt modelId="{D8774472-081D-4751-8405-7C6BB0DFA92C}" type="pres">
      <dgm:prSet presAssocID="{785835B3-FB5D-426C-97EF-52DBB226ACCF}" presName="accent_2" presStyleCnt="0"/>
      <dgm:spPr/>
    </dgm:pt>
    <dgm:pt modelId="{ED3C44B9-E939-4705-89A1-16D97068C1B3}" type="pres">
      <dgm:prSet presAssocID="{785835B3-FB5D-426C-97EF-52DBB226ACCF}" presName="accentRepeatNode" presStyleLbl="solidFgAcc1" presStyleIdx="1" presStyleCnt="6"/>
      <dgm:spPr/>
    </dgm:pt>
    <dgm:pt modelId="{6E73EC6F-5002-4120-904F-ED1855185FE7}" type="pres">
      <dgm:prSet presAssocID="{B5E8548E-BB56-43C6-844D-CF2311414FD0}" presName="text_3" presStyleLbl="node1" presStyleIdx="2" presStyleCnt="6">
        <dgm:presLayoutVars>
          <dgm:bulletEnabled val="1"/>
        </dgm:presLayoutVars>
      </dgm:prSet>
      <dgm:spPr/>
    </dgm:pt>
    <dgm:pt modelId="{23E11131-1CBE-4E74-8580-C04E4257837D}" type="pres">
      <dgm:prSet presAssocID="{B5E8548E-BB56-43C6-844D-CF2311414FD0}" presName="accent_3" presStyleCnt="0"/>
      <dgm:spPr/>
    </dgm:pt>
    <dgm:pt modelId="{CEE1E5AC-E947-4B47-B603-43A91DDAB232}" type="pres">
      <dgm:prSet presAssocID="{B5E8548E-BB56-43C6-844D-CF2311414FD0}" presName="accentRepeatNode" presStyleLbl="solidFgAcc1" presStyleIdx="2" presStyleCnt="6"/>
      <dgm:spPr/>
    </dgm:pt>
    <dgm:pt modelId="{5172C518-4FA1-47D0-9757-DB27CE0F27FA}" type="pres">
      <dgm:prSet presAssocID="{035BA43E-A5E2-4154-8090-4903C4790C89}" presName="text_4" presStyleLbl="node1" presStyleIdx="3" presStyleCnt="6">
        <dgm:presLayoutVars>
          <dgm:bulletEnabled val="1"/>
        </dgm:presLayoutVars>
      </dgm:prSet>
      <dgm:spPr/>
    </dgm:pt>
    <dgm:pt modelId="{DB41EC55-9A23-4607-9C09-BD5AAA2419E3}" type="pres">
      <dgm:prSet presAssocID="{035BA43E-A5E2-4154-8090-4903C4790C89}" presName="accent_4" presStyleCnt="0"/>
      <dgm:spPr/>
    </dgm:pt>
    <dgm:pt modelId="{E0579824-AFCC-4FA9-AAA3-E06666F4DD39}" type="pres">
      <dgm:prSet presAssocID="{035BA43E-A5E2-4154-8090-4903C4790C89}" presName="accentRepeatNode" presStyleLbl="solidFgAcc1" presStyleIdx="3" presStyleCnt="6"/>
      <dgm:spPr/>
    </dgm:pt>
    <dgm:pt modelId="{DB249443-5D3B-45C6-AA60-DA61FFBC6FC7}" type="pres">
      <dgm:prSet presAssocID="{88B173FA-3E39-4AF3-BB4C-1F1B3F5348E1}" presName="text_5" presStyleLbl="node1" presStyleIdx="4" presStyleCnt="6">
        <dgm:presLayoutVars>
          <dgm:bulletEnabled val="1"/>
        </dgm:presLayoutVars>
      </dgm:prSet>
      <dgm:spPr/>
    </dgm:pt>
    <dgm:pt modelId="{6543ED85-A48C-461A-97B1-44F12459D3B2}" type="pres">
      <dgm:prSet presAssocID="{88B173FA-3E39-4AF3-BB4C-1F1B3F5348E1}" presName="accent_5" presStyleCnt="0"/>
      <dgm:spPr/>
    </dgm:pt>
    <dgm:pt modelId="{2D9DD27E-6BEF-4B99-96EF-A9EDFDCB36F0}" type="pres">
      <dgm:prSet presAssocID="{88B173FA-3E39-4AF3-BB4C-1F1B3F5348E1}" presName="accentRepeatNode" presStyleLbl="solidFgAcc1" presStyleIdx="4" presStyleCnt="6"/>
      <dgm:spPr/>
    </dgm:pt>
    <dgm:pt modelId="{0D9FCFCA-D276-4919-8ACA-8CBC121D8A78}" type="pres">
      <dgm:prSet presAssocID="{50208ECF-419B-47A5-BA35-09344A676FB3}" presName="text_6" presStyleLbl="node1" presStyleIdx="5" presStyleCnt="6">
        <dgm:presLayoutVars>
          <dgm:bulletEnabled val="1"/>
        </dgm:presLayoutVars>
      </dgm:prSet>
      <dgm:spPr/>
    </dgm:pt>
    <dgm:pt modelId="{8B84ACAA-F522-47C3-AB46-6532AD43E6FD}" type="pres">
      <dgm:prSet presAssocID="{50208ECF-419B-47A5-BA35-09344A676FB3}" presName="accent_6" presStyleCnt="0"/>
      <dgm:spPr/>
    </dgm:pt>
    <dgm:pt modelId="{EFB07E30-1819-4981-94E2-DB60CD375D4E}" type="pres">
      <dgm:prSet presAssocID="{50208ECF-419B-47A5-BA35-09344A676FB3}" presName="accentRepeatNode" presStyleLbl="solidFgAcc1" presStyleIdx="5" presStyleCnt="6"/>
      <dgm:spPr/>
    </dgm:pt>
  </dgm:ptLst>
  <dgm:cxnLst>
    <dgm:cxn modelId="{DF82BD17-762D-45E6-A48F-61D2E77B28B4}" srcId="{E89CE522-04C5-4ABF-914C-43D0461E87D6}" destId="{7B52948F-A941-4713-AE19-17C4829E4D7C}" srcOrd="0" destOrd="0" parTransId="{F3B34F8D-0B07-46D2-8967-9AF03FF7D70B}" sibTransId="{1EA3622F-FAA7-4201-A54C-CB22B8CE42C1}"/>
    <dgm:cxn modelId="{1B7BFA23-8118-4C64-AB36-69623E4D0D54}" type="presOf" srcId="{E89CE522-04C5-4ABF-914C-43D0461E87D6}" destId="{78A341B5-EAC3-4213-8A18-FC687FE0AD0B}" srcOrd="0" destOrd="0" presId="urn:microsoft.com/office/officeart/2008/layout/VerticalCurvedList"/>
    <dgm:cxn modelId="{3F39BB2F-A601-4DD7-9B97-70CDD47D5574}" type="presOf" srcId="{B5E8548E-BB56-43C6-844D-CF2311414FD0}" destId="{6E73EC6F-5002-4120-904F-ED1855185FE7}" srcOrd="0" destOrd="0" presId="urn:microsoft.com/office/officeart/2008/layout/VerticalCurvedList"/>
    <dgm:cxn modelId="{10534930-EAF3-4D4D-AD39-68BDE9E7E313}" type="presOf" srcId="{50208ECF-419B-47A5-BA35-09344A676FB3}" destId="{0D9FCFCA-D276-4919-8ACA-8CBC121D8A78}" srcOrd="0" destOrd="0" presId="urn:microsoft.com/office/officeart/2008/layout/VerticalCurvedList"/>
    <dgm:cxn modelId="{8C7E1332-FA0D-4821-A65C-360F32A4B41B}" srcId="{E89CE522-04C5-4ABF-914C-43D0461E87D6}" destId="{50208ECF-419B-47A5-BA35-09344A676FB3}" srcOrd="5" destOrd="0" parTransId="{BB06F088-3D16-4CA9-AC1E-EA85C8CF57FB}" sibTransId="{4C34350F-8EE6-4833-A6E9-F4F639FF8992}"/>
    <dgm:cxn modelId="{D7DACD4E-ABA1-4B12-BE29-2DF60889A1AD}" srcId="{E89CE522-04C5-4ABF-914C-43D0461E87D6}" destId="{785835B3-FB5D-426C-97EF-52DBB226ACCF}" srcOrd="1" destOrd="0" parTransId="{25BBFE6E-6FEF-44B4-A23E-4D51DB908B4C}" sibTransId="{C2CBA233-8796-4266-95BD-9B4B5543B597}"/>
    <dgm:cxn modelId="{636E0D51-37A8-49B7-B8B9-F498E8B9BCAB}" srcId="{E89CE522-04C5-4ABF-914C-43D0461E87D6}" destId="{035BA43E-A5E2-4154-8090-4903C4790C89}" srcOrd="3" destOrd="0" parTransId="{C4B1BCB1-6357-4645-8414-22A94A9F10E5}" sibTransId="{CE2C69C0-4736-413E-8059-E8513981320A}"/>
    <dgm:cxn modelId="{502EB051-B68B-420B-9F16-333D411C2E0D}" type="presOf" srcId="{1EA3622F-FAA7-4201-A54C-CB22B8CE42C1}" destId="{CA5D406E-104B-46E4-8BE5-9E7720D93B60}" srcOrd="0" destOrd="0" presId="urn:microsoft.com/office/officeart/2008/layout/VerticalCurvedList"/>
    <dgm:cxn modelId="{477A3053-08D2-4485-AEDD-BE01A6A75682}" type="presOf" srcId="{785835B3-FB5D-426C-97EF-52DBB226ACCF}" destId="{221B4D6F-65BC-45F1-A393-13AFB2AB022F}" srcOrd="0" destOrd="0" presId="urn:microsoft.com/office/officeart/2008/layout/VerticalCurvedList"/>
    <dgm:cxn modelId="{F7866E59-479F-480D-BB42-FE7F8EA199E7}" type="presOf" srcId="{7B52948F-A941-4713-AE19-17C4829E4D7C}" destId="{80EA4A69-3DB8-4335-9425-4197F2EA52F1}" srcOrd="0" destOrd="0" presId="urn:microsoft.com/office/officeart/2008/layout/VerticalCurvedList"/>
    <dgm:cxn modelId="{197D0298-4B83-4D1A-9525-D13E048AE5AE}" type="presOf" srcId="{035BA43E-A5E2-4154-8090-4903C4790C89}" destId="{5172C518-4FA1-47D0-9757-DB27CE0F27FA}" srcOrd="0" destOrd="0" presId="urn:microsoft.com/office/officeart/2008/layout/VerticalCurvedList"/>
    <dgm:cxn modelId="{3CED34B8-7FEC-4743-9554-89116400F701}" srcId="{E89CE522-04C5-4ABF-914C-43D0461E87D6}" destId="{B5E8548E-BB56-43C6-844D-CF2311414FD0}" srcOrd="2" destOrd="0" parTransId="{BFD31367-1E27-40C7-BEEB-2B43C80A5690}" sibTransId="{10648926-9E18-4455-8863-2FF54A607CAA}"/>
    <dgm:cxn modelId="{AB6AE1BB-CE80-4284-8AAF-81714CAF961D}" type="presOf" srcId="{88B173FA-3E39-4AF3-BB4C-1F1B3F5348E1}" destId="{DB249443-5D3B-45C6-AA60-DA61FFBC6FC7}" srcOrd="0" destOrd="0" presId="urn:microsoft.com/office/officeart/2008/layout/VerticalCurvedList"/>
    <dgm:cxn modelId="{66CB48E3-E8BD-4B32-AD61-9F316419E0EC}" srcId="{E89CE522-04C5-4ABF-914C-43D0461E87D6}" destId="{88B173FA-3E39-4AF3-BB4C-1F1B3F5348E1}" srcOrd="4" destOrd="0" parTransId="{5FDE38B1-7EA1-4FB1-941B-93C895563DD8}" sibTransId="{D8B550C8-BFB2-4B18-A1E2-7CD616465D1B}"/>
    <dgm:cxn modelId="{718388BB-3FD4-4737-ADFB-8C1AE2BC4D99}" type="presParOf" srcId="{78A341B5-EAC3-4213-8A18-FC687FE0AD0B}" destId="{4AEAE88D-CAA2-44C9-B73B-D9C592542066}" srcOrd="0" destOrd="0" presId="urn:microsoft.com/office/officeart/2008/layout/VerticalCurvedList"/>
    <dgm:cxn modelId="{FD2CB805-DB00-4C5D-8214-776431F3238E}" type="presParOf" srcId="{4AEAE88D-CAA2-44C9-B73B-D9C592542066}" destId="{1EF6DF97-B551-4421-ACA8-4E7F45F16178}" srcOrd="0" destOrd="0" presId="urn:microsoft.com/office/officeart/2008/layout/VerticalCurvedList"/>
    <dgm:cxn modelId="{48EC2CD9-A803-481E-84D1-D83894ADE65D}" type="presParOf" srcId="{1EF6DF97-B551-4421-ACA8-4E7F45F16178}" destId="{F68E2A8B-5403-40F1-AEF0-15FA80BA9505}" srcOrd="0" destOrd="0" presId="urn:microsoft.com/office/officeart/2008/layout/VerticalCurvedList"/>
    <dgm:cxn modelId="{E9D4E973-A941-41AD-BCBE-2DB03F74E646}" type="presParOf" srcId="{1EF6DF97-B551-4421-ACA8-4E7F45F16178}" destId="{CA5D406E-104B-46E4-8BE5-9E7720D93B60}" srcOrd="1" destOrd="0" presId="urn:microsoft.com/office/officeart/2008/layout/VerticalCurvedList"/>
    <dgm:cxn modelId="{688928C3-E48B-4842-9BDE-A5D20A7F7B96}" type="presParOf" srcId="{1EF6DF97-B551-4421-ACA8-4E7F45F16178}" destId="{209D7525-B363-4E2E-9AEB-CFA675A69D8B}" srcOrd="2" destOrd="0" presId="urn:microsoft.com/office/officeart/2008/layout/VerticalCurvedList"/>
    <dgm:cxn modelId="{19153663-DDD0-4D20-A6F5-B3521980D50F}" type="presParOf" srcId="{1EF6DF97-B551-4421-ACA8-4E7F45F16178}" destId="{C8E2585A-8BBE-4E66-A550-B29096D009BE}" srcOrd="3" destOrd="0" presId="urn:microsoft.com/office/officeart/2008/layout/VerticalCurvedList"/>
    <dgm:cxn modelId="{B284DDA7-8A73-4E35-900C-88AA83D44CFA}" type="presParOf" srcId="{4AEAE88D-CAA2-44C9-B73B-D9C592542066}" destId="{80EA4A69-3DB8-4335-9425-4197F2EA52F1}" srcOrd="1" destOrd="0" presId="urn:microsoft.com/office/officeart/2008/layout/VerticalCurvedList"/>
    <dgm:cxn modelId="{695F4AE4-621B-429A-8E59-A1C3D34FF943}" type="presParOf" srcId="{4AEAE88D-CAA2-44C9-B73B-D9C592542066}" destId="{597A261C-FB5D-426E-9912-825702AD0232}" srcOrd="2" destOrd="0" presId="urn:microsoft.com/office/officeart/2008/layout/VerticalCurvedList"/>
    <dgm:cxn modelId="{BC4B3274-8E4B-44BB-9490-708895063B9B}" type="presParOf" srcId="{597A261C-FB5D-426E-9912-825702AD0232}" destId="{F70052EA-5F93-4AB9-9771-3C323A69593E}" srcOrd="0" destOrd="0" presId="urn:microsoft.com/office/officeart/2008/layout/VerticalCurvedList"/>
    <dgm:cxn modelId="{12DA17D1-1699-48B3-BE5B-EEF9EB0A2549}" type="presParOf" srcId="{4AEAE88D-CAA2-44C9-B73B-D9C592542066}" destId="{221B4D6F-65BC-45F1-A393-13AFB2AB022F}" srcOrd="3" destOrd="0" presId="urn:microsoft.com/office/officeart/2008/layout/VerticalCurvedList"/>
    <dgm:cxn modelId="{6E10836C-C93A-4508-AA45-03DB52298B8E}" type="presParOf" srcId="{4AEAE88D-CAA2-44C9-B73B-D9C592542066}" destId="{D8774472-081D-4751-8405-7C6BB0DFA92C}" srcOrd="4" destOrd="0" presId="urn:microsoft.com/office/officeart/2008/layout/VerticalCurvedList"/>
    <dgm:cxn modelId="{24FAB7E4-A3E9-4977-BCD7-BB333F30375F}" type="presParOf" srcId="{D8774472-081D-4751-8405-7C6BB0DFA92C}" destId="{ED3C44B9-E939-4705-89A1-16D97068C1B3}" srcOrd="0" destOrd="0" presId="urn:microsoft.com/office/officeart/2008/layout/VerticalCurvedList"/>
    <dgm:cxn modelId="{679CFA89-234B-4AF5-8602-E80544906949}" type="presParOf" srcId="{4AEAE88D-CAA2-44C9-B73B-D9C592542066}" destId="{6E73EC6F-5002-4120-904F-ED1855185FE7}" srcOrd="5" destOrd="0" presId="urn:microsoft.com/office/officeart/2008/layout/VerticalCurvedList"/>
    <dgm:cxn modelId="{D22D56CA-578D-4939-8F10-6687BA968A15}" type="presParOf" srcId="{4AEAE88D-CAA2-44C9-B73B-D9C592542066}" destId="{23E11131-1CBE-4E74-8580-C04E4257837D}" srcOrd="6" destOrd="0" presId="urn:microsoft.com/office/officeart/2008/layout/VerticalCurvedList"/>
    <dgm:cxn modelId="{FBCF28D6-5BE1-4B13-AD69-98091DDB9622}" type="presParOf" srcId="{23E11131-1CBE-4E74-8580-C04E4257837D}" destId="{CEE1E5AC-E947-4B47-B603-43A91DDAB232}" srcOrd="0" destOrd="0" presId="urn:microsoft.com/office/officeart/2008/layout/VerticalCurvedList"/>
    <dgm:cxn modelId="{D52D34FE-61F4-4031-81E5-F5E23806081C}" type="presParOf" srcId="{4AEAE88D-CAA2-44C9-B73B-D9C592542066}" destId="{5172C518-4FA1-47D0-9757-DB27CE0F27FA}" srcOrd="7" destOrd="0" presId="urn:microsoft.com/office/officeart/2008/layout/VerticalCurvedList"/>
    <dgm:cxn modelId="{A07BB09B-E174-4A84-9A36-36EE2CEC2883}" type="presParOf" srcId="{4AEAE88D-CAA2-44C9-B73B-D9C592542066}" destId="{DB41EC55-9A23-4607-9C09-BD5AAA2419E3}" srcOrd="8" destOrd="0" presId="urn:microsoft.com/office/officeart/2008/layout/VerticalCurvedList"/>
    <dgm:cxn modelId="{89A327CD-2618-4D1E-928F-42A04E3C15F5}" type="presParOf" srcId="{DB41EC55-9A23-4607-9C09-BD5AAA2419E3}" destId="{E0579824-AFCC-4FA9-AAA3-E06666F4DD39}" srcOrd="0" destOrd="0" presId="urn:microsoft.com/office/officeart/2008/layout/VerticalCurvedList"/>
    <dgm:cxn modelId="{6845C5F1-11F1-4EC4-9DD4-586BF7E2ADE1}" type="presParOf" srcId="{4AEAE88D-CAA2-44C9-B73B-D9C592542066}" destId="{DB249443-5D3B-45C6-AA60-DA61FFBC6FC7}" srcOrd="9" destOrd="0" presId="urn:microsoft.com/office/officeart/2008/layout/VerticalCurvedList"/>
    <dgm:cxn modelId="{FBE6C38E-7AE3-4DC1-A8DB-AE1E5781C2BD}" type="presParOf" srcId="{4AEAE88D-CAA2-44C9-B73B-D9C592542066}" destId="{6543ED85-A48C-461A-97B1-44F12459D3B2}" srcOrd="10" destOrd="0" presId="urn:microsoft.com/office/officeart/2008/layout/VerticalCurvedList"/>
    <dgm:cxn modelId="{68375C5D-3200-41D9-A96E-B4421B29BA67}" type="presParOf" srcId="{6543ED85-A48C-461A-97B1-44F12459D3B2}" destId="{2D9DD27E-6BEF-4B99-96EF-A9EDFDCB36F0}" srcOrd="0" destOrd="0" presId="urn:microsoft.com/office/officeart/2008/layout/VerticalCurvedList"/>
    <dgm:cxn modelId="{715EAE8A-1190-418F-B069-B6933946AAA3}" type="presParOf" srcId="{4AEAE88D-CAA2-44C9-B73B-D9C592542066}" destId="{0D9FCFCA-D276-4919-8ACA-8CBC121D8A78}" srcOrd="11" destOrd="0" presId="urn:microsoft.com/office/officeart/2008/layout/VerticalCurvedList"/>
    <dgm:cxn modelId="{4E5CD444-4B2F-42AA-9A60-06C7FF2AC3BC}" type="presParOf" srcId="{4AEAE88D-CAA2-44C9-B73B-D9C592542066}" destId="{8B84ACAA-F522-47C3-AB46-6532AD43E6FD}" srcOrd="12" destOrd="0" presId="urn:microsoft.com/office/officeart/2008/layout/VerticalCurvedList"/>
    <dgm:cxn modelId="{56CF000C-3E0A-4A6D-8C18-A310E28ED7A2}" type="presParOf" srcId="{8B84ACAA-F522-47C3-AB46-6532AD43E6FD}" destId="{EFB07E30-1819-4981-94E2-DB60CD375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186CE-3554-4B8C-8D1C-EA4D15207A85}">
      <dsp:nvSpPr>
        <dsp:cNvPr id="0" name=""/>
        <dsp:cNvSpPr/>
      </dsp:nvSpPr>
      <dsp:spPr>
        <a:xfrm>
          <a:off x="3917" y="533709"/>
          <a:ext cx="931537" cy="769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</a:rPr>
            <a:t>Fuente de energía, vitaminas, etc.</a:t>
          </a:r>
          <a:endParaRPr lang="es-EC" sz="1200" kern="1200" dirty="0">
            <a:solidFill>
              <a:schemeClr val="tx1"/>
            </a:solidFill>
            <a:latin typeface="+mj-lt"/>
          </a:endParaRPr>
        </a:p>
      </dsp:txBody>
      <dsp:txXfrm>
        <a:off x="26448" y="556240"/>
        <a:ext cx="886475" cy="724208"/>
      </dsp:txXfrm>
    </dsp:sp>
    <dsp:sp modelId="{7696FD6D-5261-4564-BACC-089559A4FE1E}">
      <dsp:nvSpPr>
        <dsp:cNvPr id="0" name=""/>
        <dsp:cNvSpPr/>
      </dsp:nvSpPr>
      <dsp:spPr>
        <a:xfrm>
          <a:off x="1028609" y="802834"/>
          <a:ext cx="197486" cy="231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 dirty="0">
            <a:solidFill>
              <a:schemeClr val="tx1"/>
            </a:solidFill>
            <a:latin typeface="+mj-lt"/>
          </a:endParaRPr>
        </a:p>
      </dsp:txBody>
      <dsp:txXfrm>
        <a:off x="1028609" y="849038"/>
        <a:ext cx="138240" cy="138613"/>
      </dsp:txXfrm>
    </dsp:sp>
    <dsp:sp modelId="{727ACBB6-EE0B-47A8-91EC-2421C8B182DB}">
      <dsp:nvSpPr>
        <dsp:cNvPr id="0" name=""/>
        <dsp:cNvSpPr/>
      </dsp:nvSpPr>
      <dsp:spPr>
        <a:xfrm>
          <a:off x="1308071" y="533709"/>
          <a:ext cx="1187785" cy="769270"/>
        </a:xfrm>
        <a:prstGeom prst="roundRect">
          <a:avLst>
            <a:gd name="adj" fmla="val 10000"/>
          </a:avLst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</a:rPr>
            <a:t>Retrasa el envejecimiento y protege al corazón.</a:t>
          </a:r>
          <a:endParaRPr lang="es-EC" sz="1200" kern="1200" dirty="0">
            <a:solidFill>
              <a:schemeClr val="tx1"/>
            </a:solidFill>
            <a:latin typeface="+mj-lt"/>
          </a:endParaRPr>
        </a:p>
      </dsp:txBody>
      <dsp:txXfrm>
        <a:off x="1330602" y="556240"/>
        <a:ext cx="1142723" cy="724208"/>
      </dsp:txXfrm>
    </dsp:sp>
    <dsp:sp modelId="{47054FB8-0BBC-48E1-A13B-399943A3B2DA}">
      <dsp:nvSpPr>
        <dsp:cNvPr id="0" name=""/>
        <dsp:cNvSpPr/>
      </dsp:nvSpPr>
      <dsp:spPr>
        <a:xfrm>
          <a:off x="2589010" y="802834"/>
          <a:ext cx="197486" cy="231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 dirty="0">
            <a:solidFill>
              <a:schemeClr val="tx1"/>
            </a:solidFill>
            <a:latin typeface="+mj-lt"/>
          </a:endParaRPr>
        </a:p>
      </dsp:txBody>
      <dsp:txXfrm>
        <a:off x="2589010" y="849038"/>
        <a:ext cx="138240" cy="138613"/>
      </dsp:txXfrm>
    </dsp:sp>
    <dsp:sp modelId="{D78B95E3-4BF0-4C9C-AC59-05B97271B350}">
      <dsp:nvSpPr>
        <dsp:cNvPr id="0" name=""/>
        <dsp:cNvSpPr/>
      </dsp:nvSpPr>
      <dsp:spPr>
        <a:xfrm>
          <a:off x="2868471" y="533709"/>
          <a:ext cx="931537" cy="769270"/>
        </a:xfrm>
        <a:prstGeom prst="roundRect">
          <a:avLst>
            <a:gd name="adj" fmla="val 10000"/>
          </a:avLst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</a:rPr>
            <a:t>Elaboración de medios de cultivo.</a:t>
          </a:r>
          <a:endParaRPr lang="es-EC" sz="1200" kern="1200" dirty="0">
            <a:solidFill>
              <a:schemeClr val="tx1"/>
            </a:solidFill>
            <a:latin typeface="+mj-lt"/>
          </a:endParaRPr>
        </a:p>
      </dsp:txBody>
      <dsp:txXfrm>
        <a:off x="2891002" y="556240"/>
        <a:ext cx="886475" cy="724208"/>
      </dsp:txXfrm>
    </dsp:sp>
    <dsp:sp modelId="{43B2BA0D-4ECF-46AC-9F15-D17C071A3F71}">
      <dsp:nvSpPr>
        <dsp:cNvPr id="0" name=""/>
        <dsp:cNvSpPr/>
      </dsp:nvSpPr>
      <dsp:spPr>
        <a:xfrm>
          <a:off x="3893163" y="802834"/>
          <a:ext cx="197486" cy="231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 dirty="0">
            <a:solidFill>
              <a:schemeClr val="tx1"/>
            </a:solidFill>
            <a:latin typeface="+mj-lt"/>
          </a:endParaRPr>
        </a:p>
      </dsp:txBody>
      <dsp:txXfrm>
        <a:off x="3893163" y="849038"/>
        <a:ext cx="138240" cy="138613"/>
      </dsp:txXfrm>
    </dsp:sp>
    <dsp:sp modelId="{C614D507-1894-4E65-A566-532FB73A6B2F}">
      <dsp:nvSpPr>
        <dsp:cNvPr id="0" name=""/>
        <dsp:cNvSpPr/>
      </dsp:nvSpPr>
      <dsp:spPr>
        <a:xfrm>
          <a:off x="4172624" y="533709"/>
          <a:ext cx="1142829" cy="769270"/>
        </a:xfrm>
        <a:prstGeom prst="roundRect">
          <a:avLst>
            <a:gd name="adj" fmla="val 1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</a:rPr>
            <a:t>Cosmetología</a:t>
          </a:r>
          <a:endParaRPr lang="es-EC" sz="1200" kern="1200" dirty="0">
            <a:solidFill>
              <a:schemeClr val="tx1"/>
            </a:solidFill>
            <a:latin typeface="+mj-lt"/>
          </a:endParaRPr>
        </a:p>
      </dsp:txBody>
      <dsp:txXfrm>
        <a:off x="4195155" y="556240"/>
        <a:ext cx="1097767" cy="724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C497D-F00D-46E6-9494-08DC012B6DF8}">
      <dsp:nvSpPr>
        <dsp:cNvPr id="0" name=""/>
        <dsp:cNvSpPr/>
      </dsp:nvSpPr>
      <dsp:spPr>
        <a:xfrm rot="10800000">
          <a:off x="1085184" y="15713"/>
          <a:ext cx="3198076" cy="111861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279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</a:rPr>
            <a:t>El cultivo de aguacate pertenece al sector “Otros cultivos de frutas tropicales y subtropicales”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 rot="10800000">
        <a:off x="1364838" y="15713"/>
        <a:ext cx="2918422" cy="1118617"/>
      </dsp:txXfrm>
    </dsp:sp>
    <dsp:sp modelId="{C01ADE1C-C1CD-45C7-82F3-CCADB9D665B1}">
      <dsp:nvSpPr>
        <dsp:cNvPr id="0" name=""/>
        <dsp:cNvSpPr/>
      </dsp:nvSpPr>
      <dsp:spPr>
        <a:xfrm>
          <a:off x="525876" y="2066"/>
          <a:ext cx="1118617" cy="111861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3EE7B8-FA5B-4AA1-8FBB-4F093A5B20C9}">
      <dsp:nvSpPr>
        <dsp:cNvPr id="0" name=""/>
        <dsp:cNvSpPr/>
      </dsp:nvSpPr>
      <dsp:spPr>
        <a:xfrm rot="10800000">
          <a:off x="1085184" y="1454599"/>
          <a:ext cx="3198076" cy="1118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279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</a:rPr>
            <a:t>El sector representa el 3.9 % PIB (2019)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 rot="10800000">
        <a:off x="1364838" y="1454599"/>
        <a:ext cx="2918422" cy="1118617"/>
      </dsp:txXfrm>
    </dsp:sp>
    <dsp:sp modelId="{598A5C44-01EE-4409-830C-50ED4B149299}">
      <dsp:nvSpPr>
        <dsp:cNvPr id="0" name=""/>
        <dsp:cNvSpPr/>
      </dsp:nvSpPr>
      <dsp:spPr>
        <a:xfrm>
          <a:off x="525876" y="1454599"/>
          <a:ext cx="1118617" cy="111861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52A183-E270-4753-B7BE-96BB92B39924}">
      <dsp:nvSpPr>
        <dsp:cNvPr id="0" name=""/>
        <dsp:cNvSpPr/>
      </dsp:nvSpPr>
      <dsp:spPr>
        <a:xfrm rot="10800000">
          <a:off x="1085184" y="2907132"/>
          <a:ext cx="3198076" cy="111861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279" tIns="53340" rIns="99568" bIns="53340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En el año 2019 el país produjo 20 352 toneladas de aguacate.</a:t>
          </a:r>
        </a:p>
      </dsp:txBody>
      <dsp:txXfrm rot="10800000">
        <a:off x="1364838" y="2907132"/>
        <a:ext cx="2918422" cy="1118617"/>
      </dsp:txXfrm>
    </dsp:sp>
    <dsp:sp modelId="{0E6F51CC-0DA1-4F9C-B6CA-DD8CE73ADD16}">
      <dsp:nvSpPr>
        <dsp:cNvPr id="0" name=""/>
        <dsp:cNvSpPr/>
      </dsp:nvSpPr>
      <dsp:spPr>
        <a:xfrm>
          <a:off x="525876" y="2907132"/>
          <a:ext cx="1118617" cy="111861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4BA00-BC29-4488-8DAE-2C305C17DBB9}">
      <dsp:nvSpPr>
        <dsp:cNvPr id="0" name=""/>
        <dsp:cNvSpPr/>
      </dsp:nvSpPr>
      <dsp:spPr>
        <a:xfrm>
          <a:off x="2015933" y="1847340"/>
          <a:ext cx="405958" cy="14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979" y="0"/>
              </a:lnTo>
              <a:lnTo>
                <a:pt x="202979" y="1496345"/>
              </a:lnTo>
              <a:lnTo>
                <a:pt x="405958" y="14963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2180151" y="2556751"/>
        <a:ext cx="77521" cy="77521"/>
      </dsp:txXfrm>
    </dsp:sp>
    <dsp:sp modelId="{A581B1DE-0354-4AB1-886F-53D426B0A515}">
      <dsp:nvSpPr>
        <dsp:cNvPr id="0" name=""/>
        <dsp:cNvSpPr/>
      </dsp:nvSpPr>
      <dsp:spPr>
        <a:xfrm>
          <a:off x="2015933" y="350994"/>
          <a:ext cx="413095" cy="1496345"/>
        </a:xfrm>
        <a:custGeom>
          <a:avLst/>
          <a:gdLst/>
          <a:ahLst/>
          <a:cxnLst/>
          <a:rect l="0" t="0" r="0" b="0"/>
          <a:pathLst>
            <a:path>
              <a:moveTo>
                <a:pt x="0" y="1496345"/>
              </a:moveTo>
              <a:lnTo>
                <a:pt x="206547" y="1496345"/>
              </a:lnTo>
              <a:lnTo>
                <a:pt x="206547" y="0"/>
              </a:lnTo>
              <a:lnTo>
                <a:pt x="41309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2183673" y="1060359"/>
        <a:ext cx="77616" cy="77616"/>
      </dsp:txXfrm>
    </dsp:sp>
    <dsp:sp modelId="{9BBF46F3-BB47-4C55-97B6-9BA1DF681181}">
      <dsp:nvSpPr>
        <dsp:cNvPr id="0" name=""/>
        <dsp:cNvSpPr/>
      </dsp:nvSpPr>
      <dsp:spPr>
        <a:xfrm rot="16200000">
          <a:off x="-182401" y="1496345"/>
          <a:ext cx="3694680" cy="7019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>
              <a:latin typeface="+mj-lt"/>
            </a:rPr>
            <a:t>Funciones</a:t>
          </a:r>
          <a:endParaRPr lang="es-EC" sz="3600" kern="1200" dirty="0">
            <a:latin typeface="+mj-lt"/>
          </a:endParaRPr>
        </a:p>
      </dsp:txBody>
      <dsp:txXfrm>
        <a:off x="-182401" y="1496345"/>
        <a:ext cx="3694680" cy="701989"/>
      </dsp:txXfrm>
    </dsp:sp>
    <dsp:sp modelId="{47E87976-424D-421C-B831-A4ABF0A94213}">
      <dsp:nvSpPr>
        <dsp:cNvPr id="0" name=""/>
        <dsp:cNvSpPr/>
      </dsp:nvSpPr>
      <dsp:spPr>
        <a:xfrm>
          <a:off x="2429029" y="0"/>
          <a:ext cx="2302524" cy="7019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Mejoramiento genético</a:t>
          </a:r>
          <a:endParaRPr lang="es-EC" sz="1800" kern="1200" dirty="0">
            <a:latin typeface="+mj-lt"/>
          </a:endParaRPr>
        </a:p>
      </dsp:txBody>
      <dsp:txXfrm>
        <a:off x="2429029" y="0"/>
        <a:ext cx="2302524" cy="701989"/>
      </dsp:txXfrm>
    </dsp:sp>
    <dsp:sp modelId="{92D1B09F-599B-4E95-8F05-0D4307B2C345}">
      <dsp:nvSpPr>
        <dsp:cNvPr id="0" name=""/>
        <dsp:cNvSpPr/>
      </dsp:nvSpPr>
      <dsp:spPr>
        <a:xfrm>
          <a:off x="2421891" y="2992690"/>
          <a:ext cx="2302524" cy="7019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Conservar la biodiversidad </a:t>
          </a:r>
          <a:endParaRPr lang="es-EC" sz="1800" kern="1200" dirty="0">
            <a:latin typeface="+mj-lt"/>
          </a:endParaRPr>
        </a:p>
      </dsp:txBody>
      <dsp:txXfrm>
        <a:off x="2421891" y="2992690"/>
        <a:ext cx="2302524" cy="701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54572-6ECD-46E9-ACFB-45AE7CCAD78E}">
      <dsp:nvSpPr>
        <dsp:cNvPr id="0" name=""/>
        <dsp:cNvSpPr/>
      </dsp:nvSpPr>
      <dsp:spPr>
        <a:xfrm rot="5400000">
          <a:off x="-249634" y="266697"/>
          <a:ext cx="1664230" cy="116496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tx1"/>
              </a:solidFill>
              <a:latin typeface="+mj-lt"/>
            </a:rPr>
            <a:t>LMAV_33 </a:t>
          </a:r>
          <a:endParaRPr lang="es-EC" sz="1400" b="1" kern="1200" dirty="0">
            <a:solidFill>
              <a:schemeClr val="tx1"/>
            </a:solidFill>
            <a:latin typeface="+mj-lt"/>
          </a:endParaRPr>
        </a:p>
      </dsp:txBody>
      <dsp:txXfrm rot="-5400000">
        <a:off x="1" y="599544"/>
        <a:ext cx="1164961" cy="499269"/>
      </dsp:txXfrm>
    </dsp:sp>
    <dsp:sp modelId="{E40BF72B-9DF7-4CC2-94BE-FAE879FE13AB}">
      <dsp:nvSpPr>
        <dsp:cNvPr id="0" name=""/>
        <dsp:cNvSpPr/>
      </dsp:nvSpPr>
      <dsp:spPr>
        <a:xfrm rot="5400000">
          <a:off x="2065668" y="-897706"/>
          <a:ext cx="1081750" cy="28831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Heterocigosidad esperada baja (0.396)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Sandoval </a:t>
          </a:r>
          <a:r>
            <a:rPr lang="es-EC" sz="1400" i="1" kern="1200" dirty="0">
              <a:solidFill>
                <a:schemeClr val="tx1"/>
              </a:solidFill>
              <a:latin typeface="+mj-lt"/>
            </a:rPr>
            <a:t>et al</a:t>
          </a:r>
          <a:r>
            <a:rPr lang="es-EC" sz="1400" kern="1200" dirty="0">
              <a:solidFill>
                <a:schemeClr val="tx1"/>
              </a:solidFill>
              <a:latin typeface="+mj-lt"/>
            </a:rPr>
            <a:t>. (2021), Ashworth </a:t>
          </a:r>
          <a:r>
            <a:rPr lang="es-EC" sz="1400" i="1" kern="1200" dirty="0">
              <a:solidFill>
                <a:schemeClr val="tx1"/>
              </a:solidFill>
              <a:latin typeface="+mj-lt"/>
            </a:rPr>
            <a:t>et al</a:t>
          </a:r>
          <a:r>
            <a:rPr lang="es-EC" sz="1400" kern="1200" dirty="0">
              <a:solidFill>
                <a:schemeClr val="tx1"/>
              </a:solidFill>
              <a:latin typeface="+mj-lt"/>
            </a:rPr>
            <a:t>. (2004), Borrone </a:t>
          </a:r>
          <a:r>
            <a:rPr lang="es-EC" sz="1400" i="1" kern="1200" dirty="0">
              <a:solidFill>
                <a:schemeClr val="tx1"/>
              </a:solidFill>
              <a:latin typeface="+mj-lt"/>
            </a:rPr>
            <a:t>et al</a:t>
          </a:r>
          <a:r>
            <a:rPr lang="es-EC" sz="1400" kern="1200" dirty="0">
              <a:solidFill>
                <a:schemeClr val="tx1"/>
              </a:solidFill>
              <a:latin typeface="+mj-lt"/>
            </a:rPr>
            <a:t>. (2007) y Gross &amp; Viruel (2013).</a:t>
          </a:r>
        </a:p>
      </dsp:txBody>
      <dsp:txXfrm rot="-5400000">
        <a:off x="1164962" y="55807"/>
        <a:ext cx="2830356" cy="976136"/>
      </dsp:txXfrm>
    </dsp:sp>
    <dsp:sp modelId="{38CD86FF-70EA-4C1B-AE42-6A78842575F6}">
      <dsp:nvSpPr>
        <dsp:cNvPr id="0" name=""/>
        <dsp:cNvSpPr/>
      </dsp:nvSpPr>
      <dsp:spPr>
        <a:xfrm rot="5400000">
          <a:off x="-249634" y="1723571"/>
          <a:ext cx="1664230" cy="1164961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tx1"/>
              </a:solidFill>
              <a:latin typeface="+mj-lt"/>
            </a:rPr>
            <a:t> SHRSPa_089 </a:t>
          </a:r>
          <a:endParaRPr lang="es-EC" sz="1400" b="1" kern="1200" dirty="0">
            <a:solidFill>
              <a:schemeClr val="tx1"/>
            </a:solidFill>
            <a:latin typeface="+mj-lt"/>
          </a:endParaRPr>
        </a:p>
      </dsp:txBody>
      <dsp:txXfrm rot="-5400000">
        <a:off x="1" y="2056418"/>
        <a:ext cx="1164961" cy="499269"/>
      </dsp:txXfrm>
    </dsp:sp>
    <dsp:sp modelId="{BC760129-0047-4EFA-9034-1B02DA4ACD16}">
      <dsp:nvSpPr>
        <dsp:cNvPr id="0" name=""/>
        <dsp:cNvSpPr/>
      </dsp:nvSpPr>
      <dsp:spPr>
        <a:xfrm rot="5400000">
          <a:off x="2065668" y="573229"/>
          <a:ext cx="1081750" cy="28831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schemeClr val="tx1"/>
              </a:solidFill>
              <a:latin typeface="+mj-lt"/>
            </a:rPr>
            <a:t>Mayor número de alelos</a:t>
          </a:r>
          <a:endParaRPr lang="es-EC" sz="1400" kern="1200" dirty="0">
            <a:solidFill>
              <a:schemeClr val="tx1"/>
            </a:solidFill>
            <a:latin typeface="+mj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Borrone </a:t>
          </a:r>
          <a:r>
            <a:rPr lang="es-EC" sz="1400" i="1" kern="1200" dirty="0">
              <a:solidFill>
                <a:schemeClr val="tx1"/>
              </a:solidFill>
              <a:latin typeface="+mj-lt"/>
            </a:rPr>
            <a:t>et al</a:t>
          </a:r>
          <a:r>
            <a:rPr lang="es-EC" sz="1400" kern="1200" dirty="0">
              <a:solidFill>
                <a:schemeClr val="tx1"/>
              </a:solidFill>
              <a:latin typeface="+mj-lt"/>
            </a:rPr>
            <a:t>. (2007) </a:t>
          </a:r>
        </a:p>
      </dsp:txBody>
      <dsp:txXfrm rot="-5400000">
        <a:off x="1164962" y="1526743"/>
        <a:ext cx="2830356" cy="976136"/>
      </dsp:txXfrm>
    </dsp:sp>
    <dsp:sp modelId="{23609A5F-CE9D-444E-B057-F38EEE6E79FD}">
      <dsp:nvSpPr>
        <dsp:cNvPr id="0" name=""/>
        <dsp:cNvSpPr/>
      </dsp:nvSpPr>
      <dsp:spPr>
        <a:xfrm rot="5400000">
          <a:off x="-249634" y="3194507"/>
          <a:ext cx="1664230" cy="11649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tx1"/>
              </a:solidFill>
              <a:latin typeface="+mj-lt"/>
            </a:rPr>
            <a:t>SHRSPa_056</a:t>
          </a:r>
          <a:endParaRPr lang="es-EC" sz="1400" b="1" kern="1200" dirty="0">
            <a:solidFill>
              <a:schemeClr val="tx1"/>
            </a:solidFill>
            <a:latin typeface="+mj-lt"/>
          </a:endParaRPr>
        </a:p>
      </dsp:txBody>
      <dsp:txXfrm rot="-5400000">
        <a:off x="1" y="3527354"/>
        <a:ext cx="1164961" cy="499269"/>
      </dsp:txXfrm>
    </dsp:sp>
    <dsp:sp modelId="{34E18EE8-D5E3-46D0-979E-2875C8929D62}">
      <dsp:nvSpPr>
        <dsp:cNvPr id="0" name=""/>
        <dsp:cNvSpPr/>
      </dsp:nvSpPr>
      <dsp:spPr>
        <a:xfrm rot="5400000">
          <a:off x="2065668" y="2044166"/>
          <a:ext cx="1081750" cy="28831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Valor de heterocigocidad más alto 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Galindo </a:t>
          </a:r>
          <a:r>
            <a:rPr lang="es-EC" sz="1400" i="1" kern="1200" dirty="0">
              <a:solidFill>
                <a:schemeClr val="tx1"/>
              </a:solidFill>
              <a:latin typeface="+mj-lt"/>
            </a:rPr>
            <a:t>et al</a:t>
          </a:r>
          <a:r>
            <a:rPr lang="es-EC" sz="1400" kern="1200" dirty="0">
              <a:solidFill>
                <a:schemeClr val="tx1"/>
              </a:solidFill>
              <a:latin typeface="+mj-lt"/>
            </a:rPr>
            <a:t>. (2011)</a:t>
          </a:r>
        </a:p>
      </dsp:txBody>
      <dsp:txXfrm rot="-5400000">
        <a:off x="1164962" y="2997680"/>
        <a:ext cx="2830356" cy="9761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D406E-104B-46E4-8BE5-9E7720D93B60}">
      <dsp:nvSpPr>
        <dsp:cNvPr id="0" name=""/>
        <dsp:cNvSpPr/>
      </dsp:nvSpPr>
      <dsp:spPr>
        <a:xfrm>
          <a:off x="-5434893" y="-832195"/>
          <a:ext cx="6471338" cy="647133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A4A69-3DB8-4335-9425-4197F2EA52F1}">
      <dsp:nvSpPr>
        <dsp:cNvPr id="0" name=""/>
        <dsp:cNvSpPr/>
      </dsp:nvSpPr>
      <dsp:spPr>
        <a:xfrm>
          <a:off x="386374" y="253133"/>
          <a:ext cx="9108148" cy="506075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Introducción</a:t>
          </a:r>
        </a:p>
      </dsp:txBody>
      <dsp:txXfrm>
        <a:off x="386374" y="253133"/>
        <a:ext cx="9108148" cy="506075"/>
      </dsp:txXfrm>
    </dsp:sp>
    <dsp:sp modelId="{F70052EA-5F93-4AB9-9771-3C323A69593E}">
      <dsp:nvSpPr>
        <dsp:cNvPr id="0" name=""/>
        <dsp:cNvSpPr/>
      </dsp:nvSpPr>
      <dsp:spPr>
        <a:xfrm>
          <a:off x="70077" y="189874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4D6F-65BC-45F1-A393-13AFB2AB022F}">
      <dsp:nvSpPr>
        <dsp:cNvPr id="0" name=""/>
        <dsp:cNvSpPr/>
      </dsp:nvSpPr>
      <dsp:spPr>
        <a:xfrm>
          <a:off x="802656" y="1012150"/>
          <a:ext cx="8691867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Objetivos</a:t>
          </a:r>
        </a:p>
      </dsp:txBody>
      <dsp:txXfrm>
        <a:off x="802656" y="1012150"/>
        <a:ext cx="8691867" cy="506075"/>
      </dsp:txXfrm>
    </dsp:sp>
    <dsp:sp modelId="{ED3C44B9-E939-4705-89A1-16D97068C1B3}">
      <dsp:nvSpPr>
        <dsp:cNvPr id="0" name=""/>
        <dsp:cNvSpPr/>
      </dsp:nvSpPr>
      <dsp:spPr>
        <a:xfrm>
          <a:off x="486359" y="948891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EC6F-5002-4120-904F-ED1855185FE7}">
      <dsp:nvSpPr>
        <dsp:cNvPr id="0" name=""/>
        <dsp:cNvSpPr/>
      </dsp:nvSpPr>
      <dsp:spPr>
        <a:xfrm>
          <a:off x="993011" y="1771168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Materiales y métodos</a:t>
          </a:r>
        </a:p>
      </dsp:txBody>
      <dsp:txXfrm>
        <a:off x="993011" y="1771168"/>
        <a:ext cx="8501511" cy="506075"/>
      </dsp:txXfrm>
    </dsp:sp>
    <dsp:sp modelId="{CEE1E5AC-E947-4B47-B603-43A91DDAB232}">
      <dsp:nvSpPr>
        <dsp:cNvPr id="0" name=""/>
        <dsp:cNvSpPr/>
      </dsp:nvSpPr>
      <dsp:spPr>
        <a:xfrm>
          <a:off x="676714" y="1707908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C518-4FA1-47D0-9757-DB27CE0F27FA}">
      <dsp:nvSpPr>
        <dsp:cNvPr id="0" name=""/>
        <dsp:cNvSpPr/>
      </dsp:nvSpPr>
      <dsp:spPr>
        <a:xfrm>
          <a:off x="993011" y="2529704"/>
          <a:ext cx="8501511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Resultados y discusión</a:t>
          </a:r>
        </a:p>
      </dsp:txBody>
      <dsp:txXfrm>
        <a:off x="993011" y="2529704"/>
        <a:ext cx="8501511" cy="506075"/>
      </dsp:txXfrm>
    </dsp:sp>
    <dsp:sp modelId="{E0579824-AFCC-4FA9-AAA3-E06666F4DD39}">
      <dsp:nvSpPr>
        <dsp:cNvPr id="0" name=""/>
        <dsp:cNvSpPr/>
      </dsp:nvSpPr>
      <dsp:spPr>
        <a:xfrm>
          <a:off x="676714" y="2466445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9443-5D3B-45C6-AA60-DA61FFBC6FC7}">
      <dsp:nvSpPr>
        <dsp:cNvPr id="0" name=""/>
        <dsp:cNvSpPr/>
      </dsp:nvSpPr>
      <dsp:spPr>
        <a:xfrm>
          <a:off x="802656" y="3288721"/>
          <a:ext cx="8691867" cy="5060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Conclusiones</a:t>
          </a:r>
        </a:p>
      </dsp:txBody>
      <dsp:txXfrm>
        <a:off x="802656" y="3288721"/>
        <a:ext cx="8691867" cy="506075"/>
      </dsp:txXfrm>
    </dsp:sp>
    <dsp:sp modelId="{2D9DD27E-6BEF-4B99-96EF-A9EDFDCB36F0}">
      <dsp:nvSpPr>
        <dsp:cNvPr id="0" name=""/>
        <dsp:cNvSpPr/>
      </dsp:nvSpPr>
      <dsp:spPr>
        <a:xfrm>
          <a:off x="486359" y="3225462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CFCA-D276-4919-8ACA-8CBC121D8A78}">
      <dsp:nvSpPr>
        <dsp:cNvPr id="0" name=""/>
        <dsp:cNvSpPr/>
      </dsp:nvSpPr>
      <dsp:spPr>
        <a:xfrm>
          <a:off x="386374" y="4047738"/>
          <a:ext cx="9108148" cy="5060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16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+mj-lt"/>
            </a:rPr>
            <a:t>Recomendaciones</a:t>
          </a:r>
        </a:p>
      </dsp:txBody>
      <dsp:txXfrm>
        <a:off x="386374" y="4047738"/>
        <a:ext cx="9108148" cy="506075"/>
      </dsp:txXfrm>
    </dsp:sp>
    <dsp:sp modelId="{EFB07E30-1819-4981-94E2-DB60CD375D4E}">
      <dsp:nvSpPr>
        <dsp:cNvPr id="0" name=""/>
        <dsp:cNvSpPr/>
      </dsp:nvSpPr>
      <dsp:spPr>
        <a:xfrm>
          <a:off x="70077" y="3984479"/>
          <a:ext cx="632594" cy="632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57BF4-A693-41A6-AC1D-477B188DCFBC}" type="datetimeFigureOut">
              <a:rPr lang="es-EC" smtClean="0"/>
              <a:t>15/2/2022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73D45-DE9B-4B04-ACE1-6ED16947593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>
                <a:solidFill>
                  <a:prstClr val="black"/>
                </a:solidFill>
              </a:rPr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22721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974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665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031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CÓDIGO: </a:t>
            </a:r>
            <a:r>
              <a:rPr lang="es-EC" dirty="0">
                <a:solidFill>
                  <a:prstClr val="black"/>
                </a:solidFill>
              </a:rPr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50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CÓDIGO: </a:t>
            </a:r>
            <a:r>
              <a:rPr lang="es-EC" dirty="0">
                <a:solidFill>
                  <a:prstClr val="black"/>
                </a:solidFill>
              </a:rPr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5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142010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69007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909018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0075002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125439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848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3798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15910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918587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26637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7315572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>
                <a:solidFill>
                  <a:prstClr val="black"/>
                </a:solidFill>
              </a:rPr>
              <a:t>FECHA ÚLTIMA REVISIÓN: 13/12/11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>
                <a:solidFill>
                  <a:prstClr val="black"/>
                </a:solidFill>
              </a:rPr>
              <a:t>CÓDIGO: </a:t>
            </a:r>
            <a:r>
              <a:rPr lang="es-EC" dirty="0">
                <a:solidFill>
                  <a:prstClr val="black"/>
                </a:solidFill>
              </a:rPr>
              <a:t>SGC.DI.260</a:t>
            </a:r>
          </a:p>
        </p:txBody>
      </p:sp>
    </p:spTree>
    <p:extLst>
      <p:ext uri="{BB962C8B-B14F-4D97-AF65-F5344CB8AC3E}">
        <p14:creationId xmlns:p14="http://schemas.microsoft.com/office/powerpoint/2010/main" val="145207890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0211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632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95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805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624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349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2F15-4BBB-44F9-9E43-C19DEA0451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EABE-F11A-4141-99A9-B5A8215BAE6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prstClr val="black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FECHA ÚLTIMA REVISIÓN: </a:t>
            </a:r>
            <a:r>
              <a:rPr lang="es-EC" dirty="0">
                <a:solidFill>
                  <a:prstClr val="black"/>
                </a:solidFill>
              </a:rPr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CÓDIGO: </a:t>
            </a:r>
            <a:r>
              <a:rPr lang="es-EC" dirty="0">
                <a:solidFill>
                  <a:prstClr val="black"/>
                </a:solidFill>
              </a:rPr>
              <a:t>SGC.DI.260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prstClr val="black"/>
                </a:solidFill>
              </a:rPr>
              <a:t>VERSIÓN: </a:t>
            </a:r>
            <a:r>
              <a:rPr lang="es-EC" dirty="0">
                <a:solidFill>
                  <a:prstClr val="black"/>
                </a:solidFill>
              </a:rPr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9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pull/>
  </p:transition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package" Target="../embeddings/Microsoft_Word_Document.docx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5.png"/><Relationship Id="rId4" Type="http://schemas.openxmlformats.org/officeDocument/2006/relationships/image" Target="../media/image37.emf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diagramColors" Target="../diagrams/colors2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/>
          <p:cNvSpPr/>
          <p:nvPr/>
        </p:nvSpPr>
        <p:spPr>
          <a:xfrm>
            <a:off x="1406681" y="854821"/>
            <a:ext cx="102922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Armadas- ESPE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Departamento de Ciencias de la Vida y de la Agricultura.</a:t>
            </a:r>
            <a:endParaRPr lang="es-E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Ingeniera en Biotecnología </a:t>
            </a:r>
          </a:p>
          <a:p>
            <a:pPr algn="ctr"/>
            <a:endParaRPr lang="es-EC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Estación Experimental Tropical Pichilingue INIAP</a:t>
            </a:r>
            <a:r>
              <a:rPr lang="es-EC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endParaRPr lang="es-EC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Eskarle Monserratte Albuja Yepez</a:t>
            </a:r>
            <a:b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Claudia Segovia Salcedo, Ph.D.</a:t>
            </a:r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Quito-Ecuador</a:t>
            </a:r>
            <a:b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s-EC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4" t="12097" b="11751"/>
          <a:stretch/>
        </p:blipFill>
        <p:spPr>
          <a:xfrm>
            <a:off x="10799350" y="69990"/>
            <a:ext cx="899592" cy="7848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086A23-7D26-4284-8545-656C62ED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8" y="69990"/>
            <a:ext cx="3346806" cy="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0466"/>
      </p:ext>
    </p:extLst>
  </p:cSld>
  <p:clrMapOvr>
    <a:masterClrMapping/>
  </p:clrMapOvr>
  <p:transition spd="med" advTm="26177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/>
          <p:cNvSpPr>
            <a:spLocks noGrp="1"/>
          </p:cNvSpPr>
          <p:nvPr>
            <p:ph idx="1"/>
          </p:nvPr>
        </p:nvSpPr>
        <p:spPr>
          <a:xfrm>
            <a:off x="807727" y="1474597"/>
            <a:ext cx="10576546" cy="390880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>
                <a:solidFill>
                  <a:schemeClr val="accent1"/>
                </a:solidFill>
                <a:latin typeface="+mj-lt"/>
              </a:rPr>
              <a:t>Objetivos Específicos</a:t>
            </a:r>
          </a:p>
          <a:p>
            <a:pPr marL="0" indent="0" algn="ctr">
              <a:buNone/>
            </a:pPr>
            <a:endParaRPr lang="es-EC" b="1" dirty="0">
              <a:solidFill>
                <a:schemeClr val="accent1"/>
              </a:solidFill>
              <a:latin typeface="+mj-lt"/>
            </a:endParaRPr>
          </a:p>
          <a:p>
            <a:pPr algn="just"/>
            <a:r>
              <a:rPr lang="es-EC" sz="2000" b="1" i="0" u="none" strike="noStrike" baseline="0" dirty="0">
                <a:solidFill>
                  <a:srgbClr val="000000"/>
                </a:solidFill>
                <a:latin typeface="+mj-lt"/>
              </a:rPr>
              <a:t>Caracterizar molecularmente 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las accesiones de la colección de aguacate (</a:t>
            </a:r>
            <a:r>
              <a:rPr lang="es-EC" sz="2000" b="0" i="1" u="none" strike="noStrike" baseline="0" dirty="0">
                <a:solidFill>
                  <a:srgbClr val="000000"/>
                </a:solidFill>
                <a:latin typeface="+mj-lt"/>
              </a:rPr>
              <a:t>Persea americana 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Mill) del banco de germoplasma de la Estación Experimental Tropical Pichilingue del INIAP, mediante el uso de </a:t>
            </a:r>
            <a:r>
              <a:rPr lang="es-EC" sz="2000" b="1" i="0" u="none" strike="noStrike" baseline="0" dirty="0">
                <a:solidFill>
                  <a:srgbClr val="000000"/>
                </a:solidFill>
                <a:latin typeface="+mj-lt"/>
              </a:rPr>
              <a:t>marcadores moleculares microsatélites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 (SSR). </a:t>
            </a:r>
          </a:p>
          <a:p>
            <a:pPr marL="0" indent="0" algn="just">
              <a:buNone/>
            </a:pPr>
            <a:endParaRPr lang="es-EC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s-EC" sz="2000" b="1" i="0" u="none" strike="noStrike" baseline="0" dirty="0">
                <a:solidFill>
                  <a:srgbClr val="000000"/>
                </a:solidFill>
                <a:latin typeface="+mj-lt"/>
              </a:rPr>
              <a:t>Determinar lo grupos genéticos formados 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por los individuos de cada accesión pertenecientes a la colección del banco de germoplasma.</a:t>
            </a:r>
          </a:p>
          <a:p>
            <a:pPr marL="0" indent="0" algn="just">
              <a:buNone/>
            </a:pPr>
            <a:endParaRPr lang="es-EC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Comparar las </a:t>
            </a:r>
            <a:r>
              <a:rPr lang="es-EC" sz="2000" b="1" i="0" u="none" strike="noStrike" baseline="0" dirty="0">
                <a:solidFill>
                  <a:srgbClr val="000000"/>
                </a:solidFill>
                <a:latin typeface="+mj-lt"/>
              </a:rPr>
              <a:t>diferencias genéticas 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presentes a nivel de polimorfismo de los genotipos de aguacate caracterizados.</a:t>
            </a:r>
            <a:endParaRPr lang="es-EC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61E6D-89C2-4316-BB8C-6D57E5D0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E227BC-6870-4BEA-B933-4FE2029DC032}"/>
              </a:ext>
            </a:extLst>
          </p:cNvPr>
          <p:cNvSpPr txBox="1"/>
          <p:nvPr/>
        </p:nvSpPr>
        <p:spPr>
          <a:xfrm>
            <a:off x="0" y="-13449"/>
            <a:ext cx="1575582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Objetivos </a:t>
            </a:r>
          </a:p>
        </p:txBody>
      </p:sp>
    </p:spTree>
    <p:extLst>
      <p:ext uri="{BB962C8B-B14F-4D97-AF65-F5344CB8AC3E}">
        <p14:creationId xmlns:p14="http://schemas.microsoft.com/office/powerpoint/2010/main" val="746191900"/>
      </p:ext>
    </p:extLst>
  </p:cSld>
  <p:clrMapOvr>
    <a:masterClrMapping/>
  </p:clrMapOvr>
  <p:transition spd="med" advTm="43669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67598" y="132910"/>
            <a:ext cx="120568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EET Pichilingue INIAP</a:t>
            </a:r>
            <a:endParaRPr lang="es-EC" sz="1500" b="1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A5F647BC-769E-4BA4-AE33-83CFFA226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420402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1296907-C0BC-4FD8-937C-055514562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8202"/>
      </p:ext>
    </p:extLst>
  </p:cSld>
  <p:clrMapOvr>
    <a:masterClrMapping/>
  </p:clrMapOvr>
  <p:transition spd="med" advTm="883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327D88-E766-4562-941F-B51D7E26590A}"/>
              </a:ext>
            </a:extLst>
          </p:cNvPr>
          <p:cNvSpPr txBox="1"/>
          <p:nvPr/>
        </p:nvSpPr>
        <p:spPr>
          <a:xfrm>
            <a:off x="0" y="3261"/>
            <a:ext cx="32476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Materiales y métodos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2957B5D-9FD3-4AC2-BEC2-86043FE56EF3}"/>
              </a:ext>
            </a:extLst>
          </p:cNvPr>
          <p:cNvSpPr txBox="1"/>
          <p:nvPr/>
        </p:nvSpPr>
        <p:spPr>
          <a:xfrm>
            <a:off x="5254792" y="17329"/>
            <a:ext cx="484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Procesamiento de muestras biológicas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rgbClr val="0989B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B83A0F-284B-463D-BCE6-B1214FEF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EB956F0-8954-4E78-845C-979F57310672}"/>
              </a:ext>
            </a:extLst>
          </p:cNvPr>
          <p:cNvGrpSpPr/>
          <p:nvPr/>
        </p:nvGrpSpPr>
        <p:grpSpPr>
          <a:xfrm>
            <a:off x="1403986" y="3021421"/>
            <a:ext cx="2095891" cy="2832305"/>
            <a:chOff x="1357419" y="3187942"/>
            <a:chExt cx="2095891" cy="283230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6DEC989-D2A3-4899-AAF4-88DFAB24E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61" t="11480" r="9882" b="454"/>
            <a:stretch/>
          </p:blipFill>
          <p:spPr>
            <a:xfrm>
              <a:off x="1357419" y="3187942"/>
              <a:ext cx="2095891" cy="171086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F9E7E2B-B2E0-473A-98F8-2A8A89F9B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06" t="14565" r="22951" b="13662"/>
            <a:stretch/>
          </p:blipFill>
          <p:spPr>
            <a:xfrm>
              <a:off x="2226373" y="4632226"/>
              <a:ext cx="1226937" cy="1388021"/>
            </a:xfrm>
            <a:prstGeom prst="rect">
              <a:avLst/>
            </a:prstGeom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2D2BD64D-1D91-4C0C-9B2D-12AD93CCF6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14"/>
          <a:stretch/>
        </p:blipFill>
        <p:spPr>
          <a:xfrm>
            <a:off x="4937425" y="3054242"/>
            <a:ext cx="2634650" cy="2822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4E51E6B-B326-429F-B0EF-1A6C1D99E0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02" t="15972" r="2189"/>
          <a:stretch/>
        </p:blipFill>
        <p:spPr>
          <a:xfrm>
            <a:off x="8560590" y="4312171"/>
            <a:ext cx="2250831" cy="1443670"/>
          </a:xfrm>
          <a:prstGeom prst="rect">
            <a:avLst/>
          </a:prstGeom>
          <a:ln>
            <a:noFill/>
          </a:ln>
        </p:spPr>
      </p:pic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DDB10305-2FFA-44DE-BE5E-38D114611A28}"/>
              </a:ext>
            </a:extLst>
          </p:cNvPr>
          <p:cNvSpPr/>
          <p:nvPr/>
        </p:nvSpPr>
        <p:spPr>
          <a:xfrm>
            <a:off x="1091205" y="902802"/>
            <a:ext cx="2721451" cy="413910"/>
          </a:xfrm>
          <a:custGeom>
            <a:avLst/>
            <a:gdLst>
              <a:gd name="connsiteX0" fmla="*/ 0 w 2721451"/>
              <a:gd name="connsiteY0" fmla="*/ 0 h 413910"/>
              <a:gd name="connsiteX1" fmla="*/ 2514496 w 2721451"/>
              <a:gd name="connsiteY1" fmla="*/ 0 h 413910"/>
              <a:gd name="connsiteX2" fmla="*/ 2721451 w 2721451"/>
              <a:gd name="connsiteY2" fmla="*/ 206955 h 413910"/>
              <a:gd name="connsiteX3" fmla="*/ 2514496 w 2721451"/>
              <a:gd name="connsiteY3" fmla="*/ 413910 h 413910"/>
              <a:gd name="connsiteX4" fmla="*/ 0 w 2721451"/>
              <a:gd name="connsiteY4" fmla="*/ 413910 h 413910"/>
              <a:gd name="connsiteX5" fmla="*/ 206955 w 2721451"/>
              <a:gd name="connsiteY5" fmla="*/ 206955 h 413910"/>
              <a:gd name="connsiteX6" fmla="*/ 0 w 2721451"/>
              <a:gd name="connsiteY6" fmla="*/ 0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451" h="413910">
                <a:moveTo>
                  <a:pt x="0" y="0"/>
                </a:moveTo>
                <a:lnTo>
                  <a:pt x="2514496" y="0"/>
                </a:lnTo>
                <a:lnTo>
                  <a:pt x="2721451" y="206955"/>
                </a:lnTo>
                <a:lnTo>
                  <a:pt x="2514496" y="413910"/>
                </a:lnTo>
                <a:lnTo>
                  <a:pt x="0" y="413910"/>
                </a:lnTo>
                <a:lnTo>
                  <a:pt x="206955" y="2069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964" tIns="24003" rIns="230958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+mj-lt"/>
              </a:rPr>
              <a:t>Primera Fase </a:t>
            </a:r>
            <a:endParaRPr lang="es-EC" sz="18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247D2A8-2C60-4096-8744-C02A58C6C3F5}"/>
              </a:ext>
            </a:extLst>
          </p:cNvPr>
          <p:cNvSpPr txBox="1"/>
          <p:nvPr/>
        </p:nvSpPr>
        <p:spPr>
          <a:xfrm>
            <a:off x="986113" y="1484582"/>
            <a:ext cx="3559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+mj-lt"/>
              </a:rPr>
              <a:t>Muestreo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145 individuos + 6 variedades comerciales.</a:t>
            </a:r>
          </a:p>
          <a:p>
            <a:endParaRPr lang="es-MX" sz="1600" dirty="0">
              <a:latin typeface="+mj-lt"/>
            </a:endParaRPr>
          </a:p>
          <a:p>
            <a:r>
              <a:rPr lang="es-MX" sz="1600" dirty="0">
                <a:latin typeface="+mj-lt"/>
              </a:rPr>
              <a:t>Deshidratación de las muestras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40°C x 20h</a:t>
            </a:r>
            <a:endParaRPr lang="es-EC" sz="1600" dirty="0">
              <a:latin typeface="+mj-lt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721302EA-1416-42FB-9D2E-6D0B0D0A7827}"/>
              </a:ext>
            </a:extLst>
          </p:cNvPr>
          <p:cNvSpPr/>
          <p:nvPr/>
        </p:nvSpPr>
        <p:spPr>
          <a:xfrm>
            <a:off x="8365221" y="902802"/>
            <a:ext cx="2721451" cy="413910"/>
          </a:xfrm>
          <a:custGeom>
            <a:avLst/>
            <a:gdLst>
              <a:gd name="connsiteX0" fmla="*/ 0 w 2721451"/>
              <a:gd name="connsiteY0" fmla="*/ 0 h 413910"/>
              <a:gd name="connsiteX1" fmla="*/ 2514496 w 2721451"/>
              <a:gd name="connsiteY1" fmla="*/ 0 h 413910"/>
              <a:gd name="connsiteX2" fmla="*/ 2721451 w 2721451"/>
              <a:gd name="connsiteY2" fmla="*/ 206955 h 413910"/>
              <a:gd name="connsiteX3" fmla="*/ 2514496 w 2721451"/>
              <a:gd name="connsiteY3" fmla="*/ 413910 h 413910"/>
              <a:gd name="connsiteX4" fmla="*/ 0 w 2721451"/>
              <a:gd name="connsiteY4" fmla="*/ 413910 h 413910"/>
              <a:gd name="connsiteX5" fmla="*/ 206955 w 2721451"/>
              <a:gd name="connsiteY5" fmla="*/ 206955 h 413910"/>
              <a:gd name="connsiteX6" fmla="*/ 0 w 2721451"/>
              <a:gd name="connsiteY6" fmla="*/ 0 h 41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451" h="413910">
                <a:moveTo>
                  <a:pt x="0" y="0"/>
                </a:moveTo>
                <a:lnTo>
                  <a:pt x="2514496" y="0"/>
                </a:lnTo>
                <a:lnTo>
                  <a:pt x="2721451" y="206955"/>
                </a:lnTo>
                <a:lnTo>
                  <a:pt x="2514496" y="413910"/>
                </a:lnTo>
                <a:lnTo>
                  <a:pt x="0" y="413910"/>
                </a:lnTo>
                <a:lnTo>
                  <a:pt x="206955" y="2069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19711"/>
              <a:satOff val="12180"/>
              <a:lumOff val="-7385"/>
              <a:alphaOff val="0"/>
            </a:schemeClr>
          </a:fillRef>
          <a:effectRef idx="0">
            <a:schemeClr val="accent3">
              <a:hueOff val="2019711"/>
              <a:satOff val="12180"/>
              <a:lumOff val="-7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964" tIns="24003" rIns="230958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+mj-lt"/>
              </a:rPr>
              <a:t>Segunda fase</a:t>
            </a:r>
            <a:endParaRPr lang="es-EC" sz="18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3147A5F-73A3-4D39-A35A-DD0FC89E2C35}"/>
              </a:ext>
            </a:extLst>
          </p:cNvPr>
          <p:cNvSpPr txBox="1"/>
          <p:nvPr/>
        </p:nvSpPr>
        <p:spPr>
          <a:xfrm>
            <a:off x="8244899" y="1768204"/>
            <a:ext cx="296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+mj-lt"/>
              </a:rPr>
              <a:t>Extracción y cuantificación de ADN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+mj-lt"/>
                <a:ea typeface="Times New Roman" panose="02020603050405020304" pitchFamily="18" charset="0"/>
              </a:rPr>
              <a:t>Russell </a:t>
            </a:r>
            <a:r>
              <a:rPr lang="es-EC" sz="1600" i="1" dirty="0">
                <a:effectLst/>
                <a:latin typeface="+mj-lt"/>
                <a:ea typeface="Times New Roman" panose="02020603050405020304" pitchFamily="18" charset="0"/>
              </a:rPr>
              <a:t>et al.</a:t>
            </a:r>
            <a:r>
              <a:rPr lang="es-EC" sz="1600" dirty="0">
                <a:effectLst/>
                <a:latin typeface="+mj-lt"/>
                <a:ea typeface="Times New Roman" panose="02020603050405020304" pitchFamily="18" charset="0"/>
              </a:rPr>
              <a:t> (2010)</a:t>
            </a:r>
            <a:endParaRPr lang="es-EC" sz="1600" dirty="0">
              <a:latin typeface="+mj-lt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FC20EC5-D8C6-40A1-9402-09C321048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590" y="3021421"/>
            <a:ext cx="2234499" cy="1018655"/>
          </a:xfrm>
          <a:prstGeom prst="rect">
            <a:avLst/>
          </a:prstGeom>
          <a:ln>
            <a:noFill/>
          </a:ln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3D4D9F98-CB74-4E31-B2A4-87E798D2F61B}"/>
              </a:ext>
            </a:extLst>
          </p:cNvPr>
          <p:cNvSpPr txBox="1"/>
          <p:nvPr/>
        </p:nvSpPr>
        <p:spPr>
          <a:xfrm>
            <a:off x="4913979" y="1944203"/>
            <a:ext cx="276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+mj-lt"/>
              </a:rPr>
              <a:t>Figura 7.</a:t>
            </a:r>
            <a:r>
              <a:rPr lang="es-MX" sz="1600" dirty="0">
                <a:latin typeface="+mj-lt"/>
              </a:rPr>
              <a:t> Localización de los orígenes de las accesiones de banco de germoplasma de aguacate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5437652"/>
      </p:ext>
    </p:extLst>
  </p:cSld>
  <p:clrMapOvr>
    <a:masterClrMapping/>
  </p:clrMapOvr>
  <p:transition spd="med" advTm="71985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A77DBF9-B293-48B9-8E49-8FBB2D4A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37" y="1840278"/>
            <a:ext cx="1630451" cy="1625819"/>
          </a:xfrm>
          <a:prstGeom prst="rect">
            <a:avLst/>
          </a:prstGeom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0ABFF3CC-E318-4838-9C8E-5FD76D9E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17939"/>
              </p:ext>
            </p:extLst>
          </p:nvPr>
        </p:nvGraphicFramePr>
        <p:xfrm>
          <a:off x="4542188" y="1426653"/>
          <a:ext cx="1041400" cy="26556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8999496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+mj-lt"/>
                        </a:rPr>
                        <a:t>Nombre</a:t>
                      </a:r>
                      <a:endParaRPr lang="es-EC" sz="18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2458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AVO.102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8136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AVD.001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7522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SHRSPa109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1122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SHRSPa056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b</a:t>
                      </a:r>
                      <a:r>
                        <a:rPr lang="es-EC" sz="1200" dirty="0">
                          <a:effectLst/>
                          <a:latin typeface="+mj-lt"/>
                        </a:rPr>
                        <a:t> 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30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SHRSPa089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3480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SHRSPa111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6758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LMAV.07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7073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LMAY.33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3382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LMAY.31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8490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AVT.386</a:t>
                      </a:r>
                      <a:r>
                        <a:rPr lang="es-EC" sz="12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1863473"/>
                  </a:ext>
                </a:extLst>
              </a:tr>
            </a:tbl>
          </a:graphicData>
        </a:graphic>
      </p:graphicFrame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C437523-24D9-409E-AE4A-6EE62D6888ED}"/>
              </a:ext>
            </a:extLst>
          </p:cNvPr>
          <p:cNvCxnSpPr>
            <a:cxnSpLocks/>
          </p:cNvCxnSpPr>
          <p:nvPr/>
        </p:nvCxnSpPr>
        <p:spPr>
          <a:xfrm flipV="1">
            <a:off x="3341299" y="2653186"/>
            <a:ext cx="80797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0435E9-4D72-4927-8185-16D8F9B183D7}"/>
              </a:ext>
            </a:extLst>
          </p:cNvPr>
          <p:cNvSpPr txBox="1"/>
          <p:nvPr/>
        </p:nvSpPr>
        <p:spPr>
          <a:xfrm>
            <a:off x="241635" y="6441313"/>
            <a:ext cx="5789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Ashworth </a:t>
            </a:r>
            <a:r>
              <a:rPr lang="es-EC" sz="1400" i="1" dirty="0">
                <a:effectLst/>
                <a:latin typeface="+mj-lt"/>
                <a:ea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. (2004), 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 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Borrone </a:t>
            </a:r>
            <a:r>
              <a:rPr lang="es-EC" sz="1400" i="1" dirty="0">
                <a:effectLst/>
                <a:latin typeface="+mj-lt"/>
                <a:ea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. (2007) y </a:t>
            </a:r>
            <a:r>
              <a:rPr lang="es-EC" sz="1400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 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Gross &amp; Viruel (2013)</a:t>
            </a:r>
            <a:endParaRPr lang="es-EC" sz="1400" dirty="0">
              <a:latin typeface="+mj-lt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DC6F089-E2D2-4FC9-92CA-E9FF1D1D39D1}"/>
              </a:ext>
            </a:extLst>
          </p:cNvPr>
          <p:cNvGrpSpPr/>
          <p:nvPr/>
        </p:nvGrpSpPr>
        <p:grpSpPr>
          <a:xfrm>
            <a:off x="1392695" y="4351977"/>
            <a:ext cx="4256994" cy="1386574"/>
            <a:chOff x="155717" y="4217870"/>
            <a:chExt cx="4256994" cy="138657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88147E6-1E5D-46DA-BCE5-6C7024AAF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55" t="11317" r="2522" b="85146"/>
            <a:stretch/>
          </p:blipFill>
          <p:spPr>
            <a:xfrm>
              <a:off x="610145" y="4862025"/>
              <a:ext cx="3802566" cy="201278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8D47351-195D-4AFE-BBD1-C7B23DE0C84D}"/>
                </a:ext>
              </a:extLst>
            </p:cNvPr>
            <p:cNvSpPr txBox="1"/>
            <p:nvPr/>
          </p:nvSpPr>
          <p:spPr>
            <a:xfrm>
              <a:off x="1808107" y="4217870"/>
              <a:ext cx="144825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latin typeface="+mj-lt"/>
                </a:rPr>
                <a:t>Locus microsatélite</a:t>
              </a:r>
              <a:endParaRPr lang="es-EC" sz="1200" dirty="0">
                <a:latin typeface="+mj-lt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5EB8BC8-76CF-4176-9367-E79A4CC77339}"/>
                </a:ext>
              </a:extLst>
            </p:cNvPr>
            <p:cNvSpPr txBox="1"/>
            <p:nvPr/>
          </p:nvSpPr>
          <p:spPr>
            <a:xfrm>
              <a:off x="2679700" y="5323594"/>
              <a:ext cx="160819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latin typeface="+mj-lt"/>
                </a:rPr>
                <a:t>Secuencia flanqueante</a:t>
              </a:r>
              <a:endParaRPr lang="es-EC" sz="1200" dirty="0">
                <a:latin typeface="+mj-lt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CAA6A5F-0275-46D6-B748-5C0FB2C2DAC5}"/>
                </a:ext>
              </a:extLst>
            </p:cNvPr>
            <p:cNvSpPr txBox="1"/>
            <p:nvPr/>
          </p:nvSpPr>
          <p:spPr>
            <a:xfrm>
              <a:off x="722543" y="5327445"/>
              <a:ext cx="160819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latin typeface="+mj-lt"/>
                </a:rPr>
                <a:t>Secuencia flanqueante</a:t>
              </a:r>
              <a:endParaRPr lang="es-EC" sz="1200" dirty="0">
                <a:latin typeface="+mj-lt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8271F51-AA52-4DDC-8868-A0B2FC3AC41A}"/>
                </a:ext>
              </a:extLst>
            </p:cNvPr>
            <p:cNvSpPr txBox="1"/>
            <p:nvPr/>
          </p:nvSpPr>
          <p:spPr>
            <a:xfrm rot="5400000">
              <a:off x="-108657" y="4866800"/>
              <a:ext cx="738664" cy="209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MX" sz="1200" dirty="0">
                  <a:latin typeface="+mj-lt"/>
                </a:rPr>
                <a:t>ADN</a:t>
              </a:r>
              <a:endParaRPr lang="es-EC" sz="1200" dirty="0">
                <a:latin typeface="+mj-lt"/>
              </a:endParaRPr>
            </a:p>
          </p:txBody>
        </p:sp>
        <p:sp>
          <p:nvSpPr>
            <p:cNvPr id="30" name="Flecha: a la derecha 29">
              <a:extLst>
                <a:ext uri="{FF2B5EF4-FFF2-40B4-BE49-F238E27FC236}">
                  <a16:creationId xmlns:a16="http://schemas.microsoft.com/office/drawing/2014/main" id="{4191E33E-DC35-44A4-B73B-AD75BE14A133}"/>
                </a:ext>
              </a:extLst>
            </p:cNvPr>
            <p:cNvSpPr/>
            <p:nvPr/>
          </p:nvSpPr>
          <p:spPr>
            <a:xfrm>
              <a:off x="423127" y="4872845"/>
              <a:ext cx="284731" cy="1579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1" name="Flecha: a la derecha 30">
              <a:extLst>
                <a:ext uri="{FF2B5EF4-FFF2-40B4-BE49-F238E27FC236}">
                  <a16:creationId xmlns:a16="http://schemas.microsoft.com/office/drawing/2014/main" id="{28693815-2F4D-4DDD-A2B1-A5A2E3ADECB0}"/>
                </a:ext>
              </a:extLst>
            </p:cNvPr>
            <p:cNvSpPr/>
            <p:nvPr/>
          </p:nvSpPr>
          <p:spPr>
            <a:xfrm rot="5400000">
              <a:off x="2369062" y="4629003"/>
              <a:ext cx="284731" cy="1579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2" name="Flecha: a la derecha 31">
              <a:extLst>
                <a:ext uri="{FF2B5EF4-FFF2-40B4-BE49-F238E27FC236}">
                  <a16:creationId xmlns:a16="http://schemas.microsoft.com/office/drawing/2014/main" id="{89DD2903-6261-435E-B4EB-230E36616422}"/>
                </a:ext>
              </a:extLst>
            </p:cNvPr>
            <p:cNvSpPr/>
            <p:nvPr/>
          </p:nvSpPr>
          <p:spPr>
            <a:xfrm rot="16200000">
              <a:off x="1417680" y="5066315"/>
              <a:ext cx="284731" cy="1579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3" name="Flecha: a la derecha 32">
              <a:extLst>
                <a:ext uri="{FF2B5EF4-FFF2-40B4-BE49-F238E27FC236}">
                  <a16:creationId xmlns:a16="http://schemas.microsoft.com/office/drawing/2014/main" id="{ED05B00C-9E6C-4B7D-B744-50ACC0B47048}"/>
                </a:ext>
              </a:extLst>
            </p:cNvPr>
            <p:cNvSpPr/>
            <p:nvPr/>
          </p:nvSpPr>
          <p:spPr>
            <a:xfrm rot="16200000">
              <a:off x="3341431" y="5081310"/>
              <a:ext cx="284731" cy="1579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03CEA4A-9BC2-446C-A9F5-50978C80D575}"/>
              </a:ext>
            </a:extLst>
          </p:cNvPr>
          <p:cNvGrpSpPr/>
          <p:nvPr/>
        </p:nvGrpSpPr>
        <p:grpSpPr>
          <a:xfrm>
            <a:off x="7059312" y="1119449"/>
            <a:ext cx="3802565" cy="4619102"/>
            <a:chOff x="7369149" y="994771"/>
            <a:chExt cx="3802565" cy="461910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B86E815-9509-4FA7-B20F-AEB8893A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774" r="10261"/>
            <a:stretch/>
          </p:blipFill>
          <p:spPr>
            <a:xfrm>
              <a:off x="7369149" y="2640129"/>
              <a:ext cx="3802565" cy="2973744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BC88077-C292-46C1-A51D-50CB8EFE45FC}"/>
                </a:ext>
              </a:extLst>
            </p:cNvPr>
            <p:cNvGrpSpPr/>
            <p:nvPr/>
          </p:nvGrpSpPr>
          <p:grpSpPr>
            <a:xfrm>
              <a:off x="7369149" y="994771"/>
              <a:ext cx="3543964" cy="1533739"/>
              <a:chOff x="7505846" y="990015"/>
              <a:chExt cx="3543964" cy="1533739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DA895D91-253F-4910-BCA3-ED4980BCA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5846" y="990015"/>
                <a:ext cx="1162212" cy="1533739"/>
              </a:xfrm>
              <a:prstGeom prst="rect">
                <a:avLst/>
              </a:prstGeom>
            </p:spPr>
          </p:pic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ADA0648B-EC77-43BF-8E61-118D205D2995}"/>
                  </a:ext>
                </a:extLst>
              </p:cNvPr>
              <p:cNvSpPr txBox="1"/>
              <p:nvPr/>
            </p:nvSpPr>
            <p:spPr>
              <a:xfrm>
                <a:off x="8776572" y="1013296"/>
                <a:ext cx="2273238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latin typeface="+mj-lt"/>
                  </a:rPr>
                  <a:t>Cebador forward con cola M13</a:t>
                </a:r>
                <a:endParaRPr lang="es-EC" sz="1200" dirty="0">
                  <a:latin typeface="+mj-lt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B701A916-1AC4-4589-BDDC-C6DE7826742F}"/>
                  </a:ext>
                </a:extLst>
              </p:cNvPr>
              <p:cNvSpPr txBox="1"/>
              <p:nvPr/>
            </p:nvSpPr>
            <p:spPr>
              <a:xfrm>
                <a:off x="8776572" y="1479885"/>
                <a:ext cx="2273238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latin typeface="+mj-lt"/>
                  </a:rPr>
                  <a:t>Cebador reverse</a:t>
                </a:r>
                <a:endParaRPr lang="es-EC" sz="1200" dirty="0">
                  <a:latin typeface="+mj-lt"/>
                </a:endParaRP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F31ABC08-B6B6-4870-B373-A0CB3A561F99}"/>
                  </a:ext>
                </a:extLst>
              </p:cNvPr>
              <p:cNvSpPr txBox="1"/>
              <p:nvPr/>
            </p:nvSpPr>
            <p:spPr>
              <a:xfrm>
                <a:off x="8763810" y="1946474"/>
                <a:ext cx="2273238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>
                    <a:latin typeface="+mj-lt"/>
                  </a:rPr>
                  <a:t>Fluorómetro M13</a:t>
                </a:r>
                <a:endParaRPr lang="es-EC" sz="1200" dirty="0">
                  <a:latin typeface="+mj-lt"/>
                </a:endParaRPr>
              </a:p>
            </p:txBody>
          </p:sp>
        </p:grpSp>
      </p:grp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45CBDBF8-5631-4142-86DF-1DEF8558D2E5}"/>
              </a:ext>
            </a:extLst>
          </p:cNvPr>
          <p:cNvSpPr/>
          <p:nvPr/>
        </p:nvSpPr>
        <p:spPr>
          <a:xfrm>
            <a:off x="1194820" y="1119449"/>
            <a:ext cx="2677988" cy="413910"/>
          </a:xfrm>
          <a:custGeom>
            <a:avLst/>
            <a:gdLst>
              <a:gd name="connsiteX0" fmla="*/ 0 w 2721451"/>
              <a:gd name="connsiteY0" fmla="*/ 0 h 443574"/>
              <a:gd name="connsiteX1" fmla="*/ 2499664 w 2721451"/>
              <a:gd name="connsiteY1" fmla="*/ 0 h 443574"/>
              <a:gd name="connsiteX2" fmla="*/ 2721451 w 2721451"/>
              <a:gd name="connsiteY2" fmla="*/ 221787 h 443574"/>
              <a:gd name="connsiteX3" fmla="*/ 2499664 w 2721451"/>
              <a:gd name="connsiteY3" fmla="*/ 443574 h 443574"/>
              <a:gd name="connsiteX4" fmla="*/ 0 w 2721451"/>
              <a:gd name="connsiteY4" fmla="*/ 443574 h 443574"/>
              <a:gd name="connsiteX5" fmla="*/ 221787 w 2721451"/>
              <a:gd name="connsiteY5" fmla="*/ 221787 h 443574"/>
              <a:gd name="connsiteX6" fmla="*/ 0 w 2721451"/>
              <a:gd name="connsiteY6" fmla="*/ 0 h 4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451" h="443574">
                <a:moveTo>
                  <a:pt x="0" y="0"/>
                </a:moveTo>
                <a:lnTo>
                  <a:pt x="2499664" y="0"/>
                </a:lnTo>
                <a:lnTo>
                  <a:pt x="2721451" y="221787"/>
                </a:lnTo>
                <a:lnTo>
                  <a:pt x="2499664" y="443574"/>
                </a:lnTo>
                <a:lnTo>
                  <a:pt x="0" y="443574"/>
                </a:lnTo>
                <a:lnTo>
                  <a:pt x="221787" y="221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039423"/>
              <a:satOff val="24360"/>
              <a:lumOff val="-14770"/>
              <a:alphaOff val="0"/>
            </a:schemeClr>
          </a:fillRef>
          <a:effectRef idx="0">
            <a:schemeClr val="accent3">
              <a:hueOff val="4039423"/>
              <a:satOff val="24360"/>
              <a:lumOff val="-147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796" tIns="24003" rIns="245790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>
                <a:solidFill>
                  <a:schemeClr val="tx1"/>
                </a:solidFill>
                <a:latin typeface="+mj-lt"/>
              </a:rPr>
              <a:t>Tercera fase</a:t>
            </a:r>
            <a:endParaRPr lang="es-EC" sz="18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B5A5CB-0A01-4DCA-93C3-2E2253BE4E61}"/>
              </a:ext>
            </a:extLst>
          </p:cNvPr>
          <p:cNvSpPr txBox="1"/>
          <p:nvPr/>
        </p:nvSpPr>
        <p:spPr>
          <a:xfrm>
            <a:off x="4910340" y="45465"/>
            <a:ext cx="550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Times New Roman" panose="02020603050405020304"/>
              </a:defRPr>
            </a:lvl1pPr>
          </a:lstStyle>
          <a:p>
            <a:pPr algn="ctr"/>
            <a:r>
              <a:rPr lang="es-MX" dirty="0"/>
              <a:t>Amplificación con marcadores moleculares 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6107579-AB1A-45E6-AB89-7A04364A5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B1FBFA98-5E84-498A-AD29-446DFE9FC740}"/>
              </a:ext>
            </a:extLst>
          </p:cNvPr>
          <p:cNvSpPr txBox="1"/>
          <p:nvPr/>
        </p:nvSpPr>
        <p:spPr>
          <a:xfrm>
            <a:off x="0" y="3261"/>
            <a:ext cx="32476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617961702"/>
      </p:ext>
    </p:extLst>
  </p:cSld>
  <p:clrMapOvr>
    <a:masterClrMapping/>
  </p:clrMapOvr>
  <p:transition spd="med" advTm="49322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A05671BA-5FD9-4D98-B1E3-5CE50B166246}"/>
              </a:ext>
            </a:extLst>
          </p:cNvPr>
          <p:cNvSpPr/>
          <p:nvPr/>
        </p:nvSpPr>
        <p:spPr>
          <a:xfrm>
            <a:off x="865296" y="789121"/>
            <a:ext cx="2677988" cy="413910"/>
          </a:xfrm>
          <a:custGeom>
            <a:avLst/>
            <a:gdLst>
              <a:gd name="connsiteX0" fmla="*/ 0 w 2721451"/>
              <a:gd name="connsiteY0" fmla="*/ 0 h 443574"/>
              <a:gd name="connsiteX1" fmla="*/ 2499664 w 2721451"/>
              <a:gd name="connsiteY1" fmla="*/ 0 h 443574"/>
              <a:gd name="connsiteX2" fmla="*/ 2721451 w 2721451"/>
              <a:gd name="connsiteY2" fmla="*/ 221787 h 443574"/>
              <a:gd name="connsiteX3" fmla="*/ 2499664 w 2721451"/>
              <a:gd name="connsiteY3" fmla="*/ 443574 h 443574"/>
              <a:gd name="connsiteX4" fmla="*/ 0 w 2721451"/>
              <a:gd name="connsiteY4" fmla="*/ 443574 h 443574"/>
              <a:gd name="connsiteX5" fmla="*/ 221787 w 2721451"/>
              <a:gd name="connsiteY5" fmla="*/ 221787 h 443574"/>
              <a:gd name="connsiteX6" fmla="*/ 0 w 2721451"/>
              <a:gd name="connsiteY6" fmla="*/ 0 h 4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1451" h="443574">
                <a:moveTo>
                  <a:pt x="0" y="0"/>
                </a:moveTo>
                <a:lnTo>
                  <a:pt x="2499664" y="0"/>
                </a:lnTo>
                <a:lnTo>
                  <a:pt x="2721451" y="221787"/>
                </a:lnTo>
                <a:lnTo>
                  <a:pt x="2499664" y="443574"/>
                </a:lnTo>
                <a:lnTo>
                  <a:pt x="0" y="443574"/>
                </a:lnTo>
                <a:lnTo>
                  <a:pt x="221787" y="221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059134"/>
              <a:satOff val="36540"/>
              <a:lumOff val="-22155"/>
              <a:alphaOff val="0"/>
            </a:schemeClr>
          </a:fillRef>
          <a:effectRef idx="0">
            <a:schemeClr val="accent3">
              <a:hueOff val="6059134"/>
              <a:satOff val="36540"/>
              <a:lumOff val="-221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796" tIns="24003" rIns="245790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kern="1200" dirty="0">
                <a:solidFill>
                  <a:schemeClr val="tx1"/>
                </a:solidFill>
                <a:latin typeface="+mj-lt"/>
              </a:rPr>
              <a:t>Cuarta fase </a:t>
            </a:r>
            <a:endParaRPr lang="es-EC" sz="1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C8F6FE-899E-4455-9BC3-0B462ABCE7A5}"/>
              </a:ext>
            </a:extLst>
          </p:cNvPr>
          <p:cNvSpPr txBox="1"/>
          <p:nvPr/>
        </p:nvSpPr>
        <p:spPr>
          <a:xfrm>
            <a:off x="6676666" y="1062029"/>
            <a:ext cx="267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+mj-lt"/>
              </a:rPr>
              <a:t>Análisis bioinformático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582565-97F2-492B-B725-0611955C0090}"/>
              </a:ext>
            </a:extLst>
          </p:cNvPr>
          <p:cNvSpPr txBox="1"/>
          <p:nvPr/>
        </p:nvSpPr>
        <p:spPr>
          <a:xfrm>
            <a:off x="5028210" y="17329"/>
            <a:ext cx="550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Times New Roman" panose="02020603050405020304"/>
              </a:defRPr>
            </a:lvl1pPr>
          </a:lstStyle>
          <a:p>
            <a:pPr algn="ctr"/>
            <a:r>
              <a:rPr lang="es-MX" dirty="0"/>
              <a:t>Genotipaje y análisis de datos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B430AA-6851-41FB-A149-8FC2B288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96" y="1983619"/>
            <a:ext cx="4982546" cy="36713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B9726C0-8E68-4C25-95EA-F2CC08D54B11}"/>
              </a:ext>
            </a:extLst>
          </p:cNvPr>
          <p:cNvSpPr txBox="1"/>
          <p:nvPr/>
        </p:nvSpPr>
        <p:spPr>
          <a:xfrm>
            <a:off x="824779" y="1573134"/>
            <a:ext cx="49903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8.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Geles genotipados con el software SAGA</a:t>
            </a:r>
            <a:endParaRPr lang="es-EC" sz="1600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7D0226C-D1CC-4A42-A9F3-C717BC16EF8D}"/>
              </a:ext>
            </a:extLst>
          </p:cNvPr>
          <p:cNvGrpSpPr/>
          <p:nvPr/>
        </p:nvGrpSpPr>
        <p:grpSpPr>
          <a:xfrm>
            <a:off x="8346464" y="3126387"/>
            <a:ext cx="1314487" cy="1306870"/>
            <a:chOff x="6712317" y="2122130"/>
            <a:chExt cx="1314487" cy="130687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87B237B2-FFFD-4D6C-B4C6-BBD6C5CF2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2317" y="2122130"/>
              <a:ext cx="1314487" cy="1306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98F2CF1-BDC0-41AC-A271-CA624D0B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2371" y="2504270"/>
              <a:ext cx="1201016" cy="542591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0FE0737-C5A5-4663-BA92-E377F101187F}"/>
              </a:ext>
            </a:extLst>
          </p:cNvPr>
          <p:cNvGrpSpPr/>
          <p:nvPr/>
        </p:nvGrpSpPr>
        <p:grpSpPr>
          <a:xfrm>
            <a:off x="6684975" y="1742411"/>
            <a:ext cx="1314487" cy="1306870"/>
            <a:chOff x="5438757" y="2138082"/>
            <a:chExt cx="1314487" cy="130687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CDE4F1-6D05-468A-90AA-C0DE12D25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8757" y="2138082"/>
              <a:ext cx="1314487" cy="1306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64444F4-6C2F-4419-BC8F-5B18144C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347" y="2379290"/>
              <a:ext cx="1219306" cy="792549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07B4F24-C984-4DE3-B345-B62A34456ED5}"/>
              </a:ext>
            </a:extLst>
          </p:cNvPr>
          <p:cNvGrpSpPr/>
          <p:nvPr/>
        </p:nvGrpSpPr>
        <p:grpSpPr>
          <a:xfrm>
            <a:off x="6703962" y="4362091"/>
            <a:ext cx="1320753" cy="1306870"/>
            <a:chOff x="5435624" y="2775565"/>
            <a:chExt cx="1320753" cy="130687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A5A7CFB7-3F87-4C60-B914-7ACB0F530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8757" y="2775565"/>
              <a:ext cx="1314487" cy="1306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7D252C3-EF6E-4850-BF2F-AA9B043E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5624" y="3017356"/>
              <a:ext cx="1320753" cy="823289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4362112-68EE-4CFD-A477-84E259B6AD3C}"/>
              </a:ext>
            </a:extLst>
          </p:cNvPr>
          <p:cNvGrpSpPr/>
          <p:nvPr/>
        </p:nvGrpSpPr>
        <p:grpSpPr>
          <a:xfrm>
            <a:off x="9998984" y="1742411"/>
            <a:ext cx="1314487" cy="1306870"/>
            <a:chOff x="5438757" y="2045024"/>
            <a:chExt cx="1314487" cy="130687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DDC4D5D-DE6B-4F96-833E-CC6450BCA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8757" y="2045024"/>
              <a:ext cx="1314487" cy="1306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6079AAA6-46A5-4413-A522-C02BBF069121}"/>
                </a:ext>
              </a:extLst>
            </p:cNvPr>
            <p:cNvGrpSpPr/>
            <p:nvPr/>
          </p:nvGrpSpPr>
          <p:grpSpPr>
            <a:xfrm>
              <a:off x="5642572" y="2326785"/>
              <a:ext cx="906856" cy="711442"/>
              <a:chOff x="10080922" y="496051"/>
              <a:chExt cx="906856" cy="711442"/>
            </a:xfrm>
          </p:grpSpPr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514851EE-0DF8-4406-A9B7-E1C7D62A02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3863" r="78380" b="83321"/>
              <a:stretch/>
            </p:blipFill>
            <p:spPr>
              <a:xfrm>
                <a:off x="10168688" y="496051"/>
                <a:ext cx="731325" cy="3254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EB69EC69-79CD-4D72-8EB4-0DEF899B33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1620" t="3863" r="51571" b="81864"/>
              <a:stretch/>
            </p:blipFill>
            <p:spPr>
              <a:xfrm>
                <a:off x="10080922" y="844986"/>
                <a:ext cx="906856" cy="3625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D4FDD8D-1428-4EAF-952A-3123F26DB299}"/>
              </a:ext>
            </a:extLst>
          </p:cNvPr>
          <p:cNvGrpSpPr/>
          <p:nvPr/>
        </p:nvGrpSpPr>
        <p:grpSpPr>
          <a:xfrm>
            <a:off x="9998984" y="4362091"/>
            <a:ext cx="1325549" cy="1306870"/>
            <a:chOff x="9996690" y="4664704"/>
            <a:chExt cx="1325549" cy="1306870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EBCA26C-A889-48E2-B97F-FE61D52662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96690" y="4664704"/>
              <a:ext cx="1314487" cy="13068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57ACAE1-4A1E-4C4D-B598-E0FF4AC20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6690" y="4906494"/>
              <a:ext cx="1325549" cy="823290"/>
            </a:xfrm>
            <a:prstGeom prst="rect">
              <a:avLst/>
            </a:prstGeom>
          </p:spPr>
        </p:pic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4F12BF1-51BC-4E0D-A71E-3D6D43E66D6D}"/>
              </a:ext>
            </a:extLst>
          </p:cNvPr>
          <p:cNvCxnSpPr>
            <a:cxnSpLocks/>
          </p:cNvCxnSpPr>
          <p:nvPr/>
        </p:nvCxnSpPr>
        <p:spPr>
          <a:xfrm flipV="1">
            <a:off x="9792973" y="3126387"/>
            <a:ext cx="206011" cy="247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937AB37-05C7-4257-AA31-52992CAE8C1A}"/>
              </a:ext>
            </a:extLst>
          </p:cNvPr>
          <p:cNvCxnSpPr>
            <a:cxnSpLocks/>
          </p:cNvCxnSpPr>
          <p:nvPr/>
        </p:nvCxnSpPr>
        <p:spPr>
          <a:xfrm flipH="1">
            <a:off x="8189691" y="4608673"/>
            <a:ext cx="206827" cy="2618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C5CDFBC7-276A-454A-9885-C44F59245416}"/>
              </a:ext>
            </a:extLst>
          </p:cNvPr>
          <p:cNvCxnSpPr>
            <a:cxnSpLocks/>
          </p:cNvCxnSpPr>
          <p:nvPr/>
        </p:nvCxnSpPr>
        <p:spPr>
          <a:xfrm>
            <a:off x="9568135" y="4603881"/>
            <a:ext cx="224838" cy="266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BB0CE936-734B-4866-9846-6FA7F38D6CD4}"/>
              </a:ext>
            </a:extLst>
          </p:cNvPr>
          <p:cNvCxnSpPr>
            <a:cxnSpLocks/>
          </p:cNvCxnSpPr>
          <p:nvPr/>
        </p:nvCxnSpPr>
        <p:spPr>
          <a:xfrm flipH="1" flipV="1">
            <a:off x="7928005" y="3125771"/>
            <a:ext cx="352448" cy="24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F3371671-D47D-414C-BDB7-26721C8EF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1A256070-CF93-4BA2-9612-07CF3078064F}"/>
              </a:ext>
            </a:extLst>
          </p:cNvPr>
          <p:cNvSpPr txBox="1"/>
          <p:nvPr/>
        </p:nvSpPr>
        <p:spPr>
          <a:xfrm>
            <a:off x="0" y="3261"/>
            <a:ext cx="32476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2543199821"/>
      </p:ext>
    </p:extLst>
  </p:cSld>
  <p:clrMapOvr>
    <a:masterClrMapping/>
  </p:clrMapOvr>
  <p:transition spd="med" advTm="134261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-96370" y="132910"/>
            <a:ext cx="123847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EET Pichilingue INIAP</a:t>
            </a:r>
            <a:endParaRPr lang="es-EC" sz="1500" b="1" dirty="0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CF7AB3D7-2B02-46A3-9079-F764BF38B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87668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63CD129-CFA7-48E9-8F63-D3ABB4126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7217"/>
      </p:ext>
    </p:extLst>
  </p:cSld>
  <p:clrMapOvr>
    <a:masterClrMapping/>
  </p:clrMapOvr>
  <p:transition spd="med" advTm="478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6BC71E-88A8-4865-AD8B-428C407AD18E}"/>
              </a:ext>
            </a:extLst>
          </p:cNvPr>
          <p:cNvSpPr txBox="1"/>
          <p:nvPr/>
        </p:nvSpPr>
        <p:spPr>
          <a:xfrm>
            <a:off x="1038967" y="939499"/>
            <a:ext cx="4013201" cy="100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latin typeface="+mj-lt"/>
              </a:rPr>
              <a:t>Pureza: </a:t>
            </a:r>
            <a:r>
              <a:rPr lang="es-EC" sz="1600" dirty="0">
                <a:latin typeface="+mj-lt"/>
              </a:rPr>
              <a:t>1.55 a 2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+mj-lt"/>
                <a:ea typeface="Times New Roman" panose="02020603050405020304" pitchFamily="18" charset="0"/>
              </a:rPr>
              <a:t>Concentración: </a:t>
            </a:r>
            <a:r>
              <a:rPr lang="es-EC" sz="1600" dirty="0">
                <a:effectLst/>
                <a:latin typeface="+mj-lt"/>
                <a:ea typeface="Times New Roman" panose="02020603050405020304" pitchFamily="18" charset="0"/>
              </a:rPr>
              <a:t>95 mg/ul a 803 mg/ul</a:t>
            </a:r>
            <a:endParaRPr lang="es-EC" sz="160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9E224-7A38-4977-A34E-A369026F376C}"/>
              </a:ext>
            </a:extLst>
          </p:cNvPr>
          <p:cNvSpPr txBox="1"/>
          <p:nvPr/>
        </p:nvSpPr>
        <p:spPr>
          <a:xfrm>
            <a:off x="0" y="692"/>
            <a:ext cx="3446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  <p:pic>
        <p:nvPicPr>
          <p:cNvPr id="8" name="image6.png">
            <a:extLst>
              <a:ext uri="{FF2B5EF4-FFF2-40B4-BE49-F238E27FC236}">
                <a16:creationId xmlns:a16="http://schemas.microsoft.com/office/drawing/2014/main" id="{27E429F3-D014-4310-8A5B-DA9BE427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" r="557"/>
          <a:stretch>
            <a:fillRect/>
          </a:stretch>
        </p:blipFill>
        <p:spPr>
          <a:xfrm>
            <a:off x="1038967" y="3004720"/>
            <a:ext cx="10054121" cy="2734452"/>
          </a:xfrm>
          <a:prstGeom prst="rect">
            <a:avLst/>
          </a:prstGeom>
          <a:ln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8B1B79-C394-44B8-9B51-3730E7FAD4F8}"/>
              </a:ext>
            </a:extLst>
          </p:cNvPr>
          <p:cNvSpPr txBox="1"/>
          <p:nvPr/>
        </p:nvSpPr>
        <p:spPr>
          <a:xfrm>
            <a:off x="1038967" y="2314210"/>
            <a:ext cx="10113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latin typeface="+mj-lt"/>
              </a:rPr>
              <a:t>Figura 9. </a:t>
            </a:r>
            <a:r>
              <a:rPr lang="es-EC" sz="1600" dirty="0">
                <a:latin typeface="+mj-lt"/>
              </a:rPr>
              <a:t>Muestras de ADN obtenidas de la colección de </a:t>
            </a:r>
            <a:r>
              <a:rPr lang="es-EC" sz="1600" i="1" dirty="0">
                <a:latin typeface="+mj-lt"/>
              </a:rPr>
              <a:t>Persea Americana </a:t>
            </a:r>
            <a:r>
              <a:rPr lang="es-EC" sz="1600" dirty="0">
                <a:latin typeface="+mj-lt"/>
              </a:rPr>
              <a:t>Mill. validadas mediante amplificación con el cebador SHRSPa-109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DC5D93-1C17-4F60-9AD6-816CAC6CE0ED}"/>
              </a:ext>
            </a:extLst>
          </p:cNvPr>
          <p:cNvSpPr txBox="1"/>
          <p:nvPr/>
        </p:nvSpPr>
        <p:spPr>
          <a:xfrm>
            <a:off x="5614228" y="31469"/>
            <a:ext cx="425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/>
                </a:solidFill>
                <a:latin typeface="+mj-lt"/>
              </a:rPr>
              <a:t>Extracción y validación de ADN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4422E9-972D-4335-AA78-B20CED30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55A4197-F1E9-4705-A741-69B91D7126C7}"/>
              </a:ext>
            </a:extLst>
          </p:cNvPr>
          <p:cNvSpPr txBox="1"/>
          <p:nvPr/>
        </p:nvSpPr>
        <p:spPr>
          <a:xfrm>
            <a:off x="7394137" y="939499"/>
            <a:ext cx="3758417" cy="100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+mj-lt"/>
                <a:ea typeface="Times New Roman" panose="02020603050405020304" pitchFamily="18" charset="0"/>
              </a:rPr>
              <a:t>Marcador utilizado: </a:t>
            </a:r>
            <a:r>
              <a:rPr lang="es-EC" sz="1600" dirty="0">
                <a:effectLst/>
                <a:latin typeface="+mj-lt"/>
                <a:ea typeface="Times New Roman" panose="02020603050405020304" pitchFamily="18" charset="0"/>
              </a:rPr>
              <a:t>SHRSPa_109</a:t>
            </a:r>
            <a:endParaRPr lang="es-EC" sz="2800" dirty="0">
              <a:latin typeface="+mj-lt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  <a:ea typeface="Times New Roman" panose="02020603050405020304" pitchFamily="18" charset="0"/>
              </a:rPr>
              <a:t>B</a:t>
            </a:r>
            <a:r>
              <a:rPr lang="es-EC" sz="1600" dirty="0">
                <a:effectLst/>
                <a:latin typeface="+mj-lt"/>
                <a:ea typeface="Times New Roman" panose="02020603050405020304" pitchFamily="18" charset="0"/>
              </a:rPr>
              <a:t>andas de aproximadamente de </a:t>
            </a:r>
            <a:r>
              <a:rPr lang="es-EC" sz="1600" b="1" dirty="0">
                <a:effectLst/>
                <a:latin typeface="+mj-lt"/>
                <a:ea typeface="Times New Roman" panose="02020603050405020304" pitchFamily="18" charset="0"/>
              </a:rPr>
              <a:t>170 pb </a:t>
            </a:r>
            <a:endParaRPr lang="es-EC" sz="1600" b="1" dirty="0"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80A4E2-17ED-4821-8EB4-8EB759A406A3}"/>
              </a:ext>
            </a:extLst>
          </p:cNvPr>
          <p:cNvSpPr txBox="1"/>
          <p:nvPr/>
        </p:nvSpPr>
        <p:spPr>
          <a:xfrm>
            <a:off x="279310" y="6437682"/>
            <a:ext cx="61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Borrone </a:t>
            </a:r>
            <a:r>
              <a:rPr lang="es-EC" sz="1400" i="1" dirty="0">
                <a:effectLst/>
                <a:latin typeface="+mj-lt"/>
                <a:ea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. (2007)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048144373"/>
      </p:ext>
    </p:extLst>
  </p:cSld>
  <p:clrMapOvr>
    <a:masterClrMapping/>
  </p:clrMapOvr>
  <p:transition spd="med" advTm="37299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FEE7EB6-E56F-4BC4-AAEE-6FB633526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09370"/>
              </p:ext>
            </p:extLst>
          </p:nvPr>
        </p:nvGraphicFramePr>
        <p:xfrm>
          <a:off x="698500" y="1143000"/>
          <a:ext cx="8713788" cy="51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3869" imgH="4890339" progId="Word.Document.12">
                  <p:embed/>
                </p:oleObj>
              </mc:Choice>
              <mc:Fallback>
                <p:oleObj name="Document" r:id="rId3" imgW="8243869" imgH="4890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1143000"/>
                        <a:ext cx="8713788" cy="517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7CFBFD0-8A01-4C2D-8A89-C174F8F8FA9D}"/>
              </a:ext>
            </a:extLst>
          </p:cNvPr>
          <p:cNvSpPr txBox="1"/>
          <p:nvPr/>
        </p:nvSpPr>
        <p:spPr>
          <a:xfrm>
            <a:off x="258196" y="6424739"/>
            <a:ext cx="6483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</a:rPr>
              <a:t>Botstein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(1980)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B516CF-50DD-4701-8E12-AEE273DBC893}"/>
              </a:ext>
            </a:extLst>
          </p:cNvPr>
          <p:cNvSpPr txBox="1"/>
          <p:nvPr/>
        </p:nvSpPr>
        <p:spPr>
          <a:xfrm>
            <a:off x="4352804" y="42544"/>
            <a:ext cx="689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6"/>
                </a:solidFill>
                <a:latin typeface="+mj-lt"/>
              </a:rPr>
              <a:t>Parámetros de diversidad genética para cada marcador 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707C411-46FE-42F6-A029-8B410D9DE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154562"/>
              </p:ext>
            </p:extLst>
          </p:nvPr>
        </p:nvGraphicFramePr>
        <p:xfrm>
          <a:off x="7449577" y="1151083"/>
          <a:ext cx="4048125" cy="461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868A72C-3AE0-4A22-BAD0-804BF8274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1FB25E-DBE9-47D8-AE3D-5EBA86DBD847}"/>
              </a:ext>
            </a:extLst>
          </p:cNvPr>
          <p:cNvSpPr txBox="1"/>
          <p:nvPr/>
        </p:nvSpPr>
        <p:spPr>
          <a:xfrm>
            <a:off x="0" y="692"/>
            <a:ext cx="3446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5BD5ED-0CC1-44B5-970F-558C2FB9A250}"/>
              </a:ext>
            </a:extLst>
          </p:cNvPr>
          <p:cNvSpPr/>
          <p:nvPr/>
        </p:nvSpPr>
        <p:spPr>
          <a:xfrm>
            <a:off x="6024367" y="2132427"/>
            <a:ext cx="486630" cy="242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F3E5D2-D2F8-4E33-AC13-5A93597AAA40}"/>
              </a:ext>
            </a:extLst>
          </p:cNvPr>
          <p:cNvSpPr/>
          <p:nvPr/>
        </p:nvSpPr>
        <p:spPr>
          <a:xfrm>
            <a:off x="694297" y="2132427"/>
            <a:ext cx="1190774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472380-79CC-4191-9E6C-BB47BA695F9B}"/>
              </a:ext>
            </a:extLst>
          </p:cNvPr>
          <p:cNvSpPr/>
          <p:nvPr/>
        </p:nvSpPr>
        <p:spPr>
          <a:xfrm>
            <a:off x="3804018" y="2112497"/>
            <a:ext cx="247478" cy="264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0B3933-F2A5-434E-90C2-B513E01FADE3}"/>
              </a:ext>
            </a:extLst>
          </p:cNvPr>
          <p:cNvSpPr/>
          <p:nvPr/>
        </p:nvSpPr>
        <p:spPr>
          <a:xfrm>
            <a:off x="5399649" y="3429000"/>
            <a:ext cx="1111348" cy="242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DE06336-38DE-4D9B-8B8B-1E35A333C7CB}"/>
              </a:ext>
            </a:extLst>
          </p:cNvPr>
          <p:cNvSpPr/>
          <p:nvPr/>
        </p:nvSpPr>
        <p:spPr>
          <a:xfrm>
            <a:off x="765694" y="1897010"/>
            <a:ext cx="1098973" cy="2997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2EF3913-DE92-4399-BD6B-FA34405E533D}"/>
              </a:ext>
            </a:extLst>
          </p:cNvPr>
          <p:cNvSpPr/>
          <p:nvPr/>
        </p:nvSpPr>
        <p:spPr>
          <a:xfrm>
            <a:off x="5403046" y="1913206"/>
            <a:ext cx="449114" cy="2625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8130D5D-E509-468E-9EF8-493E6FBB3A58}"/>
              </a:ext>
            </a:extLst>
          </p:cNvPr>
          <p:cNvSpPr/>
          <p:nvPr/>
        </p:nvSpPr>
        <p:spPr>
          <a:xfrm>
            <a:off x="698500" y="3429000"/>
            <a:ext cx="1190774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A24427F-364F-469C-BEB7-6AB977E64244}"/>
              </a:ext>
            </a:extLst>
          </p:cNvPr>
          <p:cNvSpPr/>
          <p:nvPr/>
        </p:nvSpPr>
        <p:spPr>
          <a:xfrm>
            <a:off x="4767655" y="3225010"/>
            <a:ext cx="486630" cy="242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A056D64-8F6D-4FD9-A9AE-2FECD0BDD015}"/>
              </a:ext>
            </a:extLst>
          </p:cNvPr>
          <p:cNvSpPr/>
          <p:nvPr/>
        </p:nvSpPr>
        <p:spPr>
          <a:xfrm>
            <a:off x="703417" y="3197942"/>
            <a:ext cx="1190774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379785"/>
      </p:ext>
    </p:extLst>
  </p:cSld>
  <p:clrMapOvr>
    <a:masterClrMapping/>
  </p:clrMapOvr>
  <p:transition spd="med" advTm="3772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E9E224-7A38-4977-A34E-A369026F376C}"/>
              </a:ext>
            </a:extLst>
          </p:cNvPr>
          <p:cNvSpPr txBox="1"/>
          <p:nvPr/>
        </p:nvSpPr>
        <p:spPr>
          <a:xfrm>
            <a:off x="-1" y="620"/>
            <a:ext cx="34606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B516CF-50DD-4701-8E12-AEE273DBC893}"/>
              </a:ext>
            </a:extLst>
          </p:cNvPr>
          <p:cNvSpPr txBox="1"/>
          <p:nvPr/>
        </p:nvSpPr>
        <p:spPr>
          <a:xfrm>
            <a:off x="6254750" y="45465"/>
            <a:ext cx="347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/>
                </a:solidFill>
                <a:latin typeface="+mj-lt"/>
              </a:rPr>
              <a:t>Estructura de la población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400AA9-D7E1-4B71-AE29-17D7AD57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0" y="2208592"/>
            <a:ext cx="4109060" cy="29141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661AA8-AA91-4DFD-BAC5-D346AD273B78}"/>
              </a:ext>
            </a:extLst>
          </p:cNvPr>
          <p:cNvSpPr txBox="1"/>
          <p:nvPr/>
        </p:nvSpPr>
        <p:spPr>
          <a:xfrm>
            <a:off x="636426" y="1112533"/>
            <a:ext cx="4109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defRPr sz="1600" b="1">
                <a:latin typeface="+mj-lt"/>
              </a:defRPr>
            </a:lvl1pPr>
          </a:lstStyle>
          <a:p>
            <a:r>
              <a:rPr lang="es-EC" dirty="0"/>
              <a:t>Figura 10. </a:t>
            </a:r>
            <a:r>
              <a:rPr lang="es-EC" b="0" dirty="0"/>
              <a:t>Valor de delta K vs K obtenido en el software Structure Harvester.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3CE5DE-B713-4F3E-8126-2A010DD3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44" y="2062276"/>
            <a:ext cx="5907536" cy="30604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12135B-F9C6-49E9-8645-E937AE4E9380}"/>
              </a:ext>
            </a:extLst>
          </p:cNvPr>
          <p:cNvSpPr txBox="1"/>
          <p:nvPr/>
        </p:nvSpPr>
        <p:spPr>
          <a:xfrm>
            <a:off x="5760894" y="1093483"/>
            <a:ext cx="5794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defRPr sz="1600" b="1">
                <a:latin typeface="+mj-lt"/>
              </a:defRPr>
            </a:lvl1pPr>
          </a:lstStyle>
          <a:p>
            <a:r>
              <a:rPr lang="es-EC" dirty="0"/>
              <a:t>Figura 11. </a:t>
            </a:r>
            <a:r>
              <a:rPr lang="es-EC" b="0" dirty="0"/>
              <a:t>Distribución de los individuos de la colección de </a:t>
            </a:r>
            <a:r>
              <a:rPr lang="es-EC" b="0" i="1" dirty="0"/>
              <a:t>Persea americana </a:t>
            </a:r>
            <a:r>
              <a:rPr lang="es-EC" b="0" dirty="0"/>
              <a:t>Mill. en las dos poblaciones predeterminadas</a:t>
            </a:r>
            <a:r>
              <a:rPr lang="es-EC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184E3C-7DB3-407A-A7C2-7FB314B23582}"/>
              </a:ext>
            </a:extLst>
          </p:cNvPr>
          <p:cNvSpPr txBox="1"/>
          <p:nvPr/>
        </p:nvSpPr>
        <p:spPr>
          <a:xfrm>
            <a:off x="636425" y="5467578"/>
            <a:ext cx="10713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</a:rPr>
              <a:t>Las accesiones recolectadas en la Costa conforman la población 1 y las accesiones recolectadas en la Sierra la población 2.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E9694B-09BA-400A-9BBD-3F7A5BF29525}"/>
              </a:ext>
            </a:extLst>
          </p:cNvPr>
          <p:cNvSpPr txBox="1"/>
          <p:nvPr/>
        </p:nvSpPr>
        <p:spPr>
          <a:xfrm>
            <a:off x="245500" y="6413177"/>
            <a:ext cx="6159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</a:rPr>
              <a:t>Cañas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(2019) ; Juma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(2020); Boza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(2018)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4E0B149-D00E-495E-91BC-407B1B9C4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FBE869D-B311-401B-9CF7-D5DEFD4C685D}"/>
              </a:ext>
            </a:extLst>
          </p:cNvPr>
          <p:cNvSpPr/>
          <p:nvPr/>
        </p:nvSpPr>
        <p:spPr>
          <a:xfrm>
            <a:off x="1209821" y="4783014"/>
            <a:ext cx="323557" cy="2834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FC3ED96-1F9F-4290-8799-DAA13B65E95F}"/>
              </a:ext>
            </a:extLst>
          </p:cNvPr>
          <p:cNvSpPr/>
          <p:nvPr/>
        </p:nvSpPr>
        <p:spPr>
          <a:xfrm>
            <a:off x="1209820" y="2461545"/>
            <a:ext cx="323557" cy="2834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2052C4-7027-4451-B149-B50A759EB047}"/>
              </a:ext>
            </a:extLst>
          </p:cNvPr>
          <p:cNvSpPr/>
          <p:nvPr/>
        </p:nvSpPr>
        <p:spPr>
          <a:xfrm>
            <a:off x="9138435" y="2402006"/>
            <a:ext cx="73804" cy="2224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322F95-2526-45AE-8DE8-D83766414F77}"/>
              </a:ext>
            </a:extLst>
          </p:cNvPr>
          <p:cNvSpPr/>
          <p:nvPr/>
        </p:nvSpPr>
        <p:spPr>
          <a:xfrm>
            <a:off x="9986870" y="2431574"/>
            <a:ext cx="73804" cy="2224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2969CC-0532-4BA8-8B84-2434FE076796}"/>
              </a:ext>
            </a:extLst>
          </p:cNvPr>
          <p:cNvSpPr/>
          <p:nvPr/>
        </p:nvSpPr>
        <p:spPr>
          <a:xfrm>
            <a:off x="6220079" y="2424750"/>
            <a:ext cx="73804" cy="2224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1065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4.png">
            <a:extLst>
              <a:ext uri="{FF2B5EF4-FFF2-40B4-BE49-F238E27FC236}">
                <a16:creationId xmlns:a16="http://schemas.microsoft.com/office/drawing/2014/main" id="{4D3FB4BE-9934-4293-B4A6-53603BA42419}"/>
              </a:ext>
            </a:extLst>
          </p:cNvPr>
          <p:cNvPicPr/>
          <p:nvPr/>
        </p:nvPicPr>
        <p:blipFill rotWithShape="1">
          <a:blip r:embed="rId2"/>
          <a:srcRect l="3082" r="1823" b="6353"/>
          <a:stretch/>
        </p:blipFill>
        <p:spPr>
          <a:xfrm>
            <a:off x="661960" y="2144924"/>
            <a:ext cx="5911817" cy="3455890"/>
          </a:xfrm>
          <a:prstGeom prst="rect">
            <a:avLst/>
          </a:prstGeom>
          <a:ln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A1DD75-2970-4774-9573-742C7D3ECFD2}"/>
              </a:ext>
            </a:extLst>
          </p:cNvPr>
          <p:cNvSpPr txBox="1"/>
          <p:nvPr/>
        </p:nvSpPr>
        <p:spPr>
          <a:xfrm>
            <a:off x="4876020" y="48107"/>
            <a:ext cx="7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/>
                </a:solidFill>
                <a:latin typeface="+mj-lt"/>
              </a:rPr>
              <a:t>Análisis de le diversidad genética entre poblaciones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641562F-B6D2-4343-872D-D8030C91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912022"/>
              </p:ext>
            </p:extLst>
          </p:nvPr>
        </p:nvGraphicFramePr>
        <p:xfrm>
          <a:off x="5798745" y="2420998"/>
          <a:ext cx="5911817" cy="345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8DB6DC4-F461-40AB-8486-86971CDF5408}"/>
              </a:ext>
            </a:extLst>
          </p:cNvPr>
          <p:cNvSpPr txBox="1"/>
          <p:nvPr/>
        </p:nvSpPr>
        <p:spPr>
          <a:xfrm>
            <a:off x="661960" y="1257186"/>
            <a:ext cx="6025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latin typeface="+mj-lt"/>
              </a:rPr>
              <a:t>Figura 12. </a:t>
            </a:r>
            <a:r>
              <a:rPr lang="es-EC" sz="1600" dirty="0">
                <a:latin typeface="+mj-lt"/>
              </a:rPr>
              <a:t>Análisis de coordenadas principales (PCoA) que demuestra las relaciones genéticas entre los individuos de las dos poblaciones identificadas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8BEEF0-BD16-4114-9389-FC77F7C74C09}"/>
              </a:ext>
            </a:extLst>
          </p:cNvPr>
          <p:cNvSpPr txBox="1"/>
          <p:nvPr/>
        </p:nvSpPr>
        <p:spPr>
          <a:xfrm>
            <a:off x="7192370" y="1257186"/>
            <a:ext cx="4241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defRPr sz="1400" b="1">
                <a:latin typeface="+mj-lt"/>
              </a:defRPr>
            </a:lvl1pPr>
          </a:lstStyle>
          <a:p>
            <a:r>
              <a:rPr lang="es-EC" sz="1600" dirty="0"/>
              <a:t>Figura 13. </a:t>
            </a:r>
            <a:r>
              <a:rPr lang="es-EC" sz="1600" b="0" dirty="0"/>
              <a:t>Análisis de variación molecular con el software GenAlex para muestras de aguacate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689768-91A4-4097-BF9F-24C5C9EF1F25}"/>
              </a:ext>
            </a:extLst>
          </p:cNvPr>
          <p:cNvSpPr txBox="1"/>
          <p:nvPr/>
        </p:nvSpPr>
        <p:spPr>
          <a:xfrm>
            <a:off x="267280" y="6443005"/>
            <a:ext cx="35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+mj-lt"/>
              </a:rPr>
              <a:t>Cinvestav (2019); 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Liu </a:t>
            </a:r>
            <a:r>
              <a:rPr lang="es-EC" sz="1400" i="1" dirty="0">
                <a:effectLst/>
                <a:latin typeface="+mj-lt"/>
                <a:ea typeface="Times New Roman" panose="02020603050405020304" pitchFamily="18" charset="0"/>
              </a:rPr>
              <a:t>et al</a:t>
            </a:r>
            <a:r>
              <a:rPr lang="es-EC" sz="1400" dirty="0">
                <a:effectLst/>
                <a:latin typeface="+mj-lt"/>
                <a:ea typeface="Times New Roman" panose="02020603050405020304" pitchFamily="18" charset="0"/>
              </a:rPr>
              <a:t>. (2020)</a:t>
            </a:r>
            <a:endParaRPr lang="es-EC" sz="1400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7B88DC-4F3B-4F31-9BA0-1391E136D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4868D5-F7A3-4254-8C23-3CA231EF8FD4}"/>
              </a:ext>
            </a:extLst>
          </p:cNvPr>
          <p:cNvSpPr txBox="1"/>
          <p:nvPr/>
        </p:nvSpPr>
        <p:spPr>
          <a:xfrm>
            <a:off x="0" y="692"/>
            <a:ext cx="3446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100845217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56536" y="103415"/>
            <a:ext cx="120789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del banco de germoplasma de la EET Pichilingue INIAP</a:t>
            </a:r>
            <a:endParaRPr lang="es-EC" sz="1500" b="1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ED2F5065-78D8-418E-B8A5-D20242258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7724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25C05B7-87D6-48B5-BEFA-27263A57D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66407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1309"/>
      </p:ext>
    </p:extLst>
  </p:cSld>
  <p:clrMapOvr>
    <a:masterClrMapping/>
  </p:clrMapOvr>
  <p:transition spd="med" advTm="337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EC07C3-8DB2-47CC-98B0-D57CAA38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16" y="537703"/>
            <a:ext cx="5683117" cy="567005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A574467-4D57-469D-86EA-11428DE2306B}"/>
              </a:ext>
            </a:extLst>
          </p:cNvPr>
          <p:cNvSpPr txBox="1"/>
          <p:nvPr/>
        </p:nvSpPr>
        <p:spPr>
          <a:xfrm>
            <a:off x="691452" y="881575"/>
            <a:ext cx="3444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14. 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Dendograma de 145 muestras y 6 variedades pertenecientes a la especie</a:t>
            </a:r>
            <a:r>
              <a:rPr lang="es-EC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Persea americana </a:t>
            </a:r>
            <a:r>
              <a:rPr lang="es-EC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Mill.</a:t>
            </a:r>
            <a:endParaRPr lang="es-EC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8A8D4B-BCDE-4751-A69C-AB23CA4B88A9}"/>
              </a:ext>
            </a:extLst>
          </p:cNvPr>
          <p:cNvSpPr txBox="1"/>
          <p:nvPr/>
        </p:nvSpPr>
        <p:spPr>
          <a:xfrm>
            <a:off x="4338365" y="3681"/>
            <a:ext cx="65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accent6"/>
                </a:solidFill>
                <a:latin typeface="+mj-lt"/>
              </a:rPr>
              <a:t>Análisis de la diversidad genética entre poblaciones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BDC62E-78E2-4AB8-8672-26E57D973D2B}"/>
              </a:ext>
            </a:extLst>
          </p:cNvPr>
          <p:cNvSpPr txBox="1"/>
          <p:nvPr/>
        </p:nvSpPr>
        <p:spPr>
          <a:xfrm>
            <a:off x="264710" y="6432629"/>
            <a:ext cx="61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</a:rPr>
              <a:t>Amórtegui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(2001) y Salazar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(1971),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DAA120-6BCB-474E-8AE5-FA530F440740}"/>
              </a:ext>
            </a:extLst>
          </p:cNvPr>
          <p:cNvSpPr txBox="1"/>
          <p:nvPr/>
        </p:nvSpPr>
        <p:spPr>
          <a:xfrm>
            <a:off x="10281279" y="1093066"/>
            <a:ext cx="121926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Farchild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Collinred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Collison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Simpson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Choquette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Booth </a:t>
            </a:r>
            <a:endParaRPr lang="es-EC" sz="1400" dirty="0">
              <a:latin typeface="+mj-lt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382FE61-F398-47DF-8A51-BC8793610244}"/>
              </a:ext>
            </a:extLst>
          </p:cNvPr>
          <p:cNvSpPr/>
          <p:nvPr/>
        </p:nvSpPr>
        <p:spPr>
          <a:xfrm>
            <a:off x="8536541" y="1658526"/>
            <a:ext cx="1491176" cy="234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A4EBF1-8790-4763-A6F4-11880305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48FFA-6901-4C82-8338-3E7D45860488}"/>
              </a:ext>
            </a:extLst>
          </p:cNvPr>
          <p:cNvSpPr txBox="1"/>
          <p:nvPr/>
        </p:nvSpPr>
        <p:spPr>
          <a:xfrm>
            <a:off x="0" y="692"/>
            <a:ext cx="3446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70C26CB-E243-4EC5-BB22-AF1FD2F08B90}"/>
              </a:ext>
            </a:extLst>
          </p:cNvPr>
          <p:cNvSpPr/>
          <p:nvPr/>
        </p:nvSpPr>
        <p:spPr>
          <a:xfrm>
            <a:off x="8995166" y="5223877"/>
            <a:ext cx="225083" cy="211016"/>
          </a:xfrm>
          <a:prstGeom prst="rect">
            <a:avLst/>
          </a:prstGeom>
          <a:solidFill>
            <a:srgbClr val="4E8A97"/>
          </a:solidFill>
          <a:ln>
            <a:solidFill>
              <a:srgbClr val="4E8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2417BBA-D3EA-4AC6-B5D6-F2A606FA754C}"/>
              </a:ext>
            </a:extLst>
          </p:cNvPr>
          <p:cNvSpPr/>
          <p:nvPr/>
        </p:nvSpPr>
        <p:spPr>
          <a:xfrm>
            <a:off x="8990623" y="5582652"/>
            <a:ext cx="225083" cy="211016"/>
          </a:xfrm>
          <a:prstGeom prst="rect">
            <a:avLst/>
          </a:prstGeom>
          <a:solidFill>
            <a:srgbClr val="FA6C1B"/>
          </a:solidFill>
          <a:ln>
            <a:solidFill>
              <a:srgbClr val="FA6C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F3324A-BBFA-4660-8C30-E0393FB5D340}"/>
              </a:ext>
            </a:extLst>
          </p:cNvPr>
          <p:cNvSpPr txBox="1"/>
          <p:nvPr/>
        </p:nvSpPr>
        <p:spPr>
          <a:xfrm>
            <a:off x="9223375" y="5181088"/>
            <a:ext cx="145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400" dirty="0">
                <a:effectLst/>
                <a:latin typeface="+mj-lt"/>
                <a:ea typeface="Times New Roman" panose="02020603050405020304" pitchFamily="18" charset="0"/>
              </a:rPr>
              <a:t>Población 1</a:t>
            </a:r>
            <a:endParaRPr lang="es-EC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3221FBE-3B37-493A-B8A5-03D6AB4D492B}"/>
              </a:ext>
            </a:extLst>
          </p:cNvPr>
          <p:cNvSpPr txBox="1"/>
          <p:nvPr/>
        </p:nvSpPr>
        <p:spPr>
          <a:xfrm>
            <a:off x="9226550" y="5533513"/>
            <a:ext cx="145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400" dirty="0">
                <a:effectLst/>
                <a:latin typeface="+mj-lt"/>
                <a:ea typeface="Times New Roman" panose="02020603050405020304" pitchFamily="18" charset="0"/>
              </a:rPr>
              <a:t>Población 2</a:t>
            </a:r>
            <a:endParaRPr lang="es-EC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FCEE514-E86D-478F-A6F7-527088FD7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62982"/>
              </p:ext>
            </p:extLst>
          </p:nvPr>
        </p:nvGraphicFramePr>
        <p:xfrm>
          <a:off x="829054" y="4897140"/>
          <a:ext cx="2844800" cy="914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68960">
                  <a:extLst>
                    <a:ext uri="{9D8B030D-6E8A-4147-A177-3AD203B41FA5}">
                      <a16:colId xmlns:a16="http://schemas.microsoft.com/office/drawing/2014/main" val="468336366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1246634747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513112578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574912910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303313097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Muestra 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Muestra 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Score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No. Alelos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>
                          <a:effectLst/>
                        </a:rPr>
                        <a:t>Matches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483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100 %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92409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100 %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58103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28_6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100 %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16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5231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CB516CF-50DD-4701-8E12-AEE273DBC893}"/>
              </a:ext>
            </a:extLst>
          </p:cNvPr>
          <p:cNvSpPr txBox="1"/>
          <p:nvPr/>
        </p:nvSpPr>
        <p:spPr>
          <a:xfrm>
            <a:off x="4712963" y="35365"/>
            <a:ext cx="697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/>
                </a:solidFill>
                <a:latin typeface="+mj-lt"/>
              </a:rPr>
              <a:t>Análisis de la diversidad genética entre poblaciones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950C06-0766-4BFD-AB41-DF1958BFE56A}"/>
              </a:ext>
            </a:extLst>
          </p:cNvPr>
          <p:cNvSpPr txBox="1"/>
          <p:nvPr/>
        </p:nvSpPr>
        <p:spPr>
          <a:xfrm>
            <a:off x="256578" y="6437115"/>
            <a:ext cx="61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</a:rPr>
              <a:t>Cañas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(2019) y Ruiz </a:t>
            </a:r>
            <a:r>
              <a:rPr lang="es-EC" sz="1400" i="1" dirty="0">
                <a:latin typeface="+mj-lt"/>
              </a:rPr>
              <a:t>et al</a:t>
            </a:r>
            <a:r>
              <a:rPr lang="es-EC" sz="1400" dirty="0">
                <a:latin typeface="+mj-lt"/>
              </a:rPr>
              <a:t>. (2020)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CA971E-ACCA-400A-96A1-CBBB1FCDE2C9}"/>
              </a:ext>
            </a:extLst>
          </p:cNvPr>
          <p:cNvSpPr txBox="1"/>
          <p:nvPr/>
        </p:nvSpPr>
        <p:spPr>
          <a:xfrm>
            <a:off x="650474" y="5536764"/>
            <a:ext cx="347004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>
                <a:latin typeface="+mj-lt"/>
              </a:rPr>
              <a:t>97.44 % de déficit de heterocigosidad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521AE7-4B11-4401-A05A-3FFE5501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EEE854E-A1D4-4FC6-AAA1-15B338E94024}"/>
              </a:ext>
            </a:extLst>
          </p:cNvPr>
          <p:cNvSpPr txBox="1"/>
          <p:nvPr/>
        </p:nvSpPr>
        <p:spPr>
          <a:xfrm>
            <a:off x="6828752" y="967145"/>
            <a:ext cx="4905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effectLst/>
                <a:latin typeface="+mj-lt"/>
              </a:rPr>
              <a:t>Figura16. </a:t>
            </a:r>
            <a:r>
              <a:rPr lang="es-EC" sz="1600" b="1" dirty="0">
                <a:latin typeface="+mj-lt"/>
              </a:rPr>
              <a:t> </a:t>
            </a:r>
            <a:r>
              <a:rPr lang="es-EC" sz="1600" dirty="0">
                <a:latin typeface="+mj-lt"/>
              </a:rPr>
              <a:t>Media de los </a:t>
            </a:r>
            <a:r>
              <a:rPr lang="es-EC" sz="1600" dirty="0">
                <a:effectLst/>
                <a:latin typeface="+mj-lt"/>
              </a:rPr>
              <a:t>Índices de fijación de Wright para </a:t>
            </a:r>
            <a:r>
              <a:rPr lang="es-EC" sz="1600" dirty="0">
                <a:latin typeface="+mj-lt"/>
              </a:rPr>
              <a:t>la población total</a:t>
            </a:r>
            <a:endParaRPr lang="es-EC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F3919E-725E-43D0-8054-B7B82FA91A7A}"/>
              </a:ext>
            </a:extLst>
          </p:cNvPr>
          <p:cNvSpPr txBox="1"/>
          <p:nvPr/>
        </p:nvSpPr>
        <p:spPr>
          <a:xfrm>
            <a:off x="6828752" y="4627858"/>
            <a:ext cx="460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effectLst/>
                <a:latin typeface="+mj-lt"/>
              </a:rPr>
              <a:t>Fis: coeficiente de endogamia, Fst: coeficiente del coancestro o coeficiente de fijación, Fit: coeficiente general de consanguinidad o índice de fijación en la metapoblación</a:t>
            </a:r>
            <a:endParaRPr lang="es-EC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BF0042-A994-4EEA-9E85-4243F7D8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52" y="1772260"/>
            <a:ext cx="4608000" cy="276970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CED70-FF57-4C17-939E-85C4C95B59D4}"/>
              </a:ext>
            </a:extLst>
          </p:cNvPr>
          <p:cNvSpPr txBox="1"/>
          <p:nvPr/>
        </p:nvSpPr>
        <p:spPr>
          <a:xfrm>
            <a:off x="650474" y="953788"/>
            <a:ext cx="460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effectLst/>
                <a:latin typeface="+mj-lt"/>
              </a:rPr>
              <a:t>Figura17. </a:t>
            </a:r>
            <a:r>
              <a:rPr lang="es-EC" sz="1600" dirty="0">
                <a:effectLst/>
                <a:latin typeface="+mj-lt"/>
              </a:rPr>
              <a:t>Valores de heterocigosidad esperada y observada para cada población</a:t>
            </a:r>
            <a:r>
              <a:rPr lang="es-EC" sz="1600" b="1" dirty="0">
                <a:latin typeface="+mj-lt"/>
              </a:rPr>
              <a:t>.</a:t>
            </a:r>
            <a:endParaRPr lang="es-EC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4683A2-9330-422D-9467-4C3D323BE3F7}"/>
              </a:ext>
            </a:extLst>
          </p:cNvPr>
          <p:cNvSpPr txBox="1"/>
          <p:nvPr/>
        </p:nvSpPr>
        <p:spPr>
          <a:xfrm>
            <a:off x="7532975" y="3160740"/>
            <a:ext cx="23222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+mj-lt"/>
              </a:rPr>
              <a:t>Fit &gt; 0; déficit de heterocigosidad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FE55CD-7685-49FF-9857-96DAD56C9E8C}"/>
              </a:ext>
            </a:extLst>
          </p:cNvPr>
          <p:cNvSpPr txBox="1"/>
          <p:nvPr/>
        </p:nvSpPr>
        <p:spPr>
          <a:xfrm>
            <a:off x="7532975" y="3894299"/>
            <a:ext cx="23254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+mj-lt"/>
              </a:rPr>
              <a:t>F is  &gt; 0; déficit de heterocigosidad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4E9B49A-B63F-4E9E-9860-D324EC689486}"/>
              </a:ext>
            </a:extLst>
          </p:cNvPr>
          <p:cNvSpPr txBox="1"/>
          <p:nvPr/>
        </p:nvSpPr>
        <p:spPr>
          <a:xfrm>
            <a:off x="7532975" y="2439333"/>
            <a:ext cx="34543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+mj-lt"/>
              </a:rPr>
              <a:t>0 - 0.05 diferenciación genética pequeña entre subpoblaciones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2F30069-E8E2-4784-BB2B-6959E8A92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" y="1821984"/>
            <a:ext cx="4633362" cy="284707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690E552-C60A-4852-976A-73648A131051}"/>
              </a:ext>
            </a:extLst>
          </p:cNvPr>
          <p:cNvSpPr txBox="1"/>
          <p:nvPr/>
        </p:nvSpPr>
        <p:spPr>
          <a:xfrm>
            <a:off x="636406" y="4709499"/>
            <a:ext cx="460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effectLst/>
                <a:latin typeface="+mj-lt"/>
              </a:rPr>
              <a:t>Ho: heterocigosidad observada </a:t>
            </a:r>
          </a:p>
          <a:p>
            <a:pPr algn="just"/>
            <a:r>
              <a:rPr lang="es-EC" sz="1200" dirty="0">
                <a:latin typeface="+mj-lt"/>
              </a:rPr>
              <a:t>He: heterocigocidad esperada</a:t>
            </a:r>
            <a:endParaRPr lang="es-EC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129D69-02C4-4186-9E67-4DF545FA0381}"/>
              </a:ext>
            </a:extLst>
          </p:cNvPr>
          <p:cNvSpPr txBox="1"/>
          <p:nvPr/>
        </p:nvSpPr>
        <p:spPr>
          <a:xfrm>
            <a:off x="0" y="692"/>
            <a:ext cx="3446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156713583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35526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0015648-72B0-4943-B1C4-9B5CF09AF086}"/>
              </a:ext>
            </a:extLst>
          </p:cNvPr>
          <p:cNvSpPr txBox="1"/>
          <p:nvPr/>
        </p:nvSpPr>
        <p:spPr>
          <a:xfrm>
            <a:off x="-96370" y="181892"/>
            <a:ext cx="123847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EET Pichilingue INIAP</a:t>
            </a:r>
            <a:endParaRPr lang="es-EC" sz="15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E2E232-FB30-466D-BE08-E8A6ED4FD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1505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23EE35C-D38E-4592-B583-307BAB20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57" y="1624427"/>
            <a:ext cx="7914238" cy="3609147"/>
          </a:xfrm>
        </p:spPr>
        <p:txBody>
          <a:bodyPr/>
          <a:lstStyle/>
          <a:p>
            <a:pPr algn="just"/>
            <a:r>
              <a:rPr lang="es-EC" sz="1800" dirty="0">
                <a:solidFill>
                  <a:schemeClr val="tx1"/>
                </a:solidFill>
                <a:latin typeface="+mj-lt"/>
              </a:rPr>
              <a:t>Los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marcadores utilizados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en este estudio, nos permiten analizar de manera óptima y eficiente la diversidad genética existente entre individuos. Puesto que,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son altamente polimórficos e informativos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y nos ayudan a establecer las </a:t>
            </a:r>
            <a:r>
              <a:rPr lang="es-EC" sz="1800">
                <a:solidFill>
                  <a:schemeClr val="tx1"/>
                </a:solidFill>
                <a:latin typeface="+mj-lt"/>
              </a:rPr>
              <a:t>relaciones genéticas.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  <a:latin typeface="+mj-lt"/>
              </a:rPr>
              <a:t>Todas las accesiones de la colección del banco de germoplasma presentan por lo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menos un alelo privado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y frecuencias alélicas bajas, por lo que definir genotipos que abarquen un grupo de accesiones no es viable debido al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alto grado de hibridación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 que posee la especie de aguacate.</a:t>
            </a: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 descr="79 ideas de Pinturas | pinturas, dibujos, película madagascar">
            <a:extLst>
              <a:ext uri="{FF2B5EF4-FFF2-40B4-BE49-F238E27FC236}">
                <a16:creationId xmlns:a16="http://schemas.microsoft.com/office/drawing/2014/main" id="{406F6ADC-AFD7-40C9-A454-912503F8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10" y="1784639"/>
            <a:ext cx="2296391" cy="26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6F869A-FC04-40CE-B18C-C40661B931BC}"/>
              </a:ext>
            </a:extLst>
          </p:cNvPr>
          <p:cNvSpPr txBox="1"/>
          <p:nvPr/>
        </p:nvSpPr>
        <p:spPr>
          <a:xfrm>
            <a:off x="-1" y="-13448"/>
            <a:ext cx="21804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Conclusiones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C85DFE-A42D-4382-8403-B5AD15E4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909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C08E1-D254-41BB-A54C-BC0B2A65F932}"/>
              </a:ext>
            </a:extLst>
          </p:cNvPr>
          <p:cNvSpPr txBox="1"/>
          <p:nvPr/>
        </p:nvSpPr>
        <p:spPr>
          <a:xfrm>
            <a:off x="670536" y="1859340"/>
            <a:ext cx="788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Existen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dos conglomerados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bien definidos, pero la distancia genética entre ellos es muy baja, a causa de que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comparten alelos entre sí</a:t>
            </a:r>
            <a:r>
              <a:rPr lang="es-EC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 A nivel estructural de la colección se puede determinar que a excepción de las accesiones 45,30 y 49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todos los individuos de una accesión son clones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La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diversidad genética a nivel global de la población es baja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, dado que la heterocigosidad observada se desvía de manera evidente de la heterocigosidad esperada. Sin embargo, entre accesiones existe una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variabilidad genética alta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DB95F-49E2-4870-AE55-8D07EAED55FB}"/>
              </a:ext>
            </a:extLst>
          </p:cNvPr>
          <p:cNvSpPr txBox="1"/>
          <p:nvPr/>
        </p:nvSpPr>
        <p:spPr>
          <a:xfrm>
            <a:off x="-1" y="-13448"/>
            <a:ext cx="21804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Conclusiones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D913E2-0CB4-4C4F-B05F-E070BE6E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pic>
        <p:nvPicPr>
          <p:cNvPr id="7" name="Picture 2" descr="79 ideas de Pinturas | pinturas, dibujos, película madagascar">
            <a:extLst>
              <a:ext uri="{FF2B5EF4-FFF2-40B4-BE49-F238E27FC236}">
                <a16:creationId xmlns:a16="http://schemas.microsoft.com/office/drawing/2014/main" id="{DF7B619C-B78D-4747-8BFA-C5ECFBFF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30" y="2089439"/>
            <a:ext cx="2296391" cy="26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7036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766060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90FC5ED-9163-42B6-87CB-C874CFE90EAE}"/>
              </a:ext>
            </a:extLst>
          </p:cNvPr>
          <p:cNvSpPr txBox="1"/>
          <p:nvPr/>
        </p:nvSpPr>
        <p:spPr>
          <a:xfrm>
            <a:off x="65315" y="36749"/>
            <a:ext cx="12061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EET Pichilingue INIAP</a:t>
            </a:r>
            <a:endParaRPr lang="es-EC" sz="15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C4EC7B-112B-4C3A-8E33-247F331F0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4321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F224BAA-95F8-4BF0-ABCE-825C30D2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65" y="1833558"/>
            <a:ext cx="8220599" cy="2457486"/>
          </a:xfrm>
        </p:spPr>
        <p:txBody>
          <a:bodyPr/>
          <a:lstStyle/>
          <a:p>
            <a:pPr algn="just"/>
            <a:r>
              <a:rPr lang="es-EC" sz="1800" dirty="0">
                <a:solidFill>
                  <a:schemeClr val="tx1"/>
                </a:solidFill>
                <a:latin typeface="+mj-lt"/>
              </a:rPr>
              <a:t>Debido a que el material genético de aguacate que se tiene en el banco de germoplasma, es la base de los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programas de mejoramiento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. Comprender y preservar la diversidad genética es de suma importancia, por lo tanto, se recomienda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ampliar el número de marcadores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utilizados para aumentar la información genética que se tiene de las accesiones y de esta forma reforzar la información obtenida en este estudio.</a:t>
            </a: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  <a:latin typeface="+mj-lt"/>
              </a:rPr>
              <a:t>Se recomienda que haya la </a:t>
            </a:r>
            <a:r>
              <a:rPr lang="es-EC" sz="1800" b="1" dirty="0">
                <a:solidFill>
                  <a:schemeClr val="tx1"/>
                </a:solidFill>
                <a:latin typeface="+mj-lt"/>
              </a:rPr>
              <a:t>inclusión de nuevos materiales genéticos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en la colección, previamente caracterizados molecularmente para garantizar una variabilidad genética entre individuos.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87F131-BC4D-4852-AA87-E64F5B019ED6}"/>
              </a:ext>
            </a:extLst>
          </p:cNvPr>
          <p:cNvSpPr txBox="1"/>
          <p:nvPr/>
        </p:nvSpPr>
        <p:spPr>
          <a:xfrm>
            <a:off x="-2" y="-13448"/>
            <a:ext cx="279947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Recomendaciones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E264A-259E-48C0-A6E3-FAB47994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pic>
        <p:nvPicPr>
          <p:cNvPr id="8" name="Picture 2" descr="79 ideas de Pinturas | pinturas, dibujos, película madagascar">
            <a:extLst>
              <a:ext uri="{FF2B5EF4-FFF2-40B4-BE49-F238E27FC236}">
                <a16:creationId xmlns:a16="http://schemas.microsoft.com/office/drawing/2014/main" id="{514E3CB1-DD66-40D0-9154-6C37A542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22" y="2197014"/>
            <a:ext cx="2296391" cy="26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130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6FABB-7F04-403A-ACB8-AA822C6F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18510" r="3990" b="23487"/>
          <a:stretch/>
        </p:blipFill>
        <p:spPr>
          <a:xfrm>
            <a:off x="1511175" y="1938863"/>
            <a:ext cx="4584825" cy="1301033"/>
          </a:xfrm>
          <a:prstGeom prst="rect">
            <a:avLst/>
          </a:prstGeom>
          <a:ln w="1270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022B7C-AD77-4539-B5E5-4A220C2FE6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1033" y="618149"/>
            <a:ext cx="1418860" cy="1301033"/>
          </a:xfrm>
          <a:prstGeom prst="rect">
            <a:avLst/>
          </a:prstGeom>
          <a:ln w="12700"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796E8C-8619-4465-8453-0016CD1F7D77}"/>
              </a:ext>
            </a:extLst>
          </p:cNvPr>
          <p:cNvSpPr/>
          <p:nvPr/>
        </p:nvSpPr>
        <p:spPr>
          <a:xfrm>
            <a:off x="6470264" y="1938863"/>
            <a:ext cx="4984997" cy="130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María Claudia Segovia, Ph. 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Karina Proaño, Ph. 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6DAE4F-B59A-4791-8011-EF4F068D4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61" y="3684735"/>
            <a:ext cx="3987776" cy="15503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D74934-4870-4DB0-AF8A-85FAF998CD3A}"/>
              </a:ext>
            </a:extLst>
          </p:cNvPr>
          <p:cNvSpPr txBox="1"/>
          <p:nvPr/>
        </p:nvSpPr>
        <p:spPr>
          <a:xfrm>
            <a:off x="0" y="3762"/>
            <a:ext cx="27432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Agradecimientos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D91843-B200-4D13-90E5-FE53A98F94CD}"/>
              </a:ext>
            </a:extLst>
          </p:cNvPr>
          <p:cNvSpPr/>
          <p:nvPr/>
        </p:nvSpPr>
        <p:spPr>
          <a:xfrm>
            <a:off x="6470264" y="3304233"/>
            <a:ext cx="4984997" cy="2311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Iván Garzón , Ph. 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Antonio Bustamante , Ph. 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Econ. Raúl Mora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Ing. Mario Iza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19B220-F0A6-479C-BAF1-5765407F47FC}"/>
              </a:ext>
            </a:extLst>
          </p:cNvPr>
          <p:cNvSpPr/>
          <p:nvPr/>
        </p:nvSpPr>
        <p:spPr>
          <a:xfrm>
            <a:off x="4258490" y="5627173"/>
            <a:ext cx="3675020" cy="69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dirty="0">
                <a:latin typeface="+mj-lt"/>
                <a:cs typeface="Arial" panose="020B0604020202020204" pitchFamily="34" charset="0"/>
              </a:rPr>
              <a:t>Padres, abuelos y hermanos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2FE305-A531-4C48-989A-0F4D141A7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804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C5D4EC-1073-4A9E-977E-9893750CF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52627"/>
              </p:ext>
            </p:extLst>
          </p:nvPr>
        </p:nvGraphicFramePr>
        <p:xfrm>
          <a:off x="1855094" y="1150358"/>
          <a:ext cx="8104831" cy="454706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764253">
                  <a:extLst>
                    <a:ext uri="{9D8B030D-6E8A-4147-A177-3AD203B41FA5}">
                      <a16:colId xmlns:a16="http://schemas.microsoft.com/office/drawing/2014/main" val="1081328347"/>
                    </a:ext>
                  </a:extLst>
                </a:gridCol>
                <a:gridCol w="949994">
                  <a:extLst>
                    <a:ext uri="{9D8B030D-6E8A-4147-A177-3AD203B41FA5}">
                      <a16:colId xmlns:a16="http://schemas.microsoft.com/office/drawing/2014/main" val="667410407"/>
                    </a:ext>
                  </a:extLst>
                </a:gridCol>
                <a:gridCol w="1258288">
                  <a:extLst>
                    <a:ext uri="{9D8B030D-6E8A-4147-A177-3AD203B41FA5}">
                      <a16:colId xmlns:a16="http://schemas.microsoft.com/office/drawing/2014/main" val="370973227"/>
                    </a:ext>
                  </a:extLst>
                </a:gridCol>
                <a:gridCol w="1189008">
                  <a:extLst>
                    <a:ext uri="{9D8B030D-6E8A-4147-A177-3AD203B41FA5}">
                      <a16:colId xmlns:a16="http://schemas.microsoft.com/office/drawing/2014/main" val="770555358"/>
                    </a:ext>
                  </a:extLst>
                </a:gridCol>
                <a:gridCol w="1189008">
                  <a:extLst>
                    <a:ext uri="{9D8B030D-6E8A-4147-A177-3AD203B41FA5}">
                      <a16:colId xmlns:a16="http://schemas.microsoft.com/office/drawing/2014/main" val="1630095145"/>
                    </a:ext>
                  </a:extLst>
                </a:gridCol>
                <a:gridCol w="754280">
                  <a:extLst>
                    <a:ext uri="{9D8B030D-6E8A-4147-A177-3AD203B41FA5}">
                      <a16:colId xmlns:a16="http://schemas.microsoft.com/office/drawing/2014/main" val="2027513542"/>
                    </a:ext>
                  </a:extLst>
                </a:gridCol>
              </a:tblGrid>
              <a:tr h="324094">
                <a:tc gridSpan="6"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Características de los diferentes marcadores moleculares.</a:t>
                      </a:r>
                      <a:endParaRPr lang="es-EC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78445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Características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RFLPs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RAPDs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AFLPs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SSRs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SNPs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1184517728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ADN requerido (ug)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10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0.002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0.5-1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0.05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0.05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964317647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Calidad de ADN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341619545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Basado en PCR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No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Si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Si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Si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Si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6098664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Numero de loci polimórficos analizados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1-3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1.5-5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20-100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1-3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752231986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Facilidad de Uso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No fácil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Fácil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Fácil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Fácil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Fácil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2473532052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Automatización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1690341653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Reproducibilidad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No definido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506280574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Costo de desarrollo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3585301761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Características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RFLPs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RAPDs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AFLPs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SSRs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SNPs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3996454659"/>
                  </a:ext>
                </a:extLst>
              </a:tr>
              <a:tr h="29589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Costo del análisis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Alto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Moderado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Bajo</a:t>
                      </a:r>
                      <a:endParaRPr lang="es-EC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extLst>
                  <a:ext uri="{0D108BD9-81ED-4DB2-BD59-A6C34878D82A}">
                    <a16:rowId xmlns:a16="http://schemas.microsoft.com/office/drawing/2014/main" val="1227198593"/>
                  </a:ext>
                </a:extLst>
              </a:tr>
              <a:tr h="632004">
                <a:tc gridSpan="6"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Adaptado de: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Korzun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, V. (2016). Molecular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markers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 and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their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applications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.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Plant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Omics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: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Trends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 and </a:t>
                      </a:r>
                      <a:r>
                        <a:rPr lang="es-EC" sz="1400" dirty="0" err="1">
                          <a:effectLst/>
                          <a:latin typeface="+mj-lt"/>
                        </a:rPr>
                        <a:t>Applications</a:t>
                      </a:r>
                      <a:r>
                        <a:rPr lang="es-EC" sz="1400" dirty="0">
                          <a:effectLst/>
                          <a:latin typeface="+mj-lt"/>
                        </a:rPr>
                        <a:t>, 137–157. https://doi.org/10.1007/978-3-319-31703-8_6</a:t>
                      </a:r>
                      <a:endParaRPr lang="es-EC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913" marR="3391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9771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23D8A1C-EC83-4157-BE04-26518148EEB3}"/>
              </a:ext>
            </a:extLst>
          </p:cNvPr>
          <p:cNvSpPr/>
          <p:nvPr/>
        </p:nvSpPr>
        <p:spPr>
          <a:xfrm>
            <a:off x="8173329" y="1434905"/>
            <a:ext cx="886265" cy="364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661748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D40D14-DD6D-4B3A-81E1-AA0EB96B6D69}"/>
              </a:ext>
            </a:extLst>
          </p:cNvPr>
          <p:cNvSpPr txBox="1"/>
          <p:nvPr/>
        </p:nvSpPr>
        <p:spPr>
          <a:xfrm>
            <a:off x="1692156" y="648788"/>
            <a:ext cx="234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accent6"/>
                </a:solidFill>
                <a:latin typeface="+mj-lt"/>
              </a:rPr>
              <a:t>Descripción botánica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C0CE6F-41D7-41B6-BD1B-C0C8A4E32188}"/>
              </a:ext>
            </a:extLst>
          </p:cNvPr>
          <p:cNvSpPr txBox="1"/>
          <p:nvPr/>
        </p:nvSpPr>
        <p:spPr>
          <a:xfrm>
            <a:off x="4497964" y="29024"/>
            <a:ext cx="31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chemeClr val="accent6"/>
                </a:solidFill>
                <a:latin typeface="+mj-lt"/>
              </a:rPr>
              <a:t>P</a:t>
            </a:r>
            <a:r>
              <a:rPr lang="es-EC" sz="2400" i="1" dirty="0">
                <a:solidFill>
                  <a:schemeClr val="accent6"/>
                </a:solidFill>
                <a:latin typeface="+mj-lt"/>
              </a:rPr>
              <a:t>ersea americana </a:t>
            </a:r>
            <a:r>
              <a:rPr lang="es-EC" sz="2400" dirty="0">
                <a:solidFill>
                  <a:schemeClr val="accent6"/>
                </a:solidFill>
                <a:latin typeface="+mj-lt"/>
              </a:rPr>
              <a:t>Mill</a:t>
            </a:r>
            <a:r>
              <a:rPr lang="es-EC" sz="2400" i="1" dirty="0">
                <a:solidFill>
                  <a:schemeClr val="accent6"/>
                </a:solidFill>
                <a:latin typeface="+mj-lt"/>
              </a:rPr>
              <a:t>.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5337E8-2C7A-4345-B896-1F01943E4F58}"/>
              </a:ext>
            </a:extLst>
          </p:cNvPr>
          <p:cNvSpPr txBox="1"/>
          <p:nvPr/>
        </p:nvSpPr>
        <p:spPr>
          <a:xfrm>
            <a:off x="0" y="0"/>
            <a:ext cx="20820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</a:rPr>
              <a:t>Introducción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6C2C5D1-B4F4-4416-9C48-498D2C568D6D}"/>
              </a:ext>
            </a:extLst>
          </p:cNvPr>
          <p:cNvGrpSpPr/>
          <p:nvPr/>
        </p:nvGrpSpPr>
        <p:grpSpPr>
          <a:xfrm>
            <a:off x="703374" y="1803753"/>
            <a:ext cx="4325470" cy="4042528"/>
            <a:chOff x="322729" y="1674716"/>
            <a:chExt cx="4328024" cy="433297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7D68F0A-2BA9-4387-8879-C8C12112D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627" t="5502" r="21242" b="4706"/>
            <a:stretch/>
          </p:blipFill>
          <p:spPr>
            <a:xfrm>
              <a:off x="322729" y="1674716"/>
              <a:ext cx="2919543" cy="4326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8666DD-90A5-4498-B97C-45745F6D4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65" r="13992" b="3618"/>
            <a:stretch/>
          </p:blipFill>
          <p:spPr>
            <a:xfrm>
              <a:off x="3242273" y="1674716"/>
              <a:ext cx="1408480" cy="1075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9FF63E9-3AB3-4C1B-86BB-3AF8B7A22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10" t="7481" r="10346" b="8235"/>
            <a:stretch/>
          </p:blipFill>
          <p:spPr>
            <a:xfrm flipH="1">
              <a:off x="3242273" y="2767683"/>
              <a:ext cx="1408479" cy="11915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57D602A-580C-43EA-9282-2FF652F2F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17967" t="46814" r="17800" b="418"/>
            <a:stretch/>
          </p:blipFill>
          <p:spPr>
            <a:xfrm>
              <a:off x="3242273" y="3977188"/>
              <a:ext cx="1408479" cy="20236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A1C4B4A-B6A3-4BD2-ABE5-9E95B7CC1DC6}"/>
                </a:ext>
              </a:extLst>
            </p:cNvPr>
            <p:cNvSpPr txBox="1"/>
            <p:nvPr/>
          </p:nvSpPr>
          <p:spPr>
            <a:xfrm>
              <a:off x="4383740" y="2491546"/>
              <a:ext cx="267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+mj-lt"/>
                </a:rPr>
                <a:t>A</a:t>
              </a:r>
              <a:endParaRPr lang="es-EC" sz="1400" dirty="0">
                <a:latin typeface="+mj-lt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3F52780-FA0D-4320-A522-DA0309D5E45A}"/>
                </a:ext>
              </a:extLst>
            </p:cNvPr>
            <p:cNvSpPr txBox="1"/>
            <p:nvPr/>
          </p:nvSpPr>
          <p:spPr>
            <a:xfrm>
              <a:off x="4383740" y="3667932"/>
              <a:ext cx="267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+mj-lt"/>
                </a:rPr>
                <a:t>B</a:t>
              </a:r>
              <a:endParaRPr lang="es-EC" sz="1400" dirty="0">
                <a:latin typeface="+mj-lt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CEC6B49-B7D4-4092-B3C1-81A43CB2052C}"/>
                </a:ext>
              </a:extLst>
            </p:cNvPr>
            <p:cNvSpPr txBox="1"/>
            <p:nvPr/>
          </p:nvSpPr>
          <p:spPr>
            <a:xfrm>
              <a:off x="4383740" y="5699917"/>
              <a:ext cx="267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+mj-lt"/>
                </a:rPr>
                <a:t>C</a:t>
              </a:r>
              <a:endParaRPr lang="es-EC" sz="1400" dirty="0">
                <a:latin typeface="+mj-lt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05A80093-B287-4BF7-9223-A3A274EF8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401" y="1797833"/>
            <a:ext cx="5319372" cy="3206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C7984EF-C912-4CDB-9C59-140F1790538B}"/>
              </a:ext>
            </a:extLst>
          </p:cNvPr>
          <p:cNvSpPr txBox="1"/>
          <p:nvPr/>
        </p:nvSpPr>
        <p:spPr>
          <a:xfrm>
            <a:off x="7017951" y="648788"/>
            <a:ext cx="350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6"/>
                </a:solidFill>
                <a:latin typeface="+mj-lt"/>
              </a:rPr>
              <a:t>O</a:t>
            </a:r>
            <a:r>
              <a:rPr lang="es-EC" sz="2000" dirty="0">
                <a:solidFill>
                  <a:schemeClr val="accent6"/>
                </a:solidFill>
                <a:latin typeface="+mj-lt"/>
              </a:rPr>
              <a:t>rigen e importancia del cultivo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F781CA4-2EA4-4BD6-8B6C-3280A0EACC83}"/>
              </a:ext>
            </a:extLst>
          </p:cNvPr>
          <p:cNvSpPr txBox="1"/>
          <p:nvPr/>
        </p:nvSpPr>
        <p:spPr>
          <a:xfrm>
            <a:off x="612332" y="1271848"/>
            <a:ext cx="432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Figura 1. </a:t>
            </a:r>
            <a:r>
              <a:rPr lang="es-MX" sz="1600" dirty="0">
                <a:latin typeface="+mj-lt"/>
              </a:rPr>
              <a:t>Partes del árbol de aguacate.</a:t>
            </a:r>
            <a:endParaRPr lang="es-EC" sz="1600" dirty="0">
              <a:latin typeface="+mj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3657DFB-C6A2-40CD-9215-DAE880F7D9EA}"/>
              </a:ext>
            </a:extLst>
          </p:cNvPr>
          <p:cNvSpPr txBox="1"/>
          <p:nvPr/>
        </p:nvSpPr>
        <p:spPr>
          <a:xfrm>
            <a:off x="6069586" y="1181055"/>
            <a:ext cx="533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+mj-lt"/>
              </a:rPr>
              <a:t>Figura 2. </a:t>
            </a:r>
            <a:r>
              <a:rPr lang="es-MX" sz="1600" dirty="0">
                <a:latin typeface="+mj-lt"/>
              </a:rPr>
              <a:t>Centros de origen del cultivo de </a:t>
            </a:r>
            <a:r>
              <a:rPr lang="es-MX" sz="1600" i="1" dirty="0">
                <a:latin typeface="+mj-lt"/>
              </a:rPr>
              <a:t>Persea americana </a:t>
            </a:r>
            <a:r>
              <a:rPr lang="es-MX" sz="1600" dirty="0">
                <a:latin typeface="+mj-lt"/>
              </a:rPr>
              <a:t>Mill</a:t>
            </a:r>
            <a:r>
              <a:rPr lang="es-MX" sz="1600" b="1" dirty="0">
                <a:latin typeface="+mj-lt"/>
              </a:rPr>
              <a:t>. </a:t>
            </a:r>
            <a:endParaRPr lang="es-EC" sz="1600" dirty="0">
              <a:latin typeface="+mj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EA1482D-B8D6-42C6-BDFF-4F2ADF858ADC}"/>
              </a:ext>
            </a:extLst>
          </p:cNvPr>
          <p:cNvSpPr txBox="1"/>
          <p:nvPr/>
        </p:nvSpPr>
        <p:spPr>
          <a:xfrm>
            <a:off x="703374" y="5925541"/>
            <a:ext cx="4328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A: </a:t>
            </a:r>
            <a:r>
              <a:rPr lang="es-MX" sz="1200" dirty="0">
                <a:latin typeface="+mj-lt"/>
              </a:rPr>
              <a:t>Hojas ; </a:t>
            </a:r>
            <a:r>
              <a:rPr lang="es-MX" sz="1200" b="1" dirty="0">
                <a:latin typeface="+mj-lt"/>
              </a:rPr>
              <a:t>B: </a:t>
            </a:r>
            <a:r>
              <a:rPr lang="es-MX" sz="1200" dirty="0">
                <a:latin typeface="+mj-lt"/>
              </a:rPr>
              <a:t>Fruto ; </a:t>
            </a:r>
            <a:r>
              <a:rPr lang="es-MX" sz="1200" b="1" dirty="0">
                <a:latin typeface="+mj-lt"/>
              </a:rPr>
              <a:t>C: </a:t>
            </a:r>
            <a:r>
              <a:rPr lang="es-MX" sz="1200" dirty="0">
                <a:latin typeface="+mj-lt"/>
              </a:rPr>
              <a:t>Raíz</a:t>
            </a:r>
            <a:endParaRPr lang="es-EC" sz="1200" b="1" dirty="0"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307518-816F-4D40-AF08-5D04C927B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577700"/>
              </p:ext>
            </p:extLst>
          </p:nvPr>
        </p:nvGraphicFramePr>
        <p:xfrm>
          <a:off x="6108401" y="4601547"/>
          <a:ext cx="5319372" cy="183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4" name="Imagen 23">
            <a:extLst>
              <a:ext uri="{FF2B5EF4-FFF2-40B4-BE49-F238E27FC236}">
                <a16:creationId xmlns:a16="http://schemas.microsoft.com/office/drawing/2014/main" id="{65BE4706-D87D-4B36-905E-02AB58E2E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42408A2-BC8E-4A21-9212-44519B85F73F}"/>
              </a:ext>
            </a:extLst>
          </p:cNvPr>
          <p:cNvSpPr txBox="1"/>
          <p:nvPr/>
        </p:nvSpPr>
        <p:spPr>
          <a:xfrm>
            <a:off x="281337" y="6411376"/>
            <a:ext cx="61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 dirty="0" err="1">
                <a:solidFill>
                  <a:srgbClr val="000000"/>
                </a:solidFill>
                <a:latin typeface="+mj-lt"/>
              </a:rPr>
              <a:t>Amórtegui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fr-FR" sz="1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+mj-lt"/>
              </a:rPr>
              <a:t>2001); Pérez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+mj-lt"/>
              </a:rPr>
              <a:t>. (2015) ; Garcia (1975)</a:t>
            </a:r>
            <a:endParaRPr lang="es-EC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466576"/>
      </p:ext>
    </p:extLst>
  </p:cSld>
  <p:clrMapOvr>
    <a:masterClrMapping/>
  </p:clrMapOvr>
  <p:transition spd="med" advTm="80667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EE77976-8E8A-44CF-8B6D-FF588BCBA221}"/>
              </a:ext>
            </a:extLst>
          </p:cNvPr>
          <p:cNvSpPr txBox="1"/>
          <p:nvPr/>
        </p:nvSpPr>
        <p:spPr>
          <a:xfrm>
            <a:off x="7061138" y="723028"/>
            <a:ext cx="246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accent6"/>
                </a:solidFill>
                <a:latin typeface="+mj-lt"/>
              </a:rPr>
              <a:t>Variedades del cultivo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F33CC0-AF03-4821-A1DF-76AC25240BB4}"/>
              </a:ext>
            </a:extLst>
          </p:cNvPr>
          <p:cNvSpPr txBox="1"/>
          <p:nvPr/>
        </p:nvSpPr>
        <p:spPr>
          <a:xfrm>
            <a:off x="4524378" y="0"/>
            <a:ext cx="31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chemeClr val="accent6"/>
                </a:solidFill>
                <a:latin typeface="+mj-lt"/>
              </a:rPr>
              <a:t>P</a:t>
            </a:r>
            <a:r>
              <a:rPr lang="es-EC" sz="2400" i="1" dirty="0">
                <a:solidFill>
                  <a:schemeClr val="accent6"/>
                </a:solidFill>
                <a:latin typeface="+mj-lt"/>
              </a:rPr>
              <a:t>ersea americana </a:t>
            </a:r>
            <a:r>
              <a:rPr lang="es-EC" sz="2400" dirty="0">
                <a:solidFill>
                  <a:schemeClr val="accent6"/>
                </a:solidFill>
                <a:latin typeface="+mj-lt"/>
              </a:rPr>
              <a:t>Mill</a:t>
            </a:r>
            <a:r>
              <a:rPr lang="es-EC" sz="2400" i="1" dirty="0">
                <a:solidFill>
                  <a:schemeClr val="accent6"/>
                </a:solidFill>
                <a:latin typeface="+mj-lt"/>
              </a:rPr>
              <a:t>.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DC21E5-1346-4545-B2D6-19D69D3DEF3D}"/>
              </a:ext>
            </a:extLst>
          </p:cNvPr>
          <p:cNvSpPr txBox="1"/>
          <p:nvPr/>
        </p:nvSpPr>
        <p:spPr>
          <a:xfrm>
            <a:off x="1736948" y="697678"/>
            <a:ext cx="236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6"/>
                </a:solidFill>
                <a:latin typeface="+mj-lt"/>
              </a:rPr>
              <a:t>I</a:t>
            </a:r>
            <a:r>
              <a:rPr lang="es-EC" sz="2000" dirty="0">
                <a:solidFill>
                  <a:schemeClr val="accent6"/>
                </a:solidFill>
                <a:latin typeface="+mj-lt"/>
              </a:rPr>
              <a:t>nformación genética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D3B8F4-856C-4341-BB30-5FE2688F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81" y="2153266"/>
            <a:ext cx="5715000" cy="375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878934-1752-4DEA-BA11-88A0499BC921}"/>
              </a:ext>
            </a:extLst>
          </p:cNvPr>
          <p:cNvSpPr/>
          <p:nvPr/>
        </p:nvSpPr>
        <p:spPr>
          <a:xfrm>
            <a:off x="5406681" y="2147839"/>
            <a:ext cx="1930400" cy="375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0D9A7C-A1A2-4CA3-879E-E132C9FA4B53}"/>
              </a:ext>
            </a:extLst>
          </p:cNvPr>
          <p:cNvSpPr txBox="1"/>
          <p:nvPr/>
        </p:nvSpPr>
        <p:spPr>
          <a:xfrm>
            <a:off x="1070319" y="1347039"/>
            <a:ext cx="3643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La secuenciación de su genoma se realizó desde el 2012 hasta el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Tiene un cariotipo 2n = 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Existen reportes de poliploidía.</a:t>
            </a:r>
            <a:endParaRPr lang="es-EC" sz="1400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A8DED-5950-44A0-8FA5-0B83866D4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10" y="2550397"/>
            <a:ext cx="3354549" cy="3354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B4CE8BA-D015-4E84-80A5-A408620B3ACD}"/>
              </a:ext>
            </a:extLst>
          </p:cNvPr>
          <p:cNvSpPr txBox="1"/>
          <p:nvPr/>
        </p:nvSpPr>
        <p:spPr>
          <a:xfrm>
            <a:off x="5263052" y="1468925"/>
            <a:ext cx="6064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Figura 3. </a:t>
            </a:r>
            <a:r>
              <a:rPr lang="es-MX" sz="1600" dirty="0">
                <a:latin typeface="+mj-lt"/>
              </a:rPr>
              <a:t>Principales variedades de aguacate consumidas en el mundo.</a:t>
            </a:r>
            <a:endParaRPr lang="es-EC" sz="1600" dirty="0">
              <a:latin typeface="+mj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EC746C-8A82-42F1-A6E2-11C9BB5B1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369AE2D-0746-41ED-9083-777A860C5FFE}"/>
              </a:ext>
            </a:extLst>
          </p:cNvPr>
          <p:cNvSpPr txBox="1"/>
          <p:nvPr/>
        </p:nvSpPr>
        <p:spPr>
          <a:xfrm>
            <a:off x="272277" y="6441713"/>
            <a:ext cx="6154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Montoya </a:t>
            </a:r>
            <a:r>
              <a:rPr lang="es-EC" sz="1400" b="0" i="1" u="none" strike="noStrike" baseline="0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. (2018); Galindo </a:t>
            </a:r>
            <a:r>
              <a:rPr lang="es-EC" sz="1400" b="0" i="1" u="none" strike="noStrike" baseline="0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s-EC" sz="1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2007); 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+mj-lt"/>
              </a:rPr>
              <a:t>Lahav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s-EC" sz="1400" b="0" i="0" u="none" strike="noStrike" baseline="0" dirty="0" err="1">
                <a:solidFill>
                  <a:srgbClr val="000000"/>
                </a:solidFill>
                <a:latin typeface="+mj-lt"/>
              </a:rPr>
              <a:t>Lavi</a:t>
            </a:r>
            <a:r>
              <a:rPr lang="es-EC" sz="1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+mj-lt"/>
              </a:rPr>
              <a:t>2009) </a:t>
            </a:r>
            <a:endParaRPr lang="es-EC" sz="1400" dirty="0">
              <a:latin typeface="+mj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8D55A4E-618A-4069-982E-EEE0721ABF89}"/>
              </a:ext>
            </a:extLst>
          </p:cNvPr>
          <p:cNvSpPr txBox="1"/>
          <p:nvPr/>
        </p:nvSpPr>
        <p:spPr>
          <a:xfrm>
            <a:off x="0" y="0"/>
            <a:ext cx="20820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</a:rPr>
              <a:t>Introducción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93156"/>
      </p:ext>
    </p:extLst>
  </p:cSld>
  <p:clrMapOvr>
    <a:masterClrMapping/>
  </p:clrMapOvr>
  <p:transition spd="med" advTm="503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C7984EF-C912-4CDB-9C59-140F1790538B}"/>
              </a:ext>
            </a:extLst>
          </p:cNvPr>
          <p:cNvSpPr txBox="1"/>
          <p:nvPr/>
        </p:nvSpPr>
        <p:spPr>
          <a:xfrm>
            <a:off x="3825743" y="62656"/>
            <a:ext cx="699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accent6"/>
                </a:solidFill>
                <a:latin typeface="+mj-lt"/>
              </a:rPr>
              <a:t>Principales países productores del cultivo </a:t>
            </a:r>
            <a:r>
              <a:rPr lang="es-MX" sz="2000" i="1" dirty="0">
                <a:solidFill>
                  <a:schemeClr val="accent6"/>
                </a:solidFill>
                <a:latin typeface="+mj-lt"/>
              </a:rPr>
              <a:t>Persea americana </a:t>
            </a:r>
            <a:r>
              <a:rPr lang="es-MX" sz="2000" dirty="0">
                <a:solidFill>
                  <a:schemeClr val="accent6"/>
                </a:solidFill>
                <a:latin typeface="+mj-lt"/>
              </a:rPr>
              <a:t>Mill </a:t>
            </a:r>
            <a:endParaRPr lang="es-EC" sz="2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4B27AC-65D0-45BD-BBFC-562F87B86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" t="2044" r="-1" b="-2044"/>
          <a:stretch/>
        </p:blipFill>
        <p:spPr>
          <a:xfrm>
            <a:off x="295054" y="1977127"/>
            <a:ext cx="6223118" cy="413037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1FD2BAE-864F-417F-9093-612C5CBEAD8D}"/>
              </a:ext>
            </a:extLst>
          </p:cNvPr>
          <p:cNvSpPr txBox="1"/>
          <p:nvPr/>
        </p:nvSpPr>
        <p:spPr>
          <a:xfrm>
            <a:off x="252850" y="6452739"/>
            <a:ext cx="432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+mj-lt"/>
              </a:rPr>
              <a:t>Big Atlas (2021) </a:t>
            </a:r>
            <a:endParaRPr lang="es-EC" sz="1400" dirty="0"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00B905-769E-44D6-BAED-5A796251C23A}"/>
              </a:ext>
            </a:extLst>
          </p:cNvPr>
          <p:cNvSpPr txBox="1"/>
          <p:nvPr/>
        </p:nvSpPr>
        <p:spPr>
          <a:xfrm>
            <a:off x="6496932" y="3575250"/>
            <a:ext cx="3629465" cy="61138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+mj-lt"/>
              </a:rPr>
              <a:t>Principal exportador a nivel mundial </a:t>
            </a:r>
            <a:endParaRPr lang="es-EC" sz="1400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8D323C-0761-4991-801C-F21E73E0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365" y="3429000"/>
            <a:ext cx="1585765" cy="903886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6DCE5819-D09C-4E4C-97FA-E42729BD2BD4}"/>
              </a:ext>
            </a:extLst>
          </p:cNvPr>
          <p:cNvSpPr txBox="1"/>
          <p:nvPr/>
        </p:nvSpPr>
        <p:spPr>
          <a:xfrm>
            <a:off x="295054" y="1097675"/>
            <a:ext cx="480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Figura 4. </a:t>
            </a:r>
            <a:r>
              <a:rPr lang="es-MX" sz="1600" dirty="0">
                <a:latin typeface="+mj-lt"/>
              </a:rPr>
              <a:t>Principales países productores de aguacate.</a:t>
            </a:r>
            <a:endParaRPr lang="es-EC" sz="1600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4A8396-962E-4C0B-87C1-F867B0BA1D21}"/>
              </a:ext>
            </a:extLst>
          </p:cNvPr>
          <p:cNvSpPr txBox="1"/>
          <p:nvPr/>
        </p:nvSpPr>
        <p:spPr>
          <a:xfrm>
            <a:off x="4524378" y="0"/>
            <a:ext cx="31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dirty="0">
                <a:solidFill>
                  <a:schemeClr val="accent6"/>
                </a:solidFill>
                <a:latin typeface="+mj-lt"/>
              </a:rPr>
              <a:t>.</a:t>
            </a:r>
            <a:endParaRPr lang="es-EC" sz="2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2CF9E61-7C04-49EF-A809-617D15FF8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2CA3FC-FAB7-4E6D-9CEB-C977E2522C3C}"/>
              </a:ext>
            </a:extLst>
          </p:cNvPr>
          <p:cNvSpPr txBox="1"/>
          <p:nvPr/>
        </p:nvSpPr>
        <p:spPr>
          <a:xfrm>
            <a:off x="0" y="0"/>
            <a:ext cx="20820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95434402"/>
      </p:ext>
    </p:extLst>
  </p:cSld>
  <p:clrMapOvr>
    <a:masterClrMapping/>
  </p:clrMapOvr>
  <p:transition spd="med" advTm="23137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DFC15F0-804B-4906-A2CB-3674FC5E2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25847"/>
              </p:ext>
            </p:extLst>
          </p:nvPr>
        </p:nvGraphicFramePr>
        <p:xfrm>
          <a:off x="6844866" y="1469750"/>
          <a:ext cx="4809137" cy="402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8BAC39D-EED0-4B17-9699-4CFFD06A0A18}"/>
              </a:ext>
            </a:extLst>
          </p:cNvPr>
          <p:cNvSpPr txBox="1"/>
          <p:nvPr/>
        </p:nvSpPr>
        <p:spPr>
          <a:xfrm>
            <a:off x="1026054" y="1123575"/>
            <a:ext cx="480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Figura 5. </a:t>
            </a:r>
            <a:r>
              <a:rPr lang="es-MX" sz="1600" dirty="0">
                <a:latin typeface="+mj-lt"/>
              </a:rPr>
              <a:t>Principales zonas de cultivo de aguacate en el Ecuador</a:t>
            </a:r>
            <a:endParaRPr lang="es-EC" sz="1600" dirty="0">
              <a:latin typeface="+mj-lt"/>
            </a:endParaRPr>
          </a:p>
        </p:txBody>
      </p:sp>
      <p:pic>
        <p:nvPicPr>
          <p:cNvPr id="5122" name="Picture 2" descr="Ministerio de Agricultura y Ganadería on Twitter: &amp;quot;El aguacate se cultiva  en los valles interandinos de #Ecuador, desde los 1800 a 2500 metros sobre  el nivel del mar, a temperatura promedio de">
            <a:extLst>
              <a:ext uri="{FF2B5EF4-FFF2-40B4-BE49-F238E27FC236}">
                <a16:creationId xmlns:a16="http://schemas.microsoft.com/office/drawing/2014/main" id="{07F6577C-E124-4634-8D60-418F3DBC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7" y="1721999"/>
            <a:ext cx="4809137" cy="4027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7D7576-1985-4319-9D23-E920B4972FE7}"/>
              </a:ext>
            </a:extLst>
          </p:cNvPr>
          <p:cNvSpPr txBox="1"/>
          <p:nvPr/>
        </p:nvSpPr>
        <p:spPr>
          <a:xfrm>
            <a:off x="3537066" y="48107"/>
            <a:ext cx="66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6"/>
                </a:solidFill>
                <a:latin typeface="+mj-lt"/>
              </a:rPr>
              <a:t>Importancia económica del cultivo de aguacate en el Ecuador</a:t>
            </a:r>
            <a:endParaRPr lang="es-EC" sz="2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047AC41-3153-416E-AFAB-685265962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1B4638-EEAC-46D8-8681-59FDD9A389FC}"/>
              </a:ext>
            </a:extLst>
          </p:cNvPr>
          <p:cNvSpPr txBox="1"/>
          <p:nvPr/>
        </p:nvSpPr>
        <p:spPr>
          <a:xfrm>
            <a:off x="252333" y="6449503"/>
            <a:ext cx="7344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 de Información Pública Agropecuaria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2021) ; Corporación Financiera Nacional (2020)</a:t>
            </a:r>
            <a:endParaRPr lang="es-EC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3A7F2-6B13-4FFD-9BB4-0700656E7192}"/>
              </a:ext>
            </a:extLst>
          </p:cNvPr>
          <p:cNvSpPr txBox="1"/>
          <p:nvPr/>
        </p:nvSpPr>
        <p:spPr>
          <a:xfrm>
            <a:off x="0" y="0"/>
            <a:ext cx="20820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3616718623"/>
      </p:ext>
    </p:extLst>
  </p:cSld>
  <p:clrMapOvr>
    <a:masterClrMapping/>
  </p:clrMapOvr>
  <p:transition spd="med" advTm="73832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84D23A2-6C10-4077-BC96-B98660E96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764261"/>
              </p:ext>
            </p:extLst>
          </p:nvPr>
        </p:nvGraphicFramePr>
        <p:xfrm>
          <a:off x="5722076" y="1581660"/>
          <a:ext cx="6092907" cy="369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2C7984EF-C912-4CDB-9C59-140F1790538B}"/>
              </a:ext>
            </a:extLst>
          </p:cNvPr>
          <p:cNvSpPr txBox="1"/>
          <p:nvPr/>
        </p:nvSpPr>
        <p:spPr>
          <a:xfrm>
            <a:off x="3144638" y="17329"/>
            <a:ext cx="590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Diversidad genética y Bancos de germoplasma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rgbClr val="0989B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382BF5-E7C3-45B3-90E0-8FCF9B4D9B6F}"/>
              </a:ext>
            </a:extLst>
          </p:cNvPr>
          <p:cNvSpPr txBox="1"/>
          <p:nvPr/>
        </p:nvSpPr>
        <p:spPr>
          <a:xfrm>
            <a:off x="1010092" y="1269187"/>
            <a:ext cx="491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Figura 6. </a:t>
            </a:r>
            <a:r>
              <a:rPr lang="es-MX" sz="1600" dirty="0">
                <a:latin typeface="+mj-lt"/>
              </a:rPr>
              <a:t>Banco de germoplasma de </a:t>
            </a:r>
            <a:r>
              <a:rPr lang="es-MX" sz="1600" i="1" dirty="0">
                <a:latin typeface="+mj-lt"/>
              </a:rPr>
              <a:t>Persea americana </a:t>
            </a:r>
            <a:r>
              <a:rPr lang="es-MX" sz="1600" dirty="0">
                <a:latin typeface="+mj-lt"/>
              </a:rPr>
              <a:t>Mill de la Estación Tropical Pichilingue INIAP.</a:t>
            </a:r>
            <a:endParaRPr lang="es-EC" sz="1600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31183B-3C57-440D-BCFC-B1BE53FAECD8}"/>
              </a:ext>
            </a:extLst>
          </p:cNvPr>
          <p:cNvSpPr txBox="1"/>
          <p:nvPr/>
        </p:nvSpPr>
        <p:spPr>
          <a:xfrm>
            <a:off x="8768529" y="2551837"/>
            <a:ext cx="2555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Identificar genotipos diversos.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Selección de fenotipos o genotipos superiores.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Liberar variedades.</a:t>
            </a:r>
            <a:endParaRPr lang="es-EC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C64D32-043A-4527-A826-E9BC58AD5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118" y="5924888"/>
            <a:ext cx="2987299" cy="7011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2CBBDB-A8CF-47D9-B869-9EE79BCE35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/>
          <a:stretch/>
        </p:blipFill>
        <p:spPr>
          <a:xfrm>
            <a:off x="1010092" y="2216910"/>
            <a:ext cx="5230371" cy="3059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539B90-D17D-4E94-9F84-9066654698DD}"/>
              </a:ext>
            </a:extLst>
          </p:cNvPr>
          <p:cNvSpPr txBox="1"/>
          <p:nvPr/>
        </p:nvSpPr>
        <p:spPr>
          <a:xfrm>
            <a:off x="236365" y="6435278"/>
            <a:ext cx="61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Govindaraj</a:t>
            </a:r>
            <a:r>
              <a:rPr lang="es-EC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et al. (2015 )</a:t>
            </a:r>
            <a:endParaRPr lang="es-EC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1754F6-CB7A-4F41-B642-F76A96CCC942}"/>
              </a:ext>
            </a:extLst>
          </p:cNvPr>
          <p:cNvSpPr txBox="1"/>
          <p:nvPr/>
        </p:nvSpPr>
        <p:spPr>
          <a:xfrm>
            <a:off x="0" y="0"/>
            <a:ext cx="20820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+mj-lt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3342457108"/>
      </p:ext>
    </p:extLst>
  </p:cSld>
  <p:clrMapOvr>
    <a:masterClrMapping/>
  </p:clrMapOvr>
  <p:transition spd="med" advTm="63031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EF679B-AF41-46D9-8F9C-B6F688232AF4}"/>
              </a:ext>
            </a:extLst>
          </p:cNvPr>
          <p:cNvSpPr txBox="1"/>
          <p:nvPr/>
        </p:nvSpPr>
        <p:spPr>
          <a:xfrm>
            <a:off x="54978" y="104775"/>
            <a:ext cx="12082044" cy="33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diversidad genética de la colección de aguacate (</a:t>
            </a:r>
            <a:r>
              <a:rPr lang="es-EC" sz="15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Persea americana </a:t>
            </a:r>
            <a:r>
              <a:rPr lang="es-EC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Mill.)  del banco de germoplasma de la EET Pichilingue INIAP</a:t>
            </a:r>
            <a:endParaRPr lang="es-EC" sz="15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5C5C8-7B3C-433A-A600-B176AEBA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61D56E3E-076A-4D0F-BEF2-9A475E7A8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825026"/>
              </p:ext>
            </p:extLst>
          </p:nvPr>
        </p:nvGraphicFramePr>
        <p:xfrm>
          <a:off x="1315278" y="1025526"/>
          <a:ext cx="9561444" cy="48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658E0D6-B585-4AFD-9756-9DE033ABD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44210"/>
      </p:ext>
    </p:extLst>
  </p:cSld>
  <p:clrMapOvr>
    <a:masterClrMapping/>
  </p:clrMapOvr>
  <p:transition spd="med" advTm="333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 ideas de Pinturas | pinturas, dibujos, película madagascar">
            <a:extLst>
              <a:ext uri="{FF2B5EF4-FFF2-40B4-BE49-F238E27FC236}">
                <a16:creationId xmlns:a16="http://schemas.microsoft.com/office/drawing/2014/main" id="{2F59185E-1193-4CE9-B266-202E21FE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440">
            <a:off x="8877200" y="737764"/>
            <a:ext cx="2034437" cy="23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3147" y="2575063"/>
            <a:ext cx="9345706" cy="1707874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>
                <a:solidFill>
                  <a:schemeClr val="accent1"/>
                </a:solidFill>
                <a:latin typeface="+mj-lt"/>
              </a:rPr>
              <a:t>Objetivo General</a:t>
            </a:r>
          </a:p>
          <a:p>
            <a:pPr marL="0" indent="0" algn="ctr">
              <a:buNone/>
            </a:pPr>
            <a:endParaRPr lang="es-EC" sz="2800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Analizar la diversidad genética de la colección de aguacate (</a:t>
            </a:r>
            <a:r>
              <a:rPr lang="es-EC" sz="2000" b="0" i="1" u="none" strike="noStrike" baseline="0" dirty="0">
                <a:solidFill>
                  <a:srgbClr val="000000"/>
                </a:solidFill>
                <a:latin typeface="+mj-lt"/>
              </a:rPr>
              <a:t>Persea americana </a:t>
            </a:r>
            <a:r>
              <a:rPr lang="es-EC" sz="2000" b="0" i="0" u="none" strike="noStrike" baseline="0" dirty="0">
                <a:solidFill>
                  <a:srgbClr val="000000"/>
                </a:solidFill>
                <a:latin typeface="+mj-lt"/>
              </a:rPr>
              <a:t>Mill.) del banco de germoplasma de la Estación Experimental Tropical Pichilingue INIAP </a:t>
            </a:r>
            <a:r>
              <a:rPr lang="es-EC" sz="2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>
              <a:buNone/>
            </a:pPr>
            <a:endParaRPr lang="es-EC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sz="2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s-EC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3C64B1-4C04-4078-B9C5-0160E8B8E9FA}"/>
              </a:ext>
            </a:extLst>
          </p:cNvPr>
          <p:cNvSpPr txBox="1"/>
          <p:nvPr/>
        </p:nvSpPr>
        <p:spPr>
          <a:xfrm>
            <a:off x="0" y="-13449"/>
            <a:ext cx="1575582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Objetivos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DF31C4-D8E0-4888-B012-94A9F1D6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64" y="5976418"/>
            <a:ext cx="2983736" cy="6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7197"/>
      </p:ext>
    </p:extLst>
  </p:cSld>
  <p:clrMapOvr>
    <a:masterClrMapping/>
  </p:clrMapOvr>
  <p:transition spd="med" advTm="10682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|36|0.7|16.2|30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400" dirty="0">
            <a:effectLst/>
            <a:latin typeface="+mj-lt"/>
            <a:ea typeface="Times New Roman" panose="02020603050405020304" pitchFamily="18" charset="0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17265</TotalTime>
  <Words>1828</Words>
  <Application>Microsoft Office PowerPoint</Application>
  <PresentationFormat>Panorámica</PresentationFormat>
  <Paragraphs>326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1_Tema de Office</vt:lpstr>
      <vt:lpstr>Diseño predeterminado</vt:lpstr>
      <vt:lpstr>CorelDRAW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Eskarle Albuja</cp:lastModifiedBy>
  <cp:revision>84</cp:revision>
  <dcterms:created xsi:type="dcterms:W3CDTF">2020-11-30T01:03:37Z</dcterms:created>
  <dcterms:modified xsi:type="dcterms:W3CDTF">2022-02-15T18:02:19Z</dcterms:modified>
</cp:coreProperties>
</file>