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13">
  <p:sldMasterIdLst>
    <p:sldMasterId id="2147483648" r:id="rId1"/>
    <p:sldMasterId id="2147483650" r:id="rId2"/>
  </p:sldMasterIdLst>
  <p:notesMasterIdLst>
    <p:notesMasterId r:id="rId56"/>
  </p:notesMasterIdLst>
  <p:sldIdLst>
    <p:sldId id="256" r:id="rId3"/>
    <p:sldId id="451" r:id="rId4"/>
    <p:sldId id="448" r:id="rId5"/>
    <p:sldId id="449" r:id="rId6"/>
    <p:sldId id="450" r:id="rId7"/>
    <p:sldId id="426" r:id="rId8"/>
    <p:sldId id="427" r:id="rId9"/>
    <p:sldId id="452" r:id="rId10"/>
    <p:sldId id="431" r:id="rId11"/>
    <p:sldId id="433" r:id="rId12"/>
    <p:sldId id="480" r:id="rId13"/>
    <p:sldId id="501" r:id="rId14"/>
    <p:sldId id="484" r:id="rId15"/>
    <p:sldId id="441" r:id="rId16"/>
    <p:sldId id="438" r:id="rId17"/>
    <p:sldId id="430" r:id="rId18"/>
    <p:sldId id="474" r:id="rId19"/>
    <p:sldId id="504" r:id="rId20"/>
    <p:sldId id="505" r:id="rId21"/>
    <p:sldId id="482" r:id="rId22"/>
    <p:sldId id="485" r:id="rId23"/>
    <p:sldId id="486" r:id="rId24"/>
    <p:sldId id="487" r:id="rId25"/>
    <p:sldId id="481" r:id="rId26"/>
    <p:sldId id="506" r:id="rId27"/>
    <p:sldId id="502" r:id="rId28"/>
    <p:sldId id="503" r:id="rId29"/>
    <p:sldId id="508" r:id="rId30"/>
    <p:sldId id="439" r:id="rId31"/>
    <p:sldId id="467" r:id="rId32"/>
    <p:sldId id="471" r:id="rId33"/>
    <p:sldId id="469" r:id="rId34"/>
    <p:sldId id="440" r:id="rId35"/>
    <p:sldId id="443" r:id="rId36"/>
    <p:sldId id="444" r:id="rId37"/>
    <p:sldId id="445" r:id="rId38"/>
    <p:sldId id="446" r:id="rId39"/>
    <p:sldId id="483" r:id="rId40"/>
    <p:sldId id="472" r:id="rId41"/>
    <p:sldId id="258" r:id="rId42"/>
    <p:sldId id="473" r:id="rId43"/>
    <p:sldId id="479" r:id="rId44"/>
    <p:sldId id="477" r:id="rId45"/>
    <p:sldId id="499" r:id="rId46"/>
    <p:sldId id="478" r:id="rId47"/>
    <p:sldId id="498" r:id="rId48"/>
    <p:sldId id="507" r:id="rId49"/>
    <p:sldId id="476" r:id="rId50"/>
    <p:sldId id="261" r:id="rId51"/>
    <p:sldId id="262" r:id="rId52"/>
    <p:sldId id="437" r:id="rId53"/>
    <p:sldId id="464" r:id="rId54"/>
    <p:sldId id="447" r:id="rId5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4" roundtripDataSignature="AMtx7mgB4n1qzl0y4tBznLjSvcuieCZR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D7B0E8"/>
    <a:srgbClr val="FF99CC"/>
    <a:srgbClr val="E8D6B6"/>
    <a:srgbClr val="80D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8750" autoAdjust="0"/>
  </p:normalViewPr>
  <p:slideViewPr>
    <p:cSldViewPr snapToGrid="0">
      <p:cViewPr varScale="1">
        <p:scale>
          <a:sx n="76" d="100"/>
          <a:sy n="76" d="100"/>
        </p:scale>
        <p:origin x="160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84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CEF2E-842D-4B53-9808-754B5DC5135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5DA9040-969C-4BA6-B4D3-BB7FC7B0C82C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2AC85E68-8402-48E9-869E-3AD47A8657C4}" type="parTrans" cxnId="{988C16C8-173F-48EF-AD0B-C36927AF7BC3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D4FF9-7F1B-4323-AC06-299B7FC35689}" type="sibTrans" cxnId="{988C16C8-173F-48EF-AD0B-C36927AF7BC3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B897A-E89B-4CDF-A7C5-4B2D5494CC7F}">
      <dgm:prSet phldrT="[Texto]" custT="1"/>
      <dgm:spPr/>
      <dgm:t>
        <a:bodyPr/>
        <a:lstStyle/>
        <a:p>
          <a:pPr>
            <a:buNone/>
          </a:pP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ANTECEDENTES</a:t>
          </a:r>
        </a:p>
      </dgm:t>
    </dgm:pt>
    <dgm:pt modelId="{810CABE1-F785-4B01-8035-61C3C0008AD9}" type="parTrans" cxnId="{B573C39C-3404-43C5-ADCC-DF720DD8797D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94541-CEBB-4504-8D00-64BB71F9969A}" type="sibTrans" cxnId="{B573C39C-3404-43C5-ADCC-DF720DD8797D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12F41-8CDC-4BF8-9CB0-A797F059EA0E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4CB3D51A-6EC5-48F9-B4AE-CAA91E9C26AD}" type="parTrans" cxnId="{1E43ACD4-E90F-4556-8E2B-5AEE5245C109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7CF62-01B1-4971-A7E4-3D644C7D2643}" type="sibTrans" cxnId="{1E43ACD4-E90F-4556-8E2B-5AEE5245C109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CC172-AB2E-4E41-928C-AA5D13C0601D}">
      <dgm:prSet phldrT="[Texto]" custT="1"/>
      <dgm:spPr/>
      <dgm:t>
        <a:bodyPr/>
        <a:lstStyle/>
        <a:p>
          <a:pPr>
            <a:buNone/>
          </a:pP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PLANTEAMIENTO DEL PROBLEMA Y OBJETIVOS</a:t>
          </a:r>
        </a:p>
      </dgm:t>
    </dgm:pt>
    <dgm:pt modelId="{012579B3-5B42-4EEB-832F-E245B6286B46}" type="parTrans" cxnId="{99DC0056-0CD6-422B-8584-792F179F8087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9584E-A055-4D8C-9A83-EA903FFC463F}" type="sibTrans" cxnId="{99DC0056-0CD6-422B-8584-792F179F8087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D9243-8091-4AD8-B9CE-BC512C7CB4BA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1A584529-1D46-4427-9A49-7E55C774F1A3}" type="parTrans" cxnId="{E66141FC-8C13-4EF5-ABDB-DC3A160F5B65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10DB0-2CFA-4BB0-A3AC-7A4F8A098B46}" type="sibTrans" cxnId="{E66141FC-8C13-4EF5-ABDB-DC3A160F5B65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A3E24-D5E7-4A7E-B442-795A218E338D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8B3FA0E6-4708-4E25-B9CE-0535EA0C4B59}" type="parTrans" cxnId="{A130D718-CB8C-4AFB-829F-288AB54A413A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E996A-CB15-4A5E-918B-6531469E880A}" type="sibTrans" cxnId="{A130D718-CB8C-4AFB-829F-288AB54A413A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CF632-7AE1-4FAE-A664-6A8AC14D775A}">
      <dgm:prSet phldrT="[Texto]" custT="1"/>
      <dgm:spPr/>
      <dgm:t>
        <a:bodyPr/>
        <a:lstStyle/>
        <a:p>
          <a:pPr>
            <a:buNone/>
          </a:pP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DESCRIPCIÓN DE LA LOCALIDAD</a:t>
          </a:r>
        </a:p>
      </dgm:t>
    </dgm:pt>
    <dgm:pt modelId="{80F47F59-E3E7-407C-93BD-F07C3162A64C}" type="parTrans" cxnId="{CBE9C7C1-B479-4915-A25C-413FF5A49E7F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A7891-1C67-420E-98C5-2ECA094CE1A1}" type="sibTrans" cxnId="{CBE9C7C1-B479-4915-A25C-413FF5A49E7F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3D843-3F81-4EDB-AC64-0D8F1F0763BF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5356A92E-E169-485C-85DE-B14F5CE18095}" type="parTrans" cxnId="{941D7154-A5B6-42AC-A150-EAEE806F732F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73D7D-A2BC-4091-BA29-08A6E21D0234}" type="sibTrans" cxnId="{941D7154-A5B6-42AC-A150-EAEE806F732F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7778A-F1D7-4CE7-BDA3-F2A92B2C4B73}">
      <dgm:prSet phldrT="[Texto]" custT="1"/>
      <dgm:spPr/>
      <dgm:t>
        <a:bodyPr/>
        <a:lstStyle/>
        <a:p>
          <a:pPr>
            <a:buNone/>
          </a:pP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ANALISIS DEL SISTEMA EXISTENTE EN LA JAAP SUMAK YAKU</a:t>
          </a:r>
        </a:p>
      </dgm:t>
    </dgm:pt>
    <dgm:pt modelId="{EFAC4E24-CA70-4CA8-BACD-DD48922C25AA}" type="parTrans" cxnId="{C189F599-0A5F-42A8-A3A7-702D827A67D6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5290E-605B-4E7C-A90D-B72A5BB18BF7}" type="sibTrans" cxnId="{C189F599-0A5F-42A8-A3A7-702D827A67D6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8DF36-0B02-4B44-ACF0-7FB39D67356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INTERCONEXION PESILLO – JAAP SUMAK YAKU</a:t>
          </a:r>
        </a:p>
      </dgm:t>
    </dgm:pt>
    <dgm:pt modelId="{6BF64696-F8E5-451E-B7AC-187B9B12D0F6}" type="parTrans" cxnId="{3E4377F0-EF72-4045-A280-0AEF27745E4C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ED404-3CE1-4EFB-89D1-23FC75A0A8C3}" type="sibTrans" cxnId="{3E4377F0-EF72-4045-A280-0AEF27745E4C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B2BF2-6F90-49DC-A029-A199285813D1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5013899C-2310-4F0F-A5DB-F6C3FBD3B413}" type="parTrans" cxnId="{422621F4-EF08-4436-886F-4E929E6D00C5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DBFEB-4373-4CB7-97FD-F04FC79D7F38}" type="sibTrans" cxnId="{422621F4-EF08-4436-886F-4E929E6D00C5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CD603-1E03-44BB-BB0A-E23A6951B304}">
      <dgm:prSet custT="1"/>
      <dgm:spPr/>
      <dgm:t>
        <a:bodyPr/>
        <a:lstStyle/>
        <a:p>
          <a:pPr>
            <a:buNone/>
          </a:pP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EVALUACION DE LOS RESULTADOS</a:t>
          </a:r>
        </a:p>
      </dgm:t>
    </dgm:pt>
    <dgm:pt modelId="{441636EA-28CF-4663-8388-952D84A00B35}" type="parTrans" cxnId="{E8E104ED-77F9-49C6-85B4-E87C3060D535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FA311-D5B0-478B-A6BF-76490F5031F6}" type="sibTrans" cxnId="{E8E104ED-77F9-49C6-85B4-E87C3060D535}">
      <dgm:prSet/>
      <dgm:spPr/>
      <dgm:t>
        <a:bodyPr/>
        <a:lstStyle/>
        <a:p>
          <a:endParaRPr lang="es-E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44C10-6F3E-438E-9D43-A893063144AA}">
      <dgm:prSet custT="1"/>
      <dgm:spPr/>
      <dgm:t>
        <a:bodyPr/>
        <a:lstStyle/>
        <a:p>
          <a:pPr>
            <a:buNone/>
          </a:pP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7 </a:t>
          </a:r>
        </a:p>
      </dgm:t>
    </dgm:pt>
    <dgm:pt modelId="{F13FE38B-FC4D-4A77-AD73-7FD2A93A8C49}" type="parTrans" cxnId="{572F5E93-488F-41F1-8F54-72A21E597C8F}">
      <dgm:prSet/>
      <dgm:spPr/>
      <dgm:t>
        <a:bodyPr/>
        <a:lstStyle/>
        <a:p>
          <a:endParaRPr lang="es-ES" sz="1400"/>
        </a:p>
      </dgm:t>
    </dgm:pt>
    <dgm:pt modelId="{13296480-0A11-4636-B139-D46857F2D6E8}" type="sibTrans" cxnId="{572F5E93-488F-41F1-8F54-72A21E597C8F}">
      <dgm:prSet/>
      <dgm:spPr/>
      <dgm:t>
        <a:bodyPr/>
        <a:lstStyle/>
        <a:p>
          <a:endParaRPr lang="es-ES" sz="1400"/>
        </a:p>
      </dgm:t>
    </dgm:pt>
    <dgm:pt modelId="{8F23C4C0-9731-4447-B517-C509A6AFC1E7}">
      <dgm:prSet custT="1"/>
      <dgm:spPr/>
      <dgm:t>
        <a:bodyPr/>
        <a:lstStyle/>
        <a:p>
          <a:pPr>
            <a:buNone/>
          </a:pP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</a:p>
      </dgm:t>
    </dgm:pt>
    <dgm:pt modelId="{1244663B-9988-46F9-9FBF-39138D4A7124}" type="parTrans" cxnId="{C00D8C17-3BB0-4A85-B693-D1ECF883163D}">
      <dgm:prSet/>
      <dgm:spPr/>
      <dgm:t>
        <a:bodyPr/>
        <a:lstStyle/>
        <a:p>
          <a:endParaRPr lang="es-ES" sz="1400"/>
        </a:p>
      </dgm:t>
    </dgm:pt>
    <dgm:pt modelId="{49A67721-8AD9-4850-85AD-F08E17435B79}" type="sibTrans" cxnId="{C00D8C17-3BB0-4A85-B693-D1ECF883163D}">
      <dgm:prSet/>
      <dgm:spPr/>
      <dgm:t>
        <a:bodyPr/>
        <a:lstStyle/>
        <a:p>
          <a:endParaRPr lang="es-ES" sz="1400"/>
        </a:p>
      </dgm:t>
    </dgm:pt>
    <dgm:pt modelId="{0531B38D-269F-4D65-A77F-2B5B99867B14}" type="pres">
      <dgm:prSet presAssocID="{500CEF2E-842D-4B53-9808-754B5DC51359}" presName="linearFlow" presStyleCnt="0">
        <dgm:presLayoutVars>
          <dgm:dir/>
          <dgm:animLvl val="lvl"/>
          <dgm:resizeHandles val="exact"/>
        </dgm:presLayoutVars>
      </dgm:prSet>
      <dgm:spPr/>
    </dgm:pt>
    <dgm:pt modelId="{8F616987-2ADA-40D5-9E6C-113CB1245CA8}" type="pres">
      <dgm:prSet presAssocID="{A5DA9040-969C-4BA6-B4D3-BB7FC7B0C82C}" presName="composite" presStyleCnt="0"/>
      <dgm:spPr/>
    </dgm:pt>
    <dgm:pt modelId="{839CB948-60B4-455F-9E1F-74B1A12AB4C7}" type="pres">
      <dgm:prSet presAssocID="{A5DA9040-969C-4BA6-B4D3-BB7FC7B0C82C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305B03F9-5C4E-4D98-A4AA-64318B94EFC4}" type="pres">
      <dgm:prSet presAssocID="{A5DA9040-969C-4BA6-B4D3-BB7FC7B0C82C}" presName="descendantText" presStyleLbl="alignAcc1" presStyleIdx="0" presStyleCnt="7">
        <dgm:presLayoutVars>
          <dgm:bulletEnabled val="1"/>
        </dgm:presLayoutVars>
      </dgm:prSet>
      <dgm:spPr/>
    </dgm:pt>
    <dgm:pt modelId="{124B3170-32B6-4FF8-8F3C-D0692F37E82E}" type="pres">
      <dgm:prSet presAssocID="{190D4FF9-7F1B-4323-AC06-299B7FC35689}" presName="sp" presStyleCnt="0"/>
      <dgm:spPr/>
    </dgm:pt>
    <dgm:pt modelId="{C0BD4F40-435C-4CDA-8CD1-C8CDFD7600CE}" type="pres">
      <dgm:prSet presAssocID="{25B12F41-8CDC-4BF8-9CB0-A797F059EA0E}" presName="composite" presStyleCnt="0"/>
      <dgm:spPr/>
    </dgm:pt>
    <dgm:pt modelId="{789EFD36-23F3-4B08-9C1E-8226335E850B}" type="pres">
      <dgm:prSet presAssocID="{25B12F41-8CDC-4BF8-9CB0-A797F059EA0E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9CF32E0-0E79-4F09-AC95-A6F8D71B4A54}" type="pres">
      <dgm:prSet presAssocID="{25B12F41-8CDC-4BF8-9CB0-A797F059EA0E}" presName="descendantText" presStyleLbl="alignAcc1" presStyleIdx="1" presStyleCnt="7">
        <dgm:presLayoutVars>
          <dgm:bulletEnabled val="1"/>
        </dgm:presLayoutVars>
      </dgm:prSet>
      <dgm:spPr/>
    </dgm:pt>
    <dgm:pt modelId="{B953651A-84E0-4F5D-8BE3-0A1CE1DB9986}" type="pres">
      <dgm:prSet presAssocID="{9247CF62-01B1-4971-A7E4-3D644C7D2643}" presName="sp" presStyleCnt="0"/>
      <dgm:spPr/>
    </dgm:pt>
    <dgm:pt modelId="{B361D652-E1FD-4435-AF2A-79CFFEBB4176}" type="pres">
      <dgm:prSet presAssocID="{576A3E24-D5E7-4A7E-B442-795A218E338D}" presName="composite" presStyleCnt="0"/>
      <dgm:spPr/>
    </dgm:pt>
    <dgm:pt modelId="{FB508F82-7C7A-476E-A317-53FD3F7CC05E}" type="pres">
      <dgm:prSet presAssocID="{576A3E24-D5E7-4A7E-B442-795A218E338D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290AB5E-7626-4DA8-BCBC-14F106D930D5}" type="pres">
      <dgm:prSet presAssocID="{576A3E24-D5E7-4A7E-B442-795A218E338D}" presName="descendantText" presStyleLbl="alignAcc1" presStyleIdx="2" presStyleCnt="7">
        <dgm:presLayoutVars>
          <dgm:bulletEnabled val="1"/>
        </dgm:presLayoutVars>
      </dgm:prSet>
      <dgm:spPr/>
    </dgm:pt>
    <dgm:pt modelId="{B002E7AB-4861-42B5-BFEC-EC857417C4A6}" type="pres">
      <dgm:prSet presAssocID="{B34E996A-CB15-4A5E-918B-6531469E880A}" presName="sp" presStyleCnt="0"/>
      <dgm:spPr/>
    </dgm:pt>
    <dgm:pt modelId="{5A22EBDE-74EA-4356-834C-EFA668606BB3}" type="pres">
      <dgm:prSet presAssocID="{7FF3D843-3F81-4EDB-AC64-0D8F1F0763BF}" presName="composite" presStyleCnt="0"/>
      <dgm:spPr/>
    </dgm:pt>
    <dgm:pt modelId="{05E7CE2C-A222-45A3-8258-78BA5ADE02FB}" type="pres">
      <dgm:prSet presAssocID="{7FF3D843-3F81-4EDB-AC64-0D8F1F0763BF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48E6DEE5-D16D-408E-A233-6D00494D0568}" type="pres">
      <dgm:prSet presAssocID="{7FF3D843-3F81-4EDB-AC64-0D8F1F0763BF}" presName="descendantText" presStyleLbl="alignAcc1" presStyleIdx="3" presStyleCnt="7">
        <dgm:presLayoutVars>
          <dgm:bulletEnabled val="1"/>
        </dgm:presLayoutVars>
      </dgm:prSet>
      <dgm:spPr/>
    </dgm:pt>
    <dgm:pt modelId="{A873B8E0-1AC6-429A-B13C-46973C557F0B}" type="pres">
      <dgm:prSet presAssocID="{C0B73D7D-A2BC-4091-BA29-08A6E21D0234}" presName="sp" presStyleCnt="0"/>
      <dgm:spPr/>
    </dgm:pt>
    <dgm:pt modelId="{29C13A78-E461-4D28-B463-FF12AF04737B}" type="pres">
      <dgm:prSet presAssocID="{18ED9243-8091-4AD8-B9CE-BC512C7CB4BA}" presName="composite" presStyleCnt="0"/>
      <dgm:spPr/>
    </dgm:pt>
    <dgm:pt modelId="{22325E50-A65C-414C-AA41-F36BF5A30464}" type="pres">
      <dgm:prSet presAssocID="{18ED9243-8091-4AD8-B9CE-BC512C7CB4BA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B97F2FCF-A552-46A0-89F5-884819DE759B}" type="pres">
      <dgm:prSet presAssocID="{18ED9243-8091-4AD8-B9CE-BC512C7CB4BA}" presName="descendantText" presStyleLbl="alignAcc1" presStyleIdx="4" presStyleCnt="7">
        <dgm:presLayoutVars>
          <dgm:bulletEnabled val="1"/>
        </dgm:presLayoutVars>
      </dgm:prSet>
      <dgm:spPr/>
    </dgm:pt>
    <dgm:pt modelId="{C637769D-D3BA-44E6-918C-8C2FC295E73E}" type="pres">
      <dgm:prSet presAssocID="{22D10DB0-2CFA-4BB0-A3AC-7A4F8A098B46}" presName="sp" presStyleCnt="0"/>
      <dgm:spPr/>
    </dgm:pt>
    <dgm:pt modelId="{E23515AC-95D6-4541-A680-C4EFC5DD759C}" type="pres">
      <dgm:prSet presAssocID="{388B2BF2-6F90-49DC-A029-A199285813D1}" presName="composite" presStyleCnt="0"/>
      <dgm:spPr/>
    </dgm:pt>
    <dgm:pt modelId="{E87F2A27-D024-45FE-B11E-292B5AE1BF98}" type="pres">
      <dgm:prSet presAssocID="{388B2BF2-6F90-49DC-A029-A199285813D1}" presName="parentText" presStyleLbl="alignNode1" presStyleIdx="5" presStyleCnt="7" custLinFactNeighborX="-2210">
        <dgm:presLayoutVars>
          <dgm:chMax val="1"/>
          <dgm:bulletEnabled val="1"/>
        </dgm:presLayoutVars>
      </dgm:prSet>
      <dgm:spPr/>
    </dgm:pt>
    <dgm:pt modelId="{5BA9DF2C-55BD-49D2-8CF2-BFBEA24E0605}" type="pres">
      <dgm:prSet presAssocID="{388B2BF2-6F90-49DC-A029-A199285813D1}" presName="descendantText" presStyleLbl="alignAcc1" presStyleIdx="5" presStyleCnt="7">
        <dgm:presLayoutVars>
          <dgm:bulletEnabled val="1"/>
        </dgm:presLayoutVars>
      </dgm:prSet>
      <dgm:spPr/>
    </dgm:pt>
    <dgm:pt modelId="{7B7B2359-3949-4DB7-9BEF-EFC057912BFE}" type="pres">
      <dgm:prSet presAssocID="{811DBFEB-4373-4CB7-97FD-F04FC79D7F38}" presName="sp" presStyleCnt="0"/>
      <dgm:spPr/>
    </dgm:pt>
    <dgm:pt modelId="{00D64899-68E7-412A-9733-6A05626DA142}" type="pres">
      <dgm:prSet presAssocID="{F2044C10-6F3E-438E-9D43-A893063144AA}" presName="composite" presStyleCnt="0"/>
      <dgm:spPr/>
    </dgm:pt>
    <dgm:pt modelId="{C5C62ABE-84C1-4594-BA02-DFD87379A736}" type="pres">
      <dgm:prSet presAssocID="{F2044C10-6F3E-438E-9D43-A893063144A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1F74BA1C-4EEF-46DB-8334-C6B71C6A01D2}" type="pres">
      <dgm:prSet presAssocID="{F2044C10-6F3E-438E-9D43-A893063144A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94443003-D07F-4265-9A0C-B454ADBFB195}" type="presOf" srcId="{388B2BF2-6F90-49DC-A029-A199285813D1}" destId="{E87F2A27-D024-45FE-B11E-292B5AE1BF98}" srcOrd="0" destOrd="0" presId="urn:microsoft.com/office/officeart/2005/8/layout/chevron2"/>
    <dgm:cxn modelId="{4DA86915-8BF3-423C-AF17-EA786165E3DA}" type="presOf" srcId="{500CEF2E-842D-4B53-9808-754B5DC51359}" destId="{0531B38D-269F-4D65-A77F-2B5B99867B14}" srcOrd="0" destOrd="0" presId="urn:microsoft.com/office/officeart/2005/8/layout/chevron2"/>
    <dgm:cxn modelId="{C00D8C17-3BB0-4A85-B693-D1ECF883163D}" srcId="{F2044C10-6F3E-438E-9D43-A893063144AA}" destId="{8F23C4C0-9731-4447-B517-C509A6AFC1E7}" srcOrd="0" destOrd="0" parTransId="{1244663B-9988-46F9-9FBF-39138D4A7124}" sibTransId="{49A67721-8AD9-4850-85AD-F08E17435B79}"/>
    <dgm:cxn modelId="{A130D718-CB8C-4AFB-829F-288AB54A413A}" srcId="{500CEF2E-842D-4B53-9808-754B5DC51359}" destId="{576A3E24-D5E7-4A7E-B442-795A218E338D}" srcOrd="2" destOrd="0" parTransId="{8B3FA0E6-4708-4E25-B9CE-0535EA0C4B59}" sibTransId="{B34E996A-CB15-4A5E-918B-6531469E880A}"/>
    <dgm:cxn modelId="{5C001A61-312B-469B-8135-7F7C3CFBB2E5}" type="presOf" srcId="{576A3E24-D5E7-4A7E-B442-795A218E338D}" destId="{FB508F82-7C7A-476E-A317-53FD3F7CC05E}" srcOrd="0" destOrd="0" presId="urn:microsoft.com/office/officeart/2005/8/layout/chevron2"/>
    <dgm:cxn modelId="{9FBE1465-2F68-489E-8492-AC1E4A3EE07D}" type="presOf" srcId="{284B897A-E89B-4CDF-A7C5-4B2D5494CC7F}" destId="{305B03F9-5C4E-4D98-A4AA-64318B94EFC4}" srcOrd="0" destOrd="0" presId="urn:microsoft.com/office/officeart/2005/8/layout/chevron2"/>
    <dgm:cxn modelId="{5650F44D-CC6A-4DE4-B2AC-33D949902F66}" type="presOf" srcId="{25B12F41-8CDC-4BF8-9CB0-A797F059EA0E}" destId="{789EFD36-23F3-4B08-9C1E-8226335E850B}" srcOrd="0" destOrd="0" presId="urn:microsoft.com/office/officeart/2005/8/layout/chevron2"/>
    <dgm:cxn modelId="{941D7154-A5B6-42AC-A150-EAEE806F732F}" srcId="{500CEF2E-842D-4B53-9808-754B5DC51359}" destId="{7FF3D843-3F81-4EDB-AC64-0D8F1F0763BF}" srcOrd="3" destOrd="0" parTransId="{5356A92E-E169-485C-85DE-B14F5CE18095}" sibTransId="{C0B73D7D-A2BC-4091-BA29-08A6E21D0234}"/>
    <dgm:cxn modelId="{99DC0056-0CD6-422B-8584-792F179F8087}" srcId="{25B12F41-8CDC-4BF8-9CB0-A797F059EA0E}" destId="{202CC172-AB2E-4E41-928C-AA5D13C0601D}" srcOrd="0" destOrd="0" parTransId="{012579B3-5B42-4EEB-832F-E245B6286B46}" sibTransId="{7209584E-A055-4D8C-9A83-EA903FFC463F}"/>
    <dgm:cxn modelId="{802F1E8A-95A9-405E-87C9-14E5F97B6529}" type="presOf" srcId="{A5DA9040-969C-4BA6-B4D3-BB7FC7B0C82C}" destId="{839CB948-60B4-455F-9E1F-74B1A12AB4C7}" srcOrd="0" destOrd="0" presId="urn:microsoft.com/office/officeart/2005/8/layout/chevron2"/>
    <dgm:cxn modelId="{4424918D-8D3E-4767-A628-CA20224DAE39}" type="presOf" srcId="{7277778A-F1D7-4CE7-BDA3-F2A92B2C4B73}" destId="{48E6DEE5-D16D-408E-A233-6D00494D0568}" srcOrd="0" destOrd="0" presId="urn:microsoft.com/office/officeart/2005/8/layout/chevron2"/>
    <dgm:cxn modelId="{AB306891-7925-493B-824D-8CAA99B5E3D5}" type="presOf" srcId="{D1FCF632-7AE1-4FAE-A664-6A8AC14D775A}" destId="{F290AB5E-7626-4DA8-BCBC-14F106D930D5}" srcOrd="0" destOrd="0" presId="urn:microsoft.com/office/officeart/2005/8/layout/chevron2"/>
    <dgm:cxn modelId="{0D7C3292-4BC8-4769-B4DE-270A91F799D9}" type="presOf" srcId="{5F5CD603-1E03-44BB-BB0A-E23A6951B304}" destId="{5BA9DF2C-55BD-49D2-8CF2-BFBEA24E0605}" srcOrd="0" destOrd="0" presId="urn:microsoft.com/office/officeart/2005/8/layout/chevron2"/>
    <dgm:cxn modelId="{572F5E93-488F-41F1-8F54-72A21E597C8F}" srcId="{500CEF2E-842D-4B53-9808-754B5DC51359}" destId="{F2044C10-6F3E-438E-9D43-A893063144AA}" srcOrd="6" destOrd="0" parTransId="{F13FE38B-FC4D-4A77-AD73-7FD2A93A8C49}" sibTransId="{13296480-0A11-4636-B139-D46857F2D6E8}"/>
    <dgm:cxn modelId="{C189F599-0A5F-42A8-A3A7-702D827A67D6}" srcId="{7FF3D843-3F81-4EDB-AC64-0D8F1F0763BF}" destId="{7277778A-F1D7-4CE7-BDA3-F2A92B2C4B73}" srcOrd="0" destOrd="0" parTransId="{EFAC4E24-CA70-4CA8-BACD-DD48922C25AA}" sibTransId="{7965290E-605B-4E7C-A90D-B72A5BB18BF7}"/>
    <dgm:cxn modelId="{B573C39C-3404-43C5-ADCC-DF720DD8797D}" srcId="{A5DA9040-969C-4BA6-B4D3-BB7FC7B0C82C}" destId="{284B897A-E89B-4CDF-A7C5-4B2D5494CC7F}" srcOrd="0" destOrd="0" parTransId="{810CABE1-F785-4B01-8035-61C3C0008AD9}" sibTransId="{85F94541-CEBB-4504-8D00-64BB71F9969A}"/>
    <dgm:cxn modelId="{CEC761B2-5414-4AA9-B3B3-C038BED89055}" type="presOf" srcId="{202CC172-AB2E-4E41-928C-AA5D13C0601D}" destId="{09CF32E0-0E79-4F09-AC95-A6F8D71B4A54}" srcOrd="0" destOrd="0" presId="urn:microsoft.com/office/officeart/2005/8/layout/chevron2"/>
    <dgm:cxn modelId="{CBE9C7C1-B479-4915-A25C-413FF5A49E7F}" srcId="{576A3E24-D5E7-4A7E-B442-795A218E338D}" destId="{D1FCF632-7AE1-4FAE-A664-6A8AC14D775A}" srcOrd="0" destOrd="0" parTransId="{80F47F59-E3E7-407C-93BD-F07C3162A64C}" sibTransId="{AE8A7891-1C67-420E-98C5-2ECA094CE1A1}"/>
    <dgm:cxn modelId="{988C16C8-173F-48EF-AD0B-C36927AF7BC3}" srcId="{500CEF2E-842D-4B53-9808-754B5DC51359}" destId="{A5DA9040-969C-4BA6-B4D3-BB7FC7B0C82C}" srcOrd="0" destOrd="0" parTransId="{2AC85E68-8402-48E9-869E-3AD47A8657C4}" sibTransId="{190D4FF9-7F1B-4323-AC06-299B7FC35689}"/>
    <dgm:cxn modelId="{1E43ACD4-E90F-4556-8E2B-5AEE5245C109}" srcId="{500CEF2E-842D-4B53-9808-754B5DC51359}" destId="{25B12F41-8CDC-4BF8-9CB0-A797F059EA0E}" srcOrd="1" destOrd="0" parTransId="{4CB3D51A-6EC5-48F9-B4AE-CAA91E9C26AD}" sibTransId="{9247CF62-01B1-4971-A7E4-3D644C7D2643}"/>
    <dgm:cxn modelId="{8CA742D6-BEF2-4D4A-9271-2F7238BC1414}" type="presOf" srcId="{F2044C10-6F3E-438E-9D43-A893063144AA}" destId="{C5C62ABE-84C1-4594-BA02-DFD87379A736}" srcOrd="0" destOrd="0" presId="urn:microsoft.com/office/officeart/2005/8/layout/chevron2"/>
    <dgm:cxn modelId="{A473C4DA-0AD7-417F-8D3A-A3D67897069F}" type="presOf" srcId="{8F23C4C0-9731-4447-B517-C509A6AFC1E7}" destId="{1F74BA1C-4EEF-46DB-8334-C6B71C6A01D2}" srcOrd="0" destOrd="0" presId="urn:microsoft.com/office/officeart/2005/8/layout/chevron2"/>
    <dgm:cxn modelId="{17102CEC-0F89-4456-B1B5-6D70A49D0C74}" type="presOf" srcId="{4C58DF36-0B02-4B44-ACF0-7FB39D67356C}" destId="{B97F2FCF-A552-46A0-89F5-884819DE759B}" srcOrd="0" destOrd="0" presId="urn:microsoft.com/office/officeart/2005/8/layout/chevron2"/>
    <dgm:cxn modelId="{E8E104ED-77F9-49C6-85B4-E87C3060D535}" srcId="{388B2BF2-6F90-49DC-A029-A199285813D1}" destId="{5F5CD603-1E03-44BB-BB0A-E23A6951B304}" srcOrd="0" destOrd="0" parTransId="{441636EA-28CF-4663-8388-952D84A00B35}" sibTransId="{C16FA311-D5B0-478B-A6BF-76490F5031F6}"/>
    <dgm:cxn modelId="{E4D091ED-F4D7-430D-B4C8-B0F7E225F323}" type="presOf" srcId="{7FF3D843-3F81-4EDB-AC64-0D8F1F0763BF}" destId="{05E7CE2C-A222-45A3-8258-78BA5ADE02FB}" srcOrd="0" destOrd="0" presId="urn:microsoft.com/office/officeart/2005/8/layout/chevron2"/>
    <dgm:cxn modelId="{3E4377F0-EF72-4045-A280-0AEF27745E4C}" srcId="{18ED9243-8091-4AD8-B9CE-BC512C7CB4BA}" destId="{4C58DF36-0B02-4B44-ACF0-7FB39D67356C}" srcOrd="0" destOrd="0" parTransId="{6BF64696-F8E5-451E-B7AC-187B9B12D0F6}" sibTransId="{0BDED404-3CE1-4EFB-89D1-23FC75A0A8C3}"/>
    <dgm:cxn modelId="{422621F4-EF08-4436-886F-4E929E6D00C5}" srcId="{500CEF2E-842D-4B53-9808-754B5DC51359}" destId="{388B2BF2-6F90-49DC-A029-A199285813D1}" srcOrd="5" destOrd="0" parTransId="{5013899C-2310-4F0F-A5DB-F6C3FBD3B413}" sibTransId="{811DBFEB-4373-4CB7-97FD-F04FC79D7F38}"/>
    <dgm:cxn modelId="{6F6CF2F5-6FA3-42B9-A47C-B5885E82876D}" type="presOf" srcId="{18ED9243-8091-4AD8-B9CE-BC512C7CB4BA}" destId="{22325E50-A65C-414C-AA41-F36BF5A30464}" srcOrd="0" destOrd="0" presId="urn:microsoft.com/office/officeart/2005/8/layout/chevron2"/>
    <dgm:cxn modelId="{E66141FC-8C13-4EF5-ABDB-DC3A160F5B65}" srcId="{500CEF2E-842D-4B53-9808-754B5DC51359}" destId="{18ED9243-8091-4AD8-B9CE-BC512C7CB4BA}" srcOrd="4" destOrd="0" parTransId="{1A584529-1D46-4427-9A49-7E55C774F1A3}" sibTransId="{22D10DB0-2CFA-4BB0-A3AC-7A4F8A098B46}"/>
    <dgm:cxn modelId="{0AE1A13B-E539-436F-A438-3F6438DFF00B}" type="presParOf" srcId="{0531B38D-269F-4D65-A77F-2B5B99867B14}" destId="{8F616987-2ADA-40D5-9E6C-113CB1245CA8}" srcOrd="0" destOrd="0" presId="urn:microsoft.com/office/officeart/2005/8/layout/chevron2"/>
    <dgm:cxn modelId="{C1B6584C-84E1-4352-8D7F-42131BC38AED}" type="presParOf" srcId="{8F616987-2ADA-40D5-9E6C-113CB1245CA8}" destId="{839CB948-60B4-455F-9E1F-74B1A12AB4C7}" srcOrd="0" destOrd="0" presId="urn:microsoft.com/office/officeart/2005/8/layout/chevron2"/>
    <dgm:cxn modelId="{8F313773-F790-4841-8174-5485175F135D}" type="presParOf" srcId="{8F616987-2ADA-40D5-9E6C-113CB1245CA8}" destId="{305B03F9-5C4E-4D98-A4AA-64318B94EFC4}" srcOrd="1" destOrd="0" presId="urn:microsoft.com/office/officeart/2005/8/layout/chevron2"/>
    <dgm:cxn modelId="{4C6AE502-C8A3-4647-8B41-E762676172B9}" type="presParOf" srcId="{0531B38D-269F-4D65-A77F-2B5B99867B14}" destId="{124B3170-32B6-4FF8-8F3C-D0692F37E82E}" srcOrd="1" destOrd="0" presId="urn:microsoft.com/office/officeart/2005/8/layout/chevron2"/>
    <dgm:cxn modelId="{3B1BD155-07DC-4042-9864-6BC1B47C5C70}" type="presParOf" srcId="{0531B38D-269F-4D65-A77F-2B5B99867B14}" destId="{C0BD4F40-435C-4CDA-8CD1-C8CDFD7600CE}" srcOrd="2" destOrd="0" presId="urn:microsoft.com/office/officeart/2005/8/layout/chevron2"/>
    <dgm:cxn modelId="{D3896C5C-C5E2-4A86-B10B-7FDB26872A8F}" type="presParOf" srcId="{C0BD4F40-435C-4CDA-8CD1-C8CDFD7600CE}" destId="{789EFD36-23F3-4B08-9C1E-8226335E850B}" srcOrd="0" destOrd="0" presId="urn:microsoft.com/office/officeart/2005/8/layout/chevron2"/>
    <dgm:cxn modelId="{B0FB371E-940A-401C-A527-7627F27902B0}" type="presParOf" srcId="{C0BD4F40-435C-4CDA-8CD1-C8CDFD7600CE}" destId="{09CF32E0-0E79-4F09-AC95-A6F8D71B4A54}" srcOrd="1" destOrd="0" presId="urn:microsoft.com/office/officeart/2005/8/layout/chevron2"/>
    <dgm:cxn modelId="{D7631DD3-00B6-433B-AF6C-CD62C32D7B36}" type="presParOf" srcId="{0531B38D-269F-4D65-A77F-2B5B99867B14}" destId="{B953651A-84E0-4F5D-8BE3-0A1CE1DB9986}" srcOrd="3" destOrd="0" presId="urn:microsoft.com/office/officeart/2005/8/layout/chevron2"/>
    <dgm:cxn modelId="{76DBC4A4-3558-42E2-B1C0-5E3548567143}" type="presParOf" srcId="{0531B38D-269F-4D65-A77F-2B5B99867B14}" destId="{B361D652-E1FD-4435-AF2A-79CFFEBB4176}" srcOrd="4" destOrd="0" presId="urn:microsoft.com/office/officeart/2005/8/layout/chevron2"/>
    <dgm:cxn modelId="{11B0CB3E-8127-43AC-B71B-38B471BD3A51}" type="presParOf" srcId="{B361D652-E1FD-4435-AF2A-79CFFEBB4176}" destId="{FB508F82-7C7A-476E-A317-53FD3F7CC05E}" srcOrd="0" destOrd="0" presId="urn:microsoft.com/office/officeart/2005/8/layout/chevron2"/>
    <dgm:cxn modelId="{3A7398BD-A574-494A-8B41-DA274CD137D1}" type="presParOf" srcId="{B361D652-E1FD-4435-AF2A-79CFFEBB4176}" destId="{F290AB5E-7626-4DA8-BCBC-14F106D930D5}" srcOrd="1" destOrd="0" presId="urn:microsoft.com/office/officeart/2005/8/layout/chevron2"/>
    <dgm:cxn modelId="{A46608C6-D08B-407E-926A-318CA223A277}" type="presParOf" srcId="{0531B38D-269F-4D65-A77F-2B5B99867B14}" destId="{B002E7AB-4861-42B5-BFEC-EC857417C4A6}" srcOrd="5" destOrd="0" presId="urn:microsoft.com/office/officeart/2005/8/layout/chevron2"/>
    <dgm:cxn modelId="{7F3EDD81-184E-4C3A-A99B-FCB28B629F46}" type="presParOf" srcId="{0531B38D-269F-4D65-A77F-2B5B99867B14}" destId="{5A22EBDE-74EA-4356-834C-EFA668606BB3}" srcOrd="6" destOrd="0" presId="urn:microsoft.com/office/officeart/2005/8/layout/chevron2"/>
    <dgm:cxn modelId="{901348F0-03C9-45DA-B644-BD4592D6CD3E}" type="presParOf" srcId="{5A22EBDE-74EA-4356-834C-EFA668606BB3}" destId="{05E7CE2C-A222-45A3-8258-78BA5ADE02FB}" srcOrd="0" destOrd="0" presId="urn:microsoft.com/office/officeart/2005/8/layout/chevron2"/>
    <dgm:cxn modelId="{4CB48DE1-834E-4038-B159-9DC48FF791DE}" type="presParOf" srcId="{5A22EBDE-74EA-4356-834C-EFA668606BB3}" destId="{48E6DEE5-D16D-408E-A233-6D00494D0568}" srcOrd="1" destOrd="0" presId="urn:microsoft.com/office/officeart/2005/8/layout/chevron2"/>
    <dgm:cxn modelId="{A14EBC50-C574-47B5-B802-1EDB505ED909}" type="presParOf" srcId="{0531B38D-269F-4D65-A77F-2B5B99867B14}" destId="{A873B8E0-1AC6-429A-B13C-46973C557F0B}" srcOrd="7" destOrd="0" presId="urn:microsoft.com/office/officeart/2005/8/layout/chevron2"/>
    <dgm:cxn modelId="{B3577BD0-CD49-4495-8733-F01567B13C78}" type="presParOf" srcId="{0531B38D-269F-4D65-A77F-2B5B99867B14}" destId="{29C13A78-E461-4D28-B463-FF12AF04737B}" srcOrd="8" destOrd="0" presId="urn:microsoft.com/office/officeart/2005/8/layout/chevron2"/>
    <dgm:cxn modelId="{4387AA00-C820-460E-92AC-6350825672E3}" type="presParOf" srcId="{29C13A78-E461-4D28-B463-FF12AF04737B}" destId="{22325E50-A65C-414C-AA41-F36BF5A30464}" srcOrd="0" destOrd="0" presId="urn:microsoft.com/office/officeart/2005/8/layout/chevron2"/>
    <dgm:cxn modelId="{08733199-317C-414D-B616-CA8294903B79}" type="presParOf" srcId="{29C13A78-E461-4D28-B463-FF12AF04737B}" destId="{B97F2FCF-A552-46A0-89F5-884819DE759B}" srcOrd="1" destOrd="0" presId="urn:microsoft.com/office/officeart/2005/8/layout/chevron2"/>
    <dgm:cxn modelId="{03BE1A32-CAB9-4C54-9645-C91C2B080C2A}" type="presParOf" srcId="{0531B38D-269F-4D65-A77F-2B5B99867B14}" destId="{C637769D-D3BA-44E6-918C-8C2FC295E73E}" srcOrd="9" destOrd="0" presId="urn:microsoft.com/office/officeart/2005/8/layout/chevron2"/>
    <dgm:cxn modelId="{DD0B3A3A-95FD-4BDF-98B5-F8DA7C9FBCA6}" type="presParOf" srcId="{0531B38D-269F-4D65-A77F-2B5B99867B14}" destId="{E23515AC-95D6-4541-A680-C4EFC5DD759C}" srcOrd="10" destOrd="0" presId="urn:microsoft.com/office/officeart/2005/8/layout/chevron2"/>
    <dgm:cxn modelId="{3EFB2F94-9166-4A7F-8801-84688A6E8FF2}" type="presParOf" srcId="{E23515AC-95D6-4541-A680-C4EFC5DD759C}" destId="{E87F2A27-D024-45FE-B11E-292B5AE1BF98}" srcOrd="0" destOrd="0" presId="urn:microsoft.com/office/officeart/2005/8/layout/chevron2"/>
    <dgm:cxn modelId="{BB6600A0-EF97-4230-A8AB-275BB9C813D3}" type="presParOf" srcId="{E23515AC-95D6-4541-A680-C4EFC5DD759C}" destId="{5BA9DF2C-55BD-49D2-8CF2-BFBEA24E0605}" srcOrd="1" destOrd="0" presId="urn:microsoft.com/office/officeart/2005/8/layout/chevron2"/>
    <dgm:cxn modelId="{9B28A596-F2D5-4306-80C4-525D5801FF0B}" type="presParOf" srcId="{0531B38D-269F-4D65-A77F-2B5B99867B14}" destId="{7B7B2359-3949-4DB7-9BEF-EFC057912BFE}" srcOrd="11" destOrd="0" presId="urn:microsoft.com/office/officeart/2005/8/layout/chevron2"/>
    <dgm:cxn modelId="{06A679B3-64D3-41F5-B84E-1C675AFB9B06}" type="presParOf" srcId="{0531B38D-269F-4D65-A77F-2B5B99867B14}" destId="{00D64899-68E7-412A-9733-6A05626DA142}" srcOrd="12" destOrd="0" presId="urn:microsoft.com/office/officeart/2005/8/layout/chevron2"/>
    <dgm:cxn modelId="{793EDC93-AABD-431D-878D-3758282CDFE6}" type="presParOf" srcId="{00D64899-68E7-412A-9733-6A05626DA142}" destId="{C5C62ABE-84C1-4594-BA02-DFD87379A736}" srcOrd="0" destOrd="0" presId="urn:microsoft.com/office/officeart/2005/8/layout/chevron2"/>
    <dgm:cxn modelId="{6FF84A0F-9F86-4978-AA3C-4AD18AA98762}" type="presParOf" srcId="{00D64899-68E7-412A-9733-6A05626DA142}" destId="{1F74BA1C-4EEF-46DB-8334-C6B71C6A01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B32C6-B936-4A7F-A386-C394C4B119FE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ED47437-242B-4A6C-BB86-17759BC4F145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sz="1200" b="1" dirty="0">
              <a:latin typeface="Arial" panose="020B0604020202020204" pitchFamily="34" charset="0"/>
              <a:cs typeface="Arial" panose="020B0604020202020204" pitchFamily="34" charset="0"/>
            </a:rPr>
            <a:t>JAAP SUMAK YAKU</a:t>
          </a:r>
        </a:p>
      </dgm:t>
    </dgm:pt>
    <dgm:pt modelId="{2987E55D-FC49-426B-B588-60E696A03AFE}" type="parTrans" cxnId="{1CE85A67-E45C-4A51-BD34-E417AC8C88E8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756D4-7B97-4A21-A063-E2B75CAD85D1}" type="sibTrans" cxnId="{1CE85A67-E45C-4A51-BD34-E417AC8C88E8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A96A9-CD44-4BFD-B750-5BB25FA082BD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marL="355600" indent="-173038" algn="l"/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Ubicado en las faldas del volcán Imbabura y junto al Lago San Pablo, pertenecientes al cantón Otavalo de la provincia de Imbabura</a:t>
          </a:r>
        </a:p>
      </dgm:t>
    </dgm:pt>
    <dgm:pt modelId="{0696FCFC-AB09-449C-88DB-AC4AE254AB9F}" type="parTrans" cxnId="{F564A843-F2CC-4B60-A630-EAF2A5E1A7C8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11805-562C-4D4C-9EA2-BB0C2539BCB6}" type="sibTrans" cxnId="{F564A843-F2CC-4B60-A630-EAF2A5E1A7C8}">
      <dgm:prSet/>
      <dgm:spPr/>
      <dgm:t>
        <a:bodyPr/>
        <a:lstStyle/>
        <a:p>
          <a:endParaRPr lang="es-EC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B3469-A447-457D-864C-DA451820BBD8}" type="pres">
      <dgm:prSet presAssocID="{FFCB32C6-B936-4A7F-A386-C394C4B119FE}" presName="Name0" presStyleCnt="0">
        <dgm:presLayoutVars>
          <dgm:dir/>
          <dgm:animLvl val="lvl"/>
          <dgm:resizeHandles/>
        </dgm:presLayoutVars>
      </dgm:prSet>
      <dgm:spPr/>
    </dgm:pt>
    <dgm:pt modelId="{4C6162BB-02D7-44D2-91C1-92DC948A8CAE}" type="pres">
      <dgm:prSet presAssocID="{8ED47437-242B-4A6C-BB86-17759BC4F145}" presName="linNode" presStyleCnt="0"/>
      <dgm:spPr/>
    </dgm:pt>
    <dgm:pt modelId="{9F6B406D-B10C-4106-B82C-A26A5802003A}" type="pres">
      <dgm:prSet presAssocID="{8ED47437-242B-4A6C-BB86-17759BC4F145}" presName="parentShp" presStyleLbl="node1" presStyleIdx="0" presStyleCnt="1" custScaleX="60195" custScaleY="30529">
        <dgm:presLayoutVars>
          <dgm:bulletEnabled val="1"/>
        </dgm:presLayoutVars>
      </dgm:prSet>
      <dgm:spPr/>
    </dgm:pt>
    <dgm:pt modelId="{E689C38F-531F-4E12-AB48-C3DE35C35A9A}" type="pres">
      <dgm:prSet presAssocID="{8ED47437-242B-4A6C-BB86-17759BC4F145}" presName="childShp" presStyleLbl="bgAccFollowNode1" presStyleIdx="0" presStyleCnt="1" custScaleX="123908" custLinFactNeighborX="2981" custLinFactNeighborY="-12132">
        <dgm:presLayoutVars>
          <dgm:bulletEnabled val="1"/>
        </dgm:presLayoutVars>
      </dgm:prSet>
      <dgm:spPr/>
    </dgm:pt>
  </dgm:ptLst>
  <dgm:cxnLst>
    <dgm:cxn modelId="{F564A843-F2CC-4B60-A630-EAF2A5E1A7C8}" srcId="{8ED47437-242B-4A6C-BB86-17759BC4F145}" destId="{08DA96A9-CD44-4BFD-B750-5BB25FA082BD}" srcOrd="0" destOrd="0" parTransId="{0696FCFC-AB09-449C-88DB-AC4AE254AB9F}" sibTransId="{A1311805-562C-4D4C-9EA2-BB0C2539BCB6}"/>
    <dgm:cxn modelId="{FB657B46-5713-48BE-8385-F14E64AF4572}" type="presOf" srcId="{08DA96A9-CD44-4BFD-B750-5BB25FA082BD}" destId="{E689C38F-531F-4E12-AB48-C3DE35C35A9A}" srcOrd="0" destOrd="0" presId="urn:microsoft.com/office/officeart/2005/8/layout/vList6"/>
    <dgm:cxn modelId="{1CE85A67-E45C-4A51-BD34-E417AC8C88E8}" srcId="{FFCB32C6-B936-4A7F-A386-C394C4B119FE}" destId="{8ED47437-242B-4A6C-BB86-17759BC4F145}" srcOrd="0" destOrd="0" parTransId="{2987E55D-FC49-426B-B588-60E696A03AFE}" sibTransId="{747756D4-7B97-4A21-A063-E2B75CAD85D1}"/>
    <dgm:cxn modelId="{04091257-3E5A-47DC-92A1-2E1A73AD36DE}" type="presOf" srcId="{8ED47437-242B-4A6C-BB86-17759BC4F145}" destId="{9F6B406D-B10C-4106-B82C-A26A5802003A}" srcOrd="0" destOrd="0" presId="urn:microsoft.com/office/officeart/2005/8/layout/vList6"/>
    <dgm:cxn modelId="{B3F0A7BB-DC8B-4AA5-A533-5FBFB3EA623F}" type="presOf" srcId="{FFCB32C6-B936-4A7F-A386-C394C4B119FE}" destId="{96DB3469-A447-457D-864C-DA451820BBD8}" srcOrd="0" destOrd="0" presId="urn:microsoft.com/office/officeart/2005/8/layout/vList6"/>
    <dgm:cxn modelId="{4224ED58-682F-4610-85D8-F0A618D6EF64}" type="presParOf" srcId="{96DB3469-A447-457D-864C-DA451820BBD8}" destId="{4C6162BB-02D7-44D2-91C1-92DC948A8CAE}" srcOrd="0" destOrd="0" presId="urn:microsoft.com/office/officeart/2005/8/layout/vList6"/>
    <dgm:cxn modelId="{F39667AE-D503-4147-BD27-4F808741D32C}" type="presParOf" srcId="{4C6162BB-02D7-44D2-91C1-92DC948A8CAE}" destId="{9F6B406D-B10C-4106-B82C-A26A5802003A}" srcOrd="0" destOrd="0" presId="urn:microsoft.com/office/officeart/2005/8/layout/vList6"/>
    <dgm:cxn modelId="{B67739BF-8E2B-407F-BAE6-C58A2D7ADF2B}" type="presParOf" srcId="{4C6162BB-02D7-44D2-91C1-92DC948A8CAE}" destId="{E689C38F-531F-4E12-AB48-C3DE35C35A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CB948-60B4-455F-9E1F-74B1A12AB4C7}">
      <dsp:nvSpPr>
        <dsp:cNvPr id="0" name=""/>
        <dsp:cNvSpPr/>
      </dsp:nvSpPr>
      <dsp:spPr>
        <a:xfrm rot="5400000">
          <a:off x="-111127" y="115883"/>
          <a:ext cx="740851" cy="5185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2" y="264053"/>
        <a:ext cx="518595" cy="222256"/>
      </dsp:txXfrm>
    </dsp:sp>
    <dsp:sp modelId="{305B03F9-5C4E-4D98-A4AA-64318B94EFC4}">
      <dsp:nvSpPr>
        <dsp:cNvPr id="0" name=""/>
        <dsp:cNvSpPr/>
      </dsp:nvSpPr>
      <dsp:spPr>
        <a:xfrm rot="5400000">
          <a:off x="3764650" y="-3241299"/>
          <a:ext cx="481806" cy="697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ANTECEDENTES</a:t>
          </a:r>
        </a:p>
      </dsp:txBody>
      <dsp:txXfrm rot="-5400000">
        <a:off x="518595" y="28276"/>
        <a:ext cx="6950396" cy="434766"/>
      </dsp:txXfrm>
    </dsp:sp>
    <dsp:sp modelId="{789EFD36-23F3-4B08-9C1E-8226335E850B}">
      <dsp:nvSpPr>
        <dsp:cNvPr id="0" name=""/>
        <dsp:cNvSpPr/>
      </dsp:nvSpPr>
      <dsp:spPr>
        <a:xfrm rot="5400000">
          <a:off x="-111127" y="772071"/>
          <a:ext cx="740851" cy="518595"/>
        </a:xfrm>
        <a:prstGeom prst="chevron">
          <a:avLst/>
        </a:prstGeom>
        <a:solidFill>
          <a:schemeClr val="accent5">
            <a:hueOff val="542838"/>
            <a:satOff val="1866"/>
            <a:lumOff val="-8954"/>
            <a:alphaOff val="0"/>
          </a:schemeClr>
        </a:solidFill>
        <a:ln w="25400" cap="flat" cmpd="sng" algn="ctr">
          <a:solidFill>
            <a:schemeClr val="accent5">
              <a:hueOff val="542838"/>
              <a:satOff val="1866"/>
              <a:lumOff val="-8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2" y="920241"/>
        <a:ext cx="518595" cy="222256"/>
      </dsp:txXfrm>
    </dsp:sp>
    <dsp:sp modelId="{09CF32E0-0E79-4F09-AC95-A6F8D71B4A54}">
      <dsp:nvSpPr>
        <dsp:cNvPr id="0" name=""/>
        <dsp:cNvSpPr/>
      </dsp:nvSpPr>
      <dsp:spPr>
        <a:xfrm rot="5400000">
          <a:off x="3764777" y="-2585237"/>
          <a:ext cx="481553" cy="697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42838"/>
              <a:satOff val="1866"/>
              <a:lumOff val="-8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PLANTEAMIENTO DEL PROBLEMA Y OBJETIVOS</a:t>
          </a:r>
        </a:p>
      </dsp:txBody>
      <dsp:txXfrm rot="-5400000">
        <a:off x="518596" y="684451"/>
        <a:ext cx="6950409" cy="434539"/>
      </dsp:txXfrm>
    </dsp:sp>
    <dsp:sp modelId="{FB508F82-7C7A-476E-A317-53FD3F7CC05E}">
      <dsp:nvSpPr>
        <dsp:cNvPr id="0" name=""/>
        <dsp:cNvSpPr/>
      </dsp:nvSpPr>
      <dsp:spPr>
        <a:xfrm rot="5400000">
          <a:off x="-111127" y="1428258"/>
          <a:ext cx="740851" cy="518595"/>
        </a:xfrm>
        <a:prstGeom prst="chevron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2" y="1576428"/>
        <a:ext cx="518595" cy="222256"/>
      </dsp:txXfrm>
    </dsp:sp>
    <dsp:sp modelId="{F290AB5E-7626-4DA8-BCBC-14F106D930D5}">
      <dsp:nvSpPr>
        <dsp:cNvPr id="0" name=""/>
        <dsp:cNvSpPr/>
      </dsp:nvSpPr>
      <dsp:spPr>
        <a:xfrm rot="5400000">
          <a:off x="3764777" y="-1929050"/>
          <a:ext cx="481553" cy="697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DESCRIPCIÓN DE LA LOCALIDAD</a:t>
          </a:r>
        </a:p>
      </dsp:txBody>
      <dsp:txXfrm rot="-5400000">
        <a:off x="518596" y="1340638"/>
        <a:ext cx="6950409" cy="434539"/>
      </dsp:txXfrm>
    </dsp:sp>
    <dsp:sp modelId="{05E7CE2C-A222-45A3-8258-78BA5ADE02FB}">
      <dsp:nvSpPr>
        <dsp:cNvPr id="0" name=""/>
        <dsp:cNvSpPr/>
      </dsp:nvSpPr>
      <dsp:spPr>
        <a:xfrm rot="5400000">
          <a:off x="-111127" y="2084446"/>
          <a:ext cx="740851" cy="518595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2" y="2232616"/>
        <a:ext cx="518595" cy="222256"/>
      </dsp:txXfrm>
    </dsp:sp>
    <dsp:sp modelId="{48E6DEE5-D16D-408E-A233-6D00494D0568}">
      <dsp:nvSpPr>
        <dsp:cNvPr id="0" name=""/>
        <dsp:cNvSpPr/>
      </dsp:nvSpPr>
      <dsp:spPr>
        <a:xfrm rot="5400000">
          <a:off x="3764777" y="-1272862"/>
          <a:ext cx="481553" cy="697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ANALISIS DEL SISTEMA EXISTENTE EN LA JAAP SUMAK YAKU</a:t>
          </a:r>
        </a:p>
      </dsp:txBody>
      <dsp:txXfrm rot="-5400000">
        <a:off x="518596" y="1996826"/>
        <a:ext cx="6950409" cy="434539"/>
      </dsp:txXfrm>
    </dsp:sp>
    <dsp:sp modelId="{22325E50-A65C-414C-AA41-F36BF5A30464}">
      <dsp:nvSpPr>
        <dsp:cNvPr id="0" name=""/>
        <dsp:cNvSpPr/>
      </dsp:nvSpPr>
      <dsp:spPr>
        <a:xfrm rot="5400000">
          <a:off x="-111127" y="2740634"/>
          <a:ext cx="740851" cy="518595"/>
        </a:xfrm>
        <a:prstGeom prst="chevron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2" y="2888804"/>
        <a:ext cx="518595" cy="222256"/>
      </dsp:txXfrm>
    </dsp:sp>
    <dsp:sp modelId="{B97F2FCF-A552-46A0-89F5-884819DE759B}">
      <dsp:nvSpPr>
        <dsp:cNvPr id="0" name=""/>
        <dsp:cNvSpPr/>
      </dsp:nvSpPr>
      <dsp:spPr>
        <a:xfrm rot="5400000">
          <a:off x="3764777" y="-616674"/>
          <a:ext cx="481553" cy="697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INTERCONEXION PESILLO – JAAP SUMAK YAKU</a:t>
          </a:r>
        </a:p>
      </dsp:txBody>
      <dsp:txXfrm rot="-5400000">
        <a:off x="518596" y="2653014"/>
        <a:ext cx="6950409" cy="434539"/>
      </dsp:txXfrm>
    </dsp:sp>
    <dsp:sp modelId="{E87F2A27-D024-45FE-B11E-292B5AE1BF98}">
      <dsp:nvSpPr>
        <dsp:cNvPr id="0" name=""/>
        <dsp:cNvSpPr/>
      </dsp:nvSpPr>
      <dsp:spPr>
        <a:xfrm rot="5400000">
          <a:off x="-111127" y="3396822"/>
          <a:ext cx="740851" cy="518595"/>
        </a:xfrm>
        <a:prstGeom prst="chevron">
          <a:avLst/>
        </a:prstGeom>
        <a:solidFill>
          <a:schemeClr val="accent5">
            <a:hueOff val="2714188"/>
            <a:satOff val="9330"/>
            <a:lumOff val="-44772"/>
            <a:alphaOff val="0"/>
          </a:schemeClr>
        </a:solidFill>
        <a:ln w="25400" cap="flat" cmpd="sng" algn="ctr">
          <a:solidFill>
            <a:schemeClr val="accent5">
              <a:hueOff val="2714188"/>
              <a:satOff val="9330"/>
              <a:lumOff val="-44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 rot="-5400000">
        <a:off x="2" y="3544992"/>
        <a:ext cx="518595" cy="222256"/>
      </dsp:txXfrm>
    </dsp:sp>
    <dsp:sp modelId="{5BA9DF2C-55BD-49D2-8CF2-BFBEA24E0605}">
      <dsp:nvSpPr>
        <dsp:cNvPr id="0" name=""/>
        <dsp:cNvSpPr/>
      </dsp:nvSpPr>
      <dsp:spPr>
        <a:xfrm rot="5400000">
          <a:off x="3764777" y="39512"/>
          <a:ext cx="481553" cy="697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714188"/>
              <a:satOff val="9330"/>
              <a:lumOff val="-44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EVALUACION DE LOS RESULTADOS</a:t>
          </a:r>
        </a:p>
      </dsp:txBody>
      <dsp:txXfrm rot="-5400000">
        <a:off x="518596" y="3309201"/>
        <a:ext cx="6950409" cy="434539"/>
      </dsp:txXfrm>
    </dsp:sp>
    <dsp:sp modelId="{C5C62ABE-84C1-4594-BA02-DFD87379A736}">
      <dsp:nvSpPr>
        <dsp:cNvPr id="0" name=""/>
        <dsp:cNvSpPr/>
      </dsp:nvSpPr>
      <dsp:spPr>
        <a:xfrm rot="5400000">
          <a:off x="-111127" y="4053009"/>
          <a:ext cx="740851" cy="518595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7 </a:t>
          </a:r>
        </a:p>
      </dsp:txBody>
      <dsp:txXfrm rot="-5400000">
        <a:off x="2" y="4201179"/>
        <a:ext cx="518595" cy="222256"/>
      </dsp:txXfrm>
    </dsp:sp>
    <dsp:sp modelId="{1F74BA1C-4EEF-46DB-8334-C6B71C6A01D2}">
      <dsp:nvSpPr>
        <dsp:cNvPr id="0" name=""/>
        <dsp:cNvSpPr/>
      </dsp:nvSpPr>
      <dsp:spPr>
        <a:xfrm rot="5400000">
          <a:off x="3764777" y="695700"/>
          <a:ext cx="481553" cy="6973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</a:p>
      </dsp:txBody>
      <dsp:txXfrm rot="-5400000">
        <a:off x="518596" y="3965389"/>
        <a:ext cx="6950409" cy="434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9C38F-531F-4E12-AB48-C3DE35C35A9A}">
      <dsp:nvSpPr>
        <dsp:cNvPr id="0" name=""/>
        <dsp:cNvSpPr/>
      </dsp:nvSpPr>
      <dsp:spPr>
        <a:xfrm>
          <a:off x="1142864" y="0"/>
          <a:ext cx="3311844" cy="20317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55600" lvl="1" indent="-173038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Ubicado en las faldas del volcán Imbabura y junto al Lago San Pablo, pertenecientes al cantón Otavalo de la provincia de Imbabura</a:t>
          </a:r>
        </a:p>
      </dsp:txBody>
      <dsp:txXfrm>
        <a:off x="1142864" y="253973"/>
        <a:ext cx="2549924" cy="1523840"/>
      </dsp:txXfrm>
    </dsp:sp>
    <dsp:sp modelId="{9F6B406D-B10C-4106-B82C-A26A5802003A}">
      <dsp:nvSpPr>
        <dsp:cNvPr id="0" name=""/>
        <dsp:cNvSpPr/>
      </dsp:nvSpPr>
      <dsp:spPr>
        <a:xfrm>
          <a:off x="35129" y="705751"/>
          <a:ext cx="1072604" cy="6202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latin typeface="Arial" panose="020B0604020202020204" pitchFamily="34" charset="0"/>
              <a:cs typeface="Arial" panose="020B0604020202020204" pitchFamily="34" charset="0"/>
            </a:rPr>
            <a:t>JAAP SUMAK YAKU</a:t>
          </a:r>
        </a:p>
      </dsp:txBody>
      <dsp:txXfrm>
        <a:off x="65409" y="736031"/>
        <a:ext cx="1012044" cy="559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610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201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5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04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7453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3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984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380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5233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886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2674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88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5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356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368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682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61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03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2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DBA13-21C1-40C7-B1EF-7702E07C3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2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06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8"/>
          <p:cNvGraphicFramePr/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r:id="rId4" imgW="9144000" imgH="5616575" progId="CorelDRAW.Graphic.12">
                  <p:embed/>
                </p:oleObj>
              </mc:Choice>
              <mc:Fallback>
                <p:oleObj r:id="rId4" imgW="9144000" imgH="5616575" progId="CorelDRAW.Graphic.12">
                  <p:embed/>
                  <p:pic>
                    <p:nvPicPr>
                      <p:cNvPr id="6" name="Google Shape;6;p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7;p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8" descr="bannner 2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0" y="5722937"/>
            <a:ext cx="9144000" cy="113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217487" y="260350"/>
            <a:ext cx="792162" cy="792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58;p1">
            <a:extLst>
              <a:ext uri="{FF2B5EF4-FFF2-40B4-BE49-F238E27FC236}">
                <a16:creationId xmlns:a16="http://schemas.microsoft.com/office/drawing/2014/main" id="{DA7D848E-530E-47D9-9D6D-DDA51F6EED31}"/>
              </a:ext>
            </a:extLst>
          </p:cNvPr>
          <p:cNvPicPr preferRelativeResize="0"/>
          <p:nvPr userDrawn="1"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7" y="175420"/>
            <a:ext cx="3592512" cy="10906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/>
        </p:nvSpPr>
        <p:spPr>
          <a:xfrm>
            <a:off x="0" y="0"/>
            <a:ext cx="9144000" cy="6207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 txBox="1"/>
          <p:nvPr/>
        </p:nvSpPr>
        <p:spPr>
          <a:xfrm rot="10800000">
            <a:off x="-1" y="6308725"/>
            <a:ext cx="7885112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0"/>
          <p:cNvCxnSpPr/>
          <p:nvPr/>
        </p:nvCxnSpPr>
        <p:spPr>
          <a:xfrm>
            <a:off x="25400" y="6296025"/>
            <a:ext cx="66595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" name="Google Shape;19;p10"/>
          <p:cNvCxnSpPr/>
          <p:nvPr/>
        </p:nvCxnSpPr>
        <p:spPr>
          <a:xfrm>
            <a:off x="25400" y="6245225"/>
            <a:ext cx="6659562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" name="Google Shape;58;p1">
            <a:extLst>
              <a:ext uri="{FF2B5EF4-FFF2-40B4-BE49-F238E27FC236}">
                <a16:creationId xmlns:a16="http://schemas.microsoft.com/office/drawing/2014/main" id="{253997B1-E686-4A77-B490-AED6C520F2FD}"/>
              </a:ext>
            </a:extLst>
          </p:cNvPr>
          <p:cNvPicPr preferRelativeResize="0"/>
          <p:nvPr userDrawn="1"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511" y="5812601"/>
            <a:ext cx="2894898" cy="8084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1092199" y="2767300"/>
            <a:ext cx="773747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s-MX" sz="1800" b="1" i="0" u="none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“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Estudios de diagnóstico, diseños de tanques, conexión y adecuación del  abastecimiento de agua potable de Pesillo-Imbabura en la JAAP </a:t>
            </a:r>
            <a:r>
              <a:rPr lang="es-E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Sumak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Yaku  del cantón Otavalo, provincia de Imbabura.</a:t>
            </a:r>
            <a:r>
              <a:rPr lang="es-MX" sz="1800" b="1" i="0" u="none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”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345446" y="4784203"/>
            <a:ext cx="748422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262626"/>
              </a:buClr>
              <a:buSzPts val="2800"/>
            </a:pPr>
            <a:r>
              <a:rPr lang="pt-BR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: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Maldonado Cotacachi, Cristian Enrique y </a:t>
            </a:r>
          </a:p>
          <a:p>
            <a:pPr algn="ctr">
              <a:buClr>
                <a:srgbClr val="262626"/>
              </a:buClr>
              <a:buSzPts val="2800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Maldonado Morales, Miguel Andrés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br>
              <a:rPr lang="pt-BR" sz="28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sz="2800" b="1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962FB9-5082-4368-8639-C1AA5E4783F4}"/>
              </a:ext>
            </a:extLst>
          </p:cNvPr>
          <p:cNvSpPr txBox="1"/>
          <p:nvPr/>
        </p:nvSpPr>
        <p:spPr>
          <a:xfrm>
            <a:off x="1661668" y="1252636"/>
            <a:ext cx="659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DEPARTAMENTO DE CIENCIAS DE LA TIERRA Y DE LA CONSTRUCCIÓN </a:t>
            </a:r>
            <a:br>
              <a:rPr lang="es-EC" sz="1400" b="1" dirty="0"/>
            </a:br>
            <a:r>
              <a:rPr lang="es-EC" sz="1400" b="1" dirty="0"/>
              <a:t>CARRERA DE INGENIERÍA </a:t>
            </a:r>
            <a:r>
              <a:rPr lang="es-EC" b="1" dirty="0"/>
              <a:t>CIVIL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C9C679-553B-4360-9446-5729E615494E}"/>
              </a:ext>
            </a:extLst>
          </p:cNvPr>
          <p:cNvSpPr txBox="1"/>
          <p:nvPr/>
        </p:nvSpPr>
        <p:spPr>
          <a:xfrm>
            <a:off x="1218823" y="1941682"/>
            <a:ext cx="7737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TRABAJO DE TITULACIÓN PREVIO A LA OBTENCIÓN DEL TÍTULO DE INGENIERO CIVIL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A29095-7F0E-43C4-9F36-63AFE6EB50D3}"/>
              </a:ext>
            </a:extLst>
          </p:cNvPr>
          <p:cNvSpPr txBox="1"/>
          <p:nvPr/>
        </p:nvSpPr>
        <p:spPr>
          <a:xfrm>
            <a:off x="2286000" y="420843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TUTOR: </a:t>
            </a:r>
            <a:r>
              <a:rPr lang="es-EC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Ing. Bolaños Guerrón, Darío Roberto </a:t>
            </a:r>
            <a:r>
              <a:rPr lang="es-EC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Ph.D</a:t>
            </a: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5354AA-1DD9-4A4F-8B14-AEC423A945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613"/>
            <a:ext cx="9144000" cy="56087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F6DA09-CD1B-4635-B4E7-2AE0BCB0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44" y="153340"/>
            <a:ext cx="8229600" cy="621101"/>
          </a:xfrm>
        </p:spPr>
        <p:txBody>
          <a:bodyPr/>
          <a:lstStyle/>
          <a:p>
            <a:r>
              <a:rPr lang="es-EC" sz="2400" dirty="0"/>
              <a:t>Esquema del sistema de agua potable de </a:t>
            </a:r>
            <a:r>
              <a:rPr lang="es-EC" sz="2400" dirty="0" err="1"/>
              <a:t>Sumak</a:t>
            </a:r>
            <a:r>
              <a:rPr lang="es-EC" sz="2400" dirty="0"/>
              <a:t> Yaku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C7A3F8-6EAB-4D31-A506-E4D397D5E9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35" y="1832490"/>
            <a:ext cx="2878016" cy="2746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2AFDE18B-6125-469A-8C70-42683889ECC1}"/>
              </a:ext>
            </a:extLst>
          </p:cNvPr>
          <p:cNvCxnSpPr>
            <a:cxnSpLocks/>
          </p:cNvCxnSpPr>
          <p:nvPr/>
        </p:nvCxnSpPr>
        <p:spPr>
          <a:xfrm>
            <a:off x="5410589" y="4618191"/>
            <a:ext cx="1304536" cy="52961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DCB623BA-AAF7-4B47-A044-2232CA5141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851" y="3997363"/>
            <a:ext cx="2761783" cy="21048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AFBEFEA-8A8B-4AE8-B8D3-2812B1383C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1419" y="1167551"/>
            <a:ext cx="5400000" cy="4522896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891E455-B385-48F8-9377-724065B43BCB}"/>
              </a:ext>
            </a:extLst>
          </p:cNvPr>
          <p:cNvCxnSpPr>
            <a:cxnSpLocks/>
          </p:cNvCxnSpPr>
          <p:nvPr/>
        </p:nvCxnSpPr>
        <p:spPr>
          <a:xfrm>
            <a:off x="5980983" y="4191000"/>
            <a:ext cx="1292422" cy="85880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13A704B-083C-41F1-9884-8C1D9B611938}"/>
              </a:ext>
            </a:extLst>
          </p:cNvPr>
          <p:cNvCxnSpPr>
            <a:cxnSpLocks/>
          </p:cNvCxnSpPr>
          <p:nvPr/>
        </p:nvCxnSpPr>
        <p:spPr>
          <a:xfrm flipH="1">
            <a:off x="4601939" y="2663081"/>
            <a:ext cx="1157389" cy="4718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0AEC7764-C52D-4E58-81DC-60138752D7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005" y="968346"/>
            <a:ext cx="2888801" cy="21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5354AA-1DD9-4A4F-8B14-AEC423A945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613"/>
            <a:ext cx="9144000" cy="56087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F6DA09-CD1B-4635-B4E7-2AE0BCB0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44" y="153340"/>
            <a:ext cx="8229600" cy="621101"/>
          </a:xfrm>
        </p:spPr>
        <p:txBody>
          <a:bodyPr/>
          <a:lstStyle/>
          <a:p>
            <a:r>
              <a:rPr lang="es-EC" sz="2400" dirty="0"/>
              <a:t>Esquema del sistema de agua potable de </a:t>
            </a:r>
            <a:r>
              <a:rPr lang="es-EC" sz="2400" dirty="0" err="1"/>
              <a:t>Sumak</a:t>
            </a:r>
            <a:r>
              <a:rPr lang="es-EC" sz="2400" dirty="0"/>
              <a:t> Yaku</a:t>
            </a:r>
          </a:p>
        </p:txBody>
      </p:sp>
      <p:pic>
        <p:nvPicPr>
          <p:cNvPr id="9" name="2 Imagen">
            <a:extLst>
              <a:ext uri="{FF2B5EF4-FFF2-40B4-BE49-F238E27FC236}">
                <a16:creationId xmlns:a16="http://schemas.microsoft.com/office/drawing/2014/main" id="{106C0E0E-E96B-4D51-A331-04DF02A613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2704227"/>
            <a:ext cx="4002800" cy="2472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22CDE28-9363-43F5-AB09-00D7E2BCB724}"/>
              </a:ext>
            </a:extLst>
          </p:cNvPr>
          <p:cNvCxnSpPr>
            <a:cxnSpLocks/>
          </p:cNvCxnSpPr>
          <p:nvPr/>
        </p:nvCxnSpPr>
        <p:spPr>
          <a:xfrm>
            <a:off x="5203450" y="3696510"/>
            <a:ext cx="1701280" cy="27700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828D8D5F-A3FB-4BB3-83B0-4D2F6B372C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5822" y="1308774"/>
            <a:ext cx="4962446" cy="42404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8A221D-D4B1-4A09-ABB8-23DA8D85D9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63" y="624613"/>
            <a:ext cx="2977182" cy="2232887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67B4682-0846-447F-B50A-7D203E149581}"/>
              </a:ext>
            </a:extLst>
          </p:cNvPr>
          <p:cNvCxnSpPr>
            <a:cxnSpLocks/>
          </p:cNvCxnSpPr>
          <p:nvPr/>
        </p:nvCxnSpPr>
        <p:spPr>
          <a:xfrm flipH="1">
            <a:off x="4477832" y="1711066"/>
            <a:ext cx="1246693" cy="22987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5354AA-1DD9-4A4F-8B14-AEC423A945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613"/>
            <a:ext cx="9144000" cy="56087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F6DA09-CD1B-4635-B4E7-2AE0BCB0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44" y="153340"/>
            <a:ext cx="8229600" cy="621101"/>
          </a:xfrm>
        </p:spPr>
        <p:txBody>
          <a:bodyPr/>
          <a:lstStyle/>
          <a:p>
            <a:r>
              <a:rPr lang="es-EC" sz="2400" dirty="0"/>
              <a:t>Esquema del sistema de agua potable de </a:t>
            </a:r>
            <a:r>
              <a:rPr lang="es-EC" sz="2400" dirty="0" err="1"/>
              <a:t>Sumak</a:t>
            </a:r>
            <a:r>
              <a:rPr lang="es-EC" sz="2400" dirty="0"/>
              <a:t> Yaku</a:t>
            </a:r>
          </a:p>
        </p:txBody>
      </p:sp>
    </p:spTree>
    <p:extLst>
      <p:ext uri="{BB962C8B-B14F-4D97-AF65-F5344CB8AC3E}">
        <p14:creationId xmlns:p14="http://schemas.microsoft.com/office/powerpoint/2010/main" val="35067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592620-613D-40BE-B8A9-43B4238B98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3020"/>
            <a:ext cx="9144000" cy="4391960"/>
          </a:xfrm>
          <a:prstGeom prst="rect">
            <a:avLst/>
          </a:prstGeom>
        </p:spPr>
      </p:pic>
      <p:sp>
        <p:nvSpPr>
          <p:cNvPr id="15" name="Globo: flecha hacia abajo 14">
            <a:extLst>
              <a:ext uri="{FF2B5EF4-FFF2-40B4-BE49-F238E27FC236}">
                <a16:creationId xmlns:a16="http://schemas.microsoft.com/office/drawing/2014/main" id="{E73DF9C1-44F2-4B54-9B37-E7DB416100EB}"/>
              </a:ext>
            </a:extLst>
          </p:cNvPr>
          <p:cNvSpPr/>
          <p:nvPr/>
        </p:nvSpPr>
        <p:spPr>
          <a:xfrm>
            <a:off x="306006" y="3135630"/>
            <a:ext cx="836994" cy="586740"/>
          </a:xfrm>
          <a:prstGeom prst="downArrowCallout">
            <a:avLst>
              <a:gd name="adj1" fmla="val 13222"/>
              <a:gd name="adj2" fmla="val 13499"/>
              <a:gd name="adj3" fmla="val 12781"/>
              <a:gd name="adj4" fmla="val 63678"/>
            </a:avLst>
          </a:prstGeom>
          <a:ln w="952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 err="1"/>
              <a:t>Chimbaloma</a:t>
            </a:r>
            <a:endParaRPr lang="es-ES" sz="800" dirty="0"/>
          </a:p>
          <a:p>
            <a:pPr algn="ctr"/>
            <a:r>
              <a:rPr lang="es-EC" sz="800" dirty="0"/>
              <a:t>500 m3</a:t>
            </a:r>
            <a:endParaRPr lang="es-ES" sz="800" dirty="0"/>
          </a:p>
        </p:txBody>
      </p:sp>
      <p:sp>
        <p:nvSpPr>
          <p:cNvPr id="19" name="Globo: flecha hacia abajo 18">
            <a:extLst>
              <a:ext uri="{FF2B5EF4-FFF2-40B4-BE49-F238E27FC236}">
                <a16:creationId xmlns:a16="http://schemas.microsoft.com/office/drawing/2014/main" id="{1AFCE4AC-8D30-4E42-BF78-D384289D92C1}"/>
              </a:ext>
            </a:extLst>
          </p:cNvPr>
          <p:cNvSpPr/>
          <p:nvPr/>
        </p:nvSpPr>
        <p:spPr>
          <a:xfrm>
            <a:off x="2988246" y="2114550"/>
            <a:ext cx="836994" cy="586740"/>
          </a:xfrm>
          <a:prstGeom prst="downArrowCallout">
            <a:avLst>
              <a:gd name="adj1" fmla="val 13222"/>
              <a:gd name="adj2" fmla="val 13499"/>
              <a:gd name="adj3" fmla="val 12781"/>
              <a:gd name="adj4" fmla="val 63678"/>
            </a:avLst>
          </a:prstGeom>
          <a:ln w="952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Arias </a:t>
            </a:r>
            <a:r>
              <a:rPr lang="es-ES" sz="800" dirty="0" err="1"/>
              <a:t>Uko</a:t>
            </a:r>
            <a:r>
              <a:rPr lang="es-ES" sz="800" dirty="0"/>
              <a:t> Alto</a:t>
            </a:r>
          </a:p>
          <a:p>
            <a:pPr algn="ctr"/>
            <a:r>
              <a:rPr lang="es-EC" sz="800" dirty="0"/>
              <a:t>250 m3</a:t>
            </a:r>
            <a:endParaRPr lang="es-ES" sz="800" dirty="0"/>
          </a:p>
        </p:txBody>
      </p:sp>
      <p:sp>
        <p:nvSpPr>
          <p:cNvPr id="20" name="Globo: flecha hacia abajo 19">
            <a:extLst>
              <a:ext uri="{FF2B5EF4-FFF2-40B4-BE49-F238E27FC236}">
                <a16:creationId xmlns:a16="http://schemas.microsoft.com/office/drawing/2014/main" id="{D78EE8D6-D7F7-4397-8BE1-AC9C036FB8B5}"/>
              </a:ext>
            </a:extLst>
          </p:cNvPr>
          <p:cNvSpPr/>
          <p:nvPr/>
        </p:nvSpPr>
        <p:spPr>
          <a:xfrm>
            <a:off x="3612087" y="2623820"/>
            <a:ext cx="905574" cy="426720"/>
          </a:xfrm>
          <a:prstGeom prst="downArrowCallout">
            <a:avLst>
              <a:gd name="adj1" fmla="val 13222"/>
              <a:gd name="adj2" fmla="val 13499"/>
              <a:gd name="adj3" fmla="val 12781"/>
              <a:gd name="adj4" fmla="val 63678"/>
            </a:avLst>
          </a:prstGeom>
          <a:ln w="952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Compañía Alto</a:t>
            </a:r>
          </a:p>
          <a:p>
            <a:pPr algn="ctr"/>
            <a:r>
              <a:rPr lang="es-EC" sz="800" dirty="0"/>
              <a:t>100 m3</a:t>
            </a:r>
            <a:endParaRPr lang="es-ES" sz="800" dirty="0"/>
          </a:p>
        </p:txBody>
      </p:sp>
      <p:sp>
        <p:nvSpPr>
          <p:cNvPr id="21" name="Globo: flecha hacia abajo 20">
            <a:extLst>
              <a:ext uri="{FF2B5EF4-FFF2-40B4-BE49-F238E27FC236}">
                <a16:creationId xmlns:a16="http://schemas.microsoft.com/office/drawing/2014/main" id="{10205DC5-0A35-4244-85E9-FCCEC511751D}"/>
              </a:ext>
            </a:extLst>
          </p:cNvPr>
          <p:cNvSpPr/>
          <p:nvPr/>
        </p:nvSpPr>
        <p:spPr>
          <a:xfrm>
            <a:off x="5579046" y="2584450"/>
            <a:ext cx="905574" cy="466090"/>
          </a:xfrm>
          <a:prstGeom prst="downArrowCallout">
            <a:avLst>
              <a:gd name="adj1" fmla="val 13222"/>
              <a:gd name="adj2" fmla="val 13499"/>
              <a:gd name="adj3" fmla="val 12781"/>
              <a:gd name="adj4" fmla="val 63678"/>
            </a:avLst>
          </a:prstGeom>
          <a:ln w="952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 err="1"/>
              <a:t>Camuendo</a:t>
            </a:r>
            <a:r>
              <a:rPr lang="es-ES" sz="800" dirty="0"/>
              <a:t> Alto</a:t>
            </a:r>
          </a:p>
          <a:p>
            <a:pPr algn="ctr"/>
            <a:r>
              <a:rPr lang="es-EC" sz="800" dirty="0"/>
              <a:t>300 m3</a:t>
            </a:r>
            <a:endParaRPr lang="es-ES" sz="800" dirty="0"/>
          </a:p>
        </p:txBody>
      </p:sp>
      <p:sp>
        <p:nvSpPr>
          <p:cNvPr id="22" name="Globo: flecha hacia abajo 21">
            <a:extLst>
              <a:ext uri="{FF2B5EF4-FFF2-40B4-BE49-F238E27FC236}">
                <a16:creationId xmlns:a16="http://schemas.microsoft.com/office/drawing/2014/main" id="{46B143CD-8866-4757-A60D-01BC03B140AA}"/>
              </a:ext>
            </a:extLst>
          </p:cNvPr>
          <p:cNvSpPr/>
          <p:nvPr/>
        </p:nvSpPr>
        <p:spPr>
          <a:xfrm>
            <a:off x="2386266" y="3195955"/>
            <a:ext cx="905574" cy="466090"/>
          </a:xfrm>
          <a:prstGeom prst="downArrowCallout">
            <a:avLst>
              <a:gd name="adj1" fmla="val 13222"/>
              <a:gd name="adj2" fmla="val 13499"/>
              <a:gd name="adj3" fmla="val 12781"/>
              <a:gd name="adj4" fmla="val 63678"/>
            </a:avLst>
          </a:prstGeom>
          <a:ln w="952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 err="1"/>
              <a:t>Trojaloma</a:t>
            </a:r>
            <a:endParaRPr lang="es-ES" sz="800" dirty="0"/>
          </a:p>
          <a:p>
            <a:pPr algn="ctr"/>
            <a:r>
              <a:rPr lang="es-EC" sz="800" dirty="0"/>
              <a:t>250 m3</a:t>
            </a:r>
            <a:endParaRPr lang="es-ES" sz="800" dirty="0"/>
          </a:p>
        </p:txBody>
      </p:sp>
      <p:sp>
        <p:nvSpPr>
          <p:cNvPr id="23" name="Globo: flecha hacia abajo 22">
            <a:extLst>
              <a:ext uri="{FF2B5EF4-FFF2-40B4-BE49-F238E27FC236}">
                <a16:creationId xmlns:a16="http://schemas.microsoft.com/office/drawing/2014/main" id="{0728370C-356B-4340-8535-5EB181C25415}"/>
              </a:ext>
            </a:extLst>
          </p:cNvPr>
          <p:cNvSpPr/>
          <p:nvPr/>
        </p:nvSpPr>
        <p:spPr>
          <a:xfrm>
            <a:off x="7028688" y="2799715"/>
            <a:ext cx="905574" cy="466090"/>
          </a:xfrm>
          <a:prstGeom prst="downArrowCallout">
            <a:avLst>
              <a:gd name="adj1" fmla="val 13222"/>
              <a:gd name="adj2" fmla="val 13499"/>
              <a:gd name="adj3" fmla="val 12781"/>
              <a:gd name="adj4" fmla="val 63678"/>
            </a:avLst>
          </a:prstGeom>
          <a:ln w="952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Gemelos</a:t>
            </a:r>
          </a:p>
          <a:p>
            <a:pPr algn="ctr"/>
            <a:r>
              <a:rPr lang="es-EC" sz="800" dirty="0"/>
              <a:t>200 m3 c/u</a:t>
            </a:r>
            <a:endParaRPr lang="es-ES" sz="800" dirty="0"/>
          </a:p>
        </p:txBody>
      </p:sp>
      <p:sp>
        <p:nvSpPr>
          <p:cNvPr id="6" name="Globo: flecha derecha 5">
            <a:extLst>
              <a:ext uri="{FF2B5EF4-FFF2-40B4-BE49-F238E27FC236}">
                <a16:creationId xmlns:a16="http://schemas.microsoft.com/office/drawing/2014/main" id="{C8BF6D2A-F494-4427-9684-6A9EC2E60A56}"/>
              </a:ext>
            </a:extLst>
          </p:cNvPr>
          <p:cNvSpPr/>
          <p:nvPr/>
        </p:nvSpPr>
        <p:spPr>
          <a:xfrm>
            <a:off x="6653784" y="3388360"/>
            <a:ext cx="749808" cy="233045"/>
          </a:xfrm>
          <a:prstGeom prst="rightArrowCallout">
            <a:avLst/>
          </a:prstGeom>
          <a:ln w="12700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50 m3</a:t>
            </a:r>
            <a:endParaRPr lang="es-EC" sz="800" dirty="0"/>
          </a:p>
        </p:txBody>
      </p:sp>
      <p:sp>
        <p:nvSpPr>
          <p:cNvPr id="26" name="Globo: flecha derecha 25">
            <a:extLst>
              <a:ext uri="{FF2B5EF4-FFF2-40B4-BE49-F238E27FC236}">
                <a16:creationId xmlns:a16="http://schemas.microsoft.com/office/drawing/2014/main" id="{DD7AB315-0F71-4B3C-AE2A-2A73AC96DA48}"/>
              </a:ext>
            </a:extLst>
          </p:cNvPr>
          <p:cNvSpPr/>
          <p:nvPr/>
        </p:nvSpPr>
        <p:spPr>
          <a:xfrm>
            <a:off x="6421120" y="3722370"/>
            <a:ext cx="982472" cy="319278"/>
          </a:xfrm>
          <a:prstGeom prst="rightArrowCallout">
            <a:avLst>
              <a:gd name="adj1" fmla="val 13588"/>
              <a:gd name="adj2" fmla="val 19033"/>
              <a:gd name="adj3" fmla="val 25000"/>
              <a:gd name="adj4" fmla="val 83051"/>
            </a:avLst>
          </a:prstGeom>
          <a:ln w="12700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00" dirty="0"/>
              <a:t>Bellavista 1 y 2 </a:t>
            </a:r>
          </a:p>
          <a:p>
            <a:pPr algn="ctr"/>
            <a:r>
              <a:rPr lang="es-ES" sz="700" dirty="0"/>
              <a:t>3000 m3 c/u</a:t>
            </a:r>
            <a:endParaRPr lang="es-EC" sz="700" dirty="0"/>
          </a:p>
        </p:txBody>
      </p:sp>
      <p:sp>
        <p:nvSpPr>
          <p:cNvPr id="7" name="Globo: flecha izquierda 6">
            <a:extLst>
              <a:ext uri="{FF2B5EF4-FFF2-40B4-BE49-F238E27FC236}">
                <a16:creationId xmlns:a16="http://schemas.microsoft.com/office/drawing/2014/main" id="{1537D55D-5448-4C46-A721-073C9604BEEB}"/>
              </a:ext>
            </a:extLst>
          </p:cNvPr>
          <p:cNvSpPr/>
          <p:nvPr/>
        </p:nvSpPr>
        <p:spPr>
          <a:xfrm>
            <a:off x="7461250" y="3545522"/>
            <a:ext cx="651510" cy="23304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462"/>
            </a:avLst>
          </a:prstGeom>
          <a:ln w="12700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/>
              <a:t>40 m3</a:t>
            </a:r>
            <a:endParaRPr lang="es-EC" sz="800" dirty="0"/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425F2717-8503-4B56-8C0A-ACBCB4080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83730"/>
              </p:ext>
            </p:extLst>
          </p:nvPr>
        </p:nvGraphicFramePr>
        <p:xfrm>
          <a:off x="30403" y="736789"/>
          <a:ext cx="6143127" cy="60835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6036">
                  <a:extLst>
                    <a:ext uri="{9D8B030D-6E8A-4147-A177-3AD203B41FA5}">
                      <a16:colId xmlns:a16="http://schemas.microsoft.com/office/drawing/2014/main" val="2930234289"/>
                    </a:ext>
                  </a:extLst>
                </a:gridCol>
                <a:gridCol w="2354443">
                  <a:extLst>
                    <a:ext uri="{9D8B030D-6E8A-4147-A177-3AD203B41FA5}">
                      <a16:colId xmlns:a16="http://schemas.microsoft.com/office/drawing/2014/main" val="4270223173"/>
                    </a:ext>
                  </a:extLst>
                </a:gridCol>
                <a:gridCol w="807378">
                  <a:extLst>
                    <a:ext uri="{9D8B030D-6E8A-4147-A177-3AD203B41FA5}">
                      <a16:colId xmlns:a16="http://schemas.microsoft.com/office/drawing/2014/main" val="1389020972"/>
                    </a:ext>
                  </a:extLst>
                </a:gridCol>
                <a:gridCol w="842635">
                  <a:extLst>
                    <a:ext uri="{9D8B030D-6E8A-4147-A177-3AD203B41FA5}">
                      <a16:colId xmlns:a16="http://schemas.microsoft.com/office/drawing/2014/main" val="2170140440"/>
                    </a:ext>
                  </a:extLst>
                </a:gridCol>
                <a:gridCol w="842635">
                  <a:extLst>
                    <a:ext uri="{9D8B030D-6E8A-4147-A177-3AD203B41FA5}">
                      <a16:colId xmlns:a16="http://schemas.microsoft.com/office/drawing/2014/main" val="3230903024"/>
                    </a:ext>
                  </a:extLst>
                </a:gridCol>
              </a:tblGrid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Tanques (11)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Área de servicio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Volumen (m3)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Este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Norte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783219317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Bellavista 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 err="1">
                          <a:effectLst/>
                        </a:rPr>
                        <a:t>Camuendo</a:t>
                      </a:r>
                      <a:r>
                        <a:rPr lang="es-EC" sz="1000" dirty="0">
                          <a:effectLst/>
                        </a:rPr>
                        <a:t> Bajo, Compañía Bajo, TR </a:t>
                      </a:r>
                      <a:r>
                        <a:rPr lang="es-EC" sz="1000" dirty="0" err="1">
                          <a:effectLst/>
                        </a:rPr>
                        <a:t>Trojaloma</a:t>
                      </a:r>
                      <a:r>
                        <a:rPr lang="es-EC" sz="1000" dirty="0">
                          <a:effectLst/>
                        </a:rPr>
                        <a:t>.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300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0811024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10023844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1083165734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Bellavista 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Araque Bajo, TR Bellavista N°1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300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0811036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10023822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3935484535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Los Gemelos 1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Camuendo Alto, Compañía Alta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200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0811414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10024089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2311098384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Los Gemelos 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Araque Alto, Abatag.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200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0811417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10028088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1965754091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50 m3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Conducción al Tanque de Reserva de 40 m3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50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0811280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10024006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2311523021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40 m3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A Camuendo Centro, Compañía Centro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40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0811160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10023943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191711404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Camuendo Alto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Camuendo Alto, Compañía Alta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300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0810656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10024621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2174607595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Compañía Alta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Compañía Alta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0809701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10025730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4084177988"/>
                  </a:ext>
                </a:extLst>
              </a:tr>
              <a:tr h="687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Arias Uku Alto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Arias Uku, Compañía Alta, Agato Alto y centro, Quinchuqui Alto y Centro.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250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0809607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10026461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661375636"/>
                  </a:ext>
                </a:extLst>
              </a:tr>
              <a:tr h="687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Trojaloma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Compañía Centro, Arias Uku Bajo, Agato Bajo, Yacupata, Quinchuqui,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250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10026266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0808896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1760840929"/>
                  </a:ext>
                </a:extLst>
              </a:tr>
              <a:tr h="448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Chimbaloma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Sector Agato, Trojaloma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500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10027266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0807777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2699913769"/>
                  </a:ext>
                </a:extLst>
              </a:tr>
              <a:tr h="219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2490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53" marR="46653" marT="0" marB="0" anchor="ctr"/>
                </a:tc>
                <a:extLst>
                  <a:ext uri="{0D108BD9-81ED-4DB2-BD59-A6C34878D82A}">
                    <a16:rowId xmlns:a16="http://schemas.microsoft.com/office/drawing/2014/main" val="3127783263"/>
                  </a:ext>
                </a:extLst>
              </a:tr>
            </a:tbl>
          </a:graphicData>
        </a:graphic>
      </p:graphicFrame>
      <p:sp>
        <p:nvSpPr>
          <p:cNvPr id="29" name="Título 1">
            <a:extLst>
              <a:ext uri="{FF2B5EF4-FFF2-40B4-BE49-F238E27FC236}">
                <a16:creationId xmlns:a16="http://schemas.microsoft.com/office/drawing/2014/main" id="{AC97967E-9AB4-4A9C-AD64-836C57DA627D}"/>
              </a:ext>
            </a:extLst>
          </p:cNvPr>
          <p:cNvSpPr txBox="1">
            <a:spLocks/>
          </p:cNvSpPr>
          <p:nvPr/>
        </p:nvSpPr>
        <p:spPr>
          <a:xfrm>
            <a:off x="394344" y="153340"/>
            <a:ext cx="8229600" cy="6211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400" b="1" dirty="0"/>
              <a:t>Tanques de la red</a:t>
            </a:r>
          </a:p>
        </p:txBody>
      </p:sp>
    </p:spTree>
    <p:extLst>
      <p:ext uri="{BB962C8B-B14F-4D97-AF65-F5344CB8AC3E}">
        <p14:creationId xmlns:p14="http://schemas.microsoft.com/office/powerpoint/2010/main" val="36575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D83FD8-E017-4542-A429-9DFF8B94CA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51" y="663521"/>
            <a:ext cx="4320000" cy="530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241251-4105-4F83-8043-958D30F33F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050" y="663521"/>
            <a:ext cx="3960000" cy="5303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F77F4-0048-47FF-AB6E-25B93EBB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736"/>
            <a:ext cx="8229600" cy="621101"/>
          </a:xfrm>
        </p:spPr>
        <p:txBody>
          <a:bodyPr/>
          <a:lstStyle/>
          <a:p>
            <a:r>
              <a:rPr lang="es-EC" sz="2800" dirty="0"/>
              <a:t>Planimetría hidráulica de la red </a:t>
            </a:r>
            <a:r>
              <a:rPr lang="es-EC" sz="2800" dirty="0" err="1"/>
              <a:t>Sumak</a:t>
            </a:r>
            <a:r>
              <a:rPr lang="es-EC" sz="2800" dirty="0"/>
              <a:t> Yaku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30F41C-315B-45BC-847A-74AC7AE8C9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0256" y="715388"/>
            <a:ext cx="4038600" cy="848073"/>
          </a:xfrm>
        </p:spPr>
        <p:txBody>
          <a:bodyPr/>
          <a:lstStyle/>
          <a:p>
            <a:pPr algn="ctr"/>
            <a:r>
              <a:rPr lang="es-EC" sz="1800" dirty="0"/>
              <a:t>Tuberías de conexión entre tanques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0FD6E5-A4DD-4DA4-9FA4-2CBF5C3F23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67" y="862024"/>
            <a:ext cx="4730989" cy="5311256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0F54028-EA43-4BED-95C4-410E1A7FC186}"/>
              </a:ext>
            </a:extLst>
          </p:cNvPr>
          <p:cNvGraphicFramePr>
            <a:graphicFrameLocks noGrp="1"/>
          </p:cNvGraphicFramePr>
          <p:nvPr/>
        </p:nvGraphicFramePr>
        <p:xfrm>
          <a:off x="4941833" y="1446243"/>
          <a:ext cx="4038600" cy="20046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4879">
                  <a:extLst>
                    <a:ext uri="{9D8B030D-6E8A-4147-A177-3AD203B41FA5}">
                      <a16:colId xmlns:a16="http://schemas.microsoft.com/office/drawing/2014/main" val="2273649391"/>
                    </a:ext>
                  </a:extLst>
                </a:gridCol>
                <a:gridCol w="1204879">
                  <a:extLst>
                    <a:ext uri="{9D8B030D-6E8A-4147-A177-3AD203B41FA5}">
                      <a16:colId xmlns:a16="http://schemas.microsoft.com/office/drawing/2014/main" val="1699981103"/>
                    </a:ext>
                  </a:extLst>
                </a:gridCol>
                <a:gridCol w="1628842">
                  <a:extLst>
                    <a:ext uri="{9D8B030D-6E8A-4147-A177-3AD203B41FA5}">
                      <a16:colId xmlns:a16="http://schemas.microsoft.com/office/drawing/2014/main" val="2929351997"/>
                    </a:ext>
                  </a:extLst>
                </a:gridCol>
              </a:tblGrid>
              <a:tr h="1822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Conexión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Tubería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12248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Tanque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Tanque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Diámetro (mm)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83442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Fuente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Bellavisa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200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2502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Bellavisa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 Gemelo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160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57299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Bellavisa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 Trojaloma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200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15176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Bellavisa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 Chimbaloma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160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91436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Gemelo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50 m³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160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67163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Gemelo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 Camuendo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160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831716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Gemelo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 Compañía Ala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90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0404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Gemelo 1 y 2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 Arias Uku 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160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48549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50 m³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40 m³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160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58303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4698AD3-0AAD-4618-9513-6755047B89D7}"/>
              </a:ext>
            </a:extLst>
          </p:cNvPr>
          <p:cNvGraphicFramePr>
            <a:graphicFrameLocks noGrp="1"/>
          </p:cNvGraphicFramePr>
          <p:nvPr/>
        </p:nvGraphicFramePr>
        <p:xfrm>
          <a:off x="5123130" y="3832451"/>
          <a:ext cx="3857303" cy="274049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8379">
                  <a:extLst>
                    <a:ext uri="{9D8B030D-6E8A-4147-A177-3AD203B41FA5}">
                      <a16:colId xmlns:a16="http://schemas.microsoft.com/office/drawing/2014/main" val="1025438948"/>
                    </a:ext>
                  </a:extLst>
                </a:gridCol>
                <a:gridCol w="1578566">
                  <a:extLst>
                    <a:ext uri="{9D8B030D-6E8A-4147-A177-3AD203B41FA5}">
                      <a16:colId xmlns:a16="http://schemas.microsoft.com/office/drawing/2014/main" val="361981116"/>
                    </a:ext>
                  </a:extLst>
                </a:gridCol>
                <a:gridCol w="990358">
                  <a:extLst>
                    <a:ext uri="{9D8B030D-6E8A-4147-A177-3AD203B41FA5}">
                      <a16:colId xmlns:a16="http://schemas.microsoft.com/office/drawing/2014/main" val="2714659024"/>
                    </a:ext>
                  </a:extLst>
                </a:gridCol>
              </a:tblGrid>
              <a:tr h="3044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Tubería de la red de distribución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717849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Diámetro (mm)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Longitud (m)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Material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0399478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1497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PVC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22531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50306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PVC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2612526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40037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PVC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0281895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63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1874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PVC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069298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10185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PVC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6744845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110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4289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PVC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822864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160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8088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PVC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1270723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CFBBC8A-6B32-472E-A2DA-830A4C12B8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08" y="684720"/>
            <a:ext cx="1581548" cy="35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7A33F-5C85-4CCE-B4CF-D3E06B1B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125348"/>
            <a:ext cx="8229600" cy="636675"/>
          </a:xfrm>
        </p:spPr>
        <p:txBody>
          <a:bodyPr/>
          <a:lstStyle/>
          <a:p>
            <a:r>
              <a:rPr lang="es-EC" sz="2800" dirty="0"/>
              <a:t>Comunidades pertenecientes a </a:t>
            </a:r>
            <a:r>
              <a:rPr lang="es-EC" sz="2800" dirty="0" err="1"/>
              <a:t>Sumak</a:t>
            </a:r>
            <a:r>
              <a:rPr lang="es-EC" sz="2800" dirty="0"/>
              <a:t> Yaku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D2ED0F-910D-4B9E-9C99-E58A3A656C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9" y="1380930"/>
            <a:ext cx="4436549" cy="427943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20D6809-9483-4190-93EE-272106656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68448"/>
              </p:ext>
            </p:extLst>
          </p:nvPr>
        </p:nvGraphicFramePr>
        <p:xfrm>
          <a:off x="4637315" y="1119673"/>
          <a:ext cx="4320001" cy="42622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7870">
                  <a:extLst>
                    <a:ext uri="{9D8B030D-6E8A-4147-A177-3AD203B41FA5}">
                      <a16:colId xmlns:a16="http://schemas.microsoft.com/office/drawing/2014/main" val="1298903021"/>
                    </a:ext>
                  </a:extLst>
                </a:gridCol>
                <a:gridCol w="1207297">
                  <a:extLst>
                    <a:ext uri="{9D8B030D-6E8A-4147-A177-3AD203B41FA5}">
                      <a16:colId xmlns:a16="http://schemas.microsoft.com/office/drawing/2014/main" val="1749300901"/>
                    </a:ext>
                  </a:extLst>
                </a:gridCol>
                <a:gridCol w="1504834">
                  <a:extLst>
                    <a:ext uri="{9D8B030D-6E8A-4147-A177-3AD203B41FA5}">
                      <a16:colId xmlns:a16="http://schemas.microsoft.com/office/drawing/2014/main" val="495485948"/>
                    </a:ext>
                  </a:extLst>
                </a:gridCol>
              </a:tblGrid>
              <a:tr h="889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Comunidad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# Acometidas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Consumo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(m3)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6165728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ABATAG                                           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631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9723371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AGATO                                            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530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8597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956189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ARAQUE                                           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515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3996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5433121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ARIAS UKU                                        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170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1291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096526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CAMUENDO                                         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492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3385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11122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COMPAÑÍA BAJA                                    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926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31953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0159801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COMPAÑIA ALTA                                     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125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769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3326855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QUINCHUQUI                                        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548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44190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073272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YAKUPATA                                         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110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805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502839"/>
                  </a:ext>
                </a:extLst>
              </a:tr>
              <a:tr h="337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</a:rPr>
                        <a:t>3475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95617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43832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8B7B398-A578-42A7-8D20-48E36B83E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647" y="976628"/>
            <a:ext cx="5804669" cy="3088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2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33C46-EC9D-415D-BC67-A2E0292F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Reporte de consumos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602704-3C4E-41D8-B9D4-047057EF76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9144000" cy="34989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66A946-E858-459B-B511-08BC9102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4" y="2509715"/>
            <a:ext cx="3091813" cy="42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AD3455-D135-4599-88C3-4BF7CBC64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653" y="3300319"/>
            <a:ext cx="4940063" cy="354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298D4D-5D02-41DB-BA79-7B08A87C3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615" y="4175402"/>
            <a:ext cx="3256902" cy="354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8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B91322F-7210-4BBF-8879-B926365D2FF2}"/>
              </a:ext>
            </a:extLst>
          </p:cNvPr>
          <p:cNvSpPr txBox="1">
            <a:spLocks/>
          </p:cNvSpPr>
          <p:nvPr/>
        </p:nvSpPr>
        <p:spPr>
          <a:xfrm>
            <a:off x="457200" y="992982"/>
            <a:ext cx="7016620" cy="6578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s-ES" sz="2400" b="0" i="1" dirty="0"/>
              <a:t>Diagnostico Socio-Económico y determinación de la situación actual del servicio de agua potable</a:t>
            </a:r>
            <a:endParaRPr lang="es-EC" sz="2400" b="0" i="1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27FEBBF-4E45-4056-BB58-0DD67F06A4EB}"/>
              </a:ext>
            </a:extLst>
          </p:cNvPr>
          <p:cNvSpPr/>
          <p:nvPr/>
        </p:nvSpPr>
        <p:spPr>
          <a:xfrm>
            <a:off x="304800" y="3214816"/>
            <a:ext cx="1588994" cy="6578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muestra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8827215-56BF-4AFE-BA48-A2B5A5C760E7}"/>
              </a:ext>
            </a:extLst>
          </p:cNvPr>
          <p:cNvSpPr/>
          <p:nvPr/>
        </p:nvSpPr>
        <p:spPr>
          <a:xfrm>
            <a:off x="304800" y="1880389"/>
            <a:ext cx="8622536" cy="9912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Proceso que permite conocer las características sociales y económicas de la población; sus hábitos y comportamientos frente a la salud y la forma como la comunidad resuelve actualmente sus necesidades de abastecimiento de agua. </a:t>
            </a:r>
            <a:endParaRPr lang="es-MX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2788A1-2111-4C6F-A647-85E171AD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del Sistema Existente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816D63A-D1F6-482F-AA1D-4DBE1838372E}"/>
                  </a:ext>
                </a:extLst>
              </p:cNvPr>
              <p:cNvSpPr txBox="1"/>
              <p:nvPr/>
            </p:nvSpPr>
            <p:spPr>
              <a:xfrm>
                <a:off x="2286000" y="3144274"/>
                <a:ext cx="4572000" cy="569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s-E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</m:sub>
                            <m:sup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sSup>
                            <m:sSupPr>
                              <m:ctrlPr>
                                <a:rPr lang="es-E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</m:sub>
                            <m:sup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816D63A-D1F6-482F-AA1D-4DBE18383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144274"/>
                <a:ext cx="4572000" cy="569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14FC8496-BDE0-4BD8-8AF2-DBEC02E3BD72}"/>
              </a:ext>
            </a:extLst>
          </p:cNvPr>
          <p:cNvSpPr txBox="1"/>
          <p:nvPr/>
        </p:nvSpPr>
        <p:spPr>
          <a:xfrm>
            <a:off x="5939079" y="3252550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>
                <a:solidFill>
                  <a:schemeClr val="tx2">
                    <a:lumMod val="75000"/>
                  </a:schemeClr>
                </a:solidFill>
              </a:rPr>
              <a:t>Población Finita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3E88E19-D86E-4790-86A6-F0A0B13DA1D9}"/>
                  </a:ext>
                </a:extLst>
              </p:cNvPr>
              <p:cNvSpPr txBox="1"/>
              <p:nvPr/>
            </p:nvSpPr>
            <p:spPr>
              <a:xfrm>
                <a:off x="1600200" y="3872706"/>
                <a:ext cx="6800850" cy="197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C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Tamaño de la muestra buscada</a:t>
                </a:r>
                <a:endParaRPr lang="es-E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C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Tamaño de la población o universo</a:t>
                </a:r>
                <a:endParaRPr lang="es-E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s-EC" sz="1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∝</m:t>
                        </m:r>
                      </m:sub>
                    </m:sSub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C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Parámetro estadístico que depende del nivel de confianza (NC)</a:t>
                </a:r>
                <a:endParaRPr lang="es-E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C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Error de estimación máximo aceptado</a:t>
                </a:r>
                <a:endParaRPr lang="es-E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C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Probabilidad de que ocurra el evento estudiado (éxito)</a:t>
                </a:r>
                <a:endParaRPr lang="es-E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s-ES" sz="1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1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s-EC" sz="1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C" sz="1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d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C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Probabilidad de que no ocurra el evento estudiado</a:t>
                </a:r>
                <a:endParaRPr lang="es-E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3E88E19-D86E-4790-86A6-F0A0B13DA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2706"/>
                <a:ext cx="6800850" cy="1971630"/>
              </a:xfrm>
              <a:prstGeom prst="rect">
                <a:avLst/>
              </a:prstGeom>
              <a:blipFill>
                <a:blip r:embed="rId4"/>
                <a:stretch>
                  <a:fillRect t="-309" b="-24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6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/>
      <p:bldP spid="4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B91322F-7210-4BBF-8879-B926365D2FF2}"/>
              </a:ext>
            </a:extLst>
          </p:cNvPr>
          <p:cNvSpPr txBox="1">
            <a:spLocks/>
          </p:cNvSpPr>
          <p:nvPr/>
        </p:nvSpPr>
        <p:spPr>
          <a:xfrm>
            <a:off x="457200" y="992982"/>
            <a:ext cx="7016620" cy="6578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s-ES" sz="2400" b="0" i="1" dirty="0"/>
              <a:t>Diagnóstico Socio-Económico y determinación de la situación actual del servicio de agua potable</a:t>
            </a:r>
            <a:endParaRPr lang="es-EC" sz="2400" b="0" i="1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27FEBBF-4E45-4056-BB58-0DD67F06A4EB}"/>
              </a:ext>
            </a:extLst>
          </p:cNvPr>
          <p:cNvSpPr/>
          <p:nvPr/>
        </p:nvSpPr>
        <p:spPr>
          <a:xfrm>
            <a:off x="552450" y="2235303"/>
            <a:ext cx="1588994" cy="6578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muestra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2788A1-2111-4C6F-A647-85E171AD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del Sistema Existente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94F0786-8F7F-47EB-B210-114ED5B58855}"/>
                  </a:ext>
                </a:extLst>
              </p:cNvPr>
              <p:cNvSpPr txBox="1"/>
              <p:nvPr/>
            </p:nvSpPr>
            <p:spPr>
              <a:xfrm>
                <a:off x="2400300" y="2230443"/>
                <a:ext cx="4572000" cy="639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𝟑𝟒𝟕𝟓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𝒗𝒊𝒗𝒊𝒆𝒏𝒅𝒂𝒔</m:t>
                    </m:r>
                  </m:oMath>
                </a14:m>
                <a:r>
                  <a:rPr lang="es-EC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1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s-EC" sz="1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∝</m:t>
                        </m:r>
                      </m:sub>
                    </m:sSub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EC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𝟗𝟔</m:t>
                    </m:r>
                  </m:oMath>
                </a14:m>
                <a:r>
                  <a:rPr lang="es-EC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94F0786-8F7F-47EB-B210-114ED5B58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2230443"/>
                <a:ext cx="4572000" cy="639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>
            <a:extLst>
              <a:ext uri="{FF2B5EF4-FFF2-40B4-BE49-F238E27FC236}">
                <a16:creationId xmlns:a16="http://schemas.microsoft.com/office/drawing/2014/main" id="{B53829DF-30D2-487B-B774-40659431C07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525" y="2135982"/>
            <a:ext cx="2667000" cy="1544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34A6E01-B656-41E9-80F4-57BA1B15EDF2}"/>
                  </a:ext>
                </a:extLst>
              </p:cNvPr>
              <p:cNvSpPr txBox="1"/>
              <p:nvPr/>
            </p:nvSpPr>
            <p:spPr>
              <a:xfrm>
                <a:off x="1503269" y="2908142"/>
                <a:ext cx="4572000" cy="978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s-ES" sz="1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s-ES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s-ES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s-ES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s-ES" sz="1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34A6E01-B656-41E9-80F4-57BA1B15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269" y="2908142"/>
                <a:ext cx="4572000" cy="978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D2430B6-8BB3-4F75-8A49-0C8B093C1301}"/>
                  </a:ext>
                </a:extLst>
              </p:cNvPr>
              <p:cNvSpPr txBox="1"/>
              <p:nvPr/>
            </p:nvSpPr>
            <p:spPr>
              <a:xfrm>
                <a:off x="1679510" y="4366793"/>
                <a:ext cx="4572000" cy="1362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s-ES" sz="1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𝟑𝟒𝟕𝟓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𝟎𝟓</m:t>
                              </m:r>
                            </m:e>
                            <m:sup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𝟑𝟒𝟕𝟓</m:t>
                              </m:r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s-E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s-ES" sz="1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𝟑𝟒𝟗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𝒗𝒊𝒗𝒊𝒆𝒏𝒅𝒂𝒔</m:t>
                      </m:r>
                    </m:oMath>
                  </m:oMathPara>
                </a14:m>
                <a:endParaRPr lang="es-E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D2430B6-8BB3-4F75-8A49-0C8B093C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0" y="4366793"/>
                <a:ext cx="4572000" cy="1362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5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359A086-4741-49EF-8A28-BCEB171A1A03}"/>
              </a:ext>
            </a:extLst>
          </p:cNvPr>
          <p:cNvGraphicFramePr/>
          <p:nvPr/>
        </p:nvGraphicFramePr>
        <p:xfrm>
          <a:off x="1438275" y="1299567"/>
          <a:ext cx="7492512" cy="468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No hay ninguna descripción de la foto disponible.">
            <a:extLst>
              <a:ext uri="{FF2B5EF4-FFF2-40B4-BE49-F238E27FC236}">
                <a16:creationId xmlns:a16="http://schemas.microsoft.com/office/drawing/2014/main" id="{7ED0F773-F29B-417C-A380-2DE0AF6E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38" y="1369596"/>
            <a:ext cx="810000" cy="8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271FB-F84A-476A-B686-F9865BC79D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8" y="2776514"/>
            <a:ext cx="810000" cy="816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D5B160-185C-46E7-89EC-E9F9C040AF7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14" y="4251596"/>
            <a:ext cx="810000" cy="79724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C00702D-B9E0-4F73-86EF-01895F82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s-ES" dirty="0"/>
              <a:t>TEMARIO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110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CE5790-6780-4DF1-B434-C1FF3E7C1B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056" y="733037"/>
            <a:ext cx="2880000" cy="512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75DD0C-F2E9-4800-AC1F-B7EE370F0E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733037"/>
            <a:ext cx="2880000" cy="51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D52828-E1BA-4162-9592-6AA7CB7F6B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1" y="1692155"/>
            <a:ext cx="6597637" cy="416088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1BA432A-6A1C-49F2-961E-9A70CD2FD350}"/>
              </a:ext>
            </a:extLst>
          </p:cNvPr>
          <p:cNvSpPr txBox="1">
            <a:spLocks/>
          </p:cNvSpPr>
          <p:nvPr/>
        </p:nvSpPr>
        <p:spPr>
          <a:xfrm>
            <a:off x="2514600" y="733037"/>
            <a:ext cx="4114800" cy="6578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s-ES" sz="2400" i="1" dirty="0"/>
              <a:t>Encuesta </a:t>
            </a:r>
          </a:p>
          <a:p>
            <a:pPr algn="ctr">
              <a:buClrTx/>
              <a:buFontTx/>
            </a:pPr>
            <a:r>
              <a:rPr lang="es-ES" sz="2400" i="1" dirty="0"/>
              <a:t>Socio-Económico</a:t>
            </a:r>
            <a:endParaRPr lang="es-EC" sz="2400" i="1" dirty="0"/>
          </a:p>
        </p:txBody>
      </p:sp>
    </p:spTree>
    <p:extLst>
      <p:ext uri="{BB962C8B-B14F-4D97-AF65-F5344CB8AC3E}">
        <p14:creationId xmlns:p14="http://schemas.microsoft.com/office/powerpoint/2010/main" val="26925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B91322F-7210-4BBF-8879-B926365D2FF2}"/>
              </a:ext>
            </a:extLst>
          </p:cNvPr>
          <p:cNvSpPr txBox="1">
            <a:spLocks/>
          </p:cNvSpPr>
          <p:nvPr/>
        </p:nvSpPr>
        <p:spPr>
          <a:xfrm>
            <a:off x="457200" y="704078"/>
            <a:ext cx="7016620" cy="6578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s-ES" sz="2400" b="0" i="1" dirty="0"/>
              <a:t>Resultados de la Tabulación de las Encuestas</a:t>
            </a:r>
            <a:endParaRPr lang="es-EC" sz="2400" b="0" i="1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2788A1-2111-4C6F-A647-85E171AD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del Sistema Existente</a:t>
            </a:r>
            <a:endParaRPr lang="es-EC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439E4F-A973-4133-8AAF-427C5190CB8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93887"/>
          <a:ext cx="3724275" cy="17818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6458">
                  <a:extLst>
                    <a:ext uri="{9D8B030D-6E8A-4147-A177-3AD203B41FA5}">
                      <a16:colId xmlns:a16="http://schemas.microsoft.com/office/drawing/2014/main" val="1937651008"/>
                    </a:ext>
                  </a:extLst>
                </a:gridCol>
                <a:gridCol w="1404242">
                  <a:extLst>
                    <a:ext uri="{9D8B030D-6E8A-4147-A177-3AD203B41FA5}">
                      <a16:colId xmlns:a16="http://schemas.microsoft.com/office/drawing/2014/main" val="391187628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787867887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018218810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No.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Descripción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Frecuencia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Porcentaje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698791"/>
                  </a:ext>
                </a:extLst>
              </a:tr>
              <a:tr h="2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Energía Eléctrica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338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97%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1070128"/>
                  </a:ext>
                </a:extLst>
              </a:tr>
              <a:tr h="2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b.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Red Agua Potable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349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100%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931398"/>
                  </a:ext>
                </a:extLst>
              </a:tr>
              <a:tr h="2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c.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Red Alcantarillado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326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93%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804794"/>
                  </a:ext>
                </a:extLst>
              </a:tr>
              <a:tr h="405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d.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Recolección de basura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331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95%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15131"/>
                  </a:ext>
                </a:extLst>
              </a:tr>
              <a:tr h="2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e.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Teléfono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298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85%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282575"/>
                  </a:ext>
                </a:extLst>
              </a:tr>
              <a:tr h="2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f.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Internet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221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63%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745154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AE8A12A-1CD2-4727-AAA8-B949D9DA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0458"/>
            <a:ext cx="2963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básicos de la vivienda</a:t>
            </a:r>
            <a:endParaRPr kumimoji="0" lang="es-ES" altLang="es-E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3870CB-A01D-499C-9F63-A543B3AF660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8572"/>
            <a:ext cx="3825241" cy="2402205"/>
          </a:xfrm>
          <a:prstGeom prst="rect">
            <a:avLst/>
          </a:prstGeom>
          <a:noFill/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34E986-6E3F-43C9-94A8-0BC11E521D30}"/>
              </a:ext>
            </a:extLst>
          </p:cNvPr>
          <p:cNvGraphicFramePr>
            <a:graphicFrameLocks noGrp="1"/>
          </p:cNvGraphicFramePr>
          <p:nvPr/>
        </p:nvGraphicFramePr>
        <p:xfrm>
          <a:off x="4962527" y="1893115"/>
          <a:ext cx="3539764" cy="17818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3274">
                  <a:extLst>
                    <a:ext uri="{9D8B030D-6E8A-4147-A177-3AD203B41FA5}">
                      <a16:colId xmlns:a16="http://schemas.microsoft.com/office/drawing/2014/main" val="523048015"/>
                    </a:ext>
                  </a:extLst>
                </a:gridCol>
                <a:gridCol w="1332611">
                  <a:extLst>
                    <a:ext uri="{9D8B030D-6E8A-4147-A177-3AD203B41FA5}">
                      <a16:colId xmlns:a16="http://schemas.microsoft.com/office/drawing/2014/main" val="1333350405"/>
                    </a:ext>
                  </a:extLst>
                </a:gridCol>
                <a:gridCol w="909144">
                  <a:extLst>
                    <a:ext uri="{9D8B030D-6E8A-4147-A177-3AD203B41FA5}">
                      <a16:colId xmlns:a16="http://schemas.microsoft.com/office/drawing/2014/main" val="2844961882"/>
                    </a:ext>
                  </a:extLst>
                </a:gridCol>
                <a:gridCol w="894735">
                  <a:extLst>
                    <a:ext uri="{9D8B030D-6E8A-4147-A177-3AD203B41FA5}">
                      <a16:colId xmlns:a16="http://schemas.microsoft.com/office/drawing/2014/main" val="3036713793"/>
                    </a:ext>
                  </a:extLst>
                </a:gridCol>
              </a:tblGrid>
              <a:tr h="321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No.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Descripción</a:t>
                      </a:r>
                      <a:endParaRPr lang="es-ES" sz="11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Frecuencia</a:t>
                      </a:r>
                      <a:endParaRPr lang="es-E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Porcentaje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147173"/>
                  </a:ext>
                </a:extLst>
              </a:tr>
              <a:tr h="223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$0-5$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35</a:t>
                      </a:r>
                      <a:endParaRPr lang="es-E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10%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133402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b.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$5-$10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165</a:t>
                      </a:r>
                      <a:endParaRPr lang="es-E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47%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210605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c.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$10-$15  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123</a:t>
                      </a:r>
                      <a:endParaRPr lang="es-E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35%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172902"/>
                  </a:ext>
                </a:extLst>
              </a:tr>
              <a:tr h="223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d.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más de $15  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effectLst/>
                        </a:rPr>
                        <a:t>26</a:t>
                      </a:r>
                      <a:endParaRPr lang="es-E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7%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483856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</a:rPr>
                        <a:t>TOTAL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</a:rPr>
                        <a:t>349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effectLst/>
                        </a:rPr>
                        <a:t>100%</a:t>
                      </a:r>
                      <a:endParaRPr lang="es-ES" b="1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929719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905246D5-618C-464C-9CF6-5A55F2EC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7" y="1556106"/>
            <a:ext cx="3004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 mensual de luz eléctrica de la vivienda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5156A76-70EF-4FBD-95E3-87C90CC528B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527" y="3818572"/>
            <a:ext cx="3539764" cy="2100447"/>
          </a:xfrm>
          <a:prstGeom prst="rect">
            <a:avLst/>
          </a:prstGeom>
          <a:noFill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64532CA-149F-4A1A-9B2F-79998369A307}"/>
              </a:ext>
            </a:extLst>
          </p:cNvPr>
          <p:cNvSpPr/>
          <p:nvPr/>
        </p:nvSpPr>
        <p:spPr>
          <a:xfrm>
            <a:off x="3190875" y="3429000"/>
            <a:ext cx="990600" cy="245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636CA22-7141-4C9E-B8BE-81F639F14CCB}"/>
              </a:ext>
            </a:extLst>
          </p:cNvPr>
          <p:cNvSpPr/>
          <p:nvPr/>
        </p:nvSpPr>
        <p:spPr>
          <a:xfrm>
            <a:off x="4924656" y="2464079"/>
            <a:ext cx="3539764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6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B91322F-7210-4BBF-8879-B926365D2FF2}"/>
              </a:ext>
            </a:extLst>
          </p:cNvPr>
          <p:cNvSpPr txBox="1">
            <a:spLocks/>
          </p:cNvSpPr>
          <p:nvPr/>
        </p:nvSpPr>
        <p:spPr>
          <a:xfrm>
            <a:off x="457200" y="704078"/>
            <a:ext cx="7016620" cy="6578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s-ES" sz="2400" b="0" i="1" dirty="0"/>
              <a:t>Resultados de la Tabulación de las Encuestas</a:t>
            </a:r>
            <a:endParaRPr lang="es-EC" sz="2400" b="0" i="1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2788A1-2111-4C6F-A647-85E171AD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del Sistema Existente</a:t>
            </a:r>
            <a:endParaRPr lang="es-EC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439E4F-A973-4133-8AAF-427C5190CB8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93887"/>
          <a:ext cx="3724275" cy="17810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6458">
                  <a:extLst>
                    <a:ext uri="{9D8B030D-6E8A-4147-A177-3AD203B41FA5}">
                      <a16:colId xmlns:a16="http://schemas.microsoft.com/office/drawing/2014/main" val="1937651008"/>
                    </a:ext>
                  </a:extLst>
                </a:gridCol>
                <a:gridCol w="1404242">
                  <a:extLst>
                    <a:ext uri="{9D8B030D-6E8A-4147-A177-3AD203B41FA5}">
                      <a16:colId xmlns:a16="http://schemas.microsoft.com/office/drawing/2014/main" val="391187628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787867887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018218810"/>
                    </a:ext>
                  </a:extLst>
                </a:gridCol>
              </a:tblGrid>
              <a:tr h="343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effectLst/>
                          <a:latin typeface="+mn-lt"/>
                        </a:rPr>
                        <a:t>No.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effectLst/>
                          <a:latin typeface="+mn-lt"/>
                        </a:rPr>
                        <a:t>Descripción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effectLst/>
                          <a:latin typeface="+mn-lt"/>
                        </a:rPr>
                        <a:t>Frecuencia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effectLst/>
                          <a:latin typeface="+mn-lt"/>
                        </a:rPr>
                        <a:t>Porcentaje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698791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a.</a:t>
                      </a:r>
                      <a:endParaRPr lang="es-ES" sz="11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Menos de 300$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30%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1070128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</a:t>
                      </a:r>
                      <a:endParaRPr lang="es-ES" sz="11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Menos de 400$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931398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c.</a:t>
                      </a:r>
                      <a:endParaRPr lang="es-ES" sz="11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Menos de 500$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804794"/>
                  </a:ext>
                </a:extLst>
              </a:tr>
              <a:tr h="292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d.</a:t>
                      </a:r>
                      <a:endParaRPr lang="es-ES" sz="11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Menos de 600$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15131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e.</a:t>
                      </a:r>
                      <a:endParaRPr lang="es-ES" sz="11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Más de 600$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282575"/>
                  </a:ext>
                </a:extLst>
              </a:tr>
              <a:tr h="221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349</a:t>
                      </a:r>
                      <a:endParaRPr lang="es-ES" sz="11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30200" algn="ctr"/>
                          <a:tab pos="660400" algn="r"/>
                        </a:tabLst>
                      </a:pPr>
                      <a:r>
                        <a:rPr lang="es-ES" sz="13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1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745154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AE8A12A-1CD2-4727-AAA8-B949D9DA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0458"/>
            <a:ext cx="2963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 promedio mensual de la familia</a:t>
            </a:r>
            <a:endParaRPr kumimoji="0" lang="es-ES" altLang="es-E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05246D5-618C-464C-9CF6-5A55F2EC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7" y="1556106"/>
            <a:ext cx="38290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MX" altLang="es-ES" sz="1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Disposición de agua potable durante las 24 horas del día</a:t>
            </a:r>
            <a:endParaRPr lang="es-ES" altLang="es-ES" sz="12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D14D992-BD0B-478C-9C3A-1EC1D4B1CBB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34314"/>
            <a:ext cx="3724274" cy="2195011"/>
          </a:xfrm>
          <a:prstGeom prst="rect">
            <a:avLst/>
          </a:prstGeom>
          <a:noFill/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4C05956-B5FC-4F12-9990-C110F8532B1F}"/>
              </a:ext>
            </a:extLst>
          </p:cNvPr>
          <p:cNvGraphicFramePr>
            <a:graphicFrameLocks noGrp="1"/>
          </p:cNvGraphicFramePr>
          <p:nvPr/>
        </p:nvGraphicFramePr>
        <p:xfrm>
          <a:off x="4962527" y="1893887"/>
          <a:ext cx="3629022" cy="11013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3417">
                  <a:extLst>
                    <a:ext uri="{9D8B030D-6E8A-4147-A177-3AD203B41FA5}">
                      <a16:colId xmlns:a16="http://schemas.microsoft.com/office/drawing/2014/main" val="3374724514"/>
                    </a:ext>
                  </a:extLst>
                </a:gridCol>
                <a:gridCol w="1091737">
                  <a:extLst>
                    <a:ext uri="{9D8B030D-6E8A-4147-A177-3AD203B41FA5}">
                      <a16:colId xmlns:a16="http://schemas.microsoft.com/office/drawing/2014/main" val="3014061004"/>
                    </a:ext>
                  </a:extLst>
                </a:gridCol>
                <a:gridCol w="1056545">
                  <a:extLst>
                    <a:ext uri="{9D8B030D-6E8A-4147-A177-3AD203B41FA5}">
                      <a16:colId xmlns:a16="http://schemas.microsoft.com/office/drawing/2014/main" val="1712086866"/>
                    </a:ext>
                  </a:extLst>
                </a:gridCol>
                <a:gridCol w="1087323">
                  <a:extLst>
                    <a:ext uri="{9D8B030D-6E8A-4147-A177-3AD203B41FA5}">
                      <a16:colId xmlns:a16="http://schemas.microsoft.com/office/drawing/2014/main" val="762232813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No.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Descripción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  <a:latin typeface="+mn-lt"/>
                        </a:rPr>
                        <a:t>Frecuencia</a:t>
                      </a:r>
                      <a:endParaRPr lang="es-ES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Porcentaje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3896629"/>
                  </a:ext>
                </a:extLst>
              </a:tr>
              <a:tr h="295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a.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SI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effectLst/>
                          <a:latin typeface="+mn-lt"/>
                        </a:rPr>
                        <a:t>330</a:t>
                      </a:r>
                      <a:endParaRPr lang="es-ES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95%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6065015"/>
                  </a:ext>
                </a:extLst>
              </a:tr>
              <a:tr h="19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b.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NO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effectLst/>
                          <a:latin typeface="+mn-lt"/>
                        </a:rPr>
                        <a:t>19</a:t>
                      </a:r>
                      <a:endParaRPr lang="es-ES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5%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6821909"/>
                  </a:ext>
                </a:extLst>
              </a:tr>
              <a:tr h="295167">
                <a:tc>
                  <a:txBody>
                    <a:bodyPr/>
                    <a:lstStyle/>
                    <a:p>
                      <a:pPr algn="ctr"/>
                      <a:endParaRPr lang="es-ES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</a:rPr>
                        <a:t>TOTAL</a:t>
                      </a:r>
                      <a:endParaRPr lang="es-E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</a:rPr>
                        <a:t>349</a:t>
                      </a:r>
                      <a:endParaRPr lang="es-E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effectLst/>
                          <a:latin typeface="+mn-lt"/>
                        </a:rPr>
                        <a:t>100%</a:t>
                      </a:r>
                      <a:endParaRPr lang="es-ES" b="1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5051464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FD0A2B07-1E19-4BA4-8E0E-BA2FE6E0D0D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527" y="3429000"/>
            <a:ext cx="3629022" cy="2195011"/>
          </a:xfrm>
          <a:prstGeom prst="rect">
            <a:avLst/>
          </a:prstGeom>
          <a:noFill/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2FD10C8-6DE4-404A-8139-8F58A16425D5}"/>
              </a:ext>
            </a:extLst>
          </p:cNvPr>
          <p:cNvSpPr/>
          <p:nvPr/>
        </p:nvSpPr>
        <p:spPr>
          <a:xfrm>
            <a:off x="457199" y="2444561"/>
            <a:ext cx="3724274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8A24158-F56E-4697-8D27-729860BECDBD}"/>
              </a:ext>
            </a:extLst>
          </p:cNvPr>
          <p:cNvSpPr/>
          <p:nvPr/>
        </p:nvSpPr>
        <p:spPr>
          <a:xfrm>
            <a:off x="4914901" y="2221453"/>
            <a:ext cx="3724274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3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B91322F-7210-4BBF-8879-B926365D2FF2}"/>
              </a:ext>
            </a:extLst>
          </p:cNvPr>
          <p:cNvSpPr txBox="1">
            <a:spLocks/>
          </p:cNvSpPr>
          <p:nvPr/>
        </p:nvSpPr>
        <p:spPr>
          <a:xfrm>
            <a:off x="457200" y="704078"/>
            <a:ext cx="7016620" cy="6578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s-ES" sz="2400" b="0" i="1" dirty="0"/>
              <a:t>Resultados de la Tabulación de las Encuestas</a:t>
            </a:r>
            <a:endParaRPr lang="es-EC" sz="2400" b="0" i="1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2788A1-2111-4C6F-A647-85E171AD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del Sistema Existente</a:t>
            </a:r>
            <a:endParaRPr lang="es-EC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439E4F-A973-4133-8AAF-427C5190CB8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93887"/>
          <a:ext cx="3724275" cy="15502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6458">
                  <a:extLst>
                    <a:ext uri="{9D8B030D-6E8A-4147-A177-3AD203B41FA5}">
                      <a16:colId xmlns:a16="http://schemas.microsoft.com/office/drawing/2014/main" val="1937651008"/>
                    </a:ext>
                  </a:extLst>
                </a:gridCol>
                <a:gridCol w="1404242">
                  <a:extLst>
                    <a:ext uri="{9D8B030D-6E8A-4147-A177-3AD203B41FA5}">
                      <a16:colId xmlns:a16="http://schemas.microsoft.com/office/drawing/2014/main" val="391187628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787867887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3018218810"/>
                    </a:ext>
                  </a:extLst>
                </a:gridCol>
              </a:tblGrid>
              <a:tr h="343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effectLst/>
                          <a:latin typeface="+mn-lt"/>
                        </a:rPr>
                        <a:t>No.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effectLst/>
                          <a:latin typeface="+mn-lt"/>
                        </a:rPr>
                        <a:t>Descripción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effectLst/>
                          <a:latin typeface="+mn-lt"/>
                        </a:rPr>
                        <a:t>Frecuencia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effectLst/>
                          <a:latin typeface="+mn-lt"/>
                        </a:rPr>
                        <a:t>Porcentaje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698791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a.</a:t>
                      </a:r>
                      <a:endParaRPr lang="es-ES" sz="11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Básico de 3$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31%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1070128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</a:t>
                      </a:r>
                      <a:endParaRPr lang="es-ES" sz="11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a 5$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931398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c.</a:t>
                      </a:r>
                      <a:endParaRPr lang="es-ES" sz="11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a 10$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804794"/>
                  </a:ext>
                </a:extLst>
              </a:tr>
              <a:tr h="292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d.</a:t>
                      </a:r>
                      <a:endParaRPr lang="es-ES" sz="1100" i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Más que 10$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15131"/>
                  </a:ext>
                </a:extLst>
              </a:tr>
              <a:tr h="221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349</a:t>
                      </a:r>
                      <a:endParaRPr lang="es-ES" sz="11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30200" algn="ctr"/>
                          <a:tab pos="660400" algn="r"/>
                        </a:tabLst>
                      </a:pPr>
                      <a:r>
                        <a:rPr lang="es-ES" sz="13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1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745154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AE8A12A-1CD2-4727-AAA8-B949D9DA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0458"/>
            <a:ext cx="3629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 mensual por el servicio de agua potable</a:t>
            </a:r>
            <a:endParaRPr kumimoji="0" lang="es-ES" altLang="es-E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05246D5-618C-464C-9CF6-5A55F2EC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7" y="1556106"/>
            <a:ext cx="38290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MX" altLang="es-ES" sz="1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 del agua potable recibida</a:t>
            </a:r>
            <a:endParaRPr lang="es-ES" altLang="es-ES" sz="12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4C05956-B5FC-4F12-9990-C110F8532B1F}"/>
              </a:ext>
            </a:extLst>
          </p:cNvPr>
          <p:cNvGraphicFramePr>
            <a:graphicFrameLocks noGrp="1"/>
          </p:cNvGraphicFramePr>
          <p:nvPr/>
        </p:nvGraphicFramePr>
        <p:xfrm>
          <a:off x="4962527" y="1893887"/>
          <a:ext cx="3629022" cy="12994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3417">
                  <a:extLst>
                    <a:ext uri="{9D8B030D-6E8A-4147-A177-3AD203B41FA5}">
                      <a16:colId xmlns:a16="http://schemas.microsoft.com/office/drawing/2014/main" val="3374724514"/>
                    </a:ext>
                  </a:extLst>
                </a:gridCol>
                <a:gridCol w="1091737">
                  <a:extLst>
                    <a:ext uri="{9D8B030D-6E8A-4147-A177-3AD203B41FA5}">
                      <a16:colId xmlns:a16="http://schemas.microsoft.com/office/drawing/2014/main" val="3014061004"/>
                    </a:ext>
                  </a:extLst>
                </a:gridCol>
                <a:gridCol w="1056545">
                  <a:extLst>
                    <a:ext uri="{9D8B030D-6E8A-4147-A177-3AD203B41FA5}">
                      <a16:colId xmlns:a16="http://schemas.microsoft.com/office/drawing/2014/main" val="1712086866"/>
                    </a:ext>
                  </a:extLst>
                </a:gridCol>
                <a:gridCol w="1087323">
                  <a:extLst>
                    <a:ext uri="{9D8B030D-6E8A-4147-A177-3AD203B41FA5}">
                      <a16:colId xmlns:a16="http://schemas.microsoft.com/office/drawing/2014/main" val="762232813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No.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Descripción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effectLst/>
                          <a:latin typeface="+mn-lt"/>
                        </a:rPr>
                        <a:t>Frecuencia</a:t>
                      </a:r>
                      <a:endParaRPr lang="es-ES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Porcentaje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3896629"/>
                  </a:ext>
                </a:extLst>
              </a:tr>
              <a:tr h="295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a.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Buena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349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6065015"/>
                  </a:ext>
                </a:extLst>
              </a:tr>
              <a:tr h="19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+mn-lt"/>
                        </a:rPr>
                        <a:t>b.</a:t>
                      </a:r>
                      <a:endParaRPr lang="es-E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Mala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6821909"/>
                  </a:ext>
                </a:extLst>
              </a:tr>
              <a:tr h="19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Regular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ES" sz="1100" i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s-ES" sz="1100" i="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1588386"/>
                  </a:ext>
                </a:extLst>
              </a:tr>
              <a:tr h="295167">
                <a:tc>
                  <a:txBody>
                    <a:bodyPr/>
                    <a:lstStyle/>
                    <a:p>
                      <a:pPr algn="ctr"/>
                      <a:endParaRPr lang="es-ES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</a:rPr>
                        <a:t>TOTAL</a:t>
                      </a:r>
                      <a:endParaRPr lang="es-E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</a:rPr>
                        <a:t>349</a:t>
                      </a:r>
                      <a:endParaRPr lang="es-E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effectLst/>
                          <a:latin typeface="+mn-lt"/>
                        </a:rPr>
                        <a:t>100%</a:t>
                      </a:r>
                      <a:endParaRPr lang="es-ES" b="1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5051464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F46E2A76-F64E-4550-B863-4769323BE74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526" y="3520122"/>
            <a:ext cx="3629021" cy="2195011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1FCAEA-9D75-4234-B915-DF3E0E5F240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67772"/>
            <a:ext cx="3724275" cy="2084705"/>
          </a:xfrm>
          <a:prstGeom prst="rect">
            <a:avLst/>
          </a:prstGeom>
          <a:noFill/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CAAA97D-9408-4EFD-B6F3-0C86EEDEF86C}"/>
              </a:ext>
            </a:extLst>
          </p:cNvPr>
          <p:cNvSpPr/>
          <p:nvPr/>
        </p:nvSpPr>
        <p:spPr>
          <a:xfrm>
            <a:off x="4962526" y="2193011"/>
            <a:ext cx="3539764" cy="35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F9406E6-373C-4170-A616-E0BF65A1D7BF}"/>
              </a:ext>
            </a:extLst>
          </p:cNvPr>
          <p:cNvSpPr/>
          <p:nvPr/>
        </p:nvSpPr>
        <p:spPr>
          <a:xfrm>
            <a:off x="457199" y="2454205"/>
            <a:ext cx="3629021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0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989B0-8781-46F7-A8E5-93FA3F7C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3200" i="0" dirty="0">
                <a:solidFill>
                  <a:schemeClr val="tx1"/>
                </a:solidFill>
                <a:latin typeface="+mn-lt"/>
              </a:rPr>
              <a:t>Normativa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935AA6-376F-45B2-B284-998985C88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144" y="1177381"/>
            <a:ext cx="4647453" cy="4525963"/>
          </a:xfrm>
        </p:spPr>
        <p:txBody>
          <a:bodyPr/>
          <a:lstStyle/>
          <a:p>
            <a:r>
              <a:rPr lang="es-EC" sz="2000" dirty="0"/>
              <a:t>NORMAS PARA ESTUDIO Y DISEÑO DE SISTEMAS DE AGUA POTABLE Y DISPOSICIÓN DE AGUAS RESIDUALES PARA POBLACIONES MAYORES A 1000 HABITANTES.</a:t>
            </a:r>
          </a:p>
          <a:p>
            <a:endParaRPr lang="es-EC" sz="2000" dirty="0"/>
          </a:p>
          <a:p>
            <a:endParaRPr lang="es-EC" sz="2000" dirty="0"/>
          </a:p>
          <a:p>
            <a:r>
              <a:rPr lang="es-EC" sz="2000" dirty="0"/>
              <a:t>Manual de Agua Potable, Alcantarillado y Saneamiento (MAPAS)</a:t>
            </a:r>
          </a:p>
          <a:p>
            <a:r>
              <a:rPr lang="es-EC" sz="2000" dirty="0"/>
              <a:t>Libro 12. Diseño de Redes de Distribución de Agua Potable.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2ED60B4-08A1-4C73-9300-DCD41FBB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541" y="3407706"/>
            <a:ext cx="3600000" cy="133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317B39-9465-4185-AD0B-0E5A9DFF27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541" y="846138"/>
            <a:ext cx="2880000" cy="1357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FF2CCD-01FA-4115-8CA8-FE78DBD552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94" y="2774738"/>
            <a:ext cx="2880000" cy="38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B91322F-7210-4BBF-8879-B926365D2FF2}"/>
              </a:ext>
            </a:extLst>
          </p:cNvPr>
          <p:cNvSpPr txBox="1">
            <a:spLocks/>
          </p:cNvSpPr>
          <p:nvPr/>
        </p:nvSpPr>
        <p:spPr>
          <a:xfrm>
            <a:off x="457200" y="992982"/>
            <a:ext cx="7016620" cy="6578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s-ES" sz="2400" b="0" i="1" dirty="0"/>
              <a:t>Parámetros de Diseño</a:t>
            </a:r>
            <a:endParaRPr lang="es-EC" sz="2400" b="0" i="1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27FEBBF-4E45-4056-BB58-0DD67F06A4EB}"/>
              </a:ext>
            </a:extLst>
          </p:cNvPr>
          <p:cNvSpPr/>
          <p:nvPr/>
        </p:nvSpPr>
        <p:spPr>
          <a:xfrm>
            <a:off x="457200" y="1852565"/>
            <a:ext cx="1588994" cy="3923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DA329D3-957A-4618-ACB6-2163E467FF0F}"/>
              </a:ext>
            </a:extLst>
          </p:cNvPr>
          <p:cNvSpPr txBox="1"/>
          <p:nvPr/>
        </p:nvSpPr>
        <p:spPr>
          <a:xfrm>
            <a:off x="2270611" y="1691125"/>
            <a:ext cx="6318809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Presión mínimo recomendado es 10 </a:t>
            </a:r>
            <a:r>
              <a:rPr lang="es-MX" sz="1600" dirty="0" err="1"/>
              <a:t>mca</a:t>
            </a:r>
            <a:r>
              <a:rPr lang="es-MX" sz="1600" dirty="0"/>
              <a:t>. 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Presión máxima es 50 mca.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8827215-56BF-4AFE-BA48-A2B5A5C760E7}"/>
              </a:ext>
            </a:extLst>
          </p:cNvPr>
          <p:cNvSpPr/>
          <p:nvPr/>
        </p:nvSpPr>
        <p:spPr>
          <a:xfrm>
            <a:off x="587829" y="2749955"/>
            <a:ext cx="3666930" cy="5161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Velocidades máximas y mínima permisible en tuberías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92788A1-2111-4C6F-A647-85E171AD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del Sistema Existente</a:t>
            </a:r>
            <a:endParaRPr lang="es-EC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D3DFAC5-F28F-4DD5-8155-521B4679E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81529"/>
              </p:ext>
            </p:extLst>
          </p:nvPr>
        </p:nvGraphicFramePr>
        <p:xfrm>
          <a:off x="363894" y="3425736"/>
          <a:ext cx="4469363" cy="26860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00604">
                  <a:extLst>
                    <a:ext uri="{9D8B030D-6E8A-4147-A177-3AD203B41FA5}">
                      <a16:colId xmlns:a16="http://schemas.microsoft.com/office/drawing/2014/main" val="1910828162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4269939612"/>
                    </a:ext>
                  </a:extLst>
                </a:gridCol>
                <a:gridCol w="689869">
                  <a:extLst>
                    <a:ext uri="{9D8B030D-6E8A-4147-A177-3AD203B41FA5}">
                      <a16:colId xmlns:a16="http://schemas.microsoft.com/office/drawing/2014/main" val="2715393157"/>
                    </a:ext>
                  </a:extLst>
                </a:gridCol>
              </a:tblGrid>
              <a:tr h="181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Material de la tubería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Velocidad (m/s)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2899"/>
                  </a:ext>
                </a:extLst>
              </a:tr>
              <a:tr h="1818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Máxima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Mínima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0483049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Concreto simple hasta 45 cm de diámetro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0.30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609008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Concreto reforzado de 60 cm de diámetro o mayores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3.50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0.30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0163862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Concreto presforzado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3.50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0.30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0926386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Acero con revestimiento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0.30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825213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Acero sin revestimiento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0.30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8066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Acero galvanizado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0.30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9677100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Asbesto cemento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0.30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8615368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Fierro fundido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0.30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8782853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Hierro dúctil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0.30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14377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Polietileno de alta densidad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0.30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8552301"/>
                  </a:ext>
                </a:extLst>
              </a:tr>
              <a:tr h="1818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PVC (policloruro de vinilo)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5.00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0.30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9507016"/>
                  </a:ext>
                </a:extLst>
              </a:tr>
            </a:tbl>
          </a:graphicData>
        </a:graphic>
      </p:graphicFrame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68F53C3-E4EA-424A-9A0B-C1911F0193EA}"/>
              </a:ext>
            </a:extLst>
          </p:cNvPr>
          <p:cNvSpPr/>
          <p:nvPr/>
        </p:nvSpPr>
        <p:spPr>
          <a:xfrm>
            <a:off x="5153609" y="2749955"/>
            <a:ext cx="3666930" cy="5161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Perdidas de energía por fricción máximas en tuberías</a:t>
            </a:r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61E374-9BB9-48DA-A7A7-738DDE17500E}"/>
              </a:ext>
            </a:extLst>
          </p:cNvPr>
          <p:cNvSpPr txBox="1"/>
          <p:nvPr/>
        </p:nvSpPr>
        <p:spPr>
          <a:xfrm>
            <a:off x="5076993" y="3743110"/>
            <a:ext cx="382016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Hf = 10 m/km para diámetros &lt; 40 cm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Hf = 30 m/km para diámetros &gt; 40 cm</a:t>
            </a:r>
          </a:p>
        </p:txBody>
      </p:sp>
    </p:spTree>
    <p:extLst>
      <p:ext uri="{BB962C8B-B14F-4D97-AF65-F5344CB8AC3E}">
        <p14:creationId xmlns:p14="http://schemas.microsoft.com/office/powerpoint/2010/main" val="7167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5" grpId="0" animBg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C223-085D-4D2B-88C1-1F4141C9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88025"/>
            <a:ext cx="8229600" cy="789053"/>
          </a:xfrm>
        </p:spPr>
        <p:txBody>
          <a:bodyPr/>
          <a:lstStyle/>
          <a:p>
            <a:r>
              <a:rPr lang="es-ES" dirty="0"/>
              <a:t>Análisis del Sistema Existente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69579-9759-49B7-9196-5D8087431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87" y="783773"/>
            <a:ext cx="4038600" cy="4525963"/>
          </a:xfrm>
        </p:spPr>
        <p:txBody>
          <a:bodyPr/>
          <a:lstStyle/>
          <a:p>
            <a:pPr indent="457200">
              <a:spcAft>
                <a:spcPts val="800"/>
              </a:spcAft>
            </a:pPr>
            <a:r>
              <a:rPr lang="es-EC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oblación calculada:</a:t>
            </a:r>
            <a:endParaRPr lang="es-EC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= 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17 375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habitantes</a:t>
            </a:r>
          </a:p>
          <a:p>
            <a:r>
              <a:rPr lang="es-EC" sz="18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utilizó un promedio de 5 habitantes por usuario (acometidas).</a:t>
            </a:r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124147-48BE-47DE-BB46-EBC73DFBF6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09457" y="793103"/>
            <a:ext cx="4038600" cy="4525963"/>
          </a:xfrm>
        </p:spPr>
        <p:txBody>
          <a:bodyPr/>
          <a:lstStyle/>
          <a:p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Dotación: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cálculo de la dotación de </a:t>
            </a:r>
            <a:r>
              <a:rPr lang="es-EC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Sumak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Yaku, se utilizó las tablas de reporte de consumos del sistema administrativo.</a:t>
            </a:r>
          </a:p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= 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186,25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l/</a:t>
            </a:r>
            <a:r>
              <a:rPr lang="es-EC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/día</a:t>
            </a:r>
          </a:p>
          <a:p>
            <a:endParaRPr lang="es-EC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83CFDA-1B32-40E2-A7F6-AB1D52940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99539"/>
              </p:ext>
            </p:extLst>
          </p:nvPr>
        </p:nvGraphicFramePr>
        <p:xfrm>
          <a:off x="195943" y="2951504"/>
          <a:ext cx="6736702" cy="354035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46739">
                  <a:extLst>
                    <a:ext uri="{9D8B030D-6E8A-4147-A177-3AD203B41FA5}">
                      <a16:colId xmlns:a16="http://schemas.microsoft.com/office/drawing/2014/main" val="2507282436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357524"/>
                    </a:ext>
                  </a:extLst>
                </a:gridCol>
                <a:gridCol w="977134">
                  <a:extLst>
                    <a:ext uri="{9D8B030D-6E8A-4147-A177-3AD203B41FA5}">
                      <a16:colId xmlns:a16="http://schemas.microsoft.com/office/drawing/2014/main" val="2655227293"/>
                    </a:ext>
                  </a:extLst>
                </a:gridCol>
                <a:gridCol w="1145603">
                  <a:extLst>
                    <a:ext uri="{9D8B030D-6E8A-4147-A177-3AD203B41FA5}">
                      <a16:colId xmlns:a16="http://schemas.microsoft.com/office/drawing/2014/main" val="4045328138"/>
                    </a:ext>
                  </a:extLst>
                </a:gridCol>
                <a:gridCol w="1224226">
                  <a:extLst>
                    <a:ext uri="{9D8B030D-6E8A-4147-A177-3AD203B41FA5}">
                      <a16:colId xmlns:a16="http://schemas.microsoft.com/office/drawing/2014/main" val="965548947"/>
                    </a:ext>
                  </a:extLst>
                </a:gridCol>
                <a:gridCol w="1173965">
                  <a:extLst>
                    <a:ext uri="{9D8B030D-6E8A-4147-A177-3AD203B41FA5}">
                      <a16:colId xmlns:a16="http://schemas.microsoft.com/office/drawing/2014/main" val="1365815691"/>
                    </a:ext>
                  </a:extLst>
                </a:gridCol>
              </a:tblGrid>
              <a:tr h="6792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# Acometidas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Promedio (</a:t>
                      </a:r>
                      <a:r>
                        <a:rPr lang="es-EC" sz="1200" dirty="0" err="1">
                          <a:effectLst/>
                        </a:rPr>
                        <a:t>hab</a:t>
                      </a:r>
                      <a:r>
                        <a:rPr lang="es-EC" sz="1200" dirty="0">
                          <a:effectLst/>
                        </a:rPr>
                        <a:t>/casa)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Volumen demandado (m3/mes)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Dotación (m3/hab/mes)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Dotación (l/</a:t>
                      </a:r>
                      <a:r>
                        <a:rPr lang="es-EC" sz="1200" dirty="0" err="1">
                          <a:effectLst/>
                        </a:rPr>
                        <a:t>hab</a:t>
                      </a:r>
                      <a:r>
                        <a:rPr lang="es-EC" sz="1200" dirty="0">
                          <a:effectLst/>
                        </a:rPr>
                        <a:t>/día)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912536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Enero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3365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94593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5,62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187,41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7343529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Febrero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3372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94995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5,63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187,81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781903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Marzo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3375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95928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189,49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3794441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Abril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3375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93699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185,08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8553319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Mayo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3390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97020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5,72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190,80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865984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Junio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3404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95354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5,60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186,75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2829526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Julio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3416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99074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5,80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193,35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3563070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Agosto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3429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98727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5,76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191,95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3640457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Septiembre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3439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94558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5,50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183,31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8568505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Octubre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3454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91924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5,32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177,43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4018764"/>
                  </a:ext>
                </a:extLst>
              </a:tr>
              <a:tr h="210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Noviembre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3465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92615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178,19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6596890"/>
                  </a:ext>
                </a:extLst>
              </a:tr>
              <a:tr h="259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Diciembre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0" dirty="0">
                          <a:effectLst/>
                        </a:rPr>
                        <a:t>3475</a:t>
                      </a:r>
                      <a:endParaRPr lang="es-EC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95617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5,50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183,44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5164805"/>
                  </a:ext>
                </a:extLst>
              </a:tr>
              <a:tr h="281164">
                <a:tc>
                  <a:txBody>
                    <a:bodyPr/>
                    <a:lstStyle/>
                    <a:p>
                      <a:pPr algn="ctr"/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Promedio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5,59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effectLst/>
                        </a:rPr>
                        <a:t>186,25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119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9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B0A97-3E35-424E-9A4E-8047D161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Cálculo del caudal de diseño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F999DAB-3054-4A73-80CF-2A21026FEB75}"/>
              </a:ext>
            </a:extLst>
          </p:cNvPr>
          <p:cNvGraphicFramePr>
            <a:graphicFrameLocks noGrp="1"/>
          </p:cNvGraphicFramePr>
          <p:nvPr/>
        </p:nvGraphicFramePr>
        <p:xfrm>
          <a:off x="209938" y="1239679"/>
          <a:ext cx="8724123" cy="43786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71671">
                  <a:extLst>
                    <a:ext uri="{9D8B030D-6E8A-4147-A177-3AD203B41FA5}">
                      <a16:colId xmlns:a16="http://schemas.microsoft.com/office/drawing/2014/main" val="483557516"/>
                    </a:ext>
                  </a:extLst>
                </a:gridCol>
                <a:gridCol w="1492182">
                  <a:extLst>
                    <a:ext uri="{9D8B030D-6E8A-4147-A177-3AD203B41FA5}">
                      <a16:colId xmlns:a16="http://schemas.microsoft.com/office/drawing/2014/main" val="3679385104"/>
                    </a:ext>
                  </a:extLst>
                </a:gridCol>
                <a:gridCol w="1237017">
                  <a:extLst>
                    <a:ext uri="{9D8B030D-6E8A-4147-A177-3AD203B41FA5}">
                      <a16:colId xmlns:a16="http://schemas.microsoft.com/office/drawing/2014/main" val="3188984705"/>
                    </a:ext>
                  </a:extLst>
                </a:gridCol>
                <a:gridCol w="2200435">
                  <a:extLst>
                    <a:ext uri="{9D8B030D-6E8A-4147-A177-3AD203B41FA5}">
                      <a16:colId xmlns:a16="http://schemas.microsoft.com/office/drawing/2014/main" val="1550730408"/>
                    </a:ext>
                  </a:extLst>
                </a:gridCol>
                <a:gridCol w="1237987">
                  <a:extLst>
                    <a:ext uri="{9D8B030D-6E8A-4147-A177-3AD203B41FA5}">
                      <a16:colId xmlns:a16="http://schemas.microsoft.com/office/drawing/2014/main" val="2099041233"/>
                    </a:ext>
                  </a:extLst>
                </a:gridCol>
                <a:gridCol w="884831">
                  <a:extLst>
                    <a:ext uri="{9D8B030D-6E8A-4147-A177-3AD203B41FA5}">
                      <a16:colId xmlns:a16="http://schemas.microsoft.com/office/drawing/2014/main" val="4287850208"/>
                    </a:ext>
                  </a:extLst>
                </a:gridCol>
              </a:tblGrid>
              <a:tr h="281339">
                <a:tc gridSpan="2">
                  <a:txBody>
                    <a:bodyPr/>
                    <a:lstStyle/>
                    <a:p>
                      <a:pPr algn="ctr"/>
                      <a:endParaRPr lang="es-EC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Unidades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s-EC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3011427"/>
                  </a:ext>
                </a:extLst>
              </a:tr>
              <a:tr h="527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Dotación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186.25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l/hab/día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Fórmula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Coeficientes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282881"/>
                  </a:ext>
                </a:extLst>
              </a:tr>
              <a:tr h="892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Qmed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44.95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f (fugas)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20%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601730"/>
                  </a:ext>
                </a:extLst>
              </a:tr>
              <a:tr h="892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QMD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62.92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Kmáx.día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1.4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9662789"/>
                  </a:ext>
                </a:extLst>
              </a:tr>
              <a:tr h="892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QMH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96.63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Kmáx.hor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2.15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078067"/>
                  </a:ext>
                </a:extLst>
              </a:tr>
              <a:tr h="892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Q diseño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b="1" dirty="0">
                          <a:effectLst/>
                        </a:rPr>
                        <a:t>106.63</a:t>
                      </a:r>
                      <a:endParaRPr lang="es-EC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Máximo horario + Incendio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Incendio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697662"/>
                  </a:ext>
                </a:extLst>
              </a:tr>
            </a:tbl>
          </a:graphicData>
        </a:graphic>
      </p:graphicFrame>
      <p:pic>
        <p:nvPicPr>
          <p:cNvPr id="5123" name="Imagen 29">
            <a:extLst>
              <a:ext uri="{FF2B5EF4-FFF2-40B4-BE49-F238E27FC236}">
                <a16:creationId xmlns:a16="http://schemas.microsoft.com/office/drawing/2014/main" id="{CB5D107D-039F-4EF3-A18E-6D0DA866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022" y="2123901"/>
            <a:ext cx="1870801" cy="6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Imagen 28">
            <a:extLst>
              <a:ext uri="{FF2B5EF4-FFF2-40B4-BE49-F238E27FC236}">
                <a16:creationId xmlns:a16="http://schemas.microsoft.com/office/drawing/2014/main" id="{32780F4C-A71C-4EDD-81F3-6457E46E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022" y="3121570"/>
            <a:ext cx="2079348" cy="41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n 25">
            <a:extLst>
              <a:ext uri="{FF2B5EF4-FFF2-40B4-BE49-F238E27FC236}">
                <a16:creationId xmlns:a16="http://schemas.microsoft.com/office/drawing/2014/main" id="{97448D54-D86B-45E8-9CC8-BF4AE5DC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005" y="4094088"/>
            <a:ext cx="1960834" cy="2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03AE069-EB57-45DE-9F4E-7DA932F02F4A}"/>
              </a:ext>
            </a:extLst>
          </p:cNvPr>
          <p:cNvSpPr/>
          <p:nvPr/>
        </p:nvSpPr>
        <p:spPr>
          <a:xfrm>
            <a:off x="457200" y="4812632"/>
            <a:ext cx="3922295" cy="64970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DDC3DFC-F9BC-42CB-813F-B38022D8F3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77" y="1957478"/>
            <a:ext cx="7920000" cy="286554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8EFE75C-1512-4E2B-8F2A-18F52332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7" y="220154"/>
            <a:ext cx="8229600" cy="656952"/>
          </a:xfrm>
        </p:spPr>
        <p:txBody>
          <a:bodyPr/>
          <a:lstStyle/>
          <a:p>
            <a:r>
              <a:rPr lang="es-EC" dirty="0"/>
              <a:t>Modelamiento de la Red Actual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B00CBE-73CE-4360-941A-0EAEFEF0CE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677" y="1409995"/>
            <a:ext cx="2160000" cy="133612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5F41B06-F047-48BF-916D-8357BF836A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677" y="4292657"/>
            <a:ext cx="3240000" cy="16107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2A5DA01-0460-4FE4-BB82-8A081BA1EC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892" y="50746"/>
            <a:ext cx="1080000" cy="1048467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B8610DD-4002-445D-956D-1EAE56C6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046515"/>
            <a:ext cx="3827585" cy="541126"/>
          </a:xfrm>
        </p:spPr>
        <p:txBody>
          <a:bodyPr/>
          <a:lstStyle/>
          <a:p>
            <a:pPr indent="457200">
              <a:spcAft>
                <a:spcPts val="800"/>
              </a:spcAft>
            </a:pPr>
            <a:r>
              <a:rPr lang="es-EC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EPANET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07699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2530D-3D4E-4DF6-9851-303D45E4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77" y="220154"/>
            <a:ext cx="8229600" cy="656952"/>
          </a:xfrm>
        </p:spPr>
        <p:txBody>
          <a:bodyPr/>
          <a:lstStyle/>
          <a:p>
            <a:r>
              <a:rPr lang="es-EC" dirty="0"/>
              <a:t>Modelamiento de la Red Actual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042BC96-BE9C-4025-8ECD-97996CBC91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9" y="3600276"/>
            <a:ext cx="2520000" cy="28290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50BFA09-7A3F-45AF-BE21-C59186111C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799" y="925591"/>
            <a:ext cx="3599815" cy="39179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8CF887-B337-4716-A290-EB10A707DB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799" y="4107677"/>
            <a:ext cx="2880000" cy="21666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100FC7C-CA62-4D22-85B4-983CBA4D83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958" y="5014818"/>
            <a:ext cx="3240000" cy="1610742"/>
          </a:xfrm>
          <a:prstGeom prst="rect">
            <a:avLst/>
          </a:prstGeom>
        </p:spPr>
      </p:pic>
      <p:sp>
        <p:nvSpPr>
          <p:cNvPr id="18" name="Flecha: curvada hacia abajo 17">
            <a:extLst>
              <a:ext uri="{FF2B5EF4-FFF2-40B4-BE49-F238E27FC236}">
                <a16:creationId xmlns:a16="http://schemas.microsoft.com/office/drawing/2014/main" id="{7C656FD1-77A4-497A-9796-CCE3E1C56C64}"/>
              </a:ext>
            </a:extLst>
          </p:cNvPr>
          <p:cNvSpPr/>
          <p:nvPr/>
        </p:nvSpPr>
        <p:spPr>
          <a:xfrm rot="1616593">
            <a:off x="4892970" y="3840353"/>
            <a:ext cx="1145669" cy="403860"/>
          </a:xfrm>
          <a:prstGeom prst="curvedDownArrow">
            <a:avLst>
              <a:gd name="adj1" fmla="val 25000"/>
              <a:gd name="adj2" fmla="val 75027"/>
              <a:gd name="adj3" fmla="val 46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Flecha: curvada hacia abajo 18">
            <a:extLst>
              <a:ext uri="{FF2B5EF4-FFF2-40B4-BE49-F238E27FC236}">
                <a16:creationId xmlns:a16="http://schemas.microsoft.com/office/drawing/2014/main" id="{B7607083-A251-4E7C-A898-EDFA28C3DA85}"/>
              </a:ext>
            </a:extLst>
          </p:cNvPr>
          <p:cNvSpPr/>
          <p:nvPr/>
        </p:nvSpPr>
        <p:spPr>
          <a:xfrm rot="1616593">
            <a:off x="2541735" y="3311153"/>
            <a:ext cx="1145669" cy="403860"/>
          </a:xfrm>
          <a:prstGeom prst="curvedDownArrow">
            <a:avLst>
              <a:gd name="adj1" fmla="val 25000"/>
              <a:gd name="adj2" fmla="val 75027"/>
              <a:gd name="adj3" fmla="val 46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779F84-B430-4003-9C8D-3BE997D22C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507" y="950668"/>
            <a:ext cx="3600000" cy="39294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BD3019-A0EC-4D86-8A5B-6222E7244B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107" y="877106"/>
            <a:ext cx="4907705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32DD6-4E82-48B2-AB87-A718E616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Antecedentes</a:t>
            </a:r>
            <a:endParaRPr lang="es-EC" dirty="0"/>
          </a:p>
        </p:txBody>
      </p:sp>
      <p:pic>
        <p:nvPicPr>
          <p:cNvPr id="5" name="Picture 4" descr="No hay ninguna descripción de la foto disponible.">
            <a:extLst>
              <a:ext uri="{FF2B5EF4-FFF2-40B4-BE49-F238E27FC236}">
                <a16:creationId xmlns:a16="http://schemas.microsoft.com/office/drawing/2014/main" id="{4554628D-DBC1-4D27-BA02-0FE6A01B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400" y="1873261"/>
            <a:ext cx="3712810" cy="2948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26">
            <a:extLst>
              <a:ext uri="{FF2B5EF4-FFF2-40B4-BE49-F238E27FC236}">
                <a16:creationId xmlns:a16="http://schemas.microsoft.com/office/drawing/2014/main" id="{362F2BE4-67DF-4E0E-A724-4C32D92FDFB8}"/>
              </a:ext>
            </a:extLst>
          </p:cNvPr>
          <p:cNvSpPr/>
          <p:nvPr/>
        </p:nvSpPr>
        <p:spPr>
          <a:xfrm>
            <a:off x="3671229" y="1299610"/>
            <a:ext cx="1801541" cy="52361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200" b="1" dirty="0"/>
              <a:t>Creada en el año 2004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26">
            <a:extLst>
              <a:ext uri="{FF2B5EF4-FFF2-40B4-BE49-F238E27FC236}">
                <a16:creationId xmlns:a16="http://schemas.microsoft.com/office/drawing/2014/main" id="{79DD324F-1A4E-4FC1-BCA4-2DDB28F76CB4}"/>
              </a:ext>
            </a:extLst>
          </p:cNvPr>
          <p:cNvSpPr/>
          <p:nvPr/>
        </p:nvSpPr>
        <p:spPr>
          <a:xfrm>
            <a:off x="792238" y="1666606"/>
            <a:ext cx="1840436" cy="52361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200" b="1" dirty="0"/>
              <a:t>Se conforma de 9 comunidades 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26">
            <a:extLst>
              <a:ext uri="{FF2B5EF4-FFF2-40B4-BE49-F238E27FC236}">
                <a16:creationId xmlns:a16="http://schemas.microsoft.com/office/drawing/2014/main" id="{2E430F39-7BE9-4846-A927-0A031027F28A}"/>
              </a:ext>
            </a:extLst>
          </p:cNvPr>
          <p:cNvSpPr/>
          <p:nvPr/>
        </p:nvSpPr>
        <p:spPr>
          <a:xfrm>
            <a:off x="1539729" y="4471800"/>
            <a:ext cx="2131499" cy="74226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200" b="1" dirty="0"/>
              <a:t>23 a 25 l/s de las vertientes de la comunidad de Araque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26">
            <a:extLst>
              <a:ext uri="{FF2B5EF4-FFF2-40B4-BE49-F238E27FC236}">
                <a16:creationId xmlns:a16="http://schemas.microsoft.com/office/drawing/2014/main" id="{C455DF01-D1BA-42E2-8CB5-AC533BDF8850}"/>
              </a:ext>
            </a:extLst>
          </p:cNvPr>
          <p:cNvSpPr/>
          <p:nvPr/>
        </p:nvSpPr>
        <p:spPr>
          <a:xfrm>
            <a:off x="5283423" y="4395459"/>
            <a:ext cx="2694500" cy="52361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200" b="1" dirty="0"/>
              <a:t>3475 socios-usuarios hasta enero del 2021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26">
            <a:extLst>
              <a:ext uri="{FF2B5EF4-FFF2-40B4-BE49-F238E27FC236}">
                <a16:creationId xmlns:a16="http://schemas.microsoft.com/office/drawing/2014/main" id="{74E9A37E-F340-4C83-925B-99696CE45D56}"/>
              </a:ext>
            </a:extLst>
          </p:cNvPr>
          <p:cNvSpPr/>
          <p:nvPr/>
        </p:nvSpPr>
        <p:spPr>
          <a:xfrm>
            <a:off x="6360863" y="1338643"/>
            <a:ext cx="2485600" cy="117954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200" b="1" dirty="0"/>
              <a:t>Financiamiento de alrededor de USD 48 millones para la construcción del Proyecto Regional de Agua Potable Pesillo-Imbabura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B3EB7-7B80-4065-A087-CCF2357713DD}"/>
              </a:ext>
            </a:extLst>
          </p:cNvPr>
          <p:cNvSpPr txBox="1"/>
          <p:nvPr/>
        </p:nvSpPr>
        <p:spPr>
          <a:xfrm>
            <a:off x="888511" y="2409806"/>
            <a:ext cx="1545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Agato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Araque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Arias Uku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Camuendo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Compañía Alta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Compañía Baja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Quinchuqui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Yaku Pata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Abatag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7C3492-E7C6-4489-A093-312C6670E107}"/>
              </a:ext>
            </a:extLst>
          </p:cNvPr>
          <p:cNvSpPr txBox="1"/>
          <p:nvPr/>
        </p:nvSpPr>
        <p:spPr>
          <a:xfrm>
            <a:off x="2219611" y="5403093"/>
            <a:ext cx="145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2 Estaciones de Bombeo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972420-CA63-4BD6-8BAD-8390F91817CC}"/>
              </a:ext>
            </a:extLst>
          </p:cNvPr>
          <p:cNvSpPr txBox="1"/>
          <p:nvPr/>
        </p:nvSpPr>
        <p:spPr>
          <a:xfrm>
            <a:off x="5610337" y="5025107"/>
            <a:ext cx="256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5 miembros por familia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+ 17500 consumidores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7952D1-6C19-41A7-A4E5-BC00750A819A}"/>
              </a:ext>
            </a:extLst>
          </p:cNvPr>
          <p:cNvSpPr txBox="1"/>
          <p:nvPr/>
        </p:nvSpPr>
        <p:spPr>
          <a:xfrm>
            <a:off x="6300210" y="2667253"/>
            <a:ext cx="269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Bco. de Desarrollo del Ecuador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Aumento de la demanda de agua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162 comunidades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5 cantones: Otavalo, Ibarra, Antonio Ante, Cayambe y Pedro Moncayo</a:t>
            </a:r>
          </a:p>
        </p:txBody>
      </p:sp>
    </p:spTree>
    <p:extLst>
      <p:ext uri="{BB962C8B-B14F-4D97-AF65-F5344CB8AC3E}">
        <p14:creationId xmlns:p14="http://schemas.microsoft.com/office/powerpoint/2010/main" val="6820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3" grpId="0"/>
      <p:bldP spid="10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B91322F-7210-4BBF-8879-B926365D2FF2}"/>
              </a:ext>
            </a:extLst>
          </p:cNvPr>
          <p:cNvSpPr txBox="1">
            <a:spLocks/>
          </p:cNvSpPr>
          <p:nvPr/>
        </p:nvSpPr>
        <p:spPr>
          <a:xfrm>
            <a:off x="541175" y="899098"/>
            <a:ext cx="6156574" cy="50904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s-ES" sz="2400" b="0" i="1" dirty="0"/>
              <a:t>Modelamiento de la Red Actual</a:t>
            </a:r>
            <a:endParaRPr lang="es-EC" sz="2400" b="0" i="1" dirty="0"/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6767F43E-9EF4-4F80-AD49-CBBAF20F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/>
              <a:t>Análisis del Sistema Existente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F390C5-B63F-4AFC-A143-6F04235B7F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4225"/>
            <a:ext cx="4680000" cy="53053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67F217-AF2C-4BD6-8765-A5F86AD335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640" y="1529934"/>
            <a:ext cx="4680000" cy="356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54F538E-387A-4988-9730-13867AE1ABCE}"/>
              </a:ext>
            </a:extLst>
          </p:cNvPr>
          <p:cNvCxnSpPr>
            <a:cxnSpLocks/>
          </p:cNvCxnSpPr>
          <p:nvPr/>
        </p:nvCxnSpPr>
        <p:spPr>
          <a:xfrm flipH="1" flipV="1">
            <a:off x="6283960" y="2672080"/>
            <a:ext cx="187960" cy="6385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0D84223-EC21-43EE-9219-9EB65334FEDD}"/>
              </a:ext>
            </a:extLst>
          </p:cNvPr>
          <p:cNvCxnSpPr>
            <a:cxnSpLocks/>
          </p:cNvCxnSpPr>
          <p:nvPr/>
        </p:nvCxnSpPr>
        <p:spPr>
          <a:xfrm flipH="1" flipV="1">
            <a:off x="6507480" y="3429000"/>
            <a:ext cx="259080" cy="660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049A51A-C88A-434F-9461-D555EFDFE5B9}"/>
              </a:ext>
            </a:extLst>
          </p:cNvPr>
          <p:cNvCxnSpPr>
            <a:cxnSpLocks/>
          </p:cNvCxnSpPr>
          <p:nvPr/>
        </p:nvCxnSpPr>
        <p:spPr>
          <a:xfrm flipV="1">
            <a:off x="4749800" y="3388360"/>
            <a:ext cx="1722120" cy="10643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E69B1FD-069E-4A90-9A6C-797275C4B8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238" y="1491929"/>
            <a:ext cx="4320000" cy="3892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EA50E55-B6DF-499B-BB60-5826CA2AF545}"/>
              </a:ext>
            </a:extLst>
          </p:cNvPr>
          <p:cNvSpPr/>
          <p:nvPr/>
        </p:nvSpPr>
        <p:spPr>
          <a:xfrm>
            <a:off x="2340000" y="4758716"/>
            <a:ext cx="1564640" cy="914400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9CE46F7-C898-4C3C-A61D-FBCA7DCB4752}"/>
              </a:ext>
            </a:extLst>
          </p:cNvPr>
          <p:cNvCxnSpPr>
            <a:cxnSpLocks/>
          </p:cNvCxnSpPr>
          <p:nvPr/>
        </p:nvCxnSpPr>
        <p:spPr>
          <a:xfrm flipH="1">
            <a:off x="2830926" y="3522278"/>
            <a:ext cx="3413714" cy="1805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4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067CA6-1AE3-4D1B-8698-A7DC664D6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29539" y="1367539"/>
            <a:ext cx="6120000" cy="4860922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C227134E-C7EC-4E22-AA7A-21AD66E2C22A}"/>
              </a:ext>
            </a:extLst>
          </p:cNvPr>
          <p:cNvSpPr txBox="1">
            <a:spLocks/>
          </p:cNvSpPr>
          <p:nvPr/>
        </p:nvSpPr>
        <p:spPr>
          <a:xfrm>
            <a:off x="457200" y="44337"/>
            <a:ext cx="8229600" cy="69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/>
              <a:t>Análisis del Sistema Existente</a:t>
            </a:r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90D424-A287-4CDE-86AC-57D3321542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798" y="898070"/>
            <a:ext cx="6004489" cy="272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441EB1-7761-42D2-8DAB-181CA3BE35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22" y="3782581"/>
            <a:ext cx="4320000" cy="30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ECF6CC-5897-4435-A75B-F80273E9BD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529386" y="847856"/>
            <a:ext cx="6378239" cy="780816"/>
          </a:xfrm>
        </p:spPr>
        <p:txBody>
          <a:bodyPr/>
          <a:lstStyle/>
          <a:p>
            <a:r>
              <a:rPr lang="es-ES" sz="2000" b="1" dirty="0"/>
              <a:t>Calibración</a:t>
            </a:r>
            <a:r>
              <a:rPr lang="es-ES" sz="2000" dirty="0"/>
              <a:t>: Puntos de control de presiones</a:t>
            </a:r>
            <a:endParaRPr lang="es-EC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52BDFD-BA21-4C43-B59C-1CBD3492A1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62" y="1027843"/>
            <a:ext cx="4903308" cy="5111699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5E248042-021D-404C-B80A-042AF3C982FE}"/>
              </a:ext>
            </a:extLst>
          </p:cNvPr>
          <p:cNvSpPr txBox="1">
            <a:spLocks/>
          </p:cNvSpPr>
          <p:nvPr/>
        </p:nvSpPr>
        <p:spPr>
          <a:xfrm>
            <a:off x="236375" y="160337"/>
            <a:ext cx="8229600" cy="69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/>
              <a:t>Análisis del Sistema Existente</a:t>
            </a:r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7938FB7-9CF8-4BAE-A9F2-C7EB04F25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019" y="1493661"/>
            <a:ext cx="1440000" cy="19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891F44-F485-4680-B35E-B3904BE34D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421" y="3687750"/>
            <a:ext cx="1440000" cy="192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39BAFB-4EA2-47C0-9C91-5F816CB7D9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524" y="1493661"/>
            <a:ext cx="1440000" cy="192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79D7C36-CE4F-4815-A699-FA0F14AC37E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00" y="3687750"/>
            <a:ext cx="1440000" cy="192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7CCCEB5-621C-461A-9581-98A78F29FC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75" y="3105343"/>
            <a:ext cx="5514281" cy="3342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11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B7BC1-6730-493F-9019-A812063E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101"/>
          </a:xfrm>
        </p:spPr>
        <p:txBody>
          <a:bodyPr/>
          <a:lstStyle/>
          <a:p>
            <a:r>
              <a:rPr lang="es-EC" dirty="0"/>
              <a:t>Evaluación de los Resultados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B37634-0BC7-46D4-B80F-F09DEE83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9748"/>
            <a:ext cx="8229600" cy="621101"/>
          </a:xfrm>
        </p:spPr>
        <p:txBody>
          <a:bodyPr/>
          <a:lstStyle/>
          <a:p>
            <a:pPr marL="76200" indent="0">
              <a:buNone/>
            </a:pPr>
            <a:r>
              <a:rPr lang="es-ES" b="1" dirty="0"/>
              <a:t>Velocidades mínimas</a:t>
            </a:r>
            <a:endParaRPr lang="es-EC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373E05-AA0D-4057-91B4-11AD88C1B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" r="-1"/>
          <a:stretch/>
        </p:blipFill>
        <p:spPr bwMode="auto">
          <a:xfrm>
            <a:off x="457200" y="1911495"/>
            <a:ext cx="4320000" cy="3906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96BD69-E3A6-4236-A257-151492A3D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915" y="1544529"/>
            <a:ext cx="5400000" cy="3768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C536A4-7833-4885-9D02-4951C246CE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685" y="2297859"/>
            <a:ext cx="5400000" cy="3520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26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2A8C84-21EE-4680-883D-2F640A1F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" r="-1"/>
          <a:stretch/>
        </p:blipFill>
        <p:spPr bwMode="auto">
          <a:xfrm>
            <a:off x="457200" y="1791479"/>
            <a:ext cx="4320000" cy="3906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3B7BC1-6730-493F-9019-A812063E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101"/>
          </a:xfrm>
        </p:spPr>
        <p:txBody>
          <a:bodyPr/>
          <a:lstStyle/>
          <a:p>
            <a:r>
              <a:rPr lang="es-EC" dirty="0"/>
              <a:t>Evaluación de los Resultados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F9E7FC-A683-4075-A0EC-4C330A80AE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680" y="1105979"/>
            <a:ext cx="5400000" cy="428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BCA0734-E31E-4415-A185-DBDE53942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10596"/>
            <a:ext cx="4038600" cy="621102"/>
          </a:xfrm>
        </p:spPr>
        <p:txBody>
          <a:bodyPr/>
          <a:lstStyle/>
          <a:p>
            <a:pPr marL="0" indent="0">
              <a:buNone/>
            </a:pPr>
            <a:r>
              <a:rPr lang="es-EC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Presiones :</a:t>
            </a:r>
            <a:endParaRPr lang="es-EC" sz="3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AF1A56-CD4A-479C-9355-42424AE732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349" y="1946732"/>
            <a:ext cx="4680000" cy="375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64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CDC39B-B120-46DC-BB2D-368616F3E8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46" r="15783"/>
          <a:stretch/>
        </p:blipFill>
        <p:spPr>
          <a:xfrm rot="5400000">
            <a:off x="5970379" y="3568362"/>
            <a:ext cx="2880000" cy="315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68653-094B-4C48-80B9-D412D918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Interconexión de la JAAP </a:t>
            </a:r>
            <a:r>
              <a:rPr lang="es-EC" dirty="0" err="1"/>
              <a:t>Sumak</a:t>
            </a:r>
            <a:r>
              <a:rPr lang="es-EC" dirty="0"/>
              <a:t> Yaku con el Proyecto Pesillo-Imbabura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495E25-E120-4A11-89FF-51111860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996" y="1600199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proyecto 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Pesillo-Imbabura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tiene como finalidad brindar de agua potable por un sistema de conducción y distribución a gravedad.</a:t>
            </a:r>
          </a:p>
          <a:p>
            <a:pPr marL="0" indent="0">
              <a:buNone/>
            </a:pPr>
            <a:endParaRPr lang="es-EC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Cubriendo 162 comunidades rurales y 5 cantones, con un caudal en total de 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 l/s.</a:t>
            </a:r>
          </a:p>
          <a:p>
            <a:pPr marL="0" indent="0">
              <a:buNone/>
            </a:pP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Junta Administradora de Agua Potable </a:t>
            </a:r>
            <a:r>
              <a:rPr lang="es-EC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Sumak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Yaku recibirá un caudal de 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l/s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F07FFD-8907-4792-84C6-F9D288999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7638"/>
            <a:ext cx="3599815" cy="269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3C946-50E8-44D4-9DC5-5BC8508B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Cálculo de la población futura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7A6DB7-0D4F-43C2-A25A-B4B8F02E9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910" y="988431"/>
            <a:ext cx="4038600" cy="1576754"/>
          </a:xfrm>
        </p:spPr>
        <p:txBody>
          <a:bodyPr/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determinar de la población futura se hicieron uso de tres métodos, así como lo recomienda la normativa.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2E4E2C-B19A-48A2-B2E2-20050747D4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263317"/>
            <a:ext cx="4038600" cy="1026982"/>
          </a:xfrm>
        </p:spPr>
        <p:txBody>
          <a:bodyPr/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estableció un período de diseño de </a:t>
            </a:r>
            <a:r>
              <a:rPr lang="es-EC" sz="1800" dirty="0">
                <a:latin typeface="Arial" panose="020B0604020202020204" pitchFamily="34" charset="0"/>
                <a:ea typeface="Calibri" panose="020F0502020204030204" pitchFamily="34" charset="0"/>
              </a:rPr>
              <a:t>25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años. </a:t>
            </a:r>
            <a:endParaRPr lang="es-EC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D0486C7-2B30-4581-A721-50CAF0CE3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7139"/>
              </p:ext>
            </p:extLst>
          </p:nvPr>
        </p:nvGraphicFramePr>
        <p:xfrm>
          <a:off x="462254" y="2406317"/>
          <a:ext cx="7929391" cy="33462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4399">
                  <a:extLst>
                    <a:ext uri="{9D8B030D-6E8A-4147-A177-3AD203B41FA5}">
                      <a16:colId xmlns:a16="http://schemas.microsoft.com/office/drawing/2014/main" val="3725613302"/>
                    </a:ext>
                  </a:extLst>
                </a:gridCol>
                <a:gridCol w="1138660">
                  <a:extLst>
                    <a:ext uri="{9D8B030D-6E8A-4147-A177-3AD203B41FA5}">
                      <a16:colId xmlns:a16="http://schemas.microsoft.com/office/drawing/2014/main" val="1896680049"/>
                    </a:ext>
                  </a:extLst>
                </a:gridCol>
                <a:gridCol w="2129835">
                  <a:extLst>
                    <a:ext uri="{9D8B030D-6E8A-4147-A177-3AD203B41FA5}">
                      <a16:colId xmlns:a16="http://schemas.microsoft.com/office/drawing/2014/main" val="1660443698"/>
                    </a:ext>
                  </a:extLst>
                </a:gridCol>
                <a:gridCol w="2129835">
                  <a:extLst>
                    <a:ext uri="{9D8B030D-6E8A-4147-A177-3AD203B41FA5}">
                      <a16:colId xmlns:a16="http://schemas.microsoft.com/office/drawing/2014/main" val="1446000935"/>
                    </a:ext>
                  </a:extLst>
                </a:gridCol>
                <a:gridCol w="2126662">
                  <a:extLst>
                    <a:ext uri="{9D8B030D-6E8A-4147-A177-3AD203B41FA5}">
                      <a16:colId xmlns:a16="http://schemas.microsoft.com/office/drawing/2014/main" val="161939653"/>
                    </a:ext>
                  </a:extLst>
                </a:gridCol>
              </a:tblGrid>
              <a:tr h="219274">
                <a:tc>
                  <a:txBody>
                    <a:bodyPr/>
                    <a:lstStyle/>
                    <a:p>
                      <a:pPr algn="ctr"/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AÑO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Método Aritmético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Método Geométrico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Método Wappaus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1695218571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/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2021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17375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17375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17375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3875430298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2022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17549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17549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17550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2507813647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2023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17723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17724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17726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3701179438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2024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17896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17901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17904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3683597501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2025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18070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18080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18084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2284594722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2026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18244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18261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18266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1796486415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1906219576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3003927785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2041</a:t>
                      </a:r>
                      <a:endParaRPr lang="es-EC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20850</a:t>
                      </a:r>
                      <a:endParaRPr lang="es-EC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21201</a:t>
                      </a:r>
                      <a:endParaRPr lang="es-EC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21236</a:t>
                      </a:r>
                      <a:endParaRPr lang="es-EC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486098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21024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21413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21452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9372768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21198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21627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21670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616207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21371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21843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21891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3826521"/>
                  </a:ext>
                </a:extLst>
              </a:tr>
              <a:tr h="219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21545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22062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22114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6435792"/>
                  </a:ext>
                </a:extLst>
              </a:tr>
              <a:tr h="276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21719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22282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22339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99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0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4BAD6-8324-44AE-8CA4-A0BC4914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Cálculo del caudal de diseño para la adecuación de la red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B37315A-680B-4039-9580-40A1AA747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81986"/>
              </p:ext>
            </p:extLst>
          </p:nvPr>
        </p:nvGraphicFramePr>
        <p:xfrm>
          <a:off x="647700" y="1552575"/>
          <a:ext cx="7934326" cy="41188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0750">
                  <a:extLst>
                    <a:ext uri="{9D8B030D-6E8A-4147-A177-3AD203B41FA5}">
                      <a16:colId xmlns:a16="http://schemas.microsoft.com/office/drawing/2014/main" val="741920874"/>
                    </a:ext>
                  </a:extLst>
                </a:gridCol>
                <a:gridCol w="1090750">
                  <a:extLst>
                    <a:ext uri="{9D8B030D-6E8A-4147-A177-3AD203B41FA5}">
                      <a16:colId xmlns:a16="http://schemas.microsoft.com/office/drawing/2014/main" val="4052802327"/>
                    </a:ext>
                  </a:extLst>
                </a:gridCol>
                <a:gridCol w="1090750">
                  <a:extLst>
                    <a:ext uri="{9D8B030D-6E8A-4147-A177-3AD203B41FA5}">
                      <a16:colId xmlns:a16="http://schemas.microsoft.com/office/drawing/2014/main" val="3183551017"/>
                    </a:ext>
                  </a:extLst>
                </a:gridCol>
                <a:gridCol w="2480576">
                  <a:extLst>
                    <a:ext uri="{9D8B030D-6E8A-4147-A177-3AD203B41FA5}">
                      <a16:colId xmlns:a16="http://schemas.microsoft.com/office/drawing/2014/main" val="3951666742"/>
                    </a:ext>
                  </a:extLst>
                </a:gridCol>
                <a:gridCol w="1090750">
                  <a:extLst>
                    <a:ext uri="{9D8B030D-6E8A-4147-A177-3AD203B41FA5}">
                      <a16:colId xmlns:a16="http://schemas.microsoft.com/office/drawing/2014/main" val="2249687144"/>
                    </a:ext>
                  </a:extLst>
                </a:gridCol>
                <a:gridCol w="1090750">
                  <a:extLst>
                    <a:ext uri="{9D8B030D-6E8A-4147-A177-3AD203B41FA5}">
                      <a16:colId xmlns:a16="http://schemas.microsoft.com/office/drawing/2014/main" val="3468253341"/>
                    </a:ext>
                  </a:extLst>
                </a:gridCol>
              </a:tblGrid>
              <a:tr h="566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Unidades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48659611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Dotación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190,00</a:t>
                      </a:r>
                      <a:endParaRPr lang="es-EC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l/hab/día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Fórmula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Coeficientes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5433"/>
                  </a:ext>
                </a:extLst>
              </a:tr>
              <a:tr h="746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Qmed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58,80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f (fugas)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20%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4196763"/>
                  </a:ext>
                </a:extLst>
              </a:tr>
              <a:tr h="746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QMD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82,32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Kmáx.día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1.4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4515538"/>
                  </a:ext>
                </a:extLst>
              </a:tr>
              <a:tr h="746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QMH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126,42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Kmáx.hor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2.15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6286993"/>
                  </a:ext>
                </a:extLst>
              </a:tr>
              <a:tr h="746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Q diseño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136,42</a:t>
                      </a:r>
                      <a:endParaRPr lang="es-EC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l/s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Máximo horario + incendio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>
                          <a:effectLst/>
                        </a:rPr>
                        <a:t>Incendio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42106213"/>
                  </a:ext>
                </a:extLst>
              </a:tr>
            </a:tbl>
          </a:graphicData>
        </a:graphic>
      </p:graphicFrame>
      <p:pic>
        <p:nvPicPr>
          <p:cNvPr id="10243" name="Imagen 41">
            <a:extLst>
              <a:ext uri="{FF2B5EF4-FFF2-40B4-BE49-F238E27FC236}">
                <a16:creationId xmlns:a16="http://schemas.microsoft.com/office/drawing/2014/main" id="{CB41297F-8B1C-454C-861B-C3FA37D5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458" y="2744105"/>
            <a:ext cx="1642696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Imagen 40">
            <a:extLst>
              <a:ext uri="{FF2B5EF4-FFF2-40B4-BE49-F238E27FC236}">
                <a16:creationId xmlns:a16="http://schemas.microsoft.com/office/drawing/2014/main" id="{E01A8340-2290-4C8E-97E4-930A4A9C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334" y="3671135"/>
            <a:ext cx="1634758" cy="3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Imagen 39">
            <a:extLst>
              <a:ext uri="{FF2B5EF4-FFF2-40B4-BE49-F238E27FC236}">
                <a16:creationId xmlns:a16="http://schemas.microsoft.com/office/drawing/2014/main" id="{6C7BF4B0-7BE2-4BAA-AF85-904E09C5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396" y="4461472"/>
            <a:ext cx="1914724" cy="2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F793973-3ACF-42B9-8CE3-34ED6AAB591B}"/>
              </a:ext>
            </a:extLst>
          </p:cNvPr>
          <p:cNvSpPr/>
          <p:nvPr/>
        </p:nvSpPr>
        <p:spPr>
          <a:xfrm>
            <a:off x="745958" y="5041265"/>
            <a:ext cx="2923674" cy="528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1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325C85-EBEA-4AF2-B1B4-29E9DC8D3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09" r="5714" b="11995"/>
          <a:stretch/>
        </p:blipFill>
        <p:spPr>
          <a:xfrm>
            <a:off x="0" y="1276299"/>
            <a:ext cx="9155561" cy="447869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4E34296-4D7E-440B-BC44-A72AFF055296}"/>
              </a:ext>
            </a:extLst>
          </p:cNvPr>
          <p:cNvGrpSpPr/>
          <p:nvPr/>
        </p:nvGrpSpPr>
        <p:grpSpPr>
          <a:xfrm>
            <a:off x="4109975" y="2199630"/>
            <a:ext cx="782067" cy="1030054"/>
            <a:chOff x="4119305" y="1790700"/>
            <a:chExt cx="782067" cy="1114807"/>
          </a:xfrm>
        </p:grpSpPr>
        <p:sp>
          <p:nvSpPr>
            <p:cNvPr id="4" name="Globo: flecha hacia abajo 3">
              <a:extLst>
                <a:ext uri="{FF2B5EF4-FFF2-40B4-BE49-F238E27FC236}">
                  <a16:creationId xmlns:a16="http://schemas.microsoft.com/office/drawing/2014/main" id="{7B45EC13-C5FD-4DDF-9F6F-77BEA5DBC562}"/>
                </a:ext>
              </a:extLst>
            </p:cNvPr>
            <p:cNvSpPr/>
            <p:nvPr/>
          </p:nvSpPr>
          <p:spPr>
            <a:xfrm>
              <a:off x="4119305" y="1790700"/>
              <a:ext cx="782067" cy="1114807"/>
            </a:xfrm>
            <a:prstGeom prst="downArrowCallout">
              <a:avLst/>
            </a:prstGeom>
            <a:ln w="9525"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000" dirty="0"/>
            </a:p>
            <a:p>
              <a:pPr algn="ctr"/>
              <a:endParaRPr lang="es-ES" sz="1000" dirty="0"/>
            </a:p>
            <a:p>
              <a:pPr algn="ctr"/>
              <a:endParaRPr lang="es-ES" sz="1000" dirty="0"/>
            </a:p>
            <a:p>
              <a:pPr algn="ctr"/>
              <a:r>
                <a:rPr lang="es-ES" sz="1000" b="1" dirty="0"/>
                <a:t>250 m3</a:t>
              </a:r>
              <a:endParaRPr lang="es-EC" sz="1000" b="1" dirty="0"/>
            </a:p>
          </p:txBody>
        </p:sp>
        <p:pic>
          <p:nvPicPr>
            <p:cNvPr id="11" name="Imagen 10" descr="Forma&#10;&#10;Descripción generada automáticamente">
              <a:extLst>
                <a:ext uri="{FF2B5EF4-FFF2-40B4-BE49-F238E27FC236}">
                  <a16:creationId xmlns:a16="http://schemas.microsoft.com/office/drawing/2014/main" id="{2EFBAB25-162B-4545-8D77-901C6E43A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5" t="6767" r="6145"/>
            <a:stretch/>
          </p:blipFill>
          <p:spPr bwMode="auto">
            <a:xfrm>
              <a:off x="4240338" y="1850560"/>
              <a:ext cx="540000" cy="4522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1288680-1F73-4DB6-A285-3B74568656DB}"/>
              </a:ext>
            </a:extLst>
          </p:cNvPr>
          <p:cNvGrpSpPr/>
          <p:nvPr/>
        </p:nvGrpSpPr>
        <p:grpSpPr>
          <a:xfrm>
            <a:off x="6769355" y="2485592"/>
            <a:ext cx="782067" cy="1030054"/>
            <a:chOff x="4119305" y="1790700"/>
            <a:chExt cx="782067" cy="1114807"/>
          </a:xfrm>
        </p:grpSpPr>
        <p:sp>
          <p:nvSpPr>
            <p:cNvPr id="14" name="Globo: flecha hacia abajo 13">
              <a:extLst>
                <a:ext uri="{FF2B5EF4-FFF2-40B4-BE49-F238E27FC236}">
                  <a16:creationId xmlns:a16="http://schemas.microsoft.com/office/drawing/2014/main" id="{21B75A31-1BED-488C-B68B-676636AA8DA2}"/>
                </a:ext>
              </a:extLst>
            </p:cNvPr>
            <p:cNvSpPr/>
            <p:nvPr/>
          </p:nvSpPr>
          <p:spPr>
            <a:xfrm>
              <a:off x="4119305" y="1790700"/>
              <a:ext cx="782067" cy="1114807"/>
            </a:xfrm>
            <a:prstGeom prst="downArrowCallout">
              <a:avLst/>
            </a:prstGeom>
            <a:ln w="9525"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000" dirty="0"/>
            </a:p>
            <a:p>
              <a:pPr algn="ctr"/>
              <a:endParaRPr lang="es-ES" sz="1000" dirty="0"/>
            </a:p>
            <a:p>
              <a:pPr algn="ctr"/>
              <a:endParaRPr lang="es-ES" sz="1000" dirty="0"/>
            </a:p>
            <a:p>
              <a:pPr algn="ctr"/>
              <a:r>
                <a:rPr lang="es-ES" sz="1000" b="1" dirty="0"/>
                <a:t>250 m3</a:t>
              </a:r>
              <a:endParaRPr lang="es-EC" sz="1000" b="1" dirty="0"/>
            </a:p>
          </p:txBody>
        </p:sp>
        <p:pic>
          <p:nvPicPr>
            <p:cNvPr id="15" name="Imagen 14" descr="Forma&#10;&#10;Descripción generada automáticamente">
              <a:extLst>
                <a:ext uri="{FF2B5EF4-FFF2-40B4-BE49-F238E27FC236}">
                  <a16:creationId xmlns:a16="http://schemas.microsoft.com/office/drawing/2014/main" id="{540EA55C-1ECB-4E14-9529-E47777BD9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65" t="6767" r="6145"/>
            <a:stretch/>
          </p:blipFill>
          <p:spPr bwMode="auto">
            <a:xfrm>
              <a:off x="4240338" y="1850560"/>
              <a:ext cx="540000" cy="4522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9F6CA2AF-3993-4C72-8BCC-8675DFC10BD7}"/>
              </a:ext>
            </a:extLst>
          </p:cNvPr>
          <p:cNvSpPr txBox="1">
            <a:spLocks/>
          </p:cNvSpPr>
          <p:nvPr/>
        </p:nvSpPr>
        <p:spPr>
          <a:xfrm>
            <a:off x="457200" y="1332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200" b="1" i="1">
                <a:solidFill>
                  <a:schemeClr val="tx1"/>
                </a:solidFill>
              </a:defRPr>
            </a:lvl1pPr>
            <a:lvl2pPr algn="r">
              <a:buSzPts val="1400"/>
              <a:buNone/>
              <a:defRPr sz="3200" b="1" i="1">
                <a:solidFill>
                  <a:srgbClr val="FFFFCC"/>
                </a:solidFill>
              </a:defRPr>
            </a:lvl2pPr>
            <a:lvl3pPr algn="r">
              <a:buSzPts val="1400"/>
              <a:buNone/>
              <a:defRPr sz="3200" b="1" i="1">
                <a:solidFill>
                  <a:srgbClr val="FFFFCC"/>
                </a:solidFill>
              </a:defRPr>
            </a:lvl3pPr>
            <a:lvl4pPr algn="r">
              <a:buSzPts val="1400"/>
              <a:buNone/>
              <a:defRPr sz="3200" b="1" i="1">
                <a:solidFill>
                  <a:srgbClr val="FFFFCC"/>
                </a:solidFill>
              </a:defRPr>
            </a:lvl4pPr>
            <a:lvl5pPr algn="r">
              <a:buSzPts val="1400"/>
              <a:buNone/>
              <a:defRPr sz="3200" b="1" i="1">
                <a:solidFill>
                  <a:srgbClr val="FFFFCC"/>
                </a:solidFill>
              </a:defRPr>
            </a:lvl5pPr>
            <a:lvl6pPr algn="r">
              <a:buSzPts val="1400"/>
              <a:buNone/>
              <a:defRPr sz="3200" b="1" i="1">
                <a:solidFill>
                  <a:srgbClr val="FFFFCC"/>
                </a:solidFill>
              </a:defRPr>
            </a:lvl6pPr>
            <a:lvl7pPr algn="r">
              <a:buSzPts val="1400"/>
              <a:buNone/>
              <a:defRPr sz="3200" b="1" i="1">
                <a:solidFill>
                  <a:srgbClr val="FFFFCC"/>
                </a:solidFill>
              </a:defRPr>
            </a:lvl7pPr>
            <a:lvl8pPr algn="r">
              <a:buSzPts val="1400"/>
              <a:buNone/>
              <a:defRPr sz="3200" b="1" i="1">
                <a:solidFill>
                  <a:srgbClr val="FFFFCC"/>
                </a:solidFill>
              </a:defRPr>
            </a:lvl8pPr>
            <a:lvl9pPr algn="r">
              <a:buSzPts val="1400"/>
              <a:buNone/>
              <a:defRPr sz="3200" b="1" i="1">
                <a:solidFill>
                  <a:srgbClr val="FFFFCC"/>
                </a:solidFill>
              </a:defRPr>
            </a:lvl9pPr>
          </a:lstStyle>
          <a:p>
            <a:r>
              <a:rPr lang="es-EC" dirty="0"/>
              <a:t>Interconexión de la JAAP </a:t>
            </a:r>
            <a:r>
              <a:rPr lang="es-EC" dirty="0" err="1"/>
              <a:t>Sumak</a:t>
            </a:r>
            <a:r>
              <a:rPr lang="es-EC" dirty="0"/>
              <a:t> Yaku con el Proyecto Pesillo-Imbabura</a:t>
            </a:r>
          </a:p>
        </p:txBody>
      </p:sp>
    </p:spTree>
    <p:extLst>
      <p:ext uri="{BB962C8B-B14F-4D97-AF65-F5344CB8AC3E}">
        <p14:creationId xmlns:p14="http://schemas.microsoft.com/office/powerpoint/2010/main" val="40700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2D8E1B-651C-4B4B-BAAF-CAA2A20DAE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7768"/>
            <a:ext cx="5040000" cy="579317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95C90A5-DAC5-4C50-99D0-F383D16E5978}"/>
              </a:ext>
            </a:extLst>
          </p:cNvPr>
          <p:cNvSpPr txBox="1">
            <a:spLocks/>
          </p:cNvSpPr>
          <p:nvPr/>
        </p:nvSpPr>
        <p:spPr>
          <a:xfrm>
            <a:off x="457200" y="2705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400" dirty="0"/>
              <a:t>Interconexión de la JAAP </a:t>
            </a:r>
            <a:r>
              <a:rPr lang="es-EC" sz="2400" dirty="0" err="1"/>
              <a:t>Sumak</a:t>
            </a:r>
            <a:r>
              <a:rPr lang="es-EC" sz="2400" dirty="0"/>
              <a:t> Yaku con el Proyecto Pesillo-Imbabura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A90EE81-796F-48FC-B878-1832B692BE36}"/>
              </a:ext>
            </a:extLst>
          </p:cNvPr>
          <p:cNvSpPr/>
          <p:nvPr/>
        </p:nvSpPr>
        <p:spPr>
          <a:xfrm>
            <a:off x="2143760" y="3098800"/>
            <a:ext cx="1564640" cy="9144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E416B6B-ECC2-4508-A5C3-A7106FED0D38}"/>
              </a:ext>
            </a:extLst>
          </p:cNvPr>
          <p:cNvSpPr/>
          <p:nvPr/>
        </p:nvSpPr>
        <p:spPr>
          <a:xfrm>
            <a:off x="3103880" y="4978271"/>
            <a:ext cx="1564640" cy="9144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71E9BF0-35BF-483A-8BC8-FC21C3AE81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838" y="1791560"/>
            <a:ext cx="4320000" cy="4673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7AEE61-EC6A-4F0B-B2EB-5ABD328B77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353" y="648560"/>
            <a:ext cx="4320000" cy="3080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66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32DD6-4E82-48B2-AB87-A718E616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Antecedentes</a:t>
            </a:r>
            <a:endParaRPr lang="es-EC" dirty="0"/>
          </a:p>
        </p:txBody>
      </p:sp>
      <p:sp>
        <p:nvSpPr>
          <p:cNvPr id="11" name="Rectángulo redondeado 26">
            <a:extLst>
              <a:ext uri="{FF2B5EF4-FFF2-40B4-BE49-F238E27FC236}">
                <a16:creationId xmlns:a16="http://schemas.microsoft.com/office/drawing/2014/main" id="{74E9A37E-F340-4C83-925B-99696CE45D56}"/>
              </a:ext>
            </a:extLst>
          </p:cNvPr>
          <p:cNvSpPr/>
          <p:nvPr/>
        </p:nvSpPr>
        <p:spPr>
          <a:xfrm>
            <a:off x="3360452" y="970339"/>
            <a:ext cx="2422632" cy="52361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200" b="1" dirty="0"/>
              <a:t>PROYECTO PESILLO-IMBABURA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B3EB7-7B80-4065-A087-CCF2357713DD}"/>
              </a:ext>
            </a:extLst>
          </p:cNvPr>
          <p:cNvSpPr txBox="1"/>
          <p:nvPr/>
        </p:nvSpPr>
        <p:spPr>
          <a:xfrm>
            <a:off x="3485245" y="1599733"/>
            <a:ext cx="2173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Captación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Planta de Tratamiento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2 Tanques almacenamiento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dirty="0"/>
              <a:t>Red de conducción.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71CEE40-867F-4F41-BF56-324BCC4E76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522947"/>
            <a:ext cx="2702364" cy="194707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23AB94D-14F6-43C2-ADC0-4E1989D182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00" y="1129392"/>
            <a:ext cx="2586788" cy="19400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66717DB-04B0-4B0E-8E9A-632B8683A1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878" y="1019562"/>
            <a:ext cx="2903716" cy="179215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41F4773-D54E-4DC5-976B-AA08BA0099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04" y="3522947"/>
            <a:ext cx="2511035" cy="1894783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3CD87361-4435-41DD-B724-9FF15E3EEF57}"/>
              </a:ext>
            </a:extLst>
          </p:cNvPr>
          <p:cNvSpPr txBox="1"/>
          <p:nvPr/>
        </p:nvSpPr>
        <p:spPr>
          <a:xfrm>
            <a:off x="508300" y="3168549"/>
            <a:ext cx="2173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Embalse de captación Pesillo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B44065-94F5-4B33-AC70-0CF6B9414044}"/>
              </a:ext>
            </a:extLst>
          </p:cNvPr>
          <p:cNvSpPr txBox="1"/>
          <p:nvPr/>
        </p:nvSpPr>
        <p:spPr>
          <a:xfrm>
            <a:off x="1333500" y="5652342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/>
            </a:lvl1pPr>
          </a:lstStyle>
          <a:p>
            <a:r>
              <a:rPr lang="es-ES" dirty="0"/>
              <a:t>Tanques de Almacenamiento Pesillo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0FDFDB-5779-4478-915C-9D5E54EDD2D3}"/>
              </a:ext>
            </a:extLst>
          </p:cNvPr>
          <p:cNvSpPr txBox="1"/>
          <p:nvPr/>
        </p:nvSpPr>
        <p:spPr>
          <a:xfrm>
            <a:off x="6288422" y="2938212"/>
            <a:ext cx="2405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/>
            </a:lvl1pPr>
          </a:lstStyle>
          <a:p>
            <a:r>
              <a:rPr lang="es-ES" dirty="0"/>
              <a:t>Planta de Tratamiento Pesillo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D777DFA-2742-4AF9-9BC5-258724D9B19D}"/>
              </a:ext>
            </a:extLst>
          </p:cNvPr>
          <p:cNvSpPr txBox="1"/>
          <p:nvPr/>
        </p:nvSpPr>
        <p:spPr>
          <a:xfrm>
            <a:off x="5174426" y="5570370"/>
            <a:ext cx="1965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000"/>
            </a:lvl1pPr>
          </a:lstStyle>
          <a:p>
            <a:r>
              <a:rPr lang="es-ES" dirty="0"/>
              <a:t>Tubería de Conducción Pesillo</a:t>
            </a:r>
          </a:p>
        </p:txBody>
      </p:sp>
    </p:spTree>
    <p:extLst>
      <p:ext uri="{BB962C8B-B14F-4D97-AF65-F5344CB8AC3E}">
        <p14:creationId xmlns:p14="http://schemas.microsoft.com/office/powerpoint/2010/main" val="38613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29" grpId="0"/>
      <p:bldP spid="30" grpId="0"/>
      <p:bldP spid="31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7C58A-83B6-45D1-B261-83583C11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Tanques de Almacenamiento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28919E-7FB1-44D3-951C-A41682798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18" y="1166018"/>
            <a:ext cx="8229600" cy="4525963"/>
          </a:xfrm>
        </p:spPr>
        <p:txBody>
          <a:bodyPr/>
          <a:lstStyle/>
          <a:p>
            <a:r>
              <a:rPr lang="es-ES" sz="2000" dirty="0"/>
              <a:t>Los tanques se implantaron en un terreno relativamente plano sin desniveles apreciables:</a:t>
            </a:r>
            <a:endParaRPr lang="es-EC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B25896-9626-49A0-821F-B6B0F8FF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8" b="7015"/>
          <a:stretch/>
        </p:blipFill>
        <p:spPr>
          <a:xfrm>
            <a:off x="2307608" y="2221890"/>
            <a:ext cx="4085363" cy="30986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4A279F-3D11-4865-AAA8-86BCD9729039}"/>
              </a:ext>
            </a:extLst>
          </p:cNvPr>
          <p:cNvSpPr txBox="1"/>
          <p:nvPr/>
        </p:nvSpPr>
        <p:spPr>
          <a:xfrm>
            <a:off x="673131" y="2766405"/>
            <a:ext cx="1956268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Área del terreno </a:t>
            </a:r>
          </a:p>
          <a:p>
            <a:r>
              <a:rPr lang="es-ES" sz="1200" dirty="0"/>
              <a:t>en planta 150 m² aprox.</a:t>
            </a:r>
            <a:endParaRPr lang="es-EC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189A71-8701-4AFA-B2EC-47E2819003B6}"/>
              </a:ext>
            </a:extLst>
          </p:cNvPr>
          <p:cNvSpPr txBox="1"/>
          <p:nvPr/>
        </p:nvSpPr>
        <p:spPr>
          <a:xfrm>
            <a:off x="359479" y="4091595"/>
            <a:ext cx="1079142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1200" dirty="0"/>
              <a:t>Cimentación </a:t>
            </a:r>
            <a:endParaRPr lang="es-EC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D6EBB8-CA5E-414E-AEE5-7FC1F580E4E1}"/>
              </a:ext>
            </a:extLst>
          </p:cNvPr>
          <p:cNvSpPr txBox="1"/>
          <p:nvPr/>
        </p:nvSpPr>
        <p:spPr>
          <a:xfrm>
            <a:off x="679553" y="4337790"/>
            <a:ext cx="2003366" cy="461665"/>
          </a:xfrm>
          <a:prstGeom prst="rect">
            <a:avLst/>
          </a:prstGeom>
          <a:solidFill>
            <a:srgbClr val="ADDB7B"/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Losa apoyada sobre un recubrimiento de piedra.</a:t>
            </a:r>
            <a:endParaRPr lang="es-EC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0743E3-4163-4F5C-8762-3264983B23AD}"/>
              </a:ext>
            </a:extLst>
          </p:cNvPr>
          <p:cNvSpPr txBox="1"/>
          <p:nvPr/>
        </p:nvSpPr>
        <p:spPr>
          <a:xfrm>
            <a:off x="6740721" y="2833185"/>
            <a:ext cx="1508746" cy="276999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s-ES" sz="1200" dirty="0"/>
              <a:t>Estructura Portante</a:t>
            </a:r>
            <a:endParaRPr lang="es-EC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0E31CB-8EB4-4197-B2DA-D5B1CBF65472}"/>
              </a:ext>
            </a:extLst>
          </p:cNvPr>
          <p:cNvSpPr txBox="1"/>
          <p:nvPr/>
        </p:nvSpPr>
        <p:spPr>
          <a:xfrm>
            <a:off x="6878201" y="3115000"/>
            <a:ext cx="1856105" cy="46166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50"/>
            </a:lvl1pPr>
          </a:lstStyle>
          <a:p>
            <a:r>
              <a:rPr lang="es-ES" sz="1200" dirty="0"/>
              <a:t>Sistema de muros y losa maciza como tapa.</a:t>
            </a:r>
            <a:endParaRPr lang="es-EC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990BCC-A3C2-431E-BEFB-22EE0C4DE8F7}"/>
              </a:ext>
            </a:extLst>
          </p:cNvPr>
          <p:cNvSpPr txBox="1"/>
          <p:nvPr/>
        </p:nvSpPr>
        <p:spPr>
          <a:xfrm>
            <a:off x="6401110" y="4394926"/>
            <a:ext cx="1290738" cy="276999"/>
          </a:xfrm>
          <a:prstGeom prst="rect">
            <a:avLst/>
          </a:prstGeom>
          <a:solidFill>
            <a:srgbClr val="FF9966"/>
          </a:solidFill>
        </p:spPr>
        <p:txBody>
          <a:bodyPr wrap="none" rtlCol="0">
            <a:spAutoFit/>
          </a:bodyPr>
          <a:lstStyle/>
          <a:p>
            <a:r>
              <a:rPr lang="es-ES" sz="1200" dirty="0"/>
              <a:t>Recomendación</a:t>
            </a:r>
            <a:endParaRPr lang="es-EC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640AE-66E9-4E3B-8EA8-7D8B73F46CB8}"/>
              </a:ext>
            </a:extLst>
          </p:cNvPr>
          <p:cNvSpPr txBox="1"/>
          <p:nvPr/>
        </p:nvSpPr>
        <p:spPr>
          <a:xfrm>
            <a:off x="6649506" y="4671925"/>
            <a:ext cx="1814941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Cerramiento para la protección de la infraestructura.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1974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C34BED0-0E24-4C57-B9A9-BCD2D7D75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13"/>
          <a:stretch/>
        </p:blipFill>
        <p:spPr>
          <a:xfrm>
            <a:off x="665109" y="3304214"/>
            <a:ext cx="4320000" cy="352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9E983DC-1BBC-4ACF-A8DC-54EA6FC6B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3" y="1067053"/>
            <a:ext cx="4320000" cy="3080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34D6965-206E-426A-98F8-09F9CB801321}"/>
              </a:ext>
            </a:extLst>
          </p:cNvPr>
          <p:cNvSpPr txBox="1">
            <a:spLocks/>
          </p:cNvSpPr>
          <p:nvPr/>
        </p:nvSpPr>
        <p:spPr>
          <a:xfrm>
            <a:off x="360680" y="746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sz="2400" dirty="0"/>
              <a:t>Interconexión de la JAAP </a:t>
            </a:r>
            <a:r>
              <a:rPr lang="es-EC" sz="2400" dirty="0" err="1"/>
              <a:t>Sumak</a:t>
            </a:r>
            <a:r>
              <a:rPr lang="es-EC" sz="2400" dirty="0"/>
              <a:t> Yaku con el Proyecto Pesillo-Imbabura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144F4FF-010C-4756-A776-E9D36B894E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583" y="3772286"/>
            <a:ext cx="4320000" cy="308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CD23FEB-3BCE-4D0B-80FC-18C2126EC869}"/>
              </a:ext>
            </a:extLst>
          </p:cNvPr>
          <p:cNvCxnSpPr>
            <a:cxnSpLocks/>
          </p:cNvCxnSpPr>
          <p:nvPr/>
        </p:nvCxnSpPr>
        <p:spPr>
          <a:xfrm flipH="1" flipV="1">
            <a:off x="3342640" y="1883170"/>
            <a:ext cx="1915880" cy="27854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2CB3685-2E2C-4716-A450-3483C5985207}"/>
              </a:ext>
            </a:extLst>
          </p:cNvPr>
          <p:cNvCxnSpPr>
            <a:cxnSpLocks/>
          </p:cNvCxnSpPr>
          <p:nvPr/>
        </p:nvCxnSpPr>
        <p:spPr>
          <a:xfrm flipH="1">
            <a:off x="4812238" y="2851098"/>
            <a:ext cx="659152" cy="95937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DCC59699-04A3-4EEC-BBB2-284065068822}"/>
              </a:ext>
            </a:extLst>
          </p:cNvPr>
          <p:cNvSpPr/>
          <p:nvPr/>
        </p:nvSpPr>
        <p:spPr>
          <a:xfrm>
            <a:off x="5471390" y="696083"/>
            <a:ext cx="3125740" cy="2931257"/>
          </a:xfrm>
          <a:prstGeom prst="ellipse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45C057A1-4E8C-40C3-9D59-24C3BA09C8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5" t="6767" r="6145"/>
          <a:stretch/>
        </p:blipFill>
        <p:spPr bwMode="auto">
          <a:xfrm>
            <a:off x="5709808" y="1147784"/>
            <a:ext cx="2700000" cy="2261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CD013D7-C26A-4583-84FB-AA1FADD321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826" y="360702"/>
            <a:ext cx="7200000" cy="336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8401D8-5F23-416C-BC68-11B76D39B3F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1273629"/>
            <a:ext cx="4038600" cy="4525963"/>
          </a:xfrm>
        </p:spPr>
        <p:txBody>
          <a:bodyPr/>
          <a:lstStyle/>
          <a:p>
            <a:r>
              <a:rPr lang="es-EC" sz="1800" dirty="0"/>
              <a:t>Los componentes del tanque rectangular (muros, fondo y tapa) trabajan a flexión y fuerza cortante, motivo por el cual se requiere que las dimensiones sean lo suficiente como para garantizar rigidez a flexión y resistencia a fuerza cortante. </a:t>
            </a:r>
          </a:p>
          <a:p>
            <a:r>
              <a:rPr lang="es-EC" sz="1800" dirty="0"/>
              <a:t>A partir del modelo en SAP2000, se determinaron los momentos flectores que traccionan los elementos, y con los valores de momento máximos se diseñó el acero necesario para la estructura.</a:t>
            </a:r>
          </a:p>
          <a:p>
            <a:endParaRPr lang="es-EC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5DF2AB-0FFA-41D6-B30B-BCDD913167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00" y="1406105"/>
            <a:ext cx="4320000" cy="202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2E0A3C-B300-4EB6-9FD0-AE591A23C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00" y="3536610"/>
            <a:ext cx="4320000" cy="2021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3EF0494-A7B0-4178-9114-B50935E1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/>
              <a:t>Diseño de Tanques de Almacenamiento </a:t>
            </a:r>
          </a:p>
        </p:txBody>
      </p:sp>
    </p:spTree>
    <p:extLst>
      <p:ext uri="{BB962C8B-B14F-4D97-AF65-F5344CB8AC3E}">
        <p14:creationId xmlns:p14="http://schemas.microsoft.com/office/powerpoint/2010/main" val="30397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C776CC-22EA-43AC-BA15-0A464296D6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348"/>
            <a:ext cx="9144000" cy="46351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98EC5B-C86E-4010-BB90-B6951FA27B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7635"/>
            <a:ext cx="6120000" cy="527482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2D6E22F-7CAB-47AB-8FF1-5726795BE568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/>
              <a:t>Diseño de Tanques de Almacenamiento 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347A2A-3942-4259-BFC0-8782832F95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600" y="1397635"/>
            <a:ext cx="2880000" cy="27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9220C-D23A-470C-BF2C-945A132A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Cerramiento tanques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853721-5134-4489-8E21-4F6F56BE2C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0" y="1396814"/>
            <a:ext cx="2160000" cy="51865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0B2BAE-2FF7-4D69-A5A3-477B48E873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7023"/>
            <a:ext cx="7200000" cy="42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20AAA-CE38-44C7-A7EE-AD67D1F3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Presupuesto estructural del tanque</a:t>
            </a:r>
            <a:endParaRPr lang="es-EC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842632A-8718-480A-83AA-EC6DCB278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74319"/>
              </p:ext>
            </p:extLst>
          </p:nvPr>
        </p:nvGraphicFramePr>
        <p:xfrm>
          <a:off x="289250" y="895739"/>
          <a:ext cx="8593492" cy="486124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99395">
                  <a:extLst>
                    <a:ext uri="{9D8B030D-6E8A-4147-A177-3AD203B41FA5}">
                      <a16:colId xmlns:a16="http://schemas.microsoft.com/office/drawing/2014/main" val="1203115233"/>
                    </a:ext>
                  </a:extLst>
                </a:gridCol>
                <a:gridCol w="4211099">
                  <a:extLst>
                    <a:ext uri="{9D8B030D-6E8A-4147-A177-3AD203B41FA5}">
                      <a16:colId xmlns:a16="http://schemas.microsoft.com/office/drawing/2014/main" val="2190421612"/>
                    </a:ext>
                  </a:extLst>
                </a:gridCol>
                <a:gridCol w="856493">
                  <a:extLst>
                    <a:ext uri="{9D8B030D-6E8A-4147-A177-3AD203B41FA5}">
                      <a16:colId xmlns:a16="http://schemas.microsoft.com/office/drawing/2014/main" val="1702474333"/>
                    </a:ext>
                  </a:extLst>
                </a:gridCol>
                <a:gridCol w="856493">
                  <a:extLst>
                    <a:ext uri="{9D8B030D-6E8A-4147-A177-3AD203B41FA5}">
                      <a16:colId xmlns:a16="http://schemas.microsoft.com/office/drawing/2014/main" val="3038423156"/>
                    </a:ext>
                  </a:extLst>
                </a:gridCol>
                <a:gridCol w="856493">
                  <a:extLst>
                    <a:ext uri="{9D8B030D-6E8A-4147-A177-3AD203B41FA5}">
                      <a16:colId xmlns:a16="http://schemas.microsoft.com/office/drawing/2014/main" val="3979744432"/>
                    </a:ext>
                  </a:extLst>
                </a:gridCol>
                <a:gridCol w="1013519">
                  <a:extLst>
                    <a:ext uri="{9D8B030D-6E8A-4147-A177-3AD203B41FA5}">
                      <a16:colId xmlns:a16="http://schemas.microsoft.com/office/drawing/2014/main" val="2964538559"/>
                    </a:ext>
                  </a:extLst>
                </a:gridCol>
              </a:tblGrid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err="1">
                          <a:effectLst/>
                        </a:rPr>
                        <a:t>Nº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u="none" strike="noStrike" dirty="0">
                          <a:effectLst/>
                        </a:rPr>
                        <a:t>RUBRO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UNIDAD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CANT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>
                          <a:effectLst/>
                        </a:rPr>
                        <a:t>PU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PT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752430831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>
                          <a:effectLst/>
                        </a:rPr>
                        <a:t> 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u="none" strike="noStrike" dirty="0">
                          <a:effectLst/>
                        </a:rPr>
                        <a:t>PRELIMINARES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3835955728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REPLANTEO Y NIVELACION CON EQUIPO TOPOGRAFICO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150.00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1.60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240.00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635557198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DESBROCE Y LIMPIEZA MANUAL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150.00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1.24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186.00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601609083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MOVIMIENTO DE TIERRAS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3027297599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EXCAVACION A MAQUINA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171.61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2.17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372.39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607419653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RELLENO COMPACTADO (MATERIAL DE EXCAVACION) (R)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8.58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6.42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55.09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1591367583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RELLENO CON PIEDRA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85.81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28.07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2408.55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3661636990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>
                          <a:effectLst/>
                        </a:rPr>
                        <a:t> 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u="none" strike="noStrike" dirty="0">
                          <a:effectLst/>
                        </a:rPr>
                        <a:t>ESTRUCTURAL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98469812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HORMIGON SIMPLE REPLANTILLO f´c = 180 kg/cm2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13.23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130.36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1724.01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4178292804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HORMIGON SIMPLE LOSA FONDO TANQUE f'c=210 KG/CM2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39.68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139.78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5545.77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1589143360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HORMIGON PREMEZCLADO f'c = 210 kg/cm2 MURO DE INC. ENCOFRADO/DESENCOF.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41.26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228.61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9432.22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3862770897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HORMIGON PREMEZCLADO f'c = 210 kg/cm2 LOSA INC. ENCOFRADO/DESENCOFRADO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19.84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173.63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3444.39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3577354290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ENCOFRADO/DESENCOFRADO LOSA DE FONDO (BORDES)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13.80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8.13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112.19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434340312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ACERO REFUERZO fy=4200 kg/cm2 (SUMINISTRO, CORTE Y COLOCADO)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kg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7973.00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1.94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15467.62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032397649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MALLA ELECTROSOLDADA 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kg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132.25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3.50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462.88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4170252824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ENLUCIDOS, MASILLADOS Y ACABADOS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1118799412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ENLUCIDO EXTERIOR PALETEADO (R)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133.40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9.18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1224.61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905788846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IMPERMEABILIZACIÓN DE MUROS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284.56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29.74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8462.81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950918195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MASILLADO DE LOSA MORTERO 1:3, e=2.0 cm INC. IMPERMEABILIZANTE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132.25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9.88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1306.63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565602826"/>
                  </a:ext>
                </a:extLst>
              </a:tr>
              <a:tr h="1669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PINTURA DE CAUCHO INTERIOR/EXTERIOR (R)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m2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299.15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4.43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1325.23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1221693504"/>
                  </a:ext>
                </a:extLst>
              </a:tr>
              <a:tr h="209835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</a:rPr>
                        <a:t> $     51,770.39 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159293327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4296ECD-909C-4B58-B60A-337D43C841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9508" y="1956795"/>
            <a:ext cx="6120000" cy="36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BA00249-01C2-4AA8-A312-6400CA2B6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4825"/>
            <a:ext cx="5040000" cy="5793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99D434-76B8-4F33-A639-41DA5B7B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Tanque rompe presiones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D0529D-413D-47D6-BA9F-F30045C4B3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360" y="846138"/>
            <a:ext cx="3240000" cy="32159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877687-B23A-4AE7-B95F-C7EC494926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0" y="4062978"/>
            <a:ext cx="3960000" cy="275927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A8EE612-5C95-4286-A381-D63C3E16CCFC}"/>
              </a:ext>
            </a:extLst>
          </p:cNvPr>
          <p:cNvSpPr/>
          <p:nvPr/>
        </p:nvSpPr>
        <p:spPr>
          <a:xfrm>
            <a:off x="1737680" y="3798577"/>
            <a:ext cx="1564640" cy="914400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F6EC55-DD91-47B8-AC1F-25C7C327FF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760" y="1205351"/>
            <a:ext cx="5760000" cy="227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187A280-EC0F-4CE6-A0C1-73BE19C853D2}"/>
              </a:ext>
            </a:extLst>
          </p:cNvPr>
          <p:cNvCxnSpPr>
            <a:cxnSpLocks/>
          </p:cNvCxnSpPr>
          <p:nvPr/>
        </p:nvCxnSpPr>
        <p:spPr>
          <a:xfrm flipH="1">
            <a:off x="2520000" y="3586582"/>
            <a:ext cx="2148654" cy="7708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6E006-E737-403A-94FD-1F55C9D9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Evaluación de los Resultados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AC5D52-1D46-42D8-8140-058732785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957328"/>
            <a:ext cx="4038600" cy="840063"/>
          </a:xfrm>
        </p:spPr>
        <p:txBody>
          <a:bodyPr/>
          <a:lstStyle/>
          <a:p>
            <a:r>
              <a:rPr lang="es-ES" b="1" dirty="0"/>
              <a:t>Velocidades:</a:t>
            </a:r>
            <a:endParaRPr lang="es-EC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B80883-618F-4641-9DEE-8D014E36F0A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24400" y="957328"/>
            <a:ext cx="4038600" cy="840065"/>
          </a:xfrm>
        </p:spPr>
        <p:txBody>
          <a:bodyPr/>
          <a:lstStyle/>
          <a:p>
            <a:r>
              <a:rPr lang="es-ES" b="1" dirty="0"/>
              <a:t>Presiones: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8BA5A6-1C9A-4351-8149-6241F6D7C7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4" b="5307"/>
          <a:stretch/>
        </p:blipFill>
        <p:spPr>
          <a:xfrm>
            <a:off x="4724400" y="1601069"/>
            <a:ext cx="3600000" cy="4077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C25387-46E7-4C14-BA7C-F3831E98FA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694" y="1980824"/>
            <a:ext cx="3600000" cy="379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B8A03E-4C00-473B-87BC-556875AD5F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1" y="1602252"/>
            <a:ext cx="4320000" cy="4027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50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0E42BE-99F6-47C6-BEBC-5466D28E63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50836" y="1073021"/>
            <a:ext cx="4038600" cy="44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s-ES" sz="1800" dirty="0"/>
              <a:t>Para determinar la eficiencia y funcionalidad del rediseño se debe tener en cuenta algunos factores como :</a:t>
            </a:r>
            <a:endParaRPr lang="es-MX" sz="1800" dirty="0"/>
          </a:p>
          <a:p>
            <a:pPr marL="50800" indent="0">
              <a:buNone/>
            </a:pPr>
            <a:r>
              <a:rPr lang="es-ES" sz="1800" dirty="0"/>
              <a:t>Aspectos técnicos: </a:t>
            </a:r>
          </a:p>
          <a:p>
            <a:pPr marL="50800" indent="0">
              <a:buNone/>
            </a:pPr>
            <a:r>
              <a:rPr lang="es-ES" sz="1800" dirty="0"/>
              <a:t>Presiones, velocidades y caudales.</a:t>
            </a:r>
            <a:endParaRPr lang="es-MX" sz="1800" dirty="0"/>
          </a:p>
          <a:p>
            <a:pPr marL="50800" indent="0">
              <a:buNone/>
            </a:pPr>
            <a:endParaRPr lang="es-ES" sz="1800" dirty="0"/>
          </a:p>
          <a:p>
            <a:pPr marL="50800" indent="0">
              <a:buNone/>
            </a:pPr>
            <a:r>
              <a:rPr lang="es-ES" sz="1800" dirty="0"/>
              <a:t>Aspectos económicos:</a:t>
            </a:r>
          </a:p>
          <a:p>
            <a:pPr marL="50800" indent="0">
              <a:buNone/>
            </a:pPr>
            <a:r>
              <a:rPr lang="es-ES" sz="1800" dirty="0"/>
              <a:t>Costo beneficio a largo plazo.</a:t>
            </a:r>
            <a:endParaRPr lang="es-MX" sz="1800" dirty="0"/>
          </a:p>
          <a:p>
            <a:pPr marL="50800" indent="0">
              <a:buNone/>
            </a:pPr>
            <a:endParaRPr lang="es-ES" sz="1800" dirty="0"/>
          </a:p>
          <a:p>
            <a:pPr marL="50800" indent="0">
              <a:buNone/>
            </a:pPr>
            <a:r>
              <a:rPr lang="es-ES" sz="1800" dirty="0"/>
              <a:t>Aspecto de funcionabilidad:</a:t>
            </a:r>
          </a:p>
          <a:p>
            <a:pPr marL="50800" indent="0">
              <a:buNone/>
            </a:pPr>
            <a:r>
              <a:rPr lang="es-ES" sz="1800" dirty="0"/>
              <a:t>Construcción y mantenimiento del rediseño de la red de agua potable.</a:t>
            </a:r>
            <a:endParaRPr lang="es-MX" sz="18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9271180-2F44-4807-9932-BFE400CA6B8A}"/>
              </a:ext>
            </a:extLst>
          </p:cNvPr>
          <p:cNvSpPr txBox="1">
            <a:spLocks/>
          </p:cNvSpPr>
          <p:nvPr/>
        </p:nvSpPr>
        <p:spPr>
          <a:xfrm>
            <a:off x="457200" y="209323"/>
            <a:ext cx="8229600" cy="62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/>
              <a:t>Evaluación de los Resultados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DE5B43-B9FF-4154-84F1-247837223F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4" y="1104944"/>
            <a:ext cx="4320000" cy="46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6E924-658E-419E-883C-ADC35203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FD8A1-FDF9-441D-B16E-AEA2EA12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20" y="1105677"/>
            <a:ext cx="8047653" cy="4847253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000" dirty="0"/>
              <a:t>En la comunidad de </a:t>
            </a:r>
            <a:r>
              <a:rPr lang="es-ES" sz="2000" dirty="0" err="1"/>
              <a:t>Camuendo</a:t>
            </a:r>
            <a:r>
              <a:rPr lang="es-ES" sz="2000" dirty="0"/>
              <a:t>, Compañía Alta y </a:t>
            </a:r>
            <a:r>
              <a:rPr lang="es-ES" sz="2000" dirty="0" err="1"/>
              <a:t>Agato</a:t>
            </a:r>
            <a:r>
              <a:rPr lang="es-ES" sz="2000" dirty="0"/>
              <a:t>, situadas al mismo nivel o por encima de los tanques de almacenamiento, las presiones son inferiores a 10 </a:t>
            </a:r>
            <a:r>
              <a:rPr lang="es-ES" sz="2000" dirty="0" err="1"/>
              <a:t>mca</a:t>
            </a:r>
            <a:r>
              <a:rPr lang="es-ES" sz="2000" dirty="0"/>
              <a:t> y tiene velocidades de 0,08 m/s, lo que no garantiza el correcto funcionamiento de la red de agua potable.</a:t>
            </a:r>
          </a:p>
          <a:p>
            <a:endParaRPr lang="es-ES" sz="2000" dirty="0"/>
          </a:p>
          <a:p>
            <a:r>
              <a:rPr lang="es-ES" sz="2000" dirty="0"/>
              <a:t>Se diseñaron dos tanques de almacenamiento, de hormigón armado, de 250 m³ cada uno.</a:t>
            </a:r>
          </a:p>
          <a:p>
            <a:endParaRPr lang="es-ES" sz="2000" dirty="0"/>
          </a:p>
          <a:p>
            <a:r>
              <a:rPr lang="es-ES" sz="2000" dirty="0"/>
              <a:t>Se rediseñaron las redes de conducción con tubería de PVC con un diámetro de 160 mm, con una longitud de 3330 m desde el primer tanque y 2132 m desde el segundo, y con un valor del presupuesto referencial de $ 307.570,76 dólares.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8904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D7B7A-CE98-4F95-9E7F-3D23F474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40" y="199993"/>
            <a:ext cx="8229600" cy="1143000"/>
          </a:xfrm>
        </p:spPr>
        <p:txBody>
          <a:bodyPr/>
          <a:lstStyle/>
          <a:p>
            <a:r>
              <a:rPr lang="es-ES" dirty="0"/>
              <a:t>Planteamiento del Problema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E8F811-4D39-4B6E-B3E6-F0926572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660" y="771494"/>
            <a:ext cx="7980680" cy="2400332"/>
          </a:xfrm>
        </p:spPr>
        <p:txBody>
          <a:bodyPr/>
          <a:lstStyle/>
          <a:p>
            <a:pPr marL="57150" indent="0" algn="just">
              <a:lnSpc>
                <a:spcPct val="150000"/>
              </a:lnSpc>
              <a:buNone/>
            </a:pPr>
            <a:r>
              <a:rPr lang="es-MX" sz="1800" dirty="0"/>
              <a:t>La JAAP Sumak Yaku distribuye agua potable a 9 comunidades con una extensión aproximada de 1500 ha., por medio de un sistema a bombeo y realizando la distribución a través de 11 tanques de almacenamiento ubicados en todo el territorio; sin embargo, existen zonas a las cuales no es posible distribuir agua potable durante varias horas o hasta días, debido su ubicación geográfica y elevaciones.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CC465B-202A-4B1B-9014-F0DA77C22582}"/>
              </a:ext>
            </a:extLst>
          </p:cNvPr>
          <p:cNvSpPr txBox="1"/>
          <p:nvPr/>
        </p:nvSpPr>
        <p:spPr>
          <a:xfrm>
            <a:off x="581660" y="3566936"/>
            <a:ext cx="7980679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 algn="just">
              <a:lnSpc>
                <a:spcPct val="150000"/>
              </a:lnSpc>
              <a:buNone/>
            </a:pPr>
            <a:r>
              <a:rPr lang="es-MX" sz="1800" dirty="0"/>
              <a:t>Después de analizar las posibles soluciones se opta por aprovechar el proyecto Pesillo-Imbabura, ya que su red de conducción de agua potable pasará por elevaciones mayores a las de las redes existentes, por lo cual, la distribución de agua potable será posible cubrir todas las extensiones de las 9 comunidades, realizándolo a gravedad.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9966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0948D4-4E64-40F7-8A45-CD947D1668D4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buNone/>
            </a:pPr>
            <a:r>
              <a:rPr lang="es-EC" sz="2000" dirty="0"/>
              <a:t>Dentro del rediseño de la red, </a:t>
            </a:r>
            <a:r>
              <a:rPr lang="es-ES" sz="2000" dirty="0"/>
              <a:t>el número de nodos menores a 10 </a:t>
            </a:r>
            <a:r>
              <a:rPr lang="es-ES" sz="2000" dirty="0" err="1"/>
              <a:t>mca</a:t>
            </a:r>
            <a:r>
              <a:rPr lang="es-ES" sz="2000" dirty="0"/>
              <a:t> es nulo y el rango de presiones esta entre 10 </a:t>
            </a:r>
            <a:r>
              <a:rPr lang="es-ES" sz="2000" dirty="0" err="1"/>
              <a:t>mca</a:t>
            </a:r>
            <a:r>
              <a:rPr lang="es-ES" sz="2000" dirty="0"/>
              <a:t> y 50 </a:t>
            </a:r>
            <a:r>
              <a:rPr lang="es-ES" sz="2000" dirty="0" err="1"/>
              <a:t>mca</a:t>
            </a:r>
            <a:r>
              <a:rPr lang="es-ES" sz="2000" dirty="0"/>
              <a:t>. Además, se logró disminuir el porcentaje de las tuberías con velocidades menores a 0,30 m/s, de un 53% a un 0.02%.</a:t>
            </a:r>
          </a:p>
          <a:p>
            <a:pPr marL="76200" indent="0">
              <a:buNone/>
            </a:pPr>
            <a:endParaRPr lang="es-ES" sz="2000" dirty="0"/>
          </a:p>
          <a:p>
            <a:pPr marL="76200" indent="0">
              <a:buNone/>
            </a:pPr>
            <a:r>
              <a:rPr lang="es-ES" sz="2000" dirty="0"/>
              <a:t>El nuevo modelo hidráulico permitió que las presiones sean superiores a 20 </a:t>
            </a:r>
            <a:r>
              <a:rPr lang="es-ES" sz="2000" dirty="0" err="1"/>
              <a:t>mca</a:t>
            </a:r>
            <a:r>
              <a:rPr lang="es-ES" sz="2000" dirty="0"/>
              <a:t> corrigiendo también las velocidades de la red. Permitiendo el llenado de los tanques a gravedad.</a:t>
            </a:r>
          </a:p>
          <a:p>
            <a:endParaRPr lang="es-EC" sz="2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F0B571E-BBF4-41A7-B6ED-F46DE61F9B42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/>
              <a:t>Conclusiones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44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BA440-23D4-4480-BD25-0A9D66B7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CC565-5646-4ED7-A78A-F62AA779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3" y="1012371"/>
            <a:ext cx="8481526" cy="4959221"/>
          </a:xfrm>
        </p:spPr>
        <p:txBody>
          <a:bodyPr/>
          <a:lstStyle/>
          <a:p>
            <a:r>
              <a:rPr lang="es-ES" sz="2000" dirty="0"/>
              <a:t>Elaborar un cronograma de operación y mantenimiento constante de las diferentes modificaciones, mantenimientos, remplazos o cualquier otro tipo de alteración a la red, permitiendo actualizar la información base del sistema de agua potable </a:t>
            </a:r>
            <a:r>
              <a:rPr lang="es-ES" sz="2000" dirty="0" err="1"/>
              <a:t>Sumak</a:t>
            </a:r>
            <a:r>
              <a:rPr lang="es-ES" sz="2000" dirty="0"/>
              <a:t> Yaku.</a:t>
            </a:r>
          </a:p>
          <a:p>
            <a:endParaRPr lang="es-ES" sz="2000" dirty="0"/>
          </a:p>
          <a:p>
            <a:r>
              <a:rPr lang="es-EC" sz="2000" dirty="0"/>
              <a:t>Para un óptimo funcionamiento del sistema, es importante reducir el índice de aguas no contabilizas, como fugas o conexiones clandestinas, mediante un control y mantenimiento constante </a:t>
            </a:r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En el caso de desarrollar la construcción del proyecto, se debe realizar los estudios geotécnicos en las zonas propuestas para los tanques, y efectuar las correcciones del diseño si fuera el caso.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3093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DD559E6D-8A27-4137-881E-5142F91717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84" y="844879"/>
            <a:ext cx="8372788" cy="4296287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66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1092199" y="2767300"/>
            <a:ext cx="773747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s-MX" sz="1800" b="1" i="0" u="none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“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Estudios de diagnóstico, diseños de tanques, conexión y adecuación del  abastecimiento de agua potable de Pesillo-Imbabura en la JAAP </a:t>
            </a:r>
            <a:r>
              <a:rPr lang="es-E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Sumak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Yaku  del cantón Otavalo, provincia de Imbabura.</a:t>
            </a:r>
            <a:r>
              <a:rPr lang="es-MX" sz="1800" b="1" i="0" u="none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”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345446" y="4784203"/>
            <a:ext cx="748422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262626"/>
              </a:buClr>
              <a:buSzPts val="2800"/>
            </a:pPr>
            <a:r>
              <a:rPr lang="pt-BR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: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Maldonado Cotacachi, Cristian Enrique y </a:t>
            </a:r>
          </a:p>
          <a:p>
            <a:pPr algn="ctr">
              <a:buClr>
                <a:srgbClr val="262626"/>
              </a:buClr>
              <a:buSzPts val="2800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Maldonado Morales, Miguel Andrés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br>
              <a:rPr lang="pt-BR" sz="28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sz="2800" b="1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962FB9-5082-4368-8639-C1AA5E4783F4}"/>
              </a:ext>
            </a:extLst>
          </p:cNvPr>
          <p:cNvSpPr txBox="1"/>
          <p:nvPr/>
        </p:nvSpPr>
        <p:spPr>
          <a:xfrm>
            <a:off x="1661668" y="1252636"/>
            <a:ext cx="659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DEPARTAMENTO DE CIENCIAS DE LA TIERRA Y DE LA CONSTRUCCIÓN </a:t>
            </a:r>
            <a:br>
              <a:rPr lang="es-EC" sz="1400" b="1" dirty="0"/>
            </a:br>
            <a:r>
              <a:rPr lang="es-EC" sz="1400" b="1" dirty="0"/>
              <a:t>CARRERA DE INGENIERÍA </a:t>
            </a:r>
            <a:r>
              <a:rPr lang="es-EC" b="1" dirty="0"/>
              <a:t>CIVIL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C9C679-553B-4360-9446-5729E615494E}"/>
              </a:ext>
            </a:extLst>
          </p:cNvPr>
          <p:cNvSpPr txBox="1"/>
          <p:nvPr/>
        </p:nvSpPr>
        <p:spPr>
          <a:xfrm>
            <a:off x="1218823" y="1941682"/>
            <a:ext cx="7737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TRABAJO DE TITULACIÓN PREVIO A LA OBTENCIÓN DEL TÍTULO DE INGENIERO CIVIL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A29095-7F0E-43C4-9F36-63AFE6EB50D3}"/>
              </a:ext>
            </a:extLst>
          </p:cNvPr>
          <p:cNvSpPr txBox="1"/>
          <p:nvPr/>
        </p:nvSpPr>
        <p:spPr>
          <a:xfrm>
            <a:off x="2533650" y="42392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pt-BR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TUTOR: </a:t>
            </a:r>
            <a:r>
              <a:rPr lang="pt-BR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Ing. </a:t>
            </a:r>
            <a:r>
              <a:rPr lang="pt-BR" b="1" i="0" u="none" strike="noStrike" cap="none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Darío</a:t>
            </a:r>
            <a:r>
              <a:rPr lang="pt-BR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pt-BR" b="1" i="0" u="none" strike="noStrike" cap="none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Bolaños</a:t>
            </a:r>
            <a:r>
              <a:rPr lang="pt-BR" b="1" i="0" u="none" strike="noStrike" cap="none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PhD.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80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D7B7A-CE98-4F95-9E7F-3D23F474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General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E8F811-4D39-4B6E-B3E6-F0926572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Evaluar el sistema de agua potable de la JAAP SUMAK YAKU, diseñar tanques de almacenamiento y adecuar el abastecimiento de agua potable de Pesillo-Imbabura para la JAAP SUMAK YAKU del cantón Otavalo, provincia de Imbabura.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665D52-08B5-4EF1-BDB7-CC102E82F8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511" y="3245923"/>
            <a:ext cx="3391869" cy="23150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4A656C-A51F-4162-A1EF-7822DA5D66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14" y="3595277"/>
            <a:ext cx="3113090" cy="23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CAB4D-0944-4B74-9F34-90983947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Específicos </a:t>
            </a:r>
            <a:endParaRPr lang="es-EC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0B90DD-9882-4892-9F46-524519F716C2}"/>
              </a:ext>
            </a:extLst>
          </p:cNvPr>
          <p:cNvGrpSpPr/>
          <p:nvPr/>
        </p:nvGrpSpPr>
        <p:grpSpPr>
          <a:xfrm>
            <a:off x="1997519" y="997442"/>
            <a:ext cx="5810658" cy="1034065"/>
            <a:chOff x="2680994" y="0"/>
            <a:chExt cx="5810658" cy="103406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C593DD7-0174-44DF-A90A-E25E29CE893C}"/>
                </a:ext>
              </a:extLst>
            </p:cNvPr>
            <p:cNvSpPr/>
            <p:nvPr/>
          </p:nvSpPr>
          <p:spPr>
            <a:xfrm>
              <a:off x="2680994" y="0"/>
              <a:ext cx="5810658" cy="1034065"/>
            </a:xfrm>
            <a:prstGeom prst="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8F41551-3F10-4863-940B-C5D716B44E78}"/>
                </a:ext>
              </a:extLst>
            </p:cNvPr>
            <p:cNvSpPr txBox="1"/>
            <p:nvPr/>
          </p:nvSpPr>
          <p:spPr>
            <a:xfrm>
              <a:off x="2680994" y="0"/>
              <a:ext cx="5810658" cy="1034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Analizar la información técnica relativa a las comunidades atendidas por la JAAP SUMAK YAKU y evaluar el sistema de distribución actual de agua potable.</a:t>
              </a:r>
              <a:endParaRPr lang="es-EC" sz="1400" b="1" kern="1200" dirty="0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46394561-737F-47D5-9F3E-4EB41A9EF104}"/>
              </a:ext>
            </a:extLst>
          </p:cNvPr>
          <p:cNvSpPr/>
          <p:nvPr/>
        </p:nvSpPr>
        <p:spPr>
          <a:xfrm>
            <a:off x="674048" y="997441"/>
            <a:ext cx="1023725" cy="103406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CEF8484-FF0C-4171-A0AF-F654B657DF6F}"/>
              </a:ext>
            </a:extLst>
          </p:cNvPr>
          <p:cNvGrpSpPr/>
          <p:nvPr/>
        </p:nvGrpSpPr>
        <p:grpSpPr>
          <a:xfrm>
            <a:off x="1233196" y="2215909"/>
            <a:ext cx="5810658" cy="999596"/>
            <a:chOff x="966757" y="2904"/>
            <a:chExt cx="6558138" cy="1394669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AB9069C-D0BE-4022-B01B-934C514EC9B5}"/>
                </a:ext>
              </a:extLst>
            </p:cNvPr>
            <p:cNvSpPr/>
            <p:nvPr/>
          </p:nvSpPr>
          <p:spPr>
            <a:xfrm>
              <a:off x="966757" y="2904"/>
              <a:ext cx="6558138" cy="1394669"/>
            </a:xfrm>
            <a:prstGeom prst="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92FB6AD-B97C-45D3-816C-E2C42FEE5E3F}"/>
                </a:ext>
              </a:extLst>
            </p:cNvPr>
            <p:cNvSpPr txBox="1"/>
            <p:nvPr/>
          </p:nvSpPr>
          <p:spPr>
            <a:xfrm>
              <a:off x="966757" y="2904"/>
              <a:ext cx="6558138" cy="1394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Diseñar tanques de almacenamiento y redes de conducción requeridas para el abastecimiento de agua potable del proyecto Pesillo-Imbabura a la JAAP SUMAK YAKU.</a:t>
              </a:r>
              <a:endParaRPr lang="es-EC" sz="1400" b="1" kern="1200" dirty="0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35CE7D5F-D4B2-4941-A2B7-ACBD8E5054AC}"/>
              </a:ext>
            </a:extLst>
          </p:cNvPr>
          <p:cNvSpPr/>
          <p:nvPr/>
        </p:nvSpPr>
        <p:spPr>
          <a:xfrm>
            <a:off x="7663075" y="2198674"/>
            <a:ext cx="1023725" cy="103406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874D02E-470E-401E-98F5-D39F22A736AA}"/>
              </a:ext>
            </a:extLst>
          </p:cNvPr>
          <p:cNvGrpSpPr/>
          <p:nvPr/>
        </p:nvGrpSpPr>
        <p:grpSpPr>
          <a:xfrm>
            <a:off x="2114046" y="3423221"/>
            <a:ext cx="5797629" cy="1014299"/>
            <a:chOff x="-1884625" y="1949"/>
            <a:chExt cx="12260904" cy="214603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3295678-D3B7-4217-A6B5-580EA2327C30}"/>
                </a:ext>
              </a:extLst>
            </p:cNvPr>
            <p:cNvSpPr/>
            <p:nvPr/>
          </p:nvSpPr>
          <p:spPr>
            <a:xfrm>
              <a:off x="-1884625" y="1949"/>
              <a:ext cx="12260904" cy="2146032"/>
            </a:xfrm>
            <a:prstGeom prst="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45EE5E4-2BC5-4150-B14E-7BE469032B9C}"/>
                </a:ext>
              </a:extLst>
            </p:cNvPr>
            <p:cNvSpPr txBox="1"/>
            <p:nvPr/>
          </p:nvSpPr>
          <p:spPr>
            <a:xfrm>
              <a:off x="-1884625" y="1949"/>
              <a:ext cx="12260904" cy="2146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Ejecutar un rediseño del sistema de agua potable mediante el planteamiento de una alternativa en el software de análisis y modelación de redes hidráulicas.</a:t>
              </a:r>
              <a:endParaRPr lang="es-EC" sz="1400" b="1" kern="1200" dirty="0"/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CC4B7AA-AFED-4A3E-A1A6-4111EFD704BA}"/>
              </a:ext>
            </a:extLst>
          </p:cNvPr>
          <p:cNvSpPr/>
          <p:nvPr/>
        </p:nvSpPr>
        <p:spPr>
          <a:xfrm>
            <a:off x="790575" y="3403455"/>
            <a:ext cx="1023725" cy="103406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CBAF863-5BF9-4EBA-A621-DECBCDAB170B}"/>
              </a:ext>
            </a:extLst>
          </p:cNvPr>
          <p:cNvGrpSpPr/>
          <p:nvPr/>
        </p:nvGrpSpPr>
        <p:grpSpPr>
          <a:xfrm>
            <a:off x="1233196" y="4645236"/>
            <a:ext cx="5810658" cy="1029575"/>
            <a:chOff x="-1979639" y="1039671"/>
            <a:chExt cx="12450931" cy="257071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95C4847-2C86-40FA-A947-E313512294F5}"/>
                </a:ext>
              </a:extLst>
            </p:cNvPr>
            <p:cNvSpPr/>
            <p:nvPr/>
          </p:nvSpPr>
          <p:spPr>
            <a:xfrm>
              <a:off x="-1979639" y="1039671"/>
              <a:ext cx="12450931" cy="2570715"/>
            </a:xfrm>
            <a:prstGeom prst="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F8C19AC-122C-48ED-B98E-D27F07085553}"/>
                </a:ext>
              </a:extLst>
            </p:cNvPr>
            <p:cNvSpPr txBox="1"/>
            <p:nvPr/>
          </p:nvSpPr>
          <p:spPr>
            <a:xfrm>
              <a:off x="-1979639" y="1039671"/>
              <a:ext cx="12450931" cy="2570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Verificar los resultados obtenidos del modelamiento de la nueva red con el proyecto Pesillo-Imbabura.</a:t>
              </a:r>
              <a:endParaRPr lang="es-EC" sz="1400" b="1" kern="1200" dirty="0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96AB0D6-796D-4562-9A58-EC2E17590278}"/>
              </a:ext>
            </a:extLst>
          </p:cNvPr>
          <p:cNvSpPr/>
          <p:nvPr/>
        </p:nvSpPr>
        <p:spPr>
          <a:xfrm>
            <a:off x="7663075" y="4645236"/>
            <a:ext cx="1023725" cy="102957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169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F3CE1E3-1EC2-464E-91AD-7F805946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4" y="308540"/>
            <a:ext cx="8229600" cy="991027"/>
          </a:xfrm>
        </p:spPr>
        <p:txBody>
          <a:bodyPr/>
          <a:lstStyle/>
          <a:p>
            <a:r>
              <a:rPr lang="es-ES" i="1" dirty="0"/>
              <a:t>Descripción de la Localidad: </a:t>
            </a:r>
            <a:r>
              <a:rPr lang="es-ES" b="0" i="1" dirty="0"/>
              <a:t>Ubicación Geográfica</a:t>
            </a:r>
            <a:endParaRPr lang="es-EC" b="0" i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A30AB99-7FF1-4A79-A7DF-2925A49309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76" y="3782028"/>
            <a:ext cx="2853330" cy="21538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95B349-F1F2-40CC-B38A-E6DAA0E762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440" y="953117"/>
            <a:ext cx="4341444" cy="3036102"/>
          </a:xfrm>
          <a:prstGeom prst="rect">
            <a:avLst/>
          </a:prstGeom>
        </p:spPr>
      </p:pic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FDA276DE-E18C-4A40-89BD-B1F899E4EAD8}"/>
              </a:ext>
            </a:extLst>
          </p:cNvPr>
          <p:cNvGraphicFramePr/>
          <p:nvPr/>
        </p:nvGraphicFramePr>
        <p:xfrm>
          <a:off x="438538" y="1750242"/>
          <a:ext cx="4454709" cy="2031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188AEB0E-EA2C-4D93-95F9-3D48A7D058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396" y="3706820"/>
            <a:ext cx="4395604" cy="303610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D2850796-A156-4A5F-BDDE-6F2E8E223706}"/>
              </a:ext>
            </a:extLst>
          </p:cNvPr>
          <p:cNvSpPr/>
          <p:nvPr/>
        </p:nvSpPr>
        <p:spPr>
          <a:xfrm rot="19631786">
            <a:off x="5314397" y="4553609"/>
            <a:ext cx="570003" cy="1300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9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67D1F-7014-473B-8E6E-2DD315BA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Área de </a:t>
            </a:r>
            <a:r>
              <a:rPr lang="es-ES" dirty="0" err="1"/>
              <a:t>influencía</a:t>
            </a:r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C9C5775-C420-425E-9179-26BC8E9D59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" y="1044780"/>
            <a:ext cx="7560000" cy="4546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7EBCA0-D9FC-47AA-A9B0-F049EE7C2949}"/>
              </a:ext>
            </a:extLst>
          </p:cNvPr>
          <p:cNvSpPr txBox="1"/>
          <p:nvPr/>
        </p:nvSpPr>
        <p:spPr>
          <a:xfrm>
            <a:off x="5375868" y="1448603"/>
            <a:ext cx="267839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1500 hectáreas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9 Comunidades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3475 acometidas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17500 habitantes</a:t>
            </a:r>
          </a:p>
        </p:txBody>
      </p:sp>
    </p:spTree>
    <p:extLst>
      <p:ext uri="{BB962C8B-B14F-4D97-AF65-F5344CB8AC3E}">
        <p14:creationId xmlns:p14="http://schemas.microsoft.com/office/powerpoint/2010/main" val="1053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14356</TotalTime>
  <Words>3067</Words>
  <Application>Microsoft Office PowerPoint</Application>
  <PresentationFormat>Presentación en pantalla (4:3)</PresentationFormat>
  <Paragraphs>904</Paragraphs>
  <Slides>53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Times New Roman</vt:lpstr>
      <vt:lpstr>1_Diseño predeterminado</vt:lpstr>
      <vt:lpstr>Diseño predeterminado</vt:lpstr>
      <vt:lpstr>CorelDRAW.Graphic.12</vt:lpstr>
      <vt:lpstr>Presentación de PowerPoint</vt:lpstr>
      <vt:lpstr>TEMARIO</vt:lpstr>
      <vt:lpstr>Antecedentes</vt:lpstr>
      <vt:lpstr>Antecedentes</vt:lpstr>
      <vt:lpstr>Planteamiento del Problema</vt:lpstr>
      <vt:lpstr>Objetivo General</vt:lpstr>
      <vt:lpstr>Objetivos Específicos </vt:lpstr>
      <vt:lpstr>Descripción de la Localidad: Ubicación Geográfica</vt:lpstr>
      <vt:lpstr>Área de influencía</vt:lpstr>
      <vt:lpstr>Esquema del sistema de agua potable de Sumak Yaku</vt:lpstr>
      <vt:lpstr>Esquema del sistema de agua potable de Sumak Yaku</vt:lpstr>
      <vt:lpstr>Esquema del sistema de agua potable de Sumak Yaku</vt:lpstr>
      <vt:lpstr>Presentación de PowerPoint</vt:lpstr>
      <vt:lpstr>Presentación de PowerPoint</vt:lpstr>
      <vt:lpstr>Planimetría hidráulica de la red Sumak Yaku</vt:lpstr>
      <vt:lpstr>Comunidades pertenecientes a Sumak Yaku</vt:lpstr>
      <vt:lpstr>Reporte de consumos</vt:lpstr>
      <vt:lpstr>Análisis del Sistema Existente</vt:lpstr>
      <vt:lpstr>Análisis del Sistema Existente</vt:lpstr>
      <vt:lpstr>Presentación de PowerPoint</vt:lpstr>
      <vt:lpstr>Análisis del Sistema Existente</vt:lpstr>
      <vt:lpstr>Análisis del Sistema Existente</vt:lpstr>
      <vt:lpstr>Análisis del Sistema Existente</vt:lpstr>
      <vt:lpstr>Normativa</vt:lpstr>
      <vt:lpstr>Análisis del Sistema Existente</vt:lpstr>
      <vt:lpstr>Análisis del Sistema Existente</vt:lpstr>
      <vt:lpstr>Cálculo del caudal de diseño</vt:lpstr>
      <vt:lpstr>Modelamiento de la Red Actual</vt:lpstr>
      <vt:lpstr>Modelamiento de la Red Actual</vt:lpstr>
      <vt:lpstr>Análisis del Sistema Existente</vt:lpstr>
      <vt:lpstr>Presentación de PowerPoint</vt:lpstr>
      <vt:lpstr>Presentación de PowerPoint</vt:lpstr>
      <vt:lpstr>Evaluación de los Resultados</vt:lpstr>
      <vt:lpstr>Evaluación de los Resultados</vt:lpstr>
      <vt:lpstr>Interconexión de la JAAP Sumak Yaku con el Proyecto Pesillo-Imbabura</vt:lpstr>
      <vt:lpstr>Cálculo de la población futura</vt:lpstr>
      <vt:lpstr>Cálculo del caudal de diseño para la adecuación de la red</vt:lpstr>
      <vt:lpstr>Presentación de PowerPoint</vt:lpstr>
      <vt:lpstr>Presentación de PowerPoint</vt:lpstr>
      <vt:lpstr>Diseño de Tanques de Almacenamiento </vt:lpstr>
      <vt:lpstr>Presentación de PowerPoint</vt:lpstr>
      <vt:lpstr>Diseño de Tanques de Almacenamiento </vt:lpstr>
      <vt:lpstr>Presentación de PowerPoint</vt:lpstr>
      <vt:lpstr>Cerramiento tanques</vt:lpstr>
      <vt:lpstr>Presupuesto estructural del tanque</vt:lpstr>
      <vt:lpstr>Tanque rompe presiones</vt:lpstr>
      <vt:lpstr>Evaluación de los Resultados</vt:lpstr>
      <vt:lpstr>Presentación de PowerPoint</vt:lpstr>
      <vt:lpstr>Conclusiones </vt:lpstr>
      <vt:lpstr>Presentación de PowerPoint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Lenin J Prieto</dc:creator>
  <cp:lastModifiedBy>Miguel Maldonado</cp:lastModifiedBy>
  <cp:revision>342</cp:revision>
  <dcterms:created xsi:type="dcterms:W3CDTF">2008-02-13T16:07:44Z</dcterms:created>
  <dcterms:modified xsi:type="dcterms:W3CDTF">2022-03-07T03:55:14Z</dcterms:modified>
</cp:coreProperties>
</file>