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7" r:id="rId3"/>
    <p:sldId id="256"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82" r:id="rId23"/>
    <p:sldId id="283" r:id="rId24"/>
    <p:sldId id="259" r:id="rId25"/>
    <p:sldId id="258" r:id="rId26"/>
    <p:sldId id="284" r:id="rId27"/>
    <p:sldId id="285" r:id="rId28"/>
    <p:sldId id="286" r:id="rId29"/>
    <p:sldId id="287" r:id="rId30"/>
    <p:sldId id="278" r:id="rId31"/>
    <p:sldId id="279" r:id="rId32"/>
    <p:sldId id="280"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9B8B04-2C9E-41AF-9B29-DF684C1ADE38}"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s-EC"/>
        </a:p>
      </dgm:t>
    </dgm:pt>
    <dgm:pt modelId="{94DE2B74-EA9C-4155-AE97-FF932E2D6FB9}">
      <dgm:prSet phldrT="[Texto]" custT="1"/>
      <dgm:spPr/>
      <dgm:t>
        <a:bodyPr/>
        <a:lstStyle/>
        <a:p>
          <a:r>
            <a:rPr lang="es-EC" sz="1600" dirty="0">
              <a:solidFill>
                <a:schemeClr val="bg1"/>
              </a:solidFill>
              <a:latin typeface="Times New Roman" panose="02020603050405020304" pitchFamily="18" charset="0"/>
              <a:cs typeface="Times New Roman" panose="02020603050405020304" pitchFamily="18" charset="0"/>
            </a:rPr>
            <a:t>¿El marketing olfativo incide positivamente en el comportamiento del consumidor en los almacenes de calzado de los principales centros comerciales del DMQ?</a:t>
          </a:r>
        </a:p>
      </dgm:t>
    </dgm:pt>
    <dgm:pt modelId="{6B0F785D-8710-43C7-84B1-D3C40C8C55A0}" type="parTrans" cxnId="{97AA294B-1FC9-431A-87A9-C00D85CB238C}">
      <dgm:prSet/>
      <dgm:spPr/>
      <dgm:t>
        <a:bodyPr/>
        <a:lstStyle/>
        <a:p>
          <a:endParaRPr lang="es-EC" sz="2800">
            <a:solidFill>
              <a:schemeClr val="bg1"/>
            </a:solidFill>
            <a:latin typeface="Times New Roman" panose="02020603050405020304" pitchFamily="18" charset="0"/>
            <a:cs typeface="Times New Roman" panose="02020603050405020304" pitchFamily="18" charset="0"/>
          </a:endParaRPr>
        </a:p>
      </dgm:t>
    </dgm:pt>
    <dgm:pt modelId="{A94F101C-78A7-414C-8545-14D2A1F06EF7}" type="sibTrans" cxnId="{97AA294B-1FC9-431A-87A9-C00D85CB238C}">
      <dgm:prSet/>
      <dgm:spPr/>
      <dgm:t>
        <a:bodyPr/>
        <a:lstStyle/>
        <a:p>
          <a:endParaRPr lang="es-EC" sz="2800">
            <a:solidFill>
              <a:schemeClr val="bg1"/>
            </a:solidFill>
            <a:latin typeface="Times New Roman" panose="02020603050405020304" pitchFamily="18" charset="0"/>
            <a:cs typeface="Times New Roman" panose="02020603050405020304" pitchFamily="18" charset="0"/>
          </a:endParaRPr>
        </a:p>
      </dgm:t>
    </dgm:pt>
    <dgm:pt modelId="{E1485BE3-0F77-413E-88DF-ADDF035E00C7}">
      <dgm:prSet phldrT="[Texto]" custT="1"/>
      <dgm:spPr/>
      <dgm:t>
        <a:bodyPr/>
        <a:lstStyle/>
        <a:p>
          <a:r>
            <a:rPr lang="es-ES" sz="1100" dirty="0">
              <a:solidFill>
                <a:schemeClr val="bg1"/>
              </a:solidFill>
              <a:latin typeface="Times New Roman" panose="02020603050405020304" pitchFamily="18" charset="0"/>
              <a:cs typeface="Times New Roman" panose="02020603050405020304" pitchFamily="18" charset="0"/>
            </a:rPr>
            <a:t>(Observatorio Económico y Social de Tungurahua, 2020)</a:t>
          </a:r>
          <a:endParaRPr lang="es-EC" sz="1100" dirty="0">
            <a:solidFill>
              <a:schemeClr val="bg1"/>
            </a:solidFill>
            <a:latin typeface="Times New Roman" panose="02020603050405020304" pitchFamily="18" charset="0"/>
            <a:cs typeface="Times New Roman" panose="02020603050405020304" pitchFamily="18" charset="0"/>
          </a:endParaRPr>
        </a:p>
      </dgm:t>
    </dgm:pt>
    <dgm:pt modelId="{D85F47BB-7328-49EB-8A01-70158C3F9C68}" type="parTrans" cxnId="{A463BA57-F3CA-433A-92DB-87FE80F75587}">
      <dgm:prSet custT="1"/>
      <dgm:spPr/>
      <dgm:t>
        <a:bodyPr/>
        <a:lstStyle/>
        <a:p>
          <a:endParaRPr lang="es-EC" sz="800">
            <a:solidFill>
              <a:schemeClr val="bg1"/>
            </a:solidFill>
            <a:latin typeface="Times New Roman" panose="02020603050405020304" pitchFamily="18" charset="0"/>
            <a:cs typeface="Times New Roman" panose="02020603050405020304" pitchFamily="18" charset="0"/>
          </a:endParaRPr>
        </a:p>
      </dgm:t>
    </dgm:pt>
    <dgm:pt modelId="{97E024FA-9463-4437-A885-5ABCEC793318}" type="sibTrans" cxnId="{A463BA57-F3CA-433A-92DB-87FE80F75587}">
      <dgm:prSet/>
      <dgm:spPr/>
      <dgm:t>
        <a:bodyPr/>
        <a:lstStyle/>
        <a:p>
          <a:endParaRPr lang="es-EC" sz="2800">
            <a:solidFill>
              <a:schemeClr val="bg1"/>
            </a:solidFill>
            <a:latin typeface="Times New Roman" panose="02020603050405020304" pitchFamily="18" charset="0"/>
            <a:cs typeface="Times New Roman" panose="02020603050405020304" pitchFamily="18" charset="0"/>
          </a:endParaRPr>
        </a:p>
      </dgm:t>
    </dgm:pt>
    <dgm:pt modelId="{87CAED69-DE71-44DE-A575-7DCFFF7DB59D}">
      <dgm:prSet phldrT="[Texto]" custT="1"/>
      <dgm:spPr/>
      <dgm:t>
        <a:bodyPr/>
        <a:lstStyle/>
        <a:p>
          <a:r>
            <a:rPr lang="es-ES" sz="1400" dirty="0">
              <a:solidFill>
                <a:schemeClr val="bg1"/>
              </a:solidFill>
              <a:latin typeface="Times New Roman" panose="02020603050405020304" pitchFamily="18" charset="0"/>
              <a:cs typeface="Times New Roman" panose="02020603050405020304" pitchFamily="18" charset="0"/>
            </a:rPr>
            <a:t>Pichincha es la 2da provincia en el Ecuador con mayor volumen de ventas de las empresas dedicadas a la fabricación de calzado y afines, con el 20,7%, ha tenido una tasa de crecimiento entre e1,4% al 4,3%.</a:t>
          </a:r>
          <a:endParaRPr lang="es-EC" sz="1400" dirty="0">
            <a:solidFill>
              <a:schemeClr val="bg1"/>
            </a:solidFill>
            <a:latin typeface="Times New Roman" panose="02020603050405020304" pitchFamily="18" charset="0"/>
            <a:cs typeface="Times New Roman" panose="02020603050405020304" pitchFamily="18" charset="0"/>
          </a:endParaRPr>
        </a:p>
      </dgm:t>
    </dgm:pt>
    <dgm:pt modelId="{72E6C847-A835-49A1-B1E6-237C1E000EEA}" type="parTrans" cxnId="{3F509985-BF1B-4553-BDC5-13A1351FB06C}">
      <dgm:prSet custT="1"/>
      <dgm:spPr/>
      <dgm:t>
        <a:bodyPr/>
        <a:lstStyle/>
        <a:p>
          <a:endParaRPr lang="es-EC" sz="800">
            <a:solidFill>
              <a:schemeClr val="bg1"/>
            </a:solidFill>
            <a:latin typeface="Times New Roman" panose="02020603050405020304" pitchFamily="18" charset="0"/>
            <a:cs typeface="Times New Roman" panose="02020603050405020304" pitchFamily="18" charset="0"/>
          </a:endParaRPr>
        </a:p>
      </dgm:t>
    </dgm:pt>
    <dgm:pt modelId="{188971BE-070F-4105-90F8-62FC3BAB53BE}" type="sibTrans" cxnId="{3F509985-BF1B-4553-BDC5-13A1351FB06C}">
      <dgm:prSet/>
      <dgm:spPr/>
      <dgm:t>
        <a:bodyPr/>
        <a:lstStyle/>
        <a:p>
          <a:endParaRPr lang="es-EC" sz="2800">
            <a:solidFill>
              <a:schemeClr val="bg1"/>
            </a:solidFill>
            <a:latin typeface="Times New Roman" panose="02020603050405020304" pitchFamily="18" charset="0"/>
            <a:cs typeface="Times New Roman" panose="02020603050405020304" pitchFamily="18" charset="0"/>
          </a:endParaRPr>
        </a:p>
      </dgm:t>
    </dgm:pt>
    <dgm:pt modelId="{8894280B-F6B0-4CFF-8695-FF2B926F169C}">
      <dgm:prSet phldrT="[Texto]" custT="1"/>
      <dgm:spPr/>
      <dgm:t>
        <a:bodyPr/>
        <a:lstStyle/>
        <a:p>
          <a:r>
            <a:rPr lang="es-ES" sz="1400" dirty="0">
              <a:solidFill>
                <a:schemeClr val="bg1"/>
              </a:solidFill>
              <a:latin typeface="Times New Roman" panose="02020603050405020304" pitchFamily="18" charset="0"/>
              <a:cs typeface="Times New Roman" panose="02020603050405020304" pitchFamily="18" charset="0"/>
            </a:rPr>
            <a:t>En Ecuador </a:t>
          </a:r>
          <a:r>
            <a:rPr lang="es-EC" sz="1400" dirty="0">
              <a:solidFill>
                <a:schemeClr val="bg1"/>
              </a:solidFill>
              <a:latin typeface="Times New Roman" panose="02020603050405020304" pitchFamily="18" charset="0"/>
              <a:cs typeface="Times New Roman" panose="02020603050405020304" pitchFamily="18" charset="0"/>
            </a:rPr>
            <a:t>no existen muchos estudios sobre marketing olfativo, a pesar de ir en crecimiento, sectores como el del calzado, se encuentran casi ajenos a estas técnicas, específicamente en el DMQ, no existen  investigaciones relacionadas con el sector del calzado y sus consumidores, bajo el enfoque del marketing olfativo </a:t>
          </a:r>
        </a:p>
      </dgm:t>
    </dgm:pt>
    <dgm:pt modelId="{7DC62F4D-7784-46C7-B078-8377A02B5F2F}" type="parTrans" cxnId="{4908FAA1-5107-4B0B-A62E-336E20B0E3B3}">
      <dgm:prSet custT="1"/>
      <dgm:spPr/>
      <dgm:t>
        <a:bodyPr/>
        <a:lstStyle/>
        <a:p>
          <a:endParaRPr lang="es-EC" sz="800">
            <a:solidFill>
              <a:schemeClr val="bg1"/>
            </a:solidFill>
            <a:latin typeface="Times New Roman" panose="02020603050405020304" pitchFamily="18" charset="0"/>
            <a:cs typeface="Times New Roman" panose="02020603050405020304" pitchFamily="18" charset="0"/>
          </a:endParaRPr>
        </a:p>
      </dgm:t>
    </dgm:pt>
    <dgm:pt modelId="{DA0B9152-930C-4059-B579-935C85D9222A}" type="sibTrans" cxnId="{4908FAA1-5107-4B0B-A62E-336E20B0E3B3}">
      <dgm:prSet/>
      <dgm:spPr/>
      <dgm:t>
        <a:bodyPr/>
        <a:lstStyle/>
        <a:p>
          <a:endParaRPr lang="es-EC" sz="2800">
            <a:solidFill>
              <a:schemeClr val="bg1"/>
            </a:solidFill>
            <a:latin typeface="Times New Roman" panose="02020603050405020304" pitchFamily="18" charset="0"/>
            <a:cs typeface="Times New Roman" panose="02020603050405020304" pitchFamily="18" charset="0"/>
          </a:endParaRPr>
        </a:p>
      </dgm:t>
    </dgm:pt>
    <dgm:pt modelId="{1B692A05-8D9C-4ABB-8DCB-824E7493FB16}">
      <dgm:prSet phldrT="[Texto]" custT="1"/>
      <dgm:spPr/>
      <dgm:t>
        <a:bodyPr/>
        <a:lstStyle/>
        <a:p>
          <a:r>
            <a:rPr lang="es-ES" sz="1100" dirty="0">
              <a:solidFill>
                <a:schemeClr val="bg1"/>
              </a:solidFill>
              <a:latin typeface="Times New Roman" panose="02020603050405020304" pitchFamily="18" charset="0"/>
              <a:cs typeface="Times New Roman" panose="02020603050405020304" pitchFamily="18" charset="0"/>
            </a:rPr>
            <a:t>(Vivero, 2016)</a:t>
          </a:r>
          <a:endParaRPr lang="es-EC" sz="1100" dirty="0">
            <a:solidFill>
              <a:schemeClr val="bg1"/>
            </a:solidFill>
            <a:latin typeface="Times New Roman" panose="02020603050405020304" pitchFamily="18" charset="0"/>
            <a:cs typeface="Times New Roman" panose="02020603050405020304" pitchFamily="18" charset="0"/>
          </a:endParaRPr>
        </a:p>
      </dgm:t>
    </dgm:pt>
    <dgm:pt modelId="{6B0C349F-ABBE-4F83-ADB2-85A91ECEE530}" type="parTrans" cxnId="{15AE22F7-D1DD-416B-B78E-2867C15359CC}">
      <dgm:prSet custT="1"/>
      <dgm:spPr/>
      <dgm:t>
        <a:bodyPr/>
        <a:lstStyle/>
        <a:p>
          <a:endParaRPr lang="es-EC" sz="800">
            <a:solidFill>
              <a:schemeClr val="bg1"/>
            </a:solidFill>
            <a:latin typeface="Times New Roman" panose="02020603050405020304" pitchFamily="18" charset="0"/>
            <a:cs typeface="Times New Roman" panose="02020603050405020304" pitchFamily="18" charset="0"/>
          </a:endParaRPr>
        </a:p>
      </dgm:t>
    </dgm:pt>
    <dgm:pt modelId="{E81EB043-4AA3-4263-A3DA-7A3CDB31B029}" type="sibTrans" cxnId="{15AE22F7-D1DD-416B-B78E-2867C15359CC}">
      <dgm:prSet/>
      <dgm:spPr/>
      <dgm:t>
        <a:bodyPr/>
        <a:lstStyle/>
        <a:p>
          <a:endParaRPr lang="es-EC" sz="2800">
            <a:solidFill>
              <a:schemeClr val="bg1"/>
            </a:solidFill>
            <a:latin typeface="Times New Roman" panose="02020603050405020304" pitchFamily="18" charset="0"/>
            <a:cs typeface="Times New Roman" panose="02020603050405020304" pitchFamily="18" charset="0"/>
          </a:endParaRPr>
        </a:p>
      </dgm:t>
    </dgm:pt>
    <dgm:pt modelId="{F46BBD9D-3DD4-4304-9114-049676C4116F}">
      <dgm:prSet phldrT="[Texto]" custT="1"/>
      <dgm:spPr/>
      <dgm:t>
        <a:bodyPr/>
        <a:lstStyle/>
        <a:p>
          <a:r>
            <a:rPr lang="es-EC" sz="1400" dirty="0">
              <a:solidFill>
                <a:schemeClr val="bg1"/>
              </a:solidFill>
              <a:latin typeface="Times New Roman" panose="02020603050405020304" pitchFamily="18" charset="0"/>
              <a:cs typeface="Times New Roman" panose="02020603050405020304" pitchFamily="18" charset="0"/>
            </a:rPr>
            <a:t>Según información del SRI, las empresas dedicadas a la fabricación de calzado, botines, polainas, partes de cuero para calzado y servicio de apoyo, registraron ventas totales por un valor de $138,4 millones de USD en el año 2019 a nivel nacional.</a:t>
          </a:r>
        </a:p>
      </dgm:t>
    </dgm:pt>
    <dgm:pt modelId="{FA1F54F7-7A99-4BF9-A8B1-C0A52D0086BC}" type="parTrans" cxnId="{ACD36F90-199C-4073-8892-511E2425176C}">
      <dgm:prSet/>
      <dgm:spPr/>
      <dgm:t>
        <a:bodyPr/>
        <a:lstStyle/>
        <a:p>
          <a:endParaRPr lang="es-EC">
            <a:solidFill>
              <a:schemeClr val="bg1"/>
            </a:solidFill>
          </a:endParaRPr>
        </a:p>
      </dgm:t>
    </dgm:pt>
    <dgm:pt modelId="{CF1EB321-A75F-4955-9571-E29BD5B61E34}" type="sibTrans" cxnId="{ACD36F90-199C-4073-8892-511E2425176C}">
      <dgm:prSet/>
      <dgm:spPr/>
      <dgm:t>
        <a:bodyPr/>
        <a:lstStyle/>
        <a:p>
          <a:endParaRPr lang="es-EC">
            <a:solidFill>
              <a:schemeClr val="bg1"/>
            </a:solidFill>
          </a:endParaRPr>
        </a:p>
      </dgm:t>
    </dgm:pt>
    <dgm:pt modelId="{99BC59B2-E299-4CEE-93DC-FA8DCEB84D8B}" type="pres">
      <dgm:prSet presAssocID="{519B8B04-2C9E-41AF-9B29-DF684C1ADE38}" presName="Name0" presStyleCnt="0">
        <dgm:presLayoutVars>
          <dgm:chPref val="1"/>
          <dgm:dir/>
          <dgm:animOne val="branch"/>
          <dgm:animLvl val="lvl"/>
          <dgm:resizeHandles val="exact"/>
        </dgm:presLayoutVars>
      </dgm:prSet>
      <dgm:spPr/>
    </dgm:pt>
    <dgm:pt modelId="{5805236C-54F9-48B7-A93E-26FC0BB0692D}" type="pres">
      <dgm:prSet presAssocID="{94DE2B74-EA9C-4155-AE97-FF932E2D6FB9}" presName="root1" presStyleCnt="0"/>
      <dgm:spPr/>
    </dgm:pt>
    <dgm:pt modelId="{3E33574A-9580-4348-9CAF-2CD417890E2A}" type="pres">
      <dgm:prSet presAssocID="{94DE2B74-EA9C-4155-AE97-FF932E2D6FB9}" presName="LevelOneTextNode" presStyleLbl="node0" presStyleIdx="0" presStyleCnt="1" custScaleX="153532" custScaleY="97903">
        <dgm:presLayoutVars>
          <dgm:chPref val="3"/>
        </dgm:presLayoutVars>
      </dgm:prSet>
      <dgm:spPr/>
    </dgm:pt>
    <dgm:pt modelId="{02145CC8-8F1C-4E85-A05B-B63E58948C7B}" type="pres">
      <dgm:prSet presAssocID="{94DE2B74-EA9C-4155-AE97-FF932E2D6FB9}" presName="level2hierChild" presStyleCnt="0"/>
      <dgm:spPr/>
    </dgm:pt>
    <dgm:pt modelId="{842B1469-4EC5-4C99-AC69-146BE60892DD}" type="pres">
      <dgm:prSet presAssocID="{D85F47BB-7328-49EB-8A01-70158C3F9C68}" presName="conn2-1" presStyleLbl="parChTrans1D2" presStyleIdx="0" presStyleCnt="2"/>
      <dgm:spPr/>
    </dgm:pt>
    <dgm:pt modelId="{2E3A63D2-7F58-46CF-8983-04C84D14E067}" type="pres">
      <dgm:prSet presAssocID="{D85F47BB-7328-49EB-8A01-70158C3F9C68}" presName="connTx" presStyleLbl="parChTrans1D2" presStyleIdx="0" presStyleCnt="2"/>
      <dgm:spPr/>
    </dgm:pt>
    <dgm:pt modelId="{BD9A062C-C008-4919-B69C-7631C465ECD0}" type="pres">
      <dgm:prSet presAssocID="{E1485BE3-0F77-413E-88DF-ADDF035E00C7}" presName="root2" presStyleCnt="0"/>
      <dgm:spPr/>
    </dgm:pt>
    <dgm:pt modelId="{7A71EFB1-44A2-4379-BE72-981AB2636F4F}" type="pres">
      <dgm:prSet presAssocID="{E1485BE3-0F77-413E-88DF-ADDF035E00C7}" presName="LevelTwoTextNode" presStyleLbl="node2" presStyleIdx="0" presStyleCnt="2" custScaleX="49284">
        <dgm:presLayoutVars>
          <dgm:chPref val="3"/>
        </dgm:presLayoutVars>
      </dgm:prSet>
      <dgm:spPr/>
    </dgm:pt>
    <dgm:pt modelId="{B7C7E84B-13C1-43E8-870A-56BCF3D11347}" type="pres">
      <dgm:prSet presAssocID="{E1485BE3-0F77-413E-88DF-ADDF035E00C7}" presName="level3hierChild" presStyleCnt="0"/>
      <dgm:spPr/>
    </dgm:pt>
    <dgm:pt modelId="{952B3A49-97E3-4EA4-94EB-3D1C4B3C10AC}" type="pres">
      <dgm:prSet presAssocID="{FA1F54F7-7A99-4BF9-A8B1-C0A52D0086BC}" presName="conn2-1" presStyleLbl="parChTrans1D3" presStyleIdx="0" presStyleCnt="3"/>
      <dgm:spPr/>
    </dgm:pt>
    <dgm:pt modelId="{3FB86A4D-2A07-44EB-B67F-F610E14AEC5F}" type="pres">
      <dgm:prSet presAssocID="{FA1F54F7-7A99-4BF9-A8B1-C0A52D0086BC}" presName="connTx" presStyleLbl="parChTrans1D3" presStyleIdx="0" presStyleCnt="3"/>
      <dgm:spPr/>
    </dgm:pt>
    <dgm:pt modelId="{F362114D-7441-4F73-91CF-D2F6C541C4BB}" type="pres">
      <dgm:prSet presAssocID="{F46BBD9D-3DD4-4304-9114-049676C4116F}" presName="root2" presStyleCnt="0"/>
      <dgm:spPr/>
    </dgm:pt>
    <dgm:pt modelId="{76C1AF2F-0455-471B-98EE-94E5BB86D751}" type="pres">
      <dgm:prSet presAssocID="{F46BBD9D-3DD4-4304-9114-049676C4116F}" presName="LevelTwoTextNode" presStyleLbl="node3" presStyleIdx="0" presStyleCnt="3" custScaleX="213038">
        <dgm:presLayoutVars>
          <dgm:chPref val="3"/>
        </dgm:presLayoutVars>
      </dgm:prSet>
      <dgm:spPr/>
    </dgm:pt>
    <dgm:pt modelId="{117481E1-815D-4846-A0D0-5ABE2F78B3CE}" type="pres">
      <dgm:prSet presAssocID="{F46BBD9D-3DD4-4304-9114-049676C4116F}" presName="level3hierChild" presStyleCnt="0"/>
      <dgm:spPr/>
    </dgm:pt>
    <dgm:pt modelId="{0A817C0B-2EF9-49A5-992C-A2CDF6C4DCD1}" type="pres">
      <dgm:prSet presAssocID="{72E6C847-A835-49A1-B1E6-237C1E000EEA}" presName="conn2-1" presStyleLbl="parChTrans1D3" presStyleIdx="1" presStyleCnt="3"/>
      <dgm:spPr/>
    </dgm:pt>
    <dgm:pt modelId="{906931C8-591C-4F7B-8E6C-2D6DBACAC146}" type="pres">
      <dgm:prSet presAssocID="{72E6C847-A835-49A1-B1E6-237C1E000EEA}" presName="connTx" presStyleLbl="parChTrans1D3" presStyleIdx="1" presStyleCnt="3"/>
      <dgm:spPr/>
    </dgm:pt>
    <dgm:pt modelId="{91B03944-9E1B-4BBE-A383-609B12000C2C}" type="pres">
      <dgm:prSet presAssocID="{87CAED69-DE71-44DE-A575-7DCFFF7DB59D}" presName="root2" presStyleCnt="0"/>
      <dgm:spPr/>
    </dgm:pt>
    <dgm:pt modelId="{6A23F3A6-F5D7-47A0-B068-488AFF7C32C7}" type="pres">
      <dgm:prSet presAssocID="{87CAED69-DE71-44DE-A575-7DCFFF7DB59D}" presName="LevelTwoTextNode" presStyleLbl="node3" presStyleIdx="1" presStyleCnt="3" custScaleX="215266" custScaleY="127709">
        <dgm:presLayoutVars>
          <dgm:chPref val="3"/>
        </dgm:presLayoutVars>
      </dgm:prSet>
      <dgm:spPr/>
    </dgm:pt>
    <dgm:pt modelId="{46BBF4A1-4C2C-4305-9D38-9C07CA21655A}" type="pres">
      <dgm:prSet presAssocID="{87CAED69-DE71-44DE-A575-7DCFFF7DB59D}" presName="level3hierChild" presStyleCnt="0"/>
      <dgm:spPr/>
    </dgm:pt>
    <dgm:pt modelId="{31745D29-A186-4DFD-8BE0-E123C49E4C1A}" type="pres">
      <dgm:prSet presAssocID="{6B0C349F-ABBE-4F83-ADB2-85A91ECEE530}" presName="conn2-1" presStyleLbl="parChTrans1D2" presStyleIdx="1" presStyleCnt="2"/>
      <dgm:spPr/>
    </dgm:pt>
    <dgm:pt modelId="{0ECB72AC-96BA-4025-8CE3-42D14EFAF977}" type="pres">
      <dgm:prSet presAssocID="{6B0C349F-ABBE-4F83-ADB2-85A91ECEE530}" presName="connTx" presStyleLbl="parChTrans1D2" presStyleIdx="1" presStyleCnt="2"/>
      <dgm:spPr/>
    </dgm:pt>
    <dgm:pt modelId="{35081537-B960-443C-B393-4CE417800CE1}" type="pres">
      <dgm:prSet presAssocID="{1B692A05-8D9C-4ABB-8DCB-824E7493FB16}" presName="root2" presStyleCnt="0"/>
      <dgm:spPr/>
    </dgm:pt>
    <dgm:pt modelId="{5AAB9321-AFC2-4570-B53A-C936BB48F59E}" type="pres">
      <dgm:prSet presAssocID="{1B692A05-8D9C-4ABB-8DCB-824E7493FB16}" presName="LevelTwoTextNode" presStyleLbl="node2" presStyleIdx="1" presStyleCnt="2" custScaleX="50676">
        <dgm:presLayoutVars>
          <dgm:chPref val="3"/>
        </dgm:presLayoutVars>
      </dgm:prSet>
      <dgm:spPr/>
    </dgm:pt>
    <dgm:pt modelId="{93E9B047-F723-4046-B17E-47CD86552ECA}" type="pres">
      <dgm:prSet presAssocID="{1B692A05-8D9C-4ABB-8DCB-824E7493FB16}" presName="level3hierChild" presStyleCnt="0"/>
      <dgm:spPr/>
    </dgm:pt>
    <dgm:pt modelId="{2130EB19-A2CA-4190-B158-E07B1AB970D2}" type="pres">
      <dgm:prSet presAssocID="{7DC62F4D-7784-46C7-B078-8377A02B5F2F}" presName="conn2-1" presStyleLbl="parChTrans1D3" presStyleIdx="2" presStyleCnt="3"/>
      <dgm:spPr/>
    </dgm:pt>
    <dgm:pt modelId="{999541C5-ABFC-4421-8E9D-10B03AF13048}" type="pres">
      <dgm:prSet presAssocID="{7DC62F4D-7784-46C7-B078-8377A02B5F2F}" presName="connTx" presStyleLbl="parChTrans1D3" presStyleIdx="2" presStyleCnt="3"/>
      <dgm:spPr/>
    </dgm:pt>
    <dgm:pt modelId="{A72A48E2-A6A2-4931-B72C-DFF9A59367B3}" type="pres">
      <dgm:prSet presAssocID="{8894280B-F6B0-4CFF-8695-FF2B926F169C}" presName="root2" presStyleCnt="0"/>
      <dgm:spPr/>
    </dgm:pt>
    <dgm:pt modelId="{8AC7B57B-E542-4CC3-9FA4-8922AFDA0587}" type="pres">
      <dgm:prSet presAssocID="{8894280B-F6B0-4CFF-8695-FF2B926F169C}" presName="LevelTwoTextNode" presStyleLbl="node3" presStyleIdx="2" presStyleCnt="3" custScaleX="213874" custScaleY="144602">
        <dgm:presLayoutVars>
          <dgm:chPref val="3"/>
        </dgm:presLayoutVars>
      </dgm:prSet>
      <dgm:spPr/>
    </dgm:pt>
    <dgm:pt modelId="{DE1BBB35-B527-44DA-833F-92236FAB83B3}" type="pres">
      <dgm:prSet presAssocID="{8894280B-F6B0-4CFF-8695-FF2B926F169C}" presName="level3hierChild" presStyleCnt="0"/>
      <dgm:spPr/>
    </dgm:pt>
  </dgm:ptLst>
  <dgm:cxnLst>
    <dgm:cxn modelId="{04EAF70E-54C3-4C4E-9FDD-51C0F3FB58DE}" type="presOf" srcId="{94DE2B74-EA9C-4155-AE97-FF932E2D6FB9}" destId="{3E33574A-9580-4348-9CAF-2CD417890E2A}" srcOrd="0" destOrd="0" presId="urn:microsoft.com/office/officeart/2008/layout/HorizontalMultiLevelHierarchy"/>
    <dgm:cxn modelId="{A8645E13-CD57-4977-B8AE-FCCC9C63C53C}" type="presOf" srcId="{D85F47BB-7328-49EB-8A01-70158C3F9C68}" destId="{2E3A63D2-7F58-46CF-8983-04C84D14E067}" srcOrd="1" destOrd="0" presId="urn:microsoft.com/office/officeart/2008/layout/HorizontalMultiLevelHierarchy"/>
    <dgm:cxn modelId="{0FA8C815-F15B-47D1-8208-AFE9E4534D5D}" type="presOf" srcId="{87CAED69-DE71-44DE-A575-7DCFFF7DB59D}" destId="{6A23F3A6-F5D7-47A0-B068-488AFF7C32C7}" srcOrd="0" destOrd="0" presId="urn:microsoft.com/office/officeart/2008/layout/HorizontalMultiLevelHierarchy"/>
    <dgm:cxn modelId="{20D0FF3E-1254-49F9-A4C1-2C8F337382DA}" type="presOf" srcId="{72E6C847-A835-49A1-B1E6-237C1E000EEA}" destId="{906931C8-591C-4F7B-8E6C-2D6DBACAC146}" srcOrd="1" destOrd="0" presId="urn:microsoft.com/office/officeart/2008/layout/HorizontalMultiLevelHierarchy"/>
    <dgm:cxn modelId="{30B88846-A24B-468C-B2D0-5A5E8177C82D}" type="presOf" srcId="{519B8B04-2C9E-41AF-9B29-DF684C1ADE38}" destId="{99BC59B2-E299-4CEE-93DC-FA8DCEB84D8B}" srcOrd="0" destOrd="0" presId="urn:microsoft.com/office/officeart/2008/layout/HorizontalMultiLevelHierarchy"/>
    <dgm:cxn modelId="{97AA294B-1FC9-431A-87A9-C00D85CB238C}" srcId="{519B8B04-2C9E-41AF-9B29-DF684C1ADE38}" destId="{94DE2B74-EA9C-4155-AE97-FF932E2D6FB9}" srcOrd="0" destOrd="0" parTransId="{6B0F785D-8710-43C7-84B1-D3C40C8C55A0}" sibTransId="{A94F101C-78A7-414C-8545-14D2A1F06EF7}"/>
    <dgm:cxn modelId="{6F14366C-0070-4C6B-837C-4DE85250E923}" type="presOf" srcId="{7DC62F4D-7784-46C7-B078-8377A02B5F2F}" destId="{2130EB19-A2CA-4190-B158-E07B1AB970D2}" srcOrd="0" destOrd="0" presId="urn:microsoft.com/office/officeart/2008/layout/HorizontalMultiLevelHierarchy"/>
    <dgm:cxn modelId="{31992D71-70CE-4BD3-BC4B-1CA76E501B51}" type="presOf" srcId="{72E6C847-A835-49A1-B1E6-237C1E000EEA}" destId="{0A817C0B-2EF9-49A5-992C-A2CDF6C4DCD1}" srcOrd="0" destOrd="0" presId="urn:microsoft.com/office/officeart/2008/layout/HorizontalMultiLevelHierarchy"/>
    <dgm:cxn modelId="{A463BA57-F3CA-433A-92DB-87FE80F75587}" srcId="{94DE2B74-EA9C-4155-AE97-FF932E2D6FB9}" destId="{E1485BE3-0F77-413E-88DF-ADDF035E00C7}" srcOrd="0" destOrd="0" parTransId="{D85F47BB-7328-49EB-8A01-70158C3F9C68}" sibTransId="{97E024FA-9463-4437-A885-5ABCEC793318}"/>
    <dgm:cxn modelId="{E0C50C83-BCFD-4909-9A5F-1BDDED79CDCC}" type="presOf" srcId="{6B0C349F-ABBE-4F83-ADB2-85A91ECEE530}" destId="{0ECB72AC-96BA-4025-8CE3-42D14EFAF977}" srcOrd="1" destOrd="0" presId="urn:microsoft.com/office/officeart/2008/layout/HorizontalMultiLevelHierarchy"/>
    <dgm:cxn modelId="{3F509985-BF1B-4553-BDC5-13A1351FB06C}" srcId="{E1485BE3-0F77-413E-88DF-ADDF035E00C7}" destId="{87CAED69-DE71-44DE-A575-7DCFFF7DB59D}" srcOrd="1" destOrd="0" parTransId="{72E6C847-A835-49A1-B1E6-237C1E000EEA}" sibTransId="{188971BE-070F-4105-90F8-62FC3BAB53BE}"/>
    <dgm:cxn modelId="{ACD36F90-199C-4073-8892-511E2425176C}" srcId="{E1485BE3-0F77-413E-88DF-ADDF035E00C7}" destId="{F46BBD9D-3DD4-4304-9114-049676C4116F}" srcOrd="0" destOrd="0" parTransId="{FA1F54F7-7A99-4BF9-A8B1-C0A52D0086BC}" sibTransId="{CF1EB321-A75F-4955-9571-E29BD5B61E34}"/>
    <dgm:cxn modelId="{CE7F7090-8ACA-4A1E-92D5-6F80E3CDB70E}" type="presOf" srcId="{1B692A05-8D9C-4ABB-8DCB-824E7493FB16}" destId="{5AAB9321-AFC2-4570-B53A-C936BB48F59E}" srcOrd="0" destOrd="0" presId="urn:microsoft.com/office/officeart/2008/layout/HorizontalMultiLevelHierarchy"/>
    <dgm:cxn modelId="{410FE592-C73D-4FDD-A8FB-D4B8F447EEC1}" type="presOf" srcId="{F46BBD9D-3DD4-4304-9114-049676C4116F}" destId="{76C1AF2F-0455-471B-98EE-94E5BB86D751}" srcOrd="0" destOrd="0" presId="urn:microsoft.com/office/officeart/2008/layout/HorizontalMultiLevelHierarchy"/>
    <dgm:cxn modelId="{BA877393-3B85-4757-B678-14A0BCBA1E3A}" type="presOf" srcId="{8894280B-F6B0-4CFF-8695-FF2B926F169C}" destId="{8AC7B57B-E542-4CC3-9FA4-8922AFDA0587}" srcOrd="0" destOrd="0" presId="urn:microsoft.com/office/officeart/2008/layout/HorizontalMultiLevelHierarchy"/>
    <dgm:cxn modelId="{4908FAA1-5107-4B0B-A62E-336E20B0E3B3}" srcId="{1B692A05-8D9C-4ABB-8DCB-824E7493FB16}" destId="{8894280B-F6B0-4CFF-8695-FF2B926F169C}" srcOrd="0" destOrd="0" parTransId="{7DC62F4D-7784-46C7-B078-8377A02B5F2F}" sibTransId="{DA0B9152-930C-4059-B579-935C85D9222A}"/>
    <dgm:cxn modelId="{D7BF93A9-2B71-44FB-9AB4-77C2C9D10B9E}" type="presOf" srcId="{FA1F54F7-7A99-4BF9-A8B1-C0A52D0086BC}" destId="{952B3A49-97E3-4EA4-94EB-3D1C4B3C10AC}" srcOrd="0" destOrd="0" presId="urn:microsoft.com/office/officeart/2008/layout/HorizontalMultiLevelHierarchy"/>
    <dgm:cxn modelId="{E1FB91CD-E907-44FF-AAD5-73C56C6424BC}" type="presOf" srcId="{FA1F54F7-7A99-4BF9-A8B1-C0A52D0086BC}" destId="{3FB86A4D-2A07-44EB-B67F-F610E14AEC5F}" srcOrd="1" destOrd="0" presId="urn:microsoft.com/office/officeart/2008/layout/HorizontalMultiLevelHierarchy"/>
    <dgm:cxn modelId="{170EC2D9-F524-400F-9B54-AB126B2731F7}" type="presOf" srcId="{7DC62F4D-7784-46C7-B078-8377A02B5F2F}" destId="{999541C5-ABFC-4421-8E9D-10B03AF13048}" srcOrd="1" destOrd="0" presId="urn:microsoft.com/office/officeart/2008/layout/HorizontalMultiLevelHierarchy"/>
    <dgm:cxn modelId="{40DA63E2-CD73-44E1-B060-0A6BA1501E5A}" type="presOf" srcId="{D85F47BB-7328-49EB-8A01-70158C3F9C68}" destId="{842B1469-4EC5-4C99-AC69-146BE60892DD}" srcOrd="0" destOrd="0" presId="urn:microsoft.com/office/officeart/2008/layout/HorizontalMultiLevelHierarchy"/>
    <dgm:cxn modelId="{BEBD81EB-654B-49BC-91B1-07B81C3F83C4}" type="presOf" srcId="{6B0C349F-ABBE-4F83-ADB2-85A91ECEE530}" destId="{31745D29-A186-4DFD-8BE0-E123C49E4C1A}" srcOrd="0" destOrd="0" presId="urn:microsoft.com/office/officeart/2008/layout/HorizontalMultiLevelHierarchy"/>
    <dgm:cxn modelId="{A75F8CEB-6F6E-476B-B29E-0B1758C3AC59}" type="presOf" srcId="{E1485BE3-0F77-413E-88DF-ADDF035E00C7}" destId="{7A71EFB1-44A2-4379-BE72-981AB2636F4F}" srcOrd="0" destOrd="0" presId="urn:microsoft.com/office/officeart/2008/layout/HorizontalMultiLevelHierarchy"/>
    <dgm:cxn modelId="{15AE22F7-D1DD-416B-B78E-2867C15359CC}" srcId="{94DE2B74-EA9C-4155-AE97-FF932E2D6FB9}" destId="{1B692A05-8D9C-4ABB-8DCB-824E7493FB16}" srcOrd="1" destOrd="0" parTransId="{6B0C349F-ABBE-4F83-ADB2-85A91ECEE530}" sibTransId="{E81EB043-4AA3-4263-A3DA-7A3CDB31B029}"/>
    <dgm:cxn modelId="{4143658A-C58D-4E66-8640-D83B750A958E}" type="presParOf" srcId="{99BC59B2-E299-4CEE-93DC-FA8DCEB84D8B}" destId="{5805236C-54F9-48B7-A93E-26FC0BB0692D}" srcOrd="0" destOrd="0" presId="urn:microsoft.com/office/officeart/2008/layout/HorizontalMultiLevelHierarchy"/>
    <dgm:cxn modelId="{222C2511-1506-4CFF-8270-9C493BAB36AB}" type="presParOf" srcId="{5805236C-54F9-48B7-A93E-26FC0BB0692D}" destId="{3E33574A-9580-4348-9CAF-2CD417890E2A}" srcOrd="0" destOrd="0" presId="urn:microsoft.com/office/officeart/2008/layout/HorizontalMultiLevelHierarchy"/>
    <dgm:cxn modelId="{6BF8AD9D-AEB7-4409-A94C-25FC2A6CF426}" type="presParOf" srcId="{5805236C-54F9-48B7-A93E-26FC0BB0692D}" destId="{02145CC8-8F1C-4E85-A05B-B63E58948C7B}" srcOrd="1" destOrd="0" presId="urn:microsoft.com/office/officeart/2008/layout/HorizontalMultiLevelHierarchy"/>
    <dgm:cxn modelId="{2CD66256-689F-44BE-9D02-E9319EF81810}" type="presParOf" srcId="{02145CC8-8F1C-4E85-A05B-B63E58948C7B}" destId="{842B1469-4EC5-4C99-AC69-146BE60892DD}" srcOrd="0" destOrd="0" presId="urn:microsoft.com/office/officeart/2008/layout/HorizontalMultiLevelHierarchy"/>
    <dgm:cxn modelId="{1010F83E-9303-41E6-99DD-FACB0FE0D626}" type="presParOf" srcId="{842B1469-4EC5-4C99-AC69-146BE60892DD}" destId="{2E3A63D2-7F58-46CF-8983-04C84D14E067}" srcOrd="0" destOrd="0" presId="urn:microsoft.com/office/officeart/2008/layout/HorizontalMultiLevelHierarchy"/>
    <dgm:cxn modelId="{DAA790BC-E20B-4D8F-A10E-63C92F794079}" type="presParOf" srcId="{02145CC8-8F1C-4E85-A05B-B63E58948C7B}" destId="{BD9A062C-C008-4919-B69C-7631C465ECD0}" srcOrd="1" destOrd="0" presId="urn:microsoft.com/office/officeart/2008/layout/HorizontalMultiLevelHierarchy"/>
    <dgm:cxn modelId="{54FF5578-448B-40B5-A7B8-C49446B739C3}" type="presParOf" srcId="{BD9A062C-C008-4919-B69C-7631C465ECD0}" destId="{7A71EFB1-44A2-4379-BE72-981AB2636F4F}" srcOrd="0" destOrd="0" presId="urn:microsoft.com/office/officeart/2008/layout/HorizontalMultiLevelHierarchy"/>
    <dgm:cxn modelId="{7B84266C-0CC9-4A66-92F5-3F8229B0789E}" type="presParOf" srcId="{BD9A062C-C008-4919-B69C-7631C465ECD0}" destId="{B7C7E84B-13C1-43E8-870A-56BCF3D11347}" srcOrd="1" destOrd="0" presId="urn:microsoft.com/office/officeart/2008/layout/HorizontalMultiLevelHierarchy"/>
    <dgm:cxn modelId="{EBEF6BD9-A329-4E25-81C8-A3789C1887E2}" type="presParOf" srcId="{B7C7E84B-13C1-43E8-870A-56BCF3D11347}" destId="{952B3A49-97E3-4EA4-94EB-3D1C4B3C10AC}" srcOrd="0" destOrd="0" presId="urn:microsoft.com/office/officeart/2008/layout/HorizontalMultiLevelHierarchy"/>
    <dgm:cxn modelId="{8F9A8F7C-B249-4908-BAE7-D9E8E2DEE3E4}" type="presParOf" srcId="{952B3A49-97E3-4EA4-94EB-3D1C4B3C10AC}" destId="{3FB86A4D-2A07-44EB-B67F-F610E14AEC5F}" srcOrd="0" destOrd="0" presId="urn:microsoft.com/office/officeart/2008/layout/HorizontalMultiLevelHierarchy"/>
    <dgm:cxn modelId="{349CC8BE-62FA-4EEC-A1EE-3639C274F0A9}" type="presParOf" srcId="{B7C7E84B-13C1-43E8-870A-56BCF3D11347}" destId="{F362114D-7441-4F73-91CF-D2F6C541C4BB}" srcOrd="1" destOrd="0" presId="urn:microsoft.com/office/officeart/2008/layout/HorizontalMultiLevelHierarchy"/>
    <dgm:cxn modelId="{8F51204D-FE50-4AC2-B8B3-9697F847BFD6}" type="presParOf" srcId="{F362114D-7441-4F73-91CF-D2F6C541C4BB}" destId="{76C1AF2F-0455-471B-98EE-94E5BB86D751}" srcOrd="0" destOrd="0" presId="urn:microsoft.com/office/officeart/2008/layout/HorizontalMultiLevelHierarchy"/>
    <dgm:cxn modelId="{5326A251-2423-4293-BA38-0FBF206B1E37}" type="presParOf" srcId="{F362114D-7441-4F73-91CF-D2F6C541C4BB}" destId="{117481E1-815D-4846-A0D0-5ABE2F78B3CE}" srcOrd="1" destOrd="0" presId="urn:microsoft.com/office/officeart/2008/layout/HorizontalMultiLevelHierarchy"/>
    <dgm:cxn modelId="{EE9A4F86-248F-46DF-8F6B-1D553C77F4AB}" type="presParOf" srcId="{B7C7E84B-13C1-43E8-870A-56BCF3D11347}" destId="{0A817C0B-2EF9-49A5-992C-A2CDF6C4DCD1}" srcOrd="2" destOrd="0" presId="urn:microsoft.com/office/officeart/2008/layout/HorizontalMultiLevelHierarchy"/>
    <dgm:cxn modelId="{1752F82C-482C-4C15-A332-230FF832A967}" type="presParOf" srcId="{0A817C0B-2EF9-49A5-992C-A2CDF6C4DCD1}" destId="{906931C8-591C-4F7B-8E6C-2D6DBACAC146}" srcOrd="0" destOrd="0" presId="urn:microsoft.com/office/officeart/2008/layout/HorizontalMultiLevelHierarchy"/>
    <dgm:cxn modelId="{BF3948F0-CEA0-4F42-9FD8-6781BAFFF6B8}" type="presParOf" srcId="{B7C7E84B-13C1-43E8-870A-56BCF3D11347}" destId="{91B03944-9E1B-4BBE-A383-609B12000C2C}" srcOrd="3" destOrd="0" presId="urn:microsoft.com/office/officeart/2008/layout/HorizontalMultiLevelHierarchy"/>
    <dgm:cxn modelId="{9D6137BA-F192-4184-8A7A-8DD8459027EB}" type="presParOf" srcId="{91B03944-9E1B-4BBE-A383-609B12000C2C}" destId="{6A23F3A6-F5D7-47A0-B068-488AFF7C32C7}" srcOrd="0" destOrd="0" presId="urn:microsoft.com/office/officeart/2008/layout/HorizontalMultiLevelHierarchy"/>
    <dgm:cxn modelId="{F27BD2D3-FF08-4666-AE5F-F6317732ACEF}" type="presParOf" srcId="{91B03944-9E1B-4BBE-A383-609B12000C2C}" destId="{46BBF4A1-4C2C-4305-9D38-9C07CA21655A}" srcOrd="1" destOrd="0" presId="urn:microsoft.com/office/officeart/2008/layout/HorizontalMultiLevelHierarchy"/>
    <dgm:cxn modelId="{16FA607F-323E-4594-B89B-60EDE8A933F2}" type="presParOf" srcId="{02145CC8-8F1C-4E85-A05B-B63E58948C7B}" destId="{31745D29-A186-4DFD-8BE0-E123C49E4C1A}" srcOrd="2" destOrd="0" presId="urn:microsoft.com/office/officeart/2008/layout/HorizontalMultiLevelHierarchy"/>
    <dgm:cxn modelId="{11B8BEB6-FE4A-47D9-B467-040696B00DDD}" type="presParOf" srcId="{31745D29-A186-4DFD-8BE0-E123C49E4C1A}" destId="{0ECB72AC-96BA-4025-8CE3-42D14EFAF977}" srcOrd="0" destOrd="0" presId="urn:microsoft.com/office/officeart/2008/layout/HorizontalMultiLevelHierarchy"/>
    <dgm:cxn modelId="{DABDA2B0-2361-4E4B-9818-FE329CDE2A67}" type="presParOf" srcId="{02145CC8-8F1C-4E85-A05B-B63E58948C7B}" destId="{35081537-B960-443C-B393-4CE417800CE1}" srcOrd="3" destOrd="0" presId="urn:microsoft.com/office/officeart/2008/layout/HorizontalMultiLevelHierarchy"/>
    <dgm:cxn modelId="{C535F165-671B-4BE0-8EB6-8437B9D43F42}" type="presParOf" srcId="{35081537-B960-443C-B393-4CE417800CE1}" destId="{5AAB9321-AFC2-4570-B53A-C936BB48F59E}" srcOrd="0" destOrd="0" presId="urn:microsoft.com/office/officeart/2008/layout/HorizontalMultiLevelHierarchy"/>
    <dgm:cxn modelId="{EE7B0CA4-1E80-4D4C-AA5E-F03EECDA437C}" type="presParOf" srcId="{35081537-B960-443C-B393-4CE417800CE1}" destId="{93E9B047-F723-4046-B17E-47CD86552ECA}" srcOrd="1" destOrd="0" presId="urn:microsoft.com/office/officeart/2008/layout/HorizontalMultiLevelHierarchy"/>
    <dgm:cxn modelId="{250246B9-FD2F-48B2-9601-78B7726802D8}" type="presParOf" srcId="{93E9B047-F723-4046-B17E-47CD86552ECA}" destId="{2130EB19-A2CA-4190-B158-E07B1AB970D2}" srcOrd="0" destOrd="0" presId="urn:microsoft.com/office/officeart/2008/layout/HorizontalMultiLevelHierarchy"/>
    <dgm:cxn modelId="{2ABCC602-EC71-44E1-BD21-66F949CFD150}" type="presParOf" srcId="{2130EB19-A2CA-4190-B158-E07B1AB970D2}" destId="{999541C5-ABFC-4421-8E9D-10B03AF13048}" srcOrd="0" destOrd="0" presId="urn:microsoft.com/office/officeart/2008/layout/HorizontalMultiLevelHierarchy"/>
    <dgm:cxn modelId="{CC9B5670-544F-45E9-A272-BD044CD779C5}" type="presParOf" srcId="{93E9B047-F723-4046-B17E-47CD86552ECA}" destId="{A72A48E2-A6A2-4931-B72C-DFF9A59367B3}" srcOrd="1" destOrd="0" presId="urn:microsoft.com/office/officeart/2008/layout/HorizontalMultiLevelHierarchy"/>
    <dgm:cxn modelId="{142B367D-8427-4BE6-82C4-E7DAFFB75E32}" type="presParOf" srcId="{A72A48E2-A6A2-4931-B72C-DFF9A59367B3}" destId="{8AC7B57B-E542-4CC3-9FA4-8922AFDA0587}" srcOrd="0" destOrd="0" presId="urn:microsoft.com/office/officeart/2008/layout/HorizontalMultiLevelHierarchy"/>
    <dgm:cxn modelId="{C6195ACE-6B4C-4645-9A13-EB95353121F9}" type="presParOf" srcId="{A72A48E2-A6A2-4931-B72C-DFF9A59367B3}" destId="{DE1BBB35-B527-44DA-833F-92236FAB83B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625F1E-4872-449D-B7F6-2242ADA4B0DA}" type="doc">
      <dgm:prSet loTypeId="urn:microsoft.com/office/officeart/2005/8/layout/hProcess7" loCatId="process" qsTypeId="urn:microsoft.com/office/officeart/2005/8/quickstyle/simple1" qsCatId="simple" csTypeId="urn:microsoft.com/office/officeart/2005/8/colors/accent3_1" csCatId="accent3" phldr="1"/>
      <dgm:spPr/>
      <dgm:t>
        <a:bodyPr/>
        <a:lstStyle/>
        <a:p>
          <a:endParaRPr lang="es-EC"/>
        </a:p>
      </dgm:t>
    </dgm:pt>
    <dgm:pt modelId="{D0542AC4-B28F-48FF-BED0-223B2B74AF3D}">
      <dgm:prSet phldrT="[Texto]"/>
      <dgm:spPr/>
      <dgm:t>
        <a:bodyPr/>
        <a:lstStyle/>
        <a:p>
          <a:r>
            <a:rPr lang="es-ES" b="1" dirty="0">
              <a:latin typeface="Times New Roman" panose="02020603050405020304" pitchFamily="18" charset="0"/>
              <a:cs typeface="Times New Roman" panose="02020603050405020304" pitchFamily="18" charset="0"/>
            </a:rPr>
            <a:t>INFORMACIÓN</a:t>
          </a:r>
          <a:endParaRPr lang="es-EC" b="1" dirty="0">
            <a:latin typeface="Times New Roman" panose="02020603050405020304" pitchFamily="18" charset="0"/>
            <a:cs typeface="Times New Roman" panose="02020603050405020304" pitchFamily="18" charset="0"/>
          </a:endParaRPr>
        </a:p>
      </dgm:t>
    </dgm:pt>
    <dgm:pt modelId="{82E617FD-0A2D-478F-887C-BADFA4CB8D1A}" type="parTrans" cxnId="{21C99996-EE89-41B3-91D7-C4E5FFD88F69}">
      <dgm:prSet/>
      <dgm:spPr/>
      <dgm:t>
        <a:bodyPr/>
        <a:lstStyle/>
        <a:p>
          <a:endParaRPr lang="es-EC">
            <a:latin typeface="Times New Roman" panose="02020603050405020304" pitchFamily="18" charset="0"/>
            <a:cs typeface="Times New Roman" panose="02020603050405020304" pitchFamily="18" charset="0"/>
          </a:endParaRPr>
        </a:p>
      </dgm:t>
    </dgm:pt>
    <dgm:pt modelId="{F2682268-3E04-494E-B923-C7FC7131D020}" type="sibTrans" cxnId="{21C99996-EE89-41B3-91D7-C4E5FFD88F69}">
      <dgm:prSet/>
      <dgm:spPr/>
      <dgm:t>
        <a:bodyPr/>
        <a:lstStyle/>
        <a:p>
          <a:endParaRPr lang="es-EC">
            <a:latin typeface="Times New Roman" panose="02020603050405020304" pitchFamily="18" charset="0"/>
            <a:cs typeface="Times New Roman" panose="02020603050405020304" pitchFamily="18" charset="0"/>
          </a:endParaRPr>
        </a:p>
      </dgm:t>
    </dgm:pt>
    <dgm:pt modelId="{33717E2E-0896-4AF7-A43D-A44F99B524CE}">
      <dgm:prSet phldrT="[Texto]"/>
      <dgm:spPr/>
      <dgm:t>
        <a:bodyPr anchor="ctr"/>
        <a:lstStyle/>
        <a:p>
          <a:pPr algn="ctr"/>
          <a:r>
            <a:rPr lang="es-ES" dirty="0">
              <a:latin typeface="Times New Roman" panose="02020603050405020304" pitchFamily="18" charset="0"/>
              <a:cs typeface="Times New Roman" panose="02020603050405020304" pitchFamily="18" charset="0"/>
            </a:rPr>
            <a:t>Fuentes de datos secundarios</a:t>
          </a:r>
          <a:endParaRPr lang="es-EC" dirty="0">
            <a:latin typeface="Times New Roman" panose="02020603050405020304" pitchFamily="18" charset="0"/>
            <a:cs typeface="Times New Roman" panose="02020603050405020304" pitchFamily="18" charset="0"/>
          </a:endParaRPr>
        </a:p>
      </dgm:t>
    </dgm:pt>
    <dgm:pt modelId="{30818C14-3B05-4666-8C3D-8AEAAACD7C39}" type="parTrans" cxnId="{4F8305BB-FBF9-4421-9730-B3CBC2E183E9}">
      <dgm:prSet/>
      <dgm:spPr/>
      <dgm:t>
        <a:bodyPr/>
        <a:lstStyle/>
        <a:p>
          <a:endParaRPr lang="es-EC">
            <a:latin typeface="Times New Roman" panose="02020603050405020304" pitchFamily="18" charset="0"/>
            <a:cs typeface="Times New Roman" panose="02020603050405020304" pitchFamily="18" charset="0"/>
          </a:endParaRPr>
        </a:p>
      </dgm:t>
    </dgm:pt>
    <dgm:pt modelId="{75B9AC35-75AC-4509-B354-1D8BA23F87C1}" type="sibTrans" cxnId="{4F8305BB-FBF9-4421-9730-B3CBC2E183E9}">
      <dgm:prSet/>
      <dgm:spPr/>
      <dgm:t>
        <a:bodyPr/>
        <a:lstStyle/>
        <a:p>
          <a:endParaRPr lang="es-EC">
            <a:latin typeface="Times New Roman" panose="02020603050405020304" pitchFamily="18" charset="0"/>
            <a:cs typeface="Times New Roman" panose="02020603050405020304" pitchFamily="18" charset="0"/>
          </a:endParaRPr>
        </a:p>
      </dgm:t>
    </dgm:pt>
    <dgm:pt modelId="{72CA98EB-572B-4BF0-A7A8-AA4DD9F5C937}">
      <dgm:prSet phldrT="[Texto]"/>
      <dgm:spPr/>
      <dgm:t>
        <a:bodyPr/>
        <a:lstStyle/>
        <a:p>
          <a:pPr algn="ctr"/>
          <a:r>
            <a:rPr lang="es-ES" b="1" dirty="0">
              <a:latin typeface="Times New Roman" panose="02020603050405020304" pitchFamily="18" charset="0"/>
              <a:cs typeface="Times New Roman" panose="02020603050405020304" pitchFamily="18" charset="0"/>
            </a:rPr>
            <a:t>INSTRUMENTO</a:t>
          </a:r>
          <a:endParaRPr lang="es-EC" b="1" dirty="0">
            <a:latin typeface="Times New Roman" panose="02020603050405020304" pitchFamily="18" charset="0"/>
            <a:cs typeface="Times New Roman" panose="02020603050405020304" pitchFamily="18" charset="0"/>
          </a:endParaRPr>
        </a:p>
      </dgm:t>
    </dgm:pt>
    <dgm:pt modelId="{A104C8D8-9F9B-4D18-ACF0-15AFDC8E7652}" type="parTrans" cxnId="{349C2910-D270-4C67-B0D6-7D5035294FC5}">
      <dgm:prSet/>
      <dgm:spPr/>
      <dgm:t>
        <a:bodyPr/>
        <a:lstStyle/>
        <a:p>
          <a:endParaRPr lang="es-EC">
            <a:latin typeface="Times New Roman" panose="02020603050405020304" pitchFamily="18" charset="0"/>
            <a:cs typeface="Times New Roman" panose="02020603050405020304" pitchFamily="18" charset="0"/>
          </a:endParaRPr>
        </a:p>
      </dgm:t>
    </dgm:pt>
    <dgm:pt modelId="{6976166D-0CF1-490D-BD7D-89DEBAEAED86}" type="sibTrans" cxnId="{349C2910-D270-4C67-B0D6-7D5035294FC5}">
      <dgm:prSet/>
      <dgm:spPr/>
      <dgm:t>
        <a:bodyPr/>
        <a:lstStyle/>
        <a:p>
          <a:endParaRPr lang="es-EC">
            <a:latin typeface="Times New Roman" panose="02020603050405020304" pitchFamily="18" charset="0"/>
            <a:cs typeface="Times New Roman" panose="02020603050405020304" pitchFamily="18" charset="0"/>
          </a:endParaRPr>
        </a:p>
      </dgm:t>
    </dgm:pt>
    <dgm:pt modelId="{99D09E60-0E09-4A3E-86B2-62A452CD2CC9}">
      <dgm:prSet phldrT="[Texto]"/>
      <dgm:spPr/>
      <dgm:t>
        <a:bodyPr anchor="ctr"/>
        <a:lstStyle/>
        <a:p>
          <a:pPr algn="ctr"/>
          <a:r>
            <a:rPr lang="es-ES" dirty="0">
              <a:latin typeface="Times New Roman" panose="02020603050405020304" pitchFamily="18" charset="0"/>
              <a:cs typeface="Times New Roman" panose="02020603050405020304" pitchFamily="18" charset="0"/>
            </a:rPr>
            <a:t>Encuesta</a:t>
          </a:r>
          <a:endParaRPr lang="es-EC" dirty="0">
            <a:latin typeface="Times New Roman" panose="02020603050405020304" pitchFamily="18" charset="0"/>
            <a:cs typeface="Times New Roman" panose="02020603050405020304" pitchFamily="18" charset="0"/>
          </a:endParaRPr>
        </a:p>
      </dgm:t>
    </dgm:pt>
    <dgm:pt modelId="{512822F7-47F2-4053-9542-E14E021FB737}" type="parTrans" cxnId="{7346AC2B-6197-4573-B15A-4F0309A0779E}">
      <dgm:prSet/>
      <dgm:spPr/>
      <dgm:t>
        <a:bodyPr/>
        <a:lstStyle/>
        <a:p>
          <a:endParaRPr lang="es-EC">
            <a:latin typeface="Times New Roman" panose="02020603050405020304" pitchFamily="18" charset="0"/>
            <a:cs typeface="Times New Roman" panose="02020603050405020304" pitchFamily="18" charset="0"/>
          </a:endParaRPr>
        </a:p>
      </dgm:t>
    </dgm:pt>
    <dgm:pt modelId="{CB76CEEA-9F93-4290-B3CA-0B7D4BED7BF6}" type="sibTrans" cxnId="{7346AC2B-6197-4573-B15A-4F0309A0779E}">
      <dgm:prSet/>
      <dgm:spPr/>
      <dgm:t>
        <a:bodyPr/>
        <a:lstStyle/>
        <a:p>
          <a:endParaRPr lang="es-EC">
            <a:latin typeface="Times New Roman" panose="02020603050405020304" pitchFamily="18" charset="0"/>
            <a:cs typeface="Times New Roman" panose="02020603050405020304" pitchFamily="18" charset="0"/>
          </a:endParaRPr>
        </a:p>
      </dgm:t>
    </dgm:pt>
    <dgm:pt modelId="{E805D4DB-B59B-4996-87A8-45324A1B8B80}">
      <dgm:prSet phldrT="[Texto]"/>
      <dgm:spPr/>
      <dgm:t>
        <a:bodyPr/>
        <a:lstStyle/>
        <a:p>
          <a:pPr algn="l"/>
          <a:r>
            <a:rPr lang="es-ES" b="1" dirty="0">
              <a:latin typeface="Times New Roman" panose="02020603050405020304" pitchFamily="18" charset="0"/>
              <a:cs typeface="Times New Roman" panose="02020603050405020304" pitchFamily="18" charset="0"/>
            </a:rPr>
            <a:t>ANÁLISIS</a:t>
          </a:r>
          <a:r>
            <a:rPr lang="es-ES" dirty="0">
              <a:latin typeface="Times New Roman" panose="02020603050405020304" pitchFamily="18" charset="0"/>
              <a:cs typeface="Times New Roman" panose="02020603050405020304" pitchFamily="18" charset="0"/>
            </a:rPr>
            <a:t> </a:t>
          </a:r>
          <a:r>
            <a:rPr lang="es-ES" b="1" dirty="0">
              <a:latin typeface="Times New Roman" panose="02020603050405020304" pitchFamily="18" charset="0"/>
              <a:cs typeface="Times New Roman" panose="02020603050405020304" pitchFamily="18" charset="0"/>
            </a:rPr>
            <a:t>DE</a:t>
          </a:r>
          <a:r>
            <a:rPr lang="es-ES" dirty="0">
              <a:latin typeface="Times New Roman" panose="02020603050405020304" pitchFamily="18" charset="0"/>
              <a:cs typeface="Times New Roman" panose="02020603050405020304" pitchFamily="18" charset="0"/>
            </a:rPr>
            <a:t> </a:t>
          </a:r>
          <a:r>
            <a:rPr lang="es-ES" b="1" dirty="0">
              <a:latin typeface="Times New Roman" panose="02020603050405020304" pitchFamily="18" charset="0"/>
              <a:cs typeface="Times New Roman" panose="02020603050405020304" pitchFamily="18" charset="0"/>
            </a:rPr>
            <a:t>DATOS</a:t>
          </a:r>
          <a:endParaRPr lang="es-EC" b="1" dirty="0">
            <a:latin typeface="Times New Roman" panose="02020603050405020304" pitchFamily="18" charset="0"/>
            <a:cs typeface="Times New Roman" panose="02020603050405020304" pitchFamily="18" charset="0"/>
          </a:endParaRPr>
        </a:p>
      </dgm:t>
    </dgm:pt>
    <dgm:pt modelId="{AB37B54E-48FD-4ABC-8CB3-47A2FE6444B9}" type="parTrans" cxnId="{08D6350E-6A65-43AD-8A5B-9A13672B49D0}">
      <dgm:prSet/>
      <dgm:spPr/>
      <dgm:t>
        <a:bodyPr/>
        <a:lstStyle/>
        <a:p>
          <a:endParaRPr lang="es-EC">
            <a:latin typeface="Times New Roman" panose="02020603050405020304" pitchFamily="18" charset="0"/>
            <a:cs typeface="Times New Roman" panose="02020603050405020304" pitchFamily="18" charset="0"/>
          </a:endParaRPr>
        </a:p>
      </dgm:t>
    </dgm:pt>
    <dgm:pt modelId="{D8E3E012-BAA2-4AA6-904F-7D8492CB0C0F}" type="sibTrans" cxnId="{08D6350E-6A65-43AD-8A5B-9A13672B49D0}">
      <dgm:prSet/>
      <dgm:spPr/>
      <dgm:t>
        <a:bodyPr/>
        <a:lstStyle/>
        <a:p>
          <a:endParaRPr lang="es-EC">
            <a:latin typeface="Times New Roman" panose="02020603050405020304" pitchFamily="18" charset="0"/>
            <a:cs typeface="Times New Roman" panose="02020603050405020304" pitchFamily="18" charset="0"/>
          </a:endParaRPr>
        </a:p>
      </dgm:t>
    </dgm:pt>
    <dgm:pt modelId="{ADC8B03F-6BB3-4091-A74D-47E694C09E6E}">
      <dgm:prSet phldrT="[Texto]"/>
      <dgm:spPr/>
      <dgm:t>
        <a:bodyPr anchor="ctr"/>
        <a:lstStyle/>
        <a:p>
          <a:pPr algn="ctr"/>
          <a:r>
            <a:rPr lang="es-ES" dirty="0">
              <a:latin typeface="Times New Roman" panose="02020603050405020304" pitchFamily="18" charset="0"/>
              <a:cs typeface="Times New Roman" panose="02020603050405020304" pitchFamily="18" charset="0"/>
            </a:rPr>
            <a:t>SPSS versión 26</a:t>
          </a:r>
          <a:endParaRPr lang="es-EC" dirty="0">
            <a:latin typeface="Times New Roman" panose="02020603050405020304" pitchFamily="18" charset="0"/>
            <a:cs typeface="Times New Roman" panose="02020603050405020304" pitchFamily="18" charset="0"/>
          </a:endParaRPr>
        </a:p>
      </dgm:t>
    </dgm:pt>
    <dgm:pt modelId="{0D34A2F5-0470-4BFE-9D2E-265B8663D399}" type="parTrans" cxnId="{38A90E0A-23C5-4D25-AEA0-4905379032C9}">
      <dgm:prSet/>
      <dgm:spPr/>
      <dgm:t>
        <a:bodyPr/>
        <a:lstStyle/>
        <a:p>
          <a:endParaRPr lang="es-EC">
            <a:latin typeface="Times New Roman" panose="02020603050405020304" pitchFamily="18" charset="0"/>
            <a:cs typeface="Times New Roman" panose="02020603050405020304" pitchFamily="18" charset="0"/>
          </a:endParaRPr>
        </a:p>
      </dgm:t>
    </dgm:pt>
    <dgm:pt modelId="{82E9CD5E-7104-4BB9-A225-74967DE0AF54}" type="sibTrans" cxnId="{38A90E0A-23C5-4D25-AEA0-4905379032C9}">
      <dgm:prSet/>
      <dgm:spPr/>
      <dgm:t>
        <a:bodyPr/>
        <a:lstStyle/>
        <a:p>
          <a:endParaRPr lang="es-EC">
            <a:latin typeface="Times New Roman" panose="02020603050405020304" pitchFamily="18" charset="0"/>
            <a:cs typeface="Times New Roman" panose="02020603050405020304" pitchFamily="18" charset="0"/>
          </a:endParaRPr>
        </a:p>
      </dgm:t>
    </dgm:pt>
    <dgm:pt modelId="{A1F771D8-A4BD-47E9-AEA8-39DCD46D71B2}">
      <dgm:prSet/>
      <dgm:spPr/>
      <dgm:t>
        <a:bodyPr anchor="ctr"/>
        <a:lstStyle/>
        <a:p>
          <a:pPr algn="ctr"/>
          <a:r>
            <a:rPr lang="es-ES" dirty="0">
              <a:latin typeface="Times New Roman" panose="02020603050405020304" pitchFamily="18" charset="0"/>
              <a:cs typeface="Times New Roman" panose="02020603050405020304" pitchFamily="18" charset="0"/>
            </a:rPr>
            <a:t>Minitab </a:t>
          </a:r>
        </a:p>
      </dgm:t>
    </dgm:pt>
    <dgm:pt modelId="{99064C50-567E-4E77-A1E6-1D6CF0B08A65}" type="parTrans" cxnId="{A31A0F9D-0C7B-4852-B986-61261E0B2712}">
      <dgm:prSet/>
      <dgm:spPr/>
      <dgm:t>
        <a:bodyPr/>
        <a:lstStyle/>
        <a:p>
          <a:endParaRPr lang="es-EC">
            <a:latin typeface="Times New Roman" panose="02020603050405020304" pitchFamily="18" charset="0"/>
            <a:cs typeface="Times New Roman" panose="02020603050405020304" pitchFamily="18" charset="0"/>
          </a:endParaRPr>
        </a:p>
      </dgm:t>
    </dgm:pt>
    <dgm:pt modelId="{F4C7B995-5218-40E2-9107-74963241B57C}" type="sibTrans" cxnId="{A31A0F9D-0C7B-4852-B986-61261E0B2712}">
      <dgm:prSet/>
      <dgm:spPr/>
      <dgm:t>
        <a:bodyPr/>
        <a:lstStyle/>
        <a:p>
          <a:endParaRPr lang="es-EC">
            <a:latin typeface="Times New Roman" panose="02020603050405020304" pitchFamily="18" charset="0"/>
            <a:cs typeface="Times New Roman" panose="02020603050405020304" pitchFamily="18" charset="0"/>
          </a:endParaRPr>
        </a:p>
      </dgm:t>
    </dgm:pt>
    <dgm:pt modelId="{4D16D989-6B20-4753-8295-D4D0583C26BF}">
      <dgm:prSet/>
      <dgm:spPr/>
      <dgm:t>
        <a:bodyPr anchor="ctr"/>
        <a:lstStyle/>
        <a:p>
          <a:pPr algn="ctr"/>
          <a:r>
            <a:rPr lang="es-ES" dirty="0">
              <a:latin typeface="Times New Roman" panose="02020603050405020304" pitchFamily="18" charset="0"/>
              <a:cs typeface="Times New Roman" panose="02020603050405020304" pitchFamily="18" charset="0"/>
            </a:rPr>
            <a:t>Excel </a:t>
          </a:r>
        </a:p>
      </dgm:t>
    </dgm:pt>
    <dgm:pt modelId="{708E9587-1883-444B-8D9C-A0AE1FDAB97D}" type="parTrans" cxnId="{AA2605DB-9913-4D73-B7CF-A5113031117A}">
      <dgm:prSet/>
      <dgm:spPr/>
      <dgm:t>
        <a:bodyPr/>
        <a:lstStyle/>
        <a:p>
          <a:endParaRPr lang="es-EC">
            <a:latin typeface="Times New Roman" panose="02020603050405020304" pitchFamily="18" charset="0"/>
            <a:cs typeface="Times New Roman" panose="02020603050405020304" pitchFamily="18" charset="0"/>
          </a:endParaRPr>
        </a:p>
      </dgm:t>
    </dgm:pt>
    <dgm:pt modelId="{A7800B74-9CDA-4586-BED0-C186C6F64C09}" type="sibTrans" cxnId="{AA2605DB-9913-4D73-B7CF-A5113031117A}">
      <dgm:prSet/>
      <dgm:spPr/>
      <dgm:t>
        <a:bodyPr/>
        <a:lstStyle/>
        <a:p>
          <a:endParaRPr lang="es-EC">
            <a:latin typeface="Times New Roman" panose="02020603050405020304" pitchFamily="18" charset="0"/>
            <a:cs typeface="Times New Roman" panose="02020603050405020304" pitchFamily="18" charset="0"/>
          </a:endParaRPr>
        </a:p>
      </dgm:t>
    </dgm:pt>
    <dgm:pt modelId="{FE974F7E-5581-4749-A38F-8F33CB42C5A3}">
      <dgm:prSet/>
      <dgm:spPr/>
      <dgm:t>
        <a:bodyPr anchor="ctr"/>
        <a:lstStyle/>
        <a:p>
          <a:pPr algn="ctr"/>
          <a:r>
            <a:rPr lang="es-ES" dirty="0">
              <a:latin typeface="Times New Roman" panose="02020603050405020304" pitchFamily="18" charset="0"/>
              <a:cs typeface="Times New Roman" panose="02020603050405020304" pitchFamily="18" charset="0"/>
            </a:rPr>
            <a:t>GeoGebra.</a:t>
          </a:r>
        </a:p>
      </dgm:t>
    </dgm:pt>
    <dgm:pt modelId="{0EA722F6-F30A-4DF0-9BBB-E928A6CF113F}" type="parTrans" cxnId="{92D4516D-5B62-4D76-8B45-7F27E6125EBD}">
      <dgm:prSet/>
      <dgm:spPr/>
      <dgm:t>
        <a:bodyPr/>
        <a:lstStyle/>
        <a:p>
          <a:endParaRPr lang="es-EC">
            <a:latin typeface="Times New Roman" panose="02020603050405020304" pitchFamily="18" charset="0"/>
            <a:cs typeface="Times New Roman" panose="02020603050405020304" pitchFamily="18" charset="0"/>
          </a:endParaRPr>
        </a:p>
      </dgm:t>
    </dgm:pt>
    <dgm:pt modelId="{71ABD923-229F-4296-B469-63772AFE374F}" type="sibTrans" cxnId="{92D4516D-5B62-4D76-8B45-7F27E6125EBD}">
      <dgm:prSet/>
      <dgm:spPr/>
      <dgm:t>
        <a:bodyPr/>
        <a:lstStyle/>
        <a:p>
          <a:endParaRPr lang="es-EC">
            <a:latin typeface="Times New Roman" panose="02020603050405020304" pitchFamily="18" charset="0"/>
            <a:cs typeface="Times New Roman" panose="02020603050405020304" pitchFamily="18" charset="0"/>
          </a:endParaRPr>
        </a:p>
      </dgm:t>
    </dgm:pt>
    <dgm:pt modelId="{933A07C8-5AE8-41C7-9E22-5D8CA43498E9}" type="pres">
      <dgm:prSet presAssocID="{6D625F1E-4872-449D-B7F6-2242ADA4B0DA}" presName="Name0" presStyleCnt="0">
        <dgm:presLayoutVars>
          <dgm:dir/>
          <dgm:animLvl val="lvl"/>
          <dgm:resizeHandles val="exact"/>
        </dgm:presLayoutVars>
      </dgm:prSet>
      <dgm:spPr/>
    </dgm:pt>
    <dgm:pt modelId="{FA7B03A5-CDAA-45CD-879A-50B0CF710BBD}" type="pres">
      <dgm:prSet presAssocID="{D0542AC4-B28F-48FF-BED0-223B2B74AF3D}" presName="compositeNode" presStyleCnt="0">
        <dgm:presLayoutVars>
          <dgm:bulletEnabled val="1"/>
        </dgm:presLayoutVars>
      </dgm:prSet>
      <dgm:spPr/>
    </dgm:pt>
    <dgm:pt modelId="{0F7878D3-7A5E-4823-8C4D-7552780A4DB6}" type="pres">
      <dgm:prSet presAssocID="{D0542AC4-B28F-48FF-BED0-223B2B74AF3D}" presName="bgRect" presStyleLbl="node1" presStyleIdx="0" presStyleCnt="3"/>
      <dgm:spPr/>
    </dgm:pt>
    <dgm:pt modelId="{63D1C659-99EE-4DCC-8DBB-525BCA344F70}" type="pres">
      <dgm:prSet presAssocID="{D0542AC4-B28F-48FF-BED0-223B2B74AF3D}" presName="parentNode" presStyleLbl="node1" presStyleIdx="0" presStyleCnt="3">
        <dgm:presLayoutVars>
          <dgm:chMax val="0"/>
          <dgm:bulletEnabled val="1"/>
        </dgm:presLayoutVars>
      </dgm:prSet>
      <dgm:spPr/>
    </dgm:pt>
    <dgm:pt modelId="{7816B6E9-8D7B-46D5-A60F-AC94FAA2BE7E}" type="pres">
      <dgm:prSet presAssocID="{D0542AC4-B28F-48FF-BED0-223B2B74AF3D}" presName="childNode" presStyleLbl="node1" presStyleIdx="0" presStyleCnt="3">
        <dgm:presLayoutVars>
          <dgm:bulletEnabled val="1"/>
        </dgm:presLayoutVars>
      </dgm:prSet>
      <dgm:spPr/>
    </dgm:pt>
    <dgm:pt modelId="{1553B9A9-1225-488A-B932-ED0B703167D2}" type="pres">
      <dgm:prSet presAssocID="{F2682268-3E04-494E-B923-C7FC7131D020}" presName="hSp" presStyleCnt="0"/>
      <dgm:spPr/>
    </dgm:pt>
    <dgm:pt modelId="{23F959BB-8007-4D28-AFA5-E224736296A3}" type="pres">
      <dgm:prSet presAssocID="{F2682268-3E04-494E-B923-C7FC7131D020}" presName="vProcSp" presStyleCnt="0"/>
      <dgm:spPr/>
    </dgm:pt>
    <dgm:pt modelId="{2A33E24F-932D-4871-9060-21B579D554BD}" type="pres">
      <dgm:prSet presAssocID="{F2682268-3E04-494E-B923-C7FC7131D020}" presName="vSp1" presStyleCnt="0"/>
      <dgm:spPr/>
    </dgm:pt>
    <dgm:pt modelId="{98162164-110B-4CF6-A9FE-B85E1AA6CB23}" type="pres">
      <dgm:prSet presAssocID="{F2682268-3E04-494E-B923-C7FC7131D020}" presName="simulatedConn" presStyleLbl="solidFgAcc1" presStyleIdx="0" presStyleCnt="2"/>
      <dgm:spPr/>
    </dgm:pt>
    <dgm:pt modelId="{7AA75EA8-41E7-416F-8F84-B6C944763A46}" type="pres">
      <dgm:prSet presAssocID="{F2682268-3E04-494E-B923-C7FC7131D020}" presName="vSp2" presStyleCnt="0"/>
      <dgm:spPr/>
    </dgm:pt>
    <dgm:pt modelId="{B6E84E7A-75D4-481C-BA89-721616C74006}" type="pres">
      <dgm:prSet presAssocID="{F2682268-3E04-494E-B923-C7FC7131D020}" presName="sibTrans" presStyleCnt="0"/>
      <dgm:spPr/>
    </dgm:pt>
    <dgm:pt modelId="{D4739C05-0EE3-445D-BB5E-9EDC5FE90EF3}" type="pres">
      <dgm:prSet presAssocID="{72CA98EB-572B-4BF0-A7A8-AA4DD9F5C937}" presName="compositeNode" presStyleCnt="0">
        <dgm:presLayoutVars>
          <dgm:bulletEnabled val="1"/>
        </dgm:presLayoutVars>
      </dgm:prSet>
      <dgm:spPr/>
    </dgm:pt>
    <dgm:pt modelId="{A9826E74-EFEB-4903-B1D8-287D70F89A84}" type="pres">
      <dgm:prSet presAssocID="{72CA98EB-572B-4BF0-A7A8-AA4DD9F5C937}" presName="bgRect" presStyleLbl="node1" presStyleIdx="1" presStyleCnt="3"/>
      <dgm:spPr/>
    </dgm:pt>
    <dgm:pt modelId="{4CACA77C-99F2-4A1A-9164-2652AF3D5004}" type="pres">
      <dgm:prSet presAssocID="{72CA98EB-572B-4BF0-A7A8-AA4DD9F5C937}" presName="parentNode" presStyleLbl="node1" presStyleIdx="1" presStyleCnt="3">
        <dgm:presLayoutVars>
          <dgm:chMax val="0"/>
          <dgm:bulletEnabled val="1"/>
        </dgm:presLayoutVars>
      </dgm:prSet>
      <dgm:spPr/>
    </dgm:pt>
    <dgm:pt modelId="{D2BDF477-165C-4F29-9D71-D999BE649D55}" type="pres">
      <dgm:prSet presAssocID="{72CA98EB-572B-4BF0-A7A8-AA4DD9F5C937}" presName="childNode" presStyleLbl="node1" presStyleIdx="1" presStyleCnt="3">
        <dgm:presLayoutVars>
          <dgm:bulletEnabled val="1"/>
        </dgm:presLayoutVars>
      </dgm:prSet>
      <dgm:spPr/>
    </dgm:pt>
    <dgm:pt modelId="{3BDAF431-C8CC-4A03-B5A0-6405A91CA092}" type="pres">
      <dgm:prSet presAssocID="{6976166D-0CF1-490D-BD7D-89DEBAEAED86}" presName="hSp" presStyleCnt="0"/>
      <dgm:spPr/>
    </dgm:pt>
    <dgm:pt modelId="{386F3765-5153-4DEC-826C-BF2B0A012750}" type="pres">
      <dgm:prSet presAssocID="{6976166D-0CF1-490D-BD7D-89DEBAEAED86}" presName="vProcSp" presStyleCnt="0"/>
      <dgm:spPr/>
    </dgm:pt>
    <dgm:pt modelId="{E88461AA-AA11-446D-8BE3-D2DB459C36FF}" type="pres">
      <dgm:prSet presAssocID="{6976166D-0CF1-490D-BD7D-89DEBAEAED86}" presName="vSp1" presStyleCnt="0"/>
      <dgm:spPr/>
    </dgm:pt>
    <dgm:pt modelId="{88668D42-0215-46EB-9228-E1400BC7EFFA}" type="pres">
      <dgm:prSet presAssocID="{6976166D-0CF1-490D-BD7D-89DEBAEAED86}" presName="simulatedConn" presStyleLbl="solidFgAcc1" presStyleIdx="1" presStyleCnt="2"/>
      <dgm:spPr/>
    </dgm:pt>
    <dgm:pt modelId="{52B026E8-B0A7-4D9A-BA35-616E0D48FBDB}" type="pres">
      <dgm:prSet presAssocID="{6976166D-0CF1-490D-BD7D-89DEBAEAED86}" presName="vSp2" presStyleCnt="0"/>
      <dgm:spPr/>
    </dgm:pt>
    <dgm:pt modelId="{BD511EF6-65AC-4DDC-A5AC-08BA9E89A730}" type="pres">
      <dgm:prSet presAssocID="{6976166D-0CF1-490D-BD7D-89DEBAEAED86}" presName="sibTrans" presStyleCnt="0"/>
      <dgm:spPr/>
    </dgm:pt>
    <dgm:pt modelId="{7C39FA71-7119-4FD5-96F4-9FF8EC080313}" type="pres">
      <dgm:prSet presAssocID="{E805D4DB-B59B-4996-87A8-45324A1B8B80}" presName="compositeNode" presStyleCnt="0">
        <dgm:presLayoutVars>
          <dgm:bulletEnabled val="1"/>
        </dgm:presLayoutVars>
      </dgm:prSet>
      <dgm:spPr/>
    </dgm:pt>
    <dgm:pt modelId="{FB24D689-3565-4D47-AF23-AF2787FFD52F}" type="pres">
      <dgm:prSet presAssocID="{E805D4DB-B59B-4996-87A8-45324A1B8B80}" presName="bgRect" presStyleLbl="node1" presStyleIdx="2" presStyleCnt="3"/>
      <dgm:spPr/>
    </dgm:pt>
    <dgm:pt modelId="{AB067A39-7348-4970-AB41-E286DD99B2E5}" type="pres">
      <dgm:prSet presAssocID="{E805D4DB-B59B-4996-87A8-45324A1B8B80}" presName="parentNode" presStyleLbl="node1" presStyleIdx="2" presStyleCnt="3">
        <dgm:presLayoutVars>
          <dgm:chMax val="0"/>
          <dgm:bulletEnabled val="1"/>
        </dgm:presLayoutVars>
      </dgm:prSet>
      <dgm:spPr/>
    </dgm:pt>
    <dgm:pt modelId="{4E97EF81-AE24-45BA-898E-8709E7C6146E}" type="pres">
      <dgm:prSet presAssocID="{E805D4DB-B59B-4996-87A8-45324A1B8B80}" presName="childNode" presStyleLbl="node1" presStyleIdx="2" presStyleCnt="3">
        <dgm:presLayoutVars>
          <dgm:bulletEnabled val="1"/>
        </dgm:presLayoutVars>
      </dgm:prSet>
      <dgm:spPr/>
    </dgm:pt>
  </dgm:ptLst>
  <dgm:cxnLst>
    <dgm:cxn modelId="{38A90E0A-23C5-4D25-AEA0-4905379032C9}" srcId="{E805D4DB-B59B-4996-87A8-45324A1B8B80}" destId="{ADC8B03F-6BB3-4091-A74D-47E694C09E6E}" srcOrd="0" destOrd="0" parTransId="{0D34A2F5-0470-4BFE-9D2E-265B8663D399}" sibTransId="{82E9CD5E-7104-4BB9-A225-74967DE0AF54}"/>
    <dgm:cxn modelId="{7234B40A-A446-483B-8EC3-E9772367847A}" type="presOf" srcId="{72CA98EB-572B-4BF0-A7A8-AA4DD9F5C937}" destId="{4CACA77C-99F2-4A1A-9164-2652AF3D5004}" srcOrd="1" destOrd="0" presId="urn:microsoft.com/office/officeart/2005/8/layout/hProcess7"/>
    <dgm:cxn modelId="{08D6350E-6A65-43AD-8A5B-9A13672B49D0}" srcId="{6D625F1E-4872-449D-B7F6-2242ADA4B0DA}" destId="{E805D4DB-B59B-4996-87A8-45324A1B8B80}" srcOrd="2" destOrd="0" parTransId="{AB37B54E-48FD-4ABC-8CB3-47A2FE6444B9}" sibTransId="{D8E3E012-BAA2-4AA6-904F-7D8492CB0C0F}"/>
    <dgm:cxn modelId="{349C2910-D270-4C67-B0D6-7D5035294FC5}" srcId="{6D625F1E-4872-449D-B7F6-2242ADA4B0DA}" destId="{72CA98EB-572B-4BF0-A7A8-AA4DD9F5C937}" srcOrd="1" destOrd="0" parTransId="{A104C8D8-9F9B-4D18-ACF0-15AFDC8E7652}" sibTransId="{6976166D-0CF1-490D-BD7D-89DEBAEAED86}"/>
    <dgm:cxn modelId="{7346AC2B-6197-4573-B15A-4F0309A0779E}" srcId="{72CA98EB-572B-4BF0-A7A8-AA4DD9F5C937}" destId="{99D09E60-0E09-4A3E-86B2-62A452CD2CC9}" srcOrd="0" destOrd="0" parTransId="{512822F7-47F2-4053-9542-E14E021FB737}" sibTransId="{CB76CEEA-9F93-4290-B3CA-0B7D4BED7BF6}"/>
    <dgm:cxn modelId="{496A7144-55D4-43DA-9E59-DA3A49FC6CF8}" type="presOf" srcId="{72CA98EB-572B-4BF0-A7A8-AA4DD9F5C937}" destId="{A9826E74-EFEB-4903-B1D8-287D70F89A84}" srcOrd="0" destOrd="0" presId="urn:microsoft.com/office/officeart/2005/8/layout/hProcess7"/>
    <dgm:cxn modelId="{18BE6B67-5B2D-474B-A1E7-40AB3458BE18}" type="presOf" srcId="{6D625F1E-4872-449D-B7F6-2242ADA4B0DA}" destId="{933A07C8-5AE8-41C7-9E22-5D8CA43498E9}" srcOrd="0" destOrd="0" presId="urn:microsoft.com/office/officeart/2005/8/layout/hProcess7"/>
    <dgm:cxn modelId="{92D4516D-5B62-4D76-8B45-7F27E6125EBD}" srcId="{E805D4DB-B59B-4996-87A8-45324A1B8B80}" destId="{FE974F7E-5581-4749-A38F-8F33CB42C5A3}" srcOrd="3" destOrd="0" parTransId="{0EA722F6-F30A-4DF0-9BBB-E928A6CF113F}" sibTransId="{71ABD923-229F-4296-B469-63772AFE374F}"/>
    <dgm:cxn modelId="{87533D53-47A0-41D1-B5E6-F0C8B4D8D535}" type="presOf" srcId="{D0542AC4-B28F-48FF-BED0-223B2B74AF3D}" destId="{0F7878D3-7A5E-4823-8C4D-7552780A4DB6}" srcOrd="0" destOrd="0" presId="urn:microsoft.com/office/officeart/2005/8/layout/hProcess7"/>
    <dgm:cxn modelId="{FA1D7075-5454-4FE8-A59F-90F97904D2F4}" type="presOf" srcId="{4D16D989-6B20-4753-8295-D4D0583C26BF}" destId="{4E97EF81-AE24-45BA-898E-8709E7C6146E}" srcOrd="0" destOrd="2" presId="urn:microsoft.com/office/officeart/2005/8/layout/hProcess7"/>
    <dgm:cxn modelId="{F531E455-470F-4FC8-841E-D3504AB1623F}" type="presOf" srcId="{A1F771D8-A4BD-47E9-AEA8-39DCD46D71B2}" destId="{4E97EF81-AE24-45BA-898E-8709E7C6146E}" srcOrd="0" destOrd="1" presId="urn:microsoft.com/office/officeart/2005/8/layout/hProcess7"/>
    <dgm:cxn modelId="{48947D88-F6B7-4C8A-ACE4-5B7A19041779}" type="presOf" srcId="{E805D4DB-B59B-4996-87A8-45324A1B8B80}" destId="{FB24D689-3565-4D47-AF23-AF2787FFD52F}" srcOrd="0" destOrd="0" presId="urn:microsoft.com/office/officeart/2005/8/layout/hProcess7"/>
    <dgm:cxn modelId="{FA686493-8A7E-48DA-B631-F3EF8B23E81A}" type="presOf" srcId="{FE974F7E-5581-4749-A38F-8F33CB42C5A3}" destId="{4E97EF81-AE24-45BA-898E-8709E7C6146E}" srcOrd="0" destOrd="3" presId="urn:microsoft.com/office/officeart/2005/8/layout/hProcess7"/>
    <dgm:cxn modelId="{21C99996-EE89-41B3-91D7-C4E5FFD88F69}" srcId="{6D625F1E-4872-449D-B7F6-2242ADA4B0DA}" destId="{D0542AC4-B28F-48FF-BED0-223B2B74AF3D}" srcOrd="0" destOrd="0" parTransId="{82E617FD-0A2D-478F-887C-BADFA4CB8D1A}" sibTransId="{F2682268-3E04-494E-B923-C7FC7131D020}"/>
    <dgm:cxn modelId="{A31A0F9D-0C7B-4852-B986-61261E0B2712}" srcId="{E805D4DB-B59B-4996-87A8-45324A1B8B80}" destId="{A1F771D8-A4BD-47E9-AEA8-39DCD46D71B2}" srcOrd="1" destOrd="0" parTransId="{99064C50-567E-4E77-A1E6-1D6CF0B08A65}" sibTransId="{F4C7B995-5218-40E2-9107-74963241B57C}"/>
    <dgm:cxn modelId="{4F8305BB-FBF9-4421-9730-B3CBC2E183E9}" srcId="{D0542AC4-B28F-48FF-BED0-223B2B74AF3D}" destId="{33717E2E-0896-4AF7-A43D-A44F99B524CE}" srcOrd="0" destOrd="0" parTransId="{30818C14-3B05-4666-8C3D-8AEAAACD7C39}" sibTransId="{75B9AC35-75AC-4509-B354-1D8BA23F87C1}"/>
    <dgm:cxn modelId="{CE605DBB-F2FA-43ED-AA41-50A3D6326C55}" type="presOf" srcId="{E805D4DB-B59B-4996-87A8-45324A1B8B80}" destId="{AB067A39-7348-4970-AB41-E286DD99B2E5}" srcOrd="1" destOrd="0" presId="urn:microsoft.com/office/officeart/2005/8/layout/hProcess7"/>
    <dgm:cxn modelId="{6965D2D5-285F-4E46-8814-10C34BCF212E}" type="presOf" srcId="{99D09E60-0E09-4A3E-86B2-62A452CD2CC9}" destId="{D2BDF477-165C-4F29-9D71-D999BE649D55}" srcOrd="0" destOrd="0" presId="urn:microsoft.com/office/officeart/2005/8/layout/hProcess7"/>
    <dgm:cxn modelId="{AA2605DB-9913-4D73-B7CF-A5113031117A}" srcId="{E805D4DB-B59B-4996-87A8-45324A1B8B80}" destId="{4D16D989-6B20-4753-8295-D4D0583C26BF}" srcOrd="2" destOrd="0" parTransId="{708E9587-1883-444B-8D9C-A0AE1FDAB97D}" sibTransId="{A7800B74-9CDA-4586-BED0-C186C6F64C09}"/>
    <dgm:cxn modelId="{FD9438F4-A5D5-490A-A863-C892F444258F}" type="presOf" srcId="{33717E2E-0896-4AF7-A43D-A44F99B524CE}" destId="{7816B6E9-8D7B-46D5-A60F-AC94FAA2BE7E}" srcOrd="0" destOrd="0" presId="urn:microsoft.com/office/officeart/2005/8/layout/hProcess7"/>
    <dgm:cxn modelId="{18FD4AF6-91C2-4BE7-800F-1ACABB58016D}" type="presOf" srcId="{ADC8B03F-6BB3-4091-A74D-47E694C09E6E}" destId="{4E97EF81-AE24-45BA-898E-8709E7C6146E}" srcOrd="0" destOrd="0" presId="urn:microsoft.com/office/officeart/2005/8/layout/hProcess7"/>
    <dgm:cxn modelId="{64EB40F9-013E-4787-A239-191F0CABFE1B}" type="presOf" srcId="{D0542AC4-B28F-48FF-BED0-223B2B74AF3D}" destId="{63D1C659-99EE-4DCC-8DBB-525BCA344F70}" srcOrd="1" destOrd="0" presId="urn:microsoft.com/office/officeart/2005/8/layout/hProcess7"/>
    <dgm:cxn modelId="{AE796F7B-61CF-433B-8232-F2DD6124D73A}" type="presParOf" srcId="{933A07C8-5AE8-41C7-9E22-5D8CA43498E9}" destId="{FA7B03A5-CDAA-45CD-879A-50B0CF710BBD}" srcOrd="0" destOrd="0" presId="urn:microsoft.com/office/officeart/2005/8/layout/hProcess7"/>
    <dgm:cxn modelId="{8FE5F1E1-69BA-48F7-B99C-95CB12DE81BB}" type="presParOf" srcId="{FA7B03A5-CDAA-45CD-879A-50B0CF710BBD}" destId="{0F7878D3-7A5E-4823-8C4D-7552780A4DB6}" srcOrd="0" destOrd="0" presId="urn:microsoft.com/office/officeart/2005/8/layout/hProcess7"/>
    <dgm:cxn modelId="{A83AFDE9-258F-4B26-AE5D-5F17D634D48D}" type="presParOf" srcId="{FA7B03A5-CDAA-45CD-879A-50B0CF710BBD}" destId="{63D1C659-99EE-4DCC-8DBB-525BCA344F70}" srcOrd="1" destOrd="0" presId="urn:microsoft.com/office/officeart/2005/8/layout/hProcess7"/>
    <dgm:cxn modelId="{456BF2F8-703D-49D7-994A-1459436DCE0E}" type="presParOf" srcId="{FA7B03A5-CDAA-45CD-879A-50B0CF710BBD}" destId="{7816B6E9-8D7B-46D5-A60F-AC94FAA2BE7E}" srcOrd="2" destOrd="0" presId="urn:microsoft.com/office/officeart/2005/8/layout/hProcess7"/>
    <dgm:cxn modelId="{FA4E96D5-7396-4539-B4FF-A7596AE73B89}" type="presParOf" srcId="{933A07C8-5AE8-41C7-9E22-5D8CA43498E9}" destId="{1553B9A9-1225-488A-B932-ED0B703167D2}" srcOrd="1" destOrd="0" presId="urn:microsoft.com/office/officeart/2005/8/layout/hProcess7"/>
    <dgm:cxn modelId="{DD7116DD-D791-4EDF-AFF3-EDFFAE3C80AD}" type="presParOf" srcId="{933A07C8-5AE8-41C7-9E22-5D8CA43498E9}" destId="{23F959BB-8007-4D28-AFA5-E224736296A3}" srcOrd="2" destOrd="0" presId="urn:microsoft.com/office/officeart/2005/8/layout/hProcess7"/>
    <dgm:cxn modelId="{52C78B27-5A86-440D-9803-CE65822C60BF}" type="presParOf" srcId="{23F959BB-8007-4D28-AFA5-E224736296A3}" destId="{2A33E24F-932D-4871-9060-21B579D554BD}" srcOrd="0" destOrd="0" presId="urn:microsoft.com/office/officeart/2005/8/layout/hProcess7"/>
    <dgm:cxn modelId="{04F84F3F-7001-4442-8554-54EE985CD02D}" type="presParOf" srcId="{23F959BB-8007-4D28-AFA5-E224736296A3}" destId="{98162164-110B-4CF6-A9FE-B85E1AA6CB23}" srcOrd="1" destOrd="0" presId="urn:microsoft.com/office/officeart/2005/8/layout/hProcess7"/>
    <dgm:cxn modelId="{2135377C-584F-4D13-98B3-BC2AFB388EC1}" type="presParOf" srcId="{23F959BB-8007-4D28-AFA5-E224736296A3}" destId="{7AA75EA8-41E7-416F-8F84-B6C944763A46}" srcOrd="2" destOrd="0" presId="urn:microsoft.com/office/officeart/2005/8/layout/hProcess7"/>
    <dgm:cxn modelId="{E08ABBB9-571B-4A20-B201-7C48DDE99886}" type="presParOf" srcId="{933A07C8-5AE8-41C7-9E22-5D8CA43498E9}" destId="{B6E84E7A-75D4-481C-BA89-721616C74006}" srcOrd="3" destOrd="0" presId="urn:microsoft.com/office/officeart/2005/8/layout/hProcess7"/>
    <dgm:cxn modelId="{AD5B9A15-65A7-46AC-9BE4-3FA514E52F33}" type="presParOf" srcId="{933A07C8-5AE8-41C7-9E22-5D8CA43498E9}" destId="{D4739C05-0EE3-445D-BB5E-9EDC5FE90EF3}" srcOrd="4" destOrd="0" presId="urn:microsoft.com/office/officeart/2005/8/layout/hProcess7"/>
    <dgm:cxn modelId="{462F7F91-0CFF-4E23-882B-A8CAB59397D4}" type="presParOf" srcId="{D4739C05-0EE3-445D-BB5E-9EDC5FE90EF3}" destId="{A9826E74-EFEB-4903-B1D8-287D70F89A84}" srcOrd="0" destOrd="0" presId="urn:microsoft.com/office/officeart/2005/8/layout/hProcess7"/>
    <dgm:cxn modelId="{8A37439C-349C-492D-9F6C-04B234D4B687}" type="presParOf" srcId="{D4739C05-0EE3-445D-BB5E-9EDC5FE90EF3}" destId="{4CACA77C-99F2-4A1A-9164-2652AF3D5004}" srcOrd="1" destOrd="0" presId="urn:microsoft.com/office/officeart/2005/8/layout/hProcess7"/>
    <dgm:cxn modelId="{AD401C3D-DE3F-4414-89CE-6043B0C56BF1}" type="presParOf" srcId="{D4739C05-0EE3-445D-BB5E-9EDC5FE90EF3}" destId="{D2BDF477-165C-4F29-9D71-D999BE649D55}" srcOrd="2" destOrd="0" presId="urn:microsoft.com/office/officeart/2005/8/layout/hProcess7"/>
    <dgm:cxn modelId="{229B3B79-C540-4418-B861-2C1CDB90398B}" type="presParOf" srcId="{933A07C8-5AE8-41C7-9E22-5D8CA43498E9}" destId="{3BDAF431-C8CC-4A03-B5A0-6405A91CA092}" srcOrd="5" destOrd="0" presId="urn:microsoft.com/office/officeart/2005/8/layout/hProcess7"/>
    <dgm:cxn modelId="{7DE1E9A8-1C5F-45A1-9CD7-2BEB3CFA87C7}" type="presParOf" srcId="{933A07C8-5AE8-41C7-9E22-5D8CA43498E9}" destId="{386F3765-5153-4DEC-826C-BF2B0A012750}" srcOrd="6" destOrd="0" presId="urn:microsoft.com/office/officeart/2005/8/layout/hProcess7"/>
    <dgm:cxn modelId="{ACF9ECDF-FC97-4B51-9614-0FCE76E86A06}" type="presParOf" srcId="{386F3765-5153-4DEC-826C-BF2B0A012750}" destId="{E88461AA-AA11-446D-8BE3-D2DB459C36FF}" srcOrd="0" destOrd="0" presId="urn:microsoft.com/office/officeart/2005/8/layout/hProcess7"/>
    <dgm:cxn modelId="{F3057F94-5B26-426A-921E-AA60F14C4952}" type="presParOf" srcId="{386F3765-5153-4DEC-826C-BF2B0A012750}" destId="{88668D42-0215-46EB-9228-E1400BC7EFFA}" srcOrd="1" destOrd="0" presId="urn:microsoft.com/office/officeart/2005/8/layout/hProcess7"/>
    <dgm:cxn modelId="{CA42FDBA-8D68-4413-B766-8248135B228E}" type="presParOf" srcId="{386F3765-5153-4DEC-826C-BF2B0A012750}" destId="{52B026E8-B0A7-4D9A-BA35-616E0D48FBDB}" srcOrd="2" destOrd="0" presId="urn:microsoft.com/office/officeart/2005/8/layout/hProcess7"/>
    <dgm:cxn modelId="{B03D90DE-C9B3-47E0-862E-F3BA07586FAB}" type="presParOf" srcId="{933A07C8-5AE8-41C7-9E22-5D8CA43498E9}" destId="{BD511EF6-65AC-4DDC-A5AC-08BA9E89A730}" srcOrd="7" destOrd="0" presId="urn:microsoft.com/office/officeart/2005/8/layout/hProcess7"/>
    <dgm:cxn modelId="{8038DD30-0539-4B93-812C-3729116F5589}" type="presParOf" srcId="{933A07C8-5AE8-41C7-9E22-5D8CA43498E9}" destId="{7C39FA71-7119-4FD5-96F4-9FF8EC080313}" srcOrd="8" destOrd="0" presId="urn:microsoft.com/office/officeart/2005/8/layout/hProcess7"/>
    <dgm:cxn modelId="{878703A0-CF9F-41EE-B044-6AB341B87625}" type="presParOf" srcId="{7C39FA71-7119-4FD5-96F4-9FF8EC080313}" destId="{FB24D689-3565-4D47-AF23-AF2787FFD52F}" srcOrd="0" destOrd="0" presId="urn:microsoft.com/office/officeart/2005/8/layout/hProcess7"/>
    <dgm:cxn modelId="{4A28DD46-C33C-4CF5-9F67-FAB15B44F257}" type="presParOf" srcId="{7C39FA71-7119-4FD5-96F4-9FF8EC080313}" destId="{AB067A39-7348-4970-AB41-E286DD99B2E5}" srcOrd="1" destOrd="0" presId="urn:microsoft.com/office/officeart/2005/8/layout/hProcess7"/>
    <dgm:cxn modelId="{0F4DC61B-491F-41B2-ACC7-42A5E2453AD1}" type="presParOf" srcId="{7C39FA71-7119-4FD5-96F4-9FF8EC080313}" destId="{4E97EF81-AE24-45BA-898E-8709E7C6146E}"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FE791D-49B5-49BC-BA8B-A1CA404BBD1C}" type="doc">
      <dgm:prSet loTypeId="urn:microsoft.com/office/officeart/2005/8/layout/cycle6" loCatId="relationship" qsTypeId="urn:microsoft.com/office/officeart/2005/8/quickstyle/simple1" qsCatId="simple" csTypeId="urn:microsoft.com/office/officeart/2005/8/colors/accent3_1" csCatId="accent3" phldr="1"/>
      <dgm:spPr/>
      <dgm:t>
        <a:bodyPr/>
        <a:lstStyle/>
        <a:p>
          <a:endParaRPr lang="es-EC"/>
        </a:p>
      </dgm:t>
    </dgm:pt>
    <dgm:pt modelId="{2C14CA02-DEC7-478A-BA39-35FCB3A8B72E}">
      <dgm:prSet phldrT="[Texto]" custT="1"/>
      <dgm:spPr/>
      <dgm:t>
        <a:bodyPr/>
        <a:lstStyle/>
        <a:p>
          <a:r>
            <a:rPr lang="es-ES" sz="1100" b="1" dirty="0">
              <a:latin typeface="Times New Roman" panose="02020603050405020304" pitchFamily="18" charset="0"/>
              <a:cs typeface="Times New Roman" panose="02020603050405020304" pitchFamily="18" charset="0"/>
            </a:rPr>
            <a:t>REPRESENTATIVIDAD</a:t>
          </a:r>
          <a:endParaRPr lang="es-EC" sz="1100" b="1" dirty="0">
            <a:latin typeface="Times New Roman" panose="02020603050405020304" pitchFamily="18" charset="0"/>
            <a:cs typeface="Times New Roman" panose="02020603050405020304" pitchFamily="18" charset="0"/>
          </a:endParaRPr>
        </a:p>
      </dgm:t>
    </dgm:pt>
    <dgm:pt modelId="{C975D5B6-7890-4336-A319-2024BC277171}" type="parTrans" cxnId="{D894B2DA-9AB4-40CC-8A55-5DB533FF842D}">
      <dgm:prSet/>
      <dgm:spPr/>
      <dgm:t>
        <a:bodyPr/>
        <a:lstStyle/>
        <a:p>
          <a:endParaRPr lang="es-EC" sz="3600" b="1">
            <a:latin typeface="Times New Roman" panose="02020603050405020304" pitchFamily="18" charset="0"/>
            <a:cs typeface="Times New Roman" panose="02020603050405020304" pitchFamily="18" charset="0"/>
          </a:endParaRPr>
        </a:p>
      </dgm:t>
    </dgm:pt>
    <dgm:pt modelId="{2B8E73B0-5596-43B4-BF31-6CD04BD858F1}" type="sibTrans" cxnId="{D894B2DA-9AB4-40CC-8A55-5DB533FF842D}">
      <dgm:prSet/>
      <dgm:spPr/>
      <dgm:t>
        <a:bodyPr/>
        <a:lstStyle/>
        <a:p>
          <a:endParaRPr lang="es-EC" sz="3600" b="1">
            <a:latin typeface="Times New Roman" panose="02020603050405020304" pitchFamily="18" charset="0"/>
            <a:cs typeface="Times New Roman" panose="02020603050405020304" pitchFamily="18" charset="0"/>
          </a:endParaRPr>
        </a:p>
      </dgm:t>
    </dgm:pt>
    <dgm:pt modelId="{9C7E9210-66B2-48A0-B3C4-83540A105999}">
      <dgm:prSet phldrT="[Texto]" custT="1"/>
      <dgm:spPr/>
      <dgm:t>
        <a:bodyPr/>
        <a:lstStyle/>
        <a:p>
          <a:r>
            <a:rPr lang="es-ES" sz="1100" b="1" dirty="0">
              <a:latin typeface="Times New Roman" panose="02020603050405020304" pitchFamily="18" charset="0"/>
              <a:cs typeface="Times New Roman" panose="02020603050405020304" pitchFamily="18" charset="0"/>
            </a:rPr>
            <a:t>INTERPRETACIÓN</a:t>
          </a:r>
          <a:endParaRPr lang="es-EC" sz="1100" b="1" dirty="0">
            <a:latin typeface="Times New Roman" panose="02020603050405020304" pitchFamily="18" charset="0"/>
            <a:cs typeface="Times New Roman" panose="02020603050405020304" pitchFamily="18" charset="0"/>
          </a:endParaRPr>
        </a:p>
      </dgm:t>
    </dgm:pt>
    <dgm:pt modelId="{B925FB55-345C-4081-B7FD-BE7545BF5CDF}" type="parTrans" cxnId="{5D63E05D-E9AF-413E-AAEF-EE2EB7E8DC81}">
      <dgm:prSet/>
      <dgm:spPr/>
      <dgm:t>
        <a:bodyPr/>
        <a:lstStyle/>
        <a:p>
          <a:endParaRPr lang="es-EC" sz="3600" b="1">
            <a:latin typeface="Times New Roman" panose="02020603050405020304" pitchFamily="18" charset="0"/>
            <a:cs typeface="Times New Roman" panose="02020603050405020304" pitchFamily="18" charset="0"/>
          </a:endParaRPr>
        </a:p>
      </dgm:t>
    </dgm:pt>
    <dgm:pt modelId="{54F61FBE-B3CD-419C-ABEF-531C2B1A49B8}" type="sibTrans" cxnId="{5D63E05D-E9AF-413E-AAEF-EE2EB7E8DC81}">
      <dgm:prSet/>
      <dgm:spPr/>
      <dgm:t>
        <a:bodyPr/>
        <a:lstStyle/>
        <a:p>
          <a:endParaRPr lang="es-EC" sz="3600" b="1">
            <a:latin typeface="Times New Roman" panose="02020603050405020304" pitchFamily="18" charset="0"/>
            <a:cs typeface="Times New Roman" panose="02020603050405020304" pitchFamily="18" charset="0"/>
          </a:endParaRPr>
        </a:p>
      </dgm:t>
    </dgm:pt>
    <dgm:pt modelId="{C3209B37-2BC7-41C1-BC03-E679943849B1}">
      <dgm:prSet phldrT="[Texto]" custT="1"/>
      <dgm:spPr/>
      <dgm:t>
        <a:bodyPr/>
        <a:lstStyle/>
        <a:p>
          <a:r>
            <a:rPr lang="es-ES" sz="1100" b="1" dirty="0">
              <a:latin typeface="Times New Roman" panose="02020603050405020304" pitchFamily="18" charset="0"/>
              <a:cs typeface="Times New Roman" panose="02020603050405020304" pitchFamily="18" charset="0"/>
            </a:rPr>
            <a:t>COMPRENSIÓN</a:t>
          </a:r>
          <a:endParaRPr lang="es-EC" sz="1100" b="1" dirty="0">
            <a:latin typeface="Times New Roman" panose="02020603050405020304" pitchFamily="18" charset="0"/>
            <a:cs typeface="Times New Roman" panose="02020603050405020304" pitchFamily="18" charset="0"/>
          </a:endParaRPr>
        </a:p>
      </dgm:t>
    </dgm:pt>
    <dgm:pt modelId="{F427A6FF-85E6-4F93-B7C1-59DE3D786416}" type="parTrans" cxnId="{91DE0302-06A2-4536-8466-EC96585455A8}">
      <dgm:prSet/>
      <dgm:spPr/>
      <dgm:t>
        <a:bodyPr/>
        <a:lstStyle/>
        <a:p>
          <a:endParaRPr lang="es-EC" sz="3600" b="1">
            <a:latin typeface="Times New Roman" panose="02020603050405020304" pitchFamily="18" charset="0"/>
            <a:cs typeface="Times New Roman" panose="02020603050405020304" pitchFamily="18" charset="0"/>
          </a:endParaRPr>
        </a:p>
      </dgm:t>
    </dgm:pt>
    <dgm:pt modelId="{3E394E13-A44B-4A03-A692-82888B1A0F34}" type="sibTrans" cxnId="{91DE0302-06A2-4536-8466-EC96585455A8}">
      <dgm:prSet/>
      <dgm:spPr/>
      <dgm:t>
        <a:bodyPr/>
        <a:lstStyle/>
        <a:p>
          <a:endParaRPr lang="es-EC" sz="3600" b="1">
            <a:latin typeface="Times New Roman" panose="02020603050405020304" pitchFamily="18" charset="0"/>
            <a:cs typeface="Times New Roman" panose="02020603050405020304" pitchFamily="18" charset="0"/>
          </a:endParaRPr>
        </a:p>
      </dgm:t>
    </dgm:pt>
    <dgm:pt modelId="{2888AAA7-1C7D-4598-8E4D-5AA27F6E5FE7}">
      <dgm:prSet phldrT="[Texto]" custT="1"/>
      <dgm:spPr/>
      <dgm:t>
        <a:bodyPr/>
        <a:lstStyle/>
        <a:p>
          <a:r>
            <a:rPr lang="es-ES" sz="1100" b="1" dirty="0">
              <a:latin typeface="Times New Roman" panose="02020603050405020304" pitchFamily="18" charset="0"/>
              <a:cs typeface="Times New Roman" panose="02020603050405020304" pitchFamily="18" charset="0"/>
            </a:rPr>
            <a:t>CLARIDAD</a:t>
          </a:r>
          <a:endParaRPr lang="es-EC" sz="1100" b="1" dirty="0">
            <a:latin typeface="Times New Roman" panose="02020603050405020304" pitchFamily="18" charset="0"/>
            <a:cs typeface="Times New Roman" panose="02020603050405020304" pitchFamily="18" charset="0"/>
          </a:endParaRPr>
        </a:p>
      </dgm:t>
    </dgm:pt>
    <dgm:pt modelId="{C93BDAEE-B32F-42DA-94CB-1B9D3ADA6A26}" type="parTrans" cxnId="{4288A843-8640-466A-AD82-97C9E532A40C}">
      <dgm:prSet/>
      <dgm:spPr/>
      <dgm:t>
        <a:bodyPr/>
        <a:lstStyle/>
        <a:p>
          <a:endParaRPr lang="es-EC" sz="3600" b="1">
            <a:latin typeface="Times New Roman" panose="02020603050405020304" pitchFamily="18" charset="0"/>
            <a:cs typeface="Times New Roman" panose="02020603050405020304" pitchFamily="18" charset="0"/>
          </a:endParaRPr>
        </a:p>
      </dgm:t>
    </dgm:pt>
    <dgm:pt modelId="{B10E2DF0-8639-433F-B8DF-5CE672F7FBDA}" type="sibTrans" cxnId="{4288A843-8640-466A-AD82-97C9E532A40C}">
      <dgm:prSet/>
      <dgm:spPr/>
      <dgm:t>
        <a:bodyPr/>
        <a:lstStyle/>
        <a:p>
          <a:endParaRPr lang="es-EC" sz="3600" b="1">
            <a:latin typeface="Times New Roman" panose="02020603050405020304" pitchFamily="18" charset="0"/>
            <a:cs typeface="Times New Roman" panose="02020603050405020304" pitchFamily="18" charset="0"/>
          </a:endParaRPr>
        </a:p>
      </dgm:t>
    </dgm:pt>
    <dgm:pt modelId="{906C610C-BEAD-4AB4-941C-43BE38F464AC}" type="pres">
      <dgm:prSet presAssocID="{17FE791D-49B5-49BC-BA8B-A1CA404BBD1C}" presName="cycle" presStyleCnt="0">
        <dgm:presLayoutVars>
          <dgm:dir/>
          <dgm:resizeHandles val="exact"/>
        </dgm:presLayoutVars>
      </dgm:prSet>
      <dgm:spPr/>
    </dgm:pt>
    <dgm:pt modelId="{CF6E23A4-1555-4BEB-A4BC-67A28DCADFE5}" type="pres">
      <dgm:prSet presAssocID="{2C14CA02-DEC7-478A-BA39-35FCB3A8B72E}" presName="node" presStyleLbl="node1" presStyleIdx="0" presStyleCnt="4" custScaleX="141831" custRadScaleRad="92424" custRadScaleInc="-2056">
        <dgm:presLayoutVars>
          <dgm:bulletEnabled val="1"/>
        </dgm:presLayoutVars>
      </dgm:prSet>
      <dgm:spPr/>
    </dgm:pt>
    <dgm:pt modelId="{A25393A2-3D49-4085-875F-20342000B0C8}" type="pres">
      <dgm:prSet presAssocID="{2C14CA02-DEC7-478A-BA39-35FCB3A8B72E}" presName="spNode" presStyleCnt="0"/>
      <dgm:spPr/>
    </dgm:pt>
    <dgm:pt modelId="{E5C6EF87-029F-4B00-90F8-F58DEE7CAD0D}" type="pres">
      <dgm:prSet presAssocID="{2B8E73B0-5596-43B4-BF31-6CD04BD858F1}" presName="sibTrans" presStyleLbl="sibTrans1D1" presStyleIdx="0" presStyleCnt="4"/>
      <dgm:spPr/>
    </dgm:pt>
    <dgm:pt modelId="{FF6D3CAA-72B9-4603-ADB2-D1822546F0EA}" type="pres">
      <dgm:prSet presAssocID="{9C7E9210-66B2-48A0-B3C4-83540A105999}" presName="node" presStyleLbl="node1" presStyleIdx="1" presStyleCnt="4" custScaleX="118714">
        <dgm:presLayoutVars>
          <dgm:bulletEnabled val="1"/>
        </dgm:presLayoutVars>
      </dgm:prSet>
      <dgm:spPr/>
    </dgm:pt>
    <dgm:pt modelId="{751B6CCF-4CFE-4F67-84EA-FC99F1769D92}" type="pres">
      <dgm:prSet presAssocID="{9C7E9210-66B2-48A0-B3C4-83540A105999}" presName="spNode" presStyleCnt="0"/>
      <dgm:spPr/>
    </dgm:pt>
    <dgm:pt modelId="{E957D74E-8656-4CC9-BC2E-2FC5D23D41E4}" type="pres">
      <dgm:prSet presAssocID="{54F61FBE-B3CD-419C-ABEF-531C2B1A49B8}" presName="sibTrans" presStyleLbl="sibTrans1D1" presStyleIdx="1" presStyleCnt="4"/>
      <dgm:spPr/>
    </dgm:pt>
    <dgm:pt modelId="{752E87FD-25C0-467B-B45C-FEA77561F3E2}" type="pres">
      <dgm:prSet presAssocID="{C3209B37-2BC7-41C1-BC03-E679943849B1}" presName="node" presStyleLbl="node1" presStyleIdx="2" presStyleCnt="4" custScaleX="131148">
        <dgm:presLayoutVars>
          <dgm:bulletEnabled val="1"/>
        </dgm:presLayoutVars>
      </dgm:prSet>
      <dgm:spPr/>
    </dgm:pt>
    <dgm:pt modelId="{7B7FCB2D-443D-45CA-A2DD-089E9BE9560B}" type="pres">
      <dgm:prSet presAssocID="{C3209B37-2BC7-41C1-BC03-E679943849B1}" presName="spNode" presStyleCnt="0"/>
      <dgm:spPr/>
    </dgm:pt>
    <dgm:pt modelId="{B6DC5C6D-D693-47B7-B6D6-FBDFCE448C35}" type="pres">
      <dgm:prSet presAssocID="{3E394E13-A44B-4A03-A692-82888B1A0F34}" presName="sibTrans" presStyleLbl="sibTrans1D1" presStyleIdx="2" presStyleCnt="4"/>
      <dgm:spPr/>
    </dgm:pt>
    <dgm:pt modelId="{0FB271FE-13AF-483D-89FB-853972AF5FB7}" type="pres">
      <dgm:prSet presAssocID="{2888AAA7-1C7D-4598-8E4D-5AA27F6E5FE7}" presName="node" presStyleLbl="node1" presStyleIdx="3" presStyleCnt="4">
        <dgm:presLayoutVars>
          <dgm:bulletEnabled val="1"/>
        </dgm:presLayoutVars>
      </dgm:prSet>
      <dgm:spPr/>
    </dgm:pt>
    <dgm:pt modelId="{B72713E3-6950-4C3B-9D68-5995AB0C5EFF}" type="pres">
      <dgm:prSet presAssocID="{2888AAA7-1C7D-4598-8E4D-5AA27F6E5FE7}" presName="spNode" presStyleCnt="0"/>
      <dgm:spPr/>
    </dgm:pt>
    <dgm:pt modelId="{16BD81FA-8310-47FA-A345-71AF2D411801}" type="pres">
      <dgm:prSet presAssocID="{B10E2DF0-8639-433F-B8DF-5CE672F7FBDA}" presName="sibTrans" presStyleLbl="sibTrans1D1" presStyleIdx="3" presStyleCnt="4"/>
      <dgm:spPr/>
    </dgm:pt>
  </dgm:ptLst>
  <dgm:cxnLst>
    <dgm:cxn modelId="{91DE0302-06A2-4536-8466-EC96585455A8}" srcId="{17FE791D-49B5-49BC-BA8B-A1CA404BBD1C}" destId="{C3209B37-2BC7-41C1-BC03-E679943849B1}" srcOrd="2" destOrd="0" parTransId="{F427A6FF-85E6-4F93-B7C1-59DE3D786416}" sibTransId="{3E394E13-A44B-4A03-A692-82888B1A0F34}"/>
    <dgm:cxn modelId="{94852306-6A1F-4EC1-A11E-DE562657B982}" type="presOf" srcId="{2B8E73B0-5596-43B4-BF31-6CD04BD858F1}" destId="{E5C6EF87-029F-4B00-90F8-F58DEE7CAD0D}" srcOrd="0" destOrd="0" presId="urn:microsoft.com/office/officeart/2005/8/layout/cycle6"/>
    <dgm:cxn modelId="{DD702318-FFE2-4259-8070-6B180F07E937}" type="presOf" srcId="{17FE791D-49B5-49BC-BA8B-A1CA404BBD1C}" destId="{906C610C-BEAD-4AB4-941C-43BE38F464AC}" srcOrd="0" destOrd="0" presId="urn:microsoft.com/office/officeart/2005/8/layout/cycle6"/>
    <dgm:cxn modelId="{5D63E05D-E9AF-413E-AAEF-EE2EB7E8DC81}" srcId="{17FE791D-49B5-49BC-BA8B-A1CA404BBD1C}" destId="{9C7E9210-66B2-48A0-B3C4-83540A105999}" srcOrd="1" destOrd="0" parTransId="{B925FB55-345C-4081-B7FD-BE7545BF5CDF}" sibTransId="{54F61FBE-B3CD-419C-ABEF-531C2B1A49B8}"/>
    <dgm:cxn modelId="{4288A843-8640-466A-AD82-97C9E532A40C}" srcId="{17FE791D-49B5-49BC-BA8B-A1CA404BBD1C}" destId="{2888AAA7-1C7D-4598-8E4D-5AA27F6E5FE7}" srcOrd="3" destOrd="0" parTransId="{C93BDAEE-B32F-42DA-94CB-1B9D3ADA6A26}" sibTransId="{B10E2DF0-8639-433F-B8DF-5CE672F7FBDA}"/>
    <dgm:cxn modelId="{E0368B4F-DE76-4C91-9A7D-AA732F3A7AC6}" type="presOf" srcId="{2C14CA02-DEC7-478A-BA39-35FCB3A8B72E}" destId="{CF6E23A4-1555-4BEB-A4BC-67A28DCADFE5}" srcOrd="0" destOrd="0" presId="urn:microsoft.com/office/officeart/2005/8/layout/cycle6"/>
    <dgm:cxn modelId="{D41A8777-2431-4F57-811E-D33E25EA85EA}" type="presOf" srcId="{9C7E9210-66B2-48A0-B3C4-83540A105999}" destId="{FF6D3CAA-72B9-4603-ADB2-D1822546F0EA}" srcOrd="0" destOrd="0" presId="urn:microsoft.com/office/officeart/2005/8/layout/cycle6"/>
    <dgm:cxn modelId="{1BC55798-BBAB-429A-84A8-34964D1C2B5A}" type="presOf" srcId="{C3209B37-2BC7-41C1-BC03-E679943849B1}" destId="{752E87FD-25C0-467B-B45C-FEA77561F3E2}" srcOrd="0" destOrd="0" presId="urn:microsoft.com/office/officeart/2005/8/layout/cycle6"/>
    <dgm:cxn modelId="{24FBEEBC-5FF2-46A1-A494-C8A9B0417955}" type="presOf" srcId="{B10E2DF0-8639-433F-B8DF-5CE672F7FBDA}" destId="{16BD81FA-8310-47FA-A345-71AF2D411801}" srcOrd="0" destOrd="0" presId="urn:microsoft.com/office/officeart/2005/8/layout/cycle6"/>
    <dgm:cxn modelId="{F614A0BF-6FD8-47BB-9768-FFEE869EE957}" type="presOf" srcId="{2888AAA7-1C7D-4598-8E4D-5AA27F6E5FE7}" destId="{0FB271FE-13AF-483D-89FB-853972AF5FB7}" srcOrd="0" destOrd="0" presId="urn:microsoft.com/office/officeart/2005/8/layout/cycle6"/>
    <dgm:cxn modelId="{0BC662D5-883A-4786-B889-268CDCAF5321}" type="presOf" srcId="{54F61FBE-B3CD-419C-ABEF-531C2B1A49B8}" destId="{E957D74E-8656-4CC9-BC2E-2FC5D23D41E4}" srcOrd="0" destOrd="0" presId="urn:microsoft.com/office/officeart/2005/8/layout/cycle6"/>
    <dgm:cxn modelId="{D894B2DA-9AB4-40CC-8A55-5DB533FF842D}" srcId="{17FE791D-49B5-49BC-BA8B-A1CA404BBD1C}" destId="{2C14CA02-DEC7-478A-BA39-35FCB3A8B72E}" srcOrd="0" destOrd="0" parTransId="{C975D5B6-7890-4336-A319-2024BC277171}" sibTransId="{2B8E73B0-5596-43B4-BF31-6CD04BD858F1}"/>
    <dgm:cxn modelId="{0A358EE8-C2D4-4E19-BAF9-E3DD71119E5A}" type="presOf" srcId="{3E394E13-A44B-4A03-A692-82888B1A0F34}" destId="{B6DC5C6D-D693-47B7-B6D6-FBDFCE448C35}" srcOrd="0" destOrd="0" presId="urn:microsoft.com/office/officeart/2005/8/layout/cycle6"/>
    <dgm:cxn modelId="{0FB357D1-FC4E-4B9A-92D2-854EA30D8F84}" type="presParOf" srcId="{906C610C-BEAD-4AB4-941C-43BE38F464AC}" destId="{CF6E23A4-1555-4BEB-A4BC-67A28DCADFE5}" srcOrd="0" destOrd="0" presId="urn:microsoft.com/office/officeart/2005/8/layout/cycle6"/>
    <dgm:cxn modelId="{C5562A67-0246-43AD-81A7-8EE91793A7C4}" type="presParOf" srcId="{906C610C-BEAD-4AB4-941C-43BE38F464AC}" destId="{A25393A2-3D49-4085-875F-20342000B0C8}" srcOrd="1" destOrd="0" presId="urn:microsoft.com/office/officeart/2005/8/layout/cycle6"/>
    <dgm:cxn modelId="{A2230552-93BD-411A-9112-07E89089DA43}" type="presParOf" srcId="{906C610C-BEAD-4AB4-941C-43BE38F464AC}" destId="{E5C6EF87-029F-4B00-90F8-F58DEE7CAD0D}" srcOrd="2" destOrd="0" presId="urn:microsoft.com/office/officeart/2005/8/layout/cycle6"/>
    <dgm:cxn modelId="{4D708E37-62EA-4758-8DDA-A64C27DA58E2}" type="presParOf" srcId="{906C610C-BEAD-4AB4-941C-43BE38F464AC}" destId="{FF6D3CAA-72B9-4603-ADB2-D1822546F0EA}" srcOrd="3" destOrd="0" presId="urn:microsoft.com/office/officeart/2005/8/layout/cycle6"/>
    <dgm:cxn modelId="{03A6B118-ED78-4465-B7B4-90E2EB7116B7}" type="presParOf" srcId="{906C610C-BEAD-4AB4-941C-43BE38F464AC}" destId="{751B6CCF-4CFE-4F67-84EA-FC99F1769D92}" srcOrd="4" destOrd="0" presId="urn:microsoft.com/office/officeart/2005/8/layout/cycle6"/>
    <dgm:cxn modelId="{2E1D787E-50B4-4606-A708-B20E9AE2EF09}" type="presParOf" srcId="{906C610C-BEAD-4AB4-941C-43BE38F464AC}" destId="{E957D74E-8656-4CC9-BC2E-2FC5D23D41E4}" srcOrd="5" destOrd="0" presId="urn:microsoft.com/office/officeart/2005/8/layout/cycle6"/>
    <dgm:cxn modelId="{9B748799-62C3-4EE3-883C-3C04A26E4092}" type="presParOf" srcId="{906C610C-BEAD-4AB4-941C-43BE38F464AC}" destId="{752E87FD-25C0-467B-B45C-FEA77561F3E2}" srcOrd="6" destOrd="0" presId="urn:microsoft.com/office/officeart/2005/8/layout/cycle6"/>
    <dgm:cxn modelId="{75E2093B-589C-4FB7-A887-79FE2351ECDB}" type="presParOf" srcId="{906C610C-BEAD-4AB4-941C-43BE38F464AC}" destId="{7B7FCB2D-443D-45CA-A2DD-089E9BE9560B}" srcOrd="7" destOrd="0" presId="urn:microsoft.com/office/officeart/2005/8/layout/cycle6"/>
    <dgm:cxn modelId="{459343B6-E437-4334-9FD7-531AD1E47737}" type="presParOf" srcId="{906C610C-BEAD-4AB4-941C-43BE38F464AC}" destId="{B6DC5C6D-D693-47B7-B6D6-FBDFCE448C35}" srcOrd="8" destOrd="0" presId="urn:microsoft.com/office/officeart/2005/8/layout/cycle6"/>
    <dgm:cxn modelId="{2C5CDD1B-32B1-4C9D-B085-7971AD242AD3}" type="presParOf" srcId="{906C610C-BEAD-4AB4-941C-43BE38F464AC}" destId="{0FB271FE-13AF-483D-89FB-853972AF5FB7}" srcOrd="9" destOrd="0" presId="urn:microsoft.com/office/officeart/2005/8/layout/cycle6"/>
    <dgm:cxn modelId="{C3CCB9A1-CE42-479D-ACF6-2C6CAE737593}" type="presParOf" srcId="{906C610C-BEAD-4AB4-941C-43BE38F464AC}" destId="{B72713E3-6950-4C3B-9D68-5995AB0C5EFF}" srcOrd="10" destOrd="0" presId="urn:microsoft.com/office/officeart/2005/8/layout/cycle6"/>
    <dgm:cxn modelId="{F2930C9D-E1FF-4F13-8536-CCC00278CEFB}" type="presParOf" srcId="{906C610C-BEAD-4AB4-941C-43BE38F464AC}" destId="{16BD81FA-8310-47FA-A345-71AF2D411801}"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D626FF-5128-4455-8F39-62661493825B}" type="doc">
      <dgm:prSet loTypeId="urn:microsoft.com/office/officeart/2008/layout/RadialCluster" loCatId="cycle" qsTypeId="urn:microsoft.com/office/officeart/2005/8/quickstyle/simple1" qsCatId="simple" csTypeId="urn:microsoft.com/office/officeart/2005/8/colors/accent1_1" csCatId="accent1" phldr="1"/>
      <dgm:spPr/>
      <dgm:t>
        <a:bodyPr/>
        <a:lstStyle/>
        <a:p>
          <a:endParaRPr lang="es-EC"/>
        </a:p>
      </dgm:t>
    </dgm:pt>
    <dgm:pt modelId="{CF629755-F798-44D7-8F28-2155DFBA0A8A}">
      <dgm:prSet phldrT="[Texto]" custT="1"/>
      <dgm:spPr/>
      <dgm:t>
        <a:bodyPr/>
        <a:lstStyle/>
        <a:p>
          <a:r>
            <a:rPr lang="es-ES" sz="1600" dirty="0">
              <a:latin typeface="Times New Roman" panose="02020603050405020304" pitchFamily="18" charset="0"/>
              <a:cs typeface="Times New Roman" panose="02020603050405020304" pitchFamily="18" charset="0"/>
            </a:rPr>
            <a:t>Población objetivo</a:t>
          </a:r>
          <a:endParaRPr lang="es-EC" sz="1600" dirty="0">
            <a:latin typeface="Times New Roman" panose="02020603050405020304" pitchFamily="18" charset="0"/>
            <a:cs typeface="Times New Roman" panose="02020603050405020304" pitchFamily="18" charset="0"/>
          </a:endParaRPr>
        </a:p>
      </dgm:t>
    </dgm:pt>
    <dgm:pt modelId="{CFB02DE0-8337-4D5B-9B7C-0D2FD631663A}" type="parTrans" cxnId="{0570747F-1EF7-412C-9731-0559BBBAFCA1}">
      <dgm:prSet/>
      <dgm:spPr/>
      <dgm:t>
        <a:bodyPr/>
        <a:lstStyle/>
        <a:p>
          <a:endParaRPr lang="es-EC"/>
        </a:p>
      </dgm:t>
    </dgm:pt>
    <dgm:pt modelId="{108BF1E2-6954-41CB-8CCF-2670B56A5A22}" type="sibTrans" cxnId="{0570747F-1EF7-412C-9731-0559BBBAFCA1}">
      <dgm:prSet/>
      <dgm:spPr/>
      <dgm:t>
        <a:bodyPr/>
        <a:lstStyle/>
        <a:p>
          <a:endParaRPr lang="es-EC"/>
        </a:p>
      </dgm:t>
    </dgm:pt>
    <dgm:pt modelId="{7F541538-93FA-4FDD-A376-693F0888990F}">
      <dgm:prSet phldrT="[Texto]" custT="1"/>
      <dgm:spPr/>
      <dgm:t>
        <a:bodyPr/>
        <a:lstStyle/>
        <a:p>
          <a:r>
            <a:rPr lang="es-EC" sz="1200" dirty="0">
              <a:latin typeface="Times New Roman" panose="02020603050405020304" pitchFamily="18" charset="0"/>
              <a:ea typeface="Times New Roman" panose="02020603050405020304" pitchFamily="18" charset="0"/>
            </a:rPr>
            <a:t>PEA, m</a:t>
          </a:r>
          <a:r>
            <a:rPr lang="es-EC" sz="1200" dirty="0">
              <a:effectLst/>
              <a:latin typeface="Times New Roman" panose="02020603050405020304" pitchFamily="18" charset="0"/>
              <a:ea typeface="Times New Roman" panose="02020603050405020304" pitchFamily="18" charset="0"/>
            </a:rPr>
            <a:t>ujeres y hombres de los niveles socioeconómicos A, B, C+.</a:t>
          </a:r>
          <a:endParaRPr lang="es-EC" sz="1200" dirty="0"/>
        </a:p>
      </dgm:t>
    </dgm:pt>
    <dgm:pt modelId="{E8E55209-9373-4EBD-81AF-239A13D9267A}" type="parTrans" cxnId="{E49592B9-EC0D-4456-8378-89A60079E923}">
      <dgm:prSet/>
      <dgm:spPr/>
      <dgm:t>
        <a:bodyPr/>
        <a:lstStyle/>
        <a:p>
          <a:endParaRPr lang="es-EC"/>
        </a:p>
      </dgm:t>
    </dgm:pt>
    <dgm:pt modelId="{C9BC2A36-CECC-41AC-9EBC-0B6BDCF2B0A1}" type="sibTrans" cxnId="{E49592B9-EC0D-4456-8378-89A60079E923}">
      <dgm:prSet/>
      <dgm:spPr/>
      <dgm:t>
        <a:bodyPr/>
        <a:lstStyle/>
        <a:p>
          <a:endParaRPr lang="es-EC"/>
        </a:p>
      </dgm:t>
    </dgm:pt>
    <dgm:pt modelId="{0FCB9653-5D8E-4D8C-BB47-2BB8C11B4476}">
      <dgm:prSet phldrT="[Texto]" custT="1"/>
      <dgm:spPr/>
      <dgm:t>
        <a:bodyPr/>
        <a:lstStyle/>
        <a:p>
          <a:r>
            <a:rPr lang="es-EC" sz="1400" dirty="0">
              <a:latin typeface="Times New Roman" panose="02020603050405020304" pitchFamily="18" charset="0"/>
              <a:ea typeface="Times New Roman" panose="02020603050405020304" pitchFamily="18" charset="0"/>
            </a:rPr>
            <a:t>E</a:t>
          </a:r>
          <a:r>
            <a:rPr lang="es-EC" sz="1400" dirty="0">
              <a:effectLst/>
              <a:latin typeface="Times New Roman" panose="02020603050405020304" pitchFamily="18" charset="0"/>
              <a:ea typeface="Times New Roman" panose="02020603050405020304" pitchFamily="18" charset="0"/>
            </a:rPr>
            <a:t>ntre 18 y 60 años de edad. </a:t>
          </a:r>
          <a:endParaRPr lang="es-EC" sz="1400" dirty="0"/>
        </a:p>
      </dgm:t>
    </dgm:pt>
    <dgm:pt modelId="{22DE0665-5AA4-4F21-8D39-C1D58E0FC94A}" type="parTrans" cxnId="{923A0D35-3D2B-41EC-B1F2-389EEE9A172F}">
      <dgm:prSet/>
      <dgm:spPr/>
      <dgm:t>
        <a:bodyPr/>
        <a:lstStyle/>
        <a:p>
          <a:endParaRPr lang="es-EC"/>
        </a:p>
      </dgm:t>
    </dgm:pt>
    <dgm:pt modelId="{5D405406-5C6C-4779-9F88-DAE901D2A036}" type="sibTrans" cxnId="{923A0D35-3D2B-41EC-B1F2-389EEE9A172F}">
      <dgm:prSet/>
      <dgm:spPr/>
      <dgm:t>
        <a:bodyPr/>
        <a:lstStyle/>
        <a:p>
          <a:endParaRPr lang="es-EC"/>
        </a:p>
      </dgm:t>
    </dgm:pt>
    <dgm:pt modelId="{CA3ADD18-1647-49CA-8041-ED9CC110B2B3}">
      <dgm:prSet phldrT="[Texto]" custT="1"/>
      <dgm:spPr/>
      <dgm:t>
        <a:bodyPr/>
        <a:lstStyle/>
        <a:p>
          <a:r>
            <a:rPr lang="es-EC" sz="1200" dirty="0">
              <a:latin typeface="Times New Roman" panose="02020603050405020304" pitchFamily="18" charset="0"/>
              <a:cs typeface="Times New Roman" panose="02020603050405020304" pitchFamily="18" charset="0"/>
            </a:rPr>
            <a:t>PEA representa el 60% de la población de Quito. </a:t>
          </a:r>
          <a:endParaRPr lang="es-EC" sz="1200" dirty="0"/>
        </a:p>
      </dgm:t>
    </dgm:pt>
    <dgm:pt modelId="{21A9E61E-4653-4DDA-BB74-C319AD530AB6}" type="parTrans" cxnId="{22A335AE-9A27-4698-8BB3-F7406173785A}">
      <dgm:prSet/>
      <dgm:spPr/>
      <dgm:t>
        <a:bodyPr/>
        <a:lstStyle/>
        <a:p>
          <a:endParaRPr lang="es-EC"/>
        </a:p>
      </dgm:t>
    </dgm:pt>
    <dgm:pt modelId="{91736D7B-ADEC-492D-AA75-131EBC0371D5}" type="sibTrans" cxnId="{22A335AE-9A27-4698-8BB3-F7406173785A}">
      <dgm:prSet/>
      <dgm:spPr/>
      <dgm:t>
        <a:bodyPr/>
        <a:lstStyle/>
        <a:p>
          <a:endParaRPr lang="es-EC"/>
        </a:p>
      </dgm:t>
    </dgm:pt>
    <dgm:pt modelId="{D617BEE5-561F-4DE1-9AA9-30B5855946E9}" type="pres">
      <dgm:prSet presAssocID="{C6D626FF-5128-4455-8F39-62661493825B}" presName="Name0" presStyleCnt="0">
        <dgm:presLayoutVars>
          <dgm:chMax val="1"/>
          <dgm:chPref val="1"/>
          <dgm:dir/>
          <dgm:animOne val="branch"/>
          <dgm:animLvl val="lvl"/>
        </dgm:presLayoutVars>
      </dgm:prSet>
      <dgm:spPr/>
    </dgm:pt>
    <dgm:pt modelId="{7202FC97-F204-4471-AAD6-6FB1B4BBB4E0}" type="pres">
      <dgm:prSet presAssocID="{CF629755-F798-44D7-8F28-2155DFBA0A8A}" presName="singleCycle" presStyleCnt="0"/>
      <dgm:spPr/>
    </dgm:pt>
    <dgm:pt modelId="{395139A4-0B43-41EB-AA36-BB18AB81510A}" type="pres">
      <dgm:prSet presAssocID="{CF629755-F798-44D7-8F28-2155DFBA0A8A}" presName="singleCenter" presStyleLbl="node1" presStyleIdx="0" presStyleCnt="4" custScaleX="86230" custScaleY="65288">
        <dgm:presLayoutVars>
          <dgm:chMax val="7"/>
          <dgm:chPref val="7"/>
        </dgm:presLayoutVars>
      </dgm:prSet>
      <dgm:spPr/>
    </dgm:pt>
    <dgm:pt modelId="{DA076660-F2D0-443E-9CA1-14911C6DAADA}" type="pres">
      <dgm:prSet presAssocID="{E8E55209-9373-4EBD-81AF-239A13D9267A}" presName="Name56" presStyleLbl="parChTrans1D2" presStyleIdx="0" presStyleCnt="3"/>
      <dgm:spPr/>
    </dgm:pt>
    <dgm:pt modelId="{4677DD3A-3A8B-451B-B2F5-8804A26084EF}" type="pres">
      <dgm:prSet presAssocID="{7F541538-93FA-4FDD-A376-693F0888990F}" presName="text0" presStyleLbl="node1" presStyleIdx="1" presStyleCnt="4" custScaleX="193379" custRadScaleRad="59033" custRadScaleInc="2257">
        <dgm:presLayoutVars>
          <dgm:bulletEnabled val="1"/>
        </dgm:presLayoutVars>
      </dgm:prSet>
      <dgm:spPr/>
    </dgm:pt>
    <dgm:pt modelId="{16DF61A7-CFA9-4C2D-938B-ADDAA91848E5}" type="pres">
      <dgm:prSet presAssocID="{22DE0665-5AA4-4F21-8D39-C1D58E0FC94A}" presName="Name56" presStyleLbl="parChTrans1D2" presStyleIdx="1" presStyleCnt="3"/>
      <dgm:spPr/>
    </dgm:pt>
    <dgm:pt modelId="{6D7A32D3-DB6E-4FD9-9E9C-127007B4C568}" type="pres">
      <dgm:prSet presAssocID="{0FCB9653-5D8E-4D8C-BB47-2BB8C11B4476}" presName="text0" presStyleLbl="node1" presStyleIdx="2" presStyleCnt="4" custScaleX="156731" custScaleY="103083" custRadScaleRad="88948" custRadScaleInc="-2641">
        <dgm:presLayoutVars>
          <dgm:bulletEnabled val="1"/>
        </dgm:presLayoutVars>
      </dgm:prSet>
      <dgm:spPr/>
    </dgm:pt>
    <dgm:pt modelId="{10391CDC-1BA4-4A28-8FEA-28123A444477}" type="pres">
      <dgm:prSet presAssocID="{21A9E61E-4653-4DDA-BB74-C319AD530AB6}" presName="Name56" presStyleLbl="parChTrans1D2" presStyleIdx="2" presStyleCnt="3"/>
      <dgm:spPr/>
    </dgm:pt>
    <dgm:pt modelId="{ECF85272-15C0-495B-BCD5-3CBA940D20B7}" type="pres">
      <dgm:prSet presAssocID="{CA3ADD18-1647-49CA-8041-ED9CC110B2B3}" presName="text0" presStyleLbl="node1" presStyleIdx="3" presStyleCnt="4" custScaleX="161291" custRadScaleRad="87032" custRadScaleInc="4970">
        <dgm:presLayoutVars>
          <dgm:bulletEnabled val="1"/>
        </dgm:presLayoutVars>
      </dgm:prSet>
      <dgm:spPr/>
    </dgm:pt>
  </dgm:ptLst>
  <dgm:cxnLst>
    <dgm:cxn modelId="{D6073803-66B0-43FC-8898-C812F984124C}" type="presOf" srcId="{CA3ADD18-1647-49CA-8041-ED9CC110B2B3}" destId="{ECF85272-15C0-495B-BCD5-3CBA940D20B7}" srcOrd="0" destOrd="0" presId="urn:microsoft.com/office/officeart/2008/layout/RadialCluster"/>
    <dgm:cxn modelId="{923A0D35-3D2B-41EC-B1F2-389EEE9A172F}" srcId="{CF629755-F798-44D7-8F28-2155DFBA0A8A}" destId="{0FCB9653-5D8E-4D8C-BB47-2BB8C11B4476}" srcOrd="1" destOrd="0" parTransId="{22DE0665-5AA4-4F21-8D39-C1D58E0FC94A}" sibTransId="{5D405406-5C6C-4779-9F88-DAE901D2A036}"/>
    <dgm:cxn modelId="{55AF1461-E2C6-446E-9791-97A426527B0D}" type="presOf" srcId="{C6D626FF-5128-4455-8F39-62661493825B}" destId="{D617BEE5-561F-4DE1-9AA9-30B5855946E9}" srcOrd="0" destOrd="0" presId="urn:microsoft.com/office/officeart/2008/layout/RadialCluster"/>
    <dgm:cxn modelId="{47D50546-6015-4E3F-AF63-1B9E599E9F5E}" type="presOf" srcId="{CF629755-F798-44D7-8F28-2155DFBA0A8A}" destId="{395139A4-0B43-41EB-AA36-BB18AB81510A}" srcOrd="0" destOrd="0" presId="urn:microsoft.com/office/officeart/2008/layout/RadialCluster"/>
    <dgm:cxn modelId="{D1DAC47E-FF17-4848-8702-D7734E6030B2}" type="presOf" srcId="{21A9E61E-4653-4DDA-BB74-C319AD530AB6}" destId="{10391CDC-1BA4-4A28-8FEA-28123A444477}" srcOrd="0" destOrd="0" presId="urn:microsoft.com/office/officeart/2008/layout/RadialCluster"/>
    <dgm:cxn modelId="{0570747F-1EF7-412C-9731-0559BBBAFCA1}" srcId="{C6D626FF-5128-4455-8F39-62661493825B}" destId="{CF629755-F798-44D7-8F28-2155DFBA0A8A}" srcOrd="0" destOrd="0" parTransId="{CFB02DE0-8337-4D5B-9B7C-0D2FD631663A}" sibTransId="{108BF1E2-6954-41CB-8CCF-2670B56A5A22}"/>
    <dgm:cxn modelId="{F9A4129E-634E-4744-A68D-51EC39702489}" type="presOf" srcId="{0FCB9653-5D8E-4D8C-BB47-2BB8C11B4476}" destId="{6D7A32D3-DB6E-4FD9-9E9C-127007B4C568}" srcOrd="0" destOrd="0" presId="urn:microsoft.com/office/officeart/2008/layout/RadialCluster"/>
    <dgm:cxn modelId="{82EF86AD-35D9-44E6-970E-475D69ACED1F}" type="presOf" srcId="{22DE0665-5AA4-4F21-8D39-C1D58E0FC94A}" destId="{16DF61A7-CFA9-4C2D-938B-ADDAA91848E5}" srcOrd="0" destOrd="0" presId="urn:microsoft.com/office/officeart/2008/layout/RadialCluster"/>
    <dgm:cxn modelId="{22A335AE-9A27-4698-8BB3-F7406173785A}" srcId="{CF629755-F798-44D7-8F28-2155DFBA0A8A}" destId="{CA3ADD18-1647-49CA-8041-ED9CC110B2B3}" srcOrd="2" destOrd="0" parTransId="{21A9E61E-4653-4DDA-BB74-C319AD530AB6}" sibTransId="{91736D7B-ADEC-492D-AA75-131EBC0371D5}"/>
    <dgm:cxn modelId="{E49592B9-EC0D-4456-8378-89A60079E923}" srcId="{CF629755-F798-44D7-8F28-2155DFBA0A8A}" destId="{7F541538-93FA-4FDD-A376-693F0888990F}" srcOrd="0" destOrd="0" parTransId="{E8E55209-9373-4EBD-81AF-239A13D9267A}" sibTransId="{C9BC2A36-CECC-41AC-9EBC-0B6BDCF2B0A1}"/>
    <dgm:cxn modelId="{2F8C5EBE-9FD6-46D3-8432-BE6F3A083B45}" type="presOf" srcId="{E8E55209-9373-4EBD-81AF-239A13D9267A}" destId="{DA076660-F2D0-443E-9CA1-14911C6DAADA}" srcOrd="0" destOrd="0" presId="urn:microsoft.com/office/officeart/2008/layout/RadialCluster"/>
    <dgm:cxn modelId="{4216D8EA-FC5F-449C-8FE1-706A4A943C4D}" type="presOf" srcId="{7F541538-93FA-4FDD-A376-693F0888990F}" destId="{4677DD3A-3A8B-451B-B2F5-8804A26084EF}" srcOrd="0" destOrd="0" presId="urn:microsoft.com/office/officeart/2008/layout/RadialCluster"/>
    <dgm:cxn modelId="{A6836914-157C-4E9D-B096-83B4589D9D65}" type="presParOf" srcId="{D617BEE5-561F-4DE1-9AA9-30B5855946E9}" destId="{7202FC97-F204-4471-AAD6-6FB1B4BBB4E0}" srcOrd="0" destOrd="0" presId="urn:microsoft.com/office/officeart/2008/layout/RadialCluster"/>
    <dgm:cxn modelId="{72E8298D-709C-446A-B145-BEF32AF11848}" type="presParOf" srcId="{7202FC97-F204-4471-AAD6-6FB1B4BBB4E0}" destId="{395139A4-0B43-41EB-AA36-BB18AB81510A}" srcOrd="0" destOrd="0" presId="urn:microsoft.com/office/officeart/2008/layout/RadialCluster"/>
    <dgm:cxn modelId="{2C9B56FD-6289-4059-BE24-B5FD05E6F441}" type="presParOf" srcId="{7202FC97-F204-4471-AAD6-6FB1B4BBB4E0}" destId="{DA076660-F2D0-443E-9CA1-14911C6DAADA}" srcOrd="1" destOrd="0" presId="urn:microsoft.com/office/officeart/2008/layout/RadialCluster"/>
    <dgm:cxn modelId="{DF735040-AB3F-400A-A1C6-D3ACD693AAFE}" type="presParOf" srcId="{7202FC97-F204-4471-AAD6-6FB1B4BBB4E0}" destId="{4677DD3A-3A8B-451B-B2F5-8804A26084EF}" srcOrd="2" destOrd="0" presId="urn:microsoft.com/office/officeart/2008/layout/RadialCluster"/>
    <dgm:cxn modelId="{5DEDA06C-FA34-4C44-BC5F-62CBE5FE5310}" type="presParOf" srcId="{7202FC97-F204-4471-AAD6-6FB1B4BBB4E0}" destId="{16DF61A7-CFA9-4C2D-938B-ADDAA91848E5}" srcOrd="3" destOrd="0" presId="urn:microsoft.com/office/officeart/2008/layout/RadialCluster"/>
    <dgm:cxn modelId="{8FF54D89-959D-4570-BA21-2BF5577B7E05}" type="presParOf" srcId="{7202FC97-F204-4471-AAD6-6FB1B4BBB4E0}" destId="{6D7A32D3-DB6E-4FD9-9E9C-127007B4C568}" srcOrd="4" destOrd="0" presId="urn:microsoft.com/office/officeart/2008/layout/RadialCluster"/>
    <dgm:cxn modelId="{6AA52D08-16BB-42A0-91BB-8FD29DB92F54}" type="presParOf" srcId="{7202FC97-F204-4471-AAD6-6FB1B4BBB4E0}" destId="{10391CDC-1BA4-4A28-8FEA-28123A444477}" srcOrd="5" destOrd="0" presId="urn:microsoft.com/office/officeart/2008/layout/RadialCluster"/>
    <dgm:cxn modelId="{0A68B3EF-E50E-4456-A80A-4DEFC59DD868}" type="presParOf" srcId="{7202FC97-F204-4471-AAD6-6FB1B4BBB4E0}" destId="{ECF85272-15C0-495B-BCD5-3CBA940D20B7}" srcOrd="6"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0F7FF4-3D79-41E0-9B47-7C5FA2452A00}" type="doc">
      <dgm:prSet loTypeId="urn:microsoft.com/office/officeart/2005/8/layout/process1" loCatId="process" qsTypeId="urn:microsoft.com/office/officeart/2005/8/quickstyle/simple1" qsCatId="simple" csTypeId="urn:microsoft.com/office/officeart/2005/8/colors/colorful4" csCatId="colorful" phldr="1"/>
      <dgm:spPr/>
    </dgm:pt>
    <dgm:pt modelId="{91FA6FC8-062F-4927-A716-78D47967D9AA}">
      <dgm:prSet phldrT="[Texto]" phldr="0"/>
      <dgm:spPr/>
      <dgm:t>
        <a:bodyPr/>
        <a:lstStyle/>
        <a:p>
          <a:pPr rtl="0"/>
          <a:r>
            <a:rPr lang="es-EC" dirty="0">
              <a:solidFill>
                <a:schemeClr val="tx1"/>
              </a:solidFill>
              <a:latin typeface="Calibri"/>
              <a:cs typeface="Calibri"/>
            </a:rPr>
            <a:t> </a:t>
          </a:r>
          <a:r>
            <a:rPr lang="es-EC" dirty="0">
              <a:solidFill>
                <a:schemeClr val="tx1"/>
              </a:solidFill>
              <a:latin typeface="Arial"/>
              <a:cs typeface="Calibri"/>
            </a:rPr>
            <a:t>El Marketing olfativo es una herramienta que permite a las empresas influir en el comportamiento del consumidor creando vínculos emocionales mediante aromas. </a:t>
          </a:r>
          <a:endParaRPr lang="es-ES" dirty="0">
            <a:solidFill>
              <a:schemeClr val="tx1"/>
            </a:solidFill>
            <a:latin typeface="Arial"/>
            <a:cs typeface="Arial"/>
          </a:endParaRPr>
        </a:p>
      </dgm:t>
    </dgm:pt>
    <dgm:pt modelId="{120845A9-27A9-45F6-9B18-F33041A790A6}" type="parTrans" cxnId="{75A05387-C0A0-4B96-BCF9-F4B0849C4AC7}">
      <dgm:prSet/>
      <dgm:spPr/>
      <dgm:t>
        <a:bodyPr/>
        <a:lstStyle/>
        <a:p>
          <a:endParaRPr lang="es-EC"/>
        </a:p>
      </dgm:t>
    </dgm:pt>
    <dgm:pt modelId="{674EA75A-E399-4F3A-A3F6-8314DBAEF832}" type="sibTrans" cxnId="{75A05387-C0A0-4B96-BCF9-F4B0849C4AC7}">
      <dgm:prSet/>
      <dgm:spPr/>
      <dgm:t>
        <a:bodyPr/>
        <a:lstStyle/>
        <a:p>
          <a:endParaRPr lang="es-ES"/>
        </a:p>
      </dgm:t>
    </dgm:pt>
    <dgm:pt modelId="{DCE72271-44F5-4623-9486-A0544F0D6F0B}">
      <dgm:prSet phldrT="[Texto]" phldr="0"/>
      <dgm:spPr/>
      <dgm:t>
        <a:bodyPr/>
        <a:lstStyle/>
        <a:p>
          <a:pPr rtl="0"/>
          <a:r>
            <a:rPr lang="es-EC" dirty="0">
              <a:solidFill>
                <a:schemeClr val="tx1"/>
              </a:solidFill>
              <a:latin typeface="Arial"/>
              <a:cs typeface="Calibri"/>
            </a:rPr>
            <a:t>Las características de un producto tienden a no ser suficientes para decidir una compra; debe existir una relación cercana con la empresa, un vínculo entre el cliente y la marca.</a:t>
          </a:r>
          <a:endParaRPr lang="es-ES" dirty="0">
            <a:solidFill>
              <a:schemeClr val="tx1"/>
            </a:solidFill>
            <a:latin typeface="Arial"/>
            <a:cs typeface="Arial"/>
          </a:endParaRPr>
        </a:p>
      </dgm:t>
    </dgm:pt>
    <dgm:pt modelId="{EB93B32E-FEB7-4480-9FF1-A0DE5C8D16DD}" type="parTrans" cxnId="{BC174897-A04C-4126-B847-1E7D04160405}">
      <dgm:prSet/>
      <dgm:spPr/>
      <dgm:t>
        <a:bodyPr/>
        <a:lstStyle/>
        <a:p>
          <a:endParaRPr lang="es-EC"/>
        </a:p>
      </dgm:t>
    </dgm:pt>
    <dgm:pt modelId="{64E8B4E7-D91A-4006-9C7F-427922D0D9C5}" type="sibTrans" cxnId="{BC174897-A04C-4126-B847-1E7D04160405}">
      <dgm:prSet/>
      <dgm:spPr/>
      <dgm:t>
        <a:bodyPr/>
        <a:lstStyle/>
        <a:p>
          <a:endParaRPr lang="es-ES"/>
        </a:p>
      </dgm:t>
    </dgm:pt>
    <dgm:pt modelId="{1247AE8E-4DC0-4B80-B420-A6C4DCE8E65A}">
      <dgm:prSet phldr="0"/>
      <dgm:spPr/>
      <dgm:t>
        <a:bodyPr/>
        <a:lstStyle/>
        <a:p>
          <a:pPr algn="l" rtl="0">
            <a:lnSpc>
              <a:spcPct val="90000"/>
            </a:lnSpc>
          </a:pPr>
          <a:r>
            <a:rPr lang="es-EC" dirty="0">
              <a:solidFill>
                <a:schemeClr val="tx1"/>
              </a:solidFill>
              <a:latin typeface="Arial"/>
              <a:cs typeface="Calibri"/>
            </a:rPr>
            <a:t>Para esta investigación se tomó la línea de investigación abierta por </a:t>
          </a:r>
          <a:r>
            <a:rPr lang="es" dirty="0">
              <a:solidFill>
                <a:schemeClr val="tx1"/>
              </a:solidFill>
              <a:latin typeface="Arial"/>
              <a:cs typeface="Calibri"/>
            </a:rPr>
            <a:t>(Barragán &amp; Torres, 2018)</a:t>
          </a:r>
          <a:r>
            <a:rPr lang="es-EC" dirty="0">
              <a:solidFill>
                <a:schemeClr val="tx1"/>
              </a:solidFill>
              <a:latin typeface="Arial"/>
              <a:cs typeface="Calibri"/>
            </a:rPr>
            <a:t> en su estudio, el cual analizaron el marketing olfativo y el comportamiento del consumidor en tiendas de ropa quienes encontraron que hay relación entre el tipo de aroma utilizado con la ropa y sus materiales.</a:t>
          </a:r>
          <a:endParaRPr lang="es-ES" dirty="0">
            <a:solidFill>
              <a:schemeClr val="tx1"/>
            </a:solidFill>
            <a:latin typeface="Arial"/>
            <a:cs typeface="Arial"/>
          </a:endParaRPr>
        </a:p>
      </dgm:t>
    </dgm:pt>
    <dgm:pt modelId="{4E4A3FC2-1DEE-4990-BA51-BA79216F1A07}" type="parTrans" cxnId="{E594EA17-A306-49F7-90B5-2D1DE12BF382}">
      <dgm:prSet/>
      <dgm:spPr/>
      <dgm:t>
        <a:bodyPr/>
        <a:lstStyle/>
        <a:p>
          <a:endParaRPr lang="es-EC"/>
        </a:p>
      </dgm:t>
    </dgm:pt>
    <dgm:pt modelId="{B7CA9CC2-7964-40A9-BA83-ABBA43D0A504}" type="sibTrans" cxnId="{E594EA17-A306-49F7-90B5-2D1DE12BF382}">
      <dgm:prSet/>
      <dgm:spPr/>
      <dgm:t>
        <a:bodyPr/>
        <a:lstStyle/>
        <a:p>
          <a:endParaRPr lang="es-ES"/>
        </a:p>
      </dgm:t>
    </dgm:pt>
    <dgm:pt modelId="{7649C36B-0A24-4687-BAA4-DE85327F4784}">
      <dgm:prSet phldr="0"/>
      <dgm:spPr/>
      <dgm:t>
        <a:bodyPr/>
        <a:lstStyle/>
        <a:p>
          <a:pPr algn="l" rtl="0">
            <a:lnSpc>
              <a:spcPct val="90000"/>
            </a:lnSpc>
          </a:pPr>
          <a:r>
            <a:rPr lang="es-EC" dirty="0">
              <a:solidFill>
                <a:schemeClr val="tx1"/>
              </a:solidFill>
              <a:latin typeface="Arial"/>
              <a:cs typeface="Calibri"/>
            </a:rPr>
            <a:t>Se incluyó un apartado que permitió determinar que la situación de emergencia sanitaria y sus repercusiones, si tuvieron incidencia sobre el Marketing olfativo y el comportamiento del consumidor, esto significó una nueva perspectiva de las personas respecto a las estrategias de marketing olfativo. </a:t>
          </a:r>
          <a:endParaRPr lang="es-ES" dirty="0">
            <a:solidFill>
              <a:schemeClr val="tx1"/>
            </a:solidFill>
            <a:latin typeface="Arial"/>
            <a:cs typeface="Arial"/>
          </a:endParaRPr>
        </a:p>
      </dgm:t>
    </dgm:pt>
    <dgm:pt modelId="{8CD1A487-B96E-4069-AA22-FF8AA7DD2A6F}" type="parTrans" cxnId="{989206C7-B170-454D-9D45-92AFC12BF742}">
      <dgm:prSet/>
      <dgm:spPr/>
      <dgm:t>
        <a:bodyPr/>
        <a:lstStyle/>
        <a:p>
          <a:endParaRPr lang="es-EC"/>
        </a:p>
      </dgm:t>
    </dgm:pt>
    <dgm:pt modelId="{67AEF5EA-8B0A-45F9-96FA-D09F13E6B308}" type="sibTrans" cxnId="{989206C7-B170-454D-9D45-92AFC12BF742}">
      <dgm:prSet/>
      <dgm:spPr/>
      <dgm:t>
        <a:bodyPr/>
        <a:lstStyle/>
        <a:p>
          <a:endParaRPr lang="es-ES"/>
        </a:p>
      </dgm:t>
    </dgm:pt>
    <dgm:pt modelId="{1E300FD8-DFF7-4647-ACD0-7DE30F50A974}" type="pres">
      <dgm:prSet presAssocID="{B40F7FF4-3D79-41E0-9B47-7C5FA2452A00}" presName="Name0" presStyleCnt="0">
        <dgm:presLayoutVars>
          <dgm:dir/>
          <dgm:resizeHandles val="exact"/>
        </dgm:presLayoutVars>
      </dgm:prSet>
      <dgm:spPr/>
    </dgm:pt>
    <dgm:pt modelId="{1FBDF588-32F5-427B-9A56-BE88AD6D2C62}" type="pres">
      <dgm:prSet presAssocID="{91FA6FC8-062F-4927-A716-78D47967D9AA}" presName="node" presStyleLbl="node1" presStyleIdx="0" presStyleCnt="4">
        <dgm:presLayoutVars>
          <dgm:bulletEnabled val="1"/>
        </dgm:presLayoutVars>
      </dgm:prSet>
      <dgm:spPr/>
    </dgm:pt>
    <dgm:pt modelId="{AE4C0CCF-EE45-415A-811D-672BE63009E2}" type="pres">
      <dgm:prSet presAssocID="{674EA75A-E399-4F3A-A3F6-8314DBAEF832}" presName="sibTrans" presStyleLbl="sibTrans2D1" presStyleIdx="0" presStyleCnt="3"/>
      <dgm:spPr/>
    </dgm:pt>
    <dgm:pt modelId="{E0ACED4E-068C-400B-AA1A-4675FD2DA294}" type="pres">
      <dgm:prSet presAssocID="{674EA75A-E399-4F3A-A3F6-8314DBAEF832}" presName="connectorText" presStyleLbl="sibTrans2D1" presStyleIdx="0" presStyleCnt="3"/>
      <dgm:spPr/>
    </dgm:pt>
    <dgm:pt modelId="{2F1D076F-25F6-4B8C-B9A0-0864695136D8}" type="pres">
      <dgm:prSet presAssocID="{1247AE8E-4DC0-4B80-B420-A6C4DCE8E65A}" presName="node" presStyleLbl="node1" presStyleIdx="1" presStyleCnt="4">
        <dgm:presLayoutVars>
          <dgm:bulletEnabled val="1"/>
        </dgm:presLayoutVars>
      </dgm:prSet>
      <dgm:spPr/>
    </dgm:pt>
    <dgm:pt modelId="{92C3EDD7-5671-4A2C-A266-92347FB1AD8B}" type="pres">
      <dgm:prSet presAssocID="{B7CA9CC2-7964-40A9-BA83-ABBA43D0A504}" presName="sibTrans" presStyleLbl="sibTrans2D1" presStyleIdx="1" presStyleCnt="3"/>
      <dgm:spPr/>
    </dgm:pt>
    <dgm:pt modelId="{FE27AAA8-2ECA-4FAC-952F-C65DBCE8FDC6}" type="pres">
      <dgm:prSet presAssocID="{B7CA9CC2-7964-40A9-BA83-ABBA43D0A504}" presName="connectorText" presStyleLbl="sibTrans2D1" presStyleIdx="1" presStyleCnt="3"/>
      <dgm:spPr/>
    </dgm:pt>
    <dgm:pt modelId="{0BB3BD3C-3C92-4D01-83A2-7D0FBD68DEDE}" type="pres">
      <dgm:prSet presAssocID="{DCE72271-44F5-4623-9486-A0544F0D6F0B}" presName="node" presStyleLbl="node1" presStyleIdx="2" presStyleCnt="4">
        <dgm:presLayoutVars>
          <dgm:bulletEnabled val="1"/>
        </dgm:presLayoutVars>
      </dgm:prSet>
      <dgm:spPr/>
    </dgm:pt>
    <dgm:pt modelId="{BEBE7B00-146D-44EB-ADBB-7A30ADCF4C86}" type="pres">
      <dgm:prSet presAssocID="{64E8B4E7-D91A-4006-9C7F-427922D0D9C5}" presName="sibTrans" presStyleLbl="sibTrans2D1" presStyleIdx="2" presStyleCnt="3"/>
      <dgm:spPr/>
    </dgm:pt>
    <dgm:pt modelId="{E6C8FBF6-7E59-4DD1-B49C-0C42154E4E0A}" type="pres">
      <dgm:prSet presAssocID="{64E8B4E7-D91A-4006-9C7F-427922D0D9C5}" presName="connectorText" presStyleLbl="sibTrans2D1" presStyleIdx="2" presStyleCnt="3"/>
      <dgm:spPr/>
    </dgm:pt>
    <dgm:pt modelId="{6E36ED51-EE16-475C-A4AE-D3583DF14D70}" type="pres">
      <dgm:prSet presAssocID="{7649C36B-0A24-4687-BAA4-DE85327F4784}" presName="node" presStyleLbl="node1" presStyleIdx="3" presStyleCnt="4">
        <dgm:presLayoutVars>
          <dgm:bulletEnabled val="1"/>
        </dgm:presLayoutVars>
      </dgm:prSet>
      <dgm:spPr/>
    </dgm:pt>
  </dgm:ptLst>
  <dgm:cxnLst>
    <dgm:cxn modelId="{E594EA17-A306-49F7-90B5-2D1DE12BF382}" srcId="{B40F7FF4-3D79-41E0-9B47-7C5FA2452A00}" destId="{1247AE8E-4DC0-4B80-B420-A6C4DCE8E65A}" srcOrd="1" destOrd="0" parTransId="{4E4A3FC2-1DEE-4990-BA51-BA79216F1A07}" sibTransId="{B7CA9CC2-7964-40A9-BA83-ABBA43D0A504}"/>
    <dgm:cxn modelId="{1210D21E-A81D-4A13-9016-B83E79319642}" type="presOf" srcId="{B40F7FF4-3D79-41E0-9B47-7C5FA2452A00}" destId="{1E300FD8-DFF7-4647-ACD0-7DE30F50A974}" srcOrd="0" destOrd="0" presId="urn:microsoft.com/office/officeart/2005/8/layout/process1"/>
    <dgm:cxn modelId="{F759872B-92C3-4D18-80CC-009DB6602DDF}" type="presOf" srcId="{1247AE8E-4DC0-4B80-B420-A6C4DCE8E65A}" destId="{2F1D076F-25F6-4B8C-B9A0-0864695136D8}" srcOrd="0" destOrd="0" presId="urn:microsoft.com/office/officeart/2005/8/layout/process1"/>
    <dgm:cxn modelId="{8E1C9980-25B0-4496-87BA-215D44FF0225}" type="presOf" srcId="{64E8B4E7-D91A-4006-9C7F-427922D0D9C5}" destId="{BEBE7B00-146D-44EB-ADBB-7A30ADCF4C86}" srcOrd="0" destOrd="0" presId="urn:microsoft.com/office/officeart/2005/8/layout/process1"/>
    <dgm:cxn modelId="{75A05387-C0A0-4B96-BCF9-F4B0849C4AC7}" srcId="{B40F7FF4-3D79-41E0-9B47-7C5FA2452A00}" destId="{91FA6FC8-062F-4927-A716-78D47967D9AA}" srcOrd="0" destOrd="0" parTransId="{120845A9-27A9-45F6-9B18-F33041A790A6}" sibTransId="{674EA75A-E399-4F3A-A3F6-8314DBAEF832}"/>
    <dgm:cxn modelId="{79C17088-B573-4D62-9948-E28DA531329C}" type="presOf" srcId="{674EA75A-E399-4F3A-A3F6-8314DBAEF832}" destId="{AE4C0CCF-EE45-415A-811D-672BE63009E2}" srcOrd="0" destOrd="0" presId="urn:microsoft.com/office/officeart/2005/8/layout/process1"/>
    <dgm:cxn modelId="{DC753197-5B2B-4373-887D-746D83880077}" type="presOf" srcId="{64E8B4E7-D91A-4006-9C7F-427922D0D9C5}" destId="{E6C8FBF6-7E59-4DD1-B49C-0C42154E4E0A}" srcOrd="1" destOrd="0" presId="urn:microsoft.com/office/officeart/2005/8/layout/process1"/>
    <dgm:cxn modelId="{BC174897-A04C-4126-B847-1E7D04160405}" srcId="{B40F7FF4-3D79-41E0-9B47-7C5FA2452A00}" destId="{DCE72271-44F5-4623-9486-A0544F0D6F0B}" srcOrd="2" destOrd="0" parTransId="{EB93B32E-FEB7-4480-9FF1-A0DE5C8D16DD}" sibTransId="{64E8B4E7-D91A-4006-9C7F-427922D0D9C5}"/>
    <dgm:cxn modelId="{C396B1AD-3E4F-4EB1-9BEE-9C07E2B68C5C}" type="presOf" srcId="{91FA6FC8-062F-4927-A716-78D47967D9AA}" destId="{1FBDF588-32F5-427B-9A56-BE88AD6D2C62}" srcOrd="0" destOrd="0" presId="urn:microsoft.com/office/officeart/2005/8/layout/process1"/>
    <dgm:cxn modelId="{53B253B3-4690-4DE6-BE77-92DD75308D16}" type="presOf" srcId="{7649C36B-0A24-4687-BAA4-DE85327F4784}" destId="{6E36ED51-EE16-475C-A4AE-D3583DF14D70}" srcOrd="0" destOrd="0" presId="urn:microsoft.com/office/officeart/2005/8/layout/process1"/>
    <dgm:cxn modelId="{AD5C1BBC-1A21-488F-82C5-BF76811B3469}" type="presOf" srcId="{B7CA9CC2-7964-40A9-BA83-ABBA43D0A504}" destId="{FE27AAA8-2ECA-4FAC-952F-C65DBCE8FDC6}" srcOrd="1" destOrd="0" presId="urn:microsoft.com/office/officeart/2005/8/layout/process1"/>
    <dgm:cxn modelId="{989206C7-B170-454D-9D45-92AFC12BF742}" srcId="{B40F7FF4-3D79-41E0-9B47-7C5FA2452A00}" destId="{7649C36B-0A24-4687-BAA4-DE85327F4784}" srcOrd="3" destOrd="0" parTransId="{8CD1A487-B96E-4069-AA22-FF8AA7DD2A6F}" sibTransId="{67AEF5EA-8B0A-45F9-96FA-D09F13E6B308}"/>
    <dgm:cxn modelId="{4EDEA3DE-083A-4EA0-AC03-82FCE3A53727}" type="presOf" srcId="{DCE72271-44F5-4623-9486-A0544F0D6F0B}" destId="{0BB3BD3C-3C92-4D01-83A2-7D0FBD68DEDE}" srcOrd="0" destOrd="0" presId="urn:microsoft.com/office/officeart/2005/8/layout/process1"/>
    <dgm:cxn modelId="{41E7C7E9-9558-4276-9906-9B71FD8E110E}" type="presOf" srcId="{674EA75A-E399-4F3A-A3F6-8314DBAEF832}" destId="{E0ACED4E-068C-400B-AA1A-4675FD2DA294}" srcOrd="1" destOrd="0" presId="urn:microsoft.com/office/officeart/2005/8/layout/process1"/>
    <dgm:cxn modelId="{4A5AD9FA-A232-4C4D-AC7E-68D1D10E3B3B}" type="presOf" srcId="{B7CA9CC2-7964-40A9-BA83-ABBA43D0A504}" destId="{92C3EDD7-5671-4A2C-A266-92347FB1AD8B}" srcOrd="0" destOrd="0" presId="urn:microsoft.com/office/officeart/2005/8/layout/process1"/>
    <dgm:cxn modelId="{35CA284D-8CF4-47DB-8FEA-F1754B12D1CD}" type="presParOf" srcId="{1E300FD8-DFF7-4647-ACD0-7DE30F50A974}" destId="{1FBDF588-32F5-427B-9A56-BE88AD6D2C62}" srcOrd="0" destOrd="0" presId="urn:microsoft.com/office/officeart/2005/8/layout/process1"/>
    <dgm:cxn modelId="{697B1E16-65B7-4FDF-A734-BB9F8024DB91}" type="presParOf" srcId="{1E300FD8-DFF7-4647-ACD0-7DE30F50A974}" destId="{AE4C0CCF-EE45-415A-811D-672BE63009E2}" srcOrd="1" destOrd="0" presId="urn:microsoft.com/office/officeart/2005/8/layout/process1"/>
    <dgm:cxn modelId="{77E334FF-56A9-4A24-91E5-784855AFB8BD}" type="presParOf" srcId="{AE4C0CCF-EE45-415A-811D-672BE63009E2}" destId="{E0ACED4E-068C-400B-AA1A-4675FD2DA294}" srcOrd="0" destOrd="0" presId="urn:microsoft.com/office/officeart/2005/8/layout/process1"/>
    <dgm:cxn modelId="{96666575-BF55-4107-9DA7-D198872315B6}" type="presParOf" srcId="{1E300FD8-DFF7-4647-ACD0-7DE30F50A974}" destId="{2F1D076F-25F6-4B8C-B9A0-0864695136D8}" srcOrd="2" destOrd="0" presId="urn:microsoft.com/office/officeart/2005/8/layout/process1"/>
    <dgm:cxn modelId="{14147271-6354-4912-ABB6-E94E1C9F82FB}" type="presParOf" srcId="{1E300FD8-DFF7-4647-ACD0-7DE30F50A974}" destId="{92C3EDD7-5671-4A2C-A266-92347FB1AD8B}" srcOrd="3" destOrd="0" presId="urn:microsoft.com/office/officeart/2005/8/layout/process1"/>
    <dgm:cxn modelId="{CBD2E4B6-67D1-4FEE-8757-9EEEB08343E1}" type="presParOf" srcId="{92C3EDD7-5671-4A2C-A266-92347FB1AD8B}" destId="{FE27AAA8-2ECA-4FAC-952F-C65DBCE8FDC6}" srcOrd="0" destOrd="0" presId="urn:microsoft.com/office/officeart/2005/8/layout/process1"/>
    <dgm:cxn modelId="{A4E6432B-2B91-45EB-87BB-13766B28C894}" type="presParOf" srcId="{1E300FD8-DFF7-4647-ACD0-7DE30F50A974}" destId="{0BB3BD3C-3C92-4D01-83A2-7D0FBD68DEDE}" srcOrd="4" destOrd="0" presId="urn:microsoft.com/office/officeart/2005/8/layout/process1"/>
    <dgm:cxn modelId="{9C0F65E5-8CCD-4851-8026-8853C1D79456}" type="presParOf" srcId="{1E300FD8-DFF7-4647-ACD0-7DE30F50A974}" destId="{BEBE7B00-146D-44EB-ADBB-7A30ADCF4C86}" srcOrd="5" destOrd="0" presId="urn:microsoft.com/office/officeart/2005/8/layout/process1"/>
    <dgm:cxn modelId="{8EE4AF8F-9988-4289-89F7-F2DC1B4473F4}" type="presParOf" srcId="{BEBE7B00-146D-44EB-ADBB-7A30ADCF4C86}" destId="{E6C8FBF6-7E59-4DD1-B49C-0C42154E4E0A}" srcOrd="0" destOrd="0" presId="urn:microsoft.com/office/officeart/2005/8/layout/process1"/>
    <dgm:cxn modelId="{80C79A3A-2F8D-438E-8FFE-5447ABEBCA17}" type="presParOf" srcId="{1E300FD8-DFF7-4647-ACD0-7DE30F50A974}" destId="{6E36ED51-EE16-475C-A4AE-D3583DF14D7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2AFA0C-BEEC-43A6-B617-906F177F7B7A}"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ES"/>
        </a:p>
      </dgm:t>
    </dgm:pt>
    <dgm:pt modelId="{C374C91F-2790-4384-BE94-63DE6BB14507}">
      <dgm:prSet phldr="0"/>
      <dgm:spPr/>
      <dgm:t>
        <a:bodyPr/>
        <a:lstStyle/>
        <a:p>
          <a:pPr algn="l" rtl="0">
            <a:lnSpc>
              <a:spcPct val="90000"/>
            </a:lnSpc>
          </a:pPr>
          <a:r>
            <a:rPr lang="es-EC" dirty="0">
              <a:solidFill>
                <a:schemeClr val="tx1"/>
              </a:solidFill>
              <a:latin typeface="Times New Roman" panose="02020603050405020304" pitchFamily="18" charset="0"/>
              <a:cs typeface="Times New Roman" panose="02020603050405020304" pitchFamily="18" charset="0"/>
            </a:rPr>
            <a:t>Se recomienda a los diferentes almacenes de calzado utilizar estrategias de marketing olfativo que les permita conectar con sus consumidores, tomando en cuenta que el cliente actual busca mantener una relación estrecha con las marcas de su preferencia.</a:t>
          </a:r>
        </a:p>
      </dgm:t>
    </dgm:pt>
    <dgm:pt modelId="{022EE4C2-1FB4-4CD3-8142-B1F2817D391E}" type="parTrans" cxnId="{5E8CF801-ACD6-461D-A1B9-4D02939D287C}">
      <dgm:prSet/>
      <dgm:spPr/>
      <dgm:t>
        <a:bodyPr/>
        <a:lstStyle/>
        <a:p>
          <a:endParaRPr lang="es-EC">
            <a:latin typeface="Times New Roman" panose="02020603050405020304" pitchFamily="18" charset="0"/>
            <a:cs typeface="Times New Roman" panose="02020603050405020304" pitchFamily="18" charset="0"/>
          </a:endParaRPr>
        </a:p>
      </dgm:t>
    </dgm:pt>
    <dgm:pt modelId="{AA331BB6-3863-48CB-B4DC-9D620C460862}" type="sibTrans" cxnId="{5E8CF801-ACD6-461D-A1B9-4D02939D287C}">
      <dgm:prSet/>
      <dgm:spPr/>
      <dgm:t>
        <a:bodyPr/>
        <a:lstStyle/>
        <a:p>
          <a:endParaRPr lang="es-EC">
            <a:latin typeface="Times New Roman" panose="02020603050405020304" pitchFamily="18" charset="0"/>
            <a:cs typeface="Times New Roman" panose="02020603050405020304" pitchFamily="18" charset="0"/>
          </a:endParaRPr>
        </a:p>
      </dgm:t>
    </dgm:pt>
    <dgm:pt modelId="{58A06EEE-23C3-422E-8DC0-940608F1C1CD}">
      <dgm:prSet phldr="0"/>
      <dgm:spPr/>
      <dgm:t>
        <a:bodyPr/>
        <a:lstStyle/>
        <a:p>
          <a:pPr algn="l" rtl="0">
            <a:lnSpc>
              <a:spcPct val="90000"/>
            </a:lnSpc>
          </a:pPr>
          <a:r>
            <a:rPr lang="es-EC" dirty="0">
              <a:solidFill>
                <a:schemeClr val="tx1"/>
              </a:solidFill>
              <a:latin typeface="Times New Roman" panose="02020603050405020304" pitchFamily="18" charset="0"/>
              <a:cs typeface="Times New Roman" panose="02020603050405020304" pitchFamily="18" charset="0"/>
            </a:rPr>
            <a:t>El marketing olfativo es una estrategia en la que no se utiliza un solo tipo de aroma en el punto de venta, más bien los establecimientos deben involucrar su odotipo en el proceso de compra que atraviesan los consumidores.</a:t>
          </a:r>
          <a:endParaRPr lang="es-ES" dirty="0">
            <a:solidFill>
              <a:schemeClr val="tx1"/>
            </a:solidFill>
            <a:latin typeface="Times New Roman" panose="02020603050405020304" pitchFamily="18" charset="0"/>
            <a:cs typeface="Times New Roman" panose="02020603050405020304" pitchFamily="18" charset="0"/>
          </a:endParaRPr>
        </a:p>
      </dgm:t>
    </dgm:pt>
    <dgm:pt modelId="{1576F683-59D3-4746-A784-4702162063F2}" type="parTrans" cxnId="{C7893A3C-564C-49D1-BFDF-A5E051BC9559}">
      <dgm:prSet/>
      <dgm:spPr/>
      <dgm:t>
        <a:bodyPr/>
        <a:lstStyle/>
        <a:p>
          <a:endParaRPr lang="es-EC">
            <a:latin typeface="Times New Roman" panose="02020603050405020304" pitchFamily="18" charset="0"/>
            <a:cs typeface="Times New Roman" panose="02020603050405020304" pitchFamily="18" charset="0"/>
          </a:endParaRPr>
        </a:p>
      </dgm:t>
    </dgm:pt>
    <dgm:pt modelId="{E2C91833-9451-4889-A730-316B32A56592}" type="sibTrans" cxnId="{C7893A3C-564C-49D1-BFDF-A5E051BC9559}">
      <dgm:prSet/>
      <dgm:spPr/>
      <dgm:t>
        <a:bodyPr/>
        <a:lstStyle/>
        <a:p>
          <a:endParaRPr lang="es-EC">
            <a:latin typeface="Times New Roman" panose="02020603050405020304" pitchFamily="18" charset="0"/>
            <a:cs typeface="Times New Roman" panose="02020603050405020304" pitchFamily="18" charset="0"/>
          </a:endParaRPr>
        </a:p>
      </dgm:t>
    </dgm:pt>
    <dgm:pt modelId="{798FDB5B-F0D2-4FC0-A36F-C5D4E07F06BA}">
      <dgm:prSet phldr="0"/>
      <dgm:spPr/>
      <dgm:t>
        <a:bodyPr/>
        <a:lstStyle/>
        <a:p>
          <a:pPr algn="l" rtl="0">
            <a:lnSpc>
              <a:spcPct val="90000"/>
            </a:lnSpc>
          </a:pPr>
          <a:r>
            <a:rPr lang="es-EC" dirty="0">
              <a:solidFill>
                <a:schemeClr val="tx1"/>
              </a:solidFill>
              <a:latin typeface="Times New Roman" panose="02020603050405020304" pitchFamily="18" charset="0"/>
              <a:cs typeface="Times New Roman" panose="02020603050405020304" pitchFamily="18" charset="0"/>
            </a:rPr>
            <a:t>Se sugiere que las empresas busquen crear un odotipo, que despierte los sentidos del consumidor y conecte directamente este aroma con la marca, los olores y aromas también hablan de personalidad de marca y contribuyen a su diferenciación.</a:t>
          </a:r>
          <a:endParaRPr lang="es-ES" dirty="0">
            <a:solidFill>
              <a:schemeClr val="tx1"/>
            </a:solidFill>
            <a:latin typeface="Times New Roman" panose="02020603050405020304" pitchFamily="18" charset="0"/>
            <a:cs typeface="Times New Roman" panose="02020603050405020304" pitchFamily="18" charset="0"/>
          </a:endParaRPr>
        </a:p>
      </dgm:t>
    </dgm:pt>
    <dgm:pt modelId="{07B08706-6336-4DC2-85E5-08FA562D13B6}" type="parTrans" cxnId="{DC0F5EBA-30B1-4E3E-A34F-DACEB76F4C97}">
      <dgm:prSet/>
      <dgm:spPr/>
      <dgm:t>
        <a:bodyPr/>
        <a:lstStyle/>
        <a:p>
          <a:endParaRPr lang="es-EC">
            <a:latin typeface="Times New Roman" panose="02020603050405020304" pitchFamily="18" charset="0"/>
            <a:cs typeface="Times New Roman" panose="02020603050405020304" pitchFamily="18" charset="0"/>
          </a:endParaRPr>
        </a:p>
      </dgm:t>
    </dgm:pt>
    <dgm:pt modelId="{525C63C8-9F74-46DC-89EE-683A4EB2784C}" type="sibTrans" cxnId="{DC0F5EBA-30B1-4E3E-A34F-DACEB76F4C97}">
      <dgm:prSet/>
      <dgm:spPr/>
      <dgm:t>
        <a:bodyPr/>
        <a:lstStyle/>
        <a:p>
          <a:endParaRPr lang="es-EC">
            <a:latin typeface="Times New Roman" panose="02020603050405020304" pitchFamily="18" charset="0"/>
            <a:cs typeface="Times New Roman" panose="02020603050405020304" pitchFamily="18" charset="0"/>
          </a:endParaRPr>
        </a:p>
      </dgm:t>
    </dgm:pt>
    <dgm:pt modelId="{8773CEAD-CFC1-485D-BF07-BCD5E57BF4A7}">
      <dgm:prSet phldr="0"/>
      <dgm:spPr/>
      <dgm:t>
        <a:bodyPr/>
        <a:lstStyle/>
        <a:p>
          <a:pPr algn="l">
            <a:lnSpc>
              <a:spcPct val="90000"/>
            </a:lnSpc>
          </a:pPr>
          <a:r>
            <a:rPr lang="es-EC" dirty="0">
              <a:solidFill>
                <a:schemeClr val="tx1"/>
              </a:solidFill>
              <a:latin typeface="Times New Roman" panose="02020603050405020304" pitchFamily="18" charset="0"/>
              <a:cs typeface="Times New Roman" panose="02020603050405020304" pitchFamily="18" charset="0"/>
            </a:rPr>
            <a:t>Bajo el contexto de la pandemia se recomienda considerar la nueva realidad en la que está inmersa la ciudadanía y adaptarse, considerando las nuevas necesidades de los clientes, sus preocupaciones y hábitos, también las preferencias y percepciones recientes que tengan sobre los aromas en los puntos de venta. </a:t>
          </a:r>
          <a:endParaRPr lang="es-ES" dirty="0">
            <a:solidFill>
              <a:schemeClr val="tx1"/>
            </a:solidFill>
            <a:latin typeface="Times New Roman" panose="02020603050405020304" pitchFamily="18" charset="0"/>
            <a:cs typeface="Times New Roman" panose="02020603050405020304" pitchFamily="18" charset="0"/>
          </a:endParaRPr>
        </a:p>
      </dgm:t>
    </dgm:pt>
    <dgm:pt modelId="{FADD58AB-8CB8-4822-BF33-AFD76B5B07C5}" type="parTrans" cxnId="{865CBD33-2109-47DE-A8A5-25D5C232F6B3}">
      <dgm:prSet/>
      <dgm:spPr/>
      <dgm:t>
        <a:bodyPr/>
        <a:lstStyle/>
        <a:p>
          <a:endParaRPr lang="es-EC">
            <a:latin typeface="Times New Roman" panose="02020603050405020304" pitchFamily="18" charset="0"/>
            <a:cs typeface="Times New Roman" panose="02020603050405020304" pitchFamily="18" charset="0"/>
          </a:endParaRPr>
        </a:p>
      </dgm:t>
    </dgm:pt>
    <dgm:pt modelId="{E49B65B0-5635-453D-A477-AAC1408AC96E}" type="sibTrans" cxnId="{865CBD33-2109-47DE-A8A5-25D5C232F6B3}">
      <dgm:prSet/>
      <dgm:spPr/>
      <dgm:t>
        <a:bodyPr/>
        <a:lstStyle/>
        <a:p>
          <a:endParaRPr lang="es-EC">
            <a:latin typeface="Times New Roman" panose="02020603050405020304" pitchFamily="18" charset="0"/>
            <a:cs typeface="Times New Roman" panose="02020603050405020304" pitchFamily="18" charset="0"/>
          </a:endParaRPr>
        </a:p>
      </dgm:t>
    </dgm:pt>
    <dgm:pt modelId="{86F8EE07-C41A-4BF7-8AEE-C187D629F600}" type="pres">
      <dgm:prSet presAssocID="{E32AFA0C-BEEC-43A6-B617-906F177F7B7A}" presName="diagram" presStyleCnt="0">
        <dgm:presLayoutVars>
          <dgm:dir/>
          <dgm:resizeHandles val="exact"/>
        </dgm:presLayoutVars>
      </dgm:prSet>
      <dgm:spPr/>
    </dgm:pt>
    <dgm:pt modelId="{98BA5F08-0CC6-4568-948D-B9C4D5DEB3AE}" type="pres">
      <dgm:prSet presAssocID="{C374C91F-2790-4384-BE94-63DE6BB14507}" presName="node" presStyleLbl="node1" presStyleIdx="0" presStyleCnt="4" custScaleY="59018">
        <dgm:presLayoutVars>
          <dgm:bulletEnabled val="1"/>
        </dgm:presLayoutVars>
      </dgm:prSet>
      <dgm:spPr/>
    </dgm:pt>
    <dgm:pt modelId="{11015628-DDE5-43C6-AA11-436EA6C962B8}" type="pres">
      <dgm:prSet presAssocID="{AA331BB6-3863-48CB-B4DC-9D620C460862}" presName="sibTrans" presStyleCnt="0"/>
      <dgm:spPr/>
    </dgm:pt>
    <dgm:pt modelId="{07F5963C-EC44-4807-9DF9-BAFECAC3F4F2}" type="pres">
      <dgm:prSet presAssocID="{58A06EEE-23C3-422E-8DC0-940608F1C1CD}" presName="node" presStyleLbl="node1" presStyleIdx="1" presStyleCnt="4" custScaleY="55875">
        <dgm:presLayoutVars>
          <dgm:bulletEnabled val="1"/>
        </dgm:presLayoutVars>
      </dgm:prSet>
      <dgm:spPr/>
    </dgm:pt>
    <dgm:pt modelId="{F55BC5A4-5D72-41FF-8F9E-32971347709F}" type="pres">
      <dgm:prSet presAssocID="{E2C91833-9451-4889-A730-316B32A56592}" presName="sibTrans" presStyleCnt="0"/>
      <dgm:spPr/>
    </dgm:pt>
    <dgm:pt modelId="{403D0D6D-82C4-429C-AE3A-9A7B75C466CD}" type="pres">
      <dgm:prSet presAssocID="{798FDB5B-F0D2-4FC0-A36F-C5D4E07F06BA}" presName="node" presStyleLbl="node1" presStyleIdx="2" presStyleCnt="4" custScaleY="60140">
        <dgm:presLayoutVars>
          <dgm:bulletEnabled val="1"/>
        </dgm:presLayoutVars>
      </dgm:prSet>
      <dgm:spPr/>
    </dgm:pt>
    <dgm:pt modelId="{53B16938-2C3D-43B3-8DDA-38678EB03762}" type="pres">
      <dgm:prSet presAssocID="{525C63C8-9F74-46DC-89EE-683A4EB2784C}" presName="sibTrans" presStyleCnt="0"/>
      <dgm:spPr/>
    </dgm:pt>
    <dgm:pt modelId="{F5B70726-9337-4402-B44B-71D499EDA045}" type="pres">
      <dgm:prSet presAssocID="{8773CEAD-CFC1-485D-BF07-BCD5E57BF4A7}" presName="node" presStyleLbl="node1" presStyleIdx="3" presStyleCnt="4" custScaleY="59092">
        <dgm:presLayoutVars>
          <dgm:bulletEnabled val="1"/>
        </dgm:presLayoutVars>
      </dgm:prSet>
      <dgm:spPr/>
    </dgm:pt>
  </dgm:ptLst>
  <dgm:cxnLst>
    <dgm:cxn modelId="{5E8CF801-ACD6-461D-A1B9-4D02939D287C}" srcId="{E32AFA0C-BEEC-43A6-B617-906F177F7B7A}" destId="{C374C91F-2790-4384-BE94-63DE6BB14507}" srcOrd="0" destOrd="0" parTransId="{022EE4C2-1FB4-4CD3-8142-B1F2817D391E}" sibTransId="{AA331BB6-3863-48CB-B4DC-9D620C460862}"/>
    <dgm:cxn modelId="{2B765C20-DB84-4050-81FA-4061B2668416}" type="presOf" srcId="{798FDB5B-F0D2-4FC0-A36F-C5D4E07F06BA}" destId="{403D0D6D-82C4-429C-AE3A-9A7B75C466CD}" srcOrd="0" destOrd="0" presId="urn:microsoft.com/office/officeart/2005/8/layout/default"/>
    <dgm:cxn modelId="{31030729-076C-4400-BC72-F8F9069B0BC9}" type="presOf" srcId="{8773CEAD-CFC1-485D-BF07-BCD5E57BF4A7}" destId="{F5B70726-9337-4402-B44B-71D499EDA045}" srcOrd="0" destOrd="0" presId="urn:microsoft.com/office/officeart/2005/8/layout/default"/>
    <dgm:cxn modelId="{865CBD33-2109-47DE-A8A5-25D5C232F6B3}" srcId="{E32AFA0C-BEEC-43A6-B617-906F177F7B7A}" destId="{8773CEAD-CFC1-485D-BF07-BCD5E57BF4A7}" srcOrd="3" destOrd="0" parTransId="{FADD58AB-8CB8-4822-BF33-AFD76B5B07C5}" sibTransId="{E49B65B0-5635-453D-A477-AAC1408AC96E}"/>
    <dgm:cxn modelId="{C7893A3C-564C-49D1-BFDF-A5E051BC9559}" srcId="{E32AFA0C-BEEC-43A6-B617-906F177F7B7A}" destId="{58A06EEE-23C3-422E-8DC0-940608F1C1CD}" srcOrd="1" destOrd="0" parTransId="{1576F683-59D3-4746-A784-4702162063F2}" sibTransId="{E2C91833-9451-4889-A730-316B32A56592}"/>
    <dgm:cxn modelId="{9EA43089-8499-4C26-BEA1-8324C25CE6EE}" type="presOf" srcId="{C374C91F-2790-4384-BE94-63DE6BB14507}" destId="{98BA5F08-0CC6-4568-948D-B9C4D5DEB3AE}" srcOrd="0" destOrd="0" presId="urn:microsoft.com/office/officeart/2005/8/layout/default"/>
    <dgm:cxn modelId="{51325D9D-0B26-48B0-9175-8415153D810E}" type="presOf" srcId="{58A06EEE-23C3-422E-8DC0-940608F1C1CD}" destId="{07F5963C-EC44-4807-9DF9-BAFECAC3F4F2}" srcOrd="0" destOrd="0" presId="urn:microsoft.com/office/officeart/2005/8/layout/default"/>
    <dgm:cxn modelId="{DC0F5EBA-30B1-4E3E-A34F-DACEB76F4C97}" srcId="{E32AFA0C-BEEC-43A6-B617-906F177F7B7A}" destId="{798FDB5B-F0D2-4FC0-A36F-C5D4E07F06BA}" srcOrd="2" destOrd="0" parTransId="{07B08706-6336-4DC2-85E5-08FA562D13B6}" sibTransId="{525C63C8-9F74-46DC-89EE-683A4EB2784C}"/>
    <dgm:cxn modelId="{E720A8BA-365E-44C7-9FD3-68E42AB857EA}" type="presOf" srcId="{E32AFA0C-BEEC-43A6-B617-906F177F7B7A}" destId="{86F8EE07-C41A-4BF7-8AEE-C187D629F600}" srcOrd="0" destOrd="0" presId="urn:microsoft.com/office/officeart/2005/8/layout/default"/>
    <dgm:cxn modelId="{EA494CAE-2E93-4724-988C-0F04448165CB}" type="presParOf" srcId="{86F8EE07-C41A-4BF7-8AEE-C187D629F600}" destId="{98BA5F08-0CC6-4568-948D-B9C4D5DEB3AE}" srcOrd="0" destOrd="0" presId="urn:microsoft.com/office/officeart/2005/8/layout/default"/>
    <dgm:cxn modelId="{66717B31-DFB9-4F61-B86E-DD9B4CC7E4E6}" type="presParOf" srcId="{86F8EE07-C41A-4BF7-8AEE-C187D629F600}" destId="{11015628-DDE5-43C6-AA11-436EA6C962B8}" srcOrd="1" destOrd="0" presId="urn:microsoft.com/office/officeart/2005/8/layout/default"/>
    <dgm:cxn modelId="{68D1B36D-F797-48F7-BF40-322CA44D59EC}" type="presParOf" srcId="{86F8EE07-C41A-4BF7-8AEE-C187D629F600}" destId="{07F5963C-EC44-4807-9DF9-BAFECAC3F4F2}" srcOrd="2" destOrd="0" presId="urn:microsoft.com/office/officeart/2005/8/layout/default"/>
    <dgm:cxn modelId="{BF847841-AB49-4429-9EFC-ABB056FA4B63}" type="presParOf" srcId="{86F8EE07-C41A-4BF7-8AEE-C187D629F600}" destId="{F55BC5A4-5D72-41FF-8F9E-32971347709F}" srcOrd="3" destOrd="0" presId="urn:microsoft.com/office/officeart/2005/8/layout/default"/>
    <dgm:cxn modelId="{1B5A461C-3B32-4DB1-81E5-9AC4C6CC8542}" type="presParOf" srcId="{86F8EE07-C41A-4BF7-8AEE-C187D629F600}" destId="{403D0D6D-82C4-429C-AE3A-9A7B75C466CD}" srcOrd="4" destOrd="0" presId="urn:microsoft.com/office/officeart/2005/8/layout/default"/>
    <dgm:cxn modelId="{5627E1A3-84C1-4810-A9D4-D90FEC31F4A5}" type="presParOf" srcId="{86F8EE07-C41A-4BF7-8AEE-C187D629F600}" destId="{53B16938-2C3D-43B3-8DDA-38678EB03762}" srcOrd="5" destOrd="0" presId="urn:microsoft.com/office/officeart/2005/8/layout/default"/>
    <dgm:cxn modelId="{F49DCFED-047C-45C0-9BE3-A15F4AD1CB83}" type="presParOf" srcId="{86F8EE07-C41A-4BF7-8AEE-C187D629F600}" destId="{F5B70726-9337-4402-B44B-71D499EDA04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3A65BD-5CC9-4F61-AC18-F46CA6A388EA}" type="doc">
      <dgm:prSet loTypeId="urn:microsoft.com/office/officeart/2005/8/layout/hChevron3" loCatId="process" qsTypeId="urn:microsoft.com/office/officeart/2005/8/quickstyle/simple1" qsCatId="simple" csTypeId="urn:microsoft.com/office/officeart/2005/8/colors/colorful4" csCatId="colorful" phldr="1"/>
      <dgm:spPr/>
    </dgm:pt>
    <dgm:pt modelId="{0315A7EB-0D2B-41B6-AF36-C95A9911BCDC}">
      <dgm:prSet phldr="0"/>
      <dgm:spPr/>
      <dgm:t>
        <a:bodyPr/>
        <a:lstStyle/>
        <a:p>
          <a:pPr algn="l" rtl="0">
            <a:lnSpc>
              <a:spcPct val="90000"/>
            </a:lnSpc>
          </a:pPr>
          <a:r>
            <a:rPr lang="es-EC" dirty="0">
              <a:solidFill>
                <a:schemeClr val="tx1"/>
              </a:solidFill>
              <a:latin typeface="Times New Roman" panose="02020603050405020304" pitchFamily="18" charset="0"/>
              <a:cs typeface="Times New Roman" panose="02020603050405020304" pitchFamily="18" charset="0"/>
            </a:rPr>
            <a:t>En otras investigaciones resultaría importante confirmar o cuestionar las hipótesis propuestas, además de profundizar en los diferentes tipos de calzado y tiendas especializadas considerando que el odotipo y consumidor presentan diferentes características. </a:t>
          </a:r>
          <a:endParaRPr lang="es-ES" dirty="0">
            <a:solidFill>
              <a:schemeClr val="tx1"/>
            </a:solidFill>
            <a:latin typeface="Times New Roman" panose="02020603050405020304" pitchFamily="18" charset="0"/>
            <a:cs typeface="Times New Roman" panose="02020603050405020304" pitchFamily="18" charset="0"/>
          </a:endParaRPr>
        </a:p>
      </dgm:t>
    </dgm:pt>
    <dgm:pt modelId="{A1FD9D32-D190-4576-878D-8BC79F803F6A}" type="parTrans" cxnId="{39342CBC-5CD2-4582-9472-C63DDB0C55B8}">
      <dgm:prSet/>
      <dgm:spPr/>
      <dgm:t>
        <a:bodyPr/>
        <a:lstStyle/>
        <a:p>
          <a:endParaRPr lang="es-EC">
            <a:latin typeface="Times New Roman" panose="02020603050405020304" pitchFamily="18" charset="0"/>
            <a:cs typeface="Times New Roman" panose="02020603050405020304" pitchFamily="18" charset="0"/>
          </a:endParaRPr>
        </a:p>
      </dgm:t>
    </dgm:pt>
    <dgm:pt modelId="{37C075FD-7031-411B-BE45-92799E3E9C1B}" type="sibTrans" cxnId="{39342CBC-5CD2-4582-9472-C63DDB0C55B8}">
      <dgm:prSet/>
      <dgm:spPr/>
      <dgm:t>
        <a:bodyPr/>
        <a:lstStyle/>
        <a:p>
          <a:endParaRPr lang="es-EC">
            <a:latin typeface="Times New Roman" panose="02020603050405020304" pitchFamily="18" charset="0"/>
            <a:cs typeface="Times New Roman" panose="02020603050405020304" pitchFamily="18" charset="0"/>
          </a:endParaRPr>
        </a:p>
      </dgm:t>
    </dgm:pt>
    <dgm:pt modelId="{0AA537A9-0A1D-4FB7-BB49-F552FD80A222}">
      <dgm:prSet phldr="0"/>
      <dgm:spPr/>
      <dgm:t>
        <a:bodyPr/>
        <a:lstStyle/>
        <a:p>
          <a:pPr algn="l" rtl="0">
            <a:lnSpc>
              <a:spcPct val="90000"/>
            </a:lnSpc>
          </a:pPr>
          <a:r>
            <a:rPr lang="es-EC" dirty="0">
              <a:solidFill>
                <a:schemeClr val="tx1"/>
              </a:solidFill>
              <a:latin typeface="Times New Roman" panose="02020603050405020304" pitchFamily="18" charset="0"/>
              <a:cs typeface="Times New Roman" panose="02020603050405020304" pitchFamily="18" charset="0"/>
            </a:rPr>
            <a:t>Para investigaciones venideras se sugiere estudiar, cómo el comercio electrónico ha cambiado la utilización de aromas en almacenes y de forma presencial, actualizar las estrategias para la aplicación de Marketing Olfativo en tiendas online y aterrizar estos resultados al contexto nacional. También se sugiere investigar los diferentes sectores de los servicios.</a:t>
          </a:r>
          <a:r>
            <a:rPr lang="es-ES" dirty="0">
              <a:solidFill>
                <a:schemeClr val="tx1"/>
              </a:solidFill>
              <a:latin typeface="Times New Roman" panose="02020603050405020304" pitchFamily="18" charset="0"/>
              <a:cs typeface="Times New Roman" panose="02020603050405020304" pitchFamily="18" charset="0"/>
            </a:rPr>
            <a:t> </a:t>
          </a:r>
        </a:p>
      </dgm:t>
    </dgm:pt>
    <dgm:pt modelId="{DBFA466E-C77E-4541-9B40-EB3920EE3827}" type="parTrans" cxnId="{4F26D19C-1505-45E4-BF5E-DAA605E4FC2C}">
      <dgm:prSet/>
      <dgm:spPr/>
      <dgm:t>
        <a:bodyPr/>
        <a:lstStyle/>
        <a:p>
          <a:endParaRPr lang="es-EC">
            <a:latin typeface="Times New Roman" panose="02020603050405020304" pitchFamily="18" charset="0"/>
            <a:cs typeface="Times New Roman" panose="02020603050405020304" pitchFamily="18" charset="0"/>
          </a:endParaRPr>
        </a:p>
      </dgm:t>
    </dgm:pt>
    <dgm:pt modelId="{050E3F3B-5B2D-42EC-AA36-7DAC9E1102F6}" type="sibTrans" cxnId="{4F26D19C-1505-45E4-BF5E-DAA605E4FC2C}">
      <dgm:prSet/>
      <dgm:spPr/>
      <dgm:t>
        <a:bodyPr/>
        <a:lstStyle/>
        <a:p>
          <a:endParaRPr lang="es-EC">
            <a:latin typeface="Times New Roman" panose="02020603050405020304" pitchFamily="18" charset="0"/>
            <a:cs typeface="Times New Roman" panose="02020603050405020304" pitchFamily="18" charset="0"/>
          </a:endParaRPr>
        </a:p>
      </dgm:t>
    </dgm:pt>
    <dgm:pt modelId="{D5D202D1-9F38-4E75-ADDA-7214D692D605}" type="pres">
      <dgm:prSet presAssocID="{A73A65BD-5CC9-4F61-AC18-F46CA6A388EA}" presName="Name0" presStyleCnt="0">
        <dgm:presLayoutVars>
          <dgm:dir/>
          <dgm:resizeHandles val="exact"/>
        </dgm:presLayoutVars>
      </dgm:prSet>
      <dgm:spPr/>
    </dgm:pt>
    <dgm:pt modelId="{16A0ADB8-3801-4A5C-9D1F-997C7895EA4D}" type="pres">
      <dgm:prSet presAssocID="{0315A7EB-0D2B-41B6-AF36-C95A9911BCDC}" presName="parTxOnly" presStyleLbl="node1" presStyleIdx="0" presStyleCnt="2">
        <dgm:presLayoutVars>
          <dgm:bulletEnabled val="1"/>
        </dgm:presLayoutVars>
      </dgm:prSet>
      <dgm:spPr/>
    </dgm:pt>
    <dgm:pt modelId="{EE763DC8-A7FC-444F-A046-722C9D85A992}" type="pres">
      <dgm:prSet presAssocID="{37C075FD-7031-411B-BE45-92799E3E9C1B}" presName="parSpace" presStyleCnt="0"/>
      <dgm:spPr/>
    </dgm:pt>
    <dgm:pt modelId="{C72A50D8-2861-43D7-B04C-562AF76E6089}" type="pres">
      <dgm:prSet presAssocID="{0AA537A9-0A1D-4FB7-BB49-F552FD80A222}" presName="parTxOnly" presStyleLbl="node1" presStyleIdx="1" presStyleCnt="2">
        <dgm:presLayoutVars>
          <dgm:bulletEnabled val="1"/>
        </dgm:presLayoutVars>
      </dgm:prSet>
      <dgm:spPr/>
    </dgm:pt>
  </dgm:ptLst>
  <dgm:cxnLst>
    <dgm:cxn modelId="{EAFA6749-5061-4B08-BB48-C1706CC735ED}" type="presOf" srcId="{0315A7EB-0D2B-41B6-AF36-C95A9911BCDC}" destId="{16A0ADB8-3801-4A5C-9D1F-997C7895EA4D}" srcOrd="0" destOrd="0" presId="urn:microsoft.com/office/officeart/2005/8/layout/hChevron3"/>
    <dgm:cxn modelId="{2B4EAC76-A1DA-4B1E-9335-9A759CDD68D0}" type="presOf" srcId="{A73A65BD-5CC9-4F61-AC18-F46CA6A388EA}" destId="{D5D202D1-9F38-4E75-ADDA-7214D692D605}" srcOrd="0" destOrd="0" presId="urn:microsoft.com/office/officeart/2005/8/layout/hChevron3"/>
    <dgm:cxn modelId="{7917D057-73C8-46BA-8102-CEA41801425F}" type="presOf" srcId="{0AA537A9-0A1D-4FB7-BB49-F552FD80A222}" destId="{C72A50D8-2861-43D7-B04C-562AF76E6089}" srcOrd="0" destOrd="0" presId="urn:microsoft.com/office/officeart/2005/8/layout/hChevron3"/>
    <dgm:cxn modelId="{4F26D19C-1505-45E4-BF5E-DAA605E4FC2C}" srcId="{A73A65BD-5CC9-4F61-AC18-F46CA6A388EA}" destId="{0AA537A9-0A1D-4FB7-BB49-F552FD80A222}" srcOrd="1" destOrd="0" parTransId="{DBFA466E-C77E-4541-9B40-EB3920EE3827}" sibTransId="{050E3F3B-5B2D-42EC-AA36-7DAC9E1102F6}"/>
    <dgm:cxn modelId="{39342CBC-5CD2-4582-9472-C63DDB0C55B8}" srcId="{A73A65BD-5CC9-4F61-AC18-F46CA6A388EA}" destId="{0315A7EB-0D2B-41B6-AF36-C95A9911BCDC}" srcOrd="0" destOrd="0" parTransId="{A1FD9D32-D190-4576-878D-8BC79F803F6A}" sibTransId="{37C075FD-7031-411B-BE45-92799E3E9C1B}"/>
    <dgm:cxn modelId="{46F1E777-64C4-4336-B82B-7912DBDA9DAA}" type="presParOf" srcId="{D5D202D1-9F38-4E75-ADDA-7214D692D605}" destId="{16A0ADB8-3801-4A5C-9D1F-997C7895EA4D}" srcOrd="0" destOrd="0" presId="urn:microsoft.com/office/officeart/2005/8/layout/hChevron3"/>
    <dgm:cxn modelId="{A2E13E6D-3BD8-4C72-9ABF-5997ACA9794F}" type="presParOf" srcId="{D5D202D1-9F38-4E75-ADDA-7214D692D605}" destId="{EE763DC8-A7FC-444F-A046-722C9D85A992}" srcOrd="1" destOrd="0" presId="urn:microsoft.com/office/officeart/2005/8/layout/hChevron3"/>
    <dgm:cxn modelId="{08140C07-7F92-4F0A-80D1-5C873F137232}" type="presParOf" srcId="{D5D202D1-9F38-4E75-ADDA-7214D692D605}" destId="{C72A50D8-2861-43D7-B04C-562AF76E6089}" srcOrd="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0EB19-A2CA-4190-B158-E07B1AB970D2}">
      <dsp:nvSpPr>
        <dsp:cNvPr id="0" name=""/>
        <dsp:cNvSpPr/>
      </dsp:nvSpPr>
      <dsp:spPr>
        <a:xfrm>
          <a:off x="3365492" y="3473392"/>
          <a:ext cx="571772" cy="91440"/>
        </a:xfrm>
        <a:custGeom>
          <a:avLst/>
          <a:gdLst/>
          <a:ahLst/>
          <a:cxnLst/>
          <a:rect l="0" t="0" r="0" b="0"/>
          <a:pathLst>
            <a:path>
              <a:moveTo>
                <a:pt x="0" y="45720"/>
              </a:moveTo>
              <a:lnTo>
                <a:pt x="571772" y="4572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C" sz="800" kern="1200">
            <a:solidFill>
              <a:schemeClr val="bg1"/>
            </a:solidFill>
            <a:latin typeface="Times New Roman" panose="02020603050405020304" pitchFamily="18" charset="0"/>
            <a:cs typeface="Times New Roman" panose="02020603050405020304" pitchFamily="18" charset="0"/>
          </a:endParaRPr>
        </a:p>
      </dsp:txBody>
      <dsp:txXfrm>
        <a:off x="3637084" y="3504818"/>
        <a:ext cx="28588" cy="28588"/>
      </dsp:txXfrm>
    </dsp:sp>
    <dsp:sp modelId="{31745D29-A186-4DFD-8BE0-E123C49E4C1A}">
      <dsp:nvSpPr>
        <dsp:cNvPr id="0" name=""/>
        <dsp:cNvSpPr/>
      </dsp:nvSpPr>
      <dsp:spPr>
        <a:xfrm>
          <a:off x="1344961" y="2544417"/>
          <a:ext cx="571772" cy="974695"/>
        </a:xfrm>
        <a:custGeom>
          <a:avLst/>
          <a:gdLst/>
          <a:ahLst/>
          <a:cxnLst/>
          <a:rect l="0" t="0" r="0" b="0"/>
          <a:pathLst>
            <a:path>
              <a:moveTo>
                <a:pt x="0" y="0"/>
              </a:moveTo>
              <a:lnTo>
                <a:pt x="285886" y="0"/>
              </a:lnTo>
              <a:lnTo>
                <a:pt x="285886" y="974695"/>
              </a:lnTo>
              <a:lnTo>
                <a:pt x="571772" y="97469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C" sz="800" kern="1200">
            <a:solidFill>
              <a:schemeClr val="bg1"/>
            </a:solidFill>
            <a:latin typeface="Times New Roman" panose="02020603050405020304" pitchFamily="18" charset="0"/>
            <a:cs typeface="Times New Roman" panose="02020603050405020304" pitchFamily="18" charset="0"/>
          </a:endParaRPr>
        </a:p>
      </dsp:txBody>
      <dsp:txXfrm>
        <a:off x="1602597" y="3003514"/>
        <a:ext cx="56501" cy="56501"/>
      </dsp:txXfrm>
    </dsp:sp>
    <dsp:sp modelId="{0A817C0B-2EF9-49A5-992C-A2CDF6C4DCD1}">
      <dsp:nvSpPr>
        <dsp:cNvPr id="0" name=""/>
        <dsp:cNvSpPr/>
      </dsp:nvSpPr>
      <dsp:spPr>
        <a:xfrm>
          <a:off x="3325696" y="1569721"/>
          <a:ext cx="571772" cy="544752"/>
        </a:xfrm>
        <a:custGeom>
          <a:avLst/>
          <a:gdLst/>
          <a:ahLst/>
          <a:cxnLst/>
          <a:rect l="0" t="0" r="0" b="0"/>
          <a:pathLst>
            <a:path>
              <a:moveTo>
                <a:pt x="0" y="0"/>
              </a:moveTo>
              <a:lnTo>
                <a:pt x="285886" y="0"/>
              </a:lnTo>
              <a:lnTo>
                <a:pt x="285886" y="544752"/>
              </a:lnTo>
              <a:lnTo>
                <a:pt x="571772" y="54475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C" sz="800" kern="1200">
            <a:solidFill>
              <a:schemeClr val="bg1"/>
            </a:solidFill>
            <a:latin typeface="Times New Roman" panose="02020603050405020304" pitchFamily="18" charset="0"/>
            <a:cs typeface="Times New Roman" panose="02020603050405020304" pitchFamily="18" charset="0"/>
          </a:endParaRPr>
        </a:p>
      </dsp:txBody>
      <dsp:txXfrm>
        <a:off x="3591839" y="1822354"/>
        <a:ext cx="39486" cy="39486"/>
      </dsp:txXfrm>
    </dsp:sp>
    <dsp:sp modelId="{952B3A49-97E3-4EA4-94EB-3D1C4B3C10AC}">
      <dsp:nvSpPr>
        <dsp:cNvPr id="0" name=""/>
        <dsp:cNvSpPr/>
      </dsp:nvSpPr>
      <dsp:spPr>
        <a:xfrm>
          <a:off x="3325696" y="904211"/>
          <a:ext cx="571772" cy="665509"/>
        </a:xfrm>
        <a:custGeom>
          <a:avLst/>
          <a:gdLst/>
          <a:ahLst/>
          <a:cxnLst/>
          <a:rect l="0" t="0" r="0" b="0"/>
          <a:pathLst>
            <a:path>
              <a:moveTo>
                <a:pt x="0" y="665509"/>
              </a:moveTo>
              <a:lnTo>
                <a:pt x="285886" y="665509"/>
              </a:lnTo>
              <a:lnTo>
                <a:pt x="285886" y="0"/>
              </a:lnTo>
              <a:lnTo>
                <a:pt x="571772"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solidFill>
              <a:schemeClr val="bg1"/>
            </a:solidFill>
          </a:endParaRPr>
        </a:p>
      </dsp:txBody>
      <dsp:txXfrm>
        <a:off x="3589648" y="1215031"/>
        <a:ext cx="43869" cy="43869"/>
      </dsp:txXfrm>
    </dsp:sp>
    <dsp:sp modelId="{842B1469-4EC5-4C99-AC69-146BE60892DD}">
      <dsp:nvSpPr>
        <dsp:cNvPr id="0" name=""/>
        <dsp:cNvSpPr/>
      </dsp:nvSpPr>
      <dsp:spPr>
        <a:xfrm>
          <a:off x="1344961" y="1569721"/>
          <a:ext cx="571772" cy="974695"/>
        </a:xfrm>
        <a:custGeom>
          <a:avLst/>
          <a:gdLst/>
          <a:ahLst/>
          <a:cxnLst/>
          <a:rect l="0" t="0" r="0" b="0"/>
          <a:pathLst>
            <a:path>
              <a:moveTo>
                <a:pt x="0" y="974695"/>
              </a:moveTo>
              <a:lnTo>
                <a:pt x="285886" y="974695"/>
              </a:lnTo>
              <a:lnTo>
                <a:pt x="285886" y="0"/>
              </a:lnTo>
              <a:lnTo>
                <a:pt x="571772"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C" sz="800" kern="1200">
            <a:solidFill>
              <a:schemeClr val="bg1"/>
            </a:solidFill>
            <a:latin typeface="Times New Roman" panose="02020603050405020304" pitchFamily="18" charset="0"/>
            <a:cs typeface="Times New Roman" panose="02020603050405020304" pitchFamily="18" charset="0"/>
          </a:endParaRPr>
        </a:p>
      </dsp:txBody>
      <dsp:txXfrm>
        <a:off x="1602597" y="2028818"/>
        <a:ext cx="56501" cy="56501"/>
      </dsp:txXfrm>
    </dsp:sp>
    <dsp:sp modelId="{3E33574A-9580-4348-9CAF-2CD417890E2A}">
      <dsp:nvSpPr>
        <dsp:cNvPr id="0" name=""/>
        <dsp:cNvSpPr/>
      </dsp:nvSpPr>
      <dsp:spPr>
        <a:xfrm rot="16200000">
          <a:off x="-1569732" y="1875320"/>
          <a:ext cx="4491195" cy="133819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bg1"/>
              </a:solidFill>
              <a:latin typeface="Times New Roman" panose="02020603050405020304" pitchFamily="18" charset="0"/>
              <a:cs typeface="Times New Roman" panose="02020603050405020304" pitchFamily="18" charset="0"/>
            </a:rPr>
            <a:t>¿El marketing olfativo incide positivamente en el comportamiento del consumidor en los almacenes de calzado de los principales centros comerciales del DMQ?</a:t>
          </a:r>
        </a:p>
      </dsp:txBody>
      <dsp:txXfrm>
        <a:off x="-1569732" y="1875320"/>
        <a:ext cx="4491195" cy="1338192"/>
      </dsp:txXfrm>
    </dsp:sp>
    <dsp:sp modelId="{7A71EFB1-44A2-4379-BE72-981AB2636F4F}">
      <dsp:nvSpPr>
        <dsp:cNvPr id="0" name=""/>
        <dsp:cNvSpPr/>
      </dsp:nvSpPr>
      <dsp:spPr>
        <a:xfrm>
          <a:off x="1916734" y="1133918"/>
          <a:ext cx="1408962" cy="87160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bg1"/>
              </a:solidFill>
              <a:latin typeface="Times New Roman" panose="02020603050405020304" pitchFamily="18" charset="0"/>
              <a:cs typeface="Times New Roman" panose="02020603050405020304" pitchFamily="18" charset="0"/>
            </a:rPr>
            <a:t>(Observatorio Económico y Social de Tungurahua, 2020)</a:t>
          </a:r>
          <a:endParaRPr lang="es-EC" sz="1100" kern="1200" dirty="0">
            <a:solidFill>
              <a:schemeClr val="bg1"/>
            </a:solidFill>
            <a:latin typeface="Times New Roman" panose="02020603050405020304" pitchFamily="18" charset="0"/>
            <a:cs typeface="Times New Roman" panose="02020603050405020304" pitchFamily="18" charset="0"/>
          </a:endParaRPr>
        </a:p>
      </dsp:txBody>
      <dsp:txXfrm>
        <a:off x="1916734" y="1133918"/>
        <a:ext cx="1408962" cy="871604"/>
      </dsp:txXfrm>
    </dsp:sp>
    <dsp:sp modelId="{76C1AF2F-0455-471B-98EE-94E5BB86D751}">
      <dsp:nvSpPr>
        <dsp:cNvPr id="0" name=""/>
        <dsp:cNvSpPr/>
      </dsp:nvSpPr>
      <dsp:spPr>
        <a:xfrm>
          <a:off x="3897469" y="468409"/>
          <a:ext cx="6090465" cy="871604"/>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bg1"/>
              </a:solidFill>
              <a:latin typeface="Times New Roman" panose="02020603050405020304" pitchFamily="18" charset="0"/>
              <a:cs typeface="Times New Roman" panose="02020603050405020304" pitchFamily="18" charset="0"/>
            </a:rPr>
            <a:t>Según información del SRI, las empresas dedicadas a la fabricación de calzado, botines, polainas, partes de cuero para calzado y servicio de apoyo, registraron ventas totales por un valor de $138,4 millones de USD en el año 2019 a nivel nacional.</a:t>
          </a:r>
        </a:p>
      </dsp:txBody>
      <dsp:txXfrm>
        <a:off x="3897469" y="468409"/>
        <a:ext cx="6090465" cy="871604"/>
      </dsp:txXfrm>
    </dsp:sp>
    <dsp:sp modelId="{6A23F3A6-F5D7-47A0-B068-488AFF7C32C7}">
      <dsp:nvSpPr>
        <dsp:cNvPr id="0" name=""/>
        <dsp:cNvSpPr/>
      </dsp:nvSpPr>
      <dsp:spPr>
        <a:xfrm>
          <a:off x="3897469" y="1557915"/>
          <a:ext cx="6154161" cy="1113117"/>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bg1"/>
              </a:solidFill>
              <a:latin typeface="Times New Roman" panose="02020603050405020304" pitchFamily="18" charset="0"/>
              <a:cs typeface="Times New Roman" panose="02020603050405020304" pitchFamily="18" charset="0"/>
            </a:rPr>
            <a:t>Pichincha es la 2da provincia en el Ecuador con mayor volumen de ventas de las empresas dedicadas a la fabricación de calzado y afines, con el 20,7%, ha tenido una tasa de crecimiento entre e1,4% al 4,3%.</a:t>
          </a:r>
          <a:endParaRPr lang="es-EC" sz="1400" kern="1200" dirty="0">
            <a:solidFill>
              <a:schemeClr val="bg1"/>
            </a:solidFill>
            <a:latin typeface="Times New Roman" panose="02020603050405020304" pitchFamily="18" charset="0"/>
            <a:cs typeface="Times New Roman" panose="02020603050405020304" pitchFamily="18" charset="0"/>
          </a:endParaRPr>
        </a:p>
      </dsp:txBody>
      <dsp:txXfrm>
        <a:off x="3897469" y="1557915"/>
        <a:ext cx="6154161" cy="1113117"/>
      </dsp:txXfrm>
    </dsp:sp>
    <dsp:sp modelId="{5AAB9321-AFC2-4570-B53A-C936BB48F59E}">
      <dsp:nvSpPr>
        <dsp:cNvPr id="0" name=""/>
        <dsp:cNvSpPr/>
      </dsp:nvSpPr>
      <dsp:spPr>
        <a:xfrm>
          <a:off x="1916734" y="3083310"/>
          <a:ext cx="1448757" cy="87160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bg1"/>
              </a:solidFill>
              <a:latin typeface="Times New Roman" panose="02020603050405020304" pitchFamily="18" charset="0"/>
              <a:cs typeface="Times New Roman" panose="02020603050405020304" pitchFamily="18" charset="0"/>
            </a:rPr>
            <a:t>(Vivero, 2016)</a:t>
          </a:r>
          <a:endParaRPr lang="es-EC" sz="1100" kern="1200" dirty="0">
            <a:solidFill>
              <a:schemeClr val="bg1"/>
            </a:solidFill>
            <a:latin typeface="Times New Roman" panose="02020603050405020304" pitchFamily="18" charset="0"/>
            <a:cs typeface="Times New Roman" panose="02020603050405020304" pitchFamily="18" charset="0"/>
          </a:endParaRPr>
        </a:p>
      </dsp:txBody>
      <dsp:txXfrm>
        <a:off x="1916734" y="3083310"/>
        <a:ext cx="1448757" cy="871604"/>
      </dsp:txXfrm>
    </dsp:sp>
    <dsp:sp modelId="{8AC7B57B-E542-4CC3-9FA4-8922AFDA0587}">
      <dsp:nvSpPr>
        <dsp:cNvPr id="0" name=""/>
        <dsp:cNvSpPr/>
      </dsp:nvSpPr>
      <dsp:spPr>
        <a:xfrm>
          <a:off x="3937264" y="2888934"/>
          <a:ext cx="6114365" cy="1260357"/>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bg1"/>
              </a:solidFill>
              <a:latin typeface="Times New Roman" panose="02020603050405020304" pitchFamily="18" charset="0"/>
              <a:cs typeface="Times New Roman" panose="02020603050405020304" pitchFamily="18" charset="0"/>
            </a:rPr>
            <a:t>En Ecuador </a:t>
          </a:r>
          <a:r>
            <a:rPr lang="es-EC" sz="1400" kern="1200" dirty="0">
              <a:solidFill>
                <a:schemeClr val="bg1"/>
              </a:solidFill>
              <a:latin typeface="Times New Roman" panose="02020603050405020304" pitchFamily="18" charset="0"/>
              <a:cs typeface="Times New Roman" panose="02020603050405020304" pitchFamily="18" charset="0"/>
            </a:rPr>
            <a:t>no existen muchos estudios sobre marketing olfativo, a pesar de ir en crecimiento, sectores como el del calzado, se encuentran casi ajenos a estas técnicas, específicamente en el DMQ, no existen  investigaciones relacionadas con el sector del calzado y sus consumidores, bajo el enfoque del marketing olfativo </a:t>
          </a:r>
        </a:p>
      </dsp:txBody>
      <dsp:txXfrm>
        <a:off x="3937264" y="2888934"/>
        <a:ext cx="6114365" cy="12603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878D3-7A5E-4823-8C4D-7552780A4DB6}">
      <dsp:nvSpPr>
        <dsp:cNvPr id="0" name=""/>
        <dsp:cNvSpPr/>
      </dsp:nvSpPr>
      <dsp:spPr>
        <a:xfrm>
          <a:off x="615" y="1121039"/>
          <a:ext cx="2647156" cy="3176587"/>
        </a:xfrm>
        <a:prstGeom prst="roundRect">
          <a:avLst>
            <a:gd name="adj" fmla="val 5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r" defTabSz="844550">
            <a:lnSpc>
              <a:spcPct val="90000"/>
            </a:lnSpc>
            <a:spcBef>
              <a:spcPct val="0"/>
            </a:spcBef>
            <a:spcAft>
              <a:spcPct val="35000"/>
            </a:spcAft>
            <a:buNone/>
          </a:pPr>
          <a:r>
            <a:rPr lang="es-ES" sz="1900" b="1" kern="1200" dirty="0">
              <a:latin typeface="Times New Roman" panose="02020603050405020304" pitchFamily="18" charset="0"/>
              <a:cs typeface="Times New Roman" panose="02020603050405020304" pitchFamily="18" charset="0"/>
            </a:rPr>
            <a:t>INFORMACIÓN</a:t>
          </a:r>
          <a:endParaRPr lang="es-EC" sz="1900" b="1" kern="1200" dirty="0">
            <a:latin typeface="Times New Roman" panose="02020603050405020304" pitchFamily="18" charset="0"/>
            <a:cs typeface="Times New Roman" panose="02020603050405020304" pitchFamily="18" charset="0"/>
          </a:endParaRPr>
        </a:p>
      </dsp:txBody>
      <dsp:txXfrm rot="16200000">
        <a:off x="-1037070" y="2158725"/>
        <a:ext cx="2604801" cy="529431"/>
      </dsp:txXfrm>
    </dsp:sp>
    <dsp:sp modelId="{7816B6E9-8D7B-46D5-A60F-AC94FAA2BE7E}">
      <dsp:nvSpPr>
        <dsp:cNvPr id="0" name=""/>
        <dsp:cNvSpPr/>
      </dsp:nvSpPr>
      <dsp:spPr>
        <a:xfrm>
          <a:off x="530046" y="1121039"/>
          <a:ext cx="1972131" cy="317658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ctr" anchorCtr="0">
          <a:noAutofit/>
        </a:bodyPr>
        <a:lstStyle/>
        <a:p>
          <a:pPr marL="0" lvl="0" indent="0" algn="ctr" defTabSz="1422400">
            <a:lnSpc>
              <a:spcPct val="90000"/>
            </a:lnSpc>
            <a:spcBef>
              <a:spcPct val="0"/>
            </a:spcBef>
            <a:spcAft>
              <a:spcPct val="35000"/>
            </a:spcAft>
            <a:buNone/>
          </a:pPr>
          <a:r>
            <a:rPr lang="es-ES" sz="3200" kern="1200" dirty="0">
              <a:latin typeface="Times New Roman" panose="02020603050405020304" pitchFamily="18" charset="0"/>
              <a:cs typeface="Times New Roman" panose="02020603050405020304" pitchFamily="18" charset="0"/>
            </a:rPr>
            <a:t>Fuentes de datos secundarios</a:t>
          </a:r>
          <a:endParaRPr lang="es-EC" sz="3200" kern="1200" dirty="0">
            <a:latin typeface="Times New Roman" panose="02020603050405020304" pitchFamily="18" charset="0"/>
            <a:cs typeface="Times New Roman" panose="02020603050405020304" pitchFamily="18" charset="0"/>
          </a:endParaRPr>
        </a:p>
      </dsp:txBody>
      <dsp:txXfrm>
        <a:off x="530046" y="1121039"/>
        <a:ext cx="1972131" cy="3176587"/>
      </dsp:txXfrm>
    </dsp:sp>
    <dsp:sp modelId="{A9826E74-EFEB-4903-B1D8-287D70F89A84}">
      <dsp:nvSpPr>
        <dsp:cNvPr id="0" name=""/>
        <dsp:cNvSpPr/>
      </dsp:nvSpPr>
      <dsp:spPr>
        <a:xfrm>
          <a:off x="2740421" y="1121039"/>
          <a:ext cx="2647156" cy="3176587"/>
        </a:xfrm>
        <a:prstGeom prst="roundRect">
          <a:avLst>
            <a:gd name="adj" fmla="val 5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ctr" defTabSz="844550">
            <a:lnSpc>
              <a:spcPct val="90000"/>
            </a:lnSpc>
            <a:spcBef>
              <a:spcPct val="0"/>
            </a:spcBef>
            <a:spcAft>
              <a:spcPct val="35000"/>
            </a:spcAft>
            <a:buNone/>
          </a:pPr>
          <a:r>
            <a:rPr lang="es-ES" sz="1900" b="1" kern="1200" dirty="0">
              <a:latin typeface="Times New Roman" panose="02020603050405020304" pitchFamily="18" charset="0"/>
              <a:cs typeface="Times New Roman" panose="02020603050405020304" pitchFamily="18" charset="0"/>
            </a:rPr>
            <a:t>INSTRUMENTO</a:t>
          </a:r>
          <a:endParaRPr lang="es-EC" sz="1900" b="1" kern="1200" dirty="0">
            <a:latin typeface="Times New Roman" panose="02020603050405020304" pitchFamily="18" charset="0"/>
            <a:cs typeface="Times New Roman" panose="02020603050405020304" pitchFamily="18" charset="0"/>
          </a:endParaRPr>
        </a:p>
      </dsp:txBody>
      <dsp:txXfrm rot="16200000">
        <a:off x="1702736" y="2158725"/>
        <a:ext cx="2604801" cy="529431"/>
      </dsp:txXfrm>
    </dsp:sp>
    <dsp:sp modelId="{98162164-110B-4CF6-A9FE-B85E1AA6CB23}">
      <dsp:nvSpPr>
        <dsp:cNvPr id="0" name=""/>
        <dsp:cNvSpPr/>
      </dsp:nvSpPr>
      <dsp:spPr>
        <a:xfrm rot="5400000">
          <a:off x="2520299" y="3645011"/>
          <a:ext cx="466715" cy="397073"/>
        </a:xfrm>
        <a:prstGeom prst="flowChartExtract">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BDF477-165C-4F29-9D71-D999BE649D55}">
      <dsp:nvSpPr>
        <dsp:cNvPr id="0" name=""/>
        <dsp:cNvSpPr/>
      </dsp:nvSpPr>
      <dsp:spPr>
        <a:xfrm>
          <a:off x="3269853" y="1121039"/>
          <a:ext cx="1972131" cy="317658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ctr" anchorCtr="0">
          <a:noAutofit/>
        </a:bodyPr>
        <a:lstStyle/>
        <a:p>
          <a:pPr marL="0" lvl="0" indent="0" algn="ctr" defTabSz="1422400">
            <a:lnSpc>
              <a:spcPct val="90000"/>
            </a:lnSpc>
            <a:spcBef>
              <a:spcPct val="0"/>
            </a:spcBef>
            <a:spcAft>
              <a:spcPct val="35000"/>
            </a:spcAft>
            <a:buNone/>
          </a:pPr>
          <a:r>
            <a:rPr lang="es-ES" sz="3200" kern="1200" dirty="0">
              <a:latin typeface="Times New Roman" panose="02020603050405020304" pitchFamily="18" charset="0"/>
              <a:cs typeface="Times New Roman" panose="02020603050405020304" pitchFamily="18" charset="0"/>
            </a:rPr>
            <a:t>Encuesta</a:t>
          </a:r>
          <a:endParaRPr lang="es-EC" sz="3200" kern="1200" dirty="0">
            <a:latin typeface="Times New Roman" panose="02020603050405020304" pitchFamily="18" charset="0"/>
            <a:cs typeface="Times New Roman" panose="02020603050405020304" pitchFamily="18" charset="0"/>
          </a:endParaRPr>
        </a:p>
      </dsp:txBody>
      <dsp:txXfrm>
        <a:off x="3269853" y="1121039"/>
        <a:ext cx="1972131" cy="3176587"/>
      </dsp:txXfrm>
    </dsp:sp>
    <dsp:sp modelId="{FB24D689-3565-4D47-AF23-AF2787FFD52F}">
      <dsp:nvSpPr>
        <dsp:cNvPr id="0" name=""/>
        <dsp:cNvSpPr/>
      </dsp:nvSpPr>
      <dsp:spPr>
        <a:xfrm>
          <a:off x="5480228" y="1121039"/>
          <a:ext cx="2647156" cy="3176587"/>
        </a:xfrm>
        <a:prstGeom prst="roundRect">
          <a:avLst>
            <a:gd name="adj" fmla="val 5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l" defTabSz="844550">
            <a:lnSpc>
              <a:spcPct val="90000"/>
            </a:lnSpc>
            <a:spcBef>
              <a:spcPct val="0"/>
            </a:spcBef>
            <a:spcAft>
              <a:spcPct val="35000"/>
            </a:spcAft>
            <a:buNone/>
          </a:pPr>
          <a:r>
            <a:rPr lang="es-ES" sz="1900" b="1" kern="1200" dirty="0">
              <a:latin typeface="Times New Roman" panose="02020603050405020304" pitchFamily="18" charset="0"/>
              <a:cs typeface="Times New Roman" panose="02020603050405020304" pitchFamily="18" charset="0"/>
            </a:rPr>
            <a:t>ANÁLISIS</a:t>
          </a:r>
          <a:r>
            <a:rPr lang="es-ES" sz="1900" kern="1200" dirty="0">
              <a:latin typeface="Times New Roman" panose="02020603050405020304" pitchFamily="18" charset="0"/>
              <a:cs typeface="Times New Roman" panose="02020603050405020304" pitchFamily="18" charset="0"/>
            </a:rPr>
            <a:t> </a:t>
          </a:r>
          <a:r>
            <a:rPr lang="es-ES" sz="1900" b="1" kern="1200" dirty="0">
              <a:latin typeface="Times New Roman" panose="02020603050405020304" pitchFamily="18" charset="0"/>
              <a:cs typeface="Times New Roman" panose="02020603050405020304" pitchFamily="18" charset="0"/>
            </a:rPr>
            <a:t>DE</a:t>
          </a:r>
          <a:r>
            <a:rPr lang="es-ES" sz="1900" kern="1200" dirty="0">
              <a:latin typeface="Times New Roman" panose="02020603050405020304" pitchFamily="18" charset="0"/>
              <a:cs typeface="Times New Roman" panose="02020603050405020304" pitchFamily="18" charset="0"/>
            </a:rPr>
            <a:t> </a:t>
          </a:r>
          <a:r>
            <a:rPr lang="es-ES" sz="1900" b="1" kern="1200" dirty="0">
              <a:latin typeface="Times New Roman" panose="02020603050405020304" pitchFamily="18" charset="0"/>
              <a:cs typeface="Times New Roman" panose="02020603050405020304" pitchFamily="18" charset="0"/>
            </a:rPr>
            <a:t>DATOS</a:t>
          </a:r>
          <a:endParaRPr lang="es-EC" sz="1900" b="1" kern="1200" dirty="0">
            <a:latin typeface="Times New Roman" panose="02020603050405020304" pitchFamily="18" charset="0"/>
            <a:cs typeface="Times New Roman" panose="02020603050405020304" pitchFamily="18" charset="0"/>
          </a:endParaRPr>
        </a:p>
      </dsp:txBody>
      <dsp:txXfrm rot="16200000">
        <a:off x="4442543" y="2158725"/>
        <a:ext cx="2604801" cy="529431"/>
      </dsp:txXfrm>
    </dsp:sp>
    <dsp:sp modelId="{88668D42-0215-46EB-9228-E1400BC7EFFA}">
      <dsp:nvSpPr>
        <dsp:cNvPr id="0" name=""/>
        <dsp:cNvSpPr/>
      </dsp:nvSpPr>
      <dsp:spPr>
        <a:xfrm rot="5400000">
          <a:off x="5260106" y="3645011"/>
          <a:ext cx="466715" cy="397073"/>
        </a:xfrm>
        <a:prstGeom prst="flowChartExtract">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97EF81-AE24-45BA-898E-8709E7C6146E}">
      <dsp:nvSpPr>
        <dsp:cNvPr id="0" name=""/>
        <dsp:cNvSpPr/>
      </dsp:nvSpPr>
      <dsp:spPr>
        <a:xfrm>
          <a:off x="6009659" y="1121039"/>
          <a:ext cx="1972131" cy="317658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ctr" anchorCtr="0">
          <a:noAutofit/>
        </a:bodyPr>
        <a:lstStyle/>
        <a:p>
          <a:pPr marL="0" lvl="0" indent="0" algn="ctr" defTabSz="1422400">
            <a:lnSpc>
              <a:spcPct val="90000"/>
            </a:lnSpc>
            <a:spcBef>
              <a:spcPct val="0"/>
            </a:spcBef>
            <a:spcAft>
              <a:spcPct val="35000"/>
            </a:spcAft>
            <a:buNone/>
          </a:pPr>
          <a:r>
            <a:rPr lang="es-ES" sz="3200" kern="1200" dirty="0">
              <a:latin typeface="Times New Roman" panose="02020603050405020304" pitchFamily="18" charset="0"/>
              <a:cs typeface="Times New Roman" panose="02020603050405020304" pitchFamily="18" charset="0"/>
            </a:rPr>
            <a:t>SPSS versión 26</a:t>
          </a:r>
          <a:endParaRPr lang="es-EC" sz="3200" kern="1200" dirty="0">
            <a:latin typeface="Times New Roman" panose="02020603050405020304" pitchFamily="18" charset="0"/>
            <a:cs typeface="Times New Roman" panose="02020603050405020304" pitchFamily="18" charset="0"/>
          </a:endParaRPr>
        </a:p>
        <a:p>
          <a:pPr marL="0" lvl="0" indent="0" algn="ctr" defTabSz="1422400">
            <a:lnSpc>
              <a:spcPct val="90000"/>
            </a:lnSpc>
            <a:spcBef>
              <a:spcPct val="0"/>
            </a:spcBef>
            <a:spcAft>
              <a:spcPct val="35000"/>
            </a:spcAft>
            <a:buNone/>
          </a:pPr>
          <a:r>
            <a:rPr lang="es-ES" sz="3200" kern="1200" dirty="0">
              <a:latin typeface="Times New Roman" panose="02020603050405020304" pitchFamily="18" charset="0"/>
              <a:cs typeface="Times New Roman" panose="02020603050405020304" pitchFamily="18" charset="0"/>
            </a:rPr>
            <a:t>Minitab </a:t>
          </a:r>
        </a:p>
        <a:p>
          <a:pPr marL="0" lvl="0" indent="0" algn="ctr" defTabSz="1422400">
            <a:lnSpc>
              <a:spcPct val="90000"/>
            </a:lnSpc>
            <a:spcBef>
              <a:spcPct val="0"/>
            </a:spcBef>
            <a:spcAft>
              <a:spcPct val="35000"/>
            </a:spcAft>
            <a:buNone/>
          </a:pPr>
          <a:r>
            <a:rPr lang="es-ES" sz="3200" kern="1200" dirty="0">
              <a:latin typeface="Times New Roman" panose="02020603050405020304" pitchFamily="18" charset="0"/>
              <a:cs typeface="Times New Roman" panose="02020603050405020304" pitchFamily="18" charset="0"/>
            </a:rPr>
            <a:t>Excel </a:t>
          </a:r>
        </a:p>
        <a:p>
          <a:pPr marL="0" lvl="0" indent="0" algn="ctr" defTabSz="1422400">
            <a:lnSpc>
              <a:spcPct val="90000"/>
            </a:lnSpc>
            <a:spcBef>
              <a:spcPct val="0"/>
            </a:spcBef>
            <a:spcAft>
              <a:spcPct val="35000"/>
            </a:spcAft>
            <a:buNone/>
          </a:pPr>
          <a:r>
            <a:rPr lang="es-ES" sz="3200" kern="1200" dirty="0">
              <a:latin typeface="Times New Roman" panose="02020603050405020304" pitchFamily="18" charset="0"/>
              <a:cs typeface="Times New Roman" panose="02020603050405020304" pitchFamily="18" charset="0"/>
            </a:rPr>
            <a:t>GeoGebra.</a:t>
          </a:r>
        </a:p>
      </dsp:txBody>
      <dsp:txXfrm>
        <a:off x="6009659" y="1121039"/>
        <a:ext cx="1972131" cy="31765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E23A4-1555-4BEB-A4BC-67A28DCADFE5}">
      <dsp:nvSpPr>
        <dsp:cNvPr id="0" name=""/>
        <dsp:cNvSpPr/>
      </dsp:nvSpPr>
      <dsp:spPr>
        <a:xfrm>
          <a:off x="1500411" y="114301"/>
          <a:ext cx="1979426" cy="907155"/>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dirty="0">
              <a:latin typeface="Times New Roman" panose="02020603050405020304" pitchFamily="18" charset="0"/>
              <a:cs typeface="Times New Roman" panose="02020603050405020304" pitchFamily="18" charset="0"/>
            </a:rPr>
            <a:t>REPRESENTATIVIDAD</a:t>
          </a:r>
          <a:endParaRPr lang="es-EC" sz="1100" b="1" kern="1200" dirty="0">
            <a:latin typeface="Times New Roman" panose="02020603050405020304" pitchFamily="18" charset="0"/>
            <a:cs typeface="Times New Roman" panose="02020603050405020304" pitchFamily="18" charset="0"/>
          </a:endParaRPr>
        </a:p>
      </dsp:txBody>
      <dsp:txXfrm>
        <a:off x="1544695" y="158585"/>
        <a:ext cx="1890858" cy="818587"/>
      </dsp:txXfrm>
    </dsp:sp>
    <dsp:sp modelId="{E5C6EF87-029F-4B00-90F8-F58DEE7CAD0D}">
      <dsp:nvSpPr>
        <dsp:cNvPr id="0" name=""/>
        <dsp:cNvSpPr/>
      </dsp:nvSpPr>
      <dsp:spPr>
        <a:xfrm>
          <a:off x="1097106" y="681910"/>
          <a:ext cx="3002706" cy="3002706"/>
        </a:xfrm>
        <a:custGeom>
          <a:avLst/>
          <a:gdLst/>
          <a:ahLst/>
          <a:cxnLst/>
          <a:rect l="0" t="0" r="0" b="0"/>
          <a:pathLst>
            <a:path>
              <a:moveTo>
                <a:pt x="2388408" y="290075"/>
              </a:moveTo>
              <a:arcTo wR="1501353" hR="1501353" stAng="18372987" swAng="1591360"/>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F6D3CAA-72B9-4603-ADB2-D1822546F0EA}">
      <dsp:nvSpPr>
        <dsp:cNvPr id="0" name=""/>
        <dsp:cNvSpPr/>
      </dsp:nvSpPr>
      <dsp:spPr>
        <a:xfrm>
          <a:off x="3178015" y="1501831"/>
          <a:ext cx="1656800" cy="907155"/>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dirty="0">
              <a:latin typeface="Times New Roman" panose="02020603050405020304" pitchFamily="18" charset="0"/>
              <a:cs typeface="Times New Roman" panose="02020603050405020304" pitchFamily="18" charset="0"/>
            </a:rPr>
            <a:t>INTERPRETACIÓN</a:t>
          </a:r>
          <a:endParaRPr lang="es-EC" sz="1100" b="1" kern="1200" dirty="0">
            <a:latin typeface="Times New Roman" panose="02020603050405020304" pitchFamily="18" charset="0"/>
            <a:cs typeface="Times New Roman" panose="02020603050405020304" pitchFamily="18" charset="0"/>
          </a:endParaRPr>
        </a:p>
      </dsp:txBody>
      <dsp:txXfrm>
        <a:off x="3222299" y="1546115"/>
        <a:ext cx="1568232" cy="818587"/>
      </dsp:txXfrm>
    </dsp:sp>
    <dsp:sp modelId="{E957D74E-8656-4CC9-BC2E-2FC5D23D41E4}">
      <dsp:nvSpPr>
        <dsp:cNvPr id="0" name=""/>
        <dsp:cNvSpPr/>
      </dsp:nvSpPr>
      <dsp:spPr>
        <a:xfrm>
          <a:off x="1003709" y="454056"/>
          <a:ext cx="3002706" cy="3002706"/>
        </a:xfrm>
        <a:custGeom>
          <a:avLst/>
          <a:gdLst/>
          <a:ahLst/>
          <a:cxnLst/>
          <a:rect l="0" t="0" r="0" b="0"/>
          <a:pathLst>
            <a:path>
              <a:moveTo>
                <a:pt x="2929808" y="1963495"/>
              </a:moveTo>
              <a:arcTo wR="1501353" hR="1501353" stAng="1075665" swAng="2050276"/>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2E87FD-25C0-467B-B45C-FEA77561F3E2}">
      <dsp:nvSpPr>
        <dsp:cNvPr id="0" name=""/>
        <dsp:cNvSpPr/>
      </dsp:nvSpPr>
      <dsp:spPr>
        <a:xfrm>
          <a:off x="1589896" y="3003184"/>
          <a:ext cx="1830331" cy="907155"/>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dirty="0">
              <a:latin typeface="Times New Roman" panose="02020603050405020304" pitchFamily="18" charset="0"/>
              <a:cs typeface="Times New Roman" panose="02020603050405020304" pitchFamily="18" charset="0"/>
            </a:rPr>
            <a:t>COMPRENSIÓN</a:t>
          </a:r>
          <a:endParaRPr lang="es-EC" sz="1100" b="1" kern="1200" dirty="0">
            <a:latin typeface="Times New Roman" panose="02020603050405020304" pitchFamily="18" charset="0"/>
            <a:cs typeface="Times New Roman" panose="02020603050405020304" pitchFamily="18" charset="0"/>
          </a:endParaRPr>
        </a:p>
      </dsp:txBody>
      <dsp:txXfrm>
        <a:off x="1634180" y="3047468"/>
        <a:ext cx="1741763" cy="818587"/>
      </dsp:txXfrm>
    </dsp:sp>
    <dsp:sp modelId="{B6DC5C6D-D693-47B7-B6D6-FBDFCE448C35}">
      <dsp:nvSpPr>
        <dsp:cNvPr id="0" name=""/>
        <dsp:cNvSpPr/>
      </dsp:nvSpPr>
      <dsp:spPr>
        <a:xfrm>
          <a:off x="1003709" y="454056"/>
          <a:ext cx="3002706" cy="3002706"/>
        </a:xfrm>
        <a:custGeom>
          <a:avLst/>
          <a:gdLst/>
          <a:ahLst/>
          <a:cxnLst/>
          <a:rect l="0" t="0" r="0" b="0"/>
          <a:pathLst>
            <a:path>
              <a:moveTo>
                <a:pt x="579073" y="2686031"/>
              </a:moveTo>
              <a:arcTo wR="1501353" hR="1501353" stAng="7674059" swAng="2050276"/>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FB271FE-13AF-483D-89FB-853972AF5FB7}">
      <dsp:nvSpPr>
        <dsp:cNvPr id="0" name=""/>
        <dsp:cNvSpPr/>
      </dsp:nvSpPr>
      <dsp:spPr>
        <a:xfrm>
          <a:off x="305897" y="1501831"/>
          <a:ext cx="1395623" cy="907155"/>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b="1" kern="1200" dirty="0">
              <a:latin typeface="Times New Roman" panose="02020603050405020304" pitchFamily="18" charset="0"/>
              <a:cs typeface="Times New Roman" panose="02020603050405020304" pitchFamily="18" charset="0"/>
            </a:rPr>
            <a:t>CLARIDAD</a:t>
          </a:r>
          <a:endParaRPr lang="es-EC" sz="1100" b="1" kern="1200" dirty="0">
            <a:latin typeface="Times New Roman" panose="02020603050405020304" pitchFamily="18" charset="0"/>
            <a:cs typeface="Times New Roman" panose="02020603050405020304" pitchFamily="18" charset="0"/>
          </a:endParaRPr>
        </a:p>
      </dsp:txBody>
      <dsp:txXfrm>
        <a:off x="350181" y="1546115"/>
        <a:ext cx="1307055" cy="818587"/>
      </dsp:txXfrm>
    </dsp:sp>
    <dsp:sp modelId="{16BD81FA-8310-47FA-A345-71AF2D411801}">
      <dsp:nvSpPr>
        <dsp:cNvPr id="0" name=""/>
        <dsp:cNvSpPr/>
      </dsp:nvSpPr>
      <dsp:spPr>
        <a:xfrm>
          <a:off x="903384" y="695343"/>
          <a:ext cx="3002706" cy="3002706"/>
        </a:xfrm>
        <a:custGeom>
          <a:avLst/>
          <a:gdLst/>
          <a:ahLst/>
          <a:cxnLst/>
          <a:rect l="0" t="0" r="0" b="0"/>
          <a:pathLst>
            <a:path>
              <a:moveTo>
                <a:pt x="173546" y="800645"/>
              </a:moveTo>
              <a:arcTo wR="1501353" hR="1501353" stAng="12469286" swAng="1493339"/>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139A4-0B43-41EB-AA36-BB18AB81510A}">
      <dsp:nvSpPr>
        <dsp:cNvPr id="0" name=""/>
        <dsp:cNvSpPr/>
      </dsp:nvSpPr>
      <dsp:spPr>
        <a:xfrm>
          <a:off x="2439049" y="2256446"/>
          <a:ext cx="1131782" cy="856915"/>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Población objetivo</a:t>
          </a:r>
          <a:endParaRPr lang="es-EC" sz="1600" kern="1200" dirty="0">
            <a:latin typeface="Times New Roman" panose="02020603050405020304" pitchFamily="18" charset="0"/>
            <a:cs typeface="Times New Roman" panose="02020603050405020304" pitchFamily="18" charset="0"/>
          </a:endParaRPr>
        </a:p>
      </dsp:txBody>
      <dsp:txXfrm>
        <a:off x="2480880" y="2298277"/>
        <a:ext cx="1048120" cy="773253"/>
      </dsp:txXfrm>
    </dsp:sp>
    <dsp:sp modelId="{DA076660-F2D0-443E-9CA1-14911C6DAADA}">
      <dsp:nvSpPr>
        <dsp:cNvPr id="0" name=""/>
        <dsp:cNvSpPr/>
      </dsp:nvSpPr>
      <dsp:spPr>
        <a:xfrm rot="16281252">
          <a:off x="2857834" y="2095451"/>
          <a:ext cx="322081" cy="0"/>
        </a:xfrm>
        <a:custGeom>
          <a:avLst/>
          <a:gdLst/>
          <a:ahLst/>
          <a:cxnLst/>
          <a:rect l="0" t="0" r="0" b="0"/>
          <a:pathLst>
            <a:path>
              <a:moveTo>
                <a:pt x="0" y="0"/>
              </a:moveTo>
              <a:lnTo>
                <a:pt x="322081"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77DD3A-3A8B-451B-B2F5-8804A26084EF}">
      <dsp:nvSpPr>
        <dsp:cNvPr id="0" name=""/>
        <dsp:cNvSpPr/>
      </dsp:nvSpPr>
      <dsp:spPr>
        <a:xfrm>
          <a:off x="2182802" y="1055069"/>
          <a:ext cx="1700546" cy="879385"/>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s-EC" sz="1200" kern="1200" dirty="0">
              <a:latin typeface="Times New Roman" panose="02020603050405020304" pitchFamily="18" charset="0"/>
              <a:ea typeface="Times New Roman" panose="02020603050405020304" pitchFamily="18" charset="0"/>
            </a:rPr>
            <a:t>PEA, m</a:t>
          </a:r>
          <a:r>
            <a:rPr lang="es-EC" sz="1200" kern="1200" dirty="0">
              <a:effectLst/>
              <a:latin typeface="Times New Roman" panose="02020603050405020304" pitchFamily="18" charset="0"/>
              <a:ea typeface="Times New Roman" panose="02020603050405020304" pitchFamily="18" charset="0"/>
            </a:rPr>
            <a:t>ujeres y hombres de los niveles socioeconómicos A, B, C+.</a:t>
          </a:r>
          <a:endParaRPr lang="es-EC" sz="1200" kern="1200" dirty="0"/>
        </a:p>
      </dsp:txBody>
      <dsp:txXfrm>
        <a:off x="2225730" y="1097997"/>
        <a:ext cx="1614690" cy="793529"/>
      </dsp:txXfrm>
    </dsp:sp>
    <dsp:sp modelId="{16DF61A7-CFA9-4C2D-938B-ADDAA91848E5}">
      <dsp:nvSpPr>
        <dsp:cNvPr id="0" name=""/>
        <dsp:cNvSpPr/>
      </dsp:nvSpPr>
      <dsp:spPr>
        <a:xfrm rot="1704924">
          <a:off x="3548735" y="3078351"/>
          <a:ext cx="366805" cy="0"/>
        </a:xfrm>
        <a:custGeom>
          <a:avLst/>
          <a:gdLst/>
          <a:ahLst/>
          <a:cxnLst/>
          <a:rect l="0" t="0" r="0" b="0"/>
          <a:pathLst>
            <a:path>
              <a:moveTo>
                <a:pt x="0" y="0"/>
              </a:moveTo>
              <a:lnTo>
                <a:pt x="366805"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7A32D3-DB6E-4FD9-9E9C-127007B4C568}">
      <dsp:nvSpPr>
        <dsp:cNvPr id="0" name=""/>
        <dsp:cNvSpPr/>
      </dsp:nvSpPr>
      <dsp:spPr>
        <a:xfrm>
          <a:off x="3893444" y="3085230"/>
          <a:ext cx="1378269" cy="906496"/>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ea typeface="Times New Roman" panose="02020603050405020304" pitchFamily="18" charset="0"/>
            </a:rPr>
            <a:t>E</a:t>
          </a:r>
          <a:r>
            <a:rPr lang="es-EC" sz="1400" kern="1200" dirty="0">
              <a:effectLst/>
              <a:latin typeface="Times New Roman" panose="02020603050405020304" pitchFamily="18" charset="0"/>
              <a:ea typeface="Times New Roman" panose="02020603050405020304" pitchFamily="18" charset="0"/>
            </a:rPr>
            <a:t>ntre 18 y 60 años de edad. </a:t>
          </a:r>
          <a:endParaRPr lang="es-EC" sz="1400" kern="1200" dirty="0"/>
        </a:p>
      </dsp:txBody>
      <dsp:txXfrm>
        <a:off x="3937695" y="3129481"/>
        <a:ext cx="1289767" cy="817994"/>
      </dsp:txXfrm>
    </dsp:sp>
    <dsp:sp modelId="{10391CDC-1BA4-4A28-8FEA-28123A444477}">
      <dsp:nvSpPr>
        <dsp:cNvPr id="0" name=""/>
        <dsp:cNvSpPr/>
      </dsp:nvSpPr>
      <dsp:spPr>
        <a:xfrm rot="9178920">
          <a:off x="2132891" y="3047017"/>
          <a:ext cx="323829" cy="0"/>
        </a:xfrm>
        <a:custGeom>
          <a:avLst/>
          <a:gdLst/>
          <a:ahLst/>
          <a:cxnLst/>
          <a:rect l="0" t="0" r="0" b="0"/>
          <a:pathLst>
            <a:path>
              <a:moveTo>
                <a:pt x="0" y="0"/>
              </a:moveTo>
              <a:lnTo>
                <a:pt x="323829"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F85272-15C0-495B-BCD5-3CBA940D20B7}">
      <dsp:nvSpPr>
        <dsp:cNvPr id="0" name=""/>
        <dsp:cNvSpPr/>
      </dsp:nvSpPr>
      <dsp:spPr>
        <a:xfrm>
          <a:off x="732192" y="3042506"/>
          <a:ext cx="1418369" cy="879385"/>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s-EC" sz="1200" kern="1200" dirty="0">
              <a:latin typeface="Times New Roman" panose="02020603050405020304" pitchFamily="18" charset="0"/>
              <a:cs typeface="Times New Roman" panose="02020603050405020304" pitchFamily="18" charset="0"/>
            </a:rPr>
            <a:t>PEA representa el 60% de la población de Quito. </a:t>
          </a:r>
          <a:endParaRPr lang="es-EC" sz="1200" kern="1200" dirty="0"/>
        </a:p>
      </dsp:txBody>
      <dsp:txXfrm>
        <a:off x="775120" y="3085434"/>
        <a:ext cx="1332513" cy="7935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DF588-32F5-427B-9A56-BE88AD6D2C62}">
      <dsp:nvSpPr>
        <dsp:cNvPr id="0" name=""/>
        <dsp:cNvSpPr/>
      </dsp:nvSpPr>
      <dsp:spPr>
        <a:xfrm>
          <a:off x="5193" y="938071"/>
          <a:ext cx="2270730" cy="340609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s-EC" sz="1500" kern="1200" dirty="0">
              <a:solidFill>
                <a:schemeClr val="tx1"/>
              </a:solidFill>
              <a:latin typeface="Calibri"/>
              <a:cs typeface="Calibri"/>
            </a:rPr>
            <a:t> </a:t>
          </a:r>
          <a:r>
            <a:rPr lang="es-EC" sz="1500" kern="1200" dirty="0">
              <a:solidFill>
                <a:schemeClr val="tx1"/>
              </a:solidFill>
              <a:latin typeface="Arial"/>
              <a:cs typeface="Calibri"/>
            </a:rPr>
            <a:t>El Marketing olfativo es una herramienta que permite a las empresas influir en el comportamiento del consumidor creando vínculos emocionales mediante aromas. </a:t>
          </a:r>
          <a:endParaRPr lang="es-ES" sz="1500" kern="1200" dirty="0">
            <a:solidFill>
              <a:schemeClr val="tx1"/>
            </a:solidFill>
            <a:latin typeface="Arial"/>
            <a:cs typeface="Arial"/>
          </a:endParaRPr>
        </a:p>
      </dsp:txBody>
      <dsp:txXfrm>
        <a:off x="71700" y="1004578"/>
        <a:ext cx="2137716" cy="3273081"/>
      </dsp:txXfrm>
    </dsp:sp>
    <dsp:sp modelId="{AE4C0CCF-EE45-415A-811D-672BE63009E2}">
      <dsp:nvSpPr>
        <dsp:cNvPr id="0" name=""/>
        <dsp:cNvSpPr/>
      </dsp:nvSpPr>
      <dsp:spPr>
        <a:xfrm>
          <a:off x="2502997" y="2359548"/>
          <a:ext cx="481394" cy="56314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p>
      </dsp:txBody>
      <dsp:txXfrm>
        <a:off x="2502997" y="2472176"/>
        <a:ext cx="336976" cy="337885"/>
      </dsp:txXfrm>
    </dsp:sp>
    <dsp:sp modelId="{2F1D076F-25F6-4B8C-B9A0-0864695136D8}">
      <dsp:nvSpPr>
        <dsp:cNvPr id="0" name=""/>
        <dsp:cNvSpPr/>
      </dsp:nvSpPr>
      <dsp:spPr>
        <a:xfrm>
          <a:off x="3184216" y="938071"/>
          <a:ext cx="2270730" cy="3406095"/>
        </a:xfrm>
        <a:prstGeom prst="roundRect">
          <a:avLst>
            <a:gd name="adj" fmla="val 10000"/>
          </a:avLst>
        </a:prstGeom>
        <a:solidFill>
          <a:schemeClr val="accent4">
            <a:hueOff val="548478"/>
            <a:satOff val="2377"/>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s-EC" sz="1500" kern="1200" dirty="0">
              <a:solidFill>
                <a:schemeClr val="tx1"/>
              </a:solidFill>
              <a:latin typeface="Arial"/>
              <a:cs typeface="Calibri"/>
            </a:rPr>
            <a:t>Para esta investigación se tomó la línea de investigación abierta por </a:t>
          </a:r>
          <a:r>
            <a:rPr lang="es" sz="1500" kern="1200" dirty="0">
              <a:solidFill>
                <a:schemeClr val="tx1"/>
              </a:solidFill>
              <a:latin typeface="Arial"/>
              <a:cs typeface="Calibri"/>
            </a:rPr>
            <a:t>(Barragán &amp; Torres, 2018)</a:t>
          </a:r>
          <a:r>
            <a:rPr lang="es-EC" sz="1500" kern="1200" dirty="0">
              <a:solidFill>
                <a:schemeClr val="tx1"/>
              </a:solidFill>
              <a:latin typeface="Arial"/>
              <a:cs typeface="Calibri"/>
            </a:rPr>
            <a:t> en su estudio, el cual analizaron el marketing olfativo y el comportamiento del consumidor en tiendas de ropa quienes encontraron que hay relación entre el tipo de aroma utilizado con la ropa y sus materiales.</a:t>
          </a:r>
          <a:endParaRPr lang="es-ES" sz="1500" kern="1200" dirty="0">
            <a:solidFill>
              <a:schemeClr val="tx1"/>
            </a:solidFill>
            <a:latin typeface="Arial"/>
            <a:cs typeface="Arial"/>
          </a:endParaRPr>
        </a:p>
      </dsp:txBody>
      <dsp:txXfrm>
        <a:off x="3250723" y="1004578"/>
        <a:ext cx="2137716" cy="3273081"/>
      </dsp:txXfrm>
    </dsp:sp>
    <dsp:sp modelId="{92C3EDD7-5671-4A2C-A266-92347FB1AD8B}">
      <dsp:nvSpPr>
        <dsp:cNvPr id="0" name=""/>
        <dsp:cNvSpPr/>
      </dsp:nvSpPr>
      <dsp:spPr>
        <a:xfrm>
          <a:off x="5682019" y="2359548"/>
          <a:ext cx="481394" cy="563141"/>
        </a:xfrm>
        <a:prstGeom prst="rightArrow">
          <a:avLst>
            <a:gd name="adj1" fmla="val 60000"/>
            <a:gd name="adj2" fmla="val 50000"/>
          </a:avLst>
        </a:prstGeom>
        <a:solidFill>
          <a:schemeClr val="accent4">
            <a:hueOff val="822717"/>
            <a:satOff val="3566"/>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p>
      </dsp:txBody>
      <dsp:txXfrm>
        <a:off x="5682019" y="2472176"/>
        <a:ext cx="336976" cy="337885"/>
      </dsp:txXfrm>
    </dsp:sp>
    <dsp:sp modelId="{0BB3BD3C-3C92-4D01-83A2-7D0FBD68DEDE}">
      <dsp:nvSpPr>
        <dsp:cNvPr id="0" name=""/>
        <dsp:cNvSpPr/>
      </dsp:nvSpPr>
      <dsp:spPr>
        <a:xfrm>
          <a:off x="6363239" y="938071"/>
          <a:ext cx="2270730" cy="3406095"/>
        </a:xfrm>
        <a:prstGeom prst="roundRect">
          <a:avLst>
            <a:gd name="adj" fmla="val 10000"/>
          </a:avLst>
        </a:prstGeom>
        <a:solidFill>
          <a:schemeClr val="accent4">
            <a:hueOff val="1096956"/>
            <a:satOff val="4755"/>
            <a:lumOff val="313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s-EC" sz="1500" kern="1200" dirty="0">
              <a:solidFill>
                <a:schemeClr val="tx1"/>
              </a:solidFill>
              <a:latin typeface="Arial"/>
              <a:cs typeface="Calibri"/>
            </a:rPr>
            <a:t>Las características de un producto tienden a no ser suficientes para decidir una compra; debe existir una relación cercana con la empresa, un vínculo entre el cliente y la marca.</a:t>
          </a:r>
          <a:endParaRPr lang="es-ES" sz="1500" kern="1200" dirty="0">
            <a:solidFill>
              <a:schemeClr val="tx1"/>
            </a:solidFill>
            <a:latin typeface="Arial"/>
            <a:cs typeface="Arial"/>
          </a:endParaRPr>
        </a:p>
      </dsp:txBody>
      <dsp:txXfrm>
        <a:off x="6429746" y="1004578"/>
        <a:ext cx="2137716" cy="3273081"/>
      </dsp:txXfrm>
    </dsp:sp>
    <dsp:sp modelId="{BEBE7B00-146D-44EB-ADBB-7A30ADCF4C86}">
      <dsp:nvSpPr>
        <dsp:cNvPr id="0" name=""/>
        <dsp:cNvSpPr/>
      </dsp:nvSpPr>
      <dsp:spPr>
        <a:xfrm>
          <a:off x="8861042" y="2359548"/>
          <a:ext cx="481394" cy="563141"/>
        </a:xfrm>
        <a:prstGeom prst="rightArrow">
          <a:avLst>
            <a:gd name="adj1" fmla="val 60000"/>
            <a:gd name="adj2" fmla="val 50000"/>
          </a:avLst>
        </a:prstGeom>
        <a:solidFill>
          <a:schemeClr val="accent4">
            <a:hueOff val="1645434"/>
            <a:satOff val="7132"/>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p>
      </dsp:txBody>
      <dsp:txXfrm>
        <a:off x="8861042" y="2472176"/>
        <a:ext cx="336976" cy="337885"/>
      </dsp:txXfrm>
    </dsp:sp>
    <dsp:sp modelId="{6E36ED51-EE16-475C-A4AE-D3583DF14D70}">
      <dsp:nvSpPr>
        <dsp:cNvPr id="0" name=""/>
        <dsp:cNvSpPr/>
      </dsp:nvSpPr>
      <dsp:spPr>
        <a:xfrm>
          <a:off x="9542261" y="938071"/>
          <a:ext cx="2270730" cy="3406095"/>
        </a:xfrm>
        <a:prstGeom prst="roundRect">
          <a:avLst>
            <a:gd name="adj" fmla="val 10000"/>
          </a:avLst>
        </a:prstGeom>
        <a:solidFill>
          <a:schemeClr val="accent4">
            <a:hueOff val="1645434"/>
            <a:satOff val="7132"/>
            <a:lumOff val="4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s-EC" sz="1500" kern="1200" dirty="0">
              <a:solidFill>
                <a:schemeClr val="tx1"/>
              </a:solidFill>
              <a:latin typeface="Arial"/>
              <a:cs typeface="Calibri"/>
            </a:rPr>
            <a:t>Se incluyó un apartado que permitió determinar que la situación de emergencia sanitaria y sus repercusiones, si tuvieron incidencia sobre el Marketing olfativo y el comportamiento del consumidor, esto significó una nueva perspectiva de las personas respecto a las estrategias de marketing olfativo. </a:t>
          </a:r>
          <a:endParaRPr lang="es-ES" sz="1500" kern="1200" dirty="0">
            <a:solidFill>
              <a:schemeClr val="tx1"/>
            </a:solidFill>
            <a:latin typeface="Arial"/>
            <a:cs typeface="Arial"/>
          </a:endParaRPr>
        </a:p>
      </dsp:txBody>
      <dsp:txXfrm>
        <a:off x="9608768" y="1004578"/>
        <a:ext cx="2137716" cy="32730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A5F08-0CC6-4568-948D-B9C4D5DEB3AE}">
      <dsp:nvSpPr>
        <dsp:cNvPr id="0" name=""/>
        <dsp:cNvSpPr/>
      </dsp:nvSpPr>
      <dsp:spPr>
        <a:xfrm>
          <a:off x="1081" y="506164"/>
          <a:ext cx="4216328" cy="1493035"/>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s-EC" sz="1500" kern="1200" dirty="0">
              <a:solidFill>
                <a:schemeClr val="tx1"/>
              </a:solidFill>
              <a:latin typeface="Times New Roman" panose="02020603050405020304" pitchFamily="18" charset="0"/>
              <a:cs typeface="Times New Roman" panose="02020603050405020304" pitchFamily="18" charset="0"/>
            </a:rPr>
            <a:t>Se recomienda a los diferentes almacenes de calzado utilizar estrategias de marketing olfativo que les permita conectar con sus consumidores, tomando en cuenta que el cliente actual busca mantener una relación estrecha con las marcas de su preferencia.</a:t>
          </a:r>
        </a:p>
      </dsp:txBody>
      <dsp:txXfrm>
        <a:off x="1081" y="506164"/>
        <a:ext cx="4216328" cy="1493035"/>
      </dsp:txXfrm>
    </dsp:sp>
    <dsp:sp modelId="{07F5963C-EC44-4807-9DF9-BAFECAC3F4F2}">
      <dsp:nvSpPr>
        <dsp:cNvPr id="0" name=""/>
        <dsp:cNvSpPr/>
      </dsp:nvSpPr>
      <dsp:spPr>
        <a:xfrm>
          <a:off x="4639042" y="545920"/>
          <a:ext cx="4216328" cy="1413524"/>
        </a:xfrm>
        <a:prstGeom prst="rect">
          <a:avLst/>
        </a:prstGeom>
        <a:solidFill>
          <a:schemeClr val="accent4">
            <a:hueOff val="548478"/>
            <a:satOff val="2377"/>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s-EC" sz="1500" kern="1200" dirty="0">
              <a:solidFill>
                <a:schemeClr val="tx1"/>
              </a:solidFill>
              <a:latin typeface="Times New Roman" panose="02020603050405020304" pitchFamily="18" charset="0"/>
              <a:cs typeface="Times New Roman" panose="02020603050405020304" pitchFamily="18" charset="0"/>
            </a:rPr>
            <a:t>El marketing olfativo es una estrategia en la que no se utiliza un solo tipo de aroma en el punto de venta, más bien los establecimientos deben involucrar su odotipo en el proceso de compra que atraviesan los consumidores.</a:t>
          </a:r>
          <a:endParaRPr lang="es-ES" sz="1500" kern="1200" dirty="0">
            <a:solidFill>
              <a:schemeClr val="tx1"/>
            </a:solidFill>
            <a:latin typeface="Times New Roman" panose="02020603050405020304" pitchFamily="18" charset="0"/>
            <a:cs typeface="Times New Roman" panose="02020603050405020304" pitchFamily="18" charset="0"/>
          </a:endParaRPr>
        </a:p>
      </dsp:txBody>
      <dsp:txXfrm>
        <a:off x="4639042" y="545920"/>
        <a:ext cx="4216328" cy="1413524"/>
      </dsp:txXfrm>
    </dsp:sp>
    <dsp:sp modelId="{403D0D6D-82C4-429C-AE3A-9A7B75C466CD}">
      <dsp:nvSpPr>
        <dsp:cNvPr id="0" name=""/>
        <dsp:cNvSpPr/>
      </dsp:nvSpPr>
      <dsp:spPr>
        <a:xfrm>
          <a:off x="1081" y="2420832"/>
          <a:ext cx="4216328" cy="1521419"/>
        </a:xfrm>
        <a:prstGeom prst="rect">
          <a:avLst/>
        </a:prstGeom>
        <a:solidFill>
          <a:schemeClr val="accent4">
            <a:hueOff val="1096956"/>
            <a:satOff val="4755"/>
            <a:lumOff val="313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s-EC" sz="1500" kern="1200" dirty="0">
              <a:solidFill>
                <a:schemeClr val="tx1"/>
              </a:solidFill>
              <a:latin typeface="Times New Roman" panose="02020603050405020304" pitchFamily="18" charset="0"/>
              <a:cs typeface="Times New Roman" panose="02020603050405020304" pitchFamily="18" charset="0"/>
            </a:rPr>
            <a:t>Se sugiere que las empresas busquen crear un odotipo, que despierte los sentidos del consumidor y conecte directamente este aroma con la marca, los olores y aromas también hablan de personalidad de marca y contribuyen a su diferenciación.</a:t>
          </a:r>
          <a:endParaRPr lang="es-ES" sz="1500" kern="1200" dirty="0">
            <a:solidFill>
              <a:schemeClr val="tx1"/>
            </a:solidFill>
            <a:latin typeface="Times New Roman" panose="02020603050405020304" pitchFamily="18" charset="0"/>
            <a:cs typeface="Times New Roman" panose="02020603050405020304" pitchFamily="18" charset="0"/>
          </a:endParaRPr>
        </a:p>
      </dsp:txBody>
      <dsp:txXfrm>
        <a:off x="1081" y="2420832"/>
        <a:ext cx="4216328" cy="1521419"/>
      </dsp:txXfrm>
    </dsp:sp>
    <dsp:sp modelId="{F5B70726-9337-4402-B44B-71D499EDA045}">
      <dsp:nvSpPr>
        <dsp:cNvPr id="0" name=""/>
        <dsp:cNvSpPr/>
      </dsp:nvSpPr>
      <dsp:spPr>
        <a:xfrm>
          <a:off x="4639042" y="2434088"/>
          <a:ext cx="4216328" cy="1494907"/>
        </a:xfrm>
        <a:prstGeom prst="rect">
          <a:avLst/>
        </a:prstGeom>
        <a:solidFill>
          <a:schemeClr val="accent4">
            <a:hueOff val="1645434"/>
            <a:satOff val="7132"/>
            <a:lumOff val="4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C" sz="1500" kern="1200" dirty="0">
              <a:solidFill>
                <a:schemeClr val="tx1"/>
              </a:solidFill>
              <a:latin typeface="Times New Roman" panose="02020603050405020304" pitchFamily="18" charset="0"/>
              <a:cs typeface="Times New Roman" panose="02020603050405020304" pitchFamily="18" charset="0"/>
            </a:rPr>
            <a:t>Bajo el contexto de la pandemia se recomienda considerar la nueva realidad en la que está inmersa la ciudadanía y adaptarse, considerando las nuevas necesidades de los clientes, sus preocupaciones y hábitos, también las preferencias y percepciones recientes que tengan sobre los aromas en los puntos de venta. </a:t>
          </a:r>
          <a:endParaRPr lang="es-ES" sz="1500" kern="1200" dirty="0">
            <a:solidFill>
              <a:schemeClr val="tx1"/>
            </a:solidFill>
            <a:latin typeface="Times New Roman" panose="02020603050405020304" pitchFamily="18" charset="0"/>
            <a:cs typeface="Times New Roman" panose="02020603050405020304" pitchFamily="18" charset="0"/>
          </a:endParaRPr>
        </a:p>
      </dsp:txBody>
      <dsp:txXfrm>
        <a:off x="4639042" y="2434088"/>
        <a:ext cx="4216328" cy="14949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0ADB8-3801-4A5C-9D1F-997C7895EA4D}">
      <dsp:nvSpPr>
        <dsp:cNvPr id="0" name=""/>
        <dsp:cNvSpPr/>
      </dsp:nvSpPr>
      <dsp:spPr>
        <a:xfrm>
          <a:off x="8446" y="1241687"/>
          <a:ext cx="5997155" cy="2398862"/>
        </a:xfrm>
        <a:prstGeom prst="homePlat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678" tIns="45339" rIns="22670" bIns="45339" numCol="1" spcCol="1270" anchor="ctr" anchorCtr="0">
          <a:noAutofit/>
        </a:bodyPr>
        <a:lstStyle/>
        <a:p>
          <a:pPr marL="0" lvl="0" indent="0" algn="l" defTabSz="755650" rtl="0">
            <a:lnSpc>
              <a:spcPct val="90000"/>
            </a:lnSpc>
            <a:spcBef>
              <a:spcPct val="0"/>
            </a:spcBef>
            <a:spcAft>
              <a:spcPct val="35000"/>
            </a:spcAft>
            <a:buNone/>
          </a:pPr>
          <a:r>
            <a:rPr lang="es-EC" sz="1700" kern="1200" dirty="0">
              <a:solidFill>
                <a:schemeClr val="tx1"/>
              </a:solidFill>
              <a:latin typeface="Times New Roman" panose="02020603050405020304" pitchFamily="18" charset="0"/>
              <a:cs typeface="Times New Roman" panose="02020603050405020304" pitchFamily="18" charset="0"/>
            </a:rPr>
            <a:t>En otras investigaciones resultaría importante confirmar o cuestionar las hipótesis propuestas, además de profundizar en los diferentes tipos de calzado y tiendas especializadas considerando que el odotipo y consumidor presentan diferentes características. </a:t>
          </a:r>
          <a:endParaRPr lang="es-ES" sz="1700" kern="1200" dirty="0">
            <a:solidFill>
              <a:schemeClr val="tx1"/>
            </a:solidFill>
            <a:latin typeface="Times New Roman" panose="02020603050405020304" pitchFamily="18" charset="0"/>
            <a:cs typeface="Times New Roman" panose="02020603050405020304" pitchFamily="18" charset="0"/>
          </a:endParaRPr>
        </a:p>
      </dsp:txBody>
      <dsp:txXfrm>
        <a:off x="8446" y="1241687"/>
        <a:ext cx="5397440" cy="2398862"/>
      </dsp:txXfrm>
    </dsp:sp>
    <dsp:sp modelId="{C72A50D8-2861-43D7-B04C-562AF76E6089}">
      <dsp:nvSpPr>
        <dsp:cNvPr id="0" name=""/>
        <dsp:cNvSpPr/>
      </dsp:nvSpPr>
      <dsp:spPr>
        <a:xfrm>
          <a:off x="4806170" y="1241687"/>
          <a:ext cx="5997155" cy="2398862"/>
        </a:xfrm>
        <a:prstGeom prst="chevron">
          <a:avLst/>
        </a:prstGeom>
        <a:solidFill>
          <a:schemeClr val="accent4">
            <a:hueOff val="1645434"/>
            <a:satOff val="7132"/>
            <a:lumOff val="4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l" defTabSz="755650" rtl="0">
            <a:lnSpc>
              <a:spcPct val="90000"/>
            </a:lnSpc>
            <a:spcBef>
              <a:spcPct val="0"/>
            </a:spcBef>
            <a:spcAft>
              <a:spcPct val="35000"/>
            </a:spcAft>
            <a:buNone/>
          </a:pPr>
          <a:r>
            <a:rPr lang="es-EC" sz="1700" kern="1200" dirty="0">
              <a:solidFill>
                <a:schemeClr val="tx1"/>
              </a:solidFill>
              <a:latin typeface="Times New Roman" panose="02020603050405020304" pitchFamily="18" charset="0"/>
              <a:cs typeface="Times New Roman" panose="02020603050405020304" pitchFamily="18" charset="0"/>
            </a:rPr>
            <a:t>Para investigaciones venideras se sugiere estudiar, cómo el comercio electrónico ha cambiado la utilización de aromas en almacenes y de forma presencial, actualizar las estrategias para la aplicación de Marketing Olfativo en tiendas online y aterrizar estos resultados al contexto nacional. También se sugiere investigar los diferentes sectores de los servicios.</a:t>
          </a:r>
          <a:r>
            <a:rPr lang="es-ES" sz="1700" kern="1200" dirty="0">
              <a:solidFill>
                <a:schemeClr val="tx1"/>
              </a:solidFill>
              <a:latin typeface="Times New Roman" panose="02020603050405020304" pitchFamily="18" charset="0"/>
              <a:cs typeface="Times New Roman" panose="02020603050405020304" pitchFamily="18" charset="0"/>
            </a:rPr>
            <a:t> </a:t>
          </a:r>
        </a:p>
      </dsp:txBody>
      <dsp:txXfrm>
        <a:off x="6005601" y="1241687"/>
        <a:ext cx="3598293" cy="239886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E701441-321E-4CF9-B78B-974000961A6A}" type="datetimeFigureOut">
              <a:rPr lang="es-EC" smtClean="0"/>
              <a:t>16/2/2022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C476747-B635-4C75-B54A-4B5287625A05}"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341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701441-321E-4CF9-B78B-974000961A6A}" type="datetimeFigureOut">
              <a:rPr lang="es-EC" smtClean="0"/>
              <a:t>16/2/2022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C476747-B635-4C75-B54A-4B5287625A05}" type="slidenum">
              <a:rPr lang="es-EC" smtClean="0"/>
              <a:t>‹Nº›</a:t>
            </a:fld>
            <a:endParaRPr lang="es-EC"/>
          </a:p>
        </p:txBody>
      </p:sp>
    </p:spTree>
    <p:extLst>
      <p:ext uri="{BB962C8B-B14F-4D97-AF65-F5344CB8AC3E}">
        <p14:creationId xmlns:p14="http://schemas.microsoft.com/office/powerpoint/2010/main" val="1934072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701441-321E-4CF9-B78B-974000961A6A}" type="datetimeFigureOut">
              <a:rPr lang="es-EC" smtClean="0"/>
              <a:t>16/2/2022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C476747-B635-4C75-B54A-4B5287625A05}" type="slidenum">
              <a:rPr lang="es-EC" smtClean="0"/>
              <a:t>‹Nº›</a:t>
            </a:fld>
            <a:endParaRPr lang="es-EC"/>
          </a:p>
        </p:txBody>
      </p:sp>
    </p:spTree>
    <p:extLst>
      <p:ext uri="{BB962C8B-B14F-4D97-AF65-F5344CB8AC3E}">
        <p14:creationId xmlns:p14="http://schemas.microsoft.com/office/powerpoint/2010/main" val="2602249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ABA0BE4D-40CC-4135-B75A-E83912AB927E}" type="datetimeFigureOut">
              <a:rPr lang="es-EC" smtClean="0"/>
              <a:t>16/2/2022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1703082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ABA0BE4D-40CC-4135-B75A-E83912AB927E}" type="datetimeFigureOut">
              <a:rPr lang="es-EC" smtClean="0"/>
              <a:t>16/2/2022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193522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ABA0BE4D-40CC-4135-B75A-E83912AB927E}" type="datetimeFigureOut">
              <a:rPr lang="es-EC" smtClean="0"/>
              <a:t>16/2/2022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3443615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ABA0BE4D-40CC-4135-B75A-E83912AB927E}" type="datetimeFigureOut">
              <a:rPr lang="es-EC" smtClean="0"/>
              <a:t>16/2/2022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55711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ABA0BE4D-40CC-4135-B75A-E83912AB927E}" type="datetimeFigureOut">
              <a:rPr lang="es-EC" smtClean="0"/>
              <a:t>16/2/2022</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2808242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ABA0BE4D-40CC-4135-B75A-E83912AB927E}" type="datetimeFigureOut">
              <a:rPr lang="es-EC" smtClean="0"/>
              <a:t>16/2/2022</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2594082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BA0BE4D-40CC-4135-B75A-E83912AB927E}" type="datetimeFigureOut">
              <a:rPr lang="es-EC" smtClean="0"/>
              <a:t>16/2/2022</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1650547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BA0BE4D-40CC-4135-B75A-E83912AB927E}" type="datetimeFigureOut">
              <a:rPr lang="es-EC" smtClean="0"/>
              <a:t>16/2/2022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921000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701441-321E-4CF9-B78B-974000961A6A}" type="datetimeFigureOut">
              <a:rPr lang="es-EC" smtClean="0"/>
              <a:t>16/2/2022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C476747-B635-4C75-B54A-4B5287625A05}" type="slidenum">
              <a:rPr lang="es-EC" smtClean="0"/>
              <a:t>‹Nº›</a:t>
            </a:fld>
            <a:endParaRPr lang="es-EC"/>
          </a:p>
        </p:txBody>
      </p:sp>
    </p:spTree>
    <p:extLst>
      <p:ext uri="{BB962C8B-B14F-4D97-AF65-F5344CB8AC3E}">
        <p14:creationId xmlns:p14="http://schemas.microsoft.com/office/powerpoint/2010/main" val="2567951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BA0BE4D-40CC-4135-B75A-E83912AB927E}" type="datetimeFigureOut">
              <a:rPr lang="es-EC" smtClean="0"/>
              <a:t>16/2/2022</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1393744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ABA0BE4D-40CC-4135-B75A-E83912AB927E}" type="datetimeFigureOut">
              <a:rPr lang="es-EC" smtClean="0"/>
              <a:t>16/2/2022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1223073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ABA0BE4D-40CC-4135-B75A-E83912AB927E}" type="datetimeFigureOut">
              <a:rPr lang="es-EC" smtClean="0"/>
              <a:t>16/2/2022</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2887839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E701441-321E-4CF9-B78B-974000961A6A}" type="datetimeFigureOut">
              <a:rPr lang="es-EC" smtClean="0"/>
              <a:t>16/2/2022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9C476747-B635-4C75-B54A-4B5287625A05}"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556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E701441-321E-4CF9-B78B-974000961A6A}" type="datetimeFigureOut">
              <a:rPr lang="es-EC" smtClean="0"/>
              <a:t>16/2/2022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C476747-B635-4C75-B54A-4B5287625A05}" type="slidenum">
              <a:rPr lang="es-EC" smtClean="0"/>
              <a:t>‹Nº›</a:t>
            </a:fld>
            <a:endParaRPr lang="es-EC"/>
          </a:p>
        </p:txBody>
      </p:sp>
    </p:spTree>
    <p:extLst>
      <p:ext uri="{BB962C8B-B14F-4D97-AF65-F5344CB8AC3E}">
        <p14:creationId xmlns:p14="http://schemas.microsoft.com/office/powerpoint/2010/main" val="4194393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E701441-321E-4CF9-B78B-974000961A6A}" type="datetimeFigureOut">
              <a:rPr lang="es-EC" smtClean="0"/>
              <a:t>16/2/2022</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9C476747-B635-4C75-B54A-4B5287625A05}" type="slidenum">
              <a:rPr lang="es-EC" smtClean="0"/>
              <a:t>‹Nº›</a:t>
            </a:fld>
            <a:endParaRPr lang="es-EC"/>
          </a:p>
        </p:txBody>
      </p:sp>
    </p:spTree>
    <p:extLst>
      <p:ext uri="{BB962C8B-B14F-4D97-AF65-F5344CB8AC3E}">
        <p14:creationId xmlns:p14="http://schemas.microsoft.com/office/powerpoint/2010/main" val="1812097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E701441-321E-4CF9-B78B-974000961A6A}" type="datetimeFigureOut">
              <a:rPr lang="es-EC" smtClean="0"/>
              <a:t>16/2/2022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9C476747-B635-4C75-B54A-4B5287625A05}" type="slidenum">
              <a:rPr lang="es-EC" smtClean="0"/>
              <a:t>‹Nº›</a:t>
            </a:fld>
            <a:endParaRPr lang="es-EC"/>
          </a:p>
        </p:txBody>
      </p:sp>
    </p:spTree>
    <p:extLst>
      <p:ext uri="{BB962C8B-B14F-4D97-AF65-F5344CB8AC3E}">
        <p14:creationId xmlns:p14="http://schemas.microsoft.com/office/powerpoint/2010/main" val="308602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E701441-321E-4CF9-B78B-974000961A6A}" type="datetimeFigureOut">
              <a:rPr lang="es-EC" smtClean="0"/>
              <a:t>16/2/2022</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9C476747-B635-4C75-B54A-4B5287625A05}" type="slidenum">
              <a:rPr lang="es-EC" smtClean="0"/>
              <a:t>‹Nº›</a:t>
            </a:fld>
            <a:endParaRPr lang="es-EC"/>
          </a:p>
        </p:txBody>
      </p:sp>
    </p:spTree>
    <p:extLst>
      <p:ext uri="{BB962C8B-B14F-4D97-AF65-F5344CB8AC3E}">
        <p14:creationId xmlns:p14="http://schemas.microsoft.com/office/powerpoint/2010/main" val="2019557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E701441-321E-4CF9-B78B-974000961A6A}" type="datetimeFigureOut">
              <a:rPr lang="es-EC" smtClean="0"/>
              <a:t>16/2/2022</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C476747-B635-4C75-B54A-4B5287625A05}" type="slidenum">
              <a:rPr lang="es-EC" smtClean="0"/>
              <a:t>‹Nº›</a:t>
            </a:fld>
            <a:endParaRPr lang="es-EC"/>
          </a:p>
        </p:txBody>
      </p:sp>
    </p:spTree>
    <p:extLst>
      <p:ext uri="{BB962C8B-B14F-4D97-AF65-F5344CB8AC3E}">
        <p14:creationId xmlns:p14="http://schemas.microsoft.com/office/powerpoint/2010/main" val="1351486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E701441-321E-4CF9-B78B-974000961A6A}" type="datetimeFigureOut">
              <a:rPr lang="es-EC" smtClean="0"/>
              <a:t>16/2/2022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9C476747-B635-4C75-B54A-4B5287625A05}" type="slidenum">
              <a:rPr lang="es-EC" smtClean="0"/>
              <a:t>‹Nº›</a:t>
            </a:fld>
            <a:endParaRPr lang="es-EC"/>
          </a:p>
        </p:txBody>
      </p:sp>
    </p:spTree>
    <p:extLst>
      <p:ext uri="{BB962C8B-B14F-4D97-AF65-F5344CB8AC3E}">
        <p14:creationId xmlns:p14="http://schemas.microsoft.com/office/powerpoint/2010/main" val="492334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E701441-321E-4CF9-B78B-974000961A6A}" type="datetimeFigureOut">
              <a:rPr lang="es-EC" smtClean="0"/>
              <a:t>16/2/2022</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C476747-B635-4C75-B54A-4B5287625A05}"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893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0BE4D-40CC-4135-B75A-E83912AB927E}" type="datetimeFigureOut">
              <a:rPr lang="es-EC" smtClean="0"/>
              <a:t>16/2/2022</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A33D8-A432-4A2C-B063-626D56D76B29}" type="slidenum">
              <a:rPr lang="es-EC" smtClean="0"/>
              <a:t>‹Nº›</a:t>
            </a:fld>
            <a:endParaRPr lang="es-EC"/>
          </a:p>
        </p:txBody>
      </p:sp>
    </p:spTree>
    <p:extLst>
      <p:ext uri="{BB962C8B-B14F-4D97-AF65-F5344CB8AC3E}">
        <p14:creationId xmlns:p14="http://schemas.microsoft.com/office/powerpoint/2010/main" val="7258256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9.png"/><Relationship Id="rId7" Type="http://schemas.openxmlformats.org/officeDocument/2006/relationships/diagramColors" Target="../diagrams/colors4.xm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2A14FEC-411C-4B47-B675-CBED5884233B}"/>
              </a:ext>
            </a:extLst>
          </p:cNvPr>
          <p:cNvPicPr/>
          <p:nvPr/>
        </p:nvPicPr>
        <p:blipFill rotWithShape="1">
          <a:blip r:embed="rId2">
            <a:extLst>
              <a:ext uri="{28A0092B-C50C-407E-A947-70E740481C1C}">
                <a14:useLocalDpi xmlns:a14="http://schemas.microsoft.com/office/drawing/2010/main" val="0"/>
              </a:ext>
            </a:extLst>
          </a:blip>
          <a:srcRect l="10816" t="4376" r="30474"/>
          <a:stretch/>
        </p:blipFill>
        <p:spPr bwMode="auto">
          <a:xfrm>
            <a:off x="728395" y="2076074"/>
            <a:ext cx="11463605" cy="4781926"/>
          </a:xfrm>
          <a:prstGeom prst="rect">
            <a:avLst/>
          </a:prstGeom>
          <a:noFill/>
          <a:ln>
            <a:noFill/>
          </a:ln>
          <a:extLst>
            <a:ext uri="{53640926-AAD7-44D8-BBD7-CCE9431645EC}">
              <a14:shadowObscured xmlns:a14="http://schemas.microsoft.com/office/drawing/2010/main"/>
            </a:ext>
          </a:extLst>
        </p:spPr>
      </p:pic>
      <p:pic>
        <p:nvPicPr>
          <p:cNvPr id="4" name="Picture 2"/>
          <p:cNvPicPr>
            <a:picLocks noChangeAspect="1" noChangeArrowheads="1"/>
          </p:cNvPicPr>
          <p:nvPr/>
        </p:nvPicPr>
        <p:blipFill>
          <a:blip r:embed="rId3"/>
          <a:srcRect/>
          <a:stretch>
            <a:fillRect/>
          </a:stretch>
        </p:blipFill>
        <p:spPr bwMode="auto">
          <a:xfrm>
            <a:off x="3516324" y="129988"/>
            <a:ext cx="4965067" cy="908049"/>
          </a:xfrm>
          <a:prstGeom prst="rect">
            <a:avLst/>
          </a:prstGeom>
          <a:noFill/>
        </p:spPr>
      </p:pic>
      <p:sp>
        <p:nvSpPr>
          <p:cNvPr id="5" name="Subtítulo 2"/>
          <p:cNvSpPr>
            <a:spLocks noGrp="1"/>
          </p:cNvSpPr>
          <p:nvPr>
            <p:ph type="subTitle" idx="1"/>
          </p:nvPr>
        </p:nvSpPr>
        <p:spPr>
          <a:xfrm>
            <a:off x="1642095" y="1103018"/>
            <a:ext cx="9144000" cy="1120244"/>
          </a:xfrm>
        </p:spPr>
        <p:txBody>
          <a:bodyPr>
            <a:noAutofit/>
          </a:bodyPr>
          <a:lstStyle/>
          <a:p>
            <a:pPr marL="0" indent="0" algn="ctr">
              <a:buNone/>
            </a:pPr>
            <a:endParaRPr lang="es-EC" sz="1400" b="1" dirty="0">
              <a:latin typeface="Times New Roman" panose="02020603050405020304" pitchFamily="18" charset="0"/>
              <a:cs typeface="Times New Roman" panose="02020603050405020304" pitchFamily="18" charset="0"/>
            </a:endParaRPr>
          </a:p>
          <a:p>
            <a:pPr marL="0" indent="0" algn="ctr">
              <a:buNone/>
            </a:pPr>
            <a:r>
              <a:rPr lang="es-EC" sz="1400" b="1" dirty="0">
                <a:latin typeface="Times New Roman" panose="02020603050405020304" pitchFamily="18" charset="0"/>
                <a:cs typeface="Times New Roman" panose="02020603050405020304" pitchFamily="18" charset="0"/>
              </a:rPr>
              <a:t>DEPARTAMENTO DE CIENCIAS ECONÓMICAS, ADMINISTRATIVAS Y DEL COMERCIO</a:t>
            </a:r>
            <a:endParaRPr lang="pt-BR" sz="1400" dirty="0">
              <a:latin typeface="Times New Roman" panose="02020603050405020304" pitchFamily="18" charset="0"/>
              <a:cs typeface="Times New Roman" panose="02020603050405020304" pitchFamily="18" charset="0"/>
            </a:endParaRPr>
          </a:p>
          <a:p>
            <a:pPr marL="0" indent="0" algn="ctr">
              <a:buNone/>
            </a:pPr>
            <a:r>
              <a:rPr lang="es-EC" sz="1400" b="1" dirty="0">
                <a:latin typeface="Times New Roman" panose="02020603050405020304" pitchFamily="18" charset="0"/>
                <a:cs typeface="Times New Roman" panose="02020603050405020304" pitchFamily="18" charset="0"/>
              </a:rPr>
              <a:t>CARRERA DE MERCADOTECNIA</a:t>
            </a:r>
            <a:endParaRPr lang="pt-BR" sz="1400" dirty="0">
              <a:latin typeface="Times New Roman" panose="02020603050405020304" pitchFamily="18" charset="0"/>
              <a:cs typeface="Times New Roman" panose="02020603050405020304" pitchFamily="18" charset="0"/>
            </a:endParaRPr>
          </a:p>
          <a:p>
            <a:pPr marL="0" indent="0" algn="ctr">
              <a:buNone/>
            </a:pPr>
            <a:r>
              <a:rPr lang="es-EC" sz="1400" dirty="0">
                <a:latin typeface="Times New Roman" panose="02020603050405020304" pitchFamily="18" charset="0"/>
                <a:cs typeface="Times New Roman" panose="02020603050405020304" pitchFamily="18" charset="0"/>
              </a:rPr>
              <a:t> </a:t>
            </a:r>
            <a:endParaRPr lang="pt-BR" sz="1400" dirty="0">
              <a:latin typeface="Times New Roman" panose="02020603050405020304" pitchFamily="18" charset="0"/>
              <a:cs typeface="Times New Roman" panose="02020603050405020304" pitchFamily="18" charset="0"/>
            </a:endParaRPr>
          </a:p>
          <a:p>
            <a:r>
              <a:rPr lang="es-EC" sz="1400" b="1" dirty="0">
                <a:latin typeface="Times New Roman" panose="02020603050405020304" pitchFamily="18" charset="0"/>
                <a:cs typeface="Times New Roman" panose="02020603050405020304" pitchFamily="18" charset="0"/>
              </a:rPr>
              <a:t>TEMA: </a:t>
            </a:r>
          </a:p>
          <a:p>
            <a:r>
              <a:rPr lang="es-EC" sz="1400" b="1" dirty="0">
                <a:latin typeface="Times New Roman" panose="02020603050405020304" pitchFamily="18" charset="0"/>
                <a:cs typeface="Times New Roman" panose="02020603050405020304" pitchFamily="18" charset="0"/>
              </a:rPr>
              <a:t>“</a:t>
            </a:r>
            <a:r>
              <a:rPr lang="es-EC" sz="1400" b="1" dirty="0">
                <a:effectLst/>
                <a:latin typeface="Times New Roman" panose="02020603050405020304" pitchFamily="18" charset="0"/>
                <a:ea typeface="Calibri" panose="020F0502020204030204" pitchFamily="34" charset="0"/>
                <a:cs typeface="Times New Roman" panose="02020603050405020304" pitchFamily="18" charset="0"/>
              </a:rPr>
              <a:t>INCIDENCIA DEL MARKETING OLFATIVO EN EL COMPORTAMIENTO DEL CONSUMIDOR EN ALMACENES DE CALZADO DE LOS CENTROS COMERCIALES DEL DISTRITO METROPOLITANO DE QUITO</a:t>
            </a:r>
            <a:r>
              <a:rPr lang="es-EC" sz="1400" b="1" dirty="0">
                <a:latin typeface="Times New Roman" panose="02020603050405020304" pitchFamily="18" charset="0"/>
                <a:cs typeface="Times New Roman" panose="02020603050405020304" pitchFamily="18" charset="0"/>
              </a:rPr>
              <a:t>”</a:t>
            </a:r>
            <a:endParaRPr lang="pt-BR" sz="1400" b="1" dirty="0">
              <a:latin typeface="Times New Roman" panose="02020603050405020304" pitchFamily="18" charset="0"/>
              <a:cs typeface="Times New Roman" panose="02020603050405020304" pitchFamily="18" charset="0"/>
            </a:endParaRPr>
          </a:p>
          <a:p>
            <a:pPr marL="0" indent="0" algn="ctr">
              <a:buNone/>
            </a:pPr>
            <a:r>
              <a:rPr lang="es-EC" sz="1400" b="1" dirty="0">
                <a:latin typeface="Times New Roman" panose="02020603050405020304" pitchFamily="18" charset="0"/>
                <a:cs typeface="Times New Roman" panose="02020603050405020304" pitchFamily="18" charset="0"/>
              </a:rPr>
              <a:t>AUTORES: </a:t>
            </a:r>
            <a:endParaRPr lang="pt-BR" sz="1400" dirty="0">
              <a:latin typeface="Times New Roman" panose="02020603050405020304" pitchFamily="18" charset="0"/>
              <a:cs typeface="Times New Roman" panose="02020603050405020304" pitchFamily="18" charset="0"/>
            </a:endParaRPr>
          </a:p>
          <a:p>
            <a:pPr marL="0" indent="0" algn="ctr">
              <a:buNone/>
            </a:pPr>
            <a:r>
              <a:rPr lang="es-EC" sz="1400" b="1" dirty="0">
                <a:latin typeface="Times New Roman" panose="02020603050405020304" pitchFamily="18" charset="0"/>
                <a:cs typeface="Times New Roman" panose="02020603050405020304" pitchFamily="18" charset="0"/>
              </a:rPr>
              <a:t>CHANCHAY ROBLES, KIMBERLY STEFANÍA</a:t>
            </a:r>
          </a:p>
          <a:p>
            <a:r>
              <a:rPr lang="es-EC" sz="1400" b="1" dirty="0">
                <a:latin typeface="Times New Roman" panose="02020603050405020304" pitchFamily="18" charset="0"/>
                <a:cs typeface="Times New Roman" panose="02020603050405020304" pitchFamily="18" charset="0"/>
              </a:rPr>
              <a:t>OSORIO CUEVA, ANDREA PAOLA </a:t>
            </a:r>
          </a:p>
          <a:p>
            <a:endParaRPr lang="pt-BR" sz="1400" dirty="0">
              <a:latin typeface="Times New Roman" panose="02020603050405020304" pitchFamily="18" charset="0"/>
              <a:cs typeface="Times New Roman" panose="02020603050405020304" pitchFamily="18" charset="0"/>
            </a:endParaRPr>
          </a:p>
          <a:p>
            <a:pPr marL="0" indent="0" algn="ctr">
              <a:buNone/>
            </a:pPr>
            <a:r>
              <a:rPr lang="es-EC" sz="1400" dirty="0">
                <a:latin typeface="Times New Roman" panose="02020603050405020304" pitchFamily="18" charset="0"/>
                <a:cs typeface="Times New Roman" panose="02020603050405020304" pitchFamily="18" charset="0"/>
              </a:rPr>
              <a:t> </a:t>
            </a:r>
            <a:r>
              <a:rPr lang="es-EC" sz="1400" b="1" dirty="0">
                <a:latin typeface="Times New Roman" panose="02020603050405020304" pitchFamily="18" charset="0"/>
                <a:cs typeface="Times New Roman" panose="02020603050405020304" pitchFamily="18" charset="0"/>
              </a:rPr>
              <a:t>DIRECTOR:</a:t>
            </a:r>
          </a:p>
          <a:p>
            <a:pPr marL="0" indent="0" algn="ctr">
              <a:buNone/>
            </a:pPr>
            <a:r>
              <a:rPr lang="es-EC" sz="1400" b="1" dirty="0">
                <a:latin typeface="Times New Roman" panose="02020603050405020304" pitchFamily="18" charset="0"/>
                <a:cs typeface="Times New Roman" panose="02020603050405020304" pitchFamily="18" charset="0"/>
              </a:rPr>
              <a:t> ING. CRESPO ALBÁN, GUIDO GONZALO</a:t>
            </a:r>
          </a:p>
          <a:p>
            <a:pPr marL="0" indent="0" algn="ctr">
              <a:buNone/>
            </a:pPr>
            <a:endParaRPr lang="es-EC" sz="1400" b="1" dirty="0">
              <a:latin typeface="Times New Roman" panose="02020603050405020304" pitchFamily="18" charset="0"/>
              <a:cs typeface="Times New Roman" panose="02020603050405020304" pitchFamily="18" charset="0"/>
            </a:endParaRPr>
          </a:p>
          <a:p>
            <a:pPr marL="0" indent="0" algn="ctr">
              <a:buNone/>
            </a:pPr>
            <a:r>
              <a:rPr lang="es-EC" sz="1400" b="1" dirty="0">
                <a:latin typeface="Times New Roman" panose="02020603050405020304" pitchFamily="18" charset="0"/>
                <a:cs typeface="Times New Roman" panose="02020603050405020304" pitchFamily="18" charset="0"/>
              </a:rPr>
              <a:t>SANGOLQUÍ</a:t>
            </a:r>
            <a:r>
              <a:rPr lang="pt-BR" sz="1400" dirty="0">
                <a:latin typeface="Times New Roman" panose="02020603050405020304" pitchFamily="18" charset="0"/>
                <a:cs typeface="Times New Roman" panose="02020603050405020304" pitchFamily="18" charset="0"/>
              </a:rPr>
              <a:t> - </a:t>
            </a:r>
            <a:r>
              <a:rPr lang="es-EC" sz="1400" b="1" dirty="0">
                <a:latin typeface="Times New Roman" panose="02020603050405020304" pitchFamily="18" charset="0"/>
                <a:cs typeface="Times New Roman" panose="02020603050405020304" pitchFamily="18" charset="0"/>
              </a:rPr>
              <a:t>2022</a:t>
            </a:r>
            <a:endParaRPr lang="pt-BR" sz="1400" dirty="0">
              <a:latin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2F70C2E5-1708-4E7A-AAA5-713E4C8FE925}"/>
              </a:ext>
            </a:extLst>
          </p:cNvPr>
          <p:cNvPicPr/>
          <p:nvPr/>
        </p:nvPicPr>
        <p:blipFill rotWithShape="1">
          <a:blip r:embed="rId2">
            <a:extLst>
              <a:ext uri="{28A0092B-C50C-407E-A947-70E740481C1C}">
                <a14:useLocalDpi xmlns:a14="http://schemas.microsoft.com/office/drawing/2010/main" val="0"/>
              </a:ext>
            </a:extLst>
          </a:blip>
          <a:srcRect l="1" t="4376" r="89184"/>
          <a:stretch/>
        </p:blipFill>
        <p:spPr bwMode="auto">
          <a:xfrm>
            <a:off x="-106017" y="0"/>
            <a:ext cx="1127331" cy="6861313"/>
          </a:xfrm>
          <a:prstGeom prst="rect">
            <a:avLst/>
          </a:prstGeom>
          <a:noFill/>
          <a:ln>
            <a:noFill/>
          </a:ln>
          <a:extLst>
            <a:ext uri="{53640926-AAD7-44D8-BBD7-CCE9431645EC}">
              <a14:shadowObscured xmlns:a14="http://schemas.microsoft.com/office/drawing/2010/main"/>
            </a:ext>
          </a:extLst>
        </p:spPr>
      </p:pic>
      <p:pic>
        <p:nvPicPr>
          <p:cNvPr id="8" name="Imagen 7" descr="Resultado de imagen para mercadotecnia espe logo">
            <a:extLst>
              <a:ext uri="{FF2B5EF4-FFF2-40B4-BE49-F238E27FC236}">
                <a16:creationId xmlns:a16="http://schemas.microsoft.com/office/drawing/2014/main" id="{522597C7-CA93-4082-BD47-9832C7C70B0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45610" y="242586"/>
            <a:ext cx="1261582" cy="1208385"/>
          </a:xfrm>
          <a:prstGeom prst="rect">
            <a:avLst/>
          </a:prstGeom>
          <a:noFill/>
          <a:ln>
            <a:noFill/>
          </a:ln>
        </p:spPr>
      </p:pic>
    </p:spTree>
    <p:extLst>
      <p:ext uri="{BB962C8B-B14F-4D97-AF65-F5344CB8AC3E}">
        <p14:creationId xmlns:p14="http://schemas.microsoft.com/office/powerpoint/2010/main" val="3382426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a:extLst>
              <a:ext uri="{FF2B5EF4-FFF2-40B4-BE49-F238E27FC236}">
                <a16:creationId xmlns:a16="http://schemas.microsoft.com/office/drawing/2014/main" id="{54178713-6558-4168-8DC8-AE9C9391685F}"/>
              </a:ext>
            </a:extLst>
          </p:cNvPr>
          <p:cNvSpPr txBox="1">
            <a:spLocks/>
          </p:cNvSpPr>
          <p:nvPr/>
        </p:nvSpPr>
        <p:spPr>
          <a:xfrm>
            <a:off x="1097280" y="180587"/>
            <a:ext cx="10058400" cy="707309"/>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dirty="0">
                <a:latin typeface="Times New Roman" panose="02020603050405020304" pitchFamily="18" charset="0"/>
                <a:cs typeface="Times New Roman" panose="02020603050405020304" pitchFamily="18" charset="0"/>
              </a:rPr>
              <a:t>Capítulo I: Marco Conceptual</a:t>
            </a:r>
            <a:endParaRPr lang="es-EC"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363A6024-0635-4975-B262-27C7EAA38BD2}"/>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l="1552" r="959"/>
          <a:stretch/>
        </p:blipFill>
        <p:spPr>
          <a:xfrm>
            <a:off x="1235612" y="1000439"/>
            <a:ext cx="9720776" cy="5217482"/>
          </a:xfrm>
          <a:prstGeom prst="rect">
            <a:avLst/>
          </a:prstGeom>
        </p:spPr>
      </p:pic>
    </p:spTree>
    <p:extLst>
      <p:ext uri="{BB962C8B-B14F-4D97-AF65-F5344CB8AC3E}">
        <p14:creationId xmlns:p14="http://schemas.microsoft.com/office/powerpoint/2010/main" val="4205425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0E63EC1-B2CF-4E09-9A49-D4B39C02AA7B}"/>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l="940" t="850" r="1225" b="4600"/>
          <a:stretch/>
        </p:blipFill>
        <p:spPr>
          <a:xfrm>
            <a:off x="1066800" y="995442"/>
            <a:ext cx="10058400" cy="5090638"/>
          </a:xfrm>
          <a:prstGeom prst="rect">
            <a:avLst/>
          </a:prstGeom>
        </p:spPr>
      </p:pic>
      <p:sp>
        <p:nvSpPr>
          <p:cNvPr id="4" name="Título 3">
            <a:extLst>
              <a:ext uri="{FF2B5EF4-FFF2-40B4-BE49-F238E27FC236}">
                <a16:creationId xmlns:a16="http://schemas.microsoft.com/office/drawing/2014/main" id="{7782D0BC-B13A-4DD3-84A4-2591975352CC}"/>
              </a:ext>
            </a:extLst>
          </p:cNvPr>
          <p:cNvSpPr txBox="1">
            <a:spLocks/>
          </p:cNvSpPr>
          <p:nvPr/>
        </p:nvSpPr>
        <p:spPr>
          <a:xfrm>
            <a:off x="1097280" y="180587"/>
            <a:ext cx="10058400" cy="707309"/>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dirty="0">
                <a:latin typeface="Times New Roman" panose="02020603050405020304" pitchFamily="18" charset="0"/>
                <a:cs typeface="Times New Roman" panose="02020603050405020304" pitchFamily="18" charset="0"/>
              </a:rPr>
              <a:t>Capítulo I: Marco Conceptual</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8985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a:extLst>
              <a:ext uri="{FF2B5EF4-FFF2-40B4-BE49-F238E27FC236}">
                <a16:creationId xmlns:a16="http://schemas.microsoft.com/office/drawing/2014/main" id="{A181DBD5-380A-4E01-B0C0-4728858AEB12}"/>
              </a:ext>
            </a:extLst>
          </p:cNvPr>
          <p:cNvSpPr txBox="1">
            <a:spLocks/>
          </p:cNvSpPr>
          <p:nvPr/>
        </p:nvSpPr>
        <p:spPr>
          <a:xfrm>
            <a:off x="1097280" y="180587"/>
            <a:ext cx="10058400" cy="707309"/>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dirty="0">
                <a:latin typeface="Times New Roman" panose="02020603050405020304" pitchFamily="18" charset="0"/>
                <a:cs typeface="Times New Roman" panose="02020603050405020304" pitchFamily="18" charset="0"/>
              </a:rPr>
              <a:t>Capítulo II: Marco Metodológico</a:t>
            </a:r>
            <a:endParaRPr lang="es-EC" dirty="0">
              <a:latin typeface="Times New Roman" panose="02020603050405020304" pitchFamily="18" charset="0"/>
              <a:cs typeface="Times New Roman" panose="02020603050405020304" pitchFamily="18" charset="0"/>
            </a:endParaRPr>
          </a:p>
        </p:txBody>
      </p:sp>
      <p:grpSp>
        <p:nvGrpSpPr>
          <p:cNvPr id="28" name="Shape 319">
            <a:extLst>
              <a:ext uri="{FF2B5EF4-FFF2-40B4-BE49-F238E27FC236}">
                <a16:creationId xmlns:a16="http://schemas.microsoft.com/office/drawing/2014/main" id="{DDD56ADE-8DE8-442F-AA91-339D7EB9B6D3}"/>
              </a:ext>
            </a:extLst>
          </p:cNvPr>
          <p:cNvGrpSpPr/>
          <p:nvPr/>
        </p:nvGrpSpPr>
        <p:grpSpPr>
          <a:xfrm>
            <a:off x="5667501" y="4957754"/>
            <a:ext cx="4519157" cy="969454"/>
            <a:chOff x="4659935" y="3726755"/>
            <a:chExt cx="3397884" cy="924600"/>
          </a:xfrm>
        </p:grpSpPr>
        <p:cxnSp>
          <p:nvCxnSpPr>
            <p:cNvPr id="29" name="Shape 320">
              <a:extLst>
                <a:ext uri="{FF2B5EF4-FFF2-40B4-BE49-F238E27FC236}">
                  <a16:creationId xmlns:a16="http://schemas.microsoft.com/office/drawing/2014/main" id="{415F2696-9E6E-49CB-9455-4BB41222A2EF}"/>
                </a:ext>
              </a:extLst>
            </p:cNvPr>
            <p:cNvCxnSpPr>
              <a:cxnSpLocks/>
            </p:cNvCxnSpPr>
            <p:nvPr/>
          </p:nvCxnSpPr>
          <p:spPr>
            <a:xfrm>
              <a:off x="4659935" y="4025105"/>
              <a:ext cx="913378" cy="0"/>
            </a:xfrm>
            <a:prstGeom prst="straightConnector1">
              <a:avLst/>
            </a:prstGeom>
            <a:ln>
              <a:headEnd type="none" w="sm" len="sm"/>
              <a:tailEnd type="oval" w="med" len="med"/>
            </a:ln>
          </p:spPr>
          <p:style>
            <a:lnRef idx="1">
              <a:schemeClr val="accent6"/>
            </a:lnRef>
            <a:fillRef idx="0">
              <a:schemeClr val="accent6"/>
            </a:fillRef>
            <a:effectRef idx="0">
              <a:schemeClr val="accent6"/>
            </a:effectRef>
            <a:fontRef idx="minor">
              <a:schemeClr val="tx1"/>
            </a:fontRef>
          </p:style>
        </p:cxnSp>
        <p:sp>
          <p:nvSpPr>
            <p:cNvPr id="30" name="Shape 321">
              <a:extLst>
                <a:ext uri="{FF2B5EF4-FFF2-40B4-BE49-F238E27FC236}">
                  <a16:creationId xmlns:a16="http://schemas.microsoft.com/office/drawing/2014/main" id="{C7256271-BE6A-487B-9A3E-E9BCC23837E5}"/>
                </a:ext>
              </a:extLst>
            </p:cNvPr>
            <p:cNvSpPr txBox="1"/>
            <p:nvPr/>
          </p:nvSpPr>
          <p:spPr>
            <a:xfrm>
              <a:off x="5655044" y="3726755"/>
              <a:ext cx="2402775" cy="9246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x-none" sz="2000" b="1" dirty="0">
                  <a:latin typeface="Times New Roman" panose="02020603050405020304" pitchFamily="18" charset="0"/>
                  <a:ea typeface="Roboto"/>
                  <a:cs typeface="Times New Roman" panose="02020603050405020304" pitchFamily="18" charset="0"/>
                  <a:sym typeface="Roboto"/>
                </a:rPr>
                <a:t>Diseño de la investigación</a:t>
              </a:r>
              <a:endParaRPr sz="2000" b="1" dirty="0">
                <a:latin typeface="Times New Roman" panose="02020603050405020304" pitchFamily="18" charset="0"/>
                <a:ea typeface="Roboto"/>
                <a:cs typeface="Times New Roman" panose="02020603050405020304" pitchFamily="18" charset="0"/>
                <a:sym typeface="Roboto"/>
              </a:endParaRPr>
            </a:p>
            <a:p>
              <a:pPr marL="0" lvl="0" indent="0">
                <a:spcBef>
                  <a:spcPts val="0"/>
                </a:spcBef>
                <a:spcAft>
                  <a:spcPts val="1600"/>
                </a:spcAft>
                <a:buNone/>
              </a:pPr>
              <a:r>
                <a:rPr lang="x-none" sz="2000" dirty="0">
                  <a:latin typeface="Times New Roman" panose="02020603050405020304" pitchFamily="18" charset="0"/>
                  <a:ea typeface="Lato"/>
                  <a:cs typeface="Times New Roman" panose="02020603050405020304" pitchFamily="18" charset="0"/>
                  <a:sym typeface="Lato"/>
                </a:rPr>
                <a:t>Transversal.</a:t>
              </a:r>
              <a:endParaRPr sz="2000" b="1" dirty="0">
                <a:latin typeface="Times New Roman" panose="02020603050405020304" pitchFamily="18" charset="0"/>
                <a:ea typeface="Lato"/>
                <a:cs typeface="Times New Roman" panose="02020603050405020304" pitchFamily="18" charset="0"/>
                <a:sym typeface="Lato"/>
              </a:endParaRPr>
            </a:p>
          </p:txBody>
        </p:sp>
      </p:grpSp>
      <p:grpSp>
        <p:nvGrpSpPr>
          <p:cNvPr id="31" name="Shape 322">
            <a:extLst>
              <a:ext uri="{FF2B5EF4-FFF2-40B4-BE49-F238E27FC236}">
                <a16:creationId xmlns:a16="http://schemas.microsoft.com/office/drawing/2014/main" id="{28F03225-1BC4-4B43-9161-E4DF259FDDF9}"/>
              </a:ext>
            </a:extLst>
          </p:cNvPr>
          <p:cNvGrpSpPr/>
          <p:nvPr/>
        </p:nvGrpSpPr>
        <p:grpSpPr>
          <a:xfrm>
            <a:off x="5588651" y="1474909"/>
            <a:ext cx="5799413" cy="969454"/>
            <a:chOff x="4246060" y="1344129"/>
            <a:chExt cx="4320650" cy="924600"/>
          </a:xfrm>
        </p:grpSpPr>
        <p:sp>
          <p:nvSpPr>
            <p:cNvPr id="32" name="Shape 323">
              <a:extLst>
                <a:ext uri="{FF2B5EF4-FFF2-40B4-BE49-F238E27FC236}">
                  <a16:creationId xmlns:a16="http://schemas.microsoft.com/office/drawing/2014/main" id="{9D8F6C21-0008-449B-BA11-1AE62E2693DF}"/>
                </a:ext>
              </a:extLst>
            </p:cNvPr>
            <p:cNvSpPr txBox="1"/>
            <p:nvPr/>
          </p:nvSpPr>
          <p:spPr>
            <a:xfrm>
              <a:off x="5625816" y="1344129"/>
              <a:ext cx="2940894" cy="9246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x-none" sz="2000" b="1" dirty="0">
                  <a:latin typeface="Times New Roman" panose="02020603050405020304" pitchFamily="18" charset="0"/>
                  <a:ea typeface="Roboto"/>
                  <a:cs typeface="Times New Roman" panose="02020603050405020304" pitchFamily="18" charset="0"/>
                  <a:sym typeface="Roboto"/>
                </a:rPr>
                <a:t>Fuentes de información</a:t>
              </a:r>
              <a:endParaRPr lang="es-EC" sz="2000" b="1" dirty="0">
                <a:latin typeface="Times New Roman" panose="02020603050405020304" pitchFamily="18" charset="0"/>
                <a:ea typeface="Roboto"/>
                <a:cs typeface="Times New Roman" panose="02020603050405020304" pitchFamily="18" charset="0"/>
                <a:sym typeface="Roboto"/>
              </a:endParaRPr>
            </a:p>
            <a:p>
              <a:pPr marL="0" lvl="0" indent="0" rtl="0">
                <a:lnSpc>
                  <a:spcPct val="115000"/>
                </a:lnSpc>
                <a:spcBef>
                  <a:spcPts val="0"/>
                </a:spcBef>
                <a:spcAft>
                  <a:spcPts val="0"/>
                </a:spcAft>
                <a:buNone/>
              </a:pPr>
              <a:r>
                <a:rPr lang="x-none" sz="2000" dirty="0">
                  <a:latin typeface="Times New Roman" panose="02020603050405020304" pitchFamily="18" charset="0"/>
                  <a:ea typeface="Lato"/>
                  <a:cs typeface="Times New Roman" panose="02020603050405020304" pitchFamily="18" charset="0"/>
                  <a:sym typeface="Lato"/>
                </a:rPr>
                <a:t>Investigación de campo con la aplicación de encuestas</a:t>
              </a:r>
              <a:r>
                <a:rPr lang="es-EC" sz="2000" dirty="0">
                  <a:latin typeface="Times New Roman" panose="02020603050405020304" pitchFamily="18" charset="0"/>
                  <a:ea typeface="Lato"/>
                  <a:cs typeface="Times New Roman" panose="02020603050405020304" pitchFamily="18" charset="0"/>
                  <a:sym typeface="Lato"/>
                </a:rPr>
                <a:t>.</a:t>
              </a:r>
              <a:endParaRPr sz="2400" dirty="0">
                <a:latin typeface="Times New Roman" panose="02020603050405020304" pitchFamily="18" charset="0"/>
                <a:ea typeface="Lato"/>
                <a:cs typeface="Times New Roman" panose="02020603050405020304" pitchFamily="18" charset="0"/>
                <a:sym typeface="Lato"/>
              </a:endParaRPr>
            </a:p>
          </p:txBody>
        </p:sp>
        <p:cxnSp>
          <p:nvCxnSpPr>
            <p:cNvPr id="33" name="Shape 324">
              <a:extLst>
                <a:ext uri="{FF2B5EF4-FFF2-40B4-BE49-F238E27FC236}">
                  <a16:creationId xmlns:a16="http://schemas.microsoft.com/office/drawing/2014/main" id="{DBD27968-75C4-4F96-A9D9-872DD6A87CB8}"/>
                </a:ext>
              </a:extLst>
            </p:cNvPr>
            <p:cNvCxnSpPr/>
            <p:nvPr/>
          </p:nvCxnSpPr>
          <p:spPr>
            <a:xfrm>
              <a:off x="4246060" y="2112674"/>
              <a:ext cx="1286700" cy="0"/>
            </a:xfrm>
            <a:prstGeom prst="straightConnector1">
              <a:avLst/>
            </a:prstGeom>
            <a:ln>
              <a:headEnd type="none" w="sm" len="sm"/>
              <a:tailEnd type="oval" w="med" len="med"/>
            </a:ln>
          </p:spPr>
          <p:style>
            <a:lnRef idx="1">
              <a:schemeClr val="accent6"/>
            </a:lnRef>
            <a:fillRef idx="0">
              <a:schemeClr val="accent6"/>
            </a:fillRef>
            <a:effectRef idx="0">
              <a:schemeClr val="accent6"/>
            </a:effectRef>
            <a:fontRef idx="minor">
              <a:schemeClr val="tx1"/>
            </a:fontRef>
          </p:style>
        </p:cxnSp>
      </p:grpSp>
      <p:grpSp>
        <p:nvGrpSpPr>
          <p:cNvPr id="34" name="Shape 325">
            <a:extLst>
              <a:ext uri="{FF2B5EF4-FFF2-40B4-BE49-F238E27FC236}">
                <a16:creationId xmlns:a16="http://schemas.microsoft.com/office/drawing/2014/main" id="{A25CA836-D9F9-4567-B940-E0196BEE1AB9}"/>
              </a:ext>
            </a:extLst>
          </p:cNvPr>
          <p:cNvGrpSpPr/>
          <p:nvPr/>
        </p:nvGrpSpPr>
        <p:grpSpPr>
          <a:xfrm>
            <a:off x="6850552" y="3092480"/>
            <a:ext cx="4439915" cy="969454"/>
            <a:chOff x="5477752" y="2007528"/>
            <a:chExt cx="4229204" cy="924600"/>
          </a:xfrm>
        </p:grpSpPr>
        <p:cxnSp>
          <p:nvCxnSpPr>
            <p:cNvPr id="35" name="Shape 326">
              <a:extLst>
                <a:ext uri="{FF2B5EF4-FFF2-40B4-BE49-F238E27FC236}">
                  <a16:creationId xmlns:a16="http://schemas.microsoft.com/office/drawing/2014/main" id="{ED047468-AE5D-4AC3-A2F1-E35458096465}"/>
                </a:ext>
              </a:extLst>
            </p:cNvPr>
            <p:cNvCxnSpPr/>
            <p:nvPr/>
          </p:nvCxnSpPr>
          <p:spPr>
            <a:xfrm>
              <a:off x="5477752" y="2589267"/>
              <a:ext cx="886200" cy="0"/>
            </a:xfrm>
            <a:prstGeom prst="straightConnector1">
              <a:avLst/>
            </a:prstGeom>
            <a:ln>
              <a:headEnd type="none" w="sm" len="sm"/>
              <a:tailEnd type="oval" w="med" len="med"/>
            </a:ln>
          </p:spPr>
          <p:style>
            <a:lnRef idx="1">
              <a:schemeClr val="accent6"/>
            </a:lnRef>
            <a:fillRef idx="0">
              <a:schemeClr val="accent6"/>
            </a:fillRef>
            <a:effectRef idx="0">
              <a:schemeClr val="accent6"/>
            </a:effectRef>
            <a:fontRef idx="minor">
              <a:schemeClr val="tx1"/>
            </a:fontRef>
          </p:style>
        </p:cxnSp>
        <p:sp>
          <p:nvSpPr>
            <p:cNvPr id="36" name="Shape 327">
              <a:extLst>
                <a:ext uri="{FF2B5EF4-FFF2-40B4-BE49-F238E27FC236}">
                  <a16:creationId xmlns:a16="http://schemas.microsoft.com/office/drawing/2014/main" id="{769C223B-5CC2-4485-855F-364C47858A77}"/>
                </a:ext>
              </a:extLst>
            </p:cNvPr>
            <p:cNvSpPr txBox="1"/>
            <p:nvPr/>
          </p:nvSpPr>
          <p:spPr>
            <a:xfrm>
              <a:off x="6454704" y="2007528"/>
              <a:ext cx="3252252" cy="9246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b="1" dirty="0">
                <a:latin typeface="Roboto"/>
                <a:ea typeface="Roboto"/>
                <a:cs typeface="Roboto"/>
                <a:sym typeface="Roboto"/>
              </a:endParaRPr>
            </a:p>
            <a:p>
              <a:pPr marL="0" lvl="0" indent="0">
                <a:spcBef>
                  <a:spcPts val="0"/>
                </a:spcBef>
                <a:spcAft>
                  <a:spcPts val="0"/>
                </a:spcAft>
                <a:buNone/>
              </a:pPr>
              <a:r>
                <a:rPr lang="x-none" b="1" dirty="0">
                  <a:latin typeface="Times New Roman" panose="02020603050405020304" pitchFamily="18" charset="0"/>
                  <a:ea typeface="Roboto"/>
                  <a:cs typeface="Times New Roman" panose="02020603050405020304" pitchFamily="18" charset="0"/>
                  <a:sym typeface="Roboto"/>
                </a:rPr>
                <a:t>Unidad de análisis</a:t>
              </a:r>
              <a:endParaRPr b="1" dirty="0">
                <a:latin typeface="Times New Roman" panose="02020603050405020304" pitchFamily="18" charset="0"/>
                <a:ea typeface="Roboto"/>
                <a:cs typeface="Times New Roman" panose="02020603050405020304" pitchFamily="18" charset="0"/>
                <a:sym typeface="Roboto"/>
              </a:endParaRPr>
            </a:p>
            <a:p>
              <a:pPr marL="0" lvl="0" indent="0">
                <a:spcBef>
                  <a:spcPts val="0"/>
                </a:spcBef>
                <a:spcAft>
                  <a:spcPts val="1600"/>
                </a:spcAft>
                <a:buNone/>
              </a:pPr>
              <a:r>
                <a:rPr lang="es-ES" dirty="0">
                  <a:latin typeface="Times New Roman" panose="02020603050405020304" pitchFamily="18" charset="0"/>
                  <a:cs typeface="Times New Roman" panose="02020603050405020304" pitchFamily="18" charset="0"/>
                </a:rPr>
                <a:t>hombres y mujeres del nivel socioeconómico A, B C +, entre 18 a 60 años que corresponden a la población económicamente activa del DMQ</a:t>
              </a:r>
              <a:r>
                <a:rPr lang="es-EC" dirty="0">
                  <a:latin typeface="Times New Roman" panose="02020603050405020304" pitchFamily="18" charset="0"/>
                  <a:ea typeface="Lato"/>
                  <a:cs typeface="Times New Roman" panose="02020603050405020304" pitchFamily="18" charset="0"/>
                  <a:sym typeface="Lato"/>
                </a:rPr>
                <a:t>.</a:t>
              </a:r>
              <a:endParaRPr dirty="0">
                <a:latin typeface="Times New Roman" panose="02020603050405020304" pitchFamily="18" charset="0"/>
                <a:ea typeface="Lato"/>
                <a:cs typeface="Times New Roman" panose="02020603050405020304" pitchFamily="18" charset="0"/>
                <a:sym typeface="Lato"/>
              </a:endParaRPr>
            </a:p>
          </p:txBody>
        </p:sp>
      </p:grpSp>
      <p:grpSp>
        <p:nvGrpSpPr>
          <p:cNvPr id="37" name="Shape 328">
            <a:extLst>
              <a:ext uri="{FF2B5EF4-FFF2-40B4-BE49-F238E27FC236}">
                <a16:creationId xmlns:a16="http://schemas.microsoft.com/office/drawing/2014/main" id="{FBCDDFCF-55B3-4DCB-80A7-3FC41CEB4D68}"/>
              </a:ext>
            </a:extLst>
          </p:cNvPr>
          <p:cNvGrpSpPr/>
          <p:nvPr/>
        </p:nvGrpSpPr>
        <p:grpSpPr>
          <a:xfrm>
            <a:off x="3563972" y="1910158"/>
            <a:ext cx="3427016" cy="3499626"/>
            <a:chOff x="3183402" y="1176205"/>
            <a:chExt cx="2799192" cy="2820700"/>
          </a:xfrm>
        </p:grpSpPr>
        <p:sp>
          <p:nvSpPr>
            <p:cNvPr id="38" name="Shape 329">
              <a:extLst>
                <a:ext uri="{FF2B5EF4-FFF2-40B4-BE49-F238E27FC236}">
                  <a16:creationId xmlns:a16="http://schemas.microsoft.com/office/drawing/2014/main" id="{C8B5E9DD-7988-40FE-AE5D-1F1D3BFAAD9E}"/>
                </a:ext>
              </a:extLst>
            </p:cNvPr>
            <p:cNvSpPr/>
            <p:nvPr/>
          </p:nvSpPr>
          <p:spPr>
            <a:xfrm rot="-4980021">
              <a:off x="3204123" y="1186472"/>
              <a:ext cx="2771960" cy="2771960"/>
            </a:xfrm>
            <a:prstGeom prst="blockArc">
              <a:avLst>
                <a:gd name="adj1" fmla="val 12602522"/>
                <a:gd name="adj2" fmla="val 16867657"/>
                <a:gd name="adj3" fmla="val 20844"/>
              </a:avLst>
            </a:prstGeom>
            <a:solidFill>
              <a:schemeClr val="accent6">
                <a:lumMod val="50000"/>
              </a:schemeClr>
            </a:solidFill>
            <a:ln>
              <a:solidFill>
                <a:schemeClr val="accent6">
                  <a:lumMod val="50000"/>
                </a:schemeClr>
              </a:solid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9" name="Shape 330">
              <a:extLst>
                <a:ext uri="{FF2B5EF4-FFF2-40B4-BE49-F238E27FC236}">
                  <a16:creationId xmlns:a16="http://schemas.microsoft.com/office/drawing/2014/main" id="{73B67F5C-8D4F-4CE6-A170-8278F298F556}"/>
                </a:ext>
              </a:extLst>
            </p:cNvPr>
            <p:cNvSpPr/>
            <p:nvPr/>
          </p:nvSpPr>
          <p:spPr>
            <a:xfrm rot="7920309">
              <a:off x="3183402" y="1183149"/>
              <a:ext cx="2777207" cy="2777207"/>
            </a:xfrm>
            <a:prstGeom prst="blockArc">
              <a:avLst>
                <a:gd name="adj1" fmla="val 12602522"/>
                <a:gd name="adj2" fmla="val 16867657"/>
                <a:gd name="adj3" fmla="val 20844"/>
              </a:avLst>
            </a:pr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40" name="Shape 331">
              <a:extLst>
                <a:ext uri="{FF2B5EF4-FFF2-40B4-BE49-F238E27FC236}">
                  <a16:creationId xmlns:a16="http://schemas.microsoft.com/office/drawing/2014/main" id="{E08A572B-DA30-440C-89D5-2E6EE6A4ED9C}"/>
                </a:ext>
              </a:extLst>
            </p:cNvPr>
            <p:cNvSpPr/>
            <p:nvPr/>
          </p:nvSpPr>
          <p:spPr>
            <a:xfrm rot="3600063">
              <a:off x="3205106" y="1219417"/>
              <a:ext cx="2777488" cy="2777488"/>
            </a:xfrm>
            <a:prstGeom prst="blockArc">
              <a:avLst>
                <a:gd name="adj1" fmla="val 12602522"/>
                <a:gd name="adj2" fmla="val 16867657"/>
                <a:gd name="adj3" fmla="val 20844"/>
              </a:avLst>
            </a:prstGeom>
            <a:solidFill>
              <a:schemeClr val="accent6">
                <a:lumMod val="40000"/>
                <a:lumOff val="60000"/>
              </a:schemeClr>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42" name="Shape 333">
              <a:extLst>
                <a:ext uri="{FF2B5EF4-FFF2-40B4-BE49-F238E27FC236}">
                  <a16:creationId xmlns:a16="http://schemas.microsoft.com/office/drawing/2014/main" id="{6FA55EA7-5F78-40D7-977E-5BEA8E3C05C0}"/>
                </a:ext>
              </a:extLst>
            </p:cNvPr>
            <p:cNvSpPr/>
            <p:nvPr/>
          </p:nvSpPr>
          <p:spPr>
            <a:xfrm rot="-9359762">
              <a:off x="3193941" y="1176205"/>
              <a:ext cx="2777287" cy="2777287"/>
            </a:xfrm>
            <a:prstGeom prst="blockArc">
              <a:avLst>
                <a:gd name="adj1" fmla="val 12602522"/>
                <a:gd name="adj2" fmla="val 16867657"/>
                <a:gd name="adj3" fmla="val 20844"/>
              </a:avLst>
            </a:prstGeom>
            <a:solidFill>
              <a:schemeClr val="accent6">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45" name="Shape 336">
              <a:extLst>
                <a:ext uri="{FF2B5EF4-FFF2-40B4-BE49-F238E27FC236}">
                  <a16:creationId xmlns:a16="http://schemas.microsoft.com/office/drawing/2014/main" id="{A880D73A-4914-49CC-8517-278B181BD2F0}"/>
                </a:ext>
              </a:extLst>
            </p:cNvPr>
            <p:cNvSpPr/>
            <p:nvPr/>
          </p:nvSpPr>
          <p:spPr>
            <a:xfrm rot="-600092">
              <a:off x="3198852" y="1195456"/>
              <a:ext cx="2777611" cy="2777611"/>
            </a:xfrm>
            <a:prstGeom prst="blockArc">
              <a:avLst>
                <a:gd name="adj1" fmla="val 12513247"/>
                <a:gd name="adj2" fmla="val 16867657"/>
                <a:gd name="adj3" fmla="val 20844"/>
              </a:avLst>
            </a:prstGeom>
            <a:solidFill>
              <a:schemeClr val="accent6">
                <a:lumMod val="20000"/>
                <a:lumOff val="8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53" name="Shape 344">
            <a:extLst>
              <a:ext uri="{FF2B5EF4-FFF2-40B4-BE49-F238E27FC236}">
                <a16:creationId xmlns:a16="http://schemas.microsoft.com/office/drawing/2014/main" id="{F3CBB1B4-0D2F-451D-A6E5-BD9E0E50FF50}"/>
              </a:ext>
            </a:extLst>
          </p:cNvPr>
          <p:cNvSpPr/>
          <p:nvPr/>
        </p:nvSpPr>
        <p:spPr>
          <a:xfrm>
            <a:off x="5966084" y="2378966"/>
            <a:ext cx="259831" cy="259821"/>
          </a:xfrm>
          <a:prstGeom prst="ellips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345">
            <a:extLst>
              <a:ext uri="{FF2B5EF4-FFF2-40B4-BE49-F238E27FC236}">
                <a16:creationId xmlns:a16="http://schemas.microsoft.com/office/drawing/2014/main" id="{B8D75754-D366-4DCD-B5A4-00A860598FB5}"/>
              </a:ext>
            </a:extLst>
          </p:cNvPr>
          <p:cNvSpPr/>
          <p:nvPr/>
        </p:nvSpPr>
        <p:spPr>
          <a:xfrm>
            <a:off x="6531627" y="3577207"/>
            <a:ext cx="259831" cy="259821"/>
          </a:xfrm>
          <a:prstGeom prst="ellips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346">
            <a:extLst>
              <a:ext uri="{FF2B5EF4-FFF2-40B4-BE49-F238E27FC236}">
                <a16:creationId xmlns:a16="http://schemas.microsoft.com/office/drawing/2014/main" id="{726972F6-EC99-4CA0-9507-564CF2A38483}"/>
              </a:ext>
            </a:extLst>
          </p:cNvPr>
          <p:cNvSpPr/>
          <p:nvPr/>
        </p:nvSpPr>
        <p:spPr>
          <a:xfrm>
            <a:off x="5229815" y="4906171"/>
            <a:ext cx="259831" cy="259821"/>
          </a:xfrm>
          <a:prstGeom prst="ellips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347">
            <a:extLst>
              <a:ext uri="{FF2B5EF4-FFF2-40B4-BE49-F238E27FC236}">
                <a16:creationId xmlns:a16="http://schemas.microsoft.com/office/drawing/2014/main" id="{7D18060A-A575-471C-976F-286876959D70}"/>
              </a:ext>
            </a:extLst>
          </p:cNvPr>
          <p:cNvSpPr/>
          <p:nvPr/>
        </p:nvSpPr>
        <p:spPr>
          <a:xfrm>
            <a:off x="3966549" y="3992988"/>
            <a:ext cx="259831" cy="259821"/>
          </a:xfrm>
          <a:prstGeom prst="ellips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348">
            <a:extLst>
              <a:ext uri="{FF2B5EF4-FFF2-40B4-BE49-F238E27FC236}">
                <a16:creationId xmlns:a16="http://schemas.microsoft.com/office/drawing/2014/main" id="{71EC874B-A5D3-42F9-B0F3-D448E801B7A0}"/>
              </a:ext>
            </a:extLst>
          </p:cNvPr>
          <p:cNvSpPr/>
          <p:nvPr/>
        </p:nvSpPr>
        <p:spPr>
          <a:xfrm>
            <a:off x="4233132" y="2527816"/>
            <a:ext cx="259831" cy="259821"/>
          </a:xfrm>
          <a:prstGeom prst="ellips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8" name="Shape 313">
            <a:extLst>
              <a:ext uri="{FF2B5EF4-FFF2-40B4-BE49-F238E27FC236}">
                <a16:creationId xmlns:a16="http://schemas.microsoft.com/office/drawing/2014/main" id="{43D48C20-F58A-4E96-80CF-3029E58FE580}"/>
              </a:ext>
            </a:extLst>
          </p:cNvPr>
          <p:cNvGrpSpPr/>
          <p:nvPr/>
        </p:nvGrpSpPr>
        <p:grpSpPr>
          <a:xfrm>
            <a:off x="160865" y="1983900"/>
            <a:ext cx="4091024" cy="1392121"/>
            <a:chOff x="-642243" y="1011589"/>
            <a:chExt cx="3896870" cy="924600"/>
          </a:xfrm>
        </p:grpSpPr>
        <p:cxnSp>
          <p:nvCxnSpPr>
            <p:cNvPr id="89" name="Shape 314">
              <a:extLst>
                <a:ext uri="{FF2B5EF4-FFF2-40B4-BE49-F238E27FC236}">
                  <a16:creationId xmlns:a16="http://schemas.microsoft.com/office/drawing/2014/main" id="{AD52F7AE-16D3-4BE2-9189-005B80565CF8}"/>
                </a:ext>
              </a:extLst>
            </p:cNvPr>
            <p:cNvCxnSpPr/>
            <p:nvPr/>
          </p:nvCxnSpPr>
          <p:spPr>
            <a:xfrm rot="10800000">
              <a:off x="2029427" y="1410227"/>
              <a:ext cx="1225200" cy="0"/>
            </a:xfrm>
            <a:prstGeom prst="straightConnector1">
              <a:avLst/>
            </a:prstGeom>
            <a:ln>
              <a:headEnd type="none" w="sm" len="sm"/>
              <a:tailEnd type="oval" w="med" len="med"/>
            </a:ln>
          </p:spPr>
          <p:style>
            <a:lnRef idx="1">
              <a:schemeClr val="accent6"/>
            </a:lnRef>
            <a:fillRef idx="0">
              <a:schemeClr val="accent6"/>
            </a:fillRef>
            <a:effectRef idx="0">
              <a:schemeClr val="accent6"/>
            </a:effectRef>
            <a:fontRef idx="minor">
              <a:schemeClr val="tx1"/>
            </a:fontRef>
          </p:style>
        </p:cxnSp>
        <p:sp>
          <p:nvSpPr>
            <p:cNvPr id="90" name="Shape 315">
              <a:extLst>
                <a:ext uri="{FF2B5EF4-FFF2-40B4-BE49-F238E27FC236}">
                  <a16:creationId xmlns:a16="http://schemas.microsoft.com/office/drawing/2014/main" id="{24CD03EB-E4FD-4847-ACCD-89F4A14A2094}"/>
                </a:ext>
              </a:extLst>
            </p:cNvPr>
            <p:cNvSpPr txBox="1"/>
            <p:nvPr/>
          </p:nvSpPr>
          <p:spPr>
            <a:xfrm>
              <a:off x="-642243" y="1011589"/>
              <a:ext cx="2543907" cy="924600"/>
            </a:xfrm>
            <a:prstGeom prst="rect">
              <a:avLst/>
            </a:prstGeom>
            <a:noFill/>
            <a:ln>
              <a:noFill/>
            </a:ln>
          </p:spPr>
          <p:txBody>
            <a:bodyPr spcFirstLastPara="1" wrap="square" lIns="91425" tIns="91425" rIns="91425" bIns="91425" anchor="ctr" anchorCtr="0">
              <a:noAutofit/>
            </a:bodyPr>
            <a:lstStyle/>
            <a:p>
              <a:pPr marL="0" lvl="0" indent="0" algn="r">
                <a:spcBef>
                  <a:spcPts val="0"/>
                </a:spcBef>
                <a:spcAft>
                  <a:spcPts val="0"/>
                </a:spcAft>
                <a:buNone/>
              </a:pPr>
              <a:r>
                <a:rPr lang="x-none" sz="2000" b="1" dirty="0">
                  <a:latin typeface="Times New Roman" panose="02020603050405020304" pitchFamily="18" charset="0"/>
                  <a:ea typeface="Roboto"/>
                  <a:cs typeface="Times New Roman" panose="02020603050405020304" pitchFamily="18" charset="0"/>
                  <a:sym typeface="Roboto"/>
                </a:rPr>
                <a:t>Enfoque de investigación</a:t>
              </a:r>
              <a:endParaRPr sz="2000" b="1" dirty="0">
                <a:latin typeface="Times New Roman" panose="02020603050405020304" pitchFamily="18" charset="0"/>
                <a:ea typeface="Roboto"/>
                <a:cs typeface="Times New Roman" panose="02020603050405020304" pitchFamily="18" charset="0"/>
                <a:sym typeface="Roboto"/>
              </a:endParaRPr>
            </a:p>
            <a:p>
              <a:pPr marL="0" lvl="0" indent="0" algn="r">
                <a:spcBef>
                  <a:spcPts val="0"/>
                </a:spcBef>
                <a:spcAft>
                  <a:spcPts val="1600"/>
                </a:spcAft>
                <a:buNone/>
              </a:pPr>
              <a:r>
                <a:rPr lang="x-none" sz="2000" dirty="0">
                  <a:latin typeface="Times New Roman" panose="02020603050405020304" pitchFamily="18" charset="0"/>
                  <a:ea typeface="Lato"/>
                  <a:cs typeface="Times New Roman" panose="02020603050405020304" pitchFamily="18" charset="0"/>
                  <a:sym typeface="Lato"/>
                </a:rPr>
                <a:t>Enfoque cua</a:t>
              </a:r>
              <a:r>
                <a:rPr lang="es-EC" sz="2000" dirty="0" err="1">
                  <a:latin typeface="Times New Roman" panose="02020603050405020304" pitchFamily="18" charset="0"/>
                  <a:ea typeface="Lato"/>
                  <a:cs typeface="Times New Roman" panose="02020603050405020304" pitchFamily="18" charset="0"/>
                  <a:sym typeface="Lato"/>
                </a:rPr>
                <a:t>ntitativo</a:t>
              </a:r>
              <a:endParaRPr sz="2000" b="1" dirty="0">
                <a:latin typeface="Times New Roman" panose="02020603050405020304" pitchFamily="18" charset="0"/>
                <a:ea typeface="Lato"/>
                <a:cs typeface="Times New Roman" panose="02020603050405020304" pitchFamily="18" charset="0"/>
                <a:sym typeface="Lato"/>
              </a:endParaRPr>
            </a:p>
          </p:txBody>
        </p:sp>
      </p:grpSp>
      <p:grpSp>
        <p:nvGrpSpPr>
          <p:cNvPr id="94" name="Shape 313">
            <a:extLst>
              <a:ext uri="{FF2B5EF4-FFF2-40B4-BE49-F238E27FC236}">
                <a16:creationId xmlns:a16="http://schemas.microsoft.com/office/drawing/2014/main" id="{3D317F61-FBCB-4522-AC1A-36948ACC4473}"/>
              </a:ext>
            </a:extLst>
          </p:cNvPr>
          <p:cNvGrpSpPr/>
          <p:nvPr/>
        </p:nvGrpSpPr>
        <p:grpSpPr>
          <a:xfrm>
            <a:off x="142108" y="3983036"/>
            <a:ext cx="4091023" cy="1504990"/>
            <a:chOff x="-642243" y="1410227"/>
            <a:chExt cx="3896870" cy="1504990"/>
          </a:xfrm>
        </p:grpSpPr>
        <p:cxnSp>
          <p:nvCxnSpPr>
            <p:cNvPr id="95" name="Shape 314">
              <a:extLst>
                <a:ext uri="{FF2B5EF4-FFF2-40B4-BE49-F238E27FC236}">
                  <a16:creationId xmlns:a16="http://schemas.microsoft.com/office/drawing/2014/main" id="{9000C1B9-0F5E-48D0-81F8-1E8ACC9D4C0E}"/>
                </a:ext>
              </a:extLst>
            </p:cNvPr>
            <p:cNvCxnSpPr/>
            <p:nvPr/>
          </p:nvCxnSpPr>
          <p:spPr>
            <a:xfrm rot="10800000">
              <a:off x="2029427" y="1410227"/>
              <a:ext cx="1225200" cy="0"/>
            </a:xfrm>
            <a:prstGeom prst="straightConnector1">
              <a:avLst/>
            </a:prstGeom>
            <a:ln>
              <a:headEnd type="none" w="sm" len="sm"/>
              <a:tailEnd type="oval" w="med" len="med"/>
            </a:ln>
          </p:spPr>
          <p:style>
            <a:lnRef idx="1">
              <a:schemeClr val="accent6"/>
            </a:lnRef>
            <a:fillRef idx="0">
              <a:schemeClr val="accent6"/>
            </a:fillRef>
            <a:effectRef idx="0">
              <a:schemeClr val="accent6"/>
            </a:effectRef>
            <a:fontRef idx="minor">
              <a:schemeClr val="tx1"/>
            </a:fontRef>
          </p:style>
        </p:cxnSp>
        <p:sp>
          <p:nvSpPr>
            <p:cNvPr id="96" name="Shape 315">
              <a:extLst>
                <a:ext uri="{FF2B5EF4-FFF2-40B4-BE49-F238E27FC236}">
                  <a16:creationId xmlns:a16="http://schemas.microsoft.com/office/drawing/2014/main" id="{3FE65EF6-C1AD-46E8-8FBF-1379AD28C79B}"/>
                </a:ext>
              </a:extLst>
            </p:cNvPr>
            <p:cNvSpPr txBox="1"/>
            <p:nvPr/>
          </p:nvSpPr>
          <p:spPr>
            <a:xfrm>
              <a:off x="-642243" y="1011589"/>
              <a:ext cx="2543907" cy="924600"/>
            </a:xfrm>
            <a:prstGeom prst="rect">
              <a:avLst/>
            </a:prstGeom>
            <a:noFill/>
            <a:ln>
              <a:noFill/>
            </a:ln>
          </p:spPr>
          <p:txBody>
            <a:bodyPr spcFirstLastPara="1" wrap="square" lIns="91425" tIns="91425" rIns="91425" bIns="91425" anchor="ctr" anchorCtr="0">
              <a:noAutofit/>
            </a:bodyPr>
            <a:lstStyle/>
            <a:p>
              <a:pPr marL="0" lvl="0" indent="0" algn="r">
                <a:spcBef>
                  <a:spcPts val="0"/>
                </a:spcBef>
                <a:spcAft>
                  <a:spcPts val="0"/>
                </a:spcAft>
                <a:buNone/>
              </a:pPr>
              <a:r>
                <a:rPr lang="es-ES" sz="2000" b="1" dirty="0">
                  <a:latin typeface="Times New Roman" panose="02020603050405020304" pitchFamily="18" charset="0"/>
                  <a:ea typeface="Roboto"/>
                  <a:cs typeface="Times New Roman" panose="02020603050405020304" pitchFamily="18" charset="0"/>
                  <a:sym typeface="Roboto"/>
                </a:rPr>
                <a:t>Tipo de investigación</a:t>
              </a:r>
              <a:endParaRPr sz="2000" b="1" dirty="0">
                <a:latin typeface="Times New Roman" panose="02020603050405020304" pitchFamily="18" charset="0"/>
                <a:ea typeface="Roboto"/>
                <a:cs typeface="Times New Roman" panose="02020603050405020304" pitchFamily="18" charset="0"/>
                <a:sym typeface="Roboto"/>
              </a:endParaRPr>
            </a:p>
            <a:p>
              <a:pPr marL="0" lvl="0" indent="0" algn="r">
                <a:spcBef>
                  <a:spcPts val="0"/>
                </a:spcBef>
                <a:spcAft>
                  <a:spcPts val="1600"/>
                </a:spcAft>
                <a:buNone/>
              </a:pPr>
              <a:r>
                <a:rPr lang="x-none" sz="2000" dirty="0">
                  <a:latin typeface="Times New Roman" panose="02020603050405020304" pitchFamily="18" charset="0"/>
                  <a:ea typeface="Lato"/>
                  <a:cs typeface="Times New Roman" panose="02020603050405020304" pitchFamily="18" charset="0"/>
                  <a:sym typeface="Lato"/>
                </a:rPr>
                <a:t>No experimental</a:t>
              </a:r>
              <a:r>
                <a:rPr lang="es-EC" sz="2000" dirty="0">
                  <a:latin typeface="Times New Roman" panose="02020603050405020304" pitchFamily="18" charset="0"/>
                  <a:ea typeface="Lato"/>
                  <a:cs typeface="Times New Roman" panose="02020603050405020304" pitchFamily="18" charset="0"/>
                  <a:sym typeface="Lato"/>
                </a:rPr>
                <a:t> correlacional</a:t>
              </a:r>
              <a:endParaRPr sz="2000" b="1" dirty="0">
                <a:latin typeface="Times New Roman" panose="02020603050405020304" pitchFamily="18" charset="0"/>
                <a:ea typeface="Lato"/>
                <a:cs typeface="Times New Roman" panose="02020603050405020304" pitchFamily="18" charset="0"/>
                <a:sym typeface="Lato"/>
              </a:endParaRPr>
            </a:p>
          </p:txBody>
        </p:sp>
      </p:grpSp>
    </p:spTree>
    <p:extLst>
      <p:ext uri="{BB962C8B-B14F-4D97-AF65-F5344CB8AC3E}">
        <p14:creationId xmlns:p14="http://schemas.microsoft.com/office/powerpoint/2010/main" val="3807741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7AB120-BA36-454C-8B6C-FBA18C56F664}"/>
              </a:ext>
            </a:extLst>
          </p:cNvPr>
          <p:cNvSpPr txBox="1">
            <a:spLocks/>
          </p:cNvSpPr>
          <p:nvPr/>
        </p:nvSpPr>
        <p:spPr>
          <a:xfrm>
            <a:off x="353579" y="456957"/>
            <a:ext cx="10515600" cy="766932"/>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a:latin typeface="Times New Roman" panose="02020603050405020304" pitchFamily="18" charset="0"/>
                <a:cs typeface="Times New Roman" panose="02020603050405020304" pitchFamily="18" charset="0"/>
              </a:rPr>
              <a:t>Modelo de relación entre variables</a:t>
            </a:r>
            <a:endParaRPr lang="es-EC"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ECF22169-4D9B-4133-A1B6-0A871CC6ECE9}"/>
              </a:ext>
            </a:extLst>
          </p:cNvPr>
          <p:cNvPicPr>
            <a:picLocks noChangeAspect="1"/>
          </p:cNvPicPr>
          <p:nvPr/>
        </p:nvPicPr>
        <p:blipFill>
          <a:blip r:embed="rId2"/>
          <a:stretch>
            <a:fillRect/>
          </a:stretch>
        </p:blipFill>
        <p:spPr>
          <a:xfrm>
            <a:off x="2597376" y="1367794"/>
            <a:ext cx="8271803" cy="4759120"/>
          </a:xfrm>
          <a:prstGeom prst="rect">
            <a:avLst/>
          </a:prstGeom>
        </p:spPr>
      </p:pic>
    </p:spTree>
    <p:extLst>
      <p:ext uri="{BB962C8B-B14F-4D97-AF65-F5344CB8AC3E}">
        <p14:creationId xmlns:p14="http://schemas.microsoft.com/office/powerpoint/2010/main" val="630939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a:extLst>
              <a:ext uri="{FF2B5EF4-FFF2-40B4-BE49-F238E27FC236}">
                <a16:creationId xmlns:a16="http://schemas.microsoft.com/office/drawing/2014/main" id="{6128D867-3686-4792-B09B-3A8338375D52}"/>
              </a:ext>
            </a:extLst>
          </p:cNvPr>
          <p:cNvSpPr txBox="1">
            <a:spLocks/>
          </p:cNvSpPr>
          <p:nvPr/>
        </p:nvSpPr>
        <p:spPr>
          <a:xfrm>
            <a:off x="1097280" y="180587"/>
            <a:ext cx="10058400" cy="707309"/>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dirty="0">
                <a:latin typeface="Times New Roman" panose="02020603050405020304" pitchFamily="18" charset="0"/>
                <a:cs typeface="Times New Roman" panose="02020603050405020304" pitchFamily="18" charset="0"/>
              </a:rPr>
              <a:t>Hipótesis</a:t>
            </a:r>
            <a:endParaRPr lang="es-EC" dirty="0">
              <a:latin typeface="Times New Roman" panose="02020603050405020304" pitchFamily="18" charset="0"/>
              <a:cs typeface="Times New Roman" panose="02020603050405020304" pitchFamily="18" charset="0"/>
            </a:endParaRPr>
          </a:p>
        </p:txBody>
      </p:sp>
      <p:pic>
        <p:nvPicPr>
          <p:cNvPr id="10" name="Imagen 9">
            <a:extLst>
              <a:ext uri="{FF2B5EF4-FFF2-40B4-BE49-F238E27FC236}">
                <a16:creationId xmlns:a16="http://schemas.microsoft.com/office/drawing/2014/main" id="{5E514A94-497B-40C0-83A4-B8A759943429}"/>
              </a:ext>
            </a:extLst>
          </p:cNvPr>
          <p:cNvPicPr>
            <a:picLocks noChangeAspect="1"/>
          </p:cNvPicPr>
          <p:nvPr/>
        </p:nvPicPr>
        <p:blipFill>
          <a:blip r:embed="rId2"/>
          <a:stretch>
            <a:fillRect/>
          </a:stretch>
        </p:blipFill>
        <p:spPr>
          <a:xfrm>
            <a:off x="2014179" y="704486"/>
            <a:ext cx="8663200" cy="5449027"/>
          </a:xfrm>
          <a:prstGeom prst="rect">
            <a:avLst/>
          </a:prstGeom>
        </p:spPr>
      </p:pic>
    </p:spTree>
    <p:extLst>
      <p:ext uri="{BB962C8B-B14F-4D97-AF65-F5344CB8AC3E}">
        <p14:creationId xmlns:p14="http://schemas.microsoft.com/office/powerpoint/2010/main" val="3514996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a:extLst>
              <a:ext uri="{FF2B5EF4-FFF2-40B4-BE49-F238E27FC236}">
                <a16:creationId xmlns:a16="http://schemas.microsoft.com/office/drawing/2014/main" id="{5A47E599-8F0D-4DEA-A748-11822C6517AA}"/>
              </a:ext>
            </a:extLst>
          </p:cNvPr>
          <p:cNvSpPr txBox="1">
            <a:spLocks/>
          </p:cNvSpPr>
          <p:nvPr/>
        </p:nvSpPr>
        <p:spPr>
          <a:xfrm>
            <a:off x="1097280" y="180587"/>
            <a:ext cx="10058400" cy="707309"/>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dirty="0">
                <a:latin typeface="Times New Roman" panose="02020603050405020304" pitchFamily="18" charset="0"/>
                <a:cs typeface="Times New Roman" panose="02020603050405020304" pitchFamily="18" charset="0"/>
              </a:rPr>
              <a:t>Recolección de datos</a:t>
            </a:r>
            <a:endParaRPr lang="es-EC" dirty="0">
              <a:latin typeface="Times New Roman" panose="02020603050405020304" pitchFamily="18" charset="0"/>
              <a:cs typeface="Times New Roman" panose="02020603050405020304" pitchFamily="18" charset="0"/>
            </a:endParaRPr>
          </a:p>
        </p:txBody>
      </p:sp>
      <p:graphicFrame>
        <p:nvGraphicFramePr>
          <p:cNvPr id="3" name="Diagrama 2">
            <a:extLst>
              <a:ext uri="{FF2B5EF4-FFF2-40B4-BE49-F238E27FC236}">
                <a16:creationId xmlns:a16="http://schemas.microsoft.com/office/drawing/2014/main" id="{AD28018B-E326-41A6-87F6-7AA236E5F9D8}"/>
              </a:ext>
            </a:extLst>
          </p:cNvPr>
          <p:cNvGraphicFramePr/>
          <p:nvPr>
            <p:extLst>
              <p:ext uri="{D42A27DB-BD31-4B8C-83A1-F6EECF244321}">
                <p14:modId xmlns:p14="http://schemas.microsoft.com/office/powerpoint/2010/main" val="268386126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9313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a:extLst>
              <a:ext uri="{FF2B5EF4-FFF2-40B4-BE49-F238E27FC236}">
                <a16:creationId xmlns:a16="http://schemas.microsoft.com/office/drawing/2014/main" id="{7AD822C1-ACD5-4C12-A837-21C0B2D40B7C}"/>
              </a:ext>
            </a:extLst>
          </p:cNvPr>
          <p:cNvSpPr txBox="1">
            <a:spLocks/>
          </p:cNvSpPr>
          <p:nvPr/>
        </p:nvSpPr>
        <p:spPr>
          <a:xfrm>
            <a:off x="1097280" y="180587"/>
            <a:ext cx="10058400" cy="707309"/>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dirty="0">
                <a:latin typeface="Times New Roman" panose="02020603050405020304" pitchFamily="18" charset="0"/>
                <a:cs typeface="Times New Roman" panose="02020603050405020304" pitchFamily="18" charset="0"/>
              </a:rPr>
              <a:t>Validez de contenido</a:t>
            </a:r>
            <a:endParaRPr lang="es-EC"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B09BCBC9-6B9A-4C1A-A297-330F71FA140B}"/>
              </a:ext>
            </a:extLst>
          </p:cNvPr>
          <p:cNvPicPr>
            <a:picLocks noChangeAspect="1"/>
          </p:cNvPicPr>
          <p:nvPr/>
        </p:nvPicPr>
        <p:blipFill>
          <a:blip r:embed="rId2"/>
          <a:stretch>
            <a:fillRect/>
          </a:stretch>
        </p:blipFill>
        <p:spPr>
          <a:xfrm>
            <a:off x="383201" y="1348080"/>
            <a:ext cx="6138347" cy="4506498"/>
          </a:xfrm>
          <a:prstGeom prst="rect">
            <a:avLst/>
          </a:prstGeom>
        </p:spPr>
      </p:pic>
      <p:graphicFrame>
        <p:nvGraphicFramePr>
          <p:cNvPr id="5" name="Diagrama 4">
            <a:extLst>
              <a:ext uri="{FF2B5EF4-FFF2-40B4-BE49-F238E27FC236}">
                <a16:creationId xmlns:a16="http://schemas.microsoft.com/office/drawing/2014/main" id="{0685DE8B-CA6B-4534-9D1A-5F30E3CA3E6F}"/>
              </a:ext>
            </a:extLst>
          </p:cNvPr>
          <p:cNvGraphicFramePr/>
          <p:nvPr>
            <p:extLst>
              <p:ext uri="{D42A27DB-BD31-4B8C-83A1-F6EECF244321}">
                <p14:modId xmlns:p14="http://schemas.microsoft.com/office/powerpoint/2010/main" val="2316668935"/>
              </p:ext>
            </p:extLst>
          </p:nvPr>
        </p:nvGraphicFramePr>
        <p:xfrm>
          <a:off x="6935372" y="1645920"/>
          <a:ext cx="5140713" cy="3910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Globo: flecha hacia abajo 7">
            <a:extLst>
              <a:ext uri="{FF2B5EF4-FFF2-40B4-BE49-F238E27FC236}">
                <a16:creationId xmlns:a16="http://schemas.microsoft.com/office/drawing/2014/main" id="{212BE780-B8E2-4C78-9206-66642C18DEDE}"/>
              </a:ext>
            </a:extLst>
          </p:cNvPr>
          <p:cNvSpPr/>
          <p:nvPr/>
        </p:nvSpPr>
        <p:spPr>
          <a:xfrm>
            <a:off x="7610621" y="534241"/>
            <a:ext cx="3545059" cy="1069145"/>
          </a:xfrm>
          <a:prstGeom prst="downArrowCallou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s-ES" dirty="0">
                <a:latin typeface="Times New Roman" panose="02020603050405020304" pitchFamily="18" charset="0"/>
                <a:cs typeface="Times New Roman" panose="02020603050405020304" pitchFamily="18" charset="0"/>
              </a:rPr>
              <a:t>Criterios de evaluación</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7823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a:extLst>
              <a:ext uri="{FF2B5EF4-FFF2-40B4-BE49-F238E27FC236}">
                <a16:creationId xmlns:a16="http://schemas.microsoft.com/office/drawing/2014/main" id="{D0B84CCD-F170-4CB1-A77A-53B331D2378E}"/>
              </a:ext>
            </a:extLst>
          </p:cNvPr>
          <p:cNvSpPr txBox="1">
            <a:spLocks/>
          </p:cNvSpPr>
          <p:nvPr/>
        </p:nvSpPr>
        <p:spPr>
          <a:xfrm>
            <a:off x="1097280" y="180587"/>
            <a:ext cx="10058400" cy="707309"/>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dirty="0">
                <a:latin typeface="Times New Roman" panose="02020603050405020304" pitchFamily="18" charset="0"/>
                <a:cs typeface="Times New Roman" panose="02020603050405020304" pitchFamily="18" charset="0"/>
              </a:rPr>
              <a:t>Validez de confiabilidad</a:t>
            </a:r>
            <a:endParaRPr lang="es-EC"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DD1A99D8-EC24-40BA-8B0A-75F3B465A6CB}"/>
              </a:ext>
            </a:extLst>
          </p:cNvPr>
          <p:cNvPicPr>
            <a:picLocks noChangeAspect="1"/>
          </p:cNvPicPr>
          <p:nvPr/>
        </p:nvPicPr>
        <p:blipFill rotWithShape="1">
          <a:blip r:embed="rId2"/>
          <a:srcRect b="8622"/>
          <a:stretch/>
        </p:blipFill>
        <p:spPr>
          <a:xfrm>
            <a:off x="1097279" y="1040551"/>
            <a:ext cx="6175717" cy="2180951"/>
          </a:xfrm>
          <a:prstGeom prst="rect">
            <a:avLst/>
          </a:prstGeom>
        </p:spPr>
      </p:pic>
      <p:pic>
        <p:nvPicPr>
          <p:cNvPr id="6" name="Imagen 5">
            <a:extLst>
              <a:ext uri="{FF2B5EF4-FFF2-40B4-BE49-F238E27FC236}">
                <a16:creationId xmlns:a16="http://schemas.microsoft.com/office/drawing/2014/main" id="{8280987C-C010-42F9-BEEC-DDE05B50F0B9}"/>
              </a:ext>
            </a:extLst>
          </p:cNvPr>
          <p:cNvPicPr>
            <a:picLocks noChangeAspect="1"/>
          </p:cNvPicPr>
          <p:nvPr/>
        </p:nvPicPr>
        <p:blipFill rotWithShape="1">
          <a:blip r:embed="rId3"/>
          <a:srcRect t="21618"/>
          <a:stretch/>
        </p:blipFill>
        <p:spPr>
          <a:xfrm>
            <a:off x="1097279" y="3334043"/>
            <a:ext cx="6579379" cy="1757816"/>
          </a:xfrm>
          <a:prstGeom prst="rect">
            <a:avLst/>
          </a:prstGeom>
        </p:spPr>
      </p:pic>
      <p:sp>
        <p:nvSpPr>
          <p:cNvPr id="7" name="Globo: flecha izquierda 6">
            <a:extLst>
              <a:ext uri="{FF2B5EF4-FFF2-40B4-BE49-F238E27FC236}">
                <a16:creationId xmlns:a16="http://schemas.microsoft.com/office/drawing/2014/main" id="{7E01B17A-BA76-44F1-A080-1079A98A85E9}"/>
              </a:ext>
            </a:extLst>
          </p:cNvPr>
          <p:cNvSpPr/>
          <p:nvPr/>
        </p:nvSpPr>
        <p:spPr>
          <a:xfrm>
            <a:off x="8046720" y="2486464"/>
            <a:ext cx="3882683" cy="1885071"/>
          </a:xfrm>
          <a:prstGeom prst="leftArrowCallout">
            <a:avLst>
              <a:gd name="adj1" fmla="val 27985"/>
              <a:gd name="adj2" fmla="val 25000"/>
              <a:gd name="adj3" fmla="val 25000"/>
              <a:gd name="adj4" fmla="val 64977"/>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s-ES" dirty="0">
                <a:solidFill>
                  <a:schemeClr val="tx1"/>
                </a:solidFill>
                <a:latin typeface="Times New Roman" panose="02020603050405020304" pitchFamily="18" charset="0"/>
                <a:cs typeface="Times New Roman" panose="02020603050405020304" pitchFamily="18" charset="0"/>
              </a:rPr>
              <a:t>Se consideró</a:t>
            </a:r>
            <a:r>
              <a:rPr lang="es-ES" sz="1800" dirty="0">
                <a:solidFill>
                  <a:schemeClr val="tx1"/>
                </a:solidFill>
                <a:latin typeface="Times New Roman" panose="02020603050405020304" pitchFamily="18" charset="0"/>
                <a:cs typeface="Times New Roman" panose="02020603050405020304" pitchFamily="18" charset="0"/>
              </a:rPr>
              <a:t> el 7% de la muestra correspondiente a 28 encuestados. </a:t>
            </a:r>
            <a:endParaRPr lang="es-ES" sz="1800" dirty="0"/>
          </a:p>
        </p:txBody>
      </p:sp>
    </p:spTree>
    <p:extLst>
      <p:ext uri="{BB962C8B-B14F-4D97-AF65-F5344CB8AC3E}">
        <p14:creationId xmlns:p14="http://schemas.microsoft.com/office/powerpoint/2010/main" val="904707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a:extLst>
              <a:ext uri="{FF2B5EF4-FFF2-40B4-BE49-F238E27FC236}">
                <a16:creationId xmlns:a16="http://schemas.microsoft.com/office/drawing/2014/main" id="{8F9C2EE5-D09A-4C73-BC8D-4364296811B9}"/>
              </a:ext>
            </a:extLst>
          </p:cNvPr>
          <p:cNvSpPr txBox="1">
            <a:spLocks/>
          </p:cNvSpPr>
          <p:nvPr/>
        </p:nvSpPr>
        <p:spPr>
          <a:xfrm>
            <a:off x="1097280" y="0"/>
            <a:ext cx="10058400" cy="707309"/>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dirty="0">
                <a:latin typeface="Times New Roman" panose="02020603050405020304" pitchFamily="18" charset="0"/>
                <a:cs typeface="Times New Roman" panose="02020603050405020304" pitchFamily="18" charset="0"/>
              </a:rPr>
              <a:t>Población y muestra</a:t>
            </a:r>
            <a:endParaRPr lang="es-EC"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D3BADC7D-F96E-43B2-AAE1-ABFD55BC9E5B}"/>
              </a:ext>
            </a:extLst>
          </p:cNvPr>
          <p:cNvPicPr>
            <a:picLocks noChangeAspect="1"/>
          </p:cNvPicPr>
          <p:nvPr/>
        </p:nvPicPr>
        <p:blipFill>
          <a:blip r:embed="rId2"/>
          <a:stretch>
            <a:fillRect/>
          </a:stretch>
        </p:blipFill>
        <p:spPr>
          <a:xfrm>
            <a:off x="1097280" y="631161"/>
            <a:ext cx="5309896" cy="4848601"/>
          </a:xfrm>
          <a:prstGeom prst="rect">
            <a:avLst/>
          </a:prstGeom>
        </p:spPr>
      </p:pic>
      <p:pic>
        <p:nvPicPr>
          <p:cNvPr id="6" name="Imagen 5">
            <a:extLst>
              <a:ext uri="{FF2B5EF4-FFF2-40B4-BE49-F238E27FC236}">
                <a16:creationId xmlns:a16="http://schemas.microsoft.com/office/drawing/2014/main" id="{42B991D4-1BF1-4119-96CD-B5A0D1D28EA2}"/>
              </a:ext>
            </a:extLst>
          </p:cNvPr>
          <p:cNvPicPr>
            <a:picLocks noChangeAspect="1"/>
          </p:cNvPicPr>
          <p:nvPr/>
        </p:nvPicPr>
        <p:blipFill rotWithShape="1">
          <a:blip r:embed="rId3"/>
          <a:srcRect t="40201"/>
          <a:stretch/>
        </p:blipFill>
        <p:spPr>
          <a:xfrm>
            <a:off x="984738" y="5479762"/>
            <a:ext cx="5422438" cy="821694"/>
          </a:xfrm>
          <a:prstGeom prst="rect">
            <a:avLst/>
          </a:prstGeom>
        </p:spPr>
      </p:pic>
      <p:sp>
        <p:nvSpPr>
          <p:cNvPr id="7" name="Rectángulo 6">
            <a:extLst>
              <a:ext uri="{FF2B5EF4-FFF2-40B4-BE49-F238E27FC236}">
                <a16:creationId xmlns:a16="http://schemas.microsoft.com/office/drawing/2014/main" id="{796C378F-19BF-4B8A-A79D-DD8BC27EB235}"/>
              </a:ext>
            </a:extLst>
          </p:cNvPr>
          <p:cNvSpPr/>
          <p:nvPr/>
        </p:nvSpPr>
        <p:spPr>
          <a:xfrm>
            <a:off x="4285111" y="5489287"/>
            <a:ext cx="900332" cy="2176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8" name="Diagrama 7">
            <a:extLst>
              <a:ext uri="{FF2B5EF4-FFF2-40B4-BE49-F238E27FC236}">
                <a16:creationId xmlns:a16="http://schemas.microsoft.com/office/drawing/2014/main" id="{879B2A11-6E46-4737-A357-0EE04A0C757A}"/>
              </a:ext>
            </a:extLst>
          </p:cNvPr>
          <p:cNvGraphicFramePr/>
          <p:nvPr>
            <p:extLst>
              <p:ext uri="{D42A27DB-BD31-4B8C-83A1-F6EECF244321}">
                <p14:modId xmlns:p14="http://schemas.microsoft.com/office/powerpoint/2010/main" val="1612659931"/>
              </p:ext>
            </p:extLst>
          </p:nvPr>
        </p:nvGraphicFramePr>
        <p:xfrm>
          <a:off x="6096000" y="1114235"/>
          <a:ext cx="5989832" cy="43750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56711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a:extLst>
              <a:ext uri="{FF2B5EF4-FFF2-40B4-BE49-F238E27FC236}">
                <a16:creationId xmlns:a16="http://schemas.microsoft.com/office/drawing/2014/main" id="{3DA96A1F-27FD-4F7A-8CF6-23F96AD4CAC3}"/>
              </a:ext>
            </a:extLst>
          </p:cNvPr>
          <p:cNvSpPr txBox="1">
            <a:spLocks/>
          </p:cNvSpPr>
          <p:nvPr/>
        </p:nvSpPr>
        <p:spPr>
          <a:xfrm>
            <a:off x="1097280" y="0"/>
            <a:ext cx="10058400" cy="707309"/>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dirty="0">
                <a:latin typeface="Times New Roman" panose="02020603050405020304" pitchFamily="18" charset="0"/>
                <a:cs typeface="Times New Roman" panose="02020603050405020304" pitchFamily="18" charset="0"/>
              </a:rPr>
              <a:t>Muestreo estratificado aleatorio</a:t>
            </a:r>
            <a:endParaRPr lang="es-EC"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03DB0981-89EF-418F-9C08-B0AA8536F65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2078101" y="707309"/>
            <a:ext cx="2816684" cy="1463789"/>
          </a:xfrm>
          <a:prstGeom prst="rect">
            <a:avLst/>
          </a:prstGeom>
          <a:ln>
            <a:solidFill>
              <a:srgbClr val="92D050"/>
            </a:solidFill>
          </a:ln>
        </p:spPr>
      </p:pic>
      <p:sp>
        <p:nvSpPr>
          <p:cNvPr id="8" name="Globo: flecha hacia arriba 7">
            <a:extLst>
              <a:ext uri="{FF2B5EF4-FFF2-40B4-BE49-F238E27FC236}">
                <a16:creationId xmlns:a16="http://schemas.microsoft.com/office/drawing/2014/main" id="{1FBB2037-A613-4CB1-8DB2-7AA59116DB1E}"/>
              </a:ext>
            </a:extLst>
          </p:cNvPr>
          <p:cNvSpPr/>
          <p:nvPr/>
        </p:nvSpPr>
        <p:spPr>
          <a:xfrm>
            <a:off x="876886" y="2246158"/>
            <a:ext cx="5219114" cy="3545058"/>
          </a:xfrm>
          <a:prstGeom prst="upArrowCallou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r>
              <a:rPr lang="es-EC" dirty="0"/>
              <a:t>Donde:</a:t>
            </a:r>
          </a:p>
          <a:p>
            <a:pPr marL="285750" indent="-285750">
              <a:buFont typeface="Arial" panose="020B0604020202020204" pitchFamily="34" charset="0"/>
              <a:buChar char="•"/>
            </a:pPr>
            <a:r>
              <a:rPr lang="es-EC" dirty="0"/>
              <a:t>n= Muestra</a:t>
            </a:r>
            <a:endParaRPr lang="es-ES" dirty="0"/>
          </a:p>
          <a:p>
            <a:pPr marL="285750" indent="-285750">
              <a:buFont typeface="Arial" panose="020B0604020202020204" pitchFamily="34" charset="0"/>
              <a:buChar char="•"/>
            </a:pPr>
            <a:r>
              <a:rPr lang="es-ES" dirty="0"/>
              <a:t>N²= es la población de cada uno de los estratos</a:t>
            </a:r>
          </a:p>
          <a:p>
            <a:pPr marL="285750" indent="-285750">
              <a:buFont typeface="Arial" panose="020B0604020202020204" pitchFamily="34" charset="0"/>
              <a:buChar char="•"/>
            </a:pPr>
            <a:r>
              <a:rPr lang="es-ES" dirty="0"/>
              <a:t>O²= es la varianza de cada uno de los estratos </a:t>
            </a:r>
          </a:p>
          <a:p>
            <a:pPr marL="285750" indent="-285750">
              <a:buFont typeface="Arial" panose="020B0604020202020204" pitchFamily="34" charset="0"/>
              <a:buChar char="•"/>
            </a:pPr>
            <a:r>
              <a:rPr lang="es-ES" dirty="0"/>
              <a:t>W= es la ponderación de cada uno de los estratos</a:t>
            </a:r>
          </a:p>
          <a:p>
            <a:pPr marL="285750" indent="-285750">
              <a:buFont typeface="Arial" panose="020B0604020202020204" pitchFamily="34" charset="0"/>
              <a:buChar char="•"/>
            </a:pPr>
            <a:r>
              <a:rPr lang="es-ES" dirty="0"/>
              <a:t>D= es la puntuación de la escala</a:t>
            </a:r>
            <a:endParaRPr lang="es-EC" dirty="0"/>
          </a:p>
        </p:txBody>
      </p:sp>
      <p:sp>
        <p:nvSpPr>
          <p:cNvPr id="9" name="Globo: flecha izquierda 8">
            <a:extLst>
              <a:ext uri="{FF2B5EF4-FFF2-40B4-BE49-F238E27FC236}">
                <a16:creationId xmlns:a16="http://schemas.microsoft.com/office/drawing/2014/main" id="{B27698A2-F0F2-4380-9928-4CEE5BA3835B}"/>
              </a:ext>
            </a:extLst>
          </p:cNvPr>
          <p:cNvSpPr/>
          <p:nvPr/>
        </p:nvSpPr>
        <p:spPr>
          <a:xfrm>
            <a:off x="5500468" y="844062"/>
            <a:ext cx="6037531" cy="914400"/>
          </a:xfrm>
          <a:prstGeom prst="leftArrowCallout">
            <a:avLst>
              <a:gd name="adj1" fmla="val 25000"/>
              <a:gd name="adj2" fmla="val 25000"/>
              <a:gd name="adj3" fmla="val 25000"/>
              <a:gd name="adj4" fmla="val 8040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600" dirty="0">
                <a:latin typeface="Times New Roman" panose="02020603050405020304" pitchFamily="18" charset="0"/>
                <a:cs typeface="Times New Roman" panose="02020603050405020304" pitchFamily="18" charset="0"/>
              </a:rPr>
              <a:t>Fórmula de muestreo probabilístico estratificado de Scheaffer, Mendenhall y Ott (1987)</a:t>
            </a:r>
          </a:p>
        </p:txBody>
      </p:sp>
      <p:pic>
        <p:nvPicPr>
          <p:cNvPr id="11" name="Imagen 10">
            <a:extLst>
              <a:ext uri="{FF2B5EF4-FFF2-40B4-BE49-F238E27FC236}">
                <a16:creationId xmlns:a16="http://schemas.microsoft.com/office/drawing/2014/main" id="{5A296A4C-C7BE-4233-8BA8-2374E7664575}"/>
              </a:ext>
            </a:extLst>
          </p:cNvPr>
          <p:cNvPicPr>
            <a:picLocks noChangeAspect="1"/>
          </p:cNvPicPr>
          <p:nvPr/>
        </p:nvPicPr>
        <p:blipFill>
          <a:blip r:embed="rId4"/>
          <a:stretch>
            <a:fillRect/>
          </a:stretch>
        </p:blipFill>
        <p:spPr>
          <a:xfrm>
            <a:off x="6443003" y="3429000"/>
            <a:ext cx="5094996" cy="2362216"/>
          </a:xfrm>
          <a:prstGeom prst="rect">
            <a:avLst/>
          </a:prstGeom>
        </p:spPr>
      </p:pic>
    </p:spTree>
    <p:extLst>
      <p:ext uri="{BB962C8B-B14F-4D97-AF65-F5344CB8AC3E}">
        <p14:creationId xmlns:p14="http://schemas.microsoft.com/office/powerpoint/2010/main" val="4267812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6E24E05-2A16-453D-8B7B-DE0D8C027BDE}"/>
              </a:ext>
            </a:extLst>
          </p:cNvPr>
          <p:cNvSpPr>
            <a:spLocks noGrp="1"/>
          </p:cNvSpPr>
          <p:nvPr>
            <p:ph type="title" idx="4294967295"/>
          </p:nvPr>
        </p:nvSpPr>
        <p:spPr>
          <a:xfrm>
            <a:off x="1205948" y="340002"/>
            <a:ext cx="10058400" cy="826190"/>
          </a:xfrm>
        </p:spPr>
        <p:txBody>
          <a:bodyPr/>
          <a:lstStyle/>
          <a:p>
            <a:r>
              <a:rPr lang="es-ES" b="1" dirty="0">
                <a:latin typeface="Times New Roman" panose="02020603050405020304" pitchFamily="18" charset="0"/>
                <a:cs typeface="Times New Roman" panose="02020603050405020304" pitchFamily="18" charset="0"/>
              </a:rPr>
              <a:t>Planteamiento del problema</a:t>
            </a:r>
            <a:endParaRPr lang="es-EC" b="1" dirty="0">
              <a:latin typeface="Times New Roman" panose="02020603050405020304" pitchFamily="18" charset="0"/>
              <a:cs typeface="Times New Roman" panose="02020603050405020304" pitchFamily="18" charset="0"/>
            </a:endParaRPr>
          </a:p>
        </p:txBody>
      </p:sp>
      <p:graphicFrame>
        <p:nvGraphicFramePr>
          <p:cNvPr id="5" name="Diagrama 4">
            <a:extLst>
              <a:ext uri="{FF2B5EF4-FFF2-40B4-BE49-F238E27FC236}">
                <a16:creationId xmlns:a16="http://schemas.microsoft.com/office/drawing/2014/main" id="{F6205D2F-D97C-4354-8B43-65C6E6D0158A}"/>
              </a:ext>
            </a:extLst>
          </p:cNvPr>
          <p:cNvGraphicFramePr/>
          <p:nvPr>
            <p:extLst>
              <p:ext uri="{D42A27DB-BD31-4B8C-83A1-F6EECF244321}">
                <p14:modId xmlns:p14="http://schemas.microsoft.com/office/powerpoint/2010/main" val="1588442028"/>
              </p:ext>
            </p:extLst>
          </p:nvPr>
        </p:nvGraphicFramePr>
        <p:xfrm>
          <a:off x="1205948" y="1166193"/>
          <a:ext cx="10058400" cy="5088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5408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a:extLst>
              <a:ext uri="{FF2B5EF4-FFF2-40B4-BE49-F238E27FC236}">
                <a16:creationId xmlns:a16="http://schemas.microsoft.com/office/drawing/2014/main" id="{CC59DA77-FBB4-4AAF-99E4-E1E836E2AF5C}"/>
              </a:ext>
            </a:extLst>
          </p:cNvPr>
          <p:cNvSpPr txBox="1">
            <a:spLocks/>
          </p:cNvSpPr>
          <p:nvPr/>
        </p:nvSpPr>
        <p:spPr>
          <a:xfrm>
            <a:off x="1066800" y="267286"/>
            <a:ext cx="10058400" cy="707309"/>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dirty="0">
                <a:latin typeface="Times New Roman" panose="02020603050405020304" pitchFamily="18" charset="0"/>
                <a:cs typeface="Times New Roman" panose="02020603050405020304" pitchFamily="18" charset="0"/>
              </a:rPr>
              <a:t>Tabla de la muestra estratificada</a:t>
            </a:r>
            <a:endParaRPr lang="es-EC"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9C56EF40-3D0C-4F4B-BAE1-1609BCF799B3}"/>
              </a:ext>
            </a:extLst>
          </p:cNvPr>
          <p:cNvPicPr>
            <a:picLocks noChangeAspect="1"/>
          </p:cNvPicPr>
          <p:nvPr/>
        </p:nvPicPr>
        <p:blipFill>
          <a:blip r:embed="rId2"/>
          <a:stretch>
            <a:fillRect/>
          </a:stretch>
        </p:blipFill>
        <p:spPr>
          <a:xfrm>
            <a:off x="2264759" y="1354015"/>
            <a:ext cx="7662482" cy="4149969"/>
          </a:xfrm>
          <a:prstGeom prst="rect">
            <a:avLst/>
          </a:prstGeom>
        </p:spPr>
      </p:pic>
    </p:spTree>
    <p:extLst>
      <p:ext uri="{BB962C8B-B14F-4D97-AF65-F5344CB8AC3E}">
        <p14:creationId xmlns:p14="http://schemas.microsoft.com/office/powerpoint/2010/main" val="896283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54B126-4F82-4E0D-B4A1-7E9BB9A9C8FA}"/>
              </a:ext>
            </a:extLst>
          </p:cNvPr>
          <p:cNvSpPr>
            <a:spLocks noGrp="1"/>
          </p:cNvSpPr>
          <p:nvPr>
            <p:ph type="title"/>
          </p:nvPr>
        </p:nvSpPr>
        <p:spPr>
          <a:xfrm>
            <a:off x="1066800" y="-45215"/>
            <a:ext cx="10058400" cy="1084349"/>
          </a:xfrm>
        </p:spPr>
        <p:txBody>
          <a:bodyPr/>
          <a:lstStyle/>
          <a:p>
            <a:r>
              <a:rPr lang="es-ES" dirty="0">
                <a:latin typeface="Times New Roman" panose="02020603050405020304" pitchFamily="18" charset="0"/>
                <a:cs typeface="Times New Roman" panose="02020603050405020304" pitchFamily="18" charset="0"/>
              </a:rPr>
              <a:t>Capítulo III: Resultados</a:t>
            </a:r>
          </a:p>
        </p:txBody>
      </p:sp>
      <p:sp>
        <p:nvSpPr>
          <p:cNvPr id="3" name="Marcador de contenido 2">
            <a:extLst>
              <a:ext uri="{FF2B5EF4-FFF2-40B4-BE49-F238E27FC236}">
                <a16:creationId xmlns:a16="http://schemas.microsoft.com/office/drawing/2014/main" id="{F6D2E9DF-13B0-4467-8AE7-BF2DA7B9AD53}"/>
              </a:ext>
            </a:extLst>
          </p:cNvPr>
          <p:cNvSpPr>
            <a:spLocks noGrp="1"/>
          </p:cNvSpPr>
          <p:nvPr>
            <p:ph idx="1"/>
          </p:nvPr>
        </p:nvSpPr>
        <p:spPr>
          <a:xfrm>
            <a:off x="950552" y="1121960"/>
            <a:ext cx="5414203" cy="588321"/>
          </a:xfrm>
        </p:spPr>
        <p:txBody>
          <a:bodyPr vert="horz" lIns="91440" tIns="45720" rIns="91440" bIns="45720" rtlCol="0" anchor="t">
            <a:normAutofit/>
          </a:bodyPr>
          <a:lstStyle/>
          <a:p>
            <a:r>
              <a:rPr lang="es-ES" sz="1800" dirty="0">
                <a:latin typeface="Times New Roman" panose="02020603050405020304" pitchFamily="18" charset="0"/>
                <a:cs typeface="Times New Roman" panose="02020603050405020304" pitchFamily="18" charset="0"/>
              </a:rPr>
              <a:t>Análisis Univariado (Marketing Olfativo)</a:t>
            </a:r>
            <a:endParaRPr lang="es-ES" sz="1800" dirty="0" err="1">
              <a:latin typeface="Times New Roman" panose="02020603050405020304" pitchFamily="18" charset="0"/>
              <a:cs typeface="Times New Roman" panose="02020603050405020304" pitchFamily="18" charset="0"/>
            </a:endParaRPr>
          </a:p>
        </p:txBody>
      </p:sp>
      <p:pic>
        <p:nvPicPr>
          <p:cNvPr id="5" name="Imagen 5" descr="Gráfico, Gráfico circular&#10;&#10;Descripción generada automáticamente">
            <a:extLst>
              <a:ext uri="{FF2B5EF4-FFF2-40B4-BE49-F238E27FC236}">
                <a16:creationId xmlns:a16="http://schemas.microsoft.com/office/drawing/2014/main" id="{B4B7B2BD-ADB2-4627-B4D8-58BFCC9932DC}"/>
              </a:ext>
            </a:extLst>
          </p:cNvPr>
          <p:cNvPicPr>
            <a:picLocks noChangeAspect="1"/>
          </p:cNvPicPr>
          <p:nvPr/>
        </p:nvPicPr>
        <p:blipFill rotWithShape="1">
          <a:blip r:embed="rId2"/>
          <a:srcRect l="10162" t="-95" b="-391"/>
          <a:stretch/>
        </p:blipFill>
        <p:spPr>
          <a:xfrm>
            <a:off x="281796" y="2229899"/>
            <a:ext cx="5976941" cy="3953822"/>
          </a:xfrm>
          <a:prstGeom prst="rect">
            <a:avLst/>
          </a:prstGeom>
        </p:spPr>
      </p:pic>
      <p:pic>
        <p:nvPicPr>
          <p:cNvPr id="7" name="Imagen 7" descr="Gráfico, Gráfico circular&#10;&#10;Descripción generada automáticamente">
            <a:extLst>
              <a:ext uri="{FF2B5EF4-FFF2-40B4-BE49-F238E27FC236}">
                <a16:creationId xmlns:a16="http://schemas.microsoft.com/office/drawing/2014/main" id="{46C56868-30CA-4149-89BB-2F3B667AB355}"/>
              </a:ext>
            </a:extLst>
          </p:cNvPr>
          <p:cNvPicPr>
            <a:picLocks noChangeAspect="1"/>
          </p:cNvPicPr>
          <p:nvPr/>
        </p:nvPicPr>
        <p:blipFill rotWithShape="1">
          <a:blip r:embed="rId3"/>
          <a:srcRect l="10554" t="-123" r="168" b="-447"/>
          <a:stretch/>
        </p:blipFill>
        <p:spPr>
          <a:xfrm>
            <a:off x="6256089" y="2228382"/>
            <a:ext cx="5828128" cy="3953822"/>
          </a:xfrm>
          <a:prstGeom prst="rect">
            <a:avLst/>
          </a:prstGeom>
        </p:spPr>
      </p:pic>
    </p:spTree>
    <p:extLst>
      <p:ext uri="{BB962C8B-B14F-4D97-AF65-F5344CB8AC3E}">
        <p14:creationId xmlns:p14="http://schemas.microsoft.com/office/powerpoint/2010/main" val="194287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E5FF922-A112-4901-AA4B-B153D8968E1F}"/>
              </a:ext>
            </a:extLst>
          </p:cNvPr>
          <p:cNvPicPr>
            <a:picLocks noChangeAspect="1"/>
          </p:cNvPicPr>
          <p:nvPr/>
        </p:nvPicPr>
        <p:blipFill>
          <a:blip r:embed="rId2"/>
          <a:stretch>
            <a:fillRect/>
          </a:stretch>
        </p:blipFill>
        <p:spPr>
          <a:xfrm>
            <a:off x="5632219" y="2036511"/>
            <a:ext cx="6546519" cy="3863305"/>
          </a:xfrm>
          <a:prstGeom prst="rect">
            <a:avLst/>
          </a:prstGeom>
        </p:spPr>
      </p:pic>
      <p:pic>
        <p:nvPicPr>
          <p:cNvPr id="6" name="Imagen 6" descr="Gráfico, Gráfico circular&#10;&#10;Descripción generada automáticamente">
            <a:extLst>
              <a:ext uri="{FF2B5EF4-FFF2-40B4-BE49-F238E27FC236}">
                <a16:creationId xmlns:a16="http://schemas.microsoft.com/office/drawing/2014/main" id="{4F3D393B-D9C2-4723-959E-6C9541B1FFFD}"/>
              </a:ext>
            </a:extLst>
          </p:cNvPr>
          <p:cNvPicPr>
            <a:picLocks noChangeAspect="1"/>
          </p:cNvPicPr>
          <p:nvPr/>
        </p:nvPicPr>
        <p:blipFill rotWithShape="1">
          <a:blip r:embed="rId3"/>
          <a:srcRect l="10022" b="365"/>
          <a:stretch/>
        </p:blipFill>
        <p:spPr>
          <a:xfrm>
            <a:off x="310552" y="2008572"/>
            <a:ext cx="5948203" cy="3919184"/>
          </a:xfrm>
          <a:prstGeom prst="rect">
            <a:avLst/>
          </a:prstGeom>
        </p:spPr>
      </p:pic>
      <p:sp>
        <p:nvSpPr>
          <p:cNvPr id="3" name="Marcador de contenido 2">
            <a:extLst>
              <a:ext uri="{FF2B5EF4-FFF2-40B4-BE49-F238E27FC236}">
                <a16:creationId xmlns:a16="http://schemas.microsoft.com/office/drawing/2014/main" id="{1D052104-8EB2-4F80-B663-63C5DEBAFBA5}"/>
              </a:ext>
            </a:extLst>
          </p:cNvPr>
          <p:cNvSpPr>
            <a:spLocks noGrp="1"/>
          </p:cNvSpPr>
          <p:nvPr>
            <p:ph idx="1"/>
          </p:nvPr>
        </p:nvSpPr>
        <p:spPr>
          <a:xfrm>
            <a:off x="877186" y="1137340"/>
            <a:ext cx="7110731" cy="588321"/>
          </a:xfrm>
        </p:spPr>
        <p:txBody>
          <a:bodyPr vert="horz" lIns="91440" tIns="45720" rIns="91440" bIns="45720" rtlCol="0" anchor="t">
            <a:normAutofit/>
          </a:bodyPr>
          <a:lstStyle/>
          <a:p>
            <a:r>
              <a:rPr lang="es-ES" sz="1800" dirty="0">
                <a:latin typeface="Times New Roman" panose="02020603050405020304" pitchFamily="18" charset="0"/>
                <a:cs typeface="Times New Roman" panose="02020603050405020304" pitchFamily="18" charset="0"/>
              </a:rPr>
              <a:t>Análisis Univariado (Comportamiento del consumidor)</a:t>
            </a:r>
            <a:endParaRPr lang="es-ES" sz="1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8934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6" descr="Gráfico, Gráfico circular&#10;&#10;Descripción generada automáticamente">
            <a:extLst>
              <a:ext uri="{FF2B5EF4-FFF2-40B4-BE49-F238E27FC236}">
                <a16:creationId xmlns:a16="http://schemas.microsoft.com/office/drawing/2014/main" id="{B2F180D0-96E8-471B-9F8E-7999674EFC5B}"/>
              </a:ext>
            </a:extLst>
          </p:cNvPr>
          <p:cNvPicPr>
            <a:picLocks noChangeAspect="1"/>
          </p:cNvPicPr>
          <p:nvPr/>
        </p:nvPicPr>
        <p:blipFill rotWithShape="1">
          <a:blip r:embed="rId2"/>
          <a:srcRect l="10024" b="400"/>
          <a:stretch/>
        </p:blipFill>
        <p:spPr>
          <a:xfrm>
            <a:off x="310551" y="2138073"/>
            <a:ext cx="5732542" cy="3789576"/>
          </a:xfrm>
          <a:prstGeom prst="rect">
            <a:avLst/>
          </a:prstGeom>
        </p:spPr>
      </p:pic>
      <p:pic>
        <p:nvPicPr>
          <p:cNvPr id="7" name="Imagen 7" descr="Gráfico, Gráfico circular&#10;&#10;Descripción generada automáticamente">
            <a:extLst>
              <a:ext uri="{FF2B5EF4-FFF2-40B4-BE49-F238E27FC236}">
                <a16:creationId xmlns:a16="http://schemas.microsoft.com/office/drawing/2014/main" id="{4440AA81-1D4E-4277-B9E0-1ADFA1BE8176}"/>
              </a:ext>
            </a:extLst>
          </p:cNvPr>
          <p:cNvPicPr>
            <a:picLocks noChangeAspect="1"/>
          </p:cNvPicPr>
          <p:nvPr/>
        </p:nvPicPr>
        <p:blipFill>
          <a:blip r:embed="rId3"/>
          <a:stretch>
            <a:fillRect/>
          </a:stretch>
        </p:blipFill>
        <p:spPr>
          <a:xfrm>
            <a:off x="5917722" y="2140612"/>
            <a:ext cx="6236896" cy="3745717"/>
          </a:xfrm>
          <a:prstGeom prst="rect">
            <a:avLst/>
          </a:prstGeom>
        </p:spPr>
      </p:pic>
      <p:sp>
        <p:nvSpPr>
          <p:cNvPr id="10" name="Marcador de contenido 2">
            <a:extLst>
              <a:ext uri="{FF2B5EF4-FFF2-40B4-BE49-F238E27FC236}">
                <a16:creationId xmlns:a16="http://schemas.microsoft.com/office/drawing/2014/main" id="{2BA75266-903E-4BE2-BBD3-764675992EF9}"/>
              </a:ext>
            </a:extLst>
          </p:cNvPr>
          <p:cNvSpPr txBox="1">
            <a:spLocks/>
          </p:cNvSpPr>
          <p:nvPr/>
        </p:nvSpPr>
        <p:spPr>
          <a:xfrm>
            <a:off x="877186" y="1187267"/>
            <a:ext cx="7110731" cy="58832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dirty="0">
                <a:latin typeface="Times New Roman" panose="02020603050405020304" pitchFamily="18" charset="0"/>
                <a:cs typeface="Times New Roman" panose="02020603050405020304" pitchFamily="18" charset="0"/>
              </a:rPr>
              <a:t>Análisis Univariado (Comportamiento del consumidor)</a:t>
            </a:r>
            <a:endParaRPr lang="es-ES" sz="1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8832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descr="Gráfico, Gráfico circular&#10;&#10;Descripción generada automáticamente">
            <a:extLst>
              <a:ext uri="{FF2B5EF4-FFF2-40B4-BE49-F238E27FC236}">
                <a16:creationId xmlns:a16="http://schemas.microsoft.com/office/drawing/2014/main" id="{E1B04AD0-4AA2-4438-A648-093DE6589113}"/>
              </a:ext>
            </a:extLst>
          </p:cNvPr>
          <p:cNvPicPr>
            <a:picLocks noChangeAspect="1"/>
          </p:cNvPicPr>
          <p:nvPr/>
        </p:nvPicPr>
        <p:blipFill rotWithShape="1">
          <a:blip r:embed="rId2"/>
          <a:srcRect l="9670" r="-94" b="-402"/>
          <a:stretch/>
        </p:blipFill>
        <p:spPr>
          <a:xfrm>
            <a:off x="511834" y="1871940"/>
            <a:ext cx="5666457" cy="3660496"/>
          </a:xfrm>
          <a:prstGeom prst="rect">
            <a:avLst/>
          </a:prstGeom>
        </p:spPr>
      </p:pic>
      <p:pic>
        <p:nvPicPr>
          <p:cNvPr id="5" name="Imagen 5" descr="Gráfico, Gráfico circular&#10;&#10;Descripción generada automáticamente">
            <a:extLst>
              <a:ext uri="{FF2B5EF4-FFF2-40B4-BE49-F238E27FC236}">
                <a16:creationId xmlns:a16="http://schemas.microsoft.com/office/drawing/2014/main" id="{CDF24302-AA5E-4D67-838C-C1492F9A1796}"/>
              </a:ext>
            </a:extLst>
          </p:cNvPr>
          <p:cNvPicPr>
            <a:picLocks noChangeAspect="1"/>
          </p:cNvPicPr>
          <p:nvPr/>
        </p:nvPicPr>
        <p:blipFill rotWithShape="1">
          <a:blip r:embed="rId3"/>
          <a:srcRect l="8645" r="234" b="-398"/>
          <a:stretch/>
        </p:blipFill>
        <p:spPr>
          <a:xfrm>
            <a:off x="6176513" y="1843185"/>
            <a:ext cx="5733954" cy="3718003"/>
          </a:xfrm>
          <a:prstGeom prst="rect">
            <a:avLst/>
          </a:prstGeom>
        </p:spPr>
      </p:pic>
      <p:sp>
        <p:nvSpPr>
          <p:cNvPr id="8" name="Marcador de contenido 2">
            <a:extLst>
              <a:ext uri="{FF2B5EF4-FFF2-40B4-BE49-F238E27FC236}">
                <a16:creationId xmlns:a16="http://schemas.microsoft.com/office/drawing/2014/main" id="{4D89355D-9D04-475A-AE0B-30F0C5352AC6}"/>
              </a:ext>
            </a:extLst>
          </p:cNvPr>
          <p:cNvSpPr txBox="1">
            <a:spLocks/>
          </p:cNvSpPr>
          <p:nvPr/>
        </p:nvSpPr>
        <p:spPr>
          <a:xfrm>
            <a:off x="916943" y="1158709"/>
            <a:ext cx="7110731" cy="58832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dirty="0">
                <a:latin typeface="Times New Roman" panose="02020603050405020304" pitchFamily="18" charset="0"/>
                <a:cs typeface="Times New Roman" panose="02020603050405020304" pitchFamily="18" charset="0"/>
              </a:rPr>
              <a:t>Análisis Univariado (Comportamiento del consumidor)</a:t>
            </a:r>
            <a:endParaRPr lang="es-ES" sz="1800"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7849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9D1B15-DE34-4DDF-AA57-54C02D498317}"/>
              </a:ext>
            </a:extLst>
          </p:cNvPr>
          <p:cNvSpPr>
            <a:spLocks noGrp="1"/>
          </p:cNvSpPr>
          <p:nvPr>
            <p:ph type="title"/>
          </p:nvPr>
        </p:nvSpPr>
        <p:spPr>
          <a:xfrm>
            <a:off x="855765" y="291564"/>
            <a:ext cx="10058400" cy="923331"/>
          </a:xfrm>
        </p:spPr>
        <p:txBody>
          <a:bodyPr/>
          <a:lstStyle/>
          <a:p>
            <a:r>
              <a:rPr lang="es-ES" dirty="0">
                <a:latin typeface="Times New Roman" panose="02020603050405020304" pitchFamily="18" charset="0"/>
                <a:cs typeface="Times New Roman" panose="02020603050405020304" pitchFamily="18" charset="0"/>
              </a:rPr>
              <a:t>Análisis bivariado</a:t>
            </a:r>
          </a:p>
        </p:txBody>
      </p:sp>
      <p:sp>
        <p:nvSpPr>
          <p:cNvPr id="3" name="CuadroTexto 2">
            <a:extLst>
              <a:ext uri="{FF2B5EF4-FFF2-40B4-BE49-F238E27FC236}">
                <a16:creationId xmlns:a16="http://schemas.microsoft.com/office/drawing/2014/main" id="{2DA2CD30-A28B-4069-94CA-FF0CD9BF222E}"/>
              </a:ext>
            </a:extLst>
          </p:cNvPr>
          <p:cNvSpPr txBox="1"/>
          <p:nvPr/>
        </p:nvSpPr>
        <p:spPr>
          <a:xfrm>
            <a:off x="855765" y="1214895"/>
            <a:ext cx="820659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b="1" dirty="0">
                <a:latin typeface="Times New Roman" panose="02020603050405020304" pitchFamily="18" charset="0"/>
                <a:ea typeface="+mn-lt"/>
                <a:cs typeface="Times New Roman" panose="02020603050405020304" pitchFamily="18" charset="0"/>
              </a:rPr>
              <a:t>Hipótesis Uno</a:t>
            </a:r>
            <a:r>
              <a:rPr lang="es-ES" dirty="0">
                <a:latin typeface="Times New Roman" panose="02020603050405020304" pitchFamily="18" charset="0"/>
                <a:ea typeface="+mn-lt"/>
                <a:cs typeface="Times New Roman" panose="02020603050405020304" pitchFamily="18" charset="0"/>
              </a:rPr>
              <a:t> </a:t>
            </a:r>
            <a:endParaRPr lang="es-ES" dirty="0">
              <a:latin typeface="Times New Roman" panose="02020603050405020304" pitchFamily="18" charset="0"/>
              <a:cs typeface="Times New Roman" panose="02020603050405020304" pitchFamily="18" charset="0"/>
            </a:endParaRPr>
          </a:p>
          <a:p>
            <a:endParaRPr lang="es-EC" dirty="0">
              <a:latin typeface="Times New Roman" panose="02020603050405020304" pitchFamily="18" charset="0"/>
              <a:ea typeface="+mn-lt"/>
              <a:cs typeface="Times New Roman" panose="02020603050405020304" pitchFamily="18" charset="0"/>
            </a:endParaRPr>
          </a:p>
          <a:p>
            <a:r>
              <a:rPr lang="es-EC" dirty="0">
                <a:latin typeface="Times New Roman" panose="02020603050405020304" pitchFamily="18" charset="0"/>
                <a:ea typeface="+mn-lt"/>
                <a:cs typeface="Times New Roman" panose="02020603050405020304" pitchFamily="18" charset="0"/>
              </a:rPr>
              <a:t> H0:Los estímulos olfativos no inciden positivamente en la cognición del consumidor. </a:t>
            </a:r>
            <a:endParaRPr lang="es-ES" dirty="0">
              <a:latin typeface="Times New Roman" panose="02020603050405020304" pitchFamily="18" charset="0"/>
              <a:cs typeface="Times New Roman" panose="02020603050405020304" pitchFamily="18" charset="0"/>
            </a:endParaRPr>
          </a:p>
          <a:p>
            <a:r>
              <a:rPr lang="es-EC" dirty="0">
                <a:latin typeface="Times New Roman" panose="02020603050405020304" pitchFamily="18" charset="0"/>
                <a:ea typeface="+mn-lt"/>
                <a:cs typeface="Times New Roman" panose="02020603050405020304" pitchFamily="18" charset="0"/>
              </a:rPr>
              <a:t> H1:Los estímulos olfativos inciden positivamente en la cognición del consumidor. </a:t>
            </a:r>
            <a:endParaRPr lang="es-ES" dirty="0">
              <a:latin typeface="Times New Roman" panose="02020603050405020304" pitchFamily="18" charset="0"/>
              <a:cs typeface="Times New Roman" panose="02020603050405020304" pitchFamily="18" charset="0"/>
            </a:endParaRPr>
          </a:p>
        </p:txBody>
      </p:sp>
      <p:pic>
        <p:nvPicPr>
          <p:cNvPr id="7" name="Imagen 7" descr="Tabla&#10;&#10;Descripción generada automáticamente">
            <a:extLst>
              <a:ext uri="{FF2B5EF4-FFF2-40B4-BE49-F238E27FC236}">
                <a16:creationId xmlns:a16="http://schemas.microsoft.com/office/drawing/2014/main" id="{89166FF0-B3F5-48BF-8439-D5FB765407CB}"/>
              </a:ext>
            </a:extLst>
          </p:cNvPr>
          <p:cNvPicPr>
            <a:picLocks noChangeAspect="1"/>
          </p:cNvPicPr>
          <p:nvPr/>
        </p:nvPicPr>
        <p:blipFill>
          <a:blip r:embed="rId2"/>
          <a:stretch>
            <a:fillRect/>
          </a:stretch>
        </p:blipFill>
        <p:spPr>
          <a:xfrm>
            <a:off x="2697193" y="2415224"/>
            <a:ext cx="6797615" cy="3932567"/>
          </a:xfrm>
          <a:prstGeom prst="rect">
            <a:avLst/>
          </a:prstGeom>
        </p:spPr>
      </p:pic>
    </p:spTree>
    <p:extLst>
      <p:ext uri="{BB962C8B-B14F-4D97-AF65-F5344CB8AC3E}">
        <p14:creationId xmlns:p14="http://schemas.microsoft.com/office/powerpoint/2010/main" val="3802093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descr="Tabla&#10;&#10;Descripción generada automáticamente">
            <a:extLst>
              <a:ext uri="{FF2B5EF4-FFF2-40B4-BE49-F238E27FC236}">
                <a16:creationId xmlns:a16="http://schemas.microsoft.com/office/drawing/2014/main" id="{2BAFDDF8-470D-4FB2-B452-9688BB4F1C2E}"/>
              </a:ext>
            </a:extLst>
          </p:cNvPr>
          <p:cNvPicPr>
            <a:picLocks noChangeAspect="1"/>
          </p:cNvPicPr>
          <p:nvPr/>
        </p:nvPicPr>
        <p:blipFill>
          <a:blip r:embed="rId2"/>
          <a:stretch>
            <a:fillRect/>
          </a:stretch>
        </p:blipFill>
        <p:spPr>
          <a:xfrm>
            <a:off x="411193" y="231270"/>
            <a:ext cx="5906219" cy="3088670"/>
          </a:xfrm>
          <a:prstGeom prst="rect">
            <a:avLst/>
          </a:prstGeom>
        </p:spPr>
      </p:pic>
      <p:pic>
        <p:nvPicPr>
          <p:cNvPr id="6" name="Imagen 6" descr="Imagen que contiene Gráfico&#10;&#10;Descripción generada automáticamente">
            <a:extLst>
              <a:ext uri="{FF2B5EF4-FFF2-40B4-BE49-F238E27FC236}">
                <a16:creationId xmlns:a16="http://schemas.microsoft.com/office/drawing/2014/main" id="{E79554A0-1230-4B77-9BA0-A9DE476B9603}"/>
              </a:ext>
            </a:extLst>
          </p:cNvPr>
          <p:cNvPicPr>
            <a:picLocks noChangeAspect="1"/>
          </p:cNvPicPr>
          <p:nvPr/>
        </p:nvPicPr>
        <p:blipFill>
          <a:blip r:embed="rId3"/>
          <a:stretch>
            <a:fillRect/>
          </a:stretch>
        </p:blipFill>
        <p:spPr>
          <a:xfrm>
            <a:off x="6420928" y="1013505"/>
            <a:ext cx="5546786" cy="4227142"/>
          </a:xfrm>
          <a:prstGeom prst="rect">
            <a:avLst/>
          </a:prstGeom>
        </p:spPr>
      </p:pic>
      <p:pic>
        <p:nvPicPr>
          <p:cNvPr id="8" name="Imagen 7" descr="Interfaz de usuario gráfica, Texto, Aplicación, Correo electrónico&#10;&#10;Descripción generada automáticamente">
            <a:extLst>
              <a:ext uri="{FF2B5EF4-FFF2-40B4-BE49-F238E27FC236}">
                <a16:creationId xmlns:a16="http://schemas.microsoft.com/office/drawing/2014/main" id="{BF72EBD1-7E06-4085-89A7-86159BEC1D3C}"/>
              </a:ext>
            </a:extLst>
          </p:cNvPr>
          <p:cNvPicPr>
            <a:picLocks noChangeAspect="1"/>
          </p:cNvPicPr>
          <p:nvPr/>
        </p:nvPicPr>
        <p:blipFill>
          <a:blip r:embed="rId4"/>
          <a:stretch>
            <a:fillRect/>
          </a:stretch>
        </p:blipFill>
        <p:spPr>
          <a:xfrm>
            <a:off x="489539" y="3325796"/>
            <a:ext cx="5139218" cy="2968987"/>
          </a:xfrm>
          <a:prstGeom prst="rect">
            <a:avLst/>
          </a:prstGeom>
          <a:ln>
            <a:solidFill>
              <a:schemeClr val="accent6">
                <a:lumMod val="75000"/>
              </a:schemeClr>
            </a:solidFill>
          </a:ln>
        </p:spPr>
      </p:pic>
    </p:spTree>
    <p:extLst>
      <p:ext uri="{BB962C8B-B14F-4D97-AF65-F5344CB8AC3E}">
        <p14:creationId xmlns:p14="http://schemas.microsoft.com/office/powerpoint/2010/main" val="1377724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4550B164-38EB-4AE1-ACCD-F6AAB5C8F545}"/>
              </a:ext>
            </a:extLst>
          </p:cNvPr>
          <p:cNvGraphicFramePr>
            <a:graphicFrameLocks noGrp="1"/>
          </p:cNvGraphicFramePr>
          <p:nvPr>
            <p:extLst>
              <p:ext uri="{D42A27DB-BD31-4B8C-83A1-F6EECF244321}">
                <p14:modId xmlns:p14="http://schemas.microsoft.com/office/powerpoint/2010/main" val="2182904622"/>
              </p:ext>
            </p:extLst>
          </p:nvPr>
        </p:nvGraphicFramePr>
        <p:xfrm>
          <a:off x="2817962" y="1736035"/>
          <a:ext cx="6877734" cy="4628642"/>
        </p:xfrm>
        <a:graphic>
          <a:graphicData uri="http://schemas.openxmlformats.org/drawingml/2006/table">
            <a:tbl>
              <a:tblPr firstRow="1" firstCol="1" bandRow="1">
                <a:tableStyleId>{2D5ABB26-0587-4C30-8999-92F81FD0307C}</a:tableStyleId>
              </a:tblPr>
              <a:tblGrid>
                <a:gridCol w="1793646">
                  <a:extLst>
                    <a:ext uri="{9D8B030D-6E8A-4147-A177-3AD203B41FA5}">
                      <a16:colId xmlns:a16="http://schemas.microsoft.com/office/drawing/2014/main" val="2801149341"/>
                    </a:ext>
                  </a:extLst>
                </a:gridCol>
                <a:gridCol w="1270798">
                  <a:extLst>
                    <a:ext uri="{9D8B030D-6E8A-4147-A177-3AD203B41FA5}">
                      <a16:colId xmlns:a16="http://schemas.microsoft.com/office/drawing/2014/main" val="1338277242"/>
                    </a:ext>
                  </a:extLst>
                </a:gridCol>
                <a:gridCol w="1906645">
                  <a:extLst>
                    <a:ext uri="{9D8B030D-6E8A-4147-A177-3AD203B41FA5}">
                      <a16:colId xmlns:a16="http://schemas.microsoft.com/office/drawing/2014/main" val="470762287"/>
                    </a:ext>
                  </a:extLst>
                </a:gridCol>
                <a:gridCol w="1906645">
                  <a:extLst>
                    <a:ext uri="{9D8B030D-6E8A-4147-A177-3AD203B41FA5}">
                      <a16:colId xmlns:a16="http://schemas.microsoft.com/office/drawing/2014/main" val="52718245"/>
                    </a:ext>
                  </a:extLst>
                </a:gridCol>
              </a:tblGrid>
              <a:tr h="680680">
                <a:tc>
                  <a:txBody>
                    <a:bodyPr/>
                    <a:lstStyle/>
                    <a:p>
                      <a:pPr algn="ctr">
                        <a:lnSpc>
                          <a:spcPct val="150000"/>
                        </a:lnSpc>
                      </a:pPr>
                      <a:r>
                        <a:rPr lang="es-ES" sz="1600" dirty="0">
                          <a:effectLst/>
                        </a:rPr>
                        <a:t>Dimensiones</a:t>
                      </a:r>
                    </a:p>
                  </a:txBody>
                  <a:tcPr marL="44450" marR="44450" marT="0" marB="0" anchor="ctr">
                    <a:lnT w="12700">
                      <a:solidFill>
                        <a:schemeClr val="tx1"/>
                      </a:solidFill>
                    </a:lnT>
                    <a:lnB w="12700">
                      <a:solidFill>
                        <a:schemeClr val="tx1"/>
                      </a:solidFill>
                    </a:lnB>
                  </a:tcPr>
                </a:tc>
                <a:tc>
                  <a:txBody>
                    <a:bodyPr/>
                    <a:lstStyle/>
                    <a:p>
                      <a:pPr algn="ctr">
                        <a:lnSpc>
                          <a:spcPct val="150000"/>
                        </a:lnSpc>
                      </a:pPr>
                      <a:r>
                        <a:rPr lang="es-ES" sz="1600" dirty="0">
                          <a:effectLst/>
                        </a:rPr>
                        <a:t>Resumen de hipótesis</a:t>
                      </a:r>
                    </a:p>
                  </a:txBody>
                  <a:tcPr marL="44450" marR="44450" marT="0" marB="0" anchor="ctr">
                    <a:lnT w="12700">
                      <a:solidFill>
                        <a:schemeClr val="tx1"/>
                      </a:solidFill>
                    </a:lnT>
                    <a:lnB w="12700">
                      <a:solidFill>
                        <a:schemeClr val="tx1"/>
                      </a:solidFill>
                    </a:lnB>
                  </a:tcPr>
                </a:tc>
                <a:tc>
                  <a:txBody>
                    <a:bodyPr/>
                    <a:lstStyle/>
                    <a:p>
                      <a:pPr algn="ctr">
                        <a:lnSpc>
                          <a:spcPct val="150000"/>
                        </a:lnSpc>
                      </a:pPr>
                      <a:r>
                        <a:rPr lang="es-ES" sz="1600" dirty="0">
                          <a:effectLst/>
                        </a:rPr>
                        <a:t>Chi </a:t>
                      </a:r>
                      <a:r>
                        <a:rPr lang="es-ES" sz="1600" dirty="0">
                          <a:effectLst/>
                          <a:latin typeface="Arial"/>
                        </a:rPr>
                        <a:t>cuadrado</a:t>
                      </a:r>
                      <a:r>
                        <a:rPr lang="es-ES" sz="1600" dirty="0">
                          <a:effectLst/>
                        </a:rPr>
                        <a:t> calculado</a:t>
                      </a:r>
                    </a:p>
                  </a:txBody>
                  <a:tcPr marL="44450" marR="44450" marT="0" marB="0" anchor="ctr">
                    <a:lnT w="12700">
                      <a:solidFill>
                        <a:schemeClr val="tx1"/>
                      </a:solidFill>
                    </a:lnT>
                    <a:lnB w="12700">
                      <a:solidFill>
                        <a:schemeClr val="tx1"/>
                      </a:solidFill>
                    </a:lnB>
                  </a:tcPr>
                </a:tc>
                <a:tc>
                  <a:txBody>
                    <a:bodyPr/>
                    <a:lstStyle/>
                    <a:p>
                      <a:pPr algn="ctr">
                        <a:lnSpc>
                          <a:spcPct val="150000"/>
                        </a:lnSpc>
                      </a:pPr>
                      <a:r>
                        <a:rPr lang="es-ES" sz="1600" dirty="0">
                          <a:effectLst/>
                        </a:rPr>
                        <a:t>Regla de decisión </a:t>
                      </a:r>
                    </a:p>
                  </a:txBody>
                  <a:tcPr marL="44450" marR="44450" marT="0" marB="0" anchor="ctr">
                    <a:lnT w="12700">
                      <a:solidFill>
                        <a:schemeClr val="tx1"/>
                      </a:solidFill>
                    </a:lnT>
                    <a:lnB w="12700">
                      <a:solidFill>
                        <a:schemeClr val="tx1"/>
                      </a:solidFill>
                    </a:lnB>
                  </a:tcPr>
                </a:tc>
                <a:extLst>
                  <a:ext uri="{0D108BD9-81ED-4DB2-BD59-A6C34878D82A}">
                    <a16:rowId xmlns:a16="http://schemas.microsoft.com/office/drawing/2014/main" val="1963900168"/>
                  </a:ext>
                </a:extLst>
              </a:tr>
              <a:tr h="321771">
                <a:tc rowSpan="6">
                  <a:txBody>
                    <a:bodyPr/>
                    <a:lstStyle/>
                    <a:p>
                      <a:pPr algn="ctr">
                        <a:lnSpc>
                          <a:spcPct val="150000"/>
                        </a:lnSpc>
                      </a:pPr>
                      <a:r>
                        <a:rPr lang="es-ES" sz="1600" dirty="0">
                          <a:effectLst/>
                        </a:rPr>
                        <a:t>Estímulo Olfativo y Cognición </a:t>
                      </a:r>
                    </a:p>
                  </a:txBody>
                  <a:tcPr marL="44450" marR="44450" marT="0" marB="0" anchor="ctr">
                    <a:lnT w="12700">
                      <a:solidFill>
                        <a:schemeClr val="tx1"/>
                      </a:solidFill>
                    </a:lnT>
                    <a:lnB w="12700">
                      <a:solidFill>
                        <a:schemeClr val="tx1"/>
                      </a:solidFill>
                    </a:lnB>
                  </a:tcPr>
                </a:tc>
                <a:tc rowSpan="6">
                  <a:txBody>
                    <a:bodyPr/>
                    <a:lstStyle/>
                    <a:p>
                      <a:pPr algn="ctr">
                        <a:lnSpc>
                          <a:spcPct val="150000"/>
                        </a:lnSpc>
                      </a:pPr>
                      <a:r>
                        <a:rPr lang="es-ES" sz="1600" dirty="0">
                          <a:effectLst/>
                        </a:rPr>
                        <a:t>H1</a:t>
                      </a:r>
                    </a:p>
                  </a:txBody>
                  <a:tcPr marL="44450" marR="44450" marT="0" marB="0" anchor="ctr">
                    <a:lnT w="12700">
                      <a:solidFill>
                        <a:schemeClr val="tx1"/>
                      </a:solidFill>
                    </a:lnT>
                    <a:lnB w="12700">
                      <a:solidFill>
                        <a:schemeClr val="tx1"/>
                      </a:solidFill>
                    </a:lnB>
                  </a:tcPr>
                </a:tc>
                <a:tc>
                  <a:txBody>
                    <a:bodyPr/>
                    <a:lstStyle/>
                    <a:p>
                      <a:pPr algn="ctr">
                        <a:lnSpc>
                          <a:spcPct val="150000"/>
                        </a:lnSpc>
                      </a:pPr>
                      <a:r>
                        <a:rPr lang="es-ES" sz="1600" dirty="0">
                          <a:effectLst/>
                        </a:rPr>
                        <a:t>40,140</a:t>
                      </a:r>
                    </a:p>
                  </a:txBody>
                  <a:tcPr marL="44450" marR="44450" marT="0" marB="0" anchor="b">
                    <a:lnT w="12700">
                      <a:solidFill>
                        <a:schemeClr val="tx1"/>
                      </a:solidFill>
                    </a:lnT>
                  </a:tcPr>
                </a:tc>
                <a:tc>
                  <a:txBody>
                    <a:bodyPr/>
                    <a:lstStyle/>
                    <a:p>
                      <a:pPr>
                        <a:lnSpc>
                          <a:spcPct val="150000"/>
                        </a:lnSpc>
                      </a:pPr>
                      <a:r>
                        <a:rPr lang="es-ES" sz="1600" dirty="0">
                          <a:effectLst/>
                        </a:rPr>
                        <a:t>Rechaza H0</a:t>
                      </a:r>
                    </a:p>
                  </a:txBody>
                  <a:tcPr marL="44450" marR="44450" marT="0" marB="0" anchor="b">
                    <a:lnT w="12700">
                      <a:solidFill>
                        <a:schemeClr val="tx1"/>
                      </a:solidFill>
                    </a:lnT>
                  </a:tcPr>
                </a:tc>
                <a:extLst>
                  <a:ext uri="{0D108BD9-81ED-4DB2-BD59-A6C34878D82A}">
                    <a16:rowId xmlns:a16="http://schemas.microsoft.com/office/drawing/2014/main" val="1937141469"/>
                  </a:ext>
                </a:extLst>
              </a:tr>
              <a:tr h="321771">
                <a:tc vMerge="1">
                  <a:txBody>
                    <a:bodyPr/>
                    <a:lstStyle/>
                    <a:p>
                      <a:endParaRPr lang="es-ES"/>
                    </a:p>
                  </a:txBody>
                  <a:tcPr marL="0" marR="0" marT="0" marB="0" horzOverflow="overflow"/>
                </a:tc>
                <a:tc vMerge="1">
                  <a:txBody>
                    <a:bodyPr/>
                    <a:lstStyle/>
                    <a:p>
                      <a:endParaRPr lang="es-ES"/>
                    </a:p>
                  </a:txBody>
                  <a:tcPr marL="0" marR="0" marT="0" marB="0" horzOverflow="overflow"/>
                </a:tc>
                <a:tc>
                  <a:txBody>
                    <a:bodyPr/>
                    <a:lstStyle/>
                    <a:p>
                      <a:endParaRPr lang="es-ES" sz="1600" dirty="0">
                        <a:effectLst/>
                      </a:endParaRPr>
                    </a:p>
                  </a:txBody>
                  <a:tcPr marL="44450" marR="44450" marT="0" marB="0" anchor="b"/>
                </a:tc>
                <a:tc>
                  <a:txBody>
                    <a:bodyPr/>
                    <a:lstStyle/>
                    <a:p>
                      <a:pPr>
                        <a:lnSpc>
                          <a:spcPct val="150000"/>
                        </a:lnSpc>
                      </a:pPr>
                      <a:r>
                        <a:rPr lang="es-ES" sz="1600" dirty="0">
                          <a:effectLst/>
                        </a:rPr>
                        <a:t>Acepta H1</a:t>
                      </a:r>
                    </a:p>
                  </a:txBody>
                  <a:tcPr marL="44450" marR="44450" marT="0" marB="0" anchor="b"/>
                </a:tc>
                <a:extLst>
                  <a:ext uri="{0D108BD9-81ED-4DB2-BD59-A6C34878D82A}">
                    <a16:rowId xmlns:a16="http://schemas.microsoft.com/office/drawing/2014/main" val="1643581622"/>
                  </a:ext>
                </a:extLst>
              </a:tr>
              <a:tr h="321771">
                <a:tc vMerge="1">
                  <a:txBody>
                    <a:bodyPr/>
                    <a:lstStyle/>
                    <a:p>
                      <a:endParaRPr lang="es-ES"/>
                    </a:p>
                  </a:txBody>
                  <a:tcPr marL="0" marR="0" marT="0" marB="0" horzOverflow="overflow"/>
                </a:tc>
                <a:tc vMerge="1">
                  <a:txBody>
                    <a:bodyPr/>
                    <a:lstStyle/>
                    <a:p>
                      <a:endParaRPr lang="es-ES"/>
                    </a:p>
                  </a:txBody>
                  <a:tcPr marL="0" marR="0" marT="0" marB="0" horzOverflow="overflow"/>
                </a:tc>
                <a:tc>
                  <a:txBody>
                    <a:bodyPr/>
                    <a:lstStyle/>
                    <a:p>
                      <a:pPr algn="ctr">
                        <a:lnSpc>
                          <a:spcPct val="150000"/>
                        </a:lnSpc>
                      </a:pPr>
                      <a:r>
                        <a:rPr lang="es-ES" sz="1600" dirty="0">
                          <a:effectLst/>
                        </a:rPr>
                        <a:t>48,479</a:t>
                      </a:r>
                    </a:p>
                  </a:txBody>
                  <a:tcPr marL="44450" marR="44450" marT="0" marB="0" anchor="b"/>
                </a:tc>
                <a:tc>
                  <a:txBody>
                    <a:bodyPr/>
                    <a:lstStyle/>
                    <a:p>
                      <a:pPr>
                        <a:lnSpc>
                          <a:spcPct val="150000"/>
                        </a:lnSpc>
                      </a:pPr>
                      <a:r>
                        <a:rPr lang="es-ES" sz="1600" dirty="0">
                          <a:effectLst/>
                        </a:rPr>
                        <a:t>Rechaza H0</a:t>
                      </a:r>
                    </a:p>
                  </a:txBody>
                  <a:tcPr marL="44450" marR="44450" marT="0" marB="0" anchor="b"/>
                </a:tc>
                <a:extLst>
                  <a:ext uri="{0D108BD9-81ED-4DB2-BD59-A6C34878D82A}">
                    <a16:rowId xmlns:a16="http://schemas.microsoft.com/office/drawing/2014/main" val="855859958"/>
                  </a:ext>
                </a:extLst>
              </a:tr>
              <a:tr h="321771">
                <a:tc vMerge="1">
                  <a:txBody>
                    <a:bodyPr/>
                    <a:lstStyle/>
                    <a:p>
                      <a:endParaRPr lang="es-ES"/>
                    </a:p>
                  </a:txBody>
                  <a:tcPr marL="0" marR="0" marT="0" marB="0" horzOverflow="overflow"/>
                </a:tc>
                <a:tc vMerge="1">
                  <a:txBody>
                    <a:bodyPr/>
                    <a:lstStyle/>
                    <a:p>
                      <a:endParaRPr lang="es-ES"/>
                    </a:p>
                  </a:txBody>
                  <a:tcPr marL="0" marR="0" marT="0" marB="0" horzOverflow="overflow"/>
                </a:tc>
                <a:tc>
                  <a:txBody>
                    <a:bodyPr/>
                    <a:lstStyle/>
                    <a:p>
                      <a:endParaRPr lang="es-ES" sz="1600" dirty="0">
                        <a:effectLst/>
                      </a:endParaRPr>
                    </a:p>
                  </a:txBody>
                  <a:tcPr marL="44450" marR="44450" marT="0" marB="0" anchor="b"/>
                </a:tc>
                <a:tc>
                  <a:txBody>
                    <a:bodyPr/>
                    <a:lstStyle/>
                    <a:p>
                      <a:pPr>
                        <a:lnSpc>
                          <a:spcPct val="150000"/>
                        </a:lnSpc>
                      </a:pPr>
                      <a:r>
                        <a:rPr lang="es-ES" sz="1600" dirty="0">
                          <a:effectLst/>
                        </a:rPr>
                        <a:t>Acepta H1</a:t>
                      </a:r>
                    </a:p>
                  </a:txBody>
                  <a:tcPr marL="44450" marR="44450" marT="0" marB="0" anchor="b"/>
                </a:tc>
                <a:extLst>
                  <a:ext uri="{0D108BD9-81ED-4DB2-BD59-A6C34878D82A}">
                    <a16:rowId xmlns:a16="http://schemas.microsoft.com/office/drawing/2014/main" val="3813134991"/>
                  </a:ext>
                </a:extLst>
              </a:tr>
              <a:tr h="321771">
                <a:tc vMerge="1">
                  <a:txBody>
                    <a:bodyPr/>
                    <a:lstStyle/>
                    <a:p>
                      <a:endParaRPr lang="es-ES"/>
                    </a:p>
                  </a:txBody>
                  <a:tcPr marL="0" marR="0" marT="0" marB="0" horzOverflow="overflow"/>
                </a:tc>
                <a:tc vMerge="1">
                  <a:txBody>
                    <a:bodyPr/>
                    <a:lstStyle/>
                    <a:p>
                      <a:endParaRPr lang="es-ES"/>
                    </a:p>
                  </a:txBody>
                  <a:tcPr marL="0" marR="0" marT="0" marB="0" horzOverflow="overflow"/>
                </a:tc>
                <a:tc>
                  <a:txBody>
                    <a:bodyPr/>
                    <a:lstStyle/>
                    <a:p>
                      <a:pPr algn="ctr">
                        <a:lnSpc>
                          <a:spcPct val="150000"/>
                        </a:lnSpc>
                      </a:pPr>
                      <a:r>
                        <a:rPr lang="es-ES" sz="1600" dirty="0">
                          <a:effectLst/>
                        </a:rPr>
                        <a:t>72,830</a:t>
                      </a:r>
                    </a:p>
                  </a:txBody>
                  <a:tcPr marL="44450" marR="44450" marT="0" marB="0" anchor="b"/>
                </a:tc>
                <a:tc>
                  <a:txBody>
                    <a:bodyPr/>
                    <a:lstStyle/>
                    <a:p>
                      <a:pPr>
                        <a:lnSpc>
                          <a:spcPct val="150000"/>
                        </a:lnSpc>
                      </a:pPr>
                      <a:r>
                        <a:rPr lang="es-ES" sz="1600" dirty="0">
                          <a:effectLst/>
                        </a:rPr>
                        <a:t>Rechaza H0</a:t>
                      </a:r>
                    </a:p>
                  </a:txBody>
                  <a:tcPr marL="44450" marR="44450" marT="0" marB="0" anchor="b"/>
                </a:tc>
                <a:extLst>
                  <a:ext uri="{0D108BD9-81ED-4DB2-BD59-A6C34878D82A}">
                    <a16:rowId xmlns:a16="http://schemas.microsoft.com/office/drawing/2014/main" val="3708636357"/>
                  </a:ext>
                </a:extLst>
              </a:tr>
              <a:tr h="321771">
                <a:tc vMerge="1">
                  <a:txBody>
                    <a:bodyPr/>
                    <a:lstStyle/>
                    <a:p>
                      <a:endParaRPr lang="es-ES"/>
                    </a:p>
                  </a:txBody>
                  <a:tcPr marL="0" marR="0" marT="0" marB="0" horzOverflow="overflow"/>
                </a:tc>
                <a:tc vMerge="1">
                  <a:txBody>
                    <a:bodyPr/>
                    <a:lstStyle/>
                    <a:p>
                      <a:endParaRPr lang="es-ES"/>
                    </a:p>
                  </a:txBody>
                  <a:tcPr marL="0" marR="0" marT="0" marB="0" horzOverflow="overflow"/>
                </a:tc>
                <a:tc>
                  <a:txBody>
                    <a:bodyPr/>
                    <a:lstStyle/>
                    <a:p>
                      <a:endParaRPr lang="es-ES" sz="1600" dirty="0">
                        <a:effectLst/>
                      </a:endParaRPr>
                    </a:p>
                  </a:txBody>
                  <a:tcPr marL="44450" marR="44450" marT="0" marB="0" anchor="b">
                    <a:lnB w="12700">
                      <a:solidFill>
                        <a:schemeClr val="tx1"/>
                      </a:solidFill>
                    </a:lnB>
                  </a:tcPr>
                </a:tc>
                <a:tc>
                  <a:txBody>
                    <a:bodyPr/>
                    <a:lstStyle/>
                    <a:p>
                      <a:pPr>
                        <a:lnSpc>
                          <a:spcPct val="150000"/>
                        </a:lnSpc>
                      </a:pPr>
                      <a:r>
                        <a:rPr lang="es-ES" sz="1600" dirty="0">
                          <a:effectLst/>
                        </a:rPr>
                        <a:t>Acepta H1</a:t>
                      </a:r>
                    </a:p>
                  </a:txBody>
                  <a:tcPr marL="44450" marR="44450" marT="0" marB="0" anchor="b">
                    <a:lnB w="12700">
                      <a:solidFill>
                        <a:schemeClr val="tx1"/>
                      </a:solidFill>
                    </a:lnB>
                  </a:tcPr>
                </a:tc>
                <a:extLst>
                  <a:ext uri="{0D108BD9-81ED-4DB2-BD59-A6C34878D82A}">
                    <a16:rowId xmlns:a16="http://schemas.microsoft.com/office/drawing/2014/main" val="1429277629"/>
                  </a:ext>
                </a:extLst>
              </a:tr>
              <a:tr h="321771">
                <a:tc rowSpan="6">
                  <a:txBody>
                    <a:bodyPr/>
                    <a:lstStyle/>
                    <a:p>
                      <a:pPr algn="ctr">
                        <a:lnSpc>
                          <a:spcPct val="150000"/>
                        </a:lnSpc>
                      </a:pPr>
                      <a:r>
                        <a:rPr lang="es-ES" sz="1600" dirty="0">
                          <a:effectLst/>
                        </a:rPr>
                        <a:t>Estímulo Olfativo y actitud del consumidor</a:t>
                      </a:r>
                    </a:p>
                  </a:txBody>
                  <a:tcPr marL="44450" marR="44450" marT="0" marB="0" anchor="ctr">
                    <a:lnT w="12700">
                      <a:solidFill>
                        <a:schemeClr val="tx1"/>
                      </a:solidFill>
                    </a:lnT>
                    <a:lnB w="12700">
                      <a:solidFill>
                        <a:schemeClr val="tx1"/>
                      </a:solidFill>
                    </a:lnB>
                  </a:tcPr>
                </a:tc>
                <a:tc rowSpan="6">
                  <a:txBody>
                    <a:bodyPr/>
                    <a:lstStyle/>
                    <a:p>
                      <a:pPr algn="ctr">
                        <a:lnSpc>
                          <a:spcPct val="150000"/>
                        </a:lnSpc>
                      </a:pPr>
                      <a:r>
                        <a:rPr lang="es-ES" sz="1600" dirty="0">
                          <a:effectLst/>
                        </a:rPr>
                        <a:t>H2</a:t>
                      </a:r>
                    </a:p>
                  </a:txBody>
                  <a:tcPr marL="44450" marR="44450" marT="0" marB="0" anchor="ctr">
                    <a:lnT w="12700">
                      <a:solidFill>
                        <a:schemeClr val="tx1"/>
                      </a:solidFill>
                    </a:lnT>
                    <a:lnB w="12700">
                      <a:solidFill>
                        <a:schemeClr val="tx1"/>
                      </a:solidFill>
                    </a:lnB>
                  </a:tcPr>
                </a:tc>
                <a:tc>
                  <a:txBody>
                    <a:bodyPr/>
                    <a:lstStyle/>
                    <a:p>
                      <a:pPr algn="ctr">
                        <a:lnSpc>
                          <a:spcPct val="150000"/>
                        </a:lnSpc>
                      </a:pPr>
                      <a:r>
                        <a:rPr lang="es-ES" sz="1600" dirty="0">
                          <a:effectLst/>
                        </a:rPr>
                        <a:t>65,917</a:t>
                      </a:r>
                    </a:p>
                  </a:txBody>
                  <a:tcPr marL="44450" marR="44450" marT="0" marB="0" anchor="b">
                    <a:lnT w="12700">
                      <a:solidFill>
                        <a:schemeClr val="tx1"/>
                      </a:solidFill>
                    </a:lnT>
                  </a:tcPr>
                </a:tc>
                <a:tc>
                  <a:txBody>
                    <a:bodyPr/>
                    <a:lstStyle/>
                    <a:p>
                      <a:pPr>
                        <a:lnSpc>
                          <a:spcPct val="150000"/>
                        </a:lnSpc>
                      </a:pPr>
                      <a:r>
                        <a:rPr lang="es-ES" sz="1600" dirty="0">
                          <a:effectLst/>
                        </a:rPr>
                        <a:t>Rechaza H0</a:t>
                      </a:r>
                    </a:p>
                  </a:txBody>
                  <a:tcPr marL="44450" marR="44450" marT="0" marB="0" anchor="b">
                    <a:lnT w="12700">
                      <a:solidFill>
                        <a:schemeClr val="tx1"/>
                      </a:solidFill>
                    </a:lnT>
                  </a:tcPr>
                </a:tc>
                <a:extLst>
                  <a:ext uri="{0D108BD9-81ED-4DB2-BD59-A6C34878D82A}">
                    <a16:rowId xmlns:a16="http://schemas.microsoft.com/office/drawing/2014/main" val="94751111"/>
                  </a:ext>
                </a:extLst>
              </a:tr>
              <a:tr h="321771">
                <a:tc vMerge="1">
                  <a:txBody>
                    <a:bodyPr/>
                    <a:lstStyle/>
                    <a:p>
                      <a:endParaRPr lang="es-ES"/>
                    </a:p>
                  </a:txBody>
                  <a:tcPr marL="0" marR="0" marT="0" marB="0" horzOverflow="overflow"/>
                </a:tc>
                <a:tc vMerge="1">
                  <a:txBody>
                    <a:bodyPr/>
                    <a:lstStyle/>
                    <a:p>
                      <a:endParaRPr lang="es-ES"/>
                    </a:p>
                  </a:txBody>
                  <a:tcPr marL="0" marR="0" marT="0" marB="0" horzOverflow="overflow"/>
                </a:tc>
                <a:tc>
                  <a:txBody>
                    <a:bodyPr/>
                    <a:lstStyle/>
                    <a:p>
                      <a:endParaRPr lang="es-ES" sz="1600" dirty="0">
                        <a:effectLst/>
                      </a:endParaRPr>
                    </a:p>
                  </a:txBody>
                  <a:tcPr marL="44450" marR="44450" marT="0" marB="0" anchor="b"/>
                </a:tc>
                <a:tc>
                  <a:txBody>
                    <a:bodyPr/>
                    <a:lstStyle/>
                    <a:p>
                      <a:pPr>
                        <a:lnSpc>
                          <a:spcPct val="150000"/>
                        </a:lnSpc>
                      </a:pPr>
                      <a:r>
                        <a:rPr lang="es-ES" sz="1600" dirty="0">
                          <a:effectLst/>
                        </a:rPr>
                        <a:t>Acepta H1</a:t>
                      </a:r>
                    </a:p>
                  </a:txBody>
                  <a:tcPr marL="44450" marR="44450" marT="0" marB="0" anchor="b"/>
                </a:tc>
                <a:extLst>
                  <a:ext uri="{0D108BD9-81ED-4DB2-BD59-A6C34878D82A}">
                    <a16:rowId xmlns:a16="http://schemas.microsoft.com/office/drawing/2014/main" val="2382156466"/>
                  </a:ext>
                </a:extLst>
              </a:tr>
              <a:tr h="321771">
                <a:tc vMerge="1">
                  <a:txBody>
                    <a:bodyPr/>
                    <a:lstStyle/>
                    <a:p>
                      <a:endParaRPr lang="es-ES"/>
                    </a:p>
                  </a:txBody>
                  <a:tcPr marL="0" marR="0" marT="0" marB="0" horzOverflow="overflow"/>
                </a:tc>
                <a:tc vMerge="1">
                  <a:txBody>
                    <a:bodyPr/>
                    <a:lstStyle/>
                    <a:p>
                      <a:endParaRPr lang="es-ES"/>
                    </a:p>
                  </a:txBody>
                  <a:tcPr marL="0" marR="0" marT="0" marB="0" horzOverflow="overflow"/>
                </a:tc>
                <a:tc>
                  <a:txBody>
                    <a:bodyPr/>
                    <a:lstStyle/>
                    <a:p>
                      <a:pPr algn="ctr">
                        <a:lnSpc>
                          <a:spcPct val="150000"/>
                        </a:lnSpc>
                      </a:pPr>
                      <a:r>
                        <a:rPr lang="es-ES" sz="1600" dirty="0">
                          <a:effectLst/>
                        </a:rPr>
                        <a:t>45,948</a:t>
                      </a:r>
                    </a:p>
                  </a:txBody>
                  <a:tcPr marL="44450" marR="44450" marT="0" marB="0" anchor="b"/>
                </a:tc>
                <a:tc>
                  <a:txBody>
                    <a:bodyPr/>
                    <a:lstStyle/>
                    <a:p>
                      <a:pPr>
                        <a:lnSpc>
                          <a:spcPct val="150000"/>
                        </a:lnSpc>
                      </a:pPr>
                      <a:r>
                        <a:rPr lang="es-ES" sz="1600" dirty="0">
                          <a:effectLst/>
                        </a:rPr>
                        <a:t>Rechaza H0</a:t>
                      </a:r>
                    </a:p>
                  </a:txBody>
                  <a:tcPr marL="44450" marR="44450" marT="0" marB="0" anchor="b"/>
                </a:tc>
                <a:extLst>
                  <a:ext uri="{0D108BD9-81ED-4DB2-BD59-A6C34878D82A}">
                    <a16:rowId xmlns:a16="http://schemas.microsoft.com/office/drawing/2014/main" val="1646590761"/>
                  </a:ext>
                </a:extLst>
              </a:tr>
              <a:tr h="321771">
                <a:tc vMerge="1">
                  <a:txBody>
                    <a:bodyPr/>
                    <a:lstStyle/>
                    <a:p>
                      <a:endParaRPr lang="es-ES"/>
                    </a:p>
                  </a:txBody>
                  <a:tcPr marL="0" marR="0" marT="0" marB="0" horzOverflow="overflow"/>
                </a:tc>
                <a:tc vMerge="1">
                  <a:txBody>
                    <a:bodyPr/>
                    <a:lstStyle/>
                    <a:p>
                      <a:endParaRPr lang="es-ES"/>
                    </a:p>
                  </a:txBody>
                  <a:tcPr marL="0" marR="0" marT="0" marB="0" horzOverflow="overflow"/>
                </a:tc>
                <a:tc>
                  <a:txBody>
                    <a:bodyPr/>
                    <a:lstStyle/>
                    <a:p>
                      <a:endParaRPr lang="es-ES" sz="1600" dirty="0">
                        <a:effectLst/>
                      </a:endParaRPr>
                    </a:p>
                  </a:txBody>
                  <a:tcPr marL="44450" marR="44450" marT="0" marB="0" anchor="b"/>
                </a:tc>
                <a:tc>
                  <a:txBody>
                    <a:bodyPr/>
                    <a:lstStyle/>
                    <a:p>
                      <a:pPr>
                        <a:lnSpc>
                          <a:spcPct val="150000"/>
                        </a:lnSpc>
                      </a:pPr>
                      <a:r>
                        <a:rPr lang="es-ES" sz="1600" dirty="0">
                          <a:effectLst/>
                        </a:rPr>
                        <a:t>Acepta H1</a:t>
                      </a:r>
                    </a:p>
                  </a:txBody>
                  <a:tcPr marL="44450" marR="44450" marT="0" marB="0" anchor="b"/>
                </a:tc>
                <a:extLst>
                  <a:ext uri="{0D108BD9-81ED-4DB2-BD59-A6C34878D82A}">
                    <a16:rowId xmlns:a16="http://schemas.microsoft.com/office/drawing/2014/main" val="2597284033"/>
                  </a:ext>
                </a:extLst>
              </a:tr>
              <a:tr h="321771">
                <a:tc vMerge="1">
                  <a:txBody>
                    <a:bodyPr/>
                    <a:lstStyle/>
                    <a:p>
                      <a:endParaRPr lang="es-ES"/>
                    </a:p>
                  </a:txBody>
                  <a:tcPr marL="0" marR="0" marT="0" marB="0" horzOverflow="overflow"/>
                </a:tc>
                <a:tc vMerge="1">
                  <a:txBody>
                    <a:bodyPr/>
                    <a:lstStyle/>
                    <a:p>
                      <a:endParaRPr lang="es-ES"/>
                    </a:p>
                  </a:txBody>
                  <a:tcPr marL="0" marR="0" marT="0" marB="0" horzOverflow="overflow"/>
                </a:tc>
                <a:tc>
                  <a:txBody>
                    <a:bodyPr/>
                    <a:lstStyle/>
                    <a:p>
                      <a:pPr algn="ctr">
                        <a:lnSpc>
                          <a:spcPct val="150000"/>
                        </a:lnSpc>
                      </a:pPr>
                      <a:r>
                        <a:rPr lang="es-ES" sz="1600" dirty="0">
                          <a:effectLst/>
                        </a:rPr>
                        <a:t>29,935</a:t>
                      </a:r>
                    </a:p>
                  </a:txBody>
                  <a:tcPr marL="44450" marR="44450" marT="0" marB="0" anchor="b"/>
                </a:tc>
                <a:tc>
                  <a:txBody>
                    <a:bodyPr/>
                    <a:lstStyle/>
                    <a:p>
                      <a:pPr>
                        <a:lnSpc>
                          <a:spcPct val="150000"/>
                        </a:lnSpc>
                      </a:pPr>
                      <a:r>
                        <a:rPr lang="es-ES" sz="1600" dirty="0">
                          <a:effectLst/>
                        </a:rPr>
                        <a:t>Rechaza H0</a:t>
                      </a:r>
                    </a:p>
                  </a:txBody>
                  <a:tcPr marL="44450" marR="44450" marT="0" marB="0" anchor="b"/>
                </a:tc>
                <a:extLst>
                  <a:ext uri="{0D108BD9-81ED-4DB2-BD59-A6C34878D82A}">
                    <a16:rowId xmlns:a16="http://schemas.microsoft.com/office/drawing/2014/main" val="3162418445"/>
                  </a:ext>
                </a:extLst>
              </a:tr>
              <a:tr h="321771">
                <a:tc vMerge="1">
                  <a:txBody>
                    <a:bodyPr/>
                    <a:lstStyle/>
                    <a:p>
                      <a:endParaRPr lang="es-ES"/>
                    </a:p>
                  </a:txBody>
                  <a:tcPr marL="0" marR="0" marT="0" marB="0" horzOverflow="overflow"/>
                </a:tc>
                <a:tc vMerge="1">
                  <a:txBody>
                    <a:bodyPr/>
                    <a:lstStyle/>
                    <a:p>
                      <a:endParaRPr lang="es-ES"/>
                    </a:p>
                  </a:txBody>
                  <a:tcPr marL="0" marR="0" marT="0" marB="0" horzOverflow="overflow"/>
                </a:tc>
                <a:tc>
                  <a:txBody>
                    <a:bodyPr/>
                    <a:lstStyle/>
                    <a:p>
                      <a:endParaRPr lang="es-ES" sz="1600" dirty="0">
                        <a:effectLst/>
                      </a:endParaRPr>
                    </a:p>
                  </a:txBody>
                  <a:tcPr marL="44450" marR="44450" marT="0" marB="0" anchor="b">
                    <a:lnB w="12700">
                      <a:solidFill>
                        <a:schemeClr val="tx1"/>
                      </a:solidFill>
                    </a:lnB>
                  </a:tcPr>
                </a:tc>
                <a:tc>
                  <a:txBody>
                    <a:bodyPr/>
                    <a:lstStyle/>
                    <a:p>
                      <a:pPr>
                        <a:lnSpc>
                          <a:spcPct val="150000"/>
                        </a:lnSpc>
                      </a:pPr>
                      <a:r>
                        <a:rPr lang="es-ES" sz="1600" dirty="0">
                          <a:effectLst/>
                        </a:rPr>
                        <a:t>Acepta H1</a:t>
                      </a:r>
                    </a:p>
                  </a:txBody>
                  <a:tcPr marL="44450" marR="44450" marT="0" marB="0" anchor="b">
                    <a:lnB w="12700">
                      <a:solidFill>
                        <a:schemeClr val="tx1"/>
                      </a:solidFill>
                    </a:lnB>
                  </a:tcPr>
                </a:tc>
                <a:extLst>
                  <a:ext uri="{0D108BD9-81ED-4DB2-BD59-A6C34878D82A}">
                    <a16:rowId xmlns:a16="http://schemas.microsoft.com/office/drawing/2014/main" val="2712449215"/>
                  </a:ext>
                </a:extLst>
              </a:tr>
            </a:tbl>
          </a:graphicData>
        </a:graphic>
      </p:graphicFrame>
      <p:sp>
        <p:nvSpPr>
          <p:cNvPr id="8" name="Título 1">
            <a:extLst>
              <a:ext uri="{FF2B5EF4-FFF2-40B4-BE49-F238E27FC236}">
                <a16:creationId xmlns:a16="http://schemas.microsoft.com/office/drawing/2014/main" id="{58252295-2576-481D-844E-C358C3E4D015}"/>
              </a:ext>
            </a:extLst>
          </p:cNvPr>
          <p:cNvSpPr>
            <a:spLocks noGrp="1"/>
          </p:cNvSpPr>
          <p:nvPr>
            <p:ph type="title"/>
          </p:nvPr>
        </p:nvSpPr>
        <p:spPr>
          <a:xfrm>
            <a:off x="520772" y="440315"/>
            <a:ext cx="10584549" cy="966217"/>
          </a:xfrm>
        </p:spPr>
        <p:txBody>
          <a:bodyPr>
            <a:normAutofit/>
          </a:bodyPr>
          <a:lstStyle/>
          <a:p>
            <a:r>
              <a:rPr lang="es-ES" sz="3600" dirty="0">
                <a:latin typeface="Times New Roman" panose="02020603050405020304" pitchFamily="18" charset="0"/>
                <a:cs typeface="Times New Roman" panose="02020603050405020304" pitchFamily="18" charset="0"/>
              </a:rPr>
              <a:t>Resumen de hipótesis</a:t>
            </a:r>
          </a:p>
        </p:txBody>
      </p:sp>
    </p:spTree>
    <p:extLst>
      <p:ext uri="{BB962C8B-B14F-4D97-AF65-F5344CB8AC3E}">
        <p14:creationId xmlns:p14="http://schemas.microsoft.com/office/powerpoint/2010/main" val="2707936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3D5E7AA7-9477-46E6-B72B-4960550C28DA}"/>
              </a:ext>
            </a:extLst>
          </p:cNvPr>
          <p:cNvGraphicFramePr>
            <a:graphicFrameLocks noGrp="1"/>
          </p:cNvGraphicFramePr>
          <p:nvPr>
            <p:extLst>
              <p:ext uri="{D42A27DB-BD31-4B8C-83A1-F6EECF244321}">
                <p14:modId xmlns:p14="http://schemas.microsoft.com/office/powerpoint/2010/main" val="2227563745"/>
              </p:ext>
            </p:extLst>
          </p:nvPr>
        </p:nvGraphicFramePr>
        <p:xfrm>
          <a:off x="2278825" y="1754787"/>
          <a:ext cx="8088972" cy="4473736"/>
        </p:xfrm>
        <a:graphic>
          <a:graphicData uri="http://schemas.openxmlformats.org/drawingml/2006/table">
            <a:tbl>
              <a:tblPr firstRow="1" bandRow="1">
                <a:tableStyleId>{2D5ABB26-0587-4C30-8999-92F81FD0307C}</a:tableStyleId>
              </a:tblPr>
              <a:tblGrid>
                <a:gridCol w="2206175">
                  <a:extLst>
                    <a:ext uri="{9D8B030D-6E8A-4147-A177-3AD203B41FA5}">
                      <a16:colId xmlns:a16="http://schemas.microsoft.com/office/drawing/2014/main" val="2040452034"/>
                    </a:ext>
                  </a:extLst>
                </a:gridCol>
                <a:gridCol w="1470447">
                  <a:extLst>
                    <a:ext uri="{9D8B030D-6E8A-4147-A177-3AD203B41FA5}">
                      <a16:colId xmlns:a16="http://schemas.microsoft.com/office/drawing/2014/main" val="2312150308"/>
                    </a:ext>
                  </a:extLst>
                </a:gridCol>
                <a:gridCol w="2206175">
                  <a:extLst>
                    <a:ext uri="{9D8B030D-6E8A-4147-A177-3AD203B41FA5}">
                      <a16:colId xmlns:a16="http://schemas.microsoft.com/office/drawing/2014/main" val="3148436419"/>
                    </a:ext>
                  </a:extLst>
                </a:gridCol>
                <a:gridCol w="2206175">
                  <a:extLst>
                    <a:ext uri="{9D8B030D-6E8A-4147-A177-3AD203B41FA5}">
                      <a16:colId xmlns:a16="http://schemas.microsoft.com/office/drawing/2014/main" val="3321293684"/>
                    </a:ext>
                  </a:extLst>
                </a:gridCol>
              </a:tblGrid>
              <a:tr h="384871">
                <a:tc rowSpan="6">
                  <a:txBody>
                    <a:bodyPr/>
                    <a:lstStyle/>
                    <a:p>
                      <a:pPr algn="ctr" rtl="0" fontAlgn="base"/>
                      <a:r>
                        <a:rPr lang="es-ES" sz="1600" dirty="0">
                          <a:effectLst/>
                          <a:latin typeface="Arial"/>
                        </a:rPr>
                        <a:t>Odotipo y aprendizaje del consumidor​</a:t>
                      </a:r>
                    </a:p>
                  </a:txBody>
                  <a:tcPr anchor="ctr">
                    <a:lnT w="12700">
                      <a:solidFill>
                        <a:schemeClr val="tx1"/>
                      </a:solidFill>
                    </a:lnT>
                    <a:lnB w="12700">
                      <a:solidFill>
                        <a:schemeClr val="tx1"/>
                      </a:solidFill>
                    </a:lnB>
                  </a:tcPr>
                </a:tc>
                <a:tc rowSpan="6">
                  <a:txBody>
                    <a:bodyPr/>
                    <a:lstStyle/>
                    <a:p>
                      <a:pPr algn="ctr" rtl="0" fontAlgn="base"/>
                      <a:r>
                        <a:rPr lang="es-ES" sz="1600" dirty="0">
                          <a:effectLst/>
                          <a:latin typeface="Arial"/>
                        </a:rPr>
                        <a:t>H3​</a:t>
                      </a:r>
                    </a:p>
                  </a:txBody>
                  <a:tcPr anchor="ctr">
                    <a:lnT w="12700">
                      <a:solidFill>
                        <a:schemeClr val="tx1"/>
                      </a:solidFill>
                    </a:lnT>
                    <a:lnB w="12700">
                      <a:solidFill>
                        <a:schemeClr val="tx1"/>
                      </a:solidFill>
                    </a:lnB>
                  </a:tcPr>
                </a:tc>
                <a:tc>
                  <a:txBody>
                    <a:bodyPr/>
                    <a:lstStyle/>
                    <a:p>
                      <a:pPr algn="ctr" rtl="0" fontAlgn="base"/>
                      <a:r>
                        <a:rPr lang="es-ES" sz="1600" dirty="0">
                          <a:effectLst/>
                          <a:latin typeface="Arial"/>
                        </a:rPr>
                        <a:t>38,131​</a:t>
                      </a:r>
                    </a:p>
                  </a:txBody>
                  <a:tcPr anchor="b">
                    <a:lnT w="12700">
                      <a:solidFill>
                        <a:schemeClr val="tx1"/>
                      </a:solidFill>
                    </a:lnT>
                  </a:tcPr>
                </a:tc>
                <a:tc>
                  <a:txBody>
                    <a:bodyPr/>
                    <a:lstStyle/>
                    <a:p>
                      <a:pPr rtl="0" fontAlgn="base"/>
                      <a:r>
                        <a:rPr lang="es-ES" sz="1600" dirty="0">
                          <a:effectLst/>
                          <a:latin typeface="Arial"/>
                        </a:rPr>
                        <a:t>Rechaza H0​</a:t>
                      </a:r>
                    </a:p>
                  </a:txBody>
                  <a:tcPr anchor="b">
                    <a:lnT w="12700">
                      <a:solidFill>
                        <a:schemeClr val="tx1"/>
                      </a:solidFill>
                    </a:lnT>
                  </a:tcPr>
                </a:tc>
                <a:extLst>
                  <a:ext uri="{0D108BD9-81ED-4DB2-BD59-A6C34878D82A}">
                    <a16:rowId xmlns:a16="http://schemas.microsoft.com/office/drawing/2014/main" val="3617998508"/>
                  </a:ext>
                </a:extLst>
              </a:tr>
              <a:tr h="357380">
                <a:tc vMerge="1">
                  <a:txBody>
                    <a:bodyPr/>
                    <a:lstStyle/>
                    <a:p>
                      <a:endParaRPr lang="es-ES"/>
                    </a:p>
                  </a:txBody>
                  <a:tcPr marL="0" marR="0" marT="0" marB="0" horzOverflow="overflow"/>
                </a:tc>
                <a:tc vMerge="1">
                  <a:txBody>
                    <a:bodyPr/>
                    <a:lstStyle/>
                    <a:p>
                      <a:endParaRPr lang="es-ES"/>
                    </a:p>
                  </a:txBody>
                  <a:tcPr marL="0" marR="0" marT="0" marB="0" horzOverflow="overflow"/>
                </a:tc>
                <a:tc>
                  <a:txBody>
                    <a:bodyPr/>
                    <a:lstStyle/>
                    <a:p>
                      <a:pPr rtl="0" fontAlgn="auto"/>
                      <a:r>
                        <a:rPr lang="es-ES" sz="1600" dirty="0">
                          <a:effectLst/>
                          <a:latin typeface="Arial"/>
                        </a:rPr>
                        <a:t>​</a:t>
                      </a:r>
                    </a:p>
                  </a:txBody>
                  <a:tcPr anchor="b"/>
                </a:tc>
                <a:tc>
                  <a:txBody>
                    <a:bodyPr/>
                    <a:lstStyle/>
                    <a:p>
                      <a:pPr rtl="0" fontAlgn="base"/>
                      <a:r>
                        <a:rPr lang="es-ES" sz="1600" dirty="0">
                          <a:effectLst/>
                          <a:latin typeface="Arial"/>
                        </a:rPr>
                        <a:t>Acepta H1​</a:t>
                      </a:r>
                    </a:p>
                  </a:txBody>
                  <a:tcPr anchor="b"/>
                </a:tc>
                <a:extLst>
                  <a:ext uri="{0D108BD9-81ED-4DB2-BD59-A6C34878D82A}">
                    <a16:rowId xmlns:a16="http://schemas.microsoft.com/office/drawing/2014/main" val="98030262"/>
                  </a:ext>
                </a:extLst>
              </a:tr>
              <a:tr h="371125">
                <a:tc vMerge="1">
                  <a:txBody>
                    <a:bodyPr/>
                    <a:lstStyle/>
                    <a:p>
                      <a:endParaRPr lang="es-ES"/>
                    </a:p>
                  </a:txBody>
                  <a:tcPr marL="0" marR="0" marT="0" marB="0" horzOverflow="overflow"/>
                </a:tc>
                <a:tc vMerge="1">
                  <a:txBody>
                    <a:bodyPr/>
                    <a:lstStyle/>
                    <a:p>
                      <a:endParaRPr lang="es-ES"/>
                    </a:p>
                  </a:txBody>
                  <a:tcPr marL="0" marR="0" marT="0" marB="0" horzOverflow="overflow"/>
                </a:tc>
                <a:tc>
                  <a:txBody>
                    <a:bodyPr/>
                    <a:lstStyle/>
                    <a:p>
                      <a:pPr algn="ctr" rtl="0" fontAlgn="base"/>
                      <a:r>
                        <a:rPr lang="es-ES" sz="1600" dirty="0">
                          <a:effectLst/>
                          <a:latin typeface="Arial"/>
                        </a:rPr>
                        <a:t>36,739​</a:t>
                      </a:r>
                    </a:p>
                  </a:txBody>
                  <a:tcPr anchor="b"/>
                </a:tc>
                <a:tc>
                  <a:txBody>
                    <a:bodyPr/>
                    <a:lstStyle/>
                    <a:p>
                      <a:pPr rtl="0" fontAlgn="base"/>
                      <a:r>
                        <a:rPr lang="es-ES" sz="1600" dirty="0">
                          <a:effectLst/>
                          <a:latin typeface="Arial"/>
                        </a:rPr>
                        <a:t>Rechaza H0​</a:t>
                      </a:r>
                    </a:p>
                  </a:txBody>
                  <a:tcPr anchor="b"/>
                </a:tc>
                <a:extLst>
                  <a:ext uri="{0D108BD9-81ED-4DB2-BD59-A6C34878D82A}">
                    <a16:rowId xmlns:a16="http://schemas.microsoft.com/office/drawing/2014/main" val="3201086473"/>
                  </a:ext>
                </a:extLst>
              </a:tr>
              <a:tr h="371125">
                <a:tc vMerge="1">
                  <a:txBody>
                    <a:bodyPr/>
                    <a:lstStyle/>
                    <a:p>
                      <a:endParaRPr lang="es-ES"/>
                    </a:p>
                  </a:txBody>
                  <a:tcPr marL="0" marR="0" marT="0" marB="0" horzOverflow="overflow"/>
                </a:tc>
                <a:tc vMerge="1">
                  <a:txBody>
                    <a:bodyPr/>
                    <a:lstStyle/>
                    <a:p>
                      <a:endParaRPr lang="es-ES"/>
                    </a:p>
                  </a:txBody>
                  <a:tcPr marL="0" marR="0" marT="0" marB="0" horzOverflow="overflow"/>
                </a:tc>
                <a:tc>
                  <a:txBody>
                    <a:bodyPr/>
                    <a:lstStyle/>
                    <a:p>
                      <a:pPr rtl="0" fontAlgn="auto"/>
                      <a:r>
                        <a:rPr lang="es-ES" sz="1600" dirty="0">
                          <a:effectLst/>
                          <a:latin typeface="Arial"/>
                        </a:rPr>
                        <a:t>​</a:t>
                      </a:r>
                    </a:p>
                  </a:txBody>
                  <a:tcPr anchor="b"/>
                </a:tc>
                <a:tc>
                  <a:txBody>
                    <a:bodyPr/>
                    <a:lstStyle/>
                    <a:p>
                      <a:pPr rtl="0" fontAlgn="base"/>
                      <a:r>
                        <a:rPr lang="es-ES" sz="1600" dirty="0">
                          <a:effectLst/>
                          <a:latin typeface="Arial"/>
                        </a:rPr>
                        <a:t>Acepta H1​</a:t>
                      </a:r>
                    </a:p>
                  </a:txBody>
                  <a:tcPr anchor="b"/>
                </a:tc>
                <a:extLst>
                  <a:ext uri="{0D108BD9-81ED-4DB2-BD59-A6C34878D82A}">
                    <a16:rowId xmlns:a16="http://schemas.microsoft.com/office/drawing/2014/main" val="2499570159"/>
                  </a:ext>
                </a:extLst>
              </a:tr>
              <a:tr h="391358">
                <a:tc vMerge="1">
                  <a:txBody>
                    <a:bodyPr/>
                    <a:lstStyle/>
                    <a:p>
                      <a:endParaRPr lang="es-ES"/>
                    </a:p>
                  </a:txBody>
                  <a:tcPr marL="0" marR="0" marT="0" marB="0" horzOverflow="overflow"/>
                </a:tc>
                <a:tc vMerge="1">
                  <a:txBody>
                    <a:bodyPr/>
                    <a:lstStyle/>
                    <a:p>
                      <a:endParaRPr lang="es-ES"/>
                    </a:p>
                  </a:txBody>
                  <a:tcPr marL="0" marR="0" marT="0" marB="0" horzOverflow="overflow"/>
                </a:tc>
                <a:tc>
                  <a:txBody>
                    <a:bodyPr/>
                    <a:lstStyle/>
                    <a:p>
                      <a:pPr algn="ctr" rtl="0" fontAlgn="base"/>
                      <a:r>
                        <a:rPr lang="es-ES" sz="1600" dirty="0">
                          <a:effectLst/>
                          <a:latin typeface="Arial"/>
                        </a:rPr>
                        <a:t>93,302​</a:t>
                      </a:r>
                    </a:p>
                  </a:txBody>
                  <a:tcPr anchor="b"/>
                </a:tc>
                <a:tc>
                  <a:txBody>
                    <a:bodyPr/>
                    <a:lstStyle/>
                    <a:p>
                      <a:pPr rtl="0" fontAlgn="base"/>
                      <a:r>
                        <a:rPr lang="es-ES" sz="1600" dirty="0">
                          <a:effectLst/>
                          <a:latin typeface="Arial"/>
                        </a:rPr>
                        <a:t>Rechaza H0​</a:t>
                      </a:r>
                    </a:p>
                  </a:txBody>
                  <a:tcPr anchor="b"/>
                </a:tc>
                <a:extLst>
                  <a:ext uri="{0D108BD9-81ED-4DB2-BD59-A6C34878D82A}">
                    <a16:rowId xmlns:a16="http://schemas.microsoft.com/office/drawing/2014/main" val="3507056591"/>
                  </a:ext>
                </a:extLst>
              </a:tr>
              <a:tr h="371125">
                <a:tc vMerge="1">
                  <a:txBody>
                    <a:bodyPr/>
                    <a:lstStyle/>
                    <a:p>
                      <a:endParaRPr lang="es-ES"/>
                    </a:p>
                  </a:txBody>
                  <a:tcPr marL="0" marR="0" marT="0" marB="0" horzOverflow="overflow"/>
                </a:tc>
                <a:tc vMerge="1">
                  <a:txBody>
                    <a:bodyPr/>
                    <a:lstStyle/>
                    <a:p>
                      <a:endParaRPr lang="es-ES"/>
                    </a:p>
                  </a:txBody>
                  <a:tcPr marL="0" marR="0" marT="0" marB="0" horzOverflow="overflow"/>
                </a:tc>
                <a:tc>
                  <a:txBody>
                    <a:bodyPr/>
                    <a:lstStyle/>
                    <a:p>
                      <a:pPr rtl="0" fontAlgn="auto"/>
                      <a:r>
                        <a:rPr lang="es-ES" sz="1600" dirty="0">
                          <a:effectLst/>
                          <a:latin typeface="Arial"/>
                        </a:rPr>
                        <a:t>​</a:t>
                      </a:r>
                    </a:p>
                  </a:txBody>
                  <a:tcPr anchor="b">
                    <a:lnB w="12700">
                      <a:solidFill>
                        <a:schemeClr val="tx1"/>
                      </a:solidFill>
                    </a:lnB>
                  </a:tcPr>
                </a:tc>
                <a:tc>
                  <a:txBody>
                    <a:bodyPr/>
                    <a:lstStyle/>
                    <a:p>
                      <a:pPr rtl="0" fontAlgn="base"/>
                      <a:r>
                        <a:rPr lang="es-ES" sz="1600" dirty="0">
                          <a:effectLst/>
                          <a:latin typeface="Arial"/>
                        </a:rPr>
                        <a:t>Acepta H1​</a:t>
                      </a:r>
                    </a:p>
                  </a:txBody>
                  <a:tcPr anchor="b">
                    <a:lnB w="12700">
                      <a:solidFill>
                        <a:schemeClr val="tx1"/>
                      </a:solidFill>
                    </a:lnB>
                  </a:tcPr>
                </a:tc>
                <a:extLst>
                  <a:ext uri="{0D108BD9-81ED-4DB2-BD59-A6C34878D82A}">
                    <a16:rowId xmlns:a16="http://schemas.microsoft.com/office/drawing/2014/main" val="1204812488"/>
                  </a:ext>
                </a:extLst>
              </a:tr>
              <a:tr h="371125">
                <a:tc rowSpan="6">
                  <a:txBody>
                    <a:bodyPr/>
                    <a:lstStyle/>
                    <a:p>
                      <a:pPr algn="ctr" rtl="0" fontAlgn="base"/>
                      <a:r>
                        <a:rPr lang="es-ES" sz="1600" dirty="0">
                          <a:effectLst/>
                          <a:latin typeface="Arial"/>
                        </a:rPr>
                        <a:t>Odotipo y Satisfacción del consumidor​</a:t>
                      </a:r>
                    </a:p>
                  </a:txBody>
                  <a:tcPr anchor="ctr">
                    <a:lnT w="12700">
                      <a:solidFill>
                        <a:schemeClr val="tx1"/>
                      </a:solidFill>
                    </a:lnT>
                    <a:lnB w="12700">
                      <a:solidFill>
                        <a:schemeClr val="tx1"/>
                      </a:solidFill>
                    </a:lnB>
                  </a:tcPr>
                </a:tc>
                <a:tc rowSpan="6">
                  <a:txBody>
                    <a:bodyPr/>
                    <a:lstStyle/>
                    <a:p>
                      <a:pPr algn="ctr" rtl="0" fontAlgn="base"/>
                      <a:r>
                        <a:rPr lang="es-ES" sz="1600" dirty="0">
                          <a:effectLst/>
                          <a:latin typeface="Arial"/>
                        </a:rPr>
                        <a:t>H4​</a:t>
                      </a:r>
                    </a:p>
                  </a:txBody>
                  <a:tcPr anchor="ctr">
                    <a:lnT w="12700">
                      <a:solidFill>
                        <a:schemeClr val="tx1"/>
                      </a:solidFill>
                    </a:lnT>
                    <a:lnB w="12700">
                      <a:solidFill>
                        <a:schemeClr val="tx1"/>
                      </a:solidFill>
                    </a:lnB>
                  </a:tcPr>
                </a:tc>
                <a:tc>
                  <a:txBody>
                    <a:bodyPr/>
                    <a:lstStyle/>
                    <a:p>
                      <a:pPr algn="ctr" rtl="0" fontAlgn="base"/>
                      <a:r>
                        <a:rPr lang="es-ES" sz="1600" dirty="0">
                          <a:effectLst/>
                          <a:latin typeface="Arial"/>
                        </a:rPr>
                        <a:t>19,015​</a:t>
                      </a:r>
                    </a:p>
                  </a:txBody>
                  <a:tcPr anchor="b">
                    <a:lnT w="12700">
                      <a:solidFill>
                        <a:schemeClr val="tx1"/>
                      </a:solidFill>
                    </a:lnT>
                  </a:tcPr>
                </a:tc>
                <a:tc>
                  <a:txBody>
                    <a:bodyPr/>
                    <a:lstStyle/>
                    <a:p>
                      <a:pPr rtl="0" fontAlgn="base"/>
                      <a:r>
                        <a:rPr lang="es-ES" sz="1600" dirty="0">
                          <a:effectLst/>
                          <a:latin typeface="Arial"/>
                        </a:rPr>
                        <a:t>Rechaza H0​</a:t>
                      </a:r>
                    </a:p>
                  </a:txBody>
                  <a:tcPr anchor="b">
                    <a:lnT w="12700">
                      <a:solidFill>
                        <a:schemeClr val="tx1"/>
                      </a:solidFill>
                    </a:lnT>
                  </a:tcPr>
                </a:tc>
                <a:extLst>
                  <a:ext uri="{0D108BD9-81ED-4DB2-BD59-A6C34878D82A}">
                    <a16:rowId xmlns:a16="http://schemas.microsoft.com/office/drawing/2014/main" val="1257543034"/>
                  </a:ext>
                </a:extLst>
              </a:tr>
              <a:tr h="371125">
                <a:tc vMerge="1">
                  <a:txBody>
                    <a:bodyPr/>
                    <a:lstStyle/>
                    <a:p>
                      <a:endParaRPr lang="es-ES"/>
                    </a:p>
                  </a:txBody>
                  <a:tcPr marL="0" marR="0" marT="0" marB="0" horzOverflow="overflow"/>
                </a:tc>
                <a:tc vMerge="1">
                  <a:txBody>
                    <a:bodyPr/>
                    <a:lstStyle/>
                    <a:p>
                      <a:endParaRPr lang="es-ES"/>
                    </a:p>
                  </a:txBody>
                  <a:tcPr marL="0" marR="0" marT="0" marB="0" horzOverflow="overflow"/>
                </a:tc>
                <a:tc>
                  <a:txBody>
                    <a:bodyPr/>
                    <a:lstStyle/>
                    <a:p>
                      <a:pPr rtl="0" fontAlgn="auto"/>
                      <a:r>
                        <a:rPr lang="es-ES" sz="1600" dirty="0">
                          <a:effectLst/>
                          <a:latin typeface="Arial"/>
                        </a:rPr>
                        <a:t>​</a:t>
                      </a:r>
                    </a:p>
                  </a:txBody>
                  <a:tcPr anchor="b"/>
                </a:tc>
                <a:tc>
                  <a:txBody>
                    <a:bodyPr/>
                    <a:lstStyle/>
                    <a:p>
                      <a:pPr rtl="0" fontAlgn="base"/>
                      <a:r>
                        <a:rPr lang="es-ES" sz="1600" dirty="0">
                          <a:effectLst/>
                          <a:latin typeface="Arial"/>
                        </a:rPr>
                        <a:t>Acepta H1​</a:t>
                      </a:r>
                    </a:p>
                  </a:txBody>
                  <a:tcPr anchor="b"/>
                </a:tc>
                <a:extLst>
                  <a:ext uri="{0D108BD9-81ED-4DB2-BD59-A6C34878D82A}">
                    <a16:rowId xmlns:a16="http://schemas.microsoft.com/office/drawing/2014/main" val="721681461"/>
                  </a:ext>
                </a:extLst>
              </a:tr>
              <a:tr h="384871">
                <a:tc vMerge="1">
                  <a:txBody>
                    <a:bodyPr/>
                    <a:lstStyle/>
                    <a:p>
                      <a:endParaRPr lang="es-ES"/>
                    </a:p>
                  </a:txBody>
                  <a:tcPr marL="0" marR="0" marT="0" marB="0" horzOverflow="overflow"/>
                </a:tc>
                <a:tc vMerge="1">
                  <a:txBody>
                    <a:bodyPr/>
                    <a:lstStyle/>
                    <a:p>
                      <a:endParaRPr lang="es-ES"/>
                    </a:p>
                  </a:txBody>
                  <a:tcPr marL="0" marR="0" marT="0" marB="0" horzOverflow="overflow"/>
                </a:tc>
                <a:tc>
                  <a:txBody>
                    <a:bodyPr/>
                    <a:lstStyle/>
                    <a:p>
                      <a:pPr algn="ctr" rtl="0" fontAlgn="base"/>
                      <a:r>
                        <a:rPr lang="es-ES" sz="1600" dirty="0">
                          <a:effectLst/>
                          <a:latin typeface="Arial"/>
                        </a:rPr>
                        <a:t>41,746​</a:t>
                      </a:r>
                    </a:p>
                  </a:txBody>
                  <a:tcPr anchor="b"/>
                </a:tc>
                <a:tc>
                  <a:txBody>
                    <a:bodyPr/>
                    <a:lstStyle/>
                    <a:p>
                      <a:pPr rtl="0" fontAlgn="base"/>
                      <a:r>
                        <a:rPr lang="es-ES" sz="1600" dirty="0">
                          <a:effectLst/>
                          <a:latin typeface="Arial"/>
                        </a:rPr>
                        <a:t>Rechaza H0​</a:t>
                      </a:r>
                    </a:p>
                  </a:txBody>
                  <a:tcPr anchor="b"/>
                </a:tc>
                <a:extLst>
                  <a:ext uri="{0D108BD9-81ED-4DB2-BD59-A6C34878D82A}">
                    <a16:rowId xmlns:a16="http://schemas.microsoft.com/office/drawing/2014/main" val="4163287411"/>
                  </a:ext>
                </a:extLst>
              </a:tr>
              <a:tr h="357380">
                <a:tc vMerge="1">
                  <a:txBody>
                    <a:bodyPr/>
                    <a:lstStyle/>
                    <a:p>
                      <a:endParaRPr lang="es-ES"/>
                    </a:p>
                  </a:txBody>
                  <a:tcPr marL="0" marR="0" marT="0" marB="0" horzOverflow="overflow"/>
                </a:tc>
                <a:tc vMerge="1">
                  <a:txBody>
                    <a:bodyPr/>
                    <a:lstStyle/>
                    <a:p>
                      <a:endParaRPr lang="es-ES"/>
                    </a:p>
                  </a:txBody>
                  <a:tcPr marL="0" marR="0" marT="0" marB="0" horzOverflow="overflow"/>
                </a:tc>
                <a:tc>
                  <a:txBody>
                    <a:bodyPr/>
                    <a:lstStyle/>
                    <a:p>
                      <a:pPr rtl="0" fontAlgn="auto"/>
                      <a:r>
                        <a:rPr lang="es-ES" sz="1600" dirty="0">
                          <a:effectLst/>
                          <a:latin typeface="Arial"/>
                        </a:rPr>
                        <a:t>​</a:t>
                      </a:r>
                    </a:p>
                  </a:txBody>
                  <a:tcPr anchor="b"/>
                </a:tc>
                <a:tc>
                  <a:txBody>
                    <a:bodyPr/>
                    <a:lstStyle/>
                    <a:p>
                      <a:pPr rtl="0" fontAlgn="base"/>
                      <a:r>
                        <a:rPr lang="es-ES" sz="1600" dirty="0">
                          <a:effectLst/>
                          <a:latin typeface="Arial"/>
                        </a:rPr>
                        <a:t>Acepta H1​</a:t>
                      </a:r>
                    </a:p>
                  </a:txBody>
                  <a:tcPr anchor="b"/>
                </a:tc>
                <a:extLst>
                  <a:ext uri="{0D108BD9-81ED-4DB2-BD59-A6C34878D82A}">
                    <a16:rowId xmlns:a16="http://schemas.microsoft.com/office/drawing/2014/main" val="3035369541"/>
                  </a:ext>
                </a:extLst>
              </a:tr>
              <a:tr h="357380">
                <a:tc vMerge="1">
                  <a:txBody>
                    <a:bodyPr/>
                    <a:lstStyle/>
                    <a:p>
                      <a:endParaRPr lang="es-ES"/>
                    </a:p>
                  </a:txBody>
                  <a:tcPr marL="0" marR="0" marT="0" marB="0" horzOverflow="overflow"/>
                </a:tc>
                <a:tc vMerge="1">
                  <a:txBody>
                    <a:bodyPr/>
                    <a:lstStyle/>
                    <a:p>
                      <a:endParaRPr lang="es-ES"/>
                    </a:p>
                  </a:txBody>
                  <a:tcPr marL="0" marR="0" marT="0" marB="0" horzOverflow="overflow"/>
                </a:tc>
                <a:tc>
                  <a:txBody>
                    <a:bodyPr/>
                    <a:lstStyle/>
                    <a:p>
                      <a:pPr algn="ctr" rtl="0" fontAlgn="base"/>
                      <a:r>
                        <a:rPr lang="es-ES" sz="1600" dirty="0">
                          <a:effectLst/>
                          <a:latin typeface="Arial"/>
                        </a:rPr>
                        <a:t>48,746​</a:t>
                      </a:r>
                    </a:p>
                  </a:txBody>
                  <a:tcPr anchor="b"/>
                </a:tc>
                <a:tc>
                  <a:txBody>
                    <a:bodyPr/>
                    <a:lstStyle/>
                    <a:p>
                      <a:pPr rtl="0" fontAlgn="base"/>
                      <a:r>
                        <a:rPr lang="es-ES" sz="1600" dirty="0">
                          <a:effectLst/>
                          <a:latin typeface="Arial"/>
                        </a:rPr>
                        <a:t>Rechaza H0​</a:t>
                      </a:r>
                    </a:p>
                  </a:txBody>
                  <a:tcPr anchor="b"/>
                </a:tc>
                <a:extLst>
                  <a:ext uri="{0D108BD9-81ED-4DB2-BD59-A6C34878D82A}">
                    <a16:rowId xmlns:a16="http://schemas.microsoft.com/office/drawing/2014/main" val="928028679"/>
                  </a:ext>
                </a:extLst>
              </a:tr>
              <a:tr h="384871">
                <a:tc vMerge="1">
                  <a:txBody>
                    <a:bodyPr/>
                    <a:lstStyle/>
                    <a:p>
                      <a:endParaRPr lang="es-ES"/>
                    </a:p>
                  </a:txBody>
                  <a:tcPr marL="0" marR="0" marT="0" marB="0" horzOverflow="overflow"/>
                </a:tc>
                <a:tc vMerge="1">
                  <a:txBody>
                    <a:bodyPr/>
                    <a:lstStyle/>
                    <a:p>
                      <a:endParaRPr lang="es-ES"/>
                    </a:p>
                  </a:txBody>
                  <a:tcPr marL="0" marR="0" marT="0" marB="0" horzOverflow="overflow"/>
                </a:tc>
                <a:tc>
                  <a:txBody>
                    <a:bodyPr/>
                    <a:lstStyle/>
                    <a:p>
                      <a:pPr rtl="0" fontAlgn="auto"/>
                      <a:r>
                        <a:rPr lang="es-ES" sz="1600" dirty="0">
                          <a:effectLst/>
                          <a:latin typeface="Arial"/>
                        </a:rPr>
                        <a:t>​</a:t>
                      </a:r>
                    </a:p>
                  </a:txBody>
                  <a:tcPr anchor="b">
                    <a:lnB w="12700">
                      <a:solidFill>
                        <a:schemeClr val="tx1"/>
                      </a:solidFill>
                    </a:lnB>
                  </a:tcPr>
                </a:tc>
                <a:tc>
                  <a:txBody>
                    <a:bodyPr/>
                    <a:lstStyle/>
                    <a:p>
                      <a:pPr rtl="0" fontAlgn="base"/>
                      <a:r>
                        <a:rPr lang="es-ES" sz="1600" dirty="0">
                          <a:effectLst/>
                          <a:latin typeface="Arial"/>
                        </a:rPr>
                        <a:t>Acepta H1​</a:t>
                      </a:r>
                    </a:p>
                  </a:txBody>
                  <a:tcPr anchor="b">
                    <a:lnB w="12700">
                      <a:solidFill>
                        <a:schemeClr val="tx1"/>
                      </a:solidFill>
                    </a:lnB>
                  </a:tcPr>
                </a:tc>
                <a:extLst>
                  <a:ext uri="{0D108BD9-81ED-4DB2-BD59-A6C34878D82A}">
                    <a16:rowId xmlns:a16="http://schemas.microsoft.com/office/drawing/2014/main" val="1180227611"/>
                  </a:ext>
                </a:extLst>
              </a:tr>
            </a:tbl>
          </a:graphicData>
        </a:graphic>
      </p:graphicFrame>
      <p:sp>
        <p:nvSpPr>
          <p:cNvPr id="3" name="Título 1">
            <a:extLst>
              <a:ext uri="{FF2B5EF4-FFF2-40B4-BE49-F238E27FC236}">
                <a16:creationId xmlns:a16="http://schemas.microsoft.com/office/drawing/2014/main" id="{0903C25F-A127-48E9-86D9-7F9DB874FD70}"/>
              </a:ext>
            </a:extLst>
          </p:cNvPr>
          <p:cNvSpPr>
            <a:spLocks noGrp="1"/>
          </p:cNvSpPr>
          <p:nvPr>
            <p:ph type="title"/>
          </p:nvPr>
        </p:nvSpPr>
        <p:spPr>
          <a:xfrm>
            <a:off x="520772" y="440315"/>
            <a:ext cx="10584549" cy="966217"/>
          </a:xfrm>
        </p:spPr>
        <p:txBody>
          <a:bodyPr>
            <a:normAutofit/>
          </a:bodyPr>
          <a:lstStyle/>
          <a:p>
            <a:r>
              <a:rPr lang="es-ES" sz="3600" dirty="0">
                <a:latin typeface="Times New Roman" panose="02020603050405020304" pitchFamily="18" charset="0"/>
                <a:cs typeface="Times New Roman" panose="02020603050405020304" pitchFamily="18" charset="0"/>
              </a:rPr>
              <a:t>Resumen de hipótesis</a:t>
            </a:r>
          </a:p>
        </p:txBody>
      </p:sp>
    </p:spTree>
    <p:extLst>
      <p:ext uri="{BB962C8B-B14F-4D97-AF65-F5344CB8AC3E}">
        <p14:creationId xmlns:p14="http://schemas.microsoft.com/office/powerpoint/2010/main" val="1164396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D7C7B96-99B2-45BC-8FC5-BA59832BF6FE}"/>
              </a:ext>
            </a:extLst>
          </p:cNvPr>
          <p:cNvSpPr txBox="1"/>
          <p:nvPr/>
        </p:nvSpPr>
        <p:spPr>
          <a:xfrm>
            <a:off x="773212" y="268107"/>
            <a:ext cx="10762296" cy="830997"/>
          </a:xfrm>
          <a:prstGeom prst="rect">
            <a:avLst/>
          </a:prstGeom>
          <a:noFill/>
        </p:spPr>
        <p:txBody>
          <a:bodyPr wrap="square">
            <a:spAutoFit/>
          </a:bodyPr>
          <a:lstStyle/>
          <a:p>
            <a:r>
              <a:rPr lang="es-ES" sz="2800" dirty="0">
                <a:latin typeface="Times New Roman" panose="02020603050405020304" pitchFamily="18" charset="0"/>
                <a:cs typeface="Times New Roman" panose="02020603050405020304" pitchFamily="18" charset="0"/>
              </a:rPr>
              <a:t>Capítulo IV: </a:t>
            </a:r>
            <a:r>
              <a:rPr lang="es-ES" sz="2000" dirty="0">
                <a:latin typeface="Times New Roman" panose="02020603050405020304" pitchFamily="18" charset="0"/>
                <a:cs typeface="Times New Roman" panose="02020603050405020304" pitchFamily="18" charset="0"/>
              </a:rPr>
              <a:t>Incidencia </a:t>
            </a:r>
            <a:r>
              <a:rPr lang="es-EC" sz="2000" dirty="0">
                <a:effectLst/>
                <a:latin typeface="Times New Roman" panose="02020603050405020304" pitchFamily="18" charset="0"/>
                <a:ea typeface="Times New Roman" panose="02020603050405020304" pitchFamily="18" charset="0"/>
                <a:cs typeface="Times New Roman" panose="02020603050405020304" pitchFamily="18" charset="0"/>
              </a:rPr>
              <a:t>del Covid-19 </a:t>
            </a:r>
            <a:r>
              <a:rPr lang="es-ES" sz="2000" dirty="0">
                <a:latin typeface="Times New Roman" panose="02020603050405020304" pitchFamily="18" charset="0"/>
                <a:cs typeface="Times New Roman" panose="02020603050405020304" pitchFamily="18" charset="0"/>
              </a:rPr>
              <a:t>en el Marketing Olfativo en el Comportamiento del Consumidor de Almacenes de Calzado de los Centros Comerciales del DMQ</a:t>
            </a:r>
            <a:r>
              <a:rPr lang="es-EC"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20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28C7D9B1-ECB9-42D0-AE67-A5B313BBFCE1}"/>
              </a:ext>
            </a:extLst>
          </p:cNvPr>
          <p:cNvPicPr>
            <a:picLocks noChangeAspect="1"/>
          </p:cNvPicPr>
          <p:nvPr/>
        </p:nvPicPr>
        <p:blipFill>
          <a:blip r:embed="rId2"/>
          <a:stretch>
            <a:fillRect/>
          </a:stretch>
        </p:blipFill>
        <p:spPr>
          <a:xfrm>
            <a:off x="773211" y="1368580"/>
            <a:ext cx="4732240" cy="4571005"/>
          </a:xfrm>
          <a:prstGeom prst="rect">
            <a:avLst/>
          </a:prstGeom>
        </p:spPr>
      </p:pic>
      <p:pic>
        <p:nvPicPr>
          <p:cNvPr id="7" name="Imagen 6">
            <a:extLst>
              <a:ext uri="{FF2B5EF4-FFF2-40B4-BE49-F238E27FC236}">
                <a16:creationId xmlns:a16="http://schemas.microsoft.com/office/drawing/2014/main" id="{21850A0F-8770-4A04-9992-8D67DF45CC06}"/>
              </a:ext>
            </a:extLst>
          </p:cNvPr>
          <p:cNvPicPr>
            <a:picLocks noChangeAspect="1"/>
          </p:cNvPicPr>
          <p:nvPr/>
        </p:nvPicPr>
        <p:blipFill>
          <a:blip r:embed="rId3"/>
          <a:stretch>
            <a:fillRect/>
          </a:stretch>
        </p:blipFill>
        <p:spPr>
          <a:xfrm>
            <a:off x="6096000" y="2240777"/>
            <a:ext cx="5505450" cy="3876675"/>
          </a:xfrm>
          <a:prstGeom prst="rect">
            <a:avLst/>
          </a:prstGeom>
        </p:spPr>
      </p:pic>
      <p:sp>
        <p:nvSpPr>
          <p:cNvPr id="8" name="Globo: flecha hacia abajo 7">
            <a:extLst>
              <a:ext uri="{FF2B5EF4-FFF2-40B4-BE49-F238E27FC236}">
                <a16:creationId xmlns:a16="http://schemas.microsoft.com/office/drawing/2014/main" id="{D2D1EE73-9C36-44FD-A375-408110039551}"/>
              </a:ext>
            </a:extLst>
          </p:cNvPr>
          <p:cNvSpPr/>
          <p:nvPr/>
        </p:nvSpPr>
        <p:spPr>
          <a:xfrm>
            <a:off x="6096000" y="1338070"/>
            <a:ext cx="5505449" cy="800219"/>
          </a:xfrm>
          <a:prstGeom prst="downArrowCallou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1600" dirty="0">
                <a:latin typeface="Times New Roman" panose="02020603050405020304" pitchFamily="18" charset="0"/>
                <a:cs typeface="Times New Roman" panose="02020603050405020304" pitchFamily="18" charset="0"/>
              </a:rPr>
              <a:t>Impacto del COVID-19 en la actividad económica de la ciudad de Quito</a:t>
            </a:r>
            <a:endParaRPr lang="es-EC"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4367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B3DB62-AAB9-40D8-8B06-428962E8C425}"/>
              </a:ext>
            </a:extLst>
          </p:cNvPr>
          <p:cNvSpPr>
            <a:spLocks noGrp="1"/>
          </p:cNvSpPr>
          <p:nvPr>
            <p:ph type="title" idx="4294967295"/>
          </p:nvPr>
        </p:nvSpPr>
        <p:spPr>
          <a:xfrm>
            <a:off x="1066800" y="217660"/>
            <a:ext cx="10058400" cy="773112"/>
          </a:xfrm>
        </p:spPr>
        <p:txBody>
          <a:bodyPr/>
          <a:lstStyle/>
          <a:p>
            <a:r>
              <a:rPr lang="es-ES" b="1" dirty="0">
                <a:latin typeface="Times New Roman" panose="02020603050405020304" pitchFamily="18" charset="0"/>
                <a:cs typeface="Times New Roman" panose="02020603050405020304" pitchFamily="18" charset="0"/>
              </a:rPr>
              <a:t>Objetivos</a:t>
            </a:r>
            <a:endParaRPr lang="es-EC" b="1"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E84AD245-FB2C-469D-AC3C-A092A5E881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9703" y="1060450"/>
            <a:ext cx="9232594" cy="5193334"/>
          </a:xfrm>
          <a:prstGeom prst="rect">
            <a:avLst/>
          </a:prstGeom>
        </p:spPr>
      </p:pic>
    </p:spTree>
    <p:extLst>
      <p:ext uri="{BB962C8B-B14F-4D97-AF65-F5344CB8AC3E}">
        <p14:creationId xmlns:p14="http://schemas.microsoft.com/office/powerpoint/2010/main" val="3037908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26B8E75-065B-4F89-ACA2-661FEF8F4E9F}"/>
              </a:ext>
            </a:extLst>
          </p:cNvPr>
          <p:cNvSpPr txBox="1"/>
          <p:nvPr/>
        </p:nvSpPr>
        <p:spPr>
          <a:xfrm>
            <a:off x="773212" y="268107"/>
            <a:ext cx="10762296" cy="800219"/>
          </a:xfrm>
          <a:prstGeom prst="rect">
            <a:avLst/>
          </a:prstGeom>
          <a:noFill/>
        </p:spPr>
        <p:txBody>
          <a:bodyPr wrap="square">
            <a:spAutoFit/>
          </a:bodyPr>
          <a:lstStyle/>
          <a:p>
            <a:r>
              <a:rPr lang="es-ES" sz="2800" dirty="0">
                <a:latin typeface="Times New Roman" panose="02020603050405020304" pitchFamily="18" charset="0"/>
                <a:cs typeface="Times New Roman" panose="02020603050405020304" pitchFamily="18" charset="0"/>
              </a:rPr>
              <a:t>CAPITULO IV: </a:t>
            </a:r>
            <a:r>
              <a:rPr lang="es-ES" sz="1800" dirty="0">
                <a:latin typeface="Times New Roman" panose="02020603050405020304" pitchFamily="18" charset="0"/>
                <a:cs typeface="Times New Roman" panose="02020603050405020304" pitchFamily="18" charset="0"/>
              </a:rPr>
              <a:t>Incidencia </a:t>
            </a: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del Covid-19 </a:t>
            </a:r>
            <a:r>
              <a:rPr lang="es-ES" dirty="0">
                <a:latin typeface="Times New Roman" panose="02020603050405020304" pitchFamily="18" charset="0"/>
                <a:cs typeface="Times New Roman" panose="02020603050405020304" pitchFamily="18" charset="0"/>
              </a:rPr>
              <a:t>en el Marketing Olfativo en el Comportamiento del Consumidor de Almacenes de Calzado de los Centros Comerciales del DMQ</a:t>
            </a: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dirty="0">
              <a:latin typeface="Times New Roman" panose="02020603050405020304" pitchFamily="18" charset="0"/>
              <a:cs typeface="Times New Roman" panose="02020603050405020304" pitchFamily="18" charset="0"/>
            </a:endParaRPr>
          </a:p>
        </p:txBody>
      </p:sp>
      <p:sp>
        <p:nvSpPr>
          <p:cNvPr id="3" name="Globo: flecha hacia abajo 2">
            <a:extLst>
              <a:ext uri="{FF2B5EF4-FFF2-40B4-BE49-F238E27FC236}">
                <a16:creationId xmlns:a16="http://schemas.microsoft.com/office/drawing/2014/main" id="{3B4A21D7-E3A8-4EEF-B072-B13C65602809}"/>
              </a:ext>
            </a:extLst>
          </p:cNvPr>
          <p:cNvSpPr/>
          <p:nvPr/>
        </p:nvSpPr>
        <p:spPr>
          <a:xfrm>
            <a:off x="773212" y="1436544"/>
            <a:ext cx="5505449" cy="800219"/>
          </a:xfrm>
          <a:prstGeom prst="downArrowCallou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sz="1600" dirty="0">
                <a:latin typeface="Times New Roman" panose="02020603050405020304" pitchFamily="18" charset="0"/>
                <a:cs typeface="Times New Roman" panose="02020603050405020304" pitchFamily="18" charset="0"/>
              </a:rPr>
              <a:t>Efectos de la emergencia sanitaria COVID-19 en el comportamiento del consumidor</a:t>
            </a:r>
            <a:endParaRPr lang="es-EC" sz="1600" dirty="0">
              <a:latin typeface="Times New Roman" panose="02020603050405020304" pitchFamily="18" charset="0"/>
              <a:cs typeface="Times New Roman" panose="02020603050405020304" pitchFamily="18" charset="0"/>
            </a:endParaRPr>
          </a:p>
        </p:txBody>
      </p:sp>
      <p:sp>
        <p:nvSpPr>
          <p:cNvPr id="7" name="Globo: flecha hacia abajo 6">
            <a:extLst>
              <a:ext uri="{FF2B5EF4-FFF2-40B4-BE49-F238E27FC236}">
                <a16:creationId xmlns:a16="http://schemas.microsoft.com/office/drawing/2014/main" id="{FD748E58-524E-4592-B1C2-671299D07FCF}"/>
              </a:ext>
            </a:extLst>
          </p:cNvPr>
          <p:cNvSpPr/>
          <p:nvPr/>
        </p:nvSpPr>
        <p:spPr>
          <a:xfrm>
            <a:off x="773212" y="2312963"/>
            <a:ext cx="5505449" cy="1192237"/>
          </a:xfrm>
          <a:prstGeom prst="downArrowCallou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s-ES" dirty="0">
                <a:solidFill>
                  <a:schemeClr val="tx1"/>
                </a:solidFill>
                <a:latin typeface="Times New Roman" panose="02020603050405020304" pitchFamily="18" charset="0"/>
                <a:cs typeface="Times New Roman" panose="02020603050405020304" pitchFamily="18" charset="0"/>
              </a:rPr>
              <a:t>La economía de América Latina y el Caribe descienda en un -9.1% en el 2020. </a:t>
            </a:r>
            <a:r>
              <a:rPr lang="es-EC" dirty="0">
                <a:solidFill>
                  <a:schemeClr val="tx1"/>
                </a:solidFill>
                <a:latin typeface="Times New Roman" panose="02020603050405020304" pitchFamily="18" charset="0"/>
                <a:cs typeface="Times New Roman" panose="02020603050405020304" pitchFamily="18" charset="0"/>
              </a:rPr>
              <a:t>(CEPAL, 2020)</a:t>
            </a:r>
          </a:p>
        </p:txBody>
      </p:sp>
      <p:sp>
        <p:nvSpPr>
          <p:cNvPr id="9" name="Globo: flecha hacia abajo 8">
            <a:extLst>
              <a:ext uri="{FF2B5EF4-FFF2-40B4-BE49-F238E27FC236}">
                <a16:creationId xmlns:a16="http://schemas.microsoft.com/office/drawing/2014/main" id="{6F083CEB-E7FA-4273-AC53-F60C6CD52564}"/>
              </a:ext>
            </a:extLst>
          </p:cNvPr>
          <p:cNvSpPr/>
          <p:nvPr/>
        </p:nvSpPr>
        <p:spPr>
          <a:xfrm>
            <a:off x="773212" y="3581400"/>
            <a:ext cx="5505449" cy="1192237"/>
          </a:xfrm>
          <a:prstGeom prst="downArrowCallout">
            <a:avLst>
              <a:gd name="adj1" fmla="val 25000"/>
              <a:gd name="adj2" fmla="val 25000"/>
              <a:gd name="adj3" fmla="val 19442"/>
              <a:gd name="adj4" fmla="val 71646"/>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s-ES" dirty="0">
                <a:solidFill>
                  <a:schemeClr val="tx1"/>
                </a:solidFill>
                <a:latin typeface="Times New Roman" panose="02020603050405020304" pitchFamily="18" charset="0"/>
                <a:cs typeface="Times New Roman" panose="02020603050405020304" pitchFamily="18" charset="0"/>
              </a:rPr>
              <a:t>La compra en línea, nueva práctica habitual a ser adoptada con mayor énfasis a las tecnologías digitales </a:t>
            </a:r>
            <a:r>
              <a:rPr lang="es-EC" sz="1600" dirty="0">
                <a:latin typeface="Times New Roman" panose="02020603050405020304" pitchFamily="18" charset="0"/>
                <a:cs typeface="Times New Roman" panose="02020603050405020304" pitchFamily="18" charset="0"/>
              </a:rPr>
              <a:t>(Ortega-Vivanco, 2020)</a:t>
            </a:r>
            <a:endParaRPr lang="es-EC" dirty="0">
              <a:solidFill>
                <a:schemeClr val="tx1"/>
              </a:solidFill>
              <a:latin typeface="Times New Roman" panose="02020603050405020304" pitchFamily="18" charset="0"/>
              <a:cs typeface="Times New Roman" panose="02020603050405020304" pitchFamily="18" charset="0"/>
            </a:endParaRPr>
          </a:p>
        </p:txBody>
      </p:sp>
      <p:sp>
        <p:nvSpPr>
          <p:cNvPr id="10" name="Rectángulo 9">
            <a:extLst>
              <a:ext uri="{FF2B5EF4-FFF2-40B4-BE49-F238E27FC236}">
                <a16:creationId xmlns:a16="http://schemas.microsoft.com/office/drawing/2014/main" id="{B81D3802-D8B2-45FB-82C1-E9D634F5EFC6}"/>
              </a:ext>
            </a:extLst>
          </p:cNvPr>
          <p:cNvSpPr/>
          <p:nvPr/>
        </p:nvSpPr>
        <p:spPr>
          <a:xfrm>
            <a:off x="773213" y="4849837"/>
            <a:ext cx="5505448" cy="86139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s-ES" dirty="0">
                <a:latin typeface="Times New Roman" panose="02020603050405020304" pitchFamily="18" charset="0"/>
                <a:cs typeface="Times New Roman" panose="02020603050405020304" pitchFamily="18" charset="0"/>
              </a:rPr>
              <a:t>La comunicación online y las redes sociales han colaborado de gran manera a la reconexión con el entorno cercano </a:t>
            </a:r>
            <a:r>
              <a:rPr lang="es-EC" sz="1600" dirty="0">
                <a:latin typeface="Times New Roman" panose="02020603050405020304" pitchFamily="18" charset="0"/>
                <a:cs typeface="Times New Roman" panose="02020603050405020304" pitchFamily="18" charset="0"/>
              </a:rPr>
              <a:t>(Ortega-Vivanco, 2020).</a:t>
            </a:r>
            <a:endParaRPr lang="es-EC" dirty="0">
              <a:latin typeface="Times New Roman" panose="02020603050405020304" pitchFamily="18" charset="0"/>
              <a:cs typeface="Times New Roman" panose="02020603050405020304" pitchFamily="18" charset="0"/>
            </a:endParaRPr>
          </a:p>
        </p:txBody>
      </p:sp>
      <p:sp>
        <p:nvSpPr>
          <p:cNvPr id="11" name="Globo: flecha hacia abajo 10">
            <a:extLst>
              <a:ext uri="{FF2B5EF4-FFF2-40B4-BE49-F238E27FC236}">
                <a16:creationId xmlns:a16="http://schemas.microsoft.com/office/drawing/2014/main" id="{1FF3E93F-36EE-4D13-BABA-EF8A32F9F8CA}"/>
              </a:ext>
            </a:extLst>
          </p:cNvPr>
          <p:cNvSpPr/>
          <p:nvPr/>
        </p:nvSpPr>
        <p:spPr>
          <a:xfrm>
            <a:off x="7248940" y="1436544"/>
            <a:ext cx="4532243" cy="80021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latin typeface="Times New Roman" panose="02020603050405020304" pitchFamily="18" charset="0"/>
                <a:cs typeface="Times New Roman" panose="02020603050405020304" pitchFamily="18" charset="0"/>
              </a:rPr>
              <a:t>Impacto del COVID-19 en la actividad económica de los centros comerciales de la ciudad de Quito.</a:t>
            </a:r>
            <a:endParaRPr lang="es-EC" sz="1400" dirty="0">
              <a:latin typeface="Times New Roman" panose="02020603050405020304" pitchFamily="18" charset="0"/>
              <a:cs typeface="Times New Roman" panose="02020603050405020304" pitchFamily="18" charset="0"/>
            </a:endParaRPr>
          </a:p>
        </p:txBody>
      </p:sp>
      <p:sp>
        <p:nvSpPr>
          <p:cNvPr id="12" name="Globo: flecha hacia abajo 11">
            <a:extLst>
              <a:ext uri="{FF2B5EF4-FFF2-40B4-BE49-F238E27FC236}">
                <a16:creationId xmlns:a16="http://schemas.microsoft.com/office/drawing/2014/main" id="{3544FEED-408F-428C-B566-B1FF5CC68646}"/>
              </a:ext>
            </a:extLst>
          </p:cNvPr>
          <p:cNvSpPr/>
          <p:nvPr/>
        </p:nvSpPr>
        <p:spPr>
          <a:xfrm>
            <a:off x="7248940" y="2236763"/>
            <a:ext cx="4532243" cy="1192237"/>
          </a:xfrm>
          <a:prstGeom prst="downArrowCallou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s-ES" dirty="0">
                <a:latin typeface="Times New Roman" panose="02020603050405020304" pitchFamily="18" charset="0"/>
                <a:cs typeface="Times New Roman" panose="02020603050405020304" pitchFamily="18" charset="0"/>
              </a:rPr>
              <a:t>Los centros comerciales presentaron una disminución del 20.10% de visitas</a:t>
            </a:r>
            <a:r>
              <a:rPr lang="es-EC" dirty="0"/>
              <a:t> </a:t>
            </a:r>
            <a:r>
              <a:rPr lang="es-EC" sz="1600" dirty="0">
                <a:latin typeface="Times New Roman" panose="02020603050405020304" pitchFamily="18" charset="0"/>
                <a:cs typeface="Times New Roman" panose="02020603050405020304" pitchFamily="18" charset="0"/>
              </a:rPr>
              <a:t>(Álvarez &amp; Erazo, 2021).</a:t>
            </a:r>
            <a:endParaRPr lang="es-EC" dirty="0">
              <a:latin typeface="Times New Roman" panose="02020603050405020304" pitchFamily="18" charset="0"/>
              <a:cs typeface="Times New Roman" panose="02020603050405020304" pitchFamily="18" charset="0"/>
            </a:endParaRPr>
          </a:p>
        </p:txBody>
      </p:sp>
      <p:sp>
        <p:nvSpPr>
          <p:cNvPr id="16" name="Rectángulo 15">
            <a:extLst>
              <a:ext uri="{FF2B5EF4-FFF2-40B4-BE49-F238E27FC236}">
                <a16:creationId xmlns:a16="http://schemas.microsoft.com/office/drawing/2014/main" id="{E5F58E1D-B0F8-4CD3-A9C3-6B2C9AA9B6FE}"/>
              </a:ext>
            </a:extLst>
          </p:cNvPr>
          <p:cNvSpPr/>
          <p:nvPr/>
        </p:nvSpPr>
        <p:spPr>
          <a:xfrm>
            <a:off x="7248940" y="3581400"/>
            <a:ext cx="4532243" cy="128546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s-ES" sz="1600" dirty="0">
                <a:latin typeface="Times New Roman" panose="02020603050405020304" pitchFamily="18" charset="0"/>
                <a:cs typeface="Times New Roman" panose="02020603050405020304" pitchFamily="18" charset="0"/>
              </a:rPr>
              <a:t>El 55% del total de compras que se realizan a locales de centros comerciales de la ciudad de Quito son efectuadas por medios electrónicos </a:t>
            </a:r>
            <a:r>
              <a:rPr lang="es-EC" sz="1600" dirty="0">
                <a:latin typeface="Times New Roman" panose="02020603050405020304" pitchFamily="18" charset="0"/>
                <a:cs typeface="Times New Roman" panose="02020603050405020304" pitchFamily="18" charset="0"/>
              </a:rPr>
              <a:t>(Álvarez &amp; Erazo, 2021)</a:t>
            </a:r>
          </a:p>
        </p:txBody>
      </p:sp>
    </p:spTree>
    <p:extLst>
      <p:ext uri="{BB962C8B-B14F-4D97-AF65-F5344CB8AC3E}">
        <p14:creationId xmlns:p14="http://schemas.microsoft.com/office/powerpoint/2010/main" val="2326680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2623743-C939-4699-973C-17C4AA355A48}"/>
              </a:ext>
            </a:extLst>
          </p:cNvPr>
          <p:cNvSpPr txBox="1"/>
          <p:nvPr/>
        </p:nvSpPr>
        <p:spPr>
          <a:xfrm>
            <a:off x="874023" y="5844"/>
            <a:ext cx="10762296" cy="800219"/>
          </a:xfrm>
          <a:prstGeom prst="rect">
            <a:avLst/>
          </a:prstGeom>
          <a:noFill/>
        </p:spPr>
        <p:txBody>
          <a:bodyPr wrap="square">
            <a:spAutoFit/>
          </a:bodyPr>
          <a:lstStyle/>
          <a:p>
            <a:r>
              <a:rPr lang="es-ES" sz="2800" dirty="0">
                <a:latin typeface="Times New Roman" panose="02020603050405020304" pitchFamily="18" charset="0"/>
                <a:cs typeface="Times New Roman" panose="02020603050405020304" pitchFamily="18" charset="0"/>
              </a:rPr>
              <a:t>CAPITULO IV: </a:t>
            </a:r>
            <a:r>
              <a:rPr lang="es-ES" sz="1800" dirty="0">
                <a:latin typeface="Times New Roman" panose="02020603050405020304" pitchFamily="18" charset="0"/>
                <a:cs typeface="Times New Roman" panose="02020603050405020304" pitchFamily="18" charset="0"/>
              </a:rPr>
              <a:t>Incidencia </a:t>
            </a: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del Covid-19 </a:t>
            </a:r>
            <a:r>
              <a:rPr lang="es-ES" dirty="0">
                <a:latin typeface="Times New Roman" panose="02020603050405020304" pitchFamily="18" charset="0"/>
                <a:cs typeface="Times New Roman" panose="02020603050405020304" pitchFamily="18" charset="0"/>
              </a:rPr>
              <a:t>en el Marketing Olfativo en el Comportamiento del Consumidor de Almacenes de Calzado de los Centros Comerciales del DMQ</a:t>
            </a: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dirty="0">
              <a:latin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BE339ED7-E3AE-42FB-AAE4-D64899E144A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874023" y="906557"/>
            <a:ext cx="5193093" cy="4839592"/>
          </a:xfrm>
          <a:prstGeom prst="rect">
            <a:avLst/>
          </a:prstGeom>
        </p:spPr>
      </p:pic>
      <p:sp>
        <p:nvSpPr>
          <p:cNvPr id="7" name="CuadroTexto 6">
            <a:extLst>
              <a:ext uri="{FF2B5EF4-FFF2-40B4-BE49-F238E27FC236}">
                <a16:creationId xmlns:a16="http://schemas.microsoft.com/office/drawing/2014/main" id="{5C4A82B4-FAA5-495C-896B-25256C287BCF}"/>
              </a:ext>
            </a:extLst>
          </p:cNvPr>
          <p:cNvSpPr txBox="1"/>
          <p:nvPr/>
        </p:nvSpPr>
        <p:spPr>
          <a:xfrm>
            <a:off x="874023" y="5661115"/>
            <a:ext cx="5193093" cy="738664"/>
          </a:xfrm>
          <a:prstGeom prst="rect">
            <a:avLst/>
          </a:prstGeom>
          <a:noFill/>
        </p:spPr>
        <p:txBody>
          <a:bodyPr wrap="square" rtlCol="0">
            <a:spAutoFit/>
          </a:bodyPr>
          <a:lstStyle/>
          <a:p>
            <a:r>
              <a:rPr lang="es-ES" sz="1050" dirty="0">
                <a:latin typeface="Times New Roman" panose="02020603050405020304" pitchFamily="18" charset="0"/>
                <a:cs typeface="Times New Roman" panose="02020603050405020304" pitchFamily="18" charset="0"/>
              </a:rPr>
              <a:t>Nota. Gráfica de la evolución de las ventas en USD de las principales provincias fabricantes de calzado y afines. Tomado de Análisis calzado Industria Manufacturera de Calzado y afines, por Observatorio Económico y Social de Tungurahua (OBEST), 2020, Universidad Técnica de Ambato. </a:t>
            </a:r>
            <a:endParaRPr lang="es-EC" sz="1050" dirty="0">
              <a:latin typeface="Times New Roman" panose="02020603050405020304" pitchFamily="18" charset="0"/>
              <a:cs typeface="Times New Roman" panose="02020603050405020304" pitchFamily="18" charset="0"/>
            </a:endParaRPr>
          </a:p>
        </p:txBody>
      </p:sp>
      <p:sp>
        <p:nvSpPr>
          <p:cNvPr id="10" name="Globo: flecha izquierda 9">
            <a:extLst>
              <a:ext uri="{FF2B5EF4-FFF2-40B4-BE49-F238E27FC236}">
                <a16:creationId xmlns:a16="http://schemas.microsoft.com/office/drawing/2014/main" id="{14847BBC-7D16-4CCC-9CF7-CAA2F6BDBA48}"/>
              </a:ext>
            </a:extLst>
          </p:cNvPr>
          <p:cNvSpPr/>
          <p:nvPr/>
        </p:nvSpPr>
        <p:spPr>
          <a:xfrm>
            <a:off x="6321287" y="906557"/>
            <a:ext cx="4426226" cy="590939"/>
          </a:xfrm>
          <a:prstGeom prst="leftArrowCallout">
            <a:avLst>
              <a:gd name="adj1" fmla="val 25000"/>
              <a:gd name="adj2" fmla="val 25000"/>
              <a:gd name="adj3" fmla="val 25000"/>
              <a:gd name="adj4" fmla="val 79989"/>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s-ES" sz="1400" dirty="0">
                <a:solidFill>
                  <a:schemeClr val="tx1"/>
                </a:solidFill>
                <a:latin typeface="Times New Roman" panose="02020603050405020304" pitchFamily="18" charset="0"/>
                <a:cs typeface="Times New Roman" panose="02020603050405020304" pitchFamily="18" charset="0"/>
              </a:rPr>
              <a:t>COVID-19 en la industria del calzado ecuatoriano</a:t>
            </a:r>
            <a:endParaRPr lang="es-EC" sz="1400" dirty="0">
              <a:solidFill>
                <a:schemeClr val="tx1"/>
              </a:solidFill>
              <a:latin typeface="Times New Roman" panose="02020603050405020304" pitchFamily="18" charset="0"/>
              <a:cs typeface="Times New Roman" panose="02020603050405020304" pitchFamily="18" charset="0"/>
            </a:endParaRPr>
          </a:p>
        </p:txBody>
      </p:sp>
      <p:sp>
        <p:nvSpPr>
          <p:cNvPr id="11" name="Globo: flecha izquierda 10">
            <a:extLst>
              <a:ext uri="{FF2B5EF4-FFF2-40B4-BE49-F238E27FC236}">
                <a16:creationId xmlns:a16="http://schemas.microsoft.com/office/drawing/2014/main" id="{45936241-5D94-417E-9DE3-12E7A887F8E3}"/>
              </a:ext>
            </a:extLst>
          </p:cNvPr>
          <p:cNvSpPr/>
          <p:nvPr/>
        </p:nvSpPr>
        <p:spPr>
          <a:xfrm>
            <a:off x="6321287" y="1695063"/>
            <a:ext cx="4426226" cy="915615"/>
          </a:xfrm>
          <a:prstGeom prst="leftArrowCallout">
            <a:avLst>
              <a:gd name="adj1" fmla="val 25000"/>
              <a:gd name="adj2" fmla="val 25000"/>
              <a:gd name="adj3" fmla="val 25000"/>
              <a:gd name="adj4" fmla="val 802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latin typeface="Times New Roman" panose="02020603050405020304" pitchFamily="18" charset="0"/>
                <a:cs typeface="Times New Roman" panose="02020603050405020304" pitchFamily="18" charset="0"/>
              </a:rPr>
              <a:t>La industria de la manufactura exceptuando la refinación de petróleo, fue la mayo en su aporte al PIB, con el 13%del PIB en 2019. </a:t>
            </a:r>
            <a:endParaRPr lang="es-EC" sz="1400" dirty="0">
              <a:latin typeface="Times New Roman" panose="02020603050405020304" pitchFamily="18" charset="0"/>
              <a:cs typeface="Times New Roman" panose="02020603050405020304" pitchFamily="18" charset="0"/>
            </a:endParaRPr>
          </a:p>
        </p:txBody>
      </p:sp>
      <p:sp>
        <p:nvSpPr>
          <p:cNvPr id="13" name="Globo: flecha izquierda 12">
            <a:extLst>
              <a:ext uri="{FF2B5EF4-FFF2-40B4-BE49-F238E27FC236}">
                <a16:creationId xmlns:a16="http://schemas.microsoft.com/office/drawing/2014/main" id="{55F9C950-F13E-4BD5-A726-8224B58B35A9}"/>
              </a:ext>
            </a:extLst>
          </p:cNvPr>
          <p:cNvSpPr/>
          <p:nvPr/>
        </p:nvSpPr>
        <p:spPr>
          <a:xfrm>
            <a:off x="6321287" y="2808245"/>
            <a:ext cx="4426226" cy="915615"/>
          </a:xfrm>
          <a:prstGeom prst="leftArrowCallout">
            <a:avLst>
              <a:gd name="adj1" fmla="val 25000"/>
              <a:gd name="adj2" fmla="val 25000"/>
              <a:gd name="adj3" fmla="val 25000"/>
              <a:gd name="adj4" fmla="val 802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a:latin typeface="Times New Roman" panose="02020603050405020304" pitchFamily="18" charset="0"/>
                <a:cs typeface="Times New Roman" panose="02020603050405020304" pitchFamily="18" charset="0"/>
              </a:rPr>
              <a:t>Las empresas de calzado de Pichincha entre el año 2011-2019 presentaron una tasa de crecimiento promedio anual entre el 1.4% al 4.3%</a:t>
            </a:r>
            <a:endParaRPr lang="es-EC" sz="1400" dirty="0">
              <a:latin typeface="Times New Roman" panose="02020603050405020304" pitchFamily="18" charset="0"/>
              <a:cs typeface="Times New Roman" panose="02020603050405020304" pitchFamily="18" charset="0"/>
            </a:endParaRPr>
          </a:p>
        </p:txBody>
      </p:sp>
      <p:sp>
        <p:nvSpPr>
          <p:cNvPr id="15" name="Globo: flecha izquierda 14">
            <a:extLst>
              <a:ext uri="{FF2B5EF4-FFF2-40B4-BE49-F238E27FC236}">
                <a16:creationId xmlns:a16="http://schemas.microsoft.com/office/drawing/2014/main" id="{65F0AC07-9179-4878-AE5B-667E0A037478}"/>
              </a:ext>
            </a:extLst>
          </p:cNvPr>
          <p:cNvSpPr/>
          <p:nvPr/>
        </p:nvSpPr>
        <p:spPr>
          <a:xfrm>
            <a:off x="6321287" y="3921427"/>
            <a:ext cx="4426226" cy="475858"/>
          </a:xfrm>
          <a:prstGeom prst="leftArrowCallout">
            <a:avLst>
              <a:gd name="adj1" fmla="val 25000"/>
              <a:gd name="adj2" fmla="val 25000"/>
              <a:gd name="adj3" fmla="val 25000"/>
              <a:gd name="adj4" fmla="val 8028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latin typeface="Times New Roman" panose="02020603050405020304" pitchFamily="18" charset="0"/>
                <a:cs typeface="Times New Roman" panose="02020603050405020304" pitchFamily="18" charset="0"/>
              </a:rPr>
              <a:t>Importación</a:t>
            </a:r>
            <a:endParaRPr lang="es-EC" sz="1400" dirty="0">
              <a:solidFill>
                <a:schemeClr val="tx1"/>
              </a:solidFill>
              <a:latin typeface="Times New Roman" panose="02020603050405020304" pitchFamily="18" charset="0"/>
              <a:cs typeface="Times New Roman" panose="02020603050405020304" pitchFamily="18" charset="0"/>
            </a:endParaRPr>
          </a:p>
        </p:txBody>
      </p:sp>
      <p:sp>
        <p:nvSpPr>
          <p:cNvPr id="17" name="Globo: flecha izquierda 16">
            <a:extLst>
              <a:ext uri="{FF2B5EF4-FFF2-40B4-BE49-F238E27FC236}">
                <a16:creationId xmlns:a16="http://schemas.microsoft.com/office/drawing/2014/main" id="{978D7317-A6D1-4F6B-B9CD-AA992E389AFC}"/>
              </a:ext>
            </a:extLst>
          </p:cNvPr>
          <p:cNvSpPr/>
          <p:nvPr/>
        </p:nvSpPr>
        <p:spPr>
          <a:xfrm>
            <a:off x="6321287" y="4582820"/>
            <a:ext cx="4426226" cy="475858"/>
          </a:xfrm>
          <a:prstGeom prst="leftArrowCallout">
            <a:avLst>
              <a:gd name="adj1" fmla="val 25000"/>
              <a:gd name="adj2" fmla="val 25000"/>
              <a:gd name="adj3" fmla="val 25000"/>
              <a:gd name="adj4" fmla="val 8028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latin typeface="Times New Roman" panose="02020603050405020304" pitchFamily="18" charset="0"/>
                <a:cs typeface="Times New Roman" panose="02020603050405020304" pitchFamily="18" charset="0"/>
              </a:rPr>
              <a:t>Desempleo</a:t>
            </a:r>
            <a:endParaRPr lang="es-EC" sz="1400" dirty="0">
              <a:solidFill>
                <a:schemeClr val="tx1"/>
              </a:solidFill>
              <a:latin typeface="Times New Roman" panose="02020603050405020304" pitchFamily="18" charset="0"/>
              <a:cs typeface="Times New Roman" panose="02020603050405020304" pitchFamily="18" charset="0"/>
            </a:endParaRPr>
          </a:p>
        </p:txBody>
      </p:sp>
      <p:sp>
        <p:nvSpPr>
          <p:cNvPr id="18" name="Globo: flecha izquierda 17">
            <a:extLst>
              <a:ext uri="{FF2B5EF4-FFF2-40B4-BE49-F238E27FC236}">
                <a16:creationId xmlns:a16="http://schemas.microsoft.com/office/drawing/2014/main" id="{EE6AB26B-26A7-49E1-840A-352C00D1957A}"/>
              </a:ext>
            </a:extLst>
          </p:cNvPr>
          <p:cNvSpPr/>
          <p:nvPr/>
        </p:nvSpPr>
        <p:spPr>
          <a:xfrm>
            <a:off x="6321287" y="5207604"/>
            <a:ext cx="4426226" cy="475858"/>
          </a:xfrm>
          <a:prstGeom prst="leftArrowCallout">
            <a:avLst>
              <a:gd name="adj1" fmla="val 25000"/>
              <a:gd name="adj2" fmla="val 25000"/>
              <a:gd name="adj3" fmla="val 25000"/>
              <a:gd name="adj4" fmla="val 8028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chemeClr val="tx1"/>
                </a:solidFill>
                <a:latin typeface="Times New Roman" panose="02020603050405020304" pitchFamily="18" charset="0"/>
                <a:cs typeface="Times New Roman" panose="02020603050405020304" pitchFamily="18" charset="0"/>
              </a:rPr>
              <a:t>Caída de la producción en 70% en 2021 </a:t>
            </a:r>
            <a:endParaRPr lang="es-EC" sz="1400" dirty="0">
              <a:solidFill>
                <a:schemeClr val="tx1"/>
              </a:solidFill>
              <a:latin typeface="Times New Roman" panose="02020603050405020304" pitchFamily="18" charset="0"/>
              <a:cs typeface="Times New Roman" panose="02020603050405020304" pitchFamily="18" charset="0"/>
            </a:endParaRPr>
          </a:p>
        </p:txBody>
      </p:sp>
      <p:sp>
        <p:nvSpPr>
          <p:cNvPr id="19" name="Globo: flecha izquierda 18">
            <a:extLst>
              <a:ext uri="{FF2B5EF4-FFF2-40B4-BE49-F238E27FC236}">
                <a16:creationId xmlns:a16="http://schemas.microsoft.com/office/drawing/2014/main" id="{D0934E31-9C0C-4199-B8ED-2EDAEA095846}"/>
              </a:ext>
            </a:extLst>
          </p:cNvPr>
          <p:cNvSpPr/>
          <p:nvPr/>
        </p:nvSpPr>
        <p:spPr>
          <a:xfrm>
            <a:off x="6321287" y="5792518"/>
            <a:ext cx="4426226" cy="475858"/>
          </a:xfrm>
          <a:prstGeom prst="leftArrowCallout">
            <a:avLst>
              <a:gd name="adj1" fmla="val 25000"/>
              <a:gd name="adj2" fmla="val 25000"/>
              <a:gd name="adj3" fmla="val 25000"/>
              <a:gd name="adj4" fmla="val 802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latin typeface="Times New Roman" panose="02020603050405020304" pitchFamily="18" charset="0"/>
                <a:cs typeface="Times New Roman" panose="02020603050405020304" pitchFamily="18" charset="0"/>
              </a:rPr>
              <a:t>La Cámara Nacional de Calzado (</a:t>
            </a:r>
            <a:r>
              <a:rPr lang="es-ES" sz="1400" dirty="0" err="1">
                <a:latin typeface="Times New Roman" panose="02020603050405020304" pitchFamily="18" charset="0"/>
                <a:cs typeface="Times New Roman" panose="02020603050405020304" pitchFamily="18" charset="0"/>
              </a:rPr>
              <a:t>Caltu</a:t>
            </a:r>
            <a:r>
              <a:rPr lang="es-ES" sz="1400" dirty="0"/>
              <a:t>)</a:t>
            </a:r>
            <a:r>
              <a:rPr lang="es-ES" sz="1400" dirty="0">
                <a:latin typeface="Times New Roman" panose="02020603050405020304" pitchFamily="18" charset="0"/>
                <a:cs typeface="Times New Roman" panose="02020603050405020304" pitchFamily="18" charset="0"/>
              </a:rPr>
              <a:t> </a:t>
            </a:r>
            <a:endParaRPr lang="es-EC" sz="1400" dirty="0">
              <a:latin typeface="Times New Roman" panose="02020603050405020304" pitchFamily="18" charset="0"/>
              <a:cs typeface="Times New Roman" panose="02020603050405020304" pitchFamily="18" charset="0"/>
            </a:endParaRPr>
          </a:p>
        </p:txBody>
      </p:sp>
      <p:sp>
        <p:nvSpPr>
          <p:cNvPr id="20" name="Cerrar llave 19">
            <a:extLst>
              <a:ext uri="{FF2B5EF4-FFF2-40B4-BE49-F238E27FC236}">
                <a16:creationId xmlns:a16="http://schemas.microsoft.com/office/drawing/2014/main" id="{8D6157DA-BA2C-43CA-964C-F02DD6B063D4}"/>
              </a:ext>
            </a:extLst>
          </p:cNvPr>
          <p:cNvSpPr/>
          <p:nvPr/>
        </p:nvSpPr>
        <p:spPr>
          <a:xfrm>
            <a:off x="10747513" y="806063"/>
            <a:ext cx="254171" cy="30063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1" name="CuadroTexto 20">
            <a:extLst>
              <a:ext uri="{FF2B5EF4-FFF2-40B4-BE49-F238E27FC236}">
                <a16:creationId xmlns:a16="http://schemas.microsoft.com/office/drawing/2014/main" id="{6678DC53-31BC-4AA7-9137-9B01FFF63A82}"/>
              </a:ext>
            </a:extLst>
          </p:cNvPr>
          <p:cNvSpPr txBox="1"/>
          <p:nvPr/>
        </p:nvSpPr>
        <p:spPr>
          <a:xfrm>
            <a:off x="11001684" y="2186609"/>
            <a:ext cx="1190316" cy="261610"/>
          </a:xfrm>
          <a:prstGeom prst="rect">
            <a:avLst/>
          </a:prstGeom>
          <a:noFill/>
        </p:spPr>
        <p:txBody>
          <a:bodyPr wrap="square" rtlCol="0">
            <a:spAutoFit/>
          </a:bodyPr>
          <a:lstStyle/>
          <a:p>
            <a:r>
              <a:rPr lang="es-EC" sz="1100" dirty="0">
                <a:latin typeface="Times New Roman" panose="02020603050405020304" pitchFamily="18" charset="0"/>
                <a:cs typeface="Times New Roman" panose="02020603050405020304" pitchFamily="18" charset="0"/>
              </a:rPr>
              <a:t>(OBEST), 2020</a:t>
            </a:r>
          </a:p>
        </p:txBody>
      </p:sp>
      <p:sp>
        <p:nvSpPr>
          <p:cNvPr id="22" name="Cerrar llave 21">
            <a:extLst>
              <a:ext uri="{FF2B5EF4-FFF2-40B4-BE49-F238E27FC236}">
                <a16:creationId xmlns:a16="http://schemas.microsoft.com/office/drawing/2014/main" id="{DA916CF9-E395-443F-AAE2-DB674B5E3301}"/>
              </a:ext>
            </a:extLst>
          </p:cNvPr>
          <p:cNvSpPr/>
          <p:nvPr/>
        </p:nvSpPr>
        <p:spPr>
          <a:xfrm>
            <a:off x="10770960" y="3812371"/>
            <a:ext cx="254171" cy="193377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3" name="CuadroTexto 22">
            <a:extLst>
              <a:ext uri="{FF2B5EF4-FFF2-40B4-BE49-F238E27FC236}">
                <a16:creationId xmlns:a16="http://schemas.microsoft.com/office/drawing/2014/main" id="{4C813439-256E-4F0F-A98F-719B6F0736D6}"/>
              </a:ext>
            </a:extLst>
          </p:cNvPr>
          <p:cNvSpPr txBox="1"/>
          <p:nvPr/>
        </p:nvSpPr>
        <p:spPr>
          <a:xfrm>
            <a:off x="10973710" y="4656149"/>
            <a:ext cx="1325218" cy="246221"/>
          </a:xfrm>
          <a:prstGeom prst="rect">
            <a:avLst/>
          </a:prstGeom>
          <a:noFill/>
        </p:spPr>
        <p:txBody>
          <a:bodyPr wrap="square" rtlCol="0">
            <a:spAutoFit/>
          </a:bodyPr>
          <a:lstStyle/>
          <a:p>
            <a:r>
              <a:rPr lang="es-EC" sz="1000" dirty="0">
                <a:latin typeface="Times New Roman" panose="02020603050405020304" pitchFamily="18" charset="0"/>
                <a:cs typeface="Times New Roman" panose="02020603050405020304" pitchFamily="18" charset="0"/>
              </a:rPr>
              <a:t>(El Comercio, 2021).</a:t>
            </a:r>
          </a:p>
        </p:txBody>
      </p:sp>
      <p:sp>
        <p:nvSpPr>
          <p:cNvPr id="24" name="Cerrar llave 23">
            <a:extLst>
              <a:ext uri="{FF2B5EF4-FFF2-40B4-BE49-F238E27FC236}">
                <a16:creationId xmlns:a16="http://schemas.microsoft.com/office/drawing/2014/main" id="{48D1F972-9114-46A7-87D7-6B75D3DDFBC5}"/>
              </a:ext>
            </a:extLst>
          </p:cNvPr>
          <p:cNvSpPr/>
          <p:nvPr/>
        </p:nvSpPr>
        <p:spPr>
          <a:xfrm>
            <a:off x="10846625" y="5795957"/>
            <a:ext cx="155060" cy="47241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5" name="CuadroTexto 24">
            <a:extLst>
              <a:ext uri="{FF2B5EF4-FFF2-40B4-BE49-F238E27FC236}">
                <a16:creationId xmlns:a16="http://schemas.microsoft.com/office/drawing/2014/main" id="{D733C672-5CD5-4556-8F8C-222BCE2C4836}"/>
              </a:ext>
            </a:extLst>
          </p:cNvPr>
          <p:cNvSpPr txBox="1"/>
          <p:nvPr/>
        </p:nvSpPr>
        <p:spPr>
          <a:xfrm>
            <a:off x="10934233" y="5897190"/>
            <a:ext cx="1325218" cy="253916"/>
          </a:xfrm>
          <a:prstGeom prst="rect">
            <a:avLst/>
          </a:prstGeom>
          <a:noFill/>
        </p:spPr>
        <p:txBody>
          <a:bodyPr wrap="square" rtlCol="0">
            <a:spAutoFit/>
          </a:bodyPr>
          <a:lstStyle/>
          <a:p>
            <a:r>
              <a:rPr lang="es-EC" sz="1050" dirty="0">
                <a:latin typeface="Times New Roman" panose="02020603050405020304" pitchFamily="18" charset="0"/>
                <a:cs typeface="Times New Roman" panose="02020603050405020304" pitchFamily="18" charset="0"/>
              </a:rPr>
              <a:t>(El Heraldo, 2021).</a:t>
            </a:r>
          </a:p>
        </p:txBody>
      </p:sp>
    </p:spTree>
    <p:extLst>
      <p:ext uri="{BB962C8B-B14F-4D97-AF65-F5344CB8AC3E}">
        <p14:creationId xmlns:p14="http://schemas.microsoft.com/office/powerpoint/2010/main" val="2327262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BCB6B3EE-55F8-4688-89BF-2957E64C1A3B}"/>
              </a:ext>
            </a:extLst>
          </p:cNvPr>
          <p:cNvSpPr txBox="1">
            <a:spLocks/>
          </p:cNvSpPr>
          <p:nvPr/>
        </p:nvSpPr>
        <p:spPr>
          <a:xfrm>
            <a:off x="837430" y="595918"/>
            <a:ext cx="4738468" cy="473303"/>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dirty="0">
                <a:latin typeface="Times New Roman" panose="02020603050405020304" pitchFamily="18" charset="0"/>
                <a:cs typeface="Times New Roman" panose="02020603050405020304" pitchFamily="18" charset="0"/>
              </a:rPr>
              <a:t>Análisis Univariado (Marketing Olfativo)</a:t>
            </a:r>
            <a:endParaRPr lang="es-ES" sz="2400" dirty="0" err="1">
              <a:latin typeface="Times New Roman" panose="02020603050405020304" pitchFamily="18" charset="0"/>
              <a:cs typeface="Times New Roman" panose="02020603050405020304" pitchFamily="18" charset="0"/>
            </a:endParaRPr>
          </a:p>
        </p:txBody>
      </p:sp>
      <p:pic>
        <p:nvPicPr>
          <p:cNvPr id="6" name="Imagen 6" descr="Gráfico, Gráfico circular&#10;&#10;Descripción generada automáticamente">
            <a:extLst>
              <a:ext uri="{FF2B5EF4-FFF2-40B4-BE49-F238E27FC236}">
                <a16:creationId xmlns:a16="http://schemas.microsoft.com/office/drawing/2014/main" id="{2C74A61B-75E2-4F31-9E2E-0AE2F80BE270}"/>
              </a:ext>
            </a:extLst>
          </p:cNvPr>
          <p:cNvPicPr>
            <a:picLocks noChangeAspect="1"/>
          </p:cNvPicPr>
          <p:nvPr/>
        </p:nvPicPr>
        <p:blipFill>
          <a:blip r:embed="rId2"/>
          <a:stretch>
            <a:fillRect/>
          </a:stretch>
        </p:blipFill>
        <p:spPr>
          <a:xfrm>
            <a:off x="195533" y="1456200"/>
            <a:ext cx="5877463" cy="3485523"/>
          </a:xfrm>
          <a:prstGeom prst="rect">
            <a:avLst/>
          </a:prstGeom>
        </p:spPr>
      </p:pic>
      <p:pic>
        <p:nvPicPr>
          <p:cNvPr id="7" name="Imagen 7" descr="Gráfico, Gráfico circular&#10;&#10;Descripción generada automáticamente">
            <a:extLst>
              <a:ext uri="{FF2B5EF4-FFF2-40B4-BE49-F238E27FC236}">
                <a16:creationId xmlns:a16="http://schemas.microsoft.com/office/drawing/2014/main" id="{3D69922E-F69D-4B22-B3A1-CC69242F5863}"/>
              </a:ext>
            </a:extLst>
          </p:cNvPr>
          <p:cNvPicPr>
            <a:picLocks noChangeAspect="1"/>
          </p:cNvPicPr>
          <p:nvPr/>
        </p:nvPicPr>
        <p:blipFill>
          <a:blip r:embed="rId2"/>
          <a:stretch>
            <a:fillRect/>
          </a:stretch>
        </p:blipFill>
        <p:spPr>
          <a:xfrm>
            <a:off x="5987853" y="1456200"/>
            <a:ext cx="5951106" cy="3485523"/>
          </a:xfrm>
          <a:prstGeom prst="rect">
            <a:avLst/>
          </a:prstGeom>
        </p:spPr>
      </p:pic>
    </p:spTree>
    <p:extLst>
      <p:ext uri="{BB962C8B-B14F-4D97-AF65-F5344CB8AC3E}">
        <p14:creationId xmlns:p14="http://schemas.microsoft.com/office/powerpoint/2010/main" val="689451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descr="Gráfico, Gráfico circular&#10;&#10;Descripción generada automáticamente">
            <a:extLst>
              <a:ext uri="{FF2B5EF4-FFF2-40B4-BE49-F238E27FC236}">
                <a16:creationId xmlns:a16="http://schemas.microsoft.com/office/drawing/2014/main" id="{C8D47599-A79C-4832-BAB5-84153DEAEBEB}"/>
              </a:ext>
            </a:extLst>
          </p:cNvPr>
          <p:cNvPicPr>
            <a:picLocks noChangeAspect="1"/>
          </p:cNvPicPr>
          <p:nvPr/>
        </p:nvPicPr>
        <p:blipFill>
          <a:blip r:embed="rId2"/>
          <a:stretch>
            <a:fillRect/>
          </a:stretch>
        </p:blipFill>
        <p:spPr>
          <a:xfrm>
            <a:off x="181155" y="248322"/>
            <a:ext cx="5863087" cy="3471510"/>
          </a:xfrm>
          <a:prstGeom prst="rect">
            <a:avLst/>
          </a:prstGeom>
        </p:spPr>
      </p:pic>
      <p:pic>
        <p:nvPicPr>
          <p:cNvPr id="5" name="Imagen 5" descr="Gráfico, Gráfico circular&#10;&#10;Descripción generada automáticamente">
            <a:extLst>
              <a:ext uri="{FF2B5EF4-FFF2-40B4-BE49-F238E27FC236}">
                <a16:creationId xmlns:a16="http://schemas.microsoft.com/office/drawing/2014/main" id="{EC9029EA-4F25-4298-95EF-7616FFA83EE7}"/>
              </a:ext>
            </a:extLst>
          </p:cNvPr>
          <p:cNvPicPr>
            <a:picLocks noChangeAspect="1"/>
          </p:cNvPicPr>
          <p:nvPr/>
        </p:nvPicPr>
        <p:blipFill>
          <a:blip r:embed="rId3"/>
          <a:stretch>
            <a:fillRect/>
          </a:stretch>
        </p:blipFill>
        <p:spPr>
          <a:xfrm>
            <a:off x="6377796" y="246086"/>
            <a:ext cx="5474897" cy="3231565"/>
          </a:xfrm>
          <a:prstGeom prst="rect">
            <a:avLst/>
          </a:prstGeom>
        </p:spPr>
      </p:pic>
      <p:pic>
        <p:nvPicPr>
          <p:cNvPr id="2" name="Imagen 2" descr="Gráfico, Gráfico circular&#10;&#10;Descripción generada automáticamente">
            <a:extLst>
              <a:ext uri="{FF2B5EF4-FFF2-40B4-BE49-F238E27FC236}">
                <a16:creationId xmlns:a16="http://schemas.microsoft.com/office/drawing/2014/main" id="{DFC10691-9743-45A4-9519-4843C22698E1}"/>
              </a:ext>
            </a:extLst>
          </p:cNvPr>
          <p:cNvPicPr>
            <a:picLocks noChangeAspect="1"/>
          </p:cNvPicPr>
          <p:nvPr/>
        </p:nvPicPr>
        <p:blipFill>
          <a:blip r:embed="rId4"/>
          <a:stretch>
            <a:fillRect/>
          </a:stretch>
        </p:blipFill>
        <p:spPr>
          <a:xfrm>
            <a:off x="3157267" y="3474916"/>
            <a:ext cx="5776823" cy="3387489"/>
          </a:xfrm>
          <a:prstGeom prst="rect">
            <a:avLst/>
          </a:prstGeom>
        </p:spPr>
      </p:pic>
    </p:spTree>
    <p:extLst>
      <p:ext uri="{BB962C8B-B14F-4D97-AF65-F5344CB8AC3E}">
        <p14:creationId xmlns:p14="http://schemas.microsoft.com/office/powerpoint/2010/main" val="2131594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60E6BE1-208F-4504-9387-B0569674852D}"/>
              </a:ext>
            </a:extLst>
          </p:cNvPr>
          <p:cNvSpPr txBox="1"/>
          <p:nvPr/>
        </p:nvSpPr>
        <p:spPr>
          <a:xfrm>
            <a:off x="547776" y="195782"/>
            <a:ext cx="1096704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b="1" dirty="0">
                <a:latin typeface="Times New Roman" panose="02020603050405020304" pitchFamily="18" charset="0"/>
                <a:cs typeface="Times New Roman" panose="02020603050405020304" pitchFamily="18" charset="0"/>
              </a:rPr>
              <a:t>Prueba de hipótesis</a:t>
            </a:r>
          </a:p>
          <a:p>
            <a:r>
              <a:rPr lang="es-EC" dirty="0">
                <a:latin typeface="Times New Roman" panose="02020603050405020304" pitchFamily="18" charset="0"/>
                <a:cs typeface="Times New Roman" panose="02020603050405020304" pitchFamily="18" charset="0"/>
              </a:rPr>
              <a:t> H0: El Covid-19 no influye en el marketing olfativo y comportamiento del consumidor en almacenes de calzado de los centros comerciales del DMQ.</a:t>
            </a:r>
          </a:p>
          <a:p>
            <a:r>
              <a:rPr lang="es-EC" dirty="0">
                <a:latin typeface="Times New Roman" panose="02020603050405020304" pitchFamily="18" charset="0"/>
                <a:cs typeface="Times New Roman" panose="02020603050405020304" pitchFamily="18" charset="0"/>
              </a:rPr>
              <a:t> H1: El Covid-19 influye en el marketing olfativo y comportamiento del consumidor en almacenes de calzado de los centros comerciales del DMQ. </a:t>
            </a:r>
          </a:p>
        </p:txBody>
      </p:sp>
      <p:pic>
        <p:nvPicPr>
          <p:cNvPr id="5" name="Imagen 5" descr="Tabla&#10;&#10;Descripción generada automáticamente">
            <a:extLst>
              <a:ext uri="{FF2B5EF4-FFF2-40B4-BE49-F238E27FC236}">
                <a16:creationId xmlns:a16="http://schemas.microsoft.com/office/drawing/2014/main" id="{736B1BEE-EB0E-40FD-8328-80FFCB953150}"/>
              </a:ext>
            </a:extLst>
          </p:cNvPr>
          <p:cNvPicPr>
            <a:picLocks noChangeAspect="1"/>
          </p:cNvPicPr>
          <p:nvPr/>
        </p:nvPicPr>
        <p:blipFill>
          <a:blip r:embed="rId2"/>
          <a:stretch>
            <a:fillRect/>
          </a:stretch>
        </p:blipFill>
        <p:spPr>
          <a:xfrm>
            <a:off x="3275458" y="1862283"/>
            <a:ext cx="5444641" cy="4429130"/>
          </a:xfrm>
          <a:prstGeom prst="rect">
            <a:avLst/>
          </a:prstGeom>
        </p:spPr>
      </p:pic>
    </p:spTree>
    <p:extLst>
      <p:ext uri="{BB962C8B-B14F-4D97-AF65-F5344CB8AC3E}">
        <p14:creationId xmlns:p14="http://schemas.microsoft.com/office/powerpoint/2010/main" val="3527281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descr="Tabla&#10;&#10;Descripción generada automáticamente">
            <a:extLst>
              <a:ext uri="{FF2B5EF4-FFF2-40B4-BE49-F238E27FC236}">
                <a16:creationId xmlns:a16="http://schemas.microsoft.com/office/drawing/2014/main" id="{10ABD383-A29C-4AEF-9D77-D801A5985F1D}"/>
              </a:ext>
            </a:extLst>
          </p:cNvPr>
          <p:cNvPicPr>
            <a:picLocks noChangeAspect="1"/>
          </p:cNvPicPr>
          <p:nvPr/>
        </p:nvPicPr>
        <p:blipFill>
          <a:blip r:embed="rId2"/>
          <a:stretch>
            <a:fillRect/>
          </a:stretch>
        </p:blipFill>
        <p:spPr>
          <a:xfrm>
            <a:off x="382438" y="305171"/>
            <a:ext cx="6179388" cy="2811470"/>
          </a:xfrm>
          <a:prstGeom prst="rect">
            <a:avLst/>
          </a:prstGeom>
        </p:spPr>
      </p:pic>
      <p:pic>
        <p:nvPicPr>
          <p:cNvPr id="6" name="Imagen 6" descr="Imagen que contiene Gráfico&#10;&#10;Descripción generada automáticamente">
            <a:extLst>
              <a:ext uri="{FF2B5EF4-FFF2-40B4-BE49-F238E27FC236}">
                <a16:creationId xmlns:a16="http://schemas.microsoft.com/office/drawing/2014/main" id="{2FCF01B9-BCFE-42C3-B9D5-08F7C8F022A2}"/>
              </a:ext>
            </a:extLst>
          </p:cNvPr>
          <p:cNvPicPr>
            <a:picLocks noChangeAspect="1"/>
          </p:cNvPicPr>
          <p:nvPr/>
        </p:nvPicPr>
        <p:blipFill>
          <a:blip r:embed="rId3"/>
          <a:stretch>
            <a:fillRect/>
          </a:stretch>
        </p:blipFill>
        <p:spPr>
          <a:xfrm>
            <a:off x="6464060" y="983430"/>
            <a:ext cx="5532407" cy="4258535"/>
          </a:xfrm>
          <a:prstGeom prst="rect">
            <a:avLst/>
          </a:prstGeom>
        </p:spPr>
      </p:pic>
      <p:pic>
        <p:nvPicPr>
          <p:cNvPr id="7" name="Imagen 7">
            <a:extLst>
              <a:ext uri="{FF2B5EF4-FFF2-40B4-BE49-F238E27FC236}">
                <a16:creationId xmlns:a16="http://schemas.microsoft.com/office/drawing/2014/main" id="{C8E5F3A7-5769-4B35-8F40-E431BAA6825C}"/>
              </a:ext>
            </a:extLst>
          </p:cNvPr>
          <p:cNvPicPr>
            <a:picLocks noChangeAspect="1"/>
          </p:cNvPicPr>
          <p:nvPr/>
        </p:nvPicPr>
        <p:blipFill>
          <a:blip r:embed="rId4"/>
          <a:stretch>
            <a:fillRect/>
          </a:stretch>
        </p:blipFill>
        <p:spPr>
          <a:xfrm>
            <a:off x="382438" y="3167644"/>
            <a:ext cx="5244860" cy="3153643"/>
          </a:xfrm>
          <a:prstGeom prst="rect">
            <a:avLst/>
          </a:prstGeom>
          <a:ln>
            <a:solidFill>
              <a:schemeClr val="accent6">
                <a:lumMod val="75000"/>
              </a:schemeClr>
            </a:solidFill>
          </a:ln>
        </p:spPr>
      </p:pic>
    </p:spTree>
    <p:extLst>
      <p:ext uri="{BB962C8B-B14F-4D97-AF65-F5344CB8AC3E}">
        <p14:creationId xmlns:p14="http://schemas.microsoft.com/office/powerpoint/2010/main" val="3780031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FAAF9-C293-4967-8EDB-1E50147ABB88}"/>
              </a:ext>
            </a:extLst>
          </p:cNvPr>
          <p:cNvSpPr>
            <a:spLocks noGrp="1"/>
          </p:cNvSpPr>
          <p:nvPr>
            <p:ph type="title"/>
          </p:nvPr>
        </p:nvSpPr>
        <p:spPr/>
        <p:txBody>
          <a:bodyPr>
            <a:normAutofit/>
          </a:bodyPr>
          <a:lstStyle/>
          <a:p>
            <a:r>
              <a:rPr lang="es-ES" sz="3600" dirty="0">
                <a:latin typeface="Times New Roman" panose="02020603050405020304" pitchFamily="18" charset="0"/>
                <a:cs typeface="Times New Roman" panose="02020603050405020304" pitchFamily="18" charset="0"/>
              </a:rPr>
              <a:t>Capítulo v: Discusión</a:t>
            </a:r>
          </a:p>
        </p:txBody>
      </p:sp>
      <p:sp>
        <p:nvSpPr>
          <p:cNvPr id="3" name="Marcador de contenido 2">
            <a:extLst>
              <a:ext uri="{FF2B5EF4-FFF2-40B4-BE49-F238E27FC236}">
                <a16:creationId xmlns:a16="http://schemas.microsoft.com/office/drawing/2014/main" id="{9CCC6CD9-4256-4CB8-AF25-641012CCBC75}"/>
              </a:ext>
            </a:extLst>
          </p:cNvPr>
          <p:cNvSpPr>
            <a:spLocks noGrp="1"/>
          </p:cNvSpPr>
          <p:nvPr>
            <p:ph idx="1"/>
          </p:nvPr>
        </p:nvSpPr>
        <p:spPr>
          <a:xfrm>
            <a:off x="838200" y="1480568"/>
            <a:ext cx="10630619" cy="5012696"/>
          </a:xfrm>
        </p:spPr>
        <p:txBody>
          <a:bodyPr vert="horz" lIns="91440" tIns="45720" rIns="91440" bIns="45720" rtlCol="0" anchor="t">
            <a:normAutofit/>
          </a:bodyPr>
          <a:lstStyle/>
          <a:p>
            <a:endParaRPr lang="es-EC" dirty="0">
              <a:ea typeface="+mn-lt"/>
              <a:cs typeface="+mn-lt"/>
            </a:endParaRPr>
          </a:p>
          <a:p>
            <a:endParaRPr lang="es-ES">
              <a:cs typeface="Calibri" panose="020F0502020204030204"/>
            </a:endParaRPr>
          </a:p>
        </p:txBody>
      </p:sp>
      <p:graphicFrame>
        <p:nvGraphicFramePr>
          <p:cNvPr id="14" name="Diagrama 14">
            <a:extLst>
              <a:ext uri="{FF2B5EF4-FFF2-40B4-BE49-F238E27FC236}">
                <a16:creationId xmlns:a16="http://schemas.microsoft.com/office/drawing/2014/main" id="{66BF3DA0-2B0A-48FE-9819-C92EB6A70888}"/>
              </a:ext>
            </a:extLst>
          </p:cNvPr>
          <p:cNvGraphicFramePr/>
          <p:nvPr>
            <p:extLst>
              <p:ext uri="{D42A27DB-BD31-4B8C-83A1-F6EECF244321}">
                <p14:modId xmlns:p14="http://schemas.microsoft.com/office/powerpoint/2010/main" val="2727889142"/>
              </p:ext>
            </p:extLst>
          </p:nvPr>
        </p:nvGraphicFramePr>
        <p:xfrm>
          <a:off x="230038" y="1370163"/>
          <a:ext cx="11818186" cy="5282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6387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B35425-5BBA-4DE4-BC8D-3BA9CB4E7952}"/>
              </a:ext>
            </a:extLst>
          </p:cNvPr>
          <p:cNvSpPr>
            <a:spLocks noGrp="1"/>
          </p:cNvSpPr>
          <p:nvPr>
            <p:ph type="title"/>
          </p:nvPr>
        </p:nvSpPr>
        <p:spPr>
          <a:xfrm>
            <a:off x="1097280" y="286604"/>
            <a:ext cx="10058400" cy="1237098"/>
          </a:xfrm>
        </p:spPr>
        <p:txBody>
          <a:bodyPr>
            <a:normAutofit/>
          </a:bodyPr>
          <a:lstStyle/>
          <a:p>
            <a:r>
              <a:rPr lang="es-ES" sz="3600" dirty="0">
                <a:latin typeface="Times New Roman" panose="02020603050405020304" pitchFamily="18" charset="0"/>
                <a:cs typeface="Times New Roman" panose="02020603050405020304" pitchFamily="18" charset="0"/>
              </a:rPr>
              <a:t>Conclusiones </a:t>
            </a:r>
          </a:p>
        </p:txBody>
      </p:sp>
      <p:sp>
        <p:nvSpPr>
          <p:cNvPr id="3" name="Marcador de contenido 2">
            <a:extLst>
              <a:ext uri="{FF2B5EF4-FFF2-40B4-BE49-F238E27FC236}">
                <a16:creationId xmlns:a16="http://schemas.microsoft.com/office/drawing/2014/main" id="{9C718BFF-C080-4871-A152-669736FEB1B6}"/>
              </a:ext>
            </a:extLst>
          </p:cNvPr>
          <p:cNvSpPr>
            <a:spLocks noGrp="1"/>
          </p:cNvSpPr>
          <p:nvPr>
            <p:ph idx="1"/>
          </p:nvPr>
        </p:nvSpPr>
        <p:spPr>
          <a:xfrm>
            <a:off x="838200" y="1908313"/>
            <a:ext cx="10515600" cy="3966726"/>
          </a:xfrm>
        </p:spPr>
        <p:txBody>
          <a:bodyPr vert="horz" lIns="91440" tIns="45720" rIns="91440" bIns="45720" rtlCol="0" anchor="t">
            <a:normAutofit/>
          </a:bodyPr>
          <a:lstStyle/>
          <a:p>
            <a:pPr marL="0" indent="0">
              <a:buNone/>
            </a:pPr>
            <a:r>
              <a:rPr lang="es-EC" sz="1600" dirty="0">
                <a:solidFill>
                  <a:schemeClr val="tx1"/>
                </a:solidFill>
                <a:latin typeface="Times New Roman" panose="02020603050405020304" pitchFamily="18" charset="0"/>
                <a:ea typeface="+mn-lt"/>
                <a:cs typeface="Times New Roman" panose="02020603050405020304" pitchFamily="18" charset="0"/>
              </a:rPr>
              <a:t> La investigación fue realizada con el objetivo de analizar la incidencia del marketing olfativo en el comportamiento del consumidor en almacenes de calzado del Distrito Metropolitano de Quito:</a:t>
            </a:r>
            <a:r>
              <a:rPr lang="es-ES" sz="1600" dirty="0">
                <a:solidFill>
                  <a:schemeClr val="tx1"/>
                </a:solidFill>
                <a:latin typeface="Times New Roman" panose="02020603050405020304" pitchFamily="18" charset="0"/>
                <a:ea typeface="+mn-lt"/>
                <a:cs typeface="Times New Roman" panose="02020603050405020304" pitchFamily="18" charset="0"/>
              </a:rPr>
              <a:t> </a:t>
            </a:r>
          </a:p>
          <a:p>
            <a:r>
              <a:rPr lang="es-EC" sz="1600" dirty="0">
                <a:solidFill>
                  <a:schemeClr val="tx1"/>
                </a:solidFill>
                <a:latin typeface="Times New Roman" panose="02020603050405020304" pitchFamily="18" charset="0"/>
                <a:ea typeface="+mn-lt"/>
                <a:cs typeface="Times New Roman" panose="02020603050405020304" pitchFamily="18" charset="0"/>
              </a:rPr>
              <a:t>Hipótesis (1) los estímulos olfativos inciden positivamente en la cognición del consumidor; se establecieron los cruces entre variables mediante el estadístico Chi cuadrado generando los valores: 40.140, 48.479, 72.830. De manera que, comparando con el valor crítico de 9.488, son superiores a dicho valor, por lo tanto se encuentra dentro del área de rechazo, aceptando la hipótesis alternativa. Concluyendo que los estímulos olfativos inciden positivamente en la cognición del consumidor en los almacenes de calzado, debido a que el cliente es quien procesa la información con respecto a los sentimientos, experiencias, y memoria a través de su percepción, por lo que se pueden establecer estrategias que incluyan la recordación de la marca o el producto.</a:t>
            </a:r>
          </a:p>
          <a:p>
            <a:r>
              <a:rPr lang="es-EC" sz="1600" dirty="0">
                <a:solidFill>
                  <a:schemeClr val="tx1"/>
                </a:solidFill>
                <a:latin typeface="Times New Roman" panose="02020603050405020304" pitchFamily="18" charset="0"/>
                <a:ea typeface="+mn-lt"/>
                <a:cs typeface="Times New Roman" panose="02020603050405020304" pitchFamily="18" charset="0"/>
              </a:rPr>
              <a:t>Hipótesis (2) Los estímulos olfativos inciden positivamente en la actitud del consumidor, de la misma forma, los valores respaldados por el estadístico Chi cuadrado fueron de 65.917, 45.948, 29.935. Comparando estos resultados con el valor critico de 9.488, son superiores a dicho valor, por lo que se concluye que los estímulos olfativos inciden positivamente en la actitud del consumidor, debido a que un estímulo busca motivar al consumidor a interesarse por el producto, haciendo que pueda realizar una compra o realice una compra espontánea.</a:t>
            </a:r>
            <a:r>
              <a:rPr lang="es-ES" sz="1600" dirty="0">
                <a:solidFill>
                  <a:schemeClr val="tx1"/>
                </a:solidFill>
                <a:latin typeface="Times New Roman" panose="02020603050405020304" pitchFamily="18" charset="0"/>
                <a:ea typeface="+mn-lt"/>
                <a:cs typeface="Times New Roman" panose="02020603050405020304" pitchFamily="18" charset="0"/>
              </a:rPr>
              <a:t> </a:t>
            </a:r>
            <a:endParaRPr lang="es-E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8369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5D8BBC-23D0-41C9-BD02-86607D1609B0}"/>
              </a:ext>
            </a:extLst>
          </p:cNvPr>
          <p:cNvSpPr>
            <a:spLocks noGrp="1"/>
          </p:cNvSpPr>
          <p:nvPr>
            <p:ph type="title"/>
          </p:nvPr>
        </p:nvSpPr>
        <p:spPr/>
        <p:txBody>
          <a:bodyPr/>
          <a:lstStyle/>
          <a:p>
            <a:r>
              <a:rPr lang="es-ES" dirty="0">
                <a:latin typeface="Times New Roman" panose="02020603050405020304" pitchFamily="18" charset="0"/>
                <a:cs typeface="Times New Roman" panose="02020603050405020304" pitchFamily="18" charset="0"/>
              </a:rPr>
              <a:t>Conclusiones</a:t>
            </a:r>
          </a:p>
        </p:txBody>
      </p:sp>
      <p:sp>
        <p:nvSpPr>
          <p:cNvPr id="3" name="Marcador de contenido 2">
            <a:extLst>
              <a:ext uri="{FF2B5EF4-FFF2-40B4-BE49-F238E27FC236}">
                <a16:creationId xmlns:a16="http://schemas.microsoft.com/office/drawing/2014/main" id="{4CC419DF-C0A8-4F7B-B94A-9D05D0E15C7A}"/>
              </a:ext>
            </a:extLst>
          </p:cNvPr>
          <p:cNvSpPr>
            <a:spLocks noGrp="1"/>
          </p:cNvSpPr>
          <p:nvPr>
            <p:ph idx="1"/>
          </p:nvPr>
        </p:nvSpPr>
        <p:spPr>
          <a:xfrm>
            <a:off x="838200" y="1921565"/>
            <a:ext cx="10515600" cy="4557322"/>
          </a:xfrm>
        </p:spPr>
        <p:txBody>
          <a:bodyPr vert="horz" lIns="91440" tIns="45720" rIns="91440" bIns="45720" rtlCol="0" anchor="t">
            <a:normAutofit/>
          </a:bodyPr>
          <a:lstStyle/>
          <a:p>
            <a:pPr marL="201168" lvl="1" indent="0">
              <a:buNone/>
            </a:pPr>
            <a:r>
              <a:rPr lang="es-EC" sz="1600" dirty="0">
                <a:solidFill>
                  <a:schemeClr val="tx1"/>
                </a:solidFill>
                <a:latin typeface="Times New Roman" panose="02020603050405020304" pitchFamily="18" charset="0"/>
                <a:cs typeface="Times New Roman" panose="02020603050405020304" pitchFamily="18" charset="0"/>
              </a:rPr>
              <a:t>Hipótesis (3) el odotipo incide positivamente en el aprendizaje del consumidor, se estableció a través de los cruces de variables un Chi cuadrado de 38.131, 36.739, 93.302 respectivamente; al contrastar con el valor critico de 9.488, se manifiesta que son valores mayores, por lo que al estar en la zona de rechazo se acepta la hipótesis alternativa, corroborando que el odotipo índice positivamente en el aprendizaje ya que esto motiva a que los consumidores puedan asociar y recordar la marca. </a:t>
            </a:r>
            <a:endParaRPr lang="es-ES" sz="1600" dirty="0">
              <a:solidFill>
                <a:schemeClr val="tx1"/>
              </a:solidFill>
              <a:latin typeface="Times New Roman" panose="02020603050405020304" pitchFamily="18" charset="0"/>
              <a:ea typeface="+mn-lt"/>
              <a:cs typeface="Times New Roman" panose="02020603050405020304" pitchFamily="18" charset="0"/>
            </a:endParaRPr>
          </a:p>
          <a:p>
            <a:pPr marL="201168" lvl="1" indent="0">
              <a:buNone/>
            </a:pPr>
            <a:r>
              <a:rPr lang="es-EC" sz="1600" dirty="0">
                <a:solidFill>
                  <a:schemeClr val="tx1"/>
                </a:solidFill>
                <a:latin typeface="Times New Roman" panose="02020603050405020304" pitchFamily="18" charset="0"/>
                <a:cs typeface="Times New Roman" panose="02020603050405020304" pitchFamily="18" charset="0"/>
              </a:rPr>
              <a:t>Hipótesis (4) el odotipo incide positivamente en la satisfacción del consumidor, se consiguió un Chi cuadrado calculado de 19.015, 41.746, 48.746 respectivamente, al ser valores superiores a comparación del valor critico 9.488, se rechaza la hipótesis nula aceptando la hipótesis alternativa, por lo cual se ratifica que al visitar un almacén aromatizado es un aspecto agradable para el consumidor, ya que incita a permanecer más tiempo en el punto de venta e interesarse por el producto. </a:t>
            </a:r>
            <a:endParaRPr lang="es-ES" sz="1600" dirty="0">
              <a:solidFill>
                <a:schemeClr val="tx1"/>
              </a:solidFill>
              <a:latin typeface="Times New Roman" panose="02020603050405020304" pitchFamily="18" charset="0"/>
              <a:ea typeface="+mn-lt"/>
              <a:cs typeface="Times New Roman" panose="02020603050405020304" pitchFamily="18" charset="0"/>
            </a:endParaRPr>
          </a:p>
          <a:p>
            <a:r>
              <a:rPr lang="es-EC" sz="1600" dirty="0">
                <a:solidFill>
                  <a:schemeClr val="tx1"/>
                </a:solidFill>
                <a:latin typeface="Times New Roman" panose="02020603050405020304" pitchFamily="18" charset="0"/>
                <a:cs typeface="Times New Roman" panose="02020603050405020304" pitchFamily="18" charset="0"/>
              </a:rPr>
              <a:t>Incidencia actual del Covid-19 en el marketing olfativo y el comportamiento del consumidor en tiendas de calzado del Distrito Metropolitano de Quito:</a:t>
            </a:r>
            <a:endParaRPr lang="es-EC" sz="1600" dirty="0">
              <a:solidFill>
                <a:schemeClr val="tx1"/>
              </a:solidFill>
              <a:latin typeface="Times New Roman" panose="02020603050405020304" pitchFamily="18" charset="0"/>
              <a:ea typeface="+mn-lt"/>
              <a:cs typeface="Times New Roman" panose="02020603050405020304" pitchFamily="18" charset="0"/>
            </a:endParaRPr>
          </a:p>
          <a:p>
            <a:pPr marL="201168" lvl="1" indent="0">
              <a:buNone/>
            </a:pPr>
            <a:r>
              <a:rPr lang="es-EC" sz="1600" dirty="0">
                <a:solidFill>
                  <a:schemeClr val="tx1"/>
                </a:solidFill>
                <a:latin typeface="Times New Roman" panose="02020603050405020304" pitchFamily="18" charset="0"/>
                <a:cs typeface="Times New Roman" panose="02020603050405020304" pitchFamily="18" charset="0"/>
              </a:rPr>
              <a:t>Se realizó un cruce entre los ítems marketing olfativo vs comportamiento del consumidor, obteniendo un valor Chi cuadrado calculado de  14.133  en comparación con el valor critico de 9.488, rechazando la hipótesis nula y aceptando la hipótesis alternativa, se concluyó que la emergencia sanitaria a causa del covid-19 tuvo incidencia en el marketing olfativo y el comportamiento del consumidor en los almacenes de calzado del Distrito Metropolitano de Quito, haciendo referencia a que el uso de la mascarilla interfiere en la percepción de algún aroma, y también que el tipo de aroma utilizado en los almacenes pueden ser relacionados por el consumidor con productos de desinfección.</a:t>
            </a:r>
            <a:r>
              <a:rPr lang="es-ES" sz="1600" dirty="0">
                <a:solidFill>
                  <a:schemeClr val="tx1"/>
                </a:solidFill>
                <a:latin typeface="Times New Roman" panose="02020603050405020304" pitchFamily="18" charset="0"/>
                <a:cs typeface="Times New Roman" panose="02020603050405020304" pitchFamily="18" charset="0"/>
              </a:rPr>
              <a:t> </a:t>
            </a:r>
            <a:endParaRPr lang="es-ES" sz="1600" dirty="0">
              <a:solidFill>
                <a:schemeClr val="tx1"/>
              </a:solidFill>
              <a:latin typeface="Times New Roman" panose="02020603050405020304" pitchFamily="18" charset="0"/>
              <a:ea typeface="+mn-lt"/>
              <a:cs typeface="Times New Roman" panose="02020603050405020304" pitchFamily="18" charset="0"/>
            </a:endParaRPr>
          </a:p>
          <a:p>
            <a:pPr marL="0" indent="0">
              <a:buNone/>
            </a:pPr>
            <a:endParaRPr lang="es-E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6010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6E095A-070B-4374-9D4B-662C8DA703AB}"/>
              </a:ext>
            </a:extLst>
          </p:cNvPr>
          <p:cNvSpPr>
            <a:spLocks noGrp="1"/>
          </p:cNvSpPr>
          <p:nvPr>
            <p:ph type="title"/>
          </p:nvPr>
        </p:nvSpPr>
        <p:spPr>
          <a:xfrm>
            <a:off x="1097280" y="286603"/>
            <a:ext cx="10058400" cy="1051867"/>
          </a:xfrm>
        </p:spPr>
        <p:txBody>
          <a:bodyPr/>
          <a:lstStyle/>
          <a:p>
            <a:r>
              <a:rPr lang="es-ES" sz="3600" dirty="0">
                <a:latin typeface="Times New Roman" panose="02020603050405020304" pitchFamily="18" charset="0"/>
                <a:cs typeface="Times New Roman" panose="02020603050405020304" pitchFamily="18" charset="0"/>
              </a:rPr>
              <a:t>Recomendaciones</a:t>
            </a:r>
            <a:endParaRPr lang="es-ES" dirty="0">
              <a:latin typeface="Times New Roman" panose="02020603050405020304" pitchFamily="18" charset="0"/>
              <a:cs typeface="Times New Roman" panose="02020603050405020304" pitchFamily="18" charset="0"/>
            </a:endParaRPr>
          </a:p>
        </p:txBody>
      </p:sp>
      <p:graphicFrame>
        <p:nvGraphicFramePr>
          <p:cNvPr id="4" name="Diagrama 4">
            <a:extLst>
              <a:ext uri="{FF2B5EF4-FFF2-40B4-BE49-F238E27FC236}">
                <a16:creationId xmlns:a16="http://schemas.microsoft.com/office/drawing/2014/main" id="{B2CC3BCD-71F5-4F58-A011-7F6ECBB09A3F}"/>
              </a:ext>
            </a:extLst>
          </p:cNvPr>
          <p:cNvGraphicFramePr/>
          <p:nvPr>
            <p:extLst>
              <p:ext uri="{D42A27DB-BD31-4B8C-83A1-F6EECF244321}">
                <p14:modId xmlns:p14="http://schemas.microsoft.com/office/powerpoint/2010/main" val="1466972188"/>
              </p:ext>
            </p:extLst>
          </p:nvPr>
        </p:nvGraphicFramePr>
        <p:xfrm>
          <a:off x="1544003" y="1899374"/>
          <a:ext cx="8856452" cy="4448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2350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a:extLst>
              <a:ext uri="{FF2B5EF4-FFF2-40B4-BE49-F238E27FC236}">
                <a16:creationId xmlns:a16="http://schemas.microsoft.com/office/drawing/2014/main" id="{3ADA4B61-59D1-4699-B541-4A7051FCB0BD}"/>
              </a:ext>
            </a:extLst>
          </p:cNvPr>
          <p:cNvSpPr txBox="1">
            <a:spLocks/>
          </p:cNvSpPr>
          <p:nvPr/>
        </p:nvSpPr>
        <p:spPr>
          <a:xfrm>
            <a:off x="1097280" y="180587"/>
            <a:ext cx="10058400" cy="707309"/>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dirty="0">
                <a:latin typeface="Times New Roman" panose="02020603050405020304" pitchFamily="18" charset="0"/>
                <a:cs typeface="Times New Roman" panose="02020603050405020304" pitchFamily="18" charset="0"/>
              </a:rPr>
              <a:t>Capítulo I: Teorías de soporte</a:t>
            </a:r>
            <a:endParaRPr lang="es-EC"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D840782E-5514-4D72-82FF-CCAAF2F3A0F7}"/>
              </a:ext>
            </a:extLst>
          </p:cNvPr>
          <p:cNvPicPr>
            <a:picLocks noChangeAspect="1"/>
          </p:cNvPicPr>
          <p:nvPr/>
        </p:nvPicPr>
        <p:blipFill rotWithShape="1">
          <a:blip r:embed="rId2">
            <a:extLst>
              <a:ext uri="{28A0092B-C50C-407E-A947-70E740481C1C}">
                <a14:useLocalDpi xmlns:a14="http://schemas.microsoft.com/office/drawing/2010/main" val="0"/>
              </a:ext>
            </a:extLst>
          </a:blip>
          <a:srcRect t="2578"/>
          <a:stretch/>
        </p:blipFill>
        <p:spPr>
          <a:xfrm>
            <a:off x="1203300" y="887895"/>
            <a:ext cx="9941780" cy="5448109"/>
          </a:xfrm>
          <a:prstGeom prst="rect">
            <a:avLst/>
          </a:prstGeom>
        </p:spPr>
      </p:pic>
    </p:spTree>
    <p:extLst>
      <p:ext uri="{BB962C8B-B14F-4D97-AF65-F5344CB8AC3E}">
        <p14:creationId xmlns:p14="http://schemas.microsoft.com/office/powerpoint/2010/main" val="1256464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49F9A7-F188-4D56-A8A9-AB574E24C9C0}"/>
              </a:ext>
            </a:extLst>
          </p:cNvPr>
          <p:cNvSpPr>
            <a:spLocks noGrp="1"/>
          </p:cNvSpPr>
          <p:nvPr>
            <p:ph type="title"/>
          </p:nvPr>
        </p:nvSpPr>
        <p:spPr/>
        <p:txBody>
          <a:bodyPr>
            <a:normAutofit/>
          </a:bodyPr>
          <a:lstStyle/>
          <a:p>
            <a:r>
              <a:rPr lang="es-ES" sz="3600" dirty="0">
                <a:latin typeface="Times New Roman" panose="02020603050405020304" pitchFamily="18" charset="0"/>
                <a:cs typeface="Times New Roman" panose="02020603050405020304" pitchFamily="18" charset="0"/>
              </a:rPr>
              <a:t>Futuras líneas de investigación</a:t>
            </a:r>
          </a:p>
        </p:txBody>
      </p:sp>
      <p:graphicFrame>
        <p:nvGraphicFramePr>
          <p:cNvPr id="4" name="Diagrama 4">
            <a:extLst>
              <a:ext uri="{FF2B5EF4-FFF2-40B4-BE49-F238E27FC236}">
                <a16:creationId xmlns:a16="http://schemas.microsoft.com/office/drawing/2014/main" id="{728D11E0-72C2-4C33-AB9B-BBE2B8763F09}"/>
              </a:ext>
            </a:extLst>
          </p:cNvPr>
          <p:cNvGraphicFramePr/>
          <p:nvPr>
            <p:extLst>
              <p:ext uri="{D42A27DB-BD31-4B8C-83A1-F6EECF244321}">
                <p14:modId xmlns:p14="http://schemas.microsoft.com/office/powerpoint/2010/main" val="4155880226"/>
              </p:ext>
            </p:extLst>
          </p:nvPr>
        </p:nvGraphicFramePr>
        <p:xfrm>
          <a:off x="833887" y="1842052"/>
          <a:ext cx="10811773" cy="4882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7698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ADA25A48-3ECA-4FB6-8D24-F17796F3AA74}"/>
              </a:ext>
            </a:extLst>
          </p:cNvPr>
          <p:cNvSpPr txBox="1">
            <a:spLocks noGrp="1"/>
          </p:cNvSpPr>
          <p:nvPr>
            <p:ph idx="1"/>
          </p:nvPr>
        </p:nvSpPr>
        <p:spPr>
          <a:xfrm>
            <a:off x="1066800" y="2800419"/>
            <a:ext cx="10058400" cy="2003625"/>
          </a:xfrm>
          <a:prstGeom prst="rect">
            <a:avLst/>
          </a:prstGeom>
          <a:noFill/>
        </p:spPr>
        <p:txBody>
          <a:bodyPr wrap="square">
            <a:spAutoFit/>
          </a:bodyPr>
          <a:lstStyle/>
          <a:p>
            <a:pPr algn="ctr"/>
            <a:r>
              <a:rPr lang="en" sz="13800" b="1" dirty="0">
                <a:solidFill>
                  <a:srgbClr val="339933"/>
                </a:solidFill>
                <a:latin typeface="Times New Roman" panose="02020603050405020304" pitchFamily="18" charset="0"/>
                <a:cs typeface="Times New Roman" panose="02020603050405020304" pitchFamily="18" charset="0"/>
              </a:rPr>
              <a:t>¡Gracias!</a:t>
            </a:r>
            <a:endParaRPr lang="es-EC" sz="13800" b="1" dirty="0">
              <a:solidFill>
                <a:srgbClr val="3399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89204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B64E02C1-710A-419C-9E1B-49B47C67E1A0}"/>
              </a:ext>
            </a:extLst>
          </p:cNvPr>
          <p:cNvSpPr txBox="1"/>
          <p:nvPr/>
        </p:nvSpPr>
        <p:spPr>
          <a:xfrm>
            <a:off x="0" y="621109"/>
            <a:ext cx="12099235" cy="5000728"/>
          </a:xfrm>
          <a:prstGeom prst="rect">
            <a:avLst/>
          </a:prstGeom>
          <a:noFill/>
        </p:spPr>
        <p:txBody>
          <a:bodyPr wrap="square">
            <a:spAutoFit/>
          </a:bodyPr>
          <a:lstStyle/>
          <a:p>
            <a:pPr marL="457200" indent="-457200">
              <a:lnSpc>
                <a:spcPct val="200000"/>
              </a:lnSpc>
            </a:pPr>
            <a:r>
              <a:rPr lang="es-EC" sz="1800" dirty="0" err="1">
                <a:effectLst/>
                <a:latin typeface="Times New Roman" panose="02020603050405020304" pitchFamily="18" charset="0"/>
                <a:ea typeface="Calibri" panose="020F0502020204030204" pitchFamily="34" charset="0"/>
                <a:cs typeface="Times New Roman" panose="02020603050405020304" pitchFamily="18" charset="0"/>
              </a:rPr>
              <a:t>D’Una</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(05 de 04 de 2021). </a:t>
            </a:r>
            <a:r>
              <a:rPr lang="es-EC" sz="1800" i="1" dirty="0">
                <a:effectLst/>
                <a:latin typeface="Times New Roman" panose="02020603050405020304" pitchFamily="18" charset="0"/>
                <a:ea typeface="Calibri" panose="020F0502020204030204" pitchFamily="34" charset="0"/>
                <a:cs typeface="Times New Roman" panose="02020603050405020304" pitchFamily="18" charset="0"/>
              </a:rPr>
              <a:t>Sector del calzado continúa con pérdidas económicas por la pandemia.</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Obtenido de Periódico </a:t>
            </a:r>
            <a:r>
              <a:rPr lang="es-EC" sz="1800" dirty="0" err="1">
                <a:effectLst/>
                <a:latin typeface="Times New Roman" panose="02020603050405020304" pitchFamily="18" charset="0"/>
                <a:ea typeface="Calibri" panose="020F0502020204030204" pitchFamily="34" charset="0"/>
                <a:cs typeface="Times New Roman" panose="02020603050405020304" pitchFamily="18" charset="0"/>
              </a:rPr>
              <a:t>D’Una</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https://deunanoticias.com/2021/04/05/sector-calzado-continua-perdidas-economicas-pandemia/</a:t>
            </a:r>
          </a:p>
          <a:p>
            <a:pPr marL="457200" indent="-457200">
              <a:lnSpc>
                <a:spcPct val="200000"/>
              </a:lnSpc>
            </a:pPr>
            <a:r>
              <a:rPr lang="es-EC" sz="1800" dirty="0" err="1">
                <a:effectLst/>
                <a:latin typeface="Times New Roman" panose="02020603050405020304" pitchFamily="18" charset="0"/>
                <a:ea typeface="Calibri" panose="020F0502020204030204" pitchFamily="34" charset="0"/>
                <a:cs typeface="Times New Roman" panose="02020603050405020304" pitchFamily="18" charset="0"/>
              </a:rPr>
              <a:t>Addlink</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(01 de febrero de 2019). </a:t>
            </a:r>
            <a:r>
              <a:rPr lang="es-EC" sz="1800" i="1" dirty="0">
                <a:effectLst/>
                <a:latin typeface="Times New Roman" panose="02020603050405020304" pitchFamily="18" charset="0"/>
                <a:ea typeface="Calibri" panose="020F0502020204030204" pitchFamily="34" charset="0"/>
                <a:cs typeface="Times New Roman" panose="02020603050405020304" pitchFamily="18" charset="0"/>
              </a:rPr>
              <a:t>¿Qué es una prueba de hipótesis?</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Obtenido de Minitab: https://www.addlink.es/noticias/minitab/2852-que-es-una-prueba-de-hipotesis</a:t>
            </a:r>
          </a:p>
          <a:p>
            <a:pPr marL="457200" indent="-457200">
              <a:lnSpc>
                <a:spcPct val="200000"/>
              </a:lnSpc>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Álvarez, E., &amp; Erazo, T. (diciembre de 2021). </a:t>
            </a:r>
            <a:r>
              <a:rPr lang="es-EC" sz="1800" i="1" dirty="0">
                <a:effectLst/>
                <a:latin typeface="Times New Roman" panose="02020603050405020304" pitchFamily="18" charset="0"/>
                <a:ea typeface="Calibri" panose="020F0502020204030204" pitchFamily="34" charset="0"/>
                <a:cs typeface="Times New Roman" panose="02020603050405020304" pitchFamily="18" charset="0"/>
              </a:rPr>
              <a:t>Comercio electrónico y su impacto en los centros comerciales de Quito en pandemia de Covid-19.</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Obtenido de Revista de Investigación Científica TSE ́DE: http://tsachila.edu.ec/ojs/index.php/TSEDE/article/view/100/64</a:t>
            </a:r>
          </a:p>
          <a:p>
            <a:pPr marL="457200" indent="-457200">
              <a:lnSpc>
                <a:spcPct val="200000"/>
              </a:lnSpc>
            </a:pPr>
            <a:r>
              <a:rPr lang="es-EC" sz="1800" dirty="0" err="1">
                <a:effectLst/>
                <a:latin typeface="Times New Roman" panose="02020603050405020304" pitchFamily="18" charset="0"/>
                <a:ea typeface="Calibri" panose="020F0502020204030204" pitchFamily="34" charset="0"/>
                <a:cs typeface="Times New Roman" panose="02020603050405020304" pitchFamily="18" charset="0"/>
              </a:rPr>
              <a:t>Asbún-Bojalil</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J., Sevilla-</a:t>
            </a:r>
            <a:r>
              <a:rPr lang="es-EC" sz="1800" dirty="0" err="1">
                <a:effectLst/>
                <a:latin typeface="Times New Roman" panose="02020603050405020304" pitchFamily="18" charset="0"/>
                <a:ea typeface="Calibri" panose="020F0502020204030204" pitchFamily="34" charset="0"/>
                <a:cs typeface="Times New Roman" panose="02020603050405020304" pitchFamily="18" charset="0"/>
              </a:rPr>
              <a:t>Gonzalez</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&amp; Novoa-</a:t>
            </a:r>
            <a:r>
              <a:rPr lang="es-EC" sz="1800" dirty="0" err="1">
                <a:effectLst/>
                <a:latin typeface="Times New Roman" panose="02020603050405020304" pitchFamily="18" charset="0"/>
                <a:ea typeface="Calibri" panose="020F0502020204030204" pitchFamily="34" charset="0"/>
                <a:cs typeface="Times New Roman" panose="02020603050405020304" pitchFamily="18" charset="0"/>
              </a:rPr>
              <a:t>Heckel</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G. (2016). Responsabilidad Profesional aplicada a la Farmacovigilancia. </a:t>
            </a:r>
            <a:r>
              <a:rPr lang="es-EC" sz="1800" i="1" dirty="0">
                <a:effectLst/>
                <a:latin typeface="Times New Roman" panose="02020603050405020304" pitchFamily="18" charset="0"/>
                <a:ea typeface="Calibri" panose="020F0502020204030204" pitchFamily="34" charset="0"/>
                <a:cs typeface="Times New Roman" panose="02020603050405020304" pitchFamily="18" charset="0"/>
              </a:rPr>
              <a:t>Acta </a:t>
            </a:r>
            <a:r>
              <a:rPr lang="es-EC" sz="1800" i="1" dirty="0" err="1">
                <a:effectLst/>
                <a:latin typeface="Times New Roman" panose="02020603050405020304" pitchFamily="18" charset="0"/>
                <a:ea typeface="Calibri" panose="020F0502020204030204" pitchFamily="34" charset="0"/>
                <a:cs typeface="Times New Roman" panose="02020603050405020304" pitchFamily="18" charset="0"/>
              </a:rPr>
              <a:t>Bioethica</a:t>
            </a:r>
            <a:r>
              <a:rPr lang="es-EC" sz="1800" i="1" dirty="0">
                <a:effectLst/>
                <a:latin typeface="Times New Roman" panose="02020603050405020304" pitchFamily="18" charset="0"/>
                <a:ea typeface="Calibri" panose="020F0502020204030204" pitchFamily="34" charset="0"/>
                <a:cs typeface="Times New Roman" panose="02020603050405020304" pitchFamily="18" charset="0"/>
              </a:rPr>
              <a:t>, II</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097503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62B1C8D0-7137-4DE5-AE26-0B65DC40DD47}"/>
              </a:ext>
            </a:extLst>
          </p:cNvPr>
          <p:cNvSpPr txBox="1"/>
          <p:nvPr/>
        </p:nvSpPr>
        <p:spPr>
          <a:xfrm>
            <a:off x="0" y="651637"/>
            <a:ext cx="12192000" cy="5554726"/>
          </a:xfrm>
          <a:prstGeom prst="rect">
            <a:avLst/>
          </a:prstGeom>
          <a:noFill/>
        </p:spPr>
        <p:txBody>
          <a:bodyPr wrap="square">
            <a:spAutoFit/>
          </a:bodyPr>
          <a:lstStyle/>
          <a:p>
            <a:pPr marL="457200" indent="-457200">
              <a:lnSpc>
                <a:spcPct val="200000"/>
              </a:lnSpc>
            </a:pPr>
            <a:r>
              <a:rPr lang="es-EC" sz="1800" dirty="0" err="1">
                <a:effectLst/>
                <a:latin typeface="Times New Roman" panose="02020603050405020304" pitchFamily="18" charset="0"/>
                <a:ea typeface="Calibri" panose="020F0502020204030204" pitchFamily="34" charset="0"/>
                <a:cs typeface="Times New Roman" panose="02020603050405020304" pitchFamily="18" charset="0"/>
              </a:rPr>
              <a:t>Ayuquina</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 (2018). </a:t>
            </a:r>
            <a:r>
              <a:rPr lang="es-EC" sz="1800" i="1" dirty="0">
                <a:effectLst/>
                <a:latin typeface="Times New Roman" panose="02020603050405020304" pitchFamily="18" charset="0"/>
                <a:ea typeface="Calibri" panose="020F0502020204030204" pitchFamily="34" charset="0"/>
                <a:cs typeface="Times New Roman" panose="02020603050405020304" pitchFamily="18" charset="0"/>
              </a:rPr>
              <a:t>NIVEL DE IMPACTO ACTUAL DE LAS PROMOCIONES INTERNAS DE LOS PRINCIPALES CENTROS COMERCIALES DE QUITO EN LA DECISIÓN DE COMPRA DEL CONSUMIDOR.</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Obtenido de Repositorio ESPE: http://repositorio.espe.edu.ec/bitstream/21000/15529/1/T-ESPE-040602.pdf</a:t>
            </a:r>
          </a:p>
          <a:p>
            <a:pPr marL="457200" indent="-457200">
              <a:lnSpc>
                <a:spcPct val="200000"/>
              </a:lnSpc>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Barragán, N., &amp; Torres, E. (2018). </a:t>
            </a:r>
            <a:r>
              <a:rPr lang="es-EC" sz="1800" i="1" dirty="0">
                <a:effectLst/>
                <a:latin typeface="Times New Roman" panose="02020603050405020304" pitchFamily="18" charset="0"/>
                <a:ea typeface="Calibri" panose="020F0502020204030204" pitchFamily="34" charset="0"/>
                <a:cs typeface="Times New Roman" panose="02020603050405020304" pitchFamily="18" charset="0"/>
              </a:rPr>
              <a:t>Marketing Olfativo y su Influencia en el Comportamiento del Consumidor en Tiendas de Ropa del DMQ.</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s-EC" sz="1800" dirty="0" err="1">
                <a:effectLst/>
                <a:latin typeface="Times New Roman" panose="02020603050405020304" pitchFamily="18" charset="0"/>
                <a:ea typeface="Calibri" panose="020F0502020204030204" pitchFamily="34" charset="0"/>
                <a:cs typeface="Times New Roman" panose="02020603050405020304" pitchFamily="18" charset="0"/>
              </a:rPr>
              <a:t>Sangolqui</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457200" indent="-457200">
              <a:lnSpc>
                <a:spcPct val="200000"/>
              </a:lnSpc>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Bernal, C. (2010). </a:t>
            </a:r>
            <a:r>
              <a:rPr lang="es-EC" sz="1800" i="1" dirty="0">
                <a:effectLst/>
                <a:latin typeface="Times New Roman" panose="02020603050405020304" pitchFamily="18" charset="0"/>
                <a:ea typeface="Calibri" panose="020F0502020204030204" pitchFamily="34" charset="0"/>
                <a:cs typeface="Times New Roman" panose="02020603050405020304" pitchFamily="18" charset="0"/>
              </a:rPr>
              <a:t>Metodología de la investigación</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(Tercera ed.). Bogotá, Colombia: Pearson Educación.</a:t>
            </a:r>
          </a:p>
          <a:p>
            <a:pPr marL="457200" indent="-457200">
              <a:lnSpc>
                <a:spcPct val="200000"/>
              </a:lnSpc>
            </a:pPr>
            <a:r>
              <a:rPr lang="es-EC" sz="1800" dirty="0" err="1">
                <a:effectLst/>
                <a:latin typeface="Times New Roman" panose="02020603050405020304" pitchFamily="18" charset="0"/>
                <a:ea typeface="Calibri" panose="020F0502020204030204" pitchFamily="34" charset="0"/>
                <a:cs typeface="Times New Roman" panose="02020603050405020304" pitchFamily="18" charset="0"/>
              </a:rPr>
              <a:t>Bonadeo</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M. J. (2005). </a:t>
            </a:r>
            <a:r>
              <a:rPr lang="es-EC" sz="1800" i="1" dirty="0" err="1">
                <a:effectLst/>
                <a:latin typeface="Times New Roman" panose="02020603050405020304" pitchFamily="18" charset="0"/>
                <a:ea typeface="Calibri" panose="020F0502020204030204" pitchFamily="34" charset="0"/>
                <a:cs typeface="Times New Roman" panose="02020603050405020304" pitchFamily="18" charset="0"/>
              </a:rPr>
              <a:t>Odotipo</a:t>
            </a:r>
            <a:r>
              <a:rPr lang="es-EC" sz="1800" i="1" dirty="0">
                <a:effectLst/>
                <a:latin typeface="Times New Roman" panose="02020603050405020304" pitchFamily="18" charset="0"/>
                <a:ea typeface="Calibri" panose="020F0502020204030204" pitchFamily="34" charset="0"/>
                <a:cs typeface="Times New Roman" panose="02020603050405020304" pitchFamily="18" charset="0"/>
              </a:rPr>
              <a:t>: historia natural del olfato y su función en la identidad de marca.</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Universidad Austral. Facultad de Comunicación.</a:t>
            </a:r>
          </a:p>
          <a:p>
            <a:pPr marL="457200" indent="-457200">
              <a:lnSpc>
                <a:spcPct val="200000"/>
              </a:lnSpc>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Cajal, A. (25 de agosto de 2020). </a:t>
            </a:r>
            <a:r>
              <a:rPr lang="es-EC" sz="1800" i="1" dirty="0">
                <a:effectLst/>
                <a:latin typeface="Times New Roman" panose="02020603050405020304" pitchFamily="18" charset="0"/>
                <a:ea typeface="Calibri" panose="020F0502020204030204" pitchFamily="34" charset="0"/>
                <a:cs typeface="Times New Roman" panose="02020603050405020304" pitchFamily="18" charset="0"/>
              </a:rPr>
              <a:t>Investigación de campo: características, diseño, técnicas, ejemplos</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Obtenido de </a:t>
            </a:r>
            <a:r>
              <a:rPr lang="es-EC" sz="1800" dirty="0" err="1">
                <a:effectLst/>
                <a:latin typeface="Times New Roman" panose="02020603050405020304" pitchFamily="18" charset="0"/>
                <a:ea typeface="Calibri" panose="020F0502020204030204" pitchFamily="34" charset="0"/>
                <a:cs typeface="Times New Roman" panose="02020603050405020304" pitchFamily="18" charset="0"/>
              </a:rPr>
              <a:t>lifeder</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https://www.lifeder.com/investigacion-de-campo/</a:t>
            </a:r>
          </a:p>
        </p:txBody>
      </p:sp>
    </p:spTree>
    <p:extLst>
      <p:ext uri="{BB962C8B-B14F-4D97-AF65-F5344CB8AC3E}">
        <p14:creationId xmlns:p14="http://schemas.microsoft.com/office/powerpoint/2010/main" val="1765581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9557446-BB3C-43A0-94B4-01B05644A903}"/>
              </a:ext>
            </a:extLst>
          </p:cNvPr>
          <p:cNvSpPr txBox="1"/>
          <p:nvPr/>
        </p:nvSpPr>
        <p:spPr>
          <a:xfrm>
            <a:off x="53009" y="171368"/>
            <a:ext cx="11966713" cy="5932650"/>
          </a:xfrm>
          <a:prstGeom prst="rect">
            <a:avLst/>
          </a:prstGeom>
          <a:noFill/>
        </p:spPr>
        <p:txBody>
          <a:bodyPr wrap="square">
            <a:spAutoFit/>
          </a:bodyPr>
          <a:lstStyle/>
          <a:p>
            <a:pPr marL="457200" indent="-457200">
              <a:lnSpc>
                <a:spcPct val="200000"/>
              </a:lnSpc>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CEPAL. (julio de 2020). </a:t>
            </a:r>
            <a:r>
              <a:rPr lang="es-EC" sz="1600" i="1" dirty="0">
                <a:effectLst/>
                <a:latin typeface="Times New Roman" panose="02020603050405020304" pitchFamily="18" charset="0"/>
                <a:ea typeface="Calibri" panose="020F0502020204030204" pitchFamily="34" charset="0"/>
                <a:cs typeface="Times New Roman" panose="02020603050405020304" pitchFamily="18" charset="0"/>
              </a:rPr>
              <a:t>Contracción de la actividad económica de la región se profundiza a causa de la pandemia: caerá -9,1% en 2020.</a:t>
            </a: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Obtenido de Naciones Unidas CEPAL: https://www.cepal.org/es/comunicados/contraccion-la-actividad-economica-la-region-se-profundiza-causa-la-pandemia-caera-91</a:t>
            </a:r>
          </a:p>
          <a:p>
            <a:pPr marL="457200" indent="-457200">
              <a:lnSpc>
                <a:spcPct val="200000"/>
              </a:lnSpc>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Corona, G. (2012). </a:t>
            </a:r>
            <a:r>
              <a:rPr lang="es-EC" sz="1600" i="1" dirty="0">
                <a:effectLst/>
                <a:latin typeface="Times New Roman" panose="02020603050405020304" pitchFamily="18" charset="0"/>
                <a:ea typeface="Calibri" panose="020F0502020204030204" pitchFamily="34" charset="0"/>
                <a:cs typeface="Times New Roman" panose="02020603050405020304" pitchFamily="18" charset="0"/>
              </a:rPr>
              <a:t>Comportamiento del consumidor.</a:t>
            </a: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Tlalnepantla de Baz: Red Tercer Milenio.</a:t>
            </a:r>
          </a:p>
          <a:p>
            <a:pPr marL="457200" indent="-457200">
              <a:lnSpc>
                <a:spcPct val="200000"/>
              </a:lnSpc>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Corzo, A. (2015). </a:t>
            </a:r>
            <a:r>
              <a:rPr lang="es-EC" sz="1600" i="1" dirty="0">
                <a:effectLst/>
                <a:latin typeface="Times New Roman" panose="02020603050405020304" pitchFamily="18" charset="0"/>
                <a:ea typeface="Calibri" panose="020F0502020204030204" pitchFamily="34" charset="0"/>
                <a:cs typeface="Times New Roman" panose="02020603050405020304" pitchFamily="18" charset="0"/>
              </a:rPr>
              <a:t>Comportamiento del consumidor frente a las diferentes técnicas de </a:t>
            </a:r>
            <a:r>
              <a:rPr lang="es-EC" sz="1600" i="1" dirty="0" err="1">
                <a:effectLst/>
                <a:latin typeface="Times New Roman" panose="02020603050405020304" pitchFamily="18" charset="0"/>
                <a:ea typeface="Calibri" panose="020F0502020204030204" pitchFamily="34" charset="0"/>
                <a:cs typeface="Times New Roman" panose="02020603050405020304" pitchFamily="18" charset="0"/>
              </a:rPr>
              <a:t>merchandising</a:t>
            </a:r>
            <a:r>
              <a:rPr lang="es-EC" sz="1600" i="1" dirty="0">
                <a:effectLst/>
                <a:latin typeface="Times New Roman" panose="02020603050405020304" pitchFamily="18" charset="0"/>
                <a:ea typeface="Calibri" panose="020F0502020204030204" pitchFamily="34" charset="0"/>
                <a:cs typeface="Times New Roman" panose="02020603050405020304" pitchFamily="18" charset="0"/>
              </a:rPr>
              <a:t> aplicadas en los centros comerciales del Distrito Metropolitano de Quito. [Tesis previo a la obtención del título de ingeniero en mercadotecnia].</a:t>
            </a: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Obtenido de Repositorio de la Universidad de las Fuerzas Armadas ESPE: http://repositorio.espe.edu.ec/bitstream/21000/10841/1/T-ESPE-049002.pdf</a:t>
            </a:r>
          </a:p>
          <a:p>
            <a:pPr marL="457200" indent="-457200">
              <a:lnSpc>
                <a:spcPct val="200000"/>
              </a:lnSpc>
            </a:pPr>
            <a:r>
              <a:rPr lang="es-EC" sz="1600" dirty="0" err="1">
                <a:effectLst/>
                <a:latin typeface="Times New Roman" panose="02020603050405020304" pitchFamily="18" charset="0"/>
                <a:ea typeface="Calibri" panose="020F0502020204030204" pitchFamily="34" charset="0"/>
                <a:cs typeface="Times New Roman" panose="02020603050405020304" pitchFamily="18" charset="0"/>
              </a:rPr>
              <a:t>Denove</a:t>
            </a: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C., &amp; </a:t>
            </a:r>
            <a:r>
              <a:rPr lang="es-EC" sz="1600" dirty="0" err="1">
                <a:effectLst/>
                <a:latin typeface="Times New Roman" panose="02020603050405020304" pitchFamily="18" charset="0"/>
                <a:ea typeface="Calibri" panose="020F0502020204030204" pitchFamily="34" charset="0"/>
                <a:cs typeface="Times New Roman" panose="02020603050405020304" pitchFamily="18" charset="0"/>
              </a:rPr>
              <a:t>Power</a:t>
            </a: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J. (2006). </a:t>
            </a:r>
            <a:r>
              <a:rPr lang="es-EC" sz="1600" i="1" dirty="0">
                <a:effectLst/>
                <a:latin typeface="Times New Roman" panose="02020603050405020304" pitchFamily="18" charset="0"/>
                <a:ea typeface="Calibri" panose="020F0502020204030204" pitchFamily="34" charset="0"/>
                <a:cs typeface="Times New Roman" panose="02020603050405020304" pitchFamily="18" charset="0"/>
              </a:rPr>
              <a:t>La satisfacción del cliente.</a:t>
            </a: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California: Portfolio.</a:t>
            </a:r>
          </a:p>
          <a:p>
            <a:pPr marL="457200" indent="-457200">
              <a:lnSpc>
                <a:spcPct val="200000"/>
              </a:lnSpc>
            </a:pPr>
            <a:r>
              <a:rPr lang="es-EC" sz="1600" dirty="0" err="1">
                <a:effectLst/>
                <a:latin typeface="Times New Roman" panose="02020603050405020304" pitchFamily="18" charset="0"/>
                <a:ea typeface="Calibri" panose="020F0502020204030204" pitchFamily="34" charset="0"/>
                <a:cs typeface="Times New Roman" panose="02020603050405020304" pitchFamily="18" charset="0"/>
              </a:rPr>
              <a:t>Diéz</a:t>
            </a: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C. M. (2013). </a:t>
            </a:r>
            <a:r>
              <a:rPr lang="es-EC" sz="1600" i="1" dirty="0">
                <a:effectLst/>
                <a:latin typeface="Times New Roman" panose="02020603050405020304" pitchFamily="18" charset="0"/>
                <a:ea typeface="Calibri" panose="020F0502020204030204" pitchFamily="34" charset="0"/>
                <a:cs typeface="Times New Roman" panose="02020603050405020304" pitchFamily="18" charset="0"/>
              </a:rPr>
              <a:t>¿QUÉ OLOR TIENES EN MENTE?</a:t>
            </a: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Recuperado el 04 de 2021, de Repositorio Universidad de León: https://buleria.unileon.es/bitstream/handle/10612/2828/071440718G_GADE_julio13.pdf?sequence</a:t>
            </a:r>
          </a:p>
          <a:p>
            <a:pPr marL="457200" indent="-457200">
              <a:lnSpc>
                <a:spcPct val="200000"/>
              </a:lnSpc>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Durán, S. B., &amp; Rubio , S. M. (2017). La influencia del marketing olfativo en la </a:t>
            </a:r>
            <a:r>
              <a:rPr lang="es-EC" sz="1600" dirty="0" err="1">
                <a:effectLst/>
                <a:latin typeface="Times New Roman" panose="02020603050405020304" pitchFamily="18" charset="0"/>
                <a:ea typeface="Calibri" panose="020F0502020204030204" pitchFamily="34" charset="0"/>
                <a:cs typeface="Times New Roman" panose="02020603050405020304" pitchFamily="18" charset="0"/>
              </a:rPr>
              <a:t>desicion</a:t>
            </a: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de compra en las </a:t>
            </a:r>
            <a:r>
              <a:rPr lang="es-EC" sz="1600" dirty="0" err="1">
                <a:effectLst/>
                <a:latin typeface="Times New Roman" panose="02020603050405020304" pitchFamily="18" charset="0"/>
                <a:ea typeface="Calibri" panose="020F0502020204030204" pitchFamily="34" charset="0"/>
                <a:cs typeface="Times New Roman" panose="02020603050405020304" pitchFamily="18" charset="0"/>
              </a:rPr>
              <a:t>ttiendas</a:t>
            </a: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de ropa deportiva en los principales centros comerciales del DMQ.</a:t>
            </a:r>
          </a:p>
        </p:txBody>
      </p:sp>
    </p:spTree>
    <p:extLst>
      <p:ext uri="{BB962C8B-B14F-4D97-AF65-F5344CB8AC3E}">
        <p14:creationId xmlns:p14="http://schemas.microsoft.com/office/powerpoint/2010/main" val="39772518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7E4DD7F-A7BA-4964-93E8-056FA74CD98D}"/>
              </a:ext>
            </a:extLst>
          </p:cNvPr>
          <p:cNvSpPr txBox="1"/>
          <p:nvPr/>
        </p:nvSpPr>
        <p:spPr>
          <a:xfrm>
            <a:off x="0" y="221235"/>
            <a:ext cx="12192000" cy="5926622"/>
          </a:xfrm>
          <a:prstGeom prst="rect">
            <a:avLst/>
          </a:prstGeom>
          <a:noFill/>
        </p:spPr>
        <p:txBody>
          <a:bodyPr wrap="square">
            <a:spAutoFit/>
          </a:bodyPr>
          <a:lstStyle/>
          <a:p>
            <a:pPr marL="457200" indent="-457200">
              <a:lnSpc>
                <a:spcPct val="200000"/>
              </a:lnSpc>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El Heraldo. (2021). </a:t>
            </a:r>
            <a:r>
              <a:rPr lang="es-EC" sz="1600" i="1" dirty="0">
                <a:effectLst/>
                <a:latin typeface="Times New Roman" panose="02020603050405020304" pitchFamily="18" charset="0"/>
                <a:ea typeface="Calibri" panose="020F0502020204030204" pitchFamily="34" charset="0"/>
                <a:cs typeface="Times New Roman" panose="02020603050405020304" pitchFamily="18" charset="0"/>
              </a:rPr>
              <a:t>Calzado, industria dispuesta a progresar</a:t>
            </a: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Obtenido de El Heraldo digital : https://www.elheraldo.com.ec/calzado-industria-dispuesta-a-progresar/#:~:text=El%202020%20para%20el%20sector,los%20problemas%20mediante%20varias%20actividades.</a:t>
            </a:r>
          </a:p>
          <a:p>
            <a:pPr marL="457200" indent="-457200">
              <a:lnSpc>
                <a:spcPct val="200000"/>
              </a:lnSpc>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García, I. G., &amp; Bautista, J. S. (2013). </a:t>
            </a:r>
            <a:r>
              <a:rPr lang="es-EC" sz="1600" i="1" dirty="0">
                <a:effectLst/>
                <a:latin typeface="Times New Roman" panose="02020603050405020304" pitchFamily="18" charset="0"/>
                <a:ea typeface="Calibri" panose="020F0502020204030204" pitchFamily="34" charset="0"/>
                <a:cs typeface="Times New Roman" panose="02020603050405020304" pitchFamily="18" charset="0"/>
              </a:rPr>
              <a:t>Psicología: historia, teoría y procesos básicos.</a:t>
            </a: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México: El Manual Moderno.</a:t>
            </a:r>
          </a:p>
          <a:p>
            <a:pPr marL="457200" indent="-457200">
              <a:lnSpc>
                <a:spcPct val="200000"/>
              </a:lnSpc>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Gómez, M. (2016). </a:t>
            </a:r>
            <a:r>
              <a:rPr lang="es-EC" sz="1600" i="1" dirty="0" err="1">
                <a:effectLst/>
                <a:latin typeface="Times New Roman" panose="02020603050405020304" pitchFamily="18" charset="0"/>
                <a:ea typeface="Calibri" panose="020F0502020204030204" pitchFamily="34" charset="0"/>
                <a:cs typeface="Times New Roman" panose="02020603050405020304" pitchFamily="18" charset="0"/>
              </a:rPr>
              <a:t>Teorias</a:t>
            </a:r>
            <a:r>
              <a:rPr lang="es-EC" sz="1600" i="1" dirty="0">
                <a:effectLst/>
                <a:latin typeface="Times New Roman" panose="02020603050405020304" pitchFamily="18" charset="0"/>
                <a:ea typeface="Calibri" panose="020F0502020204030204" pitchFamily="34" charset="0"/>
                <a:cs typeface="Times New Roman" panose="02020603050405020304" pitchFamily="18" charset="0"/>
              </a:rPr>
              <a:t> del comportamiento del consumidor.</a:t>
            </a: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Obtenido de Comportamiento del consumidor: http://gomez-comportamiento-del-consumidor.blogspot.com/</a:t>
            </a:r>
          </a:p>
          <a:p>
            <a:pPr marL="457200" indent="-457200">
              <a:lnSpc>
                <a:spcPct val="200000"/>
              </a:lnSpc>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González, E., Ossa, J., Pamplona, J., &amp; Rebelo, L. (2005). Los conceptos de bienestar y satisfacción. Una revisión de tema. </a:t>
            </a:r>
            <a:r>
              <a:rPr lang="es-EC" sz="1600" i="1" dirty="0">
                <a:effectLst/>
                <a:latin typeface="Times New Roman" panose="02020603050405020304" pitchFamily="18" charset="0"/>
                <a:ea typeface="Calibri" panose="020F0502020204030204" pitchFamily="34" charset="0"/>
                <a:cs typeface="Times New Roman" panose="02020603050405020304" pitchFamily="18" charset="0"/>
              </a:rPr>
              <a:t>Guillermo de Ockham</a:t>
            </a: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27-59.</a:t>
            </a:r>
          </a:p>
          <a:p>
            <a:pPr marL="457200" indent="-457200">
              <a:lnSpc>
                <a:spcPct val="200000"/>
              </a:lnSpc>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Hernández, S., </a:t>
            </a:r>
            <a:r>
              <a:rPr lang="es-EC" sz="1600" dirty="0" err="1">
                <a:effectLst/>
                <a:latin typeface="Times New Roman" panose="02020603050405020304" pitchFamily="18" charset="0"/>
                <a:ea typeface="Calibri" panose="020F0502020204030204" pitchFamily="34" charset="0"/>
                <a:cs typeface="Times New Roman" panose="02020603050405020304" pitchFamily="18" charset="0"/>
              </a:rPr>
              <a:t>Fernandez</a:t>
            </a: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C., &amp; Baptista, L. (2010). </a:t>
            </a:r>
            <a:r>
              <a:rPr lang="es-EC" sz="1600" i="1" dirty="0">
                <a:effectLst/>
                <a:latin typeface="Times New Roman" panose="02020603050405020304" pitchFamily="18" charset="0"/>
                <a:ea typeface="Calibri" panose="020F0502020204030204" pitchFamily="34" charset="0"/>
                <a:cs typeface="Times New Roman" panose="02020603050405020304" pitchFamily="18" charset="0"/>
              </a:rPr>
              <a:t>Metodología de la investigación.</a:t>
            </a: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México: McGraw Hill.</a:t>
            </a:r>
          </a:p>
          <a:p>
            <a:pPr marL="457200" indent="-457200">
              <a:lnSpc>
                <a:spcPct val="200000"/>
              </a:lnSpc>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Herrmann,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Zidansek</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M., &amp;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Spangerberg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E. (2013). The Power of Simplicity: Processing Fluency and the Effects of Olfactory Cues on Retail Sales. </a:t>
            </a:r>
            <a:r>
              <a:rPr lang="es-EC" sz="1600" i="1" dirty="0">
                <a:effectLst/>
                <a:latin typeface="Times New Roman" panose="02020603050405020304" pitchFamily="18" charset="0"/>
                <a:ea typeface="Calibri" panose="020F0502020204030204" pitchFamily="34" charset="0"/>
                <a:cs typeface="Times New Roman" panose="02020603050405020304" pitchFamily="18" charset="0"/>
              </a:rPr>
              <a:t>Elsevier</a:t>
            </a: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43.</a:t>
            </a:r>
          </a:p>
          <a:p>
            <a:pPr marL="457200" indent="-457200">
              <a:lnSpc>
                <a:spcPct val="200000"/>
              </a:lnSpc>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Huapaya, A., &amp; Salazar, A. (2019). </a:t>
            </a:r>
            <a:r>
              <a:rPr lang="es-EC" sz="1600" i="1" dirty="0">
                <a:effectLst/>
                <a:latin typeface="Times New Roman" panose="02020603050405020304" pitchFamily="18" charset="0"/>
                <a:ea typeface="Calibri" panose="020F0502020204030204" pitchFamily="34" charset="0"/>
                <a:cs typeface="Times New Roman" panose="02020603050405020304" pitchFamily="18" charset="0"/>
              </a:rPr>
              <a:t>Aplicación del marketing olfativo y su impacto en los </a:t>
            </a:r>
            <a:r>
              <a:rPr lang="es-EC" sz="1600" i="1" dirty="0" err="1">
                <a:effectLst/>
                <a:latin typeface="Times New Roman" panose="02020603050405020304" pitchFamily="18" charset="0"/>
                <a:ea typeface="Calibri" panose="020F0502020204030204" pitchFamily="34" charset="0"/>
                <a:cs typeface="Times New Roman" panose="02020603050405020304" pitchFamily="18" charset="0"/>
              </a:rPr>
              <a:t>retails</a:t>
            </a:r>
            <a:r>
              <a:rPr lang="es-EC" sz="1600" i="1" dirty="0">
                <a:effectLst/>
                <a:latin typeface="Times New Roman" panose="02020603050405020304" pitchFamily="18" charset="0"/>
                <a:ea typeface="Calibri" panose="020F0502020204030204" pitchFamily="34" charset="0"/>
                <a:cs typeface="Times New Roman" panose="02020603050405020304" pitchFamily="18" charset="0"/>
              </a:rPr>
              <a:t> de Lima Metropolitana.</a:t>
            </a: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Universidad San </a:t>
            </a:r>
            <a:r>
              <a:rPr lang="es-EC" sz="1600" dirty="0" err="1">
                <a:effectLst/>
                <a:latin typeface="Times New Roman" panose="02020603050405020304" pitchFamily="18" charset="0"/>
                <a:ea typeface="Calibri" panose="020F0502020204030204" pitchFamily="34" charset="0"/>
                <a:cs typeface="Times New Roman" panose="02020603050405020304" pitchFamily="18" charset="0"/>
              </a:rPr>
              <a:t>Ignacion</a:t>
            </a: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de Loyola, Lima.</a:t>
            </a:r>
          </a:p>
        </p:txBody>
      </p:sp>
    </p:spTree>
    <p:extLst>
      <p:ext uri="{BB962C8B-B14F-4D97-AF65-F5344CB8AC3E}">
        <p14:creationId xmlns:p14="http://schemas.microsoft.com/office/powerpoint/2010/main" val="3560854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CB3F8D4-610A-4937-9FCA-DB2B86D1D9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294783"/>
          </a:xfrm>
          <a:prstGeom prst="rect">
            <a:avLst/>
          </a:prstGeom>
        </p:spPr>
      </p:pic>
    </p:spTree>
    <p:extLst>
      <p:ext uri="{BB962C8B-B14F-4D97-AF65-F5344CB8AC3E}">
        <p14:creationId xmlns:p14="http://schemas.microsoft.com/office/powerpoint/2010/main" val="1325493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FB6F3BB-E829-44D6-8E67-7EA4A146DE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268278"/>
          </a:xfrm>
          <a:prstGeom prst="rect">
            <a:avLst/>
          </a:prstGeom>
        </p:spPr>
      </p:pic>
    </p:spTree>
    <p:extLst>
      <p:ext uri="{BB962C8B-B14F-4D97-AF65-F5344CB8AC3E}">
        <p14:creationId xmlns:p14="http://schemas.microsoft.com/office/powerpoint/2010/main" val="139332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1ADE864-4578-4582-A3FE-1D1D610C60C5}"/>
              </a:ext>
            </a:extLst>
          </p:cNvPr>
          <p:cNvSpPr txBox="1">
            <a:spLocks/>
          </p:cNvSpPr>
          <p:nvPr/>
        </p:nvSpPr>
        <p:spPr>
          <a:xfrm>
            <a:off x="1097280" y="180587"/>
            <a:ext cx="10058400" cy="707309"/>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dirty="0">
                <a:latin typeface="Times New Roman" panose="02020603050405020304" pitchFamily="18" charset="0"/>
                <a:cs typeface="Times New Roman" panose="02020603050405020304" pitchFamily="18" charset="0"/>
              </a:rPr>
              <a:t>Capítulo I: Marco Referencial</a:t>
            </a:r>
            <a:endParaRPr lang="es-EC" dirty="0">
              <a:latin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9BA8E138-0913-42D5-A424-2635A9C92BC7}"/>
              </a:ext>
            </a:extLst>
          </p:cNvPr>
          <p:cNvPicPr>
            <a:picLocks noChangeAspect="1"/>
          </p:cNvPicPr>
          <p:nvPr/>
        </p:nvPicPr>
        <p:blipFill rotWithShape="1">
          <a:blip r:embed="rId2">
            <a:extLst>
              <a:ext uri="{28A0092B-C50C-407E-A947-70E740481C1C}">
                <a14:useLocalDpi xmlns:a14="http://schemas.microsoft.com/office/drawing/2010/main" val="0"/>
              </a:ext>
            </a:extLst>
          </a:blip>
          <a:srcRect t="21642" b="10531"/>
          <a:stretch/>
        </p:blipFill>
        <p:spPr>
          <a:xfrm>
            <a:off x="0" y="1484242"/>
            <a:ext cx="12192000" cy="4651515"/>
          </a:xfrm>
          <a:prstGeom prst="rect">
            <a:avLst/>
          </a:prstGeom>
        </p:spPr>
      </p:pic>
    </p:spTree>
    <p:extLst>
      <p:ext uri="{BB962C8B-B14F-4D97-AF65-F5344CB8AC3E}">
        <p14:creationId xmlns:p14="http://schemas.microsoft.com/office/powerpoint/2010/main" val="3676435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a:extLst>
              <a:ext uri="{FF2B5EF4-FFF2-40B4-BE49-F238E27FC236}">
                <a16:creationId xmlns:a16="http://schemas.microsoft.com/office/drawing/2014/main" id="{75A10AF6-B738-43C1-88ED-F7F7A7507236}"/>
              </a:ext>
            </a:extLst>
          </p:cNvPr>
          <p:cNvSpPr txBox="1">
            <a:spLocks/>
          </p:cNvSpPr>
          <p:nvPr/>
        </p:nvSpPr>
        <p:spPr>
          <a:xfrm>
            <a:off x="1097280" y="180587"/>
            <a:ext cx="10058400" cy="707309"/>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dirty="0">
                <a:latin typeface="Times New Roman" panose="02020603050405020304" pitchFamily="18" charset="0"/>
                <a:cs typeface="Times New Roman" panose="02020603050405020304" pitchFamily="18" charset="0"/>
              </a:rPr>
              <a:t>Capítulo I: Marco Referencial</a:t>
            </a:r>
            <a:endParaRPr lang="es-EC"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12664CB3-7AA5-4E85-BEA2-20B5979DC16E}"/>
              </a:ext>
            </a:extLst>
          </p:cNvPr>
          <p:cNvPicPr>
            <a:picLocks noChangeAspect="1"/>
          </p:cNvPicPr>
          <p:nvPr/>
        </p:nvPicPr>
        <p:blipFill rotWithShape="1">
          <a:blip r:embed="rId2">
            <a:extLst>
              <a:ext uri="{28A0092B-C50C-407E-A947-70E740481C1C}">
                <a14:useLocalDpi xmlns:a14="http://schemas.microsoft.com/office/drawing/2010/main" val="0"/>
              </a:ext>
            </a:extLst>
          </a:blip>
          <a:srcRect t="15542" b="16892"/>
          <a:stretch/>
        </p:blipFill>
        <p:spPr>
          <a:xfrm>
            <a:off x="806547" y="1378635"/>
            <a:ext cx="10578906" cy="4332848"/>
          </a:xfrm>
          <a:prstGeom prst="rect">
            <a:avLst/>
          </a:prstGeom>
        </p:spPr>
      </p:pic>
    </p:spTree>
    <p:extLst>
      <p:ext uri="{BB962C8B-B14F-4D97-AF65-F5344CB8AC3E}">
        <p14:creationId xmlns:p14="http://schemas.microsoft.com/office/powerpoint/2010/main" val="3193009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74AFC4-82E6-4F40-A79D-6863CF730426}"/>
              </a:ext>
            </a:extLst>
          </p:cNvPr>
          <p:cNvPicPr>
            <a:picLocks noChangeAspect="1"/>
          </p:cNvPicPr>
          <p:nvPr/>
        </p:nvPicPr>
        <p:blipFill rotWithShape="1">
          <a:blip r:embed="rId2">
            <a:extLst>
              <a:ext uri="{28A0092B-C50C-407E-A947-70E740481C1C}">
                <a14:useLocalDpi xmlns:a14="http://schemas.microsoft.com/office/drawing/2010/main" val="0"/>
              </a:ext>
            </a:extLst>
          </a:blip>
          <a:srcRect t="14154" b="8923"/>
          <a:stretch/>
        </p:blipFill>
        <p:spPr>
          <a:xfrm>
            <a:off x="0" y="970670"/>
            <a:ext cx="12192000" cy="5275385"/>
          </a:xfrm>
          <a:prstGeom prst="rect">
            <a:avLst/>
          </a:prstGeom>
        </p:spPr>
      </p:pic>
      <p:sp>
        <p:nvSpPr>
          <p:cNvPr id="4" name="Título 3">
            <a:extLst>
              <a:ext uri="{FF2B5EF4-FFF2-40B4-BE49-F238E27FC236}">
                <a16:creationId xmlns:a16="http://schemas.microsoft.com/office/drawing/2014/main" id="{EE61B18C-CBB0-4E12-8EC0-6DC6A87335C6}"/>
              </a:ext>
            </a:extLst>
          </p:cNvPr>
          <p:cNvSpPr txBox="1">
            <a:spLocks/>
          </p:cNvSpPr>
          <p:nvPr/>
        </p:nvSpPr>
        <p:spPr>
          <a:xfrm>
            <a:off x="1097280" y="180587"/>
            <a:ext cx="10058400" cy="707309"/>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dirty="0">
                <a:latin typeface="Times New Roman" panose="02020603050405020304" pitchFamily="18" charset="0"/>
                <a:cs typeface="Times New Roman" panose="02020603050405020304" pitchFamily="18" charset="0"/>
              </a:rPr>
              <a:t>Capítulo I: Marco Referencial</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1614188"/>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318</TotalTime>
  <Words>2962</Words>
  <Application>Microsoft Office PowerPoint</Application>
  <PresentationFormat>Panorámica</PresentationFormat>
  <Paragraphs>211</Paragraphs>
  <Slides>45</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45</vt:i4>
      </vt:variant>
    </vt:vector>
  </HeadingPairs>
  <TitlesOfParts>
    <vt:vector size="52" baseType="lpstr">
      <vt:lpstr>Arial</vt:lpstr>
      <vt:lpstr>Calibri</vt:lpstr>
      <vt:lpstr>Calibri Light</vt:lpstr>
      <vt:lpstr>Roboto</vt:lpstr>
      <vt:lpstr>Times New Roman</vt:lpstr>
      <vt:lpstr>Retrospección</vt:lpstr>
      <vt:lpstr>Tema de Office</vt:lpstr>
      <vt:lpstr>Presentación de PowerPoint</vt:lpstr>
      <vt:lpstr>Planteamiento del problema</vt:lpstr>
      <vt:lpstr>Objetivos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Capítulo III: Resultados</vt:lpstr>
      <vt:lpstr>Presentación de PowerPoint</vt:lpstr>
      <vt:lpstr>Presentación de PowerPoint</vt:lpstr>
      <vt:lpstr>Presentación de PowerPoint</vt:lpstr>
      <vt:lpstr>Análisis bivariado</vt:lpstr>
      <vt:lpstr>Presentación de PowerPoint</vt:lpstr>
      <vt:lpstr>Resumen de hipótesis</vt:lpstr>
      <vt:lpstr>Resumen de hipótesis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Capítulo v: Discusión</vt:lpstr>
      <vt:lpstr>Conclusiones </vt:lpstr>
      <vt:lpstr>Conclusiones</vt:lpstr>
      <vt:lpstr>Recomendaciones</vt:lpstr>
      <vt:lpstr>Futuras líneas de investigación</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dc:creator>
  <cp:lastModifiedBy>Paola Osorio</cp:lastModifiedBy>
  <cp:revision>5</cp:revision>
  <dcterms:created xsi:type="dcterms:W3CDTF">2022-02-09T03:06:59Z</dcterms:created>
  <dcterms:modified xsi:type="dcterms:W3CDTF">2022-02-16T05:27:33Z</dcterms:modified>
</cp:coreProperties>
</file>