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85" r:id="rId2"/>
    <p:sldId id="486" r:id="rId3"/>
    <p:sldId id="487" r:id="rId4"/>
    <p:sldId id="488" r:id="rId5"/>
    <p:sldId id="489" r:id="rId6"/>
    <p:sldId id="490" r:id="rId7"/>
    <p:sldId id="491" r:id="rId8"/>
    <p:sldId id="494" r:id="rId9"/>
    <p:sldId id="495" r:id="rId10"/>
    <p:sldId id="496" r:id="rId11"/>
    <p:sldId id="497" r:id="rId12"/>
    <p:sldId id="492" r:id="rId13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FF0000"/>
    <a:srgbClr val="4F81BD"/>
    <a:srgbClr val="F9EDE5"/>
    <a:srgbClr val="BFDC30"/>
    <a:srgbClr val="D9FA8E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306" autoAdjust="0"/>
  </p:normalViewPr>
  <p:slideViewPr>
    <p:cSldViewPr>
      <p:cViewPr varScale="1">
        <p:scale>
          <a:sx n="66" d="100"/>
          <a:sy n="66" d="100"/>
        </p:scale>
        <p:origin x="15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DFEB0-25C3-49A4-9855-22FE50B2EA8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</dgm:pt>
    <dgm:pt modelId="{8AC1E7BF-7779-4A9A-A5D6-FC7068E5B472}">
      <dgm:prSet phldrT="[Texto]" custT="1"/>
      <dgm:spPr/>
      <dgm:t>
        <a:bodyPr/>
        <a:lstStyle/>
        <a:p>
          <a:pPr algn="just"/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OBJETIVO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279B6-4488-4CB2-8D4C-80101C22411D}" type="parTrans" cxnId="{01FD2BC5-F939-4AAD-AF24-A64A0F6667B6}">
      <dgm:prSet/>
      <dgm:spPr/>
      <dgm:t>
        <a:bodyPr/>
        <a:lstStyle/>
        <a:p>
          <a:endParaRPr lang="es-EC"/>
        </a:p>
      </dgm:t>
    </dgm:pt>
    <dgm:pt modelId="{B9B13A22-133F-4321-BD84-ED04B5442318}" type="sibTrans" cxnId="{01FD2BC5-F939-4AAD-AF24-A64A0F6667B6}">
      <dgm:prSet/>
      <dgm:spPr/>
      <dgm:t>
        <a:bodyPr/>
        <a:lstStyle/>
        <a:p>
          <a:endParaRPr lang="es-EC"/>
        </a:p>
      </dgm:t>
    </dgm:pt>
    <dgm:pt modelId="{BD96DE1C-5E2E-41BD-8320-8921D150D8D5}">
      <dgm:prSet phldrT="[Texto]" custT="1"/>
      <dgm:spPr/>
      <dgm:t>
        <a:bodyPr/>
        <a:lstStyle/>
        <a:p>
          <a:pPr algn="just"/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ALCANCE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1B289-DFBA-4CFA-9BB2-F234C47045E5}" type="parTrans" cxnId="{9C3B0380-F542-41FF-B951-3631E328D515}">
      <dgm:prSet/>
      <dgm:spPr/>
      <dgm:t>
        <a:bodyPr/>
        <a:lstStyle/>
        <a:p>
          <a:endParaRPr lang="es-EC"/>
        </a:p>
      </dgm:t>
    </dgm:pt>
    <dgm:pt modelId="{BF2E67EB-F97E-48F7-80AF-2F937CB8EDF1}" type="sibTrans" cxnId="{9C3B0380-F542-41FF-B951-3631E328D515}">
      <dgm:prSet/>
      <dgm:spPr/>
      <dgm:t>
        <a:bodyPr/>
        <a:lstStyle/>
        <a:p>
          <a:endParaRPr lang="es-EC"/>
        </a:p>
      </dgm:t>
    </dgm:pt>
    <dgm:pt modelId="{4B3D096C-6C97-4983-8EA2-C19F8C822784}">
      <dgm:prSet phldrT="[Texto]" custT="1"/>
      <dgm:spPr/>
      <dgm:t>
        <a:bodyPr/>
        <a:lstStyle/>
        <a:p>
          <a:pPr algn="just"/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PROPUESTA – ESTRATEGIAS, PROCESOS Y PLAN DE IMPLEMENTACIÓN PARA LA ADQUISICION EN COOPERACIÓN CON EE.UU.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F5B01-0F39-4A78-9767-0EE4C55F5BCE}" type="parTrans" cxnId="{F4179D80-037B-44E6-A03A-18C26EADB6C3}">
      <dgm:prSet/>
      <dgm:spPr/>
      <dgm:t>
        <a:bodyPr/>
        <a:lstStyle/>
        <a:p>
          <a:endParaRPr lang="es-EC"/>
        </a:p>
      </dgm:t>
    </dgm:pt>
    <dgm:pt modelId="{A06DD42C-11F7-4ECE-A38F-3C0734B5C0B0}" type="sibTrans" cxnId="{F4179D80-037B-44E6-A03A-18C26EADB6C3}">
      <dgm:prSet/>
      <dgm:spPr/>
      <dgm:t>
        <a:bodyPr/>
        <a:lstStyle/>
        <a:p>
          <a:endParaRPr lang="es-EC"/>
        </a:p>
      </dgm:t>
    </dgm:pt>
    <dgm:pt modelId="{1BB74CEE-CA04-465E-9324-67907A1FD581}" type="pres">
      <dgm:prSet presAssocID="{BAFDFEB0-25C3-49A4-9855-22FE50B2EA8C}" presName="linear" presStyleCnt="0">
        <dgm:presLayoutVars>
          <dgm:dir/>
          <dgm:resizeHandles val="exact"/>
        </dgm:presLayoutVars>
      </dgm:prSet>
      <dgm:spPr/>
    </dgm:pt>
    <dgm:pt modelId="{68743AE3-47CB-4FEB-820A-4693635825CB}" type="pres">
      <dgm:prSet presAssocID="{8AC1E7BF-7779-4A9A-A5D6-FC7068E5B472}" presName="comp" presStyleCnt="0"/>
      <dgm:spPr/>
    </dgm:pt>
    <dgm:pt modelId="{22348DA7-63A0-45F9-A100-35729FD2D9F3}" type="pres">
      <dgm:prSet presAssocID="{8AC1E7BF-7779-4A9A-A5D6-FC7068E5B472}" presName="box" presStyleLbl="node1" presStyleIdx="0" presStyleCnt="3" custScaleY="18841" custLinFactNeighborY="1437"/>
      <dgm:spPr/>
      <dgm:t>
        <a:bodyPr/>
        <a:lstStyle/>
        <a:p>
          <a:endParaRPr lang="es-EC"/>
        </a:p>
      </dgm:t>
    </dgm:pt>
    <dgm:pt modelId="{36CECE6F-4368-41E4-BEEF-F8299A05A309}" type="pres">
      <dgm:prSet presAssocID="{8AC1E7BF-7779-4A9A-A5D6-FC7068E5B472}" presName="img" presStyleLbl="fgImgPlace1" presStyleIdx="0" presStyleCnt="3" custScaleX="88015" custScaleY="15601" custLinFactNeighborX="-16476" custLinFactNeighborY="11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1702F3-472A-4F0F-922C-F7B511437BAF}" type="pres">
      <dgm:prSet presAssocID="{8AC1E7BF-7779-4A9A-A5D6-FC7068E5B47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69452D-B8CE-4A12-9E4C-607B6DFFB9BC}" type="pres">
      <dgm:prSet presAssocID="{B9B13A22-133F-4321-BD84-ED04B5442318}" presName="spacer" presStyleCnt="0"/>
      <dgm:spPr/>
    </dgm:pt>
    <dgm:pt modelId="{5E0A361B-3587-415D-A31D-4CB62F4EC122}" type="pres">
      <dgm:prSet presAssocID="{BD96DE1C-5E2E-41BD-8320-8921D150D8D5}" presName="comp" presStyleCnt="0"/>
      <dgm:spPr/>
    </dgm:pt>
    <dgm:pt modelId="{CB93542E-3B39-48DF-89C1-A15F90473230}" type="pres">
      <dgm:prSet presAssocID="{BD96DE1C-5E2E-41BD-8320-8921D150D8D5}" presName="box" presStyleLbl="node1" presStyleIdx="1" presStyleCnt="3" custScaleY="16748" custLinFactNeighborY="-7134"/>
      <dgm:spPr/>
      <dgm:t>
        <a:bodyPr/>
        <a:lstStyle/>
        <a:p>
          <a:endParaRPr lang="es-EC"/>
        </a:p>
      </dgm:t>
    </dgm:pt>
    <dgm:pt modelId="{B760F049-41A8-46B4-A6CD-687BE8331BCD}" type="pres">
      <dgm:prSet presAssocID="{BD96DE1C-5E2E-41BD-8320-8921D150D8D5}" presName="img" presStyleLbl="fgImgPlace1" presStyleIdx="1" presStyleCnt="3" custScaleX="78747" custScaleY="9079" custLinFactNeighborX="-16742" custLinFactNeighborY="-7673"/>
      <dgm:spPr/>
    </dgm:pt>
    <dgm:pt modelId="{C251E565-EB4D-416C-8A49-6AE43F8C14FC}" type="pres">
      <dgm:prSet presAssocID="{BD96DE1C-5E2E-41BD-8320-8921D150D8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1D55EE-6F70-4F86-8BE5-42234C6EE50A}" type="pres">
      <dgm:prSet presAssocID="{BF2E67EB-F97E-48F7-80AF-2F937CB8EDF1}" presName="spacer" presStyleCnt="0"/>
      <dgm:spPr/>
    </dgm:pt>
    <dgm:pt modelId="{6AB825AB-CB5F-42C0-BCBD-AEA88ECCAFDA}" type="pres">
      <dgm:prSet presAssocID="{4B3D096C-6C97-4983-8EA2-C19F8C822784}" presName="comp" presStyleCnt="0"/>
      <dgm:spPr/>
    </dgm:pt>
    <dgm:pt modelId="{92A9B5D3-54B6-4EB5-9980-731A5EEDCD24}" type="pres">
      <dgm:prSet presAssocID="{4B3D096C-6C97-4983-8EA2-C19F8C822784}" presName="box" presStyleLbl="node1" presStyleIdx="2" presStyleCnt="3" custScaleY="32692" custLinFactNeighborY="-14963"/>
      <dgm:spPr/>
      <dgm:t>
        <a:bodyPr/>
        <a:lstStyle/>
        <a:p>
          <a:endParaRPr lang="es-EC"/>
        </a:p>
      </dgm:t>
    </dgm:pt>
    <dgm:pt modelId="{FC95DAB1-B338-4F1D-BEED-B1ACA53F4810}" type="pres">
      <dgm:prSet presAssocID="{4B3D096C-6C97-4983-8EA2-C19F8C822784}" presName="img" presStyleLbl="fgImgPlace1" presStyleIdx="2" presStyleCnt="3" custScaleX="54971" custScaleY="16825" custLinFactNeighborX="-14618" custLinFactNeighborY="-20695"/>
      <dgm:spPr/>
    </dgm:pt>
    <dgm:pt modelId="{3EC7DE6C-F986-431B-9128-0274618356F6}" type="pres">
      <dgm:prSet presAssocID="{4B3D096C-6C97-4983-8EA2-C19F8C82278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B74932-6C31-4603-9FD7-069D58C5D33D}" type="presOf" srcId="{BD96DE1C-5E2E-41BD-8320-8921D150D8D5}" destId="{CB93542E-3B39-48DF-89C1-A15F90473230}" srcOrd="0" destOrd="0" presId="urn:microsoft.com/office/officeart/2005/8/layout/vList4"/>
    <dgm:cxn modelId="{416B0484-A23B-4A43-918E-421ADCBEE494}" type="presOf" srcId="{4B3D096C-6C97-4983-8EA2-C19F8C822784}" destId="{3EC7DE6C-F986-431B-9128-0274618356F6}" srcOrd="1" destOrd="0" presId="urn:microsoft.com/office/officeart/2005/8/layout/vList4"/>
    <dgm:cxn modelId="{01FD2BC5-F939-4AAD-AF24-A64A0F6667B6}" srcId="{BAFDFEB0-25C3-49A4-9855-22FE50B2EA8C}" destId="{8AC1E7BF-7779-4A9A-A5D6-FC7068E5B472}" srcOrd="0" destOrd="0" parTransId="{F12279B6-4488-4CB2-8D4C-80101C22411D}" sibTransId="{B9B13A22-133F-4321-BD84-ED04B5442318}"/>
    <dgm:cxn modelId="{9C3B0380-F542-41FF-B951-3631E328D515}" srcId="{BAFDFEB0-25C3-49A4-9855-22FE50B2EA8C}" destId="{BD96DE1C-5E2E-41BD-8320-8921D150D8D5}" srcOrd="1" destOrd="0" parTransId="{AFE1B289-DFBA-4CFA-9BB2-F234C47045E5}" sibTransId="{BF2E67EB-F97E-48F7-80AF-2F937CB8EDF1}"/>
    <dgm:cxn modelId="{02F70BAC-74F7-4793-AB58-FF6C310DB5DA}" type="presOf" srcId="{8AC1E7BF-7779-4A9A-A5D6-FC7068E5B472}" destId="{22348DA7-63A0-45F9-A100-35729FD2D9F3}" srcOrd="0" destOrd="0" presId="urn:microsoft.com/office/officeart/2005/8/layout/vList4"/>
    <dgm:cxn modelId="{F40EECAB-3725-4D64-8484-313B13AFB676}" type="presOf" srcId="{BAFDFEB0-25C3-49A4-9855-22FE50B2EA8C}" destId="{1BB74CEE-CA04-465E-9324-67907A1FD581}" srcOrd="0" destOrd="0" presId="urn:microsoft.com/office/officeart/2005/8/layout/vList4"/>
    <dgm:cxn modelId="{F1EA8908-4D33-486B-A9E1-695B2B2A5F08}" type="presOf" srcId="{4B3D096C-6C97-4983-8EA2-C19F8C822784}" destId="{92A9B5D3-54B6-4EB5-9980-731A5EEDCD24}" srcOrd="0" destOrd="0" presId="urn:microsoft.com/office/officeart/2005/8/layout/vList4"/>
    <dgm:cxn modelId="{256E3FE1-EA04-468D-AE4A-05D4A225BE44}" type="presOf" srcId="{BD96DE1C-5E2E-41BD-8320-8921D150D8D5}" destId="{C251E565-EB4D-416C-8A49-6AE43F8C14FC}" srcOrd="1" destOrd="0" presId="urn:microsoft.com/office/officeart/2005/8/layout/vList4"/>
    <dgm:cxn modelId="{F4179D80-037B-44E6-A03A-18C26EADB6C3}" srcId="{BAFDFEB0-25C3-49A4-9855-22FE50B2EA8C}" destId="{4B3D096C-6C97-4983-8EA2-C19F8C822784}" srcOrd="2" destOrd="0" parTransId="{168F5B01-0F39-4A78-9767-0EE4C55F5BCE}" sibTransId="{A06DD42C-11F7-4ECE-A38F-3C0734B5C0B0}"/>
    <dgm:cxn modelId="{35898DB1-CB7D-43BC-8377-0913515D39C7}" type="presOf" srcId="{8AC1E7BF-7779-4A9A-A5D6-FC7068E5B472}" destId="{581702F3-472A-4F0F-922C-F7B511437BAF}" srcOrd="1" destOrd="0" presId="urn:microsoft.com/office/officeart/2005/8/layout/vList4"/>
    <dgm:cxn modelId="{66059804-5093-4FC8-AA3A-9FC7B657690B}" type="presParOf" srcId="{1BB74CEE-CA04-465E-9324-67907A1FD581}" destId="{68743AE3-47CB-4FEB-820A-4693635825CB}" srcOrd="0" destOrd="0" presId="urn:microsoft.com/office/officeart/2005/8/layout/vList4"/>
    <dgm:cxn modelId="{79D7493B-1750-473C-A550-20F3793CB378}" type="presParOf" srcId="{68743AE3-47CB-4FEB-820A-4693635825CB}" destId="{22348DA7-63A0-45F9-A100-35729FD2D9F3}" srcOrd="0" destOrd="0" presId="urn:microsoft.com/office/officeart/2005/8/layout/vList4"/>
    <dgm:cxn modelId="{3BA1B231-DAA5-4A35-9E85-7B7CBDAFC0F3}" type="presParOf" srcId="{68743AE3-47CB-4FEB-820A-4693635825CB}" destId="{36CECE6F-4368-41E4-BEEF-F8299A05A309}" srcOrd="1" destOrd="0" presId="urn:microsoft.com/office/officeart/2005/8/layout/vList4"/>
    <dgm:cxn modelId="{337F3FCE-59D0-4FB9-8C7B-88B265DA4305}" type="presParOf" srcId="{68743AE3-47CB-4FEB-820A-4693635825CB}" destId="{581702F3-472A-4F0F-922C-F7B511437BAF}" srcOrd="2" destOrd="0" presId="urn:microsoft.com/office/officeart/2005/8/layout/vList4"/>
    <dgm:cxn modelId="{97A4DC7B-A06F-4A2C-AC8A-A66ED235637D}" type="presParOf" srcId="{1BB74CEE-CA04-465E-9324-67907A1FD581}" destId="{3369452D-B8CE-4A12-9E4C-607B6DFFB9BC}" srcOrd="1" destOrd="0" presId="urn:microsoft.com/office/officeart/2005/8/layout/vList4"/>
    <dgm:cxn modelId="{59E0D9CC-2710-4E66-AF89-AB681A3DBCE5}" type="presParOf" srcId="{1BB74CEE-CA04-465E-9324-67907A1FD581}" destId="{5E0A361B-3587-415D-A31D-4CB62F4EC122}" srcOrd="2" destOrd="0" presId="urn:microsoft.com/office/officeart/2005/8/layout/vList4"/>
    <dgm:cxn modelId="{67057916-0C27-48A9-A5C8-298D43BF1653}" type="presParOf" srcId="{5E0A361B-3587-415D-A31D-4CB62F4EC122}" destId="{CB93542E-3B39-48DF-89C1-A15F90473230}" srcOrd="0" destOrd="0" presId="urn:microsoft.com/office/officeart/2005/8/layout/vList4"/>
    <dgm:cxn modelId="{A0388874-27ED-417D-95F1-BE5F93A7D507}" type="presParOf" srcId="{5E0A361B-3587-415D-A31D-4CB62F4EC122}" destId="{B760F049-41A8-46B4-A6CD-687BE8331BCD}" srcOrd="1" destOrd="0" presId="urn:microsoft.com/office/officeart/2005/8/layout/vList4"/>
    <dgm:cxn modelId="{0CC2BBC1-E00B-4E9D-8FA5-66E455F50ADD}" type="presParOf" srcId="{5E0A361B-3587-415D-A31D-4CB62F4EC122}" destId="{C251E565-EB4D-416C-8A49-6AE43F8C14FC}" srcOrd="2" destOrd="0" presId="urn:microsoft.com/office/officeart/2005/8/layout/vList4"/>
    <dgm:cxn modelId="{26A1C39D-5798-4273-A3BD-B64335D78CCA}" type="presParOf" srcId="{1BB74CEE-CA04-465E-9324-67907A1FD581}" destId="{451D55EE-6F70-4F86-8BE5-42234C6EE50A}" srcOrd="3" destOrd="0" presId="urn:microsoft.com/office/officeart/2005/8/layout/vList4"/>
    <dgm:cxn modelId="{DC32AD63-BD06-42DB-A871-884F5E0B0CF4}" type="presParOf" srcId="{1BB74CEE-CA04-465E-9324-67907A1FD581}" destId="{6AB825AB-CB5F-42C0-BCBD-AEA88ECCAFDA}" srcOrd="4" destOrd="0" presId="urn:microsoft.com/office/officeart/2005/8/layout/vList4"/>
    <dgm:cxn modelId="{B5FF6DA7-B90B-40AA-8678-FE7DC54141CE}" type="presParOf" srcId="{6AB825AB-CB5F-42C0-BCBD-AEA88ECCAFDA}" destId="{92A9B5D3-54B6-4EB5-9980-731A5EEDCD24}" srcOrd="0" destOrd="0" presId="urn:microsoft.com/office/officeart/2005/8/layout/vList4"/>
    <dgm:cxn modelId="{31583412-4E0F-4475-A193-36CCEBCBEFC9}" type="presParOf" srcId="{6AB825AB-CB5F-42C0-BCBD-AEA88ECCAFDA}" destId="{FC95DAB1-B338-4F1D-BEED-B1ACA53F4810}" srcOrd="1" destOrd="0" presId="urn:microsoft.com/office/officeart/2005/8/layout/vList4"/>
    <dgm:cxn modelId="{4A6A86AD-B321-4AB5-8995-6C3CF2C712D3}" type="presParOf" srcId="{6AB825AB-CB5F-42C0-BCBD-AEA88ECCAFDA}" destId="{3EC7DE6C-F986-431B-9128-0274618356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48DA7-63A0-45F9-A100-35729FD2D9F3}">
      <dsp:nvSpPr>
        <dsp:cNvPr id="0" name=""/>
        <dsp:cNvSpPr/>
      </dsp:nvSpPr>
      <dsp:spPr>
        <a:xfrm>
          <a:off x="0" y="76571"/>
          <a:ext cx="8242470" cy="100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1353" y="76571"/>
        <a:ext cx="6061116" cy="1003960"/>
      </dsp:txXfrm>
    </dsp:sp>
    <dsp:sp modelId="{36CECE6F-4368-41E4-BEEF-F8299A05A309}">
      <dsp:nvSpPr>
        <dsp:cNvPr id="0" name=""/>
        <dsp:cNvSpPr/>
      </dsp:nvSpPr>
      <dsp:spPr>
        <a:xfrm>
          <a:off x="360039" y="220566"/>
          <a:ext cx="1450921" cy="6650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93542E-3B39-48DF-89C1-A15F90473230}">
      <dsp:nvSpPr>
        <dsp:cNvPr id="0" name=""/>
        <dsp:cNvSpPr/>
      </dsp:nvSpPr>
      <dsp:spPr>
        <a:xfrm>
          <a:off x="0" y="1156677"/>
          <a:ext cx="8242470" cy="892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ALCANCE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1353" y="1156677"/>
        <a:ext cx="6061116" cy="892432"/>
      </dsp:txXfrm>
    </dsp:sp>
    <dsp:sp modelId="{B760F049-41A8-46B4-A6CD-687BE8331BCD}">
      <dsp:nvSpPr>
        <dsp:cNvPr id="0" name=""/>
        <dsp:cNvSpPr/>
      </dsp:nvSpPr>
      <dsp:spPr>
        <a:xfrm>
          <a:off x="432045" y="1462432"/>
          <a:ext cx="1298139" cy="3870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A9B5D3-54B6-4EB5-9980-731A5EEDCD24}">
      <dsp:nvSpPr>
        <dsp:cNvPr id="0" name=""/>
        <dsp:cNvSpPr/>
      </dsp:nvSpPr>
      <dsp:spPr>
        <a:xfrm>
          <a:off x="0" y="2164793"/>
          <a:ext cx="8242470" cy="1742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PROPUESTA – ESTRATEGIAS, PROCESOS Y PLAN DE IMPLEMENTACIÓN PARA LA ADQUISICION EN COOPERACIÓN CON EE.UU.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1353" y="2164793"/>
        <a:ext cx="6061116" cy="1742023"/>
      </dsp:txXfrm>
    </dsp:sp>
    <dsp:sp modelId="{FC95DAB1-B338-4F1D-BEED-B1ACA53F4810}">
      <dsp:nvSpPr>
        <dsp:cNvPr id="0" name=""/>
        <dsp:cNvSpPr/>
      </dsp:nvSpPr>
      <dsp:spPr>
        <a:xfrm>
          <a:off x="663032" y="2592306"/>
          <a:ext cx="906193" cy="71722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4C32-A056-4DCE-82FB-6AC169D19C38}" type="datetimeFigureOut">
              <a:rPr lang="es-ES" smtClean="0"/>
              <a:t>29/10/2021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2F39B-CDF3-4DF6-B62D-FAF5B78C2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90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40F3662-8091-4BB6-9F16-4B97DE4BB591}" type="datetimeFigureOut">
              <a:rPr lang="es-ES" smtClean="0"/>
              <a:pPr/>
              <a:t>29/10/2021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5A5561-7465-406B-9A9C-135EF242D0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473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D0AD-62CE-44EE-819D-93AED1ED44D1}" type="datetime1">
              <a:rPr lang="es-ES" smtClean="0"/>
              <a:t>29/10/2021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00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5248-B6C7-471E-A857-A0362D140E85}" type="datetime1">
              <a:rPr lang="es-ES" smtClean="0"/>
              <a:t>29/10/2021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1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829B-5DF6-4C55-BA8B-5C982A06FC8A}" type="datetime1">
              <a:rPr lang="es-ES" smtClean="0"/>
              <a:t>29/10/2021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89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AB87-BC90-4E5B-BF2D-85F7169772B7}" type="datetime1">
              <a:rPr lang="es-ES" smtClean="0"/>
              <a:t>29/10/2021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31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F9E4-DD6A-442A-A874-0F1FA6FCE532}" type="datetime1">
              <a:rPr lang="es-ES" smtClean="0"/>
              <a:t>29/10/2021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79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CEDB-816F-48C5-ADDD-FCF003E6BB63}" type="datetime1">
              <a:rPr lang="es-ES" smtClean="0"/>
              <a:t>29/10/2021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1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5D38-889D-4635-8F43-14E3C18D360A}" type="datetime1">
              <a:rPr lang="es-ES" smtClean="0"/>
              <a:t>29/10/2021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4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DDB-7623-4809-AFE1-72845412E2D7}" type="datetime1">
              <a:rPr lang="es-ES" smtClean="0"/>
              <a:t>29/10/2021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89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03BD-F38B-46CF-A648-79B14C496DB9}" type="datetime1">
              <a:rPr lang="es-ES" smtClean="0"/>
              <a:t>29/10/2021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6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C876-A4FA-4157-A485-D29152503F84}" type="datetime1">
              <a:rPr lang="es-ES" smtClean="0"/>
              <a:t>29/10/2021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90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4634-E3FB-4741-87C6-11E9D22CAE69}" type="datetime1">
              <a:rPr lang="es-ES" smtClean="0"/>
              <a:t>29/10/2021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48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5D82-1B97-4B82-9DCE-06FDBD2E3170}" type="datetime1">
              <a:rPr lang="es-ES" smtClean="0"/>
              <a:t>29/10/2021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E587-891A-420D-832D-E16DA422811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52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Documento_de_Microsoft_Word1.doc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5BF672C-0D61-9A4A-9906-3228A4356D6B}"/>
              </a:ext>
            </a:extLst>
          </p:cNvPr>
          <p:cNvGrpSpPr/>
          <p:nvPr/>
        </p:nvGrpSpPr>
        <p:grpSpPr>
          <a:xfrm>
            <a:off x="22284" y="260648"/>
            <a:ext cx="9121716" cy="5740102"/>
            <a:chOff x="0" y="0"/>
            <a:chExt cx="12162288" cy="6858000"/>
          </a:xfrm>
        </p:grpSpPr>
        <p:pic>
          <p:nvPicPr>
            <p:cNvPr id="5" name="Google Shape;89;p13" descr="G:\ESTADO MAYOR 2019-2020 PRESENTES\PERDIODICO MURAL\presentaciones\FONDO BLANCO SIN SELLO.fw.png">
              <a:extLst>
                <a:ext uri="{FF2B5EF4-FFF2-40B4-BE49-F238E27FC236}">
                  <a16:creationId xmlns="" xmlns:a16="http://schemas.microsoft.com/office/drawing/2014/main" id="{3725552B-03DF-4847-A829-2E572BA64C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62288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C8929ADC-EA6D-5E41-8C8B-96E62D8ADD95}"/>
                </a:ext>
              </a:extLst>
            </p:cNvPr>
            <p:cNvSpPr txBox="1"/>
            <p:nvPr/>
          </p:nvSpPr>
          <p:spPr>
            <a:xfrm>
              <a:off x="3616036" y="352768"/>
              <a:ext cx="3847443" cy="400109"/>
            </a:xfrm>
            <a:prstGeom prst="rect">
              <a:avLst/>
            </a:prstGeom>
            <a:solidFill>
              <a:srgbClr val="C5110E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350" dirty="0">
                  <a:solidFill>
                    <a:schemeClr val="bg1"/>
                  </a:solidFill>
                  <a:latin typeface="Bernard MT Condensed" panose="02050806060905020404" pitchFamily="18" charset="0"/>
                  <a:ea typeface="Baskerville" panose="02020502070401020303" pitchFamily="18" charset="0"/>
                </a:rPr>
                <a:t>Curso de Estado Mayor de Servicios 39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5C7F47-4660-7746-9340-DFC0C15B9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517" y="972334"/>
            <a:ext cx="7075391" cy="873310"/>
          </a:xfrm>
        </p:spPr>
        <p:txBody>
          <a:bodyPr>
            <a:normAutofit/>
          </a:bodyPr>
          <a:lstStyle/>
          <a:p>
            <a:r>
              <a:rPr lang="es-EC" sz="30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550E0D7-CC85-43AC-B462-48AFAB514078}"/>
              </a:ext>
            </a:extLst>
          </p:cNvPr>
          <p:cNvSpPr txBox="1">
            <a:spLocks/>
          </p:cNvSpPr>
          <p:nvPr/>
        </p:nvSpPr>
        <p:spPr>
          <a:xfrm>
            <a:off x="1610172" y="4221530"/>
            <a:ext cx="5133860" cy="13927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INTEGRANTE:</a:t>
            </a:r>
          </a:p>
          <a:p>
            <a:endParaRPr lang="es-EC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5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MAYO. </a:t>
            </a:r>
          </a:p>
          <a:p>
            <a:endParaRPr lang="es-EC" sz="1500" b="1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5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MAYO.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953" y="1526732"/>
            <a:ext cx="8674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Propuesta de un Mo</a:t>
            </a:r>
            <a:r>
              <a:rPr lang="es-EC" sz="2400" b="1" dirty="0"/>
              <a:t>delo de Adquisiciones de bienes y servicios a través del Programa de Asistencia y Seguridad del gobierno de EE.UU con recursos del presupuesto nacional y recursos de cooperación del gobierno de Estados Unidos de América, en apoyo logístico a las unidades militares de la Fuerza Terrestre.</a:t>
            </a:r>
            <a:endParaRPr lang="en-US" sz="2400" dirty="0"/>
          </a:p>
          <a:p>
            <a:pPr algn="ctr"/>
            <a:endParaRPr lang="es-ES" sz="2400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PROLIFERACIÓN DE LA CRIMINALIDAD COMO CONSECUENCIA DE LA POCA APLICACIÓN DE  LA LEY Y LA INACCIÓN DE LAS AUTORIDADES – Euclides Marmole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9" y="3292739"/>
            <a:ext cx="2186773" cy="13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AE recuerda en Taura el triunfo aéreo obtenido en el Cene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28" y="3377728"/>
            <a:ext cx="2161016" cy="12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3872153" y="3658855"/>
            <a:ext cx="1080120" cy="64807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1" y="0"/>
            <a:ext cx="8964489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2970793" y="1706619"/>
            <a:ext cx="6029583" cy="41706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1800" b="1" dirty="0" smtClean="0">
                <a:latin typeface="Arial" pitchFamily="34" charset="0"/>
                <a:cs typeface="Arial" panose="020B0604020202020204" pitchFamily="34" charset="0"/>
              </a:rPr>
              <a:t>Investigación descriptiva </a:t>
            </a:r>
          </a:p>
          <a:p>
            <a:pPr marL="0" indent="0" algn="just">
              <a:buFont typeface="Arial" pitchFamily="34" charset="0"/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el procedimiento para describir las características del fenómeno, sujeto o población a estudiar.</a:t>
            </a:r>
          </a:p>
          <a:p>
            <a:pPr marL="0" indent="0" algn="just">
              <a:buFont typeface="Arial" pitchFamily="34" charset="0"/>
              <a:buNone/>
            </a:pP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 de capo</a:t>
            </a:r>
          </a:p>
          <a:p>
            <a:pPr marL="0" indent="0" algn="just">
              <a:buFont typeface="Arial" pitchFamily="34" charset="0"/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aquella que se aplica extrayendo datos e informaciones directamente de la realidad a través del uso de técnicas de recolección</a:t>
            </a:r>
            <a:endParaRPr lang="es-EC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 de investigación</a:t>
            </a:r>
            <a:endParaRPr lang="es-E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entrevista: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aplicara a los Comandante y Oficiales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Logística del COLOGE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Encuestas: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las aplicará al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 Compras Publicas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y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 adquisiciones aéreas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n para estadistic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7" y="2199309"/>
            <a:ext cx="2520280" cy="17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Flecha derecha"/>
          <p:cNvSpPr/>
          <p:nvPr/>
        </p:nvSpPr>
        <p:spPr>
          <a:xfrm>
            <a:off x="639048" y="4472372"/>
            <a:ext cx="1872208" cy="9361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4 Placa"/>
          <p:cNvSpPr/>
          <p:nvPr/>
        </p:nvSpPr>
        <p:spPr>
          <a:xfrm>
            <a:off x="1187624" y="908223"/>
            <a:ext cx="6432476" cy="571504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ANÁLISIS ESTADÍSTICO</a:t>
            </a:r>
            <a:endParaRPr lang="es-B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60032" y="305360"/>
            <a:ext cx="2664296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</p:spTree>
    <p:extLst>
      <p:ext uri="{BB962C8B-B14F-4D97-AF65-F5344CB8AC3E}">
        <p14:creationId xmlns:p14="http://schemas.microsoft.com/office/powerpoint/2010/main" val="8448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1" y="0"/>
            <a:ext cx="8964489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60032" y="305360"/>
            <a:ext cx="2664296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67572647"/>
              </p:ext>
            </p:extLst>
          </p:nvPr>
        </p:nvGraphicFramePr>
        <p:xfrm>
          <a:off x="467544" y="1700808"/>
          <a:ext cx="824247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Placa"/>
          <p:cNvSpPr/>
          <p:nvPr/>
        </p:nvSpPr>
        <p:spPr>
          <a:xfrm>
            <a:off x="1372541" y="908720"/>
            <a:ext cx="6432476" cy="571504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PROPUESTA DE SOLUCIÓN </a:t>
            </a:r>
            <a:endParaRPr lang="es-B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24413" t="40619" r="45662" b="35570"/>
          <a:stretch/>
        </p:blipFill>
        <p:spPr>
          <a:xfrm>
            <a:off x="827584" y="2969656"/>
            <a:ext cx="1512168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Qué es mejora de procesos? Explicaciones simpl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221088"/>
            <a:ext cx="1512168" cy="100811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5BF672C-0D61-9A4A-9906-3228A4356D6B}"/>
              </a:ext>
            </a:extLst>
          </p:cNvPr>
          <p:cNvGrpSpPr/>
          <p:nvPr/>
        </p:nvGrpSpPr>
        <p:grpSpPr>
          <a:xfrm>
            <a:off x="0" y="857250"/>
            <a:ext cx="9121716" cy="5143500"/>
            <a:chOff x="0" y="0"/>
            <a:chExt cx="12162288" cy="6858000"/>
          </a:xfrm>
        </p:grpSpPr>
        <p:pic>
          <p:nvPicPr>
            <p:cNvPr id="5" name="Google Shape;89;p13" descr="G:\ESTADO MAYOR 2019-2020 PRESENTES\PERDIODICO MURAL\presentaciones\FONDO BLANCO SIN SELLO.fw.png">
              <a:extLst>
                <a:ext uri="{FF2B5EF4-FFF2-40B4-BE49-F238E27FC236}">
                  <a16:creationId xmlns="" xmlns:a16="http://schemas.microsoft.com/office/drawing/2014/main" id="{3725552B-03DF-4847-A829-2E572BA64C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62288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C8929ADC-EA6D-5E41-8C8B-96E62D8ADD95}"/>
                </a:ext>
              </a:extLst>
            </p:cNvPr>
            <p:cNvSpPr txBox="1"/>
            <p:nvPr/>
          </p:nvSpPr>
          <p:spPr>
            <a:xfrm>
              <a:off x="3616036" y="352768"/>
              <a:ext cx="3847443" cy="400109"/>
            </a:xfrm>
            <a:prstGeom prst="rect">
              <a:avLst/>
            </a:prstGeom>
            <a:solidFill>
              <a:srgbClr val="C5110E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350" dirty="0">
                  <a:solidFill>
                    <a:schemeClr val="bg1"/>
                  </a:solidFill>
                  <a:latin typeface="Bernard MT Condensed" panose="02050806060905020404" pitchFamily="18" charset="0"/>
                  <a:ea typeface="Baskerville" panose="02020502070401020303" pitchFamily="18" charset="0"/>
                </a:rPr>
                <a:t>Curso de Estado Mayor de Servicios 39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5F66299-57F5-41EA-B4B2-C17350B5A509}"/>
              </a:ext>
            </a:extLst>
          </p:cNvPr>
          <p:cNvSpPr/>
          <p:nvPr/>
        </p:nvSpPr>
        <p:spPr>
          <a:xfrm>
            <a:off x="399584" y="3079002"/>
            <a:ext cx="3274676" cy="198012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</a:p>
        </p:txBody>
      </p:sp>
      <p:pic>
        <p:nvPicPr>
          <p:cNvPr id="9" name="Picture 2" descr="Academia de Guerra del Ejército Ecuatoriano">
            <a:extLst>
              <a:ext uri="{FF2B5EF4-FFF2-40B4-BE49-F238E27FC236}">
                <a16:creationId xmlns="" xmlns:a16="http://schemas.microsoft.com/office/drawing/2014/main" id="{A14D5FA0-26AC-49FE-AE82-388506870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t="3388" r="25378" b="52278"/>
          <a:stretch/>
        </p:blipFill>
        <p:spPr bwMode="auto">
          <a:xfrm>
            <a:off x="4445808" y="2633070"/>
            <a:ext cx="4675909" cy="31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07B5EE95-3BBC-4F29-B43B-6D35CBE96389}"/>
              </a:ext>
            </a:extLst>
          </p:cNvPr>
          <p:cNvSpPr/>
          <p:nvPr/>
        </p:nvSpPr>
        <p:spPr>
          <a:xfrm>
            <a:off x="399985" y="3722817"/>
            <a:ext cx="402847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6692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2" y="188640"/>
            <a:ext cx="896448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4 Placa"/>
          <p:cNvSpPr/>
          <p:nvPr/>
        </p:nvSpPr>
        <p:spPr>
          <a:xfrm>
            <a:off x="1295636" y="1231102"/>
            <a:ext cx="6264696" cy="585611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DIRECCION DE LOGISTICA DE LA F.T.</a:t>
            </a:r>
            <a:endParaRPr lang="es-B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LaBalbina| En la Brigada de Aviación... - Ejército Ecuatoriano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46" y="2044642"/>
            <a:ext cx="2527582" cy="1737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ogistica Poder de Combate Historia de los Servicios by Centro de Estudios  Históricos del Ejército - issu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6924"/>
            <a:ext cx="2336301" cy="3562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eclaran desierta la licitación para construir el Centro de Mantenimiento  Aeronáutico del Ejército de Perú - Noticias Infodefensa Amé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75" y="2044642"/>
            <a:ext cx="2592288" cy="1737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l más grande centro de mantenimiento de helicópteros MI inicia sus  operaciones en el Per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47" y="3921315"/>
            <a:ext cx="2527582" cy="16889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Ejército Ecuatoriano בטוויטר: &quot;Comando Logístico No. 25 &quot;Reino de Quito&quot;  inicia despliegue de su personal y medios para el proceso de evaluación  #CEAACES a nivel nacional… https://t.co/4ApZtKywV5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75" y="3925833"/>
            <a:ext cx="2624258" cy="1683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35080" y="478348"/>
            <a:ext cx="2669558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</p:spTree>
    <p:extLst>
      <p:ext uri="{BB962C8B-B14F-4D97-AF65-F5344CB8AC3E}">
        <p14:creationId xmlns:p14="http://schemas.microsoft.com/office/powerpoint/2010/main" val="3933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271597" y="208099"/>
            <a:ext cx="8872403" cy="61012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8 Rectángulo redondeado"/>
          <p:cNvSpPr/>
          <p:nvPr/>
        </p:nvSpPr>
        <p:spPr>
          <a:xfrm>
            <a:off x="323528" y="1924956"/>
            <a:ext cx="1348733" cy="5400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EC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350142" y="4693377"/>
            <a:ext cx="1348733" cy="5400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EC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</p:txBody>
      </p:sp>
      <p:sp>
        <p:nvSpPr>
          <p:cNvPr id="9" name="10 Rectángulo redondeado"/>
          <p:cNvSpPr/>
          <p:nvPr/>
        </p:nvSpPr>
        <p:spPr>
          <a:xfrm>
            <a:off x="350142" y="3350109"/>
            <a:ext cx="1348733" cy="5400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EC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CENTRAL</a:t>
            </a:r>
          </a:p>
        </p:txBody>
      </p:sp>
      <p:sp>
        <p:nvSpPr>
          <p:cNvPr id="10" name="1 Rectángulo"/>
          <p:cNvSpPr/>
          <p:nvPr/>
        </p:nvSpPr>
        <p:spPr>
          <a:xfrm>
            <a:off x="2767648" y="3268439"/>
            <a:ext cx="5265204" cy="8986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ctr">
              <a:defRPr/>
            </a:pPr>
            <a:r>
              <a:rPr lang="es-ES" sz="135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AUSENCIA DE PROCESOS DE ADQUIDICION EN COOPERACION CON EE.UU. EN UNIDADESS MILOTARES DEL ECUADOR DURANTE EL AÑO 2019</a:t>
            </a:r>
            <a:endParaRPr lang="es-ES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2 Rectángulo"/>
          <p:cNvSpPr/>
          <p:nvPr/>
        </p:nvSpPr>
        <p:spPr>
          <a:xfrm>
            <a:off x="1934759" y="4631965"/>
            <a:ext cx="1614701" cy="12447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/>
            <a:r>
              <a:rPr lang="es-EC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DEMORAS EN LOS TRAMITES DE IMPORTACIONES</a:t>
            </a:r>
            <a:endPara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s-EC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4 Rectángulo"/>
          <p:cNvSpPr/>
          <p:nvPr/>
        </p:nvSpPr>
        <p:spPr>
          <a:xfrm>
            <a:off x="3745434" y="4642390"/>
            <a:ext cx="1329180" cy="12421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s-EC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RECURSOS LOGÍSTICOS A COSTOS MÁS ELEVADOS</a:t>
            </a:r>
            <a:endParaRPr 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/>
            <a:endParaRPr lang="es-EC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5 Rectángulo"/>
          <p:cNvSpPr/>
          <p:nvPr/>
        </p:nvSpPr>
        <p:spPr>
          <a:xfrm>
            <a:off x="6538350" y="1705988"/>
            <a:ext cx="1922082" cy="10915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/>
            <a:r>
              <a:rPr lang="es-EC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PROBLEMAS CON  EL TRAMITE DE LAS GARANTIAS Y CALIDAD DE LOS REQUERIMIENTOS</a:t>
            </a:r>
            <a:endParaRPr lang="es-EC" sz="120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6 Rectángulo"/>
          <p:cNvSpPr/>
          <p:nvPr/>
        </p:nvSpPr>
        <p:spPr>
          <a:xfrm>
            <a:off x="4651203" y="1714456"/>
            <a:ext cx="1608833" cy="10817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/>
            <a:r>
              <a:rPr lang="es-EC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 PRESUPUESTOS PARA LAS ADQUISICIONES</a:t>
            </a:r>
            <a:endParaRPr lang="es-EC" sz="120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235700" y="2793283"/>
            <a:ext cx="4032448" cy="437112"/>
            <a:chOff x="3923758" y="3038208"/>
            <a:chExt cx="5376598" cy="582815"/>
          </a:xfrm>
        </p:grpSpPr>
        <p:cxnSp>
          <p:nvCxnSpPr>
            <p:cNvPr id="16" name="20 Conector recto"/>
            <p:cNvCxnSpPr/>
            <p:nvPr/>
          </p:nvCxnSpPr>
          <p:spPr>
            <a:xfrm flipV="1">
              <a:off x="3926865" y="3310930"/>
              <a:ext cx="5373491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22 Conector recto"/>
            <p:cNvCxnSpPr/>
            <p:nvPr/>
          </p:nvCxnSpPr>
          <p:spPr>
            <a:xfrm>
              <a:off x="3923758" y="3038208"/>
              <a:ext cx="0" cy="2727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4 Conector recto"/>
            <p:cNvCxnSpPr/>
            <p:nvPr/>
          </p:nvCxnSpPr>
          <p:spPr>
            <a:xfrm flipH="1">
              <a:off x="6892119" y="3060270"/>
              <a:ext cx="4677" cy="5607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6 Conector recto"/>
            <p:cNvCxnSpPr/>
            <p:nvPr/>
          </p:nvCxnSpPr>
          <p:spPr>
            <a:xfrm>
              <a:off x="9300356" y="3038208"/>
              <a:ext cx="0" cy="2727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4 Placa"/>
          <p:cNvSpPr/>
          <p:nvPr/>
        </p:nvSpPr>
        <p:spPr>
          <a:xfrm>
            <a:off x="2476203" y="1052736"/>
            <a:ext cx="4824357" cy="428628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s-EC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ÁRBOL DE </a:t>
            </a:r>
            <a:r>
              <a:rPr lang="es-EC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EC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7 Rectángulo"/>
          <p:cNvSpPr/>
          <p:nvPr/>
        </p:nvSpPr>
        <p:spPr>
          <a:xfrm>
            <a:off x="2196107" y="1703373"/>
            <a:ext cx="2083846" cy="11086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/>
            <a:r>
              <a:rPr lang="es-EC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REQUERIMIENTOS QUE NO LLEGAN A TIEMPO </a:t>
            </a:r>
          </a:p>
        </p:txBody>
      </p:sp>
      <p:sp>
        <p:nvSpPr>
          <p:cNvPr id="22" name="12 Rectángulo"/>
          <p:cNvSpPr/>
          <p:nvPr/>
        </p:nvSpPr>
        <p:spPr>
          <a:xfrm>
            <a:off x="6990111" y="4668148"/>
            <a:ext cx="1982977" cy="12977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s-EC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ADQUISICIONES LOGÍSTICAS NO PRESTAN LAS GARANTÍAS Y CALIDAD REQUERIDOS CON PROVEEDORES NACIONALES</a:t>
            </a:r>
            <a:endParaRPr lang="en-US" sz="1100" dirty="0" smtClean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/>
            <a:endParaRPr lang="es-EC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4 Rectángulo"/>
          <p:cNvSpPr/>
          <p:nvPr/>
        </p:nvSpPr>
        <p:spPr>
          <a:xfrm>
            <a:off x="5212622" y="4653390"/>
            <a:ext cx="1639481" cy="1223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s-EC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INCREMENTO DEL COSTO DE LOS ABASTECIMIENTOS POR LOS IMPUESTOS DE LAS IMPORTACIONES</a:t>
            </a:r>
            <a:endParaRPr lang="en-US" sz="1100" dirty="0" smtClean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/>
            <a:endParaRPr lang="es-EC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711666" y="4167082"/>
            <a:ext cx="5539938" cy="526295"/>
            <a:chOff x="2531487" y="4455114"/>
            <a:chExt cx="5784929" cy="526295"/>
          </a:xfrm>
        </p:grpSpPr>
        <p:grpSp>
          <p:nvGrpSpPr>
            <p:cNvPr id="25" name="Grupo 24"/>
            <p:cNvGrpSpPr/>
            <p:nvPr/>
          </p:nvGrpSpPr>
          <p:grpSpPr>
            <a:xfrm>
              <a:off x="2531487" y="4455114"/>
              <a:ext cx="5784929" cy="485375"/>
              <a:chOff x="3375316" y="4797152"/>
              <a:chExt cx="7713239" cy="647166"/>
            </a:xfrm>
          </p:grpSpPr>
          <p:cxnSp>
            <p:nvCxnSpPr>
              <p:cNvPr id="28" name="19 Conector recto"/>
              <p:cNvCxnSpPr/>
              <p:nvPr/>
            </p:nvCxnSpPr>
            <p:spPr>
              <a:xfrm>
                <a:off x="3375316" y="5073674"/>
                <a:ext cx="7713239" cy="374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34 Conector recto"/>
              <p:cNvCxnSpPr/>
              <p:nvPr/>
            </p:nvCxnSpPr>
            <p:spPr>
              <a:xfrm flipH="1">
                <a:off x="7025611" y="4797152"/>
                <a:ext cx="5327" cy="31397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36 Conector recto"/>
              <p:cNvCxnSpPr/>
              <p:nvPr/>
            </p:nvCxnSpPr>
            <p:spPr>
              <a:xfrm>
                <a:off x="7871587" y="5123730"/>
                <a:ext cx="0" cy="320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32 Conector recto"/>
            <p:cNvCxnSpPr/>
            <p:nvPr/>
          </p:nvCxnSpPr>
          <p:spPr>
            <a:xfrm>
              <a:off x="2531487" y="4636776"/>
              <a:ext cx="12002" cy="268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32 Conector recto"/>
            <p:cNvCxnSpPr/>
            <p:nvPr/>
          </p:nvCxnSpPr>
          <p:spPr>
            <a:xfrm>
              <a:off x="8311205" y="4653136"/>
              <a:ext cx="5211" cy="3282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36 Conector recto"/>
          <p:cNvCxnSpPr/>
          <p:nvPr/>
        </p:nvCxnSpPr>
        <p:spPr>
          <a:xfrm>
            <a:off x="4363171" y="4376456"/>
            <a:ext cx="0" cy="240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932040" y="481611"/>
            <a:ext cx="2664296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</p:spTree>
    <p:extLst>
      <p:ext uri="{BB962C8B-B14F-4D97-AF65-F5344CB8AC3E}">
        <p14:creationId xmlns:p14="http://schemas.microsoft.com/office/powerpoint/2010/main" val="29872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1" y="188640"/>
            <a:ext cx="8964489" cy="60486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12980"/>
              </p:ext>
            </p:extLst>
          </p:nvPr>
        </p:nvGraphicFramePr>
        <p:xfrm>
          <a:off x="611559" y="1628800"/>
          <a:ext cx="7920881" cy="1838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81021">
                <a:tc>
                  <a:txBody>
                    <a:bodyPr/>
                    <a:lstStyle/>
                    <a:p>
                      <a:pPr marL="0" marR="0" lvl="0" indent="0" algn="just" defTabSz="7191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¿CUÁL ES EL EFECTO QUE TIENE LA AUSENCIA DE UN PROCESOS DE ADQUISICIÓN EN COOPERACIÓN CON EE.UU. EN APOYO LOGÍSTICO A LAS UNIDADES MILITARES DEL ECUADOR DURANTE EL AÑO 2019?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7191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5" y="3356993"/>
            <a:ext cx="3597818" cy="23042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FFAAEcuador på Twitter: &quot;En el Comando Logístico Nº 25 &quot;REINO DE QUITO&quot;, se  lleva a cabo la casa abierta &quot;LA SEGURIDAD ES RESPONSABILIDAD DE TODOS&quot;,  con apoyo de @BomberosQuito @PoliciaEcuador @AnetaEC @AMTQuito @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3" y="3361504"/>
            <a:ext cx="3624337" cy="2299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60032" y="481611"/>
            <a:ext cx="2711428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  <p:sp>
        <p:nvSpPr>
          <p:cNvPr id="12" name="4 Placa"/>
          <p:cNvSpPr/>
          <p:nvPr/>
        </p:nvSpPr>
        <p:spPr>
          <a:xfrm>
            <a:off x="2087814" y="1077828"/>
            <a:ext cx="4824357" cy="428628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s-EC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FORMULAICIÓN DEL PROBLEMA</a:t>
            </a:r>
            <a:endParaRPr lang="es-EC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1" y="188640"/>
            <a:ext cx="8964489" cy="60486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60361"/>
              </p:ext>
            </p:extLst>
          </p:nvPr>
        </p:nvGraphicFramePr>
        <p:xfrm>
          <a:off x="374621" y="1710715"/>
          <a:ext cx="8424936" cy="2150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50333">
                <a:tc>
                  <a:txBody>
                    <a:bodyPr/>
                    <a:lstStyle/>
                    <a:p>
                      <a:pPr marL="0" marR="0" lvl="0" indent="0" algn="just" defTabSz="7191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AUSENCIA DE UN PROCESO DE ADQUISICIONES EN COOPERACIÓN CON EE.UU. EN APOYO LOGÍSTICO A LAS UNIDADES MILITARES, HACE QUE NO LLEGUEN A TIEMPO LOS ABASTECIMIENTOS Y SU COSTO SEA MAS ELEVADO, LO QUE INFLUENCIA NEGATIVAMENTE EN EL APOYO LOGÍSTICO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7191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2" descr="Ejército Ecuatoriano on Twitter: &quot;Comando Logístico No. 25 &quot;Reino de Quito&quot;  inicia despliegue de su personal y medios para el proceso de evaluación  #CEAACES a nivel nacional… https://t.co/4ApZtKywV5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65" y="3573016"/>
            <a:ext cx="3541762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jército Ecuatoriano on Twitter: &quot;Comando Logístico &quot;Reino de Quito&quot; en  apoyo al Comando Operacional No.3 Sur, retira los kits electorales en el  cantón de #Gualaquiza… https://t.co/QUaHMslgWq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528392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60032" y="499034"/>
            <a:ext cx="2664296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  <p:sp>
        <p:nvSpPr>
          <p:cNvPr id="9" name="4 Placa"/>
          <p:cNvSpPr/>
          <p:nvPr/>
        </p:nvSpPr>
        <p:spPr>
          <a:xfrm>
            <a:off x="2087814" y="1200172"/>
            <a:ext cx="4824357" cy="428628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s-EC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FORMULAICIÓN DEL PROBLEMA</a:t>
            </a:r>
            <a:endParaRPr lang="es-EC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1" y="188640"/>
            <a:ext cx="8964489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4 Placa"/>
          <p:cNvSpPr/>
          <p:nvPr/>
        </p:nvSpPr>
        <p:spPr>
          <a:xfrm>
            <a:off x="1331640" y="1325792"/>
            <a:ext cx="6432476" cy="571504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VARIABLE INDEPENDIENTE</a:t>
            </a:r>
            <a:endParaRPr lang="es-B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40526"/>
              </p:ext>
            </p:extLst>
          </p:nvPr>
        </p:nvGraphicFramePr>
        <p:xfrm>
          <a:off x="1090067" y="2023197"/>
          <a:ext cx="7077699" cy="1681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8102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APOYO LOGÍSTICO A LAS UNIDADES MILITARES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 defTabSz="685800"/>
                      <a:endParaRPr lang="es-EC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4 Placa"/>
          <p:cNvSpPr/>
          <p:nvPr/>
        </p:nvSpPr>
        <p:spPr>
          <a:xfrm>
            <a:off x="1299642" y="3446101"/>
            <a:ext cx="6432476" cy="571504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VARIABLE DEPENDIENTE</a:t>
            </a:r>
            <a:endParaRPr lang="es-B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49852"/>
              </p:ext>
            </p:extLst>
          </p:nvPr>
        </p:nvGraphicFramePr>
        <p:xfrm>
          <a:off x="1090067" y="4466968"/>
          <a:ext cx="7211257" cy="1681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1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8102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MODELO DE ADQUISICIONES EN COOPERACIÓN CON EE, UU</a:t>
                      </a:r>
                      <a:r>
                        <a:rPr lang="es-EC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defTabSz="685800"/>
                      <a:endParaRPr lang="es-EC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60032" y="499034"/>
            <a:ext cx="2664296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</p:spTree>
    <p:extLst>
      <p:ext uri="{BB962C8B-B14F-4D97-AF65-F5344CB8AC3E}">
        <p14:creationId xmlns:p14="http://schemas.microsoft.com/office/powerpoint/2010/main" val="3242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1" y="188640"/>
            <a:ext cx="8964489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4 Placa"/>
          <p:cNvSpPr/>
          <p:nvPr/>
        </p:nvSpPr>
        <p:spPr>
          <a:xfrm>
            <a:off x="1419573" y="1034014"/>
            <a:ext cx="6264696" cy="594786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OPERACIONES DE LAS VARIABLES</a:t>
            </a:r>
            <a:endParaRPr lang="es-B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518616"/>
              </p:ext>
            </p:extLst>
          </p:nvPr>
        </p:nvGraphicFramePr>
        <p:xfrm>
          <a:off x="827584" y="1844824"/>
          <a:ext cx="7272808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Documento" r:id="rId5" imgW="6486465" imgH="8378399" progId="Word.Document.12">
                  <p:embed/>
                </p:oleObj>
              </mc:Choice>
              <mc:Fallback>
                <p:oleObj name="Documento" r:id="rId5" imgW="6486465" imgH="83783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844824"/>
                        <a:ext cx="7272808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60032" y="476672"/>
            <a:ext cx="2664296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</p:spTree>
    <p:extLst>
      <p:ext uri="{BB962C8B-B14F-4D97-AF65-F5344CB8AC3E}">
        <p14:creationId xmlns:p14="http://schemas.microsoft.com/office/powerpoint/2010/main" val="26308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1" y="188640"/>
            <a:ext cx="8964489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2987823" y="2006152"/>
            <a:ext cx="6005765" cy="3439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el proceso de adquisiciones en cooperación con EE.UU. En apoyo logístico a las unidades militares de las F.T. , realizando una investigación de capo y documental, para obtener una mayor efectividad y ventajas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955462" y="3645024"/>
            <a:ext cx="1224136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 descr="Resultado de imagen para objetiv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6" y="2132856"/>
            <a:ext cx="2025729" cy="13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Placa"/>
          <p:cNvSpPr/>
          <p:nvPr/>
        </p:nvSpPr>
        <p:spPr>
          <a:xfrm>
            <a:off x="1280337" y="1059277"/>
            <a:ext cx="6432476" cy="571504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GENERAL  </a:t>
            </a:r>
            <a:endParaRPr lang="es-B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60032" y="499034"/>
            <a:ext cx="2664296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</p:spTree>
    <p:extLst>
      <p:ext uri="{BB962C8B-B14F-4D97-AF65-F5344CB8AC3E}">
        <p14:creationId xmlns:p14="http://schemas.microsoft.com/office/powerpoint/2010/main" val="5155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3" descr="G:\ESTADO MAYOR 2019-2020 PRESENTES\PERDIODICO MURAL\presentaciones\FONDO BLANCO SIN SELLO.fw.png">
            <a:extLst>
              <a:ext uri="{FF2B5EF4-FFF2-40B4-BE49-F238E27FC236}">
                <a16:creationId xmlns="" xmlns:a16="http://schemas.microsoft.com/office/drawing/2014/main" id="{3725552B-03DF-4847-A829-2E572BA64C8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0"/>
          <a:stretch/>
        </p:blipFill>
        <p:spPr>
          <a:xfrm>
            <a:off x="179511" y="188640"/>
            <a:ext cx="8964489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2411760" y="2132856"/>
            <a:ext cx="6317389" cy="37270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las deficiencias que existen en las actividades actuales de las adquisiciones de cooperación con EE. UU. y establecer responsabilidades y actividades 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agregadoras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valor para contribuir a  su eficiencia y eficacia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la organización estructural y numérica para el  proceso de adquisiciones en cooperación con los EE UU. 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Efectuar un plan de implementación del proceso de adquisiciones en cooperación con los EE UU.  para obtener resultados mas efectivos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C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500722" y="4581128"/>
            <a:ext cx="1008112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2" descr="Resultado de imagen para objetiv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94199"/>
            <a:ext cx="2201128" cy="22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Placa"/>
          <p:cNvSpPr/>
          <p:nvPr/>
        </p:nvSpPr>
        <p:spPr>
          <a:xfrm>
            <a:off x="1335683" y="1340768"/>
            <a:ext cx="6432476" cy="571504"/>
          </a:xfrm>
          <a:prstGeom prst="plaqu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B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  <a:endParaRPr lang="es-B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8929ADC-EA6D-5E41-8C8B-96E62D8ADD95}"/>
              </a:ext>
            </a:extLst>
          </p:cNvPr>
          <p:cNvSpPr txBox="1"/>
          <p:nvPr/>
        </p:nvSpPr>
        <p:spPr>
          <a:xfrm>
            <a:off x="4860032" y="499034"/>
            <a:ext cx="2664296" cy="300082"/>
          </a:xfrm>
          <a:prstGeom prst="rect">
            <a:avLst/>
          </a:prstGeom>
          <a:solidFill>
            <a:srgbClr val="C5110E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350" dirty="0">
                <a:solidFill>
                  <a:schemeClr val="bg1"/>
                </a:solidFill>
                <a:latin typeface="Bernard MT Condensed" panose="02050806060905020404" pitchFamily="18" charset="0"/>
                <a:ea typeface="Baskerville" panose="02020502070401020303" pitchFamily="18" charset="0"/>
              </a:rPr>
              <a:t>Curso de Estado Mayor de Servicios 39</a:t>
            </a:r>
          </a:p>
        </p:txBody>
      </p:sp>
    </p:spTree>
    <p:extLst>
      <p:ext uri="{BB962C8B-B14F-4D97-AF65-F5344CB8AC3E}">
        <p14:creationId xmlns:p14="http://schemas.microsoft.com/office/powerpoint/2010/main" val="37268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15751</TotalTime>
  <Words>558</Words>
  <Application>Microsoft Office PowerPoint</Application>
  <PresentationFormat>Presentación en pantalla (4:3)</PresentationFormat>
  <Paragraphs>63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Baskerville</vt:lpstr>
      <vt:lpstr>Bernard MT Condensed</vt:lpstr>
      <vt:lpstr>Calibri</vt:lpstr>
      <vt:lpstr>Tema de Office</vt:lpstr>
      <vt:lpstr>Documento</vt:lpstr>
      <vt:lpstr>TEMA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FAL_FER</dc:creator>
  <cp:lastModifiedBy>Usuario</cp:lastModifiedBy>
  <cp:revision>711</cp:revision>
  <cp:lastPrinted>2017-11-15T15:18:43Z</cp:lastPrinted>
  <dcterms:created xsi:type="dcterms:W3CDTF">2016-03-22T13:22:09Z</dcterms:created>
  <dcterms:modified xsi:type="dcterms:W3CDTF">2021-10-30T01:43:57Z</dcterms:modified>
</cp:coreProperties>
</file>