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3"/>
  </p:notesMasterIdLst>
  <p:sldIdLst>
    <p:sldId id="329" r:id="rId2"/>
    <p:sldId id="412" r:id="rId3"/>
    <p:sldId id="291" r:id="rId4"/>
    <p:sldId id="295" r:id="rId5"/>
    <p:sldId id="313" r:id="rId6"/>
    <p:sldId id="298" r:id="rId7"/>
    <p:sldId id="400" r:id="rId8"/>
    <p:sldId id="312" r:id="rId9"/>
    <p:sldId id="309" r:id="rId10"/>
    <p:sldId id="300" r:id="rId11"/>
    <p:sldId id="401" r:id="rId12"/>
    <p:sldId id="314" r:id="rId13"/>
    <p:sldId id="321" r:id="rId14"/>
    <p:sldId id="270" r:id="rId15"/>
    <p:sldId id="402" r:id="rId16"/>
    <p:sldId id="403" r:id="rId17"/>
    <p:sldId id="302" r:id="rId18"/>
    <p:sldId id="404" r:id="rId19"/>
    <p:sldId id="405" r:id="rId20"/>
    <p:sldId id="406" r:id="rId21"/>
    <p:sldId id="407" r:id="rId22"/>
    <p:sldId id="408" r:id="rId23"/>
    <p:sldId id="338" r:id="rId24"/>
    <p:sldId id="333" r:id="rId25"/>
    <p:sldId id="409" r:id="rId26"/>
    <p:sldId id="268" r:id="rId27"/>
    <p:sldId id="411" r:id="rId28"/>
    <p:sldId id="410" r:id="rId29"/>
    <p:sldId id="327" r:id="rId30"/>
    <p:sldId id="330" r:id="rId31"/>
    <p:sldId id="279" r:id="rId3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8E"/>
    <a:srgbClr val="F6CD39"/>
    <a:srgbClr val="FFC000"/>
    <a:srgbClr val="63D4AC"/>
    <a:srgbClr val="548235"/>
    <a:srgbClr val="A9D18E"/>
    <a:srgbClr val="55C69E"/>
    <a:srgbClr val="000066"/>
    <a:srgbClr val="B5D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211"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3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D3A4C-4C8E-4406-B13E-BA864486F92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EC"/>
        </a:p>
      </dgm:t>
    </dgm:pt>
    <dgm:pt modelId="{5654628E-B0D6-46B0-BFE8-617A3745EA94}">
      <dgm:prSet phldrT="[Texto]" custT="1"/>
      <dgm:spPr/>
      <dgm:t>
        <a:bodyPr/>
        <a:lstStyle/>
        <a:p>
          <a:pPr algn="l"/>
          <a:r>
            <a:rPr lang="es-EC" sz="1800" b="1" dirty="0"/>
            <a:t>DESARROLLO DE LA PROPUESTA</a:t>
          </a:r>
        </a:p>
        <a:p>
          <a:pPr algn="just"/>
          <a:r>
            <a:rPr lang="es-EC" sz="1400" dirty="0"/>
            <a:t>Para la concepción de estrategias destinadas a optimizar la gestión de las EOD de la Fuerza Terrestre, se plantea un análisis de las variables de incidencia detectadas en la gestión actual definidas a partir de las deficiencias encontradas, las cuales serán analizadas mediante un modelo de relación de variables multidimensional, mediante la metodología MICMAC orientada a valorar las relaciones de influencia y dependencia de cada una de ellas con respecto a las otras.</a:t>
          </a:r>
          <a:endParaRPr lang="es-EC" sz="1400" b="1" dirty="0"/>
        </a:p>
      </dgm:t>
    </dgm:pt>
    <dgm:pt modelId="{3C97D0F9-07A8-45F3-B3C4-40863BD33B64}" type="parTrans" cxnId="{F250AEAC-5261-4BE8-9763-60E16233078F}">
      <dgm:prSet/>
      <dgm:spPr/>
      <dgm:t>
        <a:bodyPr/>
        <a:lstStyle/>
        <a:p>
          <a:endParaRPr lang="es-EC" sz="1400"/>
        </a:p>
      </dgm:t>
    </dgm:pt>
    <dgm:pt modelId="{AE024D04-D900-4A72-B0A7-0C8E42A5A360}" type="sibTrans" cxnId="{F250AEAC-5261-4BE8-9763-60E16233078F}">
      <dgm:prSet/>
      <dgm:spPr/>
      <dgm:t>
        <a:bodyPr/>
        <a:lstStyle/>
        <a:p>
          <a:endParaRPr lang="es-EC" sz="1400"/>
        </a:p>
      </dgm:t>
    </dgm:pt>
    <dgm:pt modelId="{0552B4E0-3A02-43E9-A8C5-43FB3427CF14}">
      <dgm:prSet phldrT="[Texto]" custT="1"/>
      <dgm:spPr/>
      <dgm:t>
        <a:bodyPr/>
        <a:lstStyle/>
        <a:p>
          <a:pPr algn="just"/>
          <a:r>
            <a:rPr lang="es-EC" sz="1800" dirty="0"/>
            <a:t>MODELO DE RELACIÓN</a:t>
          </a:r>
        </a:p>
        <a:p>
          <a:pPr algn="just"/>
          <a:r>
            <a:rPr lang="es-EC" sz="1400" dirty="0"/>
            <a:t>El modelo planteado para el análisis de relación de variables se encuentra sustentado en las características de las EOD y en la eficiencia de su modelo de gestión, así como de las particularidades de su aplicación en sus campos de aplicación, lo que determina una perspectiva actual y real de la problemática entorno a la efectividad y utilidad de estas.</a:t>
          </a:r>
          <a:endParaRPr lang="es-EC" sz="1400" b="1" dirty="0">
            <a:solidFill>
              <a:schemeClr val="tx1"/>
            </a:solidFill>
          </a:endParaRPr>
        </a:p>
      </dgm:t>
    </dgm:pt>
    <dgm:pt modelId="{6427A1D5-DE59-4E85-9738-F04CCBDB6BB8}" type="parTrans" cxnId="{31C316B3-2227-4CB3-8E4D-2B85FDD83EF1}">
      <dgm:prSet/>
      <dgm:spPr/>
      <dgm:t>
        <a:bodyPr/>
        <a:lstStyle/>
        <a:p>
          <a:endParaRPr lang="es-EC" sz="1400"/>
        </a:p>
      </dgm:t>
    </dgm:pt>
    <dgm:pt modelId="{A7F76D0B-DBAB-4C5C-BAD7-862D820E049E}" type="sibTrans" cxnId="{31C316B3-2227-4CB3-8E4D-2B85FDD83EF1}">
      <dgm:prSet/>
      <dgm:spPr/>
      <dgm:t>
        <a:bodyPr/>
        <a:lstStyle/>
        <a:p>
          <a:endParaRPr lang="es-EC" sz="1400"/>
        </a:p>
      </dgm:t>
    </dgm:pt>
    <dgm:pt modelId="{17D0D901-3713-4025-AA1D-66C5077884C2}" type="pres">
      <dgm:prSet presAssocID="{8A5D3A4C-4C8E-4406-B13E-BA864486F92C}" presName="linear" presStyleCnt="0">
        <dgm:presLayoutVars>
          <dgm:dir/>
          <dgm:resizeHandles val="exact"/>
        </dgm:presLayoutVars>
      </dgm:prSet>
      <dgm:spPr/>
    </dgm:pt>
    <dgm:pt modelId="{206619F9-ACA9-4595-9F10-49C5216DA2F7}" type="pres">
      <dgm:prSet presAssocID="{5654628E-B0D6-46B0-BFE8-617A3745EA94}" presName="comp" presStyleCnt="0"/>
      <dgm:spPr/>
    </dgm:pt>
    <dgm:pt modelId="{80C1EBEA-5A62-4DFC-9F47-9D42DA84492A}" type="pres">
      <dgm:prSet presAssocID="{5654628E-B0D6-46B0-BFE8-617A3745EA94}" presName="box" presStyleLbl="node1" presStyleIdx="0" presStyleCnt="2" custLinFactNeighborY="-21304"/>
      <dgm:spPr/>
    </dgm:pt>
    <dgm:pt modelId="{FFC77C51-4EC7-4633-9812-B03537239CA7}" type="pres">
      <dgm:prSet presAssocID="{5654628E-B0D6-46B0-BFE8-617A3745EA94}" presName="img" presStyleLbl="fgImgPlace1" presStyleIdx="0" presStyleCnt="2" custScaleY="88201" custLinFactY="38888" custLinFactNeighborX="-53459"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C101B56A-A619-4C13-9F38-53DF753CEAA0}" type="pres">
      <dgm:prSet presAssocID="{5654628E-B0D6-46B0-BFE8-617A3745EA94}" presName="text" presStyleLbl="node1" presStyleIdx="0" presStyleCnt="2">
        <dgm:presLayoutVars>
          <dgm:bulletEnabled val="1"/>
        </dgm:presLayoutVars>
      </dgm:prSet>
      <dgm:spPr/>
    </dgm:pt>
    <dgm:pt modelId="{D5A337B9-1990-410E-8B00-9B00F46D5290}" type="pres">
      <dgm:prSet presAssocID="{AE024D04-D900-4A72-B0A7-0C8E42A5A360}" presName="spacer" presStyleCnt="0"/>
      <dgm:spPr/>
    </dgm:pt>
    <dgm:pt modelId="{90B4B2DF-19D7-40B0-94A8-D1A7D39B1125}" type="pres">
      <dgm:prSet presAssocID="{0552B4E0-3A02-43E9-A8C5-43FB3427CF14}" presName="comp" presStyleCnt="0"/>
      <dgm:spPr/>
    </dgm:pt>
    <dgm:pt modelId="{EF337D4F-8A03-4622-AAC8-EDDB4B361C59}" type="pres">
      <dgm:prSet presAssocID="{0552B4E0-3A02-43E9-A8C5-43FB3427CF14}" presName="box" presStyleLbl="node1" presStyleIdx="1" presStyleCnt="2" custLinFactNeighborY="-560"/>
      <dgm:spPr/>
    </dgm:pt>
    <dgm:pt modelId="{9D613130-2E33-4C5A-BFF6-13FE080C2989}" type="pres">
      <dgm:prSet presAssocID="{0552B4E0-3A02-43E9-A8C5-43FB3427CF14}" presName="img" presStyleLbl="fgImgPlace1" presStyleIdx="1" presStyleCnt="2" custLinFactY="-35525" custLinFactNeighborX="-2515"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7ECB48F8-0CF9-4430-B1D3-4FE853DE782E}" type="pres">
      <dgm:prSet presAssocID="{0552B4E0-3A02-43E9-A8C5-43FB3427CF14}" presName="text" presStyleLbl="node1" presStyleIdx="1" presStyleCnt="2">
        <dgm:presLayoutVars>
          <dgm:bulletEnabled val="1"/>
        </dgm:presLayoutVars>
      </dgm:prSet>
      <dgm:spPr/>
    </dgm:pt>
  </dgm:ptLst>
  <dgm:cxnLst>
    <dgm:cxn modelId="{494B8318-58D7-4337-BB0F-D0EF00FDA7D0}" type="presOf" srcId="{5654628E-B0D6-46B0-BFE8-617A3745EA94}" destId="{C101B56A-A619-4C13-9F38-53DF753CEAA0}" srcOrd="1" destOrd="0" presId="urn:microsoft.com/office/officeart/2005/8/layout/vList4"/>
    <dgm:cxn modelId="{75CC9327-374F-4C8E-89A7-D18CC0CF3987}" type="presOf" srcId="{8A5D3A4C-4C8E-4406-B13E-BA864486F92C}" destId="{17D0D901-3713-4025-AA1D-66C5077884C2}" srcOrd="0" destOrd="0" presId="urn:microsoft.com/office/officeart/2005/8/layout/vList4"/>
    <dgm:cxn modelId="{F250AEAC-5261-4BE8-9763-60E16233078F}" srcId="{8A5D3A4C-4C8E-4406-B13E-BA864486F92C}" destId="{5654628E-B0D6-46B0-BFE8-617A3745EA94}" srcOrd="0" destOrd="0" parTransId="{3C97D0F9-07A8-45F3-B3C4-40863BD33B64}" sibTransId="{AE024D04-D900-4A72-B0A7-0C8E42A5A360}"/>
    <dgm:cxn modelId="{31C316B3-2227-4CB3-8E4D-2B85FDD83EF1}" srcId="{8A5D3A4C-4C8E-4406-B13E-BA864486F92C}" destId="{0552B4E0-3A02-43E9-A8C5-43FB3427CF14}" srcOrd="1" destOrd="0" parTransId="{6427A1D5-DE59-4E85-9738-F04CCBDB6BB8}" sibTransId="{A7F76D0B-DBAB-4C5C-BAD7-862D820E049E}"/>
    <dgm:cxn modelId="{A7B7FFD3-0306-4010-BC1C-A475170B5B97}" type="presOf" srcId="{0552B4E0-3A02-43E9-A8C5-43FB3427CF14}" destId="{EF337D4F-8A03-4622-AAC8-EDDB4B361C59}" srcOrd="0" destOrd="0" presId="urn:microsoft.com/office/officeart/2005/8/layout/vList4"/>
    <dgm:cxn modelId="{28A021EC-82FB-4F3E-BD02-A6A27D9243C7}" type="presOf" srcId="{0552B4E0-3A02-43E9-A8C5-43FB3427CF14}" destId="{7ECB48F8-0CF9-4430-B1D3-4FE853DE782E}" srcOrd="1" destOrd="0" presId="urn:microsoft.com/office/officeart/2005/8/layout/vList4"/>
    <dgm:cxn modelId="{59D51EF8-AD83-47E7-BA5C-E53E39BC795D}" type="presOf" srcId="{5654628E-B0D6-46B0-BFE8-617A3745EA94}" destId="{80C1EBEA-5A62-4DFC-9F47-9D42DA84492A}" srcOrd="0" destOrd="0" presId="urn:microsoft.com/office/officeart/2005/8/layout/vList4"/>
    <dgm:cxn modelId="{6E89F256-CFA4-4F8D-8FB2-02809B612C43}" type="presParOf" srcId="{17D0D901-3713-4025-AA1D-66C5077884C2}" destId="{206619F9-ACA9-4595-9F10-49C5216DA2F7}" srcOrd="0" destOrd="0" presId="urn:microsoft.com/office/officeart/2005/8/layout/vList4"/>
    <dgm:cxn modelId="{531F7281-3CDF-406E-BD89-5EC6926007C4}" type="presParOf" srcId="{206619F9-ACA9-4595-9F10-49C5216DA2F7}" destId="{80C1EBEA-5A62-4DFC-9F47-9D42DA84492A}" srcOrd="0" destOrd="0" presId="urn:microsoft.com/office/officeart/2005/8/layout/vList4"/>
    <dgm:cxn modelId="{DC873B9F-8AFA-4376-A929-8BF9467B4DCD}" type="presParOf" srcId="{206619F9-ACA9-4595-9F10-49C5216DA2F7}" destId="{FFC77C51-4EC7-4633-9812-B03537239CA7}" srcOrd="1" destOrd="0" presId="urn:microsoft.com/office/officeart/2005/8/layout/vList4"/>
    <dgm:cxn modelId="{CD653FBC-FE2F-4184-A6EE-D2689B8CD788}" type="presParOf" srcId="{206619F9-ACA9-4595-9F10-49C5216DA2F7}" destId="{C101B56A-A619-4C13-9F38-53DF753CEAA0}" srcOrd="2" destOrd="0" presId="urn:microsoft.com/office/officeart/2005/8/layout/vList4"/>
    <dgm:cxn modelId="{DFE84260-8CA3-4B12-A41B-0D622C6E7E6C}" type="presParOf" srcId="{17D0D901-3713-4025-AA1D-66C5077884C2}" destId="{D5A337B9-1990-410E-8B00-9B00F46D5290}" srcOrd="1" destOrd="0" presId="urn:microsoft.com/office/officeart/2005/8/layout/vList4"/>
    <dgm:cxn modelId="{827173E0-F6AB-478C-A58D-A17A95856B15}" type="presParOf" srcId="{17D0D901-3713-4025-AA1D-66C5077884C2}" destId="{90B4B2DF-19D7-40B0-94A8-D1A7D39B1125}" srcOrd="2" destOrd="0" presId="urn:microsoft.com/office/officeart/2005/8/layout/vList4"/>
    <dgm:cxn modelId="{5414469B-5764-4BF3-86DA-9D561FFB28ED}" type="presParOf" srcId="{90B4B2DF-19D7-40B0-94A8-D1A7D39B1125}" destId="{EF337D4F-8A03-4622-AAC8-EDDB4B361C59}" srcOrd="0" destOrd="0" presId="urn:microsoft.com/office/officeart/2005/8/layout/vList4"/>
    <dgm:cxn modelId="{CA5DB72F-33BC-49AA-8543-D9B7FA193F5E}" type="presParOf" srcId="{90B4B2DF-19D7-40B0-94A8-D1A7D39B1125}" destId="{9D613130-2E33-4C5A-BFF6-13FE080C2989}" srcOrd="1" destOrd="0" presId="urn:microsoft.com/office/officeart/2005/8/layout/vList4"/>
    <dgm:cxn modelId="{B8A639EA-DA5E-456A-8762-1E5064DF1C07}" type="presParOf" srcId="{90B4B2DF-19D7-40B0-94A8-D1A7D39B1125}" destId="{7ECB48F8-0CF9-4430-B1D3-4FE853DE782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43AD0-3D6A-4597-9D3F-72D7CBEF694D}"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1A0B5DC2-4494-446C-83CD-9DEB50E10F5D}">
      <dgm:prSet phldrT="[Texto]"/>
      <dgm:spPr/>
      <dgm:t>
        <a:bodyPr/>
        <a:lstStyle/>
        <a:p>
          <a:r>
            <a:rPr lang="es-MX" dirty="0">
              <a:latin typeface="+mn-lt"/>
            </a:rPr>
            <a:t>EVITAR LA UNIFICACIÓN</a:t>
          </a:r>
          <a:endParaRPr lang="es-EC" dirty="0">
            <a:latin typeface="+mn-lt"/>
          </a:endParaRPr>
        </a:p>
      </dgm:t>
    </dgm:pt>
    <dgm:pt modelId="{38849831-D78C-4A73-B6FE-200A0AA8C619}" type="parTrans" cxnId="{7110278D-3EFE-4E0A-B33B-715E36C42950}">
      <dgm:prSet/>
      <dgm:spPr/>
      <dgm:t>
        <a:bodyPr/>
        <a:lstStyle/>
        <a:p>
          <a:endParaRPr lang="es-EC">
            <a:latin typeface="+mn-lt"/>
          </a:endParaRPr>
        </a:p>
      </dgm:t>
    </dgm:pt>
    <dgm:pt modelId="{0DBC9DF4-D83F-4510-8866-DA2BE4DF7453}" type="sibTrans" cxnId="{7110278D-3EFE-4E0A-B33B-715E36C42950}">
      <dgm:prSet/>
      <dgm:spPr/>
      <dgm:t>
        <a:bodyPr/>
        <a:lstStyle/>
        <a:p>
          <a:endParaRPr lang="es-EC">
            <a:latin typeface="+mn-lt"/>
          </a:endParaRPr>
        </a:p>
      </dgm:t>
    </dgm:pt>
    <dgm:pt modelId="{7266BBFB-1C69-4A28-9AFF-9B4C404CC3EE}">
      <dgm:prSet phldrT="[Texto]" custT="1"/>
      <dgm:spPr/>
      <dgm:t>
        <a:bodyPr/>
        <a:lstStyle/>
        <a:p>
          <a:pPr algn="just"/>
          <a:r>
            <a:rPr lang="es-ES" sz="1600" dirty="0"/>
            <a:t>Se recomienda la no unificación de las EOD en función de los resultados de la presente investigación que infiere en la necesidad de la especificidad y caracterización propia de cada una, que determina un tratamiento específico de sus competencias financieras</a:t>
          </a:r>
          <a:endParaRPr lang="es-EC" sz="1600" dirty="0">
            <a:latin typeface="+mn-lt"/>
          </a:endParaRPr>
        </a:p>
      </dgm:t>
    </dgm:pt>
    <dgm:pt modelId="{86642692-A10F-48C7-A854-023C97C21DBD}" type="parTrans" cxnId="{EB596870-CE09-405C-937F-A7AB07FB1F7B}">
      <dgm:prSet/>
      <dgm:spPr/>
      <dgm:t>
        <a:bodyPr/>
        <a:lstStyle/>
        <a:p>
          <a:endParaRPr lang="es-EC">
            <a:latin typeface="+mn-lt"/>
          </a:endParaRPr>
        </a:p>
      </dgm:t>
    </dgm:pt>
    <dgm:pt modelId="{E8E1010E-D174-4837-A9B3-88DDE83998BF}" type="sibTrans" cxnId="{EB596870-CE09-405C-937F-A7AB07FB1F7B}">
      <dgm:prSet/>
      <dgm:spPr/>
      <dgm:t>
        <a:bodyPr/>
        <a:lstStyle/>
        <a:p>
          <a:endParaRPr lang="es-EC">
            <a:latin typeface="+mn-lt"/>
          </a:endParaRPr>
        </a:p>
      </dgm:t>
    </dgm:pt>
    <dgm:pt modelId="{B25FA922-5B1E-48A8-B0B7-6AE51998DEFE}">
      <dgm:prSet phldrT="[Texto]"/>
      <dgm:spPr/>
      <dgm:t>
        <a:bodyPr/>
        <a:lstStyle/>
        <a:p>
          <a:r>
            <a:rPr lang="es-EC" dirty="0">
              <a:latin typeface="+mn-lt"/>
            </a:rPr>
            <a:t>FORTALECIMIENTO DE LAS </a:t>
          </a:r>
          <a:r>
            <a:rPr lang="es-EC" dirty="0" err="1">
              <a:latin typeface="+mn-lt"/>
            </a:rPr>
            <a:t>EOD’s</a:t>
          </a:r>
          <a:endParaRPr lang="es-EC" dirty="0">
            <a:latin typeface="+mn-lt"/>
          </a:endParaRPr>
        </a:p>
      </dgm:t>
    </dgm:pt>
    <dgm:pt modelId="{D096AB2E-7BF3-4FD3-8B76-5D3C46F4923E}" type="parTrans" cxnId="{C968E149-D302-4259-8054-12A518EA05F5}">
      <dgm:prSet/>
      <dgm:spPr/>
      <dgm:t>
        <a:bodyPr/>
        <a:lstStyle/>
        <a:p>
          <a:endParaRPr lang="es-EC">
            <a:latin typeface="+mn-lt"/>
          </a:endParaRPr>
        </a:p>
      </dgm:t>
    </dgm:pt>
    <dgm:pt modelId="{93C67AE0-1A01-48E1-B3EE-263518A3F78F}" type="sibTrans" cxnId="{C968E149-D302-4259-8054-12A518EA05F5}">
      <dgm:prSet/>
      <dgm:spPr/>
      <dgm:t>
        <a:bodyPr/>
        <a:lstStyle/>
        <a:p>
          <a:endParaRPr lang="es-EC">
            <a:latin typeface="+mn-lt"/>
          </a:endParaRPr>
        </a:p>
      </dgm:t>
    </dgm:pt>
    <dgm:pt modelId="{C11D0683-9965-4BFC-A7FE-2BF93895C88C}">
      <dgm:prSet phldrT="[Texto]" custT="1"/>
      <dgm:spPr/>
      <dgm:t>
        <a:bodyPr/>
        <a:lstStyle/>
        <a:p>
          <a:r>
            <a:rPr lang="es-ES" sz="1600" dirty="0"/>
            <a:t>Se recomienda influir positivamente en el fortalecimiento y desarrollo de modelos de gestión compatibles con la interoperabilidad en el contexto presupuestario, característica necesaria para la gestión de conocimiento y colaboración, que influya en la toma de decisiones adecuada en el campo presupuestario.</a:t>
          </a:r>
          <a:endParaRPr lang="es-EC" sz="1600" dirty="0">
            <a:latin typeface="+mn-lt"/>
          </a:endParaRPr>
        </a:p>
      </dgm:t>
    </dgm:pt>
    <dgm:pt modelId="{BDE5EB15-4263-477C-AB7A-3684CB696CC4}" type="parTrans" cxnId="{01B04416-A388-4A85-8D7A-9B5617148F80}">
      <dgm:prSet/>
      <dgm:spPr/>
      <dgm:t>
        <a:bodyPr/>
        <a:lstStyle/>
        <a:p>
          <a:endParaRPr lang="es-EC">
            <a:latin typeface="+mn-lt"/>
          </a:endParaRPr>
        </a:p>
      </dgm:t>
    </dgm:pt>
    <dgm:pt modelId="{CB519E9D-4F1F-4856-AEEA-A53DCF10239F}" type="sibTrans" cxnId="{01B04416-A388-4A85-8D7A-9B5617148F80}">
      <dgm:prSet/>
      <dgm:spPr/>
      <dgm:t>
        <a:bodyPr/>
        <a:lstStyle/>
        <a:p>
          <a:endParaRPr lang="es-EC">
            <a:latin typeface="+mn-lt"/>
          </a:endParaRPr>
        </a:p>
      </dgm:t>
    </dgm:pt>
    <dgm:pt modelId="{C1489147-4DBE-41AE-BA25-8F016E34804C}">
      <dgm:prSet phldrT="[Texto]"/>
      <dgm:spPr/>
      <dgm:t>
        <a:bodyPr/>
        <a:lstStyle/>
        <a:p>
          <a:r>
            <a:rPr lang="es-MX" dirty="0">
              <a:latin typeface="+mn-lt"/>
            </a:rPr>
            <a:t>DESARROLLO INSTITUCIONAL</a:t>
          </a:r>
          <a:endParaRPr lang="es-EC" dirty="0">
            <a:latin typeface="+mn-lt"/>
          </a:endParaRPr>
        </a:p>
      </dgm:t>
    </dgm:pt>
    <dgm:pt modelId="{0A227D68-A78D-44C5-9859-050959A42E68}" type="parTrans" cxnId="{0C19686E-9D25-4602-B1A4-FC63964B785A}">
      <dgm:prSet/>
      <dgm:spPr/>
      <dgm:t>
        <a:bodyPr/>
        <a:lstStyle/>
        <a:p>
          <a:endParaRPr lang="es-EC">
            <a:latin typeface="+mn-lt"/>
          </a:endParaRPr>
        </a:p>
      </dgm:t>
    </dgm:pt>
    <dgm:pt modelId="{C9C3740C-0951-489C-AD85-530B23AC815C}" type="sibTrans" cxnId="{0C19686E-9D25-4602-B1A4-FC63964B785A}">
      <dgm:prSet/>
      <dgm:spPr/>
      <dgm:t>
        <a:bodyPr/>
        <a:lstStyle/>
        <a:p>
          <a:endParaRPr lang="es-EC">
            <a:latin typeface="+mn-lt"/>
          </a:endParaRPr>
        </a:p>
      </dgm:t>
    </dgm:pt>
    <dgm:pt modelId="{24DAE696-A120-40A1-8BB5-FD334B0892A2}">
      <dgm:prSet phldrT="[Texto]" custT="1"/>
      <dgm:spPr/>
      <dgm:t>
        <a:bodyPr/>
        <a:lstStyle/>
        <a:p>
          <a:pPr algn="just"/>
          <a:r>
            <a:rPr lang="es-ES" sz="1600" dirty="0"/>
            <a:t>Es necesario el compromiso por el desarrollo institucional en todos los niveles para generar innovación y apoyo a las iniciativas de desarrollo de modelos y herramientas tecnológicas que respalden y simplifiques la gestión presupuestara considerando las características específicas de las diferentes entidades operativas del ejército.</a:t>
          </a:r>
          <a:endParaRPr lang="es-EC" sz="1600" dirty="0">
            <a:latin typeface="+mn-lt"/>
          </a:endParaRPr>
        </a:p>
      </dgm:t>
    </dgm:pt>
    <dgm:pt modelId="{5B1EEE1A-348B-4E8C-8525-3054606F61A2}" type="parTrans" cxnId="{78EE3B9E-628F-4642-A261-BA4C80B8F1DA}">
      <dgm:prSet/>
      <dgm:spPr/>
      <dgm:t>
        <a:bodyPr/>
        <a:lstStyle/>
        <a:p>
          <a:endParaRPr lang="es-EC">
            <a:latin typeface="+mn-lt"/>
          </a:endParaRPr>
        </a:p>
      </dgm:t>
    </dgm:pt>
    <dgm:pt modelId="{5E83037A-4C78-4691-8AEE-CB4E021825EB}" type="sibTrans" cxnId="{78EE3B9E-628F-4642-A261-BA4C80B8F1DA}">
      <dgm:prSet/>
      <dgm:spPr/>
      <dgm:t>
        <a:bodyPr/>
        <a:lstStyle/>
        <a:p>
          <a:endParaRPr lang="es-EC">
            <a:latin typeface="+mn-lt"/>
          </a:endParaRPr>
        </a:p>
      </dgm:t>
    </dgm:pt>
    <dgm:pt modelId="{1E6D215C-5E3F-4D10-B44A-E6B622A02578}" type="pres">
      <dgm:prSet presAssocID="{FD043AD0-3D6A-4597-9D3F-72D7CBEF694D}" presName="Name0" presStyleCnt="0">
        <dgm:presLayoutVars>
          <dgm:chMax/>
          <dgm:chPref/>
          <dgm:dir/>
        </dgm:presLayoutVars>
      </dgm:prSet>
      <dgm:spPr/>
    </dgm:pt>
    <dgm:pt modelId="{24017656-2646-4E66-A75E-E95ECC132617}" type="pres">
      <dgm:prSet presAssocID="{1A0B5DC2-4494-446C-83CD-9DEB50E10F5D}" presName="parenttextcomposite" presStyleCnt="0"/>
      <dgm:spPr/>
    </dgm:pt>
    <dgm:pt modelId="{60A83A02-047F-4EEC-B123-E30C771B65A1}" type="pres">
      <dgm:prSet presAssocID="{1A0B5DC2-4494-446C-83CD-9DEB50E10F5D}" presName="parenttext" presStyleLbl="revTx" presStyleIdx="0" presStyleCnt="3">
        <dgm:presLayoutVars>
          <dgm:chMax/>
          <dgm:chPref val="2"/>
          <dgm:bulletEnabled val="1"/>
        </dgm:presLayoutVars>
      </dgm:prSet>
      <dgm:spPr/>
    </dgm:pt>
    <dgm:pt modelId="{B8D08B96-9F06-4E18-A7C2-8B205359F28A}" type="pres">
      <dgm:prSet presAssocID="{1A0B5DC2-4494-446C-83CD-9DEB50E10F5D}" presName="composite" presStyleCnt="0"/>
      <dgm:spPr/>
    </dgm:pt>
    <dgm:pt modelId="{8D29E3CB-9399-4570-9D17-E05151FDC903}" type="pres">
      <dgm:prSet presAssocID="{1A0B5DC2-4494-446C-83CD-9DEB50E10F5D}" presName="chevron1" presStyleLbl="alignNode1" presStyleIdx="0" presStyleCnt="21"/>
      <dgm:spPr/>
    </dgm:pt>
    <dgm:pt modelId="{47FDB1AD-4AC2-4224-9BC5-79E080B70A02}" type="pres">
      <dgm:prSet presAssocID="{1A0B5DC2-4494-446C-83CD-9DEB50E10F5D}" presName="chevron2" presStyleLbl="alignNode1" presStyleIdx="1" presStyleCnt="21"/>
      <dgm:spPr/>
    </dgm:pt>
    <dgm:pt modelId="{EBA34659-B437-405D-A4CE-49B8C40C5186}" type="pres">
      <dgm:prSet presAssocID="{1A0B5DC2-4494-446C-83CD-9DEB50E10F5D}" presName="chevron3" presStyleLbl="alignNode1" presStyleIdx="2" presStyleCnt="21"/>
      <dgm:spPr/>
    </dgm:pt>
    <dgm:pt modelId="{F6CCFF98-9539-4463-8627-D28E0C83E023}" type="pres">
      <dgm:prSet presAssocID="{1A0B5DC2-4494-446C-83CD-9DEB50E10F5D}" presName="chevron4" presStyleLbl="alignNode1" presStyleIdx="3" presStyleCnt="21"/>
      <dgm:spPr/>
    </dgm:pt>
    <dgm:pt modelId="{6E3A75AB-CFDE-4E10-9EFF-0327860D6C1E}" type="pres">
      <dgm:prSet presAssocID="{1A0B5DC2-4494-446C-83CD-9DEB50E10F5D}" presName="chevron5" presStyleLbl="alignNode1" presStyleIdx="4" presStyleCnt="21"/>
      <dgm:spPr/>
    </dgm:pt>
    <dgm:pt modelId="{B4FEC6C2-7749-41EA-9CC6-2A71484BEDF7}" type="pres">
      <dgm:prSet presAssocID="{1A0B5DC2-4494-446C-83CD-9DEB50E10F5D}" presName="chevron6" presStyleLbl="alignNode1" presStyleIdx="5" presStyleCnt="21"/>
      <dgm:spPr/>
    </dgm:pt>
    <dgm:pt modelId="{5DA7463B-569F-46CF-9349-70295195F634}" type="pres">
      <dgm:prSet presAssocID="{1A0B5DC2-4494-446C-83CD-9DEB50E10F5D}" presName="chevron7" presStyleLbl="alignNode1" presStyleIdx="6" presStyleCnt="21"/>
      <dgm:spPr/>
    </dgm:pt>
    <dgm:pt modelId="{9DA01852-B85B-4ACA-9BBF-A0FC4B03DE8E}" type="pres">
      <dgm:prSet presAssocID="{1A0B5DC2-4494-446C-83CD-9DEB50E10F5D}" presName="childtext" presStyleLbl="solidFgAcc1" presStyleIdx="0" presStyleCnt="3" custScaleX="125290">
        <dgm:presLayoutVars>
          <dgm:chMax/>
          <dgm:chPref val="0"/>
          <dgm:bulletEnabled val="1"/>
        </dgm:presLayoutVars>
      </dgm:prSet>
      <dgm:spPr/>
    </dgm:pt>
    <dgm:pt modelId="{7FAB35EB-C8F1-4CEA-B46F-1498B248026A}" type="pres">
      <dgm:prSet presAssocID="{0DBC9DF4-D83F-4510-8866-DA2BE4DF7453}" presName="sibTrans" presStyleCnt="0"/>
      <dgm:spPr/>
    </dgm:pt>
    <dgm:pt modelId="{2756B437-2667-48D9-8943-C10AD48810EA}" type="pres">
      <dgm:prSet presAssocID="{B25FA922-5B1E-48A8-B0B7-6AE51998DEFE}" presName="parenttextcomposite" presStyleCnt="0"/>
      <dgm:spPr/>
    </dgm:pt>
    <dgm:pt modelId="{CD6D335B-327C-4313-93B5-60273B026FFC}" type="pres">
      <dgm:prSet presAssocID="{B25FA922-5B1E-48A8-B0B7-6AE51998DEFE}" presName="parenttext" presStyleLbl="revTx" presStyleIdx="1" presStyleCnt="3">
        <dgm:presLayoutVars>
          <dgm:chMax/>
          <dgm:chPref val="2"/>
          <dgm:bulletEnabled val="1"/>
        </dgm:presLayoutVars>
      </dgm:prSet>
      <dgm:spPr/>
    </dgm:pt>
    <dgm:pt modelId="{9DDC7FF9-9FEA-4792-9C9D-70FB89EFDDD8}" type="pres">
      <dgm:prSet presAssocID="{B25FA922-5B1E-48A8-B0B7-6AE51998DEFE}" presName="composite" presStyleCnt="0"/>
      <dgm:spPr/>
    </dgm:pt>
    <dgm:pt modelId="{1DBA1F03-F886-4DFA-BD44-067380A0896F}" type="pres">
      <dgm:prSet presAssocID="{B25FA922-5B1E-48A8-B0B7-6AE51998DEFE}" presName="chevron1" presStyleLbl="alignNode1" presStyleIdx="7" presStyleCnt="21"/>
      <dgm:spPr/>
    </dgm:pt>
    <dgm:pt modelId="{465D21A8-B420-44F0-953E-4654DBDFB63F}" type="pres">
      <dgm:prSet presAssocID="{B25FA922-5B1E-48A8-B0B7-6AE51998DEFE}" presName="chevron2" presStyleLbl="alignNode1" presStyleIdx="8" presStyleCnt="21"/>
      <dgm:spPr/>
    </dgm:pt>
    <dgm:pt modelId="{D56FDF06-B5A8-4CFC-9073-576643AAACBD}" type="pres">
      <dgm:prSet presAssocID="{B25FA922-5B1E-48A8-B0B7-6AE51998DEFE}" presName="chevron3" presStyleLbl="alignNode1" presStyleIdx="9" presStyleCnt="21"/>
      <dgm:spPr/>
    </dgm:pt>
    <dgm:pt modelId="{2AEF77E0-6211-4FB6-B96D-5A95B98D1F15}" type="pres">
      <dgm:prSet presAssocID="{B25FA922-5B1E-48A8-B0B7-6AE51998DEFE}" presName="chevron4" presStyleLbl="alignNode1" presStyleIdx="10" presStyleCnt="21"/>
      <dgm:spPr/>
    </dgm:pt>
    <dgm:pt modelId="{79109DE4-3A72-4F6E-B7D7-6465B3AF5E54}" type="pres">
      <dgm:prSet presAssocID="{B25FA922-5B1E-48A8-B0B7-6AE51998DEFE}" presName="chevron5" presStyleLbl="alignNode1" presStyleIdx="11" presStyleCnt="21"/>
      <dgm:spPr/>
    </dgm:pt>
    <dgm:pt modelId="{C5A1F458-EF96-43F1-95B2-89CEDF771135}" type="pres">
      <dgm:prSet presAssocID="{B25FA922-5B1E-48A8-B0B7-6AE51998DEFE}" presName="chevron6" presStyleLbl="alignNode1" presStyleIdx="12" presStyleCnt="21"/>
      <dgm:spPr/>
    </dgm:pt>
    <dgm:pt modelId="{18A9D487-BCDE-4B06-B849-8E1BA2AE2F14}" type="pres">
      <dgm:prSet presAssocID="{B25FA922-5B1E-48A8-B0B7-6AE51998DEFE}" presName="chevron7" presStyleLbl="alignNode1" presStyleIdx="13" presStyleCnt="21"/>
      <dgm:spPr/>
    </dgm:pt>
    <dgm:pt modelId="{AFABD384-0070-4ADA-9603-26B4983A5F8E}" type="pres">
      <dgm:prSet presAssocID="{B25FA922-5B1E-48A8-B0B7-6AE51998DEFE}" presName="childtext" presStyleLbl="solidFgAcc1" presStyleIdx="1" presStyleCnt="3" custScaleX="124281">
        <dgm:presLayoutVars>
          <dgm:chMax/>
          <dgm:chPref val="0"/>
          <dgm:bulletEnabled val="1"/>
        </dgm:presLayoutVars>
      </dgm:prSet>
      <dgm:spPr/>
    </dgm:pt>
    <dgm:pt modelId="{1F50FD0D-EC5B-4B66-8816-5FD7DF3BBD73}" type="pres">
      <dgm:prSet presAssocID="{93C67AE0-1A01-48E1-B3EE-263518A3F78F}" presName="sibTrans" presStyleCnt="0"/>
      <dgm:spPr/>
    </dgm:pt>
    <dgm:pt modelId="{5CDECBCB-03E1-4C7E-9936-AB9448EBA524}" type="pres">
      <dgm:prSet presAssocID="{C1489147-4DBE-41AE-BA25-8F016E34804C}" presName="parenttextcomposite" presStyleCnt="0"/>
      <dgm:spPr/>
    </dgm:pt>
    <dgm:pt modelId="{877E79C5-F1A5-484E-9179-D52508CE922B}" type="pres">
      <dgm:prSet presAssocID="{C1489147-4DBE-41AE-BA25-8F016E34804C}" presName="parenttext" presStyleLbl="revTx" presStyleIdx="2" presStyleCnt="3">
        <dgm:presLayoutVars>
          <dgm:chMax/>
          <dgm:chPref val="2"/>
          <dgm:bulletEnabled val="1"/>
        </dgm:presLayoutVars>
      </dgm:prSet>
      <dgm:spPr/>
    </dgm:pt>
    <dgm:pt modelId="{F3776C5B-C920-4A38-98BB-28C60B291D60}" type="pres">
      <dgm:prSet presAssocID="{C1489147-4DBE-41AE-BA25-8F016E34804C}" presName="composite" presStyleCnt="0"/>
      <dgm:spPr/>
    </dgm:pt>
    <dgm:pt modelId="{F1369047-2B85-44C7-A5A2-0565A809657B}" type="pres">
      <dgm:prSet presAssocID="{C1489147-4DBE-41AE-BA25-8F016E34804C}" presName="chevron1" presStyleLbl="alignNode1" presStyleIdx="14" presStyleCnt="21"/>
      <dgm:spPr/>
    </dgm:pt>
    <dgm:pt modelId="{F2C3BBBC-2379-4DFA-97E4-F6CAE0125C0A}" type="pres">
      <dgm:prSet presAssocID="{C1489147-4DBE-41AE-BA25-8F016E34804C}" presName="chevron2" presStyleLbl="alignNode1" presStyleIdx="15" presStyleCnt="21"/>
      <dgm:spPr/>
    </dgm:pt>
    <dgm:pt modelId="{A537A59F-944A-4F63-9A6F-776E921EDE7B}" type="pres">
      <dgm:prSet presAssocID="{C1489147-4DBE-41AE-BA25-8F016E34804C}" presName="chevron3" presStyleLbl="alignNode1" presStyleIdx="16" presStyleCnt="21"/>
      <dgm:spPr/>
    </dgm:pt>
    <dgm:pt modelId="{8F649B2A-C00F-4A19-86EB-7F9634AD120C}" type="pres">
      <dgm:prSet presAssocID="{C1489147-4DBE-41AE-BA25-8F016E34804C}" presName="chevron4" presStyleLbl="alignNode1" presStyleIdx="17" presStyleCnt="21"/>
      <dgm:spPr/>
    </dgm:pt>
    <dgm:pt modelId="{1E3081B5-9469-4B07-BEEE-1911B338E442}" type="pres">
      <dgm:prSet presAssocID="{C1489147-4DBE-41AE-BA25-8F016E34804C}" presName="chevron5" presStyleLbl="alignNode1" presStyleIdx="18" presStyleCnt="21"/>
      <dgm:spPr/>
    </dgm:pt>
    <dgm:pt modelId="{25AA445E-26F6-4C2D-B16E-6AC4F0361E02}" type="pres">
      <dgm:prSet presAssocID="{C1489147-4DBE-41AE-BA25-8F016E34804C}" presName="chevron6" presStyleLbl="alignNode1" presStyleIdx="19" presStyleCnt="21"/>
      <dgm:spPr/>
    </dgm:pt>
    <dgm:pt modelId="{8E01E155-B168-4D50-801B-B87342322518}" type="pres">
      <dgm:prSet presAssocID="{C1489147-4DBE-41AE-BA25-8F016E34804C}" presName="chevron7" presStyleLbl="alignNode1" presStyleIdx="20" presStyleCnt="21"/>
      <dgm:spPr/>
    </dgm:pt>
    <dgm:pt modelId="{3116058D-9D52-4841-A4E4-77B1564F12FB}" type="pres">
      <dgm:prSet presAssocID="{C1489147-4DBE-41AE-BA25-8F016E34804C}" presName="childtext" presStyleLbl="solidFgAcc1" presStyleIdx="2" presStyleCnt="3" custScaleX="123968" custScaleY="108686">
        <dgm:presLayoutVars>
          <dgm:chMax/>
          <dgm:chPref val="0"/>
          <dgm:bulletEnabled val="1"/>
        </dgm:presLayoutVars>
      </dgm:prSet>
      <dgm:spPr/>
    </dgm:pt>
  </dgm:ptLst>
  <dgm:cxnLst>
    <dgm:cxn modelId="{01B04416-A388-4A85-8D7A-9B5617148F80}" srcId="{B25FA922-5B1E-48A8-B0B7-6AE51998DEFE}" destId="{C11D0683-9965-4BFC-A7FE-2BF93895C88C}" srcOrd="0" destOrd="0" parTransId="{BDE5EB15-4263-477C-AB7A-3684CB696CC4}" sibTransId="{CB519E9D-4F1F-4856-AEEA-A53DCF10239F}"/>
    <dgm:cxn modelId="{84D04722-450D-4AA4-B8BC-524037441065}" type="presOf" srcId="{7266BBFB-1C69-4A28-9AFF-9B4C404CC3EE}" destId="{9DA01852-B85B-4ACA-9BBF-A0FC4B03DE8E}" srcOrd="0" destOrd="0" presId="urn:microsoft.com/office/officeart/2008/layout/VerticalAccentList"/>
    <dgm:cxn modelId="{C968E149-D302-4259-8054-12A518EA05F5}" srcId="{FD043AD0-3D6A-4597-9D3F-72D7CBEF694D}" destId="{B25FA922-5B1E-48A8-B0B7-6AE51998DEFE}" srcOrd="1" destOrd="0" parTransId="{D096AB2E-7BF3-4FD3-8B76-5D3C46F4923E}" sibTransId="{93C67AE0-1A01-48E1-B3EE-263518A3F78F}"/>
    <dgm:cxn modelId="{0C19686E-9D25-4602-B1A4-FC63964B785A}" srcId="{FD043AD0-3D6A-4597-9D3F-72D7CBEF694D}" destId="{C1489147-4DBE-41AE-BA25-8F016E34804C}" srcOrd="2" destOrd="0" parTransId="{0A227D68-A78D-44C5-9859-050959A42E68}" sibTransId="{C9C3740C-0951-489C-AD85-530B23AC815C}"/>
    <dgm:cxn modelId="{EB596870-CE09-405C-937F-A7AB07FB1F7B}" srcId="{1A0B5DC2-4494-446C-83CD-9DEB50E10F5D}" destId="{7266BBFB-1C69-4A28-9AFF-9B4C404CC3EE}" srcOrd="0" destOrd="0" parTransId="{86642692-A10F-48C7-A854-023C97C21DBD}" sibTransId="{E8E1010E-D174-4837-A9B3-88DDE83998BF}"/>
    <dgm:cxn modelId="{709CD476-1557-4710-A837-C7B8459D5F18}" type="presOf" srcId="{B25FA922-5B1E-48A8-B0B7-6AE51998DEFE}" destId="{CD6D335B-327C-4313-93B5-60273B026FFC}" srcOrd="0" destOrd="0" presId="urn:microsoft.com/office/officeart/2008/layout/VerticalAccentList"/>
    <dgm:cxn modelId="{7110278D-3EFE-4E0A-B33B-715E36C42950}" srcId="{FD043AD0-3D6A-4597-9D3F-72D7CBEF694D}" destId="{1A0B5DC2-4494-446C-83CD-9DEB50E10F5D}" srcOrd="0" destOrd="0" parTransId="{38849831-D78C-4A73-B6FE-200A0AA8C619}" sibTransId="{0DBC9DF4-D83F-4510-8866-DA2BE4DF7453}"/>
    <dgm:cxn modelId="{78EE3B9E-628F-4642-A261-BA4C80B8F1DA}" srcId="{C1489147-4DBE-41AE-BA25-8F016E34804C}" destId="{24DAE696-A120-40A1-8BB5-FD334B0892A2}" srcOrd="0" destOrd="0" parTransId="{5B1EEE1A-348B-4E8C-8525-3054606F61A2}" sibTransId="{5E83037A-4C78-4691-8AEE-CB4E021825EB}"/>
    <dgm:cxn modelId="{CB9532BE-B4B3-459F-B61B-7E96EE8B7971}" type="presOf" srcId="{FD043AD0-3D6A-4597-9D3F-72D7CBEF694D}" destId="{1E6D215C-5E3F-4D10-B44A-E6B622A02578}" srcOrd="0" destOrd="0" presId="urn:microsoft.com/office/officeart/2008/layout/VerticalAccentList"/>
    <dgm:cxn modelId="{327731C7-5A0C-47EE-B472-E90866AF2E89}" type="presOf" srcId="{24DAE696-A120-40A1-8BB5-FD334B0892A2}" destId="{3116058D-9D52-4841-A4E4-77B1564F12FB}" srcOrd="0" destOrd="0" presId="urn:microsoft.com/office/officeart/2008/layout/VerticalAccentList"/>
    <dgm:cxn modelId="{084480D3-4CFC-4BBF-9052-624B6753FC58}" type="presOf" srcId="{C1489147-4DBE-41AE-BA25-8F016E34804C}" destId="{877E79C5-F1A5-484E-9179-D52508CE922B}" srcOrd="0" destOrd="0" presId="urn:microsoft.com/office/officeart/2008/layout/VerticalAccentList"/>
    <dgm:cxn modelId="{093A7ED9-63D6-4189-B5A2-D5BF0F706918}" type="presOf" srcId="{1A0B5DC2-4494-446C-83CD-9DEB50E10F5D}" destId="{60A83A02-047F-4EEC-B123-E30C771B65A1}" srcOrd="0" destOrd="0" presId="urn:microsoft.com/office/officeart/2008/layout/VerticalAccentList"/>
    <dgm:cxn modelId="{B44D1CF6-79F2-4E66-94FA-34933881F864}" type="presOf" srcId="{C11D0683-9965-4BFC-A7FE-2BF93895C88C}" destId="{AFABD384-0070-4ADA-9603-26B4983A5F8E}" srcOrd="0" destOrd="0" presId="urn:microsoft.com/office/officeart/2008/layout/VerticalAccentList"/>
    <dgm:cxn modelId="{63BD18FB-6C6D-43A7-939B-50C1CDAC8AFE}" type="presParOf" srcId="{1E6D215C-5E3F-4D10-B44A-E6B622A02578}" destId="{24017656-2646-4E66-A75E-E95ECC132617}" srcOrd="0" destOrd="0" presId="urn:microsoft.com/office/officeart/2008/layout/VerticalAccentList"/>
    <dgm:cxn modelId="{28F49BEF-B49A-4303-936A-5A87A9F97EF1}" type="presParOf" srcId="{24017656-2646-4E66-A75E-E95ECC132617}" destId="{60A83A02-047F-4EEC-B123-E30C771B65A1}" srcOrd="0" destOrd="0" presId="urn:microsoft.com/office/officeart/2008/layout/VerticalAccentList"/>
    <dgm:cxn modelId="{99652206-ADAE-433F-AC01-F3A4289EB06C}" type="presParOf" srcId="{1E6D215C-5E3F-4D10-B44A-E6B622A02578}" destId="{B8D08B96-9F06-4E18-A7C2-8B205359F28A}" srcOrd="1" destOrd="0" presId="urn:microsoft.com/office/officeart/2008/layout/VerticalAccentList"/>
    <dgm:cxn modelId="{09498097-BF46-4255-9996-EAD8BF727E08}" type="presParOf" srcId="{B8D08B96-9F06-4E18-A7C2-8B205359F28A}" destId="{8D29E3CB-9399-4570-9D17-E05151FDC903}" srcOrd="0" destOrd="0" presId="urn:microsoft.com/office/officeart/2008/layout/VerticalAccentList"/>
    <dgm:cxn modelId="{075AF243-00D1-40FE-957F-59810899B95C}" type="presParOf" srcId="{B8D08B96-9F06-4E18-A7C2-8B205359F28A}" destId="{47FDB1AD-4AC2-4224-9BC5-79E080B70A02}" srcOrd="1" destOrd="0" presId="urn:microsoft.com/office/officeart/2008/layout/VerticalAccentList"/>
    <dgm:cxn modelId="{038CAFA8-59C8-4592-88C5-311ACFDC4E53}" type="presParOf" srcId="{B8D08B96-9F06-4E18-A7C2-8B205359F28A}" destId="{EBA34659-B437-405D-A4CE-49B8C40C5186}" srcOrd="2" destOrd="0" presId="urn:microsoft.com/office/officeart/2008/layout/VerticalAccentList"/>
    <dgm:cxn modelId="{D3510913-CE94-4D57-98C4-08BFCB79E6AB}" type="presParOf" srcId="{B8D08B96-9F06-4E18-A7C2-8B205359F28A}" destId="{F6CCFF98-9539-4463-8627-D28E0C83E023}" srcOrd="3" destOrd="0" presId="urn:microsoft.com/office/officeart/2008/layout/VerticalAccentList"/>
    <dgm:cxn modelId="{170E8686-D5B8-4F88-BAE6-B467BC12D1E0}" type="presParOf" srcId="{B8D08B96-9F06-4E18-A7C2-8B205359F28A}" destId="{6E3A75AB-CFDE-4E10-9EFF-0327860D6C1E}" srcOrd="4" destOrd="0" presId="urn:microsoft.com/office/officeart/2008/layout/VerticalAccentList"/>
    <dgm:cxn modelId="{500ACCDB-18F3-4A99-908A-DB9AB87473C0}" type="presParOf" srcId="{B8D08B96-9F06-4E18-A7C2-8B205359F28A}" destId="{B4FEC6C2-7749-41EA-9CC6-2A71484BEDF7}" srcOrd="5" destOrd="0" presId="urn:microsoft.com/office/officeart/2008/layout/VerticalAccentList"/>
    <dgm:cxn modelId="{E83C6D20-48F0-4F3D-82BF-CAC8C6E42748}" type="presParOf" srcId="{B8D08B96-9F06-4E18-A7C2-8B205359F28A}" destId="{5DA7463B-569F-46CF-9349-70295195F634}" srcOrd="6" destOrd="0" presId="urn:microsoft.com/office/officeart/2008/layout/VerticalAccentList"/>
    <dgm:cxn modelId="{88D86155-5586-47E7-972F-A4A3328E6384}" type="presParOf" srcId="{B8D08B96-9F06-4E18-A7C2-8B205359F28A}" destId="{9DA01852-B85B-4ACA-9BBF-A0FC4B03DE8E}" srcOrd="7" destOrd="0" presId="urn:microsoft.com/office/officeart/2008/layout/VerticalAccentList"/>
    <dgm:cxn modelId="{62A63E3A-97C9-4559-B456-9809D349EB79}" type="presParOf" srcId="{1E6D215C-5E3F-4D10-B44A-E6B622A02578}" destId="{7FAB35EB-C8F1-4CEA-B46F-1498B248026A}" srcOrd="2" destOrd="0" presId="urn:microsoft.com/office/officeart/2008/layout/VerticalAccentList"/>
    <dgm:cxn modelId="{5AC682C0-94CB-4E47-BB99-452AAE623693}" type="presParOf" srcId="{1E6D215C-5E3F-4D10-B44A-E6B622A02578}" destId="{2756B437-2667-48D9-8943-C10AD48810EA}" srcOrd="3" destOrd="0" presId="urn:microsoft.com/office/officeart/2008/layout/VerticalAccentList"/>
    <dgm:cxn modelId="{2AF833E6-4423-49FA-8375-CA774F292B23}" type="presParOf" srcId="{2756B437-2667-48D9-8943-C10AD48810EA}" destId="{CD6D335B-327C-4313-93B5-60273B026FFC}" srcOrd="0" destOrd="0" presId="urn:microsoft.com/office/officeart/2008/layout/VerticalAccentList"/>
    <dgm:cxn modelId="{74FE0EE8-B928-44C2-A378-3CE568C8C788}" type="presParOf" srcId="{1E6D215C-5E3F-4D10-B44A-E6B622A02578}" destId="{9DDC7FF9-9FEA-4792-9C9D-70FB89EFDDD8}" srcOrd="4" destOrd="0" presId="urn:microsoft.com/office/officeart/2008/layout/VerticalAccentList"/>
    <dgm:cxn modelId="{AF2AC2CE-4B9B-4C49-AA0F-1C9F74803CDE}" type="presParOf" srcId="{9DDC7FF9-9FEA-4792-9C9D-70FB89EFDDD8}" destId="{1DBA1F03-F886-4DFA-BD44-067380A0896F}" srcOrd="0" destOrd="0" presId="urn:microsoft.com/office/officeart/2008/layout/VerticalAccentList"/>
    <dgm:cxn modelId="{D7AC5324-D320-4D17-BCDA-F72E0DC4AD97}" type="presParOf" srcId="{9DDC7FF9-9FEA-4792-9C9D-70FB89EFDDD8}" destId="{465D21A8-B420-44F0-953E-4654DBDFB63F}" srcOrd="1" destOrd="0" presId="urn:microsoft.com/office/officeart/2008/layout/VerticalAccentList"/>
    <dgm:cxn modelId="{7AC627CF-2F2F-47BC-ADFE-D7D71F70C634}" type="presParOf" srcId="{9DDC7FF9-9FEA-4792-9C9D-70FB89EFDDD8}" destId="{D56FDF06-B5A8-4CFC-9073-576643AAACBD}" srcOrd="2" destOrd="0" presId="urn:microsoft.com/office/officeart/2008/layout/VerticalAccentList"/>
    <dgm:cxn modelId="{AAC2CBF4-F32F-4341-BA84-B45DA3A55984}" type="presParOf" srcId="{9DDC7FF9-9FEA-4792-9C9D-70FB89EFDDD8}" destId="{2AEF77E0-6211-4FB6-B96D-5A95B98D1F15}" srcOrd="3" destOrd="0" presId="urn:microsoft.com/office/officeart/2008/layout/VerticalAccentList"/>
    <dgm:cxn modelId="{CBD08018-56AA-4BD7-B011-C69C620FB515}" type="presParOf" srcId="{9DDC7FF9-9FEA-4792-9C9D-70FB89EFDDD8}" destId="{79109DE4-3A72-4F6E-B7D7-6465B3AF5E54}" srcOrd="4" destOrd="0" presId="urn:microsoft.com/office/officeart/2008/layout/VerticalAccentList"/>
    <dgm:cxn modelId="{3F06EFE9-87EE-465D-9A1E-7A1FD0A77C25}" type="presParOf" srcId="{9DDC7FF9-9FEA-4792-9C9D-70FB89EFDDD8}" destId="{C5A1F458-EF96-43F1-95B2-89CEDF771135}" srcOrd="5" destOrd="0" presId="urn:microsoft.com/office/officeart/2008/layout/VerticalAccentList"/>
    <dgm:cxn modelId="{0F4B6599-D75B-4969-A209-0F66FEC435E1}" type="presParOf" srcId="{9DDC7FF9-9FEA-4792-9C9D-70FB89EFDDD8}" destId="{18A9D487-BCDE-4B06-B849-8E1BA2AE2F14}" srcOrd="6" destOrd="0" presId="urn:microsoft.com/office/officeart/2008/layout/VerticalAccentList"/>
    <dgm:cxn modelId="{ED0D12FA-7B18-4009-A6AB-082488B65F1C}" type="presParOf" srcId="{9DDC7FF9-9FEA-4792-9C9D-70FB89EFDDD8}" destId="{AFABD384-0070-4ADA-9603-26B4983A5F8E}" srcOrd="7" destOrd="0" presId="urn:microsoft.com/office/officeart/2008/layout/VerticalAccentList"/>
    <dgm:cxn modelId="{BD80092E-9A62-4FD9-84AD-E953CBACE421}" type="presParOf" srcId="{1E6D215C-5E3F-4D10-B44A-E6B622A02578}" destId="{1F50FD0D-EC5B-4B66-8816-5FD7DF3BBD73}" srcOrd="5" destOrd="0" presId="urn:microsoft.com/office/officeart/2008/layout/VerticalAccentList"/>
    <dgm:cxn modelId="{682BD86C-5A2E-4CCB-8280-125251ED37B2}" type="presParOf" srcId="{1E6D215C-5E3F-4D10-B44A-E6B622A02578}" destId="{5CDECBCB-03E1-4C7E-9936-AB9448EBA524}" srcOrd="6" destOrd="0" presId="urn:microsoft.com/office/officeart/2008/layout/VerticalAccentList"/>
    <dgm:cxn modelId="{205C0570-FDEA-44F0-A5E6-91CCEB9CDA22}" type="presParOf" srcId="{5CDECBCB-03E1-4C7E-9936-AB9448EBA524}" destId="{877E79C5-F1A5-484E-9179-D52508CE922B}" srcOrd="0" destOrd="0" presId="urn:microsoft.com/office/officeart/2008/layout/VerticalAccentList"/>
    <dgm:cxn modelId="{FE13127C-F85E-49A3-81D8-86E4F3CECC98}" type="presParOf" srcId="{1E6D215C-5E3F-4D10-B44A-E6B622A02578}" destId="{F3776C5B-C920-4A38-98BB-28C60B291D60}" srcOrd="7" destOrd="0" presId="urn:microsoft.com/office/officeart/2008/layout/VerticalAccentList"/>
    <dgm:cxn modelId="{966E1F6C-B395-4DB9-ABAF-25199CBB52F2}" type="presParOf" srcId="{F3776C5B-C920-4A38-98BB-28C60B291D60}" destId="{F1369047-2B85-44C7-A5A2-0565A809657B}" srcOrd="0" destOrd="0" presId="urn:microsoft.com/office/officeart/2008/layout/VerticalAccentList"/>
    <dgm:cxn modelId="{37071285-1892-4872-A9D8-943AD00D91EA}" type="presParOf" srcId="{F3776C5B-C920-4A38-98BB-28C60B291D60}" destId="{F2C3BBBC-2379-4DFA-97E4-F6CAE0125C0A}" srcOrd="1" destOrd="0" presId="urn:microsoft.com/office/officeart/2008/layout/VerticalAccentList"/>
    <dgm:cxn modelId="{3988F430-29B2-401B-88B1-AD8508305E69}" type="presParOf" srcId="{F3776C5B-C920-4A38-98BB-28C60B291D60}" destId="{A537A59F-944A-4F63-9A6F-776E921EDE7B}" srcOrd="2" destOrd="0" presId="urn:microsoft.com/office/officeart/2008/layout/VerticalAccentList"/>
    <dgm:cxn modelId="{B11E2446-946C-4D62-BB9E-1F8B385EBA7C}" type="presParOf" srcId="{F3776C5B-C920-4A38-98BB-28C60B291D60}" destId="{8F649B2A-C00F-4A19-86EB-7F9634AD120C}" srcOrd="3" destOrd="0" presId="urn:microsoft.com/office/officeart/2008/layout/VerticalAccentList"/>
    <dgm:cxn modelId="{36955672-70C3-410E-AB95-86CE9C8BDD31}" type="presParOf" srcId="{F3776C5B-C920-4A38-98BB-28C60B291D60}" destId="{1E3081B5-9469-4B07-BEEE-1911B338E442}" srcOrd="4" destOrd="0" presId="urn:microsoft.com/office/officeart/2008/layout/VerticalAccentList"/>
    <dgm:cxn modelId="{372A26EB-80A4-4807-9CB2-A7E93B8C7144}" type="presParOf" srcId="{F3776C5B-C920-4A38-98BB-28C60B291D60}" destId="{25AA445E-26F6-4C2D-B16E-6AC4F0361E02}" srcOrd="5" destOrd="0" presId="urn:microsoft.com/office/officeart/2008/layout/VerticalAccentList"/>
    <dgm:cxn modelId="{D5626D77-09F1-456C-816B-4E6318F5B53A}" type="presParOf" srcId="{F3776C5B-C920-4A38-98BB-28C60B291D60}" destId="{8E01E155-B168-4D50-801B-B87342322518}" srcOrd="6" destOrd="0" presId="urn:microsoft.com/office/officeart/2008/layout/VerticalAccentList"/>
    <dgm:cxn modelId="{02E9EF6D-E794-4016-AE5B-CB9720A70F9C}" type="presParOf" srcId="{F3776C5B-C920-4A38-98BB-28C60B291D60}" destId="{3116058D-9D52-4841-A4E4-77B1564F12FB}"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1EBEA-5A62-4DFC-9F47-9D42DA84492A}">
      <dsp:nvSpPr>
        <dsp:cNvPr id="0" name=""/>
        <dsp:cNvSpPr/>
      </dsp:nvSpPr>
      <dsp:spPr>
        <a:xfrm>
          <a:off x="0" y="0"/>
          <a:ext cx="8889845" cy="20701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t>DESARROLLO DE LA PROPUESTA</a:t>
          </a:r>
        </a:p>
        <a:p>
          <a:pPr marL="0" lvl="0" indent="0" algn="just" defTabSz="800100">
            <a:lnSpc>
              <a:spcPct val="90000"/>
            </a:lnSpc>
            <a:spcBef>
              <a:spcPct val="0"/>
            </a:spcBef>
            <a:spcAft>
              <a:spcPct val="35000"/>
            </a:spcAft>
            <a:buNone/>
          </a:pPr>
          <a:r>
            <a:rPr lang="es-EC" sz="1400" kern="1200" dirty="0"/>
            <a:t>Para la concepción de estrategias destinadas a optimizar la gestión de las EOD de la Fuerza Terrestre, se plantea un análisis de las variables de incidencia detectadas en la gestión actual definidas a partir de las deficiencias encontradas, las cuales serán analizadas mediante un modelo de relación de variables multidimensional, mediante la metodología MICMAC orientada a valorar las relaciones de influencia y dependencia de cada una de ellas con respecto a las otras.</a:t>
          </a:r>
          <a:endParaRPr lang="es-EC" sz="1400" b="1" kern="1200" dirty="0"/>
        </a:p>
      </dsp:txBody>
      <dsp:txXfrm>
        <a:off x="1984982" y="0"/>
        <a:ext cx="6904862" cy="2070137"/>
      </dsp:txXfrm>
    </dsp:sp>
    <dsp:sp modelId="{FFC77C51-4EC7-4633-9812-B03537239CA7}">
      <dsp:nvSpPr>
        <dsp:cNvPr id="0" name=""/>
        <dsp:cNvSpPr/>
      </dsp:nvSpPr>
      <dsp:spPr>
        <a:xfrm>
          <a:off x="0" y="2604853"/>
          <a:ext cx="1777969" cy="146070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337D4F-8A03-4622-AAC8-EDDB4B361C59}">
      <dsp:nvSpPr>
        <dsp:cNvPr id="0" name=""/>
        <dsp:cNvSpPr/>
      </dsp:nvSpPr>
      <dsp:spPr>
        <a:xfrm>
          <a:off x="0" y="2265558"/>
          <a:ext cx="8889845" cy="20701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t>MODELO DE RELACIÓN</a:t>
          </a:r>
        </a:p>
        <a:p>
          <a:pPr marL="0" lvl="0" indent="0" algn="just" defTabSz="800100">
            <a:lnSpc>
              <a:spcPct val="90000"/>
            </a:lnSpc>
            <a:spcBef>
              <a:spcPct val="0"/>
            </a:spcBef>
            <a:spcAft>
              <a:spcPct val="35000"/>
            </a:spcAft>
            <a:buNone/>
          </a:pPr>
          <a:r>
            <a:rPr lang="es-EC" sz="1400" kern="1200" dirty="0"/>
            <a:t>El modelo planteado para el análisis de relación de variables se encuentra sustentado en las características de las EOD y en la eficiencia de su modelo de gestión, así como de las particularidades de su aplicación en sus campos de aplicación, lo que determina una perspectiva actual y real de la problemática entorno a la efectividad y utilidad de estas.</a:t>
          </a:r>
          <a:endParaRPr lang="es-EC" sz="1400" b="1" kern="1200" dirty="0">
            <a:solidFill>
              <a:schemeClr val="tx1"/>
            </a:solidFill>
          </a:endParaRPr>
        </a:p>
      </dsp:txBody>
      <dsp:txXfrm>
        <a:off x="1984982" y="2265558"/>
        <a:ext cx="6904862" cy="2070137"/>
      </dsp:txXfrm>
    </dsp:sp>
    <dsp:sp modelId="{9D613130-2E33-4C5A-BFF6-13FE080C2989}">
      <dsp:nvSpPr>
        <dsp:cNvPr id="0" name=""/>
        <dsp:cNvSpPr/>
      </dsp:nvSpPr>
      <dsp:spPr>
        <a:xfrm>
          <a:off x="162297" y="239721"/>
          <a:ext cx="1777969" cy="165610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83A02-047F-4EEC-B123-E30C771B65A1}">
      <dsp:nvSpPr>
        <dsp:cNvPr id="0" name=""/>
        <dsp:cNvSpPr/>
      </dsp:nvSpPr>
      <dsp:spPr>
        <a:xfrm>
          <a:off x="1249250" y="3337"/>
          <a:ext cx="6260209" cy="569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l" defTabSz="1155700">
            <a:lnSpc>
              <a:spcPct val="90000"/>
            </a:lnSpc>
            <a:spcBef>
              <a:spcPct val="0"/>
            </a:spcBef>
            <a:spcAft>
              <a:spcPct val="35000"/>
            </a:spcAft>
            <a:buNone/>
          </a:pPr>
          <a:r>
            <a:rPr lang="es-MX" sz="2600" kern="1200" dirty="0">
              <a:latin typeface="+mn-lt"/>
            </a:rPr>
            <a:t>EVITAR LA UNIFICACIÓN</a:t>
          </a:r>
          <a:endParaRPr lang="es-EC" sz="2600" kern="1200" dirty="0">
            <a:latin typeface="+mn-lt"/>
          </a:endParaRPr>
        </a:p>
      </dsp:txBody>
      <dsp:txXfrm>
        <a:off x="1249250" y="3337"/>
        <a:ext cx="6260209" cy="569109"/>
      </dsp:txXfrm>
    </dsp:sp>
    <dsp:sp modelId="{8D29E3CB-9399-4570-9D17-E05151FDC903}">
      <dsp:nvSpPr>
        <dsp:cNvPr id="0" name=""/>
        <dsp:cNvSpPr/>
      </dsp:nvSpPr>
      <dsp:spPr>
        <a:xfrm>
          <a:off x="2051144" y="572447"/>
          <a:ext cx="1464889" cy="115929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DB1AD-4AC2-4224-9BC5-79E080B70A02}">
      <dsp:nvSpPr>
        <dsp:cNvPr id="0" name=""/>
        <dsp:cNvSpPr/>
      </dsp:nvSpPr>
      <dsp:spPr>
        <a:xfrm>
          <a:off x="2931052" y="572447"/>
          <a:ext cx="1464889" cy="1159298"/>
        </a:xfrm>
        <a:prstGeom prst="chevron">
          <a:avLst>
            <a:gd name="adj" fmla="val 70610"/>
          </a:avLst>
        </a:prstGeom>
        <a:solidFill>
          <a:schemeClr val="accent4">
            <a:hueOff val="490045"/>
            <a:satOff val="-2039"/>
            <a:lumOff val="480"/>
            <a:alphaOff val="0"/>
          </a:schemeClr>
        </a:solidFill>
        <a:ln w="12700" cap="flat" cmpd="sng" algn="ctr">
          <a:solidFill>
            <a:schemeClr val="accent4">
              <a:hueOff val="490045"/>
              <a:satOff val="-2039"/>
              <a:lumOff val="4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34659-B437-405D-A4CE-49B8C40C5186}">
      <dsp:nvSpPr>
        <dsp:cNvPr id="0" name=""/>
        <dsp:cNvSpPr/>
      </dsp:nvSpPr>
      <dsp:spPr>
        <a:xfrm>
          <a:off x="3811654" y="572447"/>
          <a:ext cx="1464889" cy="1159298"/>
        </a:xfrm>
        <a:prstGeom prst="chevron">
          <a:avLst>
            <a:gd name="adj" fmla="val 70610"/>
          </a:avLst>
        </a:prstGeom>
        <a:solidFill>
          <a:schemeClr val="accent4">
            <a:hueOff val="980089"/>
            <a:satOff val="-4078"/>
            <a:lumOff val="961"/>
            <a:alphaOff val="0"/>
          </a:schemeClr>
        </a:solidFill>
        <a:ln w="12700" cap="flat" cmpd="sng" algn="ctr">
          <a:solidFill>
            <a:schemeClr val="accent4">
              <a:hueOff val="980089"/>
              <a:satOff val="-4078"/>
              <a:lumOff val="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CFF98-9539-4463-8627-D28E0C83E023}">
      <dsp:nvSpPr>
        <dsp:cNvPr id="0" name=""/>
        <dsp:cNvSpPr/>
      </dsp:nvSpPr>
      <dsp:spPr>
        <a:xfrm>
          <a:off x="4691562" y="572447"/>
          <a:ext cx="1464889" cy="1159298"/>
        </a:xfrm>
        <a:prstGeom prst="chevron">
          <a:avLst>
            <a:gd name="adj" fmla="val 70610"/>
          </a:avLst>
        </a:prstGeom>
        <a:solidFill>
          <a:schemeClr val="accent4">
            <a:hueOff val="1470134"/>
            <a:satOff val="-6117"/>
            <a:lumOff val="1441"/>
            <a:alphaOff val="0"/>
          </a:schemeClr>
        </a:solidFill>
        <a:ln w="12700" cap="flat" cmpd="sng" algn="ctr">
          <a:solidFill>
            <a:schemeClr val="accent4">
              <a:hueOff val="1470134"/>
              <a:satOff val="-6117"/>
              <a:lumOff val="1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A75AB-CFDE-4E10-9EFF-0327860D6C1E}">
      <dsp:nvSpPr>
        <dsp:cNvPr id="0" name=""/>
        <dsp:cNvSpPr/>
      </dsp:nvSpPr>
      <dsp:spPr>
        <a:xfrm>
          <a:off x="5572164" y="572447"/>
          <a:ext cx="1464889" cy="1159298"/>
        </a:xfrm>
        <a:prstGeom prst="chevron">
          <a:avLst>
            <a:gd name="adj" fmla="val 70610"/>
          </a:avLst>
        </a:prstGeom>
        <a:solidFill>
          <a:schemeClr val="accent4">
            <a:hueOff val="1960178"/>
            <a:satOff val="-8155"/>
            <a:lumOff val="1922"/>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EC6C2-7749-41EA-9CC6-2A71484BEDF7}">
      <dsp:nvSpPr>
        <dsp:cNvPr id="0" name=""/>
        <dsp:cNvSpPr/>
      </dsp:nvSpPr>
      <dsp:spPr>
        <a:xfrm>
          <a:off x="6452072" y="572447"/>
          <a:ext cx="1464889" cy="1159298"/>
        </a:xfrm>
        <a:prstGeom prst="chevron">
          <a:avLst>
            <a:gd name="adj" fmla="val 7061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463B-569F-46CF-9349-70295195F634}">
      <dsp:nvSpPr>
        <dsp:cNvPr id="0" name=""/>
        <dsp:cNvSpPr/>
      </dsp:nvSpPr>
      <dsp:spPr>
        <a:xfrm>
          <a:off x="7332675" y="572447"/>
          <a:ext cx="1464889" cy="1159298"/>
        </a:xfrm>
        <a:prstGeom prst="chevron">
          <a:avLst>
            <a:gd name="adj" fmla="val 70610"/>
          </a:avLst>
        </a:prstGeom>
        <a:solidFill>
          <a:schemeClr val="accent4">
            <a:hueOff val="2940267"/>
            <a:satOff val="-12233"/>
            <a:lumOff val="2882"/>
            <a:alphaOff val="0"/>
          </a:schemeClr>
        </a:solidFill>
        <a:ln w="12700" cap="flat" cmpd="sng" algn="ctr">
          <a:solidFill>
            <a:schemeClr val="accent4">
              <a:hueOff val="2940267"/>
              <a:satOff val="-12233"/>
              <a:lumOff val="2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A01852-B85B-4ACA-9BBF-A0FC4B03DE8E}">
      <dsp:nvSpPr>
        <dsp:cNvPr id="0" name=""/>
        <dsp:cNvSpPr/>
      </dsp:nvSpPr>
      <dsp:spPr>
        <a:xfrm>
          <a:off x="1249250" y="688377"/>
          <a:ext cx="7945381" cy="927438"/>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just" defTabSz="711200">
            <a:lnSpc>
              <a:spcPct val="90000"/>
            </a:lnSpc>
            <a:spcBef>
              <a:spcPct val="0"/>
            </a:spcBef>
            <a:spcAft>
              <a:spcPct val="35000"/>
            </a:spcAft>
            <a:buNone/>
          </a:pPr>
          <a:r>
            <a:rPr lang="es-ES" sz="1600" kern="1200" dirty="0"/>
            <a:t>Se recomienda la no unificación de las EOD en función de los resultados de la presente investigación que infiere en la necesidad de la especificidad y caracterización propia de cada una, que determina un tratamiento específico de sus competencias financieras</a:t>
          </a:r>
          <a:endParaRPr lang="es-EC" sz="1600" kern="1200" dirty="0">
            <a:latin typeface="+mn-lt"/>
          </a:endParaRPr>
        </a:p>
      </dsp:txBody>
      <dsp:txXfrm>
        <a:off x="1249250" y="688377"/>
        <a:ext cx="7945381" cy="927438"/>
      </dsp:txXfrm>
    </dsp:sp>
    <dsp:sp modelId="{CD6D335B-327C-4313-93B5-60273B026FFC}">
      <dsp:nvSpPr>
        <dsp:cNvPr id="0" name=""/>
        <dsp:cNvSpPr/>
      </dsp:nvSpPr>
      <dsp:spPr>
        <a:xfrm>
          <a:off x="1249250" y="1802795"/>
          <a:ext cx="6260209" cy="569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l" defTabSz="1155700">
            <a:lnSpc>
              <a:spcPct val="90000"/>
            </a:lnSpc>
            <a:spcBef>
              <a:spcPct val="0"/>
            </a:spcBef>
            <a:spcAft>
              <a:spcPct val="35000"/>
            </a:spcAft>
            <a:buNone/>
          </a:pPr>
          <a:r>
            <a:rPr lang="es-EC" sz="2600" kern="1200" dirty="0">
              <a:latin typeface="+mn-lt"/>
            </a:rPr>
            <a:t>FORTALECIMIENTO DE LAS </a:t>
          </a:r>
          <a:r>
            <a:rPr lang="es-EC" sz="2600" kern="1200" dirty="0" err="1">
              <a:latin typeface="+mn-lt"/>
            </a:rPr>
            <a:t>EOD’s</a:t>
          </a:r>
          <a:endParaRPr lang="es-EC" sz="2600" kern="1200" dirty="0">
            <a:latin typeface="+mn-lt"/>
          </a:endParaRPr>
        </a:p>
      </dsp:txBody>
      <dsp:txXfrm>
        <a:off x="1249250" y="1802795"/>
        <a:ext cx="6260209" cy="569109"/>
      </dsp:txXfrm>
    </dsp:sp>
    <dsp:sp modelId="{1DBA1F03-F886-4DFA-BD44-067380A0896F}">
      <dsp:nvSpPr>
        <dsp:cNvPr id="0" name=""/>
        <dsp:cNvSpPr/>
      </dsp:nvSpPr>
      <dsp:spPr>
        <a:xfrm>
          <a:off x="2019151" y="2371905"/>
          <a:ext cx="1464889" cy="1159298"/>
        </a:xfrm>
        <a:prstGeom prst="chevron">
          <a:avLst>
            <a:gd name="adj" fmla="val 70610"/>
          </a:avLst>
        </a:prstGeom>
        <a:solidFill>
          <a:schemeClr val="accent4">
            <a:hueOff val="3430312"/>
            <a:satOff val="-14272"/>
            <a:lumOff val="3363"/>
            <a:alphaOff val="0"/>
          </a:schemeClr>
        </a:solidFill>
        <a:ln w="12700" cap="flat" cmpd="sng" algn="ctr">
          <a:solidFill>
            <a:schemeClr val="accent4">
              <a:hueOff val="3430312"/>
              <a:satOff val="-14272"/>
              <a:lumOff val="33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D21A8-B420-44F0-953E-4654DBDFB63F}">
      <dsp:nvSpPr>
        <dsp:cNvPr id="0" name=""/>
        <dsp:cNvSpPr/>
      </dsp:nvSpPr>
      <dsp:spPr>
        <a:xfrm>
          <a:off x="2899058" y="2371905"/>
          <a:ext cx="1464889" cy="1159298"/>
        </a:xfrm>
        <a:prstGeom prst="chevron">
          <a:avLst>
            <a:gd name="adj" fmla="val 70610"/>
          </a:avLst>
        </a:prstGeom>
        <a:solidFill>
          <a:schemeClr val="accent4">
            <a:hueOff val="3920356"/>
            <a:satOff val="-16311"/>
            <a:lumOff val="3843"/>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FDF06-B5A8-4CFC-9073-576643AAACBD}">
      <dsp:nvSpPr>
        <dsp:cNvPr id="0" name=""/>
        <dsp:cNvSpPr/>
      </dsp:nvSpPr>
      <dsp:spPr>
        <a:xfrm>
          <a:off x="3779661" y="2371905"/>
          <a:ext cx="1464889" cy="1159298"/>
        </a:xfrm>
        <a:prstGeom prst="chevron">
          <a:avLst>
            <a:gd name="adj" fmla="val 70610"/>
          </a:avLst>
        </a:prstGeom>
        <a:solidFill>
          <a:schemeClr val="accent4">
            <a:hueOff val="4410401"/>
            <a:satOff val="-18350"/>
            <a:lumOff val="4324"/>
            <a:alphaOff val="0"/>
          </a:schemeClr>
        </a:solidFill>
        <a:ln w="12700" cap="flat" cmpd="sng" algn="ctr">
          <a:solidFill>
            <a:schemeClr val="accent4">
              <a:hueOff val="4410401"/>
              <a:satOff val="-18350"/>
              <a:lumOff val="4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F77E0-6211-4FB6-B96D-5A95B98D1F15}">
      <dsp:nvSpPr>
        <dsp:cNvPr id="0" name=""/>
        <dsp:cNvSpPr/>
      </dsp:nvSpPr>
      <dsp:spPr>
        <a:xfrm>
          <a:off x="4659568" y="2371905"/>
          <a:ext cx="1464889" cy="1159298"/>
        </a:xfrm>
        <a:prstGeom prst="chevron">
          <a:avLst>
            <a:gd name="adj" fmla="val 706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09DE4-3A72-4F6E-B7D7-6465B3AF5E54}">
      <dsp:nvSpPr>
        <dsp:cNvPr id="0" name=""/>
        <dsp:cNvSpPr/>
      </dsp:nvSpPr>
      <dsp:spPr>
        <a:xfrm>
          <a:off x="5540171" y="2371905"/>
          <a:ext cx="1464889" cy="1159298"/>
        </a:xfrm>
        <a:prstGeom prst="chevron">
          <a:avLst>
            <a:gd name="adj" fmla="val 70610"/>
          </a:avLst>
        </a:prstGeom>
        <a:solidFill>
          <a:schemeClr val="accent4">
            <a:hueOff val="5390490"/>
            <a:satOff val="-22427"/>
            <a:lumOff val="5284"/>
            <a:alphaOff val="0"/>
          </a:schemeClr>
        </a:solidFill>
        <a:ln w="12700" cap="flat" cmpd="sng" algn="ctr">
          <a:solidFill>
            <a:schemeClr val="accent4">
              <a:hueOff val="5390490"/>
              <a:satOff val="-22427"/>
              <a:lumOff val="52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1F458-EF96-43F1-95B2-89CEDF771135}">
      <dsp:nvSpPr>
        <dsp:cNvPr id="0" name=""/>
        <dsp:cNvSpPr/>
      </dsp:nvSpPr>
      <dsp:spPr>
        <a:xfrm>
          <a:off x="6420078" y="2371905"/>
          <a:ext cx="1464889" cy="1159298"/>
        </a:xfrm>
        <a:prstGeom prst="chevron">
          <a:avLst>
            <a:gd name="adj" fmla="val 70610"/>
          </a:avLst>
        </a:prstGeom>
        <a:solidFill>
          <a:schemeClr val="accent4">
            <a:hueOff val="5880535"/>
            <a:satOff val="-24466"/>
            <a:lumOff val="5765"/>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9D487-BCDE-4B06-B849-8E1BA2AE2F14}">
      <dsp:nvSpPr>
        <dsp:cNvPr id="0" name=""/>
        <dsp:cNvSpPr/>
      </dsp:nvSpPr>
      <dsp:spPr>
        <a:xfrm>
          <a:off x="7300681" y="2371905"/>
          <a:ext cx="1464889" cy="1159298"/>
        </a:xfrm>
        <a:prstGeom prst="chevron">
          <a:avLst>
            <a:gd name="adj" fmla="val 70610"/>
          </a:avLst>
        </a:prstGeom>
        <a:solidFill>
          <a:schemeClr val="accent4">
            <a:hueOff val="6370578"/>
            <a:satOff val="-26505"/>
            <a:lumOff val="6245"/>
            <a:alphaOff val="0"/>
          </a:schemeClr>
        </a:solidFill>
        <a:ln w="12700" cap="flat" cmpd="sng" algn="ctr">
          <a:solidFill>
            <a:schemeClr val="accent4">
              <a:hueOff val="6370578"/>
              <a:satOff val="-26505"/>
              <a:lumOff val="62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BD384-0070-4ADA-9603-26B4983A5F8E}">
      <dsp:nvSpPr>
        <dsp:cNvPr id="0" name=""/>
        <dsp:cNvSpPr/>
      </dsp:nvSpPr>
      <dsp:spPr>
        <a:xfrm>
          <a:off x="1249250" y="2487835"/>
          <a:ext cx="7881394" cy="927438"/>
        </a:xfrm>
        <a:prstGeom prst="rect">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Se recomienda influir positivamente en el fortalecimiento y desarrollo de modelos de gestión compatibles con la interoperabilidad en el contexto presupuestario, característica necesaria para la gestión de conocimiento y colaboración, que influya en la toma de decisiones adecuada en el campo presupuestario.</a:t>
          </a:r>
          <a:endParaRPr lang="es-EC" sz="1600" kern="1200" dirty="0">
            <a:latin typeface="+mn-lt"/>
          </a:endParaRPr>
        </a:p>
      </dsp:txBody>
      <dsp:txXfrm>
        <a:off x="1249250" y="2487835"/>
        <a:ext cx="7881394" cy="927438"/>
      </dsp:txXfrm>
    </dsp:sp>
    <dsp:sp modelId="{877E79C5-F1A5-484E-9179-D52508CE922B}">
      <dsp:nvSpPr>
        <dsp:cNvPr id="0" name=""/>
        <dsp:cNvSpPr/>
      </dsp:nvSpPr>
      <dsp:spPr>
        <a:xfrm>
          <a:off x="1249250" y="3602254"/>
          <a:ext cx="6260209" cy="569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l" defTabSz="1155700">
            <a:lnSpc>
              <a:spcPct val="90000"/>
            </a:lnSpc>
            <a:spcBef>
              <a:spcPct val="0"/>
            </a:spcBef>
            <a:spcAft>
              <a:spcPct val="35000"/>
            </a:spcAft>
            <a:buNone/>
          </a:pPr>
          <a:r>
            <a:rPr lang="es-MX" sz="2600" kern="1200" dirty="0">
              <a:latin typeface="+mn-lt"/>
            </a:rPr>
            <a:t>DESARROLLO INSTITUCIONAL</a:t>
          </a:r>
          <a:endParaRPr lang="es-EC" sz="2600" kern="1200" dirty="0">
            <a:latin typeface="+mn-lt"/>
          </a:endParaRPr>
        </a:p>
      </dsp:txBody>
      <dsp:txXfrm>
        <a:off x="1249250" y="3602254"/>
        <a:ext cx="6260209" cy="569109"/>
      </dsp:txXfrm>
    </dsp:sp>
    <dsp:sp modelId="{F1369047-2B85-44C7-A5A2-0565A809657B}">
      <dsp:nvSpPr>
        <dsp:cNvPr id="0" name=""/>
        <dsp:cNvSpPr/>
      </dsp:nvSpPr>
      <dsp:spPr>
        <a:xfrm>
          <a:off x="2009226" y="4171364"/>
          <a:ext cx="1464889" cy="1159298"/>
        </a:xfrm>
        <a:prstGeom prst="chevron">
          <a:avLst>
            <a:gd name="adj" fmla="val 70610"/>
          </a:avLst>
        </a:prstGeom>
        <a:solidFill>
          <a:schemeClr val="accent4">
            <a:hueOff val="6860623"/>
            <a:satOff val="-28544"/>
            <a:lumOff val="6726"/>
            <a:alphaOff val="0"/>
          </a:schemeClr>
        </a:solidFill>
        <a:ln w="12700" cap="flat" cmpd="sng" algn="ctr">
          <a:solidFill>
            <a:schemeClr val="accent4">
              <a:hueOff val="6860623"/>
              <a:satOff val="-28544"/>
              <a:lumOff val="6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3BBBC-2379-4DFA-97E4-F6CAE0125C0A}">
      <dsp:nvSpPr>
        <dsp:cNvPr id="0" name=""/>
        <dsp:cNvSpPr/>
      </dsp:nvSpPr>
      <dsp:spPr>
        <a:xfrm>
          <a:off x="2889134" y="4171364"/>
          <a:ext cx="1464889" cy="1159298"/>
        </a:xfrm>
        <a:prstGeom prst="chevron">
          <a:avLst>
            <a:gd name="adj" fmla="val 7061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7A59F-944A-4F63-9A6F-776E921EDE7B}">
      <dsp:nvSpPr>
        <dsp:cNvPr id="0" name=""/>
        <dsp:cNvSpPr/>
      </dsp:nvSpPr>
      <dsp:spPr>
        <a:xfrm>
          <a:off x="3769736" y="4171364"/>
          <a:ext cx="1464889" cy="1159298"/>
        </a:xfrm>
        <a:prstGeom prst="chevron">
          <a:avLst>
            <a:gd name="adj" fmla="val 70610"/>
          </a:avLst>
        </a:prstGeom>
        <a:solidFill>
          <a:schemeClr val="accent4">
            <a:hueOff val="7840713"/>
            <a:satOff val="-32622"/>
            <a:lumOff val="7686"/>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49B2A-C00F-4A19-86EB-7F9634AD120C}">
      <dsp:nvSpPr>
        <dsp:cNvPr id="0" name=""/>
        <dsp:cNvSpPr/>
      </dsp:nvSpPr>
      <dsp:spPr>
        <a:xfrm>
          <a:off x="4649644" y="4171364"/>
          <a:ext cx="1464889" cy="1159298"/>
        </a:xfrm>
        <a:prstGeom prst="chevron">
          <a:avLst>
            <a:gd name="adj" fmla="val 70610"/>
          </a:avLst>
        </a:prstGeom>
        <a:solidFill>
          <a:schemeClr val="accent4">
            <a:hueOff val="8330757"/>
            <a:satOff val="-34660"/>
            <a:lumOff val="8167"/>
            <a:alphaOff val="0"/>
          </a:schemeClr>
        </a:solidFill>
        <a:ln w="12700" cap="flat" cmpd="sng" algn="ctr">
          <a:solidFill>
            <a:schemeClr val="accent4">
              <a:hueOff val="8330757"/>
              <a:satOff val="-34660"/>
              <a:lumOff val="81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081B5-9469-4B07-BEEE-1911B338E442}">
      <dsp:nvSpPr>
        <dsp:cNvPr id="0" name=""/>
        <dsp:cNvSpPr/>
      </dsp:nvSpPr>
      <dsp:spPr>
        <a:xfrm>
          <a:off x="5530247" y="4171364"/>
          <a:ext cx="1464889" cy="1159298"/>
        </a:xfrm>
        <a:prstGeom prst="chevron">
          <a:avLst>
            <a:gd name="adj" fmla="val 70610"/>
          </a:avLst>
        </a:prstGeom>
        <a:solidFill>
          <a:schemeClr val="accent4">
            <a:hueOff val="8820801"/>
            <a:satOff val="-36699"/>
            <a:lumOff val="8647"/>
            <a:alphaOff val="0"/>
          </a:schemeClr>
        </a:solidFill>
        <a:ln w="12700" cap="flat" cmpd="sng" algn="ctr">
          <a:solidFill>
            <a:schemeClr val="accent4">
              <a:hueOff val="8820801"/>
              <a:satOff val="-36699"/>
              <a:lumOff val="8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A445E-26F6-4C2D-B16E-6AC4F0361E02}">
      <dsp:nvSpPr>
        <dsp:cNvPr id="0" name=""/>
        <dsp:cNvSpPr/>
      </dsp:nvSpPr>
      <dsp:spPr>
        <a:xfrm>
          <a:off x="6410154" y="4171364"/>
          <a:ext cx="1464889" cy="1159298"/>
        </a:xfrm>
        <a:prstGeom prst="chevron">
          <a:avLst>
            <a:gd name="adj" fmla="val 70610"/>
          </a:avLst>
        </a:prstGeom>
        <a:solidFill>
          <a:schemeClr val="accent4">
            <a:hueOff val="9310846"/>
            <a:satOff val="-38738"/>
            <a:lumOff val="9128"/>
            <a:alphaOff val="0"/>
          </a:schemeClr>
        </a:solidFill>
        <a:ln w="12700" cap="flat" cmpd="sng" algn="ctr">
          <a:solidFill>
            <a:schemeClr val="accent4">
              <a:hueOff val="9310846"/>
              <a:satOff val="-38738"/>
              <a:lumOff val="91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1E155-B168-4D50-801B-B87342322518}">
      <dsp:nvSpPr>
        <dsp:cNvPr id="0" name=""/>
        <dsp:cNvSpPr/>
      </dsp:nvSpPr>
      <dsp:spPr>
        <a:xfrm>
          <a:off x="7290757" y="4171364"/>
          <a:ext cx="1464889" cy="1159298"/>
        </a:xfrm>
        <a:prstGeom prst="chevron">
          <a:avLst>
            <a:gd name="adj" fmla="val 706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6058D-9D52-4841-A4E4-77B1564F12FB}">
      <dsp:nvSpPr>
        <dsp:cNvPr id="0" name=""/>
        <dsp:cNvSpPr/>
      </dsp:nvSpPr>
      <dsp:spPr>
        <a:xfrm>
          <a:off x="1249250" y="4247015"/>
          <a:ext cx="7861545" cy="1007995"/>
        </a:xfrm>
        <a:prstGeom prst="rect">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just" defTabSz="711200">
            <a:lnSpc>
              <a:spcPct val="90000"/>
            </a:lnSpc>
            <a:spcBef>
              <a:spcPct val="0"/>
            </a:spcBef>
            <a:spcAft>
              <a:spcPct val="35000"/>
            </a:spcAft>
            <a:buNone/>
          </a:pPr>
          <a:r>
            <a:rPr lang="es-ES" sz="1600" kern="1200" dirty="0"/>
            <a:t>Es necesario el compromiso por el desarrollo institucional en todos los niveles para generar innovación y apoyo a las iniciativas de desarrollo de modelos y herramientas tecnológicas que respalden y simplifiques la gestión presupuestara considerando las características específicas de las diferentes entidades operativas del ejército.</a:t>
          </a:r>
          <a:endParaRPr lang="es-EC" sz="1600" kern="1200" dirty="0">
            <a:latin typeface="+mn-lt"/>
          </a:endParaRPr>
        </a:p>
      </dsp:txBody>
      <dsp:txXfrm>
        <a:off x="1249250" y="4247015"/>
        <a:ext cx="7861545" cy="100799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8C07E-5017-4DEE-BB54-9BAA50B72131}" type="datetimeFigureOut">
              <a:rPr lang="es-ES_tradnl" smtClean="0"/>
              <a:t>05/11/2021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849B8-D879-4CA0-A9F9-BA5CB7E723FE}" type="slidenum">
              <a:rPr lang="es-ES_tradnl" smtClean="0"/>
              <a:t>‹Nº›</a:t>
            </a:fld>
            <a:endParaRPr lang="es-ES_tradnl"/>
          </a:p>
        </p:txBody>
      </p:sp>
    </p:spTree>
    <p:extLst>
      <p:ext uri="{BB962C8B-B14F-4D97-AF65-F5344CB8AC3E}">
        <p14:creationId xmlns:p14="http://schemas.microsoft.com/office/powerpoint/2010/main" val="76172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fld id="{CF1849B8-D879-4CA0-A9F9-BA5CB7E723FE}" type="slidenum">
              <a:rPr lang="es-ES_tradnl" smtClean="0"/>
              <a:t>13</a:t>
            </a:fld>
            <a:endParaRPr lang="es-ES_tradnl"/>
          </a:p>
        </p:txBody>
      </p:sp>
    </p:spTree>
    <p:extLst>
      <p:ext uri="{BB962C8B-B14F-4D97-AF65-F5344CB8AC3E}">
        <p14:creationId xmlns:p14="http://schemas.microsoft.com/office/powerpoint/2010/main" val="39535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E47AD17-E0AB-4A71-8C7F-72FE9480D58F}" type="slidenum">
              <a:rPr lang="en-US" smtClean="0"/>
              <a:t>24</a:t>
            </a:fld>
            <a:endParaRPr lang="en-US"/>
          </a:p>
        </p:txBody>
      </p:sp>
    </p:spTree>
    <p:extLst>
      <p:ext uri="{BB962C8B-B14F-4D97-AF65-F5344CB8AC3E}">
        <p14:creationId xmlns:p14="http://schemas.microsoft.com/office/powerpoint/2010/main" val="164317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FD39560-E7E9-C64A-BC8D-A84DFC30D798}"/>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id="{1769E16C-FF33-C748-B920-040B63746383}"/>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id="{BCA12FA0-F7EB-E447-90BA-F67ACFEA6936}"/>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07898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DA342E9-56C6-B04B-AE96-5F19625AE82B}"/>
              </a:ext>
            </a:extLst>
          </p:cNvPr>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2B9D136-F28B-EB49-9304-3A0D85C84077}"/>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id="{F00433CD-94F3-314D-9BCA-9A12B82A379F}"/>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id="{2D2A2F02-9307-2846-8987-C06F814B8575}"/>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026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F1BD305-C252-5E49-86EE-EE88D8B421A6}"/>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id="{DF41ED35-5991-214E-9F04-D952D3F2A2A2}"/>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id="{463F95CA-8A1B-9C44-9703-D64415A0593F}"/>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43313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C168C83-F8CA-5048-A954-3437E0677416}"/>
              </a:ext>
            </a:extLst>
          </p:cNvPr>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D30857F-3CD0-1247-A95A-219C8BB39FE0}"/>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id="{F9E1468C-4D70-2C47-9F53-33AD928B5B21}"/>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id="{81AB3EA0-56C7-E544-A920-DE9C3C554F3A}"/>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9126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DF84EF59-D283-AA4B-91EE-C1C780D61EC4}"/>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id="{BB04FF48-4252-684C-B6AA-8755BE58D137}"/>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id="{99B53F34-A70F-C044-9ACE-E3B617E6B772}"/>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3918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A6CCD44-7B3A-0C4E-903E-8A380E9E68E5}"/>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id="{6D89298D-0D0B-234C-AB52-E7DA52121C0A}"/>
              </a:ext>
            </a:extLst>
          </p:cNvPr>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id="{B03DC63B-26CF-A94E-A018-0000DE3D0E5F}"/>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0138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a:extLst>
              <a:ext uri="{FF2B5EF4-FFF2-40B4-BE49-F238E27FC236}">
                <a16:creationId xmlns:a16="http://schemas.microsoft.com/office/drawing/2014/main"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a:extLst>
              <a:ext uri="{FF2B5EF4-FFF2-40B4-BE49-F238E27FC236}">
                <a16:creationId xmlns:a16="http://schemas.microsoft.com/office/drawing/2014/main"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E47BC2F-B3C1-DD47-BD12-A093E8F82679}"/>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8" name="Marcador de pie de página 7">
            <a:extLst>
              <a:ext uri="{FF2B5EF4-FFF2-40B4-BE49-F238E27FC236}">
                <a16:creationId xmlns:a16="http://schemas.microsoft.com/office/drawing/2014/main" id="{23E770EB-1360-0642-A60E-51ACB7BFDEDA}"/>
              </a:ext>
            </a:extLst>
          </p:cNvPr>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a:extLst>
              <a:ext uri="{FF2B5EF4-FFF2-40B4-BE49-F238E27FC236}">
                <a16:creationId xmlns:a16="http://schemas.microsoft.com/office/drawing/2014/main" id="{BEB7D974-499F-7142-989B-7605603BEB23}"/>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1896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7503C7F0-236D-1F41-A743-89B5BE352E3C}"/>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4" name="Marcador de pie de página 3">
            <a:extLst>
              <a:ext uri="{FF2B5EF4-FFF2-40B4-BE49-F238E27FC236}">
                <a16:creationId xmlns:a16="http://schemas.microsoft.com/office/drawing/2014/main" id="{408A0E5D-EDA8-E640-A4F0-7E5583224CB4}"/>
              </a:ext>
            </a:extLst>
          </p:cNvPr>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a:extLst>
              <a:ext uri="{FF2B5EF4-FFF2-40B4-BE49-F238E27FC236}">
                <a16:creationId xmlns:a16="http://schemas.microsoft.com/office/drawing/2014/main" id="{A30AA488-FC1E-F649-9ADD-2417DE8A9B3B}"/>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7890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18E160-FA5B-2244-8810-AD04240FE7AD}"/>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3" name="Marcador de pie de página 2">
            <a:extLst>
              <a:ext uri="{FF2B5EF4-FFF2-40B4-BE49-F238E27FC236}">
                <a16:creationId xmlns:a16="http://schemas.microsoft.com/office/drawing/2014/main" id="{BC21AB13-2DEF-0344-B1D7-B1F4AB601BE0}"/>
              </a:ext>
            </a:extLst>
          </p:cNvPr>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a:extLst>
              <a:ext uri="{FF2B5EF4-FFF2-40B4-BE49-F238E27FC236}">
                <a16:creationId xmlns:a16="http://schemas.microsoft.com/office/drawing/2014/main" id="{C863795B-19D2-AD43-9863-9B05A8A1C7E6}"/>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2141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a:extLst>
              <a:ext uri="{FF2B5EF4-FFF2-40B4-BE49-F238E27FC236}">
                <a16:creationId xmlns:a16="http://schemas.microsoft.com/office/drawing/2014/main" id="{A36B5B85-161C-904E-9207-186EBB251B38}"/>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id="{2469783A-774F-9244-97A8-8183B2FC78C0}"/>
              </a:ext>
            </a:extLst>
          </p:cNvPr>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id="{CDBEA04C-078E-9748-B3E9-0DC63A14A199}"/>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2615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a:extLst>
              <a:ext uri="{FF2B5EF4-FFF2-40B4-BE49-F238E27FC236}">
                <a16:creationId xmlns:a16="http://schemas.microsoft.com/office/drawing/2014/main"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a:extLst>
              <a:ext uri="{FF2B5EF4-FFF2-40B4-BE49-F238E27FC236}">
                <a16:creationId xmlns:a16="http://schemas.microsoft.com/office/drawing/2014/main" id="{A608FAE1-2E88-494E-974B-BF126FE93559}"/>
              </a:ext>
            </a:extLst>
          </p:cNvPr>
          <p:cNvSpPr>
            <a:spLocks noGrp="1"/>
          </p:cNvSpPr>
          <p:nvPr>
            <p:ph type="dt" sz="half" idx="10"/>
          </p:nvPr>
        </p:nvSpPr>
        <p:spPr/>
        <p:txBody>
          <a:body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id="{47C9DE75-F967-4240-90C9-45FDD881D19D}"/>
              </a:ext>
            </a:extLst>
          </p:cNvPr>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id="{5C47412B-6343-E341-80F0-3B42EF51B265}"/>
              </a:ext>
            </a:extLst>
          </p:cNvPr>
          <p:cNvSpPr>
            <a:spLocks noGrp="1"/>
          </p:cNvSpPr>
          <p:nvPr>
            <p:ph type="sldNum" sz="quarter" idx="12"/>
          </p:nvPr>
        </p:nvSpPr>
        <p:spPr/>
        <p:txBody>
          <a:body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14759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DCAEE-8C7D-934C-9731-756F74428F35}" type="datetimeFigureOut">
              <a:rPr lang="es-EC" smtClean="0">
                <a:solidFill>
                  <a:prstClr val="black">
                    <a:tint val="75000"/>
                  </a:prstClr>
                </a:solidFill>
              </a:rPr>
              <a:pPr/>
              <a:t>5/11/2021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973DA-7E5B-3245-A411-B52F02EF68FA}"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8053270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2">
            <a:extLst>
              <a:ext uri="{FF2B5EF4-FFF2-40B4-BE49-F238E27FC236}">
                <a16:creationId xmlns:a16="http://schemas.microsoft.com/office/drawing/2014/main" id="{2585A615-25D0-4892-8CA8-8AC69BB65072}"/>
              </a:ext>
            </a:extLst>
          </p:cNvPr>
          <p:cNvSpPr>
            <a:spLocks noChangeArrowheads="1"/>
          </p:cNvSpPr>
          <p:nvPr/>
        </p:nvSpPr>
        <p:spPr bwMode="auto">
          <a:xfrm>
            <a:off x="1954031" y="2104611"/>
            <a:ext cx="1003554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600"/>
              </a:spcAft>
            </a:pPr>
            <a:r>
              <a:rPr lang="es-EC" altLang="en-US" sz="3000" b="1" dirty="0">
                <a:solidFill>
                  <a:srgbClr val="171717"/>
                </a:solidFill>
                <a:latin typeface="Impact" panose="020B0806030902050204" pitchFamily="34" charset="0"/>
                <a:cs typeface="Times New Roman" panose="02020603050405020304" pitchFamily="18" charset="0"/>
              </a:rPr>
              <a:t>	</a:t>
            </a:r>
            <a:r>
              <a:rPr lang="es-EC" sz="2400" b="1" dirty="0">
                <a:solidFill>
                  <a:srgbClr val="171717"/>
                </a:solidFill>
                <a:ea typeface="Gadugi" panose="020B0502040204020203" pitchFamily="34" charset="0"/>
                <a:cs typeface="Times New Roman" panose="02020603050405020304" pitchFamily="18" charset="0"/>
              </a:rPr>
              <a:t>TEMA: ANÁLISIS DE LAS ENTIDADES OPERATIVAS DESCONCENTRADAS (EOD) Y SU INFLUENCIA EN LA GESTIÓN FINANCIERA DE LAS UNIDADES</a:t>
            </a:r>
          </a:p>
          <a:p>
            <a:pPr algn="ctr">
              <a:spcAft>
                <a:spcPts val="600"/>
              </a:spcAft>
            </a:pPr>
            <a:r>
              <a:rPr lang="es-EC" sz="2400" b="1" dirty="0">
                <a:solidFill>
                  <a:srgbClr val="171717"/>
                </a:solidFill>
                <a:ea typeface="Gadugi" panose="020B0502040204020203" pitchFamily="34" charset="0"/>
                <a:cs typeface="Times New Roman" panose="02020603050405020304" pitchFamily="18" charset="0"/>
              </a:rPr>
              <a:t> DE LA FUERZA TERRESTRE</a:t>
            </a:r>
            <a:endParaRPr lang="es-EC" sz="3000" b="1" dirty="0">
              <a:solidFill>
                <a:srgbClr val="171717"/>
              </a:solidFill>
              <a:ea typeface="Gadugi" panose="020B0502040204020203"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3818474D-A86F-C244-AA31-418253F2C546}"/>
              </a:ext>
            </a:extLst>
          </p:cNvPr>
          <p:cNvSpPr txBox="1"/>
          <p:nvPr/>
        </p:nvSpPr>
        <p:spPr>
          <a:xfrm>
            <a:off x="4251938" y="997546"/>
            <a:ext cx="4988160" cy="830997"/>
          </a:xfrm>
          <a:prstGeom prst="rect">
            <a:avLst/>
          </a:prstGeom>
          <a:noFill/>
        </p:spPr>
        <p:txBody>
          <a:bodyPr wrap="none" rtlCol="0">
            <a:spAutoFit/>
          </a:bodyPr>
          <a:lstStyle/>
          <a:p>
            <a:pPr algn="ctr"/>
            <a:r>
              <a:rPr lang="es-EC" sz="2400" b="1" dirty="0">
                <a:cs typeface="Arial" panose="020B0604020202020204" pitchFamily="34" charset="0"/>
              </a:rPr>
              <a:t>MAESTRÍA EN SEGURIDAD Y DEFENSA</a:t>
            </a:r>
          </a:p>
          <a:p>
            <a:pPr algn="ctr"/>
            <a:r>
              <a:rPr lang="es-EC" sz="2400" b="1" dirty="0">
                <a:cs typeface="Arial" panose="020B0604020202020204" pitchFamily="34" charset="0"/>
              </a:rPr>
              <a:t>MENCIÓN LOGÍSTICA MILITAR</a:t>
            </a:r>
          </a:p>
        </p:txBody>
      </p:sp>
      <p:cxnSp>
        <p:nvCxnSpPr>
          <p:cNvPr id="14" name="Conector recto 13">
            <a:extLst>
              <a:ext uri="{FF2B5EF4-FFF2-40B4-BE49-F238E27FC236}">
                <a16:creationId xmlns:a16="http://schemas.microsoft.com/office/drawing/2014/main" id="{BCE7088B-96EC-8841-A837-F44032347E3E}"/>
              </a:ext>
            </a:extLst>
          </p:cNvPr>
          <p:cNvCxnSpPr/>
          <p:nvPr/>
        </p:nvCxnSpPr>
        <p:spPr>
          <a:xfrm flipV="1">
            <a:off x="3382781" y="2104611"/>
            <a:ext cx="7178040" cy="32813"/>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5" name="Conector recto 14">
            <a:extLst>
              <a:ext uri="{FF2B5EF4-FFF2-40B4-BE49-F238E27FC236}">
                <a16:creationId xmlns:a16="http://schemas.microsoft.com/office/drawing/2014/main" id="{BCE7088B-96EC-8841-A837-F44032347E3E}"/>
              </a:ext>
            </a:extLst>
          </p:cNvPr>
          <p:cNvCxnSpPr/>
          <p:nvPr/>
        </p:nvCxnSpPr>
        <p:spPr>
          <a:xfrm flipV="1">
            <a:off x="3223231" y="3565459"/>
            <a:ext cx="7178040" cy="32813"/>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16" name="CuadroTexto 15">
            <a:extLst>
              <a:ext uri="{FF2B5EF4-FFF2-40B4-BE49-F238E27FC236}">
                <a16:creationId xmlns:a16="http://schemas.microsoft.com/office/drawing/2014/main" id="{4D62C163-8FCA-404B-839C-BEA41DD0379B}"/>
              </a:ext>
            </a:extLst>
          </p:cNvPr>
          <p:cNvSpPr txBox="1"/>
          <p:nvPr/>
        </p:nvSpPr>
        <p:spPr>
          <a:xfrm>
            <a:off x="3362536" y="3865846"/>
            <a:ext cx="8112093" cy="1200329"/>
          </a:xfrm>
          <a:prstGeom prst="rect">
            <a:avLst/>
          </a:prstGeom>
          <a:noFill/>
        </p:spPr>
        <p:txBody>
          <a:bodyPr wrap="none" rtlCol="0">
            <a:spAutoFit/>
          </a:bodyPr>
          <a:lstStyle/>
          <a:p>
            <a:pPr algn="ctr"/>
            <a:r>
              <a:rPr lang="es-EC" sz="2400" dirty="0">
                <a:cs typeface="Arial" panose="020B0604020202020204" pitchFamily="34" charset="0"/>
              </a:rPr>
              <a:t>TCRN. DE EMS MISAEL RAMOS Y TCRN. DE EMS FRANCIS SALAS</a:t>
            </a:r>
          </a:p>
          <a:p>
            <a:pPr algn="ctr"/>
            <a:endParaRPr lang="es-EC" sz="2400" dirty="0">
              <a:cs typeface="Arial" panose="020B0604020202020204" pitchFamily="34" charset="0"/>
            </a:endParaRPr>
          </a:p>
          <a:p>
            <a:pPr algn="ctr"/>
            <a:r>
              <a:rPr lang="es-EC" sz="2400" dirty="0">
                <a:cs typeface="Arial" panose="020B0604020202020204" pitchFamily="34" charset="0"/>
              </a:rPr>
              <a:t>DIRECTOR: TCRN DE E.M FREDDY PROAÑO</a:t>
            </a:r>
          </a:p>
        </p:txBody>
      </p:sp>
    </p:spTree>
    <p:extLst>
      <p:ext uri="{BB962C8B-B14F-4D97-AF65-F5344CB8AC3E}">
        <p14:creationId xmlns:p14="http://schemas.microsoft.com/office/powerpoint/2010/main" val="34973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E4EA005C-1CC4-054F-829B-946231F78F91}"/>
              </a:ext>
            </a:extLst>
          </p:cNvPr>
          <p:cNvSpPr/>
          <p:nvPr/>
        </p:nvSpPr>
        <p:spPr>
          <a:xfrm>
            <a:off x="0" y="169097"/>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grpSp>
        <p:nvGrpSpPr>
          <p:cNvPr id="25" name="Group 17">
            <a:extLst>
              <a:ext uri="{FF2B5EF4-FFF2-40B4-BE49-F238E27FC236}">
                <a16:creationId xmlns:a16="http://schemas.microsoft.com/office/drawing/2014/main" id="{A0517A0F-FE8D-44CE-9D18-41E728F0EFB0}"/>
              </a:ext>
            </a:extLst>
          </p:cNvPr>
          <p:cNvGrpSpPr/>
          <p:nvPr/>
        </p:nvGrpSpPr>
        <p:grpSpPr>
          <a:xfrm>
            <a:off x="2279731" y="1522550"/>
            <a:ext cx="1997364" cy="4210870"/>
            <a:chOff x="802907" y="1500879"/>
            <a:chExt cx="1997364" cy="4527717"/>
          </a:xfrm>
        </p:grpSpPr>
        <p:sp>
          <p:nvSpPr>
            <p:cNvPr id="26" name="Freeform 1871">
              <a:extLst>
                <a:ext uri="{FF2B5EF4-FFF2-40B4-BE49-F238E27FC236}">
                  <a16:creationId xmlns:a16="http://schemas.microsoft.com/office/drawing/2014/main" id="{D8B8BD07-5A1E-4A23-BE85-723EE764E2C3}"/>
                </a:ext>
              </a:extLst>
            </p:cNvPr>
            <p:cNvSpPr>
              <a:spLocks/>
            </p:cNvSpPr>
            <p:nvPr/>
          </p:nvSpPr>
          <p:spPr bwMode="auto">
            <a:xfrm>
              <a:off x="802907" y="1500879"/>
              <a:ext cx="1997364" cy="4379934"/>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Shape 37">
              <a:extLst>
                <a:ext uri="{FF2B5EF4-FFF2-40B4-BE49-F238E27FC236}">
                  <a16:creationId xmlns:a16="http://schemas.microsoft.com/office/drawing/2014/main" id="{B7686603-5FEE-4213-8D54-D4BED289E2DF}"/>
                </a:ext>
              </a:extLst>
            </p:cNvPr>
            <p:cNvSpPr>
              <a:spLocks/>
            </p:cNvSpPr>
            <p:nvPr/>
          </p:nvSpPr>
          <p:spPr bwMode="auto">
            <a:xfrm>
              <a:off x="802907" y="4064001"/>
              <a:ext cx="1997364" cy="1964595"/>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Shape 91">
              <a:extLst>
                <a:ext uri="{FF2B5EF4-FFF2-40B4-BE49-F238E27FC236}">
                  <a16:creationId xmlns:a16="http://schemas.microsoft.com/office/drawing/2014/main" id="{B27C9412-D88D-4CE2-8610-1EA63C6E2071}"/>
                </a:ext>
              </a:extLst>
            </p:cNvPr>
            <p:cNvSpPr>
              <a:spLocks/>
            </p:cNvSpPr>
            <p:nvPr/>
          </p:nvSpPr>
          <p:spPr bwMode="auto">
            <a:xfrm>
              <a:off x="802907" y="1500879"/>
              <a:ext cx="1997364" cy="4527717"/>
            </a:xfrm>
            <a:custGeom>
              <a:avLst/>
              <a:gdLst>
                <a:gd name="connsiteX0" fmla="*/ 1959514 w 1997364"/>
                <a:gd name="connsiteY0" fmla="*/ 3766377 h 4527717"/>
                <a:gd name="connsiteX1" fmla="*/ 1949325 w 1997364"/>
                <a:gd name="connsiteY1" fmla="*/ 3774963 h 4527717"/>
                <a:gd name="connsiteX2" fmla="*/ 1954451 w 1997364"/>
                <a:gd name="connsiteY2" fmla="*/ 3771009 h 4527717"/>
                <a:gd name="connsiteX3" fmla="*/ 1987223 w 1997364"/>
                <a:gd name="connsiteY3" fmla="*/ 3740248 h 4527717"/>
                <a:gd name="connsiteX4" fmla="*/ 1980673 w 1997364"/>
                <a:gd name="connsiteY4" fmla="*/ 3747019 h 4527717"/>
                <a:gd name="connsiteX5" fmla="*/ 1986147 w 1997364"/>
                <a:gd name="connsiteY5" fmla="*/ 3742011 h 4527717"/>
                <a:gd name="connsiteX6" fmla="*/ 122241 w 1997364"/>
                <a:gd name="connsiteY6" fmla="*/ 0 h 4527717"/>
                <a:gd name="connsiteX7" fmla="*/ 1877430 w 1997364"/>
                <a:gd name="connsiteY7" fmla="*/ 0 h 4527717"/>
                <a:gd name="connsiteX8" fmla="*/ 1997364 w 1997364"/>
                <a:gd name="connsiteY8" fmla="*/ 119746 h 4527717"/>
                <a:gd name="connsiteX9" fmla="*/ 1997364 w 1997364"/>
                <a:gd name="connsiteY9" fmla="*/ 2563122 h 4527717"/>
                <a:gd name="connsiteX10" fmla="*/ 1997364 w 1997364"/>
                <a:gd name="connsiteY10" fmla="*/ 3723635 h 4527717"/>
                <a:gd name="connsiteX11" fmla="*/ 1997364 w 1997364"/>
                <a:gd name="connsiteY11" fmla="*/ 3871418 h 4527717"/>
                <a:gd name="connsiteX12" fmla="*/ 998682 w 1997364"/>
                <a:gd name="connsiteY12" fmla="*/ 4527717 h 4527717"/>
                <a:gd name="connsiteX13" fmla="*/ 0 w 1997364"/>
                <a:gd name="connsiteY13" fmla="*/ 3871418 h 4527717"/>
                <a:gd name="connsiteX14" fmla="*/ 0 w 1997364"/>
                <a:gd name="connsiteY14" fmla="*/ 3723637 h 4527717"/>
                <a:gd name="connsiteX15" fmla="*/ 11215 w 1997364"/>
                <a:gd name="connsiteY15" fmla="*/ 3742011 h 4527717"/>
                <a:gd name="connsiteX16" fmla="*/ 998681 w 1997364"/>
                <a:gd name="connsiteY16" fmla="*/ 4379934 h 4527717"/>
                <a:gd name="connsiteX17" fmla="*/ 1841319 w 1997364"/>
                <a:gd name="connsiteY17" fmla="*/ 3854355 h 4527717"/>
                <a:gd name="connsiteX18" fmla="*/ 1895432 w 1997364"/>
                <a:gd name="connsiteY18" fmla="*/ 3815935 h 4527717"/>
                <a:gd name="connsiteX19" fmla="*/ 1895432 w 1997364"/>
                <a:gd name="connsiteY19" fmla="*/ 3723636 h 4527717"/>
                <a:gd name="connsiteX20" fmla="*/ 1895432 w 1997364"/>
                <a:gd name="connsiteY20" fmla="*/ 1118119 h 4527717"/>
                <a:gd name="connsiteX21" fmla="*/ 1895432 w 1997364"/>
                <a:gd name="connsiteY21" fmla="*/ 119747 h 4527717"/>
                <a:gd name="connsiteX22" fmla="*/ 1775498 w 1997364"/>
                <a:gd name="connsiteY22" fmla="*/ 1 h 4527717"/>
                <a:gd name="connsiteX23" fmla="*/ 122236 w 1997364"/>
                <a:gd name="connsiteY23" fmla="*/ 1 h 45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7364" h="4527717">
                  <a:moveTo>
                    <a:pt x="1959514" y="3766377"/>
                  </a:moveTo>
                  <a:lnTo>
                    <a:pt x="1949325" y="3774963"/>
                  </a:lnTo>
                  <a:lnTo>
                    <a:pt x="1954451" y="3771009"/>
                  </a:lnTo>
                  <a:close/>
                  <a:moveTo>
                    <a:pt x="1987223" y="3740248"/>
                  </a:moveTo>
                  <a:lnTo>
                    <a:pt x="1980673" y="3747019"/>
                  </a:lnTo>
                  <a:lnTo>
                    <a:pt x="1986147" y="3742011"/>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31" name="TextBox 40">
            <a:extLst>
              <a:ext uri="{FF2B5EF4-FFF2-40B4-BE49-F238E27FC236}">
                <a16:creationId xmlns:a16="http://schemas.microsoft.com/office/drawing/2014/main" id="{8836259A-B209-40C3-8EC9-87251EFE8ACA}"/>
              </a:ext>
            </a:extLst>
          </p:cNvPr>
          <p:cNvSpPr txBox="1"/>
          <p:nvPr/>
        </p:nvSpPr>
        <p:spPr>
          <a:xfrm>
            <a:off x="2458558" y="1812103"/>
            <a:ext cx="1639709" cy="1815882"/>
          </a:xfrm>
          <a:prstGeom prst="rect">
            <a:avLst/>
          </a:prstGeom>
          <a:noFill/>
        </p:spPr>
        <p:txBody>
          <a:bodyPr wrap="square" lIns="0" rIns="0" rtlCol="0" anchor="t">
            <a:spAutoFit/>
          </a:bodyPr>
          <a:lstStyle/>
          <a:p>
            <a:pPr algn="ctr"/>
            <a:r>
              <a:rPr lang="es-EC" sz="1400" b="1" dirty="0">
                <a:solidFill>
                  <a:schemeClr val="bg1"/>
                </a:solidFill>
              </a:rPr>
              <a:t>Hacen Norma Técnica de Desconcentración de Entidades de la Función Ejecutiva, publicada en el Registro Oficial No. 19 de 20 de junio de 2013</a:t>
            </a:r>
            <a:endParaRPr lang="en-US" sz="1400" b="1" dirty="0">
              <a:solidFill>
                <a:schemeClr val="bg1"/>
              </a:solidFill>
            </a:endParaRPr>
          </a:p>
        </p:txBody>
      </p:sp>
      <p:grpSp>
        <p:nvGrpSpPr>
          <p:cNvPr id="11" name="Grupo 10"/>
          <p:cNvGrpSpPr/>
          <p:nvPr/>
        </p:nvGrpSpPr>
        <p:grpSpPr>
          <a:xfrm>
            <a:off x="5778867" y="2647135"/>
            <a:ext cx="1997364" cy="2041149"/>
            <a:chOff x="7187502" y="4142285"/>
            <a:chExt cx="1642141" cy="1606839"/>
          </a:xfrm>
        </p:grpSpPr>
        <p:pic>
          <p:nvPicPr>
            <p:cNvPr id="78" name="Imagen 77"/>
            <p:cNvPicPr>
              <a:picLocks noChangeAspect="1"/>
            </p:cNvPicPr>
            <p:nvPr/>
          </p:nvPicPr>
          <p:blipFill>
            <a:blip r:embed="rId2"/>
            <a:stretch>
              <a:fillRect/>
            </a:stretch>
          </p:blipFill>
          <p:spPr>
            <a:xfrm rot="21113521">
              <a:off x="7187502" y="4142474"/>
              <a:ext cx="828851" cy="1120881"/>
            </a:xfrm>
            <a:prstGeom prst="rect">
              <a:avLst/>
            </a:prstGeom>
          </p:spPr>
        </p:pic>
        <p:pic>
          <p:nvPicPr>
            <p:cNvPr id="4106" name="Picture 10" descr="Agenda Política de la Defensa 2014 - 2017 by Ministerio Defensa - issu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8265" y="4960490"/>
              <a:ext cx="826135" cy="78863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lan Nacional de Seguridad Integral by SANTIAGO GAVILANES"/>
            <p:cNvPicPr>
              <a:picLocks noChangeAspect="1" noChangeArrowheads="1"/>
            </p:cNvPicPr>
            <p:nvPr/>
          </p:nvPicPr>
          <p:blipFill rotWithShape="1">
            <a:blip r:embed="rId4" cstate="print">
              <a:clrChange>
                <a:clrFrom>
                  <a:srgbClr val="FAFAFA"/>
                </a:clrFrom>
                <a:clrTo>
                  <a:srgbClr val="FAFAFA">
                    <a:alpha val="0"/>
                  </a:srgbClr>
                </a:clrTo>
              </a:clrChange>
              <a:extLst>
                <a:ext uri="{28A0092B-C50C-407E-A947-70E740481C1C}">
                  <a14:useLocalDpi xmlns:a14="http://schemas.microsoft.com/office/drawing/2010/main" val="0"/>
                </a:ext>
              </a:extLst>
            </a:blip>
            <a:srcRect l="20099" r="20661"/>
            <a:stretch/>
          </p:blipFill>
          <p:spPr bwMode="auto">
            <a:xfrm rot="1025669">
              <a:off x="7953879" y="4142285"/>
              <a:ext cx="875764" cy="832096"/>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ángulo: esquinas redondeadas 1">
            <a:extLst>
              <a:ext uri="{FF2B5EF4-FFF2-40B4-BE49-F238E27FC236}">
                <a16:creationId xmlns:a16="http://schemas.microsoft.com/office/drawing/2014/main" id="{5878E55C-03AC-4C36-A38B-1C40B8DC2980}"/>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5. FUNDAMENTACIÓN TEÓRICA Y LEGAL</a:t>
            </a:r>
            <a:endParaRPr lang="es-EC" sz="2400" kern="0" dirty="0">
              <a:solidFill>
                <a:schemeClr val="bg1"/>
              </a:solidFill>
              <a:latin typeface="Impact" panose="020B0806030902050204" pitchFamily="34" charset="0"/>
            </a:endParaRPr>
          </a:p>
        </p:txBody>
      </p:sp>
      <p:grpSp>
        <p:nvGrpSpPr>
          <p:cNvPr id="48" name="Group 17">
            <a:extLst>
              <a:ext uri="{FF2B5EF4-FFF2-40B4-BE49-F238E27FC236}">
                <a16:creationId xmlns:a16="http://schemas.microsoft.com/office/drawing/2014/main" id="{FAEB8B4A-C0DB-479A-BD45-1655B53D9D25}"/>
              </a:ext>
            </a:extLst>
          </p:cNvPr>
          <p:cNvGrpSpPr/>
          <p:nvPr/>
        </p:nvGrpSpPr>
        <p:grpSpPr>
          <a:xfrm>
            <a:off x="9041637" y="1562275"/>
            <a:ext cx="1997364" cy="4210870"/>
            <a:chOff x="802907" y="1500879"/>
            <a:chExt cx="1997364" cy="4527717"/>
          </a:xfrm>
        </p:grpSpPr>
        <p:sp>
          <p:nvSpPr>
            <p:cNvPr id="49" name="Freeform 1871">
              <a:extLst>
                <a:ext uri="{FF2B5EF4-FFF2-40B4-BE49-F238E27FC236}">
                  <a16:creationId xmlns:a16="http://schemas.microsoft.com/office/drawing/2014/main" id="{30DF40BB-001B-4BD5-8B5B-9D00B9C54DDD}"/>
                </a:ext>
              </a:extLst>
            </p:cNvPr>
            <p:cNvSpPr>
              <a:spLocks/>
            </p:cNvSpPr>
            <p:nvPr/>
          </p:nvSpPr>
          <p:spPr bwMode="auto">
            <a:xfrm>
              <a:off x="802907" y="1500879"/>
              <a:ext cx="1997364" cy="4379934"/>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lumMod val="40000"/>
                    <a:lumOff val="60000"/>
                  </a:schemeClr>
                </a:solidFill>
              </a:endParaRPr>
            </a:p>
          </p:txBody>
        </p:sp>
        <p:sp>
          <p:nvSpPr>
            <p:cNvPr id="50" name="Freeform: Shape 37">
              <a:extLst>
                <a:ext uri="{FF2B5EF4-FFF2-40B4-BE49-F238E27FC236}">
                  <a16:creationId xmlns:a16="http://schemas.microsoft.com/office/drawing/2014/main" id="{20697E35-646B-4769-A4AE-B5F6BB7741B6}"/>
                </a:ext>
              </a:extLst>
            </p:cNvPr>
            <p:cNvSpPr>
              <a:spLocks/>
            </p:cNvSpPr>
            <p:nvPr/>
          </p:nvSpPr>
          <p:spPr bwMode="auto">
            <a:xfrm>
              <a:off x="802907" y="4064001"/>
              <a:ext cx="1997364" cy="1964595"/>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1" name="Freeform: Shape 91">
              <a:extLst>
                <a:ext uri="{FF2B5EF4-FFF2-40B4-BE49-F238E27FC236}">
                  <a16:creationId xmlns:a16="http://schemas.microsoft.com/office/drawing/2014/main" id="{D106920E-E0B8-4AAF-80ED-59B3F325DC76}"/>
                </a:ext>
              </a:extLst>
            </p:cNvPr>
            <p:cNvSpPr>
              <a:spLocks/>
            </p:cNvSpPr>
            <p:nvPr/>
          </p:nvSpPr>
          <p:spPr bwMode="auto">
            <a:xfrm>
              <a:off x="802907" y="1500879"/>
              <a:ext cx="1997364" cy="4527717"/>
            </a:xfrm>
            <a:custGeom>
              <a:avLst/>
              <a:gdLst>
                <a:gd name="connsiteX0" fmla="*/ 1959514 w 1997364"/>
                <a:gd name="connsiteY0" fmla="*/ 3766377 h 4527717"/>
                <a:gd name="connsiteX1" fmla="*/ 1949325 w 1997364"/>
                <a:gd name="connsiteY1" fmla="*/ 3774963 h 4527717"/>
                <a:gd name="connsiteX2" fmla="*/ 1954451 w 1997364"/>
                <a:gd name="connsiteY2" fmla="*/ 3771009 h 4527717"/>
                <a:gd name="connsiteX3" fmla="*/ 1987223 w 1997364"/>
                <a:gd name="connsiteY3" fmla="*/ 3740248 h 4527717"/>
                <a:gd name="connsiteX4" fmla="*/ 1980673 w 1997364"/>
                <a:gd name="connsiteY4" fmla="*/ 3747019 h 4527717"/>
                <a:gd name="connsiteX5" fmla="*/ 1986147 w 1997364"/>
                <a:gd name="connsiteY5" fmla="*/ 3742011 h 4527717"/>
                <a:gd name="connsiteX6" fmla="*/ 122241 w 1997364"/>
                <a:gd name="connsiteY6" fmla="*/ 0 h 4527717"/>
                <a:gd name="connsiteX7" fmla="*/ 1877430 w 1997364"/>
                <a:gd name="connsiteY7" fmla="*/ 0 h 4527717"/>
                <a:gd name="connsiteX8" fmla="*/ 1997364 w 1997364"/>
                <a:gd name="connsiteY8" fmla="*/ 119746 h 4527717"/>
                <a:gd name="connsiteX9" fmla="*/ 1997364 w 1997364"/>
                <a:gd name="connsiteY9" fmla="*/ 2563122 h 4527717"/>
                <a:gd name="connsiteX10" fmla="*/ 1997364 w 1997364"/>
                <a:gd name="connsiteY10" fmla="*/ 3723635 h 4527717"/>
                <a:gd name="connsiteX11" fmla="*/ 1997364 w 1997364"/>
                <a:gd name="connsiteY11" fmla="*/ 3871418 h 4527717"/>
                <a:gd name="connsiteX12" fmla="*/ 998682 w 1997364"/>
                <a:gd name="connsiteY12" fmla="*/ 4527717 h 4527717"/>
                <a:gd name="connsiteX13" fmla="*/ 0 w 1997364"/>
                <a:gd name="connsiteY13" fmla="*/ 3871418 h 4527717"/>
                <a:gd name="connsiteX14" fmla="*/ 0 w 1997364"/>
                <a:gd name="connsiteY14" fmla="*/ 3723637 h 4527717"/>
                <a:gd name="connsiteX15" fmla="*/ 11215 w 1997364"/>
                <a:gd name="connsiteY15" fmla="*/ 3742011 h 4527717"/>
                <a:gd name="connsiteX16" fmla="*/ 998681 w 1997364"/>
                <a:gd name="connsiteY16" fmla="*/ 4379934 h 4527717"/>
                <a:gd name="connsiteX17" fmla="*/ 1841319 w 1997364"/>
                <a:gd name="connsiteY17" fmla="*/ 3854355 h 4527717"/>
                <a:gd name="connsiteX18" fmla="*/ 1895432 w 1997364"/>
                <a:gd name="connsiteY18" fmla="*/ 3815935 h 4527717"/>
                <a:gd name="connsiteX19" fmla="*/ 1895432 w 1997364"/>
                <a:gd name="connsiteY19" fmla="*/ 3723636 h 4527717"/>
                <a:gd name="connsiteX20" fmla="*/ 1895432 w 1997364"/>
                <a:gd name="connsiteY20" fmla="*/ 1118119 h 4527717"/>
                <a:gd name="connsiteX21" fmla="*/ 1895432 w 1997364"/>
                <a:gd name="connsiteY21" fmla="*/ 119747 h 4527717"/>
                <a:gd name="connsiteX22" fmla="*/ 1775498 w 1997364"/>
                <a:gd name="connsiteY22" fmla="*/ 1 h 4527717"/>
                <a:gd name="connsiteX23" fmla="*/ 122236 w 1997364"/>
                <a:gd name="connsiteY23" fmla="*/ 1 h 45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7364" h="4527717">
                  <a:moveTo>
                    <a:pt x="1959514" y="3766377"/>
                  </a:moveTo>
                  <a:lnTo>
                    <a:pt x="1949325" y="3774963"/>
                  </a:lnTo>
                  <a:lnTo>
                    <a:pt x="1954451" y="3771009"/>
                  </a:lnTo>
                  <a:close/>
                  <a:moveTo>
                    <a:pt x="1987223" y="3740248"/>
                  </a:moveTo>
                  <a:lnTo>
                    <a:pt x="1980673" y="3747019"/>
                  </a:lnTo>
                  <a:lnTo>
                    <a:pt x="1986147" y="3742011"/>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56" name="TextBox 55">
            <a:extLst>
              <a:ext uri="{FF2B5EF4-FFF2-40B4-BE49-F238E27FC236}">
                <a16:creationId xmlns:a16="http://schemas.microsoft.com/office/drawing/2014/main" id="{A8593D17-5678-4B61-9330-C6A33E092780}"/>
              </a:ext>
            </a:extLst>
          </p:cNvPr>
          <p:cNvSpPr txBox="1"/>
          <p:nvPr/>
        </p:nvSpPr>
        <p:spPr>
          <a:xfrm>
            <a:off x="9138040" y="1599991"/>
            <a:ext cx="1780046" cy="2308324"/>
          </a:xfrm>
          <a:prstGeom prst="rect">
            <a:avLst/>
          </a:prstGeom>
          <a:noFill/>
        </p:spPr>
        <p:txBody>
          <a:bodyPr wrap="square">
            <a:spAutoFit/>
          </a:bodyPr>
          <a:lstStyle/>
          <a:p>
            <a:pPr algn="ctr"/>
            <a:r>
              <a:rPr lang="es-ES" sz="1400" b="1" dirty="0">
                <a:solidFill>
                  <a:schemeClr val="bg1"/>
                </a:solidFill>
              </a:rPr>
              <a:t>Línea de trasformación de: SOSTENIMIENTO INSTITUCIONAL.- Pilar 3 “Administrar de manera efectiva los recursos presupuestarios asignados por el Estado</a:t>
            </a:r>
            <a:r>
              <a:rPr lang="es-ES" b="1" dirty="0">
                <a:solidFill>
                  <a:schemeClr val="bg1"/>
                </a:solidFill>
                <a:latin typeface="Arial" panose="020B0604020202020204" pitchFamily="34" charset="0"/>
                <a:cs typeface="Times New Roman" panose="02020603050405020304" pitchFamily="18" charset="0"/>
              </a:rPr>
              <a:t>”</a:t>
            </a:r>
            <a:endParaRPr lang="es-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grpSp>
        <p:nvGrpSpPr>
          <p:cNvPr id="25" name="Group 17">
            <a:extLst>
              <a:ext uri="{FF2B5EF4-FFF2-40B4-BE49-F238E27FC236}">
                <a16:creationId xmlns:a16="http://schemas.microsoft.com/office/drawing/2014/main" id="{A0517A0F-FE8D-44CE-9D18-41E728F0EFB0}"/>
              </a:ext>
            </a:extLst>
          </p:cNvPr>
          <p:cNvGrpSpPr/>
          <p:nvPr/>
        </p:nvGrpSpPr>
        <p:grpSpPr>
          <a:xfrm rot="16200000">
            <a:off x="8356761" y="804197"/>
            <a:ext cx="1997364" cy="4210870"/>
            <a:chOff x="802907" y="1500879"/>
            <a:chExt cx="1997364" cy="4527717"/>
          </a:xfrm>
        </p:grpSpPr>
        <p:sp>
          <p:nvSpPr>
            <p:cNvPr id="26" name="Freeform 1871">
              <a:extLst>
                <a:ext uri="{FF2B5EF4-FFF2-40B4-BE49-F238E27FC236}">
                  <a16:creationId xmlns:a16="http://schemas.microsoft.com/office/drawing/2014/main" id="{D8B8BD07-5A1E-4A23-BE85-723EE764E2C3}"/>
                </a:ext>
              </a:extLst>
            </p:cNvPr>
            <p:cNvSpPr>
              <a:spLocks/>
            </p:cNvSpPr>
            <p:nvPr/>
          </p:nvSpPr>
          <p:spPr bwMode="auto">
            <a:xfrm>
              <a:off x="802907" y="1500879"/>
              <a:ext cx="1997364" cy="4379934"/>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Shape 37">
              <a:extLst>
                <a:ext uri="{FF2B5EF4-FFF2-40B4-BE49-F238E27FC236}">
                  <a16:creationId xmlns:a16="http://schemas.microsoft.com/office/drawing/2014/main" id="{B7686603-5FEE-4213-8D54-D4BED289E2DF}"/>
                </a:ext>
              </a:extLst>
            </p:cNvPr>
            <p:cNvSpPr>
              <a:spLocks/>
            </p:cNvSpPr>
            <p:nvPr/>
          </p:nvSpPr>
          <p:spPr bwMode="auto">
            <a:xfrm>
              <a:off x="802907" y="4064001"/>
              <a:ext cx="1997364" cy="1964595"/>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Shape 91">
              <a:extLst>
                <a:ext uri="{FF2B5EF4-FFF2-40B4-BE49-F238E27FC236}">
                  <a16:creationId xmlns:a16="http://schemas.microsoft.com/office/drawing/2014/main" id="{B27C9412-D88D-4CE2-8610-1EA63C6E2071}"/>
                </a:ext>
              </a:extLst>
            </p:cNvPr>
            <p:cNvSpPr>
              <a:spLocks/>
            </p:cNvSpPr>
            <p:nvPr/>
          </p:nvSpPr>
          <p:spPr bwMode="auto">
            <a:xfrm>
              <a:off x="802907" y="1500879"/>
              <a:ext cx="1997364" cy="4527717"/>
            </a:xfrm>
            <a:custGeom>
              <a:avLst/>
              <a:gdLst>
                <a:gd name="connsiteX0" fmla="*/ 1959514 w 1997364"/>
                <a:gd name="connsiteY0" fmla="*/ 3766377 h 4527717"/>
                <a:gd name="connsiteX1" fmla="*/ 1949325 w 1997364"/>
                <a:gd name="connsiteY1" fmla="*/ 3774963 h 4527717"/>
                <a:gd name="connsiteX2" fmla="*/ 1954451 w 1997364"/>
                <a:gd name="connsiteY2" fmla="*/ 3771009 h 4527717"/>
                <a:gd name="connsiteX3" fmla="*/ 1987223 w 1997364"/>
                <a:gd name="connsiteY3" fmla="*/ 3740248 h 4527717"/>
                <a:gd name="connsiteX4" fmla="*/ 1980673 w 1997364"/>
                <a:gd name="connsiteY4" fmla="*/ 3747019 h 4527717"/>
                <a:gd name="connsiteX5" fmla="*/ 1986147 w 1997364"/>
                <a:gd name="connsiteY5" fmla="*/ 3742011 h 4527717"/>
                <a:gd name="connsiteX6" fmla="*/ 122241 w 1997364"/>
                <a:gd name="connsiteY6" fmla="*/ 0 h 4527717"/>
                <a:gd name="connsiteX7" fmla="*/ 1877430 w 1997364"/>
                <a:gd name="connsiteY7" fmla="*/ 0 h 4527717"/>
                <a:gd name="connsiteX8" fmla="*/ 1997364 w 1997364"/>
                <a:gd name="connsiteY8" fmla="*/ 119746 h 4527717"/>
                <a:gd name="connsiteX9" fmla="*/ 1997364 w 1997364"/>
                <a:gd name="connsiteY9" fmla="*/ 2563122 h 4527717"/>
                <a:gd name="connsiteX10" fmla="*/ 1997364 w 1997364"/>
                <a:gd name="connsiteY10" fmla="*/ 3723635 h 4527717"/>
                <a:gd name="connsiteX11" fmla="*/ 1997364 w 1997364"/>
                <a:gd name="connsiteY11" fmla="*/ 3871418 h 4527717"/>
                <a:gd name="connsiteX12" fmla="*/ 998682 w 1997364"/>
                <a:gd name="connsiteY12" fmla="*/ 4527717 h 4527717"/>
                <a:gd name="connsiteX13" fmla="*/ 0 w 1997364"/>
                <a:gd name="connsiteY13" fmla="*/ 3871418 h 4527717"/>
                <a:gd name="connsiteX14" fmla="*/ 0 w 1997364"/>
                <a:gd name="connsiteY14" fmla="*/ 3723637 h 4527717"/>
                <a:gd name="connsiteX15" fmla="*/ 11215 w 1997364"/>
                <a:gd name="connsiteY15" fmla="*/ 3742011 h 4527717"/>
                <a:gd name="connsiteX16" fmla="*/ 998681 w 1997364"/>
                <a:gd name="connsiteY16" fmla="*/ 4379934 h 4527717"/>
                <a:gd name="connsiteX17" fmla="*/ 1841319 w 1997364"/>
                <a:gd name="connsiteY17" fmla="*/ 3854355 h 4527717"/>
                <a:gd name="connsiteX18" fmla="*/ 1895432 w 1997364"/>
                <a:gd name="connsiteY18" fmla="*/ 3815935 h 4527717"/>
                <a:gd name="connsiteX19" fmla="*/ 1895432 w 1997364"/>
                <a:gd name="connsiteY19" fmla="*/ 3723636 h 4527717"/>
                <a:gd name="connsiteX20" fmla="*/ 1895432 w 1997364"/>
                <a:gd name="connsiteY20" fmla="*/ 1118119 h 4527717"/>
                <a:gd name="connsiteX21" fmla="*/ 1895432 w 1997364"/>
                <a:gd name="connsiteY21" fmla="*/ 119747 h 4527717"/>
                <a:gd name="connsiteX22" fmla="*/ 1775498 w 1997364"/>
                <a:gd name="connsiteY22" fmla="*/ 1 h 4527717"/>
                <a:gd name="connsiteX23" fmla="*/ 122236 w 1997364"/>
                <a:gd name="connsiteY23" fmla="*/ 1 h 45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7364" h="4527717">
                  <a:moveTo>
                    <a:pt x="1959514" y="3766377"/>
                  </a:moveTo>
                  <a:lnTo>
                    <a:pt x="1949325" y="3774963"/>
                  </a:lnTo>
                  <a:lnTo>
                    <a:pt x="1954451" y="3771009"/>
                  </a:lnTo>
                  <a:close/>
                  <a:moveTo>
                    <a:pt x="1987223" y="3740248"/>
                  </a:moveTo>
                  <a:lnTo>
                    <a:pt x="1980673" y="3747019"/>
                  </a:lnTo>
                  <a:lnTo>
                    <a:pt x="1986147" y="3742011"/>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48" name="Group 17">
            <a:extLst>
              <a:ext uri="{FF2B5EF4-FFF2-40B4-BE49-F238E27FC236}">
                <a16:creationId xmlns:a16="http://schemas.microsoft.com/office/drawing/2014/main" id="{FAEB8B4A-C0DB-479A-BD45-1655B53D9D25}"/>
              </a:ext>
            </a:extLst>
          </p:cNvPr>
          <p:cNvGrpSpPr/>
          <p:nvPr/>
        </p:nvGrpSpPr>
        <p:grpSpPr>
          <a:xfrm rot="16200000">
            <a:off x="5947411" y="3373630"/>
            <a:ext cx="1997364" cy="4210870"/>
            <a:chOff x="802907" y="1500879"/>
            <a:chExt cx="1997364" cy="4527717"/>
          </a:xfrm>
        </p:grpSpPr>
        <p:sp>
          <p:nvSpPr>
            <p:cNvPr id="49" name="Freeform 1871">
              <a:extLst>
                <a:ext uri="{FF2B5EF4-FFF2-40B4-BE49-F238E27FC236}">
                  <a16:creationId xmlns:a16="http://schemas.microsoft.com/office/drawing/2014/main" id="{30DF40BB-001B-4BD5-8B5B-9D00B9C54DDD}"/>
                </a:ext>
              </a:extLst>
            </p:cNvPr>
            <p:cNvSpPr>
              <a:spLocks/>
            </p:cNvSpPr>
            <p:nvPr/>
          </p:nvSpPr>
          <p:spPr bwMode="auto">
            <a:xfrm>
              <a:off x="802907" y="1500879"/>
              <a:ext cx="1997364" cy="4379934"/>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lumMod val="40000"/>
                    <a:lumOff val="60000"/>
                  </a:schemeClr>
                </a:solidFill>
              </a:endParaRPr>
            </a:p>
          </p:txBody>
        </p:sp>
        <p:sp>
          <p:nvSpPr>
            <p:cNvPr id="50" name="Freeform: Shape 37">
              <a:extLst>
                <a:ext uri="{FF2B5EF4-FFF2-40B4-BE49-F238E27FC236}">
                  <a16:creationId xmlns:a16="http://schemas.microsoft.com/office/drawing/2014/main" id="{20697E35-646B-4769-A4AE-B5F6BB7741B6}"/>
                </a:ext>
              </a:extLst>
            </p:cNvPr>
            <p:cNvSpPr>
              <a:spLocks/>
            </p:cNvSpPr>
            <p:nvPr/>
          </p:nvSpPr>
          <p:spPr bwMode="auto">
            <a:xfrm>
              <a:off x="802907" y="4064001"/>
              <a:ext cx="1997364" cy="1964595"/>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1" name="Freeform: Shape 91">
              <a:extLst>
                <a:ext uri="{FF2B5EF4-FFF2-40B4-BE49-F238E27FC236}">
                  <a16:creationId xmlns:a16="http://schemas.microsoft.com/office/drawing/2014/main" id="{D106920E-E0B8-4AAF-80ED-59B3F325DC76}"/>
                </a:ext>
              </a:extLst>
            </p:cNvPr>
            <p:cNvSpPr>
              <a:spLocks/>
            </p:cNvSpPr>
            <p:nvPr/>
          </p:nvSpPr>
          <p:spPr bwMode="auto">
            <a:xfrm>
              <a:off x="802907" y="1500879"/>
              <a:ext cx="1997364" cy="4527717"/>
            </a:xfrm>
            <a:custGeom>
              <a:avLst/>
              <a:gdLst>
                <a:gd name="connsiteX0" fmla="*/ 1959514 w 1997364"/>
                <a:gd name="connsiteY0" fmla="*/ 3766377 h 4527717"/>
                <a:gd name="connsiteX1" fmla="*/ 1949325 w 1997364"/>
                <a:gd name="connsiteY1" fmla="*/ 3774963 h 4527717"/>
                <a:gd name="connsiteX2" fmla="*/ 1954451 w 1997364"/>
                <a:gd name="connsiteY2" fmla="*/ 3771009 h 4527717"/>
                <a:gd name="connsiteX3" fmla="*/ 1987223 w 1997364"/>
                <a:gd name="connsiteY3" fmla="*/ 3740248 h 4527717"/>
                <a:gd name="connsiteX4" fmla="*/ 1980673 w 1997364"/>
                <a:gd name="connsiteY4" fmla="*/ 3747019 h 4527717"/>
                <a:gd name="connsiteX5" fmla="*/ 1986147 w 1997364"/>
                <a:gd name="connsiteY5" fmla="*/ 3742011 h 4527717"/>
                <a:gd name="connsiteX6" fmla="*/ 122241 w 1997364"/>
                <a:gd name="connsiteY6" fmla="*/ 0 h 4527717"/>
                <a:gd name="connsiteX7" fmla="*/ 1877430 w 1997364"/>
                <a:gd name="connsiteY7" fmla="*/ 0 h 4527717"/>
                <a:gd name="connsiteX8" fmla="*/ 1997364 w 1997364"/>
                <a:gd name="connsiteY8" fmla="*/ 119746 h 4527717"/>
                <a:gd name="connsiteX9" fmla="*/ 1997364 w 1997364"/>
                <a:gd name="connsiteY9" fmla="*/ 2563122 h 4527717"/>
                <a:gd name="connsiteX10" fmla="*/ 1997364 w 1997364"/>
                <a:gd name="connsiteY10" fmla="*/ 3723635 h 4527717"/>
                <a:gd name="connsiteX11" fmla="*/ 1997364 w 1997364"/>
                <a:gd name="connsiteY11" fmla="*/ 3871418 h 4527717"/>
                <a:gd name="connsiteX12" fmla="*/ 998682 w 1997364"/>
                <a:gd name="connsiteY12" fmla="*/ 4527717 h 4527717"/>
                <a:gd name="connsiteX13" fmla="*/ 0 w 1997364"/>
                <a:gd name="connsiteY13" fmla="*/ 3871418 h 4527717"/>
                <a:gd name="connsiteX14" fmla="*/ 0 w 1997364"/>
                <a:gd name="connsiteY14" fmla="*/ 3723637 h 4527717"/>
                <a:gd name="connsiteX15" fmla="*/ 11215 w 1997364"/>
                <a:gd name="connsiteY15" fmla="*/ 3742011 h 4527717"/>
                <a:gd name="connsiteX16" fmla="*/ 998681 w 1997364"/>
                <a:gd name="connsiteY16" fmla="*/ 4379934 h 4527717"/>
                <a:gd name="connsiteX17" fmla="*/ 1841319 w 1997364"/>
                <a:gd name="connsiteY17" fmla="*/ 3854355 h 4527717"/>
                <a:gd name="connsiteX18" fmla="*/ 1895432 w 1997364"/>
                <a:gd name="connsiteY18" fmla="*/ 3815935 h 4527717"/>
                <a:gd name="connsiteX19" fmla="*/ 1895432 w 1997364"/>
                <a:gd name="connsiteY19" fmla="*/ 3723636 h 4527717"/>
                <a:gd name="connsiteX20" fmla="*/ 1895432 w 1997364"/>
                <a:gd name="connsiteY20" fmla="*/ 1118119 h 4527717"/>
                <a:gd name="connsiteX21" fmla="*/ 1895432 w 1997364"/>
                <a:gd name="connsiteY21" fmla="*/ 119747 h 4527717"/>
                <a:gd name="connsiteX22" fmla="*/ 1775498 w 1997364"/>
                <a:gd name="connsiteY22" fmla="*/ 1 h 4527717"/>
                <a:gd name="connsiteX23" fmla="*/ 122236 w 1997364"/>
                <a:gd name="connsiteY23" fmla="*/ 1 h 45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7364" h="4527717">
                  <a:moveTo>
                    <a:pt x="1959514" y="3766377"/>
                  </a:moveTo>
                  <a:lnTo>
                    <a:pt x="1949325" y="3774963"/>
                  </a:lnTo>
                  <a:lnTo>
                    <a:pt x="1954451" y="3771009"/>
                  </a:lnTo>
                  <a:close/>
                  <a:moveTo>
                    <a:pt x="1987223" y="3740248"/>
                  </a:moveTo>
                  <a:lnTo>
                    <a:pt x="1980673" y="3747019"/>
                  </a:lnTo>
                  <a:lnTo>
                    <a:pt x="1986147" y="3742011"/>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21" name="TextBox 20">
            <a:extLst>
              <a:ext uri="{FF2B5EF4-FFF2-40B4-BE49-F238E27FC236}">
                <a16:creationId xmlns:a16="http://schemas.microsoft.com/office/drawing/2014/main" id="{CE0F4FC5-EDB6-4AF4-B31D-06A269D53C8E}"/>
              </a:ext>
            </a:extLst>
          </p:cNvPr>
          <p:cNvSpPr txBox="1"/>
          <p:nvPr/>
        </p:nvSpPr>
        <p:spPr>
          <a:xfrm>
            <a:off x="1814206" y="2472751"/>
            <a:ext cx="2224274" cy="646331"/>
          </a:xfrm>
          <a:prstGeom prst="rect">
            <a:avLst/>
          </a:prstGeom>
          <a:noFill/>
        </p:spPr>
        <p:txBody>
          <a:bodyPr wrap="square">
            <a:spAutoFit/>
          </a:bodyPr>
          <a:lstStyle/>
          <a:p>
            <a:pPr>
              <a:lnSpc>
                <a:spcPct val="100000"/>
              </a:lnSpc>
            </a:pPr>
            <a:r>
              <a:rPr lang="es-EC" sz="1800" b="0" strike="noStrike" spc="-1" dirty="0">
                <a:solidFill>
                  <a:srgbClr val="1AFF1A"/>
                </a:solidFill>
                <a:latin typeface="Clear Sans Light"/>
                <a:ea typeface="Capella Light"/>
              </a:rPr>
              <a:t>LEY ORGÁNICA DE LA DEFENSA NACIONAL</a:t>
            </a:r>
            <a:endParaRPr lang="es-ES" sz="1800" b="0" strike="noStrike" spc="-1" dirty="0">
              <a:latin typeface="Arial"/>
            </a:endParaRPr>
          </a:p>
        </p:txBody>
      </p:sp>
      <p:sp>
        <p:nvSpPr>
          <p:cNvPr id="22" name="CustomShape 9">
            <a:extLst>
              <a:ext uri="{FF2B5EF4-FFF2-40B4-BE49-F238E27FC236}">
                <a16:creationId xmlns:a16="http://schemas.microsoft.com/office/drawing/2014/main" id="{32124130-F47F-4F5F-851B-4FCC50EE8E33}"/>
              </a:ext>
            </a:extLst>
          </p:cNvPr>
          <p:cNvSpPr/>
          <p:nvPr/>
        </p:nvSpPr>
        <p:spPr>
          <a:xfrm>
            <a:off x="4170480" y="2233012"/>
            <a:ext cx="1076981" cy="135324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normAutofit/>
          </a:bodyPr>
          <a:lstStyle/>
          <a:p>
            <a:pPr>
              <a:lnSpc>
                <a:spcPct val="100000"/>
              </a:lnSpc>
              <a:spcBef>
                <a:spcPts val="879"/>
              </a:spcBef>
              <a:tabLst>
                <a:tab pos="0" algn="l"/>
              </a:tabLst>
            </a:pPr>
            <a:r>
              <a:rPr lang="es-EC" sz="2000" b="0" strike="noStrike" spc="-1" dirty="0">
                <a:latin typeface="Clear Sans Thin"/>
                <a:ea typeface="Capella Light"/>
              </a:rPr>
              <a:t>Art. </a:t>
            </a:r>
          </a:p>
          <a:p>
            <a:pPr>
              <a:lnSpc>
                <a:spcPct val="100000"/>
              </a:lnSpc>
              <a:spcBef>
                <a:spcPts val="879"/>
              </a:spcBef>
              <a:tabLst>
                <a:tab pos="0" algn="l"/>
              </a:tabLst>
            </a:pPr>
            <a:r>
              <a:rPr lang="es-EC" sz="2000" b="0" strike="noStrike" spc="-1" dirty="0">
                <a:latin typeface="Clear Sans Thin"/>
                <a:ea typeface="Capella Light"/>
              </a:rPr>
              <a:t>6, 10 y 25</a:t>
            </a:r>
            <a:endParaRPr lang="es-ES" sz="2000" b="0" strike="noStrike" spc="-1" dirty="0">
              <a:latin typeface="Arial"/>
            </a:endParaRPr>
          </a:p>
        </p:txBody>
      </p:sp>
      <p:sp>
        <p:nvSpPr>
          <p:cNvPr id="24" name="TextBox 23">
            <a:extLst>
              <a:ext uri="{FF2B5EF4-FFF2-40B4-BE49-F238E27FC236}">
                <a16:creationId xmlns:a16="http://schemas.microsoft.com/office/drawing/2014/main" id="{926C0EFF-59C4-4DF4-8BFD-8C5725E32EFF}"/>
              </a:ext>
            </a:extLst>
          </p:cNvPr>
          <p:cNvSpPr txBox="1"/>
          <p:nvPr/>
        </p:nvSpPr>
        <p:spPr>
          <a:xfrm>
            <a:off x="4967587" y="5051398"/>
            <a:ext cx="2282421" cy="923330"/>
          </a:xfrm>
          <a:prstGeom prst="rect">
            <a:avLst/>
          </a:prstGeom>
          <a:noFill/>
        </p:spPr>
        <p:txBody>
          <a:bodyPr wrap="square">
            <a:spAutoFit/>
          </a:bodyPr>
          <a:lstStyle/>
          <a:p>
            <a:pPr>
              <a:lnSpc>
                <a:spcPct val="100000"/>
              </a:lnSpc>
              <a:spcBef>
                <a:spcPts val="1199"/>
              </a:spcBef>
              <a:tabLst>
                <a:tab pos="0" algn="l"/>
              </a:tabLst>
            </a:pPr>
            <a:r>
              <a:rPr lang="es-EC" sz="1800" b="0" strike="noStrike" spc="-1" dirty="0">
                <a:solidFill>
                  <a:srgbClr val="1AFF1A"/>
                </a:solidFill>
                <a:latin typeface="Clear Sans Light"/>
                <a:ea typeface="Capella Light"/>
              </a:rPr>
              <a:t>REGLAMENTO AL CÓDIGO ORG. DE FINANZAS PÚBLICAS</a:t>
            </a:r>
            <a:endParaRPr lang="es-ES" sz="1800" b="0" strike="noStrike" spc="-1" dirty="0">
              <a:latin typeface="Arial"/>
            </a:endParaRPr>
          </a:p>
        </p:txBody>
      </p:sp>
      <p:sp>
        <p:nvSpPr>
          <p:cNvPr id="29" name="TextBox 28">
            <a:extLst>
              <a:ext uri="{FF2B5EF4-FFF2-40B4-BE49-F238E27FC236}">
                <a16:creationId xmlns:a16="http://schemas.microsoft.com/office/drawing/2014/main" id="{6DD9DC3A-87BB-4F19-A25A-7E87F7DDFC8F}"/>
              </a:ext>
            </a:extLst>
          </p:cNvPr>
          <p:cNvSpPr txBox="1"/>
          <p:nvPr/>
        </p:nvSpPr>
        <p:spPr>
          <a:xfrm>
            <a:off x="7376937" y="5092753"/>
            <a:ext cx="1178906" cy="646331"/>
          </a:xfrm>
          <a:prstGeom prst="rect">
            <a:avLst/>
          </a:prstGeom>
          <a:noFill/>
        </p:spPr>
        <p:txBody>
          <a:bodyPr wrap="square">
            <a:spAutoFit/>
          </a:bodyPr>
          <a:lstStyle/>
          <a:p>
            <a:pPr>
              <a:lnSpc>
                <a:spcPct val="100000"/>
              </a:lnSpc>
              <a:spcBef>
                <a:spcPts val="879"/>
              </a:spcBef>
              <a:tabLst>
                <a:tab pos="0" algn="l"/>
              </a:tabLst>
            </a:pPr>
            <a:r>
              <a:rPr lang="es-EC" sz="1800" b="0" strike="noStrike" spc="-1" dirty="0">
                <a:latin typeface="Clear Sans Thin"/>
                <a:ea typeface="Capella Light"/>
              </a:rPr>
              <a:t>Art. 63 </a:t>
            </a:r>
            <a:r>
              <a:rPr lang="es-EC" spc="-1" dirty="0">
                <a:latin typeface="Clear Sans Thin"/>
                <a:ea typeface="Capella Light"/>
              </a:rPr>
              <a:t>n</a:t>
            </a:r>
            <a:r>
              <a:rPr lang="es-EC" sz="1800" b="0" strike="noStrike" spc="-1" dirty="0">
                <a:latin typeface="Clear Sans Thin"/>
                <a:ea typeface="Capella Light"/>
              </a:rPr>
              <a:t>umeral 4 </a:t>
            </a:r>
            <a:endParaRPr lang="es-ES" sz="1800" b="0" strike="noStrike" spc="-1" dirty="0">
              <a:latin typeface="Arial"/>
            </a:endParaRPr>
          </a:p>
        </p:txBody>
      </p:sp>
      <p:grpSp>
        <p:nvGrpSpPr>
          <p:cNvPr id="30" name="Group 17">
            <a:extLst>
              <a:ext uri="{FF2B5EF4-FFF2-40B4-BE49-F238E27FC236}">
                <a16:creationId xmlns:a16="http://schemas.microsoft.com/office/drawing/2014/main" id="{DFB93DAD-D24F-4EF1-AA17-0FD459AFDF52}"/>
              </a:ext>
            </a:extLst>
          </p:cNvPr>
          <p:cNvGrpSpPr/>
          <p:nvPr/>
        </p:nvGrpSpPr>
        <p:grpSpPr>
          <a:xfrm rot="16200000">
            <a:off x="2878327" y="842881"/>
            <a:ext cx="1997364" cy="4210870"/>
            <a:chOff x="802907" y="1500879"/>
            <a:chExt cx="1997364" cy="4527717"/>
          </a:xfrm>
        </p:grpSpPr>
        <p:sp>
          <p:nvSpPr>
            <p:cNvPr id="32" name="Freeform 1871">
              <a:extLst>
                <a:ext uri="{FF2B5EF4-FFF2-40B4-BE49-F238E27FC236}">
                  <a16:creationId xmlns:a16="http://schemas.microsoft.com/office/drawing/2014/main" id="{B3A15F77-1C5F-4E02-9AAE-5EB011325C74}"/>
                </a:ext>
              </a:extLst>
            </p:cNvPr>
            <p:cNvSpPr>
              <a:spLocks/>
            </p:cNvSpPr>
            <p:nvPr/>
          </p:nvSpPr>
          <p:spPr bwMode="auto">
            <a:xfrm>
              <a:off x="802907" y="1500879"/>
              <a:ext cx="1997364" cy="4379934"/>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Shape 37">
              <a:extLst>
                <a:ext uri="{FF2B5EF4-FFF2-40B4-BE49-F238E27FC236}">
                  <a16:creationId xmlns:a16="http://schemas.microsoft.com/office/drawing/2014/main" id="{76267D0B-8788-46EE-AA2F-5C81F543964D}"/>
                </a:ext>
              </a:extLst>
            </p:cNvPr>
            <p:cNvSpPr>
              <a:spLocks/>
            </p:cNvSpPr>
            <p:nvPr/>
          </p:nvSpPr>
          <p:spPr bwMode="auto">
            <a:xfrm>
              <a:off x="802907" y="4064001"/>
              <a:ext cx="1997364" cy="1964595"/>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Shape 91">
              <a:extLst>
                <a:ext uri="{FF2B5EF4-FFF2-40B4-BE49-F238E27FC236}">
                  <a16:creationId xmlns:a16="http://schemas.microsoft.com/office/drawing/2014/main" id="{201A1E67-A220-4A96-A9EB-6D47E3D391BA}"/>
                </a:ext>
              </a:extLst>
            </p:cNvPr>
            <p:cNvSpPr>
              <a:spLocks/>
            </p:cNvSpPr>
            <p:nvPr/>
          </p:nvSpPr>
          <p:spPr bwMode="auto">
            <a:xfrm>
              <a:off x="802907" y="1500879"/>
              <a:ext cx="1997364" cy="4527717"/>
            </a:xfrm>
            <a:custGeom>
              <a:avLst/>
              <a:gdLst>
                <a:gd name="connsiteX0" fmla="*/ 1959514 w 1997364"/>
                <a:gd name="connsiteY0" fmla="*/ 3766377 h 4527717"/>
                <a:gd name="connsiteX1" fmla="*/ 1949325 w 1997364"/>
                <a:gd name="connsiteY1" fmla="*/ 3774963 h 4527717"/>
                <a:gd name="connsiteX2" fmla="*/ 1954451 w 1997364"/>
                <a:gd name="connsiteY2" fmla="*/ 3771009 h 4527717"/>
                <a:gd name="connsiteX3" fmla="*/ 1987223 w 1997364"/>
                <a:gd name="connsiteY3" fmla="*/ 3740248 h 4527717"/>
                <a:gd name="connsiteX4" fmla="*/ 1980673 w 1997364"/>
                <a:gd name="connsiteY4" fmla="*/ 3747019 h 4527717"/>
                <a:gd name="connsiteX5" fmla="*/ 1986147 w 1997364"/>
                <a:gd name="connsiteY5" fmla="*/ 3742011 h 4527717"/>
                <a:gd name="connsiteX6" fmla="*/ 122241 w 1997364"/>
                <a:gd name="connsiteY6" fmla="*/ 0 h 4527717"/>
                <a:gd name="connsiteX7" fmla="*/ 1877430 w 1997364"/>
                <a:gd name="connsiteY7" fmla="*/ 0 h 4527717"/>
                <a:gd name="connsiteX8" fmla="*/ 1997364 w 1997364"/>
                <a:gd name="connsiteY8" fmla="*/ 119746 h 4527717"/>
                <a:gd name="connsiteX9" fmla="*/ 1997364 w 1997364"/>
                <a:gd name="connsiteY9" fmla="*/ 2563122 h 4527717"/>
                <a:gd name="connsiteX10" fmla="*/ 1997364 w 1997364"/>
                <a:gd name="connsiteY10" fmla="*/ 3723635 h 4527717"/>
                <a:gd name="connsiteX11" fmla="*/ 1997364 w 1997364"/>
                <a:gd name="connsiteY11" fmla="*/ 3871418 h 4527717"/>
                <a:gd name="connsiteX12" fmla="*/ 998682 w 1997364"/>
                <a:gd name="connsiteY12" fmla="*/ 4527717 h 4527717"/>
                <a:gd name="connsiteX13" fmla="*/ 0 w 1997364"/>
                <a:gd name="connsiteY13" fmla="*/ 3871418 h 4527717"/>
                <a:gd name="connsiteX14" fmla="*/ 0 w 1997364"/>
                <a:gd name="connsiteY14" fmla="*/ 3723637 h 4527717"/>
                <a:gd name="connsiteX15" fmla="*/ 11215 w 1997364"/>
                <a:gd name="connsiteY15" fmla="*/ 3742011 h 4527717"/>
                <a:gd name="connsiteX16" fmla="*/ 998681 w 1997364"/>
                <a:gd name="connsiteY16" fmla="*/ 4379934 h 4527717"/>
                <a:gd name="connsiteX17" fmla="*/ 1841319 w 1997364"/>
                <a:gd name="connsiteY17" fmla="*/ 3854355 h 4527717"/>
                <a:gd name="connsiteX18" fmla="*/ 1895432 w 1997364"/>
                <a:gd name="connsiteY18" fmla="*/ 3815935 h 4527717"/>
                <a:gd name="connsiteX19" fmla="*/ 1895432 w 1997364"/>
                <a:gd name="connsiteY19" fmla="*/ 3723636 h 4527717"/>
                <a:gd name="connsiteX20" fmla="*/ 1895432 w 1997364"/>
                <a:gd name="connsiteY20" fmla="*/ 1118119 h 4527717"/>
                <a:gd name="connsiteX21" fmla="*/ 1895432 w 1997364"/>
                <a:gd name="connsiteY21" fmla="*/ 119747 h 4527717"/>
                <a:gd name="connsiteX22" fmla="*/ 1775498 w 1997364"/>
                <a:gd name="connsiteY22" fmla="*/ 1 h 4527717"/>
                <a:gd name="connsiteX23" fmla="*/ 122236 w 1997364"/>
                <a:gd name="connsiteY23" fmla="*/ 1 h 45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7364" h="4527717">
                  <a:moveTo>
                    <a:pt x="1959514" y="3766377"/>
                  </a:moveTo>
                  <a:lnTo>
                    <a:pt x="1949325" y="3774963"/>
                  </a:lnTo>
                  <a:lnTo>
                    <a:pt x="1954451" y="3771009"/>
                  </a:lnTo>
                  <a:close/>
                  <a:moveTo>
                    <a:pt x="1987223" y="3740248"/>
                  </a:moveTo>
                  <a:lnTo>
                    <a:pt x="1980673" y="3747019"/>
                  </a:lnTo>
                  <a:lnTo>
                    <a:pt x="1986147" y="3742011"/>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35" name="TextBox 34">
            <a:extLst>
              <a:ext uri="{FF2B5EF4-FFF2-40B4-BE49-F238E27FC236}">
                <a16:creationId xmlns:a16="http://schemas.microsoft.com/office/drawing/2014/main" id="{370B0CBD-AE52-49C8-99FC-1C59DDB83CEE}"/>
              </a:ext>
            </a:extLst>
          </p:cNvPr>
          <p:cNvSpPr txBox="1"/>
          <p:nvPr/>
        </p:nvSpPr>
        <p:spPr>
          <a:xfrm>
            <a:off x="1966606" y="2625151"/>
            <a:ext cx="2224274" cy="646331"/>
          </a:xfrm>
          <a:prstGeom prst="rect">
            <a:avLst/>
          </a:prstGeom>
          <a:noFill/>
        </p:spPr>
        <p:txBody>
          <a:bodyPr wrap="square">
            <a:spAutoFit/>
          </a:bodyPr>
          <a:lstStyle/>
          <a:p>
            <a:pPr>
              <a:lnSpc>
                <a:spcPct val="100000"/>
              </a:lnSpc>
            </a:pPr>
            <a:r>
              <a:rPr lang="es-EC" sz="1800" b="0" strike="noStrike" spc="-1" dirty="0">
                <a:solidFill>
                  <a:srgbClr val="1AFF1A"/>
                </a:solidFill>
                <a:latin typeface="Clear Sans Light"/>
                <a:ea typeface="Capella Light"/>
              </a:rPr>
              <a:t>LEY ORGÁNICA DE LA DEFENSA NACIONAL</a:t>
            </a:r>
            <a:endParaRPr lang="es-ES" sz="1800" b="0" strike="noStrike" spc="-1" dirty="0">
              <a:latin typeface="Arial"/>
            </a:endParaRPr>
          </a:p>
        </p:txBody>
      </p:sp>
      <p:sp>
        <p:nvSpPr>
          <p:cNvPr id="36" name="CustomShape 9">
            <a:extLst>
              <a:ext uri="{FF2B5EF4-FFF2-40B4-BE49-F238E27FC236}">
                <a16:creationId xmlns:a16="http://schemas.microsoft.com/office/drawing/2014/main" id="{1C70BB75-0B03-4E95-BBFF-D544A6B4F78B}"/>
              </a:ext>
            </a:extLst>
          </p:cNvPr>
          <p:cNvSpPr/>
          <p:nvPr/>
        </p:nvSpPr>
        <p:spPr>
          <a:xfrm>
            <a:off x="4307730" y="2385412"/>
            <a:ext cx="1367064" cy="135324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normAutofit/>
          </a:bodyPr>
          <a:lstStyle/>
          <a:p>
            <a:pPr>
              <a:lnSpc>
                <a:spcPct val="100000"/>
              </a:lnSpc>
              <a:spcBef>
                <a:spcPts val="879"/>
              </a:spcBef>
              <a:tabLst>
                <a:tab pos="0" algn="l"/>
              </a:tabLst>
            </a:pPr>
            <a:r>
              <a:rPr lang="es-EC" sz="2000" b="0" strike="noStrike" spc="-1" dirty="0">
                <a:latin typeface="Clear Sans Thin"/>
                <a:ea typeface="Capella Light"/>
              </a:rPr>
              <a:t>Art. </a:t>
            </a:r>
          </a:p>
          <a:p>
            <a:pPr>
              <a:lnSpc>
                <a:spcPct val="100000"/>
              </a:lnSpc>
              <a:spcBef>
                <a:spcPts val="879"/>
              </a:spcBef>
              <a:tabLst>
                <a:tab pos="0" algn="l"/>
              </a:tabLst>
            </a:pPr>
            <a:r>
              <a:rPr lang="es-EC" sz="2000" b="0" strike="noStrike" spc="-1" dirty="0">
                <a:latin typeface="Clear Sans Thin"/>
                <a:ea typeface="Capella Light"/>
              </a:rPr>
              <a:t>6, 10 y 25</a:t>
            </a:r>
            <a:endParaRPr lang="es-ES" sz="2000" b="0" strike="noStrike" spc="-1" dirty="0">
              <a:latin typeface="Arial"/>
            </a:endParaRPr>
          </a:p>
        </p:txBody>
      </p:sp>
      <p:sp>
        <p:nvSpPr>
          <p:cNvPr id="37" name="TextBox 36">
            <a:extLst>
              <a:ext uri="{FF2B5EF4-FFF2-40B4-BE49-F238E27FC236}">
                <a16:creationId xmlns:a16="http://schemas.microsoft.com/office/drawing/2014/main" id="{A82722C6-0A63-4FF9-8D42-70EF9020CB28}"/>
              </a:ext>
            </a:extLst>
          </p:cNvPr>
          <p:cNvSpPr txBox="1"/>
          <p:nvPr/>
        </p:nvSpPr>
        <p:spPr>
          <a:xfrm>
            <a:off x="7376937" y="2472751"/>
            <a:ext cx="2188724" cy="1200329"/>
          </a:xfrm>
          <a:prstGeom prst="rect">
            <a:avLst/>
          </a:prstGeom>
          <a:noFill/>
        </p:spPr>
        <p:txBody>
          <a:bodyPr wrap="square">
            <a:spAutoFit/>
          </a:bodyPr>
          <a:lstStyle/>
          <a:p>
            <a:pPr>
              <a:lnSpc>
                <a:spcPct val="100000"/>
              </a:lnSpc>
              <a:spcBef>
                <a:spcPts val="1199"/>
              </a:spcBef>
              <a:tabLst>
                <a:tab pos="0" algn="l"/>
              </a:tabLst>
            </a:pPr>
            <a:r>
              <a:rPr lang="es-EC" sz="1800" b="0" strike="noStrike" spc="-1" dirty="0">
                <a:solidFill>
                  <a:srgbClr val="1AFF1A"/>
                </a:solidFill>
                <a:latin typeface="Clear Sans Light"/>
                <a:ea typeface="Capella Light"/>
              </a:rPr>
              <a:t>LEY ORGÁNICA DE LA CONTRALORÍA GENERAL DEL ESTADO</a:t>
            </a:r>
            <a:endParaRPr lang="es-ES" sz="1800" b="0" strike="noStrike" spc="-1" dirty="0">
              <a:latin typeface="Arial"/>
            </a:endParaRPr>
          </a:p>
        </p:txBody>
      </p:sp>
      <p:sp>
        <p:nvSpPr>
          <p:cNvPr id="38" name="TextBox 37">
            <a:extLst>
              <a:ext uri="{FF2B5EF4-FFF2-40B4-BE49-F238E27FC236}">
                <a16:creationId xmlns:a16="http://schemas.microsoft.com/office/drawing/2014/main" id="{4014921A-571D-48EF-A2B3-55E40A4F80CC}"/>
              </a:ext>
            </a:extLst>
          </p:cNvPr>
          <p:cNvSpPr txBox="1"/>
          <p:nvPr/>
        </p:nvSpPr>
        <p:spPr>
          <a:xfrm>
            <a:off x="9692590" y="2385412"/>
            <a:ext cx="1226217" cy="923330"/>
          </a:xfrm>
          <a:prstGeom prst="rect">
            <a:avLst/>
          </a:prstGeom>
          <a:noFill/>
        </p:spPr>
        <p:txBody>
          <a:bodyPr wrap="square">
            <a:spAutoFit/>
          </a:bodyPr>
          <a:lstStyle/>
          <a:p>
            <a:pPr>
              <a:lnSpc>
                <a:spcPct val="100000"/>
              </a:lnSpc>
              <a:spcBef>
                <a:spcPts val="879"/>
              </a:spcBef>
              <a:tabLst>
                <a:tab pos="0" algn="l"/>
              </a:tabLst>
            </a:pPr>
            <a:r>
              <a:rPr lang="es-EC" sz="1800" b="0" strike="noStrike" spc="-1" dirty="0">
                <a:latin typeface="Clear Sans Thin"/>
                <a:ea typeface="Capella Light"/>
              </a:rPr>
              <a:t>Art. 77, literal (a) numeral 1</a:t>
            </a:r>
            <a:endParaRPr lang="es-ES" sz="1800" b="0" strike="noStrike" spc="-1" dirty="0">
              <a:latin typeface="Arial"/>
            </a:endParaRPr>
          </a:p>
        </p:txBody>
      </p:sp>
      <p:sp>
        <p:nvSpPr>
          <p:cNvPr id="39" name="Rectángulo: esquinas redondeadas 1">
            <a:extLst>
              <a:ext uri="{FF2B5EF4-FFF2-40B4-BE49-F238E27FC236}">
                <a16:creationId xmlns:a16="http://schemas.microsoft.com/office/drawing/2014/main" id="{9F1B5918-FF55-4E10-85BA-2AD017953F8C}"/>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5. FUNDAMENTACIÓN TEÓRICA Y LEGAL</a:t>
            </a:r>
            <a:endParaRPr lang="es-EC" sz="2400" kern="0" dirty="0">
              <a:solidFill>
                <a:schemeClr val="bg1"/>
              </a:solidFill>
              <a:latin typeface="Impact" panose="020B0806030902050204" pitchFamily="34" charset="0"/>
            </a:endParaRPr>
          </a:p>
        </p:txBody>
      </p:sp>
    </p:spTree>
    <p:extLst>
      <p:ext uri="{BB962C8B-B14F-4D97-AF65-F5344CB8AC3E}">
        <p14:creationId xmlns:p14="http://schemas.microsoft.com/office/powerpoint/2010/main" val="894817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EA005C-1CC4-054F-829B-946231F78F91}"/>
              </a:ext>
            </a:extLst>
          </p:cNvPr>
          <p:cNvSpPr/>
          <p:nvPr/>
        </p:nvSpPr>
        <p:spPr>
          <a:xfrm>
            <a:off x="1" y="182880"/>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grpSp>
        <p:nvGrpSpPr>
          <p:cNvPr id="18438" name="52 Grupo">
            <a:extLst>
              <a:ext uri="{FF2B5EF4-FFF2-40B4-BE49-F238E27FC236}">
                <a16:creationId xmlns:a16="http://schemas.microsoft.com/office/drawing/2014/main" id="{28F0FC15-257E-42A4-BCC4-50C7797AA0D1}"/>
              </a:ext>
            </a:extLst>
          </p:cNvPr>
          <p:cNvGrpSpPr>
            <a:grpSpLocks/>
          </p:cNvGrpSpPr>
          <p:nvPr/>
        </p:nvGrpSpPr>
        <p:grpSpPr bwMode="auto">
          <a:xfrm>
            <a:off x="1810723" y="4539835"/>
            <a:ext cx="9877841" cy="1713064"/>
            <a:chOff x="5553213" y="3028581"/>
            <a:chExt cx="5904656" cy="2357125"/>
          </a:xfrm>
        </p:grpSpPr>
        <p:sp>
          <p:nvSpPr>
            <p:cNvPr id="5" name="34 Rectángulo redondeado">
              <a:extLst>
                <a:ext uri="{FF2B5EF4-FFF2-40B4-BE49-F238E27FC236}">
                  <a16:creationId xmlns:a16="http://schemas.microsoft.com/office/drawing/2014/main" id="{02B3D887-B6CD-43C7-91B2-031C02903CF0}"/>
                </a:ext>
              </a:extLst>
            </p:cNvPr>
            <p:cNvSpPr/>
            <p:nvPr/>
          </p:nvSpPr>
          <p:spPr>
            <a:xfrm>
              <a:off x="5553213" y="3028581"/>
              <a:ext cx="5904656" cy="2357125"/>
            </a:xfrm>
            <a:prstGeom prst="roundRect">
              <a:avLst>
                <a:gd name="adj" fmla="val 693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sz="2800">
                <a:solidFill>
                  <a:prstClr val="white"/>
                </a:solidFill>
              </a:endParaRPr>
            </a:p>
          </p:txBody>
        </p:sp>
        <p:sp>
          <p:nvSpPr>
            <p:cNvPr id="8" name="47 Redondear rectángulo de esquina del mismo lado">
              <a:extLst>
                <a:ext uri="{FF2B5EF4-FFF2-40B4-BE49-F238E27FC236}">
                  <a16:creationId xmlns:a16="http://schemas.microsoft.com/office/drawing/2014/main" id="{9A0A5482-29DD-4498-A7EB-60A54DB8C65B}"/>
                </a:ext>
              </a:extLst>
            </p:cNvPr>
            <p:cNvSpPr/>
            <p:nvPr/>
          </p:nvSpPr>
          <p:spPr>
            <a:xfrm>
              <a:off x="5732116" y="3205612"/>
              <a:ext cx="5546849" cy="2089932"/>
            </a:xfrm>
            <a:prstGeom prst="round2SameRect">
              <a:avLst>
                <a:gd name="adj1" fmla="val 25465"/>
                <a:gd name="adj2" fmla="val 0"/>
              </a:avLst>
            </a:prstGeom>
            <a:ln/>
          </p:spPr>
          <p:style>
            <a:lnRef idx="2">
              <a:schemeClr val="dk1"/>
            </a:lnRef>
            <a:fillRef idx="1">
              <a:schemeClr val="lt1"/>
            </a:fillRef>
            <a:effectRef idx="0">
              <a:schemeClr val="dk1"/>
            </a:effectRef>
            <a:fontRef idx="minor">
              <a:schemeClr val="dk1"/>
            </a:fontRef>
          </p:style>
          <p:txBody>
            <a:bodyPr lIns="91429" tIns="45715" rIns="91429" bIns="45715" anchor="ctr"/>
            <a:lstStyle/>
            <a:p>
              <a:pPr marL="0" lvl="5" indent="-177796" algn="just">
                <a:lnSpc>
                  <a:spcPct val="90000"/>
                </a:lnSpc>
                <a:buClr>
                  <a:srgbClr val="70AD47"/>
                </a:buClr>
                <a:buSzPct val="180000"/>
                <a:defRPr/>
              </a:pPr>
              <a:r>
                <a:rPr lang="es-ES" sz="2400" dirty="0">
                  <a:solidFill>
                    <a:prstClr val="black"/>
                  </a:solidFill>
                </a:rPr>
                <a:t>La Gestión Financiera dentro de una EOD independiente, </a:t>
              </a:r>
              <a:r>
                <a:rPr lang="es-EC" sz="2400" b="1" dirty="0">
                  <a:solidFill>
                    <a:prstClr val="black"/>
                  </a:solidFill>
                </a:rPr>
                <a:t>incidirá positivamente en la ejecución presupuestaria </a:t>
              </a:r>
              <a:r>
                <a:rPr lang="es-EC" sz="2400" dirty="0">
                  <a:solidFill>
                    <a:prstClr val="black"/>
                  </a:solidFill>
                </a:rPr>
                <a:t>en relación a una </a:t>
              </a:r>
              <a:r>
                <a:rPr lang="es-ES" sz="2400" dirty="0">
                  <a:solidFill>
                    <a:prstClr val="black"/>
                  </a:solidFill>
                </a:rPr>
                <a:t>EOD unificada.</a:t>
              </a:r>
              <a:endParaRPr lang="es-US" sz="2400" dirty="0">
                <a:solidFill>
                  <a:prstClr val="black"/>
                </a:solidFill>
              </a:endParaRPr>
            </a:p>
          </p:txBody>
        </p:sp>
      </p:grpSp>
      <p:sp>
        <p:nvSpPr>
          <p:cNvPr id="10" name="Rectángulo: esquinas redondeadas 1">
            <a:extLst>
              <a:ext uri="{FF2B5EF4-FFF2-40B4-BE49-F238E27FC236}">
                <a16:creationId xmlns:a16="http://schemas.microsoft.com/office/drawing/2014/main" id="{A3504359-13C9-4273-8E23-E21C85DFA44E}"/>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6. HIPÓTESIS</a:t>
            </a:r>
            <a:endParaRPr lang="es-EC" sz="2400" kern="0" dirty="0">
              <a:solidFill>
                <a:schemeClr val="bg1"/>
              </a:solidFill>
              <a:latin typeface="Impact" panose="020B0806030902050204" pitchFamily="34" charset="0"/>
            </a:endParaRPr>
          </a:p>
        </p:txBody>
      </p:sp>
      <p:pic>
        <p:nvPicPr>
          <p:cNvPr id="6146" name="Picture 2" descr="Ver las imágenes de origen">
            <a:extLst>
              <a:ext uri="{FF2B5EF4-FFF2-40B4-BE49-F238E27FC236}">
                <a16:creationId xmlns:a16="http://schemas.microsoft.com/office/drawing/2014/main" id="{CB193F09-44AB-4B79-B2CC-52E25DEBC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525" y="1270584"/>
            <a:ext cx="5153456" cy="296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429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4EA005C-1CC4-054F-829B-946231F78F91}"/>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33DF7E70-DC23-9847-80CE-F8B9EEB11585}"/>
              </a:ext>
            </a:extLst>
          </p:cNvPr>
          <p:cNvSpPr txBox="1"/>
          <p:nvPr/>
        </p:nvSpPr>
        <p:spPr>
          <a:xfrm>
            <a:off x="1856041" y="1389091"/>
            <a:ext cx="1731500" cy="646331"/>
          </a:xfrm>
          <a:prstGeom prst="rect">
            <a:avLst/>
          </a:prstGeom>
          <a:noFill/>
        </p:spPr>
        <p:txBody>
          <a:bodyPr wrap="none" rtlCol="0">
            <a:spAutoFit/>
          </a:bodyPr>
          <a:lstStyle/>
          <a:p>
            <a:r>
              <a:rPr lang="es-EC" b="1" dirty="0">
                <a:cs typeface="Arial" panose="020B0604020202020204" pitchFamily="34" charset="0"/>
              </a:rPr>
              <a:t>ENFOQUE DE LA</a:t>
            </a:r>
          </a:p>
          <a:p>
            <a:r>
              <a:rPr lang="es-EC" b="1" dirty="0">
                <a:cs typeface="Arial" panose="020B0604020202020204" pitchFamily="34" charset="0"/>
              </a:rPr>
              <a:t>INVESTIGACIÓN</a:t>
            </a:r>
          </a:p>
        </p:txBody>
      </p:sp>
      <p:sp>
        <p:nvSpPr>
          <p:cNvPr id="19" name="CuadroTexto 18">
            <a:extLst>
              <a:ext uri="{FF2B5EF4-FFF2-40B4-BE49-F238E27FC236}">
                <a16:creationId xmlns:a16="http://schemas.microsoft.com/office/drawing/2014/main" id="{A3922FD8-4994-F946-B1C0-70E345FD7EA6}"/>
              </a:ext>
            </a:extLst>
          </p:cNvPr>
          <p:cNvSpPr txBox="1"/>
          <p:nvPr/>
        </p:nvSpPr>
        <p:spPr>
          <a:xfrm>
            <a:off x="5535093" y="1413474"/>
            <a:ext cx="1700337" cy="646331"/>
          </a:xfrm>
          <a:prstGeom prst="rect">
            <a:avLst/>
          </a:prstGeom>
          <a:noFill/>
        </p:spPr>
        <p:txBody>
          <a:bodyPr wrap="none" rtlCol="0">
            <a:spAutoFit/>
          </a:bodyPr>
          <a:lstStyle/>
          <a:p>
            <a:pPr algn="ctr"/>
            <a:r>
              <a:rPr lang="es-EC" b="1" dirty="0">
                <a:cs typeface="Arial" panose="020B0604020202020204" pitchFamily="34" charset="0"/>
              </a:rPr>
              <a:t>TIPO DE</a:t>
            </a:r>
          </a:p>
          <a:p>
            <a:pPr algn="ctr"/>
            <a:r>
              <a:rPr lang="es-EC" b="1" dirty="0">
                <a:cs typeface="Arial" panose="020B0604020202020204" pitchFamily="34" charset="0"/>
              </a:rPr>
              <a:t>INVESTIGACIÓN</a:t>
            </a:r>
          </a:p>
        </p:txBody>
      </p:sp>
      <p:sp>
        <p:nvSpPr>
          <p:cNvPr id="20" name="CuadroTexto 19">
            <a:extLst>
              <a:ext uri="{FF2B5EF4-FFF2-40B4-BE49-F238E27FC236}">
                <a16:creationId xmlns:a16="http://schemas.microsoft.com/office/drawing/2014/main" id="{6F906642-8268-A64D-9AD1-9ECE8B481F0D}"/>
              </a:ext>
            </a:extLst>
          </p:cNvPr>
          <p:cNvSpPr txBox="1"/>
          <p:nvPr/>
        </p:nvSpPr>
        <p:spPr>
          <a:xfrm>
            <a:off x="9514485" y="1389090"/>
            <a:ext cx="2100956" cy="646331"/>
          </a:xfrm>
          <a:prstGeom prst="rect">
            <a:avLst/>
          </a:prstGeom>
          <a:noFill/>
        </p:spPr>
        <p:txBody>
          <a:bodyPr wrap="square" rtlCol="0">
            <a:spAutoFit/>
          </a:bodyPr>
          <a:lstStyle/>
          <a:p>
            <a:pPr algn="ctr"/>
            <a:r>
              <a:rPr lang="es-EC" b="1" dirty="0">
                <a:cs typeface="Arial" panose="020B0604020202020204" pitchFamily="34" charset="0"/>
              </a:rPr>
              <a:t>DISEÑO DE LA INVESTIGACIÓN</a:t>
            </a:r>
          </a:p>
        </p:txBody>
      </p:sp>
      <p:sp>
        <p:nvSpPr>
          <p:cNvPr id="22" name="CuadroTexto 21">
            <a:extLst>
              <a:ext uri="{FF2B5EF4-FFF2-40B4-BE49-F238E27FC236}">
                <a16:creationId xmlns:a16="http://schemas.microsoft.com/office/drawing/2014/main" id="{85E13E6F-4D97-234A-BB07-336C367DB7BB}"/>
              </a:ext>
            </a:extLst>
          </p:cNvPr>
          <p:cNvSpPr txBox="1"/>
          <p:nvPr/>
        </p:nvSpPr>
        <p:spPr>
          <a:xfrm>
            <a:off x="1485150" y="3945416"/>
            <a:ext cx="2770465" cy="1754326"/>
          </a:xfrm>
          <a:prstGeom prst="rect">
            <a:avLst/>
          </a:prstGeom>
          <a:noFill/>
        </p:spPr>
        <p:txBody>
          <a:bodyPr wrap="square" rtlCol="0">
            <a:spAutoFit/>
          </a:bodyPr>
          <a:lstStyle/>
          <a:p>
            <a:pPr algn="just"/>
            <a:r>
              <a:rPr lang="es-ES" dirty="0"/>
              <a:t>El tema de investigación tiene un sustento teórico suficiente, por lo cual se procede a realizar una investigación de tipo </a:t>
            </a:r>
            <a:r>
              <a:rPr lang="es-ES" dirty="0">
                <a:solidFill>
                  <a:srgbClr val="00B0F0"/>
                </a:solidFill>
              </a:rPr>
              <a:t>cuantitativa descriptiva.</a:t>
            </a:r>
            <a:endParaRPr lang="es-EC" dirty="0">
              <a:solidFill>
                <a:srgbClr val="00B0F0"/>
              </a:solidFill>
              <a:cs typeface="Arial" panose="020B0604020202020204" pitchFamily="34" charset="0"/>
            </a:endParaRPr>
          </a:p>
        </p:txBody>
      </p:sp>
      <p:sp>
        <p:nvSpPr>
          <p:cNvPr id="23" name="CuadroTexto 22">
            <a:extLst>
              <a:ext uri="{FF2B5EF4-FFF2-40B4-BE49-F238E27FC236}">
                <a16:creationId xmlns:a16="http://schemas.microsoft.com/office/drawing/2014/main" id="{520C58CF-CDB3-5E48-A305-35FA791B5EB1}"/>
              </a:ext>
            </a:extLst>
          </p:cNvPr>
          <p:cNvSpPr txBox="1"/>
          <p:nvPr/>
        </p:nvSpPr>
        <p:spPr>
          <a:xfrm>
            <a:off x="4854685" y="2744388"/>
            <a:ext cx="3425460" cy="2308324"/>
          </a:xfrm>
          <a:prstGeom prst="rect">
            <a:avLst/>
          </a:prstGeom>
          <a:noFill/>
        </p:spPr>
        <p:txBody>
          <a:bodyPr wrap="square" rtlCol="0">
            <a:spAutoFit/>
          </a:bodyPr>
          <a:lstStyle/>
          <a:p>
            <a:pPr algn="just"/>
            <a:r>
              <a:rPr lang="es-ES" dirty="0"/>
              <a:t>Se recurrió a un </a:t>
            </a:r>
            <a:r>
              <a:rPr lang="es-ES" dirty="0">
                <a:solidFill>
                  <a:srgbClr val="00B0F0"/>
                </a:solidFill>
              </a:rPr>
              <a:t>diseño no experimental</a:t>
            </a:r>
            <a:r>
              <a:rPr lang="es-ES" dirty="0"/>
              <a:t> que se aplicará de manera transversal, en vista que el objetivo del estudio fue analizar la influencia en la gestión financiera a nivel Fuerza Terrestre de las entidades Operativas Desconcentradas.</a:t>
            </a:r>
            <a:endParaRPr lang="es-EC" dirty="0">
              <a:cs typeface="Arial" panose="020B0604020202020204" pitchFamily="34" charset="0"/>
            </a:endParaRPr>
          </a:p>
        </p:txBody>
      </p:sp>
      <p:sp>
        <p:nvSpPr>
          <p:cNvPr id="24" name="CuadroTexto 23">
            <a:extLst>
              <a:ext uri="{FF2B5EF4-FFF2-40B4-BE49-F238E27FC236}">
                <a16:creationId xmlns:a16="http://schemas.microsoft.com/office/drawing/2014/main" id="{3310358D-0BC3-5240-98A0-CF2B78F12647}"/>
              </a:ext>
            </a:extLst>
          </p:cNvPr>
          <p:cNvSpPr txBox="1"/>
          <p:nvPr/>
        </p:nvSpPr>
        <p:spPr>
          <a:xfrm>
            <a:off x="9461844" y="2744388"/>
            <a:ext cx="2490011" cy="2585323"/>
          </a:xfrm>
          <a:prstGeom prst="rect">
            <a:avLst/>
          </a:prstGeom>
          <a:noFill/>
        </p:spPr>
        <p:txBody>
          <a:bodyPr wrap="square" rtlCol="0">
            <a:spAutoFit/>
          </a:bodyPr>
          <a:lstStyle/>
          <a:p>
            <a:r>
              <a:rPr lang="es-ES" dirty="0"/>
              <a:t>Esta enmarcado bajo el </a:t>
            </a:r>
            <a:r>
              <a:rPr lang="es-ES" dirty="0">
                <a:solidFill>
                  <a:srgbClr val="00B0F0"/>
                </a:solidFill>
              </a:rPr>
              <a:t>planteamiento del enfoque cuantitativo</a:t>
            </a:r>
            <a:r>
              <a:rPr lang="es-ES" dirty="0"/>
              <a:t>, puesto que este es el que mejor se adapta a las características y necesidades del tema y los objetivos de la investigación plantada.</a:t>
            </a:r>
            <a:endParaRPr lang="es-US" dirty="0"/>
          </a:p>
        </p:txBody>
      </p:sp>
      <p:sp>
        <p:nvSpPr>
          <p:cNvPr id="14" name="Rectángulo: esquinas redondeadas 1">
            <a:extLst>
              <a:ext uri="{FF2B5EF4-FFF2-40B4-BE49-F238E27FC236}">
                <a16:creationId xmlns:a16="http://schemas.microsoft.com/office/drawing/2014/main" id="{35863793-0A17-4AF3-AEF4-D5BF2E67301B}"/>
              </a:ext>
            </a:extLst>
          </p:cNvPr>
          <p:cNvSpPr/>
          <p:nvPr/>
        </p:nvSpPr>
        <p:spPr>
          <a:xfrm>
            <a:off x="204965" y="194699"/>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7. MODALIDAD DE LA INVESTIGACIÓN</a:t>
            </a:r>
            <a:endParaRPr lang="es-EC" sz="2400" kern="0" dirty="0">
              <a:solidFill>
                <a:schemeClr val="bg1"/>
              </a:solidFill>
              <a:latin typeface="Impact" panose="020B0806030902050204" pitchFamily="34" charset="0"/>
            </a:endParaRPr>
          </a:p>
        </p:txBody>
      </p:sp>
      <p:pic>
        <p:nvPicPr>
          <p:cNvPr id="10242" name="Picture 2" descr="Ver las imágenes de origen">
            <a:extLst>
              <a:ext uri="{FF2B5EF4-FFF2-40B4-BE49-F238E27FC236}">
                <a16:creationId xmlns:a16="http://schemas.microsoft.com/office/drawing/2014/main" id="{FF28D329-71ED-43A4-B5F2-A5C331AA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150" y="2415278"/>
            <a:ext cx="2121602" cy="119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0B1FDF1-605E-4B0B-8D2E-79C30D43327E}"/>
              </a:ext>
            </a:extLst>
          </p:cNvPr>
          <p:cNvSpPr/>
          <p:nvPr/>
        </p:nvSpPr>
        <p:spPr>
          <a:xfrm>
            <a:off x="3740310" y="1622579"/>
            <a:ext cx="7374935" cy="1938992"/>
          </a:xfrm>
          <a:prstGeom prst="rect">
            <a:avLst/>
          </a:prstGeom>
        </p:spPr>
        <p:txBody>
          <a:bodyPr wrap="square">
            <a:spAutoFit/>
          </a:bodyPr>
          <a:lstStyle/>
          <a:p>
            <a:pPr marL="269868" indent="3175" algn="just">
              <a:spcBef>
                <a:spcPts val="1200"/>
              </a:spcBef>
              <a:spcAft>
                <a:spcPts val="1200"/>
              </a:spcAft>
              <a:defRPr/>
            </a:pPr>
            <a:r>
              <a:rPr lang="es-ES" sz="2400" dirty="0"/>
              <a:t>La </a:t>
            </a:r>
            <a:r>
              <a:rPr lang="es-ES" sz="2400" b="1" dirty="0"/>
              <a:t>población de estudio </a:t>
            </a:r>
            <a:r>
              <a:rPr lang="es-ES" sz="2400" dirty="0"/>
              <a:t>estará conformada por 187 oficiales del Servicio de Intendencia en los diferentes grados, los mismos que cumplen las funciones de Oficiales Tesoreros y Jefes Financieros en las diferentes unidades de la F.T.</a:t>
            </a:r>
            <a:endParaRPr lang="es-EC" sz="2800" b="1" dirty="0">
              <a:solidFill>
                <a:srgbClr val="000000"/>
              </a:solidFill>
              <a:ea typeface="Arial" panose="020B0604020202020204" pitchFamily="34" charset="0"/>
              <a:cs typeface="Arial" panose="020B0604020202020204" pitchFamily="34" charset="0"/>
            </a:endParaRPr>
          </a:p>
        </p:txBody>
      </p:sp>
      <p:sp>
        <p:nvSpPr>
          <p:cNvPr id="5" name="Rectángulo 12">
            <a:extLst>
              <a:ext uri="{FF2B5EF4-FFF2-40B4-BE49-F238E27FC236}">
                <a16:creationId xmlns:a16="http://schemas.microsoft.com/office/drawing/2014/main" id="{0D49C233-3900-43BC-B71F-B2B91B753BC8}"/>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6" name="Rectángulo: esquinas redondeadas 1">
            <a:extLst>
              <a:ext uri="{FF2B5EF4-FFF2-40B4-BE49-F238E27FC236}">
                <a16:creationId xmlns:a16="http://schemas.microsoft.com/office/drawing/2014/main" id="{4BC6AA6D-8A03-40DA-B9B4-EAAF58762E6A}"/>
              </a:ext>
            </a:extLst>
          </p:cNvPr>
          <p:cNvSpPr/>
          <p:nvPr/>
        </p:nvSpPr>
        <p:spPr>
          <a:xfrm>
            <a:off x="204965" y="194699"/>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8. POBLACIÓN Y MUESTRA</a:t>
            </a:r>
            <a:endParaRPr lang="es-EC" sz="2400" kern="0" dirty="0">
              <a:solidFill>
                <a:schemeClr val="bg1"/>
              </a:solidFill>
              <a:latin typeface="Impact" panose="020B0806030902050204" pitchFamily="34" charset="0"/>
            </a:endParaRPr>
          </a:p>
        </p:txBody>
      </p:sp>
      <p:sp>
        <p:nvSpPr>
          <p:cNvPr id="8" name="TextBox 7">
            <a:extLst>
              <a:ext uri="{FF2B5EF4-FFF2-40B4-BE49-F238E27FC236}">
                <a16:creationId xmlns:a16="http://schemas.microsoft.com/office/drawing/2014/main" id="{89693D23-6EFB-4269-A3D8-D5221DE06F30}"/>
              </a:ext>
            </a:extLst>
          </p:cNvPr>
          <p:cNvSpPr txBox="1"/>
          <p:nvPr/>
        </p:nvSpPr>
        <p:spPr>
          <a:xfrm>
            <a:off x="3740310" y="4265925"/>
            <a:ext cx="7374935" cy="1938992"/>
          </a:xfrm>
          <a:prstGeom prst="rect">
            <a:avLst/>
          </a:prstGeom>
          <a:noFill/>
        </p:spPr>
        <p:txBody>
          <a:bodyPr wrap="square">
            <a:spAutoFit/>
          </a:bodyPr>
          <a:lstStyle/>
          <a:p>
            <a:pPr marL="269868" marR="0" indent="3175" algn="just">
              <a:spcBef>
                <a:spcPts val="1200"/>
              </a:spcBef>
              <a:spcAft>
                <a:spcPts val="1200"/>
              </a:spcAft>
              <a:defRPr/>
            </a:pPr>
            <a:r>
              <a:rPr lang="es-ES" sz="2400" dirty="0"/>
              <a:t>La muestra conformada por 22 oficiales del Servicio de Intendencia en los grados de teniente, capitán y mayor, que realizaron los diferentes cursos de perfeccionamiento en la Academia de Guerra del Ejército, para el ascenso al inmediato grado superior.</a:t>
            </a:r>
            <a:endParaRPr lang="es-US" sz="2400" dirty="0"/>
          </a:p>
        </p:txBody>
      </p:sp>
      <p:pic>
        <p:nvPicPr>
          <p:cNvPr id="12290" name="Picture 2" descr="Ver las imágenes de origen">
            <a:extLst>
              <a:ext uri="{FF2B5EF4-FFF2-40B4-BE49-F238E27FC236}">
                <a16:creationId xmlns:a16="http://schemas.microsoft.com/office/drawing/2014/main" id="{7FB3C043-F65A-42EB-B6DD-4B503EEB4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253" y="2786935"/>
            <a:ext cx="1867953" cy="1549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4D691AD-CF50-4FFA-9CA9-F8F79E5C7EFC}"/>
              </a:ext>
            </a:extLst>
          </p:cNvPr>
          <p:cNvGraphicFramePr>
            <a:graphicFrameLocks noGrp="1"/>
          </p:cNvGraphicFramePr>
          <p:nvPr>
            <p:extLst>
              <p:ext uri="{D42A27DB-BD31-4B8C-83A1-F6EECF244321}">
                <p14:modId xmlns:p14="http://schemas.microsoft.com/office/powerpoint/2010/main" val="2895211807"/>
              </p:ext>
            </p:extLst>
          </p:nvPr>
        </p:nvGraphicFramePr>
        <p:xfrm>
          <a:off x="1906851" y="3262564"/>
          <a:ext cx="4189148" cy="1951874"/>
        </p:xfrm>
        <a:graphic>
          <a:graphicData uri="http://schemas.openxmlformats.org/drawingml/2006/table">
            <a:tbl>
              <a:tblPr>
                <a:tableStyleId>{8799B23B-EC83-4686-B30A-512413B5E67A}</a:tableStyleId>
              </a:tblPr>
              <a:tblGrid>
                <a:gridCol w="3072373">
                  <a:extLst>
                    <a:ext uri="{9D8B030D-6E8A-4147-A177-3AD203B41FA5}">
                      <a16:colId xmlns:a16="http://schemas.microsoft.com/office/drawing/2014/main" val="20000"/>
                    </a:ext>
                  </a:extLst>
                </a:gridCol>
                <a:gridCol w="1116775">
                  <a:extLst>
                    <a:ext uri="{9D8B030D-6E8A-4147-A177-3AD203B41FA5}">
                      <a16:colId xmlns:a16="http://schemas.microsoft.com/office/drawing/2014/main" val="20001"/>
                    </a:ext>
                  </a:extLst>
                </a:gridCol>
              </a:tblGrid>
              <a:tr h="459701">
                <a:tc>
                  <a:txBody>
                    <a:bodyPr/>
                    <a:lstStyle/>
                    <a:p>
                      <a:pPr marL="685800" indent="-685800" algn="ctr">
                        <a:lnSpc>
                          <a:spcPct val="150000"/>
                        </a:lnSpc>
                        <a:spcAft>
                          <a:spcPts val="0"/>
                        </a:spcAft>
                      </a:pPr>
                      <a:r>
                        <a:rPr lang="es-EC" sz="1400" b="1" dirty="0">
                          <a:solidFill>
                            <a:schemeClr val="accent4"/>
                          </a:solidFill>
                          <a:effectLst/>
                        </a:rPr>
                        <a:t>MUESTRA</a:t>
                      </a:r>
                      <a:endParaRPr lang="es-EC" sz="1400" b="1" dirty="0">
                        <a:solidFill>
                          <a:schemeClr val="accent4"/>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indent="180340" algn="just">
                        <a:lnSpc>
                          <a:spcPct val="150000"/>
                        </a:lnSpc>
                        <a:spcAft>
                          <a:spcPts val="0"/>
                        </a:spcAft>
                      </a:pPr>
                      <a:r>
                        <a:rPr lang="es-EC" sz="1400" b="1" dirty="0">
                          <a:solidFill>
                            <a:schemeClr val="accent4"/>
                          </a:solidFill>
                          <a:effectLst/>
                        </a:rPr>
                        <a:t>CANTIDAD</a:t>
                      </a:r>
                      <a:endParaRPr lang="es-EC" sz="1400" b="1" dirty="0">
                        <a:solidFill>
                          <a:schemeClr val="accent4"/>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459701">
                <a:tc>
                  <a:txBody>
                    <a:bodyPr/>
                    <a:lstStyle/>
                    <a:p>
                      <a:pPr indent="180340" algn="just">
                        <a:lnSpc>
                          <a:spcPct val="150000"/>
                        </a:lnSpc>
                        <a:spcAft>
                          <a:spcPts val="0"/>
                        </a:spcAft>
                      </a:pPr>
                      <a:r>
                        <a:rPr lang="es-EC" sz="1400" b="1" dirty="0">
                          <a:effectLst/>
                        </a:rPr>
                        <a:t>Oficiales en el grado de Mayor</a:t>
                      </a:r>
                      <a:endParaRPr lang="es-EC" sz="14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Aft>
                          <a:spcPts val="0"/>
                        </a:spcAft>
                      </a:pPr>
                      <a:r>
                        <a:rPr lang="es-EC" sz="1400" dirty="0">
                          <a:effectLst/>
                        </a:rPr>
                        <a:t>  12</a:t>
                      </a:r>
                      <a:endParaRPr lang="es-EC" sz="14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9701">
                <a:tc>
                  <a:txBody>
                    <a:bodyPr/>
                    <a:lstStyle/>
                    <a:p>
                      <a:pPr indent="180340" algn="just">
                        <a:lnSpc>
                          <a:spcPct val="150000"/>
                        </a:lnSpc>
                        <a:spcAft>
                          <a:spcPts val="0"/>
                        </a:spcAft>
                      </a:pPr>
                      <a:r>
                        <a:rPr lang="es-EC" sz="1400" b="1" dirty="0">
                          <a:effectLst/>
                        </a:rPr>
                        <a:t>Oficiales en el grado de Capitán</a:t>
                      </a:r>
                      <a:endParaRPr lang="es-EC" sz="14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Aft>
                          <a:spcPts val="0"/>
                        </a:spcAft>
                      </a:pPr>
                      <a:r>
                        <a:rPr lang="es-EC" sz="1400" dirty="0">
                          <a:effectLst/>
                        </a:rPr>
                        <a:t>  05</a:t>
                      </a:r>
                      <a:endParaRPr lang="es-EC" sz="14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8352">
                <a:tc>
                  <a:txBody>
                    <a:bodyPr/>
                    <a:lstStyle/>
                    <a:p>
                      <a:pPr indent="180340" algn="just">
                        <a:lnSpc>
                          <a:spcPct val="150000"/>
                        </a:lnSpc>
                        <a:spcAft>
                          <a:spcPts val="0"/>
                        </a:spcAft>
                      </a:pPr>
                      <a:r>
                        <a:rPr lang="es-EC" sz="1400" b="1" dirty="0">
                          <a:effectLst/>
                        </a:rPr>
                        <a:t>Oficiales en el grado de Teniente</a:t>
                      </a:r>
                      <a:endParaRPr lang="es-EC" sz="14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Aft>
                          <a:spcPts val="0"/>
                        </a:spcAft>
                      </a:pPr>
                      <a:r>
                        <a:rPr lang="es-EC" sz="1400" dirty="0">
                          <a:effectLst/>
                        </a:rPr>
                        <a:t>  05</a:t>
                      </a:r>
                      <a:endParaRPr lang="es-EC" sz="14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8352">
                <a:tc>
                  <a:txBody>
                    <a:bodyPr/>
                    <a:lstStyle/>
                    <a:p>
                      <a:pPr marL="0" marR="0" lvl="0" indent="180340" algn="just" defTabSz="914400" rtl="0" eaLnBrk="1" fontAlgn="auto" latinLnBrk="0" hangingPunct="1">
                        <a:lnSpc>
                          <a:spcPct val="150000"/>
                        </a:lnSpc>
                        <a:spcBef>
                          <a:spcPts val="0"/>
                        </a:spcBef>
                        <a:spcAft>
                          <a:spcPts val="0"/>
                        </a:spcAft>
                        <a:buClrTx/>
                        <a:buSzTx/>
                        <a:buFontTx/>
                        <a:buNone/>
                        <a:tabLst/>
                        <a:defRPr/>
                      </a:pPr>
                      <a:r>
                        <a:rPr lang="es-EC" sz="1400" b="1" dirty="0">
                          <a:effectLst/>
                        </a:rPr>
                        <a:t>TOTAL</a:t>
                      </a:r>
                      <a:endParaRPr lang="es-EC" sz="14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Aft>
                          <a:spcPts val="0"/>
                        </a:spcAft>
                      </a:pPr>
                      <a:r>
                        <a:rPr lang="es-EC" sz="1400" kern="1200" dirty="0">
                          <a:solidFill>
                            <a:schemeClr val="tx1"/>
                          </a:solidFill>
                          <a:effectLst/>
                          <a:latin typeface="+mn-lt"/>
                          <a:ea typeface="+mn-ea"/>
                          <a:cs typeface="+mn-cs"/>
                        </a:rPr>
                        <a:t>22</a:t>
                      </a:r>
                    </a:p>
                  </a:txBody>
                  <a:tcPr marL="44443" marR="444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059359"/>
                  </a:ext>
                </a:extLst>
              </a:tr>
            </a:tbl>
          </a:graphicData>
        </a:graphic>
      </p:graphicFrame>
      <p:sp>
        <p:nvSpPr>
          <p:cNvPr id="5" name="Rectángulo 12">
            <a:extLst>
              <a:ext uri="{FF2B5EF4-FFF2-40B4-BE49-F238E27FC236}">
                <a16:creationId xmlns:a16="http://schemas.microsoft.com/office/drawing/2014/main" id="{0D49C233-3900-43BC-B71F-B2B91B753BC8}"/>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6" name="Rectángulo: esquinas redondeadas 1">
            <a:extLst>
              <a:ext uri="{FF2B5EF4-FFF2-40B4-BE49-F238E27FC236}">
                <a16:creationId xmlns:a16="http://schemas.microsoft.com/office/drawing/2014/main" id="{4BC6AA6D-8A03-40DA-B9B4-EAAF58762E6A}"/>
              </a:ext>
            </a:extLst>
          </p:cNvPr>
          <p:cNvSpPr/>
          <p:nvPr/>
        </p:nvSpPr>
        <p:spPr>
          <a:xfrm>
            <a:off x="204965" y="194699"/>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8. POBLACIÓN Y MUESTRA</a:t>
            </a:r>
            <a:endParaRPr lang="es-EC" sz="2400" kern="0" dirty="0">
              <a:solidFill>
                <a:schemeClr val="bg1"/>
              </a:solidFill>
              <a:latin typeface="Impact" panose="020B0806030902050204" pitchFamily="34" charset="0"/>
            </a:endParaRPr>
          </a:p>
        </p:txBody>
      </p:sp>
      <p:sp>
        <p:nvSpPr>
          <p:cNvPr id="7" name="TextBox 6">
            <a:extLst>
              <a:ext uri="{FF2B5EF4-FFF2-40B4-BE49-F238E27FC236}">
                <a16:creationId xmlns:a16="http://schemas.microsoft.com/office/drawing/2014/main" id="{89CAA6FF-81FC-451C-951A-31F0C4B0E817}"/>
              </a:ext>
            </a:extLst>
          </p:cNvPr>
          <p:cNvSpPr txBox="1"/>
          <p:nvPr/>
        </p:nvSpPr>
        <p:spPr>
          <a:xfrm>
            <a:off x="2219373" y="1711119"/>
            <a:ext cx="8854516" cy="1015663"/>
          </a:xfrm>
          <a:prstGeom prst="rect">
            <a:avLst/>
          </a:prstGeom>
          <a:noFill/>
        </p:spPr>
        <p:txBody>
          <a:bodyPr wrap="square">
            <a:spAutoFit/>
          </a:bodyPr>
          <a:lstStyle/>
          <a:p>
            <a:pPr marL="0" marR="0" indent="431800" algn="just">
              <a:spcBef>
                <a:spcPts val="0"/>
              </a:spcBef>
              <a:spcAft>
                <a:spcPts val="0"/>
              </a:spcAft>
            </a:pPr>
            <a:r>
              <a:rPr lang="es-ES" sz="2000" dirty="0"/>
              <a:t>La </a:t>
            </a:r>
            <a:r>
              <a:rPr lang="es-ES" sz="2000" b="1" dirty="0"/>
              <a:t>muestra</a:t>
            </a:r>
            <a:r>
              <a:rPr lang="es-ES" sz="2000" dirty="0"/>
              <a:t> estuvo conformada por 22 oficiales del Servicio de Intendencia en los grados de teniente, capitán y mayor, que realizaron los diferentes cursos de perfeccionamiento en la Academia de Guerra del Ejército.</a:t>
            </a:r>
            <a:endParaRPr lang="es-US" sz="2000" dirty="0"/>
          </a:p>
        </p:txBody>
      </p:sp>
      <p:pic>
        <p:nvPicPr>
          <p:cNvPr id="3" name="Picture 2">
            <a:extLst>
              <a:ext uri="{FF2B5EF4-FFF2-40B4-BE49-F238E27FC236}">
                <a16:creationId xmlns:a16="http://schemas.microsoft.com/office/drawing/2014/main" id="{1A4CE341-44F5-47C5-8176-A61FE6F4FE4B}"/>
              </a:ext>
            </a:extLst>
          </p:cNvPr>
          <p:cNvPicPr>
            <a:picLocks noChangeAspect="1"/>
          </p:cNvPicPr>
          <p:nvPr/>
        </p:nvPicPr>
        <p:blipFill rotWithShape="1">
          <a:blip r:embed="rId2"/>
          <a:srcRect l="34522" t="36013" r="40294" b="39281"/>
          <a:stretch/>
        </p:blipFill>
        <p:spPr>
          <a:xfrm>
            <a:off x="7369459" y="3262564"/>
            <a:ext cx="3495765" cy="1951874"/>
          </a:xfrm>
          <a:prstGeom prst="rect">
            <a:avLst/>
          </a:prstGeom>
        </p:spPr>
      </p:pic>
    </p:spTree>
    <p:extLst>
      <p:ext uri="{BB962C8B-B14F-4D97-AF65-F5344CB8AC3E}">
        <p14:creationId xmlns:p14="http://schemas.microsoft.com/office/powerpoint/2010/main" val="2559549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2">
            <a:extLst>
              <a:ext uri="{FF2B5EF4-FFF2-40B4-BE49-F238E27FC236}">
                <a16:creationId xmlns:a16="http://schemas.microsoft.com/office/drawing/2014/main" id="{0D49C233-3900-43BC-B71F-B2B91B753BC8}"/>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6" name="Rectángulo: esquinas redondeadas 1">
            <a:extLst>
              <a:ext uri="{FF2B5EF4-FFF2-40B4-BE49-F238E27FC236}">
                <a16:creationId xmlns:a16="http://schemas.microsoft.com/office/drawing/2014/main" id="{4BC6AA6D-8A03-40DA-B9B4-EAAF58762E6A}"/>
              </a:ext>
            </a:extLst>
          </p:cNvPr>
          <p:cNvSpPr/>
          <p:nvPr/>
        </p:nvSpPr>
        <p:spPr>
          <a:xfrm>
            <a:off x="204965" y="194699"/>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9. RECOLECCIÓN DE LA INFORMACIÓN</a:t>
            </a:r>
            <a:endParaRPr lang="es-EC" sz="2400" kern="0" dirty="0">
              <a:solidFill>
                <a:schemeClr val="bg1"/>
              </a:solidFill>
              <a:latin typeface="Impact" panose="020B0806030902050204" pitchFamily="34" charset="0"/>
            </a:endParaRPr>
          </a:p>
        </p:txBody>
      </p:sp>
      <p:sp>
        <p:nvSpPr>
          <p:cNvPr id="7" name="TextBox 6">
            <a:extLst>
              <a:ext uri="{FF2B5EF4-FFF2-40B4-BE49-F238E27FC236}">
                <a16:creationId xmlns:a16="http://schemas.microsoft.com/office/drawing/2014/main" id="{89CAA6FF-81FC-451C-951A-31F0C4B0E817}"/>
              </a:ext>
            </a:extLst>
          </p:cNvPr>
          <p:cNvSpPr txBox="1"/>
          <p:nvPr/>
        </p:nvSpPr>
        <p:spPr>
          <a:xfrm>
            <a:off x="6033408" y="2432110"/>
            <a:ext cx="5494257" cy="1631216"/>
          </a:xfrm>
          <a:prstGeom prst="rect">
            <a:avLst/>
          </a:prstGeom>
          <a:noFill/>
        </p:spPr>
        <p:txBody>
          <a:bodyPr wrap="square">
            <a:spAutoFit/>
          </a:bodyPr>
          <a:lstStyle/>
          <a:p>
            <a:pPr algn="just"/>
            <a:r>
              <a:rPr lang="es-ES" sz="2000" dirty="0"/>
              <a:t>La técnica de recolección de datos en la presente investigación fue la encuesta, la misma que contenía 19 </a:t>
            </a:r>
            <a:r>
              <a:rPr lang="es-ES" sz="2000" dirty="0" err="1"/>
              <a:t>items</a:t>
            </a:r>
            <a:r>
              <a:rPr lang="es-ES" sz="2000" dirty="0"/>
              <a:t>, la alternativa o puntos tipo Guttman que corresponde a los criterios de respuesta de cada cuestionario  fue de 1 Si o 2 No.</a:t>
            </a:r>
          </a:p>
        </p:txBody>
      </p:sp>
      <p:pic>
        <p:nvPicPr>
          <p:cNvPr id="8" name="Picture 7">
            <a:extLst>
              <a:ext uri="{FF2B5EF4-FFF2-40B4-BE49-F238E27FC236}">
                <a16:creationId xmlns:a16="http://schemas.microsoft.com/office/drawing/2014/main" id="{01369F87-C429-4D11-BAC0-AD00B40626F2}"/>
              </a:ext>
            </a:extLst>
          </p:cNvPr>
          <p:cNvPicPr/>
          <p:nvPr/>
        </p:nvPicPr>
        <p:blipFill>
          <a:blip r:embed="rId2"/>
          <a:stretch/>
        </p:blipFill>
        <p:spPr>
          <a:xfrm>
            <a:off x="1856902" y="1914010"/>
            <a:ext cx="3511485" cy="2667416"/>
          </a:xfrm>
          <a:prstGeom prst="rect">
            <a:avLst/>
          </a:prstGeom>
          <a:ln>
            <a:noFill/>
          </a:ln>
        </p:spPr>
      </p:pic>
      <p:pic>
        <p:nvPicPr>
          <p:cNvPr id="13314" name="Picture 2" descr="Ver las imágenes de origen">
            <a:extLst>
              <a:ext uri="{FF2B5EF4-FFF2-40B4-BE49-F238E27FC236}">
                <a16:creationId xmlns:a16="http://schemas.microsoft.com/office/drawing/2014/main" id="{015538AF-ED1A-4E06-95E6-5878AF827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085" y="4680726"/>
            <a:ext cx="1330235" cy="156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4354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ACA2FDA-96B5-4224-937D-E8463D276442}"/>
              </a:ext>
            </a:extLst>
          </p:cNvPr>
          <p:cNvSpPr>
            <a:spLocks noChangeArrowheads="1"/>
          </p:cNvSpPr>
          <p:nvPr/>
        </p:nvSpPr>
        <p:spPr bwMode="auto">
          <a:xfrm>
            <a:off x="1550896" y="1429335"/>
            <a:ext cx="755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tabLst>
                <a:tab pos="3408363" algn="l"/>
              </a:tabLst>
              <a:defRPr>
                <a:solidFill>
                  <a:schemeClr val="tx1"/>
                </a:solidFill>
                <a:latin typeface="Calibri" panose="020F0502020204030204" pitchFamily="34" charset="0"/>
              </a:defRPr>
            </a:lvl1pPr>
            <a:lvl2pPr>
              <a:tabLst>
                <a:tab pos="3408363" algn="l"/>
              </a:tabLst>
              <a:defRPr>
                <a:solidFill>
                  <a:schemeClr val="tx1"/>
                </a:solidFill>
                <a:latin typeface="Calibri" panose="020F0502020204030204" pitchFamily="34" charset="0"/>
              </a:defRPr>
            </a:lvl2pPr>
            <a:lvl3pPr>
              <a:tabLst>
                <a:tab pos="3408363" algn="l"/>
              </a:tabLst>
              <a:defRPr>
                <a:solidFill>
                  <a:schemeClr val="tx1"/>
                </a:solidFill>
                <a:latin typeface="Calibri" panose="020F0502020204030204" pitchFamily="34" charset="0"/>
              </a:defRPr>
            </a:lvl3pPr>
            <a:lvl4pPr>
              <a:tabLst>
                <a:tab pos="3408363" algn="l"/>
              </a:tabLst>
              <a:defRPr>
                <a:solidFill>
                  <a:schemeClr val="tx1"/>
                </a:solidFill>
                <a:latin typeface="Calibri" panose="020F0502020204030204" pitchFamily="34" charset="0"/>
              </a:defRPr>
            </a:lvl4pPr>
            <a:lvl5pPr>
              <a:tabLst>
                <a:tab pos="3408363" algn="l"/>
              </a:tabLst>
              <a:defRPr>
                <a:solidFill>
                  <a:schemeClr val="tx1"/>
                </a:solidFill>
                <a:latin typeface="Calibri" panose="020F0502020204030204" pitchFamily="34" charset="0"/>
              </a:defRPr>
            </a:lvl5pPr>
            <a:lvl6pPr eaLnBrk="0" fontAlgn="base" hangingPunct="0">
              <a:spcBef>
                <a:spcPct val="0"/>
              </a:spcBef>
              <a:spcAft>
                <a:spcPct val="0"/>
              </a:spcAft>
              <a:tabLst>
                <a:tab pos="3408363" algn="l"/>
              </a:tabLst>
              <a:defRPr>
                <a:solidFill>
                  <a:schemeClr val="tx1"/>
                </a:solidFill>
                <a:latin typeface="Calibri" panose="020F0502020204030204" pitchFamily="34" charset="0"/>
              </a:defRPr>
            </a:lvl6pPr>
            <a:lvl7pPr eaLnBrk="0" fontAlgn="base" hangingPunct="0">
              <a:spcBef>
                <a:spcPct val="0"/>
              </a:spcBef>
              <a:spcAft>
                <a:spcPct val="0"/>
              </a:spcAft>
              <a:tabLst>
                <a:tab pos="3408363" algn="l"/>
              </a:tabLst>
              <a:defRPr>
                <a:solidFill>
                  <a:schemeClr val="tx1"/>
                </a:solidFill>
                <a:latin typeface="Calibri" panose="020F0502020204030204" pitchFamily="34" charset="0"/>
              </a:defRPr>
            </a:lvl7pPr>
            <a:lvl8pPr eaLnBrk="0" fontAlgn="base" hangingPunct="0">
              <a:spcBef>
                <a:spcPct val="0"/>
              </a:spcBef>
              <a:spcAft>
                <a:spcPct val="0"/>
              </a:spcAft>
              <a:tabLst>
                <a:tab pos="3408363" algn="l"/>
              </a:tabLst>
              <a:defRPr>
                <a:solidFill>
                  <a:schemeClr val="tx1"/>
                </a:solidFill>
                <a:latin typeface="Calibri" panose="020F0502020204030204" pitchFamily="34" charset="0"/>
              </a:defRPr>
            </a:lvl8pPr>
            <a:lvl9pPr eaLnBrk="0" fontAlgn="base" hangingPunct="0">
              <a:spcBef>
                <a:spcPct val="0"/>
              </a:spcBef>
              <a:spcAft>
                <a:spcPct val="0"/>
              </a:spcAft>
              <a:tabLst>
                <a:tab pos="3408363" algn="l"/>
              </a:tabLst>
              <a:defRPr>
                <a:solidFill>
                  <a:schemeClr val="tx1"/>
                </a:solidFill>
                <a:latin typeface="Calibri" panose="020F0502020204030204" pitchFamily="34" charset="0"/>
              </a:defRPr>
            </a:lvl9pPr>
          </a:lstStyle>
          <a:p>
            <a:r>
              <a:rPr lang="es-ES" b="1" dirty="0"/>
              <a:t>Pregunta 1</a:t>
            </a:r>
          </a:p>
        </p:txBody>
      </p:sp>
      <p:sp>
        <p:nvSpPr>
          <p:cNvPr id="10" name="Rectángulo 12">
            <a:extLst>
              <a:ext uri="{FF2B5EF4-FFF2-40B4-BE49-F238E27FC236}">
                <a16:creationId xmlns:a16="http://schemas.microsoft.com/office/drawing/2014/main" id="{8DFC9077-7A7B-473C-B84D-025992BC8589}"/>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1" name="Rectángulo: esquinas redondeadas 1">
            <a:extLst>
              <a:ext uri="{FF2B5EF4-FFF2-40B4-BE49-F238E27FC236}">
                <a16:creationId xmlns:a16="http://schemas.microsoft.com/office/drawing/2014/main" id="{9E9A0C7A-6108-4BB8-BF9C-A804BC235E04}"/>
              </a:ext>
            </a:extLst>
          </p:cNvPr>
          <p:cNvSpPr/>
          <p:nvPr/>
        </p:nvSpPr>
        <p:spPr>
          <a:xfrm>
            <a:off x="204965" y="194699"/>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s-ES_tradnl" sz="2400" kern="0" dirty="0">
                <a:solidFill>
                  <a:schemeClr val="bg1"/>
                </a:solidFill>
                <a:latin typeface="Impact" panose="020B0806030902050204" pitchFamily="34" charset="0"/>
              </a:rPr>
              <a:t>10. ANÁLISIS E INTERPRETACIÓN DE RESULTADOS</a:t>
            </a:r>
            <a:endParaRPr lang="es-EC" sz="2400" kern="0" dirty="0">
              <a:solidFill>
                <a:schemeClr val="bg1"/>
              </a:solidFill>
              <a:latin typeface="Impact" panose="020B0806030902050204" pitchFamily="34" charset="0"/>
            </a:endParaRPr>
          </a:p>
        </p:txBody>
      </p:sp>
      <p:pic>
        <p:nvPicPr>
          <p:cNvPr id="4" name="Picture 3">
            <a:extLst>
              <a:ext uri="{FF2B5EF4-FFF2-40B4-BE49-F238E27FC236}">
                <a16:creationId xmlns:a16="http://schemas.microsoft.com/office/drawing/2014/main" id="{1D15EAE4-4C77-4B2F-9EC4-C6FA09E7E594}"/>
              </a:ext>
            </a:extLst>
          </p:cNvPr>
          <p:cNvPicPr>
            <a:picLocks noChangeAspect="1"/>
          </p:cNvPicPr>
          <p:nvPr/>
        </p:nvPicPr>
        <p:blipFill rotWithShape="1">
          <a:blip r:embed="rId2"/>
          <a:srcRect l="27059" t="31896" r="28162" b="31644"/>
          <a:stretch/>
        </p:blipFill>
        <p:spPr>
          <a:xfrm>
            <a:off x="1408264" y="2330332"/>
            <a:ext cx="5776949" cy="2940070"/>
          </a:xfrm>
          <a:prstGeom prst="rect">
            <a:avLst/>
          </a:prstGeom>
        </p:spPr>
      </p:pic>
      <p:graphicFrame>
        <p:nvGraphicFramePr>
          <p:cNvPr id="9" name="Table 8">
            <a:extLst>
              <a:ext uri="{FF2B5EF4-FFF2-40B4-BE49-F238E27FC236}">
                <a16:creationId xmlns:a16="http://schemas.microsoft.com/office/drawing/2014/main" id="{9AFEBECB-D3E4-421A-B15A-56FDBD1FC228}"/>
              </a:ext>
            </a:extLst>
          </p:cNvPr>
          <p:cNvGraphicFramePr>
            <a:graphicFrameLocks noGrp="1"/>
          </p:cNvGraphicFramePr>
          <p:nvPr>
            <p:extLst>
              <p:ext uri="{D42A27DB-BD31-4B8C-83A1-F6EECF244321}">
                <p14:modId xmlns:p14="http://schemas.microsoft.com/office/powerpoint/2010/main" val="2731948179"/>
              </p:ext>
            </p:extLst>
          </p:nvPr>
        </p:nvGraphicFramePr>
        <p:xfrm>
          <a:off x="7185213" y="4706754"/>
          <a:ext cx="3572434" cy="1470880"/>
        </p:xfrm>
        <a:graphic>
          <a:graphicData uri="http://schemas.openxmlformats.org/drawingml/2006/table">
            <a:tbl>
              <a:tblPr>
                <a:tableStyleId>{5C22544A-7EE6-4342-B048-85BDC9FD1C3A}</a:tableStyleId>
              </a:tblPr>
              <a:tblGrid>
                <a:gridCol w="1061267">
                  <a:extLst>
                    <a:ext uri="{9D8B030D-6E8A-4147-A177-3AD203B41FA5}">
                      <a16:colId xmlns:a16="http://schemas.microsoft.com/office/drawing/2014/main" val="2595027705"/>
                    </a:ext>
                  </a:extLst>
                </a:gridCol>
                <a:gridCol w="1374415">
                  <a:extLst>
                    <a:ext uri="{9D8B030D-6E8A-4147-A177-3AD203B41FA5}">
                      <a16:colId xmlns:a16="http://schemas.microsoft.com/office/drawing/2014/main" val="1914840371"/>
                    </a:ext>
                  </a:extLst>
                </a:gridCol>
                <a:gridCol w="1136752">
                  <a:extLst>
                    <a:ext uri="{9D8B030D-6E8A-4147-A177-3AD203B41FA5}">
                      <a16:colId xmlns:a16="http://schemas.microsoft.com/office/drawing/2014/main" val="1033112120"/>
                    </a:ext>
                  </a:extLst>
                </a:gridCol>
              </a:tblGrid>
              <a:tr h="374170">
                <a:tc>
                  <a:txBody>
                    <a:bodyPr/>
                    <a:lstStyle/>
                    <a:p>
                      <a:pPr marL="0" marR="0" indent="0" algn="ctr">
                        <a:lnSpc>
                          <a:spcPct val="200000"/>
                        </a:lnSpc>
                        <a:spcBef>
                          <a:spcPts val="0"/>
                        </a:spcBef>
                        <a:spcAft>
                          <a:spcPts val="0"/>
                        </a:spcAft>
                      </a:pPr>
                      <a:r>
                        <a:rPr lang="es-ES" sz="1400" b="1" dirty="0">
                          <a:effectLst/>
                        </a:rPr>
                        <a:t>Respuestas</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marL="0" marR="0" indent="0" algn="ctr">
                        <a:lnSpc>
                          <a:spcPct val="200000"/>
                        </a:lnSpc>
                        <a:spcBef>
                          <a:spcPts val="0"/>
                        </a:spcBef>
                        <a:spcAft>
                          <a:spcPts val="0"/>
                        </a:spcAft>
                      </a:pPr>
                      <a:r>
                        <a:rPr lang="es-ES" sz="1400" b="1" dirty="0">
                          <a:effectLst/>
                        </a:rPr>
                        <a:t>Frecuencia (f)</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marL="0" marR="0" indent="0" algn="ctr">
                        <a:lnSpc>
                          <a:spcPct val="200000"/>
                        </a:lnSpc>
                        <a:spcBef>
                          <a:spcPts val="0"/>
                        </a:spcBef>
                        <a:spcAft>
                          <a:spcPts val="0"/>
                        </a:spcAft>
                      </a:pPr>
                      <a:r>
                        <a:rPr lang="es-ES" sz="1400" b="1" dirty="0">
                          <a:effectLst/>
                        </a:rPr>
                        <a:t>Porcentaje</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extLst>
                  <a:ext uri="{0D108BD9-81ED-4DB2-BD59-A6C34878D82A}">
                    <a16:rowId xmlns:a16="http://schemas.microsoft.com/office/drawing/2014/main" val="488468810"/>
                  </a:ext>
                </a:extLst>
              </a:tr>
              <a:tr h="360723">
                <a:tc>
                  <a:txBody>
                    <a:bodyPr/>
                    <a:lstStyle/>
                    <a:p>
                      <a:pPr marL="0" marR="0" indent="0">
                        <a:lnSpc>
                          <a:spcPct val="200000"/>
                        </a:lnSpc>
                        <a:spcBef>
                          <a:spcPts val="0"/>
                        </a:spcBef>
                        <a:spcAft>
                          <a:spcPts val="0"/>
                        </a:spcAft>
                      </a:pPr>
                      <a:r>
                        <a:rPr lang="es-ES" sz="1400" dirty="0">
                          <a:effectLst/>
                        </a:rPr>
                        <a:t>Sí</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a:lnSpc>
                          <a:spcPct val="200000"/>
                        </a:lnSpc>
                        <a:spcBef>
                          <a:spcPts val="0"/>
                        </a:spcBef>
                        <a:spcAft>
                          <a:spcPts val="0"/>
                        </a:spcAft>
                      </a:pPr>
                      <a:r>
                        <a:rPr lang="es-ES" sz="1400" dirty="0">
                          <a:effectLst/>
                        </a:rPr>
                        <a:t>16</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a:lnSpc>
                          <a:spcPct val="200000"/>
                        </a:lnSpc>
                        <a:spcBef>
                          <a:spcPts val="0"/>
                        </a:spcBef>
                        <a:spcAft>
                          <a:spcPts val="0"/>
                        </a:spcAft>
                      </a:pPr>
                      <a:r>
                        <a:rPr lang="es-ES" sz="1400" dirty="0">
                          <a:effectLst/>
                        </a:rPr>
                        <a:t>59.26%</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81177784"/>
                  </a:ext>
                </a:extLst>
              </a:tr>
              <a:tr h="360723">
                <a:tc>
                  <a:txBody>
                    <a:bodyPr/>
                    <a:lstStyle/>
                    <a:p>
                      <a:pPr marL="0" marR="0" indent="0">
                        <a:lnSpc>
                          <a:spcPct val="200000"/>
                        </a:lnSpc>
                        <a:spcBef>
                          <a:spcPts val="0"/>
                        </a:spcBef>
                        <a:spcAft>
                          <a:spcPts val="0"/>
                        </a:spcAft>
                      </a:pPr>
                      <a:r>
                        <a:rPr lang="es-ES" sz="1400" dirty="0">
                          <a:effectLst/>
                        </a:rPr>
                        <a:t>No</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tc>
                  <a:txBody>
                    <a:bodyPr/>
                    <a:lstStyle/>
                    <a:p>
                      <a:pPr marL="0" marR="0" indent="0" algn="r">
                        <a:lnSpc>
                          <a:spcPct val="200000"/>
                        </a:lnSpc>
                        <a:spcBef>
                          <a:spcPts val="0"/>
                        </a:spcBef>
                        <a:spcAft>
                          <a:spcPts val="0"/>
                        </a:spcAft>
                      </a:pPr>
                      <a:r>
                        <a:rPr lang="es-ES" sz="1400" dirty="0">
                          <a:effectLst/>
                        </a:rPr>
                        <a:t>6</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tc>
                  <a:txBody>
                    <a:bodyPr/>
                    <a:lstStyle/>
                    <a:p>
                      <a:pPr marL="0" marR="0" indent="0" algn="r">
                        <a:lnSpc>
                          <a:spcPct val="200000"/>
                        </a:lnSpc>
                        <a:spcBef>
                          <a:spcPts val="0"/>
                        </a:spcBef>
                        <a:spcAft>
                          <a:spcPts val="0"/>
                        </a:spcAft>
                      </a:pPr>
                      <a:r>
                        <a:rPr lang="es-ES" sz="1400" dirty="0">
                          <a:effectLst/>
                        </a:rPr>
                        <a:t>22.22%</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extLst>
                  <a:ext uri="{0D108BD9-81ED-4DB2-BD59-A6C34878D82A}">
                    <a16:rowId xmlns:a16="http://schemas.microsoft.com/office/drawing/2014/main" val="2869437412"/>
                  </a:ext>
                </a:extLst>
              </a:tr>
              <a:tr h="360723">
                <a:tc>
                  <a:txBody>
                    <a:bodyPr/>
                    <a:lstStyle/>
                    <a:p>
                      <a:pPr marL="0" marR="0" indent="0">
                        <a:lnSpc>
                          <a:spcPct val="200000"/>
                        </a:lnSpc>
                        <a:spcBef>
                          <a:spcPts val="0"/>
                        </a:spcBef>
                        <a:spcAft>
                          <a:spcPts val="0"/>
                        </a:spcAft>
                      </a:pPr>
                      <a:r>
                        <a:rPr lang="es-ES" sz="1400" dirty="0">
                          <a:effectLst/>
                        </a:rPr>
                        <a:t>Total</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tc>
                  <a:txBody>
                    <a:bodyPr/>
                    <a:lstStyle/>
                    <a:p>
                      <a:pPr marL="0" marR="0" indent="0" algn="r">
                        <a:lnSpc>
                          <a:spcPct val="200000"/>
                        </a:lnSpc>
                        <a:spcBef>
                          <a:spcPts val="0"/>
                        </a:spcBef>
                        <a:spcAft>
                          <a:spcPts val="0"/>
                        </a:spcAft>
                      </a:pPr>
                      <a:r>
                        <a:rPr lang="es-ES" sz="1400" dirty="0">
                          <a:effectLst/>
                        </a:rPr>
                        <a:t>27</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tc>
                  <a:txBody>
                    <a:bodyPr/>
                    <a:lstStyle/>
                    <a:p>
                      <a:pPr marL="0" marR="0" indent="0" algn="r">
                        <a:lnSpc>
                          <a:spcPct val="200000"/>
                        </a:lnSpc>
                        <a:spcBef>
                          <a:spcPts val="0"/>
                        </a:spcBef>
                        <a:spcAft>
                          <a:spcPts val="0"/>
                        </a:spcAft>
                      </a:pPr>
                      <a:r>
                        <a:rPr lang="es-ES" sz="1400" dirty="0">
                          <a:effectLst/>
                        </a:rPr>
                        <a:t>100%</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extLst>
                  <a:ext uri="{0D108BD9-81ED-4DB2-BD59-A6C34878D82A}">
                    <a16:rowId xmlns:a16="http://schemas.microsoft.com/office/drawing/2014/main" val="3967228473"/>
                  </a:ext>
                </a:extLst>
              </a:tr>
            </a:tbl>
          </a:graphicData>
        </a:graphic>
      </p:graphicFrame>
      <p:pic>
        <p:nvPicPr>
          <p:cNvPr id="13" name="Picture 10" descr="Ver las imágenes de origen">
            <a:extLst>
              <a:ext uri="{FF2B5EF4-FFF2-40B4-BE49-F238E27FC236}">
                <a16:creationId xmlns:a16="http://schemas.microsoft.com/office/drawing/2014/main" id="{8531746B-EC57-490D-B9EA-AC4314B5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695" y="1859939"/>
            <a:ext cx="1804782" cy="1700211"/>
          </a:xfrm>
          <a:prstGeom prst="rect">
            <a:avLst/>
          </a:prstGeom>
          <a:noFill/>
          <a:extLst>
            <a:ext uri="{909E8E84-426E-40DD-AFC4-6F175D3DCCD1}">
              <a14:hiddenFill xmlns:a14="http://schemas.microsoft.com/office/drawing/2010/main">
                <a:solidFill>
                  <a:srgbClr val="FFFFFF"/>
                </a:solidFill>
              </a14:hiddenFill>
            </a:ext>
          </a:extLst>
        </p:spPr>
      </p:pic>
      <p:pic>
        <p:nvPicPr>
          <p:cNvPr id="12" name="102 Imagen">
            <a:extLst>
              <a:ext uri="{FF2B5EF4-FFF2-40B4-BE49-F238E27FC236}">
                <a16:creationId xmlns:a16="http://schemas.microsoft.com/office/drawing/2014/main" id="{10AA81AA-E44C-4FE6-8F37-AB3044D8AA16}"/>
              </a:ext>
            </a:extLst>
          </p:cNvPr>
          <p:cNvPicPr>
            <a:picLocks noChangeAspect="1"/>
          </p:cNvPicPr>
          <p:nvPr/>
        </p:nvPicPr>
        <p:blipFill>
          <a:blip r:embed="rId4"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436836">
            <a:off x="7420939" y="1263717"/>
            <a:ext cx="2873647" cy="2892655"/>
          </a:xfrm>
          <a:prstGeom prst="rect">
            <a:avLst/>
          </a:prstGeom>
          <a:effectLst>
            <a:glow rad="63500">
              <a:sysClr val="window" lastClr="FFFFFF">
                <a:alpha val="40000"/>
              </a:sysClr>
            </a:glo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ACA2FDA-96B5-4224-937D-E8463D276442}"/>
              </a:ext>
            </a:extLst>
          </p:cNvPr>
          <p:cNvSpPr>
            <a:spLocks noChangeArrowheads="1"/>
          </p:cNvSpPr>
          <p:nvPr/>
        </p:nvSpPr>
        <p:spPr bwMode="auto">
          <a:xfrm>
            <a:off x="1550896" y="1429335"/>
            <a:ext cx="755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tabLst>
                <a:tab pos="3408363" algn="l"/>
              </a:tabLst>
              <a:defRPr>
                <a:solidFill>
                  <a:schemeClr val="tx1"/>
                </a:solidFill>
                <a:latin typeface="Calibri" panose="020F0502020204030204" pitchFamily="34" charset="0"/>
              </a:defRPr>
            </a:lvl1pPr>
            <a:lvl2pPr>
              <a:tabLst>
                <a:tab pos="3408363" algn="l"/>
              </a:tabLst>
              <a:defRPr>
                <a:solidFill>
                  <a:schemeClr val="tx1"/>
                </a:solidFill>
                <a:latin typeface="Calibri" panose="020F0502020204030204" pitchFamily="34" charset="0"/>
              </a:defRPr>
            </a:lvl2pPr>
            <a:lvl3pPr>
              <a:tabLst>
                <a:tab pos="3408363" algn="l"/>
              </a:tabLst>
              <a:defRPr>
                <a:solidFill>
                  <a:schemeClr val="tx1"/>
                </a:solidFill>
                <a:latin typeface="Calibri" panose="020F0502020204030204" pitchFamily="34" charset="0"/>
              </a:defRPr>
            </a:lvl3pPr>
            <a:lvl4pPr>
              <a:tabLst>
                <a:tab pos="3408363" algn="l"/>
              </a:tabLst>
              <a:defRPr>
                <a:solidFill>
                  <a:schemeClr val="tx1"/>
                </a:solidFill>
                <a:latin typeface="Calibri" panose="020F0502020204030204" pitchFamily="34" charset="0"/>
              </a:defRPr>
            </a:lvl4pPr>
            <a:lvl5pPr>
              <a:tabLst>
                <a:tab pos="3408363" algn="l"/>
              </a:tabLst>
              <a:defRPr>
                <a:solidFill>
                  <a:schemeClr val="tx1"/>
                </a:solidFill>
                <a:latin typeface="Calibri" panose="020F0502020204030204" pitchFamily="34" charset="0"/>
              </a:defRPr>
            </a:lvl5pPr>
            <a:lvl6pPr eaLnBrk="0" fontAlgn="base" hangingPunct="0">
              <a:spcBef>
                <a:spcPct val="0"/>
              </a:spcBef>
              <a:spcAft>
                <a:spcPct val="0"/>
              </a:spcAft>
              <a:tabLst>
                <a:tab pos="3408363" algn="l"/>
              </a:tabLst>
              <a:defRPr>
                <a:solidFill>
                  <a:schemeClr val="tx1"/>
                </a:solidFill>
                <a:latin typeface="Calibri" panose="020F0502020204030204" pitchFamily="34" charset="0"/>
              </a:defRPr>
            </a:lvl6pPr>
            <a:lvl7pPr eaLnBrk="0" fontAlgn="base" hangingPunct="0">
              <a:spcBef>
                <a:spcPct val="0"/>
              </a:spcBef>
              <a:spcAft>
                <a:spcPct val="0"/>
              </a:spcAft>
              <a:tabLst>
                <a:tab pos="3408363" algn="l"/>
              </a:tabLst>
              <a:defRPr>
                <a:solidFill>
                  <a:schemeClr val="tx1"/>
                </a:solidFill>
                <a:latin typeface="Calibri" panose="020F0502020204030204" pitchFamily="34" charset="0"/>
              </a:defRPr>
            </a:lvl7pPr>
            <a:lvl8pPr eaLnBrk="0" fontAlgn="base" hangingPunct="0">
              <a:spcBef>
                <a:spcPct val="0"/>
              </a:spcBef>
              <a:spcAft>
                <a:spcPct val="0"/>
              </a:spcAft>
              <a:tabLst>
                <a:tab pos="3408363" algn="l"/>
              </a:tabLst>
              <a:defRPr>
                <a:solidFill>
                  <a:schemeClr val="tx1"/>
                </a:solidFill>
                <a:latin typeface="Calibri" panose="020F0502020204030204" pitchFamily="34" charset="0"/>
              </a:defRPr>
            </a:lvl8pPr>
            <a:lvl9pPr eaLnBrk="0" fontAlgn="base" hangingPunct="0">
              <a:spcBef>
                <a:spcPct val="0"/>
              </a:spcBef>
              <a:spcAft>
                <a:spcPct val="0"/>
              </a:spcAft>
              <a:tabLst>
                <a:tab pos="3408363" algn="l"/>
              </a:tabLst>
              <a:defRPr>
                <a:solidFill>
                  <a:schemeClr val="tx1"/>
                </a:solidFill>
                <a:latin typeface="Calibri" panose="020F0502020204030204" pitchFamily="34" charset="0"/>
              </a:defRPr>
            </a:lvl9pPr>
          </a:lstStyle>
          <a:p>
            <a:r>
              <a:rPr lang="es-ES" b="1" dirty="0"/>
              <a:t>Pregunta 2</a:t>
            </a:r>
          </a:p>
        </p:txBody>
      </p:sp>
      <p:sp>
        <p:nvSpPr>
          <p:cNvPr id="10" name="Rectángulo 12">
            <a:extLst>
              <a:ext uri="{FF2B5EF4-FFF2-40B4-BE49-F238E27FC236}">
                <a16:creationId xmlns:a16="http://schemas.microsoft.com/office/drawing/2014/main" id="{8DFC9077-7A7B-473C-B84D-025992BC8589}"/>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1" name="Rectángulo: esquinas redondeadas 1">
            <a:extLst>
              <a:ext uri="{FF2B5EF4-FFF2-40B4-BE49-F238E27FC236}">
                <a16:creationId xmlns:a16="http://schemas.microsoft.com/office/drawing/2014/main" id="{9E9A0C7A-6108-4BB8-BF9C-A804BC235E04}"/>
              </a:ext>
            </a:extLst>
          </p:cNvPr>
          <p:cNvSpPr/>
          <p:nvPr/>
        </p:nvSpPr>
        <p:spPr>
          <a:xfrm>
            <a:off x="204965" y="194699"/>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s-ES_tradnl" sz="2400" kern="0" dirty="0">
                <a:solidFill>
                  <a:schemeClr val="bg1"/>
                </a:solidFill>
                <a:latin typeface="Impact" panose="020B0806030902050204" pitchFamily="34" charset="0"/>
              </a:rPr>
              <a:t>10. ANÁLISIS E INTERPRETACIÓN DE RESULTADOS</a:t>
            </a:r>
            <a:endParaRPr lang="es-EC" sz="2400" kern="0" dirty="0">
              <a:solidFill>
                <a:schemeClr val="bg1"/>
              </a:solidFill>
              <a:latin typeface="Impact" panose="020B0806030902050204" pitchFamily="34" charset="0"/>
            </a:endParaRPr>
          </a:p>
        </p:txBody>
      </p:sp>
      <p:pic>
        <p:nvPicPr>
          <p:cNvPr id="5" name="Picture 4">
            <a:extLst>
              <a:ext uri="{FF2B5EF4-FFF2-40B4-BE49-F238E27FC236}">
                <a16:creationId xmlns:a16="http://schemas.microsoft.com/office/drawing/2014/main" id="{62D27CE3-9FBA-47A3-AAF1-0FA7332DA7DF}"/>
              </a:ext>
            </a:extLst>
          </p:cNvPr>
          <p:cNvPicPr>
            <a:picLocks noChangeAspect="1"/>
          </p:cNvPicPr>
          <p:nvPr/>
        </p:nvPicPr>
        <p:blipFill rotWithShape="1">
          <a:blip r:embed="rId2"/>
          <a:srcRect l="27758" t="20251" r="30993" b="45882"/>
          <a:stretch/>
        </p:blipFill>
        <p:spPr>
          <a:xfrm>
            <a:off x="1550895" y="2581834"/>
            <a:ext cx="5423645" cy="2774577"/>
          </a:xfrm>
          <a:prstGeom prst="rect">
            <a:avLst/>
          </a:prstGeom>
        </p:spPr>
      </p:pic>
      <p:pic>
        <p:nvPicPr>
          <p:cNvPr id="9" name="Picture 4" descr="Ver detalle de imagen relacionada">
            <a:extLst>
              <a:ext uri="{FF2B5EF4-FFF2-40B4-BE49-F238E27FC236}">
                <a16:creationId xmlns:a16="http://schemas.microsoft.com/office/drawing/2014/main" id="{DEC66556-80CC-4FF2-B7E6-C7781F109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163" y="1890198"/>
            <a:ext cx="1553603" cy="1553603"/>
          </a:xfrm>
          <a:prstGeom prst="rect">
            <a:avLst/>
          </a:prstGeom>
          <a:noFill/>
          <a:extLst>
            <a:ext uri="{909E8E84-426E-40DD-AFC4-6F175D3DCCD1}">
              <a14:hiddenFill xmlns:a14="http://schemas.microsoft.com/office/drawing/2010/main">
                <a:solidFill>
                  <a:srgbClr val="FFFFFF"/>
                </a:solidFill>
              </a14:hiddenFill>
            </a:ext>
          </a:extLst>
        </p:spPr>
      </p:pic>
      <p:pic>
        <p:nvPicPr>
          <p:cNvPr id="12" name="108 Imagen">
            <a:extLst>
              <a:ext uri="{FF2B5EF4-FFF2-40B4-BE49-F238E27FC236}">
                <a16:creationId xmlns:a16="http://schemas.microsoft.com/office/drawing/2014/main" id="{F3F200B3-5A1E-46C9-8759-87F9F8620597}"/>
              </a:ext>
            </a:extLst>
          </p:cNvPr>
          <p:cNvPicPr>
            <a:picLocks noChangeAspect="1"/>
          </p:cNvPicPr>
          <p:nvPr/>
        </p:nvPicPr>
        <p:blipFill>
          <a:blip r:embed="rId4" cstate="print">
            <a:duotone>
              <a:srgbClr val="9BBB59">
                <a:shade val="45000"/>
                <a:satMod val="135000"/>
              </a:srgbClr>
              <a:prstClr val="white"/>
            </a:duotone>
            <a:extLst>
              <a:ext uri="{28A0092B-C50C-407E-A947-70E740481C1C}">
                <a14:useLocalDpi xmlns:a14="http://schemas.microsoft.com/office/drawing/2010/main" val="0"/>
              </a:ext>
            </a:extLst>
          </a:blip>
          <a:stretch>
            <a:fillRect/>
          </a:stretch>
        </p:blipFill>
        <p:spPr>
          <a:xfrm>
            <a:off x="8099611" y="1429335"/>
            <a:ext cx="2485723" cy="2485719"/>
          </a:xfrm>
          <a:prstGeom prst="rect">
            <a:avLst/>
          </a:prstGeom>
          <a:effectLst>
            <a:glow rad="63500">
              <a:sysClr val="window" lastClr="FFFFFF">
                <a:alpha val="40000"/>
              </a:sysClr>
            </a:glow>
          </a:effectLst>
        </p:spPr>
      </p:pic>
      <p:graphicFrame>
        <p:nvGraphicFramePr>
          <p:cNvPr id="13" name="Table 12">
            <a:extLst>
              <a:ext uri="{FF2B5EF4-FFF2-40B4-BE49-F238E27FC236}">
                <a16:creationId xmlns:a16="http://schemas.microsoft.com/office/drawing/2014/main" id="{FB87931C-70BD-4DEC-A228-6252E995B569}"/>
              </a:ext>
            </a:extLst>
          </p:cNvPr>
          <p:cNvGraphicFramePr>
            <a:graphicFrameLocks noGrp="1"/>
          </p:cNvGraphicFramePr>
          <p:nvPr>
            <p:extLst>
              <p:ext uri="{D42A27DB-BD31-4B8C-83A1-F6EECF244321}">
                <p14:modId xmlns:p14="http://schemas.microsoft.com/office/powerpoint/2010/main" val="3936861857"/>
              </p:ext>
            </p:extLst>
          </p:nvPr>
        </p:nvGraphicFramePr>
        <p:xfrm>
          <a:off x="7521746" y="4415114"/>
          <a:ext cx="3572434" cy="1470880"/>
        </p:xfrm>
        <a:graphic>
          <a:graphicData uri="http://schemas.openxmlformats.org/drawingml/2006/table">
            <a:tbl>
              <a:tblPr>
                <a:tableStyleId>{5C22544A-7EE6-4342-B048-85BDC9FD1C3A}</a:tableStyleId>
              </a:tblPr>
              <a:tblGrid>
                <a:gridCol w="1061267">
                  <a:extLst>
                    <a:ext uri="{9D8B030D-6E8A-4147-A177-3AD203B41FA5}">
                      <a16:colId xmlns:a16="http://schemas.microsoft.com/office/drawing/2014/main" val="2595027705"/>
                    </a:ext>
                  </a:extLst>
                </a:gridCol>
                <a:gridCol w="1374415">
                  <a:extLst>
                    <a:ext uri="{9D8B030D-6E8A-4147-A177-3AD203B41FA5}">
                      <a16:colId xmlns:a16="http://schemas.microsoft.com/office/drawing/2014/main" val="1914840371"/>
                    </a:ext>
                  </a:extLst>
                </a:gridCol>
                <a:gridCol w="1136752">
                  <a:extLst>
                    <a:ext uri="{9D8B030D-6E8A-4147-A177-3AD203B41FA5}">
                      <a16:colId xmlns:a16="http://schemas.microsoft.com/office/drawing/2014/main" val="1033112120"/>
                    </a:ext>
                  </a:extLst>
                </a:gridCol>
              </a:tblGrid>
              <a:tr h="374170">
                <a:tc>
                  <a:txBody>
                    <a:bodyPr/>
                    <a:lstStyle/>
                    <a:p>
                      <a:pPr marL="0" marR="0" indent="0" algn="ctr">
                        <a:lnSpc>
                          <a:spcPct val="200000"/>
                        </a:lnSpc>
                        <a:spcBef>
                          <a:spcPts val="0"/>
                        </a:spcBef>
                        <a:spcAft>
                          <a:spcPts val="0"/>
                        </a:spcAft>
                      </a:pPr>
                      <a:r>
                        <a:rPr lang="es-ES" sz="1400" b="1" dirty="0">
                          <a:effectLst/>
                        </a:rPr>
                        <a:t>Respuestas</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marL="0" marR="0" indent="0" algn="ctr">
                        <a:lnSpc>
                          <a:spcPct val="200000"/>
                        </a:lnSpc>
                        <a:spcBef>
                          <a:spcPts val="0"/>
                        </a:spcBef>
                        <a:spcAft>
                          <a:spcPts val="0"/>
                        </a:spcAft>
                      </a:pPr>
                      <a:r>
                        <a:rPr lang="es-ES" sz="1400" b="1" dirty="0">
                          <a:effectLst/>
                        </a:rPr>
                        <a:t>Frecuencia (f)</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marL="0" marR="0" indent="0" algn="ctr">
                        <a:lnSpc>
                          <a:spcPct val="200000"/>
                        </a:lnSpc>
                        <a:spcBef>
                          <a:spcPts val="0"/>
                        </a:spcBef>
                        <a:spcAft>
                          <a:spcPts val="0"/>
                        </a:spcAft>
                      </a:pPr>
                      <a:r>
                        <a:rPr lang="es-ES" sz="1400" b="1" dirty="0">
                          <a:effectLst/>
                        </a:rPr>
                        <a:t>Porcentaje</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extLst>
                  <a:ext uri="{0D108BD9-81ED-4DB2-BD59-A6C34878D82A}">
                    <a16:rowId xmlns:a16="http://schemas.microsoft.com/office/drawing/2014/main" val="488468810"/>
                  </a:ext>
                </a:extLst>
              </a:tr>
              <a:tr h="360723">
                <a:tc>
                  <a:txBody>
                    <a:bodyPr/>
                    <a:lstStyle/>
                    <a:p>
                      <a:pPr marL="0" marR="0" indent="0">
                        <a:lnSpc>
                          <a:spcPct val="200000"/>
                        </a:lnSpc>
                        <a:spcBef>
                          <a:spcPts val="0"/>
                        </a:spcBef>
                        <a:spcAft>
                          <a:spcPts val="0"/>
                        </a:spcAft>
                      </a:pPr>
                      <a:r>
                        <a:rPr lang="es-ES" sz="1400" dirty="0">
                          <a:effectLst/>
                        </a:rPr>
                        <a:t>Sí</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a:lnSpc>
                          <a:spcPct val="200000"/>
                        </a:lnSpc>
                        <a:spcBef>
                          <a:spcPts val="0"/>
                        </a:spcBef>
                        <a:spcAft>
                          <a:spcPts val="0"/>
                        </a:spcAft>
                      </a:pPr>
                      <a:r>
                        <a:rPr lang="es-ES" sz="1400" dirty="0">
                          <a:effectLst/>
                        </a:rPr>
                        <a:t>4</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a:lnSpc>
                          <a:spcPct val="200000"/>
                        </a:lnSpc>
                        <a:spcBef>
                          <a:spcPts val="0"/>
                        </a:spcBef>
                        <a:spcAft>
                          <a:spcPts val="0"/>
                        </a:spcAft>
                      </a:pPr>
                      <a:r>
                        <a:rPr lang="es-ES" sz="1400" dirty="0">
                          <a:effectLst/>
                        </a:rPr>
                        <a:t>18.2%</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81177784"/>
                  </a:ext>
                </a:extLst>
              </a:tr>
              <a:tr h="360723">
                <a:tc>
                  <a:txBody>
                    <a:bodyPr/>
                    <a:lstStyle/>
                    <a:p>
                      <a:pPr marL="0" marR="0" indent="0">
                        <a:lnSpc>
                          <a:spcPct val="200000"/>
                        </a:lnSpc>
                        <a:spcBef>
                          <a:spcPts val="0"/>
                        </a:spcBef>
                        <a:spcAft>
                          <a:spcPts val="0"/>
                        </a:spcAft>
                      </a:pPr>
                      <a:r>
                        <a:rPr lang="es-ES" sz="1400" dirty="0">
                          <a:effectLst/>
                        </a:rPr>
                        <a:t>No</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tc>
                  <a:txBody>
                    <a:bodyPr/>
                    <a:lstStyle/>
                    <a:p>
                      <a:pPr marL="0" marR="0" indent="0" algn="r">
                        <a:lnSpc>
                          <a:spcPct val="200000"/>
                        </a:lnSpc>
                        <a:spcBef>
                          <a:spcPts val="0"/>
                        </a:spcBef>
                        <a:spcAft>
                          <a:spcPts val="0"/>
                        </a:spcAft>
                      </a:pPr>
                      <a:r>
                        <a:rPr lang="es-ES" sz="1400" dirty="0">
                          <a:effectLst/>
                        </a:rPr>
                        <a:t>18</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tc>
                  <a:txBody>
                    <a:bodyPr/>
                    <a:lstStyle/>
                    <a:p>
                      <a:pPr marL="0" marR="0" indent="0" algn="r">
                        <a:lnSpc>
                          <a:spcPct val="200000"/>
                        </a:lnSpc>
                        <a:spcBef>
                          <a:spcPts val="0"/>
                        </a:spcBef>
                        <a:spcAft>
                          <a:spcPts val="0"/>
                        </a:spcAft>
                      </a:pPr>
                      <a:r>
                        <a:rPr lang="es-ES" sz="1400" dirty="0">
                          <a:effectLst/>
                        </a:rPr>
                        <a:t>81.8%</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extLst>
                  <a:ext uri="{0D108BD9-81ED-4DB2-BD59-A6C34878D82A}">
                    <a16:rowId xmlns:a16="http://schemas.microsoft.com/office/drawing/2014/main" val="2869437412"/>
                  </a:ext>
                </a:extLst>
              </a:tr>
              <a:tr h="360723">
                <a:tc>
                  <a:txBody>
                    <a:bodyPr/>
                    <a:lstStyle/>
                    <a:p>
                      <a:pPr marL="0" marR="0" indent="0">
                        <a:lnSpc>
                          <a:spcPct val="200000"/>
                        </a:lnSpc>
                        <a:spcBef>
                          <a:spcPts val="0"/>
                        </a:spcBef>
                        <a:spcAft>
                          <a:spcPts val="0"/>
                        </a:spcAft>
                      </a:pPr>
                      <a:r>
                        <a:rPr lang="es-ES" sz="1400" dirty="0">
                          <a:effectLst/>
                        </a:rPr>
                        <a:t>Total</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tc>
                  <a:txBody>
                    <a:bodyPr/>
                    <a:lstStyle/>
                    <a:p>
                      <a:pPr marL="0" marR="0" indent="0" algn="r">
                        <a:lnSpc>
                          <a:spcPct val="200000"/>
                        </a:lnSpc>
                        <a:spcBef>
                          <a:spcPts val="0"/>
                        </a:spcBef>
                        <a:spcAft>
                          <a:spcPts val="0"/>
                        </a:spcAft>
                      </a:pPr>
                      <a:r>
                        <a:rPr lang="es-ES" sz="1400" dirty="0">
                          <a:effectLst/>
                        </a:rPr>
                        <a:t>22</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tc>
                  <a:txBody>
                    <a:bodyPr/>
                    <a:lstStyle/>
                    <a:p>
                      <a:pPr marL="0" marR="0" indent="0" algn="r">
                        <a:lnSpc>
                          <a:spcPct val="200000"/>
                        </a:lnSpc>
                        <a:spcBef>
                          <a:spcPts val="0"/>
                        </a:spcBef>
                        <a:spcAft>
                          <a:spcPts val="0"/>
                        </a:spcAft>
                      </a:pPr>
                      <a:r>
                        <a:rPr lang="es-ES" sz="1400" dirty="0">
                          <a:effectLst/>
                        </a:rPr>
                        <a:t>100%</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extLst>
                  <a:ext uri="{0D108BD9-81ED-4DB2-BD59-A6C34878D82A}">
                    <a16:rowId xmlns:a16="http://schemas.microsoft.com/office/drawing/2014/main" val="3967228473"/>
                  </a:ext>
                </a:extLst>
              </a:tr>
            </a:tbl>
          </a:graphicData>
        </a:graphic>
      </p:graphicFrame>
    </p:spTree>
    <p:extLst>
      <p:ext uri="{BB962C8B-B14F-4D97-AF65-F5344CB8AC3E}">
        <p14:creationId xmlns:p14="http://schemas.microsoft.com/office/powerpoint/2010/main" val="39746051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ACA2FDA-96B5-4224-937D-E8463D276442}"/>
              </a:ext>
            </a:extLst>
          </p:cNvPr>
          <p:cNvSpPr>
            <a:spLocks noChangeArrowheads="1"/>
          </p:cNvSpPr>
          <p:nvPr/>
        </p:nvSpPr>
        <p:spPr bwMode="auto">
          <a:xfrm>
            <a:off x="1550896" y="1429335"/>
            <a:ext cx="755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tabLst>
                <a:tab pos="3408363" algn="l"/>
              </a:tabLst>
              <a:defRPr>
                <a:solidFill>
                  <a:schemeClr val="tx1"/>
                </a:solidFill>
                <a:latin typeface="Calibri" panose="020F0502020204030204" pitchFamily="34" charset="0"/>
              </a:defRPr>
            </a:lvl1pPr>
            <a:lvl2pPr>
              <a:tabLst>
                <a:tab pos="3408363" algn="l"/>
              </a:tabLst>
              <a:defRPr>
                <a:solidFill>
                  <a:schemeClr val="tx1"/>
                </a:solidFill>
                <a:latin typeface="Calibri" panose="020F0502020204030204" pitchFamily="34" charset="0"/>
              </a:defRPr>
            </a:lvl2pPr>
            <a:lvl3pPr>
              <a:tabLst>
                <a:tab pos="3408363" algn="l"/>
              </a:tabLst>
              <a:defRPr>
                <a:solidFill>
                  <a:schemeClr val="tx1"/>
                </a:solidFill>
                <a:latin typeface="Calibri" panose="020F0502020204030204" pitchFamily="34" charset="0"/>
              </a:defRPr>
            </a:lvl3pPr>
            <a:lvl4pPr>
              <a:tabLst>
                <a:tab pos="3408363" algn="l"/>
              </a:tabLst>
              <a:defRPr>
                <a:solidFill>
                  <a:schemeClr val="tx1"/>
                </a:solidFill>
                <a:latin typeface="Calibri" panose="020F0502020204030204" pitchFamily="34" charset="0"/>
              </a:defRPr>
            </a:lvl4pPr>
            <a:lvl5pPr>
              <a:tabLst>
                <a:tab pos="3408363" algn="l"/>
              </a:tabLst>
              <a:defRPr>
                <a:solidFill>
                  <a:schemeClr val="tx1"/>
                </a:solidFill>
                <a:latin typeface="Calibri" panose="020F0502020204030204" pitchFamily="34" charset="0"/>
              </a:defRPr>
            </a:lvl5pPr>
            <a:lvl6pPr eaLnBrk="0" fontAlgn="base" hangingPunct="0">
              <a:spcBef>
                <a:spcPct val="0"/>
              </a:spcBef>
              <a:spcAft>
                <a:spcPct val="0"/>
              </a:spcAft>
              <a:tabLst>
                <a:tab pos="3408363" algn="l"/>
              </a:tabLst>
              <a:defRPr>
                <a:solidFill>
                  <a:schemeClr val="tx1"/>
                </a:solidFill>
                <a:latin typeface="Calibri" panose="020F0502020204030204" pitchFamily="34" charset="0"/>
              </a:defRPr>
            </a:lvl6pPr>
            <a:lvl7pPr eaLnBrk="0" fontAlgn="base" hangingPunct="0">
              <a:spcBef>
                <a:spcPct val="0"/>
              </a:spcBef>
              <a:spcAft>
                <a:spcPct val="0"/>
              </a:spcAft>
              <a:tabLst>
                <a:tab pos="3408363" algn="l"/>
              </a:tabLst>
              <a:defRPr>
                <a:solidFill>
                  <a:schemeClr val="tx1"/>
                </a:solidFill>
                <a:latin typeface="Calibri" panose="020F0502020204030204" pitchFamily="34" charset="0"/>
              </a:defRPr>
            </a:lvl7pPr>
            <a:lvl8pPr eaLnBrk="0" fontAlgn="base" hangingPunct="0">
              <a:spcBef>
                <a:spcPct val="0"/>
              </a:spcBef>
              <a:spcAft>
                <a:spcPct val="0"/>
              </a:spcAft>
              <a:tabLst>
                <a:tab pos="3408363" algn="l"/>
              </a:tabLst>
              <a:defRPr>
                <a:solidFill>
                  <a:schemeClr val="tx1"/>
                </a:solidFill>
                <a:latin typeface="Calibri" panose="020F0502020204030204" pitchFamily="34" charset="0"/>
              </a:defRPr>
            </a:lvl8pPr>
            <a:lvl9pPr eaLnBrk="0" fontAlgn="base" hangingPunct="0">
              <a:spcBef>
                <a:spcPct val="0"/>
              </a:spcBef>
              <a:spcAft>
                <a:spcPct val="0"/>
              </a:spcAft>
              <a:tabLst>
                <a:tab pos="3408363" algn="l"/>
              </a:tabLst>
              <a:defRPr>
                <a:solidFill>
                  <a:schemeClr val="tx1"/>
                </a:solidFill>
                <a:latin typeface="Calibri" panose="020F0502020204030204" pitchFamily="34" charset="0"/>
              </a:defRPr>
            </a:lvl9pPr>
          </a:lstStyle>
          <a:p>
            <a:r>
              <a:rPr lang="es-ES" b="1" dirty="0"/>
              <a:t>Pregunta 3</a:t>
            </a:r>
          </a:p>
        </p:txBody>
      </p:sp>
      <p:sp>
        <p:nvSpPr>
          <p:cNvPr id="10" name="Rectángulo 12">
            <a:extLst>
              <a:ext uri="{FF2B5EF4-FFF2-40B4-BE49-F238E27FC236}">
                <a16:creationId xmlns:a16="http://schemas.microsoft.com/office/drawing/2014/main" id="{8DFC9077-7A7B-473C-B84D-025992BC8589}"/>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1" name="Rectángulo: esquinas redondeadas 1">
            <a:extLst>
              <a:ext uri="{FF2B5EF4-FFF2-40B4-BE49-F238E27FC236}">
                <a16:creationId xmlns:a16="http://schemas.microsoft.com/office/drawing/2014/main" id="{9E9A0C7A-6108-4BB8-BF9C-A804BC235E04}"/>
              </a:ext>
            </a:extLst>
          </p:cNvPr>
          <p:cNvSpPr/>
          <p:nvPr/>
        </p:nvSpPr>
        <p:spPr>
          <a:xfrm>
            <a:off x="204965" y="194699"/>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s-ES_tradnl" sz="2400" kern="0" dirty="0">
                <a:solidFill>
                  <a:schemeClr val="bg1"/>
                </a:solidFill>
                <a:latin typeface="Impact" panose="020B0806030902050204" pitchFamily="34" charset="0"/>
              </a:rPr>
              <a:t>10. ANÁLISIS E INTERPRETACIÓN DE RESULTADOS</a:t>
            </a:r>
            <a:endParaRPr lang="es-EC" sz="2400" kern="0" dirty="0">
              <a:solidFill>
                <a:schemeClr val="bg1"/>
              </a:solidFill>
              <a:latin typeface="Impact" panose="020B0806030902050204" pitchFamily="34" charset="0"/>
            </a:endParaRPr>
          </a:p>
        </p:txBody>
      </p:sp>
      <p:pic>
        <p:nvPicPr>
          <p:cNvPr id="7" name="Picture 6">
            <a:extLst>
              <a:ext uri="{FF2B5EF4-FFF2-40B4-BE49-F238E27FC236}">
                <a16:creationId xmlns:a16="http://schemas.microsoft.com/office/drawing/2014/main" id="{6D31216D-E21D-4427-B702-E415570B7F09}"/>
              </a:ext>
            </a:extLst>
          </p:cNvPr>
          <p:cNvPicPr>
            <a:picLocks noChangeAspect="1"/>
          </p:cNvPicPr>
          <p:nvPr/>
        </p:nvPicPr>
        <p:blipFill rotWithShape="1">
          <a:blip r:embed="rId2"/>
          <a:srcRect l="27573" t="56666" r="29191" b="10458"/>
          <a:stretch/>
        </p:blipFill>
        <p:spPr>
          <a:xfrm>
            <a:off x="1246094" y="2484797"/>
            <a:ext cx="6082553" cy="2859741"/>
          </a:xfrm>
          <a:prstGeom prst="rect">
            <a:avLst/>
          </a:prstGeom>
        </p:spPr>
      </p:pic>
      <p:graphicFrame>
        <p:nvGraphicFramePr>
          <p:cNvPr id="9" name="Table 8">
            <a:extLst>
              <a:ext uri="{FF2B5EF4-FFF2-40B4-BE49-F238E27FC236}">
                <a16:creationId xmlns:a16="http://schemas.microsoft.com/office/drawing/2014/main" id="{B065C75F-559C-42CD-97ED-8DE4DEA57CA5}"/>
              </a:ext>
            </a:extLst>
          </p:cNvPr>
          <p:cNvGraphicFramePr>
            <a:graphicFrameLocks noGrp="1"/>
          </p:cNvGraphicFramePr>
          <p:nvPr>
            <p:extLst>
              <p:ext uri="{D42A27DB-BD31-4B8C-83A1-F6EECF244321}">
                <p14:modId xmlns:p14="http://schemas.microsoft.com/office/powerpoint/2010/main" val="3337415170"/>
              </p:ext>
            </p:extLst>
          </p:nvPr>
        </p:nvGraphicFramePr>
        <p:xfrm>
          <a:off x="7433346" y="4609098"/>
          <a:ext cx="3572434" cy="1470880"/>
        </p:xfrm>
        <a:graphic>
          <a:graphicData uri="http://schemas.openxmlformats.org/drawingml/2006/table">
            <a:tbl>
              <a:tblPr>
                <a:tableStyleId>{5C22544A-7EE6-4342-B048-85BDC9FD1C3A}</a:tableStyleId>
              </a:tblPr>
              <a:tblGrid>
                <a:gridCol w="1061267">
                  <a:extLst>
                    <a:ext uri="{9D8B030D-6E8A-4147-A177-3AD203B41FA5}">
                      <a16:colId xmlns:a16="http://schemas.microsoft.com/office/drawing/2014/main" val="2595027705"/>
                    </a:ext>
                  </a:extLst>
                </a:gridCol>
                <a:gridCol w="1374415">
                  <a:extLst>
                    <a:ext uri="{9D8B030D-6E8A-4147-A177-3AD203B41FA5}">
                      <a16:colId xmlns:a16="http://schemas.microsoft.com/office/drawing/2014/main" val="1914840371"/>
                    </a:ext>
                  </a:extLst>
                </a:gridCol>
                <a:gridCol w="1136752">
                  <a:extLst>
                    <a:ext uri="{9D8B030D-6E8A-4147-A177-3AD203B41FA5}">
                      <a16:colId xmlns:a16="http://schemas.microsoft.com/office/drawing/2014/main" val="1033112120"/>
                    </a:ext>
                  </a:extLst>
                </a:gridCol>
              </a:tblGrid>
              <a:tr h="374170">
                <a:tc>
                  <a:txBody>
                    <a:bodyPr/>
                    <a:lstStyle/>
                    <a:p>
                      <a:pPr marL="0" marR="0" indent="0" algn="ctr">
                        <a:lnSpc>
                          <a:spcPct val="200000"/>
                        </a:lnSpc>
                        <a:spcBef>
                          <a:spcPts val="0"/>
                        </a:spcBef>
                        <a:spcAft>
                          <a:spcPts val="0"/>
                        </a:spcAft>
                      </a:pPr>
                      <a:r>
                        <a:rPr lang="es-ES" sz="1400" b="1" dirty="0">
                          <a:effectLst/>
                        </a:rPr>
                        <a:t>Respuestas</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marL="0" marR="0" indent="0" algn="ctr">
                        <a:lnSpc>
                          <a:spcPct val="200000"/>
                        </a:lnSpc>
                        <a:spcBef>
                          <a:spcPts val="0"/>
                        </a:spcBef>
                        <a:spcAft>
                          <a:spcPts val="0"/>
                        </a:spcAft>
                      </a:pPr>
                      <a:r>
                        <a:rPr lang="es-ES" sz="1400" b="1" dirty="0">
                          <a:effectLst/>
                        </a:rPr>
                        <a:t>Frecuencia (f)</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marL="0" marR="0" indent="0" algn="ctr">
                        <a:lnSpc>
                          <a:spcPct val="200000"/>
                        </a:lnSpc>
                        <a:spcBef>
                          <a:spcPts val="0"/>
                        </a:spcBef>
                        <a:spcAft>
                          <a:spcPts val="0"/>
                        </a:spcAft>
                      </a:pPr>
                      <a:r>
                        <a:rPr lang="es-ES" sz="1400" b="1" dirty="0">
                          <a:effectLst/>
                        </a:rPr>
                        <a:t>Porcentaje</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extLst>
                  <a:ext uri="{0D108BD9-81ED-4DB2-BD59-A6C34878D82A}">
                    <a16:rowId xmlns:a16="http://schemas.microsoft.com/office/drawing/2014/main" val="488468810"/>
                  </a:ext>
                </a:extLst>
              </a:tr>
              <a:tr h="360723">
                <a:tc>
                  <a:txBody>
                    <a:bodyPr/>
                    <a:lstStyle/>
                    <a:p>
                      <a:pPr marL="0" marR="0" indent="0">
                        <a:lnSpc>
                          <a:spcPct val="200000"/>
                        </a:lnSpc>
                        <a:spcBef>
                          <a:spcPts val="0"/>
                        </a:spcBef>
                        <a:spcAft>
                          <a:spcPts val="0"/>
                        </a:spcAft>
                      </a:pPr>
                      <a:r>
                        <a:rPr lang="es-ES" sz="1400" dirty="0">
                          <a:effectLst/>
                        </a:rPr>
                        <a:t>Sí</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a:lnSpc>
                          <a:spcPct val="200000"/>
                        </a:lnSpc>
                        <a:spcBef>
                          <a:spcPts val="0"/>
                        </a:spcBef>
                        <a:spcAft>
                          <a:spcPts val="0"/>
                        </a:spcAft>
                      </a:pPr>
                      <a:r>
                        <a:rPr lang="es-ES" sz="1400" dirty="0">
                          <a:effectLst/>
                        </a:rPr>
                        <a:t>2</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a:lnSpc>
                          <a:spcPct val="200000"/>
                        </a:lnSpc>
                        <a:spcBef>
                          <a:spcPts val="0"/>
                        </a:spcBef>
                        <a:spcAft>
                          <a:spcPts val="0"/>
                        </a:spcAft>
                      </a:pPr>
                      <a:r>
                        <a:rPr lang="es-ES" sz="1400" dirty="0">
                          <a:effectLst/>
                        </a:rPr>
                        <a:t>9.1%</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81177784"/>
                  </a:ext>
                </a:extLst>
              </a:tr>
              <a:tr h="360723">
                <a:tc>
                  <a:txBody>
                    <a:bodyPr/>
                    <a:lstStyle/>
                    <a:p>
                      <a:pPr marL="0" marR="0" indent="0">
                        <a:lnSpc>
                          <a:spcPct val="200000"/>
                        </a:lnSpc>
                        <a:spcBef>
                          <a:spcPts val="0"/>
                        </a:spcBef>
                        <a:spcAft>
                          <a:spcPts val="0"/>
                        </a:spcAft>
                      </a:pPr>
                      <a:r>
                        <a:rPr lang="es-ES" sz="1400" dirty="0">
                          <a:effectLst/>
                        </a:rPr>
                        <a:t>No</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tc>
                  <a:txBody>
                    <a:bodyPr/>
                    <a:lstStyle/>
                    <a:p>
                      <a:pPr marL="0" marR="0" indent="0" algn="r">
                        <a:lnSpc>
                          <a:spcPct val="200000"/>
                        </a:lnSpc>
                        <a:spcBef>
                          <a:spcPts val="0"/>
                        </a:spcBef>
                        <a:spcAft>
                          <a:spcPts val="0"/>
                        </a:spcAft>
                      </a:pPr>
                      <a:r>
                        <a:rPr lang="es-ES" sz="1400" dirty="0">
                          <a:effectLst/>
                        </a:rPr>
                        <a:t>20</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tc>
                  <a:txBody>
                    <a:bodyPr/>
                    <a:lstStyle/>
                    <a:p>
                      <a:pPr marL="0" marR="0" indent="0" algn="r">
                        <a:lnSpc>
                          <a:spcPct val="200000"/>
                        </a:lnSpc>
                        <a:spcBef>
                          <a:spcPts val="0"/>
                        </a:spcBef>
                        <a:spcAft>
                          <a:spcPts val="0"/>
                        </a:spcAft>
                      </a:pPr>
                      <a:r>
                        <a:rPr lang="es-ES" sz="1400" dirty="0">
                          <a:effectLst/>
                        </a:rPr>
                        <a:t>90.9%</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extLst>
                  <a:ext uri="{0D108BD9-81ED-4DB2-BD59-A6C34878D82A}">
                    <a16:rowId xmlns:a16="http://schemas.microsoft.com/office/drawing/2014/main" val="2869437412"/>
                  </a:ext>
                </a:extLst>
              </a:tr>
              <a:tr h="360723">
                <a:tc>
                  <a:txBody>
                    <a:bodyPr/>
                    <a:lstStyle/>
                    <a:p>
                      <a:pPr marL="0" marR="0" indent="0">
                        <a:lnSpc>
                          <a:spcPct val="200000"/>
                        </a:lnSpc>
                        <a:spcBef>
                          <a:spcPts val="0"/>
                        </a:spcBef>
                        <a:spcAft>
                          <a:spcPts val="0"/>
                        </a:spcAft>
                      </a:pPr>
                      <a:r>
                        <a:rPr lang="es-ES" sz="1400" dirty="0">
                          <a:effectLst/>
                        </a:rPr>
                        <a:t>Total</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tc>
                  <a:txBody>
                    <a:bodyPr/>
                    <a:lstStyle/>
                    <a:p>
                      <a:pPr marL="0" marR="0" indent="0" algn="r">
                        <a:lnSpc>
                          <a:spcPct val="200000"/>
                        </a:lnSpc>
                        <a:spcBef>
                          <a:spcPts val="0"/>
                        </a:spcBef>
                        <a:spcAft>
                          <a:spcPts val="0"/>
                        </a:spcAft>
                      </a:pPr>
                      <a:r>
                        <a:rPr lang="es-ES" sz="1400" dirty="0">
                          <a:effectLst/>
                        </a:rPr>
                        <a:t>22</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tc>
                  <a:txBody>
                    <a:bodyPr/>
                    <a:lstStyle/>
                    <a:p>
                      <a:pPr marL="0" marR="0" indent="0" algn="r">
                        <a:lnSpc>
                          <a:spcPct val="200000"/>
                        </a:lnSpc>
                        <a:spcBef>
                          <a:spcPts val="0"/>
                        </a:spcBef>
                        <a:spcAft>
                          <a:spcPts val="0"/>
                        </a:spcAft>
                      </a:pPr>
                      <a:r>
                        <a:rPr lang="es-ES" sz="1400" dirty="0">
                          <a:effectLst/>
                        </a:rPr>
                        <a:t>100%</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extLst>
                  <a:ext uri="{0D108BD9-81ED-4DB2-BD59-A6C34878D82A}">
                    <a16:rowId xmlns:a16="http://schemas.microsoft.com/office/drawing/2014/main" val="3967228473"/>
                  </a:ext>
                </a:extLst>
              </a:tr>
            </a:tbl>
          </a:graphicData>
        </a:graphic>
      </p:graphicFrame>
      <p:pic>
        <p:nvPicPr>
          <p:cNvPr id="2050" name="Picture 2" descr="Ver las imágenes de origen">
            <a:extLst>
              <a:ext uri="{FF2B5EF4-FFF2-40B4-BE49-F238E27FC236}">
                <a16:creationId xmlns:a16="http://schemas.microsoft.com/office/drawing/2014/main" id="{37B8143F-BB92-4456-8809-A520B6386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765" y="1900518"/>
            <a:ext cx="1815353" cy="1788458"/>
          </a:xfrm>
          <a:prstGeom prst="rect">
            <a:avLst/>
          </a:prstGeom>
          <a:noFill/>
          <a:extLst>
            <a:ext uri="{909E8E84-426E-40DD-AFC4-6F175D3DCCD1}">
              <a14:hiddenFill xmlns:a14="http://schemas.microsoft.com/office/drawing/2010/main">
                <a:solidFill>
                  <a:srgbClr val="FFFFFF"/>
                </a:solidFill>
              </a14:hiddenFill>
            </a:ext>
          </a:extLst>
        </p:spPr>
      </p:pic>
      <p:pic>
        <p:nvPicPr>
          <p:cNvPr id="8" name="102 Imagen">
            <a:extLst>
              <a:ext uri="{FF2B5EF4-FFF2-40B4-BE49-F238E27FC236}">
                <a16:creationId xmlns:a16="http://schemas.microsoft.com/office/drawing/2014/main" id="{961FD6AF-43D7-45C4-A53D-95E23EC4FAA7}"/>
              </a:ext>
            </a:extLst>
          </p:cNvPr>
          <p:cNvPicPr>
            <a:picLocks noChangeAspect="1"/>
          </p:cNvPicPr>
          <p:nvPr/>
        </p:nvPicPr>
        <p:blipFill>
          <a:blip r:embed="rId4"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436836">
            <a:off x="7782740" y="1348881"/>
            <a:ext cx="2873647" cy="2892655"/>
          </a:xfrm>
          <a:prstGeom prst="rect">
            <a:avLst/>
          </a:prstGeom>
          <a:effectLst>
            <a:glow rad="63500">
              <a:sysClr val="window" lastClr="FFFFFF">
                <a:alpha val="40000"/>
              </a:sysClr>
            </a:glow>
          </a:effectLst>
        </p:spPr>
      </p:pic>
    </p:spTree>
    <p:extLst>
      <p:ext uri="{BB962C8B-B14F-4D97-AF65-F5344CB8AC3E}">
        <p14:creationId xmlns:p14="http://schemas.microsoft.com/office/powerpoint/2010/main" val="25934333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g8NDQ8NDQ4QDRANDw0QDQ0ODRAMEA8QFBAVFRQQEhIXHCYeFxklGRQSHy8gIygpLC4sFh8xNTA2NSYrLCkBCQoKDgwOGg8PGiwkHyUqKSwqLC0pLC01NC0vLCksKSosLCwsKSwsNCwpLyksLSwpLC81KTIpLCwsLCkqLC8sKf/AABEIAOEA4QMBIgACEQEDEQH/xAAcAAEAAQUBAQAAAAAAAAAAAAAAAQIDBAUGBwj/xABFEAACAQIDBQYDBQQHBwUAAAAAAQIDEQQFEgYhMUFRBxMiYXGRMoGhFCNSYrFCcqLBFUODktHh8GNzgpOywvEkJTM0U//EABsBAQACAwEBAAAAAAAAAAAAAAAEBQIDBgEH/8QALxEBAAICAQIEBAUEAwAAAAAAAAECAxEEBSESMUFRYXGhsRORwdHhIkKB8BQjMv/aAAwDAQACEQMRAD8A9xAAAAAAAAAAAApnNRTbaSW9tuyS6tgVA5fNO0jLcM3F4jvpLjDDxdb+JeH6mhrdtOFT8GFxEl1lKnD6XZqnNjjzlPx9N5WSN1xz9vu9GB53R7acI348NiI+cXTn/wByNzl/ablley+0dy3yrwlS/i+H6iM2OfKTJ03lY43bHP5b+zqwWsPiYVYqdOcakXwnCSnF/NF02oMxrtIAA8AAAAAAixIAAACCQAFgAAAAAAAAAAANBtftXSyzDOrK0qs7qhSvvnLq/wAq5s8taKxuWzFitlvFKRuZTtVthh8rpaqr11JJ91Qi/HPzfSPmeLbR7Z4vMpPvqjhSv4cPTbjTS5XX7T82azM8zq4utPEV5upUqO8pP6JLkl0MUqc2e2TtHk77p/ScXEiLW739/b5AAIy5AABmZbm+Iwk9eGrVKMvySaT/AHo8H8z0nZbteUnGjmUVBuyWKpxtH+0hy9V7HlQNuPLanlKDyuBg5UayV7+/q+oKNaNSMZwkpxkk4yi1KMk+DTXEuHhGw23lTLaipVW6mEm/HDi6Tf8AWU/5x5+p7jhsTCrCNSnJThUipQnF3UotXTTLXFmjJHZwfP6fk4d9W7xPlP8AvqvAA3K4AAAAAAAAAAAAAAAAAAAAAa/PM5pYHDzxFZ+GC3RXxTk+EI+bPn/aXP6uYYmdes/KEV8MI8ox8l/nzOo7T9pXicW8PCX3WEbircJVuE5fL4fk+pwRVcnN47eGPKHe9G6fHHxRltH9dvpHpH+fUABFXoWa+MhT+KVvLizOwuQY/G+HAYSrX5Sqxjppx8u8laN/mV1+x7PEtTwalzajicPKXtrJOLjzaNypeb1amC34dNTPq039M0vzf3TIoYuFTdCV304P2NVm2z+LwUlHF4athm/h72nKCl+7LhL5Mw6cXfcbJ49ULH1fLvcxEw6ckxcFiJSVp73ynz9H19TJIl6TSdSv+PyK56+KqT0bsn2vdKqstry+7qtvDNv4KnF0/SW9rz9Tzgrp1HCSnFuMotSjJbmpJ3TXzPcd5pbcMeZxqcrFOO3+PhPpL6iBqNlc7WPwNDFbtU4WqpcqkfDNe6fujbl3E7jcPmV6TjtNLecToAB6wQyQAAAAAAAAAAAAAAAa3aHM/seDxGJ50qUpR858IL+80bI0G22z1TM8BUwlGusNKcoPvHB1E1F30tJq2+2/yMbb12bMXh/Er4/Lcb+T5zzDOUqji7zd25yT/avv9WU0cdTnwkk+j8LNpn3ZJm2CvL7P9qpr+swj7/d1dOymvY42pBxbjJOMo7pRknFp9GnwIE8eutOup1fJa3ijUx7OlM3JssnjMTRwtP4q04wT46VxlJ+iTfyORo4ucPhk0uj3r2Z7f2N7J4iH/ueLpqlrpuOEg01Nxla9ZxfwppWXVNvha+FeNM2+CTm6zSuK061bXb5vTsuy+nhqFPD0Y6adGEYQXklxfm+L9TKALRwszMzuVjGYKlXpypVqcKtOatOnUgpxkvOL3HifaJ2VRwF8bgU3hm/vaLbk8O29zi3vcL7t+9enD3MtYihGrCVOpFThOMozi96lFqzT+TMbV3DbhyzituHywrQRVQq6k/JlzanLJYLHYnCO7VCrKMW+LhxhJ+sXFnT7FdmWKx0FXqv7LQnZwnOOqpUXWEOnm7eVyvyUm/aPN13F5FOP/wBl51WYcyD2vCdk+WU1aoq1d85TrOH0hYtY7sjy6on3Mq+Hlyaqd7H5xnvfujD/AImRvjr/ABd67/PX87YPYpmLlSxWFb/+OdOrBeU04y+sF7npp5xsHshicqzOtGparRq4aWivBPS5RqQajKPGMrN7vZno5OwRMUiJcv1W2O/JtfHO4nU/TuAA3qwAAAAAAAAAAAAAAAAAAA1OdbK4LMFbGYWlX3WU5QSqL92orSXyZtgHsTMeTz/LuxXK8PjI4qKq1IQ8UcLWkqtJTvuk7q8kujbO/SJB5Eae2va3nIAD1iAFutWjTjKc2oxhFylJuyjFK7b+VwPLMy2Xp4/afE1KsVKhhoYSdWL4VKjox0U35brvyjbmehKuclszmSxEcTjVu+2YutUV+PdxtTpp+kYL3Nz9qNeOI1v3S+Va3iik/wBsRH7/AFbTvye/NV9qH2o2IjbRxNuZn0ailFNf6ZzixJtMnr6tcelmBswAAAAAAAAABAJAAAAAAAAAAAAAAAANRtDtPhstpd5iZ2bv3dKO+pUf5V083uPJmIjcs6UtktFaRuZbLEYiFKEqlSUYQgm5zk1GMUubbPGu0HtIeN1YTBtxw17VKnCVez4W5Q8ufPoaTa/bvE5pPTJ91h4u8MPFu3lKb/al9OhzVyvzcjxf018nX9O6RGGYyZu9vSPb95ei7A5hfBunffSqzv6StJP/AKvY6X7UeVbN5x9lr3k/u6iUanl0l8n9GzvftV96d78GiTx7+KmvZSdX484uRNvS3eP1bn7UFiTXZfjaOpqvq3206ZafU29TKI1I68LVv/s6jt7SX8yQqFCxJv8AZnxKpLl4Yr6t/wAjTrZyppv3kVK3Bxdve50+TYWNGhGCeprfN9Zvj/ryAzgAAAAAAAAAAAAAAAAAAAAAAAADUbUZ/DLsJUxM/E14aUOGuo/hj+rfkmeTMRG5Z0pbJaKVjcy1u2m21PLKeiNquJqL7qlfdFf/AKVOkfLn7teF5xm9XGVpVq1SVWUnvlLn0SXKK5JFeb5nUxFSdatNzqVpNzk/0XRcEl0NaVWXLOSfg73g8DHw6a87T5z+kfD7pBANKw2k3GSZzWhKFBRlXUpKNOnFOVS74KC5+hj5HkGIzCsqGFpuctzlLhCnH8U5cl/pXPcNjNgMPlUFPdWxMlaeIkrab8YU1+zH6vn0JODHeZ3HZS9V5fHpjnHkjxT6R+vwcNi8rr05OFSm4Sja6dt11finYyMszCrTT3302577HaY5wq1ZzaTvuXolZGtxGztKq7wfdyfTg/kWbiVeWbQqdk3xOmyuF3Od3vUVpvu5u9uv+ByuW7OuhUvKKceOtNtX80+B0VWs6CjOPBNKceTiwNyC3QrKcVKLumXAAAAAAAAAAAAAAAAAAAAAAAeOdrudurjIYSL8GFgnNdatRXftHT7s9ibtvZ8053mLxOLxGIf9dWqTX7rk9K9rETlW1XXu6DoOGLZ5yT/bH1n+NtbWld+hbDe8Fe66Z3Jc3Wyey1bNcSqFLwxjaVes1eNKF+PnJ8EufomaQ9/7LskWEyujJxtUxS7+q+b1fAvlDT7s3Ycfjt3VfUuZPGw7r5z2j928yDZ7D5dQWHw0NMVvlJ751Jc5zlzf/hGfXTcJW46ZW9bFwFpEa7Q4e1ptPitO5ebyzKz3suU818yrOsmgsTVVnvm3GzfCW+31NdPIJcU3H1bv7HrFt4Z7KPCRW8+vFxm7ppo0UMnknZzl72NvgcvpU4tSjr1K0nPxNrp5AbnI8y07m7xlx8vM6VO+85SljKVNWjCKt0SOhyqq50YyfPVb01OwGWAAAAAAAAAAAAAAAAAAAAA1u0mK7nAYurwdPDV5L1VN2+tj5ok7Le7W5s+lNpsqnjcDiMLTmqUq9PQpyTko71e6W/hdfM8SzjsQze7cKmGxK5RhVlRf92cUvqRc+KbzHsvel87Hxcdt/wDqZckpX4bySvHdnOcYa+vL8RZcZUYrEL3ptmnksTTmqco1YzbSVOdOSk30UWrtkeePK2p1Wk+cflLb0qTnKMFxnKMV6ydl+p9TYXDqlThTjuVOEIR9Iqy/Q8N2C7McyrV6GKxkI4SjTqUquiqn39RRkpaVTXw3ta8reh7wSePjmm9qbq3MpyJrFJ8tgBaxU3GnNrioSa9UmSVK5fNsSu/nPq9Kfokr/Qw3WXUrnFVI7+ZrquVNvdUml0uBkyqxREsVq8MPE+b5L1ZirLF+3OUvJuy+hVOsoWjHdbkgOgyvZqlWpwrVZ1JN3vBSUYXUmrblfl1Olp01FKMUkkkkluSS5Gv2d/8Aq0311v8AjZsgAAAAAAAAAIJAAAAAAAAAAAAWcTioUoOpVnGnCO+U5yUIr1bOY2526hlkVTppVMTUV4wk/DTjw1ztv48FzseLbQ7TYrHTviK0qnPTfTCPlGC3Ij5ORFJ1HeVxw+k5ORX8S0+Gv1n5Q9ex/bBllGbhGVbEW3OdGleHycmr/IzMm7R8sx1SNONXu6jfghiId02+kZO8b+V7nz2CNHJvtbW6Lx/DqJnfu+ryTzfsi2xni6c8DiZOdXDxUqNSTvKdG9nGT5uLcd/RroekE+lovG4cxyMFsGScdvQIauSQZNDkKlLu5Th+GUor0T3FicjKx7++q/vz/UwqjAxcXX0pt8Enc1FGpKpLU+HJGRm1T4Yfid36InBUt6XWyA9Hyqjow9KPSnC/q1d/VmWRCNkl0SRIAAAAAAAAAEEgBcpuLgVApuLgVApuRcCsFOojUB84bY5tLE5ji6km39/VhHyhCThFe0UaJu50PaFlLwWaYmElaNWpKvRfKUKknLd6Sco/I5ynUU7pcVvt1XkVd6TEzLvOPyaWpWseWo0kEA1JbseyaUlnWHUeDhiVP93uZPf81E+gDyrsb2UnSU8zrxce9h3eFjJWbg2nOrbo7JLyu+DR6lqLLj1mKd3GdVy1ycifD6RpXcFGoidVRTk+CV2b1W5THv76r/vJ/qYNZmTi53nKX4pSfu7mBXqIDT4mWqs/y2Rs8rp3q011nBfxI1kF4n5tm7yOF8RRS/HF/Jb/AOQHfklFybgVAp1C4FQKbi4FQIuLgSCLgC3qI1Fu5DYFzWNZZcilyAyO8I7wxnMplVAyu8I70wnXLcsUBgbZbI4fN6HdVr06kLuhiIJOdNvirftRe68fLqeMZr2O5tRm1RhTxUU/DUo14U35NxqOLT9/U9uqZjbr7GPPObcpexjNYlvx570jUT2eUZJ2P5pVaeKq0cJDnqksTU+UYO3vJHoORdluXYRxnVU8bUjZ3r2VO/VUo7n/AMWo2X9Nr8MvYqWb35S9jGMVY76bLc3PaPD4p06Hvh35o45k3yfsXY4tvkzYiNv3xr85xlqaiuMnv9F/nYtxxDMDMpOTvySsgNRjMQ+oyvBSqxrVpfBRp1LfmqaHZfLj7GPVjKctMVdtpL59Tpa8I4fBypL8Eor80pLe/wBQOMprxHS7Lw/9Qn+GE39LfzNBToPVwOgyOoqM3Kp4fA0t17u63WQHXaxrNdRzOMuTXrYyo1LgZGonWWVMnUBd1E3LWonUBduLlvUTqAruCjUSBRYhorsRpAttEOJd0kaQLLgUuBfcSNIGO6ZS6K6GU4lLgBiuguhQ8Oui9jM0EOkBhPDrovYpdFdDOdIpdEDC7tFLSM50Cj7KBrq8/C0movk3wML+l4R8M7KXqmn6M3VTL4y4q5r8RsphqnxU16puL+gFiOdQirRUV6WRr84zHXTTgnKUX8Md7afHd7Ge9h8NydVelaX8y9htkqFN3jrb6ym5AcnTzGae+jV/5cmZCzrrSqr+yn/gdjHJ4Lgi5HLUgORpZ5yVOr6d1P8AwOny/FPu4qXG2/y33sZawJUsJ5AQqxUqpUsMSqABTKlIjuiruwCkVaiNBOgCdQGkAXrCxULAU2FiqwsBRYWKibAUaSNJXYWAo0jSV2FgLekaS5YWAt6BoLlhYC1oGgu2FgLWgnQXLCwFvSNJcsLAUaBpLlhYCjSNJXYAUaRoK7ACjSTpKrCwFOkFVgBJAAAAAAABJAAAAAAAAAAAAAGAABIAAAAAAAAAAAAAAB//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CuadroTexto 42">
            <a:extLst>
              <a:ext uri="{FF2B5EF4-FFF2-40B4-BE49-F238E27FC236}">
                <a16:creationId xmlns:a16="http://schemas.microsoft.com/office/drawing/2014/main" id="{AB593109-31F0-417B-80FE-9D5576D2A333}"/>
              </a:ext>
            </a:extLst>
          </p:cNvPr>
          <p:cNvSpPr txBox="1"/>
          <p:nvPr/>
        </p:nvSpPr>
        <p:spPr>
          <a:xfrm>
            <a:off x="2453364" y="1072585"/>
            <a:ext cx="5852684" cy="5464701"/>
          </a:xfrm>
          <a:prstGeom prst="rect">
            <a:avLst/>
          </a:prstGeom>
          <a:noFill/>
          <a:ln w="38100">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189" indent="-457189">
              <a:lnSpc>
                <a:spcPct val="130000"/>
              </a:lnSpc>
              <a:buAutoNum type="arabicPeriod"/>
            </a:pPr>
            <a:r>
              <a:rPr lang="es-EC" b="1" dirty="0">
                <a:solidFill>
                  <a:schemeClr val="tx1"/>
                </a:solidFill>
                <a:cs typeface="Arial" panose="020B0604020202020204" pitchFamily="34" charset="0"/>
              </a:rPr>
              <a:t>PLANTEAMIENTO DEL PROBLEMA</a:t>
            </a:r>
          </a:p>
          <a:p>
            <a:pPr marL="457189" indent="-457189">
              <a:lnSpc>
                <a:spcPct val="130000"/>
              </a:lnSpc>
              <a:buAutoNum type="arabicPeriod"/>
            </a:pPr>
            <a:r>
              <a:rPr lang="es-EC" b="1" dirty="0">
                <a:solidFill>
                  <a:schemeClr val="tx1"/>
                </a:solidFill>
                <a:cs typeface="Arial" panose="020B0604020202020204" pitchFamily="34" charset="0"/>
              </a:rPr>
              <a:t>FORMULACIÓN DEL PROBLEMA</a:t>
            </a:r>
            <a:endParaRPr lang="es-EC" dirty="0">
              <a:solidFill>
                <a:schemeClr val="tx1"/>
              </a:solidFill>
              <a:cs typeface="Arial" panose="020B0604020202020204" pitchFamily="34" charset="0"/>
            </a:endParaRPr>
          </a:p>
          <a:p>
            <a:pPr marL="457189" indent="-457189">
              <a:lnSpc>
                <a:spcPct val="130000"/>
              </a:lnSpc>
              <a:buAutoNum type="arabicPeriod"/>
            </a:pPr>
            <a:r>
              <a:rPr lang="es-EC" b="1" dirty="0">
                <a:solidFill>
                  <a:schemeClr val="tx1"/>
                </a:solidFill>
                <a:cs typeface="Arial" panose="020B0604020202020204" pitchFamily="34" charset="0"/>
              </a:rPr>
              <a:t>JUSTIFICACIÓN E IMPORTANCIA DE LA INVESTIGACIÓN</a:t>
            </a:r>
            <a:endParaRPr lang="es-EC" dirty="0">
              <a:solidFill>
                <a:schemeClr val="tx1"/>
              </a:solidFill>
              <a:cs typeface="Arial" panose="020B0604020202020204" pitchFamily="34" charset="0"/>
            </a:endParaRPr>
          </a:p>
          <a:p>
            <a:pPr marL="457189" indent="-457189">
              <a:lnSpc>
                <a:spcPct val="130000"/>
              </a:lnSpc>
              <a:buFontTx/>
              <a:buAutoNum type="arabicPeriod"/>
            </a:pPr>
            <a:r>
              <a:rPr lang="es-EC" b="1" dirty="0">
                <a:solidFill>
                  <a:schemeClr val="tx1"/>
                </a:solidFill>
                <a:cs typeface="Arial" panose="020B0604020202020204" pitchFamily="34" charset="0"/>
              </a:rPr>
              <a:t>OBJETIVO GENERAL Y OBJETIVOS ESPECÍFICOS</a:t>
            </a:r>
          </a:p>
          <a:p>
            <a:pPr marL="457189" indent="-457189">
              <a:lnSpc>
                <a:spcPct val="130000"/>
              </a:lnSpc>
              <a:buAutoNum type="arabicPeriod"/>
            </a:pPr>
            <a:r>
              <a:rPr lang="es-EC" b="1" dirty="0">
                <a:solidFill>
                  <a:schemeClr val="tx1"/>
                </a:solidFill>
                <a:cs typeface="Arial" panose="020B0604020202020204" pitchFamily="34" charset="0"/>
              </a:rPr>
              <a:t>FUNDAMENTACIÓN TEÓRICA Y LEGAL</a:t>
            </a:r>
          </a:p>
          <a:p>
            <a:pPr marL="457189" indent="-457189">
              <a:lnSpc>
                <a:spcPct val="130000"/>
              </a:lnSpc>
              <a:buFontTx/>
              <a:buAutoNum type="arabicPeriod"/>
            </a:pPr>
            <a:r>
              <a:rPr lang="es-EC" b="1" dirty="0">
                <a:solidFill>
                  <a:schemeClr val="tx1"/>
                </a:solidFill>
                <a:cs typeface="Arial" panose="020B0604020202020204" pitchFamily="34" charset="0"/>
              </a:rPr>
              <a:t>HIPÓTESIS</a:t>
            </a:r>
            <a:endParaRPr lang="es-EC" dirty="0">
              <a:solidFill>
                <a:schemeClr val="tx1"/>
              </a:solidFill>
              <a:cs typeface="Arial" panose="020B0604020202020204" pitchFamily="34" charset="0"/>
            </a:endParaRPr>
          </a:p>
          <a:p>
            <a:pPr marL="457189" indent="-457189">
              <a:lnSpc>
                <a:spcPct val="130000"/>
              </a:lnSpc>
              <a:buAutoNum type="arabicPeriod"/>
            </a:pPr>
            <a:r>
              <a:rPr lang="es-EC" b="1" dirty="0">
                <a:solidFill>
                  <a:schemeClr val="tx1"/>
                </a:solidFill>
                <a:cs typeface="Arial" panose="020B0604020202020204" pitchFamily="34" charset="0"/>
              </a:rPr>
              <a:t>MODALIDAD DE LA INVESTIGACIÓN</a:t>
            </a:r>
          </a:p>
          <a:p>
            <a:pPr marL="457189" indent="-457189">
              <a:lnSpc>
                <a:spcPct val="130000"/>
              </a:lnSpc>
              <a:buAutoNum type="arabicPeriod"/>
            </a:pPr>
            <a:r>
              <a:rPr lang="es-EC" b="1" dirty="0">
                <a:solidFill>
                  <a:schemeClr val="tx1"/>
                </a:solidFill>
                <a:cs typeface="Arial" panose="020B0604020202020204" pitchFamily="34" charset="0"/>
              </a:rPr>
              <a:t>POBLACIÓN Y MUESTRA</a:t>
            </a:r>
          </a:p>
          <a:p>
            <a:pPr marL="457189" indent="-457189">
              <a:lnSpc>
                <a:spcPct val="130000"/>
              </a:lnSpc>
              <a:buAutoNum type="arabicPeriod"/>
            </a:pPr>
            <a:r>
              <a:rPr lang="es-EC" b="1" dirty="0">
                <a:solidFill>
                  <a:schemeClr val="tx1"/>
                </a:solidFill>
                <a:cs typeface="Arial" panose="020B0604020202020204" pitchFamily="34" charset="0"/>
              </a:rPr>
              <a:t>RECOLECCIÓN DE LA INFORMACIÓN</a:t>
            </a:r>
          </a:p>
          <a:p>
            <a:pPr marL="457189" indent="-457189">
              <a:lnSpc>
                <a:spcPct val="130000"/>
              </a:lnSpc>
              <a:buAutoNum type="arabicPeriod"/>
            </a:pPr>
            <a:r>
              <a:rPr lang="es-EC" b="1" dirty="0">
                <a:solidFill>
                  <a:schemeClr val="tx1"/>
                </a:solidFill>
                <a:cs typeface="Arial" panose="020B0604020202020204" pitchFamily="34" charset="0"/>
              </a:rPr>
              <a:t>ANÁLISIS E INTERPRETACIÓN DE RESULTADOS</a:t>
            </a:r>
          </a:p>
          <a:p>
            <a:pPr marL="457189" indent="-457189">
              <a:lnSpc>
                <a:spcPct val="130000"/>
              </a:lnSpc>
              <a:buAutoNum type="arabicPeriod"/>
            </a:pPr>
            <a:r>
              <a:rPr lang="es-EC" b="1" dirty="0">
                <a:solidFill>
                  <a:schemeClr val="tx1"/>
                </a:solidFill>
                <a:cs typeface="Arial" panose="020B0604020202020204" pitchFamily="34" charset="0"/>
              </a:rPr>
              <a:t>PROPUESTA DE MEJORA</a:t>
            </a:r>
          </a:p>
          <a:p>
            <a:pPr marL="457189" indent="-457189">
              <a:lnSpc>
                <a:spcPct val="130000"/>
              </a:lnSpc>
              <a:buAutoNum type="arabicPeriod"/>
            </a:pPr>
            <a:r>
              <a:rPr lang="es-EC" b="1" dirty="0">
                <a:solidFill>
                  <a:schemeClr val="tx1"/>
                </a:solidFill>
                <a:cs typeface="Arial" panose="020B0604020202020204" pitchFamily="34" charset="0"/>
              </a:rPr>
              <a:t>VARIABLES DEL MODELO</a:t>
            </a:r>
          </a:p>
          <a:p>
            <a:pPr marL="457189" indent="-457189">
              <a:lnSpc>
                <a:spcPct val="130000"/>
              </a:lnSpc>
              <a:buAutoNum type="arabicPeriod"/>
            </a:pPr>
            <a:r>
              <a:rPr lang="es-EC" b="1" dirty="0">
                <a:solidFill>
                  <a:schemeClr val="tx1"/>
                </a:solidFill>
                <a:cs typeface="Arial" panose="020B0604020202020204" pitchFamily="34" charset="0"/>
              </a:rPr>
              <a:t>VALIDACIÓN DE LA PROPUESTA</a:t>
            </a:r>
          </a:p>
          <a:p>
            <a:pPr marL="457189" indent="-457189">
              <a:lnSpc>
                <a:spcPct val="130000"/>
              </a:lnSpc>
              <a:buAutoNum type="arabicPeriod"/>
            </a:pPr>
            <a:r>
              <a:rPr lang="es-EC" b="1" dirty="0">
                <a:solidFill>
                  <a:schemeClr val="tx1"/>
                </a:solidFill>
                <a:cs typeface="Arial" panose="020B0604020202020204" pitchFamily="34" charset="0"/>
              </a:rPr>
              <a:t>CONCLUSIONES</a:t>
            </a:r>
          </a:p>
          <a:p>
            <a:pPr marL="457189" indent="-457189">
              <a:lnSpc>
                <a:spcPct val="130000"/>
              </a:lnSpc>
              <a:buAutoNum type="arabicPeriod"/>
            </a:pPr>
            <a:r>
              <a:rPr lang="es-EC" b="1" dirty="0">
                <a:solidFill>
                  <a:schemeClr val="tx1"/>
                </a:solidFill>
                <a:cs typeface="Arial" panose="020B0604020202020204" pitchFamily="34" charset="0"/>
              </a:rPr>
              <a:t>RECOMENDACIONES</a:t>
            </a:r>
            <a:endParaRPr lang="es-EC" dirty="0">
              <a:solidFill>
                <a:schemeClr val="tx1"/>
              </a:solidFill>
              <a:cs typeface="Arial" panose="020B0604020202020204" pitchFamily="34" charset="0"/>
            </a:endParaRPr>
          </a:p>
        </p:txBody>
      </p:sp>
      <p:sp>
        <p:nvSpPr>
          <p:cNvPr id="12" name="Rectángulo 73">
            <a:extLst>
              <a:ext uri="{FF2B5EF4-FFF2-40B4-BE49-F238E27FC236}">
                <a16:creationId xmlns:a16="http://schemas.microsoft.com/office/drawing/2014/main" id="{E4984CCC-DABE-4611-BDCA-C77C85E2CEE7}"/>
              </a:ext>
            </a:extLst>
          </p:cNvPr>
          <p:cNvSpPr/>
          <p:nvPr/>
        </p:nvSpPr>
        <p:spPr>
          <a:xfrm>
            <a:off x="0" y="160338"/>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1" name="Rectángulo: esquinas redondeadas 1">
            <a:extLst>
              <a:ext uri="{FF2B5EF4-FFF2-40B4-BE49-F238E27FC236}">
                <a16:creationId xmlns:a16="http://schemas.microsoft.com/office/drawing/2014/main" id="{9CE82C1B-12F5-499A-BDA3-4699CBEFBAFF}"/>
              </a:ext>
            </a:extLst>
          </p:cNvPr>
          <p:cNvSpPr/>
          <p:nvPr/>
        </p:nvSpPr>
        <p:spPr>
          <a:xfrm>
            <a:off x="455336" y="284555"/>
            <a:ext cx="4082374"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s-ES_tradnl" sz="2400" kern="0" dirty="0">
                <a:solidFill>
                  <a:schemeClr val="bg1"/>
                </a:solidFill>
                <a:latin typeface="Impact" panose="020B0806030902050204" pitchFamily="34" charset="0"/>
              </a:rPr>
              <a:t>SUMARIO</a:t>
            </a:r>
            <a:endParaRPr lang="es-EC" sz="2400" kern="0" dirty="0">
              <a:solidFill>
                <a:schemeClr val="bg1"/>
              </a:solidFill>
              <a:latin typeface="Impact" panose="020B0806030902050204" pitchFamily="34" charset="0"/>
            </a:endParaRPr>
          </a:p>
        </p:txBody>
      </p:sp>
      <p:pic>
        <p:nvPicPr>
          <p:cNvPr id="6" name="Picture 5">
            <a:extLst>
              <a:ext uri="{FF2B5EF4-FFF2-40B4-BE49-F238E27FC236}">
                <a16:creationId xmlns:a16="http://schemas.microsoft.com/office/drawing/2014/main" id="{16544E9D-9185-4FCB-8CB8-B4957F34CEEB}"/>
              </a:ext>
            </a:extLst>
          </p:cNvPr>
          <p:cNvPicPr/>
          <p:nvPr/>
        </p:nvPicPr>
        <p:blipFill>
          <a:blip r:embed="rId2"/>
          <a:stretch/>
        </p:blipFill>
        <p:spPr>
          <a:xfrm>
            <a:off x="9451863" y="3499768"/>
            <a:ext cx="1254429" cy="1375500"/>
          </a:xfrm>
          <a:prstGeom prst="rect">
            <a:avLst/>
          </a:prstGeom>
          <a:ln>
            <a:noFill/>
          </a:ln>
        </p:spPr>
      </p:pic>
      <p:pic>
        <p:nvPicPr>
          <p:cNvPr id="7" name="108 Imagen">
            <a:extLst>
              <a:ext uri="{FF2B5EF4-FFF2-40B4-BE49-F238E27FC236}">
                <a16:creationId xmlns:a16="http://schemas.microsoft.com/office/drawing/2014/main" id="{682BAD43-627D-4B3C-9B47-DFA2E92F9A35}"/>
              </a:ext>
            </a:extLst>
          </p:cNvPr>
          <p:cNvPicPr>
            <a:picLocks noChangeAspect="1"/>
          </p:cNvPicPr>
          <p:nvPr/>
        </p:nvPicPr>
        <p:blipFill>
          <a:blip r:embed="rId3" cstate="print">
            <a:duotone>
              <a:srgbClr val="9BBB59">
                <a:shade val="45000"/>
                <a:satMod val="135000"/>
              </a:srgbClr>
              <a:prstClr val="white"/>
            </a:duotone>
            <a:extLst>
              <a:ext uri="{28A0092B-C50C-407E-A947-70E740481C1C}">
                <a14:useLocalDpi xmlns:a14="http://schemas.microsoft.com/office/drawing/2010/main" val="0"/>
              </a:ext>
            </a:extLst>
          </a:blip>
          <a:stretch>
            <a:fillRect/>
          </a:stretch>
        </p:blipFill>
        <p:spPr>
          <a:xfrm>
            <a:off x="9045917" y="3154359"/>
            <a:ext cx="2066320" cy="2066317"/>
          </a:xfrm>
          <a:prstGeom prst="rect">
            <a:avLst/>
          </a:prstGeom>
          <a:effectLst>
            <a:glow rad="63500">
              <a:sysClr val="window" lastClr="FFFFFF">
                <a:alpha val="40000"/>
              </a:sysClr>
            </a:glow>
          </a:effectLst>
        </p:spPr>
      </p:pic>
    </p:spTree>
    <p:extLst>
      <p:ext uri="{BB962C8B-B14F-4D97-AF65-F5344CB8AC3E}">
        <p14:creationId xmlns:p14="http://schemas.microsoft.com/office/powerpoint/2010/main" val="15958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ACA2FDA-96B5-4224-937D-E8463D276442}"/>
              </a:ext>
            </a:extLst>
          </p:cNvPr>
          <p:cNvSpPr>
            <a:spLocks noChangeArrowheads="1"/>
          </p:cNvSpPr>
          <p:nvPr/>
        </p:nvSpPr>
        <p:spPr bwMode="auto">
          <a:xfrm>
            <a:off x="1550896" y="1429335"/>
            <a:ext cx="755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tabLst>
                <a:tab pos="3408363" algn="l"/>
              </a:tabLst>
              <a:defRPr>
                <a:solidFill>
                  <a:schemeClr val="tx1"/>
                </a:solidFill>
                <a:latin typeface="Calibri" panose="020F0502020204030204" pitchFamily="34" charset="0"/>
              </a:defRPr>
            </a:lvl1pPr>
            <a:lvl2pPr>
              <a:tabLst>
                <a:tab pos="3408363" algn="l"/>
              </a:tabLst>
              <a:defRPr>
                <a:solidFill>
                  <a:schemeClr val="tx1"/>
                </a:solidFill>
                <a:latin typeface="Calibri" panose="020F0502020204030204" pitchFamily="34" charset="0"/>
              </a:defRPr>
            </a:lvl2pPr>
            <a:lvl3pPr>
              <a:tabLst>
                <a:tab pos="3408363" algn="l"/>
              </a:tabLst>
              <a:defRPr>
                <a:solidFill>
                  <a:schemeClr val="tx1"/>
                </a:solidFill>
                <a:latin typeface="Calibri" panose="020F0502020204030204" pitchFamily="34" charset="0"/>
              </a:defRPr>
            </a:lvl3pPr>
            <a:lvl4pPr>
              <a:tabLst>
                <a:tab pos="3408363" algn="l"/>
              </a:tabLst>
              <a:defRPr>
                <a:solidFill>
                  <a:schemeClr val="tx1"/>
                </a:solidFill>
                <a:latin typeface="Calibri" panose="020F0502020204030204" pitchFamily="34" charset="0"/>
              </a:defRPr>
            </a:lvl4pPr>
            <a:lvl5pPr>
              <a:tabLst>
                <a:tab pos="3408363" algn="l"/>
              </a:tabLst>
              <a:defRPr>
                <a:solidFill>
                  <a:schemeClr val="tx1"/>
                </a:solidFill>
                <a:latin typeface="Calibri" panose="020F0502020204030204" pitchFamily="34" charset="0"/>
              </a:defRPr>
            </a:lvl5pPr>
            <a:lvl6pPr eaLnBrk="0" fontAlgn="base" hangingPunct="0">
              <a:spcBef>
                <a:spcPct val="0"/>
              </a:spcBef>
              <a:spcAft>
                <a:spcPct val="0"/>
              </a:spcAft>
              <a:tabLst>
                <a:tab pos="3408363" algn="l"/>
              </a:tabLst>
              <a:defRPr>
                <a:solidFill>
                  <a:schemeClr val="tx1"/>
                </a:solidFill>
                <a:latin typeface="Calibri" panose="020F0502020204030204" pitchFamily="34" charset="0"/>
              </a:defRPr>
            </a:lvl6pPr>
            <a:lvl7pPr eaLnBrk="0" fontAlgn="base" hangingPunct="0">
              <a:spcBef>
                <a:spcPct val="0"/>
              </a:spcBef>
              <a:spcAft>
                <a:spcPct val="0"/>
              </a:spcAft>
              <a:tabLst>
                <a:tab pos="3408363" algn="l"/>
              </a:tabLst>
              <a:defRPr>
                <a:solidFill>
                  <a:schemeClr val="tx1"/>
                </a:solidFill>
                <a:latin typeface="Calibri" panose="020F0502020204030204" pitchFamily="34" charset="0"/>
              </a:defRPr>
            </a:lvl7pPr>
            <a:lvl8pPr eaLnBrk="0" fontAlgn="base" hangingPunct="0">
              <a:spcBef>
                <a:spcPct val="0"/>
              </a:spcBef>
              <a:spcAft>
                <a:spcPct val="0"/>
              </a:spcAft>
              <a:tabLst>
                <a:tab pos="3408363" algn="l"/>
              </a:tabLst>
              <a:defRPr>
                <a:solidFill>
                  <a:schemeClr val="tx1"/>
                </a:solidFill>
                <a:latin typeface="Calibri" panose="020F0502020204030204" pitchFamily="34" charset="0"/>
              </a:defRPr>
            </a:lvl8pPr>
            <a:lvl9pPr eaLnBrk="0" fontAlgn="base" hangingPunct="0">
              <a:spcBef>
                <a:spcPct val="0"/>
              </a:spcBef>
              <a:spcAft>
                <a:spcPct val="0"/>
              </a:spcAft>
              <a:tabLst>
                <a:tab pos="3408363" algn="l"/>
              </a:tabLst>
              <a:defRPr>
                <a:solidFill>
                  <a:schemeClr val="tx1"/>
                </a:solidFill>
                <a:latin typeface="Calibri" panose="020F0502020204030204" pitchFamily="34" charset="0"/>
              </a:defRPr>
            </a:lvl9pPr>
          </a:lstStyle>
          <a:p>
            <a:r>
              <a:rPr lang="es-ES" b="1" dirty="0"/>
              <a:t>Pregunta 4</a:t>
            </a:r>
          </a:p>
        </p:txBody>
      </p:sp>
      <p:sp>
        <p:nvSpPr>
          <p:cNvPr id="10" name="Rectángulo 12">
            <a:extLst>
              <a:ext uri="{FF2B5EF4-FFF2-40B4-BE49-F238E27FC236}">
                <a16:creationId xmlns:a16="http://schemas.microsoft.com/office/drawing/2014/main" id="{8DFC9077-7A7B-473C-B84D-025992BC8589}"/>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1" name="Rectángulo: esquinas redondeadas 1">
            <a:extLst>
              <a:ext uri="{FF2B5EF4-FFF2-40B4-BE49-F238E27FC236}">
                <a16:creationId xmlns:a16="http://schemas.microsoft.com/office/drawing/2014/main" id="{9E9A0C7A-6108-4BB8-BF9C-A804BC235E04}"/>
              </a:ext>
            </a:extLst>
          </p:cNvPr>
          <p:cNvSpPr/>
          <p:nvPr/>
        </p:nvSpPr>
        <p:spPr>
          <a:xfrm>
            <a:off x="204965" y="194699"/>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s-ES_tradnl" sz="2400" kern="0" dirty="0">
                <a:solidFill>
                  <a:schemeClr val="bg1"/>
                </a:solidFill>
                <a:latin typeface="Impact" panose="020B0806030902050204" pitchFamily="34" charset="0"/>
              </a:rPr>
              <a:t>10. ANÁLISIS E INTERPRETACIÓN DE RESULTADOS</a:t>
            </a:r>
            <a:endParaRPr lang="es-EC" sz="2400" kern="0" dirty="0">
              <a:solidFill>
                <a:schemeClr val="bg1"/>
              </a:solidFill>
              <a:latin typeface="Impact" panose="020B0806030902050204" pitchFamily="34" charset="0"/>
            </a:endParaRPr>
          </a:p>
        </p:txBody>
      </p:sp>
      <p:pic>
        <p:nvPicPr>
          <p:cNvPr id="3" name="Picture 2">
            <a:extLst>
              <a:ext uri="{FF2B5EF4-FFF2-40B4-BE49-F238E27FC236}">
                <a16:creationId xmlns:a16="http://schemas.microsoft.com/office/drawing/2014/main" id="{663B1E0B-5CEB-4E3E-8A59-8A7C18BCCC9E}"/>
              </a:ext>
            </a:extLst>
          </p:cNvPr>
          <p:cNvPicPr>
            <a:picLocks noChangeAspect="1"/>
          </p:cNvPicPr>
          <p:nvPr/>
        </p:nvPicPr>
        <p:blipFill rotWithShape="1">
          <a:blip r:embed="rId2"/>
          <a:srcRect l="27354" t="20842" r="28271" b="43227"/>
          <a:stretch/>
        </p:blipFill>
        <p:spPr>
          <a:xfrm>
            <a:off x="1548596" y="2345514"/>
            <a:ext cx="7348875" cy="3553262"/>
          </a:xfrm>
          <a:prstGeom prst="rect">
            <a:avLst/>
          </a:prstGeom>
        </p:spPr>
      </p:pic>
      <p:pic>
        <p:nvPicPr>
          <p:cNvPr id="13" name="Picture 4" descr="Ver detalle de imagen relacionada">
            <a:extLst>
              <a:ext uri="{FF2B5EF4-FFF2-40B4-BE49-F238E27FC236}">
                <a16:creationId xmlns:a16="http://schemas.microsoft.com/office/drawing/2014/main" id="{5F31984F-0E60-4DAC-B05B-2E7984F38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1953" y="1749374"/>
            <a:ext cx="1553603" cy="1553603"/>
          </a:xfrm>
          <a:prstGeom prst="rect">
            <a:avLst/>
          </a:prstGeom>
          <a:noFill/>
          <a:extLst>
            <a:ext uri="{909E8E84-426E-40DD-AFC4-6F175D3DCCD1}">
              <a14:hiddenFill xmlns:a14="http://schemas.microsoft.com/office/drawing/2010/main">
                <a:solidFill>
                  <a:srgbClr val="FFFFFF"/>
                </a:solidFill>
              </a14:hiddenFill>
            </a:ext>
          </a:extLst>
        </p:spPr>
      </p:pic>
      <p:pic>
        <p:nvPicPr>
          <p:cNvPr id="8" name="102 Imagen">
            <a:extLst>
              <a:ext uri="{FF2B5EF4-FFF2-40B4-BE49-F238E27FC236}">
                <a16:creationId xmlns:a16="http://schemas.microsoft.com/office/drawing/2014/main" id="{961FD6AF-43D7-45C4-A53D-95E23EC4FAA7}"/>
              </a:ext>
            </a:extLst>
          </p:cNvPr>
          <p:cNvPicPr>
            <a:picLocks noChangeAspect="1"/>
          </p:cNvPicPr>
          <p:nvPr/>
        </p:nvPicPr>
        <p:blipFill>
          <a:blip r:embed="rId4"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436836">
            <a:off x="9295890" y="1224759"/>
            <a:ext cx="2585728" cy="2602832"/>
          </a:xfrm>
          <a:prstGeom prst="rect">
            <a:avLst/>
          </a:prstGeom>
          <a:effectLst>
            <a:glow rad="63500">
              <a:sysClr val="window" lastClr="FFFFFF">
                <a:alpha val="40000"/>
              </a:sysClr>
            </a:glow>
          </a:effectLst>
        </p:spPr>
      </p:pic>
    </p:spTree>
    <p:extLst>
      <p:ext uri="{BB962C8B-B14F-4D97-AF65-F5344CB8AC3E}">
        <p14:creationId xmlns:p14="http://schemas.microsoft.com/office/powerpoint/2010/main" val="13416070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ACA2FDA-96B5-4224-937D-E8463D276442}"/>
              </a:ext>
            </a:extLst>
          </p:cNvPr>
          <p:cNvSpPr>
            <a:spLocks noChangeArrowheads="1"/>
          </p:cNvSpPr>
          <p:nvPr/>
        </p:nvSpPr>
        <p:spPr bwMode="auto">
          <a:xfrm>
            <a:off x="1550896" y="1429335"/>
            <a:ext cx="755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tabLst>
                <a:tab pos="3408363" algn="l"/>
              </a:tabLst>
              <a:defRPr>
                <a:solidFill>
                  <a:schemeClr val="tx1"/>
                </a:solidFill>
                <a:latin typeface="Calibri" panose="020F0502020204030204" pitchFamily="34" charset="0"/>
              </a:defRPr>
            </a:lvl1pPr>
            <a:lvl2pPr>
              <a:tabLst>
                <a:tab pos="3408363" algn="l"/>
              </a:tabLst>
              <a:defRPr>
                <a:solidFill>
                  <a:schemeClr val="tx1"/>
                </a:solidFill>
                <a:latin typeface="Calibri" panose="020F0502020204030204" pitchFamily="34" charset="0"/>
              </a:defRPr>
            </a:lvl2pPr>
            <a:lvl3pPr>
              <a:tabLst>
                <a:tab pos="3408363" algn="l"/>
              </a:tabLst>
              <a:defRPr>
                <a:solidFill>
                  <a:schemeClr val="tx1"/>
                </a:solidFill>
                <a:latin typeface="Calibri" panose="020F0502020204030204" pitchFamily="34" charset="0"/>
              </a:defRPr>
            </a:lvl3pPr>
            <a:lvl4pPr>
              <a:tabLst>
                <a:tab pos="3408363" algn="l"/>
              </a:tabLst>
              <a:defRPr>
                <a:solidFill>
                  <a:schemeClr val="tx1"/>
                </a:solidFill>
                <a:latin typeface="Calibri" panose="020F0502020204030204" pitchFamily="34" charset="0"/>
              </a:defRPr>
            </a:lvl4pPr>
            <a:lvl5pPr>
              <a:tabLst>
                <a:tab pos="3408363" algn="l"/>
              </a:tabLst>
              <a:defRPr>
                <a:solidFill>
                  <a:schemeClr val="tx1"/>
                </a:solidFill>
                <a:latin typeface="Calibri" panose="020F0502020204030204" pitchFamily="34" charset="0"/>
              </a:defRPr>
            </a:lvl5pPr>
            <a:lvl6pPr eaLnBrk="0" fontAlgn="base" hangingPunct="0">
              <a:spcBef>
                <a:spcPct val="0"/>
              </a:spcBef>
              <a:spcAft>
                <a:spcPct val="0"/>
              </a:spcAft>
              <a:tabLst>
                <a:tab pos="3408363" algn="l"/>
              </a:tabLst>
              <a:defRPr>
                <a:solidFill>
                  <a:schemeClr val="tx1"/>
                </a:solidFill>
                <a:latin typeface="Calibri" panose="020F0502020204030204" pitchFamily="34" charset="0"/>
              </a:defRPr>
            </a:lvl6pPr>
            <a:lvl7pPr eaLnBrk="0" fontAlgn="base" hangingPunct="0">
              <a:spcBef>
                <a:spcPct val="0"/>
              </a:spcBef>
              <a:spcAft>
                <a:spcPct val="0"/>
              </a:spcAft>
              <a:tabLst>
                <a:tab pos="3408363" algn="l"/>
              </a:tabLst>
              <a:defRPr>
                <a:solidFill>
                  <a:schemeClr val="tx1"/>
                </a:solidFill>
                <a:latin typeface="Calibri" panose="020F0502020204030204" pitchFamily="34" charset="0"/>
              </a:defRPr>
            </a:lvl7pPr>
            <a:lvl8pPr eaLnBrk="0" fontAlgn="base" hangingPunct="0">
              <a:spcBef>
                <a:spcPct val="0"/>
              </a:spcBef>
              <a:spcAft>
                <a:spcPct val="0"/>
              </a:spcAft>
              <a:tabLst>
                <a:tab pos="3408363" algn="l"/>
              </a:tabLst>
              <a:defRPr>
                <a:solidFill>
                  <a:schemeClr val="tx1"/>
                </a:solidFill>
                <a:latin typeface="Calibri" panose="020F0502020204030204" pitchFamily="34" charset="0"/>
              </a:defRPr>
            </a:lvl8pPr>
            <a:lvl9pPr eaLnBrk="0" fontAlgn="base" hangingPunct="0">
              <a:spcBef>
                <a:spcPct val="0"/>
              </a:spcBef>
              <a:spcAft>
                <a:spcPct val="0"/>
              </a:spcAft>
              <a:tabLst>
                <a:tab pos="3408363" algn="l"/>
              </a:tabLst>
              <a:defRPr>
                <a:solidFill>
                  <a:schemeClr val="tx1"/>
                </a:solidFill>
                <a:latin typeface="Calibri" panose="020F0502020204030204" pitchFamily="34" charset="0"/>
              </a:defRPr>
            </a:lvl9pPr>
          </a:lstStyle>
          <a:p>
            <a:r>
              <a:rPr lang="es-ES" b="1" dirty="0"/>
              <a:t>Pregunta 5</a:t>
            </a:r>
          </a:p>
        </p:txBody>
      </p:sp>
      <p:sp>
        <p:nvSpPr>
          <p:cNvPr id="10" name="Rectángulo 12">
            <a:extLst>
              <a:ext uri="{FF2B5EF4-FFF2-40B4-BE49-F238E27FC236}">
                <a16:creationId xmlns:a16="http://schemas.microsoft.com/office/drawing/2014/main" id="{8DFC9077-7A7B-473C-B84D-025992BC8589}"/>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1" name="Rectángulo: esquinas redondeadas 1">
            <a:extLst>
              <a:ext uri="{FF2B5EF4-FFF2-40B4-BE49-F238E27FC236}">
                <a16:creationId xmlns:a16="http://schemas.microsoft.com/office/drawing/2014/main" id="{9E9A0C7A-6108-4BB8-BF9C-A804BC235E04}"/>
              </a:ext>
            </a:extLst>
          </p:cNvPr>
          <p:cNvSpPr/>
          <p:nvPr/>
        </p:nvSpPr>
        <p:spPr>
          <a:xfrm>
            <a:off x="204965" y="194699"/>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s-ES_tradnl" sz="2400" kern="0" dirty="0">
                <a:solidFill>
                  <a:schemeClr val="bg1"/>
                </a:solidFill>
                <a:latin typeface="Impact" panose="020B0806030902050204" pitchFamily="34" charset="0"/>
              </a:rPr>
              <a:t>10. ANÁLISIS E INTERPRETACIÓN DE RESULTADOS</a:t>
            </a:r>
            <a:endParaRPr lang="es-EC" sz="2400" kern="0" dirty="0">
              <a:solidFill>
                <a:schemeClr val="bg1"/>
              </a:solidFill>
              <a:latin typeface="Impact" panose="020B0806030902050204" pitchFamily="34" charset="0"/>
            </a:endParaRPr>
          </a:p>
        </p:txBody>
      </p:sp>
      <p:pic>
        <p:nvPicPr>
          <p:cNvPr id="3" name="Picture 2">
            <a:extLst>
              <a:ext uri="{FF2B5EF4-FFF2-40B4-BE49-F238E27FC236}">
                <a16:creationId xmlns:a16="http://schemas.microsoft.com/office/drawing/2014/main" id="{663B1E0B-5CEB-4E3E-8A59-8A7C18BCCC9E}"/>
              </a:ext>
            </a:extLst>
          </p:cNvPr>
          <p:cNvPicPr>
            <a:picLocks noChangeAspect="1"/>
          </p:cNvPicPr>
          <p:nvPr/>
        </p:nvPicPr>
        <p:blipFill rotWithShape="1">
          <a:blip r:embed="rId2"/>
          <a:srcRect l="27169" t="61283" r="30441" b="5491"/>
          <a:stretch/>
        </p:blipFill>
        <p:spPr>
          <a:xfrm>
            <a:off x="1591235" y="2263588"/>
            <a:ext cx="6849035" cy="3325906"/>
          </a:xfrm>
          <a:prstGeom prst="rect">
            <a:avLst/>
          </a:prstGeom>
        </p:spPr>
      </p:pic>
      <p:pic>
        <p:nvPicPr>
          <p:cNvPr id="13" name="Picture 4" descr="Ver detalle de imagen relacionada">
            <a:extLst>
              <a:ext uri="{FF2B5EF4-FFF2-40B4-BE49-F238E27FC236}">
                <a16:creationId xmlns:a16="http://schemas.microsoft.com/office/drawing/2014/main" id="{33EE1196-48F9-423A-898C-8623EB806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6117" y="1814724"/>
            <a:ext cx="1553603" cy="1553603"/>
          </a:xfrm>
          <a:prstGeom prst="rect">
            <a:avLst/>
          </a:prstGeom>
          <a:noFill/>
          <a:extLst>
            <a:ext uri="{909E8E84-426E-40DD-AFC4-6F175D3DCCD1}">
              <a14:hiddenFill xmlns:a14="http://schemas.microsoft.com/office/drawing/2010/main">
                <a:solidFill>
                  <a:srgbClr val="FFFFFF"/>
                </a:solidFill>
              </a14:hiddenFill>
            </a:ext>
          </a:extLst>
        </p:spPr>
      </p:pic>
      <p:pic>
        <p:nvPicPr>
          <p:cNvPr id="12" name="108 Imagen">
            <a:extLst>
              <a:ext uri="{FF2B5EF4-FFF2-40B4-BE49-F238E27FC236}">
                <a16:creationId xmlns:a16="http://schemas.microsoft.com/office/drawing/2014/main" id="{6C9EA101-5FD6-4AD6-845D-94E64D4FAB28}"/>
              </a:ext>
            </a:extLst>
          </p:cNvPr>
          <p:cNvPicPr>
            <a:picLocks noChangeAspect="1"/>
          </p:cNvPicPr>
          <p:nvPr/>
        </p:nvPicPr>
        <p:blipFill>
          <a:blip r:embed="rId4" cstate="print">
            <a:duotone>
              <a:srgbClr val="9BBB59">
                <a:shade val="45000"/>
                <a:satMod val="135000"/>
              </a:srgbClr>
              <a:prstClr val="white"/>
            </a:duotone>
            <a:extLst>
              <a:ext uri="{28A0092B-C50C-407E-A947-70E740481C1C}">
                <a14:useLocalDpi xmlns:a14="http://schemas.microsoft.com/office/drawing/2010/main" val="0"/>
              </a:ext>
            </a:extLst>
          </a:blip>
          <a:stretch>
            <a:fillRect/>
          </a:stretch>
        </p:blipFill>
        <p:spPr>
          <a:xfrm>
            <a:off x="8996083" y="1348665"/>
            <a:ext cx="2485723" cy="2485719"/>
          </a:xfrm>
          <a:prstGeom prst="rect">
            <a:avLst/>
          </a:prstGeom>
          <a:effectLst>
            <a:glow rad="63500">
              <a:sysClr val="window" lastClr="FFFFFF">
                <a:alpha val="40000"/>
              </a:sysClr>
            </a:glow>
          </a:effectLst>
        </p:spPr>
      </p:pic>
    </p:spTree>
    <p:extLst>
      <p:ext uri="{BB962C8B-B14F-4D97-AF65-F5344CB8AC3E}">
        <p14:creationId xmlns:p14="http://schemas.microsoft.com/office/powerpoint/2010/main" val="3369214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ACA2FDA-96B5-4224-937D-E8463D276442}"/>
              </a:ext>
            </a:extLst>
          </p:cNvPr>
          <p:cNvSpPr>
            <a:spLocks noChangeArrowheads="1"/>
          </p:cNvSpPr>
          <p:nvPr/>
        </p:nvSpPr>
        <p:spPr bwMode="auto">
          <a:xfrm>
            <a:off x="1550896" y="1429335"/>
            <a:ext cx="755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tabLst>
                <a:tab pos="3408363" algn="l"/>
              </a:tabLst>
              <a:defRPr>
                <a:solidFill>
                  <a:schemeClr val="tx1"/>
                </a:solidFill>
                <a:latin typeface="Calibri" panose="020F0502020204030204" pitchFamily="34" charset="0"/>
              </a:defRPr>
            </a:lvl1pPr>
            <a:lvl2pPr>
              <a:tabLst>
                <a:tab pos="3408363" algn="l"/>
              </a:tabLst>
              <a:defRPr>
                <a:solidFill>
                  <a:schemeClr val="tx1"/>
                </a:solidFill>
                <a:latin typeface="Calibri" panose="020F0502020204030204" pitchFamily="34" charset="0"/>
              </a:defRPr>
            </a:lvl2pPr>
            <a:lvl3pPr>
              <a:tabLst>
                <a:tab pos="3408363" algn="l"/>
              </a:tabLst>
              <a:defRPr>
                <a:solidFill>
                  <a:schemeClr val="tx1"/>
                </a:solidFill>
                <a:latin typeface="Calibri" panose="020F0502020204030204" pitchFamily="34" charset="0"/>
              </a:defRPr>
            </a:lvl3pPr>
            <a:lvl4pPr>
              <a:tabLst>
                <a:tab pos="3408363" algn="l"/>
              </a:tabLst>
              <a:defRPr>
                <a:solidFill>
                  <a:schemeClr val="tx1"/>
                </a:solidFill>
                <a:latin typeface="Calibri" panose="020F0502020204030204" pitchFamily="34" charset="0"/>
              </a:defRPr>
            </a:lvl4pPr>
            <a:lvl5pPr>
              <a:tabLst>
                <a:tab pos="3408363" algn="l"/>
              </a:tabLst>
              <a:defRPr>
                <a:solidFill>
                  <a:schemeClr val="tx1"/>
                </a:solidFill>
                <a:latin typeface="Calibri" panose="020F0502020204030204" pitchFamily="34" charset="0"/>
              </a:defRPr>
            </a:lvl5pPr>
            <a:lvl6pPr eaLnBrk="0" fontAlgn="base" hangingPunct="0">
              <a:spcBef>
                <a:spcPct val="0"/>
              </a:spcBef>
              <a:spcAft>
                <a:spcPct val="0"/>
              </a:spcAft>
              <a:tabLst>
                <a:tab pos="3408363" algn="l"/>
              </a:tabLst>
              <a:defRPr>
                <a:solidFill>
                  <a:schemeClr val="tx1"/>
                </a:solidFill>
                <a:latin typeface="Calibri" panose="020F0502020204030204" pitchFamily="34" charset="0"/>
              </a:defRPr>
            </a:lvl6pPr>
            <a:lvl7pPr eaLnBrk="0" fontAlgn="base" hangingPunct="0">
              <a:spcBef>
                <a:spcPct val="0"/>
              </a:spcBef>
              <a:spcAft>
                <a:spcPct val="0"/>
              </a:spcAft>
              <a:tabLst>
                <a:tab pos="3408363" algn="l"/>
              </a:tabLst>
              <a:defRPr>
                <a:solidFill>
                  <a:schemeClr val="tx1"/>
                </a:solidFill>
                <a:latin typeface="Calibri" panose="020F0502020204030204" pitchFamily="34" charset="0"/>
              </a:defRPr>
            </a:lvl7pPr>
            <a:lvl8pPr eaLnBrk="0" fontAlgn="base" hangingPunct="0">
              <a:spcBef>
                <a:spcPct val="0"/>
              </a:spcBef>
              <a:spcAft>
                <a:spcPct val="0"/>
              </a:spcAft>
              <a:tabLst>
                <a:tab pos="3408363" algn="l"/>
              </a:tabLst>
              <a:defRPr>
                <a:solidFill>
                  <a:schemeClr val="tx1"/>
                </a:solidFill>
                <a:latin typeface="Calibri" panose="020F0502020204030204" pitchFamily="34" charset="0"/>
              </a:defRPr>
            </a:lvl8pPr>
            <a:lvl9pPr eaLnBrk="0" fontAlgn="base" hangingPunct="0">
              <a:spcBef>
                <a:spcPct val="0"/>
              </a:spcBef>
              <a:spcAft>
                <a:spcPct val="0"/>
              </a:spcAft>
              <a:tabLst>
                <a:tab pos="3408363" algn="l"/>
              </a:tabLst>
              <a:defRPr>
                <a:solidFill>
                  <a:schemeClr val="tx1"/>
                </a:solidFill>
                <a:latin typeface="Calibri" panose="020F0502020204030204" pitchFamily="34" charset="0"/>
              </a:defRPr>
            </a:lvl9pPr>
          </a:lstStyle>
          <a:p>
            <a:r>
              <a:rPr lang="es-ES" b="1" dirty="0"/>
              <a:t>Pregunta 6</a:t>
            </a:r>
          </a:p>
        </p:txBody>
      </p:sp>
      <p:sp>
        <p:nvSpPr>
          <p:cNvPr id="10" name="Rectángulo 12">
            <a:extLst>
              <a:ext uri="{FF2B5EF4-FFF2-40B4-BE49-F238E27FC236}">
                <a16:creationId xmlns:a16="http://schemas.microsoft.com/office/drawing/2014/main" id="{8DFC9077-7A7B-473C-B84D-025992BC8589}"/>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1" name="Rectángulo: esquinas redondeadas 1">
            <a:extLst>
              <a:ext uri="{FF2B5EF4-FFF2-40B4-BE49-F238E27FC236}">
                <a16:creationId xmlns:a16="http://schemas.microsoft.com/office/drawing/2014/main" id="{9E9A0C7A-6108-4BB8-BF9C-A804BC235E04}"/>
              </a:ext>
            </a:extLst>
          </p:cNvPr>
          <p:cNvSpPr/>
          <p:nvPr/>
        </p:nvSpPr>
        <p:spPr>
          <a:xfrm>
            <a:off x="204965" y="194699"/>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s-ES_tradnl" sz="2400" kern="0" dirty="0">
                <a:solidFill>
                  <a:schemeClr val="bg1"/>
                </a:solidFill>
                <a:latin typeface="Impact" panose="020B0806030902050204" pitchFamily="34" charset="0"/>
              </a:rPr>
              <a:t>10. ANÁLISIS E INTERPRETACIÓN DE RESULTADOS</a:t>
            </a:r>
            <a:endParaRPr lang="es-EC" sz="2400" kern="0" dirty="0">
              <a:solidFill>
                <a:schemeClr val="bg1"/>
              </a:solidFill>
              <a:latin typeface="Impact" panose="020B0806030902050204" pitchFamily="34" charset="0"/>
            </a:endParaRPr>
          </a:p>
        </p:txBody>
      </p:sp>
      <p:graphicFrame>
        <p:nvGraphicFramePr>
          <p:cNvPr id="9" name="Table 8">
            <a:extLst>
              <a:ext uri="{FF2B5EF4-FFF2-40B4-BE49-F238E27FC236}">
                <a16:creationId xmlns:a16="http://schemas.microsoft.com/office/drawing/2014/main" id="{9AFEBECB-D3E4-421A-B15A-56FDBD1FC228}"/>
              </a:ext>
            </a:extLst>
          </p:cNvPr>
          <p:cNvGraphicFramePr>
            <a:graphicFrameLocks noGrp="1"/>
          </p:cNvGraphicFramePr>
          <p:nvPr>
            <p:extLst>
              <p:ext uri="{D42A27DB-BD31-4B8C-83A1-F6EECF244321}">
                <p14:modId xmlns:p14="http://schemas.microsoft.com/office/powerpoint/2010/main" val="1828416987"/>
              </p:ext>
            </p:extLst>
          </p:nvPr>
        </p:nvGraphicFramePr>
        <p:xfrm>
          <a:off x="7548283" y="4464707"/>
          <a:ext cx="3572434" cy="1470880"/>
        </p:xfrm>
        <a:graphic>
          <a:graphicData uri="http://schemas.openxmlformats.org/drawingml/2006/table">
            <a:tbl>
              <a:tblPr>
                <a:tableStyleId>{5C22544A-7EE6-4342-B048-85BDC9FD1C3A}</a:tableStyleId>
              </a:tblPr>
              <a:tblGrid>
                <a:gridCol w="1061267">
                  <a:extLst>
                    <a:ext uri="{9D8B030D-6E8A-4147-A177-3AD203B41FA5}">
                      <a16:colId xmlns:a16="http://schemas.microsoft.com/office/drawing/2014/main" val="2595027705"/>
                    </a:ext>
                  </a:extLst>
                </a:gridCol>
                <a:gridCol w="1374415">
                  <a:extLst>
                    <a:ext uri="{9D8B030D-6E8A-4147-A177-3AD203B41FA5}">
                      <a16:colId xmlns:a16="http://schemas.microsoft.com/office/drawing/2014/main" val="1914840371"/>
                    </a:ext>
                  </a:extLst>
                </a:gridCol>
                <a:gridCol w="1136752">
                  <a:extLst>
                    <a:ext uri="{9D8B030D-6E8A-4147-A177-3AD203B41FA5}">
                      <a16:colId xmlns:a16="http://schemas.microsoft.com/office/drawing/2014/main" val="1033112120"/>
                    </a:ext>
                  </a:extLst>
                </a:gridCol>
              </a:tblGrid>
              <a:tr h="374170">
                <a:tc>
                  <a:txBody>
                    <a:bodyPr/>
                    <a:lstStyle/>
                    <a:p>
                      <a:pPr marL="0" marR="0" indent="0" algn="ctr">
                        <a:lnSpc>
                          <a:spcPct val="200000"/>
                        </a:lnSpc>
                        <a:spcBef>
                          <a:spcPts val="0"/>
                        </a:spcBef>
                        <a:spcAft>
                          <a:spcPts val="0"/>
                        </a:spcAft>
                      </a:pPr>
                      <a:r>
                        <a:rPr lang="es-ES" sz="1400" b="1" dirty="0">
                          <a:effectLst/>
                        </a:rPr>
                        <a:t>Respuestas</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marL="0" marR="0" indent="0" algn="ctr">
                        <a:lnSpc>
                          <a:spcPct val="200000"/>
                        </a:lnSpc>
                        <a:spcBef>
                          <a:spcPts val="0"/>
                        </a:spcBef>
                        <a:spcAft>
                          <a:spcPts val="0"/>
                        </a:spcAft>
                      </a:pPr>
                      <a:r>
                        <a:rPr lang="es-ES" sz="1400" b="1" dirty="0">
                          <a:effectLst/>
                        </a:rPr>
                        <a:t>Frecuencia (f)</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marL="0" marR="0" indent="0" algn="ctr">
                        <a:lnSpc>
                          <a:spcPct val="200000"/>
                        </a:lnSpc>
                        <a:spcBef>
                          <a:spcPts val="0"/>
                        </a:spcBef>
                        <a:spcAft>
                          <a:spcPts val="0"/>
                        </a:spcAft>
                      </a:pPr>
                      <a:r>
                        <a:rPr lang="es-ES" sz="1400" b="1" dirty="0">
                          <a:effectLst/>
                        </a:rPr>
                        <a:t>Porcentaje</a:t>
                      </a:r>
                      <a:endParaRPr lang="es-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extLst>
                  <a:ext uri="{0D108BD9-81ED-4DB2-BD59-A6C34878D82A}">
                    <a16:rowId xmlns:a16="http://schemas.microsoft.com/office/drawing/2014/main" val="488468810"/>
                  </a:ext>
                </a:extLst>
              </a:tr>
              <a:tr h="360723">
                <a:tc>
                  <a:txBody>
                    <a:bodyPr/>
                    <a:lstStyle/>
                    <a:p>
                      <a:pPr marL="0" marR="0" indent="0">
                        <a:lnSpc>
                          <a:spcPct val="200000"/>
                        </a:lnSpc>
                        <a:spcBef>
                          <a:spcPts val="0"/>
                        </a:spcBef>
                        <a:spcAft>
                          <a:spcPts val="0"/>
                        </a:spcAft>
                      </a:pPr>
                      <a:r>
                        <a:rPr lang="es-ES" sz="1400" dirty="0">
                          <a:effectLst/>
                        </a:rPr>
                        <a:t>Sí</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a:lnSpc>
                          <a:spcPct val="200000"/>
                        </a:lnSpc>
                        <a:spcBef>
                          <a:spcPts val="0"/>
                        </a:spcBef>
                        <a:spcAft>
                          <a:spcPts val="0"/>
                        </a:spcAft>
                      </a:pPr>
                      <a:r>
                        <a:rPr lang="es-ES" sz="1400" dirty="0">
                          <a:effectLst/>
                        </a:rPr>
                        <a:t>16</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a:lnSpc>
                          <a:spcPct val="200000"/>
                        </a:lnSpc>
                        <a:spcBef>
                          <a:spcPts val="0"/>
                        </a:spcBef>
                        <a:spcAft>
                          <a:spcPts val="0"/>
                        </a:spcAft>
                      </a:pPr>
                      <a:r>
                        <a:rPr lang="es-ES" sz="1400" dirty="0">
                          <a:effectLst/>
                        </a:rPr>
                        <a:t>59.26%</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81177784"/>
                  </a:ext>
                </a:extLst>
              </a:tr>
              <a:tr h="360723">
                <a:tc>
                  <a:txBody>
                    <a:bodyPr/>
                    <a:lstStyle/>
                    <a:p>
                      <a:pPr marL="0" marR="0" indent="0">
                        <a:lnSpc>
                          <a:spcPct val="200000"/>
                        </a:lnSpc>
                        <a:spcBef>
                          <a:spcPts val="0"/>
                        </a:spcBef>
                        <a:spcAft>
                          <a:spcPts val="0"/>
                        </a:spcAft>
                      </a:pPr>
                      <a:r>
                        <a:rPr lang="es-ES" sz="1400" dirty="0">
                          <a:effectLst/>
                        </a:rPr>
                        <a:t>No</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tc>
                  <a:txBody>
                    <a:bodyPr/>
                    <a:lstStyle/>
                    <a:p>
                      <a:pPr marL="0" marR="0" indent="0" algn="r">
                        <a:lnSpc>
                          <a:spcPct val="200000"/>
                        </a:lnSpc>
                        <a:spcBef>
                          <a:spcPts val="0"/>
                        </a:spcBef>
                        <a:spcAft>
                          <a:spcPts val="0"/>
                        </a:spcAft>
                      </a:pPr>
                      <a:r>
                        <a:rPr lang="es-ES" sz="1400" dirty="0">
                          <a:effectLst/>
                        </a:rPr>
                        <a:t>6</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tc>
                  <a:txBody>
                    <a:bodyPr/>
                    <a:lstStyle/>
                    <a:p>
                      <a:pPr marL="0" marR="0" indent="0" algn="r">
                        <a:lnSpc>
                          <a:spcPct val="200000"/>
                        </a:lnSpc>
                        <a:spcBef>
                          <a:spcPts val="0"/>
                        </a:spcBef>
                        <a:spcAft>
                          <a:spcPts val="0"/>
                        </a:spcAft>
                      </a:pPr>
                      <a:r>
                        <a:rPr lang="es-ES" sz="1400" dirty="0">
                          <a:effectLst/>
                        </a:rPr>
                        <a:t>22.22%</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95000"/>
                      </a:schemeClr>
                    </a:solidFill>
                  </a:tcPr>
                </a:tc>
                <a:extLst>
                  <a:ext uri="{0D108BD9-81ED-4DB2-BD59-A6C34878D82A}">
                    <a16:rowId xmlns:a16="http://schemas.microsoft.com/office/drawing/2014/main" val="2869437412"/>
                  </a:ext>
                </a:extLst>
              </a:tr>
              <a:tr h="360723">
                <a:tc>
                  <a:txBody>
                    <a:bodyPr/>
                    <a:lstStyle/>
                    <a:p>
                      <a:pPr marL="0" marR="0" indent="0">
                        <a:lnSpc>
                          <a:spcPct val="200000"/>
                        </a:lnSpc>
                        <a:spcBef>
                          <a:spcPts val="0"/>
                        </a:spcBef>
                        <a:spcAft>
                          <a:spcPts val="0"/>
                        </a:spcAft>
                      </a:pPr>
                      <a:r>
                        <a:rPr lang="es-ES" sz="1400" dirty="0">
                          <a:effectLst/>
                        </a:rPr>
                        <a:t>Total</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tc>
                  <a:txBody>
                    <a:bodyPr/>
                    <a:lstStyle/>
                    <a:p>
                      <a:pPr marL="0" marR="0" indent="0" algn="r">
                        <a:lnSpc>
                          <a:spcPct val="200000"/>
                        </a:lnSpc>
                        <a:spcBef>
                          <a:spcPts val="0"/>
                        </a:spcBef>
                        <a:spcAft>
                          <a:spcPts val="0"/>
                        </a:spcAft>
                      </a:pPr>
                      <a:r>
                        <a:rPr lang="es-ES" sz="1400" dirty="0">
                          <a:effectLst/>
                        </a:rPr>
                        <a:t>27</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tc>
                  <a:txBody>
                    <a:bodyPr/>
                    <a:lstStyle/>
                    <a:p>
                      <a:pPr marL="0" marR="0" indent="0" algn="r">
                        <a:lnSpc>
                          <a:spcPct val="200000"/>
                        </a:lnSpc>
                        <a:spcBef>
                          <a:spcPts val="0"/>
                        </a:spcBef>
                        <a:spcAft>
                          <a:spcPts val="0"/>
                        </a:spcAft>
                      </a:pPr>
                      <a:r>
                        <a:rPr lang="es-ES" sz="1400" dirty="0">
                          <a:effectLst/>
                        </a:rPr>
                        <a:t>100%</a:t>
                      </a:r>
                      <a:endParaRPr lang="es-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tx2">
                        <a:lumMod val="60000"/>
                        <a:lumOff val="40000"/>
                      </a:schemeClr>
                    </a:solidFill>
                  </a:tcPr>
                </a:tc>
                <a:extLst>
                  <a:ext uri="{0D108BD9-81ED-4DB2-BD59-A6C34878D82A}">
                    <a16:rowId xmlns:a16="http://schemas.microsoft.com/office/drawing/2014/main" val="3967228473"/>
                  </a:ext>
                </a:extLst>
              </a:tr>
            </a:tbl>
          </a:graphicData>
        </a:graphic>
      </p:graphicFrame>
      <p:pic>
        <p:nvPicPr>
          <p:cNvPr id="14" name="Picture 13">
            <a:extLst>
              <a:ext uri="{FF2B5EF4-FFF2-40B4-BE49-F238E27FC236}">
                <a16:creationId xmlns:a16="http://schemas.microsoft.com/office/drawing/2014/main" id="{26905F11-5D56-4AB3-ABB2-B0F3710A6939}"/>
              </a:ext>
            </a:extLst>
          </p:cNvPr>
          <p:cNvPicPr>
            <a:picLocks noChangeAspect="1"/>
          </p:cNvPicPr>
          <p:nvPr/>
        </p:nvPicPr>
        <p:blipFill rotWithShape="1">
          <a:blip r:embed="rId2"/>
          <a:srcRect l="27146" t="34314" r="31405" b="31372"/>
          <a:stretch/>
        </p:blipFill>
        <p:spPr bwMode="auto">
          <a:xfrm>
            <a:off x="1342052" y="2580696"/>
            <a:ext cx="5843161" cy="2901222"/>
          </a:xfrm>
          <a:prstGeom prst="rect">
            <a:avLst/>
          </a:prstGeom>
          <a:ln>
            <a:noFill/>
          </a:ln>
          <a:extLst>
            <a:ext uri="{53640926-AAD7-44D8-BBD7-CCE9431645EC}">
              <a14:shadowObscured xmlns:a14="http://schemas.microsoft.com/office/drawing/2010/main"/>
            </a:ext>
          </a:extLst>
        </p:spPr>
      </p:pic>
      <p:pic>
        <p:nvPicPr>
          <p:cNvPr id="15" name="Picture 4" descr="Ver detalle de imagen relacionada">
            <a:extLst>
              <a:ext uri="{FF2B5EF4-FFF2-40B4-BE49-F238E27FC236}">
                <a16:creationId xmlns:a16="http://schemas.microsoft.com/office/drawing/2014/main" id="{D3CB9CE2-C445-4DCD-8B45-92FA9D12D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924" y="1934000"/>
            <a:ext cx="1553603" cy="1553603"/>
          </a:xfrm>
          <a:prstGeom prst="rect">
            <a:avLst/>
          </a:prstGeom>
          <a:noFill/>
          <a:extLst>
            <a:ext uri="{909E8E84-426E-40DD-AFC4-6F175D3DCCD1}">
              <a14:hiddenFill xmlns:a14="http://schemas.microsoft.com/office/drawing/2010/main">
                <a:solidFill>
                  <a:srgbClr val="FFFFFF"/>
                </a:solidFill>
              </a14:hiddenFill>
            </a:ext>
          </a:extLst>
        </p:spPr>
      </p:pic>
      <p:pic>
        <p:nvPicPr>
          <p:cNvPr id="12" name="102 Imagen">
            <a:extLst>
              <a:ext uri="{FF2B5EF4-FFF2-40B4-BE49-F238E27FC236}">
                <a16:creationId xmlns:a16="http://schemas.microsoft.com/office/drawing/2014/main" id="{10AA81AA-E44C-4FE6-8F37-AB3044D8AA16}"/>
              </a:ext>
            </a:extLst>
          </p:cNvPr>
          <p:cNvPicPr>
            <a:picLocks noChangeAspect="1"/>
          </p:cNvPicPr>
          <p:nvPr/>
        </p:nvPicPr>
        <p:blipFill>
          <a:blip r:embed="rId4"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436836">
            <a:off x="7973818" y="1444029"/>
            <a:ext cx="2516896" cy="2533544"/>
          </a:xfrm>
          <a:prstGeom prst="rect">
            <a:avLst/>
          </a:prstGeom>
          <a:effectLst>
            <a:glow rad="63500">
              <a:sysClr val="window" lastClr="FFFFFF">
                <a:alpha val="40000"/>
              </a:sysClr>
            </a:glow>
          </a:effectLst>
        </p:spPr>
      </p:pic>
    </p:spTree>
    <p:extLst>
      <p:ext uri="{BB962C8B-B14F-4D97-AF65-F5344CB8AC3E}">
        <p14:creationId xmlns:p14="http://schemas.microsoft.com/office/powerpoint/2010/main" val="403950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48275748"/>
              </p:ext>
            </p:extLst>
          </p:nvPr>
        </p:nvGraphicFramePr>
        <p:xfrm>
          <a:off x="2408217" y="1415527"/>
          <a:ext cx="8889845" cy="4348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2">
            <a:extLst>
              <a:ext uri="{FF2B5EF4-FFF2-40B4-BE49-F238E27FC236}">
                <a16:creationId xmlns:a16="http://schemas.microsoft.com/office/drawing/2014/main" id="{D422C8EA-2DF0-4666-981F-982329EEABA3}"/>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5" name="Rectángulo: esquinas redondeadas 1">
            <a:extLst>
              <a:ext uri="{FF2B5EF4-FFF2-40B4-BE49-F238E27FC236}">
                <a16:creationId xmlns:a16="http://schemas.microsoft.com/office/drawing/2014/main" id="{AA964B5E-37C3-4966-8A79-9DAED9902AA7}"/>
              </a:ext>
            </a:extLst>
          </p:cNvPr>
          <p:cNvSpPr/>
          <p:nvPr/>
        </p:nvSpPr>
        <p:spPr>
          <a:xfrm>
            <a:off x="204965" y="194699"/>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11. PROPUESTA DE MEJORA</a:t>
            </a:r>
            <a:endParaRPr lang="es-EC" sz="2400" kern="0" dirty="0">
              <a:solidFill>
                <a:schemeClr val="bg1"/>
              </a:solidFill>
              <a:latin typeface="Impact" panose="020B0806030902050204" pitchFamily="34" charset="0"/>
            </a:endParaRPr>
          </a:p>
        </p:txBody>
      </p:sp>
      <p:grpSp>
        <p:nvGrpSpPr>
          <p:cNvPr id="6" name="Forma10">
            <a:extLst>
              <a:ext uri="{FF2B5EF4-FFF2-40B4-BE49-F238E27FC236}">
                <a16:creationId xmlns:a16="http://schemas.microsoft.com/office/drawing/2014/main" id="{3B68A1A0-CFBC-4A48-81E3-A83EA47F6694}"/>
              </a:ext>
            </a:extLst>
          </p:cNvPr>
          <p:cNvGrpSpPr/>
          <p:nvPr/>
        </p:nvGrpSpPr>
        <p:grpSpPr>
          <a:xfrm>
            <a:off x="2608728" y="3841376"/>
            <a:ext cx="1739154" cy="1698811"/>
            <a:chOff x="0" y="1349893"/>
            <a:chExt cx="5732640" cy="2858867"/>
          </a:xfrm>
        </p:grpSpPr>
        <p:sp>
          <p:nvSpPr>
            <p:cNvPr id="7" name="Rectángulo 20">
              <a:extLst>
                <a:ext uri="{FF2B5EF4-FFF2-40B4-BE49-F238E27FC236}">
                  <a16:creationId xmlns:a16="http://schemas.microsoft.com/office/drawing/2014/main" id="{9B222BA8-D52A-4266-A09B-869ECCFEEB47}"/>
                </a:ext>
              </a:extLst>
            </p:cNvPr>
            <p:cNvSpPr/>
            <p:nvPr/>
          </p:nvSpPr>
          <p:spPr>
            <a:xfrm>
              <a:off x="0" y="1501200"/>
              <a:ext cx="5732640" cy="2706840"/>
            </a:xfrm>
            <a:prstGeom prst="rect">
              <a:avLst/>
            </a:prstGeom>
            <a:noFill/>
            <a:ln>
              <a:noFill/>
            </a:ln>
          </p:spPr>
          <p:style>
            <a:lnRef idx="0">
              <a:scrgbClr r="0" g="0" b="0"/>
            </a:lnRef>
            <a:fillRef idx="0">
              <a:scrgbClr r="0" g="0" b="0"/>
            </a:fillRef>
            <a:effectRef idx="0">
              <a:scrgbClr r="0" g="0" b="0"/>
            </a:effectRef>
            <a:fontRef idx="minor"/>
          </p:style>
          <p:txBody>
            <a:bodyPr/>
            <a:lstStyle/>
            <a:p>
              <a:endParaRPr lang="es-US"/>
            </a:p>
          </p:txBody>
        </p:sp>
        <p:pic>
          <p:nvPicPr>
            <p:cNvPr id="8" name="Imagen 25">
              <a:extLst>
                <a:ext uri="{FF2B5EF4-FFF2-40B4-BE49-F238E27FC236}">
                  <a16:creationId xmlns:a16="http://schemas.microsoft.com/office/drawing/2014/main" id="{01BCD0F5-D7D9-4EF4-B7C2-F317554503BA}"/>
                </a:ext>
              </a:extLst>
            </p:cNvPr>
            <p:cNvPicPr/>
            <p:nvPr/>
          </p:nvPicPr>
          <p:blipFill>
            <a:blip r:embed="rId7"/>
            <a:stretch/>
          </p:blipFill>
          <p:spPr>
            <a:xfrm>
              <a:off x="0" y="1616040"/>
              <a:ext cx="5495760" cy="2592720"/>
            </a:xfrm>
            <a:prstGeom prst="rect">
              <a:avLst/>
            </a:prstGeom>
            <a:ln>
              <a:noFill/>
            </a:ln>
          </p:spPr>
        </p:pic>
        <p:cxnSp>
          <p:nvCxnSpPr>
            <p:cNvPr id="9" name="Conector recto 22">
              <a:extLst>
                <a:ext uri="{FF2B5EF4-FFF2-40B4-BE49-F238E27FC236}">
                  <a16:creationId xmlns:a16="http://schemas.microsoft.com/office/drawing/2014/main" id="{6E8B47EC-298E-451D-B146-74162153C85C}"/>
                </a:ext>
              </a:extLst>
            </p:cNvPr>
            <p:cNvCxnSpPr/>
            <p:nvPr/>
          </p:nvCxnSpPr>
          <p:spPr>
            <a:xfrm>
              <a:off x="122040" y="1779840"/>
              <a:ext cx="5307840" cy="2334960"/>
            </a:xfrm>
            <a:prstGeom prst="line">
              <a:avLst/>
            </a:prstGeom>
            <a:ln w="19080">
              <a:solidFill>
                <a:srgbClr val="5B9BD5"/>
              </a:solidFill>
              <a:miter/>
            </a:ln>
          </p:spPr>
          <p:style>
            <a:lnRef idx="0">
              <a:scrgbClr r="0" g="0" b="0"/>
            </a:lnRef>
            <a:fillRef idx="0">
              <a:scrgbClr r="0" g="0" b="0"/>
            </a:fillRef>
            <a:effectRef idx="0">
              <a:scrgbClr r="0" g="0" b="0"/>
            </a:effectRef>
            <a:fontRef idx="minor"/>
          </p:style>
        </p:cxnSp>
        <p:cxnSp>
          <p:nvCxnSpPr>
            <p:cNvPr id="10" name="Conector recto 23">
              <a:extLst>
                <a:ext uri="{FF2B5EF4-FFF2-40B4-BE49-F238E27FC236}">
                  <a16:creationId xmlns:a16="http://schemas.microsoft.com/office/drawing/2014/main" id="{698903F2-A8B4-4B1F-BB87-A2CF6B533C30}"/>
                </a:ext>
              </a:extLst>
            </p:cNvPr>
            <p:cNvCxnSpPr/>
            <p:nvPr/>
          </p:nvCxnSpPr>
          <p:spPr>
            <a:xfrm flipV="1">
              <a:off x="122029" y="1779810"/>
              <a:ext cx="5213303" cy="2334896"/>
            </a:xfrm>
            <a:prstGeom prst="line">
              <a:avLst/>
            </a:prstGeom>
            <a:ln w="19080">
              <a:solidFill>
                <a:srgbClr val="5B9BD5"/>
              </a:solidFill>
              <a:miter/>
            </a:ln>
          </p:spPr>
          <p:style>
            <a:lnRef idx="0">
              <a:scrgbClr r="0" g="0" b="0"/>
            </a:lnRef>
            <a:fillRef idx="0">
              <a:scrgbClr r="0" g="0" b="0"/>
            </a:fillRef>
            <a:effectRef idx="0">
              <a:scrgbClr r="0" g="0" b="0"/>
            </a:effectRef>
            <a:fontRef idx="minor"/>
          </p:style>
        </p:cxnSp>
        <p:sp>
          <p:nvSpPr>
            <p:cNvPr id="11" name="Elipse 24">
              <a:extLst>
                <a:ext uri="{FF2B5EF4-FFF2-40B4-BE49-F238E27FC236}">
                  <a16:creationId xmlns:a16="http://schemas.microsoft.com/office/drawing/2014/main" id="{D7C7E59D-93C8-493C-ADBB-B4A9B7111123}"/>
                </a:ext>
              </a:extLst>
            </p:cNvPr>
            <p:cNvSpPr/>
            <p:nvPr/>
          </p:nvSpPr>
          <p:spPr>
            <a:xfrm rot="2827200">
              <a:off x="3930861" y="1764253"/>
              <a:ext cx="1734120" cy="905400"/>
            </a:xfrm>
            <a:prstGeom prst="ellipse">
              <a:avLst/>
            </a:prstGeom>
            <a:noFill/>
            <a:ln w="12600">
              <a:solidFill>
                <a:srgbClr val="70AD47"/>
              </a:solidFill>
              <a:miter/>
            </a:ln>
          </p:spPr>
          <p:style>
            <a:lnRef idx="0">
              <a:scrgbClr r="0" g="0" b="0"/>
            </a:lnRef>
            <a:fillRef idx="0">
              <a:scrgbClr r="0" g="0" b="0"/>
            </a:fillRef>
            <a:effectRef idx="0">
              <a:scrgbClr r="0" g="0" b="0"/>
            </a:effectRef>
            <a:fontRef idx="minor"/>
          </p:style>
          <p:txBody>
            <a:bodyPr/>
            <a:lstStyle/>
            <a:p>
              <a:endParaRPr lang="es-US"/>
            </a:p>
          </p:txBody>
        </p:sp>
        <p:sp>
          <p:nvSpPr>
            <p:cNvPr id="12" name="Elipse 25">
              <a:extLst>
                <a:ext uri="{FF2B5EF4-FFF2-40B4-BE49-F238E27FC236}">
                  <a16:creationId xmlns:a16="http://schemas.microsoft.com/office/drawing/2014/main" id="{7F81705D-24B8-45D8-9D04-B2ABD7E5FD6A}"/>
                </a:ext>
              </a:extLst>
            </p:cNvPr>
            <p:cNvSpPr/>
            <p:nvPr/>
          </p:nvSpPr>
          <p:spPr>
            <a:xfrm>
              <a:off x="0" y="1868760"/>
              <a:ext cx="1112040" cy="403920"/>
            </a:xfrm>
            <a:prstGeom prst="ellipse">
              <a:avLst/>
            </a:prstGeom>
            <a:noFill/>
            <a:ln w="12600">
              <a:solidFill>
                <a:srgbClr val="70AD47"/>
              </a:solidFill>
              <a:miter/>
            </a:ln>
          </p:spPr>
          <p:style>
            <a:lnRef idx="0">
              <a:scrgbClr r="0" g="0" b="0"/>
            </a:lnRef>
            <a:fillRef idx="0">
              <a:scrgbClr r="0" g="0" b="0"/>
            </a:fillRef>
            <a:effectRef idx="0">
              <a:scrgbClr r="0" g="0" b="0"/>
            </a:effectRef>
            <a:fontRef idx="minor"/>
          </p:style>
          <p:txBody>
            <a:bodyPr/>
            <a:lstStyle/>
            <a:p>
              <a:endParaRPr lang="es-US"/>
            </a:p>
          </p:txBody>
        </p:sp>
        <p:sp>
          <p:nvSpPr>
            <p:cNvPr id="13" name="Elipse 26">
              <a:extLst>
                <a:ext uri="{FF2B5EF4-FFF2-40B4-BE49-F238E27FC236}">
                  <a16:creationId xmlns:a16="http://schemas.microsoft.com/office/drawing/2014/main" id="{5B76012E-5ED5-405A-B078-24B7B6103848}"/>
                </a:ext>
              </a:extLst>
            </p:cNvPr>
            <p:cNvSpPr/>
            <p:nvPr/>
          </p:nvSpPr>
          <p:spPr>
            <a:xfrm>
              <a:off x="4548600" y="2941200"/>
              <a:ext cx="947520" cy="1195200"/>
            </a:xfrm>
            <a:prstGeom prst="ellipse">
              <a:avLst/>
            </a:prstGeom>
            <a:noFill/>
            <a:ln w="12600">
              <a:solidFill>
                <a:srgbClr val="70AD47"/>
              </a:solidFill>
              <a:miter/>
            </a:ln>
          </p:spPr>
          <p:style>
            <a:lnRef idx="0">
              <a:scrgbClr r="0" g="0" b="0"/>
            </a:lnRef>
            <a:fillRef idx="0">
              <a:scrgbClr r="0" g="0" b="0"/>
            </a:fillRef>
            <a:effectRef idx="0">
              <a:scrgbClr r="0" g="0" b="0"/>
            </a:effectRef>
            <a:fontRef idx="minor"/>
          </p:style>
          <p:txBody>
            <a:bodyPr/>
            <a:lstStyle/>
            <a:p>
              <a:endParaRPr lang="es-US"/>
            </a:p>
          </p:txBody>
        </p:sp>
      </p:grpSp>
    </p:spTree>
    <p:extLst>
      <p:ext uri="{BB962C8B-B14F-4D97-AF65-F5344CB8AC3E}">
        <p14:creationId xmlns:p14="http://schemas.microsoft.com/office/powerpoint/2010/main" val="40912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ACBFFDB-F5FE-4E42-8002-48E7B0DC4E23}"/>
              </a:ext>
            </a:extLst>
          </p:cNvPr>
          <p:cNvPicPr>
            <a:picLocks noChangeAspect="1"/>
          </p:cNvPicPr>
          <p:nvPr/>
        </p:nvPicPr>
        <p:blipFill>
          <a:blip r:embed="rId3"/>
          <a:srcRect/>
          <a:stretch/>
        </p:blipFill>
        <p:spPr>
          <a:xfrm>
            <a:off x="2042742" y="1367920"/>
            <a:ext cx="8741799" cy="5176400"/>
          </a:xfrm>
          <a:prstGeom prst="rect">
            <a:avLst/>
          </a:prstGeom>
        </p:spPr>
      </p:pic>
      <p:sp>
        <p:nvSpPr>
          <p:cNvPr id="4" name="CuadroTexto 3"/>
          <p:cNvSpPr txBox="1"/>
          <p:nvPr/>
        </p:nvSpPr>
        <p:spPr>
          <a:xfrm>
            <a:off x="2386360" y="1538326"/>
            <a:ext cx="3044153" cy="369332"/>
          </a:xfrm>
          <a:prstGeom prst="rect">
            <a:avLst/>
          </a:prstGeom>
          <a:noFill/>
        </p:spPr>
        <p:txBody>
          <a:bodyPr wrap="square" rtlCol="0">
            <a:spAutoFit/>
          </a:bodyPr>
          <a:lstStyle/>
          <a:p>
            <a:pPr algn="ctr"/>
            <a:r>
              <a:rPr lang="es-EC" b="1" dirty="0">
                <a:solidFill>
                  <a:schemeClr val="bg1"/>
                </a:solidFill>
                <a:latin typeface="Arial" panose="020B0604020202020204" pitchFamily="34" charset="0"/>
                <a:cs typeface="Arial" panose="020B0604020202020204" pitchFamily="34" charset="0"/>
              </a:rPr>
              <a:t>VARIABLE DEL MODELO</a:t>
            </a:r>
            <a:endParaRPr lang="en-US" b="1"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2427892" y="2528683"/>
            <a:ext cx="3668108" cy="3093154"/>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s-EC" sz="1500" dirty="0"/>
              <a:t>Falta de especialización de normativa en función de la naturaleza de las EOD.</a:t>
            </a:r>
            <a:endParaRPr lang="es-US" sz="1500" dirty="0"/>
          </a:p>
          <a:p>
            <a:pPr marL="342900" marR="0" lvl="0" indent="-342900">
              <a:spcBef>
                <a:spcPts val="0"/>
              </a:spcBef>
              <a:spcAft>
                <a:spcPts val="0"/>
              </a:spcAft>
              <a:buFont typeface="Symbol" panose="05050102010706020507" pitchFamily="18" charset="2"/>
              <a:buChar char=""/>
            </a:pPr>
            <a:r>
              <a:rPr lang="es-EC" sz="1500" dirty="0"/>
              <a:t>Recuperación de cartera</a:t>
            </a:r>
            <a:endParaRPr lang="es-US" sz="1500" dirty="0"/>
          </a:p>
          <a:p>
            <a:pPr marL="342900" marR="0" lvl="0" indent="-342900">
              <a:spcBef>
                <a:spcPts val="0"/>
              </a:spcBef>
              <a:spcAft>
                <a:spcPts val="0"/>
              </a:spcAft>
              <a:buFont typeface="Symbol" panose="05050102010706020507" pitchFamily="18" charset="2"/>
              <a:buChar char=""/>
            </a:pPr>
            <a:r>
              <a:rPr lang="es-EC" sz="1500" dirty="0"/>
              <a:t>Diferencia de objetivos institucionales de acuerdo a características de las EOD.</a:t>
            </a:r>
            <a:endParaRPr lang="es-US" sz="1500" dirty="0"/>
          </a:p>
          <a:p>
            <a:pPr marL="342900" marR="0" lvl="0" indent="-342900">
              <a:spcBef>
                <a:spcPts val="0"/>
              </a:spcBef>
              <a:spcAft>
                <a:spcPts val="0"/>
              </a:spcAft>
              <a:buFont typeface="Symbol" panose="05050102010706020507" pitchFamily="18" charset="2"/>
              <a:buChar char=""/>
            </a:pPr>
            <a:r>
              <a:rPr lang="es-EC" sz="1500" dirty="0"/>
              <a:t>Diferencias de las partidas presupuestarias en la unidad operativa de acuerdo a su naturaleza</a:t>
            </a:r>
            <a:endParaRPr lang="es-US" sz="1500" dirty="0"/>
          </a:p>
          <a:p>
            <a:pPr marL="342900" marR="0" lvl="0" indent="-342900">
              <a:spcBef>
                <a:spcPts val="0"/>
              </a:spcBef>
              <a:spcAft>
                <a:spcPts val="0"/>
              </a:spcAft>
              <a:buFont typeface="Symbol" panose="05050102010706020507" pitchFamily="18" charset="2"/>
              <a:buChar char=""/>
            </a:pPr>
            <a:r>
              <a:rPr lang="es-EC" sz="1500" dirty="0"/>
              <a:t>Pugna de intereses en la gestión de contratos</a:t>
            </a:r>
            <a:endParaRPr lang="es-US" sz="1500" dirty="0"/>
          </a:p>
          <a:p>
            <a:pPr marL="342900" marR="0" lvl="0" indent="-342900">
              <a:spcBef>
                <a:spcPts val="0"/>
              </a:spcBef>
              <a:spcAft>
                <a:spcPts val="800"/>
              </a:spcAft>
              <a:buFont typeface="Symbol" panose="05050102010706020507" pitchFamily="18" charset="2"/>
              <a:buChar char=""/>
            </a:pPr>
            <a:r>
              <a:rPr lang="es-EC" sz="1500" dirty="0"/>
              <a:t>Deficiencias en la estructura organizacional y en la asignación de funciones de las EOD.</a:t>
            </a:r>
            <a:endParaRPr lang="es-US" sz="1500" dirty="0"/>
          </a:p>
        </p:txBody>
      </p:sp>
      <p:sp>
        <p:nvSpPr>
          <p:cNvPr id="10" name="Rectángulo 9">
            <a:extLst>
              <a:ext uri="{FF2B5EF4-FFF2-40B4-BE49-F238E27FC236}">
                <a16:creationId xmlns:a16="http://schemas.microsoft.com/office/drawing/2014/main" id="{A28E381D-1FF5-584B-A0A1-B2F0B3E84F38}"/>
              </a:ext>
            </a:extLst>
          </p:cNvPr>
          <p:cNvSpPr/>
          <p:nvPr/>
        </p:nvSpPr>
        <p:spPr>
          <a:xfrm>
            <a:off x="139521" y="75313"/>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solidFill>
                <a:schemeClr val="tx1"/>
              </a:solidFill>
              <a:latin typeface="Arial" panose="020B0604020202020204" pitchFamily="34" charset="0"/>
              <a:cs typeface="Arial" panose="020B0604020202020204" pitchFamily="34" charset="0"/>
            </a:endParaRPr>
          </a:p>
        </p:txBody>
      </p:sp>
      <p:sp>
        <p:nvSpPr>
          <p:cNvPr id="12" name="Rectángulo: esquinas redondeadas 1">
            <a:extLst>
              <a:ext uri="{FF2B5EF4-FFF2-40B4-BE49-F238E27FC236}">
                <a16:creationId xmlns:a16="http://schemas.microsoft.com/office/drawing/2014/main" id="{CE267326-720B-4E3E-B062-3D8C8EABFCF7}"/>
              </a:ext>
            </a:extLst>
          </p:cNvPr>
          <p:cNvSpPr/>
          <p:nvPr/>
        </p:nvSpPr>
        <p:spPr>
          <a:xfrm>
            <a:off x="204965" y="194699"/>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11. PROPUESTA DE MEJORA</a:t>
            </a:r>
            <a:endParaRPr lang="es-EC" sz="2400" kern="0" dirty="0">
              <a:solidFill>
                <a:schemeClr val="bg1"/>
              </a:solidFill>
              <a:latin typeface="Impact" panose="020B0806030902050204" pitchFamily="34" charset="0"/>
            </a:endParaRPr>
          </a:p>
        </p:txBody>
      </p:sp>
      <p:pic>
        <p:nvPicPr>
          <p:cNvPr id="2050" name="Picture 2" descr="Ver las imágenes de origen">
            <a:extLst>
              <a:ext uri="{FF2B5EF4-FFF2-40B4-BE49-F238E27FC236}">
                <a16:creationId xmlns:a16="http://schemas.microsoft.com/office/drawing/2014/main" id="{98200263-AF32-440A-B2B8-08913937A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3364" y="2930018"/>
            <a:ext cx="3233271" cy="24249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39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E4EA005C-1CC4-054F-829B-946231F78F91}"/>
              </a:ext>
            </a:extLst>
          </p:cNvPr>
          <p:cNvSpPr/>
          <p:nvPr/>
        </p:nvSpPr>
        <p:spPr>
          <a:xfrm>
            <a:off x="0" y="169097"/>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grpSp>
        <p:nvGrpSpPr>
          <p:cNvPr id="25" name="Group 17">
            <a:extLst>
              <a:ext uri="{FF2B5EF4-FFF2-40B4-BE49-F238E27FC236}">
                <a16:creationId xmlns:a16="http://schemas.microsoft.com/office/drawing/2014/main" id="{A0517A0F-FE8D-44CE-9D18-41E728F0EFB0}"/>
              </a:ext>
            </a:extLst>
          </p:cNvPr>
          <p:cNvGrpSpPr/>
          <p:nvPr/>
        </p:nvGrpSpPr>
        <p:grpSpPr>
          <a:xfrm>
            <a:off x="2194565" y="1518067"/>
            <a:ext cx="1997364" cy="4945486"/>
            <a:chOff x="802907" y="1500879"/>
            <a:chExt cx="1997364" cy="4527718"/>
          </a:xfrm>
        </p:grpSpPr>
        <p:sp>
          <p:nvSpPr>
            <p:cNvPr id="26" name="Freeform 1871">
              <a:extLst>
                <a:ext uri="{FF2B5EF4-FFF2-40B4-BE49-F238E27FC236}">
                  <a16:creationId xmlns:a16="http://schemas.microsoft.com/office/drawing/2014/main" id="{D8B8BD07-5A1E-4A23-BE85-723EE764E2C3}"/>
                </a:ext>
              </a:extLst>
            </p:cNvPr>
            <p:cNvSpPr>
              <a:spLocks/>
            </p:cNvSpPr>
            <p:nvPr/>
          </p:nvSpPr>
          <p:spPr bwMode="auto">
            <a:xfrm>
              <a:off x="802907" y="1500879"/>
              <a:ext cx="1997364" cy="723581"/>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Shape 37">
              <a:extLst>
                <a:ext uri="{FF2B5EF4-FFF2-40B4-BE49-F238E27FC236}">
                  <a16:creationId xmlns:a16="http://schemas.microsoft.com/office/drawing/2014/main" id="{B7686603-5FEE-4213-8D54-D4BED289E2DF}"/>
                </a:ext>
              </a:extLst>
            </p:cNvPr>
            <p:cNvSpPr>
              <a:spLocks/>
            </p:cNvSpPr>
            <p:nvPr/>
          </p:nvSpPr>
          <p:spPr bwMode="auto">
            <a:xfrm>
              <a:off x="802907" y="2105454"/>
              <a:ext cx="1997364" cy="3923143"/>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31" name="TextBox 40">
            <a:extLst>
              <a:ext uri="{FF2B5EF4-FFF2-40B4-BE49-F238E27FC236}">
                <a16:creationId xmlns:a16="http://schemas.microsoft.com/office/drawing/2014/main" id="{8836259A-B209-40C3-8EC9-87251EFE8ACA}"/>
              </a:ext>
            </a:extLst>
          </p:cNvPr>
          <p:cNvSpPr txBox="1"/>
          <p:nvPr/>
        </p:nvSpPr>
        <p:spPr>
          <a:xfrm>
            <a:off x="2373393" y="1610810"/>
            <a:ext cx="1639709" cy="615553"/>
          </a:xfrm>
          <a:prstGeom prst="rect">
            <a:avLst/>
          </a:prstGeom>
          <a:noFill/>
        </p:spPr>
        <p:txBody>
          <a:bodyPr wrap="square" lIns="0" rIns="0" rtlCol="0" anchor="t">
            <a:spAutoFit/>
          </a:bodyPr>
          <a:lstStyle/>
          <a:p>
            <a:pPr algn="ctr"/>
            <a:r>
              <a:rPr lang="es-EC"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Variables Determinantes</a:t>
            </a:r>
            <a:r>
              <a:rPr lang="es-EC"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b="1" dirty="0">
              <a:solidFill>
                <a:schemeClr val="bg1"/>
              </a:solidFill>
            </a:endParaRPr>
          </a:p>
        </p:txBody>
      </p:sp>
      <p:grpSp>
        <p:nvGrpSpPr>
          <p:cNvPr id="11" name="Grupo 10"/>
          <p:cNvGrpSpPr/>
          <p:nvPr/>
        </p:nvGrpSpPr>
        <p:grpSpPr>
          <a:xfrm>
            <a:off x="4610024" y="1560976"/>
            <a:ext cx="4964282" cy="4320408"/>
            <a:chOff x="7497751" y="2056837"/>
            <a:chExt cx="4392429" cy="3692287"/>
          </a:xfrm>
        </p:grpSpPr>
        <p:pic>
          <p:nvPicPr>
            <p:cNvPr id="78" name="Imagen 77"/>
            <p:cNvPicPr>
              <a:picLocks noChangeAspect="1"/>
            </p:cNvPicPr>
            <p:nvPr/>
          </p:nvPicPr>
          <p:blipFill>
            <a:blip r:embed="rId2"/>
            <a:stretch>
              <a:fillRect/>
            </a:stretch>
          </p:blipFill>
          <p:spPr>
            <a:xfrm rot="21113521">
              <a:off x="7497751" y="2320485"/>
              <a:ext cx="828851" cy="1120881"/>
            </a:xfrm>
            <a:prstGeom prst="rect">
              <a:avLst/>
            </a:prstGeom>
          </p:spPr>
        </p:pic>
        <p:pic>
          <p:nvPicPr>
            <p:cNvPr id="4106" name="Picture 10" descr="Agenda Política de la Defensa 2014 - 2017 by Ministerio Defensa - issu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8265" y="4960490"/>
              <a:ext cx="826135" cy="78863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lan Nacional de Seguridad Integral by SANTIAGO GAVILANES"/>
            <p:cNvPicPr>
              <a:picLocks noChangeAspect="1" noChangeArrowheads="1"/>
            </p:cNvPicPr>
            <p:nvPr/>
          </p:nvPicPr>
          <p:blipFill rotWithShape="1">
            <a:blip r:embed="rId4" cstate="print">
              <a:clrChange>
                <a:clrFrom>
                  <a:srgbClr val="FAFAFA"/>
                </a:clrFrom>
                <a:clrTo>
                  <a:srgbClr val="FAFAFA">
                    <a:alpha val="0"/>
                  </a:srgbClr>
                </a:clrTo>
              </a:clrChange>
              <a:extLst>
                <a:ext uri="{28A0092B-C50C-407E-A947-70E740481C1C}">
                  <a14:useLocalDpi xmlns:a14="http://schemas.microsoft.com/office/drawing/2010/main" val="0"/>
                </a:ext>
              </a:extLst>
            </a:blip>
            <a:srcRect l="20099" r="20661"/>
            <a:stretch/>
          </p:blipFill>
          <p:spPr bwMode="auto">
            <a:xfrm rot="1025669">
              <a:off x="11014416" y="2056837"/>
              <a:ext cx="875764" cy="832096"/>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ángulo: esquinas redondeadas 1">
            <a:extLst>
              <a:ext uri="{FF2B5EF4-FFF2-40B4-BE49-F238E27FC236}">
                <a16:creationId xmlns:a16="http://schemas.microsoft.com/office/drawing/2014/main" id="{5878E55C-03AC-4C36-A38B-1C40B8DC2980}"/>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12. VARIABLES DEL MODELO</a:t>
            </a:r>
            <a:endParaRPr lang="es-EC" sz="2400" kern="0" dirty="0">
              <a:solidFill>
                <a:schemeClr val="bg1"/>
              </a:solidFill>
              <a:latin typeface="Impact" panose="020B0806030902050204" pitchFamily="34" charset="0"/>
            </a:endParaRPr>
          </a:p>
        </p:txBody>
      </p:sp>
      <p:sp>
        <p:nvSpPr>
          <p:cNvPr id="20" name="TextBox 19">
            <a:extLst>
              <a:ext uri="{FF2B5EF4-FFF2-40B4-BE49-F238E27FC236}">
                <a16:creationId xmlns:a16="http://schemas.microsoft.com/office/drawing/2014/main" id="{A1CA5EB1-6BA6-473E-AE7A-305961915B21}"/>
              </a:ext>
            </a:extLst>
          </p:cNvPr>
          <p:cNvSpPr txBox="1"/>
          <p:nvPr/>
        </p:nvSpPr>
        <p:spPr>
          <a:xfrm>
            <a:off x="2203508" y="2192454"/>
            <a:ext cx="1997364" cy="2277547"/>
          </a:xfrm>
          <a:prstGeom prst="rect">
            <a:avLst/>
          </a:prstGeom>
          <a:noFill/>
        </p:spPr>
        <p:txBody>
          <a:bodyPr wrap="square">
            <a:spAutoFit/>
          </a:bodyPr>
          <a:lstStyle/>
          <a:p>
            <a:pPr marL="285750" indent="-285750">
              <a:buFont typeface="Arial" panose="020B0604020202020204" pitchFamily="34" charset="0"/>
              <a:buChar char="•"/>
            </a:pPr>
            <a:r>
              <a:rPr lang="es-EC" sz="1400" dirty="0">
                <a:effectLst/>
              </a:rPr>
              <a:t>Deficiencias de interoperabilidad</a:t>
            </a:r>
          </a:p>
          <a:p>
            <a:pPr marL="285750" indent="-285750">
              <a:buFont typeface="Arial" panose="020B0604020202020204" pitchFamily="34" charset="0"/>
              <a:buChar char="•"/>
            </a:pPr>
            <a:endParaRPr lang="es-EC" sz="1400" dirty="0">
              <a:effectLst/>
            </a:endParaRPr>
          </a:p>
          <a:p>
            <a:pPr marL="285750" indent="-285750">
              <a:buFont typeface="Arial" panose="020B0604020202020204" pitchFamily="34" charset="0"/>
              <a:buChar char="•"/>
            </a:pPr>
            <a:r>
              <a:rPr lang="es-EC" sz="1400" dirty="0">
                <a:effectLst/>
              </a:rPr>
              <a:t>Diferencia de objetivos institucionales de acuerdo a características de las EOD.</a:t>
            </a:r>
          </a:p>
          <a:p>
            <a:pPr marL="285750" indent="-285750">
              <a:buFont typeface="Arial" panose="020B0604020202020204" pitchFamily="34" charset="0"/>
              <a:buChar char="•"/>
            </a:pPr>
            <a:endParaRPr lang="es-US" sz="16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1" name="Group 17">
            <a:extLst>
              <a:ext uri="{FF2B5EF4-FFF2-40B4-BE49-F238E27FC236}">
                <a16:creationId xmlns:a16="http://schemas.microsoft.com/office/drawing/2014/main" id="{D53652F6-81B9-4669-862A-918817D02DB4}"/>
              </a:ext>
            </a:extLst>
          </p:cNvPr>
          <p:cNvGrpSpPr/>
          <p:nvPr/>
        </p:nvGrpSpPr>
        <p:grpSpPr>
          <a:xfrm>
            <a:off x="6205472" y="1610810"/>
            <a:ext cx="1997364" cy="4945486"/>
            <a:chOff x="802907" y="1500879"/>
            <a:chExt cx="1997364" cy="4527718"/>
          </a:xfrm>
        </p:grpSpPr>
        <p:sp>
          <p:nvSpPr>
            <p:cNvPr id="22" name="Freeform 1871">
              <a:extLst>
                <a:ext uri="{FF2B5EF4-FFF2-40B4-BE49-F238E27FC236}">
                  <a16:creationId xmlns:a16="http://schemas.microsoft.com/office/drawing/2014/main" id="{030DD53D-0140-4B57-AA17-0AC96FF922FF}"/>
                </a:ext>
              </a:extLst>
            </p:cNvPr>
            <p:cNvSpPr>
              <a:spLocks/>
            </p:cNvSpPr>
            <p:nvPr/>
          </p:nvSpPr>
          <p:spPr bwMode="auto">
            <a:xfrm>
              <a:off x="802907" y="1500879"/>
              <a:ext cx="1997364" cy="723581"/>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Shape 37">
              <a:extLst>
                <a:ext uri="{FF2B5EF4-FFF2-40B4-BE49-F238E27FC236}">
                  <a16:creationId xmlns:a16="http://schemas.microsoft.com/office/drawing/2014/main" id="{3AA8BE84-69D2-4C9A-9596-390AAF3339A9}"/>
                </a:ext>
              </a:extLst>
            </p:cNvPr>
            <p:cNvSpPr>
              <a:spLocks/>
            </p:cNvSpPr>
            <p:nvPr/>
          </p:nvSpPr>
          <p:spPr bwMode="auto">
            <a:xfrm>
              <a:off x="802907" y="2105454"/>
              <a:ext cx="1997364" cy="3923143"/>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24" name="Group 17">
            <a:extLst>
              <a:ext uri="{FF2B5EF4-FFF2-40B4-BE49-F238E27FC236}">
                <a16:creationId xmlns:a16="http://schemas.microsoft.com/office/drawing/2014/main" id="{4D929875-00B1-4EDE-B2F3-8F58FE601DE5}"/>
              </a:ext>
            </a:extLst>
          </p:cNvPr>
          <p:cNvGrpSpPr/>
          <p:nvPr/>
        </p:nvGrpSpPr>
        <p:grpSpPr>
          <a:xfrm>
            <a:off x="9952414" y="1610810"/>
            <a:ext cx="1997364" cy="4945486"/>
            <a:chOff x="802907" y="1500879"/>
            <a:chExt cx="1997364" cy="4527718"/>
          </a:xfrm>
        </p:grpSpPr>
        <p:sp>
          <p:nvSpPr>
            <p:cNvPr id="29" name="Freeform 1871">
              <a:extLst>
                <a:ext uri="{FF2B5EF4-FFF2-40B4-BE49-F238E27FC236}">
                  <a16:creationId xmlns:a16="http://schemas.microsoft.com/office/drawing/2014/main" id="{C3DDD17A-B6FE-49B3-B25B-CE8BDB6B14C5}"/>
                </a:ext>
              </a:extLst>
            </p:cNvPr>
            <p:cNvSpPr>
              <a:spLocks/>
            </p:cNvSpPr>
            <p:nvPr/>
          </p:nvSpPr>
          <p:spPr bwMode="auto">
            <a:xfrm>
              <a:off x="802907" y="1500879"/>
              <a:ext cx="1997364" cy="723581"/>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Shape 37">
              <a:extLst>
                <a:ext uri="{FF2B5EF4-FFF2-40B4-BE49-F238E27FC236}">
                  <a16:creationId xmlns:a16="http://schemas.microsoft.com/office/drawing/2014/main" id="{DF93E6D8-2764-465E-BCEE-7A689FC69C55}"/>
                </a:ext>
              </a:extLst>
            </p:cNvPr>
            <p:cNvSpPr>
              <a:spLocks/>
            </p:cNvSpPr>
            <p:nvPr/>
          </p:nvSpPr>
          <p:spPr bwMode="auto">
            <a:xfrm>
              <a:off x="802907" y="2105454"/>
              <a:ext cx="1997364" cy="3923143"/>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32" name="TextBox 40">
            <a:extLst>
              <a:ext uri="{FF2B5EF4-FFF2-40B4-BE49-F238E27FC236}">
                <a16:creationId xmlns:a16="http://schemas.microsoft.com/office/drawing/2014/main" id="{AE2A7DA6-D89F-44F0-8A54-69ACC00DCFCA}"/>
              </a:ext>
            </a:extLst>
          </p:cNvPr>
          <p:cNvSpPr txBox="1"/>
          <p:nvPr/>
        </p:nvSpPr>
        <p:spPr>
          <a:xfrm>
            <a:off x="6384299" y="1679089"/>
            <a:ext cx="1639709" cy="615553"/>
          </a:xfrm>
          <a:prstGeom prst="rect">
            <a:avLst/>
          </a:prstGeom>
          <a:noFill/>
        </p:spPr>
        <p:txBody>
          <a:bodyPr wrap="square" lIns="0" rIns="0" rtlCol="0" anchor="t">
            <a:spAutoFit/>
          </a:bodyPr>
          <a:lstStyle/>
          <a:p>
            <a:pPr algn="ctr"/>
            <a:r>
              <a:rPr lang="es-EC"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Variables </a:t>
            </a:r>
            <a:r>
              <a:rPr lang="es-EC"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de resultados</a:t>
            </a:r>
            <a:r>
              <a:rPr lang="es-EC"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b="1" dirty="0">
              <a:solidFill>
                <a:schemeClr val="bg1"/>
              </a:solidFill>
            </a:endParaRPr>
          </a:p>
        </p:txBody>
      </p:sp>
      <p:sp>
        <p:nvSpPr>
          <p:cNvPr id="33" name="TextBox 40">
            <a:extLst>
              <a:ext uri="{FF2B5EF4-FFF2-40B4-BE49-F238E27FC236}">
                <a16:creationId xmlns:a16="http://schemas.microsoft.com/office/drawing/2014/main" id="{2924AB8E-050E-4A8C-BE99-5A0FC5A25F33}"/>
              </a:ext>
            </a:extLst>
          </p:cNvPr>
          <p:cNvSpPr txBox="1"/>
          <p:nvPr/>
        </p:nvSpPr>
        <p:spPr>
          <a:xfrm>
            <a:off x="10131242" y="1679089"/>
            <a:ext cx="1639709" cy="369332"/>
          </a:xfrm>
          <a:prstGeom prst="rect">
            <a:avLst/>
          </a:prstGeom>
          <a:noFill/>
        </p:spPr>
        <p:txBody>
          <a:bodyPr wrap="square" lIns="0" rIns="0" rtlCol="0" anchor="t">
            <a:spAutoFit/>
          </a:bodyPr>
          <a:lstStyle/>
          <a:p>
            <a:pPr algn="ctr"/>
            <a:r>
              <a:rPr lang="es-EC"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Variables Claves</a:t>
            </a:r>
            <a:r>
              <a:rPr lang="es-EC"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b="1" dirty="0">
              <a:solidFill>
                <a:schemeClr val="bg1"/>
              </a:solidFill>
            </a:endParaRPr>
          </a:p>
        </p:txBody>
      </p:sp>
      <p:sp>
        <p:nvSpPr>
          <p:cNvPr id="34" name="TextBox 33">
            <a:extLst>
              <a:ext uri="{FF2B5EF4-FFF2-40B4-BE49-F238E27FC236}">
                <a16:creationId xmlns:a16="http://schemas.microsoft.com/office/drawing/2014/main" id="{5F72C183-B059-4AAB-8842-CE334A29649F}"/>
              </a:ext>
            </a:extLst>
          </p:cNvPr>
          <p:cNvSpPr txBox="1"/>
          <p:nvPr/>
        </p:nvSpPr>
        <p:spPr>
          <a:xfrm>
            <a:off x="6205472" y="2281757"/>
            <a:ext cx="1997364" cy="2893100"/>
          </a:xfrm>
          <a:prstGeom prst="rect">
            <a:avLst/>
          </a:prstGeom>
          <a:noFill/>
        </p:spPr>
        <p:txBody>
          <a:bodyPr wrap="square">
            <a:spAutoFit/>
          </a:bodyPr>
          <a:lstStyle/>
          <a:p>
            <a:pPr marL="285750" indent="-285750">
              <a:buFont typeface="Arial" panose="020B0604020202020204" pitchFamily="34" charset="0"/>
              <a:buChar char="•"/>
            </a:pPr>
            <a:r>
              <a:rPr lang="es-EC" sz="1400" dirty="0">
                <a:effectLst/>
              </a:rPr>
              <a:t>Falta de especialización de normativa en función de la naturaleza de las EOD</a:t>
            </a:r>
            <a:r>
              <a:rPr lang="es-US" sz="1400" dirty="0">
                <a:latin typeface="Arial" panose="020B0604020202020204" pitchFamily="34" charset="0"/>
                <a:cs typeface="Times New Roman" panose="02020603050405020304" pitchFamily="18" charset="0"/>
              </a:rPr>
              <a:t>.</a:t>
            </a:r>
            <a:endParaRPr lang="es-US" sz="1400" dirty="0">
              <a:effectLst/>
            </a:endParaRPr>
          </a:p>
          <a:p>
            <a:pPr marL="285750" marR="0" indent="-285750">
              <a:spcBef>
                <a:spcPts val="0"/>
              </a:spcBef>
              <a:spcAft>
                <a:spcPts val="0"/>
              </a:spcAft>
              <a:buFont typeface="Arial" panose="020B0604020202020204" pitchFamily="34" charset="0"/>
              <a:buChar char="•"/>
            </a:pPr>
            <a:r>
              <a:rPr lang="es-EC" sz="1400" dirty="0"/>
              <a:t>Inaplicabilidad de la norma</a:t>
            </a:r>
            <a:endParaRPr lang="es-US" sz="1400" dirty="0"/>
          </a:p>
          <a:p>
            <a:pPr marL="285750" indent="-285750">
              <a:buFont typeface="Arial" panose="020B0604020202020204" pitchFamily="34" charset="0"/>
              <a:buChar char="•"/>
            </a:pPr>
            <a:r>
              <a:rPr lang="es-EC" sz="1400" dirty="0"/>
              <a:t>La planificación general no toma en cuenta las diferencias de las EOD</a:t>
            </a:r>
            <a:endParaRPr lang="es-US" sz="1400" dirty="0"/>
          </a:p>
        </p:txBody>
      </p:sp>
      <p:sp>
        <p:nvSpPr>
          <p:cNvPr id="35" name="TextBox 34">
            <a:extLst>
              <a:ext uri="{FF2B5EF4-FFF2-40B4-BE49-F238E27FC236}">
                <a16:creationId xmlns:a16="http://schemas.microsoft.com/office/drawing/2014/main" id="{4AECA568-8F73-4F29-B4BA-F22077D2675E}"/>
              </a:ext>
            </a:extLst>
          </p:cNvPr>
          <p:cNvSpPr txBox="1"/>
          <p:nvPr/>
        </p:nvSpPr>
        <p:spPr>
          <a:xfrm>
            <a:off x="9988491" y="2401155"/>
            <a:ext cx="1961287" cy="1384995"/>
          </a:xfrm>
          <a:prstGeom prst="rect">
            <a:avLst/>
          </a:prstGeom>
          <a:noFill/>
        </p:spPr>
        <p:txBody>
          <a:bodyPr wrap="square">
            <a:spAutoFit/>
          </a:bodyPr>
          <a:lstStyle/>
          <a:p>
            <a:pPr marL="285750" indent="-285750">
              <a:buFont typeface="Arial" panose="020B0604020202020204" pitchFamily="34" charset="0"/>
              <a:buChar char="•"/>
            </a:pPr>
            <a:r>
              <a:rPr lang="es-EC" sz="1400" dirty="0"/>
              <a:t>Dificultades en la recuperación de cartera por falta de herramientas específicas para las unidades</a:t>
            </a:r>
            <a:endParaRPr lang="es-US" sz="1400" dirty="0"/>
          </a:p>
        </p:txBody>
      </p:sp>
    </p:spTree>
    <p:extLst>
      <p:ext uri="{BB962C8B-B14F-4D97-AF65-F5344CB8AC3E}">
        <p14:creationId xmlns:p14="http://schemas.microsoft.com/office/powerpoint/2010/main" val="474867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87D07F55-59E9-4BDE-ACE1-A7EB07014E8C}"/>
              </a:ext>
            </a:extLst>
          </p:cNvPr>
          <p:cNvSpPr/>
          <p:nvPr/>
        </p:nvSpPr>
        <p:spPr>
          <a:xfrm>
            <a:off x="918867" y="1050284"/>
            <a:ext cx="5565551" cy="461665"/>
          </a:xfrm>
          <a:prstGeom prst="rect">
            <a:avLst/>
          </a:prstGeom>
        </p:spPr>
        <p:txBody>
          <a:bodyPr wrap="square">
            <a:spAutoFit/>
          </a:bodyPr>
          <a:lstStyle/>
          <a:p>
            <a:pPr marL="270504" indent="180335" algn="just">
              <a:spcBef>
                <a:spcPts val="1200"/>
              </a:spcBef>
              <a:defRPr/>
            </a:pPr>
            <a:r>
              <a:rPr lang="es-US" sz="2400" b="1" dirty="0">
                <a:solidFill>
                  <a:srgbClr val="171717"/>
                </a:solidFill>
                <a:ea typeface="Arial" panose="020B0604020202020204" pitchFamily="34" charset="0"/>
                <a:cs typeface="Arial" panose="020B0604020202020204" pitchFamily="34" charset="0"/>
              </a:rPr>
              <a:t>RELACIÓN VARIABLES Y ESTRATEGIAS</a:t>
            </a:r>
            <a:endParaRPr lang="es-EC" sz="2400" b="1" dirty="0">
              <a:solidFill>
                <a:srgbClr val="000000"/>
              </a:solidFill>
              <a:ea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646A143-126B-5C47-A286-F317B4B14D57}"/>
              </a:ext>
            </a:extLst>
          </p:cNvPr>
          <p:cNvSpPr txBox="1"/>
          <p:nvPr/>
        </p:nvSpPr>
        <p:spPr>
          <a:xfrm>
            <a:off x="1712285" y="2214413"/>
            <a:ext cx="2601561" cy="430887"/>
          </a:xfrm>
          <a:prstGeom prst="rect">
            <a:avLst/>
          </a:prstGeom>
          <a:noFill/>
        </p:spPr>
        <p:txBody>
          <a:bodyPr wrap="square" rtlCol="0">
            <a:spAutoFit/>
          </a:bodyPr>
          <a:lstStyle/>
          <a:p>
            <a:pPr algn="ctr"/>
            <a:r>
              <a:rPr lang="es-EC" sz="2200" b="1" dirty="0">
                <a:cs typeface="Arial" panose="020B0604020202020204" pitchFamily="34" charset="0"/>
              </a:rPr>
              <a:t>Variable</a:t>
            </a:r>
          </a:p>
        </p:txBody>
      </p:sp>
      <p:sp>
        <p:nvSpPr>
          <p:cNvPr id="9" name="CuadroTexto 8">
            <a:extLst>
              <a:ext uri="{FF2B5EF4-FFF2-40B4-BE49-F238E27FC236}">
                <a16:creationId xmlns:a16="http://schemas.microsoft.com/office/drawing/2014/main" id="{19841247-853F-0747-B571-DFC41C9DC455}"/>
              </a:ext>
            </a:extLst>
          </p:cNvPr>
          <p:cNvSpPr txBox="1"/>
          <p:nvPr/>
        </p:nvSpPr>
        <p:spPr>
          <a:xfrm>
            <a:off x="8353673" y="2214413"/>
            <a:ext cx="3463027" cy="430887"/>
          </a:xfrm>
          <a:prstGeom prst="rect">
            <a:avLst/>
          </a:prstGeom>
          <a:noFill/>
        </p:spPr>
        <p:txBody>
          <a:bodyPr wrap="square" rtlCol="0">
            <a:spAutoFit/>
          </a:bodyPr>
          <a:lstStyle/>
          <a:p>
            <a:pPr algn="ctr"/>
            <a:r>
              <a:rPr lang="es-EC" sz="2200" b="1" dirty="0">
                <a:cs typeface="Arial" panose="020B0604020202020204" pitchFamily="34" charset="0"/>
              </a:rPr>
              <a:t>Responsable</a:t>
            </a:r>
          </a:p>
        </p:txBody>
      </p:sp>
      <p:sp>
        <p:nvSpPr>
          <p:cNvPr id="13" name="CuadroTexto 12">
            <a:extLst>
              <a:ext uri="{FF2B5EF4-FFF2-40B4-BE49-F238E27FC236}">
                <a16:creationId xmlns:a16="http://schemas.microsoft.com/office/drawing/2014/main" id="{B669955A-3FB6-1D4E-A3AA-5F93C9BB1BF0}"/>
              </a:ext>
            </a:extLst>
          </p:cNvPr>
          <p:cNvSpPr txBox="1"/>
          <p:nvPr/>
        </p:nvSpPr>
        <p:spPr>
          <a:xfrm>
            <a:off x="1852630" y="4875594"/>
            <a:ext cx="2368527" cy="954107"/>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Inaplicabilidad de la norma</a:t>
            </a:r>
            <a:endParaRPr lang="es-US" sz="1400" dirty="0">
              <a:latin typeface="Arial" panose="020B0604020202020204" pitchFamily="34" charset="0"/>
              <a:cs typeface="Arial" panose="020B0604020202020204" pitchFamily="34" charset="0"/>
            </a:endParaRPr>
          </a:p>
          <a:p>
            <a:pPr algn="ctr"/>
            <a:r>
              <a:rPr lang="es-EC" sz="1400" dirty="0">
                <a:latin typeface="Arial" panose="020B0604020202020204" pitchFamily="34" charset="0"/>
                <a:cs typeface="Arial" panose="020B0604020202020204" pitchFamily="34" charset="0"/>
              </a:rPr>
              <a:t>La planificación general no toma en cuenta las diferencias de las EOD</a:t>
            </a:r>
            <a:endParaRPr lang="es-US" sz="1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144D872B-181F-AA4D-A1F1-220258892550}"/>
              </a:ext>
            </a:extLst>
          </p:cNvPr>
          <p:cNvSpPr txBox="1"/>
          <p:nvPr/>
        </p:nvSpPr>
        <p:spPr>
          <a:xfrm>
            <a:off x="5165710" y="2604247"/>
            <a:ext cx="2764673" cy="3754874"/>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Se requiere de un estudio en el proceso de planificación de las EOD que revise los numerales 1.1.1 y 1.1.8 de la Normativa del Sistema de Administración Financiera (SAFI) que determinan la obligatoriedad de aplicar el SAFI en función de los que tome en cuenta los hallazgos encontrados en esta investigación que han determinado una inaplicabilidad de el instructivo en función de heterogeneidad de los procesos, objetivos y partidas de las EOD, lo que sugiere una especificidad obligatoria.</a:t>
            </a:r>
            <a:endParaRPr lang="es-US" sz="14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9185624A-7DEF-D94D-B65A-21B8BD4DB452}"/>
              </a:ext>
            </a:extLst>
          </p:cNvPr>
          <p:cNvSpPr txBox="1"/>
          <p:nvPr/>
        </p:nvSpPr>
        <p:spPr>
          <a:xfrm>
            <a:off x="8997572" y="4974126"/>
            <a:ext cx="2420499" cy="1384995"/>
          </a:xfrm>
          <a:prstGeom prst="rect">
            <a:avLst/>
          </a:prstGeom>
          <a:noFill/>
        </p:spPr>
        <p:txBody>
          <a:bodyPr wrap="square" rtlCol="0">
            <a:spAutoFit/>
          </a:bodyPr>
          <a:lstStyle/>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Dirección de Planificación y Gestión Estratégica del Ejército.</a:t>
            </a:r>
            <a:endParaRPr lang="es-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s-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La Dirección de Finanzas del Ejército.</a:t>
            </a:r>
            <a:endParaRPr lang="es-US" sz="14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D3589E42-7FF2-5949-B8D3-6E920084BE56}"/>
              </a:ext>
            </a:extLst>
          </p:cNvPr>
          <p:cNvSpPr/>
          <p:nvPr/>
        </p:nvSpPr>
        <p:spPr>
          <a:xfrm>
            <a:off x="-791" y="4073450"/>
            <a:ext cx="586854" cy="36384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a:extLst>
              <a:ext uri="{FF2B5EF4-FFF2-40B4-BE49-F238E27FC236}">
                <a16:creationId xmlns:a16="http://schemas.microsoft.com/office/drawing/2014/main" id="{C646A143-126B-5C47-A286-F317B4B14D57}"/>
              </a:ext>
            </a:extLst>
          </p:cNvPr>
          <p:cNvSpPr txBox="1"/>
          <p:nvPr/>
        </p:nvSpPr>
        <p:spPr>
          <a:xfrm>
            <a:off x="5215015" y="2095526"/>
            <a:ext cx="2601561" cy="430887"/>
          </a:xfrm>
          <a:prstGeom prst="rect">
            <a:avLst/>
          </a:prstGeom>
          <a:noFill/>
        </p:spPr>
        <p:txBody>
          <a:bodyPr wrap="square" rtlCol="0">
            <a:spAutoFit/>
          </a:bodyPr>
          <a:lstStyle/>
          <a:p>
            <a:pPr algn="ctr"/>
            <a:r>
              <a:rPr lang="es-EC" sz="2200" b="1" dirty="0">
                <a:cs typeface="Arial" panose="020B0604020202020204" pitchFamily="34" charset="0"/>
              </a:rPr>
              <a:t>Estrategia</a:t>
            </a:r>
          </a:p>
        </p:txBody>
      </p:sp>
      <p:pic>
        <p:nvPicPr>
          <p:cNvPr id="3076" name="Picture 4" descr="Reclutamiento Ejército Ecuatoriano 2020: Requisitos y Escuelas Milit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560" y="2815043"/>
            <a:ext cx="2420499" cy="19183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Rectángulo: esquinas redondeadas 1">
            <a:extLst>
              <a:ext uri="{FF2B5EF4-FFF2-40B4-BE49-F238E27FC236}">
                <a16:creationId xmlns:a16="http://schemas.microsoft.com/office/drawing/2014/main" id="{826DD63F-1E9F-4D35-A595-7F63A5796727}"/>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12. VARIABLES DEL MODELO</a:t>
            </a:r>
            <a:endParaRPr lang="es-EC" sz="2400" kern="0" dirty="0">
              <a:solidFill>
                <a:schemeClr val="bg1"/>
              </a:solidFill>
              <a:latin typeface="Impact" panose="020B0806030902050204" pitchFamily="34" charset="0"/>
            </a:endParaRPr>
          </a:p>
        </p:txBody>
      </p:sp>
      <p:pic>
        <p:nvPicPr>
          <p:cNvPr id="20" name="Picture 2" descr="7 militares heridos en Orellana tras explosión de granada. – Ecuador en  Directo">
            <a:extLst>
              <a:ext uri="{FF2B5EF4-FFF2-40B4-BE49-F238E27FC236}">
                <a16:creationId xmlns:a16="http://schemas.microsoft.com/office/drawing/2014/main" id="{00034701-9AB8-4A27-B87A-2D83525F56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149" y="2877177"/>
            <a:ext cx="2060182" cy="1721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3" grpId="0"/>
      <p:bldP spid="14" grpId="0"/>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87D07F55-59E9-4BDE-ACE1-A7EB07014E8C}"/>
              </a:ext>
            </a:extLst>
          </p:cNvPr>
          <p:cNvSpPr/>
          <p:nvPr/>
        </p:nvSpPr>
        <p:spPr>
          <a:xfrm>
            <a:off x="918867" y="1050284"/>
            <a:ext cx="5565551" cy="461665"/>
          </a:xfrm>
          <a:prstGeom prst="rect">
            <a:avLst/>
          </a:prstGeom>
        </p:spPr>
        <p:txBody>
          <a:bodyPr wrap="square">
            <a:spAutoFit/>
          </a:bodyPr>
          <a:lstStyle/>
          <a:p>
            <a:pPr marL="270504" indent="180335" algn="just">
              <a:spcBef>
                <a:spcPts val="1200"/>
              </a:spcBef>
              <a:defRPr/>
            </a:pPr>
            <a:r>
              <a:rPr lang="es-US" sz="2400" b="1" dirty="0">
                <a:solidFill>
                  <a:srgbClr val="171717"/>
                </a:solidFill>
                <a:ea typeface="Arial" panose="020B0604020202020204" pitchFamily="34" charset="0"/>
                <a:cs typeface="Arial" panose="020B0604020202020204" pitchFamily="34" charset="0"/>
              </a:rPr>
              <a:t>RELACIÓN VARIABLES Y ESTRATEGIAS</a:t>
            </a:r>
            <a:endParaRPr lang="es-EC" sz="2400" b="1" dirty="0">
              <a:solidFill>
                <a:srgbClr val="000000"/>
              </a:solidFill>
              <a:ea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646A143-126B-5C47-A286-F317B4B14D57}"/>
              </a:ext>
            </a:extLst>
          </p:cNvPr>
          <p:cNvSpPr txBox="1"/>
          <p:nvPr/>
        </p:nvSpPr>
        <p:spPr>
          <a:xfrm>
            <a:off x="1712285" y="2214413"/>
            <a:ext cx="2601561" cy="430887"/>
          </a:xfrm>
          <a:prstGeom prst="rect">
            <a:avLst/>
          </a:prstGeom>
          <a:noFill/>
        </p:spPr>
        <p:txBody>
          <a:bodyPr wrap="square" rtlCol="0">
            <a:spAutoFit/>
          </a:bodyPr>
          <a:lstStyle/>
          <a:p>
            <a:pPr algn="ctr"/>
            <a:r>
              <a:rPr lang="es-EC" sz="2200" b="1" dirty="0">
                <a:cs typeface="Arial" panose="020B0604020202020204" pitchFamily="34" charset="0"/>
              </a:rPr>
              <a:t>Variable</a:t>
            </a:r>
          </a:p>
        </p:txBody>
      </p:sp>
      <p:sp>
        <p:nvSpPr>
          <p:cNvPr id="9" name="CuadroTexto 8">
            <a:extLst>
              <a:ext uri="{FF2B5EF4-FFF2-40B4-BE49-F238E27FC236}">
                <a16:creationId xmlns:a16="http://schemas.microsoft.com/office/drawing/2014/main" id="{19841247-853F-0747-B571-DFC41C9DC455}"/>
              </a:ext>
            </a:extLst>
          </p:cNvPr>
          <p:cNvSpPr txBox="1"/>
          <p:nvPr/>
        </p:nvSpPr>
        <p:spPr>
          <a:xfrm>
            <a:off x="8353673" y="2214413"/>
            <a:ext cx="3463027" cy="430887"/>
          </a:xfrm>
          <a:prstGeom prst="rect">
            <a:avLst/>
          </a:prstGeom>
          <a:noFill/>
        </p:spPr>
        <p:txBody>
          <a:bodyPr wrap="square" rtlCol="0">
            <a:spAutoFit/>
          </a:bodyPr>
          <a:lstStyle/>
          <a:p>
            <a:pPr algn="ctr"/>
            <a:r>
              <a:rPr lang="es-EC" sz="2200" b="1" dirty="0">
                <a:cs typeface="Arial" panose="020B0604020202020204" pitchFamily="34" charset="0"/>
              </a:rPr>
              <a:t>Responsable</a:t>
            </a:r>
          </a:p>
        </p:txBody>
      </p:sp>
      <p:sp>
        <p:nvSpPr>
          <p:cNvPr id="13" name="CuadroTexto 12">
            <a:extLst>
              <a:ext uri="{FF2B5EF4-FFF2-40B4-BE49-F238E27FC236}">
                <a16:creationId xmlns:a16="http://schemas.microsoft.com/office/drawing/2014/main" id="{B669955A-3FB6-1D4E-A3AA-5F93C9BB1BF0}"/>
              </a:ext>
            </a:extLst>
          </p:cNvPr>
          <p:cNvSpPr txBox="1"/>
          <p:nvPr/>
        </p:nvSpPr>
        <p:spPr>
          <a:xfrm>
            <a:off x="1852630" y="4875594"/>
            <a:ext cx="2368527" cy="1169551"/>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Dificultades en la recuperación de cartera por falta de herramientas específicas para las unidades.</a:t>
            </a:r>
            <a:endParaRPr lang="es-US" sz="1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144D872B-181F-AA4D-A1F1-220258892550}"/>
              </a:ext>
            </a:extLst>
          </p:cNvPr>
          <p:cNvSpPr txBox="1"/>
          <p:nvPr/>
        </p:nvSpPr>
        <p:spPr>
          <a:xfrm>
            <a:off x="5165710" y="2604247"/>
            <a:ext cx="2764673" cy="2893100"/>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Se debe crear las condiciones necesarias mediante la caracterización específica de las EOD en el proceso de planificación administrativa para alcanzar una aplicación individualizada de los procesos y gestión financiera de los EOD, que permitan una mejor eficiencia de su gestión administrativa y financiera, lo que propenderá a mejorar la economía de la defensa</a:t>
            </a:r>
            <a:endParaRPr lang="es-US" sz="14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9185624A-7DEF-D94D-B65A-21B8BD4DB452}"/>
              </a:ext>
            </a:extLst>
          </p:cNvPr>
          <p:cNvSpPr txBox="1"/>
          <p:nvPr/>
        </p:nvSpPr>
        <p:spPr>
          <a:xfrm>
            <a:off x="8989063" y="4660150"/>
            <a:ext cx="2420499" cy="1600438"/>
          </a:xfrm>
          <a:prstGeom prst="rect">
            <a:avLst/>
          </a:prstGeom>
          <a:noFill/>
        </p:spPr>
        <p:txBody>
          <a:bodyPr wrap="square" rtlCol="0">
            <a:spAutoFit/>
          </a:bodyPr>
          <a:lstStyle/>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Dirección de Planificación y Gestión Estratégica del Ejército</a:t>
            </a:r>
            <a:r>
              <a:rPr lang="es-US" sz="1400" dirty="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La Dirección de Finanzas del Ejército</a:t>
            </a:r>
            <a:r>
              <a:rPr lang="es-US" sz="1400" dirty="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Entidad Operativa Desconcentrada.</a:t>
            </a:r>
            <a:endParaRPr lang="es-US" sz="14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D3589E42-7FF2-5949-B8D3-6E920084BE56}"/>
              </a:ext>
            </a:extLst>
          </p:cNvPr>
          <p:cNvSpPr/>
          <p:nvPr/>
        </p:nvSpPr>
        <p:spPr>
          <a:xfrm>
            <a:off x="-791" y="4073450"/>
            <a:ext cx="586854" cy="36384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a:extLst>
              <a:ext uri="{FF2B5EF4-FFF2-40B4-BE49-F238E27FC236}">
                <a16:creationId xmlns:a16="http://schemas.microsoft.com/office/drawing/2014/main" id="{C646A143-126B-5C47-A286-F317B4B14D57}"/>
              </a:ext>
            </a:extLst>
          </p:cNvPr>
          <p:cNvSpPr txBox="1"/>
          <p:nvPr/>
        </p:nvSpPr>
        <p:spPr>
          <a:xfrm>
            <a:off x="5215015" y="2095526"/>
            <a:ext cx="2601561" cy="430887"/>
          </a:xfrm>
          <a:prstGeom prst="rect">
            <a:avLst/>
          </a:prstGeom>
          <a:noFill/>
        </p:spPr>
        <p:txBody>
          <a:bodyPr wrap="square" rtlCol="0">
            <a:spAutoFit/>
          </a:bodyPr>
          <a:lstStyle/>
          <a:p>
            <a:pPr algn="ctr"/>
            <a:r>
              <a:rPr lang="es-EC" sz="2200" b="1" dirty="0">
                <a:cs typeface="Arial" panose="020B0604020202020204" pitchFamily="34" charset="0"/>
              </a:rPr>
              <a:t>Estrategia</a:t>
            </a:r>
          </a:p>
        </p:txBody>
      </p:sp>
      <p:sp>
        <p:nvSpPr>
          <p:cNvPr id="19" name="Rectángulo: esquinas redondeadas 1">
            <a:extLst>
              <a:ext uri="{FF2B5EF4-FFF2-40B4-BE49-F238E27FC236}">
                <a16:creationId xmlns:a16="http://schemas.microsoft.com/office/drawing/2014/main" id="{826DD63F-1E9F-4D35-A595-7F63A5796727}"/>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12. VARIABLES DEL MODELO</a:t>
            </a:r>
            <a:endParaRPr lang="es-EC" sz="2400" kern="0" dirty="0">
              <a:solidFill>
                <a:schemeClr val="bg1"/>
              </a:solidFill>
              <a:latin typeface="Impact" panose="020B0806030902050204" pitchFamily="34" charset="0"/>
            </a:endParaRPr>
          </a:p>
        </p:txBody>
      </p:sp>
      <p:pic>
        <p:nvPicPr>
          <p:cNvPr id="1026" name="Picture 2" descr="Ver las imágenes de origen">
            <a:extLst>
              <a:ext uri="{FF2B5EF4-FFF2-40B4-BE49-F238E27FC236}">
                <a16:creationId xmlns:a16="http://schemas.microsoft.com/office/drawing/2014/main" id="{5B0356A2-26C5-4334-ADFB-C7CB90A40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260" y="3025227"/>
            <a:ext cx="2179897" cy="16349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Ver las imágenes de origen">
            <a:extLst>
              <a:ext uri="{FF2B5EF4-FFF2-40B4-BE49-F238E27FC236}">
                <a16:creationId xmlns:a16="http://schemas.microsoft.com/office/drawing/2014/main" id="{05AB0EB8-1327-4EF4-952C-096856276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31817" y="3083859"/>
            <a:ext cx="2133037" cy="1420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63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3" grpId="0"/>
      <p:bldP spid="14" grpId="0"/>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4EA005C-1CC4-054F-829B-946231F78F91}"/>
              </a:ext>
            </a:extLst>
          </p:cNvPr>
          <p:cNvSpPr/>
          <p:nvPr/>
        </p:nvSpPr>
        <p:spPr>
          <a:xfrm>
            <a:off x="0" y="1066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33DF7E70-DC23-9847-80CE-F8B9EEB11585}"/>
              </a:ext>
            </a:extLst>
          </p:cNvPr>
          <p:cNvSpPr txBox="1"/>
          <p:nvPr/>
        </p:nvSpPr>
        <p:spPr>
          <a:xfrm>
            <a:off x="1856041" y="1389091"/>
            <a:ext cx="1371253" cy="923330"/>
          </a:xfrm>
          <a:prstGeom prst="rect">
            <a:avLst/>
          </a:prstGeom>
          <a:noFill/>
        </p:spPr>
        <p:txBody>
          <a:bodyPr wrap="square" rtlCol="0">
            <a:spAutoFit/>
          </a:bodyPr>
          <a:lstStyle/>
          <a:p>
            <a:pPr algn="ctr"/>
            <a:r>
              <a:rPr lang="es-EC" b="1" dirty="0">
                <a:cs typeface="Arial" panose="020B0604020202020204" pitchFamily="34" charset="0"/>
              </a:rPr>
              <a:t>VALIDACIÓN DE LA PROPUESTA</a:t>
            </a:r>
          </a:p>
        </p:txBody>
      </p:sp>
      <p:sp>
        <p:nvSpPr>
          <p:cNvPr id="19" name="CuadroTexto 18">
            <a:extLst>
              <a:ext uri="{FF2B5EF4-FFF2-40B4-BE49-F238E27FC236}">
                <a16:creationId xmlns:a16="http://schemas.microsoft.com/office/drawing/2014/main" id="{A3922FD8-4994-F946-B1C0-70E345FD7EA6}"/>
              </a:ext>
            </a:extLst>
          </p:cNvPr>
          <p:cNvSpPr txBox="1"/>
          <p:nvPr/>
        </p:nvSpPr>
        <p:spPr>
          <a:xfrm>
            <a:off x="5592548" y="1527590"/>
            <a:ext cx="2260534" cy="646331"/>
          </a:xfrm>
          <a:prstGeom prst="rect">
            <a:avLst/>
          </a:prstGeom>
          <a:noFill/>
        </p:spPr>
        <p:txBody>
          <a:bodyPr wrap="square" rtlCol="0">
            <a:spAutoFit/>
          </a:bodyPr>
          <a:lstStyle/>
          <a:p>
            <a:pPr algn="ctr"/>
            <a:r>
              <a:rPr lang="es-EC" b="1" dirty="0">
                <a:cs typeface="Arial" panose="020B0604020202020204" pitchFamily="34" charset="0"/>
              </a:rPr>
              <a:t>CONCEPTUALIZACIÓN DE LA PROPUESTA</a:t>
            </a:r>
          </a:p>
        </p:txBody>
      </p:sp>
      <p:sp>
        <p:nvSpPr>
          <p:cNvPr id="20" name="CuadroTexto 19">
            <a:extLst>
              <a:ext uri="{FF2B5EF4-FFF2-40B4-BE49-F238E27FC236}">
                <a16:creationId xmlns:a16="http://schemas.microsoft.com/office/drawing/2014/main" id="{6F906642-8268-A64D-9AD1-9ECE8B481F0D}"/>
              </a:ext>
            </a:extLst>
          </p:cNvPr>
          <p:cNvSpPr txBox="1"/>
          <p:nvPr/>
        </p:nvSpPr>
        <p:spPr>
          <a:xfrm>
            <a:off x="9979233" y="1546593"/>
            <a:ext cx="1318502" cy="369332"/>
          </a:xfrm>
          <a:prstGeom prst="rect">
            <a:avLst/>
          </a:prstGeom>
          <a:noFill/>
        </p:spPr>
        <p:txBody>
          <a:bodyPr wrap="none" rtlCol="0">
            <a:spAutoFit/>
          </a:bodyPr>
          <a:lstStyle/>
          <a:p>
            <a:r>
              <a:rPr lang="es-EC" b="1" dirty="0">
                <a:cs typeface="Arial" panose="020B0604020202020204" pitchFamily="34" charset="0"/>
              </a:rPr>
              <a:t>POBLACIÓN</a:t>
            </a:r>
          </a:p>
        </p:txBody>
      </p:sp>
      <p:sp>
        <p:nvSpPr>
          <p:cNvPr id="22" name="CuadroTexto 21">
            <a:extLst>
              <a:ext uri="{FF2B5EF4-FFF2-40B4-BE49-F238E27FC236}">
                <a16:creationId xmlns:a16="http://schemas.microsoft.com/office/drawing/2014/main" id="{85E13E6F-4D97-234A-BB07-336C367DB7BB}"/>
              </a:ext>
            </a:extLst>
          </p:cNvPr>
          <p:cNvSpPr txBox="1"/>
          <p:nvPr/>
        </p:nvSpPr>
        <p:spPr>
          <a:xfrm>
            <a:off x="1739720" y="4240306"/>
            <a:ext cx="2271985" cy="1815882"/>
          </a:xfrm>
          <a:prstGeom prst="rect">
            <a:avLst/>
          </a:prstGeom>
          <a:noFill/>
        </p:spPr>
        <p:txBody>
          <a:bodyPr wrap="square" rtlCol="0">
            <a:spAutoFit/>
          </a:bodyPr>
          <a:lstStyle/>
          <a:p>
            <a:r>
              <a:rPr lang="es-EC" sz="1400" dirty="0"/>
              <a:t>La validación de la propuesta responde a un análisis de las variables determinadas en la metodología FODA que determinará la validez y vialidad de la propuesta diseñada.</a:t>
            </a:r>
            <a:endParaRPr lang="es-US" sz="1400" dirty="0"/>
          </a:p>
        </p:txBody>
      </p:sp>
      <p:sp>
        <p:nvSpPr>
          <p:cNvPr id="23" name="CuadroTexto 22">
            <a:extLst>
              <a:ext uri="{FF2B5EF4-FFF2-40B4-BE49-F238E27FC236}">
                <a16:creationId xmlns:a16="http://schemas.microsoft.com/office/drawing/2014/main" id="{520C58CF-CDB3-5E48-A305-35FA791B5EB1}"/>
              </a:ext>
            </a:extLst>
          </p:cNvPr>
          <p:cNvSpPr txBox="1"/>
          <p:nvPr/>
        </p:nvSpPr>
        <p:spPr>
          <a:xfrm>
            <a:off x="5140544" y="3014839"/>
            <a:ext cx="3164541" cy="3539430"/>
          </a:xfrm>
          <a:prstGeom prst="rect">
            <a:avLst/>
          </a:prstGeom>
          <a:noFill/>
        </p:spPr>
        <p:txBody>
          <a:bodyPr wrap="square" rtlCol="0">
            <a:spAutoFit/>
          </a:bodyPr>
          <a:lstStyle/>
          <a:p>
            <a:r>
              <a:rPr lang="es-EC" sz="1400" dirty="0"/>
              <a:t>La propuesta planteada considera los resultados y las deficiencias del sistema actual de gestión presupuestaria que se trata de implementar en la gestión de las EOD, respaldada por el sustento bibliográfico documental y la investigación de campo que recogió criterios y conceptos de expertos en la gestión administrativa y financiera de las EOD. Para el desarrollo de la misma se ha planteado un sistema de análisis multidimensional de variables que determinan las características de cada una en función de su incidencia en la determinación de estrategias para permitir una optimización del sistema.</a:t>
            </a:r>
            <a:endParaRPr lang="es-US" sz="1400" dirty="0"/>
          </a:p>
        </p:txBody>
      </p:sp>
      <p:sp>
        <p:nvSpPr>
          <p:cNvPr id="24" name="CuadroTexto 23">
            <a:extLst>
              <a:ext uri="{FF2B5EF4-FFF2-40B4-BE49-F238E27FC236}">
                <a16:creationId xmlns:a16="http://schemas.microsoft.com/office/drawing/2014/main" id="{3310358D-0BC3-5240-98A0-CF2B78F12647}"/>
              </a:ext>
            </a:extLst>
          </p:cNvPr>
          <p:cNvSpPr txBox="1"/>
          <p:nvPr/>
        </p:nvSpPr>
        <p:spPr>
          <a:xfrm>
            <a:off x="9507248" y="4549477"/>
            <a:ext cx="2490011" cy="1600438"/>
          </a:xfrm>
          <a:prstGeom prst="rect">
            <a:avLst/>
          </a:prstGeom>
          <a:noFill/>
        </p:spPr>
        <p:txBody>
          <a:bodyPr wrap="square" rtlCol="0">
            <a:spAutoFit/>
          </a:bodyPr>
          <a:lstStyle/>
          <a:p>
            <a:r>
              <a:rPr lang="es-EC" sz="1400" dirty="0"/>
              <a:t>Para la validación de la propuesta se empelará el método FODA y la matriz de valoración cuantitativa del mismo lo que permitirá determinar la naturaleza y viabilidad de la propuesta.</a:t>
            </a:r>
            <a:endParaRPr lang="es-US" sz="1400" dirty="0"/>
          </a:p>
        </p:txBody>
      </p:sp>
      <p:pic>
        <p:nvPicPr>
          <p:cNvPr id="3" name="Picture 2" descr="Ver las imágenes de origen">
            <a:extLst>
              <a:ext uri="{FF2B5EF4-FFF2-40B4-BE49-F238E27FC236}">
                <a16:creationId xmlns:a16="http://schemas.microsoft.com/office/drawing/2014/main" id="{0F8CD1C4-84A0-457F-9BDB-EA704621D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924" y="2698915"/>
            <a:ext cx="2193683" cy="14601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descr="Ver las imágenes de origen">
            <a:extLst>
              <a:ext uri="{FF2B5EF4-FFF2-40B4-BE49-F238E27FC236}">
                <a16:creationId xmlns:a16="http://schemas.microsoft.com/office/drawing/2014/main" id="{C4863682-39CB-49D1-8677-F31F95D6B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466" y="2863311"/>
            <a:ext cx="2257455" cy="12466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Rectángulo: esquinas redondeadas 1">
            <a:extLst>
              <a:ext uri="{FF2B5EF4-FFF2-40B4-BE49-F238E27FC236}">
                <a16:creationId xmlns:a16="http://schemas.microsoft.com/office/drawing/2014/main" id="{7BE6C14C-6C32-4A18-BD3B-1FBD1DE6A6BC}"/>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13. VALIDACIÓN DE LA PROPUESTA</a:t>
            </a:r>
            <a:endParaRPr lang="es-EC" sz="2400" kern="0" dirty="0">
              <a:solidFill>
                <a:schemeClr val="bg1"/>
              </a:solidFill>
              <a:latin typeface="Impact" panose="020B0806030902050204" pitchFamily="34" charset="0"/>
            </a:endParaRPr>
          </a:p>
        </p:txBody>
      </p:sp>
    </p:spTree>
    <p:extLst>
      <p:ext uri="{BB962C8B-B14F-4D97-AF65-F5344CB8AC3E}">
        <p14:creationId xmlns:p14="http://schemas.microsoft.com/office/powerpoint/2010/main" val="3602578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ángulo 62">
            <a:extLst>
              <a:ext uri="{FF2B5EF4-FFF2-40B4-BE49-F238E27FC236}">
                <a16:creationId xmlns:a16="http://schemas.microsoft.com/office/drawing/2014/main" id="{E4EA005C-1CC4-054F-829B-946231F78F91}"/>
              </a:ext>
            </a:extLst>
          </p:cNvPr>
          <p:cNvSpPr/>
          <p:nvPr/>
        </p:nvSpPr>
        <p:spPr>
          <a:xfrm>
            <a:off x="0" y="82033"/>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49" name="Rectangle 60"/>
          <p:cNvSpPr/>
          <p:nvPr/>
        </p:nvSpPr>
        <p:spPr>
          <a:xfrm>
            <a:off x="1967754" y="1723049"/>
            <a:ext cx="3178978" cy="3970318"/>
          </a:xfrm>
          <a:prstGeom prst="rect">
            <a:avLst/>
          </a:prstGeom>
        </p:spPr>
        <p:txBody>
          <a:bodyPr wrap="square">
            <a:spAutoFit/>
          </a:bodyPr>
          <a:lstStyle/>
          <a:p>
            <a:r>
              <a:rPr lang="es-EC" sz="1400" dirty="0"/>
              <a:t>El funcionamiento de la gestión financiera de las Entidades operativas de las unidades, ha sido deficiente, sobre todo en el contexto de la falta de especificidad de las operaciones de las EOD y de las dificultades que han tenido estas para unificar criterios y procedimientos según la normativa vigente, determinándose la existencia de problemas coyunturales específicos como la deficiencia en la recuperación de cartera, la duplicidad de funciones o carencia de las mismas en los puestos de trabajo y la injerencia en la gestión de contratos, con la definición de estas deficiencias se determinó un método que permita la elaboración de estrategias para la optimización de las EOD.</a:t>
            </a:r>
            <a:endParaRPr lang="es-US" dirty="0"/>
          </a:p>
        </p:txBody>
      </p:sp>
      <p:sp>
        <p:nvSpPr>
          <p:cNvPr id="51" name="Rectangle 62"/>
          <p:cNvSpPr/>
          <p:nvPr/>
        </p:nvSpPr>
        <p:spPr>
          <a:xfrm>
            <a:off x="5822577" y="1723049"/>
            <a:ext cx="5916707" cy="1169551"/>
          </a:xfrm>
          <a:prstGeom prst="rect">
            <a:avLst/>
          </a:prstGeom>
        </p:spPr>
        <p:txBody>
          <a:bodyPr wrap="square">
            <a:spAutoFit/>
          </a:bodyPr>
          <a:lstStyle/>
          <a:p>
            <a:r>
              <a:rPr lang="es-EC" sz="1400" dirty="0"/>
              <a:t>El cierre de estas unidades operativas desconcentradas tendría un impacto notable y negativo en la gestión financiera institucional, ya que su modelo de gestión es específico y está determinado por las características de su ámbito de operaciones que determinan particularidades de su gestión financiera, lo cual debe ser asumido por cualquier modelo de gestión que pretenda remplazarlo.</a:t>
            </a:r>
            <a:endParaRPr lang="es-US" sz="1400" dirty="0"/>
          </a:p>
        </p:txBody>
      </p:sp>
      <p:sp>
        <p:nvSpPr>
          <p:cNvPr id="58" name="TextBox 89"/>
          <p:cNvSpPr txBox="1"/>
          <p:nvPr/>
        </p:nvSpPr>
        <p:spPr>
          <a:xfrm>
            <a:off x="7006980" y="1140753"/>
            <a:ext cx="3787457" cy="369332"/>
          </a:xfrm>
          <a:prstGeom prst="rect">
            <a:avLst/>
          </a:prstGeom>
          <a:noFill/>
        </p:spPr>
        <p:txBody>
          <a:bodyPr wrap="square" rtlCol="0">
            <a:spAutoFit/>
          </a:bodyPr>
          <a:lstStyle/>
          <a:p>
            <a:pPr lvl="0" algn="ctr"/>
            <a:r>
              <a:rPr lang="es-MX" b="1" dirty="0"/>
              <a:t>CIERRE DE UNIDADES</a:t>
            </a:r>
            <a:endParaRPr lang="es-EC" b="1" dirty="0"/>
          </a:p>
        </p:txBody>
      </p:sp>
      <p:sp>
        <p:nvSpPr>
          <p:cNvPr id="61" name="TextBox 92"/>
          <p:cNvSpPr txBox="1"/>
          <p:nvPr/>
        </p:nvSpPr>
        <p:spPr>
          <a:xfrm>
            <a:off x="2359110" y="1140753"/>
            <a:ext cx="2259273" cy="369332"/>
          </a:xfrm>
          <a:prstGeom prst="rect">
            <a:avLst/>
          </a:prstGeom>
          <a:noFill/>
        </p:spPr>
        <p:txBody>
          <a:bodyPr wrap="none" rtlCol="0">
            <a:spAutoFit/>
          </a:bodyPr>
          <a:lstStyle/>
          <a:p>
            <a:r>
              <a:rPr lang="en-US" b="1" dirty="0"/>
              <a:t>GESTIÓN FINANCIERA</a:t>
            </a:r>
          </a:p>
        </p:txBody>
      </p:sp>
      <p:sp>
        <p:nvSpPr>
          <p:cNvPr id="64" name="Rectángulo: esquinas redondeadas 1">
            <a:extLst>
              <a:ext uri="{FF2B5EF4-FFF2-40B4-BE49-F238E27FC236}">
                <a16:creationId xmlns:a16="http://schemas.microsoft.com/office/drawing/2014/main" id="{6424BDDF-3A43-4FEB-AB57-3FF847446836}"/>
              </a:ext>
            </a:extLst>
          </p:cNvPr>
          <p:cNvSpPr/>
          <p:nvPr/>
        </p:nvSpPr>
        <p:spPr>
          <a:xfrm>
            <a:off x="204965" y="172287"/>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14. CONCLUSIONES</a:t>
            </a:r>
            <a:endParaRPr lang="es-EC" sz="2400" kern="0" dirty="0">
              <a:solidFill>
                <a:schemeClr val="bg1"/>
              </a:solidFill>
              <a:latin typeface="Impact" panose="020B0806030902050204" pitchFamily="34" charset="0"/>
            </a:endParaRPr>
          </a:p>
        </p:txBody>
      </p:sp>
      <p:sp>
        <p:nvSpPr>
          <p:cNvPr id="9" name="TextBox 89">
            <a:extLst>
              <a:ext uri="{FF2B5EF4-FFF2-40B4-BE49-F238E27FC236}">
                <a16:creationId xmlns:a16="http://schemas.microsoft.com/office/drawing/2014/main" id="{E89F6F54-B427-4F76-BA5B-2F5C6105D201}"/>
              </a:ext>
            </a:extLst>
          </p:cNvPr>
          <p:cNvSpPr txBox="1"/>
          <p:nvPr/>
        </p:nvSpPr>
        <p:spPr>
          <a:xfrm>
            <a:off x="7045269" y="3244334"/>
            <a:ext cx="3787457" cy="369332"/>
          </a:xfrm>
          <a:prstGeom prst="rect">
            <a:avLst/>
          </a:prstGeom>
          <a:noFill/>
        </p:spPr>
        <p:txBody>
          <a:bodyPr wrap="square" rtlCol="0">
            <a:spAutoFit/>
          </a:bodyPr>
          <a:lstStyle/>
          <a:p>
            <a:pPr lvl="0" algn="ctr"/>
            <a:r>
              <a:rPr lang="es-MX" b="1" dirty="0"/>
              <a:t>ESTRUCTURA ORGANIZACIONAL</a:t>
            </a:r>
            <a:endParaRPr lang="es-EC" b="1" dirty="0"/>
          </a:p>
        </p:txBody>
      </p:sp>
      <p:sp>
        <p:nvSpPr>
          <p:cNvPr id="10" name="Rectangle 62">
            <a:extLst>
              <a:ext uri="{FF2B5EF4-FFF2-40B4-BE49-F238E27FC236}">
                <a16:creationId xmlns:a16="http://schemas.microsoft.com/office/drawing/2014/main" id="{4B36E347-800E-4EA6-8123-8F0B6CA03271}"/>
              </a:ext>
            </a:extLst>
          </p:cNvPr>
          <p:cNvSpPr/>
          <p:nvPr/>
        </p:nvSpPr>
        <p:spPr>
          <a:xfrm>
            <a:off x="5822577" y="3708191"/>
            <a:ext cx="6028765" cy="2462213"/>
          </a:xfrm>
          <a:prstGeom prst="rect">
            <a:avLst/>
          </a:prstGeom>
        </p:spPr>
        <p:txBody>
          <a:bodyPr wrap="square">
            <a:spAutoFit/>
          </a:bodyPr>
          <a:lstStyle/>
          <a:p>
            <a:r>
              <a:rPr lang="es-EC" sz="1400" dirty="0"/>
              <a:t>La propuesta de solución se basa en los hallazgos y la caracterización de las variables determinadas y analizadas mediante un modelo </a:t>
            </a:r>
            <a:r>
              <a:rPr lang="es-EC" sz="1400" dirty="0" err="1"/>
              <a:t>multirelacional</a:t>
            </a:r>
            <a:r>
              <a:rPr lang="es-EC" sz="1400" dirty="0"/>
              <a:t>, para la determinación de estrategias para la optimización de la gestión presupuestaria, que basada en las especificidad de la gestión financiera de las EOD pretende influir en la planificación y determinación de la estructura organizacional y financiera de la Fuerza Terrestre considerando elementos de respuesta a las necesidades y deficiencias encontradas y el desarrollo de estructuras organizacionales que estén acordes a las características de estas unidades, que permitirá un modelo de gestión aplicable a las Fuerzas Armadas en función de los objetivos institucionales y la optimización de la gestión financiera de la institución.</a:t>
            </a:r>
            <a:endParaRPr lang="es-US" sz="1400" dirty="0"/>
          </a:p>
        </p:txBody>
      </p:sp>
    </p:spTree>
    <p:extLst>
      <p:ext uri="{BB962C8B-B14F-4D97-AF65-F5344CB8AC3E}">
        <p14:creationId xmlns:p14="http://schemas.microsoft.com/office/powerpoint/2010/main" val="915543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1" grpId="0"/>
      <p:bldP spid="51" grpId="1"/>
      <p:bldP spid="58" grpId="0"/>
      <p:bldP spid="61" grpId="0"/>
      <p:bldP spid="9" grpId="0"/>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73">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pic>
        <p:nvPicPr>
          <p:cNvPr id="22" name="Graphic 4" descr="Lightbulb">
            <a:extLst>
              <a:ext uri="{FF2B5EF4-FFF2-40B4-BE49-F238E27FC236}">
                <a16:creationId xmlns:a16="http://schemas.microsoft.com/office/drawing/2014/main" id="{6A83EF17-8D6C-4954-B0D4-155B20A1731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91747" y="3786119"/>
            <a:ext cx="1393304" cy="907749"/>
          </a:xfrm>
          <a:prstGeom prst="rect">
            <a:avLst/>
          </a:prstGeom>
        </p:spPr>
      </p:pic>
      <p:sp>
        <p:nvSpPr>
          <p:cNvPr id="37" name="Freeform 139">
            <a:extLst>
              <a:ext uri="{FF2B5EF4-FFF2-40B4-BE49-F238E27FC236}">
                <a16:creationId xmlns:a16="http://schemas.microsoft.com/office/drawing/2014/main" id="{B514E8E4-7E3E-43F2-AB7A-B14A98DEED22}"/>
              </a:ext>
            </a:extLst>
          </p:cNvPr>
          <p:cNvSpPr>
            <a:spLocks/>
          </p:cNvSpPr>
          <p:nvPr/>
        </p:nvSpPr>
        <p:spPr bwMode="auto">
          <a:xfrm>
            <a:off x="1915887" y="1094758"/>
            <a:ext cx="3336746" cy="1316540"/>
          </a:xfrm>
          <a:custGeom>
            <a:avLst/>
            <a:gdLst>
              <a:gd name="T0" fmla="*/ 2722 w 2821"/>
              <a:gd name="T1" fmla="*/ 170 h 1620"/>
              <a:gd name="T2" fmla="*/ 2722 w 2821"/>
              <a:gd name="T3" fmla="*/ 159 h 1620"/>
              <a:gd name="T4" fmla="*/ 2697 w 2821"/>
              <a:gd name="T5" fmla="*/ 131 h 1620"/>
              <a:gd name="T6" fmla="*/ 2517 w 2821"/>
              <a:gd name="T7" fmla="*/ 106 h 1620"/>
              <a:gd name="T8" fmla="*/ 1863 w 2821"/>
              <a:gd name="T9" fmla="*/ 42 h 1620"/>
              <a:gd name="T10" fmla="*/ 1206 w 2821"/>
              <a:gd name="T11" fmla="*/ 7 h 1620"/>
              <a:gd name="T12" fmla="*/ 548 w 2821"/>
              <a:gd name="T13" fmla="*/ 0 h 1620"/>
              <a:gd name="T14" fmla="*/ 55 w 2821"/>
              <a:gd name="T15" fmla="*/ 17 h 1620"/>
              <a:gd name="T16" fmla="*/ 30 w 2821"/>
              <a:gd name="T17" fmla="*/ 25 h 1620"/>
              <a:gd name="T18" fmla="*/ 16 w 2821"/>
              <a:gd name="T19" fmla="*/ 75 h 1620"/>
              <a:gd name="T20" fmla="*/ 46 w 2821"/>
              <a:gd name="T21" fmla="*/ 100 h 1620"/>
              <a:gd name="T22" fmla="*/ 217 w 2821"/>
              <a:gd name="T23" fmla="*/ 93 h 1620"/>
              <a:gd name="T24" fmla="*/ 865 w 2821"/>
              <a:gd name="T25" fmla="*/ 84 h 1620"/>
              <a:gd name="T26" fmla="*/ 1511 w 2821"/>
              <a:gd name="T27" fmla="*/ 104 h 1620"/>
              <a:gd name="T28" fmla="*/ 2157 w 2821"/>
              <a:gd name="T29" fmla="*/ 150 h 1620"/>
              <a:gd name="T30" fmla="*/ 2640 w 2821"/>
              <a:gd name="T31" fmla="*/ 205 h 1620"/>
              <a:gd name="T32" fmla="*/ 2639 w 2821"/>
              <a:gd name="T33" fmla="*/ 482 h 1620"/>
              <a:gd name="T34" fmla="*/ 2614 w 2821"/>
              <a:gd name="T35" fmla="*/ 989 h 1620"/>
              <a:gd name="T36" fmla="*/ 2591 w 2821"/>
              <a:gd name="T37" fmla="*/ 1336 h 1620"/>
              <a:gd name="T38" fmla="*/ 2587 w 2821"/>
              <a:gd name="T39" fmla="*/ 1336 h 1620"/>
              <a:gd name="T40" fmla="*/ 2573 w 2821"/>
              <a:gd name="T41" fmla="*/ 1335 h 1620"/>
              <a:gd name="T42" fmla="*/ 1635 w 2821"/>
              <a:gd name="T43" fmla="*/ 1371 h 1620"/>
              <a:gd name="T44" fmla="*/ 1019 w 2821"/>
              <a:gd name="T45" fmla="*/ 1378 h 1620"/>
              <a:gd name="T46" fmla="*/ 263 w 2821"/>
              <a:gd name="T47" fmla="*/ 1374 h 1620"/>
              <a:gd name="T48" fmla="*/ 113 w 2821"/>
              <a:gd name="T49" fmla="*/ 1369 h 1620"/>
              <a:gd name="T50" fmla="*/ 97 w 2821"/>
              <a:gd name="T51" fmla="*/ 1327 h 1620"/>
              <a:gd name="T52" fmla="*/ 90 w 2821"/>
              <a:gd name="T53" fmla="*/ 1139 h 1620"/>
              <a:gd name="T54" fmla="*/ 91 w 2821"/>
              <a:gd name="T55" fmla="*/ 909 h 1620"/>
              <a:gd name="T56" fmla="*/ 91 w 2821"/>
              <a:gd name="T57" fmla="*/ 596 h 1620"/>
              <a:gd name="T58" fmla="*/ 77 w 2821"/>
              <a:gd name="T59" fmla="*/ 136 h 1620"/>
              <a:gd name="T60" fmla="*/ 64 w 2821"/>
              <a:gd name="T61" fmla="*/ 118 h 1620"/>
              <a:gd name="T62" fmla="*/ 38 w 2821"/>
              <a:gd name="T63" fmla="*/ 128 h 1620"/>
              <a:gd name="T64" fmla="*/ 24 w 2821"/>
              <a:gd name="T65" fmla="*/ 316 h 1620"/>
              <a:gd name="T66" fmla="*/ 17 w 2821"/>
              <a:gd name="T67" fmla="*/ 855 h 1620"/>
              <a:gd name="T68" fmla="*/ 16 w 2821"/>
              <a:gd name="T69" fmla="*/ 1194 h 1620"/>
              <a:gd name="T70" fmla="*/ 16 w 2821"/>
              <a:gd name="T71" fmla="*/ 1296 h 1620"/>
              <a:gd name="T72" fmla="*/ 27 w 2821"/>
              <a:gd name="T73" fmla="*/ 1354 h 1620"/>
              <a:gd name="T74" fmla="*/ 1 w 2821"/>
              <a:gd name="T75" fmla="*/ 1386 h 1620"/>
              <a:gd name="T76" fmla="*/ 4 w 2821"/>
              <a:gd name="T77" fmla="*/ 1428 h 1620"/>
              <a:gd name="T78" fmla="*/ 47 w 2821"/>
              <a:gd name="T79" fmla="*/ 1518 h 1620"/>
              <a:gd name="T80" fmla="*/ 125 w 2821"/>
              <a:gd name="T81" fmla="*/ 1576 h 1620"/>
              <a:gd name="T82" fmla="*/ 248 w 2821"/>
              <a:gd name="T83" fmla="*/ 1612 h 1620"/>
              <a:gd name="T84" fmla="*/ 396 w 2821"/>
              <a:gd name="T85" fmla="*/ 1620 h 1620"/>
              <a:gd name="T86" fmla="*/ 883 w 2821"/>
              <a:gd name="T87" fmla="*/ 1594 h 1620"/>
              <a:gd name="T88" fmla="*/ 1480 w 2821"/>
              <a:gd name="T89" fmla="*/ 1561 h 1620"/>
              <a:gd name="T90" fmla="*/ 2694 w 2821"/>
              <a:gd name="T91" fmla="*/ 1505 h 1620"/>
              <a:gd name="T92" fmla="*/ 2743 w 2821"/>
              <a:gd name="T93" fmla="*/ 1489 h 1620"/>
              <a:gd name="T94" fmla="*/ 2780 w 2821"/>
              <a:gd name="T95" fmla="*/ 1435 h 1620"/>
              <a:gd name="T96" fmla="*/ 2800 w 2821"/>
              <a:gd name="T97" fmla="*/ 1125 h 1620"/>
              <a:gd name="T98" fmla="*/ 2821 w 2821"/>
              <a:gd name="T99" fmla="*/ 249 h 1620"/>
              <a:gd name="T100" fmla="*/ 2802 w 2821"/>
              <a:gd name="T101" fmla="*/ 194 h 1620"/>
              <a:gd name="T102" fmla="*/ 2740 w 2821"/>
              <a:gd name="T103" fmla="*/ 169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1" h="1620">
                <a:moveTo>
                  <a:pt x="2722" y="171"/>
                </a:moveTo>
                <a:lnTo>
                  <a:pt x="2722" y="170"/>
                </a:lnTo>
                <a:lnTo>
                  <a:pt x="2722" y="169"/>
                </a:lnTo>
                <a:lnTo>
                  <a:pt x="2722" y="159"/>
                </a:lnTo>
                <a:lnTo>
                  <a:pt x="2716" y="145"/>
                </a:lnTo>
                <a:lnTo>
                  <a:pt x="2697" y="131"/>
                </a:lnTo>
                <a:lnTo>
                  <a:pt x="2681" y="127"/>
                </a:lnTo>
                <a:lnTo>
                  <a:pt x="2517" y="106"/>
                </a:lnTo>
                <a:lnTo>
                  <a:pt x="2191" y="70"/>
                </a:lnTo>
                <a:lnTo>
                  <a:pt x="1863" y="42"/>
                </a:lnTo>
                <a:lnTo>
                  <a:pt x="1535" y="19"/>
                </a:lnTo>
                <a:lnTo>
                  <a:pt x="1206" y="7"/>
                </a:lnTo>
                <a:lnTo>
                  <a:pt x="878" y="0"/>
                </a:lnTo>
                <a:lnTo>
                  <a:pt x="548" y="0"/>
                </a:lnTo>
                <a:lnTo>
                  <a:pt x="219" y="9"/>
                </a:lnTo>
                <a:lnTo>
                  <a:pt x="55" y="17"/>
                </a:lnTo>
                <a:lnTo>
                  <a:pt x="46" y="17"/>
                </a:lnTo>
                <a:lnTo>
                  <a:pt x="30" y="25"/>
                </a:lnTo>
                <a:lnTo>
                  <a:pt x="16" y="44"/>
                </a:lnTo>
                <a:lnTo>
                  <a:pt x="16" y="75"/>
                </a:lnTo>
                <a:lnTo>
                  <a:pt x="30" y="93"/>
                </a:lnTo>
                <a:lnTo>
                  <a:pt x="46" y="100"/>
                </a:lnTo>
                <a:lnTo>
                  <a:pt x="55" y="100"/>
                </a:lnTo>
                <a:lnTo>
                  <a:pt x="217" y="93"/>
                </a:lnTo>
                <a:lnTo>
                  <a:pt x="541" y="86"/>
                </a:lnTo>
                <a:lnTo>
                  <a:pt x="865" y="84"/>
                </a:lnTo>
                <a:lnTo>
                  <a:pt x="1187" y="91"/>
                </a:lnTo>
                <a:lnTo>
                  <a:pt x="1511" y="104"/>
                </a:lnTo>
                <a:lnTo>
                  <a:pt x="1834" y="124"/>
                </a:lnTo>
                <a:lnTo>
                  <a:pt x="2157" y="150"/>
                </a:lnTo>
                <a:lnTo>
                  <a:pt x="2480" y="184"/>
                </a:lnTo>
                <a:lnTo>
                  <a:pt x="2640" y="205"/>
                </a:lnTo>
                <a:lnTo>
                  <a:pt x="2642" y="344"/>
                </a:lnTo>
                <a:lnTo>
                  <a:pt x="2639" y="482"/>
                </a:lnTo>
                <a:lnTo>
                  <a:pt x="2625" y="735"/>
                </a:lnTo>
                <a:lnTo>
                  <a:pt x="2614" y="989"/>
                </a:lnTo>
                <a:lnTo>
                  <a:pt x="2603" y="1163"/>
                </a:lnTo>
                <a:lnTo>
                  <a:pt x="2591" y="1336"/>
                </a:lnTo>
                <a:lnTo>
                  <a:pt x="2589" y="1336"/>
                </a:lnTo>
                <a:lnTo>
                  <a:pt x="2587" y="1336"/>
                </a:lnTo>
                <a:lnTo>
                  <a:pt x="2581" y="1335"/>
                </a:lnTo>
                <a:lnTo>
                  <a:pt x="2573" y="1335"/>
                </a:lnTo>
                <a:lnTo>
                  <a:pt x="2261" y="1351"/>
                </a:lnTo>
                <a:lnTo>
                  <a:pt x="1635" y="1371"/>
                </a:lnTo>
                <a:lnTo>
                  <a:pt x="1321" y="1377"/>
                </a:lnTo>
                <a:lnTo>
                  <a:pt x="1019" y="1378"/>
                </a:lnTo>
                <a:lnTo>
                  <a:pt x="565" y="1373"/>
                </a:lnTo>
                <a:lnTo>
                  <a:pt x="263" y="1374"/>
                </a:lnTo>
                <a:lnTo>
                  <a:pt x="113" y="1378"/>
                </a:lnTo>
                <a:lnTo>
                  <a:pt x="113" y="1369"/>
                </a:lnTo>
                <a:lnTo>
                  <a:pt x="110" y="1360"/>
                </a:lnTo>
                <a:lnTo>
                  <a:pt x="97" y="1327"/>
                </a:lnTo>
                <a:lnTo>
                  <a:pt x="87" y="1255"/>
                </a:lnTo>
                <a:lnTo>
                  <a:pt x="90" y="1139"/>
                </a:lnTo>
                <a:lnTo>
                  <a:pt x="92" y="1067"/>
                </a:lnTo>
                <a:lnTo>
                  <a:pt x="91" y="909"/>
                </a:lnTo>
                <a:lnTo>
                  <a:pt x="91" y="750"/>
                </a:lnTo>
                <a:lnTo>
                  <a:pt x="91" y="596"/>
                </a:lnTo>
                <a:lnTo>
                  <a:pt x="86" y="289"/>
                </a:lnTo>
                <a:lnTo>
                  <a:pt x="77" y="136"/>
                </a:lnTo>
                <a:lnTo>
                  <a:pt x="75" y="128"/>
                </a:lnTo>
                <a:lnTo>
                  <a:pt x="64" y="118"/>
                </a:lnTo>
                <a:lnTo>
                  <a:pt x="49" y="118"/>
                </a:lnTo>
                <a:lnTo>
                  <a:pt x="38" y="128"/>
                </a:lnTo>
                <a:lnTo>
                  <a:pt x="36" y="136"/>
                </a:lnTo>
                <a:lnTo>
                  <a:pt x="24" y="316"/>
                </a:lnTo>
                <a:lnTo>
                  <a:pt x="17" y="677"/>
                </a:lnTo>
                <a:lnTo>
                  <a:pt x="17" y="855"/>
                </a:lnTo>
                <a:lnTo>
                  <a:pt x="16" y="1025"/>
                </a:lnTo>
                <a:lnTo>
                  <a:pt x="16" y="1194"/>
                </a:lnTo>
                <a:lnTo>
                  <a:pt x="16" y="1234"/>
                </a:lnTo>
                <a:lnTo>
                  <a:pt x="16" y="1296"/>
                </a:lnTo>
                <a:lnTo>
                  <a:pt x="22" y="1336"/>
                </a:lnTo>
                <a:lnTo>
                  <a:pt x="27" y="1354"/>
                </a:lnTo>
                <a:lnTo>
                  <a:pt x="16" y="1362"/>
                </a:lnTo>
                <a:lnTo>
                  <a:pt x="1" y="1386"/>
                </a:lnTo>
                <a:lnTo>
                  <a:pt x="0" y="1400"/>
                </a:lnTo>
                <a:lnTo>
                  <a:pt x="4" y="1428"/>
                </a:lnTo>
                <a:lnTo>
                  <a:pt x="20" y="1478"/>
                </a:lnTo>
                <a:lnTo>
                  <a:pt x="47" y="1518"/>
                </a:lnTo>
                <a:lnTo>
                  <a:pt x="82" y="1551"/>
                </a:lnTo>
                <a:lnTo>
                  <a:pt x="125" y="1576"/>
                </a:lnTo>
                <a:lnTo>
                  <a:pt x="171" y="1594"/>
                </a:lnTo>
                <a:lnTo>
                  <a:pt x="248" y="1612"/>
                </a:lnTo>
                <a:lnTo>
                  <a:pt x="300" y="1616"/>
                </a:lnTo>
                <a:lnTo>
                  <a:pt x="396" y="1620"/>
                </a:lnTo>
                <a:lnTo>
                  <a:pt x="590" y="1615"/>
                </a:lnTo>
                <a:lnTo>
                  <a:pt x="883" y="1594"/>
                </a:lnTo>
                <a:lnTo>
                  <a:pt x="1076" y="1581"/>
                </a:lnTo>
                <a:lnTo>
                  <a:pt x="1480" y="1561"/>
                </a:lnTo>
                <a:lnTo>
                  <a:pt x="2289" y="1518"/>
                </a:lnTo>
                <a:lnTo>
                  <a:pt x="2694" y="1505"/>
                </a:lnTo>
                <a:lnTo>
                  <a:pt x="2712" y="1504"/>
                </a:lnTo>
                <a:lnTo>
                  <a:pt x="2743" y="1489"/>
                </a:lnTo>
                <a:lnTo>
                  <a:pt x="2766" y="1466"/>
                </a:lnTo>
                <a:lnTo>
                  <a:pt x="2780" y="1435"/>
                </a:lnTo>
                <a:lnTo>
                  <a:pt x="2782" y="1417"/>
                </a:lnTo>
                <a:lnTo>
                  <a:pt x="2800" y="1125"/>
                </a:lnTo>
                <a:lnTo>
                  <a:pt x="2817" y="541"/>
                </a:lnTo>
                <a:lnTo>
                  <a:pt x="2821" y="249"/>
                </a:lnTo>
                <a:lnTo>
                  <a:pt x="2818" y="227"/>
                </a:lnTo>
                <a:lnTo>
                  <a:pt x="2802" y="194"/>
                </a:lnTo>
                <a:lnTo>
                  <a:pt x="2774" y="175"/>
                </a:lnTo>
                <a:lnTo>
                  <a:pt x="2740" y="169"/>
                </a:lnTo>
                <a:lnTo>
                  <a:pt x="2722" y="171"/>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Shape 65">
            <a:extLst>
              <a:ext uri="{FF2B5EF4-FFF2-40B4-BE49-F238E27FC236}">
                <a16:creationId xmlns:a16="http://schemas.microsoft.com/office/drawing/2014/main" id="{3D634537-B4DB-414D-A0B0-36AD054DEDE5}"/>
              </a:ext>
            </a:extLst>
          </p:cNvPr>
          <p:cNvSpPr>
            <a:spLocks/>
          </p:cNvSpPr>
          <p:nvPr/>
        </p:nvSpPr>
        <p:spPr bwMode="auto">
          <a:xfrm>
            <a:off x="7934112" y="1094758"/>
            <a:ext cx="3027450" cy="887651"/>
          </a:xfrm>
          <a:custGeom>
            <a:avLst/>
            <a:gdLst>
              <a:gd name="connsiteX0" fmla="*/ 40085 w 665163"/>
              <a:gd name="connsiteY0" fmla="*/ 28575 h 619125"/>
              <a:gd name="connsiteX1" fmla="*/ 41672 w 665163"/>
              <a:gd name="connsiteY1" fmla="*/ 55145 h 619125"/>
              <a:gd name="connsiteX2" fmla="*/ 38100 w 665163"/>
              <a:gd name="connsiteY2" fmla="*/ 108682 h 619125"/>
              <a:gd name="connsiteX3" fmla="*/ 36116 w 665163"/>
              <a:gd name="connsiteY3" fmla="*/ 134855 h 619125"/>
              <a:gd name="connsiteX4" fmla="*/ 32941 w 665163"/>
              <a:gd name="connsiteY4" fmla="*/ 197117 h 619125"/>
              <a:gd name="connsiteX5" fmla="*/ 30560 w 665163"/>
              <a:gd name="connsiteY5" fmla="*/ 259378 h 619125"/>
              <a:gd name="connsiteX6" fmla="*/ 28178 w 665163"/>
              <a:gd name="connsiteY6" fmla="*/ 321243 h 619125"/>
              <a:gd name="connsiteX7" fmla="*/ 25797 w 665163"/>
              <a:gd name="connsiteY7" fmla="*/ 445765 h 619125"/>
              <a:gd name="connsiteX8" fmla="*/ 22225 w 665163"/>
              <a:gd name="connsiteY8" fmla="*/ 508026 h 619125"/>
              <a:gd name="connsiteX9" fmla="*/ 24606 w 665163"/>
              <a:gd name="connsiteY9" fmla="*/ 508820 h 619125"/>
              <a:gd name="connsiteX10" fmla="*/ 28178 w 665163"/>
              <a:gd name="connsiteY10" fmla="*/ 512785 h 619125"/>
              <a:gd name="connsiteX11" fmla="*/ 28972 w 665163"/>
              <a:gd name="connsiteY11" fmla="*/ 516354 h 619125"/>
              <a:gd name="connsiteX12" fmla="*/ 30560 w 665163"/>
              <a:gd name="connsiteY12" fmla="*/ 521510 h 619125"/>
              <a:gd name="connsiteX13" fmla="*/ 32147 w 665163"/>
              <a:gd name="connsiteY13" fmla="*/ 526665 h 619125"/>
              <a:gd name="connsiteX14" fmla="*/ 98822 w 665163"/>
              <a:gd name="connsiteY14" fmla="*/ 533010 h 619125"/>
              <a:gd name="connsiteX15" fmla="*/ 232172 w 665163"/>
              <a:gd name="connsiteY15" fmla="*/ 541338 h 619125"/>
              <a:gd name="connsiteX16" fmla="*/ 298847 w 665163"/>
              <a:gd name="connsiteY16" fmla="*/ 541338 h 619125"/>
              <a:gd name="connsiteX17" fmla="*/ 371872 w 665163"/>
              <a:gd name="connsiteY17" fmla="*/ 539752 h 619125"/>
              <a:gd name="connsiteX18" fmla="*/ 444897 w 665163"/>
              <a:gd name="connsiteY18" fmla="*/ 535390 h 619125"/>
              <a:gd name="connsiteX19" fmla="*/ 477838 w 665163"/>
              <a:gd name="connsiteY19" fmla="*/ 531424 h 619125"/>
              <a:gd name="connsiteX20" fmla="*/ 529035 w 665163"/>
              <a:gd name="connsiteY20" fmla="*/ 525475 h 619125"/>
              <a:gd name="connsiteX21" fmla="*/ 562372 w 665163"/>
              <a:gd name="connsiteY21" fmla="*/ 523889 h 619125"/>
              <a:gd name="connsiteX22" fmla="*/ 578247 w 665163"/>
              <a:gd name="connsiteY22" fmla="*/ 525079 h 619125"/>
              <a:gd name="connsiteX23" fmla="*/ 577056 w 665163"/>
              <a:gd name="connsiteY23" fmla="*/ 361296 h 619125"/>
              <a:gd name="connsiteX24" fmla="*/ 578644 w 665163"/>
              <a:gd name="connsiteY24" fmla="*/ 197910 h 619125"/>
              <a:gd name="connsiteX25" fmla="*/ 577850 w 665163"/>
              <a:gd name="connsiteY25" fmla="*/ 160632 h 619125"/>
              <a:gd name="connsiteX26" fmla="*/ 576263 w 665163"/>
              <a:gd name="connsiteY26" fmla="*/ 100751 h 619125"/>
              <a:gd name="connsiteX27" fmla="*/ 578247 w 665163"/>
              <a:gd name="connsiteY27" fmla="*/ 62283 h 619125"/>
              <a:gd name="connsiteX28" fmla="*/ 581025 w 665163"/>
              <a:gd name="connsiteY28" fmla="*/ 43645 h 619125"/>
              <a:gd name="connsiteX29" fmla="*/ 579835 w 665163"/>
              <a:gd name="connsiteY29" fmla="*/ 39679 h 619125"/>
              <a:gd name="connsiteX30" fmla="*/ 579835 w 665163"/>
              <a:gd name="connsiteY30" fmla="*/ 35713 h 619125"/>
              <a:gd name="connsiteX31" fmla="*/ 512366 w 665163"/>
              <a:gd name="connsiteY31" fmla="*/ 35713 h 619125"/>
              <a:gd name="connsiteX32" fmla="*/ 377825 w 665163"/>
              <a:gd name="connsiteY32" fmla="*/ 30558 h 619125"/>
              <a:gd name="connsiteX33" fmla="*/ 310356 w 665163"/>
              <a:gd name="connsiteY33" fmla="*/ 29368 h 619125"/>
              <a:gd name="connsiteX34" fmla="*/ 175022 w 665163"/>
              <a:gd name="connsiteY34" fmla="*/ 29368 h 619125"/>
              <a:gd name="connsiteX35" fmla="*/ 239713 w 665163"/>
              <a:gd name="connsiteY35" fmla="*/ 0 h 619125"/>
              <a:gd name="connsiteX36" fmla="*/ 311150 w 665163"/>
              <a:gd name="connsiteY36" fmla="*/ 0 h 619125"/>
              <a:gd name="connsiteX37" fmla="*/ 381397 w 665163"/>
              <a:gd name="connsiteY37" fmla="*/ 0 h 619125"/>
              <a:gd name="connsiteX38" fmla="*/ 488951 w 665163"/>
              <a:gd name="connsiteY38" fmla="*/ 1192 h 619125"/>
              <a:gd name="connsiteX39" fmla="*/ 559991 w 665163"/>
              <a:gd name="connsiteY39" fmla="*/ 4371 h 619125"/>
              <a:gd name="connsiteX40" fmla="*/ 595710 w 665163"/>
              <a:gd name="connsiteY40" fmla="*/ 7948 h 619125"/>
              <a:gd name="connsiteX41" fmla="*/ 599282 w 665163"/>
              <a:gd name="connsiteY41" fmla="*/ 8743 h 619125"/>
              <a:gd name="connsiteX42" fmla="*/ 602060 w 665163"/>
              <a:gd name="connsiteY42" fmla="*/ 10332 h 619125"/>
              <a:gd name="connsiteX43" fmla="*/ 608013 w 665163"/>
              <a:gd name="connsiteY43" fmla="*/ 9537 h 619125"/>
              <a:gd name="connsiteX44" fmla="*/ 618729 w 665163"/>
              <a:gd name="connsiteY44" fmla="*/ 13114 h 619125"/>
              <a:gd name="connsiteX45" fmla="*/ 623491 w 665163"/>
              <a:gd name="connsiteY45" fmla="*/ 18280 h 619125"/>
              <a:gd name="connsiteX46" fmla="*/ 633016 w 665163"/>
              <a:gd name="connsiteY46" fmla="*/ 30996 h 619125"/>
              <a:gd name="connsiteX47" fmla="*/ 646907 w 665163"/>
              <a:gd name="connsiteY47" fmla="*/ 57621 h 619125"/>
              <a:gd name="connsiteX48" fmla="*/ 656829 w 665163"/>
              <a:gd name="connsiteY48" fmla="*/ 87027 h 619125"/>
              <a:gd name="connsiteX49" fmla="*/ 661988 w 665163"/>
              <a:gd name="connsiteY49" fmla="*/ 117228 h 619125"/>
              <a:gd name="connsiteX50" fmla="*/ 665163 w 665163"/>
              <a:gd name="connsiteY50" fmla="*/ 163722 h 619125"/>
              <a:gd name="connsiteX51" fmla="*/ 662782 w 665163"/>
              <a:gd name="connsiteY51" fmla="*/ 226907 h 619125"/>
              <a:gd name="connsiteX52" fmla="*/ 661194 w 665163"/>
              <a:gd name="connsiteY52" fmla="*/ 257108 h 619125"/>
              <a:gd name="connsiteX53" fmla="*/ 656829 w 665163"/>
              <a:gd name="connsiteY53" fmla="*/ 417254 h 619125"/>
              <a:gd name="connsiteX54" fmla="*/ 651273 w 665163"/>
              <a:gd name="connsiteY54" fmla="*/ 578195 h 619125"/>
              <a:gd name="connsiteX55" fmla="*/ 650479 w 665163"/>
              <a:gd name="connsiteY55" fmla="*/ 583758 h 619125"/>
              <a:gd name="connsiteX56" fmla="*/ 646113 w 665163"/>
              <a:gd name="connsiteY56" fmla="*/ 594090 h 619125"/>
              <a:gd name="connsiteX57" fmla="*/ 638176 w 665163"/>
              <a:gd name="connsiteY57" fmla="*/ 602038 h 619125"/>
              <a:gd name="connsiteX58" fmla="*/ 627460 w 665163"/>
              <a:gd name="connsiteY58" fmla="*/ 606806 h 619125"/>
              <a:gd name="connsiteX59" fmla="*/ 621904 w 665163"/>
              <a:gd name="connsiteY59" fmla="*/ 607204 h 619125"/>
              <a:gd name="connsiteX60" fmla="*/ 424260 w 665163"/>
              <a:gd name="connsiteY60" fmla="*/ 612370 h 619125"/>
              <a:gd name="connsiteX61" fmla="*/ 226616 w 665163"/>
              <a:gd name="connsiteY61" fmla="*/ 617138 h 619125"/>
              <a:gd name="connsiteX62" fmla="*/ 198835 w 665163"/>
              <a:gd name="connsiteY62" fmla="*/ 618330 h 619125"/>
              <a:gd name="connsiteX63" fmla="*/ 148035 w 665163"/>
              <a:gd name="connsiteY63" fmla="*/ 619125 h 619125"/>
              <a:gd name="connsiteX64" fmla="*/ 113110 w 665163"/>
              <a:gd name="connsiteY64" fmla="*/ 617138 h 619125"/>
              <a:gd name="connsiteX65" fmla="*/ 79772 w 665163"/>
              <a:gd name="connsiteY65" fmla="*/ 611972 h 619125"/>
              <a:gd name="connsiteX66" fmla="*/ 49610 w 665163"/>
              <a:gd name="connsiteY66" fmla="*/ 601640 h 619125"/>
              <a:gd name="connsiteX67" fmla="*/ 31353 w 665163"/>
              <a:gd name="connsiteY67" fmla="*/ 589321 h 619125"/>
              <a:gd name="connsiteX68" fmla="*/ 21432 w 665163"/>
              <a:gd name="connsiteY68" fmla="*/ 579387 h 619125"/>
              <a:gd name="connsiteX69" fmla="*/ 13891 w 665163"/>
              <a:gd name="connsiteY69" fmla="*/ 567068 h 619125"/>
              <a:gd name="connsiteX70" fmla="*/ 7938 w 665163"/>
              <a:gd name="connsiteY70" fmla="*/ 552762 h 619125"/>
              <a:gd name="connsiteX71" fmla="*/ 6350 w 665163"/>
              <a:gd name="connsiteY71" fmla="*/ 544417 h 619125"/>
              <a:gd name="connsiteX72" fmla="*/ 3572 w 665163"/>
              <a:gd name="connsiteY72" fmla="*/ 542827 h 619125"/>
              <a:gd name="connsiteX73" fmla="*/ 397 w 665163"/>
              <a:gd name="connsiteY73" fmla="*/ 537661 h 619125"/>
              <a:gd name="connsiteX74" fmla="*/ 0 w 665163"/>
              <a:gd name="connsiteY74" fmla="*/ 531701 h 619125"/>
              <a:gd name="connsiteX75" fmla="*/ 2778 w 665163"/>
              <a:gd name="connsiteY75" fmla="*/ 526535 h 619125"/>
              <a:gd name="connsiteX76" fmla="*/ 5557 w 665163"/>
              <a:gd name="connsiteY76" fmla="*/ 525342 h 619125"/>
              <a:gd name="connsiteX77" fmla="*/ 5557 w 665163"/>
              <a:gd name="connsiteY77" fmla="*/ 522958 h 619125"/>
              <a:gd name="connsiteX78" fmla="*/ 5953 w 665163"/>
              <a:gd name="connsiteY78" fmla="*/ 520176 h 619125"/>
              <a:gd name="connsiteX79" fmla="*/ 5953 w 665163"/>
              <a:gd name="connsiteY79" fmla="*/ 518587 h 619125"/>
              <a:gd name="connsiteX80" fmla="*/ 6350 w 665163"/>
              <a:gd name="connsiteY80" fmla="*/ 517395 h 619125"/>
              <a:gd name="connsiteX81" fmla="*/ 6350 w 665163"/>
              <a:gd name="connsiteY81" fmla="*/ 516600 h 619125"/>
              <a:gd name="connsiteX82" fmla="*/ 3969 w 665163"/>
              <a:gd name="connsiteY82" fmla="*/ 484809 h 619125"/>
              <a:gd name="connsiteX83" fmla="*/ 1588 w 665163"/>
              <a:gd name="connsiteY83" fmla="*/ 420433 h 619125"/>
              <a:gd name="connsiteX84" fmla="*/ 1985 w 665163"/>
              <a:gd name="connsiteY84" fmla="*/ 323471 h 619125"/>
              <a:gd name="connsiteX85" fmla="*/ 3969 w 665163"/>
              <a:gd name="connsiteY85" fmla="*/ 259890 h 619125"/>
              <a:gd name="connsiteX86" fmla="*/ 5953 w 665163"/>
              <a:gd name="connsiteY86" fmla="*/ 197500 h 619125"/>
              <a:gd name="connsiteX87" fmla="*/ 9128 w 665163"/>
              <a:gd name="connsiteY87" fmla="*/ 135111 h 619125"/>
              <a:gd name="connsiteX88" fmla="*/ 10319 w 665163"/>
              <a:gd name="connsiteY88" fmla="*/ 107691 h 619125"/>
              <a:gd name="connsiteX89" fmla="*/ 12700 w 665163"/>
              <a:gd name="connsiteY89" fmla="*/ 65966 h 619125"/>
              <a:gd name="connsiteX90" fmla="*/ 16272 w 665163"/>
              <a:gd name="connsiteY90" fmla="*/ 38546 h 619125"/>
              <a:gd name="connsiteX91" fmla="*/ 19844 w 665163"/>
              <a:gd name="connsiteY91" fmla="*/ 25830 h 619125"/>
              <a:gd name="connsiteX92" fmla="*/ 18257 w 665163"/>
              <a:gd name="connsiteY92" fmla="*/ 23843 h 619125"/>
              <a:gd name="connsiteX93" fmla="*/ 17463 w 665163"/>
              <a:gd name="connsiteY93" fmla="*/ 18677 h 619125"/>
              <a:gd name="connsiteX94" fmla="*/ 19050 w 665163"/>
              <a:gd name="connsiteY94" fmla="*/ 13511 h 619125"/>
              <a:gd name="connsiteX95" fmla="*/ 23019 w 665163"/>
              <a:gd name="connsiteY95" fmla="*/ 10332 h 619125"/>
              <a:gd name="connsiteX96" fmla="*/ 26194 w 665163"/>
              <a:gd name="connsiteY96" fmla="*/ 9935 h 619125"/>
              <a:gd name="connsiteX97" fmla="*/ 97235 w 665163"/>
              <a:gd name="connsiteY97" fmla="*/ 4371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65163" h="619125">
                <a:moveTo>
                  <a:pt x="40085" y="28575"/>
                </a:moveTo>
                <a:lnTo>
                  <a:pt x="41672" y="55145"/>
                </a:lnTo>
                <a:lnTo>
                  <a:pt x="38100" y="108682"/>
                </a:lnTo>
                <a:lnTo>
                  <a:pt x="36116" y="134855"/>
                </a:lnTo>
                <a:lnTo>
                  <a:pt x="32941" y="197117"/>
                </a:lnTo>
                <a:lnTo>
                  <a:pt x="30560" y="259378"/>
                </a:lnTo>
                <a:lnTo>
                  <a:pt x="28178" y="321243"/>
                </a:lnTo>
                <a:lnTo>
                  <a:pt x="25797" y="445765"/>
                </a:lnTo>
                <a:lnTo>
                  <a:pt x="22225" y="508026"/>
                </a:lnTo>
                <a:lnTo>
                  <a:pt x="24606" y="508820"/>
                </a:lnTo>
                <a:lnTo>
                  <a:pt x="28178" y="512785"/>
                </a:lnTo>
                <a:lnTo>
                  <a:pt x="28972" y="516354"/>
                </a:lnTo>
                <a:lnTo>
                  <a:pt x="30560" y="521510"/>
                </a:lnTo>
                <a:lnTo>
                  <a:pt x="32147" y="526665"/>
                </a:lnTo>
                <a:lnTo>
                  <a:pt x="98822" y="533010"/>
                </a:lnTo>
                <a:lnTo>
                  <a:pt x="232172" y="541338"/>
                </a:lnTo>
                <a:lnTo>
                  <a:pt x="298847" y="541338"/>
                </a:lnTo>
                <a:lnTo>
                  <a:pt x="371872" y="539752"/>
                </a:lnTo>
                <a:lnTo>
                  <a:pt x="444897" y="535390"/>
                </a:lnTo>
                <a:lnTo>
                  <a:pt x="477838" y="531424"/>
                </a:lnTo>
                <a:lnTo>
                  <a:pt x="529035" y="525475"/>
                </a:lnTo>
                <a:lnTo>
                  <a:pt x="562372" y="523889"/>
                </a:lnTo>
                <a:lnTo>
                  <a:pt x="578247" y="525079"/>
                </a:lnTo>
                <a:lnTo>
                  <a:pt x="577056" y="361296"/>
                </a:lnTo>
                <a:lnTo>
                  <a:pt x="578644" y="197910"/>
                </a:lnTo>
                <a:lnTo>
                  <a:pt x="577850" y="160632"/>
                </a:lnTo>
                <a:lnTo>
                  <a:pt x="576263" y="100751"/>
                </a:lnTo>
                <a:lnTo>
                  <a:pt x="578247" y="62283"/>
                </a:lnTo>
                <a:lnTo>
                  <a:pt x="581025" y="43645"/>
                </a:lnTo>
                <a:lnTo>
                  <a:pt x="579835" y="39679"/>
                </a:lnTo>
                <a:lnTo>
                  <a:pt x="579835" y="35713"/>
                </a:lnTo>
                <a:lnTo>
                  <a:pt x="512366" y="35713"/>
                </a:lnTo>
                <a:lnTo>
                  <a:pt x="377825" y="30558"/>
                </a:lnTo>
                <a:lnTo>
                  <a:pt x="310356" y="29368"/>
                </a:lnTo>
                <a:lnTo>
                  <a:pt x="175022" y="29368"/>
                </a:lnTo>
                <a:close/>
                <a:moveTo>
                  <a:pt x="239713" y="0"/>
                </a:moveTo>
                <a:lnTo>
                  <a:pt x="311150" y="0"/>
                </a:lnTo>
                <a:lnTo>
                  <a:pt x="381397" y="0"/>
                </a:lnTo>
                <a:lnTo>
                  <a:pt x="488951" y="1192"/>
                </a:lnTo>
                <a:lnTo>
                  <a:pt x="559991" y="4371"/>
                </a:lnTo>
                <a:lnTo>
                  <a:pt x="595710" y="7948"/>
                </a:lnTo>
                <a:lnTo>
                  <a:pt x="599282" y="8743"/>
                </a:lnTo>
                <a:lnTo>
                  <a:pt x="602060" y="10332"/>
                </a:lnTo>
                <a:lnTo>
                  <a:pt x="608013" y="9537"/>
                </a:lnTo>
                <a:lnTo>
                  <a:pt x="618729" y="13114"/>
                </a:lnTo>
                <a:lnTo>
                  <a:pt x="623491" y="18280"/>
                </a:lnTo>
                <a:lnTo>
                  <a:pt x="633016" y="30996"/>
                </a:lnTo>
                <a:lnTo>
                  <a:pt x="646907" y="57621"/>
                </a:lnTo>
                <a:lnTo>
                  <a:pt x="656829" y="87027"/>
                </a:lnTo>
                <a:lnTo>
                  <a:pt x="661988" y="117228"/>
                </a:lnTo>
                <a:lnTo>
                  <a:pt x="665163" y="163722"/>
                </a:lnTo>
                <a:lnTo>
                  <a:pt x="662782" y="226907"/>
                </a:lnTo>
                <a:lnTo>
                  <a:pt x="661194" y="257108"/>
                </a:lnTo>
                <a:lnTo>
                  <a:pt x="656829" y="417254"/>
                </a:lnTo>
                <a:lnTo>
                  <a:pt x="651273" y="578195"/>
                </a:lnTo>
                <a:lnTo>
                  <a:pt x="650479" y="583758"/>
                </a:lnTo>
                <a:lnTo>
                  <a:pt x="646113" y="594090"/>
                </a:lnTo>
                <a:lnTo>
                  <a:pt x="638176" y="602038"/>
                </a:lnTo>
                <a:lnTo>
                  <a:pt x="627460" y="606806"/>
                </a:lnTo>
                <a:lnTo>
                  <a:pt x="621904" y="607204"/>
                </a:lnTo>
                <a:lnTo>
                  <a:pt x="424260" y="612370"/>
                </a:lnTo>
                <a:lnTo>
                  <a:pt x="226616" y="617138"/>
                </a:lnTo>
                <a:lnTo>
                  <a:pt x="198835" y="618330"/>
                </a:lnTo>
                <a:lnTo>
                  <a:pt x="148035" y="619125"/>
                </a:lnTo>
                <a:lnTo>
                  <a:pt x="113110" y="617138"/>
                </a:lnTo>
                <a:lnTo>
                  <a:pt x="79772" y="611972"/>
                </a:lnTo>
                <a:lnTo>
                  <a:pt x="49610" y="601640"/>
                </a:lnTo>
                <a:lnTo>
                  <a:pt x="31353" y="589321"/>
                </a:lnTo>
                <a:lnTo>
                  <a:pt x="21432" y="579387"/>
                </a:lnTo>
                <a:lnTo>
                  <a:pt x="13891" y="567068"/>
                </a:lnTo>
                <a:lnTo>
                  <a:pt x="7938" y="552762"/>
                </a:lnTo>
                <a:lnTo>
                  <a:pt x="6350" y="544417"/>
                </a:lnTo>
                <a:lnTo>
                  <a:pt x="3572" y="542827"/>
                </a:lnTo>
                <a:lnTo>
                  <a:pt x="397" y="537661"/>
                </a:lnTo>
                <a:lnTo>
                  <a:pt x="0" y="531701"/>
                </a:lnTo>
                <a:lnTo>
                  <a:pt x="2778" y="526535"/>
                </a:lnTo>
                <a:lnTo>
                  <a:pt x="5557" y="525342"/>
                </a:lnTo>
                <a:lnTo>
                  <a:pt x="5557" y="522958"/>
                </a:lnTo>
                <a:lnTo>
                  <a:pt x="5953" y="520176"/>
                </a:lnTo>
                <a:lnTo>
                  <a:pt x="5953" y="518587"/>
                </a:lnTo>
                <a:lnTo>
                  <a:pt x="6350" y="517395"/>
                </a:lnTo>
                <a:lnTo>
                  <a:pt x="6350" y="516600"/>
                </a:lnTo>
                <a:lnTo>
                  <a:pt x="3969" y="484809"/>
                </a:lnTo>
                <a:lnTo>
                  <a:pt x="1588" y="420433"/>
                </a:lnTo>
                <a:lnTo>
                  <a:pt x="1985" y="323471"/>
                </a:lnTo>
                <a:lnTo>
                  <a:pt x="3969" y="259890"/>
                </a:lnTo>
                <a:lnTo>
                  <a:pt x="5953" y="197500"/>
                </a:lnTo>
                <a:lnTo>
                  <a:pt x="9128" y="135111"/>
                </a:lnTo>
                <a:lnTo>
                  <a:pt x="10319" y="107691"/>
                </a:lnTo>
                <a:lnTo>
                  <a:pt x="12700" y="65966"/>
                </a:lnTo>
                <a:lnTo>
                  <a:pt x="16272" y="38546"/>
                </a:lnTo>
                <a:lnTo>
                  <a:pt x="19844" y="25830"/>
                </a:lnTo>
                <a:lnTo>
                  <a:pt x="18257" y="23843"/>
                </a:lnTo>
                <a:lnTo>
                  <a:pt x="17463" y="18677"/>
                </a:lnTo>
                <a:lnTo>
                  <a:pt x="19050" y="13511"/>
                </a:lnTo>
                <a:lnTo>
                  <a:pt x="23019" y="10332"/>
                </a:lnTo>
                <a:lnTo>
                  <a:pt x="26194" y="9935"/>
                </a:lnTo>
                <a:lnTo>
                  <a:pt x="97235" y="437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3" name="Freeform: Shape 72">
            <a:extLst>
              <a:ext uri="{FF2B5EF4-FFF2-40B4-BE49-F238E27FC236}">
                <a16:creationId xmlns:a16="http://schemas.microsoft.com/office/drawing/2014/main" id="{BD6BC5B4-1278-47A4-89B9-4EB3EBE22278}"/>
              </a:ext>
            </a:extLst>
          </p:cNvPr>
          <p:cNvSpPr>
            <a:spLocks/>
          </p:cNvSpPr>
          <p:nvPr/>
        </p:nvSpPr>
        <p:spPr bwMode="auto">
          <a:xfrm>
            <a:off x="8542821" y="3222213"/>
            <a:ext cx="3407868" cy="1770295"/>
          </a:xfrm>
          <a:custGeom>
            <a:avLst/>
            <a:gdLst>
              <a:gd name="connsiteX0" fmla="*/ 1319609 w 1838325"/>
              <a:gd name="connsiteY0" fmla="*/ 28575 h 1085850"/>
              <a:gd name="connsiteX1" fmla="*/ 1118791 w 1838325"/>
              <a:gd name="connsiteY1" fmla="*/ 30560 h 1085850"/>
              <a:gd name="connsiteX2" fmla="*/ 917575 w 1838325"/>
              <a:gd name="connsiteY2" fmla="*/ 36116 h 1085850"/>
              <a:gd name="connsiteX3" fmla="*/ 817562 w 1838325"/>
              <a:gd name="connsiteY3" fmla="*/ 40481 h 1085850"/>
              <a:gd name="connsiteX4" fmla="*/ 717550 w 1838325"/>
              <a:gd name="connsiteY4" fmla="*/ 45641 h 1085850"/>
              <a:gd name="connsiteX5" fmla="*/ 519112 w 1838325"/>
              <a:gd name="connsiteY5" fmla="*/ 58341 h 1085850"/>
              <a:gd name="connsiteX6" fmla="*/ 420290 w 1838325"/>
              <a:gd name="connsiteY6" fmla="*/ 66675 h 1085850"/>
              <a:gd name="connsiteX7" fmla="*/ 319087 w 1838325"/>
              <a:gd name="connsiteY7" fmla="*/ 75406 h 1085850"/>
              <a:gd name="connsiteX8" fmla="*/ 217487 w 1838325"/>
              <a:gd name="connsiteY8" fmla="*/ 84931 h 1085850"/>
              <a:gd name="connsiteX9" fmla="*/ 168672 w 1838325"/>
              <a:gd name="connsiteY9" fmla="*/ 90885 h 1085850"/>
              <a:gd name="connsiteX10" fmla="*/ 94853 w 1838325"/>
              <a:gd name="connsiteY10" fmla="*/ 98822 h 1085850"/>
              <a:gd name="connsiteX11" fmla="*/ 45244 w 1838325"/>
              <a:gd name="connsiteY11" fmla="*/ 101997 h 1085850"/>
              <a:gd name="connsiteX12" fmla="*/ 20637 w 1838325"/>
              <a:gd name="connsiteY12" fmla="*/ 101997 h 1085850"/>
              <a:gd name="connsiteX13" fmla="*/ 28178 w 1838325"/>
              <a:gd name="connsiteY13" fmla="*/ 157163 h 1085850"/>
              <a:gd name="connsiteX14" fmla="*/ 37703 w 1838325"/>
              <a:gd name="connsiteY14" fmla="*/ 269081 h 1085850"/>
              <a:gd name="connsiteX15" fmla="*/ 44847 w 1838325"/>
              <a:gd name="connsiteY15" fmla="*/ 438150 h 1085850"/>
              <a:gd name="connsiteX16" fmla="*/ 49609 w 1838325"/>
              <a:gd name="connsiteY16" fmla="*/ 550069 h 1085850"/>
              <a:gd name="connsiteX17" fmla="*/ 60722 w 1838325"/>
              <a:gd name="connsiteY17" fmla="*/ 783035 h 1085850"/>
              <a:gd name="connsiteX18" fmla="*/ 70644 w 1838325"/>
              <a:gd name="connsiteY18" fmla="*/ 1016000 h 1085850"/>
              <a:gd name="connsiteX19" fmla="*/ 119459 w 1838325"/>
              <a:gd name="connsiteY19" fmla="*/ 1008856 h 1085850"/>
              <a:gd name="connsiteX20" fmla="*/ 217487 w 1838325"/>
              <a:gd name="connsiteY20" fmla="*/ 999331 h 1085850"/>
              <a:gd name="connsiteX21" fmla="*/ 365125 w 1838325"/>
              <a:gd name="connsiteY21" fmla="*/ 989806 h 1085850"/>
              <a:gd name="connsiteX22" fmla="*/ 463947 w 1838325"/>
              <a:gd name="connsiteY22" fmla="*/ 986235 h 1085850"/>
              <a:gd name="connsiteX23" fmla="*/ 668337 w 1838325"/>
              <a:gd name="connsiteY23" fmla="*/ 978694 h 1085850"/>
              <a:gd name="connsiteX24" fmla="*/ 872331 w 1838325"/>
              <a:gd name="connsiteY24" fmla="*/ 970360 h 1085850"/>
              <a:gd name="connsiteX25" fmla="*/ 1288653 w 1838325"/>
              <a:gd name="connsiteY25" fmla="*/ 954088 h 1085850"/>
              <a:gd name="connsiteX26" fmla="*/ 1704975 w 1838325"/>
              <a:gd name="connsiteY26" fmla="*/ 937816 h 1085850"/>
              <a:gd name="connsiteX27" fmla="*/ 1700609 w 1838325"/>
              <a:gd name="connsiteY27" fmla="*/ 911622 h 1085850"/>
              <a:gd name="connsiteX28" fmla="*/ 1695053 w 1838325"/>
              <a:gd name="connsiteY28" fmla="*/ 859631 h 1085850"/>
              <a:gd name="connsiteX29" fmla="*/ 1690291 w 1838325"/>
              <a:gd name="connsiteY29" fmla="*/ 781050 h 1085850"/>
              <a:gd name="connsiteX30" fmla="*/ 1687116 w 1838325"/>
              <a:gd name="connsiteY30" fmla="*/ 728663 h 1085850"/>
              <a:gd name="connsiteX31" fmla="*/ 1679178 w 1838325"/>
              <a:gd name="connsiteY31" fmla="*/ 611188 h 1085850"/>
              <a:gd name="connsiteX32" fmla="*/ 1670447 w 1838325"/>
              <a:gd name="connsiteY32" fmla="*/ 494110 h 1085850"/>
              <a:gd name="connsiteX33" fmla="*/ 1660525 w 1838325"/>
              <a:gd name="connsiteY33" fmla="*/ 378222 h 1085850"/>
              <a:gd name="connsiteX34" fmla="*/ 1639491 w 1838325"/>
              <a:gd name="connsiteY34" fmla="*/ 146844 h 1085850"/>
              <a:gd name="connsiteX35" fmla="*/ 1627584 w 1838325"/>
              <a:gd name="connsiteY35" fmla="*/ 30956 h 1085850"/>
              <a:gd name="connsiteX36" fmla="*/ 1625203 w 1838325"/>
              <a:gd name="connsiteY36" fmla="*/ 32147 h 1085850"/>
              <a:gd name="connsiteX37" fmla="*/ 1621631 w 1838325"/>
              <a:gd name="connsiteY37" fmla="*/ 32544 h 1085850"/>
              <a:gd name="connsiteX38" fmla="*/ 1520825 w 1838325"/>
              <a:gd name="connsiteY38" fmla="*/ 30163 h 1085850"/>
              <a:gd name="connsiteX39" fmla="*/ 1316150 w 1838325"/>
              <a:gd name="connsiteY39" fmla="*/ 0 h 1085850"/>
              <a:gd name="connsiteX40" fmla="*/ 1519306 w 1838325"/>
              <a:gd name="connsiteY40" fmla="*/ 1589 h 1085850"/>
              <a:gd name="connsiteX41" fmla="*/ 1621281 w 1838325"/>
              <a:gd name="connsiteY41" fmla="*/ 3575 h 1085850"/>
              <a:gd name="connsiteX42" fmla="*/ 1625646 w 1838325"/>
              <a:gd name="connsiteY42" fmla="*/ 3972 h 1085850"/>
              <a:gd name="connsiteX43" fmla="*/ 1628820 w 1838325"/>
              <a:gd name="connsiteY43" fmla="*/ 5958 h 1085850"/>
              <a:gd name="connsiteX44" fmla="*/ 1632788 w 1838325"/>
              <a:gd name="connsiteY44" fmla="*/ 3575 h 1085850"/>
              <a:gd name="connsiteX45" fmla="*/ 1644295 w 1838325"/>
              <a:gd name="connsiteY45" fmla="*/ 3575 h 1085850"/>
              <a:gd name="connsiteX46" fmla="*/ 1649057 w 1838325"/>
              <a:gd name="connsiteY46" fmla="*/ 6355 h 1085850"/>
              <a:gd name="connsiteX47" fmla="*/ 1651834 w 1838325"/>
              <a:gd name="connsiteY47" fmla="*/ 5163 h 1085850"/>
              <a:gd name="connsiteX48" fmla="*/ 1658183 w 1838325"/>
              <a:gd name="connsiteY48" fmla="*/ 5958 h 1085850"/>
              <a:gd name="connsiteX49" fmla="*/ 1661357 w 1838325"/>
              <a:gd name="connsiteY49" fmla="*/ 9135 h 1085850"/>
              <a:gd name="connsiteX50" fmla="*/ 1676832 w 1838325"/>
              <a:gd name="connsiteY50" fmla="*/ 28596 h 1085850"/>
              <a:gd name="connsiteX51" fmla="*/ 1694291 w 1838325"/>
              <a:gd name="connsiteY51" fmla="*/ 46866 h 1085850"/>
              <a:gd name="connsiteX52" fmla="*/ 1704607 w 1838325"/>
              <a:gd name="connsiteY52" fmla="*/ 55603 h 1085850"/>
              <a:gd name="connsiteX53" fmla="*/ 1715320 w 1838325"/>
              <a:gd name="connsiteY53" fmla="*/ 65930 h 1085850"/>
              <a:gd name="connsiteX54" fmla="*/ 1720875 w 1838325"/>
              <a:gd name="connsiteY54" fmla="*/ 65135 h 1085850"/>
              <a:gd name="connsiteX55" fmla="*/ 1729208 w 1838325"/>
              <a:gd name="connsiteY55" fmla="*/ 69901 h 1085850"/>
              <a:gd name="connsiteX56" fmla="*/ 1732382 w 1838325"/>
              <a:gd name="connsiteY56" fmla="*/ 75462 h 1085850"/>
              <a:gd name="connsiteX57" fmla="*/ 1732779 w 1838325"/>
              <a:gd name="connsiteY57" fmla="*/ 78639 h 1085850"/>
              <a:gd name="connsiteX58" fmla="*/ 1745476 w 1838325"/>
              <a:gd name="connsiteY58" fmla="*/ 195803 h 1085850"/>
              <a:gd name="connsiteX59" fmla="*/ 1768093 w 1838325"/>
              <a:gd name="connsiteY59" fmla="*/ 430130 h 1085850"/>
              <a:gd name="connsiteX60" fmla="*/ 1781187 w 1838325"/>
              <a:gd name="connsiteY60" fmla="*/ 547691 h 1085850"/>
              <a:gd name="connsiteX61" fmla="*/ 1810947 w 1838325"/>
              <a:gd name="connsiteY61" fmla="*/ 780827 h 1085850"/>
              <a:gd name="connsiteX62" fmla="*/ 1838325 w 1838325"/>
              <a:gd name="connsiteY62" fmla="*/ 1013963 h 1085850"/>
              <a:gd name="connsiteX63" fmla="*/ 1838325 w 1838325"/>
              <a:gd name="connsiteY63" fmla="*/ 1017141 h 1085850"/>
              <a:gd name="connsiteX64" fmla="*/ 1835547 w 1838325"/>
              <a:gd name="connsiteY64" fmla="*/ 1021509 h 1085850"/>
              <a:gd name="connsiteX65" fmla="*/ 1833167 w 1838325"/>
              <a:gd name="connsiteY65" fmla="*/ 1022701 h 1085850"/>
              <a:gd name="connsiteX66" fmla="*/ 1830786 w 1838325"/>
              <a:gd name="connsiteY66" fmla="*/ 1025481 h 1085850"/>
              <a:gd name="connsiteX67" fmla="*/ 1824834 w 1838325"/>
              <a:gd name="connsiteY67" fmla="*/ 1028261 h 1085850"/>
              <a:gd name="connsiteX68" fmla="*/ 1821263 w 1838325"/>
              <a:gd name="connsiteY68" fmla="*/ 1029056 h 1085850"/>
              <a:gd name="connsiteX69" fmla="*/ 1397889 w 1838325"/>
              <a:gd name="connsiteY69" fmla="*/ 1043354 h 1085850"/>
              <a:gd name="connsiteX70" fmla="*/ 974515 w 1838325"/>
              <a:gd name="connsiteY70" fmla="*/ 1057254 h 1085850"/>
              <a:gd name="connsiteX71" fmla="*/ 765010 w 1838325"/>
              <a:gd name="connsiteY71" fmla="*/ 1064403 h 1085850"/>
              <a:gd name="connsiteX72" fmla="*/ 555505 w 1838325"/>
              <a:gd name="connsiteY72" fmla="*/ 1071155 h 1085850"/>
              <a:gd name="connsiteX73" fmla="*/ 451943 w 1838325"/>
              <a:gd name="connsiteY73" fmla="*/ 1075921 h 1085850"/>
              <a:gd name="connsiteX74" fmla="*/ 296402 w 1838325"/>
              <a:gd name="connsiteY74" fmla="*/ 1082276 h 1085850"/>
              <a:gd name="connsiteX75" fmla="*/ 192840 w 1838325"/>
              <a:gd name="connsiteY75" fmla="*/ 1083070 h 1085850"/>
              <a:gd name="connsiteX76" fmla="*/ 141654 w 1838325"/>
              <a:gd name="connsiteY76" fmla="*/ 1080687 h 1085850"/>
              <a:gd name="connsiteX77" fmla="*/ 138480 w 1838325"/>
              <a:gd name="connsiteY77" fmla="*/ 1083864 h 1085850"/>
              <a:gd name="connsiteX78" fmla="*/ 129750 w 1838325"/>
              <a:gd name="connsiteY78" fmla="*/ 1085850 h 1085850"/>
              <a:gd name="connsiteX79" fmla="*/ 124989 w 1838325"/>
              <a:gd name="connsiteY79" fmla="*/ 1084659 h 1085850"/>
              <a:gd name="connsiteX80" fmla="*/ 107530 w 1838325"/>
              <a:gd name="connsiteY80" fmla="*/ 1073141 h 1085850"/>
              <a:gd name="connsiteX81" fmla="*/ 90468 w 1838325"/>
              <a:gd name="connsiteY81" fmla="*/ 1060432 h 1085850"/>
              <a:gd name="connsiteX82" fmla="*/ 74200 w 1838325"/>
              <a:gd name="connsiteY82" fmla="*/ 1050105 h 1085850"/>
              <a:gd name="connsiteX83" fmla="*/ 57535 w 1838325"/>
              <a:gd name="connsiteY83" fmla="*/ 1039382 h 1085850"/>
              <a:gd name="connsiteX84" fmla="*/ 55154 w 1838325"/>
              <a:gd name="connsiteY84" fmla="*/ 1039382 h 1085850"/>
              <a:gd name="connsiteX85" fmla="*/ 50392 w 1838325"/>
              <a:gd name="connsiteY85" fmla="*/ 1035410 h 1085850"/>
              <a:gd name="connsiteX86" fmla="*/ 49599 w 1838325"/>
              <a:gd name="connsiteY86" fmla="*/ 1033027 h 1085850"/>
              <a:gd name="connsiteX87" fmla="*/ 46821 w 1838325"/>
              <a:gd name="connsiteY87" fmla="*/ 1031041 h 1085850"/>
              <a:gd name="connsiteX88" fmla="*/ 43250 w 1838325"/>
              <a:gd name="connsiteY88" fmla="*/ 1025481 h 1085850"/>
              <a:gd name="connsiteX89" fmla="*/ 42853 w 1838325"/>
              <a:gd name="connsiteY89" fmla="*/ 1021509 h 1085850"/>
              <a:gd name="connsiteX90" fmla="*/ 32934 w 1838325"/>
              <a:gd name="connsiteY90" fmla="*/ 789962 h 1085850"/>
              <a:gd name="connsiteX91" fmla="*/ 21824 w 1838325"/>
              <a:gd name="connsiteY91" fmla="*/ 558415 h 1085850"/>
              <a:gd name="connsiteX92" fmla="*/ 14285 w 1838325"/>
              <a:gd name="connsiteY92" fmla="*/ 443237 h 1085850"/>
              <a:gd name="connsiteX93" fmla="*/ 3175 w 1838325"/>
              <a:gd name="connsiteY93" fmla="*/ 268881 h 1085850"/>
              <a:gd name="connsiteX94" fmla="*/ 0 w 1838325"/>
              <a:gd name="connsiteY94" fmla="*/ 152909 h 1085850"/>
              <a:gd name="connsiteX95" fmla="*/ 1587 w 1838325"/>
              <a:gd name="connsiteY95" fmla="*/ 95717 h 1085850"/>
              <a:gd name="connsiteX96" fmla="*/ 2778 w 1838325"/>
              <a:gd name="connsiteY96" fmla="*/ 91348 h 1085850"/>
              <a:gd name="connsiteX97" fmla="*/ 8730 w 1838325"/>
              <a:gd name="connsiteY97" fmla="*/ 86979 h 1085850"/>
              <a:gd name="connsiteX98" fmla="*/ 13094 w 1838325"/>
              <a:gd name="connsiteY98" fmla="*/ 86979 h 1085850"/>
              <a:gd name="connsiteX99" fmla="*/ 13491 w 1838325"/>
              <a:gd name="connsiteY99" fmla="*/ 86185 h 1085850"/>
              <a:gd name="connsiteX100" fmla="*/ 13888 w 1838325"/>
              <a:gd name="connsiteY100" fmla="*/ 86185 h 1085850"/>
              <a:gd name="connsiteX101" fmla="*/ 60709 w 1838325"/>
              <a:gd name="connsiteY101" fmla="*/ 75064 h 1085850"/>
              <a:gd name="connsiteX102" fmla="*/ 157922 w 1838325"/>
              <a:gd name="connsiteY102" fmla="*/ 59575 h 1085850"/>
              <a:gd name="connsiteX103" fmla="*/ 305925 w 1838325"/>
              <a:gd name="connsiteY103" fmla="*/ 47263 h 1085850"/>
              <a:gd name="connsiteX104" fmla="*/ 403138 w 1838325"/>
              <a:gd name="connsiteY104" fmla="*/ 40114 h 1085850"/>
              <a:gd name="connsiteX105" fmla="*/ 504716 w 1838325"/>
              <a:gd name="connsiteY105" fmla="*/ 31376 h 1085850"/>
              <a:gd name="connsiteX106" fmla="*/ 707079 w 1838325"/>
              <a:gd name="connsiteY106" fmla="*/ 17873 h 1085850"/>
              <a:gd name="connsiteX107" fmla="*/ 808657 w 1838325"/>
              <a:gd name="connsiteY107" fmla="*/ 12312 h 1085850"/>
              <a:gd name="connsiteX108" fmla="*/ 909838 w 1838325"/>
              <a:gd name="connsiteY108" fmla="*/ 7944 h 1085850"/>
              <a:gd name="connsiteX109" fmla="*/ 1112994 w 1838325"/>
              <a:gd name="connsiteY109" fmla="*/ 1986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38325" h="1085850">
                <a:moveTo>
                  <a:pt x="1319609" y="28575"/>
                </a:moveTo>
                <a:lnTo>
                  <a:pt x="1118791" y="30560"/>
                </a:lnTo>
                <a:lnTo>
                  <a:pt x="917575" y="36116"/>
                </a:lnTo>
                <a:lnTo>
                  <a:pt x="817562" y="40481"/>
                </a:lnTo>
                <a:lnTo>
                  <a:pt x="717550" y="45641"/>
                </a:lnTo>
                <a:lnTo>
                  <a:pt x="519112" y="58341"/>
                </a:lnTo>
                <a:lnTo>
                  <a:pt x="420290" y="66675"/>
                </a:lnTo>
                <a:lnTo>
                  <a:pt x="319087" y="75406"/>
                </a:lnTo>
                <a:lnTo>
                  <a:pt x="217487" y="84931"/>
                </a:lnTo>
                <a:lnTo>
                  <a:pt x="168672" y="90885"/>
                </a:lnTo>
                <a:lnTo>
                  <a:pt x="94853" y="98822"/>
                </a:lnTo>
                <a:lnTo>
                  <a:pt x="45244" y="101997"/>
                </a:lnTo>
                <a:lnTo>
                  <a:pt x="20637" y="101997"/>
                </a:lnTo>
                <a:lnTo>
                  <a:pt x="28178" y="157163"/>
                </a:lnTo>
                <a:lnTo>
                  <a:pt x="37703" y="269081"/>
                </a:lnTo>
                <a:lnTo>
                  <a:pt x="44847" y="438150"/>
                </a:lnTo>
                <a:lnTo>
                  <a:pt x="49609" y="550069"/>
                </a:lnTo>
                <a:lnTo>
                  <a:pt x="60722" y="783035"/>
                </a:lnTo>
                <a:lnTo>
                  <a:pt x="70644" y="1016000"/>
                </a:lnTo>
                <a:lnTo>
                  <a:pt x="119459" y="1008856"/>
                </a:lnTo>
                <a:lnTo>
                  <a:pt x="217487" y="999331"/>
                </a:lnTo>
                <a:lnTo>
                  <a:pt x="365125" y="989806"/>
                </a:lnTo>
                <a:lnTo>
                  <a:pt x="463947" y="986235"/>
                </a:lnTo>
                <a:lnTo>
                  <a:pt x="668337" y="978694"/>
                </a:lnTo>
                <a:lnTo>
                  <a:pt x="872331" y="970360"/>
                </a:lnTo>
                <a:lnTo>
                  <a:pt x="1288653" y="954088"/>
                </a:lnTo>
                <a:lnTo>
                  <a:pt x="1704975" y="937816"/>
                </a:lnTo>
                <a:lnTo>
                  <a:pt x="1700609" y="911622"/>
                </a:lnTo>
                <a:lnTo>
                  <a:pt x="1695053" y="859631"/>
                </a:lnTo>
                <a:lnTo>
                  <a:pt x="1690291" y="781050"/>
                </a:lnTo>
                <a:lnTo>
                  <a:pt x="1687116" y="728663"/>
                </a:lnTo>
                <a:lnTo>
                  <a:pt x="1679178" y="611188"/>
                </a:lnTo>
                <a:lnTo>
                  <a:pt x="1670447" y="494110"/>
                </a:lnTo>
                <a:lnTo>
                  <a:pt x="1660525" y="378222"/>
                </a:lnTo>
                <a:lnTo>
                  <a:pt x="1639491" y="146844"/>
                </a:lnTo>
                <a:lnTo>
                  <a:pt x="1627584" y="30956"/>
                </a:lnTo>
                <a:lnTo>
                  <a:pt x="1625203" y="32147"/>
                </a:lnTo>
                <a:lnTo>
                  <a:pt x="1621631" y="32544"/>
                </a:lnTo>
                <a:lnTo>
                  <a:pt x="1520825" y="30163"/>
                </a:lnTo>
                <a:close/>
                <a:moveTo>
                  <a:pt x="1316150" y="0"/>
                </a:moveTo>
                <a:lnTo>
                  <a:pt x="1519306" y="1589"/>
                </a:lnTo>
                <a:lnTo>
                  <a:pt x="1621281" y="3575"/>
                </a:lnTo>
                <a:lnTo>
                  <a:pt x="1625646" y="3972"/>
                </a:lnTo>
                <a:lnTo>
                  <a:pt x="1628820" y="5958"/>
                </a:lnTo>
                <a:lnTo>
                  <a:pt x="1632788" y="3575"/>
                </a:lnTo>
                <a:lnTo>
                  <a:pt x="1644295" y="3575"/>
                </a:lnTo>
                <a:lnTo>
                  <a:pt x="1649057" y="6355"/>
                </a:lnTo>
                <a:lnTo>
                  <a:pt x="1651834" y="5163"/>
                </a:lnTo>
                <a:lnTo>
                  <a:pt x="1658183" y="5958"/>
                </a:lnTo>
                <a:lnTo>
                  <a:pt x="1661357" y="9135"/>
                </a:lnTo>
                <a:lnTo>
                  <a:pt x="1676832" y="28596"/>
                </a:lnTo>
                <a:lnTo>
                  <a:pt x="1694291" y="46866"/>
                </a:lnTo>
                <a:lnTo>
                  <a:pt x="1704607" y="55603"/>
                </a:lnTo>
                <a:lnTo>
                  <a:pt x="1715320" y="65930"/>
                </a:lnTo>
                <a:lnTo>
                  <a:pt x="1720875" y="65135"/>
                </a:lnTo>
                <a:lnTo>
                  <a:pt x="1729208" y="69901"/>
                </a:lnTo>
                <a:lnTo>
                  <a:pt x="1732382" y="75462"/>
                </a:lnTo>
                <a:lnTo>
                  <a:pt x="1732779" y="78639"/>
                </a:lnTo>
                <a:lnTo>
                  <a:pt x="1745476" y="195803"/>
                </a:lnTo>
                <a:lnTo>
                  <a:pt x="1768093" y="430130"/>
                </a:lnTo>
                <a:lnTo>
                  <a:pt x="1781187" y="547691"/>
                </a:lnTo>
                <a:lnTo>
                  <a:pt x="1810947" y="780827"/>
                </a:lnTo>
                <a:lnTo>
                  <a:pt x="1838325" y="1013963"/>
                </a:lnTo>
                <a:lnTo>
                  <a:pt x="1838325" y="1017141"/>
                </a:lnTo>
                <a:lnTo>
                  <a:pt x="1835547" y="1021509"/>
                </a:lnTo>
                <a:lnTo>
                  <a:pt x="1833167" y="1022701"/>
                </a:lnTo>
                <a:lnTo>
                  <a:pt x="1830786" y="1025481"/>
                </a:lnTo>
                <a:lnTo>
                  <a:pt x="1824834" y="1028261"/>
                </a:lnTo>
                <a:lnTo>
                  <a:pt x="1821263" y="1029056"/>
                </a:lnTo>
                <a:lnTo>
                  <a:pt x="1397889" y="1043354"/>
                </a:lnTo>
                <a:lnTo>
                  <a:pt x="974515" y="1057254"/>
                </a:lnTo>
                <a:lnTo>
                  <a:pt x="765010" y="1064403"/>
                </a:lnTo>
                <a:lnTo>
                  <a:pt x="555505" y="1071155"/>
                </a:lnTo>
                <a:lnTo>
                  <a:pt x="451943" y="1075921"/>
                </a:lnTo>
                <a:lnTo>
                  <a:pt x="296402" y="1082276"/>
                </a:lnTo>
                <a:lnTo>
                  <a:pt x="192840" y="1083070"/>
                </a:lnTo>
                <a:lnTo>
                  <a:pt x="141654" y="1080687"/>
                </a:lnTo>
                <a:lnTo>
                  <a:pt x="138480" y="1083864"/>
                </a:lnTo>
                <a:lnTo>
                  <a:pt x="129750" y="1085850"/>
                </a:lnTo>
                <a:lnTo>
                  <a:pt x="124989" y="1084659"/>
                </a:lnTo>
                <a:lnTo>
                  <a:pt x="107530" y="1073141"/>
                </a:lnTo>
                <a:lnTo>
                  <a:pt x="90468" y="1060432"/>
                </a:lnTo>
                <a:lnTo>
                  <a:pt x="74200" y="1050105"/>
                </a:lnTo>
                <a:lnTo>
                  <a:pt x="57535" y="1039382"/>
                </a:lnTo>
                <a:lnTo>
                  <a:pt x="55154" y="1039382"/>
                </a:lnTo>
                <a:lnTo>
                  <a:pt x="50392" y="1035410"/>
                </a:lnTo>
                <a:lnTo>
                  <a:pt x="49599" y="1033027"/>
                </a:lnTo>
                <a:lnTo>
                  <a:pt x="46821" y="1031041"/>
                </a:lnTo>
                <a:lnTo>
                  <a:pt x="43250" y="1025481"/>
                </a:lnTo>
                <a:lnTo>
                  <a:pt x="42853" y="1021509"/>
                </a:lnTo>
                <a:lnTo>
                  <a:pt x="32934" y="789962"/>
                </a:lnTo>
                <a:lnTo>
                  <a:pt x="21824" y="558415"/>
                </a:lnTo>
                <a:lnTo>
                  <a:pt x="14285" y="443237"/>
                </a:lnTo>
                <a:lnTo>
                  <a:pt x="3175" y="268881"/>
                </a:lnTo>
                <a:lnTo>
                  <a:pt x="0" y="152909"/>
                </a:lnTo>
                <a:lnTo>
                  <a:pt x="1587" y="95717"/>
                </a:lnTo>
                <a:lnTo>
                  <a:pt x="2778" y="91348"/>
                </a:lnTo>
                <a:lnTo>
                  <a:pt x="8730" y="86979"/>
                </a:lnTo>
                <a:lnTo>
                  <a:pt x="13094" y="86979"/>
                </a:lnTo>
                <a:lnTo>
                  <a:pt x="13491" y="86185"/>
                </a:lnTo>
                <a:lnTo>
                  <a:pt x="13888" y="86185"/>
                </a:lnTo>
                <a:lnTo>
                  <a:pt x="60709" y="75064"/>
                </a:lnTo>
                <a:lnTo>
                  <a:pt x="157922" y="59575"/>
                </a:lnTo>
                <a:lnTo>
                  <a:pt x="305925" y="47263"/>
                </a:lnTo>
                <a:lnTo>
                  <a:pt x="403138" y="40114"/>
                </a:lnTo>
                <a:lnTo>
                  <a:pt x="504716" y="31376"/>
                </a:lnTo>
                <a:lnTo>
                  <a:pt x="707079" y="17873"/>
                </a:lnTo>
                <a:lnTo>
                  <a:pt x="808657" y="12312"/>
                </a:lnTo>
                <a:lnTo>
                  <a:pt x="909838" y="7944"/>
                </a:lnTo>
                <a:lnTo>
                  <a:pt x="1112994" y="198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5" name="Freeform 228">
            <a:extLst>
              <a:ext uri="{FF2B5EF4-FFF2-40B4-BE49-F238E27FC236}">
                <a16:creationId xmlns:a16="http://schemas.microsoft.com/office/drawing/2014/main" id="{56E83A4C-B559-479F-8E5B-74049EC1320B}"/>
              </a:ext>
            </a:extLst>
          </p:cNvPr>
          <p:cNvSpPr>
            <a:spLocks/>
          </p:cNvSpPr>
          <p:nvPr/>
        </p:nvSpPr>
        <p:spPr bwMode="auto">
          <a:xfrm>
            <a:off x="1626416" y="3231870"/>
            <a:ext cx="3451968" cy="1204640"/>
          </a:xfrm>
          <a:custGeom>
            <a:avLst/>
            <a:gdLst>
              <a:gd name="T0" fmla="*/ 3692 w 3861"/>
              <a:gd name="T1" fmla="*/ 26 h 2000"/>
              <a:gd name="T2" fmla="*/ 3667 w 3861"/>
              <a:gd name="T3" fmla="*/ 17 h 2000"/>
              <a:gd name="T4" fmla="*/ 3545 w 3861"/>
              <a:gd name="T5" fmla="*/ 4 h 2000"/>
              <a:gd name="T6" fmla="*/ 3003 w 3861"/>
              <a:gd name="T7" fmla="*/ 10 h 2000"/>
              <a:gd name="T8" fmla="*/ 2357 w 3861"/>
              <a:gd name="T9" fmla="*/ 18 h 2000"/>
              <a:gd name="T10" fmla="*/ 1495 w 3861"/>
              <a:gd name="T11" fmla="*/ 23 h 2000"/>
              <a:gd name="T12" fmla="*/ 200 w 3861"/>
              <a:gd name="T13" fmla="*/ 47 h 2000"/>
              <a:gd name="T14" fmla="*/ 178 w 3861"/>
              <a:gd name="T15" fmla="*/ 60 h 2000"/>
              <a:gd name="T16" fmla="*/ 170 w 3861"/>
              <a:gd name="T17" fmla="*/ 72 h 2000"/>
              <a:gd name="T18" fmla="*/ 158 w 3861"/>
              <a:gd name="T19" fmla="*/ 97 h 2000"/>
              <a:gd name="T20" fmla="*/ 79 w 3861"/>
              <a:gd name="T21" fmla="*/ 889 h 2000"/>
              <a:gd name="T22" fmla="*/ 21 w 3861"/>
              <a:gd name="T23" fmla="*/ 1484 h 2000"/>
              <a:gd name="T24" fmla="*/ 11 w 3861"/>
              <a:gd name="T25" fmla="*/ 1694 h 2000"/>
              <a:gd name="T26" fmla="*/ 46 w 3861"/>
              <a:gd name="T27" fmla="*/ 1711 h 2000"/>
              <a:gd name="T28" fmla="*/ 65 w 3861"/>
              <a:gd name="T29" fmla="*/ 1690 h 2000"/>
              <a:gd name="T30" fmla="*/ 135 w 3861"/>
              <a:gd name="T31" fmla="*/ 1106 h 2000"/>
              <a:gd name="T32" fmla="*/ 201 w 3861"/>
              <a:gd name="T33" fmla="*/ 505 h 2000"/>
              <a:gd name="T34" fmla="*/ 661 w 3861"/>
              <a:gd name="T35" fmla="*/ 105 h 2000"/>
              <a:gd name="T36" fmla="*/ 1926 w 3861"/>
              <a:gd name="T37" fmla="*/ 102 h 2000"/>
              <a:gd name="T38" fmla="*/ 2767 w 3861"/>
              <a:gd name="T39" fmla="*/ 97 h 2000"/>
              <a:gd name="T40" fmla="*/ 3198 w 3861"/>
              <a:gd name="T41" fmla="*/ 95 h 2000"/>
              <a:gd name="T42" fmla="*/ 3498 w 3861"/>
              <a:gd name="T43" fmla="*/ 97 h 2000"/>
              <a:gd name="T44" fmla="*/ 3594 w 3861"/>
              <a:gd name="T45" fmla="*/ 100 h 2000"/>
              <a:gd name="T46" fmla="*/ 3590 w 3861"/>
              <a:gd name="T47" fmla="*/ 212 h 2000"/>
              <a:gd name="T48" fmla="*/ 3593 w 3861"/>
              <a:gd name="T49" fmla="*/ 527 h 2000"/>
              <a:gd name="T50" fmla="*/ 3559 w 3861"/>
              <a:gd name="T51" fmla="*/ 848 h 2000"/>
              <a:gd name="T52" fmla="*/ 3510 w 3861"/>
              <a:gd name="T53" fmla="*/ 1137 h 2000"/>
              <a:gd name="T54" fmla="*/ 3392 w 3861"/>
              <a:gd name="T55" fmla="*/ 1682 h 2000"/>
              <a:gd name="T56" fmla="*/ 2136 w 3861"/>
              <a:gd name="T57" fmla="*/ 1724 h 2000"/>
              <a:gd name="T58" fmla="*/ 1301 w 3861"/>
              <a:gd name="T59" fmla="*/ 1728 h 2000"/>
              <a:gd name="T60" fmla="*/ 673 w 3861"/>
              <a:gd name="T61" fmla="*/ 1716 h 2000"/>
              <a:gd name="T62" fmla="*/ 139 w 3861"/>
              <a:gd name="T63" fmla="*/ 1708 h 2000"/>
              <a:gd name="T64" fmla="*/ 26 w 3861"/>
              <a:gd name="T65" fmla="*/ 1715 h 2000"/>
              <a:gd name="T66" fmla="*/ 14 w 3861"/>
              <a:gd name="T67" fmla="*/ 1730 h 2000"/>
              <a:gd name="T68" fmla="*/ 0 w 3861"/>
              <a:gd name="T69" fmla="*/ 1756 h 2000"/>
              <a:gd name="T70" fmla="*/ 11 w 3861"/>
              <a:gd name="T71" fmla="*/ 1774 h 2000"/>
              <a:gd name="T72" fmla="*/ 106 w 3861"/>
              <a:gd name="T73" fmla="*/ 1859 h 2000"/>
              <a:gd name="T74" fmla="*/ 125 w 3861"/>
              <a:gd name="T75" fmla="*/ 1879 h 2000"/>
              <a:gd name="T76" fmla="*/ 136 w 3861"/>
              <a:gd name="T77" fmla="*/ 1883 h 2000"/>
              <a:gd name="T78" fmla="*/ 140 w 3861"/>
              <a:gd name="T79" fmla="*/ 1884 h 2000"/>
              <a:gd name="T80" fmla="*/ 187 w 3861"/>
              <a:gd name="T81" fmla="*/ 1923 h 2000"/>
              <a:gd name="T82" fmla="*/ 233 w 3861"/>
              <a:gd name="T83" fmla="*/ 1965 h 2000"/>
              <a:gd name="T84" fmla="*/ 252 w 3861"/>
              <a:gd name="T85" fmla="*/ 1986 h 2000"/>
              <a:gd name="T86" fmla="*/ 388 w 3861"/>
              <a:gd name="T87" fmla="*/ 2000 h 2000"/>
              <a:gd name="T88" fmla="*/ 618 w 3861"/>
              <a:gd name="T89" fmla="*/ 1988 h 2000"/>
              <a:gd name="T90" fmla="*/ 1021 w 3861"/>
              <a:gd name="T91" fmla="*/ 1969 h 2000"/>
              <a:gd name="T92" fmla="*/ 1627 w 3861"/>
              <a:gd name="T93" fmla="*/ 1949 h 2000"/>
              <a:gd name="T94" fmla="*/ 2031 w 3861"/>
              <a:gd name="T95" fmla="*/ 1945 h 2000"/>
              <a:gd name="T96" fmla="*/ 3040 w 3861"/>
              <a:gd name="T97" fmla="*/ 1971 h 2000"/>
              <a:gd name="T98" fmla="*/ 3457 w 3861"/>
              <a:gd name="T99" fmla="*/ 1992 h 2000"/>
              <a:gd name="T100" fmla="*/ 3496 w 3861"/>
              <a:gd name="T101" fmla="*/ 1969 h 2000"/>
              <a:gd name="T102" fmla="*/ 3507 w 3861"/>
              <a:gd name="T103" fmla="*/ 1938 h 2000"/>
              <a:gd name="T104" fmla="*/ 3549 w 3861"/>
              <a:gd name="T105" fmla="*/ 1848 h 2000"/>
              <a:gd name="T106" fmla="*/ 3596 w 3861"/>
              <a:gd name="T107" fmla="*/ 1669 h 2000"/>
              <a:gd name="T108" fmla="*/ 3693 w 3861"/>
              <a:gd name="T109" fmla="*/ 1230 h 2000"/>
              <a:gd name="T110" fmla="*/ 3785 w 3861"/>
              <a:gd name="T111" fmla="*/ 798 h 2000"/>
              <a:gd name="T112" fmla="*/ 3855 w 3861"/>
              <a:gd name="T113" fmla="*/ 447 h 2000"/>
              <a:gd name="T114" fmla="*/ 3861 w 3861"/>
              <a:gd name="T115" fmla="*/ 325 h 2000"/>
              <a:gd name="T116" fmla="*/ 3821 w 3861"/>
              <a:gd name="T117" fmla="*/ 162 h 2000"/>
              <a:gd name="T118" fmla="*/ 3765 w 3861"/>
              <a:gd name="T119" fmla="*/ 83 h 2000"/>
              <a:gd name="T120" fmla="*/ 3707 w 3861"/>
              <a:gd name="T121" fmla="*/ 3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61" h="2000">
                <a:moveTo>
                  <a:pt x="3707" y="35"/>
                </a:moveTo>
                <a:lnTo>
                  <a:pt x="3692" y="26"/>
                </a:lnTo>
                <a:lnTo>
                  <a:pt x="3677" y="25"/>
                </a:lnTo>
                <a:lnTo>
                  <a:pt x="3667" y="17"/>
                </a:lnTo>
                <a:lnTo>
                  <a:pt x="3651" y="13"/>
                </a:lnTo>
                <a:lnTo>
                  <a:pt x="3545" y="4"/>
                </a:lnTo>
                <a:lnTo>
                  <a:pt x="3329" y="0"/>
                </a:lnTo>
                <a:lnTo>
                  <a:pt x="3003" y="10"/>
                </a:lnTo>
                <a:lnTo>
                  <a:pt x="2788" y="14"/>
                </a:lnTo>
                <a:lnTo>
                  <a:pt x="2357" y="18"/>
                </a:lnTo>
                <a:lnTo>
                  <a:pt x="1926" y="21"/>
                </a:lnTo>
                <a:lnTo>
                  <a:pt x="1495" y="23"/>
                </a:lnTo>
                <a:lnTo>
                  <a:pt x="631" y="35"/>
                </a:lnTo>
                <a:lnTo>
                  <a:pt x="200" y="47"/>
                </a:lnTo>
                <a:lnTo>
                  <a:pt x="191" y="48"/>
                </a:lnTo>
                <a:lnTo>
                  <a:pt x="178" y="60"/>
                </a:lnTo>
                <a:lnTo>
                  <a:pt x="176" y="67"/>
                </a:lnTo>
                <a:lnTo>
                  <a:pt x="170" y="72"/>
                </a:lnTo>
                <a:lnTo>
                  <a:pt x="161" y="87"/>
                </a:lnTo>
                <a:lnTo>
                  <a:pt x="158" y="97"/>
                </a:lnTo>
                <a:lnTo>
                  <a:pt x="115" y="492"/>
                </a:lnTo>
                <a:lnTo>
                  <a:pt x="79" y="889"/>
                </a:lnTo>
                <a:lnTo>
                  <a:pt x="60" y="1087"/>
                </a:lnTo>
                <a:lnTo>
                  <a:pt x="21" y="1484"/>
                </a:lnTo>
                <a:lnTo>
                  <a:pt x="9" y="1682"/>
                </a:lnTo>
                <a:lnTo>
                  <a:pt x="11" y="1694"/>
                </a:lnTo>
                <a:lnTo>
                  <a:pt x="25" y="1707"/>
                </a:lnTo>
                <a:lnTo>
                  <a:pt x="46" y="1711"/>
                </a:lnTo>
                <a:lnTo>
                  <a:pt x="62" y="1700"/>
                </a:lnTo>
                <a:lnTo>
                  <a:pt x="65" y="1690"/>
                </a:lnTo>
                <a:lnTo>
                  <a:pt x="93" y="1496"/>
                </a:lnTo>
                <a:lnTo>
                  <a:pt x="135" y="1106"/>
                </a:lnTo>
                <a:lnTo>
                  <a:pt x="156" y="911"/>
                </a:lnTo>
                <a:lnTo>
                  <a:pt x="201" y="505"/>
                </a:lnTo>
                <a:lnTo>
                  <a:pt x="239" y="100"/>
                </a:lnTo>
                <a:lnTo>
                  <a:pt x="661" y="105"/>
                </a:lnTo>
                <a:lnTo>
                  <a:pt x="1504" y="105"/>
                </a:lnTo>
                <a:lnTo>
                  <a:pt x="1926" y="102"/>
                </a:lnTo>
                <a:lnTo>
                  <a:pt x="2346" y="100"/>
                </a:lnTo>
                <a:lnTo>
                  <a:pt x="2767" y="97"/>
                </a:lnTo>
                <a:lnTo>
                  <a:pt x="2983" y="96"/>
                </a:lnTo>
                <a:lnTo>
                  <a:pt x="3198" y="95"/>
                </a:lnTo>
                <a:lnTo>
                  <a:pt x="3297" y="96"/>
                </a:lnTo>
                <a:lnTo>
                  <a:pt x="3498" y="97"/>
                </a:lnTo>
                <a:lnTo>
                  <a:pt x="3598" y="92"/>
                </a:lnTo>
                <a:lnTo>
                  <a:pt x="3594" y="100"/>
                </a:lnTo>
                <a:lnTo>
                  <a:pt x="3593" y="109"/>
                </a:lnTo>
                <a:lnTo>
                  <a:pt x="3590" y="212"/>
                </a:lnTo>
                <a:lnTo>
                  <a:pt x="3596" y="422"/>
                </a:lnTo>
                <a:lnTo>
                  <a:pt x="3593" y="527"/>
                </a:lnTo>
                <a:lnTo>
                  <a:pt x="3585" y="635"/>
                </a:lnTo>
                <a:lnTo>
                  <a:pt x="3559" y="848"/>
                </a:lnTo>
                <a:lnTo>
                  <a:pt x="3542" y="954"/>
                </a:lnTo>
                <a:lnTo>
                  <a:pt x="3510" y="1137"/>
                </a:lnTo>
                <a:lnTo>
                  <a:pt x="3430" y="1500"/>
                </a:lnTo>
                <a:lnTo>
                  <a:pt x="3392" y="1682"/>
                </a:lnTo>
                <a:lnTo>
                  <a:pt x="2973" y="1700"/>
                </a:lnTo>
                <a:lnTo>
                  <a:pt x="2136" y="1724"/>
                </a:lnTo>
                <a:lnTo>
                  <a:pt x="1718" y="1726"/>
                </a:lnTo>
                <a:lnTo>
                  <a:pt x="1301" y="1728"/>
                </a:lnTo>
                <a:lnTo>
                  <a:pt x="885" y="1721"/>
                </a:lnTo>
                <a:lnTo>
                  <a:pt x="673" y="1716"/>
                </a:lnTo>
                <a:lnTo>
                  <a:pt x="353" y="1707"/>
                </a:lnTo>
                <a:lnTo>
                  <a:pt x="139" y="1708"/>
                </a:lnTo>
                <a:lnTo>
                  <a:pt x="33" y="1713"/>
                </a:lnTo>
                <a:lnTo>
                  <a:pt x="26" y="1715"/>
                </a:lnTo>
                <a:lnTo>
                  <a:pt x="17" y="1724"/>
                </a:lnTo>
                <a:lnTo>
                  <a:pt x="14" y="1730"/>
                </a:lnTo>
                <a:lnTo>
                  <a:pt x="4" y="1738"/>
                </a:lnTo>
                <a:lnTo>
                  <a:pt x="0" y="1756"/>
                </a:lnTo>
                <a:lnTo>
                  <a:pt x="5" y="1769"/>
                </a:lnTo>
                <a:lnTo>
                  <a:pt x="11" y="1774"/>
                </a:lnTo>
                <a:lnTo>
                  <a:pt x="58" y="1817"/>
                </a:lnTo>
                <a:lnTo>
                  <a:pt x="106" y="1859"/>
                </a:lnTo>
                <a:lnTo>
                  <a:pt x="112" y="1866"/>
                </a:lnTo>
                <a:lnTo>
                  <a:pt x="125" y="1879"/>
                </a:lnTo>
                <a:lnTo>
                  <a:pt x="134" y="1882"/>
                </a:lnTo>
                <a:lnTo>
                  <a:pt x="136" y="1883"/>
                </a:lnTo>
                <a:lnTo>
                  <a:pt x="138" y="1883"/>
                </a:lnTo>
                <a:lnTo>
                  <a:pt x="140" y="1884"/>
                </a:lnTo>
                <a:lnTo>
                  <a:pt x="141" y="1887"/>
                </a:lnTo>
                <a:lnTo>
                  <a:pt x="187" y="1923"/>
                </a:lnTo>
                <a:lnTo>
                  <a:pt x="235" y="1956"/>
                </a:lnTo>
                <a:lnTo>
                  <a:pt x="233" y="1965"/>
                </a:lnTo>
                <a:lnTo>
                  <a:pt x="241" y="1982"/>
                </a:lnTo>
                <a:lnTo>
                  <a:pt x="252" y="1986"/>
                </a:lnTo>
                <a:lnTo>
                  <a:pt x="296" y="1995"/>
                </a:lnTo>
                <a:lnTo>
                  <a:pt x="388" y="2000"/>
                </a:lnTo>
                <a:lnTo>
                  <a:pt x="528" y="1993"/>
                </a:lnTo>
                <a:lnTo>
                  <a:pt x="618" y="1988"/>
                </a:lnTo>
                <a:lnTo>
                  <a:pt x="819" y="1979"/>
                </a:lnTo>
                <a:lnTo>
                  <a:pt x="1021" y="1969"/>
                </a:lnTo>
                <a:lnTo>
                  <a:pt x="1224" y="1961"/>
                </a:lnTo>
                <a:lnTo>
                  <a:pt x="1627" y="1949"/>
                </a:lnTo>
                <a:lnTo>
                  <a:pt x="1829" y="1947"/>
                </a:lnTo>
                <a:lnTo>
                  <a:pt x="2031" y="1945"/>
                </a:lnTo>
                <a:lnTo>
                  <a:pt x="2434" y="1951"/>
                </a:lnTo>
                <a:lnTo>
                  <a:pt x="3040" y="1971"/>
                </a:lnTo>
                <a:lnTo>
                  <a:pt x="3443" y="1992"/>
                </a:lnTo>
                <a:lnTo>
                  <a:pt x="3457" y="1992"/>
                </a:lnTo>
                <a:lnTo>
                  <a:pt x="3480" y="1983"/>
                </a:lnTo>
                <a:lnTo>
                  <a:pt x="3496" y="1969"/>
                </a:lnTo>
                <a:lnTo>
                  <a:pt x="3505" y="1949"/>
                </a:lnTo>
                <a:lnTo>
                  <a:pt x="3507" y="1938"/>
                </a:lnTo>
                <a:lnTo>
                  <a:pt x="3526" y="1910"/>
                </a:lnTo>
                <a:lnTo>
                  <a:pt x="3549" y="1848"/>
                </a:lnTo>
                <a:lnTo>
                  <a:pt x="3558" y="1814"/>
                </a:lnTo>
                <a:lnTo>
                  <a:pt x="3596" y="1669"/>
                </a:lnTo>
                <a:lnTo>
                  <a:pt x="3629" y="1523"/>
                </a:lnTo>
                <a:lnTo>
                  <a:pt x="3693" y="1230"/>
                </a:lnTo>
                <a:lnTo>
                  <a:pt x="3754" y="936"/>
                </a:lnTo>
                <a:lnTo>
                  <a:pt x="3785" y="798"/>
                </a:lnTo>
                <a:lnTo>
                  <a:pt x="3833" y="587"/>
                </a:lnTo>
                <a:lnTo>
                  <a:pt x="3855" y="447"/>
                </a:lnTo>
                <a:lnTo>
                  <a:pt x="3860" y="377"/>
                </a:lnTo>
                <a:lnTo>
                  <a:pt x="3861" y="325"/>
                </a:lnTo>
                <a:lnTo>
                  <a:pt x="3847" y="228"/>
                </a:lnTo>
                <a:lnTo>
                  <a:pt x="3821" y="162"/>
                </a:lnTo>
                <a:lnTo>
                  <a:pt x="3797" y="120"/>
                </a:lnTo>
                <a:lnTo>
                  <a:pt x="3765" y="83"/>
                </a:lnTo>
                <a:lnTo>
                  <a:pt x="3728" y="49"/>
                </a:lnTo>
                <a:lnTo>
                  <a:pt x="3707" y="35"/>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46" name="Freeform 284">
            <a:extLst>
              <a:ext uri="{FF2B5EF4-FFF2-40B4-BE49-F238E27FC236}">
                <a16:creationId xmlns:a16="http://schemas.microsoft.com/office/drawing/2014/main" id="{25B472BA-916F-4533-92B9-C20F45CBDE86}"/>
              </a:ext>
            </a:extLst>
          </p:cNvPr>
          <p:cNvSpPr>
            <a:spLocks/>
          </p:cNvSpPr>
          <p:nvPr/>
        </p:nvSpPr>
        <p:spPr bwMode="auto">
          <a:xfrm rot="1545019">
            <a:off x="7247749" y="1898513"/>
            <a:ext cx="479575" cy="1645985"/>
          </a:xfrm>
          <a:custGeom>
            <a:avLst/>
            <a:gdLst>
              <a:gd name="T0" fmla="*/ 303 w 530"/>
              <a:gd name="T1" fmla="*/ 2004 h 2263"/>
              <a:gd name="T2" fmla="*/ 303 w 530"/>
              <a:gd name="T3" fmla="*/ 1995 h 2263"/>
              <a:gd name="T4" fmla="*/ 298 w 530"/>
              <a:gd name="T5" fmla="*/ 1978 h 2263"/>
              <a:gd name="T6" fmla="*/ 291 w 530"/>
              <a:gd name="T7" fmla="*/ 1970 h 2263"/>
              <a:gd name="T8" fmla="*/ 255 w 530"/>
              <a:gd name="T9" fmla="*/ 1934 h 2263"/>
              <a:gd name="T10" fmla="*/ 215 w 530"/>
              <a:gd name="T11" fmla="*/ 1904 h 2263"/>
              <a:gd name="T12" fmla="*/ 252 w 530"/>
              <a:gd name="T13" fmla="*/ 1790 h 2263"/>
              <a:gd name="T14" fmla="*/ 321 w 530"/>
              <a:gd name="T15" fmla="*/ 1559 h 2263"/>
              <a:gd name="T16" fmla="*/ 381 w 530"/>
              <a:gd name="T17" fmla="*/ 1326 h 2263"/>
              <a:gd name="T18" fmla="*/ 433 w 530"/>
              <a:gd name="T19" fmla="*/ 1089 h 2263"/>
              <a:gd name="T20" fmla="*/ 474 w 530"/>
              <a:gd name="T21" fmla="*/ 850 h 2263"/>
              <a:gd name="T22" fmla="*/ 505 w 530"/>
              <a:gd name="T23" fmla="*/ 612 h 2263"/>
              <a:gd name="T24" fmla="*/ 523 w 530"/>
              <a:gd name="T25" fmla="*/ 373 h 2263"/>
              <a:gd name="T26" fmla="*/ 530 w 530"/>
              <a:gd name="T27" fmla="*/ 136 h 2263"/>
              <a:gd name="T28" fmla="*/ 527 w 530"/>
              <a:gd name="T29" fmla="*/ 18 h 2263"/>
              <a:gd name="T30" fmla="*/ 526 w 530"/>
              <a:gd name="T31" fmla="*/ 9 h 2263"/>
              <a:gd name="T32" fmla="*/ 515 w 530"/>
              <a:gd name="T33" fmla="*/ 0 h 2263"/>
              <a:gd name="T34" fmla="*/ 503 w 530"/>
              <a:gd name="T35" fmla="*/ 0 h 2263"/>
              <a:gd name="T36" fmla="*/ 491 w 530"/>
              <a:gd name="T37" fmla="*/ 9 h 2263"/>
              <a:gd name="T38" fmla="*/ 490 w 530"/>
              <a:gd name="T39" fmla="*/ 18 h 2263"/>
              <a:gd name="T40" fmla="*/ 457 w 530"/>
              <a:gd name="T41" fmla="*/ 301 h 2263"/>
              <a:gd name="T42" fmla="*/ 404 w 530"/>
              <a:gd name="T43" fmla="*/ 722 h 2263"/>
              <a:gd name="T44" fmla="*/ 359 w 530"/>
              <a:gd name="T45" fmla="*/ 1003 h 2263"/>
              <a:gd name="T46" fmla="*/ 330 w 530"/>
              <a:gd name="T47" fmla="*/ 1143 h 2263"/>
              <a:gd name="T48" fmla="*/ 290 w 530"/>
              <a:gd name="T49" fmla="*/ 1325 h 2263"/>
              <a:gd name="T50" fmla="*/ 194 w 530"/>
              <a:gd name="T51" fmla="*/ 1682 h 2263"/>
              <a:gd name="T52" fmla="*/ 138 w 530"/>
              <a:gd name="T53" fmla="*/ 1859 h 2263"/>
              <a:gd name="T54" fmla="*/ 118 w 530"/>
              <a:gd name="T55" fmla="*/ 1849 h 2263"/>
              <a:gd name="T56" fmla="*/ 97 w 530"/>
              <a:gd name="T57" fmla="*/ 1842 h 2263"/>
              <a:gd name="T58" fmla="*/ 89 w 530"/>
              <a:gd name="T59" fmla="*/ 1839 h 2263"/>
              <a:gd name="T60" fmla="*/ 72 w 530"/>
              <a:gd name="T61" fmla="*/ 1842 h 2263"/>
              <a:gd name="T62" fmla="*/ 58 w 530"/>
              <a:gd name="T63" fmla="*/ 1849 h 2263"/>
              <a:gd name="T64" fmla="*/ 48 w 530"/>
              <a:gd name="T65" fmla="*/ 1862 h 2263"/>
              <a:gd name="T66" fmla="*/ 45 w 530"/>
              <a:gd name="T67" fmla="*/ 1870 h 2263"/>
              <a:gd name="T68" fmla="*/ 28 w 530"/>
              <a:gd name="T69" fmla="*/ 1997 h 2263"/>
              <a:gd name="T70" fmla="*/ 13 w 530"/>
              <a:gd name="T71" fmla="*/ 2123 h 2263"/>
              <a:gd name="T72" fmla="*/ 11 w 530"/>
              <a:gd name="T73" fmla="*/ 2136 h 2263"/>
              <a:gd name="T74" fmla="*/ 10 w 530"/>
              <a:gd name="T75" fmla="*/ 2150 h 2263"/>
              <a:gd name="T76" fmla="*/ 9 w 530"/>
              <a:gd name="T77" fmla="*/ 2153 h 2263"/>
              <a:gd name="T78" fmla="*/ 6 w 530"/>
              <a:gd name="T79" fmla="*/ 2155 h 2263"/>
              <a:gd name="T80" fmla="*/ 0 w 530"/>
              <a:gd name="T81" fmla="*/ 2170 h 2263"/>
              <a:gd name="T82" fmla="*/ 7 w 530"/>
              <a:gd name="T83" fmla="*/ 2196 h 2263"/>
              <a:gd name="T84" fmla="*/ 18 w 530"/>
              <a:gd name="T85" fmla="*/ 2203 h 2263"/>
              <a:gd name="T86" fmla="*/ 19 w 530"/>
              <a:gd name="T87" fmla="*/ 2205 h 2263"/>
              <a:gd name="T88" fmla="*/ 19 w 530"/>
              <a:gd name="T89" fmla="*/ 2205 h 2263"/>
              <a:gd name="T90" fmla="*/ 16 w 530"/>
              <a:gd name="T91" fmla="*/ 2215 h 2263"/>
              <a:gd name="T92" fmla="*/ 18 w 530"/>
              <a:gd name="T93" fmla="*/ 2224 h 2263"/>
              <a:gd name="T94" fmla="*/ 18 w 530"/>
              <a:gd name="T95" fmla="*/ 2233 h 2263"/>
              <a:gd name="T96" fmla="*/ 26 w 530"/>
              <a:gd name="T97" fmla="*/ 2250 h 2263"/>
              <a:gd name="T98" fmla="*/ 40 w 530"/>
              <a:gd name="T99" fmla="*/ 2262 h 2263"/>
              <a:gd name="T100" fmla="*/ 58 w 530"/>
              <a:gd name="T101" fmla="*/ 2263 h 2263"/>
              <a:gd name="T102" fmla="*/ 68 w 530"/>
              <a:gd name="T103" fmla="*/ 2258 h 2263"/>
              <a:gd name="T104" fmla="*/ 106 w 530"/>
              <a:gd name="T105" fmla="*/ 2236 h 2263"/>
              <a:gd name="T106" fmla="*/ 177 w 530"/>
              <a:gd name="T107" fmla="*/ 2188 h 2263"/>
              <a:gd name="T108" fmla="*/ 211 w 530"/>
              <a:gd name="T109" fmla="*/ 2162 h 2263"/>
              <a:gd name="T110" fmla="*/ 242 w 530"/>
              <a:gd name="T111" fmla="*/ 2137 h 2263"/>
              <a:gd name="T112" fmla="*/ 289 w 530"/>
              <a:gd name="T113" fmla="*/ 2094 h 2263"/>
              <a:gd name="T114" fmla="*/ 313 w 530"/>
              <a:gd name="T115" fmla="*/ 2061 h 2263"/>
              <a:gd name="T116" fmla="*/ 321 w 530"/>
              <a:gd name="T117" fmla="*/ 2043 h 2263"/>
              <a:gd name="T118" fmla="*/ 322 w 530"/>
              <a:gd name="T119" fmla="*/ 2031 h 2263"/>
              <a:gd name="T120" fmla="*/ 312 w 530"/>
              <a:gd name="T121" fmla="*/ 2010 h 2263"/>
              <a:gd name="T122" fmla="*/ 303 w 530"/>
              <a:gd name="T123" fmla="*/ 200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2263">
                <a:moveTo>
                  <a:pt x="303" y="2004"/>
                </a:moveTo>
                <a:lnTo>
                  <a:pt x="303" y="1995"/>
                </a:lnTo>
                <a:lnTo>
                  <a:pt x="298" y="1978"/>
                </a:lnTo>
                <a:lnTo>
                  <a:pt x="291" y="1970"/>
                </a:lnTo>
                <a:lnTo>
                  <a:pt x="255" y="1934"/>
                </a:lnTo>
                <a:lnTo>
                  <a:pt x="215" y="1904"/>
                </a:lnTo>
                <a:lnTo>
                  <a:pt x="252" y="1790"/>
                </a:lnTo>
                <a:lnTo>
                  <a:pt x="321" y="1559"/>
                </a:lnTo>
                <a:lnTo>
                  <a:pt x="381" y="1326"/>
                </a:lnTo>
                <a:lnTo>
                  <a:pt x="433" y="1089"/>
                </a:lnTo>
                <a:lnTo>
                  <a:pt x="474" y="850"/>
                </a:lnTo>
                <a:lnTo>
                  <a:pt x="505" y="612"/>
                </a:lnTo>
                <a:lnTo>
                  <a:pt x="523" y="373"/>
                </a:lnTo>
                <a:lnTo>
                  <a:pt x="530" y="136"/>
                </a:lnTo>
                <a:lnTo>
                  <a:pt x="527" y="18"/>
                </a:lnTo>
                <a:lnTo>
                  <a:pt x="526" y="9"/>
                </a:lnTo>
                <a:lnTo>
                  <a:pt x="515" y="0"/>
                </a:lnTo>
                <a:lnTo>
                  <a:pt x="503" y="0"/>
                </a:lnTo>
                <a:lnTo>
                  <a:pt x="491" y="9"/>
                </a:lnTo>
                <a:lnTo>
                  <a:pt x="490" y="18"/>
                </a:lnTo>
                <a:lnTo>
                  <a:pt x="457" y="301"/>
                </a:lnTo>
                <a:lnTo>
                  <a:pt x="404" y="722"/>
                </a:lnTo>
                <a:lnTo>
                  <a:pt x="359" y="1003"/>
                </a:lnTo>
                <a:lnTo>
                  <a:pt x="330" y="1143"/>
                </a:lnTo>
                <a:lnTo>
                  <a:pt x="290" y="1325"/>
                </a:lnTo>
                <a:lnTo>
                  <a:pt x="194" y="1682"/>
                </a:lnTo>
                <a:lnTo>
                  <a:pt x="138" y="1859"/>
                </a:lnTo>
                <a:lnTo>
                  <a:pt x="118" y="1849"/>
                </a:lnTo>
                <a:lnTo>
                  <a:pt x="97" y="1842"/>
                </a:lnTo>
                <a:lnTo>
                  <a:pt x="89" y="1839"/>
                </a:lnTo>
                <a:lnTo>
                  <a:pt x="72" y="1842"/>
                </a:lnTo>
                <a:lnTo>
                  <a:pt x="58" y="1849"/>
                </a:lnTo>
                <a:lnTo>
                  <a:pt x="48" y="1862"/>
                </a:lnTo>
                <a:lnTo>
                  <a:pt x="45" y="1870"/>
                </a:lnTo>
                <a:lnTo>
                  <a:pt x="28" y="1997"/>
                </a:lnTo>
                <a:lnTo>
                  <a:pt x="13" y="2123"/>
                </a:lnTo>
                <a:lnTo>
                  <a:pt x="11" y="2136"/>
                </a:lnTo>
                <a:lnTo>
                  <a:pt x="10" y="2150"/>
                </a:lnTo>
                <a:lnTo>
                  <a:pt x="9" y="2153"/>
                </a:lnTo>
                <a:lnTo>
                  <a:pt x="6" y="2155"/>
                </a:lnTo>
                <a:lnTo>
                  <a:pt x="0" y="2170"/>
                </a:lnTo>
                <a:lnTo>
                  <a:pt x="7" y="2196"/>
                </a:lnTo>
                <a:lnTo>
                  <a:pt x="18" y="2203"/>
                </a:lnTo>
                <a:lnTo>
                  <a:pt x="19" y="2205"/>
                </a:lnTo>
                <a:lnTo>
                  <a:pt x="19" y="2205"/>
                </a:lnTo>
                <a:lnTo>
                  <a:pt x="16" y="2215"/>
                </a:lnTo>
                <a:lnTo>
                  <a:pt x="18" y="2224"/>
                </a:lnTo>
                <a:lnTo>
                  <a:pt x="18" y="2233"/>
                </a:lnTo>
                <a:lnTo>
                  <a:pt x="26" y="2250"/>
                </a:lnTo>
                <a:lnTo>
                  <a:pt x="40" y="2262"/>
                </a:lnTo>
                <a:lnTo>
                  <a:pt x="58" y="2263"/>
                </a:lnTo>
                <a:lnTo>
                  <a:pt x="68" y="2258"/>
                </a:lnTo>
                <a:lnTo>
                  <a:pt x="106" y="2236"/>
                </a:lnTo>
                <a:lnTo>
                  <a:pt x="177" y="2188"/>
                </a:lnTo>
                <a:lnTo>
                  <a:pt x="211" y="2162"/>
                </a:lnTo>
                <a:lnTo>
                  <a:pt x="242" y="2137"/>
                </a:lnTo>
                <a:lnTo>
                  <a:pt x="289" y="2094"/>
                </a:lnTo>
                <a:lnTo>
                  <a:pt x="313" y="2061"/>
                </a:lnTo>
                <a:lnTo>
                  <a:pt x="321" y="2043"/>
                </a:lnTo>
                <a:lnTo>
                  <a:pt x="322" y="2031"/>
                </a:lnTo>
                <a:lnTo>
                  <a:pt x="312" y="2010"/>
                </a:lnTo>
                <a:lnTo>
                  <a:pt x="303" y="2004"/>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95">
            <a:extLst>
              <a:ext uri="{FF2B5EF4-FFF2-40B4-BE49-F238E27FC236}">
                <a16:creationId xmlns:a16="http://schemas.microsoft.com/office/drawing/2014/main" id="{D9F0C0B4-D1B1-48A6-B2CF-0FBA6D9F9EB7}"/>
              </a:ext>
            </a:extLst>
          </p:cNvPr>
          <p:cNvSpPr>
            <a:spLocks/>
          </p:cNvSpPr>
          <p:nvPr/>
        </p:nvSpPr>
        <p:spPr bwMode="auto">
          <a:xfrm>
            <a:off x="4962266" y="4803909"/>
            <a:ext cx="998768" cy="646331"/>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99">
            <a:extLst>
              <a:ext uri="{FF2B5EF4-FFF2-40B4-BE49-F238E27FC236}">
                <a16:creationId xmlns:a16="http://schemas.microsoft.com/office/drawing/2014/main" id="{2F355AEC-138A-4946-A776-6B572E68711F}"/>
              </a:ext>
            </a:extLst>
          </p:cNvPr>
          <p:cNvSpPr>
            <a:spLocks/>
          </p:cNvSpPr>
          <p:nvPr/>
        </p:nvSpPr>
        <p:spPr bwMode="auto">
          <a:xfrm>
            <a:off x="5248726" y="1923790"/>
            <a:ext cx="1161980" cy="1316540"/>
          </a:xfrm>
          <a:custGeom>
            <a:avLst/>
            <a:gdLst>
              <a:gd name="T0" fmla="*/ 2126 w 2209"/>
              <a:gd name="T1" fmla="*/ 4181 h 4506"/>
              <a:gd name="T2" fmla="*/ 2074 w 2209"/>
              <a:gd name="T3" fmla="*/ 4062 h 4506"/>
              <a:gd name="T4" fmla="*/ 1984 w 2209"/>
              <a:gd name="T5" fmla="*/ 3599 h 4506"/>
              <a:gd name="T6" fmla="*/ 1860 w 2209"/>
              <a:gd name="T7" fmla="*/ 3145 h 4506"/>
              <a:gd name="T8" fmla="*/ 1707 w 2209"/>
              <a:gd name="T9" fmla="*/ 2700 h 4506"/>
              <a:gd name="T10" fmla="*/ 1480 w 2209"/>
              <a:gd name="T11" fmla="*/ 2155 h 4506"/>
              <a:gd name="T12" fmla="*/ 1051 w 2209"/>
              <a:gd name="T13" fmla="*/ 1311 h 4506"/>
              <a:gd name="T14" fmla="*/ 696 w 2209"/>
              <a:gd name="T15" fmla="*/ 700 h 4506"/>
              <a:gd name="T16" fmla="*/ 533 w 2209"/>
              <a:gd name="T17" fmla="*/ 444 h 4506"/>
              <a:gd name="T18" fmla="*/ 381 w 2209"/>
              <a:gd name="T19" fmla="*/ 255 h 4506"/>
              <a:gd name="T20" fmla="*/ 202 w 2209"/>
              <a:gd name="T21" fmla="*/ 94 h 4506"/>
              <a:gd name="T22" fmla="*/ 43 w 2209"/>
              <a:gd name="T23" fmla="*/ 4 h 4506"/>
              <a:gd name="T24" fmla="*/ 12 w 2209"/>
              <a:gd name="T25" fmla="*/ 7 h 4506"/>
              <a:gd name="T26" fmla="*/ 5 w 2209"/>
              <a:gd name="T27" fmla="*/ 44 h 4506"/>
              <a:gd name="T28" fmla="*/ 78 w 2209"/>
              <a:gd name="T29" fmla="*/ 90 h 4506"/>
              <a:gd name="T30" fmla="*/ 296 w 2209"/>
              <a:gd name="T31" fmla="*/ 278 h 4506"/>
              <a:gd name="T32" fmla="*/ 516 w 2209"/>
              <a:gd name="T33" fmla="*/ 567 h 4506"/>
              <a:gd name="T34" fmla="*/ 738 w 2209"/>
              <a:gd name="T35" fmla="*/ 943 h 4506"/>
              <a:gd name="T36" fmla="*/ 1112 w 2209"/>
              <a:gd name="T37" fmla="*/ 1619 h 4506"/>
              <a:gd name="T38" fmla="*/ 1320 w 2209"/>
              <a:gd name="T39" fmla="*/ 2033 h 4506"/>
              <a:gd name="T40" fmla="*/ 1495 w 2209"/>
              <a:gd name="T41" fmla="*/ 2420 h 4506"/>
              <a:gd name="T42" fmla="*/ 1698 w 2209"/>
              <a:gd name="T43" fmla="*/ 2948 h 4506"/>
              <a:gd name="T44" fmla="*/ 1861 w 2209"/>
              <a:gd name="T45" fmla="*/ 3489 h 4506"/>
              <a:gd name="T46" fmla="*/ 1978 w 2209"/>
              <a:gd name="T47" fmla="*/ 4042 h 4506"/>
              <a:gd name="T48" fmla="*/ 1949 w 2209"/>
              <a:gd name="T49" fmla="*/ 4187 h 4506"/>
              <a:gd name="T50" fmla="*/ 1894 w 2209"/>
              <a:gd name="T51" fmla="*/ 4199 h 4506"/>
              <a:gd name="T52" fmla="*/ 1870 w 2209"/>
              <a:gd name="T53" fmla="*/ 4225 h 4506"/>
              <a:gd name="T54" fmla="*/ 1870 w 2209"/>
              <a:gd name="T55" fmla="*/ 4251 h 4506"/>
              <a:gd name="T56" fmla="*/ 1916 w 2209"/>
              <a:gd name="T57" fmla="*/ 4352 h 4506"/>
              <a:gd name="T58" fmla="*/ 2003 w 2209"/>
              <a:gd name="T59" fmla="*/ 4470 h 4506"/>
              <a:gd name="T60" fmla="*/ 2038 w 2209"/>
              <a:gd name="T61" fmla="*/ 4502 h 4506"/>
              <a:gd name="T62" fmla="*/ 2071 w 2209"/>
              <a:gd name="T63" fmla="*/ 4502 h 4506"/>
              <a:gd name="T64" fmla="*/ 2088 w 2209"/>
              <a:gd name="T65" fmla="*/ 4486 h 4506"/>
              <a:gd name="T66" fmla="*/ 2141 w 2209"/>
              <a:gd name="T67" fmla="*/ 4409 h 4506"/>
              <a:gd name="T68" fmla="*/ 2183 w 2209"/>
              <a:gd name="T69" fmla="*/ 4312 h 4506"/>
              <a:gd name="T70" fmla="*/ 2209 w 2209"/>
              <a:gd name="T71" fmla="*/ 4232 h 4506"/>
              <a:gd name="T72" fmla="*/ 2191 w 2209"/>
              <a:gd name="T73" fmla="*/ 4197 h 4506"/>
              <a:gd name="T74" fmla="*/ 2162 w 2209"/>
              <a:gd name="T75" fmla="*/ 4185 h 4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9" h="4506">
                <a:moveTo>
                  <a:pt x="2162" y="4185"/>
                </a:moveTo>
                <a:lnTo>
                  <a:pt x="2126" y="4181"/>
                </a:lnTo>
                <a:lnTo>
                  <a:pt x="2089" y="4180"/>
                </a:lnTo>
                <a:lnTo>
                  <a:pt x="2074" y="4062"/>
                </a:lnTo>
                <a:lnTo>
                  <a:pt x="2034" y="3830"/>
                </a:lnTo>
                <a:lnTo>
                  <a:pt x="1984" y="3599"/>
                </a:lnTo>
                <a:lnTo>
                  <a:pt x="1926" y="3371"/>
                </a:lnTo>
                <a:lnTo>
                  <a:pt x="1860" y="3145"/>
                </a:lnTo>
                <a:lnTo>
                  <a:pt x="1787" y="2921"/>
                </a:lnTo>
                <a:lnTo>
                  <a:pt x="1707" y="2700"/>
                </a:lnTo>
                <a:lnTo>
                  <a:pt x="1620" y="2480"/>
                </a:lnTo>
                <a:lnTo>
                  <a:pt x="1480" y="2155"/>
                </a:lnTo>
                <a:lnTo>
                  <a:pt x="1274" y="1729"/>
                </a:lnTo>
                <a:lnTo>
                  <a:pt x="1051" y="1311"/>
                </a:lnTo>
                <a:lnTo>
                  <a:pt x="817" y="902"/>
                </a:lnTo>
                <a:lnTo>
                  <a:pt x="696" y="700"/>
                </a:lnTo>
                <a:lnTo>
                  <a:pt x="634" y="597"/>
                </a:lnTo>
                <a:lnTo>
                  <a:pt x="533" y="444"/>
                </a:lnTo>
                <a:lnTo>
                  <a:pt x="460" y="347"/>
                </a:lnTo>
                <a:lnTo>
                  <a:pt x="381" y="255"/>
                </a:lnTo>
                <a:lnTo>
                  <a:pt x="296" y="171"/>
                </a:lnTo>
                <a:lnTo>
                  <a:pt x="202" y="94"/>
                </a:lnTo>
                <a:lnTo>
                  <a:pt x="99" y="31"/>
                </a:lnTo>
                <a:lnTo>
                  <a:pt x="43" y="4"/>
                </a:lnTo>
                <a:lnTo>
                  <a:pt x="31" y="0"/>
                </a:lnTo>
                <a:lnTo>
                  <a:pt x="12" y="7"/>
                </a:lnTo>
                <a:lnTo>
                  <a:pt x="0" y="24"/>
                </a:lnTo>
                <a:lnTo>
                  <a:pt x="5" y="44"/>
                </a:lnTo>
                <a:lnTo>
                  <a:pt x="14" y="52"/>
                </a:lnTo>
                <a:lnTo>
                  <a:pt x="78" y="90"/>
                </a:lnTo>
                <a:lnTo>
                  <a:pt x="193" y="179"/>
                </a:lnTo>
                <a:lnTo>
                  <a:pt x="296" y="278"/>
                </a:lnTo>
                <a:lnTo>
                  <a:pt x="390" y="389"/>
                </a:lnTo>
                <a:lnTo>
                  <a:pt x="516" y="567"/>
                </a:lnTo>
                <a:lnTo>
                  <a:pt x="666" y="819"/>
                </a:lnTo>
                <a:lnTo>
                  <a:pt x="738" y="943"/>
                </a:lnTo>
                <a:lnTo>
                  <a:pt x="892" y="1210"/>
                </a:lnTo>
                <a:lnTo>
                  <a:pt x="1112" y="1619"/>
                </a:lnTo>
                <a:lnTo>
                  <a:pt x="1252" y="1893"/>
                </a:lnTo>
                <a:lnTo>
                  <a:pt x="1320" y="2033"/>
                </a:lnTo>
                <a:lnTo>
                  <a:pt x="1380" y="2162"/>
                </a:lnTo>
                <a:lnTo>
                  <a:pt x="1495" y="2420"/>
                </a:lnTo>
                <a:lnTo>
                  <a:pt x="1601" y="2683"/>
                </a:lnTo>
                <a:lnTo>
                  <a:pt x="1698" y="2948"/>
                </a:lnTo>
                <a:lnTo>
                  <a:pt x="1785" y="3217"/>
                </a:lnTo>
                <a:lnTo>
                  <a:pt x="1861" y="3489"/>
                </a:lnTo>
                <a:lnTo>
                  <a:pt x="1926" y="3764"/>
                </a:lnTo>
                <a:lnTo>
                  <a:pt x="1978" y="4042"/>
                </a:lnTo>
                <a:lnTo>
                  <a:pt x="1999" y="4182"/>
                </a:lnTo>
                <a:lnTo>
                  <a:pt x="1949" y="4187"/>
                </a:lnTo>
                <a:lnTo>
                  <a:pt x="1902" y="4197"/>
                </a:lnTo>
                <a:lnTo>
                  <a:pt x="1894" y="4199"/>
                </a:lnTo>
                <a:lnTo>
                  <a:pt x="1879" y="4210"/>
                </a:lnTo>
                <a:lnTo>
                  <a:pt x="1870" y="4225"/>
                </a:lnTo>
                <a:lnTo>
                  <a:pt x="1868" y="4242"/>
                </a:lnTo>
                <a:lnTo>
                  <a:pt x="1870" y="4251"/>
                </a:lnTo>
                <a:lnTo>
                  <a:pt x="1883" y="4286"/>
                </a:lnTo>
                <a:lnTo>
                  <a:pt x="1916" y="4352"/>
                </a:lnTo>
                <a:lnTo>
                  <a:pt x="1956" y="4413"/>
                </a:lnTo>
                <a:lnTo>
                  <a:pt x="2003" y="4470"/>
                </a:lnTo>
                <a:lnTo>
                  <a:pt x="2029" y="4496"/>
                </a:lnTo>
                <a:lnTo>
                  <a:pt x="2038" y="4502"/>
                </a:lnTo>
                <a:lnTo>
                  <a:pt x="2054" y="4506"/>
                </a:lnTo>
                <a:lnTo>
                  <a:pt x="2071" y="4502"/>
                </a:lnTo>
                <a:lnTo>
                  <a:pt x="2084" y="4492"/>
                </a:lnTo>
                <a:lnTo>
                  <a:pt x="2088" y="4486"/>
                </a:lnTo>
                <a:lnTo>
                  <a:pt x="2110" y="4464"/>
                </a:lnTo>
                <a:lnTo>
                  <a:pt x="2141" y="4409"/>
                </a:lnTo>
                <a:lnTo>
                  <a:pt x="2154" y="4379"/>
                </a:lnTo>
                <a:lnTo>
                  <a:pt x="2183" y="4312"/>
                </a:lnTo>
                <a:lnTo>
                  <a:pt x="2206" y="4242"/>
                </a:lnTo>
                <a:lnTo>
                  <a:pt x="2209" y="4232"/>
                </a:lnTo>
                <a:lnTo>
                  <a:pt x="2204" y="4212"/>
                </a:lnTo>
                <a:lnTo>
                  <a:pt x="2191" y="4197"/>
                </a:lnTo>
                <a:lnTo>
                  <a:pt x="2172" y="4187"/>
                </a:lnTo>
                <a:lnTo>
                  <a:pt x="2162" y="4185"/>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5">
            <a:extLst>
              <a:ext uri="{FF2B5EF4-FFF2-40B4-BE49-F238E27FC236}">
                <a16:creationId xmlns:a16="http://schemas.microsoft.com/office/drawing/2014/main" id="{C5518E7F-80CB-465B-88DB-25C538A4313E}"/>
              </a:ext>
            </a:extLst>
          </p:cNvPr>
          <p:cNvSpPr>
            <a:spLocks/>
          </p:cNvSpPr>
          <p:nvPr/>
        </p:nvSpPr>
        <p:spPr bwMode="auto">
          <a:xfrm flipH="1" flipV="1">
            <a:off x="7604896" y="4036935"/>
            <a:ext cx="837427" cy="274638"/>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 name="Group 87">
            <a:extLst>
              <a:ext uri="{FF2B5EF4-FFF2-40B4-BE49-F238E27FC236}">
                <a16:creationId xmlns:a16="http://schemas.microsoft.com/office/drawing/2014/main" id="{9899E55D-6418-4FA3-AAEB-C35174E38953}"/>
              </a:ext>
            </a:extLst>
          </p:cNvPr>
          <p:cNvGrpSpPr/>
          <p:nvPr/>
        </p:nvGrpSpPr>
        <p:grpSpPr>
          <a:xfrm>
            <a:off x="5834947" y="3367257"/>
            <a:ext cx="1706904" cy="790283"/>
            <a:chOff x="2949244" y="1769606"/>
            <a:chExt cx="3109912" cy="1439863"/>
          </a:xfrm>
          <a:solidFill>
            <a:schemeClr val="accent4"/>
          </a:solidFill>
        </p:grpSpPr>
        <p:sp>
          <p:nvSpPr>
            <p:cNvPr id="56" name="Freeform 54">
              <a:extLst>
                <a:ext uri="{FF2B5EF4-FFF2-40B4-BE49-F238E27FC236}">
                  <a16:creationId xmlns:a16="http://schemas.microsoft.com/office/drawing/2014/main" id="{61789842-E9AD-47DB-9172-B55489C577A7}"/>
                </a:ext>
              </a:extLst>
            </p:cNvPr>
            <p:cNvSpPr>
              <a:spLocks/>
            </p:cNvSpPr>
            <p:nvPr/>
          </p:nvSpPr>
          <p:spPr bwMode="auto">
            <a:xfrm>
              <a:off x="4814556" y="1863269"/>
              <a:ext cx="255588" cy="561975"/>
            </a:xfrm>
            <a:custGeom>
              <a:avLst/>
              <a:gdLst>
                <a:gd name="T0" fmla="*/ 450 w 644"/>
                <a:gd name="T1" fmla="*/ 65 h 1418"/>
                <a:gd name="T2" fmla="*/ 458 w 644"/>
                <a:gd name="T3" fmla="*/ 47 h 1418"/>
                <a:gd name="T4" fmla="*/ 485 w 644"/>
                <a:gd name="T5" fmla="*/ 18 h 1418"/>
                <a:gd name="T6" fmla="*/ 520 w 644"/>
                <a:gd name="T7" fmla="*/ 1 h 1418"/>
                <a:gd name="T8" fmla="*/ 559 w 644"/>
                <a:gd name="T9" fmla="*/ 0 h 1418"/>
                <a:gd name="T10" fmla="*/ 578 w 644"/>
                <a:gd name="T11" fmla="*/ 5 h 1418"/>
                <a:gd name="T12" fmla="*/ 597 w 644"/>
                <a:gd name="T13" fmla="*/ 13 h 1418"/>
                <a:gd name="T14" fmla="*/ 626 w 644"/>
                <a:gd name="T15" fmla="*/ 40 h 1418"/>
                <a:gd name="T16" fmla="*/ 642 w 644"/>
                <a:gd name="T17" fmla="*/ 75 h 1418"/>
                <a:gd name="T18" fmla="*/ 644 w 644"/>
                <a:gd name="T19" fmla="*/ 114 h 1418"/>
                <a:gd name="T20" fmla="*/ 638 w 644"/>
                <a:gd name="T21" fmla="*/ 134 h 1418"/>
                <a:gd name="T22" fmla="*/ 195 w 644"/>
                <a:gd name="T23" fmla="*/ 1352 h 1418"/>
                <a:gd name="T24" fmla="*/ 187 w 644"/>
                <a:gd name="T25" fmla="*/ 1370 h 1418"/>
                <a:gd name="T26" fmla="*/ 160 w 644"/>
                <a:gd name="T27" fmla="*/ 1399 h 1418"/>
                <a:gd name="T28" fmla="*/ 126 w 644"/>
                <a:gd name="T29" fmla="*/ 1416 h 1418"/>
                <a:gd name="T30" fmla="*/ 86 w 644"/>
                <a:gd name="T31" fmla="*/ 1418 h 1418"/>
                <a:gd name="T32" fmla="*/ 66 w 644"/>
                <a:gd name="T33" fmla="*/ 1412 h 1418"/>
                <a:gd name="T34" fmla="*/ 48 w 644"/>
                <a:gd name="T35" fmla="*/ 1404 h 1418"/>
                <a:gd name="T36" fmla="*/ 20 w 644"/>
                <a:gd name="T37" fmla="*/ 1377 h 1418"/>
                <a:gd name="T38" fmla="*/ 3 w 644"/>
                <a:gd name="T39" fmla="*/ 1342 h 1418"/>
                <a:gd name="T40" fmla="*/ 0 w 644"/>
                <a:gd name="T41" fmla="*/ 1303 h 1418"/>
                <a:gd name="T42" fmla="*/ 7 w 644"/>
                <a:gd name="T43" fmla="*/ 1283 h 1418"/>
                <a:gd name="T44" fmla="*/ 450 w 644"/>
                <a:gd name="T45" fmla="*/ 65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4" h="1418">
                  <a:moveTo>
                    <a:pt x="450" y="65"/>
                  </a:moveTo>
                  <a:lnTo>
                    <a:pt x="458" y="47"/>
                  </a:lnTo>
                  <a:lnTo>
                    <a:pt x="485" y="18"/>
                  </a:lnTo>
                  <a:lnTo>
                    <a:pt x="520" y="1"/>
                  </a:lnTo>
                  <a:lnTo>
                    <a:pt x="559" y="0"/>
                  </a:lnTo>
                  <a:lnTo>
                    <a:pt x="578" y="5"/>
                  </a:lnTo>
                  <a:lnTo>
                    <a:pt x="597" y="13"/>
                  </a:lnTo>
                  <a:lnTo>
                    <a:pt x="626" y="40"/>
                  </a:lnTo>
                  <a:lnTo>
                    <a:pt x="642" y="75"/>
                  </a:lnTo>
                  <a:lnTo>
                    <a:pt x="644" y="114"/>
                  </a:lnTo>
                  <a:lnTo>
                    <a:pt x="638" y="134"/>
                  </a:lnTo>
                  <a:lnTo>
                    <a:pt x="195" y="1352"/>
                  </a:lnTo>
                  <a:lnTo>
                    <a:pt x="187" y="1370"/>
                  </a:lnTo>
                  <a:lnTo>
                    <a:pt x="160" y="1399"/>
                  </a:lnTo>
                  <a:lnTo>
                    <a:pt x="126" y="1416"/>
                  </a:lnTo>
                  <a:lnTo>
                    <a:pt x="86" y="1418"/>
                  </a:lnTo>
                  <a:lnTo>
                    <a:pt x="66" y="1412"/>
                  </a:lnTo>
                  <a:lnTo>
                    <a:pt x="48" y="1404"/>
                  </a:lnTo>
                  <a:lnTo>
                    <a:pt x="20" y="1377"/>
                  </a:lnTo>
                  <a:lnTo>
                    <a:pt x="3" y="1342"/>
                  </a:lnTo>
                  <a:lnTo>
                    <a:pt x="0" y="1303"/>
                  </a:lnTo>
                  <a:lnTo>
                    <a:pt x="7" y="1283"/>
                  </a:lnTo>
                  <a:lnTo>
                    <a:pt x="45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55">
              <a:extLst>
                <a:ext uri="{FF2B5EF4-FFF2-40B4-BE49-F238E27FC236}">
                  <a16:creationId xmlns:a16="http://schemas.microsoft.com/office/drawing/2014/main" id="{B4D22DA5-2C00-4B79-B51C-35CFBAF6DF4C}"/>
                </a:ext>
              </a:extLst>
            </p:cNvPr>
            <p:cNvSpPr>
              <a:spLocks/>
            </p:cNvSpPr>
            <p:nvPr/>
          </p:nvSpPr>
          <p:spPr bwMode="auto">
            <a:xfrm>
              <a:off x="5122531" y="2129969"/>
              <a:ext cx="409575" cy="473075"/>
            </a:xfrm>
            <a:custGeom>
              <a:avLst/>
              <a:gdLst>
                <a:gd name="T0" fmla="*/ 855 w 1033"/>
                <a:gd name="T1" fmla="*/ 36 h 1193"/>
                <a:gd name="T2" fmla="*/ 869 w 1033"/>
                <a:gd name="T3" fmla="*/ 20 h 1193"/>
                <a:gd name="T4" fmla="*/ 904 w 1033"/>
                <a:gd name="T5" fmla="*/ 3 h 1193"/>
                <a:gd name="T6" fmla="*/ 943 w 1033"/>
                <a:gd name="T7" fmla="*/ 0 h 1193"/>
                <a:gd name="T8" fmla="*/ 981 w 1033"/>
                <a:gd name="T9" fmla="*/ 11 h 1193"/>
                <a:gd name="T10" fmla="*/ 998 w 1033"/>
                <a:gd name="T11" fmla="*/ 23 h 1193"/>
                <a:gd name="T12" fmla="*/ 1012 w 1033"/>
                <a:gd name="T13" fmla="*/ 37 h 1193"/>
                <a:gd name="T14" fmla="*/ 1030 w 1033"/>
                <a:gd name="T15" fmla="*/ 72 h 1193"/>
                <a:gd name="T16" fmla="*/ 1033 w 1033"/>
                <a:gd name="T17" fmla="*/ 111 h 1193"/>
                <a:gd name="T18" fmla="*/ 1022 w 1033"/>
                <a:gd name="T19" fmla="*/ 149 h 1193"/>
                <a:gd name="T20" fmla="*/ 1009 w 1033"/>
                <a:gd name="T21" fmla="*/ 164 h 1193"/>
                <a:gd name="T22" fmla="*/ 177 w 1033"/>
                <a:gd name="T23" fmla="*/ 1157 h 1193"/>
                <a:gd name="T24" fmla="*/ 163 w 1033"/>
                <a:gd name="T25" fmla="*/ 1173 h 1193"/>
                <a:gd name="T26" fmla="*/ 128 w 1033"/>
                <a:gd name="T27" fmla="*/ 1191 h 1193"/>
                <a:gd name="T28" fmla="*/ 89 w 1033"/>
                <a:gd name="T29" fmla="*/ 1193 h 1193"/>
                <a:gd name="T30" fmla="*/ 52 w 1033"/>
                <a:gd name="T31" fmla="*/ 1182 h 1193"/>
                <a:gd name="T32" fmla="*/ 35 w 1033"/>
                <a:gd name="T33" fmla="*/ 1170 h 1193"/>
                <a:gd name="T34" fmla="*/ 20 w 1033"/>
                <a:gd name="T35" fmla="*/ 1156 h 1193"/>
                <a:gd name="T36" fmla="*/ 2 w 1033"/>
                <a:gd name="T37" fmla="*/ 1121 h 1193"/>
                <a:gd name="T38" fmla="*/ 0 w 1033"/>
                <a:gd name="T39" fmla="*/ 1083 h 1193"/>
                <a:gd name="T40" fmla="*/ 10 w 1033"/>
                <a:gd name="T41" fmla="*/ 1046 h 1193"/>
                <a:gd name="T42" fmla="*/ 23 w 1033"/>
                <a:gd name="T43" fmla="*/ 1029 h 1193"/>
                <a:gd name="T44" fmla="*/ 855 w 1033"/>
                <a:gd name="T45" fmla="*/ 3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3" h="1193">
                  <a:moveTo>
                    <a:pt x="855" y="36"/>
                  </a:moveTo>
                  <a:lnTo>
                    <a:pt x="869" y="20"/>
                  </a:lnTo>
                  <a:lnTo>
                    <a:pt x="904" y="3"/>
                  </a:lnTo>
                  <a:lnTo>
                    <a:pt x="943" y="0"/>
                  </a:lnTo>
                  <a:lnTo>
                    <a:pt x="981" y="11"/>
                  </a:lnTo>
                  <a:lnTo>
                    <a:pt x="998" y="23"/>
                  </a:lnTo>
                  <a:lnTo>
                    <a:pt x="1012" y="37"/>
                  </a:lnTo>
                  <a:lnTo>
                    <a:pt x="1030" y="72"/>
                  </a:lnTo>
                  <a:lnTo>
                    <a:pt x="1033" y="111"/>
                  </a:lnTo>
                  <a:lnTo>
                    <a:pt x="1022" y="149"/>
                  </a:lnTo>
                  <a:lnTo>
                    <a:pt x="1009" y="164"/>
                  </a:lnTo>
                  <a:lnTo>
                    <a:pt x="177" y="1157"/>
                  </a:lnTo>
                  <a:lnTo>
                    <a:pt x="163" y="1173"/>
                  </a:lnTo>
                  <a:lnTo>
                    <a:pt x="128" y="1191"/>
                  </a:lnTo>
                  <a:lnTo>
                    <a:pt x="89" y="1193"/>
                  </a:lnTo>
                  <a:lnTo>
                    <a:pt x="52" y="1182"/>
                  </a:lnTo>
                  <a:lnTo>
                    <a:pt x="35" y="1170"/>
                  </a:lnTo>
                  <a:lnTo>
                    <a:pt x="20" y="1156"/>
                  </a:lnTo>
                  <a:lnTo>
                    <a:pt x="2" y="1121"/>
                  </a:lnTo>
                  <a:lnTo>
                    <a:pt x="0" y="1083"/>
                  </a:lnTo>
                  <a:lnTo>
                    <a:pt x="10" y="1046"/>
                  </a:lnTo>
                  <a:lnTo>
                    <a:pt x="23" y="1029"/>
                  </a:lnTo>
                  <a:lnTo>
                    <a:pt x="85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56">
              <a:extLst>
                <a:ext uri="{FF2B5EF4-FFF2-40B4-BE49-F238E27FC236}">
                  <a16:creationId xmlns:a16="http://schemas.microsoft.com/office/drawing/2014/main" id="{55AF6F40-E561-4094-B425-A6F289A0151F}"/>
                </a:ext>
              </a:extLst>
            </p:cNvPr>
            <p:cNvSpPr>
              <a:spLocks/>
            </p:cNvSpPr>
            <p:nvPr/>
          </p:nvSpPr>
          <p:spPr bwMode="auto">
            <a:xfrm>
              <a:off x="5351131" y="2537956"/>
              <a:ext cx="523875" cy="338138"/>
            </a:xfrm>
            <a:custGeom>
              <a:avLst/>
              <a:gdLst>
                <a:gd name="T0" fmla="*/ 1173 w 1324"/>
                <a:gd name="T1" fmla="*/ 14 h 850"/>
                <a:gd name="T2" fmla="*/ 1191 w 1324"/>
                <a:gd name="T3" fmla="*/ 5 h 850"/>
                <a:gd name="T4" fmla="*/ 1230 w 1324"/>
                <a:gd name="T5" fmla="*/ 0 h 850"/>
                <a:gd name="T6" fmla="*/ 1268 w 1324"/>
                <a:gd name="T7" fmla="*/ 10 h 850"/>
                <a:gd name="T8" fmla="*/ 1299 w 1324"/>
                <a:gd name="T9" fmla="*/ 34 h 850"/>
                <a:gd name="T10" fmla="*/ 1311 w 1324"/>
                <a:gd name="T11" fmla="*/ 51 h 850"/>
                <a:gd name="T12" fmla="*/ 1320 w 1324"/>
                <a:gd name="T13" fmla="*/ 69 h 850"/>
                <a:gd name="T14" fmla="*/ 1324 w 1324"/>
                <a:gd name="T15" fmla="*/ 108 h 850"/>
                <a:gd name="T16" fmla="*/ 1315 w 1324"/>
                <a:gd name="T17" fmla="*/ 145 h 850"/>
                <a:gd name="T18" fmla="*/ 1291 w 1324"/>
                <a:gd name="T19" fmla="*/ 176 h 850"/>
                <a:gd name="T20" fmla="*/ 1273 w 1324"/>
                <a:gd name="T21" fmla="*/ 188 h 850"/>
                <a:gd name="T22" fmla="*/ 152 w 1324"/>
                <a:gd name="T23" fmla="*/ 836 h 850"/>
                <a:gd name="T24" fmla="*/ 132 w 1324"/>
                <a:gd name="T25" fmla="*/ 845 h 850"/>
                <a:gd name="T26" fmla="*/ 94 w 1324"/>
                <a:gd name="T27" fmla="*/ 850 h 850"/>
                <a:gd name="T28" fmla="*/ 57 w 1324"/>
                <a:gd name="T29" fmla="*/ 840 h 850"/>
                <a:gd name="T30" fmla="*/ 26 w 1324"/>
                <a:gd name="T31" fmla="*/ 817 h 850"/>
                <a:gd name="T32" fmla="*/ 14 w 1324"/>
                <a:gd name="T33" fmla="*/ 800 h 850"/>
                <a:gd name="T34" fmla="*/ 5 w 1324"/>
                <a:gd name="T35" fmla="*/ 780 h 850"/>
                <a:gd name="T36" fmla="*/ 0 w 1324"/>
                <a:gd name="T37" fmla="*/ 742 h 850"/>
                <a:gd name="T38" fmla="*/ 11 w 1324"/>
                <a:gd name="T39" fmla="*/ 705 h 850"/>
                <a:gd name="T40" fmla="*/ 34 w 1324"/>
                <a:gd name="T41" fmla="*/ 674 h 850"/>
                <a:gd name="T42" fmla="*/ 51 w 1324"/>
                <a:gd name="T43" fmla="*/ 662 h 850"/>
                <a:gd name="T44" fmla="*/ 1173 w 1324"/>
                <a:gd name="T45" fmla="*/ 1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4" h="850">
                  <a:moveTo>
                    <a:pt x="1173" y="14"/>
                  </a:moveTo>
                  <a:lnTo>
                    <a:pt x="1191" y="5"/>
                  </a:lnTo>
                  <a:lnTo>
                    <a:pt x="1230" y="0"/>
                  </a:lnTo>
                  <a:lnTo>
                    <a:pt x="1268" y="10"/>
                  </a:lnTo>
                  <a:lnTo>
                    <a:pt x="1299" y="34"/>
                  </a:lnTo>
                  <a:lnTo>
                    <a:pt x="1311" y="51"/>
                  </a:lnTo>
                  <a:lnTo>
                    <a:pt x="1320" y="69"/>
                  </a:lnTo>
                  <a:lnTo>
                    <a:pt x="1324" y="108"/>
                  </a:lnTo>
                  <a:lnTo>
                    <a:pt x="1315" y="145"/>
                  </a:lnTo>
                  <a:lnTo>
                    <a:pt x="1291" y="176"/>
                  </a:lnTo>
                  <a:lnTo>
                    <a:pt x="1273" y="188"/>
                  </a:lnTo>
                  <a:lnTo>
                    <a:pt x="152" y="836"/>
                  </a:lnTo>
                  <a:lnTo>
                    <a:pt x="132" y="845"/>
                  </a:lnTo>
                  <a:lnTo>
                    <a:pt x="94" y="850"/>
                  </a:lnTo>
                  <a:lnTo>
                    <a:pt x="57" y="840"/>
                  </a:lnTo>
                  <a:lnTo>
                    <a:pt x="26" y="817"/>
                  </a:lnTo>
                  <a:lnTo>
                    <a:pt x="14" y="800"/>
                  </a:lnTo>
                  <a:lnTo>
                    <a:pt x="5" y="780"/>
                  </a:lnTo>
                  <a:lnTo>
                    <a:pt x="0" y="742"/>
                  </a:lnTo>
                  <a:lnTo>
                    <a:pt x="11" y="705"/>
                  </a:lnTo>
                  <a:lnTo>
                    <a:pt x="34" y="674"/>
                  </a:lnTo>
                  <a:lnTo>
                    <a:pt x="51" y="662"/>
                  </a:lnTo>
                  <a:lnTo>
                    <a:pt x="117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57">
              <a:extLst>
                <a:ext uri="{FF2B5EF4-FFF2-40B4-BE49-F238E27FC236}">
                  <a16:creationId xmlns:a16="http://schemas.microsoft.com/office/drawing/2014/main" id="{5B39C761-0570-443D-A949-EA7CEE8CBF98}"/>
                </a:ext>
              </a:extLst>
            </p:cNvPr>
            <p:cNvSpPr>
              <a:spLocks/>
            </p:cNvSpPr>
            <p:nvPr/>
          </p:nvSpPr>
          <p:spPr bwMode="auto">
            <a:xfrm>
              <a:off x="5471781" y="3039606"/>
              <a:ext cx="587375" cy="169863"/>
            </a:xfrm>
            <a:custGeom>
              <a:avLst/>
              <a:gdLst>
                <a:gd name="T0" fmla="*/ 1361 w 1479"/>
                <a:gd name="T1" fmla="*/ 2 h 428"/>
                <a:gd name="T2" fmla="*/ 1381 w 1479"/>
                <a:gd name="T3" fmla="*/ 0 h 428"/>
                <a:gd name="T4" fmla="*/ 1420 w 1479"/>
                <a:gd name="T5" fmla="*/ 9 h 428"/>
                <a:gd name="T6" fmla="*/ 1451 w 1479"/>
                <a:gd name="T7" fmla="*/ 31 h 428"/>
                <a:gd name="T8" fmla="*/ 1473 w 1479"/>
                <a:gd name="T9" fmla="*/ 65 h 428"/>
                <a:gd name="T10" fmla="*/ 1477 w 1479"/>
                <a:gd name="T11" fmla="*/ 84 h 428"/>
                <a:gd name="T12" fmla="*/ 1479 w 1479"/>
                <a:gd name="T13" fmla="*/ 105 h 428"/>
                <a:gd name="T14" fmla="*/ 1470 w 1479"/>
                <a:gd name="T15" fmla="*/ 142 h 428"/>
                <a:gd name="T16" fmla="*/ 1448 w 1479"/>
                <a:gd name="T17" fmla="*/ 175 h 428"/>
                <a:gd name="T18" fmla="*/ 1416 w 1479"/>
                <a:gd name="T19" fmla="*/ 196 h 428"/>
                <a:gd name="T20" fmla="*/ 1395 w 1479"/>
                <a:gd name="T21" fmla="*/ 201 h 428"/>
                <a:gd name="T22" fmla="*/ 119 w 1479"/>
                <a:gd name="T23" fmla="*/ 425 h 428"/>
                <a:gd name="T24" fmla="*/ 99 w 1479"/>
                <a:gd name="T25" fmla="*/ 428 h 428"/>
                <a:gd name="T26" fmla="*/ 60 w 1479"/>
                <a:gd name="T27" fmla="*/ 419 h 428"/>
                <a:gd name="T28" fmla="*/ 29 w 1479"/>
                <a:gd name="T29" fmla="*/ 397 h 428"/>
                <a:gd name="T30" fmla="*/ 8 w 1479"/>
                <a:gd name="T31" fmla="*/ 364 h 428"/>
                <a:gd name="T32" fmla="*/ 3 w 1479"/>
                <a:gd name="T33" fmla="*/ 343 h 428"/>
                <a:gd name="T34" fmla="*/ 0 w 1479"/>
                <a:gd name="T35" fmla="*/ 324 h 428"/>
                <a:gd name="T36" fmla="*/ 9 w 1479"/>
                <a:gd name="T37" fmla="*/ 285 h 428"/>
                <a:gd name="T38" fmla="*/ 31 w 1479"/>
                <a:gd name="T39" fmla="*/ 254 h 428"/>
                <a:gd name="T40" fmla="*/ 65 w 1479"/>
                <a:gd name="T41" fmla="*/ 232 h 428"/>
                <a:gd name="T42" fmla="*/ 84 w 1479"/>
                <a:gd name="T43" fmla="*/ 228 h 428"/>
                <a:gd name="T44" fmla="*/ 1361 w 1479"/>
                <a:gd name="T45" fmla="*/ 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9" h="428">
                  <a:moveTo>
                    <a:pt x="1361" y="2"/>
                  </a:moveTo>
                  <a:lnTo>
                    <a:pt x="1381" y="0"/>
                  </a:lnTo>
                  <a:lnTo>
                    <a:pt x="1420" y="9"/>
                  </a:lnTo>
                  <a:lnTo>
                    <a:pt x="1451" y="31"/>
                  </a:lnTo>
                  <a:lnTo>
                    <a:pt x="1473" y="65"/>
                  </a:lnTo>
                  <a:lnTo>
                    <a:pt x="1477" y="84"/>
                  </a:lnTo>
                  <a:lnTo>
                    <a:pt x="1479" y="105"/>
                  </a:lnTo>
                  <a:lnTo>
                    <a:pt x="1470" y="142"/>
                  </a:lnTo>
                  <a:lnTo>
                    <a:pt x="1448" y="175"/>
                  </a:lnTo>
                  <a:lnTo>
                    <a:pt x="1416" y="196"/>
                  </a:lnTo>
                  <a:lnTo>
                    <a:pt x="1395" y="201"/>
                  </a:lnTo>
                  <a:lnTo>
                    <a:pt x="119" y="425"/>
                  </a:lnTo>
                  <a:lnTo>
                    <a:pt x="99" y="428"/>
                  </a:lnTo>
                  <a:lnTo>
                    <a:pt x="60" y="419"/>
                  </a:lnTo>
                  <a:lnTo>
                    <a:pt x="29" y="397"/>
                  </a:lnTo>
                  <a:lnTo>
                    <a:pt x="8" y="364"/>
                  </a:lnTo>
                  <a:lnTo>
                    <a:pt x="3" y="343"/>
                  </a:lnTo>
                  <a:lnTo>
                    <a:pt x="0" y="324"/>
                  </a:lnTo>
                  <a:lnTo>
                    <a:pt x="9" y="285"/>
                  </a:lnTo>
                  <a:lnTo>
                    <a:pt x="31" y="254"/>
                  </a:lnTo>
                  <a:lnTo>
                    <a:pt x="65" y="232"/>
                  </a:lnTo>
                  <a:lnTo>
                    <a:pt x="84" y="228"/>
                  </a:lnTo>
                  <a:lnTo>
                    <a:pt x="136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58">
              <a:extLst>
                <a:ext uri="{FF2B5EF4-FFF2-40B4-BE49-F238E27FC236}">
                  <a16:creationId xmlns:a16="http://schemas.microsoft.com/office/drawing/2014/main" id="{DEE2465F-D240-4071-A4A5-16C1B3E26093}"/>
                </a:ext>
              </a:extLst>
            </p:cNvPr>
            <p:cNvSpPr>
              <a:spLocks/>
            </p:cNvSpPr>
            <p:nvPr/>
          </p:nvSpPr>
          <p:spPr bwMode="auto">
            <a:xfrm>
              <a:off x="4463719" y="1769606"/>
              <a:ext cx="79375" cy="593725"/>
            </a:xfrm>
            <a:custGeom>
              <a:avLst/>
              <a:gdLst>
                <a:gd name="T0" fmla="*/ 0 w 202"/>
                <a:gd name="T1" fmla="*/ 102 h 1498"/>
                <a:gd name="T2" fmla="*/ 1 w 202"/>
                <a:gd name="T3" fmla="*/ 81 h 1498"/>
                <a:gd name="T4" fmla="*/ 16 w 202"/>
                <a:gd name="T5" fmla="*/ 45 h 1498"/>
                <a:gd name="T6" fmla="*/ 44 w 202"/>
                <a:gd name="T7" fmla="*/ 17 h 1498"/>
                <a:gd name="T8" fmla="*/ 80 w 202"/>
                <a:gd name="T9" fmla="*/ 2 h 1498"/>
                <a:gd name="T10" fmla="*/ 101 w 202"/>
                <a:gd name="T11" fmla="*/ 0 h 1498"/>
                <a:gd name="T12" fmla="*/ 121 w 202"/>
                <a:gd name="T13" fmla="*/ 2 h 1498"/>
                <a:gd name="T14" fmla="*/ 158 w 202"/>
                <a:gd name="T15" fmla="*/ 17 h 1498"/>
                <a:gd name="T16" fmla="*/ 185 w 202"/>
                <a:gd name="T17" fmla="*/ 45 h 1498"/>
                <a:gd name="T18" fmla="*/ 200 w 202"/>
                <a:gd name="T19" fmla="*/ 81 h 1498"/>
                <a:gd name="T20" fmla="*/ 202 w 202"/>
                <a:gd name="T21" fmla="*/ 102 h 1498"/>
                <a:gd name="T22" fmla="*/ 202 w 202"/>
                <a:gd name="T23" fmla="*/ 1398 h 1498"/>
                <a:gd name="T24" fmla="*/ 200 w 202"/>
                <a:gd name="T25" fmla="*/ 1417 h 1498"/>
                <a:gd name="T26" fmla="*/ 185 w 202"/>
                <a:gd name="T27" fmla="*/ 1454 h 1498"/>
                <a:gd name="T28" fmla="*/ 158 w 202"/>
                <a:gd name="T29" fmla="*/ 1481 h 1498"/>
                <a:gd name="T30" fmla="*/ 121 w 202"/>
                <a:gd name="T31" fmla="*/ 1496 h 1498"/>
                <a:gd name="T32" fmla="*/ 101 w 202"/>
                <a:gd name="T33" fmla="*/ 1498 h 1498"/>
                <a:gd name="T34" fmla="*/ 80 w 202"/>
                <a:gd name="T35" fmla="*/ 1496 h 1498"/>
                <a:gd name="T36" fmla="*/ 44 w 202"/>
                <a:gd name="T37" fmla="*/ 1481 h 1498"/>
                <a:gd name="T38" fmla="*/ 16 w 202"/>
                <a:gd name="T39" fmla="*/ 1454 h 1498"/>
                <a:gd name="T40" fmla="*/ 1 w 202"/>
                <a:gd name="T41" fmla="*/ 1417 h 1498"/>
                <a:gd name="T42" fmla="*/ 0 w 202"/>
                <a:gd name="T43" fmla="*/ 1398 h 1498"/>
                <a:gd name="T44" fmla="*/ 0 w 202"/>
                <a:gd name="T45"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1498">
                  <a:moveTo>
                    <a:pt x="0" y="102"/>
                  </a:moveTo>
                  <a:lnTo>
                    <a:pt x="1" y="81"/>
                  </a:lnTo>
                  <a:lnTo>
                    <a:pt x="16" y="45"/>
                  </a:lnTo>
                  <a:lnTo>
                    <a:pt x="44" y="17"/>
                  </a:lnTo>
                  <a:lnTo>
                    <a:pt x="80" y="2"/>
                  </a:lnTo>
                  <a:lnTo>
                    <a:pt x="101" y="0"/>
                  </a:lnTo>
                  <a:lnTo>
                    <a:pt x="121" y="2"/>
                  </a:lnTo>
                  <a:lnTo>
                    <a:pt x="158" y="17"/>
                  </a:lnTo>
                  <a:lnTo>
                    <a:pt x="185" y="45"/>
                  </a:lnTo>
                  <a:lnTo>
                    <a:pt x="200" y="81"/>
                  </a:lnTo>
                  <a:lnTo>
                    <a:pt x="202" y="102"/>
                  </a:lnTo>
                  <a:lnTo>
                    <a:pt x="202" y="1398"/>
                  </a:lnTo>
                  <a:lnTo>
                    <a:pt x="200" y="1417"/>
                  </a:lnTo>
                  <a:lnTo>
                    <a:pt x="185" y="1454"/>
                  </a:lnTo>
                  <a:lnTo>
                    <a:pt x="158" y="1481"/>
                  </a:lnTo>
                  <a:lnTo>
                    <a:pt x="121" y="1496"/>
                  </a:lnTo>
                  <a:lnTo>
                    <a:pt x="101" y="1498"/>
                  </a:lnTo>
                  <a:lnTo>
                    <a:pt x="80" y="1496"/>
                  </a:lnTo>
                  <a:lnTo>
                    <a:pt x="44" y="1481"/>
                  </a:lnTo>
                  <a:lnTo>
                    <a:pt x="16" y="1454"/>
                  </a:lnTo>
                  <a:lnTo>
                    <a:pt x="1" y="1417"/>
                  </a:lnTo>
                  <a:lnTo>
                    <a:pt x="0" y="1398"/>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59">
              <a:extLst>
                <a:ext uri="{FF2B5EF4-FFF2-40B4-BE49-F238E27FC236}">
                  <a16:creationId xmlns:a16="http://schemas.microsoft.com/office/drawing/2014/main" id="{329A90A9-B2FA-478A-9E69-A747D54EB933}"/>
                </a:ext>
              </a:extLst>
            </p:cNvPr>
            <p:cNvSpPr>
              <a:spLocks/>
            </p:cNvSpPr>
            <p:nvPr/>
          </p:nvSpPr>
          <p:spPr bwMode="auto">
            <a:xfrm>
              <a:off x="3938256" y="1863269"/>
              <a:ext cx="255588" cy="561975"/>
            </a:xfrm>
            <a:custGeom>
              <a:avLst/>
              <a:gdLst>
                <a:gd name="T0" fmla="*/ 6 w 644"/>
                <a:gd name="T1" fmla="*/ 134 h 1418"/>
                <a:gd name="T2" fmla="*/ 0 w 644"/>
                <a:gd name="T3" fmla="*/ 114 h 1418"/>
                <a:gd name="T4" fmla="*/ 2 w 644"/>
                <a:gd name="T5" fmla="*/ 75 h 1418"/>
                <a:gd name="T6" fmla="*/ 18 w 644"/>
                <a:gd name="T7" fmla="*/ 40 h 1418"/>
                <a:gd name="T8" fmla="*/ 48 w 644"/>
                <a:gd name="T9" fmla="*/ 13 h 1418"/>
                <a:gd name="T10" fmla="*/ 66 w 644"/>
                <a:gd name="T11" fmla="*/ 5 h 1418"/>
                <a:gd name="T12" fmla="*/ 85 w 644"/>
                <a:gd name="T13" fmla="*/ 0 h 1418"/>
                <a:gd name="T14" fmla="*/ 124 w 644"/>
                <a:gd name="T15" fmla="*/ 1 h 1418"/>
                <a:gd name="T16" fmla="*/ 159 w 644"/>
                <a:gd name="T17" fmla="*/ 18 h 1418"/>
                <a:gd name="T18" fmla="*/ 186 w 644"/>
                <a:gd name="T19" fmla="*/ 47 h 1418"/>
                <a:gd name="T20" fmla="*/ 194 w 644"/>
                <a:gd name="T21" fmla="*/ 65 h 1418"/>
                <a:gd name="T22" fmla="*/ 638 w 644"/>
                <a:gd name="T23" fmla="*/ 1283 h 1418"/>
                <a:gd name="T24" fmla="*/ 644 w 644"/>
                <a:gd name="T25" fmla="*/ 1303 h 1418"/>
                <a:gd name="T26" fmla="*/ 641 w 644"/>
                <a:gd name="T27" fmla="*/ 1342 h 1418"/>
                <a:gd name="T28" fmla="*/ 625 w 644"/>
                <a:gd name="T29" fmla="*/ 1377 h 1418"/>
                <a:gd name="T30" fmla="*/ 596 w 644"/>
                <a:gd name="T31" fmla="*/ 1404 h 1418"/>
                <a:gd name="T32" fmla="*/ 578 w 644"/>
                <a:gd name="T33" fmla="*/ 1412 h 1418"/>
                <a:gd name="T34" fmla="*/ 558 w 644"/>
                <a:gd name="T35" fmla="*/ 1418 h 1418"/>
                <a:gd name="T36" fmla="*/ 518 w 644"/>
                <a:gd name="T37" fmla="*/ 1416 h 1418"/>
                <a:gd name="T38" fmla="*/ 483 w 644"/>
                <a:gd name="T39" fmla="*/ 1399 h 1418"/>
                <a:gd name="T40" fmla="*/ 457 w 644"/>
                <a:gd name="T41" fmla="*/ 1370 h 1418"/>
                <a:gd name="T42" fmla="*/ 450 w 644"/>
                <a:gd name="T43" fmla="*/ 1352 h 1418"/>
                <a:gd name="T44" fmla="*/ 6 w 644"/>
                <a:gd name="T45" fmla="*/ 134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4" h="1418">
                  <a:moveTo>
                    <a:pt x="6" y="134"/>
                  </a:moveTo>
                  <a:lnTo>
                    <a:pt x="0" y="114"/>
                  </a:lnTo>
                  <a:lnTo>
                    <a:pt x="2" y="75"/>
                  </a:lnTo>
                  <a:lnTo>
                    <a:pt x="18" y="40"/>
                  </a:lnTo>
                  <a:lnTo>
                    <a:pt x="48" y="13"/>
                  </a:lnTo>
                  <a:lnTo>
                    <a:pt x="66" y="5"/>
                  </a:lnTo>
                  <a:lnTo>
                    <a:pt x="85" y="0"/>
                  </a:lnTo>
                  <a:lnTo>
                    <a:pt x="124" y="1"/>
                  </a:lnTo>
                  <a:lnTo>
                    <a:pt x="159" y="18"/>
                  </a:lnTo>
                  <a:lnTo>
                    <a:pt x="186" y="47"/>
                  </a:lnTo>
                  <a:lnTo>
                    <a:pt x="194" y="65"/>
                  </a:lnTo>
                  <a:lnTo>
                    <a:pt x="638" y="1283"/>
                  </a:lnTo>
                  <a:lnTo>
                    <a:pt x="644" y="1303"/>
                  </a:lnTo>
                  <a:lnTo>
                    <a:pt x="641" y="1342"/>
                  </a:lnTo>
                  <a:lnTo>
                    <a:pt x="625" y="1377"/>
                  </a:lnTo>
                  <a:lnTo>
                    <a:pt x="596" y="1404"/>
                  </a:lnTo>
                  <a:lnTo>
                    <a:pt x="578" y="1412"/>
                  </a:lnTo>
                  <a:lnTo>
                    <a:pt x="558" y="1418"/>
                  </a:lnTo>
                  <a:lnTo>
                    <a:pt x="518" y="1416"/>
                  </a:lnTo>
                  <a:lnTo>
                    <a:pt x="483" y="1399"/>
                  </a:lnTo>
                  <a:lnTo>
                    <a:pt x="457" y="1370"/>
                  </a:lnTo>
                  <a:lnTo>
                    <a:pt x="450" y="1352"/>
                  </a:lnTo>
                  <a:lnTo>
                    <a:pt x="6"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60">
              <a:extLst>
                <a:ext uri="{FF2B5EF4-FFF2-40B4-BE49-F238E27FC236}">
                  <a16:creationId xmlns:a16="http://schemas.microsoft.com/office/drawing/2014/main" id="{7892A365-5FD5-4302-BA8B-EFC7CCF8AF26}"/>
                </a:ext>
              </a:extLst>
            </p:cNvPr>
            <p:cNvSpPr>
              <a:spLocks/>
            </p:cNvSpPr>
            <p:nvPr/>
          </p:nvSpPr>
          <p:spPr bwMode="auto">
            <a:xfrm>
              <a:off x="3474706" y="2129969"/>
              <a:ext cx="411163" cy="473075"/>
            </a:xfrm>
            <a:custGeom>
              <a:avLst/>
              <a:gdLst>
                <a:gd name="T0" fmla="*/ 25 w 1035"/>
                <a:gd name="T1" fmla="*/ 164 h 1193"/>
                <a:gd name="T2" fmla="*/ 12 w 1035"/>
                <a:gd name="T3" fmla="*/ 149 h 1193"/>
                <a:gd name="T4" fmla="*/ 0 w 1035"/>
                <a:gd name="T5" fmla="*/ 111 h 1193"/>
                <a:gd name="T6" fmla="*/ 4 w 1035"/>
                <a:gd name="T7" fmla="*/ 72 h 1193"/>
                <a:gd name="T8" fmla="*/ 22 w 1035"/>
                <a:gd name="T9" fmla="*/ 37 h 1193"/>
                <a:gd name="T10" fmla="*/ 36 w 1035"/>
                <a:gd name="T11" fmla="*/ 23 h 1193"/>
                <a:gd name="T12" fmla="*/ 53 w 1035"/>
                <a:gd name="T13" fmla="*/ 11 h 1193"/>
                <a:gd name="T14" fmla="*/ 91 w 1035"/>
                <a:gd name="T15" fmla="*/ 0 h 1193"/>
                <a:gd name="T16" fmla="*/ 130 w 1035"/>
                <a:gd name="T17" fmla="*/ 3 h 1193"/>
                <a:gd name="T18" fmla="*/ 165 w 1035"/>
                <a:gd name="T19" fmla="*/ 20 h 1193"/>
                <a:gd name="T20" fmla="*/ 179 w 1035"/>
                <a:gd name="T21" fmla="*/ 36 h 1193"/>
                <a:gd name="T22" fmla="*/ 1011 w 1035"/>
                <a:gd name="T23" fmla="*/ 1029 h 1193"/>
                <a:gd name="T24" fmla="*/ 1023 w 1035"/>
                <a:gd name="T25" fmla="*/ 1046 h 1193"/>
                <a:gd name="T26" fmla="*/ 1035 w 1035"/>
                <a:gd name="T27" fmla="*/ 1083 h 1193"/>
                <a:gd name="T28" fmla="*/ 1032 w 1035"/>
                <a:gd name="T29" fmla="*/ 1121 h 1193"/>
                <a:gd name="T30" fmla="*/ 1014 w 1035"/>
                <a:gd name="T31" fmla="*/ 1156 h 1193"/>
                <a:gd name="T32" fmla="*/ 998 w 1035"/>
                <a:gd name="T33" fmla="*/ 1170 h 1193"/>
                <a:gd name="T34" fmla="*/ 983 w 1035"/>
                <a:gd name="T35" fmla="*/ 1182 h 1193"/>
                <a:gd name="T36" fmla="*/ 945 w 1035"/>
                <a:gd name="T37" fmla="*/ 1193 h 1193"/>
                <a:gd name="T38" fmla="*/ 906 w 1035"/>
                <a:gd name="T39" fmla="*/ 1191 h 1193"/>
                <a:gd name="T40" fmla="*/ 871 w 1035"/>
                <a:gd name="T41" fmla="*/ 1173 h 1193"/>
                <a:gd name="T42" fmla="*/ 857 w 1035"/>
                <a:gd name="T43" fmla="*/ 1157 h 1193"/>
                <a:gd name="T44" fmla="*/ 25 w 1035"/>
                <a:gd name="T45" fmla="*/ 164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5" h="1193">
                  <a:moveTo>
                    <a:pt x="25" y="164"/>
                  </a:moveTo>
                  <a:lnTo>
                    <a:pt x="12" y="149"/>
                  </a:lnTo>
                  <a:lnTo>
                    <a:pt x="0" y="111"/>
                  </a:lnTo>
                  <a:lnTo>
                    <a:pt x="4" y="72"/>
                  </a:lnTo>
                  <a:lnTo>
                    <a:pt x="22" y="37"/>
                  </a:lnTo>
                  <a:lnTo>
                    <a:pt x="36" y="23"/>
                  </a:lnTo>
                  <a:lnTo>
                    <a:pt x="53" y="11"/>
                  </a:lnTo>
                  <a:lnTo>
                    <a:pt x="91" y="0"/>
                  </a:lnTo>
                  <a:lnTo>
                    <a:pt x="130" y="3"/>
                  </a:lnTo>
                  <a:lnTo>
                    <a:pt x="165" y="20"/>
                  </a:lnTo>
                  <a:lnTo>
                    <a:pt x="179" y="36"/>
                  </a:lnTo>
                  <a:lnTo>
                    <a:pt x="1011" y="1029"/>
                  </a:lnTo>
                  <a:lnTo>
                    <a:pt x="1023" y="1046"/>
                  </a:lnTo>
                  <a:lnTo>
                    <a:pt x="1035" y="1083"/>
                  </a:lnTo>
                  <a:lnTo>
                    <a:pt x="1032" y="1121"/>
                  </a:lnTo>
                  <a:lnTo>
                    <a:pt x="1014" y="1156"/>
                  </a:lnTo>
                  <a:lnTo>
                    <a:pt x="998" y="1170"/>
                  </a:lnTo>
                  <a:lnTo>
                    <a:pt x="983" y="1182"/>
                  </a:lnTo>
                  <a:lnTo>
                    <a:pt x="945" y="1193"/>
                  </a:lnTo>
                  <a:lnTo>
                    <a:pt x="906" y="1191"/>
                  </a:lnTo>
                  <a:lnTo>
                    <a:pt x="871" y="1173"/>
                  </a:lnTo>
                  <a:lnTo>
                    <a:pt x="857" y="1157"/>
                  </a:lnTo>
                  <a:lnTo>
                    <a:pt x="25"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61">
              <a:extLst>
                <a:ext uri="{FF2B5EF4-FFF2-40B4-BE49-F238E27FC236}">
                  <a16:creationId xmlns:a16="http://schemas.microsoft.com/office/drawing/2014/main" id="{EBDB3119-6E77-4A95-97A6-CCA9F1D72878}"/>
                </a:ext>
              </a:extLst>
            </p:cNvPr>
            <p:cNvSpPr>
              <a:spLocks/>
            </p:cNvSpPr>
            <p:nvPr/>
          </p:nvSpPr>
          <p:spPr bwMode="auto">
            <a:xfrm>
              <a:off x="3131806" y="2537956"/>
              <a:ext cx="525463" cy="338138"/>
            </a:xfrm>
            <a:custGeom>
              <a:avLst/>
              <a:gdLst>
                <a:gd name="T0" fmla="*/ 50 w 1323"/>
                <a:gd name="T1" fmla="*/ 188 h 850"/>
                <a:gd name="T2" fmla="*/ 32 w 1323"/>
                <a:gd name="T3" fmla="*/ 176 h 850"/>
                <a:gd name="T4" fmla="*/ 9 w 1323"/>
                <a:gd name="T5" fmla="*/ 145 h 850"/>
                <a:gd name="T6" fmla="*/ 0 w 1323"/>
                <a:gd name="T7" fmla="*/ 108 h 850"/>
                <a:gd name="T8" fmla="*/ 3 w 1323"/>
                <a:gd name="T9" fmla="*/ 69 h 850"/>
                <a:gd name="T10" fmla="*/ 13 w 1323"/>
                <a:gd name="T11" fmla="*/ 51 h 850"/>
                <a:gd name="T12" fmla="*/ 24 w 1323"/>
                <a:gd name="T13" fmla="*/ 34 h 850"/>
                <a:gd name="T14" fmla="*/ 55 w 1323"/>
                <a:gd name="T15" fmla="*/ 10 h 850"/>
                <a:gd name="T16" fmla="*/ 93 w 1323"/>
                <a:gd name="T17" fmla="*/ 0 h 850"/>
                <a:gd name="T18" fmla="*/ 132 w 1323"/>
                <a:gd name="T19" fmla="*/ 5 h 850"/>
                <a:gd name="T20" fmla="*/ 150 w 1323"/>
                <a:gd name="T21" fmla="*/ 14 h 850"/>
                <a:gd name="T22" fmla="*/ 1273 w 1323"/>
                <a:gd name="T23" fmla="*/ 662 h 850"/>
                <a:gd name="T24" fmla="*/ 1289 w 1323"/>
                <a:gd name="T25" fmla="*/ 674 h 850"/>
                <a:gd name="T26" fmla="*/ 1313 w 1323"/>
                <a:gd name="T27" fmla="*/ 705 h 850"/>
                <a:gd name="T28" fmla="*/ 1323 w 1323"/>
                <a:gd name="T29" fmla="*/ 742 h 850"/>
                <a:gd name="T30" fmla="*/ 1318 w 1323"/>
                <a:gd name="T31" fmla="*/ 780 h 850"/>
                <a:gd name="T32" fmla="*/ 1309 w 1323"/>
                <a:gd name="T33" fmla="*/ 800 h 850"/>
                <a:gd name="T34" fmla="*/ 1297 w 1323"/>
                <a:gd name="T35" fmla="*/ 817 h 850"/>
                <a:gd name="T36" fmla="*/ 1266 w 1323"/>
                <a:gd name="T37" fmla="*/ 840 h 850"/>
                <a:gd name="T38" fmla="*/ 1230 w 1323"/>
                <a:gd name="T39" fmla="*/ 850 h 850"/>
                <a:gd name="T40" fmla="*/ 1191 w 1323"/>
                <a:gd name="T41" fmla="*/ 845 h 850"/>
                <a:gd name="T42" fmla="*/ 1171 w 1323"/>
                <a:gd name="T43" fmla="*/ 836 h 850"/>
                <a:gd name="T44" fmla="*/ 50 w 1323"/>
                <a:gd name="T45" fmla="*/ 18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3" h="850">
                  <a:moveTo>
                    <a:pt x="50" y="188"/>
                  </a:moveTo>
                  <a:lnTo>
                    <a:pt x="32" y="176"/>
                  </a:lnTo>
                  <a:lnTo>
                    <a:pt x="9" y="145"/>
                  </a:lnTo>
                  <a:lnTo>
                    <a:pt x="0" y="108"/>
                  </a:lnTo>
                  <a:lnTo>
                    <a:pt x="3" y="69"/>
                  </a:lnTo>
                  <a:lnTo>
                    <a:pt x="13" y="51"/>
                  </a:lnTo>
                  <a:lnTo>
                    <a:pt x="24" y="34"/>
                  </a:lnTo>
                  <a:lnTo>
                    <a:pt x="55" y="10"/>
                  </a:lnTo>
                  <a:lnTo>
                    <a:pt x="93" y="0"/>
                  </a:lnTo>
                  <a:lnTo>
                    <a:pt x="132" y="5"/>
                  </a:lnTo>
                  <a:lnTo>
                    <a:pt x="150" y="14"/>
                  </a:lnTo>
                  <a:lnTo>
                    <a:pt x="1273" y="662"/>
                  </a:lnTo>
                  <a:lnTo>
                    <a:pt x="1289" y="674"/>
                  </a:lnTo>
                  <a:lnTo>
                    <a:pt x="1313" y="705"/>
                  </a:lnTo>
                  <a:lnTo>
                    <a:pt x="1323" y="742"/>
                  </a:lnTo>
                  <a:lnTo>
                    <a:pt x="1318" y="780"/>
                  </a:lnTo>
                  <a:lnTo>
                    <a:pt x="1309" y="800"/>
                  </a:lnTo>
                  <a:lnTo>
                    <a:pt x="1297" y="817"/>
                  </a:lnTo>
                  <a:lnTo>
                    <a:pt x="1266" y="840"/>
                  </a:lnTo>
                  <a:lnTo>
                    <a:pt x="1230" y="850"/>
                  </a:lnTo>
                  <a:lnTo>
                    <a:pt x="1191" y="845"/>
                  </a:lnTo>
                  <a:lnTo>
                    <a:pt x="1171" y="836"/>
                  </a:lnTo>
                  <a:lnTo>
                    <a:pt x="5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2">
              <a:extLst>
                <a:ext uri="{FF2B5EF4-FFF2-40B4-BE49-F238E27FC236}">
                  <a16:creationId xmlns:a16="http://schemas.microsoft.com/office/drawing/2014/main" id="{736859D1-6E61-45F7-854C-A89201646DAE}"/>
                </a:ext>
              </a:extLst>
            </p:cNvPr>
            <p:cNvSpPr>
              <a:spLocks/>
            </p:cNvSpPr>
            <p:nvPr/>
          </p:nvSpPr>
          <p:spPr bwMode="auto">
            <a:xfrm>
              <a:off x="2949244" y="3039606"/>
              <a:ext cx="585788" cy="169863"/>
            </a:xfrm>
            <a:custGeom>
              <a:avLst/>
              <a:gdLst>
                <a:gd name="T0" fmla="*/ 84 w 1479"/>
                <a:gd name="T1" fmla="*/ 201 h 428"/>
                <a:gd name="T2" fmla="*/ 64 w 1479"/>
                <a:gd name="T3" fmla="*/ 196 h 428"/>
                <a:gd name="T4" fmla="*/ 31 w 1479"/>
                <a:gd name="T5" fmla="*/ 175 h 428"/>
                <a:gd name="T6" fmla="*/ 9 w 1479"/>
                <a:gd name="T7" fmla="*/ 142 h 428"/>
                <a:gd name="T8" fmla="*/ 0 w 1479"/>
                <a:gd name="T9" fmla="*/ 105 h 428"/>
                <a:gd name="T10" fmla="*/ 3 w 1479"/>
                <a:gd name="T11" fmla="*/ 84 h 428"/>
                <a:gd name="T12" fmla="*/ 7 w 1479"/>
                <a:gd name="T13" fmla="*/ 65 h 428"/>
                <a:gd name="T14" fmla="*/ 29 w 1479"/>
                <a:gd name="T15" fmla="*/ 31 h 428"/>
                <a:gd name="T16" fmla="*/ 60 w 1479"/>
                <a:gd name="T17" fmla="*/ 9 h 428"/>
                <a:gd name="T18" fmla="*/ 99 w 1479"/>
                <a:gd name="T19" fmla="*/ 0 h 428"/>
                <a:gd name="T20" fmla="*/ 118 w 1479"/>
                <a:gd name="T21" fmla="*/ 2 h 428"/>
                <a:gd name="T22" fmla="*/ 1395 w 1479"/>
                <a:gd name="T23" fmla="*/ 228 h 428"/>
                <a:gd name="T24" fmla="*/ 1414 w 1479"/>
                <a:gd name="T25" fmla="*/ 232 h 428"/>
                <a:gd name="T26" fmla="*/ 1448 w 1479"/>
                <a:gd name="T27" fmla="*/ 254 h 428"/>
                <a:gd name="T28" fmla="*/ 1470 w 1479"/>
                <a:gd name="T29" fmla="*/ 285 h 428"/>
                <a:gd name="T30" fmla="*/ 1479 w 1479"/>
                <a:gd name="T31" fmla="*/ 324 h 428"/>
                <a:gd name="T32" fmla="*/ 1477 w 1479"/>
                <a:gd name="T33" fmla="*/ 343 h 428"/>
                <a:gd name="T34" fmla="*/ 1471 w 1479"/>
                <a:gd name="T35" fmla="*/ 364 h 428"/>
                <a:gd name="T36" fmla="*/ 1451 w 1479"/>
                <a:gd name="T37" fmla="*/ 397 h 428"/>
                <a:gd name="T38" fmla="*/ 1420 w 1479"/>
                <a:gd name="T39" fmla="*/ 419 h 428"/>
                <a:gd name="T40" fmla="*/ 1381 w 1479"/>
                <a:gd name="T41" fmla="*/ 428 h 428"/>
                <a:gd name="T42" fmla="*/ 1360 w 1479"/>
                <a:gd name="T43" fmla="*/ 425 h 428"/>
                <a:gd name="T44" fmla="*/ 84 w 1479"/>
                <a:gd name="T45" fmla="*/ 20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9" h="428">
                  <a:moveTo>
                    <a:pt x="84" y="201"/>
                  </a:moveTo>
                  <a:lnTo>
                    <a:pt x="64" y="196"/>
                  </a:lnTo>
                  <a:lnTo>
                    <a:pt x="31" y="175"/>
                  </a:lnTo>
                  <a:lnTo>
                    <a:pt x="9" y="142"/>
                  </a:lnTo>
                  <a:lnTo>
                    <a:pt x="0" y="105"/>
                  </a:lnTo>
                  <a:lnTo>
                    <a:pt x="3" y="84"/>
                  </a:lnTo>
                  <a:lnTo>
                    <a:pt x="7" y="65"/>
                  </a:lnTo>
                  <a:lnTo>
                    <a:pt x="29" y="31"/>
                  </a:lnTo>
                  <a:lnTo>
                    <a:pt x="60" y="9"/>
                  </a:lnTo>
                  <a:lnTo>
                    <a:pt x="99" y="0"/>
                  </a:lnTo>
                  <a:lnTo>
                    <a:pt x="118" y="2"/>
                  </a:lnTo>
                  <a:lnTo>
                    <a:pt x="1395" y="228"/>
                  </a:lnTo>
                  <a:lnTo>
                    <a:pt x="1414" y="232"/>
                  </a:lnTo>
                  <a:lnTo>
                    <a:pt x="1448" y="254"/>
                  </a:lnTo>
                  <a:lnTo>
                    <a:pt x="1470" y="285"/>
                  </a:lnTo>
                  <a:lnTo>
                    <a:pt x="1479" y="324"/>
                  </a:lnTo>
                  <a:lnTo>
                    <a:pt x="1477" y="343"/>
                  </a:lnTo>
                  <a:lnTo>
                    <a:pt x="1471" y="364"/>
                  </a:lnTo>
                  <a:lnTo>
                    <a:pt x="1451" y="397"/>
                  </a:lnTo>
                  <a:lnTo>
                    <a:pt x="1420" y="419"/>
                  </a:lnTo>
                  <a:lnTo>
                    <a:pt x="1381" y="428"/>
                  </a:lnTo>
                  <a:lnTo>
                    <a:pt x="1360" y="425"/>
                  </a:lnTo>
                  <a:lnTo>
                    <a:pt x="84"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7" name="Rectangle 98">
            <a:extLst>
              <a:ext uri="{FF2B5EF4-FFF2-40B4-BE49-F238E27FC236}">
                <a16:creationId xmlns:a16="http://schemas.microsoft.com/office/drawing/2014/main" id="{BF047FD8-0605-4839-BDF1-6DFEE84278F5}"/>
              </a:ext>
            </a:extLst>
          </p:cNvPr>
          <p:cNvSpPr/>
          <p:nvPr/>
        </p:nvSpPr>
        <p:spPr>
          <a:xfrm>
            <a:off x="8730921" y="3418665"/>
            <a:ext cx="2704990" cy="1323439"/>
          </a:xfrm>
          <a:prstGeom prst="rect">
            <a:avLst/>
          </a:prstGeom>
        </p:spPr>
        <p:txBody>
          <a:bodyPr wrap="square">
            <a:spAutoFit/>
          </a:bodyPr>
          <a:lstStyle/>
          <a:p>
            <a:pPr algn="just">
              <a:lnSpc>
                <a:spcPct val="100000"/>
              </a:lnSpc>
              <a:spcBef>
                <a:spcPts val="641"/>
              </a:spcBef>
              <a:tabLst>
                <a:tab pos="0" algn="l"/>
              </a:tabLst>
            </a:pPr>
            <a:r>
              <a:rPr lang="es-EC" sz="2000" spc="-1" dirty="0">
                <a:latin typeface="Clear Sans Thin"/>
                <a:ea typeface="Capella Light"/>
              </a:rPr>
              <a:t>Responsables de la ejecución del presupuesto asignado a esa institución.</a:t>
            </a:r>
            <a:endParaRPr lang="es-ES" sz="2000" spc="-1" dirty="0">
              <a:latin typeface="Arial"/>
            </a:endParaRPr>
          </a:p>
        </p:txBody>
      </p:sp>
      <p:sp>
        <p:nvSpPr>
          <p:cNvPr id="69" name="Rectangle 100">
            <a:extLst>
              <a:ext uri="{FF2B5EF4-FFF2-40B4-BE49-F238E27FC236}">
                <a16:creationId xmlns:a16="http://schemas.microsoft.com/office/drawing/2014/main" id="{1610384C-8A12-4DF0-BEC5-95DA92100CBB}"/>
              </a:ext>
            </a:extLst>
          </p:cNvPr>
          <p:cNvSpPr/>
          <p:nvPr/>
        </p:nvSpPr>
        <p:spPr>
          <a:xfrm>
            <a:off x="2159182" y="1315603"/>
            <a:ext cx="2766347" cy="707886"/>
          </a:xfrm>
          <a:prstGeom prst="rect">
            <a:avLst/>
          </a:prstGeom>
        </p:spPr>
        <p:txBody>
          <a:bodyPr wrap="square">
            <a:spAutoFit/>
          </a:bodyPr>
          <a:lstStyle/>
          <a:p>
            <a:pPr algn="just">
              <a:lnSpc>
                <a:spcPct val="100000"/>
              </a:lnSpc>
              <a:spcBef>
                <a:spcPts val="641"/>
              </a:spcBef>
              <a:tabLst>
                <a:tab pos="0" algn="l"/>
              </a:tabLst>
            </a:pPr>
            <a:r>
              <a:rPr lang="es-EC" sz="2000" spc="-1" dirty="0">
                <a:latin typeface="Clear Sans Thin"/>
                <a:ea typeface="Capella Light"/>
              </a:rPr>
              <a:t>Instituciones autónomas y descentralizadas</a:t>
            </a:r>
            <a:endParaRPr lang="es-ES" sz="2000" spc="-1" dirty="0">
              <a:latin typeface="Arial"/>
            </a:endParaRPr>
          </a:p>
        </p:txBody>
      </p:sp>
      <p:sp>
        <p:nvSpPr>
          <p:cNvPr id="70" name="Rectangle 101">
            <a:extLst>
              <a:ext uri="{FF2B5EF4-FFF2-40B4-BE49-F238E27FC236}">
                <a16:creationId xmlns:a16="http://schemas.microsoft.com/office/drawing/2014/main" id="{3F03CA93-5FA2-4AC8-8C39-0F81488D20DC}"/>
              </a:ext>
            </a:extLst>
          </p:cNvPr>
          <p:cNvSpPr/>
          <p:nvPr/>
        </p:nvSpPr>
        <p:spPr>
          <a:xfrm>
            <a:off x="1701387" y="3253616"/>
            <a:ext cx="3165434" cy="1015663"/>
          </a:xfrm>
          <a:prstGeom prst="rect">
            <a:avLst/>
          </a:prstGeom>
        </p:spPr>
        <p:txBody>
          <a:bodyPr wrap="square">
            <a:spAutoFit/>
          </a:bodyPr>
          <a:lstStyle/>
          <a:p>
            <a:pPr algn="ctr"/>
            <a:r>
              <a:rPr lang="es-EC" sz="2000" spc="-1" dirty="0">
                <a:latin typeface="Clear Sans Thin"/>
                <a:ea typeface="Capella Light"/>
              </a:rPr>
              <a:t>Actividades enmarcadas en las Normas de Control Interno</a:t>
            </a:r>
            <a:endParaRPr lang="en-US" sz="2000" b="1" dirty="0"/>
          </a:p>
        </p:txBody>
      </p:sp>
      <p:sp>
        <p:nvSpPr>
          <p:cNvPr id="71" name="Rectangle 102">
            <a:extLst>
              <a:ext uri="{FF2B5EF4-FFF2-40B4-BE49-F238E27FC236}">
                <a16:creationId xmlns:a16="http://schemas.microsoft.com/office/drawing/2014/main" id="{4059D58E-D220-4918-AFE5-7624CA1909CC}"/>
              </a:ext>
            </a:extLst>
          </p:cNvPr>
          <p:cNvSpPr/>
          <p:nvPr/>
        </p:nvSpPr>
        <p:spPr>
          <a:xfrm>
            <a:off x="7991038" y="1190762"/>
            <a:ext cx="2631004" cy="707886"/>
          </a:xfrm>
          <a:prstGeom prst="rect">
            <a:avLst/>
          </a:prstGeom>
        </p:spPr>
        <p:txBody>
          <a:bodyPr wrap="square">
            <a:spAutoFit/>
          </a:bodyPr>
          <a:lstStyle/>
          <a:p>
            <a:pPr algn="ctr"/>
            <a:r>
              <a:rPr lang="es-EC" sz="2000" spc="-1" dirty="0">
                <a:latin typeface="Clear Sans Thin"/>
                <a:ea typeface="Capella Light"/>
              </a:rPr>
              <a:t>Modelo de gestión de un solo nivel</a:t>
            </a:r>
            <a:endParaRPr lang="en-US" sz="2000" b="1" dirty="0">
              <a:solidFill>
                <a:schemeClr val="tx2">
                  <a:lumMod val="50000"/>
                </a:schemeClr>
              </a:solidFill>
            </a:endParaRPr>
          </a:p>
        </p:txBody>
      </p:sp>
      <p:pic>
        <p:nvPicPr>
          <p:cNvPr id="3074" name="Picture 2" descr="La importancia de la cultura en los negocios mundiales. – Negociaci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6919" y="3698117"/>
            <a:ext cx="1425001" cy="1283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Rectangle 100">
            <a:extLst>
              <a:ext uri="{FF2B5EF4-FFF2-40B4-BE49-F238E27FC236}">
                <a16:creationId xmlns:a16="http://schemas.microsoft.com/office/drawing/2014/main" id="{C32C3A71-0642-4476-BBBA-478C644375EB}"/>
              </a:ext>
            </a:extLst>
          </p:cNvPr>
          <p:cNvSpPr/>
          <p:nvPr/>
        </p:nvSpPr>
        <p:spPr>
          <a:xfrm>
            <a:off x="6890519" y="5344072"/>
            <a:ext cx="1100519" cy="646331"/>
          </a:xfrm>
          <a:prstGeom prst="rect">
            <a:avLst/>
          </a:prstGeom>
        </p:spPr>
        <p:txBody>
          <a:bodyPr wrap="square">
            <a:spAutoFit/>
          </a:bodyPr>
          <a:lstStyle/>
          <a:p>
            <a:pPr algn="just">
              <a:lnSpc>
                <a:spcPct val="100000"/>
              </a:lnSpc>
              <a:spcBef>
                <a:spcPts val="641"/>
              </a:spcBef>
              <a:tabLst>
                <a:tab pos="0" algn="l"/>
              </a:tabLst>
            </a:pPr>
            <a:r>
              <a:rPr lang="es-EC" sz="3600" b="1" spc="-1" dirty="0">
                <a:latin typeface="Clear Sans Thin"/>
                <a:ea typeface="Capella Light"/>
              </a:rPr>
              <a:t>EOD</a:t>
            </a:r>
            <a:endParaRPr lang="es-ES" sz="3600" spc="-1" dirty="0">
              <a:latin typeface="Arial"/>
            </a:endParaRPr>
          </a:p>
        </p:txBody>
      </p:sp>
      <p:sp>
        <p:nvSpPr>
          <p:cNvPr id="76" name="Rectángulo: esquinas redondeadas 1">
            <a:extLst>
              <a:ext uri="{FF2B5EF4-FFF2-40B4-BE49-F238E27FC236}">
                <a16:creationId xmlns:a16="http://schemas.microsoft.com/office/drawing/2014/main" id="{AE5AB099-D554-4202-9DE0-8155BEB48437}"/>
              </a:ext>
            </a:extLst>
          </p:cNvPr>
          <p:cNvSpPr/>
          <p:nvPr/>
        </p:nvSpPr>
        <p:spPr>
          <a:xfrm>
            <a:off x="204965" y="318764"/>
            <a:ext cx="480899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 PLANTEAMIENTO DEL PROBLEMA</a:t>
            </a:r>
            <a:endParaRPr lang="es-EC" sz="2400" kern="0" dirty="0">
              <a:solidFill>
                <a:schemeClr val="bg1"/>
              </a:solidFill>
              <a:latin typeface="Impact" panose="020B0806030902050204" pitchFamily="34" charset="0"/>
            </a:endParaRPr>
          </a:p>
        </p:txBody>
      </p:sp>
      <p:sp>
        <p:nvSpPr>
          <p:cNvPr id="77" name="TextBox 76">
            <a:extLst>
              <a:ext uri="{FF2B5EF4-FFF2-40B4-BE49-F238E27FC236}">
                <a16:creationId xmlns:a16="http://schemas.microsoft.com/office/drawing/2014/main" id="{B34BB731-F894-49A9-BF31-E10247FB1C42}"/>
              </a:ext>
            </a:extLst>
          </p:cNvPr>
          <p:cNvSpPr txBox="1"/>
          <p:nvPr/>
        </p:nvSpPr>
        <p:spPr>
          <a:xfrm>
            <a:off x="2186422" y="4851807"/>
            <a:ext cx="2465945" cy="1200329"/>
          </a:xfrm>
          <a:prstGeom prst="rect">
            <a:avLst/>
          </a:prstGeom>
          <a:noFill/>
        </p:spPr>
        <p:txBody>
          <a:bodyPr wrap="square">
            <a:spAutoFit/>
          </a:bodyPr>
          <a:lstStyle/>
          <a:p>
            <a:pPr marL="285750" indent="-285750">
              <a:lnSpc>
                <a:spcPct val="100000"/>
              </a:lnSpc>
              <a:buFont typeface="Arial" panose="020B0604020202020204" pitchFamily="34" charset="0"/>
              <a:buChar char="•"/>
              <a:tabLst>
                <a:tab pos="0" algn="l"/>
              </a:tabLst>
            </a:pPr>
            <a:r>
              <a:rPr lang="es-EC" sz="1800" spc="-1" dirty="0">
                <a:latin typeface="Clear Sans Thin"/>
                <a:ea typeface="Capella Light"/>
              </a:rPr>
              <a:t>Presupuesto</a:t>
            </a:r>
          </a:p>
          <a:p>
            <a:pPr marL="285750" indent="-285750">
              <a:lnSpc>
                <a:spcPct val="100000"/>
              </a:lnSpc>
              <a:buFont typeface="Arial" panose="020B0604020202020204" pitchFamily="34" charset="0"/>
              <a:buChar char="•"/>
              <a:tabLst>
                <a:tab pos="0" algn="l"/>
              </a:tabLst>
            </a:pPr>
            <a:r>
              <a:rPr lang="es-EC" sz="1800" spc="-1" dirty="0">
                <a:latin typeface="Clear Sans Thin"/>
                <a:ea typeface="Capella Light"/>
              </a:rPr>
              <a:t>Contabilidad;</a:t>
            </a:r>
            <a:endParaRPr lang="es-ES" spc="-1" dirty="0">
              <a:latin typeface="Arial"/>
            </a:endParaRPr>
          </a:p>
          <a:p>
            <a:pPr marL="285750" indent="-285750">
              <a:lnSpc>
                <a:spcPct val="100000"/>
              </a:lnSpc>
              <a:buFont typeface="Arial" panose="020B0604020202020204" pitchFamily="34" charset="0"/>
              <a:buChar char="•"/>
              <a:tabLst>
                <a:tab pos="0" algn="l"/>
              </a:tabLst>
            </a:pPr>
            <a:r>
              <a:rPr lang="es-EC" sz="1800" spc="-1" dirty="0">
                <a:latin typeface="Clear Sans Thin"/>
                <a:ea typeface="Capella Light"/>
              </a:rPr>
              <a:t>Tesorería y</a:t>
            </a:r>
            <a:endParaRPr lang="es-ES" spc="-1" dirty="0">
              <a:latin typeface="Arial"/>
            </a:endParaRPr>
          </a:p>
          <a:p>
            <a:pPr marL="285750" indent="-285750">
              <a:lnSpc>
                <a:spcPct val="100000"/>
              </a:lnSpc>
              <a:buFont typeface="Arial" panose="020B0604020202020204" pitchFamily="34" charset="0"/>
              <a:buChar char="•"/>
              <a:tabLst>
                <a:tab pos="0" algn="l"/>
              </a:tabLst>
            </a:pPr>
            <a:r>
              <a:rPr lang="es-EC" sz="1800" spc="-1" dirty="0">
                <a:latin typeface="Clear Sans Thin"/>
                <a:ea typeface="Capella Light"/>
              </a:rPr>
              <a:t>Control de Bienes</a:t>
            </a:r>
            <a:endParaRPr lang="en-US" sz="1800" b="1" dirty="0"/>
          </a:p>
        </p:txBody>
      </p:sp>
      <p:sp>
        <p:nvSpPr>
          <p:cNvPr id="78" name="Freeform 298">
            <a:extLst>
              <a:ext uri="{FF2B5EF4-FFF2-40B4-BE49-F238E27FC236}">
                <a16:creationId xmlns:a16="http://schemas.microsoft.com/office/drawing/2014/main" id="{5A9BEF6B-FBFB-4A7D-A6A5-DC082D37F73E}"/>
              </a:ext>
            </a:extLst>
          </p:cNvPr>
          <p:cNvSpPr>
            <a:spLocks/>
          </p:cNvSpPr>
          <p:nvPr/>
        </p:nvSpPr>
        <p:spPr bwMode="auto">
          <a:xfrm rot="19090514" flipH="1">
            <a:off x="3043690" y="4521217"/>
            <a:ext cx="294180" cy="309525"/>
          </a:xfrm>
          <a:custGeom>
            <a:avLst/>
            <a:gdLst>
              <a:gd name="T0" fmla="*/ 2357 w 2370"/>
              <a:gd name="T1" fmla="*/ 2563 h 2934"/>
              <a:gd name="T2" fmla="*/ 2340 w 2370"/>
              <a:gd name="T3" fmla="*/ 2527 h 2934"/>
              <a:gd name="T4" fmla="*/ 2312 w 2370"/>
              <a:gd name="T5" fmla="*/ 2518 h 2934"/>
              <a:gd name="T6" fmla="*/ 2225 w 2370"/>
              <a:gd name="T7" fmla="*/ 2528 h 2934"/>
              <a:gd name="T8" fmla="*/ 2032 w 2370"/>
              <a:gd name="T9" fmla="*/ 1993 h 2934"/>
              <a:gd name="T10" fmla="*/ 1852 w 2370"/>
              <a:gd name="T11" fmla="*/ 1574 h 2934"/>
              <a:gd name="T12" fmla="*/ 1635 w 2370"/>
              <a:gd name="T13" fmla="*/ 1175 h 2934"/>
              <a:gd name="T14" fmla="*/ 1441 w 2370"/>
              <a:gd name="T15" fmla="*/ 895 h 2934"/>
              <a:gd name="T16" fmla="*/ 1233 w 2370"/>
              <a:gd name="T17" fmla="*/ 651 h 2934"/>
              <a:gd name="T18" fmla="*/ 909 w 2370"/>
              <a:gd name="T19" fmla="*/ 365 h 2934"/>
              <a:gd name="T20" fmla="*/ 541 w 2370"/>
              <a:gd name="T21" fmla="*/ 144 h 2934"/>
              <a:gd name="T22" fmla="*/ 291 w 2370"/>
              <a:gd name="T23" fmla="*/ 52 h 2934"/>
              <a:gd name="T24" fmla="*/ 81 w 2370"/>
              <a:gd name="T25" fmla="*/ 7 h 2934"/>
              <a:gd name="T26" fmla="*/ 16 w 2370"/>
              <a:gd name="T27" fmla="*/ 0 h 2934"/>
              <a:gd name="T28" fmla="*/ 0 w 2370"/>
              <a:gd name="T29" fmla="*/ 34 h 2934"/>
              <a:gd name="T30" fmla="*/ 20 w 2370"/>
              <a:gd name="T31" fmla="*/ 56 h 2934"/>
              <a:gd name="T32" fmla="*/ 330 w 2370"/>
              <a:gd name="T33" fmla="*/ 148 h 2934"/>
              <a:gd name="T34" fmla="*/ 707 w 2370"/>
              <a:gd name="T35" fmla="*/ 336 h 2934"/>
              <a:gd name="T36" fmla="*/ 1044 w 2370"/>
              <a:gd name="T37" fmla="*/ 591 h 2934"/>
              <a:gd name="T38" fmla="*/ 1336 w 2370"/>
              <a:gd name="T39" fmla="*/ 903 h 2934"/>
              <a:gd name="T40" fmla="*/ 1464 w 2370"/>
              <a:gd name="T41" fmla="*/ 1076 h 2934"/>
              <a:gd name="T42" fmla="*/ 1685 w 2370"/>
              <a:gd name="T43" fmla="*/ 1446 h 2934"/>
              <a:gd name="T44" fmla="*/ 1869 w 2370"/>
              <a:gd name="T45" fmla="*/ 1834 h 2934"/>
              <a:gd name="T46" fmla="*/ 2062 w 2370"/>
              <a:gd name="T47" fmla="*/ 2337 h 2934"/>
              <a:gd name="T48" fmla="*/ 2085 w 2370"/>
              <a:gd name="T49" fmla="*/ 2549 h 2934"/>
              <a:gd name="T50" fmla="*/ 2025 w 2370"/>
              <a:gd name="T51" fmla="*/ 2562 h 2934"/>
              <a:gd name="T52" fmla="*/ 2005 w 2370"/>
              <a:gd name="T53" fmla="*/ 2601 h 2934"/>
              <a:gd name="T54" fmla="*/ 2016 w 2370"/>
              <a:gd name="T55" fmla="*/ 2633 h 2934"/>
              <a:gd name="T56" fmla="*/ 2018 w 2370"/>
              <a:gd name="T57" fmla="*/ 2635 h 2934"/>
              <a:gd name="T58" fmla="*/ 2204 w 2370"/>
              <a:gd name="T59" fmla="*/ 2851 h 2934"/>
              <a:gd name="T60" fmla="*/ 2279 w 2370"/>
              <a:gd name="T61" fmla="*/ 2931 h 2934"/>
              <a:gd name="T62" fmla="*/ 2325 w 2370"/>
              <a:gd name="T63" fmla="*/ 2923 h 2934"/>
              <a:gd name="T64" fmla="*/ 2342 w 2370"/>
              <a:gd name="T65" fmla="*/ 2891 h 2934"/>
              <a:gd name="T66" fmla="*/ 2369 w 2370"/>
              <a:gd name="T67" fmla="*/ 2606 h 2934"/>
              <a:gd name="T68" fmla="*/ 2362 w 2370"/>
              <a:gd name="T69" fmla="*/ 2578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70" h="2934">
                <a:moveTo>
                  <a:pt x="2356" y="2573"/>
                </a:moveTo>
                <a:lnTo>
                  <a:pt x="2357" y="2563"/>
                </a:lnTo>
                <a:lnTo>
                  <a:pt x="2353" y="2543"/>
                </a:lnTo>
                <a:lnTo>
                  <a:pt x="2340" y="2527"/>
                </a:lnTo>
                <a:lnTo>
                  <a:pt x="2322" y="2518"/>
                </a:lnTo>
                <a:lnTo>
                  <a:pt x="2312" y="2518"/>
                </a:lnTo>
                <a:lnTo>
                  <a:pt x="2269" y="2523"/>
                </a:lnTo>
                <a:lnTo>
                  <a:pt x="2225" y="2528"/>
                </a:lnTo>
                <a:lnTo>
                  <a:pt x="2151" y="2313"/>
                </a:lnTo>
                <a:lnTo>
                  <a:pt x="2032" y="1993"/>
                </a:lnTo>
                <a:lnTo>
                  <a:pt x="1946" y="1781"/>
                </a:lnTo>
                <a:lnTo>
                  <a:pt x="1852" y="1574"/>
                </a:lnTo>
                <a:lnTo>
                  <a:pt x="1749" y="1372"/>
                </a:lnTo>
                <a:lnTo>
                  <a:pt x="1635" y="1175"/>
                </a:lnTo>
                <a:lnTo>
                  <a:pt x="1510" y="986"/>
                </a:lnTo>
                <a:lnTo>
                  <a:pt x="1441" y="895"/>
                </a:lnTo>
                <a:lnTo>
                  <a:pt x="1376" y="811"/>
                </a:lnTo>
                <a:lnTo>
                  <a:pt x="1233" y="651"/>
                </a:lnTo>
                <a:lnTo>
                  <a:pt x="1078" y="501"/>
                </a:lnTo>
                <a:lnTo>
                  <a:pt x="909" y="365"/>
                </a:lnTo>
                <a:lnTo>
                  <a:pt x="731" y="245"/>
                </a:lnTo>
                <a:lnTo>
                  <a:pt x="541" y="144"/>
                </a:lnTo>
                <a:lnTo>
                  <a:pt x="394" y="85"/>
                </a:lnTo>
                <a:lnTo>
                  <a:pt x="291" y="52"/>
                </a:lnTo>
                <a:lnTo>
                  <a:pt x="187" y="26"/>
                </a:lnTo>
                <a:lnTo>
                  <a:pt x="81" y="7"/>
                </a:lnTo>
                <a:lnTo>
                  <a:pt x="28" y="0"/>
                </a:lnTo>
                <a:lnTo>
                  <a:pt x="16" y="0"/>
                </a:lnTo>
                <a:lnTo>
                  <a:pt x="2" y="15"/>
                </a:lnTo>
                <a:lnTo>
                  <a:pt x="0" y="34"/>
                </a:lnTo>
                <a:lnTo>
                  <a:pt x="10" y="52"/>
                </a:lnTo>
                <a:lnTo>
                  <a:pt x="20" y="56"/>
                </a:lnTo>
                <a:lnTo>
                  <a:pt x="125" y="81"/>
                </a:lnTo>
                <a:lnTo>
                  <a:pt x="330" y="148"/>
                </a:lnTo>
                <a:lnTo>
                  <a:pt x="523" y="232"/>
                </a:lnTo>
                <a:lnTo>
                  <a:pt x="707" y="336"/>
                </a:lnTo>
                <a:lnTo>
                  <a:pt x="881" y="455"/>
                </a:lnTo>
                <a:lnTo>
                  <a:pt x="1044" y="591"/>
                </a:lnTo>
                <a:lnTo>
                  <a:pt x="1196" y="741"/>
                </a:lnTo>
                <a:lnTo>
                  <a:pt x="1336" y="903"/>
                </a:lnTo>
                <a:lnTo>
                  <a:pt x="1401" y="988"/>
                </a:lnTo>
                <a:lnTo>
                  <a:pt x="1464" y="1076"/>
                </a:lnTo>
                <a:lnTo>
                  <a:pt x="1580" y="1258"/>
                </a:lnTo>
                <a:lnTo>
                  <a:pt x="1685" y="1446"/>
                </a:lnTo>
                <a:lnTo>
                  <a:pt x="1780" y="1637"/>
                </a:lnTo>
                <a:lnTo>
                  <a:pt x="1869" y="1834"/>
                </a:lnTo>
                <a:lnTo>
                  <a:pt x="1949" y="2034"/>
                </a:lnTo>
                <a:lnTo>
                  <a:pt x="2062" y="2337"/>
                </a:lnTo>
                <a:lnTo>
                  <a:pt x="2132" y="2541"/>
                </a:lnTo>
                <a:lnTo>
                  <a:pt x="2085" y="2549"/>
                </a:lnTo>
                <a:lnTo>
                  <a:pt x="2037" y="2558"/>
                </a:lnTo>
                <a:lnTo>
                  <a:pt x="2025" y="2562"/>
                </a:lnTo>
                <a:lnTo>
                  <a:pt x="2010" y="2578"/>
                </a:lnTo>
                <a:lnTo>
                  <a:pt x="2005" y="2601"/>
                </a:lnTo>
                <a:lnTo>
                  <a:pt x="2010" y="2624"/>
                </a:lnTo>
                <a:lnTo>
                  <a:pt x="2016" y="2633"/>
                </a:lnTo>
                <a:lnTo>
                  <a:pt x="2016" y="2634"/>
                </a:lnTo>
                <a:lnTo>
                  <a:pt x="2018" y="2635"/>
                </a:lnTo>
                <a:lnTo>
                  <a:pt x="2077" y="2709"/>
                </a:lnTo>
                <a:lnTo>
                  <a:pt x="2204" y="2851"/>
                </a:lnTo>
                <a:lnTo>
                  <a:pt x="2269" y="2921"/>
                </a:lnTo>
                <a:lnTo>
                  <a:pt x="2279" y="2931"/>
                </a:lnTo>
                <a:lnTo>
                  <a:pt x="2303" y="2934"/>
                </a:lnTo>
                <a:lnTo>
                  <a:pt x="2325" y="2923"/>
                </a:lnTo>
                <a:lnTo>
                  <a:pt x="2339" y="2904"/>
                </a:lnTo>
                <a:lnTo>
                  <a:pt x="2342" y="2891"/>
                </a:lnTo>
                <a:lnTo>
                  <a:pt x="2356" y="2748"/>
                </a:lnTo>
                <a:lnTo>
                  <a:pt x="2369" y="2606"/>
                </a:lnTo>
                <a:lnTo>
                  <a:pt x="2370" y="2595"/>
                </a:lnTo>
                <a:lnTo>
                  <a:pt x="2362" y="2578"/>
                </a:lnTo>
                <a:lnTo>
                  <a:pt x="2356" y="2573"/>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228">
            <a:extLst>
              <a:ext uri="{FF2B5EF4-FFF2-40B4-BE49-F238E27FC236}">
                <a16:creationId xmlns:a16="http://schemas.microsoft.com/office/drawing/2014/main" id="{52529C8D-3F0E-4E0A-BEBA-8A3C3746D6AA}"/>
              </a:ext>
            </a:extLst>
          </p:cNvPr>
          <p:cNvSpPr>
            <a:spLocks/>
          </p:cNvSpPr>
          <p:nvPr/>
        </p:nvSpPr>
        <p:spPr bwMode="auto">
          <a:xfrm>
            <a:off x="1701387" y="4851807"/>
            <a:ext cx="3451968" cy="1500737"/>
          </a:xfrm>
          <a:custGeom>
            <a:avLst/>
            <a:gdLst>
              <a:gd name="T0" fmla="*/ 3692 w 3861"/>
              <a:gd name="T1" fmla="*/ 26 h 2000"/>
              <a:gd name="T2" fmla="*/ 3667 w 3861"/>
              <a:gd name="T3" fmla="*/ 17 h 2000"/>
              <a:gd name="T4" fmla="*/ 3545 w 3861"/>
              <a:gd name="T5" fmla="*/ 4 h 2000"/>
              <a:gd name="T6" fmla="*/ 3003 w 3861"/>
              <a:gd name="T7" fmla="*/ 10 h 2000"/>
              <a:gd name="T8" fmla="*/ 2357 w 3861"/>
              <a:gd name="T9" fmla="*/ 18 h 2000"/>
              <a:gd name="T10" fmla="*/ 1495 w 3861"/>
              <a:gd name="T11" fmla="*/ 23 h 2000"/>
              <a:gd name="T12" fmla="*/ 200 w 3861"/>
              <a:gd name="T13" fmla="*/ 47 h 2000"/>
              <a:gd name="T14" fmla="*/ 178 w 3861"/>
              <a:gd name="T15" fmla="*/ 60 h 2000"/>
              <a:gd name="T16" fmla="*/ 170 w 3861"/>
              <a:gd name="T17" fmla="*/ 72 h 2000"/>
              <a:gd name="T18" fmla="*/ 158 w 3861"/>
              <a:gd name="T19" fmla="*/ 97 h 2000"/>
              <a:gd name="T20" fmla="*/ 79 w 3861"/>
              <a:gd name="T21" fmla="*/ 889 h 2000"/>
              <a:gd name="T22" fmla="*/ 21 w 3861"/>
              <a:gd name="T23" fmla="*/ 1484 h 2000"/>
              <a:gd name="T24" fmla="*/ 11 w 3861"/>
              <a:gd name="T25" fmla="*/ 1694 h 2000"/>
              <a:gd name="T26" fmla="*/ 46 w 3861"/>
              <a:gd name="T27" fmla="*/ 1711 h 2000"/>
              <a:gd name="T28" fmla="*/ 65 w 3861"/>
              <a:gd name="T29" fmla="*/ 1690 h 2000"/>
              <a:gd name="T30" fmla="*/ 135 w 3861"/>
              <a:gd name="T31" fmla="*/ 1106 h 2000"/>
              <a:gd name="T32" fmla="*/ 201 w 3861"/>
              <a:gd name="T33" fmla="*/ 505 h 2000"/>
              <a:gd name="T34" fmla="*/ 661 w 3861"/>
              <a:gd name="T35" fmla="*/ 105 h 2000"/>
              <a:gd name="T36" fmla="*/ 1926 w 3861"/>
              <a:gd name="T37" fmla="*/ 102 h 2000"/>
              <a:gd name="T38" fmla="*/ 2767 w 3861"/>
              <a:gd name="T39" fmla="*/ 97 h 2000"/>
              <a:gd name="T40" fmla="*/ 3198 w 3861"/>
              <a:gd name="T41" fmla="*/ 95 h 2000"/>
              <a:gd name="T42" fmla="*/ 3498 w 3861"/>
              <a:gd name="T43" fmla="*/ 97 h 2000"/>
              <a:gd name="T44" fmla="*/ 3594 w 3861"/>
              <a:gd name="T45" fmla="*/ 100 h 2000"/>
              <a:gd name="T46" fmla="*/ 3590 w 3861"/>
              <a:gd name="T47" fmla="*/ 212 h 2000"/>
              <a:gd name="T48" fmla="*/ 3593 w 3861"/>
              <a:gd name="T49" fmla="*/ 527 h 2000"/>
              <a:gd name="T50" fmla="*/ 3559 w 3861"/>
              <a:gd name="T51" fmla="*/ 848 h 2000"/>
              <a:gd name="T52" fmla="*/ 3510 w 3861"/>
              <a:gd name="T53" fmla="*/ 1137 h 2000"/>
              <a:gd name="T54" fmla="*/ 3392 w 3861"/>
              <a:gd name="T55" fmla="*/ 1682 h 2000"/>
              <a:gd name="T56" fmla="*/ 2136 w 3861"/>
              <a:gd name="T57" fmla="*/ 1724 h 2000"/>
              <a:gd name="T58" fmla="*/ 1301 w 3861"/>
              <a:gd name="T59" fmla="*/ 1728 h 2000"/>
              <a:gd name="T60" fmla="*/ 673 w 3861"/>
              <a:gd name="T61" fmla="*/ 1716 h 2000"/>
              <a:gd name="T62" fmla="*/ 139 w 3861"/>
              <a:gd name="T63" fmla="*/ 1708 h 2000"/>
              <a:gd name="T64" fmla="*/ 26 w 3861"/>
              <a:gd name="T65" fmla="*/ 1715 h 2000"/>
              <a:gd name="T66" fmla="*/ 14 w 3861"/>
              <a:gd name="T67" fmla="*/ 1730 h 2000"/>
              <a:gd name="T68" fmla="*/ 0 w 3861"/>
              <a:gd name="T69" fmla="*/ 1756 h 2000"/>
              <a:gd name="T70" fmla="*/ 11 w 3861"/>
              <a:gd name="T71" fmla="*/ 1774 h 2000"/>
              <a:gd name="T72" fmla="*/ 106 w 3861"/>
              <a:gd name="T73" fmla="*/ 1859 h 2000"/>
              <a:gd name="T74" fmla="*/ 125 w 3861"/>
              <a:gd name="T75" fmla="*/ 1879 h 2000"/>
              <a:gd name="T76" fmla="*/ 136 w 3861"/>
              <a:gd name="T77" fmla="*/ 1883 h 2000"/>
              <a:gd name="T78" fmla="*/ 140 w 3861"/>
              <a:gd name="T79" fmla="*/ 1884 h 2000"/>
              <a:gd name="T80" fmla="*/ 187 w 3861"/>
              <a:gd name="T81" fmla="*/ 1923 h 2000"/>
              <a:gd name="T82" fmla="*/ 233 w 3861"/>
              <a:gd name="T83" fmla="*/ 1965 h 2000"/>
              <a:gd name="T84" fmla="*/ 252 w 3861"/>
              <a:gd name="T85" fmla="*/ 1986 h 2000"/>
              <a:gd name="T86" fmla="*/ 388 w 3861"/>
              <a:gd name="T87" fmla="*/ 2000 h 2000"/>
              <a:gd name="T88" fmla="*/ 618 w 3861"/>
              <a:gd name="T89" fmla="*/ 1988 h 2000"/>
              <a:gd name="T90" fmla="*/ 1021 w 3861"/>
              <a:gd name="T91" fmla="*/ 1969 h 2000"/>
              <a:gd name="T92" fmla="*/ 1627 w 3861"/>
              <a:gd name="T93" fmla="*/ 1949 h 2000"/>
              <a:gd name="T94" fmla="*/ 2031 w 3861"/>
              <a:gd name="T95" fmla="*/ 1945 h 2000"/>
              <a:gd name="T96" fmla="*/ 3040 w 3861"/>
              <a:gd name="T97" fmla="*/ 1971 h 2000"/>
              <a:gd name="T98" fmla="*/ 3457 w 3861"/>
              <a:gd name="T99" fmla="*/ 1992 h 2000"/>
              <a:gd name="T100" fmla="*/ 3496 w 3861"/>
              <a:gd name="T101" fmla="*/ 1969 h 2000"/>
              <a:gd name="T102" fmla="*/ 3507 w 3861"/>
              <a:gd name="T103" fmla="*/ 1938 h 2000"/>
              <a:gd name="T104" fmla="*/ 3549 w 3861"/>
              <a:gd name="T105" fmla="*/ 1848 h 2000"/>
              <a:gd name="T106" fmla="*/ 3596 w 3861"/>
              <a:gd name="T107" fmla="*/ 1669 h 2000"/>
              <a:gd name="T108" fmla="*/ 3693 w 3861"/>
              <a:gd name="T109" fmla="*/ 1230 h 2000"/>
              <a:gd name="T110" fmla="*/ 3785 w 3861"/>
              <a:gd name="T111" fmla="*/ 798 h 2000"/>
              <a:gd name="T112" fmla="*/ 3855 w 3861"/>
              <a:gd name="T113" fmla="*/ 447 h 2000"/>
              <a:gd name="T114" fmla="*/ 3861 w 3861"/>
              <a:gd name="T115" fmla="*/ 325 h 2000"/>
              <a:gd name="T116" fmla="*/ 3821 w 3861"/>
              <a:gd name="T117" fmla="*/ 162 h 2000"/>
              <a:gd name="T118" fmla="*/ 3765 w 3861"/>
              <a:gd name="T119" fmla="*/ 83 h 2000"/>
              <a:gd name="T120" fmla="*/ 3707 w 3861"/>
              <a:gd name="T121" fmla="*/ 3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61" h="2000">
                <a:moveTo>
                  <a:pt x="3707" y="35"/>
                </a:moveTo>
                <a:lnTo>
                  <a:pt x="3692" y="26"/>
                </a:lnTo>
                <a:lnTo>
                  <a:pt x="3677" y="25"/>
                </a:lnTo>
                <a:lnTo>
                  <a:pt x="3667" y="17"/>
                </a:lnTo>
                <a:lnTo>
                  <a:pt x="3651" y="13"/>
                </a:lnTo>
                <a:lnTo>
                  <a:pt x="3545" y="4"/>
                </a:lnTo>
                <a:lnTo>
                  <a:pt x="3329" y="0"/>
                </a:lnTo>
                <a:lnTo>
                  <a:pt x="3003" y="10"/>
                </a:lnTo>
                <a:lnTo>
                  <a:pt x="2788" y="14"/>
                </a:lnTo>
                <a:lnTo>
                  <a:pt x="2357" y="18"/>
                </a:lnTo>
                <a:lnTo>
                  <a:pt x="1926" y="21"/>
                </a:lnTo>
                <a:lnTo>
                  <a:pt x="1495" y="23"/>
                </a:lnTo>
                <a:lnTo>
                  <a:pt x="631" y="35"/>
                </a:lnTo>
                <a:lnTo>
                  <a:pt x="200" y="47"/>
                </a:lnTo>
                <a:lnTo>
                  <a:pt x="191" y="48"/>
                </a:lnTo>
                <a:lnTo>
                  <a:pt x="178" y="60"/>
                </a:lnTo>
                <a:lnTo>
                  <a:pt x="176" y="67"/>
                </a:lnTo>
                <a:lnTo>
                  <a:pt x="170" y="72"/>
                </a:lnTo>
                <a:lnTo>
                  <a:pt x="161" y="87"/>
                </a:lnTo>
                <a:lnTo>
                  <a:pt x="158" y="97"/>
                </a:lnTo>
                <a:lnTo>
                  <a:pt x="115" y="492"/>
                </a:lnTo>
                <a:lnTo>
                  <a:pt x="79" y="889"/>
                </a:lnTo>
                <a:lnTo>
                  <a:pt x="60" y="1087"/>
                </a:lnTo>
                <a:lnTo>
                  <a:pt x="21" y="1484"/>
                </a:lnTo>
                <a:lnTo>
                  <a:pt x="9" y="1682"/>
                </a:lnTo>
                <a:lnTo>
                  <a:pt x="11" y="1694"/>
                </a:lnTo>
                <a:lnTo>
                  <a:pt x="25" y="1707"/>
                </a:lnTo>
                <a:lnTo>
                  <a:pt x="46" y="1711"/>
                </a:lnTo>
                <a:lnTo>
                  <a:pt x="62" y="1700"/>
                </a:lnTo>
                <a:lnTo>
                  <a:pt x="65" y="1690"/>
                </a:lnTo>
                <a:lnTo>
                  <a:pt x="93" y="1496"/>
                </a:lnTo>
                <a:lnTo>
                  <a:pt x="135" y="1106"/>
                </a:lnTo>
                <a:lnTo>
                  <a:pt x="156" y="911"/>
                </a:lnTo>
                <a:lnTo>
                  <a:pt x="201" y="505"/>
                </a:lnTo>
                <a:lnTo>
                  <a:pt x="239" y="100"/>
                </a:lnTo>
                <a:lnTo>
                  <a:pt x="661" y="105"/>
                </a:lnTo>
                <a:lnTo>
                  <a:pt x="1504" y="105"/>
                </a:lnTo>
                <a:lnTo>
                  <a:pt x="1926" y="102"/>
                </a:lnTo>
                <a:lnTo>
                  <a:pt x="2346" y="100"/>
                </a:lnTo>
                <a:lnTo>
                  <a:pt x="2767" y="97"/>
                </a:lnTo>
                <a:lnTo>
                  <a:pt x="2983" y="96"/>
                </a:lnTo>
                <a:lnTo>
                  <a:pt x="3198" y="95"/>
                </a:lnTo>
                <a:lnTo>
                  <a:pt x="3297" y="96"/>
                </a:lnTo>
                <a:lnTo>
                  <a:pt x="3498" y="97"/>
                </a:lnTo>
                <a:lnTo>
                  <a:pt x="3598" y="92"/>
                </a:lnTo>
                <a:lnTo>
                  <a:pt x="3594" y="100"/>
                </a:lnTo>
                <a:lnTo>
                  <a:pt x="3593" y="109"/>
                </a:lnTo>
                <a:lnTo>
                  <a:pt x="3590" y="212"/>
                </a:lnTo>
                <a:lnTo>
                  <a:pt x="3596" y="422"/>
                </a:lnTo>
                <a:lnTo>
                  <a:pt x="3593" y="527"/>
                </a:lnTo>
                <a:lnTo>
                  <a:pt x="3585" y="635"/>
                </a:lnTo>
                <a:lnTo>
                  <a:pt x="3559" y="848"/>
                </a:lnTo>
                <a:lnTo>
                  <a:pt x="3542" y="954"/>
                </a:lnTo>
                <a:lnTo>
                  <a:pt x="3510" y="1137"/>
                </a:lnTo>
                <a:lnTo>
                  <a:pt x="3430" y="1500"/>
                </a:lnTo>
                <a:lnTo>
                  <a:pt x="3392" y="1682"/>
                </a:lnTo>
                <a:lnTo>
                  <a:pt x="2973" y="1700"/>
                </a:lnTo>
                <a:lnTo>
                  <a:pt x="2136" y="1724"/>
                </a:lnTo>
                <a:lnTo>
                  <a:pt x="1718" y="1726"/>
                </a:lnTo>
                <a:lnTo>
                  <a:pt x="1301" y="1728"/>
                </a:lnTo>
                <a:lnTo>
                  <a:pt x="885" y="1721"/>
                </a:lnTo>
                <a:lnTo>
                  <a:pt x="673" y="1716"/>
                </a:lnTo>
                <a:lnTo>
                  <a:pt x="353" y="1707"/>
                </a:lnTo>
                <a:lnTo>
                  <a:pt x="139" y="1708"/>
                </a:lnTo>
                <a:lnTo>
                  <a:pt x="33" y="1713"/>
                </a:lnTo>
                <a:lnTo>
                  <a:pt x="26" y="1715"/>
                </a:lnTo>
                <a:lnTo>
                  <a:pt x="17" y="1724"/>
                </a:lnTo>
                <a:lnTo>
                  <a:pt x="14" y="1730"/>
                </a:lnTo>
                <a:lnTo>
                  <a:pt x="4" y="1738"/>
                </a:lnTo>
                <a:lnTo>
                  <a:pt x="0" y="1756"/>
                </a:lnTo>
                <a:lnTo>
                  <a:pt x="5" y="1769"/>
                </a:lnTo>
                <a:lnTo>
                  <a:pt x="11" y="1774"/>
                </a:lnTo>
                <a:lnTo>
                  <a:pt x="58" y="1817"/>
                </a:lnTo>
                <a:lnTo>
                  <a:pt x="106" y="1859"/>
                </a:lnTo>
                <a:lnTo>
                  <a:pt x="112" y="1866"/>
                </a:lnTo>
                <a:lnTo>
                  <a:pt x="125" y="1879"/>
                </a:lnTo>
                <a:lnTo>
                  <a:pt x="134" y="1882"/>
                </a:lnTo>
                <a:lnTo>
                  <a:pt x="136" y="1883"/>
                </a:lnTo>
                <a:lnTo>
                  <a:pt x="138" y="1883"/>
                </a:lnTo>
                <a:lnTo>
                  <a:pt x="140" y="1884"/>
                </a:lnTo>
                <a:lnTo>
                  <a:pt x="141" y="1887"/>
                </a:lnTo>
                <a:lnTo>
                  <a:pt x="187" y="1923"/>
                </a:lnTo>
                <a:lnTo>
                  <a:pt x="235" y="1956"/>
                </a:lnTo>
                <a:lnTo>
                  <a:pt x="233" y="1965"/>
                </a:lnTo>
                <a:lnTo>
                  <a:pt x="241" y="1982"/>
                </a:lnTo>
                <a:lnTo>
                  <a:pt x="252" y="1986"/>
                </a:lnTo>
                <a:lnTo>
                  <a:pt x="296" y="1995"/>
                </a:lnTo>
                <a:lnTo>
                  <a:pt x="388" y="2000"/>
                </a:lnTo>
                <a:lnTo>
                  <a:pt x="528" y="1993"/>
                </a:lnTo>
                <a:lnTo>
                  <a:pt x="618" y="1988"/>
                </a:lnTo>
                <a:lnTo>
                  <a:pt x="819" y="1979"/>
                </a:lnTo>
                <a:lnTo>
                  <a:pt x="1021" y="1969"/>
                </a:lnTo>
                <a:lnTo>
                  <a:pt x="1224" y="1961"/>
                </a:lnTo>
                <a:lnTo>
                  <a:pt x="1627" y="1949"/>
                </a:lnTo>
                <a:lnTo>
                  <a:pt x="1829" y="1947"/>
                </a:lnTo>
                <a:lnTo>
                  <a:pt x="2031" y="1945"/>
                </a:lnTo>
                <a:lnTo>
                  <a:pt x="2434" y="1951"/>
                </a:lnTo>
                <a:lnTo>
                  <a:pt x="3040" y="1971"/>
                </a:lnTo>
                <a:lnTo>
                  <a:pt x="3443" y="1992"/>
                </a:lnTo>
                <a:lnTo>
                  <a:pt x="3457" y="1992"/>
                </a:lnTo>
                <a:lnTo>
                  <a:pt x="3480" y="1983"/>
                </a:lnTo>
                <a:lnTo>
                  <a:pt x="3496" y="1969"/>
                </a:lnTo>
                <a:lnTo>
                  <a:pt x="3505" y="1949"/>
                </a:lnTo>
                <a:lnTo>
                  <a:pt x="3507" y="1938"/>
                </a:lnTo>
                <a:lnTo>
                  <a:pt x="3526" y="1910"/>
                </a:lnTo>
                <a:lnTo>
                  <a:pt x="3549" y="1848"/>
                </a:lnTo>
                <a:lnTo>
                  <a:pt x="3558" y="1814"/>
                </a:lnTo>
                <a:lnTo>
                  <a:pt x="3596" y="1669"/>
                </a:lnTo>
                <a:lnTo>
                  <a:pt x="3629" y="1523"/>
                </a:lnTo>
                <a:lnTo>
                  <a:pt x="3693" y="1230"/>
                </a:lnTo>
                <a:lnTo>
                  <a:pt x="3754" y="936"/>
                </a:lnTo>
                <a:lnTo>
                  <a:pt x="3785" y="798"/>
                </a:lnTo>
                <a:lnTo>
                  <a:pt x="3833" y="587"/>
                </a:lnTo>
                <a:lnTo>
                  <a:pt x="3855" y="447"/>
                </a:lnTo>
                <a:lnTo>
                  <a:pt x="3860" y="377"/>
                </a:lnTo>
                <a:lnTo>
                  <a:pt x="3861" y="325"/>
                </a:lnTo>
                <a:lnTo>
                  <a:pt x="3847" y="228"/>
                </a:lnTo>
                <a:lnTo>
                  <a:pt x="3821" y="162"/>
                </a:lnTo>
                <a:lnTo>
                  <a:pt x="3797" y="120"/>
                </a:lnTo>
                <a:lnTo>
                  <a:pt x="3765" y="83"/>
                </a:lnTo>
                <a:lnTo>
                  <a:pt x="3728" y="49"/>
                </a:lnTo>
                <a:lnTo>
                  <a:pt x="3707" y="35"/>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3" grpId="0" animBg="1"/>
      <p:bldP spid="45" grpId="0" animBg="1"/>
      <p:bldP spid="46" grpId="0" animBg="1"/>
      <p:bldP spid="50" grpId="0" animBg="1"/>
      <p:bldP spid="53" grpId="0" animBg="1"/>
      <p:bldP spid="54" grpId="0" animBg="1"/>
      <p:bldP spid="67" grpId="0"/>
      <p:bldP spid="69" grpId="0"/>
      <p:bldP spid="70" grpId="0"/>
      <p:bldP spid="71" grpId="0"/>
      <p:bldP spid="75" grpId="0"/>
      <p:bldP spid="78" grpId="0" animBg="1"/>
      <p:bldP spid="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ángulo 62">
            <a:extLst>
              <a:ext uri="{FF2B5EF4-FFF2-40B4-BE49-F238E27FC236}">
                <a16:creationId xmlns:a16="http://schemas.microsoft.com/office/drawing/2014/main" id="{E4EA005C-1CC4-054F-829B-946231F78F91}"/>
              </a:ext>
            </a:extLst>
          </p:cNvPr>
          <p:cNvSpPr/>
          <p:nvPr/>
        </p:nvSpPr>
        <p:spPr>
          <a:xfrm>
            <a:off x="0" y="135256"/>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2038970862"/>
              </p:ext>
            </p:extLst>
          </p:nvPr>
        </p:nvGraphicFramePr>
        <p:xfrm>
          <a:off x="1501589" y="1160929"/>
          <a:ext cx="10443882"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1">
            <a:extLst>
              <a:ext uri="{FF2B5EF4-FFF2-40B4-BE49-F238E27FC236}">
                <a16:creationId xmlns:a16="http://schemas.microsoft.com/office/drawing/2014/main" id="{AA512BF7-B36A-41A0-B570-684B3C2B0AD4}"/>
              </a:ext>
            </a:extLst>
          </p:cNvPr>
          <p:cNvSpPr/>
          <p:nvPr/>
        </p:nvSpPr>
        <p:spPr>
          <a:xfrm>
            <a:off x="204965" y="172287"/>
            <a:ext cx="599412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15. RECOMENDACIONES</a:t>
            </a:r>
            <a:endParaRPr lang="es-EC" sz="2400" kern="0" dirty="0">
              <a:solidFill>
                <a:schemeClr val="bg1"/>
              </a:solidFill>
              <a:latin typeface="Impact" panose="020B0806030902050204" pitchFamily="34" charset="0"/>
            </a:endParaRPr>
          </a:p>
        </p:txBody>
      </p:sp>
    </p:spTree>
    <p:extLst>
      <p:ext uri="{BB962C8B-B14F-4D97-AF65-F5344CB8AC3E}">
        <p14:creationId xmlns:p14="http://schemas.microsoft.com/office/powerpoint/2010/main" val="12656870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81338B4-BDD7-468A-9972-5E946EEBA2A1}"/>
              </a:ext>
            </a:extLst>
          </p:cNvPr>
          <p:cNvSpPr/>
          <p:nvPr/>
        </p:nvSpPr>
        <p:spPr>
          <a:xfrm>
            <a:off x="7664822" y="4527178"/>
            <a:ext cx="3584178" cy="1286435"/>
          </a:xfrm>
          <a:prstGeom prst="roundRect">
            <a:avLst>
              <a:gd name="adj" fmla="val 36595"/>
            </a:avLst>
          </a:prstGeom>
          <a:solidFill>
            <a:schemeClr val="accent3">
              <a:lumMod val="60000"/>
              <a:lumOff val="40000"/>
            </a:schemeClr>
          </a:solidFill>
          <a:ln w="28575" cap="flat" cmpd="sng" algn="ctr">
            <a:solidFill>
              <a:schemeClr val="bg1"/>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s-ES_tradnl" sz="3200" dirty="0">
                <a:solidFill>
                  <a:schemeClr val="bg1"/>
                </a:solidFill>
                <a:latin typeface="Impact" panose="020B0806030902050204" pitchFamily="34" charset="0"/>
              </a:rPr>
              <a:t>GRACIAS POR SU ATENCIÓN</a:t>
            </a:r>
            <a:endParaRPr lang="es-EC" sz="3200" dirty="0">
              <a:solidFill>
                <a:schemeClr val="bg1"/>
              </a:solidFill>
              <a:latin typeface="Impact" panose="020B0806030902050204" pitchFamily="34" charset="0"/>
            </a:endParaRPr>
          </a:p>
        </p:txBody>
      </p:sp>
      <p:pic>
        <p:nvPicPr>
          <p:cNvPr id="4098" name="Picture 2" descr="Ver las imágenes de origen">
            <a:extLst>
              <a:ext uri="{FF2B5EF4-FFF2-40B4-BE49-F238E27FC236}">
                <a16:creationId xmlns:a16="http://schemas.microsoft.com/office/drawing/2014/main" id="{977898D0-6B39-4D99-8633-8C5116EAB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494" y="1425388"/>
            <a:ext cx="5243357" cy="2949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EF750CF7-4897-4E49-9828-0BE20FAF8F6B}"/>
              </a:ext>
            </a:extLst>
          </p:cNvPr>
          <p:cNvSpPr/>
          <p:nvPr/>
        </p:nvSpPr>
        <p:spPr>
          <a:xfrm>
            <a:off x="1932807" y="942931"/>
            <a:ext cx="4112071" cy="886228"/>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s-ES_tradnl" spc="-1" dirty="0">
                <a:solidFill>
                  <a:schemeClr val="tx1"/>
                </a:solidFill>
                <a:latin typeface="Arial"/>
                <a:ea typeface="Calibri"/>
              </a:rPr>
              <a:t>¿</a:t>
            </a:r>
            <a:r>
              <a:rPr lang="es-EC" spc="-1" dirty="0">
                <a:solidFill>
                  <a:srgbClr val="F2F2F2"/>
                </a:solidFill>
                <a:latin typeface="Arial"/>
                <a:ea typeface="Calibri"/>
              </a:rPr>
              <a:t> </a:t>
            </a:r>
            <a:r>
              <a:rPr lang="es-EC" spc="-1" dirty="0">
                <a:solidFill>
                  <a:schemeClr val="tx1"/>
                </a:solidFill>
                <a:latin typeface="Arial"/>
                <a:ea typeface="Calibri"/>
              </a:rPr>
              <a:t>Es adecuada la Gestión Financiera de la entidades operativas desconcentradas </a:t>
            </a:r>
            <a:endParaRPr lang="es-ES" b="1" dirty="0">
              <a:solidFill>
                <a:schemeClr val="tx1"/>
              </a:solidFill>
            </a:endParaRPr>
          </a:p>
        </p:txBody>
      </p:sp>
      <p:sp>
        <p:nvSpPr>
          <p:cNvPr id="9" name="Rectángulo 8">
            <a:extLst>
              <a:ext uri="{FF2B5EF4-FFF2-40B4-BE49-F238E27FC236}">
                <a16:creationId xmlns:a16="http://schemas.microsoft.com/office/drawing/2014/main" id="{65F75D73-25CB-49EF-A284-C54BBF14BAFE}"/>
              </a:ext>
            </a:extLst>
          </p:cNvPr>
          <p:cNvSpPr/>
          <p:nvPr/>
        </p:nvSpPr>
        <p:spPr>
          <a:xfrm>
            <a:off x="5373163" y="1806001"/>
            <a:ext cx="2095449" cy="861397"/>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s-EC" spc="-1" dirty="0">
                <a:solidFill>
                  <a:schemeClr val="tx1"/>
                </a:solidFill>
                <a:latin typeface="Arial"/>
                <a:ea typeface="Calibri"/>
              </a:rPr>
              <a:t>en las unidades de la Fuerza Terrestre</a:t>
            </a:r>
            <a:endParaRPr lang="es-ES" b="1" dirty="0">
              <a:solidFill>
                <a:schemeClr val="tx1"/>
              </a:solidFill>
            </a:endParaRPr>
          </a:p>
        </p:txBody>
      </p:sp>
      <p:sp>
        <p:nvSpPr>
          <p:cNvPr id="10" name="Rectángulo 9">
            <a:extLst>
              <a:ext uri="{FF2B5EF4-FFF2-40B4-BE49-F238E27FC236}">
                <a16:creationId xmlns:a16="http://schemas.microsoft.com/office/drawing/2014/main" id="{BBCE49E7-4CD7-493C-A0B7-9F28ED10FE75}"/>
              </a:ext>
            </a:extLst>
          </p:cNvPr>
          <p:cNvSpPr/>
          <p:nvPr/>
        </p:nvSpPr>
        <p:spPr>
          <a:xfrm>
            <a:off x="7815360" y="1472486"/>
            <a:ext cx="2510039" cy="1037787"/>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s-EC" spc="-1" dirty="0">
                <a:solidFill>
                  <a:schemeClr val="tx1"/>
                </a:solidFill>
                <a:latin typeface="Arial"/>
                <a:ea typeface="Calibri"/>
              </a:rPr>
              <a:t>enmarcada en la normativa financiera vigente</a:t>
            </a:r>
            <a:r>
              <a:rPr lang="es-ES" spc="-1" dirty="0">
                <a:solidFill>
                  <a:schemeClr val="tx1"/>
                </a:solidFill>
                <a:latin typeface="Arial"/>
                <a:ea typeface="Calibri"/>
              </a:rPr>
              <a:t>?</a:t>
            </a:r>
            <a:endParaRPr lang="es-ES" b="1" dirty="0">
              <a:solidFill>
                <a:schemeClr val="tx1"/>
              </a:solidFill>
            </a:endParaRPr>
          </a:p>
        </p:txBody>
      </p:sp>
      <p:sp>
        <p:nvSpPr>
          <p:cNvPr id="18" name="Rectángulo: esquinas redondeadas 1">
            <a:extLst>
              <a:ext uri="{FF2B5EF4-FFF2-40B4-BE49-F238E27FC236}">
                <a16:creationId xmlns:a16="http://schemas.microsoft.com/office/drawing/2014/main" id="{13C30B04-CC87-4D7A-A8CA-D43722E30195}"/>
              </a:ext>
            </a:extLst>
          </p:cNvPr>
          <p:cNvSpPr/>
          <p:nvPr/>
        </p:nvSpPr>
        <p:spPr>
          <a:xfrm>
            <a:off x="204965" y="318764"/>
            <a:ext cx="480899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2. FORMULACIÓN DEL PROBLEMA</a:t>
            </a:r>
            <a:endParaRPr lang="es-EC" sz="2400" kern="0" dirty="0">
              <a:solidFill>
                <a:schemeClr val="bg1"/>
              </a:solidFill>
              <a:latin typeface="Impact" panose="020B0806030902050204" pitchFamily="34" charset="0"/>
            </a:endParaRPr>
          </a:p>
        </p:txBody>
      </p:sp>
      <p:pic>
        <p:nvPicPr>
          <p:cNvPr id="2052" name="Picture 4" descr="Ver detalle de imagen relacionada">
            <a:extLst>
              <a:ext uri="{FF2B5EF4-FFF2-40B4-BE49-F238E27FC236}">
                <a16:creationId xmlns:a16="http://schemas.microsoft.com/office/drawing/2014/main" id="{418A1DA2-F404-467B-882D-B9DA4EE98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845" y="3139480"/>
            <a:ext cx="1553603" cy="1553603"/>
          </a:xfrm>
          <a:prstGeom prst="rect">
            <a:avLst/>
          </a:prstGeom>
          <a:noFill/>
          <a:extLst>
            <a:ext uri="{909E8E84-426E-40DD-AFC4-6F175D3DCCD1}">
              <a14:hiddenFill xmlns:a14="http://schemas.microsoft.com/office/drawing/2010/main">
                <a:solidFill>
                  <a:srgbClr val="FFFFFF"/>
                </a:solidFill>
              </a14:hiddenFill>
            </a:ext>
          </a:extLst>
        </p:spPr>
      </p:pic>
      <p:pic>
        <p:nvPicPr>
          <p:cNvPr id="6" name="108 Imagen">
            <a:extLst>
              <a:ext uri="{FF2B5EF4-FFF2-40B4-BE49-F238E27FC236}">
                <a16:creationId xmlns:a16="http://schemas.microsoft.com/office/drawing/2014/main" id="{84B5B39F-7AF7-400F-8FB7-BC00C2C2B616}"/>
              </a:ext>
            </a:extLst>
          </p:cNvPr>
          <p:cNvPicPr>
            <a:picLocks noChangeAspect="1"/>
          </p:cNvPicPr>
          <p:nvPr/>
        </p:nvPicPr>
        <p:blipFill>
          <a:blip r:embed="rId3" cstate="print">
            <a:duotone>
              <a:srgbClr val="9BBB59">
                <a:shade val="45000"/>
                <a:satMod val="135000"/>
              </a:srgbClr>
              <a:prstClr val="white"/>
            </a:duotone>
            <a:extLst>
              <a:ext uri="{28A0092B-C50C-407E-A947-70E740481C1C}">
                <a14:useLocalDpi xmlns:a14="http://schemas.microsoft.com/office/drawing/2010/main" val="0"/>
              </a:ext>
            </a:extLst>
          </a:blip>
          <a:stretch>
            <a:fillRect/>
          </a:stretch>
        </p:blipFill>
        <p:spPr>
          <a:xfrm>
            <a:off x="5108215" y="2673421"/>
            <a:ext cx="2485723" cy="2485719"/>
          </a:xfrm>
          <a:prstGeom prst="rect">
            <a:avLst/>
          </a:prstGeom>
          <a:effectLst>
            <a:glow rad="63500">
              <a:sysClr val="window" lastClr="FFFFFF">
                <a:alpha val="40000"/>
              </a:sysClr>
            </a:glow>
          </a:effectLst>
        </p:spPr>
      </p:pic>
      <p:pic>
        <p:nvPicPr>
          <p:cNvPr id="2056" name="Picture 8" descr="Ver detalle de imagen relacionada">
            <a:extLst>
              <a:ext uri="{FF2B5EF4-FFF2-40B4-BE49-F238E27FC236}">
                <a16:creationId xmlns:a16="http://schemas.microsoft.com/office/drawing/2014/main" id="{FAF3F303-B003-4F34-98CA-5E8728690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488" y="2995637"/>
            <a:ext cx="2095449" cy="2095449"/>
          </a:xfrm>
          <a:prstGeom prst="rect">
            <a:avLst/>
          </a:prstGeom>
          <a:noFill/>
          <a:extLst>
            <a:ext uri="{909E8E84-426E-40DD-AFC4-6F175D3DCCD1}">
              <a14:hiddenFill xmlns:a14="http://schemas.microsoft.com/office/drawing/2010/main">
                <a:solidFill>
                  <a:srgbClr val="FFFFFF"/>
                </a:solidFill>
              </a14:hiddenFill>
            </a:ext>
          </a:extLst>
        </p:spPr>
      </p:pic>
      <p:pic>
        <p:nvPicPr>
          <p:cNvPr id="4" name="108 Imagen">
            <a:extLst>
              <a:ext uri="{FF2B5EF4-FFF2-40B4-BE49-F238E27FC236}">
                <a16:creationId xmlns:a16="http://schemas.microsoft.com/office/drawing/2014/main" id="{0C5ED8D3-9BF7-42EC-B367-C6ECEC47FE9B}"/>
              </a:ext>
            </a:extLst>
          </p:cNvPr>
          <p:cNvPicPr>
            <a:picLocks noChangeAspect="1"/>
          </p:cNvPicPr>
          <p:nvPr/>
        </p:nvPicPr>
        <p:blipFill>
          <a:blip r:embed="rId3" cstate="print">
            <a:duotone>
              <a:srgbClr val="9BBB59">
                <a:shade val="45000"/>
                <a:satMod val="135000"/>
              </a:srgbClr>
              <a:prstClr val="white"/>
            </a:duotone>
            <a:extLst>
              <a:ext uri="{28A0092B-C50C-407E-A947-70E740481C1C}">
                <a14:useLocalDpi xmlns:a14="http://schemas.microsoft.com/office/drawing/2010/main" val="0"/>
              </a:ext>
            </a:extLst>
          </a:blip>
          <a:stretch>
            <a:fillRect/>
          </a:stretch>
        </p:blipFill>
        <p:spPr>
          <a:xfrm>
            <a:off x="7373027" y="2567178"/>
            <a:ext cx="2952372" cy="2952368"/>
          </a:xfrm>
          <a:prstGeom prst="rect">
            <a:avLst/>
          </a:prstGeom>
          <a:effectLst>
            <a:glow rad="63500">
              <a:sysClr val="window" lastClr="FFFFFF">
                <a:alpha val="40000"/>
              </a:sysClr>
            </a:glow>
          </a:effectLst>
        </p:spPr>
      </p:pic>
      <p:pic>
        <p:nvPicPr>
          <p:cNvPr id="2058" name="Picture 10" descr="Ver las imágenes de origen">
            <a:extLst>
              <a:ext uri="{FF2B5EF4-FFF2-40B4-BE49-F238E27FC236}">
                <a16:creationId xmlns:a16="http://schemas.microsoft.com/office/drawing/2014/main" id="{230AB88A-0D56-471A-AF82-3BAAE7ED9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801" y="2343151"/>
            <a:ext cx="1804782" cy="1700211"/>
          </a:xfrm>
          <a:prstGeom prst="rect">
            <a:avLst/>
          </a:prstGeom>
          <a:noFill/>
          <a:extLst>
            <a:ext uri="{909E8E84-426E-40DD-AFC4-6F175D3DCCD1}">
              <a14:hiddenFill xmlns:a14="http://schemas.microsoft.com/office/drawing/2010/main">
                <a:solidFill>
                  <a:srgbClr val="FFFFFF"/>
                </a:solidFill>
              </a14:hiddenFill>
            </a:ext>
          </a:extLst>
        </p:spPr>
      </p:pic>
      <p:pic>
        <p:nvPicPr>
          <p:cNvPr id="3" name="102 Imagen">
            <a:extLst>
              <a:ext uri="{FF2B5EF4-FFF2-40B4-BE49-F238E27FC236}">
                <a16:creationId xmlns:a16="http://schemas.microsoft.com/office/drawing/2014/main" id="{DD884D03-0A15-4067-BB68-B10C41748DB9}"/>
              </a:ext>
            </a:extLst>
          </p:cNvPr>
          <p:cNvPicPr>
            <a:picLocks noChangeAspect="1"/>
          </p:cNvPicPr>
          <p:nvPr/>
        </p:nvPicPr>
        <p:blipFill>
          <a:blip r:embed="rId6"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rot="436836">
            <a:off x="2476485" y="1717071"/>
            <a:ext cx="2932968" cy="2952368"/>
          </a:xfrm>
          <a:prstGeom prst="rect">
            <a:avLst/>
          </a:prstGeom>
          <a:effectLst>
            <a:glow rad="63500">
              <a:sysClr val="window" lastClr="FFFFFF">
                <a:alpha val="40000"/>
              </a:sysClr>
            </a:glo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632C6E2A-6D58-8E4E-B738-2ADC5D1F9C07}"/>
              </a:ext>
            </a:extLst>
          </p:cNvPr>
          <p:cNvSpPr txBox="1"/>
          <p:nvPr/>
        </p:nvSpPr>
        <p:spPr>
          <a:xfrm>
            <a:off x="4029192" y="1309551"/>
            <a:ext cx="3667981" cy="461665"/>
          </a:xfrm>
          <a:prstGeom prst="rect">
            <a:avLst/>
          </a:prstGeom>
          <a:noFill/>
        </p:spPr>
        <p:txBody>
          <a:bodyPr wrap="square" rtlCol="0">
            <a:spAutoFit/>
          </a:bodyPr>
          <a:lstStyle/>
          <a:p>
            <a:pPr algn="ctr"/>
            <a:r>
              <a:rPr lang="es-EC" sz="2400" b="1" dirty="0">
                <a:cs typeface="Arial" panose="020B0604020202020204" pitchFamily="34" charset="0"/>
              </a:rPr>
              <a:t>¿Qué Investigar?</a:t>
            </a:r>
            <a:endParaRPr lang="es-EC" sz="2400" dirty="0">
              <a:cs typeface="Arial" panose="020B0604020202020204" pitchFamily="34" charset="0"/>
            </a:endParaRPr>
          </a:p>
        </p:txBody>
      </p:sp>
      <p:sp>
        <p:nvSpPr>
          <p:cNvPr id="24" name="CuadroTexto 23">
            <a:extLst>
              <a:ext uri="{FF2B5EF4-FFF2-40B4-BE49-F238E27FC236}">
                <a16:creationId xmlns:a16="http://schemas.microsoft.com/office/drawing/2014/main" id="{20BB1040-BEF0-5A41-B521-A53CA941C1E0}"/>
              </a:ext>
            </a:extLst>
          </p:cNvPr>
          <p:cNvSpPr txBox="1"/>
          <p:nvPr/>
        </p:nvSpPr>
        <p:spPr>
          <a:xfrm>
            <a:off x="1278361" y="1942236"/>
            <a:ext cx="10270702" cy="1846659"/>
          </a:xfrm>
          <a:prstGeom prst="rect">
            <a:avLst/>
          </a:prstGeom>
          <a:noFill/>
        </p:spPr>
        <p:txBody>
          <a:bodyPr wrap="square" rtlCol="0">
            <a:spAutoFit/>
          </a:bodyPr>
          <a:lstStyle/>
          <a:p>
            <a:pPr marL="285750" lvl="0" indent="-285750">
              <a:buFont typeface="Arial" panose="020B0604020202020204" pitchFamily="34" charset="0"/>
              <a:buChar char="•"/>
            </a:pPr>
            <a:r>
              <a:rPr lang="es-EC" dirty="0"/>
              <a:t>¿Es optimo disponer de </a:t>
            </a:r>
            <a:r>
              <a:rPr lang="es-ES" dirty="0"/>
              <a:t>44 EOD a nivel Fuerza Terrestre, para un adecuado manejo de la Gestión Financiera</a:t>
            </a:r>
            <a:r>
              <a:rPr lang="es-EC" dirty="0"/>
              <a:t>? </a:t>
            </a:r>
            <a:endParaRPr lang="es-US" dirty="0"/>
          </a:p>
          <a:p>
            <a:pPr algn="just"/>
            <a:endParaRPr lang="es-EC" dirty="0"/>
          </a:p>
          <a:p>
            <a:pPr marL="285750" indent="-285750" algn="just">
              <a:buFont typeface="Arial" panose="020B0604020202020204" pitchFamily="34" charset="0"/>
              <a:buChar char="•"/>
            </a:pPr>
            <a:r>
              <a:rPr lang="es-EC" dirty="0"/>
              <a:t>¿Cuál sería la repercusión del cierre de ciertas EOD?, en relación a los servidores públicos?</a:t>
            </a:r>
            <a:endParaRPr lang="es-US" dirty="0"/>
          </a:p>
          <a:p>
            <a:pPr algn="just"/>
            <a:endParaRPr lang="es-EC" dirty="0"/>
          </a:p>
          <a:p>
            <a:pPr marL="285750" indent="-285750" algn="just">
              <a:buFont typeface="Arial" panose="020B0604020202020204" pitchFamily="34" charset="0"/>
              <a:buChar char="•"/>
            </a:pPr>
            <a:r>
              <a:rPr lang="es-EC" dirty="0"/>
              <a:t>¿Es adecuada la cantidad de EOD para el desarrollo de la Gestión Financiera a nivel Fuerza Terrestre?</a:t>
            </a:r>
            <a:endParaRPr lang="es-US" dirty="0"/>
          </a:p>
          <a:p>
            <a:pPr algn="just"/>
            <a:endParaRPr lang="es-EC" sz="600" dirty="0">
              <a:cs typeface="Arial" panose="020B0604020202020204" pitchFamily="34" charset="0"/>
            </a:endParaRPr>
          </a:p>
        </p:txBody>
      </p:sp>
      <p:sp>
        <p:nvSpPr>
          <p:cNvPr id="25" name="CuadroTexto 24">
            <a:extLst>
              <a:ext uri="{FF2B5EF4-FFF2-40B4-BE49-F238E27FC236}">
                <a16:creationId xmlns:a16="http://schemas.microsoft.com/office/drawing/2014/main" id="{20BB1040-BEF0-5A41-B521-A53CA941C1E0}"/>
              </a:ext>
            </a:extLst>
          </p:cNvPr>
          <p:cNvSpPr txBox="1"/>
          <p:nvPr/>
        </p:nvSpPr>
        <p:spPr>
          <a:xfrm>
            <a:off x="1163320" y="4834791"/>
            <a:ext cx="10385743" cy="1077218"/>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a:cs typeface="Arial" panose="020B0604020202020204" pitchFamily="34" charset="0"/>
              </a:rPr>
              <a:t>Porque es importante conocer si el manejo de la Gestión Financiera en la Fuerza Terrestre es el adecuado.</a:t>
            </a:r>
          </a:p>
          <a:p>
            <a:pPr marL="285750" indent="-285750" algn="just">
              <a:buFont typeface="Arial" panose="020B0604020202020204" pitchFamily="34" charset="0"/>
              <a:buChar char="•"/>
            </a:pPr>
            <a:endParaRPr lang="es-EC" sz="1600" dirty="0">
              <a:cs typeface="Arial" panose="020B0604020202020204" pitchFamily="34" charset="0"/>
            </a:endParaRPr>
          </a:p>
          <a:p>
            <a:pPr marL="285750" indent="-285750" algn="just">
              <a:buFont typeface="Arial" panose="020B0604020202020204" pitchFamily="34" charset="0"/>
              <a:buChar char="•"/>
            </a:pPr>
            <a:r>
              <a:rPr lang="es-EC" sz="1600" dirty="0">
                <a:cs typeface="Arial" panose="020B0604020202020204" pitchFamily="34" charset="0"/>
              </a:rPr>
              <a:t>Porque la Fuerza Terrestre es una institución que maneja recursos del Estado, y por ende estos deben ser gestionados en forma adecuada, alineada a los objetivos institucionales.</a:t>
            </a:r>
          </a:p>
        </p:txBody>
      </p:sp>
      <p:sp>
        <p:nvSpPr>
          <p:cNvPr id="28" name="CuadroTexto 27">
            <a:extLst>
              <a:ext uri="{FF2B5EF4-FFF2-40B4-BE49-F238E27FC236}">
                <a16:creationId xmlns:a16="http://schemas.microsoft.com/office/drawing/2014/main" id="{C8A914A4-E8CC-9A4B-BD37-7ADA62E6A6AE}"/>
              </a:ext>
            </a:extLst>
          </p:cNvPr>
          <p:cNvSpPr txBox="1"/>
          <p:nvPr/>
        </p:nvSpPr>
        <p:spPr>
          <a:xfrm>
            <a:off x="4095575" y="4183321"/>
            <a:ext cx="3681653" cy="461665"/>
          </a:xfrm>
          <a:prstGeom prst="rect">
            <a:avLst/>
          </a:prstGeom>
          <a:noFill/>
        </p:spPr>
        <p:txBody>
          <a:bodyPr wrap="square" rtlCol="0">
            <a:spAutoFit/>
          </a:bodyPr>
          <a:lstStyle/>
          <a:p>
            <a:pPr algn="ctr"/>
            <a:r>
              <a:rPr lang="es-EC" sz="2400" b="1" dirty="0">
                <a:cs typeface="Arial" panose="020B0604020202020204" pitchFamily="34" charset="0"/>
              </a:rPr>
              <a:t>¿Por qué Investigar?</a:t>
            </a:r>
            <a:endParaRPr lang="es-EC" sz="2400" dirty="0">
              <a:cs typeface="Arial" panose="020B0604020202020204" pitchFamily="34" charset="0"/>
            </a:endParaRPr>
          </a:p>
        </p:txBody>
      </p:sp>
      <p:sp>
        <p:nvSpPr>
          <p:cNvPr id="13" name="Rectángulo: esquinas redondeadas 1">
            <a:extLst>
              <a:ext uri="{FF2B5EF4-FFF2-40B4-BE49-F238E27FC236}">
                <a16:creationId xmlns:a16="http://schemas.microsoft.com/office/drawing/2014/main" id="{1867907C-038A-49DB-A12C-AC195AB738A2}"/>
              </a:ext>
            </a:extLst>
          </p:cNvPr>
          <p:cNvSpPr/>
          <p:nvPr/>
        </p:nvSpPr>
        <p:spPr>
          <a:xfrm>
            <a:off x="204965" y="318764"/>
            <a:ext cx="480899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2. FORMULACIÓN DEL PROBLEMA</a:t>
            </a:r>
            <a:endParaRPr lang="es-EC" sz="2400" kern="0" dirty="0">
              <a:solidFill>
                <a:schemeClr val="bg1"/>
              </a:solidFill>
              <a:latin typeface="Impact" panose="020B0806030902050204" pitchFamily="34" charset="0"/>
            </a:endParaRPr>
          </a:p>
        </p:txBody>
      </p:sp>
    </p:spTree>
    <p:extLst>
      <p:ext uri="{BB962C8B-B14F-4D97-AF65-F5344CB8AC3E}">
        <p14:creationId xmlns:p14="http://schemas.microsoft.com/office/powerpoint/2010/main" val="4105976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C4843F7A-C79D-EA4A-B4C1-248486896476}"/>
              </a:ext>
            </a:extLst>
          </p:cNvPr>
          <p:cNvSpPr txBox="1"/>
          <p:nvPr/>
        </p:nvSpPr>
        <p:spPr>
          <a:xfrm>
            <a:off x="2264510" y="1478180"/>
            <a:ext cx="1771832" cy="461665"/>
          </a:xfrm>
          <a:prstGeom prst="rect">
            <a:avLst/>
          </a:prstGeom>
          <a:noFill/>
        </p:spPr>
        <p:txBody>
          <a:bodyPr wrap="none" rtlCol="0">
            <a:spAutoFit/>
          </a:bodyPr>
          <a:lstStyle/>
          <a:p>
            <a:pPr algn="ctr"/>
            <a:r>
              <a:rPr lang="es-EC" sz="2400" b="1" dirty="0">
                <a:cs typeface="Arial" panose="020B0604020202020204" pitchFamily="34" charset="0"/>
              </a:rPr>
              <a:t>FINANCIERO</a:t>
            </a:r>
            <a:endParaRPr lang="es-EC" sz="2400" dirty="0">
              <a:cs typeface="Arial" panose="020B0604020202020204" pitchFamily="34" charset="0"/>
            </a:endParaRPr>
          </a:p>
        </p:txBody>
      </p:sp>
      <p:sp>
        <p:nvSpPr>
          <p:cNvPr id="13" name="CuadroTexto 12">
            <a:extLst>
              <a:ext uri="{FF2B5EF4-FFF2-40B4-BE49-F238E27FC236}">
                <a16:creationId xmlns:a16="http://schemas.microsoft.com/office/drawing/2014/main" id="{571E8616-9D6E-C446-8BCA-8748983F5E03}"/>
              </a:ext>
            </a:extLst>
          </p:cNvPr>
          <p:cNvSpPr txBox="1"/>
          <p:nvPr/>
        </p:nvSpPr>
        <p:spPr>
          <a:xfrm>
            <a:off x="1903275" y="2184171"/>
            <a:ext cx="2574543" cy="923330"/>
          </a:xfrm>
          <a:prstGeom prst="rect">
            <a:avLst/>
          </a:prstGeom>
          <a:noFill/>
        </p:spPr>
        <p:txBody>
          <a:bodyPr wrap="square" rtlCol="0">
            <a:spAutoFit/>
          </a:bodyPr>
          <a:lstStyle/>
          <a:p>
            <a:pPr algn="ctr"/>
            <a:r>
              <a:rPr lang="es-ES" dirty="0"/>
              <a:t>Reducción en las asignaciones de recursos a la unidades de la F.T</a:t>
            </a:r>
            <a:endParaRPr lang="es-EC" dirty="0">
              <a:cs typeface="Arial" panose="020B0604020202020204" pitchFamily="34" charset="0"/>
            </a:endParaRPr>
          </a:p>
        </p:txBody>
      </p:sp>
      <p:sp>
        <p:nvSpPr>
          <p:cNvPr id="20" name="CuadroTexto 19">
            <a:extLst>
              <a:ext uri="{FF2B5EF4-FFF2-40B4-BE49-F238E27FC236}">
                <a16:creationId xmlns:a16="http://schemas.microsoft.com/office/drawing/2014/main" id="{C4843F7A-C79D-EA4A-B4C1-248486896476}"/>
              </a:ext>
            </a:extLst>
          </p:cNvPr>
          <p:cNvSpPr txBox="1"/>
          <p:nvPr/>
        </p:nvSpPr>
        <p:spPr>
          <a:xfrm>
            <a:off x="5726772" y="2355871"/>
            <a:ext cx="2113321" cy="707886"/>
          </a:xfrm>
          <a:prstGeom prst="rect">
            <a:avLst/>
          </a:prstGeom>
          <a:noFill/>
        </p:spPr>
        <p:txBody>
          <a:bodyPr wrap="square" rtlCol="0">
            <a:spAutoFit/>
          </a:bodyPr>
          <a:lstStyle/>
          <a:p>
            <a:pPr algn="ctr"/>
            <a:r>
              <a:rPr lang="es-EC" sz="2000" b="1" dirty="0">
                <a:cs typeface="Arial" panose="020B0604020202020204" pitchFamily="34" charset="0"/>
              </a:rPr>
              <a:t>ENTES DE CONTROL</a:t>
            </a:r>
            <a:endParaRPr lang="es-EC" sz="2000" dirty="0">
              <a:cs typeface="Arial" panose="020B0604020202020204" pitchFamily="34" charset="0"/>
            </a:endParaRPr>
          </a:p>
        </p:txBody>
      </p:sp>
      <p:sp>
        <p:nvSpPr>
          <p:cNvPr id="21" name="CuadroTexto 20">
            <a:extLst>
              <a:ext uri="{FF2B5EF4-FFF2-40B4-BE49-F238E27FC236}">
                <a16:creationId xmlns:a16="http://schemas.microsoft.com/office/drawing/2014/main" id="{571E8616-9D6E-C446-8BCA-8748983F5E03}"/>
              </a:ext>
            </a:extLst>
          </p:cNvPr>
          <p:cNvSpPr txBox="1"/>
          <p:nvPr/>
        </p:nvSpPr>
        <p:spPr>
          <a:xfrm>
            <a:off x="5542904" y="3307231"/>
            <a:ext cx="2574543" cy="1200329"/>
          </a:xfrm>
          <a:prstGeom prst="rect">
            <a:avLst/>
          </a:prstGeom>
          <a:noFill/>
        </p:spPr>
        <p:txBody>
          <a:bodyPr wrap="square" rtlCol="0">
            <a:spAutoFit/>
          </a:bodyPr>
          <a:lstStyle/>
          <a:p>
            <a:pPr algn="ctr"/>
            <a:r>
              <a:rPr lang="es-ES" dirty="0"/>
              <a:t>Artículo 77 de la Ley Orgánica de la Contraloría General del Estado</a:t>
            </a:r>
            <a:endParaRPr lang="es-EC" dirty="0">
              <a:cs typeface="Arial" panose="020B0604020202020204" pitchFamily="34" charset="0"/>
            </a:endParaRPr>
          </a:p>
        </p:txBody>
      </p:sp>
      <p:sp>
        <p:nvSpPr>
          <p:cNvPr id="23" name="CuadroTexto 22">
            <a:extLst>
              <a:ext uri="{FF2B5EF4-FFF2-40B4-BE49-F238E27FC236}">
                <a16:creationId xmlns:a16="http://schemas.microsoft.com/office/drawing/2014/main" id="{C4843F7A-C79D-EA4A-B4C1-248486896476}"/>
              </a:ext>
            </a:extLst>
          </p:cNvPr>
          <p:cNvSpPr txBox="1"/>
          <p:nvPr/>
        </p:nvSpPr>
        <p:spPr>
          <a:xfrm>
            <a:off x="10147211" y="1478179"/>
            <a:ext cx="745717" cy="461665"/>
          </a:xfrm>
          <a:prstGeom prst="rect">
            <a:avLst/>
          </a:prstGeom>
          <a:noFill/>
        </p:spPr>
        <p:txBody>
          <a:bodyPr wrap="none" rtlCol="0">
            <a:spAutoFit/>
          </a:bodyPr>
          <a:lstStyle/>
          <a:p>
            <a:pPr algn="ctr"/>
            <a:r>
              <a:rPr lang="es-EC" sz="2400" b="1" dirty="0">
                <a:cs typeface="Arial" panose="020B0604020202020204" pitchFamily="34" charset="0"/>
              </a:rPr>
              <a:t>MEF</a:t>
            </a:r>
            <a:endParaRPr lang="es-EC" sz="2400" dirty="0">
              <a:cs typeface="Arial" panose="020B0604020202020204" pitchFamily="34" charset="0"/>
            </a:endParaRPr>
          </a:p>
        </p:txBody>
      </p:sp>
      <p:sp>
        <p:nvSpPr>
          <p:cNvPr id="25" name="CuadroTexto 24">
            <a:extLst>
              <a:ext uri="{FF2B5EF4-FFF2-40B4-BE49-F238E27FC236}">
                <a16:creationId xmlns:a16="http://schemas.microsoft.com/office/drawing/2014/main" id="{571E8616-9D6E-C446-8BCA-8748983F5E03}"/>
              </a:ext>
            </a:extLst>
          </p:cNvPr>
          <p:cNvSpPr txBox="1"/>
          <p:nvPr/>
        </p:nvSpPr>
        <p:spPr>
          <a:xfrm>
            <a:off x="9232797" y="2184171"/>
            <a:ext cx="2574543" cy="1477328"/>
          </a:xfrm>
          <a:prstGeom prst="rect">
            <a:avLst/>
          </a:prstGeom>
          <a:noFill/>
        </p:spPr>
        <p:txBody>
          <a:bodyPr wrap="square" rtlCol="0">
            <a:spAutoFit/>
          </a:bodyPr>
          <a:lstStyle/>
          <a:p>
            <a:pPr algn="ctr"/>
            <a:r>
              <a:rPr lang="es-ES" dirty="0"/>
              <a:t>Actualización del catálogo de instituciones y entidades operativas desconcentradas del sector público</a:t>
            </a:r>
            <a:endParaRPr lang="es-EC" u="sng" dirty="0">
              <a:cs typeface="Arial" panose="020B0604020202020204" pitchFamily="34" charset="0"/>
            </a:endParaRPr>
          </a:p>
        </p:txBody>
      </p:sp>
      <p:sp>
        <p:nvSpPr>
          <p:cNvPr id="22" name="Rectángulo: esquinas redondeadas 1">
            <a:extLst>
              <a:ext uri="{FF2B5EF4-FFF2-40B4-BE49-F238E27FC236}">
                <a16:creationId xmlns:a16="http://schemas.microsoft.com/office/drawing/2014/main" id="{965D3B98-048B-4336-9EDA-C0D8683954E5}"/>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3. JUSTIFICACIÓN E IMPORTANCIA</a:t>
            </a:r>
            <a:endParaRPr lang="es-EC" sz="2400" kern="0" dirty="0">
              <a:solidFill>
                <a:schemeClr val="bg1"/>
              </a:solidFill>
              <a:latin typeface="Impact" panose="020B0806030902050204" pitchFamily="34" charset="0"/>
            </a:endParaRPr>
          </a:p>
        </p:txBody>
      </p:sp>
      <p:pic>
        <p:nvPicPr>
          <p:cNvPr id="2050" name="Picture 2" descr="Ver las imágenes de origen">
            <a:extLst>
              <a:ext uri="{FF2B5EF4-FFF2-40B4-BE49-F238E27FC236}">
                <a16:creationId xmlns:a16="http://schemas.microsoft.com/office/drawing/2014/main" id="{169DDC2C-18AD-4465-8997-12EA42D53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7" y="3671280"/>
            <a:ext cx="1483978" cy="14624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Ver las imágenes de origen">
            <a:extLst>
              <a:ext uri="{FF2B5EF4-FFF2-40B4-BE49-F238E27FC236}">
                <a16:creationId xmlns:a16="http://schemas.microsoft.com/office/drawing/2014/main" id="{33825E3D-3B71-484F-99DE-DAD1DB2BC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614" y="4609525"/>
            <a:ext cx="274283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r las imágenes de origen">
            <a:extLst>
              <a:ext uri="{FF2B5EF4-FFF2-40B4-BE49-F238E27FC236}">
                <a16:creationId xmlns:a16="http://schemas.microsoft.com/office/drawing/2014/main" id="{8E88B152-BB48-4069-898C-9850B849B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119" y="4064119"/>
            <a:ext cx="2218392"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P spid="21"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5374" name="Rectangle 74">
            <a:extLst>
              <a:ext uri="{FF2B5EF4-FFF2-40B4-BE49-F238E27FC236}">
                <a16:creationId xmlns:a16="http://schemas.microsoft.com/office/drawing/2014/main" id="{F96E5197-7156-4ADC-9069-9443B61DECE3}"/>
              </a:ext>
            </a:extLst>
          </p:cNvPr>
          <p:cNvSpPr>
            <a:spLocks noChangeArrowheads="1"/>
          </p:cNvSpPr>
          <p:nvPr/>
        </p:nvSpPr>
        <p:spPr bwMode="auto">
          <a:xfrm>
            <a:off x="2002944" y="2231592"/>
            <a:ext cx="4515677" cy="2915863"/>
          </a:xfrm>
          <a:prstGeom prst="rect">
            <a:avLst/>
          </a:prstGeom>
          <a:noFill/>
          <a:ln w="38100">
            <a:no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0000"/>
              </a:lnSpc>
              <a:spcBef>
                <a:spcPct val="0"/>
              </a:spcBef>
              <a:buFontTx/>
              <a:buNone/>
              <a:defRPr/>
            </a:pPr>
            <a:r>
              <a:rPr lang="es-EC" altLang="en-US" sz="2400" dirty="0">
                <a:latin typeface="+mn-lt"/>
              </a:rPr>
              <a:t>Establecer un adecuado análisis </a:t>
            </a:r>
            <a:r>
              <a:rPr lang="es-ES" sz="2400" dirty="0">
                <a:latin typeface="+mn-lt"/>
              </a:rPr>
              <a:t> de las Entidades Operativas Desconcentradas de la Fuerza Terrestre y su influencia en la gestión financiera de las unidades militares, tomando en cuenta la </a:t>
            </a:r>
            <a:r>
              <a:rPr lang="es-EC" altLang="en-US" sz="2400" dirty="0">
                <a:latin typeface="+mn-lt"/>
              </a:rPr>
              <a:t>normativa legal vigente</a:t>
            </a:r>
            <a:endParaRPr lang="es-ES_tradnl" altLang="en-US" sz="2400" dirty="0">
              <a:latin typeface="+mn-lt"/>
            </a:endParaRPr>
          </a:p>
        </p:txBody>
      </p:sp>
      <p:pic>
        <p:nvPicPr>
          <p:cNvPr id="3" name="Picture 2" descr="Ver las imágenes de origen">
            <a:extLst>
              <a:ext uri="{FF2B5EF4-FFF2-40B4-BE49-F238E27FC236}">
                <a16:creationId xmlns:a16="http://schemas.microsoft.com/office/drawing/2014/main" id="{B4D0CDA1-9D94-4AA8-ACF4-B9C85DA74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203" y="2231592"/>
            <a:ext cx="3585260" cy="2915863"/>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1">
            <a:extLst>
              <a:ext uri="{FF2B5EF4-FFF2-40B4-BE49-F238E27FC236}">
                <a16:creationId xmlns:a16="http://schemas.microsoft.com/office/drawing/2014/main" id="{B95F0462-FFC7-40DC-8B39-B780C49F2079}"/>
              </a:ext>
            </a:extLst>
          </p:cNvPr>
          <p:cNvSpPr/>
          <p:nvPr/>
        </p:nvSpPr>
        <p:spPr>
          <a:xfrm>
            <a:off x="204965" y="318764"/>
            <a:ext cx="4960745"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3. JUSTIFICACIÓN E IMPORTANCIA</a:t>
            </a:r>
            <a:endParaRPr lang="es-EC" sz="2400" kern="0" dirty="0">
              <a:solidFill>
                <a:schemeClr val="bg1"/>
              </a:solidFill>
              <a:latin typeface="Impact" panose="020B0806030902050204" pitchFamily="34" charset="0"/>
            </a:endParaRPr>
          </a:p>
        </p:txBody>
      </p:sp>
    </p:spTree>
    <p:extLst>
      <p:ext uri="{BB962C8B-B14F-4D97-AF65-F5344CB8AC3E}">
        <p14:creationId xmlns:p14="http://schemas.microsoft.com/office/powerpoint/2010/main" val="33152314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4EA005C-1CC4-054F-829B-946231F78F91}"/>
              </a:ext>
            </a:extLst>
          </p:cNvPr>
          <p:cNvSpPr/>
          <p:nvPr/>
        </p:nvSpPr>
        <p:spPr>
          <a:xfrm>
            <a:off x="0"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15374" name="Rectangle 74">
            <a:extLst>
              <a:ext uri="{FF2B5EF4-FFF2-40B4-BE49-F238E27FC236}">
                <a16:creationId xmlns:a16="http://schemas.microsoft.com/office/drawing/2014/main" id="{F96E5197-7156-4ADC-9069-9443B61DECE3}"/>
              </a:ext>
            </a:extLst>
          </p:cNvPr>
          <p:cNvSpPr>
            <a:spLocks noChangeArrowheads="1"/>
          </p:cNvSpPr>
          <p:nvPr/>
        </p:nvSpPr>
        <p:spPr bwMode="auto">
          <a:xfrm>
            <a:off x="1950113" y="2136251"/>
            <a:ext cx="4515677" cy="2915863"/>
          </a:xfrm>
          <a:prstGeom prst="rect">
            <a:avLst/>
          </a:prstGeom>
          <a:noFill/>
          <a:ln w="38100">
            <a:no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0000"/>
              </a:lnSpc>
              <a:spcBef>
                <a:spcPct val="0"/>
              </a:spcBef>
              <a:buNone/>
              <a:defRPr/>
            </a:pPr>
            <a:r>
              <a:rPr lang="es-ES" sz="2400" dirty="0">
                <a:latin typeface="+mn-lt"/>
              </a:rPr>
              <a:t>Proponer la cantidad de EOD adecuada a las necesidades y realidad de la Fuerza Terrestre, a fin de que se analice hasta agosto del 2.021 y de esta manera optimizar al personal y medios de la Fuerza Terrestre.</a:t>
            </a:r>
            <a:endParaRPr lang="es-US" sz="2400" dirty="0">
              <a:latin typeface="+mn-lt"/>
            </a:endParaRPr>
          </a:p>
        </p:txBody>
      </p:sp>
      <p:sp>
        <p:nvSpPr>
          <p:cNvPr id="7" name="Rectángulo: esquinas redondeadas 1">
            <a:extLst>
              <a:ext uri="{FF2B5EF4-FFF2-40B4-BE49-F238E27FC236}">
                <a16:creationId xmlns:a16="http://schemas.microsoft.com/office/drawing/2014/main" id="{D1FB2BF6-9DF0-4471-BCDE-98EED543B776}"/>
              </a:ext>
            </a:extLst>
          </p:cNvPr>
          <p:cNvSpPr/>
          <p:nvPr/>
        </p:nvSpPr>
        <p:spPr>
          <a:xfrm>
            <a:off x="204965" y="318764"/>
            <a:ext cx="608825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4. OBJETIVO GENERAL Y OBJETIVOS ESPECÍFICOS</a:t>
            </a:r>
            <a:endParaRPr lang="es-EC" sz="2400" kern="0" dirty="0">
              <a:solidFill>
                <a:schemeClr val="bg1"/>
              </a:solidFill>
              <a:latin typeface="Impact" panose="020B0806030902050204" pitchFamily="34" charset="0"/>
            </a:endParaRPr>
          </a:p>
        </p:txBody>
      </p:sp>
      <p:pic>
        <p:nvPicPr>
          <p:cNvPr id="3074" name="Picture 2" descr="Ver las imágenes de origen">
            <a:extLst>
              <a:ext uri="{FF2B5EF4-FFF2-40B4-BE49-F238E27FC236}">
                <a16:creationId xmlns:a16="http://schemas.microsoft.com/office/drawing/2014/main" id="{C0D0755A-C7F2-4673-9F63-99E929012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552" y="2271712"/>
            <a:ext cx="4455459" cy="320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29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EA005C-1CC4-054F-829B-946231F78F91}"/>
              </a:ext>
            </a:extLst>
          </p:cNvPr>
          <p:cNvSpPr/>
          <p:nvPr/>
        </p:nvSpPr>
        <p:spPr>
          <a:xfrm>
            <a:off x="1" y="182881"/>
            <a:ext cx="1219199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solidFill>
                <a:schemeClr val="tx1"/>
              </a:solidFill>
              <a:latin typeface="Arial" panose="020B0604020202020204" pitchFamily="34" charset="0"/>
              <a:cs typeface="Arial" panose="020B0604020202020204" pitchFamily="34" charset="0"/>
            </a:endParaRPr>
          </a:p>
        </p:txBody>
      </p:sp>
      <p:sp>
        <p:nvSpPr>
          <p:cNvPr id="5" name="AutoShape 4">
            <a:extLst>
              <a:ext uri="{FF2B5EF4-FFF2-40B4-BE49-F238E27FC236}">
                <a16:creationId xmlns:a16="http://schemas.microsoft.com/office/drawing/2014/main" id="{C1D24FAC-6EA5-475B-BBF6-E580F75A0AC7}"/>
              </a:ext>
            </a:extLst>
          </p:cNvPr>
          <p:cNvSpPr>
            <a:spLocks noChangeArrowheads="1"/>
          </p:cNvSpPr>
          <p:nvPr/>
        </p:nvSpPr>
        <p:spPr bwMode="auto">
          <a:xfrm>
            <a:off x="2210604" y="1330196"/>
            <a:ext cx="4528221" cy="1261325"/>
          </a:xfrm>
          <a:prstGeom prst="roundRect">
            <a:avLst>
              <a:gd name="adj" fmla="val 7486"/>
            </a:avLst>
          </a:prstGeom>
          <a:solidFill>
            <a:schemeClr val="accent6">
              <a:lumMod val="40000"/>
              <a:lumOff val="60000"/>
            </a:schemeClr>
          </a:solidFill>
          <a:ln w="28575">
            <a:solidFill>
              <a:schemeClr val="bg1"/>
            </a:solidFill>
            <a:round/>
            <a:headEnd/>
            <a:tailEnd/>
          </a:ln>
          <a:effectLst>
            <a:glow rad="101600">
              <a:schemeClr val="tx1">
                <a:lumMod val="95000"/>
                <a:lumOff val="5000"/>
                <a:alpha val="60000"/>
              </a:schemeClr>
            </a:glow>
          </a:effectLst>
        </p:spPr>
        <p:txBody>
          <a:bodyPr/>
          <a:lstStyle/>
          <a:p>
            <a:pPr lvl="0" algn="just"/>
            <a:r>
              <a:rPr lang="es-ES" dirty="0"/>
              <a:t>Analizar el funcionamiento de la Gestión Financiera de las Entidades Operativas Desconcentradas, que actualmente se encuentran activas.</a:t>
            </a:r>
            <a:endParaRPr lang="es-US" dirty="0"/>
          </a:p>
        </p:txBody>
      </p:sp>
      <p:sp>
        <p:nvSpPr>
          <p:cNvPr id="14" name="AutoShape 4">
            <a:extLst>
              <a:ext uri="{FF2B5EF4-FFF2-40B4-BE49-F238E27FC236}">
                <a16:creationId xmlns:a16="http://schemas.microsoft.com/office/drawing/2014/main" id="{EDF6E82E-67BB-4CF6-B44D-3C7D4A50D7B9}"/>
              </a:ext>
            </a:extLst>
          </p:cNvPr>
          <p:cNvSpPr>
            <a:spLocks noChangeArrowheads="1"/>
          </p:cNvSpPr>
          <p:nvPr/>
        </p:nvSpPr>
        <p:spPr bwMode="auto">
          <a:xfrm>
            <a:off x="3796277" y="3153780"/>
            <a:ext cx="4862354" cy="1347263"/>
          </a:xfrm>
          <a:prstGeom prst="roundRect">
            <a:avLst>
              <a:gd name="adj" fmla="val 7486"/>
            </a:avLst>
          </a:prstGeom>
          <a:solidFill>
            <a:schemeClr val="accent1">
              <a:lumMod val="40000"/>
              <a:lumOff val="60000"/>
            </a:schemeClr>
          </a:solidFill>
          <a:ln>
            <a:solidFill>
              <a:schemeClr val="tx1"/>
            </a:solidFill>
            <a:headEnd/>
            <a:tailEnd/>
          </a:ln>
        </p:spPr>
        <p:style>
          <a:lnRef idx="0">
            <a:schemeClr val="accent4"/>
          </a:lnRef>
          <a:fillRef idx="3">
            <a:schemeClr val="accent4"/>
          </a:fillRef>
          <a:effectRef idx="3">
            <a:schemeClr val="accent4"/>
          </a:effectRef>
          <a:fontRef idx="minor">
            <a:schemeClr val="lt1"/>
          </a:fontRef>
        </p:style>
        <p:txBody>
          <a:bodyPr/>
          <a:lstStyle/>
          <a:p>
            <a:pPr lvl="0" algn="just"/>
            <a:r>
              <a:rPr lang="es-ES" dirty="0"/>
              <a:t>Analizar las consecuencias que originaría el cierre de las Entidades Operativas Desconcentradas, en relación a desvinculación laboral de las o los servidores públicos.</a:t>
            </a:r>
            <a:endParaRPr lang="es-US" dirty="0"/>
          </a:p>
        </p:txBody>
      </p:sp>
      <p:sp>
        <p:nvSpPr>
          <p:cNvPr id="13" name="AutoShape 4">
            <a:extLst>
              <a:ext uri="{FF2B5EF4-FFF2-40B4-BE49-F238E27FC236}">
                <a16:creationId xmlns:a16="http://schemas.microsoft.com/office/drawing/2014/main" id="{F5E83369-4A97-46DB-AD2C-5E0ECF0569E7}"/>
              </a:ext>
            </a:extLst>
          </p:cNvPr>
          <p:cNvSpPr>
            <a:spLocks noChangeArrowheads="1"/>
          </p:cNvSpPr>
          <p:nvPr/>
        </p:nvSpPr>
        <p:spPr bwMode="auto">
          <a:xfrm>
            <a:off x="6994509" y="4868455"/>
            <a:ext cx="4862354" cy="1393668"/>
          </a:xfrm>
          <a:prstGeom prst="roundRect">
            <a:avLst>
              <a:gd name="adj" fmla="val 7486"/>
            </a:avLst>
          </a:prstGeom>
          <a:solidFill>
            <a:schemeClr val="bg1">
              <a:lumMod val="95000"/>
              <a:alpha val="39608"/>
            </a:schemeClr>
          </a:solidFill>
          <a:ln w="28575">
            <a:solidFill>
              <a:schemeClr val="bg1"/>
            </a:solidFill>
            <a:round/>
            <a:headEnd/>
            <a:tailEnd/>
          </a:ln>
          <a:effectLst>
            <a:glow rad="101600">
              <a:schemeClr val="tx1">
                <a:lumMod val="95000"/>
                <a:lumOff val="5000"/>
                <a:alpha val="60000"/>
              </a:schemeClr>
            </a:glow>
          </a:effectLst>
        </p:spPr>
        <p:txBody>
          <a:bodyPr/>
          <a:lstStyle/>
          <a:p>
            <a:pPr algn="just">
              <a:lnSpc>
                <a:spcPct val="120000"/>
              </a:lnSpc>
              <a:spcBef>
                <a:spcPct val="20000"/>
              </a:spcBef>
              <a:buClr>
                <a:srgbClr val="FFFF00"/>
              </a:buClr>
              <a:buSzPct val="130000"/>
              <a:defRPr/>
            </a:pPr>
            <a:r>
              <a:rPr lang="es-ES" dirty="0"/>
              <a:t>Analizar si la estructura de las Entidades Operativas Desconcentradas, les permite realizar una adecuada Gestión Financiera en las unidades militares.</a:t>
            </a:r>
            <a:endParaRPr lang="es-US" dirty="0"/>
          </a:p>
        </p:txBody>
      </p:sp>
      <p:sp>
        <p:nvSpPr>
          <p:cNvPr id="7" name="Rectángulo: esquinas redondeadas 1">
            <a:extLst>
              <a:ext uri="{FF2B5EF4-FFF2-40B4-BE49-F238E27FC236}">
                <a16:creationId xmlns:a16="http://schemas.microsoft.com/office/drawing/2014/main" id="{46F9FA5B-E760-47A7-B247-94DE80CC023E}"/>
              </a:ext>
            </a:extLst>
          </p:cNvPr>
          <p:cNvSpPr/>
          <p:nvPr/>
        </p:nvSpPr>
        <p:spPr>
          <a:xfrm>
            <a:off x="204965" y="318764"/>
            <a:ext cx="6088259" cy="488284"/>
          </a:xfrm>
          <a:prstGeom prst="roundRect">
            <a:avLst>
              <a:gd name="adj" fmla="val 36595"/>
            </a:avLst>
          </a:prstGeom>
          <a:solidFill>
            <a:schemeClr val="accent5"/>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s-ES_tradnl" sz="2400" kern="0" dirty="0">
                <a:solidFill>
                  <a:schemeClr val="bg1"/>
                </a:solidFill>
                <a:latin typeface="Impact" panose="020B0806030902050204" pitchFamily="34" charset="0"/>
              </a:rPr>
              <a:t>4. OBJETIVO GENERAL Y OBJETIVOS ESPECÍFICOS</a:t>
            </a:r>
            <a:endParaRPr lang="es-EC" sz="2400" kern="0" dirty="0">
              <a:solidFill>
                <a:schemeClr val="bg1"/>
              </a:solidFill>
              <a:latin typeface="Impact" panose="020B0806030902050204" pitchFamily="34" charset="0"/>
            </a:endParaRPr>
          </a:p>
        </p:txBody>
      </p:sp>
    </p:spTree>
    <p:extLst>
      <p:ext uri="{BB962C8B-B14F-4D97-AF65-F5344CB8AC3E}">
        <p14:creationId xmlns:p14="http://schemas.microsoft.com/office/powerpoint/2010/main" val="50975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3" grpId="0" animBg="1"/>
    </p:bldLst>
  </p:timing>
</p:sld>
</file>

<file path=ppt/theme/theme1.xml><?xml version="1.0" encoding="utf-8"?>
<a:theme xmlns:a="http://schemas.openxmlformats.org/drawingml/2006/main" name="Tema1ESP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ESPE" id="{4B0927B8-57CD-42F9-842C-60220A192E8D}" vid="{8A579E59-1409-419B-A21F-C9363AC8DD1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Tema1ESPE</Template>
  <TotalTime>4090</TotalTime>
  <Words>2247</Words>
  <Application>Microsoft Office PowerPoint</Application>
  <PresentationFormat>Panorámica</PresentationFormat>
  <Paragraphs>234</Paragraphs>
  <Slides>31</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Arial</vt:lpstr>
      <vt:lpstr>Calibri</vt:lpstr>
      <vt:lpstr>Calibri Light</vt:lpstr>
      <vt:lpstr>Clear Sans Light</vt:lpstr>
      <vt:lpstr>Clear Sans Thin</vt:lpstr>
      <vt:lpstr>Impact</vt:lpstr>
      <vt:lpstr>Symbol</vt:lpstr>
      <vt:lpstr>Times New Roman</vt:lpstr>
      <vt:lpstr>Tema1ESPE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DIRECCION IWIAS</dc:creator>
  <cp:lastModifiedBy>XAVIER SALAS</cp:lastModifiedBy>
  <cp:revision>207</cp:revision>
  <dcterms:created xsi:type="dcterms:W3CDTF">2020-09-07T22:38:06Z</dcterms:created>
  <dcterms:modified xsi:type="dcterms:W3CDTF">2021-11-05T20:36:52Z</dcterms:modified>
</cp:coreProperties>
</file>