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5.jpg" ContentType="image/jpg"/>
  <Override PartName="/ppt/media/image30.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3" r:id="rId1"/>
  </p:sldMasterIdLst>
  <p:sldIdLst>
    <p:sldId id="258" r:id="rId2"/>
    <p:sldId id="262" r:id="rId3"/>
    <p:sldId id="292" r:id="rId4"/>
    <p:sldId id="293" r:id="rId5"/>
    <p:sldId id="294" r:id="rId6"/>
    <p:sldId id="291" r:id="rId7"/>
    <p:sldId id="295" r:id="rId8"/>
    <p:sldId id="290" r:id="rId9"/>
    <p:sldId id="296" r:id="rId10"/>
    <p:sldId id="277" r:id="rId11"/>
    <p:sldId id="269" r:id="rId12"/>
    <p:sldId id="264" r:id="rId13"/>
    <p:sldId id="278" r:id="rId14"/>
    <p:sldId id="279" r:id="rId15"/>
    <p:sldId id="273" r:id="rId16"/>
    <p:sldId id="287" r:id="rId17"/>
    <p:sldId id="281" r:id="rId18"/>
    <p:sldId id="282" r:id="rId19"/>
    <p:sldId id="283" r:id="rId20"/>
    <p:sldId id="280" r:id="rId21"/>
    <p:sldId id="286" r:id="rId22"/>
    <p:sldId id="272" r:id="rId23"/>
    <p:sldId id="285" r:id="rId24"/>
    <p:sldId id="288" r:id="rId25"/>
    <p:sldId id="289" r:id="rId26"/>
    <p:sldId id="276" r:id="rId27"/>
    <p:sldId id="266" r:id="rId28"/>
    <p:sldId id="284" r:id="rId29"/>
    <p:sldId id="267" r:id="rId30"/>
  </p:sldIdLst>
  <p:sldSz cx="18286413" cy="10287000"/>
  <p:notesSz cx="7559675" cy="10691813"/>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00"/>
    <a:srgbClr val="910002"/>
    <a:srgbClr val="FF49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06"/>
    <p:restoredTop sz="94646"/>
  </p:normalViewPr>
  <p:slideViewPr>
    <p:cSldViewPr snapToGrid="0" snapToObjects="1">
      <p:cViewPr varScale="1">
        <p:scale>
          <a:sx n="56" d="100"/>
          <a:sy n="56" d="100"/>
        </p:scale>
        <p:origin x="74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4199E-BB2B-4A7C-AEE6-3AA65DAC4A93}" type="doc">
      <dgm:prSet loTypeId="urn:microsoft.com/office/officeart/2005/8/layout/hierarchy6" loCatId="hierarchy" qsTypeId="urn:microsoft.com/office/officeart/2005/8/quickstyle/simple4" qsCatId="simple" csTypeId="urn:microsoft.com/office/officeart/2005/8/colors/colorful5" csCatId="colorful" phldr="1"/>
      <dgm:spPr/>
      <dgm:t>
        <a:bodyPr/>
        <a:lstStyle/>
        <a:p>
          <a:endParaRPr lang="es-ES"/>
        </a:p>
      </dgm:t>
    </dgm:pt>
    <dgm:pt modelId="{E72A5D6A-48C9-448F-BC96-6377AEBD3D1C}">
      <dgm:prSet phldrT="[Texto]" custT="1"/>
      <dgm:spPr/>
      <dgm:t>
        <a:bodyPr/>
        <a:lstStyle/>
        <a:p>
          <a:pPr algn="ctr"/>
          <a:r>
            <a:rPr lang="es-ES" sz="2800" dirty="0">
              <a:solidFill>
                <a:schemeClr val="tx1"/>
              </a:solidFill>
              <a:latin typeface="Arial" panose="020B0604020202020204" pitchFamily="34" charset="0"/>
              <a:cs typeface="Arial" panose="020B0604020202020204" pitchFamily="34" charset="0"/>
            </a:rPr>
            <a:t>Coordinador general </a:t>
          </a:r>
        </a:p>
      </dgm:t>
    </dgm:pt>
    <dgm:pt modelId="{67E9D9BB-DF28-46B5-B311-1FE2CC0CFD46}" type="parTrans" cxnId="{AEE89843-E35F-40CA-85FA-9CB5ABD016FF}">
      <dgm:prSet/>
      <dgm:spPr/>
      <dgm:t>
        <a:bodyPr/>
        <a:lstStyle/>
        <a:p>
          <a:pPr algn="ctr"/>
          <a:endParaRPr lang="es-ES" sz="1000"/>
        </a:p>
      </dgm:t>
    </dgm:pt>
    <dgm:pt modelId="{5CF8760A-4C59-4DF6-ABAE-3B9BFA72E3C4}" type="sibTrans" cxnId="{AEE89843-E35F-40CA-85FA-9CB5ABD016FF}">
      <dgm:prSet/>
      <dgm:spPr/>
      <dgm:t>
        <a:bodyPr/>
        <a:lstStyle/>
        <a:p>
          <a:pPr algn="ctr"/>
          <a:endParaRPr lang="es-ES" sz="1000"/>
        </a:p>
      </dgm:t>
    </dgm:pt>
    <dgm:pt modelId="{ED0C49A3-672D-4172-A161-EF4572493528}">
      <dgm:prSet phldrT="[Texto]" custT="1"/>
      <dgm:spPr/>
      <dgm:t>
        <a:bodyPr/>
        <a:lstStyle/>
        <a:p>
          <a:pPr algn="ctr"/>
          <a:r>
            <a:rPr lang="es-ES" sz="2400" dirty="0">
              <a:solidFill>
                <a:schemeClr val="tx1"/>
              </a:solidFill>
              <a:latin typeface="Arial" panose="020B0604020202020204" pitchFamily="34" charset="0"/>
              <a:cs typeface="Arial" panose="020B0604020202020204" pitchFamily="34" charset="0"/>
            </a:rPr>
            <a:t>Coordinador de ejecución del proyecto </a:t>
          </a:r>
        </a:p>
      </dgm:t>
    </dgm:pt>
    <dgm:pt modelId="{E5C768D2-BB4D-44A4-BDAA-0997E826839A}" type="parTrans" cxnId="{4BF7DCBA-EB38-4F61-8976-AA643980156D}">
      <dgm:prSet/>
      <dgm:spPr>
        <a:ln w="28575"/>
      </dgm:spPr>
      <dgm:t>
        <a:bodyPr/>
        <a:lstStyle/>
        <a:p>
          <a:pPr algn="ctr"/>
          <a:endParaRPr lang="es-ES" sz="1000"/>
        </a:p>
      </dgm:t>
    </dgm:pt>
    <dgm:pt modelId="{2C7F7A75-406C-4725-8FF5-597B728B5050}" type="sibTrans" cxnId="{4BF7DCBA-EB38-4F61-8976-AA643980156D}">
      <dgm:prSet/>
      <dgm:spPr/>
      <dgm:t>
        <a:bodyPr/>
        <a:lstStyle/>
        <a:p>
          <a:pPr algn="ctr"/>
          <a:endParaRPr lang="es-ES" sz="1000"/>
        </a:p>
      </dgm:t>
    </dgm:pt>
    <dgm:pt modelId="{ED135E50-F586-4FFD-8DA7-9C0B1AFBF684}">
      <dgm:prSet phldrT="[Texto]" custT="1"/>
      <dgm:spPr/>
      <dgm:t>
        <a:bodyPr/>
        <a:lstStyle/>
        <a:p>
          <a:pPr algn="ctr"/>
          <a:r>
            <a:rPr lang="es-ES" sz="2400" dirty="0">
              <a:solidFill>
                <a:schemeClr val="tx1"/>
              </a:solidFill>
              <a:latin typeface="Arial" panose="020B0604020202020204" pitchFamily="34" charset="0"/>
              <a:cs typeface="Arial" panose="020B0604020202020204" pitchFamily="34" charset="0"/>
            </a:rPr>
            <a:t>Gestión Financiera</a:t>
          </a:r>
        </a:p>
      </dgm:t>
    </dgm:pt>
    <dgm:pt modelId="{13115AEE-34F4-4D70-B3C5-C099399D2B2F}" type="parTrans" cxnId="{54A3A3A8-CBBD-4893-8F72-AC839398DD31}">
      <dgm:prSet/>
      <dgm:spPr>
        <a:ln w="28575"/>
      </dgm:spPr>
      <dgm:t>
        <a:bodyPr/>
        <a:lstStyle/>
        <a:p>
          <a:pPr algn="ctr"/>
          <a:endParaRPr lang="es-ES" sz="1000"/>
        </a:p>
      </dgm:t>
    </dgm:pt>
    <dgm:pt modelId="{C0ED64E9-ED4E-4BFD-9C4C-5ED007211464}" type="sibTrans" cxnId="{54A3A3A8-CBBD-4893-8F72-AC839398DD31}">
      <dgm:prSet/>
      <dgm:spPr/>
      <dgm:t>
        <a:bodyPr/>
        <a:lstStyle/>
        <a:p>
          <a:pPr algn="ctr"/>
          <a:endParaRPr lang="es-ES" sz="1000"/>
        </a:p>
      </dgm:t>
    </dgm:pt>
    <dgm:pt modelId="{7C57C070-3A92-41EC-B526-74C17CA3D2F5}">
      <dgm:prSet phldrT="[Texto]" custT="1"/>
      <dgm:spPr/>
      <dgm:t>
        <a:bodyPr/>
        <a:lstStyle/>
        <a:p>
          <a:pPr algn="ctr"/>
          <a:r>
            <a:rPr lang="es-ES" sz="2400" dirty="0">
              <a:solidFill>
                <a:schemeClr val="tx1"/>
              </a:solidFill>
              <a:latin typeface="Arial" panose="020B0604020202020204" pitchFamily="34" charset="0"/>
              <a:cs typeface="Arial" panose="020B0604020202020204" pitchFamily="34" charset="0"/>
            </a:rPr>
            <a:t>Gestión Documental y</a:t>
          </a:r>
        </a:p>
        <a:p>
          <a:pPr algn="ctr"/>
          <a:r>
            <a:rPr lang="es-ES" sz="2400" dirty="0">
              <a:solidFill>
                <a:schemeClr val="tx1"/>
              </a:solidFill>
              <a:latin typeface="Arial" panose="020B0604020202020204" pitchFamily="34" charset="0"/>
              <a:cs typeface="Arial" panose="020B0604020202020204" pitchFamily="34" charset="0"/>
            </a:rPr>
            <a:t>Data center</a:t>
          </a:r>
        </a:p>
      </dgm:t>
    </dgm:pt>
    <dgm:pt modelId="{89B8678F-FEBD-4D38-9E41-98CA0DC12BA3}" type="parTrans" cxnId="{A03868C4-8788-4495-A697-9887EB8034D1}">
      <dgm:prSet/>
      <dgm:spPr>
        <a:ln w="28575"/>
      </dgm:spPr>
      <dgm:t>
        <a:bodyPr/>
        <a:lstStyle/>
        <a:p>
          <a:pPr algn="ctr"/>
          <a:endParaRPr lang="es-ES" sz="1000"/>
        </a:p>
      </dgm:t>
    </dgm:pt>
    <dgm:pt modelId="{3FD55D9B-EE2A-4A83-9ACE-C2FDCAE09AFA}" type="sibTrans" cxnId="{A03868C4-8788-4495-A697-9887EB8034D1}">
      <dgm:prSet/>
      <dgm:spPr/>
      <dgm:t>
        <a:bodyPr/>
        <a:lstStyle/>
        <a:p>
          <a:pPr algn="ctr"/>
          <a:endParaRPr lang="es-ES" sz="1000"/>
        </a:p>
      </dgm:t>
    </dgm:pt>
    <dgm:pt modelId="{C1266676-1349-4A18-AC2E-539EF79F019D}">
      <dgm:prSet phldrT="[Texto]" custT="1"/>
      <dgm:spPr/>
      <dgm:t>
        <a:bodyPr/>
        <a:lstStyle/>
        <a:p>
          <a:pPr algn="ctr"/>
          <a:r>
            <a:rPr lang="es-ES" sz="2400" dirty="0">
              <a:solidFill>
                <a:schemeClr val="tx1"/>
              </a:solidFill>
              <a:latin typeface="Arial" panose="020B0604020202020204" pitchFamily="34" charset="0"/>
              <a:cs typeface="Arial" panose="020B0604020202020204" pitchFamily="34" charset="0"/>
            </a:rPr>
            <a:t>Coordinador legal</a:t>
          </a:r>
        </a:p>
      </dgm:t>
    </dgm:pt>
    <dgm:pt modelId="{068F5BF3-AE6C-4B9E-B267-1F108EAB9877}" type="parTrans" cxnId="{7830B0C3-5AB2-491E-8CC7-348F547125F7}">
      <dgm:prSet/>
      <dgm:spPr>
        <a:ln w="28575"/>
      </dgm:spPr>
      <dgm:t>
        <a:bodyPr/>
        <a:lstStyle/>
        <a:p>
          <a:pPr algn="ctr"/>
          <a:endParaRPr lang="es-ES" sz="1000"/>
        </a:p>
      </dgm:t>
    </dgm:pt>
    <dgm:pt modelId="{DD07F00C-28E3-42C7-BB9A-0196FFD69B75}" type="sibTrans" cxnId="{7830B0C3-5AB2-491E-8CC7-348F547125F7}">
      <dgm:prSet/>
      <dgm:spPr/>
      <dgm:t>
        <a:bodyPr/>
        <a:lstStyle/>
        <a:p>
          <a:pPr algn="ctr"/>
          <a:endParaRPr lang="es-ES" sz="1000"/>
        </a:p>
      </dgm:t>
    </dgm:pt>
    <dgm:pt modelId="{0D7414B0-9928-4947-98AC-7CFF5AF4C90A}">
      <dgm:prSet phldrT="[Texto]" custT="1">
        <dgm:style>
          <a:lnRef idx="1">
            <a:schemeClr val="accent3"/>
          </a:lnRef>
          <a:fillRef idx="3">
            <a:schemeClr val="accent3"/>
          </a:fillRef>
          <a:effectRef idx="2">
            <a:schemeClr val="accent3"/>
          </a:effectRef>
          <a:fontRef idx="minor">
            <a:schemeClr val="lt1"/>
          </a:fontRef>
        </dgm:style>
      </dgm:prSet>
      <dgm:spPr/>
      <dgm:t>
        <a:bodyPr/>
        <a:lstStyle/>
        <a:p>
          <a:pPr algn="l"/>
          <a:r>
            <a:rPr lang="es-ES" sz="2400" dirty="0"/>
            <a:t>Coordinación Interoperabilidad</a:t>
          </a:r>
        </a:p>
        <a:p>
          <a:pPr algn="l"/>
          <a:r>
            <a:rPr lang="es-ES" sz="2400" dirty="0"/>
            <a:t>Talento humanó</a:t>
          </a:r>
        </a:p>
        <a:p>
          <a:pPr algn="l"/>
          <a:r>
            <a:rPr lang="es-ES" sz="2400" dirty="0"/>
            <a:t>Medios de difusión</a:t>
          </a:r>
        </a:p>
        <a:p>
          <a:pPr algn="l"/>
          <a:r>
            <a:rPr lang="es-ES" sz="2400" dirty="0"/>
            <a:t>Resaltado legal</a:t>
          </a:r>
        </a:p>
      </dgm:t>
    </dgm:pt>
    <dgm:pt modelId="{E3C38044-E079-4B1D-9680-75029FE63A01}" type="parTrans" cxnId="{7724F2F3-CC71-4ECC-902A-F5F3D1865643}">
      <dgm:prSet/>
      <dgm:spPr/>
      <dgm:t>
        <a:bodyPr/>
        <a:lstStyle/>
        <a:p>
          <a:pPr algn="ctr"/>
          <a:endParaRPr lang="es-ES" sz="1000"/>
        </a:p>
      </dgm:t>
    </dgm:pt>
    <dgm:pt modelId="{FDB9258F-2E90-4625-B3C1-64C423A0FD57}" type="sibTrans" cxnId="{7724F2F3-CC71-4ECC-902A-F5F3D1865643}">
      <dgm:prSet/>
      <dgm:spPr/>
      <dgm:t>
        <a:bodyPr/>
        <a:lstStyle/>
        <a:p>
          <a:pPr algn="ctr"/>
          <a:endParaRPr lang="es-ES" sz="1000"/>
        </a:p>
      </dgm:t>
    </dgm:pt>
    <dgm:pt modelId="{58AB3BFA-D25C-41E0-AE50-756524569F9C}">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pPr algn="l"/>
          <a:r>
            <a:rPr lang="es-ES" sz="2400" dirty="0"/>
            <a:t>Ejecución, recolección de datos</a:t>
          </a:r>
        </a:p>
      </dgm:t>
    </dgm:pt>
    <dgm:pt modelId="{173A4148-7677-43F5-AFB8-4080DACB1DD0}" type="parTrans" cxnId="{2D8921F6-DA79-481E-8E43-16D2F80CE160}">
      <dgm:prSet/>
      <dgm:spPr/>
      <dgm:t>
        <a:bodyPr/>
        <a:lstStyle/>
        <a:p>
          <a:pPr algn="ctr"/>
          <a:endParaRPr lang="es-ES" sz="1000"/>
        </a:p>
      </dgm:t>
    </dgm:pt>
    <dgm:pt modelId="{82359505-127B-4DCB-AD58-ECA230CD07F9}" type="sibTrans" cxnId="{2D8921F6-DA79-481E-8E43-16D2F80CE160}">
      <dgm:prSet/>
      <dgm:spPr/>
      <dgm:t>
        <a:bodyPr/>
        <a:lstStyle/>
        <a:p>
          <a:pPr algn="ctr"/>
          <a:endParaRPr lang="es-ES" sz="1000"/>
        </a:p>
      </dgm:t>
    </dgm:pt>
    <dgm:pt modelId="{AF881BB9-97E9-4C0E-823A-BAC656C0E7F1}">
      <dgm:prSet phldrT="[Texto]" custT="1"/>
      <dgm:spPr/>
      <dgm:t>
        <a:bodyPr/>
        <a:lstStyle/>
        <a:p>
          <a:pPr algn="ctr"/>
          <a:r>
            <a:rPr lang="es-ES" sz="2400" dirty="0">
              <a:solidFill>
                <a:schemeClr val="tx1"/>
              </a:solidFill>
              <a:latin typeface="Arial" panose="020B0604020202020204" pitchFamily="34" charset="0"/>
              <a:cs typeface="Arial" panose="020B0604020202020204" pitchFamily="34" charset="0"/>
            </a:rPr>
            <a:t>Gestión Presupuestaria</a:t>
          </a:r>
        </a:p>
      </dgm:t>
    </dgm:pt>
    <dgm:pt modelId="{6F2AAE39-DB45-410A-AAA1-07A71A16BECD}" type="parTrans" cxnId="{0044BE32-F978-4BDC-AB9F-1EE4BC846D12}">
      <dgm:prSet/>
      <dgm:spPr/>
      <dgm:t>
        <a:bodyPr/>
        <a:lstStyle/>
        <a:p>
          <a:pPr algn="ctr"/>
          <a:endParaRPr lang="es-ES" sz="1000"/>
        </a:p>
      </dgm:t>
    </dgm:pt>
    <dgm:pt modelId="{1013F845-AAB9-4A6F-9654-2FF7E6099FDD}" type="sibTrans" cxnId="{0044BE32-F978-4BDC-AB9F-1EE4BC846D12}">
      <dgm:prSet/>
      <dgm:spPr/>
      <dgm:t>
        <a:bodyPr/>
        <a:lstStyle/>
        <a:p>
          <a:pPr algn="ctr"/>
          <a:endParaRPr lang="es-ES" sz="1000"/>
        </a:p>
      </dgm:t>
    </dgm:pt>
    <dgm:pt modelId="{A4D4C7C7-F4B4-4B1F-9ACE-A9A8D8CDE3C9}">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pPr algn="l"/>
          <a:r>
            <a:rPr lang="es-ES" sz="2400" dirty="0"/>
            <a:t>Coordinación  Dirección general</a:t>
          </a:r>
        </a:p>
        <a:p>
          <a:pPr algn="l"/>
          <a:r>
            <a:rPr lang="es-ES" sz="2400" dirty="0"/>
            <a:t>Dirección financiera y presupuestaria</a:t>
          </a:r>
        </a:p>
      </dgm:t>
    </dgm:pt>
    <dgm:pt modelId="{EF0C8B20-3311-4C56-BD40-FD095ADB9067}" type="sibTrans" cxnId="{37892A61-4539-4540-BC0B-EC828B950993}">
      <dgm:prSet/>
      <dgm:spPr/>
      <dgm:t>
        <a:bodyPr/>
        <a:lstStyle/>
        <a:p>
          <a:pPr algn="ctr"/>
          <a:endParaRPr lang="es-ES" sz="1000"/>
        </a:p>
      </dgm:t>
    </dgm:pt>
    <dgm:pt modelId="{D32E5299-69A6-4116-94C2-D690CCBFC1DB}" type="parTrans" cxnId="{37892A61-4539-4540-BC0B-EC828B950993}">
      <dgm:prSet/>
      <dgm:spPr/>
      <dgm:t>
        <a:bodyPr/>
        <a:lstStyle/>
        <a:p>
          <a:pPr algn="ctr"/>
          <a:endParaRPr lang="es-ES" sz="1000"/>
        </a:p>
      </dgm:t>
    </dgm:pt>
    <dgm:pt modelId="{F75FAA89-AF23-4ECA-AA9E-AFCAA099D452}" type="pres">
      <dgm:prSet presAssocID="{ABB4199E-BB2B-4A7C-AEE6-3AA65DAC4A93}" presName="mainComposite" presStyleCnt="0">
        <dgm:presLayoutVars>
          <dgm:chPref val="1"/>
          <dgm:dir/>
          <dgm:animOne val="branch"/>
          <dgm:animLvl val="lvl"/>
          <dgm:resizeHandles val="exact"/>
        </dgm:presLayoutVars>
      </dgm:prSet>
      <dgm:spPr/>
      <dgm:t>
        <a:bodyPr/>
        <a:lstStyle/>
        <a:p>
          <a:endParaRPr lang="es-EC"/>
        </a:p>
      </dgm:t>
    </dgm:pt>
    <dgm:pt modelId="{68286703-724A-48FB-99B9-0BE9F8C02A2D}" type="pres">
      <dgm:prSet presAssocID="{ABB4199E-BB2B-4A7C-AEE6-3AA65DAC4A93}" presName="hierFlow" presStyleCnt="0"/>
      <dgm:spPr/>
    </dgm:pt>
    <dgm:pt modelId="{FE9455F1-D875-474D-B135-07EA6415513E}" type="pres">
      <dgm:prSet presAssocID="{ABB4199E-BB2B-4A7C-AEE6-3AA65DAC4A93}" presName="firstBuf" presStyleCnt="0"/>
      <dgm:spPr/>
    </dgm:pt>
    <dgm:pt modelId="{8735E461-FA5C-4CB2-8565-CFE18598A5DE}" type="pres">
      <dgm:prSet presAssocID="{ABB4199E-BB2B-4A7C-AEE6-3AA65DAC4A93}" presName="hierChild1" presStyleCnt="0">
        <dgm:presLayoutVars>
          <dgm:chPref val="1"/>
          <dgm:animOne val="branch"/>
          <dgm:animLvl val="lvl"/>
        </dgm:presLayoutVars>
      </dgm:prSet>
      <dgm:spPr/>
    </dgm:pt>
    <dgm:pt modelId="{C589099C-EF41-4671-BE12-EDD8878BA32E}" type="pres">
      <dgm:prSet presAssocID="{E72A5D6A-48C9-448F-BC96-6377AEBD3D1C}" presName="Name14" presStyleCnt="0"/>
      <dgm:spPr/>
    </dgm:pt>
    <dgm:pt modelId="{371F105D-5D81-4289-B00D-E61753F3E9AE}" type="pres">
      <dgm:prSet presAssocID="{E72A5D6A-48C9-448F-BC96-6377AEBD3D1C}" presName="level1Shape" presStyleLbl="node0" presStyleIdx="0" presStyleCnt="1" custScaleX="113880" custScaleY="127865">
        <dgm:presLayoutVars>
          <dgm:chPref val="3"/>
        </dgm:presLayoutVars>
      </dgm:prSet>
      <dgm:spPr/>
      <dgm:t>
        <a:bodyPr/>
        <a:lstStyle/>
        <a:p>
          <a:endParaRPr lang="es-EC"/>
        </a:p>
      </dgm:t>
    </dgm:pt>
    <dgm:pt modelId="{97742C7A-9109-44FA-A842-49F4495D55BD}" type="pres">
      <dgm:prSet presAssocID="{E72A5D6A-48C9-448F-BC96-6377AEBD3D1C}" presName="hierChild2" presStyleCnt="0"/>
      <dgm:spPr/>
    </dgm:pt>
    <dgm:pt modelId="{5A50FB86-1E27-44BF-BDBD-ABEA3D2D1882}" type="pres">
      <dgm:prSet presAssocID="{E5C768D2-BB4D-44A4-BDAA-0997E826839A}" presName="Name19" presStyleLbl="parChTrans1D2" presStyleIdx="0" presStyleCnt="2"/>
      <dgm:spPr/>
      <dgm:t>
        <a:bodyPr/>
        <a:lstStyle/>
        <a:p>
          <a:endParaRPr lang="es-EC"/>
        </a:p>
      </dgm:t>
    </dgm:pt>
    <dgm:pt modelId="{08848E3A-03CC-4B1B-8702-75CDE3A4F788}" type="pres">
      <dgm:prSet presAssocID="{ED0C49A3-672D-4172-A161-EF4572493528}" presName="Name21" presStyleCnt="0"/>
      <dgm:spPr/>
    </dgm:pt>
    <dgm:pt modelId="{C674DF77-F2C8-43E1-A5F5-DFE317135CA4}" type="pres">
      <dgm:prSet presAssocID="{ED0C49A3-672D-4172-A161-EF4572493528}" presName="level2Shape" presStyleLbl="node2" presStyleIdx="0" presStyleCnt="2" custLinFactNeighborX="9372" custLinFactNeighborY="13464"/>
      <dgm:spPr/>
      <dgm:t>
        <a:bodyPr/>
        <a:lstStyle/>
        <a:p>
          <a:endParaRPr lang="es-EC"/>
        </a:p>
      </dgm:t>
    </dgm:pt>
    <dgm:pt modelId="{B5DF9B20-A913-4F72-BA18-8745B72326DA}" type="pres">
      <dgm:prSet presAssocID="{ED0C49A3-672D-4172-A161-EF4572493528}" presName="hierChild3" presStyleCnt="0"/>
      <dgm:spPr/>
    </dgm:pt>
    <dgm:pt modelId="{2D0D7078-F7C3-4DF7-8770-B96F0B5BC711}" type="pres">
      <dgm:prSet presAssocID="{13115AEE-34F4-4D70-B3C5-C099399D2B2F}" presName="Name19" presStyleLbl="parChTrans1D3" presStyleIdx="0" presStyleCnt="3"/>
      <dgm:spPr/>
      <dgm:t>
        <a:bodyPr/>
        <a:lstStyle/>
        <a:p>
          <a:endParaRPr lang="es-EC"/>
        </a:p>
      </dgm:t>
    </dgm:pt>
    <dgm:pt modelId="{764069E8-3278-45DD-B81C-CE10C6AB4F41}" type="pres">
      <dgm:prSet presAssocID="{ED135E50-F586-4FFD-8DA7-9C0B1AFBF684}" presName="Name21" presStyleCnt="0"/>
      <dgm:spPr/>
    </dgm:pt>
    <dgm:pt modelId="{DBDB467F-C11E-4A01-86A3-338D255F6CA4}" type="pres">
      <dgm:prSet presAssocID="{ED135E50-F586-4FFD-8DA7-9C0B1AFBF684}" presName="level2Shape" presStyleLbl="node3" presStyleIdx="0" presStyleCnt="3" custLinFactY="39913" custLinFactNeighborX="1139" custLinFactNeighborY="100000"/>
      <dgm:spPr/>
      <dgm:t>
        <a:bodyPr/>
        <a:lstStyle/>
        <a:p>
          <a:endParaRPr lang="es-EC"/>
        </a:p>
      </dgm:t>
    </dgm:pt>
    <dgm:pt modelId="{0C51FCBB-0A7B-4426-BB8B-BB37161549B4}" type="pres">
      <dgm:prSet presAssocID="{ED135E50-F586-4FFD-8DA7-9C0B1AFBF684}" presName="hierChild3" presStyleCnt="0"/>
      <dgm:spPr/>
    </dgm:pt>
    <dgm:pt modelId="{D0A50193-5A69-4E0D-AE22-7C22AA080816}" type="pres">
      <dgm:prSet presAssocID="{6F2AAE39-DB45-410A-AAA1-07A71A16BECD}" presName="Name19" presStyleLbl="parChTrans1D3" presStyleIdx="1" presStyleCnt="3"/>
      <dgm:spPr/>
      <dgm:t>
        <a:bodyPr/>
        <a:lstStyle/>
        <a:p>
          <a:endParaRPr lang="es-EC"/>
        </a:p>
      </dgm:t>
    </dgm:pt>
    <dgm:pt modelId="{2AF9F8DF-DE1A-42C5-94AD-CFB694647736}" type="pres">
      <dgm:prSet presAssocID="{AF881BB9-97E9-4C0E-823A-BAC656C0E7F1}" presName="Name21" presStyleCnt="0"/>
      <dgm:spPr/>
    </dgm:pt>
    <dgm:pt modelId="{8175C93A-56FA-4718-A83B-A8167C2C956E}" type="pres">
      <dgm:prSet presAssocID="{AF881BB9-97E9-4C0E-823A-BAC656C0E7F1}" presName="level2Shape" presStyleLbl="node3" presStyleIdx="1" presStyleCnt="3" custLinFactY="40819" custLinFactNeighborX="1139" custLinFactNeighborY="100000"/>
      <dgm:spPr/>
      <dgm:t>
        <a:bodyPr/>
        <a:lstStyle/>
        <a:p>
          <a:endParaRPr lang="es-EC"/>
        </a:p>
      </dgm:t>
    </dgm:pt>
    <dgm:pt modelId="{07D48D27-AAEE-4601-9DEC-23D438F5321F}" type="pres">
      <dgm:prSet presAssocID="{AF881BB9-97E9-4C0E-823A-BAC656C0E7F1}" presName="hierChild3" presStyleCnt="0"/>
      <dgm:spPr/>
    </dgm:pt>
    <dgm:pt modelId="{16C1A019-83D1-4263-8D45-110EB21685FC}" type="pres">
      <dgm:prSet presAssocID="{89B8678F-FEBD-4D38-9E41-98CA0DC12BA3}" presName="Name19" presStyleLbl="parChTrans1D3" presStyleIdx="2" presStyleCnt="3"/>
      <dgm:spPr/>
      <dgm:t>
        <a:bodyPr/>
        <a:lstStyle/>
        <a:p>
          <a:endParaRPr lang="es-EC"/>
        </a:p>
      </dgm:t>
    </dgm:pt>
    <dgm:pt modelId="{DFC7B19D-2DE9-45B3-BF52-CAA7CC62A087}" type="pres">
      <dgm:prSet presAssocID="{7C57C070-3A92-41EC-B526-74C17CA3D2F5}" presName="Name21" presStyleCnt="0"/>
      <dgm:spPr/>
    </dgm:pt>
    <dgm:pt modelId="{A74ED9D5-0F1F-47BF-AD0F-882C453B432E}" type="pres">
      <dgm:prSet presAssocID="{7C57C070-3A92-41EC-B526-74C17CA3D2F5}" presName="level2Shape" presStyleLbl="node3" presStyleIdx="2" presStyleCnt="3" custLinFactY="40819" custLinFactNeighborX="4556" custLinFactNeighborY="100000"/>
      <dgm:spPr/>
      <dgm:t>
        <a:bodyPr/>
        <a:lstStyle/>
        <a:p>
          <a:endParaRPr lang="es-EC"/>
        </a:p>
      </dgm:t>
    </dgm:pt>
    <dgm:pt modelId="{7DBF68D2-183C-4E76-912D-BFD0017B7609}" type="pres">
      <dgm:prSet presAssocID="{7C57C070-3A92-41EC-B526-74C17CA3D2F5}" presName="hierChild3" presStyleCnt="0"/>
      <dgm:spPr/>
    </dgm:pt>
    <dgm:pt modelId="{2F9D06B6-8477-4C3D-AE28-F45158B3067E}" type="pres">
      <dgm:prSet presAssocID="{068F5BF3-AE6C-4B9E-B267-1F108EAB9877}" presName="Name19" presStyleLbl="parChTrans1D2" presStyleIdx="1" presStyleCnt="2"/>
      <dgm:spPr/>
      <dgm:t>
        <a:bodyPr/>
        <a:lstStyle/>
        <a:p>
          <a:endParaRPr lang="es-EC"/>
        </a:p>
      </dgm:t>
    </dgm:pt>
    <dgm:pt modelId="{C0D81D96-BFD6-441B-841A-DAAD1D4049F7}" type="pres">
      <dgm:prSet presAssocID="{C1266676-1349-4A18-AC2E-539EF79F019D}" presName="Name21" presStyleCnt="0"/>
      <dgm:spPr/>
    </dgm:pt>
    <dgm:pt modelId="{646108F6-AE01-4B06-A6CC-799059090266}" type="pres">
      <dgm:prSet presAssocID="{C1266676-1349-4A18-AC2E-539EF79F019D}" presName="level2Shape" presStyleLbl="node2" presStyleIdx="1" presStyleCnt="2" custLinFactNeighborX="8988" custLinFactNeighborY="13464"/>
      <dgm:spPr/>
      <dgm:t>
        <a:bodyPr/>
        <a:lstStyle/>
        <a:p>
          <a:endParaRPr lang="es-EC"/>
        </a:p>
      </dgm:t>
    </dgm:pt>
    <dgm:pt modelId="{8698E1DE-2373-4CF1-BC27-FF4039B31B29}" type="pres">
      <dgm:prSet presAssocID="{C1266676-1349-4A18-AC2E-539EF79F019D}" presName="hierChild3" presStyleCnt="0"/>
      <dgm:spPr/>
    </dgm:pt>
    <dgm:pt modelId="{3AC23972-1B37-4A2B-B63E-8EADFD356884}" type="pres">
      <dgm:prSet presAssocID="{ABB4199E-BB2B-4A7C-AEE6-3AA65DAC4A93}" presName="bgShapesFlow" presStyleCnt="0"/>
      <dgm:spPr/>
    </dgm:pt>
    <dgm:pt modelId="{BF6A41AB-E90B-4F0B-8759-332BABA5FA41}" type="pres">
      <dgm:prSet presAssocID="{A4D4C7C7-F4B4-4B1F-9ACE-A9A8D8CDE3C9}" presName="rectComp" presStyleCnt="0"/>
      <dgm:spPr/>
    </dgm:pt>
    <dgm:pt modelId="{44370536-1F77-421B-9B01-7D0F80054011}" type="pres">
      <dgm:prSet presAssocID="{A4D4C7C7-F4B4-4B1F-9ACE-A9A8D8CDE3C9}" presName="bgRect" presStyleLbl="bgShp" presStyleIdx="0" presStyleCnt="3" custScaleY="166392" custLinFactNeighborX="143" custLinFactNeighborY="6257"/>
      <dgm:spPr/>
      <dgm:t>
        <a:bodyPr/>
        <a:lstStyle/>
        <a:p>
          <a:endParaRPr lang="es-EC"/>
        </a:p>
      </dgm:t>
    </dgm:pt>
    <dgm:pt modelId="{10717DCC-CAF7-498A-83F8-984CFF28BA98}" type="pres">
      <dgm:prSet presAssocID="{A4D4C7C7-F4B4-4B1F-9ACE-A9A8D8CDE3C9}" presName="bgRectTx" presStyleLbl="bgShp" presStyleIdx="0" presStyleCnt="3">
        <dgm:presLayoutVars>
          <dgm:bulletEnabled val="1"/>
        </dgm:presLayoutVars>
      </dgm:prSet>
      <dgm:spPr/>
      <dgm:t>
        <a:bodyPr/>
        <a:lstStyle/>
        <a:p>
          <a:endParaRPr lang="es-EC"/>
        </a:p>
      </dgm:t>
    </dgm:pt>
    <dgm:pt modelId="{E2D34EB9-AEA9-4676-B60D-C0B6A3429944}" type="pres">
      <dgm:prSet presAssocID="{A4D4C7C7-F4B4-4B1F-9ACE-A9A8D8CDE3C9}" presName="spComp" presStyleCnt="0"/>
      <dgm:spPr/>
    </dgm:pt>
    <dgm:pt modelId="{0BF47D15-594C-47CC-A161-3AAC6E4E0664}" type="pres">
      <dgm:prSet presAssocID="{A4D4C7C7-F4B4-4B1F-9ACE-A9A8D8CDE3C9}" presName="vSp" presStyleCnt="0"/>
      <dgm:spPr/>
    </dgm:pt>
    <dgm:pt modelId="{F6E50580-AA44-4E7E-A465-DCA55E45A49D}" type="pres">
      <dgm:prSet presAssocID="{0D7414B0-9928-4947-98AC-7CFF5AF4C90A}" presName="rectComp" presStyleCnt="0"/>
      <dgm:spPr/>
    </dgm:pt>
    <dgm:pt modelId="{D79BFA8D-7F0D-43A2-9304-AA6F57DF82FC}" type="pres">
      <dgm:prSet presAssocID="{0D7414B0-9928-4947-98AC-7CFF5AF4C90A}" presName="bgRect" presStyleLbl="bgShp" presStyleIdx="1" presStyleCnt="3" custScaleY="156050" custLinFactNeighborY="1969"/>
      <dgm:spPr/>
      <dgm:t>
        <a:bodyPr/>
        <a:lstStyle/>
        <a:p>
          <a:endParaRPr lang="es-EC"/>
        </a:p>
      </dgm:t>
    </dgm:pt>
    <dgm:pt modelId="{D2CDDBEA-AFFA-4DB5-BE5A-73F11D2B761F}" type="pres">
      <dgm:prSet presAssocID="{0D7414B0-9928-4947-98AC-7CFF5AF4C90A}" presName="bgRectTx" presStyleLbl="bgShp" presStyleIdx="1" presStyleCnt="3">
        <dgm:presLayoutVars>
          <dgm:bulletEnabled val="1"/>
        </dgm:presLayoutVars>
      </dgm:prSet>
      <dgm:spPr/>
      <dgm:t>
        <a:bodyPr/>
        <a:lstStyle/>
        <a:p>
          <a:endParaRPr lang="es-EC"/>
        </a:p>
      </dgm:t>
    </dgm:pt>
    <dgm:pt modelId="{86F0A621-3A1D-4B48-A9C4-D5E36572E0CE}" type="pres">
      <dgm:prSet presAssocID="{0D7414B0-9928-4947-98AC-7CFF5AF4C90A}" presName="spComp" presStyleCnt="0"/>
      <dgm:spPr/>
    </dgm:pt>
    <dgm:pt modelId="{790330A4-EFA8-41B4-A9C2-337483BD41FE}" type="pres">
      <dgm:prSet presAssocID="{0D7414B0-9928-4947-98AC-7CFF5AF4C90A}" presName="vSp" presStyleCnt="0"/>
      <dgm:spPr/>
    </dgm:pt>
    <dgm:pt modelId="{C0BDCA61-D472-4EB0-8FAB-ECD1426FB660}" type="pres">
      <dgm:prSet presAssocID="{58AB3BFA-D25C-41E0-AE50-756524569F9C}" presName="rectComp" presStyleCnt="0"/>
      <dgm:spPr/>
    </dgm:pt>
    <dgm:pt modelId="{1F788E5C-90A2-44F0-85C4-240FC5D15ACB}" type="pres">
      <dgm:prSet presAssocID="{58AB3BFA-D25C-41E0-AE50-756524569F9C}" presName="bgRect" presStyleLbl="bgShp" presStyleIdx="2" presStyleCnt="3" custScaleX="100000" custScaleY="130655" custLinFactNeighborY="19216"/>
      <dgm:spPr/>
      <dgm:t>
        <a:bodyPr/>
        <a:lstStyle/>
        <a:p>
          <a:endParaRPr lang="es-EC"/>
        </a:p>
      </dgm:t>
    </dgm:pt>
    <dgm:pt modelId="{776536D0-E631-4DF3-989D-91F651EEE35E}" type="pres">
      <dgm:prSet presAssocID="{58AB3BFA-D25C-41E0-AE50-756524569F9C}" presName="bgRectTx" presStyleLbl="bgShp" presStyleIdx="2" presStyleCnt="3">
        <dgm:presLayoutVars>
          <dgm:bulletEnabled val="1"/>
        </dgm:presLayoutVars>
      </dgm:prSet>
      <dgm:spPr/>
      <dgm:t>
        <a:bodyPr/>
        <a:lstStyle/>
        <a:p>
          <a:endParaRPr lang="es-EC"/>
        </a:p>
      </dgm:t>
    </dgm:pt>
  </dgm:ptLst>
  <dgm:cxnLst>
    <dgm:cxn modelId="{25F04433-4541-4208-85FF-4CB5FEB825D1}" type="presOf" srcId="{A4D4C7C7-F4B4-4B1F-9ACE-A9A8D8CDE3C9}" destId="{44370536-1F77-421B-9B01-7D0F80054011}" srcOrd="0" destOrd="0" presId="urn:microsoft.com/office/officeart/2005/8/layout/hierarchy6"/>
    <dgm:cxn modelId="{750EF783-FF2A-4871-9022-9CC762EF917A}" type="presOf" srcId="{ED135E50-F586-4FFD-8DA7-9C0B1AFBF684}" destId="{DBDB467F-C11E-4A01-86A3-338D255F6CA4}" srcOrd="0" destOrd="0" presId="urn:microsoft.com/office/officeart/2005/8/layout/hierarchy6"/>
    <dgm:cxn modelId="{0044BE32-F978-4BDC-AB9F-1EE4BC846D12}" srcId="{ED0C49A3-672D-4172-A161-EF4572493528}" destId="{AF881BB9-97E9-4C0E-823A-BAC656C0E7F1}" srcOrd="1" destOrd="0" parTransId="{6F2AAE39-DB45-410A-AAA1-07A71A16BECD}" sibTransId="{1013F845-AAB9-4A6F-9654-2FF7E6099FDD}"/>
    <dgm:cxn modelId="{9F30F8E2-2275-44B8-B7F7-F4CB313DEFEA}" type="presOf" srcId="{C1266676-1349-4A18-AC2E-539EF79F019D}" destId="{646108F6-AE01-4B06-A6CC-799059090266}" srcOrd="0" destOrd="0" presId="urn:microsoft.com/office/officeart/2005/8/layout/hierarchy6"/>
    <dgm:cxn modelId="{4610C6CC-5447-4038-930D-A8E36B226C98}" type="presOf" srcId="{A4D4C7C7-F4B4-4B1F-9ACE-A9A8D8CDE3C9}" destId="{10717DCC-CAF7-498A-83F8-984CFF28BA98}" srcOrd="1" destOrd="0" presId="urn:microsoft.com/office/officeart/2005/8/layout/hierarchy6"/>
    <dgm:cxn modelId="{830D343F-0551-47F0-86DC-E22160C8FF46}" type="presOf" srcId="{AF881BB9-97E9-4C0E-823A-BAC656C0E7F1}" destId="{8175C93A-56FA-4718-A83B-A8167C2C956E}" srcOrd="0" destOrd="0" presId="urn:microsoft.com/office/officeart/2005/8/layout/hierarchy6"/>
    <dgm:cxn modelId="{99773547-ECBE-4697-910F-86BCBED94DA0}" type="presOf" srcId="{ABB4199E-BB2B-4A7C-AEE6-3AA65DAC4A93}" destId="{F75FAA89-AF23-4ECA-AA9E-AFCAA099D452}" srcOrd="0" destOrd="0" presId="urn:microsoft.com/office/officeart/2005/8/layout/hierarchy6"/>
    <dgm:cxn modelId="{B229A1CB-8F19-4F84-A73A-2A1FDDBB0A51}" type="presOf" srcId="{13115AEE-34F4-4D70-B3C5-C099399D2B2F}" destId="{2D0D7078-F7C3-4DF7-8770-B96F0B5BC711}" srcOrd="0" destOrd="0" presId="urn:microsoft.com/office/officeart/2005/8/layout/hierarchy6"/>
    <dgm:cxn modelId="{51E44CFA-D5AF-44DB-A037-A48A5A1F3473}" type="presOf" srcId="{E5C768D2-BB4D-44A4-BDAA-0997E826839A}" destId="{5A50FB86-1E27-44BF-BDBD-ABEA3D2D1882}" srcOrd="0" destOrd="0" presId="urn:microsoft.com/office/officeart/2005/8/layout/hierarchy6"/>
    <dgm:cxn modelId="{3928BD19-DA96-418E-8A84-EAAA619F1AFA}" type="presOf" srcId="{89B8678F-FEBD-4D38-9E41-98CA0DC12BA3}" destId="{16C1A019-83D1-4263-8D45-110EB21685FC}" srcOrd="0" destOrd="0" presId="urn:microsoft.com/office/officeart/2005/8/layout/hierarchy6"/>
    <dgm:cxn modelId="{54A3A3A8-CBBD-4893-8F72-AC839398DD31}" srcId="{ED0C49A3-672D-4172-A161-EF4572493528}" destId="{ED135E50-F586-4FFD-8DA7-9C0B1AFBF684}" srcOrd="0" destOrd="0" parTransId="{13115AEE-34F4-4D70-B3C5-C099399D2B2F}" sibTransId="{C0ED64E9-ED4E-4BFD-9C4C-5ED007211464}"/>
    <dgm:cxn modelId="{40EEEDF7-D9EA-431D-8244-73CE715BA867}" type="presOf" srcId="{E72A5D6A-48C9-448F-BC96-6377AEBD3D1C}" destId="{371F105D-5D81-4289-B00D-E61753F3E9AE}" srcOrd="0" destOrd="0" presId="urn:microsoft.com/office/officeart/2005/8/layout/hierarchy6"/>
    <dgm:cxn modelId="{2D8921F6-DA79-481E-8E43-16D2F80CE160}" srcId="{ABB4199E-BB2B-4A7C-AEE6-3AA65DAC4A93}" destId="{58AB3BFA-D25C-41E0-AE50-756524569F9C}" srcOrd="3" destOrd="0" parTransId="{173A4148-7677-43F5-AFB8-4080DACB1DD0}" sibTransId="{82359505-127B-4DCB-AD58-ECA230CD07F9}"/>
    <dgm:cxn modelId="{691FDE76-B309-4803-BF6D-29F889C71447}" type="presOf" srcId="{068F5BF3-AE6C-4B9E-B267-1F108EAB9877}" destId="{2F9D06B6-8477-4C3D-AE28-F45158B3067E}" srcOrd="0" destOrd="0" presId="urn:microsoft.com/office/officeart/2005/8/layout/hierarchy6"/>
    <dgm:cxn modelId="{FA4B6AB3-5D07-4CE5-BCA1-027518B0500D}" type="presOf" srcId="{58AB3BFA-D25C-41E0-AE50-756524569F9C}" destId="{776536D0-E631-4DF3-989D-91F651EEE35E}" srcOrd="1" destOrd="0" presId="urn:microsoft.com/office/officeart/2005/8/layout/hierarchy6"/>
    <dgm:cxn modelId="{97A372A1-9EBF-4A54-8B20-2B248AB1D5FC}" type="presOf" srcId="{6F2AAE39-DB45-410A-AAA1-07A71A16BECD}" destId="{D0A50193-5A69-4E0D-AE22-7C22AA080816}" srcOrd="0" destOrd="0" presId="urn:microsoft.com/office/officeart/2005/8/layout/hierarchy6"/>
    <dgm:cxn modelId="{7830B0C3-5AB2-491E-8CC7-348F547125F7}" srcId="{E72A5D6A-48C9-448F-BC96-6377AEBD3D1C}" destId="{C1266676-1349-4A18-AC2E-539EF79F019D}" srcOrd="1" destOrd="0" parTransId="{068F5BF3-AE6C-4B9E-B267-1F108EAB9877}" sibTransId="{DD07F00C-28E3-42C7-BB9A-0196FFD69B75}"/>
    <dgm:cxn modelId="{37892A61-4539-4540-BC0B-EC828B950993}" srcId="{ABB4199E-BB2B-4A7C-AEE6-3AA65DAC4A93}" destId="{A4D4C7C7-F4B4-4B1F-9ACE-A9A8D8CDE3C9}" srcOrd="1" destOrd="0" parTransId="{D32E5299-69A6-4116-94C2-D690CCBFC1DB}" sibTransId="{EF0C8B20-3311-4C56-BD40-FD095ADB9067}"/>
    <dgm:cxn modelId="{AEE89843-E35F-40CA-85FA-9CB5ABD016FF}" srcId="{ABB4199E-BB2B-4A7C-AEE6-3AA65DAC4A93}" destId="{E72A5D6A-48C9-448F-BC96-6377AEBD3D1C}" srcOrd="0" destOrd="0" parTransId="{67E9D9BB-DF28-46B5-B311-1FE2CC0CFD46}" sibTransId="{5CF8760A-4C59-4DF6-ABAE-3B9BFA72E3C4}"/>
    <dgm:cxn modelId="{7C1BD561-AC68-4C2D-B821-3EFD920D7159}" type="presOf" srcId="{0D7414B0-9928-4947-98AC-7CFF5AF4C90A}" destId="{D79BFA8D-7F0D-43A2-9304-AA6F57DF82FC}" srcOrd="0" destOrd="0" presId="urn:microsoft.com/office/officeart/2005/8/layout/hierarchy6"/>
    <dgm:cxn modelId="{A03868C4-8788-4495-A697-9887EB8034D1}" srcId="{ED0C49A3-672D-4172-A161-EF4572493528}" destId="{7C57C070-3A92-41EC-B526-74C17CA3D2F5}" srcOrd="2" destOrd="0" parTransId="{89B8678F-FEBD-4D38-9E41-98CA0DC12BA3}" sibTransId="{3FD55D9B-EE2A-4A83-9ACE-C2FDCAE09AFA}"/>
    <dgm:cxn modelId="{7724F2F3-CC71-4ECC-902A-F5F3D1865643}" srcId="{ABB4199E-BB2B-4A7C-AEE6-3AA65DAC4A93}" destId="{0D7414B0-9928-4947-98AC-7CFF5AF4C90A}" srcOrd="2" destOrd="0" parTransId="{E3C38044-E079-4B1D-9680-75029FE63A01}" sibTransId="{FDB9258F-2E90-4625-B3C1-64C423A0FD57}"/>
    <dgm:cxn modelId="{EE95B959-CBF0-4AC9-8487-29DCD1E7D887}" type="presOf" srcId="{ED0C49A3-672D-4172-A161-EF4572493528}" destId="{C674DF77-F2C8-43E1-A5F5-DFE317135CA4}" srcOrd="0" destOrd="0" presId="urn:microsoft.com/office/officeart/2005/8/layout/hierarchy6"/>
    <dgm:cxn modelId="{3F74DD53-A341-4CBA-BC52-8D2F7D17AE52}" type="presOf" srcId="{0D7414B0-9928-4947-98AC-7CFF5AF4C90A}" destId="{D2CDDBEA-AFFA-4DB5-BE5A-73F11D2B761F}" srcOrd="1" destOrd="0" presId="urn:microsoft.com/office/officeart/2005/8/layout/hierarchy6"/>
    <dgm:cxn modelId="{E8C5F616-51D9-4DFB-9389-4ECFF62C1821}" type="presOf" srcId="{7C57C070-3A92-41EC-B526-74C17CA3D2F5}" destId="{A74ED9D5-0F1F-47BF-AD0F-882C453B432E}" srcOrd="0" destOrd="0" presId="urn:microsoft.com/office/officeart/2005/8/layout/hierarchy6"/>
    <dgm:cxn modelId="{4BF7DCBA-EB38-4F61-8976-AA643980156D}" srcId="{E72A5D6A-48C9-448F-BC96-6377AEBD3D1C}" destId="{ED0C49A3-672D-4172-A161-EF4572493528}" srcOrd="0" destOrd="0" parTransId="{E5C768D2-BB4D-44A4-BDAA-0997E826839A}" sibTransId="{2C7F7A75-406C-4725-8FF5-597B728B5050}"/>
    <dgm:cxn modelId="{80C76AD9-C69E-4589-8F2F-94880AB172B9}" type="presOf" srcId="{58AB3BFA-D25C-41E0-AE50-756524569F9C}" destId="{1F788E5C-90A2-44F0-85C4-240FC5D15ACB}" srcOrd="0" destOrd="0" presId="urn:microsoft.com/office/officeart/2005/8/layout/hierarchy6"/>
    <dgm:cxn modelId="{EF2023B6-771D-4D4F-873F-603D7CE7382A}" type="presParOf" srcId="{F75FAA89-AF23-4ECA-AA9E-AFCAA099D452}" destId="{68286703-724A-48FB-99B9-0BE9F8C02A2D}" srcOrd="0" destOrd="0" presId="urn:microsoft.com/office/officeart/2005/8/layout/hierarchy6"/>
    <dgm:cxn modelId="{695DF0D3-0324-438A-A98A-169A1E893775}" type="presParOf" srcId="{68286703-724A-48FB-99B9-0BE9F8C02A2D}" destId="{FE9455F1-D875-474D-B135-07EA6415513E}" srcOrd="0" destOrd="0" presId="urn:microsoft.com/office/officeart/2005/8/layout/hierarchy6"/>
    <dgm:cxn modelId="{E5966866-3787-4CA1-9735-569F91DB9E10}" type="presParOf" srcId="{68286703-724A-48FB-99B9-0BE9F8C02A2D}" destId="{8735E461-FA5C-4CB2-8565-CFE18598A5DE}" srcOrd="1" destOrd="0" presId="urn:microsoft.com/office/officeart/2005/8/layout/hierarchy6"/>
    <dgm:cxn modelId="{D2D3CBD4-99A8-4DD0-80EC-1A8122811412}" type="presParOf" srcId="{8735E461-FA5C-4CB2-8565-CFE18598A5DE}" destId="{C589099C-EF41-4671-BE12-EDD8878BA32E}" srcOrd="0" destOrd="0" presId="urn:microsoft.com/office/officeart/2005/8/layout/hierarchy6"/>
    <dgm:cxn modelId="{EFE03F76-3804-40C3-9642-0A39A45DC7C3}" type="presParOf" srcId="{C589099C-EF41-4671-BE12-EDD8878BA32E}" destId="{371F105D-5D81-4289-B00D-E61753F3E9AE}" srcOrd="0" destOrd="0" presId="urn:microsoft.com/office/officeart/2005/8/layout/hierarchy6"/>
    <dgm:cxn modelId="{AC27D398-54C3-4991-B26D-4CEDCD9F5FAF}" type="presParOf" srcId="{C589099C-EF41-4671-BE12-EDD8878BA32E}" destId="{97742C7A-9109-44FA-A842-49F4495D55BD}" srcOrd="1" destOrd="0" presId="urn:microsoft.com/office/officeart/2005/8/layout/hierarchy6"/>
    <dgm:cxn modelId="{9DDB857D-F6B4-4575-A9CB-80DBE100B0BC}" type="presParOf" srcId="{97742C7A-9109-44FA-A842-49F4495D55BD}" destId="{5A50FB86-1E27-44BF-BDBD-ABEA3D2D1882}" srcOrd="0" destOrd="0" presId="urn:microsoft.com/office/officeart/2005/8/layout/hierarchy6"/>
    <dgm:cxn modelId="{7AFF2164-F055-4321-BB9E-39B8B469273F}" type="presParOf" srcId="{97742C7A-9109-44FA-A842-49F4495D55BD}" destId="{08848E3A-03CC-4B1B-8702-75CDE3A4F788}" srcOrd="1" destOrd="0" presId="urn:microsoft.com/office/officeart/2005/8/layout/hierarchy6"/>
    <dgm:cxn modelId="{C531D45B-81E3-4556-8362-EAE6FBB8549A}" type="presParOf" srcId="{08848E3A-03CC-4B1B-8702-75CDE3A4F788}" destId="{C674DF77-F2C8-43E1-A5F5-DFE317135CA4}" srcOrd="0" destOrd="0" presId="urn:microsoft.com/office/officeart/2005/8/layout/hierarchy6"/>
    <dgm:cxn modelId="{AA78978A-CD70-4E52-A8E4-D1D806E97614}" type="presParOf" srcId="{08848E3A-03CC-4B1B-8702-75CDE3A4F788}" destId="{B5DF9B20-A913-4F72-BA18-8745B72326DA}" srcOrd="1" destOrd="0" presId="urn:microsoft.com/office/officeart/2005/8/layout/hierarchy6"/>
    <dgm:cxn modelId="{5D40203D-D4E1-4419-9D6B-2BE96581F83B}" type="presParOf" srcId="{B5DF9B20-A913-4F72-BA18-8745B72326DA}" destId="{2D0D7078-F7C3-4DF7-8770-B96F0B5BC711}" srcOrd="0" destOrd="0" presId="urn:microsoft.com/office/officeart/2005/8/layout/hierarchy6"/>
    <dgm:cxn modelId="{0F60A9F7-16BC-4812-9153-C9E3B53BA6A8}" type="presParOf" srcId="{B5DF9B20-A913-4F72-BA18-8745B72326DA}" destId="{764069E8-3278-45DD-B81C-CE10C6AB4F41}" srcOrd="1" destOrd="0" presId="urn:microsoft.com/office/officeart/2005/8/layout/hierarchy6"/>
    <dgm:cxn modelId="{A05618F6-E62A-40D1-ACA3-E7D60D5418EB}" type="presParOf" srcId="{764069E8-3278-45DD-B81C-CE10C6AB4F41}" destId="{DBDB467F-C11E-4A01-86A3-338D255F6CA4}" srcOrd="0" destOrd="0" presId="urn:microsoft.com/office/officeart/2005/8/layout/hierarchy6"/>
    <dgm:cxn modelId="{905959B3-A570-4D6E-A0FD-651CCA021CA8}" type="presParOf" srcId="{764069E8-3278-45DD-B81C-CE10C6AB4F41}" destId="{0C51FCBB-0A7B-4426-BB8B-BB37161549B4}" srcOrd="1" destOrd="0" presId="urn:microsoft.com/office/officeart/2005/8/layout/hierarchy6"/>
    <dgm:cxn modelId="{A8570E6E-3C05-458A-B765-6BC39C8C15A6}" type="presParOf" srcId="{B5DF9B20-A913-4F72-BA18-8745B72326DA}" destId="{D0A50193-5A69-4E0D-AE22-7C22AA080816}" srcOrd="2" destOrd="0" presId="urn:microsoft.com/office/officeart/2005/8/layout/hierarchy6"/>
    <dgm:cxn modelId="{20F37251-8715-4EDB-8AE8-B5C849C2A45B}" type="presParOf" srcId="{B5DF9B20-A913-4F72-BA18-8745B72326DA}" destId="{2AF9F8DF-DE1A-42C5-94AD-CFB694647736}" srcOrd="3" destOrd="0" presId="urn:microsoft.com/office/officeart/2005/8/layout/hierarchy6"/>
    <dgm:cxn modelId="{D13B4BF9-96A7-4A30-BB00-E7F401D47FF0}" type="presParOf" srcId="{2AF9F8DF-DE1A-42C5-94AD-CFB694647736}" destId="{8175C93A-56FA-4718-A83B-A8167C2C956E}" srcOrd="0" destOrd="0" presId="urn:microsoft.com/office/officeart/2005/8/layout/hierarchy6"/>
    <dgm:cxn modelId="{8D9B7D80-7C4A-4C56-9E26-C78A31FFA1E8}" type="presParOf" srcId="{2AF9F8DF-DE1A-42C5-94AD-CFB694647736}" destId="{07D48D27-AAEE-4601-9DEC-23D438F5321F}" srcOrd="1" destOrd="0" presId="urn:microsoft.com/office/officeart/2005/8/layout/hierarchy6"/>
    <dgm:cxn modelId="{EFBBD707-DF0F-4E7D-AF03-3AD618AC4D8A}" type="presParOf" srcId="{B5DF9B20-A913-4F72-BA18-8745B72326DA}" destId="{16C1A019-83D1-4263-8D45-110EB21685FC}" srcOrd="4" destOrd="0" presId="urn:microsoft.com/office/officeart/2005/8/layout/hierarchy6"/>
    <dgm:cxn modelId="{50D40CCE-CA78-4797-AC5E-A0129D88D1C2}" type="presParOf" srcId="{B5DF9B20-A913-4F72-BA18-8745B72326DA}" destId="{DFC7B19D-2DE9-45B3-BF52-CAA7CC62A087}" srcOrd="5" destOrd="0" presId="urn:microsoft.com/office/officeart/2005/8/layout/hierarchy6"/>
    <dgm:cxn modelId="{1EC32BE2-76E5-41A4-ADED-BD40A1E44F74}" type="presParOf" srcId="{DFC7B19D-2DE9-45B3-BF52-CAA7CC62A087}" destId="{A74ED9D5-0F1F-47BF-AD0F-882C453B432E}" srcOrd="0" destOrd="0" presId="urn:microsoft.com/office/officeart/2005/8/layout/hierarchy6"/>
    <dgm:cxn modelId="{BAB22416-D3D5-42DB-844F-62141C40EC57}" type="presParOf" srcId="{DFC7B19D-2DE9-45B3-BF52-CAA7CC62A087}" destId="{7DBF68D2-183C-4E76-912D-BFD0017B7609}" srcOrd="1" destOrd="0" presId="urn:microsoft.com/office/officeart/2005/8/layout/hierarchy6"/>
    <dgm:cxn modelId="{C8F3F732-B002-4469-9485-B5CA198BA139}" type="presParOf" srcId="{97742C7A-9109-44FA-A842-49F4495D55BD}" destId="{2F9D06B6-8477-4C3D-AE28-F45158B3067E}" srcOrd="2" destOrd="0" presId="urn:microsoft.com/office/officeart/2005/8/layout/hierarchy6"/>
    <dgm:cxn modelId="{F456F2C1-1223-4A50-B4D1-8E8776738B2D}" type="presParOf" srcId="{97742C7A-9109-44FA-A842-49F4495D55BD}" destId="{C0D81D96-BFD6-441B-841A-DAAD1D4049F7}" srcOrd="3" destOrd="0" presId="urn:microsoft.com/office/officeart/2005/8/layout/hierarchy6"/>
    <dgm:cxn modelId="{4C5DCB64-9CC8-4614-BB0A-974E13B31EA1}" type="presParOf" srcId="{C0D81D96-BFD6-441B-841A-DAAD1D4049F7}" destId="{646108F6-AE01-4B06-A6CC-799059090266}" srcOrd="0" destOrd="0" presId="urn:microsoft.com/office/officeart/2005/8/layout/hierarchy6"/>
    <dgm:cxn modelId="{94DB530C-E8DC-4113-8DC4-777F0B0EF53C}" type="presParOf" srcId="{C0D81D96-BFD6-441B-841A-DAAD1D4049F7}" destId="{8698E1DE-2373-4CF1-BC27-FF4039B31B29}" srcOrd="1" destOrd="0" presId="urn:microsoft.com/office/officeart/2005/8/layout/hierarchy6"/>
    <dgm:cxn modelId="{8B364635-976E-4F87-B8D6-38C1C40ACE03}" type="presParOf" srcId="{F75FAA89-AF23-4ECA-AA9E-AFCAA099D452}" destId="{3AC23972-1B37-4A2B-B63E-8EADFD356884}" srcOrd="1" destOrd="0" presId="urn:microsoft.com/office/officeart/2005/8/layout/hierarchy6"/>
    <dgm:cxn modelId="{95ECE591-136C-4CD7-80CB-F02332BD9B55}" type="presParOf" srcId="{3AC23972-1B37-4A2B-B63E-8EADFD356884}" destId="{BF6A41AB-E90B-4F0B-8759-332BABA5FA41}" srcOrd="0" destOrd="0" presId="urn:microsoft.com/office/officeart/2005/8/layout/hierarchy6"/>
    <dgm:cxn modelId="{A94CF6BB-6941-41C1-AD27-3A8DDFFEE890}" type="presParOf" srcId="{BF6A41AB-E90B-4F0B-8759-332BABA5FA41}" destId="{44370536-1F77-421B-9B01-7D0F80054011}" srcOrd="0" destOrd="0" presId="urn:microsoft.com/office/officeart/2005/8/layout/hierarchy6"/>
    <dgm:cxn modelId="{2FE05AF4-AE51-4246-A420-4600F28BC057}" type="presParOf" srcId="{BF6A41AB-E90B-4F0B-8759-332BABA5FA41}" destId="{10717DCC-CAF7-498A-83F8-984CFF28BA98}" srcOrd="1" destOrd="0" presId="urn:microsoft.com/office/officeart/2005/8/layout/hierarchy6"/>
    <dgm:cxn modelId="{81BDAD21-757D-401B-886B-0AED717C4D90}" type="presParOf" srcId="{3AC23972-1B37-4A2B-B63E-8EADFD356884}" destId="{E2D34EB9-AEA9-4676-B60D-C0B6A3429944}" srcOrd="1" destOrd="0" presId="urn:microsoft.com/office/officeart/2005/8/layout/hierarchy6"/>
    <dgm:cxn modelId="{E171112B-7924-4236-99DB-E2CC3FE77D34}" type="presParOf" srcId="{E2D34EB9-AEA9-4676-B60D-C0B6A3429944}" destId="{0BF47D15-594C-47CC-A161-3AAC6E4E0664}" srcOrd="0" destOrd="0" presId="urn:microsoft.com/office/officeart/2005/8/layout/hierarchy6"/>
    <dgm:cxn modelId="{DD649247-C228-48B1-9087-E8F0E058E276}" type="presParOf" srcId="{3AC23972-1B37-4A2B-B63E-8EADFD356884}" destId="{F6E50580-AA44-4E7E-A465-DCA55E45A49D}" srcOrd="2" destOrd="0" presId="urn:microsoft.com/office/officeart/2005/8/layout/hierarchy6"/>
    <dgm:cxn modelId="{6C3468FD-DD19-4378-8D4B-7FDC587C34AA}" type="presParOf" srcId="{F6E50580-AA44-4E7E-A465-DCA55E45A49D}" destId="{D79BFA8D-7F0D-43A2-9304-AA6F57DF82FC}" srcOrd="0" destOrd="0" presId="urn:microsoft.com/office/officeart/2005/8/layout/hierarchy6"/>
    <dgm:cxn modelId="{C38BAC07-E760-4CB6-AAE3-C3541F38FA9F}" type="presParOf" srcId="{F6E50580-AA44-4E7E-A465-DCA55E45A49D}" destId="{D2CDDBEA-AFFA-4DB5-BE5A-73F11D2B761F}" srcOrd="1" destOrd="0" presId="urn:microsoft.com/office/officeart/2005/8/layout/hierarchy6"/>
    <dgm:cxn modelId="{CE12E763-231D-4CE1-98C6-F6DE2732B3B8}" type="presParOf" srcId="{3AC23972-1B37-4A2B-B63E-8EADFD356884}" destId="{86F0A621-3A1D-4B48-A9C4-D5E36572E0CE}" srcOrd="3" destOrd="0" presId="urn:microsoft.com/office/officeart/2005/8/layout/hierarchy6"/>
    <dgm:cxn modelId="{845A5EE6-2FFC-42C6-A97C-9E112DB528ED}" type="presParOf" srcId="{86F0A621-3A1D-4B48-A9C4-D5E36572E0CE}" destId="{790330A4-EFA8-41B4-A9C2-337483BD41FE}" srcOrd="0" destOrd="0" presId="urn:microsoft.com/office/officeart/2005/8/layout/hierarchy6"/>
    <dgm:cxn modelId="{C2904CC9-4F00-4A4C-80DF-389F9F14755F}" type="presParOf" srcId="{3AC23972-1B37-4A2B-B63E-8EADFD356884}" destId="{C0BDCA61-D472-4EB0-8FAB-ECD1426FB660}" srcOrd="4" destOrd="0" presId="urn:microsoft.com/office/officeart/2005/8/layout/hierarchy6"/>
    <dgm:cxn modelId="{A8EFD754-FFA8-42B7-9189-24CCDC63A562}" type="presParOf" srcId="{C0BDCA61-D472-4EB0-8FAB-ECD1426FB660}" destId="{1F788E5C-90A2-44F0-85C4-240FC5D15ACB}" srcOrd="0" destOrd="0" presId="urn:microsoft.com/office/officeart/2005/8/layout/hierarchy6"/>
    <dgm:cxn modelId="{0800819D-980E-47D8-AEE6-A8F494D6BB91}" type="presParOf" srcId="{C0BDCA61-D472-4EB0-8FAB-ECD1426FB660}" destId="{776536D0-E631-4DF3-989D-91F651EEE35E}"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FA39CF2-07CF-C944-B8B2-FDFA615ECB4A}"/>
              </a:ext>
            </a:extLst>
          </p:cNvPr>
          <p:cNvSpPr>
            <a:spLocks noGrp="1"/>
          </p:cNvSpPr>
          <p:nvPr>
            <p:ph type="ctrTitle"/>
          </p:nvPr>
        </p:nvSpPr>
        <p:spPr>
          <a:xfrm>
            <a:off x="2285802" y="1683545"/>
            <a:ext cx="13714810" cy="3581400"/>
          </a:xfrm>
        </p:spPr>
        <p:txBody>
          <a:bodyPr anchor="b"/>
          <a:lstStyle>
            <a:lvl1pPr algn="ctr">
              <a:defRPr sz="8999"/>
            </a:lvl1pPr>
          </a:lstStyle>
          <a:p>
            <a:r>
              <a:rPr lang="es-ES"/>
              <a:t>Haga clic para modificar el estilo de título del patrón</a:t>
            </a:r>
            <a:endParaRPr lang="es-EC"/>
          </a:p>
        </p:txBody>
      </p:sp>
      <p:sp>
        <p:nvSpPr>
          <p:cNvPr id="3" name="Subtítulo 2">
            <a:extLst>
              <a:ext uri="{FF2B5EF4-FFF2-40B4-BE49-F238E27FC236}">
                <a16:creationId xmlns="" xmlns:a16="http://schemas.microsoft.com/office/drawing/2014/main" id="{875B6215-8CFA-C14E-A274-62A60F4AF286}"/>
              </a:ext>
            </a:extLst>
          </p:cNvPr>
          <p:cNvSpPr>
            <a:spLocks noGrp="1"/>
          </p:cNvSpPr>
          <p:nvPr>
            <p:ph type="subTitle" idx="1"/>
          </p:nvPr>
        </p:nvSpPr>
        <p:spPr>
          <a:xfrm>
            <a:off x="2285802" y="5403057"/>
            <a:ext cx="13714810" cy="2483643"/>
          </a:xfrm>
        </p:spPr>
        <p:txBody>
          <a:bodyPr/>
          <a:lstStyle>
            <a:lvl1pPr marL="0" indent="0" algn="ctr">
              <a:buNone/>
              <a:defRPr sz="3600"/>
            </a:lvl1pPr>
            <a:lvl2pPr marL="685754" indent="0" algn="ctr">
              <a:buNone/>
              <a:defRPr sz="3000"/>
            </a:lvl2pPr>
            <a:lvl3pPr marL="1371509" indent="0" algn="ctr">
              <a:buNone/>
              <a:defRPr sz="2700"/>
            </a:lvl3pPr>
            <a:lvl4pPr marL="2057263" indent="0" algn="ctr">
              <a:buNone/>
              <a:defRPr sz="2400"/>
            </a:lvl4pPr>
            <a:lvl5pPr marL="2743017" indent="0" algn="ctr">
              <a:buNone/>
              <a:defRPr sz="2400"/>
            </a:lvl5pPr>
            <a:lvl6pPr marL="3428771" indent="0" algn="ctr">
              <a:buNone/>
              <a:defRPr sz="2400"/>
            </a:lvl6pPr>
            <a:lvl7pPr marL="4114526" indent="0" algn="ctr">
              <a:buNone/>
              <a:defRPr sz="2400"/>
            </a:lvl7pPr>
            <a:lvl8pPr marL="4800280" indent="0" algn="ctr">
              <a:buNone/>
              <a:defRPr sz="2400"/>
            </a:lvl8pPr>
            <a:lvl9pPr marL="5486034" indent="0" algn="ctr">
              <a:buNone/>
              <a:defRPr sz="2400"/>
            </a:lvl9pPr>
          </a:lstStyle>
          <a:p>
            <a:r>
              <a:rPr lang="es-ES"/>
              <a:t>Haga clic para modificar el estilo de subtítulo del patrón</a:t>
            </a:r>
            <a:endParaRPr lang="es-EC"/>
          </a:p>
        </p:txBody>
      </p:sp>
      <p:sp>
        <p:nvSpPr>
          <p:cNvPr id="4" name="Marcador de fecha 3">
            <a:extLst>
              <a:ext uri="{FF2B5EF4-FFF2-40B4-BE49-F238E27FC236}">
                <a16:creationId xmlns="" xmlns:a16="http://schemas.microsoft.com/office/drawing/2014/main" id="{1FD39560-E7E9-C64A-BC8D-A84DFC30D798}"/>
              </a:ext>
            </a:extLst>
          </p:cNvPr>
          <p:cNvSpPr>
            <a:spLocks noGrp="1"/>
          </p:cNvSpPr>
          <p:nvPr>
            <p:ph type="dt" sz="half" idx="10"/>
          </p:nvPr>
        </p:nvSpPr>
        <p:spPr/>
        <p:txBody>
          <a:body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5" name="Marcador de pie de página 4">
            <a:extLst>
              <a:ext uri="{FF2B5EF4-FFF2-40B4-BE49-F238E27FC236}">
                <a16:creationId xmlns="" xmlns:a16="http://schemas.microsoft.com/office/drawing/2014/main" id="{1769E16C-FF33-C748-B920-040B63746383}"/>
              </a:ext>
            </a:extLst>
          </p:cNvPr>
          <p:cNvSpPr>
            <a:spLocks noGrp="1"/>
          </p:cNvSpPr>
          <p:nvPr>
            <p:ph type="ftr" sz="quarter" idx="11"/>
          </p:nvPr>
        </p:nvSpPr>
        <p:spPr/>
        <p:txBody>
          <a:bodyPr/>
          <a:lstStyle/>
          <a:p>
            <a:pPr defTabSz="1371509">
              <a:defRPr/>
            </a:pPr>
            <a:endParaRPr lang="es-EC">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BCA12FA0-F7EB-E447-90BA-F67ACFEA6936}"/>
              </a:ext>
            </a:extLst>
          </p:cNvPr>
          <p:cNvSpPr>
            <a:spLocks noGrp="1"/>
          </p:cNvSpPr>
          <p:nvPr>
            <p:ph type="sldNum" sz="quarter" idx="12"/>
          </p:nvPr>
        </p:nvSpPr>
        <p:spPr/>
        <p:txBody>
          <a:body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1416907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CD155-7D56-234C-AAFF-16320F1BC0E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 xmlns:a16="http://schemas.microsoft.com/office/drawing/2014/main" id="{ADA342E9-56C6-B04B-AE96-5F19625AE8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F2B9D136-F28B-EB49-9304-3A0D85C84077}"/>
              </a:ext>
            </a:extLst>
          </p:cNvPr>
          <p:cNvSpPr>
            <a:spLocks noGrp="1"/>
          </p:cNvSpPr>
          <p:nvPr>
            <p:ph type="dt" sz="half" idx="10"/>
          </p:nvPr>
        </p:nvSpPr>
        <p:spPr/>
        <p:txBody>
          <a:body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5" name="Marcador de pie de página 4">
            <a:extLst>
              <a:ext uri="{FF2B5EF4-FFF2-40B4-BE49-F238E27FC236}">
                <a16:creationId xmlns="" xmlns:a16="http://schemas.microsoft.com/office/drawing/2014/main" id="{F00433CD-94F3-314D-9BCA-9A12B82A379F}"/>
              </a:ext>
            </a:extLst>
          </p:cNvPr>
          <p:cNvSpPr>
            <a:spLocks noGrp="1"/>
          </p:cNvSpPr>
          <p:nvPr>
            <p:ph type="ftr" sz="quarter" idx="11"/>
          </p:nvPr>
        </p:nvSpPr>
        <p:spPr/>
        <p:txBody>
          <a:bodyPr/>
          <a:lstStyle/>
          <a:p>
            <a:pPr defTabSz="1371509">
              <a:defRPr/>
            </a:pPr>
            <a:endParaRPr lang="es-EC">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2D2A2F02-9307-2846-8987-C06F814B8575}"/>
              </a:ext>
            </a:extLst>
          </p:cNvPr>
          <p:cNvSpPr>
            <a:spLocks noGrp="1"/>
          </p:cNvSpPr>
          <p:nvPr>
            <p:ph type="sldNum" sz="quarter" idx="12"/>
          </p:nvPr>
        </p:nvSpPr>
        <p:spPr/>
        <p:txBody>
          <a:body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356729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4212CDF2-1852-8C4E-B50C-30A45BB13C05}"/>
              </a:ext>
            </a:extLst>
          </p:cNvPr>
          <p:cNvSpPr>
            <a:spLocks noGrp="1"/>
          </p:cNvSpPr>
          <p:nvPr>
            <p:ph type="title" orient="vert"/>
          </p:nvPr>
        </p:nvSpPr>
        <p:spPr>
          <a:xfrm>
            <a:off x="13086214" y="547688"/>
            <a:ext cx="3943008" cy="8717757"/>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 xmlns:a16="http://schemas.microsoft.com/office/drawing/2014/main" id="{240C232E-6C03-0C47-A2EE-04DB3FDB581C}"/>
              </a:ext>
            </a:extLst>
          </p:cNvPr>
          <p:cNvSpPr>
            <a:spLocks noGrp="1"/>
          </p:cNvSpPr>
          <p:nvPr>
            <p:ph type="body" orient="vert" idx="1"/>
          </p:nvPr>
        </p:nvSpPr>
        <p:spPr>
          <a:xfrm>
            <a:off x="1257191" y="547688"/>
            <a:ext cx="11600443" cy="871775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4F1BD305-C252-5E49-86EE-EE88D8B421A6}"/>
              </a:ext>
            </a:extLst>
          </p:cNvPr>
          <p:cNvSpPr>
            <a:spLocks noGrp="1"/>
          </p:cNvSpPr>
          <p:nvPr>
            <p:ph type="dt" sz="half" idx="10"/>
          </p:nvPr>
        </p:nvSpPr>
        <p:spPr/>
        <p:txBody>
          <a:body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5" name="Marcador de pie de página 4">
            <a:extLst>
              <a:ext uri="{FF2B5EF4-FFF2-40B4-BE49-F238E27FC236}">
                <a16:creationId xmlns="" xmlns:a16="http://schemas.microsoft.com/office/drawing/2014/main" id="{DF41ED35-5991-214E-9F04-D952D3F2A2A2}"/>
              </a:ext>
            </a:extLst>
          </p:cNvPr>
          <p:cNvSpPr>
            <a:spLocks noGrp="1"/>
          </p:cNvSpPr>
          <p:nvPr>
            <p:ph type="ftr" sz="quarter" idx="11"/>
          </p:nvPr>
        </p:nvSpPr>
        <p:spPr/>
        <p:txBody>
          <a:bodyPr/>
          <a:lstStyle/>
          <a:p>
            <a:pPr defTabSz="1371509">
              <a:defRPr/>
            </a:pPr>
            <a:endParaRPr lang="es-EC">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63F95CA-8A1B-9C44-9703-D64415A0593F}"/>
              </a:ext>
            </a:extLst>
          </p:cNvPr>
          <p:cNvSpPr>
            <a:spLocks noGrp="1"/>
          </p:cNvSpPr>
          <p:nvPr>
            <p:ph type="sldNum" sz="quarter" idx="12"/>
          </p:nvPr>
        </p:nvSpPr>
        <p:spPr/>
        <p:txBody>
          <a:body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273000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04" name="PlaceHolder 1"/>
          <p:cNvSpPr>
            <a:spLocks noGrp="1"/>
          </p:cNvSpPr>
          <p:nvPr>
            <p:ph type="title"/>
          </p:nvPr>
        </p:nvSpPr>
        <p:spPr>
          <a:xfrm>
            <a:off x="199080" y="396720"/>
            <a:ext cx="12587760" cy="932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05" name="PlaceHolder 2"/>
          <p:cNvSpPr>
            <a:spLocks noGrp="1"/>
          </p:cNvSpPr>
          <p:nvPr>
            <p:ph type="subTitle"/>
          </p:nvPr>
        </p:nvSpPr>
        <p:spPr>
          <a:xfrm>
            <a:off x="2201040" y="8047440"/>
            <a:ext cx="13883760" cy="107604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1630756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F101326-6597-D94C-9CE2-5D385756511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8C168C83-F8CA-5048-A954-3437E067741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4D30857F-3CD0-1247-A95A-219C8BB39FE0}"/>
              </a:ext>
            </a:extLst>
          </p:cNvPr>
          <p:cNvSpPr>
            <a:spLocks noGrp="1"/>
          </p:cNvSpPr>
          <p:nvPr>
            <p:ph type="dt" sz="half" idx="10"/>
          </p:nvPr>
        </p:nvSpPr>
        <p:spPr/>
        <p:txBody>
          <a:body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5" name="Marcador de pie de página 4">
            <a:extLst>
              <a:ext uri="{FF2B5EF4-FFF2-40B4-BE49-F238E27FC236}">
                <a16:creationId xmlns="" xmlns:a16="http://schemas.microsoft.com/office/drawing/2014/main" id="{F9E1468C-4D70-2C47-9F53-33AD928B5B21}"/>
              </a:ext>
            </a:extLst>
          </p:cNvPr>
          <p:cNvSpPr>
            <a:spLocks noGrp="1"/>
          </p:cNvSpPr>
          <p:nvPr>
            <p:ph type="ftr" sz="quarter" idx="11"/>
          </p:nvPr>
        </p:nvSpPr>
        <p:spPr/>
        <p:txBody>
          <a:bodyPr/>
          <a:lstStyle/>
          <a:p>
            <a:pPr defTabSz="1371509">
              <a:defRPr/>
            </a:pPr>
            <a:endParaRPr lang="es-EC">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81AB3EA0-56C7-E544-A920-DE9C3C554F3A}"/>
              </a:ext>
            </a:extLst>
          </p:cNvPr>
          <p:cNvSpPr>
            <a:spLocks noGrp="1"/>
          </p:cNvSpPr>
          <p:nvPr>
            <p:ph type="sldNum" sz="quarter" idx="12"/>
          </p:nvPr>
        </p:nvSpPr>
        <p:spPr/>
        <p:txBody>
          <a:body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335851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022451E-F6BA-964D-942E-3A269417543F}"/>
              </a:ext>
            </a:extLst>
          </p:cNvPr>
          <p:cNvSpPr>
            <a:spLocks noGrp="1"/>
          </p:cNvSpPr>
          <p:nvPr>
            <p:ph type="title"/>
          </p:nvPr>
        </p:nvSpPr>
        <p:spPr>
          <a:xfrm>
            <a:off x="1247667" y="2564608"/>
            <a:ext cx="15772031" cy="4279106"/>
          </a:xfrm>
        </p:spPr>
        <p:txBody>
          <a:bodyPr anchor="b"/>
          <a:lstStyle>
            <a:lvl1pPr>
              <a:defRPr sz="8999"/>
            </a:lvl1p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0B98B182-43AD-EB44-97B5-847C7867AE47}"/>
              </a:ext>
            </a:extLst>
          </p:cNvPr>
          <p:cNvSpPr>
            <a:spLocks noGrp="1"/>
          </p:cNvSpPr>
          <p:nvPr>
            <p:ph type="body" idx="1"/>
          </p:nvPr>
        </p:nvSpPr>
        <p:spPr>
          <a:xfrm>
            <a:off x="1247667" y="6884195"/>
            <a:ext cx="15772031" cy="2250281"/>
          </a:xfrm>
        </p:spPr>
        <p:txBody>
          <a:bodyPr/>
          <a:lstStyle>
            <a:lvl1pPr marL="0" indent="0">
              <a:buNone/>
              <a:defRPr sz="3600">
                <a:solidFill>
                  <a:schemeClr val="tx1">
                    <a:tint val="75000"/>
                  </a:schemeClr>
                </a:solidFill>
              </a:defRPr>
            </a:lvl1pPr>
            <a:lvl2pPr marL="685754" indent="0">
              <a:buNone/>
              <a:defRPr sz="3000">
                <a:solidFill>
                  <a:schemeClr val="tx1">
                    <a:tint val="75000"/>
                  </a:schemeClr>
                </a:solidFill>
              </a:defRPr>
            </a:lvl2pPr>
            <a:lvl3pPr marL="1371509" indent="0">
              <a:buNone/>
              <a:defRPr sz="2700">
                <a:solidFill>
                  <a:schemeClr val="tx1">
                    <a:tint val="75000"/>
                  </a:schemeClr>
                </a:solidFill>
              </a:defRPr>
            </a:lvl3pPr>
            <a:lvl4pPr marL="2057263" indent="0">
              <a:buNone/>
              <a:defRPr sz="2400">
                <a:solidFill>
                  <a:schemeClr val="tx1">
                    <a:tint val="75000"/>
                  </a:schemeClr>
                </a:solidFill>
              </a:defRPr>
            </a:lvl4pPr>
            <a:lvl5pPr marL="2743017" indent="0">
              <a:buNone/>
              <a:defRPr sz="2400">
                <a:solidFill>
                  <a:schemeClr val="tx1">
                    <a:tint val="75000"/>
                  </a:schemeClr>
                </a:solidFill>
              </a:defRPr>
            </a:lvl5pPr>
            <a:lvl6pPr marL="3428771" indent="0">
              <a:buNone/>
              <a:defRPr sz="2400">
                <a:solidFill>
                  <a:schemeClr val="tx1">
                    <a:tint val="75000"/>
                  </a:schemeClr>
                </a:solidFill>
              </a:defRPr>
            </a:lvl6pPr>
            <a:lvl7pPr marL="4114526" indent="0">
              <a:buNone/>
              <a:defRPr sz="2400">
                <a:solidFill>
                  <a:schemeClr val="tx1">
                    <a:tint val="75000"/>
                  </a:schemeClr>
                </a:solidFill>
              </a:defRPr>
            </a:lvl7pPr>
            <a:lvl8pPr marL="4800280" indent="0">
              <a:buNone/>
              <a:defRPr sz="2400">
                <a:solidFill>
                  <a:schemeClr val="tx1">
                    <a:tint val="75000"/>
                  </a:schemeClr>
                </a:solidFill>
              </a:defRPr>
            </a:lvl8pPr>
            <a:lvl9pPr marL="5486034" indent="0">
              <a:buNone/>
              <a:defRPr sz="24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DF84EF59-D283-AA4B-91EE-C1C780D61EC4}"/>
              </a:ext>
            </a:extLst>
          </p:cNvPr>
          <p:cNvSpPr>
            <a:spLocks noGrp="1"/>
          </p:cNvSpPr>
          <p:nvPr>
            <p:ph type="dt" sz="half" idx="10"/>
          </p:nvPr>
        </p:nvSpPr>
        <p:spPr/>
        <p:txBody>
          <a:body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5" name="Marcador de pie de página 4">
            <a:extLst>
              <a:ext uri="{FF2B5EF4-FFF2-40B4-BE49-F238E27FC236}">
                <a16:creationId xmlns="" xmlns:a16="http://schemas.microsoft.com/office/drawing/2014/main" id="{BB04FF48-4252-684C-B6AA-8755BE58D137}"/>
              </a:ext>
            </a:extLst>
          </p:cNvPr>
          <p:cNvSpPr>
            <a:spLocks noGrp="1"/>
          </p:cNvSpPr>
          <p:nvPr>
            <p:ph type="ftr" sz="quarter" idx="11"/>
          </p:nvPr>
        </p:nvSpPr>
        <p:spPr/>
        <p:txBody>
          <a:bodyPr/>
          <a:lstStyle/>
          <a:p>
            <a:pPr defTabSz="1371509">
              <a:defRPr/>
            </a:pPr>
            <a:endParaRPr lang="es-EC">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99B53F34-A70F-C044-9ACE-E3B617E6B772}"/>
              </a:ext>
            </a:extLst>
          </p:cNvPr>
          <p:cNvSpPr>
            <a:spLocks noGrp="1"/>
          </p:cNvSpPr>
          <p:nvPr>
            <p:ph type="sldNum" sz="quarter" idx="12"/>
          </p:nvPr>
        </p:nvSpPr>
        <p:spPr/>
        <p:txBody>
          <a:body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2546178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FB603C3-C482-2A4A-A0B4-1F0CDB6D067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E72438E8-96A0-854E-AA9E-79FF067F2E66}"/>
              </a:ext>
            </a:extLst>
          </p:cNvPr>
          <p:cNvSpPr>
            <a:spLocks noGrp="1"/>
          </p:cNvSpPr>
          <p:nvPr>
            <p:ph sz="half" idx="1"/>
          </p:nvPr>
        </p:nvSpPr>
        <p:spPr>
          <a:xfrm>
            <a:off x="1257191" y="2738438"/>
            <a:ext cx="7771726" cy="65270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 xmlns:a16="http://schemas.microsoft.com/office/drawing/2014/main" id="{564C1BA2-C490-AE4E-AD81-4F70E875514B}"/>
              </a:ext>
            </a:extLst>
          </p:cNvPr>
          <p:cNvSpPr>
            <a:spLocks noGrp="1"/>
          </p:cNvSpPr>
          <p:nvPr>
            <p:ph sz="half" idx="2"/>
          </p:nvPr>
        </p:nvSpPr>
        <p:spPr>
          <a:xfrm>
            <a:off x="9257496" y="2738438"/>
            <a:ext cx="7771726" cy="65270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 xmlns:a16="http://schemas.microsoft.com/office/drawing/2014/main" id="{0A6CCD44-7B3A-0C4E-903E-8A380E9E68E5}"/>
              </a:ext>
            </a:extLst>
          </p:cNvPr>
          <p:cNvSpPr>
            <a:spLocks noGrp="1"/>
          </p:cNvSpPr>
          <p:nvPr>
            <p:ph type="dt" sz="half" idx="10"/>
          </p:nvPr>
        </p:nvSpPr>
        <p:spPr/>
        <p:txBody>
          <a:body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6" name="Marcador de pie de página 5">
            <a:extLst>
              <a:ext uri="{FF2B5EF4-FFF2-40B4-BE49-F238E27FC236}">
                <a16:creationId xmlns="" xmlns:a16="http://schemas.microsoft.com/office/drawing/2014/main" id="{6D89298D-0D0B-234C-AB52-E7DA52121C0A}"/>
              </a:ext>
            </a:extLst>
          </p:cNvPr>
          <p:cNvSpPr>
            <a:spLocks noGrp="1"/>
          </p:cNvSpPr>
          <p:nvPr>
            <p:ph type="ftr" sz="quarter" idx="11"/>
          </p:nvPr>
        </p:nvSpPr>
        <p:spPr/>
        <p:txBody>
          <a:bodyPr/>
          <a:lstStyle/>
          <a:p>
            <a:pPr defTabSz="1371509">
              <a:defRPr/>
            </a:pPr>
            <a:endParaRPr lang="es-EC">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B03DC63B-26CF-A94E-A018-0000DE3D0E5F}"/>
              </a:ext>
            </a:extLst>
          </p:cNvPr>
          <p:cNvSpPr>
            <a:spLocks noGrp="1"/>
          </p:cNvSpPr>
          <p:nvPr>
            <p:ph type="sldNum" sz="quarter" idx="12"/>
          </p:nvPr>
        </p:nvSpPr>
        <p:spPr/>
        <p:txBody>
          <a:body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4199490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AEAA371-FBB7-B441-97DB-D80F7CA10AF5}"/>
              </a:ext>
            </a:extLst>
          </p:cNvPr>
          <p:cNvSpPr>
            <a:spLocks noGrp="1"/>
          </p:cNvSpPr>
          <p:nvPr>
            <p:ph type="title"/>
          </p:nvPr>
        </p:nvSpPr>
        <p:spPr>
          <a:xfrm>
            <a:off x="1259573" y="547688"/>
            <a:ext cx="15772031" cy="1988345"/>
          </a:xfrm>
        </p:spPr>
        <p:txBody>
          <a:body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116AC16D-BF7C-4645-BB5A-4D3D8709B62C}"/>
              </a:ext>
            </a:extLst>
          </p:cNvPr>
          <p:cNvSpPr>
            <a:spLocks noGrp="1"/>
          </p:cNvSpPr>
          <p:nvPr>
            <p:ph type="body" idx="1"/>
          </p:nvPr>
        </p:nvSpPr>
        <p:spPr>
          <a:xfrm>
            <a:off x="1259573" y="2521745"/>
            <a:ext cx="7736009" cy="1235868"/>
          </a:xfrm>
        </p:spPr>
        <p:txBody>
          <a:bodyPr anchor="b"/>
          <a:lstStyle>
            <a:lvl1pPr marL="0" indent="0">
              <a:buNone/>
              <a:defRPr sz="3600" b="1"/>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2507B89A-6D01-1A49-9622-169182F47466}"/>
              </a:ext>
            </a:extLst>
          </p:cNvPr>
          <p:cNvSpPr>
            <a:spLocks noGrp="1"/>
          </p:cNvSpPr>
          <p:nvPr>
            <p:ph sz="half" idx="2"/>
          </p:nvPr>
        </p:nvSpPr>
        <p:spPr>
          <a:xfrm>
            <a:off x="1259573" y="3757613"/>
            <a:ext cx="7736009" cy="55268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 xmlns:a16="http://schemas.microsoft.com/office/drawing/2014/main" id="{BFBBB904-3002-CF4C-80E4-E500036D8CBC}"/>
              </a:ext>
            </a:extLst>
          </p:cNvPr>
          <p:cNvSpPr>
            <a:spLocks noGrp="1"/>
          </p:cNvSpPr>
          <p:nvPr>
            <p:ph type="body" sz="quarter" idx="3"/>
          </p:nvPr>
        </p:nvSpPr>
        <p:spPr>
          <a:xfrm>
            <a:off x="9257497" y="2521745"/>
            <a:ext cx="7774107" cy="1235868"/>
          </a:xfrm>
        </p:spPr>
        <p:txBody>
          <a:bodyPr anchor="b"/>
          <a:lstStyle>
            <a:lvl1pPr marL="0" indent="0">
              <a:buNone/>
              <a:defRPr sz="3600" b="1"/>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C2CD1188-D647-5A43-8041-F28703308BC0}"/>
              </a:ext>
            </a:extLst>
          </p:cNvPr>
          <p:cNvSpPr>
            <a:spLocks noGrp="1"/>
          </p:cNvSpPr>
          <p:nvPr>
            <p:ph sz="quarter" idx="4"/>
          </p:nvPr>
        </p:nvSpPr>
        <p:spPr>
          <a:xfrm>
            <a:off x="9257497" y="3757613"/>
            <a:ext cx="7774107" cy="55268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 xmlns:a16="http://schemas.microsoft.com/office/drawing/2014/main" id="{AE47BC2F-B3C1-DD47-BD12-A093E8F82679}"/>
              </a:ext>
            </a:extLst>
          </p:cNvPr>
          <p:cNvSpPr>
            <a:spLocks noGrp="1"/>
          </p:cNvSpPr>
          <p:nvPr>
            <p:ph type="dt" sz="half" idx="10"/>
          </p:nvPr>
        </p:nvSpPr>
        <p:spPr/>
        <p:txBody>
          <a:body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8" name="Marcador de pie de página 7">
            <a:extLst>
              <a:ext uri="{FF2B5EF4-FFF2-40B4-BE49-F238E27FC236}">
                <a16:creationId xmlns="" xmlns:a16="http://schemas.microsoft.com/office/drawing/2014/main" id="{23E770EB-1360-0642-A60E-51ACB7BFDEDA}"/>
              </a:ext>
            </a:extLst>
          </p:cNvPr>
          <p:cNvSpPr>
            <a:spLocks noGrp="1"/>
          </p:cNvSpPr>
          <p:nvPr>
            <p:ph type="ftr" sz="quarter" idx="11"/>
          </p:nvPr>
        </p:nvSpPr>
        <p:spPr/>
        <p:txBody>
          <a:bodyPr/>
          <a:lstStyle/>
          <a:p>
            <a:pPr defTabSz="1371509">
              <a:defRPr/>
            </a:pPr>
            <a:endParaRPr lang="es-EC">
              <a:solidFill>
                <a:prstClr val="black">
                  <a:tint val="75000"/>
                </a:prstClr>
              </a:solidFill>
            </a:endParaRPr>
          </a:p>
        </p:txBody>
      </p:sp>
      <p:sp>
        <p:nvSpPr>
          <p:cNvPr id="9" name="Marcador de número de diapositiva 8">
            <a:extLst>
              <a:ext uri="{FF2B5EF4-FFF2-40B4-BE49-F238E27FC236}">
                <a16:creationId xmlns="" xmlns:a16="http://schemas.microsoft.com/office/drawing/2014/main" id="{BEB7D974-499F-7142-989B-7605603BEB23}"/>
              </a:ext>
            </a:extLst>
          </p:cNvPr>
          <p:cNvSpPr>
            <a:spLocks noGrp="1"/>
          </p:cNvSpPr>
          <p:nvPr>
            <p:ph type="sldNum" sz="quarter" idx="12"/>
          </p:nvPr>
        </p:nvSpPr>
        <p:spPr/>
        <p:txBody>
          <a:body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758585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D22F863-32B5-E043-8B29-B2B42B09E94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 xmlns:a16="http://schemas.microsoft.com/office/drawing/2014/main" id="{7503C7F0-236D-1F41-A743-89B5BE352E3C}"/>
              </a:ext>
            </a:extLst>
          </p:cNvPr>
          <p:cNvSpPr>
            <a:spLocks noGrp="1"/>
          </p:cNvSpPr>
          <p:nvPr>
            <p:ph type="dt" sz="half" idx="10"/>
          </p:nvPr>
        </p:nvSpPr>
        <p:spPr/>
        <p:txBody>
          <a:body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4" name="Marcador de pie de página 3">
            <a:extLst>
              <a:ext uri="{FF2B5EF4-FFF2-40B4-BE49-F238E27FC236}">
                <a16:creationId xmlns="" xmlns:a16="http://schemas.microsoft.com/office/drawing/2014/main" id="{408A0E5D-EDA8-E640-A4F0-7E5583224CB4}"/>
              </a:ext>
            </a:extLst>
          </p:cNvPr>
          <p:cNvSpPr>
            <a:spLocks noGrp="1"/>
          </p:cNvSpPr>
          <p:nvPr>
            <p:ph type="ftr" sz="quarter" idx="11"/>
          </p:nvPr>
        </p:nvSpPr>
        <p:spPr/>
        <p:txBody>
          <a:bodyPr/>
          <a:lstStyle/>
          <a:p>
            <a:pPr defTabSz="1371509">
              <a:defRPr/>
            </a:pPr>
            <a:endParaRPr lang="es-EC">
              <a:solidFill>
                <a:prstClr val="black">
                  <a:tint val="75000"/>
                </a:prstClr>
              </a:solidFill>
            </a:endParaRPr>
          </a:p>
        </p:txBody>
      </p:sp>
      <p:sp>
        <p:nvSpPr>
          <p:cNvPr id="5" name="Marcador de número de diapositiva 4">
            <a:extLst>
              <a:ext uri="{FF2B5EF4-FFF2-40B4-BE49-F238E27FC236}">
                <a16:creationId xmlns="" xmlns:a16="http://schemas.microsoft.com/office/drawing/2014/main" id="{A30AA488-FC1E-F649-9ADD-2417DE8A9B3B}"/>
              </a:ext>
            </a:extLst>
          </p:cNvPr>
          <p:cNvSpPr>
            <a:spLocks noGrp="1"/>
          </p:cNvSpPr>
          <p:nvPr>
            <p:ph type="sldNum" sz="quarter" idx="12"/>
          </p:nvPr>
        </p:nvSpPr>
        <p:spPr/>
        <p:txBody>
          <a:body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235423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318E160-FA5B-2244-8810-AD04240FE7AD}"/>
              </a:ext>
            </a:extLst>
          </p:cNvPr>
          <p:cNvSpPr>
            <a:spLocks noGrp="1"/>
          </p:cNvSpPr>
          <p:nvPr>
            <p:ph type="dt" sz="half" idx="10"/>
          </p:nvPr>
        </p:nvSpPr>
        <p:spPr/>
        <p:txBody>
          <a:body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3" name="Marcador de pie de página 2">
            <a:extLst>
              <a:ext uri="{FF2B5EF4-FFF2-40B4-BE49-F238E27FC236}">
                <a16:creationId xmlns="" xmlns:a16="http://schemas.microsoft.com/office/drawing/2014/main" id="{BC21AB13-2DEF-0344-B1D7-B1F4AB601BE0}"/>
              </a:ext>
            </a:extLst>
          </p:cNvPr>
          <p:cNvSpPr>
            <a:spLocks noGrp="1"/>
          </p:cNvSpPr>
          <p:nvPr>
            <p:ph type="ftr" sz="quarter" idx="11"/>
          </p:nvPr>
        </p:nvSpPr>
        <p:spPr/>
        <p:txBody>
          <a:bodyPr/>
          <a:lstStyle/>
          <a:p>
            <a:pPr defTabSz="1371509">
              <a:defRPr/>
            </a:pPr>
            <a:endParaRPr lang="es-EC">
              <a:solidFill>
                <a:prstClr val="black">
                  <a:tint val="75000"/>
                </a:prstClr>
              </a:solidFill>
            </a:endParaRPr>
          </a:p>
        </p:txBody>
      </p:sp>
      <p:sp>
        <p:nvSpPr>
          <p:cNvPr id="4" name="Marcador de número de diapositiva 3">
            <a:extLst>
              <a:ext uri="{FF2B5EF4-FFF2-40B4-BE49-F238E27FC236}">
                <a16:creationId xmlns="" xmlns:a16="http://schemas.microsoft.com/office/drawing/2014/main" id="{C863795B-19D2-AD43-9863-9B05A8A1C7E6}"/>
              </a:ext>
            </a:extLst>
          </p:cNvPr>
          <p:cNvSpPr>
            <a:spLocks noGrp="1"/>
          </p:cNvSpPr>
          <p:nvPr>
            <p:ph type="sldNum" sz="quarter" idx="12"/>
          </p:nvPr>
        </p:nvSpPr>
        <p:spPr/>
        <p:txBody>
          <a:body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184441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3C95D86-35BD-8545-A3E0-41C64631F607}"/>
              </a:ext>
            </a:extLst>
          </p:cNvPr>
          <p:cNvSpPr>
            <a:spLocks noGrp="1"/>
          </p:cNvSpPr>
          <p:nvPr>
            <p:ph type="title"/>
          </p:nvPr>
        </p:nvSpPr>
        <p:spPr>
          <a:xfrm>
            <a:off x="1259573" y="685800"/>
            <a:ext cx="5897844" cy="2400300"/>
          </a:xfrm>
        </p:spPr>
        <p:txBody>
          <a:bodyPr anchor="b"/>
          <a:lstStyle>
            <a:lvl1pPr>
              <a:defRPr sz="4800"/>
            </a:lvl1p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DF3A1EC2-4C7C-9F48-830A-C3B6272AE670}"/>
              </a:ext>
            </a:extLst>
          </p:cNvPr>
          <p:cNvSpPr>
            <a:spLocks noGrp="1"/>
          </p:cNvSpPr>
          <p:nvPr>
            <p:ph idx="1"/>
          </p:nvPr>
        </p:nvSpPr>
        <p:spPr>
          <a:xfrm>
            <a:off x="7774107" y="1481138"/>
            <a:ext cx="9257497"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 xmlns:a16="http://schemas.microsoft.com/office/drawing/2014/main" id="{A82F7240-2900-D84E-BA26-4FC9FE1EC970}"/>
              </a:ext>
            </a:extLst>
          </p:cNvPr>
          <p:cNvSpPr>
            <a:spLocks noGrp="1"/>
          </p:cNvSpPr>
          <p:nvPr>
            <p:ph type="body" sz="half" idx="2"/>
          </p:nvPr>
        </p:nvSpPr>
        <p:spPr>
          <a:xfrm>
            <a:off x="1259573" y="3086100"/>
            <a:ext cx="5897844" cy="5717382"/>
          </a:xfrm>
        </p:spPr>
        <p:txBody>
          <a:bodyPr/>
          <a:lstStyle>
            <a:lvl1pPr marL="0" indent="0">
              <a:buNone/>
              <a:defRPr sz="2400"/>
            </a:lvl1pPr>
            <a:lvl2pPr marL="685754" indent="0">
              <a:buNone/>
              <a:defRPr sz="2100"/>
            </a:lvl2pPr>
            <a:lvl3pPr marL="1371509" indent="0">
              <a:buNone/>
              <a:defRPr sz="1800"/>
            </a:lvl3pPr>
            <a:lvl4pPr marL="2057263" indent="0">
              <a:buNone/>
              <a:defRPr sz="1500"/>
            </a:lvl4pPr>
            <a:lvl5pPr marL="2743017" indent="0">
              <a:buNone/>
              <a:defRPr sz="1500"/>
            </a:lvl5pPr>
            <a:lvl6pPr marL="3428771" indent="0">
              <a:buNone/>
              <a:defRPr sz="1500"/>
            </a:lvl6pPr>
            <a:lvl7pPr marL="4114526" indent="0">
              <a:buNone/>
              <a:defRPr sz="1500"/>
            </a:lvl7pPr>
            <a:lvl8pPr marL="4800280" indent="0">
              <a:buNone/>
              <a:defRPr sz="1500"/>
            </a:lvl8pPr>
            <a:lvl9pPr marL="5486034" indent="0">
              <a:buNone/>
              <a:defRPr sz="15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A36B5B85-161C-904E-9207-186EBB251B38}"/>
              </a:ext>
            </a:extLst>
          </p:cNvPr>
          <p:cNvSpPr>
            <a:spLocks noGrp="1"/>
          </p:cNvSpPr>
          <p:nvPr>
            <p:ph type="dt" sz="half" idx="10"/>
          </p:nvPr>
        </p:nvSpPr>
        <p:spPr/>
        <p:txBody>
          <a:body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6" name="Marcador de pie de página 5">
            <a:extLst>
              <a:ext uri="{FF2B5EF4-FFF2-40B4-BE49-F238E27FC236}">
                <a16:creationId xmlns="" xmlns:a16="http://schemas.microsoft.com/office/drawing/2014/main" id="{2469783A-774F-9244-97A8-8183B2FC78C0}"/>
              </a:ext>
            </a:extLst>
          </p:cNvPr>
          <p:cNvSpPr>
            <a:spLocks noGrp="1"/>
          </p:cNvSpPr>
          <p:nvPr>
            <p:ph type="ftr" sz="quarter" idx="11"/>
          </p:nvPr>
        </p:nvSpPr>
        <p:spPr/>
        <p:txBody>
          <a:bodyPr/>
          <a:lstStyle/>
          <a:p>
            <a:pPr defTabSz="1371509">
              <a:defRPr/>
            </a:pPr>
            <a:endParaRPr lang="es-EC">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CDBEA04C-078E-9748-B3E9-0DC63A14A199}"/>
              </a:ext>
            </a:extLst>
          </p:cNvPr>
          <p:cNvSpPr>
            <a:spLocks noGrp="1"/>
          </p:cNvSpPr>
          <p:nvPr>
            <p:ph type="sldNum" sz="quarter" idx="12"/>
          </p:nvPr>
        </p:nvSpPr>
        <p:spPr/>
        <p:txBody>
          <a:body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398509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517830F-4AFE-D44A-87AB-12F619825046}"/>
              </a:ext>
            </a:extLst>
          </p:cNvPr>
          <p:cNvSpPr>
            <a:spLocks noGrp="1"/>
          </p:cNvSpPr>
          <p:nvPr>
            <p:ph type="title"/>
          </p:nvPr>
        </p:nvSpPr>
        <p:spPr>
          <a:xfrm>
            <a:off x="1259573" y="685800"/>
            <a:ext cx="5897844" cy="2400300"/>
          </a:xfrm>
        </p:spPr>
        <p:txBody>
          <a:bodyPr anchor="b"/>
          <a:lstStyle>
            <a:lvl1pPr>
              <a:defRPr sz="4800"/>
            </a:lvl1pPr>
          </a:lstStyle>
          <a:p>
            <a:r>
              <a:rPr lang="es-ES"/>
              <a:t>Haga clic para modificar el estilo de título del patrón</a:t>
            </a:r>
            <a:endParaRPr lang="es-EC"/>
          </a:p>
        </p:txBody>
      </p:sp>
      <p:sp>
        <p:nvSpPr>
          <p:cNvPr id="3" name="Marcador de posición de imagen 2">
            <a:extLst>
              <a:ext uri="{FF2B5EF4-FFF2-40B4-BE49-F238E27FC236}">
                <a16:creationId xmlns="" xmlns:a16="http://schemas.microsoft.com/office/drawing/2014/main" id="{D0E74663-3C3B-9C46-B131-4E91903028A5}"/>
              </a:ext>
            </a:extLst>
          </p:cNvPr>
          <p:cNvSpPr>
            <a:spLocks noGrp="1"/>
          </p:cNvSpPr>
          <p:nvPr>
            <p:ph type="pic" idx="1"/>
          </p:nvPr>
        </p:nvSpPr>
        <p:spPr>
          <a:xfrm>
            <a:off x="7774107" y="1481138"/>
            <a:ext cx="9257497" cy="7310438"/>
          </a:xfrm>
        </p:spPr>
        <p:txBody>
          <a:bodyPr/>
          <a:lstStyle>
            <a:lvl1pPr marL="0" indent="0">
              <a:buNone/>
              <a:defRPr sz="4800"/>
            </a:lvl1pPr>
            <a:lvl2pPr marL="685754" indent="0">
              <a:buNone/>
              <a:defRPr sz="4200"/>
            </a:lvl2pPr>
            <a:lvl3pPr marL="1371509" indent="0">
              <a:buNone/>
              <a:defRPr sz="3600"/>
            </a:lvl3pPr>
            <a:lvl4pPr marL="2057263" indent="0">
              <a:buNone/>
              <a:defRPr sz="3000"/>
            </a:lvl4pPr>
            <a:lvl5pPr marL="2743017" indent="0">
              <a:buNone/>
              <a:defRPr sz="3000"/>
            </a:lvl5pPr>
            <a:lvl6pPr marL="3428771" indent="0">
              <a:buNone/>
              <a:defRPr sz="3000"/>
            </a:lvl6pPr>
            <a:lvl7pPr marL="4114526" indent="0">
              <a:buNone/>
              <a:defRPr sz="3000"/>
            </a:lvl7pPr>
            <a:lvl8pPr marL="4800280" indent="0">
              <a:buNone/>
              <a:defRPr sz="3000"/>
            </a:lvl8pPr>
            <a:lvl9pPr marL="5486034" indent="0">
              <a:buNone/>
              <a:defRPr sz="3000"/>
            </a:lvl9pPr>
          </a:lstStyle>
          <a:p>
            <a:r>
              <a:rPr lang="es-ES"/>
              <a:t>Haga clic en el icono para agregar una imagen</a:t>
            </a:r>
            <a:endParaRPr lang="es-EC"/>
          </a:p>
        </p:txBody>
      </p:sp>
      <p:sp>
        <p:nvSpPr>
          <p:cNvPr id="4" name="Marcador de texto 3">
            <a:extLst>
              <a:ext uri="{FF2B5EF4-FFF2-40B4-BE49-F238E27FC236}">
                <a16:creationId xmlns="" xmlns:a16="http://schemas.microsoft.com/office/drawing/2014/main" id="{AC53015C-D6A5-4346-B392-3224F1038D6E}"/>
              </a:ext>
            </a:extLst>
          </p:cNvPr>
          <p:cNvSpPr>
            <a:spLocks noGrp="1"/>
          </p:cNvSpPr>
          <p:nvPr>
            <p:ph type="body" sz="half" idx="2"/>
          </p:nvPr>
        </p:nvSpPr>
        <p:spPr>
          <a:xfrm>
            <a:off x="1259573" y="3086100"/>
            <a:ext cx="5897844" cy="5717382"/>
          </a:xfrm>
        </p:spPr>
        <p:txBody>
          <a:bodyPr/>
          <a:lstStyle>
            <a:lvl1pPr marL="0" indent="0">
              <a:buNone/>
              <a:defRPr sz="2400"/>
            </a:lvl1pPr>
            <a:lvl2pPr marL="685754" indent="0">
              <a:buNone/>
              <a:defRPr sz="2100"/>
            </a:lvl2pPr>
            <a:lvl3pPr marL="1371509" indent="0">
              <a:buNone/>
              <a:defRPr sz="1800"/>
            </a:lvl3pPr>
            <a:lvl4pPr marL="2057263" indent="0">
              <a:buNone/>
              <a:defRPr sz="1500"/>
            </a:lvl4pPr>
            <a:lvl5pPr marL="2743017" indent="0">
              <a:buNone/>
              <a:defRPr sz="1500"/>
            </a:lvl5pPr>
            <a:lvl6pPr marL="3428771" indent="0">
              <a:buNone/>
              <a:defRPr sz="1500"/>
            </a:lvl6pPr>
            <a:lvl7pPr marL="4114526" indent="0">
              <a:buNone/>
              <a:defRPr sz="1500"/>
            </a:lvl7pPr>
            <a:lvl8pPr marL="4800280" indent="0">
              <a:buNone/>
              <a:defRPr sz="1500"/>
            </a:lvl8pPr>
            <a:lvl9pPr marL="5486034" indent="0">
              <a:buNone/>
              <a:defRPr sz="15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A608FAE1-2E88-494E-974B-BF126FE93559}"/>
              </a:ext>
            </a:extLst>
          </p:cNvPr>
          <p:cNvSpPr>
            <a:spLocks noGrp="1"/>
          </p:cNvSpPr>
          <p:nvPr>
            <p:ph type="dt" sz="half" idx="10"/>
          </p:nvPr>
        </p:nvSpPr>
        <p:spPr/>
        <p:txBody>
          <a:body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6" name="Marcador de pie de página 5">
            <a:extLst>
              <a:ext uri="{FF2B5EF4-FFF2-40B4-BE49-F238E27FC236}">
                <a16:creationId xmlns="" xmlns:a16="http://schemas.microsoft.com/office/drawing/2014/main" id="{47C9DE75-F967-4240-90C9-45FDD881D19D}"/>
              </a:ext>
            </a:extLst>
          </p:cNvPr>
          <p:cNvSpPr>
            <a:spLocks noGrp="1"/>
          </p:cNvSpPr>
          <p:nvPr>
            <p:ph type="ftr" sz="quarter" idx="11"/>
          </p:nvPr>
        </p:nvSpPr>
        <p:spPr/>
        <p:txBody>
          <a:bodyPr/>
          <a:lstStyle/>
          <a:p>
            <a:pPr defTabSz="1371509">
              <a:defRPr/>
            </a:pPr>
            <a:endParaRPr lang="es-EC">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5C47412B-6343-E341-80F0-3B42EF51B265}"/>
              </a:ext>
            </a:extLst>
          </p:cNvPr>
          <p:cNvSpPr>
            <a:spLocks noGrp="1"/>
          </p:cNvSpPr>
          <p:nvPr>
            <p:ph type="sldNum" sz="quarter" idx="12"/>
          </p:nvPr>
        </p:nvSpPr>
        <p:spPr/>
        <p:txBody>
          <a:body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395308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65341551-D91D-DD4C-9019-575BBC73AE1C}"/>
              </a:ext>
            </a:extLst>
          </p:cNvPr>
          <p:cNvSpPr>
            <a:spLocks noGrp="1"/>
          </p:cNvSpPr>
          <p:nvPr>
            <p:ph type="title"/>
          </p:nvPr>
        </p:nvSpPr>
        <p:spPr>
          <a:xfrm>
            <a:off x="1257191" y="547688"/>
            <a:ext cx="15772031" cy="1988345"/>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290A3BEC-0F0A-2945-922F-1288E89F01F0}"/>
              </a:ext>
            </a:extLst>
          </p:cNvPr>
          <p:cNvSpPr>
            <a:spLocks noGrp="1"/>
          </p:cNvSpPr>
          <p:nvPr>
            <p:ph type="body" idx="1"/>
          </p:nvPr>
        </p:nvSpPr>
        <p:spPr>
          <a:xfrm>
            <a:off x="1257191" y="2738438"/>
            <a:ext cx="15772031" cy="65270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220204C7-0270-EA43-8408-ABA1431161CC}"/>
              </a:ext>
            </a:extLst>
          </p:cNvPr>
          <p:cNvSpPr>
            <a:spLocks noGrp="1"/>
          </p:cNvSpPr>
          <p:nvPr>
            <p:ph type="dt" sz="half" idx="2"/>
          </p:nvPr>
        </p:nvSpPr>
        <p:spPr>
          <a:xfrm>
            <a:off x="1257191" y="9534526"/>
            <a:ext cx="4114443"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509">
              <a:defRPr/>
            </a:pPr>
            <a:fld id="{B31DCAEE-8C7D-934C-9731-756F74428F35}" type="datetimeFigureOut">
              <a:rPr lang="es-EC" smtClean="0">
                <a:solidFill>
                  <a:prstClr val="black">
                    <a:tint val="75000"/>
                  </a:prstClr>
                </a:solidFill>
              </a:rPr>
              <a:pPr defTabSz="1371509">
                <a:defRPr/>
              </a:pPr>
              <a:t>17/11/2021</a:t>
            </a:fld>
            <a:endParaRPr lang="es-EC">
              <a:solidFill>
                <a:prstClr val="black">
                  <a:tint val="75000"/>
                </a:prstClr>
              </a:solidFill>
            </a:endParaRPr>
          </a:p>
        </p:txBody>
      </p:sp>
      <p:sp>
        <p:nvSpPr>
          <p:cNvPr id="5" name="Marcador de pie de página 4">
            <a:extLst>
              <a:ext uri="{FF2B5EF4-FFF2-40B4-BE49-F238E27FC236}">
                <a16:creationId xmlns="" xmlns:a16="http://schemas.microsoft.com/office/drawing/2014/main" id="{09078A95-3068-B648-A44E-9FF31274D7A1}"/>
              </a:ext>
            </a:extLst>
          </p:cNvPr>
          <p:cNvSpPr>
            <a:spLocks noGrp="1"/>
          </p:cNvSpPr>
          <p:nvPr>
            <p:ph type="ftr" sz="quarter" idx="3"/>
          </p:nvPr>
        </p:nvSpPr>
        <p:spPr>
          <a:xfrm>
            <a:off x="6057375" y="9534526"/>
            <a:ext cx="6171664"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509">
              <a:defRPr/>
            </a:pPr>
            <a:endParaRPr lang="es-EC">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C894070A-9262-3E42-9371-AEF9FDA0F4CE}"/>
              </a:ext>
            </a:extLst>
          </p:cNvPr>
          <p:cNvSpPr>
            <a:spLocks noGrp="1"/>
          </p:cNvSpPr>
          <p:nvPr>
            <p:ph type="sldNum" sz="quarter" idx="4"/>
          </p:nvPr>
        </p:nvSpPr>
        <p:spPr>
          <a:xfrm>
            <a:off x="12914779" y="9534526"/>
            <a:ext cx="4114443"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509">
              <a:defRPr/>
            </a:pPr>
            <a:fld id="{667973DA-7E5B-3245-A411-B52F02EF68FA}" type="slidenum">
              <a:rPr lang="es-EC" smtClean="0">
                <a:solidFill>
                  <a:prstClr val="black">
                    <a:tint val="75000"/>
                  </a:prstClr>
                </a:solidFill>
              </a:rPr>
              <a:pPr defTabSz="1371509">
                <a:defRPr/>
              </a:pPr>
              <a:t>‹Nº›</a:t>
            </a:fld>
            <a:endParaRPr lang="es-EC">
              <a:solidFill>
                <a:prstClr val="black">
                  <a:tint val="75000"/>
                </a:prstClr>
              </a:solidFill>
            </a:endParaRPr>
          </a:p>
        </p:txBody>
      </p:sp>
    </p:spTree>
    <p:extLst>
      <p:ext uri="{BB962C8B-B14F-4D97-AF65-F5344CB8AC3E}">
        <p14:creationId xmlns:p14="http://schemas.microsoft.com/office/powerpoint/2010/main" val="160451436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137150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77" indent="-342877" algn="l" defTabSz="137150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31" indent="-342877" algn="l" defTabSz="137150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86" indent="-342877" algn="l" defTabSz="137150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140"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894"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649"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403"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157"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911"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s-EC"/>
      </a:defPPr>
      <a:lvl1pPr marL="0" algn="l" defTabSz="1371509" rtl="0" eaLnBrk="1" latinLnBrk="0" hangingPunct="1">
        <a:defRPr sz="2700" kern="1200">
          <a:solidFill>
            <a:schemeClr val="tx1"/>
          </a:solidFill>
          <a:latin typeface="+mn-lt"/>
          <a:ea typeface="+mn-ea"/>
          <a:cs typeface="+mn-cs"/>
        </a:defRPr>
      </a:lvl1pPr>
      <a:lvl2pPr marL="685754" algn="l" defTabSz="1371509" rtl="0" eaLnBrk="1" latinLnBrk="0" hangingPunct="1">
        <a:defRPr sz="2700" kern="1200">
          <a:solidFill>
            <a:schemeClr val="tx1"/>
          </a:solidFill>
          <a:latin typeface="+mn-lt"/>
          <a:ea typeface="+mn-ea"/>
          <a:cs typeface="+mn-cs"/>
        </a:defRPr>
      </a:lvl2pPr>
      <a:lvl3pPr marL="1371509" algn="l" defTabSz="1371509" rtl="0" eaLnBrk="1" latinLnBrk="0" hangingPunct="1">
        <a:defRPr sz="2700" kern="1200">
          <a:solidFill>
            <a:schemeClr val="tx1"/>
          </a:solidFill>
          <a:latin typeface="+mn-lt"/>
          <a:ea typeface="+mn-ea"/>
          <a:cs typeface="+mn-cs"/>
        </a:defRPr>
      </a:lvl3pPr>
      <a:lvl4pPr marL="2057263" algn="l" defTabSz="1371509" rtl="0" eaLnBrk="1" latinLnBrk="0" hangingPunct="1">
        <a:defRPr sz="2700" kern="1200">
          <a:solidFill>
            <a:schemeClr val="tx1"/>
          </a:solidFill>
          <a:latin typeface="+mn-lt"/>
          <a:ea typeface="+mn-ea"/>
          <a:cs typeface="+mn-cs"/>
        </a:defRPr>
      </a:lvl4pPr>
      <a:lvl5pPr marL="2743017" algn="l" defTabSz="1371509" rtl="0" eaLnBrk="1" latinLnBrk="0" hangingPunct="1">
        <a:defRPr sz="2700" kern="1200">
          <a:solidFill>
            <a:schemeClr val="tx1"/>
          </a:solidFill>
          <a:latin typeface="+mn-lt"/>
          <a:ea typeface="+mn-ea"/>
          <a:cs typeface="+mn-cs"/>
        </a:defRPr>
      </a:lvl5pPr>
      <a:lvl6pPr marL="3428771" algn="l" defTabSz="1371509" rtl="0" eaLnBrk="1" latinLnBrk="0" hangingPunct="1">
        <a:defRPr sz="2700" kern="1200">
          <a:solidFill>
            <a:schemeClr val="tx1"/>
          </a:solidFill>
          <a:latin typeface="+mn-lt"/>
          <a:ea typeface="+mn-ea"/>
          <a:cs typeface="+mn-cs"/>
        </a:defRPr>
      </a:lvl6pPr>
      <a:lvl7pPr marL="4114526" algn="l" defTabSz="1371509" rtl="0" eaLnBrk="1" latinLnBrk="0" hangingPunct="1">
        <a:defRPr sz="2700" kern="1200">
          <a:solidFill>
            <a:schemeClr val="tx1"/>
          </a:solidFill>
          <a:latin typeface="+mn-lt"/>
          <a:ea typeface="+mn-ea"/>
          <a:cs typeface="+mn-cs"/>
        </a:defRPr>
      </a:lvl7pPr>
      <a:lvl8pPr marL="4800280" algn="l" defTabSz="1371509" rtl="0" eaLnBrk="1" latinLnBrk="0" hangingPunct="1">
        <a:defRPr sz="2700" kern="1200">
          <a:solidFill>
            <a:schemeClr val="tx1"/>
          </a:solidFill>
          <a:latin typeface="+mn-lt"/>
          <a:ea typeface="+mn-ea"/>
          <a:cs typeface="+mn-cs"/>
        </a:defRPr>
      </a:lvl8pPr>
      <a:lvl9pPr marL="5486034" algn="l" defTabSz="137150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7.png"/><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6.emf"/><Relationship Id="rId11" Type="http://schemas.openxmlformats.org/officeDocument/2006/relationships/image" Target="../media/image24.png"/><Relationship Id="rId5" Type="http://schemas.openxmlformats.org/officeDocument/2006/relationships/package" Target="../embeddings/Microsoft_Visio_Drawing1111.vsdx"/><Relationship Id="rId10" Type="http://schemas.openxmlformats.org/officeDocument/2006/relationships/image" Target="../media/image23.png"/><Relationship Id="rId4" Type="http://schemas.openxmlformats.org/officeDocument/2006/relationships/oleObject" Target="../embeddings/oleObject1.bin"/><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204A4BF0-A787-0C45-AA54-B550D65F7E63}"/>
              </a:ext>
            </a:extLst>
          </p:cNvPr>
          <p:cNvSpPr/>
          <p:nvPr/>
        </p:nvSpPr>
        <p:spPr>
          <a:xfrm>
            <a:off x="2719857" y="2733161"/>
            <a:ext cx="12846126" cy="1754326"/>
          </a:xfrm>
          <a:prstGeom prst="rect">
            <a:avLst/>
          </a:prstGeom>
        </p:spPr>
        <p:txBody>
          <a:bodyPr wrap="square">
            <a:spAutoFit/>
          </a:bodyPr>
          <a:lstStyle/>
          <a:p>
            <a:pPr indent="450215" algn="ctr">
              <a:lnSpc>
                <a:spcPct val="150000"/>
              </a:lnSpc>
            </a:pPr>
            <a:r>
              <a:rPr lang="es-EC" sz="2400" b="1" dirty="0">
                <a:latin typeface="Arial" panose="020B0604020202020204" pitchFamily="34" charset="0"/>
                <a:ea typeface="Times New Roman" panose="02020603050405020304" pitchFamily="18" charset="0"/>
              </a:rPr>
              <a:t>TEMA: ANÁLISIS DE LAS FUENTES QUE GENERAN EL POSIBLE INCREMENTO O REDUCCIÓN </a:t>
            </a:r>
            <a:r>
              <a:rPr lang="es-EC" sz="2400" b="1" dirty="0" smtClean="0">
                <a:latin typeface="Arial" panose="020B0604020202020204" pitchFamily="34" charset="0"/>
                <a:ea typeface="Times New Roman" panose="02020603050405020304" pitchFamily="18" charset="0"/>
              </a:rPr>
              <a:t>PRESUPUESTARIA </a:t>
            </a:r>
            <a:r>
              <a:rPr lang="es-EC" sz="2400" b="1" dirty="0">
                <a:latin typeface="Arial" panose="020B0604020202020204" pitchFamily="34" charset="0"/>
                <a:ea typeface="Times New Roman" panose="02020603050405020304" pitchFamily="18" charset="0"/>
              </a:rPr>
              <a:t>DE LA PARTIDA PERSONAL GRUPO 51 CON RELACIÓN AL PRESUPUESTO GENERAL DEL EJÉRCITO DE LOS AÑOS 2019 Y 2020.</a:t>
            </a:r>
            <a:endParaRPr lang="es-EC" sz="2400" dirty="0">
              <a:latin typeface="Times New Roman" panose="02020603050405020304" pitchFamily="18" charset="0"/>
              <a:ea typeface="Calibri" panose="020F0502020204030204" pitchFamily="34" charset="0"/>
            </a:endParaRPr>
          </a:p>
        </p:txBody>
      </p:sp>
      <p:sp>
        <p:nvSpPr>
          <p:cNvPr id="6" name="Rectangle 3">
            <a:extLst>
              <a:ext uri="{FF2B5EF4-FFF2-40B4-BE49-F238E27FC236}">
                <a16:creationId xmlns="" xmlns:a16="http://schemas.microsoft.com/office/drawing/2014/main" id="{89C5CDA4-A25E-2140-BC98-E0738F9CBF3A}"/>
              </a:ext>
            </a:extLst>
          </p:cNvPr>
          <p:cNvSpPr>
            <a:spLocks noChangeArrowheads="1"/>
          </p:cNvSpPr>
          <p:nvPr/>
        </p:nvSpPr>
        <p:spPr bwMode="auto">
          <a:xfrm>
            <a:off x="4751493" y="4918456"/>
            <a:ext cx="97544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lnSpc>
                <a:spcPct val="150000"/>
              </a:lnSpc>
            </a:pPr>
            <a:r>
              <a:rPr lang="es-EC" sz="2800" b="1" dirty="0"/>
              <a:t>TCRN  DE </a:t>
            </a:r>
            <a:r>
              <a:rPr lang="es-EC" sz="2800" b="1" dirty="0" smtClean="0"/>
              <a:t>E.M.S. JÁTIVA RONNY Y </a:t>
            </a:r>
            <a:r>
              <a:rPr lang="es-EC" sz="2800" b="1" dirty="0"/>
              <a:t>TCRN  DE </a:t>
            </a:r>
            <a:r>
              <a:rPr lang="es-EC" sz="2800" b="1" dirty="0" smtClean="0"/>
              <a:t>E.M.S.  RODAS DINO.</a:t>
            </a:r>
            <a:endParaRPr lang="es-EC" sz="2800" b="1" dirty="0"/>
          </a:p>
        </p:txBody>
      </p:sp>
      <p:cxnSp>
        <p:nvCxnSpPr>
          <p:cNvPr id="7" name="Conector recto 6">
            <a:extLst>
              <a:ext uri="{FF2B5EF4-FFF2-40B4-BE49-F238E27FC236}">
                <a16:creationId xmlns="" xmlns:a16="http://schemas.microsoft.com/office/drawing/2014/main" id="{5D14CBFF-0CD6-E94E-B35A-96015BD5A067}"/>
              </a:ext>
            </a:extLst>
          </p:cNvPr>
          <p:cNvCxnSpPr>
            <a:cxnSpLocks/>
          </p:cNvCxnSpPr>
          <p:nvPr/>
        </p:nvCxnSpPr>
        <p:spPr>
          <a:xfrm>
            <a:off x="2719857" y="2733161"/>
            <a:ext cx="14225118"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9" name="Conector recto 8">
            <a:extLst>
              <a:ext uri="{FF2B5EF4-FFF2-40B4-BE49-F238E27FC236}">
                <a16:creationId xmlns="" xmlns:a16="http://schemas.microsoft.com/office/drawing/2014/main" id="{78E70ECB-94B0-A14C-950C-9402442E2613}"/>
              </a:ext>
            </a:extLst>
          </p:cNvPr>
          <p:cNvCxnSpPr>
            <a:cxnSpLocks/>
          </p:cNvCxnSpPr>
          <p:nvPr/>
        </p:nvCxnSpPr>
        <p:spPr>
          <a:xfrm>
            <a:off x="2719857" y="4686300"/>
            <a:ext cx="14225118" cy="0"/>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10" name="CuadroTexto 9">
            <a:extLst>
              <a:ext uri="{FF2B5EF4-FFF2-40B4-BE49-F238E27FC236}">
                <a16:creationId xmlns="" xmlns:a16="http://schemas.microsoft.com/office/drawing/2014/main" id="{D3E588E1-2DAE-1D41-8D91-B25EE2A28C53}"/>
              </a:ext>
            </a:extLst>
          </p:cNvPr>
          <p:cNvSpPr txBox="1"/>
          <p:nvPr/>
        </p:nvSpPr>
        <p:spPr>
          <a:xfrm>
            <a:off x="4157003" y="1712476"/>
            <a:ext cx="9971832" cy="707886"/>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normalizeH="0" baseline="0" noProof="0" dirty="0">
                <a:ln/>
                <a:solidFill>
                  <a:schemeClr val="accent3"/>
                </a:solidFill>
                <a:uLnTx/>
                <a:uFillTx/>
                <a:latin typeface="Arial" panose="020B0604020202020204" pitchFamily="34" charset="0"/>
                <a:ea typeface="+mn-ea"/>
                <a:cs typeface="Arial" panose="020B0604020202020204" pitchFamily="34" charset="0"/>
              </a:rPr>
              <a:t>MAESTRÍA EN SEGURIDAD Y DEFENSA</a:t>
            </a:r>
          </a:p>
        </p:txBody>
      </p:sp>
      <p:sp>
        <p:nvSpPr>
          <p:cNvPr id="8" name="Rectángulo 7">
            <a:extLst>
              <a:ext uri="{FF2B5EF4-FFF2-40B4-BE49-F238E27FC236}">
                <a16:creationId xmlns="" xmlns:a16="http://schemas.microsoft.com/office/drawing/2014/main" id="{D6A27213-414A-7746-A624-ED9975C953F1}"/>
              </a:ext>
            </a:extLst>
          </p:cNvPr>
          <p:cNvSpPr/>
          <p:nvPr/>
        </p:nvSpPr>
        <p:spPr>
          <a:xfrm>
            <a:off x="5668387" y="5912212"/>
            <a:ext cx="7406259" cy="461665"/>
          </a:xfrm>
          <a:prstGeom prst="rect">
            <a:avLst/>
          </a:prstGeom>
        </p:spPr>
        <p:txBody>
          <a:bodyPr wrap="none">
            <a:spAutoFit/>
          </a:bodyPr>
          <a:lstStyle/>
          <a:p>
            <a:pPr lvl="0" algn="ctr">
              <a:defRPr/>
            </a:pPr>
            <a:r>
              <a:rPr lang="es-EC" sz="2400" dirty="0">
                <a:solidFill>
                  <a:prstClr val="black"/>
                </a:solidFill>
                <a:latin typeface="Arial" panose="020B0604020202020204" pitchFamily="34" charset="0"/>
                <a:cs typeface="Arial" panose="020B0604020202020204" pitchFamily="34" charset="0"/>
              </a:rPr>
              <a:t>DIRECTOR: TCRN E.M. SANCHEZ SANCHEZ LUIS</a:t>
            </a:r>
          </a:p>
        </p:txBody>
      </p:sp>
      <p:pic>
        <p:nvPicPr>
          <p:cNvPr id="12" name="Imagen 11">
            <a:extLst>
              <a:ext uri="{FF2B5EF4-FFF2-40B4-BE49-F238E27FC236}">
                <a16:creationId xmlns="" xmlns:a16="http://schemas.microsoft.com/office/drawing/2014/main" id="{117DD0E9-F40E-C146-A47F-BFBC6C0AB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0059"/>
            <a:ext cx="18286413" cy="168757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extShape 1"/>
          <p:cNvSpPr txBox="1"/>
          <p:nvPr/>
        </p:nvSpPr>
        <p:spPr>
          <a:xfrm>
            <a:off x="2200274" y="2898202"/>
            <a:ext cx="14673571" cy="4490595"/>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algn="ctr">
              <a:lnSpc>
                <a:spcPct val="90000"/>
              </a:lnSpc>
              <a:spcBef>
                <a:spcPts val="1001"/>
              </a:spcBef>
              <a:tabLst>
                <a:tab pos="0" algn="l"/>
              </a:tabLst>
              <a:defRPr sz="8800" b="1" spc="-1">
                <a:solidFill>
                  <a:srgbClr val="C00000"/>
                </a:solidFill>
                <a:latin typeface="Arm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dirty="0"/>
              <a:t>CAPITULO IV</a:t>
            </a:r>
          </a:p>
          <a:p>
            <a:r>
              <a:rPr lang="es-EC" dirty="0"/>
              <a:t>DESARROLLO DE LOS OBJETIVOS ESPECIFICOS</a:t>
            </a:r>
            <a:endParaRPr lang="en-US" dirty="0"/>
          </a:p>
        </p:txBody>
      </p:sp>
    </p:spTree>
    <p:extLst>
      <p:ext uri="{BB962C8B-B14F-4D97-AF65-F5344CB8AC3E}">
        <p14:creationId xmlns:p14="http://schemas.microsoft.com/office/powerpoint/2010/main" val="1875972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 xmlns:a16="http://schemas.microsoft.com/office/drawing/2014/main" id="{A49DF258-BA57-FF43-BACB-1A46402A1AF9}"/>
              </a:ext>
            </a:extLst>
          </p:cNvPr>
          <p:cNvSpPr/>
          <p:nvPr/>
        </p:nvSpPr>
        <p:spPr>
          <a:xfrm>
            <a:off x="4638960" y="3665674"/>
            <a:ext cx="10032055" cy="1310121"/>
          </a:xfrm>
          <a:prstGeom prst="rect">
            <a:avLst/>
          </a:prstGeom>
        </p:spPr>
        <p:style>
          <a:lnRef idx="0">
            <a:schemeClr val="accent2"/>
          </a:lnRef>
          <a:fillRef idx="3">
            <a:schemeClr val="accent2"/>
          </a:fillRef>
          <a:effectRef idx="3">
            <a:schemeClr val="accent2"/>
          </a:effectRef>
          <a:fontRef idx="minor">
            <a:schemeClr val="lt1"/>
          </a:fontRef>
        </p:style>
        <p:txBody>
          <a:bodyPr lIns="0" tIns="0" rIns="0" bIns="0" anchor="ctr">
            <a:noAutofit/>
          </a:bodyPr>
          <a:lstStyle/>
          <a:p>
            <a:pPr algn="just">
              <a:spcBef>
                <a:spcPct val="0"/>
              </a:spcBef>
            </a:pPr>
            <a:r>
              <a:rPr lang="es-ES" sz="2500" b="1" dirty="0">
                <a:solidFill>
                  <a:schemeClr val="bg1">
                    <a:lumMod val="95000"/>
                  </a:schemeClr>
                </a:solidFill>
              </a:rPr>
              <a:t>Planificación prospectiva deficiente en función de la reducción del personal necesario para enfrentar las amenazas actuales</a:t>
            </a:r>
            <a:endParaRPr lang="es-EC" sz="2500" b="1" dirty="0">
              <a:solidFill>
                <a:schemeClr val="bg1">
                  <a:lumMod val="95000"/>
                </a:schemeClr>
              </a:solidFill>
            </a:endParaRPr>
          </a:p>
        </p:txBody>
      </p:sp>
      <p:sp>
        <p:nvSpPr>
          <p:cNvPr id="14" name="Título 13">
            <a:extLst>
              <a:ext uri="{FF2B5EF4-FFF2-40B4-BE49-F238E27FC236}">
                <a16:creationId xmlns="" xmlns:a16="http://schemas.microsoft.com/office/drawing/2014/main" id="{766481F8-43D8-6049-BD2D-8F8B15D398E3}"/>
              </a:ext>
            </a:extLst>
          </p:cNvPr>
          <p:cNvSpPr>
            <a:spLocks noGrp="1"/>
          </p:cNvSpPr>
          <p:nvPr>
            <p:ph type="title"/>
          </p:nvPr>
        </p:nvSpPr>
        <p:spPr>
          <a:xfrm>
            <a:off x="1010653" y="368520"/>
            <a:ext cx="13649816" cy="1601049"/>
          </a:xfrm>
          <a:gradFill>
            <a:gsLst>
              <a:gs pos="22000">
                <a:srgbClr val="910002"/>
              </a:gs>
              <a:gs pos="56000">
                <a:srgbClr val="C00000"/>
              </a:gs>
              <a:gs pos="80000">
                <a:srgbClr val="910002"/>
              </a:gs>
            </a:gsLst>
          </a:gradFill>
        </p:spPr>
        <p:style>
          <a:lnRef idx="0">
            <a:schemeClr val="accent2"/>
          </a:lnRef>
          <a:fillRef idx="3">
            <a:schemeClr val="accent2"/>
          </a:fillRef>
          <a:effectRef idx="3">
            <a:schemeClr val="accent2"/>
          </a:effectRef>
          <a:fontRef idx="minor">
            <a:schemeClr val="lt1"/>
          </a:fontRef>
        </p:style>
        <p:txBody>
          <a:bodyPr/>
          <a:lstStyle/>
          <a:p>
            <a:pPr algn="just">
              <a:lnSpc>
                <a:spcPct val="150000"/>
              </a:lnSpc>
            </a:pPr>
            <a:r>
              <a:rPr lang="es-ES" sz="3200" b="1" dirty="0">
                <a:solidFill>
                  <a:srgbClr val="FFC000"/>
                </a:solidFill>
              </a:rPr>
              <a:t>Determinar las razones que generan el incremento o reducción del personal militar en los años 2019 y 2020.</a:t>
            </a:r>
            <a:endParaRPr lang="es-ES_tradnl" sz="3200" b="1" dirty="0">
              <a:solidFill>
                <a:srgbClr val="FFC000"/>
              </a:solidFill>
            </a:endParaRPr>
          </a:p>
        </p:txBody>
      </p:sp>
      <p:sp>
        <p:nvSpPr>
          <p:cNvPr id="17" name="Rectángulo 16">
            <a:extLst>
              <a:ext uri="{FF2B5EF4-FFF2-40B4-BE49-F238E27FC236}">
                <a16:creationId xmlns="" xmlns:a16="http://schemas.microsoft.com/office/drawing/2014/main" id="{D99B9288-E007-134B-9FE8-3A9847B047BE}"/>
              </a:ext>
            </a:extLst>
          </p:cNvPr>
          <p:cNvSpPr/>
          <p:nvPr/>
        </p:nvSpPr>
        <p:spPr>
          <a:xfrm>
            <a:off x="2117558" y="2390624"/>
            <a:ext cx="12542911" cy="1099532"/>
          </a:xfrm>
          <a:prstGeom prst="rect">
            <a:avLst/>
          </a:prstGeom>
        </p:spPr>
        <p:style>
          <a:lnRef idx="0">
            <a:schemeClr val="accent6"/>
          </a:lnRef>
          <a:fillRef idx="3">
            <a:schemeClr val="accent6"/>
          </a:fillRef>
          <a:effectRef idx="3">
            <a:schemeClr val="accent6"/>
          </a:effectRef>
          <a:fontRef idx="minor">
            <a:schemeClr val="lt1"/>
          </a:fontRef>
        </p:style>
        <p:txBody>
          <a:bodyPr lIns="0" tIns="0" rIns="0" bIns="0" anchor="ctr">
            <a:noAutofit/>
          </a:bodyPr>
          <a:lstStyle/>
          <a:p>
            <a:pPr algn="just">
              <a:spcBef>
                <a:spcPct val="0"/>
              </a:spcBef>
            </a:pPr>
            <a:r>
              <a:rPr lang="es-ES" sz="2500" b="1" dirty="0">
                <a:solidFill>
                  <a:schemeClr val="tx1"/>
                </a:solidFill>
              </a:rPr>
              <a:t>Falta de liderazgo e innovación en políticas que sustenten procesos de cambio o en el cubrimiento de las necesidades determinadas por la planificación presupuestaria</a:t>
            </a:r>
            <a:endParaRPr lang="es-EC" sz="2500" b="1" dirty="0">
              <a:solidFill>
                <a:schemeClr val="tx1"/>
              </a:solidFill>
            </a:endParaRPr>
          </a:p>
        </p:txBody>
      </p:sp>
      <p:sp>
        <p:nvSpPr>
          <p:cNvPr id="18" name="Rectángulo 17">
            <a:extLst>
              <a:ext uri="{FF2B5EF4-FFF2-40B4-BE49-F238E27FC236}">
                <a16:creationId xmlns="" xmlns:a16="http://schemas.microsoft.com/office/drawing/2014/main" id="{1D3379AE-46AD-184B-BB4A-D26373A2BB8B}"/>
              </a:ext>
            </a:extLst>
          </p:cNvPr>
          <p:cNvSpPr/>
          <p:nvPr/>
        </p:nvSpPr>
        <p:spPr>
          <a:xfrm>
            <a:off x="6495488" y="6671900"/>
            <a:ext cx="8175527" cy="1099532"/>
          </a:xfrm>
          <a:prstGeom prst="rect">
            <a:avLst/>
          </a:prstGeom>
        </p:spPr>
        <p:style>
          <a:lnRef idx="0">
            <a:schemeClr val="accent3"/>
          </a:lnRef>
          <a:fillRef idx="3">
            <a:schemeClr val="accent3"/>
          </a:fillRef>
          <a:effectRef idx="3">
            <a:schemeClr val="accent3"/>
          </a:effectRef>
          <a:fontRef idx="minor">
            <a:schemeClr val="lt1"/>
          </a:fontRef>
        </p:style>
        <p:txBody>
          <a:bodyPr lIns="0" tIns="0" rIns="0" bIns="0" anchor="ctr">
            <a:noAutofit/>
          </a:bodyPr>
          <a:lstStyle/>
          <a:p>
            <a:pPr algn="just">
              <a:spcBef>
                <a:spcPct val="0"/>
              </a:spcBef>
            </a:pPr>
            <a:r>
              <a:rPr lang="es-ES" sz="2500" b="1" dirty="0">
                <a:solidFill>
                  <a:schemeClr val="tx1"/>
                </a:solidFill>
              </a:rPr>
              <a:t>Deficiente planificación alternativa ante situaciones emergentes para sustentar procesos de cambio</a:t>
            </a:r>
            <a:endParaRPr lang="es-EC" sz="2500" b="1" dirty="0">
              <a:solidFill>
                <a:schemeClr val="tx1"/>
              </a:solidFill>
            </a:endParaRPr>
          </a:p>
        </p:txBody>
      </p:sp>
      <p:sp>
        <p:nvSpPr>
          <p:cNvPr id="19" name="Rectángulo 18">
            <a:extLst>
              <a:ext uri="{FF2B5EF4-FFF2-40B4-BE49-F238E27FC236}">
                <a16:creationId xmlns="" xmlns:a16="http://schemas.microsoft.com/office/drawing/2014/main" id="{822503D3-79C1-804B-8736-F488F2789C4C}"/>
              </a:ext>
            </a:extLst>
          </p:cNvPr>
          <p:cNvSpPr/>
          <p:nvPr/>
        </p:nvSpPr>
        <p:spPr>
          <a:xfrm>
            <a:off x="4628414" y="5311206"/>
            <a:ext cx="10032055" cy="1099531"/>
          </a:xfrm>
          <a:prstGeom prst="rect">
            <a:avLst/>
          </a:prstGeom>
          <a:gradFill>
            <a:gsLst>
              <a:gs pos="22000">
                <a:srgbClr val="910002"/>
              </a:gs>
              <a:gs pos="56000">
                <a:srgbClr val="C00000"/>
              </a:gs>
              <a:gs pos="80000">
                <a:srgbClr val="910002"/>
              </a:gs>
            </a:gsLst>
          </a:gradFill>
        </p:spPr>
        <p:style>
          <a:lnRef idx="0">
            <a:schemeClr val="accent2"/>
          </a:lnRef>
          <a:fillRef idx="3">
            <a:schemeClr val="accent2"/>
          </a:fillRef>
          <a:effectRef idx="3">
            <a:schemeClr val="accent2"/>
          </a:effectRef>
          <a:fontRef idx="minor">
            <a:schemeClr val="lt1"/>
          </a:fontRef>
        </p:style>
        <p:txBody>
          <a:bodyPr lIns="0" tIns="0" rIns="0" bIns="0" anchor="ctr">
            <a:noAutofit/>
          </a:bodyPr>
          <a:lstStyle/>
          <a:p>
            <a:pPr algn="just">
              <a:spcBef>
                <a:spcPct val="0"/>
              </a:spcBef>
            </a:pPr>
            <a:r>
              <a:rPr lang="es-ES" sz="2500" b="1" dirty="0">
                <a:solidFill>
                  <a:schemeClr val="bg1">
                    <a:lumMod val="95000"/>
                  </a:schemeClr>
                </a:solidFill>
              </a:rPr>
              <a:t>Proceso de modernización de las Fuerzas Armadas intermitente no concordante con la realidad presupuestaria y económica</a:t>
            </a:r>
            <a:endParaRPr lang="es-EC" sz="2500" b="1" dirty="0">
              <a:solidFill>
                <a:schemeClr val="bg1">
                  <a:lumMod val="95000"/>
                </a:schemeClr>
              </a:solidFill>
            </a:endParaRPr>
          </a:p>
        </p:txBody>
      </p:sp>
      <p:sp>
        <p:nvSpPr>
          <p:cNvPr id="20" name="object 5">
            <a:extLst>
              <a:ext uri="{FF2B5EF4-FFF2-40B4-BE49-F238E27FC236}">
                <a16:creationId xmlns="" xmlns:a16="http://schemas.microsoft.com/office/drawing/2014/main" id="{AF3F954E-2008-2F47-8EC7-2AD061BB6B54}"/>
              </a:ext>
            </a:extLst>
          </p:cNvPr>
          <p:cNvSpPr/>
          <p:nvPr/>
        </p:nvSpPr>
        <p:spPr>
          <a:xfrm>
            <a:off x="1500752" y="3265471"/>
            <a:ext cx="7562850" cy="7021529"/>
          </a:xfrm>
          <a:prstGeom prst="rect">
            <a:avLst/>
          </a:prstGeom>
          <a:blipFill>
            <a:blip r:embed="rId2" cstate="print"/>
            <a:stretch>
              <a:fillRect/>
            </a:stretch>
          </a:blipFill>
        </p:spPr>
        <p:txBody>
          <a:bodyPr wrap="square" lIns="0" tIns="0" rIns="0" bIns="0" rtlCol="0"/>
          <a:lstStyle/>
          <a:p>
            <a:endParaRPr/>
          </a:p>
        </p:txBody>
      </p:sp>
      <p:sp>
        <p:nvSpPr>
          <p:cNvPr id="21" name="object 11">
            <a:extLst>
              <a:ext uri="{FF2B5EF4-FFF2-40B4-BE49-F238E27FC236}">
                <a16:creationId xmlns="" xmlns:a16="http://schemas.microsoft.com/office/drawing/2014/main" id="{0F0E48AF-BBF4-9743-BB10-119894F7F217}"/>
              </a:ext>
            </a:extLst>
          </p:cNvPr>
          <p:cNvSpPr/>
          <p:nvPr/>
        </p:nvSpPr>
        <p:spPr>
          <a:xfrm>
            <a:off x="4438079" y="7964236"/>
            <a:ext cx="2765679" cy="1140777"/>
          </a:xfrm>
          <a:prstGeom prst="rect">
            <a:avLst/>
          </a:prstGeom>
          <a:blipFill>
            <a:blip r:embed="rId3" cstate="print"/>
            <a:stretch>
              <a:fillRect/>
            </a:stretch>
          </a:blipFill>
        </p:spPr>
        <p:txBody>
          <a:bodyPr wrap="square" lIns="0" tIns="0" rIns="0" bIns="0" rtlCol="0"/>
          <a:lstStyle/>
          <a:p>
            <a:endParaRPr/>
          </a:p>
        </p:txBody>
      </p:sp>
      <p:grpSp>
        <p:nvGrpSpPr>
          <p:cNvPr id="27" name="Grupo 26">
            <a:extLst>
              <a:ext uri="{FF2B5EF4-FFF2-40B4-BE49-F238E27FC236}">
                <a16:creationId xmlns="" xmlns:a16="http://schemas.microsoft.com/office/drawing/2014/main" id="{AC391177-94A5-934E-8BFE-3F66B4B7ABA2}"/>
              </a:ext>
            </a:extLst>
          </p:cNvPr>
          <p:cNvGrpSpPr/>
          <p:nvPr/>
        </p:nvGrpSpPr>
        <p:grpSpPr>
          <a:xfrm>
            <a:off x="14847875" y="3994787"/>
            <a:ext cx="3413599" cy="1571161"/>
            <a:chOff x="12721013" y="7824208"/>
            <a:chExt cx="3712348" cy="1571161"/>
          </a:xfrm>
        </p:grpSpPr>
        <p:sp>
          <p:nvSpPr>
            <p:cNvPr id="26" name="Rectángulo 25">
              <a:extLst>
                <a:ext uri="{FF2B5EF4-FFF2-40B4-BE49-F238E27FC236}">
                  <a16:creationId xmlns="" xmlns:a16="http://schemas.microsoft.com/office/drawing/2014/main" id="{DEFAFB8B-12A1-7948-9E81-7BD2BDD857E7}"/>
                </a:ext>
              </a:extLst>
            </p:cNvPr>
            <p:cNvSpPr/>
            <p:nvPr/>
          </p:nvSpPr>
          <p:spPr>
            <a:xfrm>
              <a:off x="12721013" y="7824208"/>
              <a:ext cx="3712348" cy="1571161"/>
            </a:xfrm>
            <a:prstGeom prst="rect">
              <a:avLst/>
            </a:prstGeom>
            <a:solidFill>
              <a:schemeClr val="bg2">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object 12">
              <a:extLst>
                <a:ext uri="{FF2B5EF4-FFF2-40B4-BE49-F238E27FC236}">
                  <a16:creationId xmlns="" xmlns:a16="http://schemas.microsoft.com/office/drawing/2014/main" id="{399811A7-7DEE-2B4C-9ED5-989E01E1EF28}"/>
                </a:ext>
              </a:extLst>
            </p:cNvPr>
            <p:cNvSpPr/>
            <p:nvPr/>
          </p:nvSpPr>
          <p:spPr>
            <a:xfrm>
              <a:off x="13144500" y="8231787"/>
              <a:ext cx="756005" cy="756005"/>
            </a:xfrm>
            <a:prstGeom prst="rect">
              <a:avLst/>
            </a:prstGeom>
            <a:blipFill>
              <a:blip r:embed="rId4" cstate="print"/>
              <a:stretch>
                <a:fillRect/>
              </a:stretch>
            </a:blipFill>
          </p:spPr>
          <p:txBody>
            <a:bodyPr wrap="square" lIns="0" tIns="0" rIns="0" bIns="0" rtlCol="0"/>
            <a:lstStyle/>
            <a:p>
              <a:endParaRPr/>
            </a:p>
          </p:txBody>
        </p:sp>
        <p:sp>
          <p:nvSpPr>
            <p:cNvPr id="23" name="object 13">
              <a:extLst>
                <a:ext uri="{FF2B5EF4-FFF2-40B4-BE49-F238E27FC236}">
                  <a16:creationId xmlns="" xmlns:a16="http://schemas.microsoft.com/office/drawing/2014/main" id="{CBF4F70B-3CF7-9B42-A13A-906435291C17}"/>
                </a:ext>
              </a:extLst>
            </p:cNvPr>
            <p:cNvSpPr/>
            <p:nvPr/>
          </p:nvSpPr>
          <p:spPr>
            <a:xfrm>
              <a:off x="13860908" y="8231787"/>
              <a:ext cx="756005" cy="756005"/>
            </a:xfrm>
            <a:prstGeom prst="rect">
              <a:avLst/>
            </a:prstGeom>
            <a:blipFill>
              <a:blip r:embed="rId5" cstate="print"/>
              <a:stretch>
                <a:fillRect/>
              </a:stretch>
            </a:blipFill>
          </p:spPr>
          <p:txBody>
            <a:bodyPr wrap="square" lIns="0" tIns="0" rIns="0" bIns="0" rtlCol="0"/>
            <a:lstStyle/>
            <a:p>
              <a:endParaRPr/>
            </a:p>
          </p:txBody>
        </p:sp>
        <p:sp>
          <p:nvSpPr>
            <p:cNvPr id="24" name="object 14">
              <a:extLst>
                <a:ext uri="{FF2B5EF4-FFF2-40B4-BE49-F238E27FC236}">
                  <a16:creationId xmlns="" xmlns:a16="http://schemas.microsoft.com/office/drawing/2014/main" id="{2FA7A81B-4709-1A46-838E-8BE34837385D}"/>
                </a:ext>
              </a:extLst>
            </p:cNvPr>
            <p:cNvSpPr/>
            <p:nvPr/>
          </p:nvSpPr>
          <p:spPr>
            <a:xfrm>
              <a:off x="14577187" y="8231787"/>
              <a:ext cx="756005" cy="756005"/>
            </a:xfrm>
            <a:prstGeom prst="rect">
              <a:avLst/>
            </a:prstGeom>
            <a:blipFill>
              <a:blip r:embed="rId6" cstate="print"/>
              <a:stretch>
                <a:fillRect/>
              </a:stretch>
            </a:blipFill>
          </p:spPr>
          <p:txBody>
            <a:bodyPr wrap="square" lIns="0" tIns="0" rIns="0" bIns="0" rtlCol="0"/>
            <a:lstStyle/>
            <a:p>
              <a:endParaRPr/>
            </a:p>
          </p:txBody>
        </p:sp>
        <p:sp>
          <p:nvSpPr>
            <p:cNvPr id="25" name="object 15">
              <a:extLst>
                <a:ext uri="{FF2B5EF4-FFF2-40B4-BE49-F238E27FC236}">
                  <a16:creationId xmlns="" xmlns:a16="http://schemas.microsoft.com/office/drawing/2014/main" id="{CB13F56D-474F-414D-84A6-376AC04855F5}"/>
                </a:ext>
              </a:extLst>
            </p:cNvPr>
            <p:cNvSpPr/>
            <p:nvPr/>
          </p:nvSpPr>
          <p:spPr>
            <a:xfrm>
              <a:off x="15293595" y="8236791"/>
              <a:ext cx="746048" cy="746048"/>
            </a:xfrm>
            <a:prstGeom prst="rect">
              <a:avLst/>
            </a:prstGeom>
            <a:blipFill>
              <a:blip r:embed="rId7" cstate="print"/>
              <a:stretch>
                <a:fillRect/>
              </a:stretch>
            </a:blipFill>
          </p:spPr>
          <p:txBody>
            <a:bodyPr wrap="square" lIns="0" tIns="0" rIns="0" bIns="0" rtlCol="0"/>
            <a:lstStyle/>
            <a:p>
              <a:endParaRPr/>
            </a:p>
          </p:txBody>
        </p:sp>
      </p:grpSp>
      <p:grpSp>
        <p:nvGrpSpPr>
          <p:cNvPr id="30" name="Grupo 29">
            <a:extLst>
              <a:ext uri="{FF2B5EF4-FFF2-40B4-BE49-F238E27FC236}">
                <a16:creationId xmlns="" xmlns:a16="http://schemas.microsoft.com/office/drawing/2014/main" id="{64025D88-39C4-E844-BF32-C72EED83B70C}"/>
              </a:ext>
            </a:extLst>
          </p:cNvPr>
          <p:cNvGrpSpPr/>
          <p:nvPr/>
        </p:nvGrpSpPr>
        <p:grpSpPr>
          <a:xfrm>
            <a:off x="14988209" y="2045921"/>
            <a:ext cx="3132933" cy="1460291"/>
            <a:chOff x="14383771" y="3850915"/>
            <a:chExt cx="3132933" cy="1460291"/>
          </a:xfrm>
        </p:grpSpPr>
        <p:sp>
          <p:nvSpPr>
            <p:cNvPr id="29" name="Rectángulo 28">
              <a:extLst>
                <a:ext uri="{FF2B5EF4-FFF2-40B4-BE49-F238E27FC236}">
                  <a16:creationId xmlns="" xmlns:a16="http://schemas.microsoft.com/office/drawing/2014/main" id="{F7EF6820-75A6-A840-829A-3891ACC09C1B}"/>
                </a:ext>
              </a:extLst>
            </p:cNvPr>
            <p:cNvSpPr/>
            <p:nvPr/>
          </p:nvSpPr>
          <p:spPr>
            <a:xfrm>
              <a:off x="14383771" y="3850915"/>
              <a:ext cx="3132933" cy="146029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object 11">
              <a:extLst>
                <a:ext uri="{FF2B5EF4-FFF2-40B4-BE49-F238E27FC236}">
                  <a16:creationId xmlns="" xmlns:a16="http://schemas.microsoft.com/office/drawing/2014/main" id="{3983CE9E-50ED-C34B-8ACD-AF9BEADB44D3}"/>
                </a:ext>
              </a:extLst>
            </p:cNvPr>
            <p:cNvSpPr/>
            <p:nvPr/>
          </p:nvSpPr>
          <p:spPr>
            <a:xfrm>
              <a:off x="14567399" y="4002723"/>
              <a:ext cx="2765679" cy="1140777"/>
            </a:xfrm>
            <a:prstGeom prst="rect">
              <a:avLst/>
            </a:prstGeom>
            <a:blipFill>
              <a:blip r:embed="rId3" cstate="print"/>
              <a:stretch>
                <a:fillRect/>
              </a:stretch>
            </a:blipFill>
          </p:spPr>
          <p:txBody>
            <a:bodyPr wrap="square" lIns="0" tIns="0" rIns="0" bIns="0" rtlCol="0"/>
            <a:lstStyle/>
            <a:p>
              <a:endParaRPr/>
            </a:p>
          </p:txBody>
        </p:sp>
      </p:grpSp>
      <p:pic>
        <p:nvPicPr>
          <p:cNvPr id="34" name="Imagen 33">
            <a:extLst>
              <a:ext uri="{FF2B5EF4-FFF2-40B4-BE49-F238E27FC236}">
                <a16:creationId xmlns="" xmlns:a16="http://schemas.microsoft.com/office/drawing/2014/main" id="{430D9120-3315-9642-9500-6A93128B894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5230" b="99552" l="157" r="99060"/>
                    </a14:imgEffect>
                  </a14:imgLayer>
                </a14:imgProps>
              </a:ext>
            </a:extLst>
          </a:blip>
          <a:srcRect l="6270" t="15422"/>
          <a:stretch/>
        </p:blipFill>
        <p:spPr>
          <a:xfrm>
            <a:off x="15450205" y="6054523"/>
            <a:ext cx="2449235" cy="3707335"/>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2661609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3">
            <a:extLst>
              <a:ext uri="{FF2B5EF4-FFF2-40B4-BE49-F238E27FC236}">
                <a16:creationId xmlns="" xmlns:a16="http://schemas.microsoft.com/office/drawing/2014/main" id="{F866C1EF-FD94-504E-B8E5-19DC96D3F054}"/>
              </a:ext>
            </a:extLst>
          </p:cNvPr>
          <p:cNvSpPr/>
          <p:nvPr/>
        </p:nvSpPr>
        <p:spPr>
          <a:xfrm>
            <a:off x="1276965" y="3753029"/>
            <a:ext cx="9762223" cy="6533971"/>
          </a:xfrm>
          <a:prstGeom prst="rect">
            <a:avLst/>
          </a:prstGeom>
          <a:blipFill>
            <a:blip r:embed="rId2" cstate="print"/>
            <a:stretch>
              <a:fillRect/>
            </a:stretch>
          </a:blipFill>
        </p:spPr>
        <p:txBody>
          <a:bodyPr wrap="square" lIns="0" tIns="0" rIns="0" bIns="0" rtlCol="0"/>
          <a:lstStyle/>
          <a:p>
            <a:endParaRPr/>
          </a:p>
        </p:txBody>
      </p:sp>
      <p:sp>
        <p:nvSpPr>
          <p:cNvPr id="9" name="Título 13">
            <a:extLst>
              <a:ext uri="{FF2B5EF4-FFF2-40B4-BE49-F238E27FC236}">
                <a16:creationId xmlns="" xmlns:a16="http://schemas.microsoft.com/office/drawing/2014/main" id="{3C0FB12D-C2F9-6548-B2C9-085901DD3DC1}"/>
              </a:ext>
            </a:extLst>
          </p:cNvPr>
          <p:cNvSpPr txBox="1">
            <a:spLocks/>
          </p:cNvSpPr>
          <p:nvPr/>
        </p:nvSpPr>
        <p:spPr>
          <a:xfrm>
            <a:off x="3711856" y="341277"/>
            <a:ext cx="13155059" cy="168888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dirty="0"/>
              <a:t>Determinar los efectos que causan el incremento de tiempo de servicio en el personal militar en la partida 51 del presupuesto.</a:t>
            </a:r>
            <a:endParaRPr lang="es-EC" dirty="0"/>
          </a:p>
          <a:p>
            <a:endParaRPr lang="es-ES_tradnl" dirty="0"/>
          </a:p>
        </p:txBody>
      </p:sp>
      <p:graphicFrame>
        <p:nvGraphicFramePr>
          <p:cNvPr id="2" name="Tabla 1">
            <a:extLst>
              <a:ext uri="{FF2B5EF4-FFF2-40B4-BE49-F238E27FC236}">
                <a16:creationId xmlns="" xmlns:a16="http://schemas.microsoft.com/office/drawing/2014/main" id="{FAB51A8B-491F-9B4E-8DC8-1E2CE2F90630}"/>
              </a:ext>
            </a:extLst>
          </p:cNvPr>
          <p:cNvGraphicFramePr>
            <a:graphicFrameLocks noGrp="1"/>
          </p:cNvGraphicFramePr>
          <p:nvPr>
            <p:extLst>
              <p:ext uri="{D42A27DB-BD31-4B8C-83A1-F6EECF244321}">
                <p14:modId xmlns:p14="http://schemas.microsoft.com/office/powerpoint/2010/main" val="3840358394"/>
              </p:ext>
            </p:extLst>
          </p:nvPr>
        </p:nvGraphicFramePr>
        <p:xfrm>
          <a:off x="6423102" y="2417583"/>
          <a:ext cx="11617823" cy="4922186"/>
        </p:xfrm>
        <a:graphic>
          <a:graphicData uri="http://schemas.openxmlformats.org/drawingml/2006/table">
            <a:tbl>
              <a:tblPr firstRow="1" firstCol="1" bandRow="1">
                <a:tableStyleId>{5C22544A-7EE6-4342-B048-85BDC9FD1C3A}</a:tableStyleId>
              </a:tblPr>
              <a:tblGrid>
                <a:gridCol w="5616056">
                  <a:extLst>
                    <a:ext uri="{9D8B030D-6E8A-4147-A177-3AD203B41FA5}">
                      <a16:colId xmlns="" xmlns:a16="http://schemas.microsoft.com/office/drawing/2014/main" val="3456129894"/>
                    </a:ext>
                  </a:extLst>
                </a:gridCol>
                <a:gridCol w="6001767">
                  <a:extLst>
                    <a:ext uri="{9D8B030D-6E8A-4147-A177-3AD203B41FA5}">
                      <a16:colId xmlns="" xmlns:a16="http://schemas.microsoft.com/office/drawing/2014/main" val="4057710704"/>
                    </a:ext>
                  </a:extLst>
                </a:gridCol>
              </a:tblGrid>
              <a:tr h="978347">
                <a:tc>
                  <a:txBody>
                    <a:bodyPr/>
                    <a:lstStyle/>
                    <a:p>
                      <a:pPr indent="450215" algn="ctr">
                        <a:lnSpc>
                          <a:spcPct val="200000"/>
                        </a:lnSpc>
                      </a:pPr>
                      <a:r>
                        <a:rPr lang="es-EC" sz="4000" dirty="0">
                          <a:solidFill>
                            <a:srgbClr val="FFC000"/>
                          </a:solidFill>
                          <a:effectLst/>
                        </a:rPr>
                        <a:t>Efectos directos</a:t>
                      </a:r>
                      <a:endParaRPr lang="es-EC" sz="5400" dirty="0">
                        <a:solidFill>
                          <a:srgbClr val="FFC000"/>
                        </a:solidFill>
                        <a:effectLst/>
                        <a:latin typeface="Times New Roman" panose="02020603050405020304" pitchFamily="18" charset="0"/>
                        <a:ea typeface="+mn-ea"/>
                      </a:endParaRPr>
                    </a:p>
                  </a:txBody>
                  <a:tcPr marL="68580" marR="68580" marT="0" marB="0">
                    <a:solidFill>
                      <a:schemeClr val="bg2">
                        <a:lumMod val="50000"/>
                      </a:schemeClr>
                    </a:solidFill>
                  </a:tcPr>
                </a:tc>
                <a:tc>
                  <a:txBody>
                    <a:bodyPr/>
                    <a:lstStyle/>
                    <a:p>
                      <a:pPr indent="450215" algn="ctr">
                        <a:lnSpc>
                          <a:spcPct val="200000"/>
                        </a:lnSpc>
                      </a:pPr>
                      <a:r>
                        <a:rPr lang="es-EC" sz="3600" dirty="0">
                          <a:solidFill>
                            <a:srgbClr val="FFC000"/>
                          </a:solidFill>
                          <a:effectLst/>
                        </a:rPr>
                        <a:t>Efectos indirectos</a:t>
                      </a:r>
                      <a:endParaRPr lang="es-EC" sz="4800" dirty="0">
                        <a:solidFill>
                          <a:srgbClr val="FFC000"/>
                        </a:solidFill>
                        <a:effectLst/>
                      </a:endParaRPr>
                    </a:p>
                    <a:p>
                      <a:pPr indent="450215" algn="ctr">
                        <a:lnSpc>
                          <a:spcPct val="200000"/>
                        </a:lnSpc>
                      </a:pPr>
                      <a:r>
                        <a:rPr lang="es-EC" sz="1600" dirty="0">
                          <a:effectLst/>
                        </a:rPr>
                        <a:t> </a:t>
                      </a:r>
                      <a:endParaRPr lang="es-EC" sz="2400" dirty="0">
                        <a:effectLst/>
                        <a:latin typeface="Times New Roman" panose="02020603050405020304" pitchFamily="18" charset="0"/>
                        <a:ea typeface="+mn-ea"/>
                      </a:endParaRPr>
                    </a:p>
                  </a:txBody>
                  <a:tcPr marL="68580" marR="68580" marT="0" marB="0">
                    <a:solidFill>
                      <a:schemeClr val="bg2">
                        <a:lumMod val="50000"/>
                      </a:schemeClr>
                    </a:solidFill>
                  </a:tcPr>
                </a:tc>
                <a:extLst>
                  <a:ext uri="{0D108BD9-81ED-4DB2-BD59-A6C34878D82A}">
                    <a16:rowId xmlns="" xmlns:a16="http://schemas.microsoft.com/office/drawing/2014/main" val="2103751665"/>
                  </a:ext>
                </a:extLst>
              </a:tr>
              <a:tr h="3406822">
                <a:tc>
                  <a:txBody>
                    <a:bodyPr/>
                    <a:lstStyle/>
                    <a:p>
                      <a:pPr marL="342900" lvl="0" indent="-342900" algn="just">
                        <a:lnSpc>
                          <a:spcPct val="107000"/>
                        </a:lnSpc>
                        <a:buFont typeface="Symbol" pitchFamily="2" charset="2"/>
                        <a:buChar char=""/>
                      </a:pPr>
                      <a:r>
                        <a:rPr lang="es-EC" sz="2400" dirty="0">
                          <a:solidFill>
                            <a:schemeClr val="tx1"/>
                          </a:solidFill>
                          <a:effectLst/>
                        </a:rPr>
                        <a:t>Aumenta el volumen general de la partida 51.</a:t>
                      </a:r>
                      <a:endParaRPr lang="es-EC" sz="3600" dirty="0">
                        <a:solidFill>
                          <a:schemeClr val="tx1"/>
                        </a:solidFill>
                        <a:effectLst/>
                      </a:endParaRPr>
                    </a:p>
                    <a:p>
                      <a:pPr marL="342900" lvl="0" indent="-342900" algn="just">
                        <a:lnSpc>
                          <a:spcPct val="107000"/>
                        </a:lnSpc>
                        <a:buFont typeface="Symbol" pitchFamily="2" charset="2"/>
                        <a:buChar char=""/>
                      </a:pPr>
                      <a:r>
                        <a:rPr lang="es-EC" sz="2400" dirty="0">
                          <a:solidFill>
                            <a:schemeClr val="tx1"/>
                          </a:solidFill>
                          <a:effectLst/>
                        </a:rPr>
                        <a:t>Aumenta la proporción del gasto de personal en función del presupuesto general de la defensa.</a:t>
                      </a:r>
                      <a:endParaRPr lang="es-EC" sz="3600" dirty="0">
                        <a:solidFill>
                          <a:schemeClr val="tx1"/>
                        </a:solidFill>
                        <a:effectLst/>
                      </a:endParaRPr>
                    </a:p>
                    <a:p>
                      <a:pPr marL="342900" lvl="0" indent="-342900" algn="just">
                        <a:lnSpc>
                          <a:spcPct val="107000"/>
                        </a:lnSpc>
                        <a:buFont typeface="Symbol" pitchFamily="2" charset="2"/>
                        <a:buChar char=""/>
                      </a:pPr>
                      <a:r>
                        <a:rPr lang="es-EC" sz="2400" dirty="0">
                          <a:solidFill>
                            <a:schemeClr val="tx1"/>
                          </a:solidFill>
                          <a:effectLst/>
                        </a:rPr>
                        <a:t>Reduce la proporción del presupuesto asignado al contexto operativo de las FF.AA.</a:t>
                      </a:r>
                      <a:endParaRPr lang="es-EC" sz="3600" dirty="0">
                        <a:solidFill>
                          <a:schemeClr val="tx1"/>
                        </a:solidFill>
                        <a:effectLst/>
                        <a:latin typeface="Calibri" panose="020F0502020204030204" pitchFamily="34" charset="0"/>
                        <a:ea typeface="+mn-ea"/>
                        <a:cs typeface="Times New Roman" panose="02020603050405020304" pitchFamily="18" charset="0"/>
                      </a:endParaRPr>
                    </a:p>
                  </a:txBody>
                  <a:tcPr marL="68580" marR="68580" marT="0" marB="0">
                    <a:solidFill>
                      <a:schemeClr val="bg1">
                        <a:lumMod val="75000"/>
                      </a:schemeClr>
                    </a:solidFill>
                  </a:tcPr>
                </a:tc>
                <a:tc>
                  <a:txBody>
                    <a:bodyPr/>
                    <a:lstStyle/>
                    <a:p>
                      <a:pPr marL="342900" lvl="0" indent="-342900" algn="just">
                        <a:lnSpc>
                          <a:spcPct val="107000"/>
                        </a:lnSpc>
                        <a:buFont typeface="Symbol" pitchFamily="2" charset="2"/>
                        <a:buChar char=""/>
                      </a:pPr>
                      <a:r>
                        <a:rPr lang="es-EC" sz="2400" b="1" dirty="0">
                          <a:solidFill>
                            <a:schemeClr val="tx1"/>
                          </a:solidFill>
                          <a:effectLst/>
                        </a:rPr>
                        <a:t>Aumenta el aporte para a la seguridad social</a:t>
                      </a:r>
                      <a:endParaRPr lang="es-EC" sz="3600" b="1" dirty="0">
                        <a:solidFill>
                          <a:schemeClr val="tx1"/>
                        </a:solidFill>
                        <a:effectLst/>
                      </a:endParaRPr>
                    </a:p>
                    <a:p>
                      <a:pPr marL="342900" lvl="0" indent="-342900" algn="just">
                        <a:lnSpc>
                          <a:spcPct val="107000"/>
                        </a:lnSpc>
                        <a:buFont typeface="Symbol" pitchFamily="2" charset="2"/>
                        <a:buChar char=""/>
                      </a:pPr>
                      <a:r>
                        <a:rPr lang="es-EC" sz="2400" b="1" dirty="0">
                          <a:solidFill>
                            <a:schemeClr val="tx1"/>
                          </a:solidFill>
                          <a:effectLst/>
                        </a:rPr>
                        <a:t>Alivia necesidades de la seguridad social</a:t>
                      </a:r>
                      <a:endParaRPr lang="es-EC" sz="3600" b="1" dirty="0">
                        <a:solidFill>
                          <a:schemeClr val="tx1"/>
                        </a:solidFill>
                        <a:effectLst/>
                      </a:endParaRPr>
                    </a:p>
                    <a:p>
                      <a:pPr indent="450215" algn="just">
                        <a:lnSpc>
                          <a:spcPct val="200000"/>
                        </a:lnSpc>
                      </a:pPr>
                      <a:r>
                        <a:rPr lang="es-EC" sz="2400" dirty="0">
                          <a:solidFill>
                            <a:schemeClr val="tx1"/>
                          </a:solidFill>
                          <a:effectLst/>
                        </a:rPr>
                        <a:t> </a:t>
                      </a:r>
                      <a:endParaRPr lang="es-EC" sz="3600" dirty="0">
                        <a:solidFill>
                          <a:schemeClr val="tx1"/>
                        </a:solidFill>
                        <a:effectLst/>
                        <a:latin typeface="Times New Roman" panose="02020603050405020304" pitchFamily="18" charset="0"/>
                        <a:ea typeface="+mn-ea"/>
                      </a:endParaRPr>
                    </a:p>
                  </a:txBody>
                  <a:tcPr marL="68580" marR="68580" marT="0" marB="0">
                    <a:solidFill>
                      <a:schemeClr val="bg1">
                        <a:lumMod val="75000"/>
                      </a:schemeClr>
                    </a:solidFill>
                  </a:tcPr>
                </a:tc>
                <a:extLst>
                  <a:ext uri="{0D108BD9-81ED-4DB2-BD59-A6C34878D82A}">
                    <a16:rowId xmlns="" xmlns:a16="http://schemas.microsoft.com/office/drawing/2014/main" val="2603934805"/>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3">
            <a:extLst>
              <a:ext uri="{FF2B5EF4-FFF2-40B4-BE49-F238E27FC236}">
                <a16:creationId xmlns="" xmlns:a16="http://schemas.microsoft.com/office/drawing/2014/main" id="{45177918-A088-B343-A790-1CE3DF4D34BD}"/>
              </a:ext>
            </a:extLst>
          </p:cNvPr>
          <p:cNvSpPr txBox="1">
            <a:spLocks/>
          </p:cNvSpPr>
          <p:nvPr/>
        </p:nvSpPr>
        <p:spPr>
          <a:xfrm>
            <a:off x="6515100" y="1391375"/>
            <a:ext cx="10482144" cy="2123349"/>
          </a:xfrm>
          <a:prstGeom prst="rect">
            <a:avLst/>
          </a:prstGeom>
          <a:solidFill>
            <a:schemeClr val="bg2">
              <a:lumMod val="50000"/>
            </a:schemeClr>
          </a:solidFill>
        </p:spPr>
        <p:style>
          <a:lnRef idx="0">
            <a:schemeClr val="accent2"/>
          </a:lnRef>
          <a:fillRef idx="3">
            <a:schemeClr val="accent2"/>
          </a:fillRef>
          <a:effectRef idx="3">
            <a:schemeClr val="accent2"/>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sz="2800" b="1" dirty="0">
                <a:solidFill>
                  <a:srgbClr val="FFC000"/>
                </a:solidFill>
              </a:rPr>
              <a:t>Determinemos la afectación del presupuesto orientado al grupo 51, en relación con el presupuesto entregado para al cumplimiento de operaciones militares que se encuentra en el Plan de Defensa del Territorio Nacional y en el Plan de Empleo de las Fuerzas armadas en el Ámbito Interno.</a:t>
            </a:r>
            <a:endParaRPr lang="es-EC" sz="2800" dirty="0">
              <a:solidFill>
                <a:srgbClr val="FFC000"/>
              </a:solidFill>
            </a:endParaRPr>
          </a:p>
          <a:p>
            <a:pPr algn="just">
              <a:lnSpc>
                <a:spcPct val="150000"/>
              </a:lnSpc>
            </a:pPr>
            <a:r>
              <a:rPr lang="es-ES" sz="3200" b="1" dirty="0"/>
              <a:t>.</a:t>
            </a:r>
            <a:endParaRPr lang="es-EC" sz="3200" dirty="0"/>
          </a:p>
          <a:p>
            <a:pPr algn="just">
              <a:lnSpc>
                <a:spcPct val="150000"/>
              </a:lnSpc>
            </a:pPr>
            <a:endParaRPr lang="es-ES_tradnl" sz="2500" dirty="0">
              <a:solidFill>
                <a:schemeClr val="bg1">
                  <a:lumMod val="95000"/>
                </a:schemeClr>
              </a:solidFill>
            </a:endParaRPr>
          </a:p>
        </p:txBody>
      </p:sp>
      <p:sp>
        <p:nvSpPr>
          <p:cNvPr id="11" name="object 3">
            <a:extLst>
              <a:ext uri="{FF2B5EF4-FFF2-40B4-BE49-F238E27FC236}">
                <a16:creationId xmlns="" xmlns:a16="http://schemas.microsoft.com/office/drawing/2014/main" id="{5BC7F029-0639-3A4F-95D1-B2E8D4BC7AD5}"/>
              </a:ext>
            </a:extLst>
          </p:cNvPr>
          <p:cNvSpPr/>
          <p:nvPr/>
        </p:nvSpPr>
        <p:spPr>
          <a:xfrm>
            <a:off x="1368706" y="3753029"/>
            <a:ext cx="9762223" cy="6533971"/>
          </a:xfrm>
          <a:prstGeom prst="rect">
            <a:avLst/>
          </a:prstGeom>
          <a:blipFill>
            <a:blip r:embed="rId2" cstate="print"/>
            <a:stretch>
              <a:fillRect/>
            </a:stretch>
          </a:blipFill>
        </p:spPr>
        <p:txBody>
          <a:bodyPr wrap="square" lIns="0" tIns="0" rIns="0" bIns="0" rtlCol="0"/>
          <a:lstStyle/>
          <a:p>
            <a:endParaRPr/>
          </a:p>
        </p:txBody>
      </p:sp>
      <p:sp>
        <p:nvSpPr>
          <p:cNvPr id="8" name="Rectángulo 7">
            <a:extLst>
              <a:ext uri="{FF2B5EF4-FFF2-40B4-BE49-F238E27FC236}">
                <a16:creationId xmlns="" xmlns:a16="http://schemas.microsoft.com/office/drawing/2014/main" id="{F5C5E116-13B3-F142-A814-02FB92ACC86B}"/>
              </a:ext>
            </a:extLst>
          </p:cNvPr>
          <p:cNvSpPr/>
          <p:nvPr/>
        </p:nvSpPr>
        <p:spPr>
          <a:xfrm>
            <a:off x="9886950" y="3753029"/>
            <a:ext cx="8399463" cy="5016758"/>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just"/>
            <a:r>
              <a:rPr lang="es-ES" sz="3200" b="1" dirty="0">
                <a:solidFill>
                  <a:srgbClr val="FFC000"/>
                </a:solidFill>
                <a:latin typeface="Arial" panose="020B0604020202020204" pitchFamily="34" charset="0"/>
                <a:ea typeface="Calibri" panose="020F0502020204030204" pitchFamily="34" charset="0"/>
              </a:rPr>
              <a:t>Matemáticamente se puede determinar una relación inversamente proporcional entre el presupuesto asignado al grupo 51, en relación al presupuesto orientado al cumplimiento de operaciones militares que se encuentra en el Plan de Defensa del Territorio Nacional y en el Plan de Empleo de las Fuerzas armadas en el Ámbito Interno, es decir cuando aumenta el uno disminuye el otro.</a:t>
            </a:r>
            <a:endParaRPr lang="es-EC" sz="3200" b="1" dirty="0">
              <a:solidFill>
                <a:srgbClr val="FFC000"/>
              </a:solidFill>
              <a:latin typeface="Times New Roman" panose="02020603050405020304" pitchFamily="18" charset="0"/>
              <a:ea typeface="Calibri" panose="020F0502020204030204" pitchFamily="34" charset="0"/>
            </a:endParaRPr>
          </a:p>
        </p:txBody>
      </p:sp>
      <p:sp>
        <p:nvSpPr>
          <p:cNvPr id="9" name="Rectángulo 8">
            <a:extLst>
              <a:ext uri="{FF2B5EF4-FFF2-40B4-BE49-F238E27FC236}">
                <a16:creationId xmlns="" xmlns:a16="http://schemas.microsoft.com/office/drawing/2014/main" id="{BE4C2608-AA4A-D248-BBCB-28609C765FB5}"/>
              </a:ext>
            </a:extLst>
          </p:cNvPr>
          <p:cNvSpPr/>
          <p:nvPr/>
        </p:nvSpPr>
        <p:spPr>
          <a:xfrm>
            <a:off x="2290257" y="347256"/>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C" sz="2800" b="1" dirty="0">
                <a:solidFill>
                  <a:prstClr val="black"/>
                </a:solidFill>
                <a:latin typeface="Arial" panose="020B0604020202020204" pitchFamily="34" charset="0"/>
                <a:cs typeface="Arial" panose="020B0604020202020204" pitchFamily="34" charset="0"/>
              </a:rPr>
              <a:t>DESARROLLO DE LOS OBJETIVOS</a:t>
            </a:r>
          </a:p>
        </p:txBody>
      </p:sp>
    </p:spTree>
    <p:extLst>
      <p:ext uri="{BB962C8B-B14F-4D97-AF65-F5344CB8AC3E}">
        <p14:creationId xmlns:p14="http://schemas.microsoft.com/office/powerpoint/2010/main" val="2056382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3">
            <a:extLst>
              <a:ext uri="{FF2B5EF4-FFF2-40B4-BE49-F238E27FC236}">
                <a16:creationId xmlns="" xmlns:a16="http://schemas.microsoft.com/office/drawing/2014/main" id="{45177918-A088-B343-A790-1CE3DF4D34BD}"/>
              </a:ext>
            </a:extLst>
          </p:cNvPr>
          <p:cNvSpPr txBox="1">
            <a:spLocks/>
          </p:cNvSpPr>
          <p:nvPr/>
        </p:nvSpPr>
        <p:spPr>
          <a:xfrm>
            <a:off x="2445570" y="1128984"/>
            <a:ext cx="12043721" cy="3870399"/>
          </a:xfrm>
          <a:prstGeom prst="rect">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just"/>
            <a:r>
              <a:rPr lang="es-ES" sz="4000" b="1" dirty="0">
                <a:solidFill>
                  <a:srgbClr val="FFC000"/>
                </a:solidFill>
              </a:rPr>
              <a:t>Preparar una propuesta de estrategias que orienten la planificación y ejecución del presupuesto del Ejército ecuatoriano basados en el análisis de sus egresos anuales, específicamente en el grupo 51, que corresponde al gasto que se genera en el pago de haberes del personal como parte del sistema de servidores públicos.</a:t>
            </a:r>
            <a:endParaRPr lang="es-EC" sz="4000" b="1" dirty="0">
              <a:solidFill>
                <a:srgbClr val="FFC000"/>
              </a:solidFill>
            </a:endParaRPr>
          </a:p>
          <a:p>
            <a:pPr algn="just">
              <a:lnSpc>
                <a:spcPct val="150000"/>
              </a:lnSpc>
            </a:pPr>
            <a:endParaRPr lang="es-ES_tradnl" sz="2500" dirty="0">
              <a:solidFill>
                <a:schemeClr val="bg1">
                  <a:lumMod val="95000"/>
                </a:schemeClr>
              </a:solidFill>
            </a:endParaRPr>
          </a:p>
        </p:txBody>
      </p:sp>
      <p:sp>
        <p:nvSpPr>
          <p:cNvPr id="8" name="object 5">
            <a:extLst>
              <a:ext uri="{FF2B5EF4-FFF2-40B4-BE49-F238E27FC236}">
                <a16:creationId xmlns="" xmlns:a16="http://schemas.microsoft.com/office/drawing/2014/main" id="{A167E31E-DCF3-F44A-A56D-3C6C00B8CA87}"/>
              </a:ext>
            </a:extLst>
          </p:cNvPr>
          <p:cNvSpPr/>
          <p:nvPr/>
        </p:nvSpPr>
        <p:spPr>
          <a:xfrm flipH="1">
            <a:off x="6042991" y="1851758"/>
            <a:ext cx="12243422" cy="8384181"/>
          </a:xfrm>
          <a:prstGeom prst="rect">
            <a:avLst/>
          </a:prstGeom>
          <a:blipFill>
            <a:blip r:embed="rId2" cstate="print"/>
            <a:stretch>
              <a:fillRect/>
            </a:stretch>
          </a:blipFill>
        </p:spPr>
        <p:txBody>
          <a:bodyPr wrap="square" lIns="0" tIns="0" rIns="0" bIns="0" rtlCol="0"/>
          <a:lstStyle/>
          <a:p>
            <a:endParaRPr/>
          </a:p>
        </p:txBody>
      </p:sp>
      <p:sp>
        <p:nvSpPr>
          <p:cNvPr id="9" name="object 5">
            <a:extLst>
              <a:ext uri="{FF2B5EF4-FFF2-40B4-BE49-F238E27FC236}">
                <a16:creationId xmlns="" xmlns:a16="http://schemas.microsoft.com/office/drawing/2014/main" id="{7363FFC6-CCED-BF4C-BBC9-3F663607634E}"/>
              </a:ext>
            </a:extLst>
          </p:cNvPr>
          <p:cNvSpPr/>
          <p:nvPr/>
        </p:nvSpPr>
        <p:spPr>
          <a:xfrm>
            <a:off x="5128126" y="5287617"/>
            <a:ext cx="6210765" cy="419928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43671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extShape 1"/>
          <p:cNvSpPr txBox="1"/>
          <p:nvPr/>
        </p:nvSpPr>
        <p:spPr>
          <a:xfrm>
            <a:off x="2940054" y="3612577"/>
            <a:ext cx="12406304" cy="3061845"/>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algn="ctr">
              <a:lnSpc>
                <a:spcPct val="90000"/>
              </a:lnSpc>
              <a:spcBef>
                <a:spcPts val="1001"/>
              </a:spcBef>
              <a:tabLst>
                <a:tab pos="0" algn="l"/>
              </a:tabLst>
              <a:defRPr sz="8800" b="1" spc="-1">
                <a:solidFill>
                  <a:srgbClr val="C00000"/>
                </a:solidFill>
                <a:latin typeface="Arm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dirty="0"/>
              <a:t>CAPITULO V</a:t>
            </a:r>
          </a:p>
          <a:p>
            <a:r>
              <a:rPr lang="es-EC" dirty="0"/>
              <a:t>PROPUESTA DE MEJORA</a:t>
            </a:r>
            <a:endParaRPr lang="en-US" dirty="0"/>
          </a:p>
        </p:txBody>
      </p:sp>
    </p:spTree>
    <p:extLst>
      <p:ext uri="{BB962C8B-B14F-4D97-AF65-F5344CB8AC3E}">
        <p14:creationId xmlns:p14="http://schemas.microsoft.com/office/powerpoint/2010/main" val="3883423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 xmlns:a16="http://schemas.microsoft.com/office/drawing/2014/main" id="{B21E2666-F587-6E46-B4FA-5EBE5D8DDA3D}"/>
              </a:ext>
            </a:extLst>
          </p:cNvPr>
          <p:cNvSpPr>
            <a:spLocks noChangeArrowheads="1"/>
          </p:cNvSpPr>
          <p:nvPr/>
        </p:nvSpPr>
        <p:spPr bwMode="auto">
          <a:xfrm>
            <a:off x="5619750" y="2247900"/>
            <a:ext cx="18286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ángulo 8">
            <a:extLst>
              <a:ext uri="{FF2B5EF4-FFF2-40B4-BE49-F238E27FC236}">
                <a16:creationId xmlns="" xmlns:a16="http://schemas.microsoft.com/office/drawing/2014/main" id="{BBB938E8-5E0C-A945-A777-270732F0C3D7}"/>
              </a:ext>
            </a:extLst>
          </p:cNvPr>
          <p:cNvSpPr/>
          <p:nvPr/>
        </p:nvSpPr>
        <p:spPr>
          <a:xfrm>
            <a:off x="3367359" y="787400"/>
            <a:ext cx="9696629" cy="830997"/>
          </a:xfrm>
          <a:prstGeom prst="rect">
            <a:avLst/>
          </a:prstGeom>
        </p:spPr>
        <p:txBody>
          <a:bodyPr wrap="none">
            <a:spAutoFit/>
          </a:bodyPr>
          <a:lstStyle/>
          <a:p>
            <a:r>
              <a:rPr lang="es-ES" sz="4800" b="1" dirty="0">
                <a:solidFill>
                  <a:srgbClr val="FFC000"/>
                </a:solidFill>
              </a:rPr>
              <a:t>PROPOSITOS DE LA COMISIÓN </a:t>
            </a:r>
            <a:endParaRPr lang="es-ES_tradnl" sz="4800" b="1" dirty="0">
              <a:solidFill>
                <a:srgbClr val="FFC000"/>
              </a:solidFill>
            </a:endParaRPr>
          </a:p>
        </p:txBody>
      </p:sp>
      <p:sp>
        <p:nvSpPr>
          <p:cNvPr id="4" name="Rectángulo 3">
            <a:extLst>
              <a:ext uri="{FF2B5EF4-FFF2-40B4-BE49-F238E27FC236}">
                <a16:creationId xmlns="" xmlns:a16="http://schemas.microsoft.com/office/drawing/2014/main" id="{5A728581-85C9-384C-B802-BAF08D9B5078}"/>
              </a:ext>
            </a:extLst>
          </p:cNvPr>
          <p:cNvSpPr/>
          <p:nvPr/>
        </p:nvSpPr>
        <p:spPr>
          <a:xfrm>
            <a:off x="3406328" y="2331724"/>
            <a:ext cx="10651573" cy="1815882"/>
          </a:xfrm>
          <a:prstGeom prst="rect">
            <a:avLst/>
          </a:prstGeom>
          <a:solidFill>
            <a:schemeClr val="bg2">
              <a:lumMod val="25000"/>
            </a:schemeClr>
          </a:solidFill>
          <a:effectLst>
            <a:outerShdw blurRad="40000" dist="266700" dir="2880000" rotWithShape="0">
              <a:schemeClr val="accent6">
                <a:lumMod val="60000"/>
                <a:lumOff val="40000"/>
              </a:scheme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s-ES" sz="2800" dirty="0">
                <a:latin typeface="Arial" panose="020B0604020202020204" pitchFamily="34" charset="0"/>
              </a:rPr>
              <a:t>OBJETIVO.- Desarrollar estrategias mediante el análisis de factores que determinan la conformación e implicaciones del grupo 51 del presupuesto de la fuerza terrestre, para optimizar el presupuesto asignado al ejército ecuatoriano</a:t>
            </a:r>
            <a:r>
              <a:rPr lang="es-EC" sz="2800" dirty="0">
                <a:latin typeface="Arial" panose="020B0604020202020204" pitchFamily="34" charset="0"/>
              </a:rPr>
              <a:t> </a:t>
            </a:r>
            <a:endParaRPr lang="es-ES_tradnl" sz="2800" dirty="0">
              <a:latin typeface="Arial" panose="020B0604020202020204" pitchFamily="34" charset="0"/>
            </a:endParaRPr>
          </a:p>
        </p:txBody>
      </p:sp>
      <p:sp>
        <p:nvSpPr>
          <p:cNvPr id="5" name="Rectángulo 4">
            <a:extLst>
              <a:ext uri="{FF2B5EF4-FFF2-40B4-BE49-F238E27FC236}">
                <a16:creationId xmlns="" xmlns:a16="http://schemas.microsoft.com/office/drawing/2014/main" id="{FAA25345-2CCE-0240-A45A-A91C8C694580}"/>
              </a:ext>
            </a:extLst>
          </p:cNvPr>
          <p:cNvSpPr/>
          <p:nvPr/>
        </p:nvSpPr>
        <p:spPr>
          <a:xfrm>
            <a:off x="5697156" y="4777110"/>
            <a:ext cx="12227752" cy="1384995"/>
          </a:xfrm>
          <a:prstGeom prst="rect">
            <a:avLst/>
          </a:prstGeom>
          <a:solidFill>
            <a:schemeClr val="bg2">
              <a:lumMod val="25000"/>
            </a:schemeClr>
          </a:solidFill>
          <a:effectLst>
            <a:outerShdw blurRad="40000" dist="266700" dir="2880000" rotWithShape="0">
              <a:schemeClr val="accent6">
                <a:lumMod val="60000"/>
                <a:lumOff val="40000"/>
              </a:scheme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s-EC" sz="2800" dirty="0">
                <a:latin typeface="Arial" panose="020B0604020202020204" pitchFamily="34" charset="0"/>
              </a:rPr>
              <a:t>DESARROLLO.- La propuesta denominada “Políticas de optimización de la gestión presupuestara para el ejército en función del grupo 51” es el resultado de los hallazgos encontrado en el proceso de investigación.</a:t>
            </a:r>
          </a:p>
        </p:txBody>
      </p:sp>
      <p:sp>
        <p:nvSpPr>
          <p:cNvPr id="6" name="Rectángulo 5">
            <a:extLst>
              <a:ext uri="{FF2B5EF4-FFF2-40B4-BE49-F238E27FC236}">
                <a16:creationId xmlns="" xmlns:a16="http://schemas.microsoft.com/office/drawing/2014/main" id="{2B09E15B-97AA-E245-9E4F-E5DD63E9142E}"/>
              </a:ext>
            </a:extLst>
          </p:cNvPr>
          <p:cNvSpPr/>
          <p:nvPr/>
        </p:nvSpPr>
        <p:spPr>
          <a:xfrm>
            <a:off x="3456262" y="6704711"/>
            <a:ext cx="10806389" cy="2677656"/>
          </a:xfrm>
          <a:prstGeom prst="rect">
            <a:avLst/>
          </a:prstGeom>
          <a:solidFill>
            <a:schemeClr val="bg2">
              <a:lumMod val="25000"/>
            </a:schemeClr>
          </a:solidFill>
          <a:effectLst>
            <a:outerShdw blurRad="40000" dist="266700" dir="2880000" rotWithShape="0">
              <a:schemeClr val="accent6">
                <a:lumMod val="60000"/>
                <a:lumOff val="40000"/>
              </a:scheme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s-ES" sz="2800" dirty="0">
                <a:latin typeface="Arial" panose="020B0604020202020204" pitchFamily="34" charset="0"/>
              </a:rPr>
              <a:t>JUSTIFICACIÓN.- La importancia del presupuesto institucional trasciende la configuración de este, es decir implica en una institución como las FF.AA. y puntualmente el ejército ecuatoriano aspectos que de no ser tomados en cuenta pueden incidir no solo en la funcionalidad u operatividad como se puede pensar en forma simple, sino, en el contexto social y de desarrollo de la nación</a:t>
            </a:r>
            <a:r>
              <a:rPr lang="es-EC" sz="2800" dirty="0">
                <a:latin typeface="Arial" panose="020B0604020202020204" pitchFamily="34" charset="0"/>
              </a:rPr>
              <a:t> </a:t>
            </a:r>
            <a:endParaRPr lang="es-ES_tradnl" sz="2800" dirty="0">
              <a:latin typeface="Arial" panose="020B0604020202020204" pitchFamily="34" charset="0"/>
            </a:endParaRPr>
          </a:p>
        </p:txBody>
      </p:sp>
      <p:sp>
        <p:nvSpPr>
          <p:cNvPr id="16" name="object 53">
            <a:extLst>
              <a:ext uri="{FF2B5EF4-FFF2-40B4-BE49-F238E27FC236}">
                <a16:creationId xmlns="" xmlns:a16="http://schemas.microsoft.com/office/drawing/2014/main" id="{7CB58507-CA8E-7C47-804C-01E45E99A713}"/>
              </a:ext>
            </a:extLst>
          </p:cNvPr>
          <p:cNvSpPr/>
          <p:nvPr/>
        </p:nvSpPr>
        <p:spPr>
          <a:xfrm>
            <a:off x="14762956" y="2495551"/>
            <a:ext cx="1751600" cy="1699522"/>
          </a:xfrm>
          <a:prstGeom prst="rect">
            <a:avLst/>
          </a:prstGeom>
          <a:blipFill>
            <a:blip r:embed="rId2" cstate="print"/>
            <a:stretch>
              <a:fillRect/>
            </a:stretch>
          </a:blipFill>
        </p:spPr>
        <p:txBody>
          <a:bodyPr wrap="square" lIns="0" tIns="0" rIns="0" bIns="0" rtlCol="0"/>
          <a:lstStyle/>
          <a:p>
            <a:endParaRPr/>
          </a:p>
        </p:txBody>
      </p:sp>
      <p:sp>
        <p:nvSpPr>
          <p:cNvPr id="18" name="object 54">
            <a:extLst>
              <a:ext uri="{FF2B5EF4-FFF2-40B4-BE49-F238E27FC236}">
                <a16:creationId xmlns="" xmlns:a16="http://schemas.microsoft.com/office/drawing/2014/main" id="{424CC153-881A-8D4A-9298-BA42407B4AE5}"/>
              </a:ext>
            </a:extLst>
          </p:cNvPr>
          <p:cNvSpPr/>
          <p:nvPr/>
        </p:nvSpPr>
        <p:spPr>
          <a:xfrm>
            <a:off x="3061253" y="4618083"/>
            <a:ext cx="1909190" cy="1815882"/>
          </a:xfrm>
          <a:prstGeom prst="rect">
            <a:avLst/>
          </a:prstGeom>
          <a:blipFill>
            <a:blip r:embed="rId3" cstate="print"/>
            <a:stretch>
              <a:fillRect/>
            </a:stretch>
          </a:blipFill>
        </p:spPr>
        <p:txBody>
          <a:bodyPr wrap="square" lIns="0" tIns="0" rIns="0" bIns="0" rtlCol="0"/>
          <a:lstStyle/>
          <a:p>
            <a:endParaRPr/>
          </a:p>
        </p:txBody>
      </p:sp>
      <p:sp>
        <p:nvSpPr>
          <p:cNvPr id="19" name="object 55">
            <a:extLst>
              <a:ext uri="{FF2B5EF4-FFF2-40B4-BE49-F238E27FC236}">
                <a16:creationId xmlns="" xmlns:a16="http://schemas.microsoft.com/office/drawing/2014/main" id="{6DEBE001-E87E-E84F-8BB3-A729755B5F77}"/>
              </a:ext>
            </a:extLst>
          </p:cNvPr>
          <p:cNvSpPr/>
          <p:nvPr/>
        </p:nvSpPr>
        <p:spPr>
          <a:xfrm>
            <a:off x="14614907" y="7181502"/>
            <a:ext cx="2300494" cy="193085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15755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3">
            <a:extLst>
              <a:ext uri="{FF2B5EF4-FFF2-40B4-BE49-F238E27FC236}">
                <a16:creationId xmlns="" xmlns:a16="http://schemas.microsoft.com/office/drawing/2014/main" id="{45177918-A088-B343-A790-1CE3DF4D34BD}"/>
              </a:ext>
            </a:extLst>
          </p:cNvPr>
          <p:cNvSpPr txBox="1">
            <a:spLocks/>
          </p:cNvSpPr>
          <p:nvPr/>
        </p:nvSpPr>
        <p:spPr>
          <a:xfrm>
            <a:off x="348265" y="407927"/>
            <a:ext cx="17618285" cy="156966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defPPr>
              <a:defRPr lang="es-EC"/>
            </a:defPPr>
            <a:lvl1pPr marL="285750" marR="0" lvl="0" indent="-285750" algn="just" fontAlgn="auto">
              <a:lnSpc>
                <a:spcPct val="100000"/>
              </a:lnSpc>
              <a:spcBef>
                <a:spcPts val="0"/>
              </a:spcBef>
              <a:spcAft>
                <a:spcPts val="0"/>
              </a:spcAft>
              <a:buClrTx/>
              <a:buSzTx/>
              <a:buFont typeface="Arial" panose="020B0604020202020204" pitchFamily="34" charset="0"/>
              <a:buChar char="•"/>
              <a:tabLst/>
              <a:defRPr kumimoji="0" b="0" i="0" u="none" strike="noStrike" kern="0" cap="none" spc="0" normalizeH="0" baseline="0">
                <a:ln>
                  <a:noFill/>
                </a:ln>
                <a:solidFill>
                  <a:prstClr val="black"/>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es-ES" sz="3200" dirty="0"/>
              <a:t>Desarrollar estrategias mediante el análisis de factores que determinan la conformación e implicaciones del grupo 51 del presupuesto de la fuerza terrestre, para optimizar el presupuesto asignado al ejército ecuatoriano</a:t>
            </a:r>
            <a:endParaRPr lang="es-ES_tradnl" sz="3200" dirty="0"/>
          </a:p>
        </p:txBody>
      </p:sp>
      <p:graphicFrame>
        <p:nvGraphicFramePr>
          <p:cNvPr id="4" name="Tabla 3">
            <a:extLst>
              <a:ext uri="{FF2B5EF4-FFF2-40B4-BE49-F238E27FC236}">
                <a16:creationId xmlns="" xmlns:a16="http://schemas.microsoft.com/office/drawing/2014/main" id="{615621A8-1FF5-AD44-8D72-4FDD045CAA18}"/>
              </a:ext>
            </a:extLst>
          </p:cNvPr>
          <p:cNvGraphicFramePr>
            <a:graphicFrameLocks noGrp="1"/>
          </p:cNvGraphicFramePr>
          <p:nvPr>
            <p:extLst>
              <p:ext uri="{D42A27DB-BD31-4B8C-83A1-F6EECF244321}">
                <p14:modId xmlns:p14="http://schemas.microsoft.com/office/powerpoint/2010/main" val="1814016093"/>
              </p:ext>
            </p:extLst>
          </p:nvPr>
        </p:nvGraphicFramePr>
        <p:xfrm>
          <a:off x="2038349" y="1754120"/>
          <a:ext cx="15928201" cy="8761731"/>
        </p:xfrm>
        <a:graphic>
          <a:graphicData uri="http://schemas.openxmlformats.org/drawingml/2006/table">
            <a:tbl>
              <a:tblPr firstRow="1" firstCol="1" bandRow="1">
                <a:tableStyleId>{5C22544A-7EE6-4342-B048-85BDC9FD1C3A}</a:tableStyleId>
              </a:tblPr>
              <a:tblGrid>
                <a:gridCol w="11568719">
                  <a:extLst>
                    <a:ext uri="{9D8B030D-6E8A-4147-A177-3AD203B41FA5}">
                      <a16:colId xmlns="" xmlns:a16="http://schemas.microsoft.com/office/drawing/2014/main" val="1889302111"/>
                    </a:ext>
                  </a:extLst>
                </a:gridCol>
                <a:gridCol w="2557553">
                  <a:extLst>
                    <a:ext uri="{9D8B030D-6E8A-4147-A177-3AD203B41FA5}">
                      <a16:colId xmlns="" xmlns:a16="http://schemas.microsoft.com/office/drawing/2014/main" val="2623364876"/>
                    </a:ext>
                  </a:extLst>
                </a:gridCol>
                <a:gridCol w="1801929">
                  <a:extLst>
                    <a:ext uri="{9D8B030D-6E8A-4147-A177-3AD203B41FA5}">
                      <a16:colId xmlns="" xmlns:a16="http://schemas.microsoft.com/office/drawing/2014/main" val="645603326"/>
                    </a:ext>
                  </a:extLst>
                </a:gridCol>
              </a:tblGrid>
              <a:tr h="453859">
                <a:tc>
                  <a:txBody>
                    <a:bodyPr/>
                    <a:lstStyle/>
                    <a:p>
                      <a:pPr algn="ctr">
                        <a:lnSpc>
                          <a:spcPct val="150000"/>
                        </a:lnSpc>
                      </a:pPr>
                      <a:r>
                        <a:rPr lang="es-MX" sz="3600" b="1" kern="1200" dirty="0">
                          <a:solidFill>
                            <a:schemeClr val="tx1"/>
                          </a:solidFill>
                          <a:latin typeface="+mn-lt"/>
                          <a:ea typeface="+mn-ea"/>
                          <a:cs typeface="+mn-cs"/>
                        </a:rPr>
                        <a:t>Estrategias</a:t>
                      </a:r>
                      <a:endParaRPr lang="es-EC" sz="3600" b="1" kern="1200" dirty="0">
                        <a:solidFill>
                          <a:schemeClr val="tx1"/>
                        </a:solidFill>
                        <a:latin typeface="+mn-lt"/>
                        <a:ea typeface="+mn-ea"/>
                        <a:cs typeface="+mn-cs"/>
                      </a:endParaRPr>
                    </a:p>
                  </a:txBody>
                  <a:tcPr marL="27317" marR="27317" marT="0" marB="0" anchor="ctr">
                    <a:noFill/>
                  </a:tcPr>
                </a:tc>
                <a:tc>
                  <a:txBody>
                    <a:bodyPr/>
                    <a:lstStyle/>
                    <a:p>
                      <a:pPr algn="ctr">
                        <a:lnSpc>
                          <a:spcPct val="150000"/>
                        </a:lnSpc>
                      </a:pPr>
                      <a:r>
                        <a:rPr lang="es-MX" sz="1200" dirty="0">
                          <a:solidFill>
                            <a:schemeClr val="bg1"/>
                          </a:solidFill>
                          <a:effectLst/>
                        </a:rPr>
                        <a:t> </a:t>
                      </a:r>
                      <a:endParaRPr lang="es-EC" sz="1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17" marR="27317" marT="0" marB="0" anchor="ctr">
                    <a:noFill/>
                  </a:tcPr>
                </a:tc>
                <a:tc>
                  <a:txBody>
                    <a:bodyPr/>
                    <a:lstStyle/>
                    <a:p>
                      <a:pPr algn="ctr">
                        <a:lnSpc>
                          <a:spcPct val="150000"/>
                        </a:lnSpc>
                      </a:pPr>
                      <a:r>
                        <a:rPr lang="es-MX" sz="1200" dirty="0">
                          <a:solidFill>
                            <a:schemeClr val="bg1"/>
                          </a:solidFill>
                          <a:effectLst/>
                        </a:rPr>
                        <a:t> </a:t>
                      </a:r>
                      <a:endParaRPr lang="es-EC" sz="1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17" marR="27317" marT="0" marB="0" anchor="ctr">
                    <a:noFill/>
                  </a:tcPr>
                </a:tc>
                <a:extLst>
                  <a:ext uri="{0D108BD9-81ED-4DB2-BD59-A6C34878D82A}">
                    <a16:rowId xmlns="" xmlns:a16="http://schemas.microsoft.com/office/drawing/2014/main" val="3170290334"/>
                  </a:ext>
                </a:extLst>
              </a:tr>
              <a:tr h="453859">
                <a:tc>
                  <a:txBody>
                    <a:bodyPr/>
                    <a:lstStyle/>
                    <a:p>
                      <a:pPr algn="ctr">
                        <a:lnSpc>
                          <a:spcPct val="150000"/>
                        </a:lnSpc>
                      </a:pPr>
                      <a:r>
                        <a:rPr lang="es-MX" sz="3600" b="1" kern="1200" dirty="0">
                          <a:solidFill>
                            <a:schemeClr val="tx1"/>
                          </a:solidFill>
                          <a:latin typeface="+mn-lt"/>
                          <a:ea typeface="+mn-ea"/>
                          <a:cs typeface="+mn-cs"/>
                        </a:rPr>
                        <a:t>Planificación  y doctrina</a:t>
                      </a:r>
                      <a:endParaRPr lang="es-EC" sz="3600" b="1" kern="1200" dirty="0">
                        <a:solidFill>
                          <a:schemeClr val="tx1"/>
                        </a:solidFill>
                        <a:latin typeface="+mn-lt"/>
                        <a:ea typeface="+mn-ea"/>
                        <a:cs typeface="+mn-cs"/>
                      </a:endParaRPr>
                    </a:p>
                  </a:txBody>
                  <a:tcPr marL="27317" marR="27317" marT="0" marB="0" anchor="ctr">
                    <a:noFill/>
                  </a:tcPr>
                </a:tc>
                <a:tc>
                  <a:txBody>
                    <a:bodyPr/>
                    <a:lstStyle/>
                    <a:p>
                      <a:pPr marL="0" algn="ctr" defTabSz="914400" rtl="0" eaLnBrk="1" latinLnBrk="0" hangingPunct="1">
                        <a:lnSpc>
                          <a:spcPct val="150000"/>
                        </a:lnSpc>
                      </a:pPr>
                      <a:r>
                        <a:rPr lang="es-MX" sz="2400" b="1" kern="1200" dirty="0">
                          <a:solidFill>
                            <a:schemeClr val="tx1"/>
                          </a:solidFill>
                          <a:latin typeface="+mn-lt"/>
                          <a:ea typeface="+mn-ea"/>
                          <a:cs typeface="+mn-cs"/>
                        </a:rPr>
                        <a:t>Responsables</a:t>
                      </a:r>
                      <a:endParaRPr lang="es-EC" sz="2400" b="1" kern="1200" dirty="0">
                        <a:solidFill>
                          <a:schemeClr val="tx1"/>
                        </a:solidFill>
                        <a:latin typeface="+mn-lt"/>
                        <a:ea typeface="+mn-ea"/>
                        <a:cs typeface="+mn-cs"/>
                      </a:endParaRPr>
                    </a:p>
                  </a:txBody>
                  <a:tcPr marL="27317" marR="27317" marT="0" marB="0" anchor="ctr">
                    <a:noFill/>
                  </a:tcPr>
                </a:tc>
                <a:tc>
                  <a:txBody>
                    <a:bodyPr/>
                    <a:lstStyle/>
                    <a:p>
                      <a:pPr marL="0" algn="ctr" defTabSz="914400" rtl="0" eaLnBrk="1" latinLnBrk="0" hangingPunct="1">
                        <a:lnSpc>
                          <a:spcPct val="150000"/>
                        </a:lnSpc>
                      </a:pPr>
                      <a:r>
                        <a:rPr lang="es-MX" sz="2400" b="1" kern="1200" dirty="0">
                          <a:solidFill>
                            <a:schemeClr val="tx1"/>
                          </a:solidFill>
                          <a:latin typeface="+mn-lt"/>
                          <a:ea typeface="+mn-ea"/>
                          <a:cs typeface="+mn-cs"/>
                        </a:rPr>
                        <a:t>Temporalidad</a:t>
                      </a:r>
                      <a:endParaRPr lang="es-EC" sz="2400" b="1" kern="1200" dirty="0">
                        <a:solidFill>
                          <a:schemeClr val="tx1"/>
                        </a:solidFill>
                        <a:latin typeface="+mn-lt"/>
                        <a:ea typeface="+mn-ea"/>
                        <a:cs typeface="+mn-cs"/>
                      </a:endParaRPr>
                    </a:p>
                  </a:txBody>
                  <a:tcPr marL="27317" marR="27317" marT="0" marB="0" anchor="ctr">
                    <a:noFill/>
                  </a:tcPr>
                </a:tc>
                <a:extLst>
                  <a:ext uri="{0D108BD9-81ED-4DB2-BD59-A6C34878D82A}">
                    <a16:rowId xmlns="" xmlns:a16="http://schemas.microsoft.com/office/drawing/2014/main" val="52005713"/>
                  </a:ext>
                </a:extLst>
              </a:tr>
              <a:tr h="6721935">
                <a:tc>
                  <a:txBody>
                    <a:bodyPr/>
                    <a:lstStyle/>
                    <a:p>
                      <a:pPr marL="342900" lvl="0" indent="-342900" algn="just">
                        <a:lnSpc>
                          <a:spcPct val="100000"/>
                        </a:lnSpc>
                        <a:buFont typeface="Symbol" pitchFamily="2" charset="2"/>
                        <a:buChar char=""/>
                      </a:pPr>
                      <a:r>
                        <a:rPr lang="es-MX" sz="2400" dirty="0">
                          <a:solidFill>
                            <a:schemeClr val="accent6">
                              <a:lumMod val="75000"/>
                            </a:schemeClr>
                          </a:solidFill>
                          <a:effectLst/>
                        </a:rPr>
                        <a:t>Promover la creación de una comisión especializada para el análisis de la gestión presupuestaria de la defensa, que gestione recursos en función de mejorar la economía de la defensa e implemente políticas de autonomía y autogestión regulada por el estado, mediante la incursión en la industria de la defensa, ante las limitaciones presupuestaria en épocas de crisis económica.</a:t>
                      </a:r>
                      <a:endParaRPr lang="es-EC" sz="2800" dirty="0">
                        <a:solidFill>
                          <a:schemeClr val="accent6">
                            <a:lumMod val="75000"/>
                          </a:schemeClr>
                        </a:solidFill>
                        <a:effectLst/>
                      </a:endParaRPr>
                    </a:p>
                    <a:p>
                      <a:pPr marL="342900" lvl="0" indent="-342900" algn="just">
                        <a:lnSpc>
                          <a:spcPct val="100000"/>
                        </a:lnSpc>
                        <a:buFont typeface="Symbol" pitchFamily="2" charset="2"/>
                        <a:buChar char=""/>
                      </a:pPr>
                      <a:r>
                        <a:rPr lang="es-MX" sz="2400" dirty="0">
                          <a:solidFill>
                            <a:schemeClr val="tx1"/>
                          </a:solidFill>
                          <a:effectLst/>
                        </a:rPr>
                        <a:t>Revalorizar la importancia de la formación del personal militar en función de la efectividad operativa institucional, mediante la racionalización de ésta como inversión y no como gasto, mediante la inclusión de índices de valoración que relacionen la formación profesional con efectividad en operaciones, reducción de riesgos, accidentes, y, aprovechamiento y recuperación de recursos del Estado.</a:t>
                      </a:r>
                      <a:endParaRPr lang="es-EC" sz="2800" dirty="0">
                        <a:solidFill>
                          <a:schemeClr val="tx1"/>
                        </a:solidFill>
                        <a:effectLst/>
                      </a:endParaRPr>
                    </a:p>
                    <a:p>
                      <a:pPr marL="342900" lvl="0" indent="-342900" algn="l">
                        <a:lnSpc>
                          <a:spcPct val="100000"/>
                        </a:lnSpc>
                        <a:buFont typeface="Symbol" pitchFamily="2" charset="2"/>
                        <a:buChar char=""/>
                      </a:pPr>
                      <a:r>
                        <a:rPr lang="es-MX" sz="2400" dirty="0">
                          <a:solidFill>
                            <a:schemeClr val="accent6">
                              <a:lumMod val="75000"/>
                            </a:schemeClr>
                          </a:solidFill>
                          <a:effectLst/>
                        </a:rPr>
                        <a:t>Generar políticas de economía de la Defensa aplicadas a la institución, en función de la necesidad de fortalecimiento institucional en base a las nuevas amenazas a la seguridad y defensa del estado.</a:t>
                      </a:r>
                      <a:endParaRPr lang="es-EC" sz="2800" dirty="0">
                        <a:solidFill>
                          <a:schemeClr val="accent6">
                            <a:lumMod val="75000"/>
                          </a:schemeClr>
                        </a:solidFill>
                        <a:effectLst/>
                      </a:endParaRPr>
                    </a:p>
                    <a:p>
                      <a:pPr marL="342900" lvl="0" indent="-342900" algn="just">
                        <a:lnSpc>
                          <a:spcPct val="100000"/>
                        </a:lnSpc>
                        <a:buFont typeface="Symbol" pitchFamily="2" charset="2"/>
                        <a:buChar char=""/>
                      </a:pPr>
                      <a:r>
                        <a:rPr lang="es-MX" sz="2400" dirty="0">
                          <a:solidFill>
                            <a:schemeClr val="tx1"/>
                          </a:solidFill>
                          <a:effectLst/>
                        </a:rPr>
                        <a:t>Implementar la determinación técnica de brechas positivas y negativas de los factores que intervienen en el grupo presupuestario 51, en la planificación presupuestaria, que determinen necesidades y excesos de personal, para colaborar con análisis técnicos de reducción o implementación de personal en todas las áreas.</a:t>
                      </a:r>
                      <a:endParaRPr lang="es-EC" sz="2800" dirty="0">
                        <a:solidFill>
                          <a:schemeClr val="tx1"/>
                        </a:solidFill>
                        <a:effectLst/>
                      </a:endParaRPr>
                    </a:p>
                  </a:txBody>
                  <a:tcPr marL="27317" marR="27317" marT="0" marB="0" anchor="ctr">
                    <a:noFill/>
                  </a:tcPr>
                </a:tc>
                <a:tc>
                  <a:txBody>
                    <a:bodyPr/>
                    <a:lstStyle/>
                    <a:p>
                      <a:pPr marL="342900" lvl="0" indent="-342900" algn="l">
                        <a:lnSpc>
                          <a:spcPct val="150000"/>
                        </a:lnSpc>
                        <a:buFont typeface="Symbol" pitchFamily="2" charset="2"/>
                        <a:buChar char=""/>
                      </a:pPr>
                      <a:r>
                        <a:rPr lang="es-MX" sz="2800" dirty="0">
                          <a:effectLst/>
                        </a:rPr>
                        <a:t>Autoridades de la Fuerza Terrestre</a:t>
                      </a:r>
                      <a:endParaRPr lang="es-EC" sz="2800" dirty="0">
                        <a:effectLst/>
                      </a:endParaRPr>
                    </a:p>
                    <a:p>
                      <a:pPr marL="342900" lvl="0" indent="-342900" algn="l">
                        <a:lnSpc>
                          <a:spcPct val="150000"/>
                        </a:lnSpc>
                        <a:buFont typeface="Symbol" pitchFamily="2" charset="2"/>
                        <a:buChar char=""/>
                      </a:pPr>
                      <a:r>
                        <a:rPr lang="es-MX" sz="2800" dirty="0">
                          <a:effectLst/>
                        </a:rPr>
                        <a:t>Dirección de Planificación de la Fuerza Terrestre</a:t>
                      </a:r>
                      <a:endParaRPr lang="es-EC" sz="3200" dirty="0">
                        <a:effectLst/>
                      </a:endParaRPr>
                    </a:p>
                    <a:p>
                      <a:pPr marL="342900" lvl="0" indent="-342900" algn="l">
                        <a:lnSpc>
                          <a:spcPct val="150000"/>
                        </a:lnSpc>
                        <a:buFont typeface="Symbol" pitchFamily="2" charset="2"/>
                        <a:buChar char=""/>
                      </a:pPr>
                      <a:r>
                        <a:rPr lang="es-MX" sz="2800" dirty="0">
                          <a:effectLst/>
                        </a:rPr>
                        <a:t>Dirección de Finanzas de la Fuerza Terrestre</a:t>
                      </a:r>
                      <a:endParaRPr lang="es-EC" sz="3200" dirty="0">
                        <a:effectLst/>
                      </a:endParaRPr>
                    </a:p>
                    <a:p>
                      <a:pPr indent="450215" algn="l">
                        <a:lnSpc>
                          <a:spcPct val="150000"/>
                        </a:lnSpc>
                      </a:pPr>
                      <a:r>
                        <a:rPr lang="es-MX" sz="12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317" marR="27317" marT="0" marB="0" anchor="ctr">
                    <a:noFill/>
                  </a:tcPr>
                </a:tc>
                <a:tc>
                  <a:txBody>
                    <a:bodyPr/>
                    <a:lstStyle/>
                    <a:p>
                      <a:pPr indent="450215" algn="just">
                        <a:lnSpc>
                          <a:spcPct val="150000"/>
                        </a:lnSpc>
                      </a:pPr>
                      <a:r>
                        <a:rPr lang="es-ES" sz="3200" b="1" dirty="0">
                          <a:effectLst/>
                        </a:rPr>
                        <a:t>2 años</a:t>
                      </a:r>
                      <a:endParaRPr lang="es-EC" sz="3600" b="1" dirty="0">
                        <a:effectLst/>
                      </a:endParaRPr>
                    </a:p>
                    <a:p>
                      <a:pPr algn="l">
                        <a:lnSpc>
                          <a:spcPct val="150000"/>
                        </a:lnSpc>
                      </a:pPr>
                      <a:r>
                        <a:rPr lang="es-MX" sz="3200" dirty="0">
                          <a:effectLst/>
                        </a:rPr>
                        <a:t> </a:t>
                      </a:r>
                      <a:endParaRPr lang="es-EC"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17" marR="27317" marT="0" marB="0" anchor="ctr">
                    <a:noFill/>
                  </a:tcPr>
                </a:tc>
                <a:extLst>
                  <a:ext uri="{0D108BD9-81ED-4DB2-BD59-A6C34878D82A}">
                    <a16:rowId xmlns="" xmlns:a16="http://schemas.microsoft.com/office/drawing/2014/main" val="335330084"/>
                  </a:ext>
                </a:extLst>
              </a:tr>
            </a:tbl>
          </a:graphicData>
        </a:graphic>
      </p:graphicFrame>
    </p:spTree>
    <p:extLst>
      <p:ext uri="{BB962C8B-B14F-4D97-AF65-F5344CB8AC3E}">
        <p14:creationId xmlns:p14="http://schemas.microsoft.com/office/powerpoint/2010/main" val="2610977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3">
            <a:extLst>
              <a:ext uri="{FF2B5EF4-FFF2-40B4-BE49-F238E27FC236}">
                <a16:creationId xmlns="" xmlns:a16="http://schemas.microsoft.com/office/drawing/2014/main" id="{45177918-A088-B343-A790-1CE3DF4D34BD}"/>
              </a:ext>
            </a:extLst>
          </p:cNvPr>
          <p:cNvSpPr txBox="1">
            <a:spLocks/>
          </p:cNvSpPr>
          <p:nvPr/>
        </p:nvSpPr>
        <p:spPr>
          <a:xfrm>
            <a:off x="5238750" y="1201917"/>
            <a:ext cx="8346042" cy="76944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defPPr>
              <a:defRPr lang="es-EC"/>
            </a:defPPr>
            <a:lvl1pPr marR="0" lvl="0" indent="0" algn="just" fontAlgn="auto">
              <a:lnSpc>
                <a:spcPct val="100000"/>
              </a:lnSpc>
              <a:spcBef>
                <a:spcPts val="0"/>
              </a:spcBef>
              <a:spcAft>
                <a:spcPts val="0"/>
              </a:spcAft>
              <a:buClrTx/>
              <a:buSzTx/>
              <a:buFont typeface="Arial" panose="020B0604020202020204" pitchFamily="34" charset="0"/>
              <a:buNone/>
              <a:tabLst/>
              <a:defRPr kumimoji="0" sz="3200" b="0" i="0" u="none" strike="noStrike" kern="0" cap="none" spc="0" normalizeH="0" baseline="0">
                <a:ln>
                  <a:noFill/>
                </a:ln>
                <a:solidFill>
                  <a:prstClr val="black"/>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s-ES" sz="4400" dirty="0"/>
              <a:t>Desarrollo de </a:t>
            </a:r>
            <a:r>
              <a:rPr lang="es-ES" sz="4400" dirty="0" err="1"/>
              <a:t>estratégias</a:t>
            </a:r>
            <a:endParaRPr lang="es-ES_tradnl" sz="4400" dirty="0"/>
          </a:p>
        </p:txBody>
      </p:sp>
      <p:graphicFrame>
        <p:nvGraphicFramePr>
          <p:cNvPr id="8" name="Tabla 7">
            <a:extLst>
              <a:ext uri="{FF2B5EF4-FFF2-40B4-BE49-F238E27FC236}">
                <a16:creationId xmlns="" xmlns:a16="http://schemas.microsoft.com/office/drawing/2014/main" id="{51C8C66A-1FB1-8847-8C94-5AF81E7ED60A}"/>
              </a:ext>
            </a:extLst>
          </p:cNvPr>
          <p:cNvGraphicFramePr>
            <a:graphicFrameLocks noGrp="1"/>
          </p:cNvGraphicFramePr>
          <p:nvPr>
            <p:extLst>
              <p:ext uri="{D42A27DB-BD31-4B8C-83A1-F6EECF244321}">
                <p14:modId xmlns:p14="http://schemas.microsoft.com/office/powerpoint/2010/main" val="3662593152"/>
              </p:ext>
            </p:extLst>
          </p:nvPr>
        </p:nvGraphicFramePr>
        <p:xfrm>
          <a:off x="2456846" y="2855372"/>
          <a:ext cx="15413131" cy="4576255"/>
        </p:xfrm>
        <a:graphic>
          <a:graphicData uri="http://schemas.openxmlformats.org/drawingml/2006/table">
            <a:tbl>
              <a:tblPr firstRow="1" firstCol="1" bandRow="1">
                <a:tableStyleId>{5C22544A-7EE6-4342-B048-85BDC9FD1C3A}</a:tableStyleId>
              </a:tblPr>
              <a:tblGrid>
                <a:gridCol w="9542423">
                  <a:extLst>
                    <a:ext uri="{9D8B030D-6E8A-4147-A177-3AD203B41FA5}">
                      <a16:colId xmlns="" xmlns:a16="http://schemas.microsoft.com/office/drawing/2014/main" val="834108467"/>
                    </a:ext>
                  </a:extLst>
                </a:gridCol>
                <a:gridCol w="3600315">
                  <a:extLst>
                    <a:ext uri="{9D8B030D-6E8A-4147-A177-3AD203B41FA5}">
                      <a16:colId xmlns="" xmlns:a16="http://schemas.microsoft.com/office/drawing/2014/main" val="3175516203"/>
                    </a:ext>
                  </a:extLst>
                </a:gridCol>
                <a:gridCol w="2270393">
                  <a:extLst>
                    <a:ext uri="{9D8B030D-6E8A-4147-A177-3AD203B41FA5}">
                      <a16:colId xmlns="" xmlns:a16="http://schemas.microsoft.com/office/drawing/2014/main" val="620842572"/>
                    </a:ext>
                  </a:extLst>
                </a:gridCol>
              </a:tblGrid>
              <a:tr h="0">
                <a:tc>
                  <a:txBody>
                    <a:bodyPr/>
                    <a:lstStyle/>
                    <a:p>
                      <a:pPr marL="0" algn="ctr" defTabSz="914400" rtl="0" eaLnBrk="1" latinLnBrk="0" hangingPunct="1">
                        <a:lnSpc>
                          <a:spcPct val="150000"/>
                        </a:lnSpc>
                      </a:pPr>
                      <a:r>
                        <a:rPr lang="es-MX" sz="2400" b="1" kern="1200" dirty="0">
                          <a:solidFill>
                            <a:srgbClr val="FFC000"/>
                          </a:solidFill>
                          <a:latin typeface="+mn-lt"/>
                          <a:ea typeface="+mn-ea"/>
                          <a:cs typeface="+mn-cs"/>
                        </a:rPr>
                        <a:t>Innovación y gestión de tecnologías de la información</a:t>
                      </a:r>
                    </a:p>
                  </a:txBody>
                  <a:tcPr marL="27317" marR="27317" marT="0" marB="0" anchor="ctr">
                    <a:solidFill>
                      <a:schemeClr val="bg2">
                        <a:lumMod val="50000"/>
                      </a:schemeClr>
                    </a:solidFill>
                  </a:tcPr>
                </a:tc>
                <a:tc>
                  <a:txBody>
                    <a:bodyPr/>
                    <a:lstStyle/>
                    <a:p>
                      <a:pPr marL="0" algn="ctr" defTabSz="914400" rtl="0" eaLnBrk="1" latinLnBrk="0" hangingPunct="1">
                        <a:lnSpc>
                          <a:spcPct val="150000"/>
                        </a:lnSpc>
                      </a:pPr>
                      <a:r>
                        <a:rPr lang="es-MX" sz="2400" b="1" kern="1200" dirty="0">
                          <a:solidFill>
                            <a:srgbClr val="FFC000"/>
                          </a:solidFill>
                          <a:latin typeface="+mn-lt"/>
                          <a:ea typeface="+mn-ea"/>
                          <a:cs typeface="+mn-cs"/>
                        </a:rPr>
                        <a:t>Responsables</a:t>
                      </a:r>
                      <a:endParaRPr lang="es-EC" sz="2400" b="1" kern="1200" dirty="0">
                        <a:solidFill>
                          <a:srgbClr val="FFC000"/>
                        </a:solidFill>
                        <a:latin typeface="+mn-lt"/>
                        <a:ea typeface="+mn-ea"/>
                        <a:cs typeface="+mn-cs"/>
                      </a:endParaRPr>
                    </a:p>
                  </a:txBody>
                  <a:tcPr marL="27317" marR="27317" marT="0" marB="0" anchor="ctr">
                    <a:solidFill>
                      <a:schemeClr val="bg2">
                        <a:lumMod val="50000"/>
                      </a:schemeClr>
                    </a:solidFill>
                  </a:tcPr>
                </a:tc>
                <a:tc>
                  <a:txBody>
                    <a:bodyPr/>
                    <a:lstStyle/>
                    <a:p>
                      <a:pPr marL="0" algn="ctr" defTabSz="914400" rtl="0" eaLnBrk="1" latinLnBrk="0" hangingPunct="1">
                        <a:lnSpc>
                          <a:spcPct val="150000"/>
                        </a:lnSpc>
                      </a:pPr>
                      <a:r>
                        <a:rPr lang="es-MX" sz="2400" b="1" kern="1200" dirty="0">
                          <a:solidFill>
                            <a:srgbClr val="FFC000"/>
                          </a:solidFill>
                          <a:latin typeface="+mn-lt"/>
                          <a:ea typeface="+mn-ea"/>
                          <a:cs typeface="+mn-cs"/>
                        </a:rPr>
                        <a:t>Temporalización</a:t>
                      </a:r>
                      <a:endParaRPr lang="es-EC" sz="2400" b="1" kern="1200" dirty="0">
                        <a:solidFill>
                          <a:srgbClr val="FFC000"/>
                        </a:solidFill>
                        <a:latin typeface="+mn-lt"/>
                        <a:ea typeface="+mn-ea"/>
                        <a:cs typeface="+mn-cs"/>
                      </a:endParaRPr>
                    </a:p>
                  </a:txBody>
                  <a:tcPr marL="27317" marR="27317" marT="0" marB="0" anchor="ctr">
                    <a:solidFill>
                      <a:schemeClr val="bg2">
                        <a:lumMod val="50000"/>
                      </a:schemeClr>
                    </a:solidFill>
                  </a:tcPr>
                </a:tc>
                <a:extLst>
                  <a:ext uri="{0D108BD9-81ED-4DB2-BD59-A6C34878D82A}">
                    <a16:rowId xmlns="" xmlns:a16="http://schemas.microsoft.com/office/drawing/2014/main" val="1608602408"/>
                  </a:ext>
                </a:extLst>
              </a:tr>
              <a:tr h="2914647">
                <a:tc>
                  <a:txBody>
                    <a:bodyPr/>
                    <a:lstStyle/>
                    <a:p>
                      <a:pPr marL="342900" lvl="0" indent="-342900" algn="just">
                        <a:lnSpc>
                          <a:spcPct val="100000"/>
                        </a:lnSpc>
                        <a:buFont typeface="Symbol" pitchFamily="2" charset="2"/>
                        <a:buChar char=""/>
                      </a:pPr>
                      <a:r>
                        <a:rPr lang="es-MX" sz="2400" dirty="0">
                          <a:effectLst/>
                        </a:rPr>
                        <a:t>Promover la innovación en el campo presupuestario mediante la vinculación efectiva con la Academia para desarrollar herramientas tecnológicas de análisis y modelos de gestión del presupuesto de la defensa en función de las políticas y conceptos de la economía de la defensa, y en necesidades propias al modelo de planificación de las Fuerzas Armadas ecuatorianas.</a:t>
                      </a:r>
                    </a:p>
                    <a:p>
                      <a:pPr marL="342900" lvl="0" indent="-342900" algn="just">
                        <a:lnSpc>
                          <a:spcPct val="100000"/>
                        </a:lnSpc>
                        <a:buFont typeface="Symbol" pitchFamily="2" charset="2"/>
                        <a:buChar char=""/>
                      </a:pPr>
                      <a:endParaRPr lang="es-EC" sz="2800" dirty="0">
                        <a:effectLst/>
                      </a:endParaRPr>
                    </a:p>
                    <a:p>
                      <a:pPr marL="342900" lvl="0" indent="-342900" algn="just">
                        <a:lnSpc>
                          <a:spcPct val="100000"/>
                        </a:lnSpc>
                        <a:buFont typeface="Symbol" pitchFamily="2" charset="2"/>
                        <a:buChar char=""/>
                      </a:pPr>
                      <a:r>
                        <a:rPr lang="es-MX" sz="2400" dirty="0">
                          <a:solidFill>
                            <a:schemeClr val="accent6">
                              <a:lumMod val="40000"/>
                              <a:lumOff val="60000"/>
                            </a:schemeClr>
                          </a:solidFill>
                          <a:effectLst/>
                        </a:rPr>
                        <a:t>Mejorar la gestión de la información y conocimiento, mediante la utilización de herramientas y método de análisis de factores que intervienen en el presupuesto de la institución, para generar una base de datos e información recurrente para la toma de decisiones.</a:t>
                      </a:r>
                      <a:endParaRPr lang="es-EC" sz="2800" dirty="0">
                        <a:solidFill>
                          <a:schemeClr val="accent6">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17" marR="27317" marT="0" marB="0" anchor="ctr">
                    <a:solidFill>
                      <a:schemeClr val="bg2">
                        <a:lumMod val="50000"/>
                      </a:schemeClr>
                    </a:solidFill>
                  </a:tcPr>
                </a:tc>
                <a:tc>
                  <a:txBody>
                    <a:bodyPr/>
                    <a:lstStyle/>
                    <a:p>
                      <a:pPr marL="342900" lvl="0" indent="-342900" algn="l">
                        <a:lnSpc>
                          <a:spcPct val="150000"/>
                        </a:lnSpc>
                        <a:buFont typeface="Wingdings" pitchFamily="2" charset="2"/>
                        <a:buChar char=""/>
                      </a:pPr>
                      <a:r>
                        <a:rPr lang="es-MX" sz="2400" dirty="0">
                          <a:effectLst/>
                        </a:rPr>
                        <a:t>Autoridades de la Fuerza Terrestre</a:t>
                      </a:r>
                      <a:endParaRPr lang="es-EC" sz="2400" dirty="0">
                        <a:effectLst/>
                      </a:endParaRPr>
                    </a:p>
                    <a:p>
                      <a:pPr marL="342900" lvl="0" indent="-342900" algn="l">
                        <a:lnSpc>
                          <a:spcPct val="150000"/>
                        </a:lnSpc>
                        <a:buFont typeface="Wingdings" pitchFamily="2" charset="2"/>
                        <a:buChar char=""/>
                      </a:pPr>
                      <a:r>
                        <a:rPr lang="es-MX" sz="2400" dirty="0">
                          <a:effectLst/>
                        </a:rPr>
                        <a:t>Departamento de TIC</a:t>
                      </a:r>
                      <a:endParaRPr lang="es-EC" sz="2800" dirty="0">
                        <a:effectLst/>
                      </a:endParaRPr>
                    </a:p>
                    <a:p>
                      <a:pPr marL="342900" lvl="0" indent="-342900" algn="l">
                        <a:lnSpc>
                          <a:spcPct val="150000"/>
                        </a:lnSpc>
                        <a:buFont typeface="Wingdings" pitchFamily="2" charset="2"/>
                        <a:buChar char=""/>
                      </a:pPr>
                      <a:r>
                        <a:rPr lang="es-MX" sz="2400" dirty="0">
                          <a:effectLst/>
                        </a:rPr>
                        <a:t>Dirección de Finanzas</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27317" marR="27317" marT="0" marB="0" anchor="ctr"/>
                </a:tc>
                <a:tc>
                  <a:txBody>
                    <a:bodyPr/>
                    <a:lstStyle/>
                    <a:p>
                      <a:pPr indent="450215" algn="just">
                        <a:lnSpc>
                          <a:spcPct val="150000"/>
                        </a:lnSpc>
                      </a:pPr>
                      <a:r>
                        <a:rPr lang="es-ES" sz="2400" dirty="0">
                          <a:effectLst/>
                        </a:rPr>
                        <a:t>1 año</a:t>
                      </a:r>
                      <a:endParaRPr lang="es-EC"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317" marR="27317" marT="0" marB="0" anchor="ctr"/>
                </a:tc>
                <a:extLst>
                  <a:ext uri="{0D108BD9-81ED-4DB2-BD59-A6C34878D82A}">
                    <a16:rowId xmlns="" xmlns:a16="http://schemas.microsoft.com/office/drawing/2014/main" val="1194952619"/>
                  </a:ext>
                </a:extLst>
              </a:tr>
            </a:tbl>
          </a:graphicData>
        </a:graphic>
      </p:graphicFrame>
      <p:sp>
        <p:nvSpPr>
          <p:cNvPr id="20" name="object 53">
            <a:extLst>
              <a:ext uri="{FF2B5EF4-FFF2-40B4-BE49-F238E27FC236}">
                <a16:creationId xmlns="" xmlns:a16="http://schemas.microsoft.com/office/drawing/2014/main" id="{4EF9C2AB-3617-EA47-8958-33C92AC28E21}"/>
              </a:ext>
            </a:extLst>
          </p:cNvPr>
          <p:cNvSpPr/>
          <p:nvPr/>
        </p:nvSpPr>
        <p:spPr>
          <a:xfrm>
            <a:off x="10163412" y="7911507"/>
            <a:ext cx="1736326" cy="1575946"/>
          </a:xfrm>
          <a:prstGeom prst="rect">
            <a:avLst/>
          </a:prstGeom>
          <a:blipFill>
            <a:blip r:embed="rId2" cstate="print"/>
            <a:stretch>
              <a:fillRect/>
            </a:stretch>
          </a:blipFill>
        </p:spPr>
        <p:txBody>
          <a:bodyPr wrap="square" lIns="0" tIns="0" rIns="0" bIns="0" rtlCol="0"/>
          <a:lstStyle/>
          <a:p>
            <a:endParaRPr/>
          </a:p>
        </p:txBody>
      </p:sp>
      <p:sp>
        <p:nvSpPr>
          <p:cNvPr id="21" name="object 54">
            <a:extLst>
              <a:ext uri="{FF2B5EF4-FFF2-40B4-BE49-F238E27FC236}">
                <a16:creationId xmlns="" xmlns:a16="http://schemas.microsoft.com/office/drawing/2014/main" id="{4966C0B7-94A1-9F4E-B21F-C623DACF901C}"/>
              </a:ext>
            </a:extLst>
          </p:cNvPr>
          <p:cNvSpPr/>
          <p:nvPr/>
        </p:nvSpPr>
        <p:spPr>
          <a:xfrm>
            <a:off x="8316951" y="7911507"/>
            <a:ext cx="1641142" cy="1489554"/>
          </a:xfrm>
          <a:prstGeom prst="rect">
            <a:avLst/>
          </a:prstGeom>
          <a:blipFill>
            <a:blip r:embed="rId3" cstate="print"/>
            <a:stretch>
              <a:fillRect/>
            </a:stretch>
          </a:blipFill>
        </p:spPr>
        <p:txBody>
          <a:bodyPr wrap="square" lIns="0" tIns="0" rIns="0" bIns="0" rtlCol="0"/>
          <a:lstStyle/>
          <a:p>
            <a:endParaRPr/>
          </a:p>
        </p:txBody>
      </p:sp>
      <p:sp>
        <p:nvSpPr>
          <p:cNvPr id="22" name="object 55">
            <a:extLst>
              <a:ext uri="{FF2B5EF4-FFF2-40B4-BE49-F238E27FC236}">
                <a16:creationId xmlns="" xmlns:a16="http://schemas.microsoft.com/office/drawing/2014/main" id="{CDD97ED0-CE52-E249-9A59-EE6FA7D531F7}"/>
              </a:ext>
            </a:extLst>
          </p:cNvPr>
          <p:cNvSpPr/>
          <p:nvPr/>
        </p:nvSpPr>
        <p:spPr>
          <a:xfrm>
            <a:off x="6266986" y="7863991"/>
            <a:ext cx="1777383" cy="1613211"/>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53908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 xmlns:a16="http://schemas.microsoft.com/office/drawing/2014/main" id="{4EF7B225-3AD0-8643-99AA-BA5177A91842}"/>
              </a:ext>
            </a:extLst>
          </p:cNvPr>
          <p:cNvGraphicFramePr>
            <a:graphicFrameLocks noGrp="1"/>
          </p:cNvGraphicFramePr>
          <p:nvPr>
            <p:extLst>
              <p:ext uri="{D42A27DB-BD31-4B8C-83A1-F6EECF244321}">
                <p14:modId xmlns:p14="http://schemas.microsoft.com/office/powerpoint/2010/main" val="1873828622"/>
              </p:ext>
            </p:extLst>
          </p:nvPr>
        </p:nvGraphicFramePr>
        <p:xfrm>
          <a:off x="2171699" y="3163819"/>
          <a:ext cx="15548071" cy="4588702"/>
        </p:xfrm>
        <a:graphic>
          <a:graphicData uri="http://schemas.openxmlformats.org/drawingml/2006/table">
            <a:tbl>
              <a:tblPr firstRow="1" firstCol="1" bandRow="1">
                <a:tableStyleId>{5C22544A-7EE6-4342-B048-85BDC9FD1C3A}</a:tableStyleId>
              </a:tblPr>
              <a:tblGrid>
                <a:gridCol w="8886605">
                  <a:extLst>
                    <a:ext uri="{9D8B030D-6E8A-4147-A177-3AD203B41FA5}">
                      <a16:colId xmlns="" xmlns:a16="http://schemas.microsoft.com/office/drawing/2014/main" val="1947162618"/>
                    </a:ext>
                  </a:extLst>
                </a:gridCol>
                <a:gridCol w="3767222">
                  <a:extLst>
                    <a:ext uri="{9D8B030D-6E8A-4147-A177-3AD203B41FA5}">
                      <a16:colId xmlns="" xmlns:a16="http://schemas.microsoft.com/office/drawing/2014/main" val="2763849833"/>
                    </a:ext>
                  </a:extLst>
                </a:gridCol>
                <a:gridCol w="2894244">
                  <a:extLst>
                    <a:ext uri="{9D8B030D-6E8A-4147-A177-3AD203B41FA5}">
                      <a16:colId xmlns="" xmlns:a16="http://schemas.microsoft.com/office/drawing/2014/main" val="3610004362"/>
                    </a:ext>
                  </a:extLst>
                </a:gridCol>
              </a:tblGrid>
              <a:tr h="732625">
                <a:tc>
                  <a:txBody>
                    <a:bodyPr/>
                    <a:lstStyle/>
                    <a:p>
                      <a:pPr algn="ctr">
                        <a:lnSpc>
                          <a:spcPct val="150000"/>
                        </a:lnSpc>
                      </a:pPr>
                      <a:r>
                        <a:rPr lang="es-MX" sz="2800" b="1" kern="1200" dirty="0">
                          <a:solidFill>
                            <a:srgbClr val="FFC000"/>
                          </a:solidFill>
                          <a:latin typeface="+mn-lt"/>
                          <a:ea typeface="+mn-ea"/>
                          <a:cs typeface="+mn-cs"/>
                        </a:rPr>
                        <a:t>Capacitación y Socialización</a:t>
                      </a:r>
                      <a:endParaRPr lang="es-EC" sz="2800" b="1" kern="1200" dirty="0">
                        <a:solidFill>
                          <a:srgbClr val="FFC000"/>
                        </a:solidFill>
                        <a:latin typeface="+mn-lt"/>
                        <a:ea typeface="+mn-ea"/>
                        <a:cs typeface="+mn-cs"/>
                      </a:endParaRPr>
                    </a:p>
                  </a:txBody>
                  <a:tcPr marL="27317" marR="27317" marT="0" marB="0" anchor="ctr">
                    <a:solidFill>
                      <a:schemeClr val="bg2">
                        <a:lumMod val="50000"/>
                      </a:schemeClr>
                    </a:solidFill>
                  </a:tcPr>
                </a:tc>
                <a:tc>
                  <a:txBody>
                    <a:bodyPr/>
                    <a:lstStyle/>
                    <a:p>
                      <a:pPr marL="0" algn="ctr" defTabSz="914400" rtl="0" eaLnBrk="1" latinLnBrk="0" hangingPunct="1">
                        <a:lnSpc>
                          <a:spcPct val="150000"/>
                        </a:lnSpc>
                      </a:pPr>
                      <a:r>
                        <a:rPr lang="es-MX" sz="2800" b="1" kern="1200" dirty="0">
                          <a:solidFill>
                            <a:srgbClr val="FFC000"/>
                          </a:solidFill>
                          <a:latin typeface="+mn-lt"/>
                          <a:ea typeface="+mn-ea"/>
                          <a:cs typeface="+mn-cs"/>
                        </a:rPr>
                        <a:t>Responsables</a:t>
                      </a:r>
                      <a:endParaRPr lang="es-EC" sz="2800" b="1" kern="1200" dirty="0">
                        <a:solidFill>
                          <a:srgbClr val="FFC000"/>
                        </a:solidFill>
                        <a:latin typeface="+mn-lt"/>
                        <a:ea typeface="+mn-ea"/>
                        <a:cs typeface="+mn-cs"/>
                      </a:endParaRPr>
                    </a:p>
                  </a:txBody>
                  <a:tcPr marL="27317" marR="27317" marT="0" marB="0" anchor="ctr">
                    <a:solidFill>
                      <a:schemeClr val="bg2">
                        <a:lumMod val="50000"/>
                      </a:schemeClr>
                    </a:solidFill>
                  </a:tcPr>
                </a:tc>
                <a:tc>
                  <a:txBody>
                    <a:bodyPr/>
                    <a:lstStyle/>
                    <a:p>
                      <a:pPr marL="0" algn="ctr" defTabSz="914400" rtl="0" eaLnBrk="1" latinLnBrk="0" hangingPunct="1">
                        <a:lnSpc>
                          <a:spcPct val="150000"/>
                        </a:lnSpc>
                      </a:pPr>
                      <a:r>
                        <a:rPr lang="es-MX" sz="2800" b="1" kern="1200" dirty="0">
                          <a:solidFill>
                            <a:srgbClr val="FFC000"/>
                          </a:solidFill>
                          <a:latin typeface="+mn-lt"/>
                          <a:ea typeface="+mn-ea"/>
                          <a:cs typeface="+mn-cs"/>
                        </a:rPr>
                        <a:t>Temporalización</a:t>
                      </a:r>
                      <a:endParaRPr lang="es-EC" sz="2800" b="1" kern="1200" dirty="0">
                        <a:solidFill>
                          <a:srgbClr val="FFC000"/>
                        </a:solidFill>
                        <a:latin typeface="+mn-lt"/>
                        <a:ea typeface="+mn-ea"/>
                        <a:cs typeface="+mn-cs"/>
                      </a:endParaRPr>
                    </a:p>
                  </a:txBody>
                  <a:tcPr marL="27317" marR="27317" marT="0" marB="0" anchor="ctr">
                    <a:solidFill>
                      <a:schemeClr val="bg2">
                        <a:lumMod val="50000"/>
                      </a:schemeClr>
                    </a:solidFill>
                  </a:tcPr>
                </a:tc>
                <a:extLst>
                  <a:ext uri="{0D108BD9-81ED-4DB2-BD59-A6C34878D82A}">
                    <a16:rowId xmlns="" xmlns:a16="http://schemas.microsoft.com/office/drawing/2014/main" val="419477461"/>
                  </a:ext>
                </a:extLst>
              </a:tr>
              <a:tr h="3856077">
                <a:tc>
                  <a:txBody>
                    <a:bodyPr/>
                    <a:lstStyle/>
                    <a:p>
                      <a:pPr marL="342900" lvl="0" indent="-342900" algn="just">
                        <a:lnSpc>
                          <a:spcPct val="150000"/>
                        </a:lnSpc>
                        <a:buFont typeface="Wingdings" pitchFamily="2" charset="2"/>
                        <a:buChar char=""/>
                      </a:pPr>
                      <a:r>
                        <a:rPr lang="es-MX" sz="2800" dirty="0">
                          <a:effectLst/>
                        </a:rPr>
                        <a:t>Establecer talleres y conferencias respecto a la optimización presupuestaria, institucional y personal para los miembros y colaboradores del ejército con el objetivo de mejorar la cultura organizacional de la institución y la generación de innovación en el contexto presupuestario.</a:t>
                      </a:r>
                      <a:endParaRPr lang="es-EC"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7317" marR="27317" marT="0" marB="0" anchor="ctr">
                    <a:solidFill>
                      <a:schemeClr val="bg2">
                        <a:lumMod val="50000"/>
                      </a:schemeClr>
                    </a:solidFill>
                  </a:tcPr>
                </a:tc>
                <a:tc>
                  <a:txBody>
                    <a:bodyPr/>
                    <a:lstStyle/>
                    <a:p>
                      <a:pPr marL="342900" lvl="0" indent="-342900" algn="l">
                        <a:lnSpc>
                          <a:spcPct val="150000"/>
                        </a:lnSpc>
                        <a:buFont typeface="Wingdings" pitchFamily="2" charset="2"/>
                        <a:buChar char=""/>
                      </a:pPr>
                      <a:r>
                        <a:rPr lang="es-MX" sz="2800">
                          <a:effectLst/>
                        </a:rPr>
                        <a:t>Autoridades de la Fuerza Terrestre</a:t>
                      </a:r>
                      <a:endParaRPr lang="es-EC" sz="2800">
                        <a:effectLst/>
                      </a:endParaRPr>
                    </a:p>
                    <a:p>
                      <a:pPr marL="342900" lvl="0" indent="-342900" algn="l">
                        <a:lnSpc>
                          <a:spcPct val="150000"/>
                        </a:lnSpc>
                        <a:buFont typeface="Wingdings" pitchFamily="2" charset="2"/>
                        <a:buChar char=""/>
                      </a:pPr>
                      <a:r>
                        <a:rPr lang="es-MX" sz="2800">
                          <a:effectLst/>
                        </a:rPr>
                        <a:t>Departamento de comunicación social</a:t>
                      </a:r>
                      <a:endParaRPr lang="es-EC" sz="2800">
                        <a:effectLst/>
                      </a:endParaRPr>
                    </a:p>
                    <a:p>
                      <a:pPr marL="342900" lvl="0" indent="-342900" algn="l">
                        <a:lnSpc>
                          <a:spcPct val="150000"/>
                        </a:lnSpc>
                        <a:buFont typeface="Wingdings" pitchFamily="2" charset="2"/>
                        <a:buChar char=""/>
                      </a:pPr>
                      <a:r>
                        <a:rPr lang="es-MX" sz="2800">
                          <a:effectLst/>
                        </a:rPr>
                        <a:t>Comandantes.</a:t>
                      </a:r>
                      <a:endParaRPr lang="es-EC" sz="3200">
                        <a:effectLst/>
                      </a:endParaRPr>
                    </a:p>
                    <a:p>
                      <a:pPr marL="342900" lvl="0" indent="-342900" algn="l">
                        <a:lnSpc>
                          <a:spcPct val="150000"/>
                        </a:lnSpc>
                        <a:buFont typeface="Wingdings" pitchFamily="2" charset="2"/>
                        <a:buChar char=""/>
                      </a:pPr>
                      <a:r>
                        <a:rPr lang="es-MX" sz="2800">
                          <a:effectLst/>
                        </a:rPr>
                        <a:t>Subcomandantes</a:t>
                      </a:r>
                      <a:endParaRPr lang="es-EC" sz="3200">
                        <a:effectLst/>
                        <a:latin typeface="Calibri" panose="020F0502020204030204" pitchFamily="34" charset="0"/>
                        <a:ea typeface="Calibri" panose="020F0502020204030204" pitchFamily="34" charset="0"/>
                        <a:cs typeface="Times New Roman" panose="02020603050405020304" pitchFamily="18" charset="0"/>
                      </a:endParaRPr>
                    </a:p>
                  </a:txBody>
                  <a:tcPr marL="27317" marR="27317" marT="0" marB="0" anchor="ctr"/>
                </a:tc>
                <a:tc>
                  <a:txBody>
                    <a:bodyPr/>
                    <a:lstStyle/>
                    <a:p>
                      <a:pPr indent="450215" algn="just">
                        <a:lnSpc>
                          <a:spcPct val="150000"/>
                        </a:lnSpc>
                      </a:pPr>
                      <a:r>
                        <a:rPr lang="es-ES" sz="2800" dirty="0">
                          <a:effectLst/>
                        </a:rPr>
                        <a:t>1 semestre</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317" marR="27317" marT="0" marB="0" anchor="ctr"/>
                </a:tc>
                <a:extLst>
                  <a:ext uri="{0D108BD9-81ED-4DB2-BD59-A6C34878D82A}">
                    <a16:rowId xmlns="" xmlns:a16="http://schemas.microsoft.com/office/drawing/2014/main" val="1061462115"/>
                  </a:ext>
                </a:extLst>
              </a:tr>
            </a:tbl>
          </a:graphicData>
        </a:graphic>
      </p:graphicFrame>
      <p:sp>
        <p:nvSpPr>
          <p:cNvPr id="9" name="object 64">
            <a:extLst>
              <a:ext uri="{FF2B5EF4-FFF2-40B4-BE49-F238E27FC236}">
                <a16:creationId xmlns="" xmlns:a16="http://schemas.microsoft.com/office/drawing/2014/main" id="{B13F2A5A-2F15-0B4E-B41C-10B93AF8DF55}"/>
              </a:ext>
            </a:extLst>
          </p:cNvPr>
          <p:cNvSpPr/>
          <p:nvPr/>
        </p:nvSpPr>
        <p:spPr>
          <a:xfrm>
            <a:off x="8562530" y="8108036"/>
            <a:ext cx="3172733" cy="1336651"/>
          </a:xfrm>
          <a:prstGeom prst="rect">
            <a:avLst/>
          </a:prstGeom>
          <a:blipFill>
            <a:blip r:embed="rId2" cstate="print"/>
            <a:stretch>
              <a:fillRect/>
            </a:stretch>
          </a:blipFill>
        </p:spPr>
        <p:txBody>
          <a:bodyPr wrap="square" lIns="0" tIns="0" rIns="0" bIns="0" rtlCol="0"/>
          <a:lstStyle/>
          <a:p>
            <a:endParaRPr/>
          </a:p>
        </p:txBody>
      </p:sp>
      <p:sp>
        <p:nvSpPr>
          <p:cNvPr id="11" name="Título 13">
            <a:extLst>
              <a:ext uri="{FF2B5EF4-FFF2-40B4-BE49-F238E27FC236}">
                <a16:creationId xmlns="" xmlns:a16="http://schemas.microsoft.com/office/drawing/2014/main" id="{33B89775-5300-1E4F-9E45-7A186D001388}"/>
              </a:ext>
            </a:extLst>
          </p:cNvPr>
          <p:cNvSpPr txBox="1">
            <a:spLocks/>
          </p:cNvSpPr>
          <p:nvPr/>
        </p:nvSpPr>
        <p:spPr>
          <a:xfrm>
            <a:off x="5238750" y="1201917"/>
            <a:ext cx="8346042" cy="76944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defPPr>
              <a:defRPr lang="es-EC"/>
            </a:defPPr>
            <a:lvl1pPr marR="0" lvl="0" indent="0" algn="just" fontAlgn="auto">
              <a:lnSpc>
                <a:spcPct val="100000"/>
              </a:lnSpc>
              <a:spcBef>
                <a:spcPts val="0"/>
              </a:spcBef>
              <a:spcAft>
                <a:spcPts val="0"/>
              </a:spcAft>
              <a:buClrTx/>
              <a:buSzTx/>
              <a:buFont typeface="Arial" panose="020B0604020202020204" pitchFamily="34" charset="0"/>
              <a:buNone/>
              <a:tabLst/>
              <a:defRPr kumimoji="0" sz="3200" b="0" i="0" u="none" strike="noStrike" kern="0" cap="none" spc="0" normalizeH="0" baseline="0">
                <a:ln>
                  <a:noFill/>
                </a:ln>
                <a:solidFill>
                  <a:prstClr val="black"/>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s-ES" sz="4400" dirty="0"/>
              <a:t>Desarrollo de estrategias</a:t>
            </a:r>
            <a:endParaRPr lang="es-ES_tradnl" sz="4400" dirty="0"/>
          </a:p>
        </p:txBody>
      </p:sp>
    </p:spTree>
    <p:extLst>
      <p:ext uri="{BB962C8B-B14F-4D97-AF65-F5344CB8AC3E}">
        <p14:creationId xmlns:p14="http://schemas.microsoft.com/office/powerpoint/2010/main" val="84606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TextShape 2"/>
          <p:cNvSpPr txBox="1"/>
          <p:nvPr/>
        </p:nvSpPr>
        <p:spPr>
          <a:xfrm>
            <a:off x="5710876" y="475960"/>
            <a:ext cx="6864660" cy="93204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sz="4000" dirty="0"/>
              <a:t>TEMARIO</a:t>
            </a:r>
            <a:r>
              <a:rPr lang="es-EC" dirty="0"/>
              <a:t> </a:t>
            </a:r>
            <a:endParaRPr lang="en-US" dirty="0"/>
          </a:p>
        </p:txBody>
      </p:sp>
      <p:sp>
        <p:nvSpPr>
          <p:cNvPr id="2" name="Heptágono 1">
            <a:extLst>
              <a:ext uri="{FF2B5EF4-FFF2-40B4-BE49-F238E27FC236}">
                <a16:creationId xmlns="" xmlns:a16="http://schemas.microsoft.com/office/drawing/2014/main" id="{CE0BB0E8-EFD8-6446-9C50-3628B44F4B75}"/>
              </a:ext>
            </a:extLst>
          </p:cNvPr>
          <p:cNvSpPr/>
          <p:nvPr/>
        </p:nvSpPr>
        <p:spPr>
          <a:xfrm>
            <a:off x="2846070" y="2994660"/>
            <a:ext cx="640080" cy="617220"/>
          </a:xfrm>
          <a:prstGeom prst="heptagon">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S_tradnl" dirty="0"/>
              <a:t>1</a:t>
            </a:r>
          </a:p>
        </p:txBody>
      </p:sp>
      <p:sp>
        <p:nvSpPr>
          <p:cNvPr id="7" name="Heptágono 6">
            <a:extLst>
              <a:ext uri="{FF2B5EF4-FFF2-40B4-BE49-F238E27FC236}">
                <a16:creationId xmlns="" xmlns:a16="http://schemas.microsoft.com/office/drawing/2014/main" id="{4A96CF0C-4493-8F42-A50A-5CDFF5A6E10D}"/>
              </a:ext>
            </a:extLst>
          </p:cNvPr>
          <p:cNvSpPr/>
          <p:nvPr/>
        </p:nvSpPr>
        <p:spPr>
          <a:xfrm>
            <a:off x="2891790" y="3878580"/>
            <a:ext cx="640080" cy="617220"/>
          </a:xfrm>
          <a:prstGeom prst="heptagon">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S_tradnl" dirty="0"/>
              <a:t>2</a:t>
            </a:r>
          </a:p>
        </p:txBody>
      </p:sp>
      <p:sp>
        <p:nvSpPr>
          <p:cNvPr id="8" name="Heptágono 7">
            <a:extLst>
              <a:ext uri="{FF2B5EF4-FFF2-40B4-BE49-F238E27FC236}">
                <a16:creationId xmlns="" xmlns:a16="http://schemas.microsoft.com/office/drawing/2014/main" id="{BF7A3ED8-AD92-2A49-9761-E335CB7B7553}"/>
              </a:ext>
            </a:extLst>
          </p:cNvPr>
          <p:cNvSpPr/>
          <p:nvPr/>
        </p:nvSpPr>
        <p:spPr>
          <a:xfrm>
            <a:off x="2891790" y="4834890"/>
            <a:ext cx="640080" cy="617220"/>
          </a:xfrm>
          <a:prstGeom prst="heptagon">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S_tradnl" dirty="0"/>
              <a:t>3</a:t>
            </a:r>
          </a:p>
        </p:txBody>
      </p:sp>
      <p:sp>
        <p:nvSpPr>
          <p:cNvPr id="9" name="Heptágono 8">
            <a:extLst>
              <a:ext uri="{FF2B5EF4-FFF2-40B4-BE49-F238E27FC236}">
                <a16:creationId xmlns="" xmlns:a16="http://schemas.microsoft.com/office/drawing/2014/main" id="{58CEDAB5-7FD0-854C-A713-778D259A372E}"/>
              </a:ext>
            </a:extLst>
          </p:cNvPr>
          <p:cNvSpPr/>
          <p:nvPr/>
        </p:nvSpPr>
        <p:spPr>
          <a:xfrm>
            <a:off x="2891790" y="5756910"/>
            <a:ext cx="640080" cy="617220"/>
          </a:xfrm>
          <a:prstGeom prst="heptagon">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S_tradnl" dirty="0"/>
              <a:t>4</a:t>
            </a:r>
          </a:p>
        </p:txBody>
      </p:sp>
      <p:sp>
        <p:nvSpPr>
          <p:cNvPr id="10" name="Heptágono 9">
            <a:extLst>
              <a:ext uri="{FF2B5EF4-FFF2-40B4-BE49-F238E27FC236}">
                <a16:creationId xmlns="" xmlns:a16="http://schemas.microsoft.com/office/drawing/2014/main" id="{AB1F5B5E-0248-064B-B021-D24AAAB785FA}"/>
              </a:ext>
            </a:extLst>
          </p:cNvPr>
          <p:cNvSpPr/>
          <p:nvPr/>
        </p:nvSpPr>
        <p:spPr>
          <a:xfrm>
            <a:off x="2891790" y="6805125"/>
            <a:ext cx="640080" cy="617220"/>
          </a:xfrm>
          <a:prstGeom prst="heptagon">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S_tradnl" dirty="0"/>
              <a:t>5</a:t>
            </a:r>
          </a:p>
        </p:txBody>
      </p:sp>
      <p:sp>
        <p:nvSpPr>
          <p:cNvPr id="11" name="Heptágono 10">
            <a:extLst>
              <a:ext uri="{FF2B5EF4-FFF2-40B4-BE49-F238E27FC236}">
                <a16:creationId xmlns="" xmlns:a16="http://schemas.microsoft.com/office/drawing/2014/main" id="{87B9F12B-73EA-9448-B772-471642723123}"/>
              </a:ext>
            </a:extLst>
          </p:cNvPr>
          <p:cNvSpPr/>
          <p:nvPr/>
        </p:nvSpPr>
        <p:spPr>
          <a:xfrm>
            <a:off x="2891790" y="7847393"/>
            <a:ext cx="640080" cy="617220"/>
          </a:xfrm>
          <a:prstGeom prst="heptagon">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S_tradnl" dirty="0"/>
              <a:t>6</a:t>
            </a:r>
          </a:p>
        </p:txBody>
      </p:sp>
      <p:sp>
        <p:nvSpPr>
          <p:cNvPr id="12" name="TextShape 3">
            <a:extLst>
              <a:ext uri="{FF2B5EF4-FFF2-40B4-BE49-F238E27FC236}">
                <a16:creationId xmlns="" xmlns:a16="http://schemas.microsoft.com/office/drawing/2014/main" id="{188A1771-9008-B64E-BF0C-E565BD95F43E}"/>
              </a:ext>
            </a:extLst>
          </p:cNvPr>
          <p:cNvSpPr txBox="1"/>
          <p:nvPr/>
        </p:nvSpPr>
        <p:spPr>
          <a:xfrm>
            <a:off x="3726630" y="2994660"/>
            <a:ext cx="9620640" cy="546840"/>
          </a:xfrm>
          <a:prstGeom prst="rect">
            <a:avLst/>
          </a:prstGeom>
          <a:noFill/>
          <a:ln>
            <a:noFill/>
          </a:ln>
        </p:spPr>
        <p:txBody>
          <a:bodyPr lIns="90000" tIns="45000" rIns="90000" bIns="45000" anchor="ctr">
            <a:noAutofit/>
          </a:bodyPr>
          <a:lstStyle/>
          <a:p>
            <a:pPr>
              <a:lnSpc>
                <a:spcPct val="100000"/>
              </a:lnSpc>
              <a:tabLst>
                <a:tab pos="0" algn="l"/>
              </a:tabLst>
            </a:pPr>
            <a:r>
              <a:rPr lang="es-EC" sz="2800" b="1" spc="-1" dirty="0">
                <a:solidFill>
                  <a:srgbClr val="000000"/>
                </a:solidFill>
                <a:latin typeface="Calibri"/>
              </a:rPr>
              <a:t>CAPITULO I EL PROBLEMA A INVESTIGAR</a:t>
            </a:r>
            <a:endParaRPr lang="en-US" sz="2800" b="0" strike="noStrike" spc="-1" dirty="0">
              <a:solidFill>
                <a:srgbClr val="000000"/>
              </a:solidFill>
              <a:latin typeface="Calibri"/>
            </a:endParaRPr>
          </a:p>
        </p:txBody>
      </p:sp>
      <p:sp>
        <p:nvSpPr>
          <p:cNvPr id="13" name="TextShape 4">
            <a:extLst>
              <a:ext uri="{FF2B5EF4-FFF2-40B4-BE49-F238E27FC236}">
                <a16:creationId xmlns="" xmlns:a16="http://schemas.microsoft.com/office/drawing/2014/main" id="{D575B16F-A7EA-C048-92EE-1F16A95E5610}"/>
              </a:ext>
            </a:extLst>
          </p:cNvPr>
          <p:cNvSpPr txBox="1"/>
          <p:nvPr/>
        </p:nvSpPr>
        <p:spPr>
          <a:xfrm>
            <a:off x="3726630" y="3891963"/>
            <a:ext cx="9620640" cy="546840"/>
          </a:xfrm>
          <a:prstGeom prst="rect">
            <a:avLst/>
          </a:prstGeom>
          <a:noFill/>
          <a:ln>
            <a:noFill/>
          </a:ln>
        </p:spPr>
        <p:txBody>
          <a:bodyPr lIns="90000" tIns="45000" rIns="90000" bIns="45000" anchor="ctr">
            <a:noAutofit/>
          </a:bodyPr>
          <a:lstStyle/>
          <a:p>
            <a:pPr>
              <a:lnSpc>
                <a:spcPct val="100000"/>
              </a:lnSpc>
              <a:tabLst>
                <a:tab pos="0" algn="l"/>
              </a:tabLst>
            </a:pPr>
            <a:r>
              <a:rPr lang="es-EC" sz="2800" b="1" spc="-1" dirty="0">
                <a:solidFill>
                  <a:srgbClr val="000000"/>
                </a:solidFill>
                <a:latin typeface="Calibri"/>
              </a:rPr>
              <a:t>CAPITULO II MARCO TEORICO</a:t>
            </a:r>
            <a:endParaRPr lang="en-US" sz="2800" b="0" strike="noStrike" spc="-1" dirty="0">
              <a:solidFill>
                <a:srgbClr val="000000"/>
              </a:solidFill>
              <a:latin typeface="Calibri"/>
            </a:endParaRPr>
          </a:p>
        </p:txBody>
      </p:sp>
      <p:sp>
        <p:nvSpPr>
          <p:cNvPr id="14" name="TextShape 5">
            <a:extLst>
              <a:ext uri="{FF2B5EF4-FFF2-40B4-BE49-F238E27FC236}">
                <a16:creationId xmlns="" xmlns:a16="http://schemas.microsoft.com/office/drawing/2014/main" id="{9E63F1F7-9BA9-3F48-8366-5B4187BD2CA8}"/>
              </a:ext>
            </a:extLst>
          </p:cNvPr>
          <p:cNvSpPr txBox="1"/>
          <p:nvPr/>
        </p:nvSpPr>
        <p:spPr>
          <a:xfrm>
            <a:off x="3726630" y="5015141"/>
            <a:ext cx="9620640" cy="546840"/>
          </a:xfrm>
          <a:prstGeom prst="rect">
            <a:avLst/>
          </a:prstGeom>
          <a:noFill/>
          <a:ln>
            <a:noFill/>
          </a:ln>
        </p:spPr>
        <p:txBody>
          <a:bodyPr lIns="90000" tIns="45000" rIns="90000" bIns="45000" anchor="ctr">
            <a:noAutofit/>
          </a:bodyPr>
          <a:lstStyle/>
          <a:p>
            <a:pPr>
              <a:lnSpc>
                <a:spcPct val="100000"/>
              </a:lnSpc>
              <a:tabLst>
                <a:tab pos="0" algn="l"/>
              </a:tabLst>
            </a:pPr>
            <a:r>
              <a:rPr lang="es-EC" sz="2800" b="1" spc="-1" dirty="0">
                <a:solidFill>
                  <a:srgbClr val="000000"/>
                </a:solidFill>
                <a:latin typeface="Calibri"/>
              </a:rPr>
              <a:t>CAPITULO III MARCO METODOLÓGICO</a:t>
            </a:r>
            <a:endParaRPr lang="en-US" sz="2800" b="0" strike="noStrike" spc="-1" dirty="0">
              <a:solidFill>
                <a:srgbClr val="000000"/>
              </a:solidFill>
              <a:latin typeface="Calibri"/>
            </a:endParaRPr>
          </a:p>
        </p:txBody>
      </p:sp>
      <p:sp>
        <p:nvSpPr>
          <p:cNvPr id="15" name="TextShape 6">
            <a:extLst>
              <a:ext uri="{FF2B5EF4-FFF2-40B4-BE49-F238E27FC236}">
                <a16:creationId xmlns="" xmlns:a16="http://schemas.microsoft.com/office/drawing/2014/main" id="{8478A029-1FAC-5642-B96B-6CE0F8D2537A}"/>
              </a:ext>
            </a:extLst>
          </p:cNvPr>
          <p:cNvSpPr txBox="1"/>
          <p:nvPr/>
        </p:nvSpPr>
        <p:spPr>
          <a:xfrm>
            <a:off x="3726630" y="5827290"/>
            <a:ext cx="9620640" cy="546840"/>
          </a:xfrm>
          <a:prstGeom prst="rect">
            <a:avLst/>
          </a:prstGeom>
          <a:noFill/>
          <a:ln>
            <a:noFill/>
          </a:ln>
        </p:spPr>
        <p:txBody>
          <a:bodyPr lIns="90000" tIns="45000" rIns="90000" bIns="45000" anchor="ctr">
            <a:noAutofit/>
          </a:bodyPr>
          <a:lstStyle/>
          <a:p>
            <a:pPr>
              <a:lnSpc>
                <a:spcPct val="100000"/>
              </a:lnSpc>
              <a:tabLst>
                <a:tab pos="0" algn="l"/>
              </a:tabLst>
            </a:pPr>
            <a:r>
              <a:rPr lang="es-EC" sz="2800" b="1" spc="-1" dirty="0">
                <a:solidFill>
                  <a:srgbClr val="000000"/>
                </a:solidFill>
                <a:latin typeface="Calibri"/>
              </a:rPr>
              <a:t>CAPITULO IV DESARROLLO DE OBJETIVOS ESPECIFICOS</a:t>
            </a:r>
            <a:endParaRPr lang="en-US" sz="2800" b="0" strike="noStrike" spc="-1" dirty="0">
              <a:solidFill>
                <a:srgbClr val="000000"/>
              </a:solidFill>
              <a:latin typeface="Calibri"/>
            </a:endParaRPr>
          </a:p>
        </p:txBody>
      </p:sp>
      <p:sp>
        <p:nvSpPr>
          <p:cNvPr id="16" name="TextShape 7">
            <a:extLst>
              <a:ext uri="{FF2B5EF4-FFF2-40B4-BE49-F238E27FC236}">
                <a16:creationId xmlns="" xmlns:a16="http://schemas.microsoft.com/office/drawing/2014/main" id="{9BD1A275-F371-7F4C-ABED-677D3DDC2054}"/>
              </a:ext>
            </a:extLst>
          </p:cNvPr>
          <p:cNvSpPr txBox="1"/>
          <p:nvPr/>
        </p:nvSpPr>
        <p:spPr>
          <a:xfrm>
            <a:off x="3726630" y="6840315"/>
            <a:ext cx="9620640" cy="546840"/>
          </a:xfrm>
          <a:prstGeom prst="rect">
            <a:avLst/>
          </a:prstGeom>
          <a:noFill/>
          <a:ln>
            <a:noFill/>
          </a:ln>
        </p:spPr>
        <p:txBody>
          <a:bodyPr lIns="90000" tIns="45000" rIns="90000" bIns="45000" anchor="ctr">
            <a:noAutofit/>
          </a:bodyPr>
          <a:lstStyle/>
          <a:p>
            <a:pPr>
              <a:lnSpc>
                <a:spcPct val="100000"/>
              </a:lnSpc>
              <a:tabLst>
                <a:tab pos="0" algn="l"/>
              </a:tabLst>
            </a:pPr>
            <a:r>
              <a:rPr lang="es-EC" sz="2800" b="1" spc="-1" dirty="0">
                <a:solidFill>
                  <a:srgbClr val="000000"/>
                </a:solidFill>
                <a:latin typeface="Calibri"/>
              </a:rPr>
              <a:t>CAPITULO V PROPUESTA DE MEJORA</a:t>
            </a:r>
            <a:endParaRPr lang="en-US" sz="2800" b="0" strike="noStrike" spc="-1" dirty="0">
              <a:solidFill>
                <a:srgbClr val="000000"/>
              </a:solidFill>
              <a:latin typeface="Calibri"/>
            </a:endParaRPr>
          </a:p>
        </p:txBody>
      </p:sp>
      <p:sp>
        <p:nvSpPr>
          <p:cNvPr id="17" name="TextShape 8">
            <a:extLst>
              <a:ext uri="{FF2B5EF4-FFF2-40B4-BE49-F238E27FC236}">
                <a16:creationId xmlns="" xmlns:a16="http://schemas.microsoft.com/office/drawing/2014/main" id="{A1394802-108C-0D4F-A611-B21C214EE2C1}"/>
              </a:ext>
            </a:extLst>
          </p:cNvPr>
          <p:cNvSpPr txBox="1"/>
          <p:nvPr/>
        </p:nvSpPr>
        <p:spPr>
          <a:xfrm>
            <a:off x="3726630" y="7917773"/>
            <a:ext cx="9620640" cy="546840"/>
          </a:xfrm>
          <a:prstGeom prst="rect">
            <a:avLst/>
          </a:prstGeom>
          <a:noFill/>
          <a:ln>
            <a:noFill/>
          </a:ln>
        </p:spPr>
        <p:txBody>
          <a:bodyPr lIns="90000" tIns="45000" rIns="90000" bIns="45000" anchor="ctr">
            <a:noAutofit/>
          </a:bodyPr>
          <a:lstStyle/>
          <a:p>
            <a:pPr>
              <a:lnSpc>
                <a:spcPct val="100000"/>
              </a:lnSpc>
              <a:tabLst>
                <a:tab pos="0" algn="l"/>
              </a:tabLst>
            </a:pPr>
            <a:r>
              <a:rPr lang="es-EC" sz="2800" b="1" spc="-1" dirty="0">
                <a:solidFill>
                  <a:srgbClr val="000000"/>
                </a:solidFill>
                <a:latin typeface="Calibri"/>
              </a:rPr>
              <a:t>CAPITULO VI CONCLUSIONES Y RECOMENDACIONES</a:t>
            </a:r>
            <a:endParaRPr lang="en-US" sz="2800" b="0" strike="noStrike" spc="-1" dirty="0">
              <a:solidFill>
                <a:srgbClr val="000000"/>
              </a:solidFill>
              <a:latin typeface="Calibri"/>
            </a:endParaRPr>
          </a:p>
        </p:txBody>
      </p:sp>
      <p:pic>
        <p:nvPicPr>
          <p:cNvPr id="20" name="Imagen 19">
            <a:extLst>
              <a:ext uri="{FF2B5EF4-FFF2-40B4-BE49-F238E27FC236}">
                <a16:creationId xmlns="" xmlns:a16="http://schemas.microsoft.com/office/drawing/2014/main" id="{DBFBE619-30BC-5140-8EEF-F68B814E4884}"/>
              </a:ext>
            </a:extLst>
          </p:cNvPr>
          <p:cNvPicPr>
            <a:picLocks noChangeAspect="1"/>
          </p:cNvPicPr>
          <p:nvPr/>
        </p:nvPicPr>
        <p:blipFill>
          <a:blip r:embed="rId2"/>
          <a:stretch>
            <a:fillRect/>
          </a:stretch>
        </p:blipFill>
        <p:spPr>
          <a:xfrm>
            <a:off x="11315700" y="3439729"/>
            <a:ext cx="6910661" cy="661154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B3B047C5-930B-2947-B878-C91EDC2E70E9}"/>
              </a:ext>
            </a:extLst>
          </p:cNvPr>
          <p:cNvSpPr/>
          <p:nvPr/>
        </p:nvSpPr>
        <p:spPr>
          <a:xfrm>
            <a:off x="579450" y="385389"/>
            <a:ext cx="11911263" cy="1384995"/>
          </a:xfrm>
          <a:prstGeom prst="rect">
            <a:avLst/>
          </a:prstGeom>
        </p:spPr>
        <p:txBody>
          <a:bodyPr wrap="square">
            <a:spAutoFit/>
          </a:bodyPr>
          <a:lstStyle/>
          <a:p>
            <a:pPr algn="just"/>
            <a:r>
              <a:rPr lang="es-ES" sz="2400" b="1" dirty="0">
                <a:solidFill>
                  <a:schemeClr val="bg1"/>
                </a:solidFill>
                <a:latin typeface="Arial" panose="020B0604020202020204" pitchFamily="34" charset="0"/>
                <a:ea typeface="Calibri" panose="020F0502020204030204" pitchFamily="34" charset="0"/>
              </a:rPr>
              <a:t> </a:t>
            </a:r>
            <a:r>
              <a:rPr lang="es-ES" sz="2000" b="1" dirty="0">
                <a:solidFill>
                  <a:schemeClr val="bg1"/>
                </a:solidFill>
                <a:latin typeface="Arial" panose="020B0604020202020204" pitchFamily="34" charset="0"/>
                <a:ea typeface="Calibri" panose="020F0502020204030204" pitchFamily="34" charset="0"/>
              </a:rPr>
              <a:t>Comisión especializada para el análisis de la gestión presupuestaria la que gestione recursos en función de mejorar la economía del ejército e implemente políticas de autonomía y autogestión regulada por el Estado, mediante la incursión en la industria de la defensa, ante las limitaciones presupuestaria en épocas de crisis económica.</a:t>
            </a:r>
            <a:endParaRPr lang="es-EC" sz="2400" b="1" dirty="0">
              <a:solidFill>
                <a:schemeClr val="bg1"/>
              </a:solidFill>
              <a:latin typeface="Times New Roman" panose="02020603050405020304" pitchFamily="18" charset="0"/>
              <a:ea typeface="Calibri" panose="020F0502020204030204" pitchFamily="34" charset="0"/>
            </a:endParaRPr>
          </a:p>
        </p:txBody>
      </p:sp>
      <p:graphicFrame>
        <p:nvGraphicFramePr>
          <p:cNvPr id="9" name="Diagrama 8">
            <a:extLst>
              <a:ext uri="{FF2B5EF4-FFF2-40B4-BE49-F238E27FC236}">
                <a16:creationId xmlns="" xmlns:a16="http://schemas.microsoft.com/office/drawing/2014/main" id="{7E3D3E26-E677-DA44-8FA8-434267ADB348}"/>
              </a:ext>
            </a:extLst>
          </p:cNvPr>
          <p:cNvGraphicFramePr/>
          <p:nvPr>
            <p:extLst>
              <p:ext uri="{D42A27DB-BD31-4B8C-83A1-F6EECF244321}">
                <p14:modId xmlns:p14="http://schemas.microsoft.com/office/powerpoint/2010/main" val="2865159345"/>
              </p:ext>
            </p:extLst>
          </p:nvPr>
        </p:nvGraphicFramePr>
        <p:xfrm>
          <a:off x="3677920" y="2428206"/>
          <a:ext cx="13305392" cy="6876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2035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 xmlns:a16="http://schemas.microsoft.com/office/drawing/2014/main" id="{868601D7-3739-FA43-8C63-922E2D0973A0}"/>
              </a:ext>
            </a:extLst>
          </p:cNvPr>
          <p:cNvGraphicFramePr>
            <a:graphicFrameLocks noGrp="1"/>
          </p:cNvGraphicFramePr>
          <p:nvPr>
            <p:extLst>
              <p:ext uri="{D42A27DB-BD31-4B8C-83A1-F6EECF244321}">
                <p14:modId xmlns:p14="http://schemas.microsoft.com/office/powerpoint/2010/main" val="3543876647"/>
              </p:ext>
            </p:extLst>
          </p:nvPr>
        </p:nvGraphicFramePr>
        <p:xfrm>
          <a:off x="2509695" y="2658106"/>
          <a:ext cx="15206805" cy="6292525"/>
        </p:xfrm>
        <a:graphic>
          <a:graphicData uri="http://schemas.openxmlformats.org/drawingml/2006/table">
            <a:tbl>
              <a:tblPr firstRow="1" firstCol="1" bandRow="1">
                <a:tableStyleId>{5C22544A-7EE6-4342-B048-85BDC9FD1C3A}</a:tableStyleId>
              </a:tblPr>
              <a:tblGrid>
                <a:gridCol w="6055529">
                  <a:extLst>
                    <a:ext uri="{9D8B030D-6E8A-4147-A177-3AD203B41FA5}">
                      <a16:colId xmlns="" xmlns:a16="http://schemas.microsoft.com/office/drawing/2014/main" val="4047671488"/>
                    </a:ext>
                  </a:extLst>
                </a:gridCol>
                <a:gridCol w="2225064">
                  <a:extLst>
                    <a:ext uri="{9D8B030D-6E8A-4147-A177-3AD203B41FA5}">
                      <a16:colId xmlns="" xmlns:a16="http://schemas.microsoft.com/office/drawing/2014/main" val="745482236"/>
                    </a:ext>
                  </a:extLst>
                </a:gridCol>
                <a:gridCol w="2141098">
                  <a:extLst>
                    <a:ext uri="{9D8B030D-6E8A-4147-A177-3AD203B41FA5}">
                      <a16:colId xmlns="" xmlns:a16="http://schemas.microsoft.com/office/drawing/2014/main" val="4000292022"/>
                    </a:ext>
                  </a:extLst>
                </a:gridCol>
                <a:gridCol w="4785114">
                  <a:extLst>
                    <a:ext uri="{9D8B030D-6E8A-4147-A177-3AD203B41FA5}">
                      <a16:colId xmlns="" xmlns:a16="http://schemas.microsoft.com/office/drawing/2014/main" val="3815211774"/>
                    </a:ext>
                  </a:extLst>
                </a:gridCol>
              </a:tblGrid>
              <a:tr h="549524">
                <a:tc>
                  <a:txBody>
                    <a:bodyPr/>
                    <a:lstStyle/>
                    <a:p>
                      <a:pPr indent="0" algn="ctr">
                        <a:lnSpc>
                          <a:spcPct val="150000"/>
                        </a:lnSpc>
                      </a:pPr>
                      <a:r>
                        <a:rPr lang="es-ES" sz="2400" dirty="0">
                          <a:solidFill>
                            <a:schemeClr val="bg1"/>
                          </a:solidFill>
                          <a:effectLst/>
                        </a:rPr>
                        <a:t>Cargo</a:t>
                      </a:r>
                      <a:endParaRPr lang="es-EC"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indent="0" algn="ctr">
                        <a:lnSpc>
                          <a:spcPct val="150000"/>
                        </a:lnSpc>
                      </a:pPr>
                      <a:r>
                        <a:rPr lang="es-ES" sz="2000" dirty="0">
                          <a:solidFill>
                            <a:schemeClr val="bg1"/>
                          </a:solidFill>
                          <a:effectLst/>
                        </a:rPr>
                        <a:t>Orgánico</a:t>
                      </a:r>
                      <a:endParaRPr lang="es-EC"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indent="450215" algn="ctr">
                        <a:lnSpc>
                          <a:spcPct val="150000"/>
                        </a:lnSpc>
                      </a:pPr>
                      <a:r>
                        <a:rPr lang="es-ES" sz="2000" dirty="0">
                          <a:solidFill>
                            <a:schemeClr val="bg1"/>
                          </a:solidFill>
                          <a:effectLst/>
                        </a:rPr>
                        <a:t>Grado</a:t>
                      </a:r>
                      <a:endParaRPr lang="es-EC"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indent="450215" algn="ctr">
                        <a:lnSpc>
                          <a:spcPct val="150000"/>
                        </a:lnSpc>
                      </a:pPr>
                      <a:r>
                        <a:rPr lang="es-ES" sz="2000" dirty="0">
                          <a:solidFill>
                            <a:schemeClr val="bg1"/>
                          </a:solidFill>
                          <a:effectLst/>
                        </a:rPr>
                        <a:t>Especialidad</a:t>
                      </a:r>
                      <a:endParaRPr lang="es-EC"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extLst>
                  <a:ext uri="{0D108BD9-81ED-4DB2-BD59-A6C34878D82A}">
                    <a16:rowId xmlns="" xmlns:a16="http://schemas.microsoft.com/office/drawing/2014/main" val="3062311099"/>
                  </a:ext>
                </a:extLst>
              </a:tr>
              <a:tr h="549443">
                <a:tc>
                  <a:txBody>
                    <a:bodyPr/>
                    <a:lstStyle/>
                    <a:p>
                      <a:pPr indent="0" algn="l">
                        <a:lnSpc>
                          <a:spcPct val="150000"/>
                        </a:lnSpc>
                      </a:pPr>
                      <a:r>
                        <a:rPr lang="es-ES" sz="2400" dirty="0">
                          <a:effectLst/>
                        </a:rPr>
                        <a:t>Coordinador general</a:t>
                      </a:r>
                      <a:endParaRPr lang="es-EC"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indent="450215" algn="r">
                        <a:lnSpc>
                          <a:spcPct val="150000"/>
                        </a:lnSpc>
                      </a:pPr>
                      <a:r>
                        <a:rPr lang="es-ES" sz="2000">
                          <a:effectLst/>
                        </a:rPr>
                        <a:t>1</a:t>
                      </a:r>
                      <a:endParaRPr lang="es-EC"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err="1">
                          <a:effectLst/>
                        </a:rPr>
                        <a:t>Tcrn</a:t>
                      </a:r>
                      <a:r>
                        <a:rPr lang="es-ES" sz="2000" dirty="0">
                          <a:effectLst/>
                        </a:rPr>
                        <a:t>.</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a:effectLst/>
                        </a:rPr>
                        <a:t>Estado Mayor</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771849313"/>
                  </a:ext>
                </a:extLst>
              </a:tr>
              <a:tr h="814964">
                <a:tc>
                  <a:txBody>
                    <a:bodyPr/>
                    <a:lstStyle/>
                    <a:p>
                      <a:pPr indent="0" algn="l">
                        <a:lnSpc>
                          <a:spcPct val="150000"/>
                        </a:lnSpc>
                      </a:pPr>
                      <a:r>
                        <a:rPr lang="es-ES" sz="2400" dirty="0">
                          <a:effectLst/>
                        </a:rPr>
                        <a:t>Coordinador de Ejecución del proyecto</a:t>
                      </a:r>
                      <a:endParaRPr lang="es-EC"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indent="450215" algn="r">
                        <a:lnSpc>
                          <a:spcPct val="150000"/>
                        </a:lnSpc>
                      </a:pPr>
                      <a:r>
                        <a:rPr lang="es-ES" sz="2000">
                          <a:effectLst/>
                        </a:rPr>
                        <a:t>1</a:t>
                      </a:r>
                      <a:endParaRPr lang="es-EC"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err="1">
                          <a:effectLst/>
                        </a:rPr>
                        <a:t>Tcrn</a:t>
                      </a:r>
                      <a:r>
                        <a:rPr lang="es-ES" sz="2000" dirty="0">
                          <a:effectLst/>
                        </a:rPr>
                        <a:t>.</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a:effectLst/>
                        </a:rPr>
                        <a:t>Estado Mayor de Servicios</a:t>
                      </a:r>
                      <a:endParaRPr lang="es-EC"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94107165"/>
                  </a:ext>
                </a:extLst>
              </a:tr>
              <a:tr h="549443">
                <a:tc>
                  <a:txBody>
                    <a:bodyPr/>
                    <a:lstStyle/>
                    <a:p>
                      <a:pPr indent="0" algn="l">
                        <a:lnSpc>
                          <a:spcPct val="150000"/>
                        </a:lnSpc>
                      </a:pPr>
                      <a:r>
                        <a:rPr lang="es-ES" sz="2400" dirty="0">
                          <a:effectLst/>
                        </a:rPr>
                        <a:t>Coordinador Legal</a:t>
                      </a:r>
                      <a:endParaRPr lang="es-EC"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indent="450215" algn="r">
                        <a:lnSpc>
                          <a:spcPct val="150000"/>
                        </a:lnSpc>
                      </a:pPr>
                      <a:r>
                        <a:rPr lang="es-ES" sz="2000">
                          <a:effectLst/>
                        </a:rPr>
                        <a:t>1</a:t>
                      </a:r>
                      <a:endParaRPr lang="es-EC"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a:effectLst/>
                        </a:rPr>
                        <a:t>Mayo </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a:effectLst/>
                        </a:rPr>
                        <a:t>Abogado</a:t>
                      </a:r>
                      <a:endParaRPr lang="es-EC"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38242423"/>
                  </a:ext>
                </a:extLst>
              </a:tr>
              <a:tr h="713037">
                <a:tc>
                  <a:txBody>
                    <a:bodyPr/>
                    <a:lstStyle/>
                    <a:p>
                      <a:pPr indent="0" algn="l">
                        <a:lnSpc>
                          <a:spcPct val="150000"/>
                        </a:lnSpc>
                      </a:pPr>
                      <a:r>
                        <a:rPr lang="es-ES" sz="2400">
                          <a:effectLst/>
                        </a:rPr>
                        <a:t>Analista gestión financiera</a:t>
                      </a:r>
                      <a:endParaRPr lang="es-EC"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indent="450215" algn="r">
                        <a:lnSpc>
                          <a:spcPct val="150000"/>
                        </a:lnSpc>
                      </a:pPr>
                      <a:r>
                        <a:rPr lang="es-ES" sz="2000">
                          <a:effectLst/>
                        </a:rPr>
                        <a:t>1</a:t>
                      </a:r>
                      <a:endParaRPr lang="es-EC"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a:effectLst/>
                        </a:rPr>
                        <a:t>Mayo</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a:effectLst/>
                        </a:rPr>
                        <a:t>Análisis Financiero</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445540163"/>
                  </a:ext>
                </a:extLst>
              </a:tr>
              <a:tr h="713037">
                <a:tc>
                  <a:txBody>
                    <a:bodyPr/>
                    <a:lstStyle/>
                    <a:p>
                      <a:pPr indent="0" algn="l">
                        <a:lnSpc>
                          <a:spcPct val="150000"/>
                        </a:lnSpc>
                      </a:pPr>
                      <a:r>
                        <a:rPr lang="es-ES" sz="2400">
                          <a:effectLst/>
                        </a:rPr>
                        <a:t>Analista gestión presupuestaria</a:t>
                      </a:r>
                      <a:endParaRPr lang="es-EC"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indent="450215" algn="r">
                        <a:lnSpc>
                          <a:spcPct val="150000"/>
                        </a:lnSpc>
                      </a:pPr>
                      <a:r>
                        <a:rPr lang="es-ES" sz="2000">
                          <a:effectLst/>
                        </a:rPr>
                        <a:t>1</a:t>
                      </a:r>
                      <a:endParaRPr lang="es-EC"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a:effectLst/>
                        </a:rPr>
                        <a:t>Mayo</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a:effectLst/>
                        </a:rPr>
                        <a:t>Análisis Presupuestario</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318520937"/>
                  </a:ext>
                </a:extLst>
              </a:tr>
              <a:tr h="814964">
                <a:tc>
                  <a:txBody>
                    <a:bodyPr/>
                    <a:lstStyle/>
                    <a:p>
                      <a:pPr indent="0" algn="l">
                        <a:lnSpc>
                          <a:spcPct val="150000"/>
                        </a:lnSpc>
                      </a:pPr>
                      <a:r>
                        <a:rPr lang="es-ES" sz="2400">
                          <a:effectLst/>
                        </a:rPr>
                        <a:t>Analista gestión documental y Data Center</a:t>
                      </a:r>
                      <a:endParaRPr lang="es-EC"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indent="450215" algn="r">
                        <a:lnSpc>
                          <a:spcPct val="150000"/>
                        </a:lnSpc>
                      </a:pPr>
                      <a:r>
                        <a:rPr lang="es-ES" sz="2000">
                          <a:effectLst/>
                        </a:rPr>
                        <a:t>1</a:t>
                      </a:r>
                      <a:endParaRPr lang="es-EC"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a:effectLst/>
                        </a:rPr>
                        <a:t>Mayo</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a:effectLst/>
                        </a:rPr>
                        <a:t>Gestión documental</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72019883"/>
                  </a:ext>
                </a:extLst>
              </a:tr>
              <a:tr h="549443">
                <a:tc>
                  <a:txBody>
                    <a:bodyPr/>
                    <a:lstStyle/>
                    <a:p>
                      <a:pPr indent="0" algn="l">
                        <a:lnSpc>
                          <a:spcPct val="150000"/>
                        </a:lnSpc>
                      </a:pPr>
                      <a:r>
                        <a:rPr lang="es-ES" sz="2400">
                          <a:effectLst/>
                        </a:rPr>
                        <a:t>Auxiliar administrativo</a:t>
                      </a:r>
                      <a:endParaRPr lang="es-EC"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indent="450215" algn="r">
                        <a:lnSpc>
                          <a:spcPct val="150000"/>
                        </a:lnSpc>
                      </a:pPr>
                      <a:r>
                        <a:rPr lang="es-ES" sz="2000">
                          <a:effectLst/>
                        </a:rPr>
                        <a:t>4</a:t>
                      </a:r>
                      <a:endParaRPr lang="es-EC"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err="1">
                          <a:effectLst/>
                        </a:rPr>
                        <a:t>Cbop</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69194991"/>
                  </a:ext>
                </a:extLst>
              </a:tr>
              <a:tr h="814964">
                <a:tc>
                  <a:txBody>
                    <a:bodyPr/>
                    <a:lstStyle/>
                    <a:p>
                      <a:pPr indent="0" algn="l">
                        <a:lnSpc>
                          <a:spcPct val="150000"/>
                        </a:lnSpc>
                      </a:pPr>
                      <a:r>
                        <a:rPr lang="es-ES" sz="2400" dirty="0">
                          <a:effectLst/>
                        </a:rPr>
                        <a:t>Administrador de redes y sistemas de información</a:t>
                      </a:r>
                      <a:endParaRPr lang="es-EC"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00000"/>
                    </a:solidFill>
                  </a:tcPr>
                </a:tc>
                <a:tc>
                  <a:txBody>
                    <a:bodyPr/>
                    <a:lstStyle/>
                    <a:p>
                      <a:pPr indent="450215" algn="r">
                        <a:lnSpc>
                          <a:spcPct val="150000"/>
                        </a:lnSpc>
                      </a:pPr>
                      <a:r>
                        <a:rPr lang="es-ES" sz="2000">
                          <a:effectLst/>
                        </a:rPr>
                        <a:t>1</a:t>
                      </a:r>
                      <a:endParaRPr lang="es-EC"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err="1">
                          <a:effectLst/>
                        </a:rPr>
                        <a:t>Sgos</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pPr>
                      <a:r>
                        <a:rPr lang="es-ES" sz="2000" dirty="0">
                          <a:effectLst/>
                        </a:rPr>
                        <a:t>Data Center</a:t>
                      </a:r>
                      <a:endParaRPr lang="es-EC"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471395526"/>
                  </a:ext>
                </a:extLst>
              </a:tr>
            </a:tbl>
          </a:graphicData>
        </a:graphic>
      </p:graphicFrame>
      <p:sp>
        <p:nvSpPr>
          <p:cNvPr id="10" name="Rectángulo 9">
            <a:extLst>
              <a:ext uri="{FF2B5EF4-FFF2-40B4-BE49-F238E27FC236}">
                <a16:creationId xmlns="" xmlns:a16="http://schemas.microsoft.com/office/drawing/2014/main" id="{7324C070-40E3-0249-AB1F-3E5490C09ED3}"/>
              </a:ext>
            </a:extLst>
          </p:cNvPr>
          <p:cNvSpPr/>
          <p:nvPr/>
        </p:nvSpPr>
        <p:spPr>
          <a:xfrm>
            <a:off x="3009029" y="613094"/>
            <a:ext cx="14917021" cy="144655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lgn="ctr"/>
            <a:r>
              <a:rPr lang="es-ES" sz="4400" kern="0" dirty="0">
                <a:solidFill>
                  <a:prstClr val="black"/>
                </a:solidFill>
                <a:latin typeface="Arial" panose="020B0604020202020204" pitchFamily="34" charset="0"/>
                <a:cs typeface="Arial" panose="020B0604020202020204" pitchFamily="34" charset="0"/>
              </a:rPr>
              <a:t>Estructura orgánica funcional o </a:t>
            </a:r>
          </a:p>
          <a:p>
            <a:pPr algn="ctr"/>
            <a:r>
              <a:rPr lang="es-ES" sz="4400" kern="0" dirty="0">
                <a:solidFill>
                  <a:prstClr val="black"/>
                </a:solidFill>
                <a:latin typeface="Arial" panose="020B0604020202020204" pitchFamily="34" charset="0"/>
                <a:cs typeface="Arial" panose="020B0604020202020204" pitchFamily="34" charset="0"/>
              </a:rPr>
              <a:t>composición del equipo especializado </a:t>
            </a:r>
            <a:endParaRPr lang="es-ES_tradnl" sz="44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745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a:extLst>
              <a:ext uri="{FF2B5EF4-FFF2-40B4-BE49-F238E27FC236}">
                <a16:creationId xmlns="" xmlns:a16="http://schemas.microsoft.com/office/drawing/2014/main" id="{1BC9005B-ACDD-EB41-85B3-BBD58329822A}"/>
              </a:ext>
            </a:extLst>
          </p:cNvPr>
          <p:cNvSpPr/>
          <p:nvPr/>
        </p:nvSpPr>
        <p:spPr>
          <a:xfrm flipH="1">
            <a:off x="12441504" y="426302"/>
            <a:ext cx="4725710" cy="4930037"/>
          </a:xfrm>
          <a:prstGeom prst="rect">
            <a:avLst/>
          </a:prstGeom>
          <a:blipFill>
            <a:blip r:embed="rId2" cstate="print"/>
            <a:stretch>
              <a:fillRect/>
            </a:stretch>
          </a:blipFill>
        </p:spPr>
        <p:txBody>
          <a:bodyPr wrap="square" lIns="0" tIns="0" rIns="0" bIns="0" rtlCol="0"/>
          <a:lstStyle/>
          <a:p>
            <a:endParaRPr/>
          </a:p>
        </p:txBody>
      </p:sp>
      <p:sp>
        <p:nvSpPr>
          <p:cNvPr id="3" name="Rectángulo 2">
            <a:extLst>
              <a:ext uri="{FF2B5EF4-FFF2-40B4-BE49-F238E27FC236}">
                <a16:creationId xmlns="" xmlns:a16="http://schemas.microsoft.com/office/drawing/2014/main" id="{03D36DE9-FEF9-AE43-BA5F-226701CC9D64}"/>
              </a:ext>
            </a:extLst>
          </p:cNvPr>
          <p:cNvSpPr/>
          <p:nvPr/>
        </p:nvSpPr>
        <p:spPr>
          <a:xfrm>
            <a:off x="2555179" y="3949873"/>
            <a:ext cx="10736092" cy="193899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lvl="0" algn="just"/>
            <a:r>
              <a:rPr lang="es-ES"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Implementar la determinación técnica de brechas positivas y negativas de los factores que intervienen en el grupo presupuestario 51, en la planificación presupuestaria, que determinen necesidades y excesos de personal, para colaborar con análisis técnicos de reducción o implementación de personal en todas las áreas</a:t>
            </a:r>
            <a:r>
              <a:rPr lang="es-ES" b="1"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s-EC"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 xmlns:a16="http://schemas.microsoft.com/office/drawing/2014/main" id="{792E1098-7F92-D646-BF1E-362E9004E39B}"/>
              </a:ext>
            </a:extLst>
          </p:cNvPr>
          <p:cNvSpPr/>
          <p:nvPr/>
        </p:nvSpPr>
        <p:spPr>
          <a:xfrm>
            <a:off x="2555179" y="8244608"/>
            <a:ext cx="15518998" cy="181588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r>
              <a:rPr lang="es-ES" sz="2800" b="1" dirty="0">
                <a:solidFill>
                  <a:schemeClr val="tx1"/>
                </a:solidFill>
                <a:latin typeface="Arial" panose="020B0604020202020204" pitchFamily="34" charset="0"/>
                <a:ea typeface="Calibri" panose="020F0502020204030204" pitchFamily="34" charset="0"/>
                <a:cs typeface="Times New Roman" panose="02020603050405020304" pitchFamily="18" charset="0"/>
              </a:rPr>
              <a:t>Establecer talleres y conferencias respecto a la optimización presupuestaria, institucional y personal para los miembros y colaboradores del ejército con el objetivo de mejorar la cultura organizacional de la institución y la generación de innovación en el contexto presupuestario</a:t>
            </a:r>
            <a:endParaRPr lang="es-EC" sz="28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 xmlns:a16="http://schemas.microsoft.com/office/drawing/2014/main" id="{D5487B89-D475-F346-B8A0-3F5BFB13C4BA}"/>
              </a:ext>
            </a:extLst>
          </p:cNvPr>
          <p:cNvSpPr/>
          <p:nvPr/>
        </p:nvSpPr>
        <p:spPr>
          <a:xfrm>
            <a:off x="2555179" y="6055310"/>
            <a:ext cx="12565840" cy="193899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lvl="0" algn="just"/>
            <a:r>
              <a:rPr lang="es-ES" sz="2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Promover la innovación en el campo presupuestario mediante la vinculación efectiva con la Academia para desarrollar herramientas tecnológicas de análisis y modelos de gestión del presupuesto de la defensa en función de las políticas y conceptos de la economía de la defensa, y en necesidades propias al modelo de planificación de las Fuerzas Armadas ecuatorianas.</a:t>
            </a:r>
            <a:endParaRPr lang="es-EC" sz="24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 xmlns:a16="http://schemas.microsoft.com/office/drawing/2014/main" id="{0CAB2F5B-FF70-804F-8133-F4DD840D6D81}"/>
              </a:ext>
            </a:extLst>
          </p:cNvPr>
          <p:cNvSpPr/>
          <p:nvPr/>
        </p:nvSpPr>
        <p:spPr>
          <a:xfrm>
            <a:off x="2555179" y="1777349"/>
            <a:ext cx="9227206" cy="193899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lgn="just"/>
            <a:r>
              <a:rPr lang="es-ES" sz="2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Mejorar la gestión de la información y conocimiento, mediante la utilización de herramientas y método de análisis de factores que intervienen en el presupuesto de la institución, para generar una base de datos e información recurrente para la toma de decisiones.</a:t>
            </a:r>
            <a:endParaRPr lang="es-EC" sz="24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object 53">
            <a:extLst>
              <a:ext uri="{FF2B5EF4-FFF2-40B4-BE49-F238E27FC236}">
                <a16:creationId xmlns="" xmlns:a16="http://schemas.microsoft.com/office/drawing/2014/main" id="{05831B18-D727-484C-A1D1-8D0590AA0F95}"/>
              </a:ext>
            </a:extLst>
          </p:cNvPr>
          <p:cNvSpPr/>
          <p:nvPr/>
        </p:nvSpPr>
        <p:spPr>
          <a:xfrm>
            <a:off x="16260252" y="204047"/>
            <a:ext cx="1813925" cy="1712582"/>
          </a:xfrm>
          <a:prstGeom prst="rect">
            <a:avLst/>
          </a:prstGeom>
          <a:blipFill>
            <a:blip r:embed="rId3" cstate="print"/>
            <a:stretch>
              <a:fillRect/>
            </a:stretch>
          </a:blipFill>
          <a:effectLst>
            <a:outerShdw blurRad="50800" dist="203200" dir="2700000" algn="tl" rotWithShape="0">
              <a:prstClr val="black">
                <a:alpha val="40000"/>
              </a:prstClr>
            </a:outerShdw>
          </a:effectLst>
        </p:spPr>
        <p:txBody>
          <a:bodyPr wrap="square" lIns="0" tIns="0" rIns="0" bIns="0" rtlCol="0"/>
          <a:lstStyle/>
          <a:p>
            <a:endParaRPr dirty="0"/>
          </a:p>
        </p:txBody>
      </p:sp>
      <p:sp>
        <p:nvSpPr>
          <p:cNvPr id="2" name="Rectángulo 1">
            <a:extLst>
              <a:ext uri="{FF2B5EF4-FFF2-40B4-BE49-F238E27FC236}">
                <a16:creationId xmlns="" xmlns:a16="http://schemas.microsoft.com/office/drawing/2014/main" id="{720251A6-217A-A94E-8833-4822D804D898}"/>
              </a:ext>
            </a:extLst>
          </p:cNvPr>
          <p:cNvSpPr/>
          <p:nvPr/>
        </p:nvSpPr>
        <p:spPr>
          <a:xfrm>
            <a:off x="3621981" y="539965"/>
            <a:ext cx="10155345" cy="76944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lgn="ctr"/>
            <a:r>
              <a:rPr lang="es-ES" sz="4400" kern="0" dirty="0">
                <a:solidFill>
                  <a:prstClr val="black"/>
                </a:solidFill>
                <a:latin typeface="Arial" panose="020B0604020202020204" pitchFamily="34" charset="0"/>
                <a:cs typeface="Arial" panose="020B0604020202020204" pitchFamily="34" charset="0"/>
              </a:rPr>
              <a:t>Propósitos planteados para la comisión</a:t>
            </a:r>
            <a:r>
              <a:rPr lang="es-EC" sz="4400" kern="0" dirty="0">
                <a:solidFill>
                  <a:prstClr val="black"/>
                </a:solidFill>
                <a:latin typeface="Arial" panose="020B0604020202020204" pitchFamily="34" charset="0"/>
                <a:cs typeface="Arial" panose="020B0604020202020204" pitchFamily="34" charset="0"/>
              </a:rPr>
              <a:t> </a:t>
            </a:r>
            <a:endParaRPr lang="es-ES_tradnl" sz="44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611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 xmlns:a16="http://schemas.microsoft.com/office/drawing/2014/main" id="{6242ACDF-025D-5643-9751-6162244D556E}"/>
              </a:ext>
            </a:extLst>
          </p:cNvPr>
          <p:cNvGrpSpPr/>
          <p:nvPr/>
        </p:nvGrpSpPr>
        <p:grpSpPr>
          <a:xfrm>
            <a:off x="3238500" y="3292251"/>
            <a:ext cx="1731545" cy="1851249"/>
            <a:chOff x="3465094" y="2358388"/>
            <a:chExt cx="6191780" cy="6227072"/>
          </a:xfrm>
        </p:grpSpPr>
        <p:sp>
          <p:nvSpPr>
            <p:cNvPr id="4" name="object 4">
              <a:extLst>
                <a:ext uri="{FF2B5EF4-FFF2-40B4-BE49-F238E27FC236}">
                  <a16:creationId xmlns="" xmlns:a16="http://schemas.microsoft.com/office/drawing/2014/main" id="{3F22F4F0-F911-FD43-9A1C-9E3186B9FC96}"/>
                </a:ext>
              </a:extLst>
            </p:cNvPr>
            <p:cNvSpPr/>
            <p:nvPr/>
          </p:nvSpPr>
          <p:spPr>
            <a:xfrm>
              <a:off x="3465094" y="2358388"/>
              <a:ext cx="6191779" cy="6227072"/>
            </a:xfrm>
            <a:prstGeom prst="rect">
              <a:avLst/>
            </a:prstGeom>
            <a:blipFill>
              <a:blip r:embed="rId3" cstate="print"/>
              <a:stretch>
                <a:fillRect/>
              </a:stretch>
            </a:blipFill>
          </p:spPr>
          <p:txBody>
            <a:bodyPr wrap="square" lIns="0" tIns="0" rIns="0" bIns="0" rtlCol="0"/>
            <a:lstStyle/>
            <a:p>
              <a:endParaRPr dirty="0"/>
            </a:p>
          </p:txBody>
        </p:sp>
        <p:sp>
          <p:nvSpPr>
            <p:cNvPr id="5" name="Anillo 4">
              <a:extLst>
                <a:ext uri="{FF2B5EF4-FFF2-40B4-BE49-F238E27FC236}">
                  <a16:creationId xmlns="" xmlns:a16="http://schemas.microsoft.com/office/drawing/2014/main" id="{16B3DC3E-7F9B-2B4A-9DA9-FC2C5FE185E2}"/>
                </a:ext>
              </a:extLst>
            </p:cNvPr>
            <p:cNvSpPr/>
            <p:nvPr/>
          </p:nvSpPr>
          <p:spPr>
            <a:xfrm>
              <a:off x="3465094" y="2358388"/>
              <a:ext cx="6191780" cy="6227072"/>
            </a:xfrm>
            <a:prstGeom prst="donut">
              <a:avLst>
                <a:gd name="adj" fmla="val 482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 name="Rectangle 2">
            <a:extLst>
              <a:ext uri="{FF2B5EF4-FFF2-40B4-BE49-F238E27FC236}">
                <a16:creationId xmlns="" xmlns:a16="http://schemas.microsoft.com/office/drawing/2014/main" id="{B21E2666-F587-6E46-B4FA-5EBE5D8DDA3D}"/>
              </a:ext>
            </a:extLst>
          </p:cNvPr>
          <p:cNvSpPr>
            <a:spLocks noChangeArrowheads="1"/>
          </p:cNvSpPr>
          <p:nvPr/>
        </p:nvSpPr>
        <p:spPr bwMode="auto">
          <a:xfrm>
            <a:off x="5619750" y="2247900"/>
            <a:ext cx="18286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graphicFrame>
        <p:nvGraphicFramePr>
          <p:cNvPr id="8" name="Objeto 7">
            <a:extLst>
              <a:ext uri="{FF2B5EF4-FFF2-40B4-BE49-F238E27FC236}">
                <a16:creationId xmlns="" xmlns:a16="http://schemas.microsoft.com/office/drawing/2014/main" id="{9F7EB14A-B940-2E4A-8406-DFFD5DD615CD}"/>
              </a:ext>
            </a:extLst>
          </p:cNvPr>
          <p:cNvGraphicFramePr>
            <a:graphicFrameLocks noChangeAspect="1"/>
          </p:cNvGraphicFramePr>
          <p:nvPr>
            <p:extLst>
              <p:ext uri="{D42A27DB-BD31-4B8C-83A1-F6EECF244321}">
                <p14:modId xmlns:p14="http://schemas.microsoft.com/office/powerpoint/2010/main" val="3889160749"/>
              </p:ext>
            </p:extLst>
          </p:nvPr>
        </p:nvGraphicFramePr>
        <p:xfrm>
          <a:off x="5334000" y="2057402"/>
          <a:ext cx="6628606" cy="7518398"/>
        </p:xfrm>
        <a:graphic>
          <a:graphicData uri="http://schemas.openxmlformats.org/presentationml/2006/ole">
            <mc:AlternateContent xmlns:mc="http://schemas.openxmlformats.org/markup-compatibility/2006">
              <mc:Choice xmlns:v="urn:schemas-microsoft-com:vml" Requires="v">
                <p:oleObj spid="_x0000_s13325" r:id="rId5" imgW="7150100" imgH="9626600" progId="Visio.Drawing.15">
                  <p:embed/>
                </p:oleObj>
              </mc:Choice>
              <mc:Fallback>
                <p:oleObj r:id="rId5" imgW="7150100" imgH="9626600" progId="Visio.Drawing.15">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057402"/>
                        <a:ext cx="6628606" cy="7518398"/>
                      </a:xfrm>
                      <a:prstGeom prst="rect">
                        <a:avLst/>
                      </a:prstGeom>
                      <a:noFill/>
                    </p:spPr>
                  </p:pic>
                </p:oleObj>
              </mc:Fallback>
            </mc:AlternateContent>
          </a:graphicData>
        </a:graphic>
      </p:graphicFrame>
      <p:sp>
        <p:nvSpPr>
          <p:cNvPr id="9" name="Rectángulo 8">
            <a:extLst>
              <a:ext uri="{FF2B5EF4-FFF2-40B4-BE49-F238E27FC236}">
                <a16:creationId xmlns="" xmlns:a16="http://schemas.microsoft.com/office/drawing/2014/main" id="{BBB938E8-5E0C-A945-A777-270732F0C3D7}"/>
              </a:ext>
            </a:extLst>
          </p:cNvPr>
          <p:cNvSpPr/>
          <p:nvPr/>
        </p:nvSpPr>
        <p:spPr>
          <a:xfrm>
            <a:off x="8082284" y="616575"/>
            <a:ext cx="4766048" cy="76944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lgn="ctr"/>
            <a:r>
              <a:rPr lang="es-ES" sz="4400" kern="0" dirty="0">
                <a:solidFill>
                  <a:prstClr val="black"/>
                </a:solidFill>
                <a:latin typeface="Arial" panose="020B0604020202020204" pitchFamily="34" charset="0"/>
                <a:cs typeface="Arial" panose="020B0604020202020204" pitchFamily="34" charset="0"/>
              </a:rPr>
              <a:t>Diagrama de flujo </a:t>
            </a:r>
            <a:endParaRPr lang="es-ES_tradnl" sz="4400" kern="0" dirty="0">
              <a:solidFill>
                <a:prstClr val="black"/>
              </a:solidFill>
              <a:latin typeface="Arial" panose="020B0604020202020204" pitchFamily="34" charset="0"/>
              <a:cs typeface="Arial" panose="020B0604020202020204" pitchFamily="34" charset="0"/>
            </a:endParaRPr>
          </a:p>
        </p:txBody>
      </p:sp>
      <p:sp>
        <p:nvSpPr>
          <p:cNvPr id="10" name="object 3">
            <a:extLst>
              <a:ext uri="{FF2B5EF4-FFF2-40B4-BE49-F238E27FC236}">
                <a16:creationId xmlns="" xmlns:a16="http://schemas.microsoft.com/office/drawing/2014/main" id="{90D17714-AF27-9246-AAF4-F32435735779}"/>
              </a:ext>
            </a:extLst>
          </p:cNvPr>
          <p:cNvSpPr/>
          <p:nvPr/>
        </p:nvSpPr>
        <p:spPr>
          <a:xfrm>
            <a:off x="0" y="2919287"/>
            <a:ext cx="6477000" cy="6835140"/>
          </a:xfrm>
          <a:prstGeom prst="rect">
            <a:avLst/>
          </a:prstGeom>
          <a:blipFill>
            <a:blip r:embed="rId7" cstate="print"/>
            <a:stretch>
              <a:fillRect/>
            </a:stretch>
          </a:blipFill>
        </p:spPr>
        <p:txBody>
          <a:bodyPr wrap="square" lIns="0" tIns="0" rIns="0" bIns="0" rtlCol="0"/>
          <a:lstStyle/>
          <a:p>
            <a:endParaRPr/>
          </a:p>
        </p:txBody>
      </p:sp>
      <p:grpSp>
        <p:nvGrpSpPr>
          <p:cNvPr id="11" name="object 52">
            <a:extLst>
              <a:ext uri="{FF2B5EF4-FFF2-40B4-BE49-F238E27FC236}">
                <a16:creationId xmlns="" xmlns:a16="http://schemas.microsoft.com/office/drawing/2014/main" id="{74412995-1567-E941-A1A0-D93EC2B9A73D}"/>
              </a:ext>
            </a:extLst>
          </p:cNvPr>
          <p:cNvGrpSpPr/>
          <p:nvPr/>
        </p:nvGrpSpPr>
        <p:grpSpPr>
          <a:xfrm>
            <a:off x="13887450" y="4509943"/>
            <a:ext cx="1262533" cy="4790858"/>
            <a:chOff x="3369563" y="1564170"/>
            <a:chExt cx="1262533" cy="4790858"/>
          </a:xfrm>
        </p:grpSpPr>
        <p:sp>
          <p:nvSpPr>
            <p:cNvPr id="12" name="object 53">
              <a:extLst>
                <a:ext uri="{FF2B5EF4-FFF2-40B4-BE49-F238E27FC236}">
                  <a16:creationId xmlns="" xmlns:a16="http://schemas.microsoft.com/office/drawing/2014/main" id="{8FAEA84E-799B-1748-A7DE-A023E6FA513D}"/>
                </a:ext>
              </a:extLst>
            </p:cNvPr>
            <p:cNvSpPr/>
            <p:nvPr/>
          </p:nvSpPr>
          <p:spPr>
            <a:xfrm>
              <a:off x="3369563" y="1564170"/>
              <a:ext cx="1211160" cy="1211160"/>
            </a:xfrm>
            <a:prstGeom prst="rect">
              <a:avLst/>
            </a:prstGeom>
            <a:blipFill>
              <a:blip r:embed="rId8" cstate="print"/>
              <a:stretch>
                <a:fillRect/>
              </a:stretch>
            </a:blipFill>
          </p:spPr>
          <p:txBody>
            <a:bodyPr wrap="square" lIns="0" tIns="0" rIns="0" bIns="0" rtlCol="0"/>
            <a:lstStyle/>
            <a:p>
              <a:endParaRPr/>
            </a:p>
          </p:txBody>
        </p:sp>
        <p:sp>
          <p:nvSpPr>
            <p:cNvPr id="13" name="object 54">
              <a:extLst>
                <a:ext uri="{FF2B5EF4-FFF2-40B4-BE49-F238E27FC236}">
                  <a16:creationId xmlns="" xmlns:a16="http://schemas.microsoft.com/office/drawing/2014/main" id="{0AEEE0A1-9ED9-E741-9C0F-D2F7877B2982}"/>
                </a:ext>
              </a:extLst>
            </p:cNvPr>
            <p:cNvSpPr/>
            <p:nvPr/>
          </p:nvSpPr>
          <p:spPr>
            <a:xfrm>
              <a:off x="3428110" y="3315220"/>
              <a:ext cx="1144765" cy="1144765"/>
            </a:xfrm>
            <a:prstGeom prst="rect">
              <a:avLst/>
            </a:prstGeom>
            <a:blipFill>
              <a:blip r:embed="rId9" cstate="print"/>
              <a:stretch>
                <a:fillRect/>
              </a:stretch>
            </a:blipFill>
          </p:spPr>
          <p:txBody>
            <a:bodyPr wrap="square" lIns="0" tIns="0" rIns="0" bIns="0" rtlCol="0"/>
            <a:lstStyle/>
            <a:p>
              <a:endParaRPr/>
            </a:p>
          </p:txBody>
        </p:sp>
        <p:sp>
          <p:nvSpPr>
            <p:cNvPr id="14" name="object 55">
              <a:extLst>
                <a:ext uri="{FF2B5EF4-FFF2-40B4-BE49-F238E27FC236}">
                  <a16:creationId xmlns="" xmlns:a16="http://schemas.microsoft.com/office/drawing/2014/main" id="{7C27292D-7844-C741-95D8-E85DBF7D4909}"/>
                </a:ext>
              </a:extLst>
            </p:cNvPr>
            <p:cNvSpPr/>
            <p:nvPr/>
          </p:nvSpPr>
          <p:spPr>
            <a:xfrm>
              <a:off x="3392297" y="5115229"/>
              <a:ext cx="1239799" cy="1239799"/>
            </a:xfrm>
            <a:prstGeom prst="rect">
              <a:avLst/>
            </a:prstGeom>
            <a:blipFill>
              <a:blip r:embed="rId10" cstate="print"/>
              <a:stretch>
                <a:fillRect/>
              </a:stretch>
            </a:blipFill>
          </p:spPr>
          <p:txBody>
            <a:bodyPr wrap="square" lIns="0" tIns="0" rIns="0" bIns="0" rtlCol="0"/>
            <a:lstStyle/>
            <a:p>
              <a:endParaRPr/>
            </a:p>
          </p:txBody>
        </p:sp>
      </p:grpSp>
      <p:sp>
        <p:nvSpPr>
          <p:cNvPr id="16" name="object 64">
            <a:extLst>
              <a:ext uri="{FF2B5EF4-FFF2-40B4-BE49-F238E27FC236}">
                <a16:creationId xmlns="" xmlns:a16="http://schemas.microsoft.com/office/drawing/2014/main" id="{C7F378CB-A306-244B-8157-8AB85CB74B00}"/>
              </a:ext>
            </a:extLst>
          </p:cNvPr>
          <p:cNvSpPr/>
          <p:nvPr/>
        </p:nvSpPr>
        <p:spPr>
          <a:xfrm>
            <a:off x="13887450" y="2654826"/>
            <a:ext cx="2501242" cy="1274849"/>
          </a:xfrm>
          <a:prstGeom prst="rect">
            <a:avLst/>
          </a:prstGeom>
          <a:blipFill>
            <a:blip r:embed="rId11"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17344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 xmlns:a16="http://schemas.microsoft.com/office/drawing/2014/main" id="{6242ACDF-025D-5643-9751-6162244D556E}"/>
              </a:ext>
            </a:extLst>
          </p:cNvPr>
          <p:cNvGrpSpPr/>
          <p:nvPr/>
        </p:nvGrpSpPr>
        <p:grpSpPr>
          <a:xfrm>
            <a:off x="3238500" y="3292251"/>
            <a:ext cx="1731545" cy="1851249"/>
            <a:chOff x="3465094" y="2358388"/>
            <a:chExt cx="6191780" cy="6227072"/>
          </a:xfrm>
        </p:grpSpPr>
        <p:sp>
          <p:nvSpPr>
            <p:cNvPr id="4" name="object 4">
              <a:extLst>
                <a:ext uri="{FF2B5EF4-FFF2-40B4-BE49-F238E27FC236}">
                  <a16:creationId xmlns="" xmlns:a16="http://schemas.microsoft.com/office/drawing/2014/main" id="{3F22F4F0-F911-FD43-9A1C-9E3186B9FC96}"/>
                </a:ext>
              </a:extLst>
            </p:cNvPr>
            <p:cNvSpPr/>
            <p:nvPr/>
          </p:nvSpPr>
          <p:spPr>
            <a:xfrm>
              <a:off x="3465094" y="2358388"/>
              <a:ext cx="6191779" cy="6227072"/>
            </a:xfrm>
            <a:prstGeom prst="rect">
              <a:avLst/>
            </a:prstGeom>
            <a:blipFill>
              <a:blip r:embed="rId2" cstate="print"/>
              <a:stretch>
                <a:fillRect/>
              </a:stretch>
            </a:blipFill>
          </p:spPr>
          <p:txBody>
            <a:bodyPr wrap="square" lIns="0" tIns="0" rIns="0" bIns="0" rtlCol="0"/>
            <a:lstStyle/>
            <a:p>
              <a:endParaRPr dirty="0"/>
            </a:p>
          </p:txBody>
        </p:sp>
        <p:sp>
          <p:nvSpPr>
            <p:cNvPr id="5" name="Anillo 4">
              <a:extLst>
                <a:ext uri="{FF2B5EF4-FFF2-40B4-BE49-F238E27FC236}">
                  <a16:creationId xmlns="" xmlns:a16="http://schemas.microsoft.com/office/drawing/2014/main" id="{16B3DC3E-7F9B-2B4A-9DA9-FC2C5FE185E2}"/>
                </a:ext>
              </a:extLst>
            </p:cNvPr>
            <p:cNvSpPr/>
            <p:nvPr/>
          </p:nvSpPr>
          <p:spPr>
            <a:xfrm>
              <a:off x="3465094" y="2358388"/>
              <a:ext cx="6191780" cy="6227072"/>
            </a:xfrm>
            <a:prstGeom prst="donut">
              <a:avLst>
                <a:gd name="adj" fmla="val 482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 name="Rectangle 2">
            <a:extLst>
              <a:ext uri="{FF2B5EF4-FFF2-40B4-BE49-F238E27FC236}">
                <a16:creationId xmlns="" xmlns:a16="http://schemas.microsoft.com/office/drawing/2014/main" id="{B21E2666-F587-6E46-B4FA-5EBE5D8DDA3D}"/>
              </a:ext>
            </a:extLst>
          </p:cNvPr>
          <p:cNvSpPr>
            <a:spLocks noChangeArrowheads="1"/>
          </p:cNvSpPr>
          <p:nvPr/>
        </p:nvSpPr>
        <p:spPr bwMode="auto">
          <a:xfrm>
            <a:off x="5619750" y="2247900"/>
            <a:ext cx="18286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ángulo 8">
            <a:extLst>
              <a:ext uri="{FF2B5EF4-FFF2-40B4-BE49-F238E27FC236}">
                <a16:creationId xmlns="" xmlns:a16="http://schemas.microsoft.com/office/drawing/2014/main" id="{BBB938E8-5E0C-A945-A777-270732F0C3D7}"/>
              </a:ext>
            </a:extLst>
          </p:cNvPr>
          <p:cNvSpPr/>
          <p:nvPr/>
        </p:nvSpPr>
        <p:spPr>
          <a:xfrm>
            <a:off x="6422211" y="309462"/>
            <a:ext cx="8340745" cy="76944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lgn="ctr"/>
            <a:r>
              <a:rPr lang="es-ES" sz="4400" kern="0" dirty="0">
                <a:solidFill>
                  <a:prstClr val="black"/>
                </a:solidFill>
                <a:latin typeface="Arial" panose="020B0604020202020204" pitchFamily="34" charset="0"/>
                <a:cs typeface="Arial" panose="020B0604020202020204" pitchFamily="34" charset="0"/>
              </a:rPr>
              <a:t>PROCESOS DE LA COMISIÓN </a:t>
            </a:r>
            <a:endParaRPr lang="es-ES_tradnl" sz="4400" kern="0" dirty="0">
              <a:solidFill>
                <a:prstClr val="black"/>
              </a:solidFill>
              <a:latin typeface="Arial" panose="020B0604020202020204" pitchFamily="34" charset="0"/>
              <a:cs typeface="Arial" panose="020B0604020202020204" pitchFamily="34" charset="0"/>
            </a:endParaRPr>
          </a:p>
        </p:txBody>
      </p:sp>
      <p:graphicFrame>
        <p:nvGraphicFramePr>
          <p:cNvPr id="2" name="Tabla 1">
            <a:extLst>
              <a:ext uri="{FF2B5EF4-FFF2-40B4-BE49-F238E27FC236}">
                <a16:creationId xmlns="" xmlns:a16="http://schemas.microsoft.com/office/drawing/2014/main" id="{772968F2-3D17-0C42-97AB-EC3ABC596BD2}"/>
              </a:ext>
            </a:extLst>
          </p:cNvPr>
          <p:cNvGraphicFramePr>
            <a:graphicFrameLocks noGrp="1"/>
          </p:cNvGraphicFramePr>
          <p:nvPr>
            <p:extLst>
              <p:ext uri="{D42A27DB-BD31-4B8C-83A1-F6EECF244321}">
                <p14:modId xmlns:p14="http://schemas.microsoft.com/office/powerpoint/2010/main" val="510413661"/>
              </p:ext>
            </p:extLst>
          </p:nvPr>
        </p:nvGraphicFramePr>
        <p:xfrm>
          <a:off x="3049576" y="1390473"/>
          <a:ext cx="15086013" cy="7506053"/>
        </p:xfrm>
        <a:graphic>
          <a:graphicData uri="http://schemas.openxmlformats.org/drawingml/2006/table">
            <a:tbl>
              <a:tblPr firstRow="1" firstCol="1" bandRow="1">
                <a:tableStyleId>{5C22544A-7EE6-4342-B048-85BDC9FD1C3A}</a:tableStyleId>
              </a:tblPr>
              <a:tblGrid>
                <a:gridCol w="2220748">
                  <a:extLst>
                    <a:ext uri="{9D8B030D-6E8A-4147-A177-3AD203B41FA5}">
                      <a16:colId xmlns="" xmlns:a16="http://schemas.microsoft.com/office/drawing/2014/main" val="2148675172"/>
                    </a:ext>
                  </a:extLst>
                </a:gridCol>
                <a:gridCol w="3656407">
                  <a:extLst>
                    <a:ext uri="{9D8B030D-6E8A-4147-A177-3AD203B41FA5}">
                      <a16:colId xmlns="" xmlns:a16="http://schemas.microsoft.com/office/drawing/2014/main" val="368750701"/>
                    </a:ext>
                  </a:extLst>
                </a:gridCol>
                <a:gridCol w="3948641">
                  <a:extLst>
                    <a:ext uri="{9D8B030D-6E8A-4147-A177-3AD203B41FA5}">
                      <a16:colId xmlns="" xmlns:a16="http://schemas.microsoft.com/office/drawing/2014/main" val="3874702030"/>
                    </a:ext>
                  </a:extLst>
                </a:gridCol>
                <a:gridCol w="3414038">
                  <a:extLst>
                    <a:ext uri="{9D8B030D-6E8A-4147-A177-3AD203B41FA5}">
                      <a16:colId xmlns="" xmlns:a16="http://schemas.microsoft.com/office/drawing/2014/main" val="4154790961"/>
                    </a:ext>
                  </a:extLst>
                </a:gridCol>
                <a:gridCol w="1846179">
                  <a:extLst>
                    <a:ext uri="{9D8B030D-6E8A-4147-A177-3AD203B41FA5}">
                      <a16:colId xmlns="" xmlns:a16="http://schemas.microsoft.com/office/drawing/2014/main" val="1721522091"/>
                    </a:ext>
                  </a:extLst>
                </a:gridCol>
              </a:tblGrid>
              <a:tr h="456721">
                <a:tc>
                  <a:txBody>
                    <a:bodyPr/>
                    <a:lstStyle/>
                    <a:p>
                      <a:pPr indent="450215" algn="just">
                        <a:lnSpc>
                          <a:spcPct val="200000"/>
                        </a:lnSpc>
                      </a:pPr>
                      <a:r>
                        <a:rPr lang="es-ES" sz="1800" dirty="0">
                          <a:effectLst/>
                        </a:rPr>
                        <a:t>Proveedor</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solidFill>
                      <a:srgbClr val="C00000"/>
                    </a:solidFill>
                  </a:tcPr>
                </a:tc>
                <a:tc>
                  <a:txBody>
                    <a:bodyPr/>
                    <a:lstStyle/>
                    <a:p>
                      <a:pPr indent="450215" algn="just">
                        <a:lnSpc>
                          <a:spcPct val="200000"/>
                        </a:lnSpc>
                      </a:pPr>
                      <a:r>
                        <a:rPr lang="es-ES" sz="1800">
                          <a:effectLst/>
                        </a:rPr>
                        <a:t>Entrada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solidFill>
                      <a:srgbClr val="C00000"/>
                    </a:solidFill>
                  </a:tcPr>
                </a:tc>
                <a:tc>
                  <a:txBody>
                    <a:bodyPr/>
                    <a:lstStyle/>
                    <a:p>
                      <a:pPr indent="450215" algn="just">
                        <a:lnSpc>
                          <a:spcPct val="200000"/>
                        </a:lnSpc>
                      </a:pPr>
                      <a:r>
                        <a:rPr lang="es-ES" sz="1800" dirty="0">
                          <a:effectLst/>
                        </a:rPr>
                        <a:t>Actividades</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solidFill>
                      <a:srgbClr val="C00000"/>
                    </a:solidFill>
                  </a:tcPr>
                </a:tc>
                <a:tc>
                  <a:txBody>
                    <a:bodyPr/>
                    <a:lstStyle/>
                    <a:p>
                      <a:pPr indent="450215" algn="just">
                        <a:lnSpc>
                          <a:spcPct val="200000"/>
                        </a:lnSpc>
                      </a:pPr>
                      <a:r>
                        <a:rPr lang="es-ES" sz="1800">
                          <a:effectLst/>
                        </a:rPr>
                        <a:t>Productos</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solidFill>
                      <a:srgbClr val="C00000"/>
                    </a:solidFill>
                  </a:tcPr>
                </a:tc>
                <a:tc>
                  <a:txBody>
                    <a:bodyPr/>
                    <a:lstStyle/>
                    <a:p>
                      <a:pPr indent="450215" algn="just">
                        <a:lnSpc>
                          <a:spcPct val="200000"/>
                        </a:lnSpc>
                      </a:pPr>
                      <a:r>
                        <a:rPr lang="es-ES" sz="1800" dirty="0">
                          <a:effectLst/>
                        </a:rPr>
                        <a:t>Cliente</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solidFill>
                      <a:srgbClr val="C00000"/>
                    </a:solidFill>
                  </a:tcPr>
                </a:tc>
                <a:extLst>
                  <a:ext uri="{0D108BD9-81ED-4DB2-BD59-A6C34878D82A}">
                    <a16:rowId xmlns="" xmlns:a16="http://schemas.microsoft.com/office/drawing/2014/main" val="4022527970"/>
                  </a:ext>
                </a:extLst>
              </a:tr>
              <a:tr h="1524420">
                <a:tc>
                  <a:txBody>
                    <a:bodyPr/>
                    <a:lstStyle/>
                    <a:p>
                      <a:pPr indent="-22225" algn="just">
                        <a:lnSpc>
                          <a:spcPct val="100000"/>
                        </a:lnSpc>
                      </a:pPr>
                      <a:r>
                        <a:rPr lang="es-ES" sz="1600" dirty="0">
                          <a:effectLst/>
                        </a:rPr>
                        <a:t>Coordinador general</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solidFill>
                      <a:srgbClr val="C00000"/>
                    </a:solidFill>
                  </a:tcPr>
                </a:tc>
                <a:tc>
                  <a:txBody>
                    <a:bodyPr/>
                    <a:lstStyle/>
                    <a:p>
                      <a:pPr indent="-22225" algn="just">
                        <a:lnSpc>
                          <a:spcPct val="100000"/>
                        </a:lnSpc>
                      </a:pPr>
                      <a:r>
                        <a:rPr lang="es-ES" sz="1400" dirty="0">
                          <a:effectLst/>
                        </a:rPr>
                        <a:t>Planificar y direccionar la comisión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dirty="0">
                          <a:effectLst/>
                        </a:rPr>
                        <a:t>El coordinador general analiza, direcciona y orienta la unidad para cada una de sus áreas</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a:effectLst/>
                        </a:rPr>
                        <a:t>Memoria técnica de requerimientos, acciones y resultados.</a:t>
                      </a:r>
                      <a:endParaRPr lang="es-EC" sz="1600">
                        <a:effectLst/>
                      </a:endParaRPr>
                    </a:p>
                    <a:p>
                      <a:pPr indent="-22225" algn="just">
                        <a:lnSpc>
                          <a:spcPct val="100000"/>
                        </a:lnSpc>
                      </a:pPr>
                      <a:r>
                        <a:rPr lang="es-ES" sz="1200">
                          <a:effectLst/>
                        </a:rPr>
                        <a:t>Ordenes de Trabajo.</a:t>
                      </a:r>
                      <a:endParaRPr lang="es-EC" sz="1600">
                        <a:effectLst/>
                      </a:endParaRPr>
                    </a:p>
                    <a:p>
                      <a:pPr indent="-22225" algn="just">
                        <a:lnSpc>
                          <a:spcPct val="100000"/>
                        </a:lnSpc>
                      </a:pPr>
                      <a:r>
                        <a:rPr lang="es-ES" sz="1200">
                          <a:effectLst/>
                        </a:rPr>
                        <a:t>Requerimiento de búsqueda de información.</a:t>
                      </a:r>
                      <a:endParaRPr lang="es-EC" sz="1600">
                        <a:effectLst/>
                      </a:endParaRPr>
                    </a:p>
                    <a:p>
                      <a:pPr indent="-22225" algn="just">
                        <a:lnSpc>
                          <a:spcPct val="100000"/>
                        </a:lnSpc>
                      </a:pPr>
                      <a:r>
                        <a:rPr lang="es-ES" sz="1200">
                          <a:effectLst/>
                        </a:rPr>
                        <a:t>Informes de trabajo.</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400" dirty="0">
                          <a:effectLst/>
                        </a:rPr>
                        <a:t>Dirección de Finanzas del ejército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extLst>
                  <a:ext uri="{0D108BD9-81ED-4DB2-BD59-A6C34878D82A}">
                    <a16:rowId xmlns="" xmlns:a16="http://schemas.microsoft.com/office/drawing/2014/main" val="602109007"/>
                  </a:ext>
                </a:extLst>
              </a:tr>
              <a:tr h="1524420">
                <a:tc>
                  <a:txBody>
                    <a:bodyPr/>
                    <a:lstStyle/>
                    <a:p>
                      <a:pPr indent="-22225" algn="just">
                        <a:lnSpc>
                          <a:spcPct val="100000"/>
                        </a:lnSpc>
                      </a:pPr>
                      <a:r>
                        <a:rPr lang="es-ES" sz="1600">
                          <a:effectLst/>
                        </a:rPr>
                        <a:t>Coordinador de ejecución del proyecto</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solidFill>
                      <a:srgbClr val="C00000"/>
                    </a:solidFill>
                  </a:tcPr>
                </a:tc>
                <a:tc>
                  <a:txBody>
                    <a:bodyPr/>
                    <a:lstStyle/>
                    <a:p>
                      <a:pPr indent="-22225" algn="just">
                        <a:lnSpc>
                          <a:spcPct val="100000"/>
                        </a:lnSpc>
                      </a:pPr>
                      <a:r>
                        <a:rPr lang="es-ES" sz="1400" dirty="0">
                          <a:effectLst/>
                        </a:rPr>
                        <a:t>Recepta los requerimientos </a:t>
                      </a:r>
                      <a:endParaRPr lang="es-EC" sz="1800" dirty="0">
                        <a:effectLst/>
                      </a:endParaRPr>
                    </a:p>
                    <a:p>
                      <a:pPr indent="-22225" algn="just">
                        <a:lnSpc>
                          <a:spcPct val="100000"/>
                        </a:lnSpc>
                      </a:pPr>
                      <a:r>
                        <a:rPr lang="es-ES" sz="1400" dirty="0">
                          <a:effectLst/>
                        </a:rPr>
                        <a:t>Coordina acciones </a:t>
                      </a:r>
                      <a:endParaRPr lang="es-EC" sz="1800" dirty="0">
                        <a:effectLst/>
                      </a:endParaRPr>
                    </a:p>
                    <a:p>
                      <a:pPr indent="-22225" algn="just">
                        <a:lnSpc>
                          <a:spcPct val="100000"/>
                        </a:lnSpc>
                      </a:pPr>
                      <a:r>
                        <a:rPr lang="es-ES" sz="1400" dirty="0">
                          <a:effectLst/>
                        </a:rPr>
                        <a:t>Revisa condiciones de interoperabilidad</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dirty="0">
                          <a:effectLst/>
                        </a:rPr>
                        <a:t>Analiza los pedidos del coordinador general, coordina acciones a ejecutar y dispone se ejecute los análisis y estudios, Coordina la difusión y socialización de hallazgos.</a:t>
                      </a:r>
                      <a:endParaRPr lang="es-EC" sz="1600" dirty="0">
                        <a:effectLst/>
                      </a:endParaRPr>
                    </a:p>
                    <a:p>
                      <a:pPr indent="-22225" algn="just">
                        <a:lnSpc>
                          <a:spcPct val="100000"/>
                        </a:lnSpc>
                      </a:pPr>
                      <a:r>
                        <a:rPr lang="es-ES" sz="1200" dirty="0">
                          <a:effectLst/>
                        </a:rPr>
                        <a:t>Coordina información con el Equipo de transformación del ejército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a:effectLst/>
                        </a:rPr>
                        <a:t>Plan de acción para operacionalizar las medidas de la comisión.</a:t>
                      </a:r>
                      <a:endParaRPr lang="es-EC" sz="1600">
                        <a:effectLst/>
                      </a:endParaRPr>
                    </a:p>
                    <a:p>
                      <a:pPr indent="-22225" algn="just">
                        <a:lnSpc>
                          <a:spcPct val="100000"/>
                        </a:lnSpc>
                      </a:pPr>
                      <a:r>
                        <a:rPr lang="es-ES" sz="1200">
                          <a:effectLst/>
                        </a:rPr>
                        <a:t>Ordenes de Trabajo. Requerimiento de búsqueda de información.</a:t>
                      </a:r>
                      <a:endParaRPr lang="es-EC" sz="1600">
                        <a:effectLst/>
                      </a:endParaRPr>
                    </a:p>
                    <a:p>
                      <a:pPr indent="-22225" algn="just">
                        <a:lnSpc>
                          <a:spcPct val="100000"/>
                        </a:lnSpc>
                      </a:pPr>
                      <a:r>
                        <a:rPr lang="es-ES" sz="1200">
                          <a:effectLst/>
                        </a:rPr>
                        <a:t>Informes.</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400" dirty="0">
                          <a:effectLst/>
                        </a:rPr>
                        <a:t>Coordinador General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extLst>
                  <a:ext uri="{0D108BD9-81ED-4DB2-BD59-A6C34878D82A}">
                    <a16:rowId xmlns="" xmlns:a16="http://schemas.microsoft.com/office/drawing/2014/main" val="2762432383"/>
                  </a:ext>
                </a:extLst>
              </a:tr>
              <a:tr h="938028">
                <a:tc>
                  <a:txBody>
                    <a:bodyPr/>
                    <a:lstStyle/>
                    <a:p>
                      <a:pPr indent="-22225" algn="just">
                        <a:lnSpc>
                          <a:spcPct val="100000"/>
                        </a:lnSpc>
                      </a:pPr>
                      <a:r>
                        <a:rPr lang="es-ES" sz="1600">
                          <a:effectLst/>
                        </a:rPr>
                        <a:t>Coordinador Legal</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solidFill>
                      <a:srgbClr val="C00000"/>
                    </a:solidFill>
                  </a:tcPr>
                </a:tc>
                <a:tc>
                  <a:txBody>
                    <a:bodyPr/>
                    <a:lstStyle/>
                    <a:p>
                      <a:pPr indent="-22225" algn="just">
                        <a:lnSpc>
                          <a:spcPct val="100000"/>
                        </a:lnSpc>
                      </a:pPr>
                      <a:r>
                        <a:rPr lang="es-ES" sz="1400">
                          <a:effectLst/>
                        </a:rPr>
                        <a:t>Define contexto legal, así como políticas y normativas del ámbito financiero y presupuestario, propone alternativas jurídicas y normativas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dirty="0">
                          <a:effectLst/>
                        </a:rPr>
                        <a:t>Asesora jurídicamente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a:effectLst/>
                        </a:rPr>
                        <a:t>Informes respecto a requerimiento jurídico y normativo</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dirty="0">
                          <a:effectLst/>
                        </a:rPr>
                        <a:t>Coordinador General, coordinador de ejecución del proyecto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extLst>
                  <a:ext uri="{0D108BD9-81ED-4DB2-BD59-A6C34878D82A}">
                    <a16:rowId xmlns="" xmlns:a16="http://schemas.microsoft.com/office/drawing/2014/main" val="3944090265"/>
                  </a:ext>
                </a:extLst>
              </a:tr>
              <a:tr h="1524420">
                <a:tc>
                  <a:txBody>
                    <a:bodyPr/>
                    <a:lstStyle/>
                    <a:p>
                      <a:pPr indent="-22225" algn="just">
                        <a:lnSpc>
                          <a:spcPct val="100000"/>
                        </a:lnSpc>
                      </a:pPr>
                      <a:r>
                        <a:rPr lang="es-ES" sz="1600">
                          <a:effectLst/>
                        </a:rPr>
                        <a:t>Gestión financiera </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solidFill>
                      <a:srgbClr val="C00000"/>
                    </a:solidFill>
                  </a:tcPr>
                </a:tc>
                <a:tc>
                  <a:txBody>
                    <a:bodyPr/>
                    <a:lstStyle/>
                    <a:p>
                      <a:pPr indent="-22225" algn="just">
                        <a:lnSpc>
                          <a:spcPct val="100000"/>
                        </a:lnSpc>
                      </a:pPr>
                      <a:r>
                        <a:rPr lang="es-ES" sz="1400">
                          <a:effectLst/>
                        </a:rPr>
                        <a:t>Generan el Plan de Investigación financiera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dirty="0">
                          <a:effectLst/>
                        </a:rPr>
                        <a:t>El analista financiero y el personal técnico ejecutan los trabajos de campo en su área de competencia, registran, analizan y procesan la información.</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dirty="0">
                          <a:effectLst/>
                        </a:rPr>
                        <a:t>Informes</a:t>
                      </a:r>
                      <a:endParaRPr lang="es-EC" sz="1600" dirty="0">
                        <a:effectLst/>
                      </a:endParaRPr>
                    </a:p>
                    <a:p>
                      <a:pPr indent="-22225" algn="just">
                        <a:lnSpc>
                          <a:spcPct val="100000"/>
                        </a:lnSpc>
                      </a:pPr>
                      <a:r>
                        <a:rPr lang="es-ES" sz="1200" dirty="0">
                          <a:effectLst/>
                        </a:rPr>
                        <a:t>Informes parciales</a:t>
                      </a:r>
                      <a:endParaRPr lang="es-EC" sz="1600" dirty="0">
                        <a:effectLst/>
                      </a:endParaRPr>
                    </a:p>
                    <a:p>
                      <a:pPr indent="-22225" algn="just">
                        <a:lnSpc>
                          <a:spcPct val="100000"/>
                        </a:lnSpc>
                      </a:pPr>
                      <a:r>
                        <a:rPr lang="es-ES" sz="1200" dirty="0">
                          <a:effectLst/>
                        </a:rPr>
                        <a:t>Registro diario de información.</a:t>
                      </a:r>
                      <a:endParaRPr lang="es-EC" sz="1600" dirty="0">
                        <a:effectLst/>
                      </a:endParaRPr>
                    </a:p>
                    <a:p>
                      <a:pPr indent="-22225" algn="just">
                        <a:lnSpc>
                          <a:spcPct val="100000"/>
                        </a:lnSpc>
                      </a:pPr>
                      <a:r>
                        <a:rPr lang="es-ES" sz="1200" dirty="0">
                          <a:effectLst/>
                        </a:rPr>
                        <a:t>Documento de tramitación.</a:t>
                      </a:r>
                      <a:endParaRPr lang="es-EC" sz="1600" dirty="0">
                        <a:effectLst/>
                      </a:endParaRPr>
                    </a:p>
                    <a:p>
                      <a:pPr indent="-22225" algn="just">
                        <a:lnSpc>
                          <a:spcPct val="100000"/>
                        </a:lnSpc>
                      </a:pPr>
                      <a:r>
                        <a:rPr lang="es-ES" sz="1200" dirty="0">
                          <a:effectLst/>
                        </a:rPr>
                        <a:t>Archivo Digital.</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dirty="0">
                          <a:effectLst/>
                        </a:rPr>
                        <a:t>Coordinador General, coordinador de ejecución del proyecto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extLst>
                  <a:ext uri="{0D108BD9-81ED-4DB2-BD59-A6C34878D82A}">
                    <a16:rowId xmlns="" xmlns:a16="http://schemas.microsoft.com/office/drawing/2014/main" val="3962006196"/>
                  </a:ext>
                </a:extLst>
              </a:tr>
              <a:tr h="1524420">
                <a:tc>
                  <a:txBody>
                    <a:bodyPr/>
                    <a:lstStyle/>
                    <a:p>
                      <a:pPr indent="-22225" algn="just">
                        <a:lnSpc>
                          <a:spcPct val="100000"/>
                        </a:lnSpc>
                      </a:pPr>
                      <a:r>
                        <a:rPr lang="es-ES" sz="1600" dirty="0">
                          <a:effectLst/>
                        </a:rPr>
                        <a:t>Gestión presupuestaria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solidFill>
                      <a:srgbClr val="C00000"/>
                    </a:solidFill>
                  </a:tcPr>
                </a:tc>
                <a:tc>
                  <a:txBody>
                    <a:bodyPr/>
                    <a:lstStyle/>
                    <a:p>
                      <a:pPr indent="-22225" algn="just">
                        <a:lnSpc>
                          <a:spcPct val="100000"/>
                        </a:lnSpc>
                      </a:pPr>
                      <a:r>
                        <a:rPr lang="es-ES" sz="1400" dirty="0">
                          <a:effectLst/>
                        </a:rPr>
                        <a:t>Generan el Plan de Investigación presupuestaria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dirty="0">
                          <a:effectLst/>
                        </a:rPr>
                        <a:t>El analista de presupuesto y el personal técnico ejecutan los trabajos de campo en su área de competencia, registran, analizan y procesan la información.</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dirty="0">
                          <a:effectLst/>
                        </a:rPr>
                        <a:t>Informes</a:t>
                      </a:r>
                      <a:endParaRPr lang="es-EC" sz="1600" dirty="0">
                        <a:effectLst/>
                      </a:endParaRPr>
                    </a:p>
                    <a:p>
                      <a:pPr indent="-22225" algn="just">
                        <a:lnSpc>
                          <a:spcPct val="100000"/>
                        </a:lnSpc>
                      </a:pPr>
                      <a:r>
                        <a:rPr lang="es-ES" sz="1200" dirty="0">
                          <a:effectLst/>
                        </a:rPr>
                        <a:t>Informes parciales</a:t>
                      </a:r>
                      <a:endParaRPr lang="es-EC" sz="1600" dirty="0">
                        <a:effectLst/>
                      </a:endParaRPr>
                    </a:p>
                    <a:p>
                      <a:pPr indent="-22225" algn="just">
                        <a:lnSpc>
                          <a:spcPct val="100000"/>
                        </a:lnSpc>
                      </a:pPr>
                      <a:r>
                        <a:rPr lang="es-ES" sz="1200" dirty="0">
                          <a:effectLst/>
                        </a:rPr>
                        <a:t>Registro diario de información.</a:t>
                      </a:r>
                      <a:endParaRPr lang="es-EC" sz="1600" dirty="0">
                        <a:effectLst/>
                      </a:endParaRPr>
                    </a:p>
                    <a:p>
                      <a:pPr indent="-22225" algn="just">
                        <a:lnSpc>
                          <a:spcPct val="100000"/>
                        </a:lnSpc>
                      </a:pPr>
                      <a:r>
                        <a:rPr lang="es-ES" sz="1200" dirty="0">
                          <a:effectLst/>
                        </a:rPr>
                        <a:t>Documento de tramitación.</a:t>
                      </a:r>
                      <a:endParaRPr lang="es-EC" sz="1600" dirty="0">
                        <a:effectLst/>
                      </a:endParaRPr>
                    </a:p>
                    <a:p>
                      <a:pPr indent="-22225" algn="just">
                        <a:lnSpc>
                          <a:spcPct val="100000"/>
                        </a:lnSpc>
                      </a:pPr>
                      <a:r>
                        <a:rPr lang="es-ES" sz="1200" dirty="0">
                          <a:effectLst/>
                        </a:rPr>
                        <a:t>Archivo Digital.</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tc>
                  <a:txBody>
                    <a:bodyPr/>
                    <a:lstStyle/>
                    <a:p>
                      <a:pPr indent="-22225" algn="just">
                        <a:lnSpc>
                          <a:spcPct val="100000"/>
                        </a:lnSpc>
                      </a:pPr>
                      <a:r>
                        <a:rPr lang="es-ES" sz="1200" dirty="0">
                          <a:effectLst/>
                        </a:rPr>
                        <a:t>Coordinador General, coordinador de ejecución del proyecto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91" marR="37291" marT="0" marB="0" anchor="ctr"/>
                </a:tc>
                <a:extLst>
                  <a:ext uri="{0D108BD9-81ED-4DB2-BD59-A6C34878D82A}">
                    <a16:rowId xmlns="" xmlns:a16="http://schemas.microsoft.com/office/drawing/2014/main" val="3982947026"/>
                  </a:ext>
                </a:extLst>
              </a:tr>
            </a:tbl>
          </a:graphicData>
        </a:graphic>
      </p:graphicFrame>
    </p:spTree>
    <p:extLst>
      <p:ext uri="{BB962C8B-B14F-4D97-AF65-F5344CB8AC3E}">
        <p14:creationId xmlns:p14="http://schemas.microsoft.com/office/powerpoint/2010/main" val="3274893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 xmlns:a16="http://schemas.microsoft.com/office/drawing/2014/main" id="{B21E2666-F587-6E46-B4FA-5EBE5D8DDA3D}"/>
              </a:ext>
            </a:extLst>
          </p:cNvPr>
          <p:cNvSpPr>
            <a:spLocks noChangeArrowheads="1"/>
          </p:cNvSpPr>
          <p:nvPr/>
        </p:nvSpPr>
        <p:spPr bwMode="auto">
          <a:xfrm>
            <a:off x="5619750" y="2247900"/>
            <a:ext cx="18286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ángulo 8">
            <a:extLst>
              <a:ext uri="{FF2B5EF4-FFF2-40B4-BE49-F238E27FC236}">
                <a16:creationId xmlns="" xmlns:a16="http://schemas.microsoft.com/office/drawing/2014/main" id="{BBB938E8-5E0C-A945-A777-270732F0C3D7}"/>
              </a:ext>
            </a:extLst>
          </p:cNvPr>
          <p:cNvSpPr/>
          <p:nvPr/>
        </p:nvSpPr>
        <p:spPr>
          <a:xfrm>
            <a:off x="3970898" y="716529"/>
            <a:ext cx="11915442" cy="76944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lgn="ctr"/>
            <a:r>
              <a:rPr lang="es-ES" sz="4400" kern="0" dirty="0">
                <a:solidFill>
                  <a:prstClr val="black"/>
                </a:solidFill>
                <a:latin typeface="Arial" panose="020B0604020202020204" pitchFamily="34" charset="0"/>
                <a:cs typeface="Arial" panose="020B0604020202020204" pitchFamily="34" charset="0"/>
              </a:rPr>
              <a:t>CONCEPTUALIZACION DE LA PROPUESTA </a:t>
            </a:r>
            <a:endParaRPr lang="es-ES_tradnl" sz="4400" kern="0" dirty="0">
              <a:solidFill>
                <a:prstClr val="black"/>
              </a:solidFill>
              <a:latin typeface="Arial" panose="020B0604020202020204" pitchFamily="34" charset="0"/>
              <a:cs typeface="Arial" panose="020B0604020202020204" pitchFamily="34" charset="0"/>
            </a:endParaRPr>
          </a:p>
        </p:txBody>
      </p:sp>
      <p:sp>
        <p:nvSpPr>
          <p:cNvPr id="2" name="Rectángulo 1">
            <a:extLst>
              <a:ext uri="{FF2B5EF4-FFF2-40B4-BE49-F238E27FC236}">
                <a16:creationId xmlns="" xmlns:a16="http://schemas.microsoft.com/office/drawing/2014/main" id="{7AA98627-CE95-7A4A-A646-85EBF940A8DB}"/>
              </a:ext>
            </a:extLst>
          </p:cNvPr>
          <p:cNvSpPr/>
          <p:nvPr/>
        </p:nvSpPr>
        <p:spPr>
          <a:xfrm>
            <a:off x="2489682" y="2297589"/>
            <a:ext cx="9140825" cy="3539430"/>
          </a:xfrm>
          <a:prstGeom prst="rect">
            <a:avLst/>
          </a:prstGeom>
          <a:solidFill>
            <a:srgbClr val="006200"/>
          </a:solidFill>
          <a:effectLst>
            <a:outerShdw blurRad="165100" dist="508000" dir="342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a:spAutoFit/>
          </a:bodyPr>
          <a:lstStyle/>
          <a:p>
            <a:pPr algn="just"/>
            <a:r>
              <a:rPr lang="es-ES" sz="2800" dirty="0">
                <a:solidFill>
                  <a:schemeClr val="lt1"/>
                </a:solidFill>
                <a:latin typeface="Arial" panose="020B0604020202020204" pitchFamily="34" charset="0"/>
              </a:rPr>
              <a:t>En un contexto de crisis económica la asignación a partidas presupuestarias se ve reducida en todos los niveles de cualquier institución del Estado. Sin embargo, en el contexto de las fuerzas Armadas, dadas sus funciones la priorización del gasto de la defensa muchas veces se ve condicionado por el político del estado en función de las políticas del mismo y las prioridades con respecto al desarrollo</a:t>
            </a:r>
            <a:r>
              <a:rPr lang="es-EC" sz="2800" dirty="0">
                <a:solidFill>
                  <a:schemeClr val="lt1"/>
                </a:solidFill>
                <a:latin typeface="Arial" panose="020B0604020202020204" pitchFamily="34" charset="0"/>
              </a:rPr>
              <a:t> </a:t>
            </a:r>
            <a:endParaRPr lang="es-ES_tradnl" sz="2800" dirty="0">
              <a:solidFill>
                <a:schemeClr val="lt1"/>
              </a:solidFill>
              <a:latin typeface="Arial" panose="020B0604020202020204" pitchFamily="34" charset="0"/>
            </a:endParaRPr>
          </a:p>
        </p:txBody>
      </p:sp>
      <p:sp>
        <p:nvSpPr>
          <p:cNvPr id="3" name="Rectángulo 2">
            <a:extLst>
              <a:ext uri="{FF2B5EF4-FFF2-40B4-BE49-F238E27FC236}">
                <a16:creationId xmlns="" xmlns:a16="http://schemas.microsoft.com/office/drawing/2014/main" id="{542017DE-6DE1-2240-9457-F82A88AF65CB}"/>
              </a:ext>
            </a:extLst>
          </p:cNvPr>
          <p:cNvSpPr/>
          <p:nvPr/>
        </p:nvSpPr>
        <p:spPr>
          <a:xfrm>
            <a:off x="8825726" y="6077207"/>
            <a:ext cx="9140825" cy="3108543"/>
          </a:xfrm>
          <a:prstGeom prst="rect">
            <a:avLst/>
          </a:prstGeom>
          <a:solidFill>
            <a:srgbClr val="006200"/>
          </a:solidFill>
          <a:effectLst>
            <a:outerShdw blurRad="165100" dist="508000" dir="342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a:spAutoFit/>
          </a:bodyPr>
          <a:lstStyle/>
          <a:p>
            <a:pPr algn="just"/>
            <a:r>
              <a:rPr lang="es-EC" sz="2800" dirty="0">
                <a:latin typeface="Arial" panose="020B0604020202020204" pitchFamily="34" charset="0"/>
              </a:rPr>
              <a:t>La propuesta es un aporte propositivo por medio de estrategias aplicadas en tres ámbitos: doctrinario documental, innovación y gestión de tecnologías de la información; y, capacitación y socialización. Por medio de las cuales se plantea la optimización de la gestión presupuestaria del ejército tomando en cuenta al grupo 51 referente a gastos relacionados a remuneraciones.</a:t>
            </a:r>
          </a:p>
        </p:txBody>
      </p:sp>
      <p:sp>
        <p:nvSpPr>
          <p:cNvPr id="20" name="object 8">
            <a:extLst>
              <a:ext uri="{FF2B5EF4-FFF2-40B4-BE49-F238E27FC236}">
                <a16:creationId xmlns="" xmlns:a16="http://schemas.microsoft.com/office/drawing/2014/main" id="{B1190DFA-0B19-934C-AFF3-DAFFA936CDCA}"/>
              </a:ext>
            </a:extLst>
          </p:cNvPr>
          <p:cNvSpPr/>
          <p:nvPr/>
        </p:nvSpPr>
        <p:spPr>
          <a:xfrm>
            <a:off x="13462345" y="2297589"/>
            <a:ext cx="4158928" cy="2089353"/>
          </a:xfrm>
          <a:prstGeom prst="rect">
            <a:avLst/>
          </a:prstGeom>
          <a:blipFill>
            <a:blip r:embed="rId2" cstate="print"/>
            <a:stretch>
              <a:fillRect/>
            </a:stretch>
          </a:blipFill>
        </p:spPr>
        <p:txBody>
          <a:bodyPr wrap="square" lIns="0" tIns="0" rIns="0" bIns="0" rtlCol="0"/>
          <a:lstStyle/>
          <a:p>
            <a:endParaRPr/>
          </a:p>
        </p:txBody>
      </p:sp>
      <p:sp>
        <p:nvSpPr>
          <p:cNvPr id="21" name="object 6">
            <a:extLst>
              <a:ext uri="{FF2B5EF4-FFF2-40B4-BE49-F238E27FC236}">
                <a16:creationId xmlns="" xmlns:a16="http://schemas.microsoft.com/office/drawing/2014/main" id="{38A3DDA1-7270-A942-A739-9E43E560F462}"/>
              </a:ext>
            </a:extLst>
          </p:cNvPr>
          <p:cNvSpPr/>
          <p:nvPr/>
        </p:nvSpPr>
        <p:spPr>
          <a:xfrm>
            <a:off x="3563112" y="6652918"/>
            <a:ext cx="4735234" cy="223570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44339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0054AD28-8BF4-924A-AF78-4806ED2DD60D}"/>
              </a:ext>
            </a:extLst>
          </p:cNvPr>
          <p:cNvSpPr/>
          <p:nvPr/>
        </p:nvSpPr>
        <p:spPr>
          <a:xfrm>
            <a:off x="4891716" y="3138964"/>
            <a:ext cx="8502979" cy="4009072"/>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1"/>
              </a:spcBef>
              <a:tabLst>
                <a:tab pos="0" algn="l"/>
              </a:tabLst>
            </a:pPr>
            <a:r>
              <a:rPr lang="es-EC" sz="8800" b="1" spc="-1" dirty="0">
                <a:solidFill>
                  <a:srgbClr val="C00000"/>
                </a:solidFill>
                <a:latin typeface="Army"/>
              </a:rPr>
              <a:t>CAPITULO VI</a:t>
            </a:r>
          </a:p>
          <a:p>
            <a:pPr algn="ctr">
              <a:lnSpc>
                <a:spcPct val="90000"/>
              </a:lnSpc>
              <a:spcBef>
                <a:spcPts val="1001"/>
              </a:spcBef>
              <a:tabLst>
                <a:tab pos="0" algn="l"/>
              </a:tabLst>
            </a:pPr>
            <a:r>
              <a:rPr lang="es-EC" sz="8800" b="1" spc="-1" dirty="0">
                <a:solidFill>
                  <a:srgbClr val="C00000"/>
                </a:solidFill>
                <a:latin typeface="Army"/>
              </a:rPr>
              <a:t>CONCLUCIONES</a:t>
            </a:r>
            <a:endParaRPr lang="en-US" sz="8800" b="1" spc="-1" dirty="0">
              <a:solidFill>
                <a:srgbClr val="C00000"/>
              </a:solidFill>
            </a:endParaRPr>
          </a:p>
        </p:txBody>
      </p:sp>
    </p:spTree>
    <p:extLst>
      <p:ext uri="{BB962C8B-B14F-4D97-AF65-F5344CB8AC3E}">
        <p14:creationId xmlns:p14="http://schemas.microsoft.com/office/powerpoint/2010/main" val="2528534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1EA09DFE-BC67-0F40-9595-2DF2C21CA8AB}"/>
              </a:ext>
            </a:extLst>
          </p:cNvPr>
          <p:cNvSpPr/>
          <p:nvPr/>
        </p:nvSpPr>
        <p:spPr>
          <a:xfrm>
            <a:off x="2086877" y="1927812"/>
            <a:ext cx="11000474" cy="1569660"/>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sz="2400" b="1" dirty="0">
                <a:solidFill>
                  <a:schemeClr val="tx1"/>
                </a:solidFill>
                <a:latin typeface="Arial" panose="020B0604020202020204" pitchFamily="34" charset="0"/>
                <a:ea typeface="Calibri" panose="020F0502020204030204" pitchFamily="34" charset="0"/>
              </a:rPr>
              <a:t>Determinación de perspectivas de un ajuste presupuestario que contemplan la posibilidad de la reducción de personal, tema que no se a efectuado debido, paradójicamente a la falta de recursos por parte del estado en función del presupuesto para la defensa.</a:t>
            </a:r>
          </a:p>
        </p:txBody>
      </p:sp>
      <p:sp>
        <p:nvSpPr>
          <p:cNvPr id="6" name="CuadroTexto 5">
            <a:extLst>
              <a:ext uri="{FF2B5EF4-FFF2-40B4-BE49-F238E27FC236}">
                <a16:creationId xmlns="" xmlns:a16="http://schemas.microsoft.com/office/drawing/2014/main" id="{57041D6A-7C1B-9347-BC27-3209A79DB391}"/>
              </a:ext>
            </a:extLst>
          </p:cNvPr>
          <p:cNvSpPr txBox="1"/>
          <p:nvPr/>
        </p:nvSpPr>
        <p:spPr>
          <a:xfrm>
            <a:off x="6406778" y="782731"/>
            <a:ext cx="4857420" cy="76944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defPPr>
              <a:defRPr lang="es-EC"/>
            </a:defPPr>
            <a:lvl1pPr algn="ctr">
              <a:defRPr sz="4400" kern="0">
                <a:solidFill>
                  <a:prstClr val="black"/>
                </a:solidFill>
                <a:latin typeface="Arial" panose="020B0604020202020204" pitchFamily="34" charset="0"/>
                <a:cs typeface="Arial" panose="020B0604020202020204" pitchFamily="34" charset="0"/>
              </a:defRPr>
            </a:lvl1pPr>
          </a:lstStyle>
          <a:p>
            <a:r>
              <a:rPr lang="es-ES_tradnl" dirty="0"/>
              <a:t>CONCLUSIONES </a:t>
            </a:r>
          </a:p>
        </p:txBody>
      </p:sp>
      <p:sp>
        <p:nvSpPr>
          <p:cNvPr id="19" name="object 3">
            <a:extLst>
              <a:ext uri="{FF2B5EF4-FFF2-40B4-BE49-F238E27FC236}">
                <a16:creationId xmlns="" xmlns:a16="http://schemas.microsoft.com/office/drawing/2014/main" id="{458961C9-909B-7143-9F05-6AE297DB2D8C}"/>
              </a:ext>
            </a:extLst>
          </p:cNvPr>
          <p:cNvSpPr/>
          <p:nvPr/>
        </p:nvSpPr>
        <p:spPr>
          <a:xfrm flipH="1">
            <a:off x="15610411" y="6940991"/>
            <a:ext cx="2692533" cy="3371974"/>
          </a:xfrm>
          <a:prstGeom prst="rect">
            <a:avLst/>
          </a:prstGeom>
          <a:blipFill>
            <a:blip r:embed="rId2" cstate="print"/>
            <a:stretch>
              <a:fillRect/>
            </a:stretch>
          </a:blipFill>
        </p:spPr>
        <p:txBody>
          <a:bodyPr wrap="square" lIns="0" tIns="0" rIns="0" bIns="0" rtlCol="0"/>
          <a:lstStyle/>
          <a:p>
            <a:endParaRPr/>
          </a:p>
        </p:txBody>
      </p:sp>
      <p:sp>
        <p:nvSpPr>
          <p:cNvPr id="20" name="Rectángulo 19">
            <a:extLst>
              <a:ext uri="{FF2B5EF4-FFF2-40B4-BE49-F238E27FC236}">
                <a16:creationId xmlns="" xmlns:a16="http://schemas.microsoft.com/office/drawing/2014/main" id="{9D524595-600F-0C4D-B893-CADD508E5D5F}"/>
              </a:ext>
            </a:extLst>
          </p:cNvPr>
          <p:cNvSpPr/>
          <p:nvPr/>
        </p:nvSpPr>
        <p:spPr>
          <a:xfrm>
            <a:off x="2086877" y="3735022"/>
            <a:ext cx="11724373" cy="1200329"/>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sz="2400" b="1" dirty="0">
                <a:latin typeface="Arial" panose="020B0604020202020204" pitchFamily="34" charset="0"/>
              </a:rPr>
              <a:t>Otros factor es el cambio de escenarios de la defensa respecto a las nuevas amenazas o cambio de políticas a nivel gubernamental, en función de objetivos políticos.</a:t>
            </a:r>
            <a:r>
              <a:rPr lang="es-EC" sz="2400" b="1" dirty="0">
                <a:latin typeface="Arial" panose="020B0604020202020204" pitchFamily="34" charset="0"/>
              </a:rPr>
              <a:t> </a:t>
            </a:r>
            <a:endParaRPr lang="es-ES_tradnl" sz="2400" b="1" dirty="0">
              <a:latin typeface="Arial" panose="020B0604020202020204" pitchFamily="34" charset="0"/>
            </a:endParaRPr>
          </a:p>
        </p:txBody>
      </p:sp>
      <p:sp>
        <p:nvSpPr>
          <p:cNvPr id="3" name="Rectángulo 2">
            <a:extLst>
              <a:ext uri="{FF2B5EF4-FFF2-40B4-BE49-F238E27FC236}">
                <a16:creationId xmlns="" xmlns:a16="http://schemas.microsoft.com/office/drawing/2014/main" id="{0664C1AC-620C-624B-87DB-D805953F4140}"/>
              </a:ext>
            </a:extLst>
          </p:cNvPr>
          <p:cNvSpPr/>
          <p:nvPr/>
        </p:nvSpPr>
        <p:spPr>
          <a:xfrm>
            <a:off x="2086877" y="5143500"/>
            <a:ext cx="12849726" cy="1569660"/>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sz="2400" b="1" dirty="0">
                <a:solidFill>
                  <a:schemeClr val="dk1"/>
                </a:solidFill>
                <a:latin typeface="Arial" panose="020B0604020202020204" pitchFamily="34" charset="0"/>
              </a:rPr>
              <a:t>En este sentido, el encontrar herramientas que permitan un aumento presupuestario real destinado a la especialización y la operatividad es fundamental para no afectar el proceso de formación profesional y prospectivamente la efectividad, sobre todo en operaciones militares de ámbito interno.</a:t>
            </a:r>
            <a:r>
              <a:rPr lang="es-EC" sz="2400" b="1" dirty="0">
                <a:solidFill>
                  <a:schemeClr val="dk1"/>
                </a:solidFill>
                <a:latin typeface="Arial" panose="020B0604020202020204" pitchFamily="34" charset="0"/>
              </a:rPr>
              <a:t> </a:t>
            </a:r>
            <a:endParaRPr lang="es-ES_tradnl" sz="2400" b="1" dirty="0">
              <a:solidFill>
                <a:schemeClr val="dk1"/>
              </a:solidFill>
              <a:latin typeface="Arial" panose="020B0604020202020204" pitchFamily="34" charset="0"/>
            </a:endParaRPr>
          </a:p>
        </p:txBody>
      </p:sp>
      <p:sp>
        <p:nvSpPr>
          <p:cNvPr id="4" name="Rectángulo 3">
            <a:extLst>
              <a:ext uri="{FF2B5EF4-FFF2-40B4-BE49-F238E27FC236}">
                <a16:creationId xmlns="" xmlns:a16="http://schemas.microsoft.com/office/drawing/2014/main" id="{CA911CE4-B914-CD4E-8A52-07DEF30F8B69}"/>
              </a:ext>
            </a:extLst>
          </p:cNvPr>
          <p:cNvSpPr/>
          <p:nvPr/>
        </p:nvSpPr>
        <p:spPr>
          <a:xfrm>
            <a:off x="2119986" y="6940991"/>
            <a:ext cx="14262977" cy="2308324"/>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sz="2400" b="1" dirty="0">
                <a:latin typeface="Arial" panose="020B0604020202020204" pitchFamily="34" charset="0"/>
              </a:rPr>
              <a:t>L</a:t>
            </a:r>
            <a:r>
              <a:rPr lang="es-ES" sz="2400" b="1" dirty="0">
                <a:solidFill>
                  <a:schemeClr val="dk1"/>
                </a:solidFill>
                <a:latin typeface="Arial" panose="020B0604020202020204" pitchFamily="34" charset="0"/>
              </a:rPr>
              <a:t>a afectación del presupuesto orientado al grupo 51, en relación con el presupuesto orientado al cumplimiento de operaciones militares que se encuentra en el Plan de Defensa del Territorio Nacional y en el Plan de Empleo de las Fuerzas armadas en el Ámbito Interno, también tiene un efecto </a:t>
            </a:r>
            <a:r>
              <a:rPr lang="es-ES" sz="2400" b="1" dirty="0" err="1">
                <a:solidFill>
                  <a:schemeClr val="dk1"/>
                </a:solidFill>
                <a:latin typeface="Arial" panose="020B0604020202020204" pitchFamily="34" charset="0"/>
              </a:rPr>
              <a:t>sumativo</a:t>
            </a:r>
            <a:r>
              <a:rPr lang="es-ES" sz="2400" b="1" dirty="0">
                <a:solidFill>
                  <a:schemeClr val="dk1"/>
                </a:solidFill>
                <a:latin typeface="Arial" panose="020B0604020202020204" pitchFamily="34" charset="0"/>
              </a:rPr>
              <a:t> que eleva el presupuesto, sin embargo ante el contexto del escenario de desarrollo de las amenazas y las funciones asignadas al ejército para contrarrestar dichas amenazas, la atención que se tiene que dar a este tipo de operaciones es prioritaria.</a:t>
            </a:r>
            <a:endParaRPr lang="es-EC" sz="2400" b="1" dirty="0">
              <a:solidFill>
                <a:schemeClr val="dk1"/>
              </a:solidFill>
              <a:latin typeface="Arial" panose="020B0604020202020204" pitchFamily="34" charset="0"/>
            </a:endParaRPr>
          </a:p>
        </p:txBody>
      </p:sp>
      <p:grpSp>
        <p:nvGrpSpPr>
          <p:cNvPr id="21" name="object 31">
            <a:extLst>
              <a:ext uri="{FF2B5EF4-FFF2-40B4-BE49-F238E27FC236}">
                <a16:creationId xmlns="" xmlns:a16="http://schemas.microsoft.com/office/drawing/2014/main" id="{845FF553-8E2D-AE4B-BBF8-FD9DB726F4CF}"/>
              </a:ext>
            </a:extLst>
          </p:cNvPr>
          <p:cNvGrpSpPr/>
          <p:nvPr/>
        </p:nvGrpSpPr>
        <p:grpSpPr>
          <a:xfrm>
            <a:off x="14650853" y="2453221"/>
            <a:ext cx="3495992" cy="3032095"/>
            <a:chOff x="457" y="33781"/>
            <a:chExt cx="832357" cy="683895"/>
          </a:xfrm>
        </p:grpSpPr>
        <p:sp>
          <p:nvSpPr>
            <p:cNvPr id="22" name="object 32">
              <a:extLst>
                <a:ext uri="{FF2B5EF4-FFF2-40B4-BE49-F238E27FC236}">
                  <a16:creationId xmlns="" xmlns:a16="http://schemas.microsoft.com/office/drawing/2014/main" id="{5D9B6F40-8288-264F-9105-A482C7424C3A}"/>
                </a:ext>
              </a:extLst>
            </p:cNvPr>
            <p:cNvSpPr/>
            <p:nvPr/>
          </p:nvSpPr>
          <p:spPr>
            <a:xfrm>
              <a:off x="457" y="33781"/>
              <a:ext cx="683895" cy="683895"/>
            </a:xfrm>
            <a:custGeom>
              <a:avLst/>
              <a:gdLst/>
              <a:ahLst/>
              <a:cxnLst/>
              <a:rect l="l" t="t" r="r" b="b"/>
              <a:pathLst>
                <a:path w="683895" h="683895">
                  <a:moveTo>
                    <a:pt x="329615" y="0"/>
                  </a:moveTo>
                  <a:lnTo>
                    <a:pt x="283781" y="4718"/>
                  </a:lnTo>
                  <a:lnTo>
                    <a:pt x="240002" y="15234"/>
                  </a:lnTo>
                  <a:lnTo>
                    <a:pt x="198664" y="31140"/>
                  </a:lnTo>
                  <a:lnTo>
                    <a:pt x="160152" y="52027"/>
                  </a:lnTo>
                  <a:lnTo>
                    <a:pt x="124850" y="77486"/>
                  </a:lnTo>
                  <a:lnTo>
                    <a:pt x="93144" y="107108"/>
                  </a:lnTo>
                  <a:lnTo>
                    <a:pt x="65420" y="140485"/>
                  </a:lnTo>
                  <a:lnTo>
                    <a:pt x="42062" y="177207"/>
                  </a:lnTo>
                  <a:lnTo>
                    <a:pt x="23455" y="216866"/>
                  </a:lnTo>
                  <a:lnTo>
                    <a:pt x="9986" y="259053"/>
                  </a:lnTo>
                  <a:lnTo>
                    <a:pt x="2039" y="303360"/>
                  </a:lnTo>
                  <a:lnTo>
                    <a:pt x="0" y="349377"/>
                  </a:lnTo>
                  <a:lnTo>
                    <a:pt x="4155" y="395705"/>
                  </a:lnTo>
                  <a:lnTo>
                    <a:pt x="14240" y="440000"/>
                  </a:lnTo>
                  <a:lnTo>
                    <a:pt x="29837" y="481865"/>
                  </a:lnTo>
                  <a:lnTo>
                    <a:pt x="50529" y="520902"/>
                  </a:lnTo>
                  <a:lnTo>
                    <a:pt x="75901" y="556712"/>
                  </a:lnTo>
                  <a:lnTo>
                    <a:pt x="105536" y="588899"/>
                  </a:lnTo>
                  <a:lnTo>
                    <a:pt x="139017" y="617063"/>
                  </a:lnTo>
                  <a:lnTo>
                    <a:pt x="175927" y="640809"/>
                  </a:lnTo>
                  <a:lnTo>
                    <a:pt x="215852" y="659737"/>
                  </a:lnTo>
                  <a:lnTo>
                    <a:pt x="258373" y="673450"/>
                  </a:lnTo>
                  <a:lnTo>
                    <a:pt x="303075" y="681550"/>
                  </a:lnTo>
                  <a:lnTo>
                    <a:pt x="349541" y="683641"/>
                  </a:lnTo>
                  <a:lnTo>
                    <a:pt x="395867" y="679490"/>
                  </a:lnTo>
                  <a:lnTo>
                    <a:pt x="440163" y="669411"/>
                  </a:lnTo>
                  <a:lnTo>
                    <a:pt x="482030" y="653819"/>
                  </a:lnTo>
                  <a:lnTo>
                    <a:pt x="521070" y="633132"/>
                  </a:lnTo>
                  <a:lnTo>
                    <a:pt x="556884" y="607765"/>
                  </a:lnTo>
                  <a:lnTo>
                    <a:pt x="589076" y="578135"/>
                  </a:lnTo>
                  <a:lnTo>
                    <a:pt x="617245" y="544658"/>
                  </a:lnTo>
                  <a:lnTo>
                    <a:pt x="640995" y="507750"/>
                  </a:lnTo>
                  <a:lnTo>
                    <a:pt x="659926" y="467828"/>
                  </a:lnTo>
                  <a:lnTo>
                    <a:pt x="673641" y="425307"/>
                  </a:lnTo>
                  <a:lnTo>
                    <a:pt x="681742" y="380605"/>
                  </a:lnTo>
                  <a:lnTo>
                    <a:pt x="683830" y="334137"/>
                  </a:lnTo>
                  <a:lnTo>
                    <a:pt x="627709" y="335407"/>
                  </a:lnTo>
                  <a:lnTo>
                    <a:pt x="625059" y="381421"/>
                  </a:lnTo>
                  <a:lnTo>
                    <a:pt x="615392" y="425269"/>
                  </a:lnTo>
                  <a:lnTo>
                    <a:pt x="599263" y="466361"/>
                  </a:lnTo>
                  <a:lnTo>
                    <a:pt x="577231" y="504109"/>
                  </a:lnTo>
                  <a:lnTo>
                    <a:pt x="549850" y="537924"/>
                  </a:lnTo>
                  <a:lnTo>
                    <a:pt x="517677" y="567216"/>
                  </a:lnTo>
                  <a:lnTo>
                    <a:pt x="481269" y="591397"/>
                  </a:lnTo>
                  <a:lnTo>
                    <a:pt x="441182" y="609877"/>
                  </a:lnTo>
                  <a:lnTo>
                    <a:pt x="397972" y="622067"/>
                  </a:lnTo>
                  <a:lnTo>
                    <a:pt x="352195" y="627380"/>
                  </a:lnTo>
                  <a:lnTo>
                    <a:pt x="305723" y="625318"/>
                  </a:lnTo>
                  <a:lnTo>
                    <a:pt x="261376" y="616082"/>
                  </a:lnTo>
                  <a:lnTo>
                    <a:pt x="219764" y="600239"/>
                  </a:lnTo>
                  <a:lnTo>
                    <a:pt x="181496" y="578358"/>
                  </a:lnTo>
                  <a:lnTo>
                    <a:pt x="147181" y="551005"/>
                  </a:lnTo>
                  <a:lnTo>
                    <a:pt x="117429" y="518749"/>
                  </a:lnTo>
                  <a:lnTo>
                    <a:pt x="92849" y="482157"/>
                  </a:lnTo>
                  <a:lnTo>
                    <a:pt x="74050" y="441797"/>
                  </a:lnTo>
                  <a:lnTo>
                    <a:pt x="61643" y="398237"/>
                  </a:lnTo>
                  <a:lnTo>
                    <a:pt x="56236" y="352044"/>
                  </a:lnTo>
                  <a:lnTo>
                    <a:pt x="58306" y="305580"/>
                  </a:lnTo>
                  <a:lnTo>
                    <a:pt x="67549" y="261235"/>
                  </a:lnTo>
                  <a:lnTo>
                    <a:pt x="83396" y="219622"/>
                  </a:lnTo>
                  <a:lnTo>
                    <a:pt x="105280" y="181351"/>
                  </a:lnTo>
                  <a:lnTo>
                    <a:pt x="132636" y="147034"/>
                  </a:lnTo>
                  <a:lnTo>
                    <a:pt x="164895" y="117280"/>
                  </a:lnTo>
                  <a:lnTo>
                    <a:pt x="201491" y="92703"/>
                  </a:lnTo>
                  <a:lnTo>
                    <a:pt x="241858" y="73911"/>
                  </a:lnTo>
                  <a:lnTo>
                    <a:pt x="285428" y="61518"/>
                  </a:lnTo>
                  <a:lnTo>
                    <a:pt x="331634" y="56134"/>
                  </a:lnTo>
                  <a:lnTo>
                    <a:pt x="329615" y="0"/>
                  </a:lnTo>
                  <a:close/>
                </a:path>
              </a:pathLst>
            </a:custGeom>
            <a:solidFill>
              <a:srgbClr val="AEABAB"/>
            </a:solidFill>
          </p:spPr>
          <p:txBody>
            <a:bodyPr wrap="square" lIns="0" tIns="0" rIns="0" bIns="0" rtlCol="0"/>
            <a:lstStyle/>
            <a:p>
              <a:endParaRPr/>
            </a:p>
          </p:txBody>
        </p:sp>
        <p:sp>
          <p:nvSpPr>
            <p:cNvPr id="24" name="object 34">
              <a:extLst>
                <a:ext uri="{FF2B5EF4-FFF2-40B4-BE49-F238E27FC236}">
                  <a16:creationId xmlns="" xmlns:a16="http://schemas.microsoft.com/office/drawing/2014/main" id="{066015EA-FC15-3947-AED9-301DE1EDD1BF}"/>
                </a:ext>
              </a:extLst>
            </p:cNvPr>
            <p:cNvSpPr/>
            <p:nvPr/>
          </p:nvSpPr>
          <p:spPr>
            <a:xfrm>
              <a:off x="715975" y="87884"/>
              <a:ext cx="116839" cy="555625"/>
            </a:xfrm>
            <a:custGeom>
              <a:avLst/>
              <a:gdLst/>
              <a:ahLst/>
              <a:cxnLst/>
              <a:rect l="l" t="t" r="r" b="b"/>
              <a:pathLst>
                <a:path w="116840" h="555625">
                  <a:moveTo>
                    <a:pt x="0" y="0"/>
                  </a:moveTo>
                  <a:lnTo>
                    <a:pt x="32980" y="37278"/>
                  </a:lnTo>
                  <a:lnTo>
                    <a:pt x="60536" y="77373"/>
                  </a:lnTo>
                  <a:lnTo>
                    <a:pt x="82665" y="119765"/>
                  </a:lnTo>
                  <a:lnTo>
                    <a:pt x="99361" y="163933"/>
                  </a:lnTo>
                  <a:lnTo>
                    <a:pt x="110621" y="209359"/>
                  </a:lnTo>
                  <a:lnTo>
                    <a:pt x="116440" y="255522"/>
                  </a:lnTo>
                  <a:lnTo>
                    <a:pt x="116814" y="301901"/>
                  </a:lnTo>
                  <a:lnTo>
                    <a:pt x="111739" y="347978"/>
                  </a:lnTo>
                  <a:lnTo>
                    <a:pt x="101211" y="393233"/>
                  </a:lnTo>
                  <a:lnTo>
                    <a:pt x="85226" y="437144"/>
                  </a:lnTo>
                  <a:lnTo>
                    <a:pt x="63779" y="479193"/>
                  </a:lnTo>
                  <a:lnTo>
                    <a:pt x="36866" y="518860"/>
                  </a:lnTo>
                  <a:lnTo>
                    <a:pt x="4483" y="555625"/>
                  </a:lnTo>
                </a:path>
              </a:pathLst>
            </a:custGeom>
            <a:ln w="9525">
              <a:solidFill>
                <a:srgbClr val="A6A6A6"/>
              </a:solidFill>
            </a:ln>
          </p:spPr>
          <p:txBody>
            <a:bodyPr wrap="square" lIns="0" tIns="0" rIns="0" bIns="0" rtlCol="0"/>
            <a:lstStyle/>
            <a:p>
              <a:endParaRPr/>
            </a:p>
          </p:txBody>
        </p:sp>
        <p:sp>
          <p:nvSpPr>
            <p:cNvPr id="28" name="object 38">
              <a:extLst>
                <a:ext uri="{FF2B5EF4-FFF2-40B4-BE49-F238E27FC236}">
                  <a16:creationId xmlns="" xmlns:a16="http://schemas.microsoft.com/office/drawing/2014/main" id="{7CEE1A45-F47B-2046-A818-356714A7F44C}"/>
                </a:ext>
              </a:extLst>
            </p:cNvPr>
            <p:cNvSpPr/>
            <p:nvPr/>
          </p:nvSpPr>
          <p:spPr>
            <a:xfrm>
              <a:off x="151726" y="127761"/>
              <a:ext cx="473709" cy="472440"/>
            </a:xfrm>
            <a:custGeom>
              <a:avLst/>
              <a:gdLst/>
              <a:ahLst/>
              <a:cxnLst/>
              <a:rect l="l" t="t" r="r" b="b"/>
              <a:pathLst>
                <a:path w="473709" h="472440">
                  <a:moveTo>
                    <a:pt x="193763" y="429260"/>
                  </a:moveTo>
                  <a:lnTo>
                    <a:pt x="109321" y="429260"/>
                  </a:lnTo>
                  <a:lnTo>
                    <a:pt x="119138" y="433070"/>
                  </a:lnTo>
                  <a:lnTo>
                    <a:pt x="127000" y="438150"/>
                  </a:lnTo>
                  <a:lnTo>
                    <a:pt x="127647" y="448310"/>
                  </a:lnTo>
                  <a:lnTo>
                    <a:pt x="125679" y="452120"/>
                  </a:lnTo>
                  <a:lnTo>
                    <a:pt x="132232" y="455930"/>
                  </a:lnTo>
                  <a:lnTo>
                    <a:pt x="132880" y="462280"/>
                  </a:lnTo>
                  <a:lnTo>
                    <a:pt x="142709" y="466090"/>
                  </a:lnTo>
                  <a:lnTo>
                    <a:pt x="145326" y="469900"/>
                  </a:lnTo>
                  <a:lnTo>
                    <a:pt x="155803" y="469900"/>
                  </a:lnTo>
                  <a:lnTo>
                    <a:pt x="160375" y="471170"/>
                  </a:lnTo>
                  <a:lnTo>
                    <a:pt x="164312" y="472440"/>
                  </a:lnTo>
                  <a:lnTo>
                    <a:pt x="166268" y="468630"/>
                  </a:lnTo>
                  <a:lnTo>
                    <a:pt x="166928" y="463550"/>
                  </a:lnTo>
                  <a:lnTo>
                    <a:pt x="176085" y="462280"/>
                  </a:lnTo>
                  <a:lnTo>
                    <a:pt x="173469" y="457200"/>
                  </a:lnTo>
                  <a:lnTo>
                    <a:pt x="173469" y="453390"/>
                  </a:lnTo>
                  <a:lnTo>
                    <a:pt x="174777" y="449580"/>
                  </a:lnTo>
                  <a:lnTo>
                    <a:pt x="178714" y="447040"/>
                  </a:lnTo>
                  <a:lnTo>
                    <a:pt x="189839" y="443230"/>
                  </a:lnTo>
                  <a:lnTo>
                    <a:pt x="191808" y="438150"/>
                  </a:lnTo>
                  <a:lnTo>
                    <a:pt x="193763" y="430530"/>
                  </a:lnTo>
                  <a:lnTo>
                    <a:pt x="193763" y="429260"/>
                  </a:lnTo>
                  <a:close/>
                </a:path>
                <a:path w="473709" h="472440">
                  <a:moveTo>
                    <a:pt x="193090" y="420370"/>
                  </a:moveTo>
                  <a:lnTo>
                    <a:pt x="69392" y="420370"/>
                  </a:lnTo>
                  <a:lnTo>
                    <a:pt x="77241" y="421640"/>
                  </a:lnTo>
                  <a:lnTo>
                    <a:pt x="87718" y="425450"/>
                  </a:lnTo>
                  <a:lnTo>
                    <a:pt x="92303" y="427990"/>
                  </a:lnTo>
                  <a:lnTo>
                    <a:pt x="95567" y="431800"/>
                  </a:lnTo>
                  <a:lnTo>
                    <a:pt x="99504" y="431800"/>
                  </a:lnTo>
                  <a:lnTo>
                    <a:pt x="109321" y="429260"/>
                  </a:lnTo>
                  <a:lnTo>
                    <a:pt x="193763" y="429260"/>
                  </a:lnTo>
                  <a:lnTo>
                    <a:pt x="193763" y="425450"/>
                  </a:lnTo>
                  <a:lnTo>
                    <a:pt x="193259" y="421640"/>
                  </a:lnTo>
                  <a:lnTo>
                    <a:pt x="193116" y="421640"/>
                  </a:lnTo>
                  <a:lnTo>
                    <a:pt x="193090" y="420370"/>
                  </a:lnTo>
                  <a:close/>
                </a:path>
                <a:path w="473709" h="472440">
                  <a:moveTo>
                    <a:pt x="45161" y="396240"/>
                  </a:moveTo>
                  <a:lnTo>
                    <a:pt x="40589" y="398780"/>
                  </a:lnTo>
                  <a:lnTo>
                    <a:pt x="42545" y="401320"/>
                  </a:lnTo>
                  <a:lnTo>
                    <a:pt x="43853" y="407670"/>
                  </a:lnTo>
                  <a:lnTo>
                    <a:pt x="45821" y="411480"/>
                  </a:lnTo>
                  <a:lnTo>
                    <a:pt x="52362" y="411480"/>
                  </a:lnTo>
                  <a:lnTo>
                    <a:pt x="56299" y="412750"/>
                  </a:lnTo>
                  <a:lnTo>
                    <a:pt x="53022" y="415290"/>
                  </a:lnTo>
                  <a:lnTo>
                    <a:pt x="47790" y="420370"/>
                  </a:lnTo>
                  <a:lnTo>
                    <a:pt x="42545" y="424180"/>
                  </a:lnTo>
                  <a:lnTo>
                    <a:pt x="44513" y="429260"/>
                  </a:lnTo>
                  <a:lnTo>
                    <a:pt x="58915" y="429260"/>
                  </a:lnTo>
                  <a:lnTo>
                    <a:pt x="61531" y="425450"/>
                  </a:lnTo>
                  <a:lnTo>
                    <a:pt x="69392" y="420370"/>
                  </a:lnTo>
                  <a:lnTo>
                    <a:pt x="193116" y="420370"/>
                  </a:lnTo>
                  <a:lnTo>
                    <a:pt x="193116" y="419100"/>
                  </a:lnTo>
                  <a:lnTo>
                    <a:pt x="198348" y="412750"/>
                  </a:lnTo>
                  <a:lnTo>
                    <a:pt x="198348" y="407670"/>
                  </a:lnTo>
                  <a:lnTo>
                    <a:pt x="200964" y="402590"/>
                  </a:lnTo>
                  <a:lnTo>
                    <a:pt x="199656" y="398780"/>
                  </a:lnTo>
                  <a:lnTo>
                    <a:pt x="201294" y="397510"/>
                  </a:lnTo>
                  <a:lnTo>
                    <a:pt x="60223" y="397510"/>
                  </a:lnTo>
                  <a:lnTo>
                    <a:pt x="45161" y="396240"/>
                  </a:lnTo>
                  <a:close/>
                </a:path>
                <a:path w="473709" h="472440">
                  <a:moveTo>
                    <a:pt x="193116" y="420561"/>
                  </a:moveTo>
                  <a:lnTo>
                    <a:pt x="193116" y="421640"/>
                  </a:lnTo>
                  <a:lnTo>
                    <a:pt x="193259" y="421640"/>
                  </a:lnTo>
                  <a:lnTo>
                    <a:pt x="193116" y="420561"/>
                  </a:lnTo>
                  <a:close/>
                </a:path>
                <a:path w="473709" h="472440">
                  <a:moveTo>
                    <a:pt x="193116" y="420370"/>
                  </a:moveTo>
                  <a:lnTo>
                    <a:pt x="193116" y="420561"/>
                  </a:lnTo>
                  <a:lnTo>
                    <a:pt x="193116" y="420370"/>
                  </a:lnTo>
                  <a:close/>
                </a:path>
                <a:path w="473709" h="472440">
                  <a:moveTo>
                    <a:pt x="376668" y="280670"/>
                  </a:moveTo>
                  <a:lnTo>
                    <a:pt x="87058" y="280670"/>
                  </a:lnTo>
                  <a:lnTo>
                    <a:pt x="83134" y="284480"/>
                  </a:lnTo>
                  <a:lnTo>
                    <a:pt x="90335" y="287020"/>
                  </a:lnTo>
                  <a:lnTo>
                    <a:pt x="96227" y="290830"/>
                  </a:lnTo>
                  <a:lnTo>
                    <a:pt x="96888" y="295910"/>
                  </a:lnTo>
                  <a:lnTo>
                    <a:pt x="97536" y="297180"/>
                  </a:lnTo>
                  <a:lnTo>
                    <a:pt x="100812" y="299720"/>
                  </a:lnTo>
                  <a:lnTo>
                    <a:pt x="97536" y="304800"/>
                  </a:lnTo>
                  <a:lnTo>
                    <a:pt x="95567" y="309880"/>
                  </a:lnTo>
                  <a:lnTo>
                    <a:pt x="94919" y="313690"/>
                  </a:lnTo>
                  <a:lnTo>
                    <a:pt x="92951" y="318770"/>
                  </a:lnTo>
                  <a:lnTo>
                    <a:pt x="92951" y="330200"/>
                  </a:lnTo>
                  <a:lnTo>
                    <a:pt x="88366" y="334010"/>
                  </a:lnTo>
                  <a:lnTo>
                    <a:pt x="76593" y="346710"/>
                  </a:lnTo>
                  <a:lnTo>
                    <a:pt x="72009" y="347980"/>
                  </a:lnTo>
                  <a:lnTo>
                    <a:pt x="66116" y="347980"/>
                  </a:lnTo>
                  <a:lnTo>
                    <a:pt x="61531" y="349250"/>
                  </a:lnTo>
                  <a:lnTo>
                    <a:pt x="60883" y="358140"/>
                  </a:lnTo>
                  <a:lnTo>
                    <a:pt x="64808" y="360680"/>
                  </a:lnTo>
                  <a:lnTo>
                    <a:pt x="63500" y="368300"/>
                  </a:lnTo>
                  <a:lnTo>
                    <a:pt x="66763" y="373380"/>
                  </a:lnTo>
                  <a:lnTo>
                    <a:pt x="68084" y="378460"/>
                  </a:lnTo>
                  <a:lnTo>
                    <a:pt x="71348" y="383540"/>
                  </a:lnTo>
                  <a:lnTo>
                    <a:pt x="71348" y="387350"/>
                  </a:lnTo>
                  <a:lnTo>
                    <a:pt x="70040" y="392430"/>
                  </a:lnTo>
                  <a:lnTo>
                    <a:pt x="64147" y="394970"/>
                  </a:lnTo>
                  <a:lnTo>
                    <a:pt x="60223" y="397510"/>
                  </a:lnTo>
                  <a:lnTo>
                    <a:pt x="201294" y="397510"/>
                  </a:lnTo>
                  <a:lnTo>
                    <a:pt x="202933" y="396240"/>
                  </a:lnTo>
                  <a:lnTo>
                    <a:pt x="206209" y="391160"/>
                  </a:lnTo>
                  <a:lnTo>
                    <a:pt x="208826" y="383540"/>
                  </a:lnTo>
                  <a:lnTo>
                    <a:pt x="208826" y="381000"/>
                  </a:lnTo>
                  <a:lnTo>
                    <a:pt x="211442" y="374650"/>
                  </a:lnTo>
                  <a:lnTo>
                    <a:pt x="212090" y="365760"/>
                  </a:lnTo>
                  <a:lnTo>
                    <a:pt x="214058" y="360680"/>
                  </a:lnTo>
                  <a:lnTo>
                    <a:pt x="216027" y="354330"/>
                  </a:lnTo>
                  <a:lnTo>
                    <a:pt x="229120" y="354330"/>
                  </a:lnTo>
                  <a:lnTo>
                    <a:pt x="229768" y="350520"/>
                  </a:lnTo>
                  <a:lnTo>
                    <a:pt x="236321" y="344170"/>
                  </a:lnTo>
                  <a:lnTo>
                    <a:pt x="247446" y="337820"/>
                  </a:lnTo>
                  <a:lnTo>
                    <a:pt x="248754" y="330200"/>
                  </a:lnTo>
                  <a:lnTo>
                    <a:pt x="254647" y="327660"/>
                  </a:lnTo>
                  <a:lnTo>
                    <a:pt x="259880" y="323850"/>
                  </a:lnTo>
                  <a:lnTo>
                    <a:pt x="291960" y="314960"/>
                  </a:lnTo>
                  <a:lnTo>
                    <a:pt x="312902" y="309880"/>
                  </a:lnTo>
                  <a:lnTo>
                    <a:pt x="343014" y="299720"/>
                  </a:lnTo>
                  <a:lnTo>
                    <a:pt x="352844" y="297180"/>
                  </a:lnTo>
                  <a:lnTo>
                    <a:pt x="376668" y="280670"/>
                  </a:lnTo>
                  <a:close/>
                </a:path>
                <a:path w="473709" h="472440">
                  <a:moveTo>
                    <a:pt x="229120" y="354330"/>
                  </a:moveTo>
                  <a:lnTo>
                    <a:pt x="225183" y="354330"/>
                  </a:lnTo>
                  <a:lnTo>
                    <a:pt x="225183" y="359410"/>
                  </a:lnTo>
                  <a:lnTo>
                    <a:pt x="231076" y="359410"/>
                  </a:lnTo>
                  <a:lnTo>
                    <a:pt x="229120" y="354330"/>
                  </a:lnTo>
                  <a:close/>
                </a:path>
                <a:path w="473709" h="472440">
                  <a:moveTo>
                    <a:pt x="4584" y="264160"/>
                  </a:moveTo>
                  <a:lnTo>
                    <a:pt x="0" y="264160"/>
                  </a:lnTo>
                  <a:lnTo>
                    <a:pt x="5232" y="270510"/>
                  </a:lnTo>
                  <a:lnTo>
                    <a:pt x="8509" y="274320"/>
                  </a:lnTo>
                  <a:lnTo>
                    <a:pt x="13093" y="274320"/>
                  </a:lnTo>
                  <a:lnTo>
                    <a:pt x="19634" y="278130"/>
                  </a:lnTo>
                  <a:lnTo>
                    <a:pt x="28803" y="283210"/>
                  </a:lnTo>
                  <a:lnTo>
                    <a:pt x="36004" y="287020"/>
                  </a:lnTo>
                  <a:lnTo>
                    <a:pt x="44513" y="292100"/>
                  </a:lnTo>
                  <a:lnTo>
                    <a:pt x="49745" y="294640"/>
                  </a:lnTo>
                  <a:lnTo>
                    <a:pt x="52362" y="299720"/>
                  </a:lnTo>
                  <a:lnTo>
                    <a:pt x="57607" y="300990"/>
                  </a:lnTo>
                  <a:lnTo>
                    <a:pt x="61531" y="304800"/>
                  </a:lnTo>
                  <a:lnTo>
                    <a:pt x="63500" y="302260"/>
                  </a:lnTo>
                  <a:lnTo>
                    <a:pt x="60883" y="297180"/>
                  </a:lnTo>
                  <a:lnTo>
                    <a:pt x="64808" y="297180"/>
                  </a:lnTo>
                  <a:lnTo>
                    <a:pt x="72656" y="294640"/>
                  </a:lnTo>
                  <a:lnTo>
                    <a:pt x="75752" y="290830"/>
                  </a:lnTo>
                  <a:lnTo>
                    <a:pt x="75171" y="290830"/>
                  </a:lnTo>
                  <a:lnTo>
                    <a:pt x="76784" y="289560"/>
                  </a:lnTo>
                  <a:lnTo>
                    <a:pt x="77241" y="289560"/>
                  </a:lnTo>
                  <a:lnTo>
                    <a:pt x="81165" y="281940"/>
                  </a:lnTo>
                  <a:lnTo>
                    <a:pt x="87058" y="280670"/>
                  </a:lnTo>
                  <a:lnTo>
                    <a:pt x="376668" y="280670"/>
                  </a:lnTo>
                  <a:lnTo>
                    <a:pt x="396826" y="266700"/>
                  </a:lnTo>
                  <a:lnTo>
                    <a:pt x="9156" y="266700"/>
                  </a:lnTo>
                  <a:lnTo>
                    <a:pt x="4584" y="264160"/>
                  </a:lnTo>
                  <a:close/>
                </a:path>
                <a:path w="473709" h="472440">
                  <a:moveTo>
                    <a:pt x="76329" y="290119"/>
                  </a:moveTo>
                  <a:lnTo>
                    <a:pt x="75171" y="290830"/>
                  </a:lnTo>
                  <a:lnTo>
                    <a:pt x="75752" y="290830"/>
                  </a:lnTo>
                  <a:lnTo>
                    <a:pt x="76329" y="290119"/>
                  </a:lnTo>
                  <a:close/>
                </a:path>
                <a:path w="473709" h="472440">
                  <a:moveTo>
                    <a:pt x="77241" y="289560"/>
                  </a:moveTo>
                  <a:lnTo>
                    <a:pt x="76784" y="289560"/>
                  </a:lnTo>
                  <a:lnTo>
                    <a:pt x="76329" y="290119"/>
                  </a:lnTo>
                  <a:lnTo>
                    <a:pt x="77241" y="289560"/>
                  </a:lnTo>
                  <a:close/>
                </a:path>
                <a:path w="473709" h="472440">
                  <a:moveTo>
                    <a:pt x="14401" y="175260"/>
                  </a:moveTo>
                  <a:lnTo>
                    <a:pt x="9817" y="179070"/>
                  </a:lnTo>
                  <a:lnTo>
                    <a:pt x="8509" y="184150"/>
                  </a:lnTo>
                  <a:lnTo>
                    <a:pt x="11785" y="187960"/>
                  </a:lnTo>
                  <a:lnTo>
                    <a:pt x="14401" y="195580"/>
                  </a:lnTo>
                  <a:lnTo>
                    <a:pt x="18986" y="198120"/>
                  </a:lnTo>
                  <a:lnTo>
                    <a:pt x="22250" y="203200"/>
                  </a:lnTo>
                  <a:lnTo>
                    <a:pt x="18986" y="208280"/>
                  </a:lnTo>
                  <a:lnTo>
                    <a:pt x="17678" y="213360"/>
                  </a:lnTo>
                  <a:lnTo>
                    <a:pt x="11785" y="219710"/>
                  </a:lnTo>
                  <a:lnTo>
                    <a:pt x="13741" y="223520"/>
                  </a:lnTo>
                  <a:lnTo>
                    <a:pt x="16357" y="227330"/>
                  </a:lnTo>
                  <a:lnTo>
                    <a:pt x="20294" y="232410"/>
                  </a:lnTo>
                  <a:lnTo>
                    <a:pt x="20294" y="236220"/>
                  </a:lnTo>
                  <a:lnTo>
                    <a:pt x="20942" y="240030"/>
                  </a:lnTo>
                  <a:lnTo>
                    <a:pt x="22910" y="246380"/>
                  </a:lnTo>
                  <a:lnTo>
                    <a:pt x="19634" y="251460"/>
                  </a:lnTo>
                  <a:lnTo>
                    <a:pt x="23558" y="255270"/>
                  </a:lnTo>
                  <a:lnTo>
                    <a:pt x="18326" y="261620"/>
                  </a:lnTo>
                  <a:lnTo>
                    <a:pt x="15709" y="264160"/>
                  </a:lnTo>
                  <a:lnTo>
                    <a:pt x="9156" y="266700"/>
                  </a:lnTo>
                  <a:lnTo>
                    <a:pt x="396826" y="266700"/>
                  </a:lnTo>
                  <a:lnTo>
                    <a:pt x="407822" y="259080"/>
                  </a:lnTo>
                  <a:lnTo>
                    <a:pt x="441871" y="218440"/>
                  </a:lnTo>
                  <a:lnTo>
                    <a:pt x="443826" y="218440"/>
                  </a:lnTo>
                  <a:lnTo>
                    <a:pt x="447763" y="209550"/>
                  </a:lnTo>
                  <a:lnTo>
                    <a:pt x="452335" y="199390"/>
                  </a:lnTo>
                  <a:lnTo>
                    <a:pt x="456272" y="184150"/>
                  </a:lnTo>
                  <a:lnTo>
                    <a:pt x="458515" y="176530"/>
                  </a:lnTo>
                  <a:lnTo>
                    <a:pt x="19634" y="176530"/>
                  </a:lnTo>
                  <a:lnTo>
                    <a:pt x="14401" y="175260"/>
                  </a:lnTo>
                  <a:close/>
                </a:path>
                <a:path w="473709" h="472440">
                  <a:moveTo>
                    <a:pt x="472306" y="175260"/>
                  </a:moveTo>
                  <a:lnTo>
                    <a:pt x="458889" y="175260"/>
                  </a:lnTo>
                  <a:lnTo>
                    <a:pt x="464781" y="179070"/>
                  </a:lnTo>
                  <a:lnTo>
                    <a:pt x="473290" y="177800"/>
                  </a:lnTo>
                  <a:lnTo>
                    <a:pt x="472306" y="175260"/>
                  </a:lnTo>
                  <a:close/>
                </a:path>
                <a:path w="473709" h="472440">
                  <a:moveTo>
                    <a:pt x="47790" y="149860"/>
                  </a:moveTo>
                  <a:lnTo>
                    <a:pt x="45821" y="154940"/>
                  </a:lnTo>
                  <a:lnTo>
                    <a:pt x="42545" y="160020"/>
                  </a:lnTo>
                  <a:lnTo>
                    <a:pt x="36652" y="171450"/>
                  </a:lnTo>
                  <a:lnTo>
                    <a:pt x="30111" y="173990"/>
                  </a:lnTo>
                  <a:lnTo>
                    <a:pt x="24879" y="173990"/>
                  </a:lnTo>
                  <a:lnTo>
                    <a:pt x="19634" y="176530"/>
                  </a:lnTo>
                  <a:lnTo>
                    <a:pt x="458515" y="176530"/>
                  </a:lnTo>
                  <a:lnTo>
                    <a:pt x="458889" y="175260"/>
                  </a:lnTo>
                  <a:lnTo>
                    <a:pt x="472306" y="175260"/>
                  </a:lnTo>
                  <a:lnTo>
                    <a:pt x="471322" y="172720"/>
                  </a:lnTo>
                  <a:lnTo>
                    <a:pt x="470674" y="167640"/>
                  </a:lnTo>
                  <a:lnTo>
                    <a:pt x="469366" y="161290"/>
                  </a:lnTo>
                  <a:lnTo>
                    <a:pt x="470014" y="153670"/>
                  </a:lnTo>
                  <a:lnTo>
                    <a:pt x="52362" y="153670"/>
                  </a:lnTo>
                  <a:lnTo>
                    <a:pt x="48437" y="152400"/>
                  </a:lnTo>
                  <a:lnTo>
                    <a:pt x="47790" y="149860"/>
                  </a:lnTo>
                  <a:close/>
                </a:path>
                <a:path w="473709" h="472440">
                  <a:moveTo>
                    <a:pt x="80518" y="81280"/>
                  </a:moveTo>
                  <a:lnTo>
                    <a:pt x="79209" y="88900"/>
                  </a:lnTo>
                  <a:lnTo>
                    <a:pt x="80518" y="93980"/>
                  </a:lnTo>
                  <a:lnTo>
                    <a:pt x="76593" y="102870"/>
                  </a:lnTo>
                  <a:lnTo>
                    <a:pt x="72009" y="106680"/>
                  </a:lnTo>
                  <a:lnTo>
                    <a:pt x="64147" y="114300"/>
                  </a:lnTo>
                  <a:lnTo>
                    <a:pt x="56299" y="120650"/>
                  </a:lnTo>
                  <a:lnTo>
                    <a:pt x="52362" y="125730"/>
                  </a:lnTo>
                  <a:lnTo>
                    <a:pt x="47790" y="128270"/>
                  </a:lnTo>
                  <a:lnTo>
                    <a:pt x="41897" y="133350"/>
                  </a:lnTo>
                  <a:lnTo>
                    <a:pt x="43853" y="135890"/>
                  </a:lnTo>
                  <a:lnTo>
                    <a:pt x="46482" y="146050"/>
                  </a:lnTo>
                  <a:lnTo>
                    <a:pt x="52362" y="153670"/>
                  </a:lnTo>
                  <a:lnTo>
                    <a:pt x="470014" y="153670"/>
                  </a:lnTo>
                  <a:lnTo>
                    <a:pt x="468706" y="144780"/>
                  </a:lnTo>
                  <a:lnTo>
                    <a:pt x="462165" y="139700"/>
                  </a:lnTo>
                  <a:lnTo>
                    <a:pt x="457581" y="137160"/>
                  </a:lnTo>
                  <a:lnTo>
                    <a:pt x="452335" y="130810"/>
                  </a:lnTo>
                  <a:lnTo>
                    <a:pt x="449719" y="124460"/>
                  </a:lnTo>
                  <a:lnTo>
                    <a:pt x="446455" y="119380"/>
                  </a:lnTo>
                  <a:lnTo>
                    <a:pt x="442518" y="118110"/>
                  </a:lnTo>
                  <a:lnTo>
                    <a:pt x="446455" y="114300"/>
                  </a:lnTo>
                  <a:lnTo>
                    <a:pt x="457581" y="114300"/>
                  </a:lnTo>
                  <a:lnTo>
                    <a:pt x="454304" y="113030"/>
                  </a:lnTo>
                  <a:lnTo>
                    <a:pt x="452335" y="111760"/>
                  </a:lnTo>
                  <a:lnTo>
                    <a:pt x="441871" y="106680"/>
                  </a:lnTo>
                  <a:lnTo>
                    <a:pt x="437286" y="105410"/>
                  </a:lnTo>
                  <a:lnTo>
                    <a:pt x="430085" y="104140"/>
                  </a:lnTo>
                  <a:lnTo>
                    <a:pt x="424192" y="102870"/>
                  </a:lnTo>
                  <a:lnTo>
                    <a:pt x="420268" y="99060"/>
                  </a:lnTo>
                  <a:lnTo>
                    <a:pt x="416331" y="93980"/>
                  </a:lnTo>
                  <a:lnTo>
                    <a:pt x="413067" y="90170"/>
                  </a:lnTo>
                  <a:lnTo>
                    <a:pt x="85750" y="90170"/>
                  </a:lnTo>
                  <a:lnTo>
                    <a:pt x="83134" y="88900"/>
                  </a:lnTo>
                  <a:lnTo>
                    <a:pt x="80518" y="81280"/>
                  </a:lnTo>
                  <a:close/>
                </a:path>
                <a:path w="473709" h="472440">
                  <a:moveTo>
                    <a:pt x="457581" y="114300"/>
                  </a:moveTo>
                  <a:lnTo>
                    <a:pt x="446455" y="114300"/>
                  </a:lnTo>
                  <a:lnTo>
                    <a:pt x="452996" y="118110"/>
                  </a:lnTo>
                  <a:lnTo>
                    <a:pt x="461505" y="118110"/>
                  </a:lnTo>
                  <a:lnTo>
                    <a:pt x="465429" y="115570"/>
                  </a:lnTo>
                  <a:lnTo>
                    <a:pt x="457581" y="114300"/>
                  </a:lnTo>
                  <a:close/>
                </a:path>
                <a:path w="473709" h="472440">
                  <a:moveTo>
                    <a:pt x="279844" y="54610"/>
                  </a:moveTo>
                  <a:lnTo>
                    <a:pt x="275551" y="55880"/>
                  </a:lnTo>
                  <a:lnTo>
                    <a:pt x="75285" y="55880"/>
                  </a:lnTo>
                  <a:lnTo>
                    <a:pt x="75285" y="58420"/>
                  </a:lnTo>
                  <a:lnTo>
                    <a:pt x="82486" y="60960"/>
                  </a:lnTo>
                  <a:lnTo>
                    <a:pt x="81165" y="67310"/>
                  </a:lnTo>
                  <a:lnTo>
                    <a:pt x="79857" y="69850"/>
                  </a:lnTo>
                  <a:lnTo>
                    <a:pt x="80518" y="76200"/>
                  </a:lnTo>
                  <a:lnTo>
                    <a:pt x="82486" y="78740"/>
                  </a:lnTo>
                  <a:lnTo>
                    <a:pt x="84442" y="86360"/>
                  </a:lnTo>
                  <a:lnTo>
                    <a:pt x="85750" y="90170"/>
                  </a:lnTo>
                  <a:lnTo>
                    <a:pt x="413067" y="90170"/>
                  </a:lnTo>
                  <a:lnTo>
                    <a:pt x="411103" y="88900"/>
                  </a:lnTo>
                  <a:lnTo>
                    <a:pt x="370509" y="88900"/>
                  </a:lnTo>
                  <a:lnTo>
                    <a:pt x="360451" y="87630"/>
                  </a:lnTo>
                  <a:lnTo>
                    <a:pt x="334467" y="87630"/>
                  </a:lnTo>
                  <a:lnTo>
                    <a:pt x="327431" y="85090"/>
                  </a:lnTo>
                  <a:lnTo>
                    <a:pt x="322986" y="85090"/>
                  </a:lnTo>
                  <a:lnTo>
                    <a:pt x="319532" y="83820"/>
                  </a:lnTo>
                  <a:lnTo>
                    <a:pt x="318147" y="80010"/>
                  </a:lnTo>
                  <a:lnTo>
                    <a:pt x="315772" y="78740"/>
                  </a:lnTo>
                  <a:lnTo>
                    <a:pt x="302145" y="78740"/>
                  </a:lnTo>
                  <a:lnTo>
                    <a:pt x="293103" y="76200"/>
                  </a:lnTo>
                  <a:lnTo>
                    <a:pt x="284149" y="76200"/>
                  </a:lnTo>
                  <a:lnTo>
                    <a:pt x="284556" y="72390"/>
                  </a:lnTo>
                  <a:lnTo>
                    <a:pt x="284670" y="66040"/>
                  </a:lnTo>
                  <a:lnTo>
                    <a:pt x="287304" y="58420"/>
                  </a:lnTo>
                  <a:lnTo>
                    <a:pt x="281279" y="58420"/>
                  </a:lnTo>
                  <a:lnTo>
                    <a:pt x="279552" y="57150"/>
                  </a:lnTo>
                  <a:lnTo>
                    <a:pt x="279844" y="54610"/>
                  </a:lnTo>
                  <a:close/>
                </a:path>
                <a:path w="473709" h="472440">
                  <a:moveTo>
                    <a:pt x="383603" y="76200"/>
                  </a:moveTo>
                  <a:lnTo>
                    <a:pt x="378371" y="80010"/>
                  </a:lnTo>
                  <a:lnTo>
                    <a:pt x="373126" y="80010"/>
                  </a:lnTo>
                  <a:lnTo>
                    <a:pt x="373786" y="85090"/>
                  </a:lnTo>
                  <a:lnTo>
                    <a:pt x="370509" y="88900"/>
                  </a:lnTo>
                  <a:lnTo>
                    <a:pt x="411103" y="88900"/>
                  </a:lnTo>
                  <a:lnTo>
                    <a:pt x="407174" y="86360"/>
                  </a:lnTo>
                  <a:lnTo>
                    <a:pt x="402590" y="82550"/>
                  </a:lnTo>
                  <a:lnTo>
                    <a:pt x="394728" y="81280"/>
                  </a:lnTo>
                  <a:lnTo>
                    <a:pt x="388848" y="78740"/>
                  </a:lnTo>
                  <a:lnTo>
                    <a:pt x="383603" y="76200"/>
                  </a:lnTo>
                  <a:close/>
                </a:path>
                <a:path w="473709" h="472440">
                  <a:moveTo>
                    <a:pt x="348462" y="85090"/>
                  </a:moveTo>
                  <a:lnTo>
                    <a:pt x="334467" y="87630"/>
                  </a:lnTo>
                  <a:lnTo>
                    <a:pt x="360451" y="87630"/>
                  </a:lnTo>
                  <a:lnTo>
                    <a:pt x="348462" y="85090"/>
                  </a:lnTo>
                  <a:close/>
                </a:path>
                <a:path w="473709" h="472440">
                  <a:moveTo>
                    <a:pt x="313397" y="77470"/>
                  </a:moveTo>
                  <a:lnTo>
                    <a:pt x="302145" y="78740"/>
                  </a:lnTo>
                  <a:lnTo>
                    <a:pt x="315772" y="78740"/>
                  </a:lnTo>
                  <a:lnTo>
                    <a:pt x="313397" y="77470"/>
                  </a:lnTo>
                  <a:close/>
                </a:path>
                <a:path w="473709" h="472440">
                  <a:moveTo>
                    <a:pt x="287743" y="57150"/>
                  </a:moveTo>
                  <a:lnTo>
                    <a:pt x="281279" y="58420"/>
                  </a:lnTo>
                  <a:lnTo>
                    <a:pt x="287304" y="58420"/>
                  </a:lnTo>
                  <a:lnTo>
                    <a:pt x="287743" y="57150"/>
                  </a:lnTo>
                  <a:close/>
                </a:path>
                <a:path w="473709" h="472440">
                  <a:moveTo>
                    <a:pt x="174129" y="0"/>
                  </a:moveTo>
                  <a:lnTo>
                    <a:pt x="173469" y="6350"/>
                  </a:lnTo>
                  <a:lnTo>
                    <a:pt x="171513" y="6350"/>
                  </a:lnTo>
                  <a:lnTo>
                    <a:pt x="168884" y="13970"/>
                  </a:lnTo>
                  <a:lnTo>
                    <a:pt x="167576" y="15240"/>
                  </a:lnTo>
                  <a:lnTo>
                    <a:pt x="163004" y="15240"/>
                  </a:lnTo>
                  <a:lnTo>
                    <a:pt x="158419" y="19050"/>
                  </a:lnTo>
                  <a:lnTo>
                    <a:pt x="156451" y="21590"/>
                  </a:lnTo>
                  <a:lnTo>
                    <a:pt x="155803" y="25400"/>
                  </a:lnTo>
                  <a:lnTo>
                    <a:pt x="150558" y="26670"/>
                  </a:lnTo>
                  <a:lnTo>
                    <a:pt x="145973" y="27940"/>
                  </a:lnTo>
                  <a:lnTo>
                    <a:pt x="132232" y="27940"/>
                  </a:lnTo>
                  <a:lnTo>
                    <a:pt x="128308" y="29210"/>
                  </a:lnTo>
                  <a:lnTo>
                    <a:pt x="119799" y="33020"/>
                  </a:lnTo>
                  <a:lnTo>
                    <a:pt x="112598" y="34290"/>
                  </a:lnTo>
                  <a:lnTo>
                    <a:pt x="107353" y="34290"/>
                  </a:lnTo>
                  <a:lnTo>
                    <a:pt x="100812" y="39370"/>
                  </a:lnTo>
                  <a:lnTo>
                    <a:pt x="95567" y="44450"/>
                  </a:lnTo>
                  <a:lnTo>
                    <a:pt x="92951" y="45720"/>
                  </a:lnTo>
                  <a:lnTo>
                    <a:pt x="79209" y="45720"/>
                  </a:lnTo>
                  <a:lnTo>
                    <a:pt x="77901" y="48260"/>
                  </a:lnTo>
                  <a:lnTo>
                    <a:pt x="74625" y="52070"/>
                  </a:lnTo>
                  <a:lnTo>
                    <a:pt x="76593" y="55880"/>
                  </a:lnTo>
                  <a:lnTo>
                    <a:pt x="271259" y="55880"/>
                  </a:lnTo>
                  <a:lnTo>
                    <a:pt x="270167" y="52070"/>
                  </a:lnTo>
                  <a:lnTo>
                    <a:pt x="268592" y="52070"/>
                  </a:lnTo>
                  <a:lnTo>
                    <a:pt x="273507" y="49530"/>
                  </a:lnTo>
                  <a:lnTo>
                    <a:pt x="272550" y="46990"/>
                  </a:lnTo>
                  <a:lnTo>
                    <a:pt x="256768" y="46990"/>
                  </a:lnTo>
                  <a:lnTo>
                    <a:pt x="248627" y="45720"/>
                  </a:lnTo>
                  <a:lnTo>
                    <a:pt x="244741" y="43180"/>
                  </a:lnTo>
                  <a:lnTo>
                    <a:pt x="238645" y="40640"/>
                  </a:lnTo>
                  <a:lnTo>
                    <a:pt x="236270" y="38100"/>
                  </a:lnTo>
                  <a:lnTo>
                    <a:pt x="229666" y="38100"/>
                  </a:lnTo>
                  <a:lnTo>
                    <a:pt x="228942" y="34290"/>
                  </a:lnTo>
                  <a:lnTo>
                    <a:pt x="228295" y="33020"/>
                  </a:lnTo>
                  <a:lnTo>
                    <a:pt x="231571" y="30480"/>
                  </a:lnTo>
                  <a:lnTo>
                    <a:pt x="223393" y="30480"/>
                  </a:lnTo>
                  <a:lnTo>
                    <a:pt x="224497" y="26670"/>
                  </a:lnTo>
                  <a:lnTo>
                    <a:pt x="217982" y="20320"/>
                  </a:lnTo>
                  <a:lnTo>
                    <a:pt x="204609" y="17780"/>
                  </a:lnTo>
                  <a:lnTo>
                    <a:pt x="199104" y="15240"/>
                  </a:lnTo>
                  <a:lnTo>
                    <a:pt x="167576" y="15240"/>
                  </a:lnTo>
                  <a:lnTo>
                    <a:pt x="164960" y="13970"/>
                  </a:lnTo>
                  <a:lnTo>
                    <a:pt x="196351" y="13970"/>
                  </a:lnTo>
                  <a:lnTo>
                    <a:pt x="193598" y="12700"/>
                  </a:lnTo>
                  <a:lnTo>
                    <a:pt x="189179" y="7620"/>
                  </a:lnTo>
                  <a:lnTo>
                    <a:pt x="174129" y="0"/>
                  </a:lnTo>
                  <a:close/>
                </a:path>
                <a:path w="473709" h="472440">
                  <a:moveTo>
                    <a:pt x="269011" y="43180"/>
                  </a:moveTo>
                  <a:lnTo>
                    <a:pt x="264299" y="44450"/>
                  </a:lnTo>
                  <a:lnTo>
                    <a:pt x="256768" y="46990"/>
                  </a:lnTo>
                  <a:lnTo>
                    <a:pt x="272550" y="46990"/>
                  </a:lnTo>
                  <a:lnTo>
                    <a:pt x="272072" y="45720"/>
                  </a:lnTo>
                  <a:lnTo>
                    <a:pt x="269011" y="43180"/>
                  </a:lnTo>
                  <a:close/>
                </a:path>
                <a:path w="473709" h="472440">
                  <a:moveTo>
                    <a:pt x="233933" y="36931"/>
                  </a:moveTo>
                  <a:lnTo>
                    <a:pt x="229666" y="38100"/>
                  </a:lnTo>
                  <a:lnTo>
                    <a:pt x="236270" y="38100"/>
                  </a:lnTo>
                  <a:lnTo>
                    <a:pt x="233933" y="36931"/>
                  </a:lnTo>
                  <a:close/>
                </a:path>
                <a:path w="473709" h="472440">
                  <a:moveTo>
                    <a:pt x="234302" y="36830"/>
                  </a:moveTo>
                  <a:lnTo>
                    <a:pt x="233730" y="36830"/>
                  </a:lnTo>
                  <a:lnTo>
                    <a:pt x="233933" y="36931"/>
                  </a:lnTo>
                  <a:lnTo>
                    <a:pt x="234302" y="36830"/>
                  </a:lnTo>
                  <a:close/>
                </a:path>
              </a:pathLst>
            </a:custGeom>
            <a:solidFill>
              <a:srgbClr val="767070"/>
            </a:solidFill>
          </p:spPr>
          <p:txBody>
            <a:bodyPr wrap="square" lIns="0" tIns="0" rIns="0" bIns="0" rtlCol="0"/>
            <a:lstStyle/>
            <a:p>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 xmlns:a16="http://schemas.microsoft.com/office/drawing/2014/main" id="{A61CE081-AC87-A046-9C96-DE214FF12F3B}"/>
              </a:ext>
            </a:extLst>
          </p:cNvPr>
          <p:cNvSpPr/>
          <p:nvPr/>
        </p:nvSpPr>
        <p:spPr>
          <a:xfrm>
            <a:off x="2085473" y="1610508"/>
            <a:ext cx="12985477" cy="390183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just">
              <a:lnSpc>
                <a:spcPct val="150000"/>
              </a:lnSpc>
            </a:pPr>
            <a:r>
              <a:rPr lang="es-ES" sz="2400" b="1" dirty="0">
                <a:solidFill>
                  <a:schemeClr val="tx1"/>
                </a:solidFill>
                <a:latin typeface="Arial" panose="020B0604020202020204" pitchFamily="34" charset="0"/>
                <a:ea typeface="Calibri" panose="020F0502020204030204" pitchFamily="34" charset="0"/>
              </a:rPr>
              <a:t>La creación de una comisión especializada para la gestión presupuestaria de la defensa,  </a:t>
            </a:r>
            <a:r>
              <a:rPr lang="es-ES" sz="2400" b="1" dirty="0">
                <a:solidFill>
                  <a:schemeClr val="tx1"/>
                </a:solidFill>
                <a:latin typeface="Arial" panose="020B0604020202020204" pitchFamily="34" charset="0"/>
              </a:rPr>
              <a:t>que gestione recursos en función de mejorar la economía de la defensa e implemente políticas de autonomía y autogestión regulada por el estado, mediante la incursión en la industria de la defensa, ante las limitaciones presupuestaria en épocas de crisis económica. El sustento doctrinario, legal y normativo que pude dar la misma sería fundamental para fortalecer la institución y aliviar la carga del presupuesto para la defensa por parte del estado</a:t>
            </a:r>
            <a:r>
              <a:rPr lang="es-ES" sz="2400" dirty="0">
                <a:solidFill>
                  <a:schemeClr val="tx1"/>
                </a:solidFill>
                <a:latin typeface="Arial" panose="020B0604020202020204" pitchFamily="34" charset="0"/>
              </a:rPr>
              <a:t>.</a:t>
            </a:r>
            <a:endParaRPr lang="es-EC" sz="2400" dirty="0">
              <a:solidFill>
                <a:schemeClr val="tx1"/>
              </a:solidFill>
              <a:latin typeface="Arial" panose="020B0604020202020204" pitchFamily="34" charset="0"/>
            </a:endParaRPr>
          </a:p>
        </p:txBody>
      </p:sp>
      <p:sp>
        <p:nvSpPr>
          <p:cNvPr id="6" name="Rectángulo 5">
            <a:extLst>
              <a:ext uri="{FF2B5EF4-FFF2-40B4-BE49-F238E27FC236}">
                <a16:creationId xmlns="" xmlns:a16="http://schemas.microsoft.com/office/drawing/2014/main" id="{1CE336B7-ED82-674E-82F4-3B62CE53E730}"/>
              </a:ext>
            </a:extLst>
          </p:cNvPr>
          <p:cNvSpPr/>
          <p:nvPr/>
        </p:nvSpPr>
        <p:spPr>
          <a:xfrm>
            <a:off x="2847473" y="5859341"/>
            <a:ext cx="10969403" cy="279384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just">
              <a:lnSpc>
                <a:spcPct val="150000"/>
              </a:lnSpc>
            </a:pPr>
            <a:r>
              <a:rPr lang="es-ES" sz="2400" b="1" dirty="0">
                <a:solidFill>
                  <a:schemeClr val="tx1"/>
                </a:solidFill>
                <a:latin typeface="Arial" panose="020B0604020202020204" pitchFamily="34" charset="0"/>
              </a:rPr>
              <a:t>Es necesario fomentar una cultura organizacional basada en la innovación y el conocimiento y comprometimiento de los objetivos institucionales para que los cambios necesarios para la transformación de capacidades y los reajustes presupuestarios pueden ser concebidos en función de los interese</a:t>
            </a:r>
            <a:r>
              <a:rPr lang="es-EC" sz="2400" b="1" dirty="0">
                <a:solidFill>
                  <a:schemeClr val="tx1"/>
                </a:solidFill>
                <a:latin typeface="Arial" panose="020B0604020202020204" pitchFamily="34" charset="0"/>
              </a:rPr>
              <a:t>s</a:t>
            </a:r>
            <a:endParaRPr lang="es-ES_tradnl" sz="2400" b="1" dirty="0">
              <a:solidFill>
                <a:schemeClr val="tx1"/>
              </a:solidFill>
              <a:latin typeface="Arial" panose="020B0604020202020204" pitchFamily="34" charset="0"/>
            </a:endParaRPr>
          </a:p>
        </p:txBody>
      </p:sp>
      <p:sp>
        <p:nvSpPr>
          <p:cNvPr id="7" name="CuadroTexto 6">
            <a:extLst>
              <a:ext uri="{FF2B5EF4-FFF2-40B4-BE49-F238E27FC236}">
                <a16:creationId xmlns="" xmlns:a16="http://schemas.microsoft.com/office/drawing/2014/main" id="{9705CB45-1BA4-BE4E-890E-3A8A5C11E5AA}"/>
              </a:ext>
            </a:extLst>
          </p:cNvPr>
          <p:cNvSpPr txBox="1"/>
          <p:nvPr/>
        </p:nvSpPr>
        <p:spPr>
          <a:xfrm>
            <a:off x="5831321" y="379919"/>
            <a:ext cx="6016391" cy="76944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defPPr>
              <a:defRPr lang="es-EC"/>
            </a:defPPr>
            <a:lvl1pPr algn="ctr">
              <a:defRPr sz="4400" kern="0">
                <a:solidFill>
                  <a:prstClr val="black"/>
                </a:solidFill>
                <a:latin typeface="Arial" panose="020B0604020202020204" pitchFamily="34" charset="0"/>
                <a:cs typeface="Arial" panose="020B0604020202020204" pitchFamily="34" charset="0"/>
              </a:defRPr>
            </a:lvl1pPr>
          </a:lstStyle>
          <a:p>
            <a:r>
              <a:rPr lang="es-ES_tradnl" dirty="0"/>
              <a:t>RECOMENDACIONES</a:t>
            </a:r>
          </a:p>
        </p:txBody>
      </p:sp>
      <p:sp>
        <p:nvSpPr>
          <p:cNvPr id="14" name="object 3">
            <a:extLst>
              <a:ext uri="{FF2B5EF4-FFF2-40B4-BE49-F238E27FC236}">
                <a16:creationId xmlns="" xmlns:a16="http://schemas.microsoft.com/office/drawing/2014/main" id="{F03CCC19-86BC-5A47-9FCF-ED5D08CD6D30}"/>
              </a:ext>
            </a:extLst>
          </p:cNvPr>
          <p:cNvSpPr/>
          <p:nvPr/>
        </p:nvSpPr>
        <p:spPr>
          <a:xfrm flipH="1">
            <a:off x="12898435" y="5388610"/>
            <a:ext cx="5387978" cy="4867185"/>
          </a:xfrm>
          <a:prstGeom prst="rect">
            <a:avLst/>
          </a:prstGeom>
          <a:blipFill>
            <a:blip r:embed="rId2" cstate="print"/>
            <a:stretch>
              <a:fillRect/>
            </a:stretch>
          </a:blipFill>
        </p:spPr>
        <p:txBody>
          <a:bodyPr wrap="square" lIns="0" tIns="0" rIns="0" bIns="0" rtlCol="0"/>
          <a:lstStyle/>
          <a:p>
            <a:endParaRPr/>
          </a:p>
        </p:txBody>
      </p:sp>
      <p:grpSp>
        <p:nvGrpSpPr>
          <p:cNvPr id="20" name="Grupo 19">
            <a:extLst>
              <a:ext uri="{FF2B5EF4-FFF2-40B4-BE49-F238E27FC236}">
                <a16:creationId xmlns="" xmlns:a16="http://schemas.microsoft.com/office/drawing/2014/main" id="{A494644C-6B2F-9241-9DF3-0A37BEB8DC9F}"/>
              </a:ext>
            </a:extLst>
          </p:cNvPr>
          <p:cNvGrpSpPr/>
          <p:nvPr/>
        </p:nvGrpSpPr>
        <p:grpSpPr>
          <a:xfrm>
            <a:off x="15587730" y="2383545"/>
            <a:ext cx="2181902" cy="2232028"/>
            <a:chOff x="3465094" y="2358388"/>
            <a:chExt cx="6191780" cy="6227072"/>
          </a:xfrm>
        </p:grpSpPr>
        <p:sp>
          <p:nvSpPr>
            <p:cNvPr id="21" name="object 4">
              <a:extLst>
                <a:ext uri="{FF2B5EF4-FFF2-40B4-BE49-F238E27FC236}">
                  <a16:creationId xmlns="" xmlns:a16="http://schemas.microsoft.com/office/drawing/2014/main" id="{0090646E-0CFA-2F43-86E5-6E1118014E90}"/>
                </a:ext>
              </a:extLst>
            </p:cNvPr>
            <p:cNvSpPr/>
            <p:nvPr/>
          </p:nvSpPr>
          <p:spPr>
            <a:xfrm>
              <a:off x="3465094" y="2358388"/>
              <a:ext cx="6191779" cy="6227072"/>
            </a:xfrm>
            <a:prstGeom prst="rect">
              <a:avLst/>
            </a:prstGeom>
            <a:blipFill>
              <a:blip r:embed="rId3" cstate="print"/>
              <a:stretch>
                <a:fillRect/>
              </a:stretch>
            </a:blipFill>
          </p:spPr>
          <p:txBody>
            <a:bodyPr wrap="square" lIns="0" tIns="0" rIns="0" bIns="0" rtlCol="0"/>
            <a:lstStyle/>
            <a:p>
              <a:endParaRPr dirty="0"/>
            </a:p>
          </p:txBody>
        </p:sp>
        <p:sp>
          <p:nvSpPr>
            <p:cNvPr id="22" name="Anillo 21">
              <a:extLst>
                <a:ext uri="{FF2B5EF4-FFF2-40B4-BE49-F238E27FC236}">
                  <a16:creationId xmlns="" xmlns:a16="http://schemas.microsoft.com/office/drawing/2014/main" id="{191C2FAF-E2F6-CB47-8841-032806789895}"/>
                </a:ext>
              </a:extLst>
            </p:cNvPr>
            <p:cNvSpPr/>
            <p:nvPr/>
          </p:nvSpPr>
          <p:spPr>
            <a:xfrm>
              <a:off x="3465094" y="2358388"/>
              <a:ext cx="6191780" cy="6227072"/>
            </a:xfrm>
            <a:prstGeom prst="donut">
              <a:avLst>
                <a:gd name="adj" fmla="val 482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Tree>
    <p:extLst>
      <p:ext uri="{BB962C8B-B14F-4D97-AF65-F5344CB8AC3E}">
        <p14:creationId xmlns:p14="http://schemas.microsoft.com/office/powerpoint/2010/main" val="2628733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TextShape 2"/>
          <p:cNvSpPr txBox="1"/>
          <p:nvPr/>
        </p:nvSpPr>
        <p:spPr>
          <a:xfrm>
            <a:off x="-133904" y="690546"/>
            <a:ext cx="12587760" cy="932040"/>
          </a:xfrm>
          <a:prstGeom prst="rect">
            <a:avLst/>
          </a:prstGeom>
          <a:noFill/>
          <a:ln>
            <a:noFill/>
          </a:ln>
        </p:spPr>
        <p:txBody>
          <a:bodyPr lIns="90000" tIns="45000" rIns="90000" bIns="45000" anchor="ctr">
            <a:noAutofit/>
          </a:bodyPr>
          <a:lstStyle/>
          <a:p>
            <a:pPr algn="ctr">
              <a:lnSpc>
                <a:spcPct val="90000"/>
              </a:lnSpc>
            </a:pPr>
            <a:r>
              <a:rPr lang="es-EC" sz="7200" b="1" spc="-1" dirty="0">
                <a:solidFill>
                  <a:srgbClr val="FFFFFF"/>
                </a:solidFill>
                <a:latin typeface="Army"/>
              </a:rPr>
              <a:t>GRACIAS</a:t>
            </a:r>
            <a:r>
              <a:rPr lang="es-EC" sz="3600" b="1" spc="-1" dirty="0">
                <a:solidFill>
                  <a:srgbClr val="FFFFFF"/>
                </a:solidFill>
                <a:latin typeface="Army"/>
              </a:rPr>
              <a:t> </a:t>
            </a:r>
            <a:endParaRPr lang="en-US" sz="3600" b="0" strike="noStrike" spc="-1" dirty="0">
              <a:solidFill>
                <a:srgbClr val="000000"/>
              </a:solidFill>
              <a:latin typeface="Calibri"/>
            </a:endParaRPr>
          </a:p>
        </p:txBody>
      </p:sp>
      <p:pic>
        <p:nvPicPr>
          <p:cNvPr id="6" name="Imagen 5">
            <a:extLst>
              <a:ext uri="{FF2B5EF4-FFF2-40B4-BE49-F238E27FC236}">
                <a16:creationId xmlns="" xmlns:a16="http://schemas.microsoft.com/office/drawing/2014/main" id="{ABD70BC7-B838-C04F-BEC2-3A5D7F09B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3856" y="3171825"/>
            <a:ext cx="5410200" cy="6858000"/>
          </a:xfrm>
          <a:prstGeom prst="rect">
            <a:avLst/>
          </a:prstGeom>
        </p:spPr>
      </p:pic>
      <p:pic>
        <p:nvPicPr>
          <p:cNvPr id="7" name="Imagen 6" descr="165-1658031_letras-de-gracias-por-su-atencion-hd-png.png.jpeg">
            <a:extLst>
              <a:ext uri="{FF2B5EF4-FFF2-40B4-BE49-F238E27FC236}">
                <a16:creationId xmlns="" xmlns:a16="http://schemas.microsoft.com/office/drawing/2014/main" id="{FED8CEE0-6D26-1640-A251-A5416487EC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38575" y="4741926"/>
            <a:ext cx="7930348" cy="24074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extShape 1"/>
          <p:cNvSpPr txBox="1"/>
          <p:nvPr/>
        </p:nvSpPr>
        <p:spPr>
          <a:xfrm>
            <a:off x="2200274" y="2898202"/>
            <a:ext cx="14673571" cy="4490595"/>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algn="ctr">
              <a:lnSpc>
                <a:spcPct val="90000"/>
              </a:lnSpc>
              <a:spcBef>
                <a:spcPts val="1001"/>
              </a:spcBef>
              <a:tabLst>
                <a:tab pos="0" algn="l"/>
              </a:tabLst>
              <a:defRPr sz="8800" b="1" spc="-1">
                <a:solidFill>
                  <a:srgbClr val="C00000"/>
                </a:solidFill>
                <a:latin typeface="Arm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dirty="0"/>
              <a:t>CAPITULO I</a:t>
            </a:r>
          </a:p>
          <a:p>
            <a:r>
              <a:rPr lang="es-EC" dirty="0"/>
              <a:t>EL PROBLEMA A INVESTIGAR</a:t>
            </a:r>
            <a:endParaRPr lang="en-US" dirty="0"/>
          </a:p>
        </p:txBody>
      </p:sp>
    </p:spTree>
    <p:extLst>
      <p:ext uri="{BB962C8B-B14F-4D97-AF65-F5344CB8AC3E}">
        <p14:creationId xmlns:p14="http://schemas.microsoft.com/office/powerpoint/2010/main" val="927957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DA4EA30A-5D27-1A41-83CA-4F523A064C06}"/>
              </a:ext>
            </a:extLst>
          </p:cNvPr>
          <p:cNvSpPr/>
          <p:nvPr/>
        </p:nvSpPr>
        <p:spPr>
          <a:xfrm>
            <a:off x="6176682" y="2423939"/>
            <a:ext cx="7342095" cy="1938992"/>
          </a:xfrm>
          <a:prstGeom prst="rect">
            <a:avLst/>
          </a:prstGeom>
          <a:solidFill>
            <a:schemeClr val="accent6">
              <a:lumMod val="40000"/>
              <a:lumOff val="60000"/>
            </a:schemeClr>
          </a:solidFill>
        </p:spPr>
        <p:style>
          <a:lnRef idx="1">
            <a:schemeClr val="dk1"/>
          </a:lnRef>
          <a:fillRef idx="3">
            <a:schemeClr val="dk1"/>
          </a:fillRef>
          <a:effectRef idx="2">
            <a:schemeClr val="dk1"/>
          </a:effectRef>
          <a:fontRef idx="minor">
            <a:schemeClr val="lt1"/>
          </a:fontRef>
        </p:style>
        <p:txBody>
          <a:bodyPr anchor="ctr">
            <a:normAutofit/>
          </a:bodyPr>
          <a:lstStyle/>
          <a:p>
            <a:pPr algn="just"/>
            <a:r>
              <a:rPr lang="es-ES" sz="2400" dirty="0">
                <a:solidFill>
                  <a:schemeClr val="tx1"/>
                </a:solidFill>
                <a:latin typeface="Arial" panose="020B0604020202020204" pitchFamily="34" charset="0"/>
                <a:cs typeface="Arial" panose="020B0604020202020204" pitchFamily="34" charset="0"/>
              </a:rPr>
              <a:t>¿Cuáles son las fuentes que generan el posible incremento o reducción presupuestaria de la partida  personal grupo 51 con relación al presupuesto general del ejercito de los años, 2019,2020?</a:t>
            </a:r>
          </a:p>
        </p:txBody>
      </p:sp>
      <p:pic>
        <p:nvPicPr>
          <p:cNvPr id="3" name="Imagen 2" descr="ffaa.jpg">
            <a:extLst>
              <a:ext uri="{FF2B5EF4-FFF2-40B4-BE49-F238E27FC236}">
                <a16:creationId xmlns="" xmlns:a16="http://schemas.microsoft.com/office/drawing/2014/main" id="{B59F64DD-BC37-AF43-A3C7-52BCAF62E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3850" y="5375580"/>
            <a:ext cx="4174976" cy="2487481"/>
          </a:xfrm>
          <a:prstGeom prst="ellipse">
            <a:avLst/>
          </a:prstGeom>
          <a:ln>
            <a:noFill/>
          </a:ln>
          <a:effectLst>
            <a:softEdge rad="112500"/>
          </a:effectLst>
        </p:spPr>
      </p:pic>
      <p:pic>
        <p:nvPicPr>
          <p:cNvPr id="4" name="Imagen 3" descr="Spyder_SistemaDefensaAntiaerea_RafaelAdvancedDefenseSystems_cropped_1-300x143.jpg">
            <a:extLst>
              <a:ext uri="{FF2B5EF4-FFF2-40B4-BE49-F238E27FC236}">
                <a16:creationId xmlns="" xmlns:a16="http://schemas.microsoft.com/office/drawing/2014/main" id="{4405F086-007F-5940-9FFC-0991A12F2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5287" y="6018237"/>
            <a:ext cx="3810000" cy="238320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Imagen 4" descr="669d90b6564765fca379449672a6d163.jpg">
            <a:extLst>
              <a:ext uri="{FF2B5EF4-FFF2-40B4-BE49-F238E27FC236}">
                <a16:creationId xmlns="" xmlns:a16="http://schemas.microsoft.com/office/drawing/2014/main" id="{F16D13CE-EDF0-5D4E-9F12-71E1390C9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181" y="5919210"/>
            <a:ext cx="3716093" cy="24822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ángulo 5">
            <a:extLst>
              <a:ext uri="{FF2B5EF4-FFF2-40B4-BE49-F238E27FC236}">
                <a16:creationId xmlns="" xmlns:a16="http://schemas.microsoft.com/office/drawing/2014/main" id="{480BD38C-34D6-4D43-A36A-9DB9DEB1D56D}"/>
              </a:ext>
            </a:extLst>
          </p:cNvPr>
          <p:cNvSpPr/>
          <p:nvPr/>
        </p:nvSpPr>
        <p:spPr>
          <a:xfrm>
            <a:off x="8245996" y="8573286"/>
            <a:ext cx="3456384" cy="70326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2000" b="1" kern="0" dirty="0">
                <a:solidFill>
                  <a:prstClr val="black"/>
                </a:solidFill>
                <a:latin typeface="Arial" panose="020B0604020202020204" pitchFamily="34" charset="0"/>
                <a:cs typeface="Arial" panose="020B0604020202020204" pitchFamily="34" charset="0"/>
              </a:rPr>
              <a:t>SUELDO DEL MILITAR</a:t>
            </a:r>
            <a:endParaRPr kumimoji="0" lang="es-E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449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81C0904B-9257-EA40-9678-66E08E3883E1}"/>
              </a:ext>
            </a:extLst>
          </p:cNvPr>
          <p:cNvSpPr/>
          <p:nvPr/>
        </p:nvSpPr>
        <p:spPr>
          <a:xfrm>
            <a:off x="2595282" y="5885295"/>
            <a:ext cx="11062009" cy="3481107"/>
          </a:xfrm>
          <a:prstGeom prst="rect">
            <a:avLst/>
          </a:prstGeom>
          <a:solidFill>
            <a:schemeClr val="accent6">
              <a:lumMod val="40000"/>
              <a:lumOff val="60000"/>
            </a:schemeClr>
          </a:solidFill>
        </p:spPr>
        <p:style>
          <a:lnRef idx="1">
            <a:schemeClr val="dk1"/>
          </a:lnRef>
          <a:fillRef idx="3">
            <a:schemeClr val="dk1"/>
          </a:fillRef>
          <a:effectRef idx="2">
            <a:schemeClr val="dk1"/>
          </a:effectRef>
          <a:fontRef idx="minor">
            <a:schemeClr val="lt1"/>
          </a:fontRef>
        </p:style>
        <p:txBody>
          <a:bodyPr anchor="ctr">
            <a:normAutofit/>
          </a:bodyPr>
          <a:lstStyle/>
          <a:p>
            <a:pPr algn="just"/>
            <a:endParaRPr lang="es-ES" sz="2400" b="1" dirty="0">
              <a:solidFill>
                <a:schemeClr val="accent6">
                  <a:lumMod val="50000"/>
                </a:schemeClr>
              </a:solidFill>
              <a:latin typeface="Arial" panose="020B0604020202020204" pitchFamily="34" charset="0"/>
              <a:cs typeface="Arial" panose="020B0604020202020204" pitchFamily="34" charset="0"/>
            </a:endParaRPr>
          </a:p>
          <a:p>
            <a:pPr algn="just"/>
            <a:r>
              <a:rPr lang="es-ES" sz="2400" b="1" dirty="0">
                <a:solidFill>
                  <a:schemeClr val="accent6">
                    <a:lumMod val="50000"/>
                  </a:schemeClr>
                </a:solidFill>
                <a:latin typeface="Arial" panose="020B0604020202020204" pitchFamily="34" charset="0"/>
                <a:cs typeface="Arial" panose="020B0604020202020204" pitchFamily="34" charset="0"/>
              </a:rPr>
              <a:t>¿Ayuda a resolver algún problema práctico?</a:t>
            </a:r>
          </a:p>
          <a:p>
            <a:pPr algn="just"/>
            <a:r>
              <a:rPr lang="es-ES" sz="2400" dirty="0">
                <a:solidFill>
                  <a:schemeClr val="accent6">
                    <a:lumMod val="50000"/>
                  </a:schemeClr>
                </a:solidFill>
                <a:latin typeface="Arial" panose="020B0604020202020204" pitchFamily="34" charset="0"/>
                <a:cs typeface="Arial" panose="020B0604020202020204" pitchFamily="34" charset="0"/>
              </a:rPr>
              <a:t>	El presupuesto general del estado para el año 2020 fue prorrogado al del año 2019 y se prevé que por la pandemia que a nivel mundial a generado perdidas económicas tanto en el sector privado como en el público, se reduzca para el año 2021, por lo que, para enmarcarnos en las políticas del estado es importante analizar y recomendar en base a estudios de las diferentes partidas presupuestarias que son de carácter fiscal.</a:t>
            </a:r>
          </a:p>
        </p:txBody>
      </p:sp>
      <p:sp>
        <p:nvSpPr>
          <p:cNvPr id="3" name="Rectángulo 2">
            <a:extLst>
              <a:ext uri="{FF2B5EF4-FFF2-40B4-BE49-F238E27FC236}">
                <a16:creationId xmlns="" xmlns:a16="http://schemas.microsoft.com/office/drawing/2014/main" id="{888CF9D1-8651-174C-9DDF-EA6B6F35534C}"/>
              </a:ext>
            </a:extLst>
          </p:cNvPr>
          <p:cNvSpPr/>
          <p:nvPr/>
        </p:nvSpPr>
        <p:spPr>
          <a:xfrm>
            <a:off x="2595282" y="3607433"/>
            <a:ext cx="7342095" cy="1938992"/>
          </a:xfrm>
          <a:prstGeom prst="rect">
            <a:avLst/>
          </a:prstGeom>
          <a:solidFill>
            <a:schemeClr val="accent6">
              <a:lumMod val="40000"/>
              <a:lumOff val="60000"/>
            </a:schemeClr>
          </a:solidFill>
        </p:spPr>
        <p:style>
          <a:lnRef idx="1">
            <a:schemeClr val="dk1"/>
          </a:lnRef>
          <a:fillRef idx="3">
            <a:schemeClr val="dk1"/>
          </a:fillRef>
          <a:effectRef idx="2">
            <a:schemeClr val="dk1"/>
          </a:effectRef>
          <a:fontRef idx="minor">
            <a:schemeClr val="lt1"/>
          </a:fontRef>
        </p:style>
        <p:txBody>
          <a:bodyPr anchor="ctr">
            <a:normAutofit/>
          </a:bodyPr>
          <a:lstStyle/>
          <a:p>
            <a:pPr algn="just"/>
            <a:r>
              <a:rPr lang="es-ES" sz="2400" b="1" dirty="0">
                <a:solidFill>
                  <a:schemeClr val="accent6">
                    <a:lumMod val="50000"/>
                  </a:schemeClr>
                </a:solidFill>
                <a:latin typeface="Arial" panose="020B0604020202020204" pitchFamily="34" charset="0"/>
                <a:cs typeface="Arial" panose="020B0604020202020204" pitchFamily="34" charset="0"/>
              </a:rPr>
              <a:t>¿Qué tan conveniente es la investigación?</a:t>
            </a:r>
          </a:p>
          <a:p>
            <a:pPr algn="just"/>
            <a:r>
              <a:rPr lang="es-ES" sz="2400" dirty="0">
                <a:ln>
                  <a:solidFill>
                    <a:schemeClr val="bg1">
                      <a:lumMod val="75000"/>
                      <a:lumOff val="25000"/>
                      <a:alpha val="10000"/>
                    </a:schemeClr>
                  </a:solidFill>
                </a:ln>
                <a:solidFill>
                  <a:schemeClr val="tx1"/>
                </a:solidFill>
                <a:latin typeface="Arial" panose="020B0604020202020204" pitchFamily="34" charset="0"/>
                <a:cs typeface="Arial" panose="020B0604020202020204" pitchFamily="34" charset="0"/>
              </a:rPr>
              <a:t>	Es conveniente ya que permitirá identificar  las causas que generan el incremento o reducción del presupuesto correspondiente al grupo 51 (gastos de personal)</a:t>
            </a:r>
          </a:p>
        </p:txBody>
      </p:sp>
      <p:sp>
        <p:nvSpPr>
          <p:cNvPr id="4" name="Rectángulo 3">
            <a:extLst>
              <a:ext uri="{FF2B5EF4-FFF2-40B4-BE49-F238E27FC236}">
                <a16:creationId xmlns="" xmlns:a16="http://schemas.microsoft.com/office/drawing/2014/main" id="{587B64EE-2B06-2541-9BFF-920F17817C04}"/>
              </a:ext>
            </a:extLst>
          </p:cNvPr>
          <p:cNvSpPr/>
          <p:nvPr/>
        </p:nvSpPr>
        <p:spPr>
          <a:xfrm>
            <a:off x="3186725" y="1125816"/>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PLANTEAMIENTO DEL PROBLEMA</a:t>
            </a:r>
          </a:p>
        </p:txBody>
      </p:sp>
      <p:sp>
        <p:nvSpPr>
          <p:cNvPr id="5" name="object 3">
            <a:extLst>
              <a:ext uri="{FF2B5EF4-FFF2-40B4-BE49-F238E27FC236}">
                <a16:creationId xmlns="" xmlns:a16="http://schemas.microsoft.com/office/drawing/2014/main" id="{60E9A5A4-972B-6046-955F-0B6B12716EB5}"/>
              </a:ext>
            </a:extLst>
          </p:cNvPr>
          <p:cNvSpPr/>
          <p:nvPr/>
        </p:nvSpPr>
        <p:spPr>
          <a:xfrm flipH="1">
            <a:off x="11347722" y="3314700"/>
            <a:ext cx="6938691" cy="683514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3651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extShape 1"/>
          <p:cNvSpPr txBox="1"/>
          <p:nvPr/>
        </p:nvSpPr>
        <p:spPr>
          <a:xfrm>
            <a:off x="2200274" y="2898202"/>
            <a:ext cx="14673571" cy="4490595"/>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algn="ctr">
              <a:lnSpc>
                <a:spcPct val="90000"/>
              </a:lnSpc>
              <a:spcBef>
                <a:spcPts val="1001"/>
              </a:spcBef>
              <a:tabLst>
                <a:tab pos="0" algn="l"/>
              </a:tabLst>
              <a:defRPr sz="8800" b="1" spc="-1">
                <a:solidFill>
                  <a:srgbClr val="C00000"/>
                </a:solidFill>
                <a:latin typeface="Arm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dirty="0"/>
              <a:t>CAPITULO II</a:t>
            </a:r>
          </a:p>
          <a:p>
            <a:r>
              <a:rPr lang="es-EC" dirty="0"/>
              <a:t>MARCO TEÓRICO</a:t>
            </a:r>
            <a:endParaRPr lang="en-US" dirty="0"/>
          </a:p>
        </p:txBody>
      </p:sp>
    </p:spTree>
    <p:extLst>
      <p:ext uri="{BB962C8B-B14F-4D97-AF65-F5344CB8AC3E}">
        <p14:creationId xmlns:p14="http://schemas.microsoft.com/office/powerpoint/2010/main" val="195041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7">
            <a:extLst>
              <a:ext uri="{FF2B5EF4-FFF2-40B4-BE49-F238E27FC236}">
                <a16:creationId xmlns="" xmlns:a16="http://schemas.microsoft.com/office/drawing/2014/main" id="{E0D8FBC7-F784-5D42-86C6-EC1C784F0679}"/>
              </a:ext>
            </a:extLst>
          </p:cNvPr>
          <p:cNvSpPr txBox="1">
            <a:spLocks/>
          </p:cNvSpPr>
          <p:nvPr/>
        </p:nvSpPr>
        <p:spPr>
          <a:xfrm>
            <a:off x="5126083" y="1054829"/>
            <a:ext cx="10132967" cy="2824291"/>
          </a:xfrm>
          <a:prstGeom prst="rect">
            <a:avLst/>
          </a:prstGeom>
          <a:solidFill>
            <a:schemeClr val="bg1">
              <a:lumMod val="85000"/>
            </a:schemeClr>
          </a:solidFill>
        </p:spPr>
        <p:style>
          <a:lnRef idx="1">
            <a:schemeClr val="dk1"/>
          </a:lnRef>
          <a:fillRef idx="3">
            <a:schemeClr val="dk1"/>
          </a:fillRef>
          <a:effectRef idx="2">
            <a:schemeClr val="dk1"/>
          </a:effectRef>
          <a:fontRef idx="minor">
            <a:schemeClr val="lt1"/>
          </a:fontRef>
        </p:style>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9pPr>
          </a:lstStyle>
          <a:p>
            <a:pPr marL="285750" indent="-285750">
              <a:buFont typeface="Arial" panose="020B0604020202020204" pitchFamily="34" charset="0"/>
              <a:buChar char="•"/>
            </a:pPr>
            <a:r>
              <a:rPr lang="es-ES" sz="2400" b="1" dirty="0">
                <a:solidFill>
                  <a:schemeClr val="accent4">
                    <a:lumMod val="75000"/>
                  </a:schemeClr>
                </a:solidFill>
                <a:effectLst/>
                <a:latin typeface="Arial" panose="020B0604020202020204" pitchFamily="34" charset="0"/>
                <a:cs typeface="Arial" panose="020B0604020202020204" pitchFamily="34" charset="0"/>
              </a:rPr>
              <a:t>RESOLUCIÓN (MRL-2012) </a:t>
            </a:r>
            <a:r>
              <a:rPr lang="es-ES" sz="2400" dirty="0">
                <a:solidFill>
                  <a:schemeClr val="tx1"/>
                </a:solidFill>
                <a:effectLst/>
                <a:latin typeface="Arial" panose="020B0604020202020204" pitchFamily="34" charset="0"/>
                <a:cs typeface="Arial" panose="020B0604020202020204" pitchFamily="34" charset="0"/>
              </a:rPr>
              <a:t>Ministerio de Relaciones Laborales</a:t>
            </a:r>
          </a:p>
          <a:p>
            <a:pPr marL="285750" indent="-285750">
              <a:buFont typeface="Arial" panose="020B0604020202020204" pitchFamily="34" charset="0"/>
              <a:buChar char="•"/>
            </a:pPr>
            <a:r>
              <a:rPr lang="es-ES" sz="2400" b="1" dirty="0">
                <a:solidFill>
                  <a:schemeClr val="accent4">
                    <a:lumMod val="75000"/>
                  </a:schemeClr>
                </a:solidFill>
                <a:effectLst/>
                <a:latin typeface="Arial" panose="020B0604020202020204" pitchFamily="34" charset="0"/>
                <a:cs typeface="Arial" panose="020B0604020202020204" pitchFamily="34" charset="0"/>
              </a:rPr>
              <a:t>Registro Oficial 660 del 10 de Abril del 91 </a:t>
            </a:r>
            <a:r>
              <a:rPr lang="es-ES" sz="2400" dirty="0">
                <a:solidFill>
                  <a:schemeClr val="tx1"/>
                </a:solidFill>
                <a:effectLst/>
                <a:latin typeface="Arial" panose="020B0604020202020204" pitchFamily="34" charset="0"/>
                <a:cs typeface="Arial" panose="020B0604020202020204" pitchFamily="34" charset="0"/>
              </a:rPr>
              <a:t>Ley de Personal de las Fuerzas Armadas</a:t>
            </a:r>
          </a:p>
          <a:p>
            <a:pPr marL="285750" indent="-285750">
              <a:buFont typeface="Arial" panose="020B0604020202020204" pitchFamily="34" charset="0"/>
              <a:buChar char="•"/>
            </a:pPr>
            <a:r>
              <a:rPr lang="es-ES" sz="2400" b="1" dirty="0">
                <a:solidFill>
                  <a:schemeClr val="accent4">
                    <a:lumMod val="75000"/>
                  </a:schemeClr>
                </a:solidFill>
                <a:effectLst/>
                <a:latin typeface="Arial" panose="020B0604020202020204" pitchFamily="34" charset="0"/>
                <a:cs typeface="Arial" panose="020B0604020202020204" pitchFamily="34" charset="0"/>
              </a:rPr>
              <a:t>(Grupo 51) </a:t>
            </a:r>
            <a:r>
              <a:rPr lang="es-ES" sz="2400" dirty="0">
                <a:solidFill>
                  <a:schemeClr val="tx1"/>
                </a:solidFill>
                <a:effectLst/>
                <a:latin typeface="Arial" panose="020B0604020202020204" pitchFamily="34" charset="0"/>
                <a:cs typeface="Arial" panose="020B0604020202020204" pitchFamily="34" charset="0"/>
              </a:rPr>
              <a:t>Presupuesto Aprobado para el Ejercito por el Ministerio de Finanzas del 2019 y del 2020.</a:t>
            </a:r>
          </a:p>
          <a:p>
            <a:pPr marL="285750" indent="-285750">
              <a:buFont typeface="Arial" panose="020B0604020202020204" pitchFamily="34" charset="0"/>
              <a:buChar char="•"/>
            </a:pPr>
            <a:r>
              <a:rPr lang="es-ES" sz="2400" dirty="0">
                <a:solidFill>
                  <a:schemeClr val="tx1"/>
                </a:solidFill>
                <a:effectLst/>
                <a:latin typeface="Arial" panose="020B0604020202020204" pitchFamily="34" charset="0"/>
                <a:cs typeface="Arial" panose="020B0604020202020204" pitchFamily="34" charset="0"/>
              </a:rPr>
              <a:t>Ley de Ordenamiento de las Finanzas Públicas.</a:t>
            </a:r>
          </a:p>
          <a:p>
            <a:pPr marL="285750" indent="-285750">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p:txBody>
      </p:sp>
      <p:sp>
        <p:nvSpPr>
          <p:cNvPr id="4" name="Rectángulo 3">
            <a:extLst>
              <a:ext uri="{FF2B5EF4-FFF2-40B4-BE49-F238E27FC236}">
                <a16:creationId xmlns="" xmlns:a16="http://schemas.microsoft.com/office/drawing/2014/main" id="{9A44A7C6-A467-9746-96D4-F67EA0C32532}"/>
              </a:ext>
            </a:extLst>
          </p:cNvPr>
          <p:cNvSpPr/>
          <p:nvPr/>
        </p:nvSpPr>
        <p:spPr>
          <a:xfrm>
            <a:off x="3200287" y="4230495"/>
            <a:ext cx="14205357" cy="5218771"/>
          </a:xfrm>
          <a:prstGeom prst="rect">
            <a:avLst/>
          </a:prstGeom>
          <a:solidFill>
            <a:schemeClr val="bg2">
              <a:lumMod val="50000"/>
            </a:schemeClr>
          </a:solidFill>
        </p:spPr>
        <p:style>
          <a:lnRef idx="1">
            <a:schemeClr val="dk1"/>
          </a:lnRef>
          <a:fillRef idx="3">
            <a:schemeClr val="dk1"/>
          </a:fillRef>
          <a:effectRef idx="2">
            <a:schemeClr val="dk1"/>
          </a:effectRef>
          <a:fontRef idx="minor">
            <a:schemeClr val="lt1"/>
          </a:fontRef>
        </p:style>
        <p:txBody>
          <a:bodyPr anchor="t">
            <a:normAutofit fontScale="92500" lnSpcReduction="10000"/>
          </a:bodyPr>
          <a:lstStyle/>
          <a:p>
            <a:pPr marL="342900" indent="-342900" algn="just">
              <a:buFont typeface="Arial" panose="020B0604020202020204" pitchFamily="34" charset="0"/>
              <a:buChar char="•"/>
            </a:pPr>
            <a:r>
              <a:rPr lang="es-ES" sz="2600" dirty="0">
                <a:solidFill>
                  <a:srgbClr val="FFFF00"/>
                </a:solidFill>
                <a:latin typeface="Arial" panose="020B0604020202020204" pitchFamily="34" charset="0"/>
                <a:cs typeface="Arial" panose="020B0604020202020204" pitchFamily="34" charset="0"/>
              </a:rPr>
              <a:t>Recorte presupuestario del Presupuesto General del Estado.</a:t>
            </a:r>
          </a:p>
          <a:p>
            <a:pPr marL="342900" indent="-342900" algn="just">
              <a:buFont typeface="Arial" panose="020B0604020202020204" pitchFamily="34" charset="0"/>
              <a:buChar char="•"/>
            </a:pPr>
            <a:endParaRPr lang="es-ES" sz="2400" dirty="0">
              <a:solidFill>
                <a:srgbClr val="FFFF00"/>
              </a:solidFill>
              <a:latin typeface="Arial" panose="020B0604020202020204" pitchFamily="34" charset="0"/>
              <a:cs typeface="Arial" panose="020B0604020202020204" pitchFamily="34" charset="0"/>
            </a:endParaRPr>
          </a:p>
          <a:p>
            <a:pPr algn="just"/>
            <a:r>
              <a:rPr lang="es-ES" sz="2400" dirty="0">
                <a:solidFill>
                  <a:srgbClr val="FFFF00"/>
                </a:solidFill>
                <a:latin typeface="Arial" panose="020B0604020202020204" pitchFamily="34" charset="0"/>
                <a:cs typeface="Arial" panose="020B0604020202020204" pitchFamily="34" charset="0"/>
              </a:rPr>
              <a:t>Presidente de la Republica Lenin Moreno </a:t>
            </a:r>
            <a:r>
              <a:rPr lang="es-ES" sz="2400" dirty="0">
                <a:solidFill>
                  <a:schemeClr val="bg1"/>
                </a:solidFill>
                <a:latin typeface="Arial" panose="020B0604020202020204" pitchFamily="34" charset="0"/>
                <a:cs typeface="Arial" panose="020B0604020202020204" pitchFamily="34" charset="0"/>
              </a:rPr>
              <a:t> Anuncia un recorte del presupuesto general del estado para el año 2020 llegando a ajustarse hasta mayo del 2020 en 3000 millones de dólares.</a:t>
            </a:r>
          </a:p>
          <a:p>
            <a:pPr algn="just"/>
            <a:endParaRPr lang="es-ES" sz="2400" dirty="0">
              <a:solidFill>
                <a:schemeClr val="bg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2800" dirty="0">
                <a:solidFill>
                  <a:srgbClr val="92D050"/>
                </a:solidFill>
                <a:latin typeface="Arial" panose="020B0604020202020204" pitchFamily="34" charset="0"/>
                <a:cs typeface="Arial" panose="020B0604020202020204" pitchFamily="34" charset="0"/>
              </a:rPr>
              <a:t>Presupuesto </a:t>
            </a:r>
          </a:p>
          <a:p>
            <a:pPr algn="just"/>
            <a:endParaRPr lang="es-ES" sz="2400" dirty="0">
              <a:ln>
                <a:solidFill>
                  <a:schemeClr val="bg1">
                    <a:lumMod val="75000"/>
                    <a:lumOff val="25000"/>
                    <a:alpha val="10000"/>
                  </a:schemeClr>
                </a:solidFill>
              </a:ln>
              <a:solidFill>
                <a:srgbClr val="FFFF00"/>
              </a:solidFill>
              <a:latin typeface="Arial" panose="020B0604020202020204" pitchFamily="34" charset="0"/>
              <a:cs typeface="Arial" panose="020B0604020202020204" pitchFamily="34" charset="0"/>
            </a:endParaRPr>
          </a:p>
          <a:p>
            <a:pPr algn="just"/>
            <a:r>
              <a:rPr lang="es-ES" sz="2600" dirty="0">
                <a:ln>
                  <a:solidFill>
                    <a:schemeClr val="bg1">
                      <a:lumMod val="75000"/>
                      <a:lumOff val="25000"/>
                      <a:alpha val="10000"/>
                    </a:schemeClr>
                  </a:solidFill>
                </a:ln>
                <a:solidFill>
                  <a:srgbClr val="FFFF00"/>
                </a:solidFill>
                <a:latin typeface="Arial" panose="020B0604020202020204" pitchFamily="34" charset="0"/>
                <a:cs typeface="Arial" panose="020B0604020202020204" pitchFamily="34" charset="0"/>
              </a:rPr>
              <a:t>PhD Santiago </a:t>
            </a:r>
            <a:r>
              <a:rPr lang="es-ES" sz="2600" dirty="0" err="1">
                <a:ln>
                  <a:solidFill>
                    <a:schemeClr val="bg1">
                      <a:lumMod val="75000"/>
                      <a:lumOff val="25000"/>
                      <a:alpha val="10000"/>
                    </a:schemeClr>
                  </a:solidFill>
                </a:ln>
                <a:solidFill>
                  <a:srgbClr val="FFFF00"/>
                </a:solidFill>
                <a:latin typeface="Arial" panose="020B0604020202020204" pitchFamily="34" charset="0"/>
                <a:cs typeface="Arial" panose="020B0604020202020204" pitchFamily="34" charset="0"/>
              </a:rPr>
              <a:t>Garcia</a:t>
            </a:r>
            <a:r>
              <a:rPr lang="es-ES" sz="2600" dirty="0">
                <a:ln>
                  <a:solidFill>
                    <a:schemeClr val="bg1">
                      <a:lumMod val="75000"/>
                      <a:lumOff val="25000"/>
                      <a:alpha val="10000"/>
                    </a:schemeClr>
                  </a:solidFill>
                </a:ln>
                <a:solidFill>
                  <a:srgbClr val="FFFF00"/>
                </a:solidFill>
                <a:latin typeface="Arial" panose="020B0604020202020204" pitchFamily="34" charset="0"/>
                <a:cs typeface="Arial" panose="020B0604020202020204" pitchFamily="34" charset="0"/>
              </a:rPr>
              <a:t>  docente de la Universidad Andina, Central del Ecuador y Decano en el IAEN (El Universo 18 de Mayo 2020) sostiene: </a:t>
            </a:r>
            <a:r>
              <a:rPr lang="es-EC" sz="2600" dirty="0">
                <a:ln>
                  <a:solidFill>
                    <a:schemeClr val="bg1">
                      <a:lumMod val="75000"/>
                      <a:lumOff val="25000"/>
                      <a:alpha val="10000"/>
                    </a:schemeClr>
                  </a:solidFill>
                </a:ln>
                <a:solidFill>
                  <a:schemeClr val="bg1"/>
                </a:solidFill>
                <a:latin typeface="Arial" panose="020B0604020202020204" pitchFamily="34" charset="0"/>
                <a:cs typeface="Arial" panose="020B0604020202020204" pitchFamily="34" charset="0"/>
              </a:rPr>
              <a:t>Que, </a:t>
            </a:r>
            <a:r>
              <a:rPr lang="es-EC" sz="2600" dirty="0">
                <a:solidFill>
                  <a:schemeClr val="bg1"/>
                </a:solidFill>
              </a:rPr>
              <a:t>en los últimos años, y tras la caída del precio del crudo, no se ha logrado estabilizar el manejo del presupuesto. Siempre se ha dicho que un presupuesto no solo son números, sino la manera de garantizar derechos.</a:t>
            </a:r>
          </a:p>
          <a:p>
            <a:pPr algn="just"/>
            <a:r>
              <a:rPr lang="es-EC" sz="2600" dirty="0">
                <a:solidFill>
                  <a:schemeClr val="bg1"/>
                </a:solidFill>
              </a:rPr>
              <a:t>Lamentablemente, ahora Ecuador está en una situación al límite. En este momento resulta muy difícil cubrir todos los derechos de los ecuatorianos, indica. Pero además señala que sumado a la falta de recursos, hay problemas de corrupción y de ineficiencia. Provocando una caída en los ingresos, en un contexto de ausencia de ahorros líquidos y limitado acceso a financiamiento, obliga al Gobierno a un radical ajuste en sus cuentas.</a:t>
            </a:r>
          </a:p>
          <a:p>
            <a:pPr algn="just"/>
            <a:endParaRPr lang="es-ES" sz="24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 xmlns:a16="http://schemas.microsoft.com/office/drawing/2014/main" id="{014E5807-9BB4-AF48-95E9-715EC6D0091F}"/>
              </a:ext>
            </a:extLst>
          </p:cNvPr>
          <p:cNvPicPr>
            <a:picLocks noChangeAspect="1"/>
          </p:cNvPicPr>
          <p:nvPr/>
        </p:nvPicPr>
        <p:blipFill>
          <a:blip r:embed="rId2"/>
          <a:stretch>
            <a:fillRect/>
          </a:stretch>
        </p:blipFill>
        <p:spPr>
          <a:xfrm>
            <a:off x="2335003" y="837732"/>
            <a:ext cx="2388983" cy="2993761"/>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 xmlns:a16="http://schemas.microsoft.com/office/drawing/2014/main" id="{769243FD-1520-8B40-B460-3C62473CFF98}"/>
              </a:ext>
            </a:extLst>
          </p:cNvPr>
          <p:cNvPicPr>
            <a:picLocks noChangeAspect="1"/>
          </p:cNvPicPr>
          <p:nvPr/>
        </p:nvPicPr>
        <p:blipFill>
          <a:blip r:embed="rId3"/>
          <a:stretch>
            <a:fillRect/>
          </a:stretch>
        </p:blipFill>
        <p:spPr>
          <a:xfrm>
            <a:off x="15536913" y="837733"/>
            <a:ext cx="2388983" cy="30170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02917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extShape 1"/>
          <p:cNvSpPr txBox="1"/>
          <p:nvPr/>
        </p:nvSpPr>
        <p:spPr>
          <a:xfrm>
            <a:off x="2200274" y="2898202"/>
            <a:ext cx="14673571" cy="4490595"/>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algn="ctr">
              <a:lnSpc>
                <a:spcPct val="90000"/>
              </a:lnSpc>
              <a:spcBef>
                <a:spcPts val="1001"/>
              </a:spcBef>
              <a:tabLst>
                <a:tab pos="0" algn="l"/>
              </a:tabLst>
              <a:defRPr sz="8800" b="1" spc="-1">
                <a:solidFill>
                  <a:srgbClr val="C00000"/>
                </a:solidFill>
                <a:latin typeface="Arm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dirty="0"/>
              <a:t>CAPITULO III</a:t>
            </a:r>
          </a:p>
          <a:p>
            <a:r>
              <a:rPr lang="es-EC" dirty="0"/>
              <a:t>MARCO METODOLÓGICO</a:t>
            </a:r>
            <a:endParaRPr lang="en-US" dirty="0"/>
          </a:p>
        </p:txBody>
      </p:sp>
    </p:spTree>
    <p:extLst>
      <p:ext uri="{BB962C8B-B14F-4D97-AF65-F5344CB8AC3E}">
        <p14:creationId xmlns:p14="http://schemas.microsoft.com/office/powerpoint/2010/main" val="802917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83EA1B89-57A2-6C4E-9D98-9EF32A93241C}"/>
              </a:ext>
            </a:extLst>
          </p:cNvPr>
          <p:cNvSpPr/>
          <p:nvPr/>
        </p:nvSpPr>
        <p:spPr>
          <a:xfrm>
            <a:off x="4286250" y="2460286"/>
            <a:ext cx="11715750" cy="4538743"/>
          </a:xfrm>
          <a:prstGeom prst="rect">
            <a:avLst/>
          </a:prstGeom>
          <a:solidFill>
            <a:schemeClr val="accent6">
              <a:lumMod val="50000"/>
            </a:schemeClr>
          </a:solidFill>
        </p:spPr>
        <p:txBody>
          <a:bodyPr wrap="square">
            <a:spAutoFit/>
          </a:bodyPr>
          <a:lstStyle/>
          <a:p>
            <a:pPr indent="450215" algn="just">
              <a:lnSpc>
                <a:spcPct val="150000"/>
              </a:lnSpc>
            </a:pPr>
            <a:r>
              <a:rPr lang="es-ES" sz="2800" dirty="0">
                <a:solidFill>
                  <a:schemeClr val="bg1">
                    <a:lumMod val="85000"/>
                  </a:schemeClr>
                </a:solidFill>
                <a:latin typeface="Arial" panose="020B0604020202020204" pitchFamily="34" charset="0"/>
                <a:ea typeface="Calibri" panose="020F0502020204030204" pitchFamily="34" charset="0"/>
              </a:rPr>
              <a:t>En el inicio de la presente investigación se utilizará un método deductivo basado en la hipótesis con la que se inició la presente investigación “Incremento de personal de oficiales y voluntarios en los grados de mayor jerarquía hace que se generé un aumento en el presupuesto de remuneraciones del Ejercito año tras año, siendo esto una causas del incremento presupuestario del presupuesto general del Ejército”, </a:t>
            </a:r>
            <a:endParaRPr lang="es-EC" sz="2800" dirty="0">
              <a:solidFill>
                <a:schemeClr val="bg1">
                  <a:lumMod val="85000"/>
                </a:schemeClr>
              </a:solidFill>
              <a:latin typeface="Times New Roman" panose="02020603050405020304" pitchFamily="18" charset="0"/>
              <a:ea typeface="Calibri" panose="020F0502020204030204" pitchFamily="34" charset="0"/>
            </a:endParaRPr>
          </a:p>
        </p:txBody>
      </p:sp>
      <p:pic>
        <p:nvPicPr>
          <p:cNvPr id="3" name="Imagen 2">
            <a:extLst>
              <a:ext uri="{FF2B5EF4-FFF2-40B4-BE49-F238E27FC236}">
                <a16:creationId xmlns="" xmlns:a16="http://schemas.microsoft.com/office/drawing/2014/main" id="{BB154274-646D-FA48-B3C1-EBC6629C8A78}"/>
              </a:ext>
            </a:extLst>
          </p:cNvPr>
          <p:cNvPicPr>
            <a:picLocks noChangeAspect="1"/>
          </p:cNvPicPr>
          <p:nvPr/>
        </p:nvPicPr>
        <p:blipFill>
          <a:blip r:embed="rId2"/>
          <a:stretch>
            <a:fillRect/>
          </a:stretch>
        </p:blipFill>
        <p:spPr>
          <a:xfrm>
            <a:off x="4647786" y="6999029"/>
            <a:ext cx="4820064" cy="2973646"/>
          </a:xfrm>
          <a:prstGeom prst="rect">
            <a:avLst/>
          </a:prstGeom>
        </p:spPr>
      </p:pic>
      <p:pic>
        <p:nvPicPr>
          <p:cNvPr id="4" name="Imagen 3">
            <a:extLst>
              <a:ext uri="{FF2B5EF4-FFF2-40B4-BE49-F238E27FC236}">
                <a16:creationId xmlns="" xmlns:a16="http://schemas.microsoft.com/office/drawing/2014/main" id="{0EC2E278-B0B5-D94D-B697-973E9E02053F}"/>
              </a:ext>
            </a:extLst>
          </p:cNvPr>
          <p:cNvPicPr>
            <a:picLocks noChangeAspect="1"/>
          </p:cNvPicPr>
          <p:nvPr/>
        </p:nvPicPr>
        <p:blipFill>
          <a:blip r:embed="rId3"/>
          <a:stretch>
            <a:fillRect/>
          </a:stretch>
        </p:blipFill>
        <p:spPr>
          <a:xfrm>
            <a:off x="14407797" y="7513744"/>
            <a:ext cx="3188405" cy="1944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79998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FONDO ESP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NDO ESPE" id="{02BDC851-9D8C-4245-B044-CF5EA9F458D3}" vid="{14403697-B03B-CB4A-9099-7437AC63C1AC}"/>
    </a:ext>
  </a:extLst>
</a:theme>
</file>

<file path=docProps/app.xml><?xml version="1.0" encoding="utf-8"?>
<Properties xmlns="http://schemas.openxmlformats.org/officeDocument/2006/extended-properties" xmlns:vt="http://schemas.openxmlformats.org/officeDocument/2006/docPropsVTypes">
  <Template/>
  <TotalTime>3697</TotalTime>
  <Words>2550</Words>
  <Application>Microsoft Office PowerPoint</Application>
  <PresentationFormat>Personalizado</PresentationFormat>
  <Paragraphs>229</Paragraphs>
  <Slides>29</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29</vt:i4>
      </vt:variant>
    </vt:vector>
  </HeadingPairs>
  <TitlesOfParts>
    <vt:vector size="38" baseType="lpstr">
      <vt:lpstr>Arial</vt:lpstr>
      <vt:lpstr>Army</vt:lpstr>
      <vt:lpstr>Calibri</vt:lpstr>
      <vt:lpstr>Calibri Light</vt:lpstr>
      <vt:lpstr>Symbol</vt:lpstr>
      <vt:lpstr>Times New Roman</vt:lpstr>
      <vt:lpstr>Wingdings</vt:lpstr>
      <vt:lpstr>FONDO ESPE</vt:lpstr>
      <vt:lpstr>Visio.Drawing.15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Determinar las razones que generan el incremento o reducción del personal militar en los años 2019 y 2020.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ACADEMIA DE GUERRA DEL EJÉRCITO</dc:title>
  <dc:subject/>
  <dc:creator>Roberto Acurio</dc:creator>
  <dc:description/>
  <cp:lastModifiedBy>ACER</cp:lastModifiedBy>
  <cp:revision>79</cp:revision>
  <dcterms:created xsi:type="dcterms:W3CDTF">2021-04-22T17:17:58Z</dcterms:created>
  <dcterms:modified xsi:type="dcterms:W3CDTF">2021-11-17T14:35:04Z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Personalizado</vt:lpwstr>
  </property>
  <property fmtid="{D5CDD505-2E9C-101B-9397-08002B2CF9AE}" pid="9" name="ScaleCrop">
    <vt:bool>false</vt:bool>
  </property>
  <property fmtid="{D5CDD505-2E9C-101B-9397-08002B2CF9AE}" pid="10" name="ShareDoc">
    <vt:bool>false</vt:bool>
  </property>
  <property fmtid="{D5CDD505-2E9C-101B-9397-08002B2CF9AE}" pid="11" name="Slides">
    <vt:i4>13</vt:i4>
  </property>
</Properties>
</file>