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61" r:id="rId2"/>
    <p:sldId id="297" r:id="rId3"/>
    <p:sldId id="262" r:id="rId4"/>
    <p:sldId id="266" r:id="rId5"/>
    <p:sldId id="263" r:id="rId6"/>
    <p:sldId id="272" r:id="rId7"/>
    <p:sldId id="273" r:id="rId8"/>
    <p:sldId id="268" r:id="rId9"/>
    <p:sldId id="269" r:id="rId10"/>
    <p:sldId id="285" r:id="rId11"/>
    <p:sldId id="274" r:id="rId12"/>
    <p:sldId id="270" r:id="rId13"/>
    <p:sldId id="271" r:id="rId14"/>
    <p:sldId id="277" r:id="rId15"/>
    <p:sldId id="278" r:id="rId16"/>
    <p:sldId id="283" r:id="rId17"/>
    <p:sldId id="280" r:id="rId18"/>
    <p:sldId id="282" r:id="rId19"/>
    <p:sldId id="281" r:id="rId20"/>
    <p:sldId id="292" r:id="rId21"/>
    <p:sldId id="293" r:id="rId22"/>
    <p:sldId id="294" r:id="rId23"/>
    <p:sldId id="291" r:id="rId24"/>
    <p:sldId id="288" r:id="rId25"/>
    <p:sldId id="289" r:id="rId26"/>
    <p:sldId id="290" r:id="rId27"/>
    <p:sldId id="295" r:id="rId28"/>
    <p:sldId id="29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6AB66C-B4BF-448A-A2A9-E50DB2580378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D52F21BD-E34F-4DFC-AAA5-B07A29ECC1EF}">
      <dgm:prSet custT="1"/>
      <dgm:spPr/>
      <dgm:t>
        <a:bodyPr/>
        <a:lstStyle/>
        <a:p>
          <a:pPr algn="just" rtl="0"/>
          <a:r>
            <a:rPr lang="es-MX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La OMS manifiesta que las nuevas realidades del teletrabajo, el desempleo temporal, </a:t>
          </a:r>
          <a:r>
            <a:rPr lang="es-MX" sz="18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la enseñanza en casa </a:t>
          </a:r>
          <a:r>
            <a:rPr lang="es-MX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y la falta de contacto físico con familiares, amigos y colegas requieren tiempo para acostumbrarse. Adaptarnos a estos cambios en los hábitos de vida y enfrentarnos al temor de contraer la COVID-19 </a:t>
          </a:r>
          <a:endParaRPr lang="es-ES" sz="18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2324DF-CCE3-4125-96F1-AF3EDD374D67}" type="parTrans" cxnId="{3A037B89-E6F7-46AC-B7E2-5A9B900B4140}">
      <dgm:prSet/>
      <dgm:spPr/>
      <dgm:t>
        <a:bodyPr/>
        <a:lstStyle/>
        <a:p>
          <a:endParaRPr lang="es-ES"/>
        </a:p>
      </dgm:t>
    </dgm:pt>
    <dgm:pt modelId="{91D2EA22-4982-4211-B5E4-33EDEBE7F343}" type="sibTrans" cxnId="{3A037B89-E6F7-46AC-B7E2-5A9B900B4140}">
      <dgm:prSet/>
      <dgm:spPr/>
      <dgm:t>
        <a:bodyPr/>
        <a:lstStyle/>
        <a:p>
          <a:endParaRPr lang="es-ES"/>
        </a:p>
      </dgm:t>
    </dgm:pt>
    <dgm:pt modelId="{21B6260B-2C69-482E-9F15-D75A34ED258D}">
      <dgm:prSet custT="1"/>
      <dgm:spPr/>
      <dgm:t>
        <a:bodyPr/>
        <a:lstStyle/>
        <a:p>
          <a:pPr algn="just" rtl="0"/>
          <a:r>
            <a:rPr lang="es-MX" sz="18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El estrés académico asociado a la pandemia por la COVID-19 se está incrementando. En el análisis preliminar de resultados de la Escala de Afrontamiento del Estrés Académico </a:t>
          </a:r>
          <a:r>
            <a:rPr lang="es-ES" sz="1800" i="0" dirty="0">
              <a:latin typeface="Times New Roman" panose="02020603050405020304" pitchFamily="18" charset="0"/>
              <a:cs typeface="Times New Roman" panose="02020603050405020304" pitchFamily="18" charset="0"/>
            </a:rPr>
            <a:t>según la OMS en 2020.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41747C-EDCC-459A-A6B2-3BEE1390A12D}" type="sibTrans" cxnId="{5BCF2267-1449-4A6F-BA8E-595F59F4C054}">
      <dgm:prSet/>
      <dgm:spPr/>
      <dgm:t>
        <a:bodyPr/>
        <a:lstStyle/>
        <a:p>
          <a:endParaRPr lang="es-ES"/>
        </a:p>
      </dgm:t>
    </dgm:pt>
    <dgm:pt modelId="{9DEFCB31-847E-4098-AB1A-25BE601F7D5E}" type="parTrans" cxnId="{5BCF2267-1449-4A6F-BA8E-595F59F4C054}">
      <dgm:prSet/>
      <dgm:spPr/>
      <dgm:t>
        <a:bodyPr/>
        <a:lstStyle/>
        <a:p>
          <a:endParaRPr lang="es-ES"/>
        </a:p>
      </dgm:t>
    </dgm:pt>
    <dgm:pt modelId="{1EF88954-88BA-421D-AE90-97E14D3C4EBE}" type="pres">
      <dgm:prSet presAssocID="{2C6AB66C-B4BF-448A-A2A9-E50DB2580378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590AD8AF-8250-4F9D-9069-97104C9BC98C}" type="pres">
      <dgm:prSet presAssocID="{21B6260B-2C69-482E-9F15-D75A34ED258D}" presName="horFlow" presStyleCnt="0"/>
      <dgm:spPr/>
    </dgm:pt>
    <dgm:pt modelId="{750E7ECB-E31A-4C5B-AE6D-7B27FA3EA246}" type="pres">
      <dgm:prSet presAssocID="{21B6260B-2C69-482E-9F15-D75A34ED258D}" presName="bigChev" presStyleLbl="node1" presStyleIdx="0" presStyleCnt="2" custScaleX="134914" custScaleY="142061" custLinFactNeighborX="301" custLinFactNeighborY="6019"/>
      <dgm:spPr/>
    </dgm:pt>
    <dgm:pt modelId="{F48FB469-25A0-4730-BBF1-FDF41B4C787E}" type="pres">
      <dgm:prSet presAssocID="{21B6260B-2C69-482E-9F15-D75A34ED258D}" presName="vSp" presStyleCnt="0"/>
      <dgm:spPr/>
    </dgm:pt>
    <dgm:pt modelId="{94ECB56C-366C-4A7F-B1F5-25D3B633951C}" type="pres">
      <dgm:prSet presAssocID="{D52F21BD-E34F-4DFC-AAA5-B07A29ECC1EF}" presName="horFlow" presStyleCnt="0"/>
      <dgm:spPr/>
    </dgm:pt>
    <dgm:pt modelId="{01A666DB-F51B-4FF0-9C14-64125C836A18}" type="pres">
      <dgm:prSet presAssocID="{D52F21BD-E34F-4DFC-AAA5-B07A29ECC1EF}" presName="bigChev" presStyleLbl="node1" presStyleIdx="1" presStyleCnt="2" custScaleX="134914" custScaleY="143369"/>
      <dgm:spPr/>
    </dgm:pt>
  </dgm:ptLst>
  <dgm:cxnLst>
    <dgm:cxn modelId="{84B20614-41FB-455E-914C-9C7F06D8B7D3}" type="presOf" srcId="{2C6AB66C-B4BF-448A-A2A9-E50DB2580378}" destId="{1EF88954-88BA-421D-AE90-97E14D3C4EBE}" srcOrd="0" destOrd="0" presId="urn:microsoft.com/office/officeart/2005/8/layout/lProcess3"/>
    <dgm:cxn modelId="{2738B122-3890-4824-98DA-330F2C8F7678}" type="presOf" srcId="{21B6260B-2C69-482E-9F15-D75A34ED258D}" destId="{750E7ECB-E31A-4C5B-AE6D-7B27FA3EA246}" srcOrd="0" destOrd="0" presId="urn:microsoft.com/office/officeart/2005/8/layout/lProcess3"/>
    <dgm:cxn modelId="{9279C05D-F4C4-4239-80A2-0DF006D949E7}" type="presOf" srcId="{D52F21BD-E34F-4DFC-AAA5-B07A29ECC1EF}" destId="{01A666DB-F51B-4FF0-9C14-64125C836A18}" srcOrd="0" destOrd="0" presId="urn:microsoft.com/office/officeart/2005/8/layout/lProcess3"/>
    <dgm:cxn modelId="{5BCF2267-1449-4A6F-BA8E-595F59F4C054}" srcId="{2C6AB66C-B4BF-448A-A2A9-E50DB2580378}" destId="{21B6260B-2C69-482E-9F15-D75A34ED258D}" srcOrd="0" destOrd="0" parTransId="{9DEFCB31-847E-4098-AB1A-25BE601F7D5E}" sibTransId="{5841747C-EDCC-459A-A6B2-3BEE1390A12D}"/>
    <dgm:cxn modelId="{3A037B89-E6F7-46AC-B7E2-5A9B900B4140}" srcId="{2C6AB66C-B4BF-448A-A2A9-E50DB2580378}" destId="{D52F21BD-E34F-4DFC-AAA5-B07A29ECC1EF}" srcOrd="1" destOrd="0" parTransId="{822324DF-CCE3-4125-96F1-AF3EDD374D67}" sibTransId="{91D2EA22-4982-4211-B5E4-33EDEBE7F343}"/>
    <dgm:cxn modelId="{3B866FCC-6D9E-4D76-9A17-A4F7FF8C4C44}" type="presParOf" srcId="{1EF88954-88BA-421D-AE90-97E14D3C4EBE}" destId="{590AD8AF-8250-4F9D-9069-97104C9BC98C}" srcOrd="0" destOrd="0" presId="urn:microsoft.com/office/officeart/2005/8/layout/lProcess3"/>
    <dgm:cxn modelId="{DBDB3498-8F66-439E-9E48-C7BEC50F3F47}" type="presParOf" srcId="{590AD8AF-8250-4F9D-9069-97104C9BC98C}" destId="{750E7ECB-E31A-4C5B-AE6D-7B27FA3EA246}" srcOrd="0" destOrd="0" presId="urn:microsoft.com/office/officeart/2005/8/layout/lProcess3"/>
    <dgm:cxn modelId="{629780BA-6B5D-4036-997C-E0E6608109BE}" type="presParOf" srcId="{1EF88954-88BA-421D-AE90-97E14D3C4EBE}" destId="{F48FB469-25A0-4730-BBF1-FDF41B4C787E}" srcOrd="1" destOrd="0" presId="urn:microsoft.com/office/officeart/2005/8/layout/lProcess3"/>
    <dgm:cxn modelId="{4E8D57B3-C63C-423C-B2D4-CB1CCC58C89D}" type="presParOf" srcId="{1EF88954-88BA-421D-AE90-97E14D3C4EBE}" destId="{94ECB56C-366C-4A7F-B1F5-25D3B633951C}" srcOrd="2" destOrd="0" presId="urn:microsoft.com/office/officeart/2005/8/layout/lProcess3"/>
    <dgm:cxn modelId="{1F6C7798-08CD-4650-A6E2-14D1E70661FB}" type="presParOf" srcId="{94ECB56C-366C-4A7F-B1F5-25D3B633951C}" destId="{01A666DB-F51B-4FF0-9C14-64125C836A18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6AB66C-B4BF-448A-A2A9-E50DB2580378}" type="doc">
      <dgm:prSet loTypeId="urn:microsoft.com/office/officeart/2005/8/layout/lProcess3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636B46FD-C3F8-4A1C-9C9B-F17FA3FCC78E}">
      <dgm:prSet custT="1"/>
      <dgm:spPr/>
      <dgm:t>
        <a:bodyPr/>
        <a:lstStyle/>
        <a:p>
          <a:pPr algn="just"/>
          <a:r>
            <a:rPr lang="es-EC" sz="1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Debido a la pandemia es obligado el distanciamiento social y las órdenes de quedarse en casa, reducen las oportunidades de realizar ejercicio, particularmente para los estudiantes ya que se adopto las clases de forma virtual.  </a:t>
          </a:r>
          <a:endParaRPr lang="es-ES" sz="19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CEF221-0EE9-45E4-ABCC-B6C2E91B034B}" type="parTrans" cxnId="{5EB20E88-6D1B-4124-97FC-82A4CB09396D}">
      <dgm:prSet/>
      <dgm:spPr/>
      <dgm:t>
        <a:bodyPr/>
        <a:lstStyle/>
        <a:p>
          <a:endParaRPr lang="es-ES"/>
        </a:p>
      </dgm:t>
    </dgm:pt>
    <dgm:pt modelId="{280DD031-6073-4F92-B5EA-AD3DB1CECCF3}" type="sibTrans" cxnId="{5EB20E88-6D1B-4124-97FC-82A4CB09396D}">
      <dgm:prSet/>
      <dgm:spPr/>
      <dgm:t>
        <a:bodyPr/>
        <a:lstStyle/>
        <a:p>
          <a:endParaRPr lang="es-ES"/>
        </a:p>
      </dgm:t>
    </dgm:pt>
    <dgm:pt modelId="{C5770F3F-5384-47F5-8071-22351F45B9D1}">
      <dgm:prSet custT="1"/>
      <dgm:spPr/>
      <dgm:t>
        <a:bodyPr/>
        <a:lstStyle/>
        <a:p>
          <a:pPr algn="just"/>
          <a:r>
            <a:rPr lang="es-EC" sz="1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U.E. 11 Noviembre que comprende entre las edades de 14 – 18  años, l</a:t>
          </a:r>
          <a:r>
            <a:rPr lang="es-EC" sz="1900" dirty="0">
              <a:latin typeface="Times New Roman" panose="02020603050405020304" pitchFamily="18" charset="0"/>
              <a:cs typeface="Times New Roman" panose="02020603050405020304" pitchFamily="18" charset="0"/>
            </a:rPr>
            <a:t>a población de estudiantes (191, ambos géneros) de la escuela mencionada, donde el 45.55% presentó síntomas de estrés (87 alumnos) con una media de nivel “Ligero”</a:t>
          </a:r>
          <a:endParaRPr lang="es-EC" sz="19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es-EC" sz="1900" dirty="0">
              <a:solidFill>
                <a:schemeClr val="bg1"/>
              </a:solidFill>
            </a:rPr>
            <a:t> </a:t>
          </a:r>
          <a:endParaRPr lang="es-ES" sz="1900" dirty="0">
            <a:solidFill>
              <a:schemeClr val="bg1"/>
            </a:solidFill>
          </a:endParaRPr>
        </a:p>
      </dgm:t>
    </dgm:pt>
    <dgm:pt modelId="{D1BE1524-25F2-465A-805B-C93F07607254}" type="parTrans" cxnId="{B39E45D4-4362-48FD-9986-E92B1F0B0976}">
      <dgm:prSet/>
      <dgm:spPr/>
      <dgm:t>
        <a:bodyPr/>
        <a:lstStyle/>
        <a:p>
          <a:endParaRPr lang="es-ES"/>
        </a:p>
      </dgm:t>
    </dgm:pt>
    <dgm:pt modelId="{EE8BC942-04BC-4A8E-9B1D-9673D680D043}" type="sibTrans" cxnId="{B39E45D4-4362-48FD-9986-E92B1F0B0976}">
      <dgm:prSet/>
      <dgm:spPr/>
      <dgm:t>
        <a:bodyPr/>
        <a:lstStyle/>
        <a:p>
          <a:endParaRPr lang="es-ES"/>
        </a:p>
      </dgm:t>
    </dgm:pt>
    <dgm:pt modelId="{1EF88954-88BA-421D-AE90-97E14D3C4EBE}" type="pres">
      <dgm:prSet presAssocID="{2C6AB66C-B4BF-448A-A2A9-E50DB2580378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42156224-3214-45AF-893B-32359485BE8B}" type="pres">
      <dgm:prSet presAssocID="{636B46FD-C3F8-4A1C-9C9B-F17FA3FCC78E}" presName="horFlow" presStyleCnt="0"/>
      <dgm:spPr/>
    </dgm:pt>
    <dgm:pt modelId="{06992B60-8D1A-4B99-B27F-F48900CC6718}" type="pres">
      <dgm:prSet presAssocID="{636B46FD-C3F8-4A1C-9C9B-F17FA3FCC78E}" presName="bigChev" presStyleLbl="node1" presStyleIdx="0" presStyleCnt="2" custScaleX="122154" custScaleY="134535" custLinFactNeighborX="868" custLinFactNeighborY="-7803"/>
      <dgm:spPr/>
    </dgm:pt>
    <dgm:pt modelId="{DECE0390-D378-4989-9B00-6AEB3D4A2339}" type="pres">
      <dgm:prSet presAssocID="{636B46FD-C3F8-4A1C-9C9B-F17FA3FCC78E}" presName="vSp" presStyleCnt="0"/>
      <dgm:spPr/>
    </dgm:pt>
    <dgm:pt modelId="{18D6F649-5870-4D8D-B496-5CFF37624AA3}" type="pres">
      <dgm:prSet presAssocID="{C5770F3F-5384-47F5-8071-22351F45B9D1}" presName="horFlow" presStyleCnt="0"/>
      <dgm:spPr/>
    </dgm:pt>
    <dgm:pt modelId="{4F4F4DA9-54A8-4A36-8FE3-625F61644F7C}" type="pres">
      <dgm:prSet presAssocID="{C5770F3F-5384-47F5-8071-22351F45B9D1}" presName="bigChev" presStyleLbl="node1" presStyleIdx="1" presStyleCnt="2" custScaleX="127363" custScaleY="135082"/>
      <dgm:spPr/>
    </dgm:pt>
  </dgm:ptLst>
  <dgm:cxnLst>
    <dgm:cxn modelId="{4A90D540-6EEC-40A7-BB9F-BED2164A74D8}" type="presOf" srcId="{C5770F3F-5384-47F5-8071-22351F45B9D1}" destId="{4F4F4DA9-54A8-4A36-8FE3-625F61644F7C}" srcOrd="0" destOrd="0" presId="urn:microsoft.com/office/officeart/2005/8/layout/lProcess3"/>
    <dgm:cxn modelId="{42684E4E-A73E-4964-AAB6-988031BECD72}" type="presOf" srcId="{636B46FD-C3F8-4A1C-9C9B-F17FA3FCC78E}" destId="{06992B60-8D1A-4B99-B27F-F48900CC6718}" srcOrd="0" destOrd="0" presId="urn:microsoft.com/office/officeart/2005/8/layout/lProcess3"/>
    <dgm:cxn modelId="{5EB20E88-6D1B-4124-97FC-82A4CB09396D}" srcId="{2C6AB66C-B4BF-448A-A2A9-E50DB2580378}" destId="{636B46FD-C3F8-4A1C-9C9B-F17FA3FCC78E}" srcOrd="0" destOrd="0" parTransId="{51CEF221-0EE9-45E4-ABCC-B6C2E91B034B}" sibTransId="{280DD031-6073-4F92-B5EA-AD3DB1CECCF3}"/>
    <dgm:cxn modelId="{B39E45D4-4362-48FD-9986-E92B1F0B0976}" srcId="{2C6AB66C-B4BF-448A-A2A9-E50DB2580378}" destId="{C5770F3F-5384-47F5-8071-22351F45B9D1}" srcOrd="1" destOrd="0" parTransId="{D1BE1524-25F2-465A-805B-C93F07607254}" sibTransId="{EE8BC942-04BC-4A8E-9B1D-9673D680D043}"/>
    <dgm:cxn modelId="{4E4961E3-18D4-423A-AA3C-7D18A8514A19}" type="presOf" srcId="{2C6AB66C-B4BF-448A-A2A9-E50DB2580378}" destId="{1EF88954-88BA-421D-AE90-97E14D3C4EBE}" srcOrd="0" destOrd="0" presId="urn:microsoft.com/office/officeart/2005/8/layout/lProcess3"/>
    <dgm:cxn modelId="{C25BFC5D-3CA5-4791-84E6-218D6A08EB30}" type="presParOf" srcId="{1EF88954-88BA-421D-AE90-97E14D3C4EBE}" destId="{42156224-3214-45AF-893B-32359485BE8B}" srcOrd="0" destOrd="0" presId="urn:microsoft.com/office/officeart/2005/8/layout/lProcess3"/>
    <dgm:cxn modelId="{C506A5DA-71DF-4938-BCDB-65A1F1D8294F}" type="presParOf" srcId="{42156224-3214-45AF-893B-32359485BE8B}" destId="{06992B60-8D1A-4B99-B27F-F48900CC6718}" srcOrd="0" destOrd="0" presId="urn:microsoft.com/office/officeart/2005/8/layout/lProcess3"/>
    <dgm:cxn modelId="{595B75BE-43E7-43AF-9E97-A447B26FBAF6}" type="presParOf" srcId="{1EF88954-88BA-421D-AE90-97E14D3C4EBE}" destId="{DECE0390-D378-4989-9B00-6AEB3D4A2339}" srcOrd="1" destOrd="0" presId="urn:microsoft.com/office/officeart/2005/8/layout/lProcess3"/>
    <dgm:cxn modelId="{881B3B9A-A3BF-4D4B-BA5E-4DBCCEBCB7B9}" type="presParOf" srcId="{1EF88954-88BA-421D-AE90-97E14D3C4EBE}" destId="{18D6F649-5870-4D8D-B496-5CFF37624AA3}" srcOrd="2" destOrd="0" presId="urn:microsoft.com/office/officeart/2005/8/layout/lProcess3"/>
    <dgm:cxn modelId="{B311643F-8286-48C4-AC2A-0CB617476AF3}" type="presParOf" srcId="{18D6F649-5870-4D8D-B496-5CFF37624AA3}" destId="{4F4F4DA9-54A8-4A36-8FE3-625F61644F7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DEA164-7EAB-4CE5-A334-08F8B84DA67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094F45B-1551-4DBB-AAB9-7CDD4CFB0129}">
      <dgm:prSet/>
      <dgm:spPr/>
      <dgm:t>
        <a:bodyPr/>
        <a:lstStyle/>
        <a:p>
          <a:pPr rtl="0"/>
          <a:r>
            <a:rPr lang="es-ES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OBJETIVO GENERAL</a:t>
          </a:r>
        </a:p>
      </dgm:t>
    </dgm:pt>
    <dgm:pt modelId="{B9BFF3BA-3C15-4BCC-9848-F30BEC13A712}" type="parTrans" cxnId="{EACEE1AF-B6D9-47FD-B926-DE6327747754}">
      <dgm:prSet/>
      <dgm:spPr/>
      <dgm:t>
        <a:bodyPr/>
        <a:lstStyle/>
        <a:p>
          <a:endParaRPr lang="es-ES"/>
        </a:p>
      </dgm:t>
    </dgm:pt>
    <dgm:pt modelId="{A0DC0C19-9704-41A6-B509-D6E91E15B21D}" type="sibTrans" cxnId="{EACEE1AF-B6D9-47FD-B926-DE6327747754}">
      <dgm:prSet/>
      <dgm:spPr/>
      <dgm:t>
        <a:bodyPr/>
        <a:lstStyle/>
        <a:p>
          <a:endParaRPr lang="es-ES"/>
        </a:p>
      </dgm:t>
    </dgm:pt>
    <dgm:pt modelId="{5E25EB41-A32E-4C04-920E-B77EABC4EFAA}">
      <dgm:prSet/>
      <dgm:spPr/>
      <dgm:t>
        <a:bodyPr/>
        <a:lstStyle/>
        <a:p>
          <a:pPr rtl="0"/>
          <a:r>
            <a:rPr lang="es-ES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OBJETIVOS ESPECÍFICOS </a:t>
          </a:r>
          <a:endParaRPr lang="es-ES" u="sng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9AB107-8F68-45A1-81AF-BE862C2C1ABB}" type="parTrans" cxnId="{24EF0061-9A75-42A1-9984-C525FC98F1F8}">
      <dgm:prSet/>
      <dgm:spPr/>
      <dgm:t>
        <a:bodyPr/>
        <a:lstStyle/>
        <a:p>
          <a:endParaRPr lang="es-ES"/>
        </a:p>
      </dgm:t>
    </dgm:pt>
    <dgm:pt modelId="{6354DD53-06AA-452C-A081-97BC83D305A1}" type="sibTrans" cxnId="{24EF0061-9A75-42A1-9984-C525FC98F1F8}">
      <dgm:prSet/>
      <dgm:spPr/>
      <dgm:t>
        <a:bodyPr/>
        <a:lstStyle/>
        <a:p>
          <a:endParaRPr lang="es-ES"/>
        </a:p>
      </dgm:t>
    </dgm:pt>
    <dgm:pt modelId="{571830CD-5DB6-4A3F-9A7E-6F047FAB53B8}">
      <dgm:prSet/>
      <dgm:spPr/>
      <dgm:t>
        <a:bodyPr/>
        <a:lstStyle/>
        <a:p>
          <a:pPr>
            <a:buFont typeface="+mj-lt"/>
            <a:buAutoNum type="arabicParenR"/>
          </a:pPr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Fundamentar teórica y metodológicamente la importancia de la actividad física especializada en la mejora de la salud poblacional, especificando en su influencia en el estrés.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F15AC2-DC19-4620-B717-5FFD3612D4FD}" type="parTrans" cxnId="{65808253-DB29-43A0-BB8C-0FA5488A3A81}">
      <dgm:prSet/>
      <dgm:spPr/>
      <dgm:t>
        <a:bodyPr/>
        <a:lstStyle/>
        <a:p>
          <a:endParaRPr lang="es-ES"/>
        </a:p>
      </dgm:t>
    </dgm:pt>
    <dgm:pt modelId="{EC62A0FD-A4EA-466D-B5E7-9B55E80BDA5D}" type="sibTrans" cxnId="{65808253-DB29-43A0-BB8C-0FA5488A3A81}">
      <dgm:prSet/>
      <dgm:spPr/>
      <dgm:t>
        <a:bodyPr/>
        <a:lstStyle/>
        <a:p>
          <a:endParaRPr lang="es-ES"/>
        </a:p>
      </dgm:t>
    </dgm:pt>
    <dgm:pt modelId="{DAE694D6-089E-435F-AB69-5B1082DC2576}">
      <dgm:prSet/>
      <dgm:spPr/>
      <dgm:t>
        <a:bodyPr/>
        <a:lstStyle/>
        <a:p>
          <a:pPr rtl="0"/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Diagnosticar los índices de estrés en estudiantes de BGU de la Unidad Educativa "11 de noviembre" Jornada matutina del Cantón Mejía, Parroquia Machachi.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CC4539-D320-46F9-8DAD-8786F1763376}" type="parTrans" cxnId="{C4CF4188-A94B-4A2C-B140-5540933E3AB0}">
      <dgm:prSet/>
      <dgm:spPr/>
      <dgm:t>
        <a:bodyPr/>
        <a:lstStyle/>
        <a:p>
          <a:endParaRPr lang="es-ES"/>
        </a:p>
      </dgm:t>
    </dgm:pt>
    <dgm:pt modelId="{5A0B05D8-5553-43F7-BC02-B0AB94B66419}" type="sibTrans" cxnId="{C4CF4188-A94B-4A2C-B140-5540933E3AB0}">
      <dgm:prSet/>
      <dgm:spPr/>
      <dgm:t>
        <a:bodyPr/>
        <a:lstStyle/>
        <a:p>
          <a:endParaRPr lang="es-ES"/>
        </a:p>
      </dgm:t>
    </dgm:pt>
    <dgm:pt modelId="{1AB7A900-BE6D-4168-8B08-B2AEF2CB6F4C}">
      <dgm:prSet/>
      <dgm:spPr/>
      <dgm:t>
        <a:bodyPr/>
        <a:lstStyle/>
        <a:p>
          <a:pPr rtl="0"/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Diseñar un plan físico-recreativo para disminuir el estrés en estudiantes de BGU de la Unidad Educativa "11 de noviembre" Jornada matutina del Cantón Mejía, Parroquia Machachi, en el periodo 2020-2021.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9396B4-F4CE-4224-A9F3-042FDE4CDE4D}" type="parTrans" cxnId="{9B314411-835F-4930-94C5-03FF119DFCD4}">
      <dgm:prSet/>
      <dgm:spPr/>
      <dgm:t>
        <a:bodyPr/>
        <a:lstStyle/>
        <a:p>
          <a:endParaRPr lang="es-ES"/>
        </a:p>
      </dgm:t>
    </dgm:pt>
    <dgm:pt modelId="{7A4C9D76-D1F4-4F11-85CD-125FD0903B30}" type="sibTrans" cxnId="{9B314411-835F-4930-94C5-03FF119DFCD4}">
      <dgm:prSet/>
      <dgm:spPr/>
      <dgm:t>
        <a:bodyPr/>
        <a:lstStyle/>
        <a:p>
          <a:endParaRPr lang="es-ES"/>
        </a:p>
      </dgm:t>
    </dgm:pt>
    <dgm:pt modelId="{84943891-11E5-4674-94C4-7C262C03B944}">
      <dgm:prSet/>
      <dgm:spPr/>
      <dgm:t>
        <a:bodyPr/>
        <a:lstStyle/>
        <a:p>
          <a:pPr rtl="0"/>
          <a:r>
            <a:rPr lang="es-EC" dirty="0">
              <a:latin typeface="Times New Roman" panose="02020603050405020304" pitchFamily="18" charset="0"/>
              <a:cs typeface="Times New Roman" panose="02020603050405020304" pitchFamily="18" charset="0"/>
            </a:rPr>
            <a:t>Validar teóricamente el plan diseñado mediante la consulta de los criterios de especialistas en actividad física especializada</a:t>
          </a:r>
          <a:r>
            <a:rPr lang="es-EC" dirty="0"/>
            <a:t>.</a:t>
          </a:r>
          <a:endParaRPr lang="es-ES" dirty="0"/>
        </a:p>
      </dgm:t>
    </dgm:pt>
    <dgm:pt modelId="{592D5D02-98F6-4B85-9E4E-E83E24512A70}" type="parTrans" cxnId="{CE9AEB11-C5E5-4A61-8AA4-9B3E5CCA9B66}">
      <dgm:prSet/>
      <dgm:spPr/>
      <dgm:t>
        <a:bodyPr/>
        <a:lstStyle/>
        <a:p>
          <a:endParaRPr lang="es-ES"/>
        </a:p>
      </dgm:t>
    </dgm:pt>
    <dgm:pt modelId="{35D020E7-255C-4159-87F9-DB5B06641CE4}" type="sibTrans" cxnId="{CE9AEB11-C5E5-4A61-8AA4-9B3E5CCA9B66}">
      <dgm:prSet/>
      <dgm:spPr/>
      <dgm:t>
        <a:bodyPr/>
        <a:lstStyle/>
        <a:p>
          <a:endParaRPr lang="es-ES"/>
        </a:p>
      </dgm:t>
    </dgm:pt>
    <dgm:pt modelId="{018BDFD8-2AD3-4587-AD3A-A2CB60000114}">
      <dgm:prSet/>
      <dgm:spPr/>
      <dgm:t>
        <a:bodyPr/>
        <a:lstStyle/>
        <a:p>
          <a:r>
            <a:rPr lang="es-EC" b="0" dirty="0">
              <a:latin typeface="Times New Roman" panose="02020603050405020304" pitchFamily="18" charset="0"/>
              <a:cs typeface="Times New Roman" panose="02020603050405020304" pitchFamily="18" charset="0"/>
            </a:rPr>
            <a:t>Disminuir el estrés en cuarentena de los estudiantes de BGU de la Unidad Educativa "11 de noviembre" Jornada matutina del Cantón Mejía, Parroquia Machachi, periodo 2020-2021 a través de un plan físico-recreativo en línea.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D63F67-D0B8-4D56-9D27-CC80B9471712}" type="sibTrans" cxnId="{66E924CB-6796-4992-9358-71236A29703A}">
      <dgm:prSet/>
      <dgm:spPr/>
      <dgm:t>
        <a:bodyPr/>
        <a:lstStyle/>
        <a:p>
          <a:endParaRPr lang="es-ES"/>
        </a:p>
      </dgm:t>
    </dgm:pt>
    <dgm:pt modelId="{B7FDDA17-3446-454D-953A-2428354EC21C}" type="parTrans" cxnId="{66E924CB-6796-4992-9358-71236A29703A}">
      <dgm:prSet/>
      <dgm:spPr/>
      <dgm:t>
        <a:bodyPr/>
        <a:lstStyle/>
        <a:p>
          <a:endParaRPr lang="es-ES"/>
        </a:p>
      </dgm:t>
    </dgm:pt>
    <dgm:pt modelId="{179B3D0C-3256-4A0F-8F95-B02C50EA600A}" type="pres">
      <dgm:prSet presAssocID="{B6DEA164-7EAB-4CE5-A334-08F8B84DA673}" presName="Name0" presStyleCnt="0">
        <dgm:presLayoutVars>
          <dgm:chMax val="7"/>
          <dgm:chPref val="7"/>
          <dgm:dir/>
        </dgm:presLayoutVars>
      </dgm:prSet>
      <dgm:spPr/>
    </dgm:pt>
    <dgm:pt modelId="{4FC60DDF-528F-43D7-BEE1-BE04492FEC7C}" type="pres">
      <dgm:prSet presAssocID="{B6DEA164-7EAB-4CE5-A334-08F8B84DA673}" presName="Name1" presStyleCnt="0"/>
      <dgm:spPr/>
    </dgm:pt>
    <dgm:pt modelId="{DFA4F32B-168F-4D55-90A1-8AB027360320}" type="pres">
      <dgm:prSet presAssocID="{B6DEA164-7EAB-4CE5-A334-08F8B84DA673}" presName="cycle" presStyleCnt="0"/>
      <dgm:spPr/>
    </dgm:pt>
    <dgm:pt modelId="{46257626-4B20-4C43-BA94-87405F833095}" type="pres">
      <dgm:prSet presAssocID="{B6DEA164-7EAB-4CE5-A334-08F8B84DA673}" presName="srcNode" presStyleLbl="node1" presStyleIdx="0" presStyleCnt="7"/>
      <dgm:spPr/>
    </dgm:pt>
    <dgm:pt modelId="{3213FDD0-1B9A-4769-A252-30D2BAFFE7E8}" type="pres">
      <dgm:prSet presAssocID="{B6DEA164-7EAB-4CE5-A334-08F8B84DA673}" presName="conn" presStyleLbl="parChTrans1D2" presStyleIdx="0" presStyleCnt="1"/>
      <dgm:spPr/>
    </dgm:pt>
    <dgm:pt modelId="{EEF93A3B-6635-4715-8C7A-3D9706CB0224}" type="pres">
      <dgm:prSet presAssocID="{B6DEA164-7EAB-4CE5-A334-08F8B84DA673}" presName="extraNode" presStyleLbl="node1" presStyleIdx="0" presStyleCnt="7"/>
      <dgm:spPr/>
    </dgm:pt>
    <dgm:pt modelId="{FCC355BA-F435-4D94-8DE7-167D1B761068}" type="pres">
      <dgm:prSet presAssocID="{B6DEA164-7EAB-4CE5-A334-08F8B84DA673}" presName="dstNode" presStyleLbl="node1" presStyleIdx="0" presStyleCnt="7"/>
      <dgm:spPr/>
    </dgm:pt>
    <dgm:pt modelId="{449F489B-52EF-4115-9244-9A0E60944B65}" type="pres">
      <dgm:prSet presAssocID="{4094F45B-1551-4DBB-AAB9-7CDD4CFB0129}" presName="text_1" presStyleLbl="node1" presStyleIdx="0" presStyleCnt="7">
        <dgm:presLayoutVars>
          <dgm:bulletEnabled val="1"/>
        </dgm:presLayoutVars>
      </dgm:prSet>
      <dgm:spPr/>
    </dgm:pt>
    <dgm:pt modelId="{AEEC7C2E-C171-44D2-9C77-81562C6D73E9}" type="pres">
      <dgm:prSet presAssocID="{4094F45B-1551-4DBB-AAB9-7CDD4CFB0129}" presName="accent_1" presStyleCnt="0"/>
      <dgm:spPr/>
    </dgm:pt>
    <dgm:pt modelId="{36BC1D92-B6B1-4158-BA03-F9334A6A5B0B}" type="pres">
      <dgm:prSet presAssocID="{4094F45B-1551-4DBB-AAB9-7CDD4CFB0129}" presName="accentRepeatNode" presStyleLbl="solidFgAcc1" presStyleIdx="0" presStyleCnt="7"/>
      <dgm:spPr/>
    </dgm:pt>
    <dgm:pt modelId="{D6A6447F-3CB9-4F0E-896F-40C825E3B87E}" type="pres">
      <dgm:prSet presAssocID="{018BDFD8-2AD3-4587-AD3A-A2CB60000114}" presName="text_2" presStyleLbl="node1" presStyleIdx="1" presStyleCnt="7" custScaleX="97152">
        <dgm:presLayoutVars>
          <dgm:bulletEnabled val="1"/>
        </dgm:presLayoutVars>
      </dgm:prSet>
      <dgm:spPr/>
    </dgm:pt>
    <dgm:pt modelId="{A84122A4-BEE9-48C0-8AB7-B6FF7620FB3C}" type="pres">
      <dgm:prSet presAssocID="{018BDFD8-2AD3-4587-AD3A-A2CB60000114}" presName="accent_2" presStyleCnt="0"/>
      <dgm:spPr/>
    </dgm:pt>
    <dgm:pt modelId="{A4168AC2-D4F1-4C69-95FE-1FE9601504F8}" type="pres">
      <dgm:prSet presAssocID="{018BDFD8-2AD3-4587-AD3A-A2CB60000114}" presName="accentRepeatNode" presStyleLbl="solidFgAcc1" presStyleIdx="1" presStyleCnt="7"/>
      <dgm:spPr/>
    </dgm:pt>
    <dgm:pt modelId="{CF23E78E-5CCF-4931-8897-91DAF72A4C0F}" type="pres">
      <dgm:prSet presAssocID="{5E25EB41-A32E-4C04-920E-B77EABC4EFAA}" presName="text_3" presStyleLbl="node1" presStyleIdx="2" presStyleCnt="7">
        <dgm:presLayoutVars>
          <dgm:bulletEnabled val="1"/>
        </dgm:presLayoutVars>
      </dgm:prSet>
      <dgm:spPr/>
    </dgm:pt>
    <dgm:pt modelId="{EE03246E-1B3A-4CD6-84C4-ED519E661ABE}" type="pres">
      <dgm:prSet presAssocID="{5E25EB41-A32E-4C04-920E-B77EABC4EFAA}" presName="accent_3" presStyleCnt="0"/>
      <dgm:spPr/>
    </dgm:pt>
    <dgm:pt modelId="{6A7659FA-AC16-4C51-9088-D91DA7D8F252}" type="pres">
      <dgm:prSet presAssocID="{5E25EB41-A32E-4C04-920E-B77EABC4EFAA}" presName="accentRepeatNode" presStyleLbl="solidFgAcc1" presStyleIdx="2" presStyleCnt="7"/>
      <dgm:spPr/>
    </dgm:pt>
    <dgm:pt modelId="{1BE27633-004F-47B8-BFB0-10DF5C003E69}" type="pres">
      <dgm:prSet presAssocID="{571830CD-5DB6-4A3F-9A7E-6F047FAB53B8}" presName="text_4" presStyleLbl="node1" presStyleIdx="3" presStyleCnt="7">
        <dgm:presLayoutVars>
          <dgm:bulletEnabled val="1"/>
        </dgm:presLayoutVars>
      </dgm:prSet>
      <dgm:spPr/>
    </dgm:pt>
    <dgm:pt modelId="{416000AC-6A19-4081-8A76-1535C13AAB16}" type="pres">
      <dgm:prSet presAssocID="{571830CD-5DB6-4A3F-9A7E-6F047FAB53B8}" presName="accent_4" presStyleCnt="0"/>
      <dgm:spPr/>
    </dgm:pt>
    <dgm:pt modelId="{E0FCDC38-13F2-4483-BAD2-C5C8754CBD21}" type="pres">
      <dgm:prSet presAssocID="{571830CD-5DB6-4A3F-9A7E-6F047FAB53B8}" presName="accentRepeatNode" presStyleLbl="solidFgAcc1" presStyleIdx="3" presStyleCnt="7"/>
      <dgm:spPr/>
    </dgm:pt>
    <dgm:pt modelId="{BFA6866A-6647-43FD-83C9-D3A2984A67F6}" type="pres">
      <dgm:prSet presAssocID="{DAE694D6-089E-435F-AB69-5B1082DC2576}" presName="text_5" presStyleLbl="node1" presStyleIdx="4" presStyleCnt="7">
        <dgm:presLayoutVars>
          <dgm:bulletEnabled val="1"/>
        </dgm:presLayoutVars>
      </dgm:prSet>
      <dgm:spPr/>
    </dgm:pt>
    <dgm:pt modelId="{607F40EE-B8CB-4E93-9187-5A76A1AAA5AE}" type="pres">
      <dgm:prSet presAssocID="{DAE694D6-089E-435F-AB69-5B1082DC2576}" presName="accent_5" presStyleCnt="0"/>
      <dgm:spPr/>
    </dgm:pt>
    <dgm:pt modelId="{C504E8EA-FDA2-43C2-8209-F8C11AF5C5CA}" type="pres">
      <dgm:prSet presAssocID="{DAE694D6-089E-435F-AB69-5B1082DC2576}" presName="accentRepeatNode" presStyleLbl="solidFgAcc1" presStyleIdx="4" presStyleCnt="7"/>
      <dgm:spPr/>
    </dgm:pt>
    <dgm:pt modelId="{D668F42A-92D7-4EA5-B1E4-75A1682FE207}" type="pres">
      <dgm:prSet presAssocID="{1AB7A900-BE6D-4168-8B08-B2AEF2CB6F4C}" presName="text_6" presStyleLbl="node1" presStyleIdx="5" presStyleCnt="7">
        <dgm:presLayoutVars>
          <dgm:bulletEnabled val="1"/>
        </dgm:presLayoutVars>
      </dgm:prSet>
      <dgm:spPr/>
    </dgm:pt>
    <dgm:pt modelId="{7F31BB5B-8FD6-4676-8829-1D07BFA3F0A6}" type="pres">
      <dgm:prSet presAssocID="{1AB7A900-BE6D-4168-8B08-B2AEF2CB6F4C}" presName="accent_6" presStyleCnt="0"/>
      <dgm:spPr/>
    </dgm:pt>
    <dgm:pt modelId="{0F99B563-C795-4419-A66C-E006E93E1BF8}" type="pres">
      <dgm:prSet presAssocID="{1AB7A900-BE6D-4168-8B08-B2AEF2CB6F4C}" presName="accentRepeatNode" presStyleLbl="solidFgAcc1" presStyleIdx="5" presStyleCnt="7"/>
      <dgm:spPr/>
    </dgm:pt>
    <dgm:pt modelId="{91844E3A-7B7C-4429-B1A7-1222E433F59A}" type="pres">
      <dgm:prSet presAssocID="{84943891-11E5-4674-94C4-7C262C03B944}" presName="text_7" presStyleLbl="node1" presStyleIdx="6" presStyleCnt="7">
        <dgm:presLayoutVars>
          <dgm:bulletEnabled val="1"/>
        </dgm:presLayoutVars>
      </dgm:prSet>
      <dgm:spPr/>
    </dgm:pt>
    <dgm:pt modelId="{25F398D1-8F07-40C5-9323-B0453A52B2E3}" type="pres">
      <dgm:prSet presAssocID="{84943891-11E5-4674-94C4-7C262C03B944}" presName="accent_7" presStyleCnt="0"/>
      <dgm:spPr/>
    </dgm:pt>
    <dgm:pt modelId="{98AF7B45-32F9-43D6-8A55-176B7A30AFDF}" type="pres">
      <dgm:prSet presAssocID="{84943891-11E5-4674-94C4-7C262C03B944}" presName="accentRepeatNode" presStyleLbl="solidFgAcc1" presStyleIdx="6" presStyleCnt="7"/>
      <dgm:spPr/>
    </dgm:pt>
  </dgm:ptLst>
  <dgm:cxnLst>
    <dgm:cxn modelId="{9B314411-835F-4930-94C5-03FF119DFCD4}" srcId="{B6DEA164-7EAB-4CE5-A334-08F8B84DA673}" destId="{1AB7A900-BE6D-4168-8B08-B2AEF2CB6F4C}" srcOrd="5" destOrd="0" parTransId="{3F9396B4-F4CE-4224-A9F3-042FDE4CDE4D}" sibTransId="{7A4C9D76-D1F4-4F11-85CD-125FD0903B30}"/>
    <dgm:cxn modelId="{CE9AEB11-C5E5-4A61-8AA4-9B3E5CCA9B66}" srcId="{B6DEA164-7EAB-4CE5-A334-08F8B84DA673}" destId="{84943891-11E5-4674-94C4-7C262C03B944}" srcOrd="6" destOrd="0" parTransId="{592D5D02-98F6-4B85-9E4E-E83E24512A70}" sibTransId="{35D020E7-255C-4159-87F9-DB5B06641CE4}"/>
    <dgm:cxn modelId="{AB1D4012-DE6D-456D-BAD3-0596C7188F25}" type="presOf" srcId="{018BDFD8-2AD3-4587-AD3A-A2CB60000114}" destId="{D6A6447F-3CB9-4F0E-896F-40C825E3B87E}" srcOrd="0" destOrd="0" presId="urn:microsoft.com/office/officeart/2008/layout/VerticalCurvedList"/>
    <dgm:cxn modelId="{9E316A12-B9EF-4CC8-A71C-2319FB4DFAE4}" type="presOf" srcId="{571830CD-5DB6-4A3F-9A7E-6F047FAB53B8}" destId="{1BE27633-004F-47B8-BFB0-10DF5C003E69}" srcOrd="0" destOrd="0" presId="urn:microsoft.com/office/officeart/2008/layout/VerticalCurvedList"/>
    <dgm:cxn modelId="{0D818A2A-98C8-4F78-A0B1-AEBFCAD73393}" type="presOf" srcId="{DAE694D6-089E-435F-AB69-5B1082DC2576}" destId="{BFA6866A-6647-43FD-83C9-D3A2984A67F6}" srcOrd="0" destOrd="0" presId="urn:microsoft.com/office/officeart/2008/layout/VerticalCurvedList"/>
    <dgm:cxn modelId="{24EF0061-9A75-42A1-9984-C525FC98F1F8}" srcId="{B6DEA164-7EAB-4CE5-A334-08F8B84DA673}" destId="{5E25EB41-A32E-4C04-920E-B77EABC4EFAA}" srcOrd="2" destOrd="0" parTransId="{AE9AB107-8F68-45A1-81AF-BE862C2C1ABB}" sibTransId="{6354DD53-06AA-452C-A081-97BC83D305A1}"/>
    <dgm:cxn modelId="{DADB2B47-A387-4704-87F2-E85D7276767C}" type="presOf" srcId="{5E25EB41-A32E-4C04-920E-B77EABC4EFAA}" destId="{CF23E78E-5CCF-4931-8897-91DAF72A4C0F}" srcOrd="0" destOrd="0" presId="urn:microsoft.com/office/officeart/2008/layout/VerticalCurvedList"/>
    <dgm:cxn modelId="{65808253-DB29-43A0-BB8C-0FA5488A3A81}" srcId="{B6DEA164-7EAB-4CE5-A334-08F8B84DA673}" destId="{571830CD-5DB6-4A3F-9A7E-6F047FAB53B8}" srcOrd="3" destOrd="0" parTransId="{74F15AC2-DC19-4620-B717-5FFD3612D4FD}" sibTransId="{EC62A0FD-A4EA-466D-B5E7-9B55E80BDA5D}"/>
    <dgm:cxn modelId="{C4CF4188-A94B-4A2C-B140-5540933E3AB0}" srcId="{B6DEA164-7EAB-4CE5-A334-08F8B84DA673}" destId="{DAE694D6-089E-435F-AB69-5B1082DC2576}" srcOrd="4" destOrd="0" parTransId="{28CC4539-D320-46F9-8DAD-8786F1763376}" sibTransId="{5A0B05D8-5553-43F7-BC02-B0AB94B66419}"/>
    <dgm:cxn modelId="{AD27318D-77A5-4993-8310-C64878941FC5}" type="presOf" srcId="{B6DEA164-7EAB-4CE5-A334-08F8B84DA673}" destId="{179B3D0C-3256-4A0F-8F95-B02C50EA600A}" srcOrd="0" destOrd="0" presId="urn:microsoft.com/office/officeart/2008/layout/VerticalCurvedList"/>
    <dgm:cxn modelId="{C6A20EA1-7CF3-4E52-B9DC-9F24FBDA8564}" type="presOf" srcId="{84943891-11E5-4674-94C4-7C262C03B944}" destId="{91844E3A-7B7C-4429-B1A7-1222E433F59A}" srcOrd="0" destOrd="0" presId="urn:microsoft.com/office/officeart/2008/layout/VerticalCurvedList"/>
    <dgm:cxn modelId="{EACEE1AF-B6D9-47FD-B926-DE6327747754}" srcId="{B6DEA164-7EAB-4CE5-A334-08F8B84DA673}" destId="{4094F45B-1551-4DBB-AAB9-7CDD4CFB0129}" srcOrd="0" destOrd="0" parTransId="{B9BFF3BA-3C15-4BCC-9848-F30BEC13A712}" sibTransId="{A0DC0C19-9704-41A6-B509-D6E91E15B21D}"/>
    <dgm:cxn modelId="{9F233EC7-2DFE-40FD-B735-D7E47F04F376}" type="presOf" srcId="{A0DC0C19-9704-41A6-B509-D6E91E15B21D}" destId="{3213FDD0-1B9A-4769-A252-30D2BAFFE7E8}" srcOrd="0" destOrd="0" presId="urn:microsoft.com/office/officeart/2008/layout/VerticalCurvedList"/>
    <dgm:cxn modelId="{66E924CB-6796-4992-9358-71236A29703A}" srcId="{B6DEA164-7EAB-4CE5-A334-08F8B84DA673}" destId="{018BDFD8-2AD3-4587-AD3A-A2CB60000114}" srcOrd="1" destOrd="0" parTransId="{B7FDDA17-3446-454D-953A-2428354EC21C}" sibTransId="{F3D63F67-D0B8-4D56-9D27-CC80B9471712}"/>
    <dgm:cxn modelId="{6B1BFBCD-3875-4DD6-8A94-5EE26352DB97}" type="presOf" srcId="{4094F45B-1551-4DBB-AAB9-7CDD4CFB0129}" destId="{449F489B-52EF-4115-9244-9A0E60944B65}" srcOrd="0" destOrd="0" presId="urn:microsoft.com/office/officeart/2008/layout/VerticalCurvedList"/>
    <dgm:cxn modelId="{739CC7F4-D8EB-4949-8236-73CA90A7B2EC}" type="presOf" srcId="{1AB7A900-BE6D-4168-8B08-B2AEF2CB6F4C}" destId="{D668F42A-92D7-4EA5-B1E4-75A1682FE207}" srcOrd="0" destOrd="0" presId="urn:microsoft.com/office/officeart/2008/layout/VerticalCurvedList"/>
    <dgm:cxn modelId="{32F0E7E8-F090-4C9D-93B2-99BBF40581C1}" type="presParOf" srcId="{179B3D0C-3256-4A0F-8F95-B02C50EA600A}" destId="{4FC60DDF-528F-43D7-BEE1-BE04492FEC7C}" srcOrd="0" destOrd="0" presId="urn:microsoft.com/office/officeart/2008/layout/VerticalCurvedList"/>
    <dgm:cxn modelId="{11F6AAC4-010D-4881-84B9-853993F44E87}" type="presParOf" srcId="{4FC60DDF-528F-43D7-BEE1-BE04492FEC7C}" destId="{DFA4F32B-168F-4D55-90A1-8AB027360320}" srcOrd="0" destOrd="0" presId="urn:microsoft.com/office/officeart/2008/layout/VerticalCurvedList"/>
    <dgm:cxn modelId="{09E3E997-EABA-409B-BD66-B1B47407FC7E}" type="presParOf" srcId="{DFA4F32B-168F-4D55-90A1-8AB027360320}" destId="{46257626-4B20-4C43-BA94-87405F833095}" srcOrd="0" destOrd="0" presId="urn:microsoft.com/office/officeart/2008/layout/VerticalCurvedList"/>
    <dgm:cxn modelId="{A3C46100-3F4F-4DC2-B875-D4F141563C40}" type="presParOf" srcId="{DFA4F32B-168F-4D55-90A1-8AB027360320}" destId="{3213FDD0-1B9A-4769-A252-30D2BAFFE7E8}" srcOrd="1" destOrd="0" presId="urn:microsoft.com/office/officeart/2008/layout/VerticalCurvedList"/>
    <dgm:cxn modelId="{66ACF755-B44E-4C5D-B713-48356AB6DF8B}" type="presParOf" srcId="{DFA4F32B-168F-4D55-90A1-8AB027360320}" destId="{EEF93A3B-6635-4715-8C7A-3D9706CB0224}" srcOrd="2" destOrd="0" presId="urn:microsoft.com/office/officeart/2008/layout/VerticalCurvedList"/>
    <dgm:cxn modelId="{1E6ABD84-F1B3-4F89-98F4-F83C6F7AEC63}" type="presParOf" srcId="{DFA4F32B-168F-4D55-90A1-8AB027360320}" destId="{FCC355BA-F435-4D94-8DE7-167D1B761068}" srcOrd="3" destOrd="0" presId="urn:microsoft.com/office/officeart/2008/layout/VerticalCurvedList"/>
    <dgm:cxn modelId="{CAE60C9F-F910-4A45-A395-40F723D984B3}" type="presParOf" srcId="{4FC60DDF-528F-43D7-BEE1-BE04492FEC7C}" destId="{449F489B-52EF-4115-9244-9A0E60944B65}" srcOrd="1" destOrd="0" presId="urn:microsoft.com/office/officeart/2008/layout/VerticalCurvedList"/>
    <dgm:cxn modelId="{B7DA63D0-4EF7-41DA-9811-61EFE461A276}" type="presParOf" srcId="{4FC60DDF-528F-43D7-BEE1-BE04492FEC7C}" destId="{AEEC7C2E-C171-44D2-9C77-81562C6D73E9}" srcOrd="2" destOrd="0" presId="urn:microsoft.com/office/officeart/2008/layout/VerticalCurvedList"/>
    <dgm:cxn modelId="{CC3C212B-BA5B-4315-B90A-CEB0C5E4E3E0}" type="presParOf" srcId="{AEEC7C2E-C171-44D2-9C77-81562C6D73E9}" destId="{36BC1D92-B6B1-4158-BA03-F9334A6A5B0B}" srcOrd="0" destOrd="0" presId="urn:microsoft.com/office/officeart/2008/layout/VerticalCurvedList"/>
    <dgm:cxn modelId="{FA7E7D37-15C4-4047-B272-B62F32ADBF4E}" type="presParOf" srcId="{4FC60DDF-528F-43D7-BEE1-BE04492FEC7C}" destId="{D6A6447F-3CB9-4F0E-896F-40C825E3B87E}" srcOrd="3" destOrd="0" presId="urn:microsoft.com/office/officeart/2008/layout/VerticalCurvedList"/>
    <dgm:cxn modelId="{D8B4552D-3C78-4AB0-9B1F-5703B1E54CA4}" type="presParOf" srcId="{4FC60DDF-528F-43D7-BEE1-BE04492FEC7C}" destId="{A84122A4-BEE9-48C0-8AB7-B6FF7620FB3C}" srcOrd="4" destOrd="0" presId="urn:microsoft.com/office/officeart/2008/layout/VerticalCurvedList"/>
    <dgm:cxn modelId="{D258E6E2-3B04-4659-821B-9BF4A215DCC6}" type="presParOf" srcId="{A84122A4-BEE9-48C0-8AB7-B6FF7620FB3C}" destId="{A4168AC2-D4F1-4C69-95FE-1FE9601504F8}" srcOrd="0" destOrd="0" presId="urn:microsoft.com/office/officeart/2008/layout/VerticalCurvedList"/>
    <dgm:cxn modelId="{59E5CFC1-93BA-488E-9B06-6A4EFE679621}" type="presParOf" srcId="{4FC60DDF-528F-43D7-BEE1-BE04492FEC7C}" destId="{CF23E78E-5CCF-4931-8897-91DAF72A4C0F}" srcOrd="5" destOrd="0" presId="urn:microsoft.com/office/officeart/2008/layout/VerticalCurvedList"/>
    <dgm:cxn modelId="{CBC5E076-2473-4B8D-9DD3-33BDBEF9E3EC}" type="presParOf" srcId="{4FC60DDF-528F-43D7-BEE1-BE04492FEC7C}" destId="{EE03246E-1B3A-4CD6-84C4-ED519E661ABE}" srcOrd="6" destOrd="0" presId="urn:microsoft.com/office/officeart/2008/layout/VerticalCurvedList"/>
    <dgm:cxn modelId="{BDC794EF-2291-48AD-8F3D-8822A92BFD48}" type="presParOf" srcId="{EE03246E-1B3A-4CD6-84C4-ED519E661ABE}" destId="{6A7659FA-AC16-4C51-9088-D91DA7D8F252}" srcOrd="0" destOrd="0" presId="urn:microsoft.com/office/officeart/2008/layout/VerticalCurvedList"/>
    <dgm:cxn modelId="{78C6464B-CE7F-4A33-AF3F-D468D6AF8F16}" type="presParOf" srcId="{4FC60DDF-528F-43D7-BEE1-BE04492FEC7C}" destId="{1BE27633-004F-47B8-BFB0-10DF5C003E69}" srcOrd="7" destOrd="0" presId="urn:microsoft.com/office/officeart/2008/layout/VerticalCurvedList"/>
    <dgm:cxn modelId="{EAC9B439-BDE3-4928-8B17-252211D28EC9}" type="presParOf" srcId="{4FC60DDF-528F-43D7-BEE1-BE04492FEC7C}" destId="{416000AC-6A19-4081-8A76-1535C13AAB16}" srcOrd="8" destOrd="0" presId="urn:microsoft.com/office/officeart/2008/layout/VerticalCurvedList"/>
    <dgm:cxn modelId="{E9B788C9-6669-4AF0-B28E-244FEA943DD7}" type="presParOf" srcId="{416000AC-6A19-4081-8A76-1535C13AAB16}" destId="{E0FCDC38-13F2-4483-BAD2-C5C8754CBD21}" srcOrd="0" destOrd="0" presId="urn:microsoft.com/office/officeart/2008/layout/VerticalCurvedList"/>
    <dgm:cxn modelId="{6B038149-26D4-4E4B-ACC0-2BC9F7D0A560}" type="presParOf" srcId="{4FC60DDF-528F-43D7-BEE1-BE04492FEC7C}" destId="{BFA6866A-6647-43FD-83C9-D3A2984A67F6}" srcOrd="9" destOrd="0" presId="urn:microsoft.com/office/officeart/2008/layout/VerticalCurvedList"/>
    <dgm:cxn modelId="{314F5790-26EF-4F7D-B613-866E904D5216}" type="presParOf" srcId="{4FC60DDF-528F-43D7-BEE1-BE04492FEC7C}" destId="{607F40EE-B8CB-4E93-9187-5A76A1AAA5AE}" srcOrd="10" destOrd="0" presId="urn:microsoft.com/office/officeart/2008/layout/VerticalCurvedList"/>
    <dgm:cxn modelId="{5651D5B9-C1BD-4E83-B588-BEAC5C763913}" type="presParOf" srcId="{607F40EE-B8CB-4E93-9187-5A76A1AAA5AE}" destId="{C504E8EA-FDA2-43C2-8209-F8C11AF5C5CA}" srcOrd="0" destOrd="0" presId="urn:microsoft.com/office/officeart/2008/layout/VerticalCurvedList"/>
    <dgm:cxn modelId="{FFE5D0CA-F2AE-4192-B11E-341C8D7CADEA}" type="presParOf" srcId="{4FC60DDF-528F-43D7-BEE1-BE04492FEC7C}" destId="{D668F42A-92D7-4EA5-B1E4-75A1682FE207}" srcOrd="11" destOrd="0" presId="urn:microsoft.com/office/officeart/2008/layout/VerticalCurvedList"/>
    <dgm:cxn modelId="{CECCD9D3-18EA-49D7-9464-43D977632229}" type="presParOf" srcId="{4FC60DDF-528F-43D7-BEE1-BE04492FEC7C}" destId="{7F31BB5B-8FD6-4676-8829-1D07BFA3F0A6}" srcOrd="12" destOrd="0" presId="urn:microsoft.com/office/officeart/2008/layout/VerticalCurvedList"/>
    <dgm:cxn modelId="{C4697B0D-6B3F-4B4D-857D-C6BB51D94046}" type="presParOf" srcId="{7F31BB5B-8FD6-4676-8829-1D07BFA3F0A6}" destId="{0F99B563-C795-4419-A66C-E006E93E1BF8}" srcOrd="0" destOrd="0" presId="urn:microsoft.com/office/officeart/2008/layout/VerticalCurvedList"/>
    <dgm:cxn modelId="{95BFB8BA-B7C3-4841-95AB-E1EA6AFF1254}" type="presParOf" srcId="{4FC60DDF-528F-43D7-BEE1-BE04492FEC7C}" destId="{91844E3A-7B7C-4429-B1A7-1222E433F59A}" srcOrd="13" destOrd="0" presId="urn:microsoft.com/office/officeart/2008/layout/VerticalCurvedList"/>
    <dgm:cxn modelId="{02F925AC-0F04-4551-AEB7-A6C8DD91BFEB}" type="presParOf" srcId="{4FC60DDF-528F-43D7-BEE1-BE04492FEC7C}" destId="{25F398D1-8F07-40C5-9323-B0453A52B2E3}" srcOrd="14" destOrd="0" presId="urn:microsoft.com/office/officeart/2008/layout/VerticalCurvedList"/>
    <dgm:cxn modelId="{422E9680-CB79-4DED-A6A3-449E4B1C23EE}" type="presParOf" srcId="{25F398D1-8F07-40C5-9323-B0453A52B2E3}" destId="{98AF7B45-32F9-43D6-8A55-176B7A30AFD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507568-BA6C-4512-BAD3-AC7A0A4539CC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7E3D9EA-114D-4EA4-8E38-1E8E1964FD26}">
      <dgm:prSet custT="1"/>
      <dgm:spPr/>
      <dgm:t>
        <a:bodyPr/>
        <a:lstStyle/>
        <a:p>
          <a:pPr algn="ctr" rtl="0"/>
          <a:r>
            <a:rPr lang="es-E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Análisis –síntesis </a:t>
          </a:r>
        </a:p>
      </dgm:t>
    </dgm:pt>
    <dgm:pt modelId="{4EB680D8-E68F-48B6-9188-9232E9456BCA}" type="parTrans" cxnId="{736BA229-F0E4-4588-9951-1591DED78053}">
      <dgm:prSet/>
      <dgm:spPr/>
      <dgm:t>
        <a:bodyPr/>
        <a:lstStyle/>
        <a:p>
          <a:endParaRPr lang="es-ES" sz="1800"/>
        </a:p>
      </dgm:t>
    </dgm:pt>
    <dgm:pt modelId="{FE11D528-D1C1-4CB8-9566-E2DE4066487E}" type="sibTrans" cxnId="{736BA229-F0E4-4588-9951-1591DED78053}">
      <dgm:prSet/>
      <dgm:spPr/>
      <dgm:t>
        <a:bodyPr/>
        <a:lstStyle/>
        <a:p>
          <a:endParaRPr lang="es-ES" sz="1800"/>
        </a:p>
      </dgm:t>
    </dgm:pt>
    <dgm:pt modelId="{2D7AAC32-DC21-429D-B784-CAA3394F36BF}">
      <dgm:prSet custT="1"/>
      <dgm:spPr/>
      <dgm:t>
        <a:bodyPr/>
        <a:lstStyle/>
        <a:p>
          <a:pPr rtl="0"/>
          <a:r>
            <a:rPr lang="es-E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Inductivo-Deductivo</a:t>
          </a:r>
        </a:p>
      </dgm:t>
    </dgm:pt>
    <dgm:pt modelId="{C6418750-16EE-4174-A6F5-40E5A49D170E}" type="parTrans" cxnId="{64D93D60-1C1C-4FC8-9321-780585D40AD5}">
      <dgm:prSet/>
      <dgm:spPr/>
      <dgm:t>
        <a:bodyPr/>
        <a:lstStyle/>
        <a:p>
          <a:endParaRPr lang="es-ES" sz="1800"/>
        </a:p>
      </dgm:t>
    </dgm:pt>
    <dgm:pt modelId="{D9A56CB1-8CFE-4EFF-844A-713DF0F74984}" type="sibTrans" cxnId="{64D93D60-1C1C-4FC8-9321-780585D40AD5}">
      <dgm:prSet/>
      <dgm:spPr/>
      <dgm:t>
        <a:bodyPr/>
        <a:lstStyle/>
        <a:p>
          <a:endParaRPr lang="es-ES" sz="1800"/>
        </a:p>
      </dgm:t>
    </dgm:pt>
    <dgm:pt modelId="{161795B1-E7AA-44E8-8ED3-12DCEF7DDF38}">
      <dgm:prSet custT="1"/>
      <dgm:spPr/>
      <dgm:t>
        <a:bodyPr/>
        <a:lstStyle/>
        <a:p>
          <a:pPr rtl="0"/>
          <a:r>
            <a:rPr lang="es-EC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Sistémico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190A26-1371-4A76-9CF3-EC185F32B62A}" type="parTrans" cxnId="{88053F64-2549-4C8B-AD96-41A9FA922061}">
      <dgm:prSet/>
      <dgm:spPr/>
      <dgm:t>
        <a:bodyPr/>
        <a:lstStyle/>
        <a:p>
          <a:endParaRPr lang="es-ES" sz="1800"/>
        </a:p>
      </dgm:t>
    </dgm:pt>
    <dgm:pt modelId="{EC140BF9-BAA8-4C3E-A102-815B8F903F5C}" type="sibTrans" cxnId="{88053F64-2549-4C8B-AD96-41A9FA922061}">
      <dgm:prSet/>
      <dgm:spPr/>
      <dgm:t>
        <a:bodyPr/>
        <a:lstStyle/>
        <a:p>
          <a:endParaRPr lang="es-ES" sz="1800"/>
        </a:p>
      </dgm:t>
    </dgm:pt>
    <dgm:pt modelId="{CAE034AB-7D98-4905-9109-6D6FB36A2088}">
      <dgm:prSet custT="1"/>
      <dgm:spPr/>
      <dgm:t>
        <a:bodyPr/>
        <a:lstStyle/>
        <a:p>
          <a:pPr rtl="0"/>
          <a:r>
            <a:rPr lang="es-ES" sz="1800" dirty="0"/>
            <a:t>Observación </a:t>
          </a:r>
        </a:p>
      </dgm:t>
    </dgm:pt>
    <dgm:pt modelId="{6D8FEBEB-7E2F-4B82-BDBA-0B694E207A77}" type="parTrans" cxnId="{3EF8271D-64C2-47B6-9779-36DFB2B879D6}">
      <dgm:prSet/>
      <dgm:spPr/>
      <dgm:t>
        <a:bodyPr/>
        <a:lstStyle/>
        <a:p>
          <a:endParaRPr lang="es-ES" sz="1800"/>
        </a:p>
      </dgm:t>
    </dgm:pt>
    <dgm:pt modelId="{BF6FFA07-1297-413B-9992-94EB33F9C2FC}" type="sibTrans" cxnId="{3EF8271D-64C2-47B6-9779-36DFB2B879D6}">
      <dgm:prSet/>
      <dgm:spPr/>
      <dgm:t>
        <a:bodyPr/>
        <a:lstStyle/>
        <a:p>
          <a:endParaRPr lang="es-ES" sz="1800"/>
        </a:p>
      </dgm:t>
    </dgm:pt>
    <dgm:pt modelId="{BA9F8C1A-226B-457B-8F7F-56D0DB720E1A}">
      <dgm:prSet custT="1"/>
      <dgm:spPr/>
      <dgm:t>
        <a:bodyPr/>
        <a:lstStyle/>
        <a:p>
          <a:pPr rtl="0"/>
          <a:r>
            <a:rPr lang="es-ES" sz="1800" dirty="0"/>
            <a:t>Encuesta</a:t>
          </a:r>
        </a:p>
      </dgm:t>
    </dgm:pt>
    <dgm:pt modelId="{0566EC80-BBFB-401A-921D-095B4947013C}" type="parTrans" cxnId="{6D155936-0FBB-4CBB-9331-9D81B1B1E8F4}">
      <dgm:prSet/>
      <dgm:spPr/>
      <dgm:t>
        <a:bodyPr/>
        <a:lstStyle/>
        <a:p>
          <a:endParaRPr lang="es-ES" sz="1800"/>
        </a:p>
      </dgm:t>
    </dgm:pt>
    <dgm:pt modelId="{93DCCADE-1817-4C07-B0F7-4FC7426FAF13}" type="sibTrans" cxnId="{6D155936-0FBB-4CBB-9331-9D81B1B1E8F4}">
      <dgm:prSet/>
      <dgm:spPr/>
      <dgm:t>
        <a:bodyPr/>
        <a:lstStyle/>
        <a:p>
          <a:endParaRPr lang="es-ES" sz="1800"/>
        </a:p>
      </dgm:t>
    </dgm:pt>
    <dgm:pt modelId="{563376AF-D4C2-4661-A526-963A9813E10E}">
      <dgm:prSet custT="1"/>
      <dgm:spPr/>
      <dgm:t>
        <a:bodyPr/>
        <a:lstStyle/>
        <a:p>
          <a:r>
            <a:rPr lang="es-EC" sz="2000" b="1" dirty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El segundo grupo serán los de orden empírico, aplicando los siguientes</a:t>
          </a:r>
          <a:r>
            <a:rPr lang="es-EC" sz="2400" dirty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s-EC" sz="1100" dirty="0">
            <a:solidFill>
              <a:schemeClr val="tx1"/>
            </a:solidFill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4F49EC-A994-4660-9775-E4CE63806CE4}" type="parTrans" cxnId="{08487973-F751-46D6-86DD-1E64D49E9EC7}">
      <dgm:prSet/>
      <dgm:spPr/>
      <dgm:t>
        <a:bodyPr/>
        <a:lstStyle/>
        <a:p>
          <a:endParaRPr lang="es-EC"/>
        </a:p>
      </dgm:t>
    </dgm:pt>
    <dgm:pt modelId="{BA6C1E24-F969-47CF-887A-54EC0A881177}" type="sibTrans" cxnId="{08487973-F751-46D6-86DD-1E64D49E9EC7}">
      <dgm:prSet/>
      <dgm:spPr/>
      <dgm:t>
        <a:bodyPr/>
        <a:lstStyle/>
        <a:p>
          <a:endParaRPr lang="es-EC"/>
        </a:p>
      </dgm:t>
    </dgm:pt>
    <dgm:pt modelId="{110FA16B-8F86-4C4A-AB0B-2E69DB4A620A}">
      <dgm:prSet custT="1"/>
      <dgm:spPr/>
      <dgm:t>
        <a:bodyPr/>
        <a:lstStyle/>
        <a:p>
          <a:r>
            <a:rPr lang="es-EC" sz="2000" b="1" dirty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Los métodos a emplear en la investigación fueron clasificados en dos grupos, en el primer grupo se encuentran los de orden teórico</a:t>
          </a:r>
        </a:p>
      </dgm:t>
    </dgm:pt>
    <dgm:pt modelId="{9B14B718-00E9-40AC-B087-D32BEF3E1E3F}" type="parTrans" cxnId="{2D84A215-A479-4DD0-88BE-0079F8EA22D2}">
      <dgm:prSet/>
      <dgm:spPr/>
      <dgm:t>
        <a:bodyPr/>
        <a:lstStyle/>
        <a:p>
          <a:endParaRPr lang="es-EC"/>
        </a:p>
      </dgm:t>
    </dgm:pt>
    <dgm:pt modelId="{E9D8B297-FBEA-4FB6-AF75-9EB863C36F58}" type="sibTrans" cxnId="{2D84A215-A479-4DD0-88BE-0079F8EA22D2}">
      <dgm:prSet/>
      <dgm:spPr/>
      <dgm:t>
        <a:bodyPr/>
        <a:lstStyle/>
        <a:p>
          <a:endParaRPr lang="es-EC"/>
        </a:p>
      </dgm:t>
    </dgm:pt>
    <dgm:pt modelId="{6979DC36-D5C6-4BF8-9D10-12132DD5EF37}" type="pres">
      <dgm:prSet presAssocID="{6C507568-BA6C-4512-BAD3-AC7A0A4539CC}" presName="Name0" presStyleCnt="0">
        <dgm:presLayoutVars>
          <dgm:dir/>
          <dgm:animLvl val="lvl"/>
          <dgm:resizeHandles val="exact"/>
        </dgm:presLayoutVars>
      </dgm:prSet>
      <dgm:spPr/>
    </dgm:pt>
    <dgm:pt modelId="{B69D63DA-2957-4EE3-9F85-366A3603ECFF}" type="pres">
      <dgm:prSet presAssocID="{BA9F8C1A-226B-457B-8F7F-56D0DB720E1A}" presName="boxAndChildren" presStyleCnt="0"/>
      <dgm:spPr/>
    </dgm:pt>
    <dgm:pt modelId="{9EA42206-D62D-414E-A5BB-BDB24157551A}" type="pres">
      <dgm:prSet presAssocID="{BA9F8C1A-226B-457B-8F7F-56D0DB720E1A}" presName="parentTextBox" presStyleLbl="node1" presStyleIdx="0" presStyleCnt="7" custLinFactNeighborX="479" custLinFactNeighborY="73851"/>
      <dgm:spPr/>
    </dgm:pt>
    <dgm:pt modelId="{22D1D4DD-6040-42AF-94F6-3E6A348920C2}" type="pres">
      <dgm:prSet presAssocID="{BF6FFA07-1297-413B-9992-94EB33F9C2FC}" presName="sp" presStyleCnt="0"/>
      <dgm:spPr/>
    </dgm:pt>
    <dgm:pt modelId="{F5293F0F-9008-4FD8-99AC-1625B49FDF00}" type="pres">
      <dgm:prSet presAssocID="{CAE034AB-7D98-4905-9109-6D6FB36A2088}" presName="arrowAndChildren" presStyleCnt="0"/>
      <dgm:spPr/>
    </dgm:pt>
    <dgm:pt modelId="{D3889FB2-181D-4E4B-BF8A-FE32EC585C4B}" type="pres">
      <dgm:prSet presAssocID="{CAE034AB-7D98-4905-9109-6D6FB36A2088}" presName="parentTextArrow" presStyleLbl="node1" presStyleIdx="1" presStyleCnt="7" custLinFactNeighborX="359" custLinFactNeighborY="19630"/>
      <dgm:spPr/>
    </dgm:pt>
    <dgm:pt modelId="{E6684182-2535-4274-B9F0-D99AAAC1961D}" type="pres">
      <dgm:prSet presAssocID="{BA6C1E24-F969-47CF-887A-54EC0A881177}" presName="sp" presStyleCnt="0"/>
      <dgm:spPr/>
    </dgm:pt>
    <dgm:pt modelId="{30FE374F-C434-4525-9DE7-8C17187E5FF2}" type="pres">
      <dgm:prSet presAssocID="{563376AF-D4C2-4661-A526-963A9813E10E}" presName="arrowAndChildren" presStyleCnt="0"/>
      <dgm:spPr/>
    </dgm:pt>
    <dgm:pt modelId="{F6A6672C-C1B4-4AEB-AAE0-729D462CD5D2}" type="pres">
      <dgm:prSet presAssocID="{563376AF-D4C2-4661-A526-963A9813E10E}" presName="parentTextArrow" presStyleLbl="node1" presStyleIdx="2" presStyleCnt="7" custLinFactNeighborX="-639" custLinFactNeighborY="14533"/>
      <dgm:spPr/>
    </dgm:pt>
    <dgm:pt modelId="{968C1E11-97B1-436D-BD0D-34FAD4712242}" type="pres">
      <dgm:prSet presAssocID="{EC140BF9-BAA8-4C3E-A102-815B8F903F5C}" presName="sp" presStyleCnt="0"/>
      <dgm:spPr/>
    </dgm:pt>
    <dgm:pt modelId="{74E68341-2C6C-4C40-8ED2-D533EC92E2BB}" type="pres">
      <dgm:prSet presAssocID="{161795B1-E7AA-44E8-8ED3-12DCEF7DDF38}" presName="arrowAndChildren" presStyleCnt="0"/>
      <dgm:spPr/>
    </dgm:pt>
    <dgm:pt modelId="{6829DBE2-E5EA-4294-BE54-CFC28D360D75}" type="pres">
      <dgm:prSet presAssocID="{161795B1-E7AA-44E8-8ED3-12DCEF7DDF38}" presName="parentTextArrow" presStyleLbl="node1" presStyleIdx="3" presStyleCnt="7" custLinFactNeighborX="-639" custLinFactNeighborY="18686"/>
      <dgm:spPr/>
    </dgm:pt>
    <dgm:pt modelId="{A7602236-2386-43C5-8383-70B412F9C0EE}" type="pres">
      <dgm:prSet presAssocID="{D9A56CB1-8CFE-4EFF-844A-713DF0F74984}" presName="sp" presStyleCnt="0"/>
      <dgm:spPr/>
    </dgm:pt>
    <dgm:pt modelId="{0F655AD4-AE7A-462D-AC02-081F8586B6DB}" type="pres">
      <dgm:prSet presAssocID="{2D7AAC32-DC21-429D-B784-CAA3394F36BF}" presName="arrowAndChildren" presStyleCnt="0"/>
      <dgm:spPr/>
    </dgm:pt>
    <dgm:pt modelId="{E5DD22C7-4324-4CD3-8EE6-948149328F58}" type="pres">
      <dgm:prSet presAssocID="{2D7AAC32-DC21-429D-B784-CAA3394F36BF}" presName="parentTextArrow" presStyleLbl="node1" presStyleIdx="4" presStyleCnt="7" custLinFactNeighborX="16368" custLinFactNeighborY="27877"/>
      <dgm:spPr/>
    </dgm:pt>
    <dgm:pt modelId="{55478D50-6335-43D8-B430-42E4725208AE}" type="pres">
      <dgm:prSet presAssocID="{E9D8B297-FBEA-4FB6-AF75-9EB863C36F58}" presName="sp" presStyleCnt="0"/>
      <dgm:spPr/>
    </dgm:pt>
    <dgm:pt modelId="{E48C75FE-3BDE-470E-8335-2E8238DD1B66}" type="pres">
      <dgm:prSet presAssocID="{110FA16B-8F86-4C4A-AB0B-2E69DB4A620A}" presName="arrowAndChildren" presStyleCnt="0"/>
      <dgm:spPr/>
    </dgm:pt>
    <dgm:pt modelId="{6D936196-5F1A-44D3-8D48-F0D05DB56160}" type="pres">
      <dgm:prSet presAssocID="{110FA16B-8F86-4C4A-AB0B-2E69DB4A620A}" presName="parentTextArrow" presStyleLbl="node1" presStyleIdx="5" presStyleCnt="7" custScaleY="132877" custLinFactY="-13992" custLinFactNeighborX="-639" custLinFactNeighborY="-100000"/>
      <dgm:spPr/>
    </dgm:pt>
    <dgm:pt modelId="{56809662-5D6A-4BDA-B079-F39DF95A15E9}" type="pres">
      <dgm:prSet presAssocID="{FE11D528-D1C1-4CB8-9566-E2DE4066487E}" presName="sp" presStyleCnt="0"/>
      <dgm:spPr/>
    </dgm:pt>
    <dgm:pt modelId="{AE61934F-1F6A-42F5-8467-F77136A5B561}" type="pres">
      <dgm:prSet presAssocID="{67E3D9EA-114D-4EA4-8E38-1E8E1964FD26}" presName="arrowAndChildren" presStyleCnt="0"/>
      <dgm:spPr/>
    </dgm:pt>
    <dgm:pt modelId="{79028CC0-8B38-4466-8273-4A4626C42158}" type="pres">
      <dgm:prSet presAssocID="{67E3D9EA-114D-4EA4-8E38-1E8E1964FD26}" presName="parentTextArrow" presStyleLbl="node1" presStyleIdx="6" presStyleCnt="7" custLinFactY="49851" custLinFactNeighborX="-639" custLinFactNeighborY="100000"/>
      <dgm:spPr/>
    </dgm:pt>
  </dgm:ptLst>
  <dgm:cxnLst>
    <dgm:cxn modelId="{2D84A215-A479-4DD0-88BE-0079F8EA22D2}" srcId="{6C507568-BA6C-4512-BAD3-AC7A0A4539CC}" destId="{110FA16B-8F86-4C4A-AB0B-2E69DB4A620A}" srcOrd="1" destOrd="0" parTransId="{9B14B718-00E9-40AC-B087-D32BEF3E1E3F}" sibTransId="{E9D8B297-FBEA-4FB6-AF75-9EB863C36F58}"/>
    <dgm:cxn modelId="{3EF8271D-64C2-47B6-9779-36DFB2B879D6}" srcId="{6C507568-BA6C-4512-BAD3-AC7A0A4539CC}" destId="{CAE034AB-7D98-4905-9109-6D6FB36A2088}" srcOrd="5" destOrd="0" parTransId="{6D8FEBEB-7E2F-4B82-BDBA-0B694E207A77}" sibTransId="{BF6FFA07-1297-413B-9992-94EB33F9C2FC}"/>
    <dgm:cxn modelId="{5609D521-7765-41C6-9FC3-805C74E114D1}" type="presOf" srcId="{110FA16B-8F86-4C4A-AB0B-2E69DB4A620A}" destId="{6D936196-5F1A-44D3-8D48-F0D05DB56160}" srcOrd="0" destOrd="0" presId="urn:microsoft.com/office/officeart/2005/8/layout/process4"/>
    <dgm:cxn modelId="{736BA229-F0E4-4588-9951-1591DED78053}" srcId="{6C507568-BA6C-4512-BAD3-AC7A0A4539CC}" destId="{67E3D9EA-114D-4EA4-8E38-1E8E1964FD26}" srcOrd="0" destOrd="0" parTransId="{4EB680D8-E68F-48B6-9188-9232E9456BCA}" sibTransId="{FE11D528-D1C1-4CB8-9566-E2DE4066487E}"/>
    <dgm:cxn modelId="{6D155936-0FBB-4CBB-9331-9D81B1B1E8F4}" srcId="{6C507568-BA6C-4512-BAD3-AC7A0A4539CC}" destId="{BA9F8C1A-226B-457B-8F7F-56D0DB720E1A}" srcOrd="6" destOrd="0" parTransId="{0566EC80-BBFB-401A-921D-095B4947013C}" sibTransId="{93DCCADE-1817-4C07-B0F7-4FC7426FAF13}"/>
    <dgm:cxn modelId="{64D93D60-1C1C-4FC8-9321-780585D40AD5}" srcId="{6C507568-BA6C-4512-BAD3-AC7A0A4539CC}" destId="{2D7AAC32-DC21-429D-B784-CAA3394F36BF}" srcOrd="2" destOrd="0" parTransId="{C6418750-16EE-4174-A6F5-40E5A49D170E}" sibTransId="{D9A56CB1-8CFE-4EFF-844A-713DF0F74984}"/>
    <dgm:cxn modelId="{88053F64-2549-4C8B-AD96-41A9FA922061}" srcId="{6C507568-BA6C-4512-BAD3-AC7A0A4539CC}" destId="{161795B1-E7AA-44E8-8ED3-12DCEF7DDF38}" srcOrd="3" destOrd="0" parTransId="{83190A26-1371-4A76-9CF3-EC185F32B62A}" sibTransId="{EC140BF9-BAA8-4C3E-A102-815B8F903F5C}"/>
    <dgm:cxn modelId="{4BC6ED52-9140-4A8E-BDBF-0ADDEE085720}" type="presOf" srcId="{BA9F8C1A-226B-457B-8F7F-56D0DB720E1A}" destId="{9EA42206-D62D-414E-A5BB-BDB24157551A}" srcOrd="0" destOrd="0" presId="urn:microsoft.com/office/officeart/2005/8/layout/process4"/>
    <dgm:cxn modelId="{08487973-F751-46D6-86DD-1E64D49E9EC7}" srcId="{6C507568-BA6C-4512-BAD3-AC7A0A4539CC}" destId="{563376AF-D4C2-4661-A526-963A9813E10E}" srcOrd="4" destOrd="0" parTransId="{644F49EC-A994-4660-9775-E4CE63806CE4}" sibTransId="{BA6C1E24-F969-47CF-887A-54EC0A881177}"/>
    <dgm:cxn modelId="{3438A698-C00F-477E-B730-164F49BF27A1}" type="presOf" srcId="{6C507568-BA6C-4512-BAD3-AC7A0A4539CC}" destId="{6979DC36-D5C6-4BF8-9D10-12132DD5EF37}" srcOrd="0" destOrd="0" presId="urn:microsoft.com/office/officeart/2005/8/layout/process4"/>
    <dgm:cxn modelId="{CB88E79E-949D-40B6-A307-F52CF5781159}" type="presOf" srcId="{2D7AAC32-DC21-429D-B784-CAA3394F36BF}" destId="{E5DD22C7-4324-4CD3-8EE6-948149328F58}" srcOrd="0" destOrd="0" presId="urn:microsoft.com/office/officeart/2005/8/layout/process4"/>
    <dgm:cxn modelId="{3DA867C5-5CCA-42F0-8A2C-7CFB3A3ED68E}" type="presOf" srcId="{563376AF-D4C2-4661-A526-963A9813E10E}" destId="{F6A6672C-C1B4-4AEB-AAE0-729D462CD5D2}" srcOrd="0" destOrd="0" presId="urn:microsoft.com/office/officeart/2005/8/layout/process4"/>
    <dgm:cxn modelId="{DD2161D4-628C-4833-811D-A54CDD5927DD}" type="presOf" srcId="{161795B1-E7AA-44E8-8ED3-12DCEF7DDF38}" destId="{6829DBE2-E5EA-4294-BE54-CFC28D360D75}" srcOrd="0" destOrd="0" presId="urn:microsoft.com/office/officeart/2005/8/layout/process4"/>
    <dgm:cxn modelId="{D066E7D6-7B3A-4159-B755-520A8033227D}" type="presOf" srcId="{CAE034AB-7D98-4905-9109-6D6FB36A2088}" destId="{D3889FB2-181D-4E4B-BF8A-FE32EC585C4B}" srcOrd="0" destOrd="0" presId="urn:microsoft.com/office/officeart/2005/8/layout/process4"/>
    <dgm:cxn modelId="{8C3BD0E2-685B-4DE4-B286-7145A67032F1}" type="presOf" srcId="{67E3D9EA-114D-4EA4-8E38-1E8E1964FD26}" destId="{79028CC0-8B38-4466-8273-4A4626C42158}" srcOrd="0" destOrd="0" presId="urn:microsoft.com/office/officeart/2005/8/layout/process4"/>
    <dgm:cxn modelId="{A44E5FF2-1003-48CA-A1AD-790D8EA60F41}" type="presParOf" srcId="{6979DC36-D5C6-4BF8-9D10-12132DD5EF37}" destId="{B69D63DA-2957-4EE3-9F85-366A3603ECFF}" srcOrd="0" destOrd="0" presId="urn:microsoft.com/office/officeart/2005/8/layout/process4"/>
    <dgm:cxn modelId="{39709233-BC09-41B3-AA09-B755D6992657}" type="presParOf" srcId="{B69D63DA-2957-4EE3-9F85-366A3603ECFF}" destId="{9EA42206-D62D-414E-A5BB-BDB24157551A}" srcOrd="0" destOrd="0" presId="urn:microsoft.com/office/officeart/2005/8/layout/process4"/>
    <dgm:cxn modelId="{111B12A6-4D32-4B26-A3AA-C412BA07141E}" type="presParOf" srcId="{6979DC36-D5C6-4BF8-9D10-12132DD5EF37}" destId="{22D1D4DD-6040-42AF-94F6-3E6A348920C2}" srcOrd="1" destOrd="0" presId="urn:microsoft.com/office/officeart/2005/8/layout/process4"/>
    <dgm:cxn modelId="{E0579085-15DF-42D4-AB50-2C32A85A0774}" type="presParOf" srcId="{6979DC36-D5C6-4BF8-9D10-12132DD5EF37}" destId="{F5293F0F-9008-4FD8-99AC-1625B49FDF00}" srcOrd="2" destOrd="0" presId="urn:microsoft.com/office/officeart/2005/8/layout/process4"/>
    <dgm:cxn modelId="{F49F2253-9024-458F-B1A0-F363D6822141}" type="presParOf" srcId="{F5293F0F-9008-4FD8-99AC-1625B49FDF00}" destId="{D3889FB2-181D-4E4B-BF8A-FE32EC585C4B}" srcOrd="0" destOrd="0" presId="urn:microsoft.com/office/officeart/2005/8/layout/process4"/>
    <dgm:cxn modelId="{87693C6E-23C2-4FB8-9760-652B5BF0CDBE}" type="presParOf" srcId="{6979DC36-D5C6-4BF8-9D10-12132DD5EF37}" destId="{E6684182-2535-4274-B9F0-D99AAAC1961D}" srcOrd="3" destOrd="0" presId="urn:microsoft.com/office/officeart/2005/8/layout/process4"/>
    <dgm:cxn modelId="{0E8018C1-1CBE-4D8F-B5FF-65162CE2538D}" type="presParOf" srcId="{6979DC36-D5C6-4BF8-9D10-12132DD5EF37}" destId="{30FE374F-C434-4525-9DE7-8C17187E5FF2}" srcOrd="4" destOrd="0" presId="urn:microsoft.com/office/officeart/2005/8/layout/process4"/>
    <dgm:cxn modelId="{513A5AF7-C3F7-407A-BD1B-2756C9A2B54E}" type="presParOf" srcId="{30FE374F-C434-4525-9DE7-8C17187E5FF2}" destId="{F6A6672C-C1B4-4AEB-AAE0-729D462CD5D2}" srcOrd="0" destOrd="0" presId="urn:microsoft.com/office/officeart/2005/8/layout/process4"/>
    <dgm:cxn modelId="{B0DBC647-C40F-4466-8664-7A11A6CC6D21}" type="presParOf" srcId="{6979DC36-D5C6-4BF8-9D10-12132DD5EF37}" destId="{968C1E11-97B1-436D-BD0D-34FAD4712242}" srcOrd="5" destOrd="0" presId="urn:microsoft.com/office/officeart/2005/8/layout/process4"/>
    <dgm:cxn modelId="{F1FD6152-6DE2-48F5-A69D-202C15B8F7DB}" type="presParOf" srcId="{6979DC36-D5C6-4BF8-9D10-12132DD5EF37}" destId="{74E68341-2C6C-4C40-8ED2-D533EC92E2BB}" srcOrd="6" destOrd="0" presId="urn:microsoft.com/office/officeart/2005/8/layout/process4"/>
    <dgm:cxn modelId="{8E9416E7-D6DD-409D-B63A-B3E2BE066B30}" type="presParOf" srcId="{74E68341-2C6C-4C40-8ED2-D533EC92E2BB}" destId="{6829DBE2-E5EA-4294-BE54-CFC28D360D75}" srcOrd="0" destOrd="0" presId="urn:microsoft.com/office/officeart/2005/8/layout/process4"/>
    <dgm:cxn modelId="{9779F729-E9BF-4377-B6A2-4288D6BC7F43}" type="presParOf" srcId="{6979DC36-D5C6-4BF8-9D10-12132DD5EF37}" destId="{A7602236-2386-43C5-8383-70B412F9C0EE}" srcOrd="7" destOrd="0" presId="urn:microsoft.com/office/officeart/2005/8/layout/process4"/>
    <dgm:cxn modelId="{9A5B3D18-651C-44AA-99B6-E477CB9DA07F}" type="presParOf" srcId="{6979DC36-D5C6-4BF8-9D10-12132DD5EF37}" destId="{0F655AD4-AE7A-462D-AC02-081F8586B6DB}" srcOrd="8" destOrd="0" presId="urn:microsoft.com/office/officeart/2005/8/layout/process4"/>
    <dgm:cxn modelId="{73CBB1D8-460A-4A96-B568-2C36D5CE3859}" type="presParOf" srcId="{0F655AD4-AE7A-462D-AC02-081F8586B6DB}" destId="{E5DD22C7-4324-4CD3-8EE6-948149328F58}" srcOrd="0" destOrd="0" presId="urn:microsoft.com/office/officeart/2005/8/layout/process4"/>
    <dgm:cxn modelId="{89A9426F-CEF5-4C83-8919-87D0FB06485A}" type="presParOf" srcId="{6979DC36-D5C6-4BF8-9D10-12132DD5EF37}" destId="{55478D50-6335-43D8-B430-42E4725208AE}" srcOrd="9" destOrd="0" presId="urn:microsoft.com/office/officeart/2005/8/layout/process4"/>
    <dgm:cxn modelId="{0C8043D0-5112-460D-BDD5-EEB62E13A5C0}" type="presParOf" srcId="{6979DC36-D5C6-4BF8-9D10-12132DD5EF37}" destId="{E48C75FE-3BDE-470E-8335-2E8238DD1B66}" srcOrd="10" destOrd="0" presId="urn:microsoft.com/office/officeart/2005/8/layout/process4"/>
    <dgm:cxn modelId="{17D57798-78F8-4407-9ACD-5D328C9991A5}" type="presParOf" srcId="{E48C75FE-3BDE-470E-8335-2E8238DD1B66}" destId="{6D936196-5F1A-44D3-8D48-F0D05DB56160}" srcOrd="0" destOrd="0" presId="urn:microsoft.com/office/officeart/2005/8/layout/process4"/>
    <dgm:cxn modelId="{6180E9E8-C483-4956-996E-EBCC00A0974A}" type="presParOf" srcId="{6979DC36-D5C6-4BF8-9D10-12132DD5EF37}" destId="{56809662-5D6A-4BDA-B079-F39DF95A15E9}" srcOrd="11" destOrd="0" presId="urn:microsoft.com/office/officeart/2005/8/layout/process4"/>
    <dgm:cxn modelId="{3C1688FF-3E06-43CD-9936-B13929C7AB0A}" type="presParOf" srcId="{6979DC36-D5C6-4BF8-9D10-12132DD5EF37}" destId="{AE61934F-1F6A-42F5-8467-F77136A5B561}" srcOrd="12" destOrd="0" presId="urn:microsoft.com/office/officeart/2005/8/layout/process4"/>
    <dgm:cxn modelId="{89C894F2-0DD3-40BF-8BA0-116783A9437C}" type="presParOf" srcId="{AE61934F-1F6A-42F5-8467-F77136A5B561}" destId="{79028CC0-8B38-4466-8273-4A4626C4215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C45707-265A-4529-BD85-2A1F74698E71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D0025AD8-C99B-4056-AE40-B46EA2A45EE6}">
      <dgm:prSet phldrT="[Texto]" custT="1"/>
      <dgm:spPr/>
      <dgm:t>
        <a:bodyPr/>
        <a:lstStyle/>
        <a:p>
          <a:r>
            <a:rPr lang="es-EC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1ro a 3ro BGU  de la UE 11 Noviembre</a:t>
          </a:r>
        </a:p>
      </dgm:t>
    </dgm:pt>
    <dgm:pt modelId="{6E6B8D7A-4427-4805-BDFD-C17CC1C6995F}" type="parTrans" cxnId="{8C33114D-43BD-4437-AA0C-8517696AB162}">
      <dgm:prSet/>
      <dgm:spPr/>
      <dgm:t>
        <a:bodyPr/>
        <a:lstStyle/>
        <a:p>
          <a:endParaRPr lang="es-EC"/>
        </a:p>
      </dgm:t>
    </dgm:pt>
    <dgm:pt modelId="{256FE21E-49A2-4BC5-B0FC-F84EF8483753}" type="sibTrans" cxnId="{8C33114D-43BD-4437-AA0C-8517696AB162}">
      <dgm:prSet custT="1"/>
      <dgm:spPr/>
      <dgm:t>
        <a:bodyPr/>
        <a:lstStyle/>
        <a:p>
          <a:r>
            <a:rPr lang="es-EC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Población de 191 estudiantes ambos géneros </a:t>
          </a:r>
        </a:p>
        <a:p>
          <a:endParaRPr lang="es-EC" sz="1900" dirty="0"/>
        </a:p>
      </dgm:t>
    </dgm:pt>
    <dgm:pt modelId="{9A333F50-165C-4D21-B6B2-DB9DDFF9CF38}">
      <dgm:prSet phldrT="[Texto]" custT="1"/>
      <dgm:spPr/>
      <dgm:t>
        <a:bodyPr/>
        <a:lstStyle/>
        <a:p>
          <a:r>
            <a:rPr lang="es-EC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Masculino: 93 </a:t>
          </a:r>
          <a:br>
            <a:rPr lang="es-EC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C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Femenino 98</a:t>
          </a:r>
        </a:p>
        <a:p>
          <a:r>
            <a:rPr lang="es-EC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Total: 191</a:t>
          </a:r>
        </a:p>
      </dgm:t>
    </dgm:pt>
    <dgm:pt modelId="{24563910-4D3F-4CC1-A24C-50F08182A93F}" type="parTrans" cxnId="{0B269F19-3AB7-4C06-93CA-B0E463D40B6D}">
      <dgm:prSet/>
      <dgm:spPr/>
      <dgm:t>
        <a:bodyPr/>
        <a:lstStyle/>
        <a:p>
          <a:endParaRPr lang="es-EC"/>
        </a:p>
      </dgm:t>
    </dgm:pt>
    <dgm:pt modelId="{7A595F18-F346-4DDD-B861-2BC5C6DDEB1B}" type="sibTrans" cxnId="{0B269F19-3AB7-4C06-93CA-B0E463D40B6D}">
      <dgm:prSet custT="1"/>
      <dgm:spPr/>
      <dgm:t>
        <a:bodyPr/>
        <a:lstStyle/>
        <a:p>
          <a:r>
            <a:rPr lang="es-MX" sz="1800" b="0" i="0" dirty="0">
              <a:solidFill>
                <a:schemeClr val="dk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Se tomaron solo aquellos que presentaron algún nivel de estrés (Ligero, Moderado y Alto) </a:t>
          </a:r>
          <a:endParaRPr lang="es-EC" sz="18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462B33-6B67-4136-8FCB-B2FA649D0F89}">
      <dgm:prSet phldrT="[Texto]" custT="1"/>
      <dgm:spPr/>
      <dgm:t>
        <a:bodyPr/>
        <a:lstStyle/>
        <a:p>
          <a:r>
            <a:rPr lang="es-EC" sz="1300" dirty="0"/>
            <a:t>.</a:t>
          </a:r>
          <a:r>
            <a:rPr lang="es-MX" sz="13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rPr>
            <a:t> </a:t>
          </a:r>
          <a:r>
            <a:rPr lang="es-MX" sz="1800" i="0" dirty="0">
              <a:solidFill>
                <a:schemeClr val="dk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la muestra de estudio disminuyó a 87 sujetos (45.55%), conformando la población sometida a investigación</a:t>
          </a:r>
          <a:endParaRPr lang="es-EC" sz="160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3325283-6DB5-4B20-9E47-C04AE069D722}" type="sibTrans" cxnId="{80F5E02E-F91A-4D64-BC29-84FB54B1A4FD}">
      <dgm:prSet/>
      <dgm:spPr/>
      <dgm:t>
        <a:bodyPr/>
        <a:lstStyle/>
        <a:p>
          <a:r>
            <a:rPr lang="es-MX" i="0" dirty="0">
              <a:solidFill>
                <a:schemeClr val="dk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Descartando el resto de los alumnos para realizar la presente investigación. </a:t>
          </a:r>
          <a:endParaRPr lang="es-EC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319006-849F-40D7-BFF1-6229D1035CF4}" type="parTrans" cxnId="{80F5E02E-F91A-4D64-BC29-84FB54B1A4FD}">
      <dgm:prSet/>
      <dgm:spPr/>
      <dgm:t>
        <a:bodyPr/>
        <a:lstStyle/>
        <a:p>
          <a:endParaRPr lang="es-EC"/>
        </a:p>
      </dgm:t>
    </dgm:pt>
    <dgm:pt modelId="{05D6EE71-D4D4-4001-BEB8-4BD44B7B2705}" type="pres">
      <dgm:prSet presAssocID="{96C45707-265A-4529-BD85-2A1F74698E71}" presName="Name0" presStyleCnt="0">
        <dgm:presLayoutVars>
          <dgm:chMax/>
          <dgm:chPref/>
          <dgm:dir/>
          <dgm:animLvl val="lvl"/>
        </dgm:presLayoutVars>
      </dgm:prSet>
      <dgm:spPr/>
    </dgm:pt>
    <dgm:pt modelId="{5CC86EB0-7916-4DB4-B787-A8BDF590F528}" type="pres">
      <dgm:prSet presAssocID="{D0025AD8-C99B-4056-AE40-B46EA2A45EE6}" presName="composite" presStyleCnt="0"/>
      <dgm:spPr/>
    </dgm:pt>
    <dgm:pt modelId="{CA43FC2D-5A3C-4E47-8837-4FBFC8D32C67}" type="pres">
      <dgm:prSet presAssocID="{D0025AD8-C99B-4056-AE40-B46EA2A45EE6}" presName="Parent1" presStyleLbl="node1" presStyleIdx="0" presStyleCnt="6" custScaleX="124923" custLinFactNeighborX="-2533" custLinFactNeighborY="358">
        <dgm:presLayoutVars>
          <dgm:chMax val="1"/>
          <dgm:chPref val="1"/>
          <dgm:bulletEnabled val="1"/>
        </dgm:presLayoutVars>
      </dgm:prSet>
      <dgm:spPr/>
    </dgm:pt>
    <dgm:pt modelId="{62C7CE23-2400-45A5-9D3D-D03992470F6C}" type="pres">
      <dgm:prSet presAssocID="{D0025AD8-C99B-4056-AE40-B46EA2A45EE6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DE066CB9-AFF7-4D33-A59F-3BD0BE1FEACE}" type="pres">
      <dgm:prSet presAssocID="{D0025AD8-C99B-4056-AE40-B46EA2A45EE6}" presName="BalanceSpacing" presStyleCnt="0"/>
      <dgm:spPr/>
    </dgm:pt>
    <dgm:pt modelId="{82CC865C-3251-45E8-96F5-5AC162EC7E03}" type="pres">
      <dgm:prSet presAssocID="{D0025AD8-C99B-4056-AE40-B46EA2A45EE6}" presName="BalanceSpacing1" presStyleCnt="0"/>
      <dgm:spPr/>
    </dgm:pt>
    <dgm:pt modelId="{D4C33AE7-EADD-452C-AC83-3D1969220E3E}" type="pres">
      <dgm:prSet presAssocID="{256FE21E-49A2-4BC5-B0FC-F84EF8483753}" presName="Accent1Text" presStyleLbl="node1" presStyleIdx="1" presStyleCnt="6" custScaleX="137620" custScaleY="88126" custLinFactNeighborX="-33623" custLinFactNeighborY="1015"/>
      <dgm:spPr/>
    </dgm:pt>
    <dgm:pt modelId="{77F48807-2E8A-4FC7-AEED-5F9A8E281635}" type="pres">
      <dgm:prSet presAssocID="{256FE21E-49A2-4BC5-B0FC-F84EF8483753}" presName="spaceBetweenRectangles" presStyleCnt="0"/>
      <dgm:spPr/>
    </dgm:pt>
    <dgm:pt modelId="{22760118-3B64-4BD7-85D4-3D3CA2C0DCF8}" type="pres">
      <dgm:prSet presAssocID="{9A333F50-165C-4D21-B6B2-DB9DDFF9CF38}" presName="composite" presStyleCnt="0"/>
      <dgm:spPr/>
    </dgm:pt>
    <dgm:pt modelId="{1F149C06-860C-49E9-8B37-00803FAA5F93}" type="pres">
      <dgm:prSet presAssocID="{9A333F50-165C-4D21-B6B2-DB9DDFF9CF38}" presName="Parent1" presStyleLbl="node1" presStyleIdx="2" presStyleCnt="6" custScaleX="127703" custLinFactNeighborX="-38664" custLinFactNeighborY="-3873">
        <dgm:presLayoutVars>
          <dgm:chMax val="1"/>
          <dgm:chPref val="1"/>
          <dgm:bulletEnabled val="1"/>
        </dgm:presLayoutVars>
      </dgm:prSet>
      <dgm:spPr/>
    </dgm:pt>
    <dgm:pt modelId="{8B3E196A-6FDF-4F4C-AE97-DFD5296FE3A3}" type="pres">
      <dgm:prSet presAssocID="{9A333F50-165C-4D21-B6B2-DB9DDFF9CF38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BF4C00C0-7649-413A-96BF-C77AAE8B0027}" type="pres">
      <dgm:prSet presAssocID="{9A333F50-165C-4D21-B6B2-DB9DDFF9CF38}" presName="BalanceSpacing" presStyleCnt="0"/>
      <dgm:spPr/>
    </dgm:pt>
    <dgm:pt modelId="{5BA77694-A3B2-4790-AD7B-A0AD3C9B7FF5}" type="pres">
      <dgm:prSet presAssocID="{9A333F50-165C-4D21-B6B2-DB9DDFF9CF38}" presName="BalanceSpacing1" presStyleCnt="0"/>
      <dgm:spPr/>
    </dgm:pt>
    <dgm:pt modelId="{CFFB7620-7798-41F7-8D9C-81D788CB6D39}" type="pres">
      <dgm:prSet presAssocID="{7A595F18-F346-4DDD-B861-2BC5C6DDEB1B}" presName="Accent1Text" presStyleLbl="node1" presStyleIdx="3" presStyleCnt="6" custScaleX="152095" custLinFactNeighborX="10669" custLinFactNeighborY="-4029"/>
      <dgm:spPr/>
    </dgm:pt>
    <dgm:pt modelId="{8145533A-D2E4-4DC9-BA2B-A66B14136339}" type="pres">
      <dgm:prSet presAssocID="{7A595F18-F346-4DDD-B861-2BC5C6DDEB1B}" presName="spaceBetweenRectangles" presStyleCnt="0"/>
      <dgm:spPr/>
    </dgm:pt>
    <dgm:pt modelId="{B75173C5-A728-4970-8642-E9BEC0AA3B84}" type="pres">
      <dgm:prSet presAssocID="{DF462B33-6B67-4136-8FCB-B2FA649D0F89}" presName="composite" presStyleCnt="0"/>
      <dgm:spPr/>
    </dgm:pt>
    <dgm:pt modelId="{CBDCFD6B-096F-4F25-AAE2-036DD36307D3}" type="pres">
      <dgm:prSet presAssocID="{DF462B33-6B67-4136-8FCB-B2FA649D0F89}" presName="Parent1" presStyleLbl="node1" presStyleIdx="4" presStyleCnt="6" custScaleX="184562" custLinFactNeighborX="15240" custLinFactNeighborY="9791">
        <dgm:presLayoutVars>
          <dgm:chMax val="1"/>
          <dgm:chPref val="1"/>
          <dgm:bulletEnabled val="1"/>
        </dgm:presLayoutVars>
      </dgm:prSet>
      <dgm:spPr/>
    </dgm:pt>
    <dgm:pt modelId="{182D8907-65F7-47C9-A992-ADFDB519A36B}" type="pres">
      <dgm:prSet presAssocID="{DF462B33-6B67-4136-8FCB-B2FA649D0F89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65FEE64B-544A-4FDC-898E-D72CD6054A7C}" type="pres">
      <dgm:prSet presAssocID="{DF462B33-6B67-4136-8FCB-B2FA649D0F89}" presName="BalanceSpacing" presStyleCnt="0"/>
      <dgm:spPr/>
    </dgm:pt>
    <dgm:pt modelId="{B67CF519-2017-4023-96A1-B386B2F6C798}" type="pres">
      <dgm:prSet presAssocID="{DF462B33-6B67-4136-8FCB-B2FA649D0F89}" presName="BalanceSpacing1" presStyleCnt="0"/>
      <dgm:spPr/>
    </dgm:pt>
    <dgm:pt modelId="{8D480E7F-CA33-46D7-BCEA-56A074DB5345}" type="pres">
      <dgm:prSet presAssocID="{A3325283-6DB5-4B20-9E47-C04AE069D722}" presName="Accent1Text" presStyleLbl="node1" presStyleIdx="5" presStyleCnt="6" custScaleX="155036" custLinFactNeighborX="-58645" custLinFactNeighborY="-4082"/>
      <dgm:spPr/>
    </dgm:pt>
  </dgm:ptLst>
  <dgm:cxnLst>
    <dgm:cxn modelId="{0B269F19-3AB7-4C06-93CA-B0E463D40B6D}" srcId="{96C45707-265A-4529-BD85-2A1F74698E71}" destId="{9A333F50-165C-4D21-B6B2-DB9DDFF9CF38}" srcOrd="1" destOrd="0" parTransId="{24563910-4D3F-4CC1-A24C-50F08182A93F}" sibTransId="{7A595F18-F346-4DDD-B861-2BC5C6DDEB1B}"/>
    <dgm:cxn modelId="{1249742C-58AA-4B2A-8609-E9376DAF2CAE}" type="presOf" srcId="{96C45707-265A-4529-BD85-2A1F74698E71}" destId="{05D6EE71-D4D4-4001-BEB8-4BD44B7B2705}" srcOrd="0" destOrd="0" presId="urn:microsoft.com/office/officeart/2008/layout/AlternatingHexagons"/>
    <dgm:cxn modelId="{80F5E02E-F91A-4D64-BC29-84FB54B1A4FD}" srcId="{96C45707-265A-4529-BD85-2A1F74698E71}" destId="{DF462B33-6B67-4136-8FCB-B2FA649D0F89}" srcOrd="2" destOrd="0" parTransId="{B0319006-849F-40D7-BFF1-6229D1035CF4}" sibTransId="{A3325283-6DB5-4B20-9E47-C04AE069D722}"/>
    <dgm:cxn modelId="{D7A7AE34-FD4F-4D7C-8DB5-D5651B880A7E}" type="presOf" srcId="{7A595F18-F346-4DDD-B861-2BC5C6DDEB1B}" destId="{CFFB7620-7798-41F7-8D9C-81D788CB6D39}" srcOrd="0" destOrd="0" presId="urn:microsoft.com/office/officeart/2008/layout/AlternatingHexagons"/>
    <dgm:cxn modelId="{349F5264-40FE-4311-9528-81315BC1E710}" type="presOf" srcId="{256FE21E-49A2-4BC5-B0FC-F84EF8483753}" destId="{D4C33AE7-EADD-452C-AC83-3D1969220E3E}" srcOrd="0" destOrd="0" presId="urn:microsoft.com/office/officeart/2008/layout/AlternatingHexagons"/>
    <dgm:cxn modelId="{3AA5DC4A-B82C-4E2E-89AF-11240596DDA0}" type="presOf" srcId="{9A333F50-165C-4D21-B6B2-DB9DDFF9CF38}" destId="{1F149C06-860C-49E9-8B37-00803FAA5F93}" srcOrd="0" destOrd="0" presId="urn:microsoft.com/office/officeart/2008/layout/AlternatingHexagons"/>
    <dgm:cxn modelId="{8C33114D-43BD-4437-AA0C-8517696AB162}" srcId="{96C45707-265A-4529-BD85-2A1F74698E71}" destId="{D0025AD8-C99B-4056-AE40-B46EA2A45EE6}" srcOrd="0" destOrd="0" parTransId="{6E6B8D7A-4427-4805-BDFD-C17CC1C6995F}" sibTransId="{256FE21E-49A2-4BC5-B0FC-F84EF8483753}"/>
    <dgm:cxn modelId="{DE09516D-69D9-480B-9E4F-B2BD4ADFBA0D}" type="presOf" srcId="{A3325283-6DB5-4B20-9E47-C04AE069D722}" destId="{8D480E7F-CA33-46D7-BCEA-56A074DB5345}" srcOrd="0" destOrd="0" presId="urn:microsoft.com/office/officeart/2008/layout/AlternatingHexagons"/>
    <dgm:cxn modelId="{52EB76F2-1BD2-4C7E-9A48-A4256D65B825}" type="presOf" srcId="{D0025AD8-C99B-4056-AE40-B46EA2A45EE6}" destId="{CA43FC2D-5A3C-4E47-8837-4FBFC8D32C67}" srcOrd="0" destOrd="0" presId="urn:microsoft.com/office/officeart/2008/layout/AlternatingHexagons"/>
    <dgm:cxn modelId="{F942BBFD-1F10-494F-B832-D720AA116C7B}" type="presOf" srcId="{DF462B33-6B67-4136-8FCB-B2FA649D0F89}" destId="{CBDCFD6B-096F-4F25-AAE2-036DD36307D3}" srcOrd="0" destOrd="0" presId="urn:microsoft.com/office/officeart/2008/layout/AlternatingHexagons"/>
    <dgm:cxn modelId="{70E2F978-E944-427E-B223-466BF6DBBDF5}" type="presParOf" srcId="{05D6EE71-D4D4-4001-BEB8-4BD44B7B2705}" destId="{5CC86EB0-7916-4DB4-B787-A8BDF590F528}" srcOrd="0" destOrd="0" presId="urn:microsoft.com/office/officeart/2008/layout/AlternatingHexagons"/>
    <dgm:cxn modelId="{AC612174-73DB-4FA1-9C0C-49770A9FA1F6}" type="presParOf" srcId="{5CC86EB0-7916-4DB4-B787-A8BDF590F528}" destId="{CA43FC2D-5A3C-4E47-8837-4FBFC8D32C67}" srcOrd="0" destOrd="0" presId="urn:microsoft.com/office/officeart/2008/layout/AlternatingHexagons"/>
    <dgm:cxn modelId="{2C787EFD-CC94-4CE1-83A8-EFEEE6C951BA}" type="presParOf" srcId="{5CC86EB0-7916-4DB4-B787-A8BDF590F528}" destId="{62C7CE23-2400-45A5-9D3D-D03992470F6C}" srcOrd="1" destOrd="0" presId="urn:microsoft.com/office/officeart/2008/layout/AlternatingHexagons"/>
    <dgm:cxn modelId="{4561AA23-9BFA-4C8E-9A36-02F8000BD0E3}" type="presParOf" srcId="{5CC86EB0-7916-4DB4-B787-A8BDF590F528}" destId="{DE066CB9-AFF7-4D33-A59F-3BD0BE1FEACE}" srcOrd="2" destOrd="0" presId="urn:microsoft.com/office/officeart/2008/layout/AlternatingHexagons"/>
    <dgm:cxn modelId="{3A1A6D13-474B-4DEC-A01E-4E1BC0F8E67C}" type="presParOf" srcId="{5CC86EB0-7916-4DB4-B787-A8BDF590F528}" destId="{82CC865C-3251-45E8-96F5-5AC162EC7E03}" srcOrd="3" destOrd="0" presId="urn:microsoft.com/office/officeart/2008/layout/AlternatingHexagons"/>
    <dgm:cxn modelId="{17471C40-C5B2-4624-9CFD-3DC1FD63919A}" type="presParOf" srcId="{5CC86EB0-7916-4DB4-B787-A8BDF590F528}" destId="{D4C33AE7-EADD-452C-AC83-3D1969220E3E}" srcOrd="4" destOrd="0" presId="urn:microsoft.com/office/officeart/2008/layout/AlternatingHexagons"/>
    <dgm:cxn modelId="{3E1620EF-26E9-404F-8389-A313324822EB}" type="presParOf" srcId="{05D6EE71-D4D4-4001-BEB8-4BD44B7B2705}" destId="{77F48807-2E8A-4FC7-AEED-5F9A8E281635}" srcOrd="1" destOrd="0" presId="urn:microsoft.com/office/officeart/2008/layout/AlternatingHexagons"/>
    <dgm:cxn modelId="{81F6ED29-7E7C-49F3-95EF-8C8E3D413F75}" type="presParOf" srcId="{05D6EE71-D4D4-4001-BEB8-4BD44B7B2705}" destId="{22760118-3B64-4BD7-85D4-3D3CA2C0DCF8}" srcOrd="2" destOrd="0" presId="urn:microsoft.com/office/officeart/2008/layout/AlternatingHexagons"/>
    <dgm:cxn modelId="{36CFB442-1268-4F6F-B706-A16877734B0C}" type="presParOf" srcId="{22760118-3B64-4BD7-85D4-3D3CA2C0DCF8}" destId="{1F149C06-860C-49E9-8B37-00803FAA5F93}" srcOrd="0" destOrd="0" presId="urn:microsoft.com/office/officeart/2008/layout/AlternatingHexagons"/>
    <dgm:cxn modelId="{97955297-4C4F-487F-A23A-4989047DCB28}" type="presParOf" srcId="{22760118-3B64-4BD7-85D4-3D3CA2C0DCF8}" destId="{8B3E196A-6FDF-4F4C-AE97-DFD5296FE3A3}" srcOrd="1" destOrd="0" presId="urn:microsoft.com/office/officeart/2008/layout/AlternatingHexagons"/>
    <dgm:cxn modelId="{B581312F-2B3D-4EE0-8B38-33914147006C}" type="presParOf" srcId="{22760118-3B64-4BD7-85D4-3D3CA2C0DCF8}" destId="{BF4C00C0-7649-413A-96BF-C77AAE8B0027}" srcOrd="2" destOrd="0" presId="urn:microsoft.com/office/officeart/2008/layout/AlternatingHexagons"/>
    <dgm:cxn modelId="{065ED009-D013-470B-AC7D-57D22BE6DA71}" type="presParOf" srcId="{22760118-3B64-4BD7-85D4-3D3CA2C0DCF8}" destId="{5BA77694-A3B2-4790-AD7B-A0AD3C9B7FF5}" srcOrd="3" destOrd="0" presId="urn:microsoft.com/office/officeart/2008/layout/AlternatingHexagons"/>
    <dgm:cxn modelId="{53453C4E-CB5D-4FEB-8AAA-506E2F387874}" type="presParOf" srcId="{22760118-3B64-4BD7-85D4-3D3CA2C0DCF8}" destId="{CFFB7620-7798-41F7-8D9C-81D788CB6D39}" srcOrd="4" destOrd="0" presId="urn:microsoft.com/office/officeart/2008/layout/AlternatingHexagons"/>
    <dgm:cxn modelId="{51A39228-F644-4023-A1C4-B3D0DB81BF05}" type="presParOf" srcId="{05D6EE71-D4D4-4001-BEB8-4BD44B7B2705}" destId="{8145533A-D2E4-4DC9-BA2B-A66B14136339}" srcOrd="3" destOrd="0" presId="urn:microsoft.com/office/officeart/2008/layout/AlternatingHexagons"/>
    <dgm:cxn modelId="{022B0467-DD00-4916-89B3-4191760FB935}" type="presParOf" srcId="{05D6EE71-D4D4-4001-BEB8-4BD44B7B2705}" destId="{B75173C5-A728-4970-8642-E9BEC0AA3B84}" srcOrd="4" destOrd="0" presId="urn:microsoft.com/office/officeart/2008/layout/AlternatingHexagons"/>
    <dgm:cxn modelId="{F4E9D686-521D-40FD-9480-7C2494F6C71C}" type="presParOf" srcId="{B75173C5-A728-4970-8642-E9BEC0AA3B84}" destId="{CBDCFD6B-096F-4F25-AAE2-036DD36307D3}" srcOrd="0" destOrd="0" presId="urn:microsoft.com/office/officeart/2008/layout/AlternatingHexagons"/>
    <dgm:cxn modelId="{979CD6EA-0917-4BD9-9459-6C35A02B1678}" type="presParOf" srcId="{B75173C5-A728-4970-8642-E9BEC0AA3B84}" destId="{182D8907-65F7-47C9-A992-ADFDB519A36B}" srcOrd="1" destOrd="0" presId="urn:microsoft.com/office/officeart/2008/layout/AlternatingHexagons"/>
    <dgm:cxn modelId="{F4D09CEC-1825-4AEA-998D-4BC5266D52E1}" type="presParOf" srcId="{B75173C5-A728-4970-8642-E9BEC0AA3B84}" destId="{65FEE64B-544A-4FDC-898E-D72CD6054A7C}" srcOrd="2" destOrd="0" presId="urn:microsoft.com/office/officeart/2008/layout/AlternatingHexagons"/>
    <dgm:cxn modelId="{5B1410E1-C013-4D87-A42A-E1EC7216F022}" type="presParOf" srcId="{B75173C5-A728-4970-8642-E9BEC0AA3B84}" destId="{B67CF519-2017-4023-96A1-B386B2F6C798}" srcOrd="3" destOrd="0" presId="urn:microsoft.com/office/officeart/2008/layout/AlternatingHexagons"/>
    <dgm:cxn modelId="{2CB8D97A-A09A-44E8-BBCF-04C36108B5A1}" type="presParOf" srcId="{B75173C5-A728-4970-8642-E9BEC0AA3B84}" destId="{8D480E7F-CA33-46D7-BCEA-56A074DB5345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72B859-2E03-4CD8-9C10-721CAB6D2D0A}" type="doc">
      <dgm:prSet loTypeId="urn:microsoft.com/office/officeart/2005/8/layout/process4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s-EC"/>
        </a:p>
      </dgm:t>
    </dgm:pt>
    <dgm:pt modelId="{3E8A9DA1-E4B3-48FB-960B-83A78645F01F}">
      <dgm:prSet phldrT="[Texto]" custT="1"/>
      <dgm:spPr/>
      <dgm:t>
        <a:bodyPr/>
        <a:lstStyle/>
        <a:p>
          <a:pPr>
            <a:buClr>
              <a:srgbClr val="31859C"/>
            </a:buClr>
            <a:buSzPts val="2000"/>
            <a:buFont typeface="Tahoma"/>
            <a:buNone/>
          </a:pPr>
          <a:r>
            <a:rPr lang="en-US" sz="2400" b="1" i="0" u="none" dirty="0"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rPr>
            <a:t>PROPUESTA A IMPLEMENTAR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95C453-79B7-421A-8A20-1E0385C902FD}" type="parTrans" cxnId="{F128C869-CC62-49EE-A5CB-67EDB02512CD}">
      <dgm:prSet/>
      <dgm:spPr/>
      <dgm:t>
        <a:bodyPr/>
        <a:lstStyle/>
        <a:p>
          <a:endParaRPr lang="es-EC"/>
        </a:p>
      </dgm:t>
    </dgm:pt>
    <dgm:pt modelId="{5AB47C7D-181B-4D49-8ABE-571344EB5619}" type="sibTrans" cxnId="{F128C869-CC62-49EE-A5CB-67EDB02512CD}">
      <dgm:prSet/>
      <dgm:spPr/>
      <dgm:t>
        <a:bodyPr/>
        <a:lstStyle/>
        <a:p>
          <a:endParaRPr lang="es-EC"/>
        </a:p>
      </dgm:t>
    </dgm:pt>
    <dgm:pt modelId="{0DF5A53A-CB6F-409C-8833-8E3C19E37FAB}">
      <dgm:prSet phldrT="[Texto]" custT="1"/>
      <dgm:spPr/>
      <dgm:t>
        <a:bodyPr/>
        <a:lstStyle/>
        <a:p>
          <a:pPr>
            <a:buClr>
              <a:schemeClr val="dk1"/>
            </a:buClr>
            <a:buSzPts val="1800"/>
            <a:buFont typeface="Arial"/>
            <a:buNone/>
          </a:pPr>
          <a:r>
            <a:rPr lang="es-EC" sz="2000" b="1" i="0" u="none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Diseño y aplicación de las actividades físicas y recreativas 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49CF47-482B-413B-94C7-F98D879FBC89}" type="parTrans" cxnId="{3B1A8954-C7A9-4605-A70D-722058755A95}">
      <dgm:prSet/>
      <dgm:spPr/>
      <dgm:t>
        <a:bodyPr/>
        <a:lstStyle/>
        <a:p>
          <a:endParaRPr lang="es-EC"/>
        </a:p>
      </dgm:t>
    </dgm:pt>
    <dgm:pt modelId="{4CDF4325-F282-48C4-AE0A-E87308A8F95E}" type="sibTrans" cxnId="{3B1A8954-C7A9-4605-A70D-722058755A95}">
      <dgm:prSet/>
      <dgm:spPr/>
      <dgm:t>
        <a:bodyPr/>
        <a:lstStyle/>
        <a:p>
          <a:endParaRPr lang="es-EC"/>
        </a:p>
      </dgm:t>
    </dgm:pt>
    <dgm:pt modelId="{E44EEF1D-80EC-4976-AC35-55BB734CC9F2}">
      <dgm:prSet phldrT="[Texto]" custT="1"/>
      <dgm:spPr/>
      <dgm:t>
        <a:bodyPr/>
        <a:lstStyle/>
        <a:p>
          <a:pPr algn="just">
            <a:buClr>
              <a:schemeClr val="dk1"/>
            </a:buClr>
            <a:buSzPts val="1600"/>
            <a:buFont typeface="Arial"/>
            <a:buNone/>
          </a:pPr>
          <a:endParaRPr lang="es-EC" sz="1800" b="0" i="0" u="none" dirty="0">
            <a:latin typeface="Arial"/>
            <a:ea typeface="Arial"/>
            <a:cs typeface="Arial"/>
            <a:sym typeface="Arial"/>
          </a:endParaRPr>
        </a:p>
        <a:p>
          <a:pPr algn="just">
            <a:buClr>
              <a:schemeClr val="dk1"/>
            </a:buClr>
            <a:buSzPts val="1600"/>
            <a:buFont typeface="Arial"/>
            <a:buNone/>
          </a:pPr>
          <a:r>
            <a:rPr lang="es-EC" sz="2000" b="0" i="0" u="none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Para estructurar las actividades se asumen los presupuestos teóricos de Pérez Sánchez, A (2003) cuando plantea que una actividad se considera que tiene función recreativa cuando cumple con los siguientes requisitos: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BB5EB0-BE80-4562-B833-D80D3686045B}" type="parTrans" cxnId="{30B9D0E0-D070-4D61-916E-BE82A254C56A}">
      <dgm:prSet/>
      <dgm:spPr/>
      <dgm:t>
        <a:bodyPr/>
        <a:lstStyle/>
        <a:p>
          <a:endParaRPr lang="es-EC"/>
        </a:p>
      </dgm:t>
    </dgm:pt>
    <dgm:pt modelId="{EF8339CF-2F6C-4F7A-8E39-EA4C32A1A490}" type="sibTrans" cxnId="{30B9D0E0-D070-4D61-916E-BE82A254C56A}">
      <dgm:prSet/>
      <dgm:spPr/>
      <dgm:t>
        <a:bodyPr/>
        <a:lstStyle/>
        <a:p>
          <a:endParaRPr lang="es-EC"/>
        </a:p>
      </dgm:t>
    </dgm:pt>
    <dgm:pt modelId="{B227A8E5-1ED3-4E90-809E-C51E27568B5A}">
      <dgm:prSet phldrT="[Texto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l">
            <a:buClr>
              <a:schemeClr val="dk1"/>
            </a:buClr>
            <a:buSzPts val="1600"/>
            <a:buFont typeface="Arial"/>
            <a:buNone/>
          </a:pPr>
          <a:r>
            <a:rPr lang="es-EC" b="0" i="0" u="none" dirty="0">
              <a:latin typeface="Arial"/>
              <a:ea typeface="Arial"/>
              <a:cs typeface="Arial"/>
              <a:sym typeface="Arial"/>
            </a:rPr>
            <a:t>1</a:t>
          </a:r>
          <a:r>
            <a:rPr lang="es-EC" b="0" i="0" u="none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) Lo recreativo no está en la actividad sino en la actitud con que el individuo lo enfrenta.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208659-661C-404B-8EFC-6A1973FEB767}" type="parTrans" cxnId="{07D45EB0-F062-45DF-85F5-CE465C3AA884}">
      <dgm:prSet/>
      <dgm:spPr/>
      <dgm:t>
        <a:bodyPr/>
        <a:lstStyle/>
        <a:p>
          <a:endParaRPr lang="es-EC"/>
        </a:p>
      </dgm:t>
    </dgm:pt>
    <dgm:pt modelId="{0ECCAA8B-50E8-459F-8BF0-734B6FC4DC1F}" type="sibTrans" cxnId="{07D45EB0-F062-45DF-85F5-CE465C3AA884}">
      <dgm:prSet/>
      <dgm:spPr/>
      <dgm:t>
        <a:bodyPr/>
        <a:lstStyle/>
        <a:p>
          <a:endParaRPr lang="es-EC"/>
        </a:p>
      </dgm:t>
    </dgm:pt>
    <dgm:pt modelId="{26C6663E-8E04-47E6-8087-ACA14B10EC79}">
      <dgm:prSet phldrT="[Texto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l">
            <a:buClr>
              <a:schemeClr val="dk1"/>
            </a:buClr>
            <a:buSzPts val="1600"/>
            <a:buFont typeface="Arial"/>
            <a:buNone/>
          </a:pPr>
          <a:r>
            <a:rPr lang="es-EC" b="0" i="0" u="none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2) Debe ser realizada en tiempo libre.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50B323-274C-4C9A-A055-A601AE167991}" type="parTrans" cxnId="{5E4132C2-5B11-4508-89BE-2BA11C723080}">
      <dgm:prSet/>
      <dgm:spPr/>
      <dgm:t>
        <a:bodyPr/>
        <a:lstStyle/>
        <a:p>
          <a:endParaRPr lang="es-EC"/>
        </a:p>
      </dgm:t>
    </dgm:pt>
    <dgm:pt modelId="{CF8A2788-9538-404E-B354-59FCBABC6F23}" type="sibTrans" cxnId="{5E4132C2-5B11-4508-89BE-2BA11C723080}">
      <dgm:prSet/>
      <dgm:spPr/>
      <dgm:t>
        <a:bodyPr/>
        <a:lstStyle/>
        <a:p>
          <a:endParaRPr lang="es-EC"/>
        </a:p>
      </dgm:t>
    </dgm:pt>
    <dgm:pt modelId="{78E9B323-5A0E-4846-99E1-EFA87975F070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es-EC" b="0" i="0" u="none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3) Tiene que aportar, desarrollar y formar.</a:t>
          </a:r>
          <a:endParaRPr lang="es-EC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64A4D0-171A-482A-A658-ECC083326D7E}" type="parTrans" cxnId="{C2A54004-831E-44E0-A7B2-DB8089F7F277}">
      <dgm:prSet/>
      <dgm:spPr/>
      <dgm:t>
        <a:bodyPr/>
        <a:lstStyle/>
        <a:p>
          <a:endParaRPr lang="es-EC"/>
        </a:p>
      </dgm:t>
    </dgm:pt>
    <dgm:pt modelId="{2C860E27-1236-45C0-A44B-FAE899C6A8C4}" type="sibTrans" cxnId="{C2A54004-831E-44E0-A7B2-DB8089F7F277}">
      <dgm:prSet/>
      <dgm:spPr/>
      <dgm:t>
        <a:bodyPr/>
        <a:lstStyle/>
        <a:p>
          <a:endParaRPr lang="es-EC"/>
        </a:p>
      </dgm:t>
    </dgm:pt>
    <dgm:pt modelId="{DEECF929-9B8E-4828-99A1-C7DCC503C510}" type="pres">
      <dgm:prSet presAssocID="{0372B859-2E03-4CD8-9C10-721CAB6D2D0A}" presName="Name0" presStyleCnt="0">
        <dgm:presLayoutVars>
          <dgm:dir/>
          <dgm:animLvl val="lvl"/>
          <dgm:resizeHandles val="exact"/>
        </dgm:presLayoutVars>
      </dgm:prSet>
      <dgm:spPr/>
    </dgm:pt>
    <dgm:pt modelId="{DC8BF26F-A7FB-40DA-B596-147E35C34B18}" type="pres">
      <dgm:prSet presAssocID="{E44EEF1D-80EC-4976-AC35-55BB734CC9F2}" presName="boxAndChildren" presStyleCnt="0"/>
      <dgm:spPr/>
    </dgm:pt>
    <dgm:pt modelId="{6B651F14-A6B3-4A79-87F1-24E33B4308D4}" type="pres">
      <dgm:prSet presAssocID="{E44EEF1D-80EC-4976-AC35-55BB734CC9F2}" presName="parentTextBox" presStyleLbl="node1" presStyleIdx="0" presStyleCnt="3"/>
      <dgm:spPr/>
    </dgm:pt>
    <dgm:pt modelId="{B76470D2-BE11-4B3D-9091-6AEB1F4D20FA}" type="pres">
      <dgm:prSet presAssocID="{E44EEF1D-80EC-4976-AC35-55BB734CC9F2}" presName="entireBox" presStyleLbl="node1" presStyleIdx="0" presStyleCnt="3" custScaleX="98746" custScaleY="22173" custLinFactNeighborX="-143" custLinFactNeighborY="-9384"/>
      <dgm:spPr/>
    </dgm:pt>
    <dgm:pt modelId="{FEC136CA-6BC8-4503-ABCC-1D7B8C883E6A}" type="pres">
      <dgm:prSet presAssocID="{E44EEF1D-80EC-4976-AC35-55BB734CC9F2}" presName="descendantBox" presStyleCnt="0"/>
      <dgm:spPr/>
    </dgm:pt>
    <dgm:pt modelId="{7CFB2ED3-74F0-4AD9-A28C-9B91E69C6DC0}" type="pres">
      <dgm:prSet presAssocID="{B227A8E5-1ED3-4E90-809E-C51E27568B5A}" presName="childTextBox" presStyleLbl="fgAccFollowNode1" presStyleIdx="0" presStyleCnt="3" custScaleY="43373">
        <dgm:presLayoutVars>
          <dgm:bulletEnabled val="1"/>
        </dgm:presLayoutVars>
      </dgm:prSet>
      <dgm:spPr/>
    </dgm:pt>
    <dgm:pt modelId="{D0EBF9F9-786A-4C66-8F02-9AAC1AFC98D8}" type="pres">
      <dgm:prSet presAssocID="{26C6663E-8E04-47E6-8087-ACA14B10EC79}" presName="childTextBox" presStyleLbl="fgAccFollowNode1" presStyleIdx="1" presStyleCnt="3" custScaleY="45301">
        <dgm:presLayoutVars>
          <dgm:bulletEnabled val="1"/>
        </dgm:presLayoutVars>
      </dgm:prSet>
      <dgm:spPr/>
    </dgm:pt>
    <dgm:pt modelId="{FF31FFB2-CAE4-4F6F-B571-D191AFA5ADC5}" type="pres">
      <dgm:prSet presAssocID="{78E9B323-5A0E-4846-99E1-EFA87975F070}" presName="childTextBox" presStyleLbl="fgAccFollowNode1" presStyleIdx="2" presStyleCnt="3" custScaleY="46496">
        <dgm:presLayoutVars>
          <dgm:bulletEnabled val="1"/>
        </dgm:presLayoutVars>
      </dgm:prSet>
      <dgm:spPr/>
    </dgm:pt>
    <dgm:pt modelId="{809156B3-488E-4106-8AB3-C002460FE03C}" type="pres">
      <dgm:prSet presAssocID="{4CDF4325-F282-48C4-AE0A-E87308A8F95E}" presName="sp" presStyleCnt="0"/>
      <dgm:spPr/>
    </dgm:pt>
    <dgm:pt modelId="{24326DCA-44A5-4968-B77C-3DBC95F388B1}" type="pres">
      <dgm:prSet presAssocID="{0DF5A53A-CB6F-409C-8833-8E3C19E37FAB}" presName="arrowAndChildren" presStyleCnt="0"/>
      <dgm:spPr/>
    </dgm:pt>
    <dgm:pt modelId="{0F6A0341-83ED-4CC9-B3AD-8288D559205B}" type="pres">
      <dgm:prSet presAssocID="{0DF5A53A-CB6F-409C-8833-8E3C19E37FAB}" presName="parentTextArrow" presStyleLbl="node1" presStyleIdx="1" presStyleCnt="3" custScaleX="87422" custScaleY="8645" custLinFactNeighborX="-1129" custLinFactNeighborY="-7135"/>
      <dgm:spPr/>
    </dgm:pt>
    <dgm:pt modelId="{C2EF7C21-9428-4363-9991-8D57AA3D1D01}" type="pres">
      <dgm:prSet presAssocID="{5AB47C7D-181B-4D49-8ABE-571344EB5619}" presName="sp" presStyleCnt="0"/>
      <dgm:spPr/>
    </dgm:pt>
    <dgm:pt modelId="{97FE570E-12AF-4799-812B-E7467363FD24}" type="pres">
      <dgm:prSet presAssocID="{3E8A9DA1-E4B3-48FB-960B-83A78645F01F}" presName="arrowAndChildren" presStyleCnt="0"/>
      <dgm:spPr/>
    </dgm:pt>
    <dgm:pt modelId="{32EA1043-E3DD-4AC3-887C-644FE2824767}" type="pres">
      <dgm:prSet presAssocID="{3E8A9DA1-E4B3-48FB-960B-83A78645F01F}" presName="parentTextArrow" presStyleLbl="node1" presStyleIdx="2" presStyleCnt="3" custScaleX="93227" custScaleY="13548" custLinFactNeighborX="-1421" custLinFactNeighborY="-7779"/>
      <dgm:spPr/>
    </dgm:pt>
  </dgm:ptLst>
  <dgm:cxnLst>
    <dgm:cxn modelId="{B4D99703-4089-4CD4-9918-CDDFB29C3526}" type="presOf" srcId="{E44EEF1D-80EC-4976-AC35-55BB734CC9F2}" destId="{6B651F14-A6B3-4A79-87F1-24E33B4308D4}" srcOrd="0" destOrd="0" presId="urn:microsoft.com/office/officeart/2005/8/layout/process4"/>
    <dgm:cxn modelId="{C2A54004-831E-44E0-A7B2-DB8089F7F277}" srcId="{E44EEF1D-80EC-4976-AC35-55BB734CC9F2}" destId="{78E9B323-5A0E-4846-99E1-EFA87975F070}" srcOrd="2" destOrd="0" parTransId="{0A64A4D0-171A-482A-A658-ECC083326D7E}" sibTransId="{2C860E27-1236-45C0-A44B-FAE899C6A8C4}"/>
    <dgm:cxn modelId="{AC7A212C-A840-423F-AB62-F6144B278296}" type="presOf" srcId="{B227A8E5-1ED3-4E90-809E-C51E27568B5A}" destId="{7CFB2ED3-74F0-4AD9-A28C-9B91E69C6DC0}" srcOrd="0" destOrd="0" presId="urn:microsoft.com/office/officeart/2005/8/layout/process4"/>
    <dgm:cxn modelId="{0F7D6F47-0625-4787-A289-0F92612965AA}" type="presOf" srcId="{0372B859-2E03-4CD8-9C10-721CAB6D2D0A}" destId="{DEECF929-9B8E-4828-99A1-C7DCC503C510}" srcOrd="0" destOrd="0" presId="urn:microsoft.com/office/officeart/2005/8/layout/process4"/>
    <dgm:cxn modelId="{FBDA4669-6B52-47D2-92AF-D985C3222640}" type="presOf" srcId="{26C6663E-8E04-47E6-8087-ACA14B10EC79}" destId="{D0EBF9F9-786A-4C66-8F02-9AAC1AFC98D8}" srcOrd="0" destOrd="0" presId="urn:microsoft.com/office/officeart/2005/8/layout/process4"/>
    <dgm:cxn modelId="{F128C869-CC62-49EE-A5CB-67EDB02512CD}" srcId="{0372B859-2E03-4CD8-9C10-721CAB6D2D0A}" destId="{3E8A9DA1-E4B3-48FB-960B-83A78645F01F}" srcOrd="0" destOrd="0" parTransId="{DB95C453-79B7-421A-8A20-1E0385C902FD}" sibTransId="{5AB47C7D-181B-4D49-8ABE-571344EB5619}"/>
    <dgm:cxn modelId="{3B1A8954-C7A9-4605-A70D-722058755A95}" srcId="{0372B859-2E03-4CD8-9C10-721CAB6D2D0A}" destId="{0DF5A53A-CB6F-409C-8833-8E3C19E37FAB}" srcOrd="1" destOrd="0" parTransId="{ED49CF47-482B-413B-94C7-F98D879FBC89}" sibTransId="{4CDF4325-F282-48C4-AE0A-E87308A8F95E}"/>
    <dgm:cxn modelId="{86008577-AC2C-423A-960B-EE8D142687AC}" type="presOf" srcId="{78E9B323-5A0E-4846-99E1-EFA87975F070}" destId="{FF31FFB2-CAE4-4F6F-B571-D191AFA5ADC5}" srcOrd="0" destOrd="0" presId="urn:microsoft.com/office/officeart/2005/8/layout/process4"/>
    <dgm:cxn modelId="{1EF9CD7B-5C64-4F71-9A01-D8636EE127D8}" type="presOf" srcId="{E44EEF1D-80EC-4976-AC35-55BB734CC9F2}" destId="{B76470D2-BE11-4B3D-9091-6AEB1F4D20FA}" srcOrd="1" destOrd="0" presId="urn:microsoft.com/office/officeart/2005/8/layout/process4"/>
    <dgm:cxn modelId="{5BF2FA9E-8AAB-46B0-966F-0A4351D84BCC}" type="presOf" srcId="{0DF5A53A-CB6F-409C-8833-8E3C19E37FAB}" destId="{0F6A0341-83ED-4CC9-B3AD-8288D559205B}" srcOrd="0" destOrd="0" presId="urn:microsoft.com/office/officeart/2005/8/layout/process4"/>
    <dgm:cxn modelId="{07D45EB0-F062-45DF-85F5-CE465C3AA884}" srcId="{E44EEF1D-80EC-4976-AC35-55BB734CC9F2}" destId="{B227A8E5-1ED3-4E90-809E-C51E27568B5A}" srcOrd="0" destOrd="0" parTransId="{94208659-661C-404B-8EFC-6A1973FEB767}" sibTransId="{0ECCAA8B-50E8-459F-8BF0-734B6FC4DC1F}"/>
    <dgm:cxn modelId="{39C4D5BE-3595-4036-A1BB-EBFA02AD6D9D}" type="presOf" srcId="{3E8A9DA1-E4B3-48FB-960B-83A78645F01F}" destId="{32EA1043-E3DD-4AC3-887C-644FE2824767}" srcOrd="0" destOrd="0" presId="urn:microsoft.com/office/officeart/2005/8/layout/process4"/>
    <dgm:cxn modelId="{5E4132C2-5B11-4508-89BE-2BA11C723080}" srcId="{E44EEF1D-80EC-4976-AC35-55BB734CC9F2}" destId="{26C6663E-8E04-47E6-8087-ACA14B10EC79}" srcOrd="1" destOrd="0" parTransId="{5850B323-274C-4C9A-A055-A601AE167991}" sibTransId="{CF8A2788-9538-404E-B354-59FCBABC6F23}"/>
    <dgm:cxn modelId="{30B9D0E0-D070-4D61-916E-BE82A254C56A}" srcId="{0372B859-2E03-4CD8-9C10-721CAB6D2D0A}" destId="{E44EEF1D-80EC-4976-AC35-55BB734CC9F2}" srcOrd="2" destOrd="0" parTransId="{3BBB5EB0-BE80-4562-B833-D80D3686045B}" sibTransId="{EF8339CF-2F6C-4F7A-8E39-EA4C32A1A490}"/>
    <dgm:cxn modelId="{4062D8E1-17C6-4F03-B394-C52550673BFF}" type="presParOf" srcId="{DEECF929-9B8E-4828-99A1-C7DCC503C510}" destId="{DC8BF26F-A7FB-40DA-B596-147E35C34B18}" srcOrd="0" destOrd="0" presId="urn:microsoft.com/office/officeart/2005/8/layout/process4"/>
    <dgm:cxn modelId="{21602251-B914-428C-95E2-BFB408277463}" type="presParOf" srcId="{DC8BF26F-A7FB-40DA-B596-147E35C34B18}" destId="{6B651F14-A6B3-4A79-87F1-24E33B4308D4}" srcOrd="0" destOrd="0" presId="urn:microsoft.com/office/officeart/2005/8/layout/process4"/>
    <dgm:cxn modelId="{564E3876-4381-4555-AFEE-146BF717BD98}" type="presParOf" srcId="{DC8BF26F-A7FB-40DA-B596-147E35C34B18}" destId="{B76470D2-BE11-4B3D-9091-6AEB1F4D20FA}" srcOrd="1" destOrd="0" presId="urn:microsoft.com/office/officeart/2005/8/layout/process4"/>
    <dgm:cxn modelId="{C79B1F78-E800-4A6D-8D21-9B5D5040B269}" type="presParOf" srcId="{DC8BF26F-A7FB-40DA-B596-147E35C34B18}" destId="{FEC136CA-6BC8-4503-ABCC-1D7B8C883E6A}" srcOrd="2" destOrd="0" presId="urn:microsoft.com/office/officeart/2005/8/layout/process4"/>
    <dgm:cxn modelId="{15994CAC-2722-4CC6-881F-221D612ACEF7}" type="presParOf" srcId="{FEC136CA-6BC8-4503-ABCC-1D7B8C883E6A}" destId="{7CFB2ED3-74F0-4AD9-A28C-9B91E69C6DC0}" srcOrd="0" destOrd="0" presId="urn:microsoft.com/office/officeart/2005/8/layout/process4"/>
    <dgm:cxn modelId="{B4B82987-C88F-4DF0-BE1A-E75EAB66D47F}" type="presParOf" srcId="{FEC136CA-6BC8-4503-ABCC-1D7B8C883E6A}" destId="{D0EBF9F9-786A-4C66-8F02-9AAC1AFC98D8}" srcOrd="1" destOrd="0" presId="urn:microsoft.com/office/officeart/2005/8/layout/process4"/>
    <dgm:cxn modelId="{FA6BE540-F590-47AB-8BDF-968D6E11019C}" type="presParOf" srcId="{FEC136CA-6BC8-4503-ABCC-1D7B8C883E6A}" destId="{FF31FFB2-CAE4-4F6F-B571-D191AFA5ADC5}" srcOrd="2" destOrd="0" presId="urn:microsoft.com/office/officeart/2005/8/layout/process4"/>
    <dgm:cxn modelId="{BF8FF386-4EF7-4F97-BFA8-6B528BBB43F7}" type="presParOf" srcId="{DEECF929-9B8E-4828-99A1-C7DCC503C510}" destId="{809156B3-488E-4106-8AB3-C002460FE03C}" srcOrd="1" destOrd="0" presId="urn:microsoft.com/office/officeart/2005/8/layout/process4"/>
    <dgm:cxn modelId="{67AABB8F-9081-4678-82CB-875B1F845FD8}" type="presParOf" srcId="{DEECF929-9B8E-4828-99A1-C7DCC503C510}" destId="{24326DCA-44A5-4968-B77C-3DBC95F388B1}" srcOrd="2" destOrd="0" presId="urn:microsoft.com/office/officeart/2005/8/layout/process4"/>
    <dgm:cxn modelId="{AA96D02A-0D69-4A39-B3C4-7DE058C53BC3}" type="presParOf" srcId="{24326DCA-44A5-4968-B77C-3DBC95F388B1}" destId="{0F6A0341-83ED-4CC9-B3AD-8288D559205B}" srcOrd="0" destOrd="0" presId="urn:microsoft.com/office/officeart/2005/8/layout/process4"/>
    <dgm:cxn modelId="{C667079A-DC21-4851-AEBC-EAEEE097E93F}" type="presParOf" srcId="{DEECF929-9B8E-4828-99A1-C7DCC503C510}" destId="{C2EF7C21-9428-4363-9991-8D57AA3D1D01}" srcOrd="3" destOrd="0" presId="urn:microsoft.com/office/officeart/2005/8/layout/process4"/>
    <dgm:cxn modelId="{A1FB3B4F-C22B-46F7-993A-23EE0B01E33B}" type="presParOf" srcId="{DEECF929-9B8E-4828-99A1-C7DCC503C510}" destId="{97FE570E-12AF-4799-812B-E7467363FD24}" srcOrd="4" destOrd="0" presId="urn:microsoft.com/office/officeart/2005/8/layout/process4"/>
    <dgm:cxn modelId="{6B889695-777D-4851-836C-FE3B112E7819}" type="presParOf" srcId="{97FE570E-12AF-4799-812B-E7467363FD24}" destId="{32EA1043-E3DD-4AC3-887C-644FE282476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6959B0-A2F1-4F2D-BF30-757A8E190371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D90453FA-D45E-4AB4-90B7-BD5A6C9DDAEC}">
      <dgm:prSet phldrT="[Texto]" custT="1"/>
      <dgm:spPr/>
      <dgm:t>
        <a:bodyPr/>
        <a:lstStyle/>
        <a:p>
          <a:pPr>
            <a:buClr>
              <a:srgbClr val="31859C"/>
            </a:buClr>
            <a:buSzPts val="2000"/>
            <a:buFont typeface="Tahoma"/>
            <a:buNone/>
          </a:pPr>
          <a:r>
            <a:rPr lang="es-MX" sz="2000" b="1" i="0" u="none" dirty="0"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rPr>
            <a:t>Tratamiento y análisis estadístico de los datos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2AE466-FF3D-4654-B1AF-C26EF4BA3ECC}" type="parTrans" cxnId="{B0507D51-0F94-430A-BD39-1736885F971B}">
      <dgm:prSet/>
      <dgm:spPr/>
      <dgm:t>
        <a:bodyPr/>
        <a:lstStyle/>
        <a:p>
          <a:endParaRPr lang="es-EC"/>
        </a:p>
      </dgm:t>
    </dgm:pt>
    <dgm:pt modelId="{AD5F2C53-2422-49A9-8CA1-36DED48431A8}" type="sibTrans" cxnId="{B0507D51-0F94-430A-BD39-1736885F971B}">
      <dgm:prSet/>
      <dgm:spPr/>
      <dgm:t>
        <a:bodyPr/>
        <a:lstStyle/>
        <a:p>
          <a:endParaRPr lang="es-EC"/>
        </a:p>
      </dgm:t>
    </dgm:pt>
    <dgm:pt modelId="{324EC5E6-1397-4EAC-AD36-1FE44F8EB5F2}">
      <dgm:prSet phldrT="[Texto]" custT="1"/>
      <dgm:spPr/>
      <dgm:t>
        <a:bodyPr/>
        <a:lstStyle/>
        <a:p>
          <a:pPr algn="just">
            <a:buClr>
              <a:schemeClr val="dk1"/>
            </a:buClr>
            <a:buSzPts val="2000"/>
          </a:pPr>
          <a:r>
            <a:rPr lang="es-EC" sz="20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Se utilizarán las siguientes herramientas de procesamiento de datos: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CA680E-7D86-41AA-B169-F83DE97CABA1}" type="parTrans" cxnId="{8DC594B6-C91E-4637-8565-141768EAA782}">
      <dgm:prSet/>
      <dgm:spPr/>
      <dgm:t>
        <a:bodyPr/>
        <a:lstStyle/>
        <a:p>
          <a:endParaRPr lang="es-EC"/>
        </a:p>
      </dgm:t>
    </dgm:pt>
    <dgm:pt modelId="{C015AF6F-BE60-4007-BBBE-FE7AC25EF4D9}" type="sibTrans" cxnId="{8DC594B6-C91E-4637-8565-141768EAA782}">
      <dgm:prSet/>
      <dgm:spPr/>
      <dgm:t>
        <a:bodyPr/>
        <a:lstStyle/>
        <a:p>
          <a:endParaRPr lang="es-EC"/>
        </a:p>
      </dgm:t>
    </dgm:pt>
    <dgm:pt modelId="{0A696396-1A82-4692-8F62-494E49C8AAC2}">
      <dgm:prSet phldrT="[Texto]" custT="1"/>
      <dgm:spPr/>
      <dgm:t>
        <a:bodyPr/>
        <a:lstStyle/>
        <a:p>
          <a:pPr algn="just">
            <a:buClr>
              <a:schemeClr val="dk1"/>
            </a:buClr>
            <a:buSzPts val="1600"/>
          </a:pPr>
          <a:r>
            <a:rPr lang="es-EC" sz="18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1) Microsoft Excel 2019: Para la tabulación de los datos de interés, aplicando las funciones necesarias que permiten calcular estadísticas de tendencia central y de dispersión.</a:t>
          </a:r>
        </a:p>
        <a:p>
          <a:pPr algn="just">
            <a:buClr>
              <a:schemeClr val="dk1"/>
            </a:buClr>
            <a:buSzPts val="1600"/>
          </a:pP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just">
            <a:buClr>
              <a:schemeClr val="dk1"/>
            </a:buClr>
            <a:buSzPts val="1600"/>
          </a:pPr>
          <a:r>
            <a:rPr lang="es-EC" sz="18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2) Paquete estadístico “</a:t>
          </a:r>
          <a:r>
            <a:rPr lang="es-EC" sz="1800" dirty="0" err="1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Statistical</a:t>
          </a:r>
          <a:r>
            <a:rPr lang="es-EC" sz="18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s-EC" sz="1800" dirty="0" err="1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Package</a:t>
          </a:r>
          <a:r>
            <a:rPr lang="es-EC" sz="18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s-EC" sz="1800" dirty="0" err="1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for</a:t>
          </a:r>
          <a:r>
            <a:rPr lang="es-EC" sz="18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s-EC" sz="1800" dirty="0" err="1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the</a:t>
          </a:r>
          <a:r>
            <a:rPr lang="es-EC" sz="18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Social </a:t>
          </a:r>
          <a:r>
            <a:rPr lang="es-EC" sz="1800" dirty="0" err="1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Sciences</a:t>
          </a:r>
          <a:r>
            <a:rPr lang="es-EC" sz="18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” (SPSS) v25: Utilizado para realizar las correlaciones pertinentes y las medidas de distribución de datos. 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AAA93C-7381-4429-9DCE-954FDD60B452}" type="parTrans" cxnId="{EF00AF29-B991-437C-A29C-8FD879B2D19D}">
      <dgm:prSet/>
      <dgm:spPr/>
      <dgm:t>
        <a:bodyPr/>
        <a:lstStyle/>
        <a:p>
          <a:endParaRPr lang="es-EC"/>
        </a:p>
      </dgm:t>
    </dgm:pt>
    <dgm:pt modelId="{55415FA3-7D70-43C3-85AC-0343944F8007}" type="sibTrans" cxnId="{EF00AF29-B991-437C-A29C-8FD879B2D19D}">
      <dgm:prSet/>
      <dgm:spPr/>
      <dgm:t>
        <a:bodyPr/>
        <a:lstStyle/>
        <a:p>
          <a:endParaRPr lang="es-EC"/>
        </a:p>
      </dgm:t>
    </dgm:pt>
    <dgm:pt modelId="{F9E0A083-C4AC-4FAA-9B8B-9F6A54C3E00A}" type="pres">
      <dgm:prSet presAssocID="{4D6959B0-A2F1-4F2D-BF30-757A8E190371}" presName="linear" presStyleCnt="0">
        <dgm:presLayoutVars>
          <dgm:dir/>
          <dgm:animLvl val="lvl"/>
          <dgm:resizeHandles val="exact"/>
        </dgm:presLayoutVars>
      </dgm:prSet>
      <dgm:spPr/>
    </dgm:pt>
    <dgm:pt modelId="{3903135B-905A-4D97-A05B-978722AB372F}" type="pres">
      <dgm:prSet presAssocID="{D90453FA-D45E-4AB4-90B7-BD5A6C9DDAEC}" presName="parentLin" presStyleCnt="0"/>
      <dgm:spPr/>
    </dgm:pt>
    <dgm:pt modelId="{9DB5A24B-C0F8-4807-99EE-D57C2D45A17A}" type="pres">
      <dgm:prSet presAssocID="{D90453FA-D45E-4AB4-90B7-BD5A6C9DDAEC}" presName="parentLeftMargin" presStyleLbl="node1" presStyleIdx="0" presStyleCnt="3"/>
      <dgm:spPr/>
    </dgm:pt>
    <dgm:pt modelId="{57C14F44-5E5F-4FC2-831D-FB6047E15839}" type="pres">
      <dgm:prSet presAssocID="{D90453FA-D45E-4AB4-90B7-BD5A6C9DDAEC}" presName="parentText" presStyleLbl="node1" presStyleIdx="0" presStyleCnt="3" custScaleY="641519" custLinFactY="-151241" custLinFactNeighborX="-43943" custLinFactNeighborY="-200000">
        <dgm:presLayoutVars>
          <dgm:chMax val="0"/>
          <dgm:bulletEnabled val="1"/>
        </dgm:presLayoutVars>
      </dgm:prSet>
      <dgm:spPr/>
    </dgm:pt>
    <dgm:pt modelId="{43E5578A-A075-4FDB-8DC5-C1912D25B08E}" type="pres">
      <dgm:prSet presAssocID="{D90453FA-D45E-4AB4-90B7-BD5A6C9DDAEC}" presName="negativeSpace" presStyleCnt="0"/>
      <dgm:spPr/>
    </dgm:pt>
    <dgm:pt modelId="{B69D918F-E715-489A-9FDC-CA4ECDFBDCD9}" type="pres">
      <dgm:prSet presAssocID="{D90453FA-D45E-4AB4-90B7-BD5A6C9DDAEC}" presName="childText" presStyleLbl="conFgAcc1" presStyleIdx="0" presStyleCnt="3">
        <dgm:presLayoutVars>
          <dgm:bulletEnabled val="1"/>
        </dgm:presLayoutVars>
      </dgm:prSet>
      <dgm:spPr/>
    </dgm:pt>
    <dgm:pt modelId="{C509E842-3C53-430D-81BB-2118030C35B5}" type="pres">
      <dgm:prSet presAssocID="{AD5F2C53-2422-49A9-8CA1-36DED48431A8}" presName="spaceBetweenRectangles" presStyleCnt="0"/>
      <dgm:spPr/>
    </dgm:pt>
    <dgm:pt modelId="{768BF03E-35DD-466D-B28E-C1806DB03E3D}" type="pres">
      <dgm:prSet presAssocID="{324EC5E6-1397-4EAC-AD36-1FE44F8EB5F2}" presName="parentLin" presStyleCnt="0"/>
      <dgm:spPr/>
    </dgm:pt>
    <dgm:pt modelId="{05FAD48E-96B4-4DA6-8C89-58D6C5A1F9A1}" type="pres">
      <dgm:prSet presAssocID="{324EC5E6-1397-4EAC-AD36-1FE44F8EB5F2}" presName="parentLeftMargin" presStyleLbl="node1" presStyleIdx="0" presStyleCnt="3"/>
      <dgm:spPr/>
    </dgm:pt>
    <dgm:pt modelId="{F99EC106-B18B-49E2-BE0B-9321E9F7ED29}" type="pres">
      <dgm:prSet presAssocID="{324EC5E6-1397-4EAC-AD36-1FE44F8EB5F2}" presName="parentText" presStyleLbl="node1" presStyleIdx="1" presStyleCnt="3" custScaleY="522543" custLinFactNeighborX="0" custLinFactNeighborY="-44892">
        <dgm:presLayoutVars>
          <dgm:chMax val="0"/>
          <dgm:bulletEnabled val="1"/>
        </dgm:presLayoutVars>
      </dgm:prSet>
      <dgm:spPr/>
    </dgm:pt>
    <dgm:pt modelId="{23DFDC5E-6E8E-4A09-BA63-79A8666503C7}" type="pres">
      <dgm:prSet presAssocID="{324EC5E6-1397-4EAC-AD36-1FE44F8EB5F2}" presName="negativeSpace" presStyleCnt="0"/>
      <dgm:spPr/>
    </dgm:pt>
    <dgm:pt modelId="{EE5DF48C-8565-4508-914A-4E964CAA2DC2}" type="pres">
      <dgm:prSet presAssocID="{324EC5E6-1397-4EAC-AD36-1FE44F8EB5F2}" presName="childText" presStyleLbl="conFgAcc1" presStyleIdx="1" presStyleCnt="3">
        <dgm:presLayoutVars>
          <dgm:bulletEnabled val="1"/>
        </dgm:presLayoutVars>
      </dgm:prSet>
      <dgm:spPr/>
    </dgm:pt>
    <dgm:pt modelId="{45FEAA3E-127A-4993-B442-10A946A5697D}" type="pres">
      <dgm:prSet presAssocID="{C015AF6F-BE60-4007-BBBE-FE7AC25EF4D9}" presName="spaceBetweenRectangles" presStyleCnt="0"/>
      <dgm:spPr/>
    </dgm:pt>
    <dgm:pt modelId="{1A480D7E-CB5C-4803-B740-3DAC411C9707}" type="pres">
      <dgm:prSet presAssocID="{0A696396-1A82-4692-8F62-494E49C8AAC2}" presName="parentLin" presStyleCnt="0"/>
      <dgm:spPr/>
    </dgm:pt>
    <dgm:pt modelId="{6BD33CFF-96B2-4D8C-A8AC-C2877E226CE2}" type="pres">
      <dgm:prSet presAssocID="{0A696396-1A82-4692-8F62-494E49C8AAC2}" presName="parentLeftMargin" presStyleLbl="node1" presStyleIdx="1" presStyleCnt="3"/>
      <dgm:spPr/>
    </dgm:pt>
    <dgm:pt modelId="{7F627E36-0249-45CB-B512-37420691880A}" type="pres">
      <dgm:prSet presAssocID="{0A696396-1A82-4692-8F62-494E49C8AAC2}" presName="parentText" presStyleLbl="node1" presStyleIdx="2" presStyleCnt="3" custScaleX="142997" custScaleY="1277411" custLinFactNeighborX="-71521" custLinFactNeighborY="76316">
        <dgm:presLayoutVars>
          <dgm:chMax val="0"/>
          <dgm:bulletEnabled val="1"/>
        </dgm:presLayoutVars>
      </dgm:prSet>
      <dgm:spPr/>
    </dgm:pt>
    <dgm:pt modelId="{EE87788F-C6BE-41B9-8E8F-38238C3C68DF}" type="pres">
      <dgm:prSet presAssocID="{0A696396-1A82-4692-8F62-494E49C8AAC2}" presName="negativeSpace" presStyleCnt="0"/>
      <dgm:spPr/>
    </dgm:pt>
    <dgm:pt modelId="{AA6DCC75-995C-45DC-B1C9-F3457EA1A49F}" type="pres">
      <dgm:prSet presAssocID="{0A696396-1A82-4692-8F62-494E49C8AAC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FA44B06-BC48-4445-AF22-495F198B21FE}" type="presOf" srcId="{0A696396-1A82-4692-8F62-494E49C8AAC2}" destId="{7F627E36-0249-45CB-B512-37420691880A}" srcOrd="1" destOrd="0" presId="urn:microsoft.com/office/officeart/2005/8/layout/list1"/>
    <dgm:cxn modelId="{E1B6D218-4729-435B-BEE6-7C7DDFAE9A4E}" type="presOf" srcId="{D90453FA-D45E-4AB4-90B7-BD5A6C9DDAEC}" destId="{57C14F44-5E5F-4FC2-831D-FB6047E15839}" srcOrd="1" destOrd="0" presId="urn:microsoft.com/office/officeart/2005/8/layout/list1"/>
    <dgm:cxn modelId="{EF00AF29-B991-437C-A29C-8FD879B2D19D}" srcId="{4D6959B0-A2F1-4F2D-BF30-757A8E190371}" destId="{0A696396-1A82-4692-8F62-494E49C8AAC2}" srcOrd="2" destOrd="0" parTransId="{14AAA93C-7381-4429-9DCE-954FDD60B452}" sibTransId="{55415FA3-7D70-43C3-85AC-0343944F8007}"/>
    <dgm:cxn modelId="{274CE65F-6097-4947-B1C7-333D0AEC3F48}" type="presOf" srcId="{0A696396-1A82-4692-8F62-494E49C8AAC2}" destId="{6BD33CFF-96B2-4D8C-A8AC-C2877E226CE2}" srcOrd="0" destOrd="0" presId="urn:microsoft.com/office/officeart/2005/8/layout/list1"/>
    <dgm:cxn modelId="{1A73D342-70B0-4F49-A2A1-0635EBDCD851}" type="presOf" srcId="{4D6959B0-A2F1-4F2D-BF30-757A8E190371}" destId="{F9E0A083-C4AC-4FAA-9B8B-9F6A54C3E00A}" srcOrd="0" destOrd="0" presId="urn:microsoft.com/office/officeart/2005/8/layout/list1"/>
    <dgm:cxn modelId="{B0507D51-0F94-430A-BD39-1736885F971B}" srcId="{4D6959B0-A2F1-4F2D-BF30-757A8E190371}" destId="{D90453FA-D45E-4AB4-90B7-BD5A6C9DDAEC}" srcOrd="0" destOrd="0" parTransId="{DC2AE466-FF3D-4654-B1AF-C26EF4BA3ECC}" sibTransId="{AD5F2C53-2422-49A9-8CA1-36DED48431A8}"/>
    <dgm:cxn modelId="{44FF9871-7C50-4CD7-A12E-1F81325B59F2}" type="presOf" srcId="{D90453FA-D45E-4AB4-90B7-BD5A6C9DDAEC}" destId="{9DB5A24B-C0F8-4807-99EE-D57C2D45A17A}" srcOrd="0" destOrd="0" presId="urn:microsoft.com/office/officeart/2005/8/layout/list1"/>
    <dgm:cxn modelId="{6AC851B0-061C-4C64-A05C-B20403676A2A}" type="presOf" srcId="{324EC5E6-1397-4EAC-AD36-1FE44F8EB5F2}" destId="{05FAD48E-96B4-4DA6-8C89-58D6C5A1F9A1}" srcOrd="0" destOrd="0" presId="urn:microsoft.com/office/officeart/2005/8/layout/list1"/>
    <dgm:cxn modelId="{EA07E5B2-0ECC-4502-A4A7-DD8D7AD0C41A}" type="presOf" srcId="{324EC5E6-1397-4EAC-AD36-1FE44F8EB5F2}" destId="{F99EC106-B18B-49E2-BE0B-9321E9F7ED29}" srcOrd="1" destOrd="0" presId="urn:microsoft.com/office/officeart/2005/8/layout/list1"/>
    <dgm:cxn modelId="{8DC594B6-C91E-4637-8565-141768EAA782}" srcId="{4D6959B0-A2F1-4F2D-BF30-757A8E190371}" destId="{324EC5E6-1397-4EAC-AD36-1FE44F8EB5F2}" srcOrd="1" destOrd="0" parTransId="{F6CA680E-7D86-41AA-B169-F83DE97CABA1}" sibTransId="{C015AF6F-BE60-4007-BBBE-FE7AC25EF4D9}"/>
    <dgm:cxn modelId="{F013AEE9-304A-400A-AEEB-0EE319A45DF7}" type="presParOf" srcId="{F9E0A083-C4AC-4FAA-9B8B-9F6A54C3E00A}" destId="{3903135B-905A-4D97-A05B-978722AB372F}" srcOrd="0" destOrd="0" presId="urn:microsoft.com/office/officeart/2005/8/layout/list1"/>
    <dgm:cxn modelId="{C509C74E-7704-4E8B-8121-9A2EE39C4D10}" type="presParOf" srcId="{3903135B-905A-4D97-A05B-978722AB372F}" destId="{9DB5A24B-C0F8-4807-99EE-D57C2D45A17A}" srcOrd="0" destOrd="0" presId="urn:microsoft.com/office/officeart/2005/8/layout/list1"/>
    <dgm:cxn modelId="{E8D8F75E-1F2C-42FA-BECF-3B222221D598}" type="presParOf" srcId="{3903135B-905A-4D97-A05B-978722AB372F}" destId="{57C14F44-5E5F-4FC2-831D-FB6047E15839}" srcOrd="1" destOrd="0" presId="urn:microsoft.com/office/officeart/2005/8/layout/list1"/>
    <dgm:cxn modelId="{E55D0396-88DE-4061-906E-749FE758048A}" type="presParOf" srcId="{F9E0A083-C4AC-4FAA-9B8B-9F6A54C3E00A}" destId="{43E5578A-A075-4FDB-8DC5-C1912D25B08E}" srcOrd="1" destOrd="0" presId="urn:microsoft.com/office/officeart/2005/8/layout/list1"/>
    <dgm:cxn modelId="{3B5774E8-831E-4B46-BA21-F3E419FB6D0E}" type="presParOf" srcId="{F9E0A083-C4AC-4FAA-9B8B-9F6A54C3E00A}" destId="{B69D918F-E715-489A-9FDC-CA4ECDFBDCD9}" srcOrd="2" destOrd="0" presId="urn:microsoft.com/office/officeart/2005/8/layout/list1"/>
    <dgm:cxn modelId="{4B570FB9-E236-402C-A61D-BFC742EC868A}" type="presParOf" srcId="{F9E0A083-C4AC-4FAA-9B8B-9F6A54C3E00A}" destId="{C509E842-3C53-430D-81BB-2118030C35B5}" srcOrd="3" destOrd="0" presId="urn:microsoft.com/office/officeart/2005/8/layout/list1"/>
    <dgm:cxn modelId="{CCC18D80-3CB0-4087-8DA1-0CED6BC6227E}" type="presParOf" srcId="{F9E0A083-C4AC-4FAA-9B8B-9F6A54C3E00A}" destId="{768BF03E-35DD-466D-B28E-C1806DB03E3D}" srcOrd="4" destOrd="0" presId="urn:microsoft.com/office/officeart/2005/8/layout/list1"/>
    <dgm:cxn modelId="{95EC4C31-0071-40CD-ACF5-2890BC4A1BAC}" type="presParOf" srcId="{768BF03E-35DD-466D-B28E-C1806DB03E3D}" destId="{05FAD48E-96B4-4DA6-8C89-58D6C5A1F9A1}" srcOrd="0" destOrd="0" presId="urn:microsoft.com/office/officeart/2005/8/layout/list1"/>
    <dgm:cxn modelId="{EC865EB5-D2F9-407A-B5E3-7AF5F495E969}" type="presParOf" srcId="{768BF03E-35DD-466D-B28E-C1806DB03E3D}" destId="{F99EC106-B18B-49E2-BE0B-9321E9F7ED29}" srcOrd="1" destOrd="0" presId="urn:microsoft.com/office/officeart/2005/8/layout/list1"/>
    <dgm:cxn modelId="{488BF62A-7EED-47DE-AC76-7F1561FC0897}" type="presParOf" srcId="{F9E0A083-C4AC-4FAA-9B8B-9F6A54C3E00A}" destId="{23DFDC5E-6E8E-4A09-BA63-79A8666503C7}" srcOrd="5" destOrd="0" presId="urn:microsoft.com/office/officeart/2005/8/layout/list1"/>
    <dgm:cxn modelId="{D382EA2C-D3B6-4A84-8A0A-139A25912C82}" type="presParOf" srcId="{F9E0A083-C4AC-4FAA-9B8B-9F6A54C3E00A}" destId="{EE5DF48C-8565-4508-914A-4E964CAA2DC2}" srcOrd="6" destOrd="0" presId="urn:microsoft.com/office/officeart/2005/8/layout/list1"/>
    <dgm:cxn modelId="{811C8CCA-7553-4FC7-A179-B74ECCA58DBA}" type="presParOf" srcId="{F9E0A083-C4AC-4FAA-9B8B-9F6A54C3E00A}" destId="{45FEAA3E-127A-4993-B442-10A946A5697D}" srcOrd="7" destOrd="0" presId="urn:microsoft.com/office/officeart/2005/8/layout/list1"/>
    <dgm:cxn modelId="{DF2CEC51-5D2C-4649-A532-18542B8C2A60}" type="presParOf" srcId="{F9E0A083-C4AC-4FAA-9B8B-9F6A54C3E00A}" destId="{1A480D7E-CB5C-4803-B740-3DAC411C9707}" srcOrd="8" destOrd="0" presId="urn:microsoft.com/office/officeart/2005/8/layout/list1"/>
    <dgm:cxn modelId="{F8A311A8-0EB1-4E1C-B36E-132D9B088693}" type="presParOf" srcId="{1A480D7E-CB5C-4803-B740-3DAC411C9707}" destId="{6BD33CFF-96B2-4D8C-A8AC-C2877E226CE2}" srcOrd="0" destOrd="0" presId="urn:microsoft.com/office/officeart/2005/8/layout/list1"/>
    <dgm:cxn modelId="{A42D1739-5A38-4E24-8226-29139F0FA15A}" type="presParOf" srcId="{1A480D7E-CB5C-4803-B740-3DAC411C9707}" destId="{7F627E36-0249-45CB-B512-37420691880A}" srcOrd="1" destOrd="0" presId="urn:microsoft.com/office/officeart/2005/8/layout/list1"/>
    <dgm:cxn modelId="{8FA86AB0-A449-4765-B950-7F6C1215156C}" type="presParOf" srcId="{F9E0A083-C4AC-4FAA-9B8B-9F6A54C3E00A}" destId="{EE87788F-C6BE-41B9-8E8F-38238C3C68DF}" srcOrd="9" destOrd="0" presId="urn:microsoft.com/office/officeart/2005/8/layout/list1"/>
    <dgm:cxn modelId="{3B5327AE-6251-4A39-898A-407392F70796}" type="presParOf" srcId="{F9E0A083-C4AC-4FAA-9B8B-9F6A54C3E00A}" destId="{AA6DCC75-995C-45DC-B1C9-F3457EA1A49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0E7ECB-E31A-4C5B-AE6D-7B27FA3EA246}">
      <dsp:nvSpPr>
        <dsp:cNvPr id="0" name=""/>
        <dsp:cNvSpPr/>
      </dsp:nvSpPr>
      <dsp:spPr>
        <a:xfrm>
          <a:off x="16" y="108251"/>
          <a:ext cx="5989687" cy="2522795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 estrés académico asociado a la pandemia por la COVID-19 se está incrementando. En el análisis preliminar de resultados de la Escala de Afrontamiento del Estrés Académico </a:t>
          </a:r>
          <a:r>
            <a:rPr lang="es-ES" sz="180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según la OMS en 2020.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61414" y="108251"/>
        <a:ext cx="3466892" cy="2522795"/>
      </dsp:txXfrm>
    </dsp:sp>
    <dsp:sp modelId="{01A666DB-F51B-4FF0-9C14-64125C836A18}">
      <dsp:nvSpPr>
        <dsp:cNvPr id="0" name=""/>
        <dsp:cNvSpPr/>
      </dsp:nvSpPr>
      <dsp:spPr>
        <a:xfrm>
          <a:off x="8" y="2772778"/>
          <a:ext cx="5989687" cy="2546023"/>
        </a:xfrm>
        <a:prstGeom prst="chevron">
          <a:avLst/>
        </a:prstGeom>
        <a:solidFill>
          <a:schemeClr val="accent5">
            <a:hueOff val="993165"/>
            <a:satOff val="576"/>
            <a:lumOff val="568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just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La OMS manifiesta que las nuevas realidades del teletrabajo, el desempleo temporal, </a:t>
          </a:r>
          <a:r>
            <a:rPr lang="es-MX" sz="18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la enseñanza en casa </a:t>
          </a:r>
          <a:r>
            <a:rPr lang="es-MX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y la falta de contacto físico con familiares, amigos y colegas requieren tiempo para acostumbrarse. Adaptarnos a estos cambios en los hábitos de vida y enfrentarnos al temor de contraer la COVID-19 </a:t>
          </a:r>
          <a:endParaRPr lang="es-ES" sz="18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3020" y="2772778"/>
        <a:ext cx="3443664" cy="25460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992B60-8D1A-4B99-B27F-F48900CC6718}">
      <dsp:nvSpPr>
        <dsp:cNvPr id="0" name=""/>
        <dsp:cNvSpPr/>
      </dsp:nvSpPr>
      <dsp:spPr>
        <a:xfrm>
          <a:off x="39743" y="0"/>
          <a:ext cx="5592470" cy="246371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Debido a la pandemia es obligado el distanciamiento social y las órdenes de quedarse en casa, reducen las oportunidades de realizar ejercicio, particularmente para los estudiantes ya que se adopto las clases de forma virtual.  </a:t>
          </a:r>
          <a:endParaRPr lang="es-ES" sz="19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1603" y="0"/>
        <a:ext cx="3128751" cy="2463719"/>
      </dsp:txXfrm>
    </dsp:sp>
    <dsp:sp modelId="{4F4F4DA9-54A8-4A36-8FE3-625F61644F7C}">
      <dsp:nvSpPr>
        <dsp:cNvPr id="0" name=""/>
        <dsp:cNvSpPr/>
      </dsp:nvSpPr>
      <dsp:spPr>
        <a:xfrm>
          <a:off x="4" y="2722302"/>
          <a:ext cx="5830949" cy="2473736"/>
        </a:xfrm>
        <a:prstGeom prst="chevron">
          <a:avLst/>
        </a:prstGeom>
        <a:solidFill>
          <a:schemeClr val="accent3">
            <a:hueOff val="-12328166"/>
            <a:satOff val="12562"/>
            <a:lumOff val="-23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U.E. 11 Noviembre que comprende entre las edades de 14 – 18  años, l</a:t>
          </a:r>
          <a:r>
            <a:rPr lang="es-EC" sz="19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 población de estudiantes (191, ambos géneros) de la escuela mencionada, donde el 45.55% presentó síntomas de estrés (87 alumnos) con una media de nivel “Ligero”</a:t>
          </a:r>
          <a:endParaRPr lang="es-EC" sz="19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kern="1200" dirty="0">
              <a:solidFill>
                <a:schemeClr val="bg1"/>
              </a:solidFill>
            </a:rPr>
            <a:t> </a:t>
          </a:r>
          <a:endParaRPr lang="es-ES" sz="1900" kern="1200" dirty="0">
            <a:solidFill>
              <a:schemeClr val="bg1"/>
            </a:solidFill>
          </a:endParaRPr>
        </a:p>
      </dsp:txBody>
      <dsp:txXfrm>
        <a:off x="1236872" y="2722302"/>
        <a:ext cx="3357213" cy="24737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13FDD0-1B9A-4769-A252-30D2BAFFE7E8}">
      <dsp:nvSpPr>
        <dsp:cNvPr id="0" name=""/>
        <dsp:cNvSpPr/>
      </dsp:nvSpPr>
      <dsp:spPr>
        <a:xfrm>
          <a:off x="-6590923" y="-1008741"/>
          <a:ext cx="7850862" cy="7850862"/>
        </a:xfrm>
        <a:prstGeom prst="blockArc">
          <a:avLst>
            <a:gd name="adj1" fmla="val 18900000"/>
            <a:gd name="adj2" fmla="val 2700000"/>
            <a:gd name="adj3" fmla="val 275"/>
          </a:avLst>
        </a:pr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9F489B-52EF-4115-9244-9A0E60944B65}">
      <dsp:nvSpPr>
        <dsp:cNvPr id="0" name=""/>
        <dsp:cNvSpPr/>
      </dsp:nvSpPr>
      <dsp:spPr>
        <a:xfrm>
          <a:off x="409211" y="265185"/>
          <a:ext cx="11083904" cy="53013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0797" tIns="40640" rIns="40640" bIns="4064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OBJETIVO GENERAL</a:t>
          </a:r>
        </a:p>
      </dsp:txBody>
      <dsp:txXfrm>
        <a:off x="409211" y="265185"/>
        <a:ext cx="11083904" cy="530137"/>
      </dsp:txXfrm>
    </dsp:sp>
    <dsp:sp modelId="{36BC1D92-B6B1-4158-BA03-F9334A6A5B0B}">
      <dsp:nvSpPr>
        <dsp:cNvPr id="0" name=""/>
        <dsp:cNvSpPr/>
      </dsp:nvSpPr>
      <dsp:spPr>
        <a:xfrm>
          <a:off x="77875" y="198918"/>
          <a:ext cx="662671" cy="6626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A6447F-3CB9-4F0E-896F-40C825E3B87E}">
      <dsp:nvSpPr>
        <dsp:cNvPr id="0" name=""/>
        <dsp:cNvSpPr/>
      </dsp:nvSpPr>
      <dsp:spPr>
        <a:xfrm>
          <a:off x="1040297" y="1060858"/>
          <a:ext cx="10301820" cy="5301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079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Disminuir el estrés en cuarentena de los estudiantes de BGU de la Unidad Educativa "11 de noviembre" Jornada matutina del Cantón Mejía, Parroquia Machachi, periodo 2020-2021 a través de un plan físico-recreativo en línea.</a:t>
          </a:r>
          <a:endParaRPr lang="es-E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40297" y="1060858"/>
        <a:ext cx="10301820" cy="530137"/>
      </dsp:txXfrm>
    </dsp:sp>
    <dsp:sp modelId="{A4168AC2-D4F1-4C69-95FE-1FE9601504F8}">
      <dsp:nvSpPr>
        <dsp:cNvPr id="0" name=""/>
        <dsp:cNvSpPr/>
      </dsp:nvSpPr>
      <dsp:spPr>
        <a:xfrm>
          <a:off x="557962" y="994591"/>
          <a:ext cx="662671" cy="6626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3E78E-5CCF-4931-8897-91DAF72A4C0F}">
      <dsp:nvSpPr>
        <dsp:cNvPr id="0" name=""/>
        <dsp:cNvSpPr/>
      </dsp:nvSpPr>
      <dsp:spPr>
        <a:xfrm>
          <a:off x="1152384" y="1855948"/>
          <a:ext cx="10340732" cy="53013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0797" tIns="40640" rIns="40640" bIns="4064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OBJETIVOS ESPECÍFICOS </a:t>
          </a:r>
          <a:endParaRPr lang="es-ES" sz="1600" u="sng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2384" y="1855948"/>
        <a:ext cx="10340732" cy="530137"/>
      </dsp:txXfrm>
    </dsp:sp>
    <dsp:sp modelId="{6A7659FA-AC16-4C51-9088-D91DA7D8F252}">
      <dsp:nvSpPr>
        <dsp:cNvPr id="0" name=""/>
        <dsp:cNvSpPr/>
      </dsp:nvSpPr>
      <dsp:spPr>
        <a:xfrm>
          <a:off x="821048" y="1789680"/>
          <a:ext cx="662671" cy="6626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E27633-004F-47B8-BFB0-10DF5C003E69}">
      <dsp:nvSpPr>
        <dsp:cNvPr id="0" name=""/>
        <dsp:cNvSpPr/>
      </dsp:nvSpPr>
      <dsp:spPr>
        <a:xfrm>
          <a:off x="1236384" y="2651621"/>
          <a:ext cx="10256731" cy="53013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0797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EC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Fundamentar teórica y metodológicamente la importancia de la actividad física especializada en la mejora de la salud poblacional, especificando en su influencia en el estrés. </a:t>
          </a:r>
          <a:endParaRPr lang="es-E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36384" y="2651621"/>
        <a:ext cx="10256731" cy="530137"/>
      </dsp:txXfrm>
    </dsp:sp>
    <dsp:sp modelId="{E0FCDC38-13F2-4483-BAD2-C5C8754CBD21}">
      <dsp:nvSpPr>
        <dsp:cNvPr id="0" name=""/>
        <dsp:cNvSpPr/>
      </dsp:nvSpPr>
      <dsp:spPr>
        <a:xfrm>
          <a:off x="905048" y="2585354"/>
          <a:ext cx="662671" cy="6626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A6866A-6647-43FD-83C9-D3A2984A67F6}">
      <dsp:nvSpPr>
        <dsp:cNvPr id="0" name=""/>
        <dsp:cNvSpPr/>
      </dsp:nvSpPr>
      <dsp:spPr>
        <a:xfrm>
          <a:off x="1152384" y="3447294"/>
          <a:ext cx="10340732" cy="53013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0797" tIns="40640" rIns="40640" bIns="4064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Diagnosticar los índices de estrés en estudiantes de BGU de la Unidad Educativa "11 de noviembre" Jornada matutina del Cantón Mejía, Parroquia Machachi.</a:t>
          </a:r>
          <a:endParaRPr lang="es-E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2384" y="3447294"/>
        <a:ext cx="10340732" cy="530137"/>
      </dsp:txXfrm>
    </dsp:sp>
    <dsp:sp modelId="{C504E8EA-FDA2-43C2-8209-F8C11AF5C5CA}">
      <dsp:nvSpPr>
        <dsp:cNvPr id="0" name=""/>
        <dsp:cNvSpPr/>
      </dsp:nvSpPr>
      <dsp:spPr>
        <a:xfrm>
          <a:off x="821048" y="3381027"/>
          <a:ext cx="662671" cy="6626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68F42A-92D7-4EA5-B1E4-75A1682FE207}">
      <dsp:nvSpPr>
        <dsp:cNvPr id="0" name=""/>
        <dsp:cNvSpPr/>
      </dsp:nvSpPr>
      <dsp:spPr>
        <a:xfrm>
          <a:off x="889298" y="4242383"/>
          <a:ext cx="10603817" cy="53013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0797" tIns="40640" rIns="40640" bIns="4064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Diseñar un plan físico-recreativo para disminuir el estrés en estudiantes de BGU de la Unidad Educativa "11 de noviembre" Jornada matutina del Cantón Mejía, Parroquia Machachi, en el periodo 2020-2021.</a:t>
          </a:r>
          <a:endParaRPr lang="es-E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89298" y="4242383"/>
        <a:ext cx="10603817" cy="530137"/>
      </dsp:txXfrm>
    </dsp:sp>
    <dsp:sp modelId="{0F99B563-C795-4419-A66C-E006E93E1BF8}">
      <dsp:nvSpPr>
        <dsp:cNvPr id="0" name=""/>
        <dsp:cNvSpPr/>
      </dsp:nvSpPr>
      <dsp:spPr>
        <a:xfrm>
          <a:off x="557962" y="4176116"/>
          <a:ext cx="662671" cy="6626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844E3A-7B7C-4429-B1A7-1222E433F59A}">
      <dsp:nvSpPr>
        <dsp:cNvPr id="0" name=""/>
        <dsp:cNvSpPr/>
      </dsp:nvSpPr>
      <dsp:spPr>
        <a:xfrm>
          <a:off x="409211" y="5038056"/>
          <a:ext cx="11083904" cy="53013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0797" tIns="40640" rIns="40640" bIns="4064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Validar teóricamente el plan diseñado mediante la consulta de los criterios de especialistas en actividad física especializada</a:t>
          </a:r>
          <a:r>
            <a:rPr lang="es-EC" sz="1600" kern="1200" dirty="0"/>
            <a:t>.</a:t>
          </a:r>
          <a:endParaRPr lang="es-ES" sz="1600" kern="1200" dirty="0"/>
        </a:p>
      </dsp:txBody>
      <dsp:txXfrm>
        <a:off x="409211" y="5038056"/>
        <a:ext cx="11083904" cy="530137"/>
      </dsp:txXfrm>
    </dsp:sp>
    <dsp:sp modelId="{98AF7B45-32F9-43D6-8A55-176B7A30AFDF}">
      <dsp:nvSpPr>
        <dsp:cNvPr id="0" name=""/>
        <dsp:cNvSpPr/>
      </dsp:nvSpPr>
      <dsp:spPr>
        <a:xfrm>
          <a:off x="77875" y="4971789"/>
          <a:ext cx="662671" cy="6626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A42206-D62D-414E-A5BB-BDB24157551A}">
      <dsp:nvSpPr>
        <dsp:cNvPr id="0" name=""/>
        <dsp:cNvSpPr/>
      </dsp:nvSpPr>
      <dsp:spPr>
        <a:xfrm>
          <a:off x="0" y="3929115"/>
          <a:ext cx="11065096" cy="4070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Encuesta</a:t>
          </a:r>
        </a:p>
      </dsp:txBody>
      <dsp:txXfrm>
        <a:off x="0" y="3929115"/>
        <a:ext cx="11065096" cy="407044"/>
      </dsp:txXfrm>
    </dsp:sp>
    <dsp:sp modelId="{D3889FB2-181D-4E4B-BF8A-FE32EC585C4B}">
      <dsp:nvSpPr>
        <dsp:cNvPr id="0" name=""/>
        <dsp:cNvSpPr/>
      </dsp:nvSpPr>
      <dsp:spPr>
        <a:xfrm rot="10800000">
          <a:off x="0" y="3430215"/>
          <a:ext cx="11065096" cy="626034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Observación </a:t>
          </a:r>
        </a:p>
      </dsp:txBody>
      <dsp:txXfrm rot="10800000">
        <a:off x="0" y="3430215"/>
        <a:ext cx="11065096" cy="406778"/>
      </dsp:txXfrm>
    </dsp:sp>
    <dsp:sp modelId="{F6A6672C-C1B4-4AEB-AAE0-729D462CD5D2}">
      <dsp:nvSpPr>
        <dsp:cNvPr id="0" name=""/>
        <dsp:cNvSpPr/>
      </dsp:nvSpPr>
      <dsp:spPr>
        <a:xfrm rot="10800000">
          <a:off x="0" y="2778378"/>
          <a:ext cx="11065096" cy="626034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El segundo grupo serán los de orden empírico, aplicando los siguientes</a:t>
          </a:r>
          <a:r>
            <a:rPr lang="es-EC" sz="2400" kern="1200" dirty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es-EC" sz="1100" kern="1200" dirty="0">
            <a:solidFill>
              <a:schemeClr val="tx1"/>
            </a:solidFill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2778378"/>
        <a:ext cx="11065096" cy="406778"/>
      </dsp:txXfrm>
    </dsp:sp>
    <dsp:sp modelId="{6829DBE2-E5EA-4294-BE54-CFC28D360D75}">
      <dsp:nvSpPr>
        <dsp:cNvPr id="0" name=""/>
        <dsp:cNvSpPr/>
      </dsp:nvSpPr>
      <dsp:spPr>
        <a:xfrm rot="10800000">
          <a:off x="0" y="2184449"/>
          <a:ext cx="11065096" cy="626034"/>
        </a:xfrm>
        <a:prstGeom prst="upArrowCallou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Sistémico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0" y="2184449"/>
        <a:ext cx="11065096" cy="406778"/>
      </dsp:txXfrm>
    </dsp:sp>
    <dsp:sp modelId="{E5DD22C7-4324-4CD3-8EE6-948149328F58}">
      <dsp:nvSpPr>
        <dsp:cNvPr id="0" name=""/>
        <dsp:cNvSpPr/>
      </dsp:nvSpPr>
      <dsp:spPr>
        <a:xfrm rot="10800000">
          <a:off x="0" y="1622059"/>
          <a:ext cx="11065096" cy="626034"/>
        </a:xfrm>
        <a:prstGeom prst="upArrowCallou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Inductivo-Deductivo</a:t>
          </a:r>
        </a:p>
      </dsp:txBody>
      <dsp:txXfrm rot="10800000">
        <a:off x="0" y="1622059"/>
        <a:ext cx="11065096" cy="406778"/>
      </dsp:txXfrm>
    </dsp:sp>
    <dsp:sp modelId="{6D936196-5F1A-44D3-8D48-F0D05DB56160}">
      <dsp:nvSpPr>
        <dsp:cNvPr id="0" name=""/>
        <dsp:cNvSpPr/>
      </dsp:nvSpPr>
      <dsp:spPr>
        <a:xfrm rot="10800000">
          <a:off x="0" y="0"/>
          <a:ext cx="11065096" cy="831855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solidFill>
                <a:schemeClr val="tx1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Los métodos a emplear en la investigación fueron clasificados en dos grupos, en el primer grupo se encuentran los de orden teórico</a:t>
          </a:r>
        </a:p>
      </dsp:txBody>
      <dsp:txXfrm rot="10800000">
        <a:off x="0" y="0"/>
        <a:ext cx="11065096" cy="540514"/>
      </dsp:txXfrm>
    </dsp:sp>
    <dsp:sp modelId="{79028CC0-8B38-4466-8273-4A4626C42158}">
      <dsp:nvSpPr>
        <dsp:cNvPr id="0" name=""/>
        <dsp:cNvSpPr/>
      </dsp:nvSpPr>
      <dsp:spPr>
        <a:xfrm rot="10800000">
          <a:off x="0" y="939980"/>
          <a:ext cx="11065096" cy="626034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Análisis –síntesis </a:t>
          </a:r>
        </a:p>
      </dsp:txBody>
      <dsp:txXfrm rot="10800000">
        <a:off x="0" y="939980"/>
        <a:ext cx="11065096" cy="4067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43FC2D-5A3C-4E47-8837-4FBFC8D32C67}">
      <dsp:nvSpPr>
        <dsp:cNvPr id="0" name=""/>
        <dsp:cNvSpPr/>
      </dsp:nvSpPr>
      <dsp:spPr>
        <a:xfrm rot="5400000">
          <a:off x="5053425" y="-76538"/>
          <a:ext cx="2006194" cy="218039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1ro a 3ro BGU  de la UE 11 Noviembre</a:t>
          </a:r>
        </a:p>
      </dsp:txBody>
      <dsp:txXfrm rot="-5400000">
        <a:off x="5329725" y="344927"/>
        <a:ext cx="1453594" cy="1337462"/>
      </dsp:txXfrm>
    </dsp:sp>
    <dsp:sp modelId="{62C7CE23-2400-45A5-9D3D-D03992470F6C}">
      <dsp:nvSpPr>
        <dsp:cNvPr id="0" name=""/>
        <dsp:cNvSpPr/>
      </dsp:nvSpPr>
      <dsp:spPr>
        <a:xfrm>
          <a:off x="7026391" y="404617"/>
          <a:ext cx="2238912" cy="1203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C33AE7-EADD-452C-AC83-3D1969220E3E}">
      <dsp:nvSpPr>
        <dsp:cNvPr id="0" name=""/>
        <dsp:cNvSpPr/>
      </dsp:nvSpPr>
      <dsp:spPr>
        <a:xfrm rot="5400000">
          <a:off x="2744871" y="-174163"/>
          <a:ext cx="1767978" cy="2402004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Población de 191 estudiantes ambos géneros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900" kern="1200" dirty="0"/>
        </a:p>
      </dsp:txBody>
      <dsp:txXfrm rot="-5400000">
        <a:off x="2828192" y="437513"/>
        <a:ext cx="1601336" cy="1178652"/>
      </dsp:txXfrm>
    </dsp:sp>
    <dsp:sp modelId="{1F149C06-860C-49E9-8B37-00803FAA5F93}">
      <dsp:nvSpPr>
        <dsp:cNvPr id="0" name=""/>
        <dsp:cNvSpPr/>
      </dsp:nvSpPr>
      <dsp:spPr>
        <a:xfrm rot="5400000">
          <a:off x="3476677" y="1517176"/>
          <a:ext cx="2006194" cy="2228913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Masculino: 93 </a:t>
          </a:r>
          <a:br>
            <a:rPr lang="es-EC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es-EC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Femenino 98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Total: 191</a:t>
          </a:r>
        </a:p>
      </dsp:txBody>
      <dsp:txXfrm rot="-5400000">
        <a:off x="3736803" y="1962902"/>
        <a:ext cx="1485942" cy="1337462"/>
      </dsp:txXfrm>
    </dsp:sp>
    <dsp:sp modelId="{8B3E196A-6FDF-4F4C-AE97-DFD5296FE3A3}">
      <dsp:nvSpPr>
        <dsp:cNvPr id="0" name=""/>
        <dsp:cNvSpPr/>
      </dsp:nvSpPr>
      <dsp:spPr>
        <a:xfrm>
          <a:off x="2043005" y="2107475"/>
          <a:ext cx="2166689" cy="1203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FB7620-7798-41F7-8D9C-81D788CB6D39}">
      <dsp:nvSpPr>
        <dsp:cNvPr id="0" name=""/>
        <dsp:cNvSpPr/>
      </dsp:nvSpPr>
      <dsp:spPr>
        <a:xfrm rot="5400000">
          <a:off x="6222750" y="1301179"/>
          <a:ext cx="2006194" cy="2654649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0" i="0" kern="1200" dirty="0">
              <a:solidFill>
                <a:schemeClr val="dk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Se tomaron solo aquellos que presentaron algún nivel de estrés (Ligero, Moderado y Alto) </a:t>
          </a:r>
          <a:endParaRPr lang="es-EC" sz="18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6340964" y="1959773"/>
        <a:ext cx="1769766" cy="1337462"/>
      </dsp:txXfrm>
    </dsp:sp>
    <dsp:sp modelId="{CBDCFD6B-096F-4F25-AAE2-036DD36307D3}">
      <dsp:nvSpPr>
        <dsp:cNvPr id="0" name=""/>
        <dsp:cNvSpPr/>
      </dsp:nvSpPr>
      <dsp:spPr>
        <a:xfrm rot="5400000">
          <a:off x="5363633" y="2804907"/>
          <a:ext cx="2006194" cy="3221324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.</a:t>
          </a:r>
          <a:r>
            <a:rPr lang="es-MX" sz="1300" i="1" kern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rPr>
            <a:t> </a:t>
          </a:r>
          <a:r>
            <a:rPr lang="es-MX" sz="1800" i="0" kern="1200" dirty="0">
              <a:solidFill>
                <a:schemeClr val="dk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la muestra de estudio disminuyó a 87 sujetos (45.55%), conformando la población sometida a investigación</a:t>
          </a:r>
          <a:endParaRPr lang="es-EC" sz="16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5292955" y="3746838"/>
        <a:ext cx="2147550" cy="1337462"/>
      </dsp:txXfrm>
    </dsp:sp>
    <dsp:sp modelId="{182D8907-65F7-47C9-A992-ADFDB519A36B}">
      <dsp:nvSpPr>
        <dsp:cNvPr id="0" name=""/>
        <dsp:cNvSpPr/>
      </dsp:nvSpPr>
      <dsp:spPr>
        <a:xfrm>
          <a:off x="7026391" y="3810332"/>
          <a:ext cx="2238912" cy="12037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480E7F-CA33-46D7-BCEA-56A074DB5345}">
      <dsp:nvSpPr>
        <dsp:cNvPr id="0" name=""/>
        <dsp:cNvSpPr/>
      </dsp:nvSpPr>
      <dsp:spPr>
        <a:xfrm rot="5400000">
          <a:off x="2189032" y="2977307"/>
          <a:ext cx="2006194" cy="2705981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i="0" kern="1200" dirty="0">
              <a:solidFill>
                <a:schemeClr val="dk1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Descartando el resto de los alumnos para realizar la presente investigación. </a:t>
          </a:r>
          <a:endParaRPr lang="es-EC" sz="180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290136" y="3661566"/>
        <a:ext cx="1803987" cy="13374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6470D2-BE11-4B3D-9091-6AEB1F4D20FA}">
      <dsp:nvSpPr>
        <dsp:cNvPr id="0" name=""/>
        <dsp:cNvSpPr/>
      </dsp:nvSpPr>
      <dsp:spPr>
        <a:xfrm>
          <a:off x="39775" y="1799493"/>
          <a:ext cx="8115026" cy="1214949"/>
        </a:xfrm>
        <a:prstGeom prst="rect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dk1"/>
            </a:buClr>
            <a:buSzPts val="1600"/>
            <a:buFont typeface="Arial"/>
            <a:buNone/>
          </a:pPr>
          <a:endParaRPr lang="es-EC" sz="1800" b="0" i="0" u="none" kern="1200" dirty="0">
            <a:latin typeface="Arial"/>
            <a:ea typeface="Arial"/>
            <a:cs typeface="Arial"/>
            <a:sym typeface="Arial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dk1"/>
            </a:buClr>
            <a:buSzPts val="1600"/>
            <a:buFont typeface="Arial"/>
            <a:buNone/>
          </a:pPr>
          <a:r>
            <a:rPr lang="es-EC" sz="2000" b="0" i="0" u="none" kern="12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Para estructurar las actividades se asumen los presupuestos teóricos de Pérez Sánchez, A (2003) cuando plantea que una actividad se considera que tiene función recreativa cuando cumple con los siguientes requisitos: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775" y="1799493"/>
        <a:ext cx="8115026" cy="656072"/>
      </dsp:txXfrm>
    </dsp:sp>
    <dsp:sp modelId="{7CFB2ED3-74F0-4AD9-A28C-9B91E69C6DC0}">
      <dsp:nvSpPr>
        <dsp:cNvPr id="0" name=""/>
        <dsp:cNvSpPr/>
      </dsp:nvSpPr>
      <dsp:spPr>
        <a:xfrm>
          <a:off x="4012" y="3744393"/>
          <a:ext cx="2736685" cy="1093228"/>
        </a:xfrm>
        <a:prstGeom prst="rect">
          <a:avLst/>
        </a:prstGeom>
        <a:gradFill rotWithShape="1">
          <a:gsLst>
            <a:gs pos="0">
              <a:schemeClr val="accent6">
                <a:tint val="60000"/>
                <a:lumMod val="110000"/>
              </a:schemeClr>
            </a:gs>
            <a:gs pos="100000">
              <a:schemeClr val="accent6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6"/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dk1"/>
            </a:buClr>
            <a:buSzPts val="1600"/>
            <a:buFont typeface="Arial"/>
            <a:buNone/>
          </a:pPr>
          <a:r>
            <a:rPr lang="es-EC" sz="1900" b="0" i="0" u="none" kern="1200" dirty="0">
              <a:latin typeface="Arial"/>
              <a:ea typeface="Arial"/>
              <a:cs typeface="Arial"/>
              <a:sym typeface="Arial"/>
            </a:rPr>
            <a:t>1</a:t>
          </a:r>
          <a:r>
            <a:rPr lang="es-EC" sz="1900" b="0" i="0" u="none" kern="12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) Lo recreativo no está en la actividad sino en la actitud con que el individuo lo enfrenta.</a:t>
          </a:r>
          <a:endParaRPr lang="es-EC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12" y="3744393"/>
        <a:ext cx="2736685" cy="1093228"/>
      </dsp:txXfrm>
    </dsp:sp>
    <dsp:sp modelId="{D0EBF9F9-786A-4C66-8F02-9AAC1AFC98D8}">
      <dsp:nvSpPr>
        <dsp:cNvPr id="0" name=""/>
        <dsp:cNvSpPr/>
      </dsp:nvSpPr>
      <dsp:spPr>
        <a:xfrm>
          <a:off x="2740697" y="3720095"/>
          <a:ext cx="2736685" cy="1141824"/>
        </a:xfrm>
        <a:prstGeom prst="rect">
          <a:avLst/>
        </a:prstGeom>
        <a:gradFill rotWithShape="1">
          <a:gsLst>
            <a:gs pos="0">
              <a:schemeClr val="accent3">
                <a:tint val="60000"/>
                <a:lumMod val="110000"/>
              </a:schemeClr>
            </a:gs>
            <a:gs pos="100000">
              <a:schemeClr val="accent3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dk1"/>
            </a:buClr>
            <a:buSzPts val="1600"/>
            <a:buFont typeface="Arial"/>
            <a:buNone/>
          </a:pPr>
          <a:r>
            <a:rPr lang="es-EC" sz="1900" b="0" i="0" u="none" kern="12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2) Debe ser realizada en tiempo libre.</a:t>
          </a:r>
          <a:endParaRPr lang="es-EC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40697" y="3720095"/>
        <a:ext cx="2736685" cy="1141824"/>
      </dsp:txXfrm>
    </dsp:sp>
    <dsp:sp modelId="{FF31FFB2-CAE4-4F6F-B571-D191AFA5ADC5}">
      <dsp:nvSpPr>
        <dsp:cNvPr id="0" name=""/>
        <dsp:cNvSpPr/>
      </dsp:nvSpPr>
      <dsp:spPr>
        <a:xfrm>
          <a:off x="5477383" y="3705035"/>
          <a:ext cx="2736685" cy="1171944"/>
        </a:xfrm>
        <a:prstGeom prst="rect">
          <a:avLst/>
        </a:prstGeom>
        <a:gradFill rotWithShape="1">
          <a:gsLst>
            <a:gs pos="0">
              <a:schemeClr val="accent1">
                <a:tint val="60000"/>
                <a:lumMod val="110000"/>
              </a:schemeClr>
            </a:gs>
            <a:gs pos="100000">
              <a:schemeClr val="accent1">
                <a:tint val="82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900" b="0" i="0" u="none" kern="12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3) Tiene que aportar, desarrollar y formar.</a:t>
          </a:r>
          <a:endParaRPr lang="es-EC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477383" y="3705035"/>
        <a:ext cx="2736685" cy="1171944"/>
      </dsp:txXfrm>
    </dsp:sp>
    <dsp:sp modelId="{0F6A0341-83ED-4CC9-B3AD-8288D559205B}">
      <dsp:nvSpPr>
        <dsp:cNvPr id="0" name=""/>
        <dsp:cNvSpPr/>
      </dsp:nvSpPr>
      <dsp:spPr>
        <a:xfrm rot="10800000">
          <a:off x="424052" y="1066039"/>
          <a:ext cx="7184410" cy="728542"/>
        </a:xfrm>
        <a:prstGeom prst="upArrowCallout">
          <a:avLst/>
        </a:prstGeom>
        <a:solidFill>
          <a:schemeClr val="accent5">
            <a:shade val="50000"/>
            <a:hueOff val="-408049"/>
            <a:satOff val="-9216"/>
            <a:lumOff val="3013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dk1"/>
            </a:buClr>
            <a:buSzPts val="1800"/>
            <a:buFont typeface="Arial"/>
            <a:buNone/>
          </a:pPr>
          <a:r>
            <a:rPr lang="es-EC" sz="2000" b="1" i="0" u="none" kern="12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Diseño y aplicación de las actividades físicas y recreativas 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24052" y="1066039"/>
        <a:ext cx="7184410" cy="473385"/>
      </dsp:txXfrm>
    </dsp:sp>
    <dsp:sp modelId="{32EA1043-E3DD-4AC3-887C-644FE2824767}">
      <dsp:nvSpPr>
        <dsp:cNvPr id="0" name=""/>
        <dsp:cNvSpPr/>
      </dsp:nvSpPr>
      <dsp:spPr>
        <a:xfrm rot="10800000">
          <a:off x="161526" y="0"/>
          <a:ext cx="7661470" cy="1141734"/>
        </a:xfrm>
        <a:prstGeom prst="upArrowCallout">
          <a:avLst/>
        </a:prstGeom>
        <a:solidFill>
          <a:schemeClr val="accent5">
            <a:shade val="50000"/>
            <a:hueOff val="-408049"/>
            <a:satOff val="-9216"/>
            <a:lumOff val="3013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31859C"/>
            </a:buClr>
            <a:buSzPts val="2000"/>
            <a:buFont typeface="Tahoma"/>
            <a:buNone/>
          </a:pPr>
          <a:r>
            <a:rPr lang="en-US" sz="2400" b="1" i="0" u="none" kern="1200" dirty="0"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rPr>
            <a:t>PROPUESTA A IMPLEMENTAR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61526" y="0"/>
        <a:ext cx="7661470" cy="7418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9D918F-E715-489A-9FDC-CA4ECDFBDCD9}">
      <dsp:nvSpPr>
        <dsp:cNvPr id="0" name=""/>
        <dsp:cNvSpPr/>
      </dsp:nvSpPr>
      <dsp:spPr>
        <a:xfrm>
          <a:off x="0" y="1192737"/>
          <a:ext cx="8587408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C14F44-5E5F-4FC2-831D-FB6047E15839}">
      <dsp:nvSpPr>
        <dsp:cNvPr id="0" name=""/>
        <dsp:cNvSpPr/>
      </dsp:nvSpPr>
      <dsp:spPr>
        <a:xfrm>
          <a:off x="240457" y="0"/>
          <a:ext cx="6005315" cy="113625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209" tIns="0" rIns="22720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31859C"/>
            </a:buClr>
            <a:buSzPts val="2000"/>
            <a:buFont typeface="Tahoma"/>
            <a:buNone/>
          </a:pPr>
          <a:r>
            <a:rPr lang="es-MX" sz="2000" b="1" i="0" u="none" kern="1200" dirty="0"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rPr>
            <a:t>Tratamiento y análisis estadístico de los datos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5925" y="55468"/>
        <a:ext cx="5894379" cy="1025322"/>
      </dsp:txXfrm>
    </dsp:sp>
    <dsp:sp modelId="{EE5DF48C-8565-4508-914A-4E964CAA2DC2}">
      <dsp:nvSpPr>
        <dsp:cNvPr id="0" name=""/>
        <dsp:cNvSpPr/>
      </dsp:nvSpPr>
      <dsp:spPr>
        <a:xfrm>
          <a:off x="0" y="2213306"/>
          <a:ext cx="8587408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6164083"/>
              <a:satOff val="6281"/>
              <a:lumOff val="-1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9EC106-B18B-49E2-BE0B-9321E9F7ED29}">
      <dsp:nvSpPr>
        <dsp:cNvPr id="0" name=""/>
        <dsp:cNvSpPr/>
      </dsp:nvSpPr>
      <dsp:spPr>
        <a:xfrm>
          <a:off x="428951" y="1296825"/>
          <a:ext cx="6005315" cy="925528"/>
        </a:xfrm>
        <a:prstGeom prst="roundRect">
          <a:avLst/>
        </a:prstGeom>
        <a:solidFill>
          <a:schemeClr val="accent3">
            <a:hueOff val="-6164083"/>
            <a:satOff val="6281"/>
            <a:lumOff val="-1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209" tIns="0" rIns="227209" bIns="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dk1"/>
            </a:buClr>
            <a:buSzPts val="2000"/>
            <a:buNone/>
          </a:pPr>
          <a:r>
            <a:rPr lang="es-EC" sz="2000" kern="12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Se utilizarán las siguientes herramientas de procesamiento de datos:</a:t>
          </a:r>
          <a:endParaRPr lang="es-EC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132" y="1342006"/>
        <a:ext cx="5914953" cy="835166"/>
      </dsp:txXfrm>
    </dsp:sp>
    <dsp:sp modelId="{AA6DCC75-995C-45DC-B1C9-F3457EA1A49F}">
      <dsp:nvSpPr>
        <dsp:cNvPr id="0" name=""/>
        <dsp:cNvSpPr/>
      </dsp:nvSpPr>
      <dsp:spPr>
        <a:xfrm>
          <a:off x="0" y="4570896"/>
          <a:ext cx="8587408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-12328166"/>
              <a:satOff val="12562"/>
              <a:lumOff val="-23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627E36-0249-45CB-B512-37420691880A}">
      <dsp:nvSpPr>
        <dsp:cNvPr id="0" name=""/>
        <dsp:cNvSpPr/>
      </dsp:nvSpPr>
      <dsp:spPr>
        <a:xfrm>
          <a:off x="116309" y="2532077"/>
          <a:ext cx="8176097" cy="2262550"/>
        </a:xfrm>
        <a:prstGeom prst="roundRect">
          <a:avLst/>
        </a:prstGeom>
        <a:solidFill>
          <a:schemeClr val="accent3">
            <a:hueOff val="-12328166"/>
            <a:satOff val="12562"/>
            <a:lumOff val="-23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209" tIns="0" rIns="227209" bIns="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dk1"/>
            </a:buClr>
            <a:buSzPts val="1600"/>
            <a:buNone/>
          </a:pPr>
          <a:r>
            <a:rPr lang="es-EC" sz="1800" kern="12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1) Microsoft Excel 2019: Para la tabulación de los datos de interés, aplicando las funciones necesarias que permiten calcular estadísticas de tendencia central y de dispersión.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dk1"/>
            </a:buClr>
            <a:buSzPts val="1600"/>
            <a:buNone/>
          </a:pP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dk1"/>
            </a:buClr>
            <a:buSzPts val="1600"/>
            <a:buNone/>
          </a:pPr>
          <a:r>
            <a:rPr lang="es-EC" sz="1800" kern="12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2) Paquete estadístico “</a:t>
          </a:r>
          <a:r>
            <a:rPr lang="es-EC" sz="1800" kern="1200" dirty="0" err="1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Statistical</a:t>
          </a:r>
          <a:r>
            <a:rPr lang="es-EC" sz="1800" kern="12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s-EC" sz="1800" kern="1200" dirty="0" err="1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Package</a:t>
          </a:r>
          <a:r>
            <a:rPr lang="es-EC" sz="1800" kern="12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s-EC" sz="1800" kern="1200" dirty="0" err="1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for</a:t>
          </a:r>
          <a:r>
            <a:rPr lang="es-EC" sz="1800" kern="12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</a:t>
          </a:r>
          <a:r>
            <a:rPr lang="es-EC" sz="1800" kern="1200" dirty="0" err="1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the</a:t>
          </a:r>
          <a:r>
            <a:rPr lang="es-EC" sz="1800" kern="12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 Social </a:t>
          </a:r>
          <a:r>
            <a:rPr lang="es-EC" sz="1800" kern="1200" dirty="0" err="1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Sciences</a:t>
          </a:r>
          <a:r>
            <a:rPr lang="es-EC" sz="1800" kern="1200"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rPr>
            <a:t>” (SPSS) v25: Utilizado para realizar las correlaciones pertinentes y las medidas de distribución de datos. 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6758" y="2642526"/>
        <a:ext cx="7955199" cy="20416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D9502FE-E3A0-4188-B605-CEC0BEAFA6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A9476C7-C084-4475-ADC9-EEA602181E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254C5-0FA4-45BA-9B5E-493ED5E90E42}" type="datetimeFigureOut">
              <a:rPr lang="es-EC" smtClean="0"/>
              <a:t>12/11/2021</a:t>
            </a:fld>
            <a:endParaRPr lang="es-EC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CCF011F-C7A0-44E6-8AAD-A4080603A2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935265D-445B-4001-B237-1286CDC2E8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74B51-ED1C-4F33-ACE7-15DCF7F7CEBE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0449336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4F3C0-CB29-4771-BDEE-0A67D119CF9B}" type="datetimeFigureOut">
              <a:rPr lang="es-EC" smtClean="0"/>
              <a:t>12/11/2021</a:t>
            </a:fld>
            <a:endParaRPr lang="es-EC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F9CC3-0E44-453C-AC60-E2CE142C6160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2632503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8C72033-D924-4A77-9233-7FE4B0626F04}" type="datetimeFigureOut">
              <a:rPr lang="es-EC" smtClean="0"/>
              <a:t>12/11/2021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D748E7C-8977-431B-9054-F9DF57C5F65D}" type="slidenum">
              <a:rPr lang="es-EC" smtClean="0"/>
              <a:t>‹Nº›</a:t>
            </a:fld>
            <a:endParaRPr lang="es-EC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17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2033-D924-4A77-9233-7FE4B0626F04}" type="datetimeFigureOut">
              <a:rPr lang="es-EC" smtClean="0"/>
              <a:t>12/11/2021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8E7C-8977-431B-9054-F9DF57C5F65D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282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2033-D924-4A77-9233-7FE4B0626F04}" type="datetimeFigureOut">
              <a:rPr lang="es-EC" smtClean="0"/>
              <a:t>12/11/2021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8E7C-8977-431B-9054-F9DF57C5F65D}" type="slidenum">
              <a:rPr lang="es-EC" smtClean="0"/>
              <a:t>‹Nº›</a:t>
            </a:fld>
            <a:endParaRPr lang="es-EC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539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2033-D924-4A77-9233-7FE4B0626F04}" type="datetimeFigureOut">
              <a:rPr lang="es-EC" smtClean="0"/>
              <a:t>12/11/2021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8E7C-8977-431B-9054-F9DF57C5F65D}" type="slidenum">
              <a:rPr lang="es-EC" smtClean="0"/>
              <a:t>‹Nº›</a:t>
            </a:fld>
            <a:endParaRPr lang="es-EC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510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2033-D924-4A77-9233-7FE4B0626F04}" type="datetimeFigureOut">
              <a:rPr lang="es-EC" smtClean="0"/>
              <a:t>12/11/2021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8E7C-8977-431B-9054-F9DF57C5F65D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72676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2033-D924-4A77-9233-7FE4B0626F04}" type="datetimeFigureOut">
              <a:rPr lang="es-EC" smtClean="0"/>
              <a:t>12/11/2021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8E7C-8977-431B-9054-F9DF57C5F65D}" type="slidenum">
              <a:rPr lang="es-EC" smtClean="0"/>
              <a:t>‹Nº›</a:t>
            </a:fld>
            <a:endParaRPr lang="es-EC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29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2033-D924-4A77-9233-7FE4B0626F04}" type="datetimeFigureOut">
              <a:rPr lang="es-EC" smtClean="0"/>
              <a:t>12/11/2021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8E7C-8977-431B-9054-F9DF57C5F65D}" type="slidenum">
              <a:rPr lang="es-EC" smtClean="0"/>
              <a:t>‹Nº›</a:t>
            </a:fld>
            <a:endParaRPr lang="es-EC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421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2033-D924-4A77-9233-7FE4B0626F04}" type="datetimeFigureOut">
              <a:rPr lang="es-EC" smtClean="0"/>
              <a:t>12/11/2021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8E7C-8977-431B-9054-F9DF57C5F65D}" type="slidenum">
              <a:rPr lang="es-EC" smtClean="0"/>
              <a:t>‹Nº›</a:t>
            </a:fld>
            <a:endParaRPr lang="es-EC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982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2033-D924-4A77-9233-7FE4B0626F04}" type="datetimeFigureOut">
              <a:rPr lang="es-EC" smtClean="0"/>
              <a:t>12/11/2021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8E7C-8977-431B-9054-F9DF57C5F65D}" type="slidenum">
              <a:rPr lang="es-EC" smtClean="0"/>
              <a:t>‹Nº›</a:t>
            </a:fld>
            <a:endParaRPr lang="es-EC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61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2033-D924-4A77-9233-7FE4B0626F04}" type="datetimeFigureOut">
              <a:rPr lang="es-EC" smtClean="0"/>
              <a:t>12/11/2021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8E7C-8977-431B-9054-F9DF57C5F65D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90327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2033-D924-4A77-9233-7FE4B0626F04}" type="datetimeFigureOut">
              <a:rPr lang="es-EC" smtClean="0"/>
              <a:t>12/11/2021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8E7C-8977-431B-9054-F9DF57C5F65D}" type="slidenum">
              <a:rPr lang="es-EC" smtClean="0"/>
              <a:t>‹Nº›</a:t>
            </a:fld>
            <a:endParaRPr lang="es-EC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752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2033-D924-4A77-9233-7FE4B0626F04}" type="datetimeFigureOut">
              <a:rPr lang="es-EC" smtClean="0"/>
              <a:t>12/11/2021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8E7C-8977-431B-9054-F9DF57C5F65D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9801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2033-D924-4A77-9233-7FE4B0626F04}" type="datetimeFigureOut">
              <a:rPr lang="es-EC" smtClean="0"/>
              <a:t>12/11/2021</a:t>
            </a:fld>
            <a:endParaRPr lang="es-EC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8E7C-8977-431B-9054-F9DF57C5F65D}" type="slidenum">
              <a:rPr lang="es-EC" smtClean="0"/>
              <a:t>‹Nº›</a:t>
            </a:fld>
            <a:endParaRPr lang="es-EC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927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2033-D924-4A77-9233-7FE4B0626F04}" type="datetimeFigureOut">
              <a:rPr lang="es-EC" smtClean="0"/>
              <a:t>12/11/2021</a:t>
            </a:fld>
            <a:endParaRPr lang="es-EC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8E7C-8977-431B-9054-F9DF57C5F65D}" type="slidenum">
              <a:rPr lang="es-EC" smtClean="0"/>
              <a:t>‹Nº›</a:t>
            </a:fld>
            <a:endParaRPr lang="es-EC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327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2033-D924-4A77-9233-7FE4B0626F04}" type="datetimeFigureOut">
              <a:rPr lang="es-EC" smtClean="0"/>
              <a:t>12/11/2021</a:t>
            </a:fld>
            <a:endParaRPr lang="es-EC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8E7C-8977-431B-9054-F9DF57C5F65D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6973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2033-D924-4A77-9233-7FE4B0626F04}" type="datetimeFigureOut">
              <a:rPr lang="es-EC" smtClean="0"/>
              <a:t>12/11/2021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8E7C-8977-431B-9054-F9DF57C5F65D}" type="slidenum">
              <a:rPr lang="es-EC" smtClean="0"/>
              <a:t>‹Nº›</a:t>
            </a:fld>
            <a:endParaRPr lang="es-EC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937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72033-D924-4A77-9233-7FE4B0626F04}" type="datetimeFigureOut">
              <a:rPr lang="es-EC" smtClean="0"/>
              <a:t>12/11/2021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8E7C-8977-431B-9054-F9DF57C5F65D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6412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C72033-D924-4A77-9233-7FE4B0626F04}" type="datetimeFigureOut">
              <a:rPr lang="es-EC" smtClean="0"/>
              <a:t>12/11/2021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D748E7C-8977-431B-9054-F9DF57C5F65D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3525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10" Type="http://schemas.openxmlformats.org/officeDocument/2006/relationships/image" Target="../media/image24.png"/><Relationship Id="rId4" Type="http://schemas.openxmlformats.org/officeDocument/2006/relationships/diagramData" Target="../diagrams/data7.xml"/><Relationship Id="rId9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gif"/><Relationship Id="rId4" Type="http://schemas.openxmlformats.org/officeDocument/2006/relationships/image" Target="../media/image2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3A12F-A610-488B-9F09-F75B0A71C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F045A2-3B24-481A-BD64-917A0841A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B5ACC6-456E-4D2C-B53A-00FB18D1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40"/>
            <a:ext cx="2862470" cy="95089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E8DF56-4D4F-4042-A44E-596EE2EA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694504" y="-101816"/>
            <a:ext cx="1593030" cy="112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C9EBD1A-1294-4058-A822-E5CEF7AF54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65" t="36125" r="9674" b="15456"/>
          <a:stretch/>
        </p:blipFill>
        <p:spPr>
          <a:xfrm>
            <a:off x="516834" y="1022438"/>
            <a:ext cx="11158330" cy="524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29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3A12F-A610-488B-9F09-F75B0A71C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334" y="650967"/>
            <a:ext cx="6337850" cy="1042751"/>
          </a:xfrm>
        </p:spPr>
        <p:txBody>
          <a:bodyPr>
            <a:normAutofit/>
          </a:bodyPr>
          <a:lstStyle/>
          <a:p>
            <a:r>
              <a:rPr lang="es-MX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CAPITULO II</a:t>
            </a:r>
            <a:br>
              <a:rPr lang="es-MX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MARCO TEORICO</a:t>
            </a:r>
            <a:endParaRPr lang="es-EC" sz="2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B5ACC6-456E-4D2C-B53A-00FB18D1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39"/>
            <a:ext cx="2643816" cy="87825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E8DF56-4D4F-4042-A44E-596EE2EA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601739" y="-101816"/>
            <a:ext cx="1685795" cy="118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A57C0565-C67A-4B86-A9D4-8F3E3F923052}"/>
              </a:ext>
            </a:extLst>
          </p:cNvPr>
          <p:cNvSpPr txBox="1">
            <a:spLocks/>
          </p:cNvSpPr>
          <p:nvPr/>
        </p:nvSpPr>
        <p:spPr>
          <a:xfrm>
            <a:off x="692426" y="1693718"/>
            <a:ext cx="9601196" cy="104275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MX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ANTECEDENTES DE LA INVESTIGACIÓN</a:t>
            </a:r>
            <a:endParaRPr lang="es-EC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Pergamino: horizontal 37">
            <a:extLst>
              <a:ext uri="{FF2B5EF4-FFF2-40B4-BE49-F238E27FC236}">
                <a16:creationId xmlns:a16="http://schemas.microsoft.com/office/drawing/2014/main" id="{E0D280AB-AD33-457C-B828-B676DFBAE678}"/>
              </a:ext>
            </a:extLst>
          </p:cNvPr>
          <p:cNvSpPr/>
          <p:nvPr/>
        </p:nvSpPr>
        <p:spPr>
          <a:xfrm>
            <a:off x="692426" y="2557545"/>
            <a:ext cx="2796209" cy="3834419"/>
          </a:xfrm>
          <a:prstGeom prst="horizontalScroll">
            <a:avLst/>
          </a:prstGeom>
          <a:pattFill prst="weave">
            <a:fgClr>
              <a:srgbClr val="AADEEC"/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EC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EC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(Barrios, 2016; </a:t>
            </a:r>
            <a:r>
              <a:rPr lang="es-EC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Céspedes</a:t>
            </a:r>
            <a:r>
              <a:rPr lang="es-EC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2013)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EC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El estrés psicológico es una de las principales manifestaciones, que afecta en forma relativamente nueva a las nuevas generaciones. </a:t>
            </a:r>
            <a:r>
              <a:rPr lang="es-EC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s-EC" sz="2400" b="1" kern="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kern="0" dirty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sz="2400" kern="0" dirty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sz="2400" kern="0" dirty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sz="2400" kern="0" dirty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sz="2400" kern="0" dirty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sz="2400" kern="0" dirty="0">
              <a:solidFill>
                <a:schemeClr val="accent1">
                  <a:lumMod val="10000"/>
                </a:schemeClr>
              </a:solidFill>
              <a:latin typeface="Bodoni MT" panose="02070603080606020203" pitchFamily="18" charset="0"/>
              <a:sym typeface="Arial"/>
            </a:endParaRPr>
          </a:p>
        </p:txBody>
      </p:sp>
      <p:sp>
        <p:nvSpPr>
          <p:cNvPr id="39" name="Pergamino: horizontal 38">
            <a:extLst>
              <a:ext uri="{FF2B5EF4-FFF2-40B4-BE49-F238E27FC236}">
                <a16:creationId xmlns:a16="http://schemas.microsoft.com/office/drawing/2014/main" id="{7E076FD0-107C-4F96-B743-E9592B8FD085}"/>
              </a:ext>
            </a:extLst>
          </p:cNvPr>
          <p:cNvSpPr/>
          <p:nvPr/>
        </p:nvSpPr>
        <p:spPr>
          <a:xfrm>
            <a:off x="3925174" y="2420637"/>
            <a:ext cx="3478684" cy="3913931"/>
          </a:xfrm>
          <a:prstGeom prst="horizontalScroll">
            <a:avLst/>
          </a:prstGeom>
          <a:pattFill prst="weave">
            <a:fgClr>
              <a:srgbClr val="AADEEC"/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EC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(Alarcón, 2018)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EC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EL</a:t>
            </a:r>
            <a:r>
              <a:rPr lang="es-EC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estrés se centran en las condiciones o circunstancias ambientales que suponen amenaza, desafío y/o exceden o dañan las capacidades biológicas, o psicológicas del individuo. </a:t>
            </a:r>
            <a:endParaRPr lang="es-EC" b="1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Pergamino: horizontal 39">
            <a:extLst>
              <a:ext uri="{FF2B5EF4-FFF2-40B4-BE49-F238E27FC236}">
                <a16:creationId xmlns:a16="http://schemas.microsoft.com/office/drawing/2014/main" id="{FA22A88D-0F33-4F7F-8A57-2C5E5EB7B9B5}"/>
              </a:ext>
            </a:extLst>
          </p:cNvPr>
          <p:cNvSpPr/>
          <p:nvPr/>
        </p:nvSpPr>
        <p:spPr>
          <a:xfrm>
            <a:off x="7808842" y="2420610"/>
            <a:ext cx="3478684" cy="3834419"/>
          </a:xfrm>
          <a:prstGeom prst="horizontalScroll">
            <a:avLst/>
          </a:prstGeom>
          <a:pattFill prst="weave">
            <a:fgClr>
              <a:srgbClr val="AADEEC"/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b="1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b="1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EC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(Gaibor-González &amp; Moreta-Herrera, 2020)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EC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Desde la antigüedad, los hombres han dirigido su atención a complejos problemas de la psiquis humana y este interés no se ha debilitado con el paso del tiempo.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kern="0" dirty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b="1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b="1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EC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s-EC" sz="2400" b="1" kern="0" dirty="0">
              <a:solidFill>
                <a:schemeClr val="accent1">
                  <a:lumMod val="10000"/>
                </a:schemeClr>
              </a:solidFill>
              <a:latin typeface="Bodoni MT" panose="02070603080606020203" pitchFamily="18" charset="0"/>
              <a:sym typeface="Arial"/>
            </a:endParaRPr>
          </a:p>
        </p:txBody>
      </p:sp>
      <p:sp>
        <p:nvSpPr>
          <p:cNvPr id="42" name="Flecha derecha 15">
            <a:extLst>
              <a:ext uri="{FF2B5EF4-FFF2-40B4-BE49-F238E27FC236}">
                <a16:creationId xmlns:a16="http://schemas.microsoft.com/office/drawing/2014/main" id="{E2FC9BB0-336F-435E-9464-6AC3DD9FD5C1}"/>
              </a:ext>
            </a:extLst>
          </p:cNvPr>
          <p:cNvSpPr/>
          <p:nvPr/>
        </p:nvSpPr>
        <p:spPr>
          <a:xfrm>
            <a:off x="3505490" y="4280452"/>
            <a:ext cx="408664" cy="1943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cv</a:t>
            </a:r>
            <a:endParaRPr lang="es-EC" dirty="0"/>
          </a:p>
        </p:txBody>
      </p:sp>
      <p:sp>
        <p:nvSpPr>
          <p:cNvPr id="43" name="Flecha derecha 15">
            <a:extLst>
              <a:ext uri="{FF2B5EF4-FFF2-40B4-BE49-F238E27FC236}">
                <a16:creationId xmlns:a16="http://schemas.microsoft.com/office/drawing/2014/main" id="{6057C710-35A7-4266-8F2D-ABCCDC6E0AB8}"/>
              </a:ext>
            </a:extLst>
          </p:cNvPr>
          <p:cNvSpPr/>
          <p:nvPr/>
        </p:nvSpPr>
        <p:spPr>
          <a:xfrm>
            <a:off x="7414878" y="4282536"/>
            <a:ext cx="311139" cy="1524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cv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24509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7B5ACC6-456E-4D2C-B53A-00FB18D1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9"/>
            <a:ext cx="3138985" cy="10427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E8DF56-4D4F-4042-A44E-596EE2EA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222793" y="-101816"/>
            <a:ext cx="2064741" cy="1457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3F997A2-5358-418F-AF98-126656E52E9C}"/>
              </a:ext>
            </a:extLst>
          </p:cNvPr>
          <p:cNvSpPr/>
          <p:nvPr/>
        </p:nvSpPr>
        <p:spPr>
          <a:xfrm>
            <a:off x="3827943" y="914400"/>
            <a:ext cx="4944996" cy="71417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ES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s-E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VARIABLES DE ESTUDIO </a:t>
            </a:r>
            <a:endParaRPr lang="es-EC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EC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Arial"/>
              </a:rPr>
              <a:t> </a:t>
            </a:r>
            <a:endParaRPr lang="es-EC" b="1" kern="0" dirty="0">
              <a:solidFill>
                <a:srgbClr val="FF0000"/>
              </a:solidFill>
              <a:latin typeface="Bodoni MT" panose="02070603080606020203" pitchFamily="18" charset="0"/>
              <a:sym typeface="Arial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22725D4-1FAE-4DD4-A248-90B7BC039D78}"/>
              </a:ext>
            </a:extLst>
          </p:cNvPr>
          <p:cNvSpPr/>
          <p:nvPr/>
        </p:nvSpPr>
        <p:spPr>
          <a:xfrm>
            <a:off x="1250393" y="1833969"/>
            <a:ext cx="3913188" cy="4286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ES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s-ES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VARIABLE DEPENDIENTE</a:t>
            </a:r>
            <a:endParaRPr lang="es-EC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EC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Arial"/>
              </a:rPr>
              <a:t> </a:t>
            </a:r>
            <a:endParaRPr lang="es-EC" b="1" kern="0" dirty="0">
              <a:solidFill>
                <a:srgbClr val="FF0000"/>
              </a:solidFill>
              <a:latin typeface="Bodoni MT" panose="02070603080606020203" pitchFamily="18" charset="0"/>
              <a:sym typeface="Arial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E6F61ED-E0A0-4425-B63D-73C945A5A40E}"/>
              </a:ext>
            </a:extLst>
          </p:cNvPr>
          <p:cNvSpPr/>
          <p:nvPr/>
        </p:nvSpPr>
        <p:spPr>
          <a:xfrm>
            <a:off x="6358827" y="1817621"/>
            <a:ext cx="3913188" cy="4286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ES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s-ES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VARIABLE INDEPENDIENTE </a:t>
            </a:r>
            <a:endParaRPr lang="es-EC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EC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Arial"/>
              </a:rPr>
              <a:t> </a:t>
            </a:r>
            <a:endParaRPr lang="es-EC" b="1" kern="0" dirty="0">
              <a:solidFill>
                <a:srgbClr val="FF0000"/>
              </a:solidFill>
              <a:latin typeface="Bodoni MT" panose="02070603080606020203" pitchFamily="18" charset="0"/>
              <a:sym typeface="Arial"/>
            </a:endParaRPr>
          </a:p>
        </p:txBody>
      </p:sp>
      <p:sp>
        <p:nvSpPr>
          <p:cNvPr id="11" name="Pergamino: horizontal 10">
            <a:extLst>
              <a:ext uri="{FF2B5EF4-FFF2-40B4-BE49-F238E27FC236}">
                <a16:creationId xmlns:a16="http://schemas.microsoft.com/office/drawing/2014/main" id="{5CCCCDD5-73BD-49E9-A344-19FF45A3C7B8}"/>
              </a:ext>
            </a:extLst>
          </p:cNvPr>
          <p:cNvSpPr/>
          <p:nvPr/>
        </p:nvSpPr>
        <p:spPr>
          <a:xfrm>
            <a:off x="1218110" y="2433859"/>
            <a:ext cx="3841750" cy="792230"/>
          </a:xfrm>
          <a:prstGeom prst="horizontalScroll">
            <a:avLst/>
          </a:prstGeom>
          <a:pattFill prst="weave">
            <a:fgClr>
              <a:srgbClr val="AADEEC"/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EC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Índice estrés</a:t>
            </a:r>
            <a:endParaRPr lang="es-EC" sz="2400" kern="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Pergamino: horizontal 11">
            <a:extLst>
              <a:ext uri="{FF2B5EF4-FFF2-40B4-BE49-F238E27FC236}">
                <a16:creationId xmlns:a16="http://schemas.microsoft.com/office/drawing/2014/main" id="{7954847C-268F-4813-B60C-313371C734E8}"/>
              </a:ext>
            </a:extLst>
          </p:cNvPr>
          <p:cNvSpPr/>
          <p:nvPr/>
        </p:nvSpPr>
        <p:spPr>
          <a:xfrm>
            <a:off x="6096000" y="2400092"/>
            <a:ext cx="4845607" cy="812107"/>
          </a:xfrm>
          <a:prstGeom prst="horizontalScroll">
            <a:avLst/>
          </a:prstGeom>
          <a:pattFill prst="weave">
            <a:fgClr>
              <a:srgbClr val="AADEEC"/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defRPr/>
            </a:pPr>
            <a:endParaRPr lang="es-EC" sz="2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buClr>
                <a:srgbClr val="000000"/>
              </a:buClr>
              <a:defRPr/>
            </a:pPr>
            <a:r>
              <a:rPr lang="es-EC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r>
              <a:rPr lang="es-EC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Diseño Plan físico-recreativo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kern="0" dirty="0">
              <a:solidFill>
                <a:schemeClr val="accent1">
                  <a:lumMod val="10000"/>
                </a:schemeClr>
              </a:solidFill>
              <a:latin typeface="Bodoni MT" panose="02070603080606020203" pitchFamily="18" charset="0"/>
              <a:sym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2F34A81-1440-40CF-963A-810A7B3F9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110" y="3645800"/>
            <a:ext cx="3333750" cy="187166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123EF96-5332-4584-B171-0363677C9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970" y="3455200"/>
            <a:ext cx="3712902" cy="2194785"/>
          </a:xfrm>
          <a:prstGeom prst="rect">
            <a:avLst/>
          </a:prstGeom>
        </p:spPr>
      </p:pic>
      <p:sp>
        <p:nvSpPr>
          <p:cNvPr id="14" name="Flecha: curvada hacia la izquierda 13">
            <a:extLst>
              <a:ext uri="{FF2B5EF4-FFF2-40B4-BE49-F238E27FC236}">
                <a16:creationId xmlns:a16="http://schemas.microsoft.com/office/drawing/2014/main" id="{9A8D26B9-F959-42A8-AD6F-209CED435705}"/>
              </a:ext>
            </a:extLst>
          </p:cNvPr>
          <p:cNvSpPr/>
          <p:nvPr/>
        </p:nvSpPr>
        <p:spPr>
          <a:xfrm>
            <a:off x="10268437" y="3087757"/>
            <a:ext cx="451453" cy="135979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5" name="Flecha: curvada hacia la derecha 14">
            <a:extLst>
              <a:ext uri="{FF2B5EF4-FFF2-40B4-BE49-F238E27FC236}">
                <a16:creationId xmlns:a16="http://schemas.microsoft.com/office/drawing/2014/main" id="{F42242D2-DE66-4486-87EB-A8385DADAD2D}"/>
              </a:ext>
            </a:extLst>
          </p:cNvPr>
          <p:cNvSpPr/>
          <p:nvPr/>
        </p:nvSpPr>
        <p:spPr>
          <a:xfrm>
            <a:off x="798940" y="3286539"/>
            <a:ext cx="451453" cy="148424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810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3A12F-A610-488B-9F09-F75B0A71C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0291" y="632807"/>
            <a:ext cx="9601196" cy="490258"/>
          </a:xfrm>
        </p:spPr>
        <p:txBody>
          <a:bodyPr>
            <a:noAutofit/>
          </a:bodyPr>
          <a:lstStyle/>
          <a:p>
            <a:r>
              <a:rPr lang="es-ES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OPERACIONALIZACIÓN DE VARIABLES </a:t>
            </a:r>
            <a:endParaRPr lang="es-EC" sz="2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B5ACC6-456E-4D2C-B53A-00FB18D1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9"/>
            <a:ext cx="3138985" cy="10427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E8DF56-4D4F-4042-A44E-596EE2EA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222793" y="-101816"/>
            <a:ext cx="2064741" cy="1457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F9A2373E-0740-406B-B2FB-74CA44B08D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076813"/>
              </p:ext>
            </p:extLst>
          </p:nvPr>
        </p:nvGraphicFramePr>
        <p:xfrm>
          <a:off x="920270" y="1158909"/>
          <a:ext cx="10132043" cy="26282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0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84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8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27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70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2158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 I.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Definición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Dimensiones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Indicadores</a:t>
                      </a:r>
                      <a:endParaRPr lang="es-E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Instrumentos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62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s-EC" sz="16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El diseño de un plan físico-recreativo</a:t>
                      </a: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es-EC" sz="16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es-EC" sz="16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es-EC" sz="1600" b="1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es-ES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4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Actividad organizada relacionada con el tiempo libre, adaptada para la disminución del estrés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4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Estructura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4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Organización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4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Control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4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Modelación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4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Contenidos del Plan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-Por poco conocimiento de los docentes en el área de recreación. 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400"/>
                        </a:spcAft>
                      </a:pPr>
                      <a:endParaRPr lang="es-EC" sz="16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4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4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1. Guía de observación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4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 Encuestas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4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 Ficha de datos estudiantiles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4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4. Ficha de datos de docentes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96B94EFF-0E53-435E-80C7-FBED446B7A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633277"/>
              </p:ext>
            </p:extLst>
          </p:nvPr>
        </p:nvGraphicFramePr>
        <p:xfrm>
          <a:off x="783291" y="3862993"/>
          <a:ext cx="10698196" cy="28721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8450">
                  <a:extLst>
                    <a:ext uri="{9D8B030D-6E8A-4147-A177-3AD203B41FA5}">
                      <a16:colId xmlns:a16="http://schemas.microsoft.com/office/drawing/2014/main" val="1134788418"/>
                    </a:ext>
                  </a:extLst>
                </a:gridCol>
                <a:gridCol w="2299035">
                  <a:extLst>
                    <a:ext uri="{9D8B030D-6E8A-4147-A177-3AD203B41FA5}">
                      <a16:colId xmlns:a16="http://schemas.microsoft.com/office/drawing/2014/main" val="4278135645"/>
                    </a:ext>
                  </a:extLst>
                </a:gridCol>
                <a:gridCol w="2121685">
                  <a:extLst>
                    <a:ext uri="{9D8B030D-6E8A-4147-A177-3AD203B41FA5}">
                      <a16:colId xmlns:a16="http://schemas.microsoft.com/office/drawing/2014/main" val="2768568148"/>
                    </a:ext>
                  </a:extLst>
                </a:gridCol>
                <a:gridCol w="2943199">
                  <a:extLst>
                    <a:ext uri="{9D8B030D-6E8A-4147-A177-3AD203B41FA5}">
                      <a16:colId xmlns:a16="http://schemas.microsoft.com/office/drawing/2014/main" val="257718082"/>
                    </a:ext>
                  </a:extLst>
                </a:gridCol>
                <a:gridCol w="1865827">
                  <a:extLst>
                    <a:ext uri="{9D8B030D-6E8A-4147-A177-3AD203B41FA5}">
                      <a16:colId xmlns:a16="http://schemas.microsoft.com/office/drawing/2014/main" val="3504321109"/>
                    </a:ext>
                  </a:extLst>
                </a:gridCol>
              </a:tblGrid>
              <a:tr h="348686">
                <a:tc>
                  <a:txBody>
                    <a:bodyPr/>
                    <a:lstStyle/>
                    <a:p>
                      <a:pPr indent="18034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 D.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Definición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Dimensiones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Indicadores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Instrumentos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639187"/>
                  </a:ext>
                </a:extLst>
              </a:tr>
              <a:tr h="2279579">
                <a:tc>
                  <a:txBody>
                    <a:bodyPr/>
                    <a:lstStyle/>
                    <a:p>
                      <a:pPr>
                        <a:lnSpc>
                          <a:spcPct val="125000"/>
                        </a:lnSpc>
                      </a:pPr>
                      <a:r>
                        <a:rPr lang="es-EC" sz="16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Índice estrés</a:t>
                      </a:r>
                      <a:endParaRPr lang="es-ES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200000"/>
                        </a:lnSpc>
                        <a:spcAft>
                          <a:spcPts val="14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Sentimiento de tensión física y/o emocional</a:t>
                      </a:r>
                    </a:p>
                    <a:p>
                      <a:pPr algn="just">
                        <a:lnSpc>
                          <a:spcPct val="200000"/>
                        </a:lnSpc>
                        <a:spcBef>
                          <a:spcPts val="1400"/>
                        </a:spcBef>
                        <a:spcAft>
                          <a:spcPts val="4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-Tipos de estrés: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-Ligero (ansiedad y depresión)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-Normal (alteraciones dermatológicas)</a:t>
                      </a:r>
                    </a:p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-Alta (cardiovasculares)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4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-Nivel de Conocimientos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400"/>
                        </a:spcAft>
                      </a:pPr>
                      <a:endParaRPr lang="es-EC" sz="16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4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-Por falta de la practica de actividad física y motivación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4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-Malos hábitos a causa de la cuarentena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400"/>
                        </a:spcAft>
                        <a:buAutoNum type="arabicPeriod"/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Cuestionario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4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2. Ficha de observación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400"/>
                        </a:spcAft>
                      </a:pPr>
                      <a:r>
                        <a:rPr lang="es-EC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 Pre Test y Postes del nivel de estrés 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6570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6350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3A12F-A610-488B-9F09-F75B0A71C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1058118"/>
            <a:ext cx="9601196" cy="108615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31859C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Tipo de </a:t>
            </a:r>
            <a:r>
              <a:rPr lang="es-EC" b="1" dirty="0">
                <a:solidFill>
                  <a:srgbClr val="31859C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Investigación</a:t>
            </a:r>
            <a:br>
              <a:rPr lang="es-EC" dirty="0"/>
            </a:b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B5ACC6-456E-4D2C-B53A-00FB18D1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9"/>
            <a:ext cx="3138985" cy="10427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E8DF56-4D4F-4042-A44E-596EE2EA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222793" y="-101816"/>
            <a:ext cx="2064741" cy="1457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ergamino: horizontal 5">
            <a:extLst>
              <a:ext uri="{FF2B5EF4-FFF2-40B4-BE49-F238E27FC236}">
                <a16:creationId xmlns:a16="http://schemas.microsoft.com/office/drawing/2014/main" id="{5F76AB18-691A-4E9D-9313-89170920828A}"/>
              </a:ext>
            </a:extLst>
          </p:cNvPr>
          <p:cNvSpPr/>
          <p:nvPr/>
        </p:nvSpPr>
        <p:spPr>
          <a:xfrm>
            <a:off x="2776912" y="1574584"/>
            <a:ext cx="6639339" cy="370883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MX" sz="2400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La investigación será de tipo descriptiva, correlativa-explicativa, controlando una buena parte de las variables relacionadas con el estrés estudiantil, y las posibles influencias de la actividad física especializada, en específico actividades de índole físico-recreativas</a:t>
            </a:r>
            <a:r>
              <a:rPr lang="es-MX" sz="2000" dirty="0">
                <a:solidFill>
                  <a:schemeClr val="bg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endParaRPr lang="es-MX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7" name="Flecha: curvada hacia la derecha 6">
            <a:extLst>
              <a:ext uri="{FF2B5EF4-FFF2-40B4-BE49-F238E27FC236}">
                <a16:creationId xmlns:a16="http://schemas.microsoft.com/office/drawing/2014/main" id="{5A4942CB-23F8-4811-8ADF-697BBAEE8B31}"/>
              </a:ext>
            </a:extLst>
          </p:cNvPr>
          <p:cNvSpPr/>
          <p:nvPr/>
        </p:nvSpPr>
        <p:spPr>
          <a:xfrm>
            <a:off x="1437385" y="1501388"/>
            <a:ext cx="1197543" cy="1086154"/>
          </a:xfrm>
          <a:prstGeom prst="curved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1026" name="Picture 2" descr="Tipos de investigación - Soloindustriales">
            <a:extLst>
              <a:ext uri="{FF2B5EF4-FFF2-40B4-BE49-F238E27FC236}">
                <a16:creationId xmlns:a16="http://schemas.microsoft.com/office/drawing/2014/main" id="{46D6D431-74EE-4947-9D5D-D9D860053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5" y="4890237"/>
            <a:ext cx="2607734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ra qué sirven las reuniones de docentes? - Aptus | Noticias de educación,  cultura, arte, formación y capacitación">
            <a:extLst>
              <a:ext uri="{FF2B5EF4-FFF2-40B4-BE49-F238E27FC236}">
                <a16:creationId xmlns:a16="http://schemas.microsoft.com/office/drawing/2014/main" id="{327E7366-0421-41E6-9A15-A4C0B5A24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789" y="4890237"/>
            <a:ext cx="2607734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91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3A12F-A610-488B-9F09-F75B0A71C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042751"/>
          </a:xfrm>
        </p:spPr>
        <p:txBody>
          <a:bodyPr>
            <a:noAutofit/>
          </a:bodyPr>
          <a:lstStyle/>
          <a:p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MÉTODOS DE INVESTIGACIÓN:</a:t>
            </a:r>
            <a:br>
              <a:rPr lang="es-EC" sz="2400" dirty="0"/>
            </a:br>
            <a:endParaRPr lang="es-EC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B5ACC6-456E-4D2C-B53A-00FB18D1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9"/>
            <a:ext cx="3138985" cy="10427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E8DF56-4D4F-4042-A44E-596EE2EA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222793" y="-101816"/>
            <a:ext cx="2064741" cy="1457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313FF251-4E03-4D2A-9A20-97EC129509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8542867"/>
              </p:ext>
            </p:extLst>
          </p:nvPr>
        </p:nvGraphicFramePr>
        <p:xfrm>
          <a:off x="563452" y="1839352"/>
          <a:ext cx="11065096" cy="433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48915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3A12F-A610-488B-9F09-F75B0A71C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904" y="398187"/>
            <a:ext cx="7235687" cy="891318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rgbClr val="31859C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lang="en-US" b="1" dirty="0">
                <a:solidFill>
                  <a:srgbClr val="31859C"/>
                </a:solidFill>
                <a:latin typeface="Tahoma"/>
                <a:ea typeface="Tahoma"/>
                <a:cs typeface="Tahoma"/>
                <a:sym typeface="Tahoma"/>
              </a:rPr>
              <a:t>Población y </a:t>
            </a:r>
            <a:r>
              <a:rPr lang="es-EC" b="1" dirty="0">
                <a:solidFill>
                  <a:srgbClr val="31859C"/>
                </a:solidFill>
                <a:latin typeface="Tahoma"/>
                <a:ea typeface="Tahoma"/>
                <a:cs typeface="Tahoma"/>
                <a:sym typeface="Tahoma"/>
              </a:rPr>
              <a:t>Muestra</a:t>
            </a:r>
            <a:br>
              <a:rPr lang="en-US" dirty="0"/>
            </a:br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B5ACC6-456E-4D2C-B53A-00FB18D1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9"/>
            <a:ext cx="3138985" cy="10427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E8DF56-4D4F-4042-A44E-596EE2EA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222793" y="-101816"/>
            <a:ext cx="2064741" cy="1457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FB73D5C-4A08-48BA-AE30-993634A9C9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1295083"/>
              </p:ext>
            </p:extLst>
          </p:nvPr>
        </p:nvGraphicFramePr>
        <p:xfrm>
          <a:off x="-1556021" y="1109171"/>
          <a:ext cx="1130830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Flecha: a la derecha con bandas 10">
            <a:extLst>
              <a:ext uri="{FF2B5EF4-FFF2-40B4-BE49-F238E27FC236}">
                <a16:creationId xmlns:a16="http://schemas.microsoft.com/office/drawing/2014/main" id="{8BBDD1E5-D0D8-4AD9-B61B-94D1005A9816}"/>
              </a:ext>
            </a:extLst>
          </p:cNvPr>
          <p:cNvSpPr/>
          <p:nvPr/>
        </p:nvSpPr>
        <p:spPr>
          <a:xfrm>
            <a:off x="5922462" y="1718896"/>
            <a:ext cx="1364974" cy="771217"/>
          </a:xfrm>
          <a:prstGeom prst="striped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E407AEE2-5BA2-4CDB-9786-ADDFF76CB6BA}"/>
              </a:ext>
            </a:extLst>
          </p:cNvPr>
          <p:cNvGrpSpPr/>
          <p:nvPr/>
        </p:nvGrpSpPr>
        <p:grpSpPr>
          <a:xfrm>
            <a:off x="7287435" y="1101407"/>
            <a:ext cx="2935357" cy="2152462"/>
            <a:chOff x="5078781" y="7552"/>
            <a:chExt cx="2180392" cy="2006194"/>
          </a:xfrm>
        </p:grpSpPr>
        <p:sp>
          <p:nvSpPr>
            <p:cNvPr id="13" name="Hexágono 12">
              <a:extLst>
                <a:ext uri="{FF2B5EF4-FFF2-40B4-BE49-F238E27FC236}">
                  <a16:creationId xmlns:a16="http://schemas.microsoft.com/office/drawing/2014/main" id="{418CF98C-75BA-4375-9281-255F7B9B3163}"/>
                </a:ext>
              </a:extLst>
            </p:cNvPr>
            <p:cNvSpPr/>
            <p:nvPr/>
          </p:nvSpPr>
          <p:spPr>
            <a:xfrm rot="5400000">
              <a:off x="5165880" y="-79547"/>
              <a:ext cx="2006194" cy="2180392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14" name="Hexágono 4">
              <a:extLst>
                <a:ext uri="{FF2B5EF4-FFF2-40B4-BE49-F238E27FC236}">
                  <a16:creationId xmlns:a16="http://schemas.microsoft.com/office/drawing/2014/main" id="{EACF434F-9706-451A-BCDE-8F47D4AF6911}"/>
                </a:ext>
              </a:extLst>
            </p:cNvPr>
            <p:cNvSpPr txBox="1"/>
            <p:nvPr/>
          </p:nvSpPr>
          <p:spPr>
            <a:xfrm>
              <a:off x="5442180" y="341918"/>
              <a:ext cx="1453594" cy="133746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PRE TEST: 2,48 (ligero)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POS-TEST: 1,63</a:t>
              </a:r>
              <a:r>
                <a:rPr lang="es-EC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(Nivel entre normal y ligero)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E8CD9C72-CCC9-406B-B452-B72104D80B54}"/>
              </a:ext>
            </a:extLst>
          </p:cNvPr>
          <p:cNvGrpSpPr/>
          <p:nvPr/>
        </p:nvGrpSpPr>
        <p:grpSpPr>
          <a:xfrm>
            <a:off x="7650835" y="3253869"/>
            <a:ext cx="3971323" cy="3300050"/>
            <a:chOff x="5078781" y="7552"/>
            <a:chExt cx="2180392" cy="2006194"/>
          </a:xfrm>
        </p:grpSpPr>
        <p:sp>
          <p:nvSpPr>
            <p:cNvPr id="16" name="Hexágono 15">
              <a:extLst>
                <a:ext uri="{FF2B5EF4-FFF2-40B4-BE49-F238E27FC236}">
                  <a16:creationId xmlns:a16="http://schemas.microsoft.com/office/drawing/2014/main" id="{05D3C970-CB35-40B8-A0C5-DAB59571F972}"/>
                </a:ext>
              </a:extLst>
            </p:cNvPr>
            <p:cNvSpPr/>
            <p:nvPr/>
          </p:nvSpPr>
          <p:spPr>
            <a:xfrm rot="5400000">
              <a:off x="5165880" y="-79547"/>
              <a:ext cx="2006194" cy="2180392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17" name="Hexágono 4">
              <a:extLst>
                <a:ext uri="{FF2B5EF4-FFF2-40B4-BE49-F238E27FC236}">
                  <a16:creationId xmlns:a16="http://schemas.microsoft.com/office/drawing/2014/main" id="{F38DA50B-DD15-44EB-A347-ABF0E6500791}"/>
                </a:ext>
              </a:extLst>
            </p:cNvPr>
            <p:cNvSpPr txBox="1"/>
            <p:nvPr/>
          </p:nvSpPr>
          <p:spPr>
            <a:xfrm>
              <a:off x="5171166" y="341918"/>
              <a:ext cx="1924132" cy="14780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Shapiro-Wilk (-50)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s-EC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Kolmogorov-Smirnov</a:t>
              </a:r>
              <a:r>
                <a:rPr lang="es-EC" baseline="30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s-EC" baseline="30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(+50)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-Wilcoxon (Positivo y negativo)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-W de Kendall (correlación de variables) 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s-EC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C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Seppo</a:t>
              </a:r>
              <a:r>
                <a:rPr lang="es-EC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-Aro (Test estrés-escala sintomática.) </a:t>
              </a:r>
              <a:endParaRPr lang="es-EC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Flecha: curvada hacia la derecha 19">
            <a:extLst>
              <a:ext uri="{FF2B5EF4-FFF2-40B4-BE49-F238E27FC236}">
                <a16:creationId xmlns:a16="http://schemas.microsoft.com/office/drawing/2014/main" id="{EACF1687-5B40-4428-B903-D305757C5000}"/>
              </a:ext>
            </a:extLst>
          </p:cNvPr>
          <p:cNvSpPr/>
          <p:nvPr/>
        </p:nvSpPr>
        <p:spPr>
          <a:xfrm>
            <a:off x="7650835" y="3125918"/>
            <a:ext cx="645027" cy="78347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7B5ACC6-456E-4D2C-B53A-00FB18D1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40"/>
            <a:ext cx="2955235" cy="98171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E8DF56-4D4F-4042-A44E-596EE2EA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588487" y="-101816"/>
            <a:ext cx="1699047" cy="1199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415DC06-CFB2-4802-A5EF-CA4538E971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8118682"/>
              </p:ext>
            </p:extLst>
          </p:nvPr>
        </p:nvGraphicFramePr>
        <p:xfrm>
          <a:off x="1840319" y="1022051"/>
          <a:ext cx="8218081" cy="5484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BD4CA50B-A80E-4377-9549-F3EB1B6AA09E}"/>
              </a:ext>
            </a:extLst>
          </p:cNvPr>
          <p:cNvCxnSpPr>
            <a:cxnSpLocks/>
          </p:cNvCxnSpPr>
          <p:nvPr/>
        </p:nvCxnSpPr>
        <p:spPr>
          <a:xfrm flipH="1">
            <a:off x="3909394" y="4068417"/>
            <a:ext cx="662606" cy="5565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97251B14-4105-4A1E-8C48-D9C9EF7D7AB2}"/>
              </a:ext>
            </a:extLst>
          </p:cNvPr>
          <p:cNvCxnSpPr>
            <a:cxnSpLocks/>
          </p:cNvCxnSpPr>
          <p:nvPr/>
        </p:nvCxnSpPr>
        <p:spPr>
          <a:xfrm>
            <a:off x="5877340" y="4061790"/>
            <a:ext cx="0" cy="5632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C084C5FC-32B3-4E42-98C9-974899DF3C69}"/>
              </a:ext>
            </a:extLst>
          </p:cNvPr>
          <p:cNvCxnSpPr>
            <a:cxnSpLocks/>
          </p:cNvCxnSpPr>
          <p:nvPr/>
        </p:nvCxnSpPr>
        <p:spPr>
          <a:xfrm>
            <a:off x="7845287" y="4061790"/>
            <a:ext cx="596348" cy="5632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51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A14F64BF-EA45-4A42-888B-FC5F0ED398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5881880"/>
              </p:ext>
            </p:extLst>
          </p:nvPr>
        </p:nvGraphicFramePr>
        <p:xfrm>
          <a:off x="238538" y="657690"/>
          <a:ext cx="11714923" cy="61599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09462">
                  <a:extLst>
                    <a:ext uri="{9D8B030D-6E8A-4147-A177-3AD203B41FA5}">
                      <a16:colId xmlns:a16="http://schemas.microsoft.com/office/drawing/2014/main" val="3279848377"/>
                    </a:ext>
                  </a:extLst>
                </a:gridCol>
                <a:gridCol w="3737113">
                  <a:extLst>
                    <a:ext uri="{9D8B030D-6E8A-4147-A177-3AD203B41FA5}">
                      <a16:colId xmlns:a16="http://schemas.microsoft.com/office/drawing/2014/main" val="4065369961"/>
                    </a:ext>
                  </a:extLst>
                </a:gridCol>
                <a:gridCol w="768626">
                  <a:extLst>
                    <a:ext uri="{9D8B030D-6E8A-4147-A177-3AD203B41FA5}">
                      <a16:colId xmlns:a16="http://schemas.microsoft.com/office/drawing/2014/main" val="256808808"/>
                    </a:ext>
                  </a:extLst>
                </a:gridCol>
                <a:gridCol w="1293241">
                  <a:extLst>
                    <a:ext uri="{9D8B030D-6E8A-4147-A177-3AD203B41FA5}">
                      <a16:colId xmlns:a16="http://schemas.microsoft.com/office/drawing/2014/main" val="965633014"/>
                    </a:ext>
                  </a:extLst>
                </a:gridCol>
                <a:gridCol w="2006550">
                  <a:extLst>
                    <a:ext uri="{9D8B030D-6E8A-4147-A177-3AD203B41FA5}">
                      <a16:colId xmlns:a16="http://schemas.microsoft.com/office/drawing/2014/main" val="2444512072"/>
                    </a:ext>
                  </a:extLst>
                </a:gridCol>
                <a:gridCol w="1099931">
                  <a:extLst>
                    <a:ext uri="{9D8B030D-6E8A-4147-A177-3AD203B41FA5}">
                      <a16:colId xmlns:a16="http://schemas.microsoft.com/office/drawing/2014/main" val="2223131643"/>
                    </a:ext>
                  </a:extLst>
                </a:gridCol>
              </a:tblGrid>
              <a:tr h="9735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Programa 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Actividades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Mes   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SEMANA 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Lugar 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Tiempo de Duración 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extLst>
                  <a:ext uri="{0D108BD9-81ED-4DB2-BD59-A6C34878D82A}">
                    <a16:rowId xmlns:a16="http://schemas.microsoft.com/office/drawing/2014/main" val="2362961678"/>
                  </a:ext>
                </a:extLst>
              </a:tr>
              <a:tr h="261239">
                <a:tc rowSpan="5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Expresión físico deportiva 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Juego de futbol 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/>
                </a:tc>
                <a:tc rowSpan="10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Junio 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tc rowSpan="10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Plataforma Virtual Zoom/ Teams  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Encuentro sincrónico 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/>
                </a:tc>
                <a:tc rowSpan="10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minutos por cada clase 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/>
                </a:tc>
                <a:extLst>
                  <a:ext uri="{0D108BD9-81ED-4DB2-BD59-A6C34878D82A}">
                    <a16:rowId xmlns:a16="http://schemas.microsoft.com/office/drawing/2014/main" val="1865686996"/>
                  </a:ext>
                </a:extLst>
              </a:tr>
              <a:tr h="261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Juego de baloncesto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SEMANA 1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9081214"/>
                  </a:ext>
                </a:extLst>
              </a:tr>
              <a:tr h="261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Juego de voleibol 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SEMANA 2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70041"/>
                  </a:ext>
                </a:extLst>
              </a:tr>
              <a:tr h="261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Juego de artes marciales 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SEMANA 3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968892"/>
                  </a:ext>
                </a:extLst>
              </a:tr>
              <a:tr h="24205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Juego Ecua-vóley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SEMANA 4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914038"/>
                  </a:ext>
                </a:extLst>
              </a:tr>
              <a:tr h="261239">
                <a:tc rowSpan="5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Expresión Lúdica 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Juegos de Integración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065211"/>
                  </a:ext>
                </a:extLst>
              </a:tr>
              <a:tr h="261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Juegos de mesa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SEMANA 1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846189"/>
                  </a:ext>
                </a:extLst>
              </a:tr>
              <a:tr h="261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Juegos intelectuales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SEMANA 2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14184"/>
                  </a:ext>
                </a:extLst>
              </a:tr>
              <a:tr h="261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Juegos tradicionales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SEMANA 3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6150686"/>
                  </a:ext>
                </a:extLst>
              </a:tr>
              <a:tr h="261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Juegos grandes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SEMANA 4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3783137"/>
                  </a:ext>
                </a:extLst>
              </a:tr>
              <a:tr h="261239">
                <a:tc rowSpan="5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Expresión Artística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Danza Popular (ecuatoriana)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/>
                </a:tc>
                <a:tc rowSpan="10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Julio  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tc rowSpan="10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Plataforma Virtual Zoom/Teams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Encuentro sincrónico 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/>
                </a:tc>
                <a:tc rowSpan="10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minutos por cada clase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extLst>
                  <a:ext uri="{0D108BD9-81ED-4DB2-BD59-A6C34878D82A}">
                    <a16:rowId xmlns:a16="http://schemas.microsoft.com/office/drawing/2014/main" val="1654952557"/>
                  </a:ext>
                </a:extLst>
              </a:tr>
              <a:tr h="261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Teatro juvenil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SEMANA 1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951631"/>
                  </a:ext>
                </a:extLst>
              </a:tr>
              <a:tr h="261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Marionetas 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SEMANA 2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1733143"/>
                  </a:ext>
                </a:extLst>
              </a:tr>
              <a:tr h="261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Pantomímica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SEMANA 3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836513"/>
                  </a:ext>
                </a:extLst>
              </a:tr>
              <a:tr h="261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Canto 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SEMANA 4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6456849"/>
                  </a:ext>
                </a:extLst>
              </a:tr>
              <a:tr h="261239">
                <a:tc rowSpan="5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Expresión Manual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vert="vert2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Globoflexia 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455983"/>
                  </a:ext>
                </a:extLst>
              </a:tr>
              <a:tr h="261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Modelaje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SEMANA 1</a:t>
                      </a:r>
                      <a:endParaRPr lang="es-EC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990109"/>
                  </a:ext>
                </a:extLst>
              </a:tr>
              <a:tr h="261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Escultura en madera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SEMANA 2</a:t>
                      </a:r>
                      <a:endParaRPr lang="es-EC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494899"/>
                  </a:ext>
                </a:extLst>
              </a:tr>
              <a:tr h="26123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Pintura de Acuarela 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SEMANA 3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5565318"/>
                  </a:ext>
                </a:extLst>
              </a:tr>
              <a:tr h="24205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C" sz="1400" dirty="0">
                          <a:effectLst/>
                        </a:rPr>
                        <a:t>Origami de papel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400" dirty="0">
                          <a:effectLst/>
                        </a:rPr>
                        <a:t>SEMANA 4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3" marR="9433" marT="6152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453034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F7B5ACC6-456E-4D2C-B53A-00FB18D1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40"/>
            <a:ext cx="1762539" cy="5855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E8DF56-4D4F-4042-A44E-596EE2EA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1211339" y="-101816"/>
            <a:ext cx="1076195" cy="759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A714A04-4125-48E2-9707-4D45D9D01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4010" y="0"/>
            <a:ext cx="8219052" cy="764781"/>
          </a:xfrm>
        </p:spPr>
        <p:txBody>
          <a:bodyPr>
            <a:normAutofit fontScale="90000"/>
          </a:bodyPr>
          <a:lstStyle/>
          <a:p>
            <a:br>
              <a:rPr lang="es-ES" b="1" dirty="0">
                <a:solidFill>
                  <a:srgbClr val="FFFF00"/>
                </a:solidFill>
              </a:rPr>
            </a:br>
            <a:r>
              <a:rPr lang="es-ES" sz="2400" b="1" dirty="0">
                <a:solidFill>
                  <a:schemeClr val="tx1"/>
                </a:solidFill>
              </a:rPr>
              <a:t>CRONOGRAMA DE ACTIVIDADES RECREATIVAS </a:t>
            </a:r>
            <a:br>
              <a:rPr lang="es-ES" b="1" dirty="0"/>
            </a:b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66894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7B5ACC6-456E-4D2C-B53A-00FB18D1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9"/>
            <a:ext cx="3138985" cy="10427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E8DF56-4D4F-4042-A44E-596EE2EA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222793" y="-101816"/>
            <a:ext cx="2064741" cy="1457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Pergamino: horizontal 15">
            <a:extLst>
              <a:ext uri="{FF2B5EF4-FFF2-40B4-BE49-F238E27FC236}">
                <a16:creationId xmlns:a16="http://schemas.microsoft.com/office/drawing/2014/main" id="{010D4892-0662-4B40-A9E9-2B1D2572B014}"/>
              </a:ext>
            </a:extLst>
          </p:cNvPr>
          <p:cNvSpPr/>
          <p:nvPr/>
        </p:nvSpPr>
        <p:spPr>
          <a:xfrm>
            <a:off x="3939652" y="553958"/>
            <a:ext cx="4945041" cy="1042751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PRESUPUESTO Y FINANCIAMIENTO </a:t>
            </a:r>
          </a:p>
        </p:txBody>
      </p:sp>
      <p:sp>
        <p:nvSpPr>
          <p:cNvPr id="17" name="Flecha: hacia abajo 16">
            <a:extLst>
              <a:ext uri="{FF2B5EF4-FFF2-40B4-BE49-F238E27FC236}">
                <a16:creationId xmlns:a16="http://schemas.microsoft.com/office/drawing/2014/main" id="{82138A9E-7E5D-4C06-B0E3-1A82AF4AFCEA}"/>
              </a:ext>
            </a:extLst>
          </p:cNvPr>
          <p:cNvSpPr/>
          <p:nvPr/>
        </p:nvSpPr>
        <p:spPr>
          <a:xfrm>
            <a:off x="6091449" y="1596331"/>
            <a:ext cx="495870" cy="3839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id="{B343665A-1895-4BE6-B1F0-F3D09E7E33F0}"/>
              </a:ext>
            </a:extLst>
          </p:cNvPr>
          <p:cNvSpPr/>
          <p:nvPr/>
        </p:nvSpPr>
        <p:spPr>
          <a:xfrm>
            <a:off x="6164238" y="2819338"/>
            <a:ext cx="495870" cy="609662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Rectángulo: biselado 19">
            <a:extLst>
              <a:ext uri="{FF2B5EF4-FFF2-40B4-BE49-F238E27FC236}">
                <a16:creationId xmlns:a16="http://schemas.microsoft.com/office/drawing/2014/main" id="{2337B7EA-6281-4BCC-A140-8423039E7E4E}"/>
              </a:ext>
            </a:extLst>
          </p:cNvPr>
          <p:cNvSpPr/>
          <p:nvPr/>
        </p:nvSpPr>
        <p:spPr>
          <a:xfrm>
            <a:off x="1178259" y="2009095"/>
            <a:ext cx="10072048" cy="1042751"/>
          </a:xfrm>
          <a:prstGeom prst="beve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el caso del presupuesto y financiamiento de la presente investigación, las tablas dispuestas a continuación especifican algunos gastos aproximados por parte de los investigadores principales (Recursos Propios). </a:t>
            </a:r>
          </a:p>
          <a:p>
            <a:pPr algn="ctr"/>
            <a:endParaRPr lang="es-EC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6ACB3AAF-4A41-48AE-9BA2-7614B50460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46" t="42374" r="22761" b="18791"/>
          <a:stretch/>
        </p:blipFill>
        <p:spPr>
          <a:xfrm>
            <a:off x="1178259" y="3429000"/>
            <a:ext cx="10072048" cy="287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68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7B5ACC6-456E-4D2C-B53A-00FB18D1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9"/>
            <a:ext cx="3138985" cy="10427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E8DF56-4D4F-4042-A44E-596EE2EA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222793" y="-101816"/>
            <a:ext cx="2064741" cy="1457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B0DEF0E-B0BD-48FD-B805-3810334008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0709587"/>
              </p:ext>
            </p:extLst>
          </p:nvPr>
        </p:nvGraphicFramePr>
        <p:xfrm>
          <a:off x="596348" y="1560169"/>
          <a:ext cx="8587408" cy="4867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Análisis e Interpretación de los Datos | SaberMetodología">
            <a:extLst>
              <a:ext uri="{FF2B5EF4-FFF2-40B4-BE49-F238E27FC236}">
                <a16:creationId xmlns:a16="http://schemas.microsoft.com/office/drawing/2014/main" id="{30D792F6-8A07-4089-8468-DE657E577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163" y="1428750"/>
            <a:ext cx="2286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5B291C1-BA0D-480D-83C9-C361F9611DD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8479" t="26708" r="4891" b="29813"/>
          <a:stretch/>
        </p:blipFill>
        <p:spPr>
          <a:xfrm>
            <a:off x="9064487" y="4204560"/>
            <a:ext cx="2735006" cy="182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96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9B0B355-BBCA-4E08-A398-0CE528815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39"/>
            <a:ext cx="2610678" cy="8672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83A5996-22E1-40FA-AB48-1935DC8C5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734261" y="-101816"/>
            <a:ext cx="1553273" cy="1096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EF40062-5C1C-450A-9117-98901ECEC1E3}"/>
              </a:ext>
            </a:extLst>
          </p:cNvPr>
          <p:cNvSpPr/>
          <p:nvPr/>
        </p:nvSpPr>
        <p:spPr>
          <a:xfrm>
            <a:off x="2266122" y="782121"/>
            <a:ext cx="8203095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MAESTRÍA EN RECREACIÓN Y TIEMPO LIBRE XI</a:t>
            </a:r>
          </a:p>
          <a:p>
            <a:pPr algn="ctr"/>
            <a:r>
              <a:rPr lang="es-E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s-E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AUTORES:</a:t>
            </a:r>
            <a:br>
              <a:rPr lang="es-E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LCDO. FREIRE MOPOSITA VICTOR HUGO</a:t>
            </a:r>
            <a:br>
              <a:rPr lang="es-E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LCDO. MOPOSITA CAIZA WILSON RUBEN</a:t>
            </a:r>
          </a:p>
          <a:p>
            <a:pPr algn="ctr"/>
            <a:br>
              <a:rPr lang="es-E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COORDINADORA DE LA MAESTRÍA: </a:t>
            </a:r>
            <a:br>
              <a:rPr lang="es-E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MSc</a:t>
            </a:r>
            <a:r>
              <a:rPr lang="es-E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LORENA SANDOVAL JARAMILLO </a:t>
            </a:r>
          </a:p>
          <a:p>
            <a:pPr algn="ctr"/>
            <a:br>
              <a:rPr lang="es-E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DIRECTOR: DR. CHÁVEZ CEVALLOS MIGUEL ENRIQUE </a:t>
            </a:r>
            <a:r>
              <a:rPr lang="es-EC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RUBÉN</a:t>
            </a:r>
          </a:p>
          <a:p>
            <a:pPr algn="ctr"/>
            <a:br>
              <a:rPr lang="es-E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OPONENTE: </a:t>
            </a:r>
            <a:r>
              <a:rPr lang="es-E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MSc</a:t>
            </a:r>
            <a:r>
              <a:rPr lang="es-E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ORLANDO CARRASCO</a:t>
            </a:r>
            <a:endParaRPr lang="es-EC" sz="2600" dirty="0"/>
          </a:p>
        </p:txBody>
      </p:sp>
      <p:pic>
        <p:nvPicPr>
          <p:cNvPr id="6" name="Picture 16" descr="Roxana Silva on Twitter: &amp;quot;Art.24 &amp;quot;Las personas tienen derecho a la  recreación y al esparcimiento, a la práctica del deporte y al tiempo  libre&amp;quot;… &amp;quot;">
            <a:extLst>
              <a:ext uri="{FF2B5EF4-FFF2-40B4-BE49-F238E27FC236}">
                <a16:creationId xmlns:a16="http://schemas.microsoft.com/office/drawing/2014/main" id="{0A8FAEE6-3D57-4960-BE94-2E63AF4E5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5777"/>
            <a:ext cx="3072564" cy="164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troducción a la recreación – Svdeportes El Salvador">
            <a:extLst>
              <a:ext uri="{FF2B5EF4-FFF2-40B4-BE49-F238E27FC236}">
                <a16:creationId xmlns:a16="http://schemas.microsoft.com/office/drawing/2014/main" id="{F839EE82-3B77-4E0C-962D-5710C47C9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0835" y="5348945"/>
            <a:ext cx="2531165" cy="151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873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7B5ACC6-456E-4D2C-B53A-00FB18D1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9"/>
            <a:ext cx="3138985" cy="10427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E8DF56-4D4F-4042-A44E-596EE2EA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222793" y="-101816"/>
            <a:ext cx="2064741" cy="1457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BA839C1-A620-4E99-AF62-8C7AFA2735F1}"/>
              </a:ext>
            </a:extLst>
          </p:cNvPr>
          <p:cNvSpPr/>
          <p:nvPr/>
        </p:nvSpPr>
        <p:spPr>
          <a:xfrm>
            <a:off x="3564836" y="649361"/>
            <a:ext cx="6400801" cy="71417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ES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s-E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 DE LOS RESULTADOS </a:t>
            </a:r>
            <a:endParaRPr lang="es-EC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EC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Arial"/>
              </a:rPr>
              <a:t> </a:t>
            </a:r>
            <a:endParaRPr lang="es-EC" b="1" kern="0" dirty="0">
              <a:solidFill>
                <a:srgbClr val="FF0000"/>
              </a:solidFill>
              <a:latin typeface="Bodoni MT" panose="02070603080606020203" pitchFamily="18" charset="0"/>
              <a:sym typeface="Arial"/>
            </a:endParaRPr>
          </a:p>
        </p:txBody>
      </p:sp>
      <p:pic>
        <p:nvPicPr>
          <p:cNvPr id="11" name="Google Shape;404;p47">
            <a:extLst>
              <a:ext uri="{FF2B5EF4-FFF2-40B4-BE49-F238E27FC236}">
                <a16:creationId xmlns:a16="http://schemas.microsoft.com/office/drawing/2014/main" id="{DD5CD4D3-9448-42E9-AB5A-985E79CB2193}"/>
              </a:ext>
            </a:extLst>
          </p:cNvPr>
          <p:cNvPicPr/>
          <p:nvPr/>
        </p:nvPicPr>
        <p:blipFill rotWithShape="1">
          <a:blip r:embed="rId4">
            <a:alphaModFix/>
          </a:blip>
          <a:srcRect l="1" r="22529" b="4966"/>
          <a:stretch/>
        </p:blipFill>
        <p:spPr bwMode="auto">
          <a:xfrm>
            <a:off x="943767" y="1965571"/>
            <a:ext cx="4147931" cy="42087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Pergamino: horizontal 13">
            <a:extLst>
              <a:ext uri="{FF2B5EF4-FFF2-40B4-BE49-F238E27FC236}">
                <a16:creationId xmlns:a16="http://schemas.microsoft.com/office/drawing/2014/main" id="{6ACBDAAD-2A3E-4E4B-9FCA-B9D484838CD7}"/>
              </a:ext>
            </a:extLst>
          </p:cNvPr>
          <p:cNvSpPr/>
          <p:nvPr/>
        </p:nvSpPr>
        <p:spPr>
          <a:xfrm>
            <a:off x="3856383" y="1993264"/>
            <a:ext cx="8032595" cy="4181061"/>
          </a:xfrm>
          <a:prstGeom prst="horizontalScroll">
            <a:avLst/>
          </a:prstGeom>
          <a:pattFill prst="weave">
            <a:fgClr>
              <a:srgbClr val="AADEEC"/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indent="449580" algn="just">
              <a:lnSpc>
                <a:spcPct val="150000"/>
              </a:lnSpc>
              <a:spcAft>
                <a:spcPts val="400"/>
              </a:spcAft>
            </a:pPr>
            <a:r>
              <a:rPr lang="es-EC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La Tabla 2 evidencia un puntaje medio que calificó la propuesta de intervención en su primer diseño de 2.46puntos (Nivel Regular), una vez solucionado los problemas emitidos por los especialistas, e incorporado al diseño final las propuestas emitidas por los profesionales se sometió la propuesta de intervención a un segundo análisis, obteniendo una calificación de 3puntos (Bien).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sz="2400" kern="0" dirty="0">
              <a:solidFill>
                <a:schemeClr val="accent1">
                  <a:lumMod val="10000"/>
                </a:schemeClr>
              </a:solidFill>
              <a:latin typeface="Bodoni MT" panose="02070603080606020203" pitchFamily="18" charset="0"/>
              <a:sym typeface="Arial"/>
            </a:endParaRPr>
          </a:p>
        </p:txBody>
      </p:sp>
      <p:pic>
        <p:nvPicPr>
          <p:cNvPr id="15" name="Picture 11" descr="METODOLOGIA">
            <a:extLst>
              <a:ext uri="{FF2B5EF4-FFF2-40B4-BE49-F238E27FC236}">
                <a16:creationId xmlns:a16="http://schemas.microsoft.com/office/drawing/2014/main" id="{72B1C2C9-5CA3-4A5A-A2D0-41B4BEE7C2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014" y="1279570"/>
            <a:ext cx="1433030" cy="14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753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7B5ACC6-456E-4D2C-B53A-00FB18D1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9"/>
            <a:ext cx="3138985" cy="10427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E8DF56-4D4F-4042-A44E-596EE2EA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222793" y="-101816"/>
            <a:ext cx="2064741" cy="1457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BA839C1-A620-4E99-AF62-8C7AFA2735F1}"/>
              </a:ext>
            </a:extLst>
          </p:cNvPr>
          <p:cNvSpPr/>
          <p:nvPr/>
        </p:nvSpPr>
        <p:spPr>
          <a:xfrm>
            <a:off x="3564836" y="649361"/>
            <a:ext cx="6400801" cy="71417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ES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Clr>
                <a:srgbClr val="000000"/>
              </a:buClr>
              <a:defRPr/>
            </a:pPr>
            <a:endParaRPr lang="es-E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Clr>
                <a:srgbClr val="000000"/>
              </a:buClr>
              <a:defRPr/>
            </a:pPr>
            <a:r>
              <a:rPr lang="es-E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 DE LOS RESULTADOS </a:t>
            </a:r>
            <a:endParaRPr lang="es-EC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EC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Arial"/>
              </a:rPr>
              <a:t> </a:t>
            </a:r>
            <a:endParaRPr lang="es-EC" b="1" kern="0" dirty="0">
              <a:solidFill>
                <a:srgbClr val="FF0000"/>
              </a:solidFill>
              <a:latin typeface="Bodoni MT" panose="02070603080606020203" pitchFamily="18" charset="0"/>
              <a:sym typeface="Arial"/>
            </a:endParaRPr>
          </a:p>
        </p:txBody>
      </p:sp>
      <p:pic>
        <p:nvPicPr>
          <p:cNvPr id="8" name="Google Shape;416;p48">
            <a:extLst>
              <a:ext uri="{FF2B5EF4-FFF2-40B4-BE49-F238E27FC236}">
                <a16:creationId xmlns:a16="http://schemas.microsoft.com/office/drawing/2014/main" id="{0709E48E-DEA9-460E-BA5C-B2664549A77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3876"/>
          <a:stretch/>
        </p:blipFill>
        <p:spPr>
          <a:xfrm>
            <a:off x="889650" y="1709530"/>
            <a:ext cx="6094246" cy="510813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ergamino: horizontal 9">
            <a:extLst>
              <a:ext uri="{FF2B5EF4-FFF2-40B4-BE49-F238E27FC236}">
                <a16:creationId xmlns:a16="http://schemas.microsoft.com/office/drawing/2014/main" id="{4859C7C2-57C9-47DD-9F44-792ECD89CB3F}"/>
              </a:ext>
            </a:extLst>
          </p:cNvPr>
          <p:cNvSpPr/>
          <p:nvPr/>
        </p:nvSpPr>
        <p:spPr>
          <a:xfrm>
            <a:off x="6350558" y="1355342"/>
            <a:ext cx="5936976" cy="4838486"/>
          </a:xfrm>
          <a:prstGeom prst="horizontalScroll">
            <a:avLst/>
          </a:prstGeom>
          <a:pattFill prst="weave">
            <a:fgClr>
              <a:srgbClr val="AADEEC"/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indent="449580" algn="just">
              <a:spcAft>
                <a:spcPts val="400"/>
              </a:spcAft>
            </a:pPr>
            <a:r>
              <a:rPr lang="es-EC" sz="1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La Prueba de los Rangos con Signos de Wilcoxon evidencia diferencias significativas (p=0.000) a favor del </a:t>
            </a:r>
            <a:r>
              <a:rPr lang="es-EC" sz="1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postest</a:t>
            </a:r>
            <a:r>
              <a:rPr lang="es-EC" sz="1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dado la existencia de un mayor rango promedio (4.00) que el rango establecido como parte del pretest, donde existieron 7 rangos positivos con respecto al pretest, indicativo de que 7 </a:t>
            </a:r>
            <a:r>
              <a:rPr lang="es-EC" sz="1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especialistas</a:t>
            </a:r>
            <a:r>
              <a:rPr lang="es-EC" sz="1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mejoraron su calificación a 3 puntos, con respecto a la evaluación emitida por ellos en el primero momento de evaluada la propuesta de intervención. Por otra parte, 6 </a:t>
            </a:r>
            <a:r>
              <a:rPr lang="es-EC" sz="16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especialistas</a:t>
            </a:r>
            <a:r>
              <a:rPr lang="es-EC" sz="1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mantuvieron su calificación como parte del </a:t>
            </a:r>
            <a:r>
              <a:rPr lang="es-EC" sz="1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postest</a:t>
            </a:r>
            <a:r>
              <a:rPr lang="es-EC" sz="1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aunque en su mayoría había calificado la propuesta con la mejor de las calificaciones posibles desde el primer momento de diseñada dicha propuesta de intervención.</a:t>
            </a:r>
          </a:p>
        </p:txBody>
      </p:sp>
    </p:spTree>
    <p:extLst>
      <p:ext uri="{BB962C8B-B14F-4D97-AF65-F5344CB8AC3E}">
        <p14:creationId xmlns:p14="http://schemas.microsoft.com/office/powerpoint/2010/main" val="2288970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7B5ACC6-456E-4D2C-B53A-00FB18D1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40"/>
            <a:ext cx="2172571" cy="7217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E8DF56-4D4F-4042-A44E-596EE2EA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913734" y="-14439"/>
            <a:ext cx="1447256" cy="1021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FBA839C1-A620-4E99-AF62-8C7AFA2735F1}"/>
              </a:ext>
            </a:extLst>
          </p:cNvPr>
          <p:cNvSpPr/>
          <p:nvPr/>
        </p:nvSpPr>
        <p:spPr>
          <a:xfrm>
            <a:off x="3618628" y="199210"/>
            <a:ext cx="6400801" cy="67677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ES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Clr>
                <a:srgbClr val="000000"/>
              </a:buClr>
              <a:defRPr/>
            </a:pPr>
            <a:endParaRPr lang="es-E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buClr>
                <a:srgbClr val="000000"/>
              </a:buClr>
              <a:defRPr/>
            </a:pPr>
            <a:r>
              <a:rPr lang="es-E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 DE LOS RESULTADOS </a:t>
            </a:r>
            <a:endParaRPr lang="es-EC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EC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Arial"/>
              </a:rPr>
              <a:t> </a:t>
            </a:r>
            <a:endParaRPr lang="es-EC" b="1" kern="0" dirty="0">
              <a:solidFill>
                <a:srgbClr val="FF0000"/>
              </a:solidFill>
              <a:latin typeface="Bodoni MT" panose="02070603080606020203" pitchFamily="18" charset="0"/>
              <a:sym typeface="Arial"/>
            </a:endParaRPr>
          </a:p>
        </p:txBody>
      </p:sp>
      <p:sp>
        <p:nvSpPr>
          <p:cNvPr id="10" name="Pergamino: horizontal 9">
            <a:extLst>
              <a:ext uri="{FF2B5EF4-FFF2-40B4-BE49-F238E27FC236}">
                <a16:creationId xmlns:a16="http://schemas.microsoft.com/office/drawing/2014/main" id="{4859C7C2-57C9-47DD-9F44-792ECD89CB3F}"/>
              </a:ext>
            </a:extLst>
          </p:cNvPr>
          <p:cNvSpPr/>
          <p:nvPr/>
        </p:nvSpPr>
        <p:spPr>
          <a:xfrm>
            <a:off x="4455145" y="1083090"/>
            <a:ext cx="7571724" cy="3842416"/>
          </a:xfrm>
          <a:prstGeom prst="horizontalScroll">
            <a:avLst/>
          </a:prstGeom>
          <a:pattFill prst="weave">
            <a:fgClr>
              <a:srgbClr val="AADEEC"/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indent="449580" algn="just">
              <a:lnSpc>
                <a:spcPct val="200000"/>
              </a:lnSpc>
              <a:spcAft>
                <a:spcPts val="400"/>
              </a:spcAft>
            </a:pPr>
            <a:r>
              <a:rPr lang="es-EC" sz="1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Tal y como se muestra en la tabla 6, la media o promedio obtenido como parte del pretest o la primera calificación fue de 2.48puntos (Nivel Ligero), mientras que la media como parte del </a:t>
            </a:r>
            <a:r>
              <a:rPr lang="es-EC" sz="1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postest</a:t>
            </a:r>
            <a:r>
              <a:rPr lang="es-EC" sz="1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o segunda calificación fue de 1.63puntos (Nivel entre Normal y Ligero). Un análisis individual de cada estudiante investigado, evidencia que la mayoría disminuyó su nivel de estrés en al menos un nivel. </a:t>
            </a:r>
          </a:p>
        </p:txBody>
      </p:sp>
      <p:pic>
        <p:nvPicPr>
          <p:cNvPr id="7" name="Google Shape;440;p50">
            <a:extLst>
              <a:ext uri="{FF2B5EF4-FFF2-40B4-BE49-F238E27FC236}">
                <a16:creationId xmlns:a16="http://schemas.microsoft.com/office/drawing/2014/main" id="{F0CC415A-74BE-4EED-BA3D-DBD9BAB398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90" r="49398"/>
          <a:stretch/>
        </p:blipFill>
        <p:spPr>
          <a:xfrm>
            <a:off x="733082" y="1363533"/>
            <a:ext cx="4209979" cy="51432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7FF8B0B3-A23D-4E39-851E-D67A6EB67AE7}"/>
              </a:ext>
            </a:extLst>
          </p:cNvPr>
          <p:cNvGrpSpPr/>
          <p:nvPr/>
        </p:nvGrpSpPr>
        <p:grpSpPr>
          <a:xfrm>
            <a:off x="4021905" y="4989304"/>
            <a:ext cx="2402004" cy="1767978"/>
            <a:chOff x="2427858" y="142850"/>
            <a:chExt cx="2402004" cy="1767978"/>
          </a:xfrm>
        </p:grpSpPr>
        <p:sp>
          <p:nvSpPr>
            <p:cNvPr id="12" name="Hexágono 11">
              <a:extLst>
                <a:ext uri="{FF2B5EF4-FFF2-40B4-BE49-F238E27FC236}">
                  <a16:creationId xmlns:a16="http://schemas.microsoft.com/office/drawing/2014/main" id="{C749E02B-693A-47B6-936C-2512CA220328}"/>
                </a:ext>
              </a:extLst>
            </p:cNvPr>
            <p:cNvSpPr/>
            <p:nvPr/>
          </p:nvSpPr>
          <p:spPr>
            <a:xfrm rot="5400000">
              <a:off x="2744871" y="-174163"/>
              <a:ext cx="1767978" cy="240200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Hexágono 4">
              <a:extLst>
                <a:ext uri="{FF2B5EF4-FFF2-40B4-BE49-F238E27FC236}">
                  <a16:creationId xmlns:a16="http://schemas.microsoft.com/office/drawing/2014/main" id="{86CE3F33-DB54-49DC-9E19-C987EC5C92F0}"/>
                </a:ext>
              </a:extLst>
            </p:cNvPr>
            <p:cNvSpPr txBox="1"/>
            <p:nvPr/>
          </p:nvSpPr>
          <p:spPr>
            <a:xfrm>
              <a:off x="2861098" y="401802"/>
              <a:ext cx="1601336" cy="11786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Prueba de rangos de </a:t>
              </a:r>
              <a:r>
                <a:rPr lang="es-EC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s-EC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ilcoxon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 87 estudiantes</a:t>
              </a:r>
              <a:endParaRPr lang="es-EC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578C93FC-C7C8-4DA7-B99A-8E3D0ED6AC53}"/>
              </a:ext>
            </a:extLst>
          </p:cNvPr>
          <p:cNvGrpSpPr/>
          <p:nvPr/>
        </p:nvGrpSpPr>
        <p:grpSpPr>
          <a:xfrm>
            <a:off x="9712732" y="4961802"/>
            <a:ext cx="2402004" cy="1767978"/>
            <a:chOff x="2427858" y="142850"/>
            <a:chExt cx="2402004" cy="1767978"/>
          </a:xfrm>
        </p:grpSpPr>
        <p:sp>
          <p:nvSpPr>
            <p:cNvPr id="15" name="Hexágono 14">
              <a:extLst>
                <a:ext uri="{FF2B5EF4-FFF2-40B4-BE49-F238E27FC236}">
                  <a16:creationId xmlns:a16="http://schemas.microsoft.com/office/drawing/2014/main" id="{B90AB189-D55C-444D-812C-1EE07477A59F}"/>
                </a:ext>
              </a:extLst>
            </p:cNvPr>
            <p:cNvSpPr/>
            <p:nvPr/>
          </p:nvSpPr>
          <p:spPr>
            <a:xfrm rot="5400000">
              <a:off x="2744871" y="-174163"/>
              <a:ext cx="1767978" cy="240200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Hexágono 4">
              <a:extLst>
                <a:ext uri="{FF2B5EF4-FFF2-40B4-BE49-F238E27FC236}">
                  <a16:creationId xmlns:a16="http://schemas.microsoft.com/office/drawing/2014/main" id="{AFD35D60-F053-4788-87CA-A4086BE8DF03}"/>
                </a:ext>
              </a:extLst>
            </p:cNvPr>
            <p:cNvSpPr txBox="1"/>
            <p:nvPr/>
          </p:nvSpPr>
          <p:spPr>
            <a:xfrm>
              <a:off x="2828192" y="437513"/>
              <a:ext cx="1601336" cy="11786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900" dirty="0"/>
                <a:t>-1 positivo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900" kern="1200" dirty="0"/>
                <a:t>-18 empates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7A632C66-4625-46FC-85E2-A42FE8683270}"/>
              </a:ext>
            </a:extLst>
          </p:cNvPr>
          <p:cNvGrpSpPr/>
          <p:nvPr/>
        </p:nvGrpSpPr>
        <p:grpSpPr>
          <a:xfrm>
            <a:off x="6915608" y="4961802"/>
            <a:ext cx="2402004" cy="1767978"/>
            <a:chOff x="2427858" y="142850"/>
            <a:chExt cx="2402004" cy="1767978"/>
          </a:xfrm>
        </p:grpSpPr>
        <p:sp>
          <p:nvSpPr>
            <p:cNvPr id="18" name="Hexágono 17">
              <a:extLst>
                <a:ext uri="{FF2B5EF4-FFF2-40B4-BE49-F238E27FC236}">
                  <a16:creationId xmlns:a16="http://schemas.microsoft.com/office/drawing/2014/main" id="{084F22D3-696A-4426-A18F-4C0AD91BC5F0}"/>
                </a:ext>
              </a:extLst>
            </p:cNvPr>
            <p:cNvSpPr/>
            <p:nvPr/>
          </p:nvSpPr>
          <p:spPr>
            <a:xfrm rot="5400000">
              <a:off x="2744871" y="-174163"/>
              <a:ext cx="1767978" cy="2402004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Hexágono 4">
              <a:extLst>
                <a:ext uri="{FF2B5EF4-FFF2-40B4-BE49-F238E27FC236}">
                  <a16:creationId xmlns:a16="http://schemas.microsoft.com/office/drawing/2014/main" id="{77713F7F-0696-45BA-85A5-C3F810039D66}"/>
                </a:ext>
              </a:extLst>
            </p:cNvPr>
            <p:cNvSpPr txBox="1"/>
            <p:nvPr/>
          </p:nvSpPr>
          <p:spPr>
            <a:xfrm>
              <a:off x="2828192" y="437513"/>
              <a:ext cx="1601336" cy="11786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2000" kern="1200" dirty="0">
                  <a:solidFill>
                    <a:schemeClr val="bg1"/>
                  </a:solidFill>
                </a:rPr>
                <a:t>-68 rangos negativos 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C" sz="1900" kern="1200" dirty="0"/>
            </a:p>
          </p:txBody>
        </p:sp>
      </p:grp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85D25A30-B779-4D50-921D-5BC59535C234}"/>
              </a:ext>
            </a:extLst>
          </p:cNvPr>
          <p:cNvSpPr/>
          <p:nvPr/>
        </p:nvSpPr>
        <p:spPr>
          <a:xfrm>
            <a:off x="6519886" y="5751443"/>
            <a:ext cx="299143" cy="132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66F6F114-EDE7-42EE-A73A-3EC78F4FC7CC}"/>
              </a:ext>
            </a:extLst>
          </p:cNvPr>
          <p:cNvSpPr/>
          <p:nvPr/>
        </p:nvSpPr>
        <p:spPr>
          <a:xfrm>
            <a:off x="9312398" y="5771321"/>
            <a:ext cx="299143" cy="1325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84130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7B5ACC6-456E-4D2C-B53A-00FB18D1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9"/>
            <a:ext cx="3138985" cy="10427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E8DF56-4D4F-4042-A44E-596EE2EA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222793" y="-101816"/>
            <a:ext cx="2064741" cy="1457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3F997A2-5358-418F-AF98-126656E52E9C}"/>
              </a:ext>
            </a:extLst>
          </p:cNvPr>
          <p:cNvSpPr/>
          <p:nvPr/>
        </p:nvSpPr>
        <p:spPr>
          <a:xfrm>
            <a:off x="3564836" y="649361"/>
            <a:ext cx="6400801" cy="71417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ES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s-E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DISCUSIÓN DE LOS RESULTADOS </a:t>
            </a:r>
            <a:endParaRPr lang="es-EC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EC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Arial"/>
              </a:rPr>
              <a:t> </a:t>
            </a:r>
            <a:endParaRPr lang="es-EC" b="1" kern="0" dirty="0">
              <a:solidFill>
                <a:srgbClr val="FF0000"/>
              </a:solidFill>
              <a:latin typeface="Bodoni MT" panose="02070603080606020203" pitchFamily="18" charset="0"/>
              <a:sym typeface="Arial"/>
            </a:endParaRPr>
          </a:p>
        </p:txBody>
      </p:sp>
      <p:sp>
        <p:nvSpPr>
          <p:cNvPr id="16" name="Pergamino: horizontal 15">
            <a:extLst>
              <a:ext uri="{FF2B5EF4-FFF2-40B4-BE49-F238E27FC236}">
                <a16:creationId xmlns:a16="http://schemas.microsoft.com/office/drawing/2014/main" id="{14652679-F7AC-4407-929F-3B427C267588}"/>
              </a:ext>
            </a:extLst>
          </p:cNvPr>
          <p:cNvSpPr/>
          <p:nvPr/>
        </p:nvSpPr>
        <p:spPr>
          <a:xfrm>
            <a:off x="662610" y="1355342"/>
            <a:ext cx="4015407" cy="4893059"/>
          </a:xfrm>
          <a:prstGeom prst="horizontalScroll">
            <a:avLst/>
          </a:prstGeom>
          <a:pattFill prst="weave">
            <a:fgClr>
              <a:srgbClr val="AADEEC"/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EC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buClr>
                <a:srgbClr val="000000"/>
              </a:buClr>
              <a:defRPr/>
            </a:pPr>
            <a:r>
              <a:rPr lang="es-EC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La propuesta de intervención, dispuesta en el capítulo tercero, es validada desde el punto de vista teórico por consulta de especialistas, aspecto que provoca confiabilidad en que la propuesta a aplicar tiene el cumplimiento del objetivo general de la investigación</a:t>
            </a:r>
            <a:r>
              <a:rPr lang="es-EC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sz="2400" kern="0" dirty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sz="2400" kern="0" dirty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sz="2400" kern="0" dirty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sz="2400" kern="0" dirty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sz="2400" kern="0" dirty="0">
              <a:solidFill>
                <a:schemeClr val="accent1">
                  <a:lumMod val="10000"/>
                </a:schemeClr>
              </a:solidFill>
              <a:latin typeface="Bodoni MT" panose="02070603080606020203" pitchFamily="18" charset="0"/>
              <a:sym typeface="Arial"/>
            </a:endParaRPr>
          </a:p>
        </p:txBody>
      </p:sp>
      <p:pic>
        <p:nvPicPr>
          <p:cNvPr id="7" name="Picture 11" descr="METODOLOGIA">
            <a:extLst>
              <a:ext uri="{FF2B5EF4-FFF2-40B4-BE49-F238E27FC236}">
                <a16:creationId xmlns:a16="http://schemas.microsoft.com/office/drawing/2014/main" id="{87F039E3-3789-466F-B74B-A626977AAF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275" y="2992213"/>
            <a:ext cx="1433030" cy="14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ergamino: horizontal 8">
            <a:extLst>
              <a:ext uri="{FF2B5EF4-FFF2-40B4-BE49-F238E27FC236}">
                <a16:creationId xmlns:a16="http://schemas.microsoft.com/office/drawing/2014/main" id="{BA296EF7-357C-4B19-8FAB-FA496D21E4DB}"/>
              </a:ext>
            </a:extLst>
          </p:cNvPr>
          <p:cNvSpPr/>
          <p:nvPr/>
        </p:nvSpPr>
        <p:spPr>
          <a:xfrm>
            <a:off x="6606211" y="1414979"/>
            <a:ext cx="4565369" cy="3687108"/>
          </a:xfrm>
          <a:prstGeom prst="horizontalScroll">
            <a:avLst/>
          </a:prstGeom>
          <a:pattFill prst="weave">
            <a:fgClr>
              <a:srgbClr val="AADEEC"/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EC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buClr>
                <a:srgbClr val="000000"/>
              </a:buClr>
              <a:defRPr/>
            </a:pPr>
            <a:r>
              <a:rPr lang="es-EC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La validación por criterios de especialistas es ampliamente utilizada por investigaciones de corte cualitativo para delimitar alcances y limitaciones de alguna propuesta de intervención</a:t>
            </a:r>
            <a:endParaRPr lang="es-EC" sz="2400" kern="0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sz="2400" kern="0" dirty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sz="2400" kern="0" dirty="0">
              <a:solidFill>
                <a:schemeClr val="accent1">
                  <a:lumMod val="10000"/>
                </a:schemeClr>
              </a:solidFill>
              <a:latin typeface="Arial" panose="020B0604020202020204" pitchFamily="34" charset="0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s-EC" sz="2400" kern="0" dirty="0">
              <a:solidFill>
                <a:schemeClr val="accent1">
                  <a:lumMod val="10000"/>
                </a:schemeClr>
              </a:solidFill>
              <a:latin typeface="Bodoni MT" panose="02070603080606020203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1936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7B5ACC6-456E-4D2C-B53A-00FB18D1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9"/>
            <a:ext cx="3138985" cy="10427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E8DF56-4D4F-4042-A44E-596EE2EA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222793" y="-101816"/>
            <a:ext cx="2064741" cy="1457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3F997A2-5358-418F-AF98-126656E52E9C}"/>
              </a:ext>
            </a:extLst>
          </p:cNvPr>
          <p:cNvSpPr/>
          <p:nvPr/>
        </p:nvSpPr>
        <p:spPr>
          <a:xfrm>
            <a:off x="3472070" y="715626"/>
            <a:ext cx="6400801" cy="71417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ES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CAPITULO 5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s-E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CONCLUSIONES </a:t>
            </a:r>
            <a:endParaRPr lang="es-EC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EC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Arial"/>
              </a:rPr>
              <a:t> </a:t>
            </a:r>
            <a:endParaRPr lang="es-EC" b="1" kern="0" dirty="0">
              <a:solidFill>
                <a:srgbClr val="FF0000"/>
              </a:solidFill>
              <a:latin typeface="Bodoni MT" panose="02070603080606020203" pitchFamily="18" charset="0"/>
              <a:sym typeface="Arial"/>
            </a:endParaRPr>
          </a:p>
        </p:txBody>
      </p:sp>
      <p:sp>
        <p:nvSpPr>
          <p:cNvPr id="6" name="Pergamino: horizontal 5">
            <a:extLst>
              <a:ext uri="{FF2B5EF4-FFF2-40B4-BE49-F238E27FC236}">
                <a16:creationId xmlns:a16="http://schemas.microsoft.com/office/drawing/2014/main" id="{00016186-38C5-46C1-9C40-0F4E7F91BE52}"/>
              </a:ext>
            </a:extLst>
          </p:cNvPr>
          <p:cNvSpPr/>
          <p:nvPr/>
        </p:nvSpPr>
        <p:spPr>
          <a:xfrm>
            <a:off x="927652" y="1685120"/>
            <a:ext cx="10381211" cy="2012238"/>
          </a:xfrm>
          <a:prstGeom prst="horizontalScroll">
            <a:avLst/>
          </a:prstGeom>
          <a:pattFill prst="weave">
            <a:fgClr>
              <a:srgbClr val="AADEEC"/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lvl="0" algn="just">
              <a:lnSpc>
                <a:spcPct val="200000"/>
              </a:lnSpc>
              <a:spcAft>
                <a:spcPts val="400"/>
              </a:spcAft>
            </a:pPr>
            <a:r>
              <a:rPr lang="es-EC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La consulta de las fuentes primarias de investigación evidencia los aportes de la actividad física especializada en el equilibrio de indicadores psicológicos, incluido el estrés, pudiendo servir de base teórica y metodológica de la investigación</a:t>
            </a:r>
            <a:r>
              <a:rPr lang="es-EC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s-EC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9" name="Pergamino: horizontal 8">
            <a:extLst>
              <a:ext uri="{FF2B5EF4-FFF2-40B4-BE49-F238E27FC236}">
                <a16:creationId xmlns:a16="http://schemas.microsoft.com/office/drawing/2014/main" id="{B2FADBAB-DA03-48ED-B281-3C644C3125F7}"/>
              </a:ext>
            </a:extLst>
          </p:cNvPr>
          <p:cNvSpPr/>
          <p:nvPr/>
        </p:nvSpPr>
        <p:spPr>
          <a:xfrm>
            <a:off x="960784" y="3361527"/>
            <a:ext cx="10381211" cy="2959759"/>
          </a:xfrm>
          <a:prstGeom prst="horizontalScroll">
            <a:avLst/>
          </a:prstGeom>
          <a:pattFill prst="weave">
            <a:fgClr>
              <a:srgbClr val="AADEEC"/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lvl="0" algn="just">
              <a:lnSpc>
                <a:spcPct val="200000"/>
              </a:lnSpc>
              <a:spcAft>
                <a:spcPts val="400"/>
              </a:spcAft>
            </a:pPr>
            <a:r>
              <a:rPr lang="es-EC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Se determina que los estudiantes de BGU de la Unidad Educativa "11 de noviembre" Jornada matutina del Cantón Mejía, Parroquia Machachi, en el periodo 2020-2021, en un 45.55% evidenciaron algún nivel de estrés, justificando la realización de la presente investigación desde el punto de vista práctico.</a:t>
            </a:r>
            <a:endParaRPr lang="es-EC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1" descr="s3_642374_6951929_944855 | TECNO 3.0">
            <a:extLst>
              <a:ext uri="{FF2B5EF4-FFF2-40B4-BE49-F238E27FC236}">
                <a16:creationId xmlns:a16="http://schemas.microsoft.com/office/drawing/2014/main" id="{2C844C1A-6631-48FF-8898-D409E26B30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2" y="1034899"/>
            <a:ext cx="1391477" cy="78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1050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7B5ACC6-456E-4D2C-B53A-00FB18D1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9"/>
            <a:ext cx="3138985" cy="10427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E8DF56-4D4F-4042-A44E-596EE2EA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222793" y="-101816"/>
            <a:ext cx="2064741" cy="1457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ergamino: horizontal 5">
            <a:extLst>
              <a:ext uri="{FF2B5EF4-FFF2-40B4-BE49-F238E27FC236}">
                <a16:creationId xmlns:a16="http://schemas.microsoft.com/office/drawing/2014/main" id="{00016186-38C5-46C1-9C40-0F4E7F91BE52}"/>
              </a:ext>
            </a:extLst>
          </p:cNvPr>
          <p:cNvSpPr/>
          <p:nvPr/>
        </p:nvSpPr>
        <p:spPr>
          <a:xfrm>
            <a:off x="927652" y="1963423"/>
            <a:ext cx="10381211" cy="2873623"/>
          </a:xfrm>
          <a:prstGeom prst="horizontalScroll">
            <a:avLst/>
          </a:prstGeom>
          <a:pattFill prst="weave">
            <a:fgClr>
              <a:srgbClr val="AADEEC"/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lvl="0" algn="just">
              <a:lnSpc>
                <a:spcPct val="200000"/>
              </a:lnSpc>
              <a:spcAft>
                <a:spcPts val="400"/>
              </a:spcAft>
            </a:pPr>
            <a:r>
              <a:rPr lang="es-EC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Luego del diseño e implementación de una estrategia de intervención a través de un plan físico-recreativo, se comprueba la disminución significativa de los niveles de estrés en la población estudiada.</a:t>
            </a:r>
            <a:endParaRPr lang="es-EC" sz="20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Medidor De Nivel De Estrés Conceptual Que Indica Máxima Representación 3D  Fotos, Retratos, Imágenes Y Fotografía De Archivo Libres De Derecho. Image  65195075.">
            <a:extLst>
              <a:ext uri="{FF2B5EF4-FFF2-40B4-BE49-F238E27FC236}">
                <a16:creationId xmlns:a16="http://schemas.microsoft.com/office/drawing/2014/main" id="{26E87E1E-D75A-4DC2-8EFC-CAC52752A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216" y="4505734"/>
            <a:ext cx="26955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31B907D-C73D-4E79-A030-7AE7B788F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9707" y="4587338"/>
            <a:ext cx="2186485" cy="1457657"/>
          </a:xfrm>
          <a:prstGeom prst="rect">
            <a:avLst/>
          </a:prstGeom>
        </p:spPr>
      </p:pic>
      <p:sp>
        <p:nvSpPr>
          <p:cNvPr id="3" name="Flecha: a la izquierda y derecha 2">
            <a:extLst>
              <a:ext uri="{FF2B5EF4-FFF2-40B4-BE49-F238E27FC236}">
                <a16:creationId xmlns:a16="http://schemas.microsoft.com/office/drawing/2014/main" id="{04F54272-6CFD-459E-A374-3A81A26C933E}"/>
              </a:ext>
            </a:extLst>
          </p:cNvPr>
          <p:cNvSpPr/>
          <p:nvPr/>
        </p:nvSpPr>
        <p:spPr>
          <a:xfrm>
            <a:off x="5075583" y="4784037"/>
            <a:ext cx="2014330" cy="56111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Picture 11" descr="s3_642374_6951929_944855 | TECNO 3.0">
            <a:extLst>
              <a:ext uri="{FF2B5EF4-FFF2-40B4-BE49-F238E27FC236}">
                <a16:creationId xmlns:a16="http://schemas.microsoft.com/office/drawing/2014/main" id="{738CB38B-8401-4AC4-BD54-F1265CF96A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52" y="1339699"/>
            <a:ext cx="1656522" cy="78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E95B9D93-3830-44A5-8242-05BC7B33E223}"/>
              </a:ext>
            </a:extLst>
          </p:cNvPr>
          <p:cNvSpPr/>
          <p:nvPr/>
        </p:nvSpPr>
        <p:spPr>
          <a:xfrm>
            <a:off x="5261113" y="251791"/>
            <a:ext cx="1285461" cy="1711632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8705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7B5ACC6-456E-4D2C-B53A-00FB18D1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9"/>
            <a:ext cx="3138985" cy="10427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E8DF56-4D4F-4042-A44E-596EE2EA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222793" y="-101816"/>
            <a:ext cx="2064741" cy="1457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3F997A2-5358-418F-AF98-126656E52E9C}"/>
              </a:ext>
            </a:extLst>
          </p:cNvPr>
          <p:cNvSpPr/>
          <p:nvPr/>
        </p:nvSpPr>
        <p:spPr>
          <a:xfrm>
            <a:off x="3472070" y="715627"/>
            <a:ext cx="6400801" cy="63971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s-ES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s-E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RECOMENDACIONES </a:t>
            </a:r>
            <a:endParaRPr lang="es-EC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EC" b="1" kern="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Arial"/>
              </a:rPr>
              <a:t> </a:t>
            </a:r>
            <a:endParaRPr lang="es-EC" b="1" kern="0" dirty="0">
              <a:solidFill>
                <a:srgbClr val="FF0000"/>
              </a:solidFill>
              <a:latin typeface="Bodoni MT" panose="02070603080606020203" pitchFamily="18" charset="0"/>
              <a:sym typeface="Arial"/>
            </a:endParaRPr>
          </a:p>
        </p:txBody>
      </p:sp>
      <p:sp>
        <p:nvSpPr>
          <p:cNvPr id="6" name="Pergamino: horizontal 5">
            <a:extLst>
              <a:ext uri="{FF2B5EF4-FFF2-40B4-BE49-F238E27FC236}">
                <a16:creationId xmlns:a16="http://schemas.microsoft.com/office/drawing/2014/main" id="{00016186-38C5-46C1-9C40-0F4E7F91BE52}"/>
              </a:ext>
            </a:extLst>
          </p:cNvPr>
          <p:cNvSpPr/>
          <p:nvPr/>
        </p:nvSpPr>
        <p:spPr>
          <a:xfrm>
            <a:off x="927652" y="1791143"/>
            <a:ext cx="10561983" cy="1892963"/>
          </a:xfrm>
          <a:prstGeom prst="horizontalScroll">
            <a:avLst/>
          </a:prstGeom>
          <a:pattFill prst="weave">
            <a:fgClr>
              <a:srgbClr val="AADEEC"/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lvl="0" algn="just">
              <a:lnSpc>
                <a:spcPct val="200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Ampliar el contenido de la propuesta de intervención presentada en el capítulo tercero, en términos de incrementar una mayor gama de actividades físico-recreativas en función del principio de individualización.</a:t>
            </a:r>
            <a:endParaRPr lang="es-EC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Pergamino: horizontal 6">
            <a:extLst>
              <a:ext uri="{FF2B5EF4-FFF2-40B4-BE49-F238E27FC236}">
                <a16:creationId xmlns:a16="http://schemas.microsoft.com/office/drawing/2014/main" id="{627434C5-B494-4359-B9BC-A4EDF03002BC}"/>
              </a:ext>
            </a:extLst>
          </p:cNvPr>
          <p:cNvSpPr/>
          <p:nvPr/>
        </p:nvSpPr>
        <p:spPr>
          <a:xfrm>
            <a:off x="921028" y="3586814"/>
            <a:ext cx="10561983" cy="1223726"/>
          </a:xfrm>
          <a:prstGeom prst="horizontalScroll">
            <a:avLst/>
          </a:prstGeom>
          <a:pattFill prst="weave">
            <a:fgClr>
              <a:srgbClr val="AADEEC"/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lvl="0" algn="just">
              <a:lnSpc>
                <a:spcPct val="200000"/>
              </a:lnSpc>
              <a:spcAft>
                <a:spcPts val="400"/>
              </a:spcAft>
            </a:pPr>
            <a:r>
              <a:rPr lang="es-EC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Aplicar la propuesta de intervención en otra Unidad Educativa, comprobando la veracidad de la presente investigación.</a:t>
            </a:r>
            <a:endParaRPr lang="es-EC" sz="1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ergamino: horizontal 8">
            <a:extLst>
              <a:ext uri="{FF2B5EF4-FFF2-40B4-BE49-F238E27FC236}">
                <a16:creationId xmlns:a16="http://schemas.microsoft.com/office/drawing/2014/main" id="{FAF0D50E-F0D2-4133-84E7-3CA3DD717A56}"/>
              </a:ext>
            </a:extLst>
          </p:cNvPr>
          <p:cNvSpPr/>
          <p:nvPr/>
        </p:nvSpPr>
        <p:spPr>
          <a:xfrm>
            <a:off x="874648" y="4706621"/>
            <a:ext cx="10561983" cy="1435752"/>
          </a:xfrm>
          <a:prstGeom prst="horizontalScroll">
            <a:avLst/>
          </a:prstGeom>
          <a:pattFill prst="weave">
            <a:fgClr>
              <a:srgbClr val="AADEEC"/>
            </a:fgClr>
            <a:bgClr>
              <a:schemeClr val="bg1"/>
            </a:bgClr>
          </a:patt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lvl="0" algn="just">
              <a:lnSpc>
                <a:spcPct val="200000"/>
              </a:lnSpc>
              <a:spcAft>
                <a:spcPts val="800"/>
              </a:spcAft>
            </a:pPr>
            <a:r>
              <a:rPr lang="es-EC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Socializar los resultados de la investigación</a:t>
            </a:r>
            <a:r>
              <a:rPr lang="es-EC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s-EC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0" name="Picture 11" descr="s3_642374_6951929_944855 | TECNO 3.0">
            <a:extLst>
              <a:ext uri="{FF2B5EF4-FFF2-40B4-BE49-F238E27FC236}">
                <a16:creationId xmlns:a16="http://schemas.microsoft.com/office/drawing/2014/main" id="{55428021-4A6C-414A-ACD3-7AA1231568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12" y="1154171"/>
            <a:ext cx="1656522" cy="78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El blog del Cristo: CARRERA SOLIDARIA &quot;SAVE THE CHILDREN&quot;">
            <a:extLst>
              <a:ext uri="{FF2B5EF4-FFF2-40B4-BE49-F238E27FC236}">
                <a16:creationId xmlns:a16="http://schemas.microsoft.com/office/drawing/2014/main" id="{9A5D0499-1711-4D1B-B0E4-AB33AD490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72871" y="4656812"/>
            <a:ext cx="1349513" cy="14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190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3FB11-C5FC-4190-951D-32888BCD9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9B0B355-BBCA-4E08-A398-0CE528815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39"/>
            <a:ext cx="2888974" cy="9596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83A5996-22E1-40FA-AB48-1935DC8C5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601739" y="-101816"/>
            <a:ext cx="1685795" cy="118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2C1AD069-7F27-4FE5-944C-CE93881D4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01"/>
          <a:stretch/>
        </p:blipFill>
        <p:spPr>
          <a:xfrm rot="19390776">
            <a:off x="-236590" y="3991652"/>
            <a:ext cx="4081076" cy="1550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74EC3D2-9B82-4B36-B882-18D8A7516E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43"/>
          <a:stretch/>
        </p:blipFill>
        <p:spPr>
          <a:xfrm>
            <a:off x="3008808" y="528366"/>
            <a:ext cx="6453809" cy="2395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214C2CA-B340-4ABB-B7F1-4046B9EA4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9914">
            <a:off x="8900436" y="3932580"/>
            <a:ext cx="3665020" cy="2061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5B8B753-EA4E-4CE6-8767-4D1D1782F1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91"/>
          <a:stretch/>
        </p:blipFill>
        <p:spPr>
          <a:xfrm>
            <a:off x="3231371" y="2990783"/>
            <a:ext cx="6139620" cy="3338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8450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9B0B355-BBCA-4E08-A398-0CE528815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9"/>
            <a:ext cx="3138985" cy="10427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83A5996-22E1-40FA-AB48-1935DC8C5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222793" y="-101816"/>
            <a:ext cx="2064741" cy="1457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Nuestros Clientes | Tav language Group C.A.">
            <a:extLst>
              <a:ext uri="{FF2B5EF4-FFF2-40B4-BE49-F238E27FC236}">
                <a16:creationId xmlns:a16="http://schemas.microsoft.com/office/drawing/2014/main" id="{E20BE7C3-E6B2-4348-BD22-34910FF9B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7248">
            <a:off x="1794575" y="1302856"/>
            <a:ext cx="8297146" cy="42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168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3A12F-A610-488B-9F09-F75B0A71C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540035"/>
            <a:ext cx="9601196" cy="1042751"/>
          </a:xfrm>
        </p:spPr>
        <p:txBody>
          <a:bodyPr/>
          <a:lstStyle/>
          <a:p>
            <a:r>
              <a:rPr lang="es-MX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TEMA: </a:t>
            </a:r>
            <a:endParaRPr lang="es-EC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F045A2-3B24-481A-BD64-917A0841A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173" y="1582786"/>
            <a:ext cx="9601196" cy="3318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PLAN FÍSICO-RECREATIVO PARA DISMINUIR EL ESTRÉS EN CUARENTENA DE LOS ESTUDIANTES DE BGU DE LA UNIDAD EDUCATIVA "11 DE NOVIEMBRE" JORNADA MATUTINA DEL CANTÓN MEJÍA, PARROQUIA MACHACHI, PERIODO 2020-2021</a:t>
            </a:r>
            <a:endParaRPr lang="es-EC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B5ACC6-456E-4D2C-B53A-00FB18D1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9"/>
            <a:ext cx="3138985" cy="10427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E8DF56-4D4F-4042-A44E-596EE2EA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222793" y="-101816"/>
            <a:ext cx="2064741" cy="1457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0B4C21D-1841-48B7-B7D1-63E498AD6778}"/>
              </a:ext>
            </a:extLst>
          </p:cNvPr>
          <p:cNvPicPr/>
          <p:nvPr/>
        </p:nvPicPr>
        <p:blipFill rotWithShape="1">
          <a:blip r:embed="rId4"/>
          <a:srcRect t="4393" r="22704" b="4622"/>
          <a:stretch/>
        </p:blipFill>
        <p:spPr bwMode="auto">
          <a:xfrm>
            <a:off x="651780" y="4200893"/>
            <a:ext cx="3011554" cy="19629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292" name="Picture 4" descr="Actividad y recreación al aire libre de verano. | Vector Premium">
            <a:extLst>
              <a:ext uri="{FF2B5EF4-FFF2-40B4-BE49-F238E27FC236}">
                <a16:creationId xmlns:a16="http://schemas.microsoft.com/office/drawing/2014/main" id="{2727C7E1-4C62-41F1-9F53-56A5760C4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667" y="4200893"/>
            <a:ext cx="3011554" cy="19629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540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7B5ACC6-456E-4D2C-B53A-00FB18D1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39"/>
            <a:ext cx="2551394" cy="84755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E8DF56-4D4F-4042-A44E-596EE2EA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796681" y="-101816"/>
            <a:ext cx="1490853" cy="1052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Globo: flecha hacia abajo 5">
            <a:extLst>
              <a:ext uri="{FF2B5EF4-FFF2-40B4-BE49-F238E27FC236}">
                <a16:creationId xmlns:a16="http://schemas.microsoft.com/office/drawing/2014/main" id="{51D53C0B-5A71-4ABB-B875-3C1AA8120904}"/>
              </a:ext>
            </a:extLst>
          </p:cNvPr>
          <p:cNvSpPr/>
          <p:nvPr/>
        </p:nvSpPr>
        <p:spPr>
          <a:xfrm>
            <a:off x="3457387" y="40339"/>
            <a:ext cx="4545496" cy="1550827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PLANTEAMIENTO DEL PROBLEMA</a:t>
            </a:r>
          </a:p>
        </p:txBody>
      </p:sp>
      <p:graphicFrame>
        <p:nvGraphicFramePr>
          <p:cNvPr id="8" name="Marcador de contenido 4">
            <a:extLst>
              <a:ext uri="{FF2B5EF4-FFF2-40B4-BE49-F238E27FC236}">
                <a16:creationId xmlns:a16="http://schemas.microsoft.com/office/drawing/2014/main" id="{1673004A-4464-4AE8-9CEA-A43C02D2A7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4955119"/>
              </p:ext>
            </p:extLst>
          </p:nvPr>
        </p:nvGraphicFramePr>
        <p:xfrm>
          <a:off x="106296" y="1255369"/>
          <a:ext cx="5989704" cy="5320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Marcador de contenido 4">
            <a:extLst>
              <a:ext uri="{FF2B5EF4-FFF2-40B4-BE49-F238E27FC236}">
                <a16:creationId xmlns:a16="http://schemas.microsoft.com/office/drawing/2014/main" id="{F751C1E9-F196-41CB-8634-FBDEC6E5BD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748656"/>
              </p:ext>
            </p:extLst>
          </p:nvPr>
        </p:nvGraphicFramePr>
        <p:xfrm>
          <a:off x="6095999" y="1470962"/>
          <a:ext cx="5830958" cy="5198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33963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3A12F-A610-488B-9F09-F75B0A71C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B5ACC6-456E-4D2C-B53A-00FB18D1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9"/>
            <a:ext cx="2796209" cy="92888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E8DF56-4D4F-4042-A44E-596EE2EA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681252" y="-101816"/>
            <a:ext cx="1606282" cy="113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A8113A3-E251-492C-A19F-5361B9827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0E87D8C-3FE6-4672-90BA-3B95BC09CA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87" t="24142" r="6687" b="9739"/>
          <a:stretch/>
        </p:blipFill>
        <p:spPr>
          <a:xfrm>
            <a:off x="516835" y="982132"/>
            <a:ext cx="11131826" cy="537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53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5CA8BD96-B289-4C07-810C-42CFCF2F7A97}"/>
              </a:ext>
            </a:extLst>
          </p:cNvPr>
          <p:cNvGrpSpPr/>
          <p:nvPr/>
        </p:nvGrpSpPr>
        <p:grpSpPr>
          <a:xfrm>
            <a:off x="1013818" y="1593568"/>
            <a:ext cx="3134722" cy="2040153"/>
            <a:chOff x="547987" y="-69825"/>
            <a:chExt cx="3134722" cy="164072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04C75EAA-C1D5-47AB-8406-489DFC89BA8D}"/>
                </a:ext>
              </a:extLst>
            </p:cNvPr>
            <p:cNvSpPr/>
            <p:nvPr/>
          </p:nvSpPr>
          <p:spPr>
            <a:xfrm>
              <a:off x="547987" y="3537"/>
              <a:ext cx="3134722" cy="1567361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92D05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ángulo: esquinas redondeadas 4">
              <a:extLst>
                <a:ext uri="{FF2B5EF4-FFF2-40B4-BE49-F238E27FC236}">
                  <a16:creationId xmlns:a16="http://schemas.microsoft.com/office/drawing/2014/main" id="{ECDBAB9F-6407-4971-A43B-C03C55CCCC8F}"/>
                </a:ext>
              </a:extLst>
            </p:cNvPr>
            <p:cNvSpPr txBox="1"/>
            <p:nvPr/>
          </p:nvSpPr>
          <p:spPr>
            <a:xfrm>
              <a:off x="593893" y="-69825"/>
              <a:ext cx="3042910" cy="1475549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15240" rIns="22860" bIns="15240" numCol="1" spcCol="1270" anchor="ctr" anchorCtr="0">
              <a:noAutofit/>
            </a:bodyPr>
            <a:lstStyle/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FORMULACIÓN DEL PROBLEMA</a:t>
              </a: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F3A3A12F-A610-488B-9F09-F75B0A71C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67" y="597959"/>
            <a:ext cx="9601196" cy="1042751"/>
          </a:xfrm>
        </p:spPr>
        <p:txBody>
          <a:bodyPr>
            <a:normAutofit/>
          </a:bodyPr>
          <a:lstStyle/>
          <a:p>
            <a:pPr algn="r"/>
            <a:r>
              <a:rPr lang="es-MX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PROBLEMA</a:t>
            </a:r>
            <a:endParaRPr lang="es-EC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B5ACC6-456E-4D2C-B53A-00FB18D1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9"/>
            <a:ext cx="3138985" cy="10427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E8DF56-4D4F-4042-A44E-596EE2EA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222793" y="-101816"/>
            <a:ext cx="2064741" cy="1457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A4EDF9F0-2365-438C-B027-7D9AD29B4D7A}"/>
              </a:ext>
            </a:extLst>
          </p:cNvPr>
          <p:cNvGrpSpPr/>
          <p:nvPr/>
        </p:nvGrpSpPr>
        <p:grpSpPr>
          <a:xfrm>
            <a:off x="4534675" y="1665874"/>
            <a:ext cx="3508787" cy="1895542"/>
            <a:chOff x="388362" y="-27709"/>
            <a:chExt cx="3315897" cy="1629851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343DDE5E-6D96-4975-A45D-26716980530D}"/>
                </a:ext>
              </a:extLst>
            </p:cNvPr>
            <p:cNvSpPr/>
            <p:nvPr/>
          </p:nvSpPr>
          <p:spPr>
            <a:xfrm>
              <a:off x="547987" y="3537"/>
              <a:ext cx="3134722" cy="1567361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92D05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ángulo: esquinas redondeadas 4">
              <a:extLst>
                <a:ext uri="{FF2B5EF4-FFF2-40B4-BE49-F238E27FC236}">
                  <a16:creationId xmlns:a16="http://schemas.microsoft.com/office/drawing/2014/main" id="{6C5B5D23-D44E-45BB-A399-CFB9E482E989}"/>
                </a:ext>
              </a:extLst>
            </p:cNvPr>
            <p:cNvSpPr txBox="1"/>
            <p:nvPr/>
          </p:nvSpPr>
          <p:spPr>
            <a:xfrm>
              <a:off x="388362" y="-27709"/>
              <a:ext cx="3315897" cy="1629851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15240" rIns="22860" bIns="15240" numCol="1" spcCol="1270" anchor="ctr" anchorCtr="0">
              <a:noAutofit/>
            </a:bodyPr>
            <a:lstStyle/>
            <a:p>
              <a:pPr marL="0" lvl="0" indent="0" algn="just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Cómo disminuir el estrés en cuarentena de los estudiantes de BGU de la Unidad Educativa “11 de noviembre” Jornada matutina del Cantón Mejía, Parroquia Machachi, periodo 2020-2021?</a:t>
              </a:r>
              <a:endParaRPr lang="es-ES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073A1944-96D3-41D1-A8F1-AAE1D110F511}"/>
              </a:ext>
            </a:extLst>
          </p:cNvPr>
          <p:cNvGrpSpPr/>
          <p:nvPr/>
        </p:nvGrpSpPr>
        <p:grpSpPr>
          <a:xfrm>
            <a:off x="8212373" y="1649205"/>
            <a:ext cx="2943038" cy="1425666"/>
            <a:chOff x="547987" y="3537"/>
            <a:chExt cx="3134722" cy="1567361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7" name="Rectángulo: esquinas redondeadas 16">
              <a:extLst>
                <a:ext uri="{FF2B5EF4-FFF2-40B4-BE49-F238E27FC236}">
                  <a16:creationId xmlns:a16="http://schemas.microsoft.com/office/drawing/2014/main" id="{1DBEABC1-7966-48CE-BD35-AF551D85C76B}"/>
                </a:ext>
              </a:extLst>
            </p:cNvPr>
            <p:cNvSpPr/>
            <p:nvPr/>
          </p:nvSpPr>
          <p:spPr>
            <a:xfrm>
              <a:off x="547987" y="3537"/>
              <a:ext cx="3134722" cy="1567361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92D05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ángulo: esquinas redondeadas 4">
              <a:extLst>
                <a:ext uri="{FF2B5EF4-FFF2-40B4-BE49-F238E27FC236}">
                  <a16:creationId xmlns:a16="http://schemas.microsoft.com/office/drawing/2014/main" id="{80698EE3-799C-4947-A654-A28F2F014771}"/>
                </a:ext>
              </a:extLst>
            </p:cNvPr>
            <p:cNvSpPr txBox="1"/>
            <p:nvPr/>
          </p:nvSpPr>
          <p:spPr>
            <a:xfrm>
              <a:off x="593893" y="49443"/>
              <a:ext cx="3042910" cy="1475549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15240" rIns="22860" bIns="15240" numCol="1" spcCol="1270" anchor="ctr" anchorCtr="0">
              <a:noAutofit/>
            </a:bodyPr>
            <a:lstStyle/>
            <a:p>
              <a:pPr marL="0" lvl="0" indent="0" algn="ctr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b="1" dirty="0">
                  <a:solidFill>
                    <a:schemeClr val="tx1"/>
                  </a:solidFill>
                  <a:latin typeface="Arial" panose="020B0604020202020204" pitchFamily="34" charset="0"/>
                </a:rPr>
                <a:t>     </a:t>
              </a:r>
              <a:r>
                <a:rPr lang="es-E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DELIMITACIÓN DEL PROBLEMA</a:t>
              </a:r>
              <a:endParaRPr lang="es-ES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9330254E-F769-4164-8C3F-242400E3DF1D}"/>
              </a:ext>
            </a:extLst>
          </p:cNvPr>
          <p:cNvGrpSpPr/>
          <p:nvPr/>
        </p:nvGrpSpPr>
        <p:grpSpPr>
          <a:xfrm>
            <a:off x="8114576" y="3243313"/>
            <a:ext cx="3185286" cy="1793495"/>
            <a:chOff x="547987" y="-8833"/>
            <a:chExt cx="3134722" cy="1579731"/>
          </a:xfrm>
          <a:solidFill>
            <a:schemeClr val="accent2"/>
          </a:solidFill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B2BAE540-2EA9-4813-99F5-50B0BBCA0BFD}"/>
                </a:ext>
              </a:extLst>
            </p:cNvPr>
            <p:cNvSpPr/>
            <p:nvPr/>
          </p:nvSpPr>
          <p:spPr>
            <a:xfrm>
              <a:off x="547987" y="3537"/>
              <a:ext cx="3134722" cy="1567361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92D05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ángulo: esquinas redondeadas 4">
              <a:extLst>
                <a:ext uri="{FF2B5EF4-FFF2-40B4-BE49-F238E27FC236}">
                  <a16:creationId xmlns:a16="http://schemas.microsoft.com/office/drawing/2014/main" id="{851E1604-E987-49C8-B163-553985493FDA}"/>
                </a:ext>
              </a:extLst>
            </p:cNvPr>
            <p:cNvSpPr txBox="1"/>
            <p:nvPr/>
          </p:nvSpPr>
          <p:spPr>
            <a:xfrm>
              <a:off x="593893" y="-8833"/>
              <a:ext cx="3042910" cy="14755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15240" rIns="22860" bIns="15240" numCol="1" spcCol="1270" anchor="ctr" anchorCtr="0">
              <a:noAutofit/>
            </a:bodyPr>
            <a:lstStyle/>
            <a:p>
              <a:pPr marL="0" lvl="0" indent="0" algn="just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ESPACIAL.- La investigación se realizará en la </a:t>
              </a:r>
              <a:r>
                <a:rPr lang="es-EC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Unidad Educativa “11 de noviembre” Jornada matutina del Cantón Mejía, Parroquia Machachi,</a:t>
              </a:r>
              <a:endParaRPr lang="es-ES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53A67551-4B31-4BA5-A47A-7011FBAE9E5A}"/>
              </a:ext>
            </a:extLst>
          </p:cNvPr>
          <p:cNvGrpSpPr/>
          <p:nvPr/>
        </p:nvGrpSpPr>
        <p:grpSpPr>
          <a:xfrm>
            <a:off x="8138959" y="5116948"/>
            <a:ext cx="3375059" cy="1248872"/>
            <a:chOff x="380676" y="3537"/>
            <a:chExt cx="3594881" cy="1742849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3" name="Rectángulo: esquinas redondeadas 22">
              <a:extLst>
                <a:ext uri="{FF2B5EF4-FFF2-40B4-BE49-F238E27FC236}">
                  <a16:creationId xmlns:a16="http://schemas.microsoft.com/office/drawing/2014/main" id="{DAC52919-8F1D-4A30-9A13-FB7BE639E1F9}"/>
                </a:ext>
              </a:extLst>
            </p:cNvPr>
            <p:cNvSpPr/>
            <p:nvPr/>
          </p:nvSpPr>
          <p:spPr>
            <a:xfrm>
              <a:off x="547987" y="3537"/>
              <a:ext cx="3134722" cy="1567361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rgbClr val="92D050"/>
              </a:solidFill>
            </a:ln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ctángulo: esquinas redondeadas 4">
              <a:extLst>
                <a:ext uri="{FF2B5EF4-FFF2-40B4-BE49-F238E27FC236}">
                  <a16:creationId xmlns:a16="http://schemas.microsoft.com/office/drawing/2014/main" id="{F3FB95BE-9D39-4DE6-A50A-525707ABF988}"/>
                </a:ext>
              </a:extLst>
            </p:cNvPr>
            <p:cNvSpPr txBox="1"/>
            <p:nvPr/>
          </p:nvSpPr>
          <p:spPr>
            <a:xfrm>
              <a:off x="380676" y="37417"/>
              <a:ext cx="3594881" cy="1708969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15240" rIns="22860" bIns="15240" numCol="1" spcCol="1270" anchor="ctr" anchorCtr="0">
              <a:noAutofit/>
            </a:bodyPr>
            <a:lstStyle/>
            <a:p>
              <a:pPr marL="0" lvl="0" indent="0" algn="just" defTabSz="5334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    </a:t>
              </a:r>
              <a:r>
                <a:rPr lang="es-ES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TEMPORAL.- La investigación se realizará en el periodo  junio 2021 – septiembre 2021.</a:t>
              </a:r>
              <a:endParaRPr lang="es-ES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B5F37720-23F6-4899-97BA-A6CF64B4A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243" y="3773992"/>
            <a:ext cx="4293705" cy="2145978"/>
          </a:xfrm>
          <a:prstGeom prst="rect">
            <a:avLst/>
          </a:prstGeom>
        </p:spPr>
      </p:pic>
      <p:sp>
        <p:nvSpPr>
          <p:cNvPr id="7" name="Flecha: hacia abajo 6">
            <a:extLst>
              <a:ext uri="{FF2B5EF4-FFF2-40B4-BE49-F238E27FC236}">
                <a16:creationId xmlns:a16="http://schemas.microsoft.com/office/drawing/2014/main" id="{742A535C-B353-4815-B0B5-E39E0D97F029}"/>
              </a:ext>
            </a:extLst>
          </p:cNvPr>
          <p:cNvSpPr/>
          <p:nvPr/>
        </p:nvSpPr>
        <p:spPr>
          <a:xfrm>
            <a:off x="9564622" y="3085295"/>
            <a:ext cx="238540" cy="1944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Flecha: hacia abajo 25">
            <a:extLst>
              <a:ext uri="{FF2B5EF4-FFF2-40B4-BE49-F238E27FC236}">
                <a16:creationId xmlns:a16="http://schemas.microsoft.com/office/drawing/2014/main" id="{26A3E036-E9E2-4568-B2CB-CDAE10CE80CE}"/>
              </a:ext>
            </a:extLst>
          </p:cNvPr>
          <p:cNvSpPr/>
          <p:nvPr/>
        </p:nvSpPr>
        <p:spPr>
          <a:xfrm>
            <a:off x="9587949" y="4882396"/>
            <a:ext cx="238540" cy="1944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15741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3A12F-A610-488B-9F09-F75B0A71C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184" y="942511"/>
            <a:ext cx="9601196" cy="1042751"/>
          </a:xfrm>
        </p:spPr>
        <p:txBody>
          <a:bodyPr>
            <a:normAutofit/>
          </a:bodyPr>
          <a:lstStyle/>
          <a:p>
            <a:pPr algn="r"/>
            <a:r>
              <a:rPr lang="es-MX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JUSTIFICACIÓN, IMPORTANCIA Y ALCANCE DEL PROYECTO</a:t>
            </a:r>
            <a:endParaRPr lang="es-EC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7B5ACC6-456E-4D2C-B53A-00FB18D1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9"/>
            <a:ext cx="3138985" cy="10427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E8DF56-4D4F-4042-A44E-596EE2EA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222793" y="-101816"/>
            <a:ext cx="2064741" cy="1457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B1E7B794-1824-44A1-BDE4-6B1B6C52F6D7}"/>
              </a:ext>
            </a:extLst>
          </p:cNvPr>
          <p:cNvSpPr/>
          <p:nvPr/>
        </p:nvSpPr>
        <p:spPr>
          <a:xfrm>
            <a:off x="806518" y="1861091"/>
            <a:ext cx="3023359" cy="1566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La etapa de la  adolescencia, constituye uno de los acontecimientos socio-culturales y ajustes en lo psicológicos, afectivos, </a:t>
            </a:r>
            <a:r>
              <a:rPr lang="es-EC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es-EC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volitivos</a:t>
            </a:r>
            <a:r>
              <a:rPr lang="es-EC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0E93DD9-D407-4891-BC38-2EA6A807D194}"/>
              </a:ext>
            </a:extLst>
          </p:cNvPr>
          <p:cNvSpPr/>
          <p:nvPr/>
        </p:nvSpPr>
        <p:spPr>
          <a:xfrm>
            <a:off x="4258706" y="1827964"/>
            <a:ext cx="3210341" cy="1566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La adolescencia puede considerarse desde diversos puntos de vista: cronológico, biológico, psíquico, social, fenomenológico y funcional.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EE38D04-D94E-4F4C-9DC3-40A5B6EEB161}"/>
              </a:ext>
            </a:extLst>
          </p:cNvPr>
          <p:cNvSpPr/>
          <p:nvPr/>
        </p:nvSpPr>
        <p:spPr>
          <a:xfrm>
            <a:off x="7750654" y="1808087"/>
            <a:ext cx="3063119" cy="16190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En la sociedad ecuatoriana actual, se realizan grandes esfuerzos orientados al bienestar social su participación activa.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36C83F7-6085-4455-8099-F365422A2871}"/>
              </a:ext>
            </a:extLst>
          </p:cNvPr>
          <p:cNvSpPr/>
          <p:nvPr/>
        </p:nvSpPr>
        <p:spPr>
          <a:xfrm>
            <a:off x="644516" y="4412975"/>
            <a:ext cx="3138985" cy="17453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sz="1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Esto constituyó uno de los motivos para realizar la presente investigación, en la cual se detectaron algunas insuficiencias como son los gestores de la comunidad estudiantil.</a:t>
            </a:r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89C29583-F029-412D-B41F-8DBAD695F60F}"/>
              </a:ext>
            </a:extLst>
          </p:cNvPr>
          <p:cNvSpPr/>
          <p:nvPr/>
        </p:nvSpPr>
        <p:spPr>
          <a:xfrm>
            <a:off x="4388332" y="4412975"/>
            <a:ext cx="3085894" cy="17453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La recreación en la comunidad escolar debe partir de los intereses y necesidades de las propias escuelas, portadoras reales de la acción comunitaria.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843BA63-F643-4CDE-A8AD-17C68EFAB5C0}"/>
              </a:ext>
            </a:extLst>
          </p:cNvPr>
          <p:cNvSpPr/>
          <p:nvPr/>
        </p:nvSpPr>
        <p:spPr>
          <a:xfrm>
            <a:off x="7777164" y="4386187"/>
            <a:ext cx="3063119" cy="17453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C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La instituciones educativas, ya sean públicas o privadas debe contribuir al cumplimiento de los roles que le compete en el fortalecimiento del desarrollo social del país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echa derecha 15">
            <a:extLst>
              <a:ext uri="{FF2B5EF4-FFF2-40B4-BE49-F238E27FC236}">
                <a16:creationId xmlns:a16="http://schemas.microsoft.com/office/drawing/2014/main" id="{873E67C6-B3FA-4BA8-96D1-13FA23F3BDF6}"/>
              </a:ext>
            </a:extLst>
          </p:cNvPr>
          <p:cNvSpPr/>
          <p:nvPr/>
        </p:nvSpPr>
        <p:spPr>
          <a:xfrm>
            <a:off x="3850042" y="2319132"/>
            <a:ext cx="408664" cy="1943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cv</a:t>
            </a:r>
            <a:endParaRPr lang="es-EC" dirty="0"/>
          </a:p>
        </p:txBody>
      </p:sp>
      <p:sp>
        <p:nvSpPr>
          <p:cNvPr id="13" name="Flecha derecha 15">
            <a:extLst>
              <a:ext uri="{FF2B5EF4-FFF2-40B4-BE49-F238E27FC236}">
                <a16:creationId xmlns:a16="http://schemas.microsoft.com/office/drawing/2014/main" id="{363D7694-97C3-40D8-942C-7C9EA2624F1E}"/>
              </a:ext>
            </a:extLst>
          </p:cNvPr>
          <p:cNvSpPr/>
          <p:nvPr/>
        </p:nvSpPr>
        <p:spPr>
          <a:xfrm>
            <a:off x="7461256" y="2299256"/>
            <a:ext cx="304516" cy="1943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Flecha: curvada hacia la izquierda 2">
            <a:extLst>
              <a:ext uri="{FF2B5EF4-FFF2-40B4-BE49-F238E27FC236}">
                <a16:creationId xmlns:a16="http://schemas.microsoft.com/office/drawing/2014/main" id="{39BB356A-E0CB-4A7B-AA53-A4B49BFD6038}"/>
              </a:ext>
            </a:extLst>
          </p:cNvPr>
          <p:cNvSpPr/>
          <p:nvPr/>
        </p:nvSpPr>
        <p:spPr>
          <a:xfrm>
            <a:off x="10919791" y="3034748"/>
            <a:ext cx="627693" cy="21468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6" name="Flecha: hacia la izquierda 15">
            <a:extLst>
              <a:ext uri="{FF2B5EF4-FFF2-40B4-BE49-F238E27FC236}">
                <a16:creationId xmlns:a16="http://schemas.microsoft.com/office/drawing/2014/main" id="{A42149BB-7568-43FC-9514-AE5CF58EBD26}"/>
              </a:ext>
            </a:extLst>
          </p:cNvPr>
          <p:cNvSpPr/>
          <p:nvPr/>
        </p:nvSpPr>
        <p:spPr>
          <a:xfrm>
            <a:off x="7469047" y="5155091"/>
            <a:ext cx="281607" cy="19430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Flecha: hacia la izquierda 18">
            <a:extLst>
              <a:ext uri="{FF2B5EF4-FFF2-40B4-BE49-F238E27FC236}">
                <a16:creationId xmlns:a16="http://schemas.microsoft.com/office/drawing/2014/main" id="{AA1D8858-B518-4546-B54B-A290DC991F8C}"/>
              </a:ext>
            </a:extLst>
          </p:cNvPr>
          <p:cNvSpPr/>
          <p:nvPr/>
        </p:nvSpPr>
        <p:spPr>
          <a:xfrm>
            <a:off x="4083115" y="5135215"/>
            <a:ext cx="281607" cy="19430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23080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7B5ACC6-456E-4D2C-B53A-00FB18D1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9"/>
            <a:ext cx="3138985" cy="10427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E8DF56-4D4F-4042-A44E-596EE2EA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222793" y="-101816"/>
            <a:ext cx="2064741" cy="1457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6" name="Marcador de contenido 4">
            <a:extLst>
              <a:ext uri="{FF2B5EF4-FFF2-40B4-BE49-F238E27FC236}">
                <a16:creationId xmlns:a16="http://schemas.microsoft.com/office/drawing/2014/main" id="{4C57BB32-5307-4071-A66B-DD51BCC5E2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3596940"/>
              </p:ext>
            </p:extLst>
          </p:nvPr>
        </p:nvGraphicFramePr>
        <p:xfrm>
          <a:off x="395721" y="984281"/>
          <a:ext cx="11570992" cy="5833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Pergamino: horizontal 20">
            <a:extLst>
              <a:ext uri="{FF2B5EF4-FFF2-40B4-BE49-F238E27FC236}">
                <a16:creationId xmlns:a16="http://schemas.microsoft.com/office/drawing/2014/main" id="{224E55AD-E0C0-4CD3-8657-25ABFAC223BB}"/>
              </a:ext>
            </a:extLst>
          </p:cNvPr>
          <p:cNvSpPr/>
          <p:nvPr/>
        </p:nvSpPr>
        <p:spPr>
          <a:xfrm>
            <a:off x="4678017" y="225286"/>
            <a:ext cx="2835965" cy="85780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1208602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7B5ACC6-456E-4D2C-B53A-00FB18D1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39"/>
            <a:ext cx="3138985" cy="10427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4E8DF56-4D4F-4042-A44E-596EE2EAE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97" r="4923" b="14775"/>
          <a:stretch/>
        </p:blipFill>
        <p:spPr>
          <a:xfrm>
            <a:off x="10222793" y="-101816"/>
            <a:ext cx="2064741" cy="1457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ángulo: biselado 6">
            <a:extLst>
              <a:ext uri="{FF2B5EF4-FFF2-40B4-BE49-F238E27FC236}">
                <a16:creationId xmlns:a16="http://schemas.microsoft.com/office/drawing/2014/main" id="{3F16033D-7C82-43A7-A86E-1054333BCC2F}"/>
              </a:ext>
            </a:extLst>
          </p:cNvPr>
          <p:cNvSpPr/>
          <p:nvPr/>
        </p:nvSpPr>
        <p:spPr>
          <a:xfrm>
            <a:off x="3637722" y="772246"/>
            <a:ext cx="4916556" cy="116619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HIPÓTESIS DE LA INVESTIGACIÓN  </a:t>
            </a:r>
          </a:p>
        </p:txBody>
      </p:sp>
      <p:sp>
        <p:nvSpPr>
          <p:cNvPr id="8" name="Flecha: curvada hacia la derecha 7">
            <a:extLst>
              <a:ext uri="{FF2B5EF4-FFF2-40B4-BE49-F238E27FC236}">
                <a16:creationId xmlns:a16="http://schemas.microsoft.com/office/drawing/2014/main" id="{F503F737-A161-49D5-BC6E-0B77FDBCD50C}"/>
              </a:ext>
            </a:extLst>
          </p:cNvPr>
          <p:cNvSpPr/>
          <p:nvPr/>
        </p:nvSpPr>
        <p:spPr>
          <a:xfrm>
            <a:off x="1227051" y="1181899"/>
            <a:ext cx="2072739" cy="2088339"/>
          </a:xfrm>
          <a:prstGeom prst="curved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9" name="Estrella: 6 puntas 8">
            <a:extLst>
              <a:ext uri="{FF2B5EF4-FFF2-40B4-BE49-F238E27FC236}">
                <a16:creationId xmlns:a16="http://schemas.microsoft.com/office/drawing/2014/main" id="{E21573CE-F52C-49FA-AB8F-50F2164A4C54}"/>
              </a:ext>
            </a:extLst>
          </p:cNvPr>
          <p:cNvSpPr/>
          <p:nvPr/>
        </p:nvSpPr>
        <p:spPr>
          <a:xfrm>
            <a:off x="2361504" y="1938438"/>
            <a:ext cx="7951306" cy="4919562"/>
          </a:xfrm>
          <a:prstGeom prst="star6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aplicación de un plan físico-recreativo  disminuirá el índice de estrés de los estudiantes de BGU de la Unidad Educativa "11 de noviembre" Jornada matutina del Cantón Mejía, Parroquia Machachi, en el periodo 2020-2021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A4E8775-B6B1-4507-9A67-D15A6B5D08D1}"/>
              </a:ext>
            </a:extLst>
          </p:cNvPr>
          <p:cNvPicPr/>
          <p:nvPr/>
        </p:nvPicPr>
        <p:blipFill rotWithShape="1">
          <a:blip r:embed="rId4"/>
          <a:srcRect t="2485" r="21322" b="4623"/>
          <a:stretch/>
        </p:blipFill>
        <p:spPr>
          <a:xfrm>
            <a:off x="0" y="4581939"/>
            <a:ext cx="2862469" cy="169959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E55D482-3D91-4425-A498-C6CBB2D4A927}"/>
              </a:ext>
            </a:extLst>
          </p:cNvPr>
          <p:cNvPicPr/>
          <p:nvPr/>
        </p:nvPicPr>
        <p:blipFill rotWithShape="1">
          <a:blip r:embed="rId5"/>
          <a:srcRect l="1" t="12600" r="23036" b="7055"/>
          <a:stretch/>
        </p:blipFill>
        <p:spPr>
          <a:xfrm>
            <a:off x="9512292" y="4606786"/>
            <a:ext cx="2679708" cy="169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717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á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1634</TotalTime>
  <Words>1965</Words>
  <Application>Microsoft Office PowerPoint</Application>
  <PresentationFormat>Panorámica</PresentationFormat>
  <Paragraphs>283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5" baseType="lpstr">
      <vt:lpstr>Arial</vt:lpstr>
      <vt:lpstr>Bodoni MT</vt:lpstr>
      <vt:lpstr>Calibri</vt:lpstr>
      <vt:lpstr>Garamond</vt:lpstr>
      <vt:lpstr>Tahoma</vt:lpstr>
      <vt:lpstr>Times New Roman</vt:lpstr>
      <vt:lpstr>Orgánico</vt:lpstr>
      <vt:lpstr>Presentación de PowerPoint</vt:lpstr>
      <vt:lpstr>Presentación de PowerPoint</vt:lpstr>
      <vt:lpstr>TEMA: </vt:lpstr>
      <vt:lpstr>Presentación de PowerPoint</vt:lpstr>
      <vt:lpstr>Presentación de PowerPoint</vt:lpstr>
      <vt:lpstr>EL PROBLEMA</vt:lpstr>
      <vt:lpstr>JUSTIFICACIÓN, IMPORTANCIA Y ALCANCE DEL PROYECTO</vt:lpstr>
      <vt:lpstr>Presentación de PowerPoint</vt:lpstr>
      <vt:lpstr>Presentación de PowerPoint</vt:lpstr>
      <vt:lpstr>CAPITULO II MARCO TEORICO</vt:lpstr>
      <vt:lpstr>Presentación de PowerPoint</vt:lpstr>
      <vt:lpstr>OPERACIONALIZACIÓN DE VARIABLES </vt:lpstr>
      <vt:lpstr>Tipo de Investigación </vt:lpstr>
      <vt:lpstr>MÉTODOS DE INVESTIGACIÓN: </vt:lpstr>
      <vt:lpstr> Población y Muestra </vt:lpstr>
      <vt:lpstr>Presentación de PowerPoint</vt:lpstr>
      <vt:lpstr> CRONOGRAMA DE ACTIVIDADES RECREATIVAS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MAESTRÍA EN RECREACIÓN Y TIEMPO LIBRE  Autores: Director: Oponente</dc:title>
  <dc:creator>FREIRE MOPOSITA VICTOR HUGO</dc:creator>
  <cp:lastModifiedBy>VICTOR HUGO FREIRE MOPOSITA</cp:lastModifiedBy>
  <cp:revision>141</cp:revision>
  <dcterms:created xsi:type="dcterms:W3CDTF">2021-10-05T19:54:43Z</dcterms:created>
  <dcterms:modified xsi:type="dcterms:W3CDTF">2021-11-12T13:03:26Z</dcterms:modified>
</cp:coreProperties>
</file>